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258" r:id="rId2"/>
    <p:sldId id="287" r:id="rId3"/>
    <p:sldId id="256" r:id="rId4"/>
    <p:sldId id="276" r:id="rId5"/>
    <p:sldId id="288" r:id="rId6"/>
    <p:sldId id="511" r:id="rId7"/>
    <p:sldId id="330" r:id="rId8"/>
    <p:sldId id="289" r:id="rId9"/>
    <p:sldId id="333" r:id="rId10"/>
    <p:sldId id="265" r:id="rId11"/>
    <p:sldId id="290" r:id="rId12"/>
    <p:sldId id="325" r:id="rId13"/>
    <p:sldId id="326" r:id="rId14"/>
    <p:sldId id="327" r:id="rId15"/>
    <p:sldId id="328" r:id="rId16"/>
    <p:sldId id="281" r:id="rId17"/>
    <p:sldId id="332" r:id="rId18"/>
    <p:sldId id="334" r:id="rId19"/>
    <p:sldId id="339" r:id="rId20"/>
    <p:sldId id="493" r:id="rId21"/>
    <p:sldId id="341" r:id="rId22"/>
    <p:sldId id="342" r:id="rId23"/>
    <p:sldId id="494" r:id="rId24"/>
    <p:sldId id="343" r:id="rId25"/>
    <p:sldId id="345" r:id="rId26"/>
    <p:sldId id="347" r:id="rId27"/>
    <p:sldId id="348" r:id="rId28"/>
    <p:sldId id="349" r:id="rId29"/>
    <p:sldId id="350" r:id="rId30"/>
    <p:sldId id="351" r:id="rId31"/>
    <p:sldId id="352" r:id="rId32"/>
    <p:sldId id="353" r:id="rId33"/>
    <p:sldId id="469" r:id="rId34"/>
    <p:sldId id="286" r:id="rId35"/>
    <p:sldId id="470" r:id="rId36"/>
    <p:sldId id="471" r:id="rId37"/>
    <p:sldId id="472" r:id="rId38"/>
    <p:sldId id="496" r:id="rId39"/>
    <p:sldId id="497" r:id="rId40"/>
    <p:sldId id="498" r:id="rId41"/>
    <p:sldId id="500" r:id="rId42"/>
    <p:sldId id="503" r:id="rId43"/>
    <p:sldId id="504" r:id="rId44"/>
    <p:sldId id="505" r:id="rId45"/>
    <p:sldId id="508" r:id="rId46"/>
    <p:sldId id="509" r:id="rId47"/>
    <p:sldId id="510" r:id="rId48"/>
    <p:sldId id="283" r:id="rId49"/>
  </p:sldIdLst>
  <p:sldSz cx="12192000" cy="6858000"/>
  <p:notesSz cx="6858000" cy="9144000"/>
  <p:defaultTextStyle>
    <a:defPPr>
      <a:defRPr lang="en-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BA34E64-DB3E-5E95-1B69-A3F89357BA14}" name="Luisa Fernanda Alzate Sanchez" initials="LS" userId="S::1017166296@medellin.gov.co::67182dca-e708-4ad0-a5e6-c02a78677c6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6C6C"/>
    <a:srgbClr val="F7F2DD"/>
    <a:srgbClr val="9BDAF1"/>
    <a:srgbClr val="D7FBB5"/>
    <a:srgbClr val="1B3734"/>
    <a:srgbClr val="EFD160"/>
    <a:srgbClr val="D5BA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55D1FC-135B-DE3B-76C9-609E5AE11A05}" v="5" dt="2023-11-29T19:46:06.920"/>
    <p1510:client id="{C9BE7A80-A92C-EAB9-0F9E-82B57EFE3CDD}" v="2" dt="2023-11-17T16:46:33.246"/>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82" autoAdjust="0"/>
    <p:restoredTop sz="94694"/>
  </p:normalViewPr>
  <p:slideViewPr>
    <p:cSldViewPr snapToGrid="0" showGuides="1">
      <p:cViewPr varScale="1">
        <p:scale>
          <a:sx n="68" d="100"/>
          <a:sy n="68" d="100"/>
        </p:scale>
        <p:origin x="18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8/10/relationships/authors" Targe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isa Fernanda Alzate Sanchez" userId="S::1017166296@medellin.gov.co::67182dca-e708-4ad0-a5e6-c02a78677c69" providerId="AD" clId="Web-{C9BE7A80-A92C-EAB9-0F9E-82B57EFE3CDD}"/>
    <pc:docChg chg="modSld">
      <pc:chgData name="Luisa Fernanda Alzate Sanchez" userId="S::1017166296@medellin.gov.co::67182dca-e708-4ad0-a5e6-c02a78677c69" providerId="AD" clId="Web-{C9BE7A80-A92C-EAB9-0F9E-82B57EFE3CDD}" dt="2023-11-17T16:46:33.246" v="0" actId="20577"/>
      <pc:docMkLst>
        <pc:docMk/>
      </pc:docMkLst>
      <pc:sldChg chg="modSp">
        <pc:chgData name="Luisa Fernanda Alzate Sanchez" userId="S::1017166296@medellin.gov.co::67182dca-e708-4ad0-a5e6-c02a78677c69" providerId="AD" clId="Web-{C9BE7A80-A92C-EAB9-0F9E-82B57EFE3CDD}" dt="2023-11-17T16:46:33.246" v="0" actId="20577"/>
        <pc:sldMkLst>
          <pc:docMk/>
          <pc:sldMk cId="829693321" sldId="351"/>
        </pc:sldMkLst>
        <pc:spChg chg="mod">
          <ac:chgData name="Luisa Fernanda Alzate Sanchez" userId="S::1017166296@medellin.gov.co::67182dca-e708-4ad0-a5e6-c02a78677c69" providerId="AD" clId="Web-{C9BE7A80-A92C-EAB9-0F9E-82B57EFE3CDD}" dt="2023-11-17T16:46:33.246" v="0" actId="20577"/>
          <ac:spMkLst>
            <pc:docMk/>
            <pc:sldMk cId="829693321" sldId="351"/>
            <ac:spMk id="2" creationId="{044510BA-8506-D6E1-AA78-69DCA35DA5D2}"/>
          </ac:spMkLst>
        </pc:spChg>
      </pc:sldChg>
    </pc:docChg>
  </pc:docChgLst>
  <pc:docChgLst>
    <pc:chgData name="camila.gaviria@ficogutierrez.co" userId="S::urn:spo:guest#camila.gaviria@ficogutierrez.co::" providerId="AD" clId="Web-{9255D1FC-135B-DE3B-76C9-609E5AE11A05}"/>
    <pc:docChg chg="modSld">
      <pc:chgData name="camila.gaviria@ficogutierrez.co" userId="S::urn:spo:guest#camila.gaviria@ficogutierrez.co::" providerId="AD" clId="Web-{9255D1FC-135B-DE3B-76C9-609E5AE11A05}" dt="2023-11-29T19:46:01.076" v="1" actId="20577"/>
      <pc:docMkLst>
        <pc:docMk/>
      </pc:docMkLst>
      <pc:sldChg chg="modSp">
        <pc:chgData name="camila.gaviria@ficogutierrez.co" userId="S::urn:spo:guest#camila.gaviria@ficogutierrez.co::" providerId="AD" clId="Web-{9255D1FC-135B-DE3B-76C9-609E5AE11A05}" dt="2023-11-29T19:46:01.076" v="1" actId="20577"/>
        <pc:sldMkLst>
          <pc:docMk/>
          <pc:sldMk cId="3541972723" sldId="505"/>
        </pc:sldMkLst>
        <pc:spChg chg="mod">
          <ac:chgData name="camila.gaviria@ficogutierrez.co" userId="S::urn:spo:guest#camila.gaviria@ficogutierrez.co::" providerId="AD" clId="Web-{9255D1FC-135B-DE3B-76C9-609E5AE11A05}" dt="2023-11-29T19:46:01.076" v="1" actId="20577"/>
          <ac:spMkLst>
            <pc:docMk/>
            <pc:sldMk cId="3541972723" sldId="505"/>
            <ac:spMk id="3" creationId="{E972BF43-3E35-C7E3-57B2-5D0D6DA4A01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702522-2361-5940-905A-C81E03AD36BF}" type="datetimeFigureOut">
              <a:rPr lang="en-CO" smtClean="0"/>
              <a:t>11/29/2023</a:t>
            </a:fld>
            <a:endParaRPr lang="en-C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AD111D-4A90-CE47-886B-F2A4FE5F771E}" type="slidenum">
              <a:rPr lang="en-CO" smtClean="0"/>
              <a:t>‹Nº›</a:t>
            </a:fld>
            <a:endParaRPr lang="en-CO"/>
          </a:p>
        </p:txBody>
      </p:sp>
    </p:spTree>
    <p:extLst>
      <p:ext uri="{BB962C8B-B14F-4D97-AF65-F5344CB8AC3E}">
        <p14:creationId xmlns:p14="http://schemas.microsoft.com/office/powerpoint/2010/main" val="3441729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Marcador de imagen de diapositiva 1">
            <a:extLst>
              <a:ext uri="{FF2B5EF4-FFF2-40B4-BE49-F238E27FC236}">
                <a16:creationId xmlns:a16="http://schemas.microsoft.com/office/drawing/2014/main" id="{C63D4916-F979-320E-CA3D-1F54517D36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id="{174D6913-A01C-3D59-CB1B-EBC45788E20F}"/>
              </a:ext>
            </a:extLst>
          </p:cNvPr>
          <p:cNvSpPr>
            <a:spLocks noGrp="1"/>
          </p:cNvSpPr>
          <p:nvPr>
            <p:ph type="body" idx="1"/>
          </p:nvPr>
        </p:nvSpPr>
        <p:spPr/>
        <p:txBody>
          <a:bodyPr/>
          <a:lstStyle/>
          <a:p>
            <a:pPr defTabSz="1104778" fontAlgn="auto">
              <a:spcBef>
                <a:spcPts val="0"/>
              </a:spcBef>
              <a:spcAft>
                <a:spcPts val="0"/>
              </a:spcAft>
              <a:defRPr/>
            </a:pPr>
            <a:r>
              <a:rPr lang="es-CO" sz="1450" dirty="0"/>
              <a:t>CAMBIAR FOTO POR UNA DE LA UNIDAD O EQUIPO</a:t>
            </a:r>
          </a:p>
        </p:txBody>
      </p:sp>
      <p:sp>
        <p:nvSpPr>
          <p:cNvPr id="7172" name="Marcador de número de diapositiva 3">
            <a:extLst>
              <a:ext uri="{FF2B5EF4-FFF2-40B4-BE49-F238E27FC236}">
                <a16:creationId xmlns:a16="http://schemas.microsoft.com/office/drawing/2014/main" id="{8A40FF25-5E07-C583-3C54-83723237EB7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100">
                <a:solidFill>
                  <a:schemeClr val="tx1"/>
                </a:solidFill>
                <a:latin typeface="Calibri" panose="020F0502020204030204" pitchFamily="34" charset="0"/>
              </a:defRPr>
            </a:lvl1pPr>
            <a:lvl2pPr marL="742950" indent="-285750">
              <a:defRPr sz="2100">
                <a:solidFill>
                  <a:schemeClr val="tx1"/>
                </a:solidFill>
                <a:latin typeface="Calibri" panose="020F0502020204030204" pitchFamily="34" charset="0"/>
              </a:defRPr>
            </a:lvl2pPr>
            <a:lvl3pPr marL="1143000" indent="-228600">
              <a:defRPr sz="2100">
                <a:solidFill>
                  <a:schemeClr val="tx1"/>
                </a:solidFill>
                <a:latin typeface="Calibri" panose="020F0502020204030204" pitchFamily="34" charset="0"/>
              </a:defRPr>
            </a:lvl3pPr>
            <a:lvl4pPr marL="1600200" indent="-228600">
              <a:defRPr sz="2100">
                <a:solidFill>
                  <a:schemeClr val="tx1"/>
                </a:solidFill>
                <a:latin typeface="Calibri" panose="020F0502020204030204" pitchFamily="34" charset="0"/>
              </a:defRPr>
            </a:lvl4pPr>
            <a:lvl5pPr marL="2057400" indent="-228600">
              <a:defRPr sz="2100">
                <a:solidFill>
                  <a:schemeClr val="tx1"/>
                </a:solidFill>
                <a:latin typeface="Calibri" panose="020F0502020204030204" pitchFamily="34" charset="0"/>
              </a:defRPr>
            </a:lvl5pPr>
            <a:lvl6pPr marL="2514600" indent="-228600" defTabSz="1103313" fontAlgn="base">
              <a:spcBef>
                <a:spcPct val="0"/>
              </a:spcBef>
              <a:spcAft>
                <a:spcPct val="0"/>
              </a:spcAft>
              <a:defRPr sz="2100">
                <a:solidFill>
                  <a:schemeClr val="tx1"/>
                </a:solidFill>
                <a:latin typeface="Calibri" panose="020F0502020204030204" pitchFamily="34" charset="0"/>
              </a:defRPr>
            </a:lvl6pPr>
            <a:lvl7pPr marL="2971800" indent="-228600" defTabSz="1103313" fontAlgn="base">
              <a:spcBef>
                <a:spcPct val="0"/>
              </a:spcBef>
              <a:spcAft>
                <a:spcPct val="0"/>
              </a:spcAft>
              <a:defRPr sz="2100">
                <a:solidFill>
                  <a:schemeClr val="tx1"/>
                </a:solidFill>
                <a:latin typeface="Calibri" panose="020F0502020204030204" pitchFamily="34" charset="0"/>
              </a:defRPr>
            </a:lvl7pPr>
            <a:lvl8pPr marL="3429000" indent="-228600" defTabSz="1103313" fontAlgn="base">
              <a:spcBef>
                <a:spcPct val="0"/>
              </a:spcBef>
              <a:spcAft>
                <a:spcPct val="0"/>
              </a:spcAft>
              <a:defRPr sz="2100">
                <a:solidFill>
                  <a:schemeClr val="tx1"/>
                </a:solidFill>
                <a:latin typeface="Calibri" panose="020F0502020204030204" pitchFamily="34" charset="0"/>
              </a:defRPr>
            </a:lvl8pPr>
            <a:lvl9pPr marL="3886200" indent="-228600" defTabSz="1103313" fontAlgn="base">
              <a:spcBef>
                <a:spcPct val="0"/>
              </a:spcBef>
              <a:spcAft>
                <a:spcPct val="0"/>
              </a:spcAft>
              <a:defRPr sz="2100">
                <a:solidFill>
                  <a:schemeClr val="tx1"/>
                </a:solidFill>
                <a:latin typeface="Calibri" panose="020F0502020204030204" pitchFamily="34" charset="0"/>
              </a:defRPr>
            </a:lvl9pPr>
          </a:lstStyle>
          <a:p>
            <a:pPr defTabSz="1103313" fontAlgn="base">
              <a:spcBef>
                <a:spcPct val="0"/>
              </a:spcBef>
              <a:spcAft>
                <a:spcPct val="0"/>
              </a:spcAft>
            </a:pPr>
            <a:fld id="{B80EC316-0A41-8A41-A189-E40786098E6A}" type="slidenum">
              <a:rPr lang="es-CO" altLang="en-CO" sz="1200"/>
              <a:pPr defTabSz="1103313" fontAlgn="base">
                <a:spcBef>
                  <a:spcPct val="0"/>
                </a:spcBef>
                <a:spcAft>
                  <a:spcPct val="0"/>
                </a:spcAft>
              </a:pPr>
              <a:t>1</a:t>
            </a:fld>
            <a:endParaRPr lang="es-CO" altLang="en-CO"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3CAD111D-4A90-CE47-886B-F2A4FE5F771E}" type="slidenum">
              <a:rPr lang="en-CO" smtClean="0"/>
              <a:t>25</a:t>
            </a:fld>
            <a:endParaRPr lang="en-CO"/>
          </a:p>
        </p:txBody>
      </p:sp>
    </p:spTree>
    <p:extLst>
      <p:ext uri="{BB962C8B-B14F-4D97-AF65-F5344CB8AC3E}">
        <p14:creationId xmlns:p14="http://schemas.microsoft.com/office/powerpoint/2010/main" val="440427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3CAD111D-4A90-CE47-886B-F2A4FE5F771E}" type="slidenum">
              <a:rPr lang="en-CO" smtClean="0"/>
              <a:t>26</a:t>
            </a:fld>
            <a:endParaRPr lang="en-CO"/>
          </a:p>
        </p:txBody>
      </p:sp>
    </p:spTree>
    <p:extLst>
      <p:ext uri="{BB962C8B-B14F-4D97-AF65-F5344CB8AC3E}">
        <p14:creationId xmlns:p14="http://schemas.microsoft.com/office/powerpoint/2010/main" val="3657592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Marcador de imagen de diapositiva 1">
            <a:extLst>
              <a:ext uri="{FF2B5EF4-FFF2-40B4-BE49-F238E27FC236}">
                <a16:creationId xmlns:a16="http://schemas.microsoft.com/office/drawing/2014/main" id="{C63D4916-F979-320E-CA3D-1F54517D36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id="{174D6913-A01C-3D59-CB1B-EBC45788E20F}"/>
              </a:ext>
            </a:extLst>
          </p:cNvPr>
          <p:cNvSpPr>
            <a:spLocks noGrp="1"/>
          </p:cNvSpPr>
          <p:nvPr>
            <p:ph type="body" idx="1"/>
          </p:nvPr>
        </p:nvSpPr>
        <p:spPr/>
        <p:txBody>
          <a:bodyPr/>
          <a:lstStyle/>
          <a:p>
            <a:pPr defTabSz="1104778" fontAlgn="auto">
              <a:spcBef>
                <a:spcPts val="0"/>
              </a:spcBef>
              <a:spcAft>
                <a:spcPts val="0"/>
              </a:spcAft>
              <a:defRPr/>
            </a:pPr>
            <a:r>
              <a:rPr lang="es-CO" sz="1450" dirty="0"/>
              <a:t>CAMBIAR FOTO POR UNA DE LA UNIDAD O EQUIPO</a:t>
            </a:r>
          </a:p>
        </p:txBody>
      </p:sp>
      <p:sp>
        <p:nvSpPr>
          <p:cNvPr id="7172" name="Marcador de número de diapositiva 3">
            <a:extLst>
              <a:ext uri="{FF2B5EF4-FFF2-40B4-BE49-F238E27FC236}">
                <a16:creationId xmlns:a16="http://schemas.microsoft.com/office/drawing/2014/main" id="{8A40FF25-5E07-C583-3C54-83723237EB7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100">
                <a:solidFill>
                  <a:schemeClr val="tx1"/>
                </a:solidFill>
                <a:latin typeface="Calibri" panose="020F0502020204030204" pitchFamily="34" charset="0"/>
              </a:defRPr>
            </a:lvl1pPr>
            <a:lvl2pPr marL="742950" indent="-285750">
              <a:defRPr sz="2100">
                <a:solidFill>
                  <a:schemeClr val="tx1"/>
                </a:solidFill>
                <a:latin typeface="Calibri" panose="020F0502020204030204" pitchFamily="34" charset="0"/>
              </a:defRPr>
            </a:lvl2pPr>
            <a:lvl3pPr marL="1143000" indent="-228600">
              <a:defRPr sz="2100">
                <a:solidFill>
                  <a:schemeClr val="tx1"/>
                </a:solidFill>
                <a:latin typeface="Calibri" panose="020F0502020204030204" pitchFamily="34" charset="0"/>
              </a:defRPr>
            </a:lvl3pPr>
            <a:lvl4pPr marL="1600200" indent="-228600">
              <a:defRPr sz="2100">
                <a:solidFill>
                  <a:schemeClr val="tx1"/>
                </a:solidFill>
                <a:latin typeface="Calibri" panose="020F0502020204030204" pitchFamily="34" charset="0"/>
              </a:defRPr>
            </a:lvl4pPr>
            <a:lvl5pPr marL="2057400" indent="-228600">
              <a:defRPr sz="2100">
                <a:solidFill>
                  <a:schemeClr val="tx1"/>
                </a:solidFill>
                <a:latin typeface="Calibri" panose="020F0502020204030204" pitchFamily="34" charset="0"/>
              </a:defRPr>
            </a:lvl5pPr>
            <a:lvl6pPr marL="2514600" indent="-228600" defTabSz="1103313" fontAlgn="base">
              <a:spcBef>
                <a:spcPct val="0"/>
              </a:spcBef>
              <a:spcAft>
                <a:spcPct val="0"/>
              </a:spcAft>
              <a:defRPr sz="2100">
                <a:solidFill>
                  <a:schemeClr val="tx1"/>
                </a:solidFill>
                <a:latin typeface="Calibri" panose="020F0502020204030204" pitchFamily="34" charset="0"/>
              </a:defRPr>
            </a:lvl6pPr>
            <a:lvl7pPr marL="2971800" indent="-228600" defTabSz="1103313" fontAlgn="base">
              <a:spcBef>
                <a:spcPct val="0"/>
              </a:spcBef>
              <a:spcAft>
                <a:spcPct val="0"/>
              </a:spcAft>
              <a:defRPr sz="2100">
                <a:solidFill>
                  <a:schemeClr val="tx1"/>
                </a:solidFill>
                <a:latin typeface="Calibri" panose="020F0502020204030204" pitchFamily="34" charset="0"/>
              </a:defRPr>
            </a:lvl7pPr>
            <a:lvl8pPr marL="3429000" indent="-228600" defTabSz="1103313" fontAlgn="base">
              <a:spcBef>
                <a:spcPct val="0"/>
              </a:spcBef>
              <a:spcAft>
                <a:spcPct val="0"/>
              </a:spcAft>
              <a:defRPr sz="2100">
                <a:solidFill>
                  <a:schemeClr val="tx1"/>
                </a:solidFill>
                <a:latin typeface="Calibri" panose="020F0502020204030204" pitchFamily="34" charset="0"/>
              </a:defRPr>
            </a:lvl8pPr>
            <a:lvl9pPr marL="3886200" indent="-228600" defTabSz="1103313" fontAlgn="base">
              <a:spcBef>
                <a:spcPct val="0"/>
              </a:spcBef>
              <a:spcAft>
                <a:spcPct val="0"/>
              </a:spcAft>
              <a:defRPr sz="2100">
                <a:solidFill>
                  <a:schemeClr val="tx1"/>
                </a:solidFill>
                <a:latin typeface="Calibri" panose="020F0502020204030204" pitchFamily="34" charset="0"/>
              </a:defRPr>
            </a:lvl9pPr>
          </a:lstStyle>
          <a:p>
            <a:pPr defTabSz="1103313" fontAlgn="base">
              <a:spcBef>
                <a:spcPct val="0"/>
              </a:spcBef>
              <a:spcAft>
                <a:spcPct val="0"/>
              </a:spcAft>
            </a:pPr>
            <a:fld id="{B80EC316-0A41-8A41-A189-E40786098E6A}" type="slidenum">
              <a:rPr lang="es-CO" altLang="x-none" sz="1200"/>
              <a:pPr defTabSz="1103313" fontAlgn="base">
                <a:spcBef>
                  <a:spcPct val="0"/>
                </a:spcBef>
                <a:spcAft>
                  <a:spcPct val="0"/>
                </a:spcAft>
              </a:pPr>
              <a:t>29</a:t>
            </a:fld>
            <a:endParaRPr lang="es-CO" altLang="x-none" sz="1200"/>
          </a:p>
        </p:txBody>
      </p:sp>
    </p:spTree>
    <p:extLst>
      <p:ext uri="{BB962C8B-B14F-4D97-AF65-F5344CB8AC3E}">
        <p14:creationId xmlns:p14="http://schemas.microsoft.com/office/powerpoint/2010/main" val="1054969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Marcador de imagen de diapositiva 1">
            <a:extLst>
              <a:ext uri="{FF2B5EF4-FFF2-40B4-BE49-F238E27FC236}">
                <a16:creationId xmlns:a16="http://schemas.microsoft.com/office/drawing/2014/main" id="{C63D4916-F979-320E-CA3D-1F54517D36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id="{174D6913-A01C-3D59-CB1B-EBC45788E20F}"/>
              </a:ext>
            </a:extLst>
          </p:cNvPr>
          <p:cNvSpPr>
            <a:spLocks noGrp="1"/>
          </p:cNvSpPr>
          <p:nvPr>
            <p:ph type="body" idx="1"/>
          </p:nvPr>
        </p:nvSpPr>
        <p:spPr/>
        <p:txBody>
          <a:bodyPr/>
          <a:lstStyle/>
          <a:p>
            <a:pPr defTabSz="1104778" fontAlgn="auto">
              <a:spcBef>
                <a:spcPts val="0"/>
              </a:spcBef>
              <a:spcAft>
                <a:spcPts val="0"/>
              </a:spcAft>
              <a:defRPr/>
            </a:pPr>
            <a:r>
              <a:rPr lang="es-CO" sz="1450" dirty="0"/>
              <a:t>CAMBIAR FOTO POR UNA DE LA UNIDAD O EQUIPO</a:t>
            </a:r>
          </a:p>
        </p:txBody>
      </p:sp>
      <p:sp>
        <p:nvSpPr>
          <p:cNvPr id="7172" name="Marcador de número de diapositiva 3">
            <a:extLst>
              <a:ext uri="{FF2B5EF4-FFF2-40B4-BE49-F238E27FC236}">
                <a16:creationId xmlns:a16="http://schemas.microsoft.com/office/drawing/2014/main" id="{8A40FF25-5E07-C583-3C54-83723237EB7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100">
                <a:solidFill>
                  <a:schemeClr val="tx1"/>
                </a:solidFill>
                <a:latin typeface="Calibri" panose="020F0502020204030204" pitchFamily="34" charset="0"/>
              </a:defRPr>
            </a:lvl1pPr>
            <a:lvl2pPr marL="742950" indent="-285750">
              <a:defRPr sz="2100">
                <a:solidFill>
                  <a:schemeClr val="tx1"/>
                </a:solidFill>
                <a:latin typeface="Calibri" panose="020F0502020204030204" pitchFamily="34" charset="0"/>
              </a:defRPr>
            </a:lvl2pPr>
            <a:lvl3pPr marL="1143000" indent="-228600">
              <a:defRPr sz="2100">
                <a:solidFill>
                  <a:schemeClr val="tx1"/>
                </a:solidFill>
                <a:latin typeface="Calibri" panose="020F0502020204030204" pitchFamily="34" charset="0"/>
              </a:defRPr>
            </a:lvl3pPr>
            <a:lvl4pPr marL="1600200" indent="-228600">
              <a:defRPr sz="2100">
                <a:solidFill>
                  <a:schemeClr val="tx1"/>
                </a:solidFill>
                <a:latin typeface="Calibri" panose="020F0502020204030204" pitchFamily="34" charset="0"/>
              </a:defRPr>
            </a:lvl4pPr>
            <a:lvl5pPr marL="2057400" indent="-228600">
              <a:defRPr sz="2100">
                <a:solidFill>
                  <a:schemeClr val="tx1"/>
                </a:solidFill>
                <a:latin typeface="Calibri" panose="020F0502020204030204" pitchFamily="34" charset="0"/>
              </a:defRPr>
            </a:lvl5pPr>
            <a:lvl6pPr marL="2514600" indent="-228600" defTabSz="1103313" fontAlgn="base">
              <a:spcBef>
                <a:spcPct val="0"/>
              </a:spcBef>
              <a:spcAft>
                <a:spcPct val="0"/>
              </a:spcAft>
              <a:defRPr sz="2100">
                <a:solidFill>
                  <a:schemeClr val="tx1"/>
                </a:solidFill>
                <a:latin typeface="Calibri" panose="020F0502020204030204" pitchFamily="34" charset="0"/>
              </a:defRPr>
            </a:lvl6pPr>
            <a:lvl7pPr marL="2971800" indent="-228600" defTabSz="1103313" fontAlgn="base">
              <a:spcBef>
                <a:spcPct val="0"/>
              </a:spcBef>
              <a:spcAft>
                <a:spcPct val="0"/>
              </a:spcAft>
              <a:defRPr sz="2100">
                <a:solidFill>
                  <a:schemeClr val="tx1"/>
                </a:solidFill>
                <a:latin typeface="Calibri" panose="020F0502020204030204" pitchFamily="34" charset="0"/>
              </a:defRPr>
            </a:lvl7pPr>
            <a:lvl8pPr marL="3429000" indent="-228600" defTabSz="1103313" fontAlgn="base">
              <a:spcBef>
                <a:spcPct val="0"/>
              </a:spcBef>
              <a:spcAft>
                <a:spcPct val="0"/>
              </a:spcAft>
              <a:defRPr sz="2100">
                <a:solidFill>
                  <a:schemeClr val="tx1"/>
                </a:solidFill>
                <a:latin typeface="Calibri" panose="020F0502020204030204" pitchFamily="34" charset="0"/>
              </a:defRPr>
            </a:lvl8pPr>
            <a:lvl9pPr marL="3886200" indent="-228600" defTabSz="1103313" fontAlgn="base">
              <a:spcBef>
                <a:spcPct val="0"/>
              </a:spcBef>
              <a:spcAft>
                <a:spcPct val="0"/>
              </a:spcAft>
              <a:defRPr sz="2100">
                <a:solidFill>
                  <a:schemeClr val="tx1"/>
                </a:solidFill>
                <a:latin typeface="Calibri" panose="020F0502020204030204" pitchFamily="34" charset="0"/>
              </a:defRPr>
            </a:lvl9pPr>
          </a:lstStyle>
          <a:p>
            <a:pPr defTabSz="1103313" fontAlgn="base">
              <a:spcBef>
                <a:spcPct val="0"/>
              </a:spcBef>
              <a:spcAft>
                <a:spcPct val="0"/>
              </a:spcAft>
            </a:pPr>
            <a:fld id="{B80EC316-0A41-8A41-A189-E40786098E6A}" type="slidenum">
              <a:rPr lang="es-CO" altLang="x-none" sz="1200"/>
              <a:pPr defTabSz="1103313" fontAlgn="base">
                <a:spcBef>
                  <a:spcPct val="0"/>
                </a:spcBef>
                <a:spcAft>
                  <a:spcPct val="0"/>
                </a:spcAft>
              </a:pPr>
              <a:t>31</a:t>
            </a:fld>
            <a:endParaRPr lang="es-CO" altLang="x-none" sz="1200"/>
          </a:p>
        </p:txBody>
      </p:sp>
    </p:spTree>
    <p:extLst>
      <p:ext uri="{BB962C8B-B14F-4D97-AF65-F5344CB8AC3E}">
        <p14:creationId xmlns:p14="http://schemas.microsoft.com/office/powerpoint/2010/main" val="200900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O" dirty="0"/>
          </a:p>
        </p:txBody>
      </p:sp>
      <p:sp>
        <p:nvSpPr>
          <p:cNvPr id="4" name="Slide Number Placeholder 3"/>
          <p:cNvSpPr>
            <a:spLocks noGrp="1"/>
          </p:cNvSpPr>
          <p:nvPr>
            <p:ph type="sldNum" sz="quarter" idx="5"/>
          </p:nvPr>
        </p:nvSpPr>
        <p:spPr/>
        <p:txBody>
          <a:bodyPr/>
          <a:lstStyle/>
          <a:p>
            <a:fld id="{ACECD134-9C56-B449-8A0C-92F76DC8268C}" type="slidenum">
              <a:rPr lang="en-CO" smtClean="0"/>
              <a:t>34</a:t>
            </a:fld>
            <a:endParaRPr lang="en-CO"/>
          </a:p>
        </p:txBody>
      </p:sp>
    </p:spTree>
    <p:extLst>
      <p:ext uri="{BB962C8B-B14F-4D97-AF65-F5344CB8AC3E}">
        <p14:creationId xmlns:p14="http://schemas.microsoft.com/office/powerpoint/2010/main" val="28851384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O" dirty="0"/>
          </a:p>
        </p:txBody>
      </p:sp>
      <p:sp>
        <p:nvSpPr>
          <p:cNvPr id="4" name="Slide Number Placeholder 3"/>
          <p:cNvSpPr>
            <a:spLocks noGrp="1"/>
          </p:cNvSpPr>
          <p:nvPr>
            <p:ph type="sldNum" sz="quarter" idx="5"/>
          </p:nvPr>
        </p:nvSpPr>
        <p:spPr/>
        <p:txBody>
          <a:bodyPr/>
          <a:lstStyle/>
          <a:p>
            <a:fld id="{ACECD134-9C56-B449-8A0C-92F76DC8268C}" type="slidenum">
              <a:rPr lang="en-CO" smtClean="0"/>
              <a:t>38</a:t>
            </a:fld>
            <a:endParaRPr lang="en-CO"/>
          </a:p>
        </p:txBody>
      </p:sp>
    </p:spTree>
    <p:extLst>
      <p:ext uri="{BB962C8B-B14F-4D97-AF65-F5344CB8AC3E}">
        <p14:creationId xmlns:p14="http://schemas.microsoft.com/office/powerpoint/2010/main" val="3926415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O" dirty="0"/>
          </a:p>
        </p:txBody>
      </p:sp>
      <p:sp>
        <p:nvSpPr>
          <p:cNvPr id="4" name="Slide Number Placeholder 3"/>
          <p:cNvSpPr>
            <a:spLocks noGrp="1"/>
          </p:cNvSpPr>
          <p:nvPr>
            <p:ph type="sldNum" sz="quarter" idx="5"/>
          </p:nvPr>
        </p:nvSpPr>
        <p:spPr/>
        <p:txBody>
          <a:bodyPr/>
          <a:lstStyle/>
          <a:p>
            <a:fld id="{ACECD134-9C56-B449-8A0C-92F76DC8268C}" type="slidenum">
              <a:rPr lang="en-CO" smtClean="0"/>
              <a:t>45</a:t>
            </a:fld>
            <a:endParaRPr lang="en-CO"/>
          </a:p>
        </p:txBody>
      </p:sp>
    </p:spTree>
    <p:extLst>
      <p:ext uri="{BB962C8B-B14F-4D97-AF65-F5344CB8AC3E}">
        <p14:creationId xmlns:p14="http://schemas.microsoft.com/office/powerpoint/2010/main" val="441685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O" dirty="0"/>
          </a:p>
        </p:txBody>
      </p:sp>
      <p:sp>
        <p:nvSpPr>
          <p:cNvPr id="4" name="Slide Number Placeholder 3"/>
          <p:cNvSpPr>
            <a:spLocks noGrp="1"/>
          </p:cNvSpPr>
          <p:nvPr>
            <p:ph type="sldNum" sz="quarter" idx="5"/>
          </p:nvPr>
        </p:nvSpPr>
        <p:spPr/>
        <p:txBody>
          <a:bodyPr/>
          <a:lstStyle/>
          <a:p>
            <a:fld id="{ACECD134-9C56-B449-8A0C-92F76DC8268C}" type="slidenum">
              <a:rPr lang="en-CO" smtClean="0"/>
              <a:t>3</a:t>
            </a:fld>
            <a:endParaRPr lang="en-CO"/>
          </a:p>
        </p:txBody>
      </p:sp>
    </p:spTree>
    <p:extLst>
      <p:ext uri="{BB962C8B-B14F-4D97-AF65-F5344CB8AC3E}">
        <p14:creationId xmlns:p14="http://schemas.microsoft.com/office/powerpoint/2010/main" val="3146071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O" dirty="0"/>
          </a:p>
        </p:txBody>
      </p:sp>
      <p:sp>
        <p:nvSpPr>
          <p:cNvPr id="4" name="Slide Number Placeholder 3"/>
          <p:cNvSpPr>
            <a:spLocks noGrp="1"/>
          </p:cNvSpPr>
          <p:nvPr>
            <p:ph type="sldNum" sz="quarter" idx="5"/>
          </p:nvPr>
        </p:nvSpPr>
        <p:spPr/>
        <p:txBody>
          <a:bodyPr/>
          <a:lstStyle/>
          <a:p>
            <a:fld id="{ACECD134-9C56-B449-8A0C-92F76DC8268C}" type="slidenum">
              <a:rPr lang="en-CO" smtClean="0"/>
              <a:t>8</a:t>
            </a:fld>
            <a:endParaRPr lang="en-CO"/>
          </a:p>
        </p:txBody>
      </p:sp>
    </p:spTree>
    <p:extLst>
      <p:ext uri="{BB962C8B-B14F-4D97-AF65-F5344CB8AC3E}">
        <p14:creationId xmlns:p14="http://schemas.microsoft.com/office/powerpoint/2010/main" val="387071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Marcador de imagen de diapositiva 1">
            <a:extLst>
              <a:ext uri="{FF2B5EF4-FFF2-40B4-BE49-F238E27FC236}">
                <a16:creationId xmlns:a16="http://schemas.microsoft.com/office/drawing/2014/main" id="{C63D4916-F979-320E-CA3D-1F54517D36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id="{174D6913-A01C-3D59-CB1B-EBC45788E20F}"/>
              </a:ext>
            </a:extLst>
          </p:cNvPr>
          <p:cNvSpPr>
            <a:spLocks noGrp="1"/>
          </p:cNvSpPr>
          <p:nvPr>
            <p:ph type="body" idx="1"/>
          </p:nvPr>
        </p:nvSpPr>
        <p:spPr/>
        <p:txBody>
          <a:bodyPr/>
          <a:lstStyle/>
          <a:p>
            <a:pPr defTabSz="1104778" fontAlgn="auto">
              <a:spcBef>
                <a:spcPts val="0"/>
              </a:spcBef>
              <a:spcAft>
                <a:spcPts val="0"/>
              </a:spcAft>
              <a:defRPr/>
            </a:pPr>
            <a:r>
              <a:rPr lang="es-CO" sz="1450" dirty="0"/>
              <a:t>CAMBIAR FOTO POR UNA DE LA UNIDAD O EQUIPO</a:t>
            </a:r>
          </a:p>
        </p:txBody>
      </p:sp>
      <p:sp>
        <p:nvSpPr>
          <p:cNvPr id="7172" name="Marcador de número de diapositiva 3">
            <a:extLst>
              <a:ext uri="{FF2B5EF4-FFF2-40B4-BE49-F238E27FC236}">
                <a16:creationId xmlns:a16="http://schemas.microsoft.com/office/drawing/2014/main" id="{8A40FF25-5E07-C583-3C54-83723237EB7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100">
                <a:solidFill>
                  <a:schemeClr val="tx1"/>
                </a:solidFill>
                <a:latin typeface="Calibri" panose="020F0502020204030204" pitchFamily="34" charset="0"/>
              </a:defRPr>
            </a:lvl1pPr>
            <a:lvl2pPr marL="742950" indent="-285750">
              <a:defRPr sz="2100">
                <a:solidFill>
                  <a:schemeClr val="tx1"/>
                </a:solidFill>
                <a:latin typeface="Calibri" panose="020F0502020204030204" pitchFamily="34" charset="0"/>
              </a:defRPr>
            </a:lvl2pPr>
            <a:lvl3pPr marL="1143000" indent="-228600">
              <a:defRPr sz="2100">
                <a:solidFill>
                  <a:schemeClr val="tx1"/>
                </a:solidFill>
                <a:latin typeface="Calibri" panose="020F0502020204030204" pitchFamily="34" charset="0"/>
              </a:defRPr>
            </a:lvl3pPr>
            <a:lvl4pPr marL="1600200" indent="-228600">
              <a:defRPr sz="2100">
                <a:solidFill>
                  <a:schemeClr val="tx1"/>
                </a:solidFill>
                <a:latin typeface="Calibri" panose="020F0502020204030204" pitchFamily="34" charset="0"/>
              </a:defRPr>
            </a:lvl4pPr>
            <a:lvl5pPr marL="2057400" indent="-228600">
              <a:defRPr sz="2100">
                <a:solidFill>
                  <a:schemeClr val="tx1"/>
                </a:solidFill>
                <a:latin typeface="Calibri" panose="020F0502020204030204" pitchFamily="34" charset="0"/>
              </a:defRPr>
            </a:lvl5pPr>
            <a:lvl6pPr marL="2514600" indent="-228600" defTabSz="1103313" fontAlgn="base">
              <a:spcBef>
                <a:spcPct val="0"/>
              </a:spcBef>
              <a:spcAft>
                <a:spcPct val="0"/>
              </a:spcAft>
              <a:defRPr sz="2100">
                <a:solidFill>
                  <a:schemeClr val="tx1"/>
                </a:solidFill>
                <a:latin typeface="Calibri" panose="020F0502020204030204" pitchFamily="34" charset="0"/>
              </a:defRPr>
            </a:lvl6pPr>
            <a:lvl7pPr marL="2971800" indent="-228600" defTabSz="1103313" fontAlgn="base">
              <a:spcBef>
                <a:spcPct val="0"/>
              </a:spcBef>
              <a:spcAft>
                <a:spcPct val="0"/>
              </a:spcAft>
              <a:defRPr sz="2100">
                <a:solidFill>
                  <a:schemeClr val="tx1"/>
                </a:solidFill>
                <a:latin typeface="Calibri" panose="020F0502020204030204" pitchFamily="34" charset="0"/>
              </a:defRPr>
            </a:lvl7pPr>
            <a:lvl8pPr marL="3429000" indent="-228600" defTabSz="1103313" fontAlgn="base">
              <a:spcBef>
                <a:spcPct val="0"/>
              </a:spcBef>
              <a:spcAft>
                <a:spcPct val="0"/>
              </a:spcAft>
              <a:defRPr sz="2100">
                <a:solidFill>
                  <a:schemeClr val="tx1"/>
                </a:solidFill>
                <a:latin typeface="Calibri" panose="020F0502020204030204" pitchFamily="34" charset="0"/>
              </a:defRPr>
            </a:lvl8pPr>
            <a:lvl9pPr marL="3886200" indent="-228600" defTabSz="1103313" fontAlgn="base">
              <a:spcBef>
                <a:spcPct val="0"/>
              </a:spcBef>
              <a:spcAft>
                <a:spcPct val="0"/>
              </a:spcAft>
              <a:defRPr sz="2100">
                <a:solidFill>
                  <a:schemeClr val="tx1"/>
                </a:solidFill>
                <a:latin typeface="Calibri" panose="020F0502020204030204" pitchFamily="34" charset="0"/>
              </a:defRPr>
            </a:lvl9pPr>
          </a:lstStyle>
          <a:p>
            <a:pPr defTabSz="1103313" fontAlgn="base">
              <a:spcBef>
                <a:spcPct val="0"/>
              </a:spcBef>
              <a:spcAft>
                <a:spcPct val="0"/>
              </a:spcAft>
            </a:pPr>
            <a:fld id="{B80EC316-0A41-8A41-A189-E40786098E6A}" type="slidenum">
              <a:rPr lang="es-CO" altLang="en-CO" sz="1200"/>
              <a:pPr defTabSz="1103313" fontAlgn="base">
                <a:spcBef>
                  <a:spcPct val="0"/>
                </a:spcBef>
                <a:spcAft>
                  <a:spcPct val="0"/>
                </a:spcAft>
              </a:pPr>
              <a:t>9</a:t>
            </a:fld>
            <a:endParaRPr lang="es-CO" altLang="en-CO" sz="1200"/>
          </a:p>
        </p:txBody>
      </p:sp>
    </p:spTree>
    <p:extLst>
      <p:ext uri="{BB962C8B-B14F-4D97-AF65-F5344CB8AC3E}">
        <p14:creationId xmlns:p14="http://schemas.microsoft.com/office/powerpoint/2010/main" val="3876029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3CAD111D-4A90-CE47-886B-F2A4FE5F771E}" type="slidenum">
              <a:rPr lang="en-CO" smtClean="0"/>
              <a:t>10</a:t>
            </a:fld>
            <a:endParaRPr lang="en-CO"/>
          </a:p>
        </p:txBody>
      </p:sp>
    </p:spTree>
    <p:extLst>
      <p:ext uri="{BB962C8B-B14F-4D97-AF65-F5344CB8AC3E}">
        <p14:creationId xmlns:p14="http://schemas.microsoft.com/office/powerpoint/2010/main" val="1339848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Marcador de imagen de diapositiva 1">
            <a:extLst>
              <a:ext uri="{FF2B5EF4-FFF2-40B4-BE49-F238E27FC236}">
                <a16:creationId xmlns:a16="http://schemas.microsoft.com/office/drawing/2014/main" id="{C63D4916-F979-320E-CA3D-1F54517D36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id="{174D6913-A01C-3D59-CB1B-EBC45788E20F}"/>
              </a:ext>
            </a:extLst>
          </p:cNvPr>
          <p:cNvSpPr>
            <a:spLocks noGrp="1"/>
          </p:cNvSpPr>
          <p:nvPr>
            <p:ph type="body" idx="1"/>
          </p:nvPr>
        </p:nvSpPr>
        <p:spPr/>
        <p:txBody>
          <a:bodyPr/>
          <a:lstStyle/>
          <a:p>
            <a:pPr defTabSz="1104778" fontAlgn="auto">
              <a:spcBef>
                <a:spcPts val="0"/>
              </a:spcBef>
              <a:spcAft>
                <a:spcPts val="0"/>
              </a:spcAft>
              <a:defRPr/>
            </a:pPr>
            <a:r>
              <a:rPr lang="es-CO" sz="1450" dirty="0"/>
              <a:t>CAMBIAR FOTO POR UNA DE LA UNIDAD O EQUIPO</a:t>
            </a:r>
          </a:p>
        </p:txBody>
      </p:sp>
      <p:sp>
        <p:nvSpPr>
          <p:cNvPr id="7172" name="Marcador de número de diapositiva 3">
            <a:extLst>
              <a:ext uri="{FF2B5EF4-FFF2-40B4-BE49-F238E27FC236}">
                <a16:creationId xmlns:a16="http://schemas.microsoft.com/office/drawing/2014/main" id="{8A40FF25-5E07-C583-3C54-83723237EB7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100">
                <a:solidFill>
                  <a:schemeClr val="tx1"/>
                </a:solidFill>
                <a:latin typeface="Calibri" panose="020F0502020204030204" pitchFamily="34" charset="0"/>
              </a:defRPr>
            </a:lvl1pPr>
            <a:lvl2pPr marL="742950" indent="-285750">
              <a:defRPr sz="2100">
                <a:solidFill>
                  <a:schemeClr val="tx1"/>
                </a:solidFill>
                <a:latin typeface="Calibri" panose="020F0502020204030204" pitchFamily="34" charset="0"/>
              </a:defRPr>
            </a:lvl2pPr>
            <a:lvl3pPr marL="1143000" indent="-228600">
              <a:defRPr sz="2100">
                <a:solidFill>
                  <a:schemeClr val="tx1"/>
                </a:solidFill>
                <a:latin typeface="Calibri" panose="020F0502020204030204" pitchFamily="34" charset="0"/>
              </a:defRPr>
            </a:lvl3pPr>
            <a:lvl4pPr marL="1600200" indent="-228600">
              <a:defRPr sz="2100">
                <a:solidFill>
                  <a:schemeClr val="tx1"/>
                </a:solidFill>
                <a:latin typeface="Calibri" panose="020F0502020204030204" pitchFamily="34" charset="0"/>
              </a:defRPr>
            </a:lvl4pPr>
            <a:lvl5pPr marL="2057400" indent="-228600">
              <a:defRPr sz="2100">
                <a:solidFill>
                  <a:schemeClr val="tx1"/>
                </a:solidFill>
                <a:latin typeface="Calibri" panose="020F0502020204030204" pitchFamily="34" charset="0"/>
              </a:defRPr>
            </a:lvl5pPr>
            <a:lvl6pPr marL="2514600" indent="-228600" defTabSz="1103313" fontAlgn="base">
              <a:spcBef>
                <a:spcPct val="0"/>
              </a:spcBef>
              <a:spcAft>
                <a:spcPct val="0"/>
              </a:spcAft>
              <a:defRPr sz="2100">
                <a:solidFill>
                  <a:schemeClr val="tx1"/>
                </a:solidFill>
                <a:latin typeface="Calibri" panose="020F0502020204030204" pitchFamily="34" charset="0"/>
              </a:defRPr>
            </a:lvl6pPr>
            <a:lvl7pPr marL="2971800" indent="-228600" defTabSz="1103313" fontAlgn="base">
              <a:spcBef>
                <a:spcPct val="0"/>
              </a:spcBef>
              <a:spcAft>
                <a:spcPct val="0"/>
              </a:spcAft>
              <a:defRPr sz="2100">
                <a:solidFill>
                  <a:schemeClr val="tx1"/>
                </a:solidFill>
                <a:latin typeface="Calibri" panose="020F0502020204030204" pitchFamily="34" charset="0"/>
              </a:defRPr>
            </a:lvl7pPr>
            <a:lvl8pPr marL="3429000" indent="-228600" defTabSz="1103313" fontAlgn="base">
              <a:spcBef>
                <a:spcPct val="0"/>
              </a:spcBef>
              <a:spcAft>
                <a:spcPct val="0"/>
              </a:spcAft>
              <a:defRPr sz="2100">
                <a:solidFill>
                  <a:schemeClr val="tx1"/>
                </a:solidFill>
                <a:latin typeface="Calibri" panose="020F0502020204030204" pitchFamily="34" charset="0"/>
              </a:defRPr>
            </a:lvl8pPr>
            <a:lvl9pPr marL="3886200" indent="-228600" defTabSz="1103313" fontAlgn="base">
              <a:spcBef>
                <a:spcPct val="0"/>
              </a:spcBef>
              <a:spcAft>
                <a:spcPct val="0"/>
              </a:spcAft>
              <a:defRPr sz="2100">
                <a:solidFill>
                  <a:schemeClr val="tx1"/>
                </a:solidFill>
                <a:latin typeface="Calibri" panose="020F0502020204030204" pitchFamily="34" charset="0"/>
              </a:defRPr>
            </a:lvl9pPr>
          </a:lstStyle>
          <a:p>
            <a:pPr defTabSz="1103313" fontAlgn="base">
              <a:spcBef>
                <a:spcPct val="0"/>
              </a:spcBef>
              <a:spcAft>
                <a:spcPct val="0"/>
              </a:spcAft>
            </a:pPr>
            <a:fld id="{B80EC316-0A41-8A41-A189-E40786098E6A}" type="slidenum">
              <a:rPr lang="es-CO" altLang="x-none" sz="1200"/>
              <a:pPr defTabSz="1103313" fontAlgn="base">
                <a:spcBef>
                  <a:spcPct val="0"/>
                </a:spcBef>
                <a:spcAft>
                  <a:spcPct val="0"/>
                </a:spcAft>
              </a:pPr>
              <a:t>17</a:t>
            </a:fld>
            <a:endParaRPr lang="es-CO" altLang="x-none" sz="1200"/>
          </a:p>
        </p:txBody>
      </p:sp>
    </p:spTree>
    <p:extLst>
      <p:ext uri="{BB962C8B-B14F-4D97-AF65-F5344CB8AC3E}">
        <p14:creationId xmlns:p14="http://schemas.microsoft.com/office/powerpoint/2010/main" val="2880164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3CAD111D-4A90-CE47-886B-F2A4FE5F771E}" type="slidenum">
              <a:rPr lang="en-CO" smtClean="0"/>
              <a:t>18</a:t>
            </a:fld>
            <a:endParaRPr lang="en-CO"/>
          </a:p>
        </p:txBody>
      </p:sp>
    </p:spTree>
    <p:extLst>
      <p:ext uri="{BB962C8B-B14F-4D97-AF65-F5344CB8AC3E}">
        <p14:creationId xmlns:p14="http://schemas.microsoft.com/office/powerpoint/2010/main" val="4099043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Marcador de imagen de diapositiva 1">
            <a:extLst>
              <a:ext uri="{FF2B5EF4-FFF2-40B4-BE49-F238E27FC236}">
                <a16:creationId xmlns:a16="http://schemas.microsoft.com/office/drawing/2014/main" id="{C63D4916-F979-320E-CA3D-1F54517D36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id="{174D6913-A01C-3D59-CB1B-EBC45788E20F}"/>
              </a:ext>
            </a:extLst>
          </p:cNvPr>
          <p:cNvSpPr>
            <a:spLocks noGrp="1"/>
          </p:cNvSpPr>
          <p:nvPr>
            <p:ph type="body" idx="1"/>
          </p:nvPr>
        </p:nvSpPr>
        <p:spPr/>
        <p:txBody>
          <a:bodyPr/>
          <a:lstStyle/>
          <a:p>
            <a:pPr defTabSz="1104778" fontAlgn="auto">
              <a:spcBef>
                <a:spcPts val="0"/>
              </a:spcBef>
              <a:spcAft>
                <a:spcPts val="0"/>
              </a:spcAft>
              <a:defRPr/>
            </a:pPr>
            <a:r>
              <a:rPr lang="es-CO" sz="1450" dirty="0"/>
              <a:t>CAMBIAR FOTO POR UNA DE LA UNIDAD O EQUIPO</a:t>
            </a:r>
          </a:p>
        </p:txBody>
      </p:sp>
      <p:sp>
        <p:nvSpPr>
          <p:cNvPr id="7172" name="Marcador de número de diapositiva 3">
            <a:extLst>
              <a:ext uri="{FF2B5EF4-FFF2-40B4-BE49-F238E27FC236}">
                <a16:creationId xmlns:a16="http://schemas.microsoft.com/office/drawing/2014/main" id="{8A40FF25-5E07-C583-3C54-83723237EB7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100">
                <a:solidFill>
                  <a:schemeClr val="tx1"/>
                </a:solidFill>
                <a:latin typeface="Calibri" panose="020F0502020204030204" pitchFamily="34" charset="0"/>
              </a:defRPr>
            </a:lvl1pPr>
            <a:lvl2pPr marL="742950" indent="-285750">
              <a:defRPr sz="2100">
                <a:solidFill>
                  <a:schemeClr val="tx1"/>
                </a:solidFill>
                <a:latin typeface="Calibri" panose="020F0502020204030204" pitchFamily="34" charset="0"/>
              </a:defRPr>
            </a:lvl2pPr>
            <a:lvl3pPr marL="1143000" indent="-228600">
              <a:defRPr sz="2100">
                <a:solidFill>
                  <a:schemeClr val="tx1"/>
                </a:solidFill>
                <a:latin typeface="Calibri" panose="020F0502020204030204" pitchFamily="34" charset="0"/>
              </a:defRPr>
            </a:lvl3pPr>
            <a:lvl4pPr marL="1600200" indent="-228600">
              <a:defRPr sz="2100">
                <a:solidFill>
                  <a:schemeClr val="tx1"/>
                </a:solidFill>
                <a:latin typeface="Calibri" panose="020F0502020204030204" pitchFamily="34" charset="0"/>
              </a:defRPr>
            </a:lvl4pPr>
            <a:lvl5pPr marL="2057400" indent="-228600">
              <a:defRPr sz="2100">
                <a:solidFill>
                  <a:schemeClr val="tx1"/>
                </a:solidFill>
                <a:latin typeface="Calibri" panose="020F0502020204030204" pitchFamily="34" charset="0"/>
              </a:defRPr>
            </a:lvl5pPr>
            <a:lvl6pPr marL="2514600" indent="-228600" defTabSz="1103313" fontAlgn="base">
              <a:spcBef>
                <a:spcPct val="0"/>
              </a:spcBef>
              <a:spcAft>
                <a:spcPct val="0"/>
              </a:spcAft>
              <a:defRPr sz="2100">
                <a:solidFill>
                  <a:schemeClr val="tx1"/>
                </a:solidFill>
                <a:latin typeface="Calibri" panose="020F0502020204030204" pitchFamily="34" charset="0"/>
              </a:defRPr>
            </a:lvl6pPr>
            <a:lvl7pPr marL="2971800" indent="-228600" defTabSz="1103313" fontAlgn="base">
              <a:spcBef>
                <a:spcPct val="0"/>
              </a:spcBef>
              <a:spcAft>
                <a:spcPct val="0"/>
              </a:spcAft>
              <a:defRPr sz="2100">
                <a:solidFill>
                  <a:schemeClr val="tx1"/>
                </a:solidFill>
                <a:latin typeface="Calibri" panose="020F0502020204030204" pitchFamily="34" charset="0"/>
              </a:defRPr>
            </a:lvl7pPr>
            <a:lvl8pPr marL="3429000" indent="-228600" defTabSz="1103313" fontAlgn="base">
              <a:spcBef>
                <a:spcPct val="0"/>
              </a:spcBef>
              <a:spcAft>
                <a:spcPct val="0"/>
              </a:spcAft>
              <a:defRPr sz="2100">
                <a:solidFill>
                  <a:schemeClr val="tx1"/>
                </a:solidFill>
                <a:latin typeface="Calibri" panose="020F0502020204030204" pitchFamily="34" charset="0"/>
              </a:defRPr>
            </a:lvl8pPr>
            <a:lvl9pPr marL="3886200" indent="-228600" defTabSz="1103313" fontAlgn="base">
              <a:spcBef>
                <a:spcPct val="0"/>
              </a:spcBef>
              <a:spcAft>
                <a:spcPct val="0"/>
              </a:spcAft>
              <a:defRPr sz="2100">
                <a:solidFill>
                  <a:schemeClr val="tx1"/>
                </a:solidFill>
                <a:latin typeface="Calibri" panose="020F0502020204030204" pitchFamily="34" charset="0"/>
              </a:defRPr>
            </a:lvl9pPr>
          </a:lstStyle>
          <a:p>
            <a:pPr defTabSz="1103313" fontAlgn="base">
              <a:spcBef>
                <a:spcPct val="0"/>
              </a:spcBef>
              <a:spcAft>
                <a:spcPct val="0"/>
              </a:spcAft>
            </a:pPr>
            <a:fld id="{B80EC316-0A41-8A41-A189-E40786098E6A}" type="slidenum">
              <a:rPr lang="es-CO" altLang="x-none" sz="1200"/>
              <a:pPr defTabSz="1103313" fontAlgn="base">
                <a:spcBef>
                  <a:spcPct val="0"/>
                </a:spcBef>
                <a:spcAft>
                  <a:spcPct val="0"/>
                </a:spcAft>
              </a:pPr>
              <a:t>21</a:t>
            </a:fld>
            <a:endParaRPr lang="es-CO" altLang="x-none" sz="1200"/>
          </a:p>
        </p:txBody>
      </p:sp>
    </p:spTree>
    <p:extLst>
      <p:ext uri="{BB962C8B-B14F-4D97-AF65-F5344CB8AC3E}">
        <p14:creationId xmlns:p14="http://schemas.microsoft.com/office/powerpoint/2010/main" val="1389592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Marcador de imagen de diapositiva 1">
            <a:extLst>
              <a:ext uri="{FF2B5EF4-FFF2-40B4-BE49-F238E27FC236}">
                <a16:creationId xmlns:a16="http://schemas.microsoft.com/office/drawing/2014/main" id="{C63D4916-F979-320E-CA3D-1F54517D36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id="{174D6913-A01C-3D59-CB1B-EBC45788E20F}"/>
              </a:ext>
            </a:extLst>
          </p:cNvPr>
          <p:cNvSpPr>
            <a:spLocks noGrp="1"/>
          </p:cNvSpPr>
          <p:nvPr>
            <p:ph type="body" idx="1"/>
          </p:nvPr>
        </p:nvSpPr>
        <p:spPr/>
        <p:txBody>
          <a:bodyPr/>
          <a:lstStyle/>
          <a:p>
            <a:pPr defTabSz="1104778" fontAlgn="auto">
              <a:spcBef>
                <a:spcPts val="0"/>
              </a:spcBef>
              <a:spcAft>
                <a:spcPts val="0"/>
              </a:spcAft>
              <a:defRPr/>
            </a:pPr>
            <a:r>
              <a:rPr lang="es-CO" sz="1450" dirty="0"/>
              <a:t>CAMBIAR FOTO POR UNA DE LA UNIDAD O EQUIPO</a:t>
            </a:r>
          </a:p>
        </p:txBody>
      </p:sp>
      <p:sp>
        <p:nvSpPr>
          <p:cNvPr id="7172" name="Marcador de número de diapositiva 3">
            <a:extLst>
              <a:ext uri="{FF2B5EF4-FFF2-40B4-BE49-F238E27FC236}">
                <a16:creationId xmlns:a16="http://schemas.microsoft.com/office/drawing/2014/main" id="{8A40FF25-5E07-C583-3C54-83723237EB7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100">
                <a:solidFill>
                  <a:schemeClr val="tx1"/>
                </a:solidFill>
                <a:latin typeface="Calibri" panose="020F0502020204030204" pitchFamily="34" charset="0"/>
              </a:defRPr>
            </a:lvl1pPr>
            <a:lvl2pPr marL="742950" indent="-285750">
              <a:defRPr sz="2100">
                <a:solidFill>
                  <a:schemeClr val="tx1"/>
                </a:solidFill>
                <a:latin typeface="Calibri" panose="020F0502020204030204" pitchFamily="34" charset="0"/>
              </a:defRPr>
            </a:lvl2pPr>
            <a:lvl3pPr marL="1143000" indent="-228600">
              <a:defRPr sz="2100">
                <a:solidFill>
                  <a:schemeClr val="tx1"/>
                </a:solidFill>
                <a:latin typeface="Calibri" panose="020F0502020204030204" pitchFamily="34" charset="0"/>
              </a:defRPr>
            </a:lvl3pPr>
            <a:lvl4pPr marL="1600200" indent="-228600">
              <a:defRPr sz="2100">
                <a:solidFill>
                  <a:schemeClr val="tx1"/>
                </a:solidFill>
                <a:latin typeface="Calibri" panose="020F0502020204030204" pitchFamily="34" charset="0"/>
              </a:defRPr>
            </a:lvl4pPr>
            <a:lvl5pPr marL="2057400" indent="-228600">
              <a:defRPr sz="2100">
                <a:solidFill>
                  <a:schemeClr val="tx1"/>
                </a:solidFill>
                <a:latin typeface="Calibri" panose="020F0502020204030204" pitchFamily="34" charset="0"/>
              </a:defRPr>
            </a:lvl5pPr>
            <a:lvl6pPr marL="2514600" indent="-228600" defTabSz="1103313" fontAlgn="base">
              <a:spcBef>
                <a:spcPct val="0"/>
              </a:spcBef>
              <a:spcAft>
                <a:spcPct val="0"/>
              </a:spcAft>
              <a:defRPr sz="2100">
                <a:solidFill>
                  <a:schemeClr val="tx1"/>
                </a:solidFill>
                <a:latin typeface="Calibri" panose="020F0502020204030204" pitchFamily="34" charset="0"/>
              </a:defRPr>
            </a:lvl6pPr>
            <a:lvl7pPr marL="2971800" indent="-228600" defTabSz="1103313" fontAlgn="base">
              <a:spcBef>
                <a:spcPct val="0"/>
              </a:spcBef>
              <a:spcAft>
                <a:spcPct val="0"/>
              </a:spcAft>
              <a:defRPr sz="2100">
                <a:solidFill>
                  <a:schemeClr val="tx1"/>
                </a:solidFill>
                <a:latin typeface="Calibri" panose="020F0502020204030204" pitchFamily="34" charset="0"/>
              </a:defRPr>
            </a:lvl7pPr>
            <a:lvl8pPr marL="3429000" indent="-228600" defTabSz="1103313" fontAlgn="base">
              <a:spcBef>
                <a:spcPct val="0"/>
              </a:spcBef>
              <a:spcAft>
                <a:spcPct val="0"/>
              </a:spcAft>
              <a:defRPr sz="2100">
                <a:solidFill>
                  <a:schemeClr val="tx1"/>
                </a:solidFill>
                <a:latin typeface="Calibri" panose="020F0502020204030204" pitchFamily="34" charset="0"/>
              </a:defRPr>
            </a:lvl8pPr>
            <a:lvl9pPr marL="3886200" indent="-228600" defTabSz="1103313" fontAlgn="base">
              <a:spcBef>
                <a:spcPct val="0"/>
              </a:spcBef>
              <a:spcAft>
                <a:spcPct val="0"/>
              </a:spcAft>
              <a:defRPr sz="2100">
                <a:solidFill>
                  <a:schemeClr val="tx1"/>
                </a:solidFill>
                <a:latin typeface="Calibri" panose="020F0502020204030204" pitchFamily="34" charset="0"/>
              </a:defRPr>
            </a:lvl9pPr>
          </a:lstStyle>
          <a:p>
            <a:pPr defTabSz="1103313" fontAlgn="base">
              <a:spcBef>
                <a:spcPct val="0"/>
              </a:spcBef>
              <a:spcAft>
                <a:spcPct val="0"/>
              </a:spcAft>
            </a:pPr>
            <a:fld id="{B80EC316-0A41-8A41-A189-E40786098E6A}" type="slidenum">
              <a:rPr lang="es-CO" altLang="x-none" sz="1200"/>
              <a:pPr defTabSz="1103313" fontAlgn="base">
                <a:spcBef>
                  <a:spcPct val="0"/>
                </a:spcBef>
                <a:spcAft>
                  <a:spcPct val="0"/>
                </a:spcAft>
              </a:pPr>
              <a:t>24</a:t>
            </a:fld>
            <a:endParaRPr lang="es-CO" altLang="x-none" sz="1200"/>
          </a:p>
        </p:txBody>
      </p:sp>
    </p:spTree>
    <p:extLst>
      <p:ext uri="{BB962C8B-B14F-4D97-AF65-F5344CB8AC3E}">
        <p14:creationId xmlns:p14="http://schemas.microsoft.com/office/powerpoint/2010/main" val="804483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14B8A-7762-3708-C7D2-25161215CD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O"/>
          </a:p>
        </p:txBody>
      </p:sp>
      <p:sp>
        <p:nvSpPr>
          <p:cNvPr id="3" name="Subtitle 2">
            <a:extLst>
              <a:ext uri="{FF2B5EF4-FFF2-40B4-BE49-F238E27FC236}">
                <a16:creationId xmlns:a16="http://schemas.microsoft.com/office/drawing/2014/main" id="{8033C538-CD12-BD7C-9D25-321DDF69FC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O"/>
          </a:p>
        </p:txBody>
      </p:sp>
      <p:sp>
        <p:nvSpPr>
          <p:cNvPr id="4" name="Date Placeholder 3">
            <a:extLst>
              <a:ext uri="{FF2B5EF4-FFF2-40B4-BE49-F238E27FC236}">
                <a16:creationId xmlns:a16="http://schemas.microsoft.com/office/drawing/2014/main" id="{BA5F7913-3C3F-3249-8A7F-8762ABD7438A}"/>
              </a:ext>
            </a:extLst>
          </p:cNvPr>
          <p:cNvSpPr>
            <a:spLocks noGrp="1"/>
          </p:cNvSpPr>
          <p:nvPr>
            <p:ph type="dt" sz="half" idx="10"/>
          </p:nvPr>
        </p:nvSpPr>
        <p:spPr/>
        <p:txBody>
          <a:bodyPr/>
          <a:lstStyle/>
          <a:p>
            <a:fld id="{B89EB7AC-7354-7542-87C0-86D6A0B2FB8C}" type="datetimeFigureOut">
              <a:rPr lang="en-CO" smtClean="0"/>
              <a:t>11/29/2023</a:t>
            </a:fld>
            <a:endParaRPr lang="en-CO"/>
          </a:p>
        </p:txBody>
      </p:sp>
      <p:sp>
        <p:nvSpPr>
          <p:cNvPr id="5" name="Footer Placeholder 4">
            <a:extLst>
              <a:ext uri="{FF2B5EF4-FFF2-40B4-BE49-F238E27FC236}">
                <a16:creationId xmlns:a16="http://schemas.microsoft.com/office/drawing/2014/main" id="{2463ABE2-C342-F821-7E17-CB90A0A5057D}"/>
              </a:ext>
            </a:extLst>
          </p:cNvPr>
          <p:cNvSpPr>
            <a:spLocks noGrp="1"/>
          </p:cNvSpPr>
          <p:nvPr>
            <p:ph type="ftr" sz="quarter" idx="11"/>
          </p:nvPr>
        </p:nvSpPr>
        <p:spPr/>
        <p:txBody>
          <a:bodyPr/>
          <a:lstStyle/>
          <a:p>
            <a:endParaRPr lang="en-CO"/>
          </a:p>
        </p:txBody>
      </p:sp>
      <p:sp>
        <p:nvSpPr>
          <p:cNvPr id="6" name="Slide Number Placeholder 5">
            <a:extLst>
              <a:ext uri="{FF2B5EF4-FFF2-40B4-BE49-F238E27FC236}">
                <a16:creationId xmlns:a16="http://schemas.microsoft.com/office/drawing/2014/main" id="{7A88136E-44AF-A48B-3D8C-272BC55C7928}"/>
              </a:ext>
            </a:extLst>
          </p:cNvPr>
          <p:cNvSpPr>
            <a:spLocks noGrp="1"/>
          </p:cNvSpPr>
          <p:nvPr>
            <p:ph type="sldNum" sz="quarter" idx="12"/>
          </p:nvPr>
        </p:nvSpPr>
        <p:spPr/>
        <p:txBody>
          <a:bodyPr/>
          <a:lstStyle/>
          <a:p>
            <a:fld id="{6D8D07A9-91D6-7A41-B0E6-24CD158EE04E}" type="slidenum">
              <a:rPr lang="en-CO" smtClean="0"/>
              <a:t>‹Nº›</a:t>
            </a:fld>
            <a:endParaRPr lang="en-CO"/>
          </a:p>
        </p:txBody>
      </p:sp>
    </p:spTree>
    <p:extLst>
      <p:ext uri="{BB962C8B-B14F-4D97-AF65-F5344CB8AC3E}">
        <p14:creationId xmlns:p14="http://schemas.microsoft.com/office/powerpoint/2010/main" val="3856496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00C75-8771-C7D6-3719-1F4079A7D27A}"/>
              </a:ext>
            </a:extLst>
          </p:cNvPr>
          <p:cNvSpPr>
            <a:spLocks noGrp="1"/>
          </p:cNvSpPr>
          <p:nvPr>
            <p:ph type="title"/>
          </p:nvPr>
        </p:nvSpPr>
        <p:spPr/>
        <p:txBody>
          <a:bodyPr/>
          <a:lstStyle/>
          <a:p>
            <a:r>
              <a:rPr lang="en-US"/>
              <a:t>Click to edit Master title style</a:t>
            </a:r>
            <a:endParaRPr lang="en-CO"/>
          </a:p>
        </p:txBody>
      </p:sp>
      <p:sp>
        <p:nvSpPr>
          <p:cNvPr id="3" name="Vertical Text Placeholder 2">
            <a:extLst>
              <a:ext uri="{FF2B5EF4-FFF2-40B4-BE49-F238E27FC236}">
                <a16:creationId xmlns:a16="http://schemas.microsoft.com/office/drawing/2014/main" id="{DF57EF9F-1E58-24A9-7CD6-1A594FF5BC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O"/>
          </a:p>
        </p:txBody>
      </p:sp>
      <p:sp>
        <p:nvSpPr>
          <p:cNvPr id="4" name="Date Placeholder 3">
            <a:extLst>
              <a:ext uri="{FF2B5EF4-FFF2-40B4-BE49-F238E27FC236}">
                <a16:creationId xmlns:a16="http://schemas.microsoft.com/office/drawing/2014/main" id="{6DD3B0E4-810B-1835-CDB9-0A4B4E5A2316}"/>
              </a:ext>
            </a:extLst>
          </p:cNvPr>
          <p:cNvSpPr>
            <a:spLocks noGrp="1"/>
          </p:cNvSpPr>
          <p:nvPr>
            <p:ph type="dt" sz="half" idx="10"/>
          </p:nvPr>
        </p:nvSpPr>
        <p:spPr/>
        <p:txBody>
          <a:bodyPr/>
          <a:lstStyle/>
          <a:p>
            <a:fld id="{B89EB7AC-7354-7542-87C0-86D6A0B2FB8C}" type="datetimeFigureOut">
              <a:rPr lang="en-CO" smtClean="0"/>
              <a:t>11/29/2023</a:t>
            </a:fld>
            <a:endParaRPr lang="en-CO"/>
          </a:p>
        </p:txBody>
      </p:sp>
      <p:sp>
        <p:nvSpPr>
          <p:cNvPr id="5" name="Footer Placeholder 4">
            <a:extLst>
              <a:ext uri="{FF2B5EF4-FFF2-40B4-BE49-F238E27FC236}">
                <a16:creationId xmlns:a16="http://schemas.microsoft.com/office/drawing/2014/main" id="{9467CE67-5B12-7173-5715-2A7958F1BE94}"/>
              </a:ext>
            </a:extLst>
          </p:cNvPr>
          <p:cNvSpPr>
            <a:spLocks noGrp="1"/>
          </p:cNvSpPr>
          <p:nvPr>
            <p:ph type="ftr" sz="quarter" idx="11"/>
          </p:nvPr>
        </p:nvSpPr>
        <p:spPr/>
        <p:txBody>
          <a:bodyPr/>
          <a:lstStyle/>
          <a:p>
            <a:endParaRPr lang="en-CO"/>
          </a:p>
        </p:txBody>
      </p:sp>
      <p:sp>
        <p:nvSpPr>
          <p:cNvPr id="6" name="Slide Number Placeholder 5">
            <a:extLst>
              <a:ext uri="{FF2B5EF4-FFF2-40B4-BE49-F238E27FC236}">
                <a16:creationId xmlns:a16="http://schemas.microsoft.com/office/drawing/2014/main" id="{4C7A8F8F-E191-2BD4-3FC6-7A308E62F2F1}"/>
              </a:ext>
            </a:extLst>
          </p:cNvPr>
          <p:cNvSpPr>
            <a:spLocks noGrp="1"/>
          </p:cNvSpPr>
          <p:nvPr>
            <p:ph type="sldNum" sz="quarter" idx="12"/>
          </p:nvPr>
        </p:nvSpPr>
        <p:spPr/>
        <p:txBody>
          <a:bodyPr/>
          <a:lstStyle/>
          <a:p>
            <a:fld id="{6D8D07A9-91D6-7A41-B0E6-24CD158EE04E}" type="slidenum">
              <a:rPr lang="en-CO" smtClean="0"/>
              <a:t>‹Nº›</a:t>
            </a:fld>
            <a:endParaRPr lang="en-CO"/>
          </a:p>
        </p:txBody>
      </p:sp>
    </p:spTree>
    <p:extLst>
      <p:ext uri="{BB962C8B-B14F-4D97-AF65-F5344CB8AC3E}">
        <p14:creationId xmlns:p14="http://schemas.microsoft.com/office/powerpoint/2010/main" val="4246659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0FBA27-A2C1-C4C6-965E-B0E2BC2F428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O"/>
          </a:p>
        </p:txBody>
      </p:sp>
      <p:sp>
        <p:nvSpPr>
          <p:cNvPr id="3" name="Vertical Text Placeholder 2">
            <a:extLst>
              <a:ext uri="{FF2B5EF4-FFF2-40B4-BE49-F238E27FC236}">
                <a16:creationId xmlns:a16="http://schemas.microsoft.com/office/drawing/2014/main" id="{B6BCFA2A-79CC-6DF4-E90B-ACC5BB28A3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O"/>
          </a:p>
        </p:txBody>
      </p:sp>
      <p:sp>
        <p:nvSpPr>
          <p:cNvPr id="4" name="Date Placeholder 3">
            <a:extLst>
              <a:ext uri="{FF2B5EF4-FFF2-40B4-BE49-F238E27FC236}">
                <a16:creationId xmlns:a16="http://schemas.microsoft.com/office/drawing/2014/main" id="{F97ACA8E-009A-BDB3-1064-E1548EEA4301}"/>
              </a:ext>
            </a:extLst>
          </p:cNvPr>
          <p:cNvSpPr>
            <a:spLocks noGrp="1"/>
          </p:cNvSpPr>
          <p:nvPr>
            <p:ph type="dt" sz="half" idx="10"/>
          </p:nvPr>
        </p:nvSpPr>
        <p:spPr/>
        <p:txBody>
          <a:bodyPr/>
          <a:lstStyle/>
          <a:p>
            <a:fld id="{B89EB7AC-7354-7542-87C0-86D6A0B2FB8C}" type="datetimeFigureOut">
              <a:rPr lang="en-CO" smtClean="0"/>
              <a:t>11/29/2023</a:t>
            </a:fld>
            <a:endParaRPr lang="en-CO"/>
          </a:p>
        </p:txBody>
      </p:sp>
      <p:sp>
        <p:nvSpPr>
          <p:cNvPr id="5" name="Footer Placeholder 4">
            <a:extLst>
              <a:ext uri="{FF2B5EF4-FFF2-40B4-BE49-F238E27FC236}">
                <a16:creationId xmlns:a16="http://schemas.microsoft.com/office/drawing/2014/main" id="{18E99127-FA36-E0D2-CC7A-DBB92DA9F2CC}"/>
              </a:ext>
            </a:extLst>
          </p:cNvPr>
          <p:cNvSpPr>
            <a:spLocks noGrp="1"/>
          </p:cNvSpPr>
          <p:nvPr>
            <p:ph type="ftr" sz="quarter" idx="11"/>
          </p:nvPr>
        </p:nvSpPr>
        <p:spPr/>
        <p:txBody>
          <a:bodyPr/>
          <a:lstStyle/>
          <a:p>
            <a:endParaRPr lang="en-CO"/>
          </a:p>
        </p:txBody>
      </p:sp>
      <p:sp>
        <p:nvSpPr>
          <p:cNvPr id="6" name="Slide Number Placeholder 5">
            <a:extLst>
              <a:ext uri="{FF2B5EF4-FFF2-40B4-BE49-F238E27FC236}">
                <a16:creationId xmlns:a16="http://schemas.microsoft.com/office/drawing/2014/main" id="{F941ABF6-D811-C420-B1E4-767A7D8243AA}"/>
              </a:ext>
            </a:extLst>
          </p:cNvPr>
          <p:cNvSpPr>
            <a:spLocks noGrp="1"/>
          </p:cNvSpPr>
          <p:nvPr>
            <p:ph type="sldNum" sz="quarter" idx="12"/>
          </p:nvPr>
        </p:nvSpPr>
        <p:spPr/>
        <p:txBody>
          <a:bodyPr/>
          <a:lstStyle/>
          <a:p>
            <a:fld id="{6D8D07A9-91D6-7A41-B0E6-24CD158EE04E}" type="slidenum">
              <a:rPr lang="en-CO" smtClean="0"/>
              <a:t>‹Nº›</a:t>
            </a:fld>
            <a:endParaRPr lang="en-CO"/>
          </a:p>
        </p:txBody>
      </p:sp>
    </p:spTree>
    <p:extLst>
      <p:ext uri="{BB962C8B-B14F-4D97-AF65-F5344CB8AC3E}">
        <p14:creationId xmlns:p14="http://schemas.microsoft.com/office/powerpoint/2010/main" val="1650486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55201" y="2406193"/>
            <a:ext cx="11681605" cy="365484"/>
          </a:xfrm>
          <a:prstGeom prst="rect">
            <a:avLst/>
          </a:prstGeom>
        </p:spPr>
        <p:txBody>
          <a:bodyPr/>
          <a:lstStyle>
            <a:lvl1pPr>
              <a:defRPr b="0" i="0">
                <a:solidFill>
                  <a:schemeClr val="tx1"/>
                </a:solidFill>
              </a:defRPr>
            </a:lvl1pPr>
          </a:lstStyle>
          <a:p>
            <a:endParaRPr/>
          </a:p>
        </p:txBody>
      </p:sp>
      <p:sp>
        <p:nvSpPr>
          <p:cNvPr id="3" name="Holder 3"/>
          <p:cNvSpPr>
            <a:spLocks noGrp="1"/>
          </p:cNvSpPr>
          <p:nvPr>
            <p:ph type="subTitle" idx="4"/>
          </p:nvPr>
        </p:nvSpPr>
        <p:spPr>
          <a:xfrm>
            <a:off x="1828803" y="3840482"/>
            <a:ext cx="8534400" cy="365484"/>
          </a:xfrm>
          <a:prstGeom prst="rect">
            <a:avLst/>
          </a:prstGeom>
        </p:spPr>
        <p:txBody>
          <a:bodyPr/>
          <a:lstStyle>
            <a:lvl1pPr>
              <a:defRPr/>
            </a:lvl1pPr>
          </a:lstStyle>
          <a:p>
            <a:endParaRPr/>
          </a:p>
        </p:txBody>
      </p:sp>
      <p:sp>
        <p:nvSpPr>
          <p:cNvPr id="4" name="Holder 4">
            <a:extLst>
              <a:ext uri="{FF2B5EF4-FFF2-40B4-BE49-F238E27FC236}">
                <a16:creationId xmlns:a16="http://schemas.microsoft.com/office/drawing/2014/main" id="{25261CBE-F600-011C-0EFC-156137414BC8}"/>
              </a:ext>
            </a:extLst>
          </p:cNvPr>
          <p:cNvSpPr>
            <a:spLocks noGrp="1"/>
          </p:cNvSpPr>
          <p:nvPr>
            <p:ph type="ftr" sz="quarter" idx="10"/>
          </p:nvPr>
        </p:nvSpPr>
        <p:spPr/>
        <p:txBody>
          <a:bodyPr/>
          <a:lstStyle>
            <a:lvl1pPr>
              <a:defRPr/>
            </a:lvl1pPr>
          </a:lstStyle>
          <a:p>
            <a:pPr>
              <a:defRPr/>
            </a:pPr>
            <a:endParaRPr/>
          </a:p>
        </p:txBody>
      </p:sp>
      <p:sp>
        <p:nvSpPr>
          <p:cNvPr id="5" name="Holder 5">
            <a:extLst>
              <a:ext uri="{FF2B5EF4-FFF2-40B4-BE49-F238E27FC236}">
                <a16:creationId xmlns:a16="http://schemas.microsoft.com/office/drawing/2014/main" id="{5BC54467-5815-C898-BF0F-ED19A6F3FC4B}"/>
              </a:ext>
            </a:extLst>
          </p:cNvPr>
          <p:cNvSpPr>
            <a:spLocks noGrp="1"/>
          </p:cNvSpPr>
          <p:nvPr>
            <p:ph type="dt" sz="half" idx="11"/>
          </p:nvPr>
        </p:nvSpPr>
        <p:spPr/>
        <p:txBody>
          <a:bodyPr/>
          <a:lstStyle>
            <a:lvl1pPr>
              <a:defRPr/>
            </a:lvl1pPr>
          </a:lstStyle>
          <a:p>
            <a:pPr>
              <a:defRPr/>
            </a:pPr>
            <a:fld id="{83A9C2D4-BCD7-3547-80EC-C0B06C70D27C}" type="datetimeFigureOut">
              <a:rPr lang="en-US"/>
              <a:pPr>
                <a:defRPr/>
              </a:pPr>
              <a:t>11/29/2023</a:t>
            </a:fld>
            <a:endParaRPr lang="en-US"/>
          </a:p>
        </p:txBody>
      </p:sp>
      <p:sp>
        <p:nvSpPr>
          <p:cNvPr id="6" name="Holder 6">
            <a:extLst>
              <a:ext uri="{FF2B5EF4-FFF2-40B4-BE49-F238E27FC236}">
                <a16:creationId xmlns:a16="http://schemas.microsoft.com/office/drawing/2014/main" id="{E461CC7A-54CF-2D48-ACB6-1A0DBE2D00DA}"/>
              </a:ext>
            </a:extLst>
          </p:cNvPr>
          <p:cNvSpPr>
            <a:spLocks noGrp="1"/>
          </p:cNvSpPr>
          <p:nvPr>
            <p:ph type="sldNum" sz="quarter" idx="12"/>
          </p:nvPr>
        </p:nvSpPr>
        <p:spPr/>
        <p:txBody>
          <a:bodyPr/>
          <a:lstStyle>
            <a:lvl1pPr>
              <a:defRPr/>
            </a:lvl1pPr>
          </a:lstStyle>
          <a:p>
            <a:pPr>
              <a:defRPr/>
            </a:pPr>
            <a:fld id="{DEA306CE-3E14-1347-94BD-468F949DA37D}" type="slidenum">
              <a:rPr/>
              <a:pPr>
                <a:defRPr/>
              </a:pPr>
              <a:t>‹Nº›</a:t>
            </a:fld>
            <a:endParaRPr/>
          </a:p>
        </p:txBody>
      </p:sp>
    </p:spTree>
    <p:extLst>
      <p:ext uri="{BB962C8B-B14F-4D97-AF65-F5344CB8AC3E}">
        <p14:creationId xmlns:p14="http://schemas.microsoft.com/office/powerpoint/2010/main" val="259774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EE446-6386-0380-311E-B68EC31A0EBF}"/>
              </a:ext>
            </a:extLst>
          </p:cNvPr>
          <p:cNvSpPr>
            <a:spLocks noGrp="1"/>
          </p:cNvSpPr>
          <p:nvPr>
            <p:ph type="title"/>
          </p:nvPr>
        </p:nvSpPr>
        <p:spPr/>
        <p:txBody>
          <a:bodyPr/>
          <a:lstStyle/>
          <a:p>
            <a:r>
              <a:rPr lang="en-US"/>
              <a:t>Click to edit Master title style</a:t>
            </a:r>
            <a:endParaRPr lang="en-CO"/>
          </a:p>
        </p:txBody>
      </p:sp>
      <p:sp>
        <p:nvSpPr>
          <p:cNvPr id="3" name="Content Placeholder 2">
            <a:extLst>
              <a:ext uri="{FF2B5EF4-FFF2-40B4-BE49-F238E27FC236}">
                <a16:creationId xmlns:a16="http://schemas.microsoft.com/office/drawing/2014/main" id="{A7122934-427D-4994-3E39-04DC24ABAE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O"/>
          </a:p>
        </p:txBody>
      </p:sp>
      <p:sp>
        <p:nvSpPr>
          <p:cNvPr id="4" name="Date Placeholder 3">
            <a:extLst>
              <a:ext uri="{FF2B5EF4-FFF2-40B4-BE49-F238E27FC236}">
                <a16:creationId xmlns:a16="http://schemas.microsoft.com/office/drawing/2014/main" id="{D2002C48-C065-3A72-7903-3350800EB7BB}"/>
              </a:ext>
            </a:extLst>
          </p:cNvPr>
          <p:cNvSpPr>
            <a:spLocks noGrp="1"/>
          </p:cNvSpPr>
          <p:nvPr>
            <p:ph type="dt" sz="half" idx="10"/>
          </p:nvPr>
        </p:nvSpPr>
        <p:spPr/>
        <p:txBody>
          <a:bodyPr/>
          <a:lstStyle/>
          <a:p>
            <a:fld id="{B89EB7AC-7354-7542-87C0-86D6A0B2FB8C}" type="datetimeFigureOut">
              <a:rPr lang="en-CO" smtClean="0"/>
              <a:t>11/29/2023</a:t>
            </a:fld>
            <a:endParaRPr lang="en-CO"/>
          </a:p>
        </p:txBody>
      </p:sp>
      <p:sp>
        <p:nvSpPr>
          <p:cNvPr id="5" name="Footer Placeholder 4">
            <a:extLst>
              <a:ext uri="{FF2B5EF4-FFF2-40B4-BE49-F238E27FC236}">
                <a16:creationId xmlns:a16="http://schemas.microsoft.com/office/drawing/2014/main" id="{B7872487-B5F8-BA76-4E8D-ADD0348F2024}"/>
              </a:ext>
            </a:extLst>
          </p:cNvPr>
          <p:cNvSpPr>
            <a:spLocks noGrp="1"/>
          </p:cNvSpPr>
          <p:nvPr>
            <p:ph type="ftr" sz="quarter" idx="11"/>
          </p:nvPr>
        </p:nvSpPr>
        <p:spPr/>
        <p:txBody>
          <a:bodyPr/>
          <a:lstStyle/>
          <a:p>
            <a:endParaRPr lang="en-CO"/>
          </a:p>
        </p:txBody>
      </p:sp>
      <p:sp>
        <p:nvSpPr>
          <p:cNvPr id="6" name="Slide Number Placeholder 5">
            <a:extLst>
              <a:ext uri="{FF2B5EF4-FFF2-40B4-BE49-F238E27FC236}">
                <a16:creationId xmlns:a16="http://schemas.microsoft.com/office/drawing/2014/main" id="{822AA7EC-687B-F807-0089-4DE0C86959D3}"/>
              </a:ext>
            </a:extLst>
          </p:cNvPr>
          <p:cNvSpPr>
            <a:spLocks noGrp="1"/>
          </p:cNvSpPr>
          <p:nvPr>
            <p:ph type="sldNum" sz="quarter" idx="12"/>
          </p:nvPr>
        </p:nvSpPr>
        <p:spPr/>
        <p:txBody>
          <a:bodyPr/>
          <a:lstStyle/>
          <a:p>
            <a:fld id="{6D8D07A9-91D6-7A41-B0E6-24CD158EE04E}" type="slidenum">
              <a:rPr lang="en-CO" smtClean="0"/>
              <a:t>‹Nº›</a:t>
            </a:fld>
            <a:endParaRPr lang="en-CO"/>
          </a:p>
        </p:txBody>
      </p:sp>
    </p:spTree>
    <p:extLst>
      <p:ext uri="{BB962C8B-B14F-4D97-AF65-F5344CB8AC3E}">
        <p14:creationId xmlns:p14="http://schemas.microsoft.com/office/powerpoint/2010/main" val="3060193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849C-D228-3015-57CF-943449BD49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O"/>
          </a:p>
        </p:txBody>
      </p:sp>
      <p:sp>
        <p:nvSpPr>
          <p:cNvPr id="3" name="Text Placeholder 2">
            <a:extLst>
              <a:ext uri="{FF2B5EF4-FFF2-40B4-BE49-F238E27FC236}">
                <a16:creationId xmlns:a16="http://schemas.microsoft.com/office/drawing/2014/main" id="{35F029B8-5C7D-1BAD-9FD2-5E6301DA61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6AE0FA-AB39-B233-0B0D-C58DE9CB14CB}"/>
              </a:ext>
            </a:extLst>
          </p:cNvPr>
          <p:cNvSpPr>
            <a:spLocks noGrp="1"/>
          </p:cNvSpPr>
          <p:nvPr>
            <p:ph type="dt" sz="half" idx="10"/>
          </p:nvPr>
        </p:nvSpPr>
        <p:spPr/>
        <p:txBody>
          <a:bodyPr/>
          <a:lstStyle/>
          <a:p>
            <a:fld id="{B89EB7AC-7354-7542-87C0-86D6A0B2FB8C}" type="datetimeFigureOut">
              <a:rPr lang="en-CO" smtClean="0"/>
              <a:t>11/29/2023</a:t>
            </a:fld>
            <a:endParaRPr lang="en-CO"/>
          </a:p>
        </p:txBody>
      </p:sp>
      <p:sp>
        <p:nvSpPr>
          <p:cNvPr id="5" name="Footer Placeholder 4">
            <a:extLst>
              <a:ext uri="{FF2B5EF4-FFF2-40B4-BE49-F238E27FC236}">
                <a16:creationId xmlns:a16="http://schemas.microsoft.com/office/drawing/2014/main" id="{04AE6886-DD99-1A87-917B-6B812BE36597}"/>
              </a:ext>
            </a:extLst>
          </p:cNvPr>
          <p:cNvSpPr>
            <a:spLocks noGrp="1"/>
          </p:cNvSpPr>
          <p:nvPr>
            <p:ph type="ftr" sz="quarter" idx="11"/>
          </p:nvPr>
        </p:nvSpPr>
        <p:spPr/>
        <p:txBody>
          <a:bodyPr/>
          <a:lstStyle/>
          <a:p>
            <a:endParaRPr lang="en-CO"/>
          </a:p>
        </p:txBody>
      </p:sp>
      <p:sp>
        <p:nvSpPr>
          <p:cNvPr id="6" name="Slide Number Placeholder 5">
            <a:extLst>
              <a:ext uri="{FF2B5EF4-FFF2-40B4-BE49-F238E27FC236}">
                <a16:creationId xmlns:a16="http://schemas.microsoft.com/office/drawing/2014/main" id="{5096F0DE-BF38-3296-45B3-07F45654F558}"/>
              </a:ext>
            </a:extLst>
          </p:cNvPr>
          <p:cNvSpPr>
            <a:spLocks noGrp="1"/>
          </p:cNvSpPr>
          <p:nvPr>
            <p:ph type="sldNum" sz="quarter" idx="12"/>
          </p:nvPr>
        </p:nvSpPr>
        <p:spPr/>
        <p:txBody>
          <a:bodyPr/>
          <a:lstStyle/>
          <a:p>
            <a:fld id="{6D8D07A9-91D6-7A41-B0E6-24CD158EE04E}" type="slidenum">
              <a:rPr lang="en-CO" smtClean="0"/>
              <a:t>‹Nº›</a:t>
            </a:fld>
            <a:endParaRPr lang="en-CO"/>
          </a:p>
        </p:txBody>
      </p:sp>
    </p:spTree>
    <p:extLst>
      <p:ext uri="{BB962C8B-B14F-4D97-AF65-F5344CB8AC3E}">
        <p14:creationId xmlns:p14="http://schemas.microsoft.com/office/powerpoint/2010/main" val="2737145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1787F-5222-2165-85C4-38CCBE5E0FC7}"/>
              </a:ext>
            </a:extLst>
          </p:cNvPr>
          <p:cNvSpPr>
            <a:spLocks noGrp="1"/>
          </p:cNvSpPr>
          <p:nvPr>
            <p:ph type="title"/>
          </p:nvPr>
        </p:nvSpPr>
        <p:spPr/>
        <p:txBody>
          <a:bodyPr/>
          <a:lstStyle/>
          <a:p>
            <a:r>
              <a:rPr lang="en-US"/>
              <a:t>Click to edit Master title style</a:t>
            </a:r>
            <a:endParaRPr lang="en-CO"/>
          </a:p>
        </p:txBody>
      </p:sp>
      <p:sp>
        <p:nvSpPr>
          <p:cNvPr id="3" name="Content Placeholder 2">
            <a:extLst>
              <a:ext uri="{FF2B5EF4-FFF2-40B4-BE49-F238E27FC236}">
                <a16:creationId xmlns:a16="http://schemas.microsoft.com/office/drawing/2014/main" id="{89CC40AD-A3C9-587A-9E27-017902B6A6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O"/>
          </a:p>
        </p:txBody>
      </p:sp>
      <p:sp>
        <p:nvSpPr>
          <p:cNvPr id="4" name="Content Placeholder 3">
            <a:extLst>
              <a:ext uri="{FF2B5EF4-FFF2-40B4-BE49-F238E27FC236}">
                <a16:creationId xmlns:a16="http://schemas.microsoft.com/office/drawing/2014/main" id="{9A4E29E1-D91D-6B6D-65F8-21BF2E6F41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O"/>
          </a:p>
        </p:txBody>
      </p:sp>
      <p:sp>
        <p:nvSpPr>
          <p:cNvPr id="5" name="Date Placeholder 4">
            <a:extLst>
              <a:ext uri="{FF2B5EF4-FFF2-40B4-BE49-F238E27FC236}">
                <a16:creationId xmlns:a16="http://schemas.microsoft.com/office/drawing/2014/main" id="{5828737B-E7CD-889F-F38D-141321D4A951}"/>
              </a:ext>
            </a:extLst>
          </p:cNvPr>
          <p:cNvSpPr>
            <a:spLocks noGrp="1"/>
          </p:cNvSpPr>
          <p:nvPr>
            <p:ph type="dt" sz="half" idx="10"/>
          </p:nvPr>
        </p:nvSpPr>
        <p:spPr/>
        <p:txBody>
          <a:bodyPr/>
          <a:lstStyle/>
          <a:p>
            <a:fld id="{B89EB7AC-7354-7542-87C0-86D6A0B2FB8C}" type="datetimeFigureOut">
              <a:rPr lang="en-CO" smtClean="0"/>
              <a:t>11/29/2023</a:t>
            </a:fld>
            <a:endParaRPr lang="en-CO"/>
          </a:p>
        </p:txBody>
      </p:sp>
      <p:sp>
        <p:nvSpPr>
          <p:cNvPr id="6" name="Footer Placeholder 5">
            <a:extLst>
              <a:ext uri="{FF2B5EF4-FFF2-40B4-BE49-F238E27FC236}">
                <a16:creationId xmlns:a16="http://schemas.microsoft.com/office/drawing/2014/main" id="{0DF3FE3E-09B2-6259-5AC4-E9A28A41F835}"/>
              </a:ext>
            </a:extLst>
          </p:cNvPr>
          <p:cNvSpPr>
            <a:spLocks noGrp="1"/>
          </p:cNvSpPr>
          <p:nvPr>
            <p:ph type="ftr" sz="quarter" idx="11"/>
          </p:nvPr>
        </p:nvSpPr>
        <p:spPr/>
        <p:txBody>
          <a:bodyPr/>
          <a:lstStyle/>
          <a:p>
            <a:endParaRPr lang="en-CO"/>
          </a:p>
        </p:txBody>
      </p:sp>
      <p:sp>
        <p:nvSpPr>
          <p:cNvPr id="7" name="Slide Number Placeholder 6">
            <a:extLst>
              <a:ext uri="{FF2B5EF4-FFF2-40B4-BE49-F238E27FC236}">
                <a16:creationId xmlns:a16="http://schemas.microsoft.com/office/drawing/2014/main" id="{55F93E2E-9C34-7B72-22A5-55E822984636}"/>
              </a:ext>
            </a:extLst>
          </p:cNvPr>
          <p:cNvSpPr>
            <a:spLocks noGrp="1"/>
          </p:cNvSpPr>
          <p:nvPr>
            <p:ph type="sldNum" sz="quarter" idx="12"/>
          </p:nvPr>
        </p:nvSpPr>
        <p:spPr/>
        <p:txBody>
          <a:bodyPr/>
          <a:lstStyle/>
          <a:p>
            <a:fld id="{6D8D07A9-91D6-7A41-B0E6-24CD158EE04E}" type="slidenum">
              <a:rPr lang="en-CO" smtClean="0"/>
              <a:t>‹Nº›</a:t>
            </a:fld>
            <a:endParaRPr lang="en-CO"/>
          </a:p>
        </p:txBody>
      </p:sp>
    </p:spTree>
    <p:extLst>
      <p:ext uri="{BB962C8B-B14F-4D97-AF65-F5344CB8AC3E}">
        <p14:creationId xmlns:p14="http://schemas.microsoft.com/office/powerpoint/2010/main" val="2692713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36CFF-BE6A-4FA5-9910-248D859B5DDD}"/>
              </a:ext>
            </a:extLst>
          </p:cNvPr>
          <p:cNvSpPr>
            <a:spLocks noGrp="1"/>
          </p:cNvSpPr>
          <p:nvPr>
            <p:ph type="title"/>
          </p:nvPr>
        </p:nvSpPr>
        <p:spPr>
          <a:xfrm>
            <a:off x="839788" y="365125"/>
            <a:ext cx="10515600" cy="1325563"/>
          </a:xfrm>
        </p:spPr>
        <p:txBody>
          <a:bodyPr/>
          <a:lstStyle/>
          <a:p>
            <a:r>
              <a:rPr lang="en-US"/>
              <a:t>Click to edit Master title style</a:t>
            </a:r>
            <a:endParaRPr lang="en-CO"/>
          </a:p>
        </p:txBody>
      </p:sp>
      <p:sp>
        <p:nvSpPr>
          <p:cNvPr id="3" name="Text Placeholder 2">
            <a:extLst>
              <a:ext uri="{FF2B5EF4-FFF2-40B4-BE49-F238E27FC236}">
                <a16:creationId xmlns:a16="http://schemas.microsoft.com/office/drawing/2014/main" id="{B01FCC05-05BC-3C36-780E-C04D4D283F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45684A-0EA2-48CA-6CF2-3C24274CAF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O"/>
          </a:p>
        </p:txBody>
      </p:sp>
      <p:sp>
        <p:nvSpPr>
          <p:cNvPr id="5" name="Text Placeholder 4">
            <a:extLst>
              <a:ext uri="{FF2B5EF4-FFF2-40B4-BE49-F238E27FC236}">
                <a16:creationId xmlns:a16="http://schemas.microsoft.com/office/drawing/2014/main" id="{B89C94B5-1EFD-3EFF-EDAC-D65A95F454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A914CF-21CB-80A1-1C5D-4331BB87A6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O"/>
          </a:p>
        </p:txBody>
      </p:sp>
      <p:sp>
        <p:nvSpPr>
          <p:cNvPr id="7" name="Date Placeholder 6">
            <a:extLst>
              <a:ext uri="{FF2B5EF4-FFF2-40B4-BE49-F238E27FC236}">
                <a16:creationId xmlns:a16="http://schemas.microsoft.com/office/drawing/2014/main" id="{BAA48646-8998-365B-1B77-6058CEF6D7AD}"/>
              </a:ext>
            </a:extLst>
          </p:cNvPr>
          <p:cNvSpPr>
            <a:spLocks noGrp="1"/>
          </p:cNvSpPr>
          <p:nvPr>
            <p:ph type="dt" sz="half" idx="10"/>
          </p:nvPr>
        </p:nvSpPr>
        <p:spPr/>
        <p:txBody>
          <a:bodyPr/>
          <a:lstStyle/>
          <a:p>
            <a:fld id="{B89EB7AC-7354-7542-87C0-86D6A0B2FB8C}" type="datetimeFigureOut">
              <a:rPr lang="en-CO" smtClean="0"/>
              <a:t>11/29/2023</a:t>
            </a:fld>
            <a:endParaRPr lang="en-CO"/>
          </a:p>
        </p:txBody>
      </p:sp>
      <p:sp>
        <p:nvSpPr>
          <p:cNvPr id="8" name="Footer Placeholder 7">
            <a:extLst>
              <a:ext uri="{FF2B5EF4-FFF2-40B4-BE49-F238E27FC236}">
                <a16:creationId xmlns:a16="http://schemas.microsoft.com/office/drawing/2014/main" id="{AD952E2E-EF76-04CE-B2F6-A382483EFAD0}"/>
              </a:ext>
            </a:extLst>
          </p:cNvPr>
          <p:cNvSpPr>
            <a:spLocks noGrp="1"/>
          </p:cNvSpPr>
          <p:nvPr>
            <p:ph type="ftr" sz="quarter" idx="11"/>
          </p:nvPr>
        </p:nvSpPr>
        <p:spPr/>
        <p:txBody>
          <a:bodyPr/>
          <a:lstStyle/>
          <a:p>
            <a:endParaRPr lang="en-CO"/>
          </a:p>
        </p:txBody>
      </p:sp>
      <p:sp>
        <p:nvSpPr>
          <p:cNvPr id="9" name="Slide Number Placeholder 8">
            <a:extLst>
              <a:ext uri="{FF2B5EF4-FFF2-40B4-BE49-F238E27FC236}">
                <a16:creationId xmlns:a16="http://schemas.microsoft.com/office/drawing/2014/main" id="{174703D4-9D29-1AD0-CA80-1F43F3FC9530}"/>
              </a:ext>
            </a:extLst>
          </p:cNvPr>
          <p:cNvSpPr>
            <a:spLocks noGrp="1"/>
          </p:cNvSpPr>
          <p:nvPr>
            <p:ph type="sldNum" sz="quarter" idx="12"/>
          </p:nvPr>
        </p:nvSpPr>
        <p:spPr/>
        <p:txBody>
          <a:bodyPr/>
          <a:lstStyle/>
          <a:p>
            <a:fld id="{6D8D07A9-91D6-7A41-B0E6-24CD158EE04E}" type="slidenum">
              <a:rPr lang="en-CO" smtClean="0"/>
              <a:t>‹Nº›</a:t>
            </a:fld>
            <a:endParaRPr lang="en-CO"/>
          </a:p>
        </p:txBody>
      </p:sp>
    </p:spTree>
    <p:extLst>
      <p:ext uri="{BB962C8B-B14F-4D97-AF65-F5344CB8AC3E}">
        <p14:creationId xmlns:p14="http://schemas.microsoft.com/office/powerpoint/2010/main" val="3873616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24846-2D0B-4ECE-1813-192D9525F75D}"/>
              </a:ext>
            </a:extLst>
          </p:cNvPr>
          <p:cNvSpPr>
            <a:spLocks noGrp="1"/>
          </p:cNvSpPr>
          <p:nvPr>
            <p:ph type="title"/>
          </p:nvPr>
        </p:nvSpPr>
        <p:spPr/>
        <p:txBody>
          <a:bodyPr/>
          <a:lstStyle/>
          <a:p>
            <a:r>
              <a:rPr lang="en-US"/>
              <a:t>Click to edit Master title style</a:t>
            </a:r>
            <a:endParaRPr lang="en-CO"/>
          </a:p>
        </p:txBody>
      </p:sp>
      <p:sp>
        <p:nvSpPr>
          <p:cNvPr id="3" name="Date Placeholder 2">
            <a:extLst>
              <a:ext uri="{FF2B5EF4-FFF2-40B4-BE49-F238E27FC236}">
                <a16:creationId xmlns:a16="http://schemas.microsoft.com/office/drawing/2014/main" id="{4B80BE61-6A56-466D-822C-474ED57CF353}"/>
              </a:ext>
            </a:extLst>
          </p:cNvPr>
          <p:cNvSpPr>
            <a:spLocks noGrp="1"/>
          </p:cNvSpPr>
          <p:nvPr>
            <p:ph type="dt" sz="half" idx="10"/>
          </p:nvPr>
        </p:nvSpPr>
        <p:spPr/>
        <p:txBody>
          <a:bodyPr/>
          <a:lstStyle/>
          <a:p>
            <a:fld id="{B89EB7AC-7354-7542-87C0-86D6A0B2FB8C}" type="datetimeFigureOut">
              <a:rPr lang="en-CO" smtClean="0"/>
              <a:t>11/29/2023</a:t>
            </a:fld>
            <a:endParaRPr lang="en-CO"/>
          </a:p>
        </p:txBody>
      </p:sp>
      <p:sp>
        <p:nvSpPr>
          <p:cNvPr id="4" name="Footer Placeholder 3">
            <a:extLst>
              <a:ext uri="{FF2B5EF4-FFF2-40B4-BE49-F238E27FC236}">
                <a16:creationId xmlns:a16="http://schemas.microsoft.com/office/drawing/2014/main" id="{4DBD5B77-67DB-03EE-EC01-D5CC6FB08534}"/>
              </a:ext>
            </a:extLst>
          </p:cNvPr>
          <p:cNvSpPr>
            <a:spLocks noGrp="1"/>
          </p:cNvSpPr>
          <p:nvPr>
            <p:ph type="ftr" sz="quarter" idx="11"/>
          </p:nvPr>
        </p:nvSpPr>
        <p:spPr/>
        <p:txBody>
          <a:bodyPr/>
          <a:lstStyle/>
          <a:p>
            <a:endParaRPr lang="en-CO"/>
          </a:p>
        </p:txBody>
      </p:sp>
      <p:sp>
        <p:nvSpPr>
          <p:cNvPr id="5" name="Slide Number Placeholder 4">
            <a:extLst>
              <a:ext uri="{FF2B5EF4-FFF2-40B4-BE49-F238E27FC236}">
                <a16:creationId xmlns:a16="http://schemas.microsoft.com/office/drawing/2014/main" id="{ECC48C02-CE51-0DE8-DD87-628143718A60}"/>
              </a:ext>
            </a:extLst>
          </p:cNvPr>
          <p:cNvSpPr>
            <a:spLocks noGrp="1"/>
          </p:cNvSpPr>
          <p:nvPr>
            <p:ph type="sldNum" sz="quarter" idx="12"/>
          </p:nvPr>
        </p:nvSpPr>
        <p:spPr/>
        <p:txBody>
          <a:bodyPr/>
          <a:lstStyle/>
          <a:p>
            <a:fld id="{6D8D07A9-91D6-7A41-B0E6-24CD158EE04E}" type="slidenum">
              <a:rPr lang="en-CO" smtClean="0"/>
              <a:t>‹Nº›</a:t>
            </a:fld>
            <a:endParaRPr lang="en-CO"/>
          </a:p>
        </p:txBody>
      </p:sp>
    </p:spTree>
    <p:extLst>
      <p:ext uri="{BB962C8B-B14F-4D97-AF65-F5344CB8AC3E}">
        <p14:creationId xmlns:p14="http://schemas.microsoft.com/office/powerpoint/2010/main" val="2524493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DB11BA-4F39-D3A9-60C0-27E9B209A3EA}"/>
              </a:ext>
            </a:extLst>
          </p:cNvPr>
          <p:cNvSpPr>
            <a:spLocks noGrp="1"/>
          </p:cNvSpPr>
          <p:nvPr>
            <p:ph type="dt" sz="half" idx="10"/>
          </p:nvPr>
        </p:nvSpPr>
        <p:spPr/>
        <p:txBody>
          <a:bodyPr/>
          <a:lstStyle/>
          <a:p>
            <a:fld id="{B89EB7AC-7354-7542-87C0-86D6A0B2FB8C}" type="datetimeFigureOut">
              <a:rPr lang="en-CO" smtClean="0"/>
              <a:t>11/29/2023</a:t>
            </a:fld>
            <a:endParaRPr lang="en-CO"/>
          </a:p>
        </p:txBody>
      </p:sp>
      <p:sp>
        <p:nvSpPr>
          <p:cNvPr id="3" name="Footer Placeholder 2">
            <a:extLst>
              <a:ext uri="{FF2B5EF4-FFF2-40B4-BE49-F238E27FC236}">
                <a16:creationId xmlns:a16="http://schemas.microsoft.com/office/drawing/2014/main" id="{1969635C-357E-98D1-02DF-3C9543BBC25F}"/>
              </a:ext>
            </a:extLst>
          </p:cNvPr>
          <p:cNvSpPr>
            <a:spLocks noGrp="1"/>
          </p:cNvSpPr>
          <p:nvPr>
            <p:ph type="ftr" sz="quarter" idx="11"/>
          </p:nvPr>
        </p:nvSpPr>
        <p:spPr/>
        <p:txBody>
          <a:bodyPr/>
          <a:lstStyle/>
          <a:p>
            <a:endParaRPr lang="en-CO"/>
          </a:p>
        </p:txBody>
      </p:sp>
      <p:sp>
        <p:nvSpPr>
          <p:cNvPr id="4" name="Slide Number Placeholder 3">
            <a:extLst>
              <a:ext uri="{FF2B5EF4-FFF2-40B4-BE49-F238E27FC236}">
                <a16:creationId xmlns:a16="http://schemas.microsoft.com/office/drawing/2014/main" id="{CF65E06B-6100-4031-3905-6A3C6EEB5CEF}"/>
              </a:ext>
            </a:extLst>
          </p:cNvPr>
          <p:cNvSpPr>
            <a:spLocks noGrp="1"/>
          </p:cNvSpPr>
          <p:nvPr>
            <p:ph type="sldNum" sz="quarter" idx="12"/>
          </p:nvPr>
        </p:nvSpPr>
        <p:spPr/>
        <p:txBody>
          <a:bodyPr/>
          <a:lstStyle/>
          <a:p>
            <a:fld id="{6D8D07A9-91D6-7A41-B0E6-24CD158EE04E}" type="slidenum">
              <a:rPr lang="en-CO" smtClean="0"/>
              <a:t>‹Nº›</a:t>
            </a:fld>
            <a:endParaRPr lang="en-CO"/>
          </a:p>
        </p:txBody>
      </p:sp>
    </p:spTree>
    <p:extLst>
      <p:ext uri="{BB962C8B-B14F-4D97-AF65-F5344CB8AC3E}">
        <p14:creationId xmlns:p14="http://schemas.microsoft.com/office/powerpoint/2010/main" val="18994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B0F16-EF38-D199-E70D-B2B99E6BC6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O"/>
          </a:p>
        </p:txBody>
      </p:sp>
      <p:sp>
        <p:nvSpPr>
          <p:cNvPr id="3" name="Content Placeholder 2">
            <a:extLst>
              <a:ext uri="{FF2B5EF4-FFF2-40B4-BE49-F238E27FC236}">
                <a16:creationId xmlns:a16="http://schemas.microsoft.com/office/drawing/2014/main" id="{4625106B-CC17-7C51-4909-EDEAECEF9E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O"/>
          </a:p>
        </p:txBody>
      </p:sp>
      <p:sp>
        <p:nvSpPr>
          <p:cNvPr id="4" name="Text Placeholder 3">
            <a:extLst>
              <a:ext uri="{FF2B5EF4-FFF2-40B4-BE49-F238E27FC236}">
                <a16:creationId xmlns:a16="http://schemas.microsoft.com/office/drawing/2014/main" id="{C916D0AF-A278-33DB-0A5C-95720634A2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85F749-FC6E-3AAB-ACFF-6304171AC4AA}"/>
              </a:ext>
            </a:extLst>
          </p:cNvPr>
          <p:cNvSpPr>
            <a:spLocks noGrp="1"/>
          </p:cNvSpPr>
          <p:nvPr>
            <p:ph type="dt" sz="half" idx="10"/>
          </p:nvPr>
        </p:nvSpPr>
        <p:spPr/>
        <p:txBody>
          <a:bodyPr/>
          <a:lstStyle/>
          <a:p>
            <a:fld id="{B89EB7AC-7354-7542-87C0-86D6A0B2FB8C}" type="datetimeFigureOut">
              <a:rPr lang="en-CO" smtClean="0"/>
              <a:t>11/29/2023</a:t>
            </a:fld>
            <a:endParaRPr lang="en-CO"/>
          </a:p>
        </p:txBody>
      </p:sp>
      <p:sp>
        <p:nvSpPr>
          <p:cNvPr id="6" name="Footer Placeholder 5">
            <a:extLst>
              <a:ext uri="{FF2B5EF4-FFF2-40B4-BE49-F238E27FC236}">
                <a16:creationId xmlns:a16="http://schemas.microsoft.com/office/drawing/2014/main" id="{4F348DE9-9816-DA6E-2557-7C8A25B185DB}"/>
              </a:ext>
            </a:extLst>
          </p:cNvPr>
          <p:cNvSpPr>
            <a:spLocks noGrp="1"/>
          </p:cNvSpPr>
          <p:nvPr>
            <p:ph type="ftr" sz="quarter" idx="11"/>
          </p:nvPr>
        </p:nvSpPr>
        <p:spPr/>
        <p:txBody>
          <a:bodyPr/>
          <a:lstStyle/>
          <a:p>
            <a:endParaRPr lang="en-CO"/>
          </a:p>
        </p:txBody>
      </p:sp>
      <p:sp>
        <p:nvSpPr>
          <p:cNvPr id="7" name="Slide Number Placeholder 6">
            <a:extLst>
              <a:ext uri="{FF2B5EF4-FFF2-40B4-BE49-F238E27FC236}">
                <a16:creationId xmlns:a16="http://schemas.microsoft.com/office/drawing/2014/main" id="{8176CC58-9201-E698-A2A7-FA1520A0C720}"/>
              </a:ext>
            </a:extLst>
          </p:cNvPr>
          <p:cNvSpPr>
            <a:spLocks noGrp="1"/>
          </p:cNvSpPr>
          <p:nvPr>
            <p:ph type="sldNum" sz="quarter" idx="12"/>
          </p:nvPr>
        </p:nvSpPr>
        <p:spPr/>
        <p:txBody>
          <a:bodyPr/>
          <a:lstStyle/>
          <a:p>
            <a:fld id="{6D8D07A9-91D6-7A41-B0E6-24CD158EE04E}" type="slidenum">
              <a:rPr lang="en-CO" smtClean="0"/>
              <a:t>‹Nº›</a:t>
            </a:fld>
            <a:endParaRPr lang="en-CO"/>
          </a:p>
        </p:txBody>
      </p:sp>
    </p:spTree>
    <p:extLst>
      <p:ext uri="{BB962C8B-B14F-4D97-AF65-F5344CB8AC3E}">
        <p14:creationId xmlns:p14="http://schemas.microsoft.com/office/powerpoint/2010/main" val="2887281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66B62-A4C0-D915-2E19-004560C4B1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O"/>
          </a:p>
        </p:txBody>
      </p:sp>
      <p:sp>
        <p:nvSpPr>
          <p:cNvPr id="3" name="Picture Placeholder 2">
            <a:extLst>
              <a:ext uri="{FF2B5EF4-FFF2-40B4-BE49-F238E27FC236}">
                <a16:creationId xmlns:a16="http://schemas.microsoft.com/office/drawing/2014/main" id="{93DE30B0-7DEC-BC4A-1EBE-D4793150FD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O"/>
          </a:p>
        </p:txBody>
      </p:sp>
      <p:sp>
        <p:nvSpPr>
          <p:cNvPr id="4" name="Text Placeholder 3">
            <a:extLst>
              <a:ext uri="{FF2B5EF4-FFF2-40B4-BE49-F238E27FC236}">
                <a16:creationId xmlns:a16="http://schemas.microsoft.com/office/drawing/2014/main" id="{7FA8901C-A7E6-03A3-83E4-9FCFEB0529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D31290-D905-F33C-3C84-1CEF69D9CC2A}"/>
              </a:ext>
            </a:extLst>
          </p:cNvPr>
          <p:cNvSpPr>
            <a:spLocks noGrp="1"/>
          </p:cNvSpPr>
          <p:nvPr>
            <p:ph type="dt" sz="half" idx="10"/>
          </p:nvPr>
        </p:nvSpPr>
        <p:spPr/>
        <p:txBody>
          <a:bodyPr/>
          <a:lstStyle/>
          <a:p>
            <a:fld id="{B89EB7AC-7354-7542-87C0-86D6A0B2FB8C}" type="datetimeFigureOut">
              <a:rPr lang="en-CO" smtClean="0"/>
              <a:t>11/29/2023</a:t>
            </a:fld>
            <a:endParaRPr lang="en-CO"/>
          </a:p>
        </p:txBody>
      </p:sp>
      <p:sp>
        <p:nvSpPr>
          <p:cNvPr id="6" name="Footer Placeholder 5">
            <a:extLst>
              <a:ext uri="{FF2B5EF4-FFF2-40B4-BE49-F238E27FC236}">
                <a16:creationId xmlns:a16="http://schemas.microsoft.com/office/drawing/2014/main" id="{E1FAB4AB-C274-9551-7F0B-B6DC8812F1D9}"/>
              </a:ext>
            </a:extLst>
          </p:cNvPr>
          <p:cNvSpPr>
            <a:spLocks noGrp="1"/>
          </p:cNvSpPr>
          <p:nvPr>
            <p:ph type="ftr" sz="quarter" idx="11"/>
          </p:nvPr>
        </p:nvSpPr>
        <p:spPr/>
        <p:txBody>
          <a:bodyPr/>
          <a:lstStyle/>
          <a:p>
            <a:endParaRPr lang="en-CO"/>
          </a:p>
        </p:txBody>
      </p:sp>
      <p:sp>
        <p:nvSpPr>
          <p:cNvPr id="7" name="Slide Number Placeholder 6">
            <a:extLst>
              <a:ext uri="{FF2B5EF4-FFF2-40B4-BE49-F238E27FC236}">
                <a16:creationId xmlns:a16="http://schemas.microsoft.com/office/drawing/2014/main" id="{4D29168C-C39E-DD62-C528-39F1FEB68697}"/>
              </a:ext>
            </a:extLst>
          </p:cNvPr>
          <p:cNvSpPr>
            <a:spLocks noGrp="1"/>
          </p:cNvSpPr>
          <p:nvPr>
            <p:ph type="sldNum" sz="quarter" idx="12"/>
          </p:nvPr>
        </p:nvSpPr>
        <p:spPr/>
        <p:txBody>
          <a:bodyPr/>
          <a:lstStyle/>
          <a:p>
            <a:fld id="{6D8D07A9-91D6-7A41-B0E6-24CD158EE04E}" type="slidenum">
              <a:rPr lang="en-CO" smtClean="0"/>
              <a:t>‹Nº›</a:t>
            </a:fld>
            <a:endParaRPr lang="en-CO"/>
          </a:p>
        </p:txBody>
      </p:sp>
    </p:spTree>
    <p:extLst>
      <p:ext uri="{BB962C8B-B14F-4D97-AF65-F5344CB8AC3E}">
        <p14:creationId xmlns:p14="http://schemas.microsoft.com/office/powerpoint/2010/main" val="2806896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061807-591A-5ACA-84BC-72E1D70B53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O"/>
          </a:p>
        </p:txBody>
      </p:sp>
      <p:sp>
        <p:nvSpPr>
          <p:cNvPr id="3" name="Text Placeholder 2">
            <a:extLst>
              <a:ext uri="{FF2B5EF4-FFF2-40B4-BE49-F238E27FC236}">
                <a16:creationId xmlns:a16="http://schemas.microsoft.com/office/drawing/2014/main" id="{5A306511-1335-C3D6-0656-2BD63804D8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O"/>
          </a:p>
        </p:txBody>
      </p:sp>
      <p:sp>
        <p:nvSpPr>
          <p:cNvPr id="4" name="Date Placeholder 3">
            <a:extLst>
              <a:ext uri="{FF2B5EF4-FFF2-40B4-BE49-F238E27FC236}">
                <a16:creationId xmlns:a16="http://schemas.microsoft.com/office/drawing/2014/main" id="{BA913CCD-7B3C-B024-9EAB-668817F66C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9EB7AC-7354-7542-87C0-86D6A0B2FB8C}" type="datetimeFigureOut">
              <a:rPr lang="en-CO" smtClean="0"/>
              <a:t>11/29/2023</a:t>
            </a:fld>
            <a:endParaRPr lang="en-CO"/>
          </a:p>
        </p:txBody>
      </p:sp>
      <p:sp>
        <p:nvSpPr>
          <p:cNvPr id="5" name="Footer Placeholder 4">
            <a:extLst>
              <a:ext uri="{FF2B5EF4-FFF2-40B4-BE49-F238E27FC236}">
                <a16:creationId xmlns:a16="http://schemas.microsoft.com/office/drawing/2014/main" id="{B15895BD-DF76-CD9F-99D2-56A5F9E422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O"/>
          </a:p>
        </p:txBody>
      </p:sp>
      <p:sp>
        <p:nvSpPr>
          <p:cNvPr id="6" name="Slide Number Placeholder 5">
            <a:extLst>
              <a:ext uri="{FF2B5EF4-FFF2-40B4-BE49-F238E27FC236}">
                <a16:creationId xmlns:a16="http://schemas.microsoft.com/office/drawing/2014/main" id="{33395C3E-39A4-A2AB-B32B-3B965E31B8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8D07A9-91D6-7A41-B0E6-24CD158EE04E}" type="slidenum">
              <a:rPr lang="en-CO" smtClean="0"/>
              <a:t>‹Nº›</a:t>
            </a:fld>
            <a:endParaRPr lang="en-CO"/>
          </a:p>
        </p:txBody>
      </p:sp>
    </p:spTree>
    <p:extLst>
      <p:ext uri="{BB962C8B-B14F-4D97-AF65-F5344CB8AC3E}">
        <p14:creationId xmlns:p14="http://schemas.microsoft.com/office/powerpoint/2010/main" val="4147159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jpe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emf"/><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7.emf"/><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4.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7.emf"/><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emf"/><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7.emf"/><Relationship Id="rId1" Type="http://schemas.openxmlformats.org/officeDocument/2006/relationships/slideLayout" Target="../slideLayouts/slideLayout6.xml"/><Relationship Id="rId4" Type="http://schemas.openxmlformats.org/officeDocument/2006/relationships/image" Target="../media/image14.emf"/></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6.emf"/><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2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9.jpg"/><Relationship Id="rId1" Type="http://schemas.openxmlformats.org/officeDocument/2006/relationships/slideLayout" Target="../slideLayouts/slideLayout6.xml"/><Relationship Id="rId4" Type="http://schemas.openxmlformats.org/officeDocument/2006/relationships/image" Target="../media/image7.emf"/></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2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9.emf"/><Relationship Id="rId4" Type="http://schemas.openxmlformats.org/officeDocument/2006/relationships/image" Target="../media/image21.jpg"/></Relationships>
</file>

<file path=ppt/slides/_rels/slide2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3.emf"/><Relationship Id="rId4" Type="http://schemas.openxmlformats.org/officeDocument/2006/relationships/image" Target="../media/image2.emf"/></Relationships>
</file>

<file path=ppt/slides/_rels/slide3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7.emf"/><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3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3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3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9.emf"/></Relationships>
</file>

<file path=ppt/slides/_rels/slide3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3.emf"/><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F36F5C2-8CE3-25A2-0CCD-681F0EC6047D}"/>
              </a:ext>
            </a:extLst>
          </p:cNvPr>
          <p:cNvPicPr>
            <a:picLocks noChangeAspect="1"/>
          </p:cNvPicPr>
          <p:nvPr/>
        </p:nvPicPr>
        <p:blipFill rotWithShape="1">
          <a:blip r:embed="rId3"/>
          <a:srcRect l="6746"/>
          <a:stretch/>
        </p:blipFill>
        <p:spPr>
          <a:xfrm>
            <a:off x="0" y="-22856"/>
            <a:ext cx="6496834" cy="6858000"/>
          </a:xfrm>
          <a:prstGeom prst="rect">
            <a:avLst/>
          </a:prstGeom>
        </p:spPr>
      </p:pic>
      <p:sp>
        <p:nvSpPr>
          <p:cNvPr id="2" name="object 2">
            <a:extLst>
              <a:ext uri="{FF2B5EF4-FFF2-40B4-BE49-F238E27FC236}">
                <a16:creationId xmlns:a16="http://schemas.microsoft.com/office/drawing/2014/main" id="{30057BB0-56D4-AB6B-600B-B91897DD7243}"/>
              </a:ext>
            </a:extLst>
          </p:cNvPr>
          <p:cNvSpPr/>
          <p:nvPr/>
        </p:nvSpPr>
        <p:spPr>
          <a:xfrm>
            <a:off x="6438600" y="-474"/>
            <a:ext cx="5753400" cy="685815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1B3834"/>
          </a:solidFill>
        </p:spPr>
        <p:txBody>
          <a:bodyPr lIns="0" tIns="0" rIns="0" bIns="0"/>
          <a:lstStyle/>
          <a:p>
            <a:pPr defTabSz="555703">
              <a:defRPr/>
            </a:pPr>
            <a:endParaRPr sz="1319"/>
          </a:p>
        </p:txBody>
      </p:sp>
      <p:sp>
        <p:nvSpPr>
          <p:cNvPr id="22" name="object 22">
            <a:extLst>
              <a:ext uri="{FF2B5EF4-FFF2-40B4-BE49-F238E27FC236}">
                <a16:creationId xmlns:a16="http://schemas.microsoft.com/office/drawing/2014/main" id="{D6431C14-3202-9C70-98F9-5C4044F214F4}"/>
              </a:ext>
            </a:extLst>
          </p:cNvPr>
          <p:cNvSpPr txBox="1"/>
          <p:nvPr/>
        </p:nvSpPr>
        <p:spPr>
          <a:xfrm>
            <a:off x="8431355" y="3549588"/>
            <a:ext cx="3380370" cy="499831"/>
          </a:xfrm>
          <a:prstGeom prst="rect">
            <a:avLst/>
          </a:prstGeom>
        </p:spPr>
        <p:txBody>
          <a:bodyPr wrap="square" lIns="0" tIns="7317" rIns="0" bIns="0">
            <a:spAutoFit/>
          </a:bodyPr>
          <a:lstStyle/>
          <a:p>
            <a:pPr marL="7701" algn="r" defTabSz="555703">
              <a:spcBef>
                <a:spcPts val="58"/>
              </a:spcBef>
              <a:defRPr/>
            </a:pPr>
            <a:r>
              <a:rPr lang="en-US" sz="1600" i="1" dirty="0" err="1">
                <a:solidFill>
                  <a:srgbClr val="F6F1DD"/>
                </a:solidFill>
                <a:latin typeface="Arial" panose="020B0604020202020204" pitchFamily="34" charset="0"/>
                <a:cs typeface="Arial" panose="020B0604020202020204" pitchFamily="34" charset="0"/>
              </a:rPr>
              <a:t>Secretaría</a:t>
            </a:r>
            <a:r>
              <a:rPr lang="en-US" sz="1600" i="1" dirty="0">
                <a:solidFill>
                  <a:srgbClr val="F6F1DD"/>
                </a:solidFill>
                <a:latin typeface="Arial" panose="020B0604020202020204" pitchFamily="34" charset="0"/>
                <a:cs typeface="Arial" panose="020B0604020202020204" pitchFamily="34" charset="0"/>
              </a:rPr>
              <a:t> de </a:t>
            </a:r>
            <a:r>
              <a:rPr lang="en-US" sz="1600" i="1" dirty="0" err="1">
                <a:solidFill>
                  <a:srgbClr val="F6F1DD"/>
                </a:solidFill>
                <a:latin typeface="Arial" panose="020B0604020202020204" pitchFamily="34" charset="0"/>
                <a:cs typeface="Arial" panose="020B0604020202020204" pitchFamily="34" charset="0"/>
              </a:rPr>
              <a:t>Inclusión</a:t>
            </a:r>
            <a:r>
              <a:rPr lang="en-US" sz="1600" i="1" dirty="0">
                <a:solidFill>
                  <a:srgbClr val="F6F1DD"/>
                </a:solidFill>
                <a:latin typeface="Arial" panose="020B0604020202020204" pitchFamily="34" charset="0"/>
                <a:cs typeface="Arial" panose="020B0604020202020204" pitchFamily="34" charset="0"/>
              </a:rPr>
              <a:t> Social, Familia y Derechos Humanos</a:t>
            </a:r>
            <a:endParaRPr sz="1600" i="1" dirty="0">
              <a:latin typeface="Arial" panose="020B0604020202020204" pitchFamily="34" charset="0"/>
              <a:cs typeface="Arial" panose="020B0604020202020204" pitchFamily="34" charset="0"/>
            </a:endParaRPr>
          </a:p>
        </p:txBody>
      </p:sp>
      <p:pic>
        <p:nvPicPr>
          <p:cNvPr id="6149" name="Imagen 23">
            <a:extLst>
              <a:ext uri="{FF2B5EF4-FFF2-40B4-BE49-F238E27FC236}">
                <a16:creationId xmlns:a16="http://schemas.microsoft.com/office/drawing/2014/main" id="{23AA36A2-0B61-DA5B-B127-1BC545B000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2917"/>
          <a:stretch>
            <a:fillRect/>
          </a:stretch>
        </p:blipFill>
        <p:spPr bwMode="auto">
          <a:xfrm>
            <a:off x="6214574" y="5014783"/>
            <a:ext cx="2395442" cy="1836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Imagen 24">
            <a:extLst>
              <a:ext uri="{FF2B5EF4-FFF2-40B4-BE49-F238E27FC236}">
                <a16:creationId xmlns:a16="http://schemas.microsoft.com/office/drawing/2014/main" id="{E11E1226-AC3A-6FB9-F61C-EBC3099A14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6324" y="3956796"/>
            <a:ext cx="1494756" cy="1475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Imagen 25">
            <a:extLst>
              <a:ext uri="{FF2B5EF4-FFF2-40B4-BE49-F238E27FC236}">
                <a16:creationId xmlns:a16="http://schemas.microsoft.com/office/drawing/2014/main" id="{35A3DA61-52F2-0CDE-A605-4EA8504E89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6383"/>
          <a:stretch>
            <a:fillRect/>
          </a:stretch>
        </p:blipFill>
        <p:spPr bwMode="auto">
          <a:xfrm>
            <a:off x="5008868" y="6712"/>
            <a:ext cx="4279856" cy="4042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Imagen 26">
            <a:extLst>
              <a:ext uri="{FF2B5EF4-FFF2-40B4-BE49-F238E27FC236}">
                <a16:creationId xmlns:a16="http://schemas.microsoft.com/office/drawing/2014/main" id="{91019950-FAB0-C892-512D-101FBA1320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81310" y="272606"/>
            <a:ext cx="2868142" cy="1207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bject 21">
            <a:extLst>
              <a:ext uri="{FF2B5EF4-FFF2-40B4-BE49-F238E27FC236}">
                <a16:creationId xmlns:a16="http://schemas.microsoft.com/office/drawing/2014/main" id="{5A233E84-A47A-993B-A753-C4FFB84032A3}"/>
              </a:ext>
            </a:extLst>
          </p:cNvPr>
          <p:cNvSpPr txBox="1"/>
          <p:nvPr/>
        </p:nvSpPr>
        <p:spPr>
          <a:xfrm>
            <a:off x="6019800" y="2975297"/>
            <a:ext cx="5753400" cy="438010"/>
          </a:xfrm>
          <a:prstGeom prst="rect">
            <a:avLst/>
          </a:prstGeom>
        </p:spPr>
        <p:txBody>
          <a:bodyPr wrap="square" lIns="0" tIns="78174" rIns="0" bIns="0">
            <a:spAutoFit/>
          </a:bodyPr>
          <a:lstStyle>
            <a:lvl1pPr marL="14288" indent="2093913">
              <a:defRPr sz="2100">
                <a:solidFill>
                  <a:schemeClr val="tx1"/>
                </a:solidFill>
                <a:latin typeface="Calibri" panose="020F0502020204030204" pitchFamily="34" charset="0"/>
              </a:defRPr>
            </a:lvl1pPr>
            <a:lvl2pPr marL="742950" indent="-285750">
              <a:defRPr sz="2100">
                <a:solidFill>
                  <a:schemeClr val="tx1"/>
                </a:solidFill>
                <a:latin typeface="Calibri" panose="020F0502020204030204" pitchFamily="34" charset="0"/>
              </a:defRPr>
            </a:lvl2pPr>
            <a:lvl3pPr marL="1143000" indent="-228600">
              <a:defRPr sz="2100">
                <a:solidFill>
                  <a:schemeClr val="tx1"/>
                </a:solidFill>
                <a:latin typeface="Calibri" panose="020F0502020204030204" pitchFamily="34" charset="0"/>
              </a:defRPr>
            </a:lvl3pPr>
            <a:lvl4pPr marL="1600200" indent="-228600">
              <a:defRPr sz="2100">
                <a:solidFill>
                  <a:schemeClr val="tx1"/>
                </a:solidFill>
                <a:latin typeface="Calibri" panose="020F0502020204030204" pitchFamily="34" charset="0"/>
              </a:defRPr>
            </a:lvl4pPr>
            <a:lvl5pPr marL="2057400" indent="-228600">
              <a:defRPr sz="2100">
                <a:solidFill>
                  <a:schemeClr val="tx1"/>
                </a:solidFill>
                <a:latin typeface="Calibri" panose="020F0502020204030204" pitchFamily="34" charset="0"/>
              </a:defRPr>
            </a:lvl5pPr>
            <a:lvl6pPr marL="2514600" indent="-228600" defTabSz="1103313" fontAlgn="base">
              <a:spcBef>
                <a:spcPct val="0"/>
              </a:spcBef>
              <a:spcAft>
                <a:spcPct val="0"/>
              </a:spcAft>
              <a:defRPr sz="2100">
                <a:solidFill>
                  <a:schemeClr val="tx1"/>
                </a:solidFill>
                <a:latin typeface="Calibri" panose="020F0502020204030204" pitchFamily="34" charset="0"/>
              </a:defRPr>
            </a:lvl6pPr>
            <a:lvl7pPr marL="2971800" indent="-228600" defTabSz="1103313" fontAlgn="base">
              <a:spcBef>
                <a:spcPct val="0"/>
              </a:spcBef>
              <a:spcAft>
                <a:spcPct val="0"/>
              </a:spcAft>
              <a:defRPr sz="2100">
                <a:solidFill>
                  <a:schemeClr val="tx1"/>
                </a:solidFill>
                <a:latin typeface="Calibri" panose="020F0502020204030204" pitchFamily="34" charset="0"/>
              </a:defRPr>
            </a:lvl7pPr>
            <a:lvl8pPr marL="3429000" indent="-228600" defTabSz="1103313" fontAlgn="base">
              <a:spcBef>
                <a:spcPct val="0"/>
              </a:spcBef>
              <a:spcAft>
                <a:spcPct val="0"/>
              </a:spcAft>
              <a:defRPr sz="2100">
                <a:solidFill>
                  <a:schemeClr val="tx1"/>
                </a:solidFill>
                <a:latin typeface="Calibri" panose="020F0502020204030204" pitchFamily="34" charset="0"/>
              </a:defRPr>
            </a:lvl8pPr>
            <a:lvl9pPr marL="3886200" indent="-228600" defTabSz="1103313" fontAlgn="base">
              <a:spcBef>
                <a:spcPct val="0"/>
              </a:spcBef>
              <a:spcAft>
                <a:spcPct val="0"/>
              </a:spcAft>
              <a:defRPr sz="2100">
                <a:solidFill>
                  <a:schemeClr val="tx1"/>
                </a:solidFill>
                <a:latin typeface="Calibri" panose="020F0502020204030204" pitchFamily="34" charset="0"/>
              </a:defRPr>
            </a:lvl9pPr>
          </a:lstStyle>
          <a:p>
            <a:pPr algn="r">
              <a:lnSpc>
                <a:spcPts val="2779"/>
              </a:lnSpc>
              <a:spcBef>
                <a:spcPts val="616"/>
              </a:spcBef>
            </a:pPr>
            <a:r>
              <a:rPr lang="en-CO" altLang="en-CO" sz="2716" b="1" dirty="0">
                <a:solidFill>
                  <a:srgbClr val="EB6C6D"/>
                </a:solidFill>
                <a:latin typeface="Arial" panose="020B0604020202020204" pitchFamily="34" charset="0"/>
                <a:cs typeface="Arial" panose="020B0604020202020204" pitchFamily="34" charset="0"/>
              </a:rPr>
              <a:t>Informe de empalme</a:t>
            </a:r>
            <a:endParaRPr lang="en-CO" altLang="en-CO" sz="2716" b="1" dirty="0">
              <a:latin typeface="Arial" panose="020B0604020202020204" pitchFamily="34" charset="0"/>
              <a:cs typeface="Arial" panose="020B0604020202020204" pitchFamily="34" charset="0"/>
            </a:endParaRPr>
          </a:p>
        </p:txBody>
      </p:sp>
      <p:pic>
        <p:nvPicPr>
          <p:cNvPr id="6154" name="Imagen 28">
            <a:extLst>
              <a:ext uri="{FF2B5EF4-FFF2-40B4-BE49-F238E27FC236}">
                <a16:creationId xmlns:a16="http://schemas.microsoft.com/office/drawing/2014/main" id="{09EB2BE6-368E-0D70-B5B6-B4A5DFE28E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45645" y="5381285"/>
            <a:ext cx="1533083" cy="1073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F2DD"/>
        </a:solidFill>
        <a:effectLst/>
      </p:bgPr>
    </p:bg>
    <p:spTree>
      <p:nvGrpSpPr>
        <p:cNvPr id="1" name=""/>
        <p:cNvGrpSpPr/>
        <p:nvPr/>
      </p:nvGrpSpPr>
      <p:grpSpPr>
        <a:xfrm>
          <a:off x="0" y="0"/>
          <a:ext cx="0" cy="0"/>
          <a:chOff x="0" y="0"/>
          <a:chExt cx="0" cy="0"/>
        </a:xfrm>
      </p:grpSpPr>
      <p:sp>
        <p:nvSpPr>
          <p:cNvPr id="31" name="object 31">
            <a:extLst>
              <a:ext uri="{FF2B5EF4-FFF2-40B4-BE49-F238E27FC236}">
                <a16:creationId xmlns:a16="http://schemas.microsoft.com/office/drawing/2014/main" id="{D82551DA-B9F2-8161-4EEE-1A5E9D0AEB5F}"/>
              </a:ext>
            </a:extLst>
          </p:cNvPr>
          <p:cNvSpPr txBox="1"/>
          <p:nvPr/>
        </p:nvSpPr>
        <p:spPr>
          <a:xfrm>
            <a:off x="807726" y="525713"/>
            <a:ext cx="4595019" cy="440997"/>
          </a:xfrm>
          <a:prstGeom prst="rect">
            <a:avLst/>
          </a:prstGeom>
        </p:spPr>
        <p:txBody>
          <a:bodyPr wrap="square" lIns="0" tIns="10012" rIns="0" bIns="0">
            <a:spAutoFit/>
          </a:bodyPr>
          <a:lstStyle>
            <a:lvl1pPr marL="14288">
              <a:defRPr sz="2100">
                <a:solidFill>
                  <a:schemeClr val="tx1"/>
                </a:solidFill>
                <a:latin typeface="Calibri" panose="020F0502020204030204" pitchFamily="34" charset="0"/>
              </a:defRPr>
            </a:lvl1pPr>
            <a:lvl2pPr marL="742950" indent="-285750">
              <a:defRPr sz="2100">
                <a:solidFill>
                  <a:schemeClr val="tx1"/>
                </a:solidFill>
                <a:latin typeface="Calibri" panose="020F0502020204030204" pitchFamily="34" charset="0"/>
              </a:defRPr>
            </a:lvl2pPr>
            <a:lvl3pPr marL="1143000" indent="-228600">
              <a:defRPr sz="2100">
                <a:solidFill>
                  <a:schemeClr val="tx1"/>
                </a:solidFill>
                <a:latin typeface="Calibri" panose="020F0502020204030204" pitchFamily="34" charset="0"/>
              </a:defRPr>
            </a:lvl3pPr>
            <a:lvl4pPr marL="1600200" indent="-228600">
              <a:defRPr sz="2100">
                <a:solidFill>
                  <a:schemeClr val="tx1"/>
                </a:solidFill>
                <a:latin typeface="Calibri" panose="020F0502020204030204" pitchFamily="34" charset="0"/>
              </a:defRPr>
            </a:lvl4pPr>
            <a:lvl5pPr marL="2057400" indent="-228600">
              <a:defRPr sz="2100">
                <a:solidFill>
                  <a:schemeClr val="tx1"/>
                </a:solidFill>
                <a:latin typeface="Calibri" panose="020F0502020204030204" pitchFamily="34" charset="0"/>
              </a:defRPr>
            </a:lvl5pPr>
            <a:lvl6pPr marL="2514600" indent="-228600" defTabSz="1103313" fontAlgn="base">
              <a:spcBef>
                <a:spcPct val="0"/>
              </a:spcBef>
              <a:spcAft>
                <a:spcPct val="0"/>
              </a:spcAft>
              <a:defRPr sz="2100">
                <a:solidFill>
                  <a:schemeClr val="tx1"/>
                </a:solidFill>
                <a:latin typeface="Calibri" panose="020F0502020204030204" pitchFamily="34" charset="0"/>
              </a:defRPr>
            </a:lvl6pPr>
            <a:lvl7pPr marL="2971800" indent="-228600" defTabSz="1103313" fontAlgn="base">
              <a:spcBef>
                <a:spcPct val="0"/>
              </a:spcBef>
              <a:spcAft>
                <a:spcPct val="0"/>
              </a:spcAft>
              <a:defRPr sz="2100">
                <a:solidFill>
                  <a:schemeClr val="tx1"/>
                </a:solidFill>
                <a:latin typeface="Calibri" panose="020F0502020204030204" pitchFamily="34" charset="0"/>
              </a:defRPr>
            </a:lvl7pPr>
            <a:lvl8pPr marL="3429000" indent="-228600" defTabSz="1103313" fontAlgn="base">
              <a:spcBef>
                <a:spcPct val="0"/>
              </a:spcBef>
              <a:spcAft>
                <a:spcPct val="0"/>
              </a:spcAft>
              <a:defRPr sz="2100">
                <a:solidFill>
                  <a:schemeClr val="tx1"/>
                </a:solidFill>
                <a:latin typeface="Calibri" panose="020F0502020204030204" pitchFamily="34" charset="0"/>
              </a:defRPr>
            </a:lvl8pPr>
            <a:lvl9pPr marL="3886200" indent="-228600" defTabSz="1103313" fontAlgn="base">
              <a:spcBef>
                <a:spcPct val="0"/>
              </a:spcBef>
              <a:spcAft>
                <a:spcPct val="0"/>
              </a:spcAft>
              <a:defRPr sz="2100">
                <a:solidFill>
                  <a:schemeClr val="tx1"/>
                </a:solidFill>
                <a:latin typeface="Calibri" panose="020F0502020204030204" pitchFamily="34" charset="0"/>
              </a:defRPr>
            </a:lvl9pPr>
          </a:lstStyle>
          <a:p>
            <a:pPr>
              <a:spcBef>
                <a:spcPts val="82"/>
              </a:spcBef>
            </a:pPr>
            <a:r>
              <a:rPr lang="es-MX" altLang="en-CO" sz="2800" b="1" dirty="0">
                <a:solidFill>
                  <a:srgbClr val="1B3834"/>
                </a:solidFill>
                <a:latin typeface="Arial" panose="020B0604020202020204" pitchFamily="34" charset="0"/>
                <a:cs typeface="Arial" panose="020B0604020202020204" pitchFamily="34" charset="0"/>
              </a:rPr>
              <a:t>Logros</a:t>
            </a:r>
            <a:endParaRPr lang="en-CO" altLang="en-CO" sz="16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316EF19-8509-E60F-FA06-F1535D60E48F}"/>
              </a:ext>
            </a:extLst>
          </p:cNvPr>
          <p:cNvPicPr>
            <a:picLocks noChangeAspect="1"/>
          </p:cNvPicPr>
          <p:nvPr/>
        </p:nvPicPr>
        <p:blipFill>
          <a:blip r:embed="rId3"/>
          <a:stretch>
            <a:fillRect/>
          </a:stretch>
        </p:blipFill>
        <p:spPr>
          <a:xfrm>
            <a:off x="8870700" y="5546417"/>
            <a:ext cx="2831480" cy="920933"/>
          </a:xfrm>
          <a:prstGeom prst="rect">
            <a:avLst/>
          </a:prstGeom>
        </p:spPr>
      </p:pic>
      <p:sp>
        <p:nvSpPr>
          <p:cNvPr id="2" name="Google Shape;193;p7">
            <a:extLst>
              <a:ext uri="{FF2B5EF4-FFF2-40B4-BE49-F238E27FC236}">
                <a16:creationId xmlns:a16="http://schemas.microsoft.com/office/drawing/2014/main" id="{121DB49B-DE72-778E-24A0-056013C04346}"/>
              </a:ext>
            </a:extLst>
          </p:cNvPr>
          <p:cNvSpPr txBox="1"/>
          <p:nvPr/>
        </p:nvSpPr>
        <p:spPr>
          <a:xfrm>
            <a:off x="807725" y="1296191"/>
            <a:ext cx="10151005" cy="5447605"/>
          </a:xfrm>
          <a:prstGeom prst="rect">
            <a:avLst/>
          </a:prstGeom>
          <a:noFill/>
          <a:ln>
            <a:noFill/>
          </a:ln>
        </p:spPr>
        <p:txBody>
          <a:bodyPr spcFirstLastPara="1" wrap="square" lIns="91425" tIns="45700" rIns="91425" bIns="45700" anchor="t" anchorCtr="0">
            <a:spAutoFit/>
          </a:bodyPr>
          <a:lstStyle/>
          <a:p>
            <a:pPr marL="285750" indent="-285750" algn="just">
              <a:buClr>
                <a:srgbClr val="FB6C6C"/>
              </a:buClr>
              <a:buFont typeface="Wingdings" panose="05000000000000000000" pitchFamily="2" charset="2"/>
              <a:buChar char="ü"/>
            </a:pPr>
            <a:r>
              <a:rPr lang="es-ES" sz="1600" dirty="0">
                <a:latin typeface="Arial"/>
                <a:ea typeface="Arial"/>
                <a:cs typeface="Arial"/>
                <a:sym typeface="Arial"/>
              </a:rPr>
              <a:t>Garantizamos con el PAE la atención diaria e ininterrumpida desde el primer día calendario escolar a 220.000 niños, niñas y adolescentes en los establecimientos educativos. </a:t>
            </a:r>
            <a:r>
              <a:rPr lang="es-MX" sz="1600" dirty="0">
                <a:latin typeface="Arial"/>
                <a:ea typeface="Arial"/>
                <a:cs typeface="Arial"/>
                <a:sym typeface="Arial"/>
              </a:rPr>
              <a:t>Con un promedio anual de 42 millones de raciones alimentarias a población escolar del Distrito, entre 2020 y 2023, lo que equivale alrededor de 37 mil toneladas de alimentos en total.</a:t>
            </a:r>
          </a:p>
          <a:p>
            <a:pPr marL="285750" indent="-285750" algn="just">
              <a:buClr>
                <a:srgbClr val="FB6C6C"/>
              </a:buClr>
              <a:buFont typeface="Wingdings" panose="05000000000000000000" pitchFamily="2" charset="2"/>
              <a:buChar char="ü"/>
            </a:pPr>
            <a:endParaRPr lang="es-MX" sz="1600" b="1" i="1" dirty="0">
              <a:latin typeface="Arial"/>
              <a:ea typeface="Arial"/>
              <a:cs typeface="Arial"/>
              <a:sym typeface="Arial"/>
            </a:endParaRPr>
          </a:p>
          <a:p>
            <a:pPr marL="285750" indent="-285750" algn="just">
              <a:buClr>
                <a:srgbClr val="FB6C6C"/>
              </a:buClr>
              <a:buFont typeface="Wingdings" panose="05000000000000000000" pitchFamily="2" charset="2"/>
              <a:buChar char="ü"/>
            </a:pPr>
            <a:r>
              <a:rPr lang="es-ES" sz="1600" dirty="0">
                <a:latin typeface="Arial" panose="020B0604020202020204" pitchFamily="34" charset="0"/>
                <a:cs typeface="Arial" panose="020B0604020202020204" pitchFamily="34" charset="0"/>
              </a:rPr>
              <a:t>Dando cumplimiento al Acuerdo 016 de 2020 y con enfoque de “compra pública social o socialmente responsable”, d</a:t>
            </a:r>
            <a:r>
              <a:rPr lang="es-ES" sz="1600" dirty="0">
                <a:latin typeface="Arial" panose="020B0604020202020204" pitchFamily="34" charset="0"/>
                <a:ea typeface="Arial"/>
                <a:cs typeface="Arial" panose="020B0604020202020204" pitchFamily="34" charset="0"/>
                <a:sym typeface="Arial"/>
              </a:rPr>
              <a:t>inamizamos la economía local, generando 1.500 empleos directos, donde el 5% de las personas contratadas </a:t>
            </a:r>
            <a:r>
              <a:rPr lang="es-ES" sz="1600" dirty="0">
                <a:latin typeface="Arial" panose="020B0604020202020204" pitchFamily="34" charset="0"/>
                <a:cs typeface="Arial" panose="020B0604020202020204" pitchFamily="34" charset="0"/>
              </a:rPr>
              <a:t>fueron</a:t>
            </a:r>
            <a:r>
              <a:rPr lang="es-ES" sz="1600" dirty="0">
                <a:latin typeface="Arial" panose="020B0604020202020204" pitchFamily="34" charset="0"/>
                <a:ea typeface="Arial"/>
                <a:cs typeface="Arial" panose="020B0604020202020204" pitchFamily="34" charset="0"/>
                <a:sym typeface="Arial"/>
              </a:rPr>
              <a:t> en jóvenes, mujeres cabeza de familia.</a:t>
            </a:r>
          </a:p>
          <a:p>
            <a:pPr marL="285750" indent="-285750" algn="just">
              <a:buClr>
                <a:srgbClr val="FB6C6C"/>
              </a:buClr>
              <a:buFont typeface="Wingdings" panose="05000000000000000000" pitchFamily="2" charset="2"/>
              <a:buChar char="ü"/>
            </a:pPr>
            <a:endParaRPr lang="es-ES" sz="1600" b="1" i="1" dirty="0">
              <a:latin typeface="Arial" panose="020B0604020202020204" pitchFamily="34" charset="0"/>
              <a:ea typeface="Arial"/>
              <a:cs typeface="Arial" panose="020B0604020202020204" pitchFamily="34" charset="0"/>
              <a:sym typeface="Arial"/>
            </a:endParaRPr>
          </a:p>
          <a:p>
            <a:pPr marL="285750" indent="-285750" algn="just">
              <a:buClr>
                <a:srgbClr val="FB6C6C"/>
              </a:buClr>
              <a:buFont typeface="Wingdings" panose="05000000000000000000" pitchFamily="2" charset="2"/>
              <a:buChar char="ü"/>
            </a:pPr>
            <a:r>
              <a:rPr lang="es-ES" sz="1600" dirty="0">
                <a:latin typeface="Arial" panose="020B0604020202020204" pitchFamily="34" charset="0"/>
                <a:ea typeface="Arial"/>
                <a:cs typeface="Arial" panose="020B0604020202020204" pitchFamily="34" charset="0"/>
                <a:sym typeface="Arial"/>
              </a:rPr>
              <a:t>Atendimos más de 18.000 familias vulnerables del Distrito a través de las estrategias de paquetes alimentarios, alrededor de 1.822 toneladas de alimentos 419.020 atenciones alimentarias</a:t>
            </a:r>
            <a:r>
              <a:rPr lang="es-ES" sz="1600" dirty="0">
                <a:latin typeface="Arial" panose="020B0604020202020204" pitchFamily="34" charset="0"/>
                <a:cs typeface="Arial" panose="020B0604020202020204" pitchFamily="34" charset="0"/>
              </a:rPr>
              <a:t> mediante la entrega de bonos y paquetes alimentarios.</a:t>
            </a:r>
            <a:r>
              <a:rPr lang="es-ES" sz="1600" dirty="0">
                <a:latin typeface="Arial" panose="020B0604020202020204" pitchFamily="34" charset="0"/>
                <a:ea typeface="Arial"/>
                <a:cs typeface="Arial" panose="020B0604020202020204" pitchFamily="34" charset="0"/>
                <a:sym typeface="Arial"/>
              </a:rPr>
              <a:t> </a:t>
            </a:r>
          </a:p>
          <a:p>
            <a:pPr marL="285750" indent="-285750" algn="just">
              <a:buClr>
                <a:srgbClr val="FB6C6C"/>
              </a:buClr>
              <a:buFont typeface="Wingdings" panose="05000000000000000000" pitchFamily="2" charset="2"/>
              <a:buChar char="ü"/>
            </a:pPr>
            <a:endParaRPr lang="es-ES" sz="1600" dirty="0">
              <a:latin typeface="Arial" panose="020B0604020202020204" pitchFamily="34" charset="0"/>
              <a:cs typeface="Arial" panose="020B0604020202020204" pitchFamily="34" charset="0"/>
              <a:sym typeface="Arial"/>
            </a:endParaRPr>
          </a:p>
          <a:p>
            <a:pPr marL="285750" indent="-285750" algn="just">
              <a:buClr>
                <a:srgbClr val="FB6C6C"/>
              </a:buClr>
              <a:buFont typeface="Wingdings" panose="05000000000000000000" pitchFamily="2" charset="2"/>
              <a:buChar char="ü"/>
            </a:pPr>
            <a:r>
              <a:rPr lang="es-MX" sz="1600" dirty="0">
                <a:latin typeface="Arial" panose="020B0604020202020204" pitchFamily="34" charset="0"/>
                <a:cs typeface="Arial" panose="020B0604020202020204" pitchFamily="34" charset="0"/>
                <a:sym typeface="Arial"/>
              </a:rPr>
              <a:t>Articulamos 230 establecimientos comerciales, lo que trajo como resultado una derrama económica aproximada de $40.000 millones para el territorio.</a:t>
            </a:r>
          </a:p>
          <a:p>
            <a:pPr marL="285750" indent="-285750" algn="just">
              <a:buClr>
                <a:srgbClr val="FB6C6C"/>
              </a:buClr>
              <a:buFont typeface="Wingdings" panose="05000000000000000000" pitchFamily="2" charset="2"/>
              <a:buChar char="ü"/>
            </a:pPr>
            <a:endParaRPr lang="es-CO" sz="1600" dirty="0">
              <a:latin typeface="Arial" panose="020B0604020202020204" pitchFamily="34" charset="0"/>
              <a:cs typeface="Arial" panose="020B0604020202020204" pitchFamily="34" charset="0"/>
            </a:endParaRPr>
          </a:p>
          <a:p>
            <a:pPr marL="285750" indent="-285750" algn="just">
              <a:buClr>
                <a:srgbClr val="FB6C6C"/>
              </a:buClr>
              <a:buFont typeface="Wingdings" panose="05000000000000000000" pitchFamily="2" charset="2"/>
              <a:buChar char="ü"/>
            </a:pPr>
            <a:r>
              <a:rPr lang="es-MX" sz="1600" dirty="0">
                <a:latin typeface="Arial" panose="020B0604020202020204" pitchFamily="34" charset="0"/>
                <a:cs typeface="Arial" panose="020B0604020202020204" pitchFamily="34" charset="0"/>
                <a:sym typeface="Arial"/>
              </a:rPr>
              <a:t>Construimos el Observatorio de Seguridad y Soberanía Alimentaria y Nutricional de Medellín, https://gestionesanmedellin.com/observatorio.html </a:t>
            </a:r>
          </a:p>
          <a:p>
            <a:pPr marL="285750" indent="-285750" algn="just">
              <a:buClr>
                <a:srgbClr val="FB6C6C"/>
              </a:buClr>
              <a:buFont typeface="Wingdings" panose="05000000000000000000" pitchFamily="2" charset="2"/>
              <a:buChar char="ü"/>
            </a:pPr>
            <a:endParaRPr lang="es-CO" dirty="0">
              <a:latin typeface="Arial" panose="020B0604020202020204" pitchFamily="34" charset="0"/>
              <a:cs typeface="Arial" panose="020B0604020202020204" pitchFamily="34" charset="0"/>
            </a:endParaRPr>
          </a:p>
          <a:p>
            <a:pPr marL="285750" indent="-285750" algn="just">
              <a:buClr>
                <a:srgbClr val="FB6C6C"/>
              </a:buClr>
              <a:buFont typeface="Wingdings" panose="05000000000000000000" pitchFamily="2" charset="2"/>
              <a:buChar char="ü"/>
            </a:pPr>
            <a:endParaRPr lang="es-MX" sz="1800" b="1" i="1" dirty="0">
              <a:latin typeface="Arial"/>
              <a:ea typeface="Arial"/>
              <a:cs typeface="Arial"/>
              <a:sym typeface="Arial"/>
            </a:endParaRPr>
          </a:p>
          <a:p>
            <a:pPr marL="285750" marR="0" lvl="0" indent="-285750" algn="just" rtl="0">
              <a:spcBef>
                <a:spcPts val="0"/>
              </a:spcBef>
              <a:spcAft>
                <a:spcPts val="0"/>
              </a:spcAft>
              <a:buClr>
                <a:srgbClr val="FB6C6C"/>
              </a:buClr>
              <a:buFont typeface="Wingdings" panose="05000000000000000000" pitchFamily="2" charset="2"/>
              <a:buChar char="ü"/>
            </a:pPr>
            <a:endParaRPr b="1" i="1" dirty="0">
              <a:solidFill>
                <a:srgbClr val="1B3734"/>
              </a:solidFill>
              <a:latin typeface="Arial"/>
              <a:ea typeface="Arial"/>
              <a:cs typeface="Arial"/>
              <a:sym typeface="Arial"/>
            </a:endParaRPr>
          </a:p>
        </p:txBody>
      </p:sp>
      <p:sp>
        <p:nvSpPr>
          <p:cNvPr id="9" name="Google Shape;197;p7">
            <a:extLst>
              <a:ext uri="{FF2B5EF4-FFF2-40B4-BE49-F238E27FC236}">
                <a16:creationId xmlns:a16="http://schemas.microsoft.com/office/drawing/2014/main" id="{C9CB9B86-CA18-1B57-9E75-A2FDF5FC3115}"/>
              </a:ext>
            </a:extLst>
          </p:cNvPr>
          <p:cNvSpPr txBox="1"/>
          <p:nvPr/>
        </p:nvSpPr>
        <p:spPr>
          <a:xfrm>
            <a:off x="1020497" y="2588832"/>
            <a:ext cx="10151006" cy="36929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dirty="0">
                <a:latin typeface="Arial" panose="020B0604020202020204" pitchFamily="34" charset="0"/>
                <a:ea typeface="Arial"/>
                <a:cs typeface="Arial" panose="020B0604020202020204" pitchFamily="34" charset="0"/>
                <a:sym typeface="Arial"/>
              </a:rPr>
              <a:t>.</a:t>
            </a:r>
            <a:endParaRPr dirty="0">
              <a:latin typeface="Arial" panose="020B0604020202020204" pitchFamily="34" charset="0"/>
              <a:cs typeface="Arial" panose="020B0604020202020204" pitchFamily="34" charset="0"/>
            </a:endParaRPr>
          </a:p>
        </p:txBody>
      </p:sp>
      <p:pic>
        <p:nvPicPr>
          <p:cNvPr id="14" name="Imagen 41">
            <a:extLst>
              <a:ext uri="{FF2B5EF4-FFF2-40B4-BE49-F238E27FC236}">
                <a16:creationId xmlns:a16="http://schemas.microsoft.com/office/drawing/2014/main" id="{E84E2F7C-2737-0811-D8B4-D3CF6E4BDD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7093" b="36607"/>
          <a:stretch>
            <a:fillRect/>
          </a:stretch>
        </p:blipFill>
        <p:spPr bwMode="auto">
          <a:xfrm>
            <a:off x="-212774" y="5370624"/>
            <a:ext cx="1615452" cy="192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2DD"/>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16EF19-8509-E60F-FA06-F1535D60E48F}"/>
              </a:ext>
            </a:extLst>
          </p:cNvPr>
          <p:cNvPicPr>
            <a:picLocks noChangeAspect="1"/>
          </p:cNvPicPr>
          <p:nvPr/>
        </p:nvPicPr>
        <p:blipFill>
          <a:blip r:embed="rId2"/>
          <a:stretch>
            <a:fillRect/>
          </a:stretch>
        </p:blipFill>
        <p:spPr>
          <a:xfrm>
            <a:off x="8870700" y="5546417"/>
            <a:ext cx="2831480" cy="920933"/>
          </a:xfrm>
          <a:prstGeom prst="rect">
            <a:avLst/>
          </a:prstGeom>
        </p:spPr>
      </p:pic>
      <p:sp>
        <p:nvSpPr>
          <p:cNvPr id="6" name="Google Shape;276;p15">
            <a:extLst>
              <a:ext uri="{FF2B5EF4-FFF2-40B4-BE49-F238E27FC236}">
                <a16:creationId xmlns:a16="http://schemas.microsoft.com/office/drawing/2014/main" id="{AFAB3160-42C4-E3D0-9DBA-6067EFC1CA17}"/>
              </a:ext>
            </a:extLst>
          </p:cNvPr>
          <p:cNvSpPr txBox="1"/>
          <p:nvPr/>
        </p:nvSpPr>
        <p:spPr>
          <a:xfrm>
            <a:off x="5152571" y="775921"/>
            <a:ext cx="6369092" cy="4770496"/>
          </a:xfrm>
          <a:prstGeom prst="rect">
            <a:avLst/>
          </a:prstGeom>
          <a:noFill/>
          <a:ln>
            <a:noFill/>
          </a:ln>
        </p:spPr>
        <p:txBody>
          <a:bodyPr spcFirstLastPara="1" wrap="square" lIns="91425" tIns="45700" rIns="91425" bIns="45700" anchor="t" anchorCtr="0">
            <a:spAutoFit/>
          </a:bodyPr>
          <a:lstStyle/>
          <a:p>
            <a:pPr marL="285750" marR="0" lvl="0" indent="-285750" algn="just" rtl="0">
              <a:spcBef>
                <a:spcPts val="0"/>
              </a:spcBef>
              <a:spcAft>
                <a:spcPts val="0"/>
              </a:spcAft>
              <a:buClr>
                <a:srgbClr val="FB6C6C"/>
              </a:buClr>
              <a:buFont typeface="Wingdings" panose="05000000000000000000" pitchFamily="2" charset="2"/>
              <a:buChar char="ü"/>
            </a:pPr>
            <a:r>
              <a:rPr lang="es-ES" sz="1600" dirty="0">
                <a:latin typeface="Arial" panose="020B0604020202020204" pitchFamily="34" charset="0"/>
                <a:ea typeface="Arial"/>
                <a:cs typeface="Arial" panose="020B0604020202020204" pitchFamily="34" charset="0"/>
                <a:sym typeface="Arial"/>
              </a:rPr>
              <a:t>Elaboramos y </a:t>
            </a:r>
            <a:r>
              <a:rPr lang="es-ES" sz="1600" dirty="0">
                <a:latin typeface="Arial" panose="020B0604020202020204" pitchFamily="34" charset="0"/>
                <a:cs typeface="Arial" panose="020B0604020202020204" pitchFamily="34" charset="0"/>
              </a:rPr>
              <a:t>le entregamos al distrito el</a:t>
            </a:r>
            <a:r>
              <a:rPr lang="es-ES" sz="1600" dirty="0">
                <a:latin typeface="Arial" panose="020B0604020202020204" pitchFamily="34" charset="0"/>
                <a:ea typeface="Arial"/>
                <a:cs typeface="Arial" panose="020B0604020202020204" pitchFamily="34" charset="0"/>
                <a:sym typeface="Arial"/>
              </a:rPr>
              <a:t> </a:t>
            </a:r>
            <a:r>
              <a:rPr lang="es-ES" sz="1600" dirty="0">
                <a:latin typeface="Arial" panose="020B0604020202020204" pitchFamily="34" charset="0"/>
                <a:cs typeface="Arial" panose="020B0604020202020204" pitchFamily="34" charset="0"/>
              </a:rPr>
              <a:t>Plan de Educación en Alimentación y Nutrición de Medellín</a:t>
            </a:r>
            <a:r>
              <a:rPr lang="es-ES" sz="1600" dirty="0">
                <a:latin typeface="Arial" panose="020B0604020202020204" pitchFamily="34" charset="0"/>
                <a:ea typeface="Arial"/>
                <a:cs typeface="Arial" panose="020B0604020202020204" pitchFamily="34" charset="0"/>
                <a:sym typeface="Arial"/>
              </a:rPr>
              <a:t>, el cual promueve la adopción</a:t>
            </a:r>
            <a:r>
              <a:rPr lang="es-MX" sz="1600" dirty="0">
                <a:latin typeface="Arial" panose="020B0604020202020204" pitchFamily="34" charset="0"/>
                <a:cs typeface="Arial" panose="020B0604020202020204" pitchFamily="34" charset="0"/>
              </a:rPr>
              <a:t> voluntaria de hábitos alimentarios saludables </a:t>
            </a:r>
            <a:r>
              <a:rPr lang="es-MX" sz="1600" dirty="0">
                <a:latin typeface="Arial" panose="020B0604020202020204" pitchFamily="34" charset="0"/>
                <a:ea typeface="Arial"/>
                <a:cs typeface="Arial" panose="020B0604020202020204" pitchFamily="34" charset="0"/>
                <a:sym typeface="Arial"/>
              </a:rPr>
              <a:t>.</a:t>
            </a:r>
          </a:p>
          <a:p>
            <a:pPr marL="285750" marR="0" lvl="0" indent="-285750" algn="just" rtl="0">
              <a:spcBef>
                <a:spcPts val="0"/>
              </a:spcBef>
              <a:spcAft>
                <a:spcPts val="0"/>
              </a:spcAft>
              <a:buClr>
                <a:srgbClr val="FB6C6C"/>
              </a:buClr>
              <a:buFont typeface="Wingdings" panose="05000000000000000000" pitchFamily="2" charset="2"/>
              <a:buChar char="ü"/>
            </a:pPr>
            <a:endParaRPr lang="es-MX" sz="1600" dirty="0">
              <a:latin typeface="Arial" panose="020B0604020202020204" pitchFamily="34" charset="0"/>
              <a:ea typeface="Arial"/>
              <a:cs typeface="Arial" panose="020B0604020202020204" pitchFamily="34" charset="0"/>
              <a:sym typeface="Arial"/>
            </a:endParaRPr>
          </a:p>
          <a:p>
            <a:pPr marL="285750" marR="0" lvl="0" indent="-285750" algn="just" rtl="0">
              <a:spcBef>
                <a:spcPts val="0"/>
              </a:spcBef>
              <a:spcAft>
                <a:spcPts val="0"/>
              </a:spcAft>
              <a:buClr>
                <a:srgbClr val="FB6C6C"/>
              </a:buClr>
              <a:buFont typeface="Wingdings" panose="05000000000000000000" pitchFamily="2" charset="2"/>
              <a:buChar char="ü"/>
            </a:pPr>
            <a:r>
              <a:rPr lang="es-MX" sz="1600" dirty="0">
                <a:latin typeface="Arial" panose="020B0604020202020204" pitchFamily="34" charset="0"/>
                <a:ea typeface="Arial"/>
                <a:cs typeface="Arial" panose="020B0604020202020204" pitchFamily="34" charset="0"/>
                <a:sym typeface="Arial"/>
              </a:rPr>
              <a:t>Creamos e implementamos los primeros </a:t>
            </a:r>
            <a:r>
              <a:rPr lang="es-MX" sz="1600" dirty="0">
                <a:latin typeface="Arial" panose="020B0604020202020204" pitchFamily="34" charset="0"/>
                <a:cs typeface="Arial" panose="020B0604020202020204" pitchFamily="34" charset="0"/>
              </a:rPr>
              <a:t>tres</a:t>
            </a:r>
            <a:r>
              <a:rPr lang="es-MX" sz="1600" dirty="0">
                <a:latin typeface="Arial" panose="020B0604020202020204" pitchFamily="34" charset="0"/>
                <a:ea typeface="Arial"/>
                <a:cs typeface="Arial" panose="020B0604020202020204" pitchFamily="34" charset="0"/>
                <a:sym typeface="Arial"/>
              </a:rPr>
              <a:t> Centros Zonales de Seguridad y Soberanía Alimentaria en el Distrito Especial de Medellín (San Cristóbal, San Antonio de Prado Antiguo Preventorio de Belén). </a:t>
            </a:r>
            <a:r>
              <a:rPr lang="es-MX" sz="1600" dirty="0">
                <a:solidFill>
                  <a:srgbClr val="222222"/>
                </a:solidFill>
                <a:latin typeface="Arial" panose="020B0604020202020204" pitchFamily="34" charset="0"/>
                <a:ea typeface="Arial"/>
                <a:cs typeface="Arial" panose="020B0604020202020204" pitchFamily="34" charset="0"/>
                <a:sym typeface="Arial"/>
              </a:rPr>
              <a:t>Además, cuenta con</a:t>
            </a:r>
            <a:r>
              <a:rPr lang="es-MX" sz="1600" b="0" i="0" dirty="0">
                <a:solidFill>
                  <a:srgbClr val="222222"/>
                </a:solidFill>
                <a:effectLst/>
                <a:latin typeface="Arial" panose="020B0604020202020204" pitchFamily="34" charset="0"/>
              </a:rPr>
              <a:t> un banco de semillas nativas y criollas en el cual los procesos productivos son de más duración, permitiendo procesos sostenibles en el tiempo ya que este tipo de semillas son resistentes y tienen mayor adaptabilidad.</a:t>
            </a:r>
            <a:endParaRPr lang="es-MX" sz="1600" dirty="0">
              <a:latin typeface="Arial" panose="020B0604020202020204" pitchFamily="34" charset="0"/>
              <a:cs typeface="Arial" panose="020B0604020202020204" pitchFamily="34" charset="0"/>
            </a:endParaRPr>
          </a:p>
          <a:p>
            <a:pPr marR="0" lvl="0" algn="just" rtl="0">
              <a:spcBef>
                <a:spcPts val="0"/>
              </a:spcBef>
              <a:spcAft>
                <a:spcPts val="0"/>
              </a:spcAft>
              <a:buClr>
                <a:srgbClr val="FB6C6C"/>
              </a:buClr>
            </a:pPr>
            <a:endParaRPr lang="es-MX" sz="1600" b="1" dirty="0">
              <a:latin typeface="Arial" panose="020B0604020202020204" pitchFamily="34" charset="0"/>
              <a:ea typeface="Arial"/>
              <a:cs typeface="Arial" panose="020B0604020202020204" pitchFamily="34" charset="0"/>
              <a:sym typeface="Arial"/>
            </a:endParaRPr>
          </a:p>
          <a:p>
            <a:pPr marL="285750" indent="-285750" algn="just">
              <a:buClr>
                <a:srgbClr val="FB6C6C"/>
              </a:buClr>
              <a:buFont typeface="Wingdings" panose="05000000000000000000" pitchFamily="2" charset="2"/>
              <a:buChar char="ü"/>
            </a:pPr>
            <a:r>
              <a:rPr lang="es-MX" sz="1600" dirty="0">
                <a:latin typeface="Arial" panose="020B0604020202020204" pitchFamily="34" charset="0"/>
                <a:ea typeface="Arial"/>
                <a:cs typeface="Arial" panose="020B0604020202020204" pitchFamily="34" charset="0"/>
                <a:sym typeface="Arial"/>
              </a:rPr>
              <a:t>Consolidamos por primera vez la compra de alimentos a </a:t>
            </a:r>
            <a:r>
              <a:rPr lang="es-MX" sz="1600" dirty="0">
                <a:latin typeface="Arial" panose="020B0604020202020204" pitchFamily="34" charset="0"/>
                <a:cs typeface="Arial" panose="020B0604020202020204" pitchFamily="34" charset="0"/>
              </a:rPr>
              <a:t>pequeños productores locales con </a:t>
            </a:r>
            <a:r>
              <a:rPr lang="es-MX" sz="1600" dirty="0">
                <a:latin typeface="Arial" panose="020B0604020202020204" pitchFamily="34" charset="0"/>
                <a:ea typeface="Arial"/>
                <a:cs typeface="Arial" panose="020B0604020202020204" pitchFamily="34" charset="0"/>
                <a:sym typeface="Arial"/>
              </a:rPr>
              <a:t>tiendas de barrio y supermercados dinamizando la economía local con la comercialización de más de 89 toneladas de frutas y hortalizas, </a:t>
            </a:r>
            <a:endParaRPr lang="es-MX" sz="1600" dirty="0">
              <a:latin typeface="Arial" panose="020B0604020202020204" pitchFamily="34" charset="0"/>
              <a:cs typeface="Arial" panose="020B0604020202020204" pitchFamily="34" charset="0"/>
            </a:endParaRPr>
          </a:p>
          <a:p>
            <a:pPr marL="285750" marR="0" lvl="0" indent="-285750" algn="just" rtl="0">
              <a:spcBef>
                <a:spcPts val="0"/>
              </a:spcBef>
              <a:spcAft>
                <a:spcPts val="0"/>
              </a:spcAft>
              <a:buClr>
                <a:srgbClr val="FB6C6C"/>
              </a:buClr>
              <a:buFont typeface="Wingdings" panose="05000000000000000000" pitchFamily="2" charset="2"/>
              <a:buChar char="ü"/>
            </a:pPr>
            <a:endParaRPr lang="es-MX" sz="1600" b="1" dirty="0">
              <a:latin typeface="Arial" panose="020B0604020202020204" pitchFamily="34" charset="0"/>
              <a:ea typeface="Arial"/>
              <a:cs typeface="Arial" panose="020B0604020202020204" pitchFamily="34" charset="0"/>
              <a:sym typeface="Arial"/>
            </a:endParaRPr>
          </a:p>
          <a:p>
            <a:pPr marL="285750" marR="0" lvl="0" indent="-285750" algn="just" rtl="0">
              <a:spcBef>
                <a:spcPts val="0"/>
              </a:spcBef>
              <a:spcAft>
                <a:spcPts val="0"/>
              </a:spcAft>
              <a:buClr>
                <a:srgbClr val="FB6C6C"/>
              </a:buClr>
              <a:buFont typeface="Wingdings" panose="05000000000000000000" pitchFamily="2" charset="2"/>
              <a:buChar char="ü"/>
            </a:pPr>
            <a:endParaRPr sz="1600" dirty="0">
              <a:latin typeface="Arial" panose="020B0604020202020204" pitchFamily="34" charset="0"/>
              <a:ea typeface="Arial"/>
              <a:cs typeface="Arial" panose="020B0604020202020204" pitchFamily="34" charset="0"/>
              <a:sym typeface="Arial"/>
            </a:endParaRPr>
          </a:p>
        </p:txBody>
      </p:sp>
      <p:pic>
        <p:nvPicPr>
          <p:cNvPr id="13" name="Imagen 12">
            <a:extLst>
              <a:ext uri="{FF2B5EF4-FFF2-40B4-BE49-F238E27FC236}">
                <a16:creationId xmlns:a16="http://schemas.microsoft.com/office/drawing/2014/main" id="{70BF0BE2-0D85-332F-25FE-0DC3FE7FD5C1}"/>
              </a:ext>
            </a:extLst>
          </p:cNvPr>
          <p:cNvPicPr>
            <a:picLocks noChangeAspect="1"/>
          </p:cNvPicPr>
          <p:nvPr/>
        </p:nvPicPr>
        <p:blipFill rotWithShape="1">
          <a:blip r:embed="rId3"/>
          <a:srcRect l="15561" t="-589" r="34382" b="589"/>
          <a:stretch/>
        </p:blipFill>
        <p:spPr>
          <a:xfrm>
            <a:off x="0" y="0"/>
            <a:ext cx="5152571" cy="6858000"/>
          </a:xfrm>
          <a:prstGeom prst="rect">
            <a:avLst/>
          </a:prstGeom>
        </p:spPr>
      </p:pic>
      <p:pic>
        <p:nvPicPr>
          <p:cNvPr id="11" name="Imagen 41">
            <a:extLst>
              <a:ext uri="{FF2B5EF4-FFF2-40B4-BE49-F238E27FC236}">
                <a16:creationId xmlns:a16="http://schemas.microsoft.com/office/drawing/2014/main" id="{44FABB51-273E-6BCA-0BC4-AA34A699B6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7093" b="36607"/>
          <a:stretch>
            <a:fillRect/>
          </a:stretch>
        </p:blipFill>
        <p:spPr bwMode="auto">
          <a:xfrm>
            <a:off x="0" y="4975080"/>
            <a:ext cx="1615452" cy="192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8259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2DD"/>
        </a:solidFill>
        <a:effectLst/>
      </p:bgPr>
    </p:bg>
    <p:spTree>
      <p:nvGrpSpPr>
        <p:cNvPr id="1" name=""/>
        <p:cNvGrpSpPr/>
        <p:nvPr/>
      </p:nvGrpSpPr>
      <p:grpSpPr>
        <a:xfrm>
          <a:off x="0" y="0"/>
          <a:ext cx="0" cy="0"/>
          <a:chOff x="0" y="0"/>
          <a:chExt cx="0" cy="0"/>
        </a:xfrm>
      </p:grpSpPr>
      <p:pic>
        <p:nvPicPr>
          <p:cNvPr id="11" name="Imagen 41">
            <a:extLst>
              <a:ext uri="{FF2B5EF4-FFF2-40B4-BE49-F238E27FC236}">
                <a16:creationId xmlns:a16="http://schemas.microsoft.com/office/drawing/2014/main" id="{44FABB51-273E-6BCA-0BC4-AA34A699B6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7093" b="36607"/>
          <a:stretch>
            <a:fillRect/>
          </a:stretch>
        </p:blipFill>
        <p:spPr bwMode="auto">
          <a:xfrm>
            <a:off x="-347686" y="5228933"/>
            <a:ext cx="1615452" cy="192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Google Shape;207;p8">
            <a:extLst>
              <a:ext uri="{FF2B5EF4-FFF2-40B4-BE49-F238E27FC236}">
                <a16:creationId xmlns:a16="http://schemas.microsoft.com/office/drawing/2014/main" id="{FD4DE372-D06F-AF38-2B39-39AABC72236F}"/>
              </a:ext>
            </a:extLst>
          </p:cNvPr>
          <p:cNvSpPr txBox="1">
            <a:spLocks/>
          </p:cNvSpPr>
          <p:nvPr/>
        </p:nvSpPr>
        <p:spPr>
          <a:xfrm>
            <a:off x="5269469" y="278474"/>
            <a:ext cx="5040009" cy="506332"/>
          </a:xfrm>
          <a:prstGeom prst="rect">
            <a:avLst/>
          </a:prstGeom>
          <a:noFill/>
          <a:ln>
            <a:noFill/>
          </a:ln>
        </p:spPr>
        <p:txBody>
          <a:bodyPr spcFirstLastPara="1" wrap="square" lIns="91425" tIns="72000" rIns="91425" bIns="4570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984">
              <a:spcBef>
                <a:spcPts val="0"/>
              </a:spcBef>
              <a:buClr>
                <a:srgbClr val="EB6C6D"/>
              </a:buClr>
              <a:buSzPts val="2800"/>
              <a:buFont typeface="Arial"/>
              <a:buNone/>
            </a:pPr>
            <a:r>
              <a:rPr lang="es-ES" sz="2800" b="1" dirty="0">
                <a:solidFill>
                  <a:srgbClr val="EB6C6D"/>
                </a:solidFill>
                <a:latin typeface="Arial"/>
                <a:ea typeface="Arial"/>
                <a:cs typeface="Arial"/>
                <a:sym typeface="Arial"/>
              </a:rPr>
              <a:t>Hitos </a:t>
            </a:r>
            <a:endParaRPr lang="es-ES" sz="1600" b="1" dirty="0">
              <a:latin typeface="Arial"/>
              <a:ea typeface="Arial"/>
              <a:cs typeface="Arial"/>
              <a:sym typeface="Arial"/>
            </a:endParaRPr>
          </a:p>
        </p:txBody>
      </p:sp>
      <p:sp>
        <p:nvSpPr>
          <p:cNvPr id="4" name="CuadroTexto 3">
            <a:extLst>
              <a:ext uri="{FF2B5EF4-FFF2-40B4-BE49-F238E27FC236}">
                <a16:creationId xmlns:a16="http://schemas.microsoft.com/office/drawing/2014/main" id="{733389F0-5158-EAA8-327D-58A2FB10EE3A}"/>
              </a:ext>
            </a:extLst>
          </p:cNvPr>
          <p:cNvSpPr txBox="1"/>
          <p:nvPr/>
        </p:nvSpPr>
        <p:spPr>
          <a:xfrm>
            <a:off x="894812" y="1029217"/>
            <a:ext cx="10633948" cy="5016758"/>
          </a:xfrm>
          <a:prstGeom prst="rect">
            <a:avLst/>
          </a:prstGeom>
          <a:noFill/>
        </p:spPr>
        <p:txBody>
          <a:bodyPr wrap="square">
            <a:spAutoFit/>
          </a:bodyPr>
          <a:lstStyle/>
          <a:p>
            <a:pPr marL="285750" marR="0" lvl="0" indent="-285750" algn="just" rtl="0">
              <a:spcBef>
                <a:spcPts val="0"/>
              </a:spcBef>
              <a:spcAft>
                <a:spcPts val="0"/>
              </a:spcAft>
              <a:buClr>
                <a:srgbClr val="FB6C6C"/>
              </a:buClr>
              <a:buFont typeface="Wingdings" panose="05000000000000000000" pitchFamily="2" charset="2"/>
              <a:buChar char="Ø"/>
            </a:pPr>
            <a:r>
              <a:rPr lang="es-MX" sz="1600" dirty="0">
                <a:latin typeface="Arial" panose="020B0604020202020204" pitchFamily="34" charset="0"/>
                <a:ea typeface="Arial"/>
                <a:cs typeface="Arial" panose="020B0604020202020204" pitchFamily="34" charset="0"/>
                <a:sym typeface="Arial"/>
              </a:rPr>
              <a:t>Por primera vez en la historia del Programa de Alimentación Escolar, una Administración Distrital invierte en mejorar la modalidad vaso de leche, realizando un importante aporte a la Seguridad Alimentaria y Nutricional de los escolares beneficiarios. </a:t>
            </a:r>
            <a:r>
              <a:rPr lang="es-MX" sz="1600" dirty="0">
                <a:latin typeface="Arial" panose="020B0604020202020204" pitchFamily="34" charset="0"/>
                <a:cs typeface="Arial" panose="020B0604020202020204" pitchFamily="34" charset="0"/>
              </a:rPr>
              <a:t>Dicha mejora aumenta el aporte nutricional del Vaso de Leche del 12% al 20% de la necesidad diaria de calorías y nutrientes </a:t>
            </a:r>
            <a:r>
              <a:rPr lang="es-MX" sz="1600" dirty="0">
                <a:latin typeface="Arial" panose="020B0604020202020204" pitchFamily="34" charset="0"/>
                <a:ea typeface="Arial"/>
                <a:cs typeface="Arial" panose="020B0604020202020204" pitchFamily="34" charset="0"/>
                <a:sym typeface="Arial"/>
              </a:rPr>
              <a:t>de este grupo poblacional, </a:t>
            </a:r>
            <a:r>
              <a:rPr lang="es-MX" sz="1600" dirty="0">
                <a:latin typeface="Arial" panose="020B0604020202020204" pitchFamily="34" charset="0"/>
                <a:cs typeface="Arial" panose="020B0604020202020204" pitchFamily="34" charset="0"/>
              </a:rPr>
              <a:t>beneficiando a más de 56 mil escolares de</a:t>
            </a:r>
            <a:r>
              <a:rPr lang="es-MX" sz="1600" dirty="0">
                <a:latin typeface="Arial" panose="020B0604020202020204" pitchFamily="34" charset="0"/>
                <a:ea typeface="Arial"/>
                <a:cs typeface="Arial" panose="020B0604020202020204" pitchFamily="34" charset="0"/>
                <a:sym typeface="Arial"/>
              </a:rPr>
              <a:t> los establecimientos educativos del distrito.</a:t>
            </a:r>
          </a:p>
          <a:p>
            <a:pPr marL="285750" marR="0" lvl="0" indent="-285750" algn="just" rtl="0">
              <a:spcBef>
                <a:spcPts val="0"/>
              </a:spcBef>
              <a:spcAft>
                <a:spcPts val="0"/>
              </a:spcAft>
              <a:buClr>
                <a:srgbClr val="FB6C6C"/>
              </a:buClr>
              <a:buFont typeface="Wingdings" panose="05000000000000000000" pitchFamily="2" charset="2"/>
              <a:buChar char="Ø"/>
            </a:pPr>
            <a:endParaRPr lang="es-MX" sz="1600" b="1" i="1" dirty="0">
              <a:latin typeface="Arial" panose="020B0604020202020204" pitchFamily="34" charset="0"/>
              <a:ea typeface="Arial"/>
              <a:cs typeface="Arial" panose="020B0604020202020204" pitchFamily="34" charset="0"/>
              <a:sym typeface="Arial"/>
            </a:endParaRPr>
          </a:p>
          <a:p>
            <a:pPr marL="285750" marR="0" lvl="0" indent="-285750" algn="just" rtl="0">
              <a:spcBef>
                <a:spcPts val="0"/>
              </a:spcBef>
              <a:spcAft>
                <a:spcPts val="0"/>
              </a:spcAft>
              <a:buClr>
                <a:srgbClr val="FB6C6C"/>
              </a:buClr>
              <a:buFont typeface="Wingdings" panose="05000000000000000000" pitchFamily="2" charset="2"/>
              <a:buChar char="Ø"/>
            </a:pPr>
            <a:r>
              <a:rPr lang="es-MX" sz="1600" dirty="0">
                <a:latin typeface="Arial" panose="020B0604020202020204" pitchFamily="34" charset="0"/>
                <a:ea typeface="Arial"/>
                <a:cs typeface="Arial" panose="020B0604020202020204" pitchFamily="34" charset="0"/>
                <a:sym typeface="Arial"/>
              </a:rPr>
              <a:t>En 2023  iniciamos una gran alianza junto a la Plaza Minorista José María Villa aprovechado más de 25 toneladas de frutas y vegetales que antes eran desperdiciados, permitiéndonos entregar 1.274 paquetes alimentarios y beneficiar a 5.000 personas.</a:t>
            </a:r>
            <a:endParaRPr lang="es-MX" sz="1600" dirty="0">
              <a:latin typeface="Arial" panose="020B0604020202020204" pitchFamily="34" charset="0"/>
              <a:cs typeface="Arial" panose="020B0604020202020204" pitchFamily="34" charset="0"/>
            </a:endParaRPr>
          </a:p>
          <a:p>
            <a:pPr marL="285750" marR="0" lvl="0" indent="-285750" algn="just" rtl="0">
              <a:spcBef>
                <a:spcPts val="0"/>
              </a:spcBef>
              <a:spcAft>
                <a:spcPts val="0"/>
              </a:spcAft>
              <a:buClr>
                <a:srgbClr val="FB6C6C"/>
              </a:buClr>
              <a:buFont typeface="Wingdings" panose="05000000000000000000" pitchFamily="2" charset="2"/>
              <a:buChar char="Ø"/>
            </a:pPr>
            <a:endParaRPr lang="es-MX" sz="1600" dirty="0">
              <a:latin typeface="Arial" panose="020B0604020202020204" pitchFamily="34" charset="0"/>
              <a:ea typeface="Arial"/>
              <a:cs typeface="Arial" panose="020B0604020202020204" pitchFamily="34" charset="0"/>
              <a:sym typeface="Arial"/>
            </a:endParaRPr>
          </a:p>
          <a:p>
            <a:pPr marL="285750" marR="0" lvl="0" indent="-285750" algn="just" rtl="0">
              <a:spcBef>
                <a:spcPts val="0"/>
              </a:spcBef>
              <a:spcAft>
                <a:spcPts val="0"/>
              </a:spcAft>
              <a:buClr>
                <a:srgbClr val="FB6C6C"/>
              </a:buClr>
              <a:buFont typeface="Wingdings" panose="05000000000000000000" pitchFamily="2" charset="2"/>
              <a:buChar char="Ø"/>
            </a:pPr>
            <a:r>
              <a:rPr lang="es-MX" sz="1600" dirty="0">
                <a:latin typeface="Arial" panose="020B0604020202020204" pitchFamily="34" charset="0"/>
                <a:ea typeface="Arial"/>
                <a:cs typeface="Arial" panose="020B0604020202020204" pitchFamily="34" charset="0"/>
                <a:sym typeface="Arial"/>
              </a:rPr>
              <a:t>Con esta alianza, el 80% de los hogares ha podido incluir una comida adicional al día y el 60% de hogares antes de la intervención no consumía frutas y verduras.</a:t>
            </a:r>
          </a:p>
          <a:p>
            <a:pPr marL="285750" marR="0" lvl="0" indent="-285750" algn="just" rtl="0">
              <a:spcBef>
                <a:spcPts val="0"/>
              </a:spcBef>
              <a:spcAft>
                <a:spcPts val="0"/>
              </a:spcAft>
              <a:buClr>
                <a:srgbClr val="FB6C6C"/>
              </a:buClr>
              <a:buFont typeface="Wingdings" panose="05000000000000000000" pitchFamily="2" charset="2"/>
              <a:buChar char="Ø"/>
            </a:pPr>
            <a:endParaRPr lang="es-MX" sz="1600" dirty="0">
              <a:latin typeface="Arial" panose="020B0604020202020204" pitchFamily="34" charset="0"/>
              <a:cs typeface="Arial" panose="020B0604020202020204" pitchFamily="34" charset="0"/>
              <a:sym typeface="Arial"/>
            </a:endParaRPr>
          </a:p>
          <a:p>
            <a:pPr marL="285750" marR="0" lvl="0" indent="-285750" algn="just" rtl="0">
              <a:spcBef>
                <a:spcPts val="0"/>
              </a:spcBef>
              <a:spcAft>
                <a:spcPts val="0"/>
              </a:spcAft>
              <a:buClr>
                <a:srgbClr val="FB6C6C"/>
              </a:buClr>
              <a:buFont typeface="Wingdings" panose="05000000000000000000" pitchFamily="2" charset="2"/>
              <a:buChar char="Ø"/>
            </a:pPr>
            <a:r>
              <a:rPr lang="es-MX" sz="1600" dirty="0">
                <a:latin typeface="Arial" panose="020B0604020202020204" pitchFamily="34" charset="0"/>
                <a:ea typeface="Arial"/>
                <a:cs typeface="Arial" panose="020B0604020202020204" pitchFamily="34" charset="0"/>
                <a:sym typeface="Arial"/>
              </a:rPr>
              <a:t>Consolidamos la </a:t>
            </a:r>
            <a:r>
              <a:rPr lang="es-MX" sz="1600" dirty="0">
                <a:latin typeface="Arial" panose="020B0604020202020204" pitchFamily="34" charset="0"/>
                <a:cs typeface="Arial" panose="020B0604020202020204" pitchFamily="34" charset="0"/>
              </a:rPr>
              <a:t>estrategia Tiendas Saludables </a:t>
            </a:r>
            <a:r>
              <a:rPr lang="es-MX" sz="1600" dirty="0">
                <a:latin typeface="Arial" panose="020B0604020202020204" pitchFamily="34" charset="0"/>
                <a:ea typeface="Arial"/>
                <a:cs typeface="Arial" panose="020B0604020202020204" pitchFamily="34" charset="0"/>
                <a:sym typeface="Arial"/>
              </a:rPr>
              <a:t>en articulación con la Secretaría de Salud, con el propósito de reducir la oferta de alimentos procesados y ultra procesados e incrementar el consumo de frutas.</a:t>
            </a:r>
            <a:endParaRPr lang="es-MX" sz="1600" dirty="0">
              <a:latin typeface="Arial" panose="020B0604020202020204" pitchFamily="34" charset="0"/>
              <a:cs typeface="Arial" panose="020B0604020202020204" pitchFamily="34" charset="0"/>
            </a:endParaRPr>
          </a:p>
          <a:p>
            <a:pPr marL="285750" marR="0" lvl="0" indent="-285750" algn="just" rtl="0">
              <a:spcBef>
                <a:spcPts val="0"/>
              </a:spcBef>
              <a:spcAft>
                <a:spcPts val="0"/>
              </a:spcAft>
              <a:buClr>
                <a:srgbClr val="FB6C6C"/>
              </a:buClr>
              <a:buFont typeface="Wingdings" panose="05000000000000000000" pitchFamily="2" charset="2"/>
              <a:buChar char="Ø"/>
            </a:pPr>
            <a:endParaRPr lang="es-MX" sz="1600" dirty="0">
              <a:latin typeface="Arial" panose="020B0604020202020204" pitchFamily="34" charset="0"/>
              <a:ea typeface="Arial"/>
              <a:cs typeface="Arial" panose="020B0604020202020204" pitchFamily="34" charset="0"/>
              <a:sym typeface="Arial"/>
            </a:endParaRPr>
          </a:p>
          <a:p>
            <a:pPr marL="285750" lvl="0" indent="-285750" algn="just">
              <a:buClr>
                <a:srgbClr val="FB6C6C"/>
              </a:buClr>
              <a:buFont typeface="Wingdings" panose="05000000000000000000" pitchFamily="2" charset="2"/>
              <a:buChar char="Ø"/>
            </a:pPr>
            <a:r>
              <a:rPr lang="es-MX" sz="1600" dirty="0">
                <a:latin typeface="Arial" panose="020B0604020202020204" pitchFamily="34" charset="0"/>
                <a:ea typeface="Arial"/>
                <a:cs typeface="Arial" panose="020B0604020202020204" pitchFamily="34" charset="0"/>
                <a:sym typeface="Arial"/>
              </a:rPr>
              <a:t>Cualificamos a </a:t>
            </a:r>
            <a:r>
              <a:rPr lang="es-MX" sz="1600" dirty="0">
                <a:latin typeface="Arial" panose="020B0604020202020204" pitchFamily="34" charset="0"/>
                <a:cs typeface="Arial" panose="020B0604020202020204" pitchFamily="34" charset="0"/>
              </a:rPr>
              <a:t>297 tenderos </a:t>
            </a:r>
            <a:r>
              <a:rPr lang="es-MX" sz="1600" dirty="0">
                <a:latin typeface="Arial" panose="020B0604020202020204" pitchFamily="34" charset="0"/>
                <a:ea typeface="Arial"/>
                <a:cs typeface="Arial" panose="020B0604020202020204" pitchFamily="34" charset="0"/>
                <a:sym typeface="Arial"/>
              </a:rPr>
              <a:t>de los establecimientos </a:t>
            </a:r>
            <a:r>
              <a:rPr lang="es-MX" sz="1600" dirty="0">
                <a:latin typeface="Arial" panose="020B0604020202020204" pitchFamily="34" charset="0"/>
                <a:cs typeface="Arial" panose="020B0604020202020204" pitchFamily="34" charset="0"/>
              </a:rPr>
              <a:t>educativos</a:t>
            </a:r>
            <a:r>
              <a:rPr lang="es-MX" sz="1600" dirty="0">
                <a:latin typeface="Arial" panose="020B0604020202020204" pitchFamily="34" charset="0"/>
                <a:ea typeface="Arial"/>
                <a:cs typeface="Arial" panose="020B0604020202020204" pitchFamily="34" charset="0"/>
                <a:sym typeface="Arial"/>
              </a:rPr>
              <a:t> bajo la estrategia Tiendas Saludables, a través de la </a:t>
            </a:r>
            <a:r>
              <a:rPr lang="es-MX" sz="1600" dirty="0">
                <a:latin typeface="Arial" panose="020B0604020202020204" pitchFamily="34" charset="0"/>
                <a:cs typeface="Arial" panose="020B0604020202020204" pitchFamily="34" charset="0"/>
              </a:rPr>
              <a:t>implementación de buenas prácticas de manufactura, el </a:t>
            </a:r>
            <a:r>
              <a:rPr lang="es-MX" sz="1600" dirty="0">
                <a:latin typeface="Arial" panose="020B0604020202020204" pitchFamily="34" charset="0"/>
                <a:ea typeface="Arial"/>
                <a:cs typeface="Arial" panose="020B0604020202020204" pitchFamily="34" charset="0"/>
                <a:sym typeface="Arial"/>
              </a:rPr>
              <a:t>perfil higiénico sanitario y el plan de saneamiento básico.</a:t>
            </a:r>
            <a:endParaRPr lang="es-MX" sz="1600" dirty="0">
              <a:latin typeface="Arial" panose="020B0604020202020204" pitchFamily="34" charset="0"/>
              <a:cs typeface="Arial" panose="020B0604020202020204" pitchFamily="34" charset="0"/>
            </a:endParaRPr>
          </a:p>
          <a:p>
            <a:pPr marL="285750" marR="0" lvl="0" indent="-285750" algn="just" rtl="0">
              <a:spcBef>
                <a:spcPts val="0"/>
              </a:spcBef>
              <a:spcAft>
                <a:spcPts val="0"/>
              </a:spcAft>
              <a:buClr>
                <a:srgbClr val="FB6C6C"/>
              </a:buClr>
              <a:buFont typeface="Wingdings" panose="05000000000000000000" pitchFamily="2" charset="2"/>
              <a:buChar char="Ø"/>
            </a:pPr>
            <a:endParaRPr lang="es-MX"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3372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2DD"/>
        </a:solidFill>
        <a:effectLst/>
      </p:bgPr>
    </p:bg>
    <p:spTree>
      <p:nvGrpSpPr>
        <p:cNvPr id="1" name=""/>
        <p:cNvGrpSpPr/>
        <p:nvPr/>
      </p:nvGrpSpPr>
      <p:grpSpPr>
        <a:xfrm>
          <a:off x="0" y="0"/>
          <a:ext cx="0" cy="0"/>
          <a:chOff x="0" y="0"/>
          <a:chExt cx="0" cy="0"/>
        </a:xfrm>
      </p:grpSpPr>
      <p:sp>
        <p:nvSpPr>
          <p:cNvPr id="7" name="Google Shape;324;p20">
            <a:extLst>
              <a:ext uri="{FF2B5EF4-FFF2-40B4-BE49-F238E27FC236}">
                <a16:creationId xmlns:a16="http://schemas.microsoft.com/office/drawing/2014/main" id="{6D159F9C-D7C7-1BC8-AEAC-2A2E1BFC8AC9}"/>
              </a:ext>
            </a:extLst>
          </p:cNvPr>
          <p:cNvSpPr txBox="1"/>
          <p:nvPr/>
        </p:nvSpPr>
        <p:spPr>
          <a:xfrm>
            <a:off x="5805714" y="674420"/>
            <a:ext cx="5488801" cy="4770496"/>
          </a:xfrm>
          <a:prstGeom prst="rect">
            <a:avLst/>
          </a:prstGeom>
          <a:noFill/>
          <a:ln>
            <a:noFill/>
          </a:ln>
        </p:spPr>
        <p:txBody>
          <a:bodyPr spcFirstLastPara="1" wrap="square" lIns="91425" tIns="45700" rIns="91425" bIns="45700" anchor="t" anchorCtr="0">
            <a:spAutoFit/>
          </a:bodyPr>
          <a:lstStyle/>
          <a:p>
            <a:pPr marL="285750" marR="0" lvl="0" indent="-285750" algn="just" rtl="0">
              <a:spcBef>
                <a:spcPts val="0"/>
              </a:spcBef>
              <a:spcAft>
                <a:spcPts val="0"/>
              </a:spcAft>
              <a:buClr>
                <a:srgbClr val="FB6C6C"/>
              </a:buClr>
              <a:buFont typeface="Wingdings" panose="05000000000000000000" pitchFamily="2" charset="2"/>
              <a:buChar char="Ø"/>
            </a:pPr>
            <a:r>
              <a:rPr lang="es-ES" sz="1600" dirty="0">
                <a:latin typeface="Arial" panose="020B0604020202020204" pitchFamily="34" charset="0"/>
                <a:ea typeface="Arial"/>
                <a:cs typeface="Arial" panose="020B0604020202020204" pitchFamily="34" charset="0"/>
                <a:sym typeface="Arial"/>
              </a:rPr>
              <a:t>Consolidamos la </a:t>
            </a:r>
            <a:r>
              <a:rPr lang="es-ES" sz="1600" dirty="0">
                <a:latin typeface="Arial" panose="020B0604020202020204" pitchFamily="34" charset="0"/>
                <a:cs typeface="Arial" panose="020B0604020202020204" pitchFamily="34" charset="0"/>
              </a:rPr>
              <a:t>estrategia Tiendas Saludables </a:t>
            </a:r>
            <a:r>
              <a:rPr lang="es-ES" sz="1600" dirty="0">
                <a:latin typeface="Arial" panose="020B0604020202020204" pitchFamily="34" charset="0"/>
                <a:ea typeface="Arial"/>
                <a:cs typeface="Arial" panose="020B0604020202020204" pitchFamily="34" charset="0"/>
                <a:sym typeface="Arial"/>
              </a:rPr>
              <a:t>en articulación con la Secretaría de Salud, con el propósito de reducir la oferta de alimentos procesados y ultra procesados e incrementar el consumo de frutas.</a:t>
            </a:r>
            <a:endParaRPr sz="1600" dirty="0">
              <a:latin typeface="Arial" panose="020B0604020202020204" pitchFamily="34" charset="0"/>
              <a:cs typeface="Arial" panose="020B0604020202020204" pitchFamily="34" charset="0"/>
            </a:endParaRPr>
          </a:p>
          <a:p>
            <a:pPr marL="285750" marR="0" lvl="0" indent="-285750" algn="just" rtl="0">
              <a:spcBef>
                <a:spcPts val="0"/>
              </a:spcBef>
              <a:spcAft>
                <a:spcPts val="0"/>
              </a:spcAft>
              <a:buClr>
                <a:srgbClr val="FB6C6C"/>
              </a:buClr>
              <a:buFont typeface="Wingdings" panose="05000000000000000000" pitchFamily="2" charset="2"/>
              <a:buChar char="Ø"/>
            </a:pPr>
            <a:endParaRPr sz="1600" dirty="0">
              <a:latin typeface="Arial" panose="020B0604020202020204" pitchFamily="34" charset="0"/>
              <a:ea typeface="Arial"/>
              <a:cs typeface="Arial" panose="020B0604020202020204" pitchFamily="34" charset="0"/>
              <a:sym typeface="Arial"/>
            </a:endParaRPr>
          </a:p>
          <a:p>
            <a:pPr marL="285750" lvl="0" indent="-285750" algn="just">
              <a:buClr>
                <a:srgbClr val="FB6C6C"/>
              </a:buClr>
              <a:buFont typeface="Wingdings" panose="05000000000000000000" pitchFamily="2" charset="2"/>
              <a:buChar char="Ø"/>
            </a:pPr>
            <a:r>
              <a:rPr lang="es-ES" sz="1600" dirty="0">
                <a:latin typeface="Arial" panose="020B0604020202020204" pitchFamily="34" charset="0"/>
                <a:ea typeface="Arial"/>
                <a:cs typeface="Arial" panose="020B0604020202020204" pitchFamily="34" charset="0"/>
                <a:sym typeface="Arial"/>
              </a:rPr>
              <a:t>Cualificamos a </a:t>
            </a:r>
            <a:r>
              <a:rPr lang="es-ES" sz="1600" dirty="0">
                <a:latin typeface="Arial" panose="020B0604020202020204" pitchFamily="34" charset="0"/>
                <a:cs typeface="Arial" panose="020B0604020202020204" pitchFamily="34" charset="0"/>
              </a:rPr>
              <a:t>297 tenderos </a:t>
            </a:r>
            <a:r>
              <a:rPr lang="es-ES" sz="1600" dirty="0">
                <a:latin typeface="Arial" panose="020B0604020202020204" pitchFamily="34" charset="0"/>
                <a:ea typeface="Arial"/>
                <a:cs typeface="Arial" panose="020B0604020202020204" pitchFamily="34" charset="0"/>
                <a:sym typeface="Arial"/>
              </a:rPr>
              <a:t>de los establecimientos </a:t>
            </a:r>
            <a:r>
              <a:rPr lang="es-ES" sz="1600" dirty="0">
                <a:latin typeface="Arial" panose="020B0604020202020204" pitchFamily="34" charset="0"/>
                <a:cs typeface="Arial" panose="020B0604020202020204" pitchFamily="34" charset="0"/>
              </a:rPr>
              <a:t>educativos</a:t>
            </a:r>
            <a:r>
              <a:rPr lang="es-ES" sz="1600" dirty="0">
                <a:latin typeface="Arial" panose="020B0604020202020204" pitchFamily="34" charset="0"/>
                <a:ea typeface="Arial"/>
                <a:cs typeface="Arial" panose="020B0604020202020204" pitchFamily="34" charset="0"/>
                <a:sym typeface="Arial"/>
              </a:rPr>
              <a:t> bajo la estrategia Tiendas Saludables, a través de la </a:t>
            </a:r>
            <a:r>
              <a:rPr lang="es-ES" sz="1600" dirty="0">
                <a:latin typeface="Arial" panose="020B0604020202020204" pitchFamily="34" charset="0"/>
                <a:cs typeface="Arial" panose="020B0604020202020204" pitchFamily="34" charset="0"/>
              </a:rPr>
              <a:t>implementación de buenas prácticas de manufactura, el </a:t>
            </a:r>
            <a:r>
              <a:rPr lang="es-ES" sz="1600" dirty="0">
                <a:latin typeface="Arial" panose="020B0604020202020204" pitchFamily="34" charset="0"/>
                <a:ea typeface="Arial"/>
                <a:cs typeface="Arial" panose="020B0604020202020204" pitchFamily="34" charset="0"/>
                <a:sym typeface="Arial"/>
              </a:rPr>
              <a:t>perfil higiénico sanitario y el plan de saneamiento básico.</a:t>
            </a:r>
          </a:p>
          <a:p>
            <a:pPr marL="285750" lvl="0" indent="-285750" algn="just">
              <a:buClr>
                <a:srgbClr val="FB6C6C"/>
              </a:buClr>
              <a:buFont typeface="Wingdings" panose="05000000000000000000" pitchFamily="2" charset="2"/>
              <a:buChar char="Ø"/>
            </a:pPr>
            <a:endParaRPr lang="es-ES" sz="1600" dirty="0">
              <a:latin typeface="Arial" panose="020B0604020202020204" pitchFamily="34" charset="0"/>
              <a:cs typeface="Arial" panose="020B0604020202020204" pitchFamily="34" charset="0"/>
              <a:sym typeface="Arial"/>
            </a:endParaRPr>
          </a:p>
          <a:p>
            <a:pPr marL="285750" indent="-285750" algn="just">
              <a:buClr>
                <a:srgbClr val="FB6C6C"/>
              </a:buClr>
              <a:buFont typeface="Wingdings" panose="05000000000000000000" pitchFamily="2" charset="2"/>
              <a:buChar char="Ø"/>
            </a:pPr>
            <a:r>
              <a:rPr lang="es-MX" sz="1600" dirty="0">
                <a:latin typeface="Arial" panose="020B0604020202020204" pitchFamily="34" charset="0"/>
                <a:ea typeface="Arial"/>
                <a:cs typeface="Arial" panose="020B0604020202020204" pitchFamily="34" charset="0"/>
                <a:sym typeface="Arial"/>
              </a:rPr>
              <a:t>Promovimos el comercio justo mediante la creación de la primera organización de productores que integra a todos los corregimientos, denominada Cooperativa de Agricultores de los Corregimientos de Medellín (COPACORMED), para fortalecer la conexión urbano rural y la disponibilidad de alimentos saludables en la ciudad.</a:t>
            </a:r>
            <a:endParaRPr lang="es-MX" sz="1600" dirty="0">
              <a:latin typeface="Arial" panose="020B0604020202020204" pitchFamily="34" charset="0"/>
              <a:cs typeface="Arial" panose="020B0604020202020204" pitchFamily="34" charset="0"/>
            </a:endParaRPr>
          </a:p>
          <a:p>
            <a:pPr marL="285750" lvl="0" indent="-285750" algn="just">
              <a:buClr>
                <a:srgbClr val="FB6C6C"/>
              </a:buClr>
              <a:buFont typeface="Wingdings" panose="05000000000000000000" pitchFamily="2" charset="2"/>
              <a:buChar char="Ø"/>
            </a:pPr>
            <a:endParaRPr sz="1600" dirty="0">
              <a:latin typeface="Arial" panose="020B0604020202020204" pitchFamily="34" charset="0"/>
              <a:cs typeface="Arial" panose="020B0604020202020204" pitchFamily="34" charset="0"/>
            </a:endParaRPr>
          </a:p>
        </p:txBody>
      </p:sp>
      <p:pic>
        <p:nvPicPr>
          <p:cNvPr id="10" name="Picture 4">
            <a:extLst>
              <a:ext uri="{FF2B5EF4-FFF2-40B4-BE49-F238E27FC236}">
                <a16:creationId xmlns:a16="http://schemas.microsoft.com/office/drawing/2014/main" id="{F88BEDF0-AFB2-4DDC-8F49-7F0514759AE8}"/>
              </a:ext>
            </a:extLst>
          </p:cNvPr>
          <p:cNvPicPr>
            <a:picLocks noChangeAspect="1"/>
          </p:cNvPicPr>
          <p:nvPr/>
        </p:nvPicPr>
        <p:blipFill>
          <a:blip r:embed="rId2"/>
          <a:stretch>
            <a:fillRect/>
          </a:stretch>
        </p:blipFill>
        <p:spPr>
          <a:xfrm>
            <a:off x="8870700" y="5546417"/>
            <a:ext cx="2831480" cy="920933"/>
          </a:xfrm>
          <a:prstGeom prst="rect">
            <a:avLst/>
          </a:prstGeom>
        </p:spPr>
      </p:pic>
      <p:pic>
        <p:nvPicPr>
          <p:cNvPr id="13" name="Imagen 12">
            <a:extLst>
              <a:ext uri="{FF2B5EF4-FFF2-40B4-BE49-F238E27FC236}">
                <a16:creationId xmlns:a16="http://schemas.microsoft.com/office/drawing/2014/main" id="{ECFEAF7B-8543-97C9-785F-318CB971EBE8}"/>
              </a:ext>
            </a:extLst>
          </p:cNvPr>
          <p:cNvPicPr>
            <a:picLocks noChangeAspect="1"/>
          </p:cNvPicPr>
          <p:nvPr/>
        </p:nvPicPr>
        <p:blipFill rotWithShape="1">
          <a:blip r:embed="rId3"/>
          <a:srcRect l="24687" r="21809"/>
          <a:stretch/>
        </p:blipFill>
        <p:spPr>
          <a:xfrm>
            <a:off x="0" y="0"/>
            <a:ext cx="5514536" cy="6858000"/>
          </a:xfrm>
          <a:prstGeom prst="rect">
            <a:avLst/>
          </a:prstGeom>
        </p:spPr>
      </p:pic>
      <p:pic>
        <p:nvPicPr>
          <p:cNvPr id="9" name="Google Shape;325;p20">
            <a:extLst>
              <a:ext uri="{FF2B5EF4-FFF2-40B4-BE49-F238E27FC236}">
                <a16:creationId xmlns:a16="http://schemas.microsoft.com/office/drawing/2014/main" id="{F71332A6-67DB-8023-034F-ED3D6C78D5D8}"/>
              </a:ext>
            </a:extLst>
          </p:cNvPr>
          <p:cNvPicPr preferRelativeResize="0"/>
          <p:nvPr/>
        </p:nvPicPr>
        <p:blipFill rotWithShape="1">
          <a:blip r:embed="rId4">
            <a:alphaModFix/>
          </a:blip>
          <a:srcRect l="47093" b="36606"/>
          <a:stretch/>
        </p:blipFill>
        <p:spPr>
          <a:xfrm>
            <a:off x="0" y="4975080"/>
            <a:ext cx="1615452" cy="1923325"/>
          </a:xfrm>
          <a:prstGeom prst="rect">
            <a:avLst/>
          </a:prstGeom>
          <a:noFill/>
          <a:ln>
            <a:noFill/>
          </a:ln>
        </p:spPr>
      </p:pic>
    </p:spTree>
    <p:extLst>
      <p:ext uri="{BB962C8B-B14F-4D97-AF65-F5344CB8AC3E}">
        <p14:creationId xmlns:p14="http://schemas.microsoft.com/office/powerpoint/2010/main" val="2204690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2DD"/>
        </a:solidFill>
        <a:effectLst/>
      </p:bgPr>
    </p:bg>
    <p:spTree>
      <p:nvGrpSpPr>
        <p:cNvPr id="1" name=""/>
        <p:cNvGrpSpPr/>
        <p:nvPr/>
      </p:nvGrpSpPr>
      <p:grpSpPr>
        <a:xfrm>
          <a:off x="0" y="0"/>
          <a:ext cx="0" cy="0"/>
          <a:chOff x="0" y="0"/>
          <a:chExt cx="0" cy="0"/>
        </a:xfrm>
      </p:grpSpPr>
      <p:pic>
        <p:nvPicPr>
          <p:cNvPr id="9" name="Google Shape;325;p20">
            <a:extLst>
              <a:ext uri="{FF2B5EF4-FFF2-40B4-BE49-F238E27FC236}">
                <a16:creationId xmlns:a16="http://schemas.microsoft.com/office/drawing/2014/main" id="{F71332A6-67DB-8023-034F-ED3D6C78D5D8}"/>
              </a:ext>
            </a:extLst>
          </p:cNvPr>
          <p:cNvPicPr preferRelativeResize="0"/>
          <p:nvPr/>
        </p:nvPicPr>
        <p:blipFill rotWithShape="1">
          <a:blip r:embed="rId2">
            <a:alphaModFix/>
          </a:blip>
          <a:srcRect l="47093" b="36606"/>
          <a:stretch/>
        </p:blipFill>
        <p:spPr>
          <a:xfrm>
            <a:off x="0" y="5031351"/>
            <a:ext cx="1615452" cy="1923325"/>
          </a:xfrm>
          <a:prstGeom prst="rect">
            <a:avLst/>
          </a:prstGeom>
          <a:noFill/>
          <a:ln>
            <a:noFill/>
          </a:ln>
        </p:spPr>
      </p:pic>
      <p:sp>
        <p:nvSpPr>
          <p:cNvPr id="2" name="Google Shape;215;p9">
            <a:extLst>
              <a:ext uri="{FF2B5EF4-FFF2-40B4-BE49-F238E27FC236}">
                <a16:creationId xmlns:a16="http://schemas.microsoft.com/office/drawing/2014/main" id="{5D15B81F-D3DD-4392-53D1-3F8189D82666}"/>
              </a:ext>
            </a:extLst>
          </p:cNvPr>
          <p:cNvSpPr txBox="1">
            <a:spLocks/>
          </p:cNvSpPr>
          <p:nvPr/>
        </p:nvSpPr>
        <p:spPr>
          <a:xfrm>
            <a:off x="2471731" y="508997"/>
            <a:ext cx="7248538" cy="506332"/>
          </a:xfrm>
          <a:prstGeom prst="rect">
            <a:avLst/>
          </a:prstGeom>
          <a:noFill/>
          <a:ln>
            <a:noFill/>
          </a:ln>
        </p:spPr>
        <p:txBody>
          <a:bodyPr spcFirstLastPara="1" wrap="square" lIns="91425" tIns="72000" rIns="91425" bIns="4570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984">
              <a:spcBef>
                <a:spcPts val="0"/>
              </a:spcBef>
              <a:buClr>
                <a:srgbClr val="EB6C6D"/>
              </a:buClr>
              <a:buSzPts val="2800"/>
              <a:buFont typeface="Arial"/>
              <a:buNone/>
            </a:pPr>
            <a:r>
              <a:rPr lang="es-ES" sz="2800" b="1" dirty="0">
                <a:solidFill>
                  <a:srgbClr val="EB6C6D"/>
                </a:solidFill>
                <a:latin typeface="Arial"/>
                <a:ea typeface="Arial"/>
                <a:cs typeface="Arial"/>
                <a:sym typeface="Arial"/>
              </a:rPr>
              <a:t>Acciones y procesos representativos</a:t>
            </a:r>
            <a:endParaRPr lang="es-ES" sz="1600" b="1" dirty="0">
              <a:latin typeface="Arial"/>
              <a:ea typeface="Arial"/>
              <a:cs typeface="Arial"/>
              <a:sym typeface="Arial"/>
            </a:endParaRPr>
          </a:p>
        </p:txBody>
      </p:sp>
      <p:sp>
        <p:nvSpPr>
          <p:cNvPr id="3" name="Google Shape;216;p9">
            <a:extLst>
              <a:ext uri="{FF2B5EF4-FFF2-40B4-BE49-F238E27FC236}">
                <a16:creationId xmlns:a16="http://schemas.microsoft.com/office/drawing/2014/main" id="{9DEA671F-6BF5-B5D9-C5A0-9CF8675A54F5}"/>
              </a:ext>
            </a:extLst>
          </p:cNvPr>
          <p:cNvSpPr txBox="1"/>
          <p:nvPr/>
        </p:nvSpPr>
        <p:spPr>
          <a:xfrm>
            <a:off x="1294701" y="1166246"/>
            <a:ext cx="9602598" cy="4770496"/>
          </a:xfrm>
          <a:prstGeom prst="rect">
            <a:avLst/>
          </a:prstGeom>
          <a:noFill/>
          <a:ln>
            <a:noFill/>
          </a:ln>
        </p:spPr>
        <p:txBody>
          <a:bodyPr spcFirstLastPara="1" wrap="square" lIns="91425" tIns="45700" rIns="91425" bIns="45700" anchor="t" anchorCtr="0">
            <a:spAutoFit/>
          </a:bodyPr>
          <a:lstStyle/>
          <a:p>
            <a:pPr marL="285750" lvl="0" indent="-285750" algn="just">
              <a:buClr>
                <a:srgbClr val="FB6C6C"/>
              </a:buClr>
              <a:buSzPts val="1600"/>
              <a:buFont typeface="Wingdings" panose="05000000000000000000" pitchFamily="2" charset="2"/>
              <a:buChar char="v"/>
            </a:pPr>
            <a:endParaRPr lang="es-ES" sz="1600" dirty="0">
              <a:latin typeface="Arial" panose="020B0604020202020204" pitchFamily="34" charset="0"/>
              <a:ea typeface="Arial"/>
              <a:cs typeface="Arial" panose="020B0604020202020204" pitchFamily="34" charset="0"/>
              <a:sym typeface="Arial"/>
            </a:endParaRPr>
          </a:p>
          <a:p>
            <a:pPr marL="285750" lvl="0" indent="-285750" algn="just">
              <a:buClr>
                <a:srgbClr val="FB6C6C"/>
              </a:buClr>
              <a:buSzPts val="1600"/>
              <a:buFont typeface="Wingdings" panose="05000000000000000000" pitchFamily="2" charset="2"/>
              <a:buChar char="v"/>
            </a:pPr>
            <a:r>
              <a:rPr lang="es-ES" sz="1600" dirty="0">
                <a:latin typeface="Arial" panose="020B0604020202020204" pitchFamily="34" charset="0"/>
                <a:ea typeface="Arial"/>
                <a:cs typeface="Arial" panose="020B0604020202020204" pitchFamily="34" charset="0"/>
                <a:sym typeface="Arial"/>
              </a:rPr>
              <a:t>Mejora en la minuta alimentaria del PAE </a:t>
            </a:r>
            <a:r>
              <a:rPr lang="es-ES" sz="1600" dirty="0">
                <a:latin typeface="Arial" panose="020B0604020202020204" pitchFamily="34" charset="0"/>
                <a:cs typeface="Arial" panose="020B0604020202020204" pitchFamily="34" charset="0"/>
              </a:rPr>
              <a:t>controlando las cantidades adicionadas de nutrientes críticos (azúcares, sodio y grasas saturadas), cumpliendo son l</a:t>
            </a:r>
            <a:r>
              <a:rPr lang="es-ES" sz="1600" dirty="0">
                <a:latin typeface="Arial" panose="020B0604020202020204" pitchFamily="34" charset="0"/>
                <a:ea typeface="Arial"/>
                <a:cs typeface="Arial" panose="020B0604020202020204" pitchFamily="34" charset="0"/>
                <a:sym typeface="Arial"/>
              </a:rPr>
              <a:t>as recomendaciones dadas por </a:t>
            </a:r>
            <a:r>
              <a:rPr lang="es-ES" sz="1600" dirty="0">
                <a:latin typeface="Arial" panose="020B0604020202020204" pitchFamily="34" charset="0"/>
                <a:cs typeface="Arial" panose="020B0604020202020204" pitchFamily="34" charset="0"/>
              </a:rPr>
              <a:t>l</a:t>
            </a:r>
            <a:r>
              <a:rPr lang="es-ES" sz="1600" dirty="0">
                <a:latin typeface="Arial" panose="020B0604020202020204" pitchFamily="34" charset="0"/>
                <a:ea typeface="Arial"/>
                <a:cs typeface="Arial" panose="020B0604020202020204" pitchFamily="34" charset="0"/>
                <a:sym typeface="Arial"/>
              </a:rPr>
              <a:t>a Organización Mundial de la Salud con el fin de disminuir en los escolares la exposición a factores de riesgo de enfermedades crónicas como la diabetes, la hipertensión y la obesidad.</a:t>
            </a:r>
            <a:endParaRPr sz="1600" dirty="0">
              <a:latin typeface="Arial" panose="020B0604020202020204" pitchFamily="34" charset="0"/>
              <a:cs typeface="Arial" panose="020B0604020202020204" pitchFamily="34" charset="0"/>
            </a:endParaRPr>
          </a:p>
          <a:p>
            <a:pPr marL="285750" marR="0" lvl="0" indent="-285750" algn="just" rtl="0">
              <a:spcBef>
                <a:spcPts val="0"/>
              </a:spcBef>
              <a:spcAft>
                <a:spcPts val="0"/>
              </a:spcAft>
              <a:buClr>
                <a:srgbClr val="FB6C6C"/>
              </a:buClr>
              <a:buFont typeface="Wingdings" panose="05000000000000000000" pitchFamily="2" charset="2"/>
              <a:buChar char="v"/>
            </a:pPr>
            <a:endParaRPr sz="1600" dirty="0">
              <a:latin typeface="Arial" panose="020B0604020202020204" pitchFamily="34" charset="0"/>
              <a:ea typeface="Arial"/>
              <a:cs typeface="Arial" panose="020B0604020202020204" pitchFamily="34" charset="0"/>
              <a:sym typeface="Arial"/>
            </a:endParaRPr>
          </a:p>
          <a:p>
            <a:pPr marL="285750" marR="0" lvl="0" indent="-285750" algn="just" rtl="0">
              <a:spcBef>
                <a:spcPts val="0"/>
              </a:spcBef>
              <a:spcAft>
                <a:spcPts val="0"/>
              </a:spcAft>
              <a:buClr>
                <a:srgbClr val="FB6C6C"/>
              </a:buClr>
              <a:buSzPts val="1600"/>
              <a:buFont typeface="Wingdings" panose="05000000000000000000" pitchFamily="2" charset="2"/>
              <a:buChar char="v"/>
            </a:pPr>
            <a:r>
              <a:rPr lang="es-ES" sz="1600" dirty="0">
                <a:latin typeface="Arial" panose="020B0604020202020204" pitchFamily="34" charset="0"/>
                <a:ea typeface="Arial"/>
                <a:cs typeface="Arial" panose="020B0604020202020204" pitchFamily="34" charset="0"/>
                <a:sym typeface="Arial"/>
              </a:rPr>
              <a:t>Implementamos acciones para la </a:t>
            </a:r>
            <a:r>
              <a:rPr lang="es-ES" sz="1600" dirty="0">
                <a:latin typeface="Arial" panose="020B0604020202020204" pitchFamily="34" charset="0"/>
                <a:cs typeface="Arial" panose="020B0604020202020204" pitchFamily="34" charset="0"/>
              </a:rPr>
              <a:t>reutilización del agua </a:t>
            </a:r>
            <a:r>
              <a:rPr lang="es-ES" sz="1600" dirty="0">
                <a:latin typeface="Arial" panose="020B0604020202020204" pitchFamily="34" charset="0"/>
                <a:ea typeface="Arial"/>
                <a:cs typeface="Arial" panose="020B0604020202020204" pitchFamily="34" charset="0"/>
                <a:sym typeface="Arial"/>
              </a:rPr>
              <a:t>de desinfección de los alimentos y utensilios en otras actividades de aseo general generando un </a:t>
            </a:r>
            <a:r>
              <a:rPr lang="es-ES" sz="1600" dirty="0">
                <a:latin typeface="Arial" panose="020B0604020202020204" pitchFamily="34" charset="0"/>
                <a:cs typeface="Arial" panose="020B0604020202020204" pitchFamily="34" charset="0"/>
              </a:rPr>
              <a:t>ahorro aproximado de 3.320.000 litros de agua durante el año escolar. </a:t>
            </a:r>
          </a:p>
          <a:p>
            <a:pPr marL="285750" marR="0" lvl="0" indent="-285750" algn="just" rtl="0">
              <a:spcBef>
                <a:spcPts val="0"/>
              </a:spcBef>
              <a:spcAft>
                <a:spcPts val="0"/>
              </a:spcAft>
              <a:buClr>
                <a:srgbClr val="FB6C6C"/>
              </a:buClr>
              <a:buSzPts val="1600"/>
              <a:buFont typeface="Wingdings" panose="05000000000000000000" pitchFamily="2" charset="2"/>
              <a:buChar char="v"/>
            </a:pPr>
            <a:endParaRPr lang="es-ES" sz="1600" dirty="0">
              <a:latin typeface="Arial" panose="020B0604020202020204" pitchFamily="34" charset="0"/>
              <a:cs typeface="Arial" panose="020B0604020202020204" pitchFamily="34" charset="0"/>
              <a:sym typeface="Arial"/>
            </a:endParaRPr>
          </a:p>
          <a:p>
            <a:pPr marL="285750" marR="0" lvl="0" indent="-285750" algn="just" rtl="0">
              <a:spcBef>
                <a:spcPts val="0"/>
              </a:spcBef>
              <a:spcAft>
                <a:spcPts val="0"/>
              </a:spcAft>
              <a:buClr>
                <a:srgbClr val="FB6C6C"/>
              </a:buClr>
              <a:buSzPts val="1600"/>
              <a:buFont typeface="Wingdings" panose="05000000000000000000" pitchFamily="2" charset="2"/>
              <a:buChar char="v"/>
            </a:pPr>
            <a:r>
              <a:rPr lang="es-ES" sz="1600" dirty="0">
                <a:latin typeface="Arial" panose="020B0604020202020204" pitchFamily="34" charset="0"/>
                <a:cs typeface="Arial" panose="020B0604020202020204" pitchFamily="34" charset="0"/>
                <a:sym typeface="Arial"/>
              </a:rPr>
              <a:t>Adicionalmente, recolectamos </a:t>
            </a:r>
            <a:r>
              <a:rPr lang="es-ES" sz="1600" dirty="0">
                <a:latin typeface="Arial" panose="020B0604020202020204" pitchFamily="34" charset="0"/>
                <a:cs typeface="Arial" panose="020B0604020202020204" pitchFamily="34" charset="0"/>
              </a:rPr>
              <a:t>2.521 kilos de aceite de cocina</a:t>
            </a:r>
            <a:r>
              <a:rPr lang="es-ES" sz="1600" dirty="0">
                <a:latin typeface="Arial" panose="020B0604020202020204" pitchFamily="34" charset="0"/>
                <a:cs typeface="Arial" panose="020B0604020202020204" pitchFamily="34" charset="0"/>
                <a:sym typeface="Arial"/>
              </a:rPr>
              <a:t> sobrante del proceso de fritura en los comedores escolares, logrando realizar un manejo amigable con el medio ambiente</a:t>
            </a:r>
            <a:r>
              <a:rPr lang="es-ES" sz="1600" dirty="0">
                <a:latin typeface="Arial" panose="020B0604020202020204" pitchFamily="34" charset="0"/>
                <a:cs typeface="Arial" panose="020B0604020202020204" pitchFamily="34" charset="0"/>
              </a:rPr>
              <a:t>, </a:t>
            </a:r>
            <a:r>
              <a:rPr lang="es-CO" sz="1600" dirty="0">
                <a:latin typeface="Arial" panose="020B0604020202020204" pitchFamily="34" charset="0"/>
                <a:cs typeface="Arial" panose="020B0604020202020204" pitchFamily="34" charset="0"/>
              </a:rPr>
              <a:t>y combatiendo </a:t>
            </a:r>
            <a:r>
              <a:rPr lang="es-MX" sz="1600" dirty="0">
                <a:latin typeface="Arial" panose="020B0604020202020204" pitchFamily="34" charset="0"/>
                <a:cs typeface="Arial" panose="020B0604020202020204" pitchFamily="34" charset="0"/>
              </a:rPr>
              <a:t>la venta ilegal luego de procesos de filtrado y </a:t>
            </a:r>
            <a:r>
              <a:rPr lang="es-MX" sz="1600" dirty="0" err="1">
                <a:latin typeface="Arial" panose="020B0604020202020204" pitchFamily="34" charset="0"/>
                <a:cs typeface="Arial" panose="020B0604020202020204" pitchFamily="34" charset="0"/>
              </a:rPr>
              <a:t>reenvasado</a:t>
            </a:r>
            <a:r>
              <a:rPr lang="es-MX" sz="1600" dirty="0">
                <a:latin typeface="Arial" panose="020B0604020202020204" pitchFamily="34" charset="0"/>
                <a:cs typeface="Arial" panose="020B0604020202020204" pitchFamily="34" charset="0"/>
              </a:rPr>
              <a:t> artesanal que se convierten en un riesgo para la salud. </a:t>
            </a:r>
          </a:p>
          <a:p>
            <a:pPr marL="285750" marR="0" lvl="0" indent="-285750" algn="just" rtl="0">
              <a:spcBef>
                <a:spcPts val="0"/>
              </a:spcBef>
              <a:spcAft>
                <a:spcPts val="0"/>
              </a:spcAft>
              <a:buClr>
                <a:srgbClr val="FB6C6C"/>
              </a:buClr>
              <a:buSzPts val="1600"/>
              <a:buFont typeface="Wingdings" panose="05000000000000000000" pitchFamily="2" charset="2"/>
              <a:buChar char="v"/>
            </a:pPr>
            <a:endParaRPr lang="es-MX" sz="1600" dirty="0">
              <a:latin typeface="Arial" panose="020B0604020202020204" pitchFamily="34" charset="0"/>
              <a:cs typeface="Arial" panose="020B0604020202020204" pitchFamily="34" charset="0"/>
            </a:endParaRPr>
          </a:p>
          <a:p>
            <a:pPr marL="285750" marR="0" lvl="0" indent="-285750" algn="just" rtl="0">
              <a:spcBef>
                <a:spcPts val="0"/>
              </a:spcBef>
              <a:spcAft>
                <a:spcPts val="0"/>
              </a:spcAft>
              <a:buClr>
                <a:srgbClr val="FB6C6C"/>
              </a:buClr>
              <a:buSzPts val="1600"/>
              <a:buFont typeface="Wingdings" panose="05000000000000000000" pitchFamily="2" charset="2"/>
              <a:buChar char="v"/>
            </a:pPr>
            <a:r>
              <a:rPr lang="es-MX" sz="1600" dirty="0">
                <a:latin typeface="Arial" panose="020B0604020202020204" pitchFamily="34" charset="0"/>
                <a:cs typeface="Arial" panose="020B0604020202020204" pitchFamily="34" charset="0"/>
              </a:rPr>
              <a:t>Iniciamos el proceso de reglamentación del </a:t>
            </a:r>
            <a:r>
              <a:rPr lang="es-MX" sz="1600" dirty="0">
                <a:latin typeface="Arial" panose="020B0604020202020204" pitchFamily="34" charset="0"/>
                <a:ea typeface="Arial"/>
                <a:cs typeface="Arial" panose="020B0604020202020204" pitchFamily="34" charset="0"/>
                <a:sym typeface="Arial"/>
              </a:rPr>
              <a:t>Acuerdo 022 de 2020, “Política Pública en Sistema Agroalimentario”,  el Acuerdo 049 de 2021,  “Prevención y reducción de pérdidas y desperdicios de alimentos”.</a:t>
            </a:r>
            <a:endParaRPr lang="es-MX" sz="1600" dirty="0">
              <a:latin typeface="Arial" panose="020B0604020202020204" pitchFamily="34" charset="0"/>
              <a:cs typeface="Arial" panose="020B0604020202020204" pitchFamily="34" charset="0"/>
            </a:endParaRPr>
          </a:p>
          <a:p>
            <a:pPr marL="560388" indent="-285750" algn="just">
              <a:buClr>
                <a:srgbClr val="FB6C6C"/>
              </a:buClr>
              <a:buSzPts val="1600"/>
              <a:buFont typeface="Wingdings" panose="05000000000000000000" pitchFamily="2" charset="2"/>
              <a:buChar char="v"/>
            </a:pPr>
            <a:endParaRPr sz="1600" dirty="0">
              <a:latin typeface="Arial" panose="020B0604020202020204" pitchFamily="34" charset="0"/>
              <a:cs typeface="Arial" panose="020B0604020202020204" pitchFamily="34" charset="0"/>
            </a:endParaRPr>
          </a:p>
        </p:txBody>
      </p:sp>
      <p:pic>
        <p:nvPicPr>
          <p:cNvPr id="10" name="Picture 4">
            <a:extLst>
              <a:ext uri="{FF2B5EF4-FFF2-40B4-BE49-F238E27FC236}">
                <a16:creationId xmlns:a16="http://schemas.microsoft.com/office/drawing/2014/main" id="{1997C6DA-BAC9-DCCB-43CA-7003511F49AD}"/>
              </a:ext>
            </a:extLst>
          </p:cNvPr>
          <p:cNvPicPr>
            <a:picLocks noChangeAspect="1"/>
          </p:cNvPicPr>
          <p:nvPr/>
        </p:nvPicPr>
        <p:blipFill>
          <a:blip r:embed="rId3"/>
          <a:stretch>
            <a:fillRect/>
          </a:stretch>
        </p:blipFill>
        <p:spPr>
          <a:xfrm>
            <a:off x="8870700" y="5546417"/>
            <a:ext cx="2831480" cy="920933"/>
          </a:xfrm>
          <a:prstGeom prst="rect">
            <a:avLst/>
          </a:prstGeom>
        </p:spPr>
      </p:pic>
    </p:spTree>
    <p:extLst>
      <p:ext uri="{BB962C8B-B14F-4D97-AF65-F5344CB8AC3E}">
        <p14:creationId xmlns:p14="http://schemas.microsoft.com/office/powerpoint/2010/main" val="10236826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F2DD"/>
        </a:solidFill>
        <a:effectLst/>
      </p:bgPr>
    </p:bg>
    <p:spTree>
      <p:nvGrpSpPr>
        <p:cNvPr id="1" name=""/>
        <p:cNvGrpSpPr/>
        <p:nvPr/>
      </p:nvGrpSpPr>
      <p:grpSpPr>
        <a:xfrm>
          <a:off x="0" y="0"/>
          <a:ext cx="0" cy="0"/>
          <a:chOff x="0" y="0"/>
          <a:chExt cx="0" cy="0"/>
        </a:xfrm>
      </p:grpSpPr>
      <p:pic>
        <p:nvPicPr>
          <p:cNvPr id="9" name="Google Shape;325;p20">
            <a:extLst>
              <a:ext uri="{FF2B5EF4-FFF2-40B4-BE49-F238E27FC236}">
                <a16:creationId xmlns:a16="http://schemas.microsoft.com/office/drawing/2014/main" id="{F71332A6-67DB-8023-034F-ED3D6C78D5D8}"/>
              </a:ext>
            </a:extLst>
          </p:cNvPr>
          <p:cNvPicPr preferRelativeResize="0"/>
          <p:nvPr/>
        </p:nvPicPr>
        <p:blipFill rotWithShape="1">
          <a:blip r:embed="rId2">
            <a:alphaModFix/>
          </a:blip>
          <a:srcRect l="47093" b="36606"/>
          <a:stretch/>
        </p:blipFill>
        <p:spPr>
          <a:xfrm>
            <a:off x="0" y="4975080"/>
            <a:ext cx="1615452" cy="1923325"/>
          </a:xfrm>
          <a:prstGeom prst="rect">
            <a:avLst/>
          </a:prstGeom>
          <a:noFill/>
          <a:ln>
            <a:noFill/>
          </a:ln>
        </p:spPr>
      </p:pic>
      <p:sp>
        <p:nvSpPr>
          <p:cNvPr id="4" name="Google Shape;256;p13">
            <a:extLst>
              <a:ext uri="{FF2B5EF4-FFF2-40B4-BE49-F238E27FC236}">
                <a16:creationId xmlns:a16="http://schemas.microsoft.com/office/drawing/2014/main" id="{9A47A865-5DD5-E84C-2A6B-31481B65B6AA}"/>
              </a:ext>
            </a:extLst>
          </p:cNvPr>
          <p:cNvSpPr txBox="1"/>
          <p:nvPr/>
        </p:nvSpPr>
        <p:spPr>
          <a:xfrm>
            <a:off x="422031" y="1282562"/>
            <a:ext cx="11203743" cy="3785611"/>
          </a:xfrm>
          <a:prstGeom prst="rect">
            <a:avLst/>
          </a:prstGeom>
          <a:noFill/>
          <a:ln>
            <a:noFill/>
          </a:ln>
        </p:spPr>
        <p:txBody>
          <a:bodyPr spcFirstLastPara="1" wrap="square" lIns="91425" tIns="45700" rIns="91425" bIns="45700" anchor="t" anchorCtr="0">
            <a:spAutoFit/>
          </a:bodyPr>
          <a:lstStyle/>
          <a:p>
            <a:pPr marL="285750" marR="0" lvl="0" indent="-285750" algn="just" rtl="0">
              <a:spcBef>
                <a:spcPts val="0"/>
              </a:spcBef>
              <a:spcAft>
                <a:spcPts val="0"/>
              </a:spcAft>
              <a:buClr>
                <a:srgbClr val="FB6C6C"/>
              </a:buClr>
              <a:buSzPts val="1600"/>
              <a:buFont typeface="Wingdings" panose="05000000000000000000" pitchFamily="2" charset="2"/>
              <a:buChar char="v"/>
            </a:pPr>
            <a:r>
              <a:rPr lang="es-ES" sz="1600" dirty="0">
                <a:latin typeface="Arial"/>
                <a:ea typeface="Arial"/>
                <a:cs typeface="Arial"/>
                <a:sym typeface="Arial"/>
              </a:rPr>
              <a:t>En este cuatrienio le apostamos al Hambre Cero, brindamos atención integral en articulación con la Secretaría de Salud y Educación a 1.037 niños y niñas con desnutrición no escolarizados, a través de la entrega de 4.617 paquetes y 152 bonos alimentarios, garantizando su atención por un período mínimo de 5 meses y un período máximo de 12, en el que la vinculación a los programas Buen Comienzo y Crecimiento y Desarrollo , para garantizar el restablecimiento de sus derechos y la atención y el seguimiento oportuno de su condición de salud.</a:t>
            </a:r>
            <a:endParaRPr sz="1600" dirty="0"/>
          </a:p>
          <a:p>
            <a:pPr marL="387350" marR="0" lvl="0" indent="-285750" algn="just" rtl="0">
              <a:spcBef>
                <a:spcPts val="0"/>
              </a:spcBef>
              <a:spcAft>
                <a:spcPts val="0"/>
              </a:spcAft>
              <a:buClr>
                <a:srgbClr val="FB6C6C"/>
              </a:buClr>
              <a:buSzPts val="1600"/>
              <a:buFont typeface="Wingdings" panose="05000000000000000000" pitchFamily="2" charset="2"/>
              <a:buChar char="v"/>
            </a:pPr>
            <a:endParaRPr sz="1600" dirty="0">
              <a:latin typeface="Arial"/>
              <a:ea typeface="Arial"/>
              <a:cs typeface="Arial"/>
              <a:sym typeface="Arial"/>
            </a:endParaRPr>
          </a:p>
          <a:p>
            <a:pPr marL="285750" lvl="0" indent="-285750" algn="just">
              <a:buClr>
                <a:srgbClr val="FB6C6C"/>
              </a:buClr>
              <a:buSzPts val="1600"/>
              <a:buFont typeface="Wingdings" panose="05000000000000000000" pitchFamily="2" charset="2"/>
              <a:buChar char="v"/>
            </a:pPr>
            <a:r>
              <a:rPr lang="es-ES" sz="1600" dirty="0">
                <a:latin typeface="Arial" panose="020B0604020202020204" pitchFamily="34" charset="0"/>
                <a:ea typeface="Arial"/>
                <a:cs typeface="Arial" panose="020B0604020202020204" pitchFamily="34" charset="0"/>
                <a:sym typeface="Arial"/>
              </a:rPr>
              <a:t>Despertamos la solidaridad de particulares y empresarios mediante donaciones en la pandemia por Covid-19</a:t>
            </a:r>
            <a:r>
              <a:rPr lang="es-ES" sz="1600" dirty="0">
                <a:latin typeface="Arial" panose="020B0604020202020204" pitchFamily="34" charset="0"/>
                <a:cs typeface="Arial" panose="020B0604020202020204" pitchFamily="34" charset="0"/>
              </a:rPr>
              <a:t>, ejercicio que acompañamos técnicamente para </a:t>
            </a:r>
            <a:r>
              <a:rPr lang="es-ES" sz="1600" dirty="0">
                <a:latin typeface="Arial" panose="020B0604020202020204" pitchFamily="34" charset="0"/>
                <a:ea typeface="Arial"/>
                <a:cs typeface="Arial" panose="020B0604020202020204" pitchFamily="34" charset="0"/>
                <a:sym typeface="Arial"/>
              </a:rPr>
              <a:t>la entrega de 96.308 ayudas alimentarias</a:t>
            </a:r>
          </a:p>
          <a:p>
            <a:pPr marL="285750" lvl="0" indent="-285750" algn="just">
              <a:buClr>
                <a:srgbClr val="FB6C6C"/>
              </a:buClr>
              <a:buSzPts val="1600"/>
              <a:buFont typeface="Wingdings" panose="05000000000000000000" pitchFamily="2" charset="2"/>
              <a:buChar char="v"/>
            </a:pPr>
            <a:endParaRPr lang="es-ES" sz="1600" dirty="0">
              <a:latin typeface="Arial"/>
              <a:ea typeface="Arial"/>
              <a:cs typeface="Arial"/>
              <a:sym typeface="Arial"/>
            </a:endParaRPr>
          </a:p>
          <a:p>
            <a:pPr marL="285750" indent="-285750" algn="just">
              <a:buClr>
                <a:srgbClr val="FB6C6C"/>
              </a:buClr>
              <a:buSzPts val="1600"/>
              <a:buFont typeface="Wingdings" panose="05000000000000000000" pitchFamily="2" charset="2"/>
              <a:buChar char="v"/>
            </a:pPr>
            <a:r>
              <a:rPr lang="es-ES" sz="1600" dirty="0">
                <a:latin typeface="Arial" panose="020B0604020202020204" pitchFamily="34" charset="0"/>
                <a:ea typeface="Arial"/>
                <a:cs typeface="Arial" panose="020B0604020202020204" pitchFamily="34" charset="0"/>
                <a:sym typeface="Arial"/>
              </a:rPr>
              <a:t>Realizamos un intercambio de buenas prácticas de Política Pública en Seguridad Alimentaria y Nutricional, a través de un proceso de Cooperación Internacional Sur-Sur con el Ministerio de Desarrollo Social de Uruguay, entidad nacional que </a:t>
            </a:r>
            <a:r>
              <a:rPr lang="es-ES" sz="1600" dirty="0">
                <a:latin typeface="Arial" panose="020B0604020202020204" pitchFamily="34" charset="0"/>
                <a:cs typeface="Arial" panose="020B0604020202020204" pitchFamily="34" charset="0"/>
              </a:rPr>
              <a:t>reconoce a nuestro distrito como un referente para la gestión integral y eficiente de la seguridad y la soberanía alimentaria </a:t>
            </a:r>
            <a:r>
              <a:rPr lang="es-ES" sz="1600" dirty="0">
                <a:latin typeface="Arial" panose="020B0604020202020204" pitchFamily="34" charset="0"/>
                <a:ea typeface="Arial"/>
                <a:cs typeface="Arial" panose="020B0604020202020204" pitchFamily="34" charset="0"/>
                <a:sym typeface="Arial"/>
              </a:rPr>
              <a:t>a nivel territorial. Entre las actividades realizadas se tienen el intercambio de experiencias, la visita de los funcionarios del Ministerio de Uruguay al Distrito y la visita de los funcionarios de la Secretaría a Montevideo. </a:t>
            </a:r>
          </a:p>
          <a:p>
            <a:pPr marL="285750" lvl="0" indent="-285750" algn="just">
              <a:buClr>
                <a:srgbClr val="FB6C6C"/>
              </a:buClr>
              <a:buSzPts val="1600"/>
              <a:buFont typeface="Wingdings" panose="05000000000000000000" pitchFamily="2" charset="2"/>
              <a:buChar char="v"/>
            </a:pPr>
            <a:endParaRPr sz="1600" dirty="0">
              <a:latin typeface="Arial"/>
              <a:ea typeface="Arial"/>
              <a:cs typeface="Arial"/>
              <a:sym typeface="Arial"/>
            </a:endParaRPr>
          </a:p>
        </p:txBody>
      </p:sp>
      <p:pic>
        <p:nvPicPr>
          <p:cNvPr id="5" name="Picture 4">
            <a:extLst>
              <a:ext uri="{FF2B5EF4-FFF2-40B4-BE49-F238E27FC236}">
                <a16:creationId xmlns:a16="http://schemas.microsoft.com/office/drawing/2014/main" id="{5350CE9A-A0F4-1833-7D9B-291673061C3D}"/>
              </a:ext>
            </a:extLst>
          </p:cNvPr>
          <p:cNvPicPr>
            <a:picLocks noChangeAspect="1"/>
          </p:cNvPicPr>
          <p:nvPr/>
        </p:nvPicPr>
        <p:blipFill>
          <a:blip r:embed="rId3"/>
          <a:stretch>
            <a:fillRect/>
          </a:stretch>
        </p:blipFill>
        <p:spPr>
          <a:xfrm>
            <a:off x="8870700" y="5546417"/>
            <a:ext cx="2831480" cy="920933"/>
          </a:xfrm>
          <a:prstGeom prst="rect">
            <a:avLst/>
          </a:prstGeom>
        </p:spPr>
      </p:pic>
    </p:spTree>
    <p:extLst>
      <p:ext uri="{BB962C8B-B14F-4D97-AF65-F5344CB8AC3E}">
        <p14:creationId xmlns:p14="http://schemas.microsoft.com/office/powerpoint/2010/main" val="1194139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FD160"/>
        </a:solidFill>
        <a:effectLst/>
      </p:bgPr>
    </p:bg>
    <p:spTree>
      <p:nvGrpSpPr>
        <p:cNvPr id="1" name=""/>
        <p:cNvGrpSpPr/>
        <p:nvPr/>
      </p:nvGrpSpPr>
      <p:grpSpPr>
        <a:xfrm>
          <a:off x="0" y="0"/>
          <a:ext cx="0" cy="0"/>
          <a:chOff x="0" y="0"/>
          <a:chExt cx="0" cy="0"/>
        </a:xfrm>
      </p:grpSpPr>
      <p:sp>
        <p:nvSpPr>
          <p:cNvPr id="37" name="object 37">
            <a:extLst>
              <a:ext uri="{FF2B5EF4-FFF2-40B4-BE49-F238E27FC236}">
                <a16:creationId xmlns:a16="http://schemas.microsoft.com/office/drawing/2014/main" id="{E9F71720-5B9D-CD29-4100-9899457F07DE}"/>
              </a:ext>
            </a:extLst>
          </p:cNvPr>
          <p:cNvSpPr txBox="1">
            <a:spLocks noGrp="1"/>
          </p:cNvSpPr>
          <p:nvPr>
            <p:ph type="title"/>
          </p:nvPr>
        </p:nvSpPr>
        <p:spPr>
          <a:xfrm>
            <a:off x="2579467" y="288527"/>
            <a:ext cx="7493447" cy="1281121"/>
          </a:xfrm>
        </p:spPr>
        <p:txBody>
          <a:bodyPr vert="horz" lIns="91440" tIns="261862" rIns="91440" bIns="45720" numCol="1" rtlCol="0" anchor="t" anchorCtr="0" compatLnSpc="1">
            <a:prstTxWarp prst="textNoShape">
              <a:avLst/>
            </a:prstTxWarp>
            <a:noAutofit/>
          </a:bodyPr>
          <a:lstStyle/>
          <a:p>
            <a:pPr>
              <a:spcBef>
                <a:spcPts val="780"/>
              </a:spcBef>
            </a:pPr>
            <a:r>
              <a:rPr lang="en-CO" altLang="en-CO" sz="2800" b="1" dirty="0">
                <a:solidFill>
                  <a:srgbClr val="1B3834"/>
                </a:solidFill>
                <a:latin typeface="Arial" panose="020B0604020202020204" pitchFamily="34" charset="0"/>
                <a:cs typeface="Arial" panose="020B0604020202020204" pitchFamily="34" charset="0"/>
              </a:rPr>
              <a:t>Asuntos importantes a tener en cuenta</a:t>
            </a:r>
            <a:endParaRPr lang="en-CO" altLang="en-CO" sz="1100" b="1" dirty="0">
              <a:latin typeface="Arial" panose="020B0604020202020204" pitchFamily="34" charset="0"/>
              <a:cs typeface="Arial" panose="020B0604020202020204" pitchFamily="34" charset="0"/>
            </a:endParaRPr>
          </a:p>
        </p:txBody>
      </p:sp>
      <p:pic>
        <p:nvPicPr>
          <p:cNvPr id="24580" name="Imagen 38">
            <a:extLst>
              <a:ext uri="{FF2B5EF4-FFF2-40B4-BE49-F238E27FC236}">
                <a16:creationId xmlns:a16="http://schemas.microsoft.com/office/drawing/2014/main" id="{4E71EDDE-1DCC-B0C4-229C-1EDB846796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236" b="20506"/>
          <a:stretch>
            <a:fillRect/>
          </a:stretch>
        </p:blipFill>
        <p:spPr bwMode="auto">
          <a:xfrm>
            <a:off x="0" y="4963680"/>
            <a:ext cx="1339052" cy="1893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CA1B70C-809E-44DB-EA4A-E5BE6EAB5102}"/>
              </a:ext>
            </a:extLst>
          </p:cNvPr>
          <p:cNvPicPr>
            <a:picLocks noChangeAspect="1"/>
          </p:cNvPicPr>
          <p:nvPr/>
        </p:nvPicPr>
        <p:blipFill>
          <a:blip r:embed="rId3"/>
          <a:stretch>
            <a:fillRect/>
          </a:stretch>
        </p:blipFill>
        <p:spPr>
          <a:xfrm>
            <a:off x="8870700" y="5546417"/>
            <a:ext cx="2831480" cy="920933"/>
          </a:xfrm>
          <a:prstGeom prst="rect">
            <a:avLst/>
          </a:prstGeom>
        </p:spPr>
      </p:pic>
      <p:sp>
        <p:nvSpPr>
          <p:cNvPr id="4" name="TextBox 3">
            <a:extLst>
              <a:ext uri="{FF2B5EF4-FFF2-40B4-BE49-F238E27FC236}">
                <a16:creationId xmlns:a16="http://schemas.microsoft.com/office/drawing/2014/main" id="{32DF75DA-BB09-DC32-162F-031AD97FFCB2}"/>
              </a:ext>
            </a:extLst>
          </p:cNvPr>
          <p:cNvSpPr txBox="1"/>
          <p:nvPr/>
        </p:nvSpPr>
        <p:spPr>
          <a:xfrm>
            <a:off x="1748691" y="1320015"/>
            <a:ext cx="2429691" cy="481542"/>
          </a:xfrm>
          <a:prstGeom prst="rect">
            <a:avLst/>
          </a:prstGeom>
          <a:solidFill>
            <a:srgbClr val="F7F2DD"/>
          </a:solidFill>
        </p:spPr>
        <p:txBody>
          <a:bodyPr wrap="square" rtlCol="0">
            <a:spAutoFit/>
          </a:bodyPr>
          <a:lstStyle/>
          <a:p>
            <a:pPr algn="ctr">
              <a:lnSpc>
                <a:spcPts val="1460"/>
              </a:lnSpc>
            </a:pPr>
            <a:r>
              <a:rPr lang="es-MX" b="1" dirty="0">
                <a:solidFill>
                  <a:srgbClr val="1B3734"/>
                </a:solidFill>
                <a:latin typeface="Arial" panose="020B0604020202020204" pitchFamily="34" charset="0"/>
                <a:cs typeface="Arial" panose="020B0604020202020204" pitchFamily="34" charset="0"/>
              </a:rPr>
              <a:t>Acciones que deben tener continuidad.</a:t>
            </a:r>
          </a:p>
        </p:txBody>
      </p:sp>
      <p:sp>
        <p:nvSpPr>
          <p:cNvPr id="5" name="TextBox 4">
            <a:extLst>
              <a:ext uri="{FF2B5EF4-FFF2-40B4-BE49-F238E27FC236}">
                <a16:creationId xmlns:a16="http://schemas.microsoft.com/office/drawing/2014/main" id="{D3B26993-3179-130A-9C4A-8D8130CE8862}"/>
              </a:ext>
            </a:extLst>
          </p:cNvPr>
          <p:cNvSpPr txBox="1"/>
          <p:nvPr/>
        </p:nvSpPr>
        <p:spPr>
          <a:xfrm>
            <a:off x="7856749" y="1320015"/>
            <a:ext cx="2429691" cy="481542"/>
          </a:xfrm>
          <a:prstGeom prst="rect">
            <a:avLst/>
          </a:prstGeom>
          <a:solidFill>
            <a:srgbClr val="F7F2DD"/>
          </a:solidFill>
        </p:spPr>
        <p:txBody>
          <a:bodyPr wrap="square" rtlCol="0">
            <a:spAutoFit/>
          </a:bodyPr>
          <a:lstStyle/>
          <a:p>
            <a:pPr algn="ctr">
              <a:lnSpc>
                <a:spcPts val="1460"/>
              </a:lnSpc>
            </a:pPr>
            <a:r>
              <a:rPr lang="es-MX" b="1" dirty="0">
                <a:solidFill>
                  <a:srgbClr val="1B3734"/>
                </a:solidFill>
                <a:latin typeface="Arial" panose="020B0604020202020204" pitchFamily="34" charset="0"/>
                <a:cs typeface="Arial" panose="020B0604020202020204" pitchFamily="34" charset="0"/>
              </a:rPr>
              <a:t>Asuntos que deben hacer por ley.</a:t>
            </a:r>
          </a:p>
        </p:txBody>
      </p:sp>
      <p:sp>
        <p:nvSpPr>
          <p:cNvPr id="8" name="TextBox 7">
            <a:extLst>
              <a:ext uri="{FF2B5EF4-FFF2-40B4-BE49-F238E27FC236}">
                <a16:creationId xmlns:a16="http://schemas.microsoft.com/office/drawing/2014/main" id="{43F2EF2C-D89C-F50B-E517-DC9A073285FA}"/>
              </a:ext>
            </a:extLst>
          </p:cNvPr>
          <p:cNvSpPr txBox="1"/>
          <p:nvPr/>
        </p:nvSpPr>
        <p:spPr>
          <a:xfrm>
            <a:off x="398248" y="1894320"/>
            <a:ext cx="5345333" cy="3785652"/>
          </a:xfrm>
          <a:prstGeom prst="rect">
            <a:avLst/>
          </a:prstGeom>
          <a:noFill/>
        </p:spPr>
        <p:txBody>
          <a:bodyPr wrap="square" rtlCol="0">
            <a:spAutoFit/>
          </a:bodyPr>
          <a:lstStyle/>
          <a:p>
            <a:pPr marL="0" marR="0" lvl="0" indent="0" algn="just" rtl="0">
              <a:spcBef>
                <a:spcPts val="0"/>
              </a:spcBef>
              <a:spcAft>
                <a:spcPts val="0"/>
              </a:spcAft>
              <a:buNone/>
            </a:pPr>
            <a:endParaRPr lang="es-MX" sz="1600" dirty="0">
              <a:solidFill>
                <a:srgbClr val="1B3734"/>
              </a:solidFill>
              <a:latin typeface="Arial"/>
              <a:ea typeface="Arial"/>
              <a:cs typeface="Arial"/>
              <a:sym typeface="Arial"/>
            </a:endParaRPr>
          </a:p>
          <a:p>
            <a:pPr marL="285750" marR="0" lvl="0" indent="-285750" algn="just" rtl="0">
              <a:spcBef>
                <a:spcPts val="0"/>
              </a:spcBef>
              <a:spcAft>
                <a:spcPts val="0"/>
              </a:spcAft>
              <a:buClr>
                <a:srgbClr val="1B3734"/>
              </a:buClr>
              <a:buSzPts val="1400"/>
              <a:buFont typeface="Arial"/>
              <a:buChar char="•"/>
            </a:pPr>
            <a:r>
              <a:rPr lang="es-MX" sz="1600" dirty="0">
                <a:solidFill>
                  <a:srgbClr val="1B3734"/>
                </a:solidFill>
                <a:latin typeface="Arial"/>
                <a:ea typeface="Arial"/>
                <a:cs typeface="Arial"/>
                <a:sym typeface="Arial"/>
              </a:rPr>
              <a:t>Dar continuidad a las acciones técnicas y logísticas del convenio con la con la Plaza Minorista José María Villa, que tiene duración de 10 años y sumar nuevas plazas de mercado.</a:t>
            </a:r>
            <a:endParaRPr lang="es-MX" sz="1600" dirty="0"/>
          </a:p>
          <a:p>
            <a:pPr marL="285750" marR="0" lvl="0" indent="-196850" algn="just" rtl="0">
              <a:spcBef>
                <a:spcPts val="0"/>
              </a:spcBef>
              <a:spcAft>
                <a:spcPts val="0"/>
              </a:spcAft>
              <a:buClr>
                <a:schemeClr val="dk1"/>
              </a:buClr>
              <a:buSzPts val="1400"/>
              <a:buFont typeface="Arial"/>
              <a:buNone/>
            </a:pPr>
            <a:endParaRPr lang="es-MX" sz="1600" dirty="0">
              <a:solidFill>
                <a:srgbClr val="1B3734"/>
              </a:solidFill>
              <a:latin typeface="Arial"/>
              <a:ea typeface="Arial"/>
              <a:cs typeface="Arial"/>
              <a:sym typeface="Arial"/>
            </a:endParaRPr>
          </a:p>
          <a:p>
            <a:pPr marL="285750" marR="0" lvl="0" indent="-285750" algn="just" rtl="0">
              <a:spcBef>
                <a:spcPts val="0"/>
              </a:spcBef>
              <a:spcAft>
                <a:spcPts val="0"/>
              </a:spcAft>
              <a:buClr>
                <a:srgbClr val="1B3734"/>
              </a:buClr>
              <a:buSzPts val="1400"/>
              <a:buFont typeface="Arial"/>
              <a:buChar char="•"/>
            </a:pPr>
            <a:r>
              <a:rPr lang="es-MX" sz="1600" dirty="0">
                <a:solidFill>
                  <a:srgbClr val="1B3734"/>
                </a:solidFill>
                <a:latin typeface="Arial"/>
                <a:ea typeface="Arial"/>
                <a:cs typeface="Arial"/>
                <a:sym typeface="Arial"/>
              </a:rPr>
              <a:t>Conservar el Sistema de Información del Equipo de Seguridad Alimentaria –SIESAN- puesto que en él reposan más de 600 mil soportes de las ejecuciones contractuales desde el año 2016 al 2023.</a:t>
            </a:r>
            <a:endParaRPr lang="es-MX" sz="1600" dirty="0"/>
          </a:p>
          <a:p>
            <a:pPr marL="0" marR="0" lvl="0" indent="0" algn="just" rtl="0">
              <a:spcBef>
                <a:spcPts val="0"/>
              </a:spcBef>
              <a:spcAft>
                <a:spcPts val="0"/>
              </a:spcAft>
              <a:buNone/>
            </a:pPr>
            <a:endParaRPr lang="es-MX" sz="1600" dirty="0">
              <a:solidFill>
                <a:srgbClr val="1B3734"/>
              </a:solidFill>
              <a:latin typeface="Arial"/>
              <a:ea typeface="Arial"/>
              <a:cs typeface="Arial"/>
              <a:sym typeface="Arial"/>
            </a:endParaRPr>
          </a:p>
          <a:p>
            <a:pPr marL="285750" marR="0" lvl="0" indent="-285750" algn="just" rtl="0">
              <a:spcBef>
                <a:spcPts val="0"/>
              </a:spcBef>
              <a:spcAft>
                <a:spcPts val="0"/>
              </a:spcAft>
              <a:buClr>
                <a:srgbClr val="1B3734"/>
              </a:buClr>
              <a:buSzPts val="1400"/>
              <a:buFont typeface="Arial"/>
              <a:buChar char="•"/>
            </a:pPr>
            <a:r>
              <a:rPr lang="es-MX" sz="1600" dirty="0">
                <a:solidFill>
                  <a:srgbClr val="1B3734"/>
                </a:solidFill>
                <a:latin typeface="Arial"/>
                <a:ea typeface="Arial"/>
                <a:cs typeface="Arial"/>
                <a:sym typeface="Arial"/>
              </a:rPr>
              <a:t>Continuar fortaleciendo los escenarios participativos como las Mesas Técnicas de Seguridad y Soberanía Alimentaria y Nutricional, Mesa Pública y Mesas Territoriales.</a:t>
            </a:r>
            <a:endParaRPr lang="es-MX" sz="1600" dirty="0"/>
          </a:p>
        </p:txBody>
      </p:sp>
      <p:sp>
        <p:nvSpPr>
          <p:cNvPr id="10" name="TextBox 9">
            <a:extLst>
              <a:ext uri="{FF2B5EF4-FFF2-40B4-BE49-F238E27FC236}">
                <a16:creationId xmlns:a16="http://schemas.microsoft.com/office/drawing/2014/main" id="{0B7D52EA-8CE8-88A6-7DA9-69C490046A8C}"/>
              </a:ext>
            </a:extLst>
          </p:cNvPr>
          <p:cNvSpPr txBox="1"/>
          <p:nvPr/>
        </p:nvSpPr>
        <p:spPr>
          <a:xfrm>
            <a:off x="6096000" y="2140541"/>
            <a:ext cx="5697752" cy="3293209"/>
          </a:xfrm>
          <a:prstGeom prst="rect">
            <a:avLst/>
          </a:prstGeom>
          <a:noFill/>
        </p:spPr>
        <p:txBody>
          <a:bodyPr wrap="square" rtlCol="0">
            <a:spAutoFit/>
          </a:bodyPr>
          <a:lstStyle/>
          <a:p>
            <a:pPr marL="285750" marR="0" lvl="0" indent="-285750" algn="just" rtl="0">
              <a:spcBef>
                <a:spcPts val="0"/>
              </a:spcBef>
              <a:spcAft>
                <a:spcPts val="0"/>
              </a:spcAft>
              <a:buClr>
                <a:srgbClr val="1B3734"/>
              </a:buClr>
              <a:buSzPts val="1400"/>
              <a:buFont typeface="Arial"/>
              <a:buChar char="•"/>
            </a:pPr>
            <a:r>
              <a:rPr lang="es-MX" sz="1600" dirty="0">
                <a:solidFill>
                  <a:srgbClr val="1B3734"/>
                </a:solidFill>
                <a:latin typeface="Arial"/>
                <a:ea typeface="Arial"/>
                <a:cs typeface="Arial"/>
                <a:sym typeface="Arial"/>
              </a:rPr>
              <a:t>Iniciar la operación del Programa de Alimentación Escolar (PAE) desde el primer día del calendario escolar (Decreto 1852 de 2015 y Resolución 335 de 2021). Aún no se cuenta con una fecha oficial, se proyecta para el 15 de enero de 2024, adicionalmente, realizar la contratación de la interventoría del PAE de manera simultánea al inicio de la operación, para disminuir riesgos e investigaciones de los entes de control.</a:t>
            </a:r>
            <a:endParaRPr lang="es-MX" sz="1600" dirty="0"/>
          </a:p>
          <a:p>
            <a:pPr marL="285750" marR="0" lvl="0" indent="-196850" algn="just" rtl="0">
              <a:spcBef>
                <a:spcPts val="0"/>
              </a:spcBef>
              <a:spcAft>
                <a:spcPts val="0"/>
              </a:spcAft>
              <a:buClr>
                <a:schemeClr val="dk1"/>
              </a:buClr>
              <a:buSzPts val="1400"/>
              <a:buFont typeface="Arial"/>
              <a:buNone/>
            </a:pPr>
            <a:endParaRPr lang="es-MX" sz="1600" dirty="0">
              <a:solidFill>
                <a:srgbClr val="1B3734"/>
              </a:solidFill>
              <a:latin typeface="Arial"/>
              <a:ea typeface="Arial"/>
              <a:cs typeface="Arial"/>
              <a:sym typeface="Arial"/>
            </a:endParaRPr>
          </a:p>
          <a:p>
            <a:pPr marL="285750" marR="0" lvl="0" indent="-285750" algn="just" rtl="0">
              <a:spcBef>
                <a:spcPts val="0"/>
              </a:spcBef>
              <a:spcAft>
                <a:spcPts val="0"/>
              </a:spcAft>
              <a:buClr>
                <a:srgbClr val="1B3734"/>
              </a:buClr>
              <a:buSzPts val="1400"/>
              <a:buFont typeface="Arial"/>
              <a:buChar char="•"/>
            </a:pPr>
            <a:r>
              <a:rPr lang="es-MX" sz="1600" dirty="0">
                <a:solidFill>
                  <a:srgbClr val="1B3734"/>
                </a:solidFill>
                <a:latin typeface="Arial"/>
                <a:ea typeface="Arial"/>
                <a:cs typeface="Arial"/>
                <a:sym typeface="Arial"/>
              </a:rPr>
              <a:t>Continuar la articulación entre la Secretaría de Inclusión Social, Familia y Derechos Humanos y la Secretaría de Salud en el proyecto de Tiendas Escolares Saludables, regulado por la Resolución 2110 de 2021.</a:t>
            </a:r>
            <a:endParaRPr lang="es-MX" sz="16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30057BB0-56D4-AB6B-600B-B91897DD7243}"/>
              </a:ext>
            </a:extLst>
          </p:cNvPr>
          <p:cNvSpPr/>
          <p:nvPr/>
        </p:nvSpPr>
        <p:spPr>
          <a:xfrm>
            <a:off x="80473" y="6712"/>
            <a:ext cx="12268201" cy="6907312"/>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1B3834"/>
          </a:solidFill>
          <a:ln>
            <a:noFill/>
          </a:ln>
        </p:spPr>
        <p:txBody>
          <a:bodyPr lIns="0" tIns="0" rIns="0" bIns="0"/>
          <a:lstStyle/>
          <a:p>
            <a:pPr marL="7701" algn="r" defTabSz="555703">
              <a:defRPr/>
            </a:pPr>
            <a:r>
              <a:rPr lang="es-CO" sz="1400" b="1" spc="-100">
                <a:solidFill>
                  <a:srgbClr val="F6F1DD"/>
                </a:solidFill>
                <a:latin typeface="Arial" panose="020B0604020202020204" pitchFamily="34" charset="0"/>
                <a:cs typeface="Arial" panose="020B0604020202020204" pitchFamily="34" charset="0"/>
              </a:rPr>
              <a:t>Hogar de paso 2</a:t>
            </a:r>
            <a:endParaRPr lang="es-CO" sz="800" b="1" dirty="0">
              <a:latin typeface="Arial" panose="020B0604020202020204" pitchFamily="34" charset="0"/>
              <a:cs typeface="Arial" panose="020B0604020202020204" pitchFamily="34" charset="0"/>
            </a:endParaRPr>
          </a:p>
        </p:txBody>
      </p:sp>
      <p:pic>
        <p:nvPicPr>
          <p:cNvPr id="4" name="object 3">
            <a:extLst>
              <a:ext uri="{FF2B5EF4-FFF2-40B4-BE49-F238E27FC236}">
                <a16:creationId xmlns:a16="http://schemas.microsoft.com/office/drawing/2014/main" id="{8333C3B9-3FEB-6BDB-1389-D825F80DC09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5647" r="-1" b="14416"/>
          <a:stretch/>
        </p:blipFill>
        <p:spPr bwMode="auto">
          <a:xfrm>
            <a:off x="-20364" y="6712"/>
            <a:ext cx="7357201" cy="6865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Imagen 23">
            <a:extLst>
              <a:ext uri="{FF2B5EF4-FFF2-40B4-BE49-F238E27FC236}">
                <a16:creationId xmlns:a16="http://schemas.microsoft.com/office/drawing/2014/main" id="{23AA36A2-0B61-DA5B-B127-1BC545B000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2917"/>
          <a:stretch>
            <a:fillRect/>
          </a:stretch>
        </p:blipFill>
        <p:spPr bwMode="auto">
          <a:xfrm>
            <a:off x="6214574" y="5014783"/>
            <a:ext cx="2395442" cy="1836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Imagen 24">
            <a:extLst>
              <a:ext uri="{FF2B5EF4-FFF2-40B4-BE49-F238E27FC236}">
                <a16:creationId xmlns:a16="http://schemas.microsoft.com/office/drawing/2014/main" id="{E11E1226-AC3A-6FB9-F61C-EBC3099A14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6324" y="3956796"/>
            <a:ext cx="1494756" cy="1475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Imagen 25">
            <a:extLst>
              <a:ext uri="{FF2B5EF4-FFF2-40B4-BE49-F238E27FC236}">
                <a16:creationId xmlns:a16="http://schemas.microsoft.com/office/drawing/2014/main" id="{35A3DA61-52F2-0CDE-A605-4EA8504E89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6383"/>
          <a:stretch>
            <a:fillRect/>
          </a:stretch>
        </p:blipFill>
        <p:spPr bwMode="auto">
          <a:xfrm>
            <a:off x="5522662" y="-39599"/>
            <a:ext cx="4279856" cy="4042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a:extLst>
              <a:ext uri="{FF2B5EF4-FFF2-40B4-BE49-F238E27FC236}">
                <a16:creationId xmlns:a16="http://schemas.microsoft.com/office/drawing/2014/main" id="{B2109871-5B6F-FEEC-1ECF-F49585687BFD}"/>
              </a:ext>
            </a:extLst>
          </p:cNvPr>
          <p:cNvSpPr/>
          <p:nvPr/>
        </p:nvSpPr>
        <p:spPr>
          <a:xfrm>
            <a:off x="8051080" y="781635"/>
            <a:ext cx="3712688" cy="762446"/>
          </a:xfrm>
          <a:prstGeom prst="rect">
            <a:avLst/>
          </a:prstGeom>
          <a:solidFill>
            <a:srgbClr val="EFD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B3734"/>
                </a:solidFill>
                <a:latin typeface="Arial" panose="020B0604020202020204" pitchFamily="34" charset="0"/>
                <a:cs typeface="Arial" panose="020B0604020202020204" pitchFamily="34" charset="0"/>
              </a:rPr>
              <a:t>Unidad de </a:t>
            </a:r>
            <a:r>
              <a:rPr lang="en-US" sz="2000" b="1" dirty="0" err="1">
                <a:solidFill>
                  <a:srgbClr val="1B3734"/>
                </a:solidFill>
                <a:latin typeface="Arial" panose="020B0604020202020204" pitchFamily="34" charset="0"/>
                <a:cs typeface="Arial" panose="020B0604020202020204" pitchFamily="34" charset="0"/>
              </a:rPr>
              <a:t>Niñez</a:t>
            </a:r>
            <a:r>
              <a:rPr lang="en-US" sz="2000" b="1" dirty="0">
                <a:solidFill>
                  <a:srgbClr val="1B3734"/>
                </a:solidFill>
                <a:latin typeface="Arial" panose="020B0604020202020204" pitchFamily="34" charset="0"/>
                <a:cs typeface="Arial" panose="020B0604020202020204" pitchFamily="34" charset="0"/>
              </a:rPr>
              <a:t> y </a:t>
            </a:r>
            <a:r>
              <a:rPr lang="en-US" sz="2000" b="1" dirty="0" err="1">
                <a:solidFill>
                  <a:srgbClr val="1B3734"/>
                </a:solidFill>
                <a:latin typeface="Arial" panose="020B0604020202020204" pitchFamily="34" charset="0"/>
                <a:cs typeface="Arial" panose="020B0604020202020204" pitchFamily="34" charset="0"/>
              </a:rPr>
              <a:t>Adolescencia</a:t>
            </a:r>
            <a:r>
              <a:rPr lang="en-US" sz="2000" b="1" dirty="0">
                <a:solidFill>
                  <a:srgbClr val="1B3734"/>
                </a:solidFill>
                <a:latin typeface="Arial" panose="020B0604020202020204" pitchFamily="34" charset="0"/>
                <a:cs typeface="Arial" panose="020B0604020202020204" pitchFamily="34" charset="0"/>
              </a:rPr>
              <a:t> </a:t>
            </a:r>
            <a:endParaRPr lang="en-CO" sz="2000" b="1" dirty="0">
              <a:solidFill>
                <a:srgbClr val="1B3734"/>
              </a:solidFill>
              <a:latin typeface="Arial" panose="020B0604020202020204" pitchFamily="34" charset="0"/>
              <a:cs typeface="Arial" panose="020B0604020202020204" pitchFamily="34" charset="0"/>
            </a:endParaRPr>
          </a:p>
        </p:txBody>
      </p:sp>
      <p:cxnSp>
        <p:nvCxnSpPr>
          <p:cNvPr id="6" name="Straight Connector 49">
            <a:extLst>
              <a:ext uri="{FF2B5EF4-FFF2-40B4-BE49-F238E27FC236}">
                <a16:creationId xmlns:a16="http://schemas.microsoft.com/office/drawing/2014/main" id="{1B5FBA0C-B558-EA4A-739F-25B2C32604C8}"/>
              </a:ext>
            </a:extLst>
          </p:cNvPr>
          <p:cNvCxnSpPr>
            <a:cxnSpLocks/>
          </p:cNvCxnSpPr>
          <p:nvPr/>
        </p:nvCxnSpPr>
        <p:spPr>
          <a:xfrm>
            <a:off x="9912442" y="1550469"/>
            <a:ext cx="0" cy="597199"/>
          </a:xfrm>
          <a:prstGeom prst="line">
            <a:avLst/>
          </a:prstGeom>
          <a:ln w="12700">
            <a:solidFill>
              <a:srgbClr val="F7F2DD"/>
            </a:solidFill>
          </a:ln>
        </p:spPr>
        <p:style>
          <a:lnRef idx="1">
            <a:schemeClr val="accent1"/>
          </a:lnRef>
          <a:fillRef idx="0">
            <a:schemeClr val="accent1"/>
          </a:fillRef>
          <a:effectRef idx="0">
            <a:schemeClr val="accent1"/>
          </a:effectRef>
          <a:fontRef idx="minor">
            <a:schemeClr val="tx1"/>
          </a:fontRef>
        </p:style>
      </p:cxnSp>
      <p:cxnSp>
        <p:nvCxnSpPr>
          <p:cNvPr id="7" name="Straight Connector 49">
            <a:extLst>
              <a:ext uri="{FF2B5EF4-FFF2-40B4-BE49-F238E27FC236}">
                <a16:creationId xmlns:a16="http://schemas.microsoft.com/office/drawing/2014/main" id="{4EA57DDF-37CB-416D-996A-6A4044CFC37B}"/>
              </a:ext>
            </a:extLst>
          </p:cNvPr>
          <p:cNvCxnSpPr>
            <a:cxnSpLocks/>
          </p:cNvCxnSpPr>
          <p:nvPr/>
        </p:nvCxnSpPr>
        <p:spPr>
          <a:xfrm>
            <a:off x="8174490" y="2147668"/>
            <a:ext cx="1737952" cy="0"/>
          </a:xfrm>
          <a:prstGeom prst="line">
            <a:avLst/>
          </a:prstGeom>
          <a:ln w="12700">
            <a:solidFill>
              <a:srgbClr val="F7F2DD"/>
            </a:solidFill>
          </a:ln>
        </p:spPr>
        <p:style>
          <a:lnRef idx="1">
            <a:schemeClr val="accent1"/>
          </a:lnRef>
          <a:fillRef idx="0">
            <a:schemeClr val="accent1"/>
          </a:fillRef>
          <a:effectRef idx="0">
            <a:schemeClr val="accent1"/>
          </a:effectRef>
          <a:fontRef idx="minor">
            <a:schemeClr val="tx1"/>
          </a:fontRef>
        </p:style>
      </p:cxnSp>
      <p:cxnSp>
        <p:nvCxnSpPr>
          <p:cNvPr id="10" name="Straight Connector 49">
            <a:extLst>
              <a:ext uri="{FF2B5EF4-FFF2-40B4-BE49-F238E27FC236}">
                <a16:creationId xmlns:a16="http://schemas.microsoft.com/office/drawing/2014/main" id="{74761993-1032-31D4-7FA9-19ABD613EDFF}"/>
              </a:ext>
            </a:extLst>
          </p:cNvPr>
          <p:cNvCxnSpPr>
            <a:cxnSpLocks/>
          </p:cNvCxnSpPr>
          <p:nvPr/>
        </p:nvCxnSpPr>
        <p:spPr>
          <a:xfrm>
            <a:off x="8174490" y="2147668"/>
            <a:ext cx="0" cy="1809128"/>
          </a:xfrm>
          <a:prstGeom prst="line">
            <a:avLst/>
          </a:prstGeom>
          <a:ln w="12700">
            <a:solidFill>
              <a:srgbClr val="F7F2DD"/>
            </a:solidFill>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999A8D90-4525-9B63-9D2A-74F7983FBB7F}"/>
              </a:ext>
            </a:extLst>
          </p:cNvPr>
          <p:cNvSpPr txBox="1"/>
          <p:nvPr/>
        </p:nvSpPr>
        <p:spPr>
          <a:xfrm>
            <a:off x="8586624" y="2409499"/>
            <a:ext cx="2811898" cy="461665"/>
          </a:xfrm>
          <a:prstGeom prst="rect">
            <a:avLst/>
          </a:prstGeom>
          <a:noFill/>
        </p:spPr>
        <p:txBody>
          <a:bodyPr wrap="square">
            <a:spAutoFit/>
          </a:bodyPr>
          <a:lstStyle/>
          <a:p>
            <a:pPr marL="7701" algn="ctr" defTabSz="555703">
              <a:defRPr/>
            </a:pPr>
            <a:r>
              <a:rPr lang="es-CO" sz="1200" b="1" spc="-100" dirty="0">
                <a:solidFill>
                  <a:srgbClr val="F6F1DD"/>
                </a:solidFill>
                <a:latin typeface="Arial" panose="020B0604020202020204" pitchFamily="34" charset="0"/>
                <a:cs typeface="Arial" panose="020B0604020202020204" pitchFamily="34" charset="0"/>
              </a:rPr>
              <a:t>Promoción de derechos </a:t>
            </a:r>
          </a:p>
          <a:p>
            <a:pPr marL="7701" algn="ctr" defTabSz="555703">
              <a:defRPr/>
            </a:pPr>
            <a:r>
              <a:rPr lang="es-CO" sz="1200" b="1" spc="-100" dirty="0">
                <a:solidFill>
                  <a:srgbClr val="F6F1DD"/>
                </a:solidFill>
                <a:latin typeface="Arial" panose="020B0604020202020204" pitchFamily="34" charset="0"/>
                <a:cs typeface="Arial" panose="020B0604020202020204" pitchFamily="34" charset="0"/>
              </a:rPr>
              <a:t>y prevención de las vulneraciones</a:t>
            </a:r>
            <a:endParaRPr lang="es-MX" sz="1200" dirty="0"/>
          </a:p>
        </p:txBody>
      </p:sp>
      <p:sp>
        <p:nvSpPr>
          <p:cNvPr id="16" name="CuadroTexto 15">
            <a:extLst>
              <a:ext uri="{FF2B5EF4-FFF2-40B4-BE49-F238E27FC236}">
                <a16:creationId xmlns:a16="http://schemas.microsoft.com/office/drawing/2014/main" id="{F9EA5B63-889F-3644-E6F6-6498F568C87C}"/>
              </a:ext>
            </a:extLst>
          </p:cNvPr>
          <p:cNvSpPr txBox="1"/>
          <p:nvPr/>
        </p:nvSpPr>
        <p:spPr>
          <a:xfrm>
            <a:off x="8724900" y="3013188"/>
            <a:ext cx="2673622" cy="474489"/>
          </a:xfrm>
          <a:prstGeom prst="rect">
            <a:avLst/>
          </a:prstGeom>
          <a:noFill/>
        </p:spPr>
        <p:txBody>
          <a:bodyPr wrap="square">
            <a:spAutoFit/>
          </a:bodyPr>
          <a:lstStyle/>
          <a:p>
            <a:pPr marL="7701" algn="ctr" defTabSz="555703">
              <a:spcBef>
                <a:spcPts val="82"/>
              </a:spcBef>
              <a:defRPr/>
            </a:pPr>
            <a:r>
              <a:rPr lang="es-CO" altLang="x-none" sz="1200" b="1" spc="-100" dirty="0">
                <a:solidFill>
                  <a:srgbClr val="F6F1DD"/>
                </a:solidFill>
                <a:latin typeface="Arial" panose="020B0604020202020204" pitchFamily="34" charset="0"/>
                <a:cs typeface="Arial" panose="020B0604020202020204" pitchFamily="34" charset="0"/>
              </a:rPr>
              <a:t>Medellín cuida  a sus niñas, niños </a:t>
            </a:r>
          </a:p>
          <a:p>
            <a:pPr marL="7701" algn="ctr" defTabSz="555703">
              <a:spcBef>
                <a:spcPts val="82"/>
              </a:spcBef>
              <a:defRPr/>
            </a:pPr>
            <a:r>
              <a:rPr lang="es-CO" altLang="x-none" sz="1200" b="1" spc="-100" dirty="0">
                <a:solidFill>
                  <a:srgbClr val="F6F1DD"/>
                </a:solidFill>
                <a:latin typeface="Arial" panose="020B0604020202020204" pitchFamily="34" charset="0"/>
                <a:cs typeface="Arial" panose="020B0604020202020204" pitchFamily="34" charset="0"/>
              </a:rPr>
              <a:t>y adolescentes</a:t>
            </a:r>
          </a:p>
        </p:txBody>
      </p:sp>
      <p:sp>
        <p:nvSpPr>
          <p:cNvPr id="32" name="CuadroTexto 31">
            <a:extLst>
              <a:ext uri="{FF2B5EF4-FFF2-40B4-BE49-F238E27FC236}">
                <a16:creationId xmlns:a16="http://schemas.microsoft.com/office/drawing/2014/main" id="{DC3FE8F7-4A92-A8E3-139F-A574D2552D56}"/>
              </a:ext>
            </a:extLst>
          </p:cNvPr>
          <p:cNvSpPr txBox="1"/>
          <p:nvPr/>
        </p:nvSpPr>
        <p:spPr>
          <a:xfrm>
            <a:off x="8957525" y="3724282"/>
            <a:ext cx="2102120" cy="461665"/>
          </a:xfrm>
          <a:prstGeom prst="rect">
            <a:avLst/>
          </a:prstGeom>
          <a:noFill/>
        </p:spPr>
        <p:txBody>
          <a:bodyPr wrap="square">
            <a:spAutoFit/>
          </a:bodyPr>
          <a:lstStyle/>
          <a:p>
            <a:pPr marL="7701" algn="ctr" defTabSz="555703">
              <a:spcBef>
                <a:spcPts val="967"/>
              </a:spcBef>
              <a:defRPr/>
            </a:pPr>
            <a:r>
              <a:rPr lang="x-none" altLang="x-none" sz="1200" b="1" spc="-100" dirty="0">
                <a:solidFill>
                  <a:srgbClr val="F6F1DD"/>
                </a:solidFill>
                <a:latin typeface="Arial" panose="020B0604020202020204" pitchFamily="34" charset="0"/>
                <a:cs typeface="Arial" panose="020B0604020202020204" pitchFamily="34" charset="0"/>
              </a:rPr>
              <a:t>Política Pública </a:t>
            </a:r>
            <a:r>
              <a:rPr lang="es-CO" altLang="x-none" sz="1200" b="1" spc="-100" dirty="0">
                <a:solidFill>
                  <a:srgbClr val="F6F1DD"/>
                </a:solidFill>
                <a:latin typeface="Arial" panose="020B0604020202020204" pitchFamily="34" charset="0"/>
                <a:cs typeface="Arial" panose="020B0604020202020204" pitchFamily="34" charset="0"/>
              </a:rPr>
              <a:t>de Infancias y Adolescencias</a:t>
            </a:r>
            <a:endParaRPr lang="x-none" altLang="x-none" sz="1200" b="1" spc="-100" dirty="0">
              <a:solidFill>
                <a:srgbClr val="F6F1DD"/>
              </a:solidFill>
              <a:latin typeface="Arial" panose="020B0604020202020204" pitchFamily="34" charset="0"/>
              <a:cs typeface="Arial" panose="020B0604020202020204" pitchFamily="34" charset="0"/>
            </a:endParaRPr>
          </a:p>
        </p:txBody>
      </p:sp>
      <p:cxnSp>
        <p:nvCxnSpPr>
          <p:cNvPr id="33" name="Straight Connector 49">
            <a:extLst>
              <a:ext uri="{FF2B5EF4-FFF2-40B4-BE49-F238E27FC236}">
                <a16:creationId xmlns:a16="http://schemas.microsoft.com/office/drawing/2014/main" id="{5ADE0F5F-5813-DAD2-9A74-820363658A41}"/>
              </a:ext>
            </a:extLst>
          </p:cNvPr>
          <p:cNvCxnSpPr>
            <a:cxnSpLocks/>
          </p:cNvCxnSpPr>
          <p:nvPr/>
        </p:nvCxnSpPr>
        <p:spPr>
          <a:xfrm>
            <a:off x="8174490" y="2649209"/>
            <a:ext cx="550410" cy="0"/>
          </a:xfrm>
          <a:prstGeom prst="line">
            <a:avLst/>
          </a:prstGeom>
          <a:ln w="12700">
            <a:solidFill>
              <a:srgbClr val="F7F2DD"/>
            </a:solidFill>
          </a:ln>
        </p:spPr>
        <p:style>
          <a:lnRef idx="1">
            <a:schemeClr val="accent1"/>
          </a:lnRef>
          <a:fillRef idx="0">
            <a:schemeClr val="accent1"/>
          </a:fillRef>
          <a:effectRef idx="0">
            <a:schemeClr val="accent1"/>
          </a:effectRef>
          <a:fontRef idx="minor">
            <a:schemeClr val="tx1"/>
          </a:fontRef>
        </p:style>
      </p:cxnSp>
      <p:cxnSp>
        <p:nvCxnSpPr>
          <p:cNvPr id="35" name="Straight Connector 49">
            <a:extLst>
              <a:ext uri="{FF2B5EF4-FFF2-40B4-BE49-F238E27FC236}">
                <a16:creationId xmlns:a16="http://schemas.microsoft.com/office/drawing/2014/main" id="{CDFE1F48-64F1-7BF7-B940-2EAF0ECD88A0}"/>
              </a:ext>
            </a:extLst>
          </p:cNvPr>
          <p:cNvCxnSpPr>
            <a:cxnSpLocks/>
          </p:cNvCxnSpPr>
          <p:nvPr/>
        </p:nvCxnSpPr>
        <p:spPr>
          <a:xfrm>
            <a:off x="8174490" y="3144509"/>
            <a:ext cx="550410" cy="0"/>
          </a:xfrm>
          <a:prstGeom prst="line">
            <a:avLst/>
          </a:prstGeom>
          <a:ln w="12700">
            <a:solidFill>
              <a:srgbClr val="F7F2DD"/>
            </a:solidFill>
          </a:ln>
        </p:spPr>
        <p:style>
          <a:lnRef idx="1">
            <a:schemeClr val="accent1"/>
          </a:lnRef>
          <a:fillRef idx="0">
            <a:schemeClr val="accent1"/>
          </a:fillRef>
          <a:effectRef idx="0">
            <a:schemeClr val="accent1"/>
          </a:effectRef>
          <a:fontRef idx="minor">
            <a:schemeClr val="tx1"/>
          </a:fontRef>
        </p:style>
      </p:cxnSp>
      <p:cxnSp>
        <p:nvCxnSpPr>
          <p:cNvPr id="36" name="Straight Connector 49">
            <a:extLst>
              <a:ext uri="{FF2B5EF4-FFF2-40B4-BE49-F238E27FC236}">
                <a16:creationId xmlns:a16="http://schemas.microsoft.com/office/drawing/2014/main" id="{16B1F3BB-0809-963A-3412-AF2750F83B06}"/>
              </a:ext>
            </a:extLst>
          </p:cNvPr>
          <p:cNvCxnSpPr>
            <a:cxnSpLocks/>
          </p:cNvCxnSpPr>
          <p:nvPr/>
        </p:nvCxnSpPr>
        <p:spPr>
          <a:xfrm>
            <a:off x="8174490" y="3947963"/>
            <a:ext cx="550410" cy="0"/>
          </a:xfrm>
          <a:prstGeom prst="line">
            <a:avLst/>
          </a:prstGeom>
          <a:ln w="12700">
            <a:solidFill>
              <a:srgbClr val="F7F2DD"/>
            </a:solidFill>
          </a:ln>
        </p:spPr>
        <p:style>
          <a:lnRef idx="1">
            <a:schemeClr val="accent1"/>
          </a:lnRef>
          <a:fillRef idx="0">
            <a:schemeClr val="accent1"/>
          </a:fillRef>
          <a:effectRef idx="0">
            <a:schemeClr val="accent1"/>
          </a:effectRef>
          <a:fontRef idx="minor">
            <a:schemeClr val="tx1"/>
          </a:fontRef>
        </p:style>
      </p:cxnSp>
      <p:cxnSp>
        <p:nvCxnSpPr>
          <p:cNvPr id="38" name="Straight Connector 49">
            <a:extLst>
              <a:ext uri="{FF2B5EF4-FFF2-40B4-BE49-F238E27FC236}">
                <a16:creationId xmlns:a16="http://schemas.microsoft.com/office/drawing/2014/main" id="{3A7EE7BA-0ED5-1EC0-A543-F8C65E321EFA}"/>
              </a:ext>
            </a:extLst>
          </p:cNvPr>
          <p:cNvCxnSpPr>
            <a:cxnSpLocks/>
          </p:cNvCxnSpPr>
          <p:nvPr/>
        </p:nvCxnSpPr>
        <p:spPr>
          <a:xfrm>
            <a:off x="8174490" y="2142064"/>
            <a:ext cx="1737952" cy="0"/>
          </a:xfrm>
          <a:prstGeom prst="line">
            <a:avLst/>
          </a:prstGeom>
          <a:ln w="12700">
            <a:solidFill>
              <a:srgbClr val="F7F2DD"/>
            </a:solidFill>
          </a:ln>
        </p:spPr>
        <p:style>
          <a:lnRef idx="1">
            <a:schemeClr val="accent1"/>
          </a:lnRef>
          <a:fillRef idx="0">
            <a:schemeClr val="accent1"/>
          </a:fillRef>
          <a:effectRef idx="0">
            <a:schemeClr val="accent1"/>
          </a:effectRef>
          <a:fontRef idx="minor">
            <a:schemeClr val="tx1"/>
          </a:fontRef>
        </p:style>
      </p:cxnSp>
      <p:cxnSp>
        <p:nvCxnSpPr>
          <p:cNvPr id="39" name="Straight Connector 49">
            <a:extLst>
              <a:ext uri="{FF2B5EF4-FFF2-40B4-BE49-F238E27FC236}">
                <a16:creationId xmlns:a16="http://schemas.microsoft.com/office/drawing/2014/main" id="{0F5611F3-FF08-C003-79FD-424BA1829FC1}"/>
              </a:ext>
            </a:extLst>
          </p:cNvPr>
          <p:cNvCxnSpPr>
            <a:cxnSpLocks/>
          </p:cNvCxnSpPr>
          <p:nvPr/>
        </p:nvCxnSpPr>
        <p:spPr>
          <a:xfrm>
            <a:off x="8174490" y="2142064"/>
            <a:ext cx="0" cy="1809128"/>
          </a:xfrm>
          <a:prstGeom prst="line">
            <a:avLst/>
          </a:prstGeom>
          <a:ln w="12700">
            <a:solidFill>
              <a:srgbClr val="F7F2DD"/>
            </a:solidFill>
          </a:ln>
        </p:spPr>
        <p:style>
          <a:lnRef idx="1">
            <a:schemeClr val="accent1"/>
          </a:lnRef>
          <a:fillRef idx="0">
            <a:schemeClr val="accent1"/>
          </a:fillRef>
          <a:effectRef idx="0">
            <a:schemeClr val="accent1"/>
          </a:effectRef>
          <a:fontRef idx="minor">
            <a:schemeClr val="tx1"/>
          </a:fontRef>
        </p:style>
      </p:cxnSp>
      <p:cxnSp>
        <p:nvCxnSpPr>
          <p:cNvPr id="40" name="Straight Connector 49">
            <a:extLst>
              <a:ext uri="{FF2B5EF4-FFF2-40B4-BE49-F238E27FC236}">
                <a16:creationId xmlns:a16="http://schemas.microsoft.com/office/drawing/2014/main" id="{3873272D-2B49-4630-FEAE-032EE58C44A6}"/>
              </a:ext>
            </a:extLst>
          </p:cNvPr>
          <p:cNvCxnSpPr>
            <a:cxnSpLocks/>
          </p:cNvCxnSpPr>
          <p:nvPr/>
        </p:nvCxnSpPr>
        <p:spPr>
          <a:xfrm>
            <a:off x="8174490" y="2643605"/>
            <a:ext cx="550410" cy="0"/>
          </a:xfrm>
          <a:prstGeom prst="line">
            <a:avLst/>
          </a:prstGeom>
          <a:ln w="12700">
            <a:solidFill>
              <a:srgbClr val="F7F2DD"/>
            </a:solidFill>
          </a:ln>
        </p:spPr>
        <p:style>
          <a:lnRef idx="1">
            <a:schemeClr val="accent1"/>
          </a:lnRef>
          <a:fillRef idx="0">
            <a:schemeClr val="accent1"/>
          </a:fillRef>
          <a:effectRef idx="0">
            <a:schemeClr val="accent1"/>
          </a:effectRef>
          <a:fontRef idx="minor">
            <a:schemeClr val="tx1"/>
          </a:fontRef>
        </p:style>
      </p:cxnSp>
      <p:cxnSp>
        <p:nvCxnSpPr>
          <p:cNvPr id="41" name="Straight Connector 49">
            <a:extLst>
              <a:ext uri="{FF2B5EF4-FFF2-40B4-BE49-F238E27FC236}">
                <a16:creationId xmlns:a16="http://schemas.microsoft.com/office/drawing/2014/main" id="{3C1CF377-F959-B786-D61C-FC5E51840C74}"/>
              </a:ext>
            </a:extLst>
          </p:cNvPr>
          <p:cNvCxnSpPr>
            <a:cxnSpLocks/>
          </p:cNvCxnSpPr>
          <p:nvPr/>
        </p:nvCxnSpPr>
        <p:spPr>
          <a:xfrm>
            <a:off x="8174490" y="3138905"/>
            <a:ext cx="550410" cy="0"/>
          </a:xfrm>
          <a:prstGeom prst="line">
            <a:avLst/>
          </a:prstGeom>
          <a:ln w="12700">
            <a:solidFill>
              <a:srgbClr val="F7F2DD"/>
            </a:solidFill>
          </a:ln>
        </p:spPr>
        <p:style>
          <a:lnRef idx="1">
            <a:schemeClr val="accent1"/>
          </a:lnRef>
          <a:fillRef idx="0">
            <a:schemeClr val="accent1"/>
          </a:fillRef>
          <a:effectRef idx="0">
            <a:schemeClr val="accent1"/>
          </a:effectRef>
          <a:fontRef idx="minor">
            <a:schemeClr val="tx1"/>
          </a:fontRef>
        </p:style>
      </p:cxnSp>
      <p:cxnSp>
        <p:nvCxnSpPr>
          <p:cNvPr id="42" name="Straight Connector 49">
            <a:extLst>
              <a:ext uri="{FF2B5EF4-FFF2-40B4-BE49-F238E27FC236}">
                <a16:creationId xmlns:a16="http://schemas.microsoft.com/office/drawing/2014/main" id="{2505F237-C212-E51A-F16F-D33A00AE3AB6}"/>
              </a:ext>
            </a:extLst>
          </p:cNvPr>
          <p:cNvCxnSpPr>
            <a:cxnSpLocks/>
          </p:cNvCxnSpPr>
          <p:nvPr/>
        </p:nvCxnSpPr>
        <p:spPr>
          <a:xfrm>
            <a:off x="8174490" y="3942359"/>
            <a:ext cx="550410" cy="0"/>
          </a:xfrm>
          <a:prstGeom prst="line">
            <a:avLst/>
          </a:prstGeom>
          <a:ln w="12700">
            <a:solidFill>
              <a:srgbClr val="F7F2DD"/>
            </a:solidFill>
          </a:ln>
        </p:spPr>
        <p:style>
          <a:lnRef idx="1">
            <a:schemeClr val="accent1"/>
          </a:lnRef>
          <a:fillRef idx="0">
            <a:schemeClr val="accent1"/>
          </a:fillRef>
          <a:effectRef idx="0">
            <a:schemeClr val="accent1"/>
          </a:effectRef>
          <a:fontRef idx="minor">
            <a:schemeClr val="tx1"/>
          </a:fontRef>
        </p:style>
      </p:cxnSp>
      <p:pic>
        <p:nvPicPr>
          <p:cNvPr id="43" name="Imagen 28">
            <a:extLst>
              <a:ext uri="{FF2B5EF4-FFF2-40B4-BE49-F238E27FC236}">
                <a16:creationId xmlns:a16="http://schemas.microsoft.com/office/drawing/2014/main" id="{D8B25919-E569-19FC-E516-2848A26D04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45645" y="5381285"/>
            <a:ext cx="1533083" cy="1073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7F2DD"/>
        </a:solidFill>
        <a:effectLst/>
      </p:bgPr>
    </p:bg>
    <p:spTree>
      <p:nvGrpSpPr>
        <p:cNvPr id="1" name=""/>
        <p:cNvGrpSpPr/>
        <p:nvPr/>
      </p:nvGrpSpPr>
      <p:grpSpPr>
        <a:xfrm>
          <a:off x="0" y="0"/>
          <a:ext cx="0" cy="0"/>
          <a:chOff x="0" y="0"/>
          <a:chExt cx="0" cy="0"/>
        </a:xfrm>
      </p:grpSpPr>
      <p:sp>
        <p:nvSpPr>
          <p:cNvPr id="31" name="object 31">
            <a:extLst>
              <a:ext uri="{FF2B5EF4-FFF2-40B4-BE49-F238E27FC236}">
                <a16:creationId xmlns:a16="http://schemas.microsoft.com/office/drawing/2014/main" id="{D82551DA-B9F2-8161-4EEE-1A5E9D0AEB5F}"/>
              </a:ext>
            </a:extLst>
          </p:cNvPr>
          <p:cNvSpPr txBox="1"/>
          <p:nvPr/>
        </p:nvSpPr>
        <p:spPr>
          <a:xfrm>
            <a:off x="807726" y="351542"/>
            <a:ext cx="4595019" cy="440997"/>
          </a:xfrm>
          <a:prstGeom prst="rect">
            <a:avLst/>
          </a:prstGeom>
        </p:spPr>
        <p:txBody>
          <a:bodyPr wrap="square" lIns="0" tIns="10012" rIns="0" bIns="0">
            <a:spAutoFit/>
          </a:bodyPr>
          <a:lstStyle>
            <a:lvl1pPr marL="14288">
              <a:defRPr sz="2100">
                <a:solidFill>
                  <a:schemeClr val="tx1"/>
                </a:solidFill>
                <a:latin typeface="Calibri" panose="020F0502020204030204" pitchFamily="34" charset="0"/>
              </a:defRPr>
            </a:lvl1pPr>
            <a:lvl2pPr marL="742950" indent="-285750">
              <a:defRPr sz="2100">
                <a:solidFill>
                  <a:schemeClr val="tx1"/>
                </a:solidFill>
                <a:latin typeface="Calibri" panose="020F0502020204030204" pitchFamily="34" charset="0"/>
              </a:defRPr>
            </a:lvl2pPr>
            <a:lvl3pPr marL="1143000" indent="-228600">
              <a:defRPr sz="2100">
                <a:solidFill>
                  <a:schemeClr val="tx1"/>
                </a:solidFill>
                <a:latin typeface="Calibri" panose="020F0502020204030204" pitchFamily="34" charset="0"/>
              </a:defRPr>
            </a:lvl3pPr>
            <a:lvl4pPr marL="1600200" indent="-228600">
              <a:defRPr sz="2100">
                <a:solidFill>
                  <a:schemeClr val="tx1"/>
                </a:solidFill>
                <a:latin typeface="Calibri" panose="020F0502020204030204" pitchFamily="34" charset="0"/>
              </a:defRPr>
            </a:lvl4pPr>
            <a:lvl5pPr marL="2057400" indent="-228600">
              <a:defRPr sz="2100">
                <a:solidFill>
                  <a:schemeClr val="tx1"/>
                </a:solidFill>
                <a:latin typeface="Calibri" panose="020F0502020204030204" pitchFamily="34" charset="0"/>
              </a:defRPr>
            </a:lvl5pPr>
            <a:lvl6pPr marL="2514600" indent="-228600" defTabSz="1103313" fontAlgn="base">
              <a:spcBef>
                <a:spcPct val="0"/>
              </a:spcBef>
              <a:spcAft>
                <a:spcPct val="0"/>
              </a:spcAft>
              <a:defRPr sz="2100">
                <a:solidFill>
                  <a:schemeClr val="tx1"/>
                </a:solidFill>
                <a:latin typeface="Calibri" panose="020F0502020204030204" pitchFamily="34" charset="0"/>
              </a:defRPr>
            </a:lvl6pPr>
            <a:lvl7pPr marL="2971800" indent="-228600" defTabSz="1103313" fontAlgn="base">
              <a:spcBef>
                <a:spcPct val="0"/>
              </a:spcBef>
              <a:spcAft>
                <a:spcPct val="0"/>
              </a:spcAft>
              <a:defRPr sz="2100">
                <a:solidFill>
                  <a:schemeClr val="tx1"/>
                </a:solidFill>
                <a:latin typeface="Calibri" panose="020F0502020204030204" pitchFamily="34" charset="0"/>
              </a:defRPr>
            </a:lvl7pPr>
            <a:lvl8pPr marL="3429000" indent="-228600" defTabSz="1103313" fontAlgn="base">
              <a:spcBef>
                <a:spcPct val="0"/>
              </a:spcBef>
              <a:spcAft>
                <a:spcPct val="0"/>
              </a:spcAft>
              <a:defRPr sz="2100">
                <a:solidFill>
                  <a:schemeClr val="tx1"/>
                </a:solidFill>
                <a:latin typeface="Calibri" panose="020F0502020204030204" pitchFamily="34" charset="0"/>
              </a:defRPr>
            </a:lvl8pPr>
            <a:lvl9pPr marL="3886200" indent="-228600" defTabSz="1103313" fontAlgn="base">
              <a:spcBef>
                <a:spcPct val="0"/>
              </a:spcBef>
              <a:spcAft>
                <a:spcPct val="0"/>
              </a:spcAft>
              <a:defRPr sz="2100">
                <a:solidFill>
                  <a:schemeClr val="tx1"/>
                </a:solidFill>
                <a:latin typeface="Calibri" panose="020F0502020204030204" pitchFamily="34" charset="0"/>
              </a:defRPr>
            </a:lvl9pPr>
          </a:lstStyle>
          <a:p>
            <a:pPr>
              <a:spcBef>
                <a:spcPts val="82"/>
              </a:spcBef>
            </a:pPr>
            <a:r>
              <a:rPr lang="es-MX" altLang="en-CO" sz="2800" b="1" dirty="0">
                <a:solidFill>
                  <a:srgbClr val="1B3834"/>
                </a:solidFill>
                <a:latin typeface="Arial" panose="020B0604020202020204" pitchFamily="34" charset="0"/>
                <a:cs typeface="Arial" panose="020B0604020202020204" pitchFamily="34" charset="0"/>
              </a:rPr>
              <a:t>Logros</a:t>
            </a:r>
            <a:endParaRPr lang="en-CO" altLang="en-CO" sz="16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316EF19-8509-E60F-FA06-F1535D60E48F}"/>
              </a:ext>
            </a:extLst>
          </p:cNvPr>
          <p:cNvPicPr>
            <a:picLocks noChangeAspect="1"/>
          </p:cNvPicPr>
          <p:nvPr/>
        </p:nvPicPr>
        <p:blipFill>
          <a:blip r:embed="rId3"/>
          <a:stretch>
            <a:fillRect/>
          </a:stretch>
        </p:blipFill>
        <p:spPr>
          <a:xfrm>
            <a:off x="8870700" y="5648016"/>
            <a:ext cx="2831480" cy="920933"/>
          </a:xfrm>
          <a:prstGeom prst="rect">
            <a:avLst/>
          </a:prstGeom>
        </p:spPr>
      </p:pic>
      <p:pic>
        <p:nvPicPr>
          <p:cNvPr id="11" name="Imagen 41">
            <a:extLst>
              <a:ext uri="{FF2B5EF4-FFF2-40B4-BE49-F238E27FC236}">
                <a16:creationId xmlns:a16="http://schemas.microsoft.com/office/drawing/2014/main" id="{44FABB51-273E-6BCA-0BC4-AA34A699B6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7093" b="36607"/>
          <a:stretch>
            <a:fillRect/>
          </a:stretch>
        </p:blipFill>
        <p:spPr bwMode="auto">
          <a:xfrm>
            <a:off x="-492078" y="4934675"/>
            <a:ext cx="1615452" cy="192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a:extLst>
              <a:ext uri="{FF2B5EF4-FFF2-40B4-BE49-F238E27FC236}">
                <a16:creationId xmlns:a16="http://schemas.microsoft.com/office/drawing/2014/main" id="{9A3BE9D0-8DB2-C934-EA5A-B3BCE10DF32F}"/>
              </a:ext>
            </a:extLst>
          </p:cNvPr>
          <p:cNvSpPr txBox="1"/>
          <p:nvPr/>
        </p:nvSpPr>
        <p:spPr>
          <a:xfrm>
            <a:off x="616634" y="988772"/>
            <a:ext cx="10958732" cy="4973156"/>
          </a:xfrm>
          <a:prstGeom prst="rect">
            <a:avLst/>
          </a:prstGeom>
          <a:noFill/>
        </p:spPr>
        <p:txBody>
          <a:bodyPr wrap="square">
            <a:spAutoFit/>
          </a:bodyPr>
          <a:lstStyle/>
          <a:p>
            <a:pPr marL="347663" indent="-285750" algn="just">
              <a:spcBef>
                <a:spcPts val="528"/>
              </a:spcBef>
              <a:buClr>
                <a:srgbClr val="FB6C6C"/>
              </a:buClr>
              <a:buFont typeface="Wingdings" panose="05000000000000000000" pitchFamily="2" charset="2"/>
              <a:buChar char="ü"/>
            </a:pPr>
            <a:r>
              <a:rPr lang="es-CO" altLang="x-none" sz="1600" dirty="0">
                <a:solidFill>
                  <a:srgbClr val="1B3834"/>
                </a:solidFill>
                <a:latin typeface="Arial" panose="020B0604020202020204" pitchFamily="34" charset="0"/>
                <a:cs typeface="Arial" panose="020B0604020202020204" pitchFamily="34" charset="0"/>
              </a:rPr>
              <a:t>Estrategia de acompañamiento familiar a los hogares en temas de emprendimiento y empleabilidad que disminuye índices de violencia y crea entornos seguros a niñas, niños y adolescentes.</a:t>
            </a:r>
          </a:p>
          <a:p>
            <a:pPr marL="347663" indent="-285750" algn="just">
              <a:spcBef>
                <a:spcPts val="528"/>
              </a:spcBef>
              <a:buClr>
                <a:srgbClr val="FB6C6C"/>
              </a:buClr>
              <a:buFont typeface="Wingdings" panose="05000000000000000000" pitchFamily="2" charset="2"/>
              <a:buChar char="ü"/>
            </a:pPr>
            <a:endParaRPr lang="es-CO" altLang="x-none" sz="1600" dirty="0">
              <a:solidFill>
                <a:srgbClr val="1B3834"/>
              </a:solidFill>
              <a:latin typeface="Arial" panose="020B0604020202020204" pitchFamily="34" charset="0"/>
              <a:cs typeface="Arial" panose="020B0604020202020204" pitchFamily="34" charset="0"/>
            </a:endParaRPr>
          </a:p>
          <a:p>
            <a:pPr marL="347663" indent="-285750" algn="just">
              <a:spcBef>
                <a:spcPts val="528"/>
              </a:spcBef>
              <a:buClr>
                <a:srgbClr val="FB6C6C"/>
              </a:buClr>
              <a:buFont typeface="Wingdings" panose="05000000000000000000" pitchFamily="2" charset="2"/>
              <a:buChar char="ü"/>
            </a:pPr>
            <a:r>
              <a:rPr lang="es-CO" altLang="x-none" sz="1600" dirty="0">
                <a:solidFill>
                  <a:srgbClr val="1B3834"/>
                </a:solidFill>
                <a:latin typeface="Arial" panose="020B0604020202020204" pitchFamily="34" charset="0"/>
                <a:cs typeface="Arial" panose="020B0604020202020204" pitchFamily="34" charset="0"/>
              </a:rPr>
              <a:t>Fortalecimiento de los consejos de participación de infancia y adolescencia. Se ampliaron los rangos de participación (desde los 6 años), con enfoque diferencial (LGBTIQ+, discapacidad), y acciones de incidencia porque han hecho diagnósticos de territorio.</a:t>
            </a:r>
          </a:p>
          <a:p>
            <a:pPr marL="347663" indent="-285750" algn="just">
              <a:spcBef>
                <a:spcPts val="528"/>
              </a:spcBef>
              <a:buClr>
                <a:srgbClr val="FB6C6C"/>
              </a:buClr>
              <a:buFont typeface="Wingdings" panose="05000000000000000000" pitchFamily="2" charset="2"/>
              <a:buChar char="ü"/>
            </a:pPr>
            <a:endParaRPr lang="es-CO" altLang="x-none" sz="1600" dirty="0">
              <a:solidFill>
                <a:srgbClr val="1B3834"/>
              </a:solidFill>
              <a:latin typeface="Arial" panose="020B0604020202020204" pitchFamily="34" charset="0"/>
              <a:cs typeface="Arial" panose="020B0604020202020204" pitchFamily="34" charset="0"/>
            </a:endParaRPr>
          </a:p>
          <a:p>
            <a:pPr marL="347663" indent="-285750" algn="just">
              <a:spcBef>
                <a:spcPts val="528"/>
              </a:spcBef>
              <a:buClr>
                <a:srgbClr val="FB6C6C"/>
              </a:buClr>
              <a:buFont typeface="Wingdings" panose="05000000000000000000" pitchFamily="2" charset="2"/>
              <a:buChar char="ü"/>
            </a:pPr>
            <a:r>
              <a:rPr lang="es-CO" sz="1600" dirty="0">
                <a:solidFill>
                  <a:srgbClr val="1B3834"/>
                </a:solidFill>
                <a:latin typeface="Arial" panose="020B0604020202020204" pitchFamily="34" charset="0"/>
                <a:cs typeface="Arial" panose="020B0604020202020204" pitchFamily="34" charset="0"/>
              </a:rPr>
              <a:t>En el marco del fortalecimiento de la Acción Territorial se creó la Central de Casos, que </a:t>
            </a:r>
            <a:br>
              <a:rPr lang="es-CO" sz="1600" dirty="0">
                <a:solidFill>
                  <a:srgbClr val="1B3834"/>
                </a:solidFill>
                <a:latin typeface="Arial" panose="020B0604020202020204" pitchFamily="34" charset="0"/>
                <a:cs typeface="Arial" panose="020B0604020202020204" pitchFamily="34" charset="0"/>
              </a:rPr>
            </a:br>
            <a:r>
              <a:rPr lang="es-CO" sz="1600" dirty="0">
                <a:solidFill>
                  <a:srgbClr val="1B3834"/>
                </a:solidFill>
                <a:latin typeface="Arial" panose="020B0604020202020204" pitchFamily="34" charset="0"/>
                <a:cs typeface="Arial" panose="020B0604020202020204" pitchFamily="34" charset="0"/>
              </a:rPr>
              <a:t>Implementamos a partir del año 2022 para la recepción, clasificación y atención de solicitudes frente a casos de presuntas situaciones de inobservancia, amenaza y/o vulneración de derechos de niñas, niños y adolescentes, logrando obtener una respuesta mucho más efectiva frente a riesgos identificados y protección oportuna a las infancias y adolescencias del Distrito.</a:t>
            </a:r>
          </a:p>
          <a:p>
            <a:pPr marL="347663" indent="-285750" algn="just">
              <a:spcBef>
                <a:spcPts val="528"/>
              </a:spcBef>
              <a:buClr>
                <a:srgbClr val="FB6C6C"/>
              </a:buClr>
              <a:buFont typeface="Wingdings" panose="05000000000000000000" pitchFamily="2" charset="2"/>
              <a:buChar char="ü"/>
            </a:pPr>
            <a:endParaRPr lang="es-CO" altLang="x-none" sz="1600" dirty="0">
              <a:solidFill>
                <a:srgbClr val="1B3834"/>
              </a:solidFill>
              <a:latin typeface="Arial" panose="020B0604020202020204" pitchFamily="34" charset="0"/>
              <a:cs typeface="Arial" panose="020B0604020202020204" pitchFamily="34" charset="0"/>
            </a:endParaRPr>
          </a:p>
          <a:p>
            <a:pPr marL="347663" indent="-285750" algn="just">
              <a:spcBef>
                <a:spcPts val="528"/>
              </a:spcBef>
              <a:buClr>
                <a:srgbClr val="FB6C6C"/>
              </a:buClr>
              <a:buFont typeface="Wingdings" panose="05000000000000000000" pitchFamily="2" charset="2"/>
              <a:buChar char="ü"/>
            </a:pPr>
            <a:r>
              <a:rPr lang="es-CO" sz="1600" dirty="0">
                <a:solidFill>
                  <a:srgbClr val="1B3834"/>
                </a:solidFill>
                <a:latin typeface="Arial" panose="020B0604020202020204" pitchFamily="34" charset="0"/>
                <a:ea typeface="GungsuhChe" panose="02030609000101010101" pitchFamily="49" charset="-127"/>
                <a:cs typeface="Arial" panose="020B0604020202020204" pitchFamily="34" charset="0"/>
              </a:rPr>
              <a:t>Implementación del proceso de Competencias Productivas para el Desarrollo Económico de las Familias,</a:t>
            </a:r>
            <a:r>
              <a:rPr lang="es-CO" sz="1600" b="0" dirty="0">
                <a:solidFill>
                  <a:srgbClr val="1B3834"/>
                </a:solidFill>
                <a:latin typeface="Arial" panose="020B0604020202020204" pitchFamily="34" charset="0"/>
                <a:ea typeface="GungsuhChe" panose="02030609000101010101" pitchFamily="49" charset="-127"/>
                <a:cs typeface="Arial" panose="020B0604020202020204" pitchFamily="34" charset="0"/>
              </a:rPr>
              <a:t> en el cual se brindó asesoría, orientación, capacitación y acercamiento a la oferta de formación socio-laboral de la ciudad a adolescentes, jóvenes y sus familias, por medio de alianzas con entidades públicas y privadas, posibilitando así condiciones de vida más dignas y favorables para la garantía de derechos de la infancia y la adolescencia.</a:t>
            </a:r>
            <a:endParaRPr lang="es-CO" altLang="es-CO" sz="1600" dirty="0">
              <a:latin typeface="Arial" panose="020B0604020202020204" pitchFamily="34" charset="0"/>
              <a:ea typeface="GungsuhChe" panose="02030609000101010101" pitchFamily="49" charset="-127"/>
              <a:cs typeface="Arial" panose="020B0604020202020204" pitchFamily="34" charset="0"/>
            </a:endParaRPr>
          </a:p>
          <a:p>
            <a:pPr marL="347663" indent="-285750" algn="just">
              <a:spcBef>
                <a:spcPts val="528"/>
              </a:spcBef>
              <a:buClr>
                <a:srgbClr val="FB6C6C"/>
              </a:buClr>
              <a:buFont typeface="Wingdings" panose="05000000000000000000" pitchFamily="2" charset="2"/>
              <a:buChar char="ü"/>
            </a:pPr>
            <a:endParaRPr lang="es-CO" altLang="x-none" sz="1600" dirty="0">
              <a:solidFill>
                <a:srgbClr val="1B383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18508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7F2DD"/>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16EF19-8509-E60F-FA06-F1535D60E48F}"/>
              </a:ext>
            </a:extLst>
          </p:cNvPr>
          <p:cNvPicPr>
            <a:picLocks noChangeAspect="1"/>
          </p:cNvPicPr>
          <p:nvPr/>
        </p:nvPicPr>
        <p:blipFill>
          <a:blip r:embed="rId2"/>
          <a:stretch>
            <a:fillRect/>
          </a:stretch>
        </p:blipFill>
        <p:spPr>
          <a:xfrm>
            <a:off x="8870700" y="5546417"/>
            <a:ext cx="2831480" cy="920933"/>
          </a:xfrm>
          <a:prstGeom prst="rect">
            <a:avLst/>
          </a:prstGeom>
        </p:spPr>
      </p:pic>
      <p:pic>
        <p:nvPicPr>
          <p:cNvPr id="2" name="Imagen 1">
            <a:extLst>
              <a:ext uri="{FF2B5EF4-FFF2-40B4-BE49-F238E27FC236}">
                <a16:creationId xmlns:a16="http://schemas.microsoft.com/office/drawing/2014/main" id="{6B2D54C0-9788-FB3E-55DA-13D863057DB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40759"/>
          <a:stretch/>
        </p:blipFill>
        <p:spPr bwMode="auto">
          <a:xfrm>
            <a:off x="0" y="0"/>
            <a:ext cx="4457701" cy="685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41">
            <a:extLst>
              <a:ext uri="{FF2B5EF4-FFF2-40B4-BE49-F238E27FC236}">
                <a16:creationId xmlns:a16="http://schemas.microsoft.com/office/drawing/2014/main" id="{44FABB51-273E-6BCA-0BC4-AA34A699B6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7093" b="36607"/>
          <a:stretch>
            <a:fillRect/>
          </a:stretch>
        </p:blipFill>
        <p:spPr bwMode="auto">
          <a:xfrm>
            <a:off x="0" y="4975080"/>
            <a:ext cx="1615452" cy="192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bject 31">
            <a:extLst>
              <a:ext uri="{FF2B5EF4-FFF2-40B4-BE49-F238E27FC236}">
                <a16:creationId xmlns:a16="http://schemas.microsoft.com/office/drawing/2014/main" id="{D005C3E5-ACB1-3D1A-273F-E3D070F79367}"/>
              </a:ext>
            </a:extLst>
          </p:cNvPr>
          <p:cNvSpPr txBox="1"/>
          <p:nvPr/>
        </p:nvSpPr>
        <p:spPr>
          <a:xfrm>
            <a:off x="5154460" y="581396"/>
            <a:ext cx="6338170" cy="5019173"/>
          </a:xfrm>
          <a:prstGeom prst="rect">
            <a:avLst/>
          </a:prstGeom>
        </p:spPr>
        <p:txBody>
          <a:bodyPr wrap="square" lIns="0" tIns="10012" rIns="0" bIns="0">
            <a:spAutoFit/>
          </a:bodyPr>
          <a:lstStyle>
            <a:lvl1pPr marL="14288">
              <a:defRPr sz="2100">
                <a:solidFill>
                  <a:schemeClr val="tx1"/>
                </a:solidFill>
                <a:latin typeface="Calibri" panose="020F0502020204030204" pitchFamily="34" charset="0"/>
              </a:defRPr>
            </a:lvl1pPr>
            <a:lvl2pPr marL="742950" indent="-285750">
              <a:defRPr sz="2100">
                <a:solidFill>
                  <a:schemeClr val="tx1"/>
                </a:solidFill>
                <a:latin typeface="Calibri" panose="020F0502020204030204" pitchFamily="34" charset="0"/>
              </a:defRPr>
            </a:lvl2pPr>
            <a:lvl3pPr marL="1143000" indent="-228600">
              <a:defRPr sz="2100">
                <a:solidFill>
                  <a:schemeClr val="tx1"/>
                </a:solidFill>
                <a:latin typeface="Calibri" panose="020F0502020204030204" pitchFamily="34" charset="0"/>
              </a:defRPr>
            </a:lvl3pPr>
            <a:lvl4pPr marL="1600200" indent="-228600">
              <a:defRPr sz="2100">
                <a:solidFill>
                  <a:schemeClr val="tx1"/>
                </a:solidFill>
                <a:latin typeface="Calibri" panose="020F0502020204030204" pitchFamily="34" charset="0"/>
              </a:defRPr>
            </a:lvl4pPr>
            <a:lvl5pPr marL="2057400" indent="-228600">
              <a:defRPr sz="2100">
                <a:solidFill>
                  <a:schemeClr val="tx1"/>
                </a:solidFill>
                <a:latin typeface="Calibri" panose="020F0502020204030204" pitchFamily="34" charset="0"/>
              </a:defRPr>
            </a:lvl5pPr>
            <a:lvl6pPr marL="2514600" indent="-228600" defTabSz="1103313" fontAlgn="base">
              <a:spcBef>
                <a:spcPct val="0"/>
              </a:spcBef>
              <a:spcAft>
                <a:spcPct val="0"/>
              </a:spcAft>
              <a:defRPr sz="2100">
                <a:solidFill>
                  <a:schemeClr val="tx1"/>
                </a:solidFill>
                <a:latin typeface="Calibri" panose="020F0502020204030204" pitchFamily="34" charset="0"/>
              </a:defRPr>
            </a:lvl6pPr>
            <a:lvl7pPr marL="2971800" indent="-228600" defTabSz="1103313" fontAlgn="base">
              <a:spcBef>
                <a:spcPct val="0"/>
              </a:spcBef>
              <a:spcAft>
                <a:spcPct val="0"/>
              </a:spcAft>
              <a:defRPr sz="2100">
                <a:solidFill>
                  <a:schemeClr val="tx1"/>
                </a:solidFill>
                <a:latin typeface="Calibri" panose="020F0502020204030204" pitchFamily="34" charset="0"/>
              </a:defRPr>
            </a:lvl7pPr>
            <a:lvl8pPr marL="3429000" indent="-228600" defTabSz="1103313" fontAlgn="base">
              <a:spcBef>
                <a:spcPct val="0"/>
              </a:spcBef>
              <a:spcAft>
                <a:spcPct val="0"/>
              </a:spcAft>
              <a:defRPr sz="2100">
                <a:solidFill>
                  <a:schemeClr val="tx1"/>
                </a:solidFill>
                <a:latin typeface="Calibri" panose="020F0502020204030204" pitchFamily="34" charset="0"/>
              </a:defRPr>
            </a:lvl8pPr>
            <a:lvl9pPr marL="3886200" indent="-228600" defTabSz="1103313" fontAlgn="base">
              <a:spcBef>
                <a:spcPct val="0"/>
              </a:spcBef>
              <a:spcAft>
                <a:spcPct val="0"/>
              </a:spcAft>
              <a:defRPr sz="2100">
                <a:solidFill>
                  <a:schemeClr val="tx1"/>
                </a:solidFill>
                <a:latin typeface="Calibri" panose="020F0502020204030204" pitchFamily="34" charset="0"/>
              </a:defRPr>
            </a:lvl9pPr>
          </a:lstStyle>
          <a:p>
            <a:pPr marL="0" algn="r" eaLnBrk="1" hangingPunct="1">
              <a:defRPr/>
            </a:pPr>
            <a:r>
              <a:rPr lang="es-CO" altLang="x-none" sz="2400" b="1" dirty="0">
                <a:solidFill>
                  <a:srgbClr val="FB6C6C"/>
                </a:solidFill>
                <a:latin typeface="Arial" panose="020B0604020202020204" pitchFamily="34" charset="0"/>
                <a:cs typeface="Arial" panose="020B0604020202020204" pitchFamily="34" charset="0"/>
              </a:rPr>
              <a:t>Hito: Centro de </a:t>
            </a:r>
          </a:p>
          <a:p>
            <a:pPr marL="0" algn="r" eaLnBrk="1" hangingPunct="1">
              <a:defRPr/>
            </a:pPr>
            <a:r>
              <a:rPr lang="es-CO" altLang="x-none" sz="2400" b="1" dirty="0">
                <a:solidFill>
                  <a:srgbClr val="FB6C6C"/>
                </a:solidFill>
                <a:latin typeface="Arial" panose="020B0604020202020204" pitchFamily="34" charset="0"/>
                <a:cs typeface="Arial" panose="020B0604020202020204" pitchFamily="34" charset="0"/>
              </a:rPr>
              <a:t>Diagnóstico y Derivación</a:t>
            </a:r>
          </a:p>
          <a:p>
            <a:pPr algn="just" eaLnBrk="1" hangingPunct="1">
              <a:spcBef>
                <a:spcPts val="1050"/>
              </a:spcBef>
              <a:defRPr/>
            </a:pPr>
            <a:endParaRPr lang="es-CO" altLang="es-CO" sz="1600" dirty="0">
              <a:solidFill>
                <a:srgbClr val="1B3834"/>
              </a:solidFill>
              <a:latin typeface="Arial" panose="020B0604020202020204" pitchFamily="34" charset="0"/>
              <a:ea typeface="GungsuhChe" panose="02030609000101010101" pitchFamily="49" charset="-127"/>
              <a:cs typeface="Arial" panose="020B0604020202020204" pitchFamily="34" charset="0"/>
            </a:endParaRPr>
          </a:p>
          <a:p>
            <a:pPr algn="just" eaLnBrk="1" hangingPunct="1">
              <a:spcBef>
                <a:spcPts val="1050"/>
              </a:spcBef>
              <a:defRPr/>
            </a:pPr>
            <a:r>
              <a:rPr lang="es-CO" altLang="es-CO" sz="1600" dirty="0">
                <a:solidFill>
                  <a:srgbClr val="1B3834"/>
                </a:solidFill>
                <a:latin typeface="Arial" panose="020B0604020202020204" pitchFamily="34" charset="0"/>
                <a:ea typeface="GungsuhChe" panose="02030609000101010101" pitchFamily="49" charset="-127"/>
                <a:cs typeface="Arial" panose="020B0604020202020204" pitchFamily="34" charset="0"/>
              </a:rPr>
              <a:t>Dimos apertura al Centro de Diagnóstico y Derivación, donde se brinda  atención digna y garante de las necesidades del momento de vida de las niñas, niños y adolescentes, idónea, especializada optimizando las condiciones de atención transitoria de NNA-  niñas, niños y adolescentes que han sido vulnerados, pensando en hacer agradable su permanencia durante el restablecimiento de sus derechos en protección. </a:t>
            </a:r>
          </a:p>
          <a:p>
            <a:pPr algn="just" eaLnBrk="1" hangingPunct="1">
              <a:spcBef>
                <a:spcPts val="1050"/>
              </a:spcBef>
              <a:defRPr/>
            </a:pPr>
            <a:r>
              <a:rPr lang="es-CO" altLang="es-CO" sz="1600" dirty="0">
                <a:solidFill>
                  <a:srgbClr val="1B3834"/>
                </a:solidFill>
                <a:latin typeface="Arial" panose="020B0604020202020204" pitchFamily="34" charset="0"/>
                <a:ea typeface="GungsuhChe" panose="02030609000101010101" pitchFamily="49" charset="-127"/>
                <a:cs typeface="Arial" panose="020B0604020202020204" pitchFamily="34" charset="0"/>
              </a:rPr>
              <a:t>En esta nueva sede cuentan con dormitorios diferenciados por condición de género, gimnasio, teatro al aire libre, piscina, ludoteca, talleres de arte, zona de juegos, comedor, espacios apropiados para la atención psicosocial, consultorio médico, enfermería y oficinas para los procesos administrativos. </a:t>
            </a:r>
          </a:p>
          <a:p>
            <a:pPr algn="just" eaLnBrk="1" hangingPunct="1">
              <a:spcBef>
                <a:spcPts val="1050"/>
              </a:spcBef>
              <a:defRPr/>
            </a:pPr>
            <a:endParaRPr lang="es-CO" altLang="es-CO" sz="1600" dirty="0">
              <a:solidFill>
                <a:srgbClr val="1B3834"/>
              </a:solidFill>
              <a:latin typeface="Arial" panose="020B0604020202020204" pitchFamily="34" charset="0"/>
              <a:ea typeface="GungsuhChe" panose="02030609000101010101" pitchFamily="49" charset="-127"/>
              <a:cs typeface="Arial" panose="020B0604020202020204" pitchFamily="34" charset="0"/>
            </a:endParaRPr>
          </a:p>
          <a:p>
            <a:pPr>
              <a:spcBef>
                <a:spcPts val="82"/>
              </a:spcBef>
            </a:pPr>
            <a:endParaRPr lang="x-none" altLang="x-non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3478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F2D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DA14DB-030D-D8B8-5644-9CC87448ECE2}"/>
              </a:ext>
            </a:extLst>
          </p:cNvPr>
          <p:cNvPicPr>
            <a:picLocks noChangeAspect="1"/>
          </p:cNvPicPr>
          <p:nvPr/>
        </p:nvPicPr>
        <p:blipFill>
          <a:blip r:embed="rId2"/>
          <a:stretch>
            <a:fillRect/>
          </a:stretch>
        </p:blipFill>
        <p:spPr>
          <a:xfrm>
            <a:off x="8870700" y="5546417"/>
            <a:ext cx="2831480" cy="920933"/>
          </a:xfrm>
          <a:prstGeom prst="rect">
            <a:avLst/>
          </a:prstGeom>
        </p:spPr>
      </p:pic>
      <p:pic>
        <p:nvPicPr>
          <p:cNvPr id="12" name="Imagen 11">
            <a:extLst>
              <a:ext uri="{FF2B5EF4-FFF2-40B4-BE49-F238E27FC236}">
                <a16:creationId xmlns:a16="http://schemas.microsoft.com/office/drawing/2014/main" id="{E8D68227-6CCD-5E2A-F2B7-9FFDB3125DFA}"/>
              </a:ext>
            </a:extLst>
          </p:cNvPr>
          <p:cNvPicPr>
            <a:picLocks noChangeAspect="1"/>
          </p:cNvPicPr>
          <p:nvPr/>
        </p:nvPicPr>
        <p:blipFill rotWithShape="1">
          <a:blip r:embed="rId3"/>
          <a:srcRect l="25542" r="21249"/>
          <a:stretch/>
        </p:blipFill>
        <p:spPr>
          <a:xfrm>
            <a:off x="0" y="40405"/>
            <a:ext cx="5471886" cy="6858000"/>
          </a:xfrm>
          <a:prstGeom prst="rect">
            <a:avLst/>
          </a:prstGeom>
        </p:spPr>
      </p:pic>
      <p:sp>
        <p:nvSpPr>
          <p:cNvPr id="4" name="CuadroTexto 3">
            <a:extLst>
              <a:ext uri="{FF2B5EF4-FFF2-40B4-BE49-F238E27FC236}">
                <a16:creationId xmlns:a16="http://schemas.microsoft.com/office/drawing/2014/main" id="{3BA45DE3-2E88-7C22-724F-7F4DA66D4409}"/>
              </a:ext>
            </a:extLst>
          </p:cNvPr>
          <p:cNvSpPr txBox="1"/>
          <p:nvPr/>
        </p:nvSpPr>
        <p:spPr>
          <a:xfrm>
            <a:off x="5570806" y="750146"/>
            <a:ext cx="6229889" cy="2585323"/>
          </a:xfrm>
          <a:prstGeom prst="rect">
            <a:avLst/>
          </a:prstGeom>
          <a:noFill/>
        </p:spPr>
        <p:txBody>
          <a:bodyPr wrap="square">
            <a:spAutoFit/>
          </a:bodyPr>
          <a:lstStyle/>
          <a:p>
            <a:pPr algn="just"/>
            <a:r>
              <a:rPr lang="es-CO" dirty="0">
                <a:latin typeface="Arial" panose="020B0604020202020204" pitchFamily="34" charset="0"/>
                <a:cs typeface="Arial" panose="020B0604020202020204" pitchFamily="34" charset="0"/>
              </a:rPr>
              <a:t>La Secretaría de Inclusión Social, Familia y Derechos Humanos – SISFDDHH, es una dependencia del nivel central que tiene como misionalidad dirigir la formulación, coordinación e implementación de políticas, planes, programas y proyectos sociales, mediante el desarrollo de estrategias de promoción, protección, restitución y garantía de los derechos humanos de los diferentes grupos poblacionales y la familia, contribuyendo al mejoramiento de su calidad de vida.</a:t>
            </a:r>
          </a:p>
        </p:txBody>
      </p:sp>
      <p:sp>
        <p:nvSpPr>
          <p:cNvPr id="6" name="CuadroTexto 5">
            <a:extLst>
              <a:ext uri="{FF2B5EF4-FFF2-40B4-BE49-F238E27FC236}">
                <a16:creationId xmlns:a16="http://schemas.microsoft.com/office/drawing/2014/main" id="{FDE91D6B-960B-B62C-40F7-5DC426278D78}"/>
              </a:ext>
            </a:extLst>
          </p:cNvPr>
          <p:cNvSpPr txBox="1"/>
          <p:nvPr/>
        </p:nvSpPr>
        <p:spPr>
          <a:xfrm>
            <a:off x="5570806" y="3522531"/>
            <a:ext cx="6014736" cy="1477328"/>
          </a:xfrm>
          <a:prstGeom prst="rect">
            <a:avLst/>
          </a:prstGeom>
          <a:noFill/>
        </p:spPr>
        <p:txBody>
          <a:bodyPr wrap="square">
            <a:spAutoFit/>
          </a:bodyPr>
          <a:lstStyle>
            <a:defPPr>
              <a:defRPr lang="en-CO"/>
            </a:defPPr>
            <a:lvl1pPr algn="just">
              <a:defRPr>
                <a:latin typeface="Arial" panose="020B0604020202020204" pitchFamily="34" charset="0"/>
                <a:cs typeface="Arial" panose="020B0604020202020204" pitchFamily="34" charset="0"/>
              </a:defRPr>
            </a:lvl1pPr>
          </a:lstStyle>
          <a:p>
            <a:r>
              <a:rPr lang="es-CO" dirty="0"/>
              <a:t>Esta búsqueda del bienestar social se hace con las comunidades, a través de la generación y acercamiento de oportunidades; para ello, la Secretaría se articula con otras entidades públicas y privadas, y orienta su acción a través de las políticas públicas sociales.</a:t>
            </a:r>
          </a:p>
        </p:txBody>
      </p:sp>
      <p:pic>
        <p:nvPicPr>
          <p:cNvPr id="8" name="Imagen 41">
            <a:extLst>
              <a:ext uri="{FF2B5EF4-FFF2-40B4-BE49-F238E27FC236}">
                <a16:creationId xmlns:a16="http://schemas.microsoft.com/office/drawing/2014/main" id="{37ED1695-205F-5092-B6A0-D005F64BB4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7093" b="36607"/>
          <a:stretch>
            <a:fillRect/>
          </a:stretch>
        </p:blipFill>
        <p:spPr bwMode="auto">
          <a:xfrm>
            <a:off x="0" y="4975080"/>
            <a:ext cx="1615452" cy="192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8150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FD16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A1B70C-809E-44DB-EA4A-E5BE6EAB5102}"/>
              </a:ext>
            </a:extLst>
          </p:cNvPr>
          <p:cNvPicPr>
            <a:picLocks noChangeAspect="1"/>
          </p:cNvPicPr>
          <p:nvPr/>
        </p:nvPicPr>
        <p:blipFill>
          <a:blip r:embed="rId2"/>
          <a:stretch>
            <a:fillRect/>
          </a:stretch>
        </p:blipFill>
        <p:spPr>
          <a:xfrm>
            <a:off x="8870700" y="5546417"/>
            <a:ext cx="2831480" cy="920933"/>
          </a:xfrm>
          <a:prstGeom prst="rect">
            <a:avLst/>
          </a:prstGeom>
        </p:spPr>
      </p:pic>
      <p:sp>
        <p:nvSpPr>
          <p:cNvPr id="7" name="object 37">
            <a:extLst>
              <a:ext uri="{FF2B5EF4-FFF2-40B4-BE49-F238E27FC236}">
                <a16:creationId xmlns:a16="http://schemas.microsoft.com/office/drawing/2014/main" id="{7D63D2D0-C41B-EAA3-3398-9A6431F00CFE}"/>
              </a:ext>
            </a:extLst>
          </p:cNvPr>
          <p:cNvSpPr txBox="1">
            <a:spLocks/>
          </p:cNvSpPr>
          <p:nvPr/>
        </p:nvSpPr>
        <p:spPr>
          <a:xfrm>
            <a:off x="7078895" y="222685"/>
            <a:ext cx="3995505" cy="1281121"/>
          </a:xfrm>
          <a:prstGeom prst="rect">
            <a:avLst/>
          </a:prstGeom>
        </p:spPr>
        <p:txBody>
          <a:bodyPr vert="horz" lIns="91440" tIns="261862" rIns="91440" bIns="45720" numCol="1" rtlCol="0" anchor="t" anchorCtr="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780"/>
              </a:spcBef>
            </a:pPr>
            <a:r>
              <a:rPr lang="en-CO" altLang="en-CO" sz="2800" b="1" dirty="0">
                <a:solidFill>
                  <a:srgbClr val="1B3834"/>
                </a:solidFill>
                <a:latin typeface="Arial" panose="020B0604020202020204" pitchFamily="34" charset="0"/>
                <a:cs typeface="Arial" panose="020B0604020202020204" pitchFamily="34" charset="0"/>
              </a:rPr>
              <a:t>Asuntos importantes </a:t>
            </a:r>
            <a:br>
              <a:rPr lang="en-CO" altLang="en-CO" sz="2800" b="1" dirty="0">
                <a:solidFill>
                  <a:srgbClr val="1B3834"/>
                </a:solidFill>
                <a:latin typeface="Arial" panose="020B0604020202020204" pitchFamily="34" charset="0"/>
                <a:cs typeface="Arial" panose="020B0604020202020204" pitchFamily="34" charset="0"/>
              </a:rPr>
            </a:br>
            <a:r>
              <a:rPr lang="en-CO" altLang="en-CO" sz="2800" b="1" dirty="0">
                <a:solidFill>
                  <a:srgbClr val="1B3834"/>
                </a:solidFill>
                <a:latin typeface="Arial" panose="020B0604020202020204" pitchFamily="34" charset="0"/>
                <a:cs typeface="Arial" panose="020B0604020202020204" pitchFamily="34" charset="0"/>
              </a:rPr>
              <a:t>a tener en cuenta</a:t>
            </a:r>
            <a:endParaRPr lang="en-CO" altLang="en-CO" sz="1100" b="1" dirty="0">
              <a:latin typeface="Arial" panose="020B0604020202020204" pitchFamily="34" charset="0"/>
              <a:cs typeface="Arial" panose="020B0604020202020204" pitchFamily="34" charset="0"/>
            </a:endParaRPr>
          </a:p>
        </p:txBody>
      </p:sp>
      <p:sp>
        <p:nvSpPr>
          <p:cNvPr id="9" name="TextBox 7">
            <a:extLst>
              <a:ext uri="{FF2B5EF4-FFF2-40B4-BE49-F238E27FC236}">
                <a16:creationId xmlns:a16="http://schemas.microsoft.com/office/drawing/2014/main" id="{71772A5A-4E54-7E86-4822-D23ED14F429B}"/>
              </a:ext>
            </a:extLst>
          </p:cNvPr>
          <p:cNvSpPr txBox="1"/>
          <p:nvPr/>
        </p:nvSpPr>
        <p:spPr>
          <a:xfrm>
            <a:off x="5849257" y="1839377"/>
            <a:ext cx="6007652" cy="923330"/>
          </a:xfrm>
          <a:prstGeom prst="rect">
            <a:avLst/>
          </a:prstGeom>
          <a:noFill/>
        </p:spPr>
        <p:txBody>
          <a:bodyPr wrap="square" rtlCol="0">
            <a:spAutoFit/>
          </a:bodyPr>
          <a:lstStyle/>
          <a:p>
            <a:pPr algn="just"/>
            <a:r>
              <a:rPr lang="es-CO" b="0" dirty="0">
                <a:solidFill>
                  <a:schemeClr val="tx1"/>
                </a:solidFill>
                <a:latin typeface="Arial" panose="020B0604020202020204" pitchFamily="34" charset="0"/>
                <a:ea typeface="GungsuhChe" panose="02030609000101010101" pitchFamily="49" charset="-127"/>
                <a:cs typeface="Arial" panose="020B0604020202020204" pitchFamily="34" charset="0"/>
              </a:rPr>
              <a:t>Fortalecer los procesos de articulación con parte del Sistema Nacional de Bienestar Familiar – SNBF para la atención integral de la infancia y la adolescencia.</a:t>
            </a:r>
          </a:p>
        </p:txBody>
      </p:sp>
      <p:pic>
        <p:nvPicPr>
          <p:cNvPr id="12" name="Imagen 11">
            <a:extLst>
              <a:ext uri="{FF2B5EF4-FFF2-40B4-BE49-F238E27FC236}">
                <a16:creationId xmlns:a16="http://schemas.microsoft.com/office/drawing/2014/main" id="{DAE1A601-C834-99C2-61CD-E3E87712D1BB}"/>
              </a:ext>
            </a:extLst>
          </p:cNvPr>
          <p:cNvPicPr>
            <a:picLocks noChangeAspect="1"/>
          </p:cNvPicPr>
          <p:nvPr/>
        </p:nvPicPr>
        <p:blipFill rotWithShape="1">
          <a:blip r:embed="rId3"/>
          <a:srcRect l="16177" r="28439"/>
          <a:stretch/>
        </p:blipFill>
        <p:spPr>
          <a:xfrm>
            <a:off x="0" y="0"/>
            <a:ext cx="5697415" cy="6858000"/>
          </a:xfrm>
          <a:prstGeom prst="rect">
            <a:avLst/>
          </a:prstGeom>
        </p:spPr>
      </p:pic>
      <p:pic>
        <p:nvPicPr>
          <p:cNvPr id="24580" name="Imagen 38">
            <a:extLst>
              <a:ext uri="{FF2B5EF4-FFF2-40B4-BE49-F238E27FC236}">
                <a16:creationId xmlns:a16="http://schemas.microsoft.com/office/drawing/2014/main" id="{4E71EDDE-1DCC-B0C4-229C-1EDB846796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236" b="20506"/>
          <a:stretch>
            <a:fillRect/>
          </a:stretch>
        </p:blipFill>
        <p:spPr bwMode="auto">
          <a:xfrm>
            <a:off x="0" y="4963680"/>
            <a:ext cx="1339052" cy="1893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7509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a:extLst>
              <a:ext uri="{FF2B5EF4-FFF2-40B4-BE49-F238E27FC236}">
                <a16:creationId xmlns:a16="http://schemas.microsoft.com/office/drawing/2014/main" id="{F3F37F92-ACB2-AD0A-0FF5-CE7BD6902ACE}"/>
              </a:ext>
            </a:extLst>
          </p:cNvPr>
          <p:cNvPicPr>
            <a:picLocks noChangeAspect="1"/>
          </p:cNvPicPr>
          <p:nvPr/>
        </p:nvPicPr>
        <p:blipFill rotWithShape="1">
          <a:blip r:embed="rId3"/>
          <a:srcRect l="18771" r="11198"/>
          <a:stretch/>
        </p:blipFill>
        <p:spPr>
          <a:xfrm>
            <a:off x="0" y="-34852"/>
            <a:ext cx="7335474" cy="6983094"/>
          </a:xfrm>
          <a:prstGeom prst="rect">
            <a:avLst/>
          </a:prstGeom>
        </p:spPr>
      </p:pic>
      <p:sp>
        <p:nvSpPr>
          <p:cNvPr id="2" name="object 2">
            <a:extLst>
              <a:ext uri="{FF2B5EF4-FFF2-40B4-BE49-F238E27FC236}">
                <a16:creationId xmlns:a16="http://schemas.microsoft.com/office/drawing/2014/main" id="{30057BB0-56D4-AB6B-600B-B91897DD7243}"/>
              </a:ext>
            </a:extLst>
          </p:cNvPr>
          <p:cNvSpPr/>
          <p:nvPr/>
        </p:nvSpPr>
        <p:spPr>
          <a:xfrm>
            <a:off x="7335474" y="-34852"/>
            <a:ext cx="4932727" cy="6907312"/>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1B3834"/>
          </a:solidFill>
          <a:ln>
            <a:noFill/>
          </a:ln>
        </p:spPr>
        <p:txBody>
          <a:bodyPr lIns="0" tIns="0" rIns="0" bIns="0"/>
          <a:lstStyle/>
          <a:p>
            <a:pPr defTabSz="555703">
              <a:defRPr/>
            </a:pPr>
            <a:endParaRPr sz="1319" dirty="0"/>
          </a:p>
        </p:txBody>
      </p:sp>
      <p:pic>
        <p:nvPicPr>
          <p:cNvPr id="6149" name="Imagen 23">
            <a:extLst>
              <a:ext uri="{FF2B5EF4-FFF2-40B4-BE49-F238E27FC236}">
                <a16:creationId xmlns:a16="http://schemas.microsoft.com/office/drawing/2014/main" id="{23AA36A2-0B61-DA5B-B127-1BC545B000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2917"/>
          <a:stretch>
            <a:fillRect/>
          </a:stretch>
        </p:blipFill>
        <p:spPr bwMode="auto">
          <a:xfrm>
            <a:off x="6214574" y="5014783"/>
            <a:ext cx="2395442" cy="1836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Imagen 24">
            <a:extLst>
              <a:ext uri="{FF2B5EF4-FFF2-40B4-BE49-F238E27FC236}">
                <a16:creationId xmlns:a16="http://schemas.microsoft.com/office/drawing/2014/main" id="{E11E1226-AC3A-6FB9-F61C-EBC3099A14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6324" y="3956796"/>
            <a:ext cx="1494756" cy="1475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Imagen 25">
            <a:extLst>
              <a:ext uri="{FF2B5EF4-FFF2-40B4-BE49-F238E27FC236}">
                <a16:creationId xmlns:a16="http://schemas.microsoft.com/office/drawing/2014/main" id="{35A3DA61-52F2-0CDE-A605-4EA8504E89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6383"/>
          <a:stretch>
            <a:fillRect/>
          </a:stretch>
        </p:blipFill>
        <p:spPr bwMode="auto">
          <a:xfrm>
            <a:off x="5524086" y="-34852"/>
            <a:ext cx="4279856" cy="4042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a:extLst>
              <a:ext uri="{FF2B5EF4-FFF2-40B4-BE49-F238E27FC236}">
                <a16:creationId xmlns:a16="http://schemas.microsoft.com/office/drawing/2014/main" id="{B2109871-5B6F-FEEC-1ECF-F49585687BFD}"/>
              </a:ext>
            </a:extLst>
          </p:cNvPr>
          <p:cNvSpPr/>
          <p:nvPr/>
        </p:nvSpPr>
        <p:spPr>
          <a:xfrm>
            <a:off x="8051080" y="781635"/>
            <a:ext cx="3712688" cy="762446"/>
          </a:xfrm>
          <a:prstGeom prst="rect">
            <a:avLst/>
          </a:prstGeom>
          <a:solidFill>
            <a:srgbClr val="EFD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2000" b="1" dirty="0">
                <a:solidFill>
                  <a:srgbClr val="1B3734"/>
                </a:solidFill>
                <a:latin typeface="Arial" panose="020B0604020202020204" pitchFamily="34" charset="0"/>
                <a:cs typeface="Arial" panose="020B0604020202020204" pitchFamily="34" charset="0"/>
              </a:rPr>
              <a:t>Equipo de Personas Mayores </a:t>
            </a:r>
            <a:endParaRPr lang="en-CO" sz="2000" b="1" dirty="0">
              <a:solidFill>
                <a:srgbClr val="1B3734"/>
              </a:solidFill>
              <a:latin typeface="Arial" panose="020B0604020202020204" pitchFamily="34" charset="0"/>
              <a:cs typeface="Arial" panose="020B0604020202020204" pitchFamily="34" charset="0"/>
            </a:endParaRPr>
          </a:p>
        </p:txBody>
      </p:sp>
      <p:cxnSp>
        <p:nvCxnSpPr>
          <p:cNvPr id="6" name="Straight Connector 49">
            <a:extLst>
              <a:ext uri="{FF2B5EF4-FFF2-40B4-BE49-F238E27FC236}">
                <a16:creationId xmlns:a16="http://schemas.microsoft.com/office/drawing/2014/main" id="{1B5FBA0C-B558-EA4A-739F-25B2C32604C8}"/>
              </a:ext>
            </a:extLst>
          </p:cNvPr>
          <p:cNvCxnSpPr>
            <a:cxnSpLocks/>
          </p:cNvCxnSpPr>
          <p:nvPr/>
        </p:nvCxnSpPr>
        <p:spPr>
          <a:xfrm>
            <a:off x="9912442" y="1550469"/>
            <a:ext cx="0" cy="597199"/>
          </a:xfrm>
          <a:prstGeom prst="line">
            <a:avLst/>
          </a:prstGeom>
          <a:ln w="12700">
            <a:solidFill>
              <a:srgbClr val="F7F2DD"/>
            </a:solidFill>
          </a:ln>
        </p:spPr>
        <p:style>
          <a:lnRef idx="1">
            <a:schemeClr val="accent1"/>
          </a:lnRef>
          <a:fillRef idx="0">
            <a:schemeClr val="accent1"/>
          </a:fillRef>
          <a:effectRef idx="0">
            <a:schemeClr val="accent1"/>
          </a:effectRef>
          <a:fontRef idx="minor">
            <a:schemeClr val="tx1"/>
          </a:fontRef>
        </p:style>
      </p:cxnSp>
      <p:cxnSp>
        <p:nvCxnSpPr>
          <p:cNvPr id="3" name="Straight Connector 49">
            <a:extLst>
              <a:ext uri="{FF2B5EF4-FFF2-40B4-BE49-F238E27FC236}">
                <a16:creationId xmlns:a16="http://schemas.microsoft.com/office/drawing/2014/main" id="{38446F7E-831F-CA95-AA5B-F4101519877E}"/>
              </a:ext>
            </a:extLst>
          </p:cNvPr>
          <p:cNvCxnSpPr>
            <a:cxnSpLocks/>
          </p:cNvCxnSpPr>
          <p:nvPr/>
        </p:nvCxnSpPr>
        <p:spPr>
          <a:xfrm>
            <a:off x="8174490" y="2142064"/>
            <a:ext cx="1737952" cy="0"/>
          </a:xfrm>
          <a:prstGeom prst="line">
            <a:avLst/>
          </a:prstGeom>
          <a:ln w="12700">
            <a:solidFill>
              <a:srgbClr val="F7F2DD"/>
            </a:solidFill>
          </a:ln>
        </p:spPr>
        <p:style>
          <a:lnRef idx="1">
            <a:schemeClr val="accent1"/>
          </a:lnRef>
          <a:fillRef idx="0">
            <a:schemeClr val="accent1"/>
          </a:fillRef>
          <a:effectRef idx="0">
            <a:schemeClr val="accent1"/>
          </a:effectRef>
          <a:fontRef idx="minor">
            <a:schemeClr val="tx1"/>
          </a:fontRef>
        </p:style>
      </p:cxnSp>
      <p:cxnSp>
        <p:nvCxnSpPr>
          <p:cNvPr id="7" name="Straight Connector 49">
            <a:extLst>
              <a:ext uri="{FF2B5EF4-FFF2-40B4-BE49-F238E27FC236}">
                <a16:creationId xmlns:a16="http://schemas.microsoft.com/office/drawing/2014/main" id="{14D826A6-0347-823D-6759-3CA9E0B228FF}"/>
              </a:ext>
            </a:extLst>
          </p:cNvPr>
          <p:cNvCxnSpPr>
            <a:cxnSpLocks/>
          </p:cNvCxnSpPr>
          <p:nvPr/>
        </p:nvCxnSpPr>
        <p:spPr>
          <a:xfrm>
            <a:off x="8174490" y="2142064"/>
            <a:ext cx="0" cy="1456345"/>
          </a:xfrm>
          <a:prstGeom prst="line">
            <a:avLst/>
          </a:prstGeom>
          <a:ln w="12700">
            <a:solidFill>
              <a:srgbClr val="F7F2DD"/>
            </a:solidFill>
          </a:ln>
        </p:spPr>
        <p:style>
          <a:lnRef idx="1">
            <a:schemeClr val="accent1"/>
          </a:lnRef>
          <a:fillRef idx="0">
            <a:schemeClr val="accent1"/>
          </a:fillRef>
          <a:effectRef idx="0">
            <a:schemeClr val="accent1"/>
          </a:effectRef>
          <a:fontRef idx="minor">
            <a:schemeClr val="tx1"/>
          </a:fontRef>
        </p:style>
      </p:cxnSp>
      <p:cxnSp>
        <p:nvCxnSpPr>
          <p:cNvPr id="8" name="Straight Connector 49">
            <a:extLst>
              <a:ext uri="{FF2B5EF4-FFF2-40B4-BE49-F238E27FC236}">
                <a16:creationId xmlns:a16="http://schemas.microsoft.com/office/drawing/2014/main" id="{B96DCA60-7340-C460-7320-2FB36C30B3F3}"/>
              </a:ext>
            </a:extLst>
          </p:cNvPr>
          <p:cNvCxnSpPr>
            <a:cxnSpLocks/>
          </p:cNvCxnSpPr>
          <p:nvPr/>
        </p:nvCxnSpPr>
        <p:spPr>
          <a:xfrm>
            <a:off x="8174490" y="2643605"/>
            <a:ext cx="550410" cy="0"/>
          </a:xfrm>
          <a:prstGeom prst="line">
            <a:avLst/>
          </a:prstGeom>
          <a:ln w="12700">
            <a:solidFill>
              <a:srgbClr val="F7F2DD"/>
            </a:solidFill>
          </a:ln>
        </p:spPr>
        <p:style>
          <a:lnRef idx="1">
            <a:schemeClr val="accent1"/>
          </a:lnRef>
          <a:fillRef idx="0">
            <a:schemeClr val="accent1"/>
          </a:fillRef>
          <a:effectRef idx="0">
            <a:schemeClr val="accent1"/>
          </a:effectRef>
          <a:fontRef idx="minor">
            <a:schemeClr val="tx1"/>
          </a:fontRef>
        </p:style>
      </p:cxnSp>
      <p:cxnSp>
        <p:nvCxnSpPr>
          <p:cNvPr id="9" name="Straight Connector 49">
            <a:extLst>
              <a:ext uri="{FF2B5EF4-FFF2-40B4-BE49-F238E27FC236}">
                <a16:creationId xmlns:a16="http://schemas.microsoft.com/office/drawing/2014/main" id="{06D1BA6E-50FF-0C32-63A3-A8169559C4AF}"/>
              </a:ext>
            </a:extLst>
          </p:cNvPr>
          <p:cNvCxnSpPr>
            <a:cxnSpLocks/>
          </p:cNvCxnSpPr>
          <p:nvPr/>
        </p:nvCxnSpPr>
        <p:spPr>
          <a:xfrm>
            <a:off x="8174490" y="3138905"/>
            <a:ext cx="550410" cy="0"/>
          </a:xfrm>
          <a:prstGeom prst="line">
            <a:avLst/>
          </a:prstGeom>
          <a:ln w="12700">
            <a:solidFill>
              <a:srgbClr val="F7F2DD"/>
            </a:solidFill>
          </a:ln>
        </p:spPr>
        <p:style>
          <a:lnRef idx="1">
            <a:schemeClr val="accent1"/>
          </a:lnRef>
          <a:fillRef idx="0">
            <a:schemeClr val="accent1"/>
          </a:fillRef>
          <a:effectRef idx="0">
            <a:schemeClr val="accent1"/>
          </a:effectRef>
          <a:fontRef idx="minor">
            <a:schemeClr val="tx1"/>
          </a:fontRef>
        </p:style>
      </p:cxnSp>
      <p:sp>
        <p:nvSpPr>
          <p:cNvPr id="11" name="CuadroTexto 10">
            <a:extLst>
              <a:ext uri="{FF2B5EF4-FFF2-40B4-BE49-F238E27FC236}">
                <a16:creationId xmlns:a16="http://schemas.microsoft.com/office/drawing/2014/main" id="{4DF7F7EB-9251-7E53-AECE-78EC1DF0445F}"/>
              </a:ext>
            </a:extLst>
          </p:cNvPr>
          <p:cNvSpPr txBox="1"/>
          <p:nvPr/>
        </p:nvSpPr>
        <p:spPr>
          <a:xfrm>
            <a:off x="8724316" y="2412772"/>
            <a:ext cx="2924583" cy="461665"/>
          </a:xfrm>
          <a:prstGeom prst="rect">
            <a:avLst/>
          </a:prstGeom>
          <a:noFill/>
        </p:spPr>
        <p:txBody>
          <a:bodyPr wrap="square">
            <a:spAutoFit/>
          </a:bodyPr>
          <a:lstStyle/>
          <a:p>
            <a:pPr algn="ctr">
              <a:spcBef>
                <a:spcPts val="82"/>
              </a:spcBef>
            </a:pPr>
            <a:r>
              <a:rPr lang="en-CO" altLang="en-CO" sz="1200" b="1" dirty="0">
                <a:solidFill>
                  <a:schemeClr val="bg1"/>
                </a:solidFill>
                <a:latin typeface="Arial" panose="020B0604020202020204" pitchFamily="34" charset="0"/>
                <a:cs typeface="Arial" panose="020B0604020202020204" pitchFamily="34" charset="0"/>
              </a:rPr>
              <a:t>Política Pública </a:t>
            </a:r>
            <a:r>
              <a:rPr lang="es-CO" altLang="en-CO" sz="1200" b="1" dirty="0">
                <a:solidFill>
                  <a:schemeClr val="bg1"/>
                </a:solidFill>
                <a:latin typeface="Arial" panose="020B0604020202020204" pitchFamily="34" charset="0"/>
                <a:cs typeface="Arial" panose="020B0604020202020204" pitchFamily="34" charset="0"/>
              </a:rPr>
              <a:t>de Envejecimiento y Vejez</a:t>
            </a:r>
            <a:endParaRPr lang="en-CO" altLang="en-CO" sz="1200" dirty="0">
              <a:solidFill>
                <a:schemeClr val="bg1"/>
              </a:solidFill>
              <a:latin typeface="Arial" panose="020B0604020202020204" pitchFamily="34" charset="0"/>
              <a:cs typeface="Arial" panose="020B0604020202020204" pitchFamily="34" charset="0"/>
            </a:endParaRPr>
          </a:p>
        </p:txBody>
      </p:sp>
      <p:sp>
        <p:nvSpPr>
          <p:cNvPr id="13" name="CuadroTexto 12">
            <a:extLst>
              <a:ext uri="{FF2B5EF4-FFF2-40B4-BE49-F238E27FC236}">
                <a16:creationId xmlns:a16="http://schemas.microsoft.com/office/drawing/2014/main" id="{0469EDCB-12FD-4EAA-C530-18E1466BBA65}"/>
              </a:ext>
            </a:extLst>
          </p:cNvPr>
          <p:cNvSpPr txBox="1"/>
          <p:nvPr/>
        </p:nvSpPr>
        <p:spPr>
          <a:xfrm>
            <a:off x="9012923" y="2945493"/>
            <a:ext cx="2348536" cy="319768"/>
          </a:xfrm>
          <a:prstGeom prst="rect">
            <a:avLst/>
          </a:prstGeom>
          <a:noFill/>
        </p:spPr>
        <p:txBody>
          <a:bodyPr wrap="square">
            <a:spAutoFit/>
          </a:bodyPr>
          <a:lstStyle/>
          <a:p>
            <a:pPr marL="7701" defTabSz="555703">
              <a:lnSpc>
                <a:spcPts val="1957"/>
              </a:lnSpc>
              <a:spcBef>
                <a:spcPts val="967"/>
              </a:spcBef>
              <a:defRPr/>
            </a:pPr>
            <a:r>
              <a:rPr lang="es-CO" sz="1200" b="1" spc="-100" dirty="0">
                <a:solidFill>
                  <a:srgbClr val="F6F1DD"/>
                </a:solidFill>
                <a:latin typeface="Arial" panose="020B0604020202020204" pitchFamily="34" charset="0"/>
                <a:cs typeface="Arial" panose="020B0604020202020204" pitchFamily="34" charset="0"/>
              </a:rPr>
              <a:t>Promoción del Envejecimiento </a:t>
            </a:r>
            <a:endParaRPr lang="es-CO" sz="1200" b="1" dirty="0">
              <a:latin typeface="Arial" panose="020B0604020202020204" pitchFamily="34" charset="0"/>
              <a:cs typeface="Arial" panose="020B0604020202020204" pitchFamily="34" charset="0"/>
            </a:endParaRPr>
          </a:p>
        </p:txBody>
      </p:sp>
      <p:sp>
        <p:nvSpPr>
          <p:cNvPr id="15" name="CuadroTexto 14">
            <a:extLst>
              <a:ext uri="{FF2B5EF4-FFF2-40B4-BE49-F238E27FC236}">
                <a16:creationId xmlns:a16="http://schemas.microsoft.com/office/drawing/2014/main" id="{4B2E4960-7CC1-7F6F-D3B2-A50CA43F25D0}"/>
              </a:ext>
            </a:extLst>
          </p:cNvPr>
          <p:cNvSpPr txBox="1"/>
          <p:nvPr/>
        </p:nvSpPr>
        <p:spPr>
          <a:xfrm>
            <a:off x="9412044" y="3359358"/>
            <a:ext cx="1550294" cy="319768"/>
          </a:xfrm>
          <a:prstGeom prst="rect">
            <a:avLst/>
          </a:prstGeom>
          <a:noFill/>
        </p:spPr>
        <p:txBody>
          <a:bodyPr wrap="square">
            <a:spAutoFit/>
          </a:bodyPr>
          <a:lstStyle/>
          <a:p>
            <a:pPr marL="7701" defTabSz="555703">
              <a:lnSpc>
                <a:spcPts val="1957"/>
              </a:lnSpc>
              <a:spcBef>
                <a:spcPts val="967"/>
              </a:spcBef>
              <a:defRPr/>
            </a:pPr>
            <a:r>
              <a:rPr lang="es-CO" sz="1200" b="1" spc="-100" dirty="0">
                <a:solidFill>
                  <a:srgbClr val="F6F1DD"/>
                </a:solidFill>
                <a:latin typeface="Arial" panose="020B0604020202020204" pitchFamily="34" charset="0"/>
                <a:cs typeface="Arial" panose="020B0604020202020204" pitchFamily="34" charset="0"/>
              </a:rPr>
              <a:t>Asistencia Social</a:t>
            </a:r>
            <a:endParaRPr lang="es-CO" sz="1200" b="1" dirty="0">
              <a:latin typeface="Arial" panose="020B0604020202020204" pitchFamily="34" charset="0"/>
              <a:cs typeface="Arial" panose="020B0604020202020204" pitchFamily="34" charset="0"/>
            </a:endParaRPr>
          </a:p>
        </p:txBody>
      </p:sp>
      <p:cxnSp>
        <p:nvCxnSpPr>
          <p:cNvPr id="16" name="Straight Connector 49">
            <a:extLst>
              <a:ext uri="{FF2B5EF4-FFF2-40B4-BE49-F238E27FC236}">
                <a16:creationId xmlns:a16="http://schemas.microsoft.com/office/drawing/2014/main" id="{5E404FC0-C44B-00E5-E849-D534F82B8A2E}"/>
              </a:ext>
            </a:extLst>
          </p:cNvPr>
          <p:cNvCxnSpPr>
            <a:cxnSpLocks/>
          </p:cNvCxnSpPr>
          <p:nvPr/>
        </p:nvCxnSpPr>
        <p:spPr>
          <a:xfrm>
            <a:off x="8173906" y="3598409"/>
            <a:ext cx="550410" cy="0"/>
          </a:xfrm>
          <a:prstGeom prst="line">
            <a:avLst/>
          </a:prstGeom>
          <a:ln w="12700">
            <a:solidFill>
              <a:srgbClr val="F7F2DD"/>
            </a:solidFill>
          </a:ln>
        </p:spPr>
        <p:style>
          <a:lnRef idx="1">
            <a:schemeClr val="accent1"/>
          </a:lnRef>
          <a:fillRef idx="0">
            <a:schemeClr val="accent1"/>
          </a:fillRef>
          <a:effectRef idx="0">
            <a:schemeClr val="accent1"/>
          </a:effectRef>
          <a:fontRef idx="minor">
            <a:schemeClr val="tx1"/>
          </a:fontRef>
        </p:style>
      </p:cxnSp>
      <p:pic>
        <p:nvPicPr>
          <p:cNvPr id="18" name="Imagen 28">
            <a:extLst>
              <a:ext uri="{FF2B5EF4-FFF2-40B4-BE49-F238E27FC236}">
                <a16:creationId xmlns:a16="http://schemas.microsoft.com/office/drawing/2014/main" id="{B80EA91B-6E7D-F58D-B1D0-B3247D3F64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45645" y="5381285"/>
            <a:ext cx="1533083" cy="1073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4430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7F2DD"/>
        </a:solidFill>
        <a:effectLst/>
      </p:bgPr>
    </p:bg>
    <p:spTree>
      <p:nvGrpSpPr>
        <p:cNvPr id="1" name=""/>
        <p:cNvGrpSpPr/>
        <p:nvPr/>
      </p:nvGrpSpPr>
      <p:grpSpPr>
        <a:xfrm>
          <a:off x="0" y="0"/>
          <a:ext cx="0" cy="0"/>
          <a:chOff x="0" y="0"/>
          <a:chExt cx="0" cy="0"/>
        </a:xfrm>
      </p:grpSpPr>
      <p:sp>
        <p:nvSpPr>
          <p:cNvPr id="31" name="object 31">
            <a:extLst>
              <a:ext uri="{FF2B5EF4-FFF2-40B4-BE49-F238E27FC236}">
                <a16:creationId xmlns:a16="http://schemas.microsoft.com/office/drawing/2014/main" id="{D82551DA-B9F2-8161-4EEE-1A5E9D0AEB5F}"/>
              </a:ext>
            </a:extLst>
          </p:cNvPr>
          <p:cNvSpPr txBox="1"/>
          <p:nvPr/>
        </p:nvSpPr>
        <p:spPr>
          <a:xfrm>
            <a:off x="807726" y="525713"/>
            <a:ext cx="4595019" cy="440997"/>
          </a:xfrm>
          <a:prstGeom prst="rect">
            <a:avLst/>
          </a:prstGeom>
        </p:spPr>
        <p:txBody>
          <a:bodyPr wrap="square" lIns="0" tIns="10012" rIns="0" bIns="0">
            <a:spAutoFit/>
          </a:bodyPr>
          <a:lstStyle>
            <a:lvl1pPr marL="14288">
              <a:defRPr sz="2100">
                <a:solidFill>
                  <a:schemeClr val="tx1"/>
                </a:solidFill>
                <a:latin typeface="Calibri" panose="020F0502020204030204" pitchFamily="34" charset="0"/>
              </a:defRPr>
            </a:lvl1pPr>
            <a:lvl2pPr marL="742950" indent="-285750">
              <a:defRPr sz="2100">
                <a:solidFill>
                  <a:schemeClr val="tx1"/>
                </a:solidFill>
                <a:latin typeface="Calibri" panose="020F0502020204030204" pitchFamily="34" charset="0"/>
              </a:defRPr>
            </a:lvl2pPr>
            <a:lvl3pPr marL="1143000" indent="-228600">
              <a:defRPr sz="2100">
                <a:solidFill>
                  <a:schemeClr val="tx1"/>
                </a:solidFill>
                <a:latin typeface="Calibri" panose="020F0502020204030204" pitchFamily="34" charset="0"/>
              </a:defRPr>
            </a:lvl3pPr>
            <a:lvl4pPr marL="1600200" indent="-228600">
              <a:defRPr sz="2100">
                <a:solidFill>
                  <a:schemeClr val="tx1"/>
                </a:solidFill>
                <a:latin typeface="Calibri" panose="020F0502020204030204" pitchFamily="34" charset="0"/>
              </a:defRPr>
            </a:lvl4pPr>
            <a:lvl5pPr marL="2057400" indent="-228600">
              <a:defRPr sz="2100">
                <a:solidFill>
                  <a:schemeClr val="tx1"/>
                </a:solidFill>
                <a:latin typeface="Calibri" panose="020F0502020204030204" pitchFamily="34" charset="0"/>
              </a:defRPr>
            </a:lvl5pPr>
            <a:lvl6pPr marL="2514600" indent="-228600" defTabSz="1103313" fontAlgn="base">
              <a:spcBef>
                <a:spcPct val="0"/>
              </a:spcBef>
              <a:spcAft>
                <a:spcPct val="0"/>
              </a:spcAft>
              <a:defRPr sz="2100">
                <a:solidFill>
                  <a:schemeClr val="tx1"/>
                </a:solidFill>
                <a:latin typeface="Calibri" panose="020F0502020204030204" pitchFamily="34" charset="0"/>
              </a:defRPr>
            </a:lvl6pPr>
            <a:lvl7pPr marL="2971800" indent="-228600" defTabSz="1103313" fontAlgn="base">
              <a:spcBef>
                <a:spcPct val="0"/>
              </a:spcBef>
              <a:spcAft>
                <a:spcPct val="0"/>
              </a:spcAft>
              <a:defRPr sz="2100">
                <a:solidFill>
                  <a:schemeClr val="tx1"/>
                </a:solidFill>
                <a:latin typeface="Calibri" panose="020F0502020204030204" pitchFamily="34" charset="0"/>
              </a:defRPr>
            </a:lvl7pPr>
            <a:lvl8pPr marL="3429000" indent="-228600" defTabSz="1103313" fontAlgn="base">
              <a:spcBef>
                <a:spcPct val="0"/>
              </a:spcBef>
              <a:spcAft>
                <a:spcPct val="0"/>
              </a:spcAft>
              <a:defRPr sz="2100">
                <a:solidFill>
                  <a:schemeClr val="tx1"/>
                </a:solidFill>
                <a:latin typeface="Calibri" panose="020F0502020204030204" pitchFamily="34" charset="0"/>
              </a:defRPr>
            </a:lvl8pPr>
            <a:lvl9pPr marL="3886200" indent="-228600" defTabSz="1103313" fontAlgn="base">
              <a:spcBef>
                <a:spcPct val="0"/>
              </a:spcBef>
              <a:spcAft>
                <a:spcPct val="0"/>
              </a:spcAft>
              <a:defRPr sz="2100">
                <a:solidFill>
                  <a:schemeClr val="tx1"/>
                </a:solidFill>
                <a:latin typeface="Calibri" panose="020F0502020204030204" pitchFamily="34" charset="0"/>
              </a:defRPr>
            </a:lvl9pPr>
          </a:lstStyle>
          <a:p>
            <a:pPr>
              <a:spcBef>
                <a:spcPts val="82"/>
              </a:spcBef>
            </a:pPr>
            <a:r>
              <a:rPr lang="es-MX" altLang="en-CO" sz="2800" b="1" dirty="0">
                <a:solidFill>
                  <a:srgbClr val="1B3834"/>
                </a:solidFill>
                <a:latin typeface="Arial" panose="020B0604020202020204" pitchFamily="34" charset="0"/>
                <a:cs typeface="Arial" panose="020B0604020202020204" pitchFamily="34" charset="0"/>
              </a:rPr>
              <a:t>Logros</a:t>
            </a:r>
            <a:endParaRPr lang="en-CO" altLang="en-CO" sz="16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316EF19-8509-E60F-FA06-F1535D60E48F}"/>
              </a:ext>
            </a:extLst>
          </p:cNvPr>
          <p:cNvPicPr>
            <a:picLocks noChangeAspect="1"/>
          </p:cNvPicPr>
          <p:nvPr/>
        </p:nvPicPr>
        <p:blipFill>
          <a:blip r:embed="rId2"/>
          <a:stretch>
            <a:fillRect/>
          </a:stretch>
        </p:blipFill>
        <p:spPr>
          <a:xfrm>
            <a:off x="8870700" y="5546417"/>
            <a:ext cx="2831480" cy="920933"/>
          </a:xfrm>
          <a:prstGeom prst="rect">
            <a:avLst/>
          </a:prstGeom>
        </p:spPr>
      </p:pic>
      <p:pic>
        <p:nvPicPr>
          <p:cNvPr id="11" name="Imagen 41">
            <a:extLst>
              <a:ext uri="{FF2B5EF4-FFF2-40B4-BE49-F238E27FC236}">
                <a16:creationId xmlns:a16="http://schemas.microsoft.com/office/drawing/2014/main" id="{44FABB51-273E-6BCA-0BC4-AA34A699B6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093" b="36607"/>
          <a:stretch>
            <a:fillRect/>
          </a:stretch>
        </p:blipFill>
        <p:spPr bwMode="auto">
          <a:xfrm>
            <a:off x="0" y="4975080"/>
            <a:ext cx="1615452" cy="192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1">
            <a:extLst>
              <a:ext uri="{FF2B5EF4-FFF2-40B4-BE49-F238E27FC236}">
                <a16:creationId xmlns:a16="http://schemas.microsoft.com/office/drawing/2014/main" id="{ADB0B728-A101-63E6-9835-EB57BE0DA1CB}"/>
              </a:ext>
            </a:extLst>
          </p:cNvPr>
          <p:cNvSpPr txBox="1"/>
          <p:nvPr/>
        </p:nvSpPr>
        <p:spPr>
          <a:xfrm>
            <a:off x="682347" y="1236125"/>
            <a:ext cx="10827305" cy="3293209"/>
          </a:xfrm>
          <a:prstGeom prst="rect">
            <a:avLst/>
          </a:prstGeom>
          <a:noFill/>
        </p:spPr>
        <p:txBody>
          <a:bodyPr wrap="square">
            <a:spAutoFit/>
          </a:bodyPr>
          <a:lstStyle/>
          <a:p>
            <a:pPr marL="285750" indent="-285750" algn="just">
              <a:buClr>
                <a:srgbClr val="FB6C6C"/>
              </a:buClr>
              <a:buFont typeface="Wingdings" panose="05000000000000000000" pitchFamily="2" charset="2"/>
              <a:buChar char="ü"/>
            </a:pPr>
            <a:r>
              <a:rPr lang="es-CO" sz="1600" b="0" dirty="0">
                <a:solidFill>
                  <a:schemeClr val="tx1"/>
                </a:solidFill>
                <a:latin typeface="Arial" panose="020B0604020202020204" pitchFamily="34" charset="0"/>
                <a:ea typeface="GungsuhChe" panose="02030609000101010101" pitchFamily="49" charset="-127"/>
                <a:cs typeface="Arial" panose="020B0604020202020204" pitchFamily="34" charset="0"/>
              </a:rPr>
              <a:t>Somos pioneros en el país con el programa Familias Cuidadoras, logramos 4.040 atenciones de forma integral representadas en más de 170 personas mayores y sus familias en riesgo social, debilidad y vulnerabilidad. Quienes además recibieron un aporte económico de manutención por valor de $ 1’160.000 mensual.</a:t>
            </a:r>
          </a:p>
          <a:p>
            <a:pPr marL="285750" indent="-285750" algn="just">
              <a:buClr>
                <a:srgbClr val="FB6C6C"/>
              </a:buClr>
              <a:buFont typeface="Wingdings" panose="05000000000000000000" pitchFamily="2" charset="2"/>
              <a:buChar char="ü"/>
            </a:pPr>
            <a:endParaRPr lang="es-CO" sz="1600" dirty="0">
              <a:latin typeface="Arial" panose="020B0604020202020204" pitchFamily="34" charset="0"/>
              <a:ea typeface="GungsuhChe" panose="02030609000101010101" pitchFamily="49" charset="-127"/>
              <a:cs typeface="Arial" panose="020B0604020202020204" pitchFamily="34" charset="0"/>
            </a:endParaRPr>
          </a:p>
          <a:p>
            <a:pPr marL="285750" indent="-285750" algn="just">
              <a:buClr>
                <a:srgbClr val="FB6C6C"/>
              </a:buClr>
              <a:buFont typeface="Wingdings" panose="05000000000000000000" pitchFamily="2" charset="2"/>
              <a:buChar char="ü"/>
            </a:pPr>
            <a:r>
              <a:rPr lang="es-CO" sz="1600" b="0" dirty="0">
                <a:solidFill>
                  <a:schemeClr val="tx1"/>
                </a:solidFill>
                <a:latin typeface="Arial" panose="020B0604020202020204" pitchFamily="34" charset="0"/>
                <a:ea typeface="GungsuhChe" panose="02030609000101010101" pitchFamily="49" charset="-127"/>
                <a:cs typeface="Arial" panose="020B0604020202020204" pitchFamily="34" charset="0"/>
              </a:rPr>
              <a:t>Nos hacemos cargo de 1970 Personas Mayores del Distrito en Centros de Protección.</a:t>
            </a:r>
          </a:p>
          <a:p>
            <a:pPr marL="285750" indent="-285750" algn="just">
              <a:buClr>
                <a:srgbClr val="FB6C6C"/>
              </a:buClr>
              <a:buFont typeface="Wingdings" panose="05000000000000000000" pitchFamily="2" charset="2"/>
              <a:buChar char="ü"/>
            </a:pPr>
            <a:endParaRPr lang="es-CO" sz="1600" dirty="0">
              <a:latin typeface="Arial" panose="020B0604020202020204" pitchFamily="34" charset="0"/>
              <a:ea typeface="GungsuhChe" panose="02030609000101010101" pitchFamily="49" charset="-127"/>
              <a:cs typeface="Arial" panose="020B0604020202020204" pitchFamily="34" charset="0"/>
            </a:endParaRPr>
          </a:p>
          <a:p>
            <a:pPr marL="285750" indent="-285750" algn="just">
              <a:buClr>
                <a:srgbClr val="FB6C6C"/>
              </a:buClr>
              <a:buFont typeface="Wingdings" panose="05000000000000000000" pitchFamily="2" charset="2"/>
              <a:buChar char="ü"/>
            </a:pPr>
            <a:r>
              <a:rPr lang="es-MX" sz="1600" b="0" i="0" dirty="0">
                <a:solidFill>
                  <a:srgbClr val="222222"/>
                </a:solidFill>
                <a:effectLst/>
                <a:latin typeface="Arial" panose="020B0604020202020204" pitchFamily="34" charset="0"/>
              </a:rPr>
              <a:t>El Modelo de contratación unificado es el que permite agrupar los servicios por niveles de riego logrando que cuando se haga necesaria la rotación de un usuario entre servicios en el mismo lote se realice de manera fácil y oportuna, ya el servicio se homologó y se hace exigible el cumplimiento de los mismos estándares de calidad en cualquier sede, redundando esto en la eliminación del ingreso de usuarios que ya están en el sistema a listas de espera del mismo sistema pero bajo otros modelos de atención.</a:t>
            </a:r>
            <a:endParaRPr lang="es-CO" sz="1600" b="0" dirty="0">
              <a:solidFill>
                <a:schemeClr val="tx1"/>
              </a:solidFill>
              <a:latin typeface="Arial" panose="020B0604020202020204" pitchFamily="34" charset="0"/>
              <a:ea typeface="GungsuhChe" panose="02030609000101010101" pitchFamily="49" charset="-127"/>
              <a:cs typeface="Arial" panose="020B0604020202020204" pitchFamily="34" charset="0"/>
            </a:endParaRPr>
          </a:p>
          <a:p>
            <a:pPr algn="just"/>
            <a:endParaRPr lang="es-CO" sz="1600" b="0" dirty="0">
              <a:solidFill>
                <a:schemeClr val="tx1"/>
              </a:solidFill>
              <a:latin typeface="Arial" panose="020B0604020202020204" pitchFamily="34" charset="0"/>
              <a:ea typeface="GungsuhChe" panose="02030609000101010101" pitchFamily="49" charset="-127"/>
              <a:cs typeface="Arial" panose="020B0604020202020204" pitchFamily="34" charset="0"/>
            </a:endParaRPr>
          </a:p>
          <a:p>
            <a:pPr algn="just"/>
            <a:endParaRPr lang="es-CO" sz="1600" b="0" dirty="0">
              <a:solidFill>
                <a:schemeClr val="tx1"/>
              </a:solidFill>
              <a:latin typeface="Arial" panose="020B0604020202020204" pitchFamily="34" charset="0"/>
              <a:ea typeface="GungsuhChe" panose="02030609000101010101" pitchFamily="49" charset="-127"/>
              <a:cs typeface="Arial" panose="020B0604020202020204" pitchFamily="34" charset="0"/>
            </a:endParaRPr>
          </a:p>
        </p:txBody>
      </p:sp>
      <p:sp>
        <p:nvSpPr>
          <p:cNvPr id="7" name="object 31">
            <a:extLst>
              <a:ext uri="{FF2B5EF4-FFF2-40B4-BE49-F238E27FC236}">
                <a16:creationId xmlns:a16="http://schemas.microsoft.com/office/drawing/2014/main" id="{4A09A5B0-A29C-C19C-FAA4-6F174C046B80}"/>
              </a:ext>
            </a:extLst>
          </p:cNvPr>
          <p:cNvSpPr txBox="1"/>
          <p:nvPr/>
        </p:nvSpPr>
        <p:spPr>
          <a:xfrm>
            <a:off x="796437" y="4231992"/>
            <a:ext cx="9212616" cy="440997"/>
          </a:xfrm>
          <a:prstGeom prst="rect">
            <a:avLst/>
          </a:prstGeom>
        </p:spPr>
        <p:txBody>
          <a:bodyPr wrap="square" lIns="0" tIns="10012" rIns="0" bIns="0">
            <a:spAutoFit/>
          </a:bodyPr>
          <a:lstStyle>
            <a:lvl1pPr marL="14288">
              <a:defRPr sz="2100">
                <a:solidFill>
                  <a:schemeClr val="tx1"/>
                </a:solidFill>
                <a:latin typeface="Calibri" panose="020F0502020204030204" pitchFamily="34" charset="0"/>
              </a:defRPr>
            </a:lvl1pPr>
            <a:lvl2pPr marL="742950" indent="-285750">
              <a:defRPr sz="2100">
                <a:solidFill>
                  <a:schemeClr val="tx1"/>
                </a:solidFill>
                <a:latin typeface="Calibri" panose="020F0502020204030204" pitchFamily="34" charset="0"/>
              </a:defRPr>
            </a:lvl2pPr>
            <a:lvl3pPr marL="1143000" indent="-228600">
              <a:defRPr sz="2100">
                <a:solidFill>
                  <a:schemeClr val="tx1"/>
                </a:solidFill>
                <a:latin typeface="Calibri" panose="020F0502020204030204" pitchFamily="34" charset="0"/>
              </a:defRPr>
            </a:lvl3pPr>
            <a:lvl4pPr marL="1600200" indent="-228600">
              <a:defRPr sz="2100">
                <a:solidFill>
                  <a:schemeClr val="tx1"/>
                </a:solidFill>
                <a:latin typeface="Calibri" panose="020F0502020204030204" pitchFamily="34" charset="0"/>
              </a:defRPr>
            </a:lvl4pPr>
            <a:lvl5pPr marL="2057400" indent="-228600">
              <a:defRPr sz="2100">
                <a:solidFill>
                  <a:schemeClr val="tx1"/>
                </a:solidFill>
                <a:latin typeface="Calibri" panose="020F0502020204030204" pitchFamily="34" charset="0"/>
              </a:defRPr>
            </a:lvl5pPr>
            <a:lvl6pPr marL="2514600" indent="-228600" defTabSz="1103313" fontAlgn="base">
              <a:spcBef>
                <a:spcPct val="0"/>
              </a:spcBef>
              <a:spcAft>
                <a:spcPct val="0"/>
              </a:spcAft>
              <a:defRPr sz="2100">
                <a:solidFill>
                  <a:schemeClr val="tx1"/>
                </a:solidFill>
                <a:latin typeface="Calibri" panose="020F0502020204030204" pitchFamily="34" charset="0"/>
              </a:defRPr>
            </a:lvl6pPr>
            <a:lvl7pPr marL="2971800" indent="-228600" defTabSz="1103313" fontAlgn="base">
              <a:spcBef>
                <a:spcPct val="0"/>
              </a:spcBef>
              <a:spcAft>
                <a:spcPct val="0"/>
              </a:spcAft>
              <a:defRPr sz="2100">
                <a:solidFill>
                  <a:schemeClr val="tx1"/>
                </a:solidFill>
                <a:latin typeface="Calibri" panose="020F0502020204030204" pitchFamily="34" charset="0"/>
              </a:defRPr>
            </a:lvl7pPr>
            <a:lvl8pPr marL="3429000" indent="-228600" defTabSz="1103313" fontAlgn="base">
              <a:spcBef>
                <a:spcPct val="0"/>
              </a:spcBef>
              <a:spcAft>
                <a:spcPct val="0"/>
              </a:spcAft>
              <a:defRPr sz="2100">
                <a:solidFill>
                  <a:schemeClr val="tx1"/>
                </a:solidFill>
                <a:latin typeface="Calibri" panose="020F0502020204030204" pitchFamily="34" charset="0"/>
              </a:defRPr>
            </a:lvl8pPr>
            <a:lvl9pPr marL="3886200" indent="-228600" defTabSz="1103313" fontAlgn="base">
              <a:spcBef>
                <a:spcPct val="0"/>
              </a:spcBef>
              <a:spcAft>
                <a:spcPct val="0"/>
              </a:spcAft>
              <a:defRPr sz="2100">
                <a:solidFill>
                  <a:schemeClr val="tx1"/>
                </a:solidFill>
                <a:latin typeface="Calibri" panose="020F0502020204030204" pitchFamily="34" charset="0"/>
              </a:defRPr>
            </a:lvl9pPr>
          </a:lstStyle>
          <a:p>
            <a:pPr>
              <a:spcBef>
                <a:spcPts val="82"/>
              </a:spcBef>
            </a:pPr>
            <a:r>
              <a:rPr lang="es-MX" altLang="en-CO" sz="2800" b="1" dirty="0">
                <a:solidFill>
                  <a:srgbClr val="1B3834"/>
                </a:solidFill>
                <a:latin typeface="Arial" panose="020B0604020202020204" pitchFamily="34" charset="0"/>
                <a:cs typeface="Arial" panose="020B0604020202020204" pitchFamily="34" charset="0"/>
              </a:rPr>
              <a:t>Recomendaciones</a:t>
            </a:r>
            <a:endParaRPr lang="en-CO" altLang="en-CO" sz="1600" dirty="0">
              <a:latin typeface="Arial" panose="020B0604020202020204" pitchFamily="34" charset="0"/>
              <a:cs typeface="Arial" panose="020B0604020202020204" pitchFamily="34" charset="0"/>
            </a:endParaRPr>
          </a:p>
        </p:txBody>
      </p:sp>
      <p:sp>
        <p:nvSpPr>
          <p:cNvPr id="8" name="TextBox 3">
            <a:extLst>
              <a:ext uri="{FF2B5EF4-FFF2-40B4-BE49-F238E27FC236}">
                <a16:creationId xmlns:a16="http://schemas.microsoft.com/office/drawing/2014/main" id="{0931D24D-658F-EAEF-6414-434C4B8CC63D}"/>
              </a:ext>
            </a:extLst>
          </p:cNvPr>
          <p:cNvSpPr txBox="1"/>
          <p:nvPr/>
        </p:nvSpPr>
        <p:spPr>
          <a:xfrm>
            <a:off x="1146804" y="4908046"/>
            <a:ext cx="10000167" cy="830997"/>
          </a:xfrm>
          <a:prstGeom prst="rect">
            <a:avLst/>
          </a:prstGeom>
          <a:noFill/>
        </p:spPr>
        <p:txBody>
          <a:bodyPr wrap="square">
            <a:spAutoFit/>
          </a:bodyPr>
          <a:lstStyle/>
          <a:p>
            <a:pPr marL="285750" indent="-285750" algn="just">
              <a:buClr>
                <a:srgbClr val="FB6C6C"/>
              </a:buClr>
              <a:buFont typeface="Wingdings" panose="05000000000000000000" pitchFamily="2" charset="2"/>
              <a:buChar char="v"/>
            </a:pPr>
            <a:r>
              <a:rPr lang="es-MX" sz="1600" dirty="0">
                <a:latin typeface="Arial" panose="020B0604020202020204" pitchFamily="34" charset="0"/>
                <a:cs typeface="Arial" panose="020B0604020202020204" pitchFamily="34" charset="0"/>
              </a:rPr>
              <a:t>La ampliación de cupos en la estrategia Familias Cuidadoras pueden posibilitar la optimización del recurso para la atención de personas en lista de espera del servicio de Larga Estancia. </a:t>
            </a:r>
          </a:p>
          <a:p>
            <a:pPr marL="285750" indent="-285750" algn="just">
              <a:buClr>
                <a:srgbClr val="FB6C6C"/>
              </a:buClr>
              <a:buFont typeface="Wingdings" panose="05000000000000000000" pitchFamily="2" charset="2"/>
              <a:buChar char="v"/>
            </a:pPr>
            <a:endParaRPr lang="es-MX"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26041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FD160"/>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F7EF618-501F-B17A-4E93-3545C081599F}"/>
              </a:ext>
            </a:extLst>
          </p:cNvPr>
          <p:cNvPicPr>
            <a:picLocks noChangeAspect="1"/>
          </p:cNvPicPr>
          <p:nvPr/>
        </p:nvPicPr>
        <p:blipFill rotWithShape="1">
          <a:blip r:embed="rId2"/>
          <a:srcRect l="29442" r="16131"/>
          <a:stretch/>
        </p:blipFill>
        <p:spPr>
          <a:xfrm>
            <a:off x="0" y="-324"/>
            <a:ext cx="5598942" cy="6858000"/>
          </a:xfrm>
          <a:prstGeom prst="rect">
            <a:avLst/>
          </a:prstGeom>
        </p:spPr>
      </p:pic>
      <p:pic>
        <p:nvPicPr>
          <p:cNvPr id="24580" name="Imagen 38">
            <a:extLst>
              <a:ext uri="{FF2B5EF4-FFF2-40B4-BE49-F238E27FC236}">
                <a16:creationId xmlns:a16="http://schemas.microsoft.com/office/drawing/2014/main" id="{4E71EDDE-1DCC-B0C4-229C-1EDB846796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236" b="20506"/>
          <a:stretch>
            <a:fillRect/>
          </a:stretch>
        </p:blipFill>
        <p:spPr bwMode="auto">
          <a:xfrm>
            <a:off x="0" y="4963680"/>
            <a:ext cx="1339052" cy="1893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CA1B70C-809E-44DB-EA4A-E5BE6EAB5102}"/>
              </a:ext>
            </a:extLst>
          </p:cNvPr>
          <p:cNvPicPr>
            <a:picLocks noChangeAspect="1"/>
          </p:cNvPicPr>
          <p:nvPr/>
        </p:nvPicPr>
        <p:blipFill>
          <a:blip r:embed="rId4"/>
          <a:stretch>
            <a:fillRect/>
          </a:stretch>
        </p:blipFill>
        <p:spPr>
          <a:xfrm>
            <a:off x="8870700" y="5546417"/>
            <a:ext cx="2831480" cy="920933"/>
          </a:xfrm>
          <a:prstGeom prst="rect">
            <a:avLst/>
          </a:prstGeom>
        </p:spPr>
      </p:pic>
      <p:sp>
        <p:nvSpPr>
          <p:cNvPr id="7" name="object 37">
            <a:extLst>
              <a:ext uri="{FF2B5EF4-FFF2-40B4-BE49-F238E27FC236}">
                <a16:creationId xmlns:a16="http://schemas.microsoft.com/office/drawing/2014/main" id="{7D63D2D0-C41B-EAA3-3398-9A6431F00CFE}"/>
              </a:ext>
            </a:extLst>
          </p:cNvPr>
          <p:cNvSpPr txBox="1">
            <a:spLocks/>
          </p:cNvSpPr>
          <p:nvPr/>
        </p:nvSpPr>
        <p:spPr>
          <a:xfrm>
            <a:off x="7078895" y="222685"/>
            <a:ext cx="3995505" cy="1281121"/>
          </a:xfrm>
          <a:prstGeom prst="rect">
            <a:avLst/>
          </a:prstGeom>
        </p:spPr>
        <p:txBody>
          <a:bodyPr vert="horz" lIns="91440" tIns="261862" rIns="91440" bIns="45720" numCol="1" rtlCol="0" anchor="t" anchorCtr="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780"/>
              </a:spcBef>
            </a:pPr>
            <a:r>
              <a:rPr lang="en-CO" altLang="en-CO" sz="2800" b="1" dirty="0">
                <a:solidFill>
                  <a:srgbClr val="1B3834"/>
                </a:solidFill>
                <a:latin typeface="Arial" panose="020B0604020202020204" pitchFamily="34" charset="0"/>
                <a:cs typeface="Arial" panose="020B0604020202020204" pitchFamily="34" charset="0"/>
              </a:rPr>
              <a:t>Asuntos importantes </a:t>
            </a:r>
            <a:br>
              <a:rPr lang="en-CO" altLang="en-CO" sz="2800" b="1" dirty="0">
                <a:solidFill>
                  <a:srgbClr val="1B3834"/>
                </a:solidFill>
                <a:latin typeface="Arial" panose="020B0604020202020204" pitchFamily="34" charset="0"/>
                <a:cs typeface="Arial" panose="020B0604020202020204" pitchFamily="34" charset="0"/>
              </a:rPr>
            </a:br>
            <a:r>
              <a:rPr lang="en-CO" altLang="en-CO" sz="2800" b="1" dirty="0">
                <a:solidFill>
                  <a:srgbClr val="1B3834"/>
                </a:solidFill>
                <a:latin typeface="Arial" panose="020B0604020202020204" pitchFamily="34" charset="0"/>
                <a:cs typeface="Arial" panose="020B0604020202020204" pitchFamily="34" charset="0"/>
              </a:rPr>
              <a:t>a tener en cuenta</a:t>
            </a:r>
            <a:endParaRPr lang="en-CO" altLang="en-CO" sz="1100" b="1" dirty="0">
              <a:latin typeface="Arial" panose="020B0604020202020204" pitchFamily="34" charset="0"/>
              <a:cs typeface="Arial" panose="020B0604020202020204" pitchFamily="34" charset="0"/>
            </a:endParaRPr>
          </a:p>
        </p:txBody>
      </p:sp>
      <p:sp>
        <p:nvSpPr>
          <p:cNvPr id="9" name="TextBox 7">
            <a:extLst>
              <a:ext uri="{FF2B5EF4-FFF2-40B4-BE49-F238E27FC236}">
                <a16:creationId xmlns:a16="http://schemas.microsoft.com/office/drawing/2014/main" id="{71772A5A-4E54-7E86-4822-D23ED14F429B}"/>
              </a:ext>
            </a:extLst>
          </p:cNvPr>
          <p:cNvSpPr txBox="1"/>
          <p:nvPr/>
        </p:nvSpPr>
        <p:spPr>
          <a:xfrm>
            <a:off x="5849257" y="1839377"/>
            <a:ext cx="6007652" cy="2554545"/>
          </a:xfrm>
          <a:prstGeom prst="rect">
            <a:avLst/>
          </a:prstGeom>
          <a:noFill/>
        </p:spPr>
        <p:txBody>
          <a:bodyPr wrap="square" rtlCol="0">
            <a:spAutoFit/>
          </a:bodyPr>
          <a:lstStyle/>
          <a:p>
            <a:pPr marL="285750" indent="-285750" algn="just">
              <a:buFont typeface="Arial" panose="020B0604020202020204" pitchFamily="34" charset="0"/>
              <a:buChar char="•"/>
            </a:pPr>
            <a:r>
              <a:rPr lang="es-CO" altLang="en-CO" sz="1600" dirty="0">
                <a:solidFill>
                  <a:srgbClr val="1B3734"/>
                </a:solidFill>
                <a:latin typeface="Arial" panose="020B0604020202020204" pitchFamily="34" charset="0"/>
                <a:cs typeface="Arial" panose="020B0604020202020204" pitchFamily="34" charset="0"/>
              </a:rPr>
              <a:t>Revisar estrategias para aumentar Familias Cuidadoras y disminuir servicios de institucionalización y Dormitorio con la finalidad de dar cumplimiento a la Política Pública de lineamientos de independencia y autonomía de las personas mayores y garantizarles entorno familiar y seguro para el desarrollo de l envejecimiento digno. </a:t>
            </a:r>
          </a:p>
          <a:p>
            <a:pPr algn="just"/>
            <a:endParaRPr lang="es-CO" altLang="en-CO" sz="1600" dirty="0">
              <a:solidFill>
                <a:srgbClr val="1B3734"/>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CO" altLang="en-CO" sz="1600" dirty="0">
                <a:solidFill>
                  <a:srgbClr val="1B3734"/>
                </a:solidFill>
                <a:latin typeface="Arial" panose="020B0604020202020204" pitchFamily="34" charset="0"/>
                <a:cs typeface="Arial" panose="020B0604020202020204" pitchFamily="34" charset="0"/>
              </a:rPr>
              <a:t>De no hacerlo, diseñar estrategia que permita la disminución de largas listas de esperas que tenemos para los procesos de larga estancia y dormitorio social</a:t>
            </a:r>
            <a:endParaRPr lang="en-CO" altLang="en-CO" sz="1600" dirty="0">
              <a:solidFill>
                <a:srgbClr val="1B373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3089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id="{BEE71DEE-5384-28DF-5BF8-2DA87C5DAD79}"/>
              </a:ext>
            </a:extLst>
          </p:cNvPr>
          <p:cNvPicPr>
            <a:picLocks noChangeAspect="1"/>
          </p:cNvPicPr>
          <p:nvPr/>
        </p:nvPicPr>
        <p:blipFill rotWithShape="1">
          <a:blip r:embed="rId3"/>
          <a:srcRect l="14431" r="15646"/>
          <a:stretch/>
        </p:blipFill>
        <p:spPr>
          <a:xfrm>
            <a:off x="0" y="-106629"/>
            <a:ext cx="7403513" cy="7058771"/>
          </a:xfrm>
          <a:prstGeom prst="rect">
            <a:avLst/>
          </a:prstGeom>
        </p:spPr>
      </p:pic>
      <p:sp>
        <p:nvSpPr>
          <p:cNvPr id="2" name="object 2">
            <a:extLst>
              <a:ext uri="{FF2B5EF4-FFF2-40B4-BE49-F238E27FC236}">
                <a16:creationId xmlns:a16="http://schemas.microsoft.com/office/drawing/2014/main" id="{30057BB0-56D4-AB6B-600B-B91897DD7243}"/>
              </a:ext>
            </a:extLst>
          </p:cNvPr>
          <p:cNvSpPr/>
          <p:nvPr/>
        </p:nvSpPr>
        <p:spPr>
          <a:xfrm>
            <a:off x="7403513" y="-94144"/>
            <a:ext cx="4864688" cy="7046287"/>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1B3834"/>
          </a:solidFill>
          <a:ln>
            <a:noFill/>
          </a:ln>
        </p:spPr>
        <p:txBody>
          <a:bodyPr lIns="0" tIns="0" rIns="0" bIns="0"/>
          <a:lstStyle/>
          <a:p>
            <a:pPr defTabSz="555703">
              <a:defRPr/>
            </a:pPr>
            <a:endParaRPr sz="1319" dirty="0"/>
          </a:p>
        </p:txBody>
      </p:sp>
      <p:pic>
        <p:nvPicPr>
          <p:cNvPr id="6149" name="Imagen 23">
            <a:extLst>
              <a:ext uri="{FF2B5EF4-FFF2-40B4-BE49-F238E27FC236}">
                <a16:creationId xmlns:a16="http://schemas.microsoft.com/office/drawing/2014/main" id="{23AA36A2-0B61-DA5B-B127-1BC545B000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2917"/>
          <a:stretch>
            <a:fillRect/>
          </a:stretch>
        </p:blipFill>
        <p:spPr bwMode="auto">
          <a:xfrm>
            <a:off x="6214574" y="5014783"/>
            <a:ext cx="2395442" cy="1836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Imagen 24">
            <a:extLst>
              <a:ext uri="{FF2B5EF4-FFF2-40B4-BE49-F238E27FC236}">
                <a16:creationId xmlns:a16="http://schemas.microsoft.com/office/drawing/2014/main" id="{E11E1226-AC3A-6FB9-F61C-EBC3099A14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6324" y="3956796"/>
            <a:ext cx="1494756" cy="1475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Imagen 25">
            <a:extLst>
              <a:ext uri="{FF2B5EF4-FFF2-40B4-BE49-F238E27FC236}">
                <a16:creationId xmlns:a16="http://schemas.microsoft.com/office/drawing/2014/main" id="{35A3DA61-52F2-0CDE-A605-4EA8504E89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6383"/>
          <a:stretch>
            <a:fillRect/>
          </a:stretch>
        </p:blipFill>
        <p:spPr bwMode="auto">
          <a:xfrm>
            <a:off x="5524086" y="-34852"/>
            <a:ext cx="4279856" cy="4042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a:extLst>
              <a:ext uri="{FF2B5EF4-FFF2-40B4-BE49-F238E27FC236}">
                <a16:creationId xmlns:a16="http://schemas.microsoft.com/office/drawing/2014/main" id="{B2109871-5B6F-FEEC-1ECF-F49585687BFD}"/>
              </a:ext>
            </a:extLst>
          </p:cNvPr>
          <p:cNvSpPr/>
          <p:nvPr/>
        </p:nvSpPr>
        <p:spPr>
          <a:xfrm>
            <a:off x="8051080" y="781635"/>
            <a:ext cx="3712688" cy="762446"/>
          </a:xfrm>
          <a:prstGeom prst="rect">
            <a:avLst/>
          </a:prstGeom>
          <a:solidFill>
            <a:srgbClr val="EFD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2000" b="1" dirty="0">
                <a:solidFill>
                  <a:srgbClr val="1B3734"/>
                </a:solidFill>
                <a:latin typeface="Arial" panose="020B0604020202020204" pitchFamily="34" charset="0"/>
                <a:cs typeface="Arial" panose="020B0604020202020204" pitchFamily="34" charset="0"/>
              </a:rPr>
              <a:t>Unidad de Programas Sociales Especiales</a:t>
            </a:r>
            <a:endParaRPr lang="en-CO" sz="2000" b="1" dirty="0">
              <a:solidFill>
                <a:srgbClr val="1B3734"/>
              </a:solidFill>
              <a:latin typeface="Arial" panose="020B0604020202020204" pitchFamily="34" charset="0"/>
              <a:cs typeface="Arial" panose="020B0604020202020204" pitchFamily="34" charset="0"/>
            </a:endParaRPr>
          </a:p>
        </p:txBody>
      </p:sp>
      <p:cxnSp>
        <p:nvCxnSpPr>
          <p:cNvPr id="6" name="Straight Connector 49">
            <a:extLst>
              <a:ext uri="{FF2B5EF4-FFF2-40B4-BE49-F238E27FC236}">
                <a16:creationId xmlns:a16="http://schemas.microsoft.com/office/drawing/2014/main" id="{1B5FBA0C-B558-EA4A-739F-25B2C32604C8}"/>
              </a:ext>
            </a:extLst>
          </p:cNvPr>
          <p:cNvCxnSpPr>
            <a:cxnSpLocks/>
          </p:cNvCxnSpPr>
          <p:nvPr/>
        </p:nvCxnSpPr>
        <p:spPr>
          <a:xfrm>
            <a:off x="9911858" y="1550469"/>
            <a:ext cx="0" cy="597199"/>
          </a:xfrm>
          <a:prstGeom prst="line">
            <a:avLst/>
          </a:prstGeom>
          <a:ln w="12700">
            <a:solidFill>
              <a:srgbClr val="F7F2DD"/>
            </a:solidFill>
          </a:ln>
        </p:spPr>
        <p:style>
          <a:lnRef idx="1">
            <a:schemeClr val="accent1"/>
          </a:lnRef>
          <a:fillRef idx="0">
            <a:schemeClr val="accent1"/>
          </a:fillRef>
          <a:effectRef idx="0">
            <a:schemeClr val="accent1"/>
          </a:effectRef>
          <a:fontRef idx="minor">
            <a:schemeClr val="tx1"/>
          </a:fontRef>
        </p:style>
      </p:cxnSp>
      <p:cxnSp>
        <p:nvCxnSpPr>
          <p:cNvPr id="3" name="Straight Connector 49">
            <a:extLst>
              <a:ext uri="{FF2B5EF4-FFF2-40B4-BE49-F238E27FC236}">
                <a16:creationId xmlns:a16="http://schemas.microsoft.com/office/drawing/2014/main" id="{A7788961-D410-0EC6-BA19-BDB45F5C3467}"/>
              </a:ext>
            </a:extLst>
          </p:cNvPr>
          <p:cNvCxnSpPr>
            <a:cxnSpLocks/>
          </p:cNvCxnSpPr>
          <p:nvPr/>
        </p:nvCxnSpPr>
        <p:spPr>
          <a:xfrm>
            <a:off x="8173906" y="2142064"/>
            <a:ext cx="1737952" cy="0"/>
          </a:xfrm>
          <a:prstGeom prst="line">
            <a:avLst/>
          </a:prstGeom>
          <a:ln w="12700">
            <a:solidFill>
              <a:srgbClr val="F7F2DD"/>
            </a:solidFill>
          </a:ln>
        </p:spPr>
        <p:style>
          <a:lnRef idx="1">
            <a:schemeClr val="accent1"/>
          </a:lnRef>
          <a:fillRef idx="0">
            <a:schemeClr val="accent1"/>
          </a:fillRef>
          <a:effectRef idx="0">
            <a:schemeClr val="accent1"/>
          </a:effectRef>
          <a:fontRef idx="minor">
            <a:schemeClr val="tx1"/>
          </a:fontRef>
        </p:style>
      </p:cxnSp>
      <p:cxnSp>
        <p:nvCxnSpPr>
          <p:cNvPr id="4" name="Straight Connector 49">
            <a:extLst>
              <a:ext uri="{FF2B5EF4-FFF2-40B4-BE49-F238E27FC236}">
                <a16:creationId xmlns:a16="http://schemas.microsoft.com/office/drawing/2014/main" id="{B4953D1B-0859-7401-E3D9-94B137646EC5}"/>
              </a:ext>
            </a:extLst>
          </p:cNvPr>
          <p:cNvCxnSpPr>
            <a:cxnSpLocks/>
          </p:cNvCxnSpPr>
          <p:nvPr/>
        </p:nvCxnSpPr>
        <p:spPr>
          <a:xfrm>
            <a:off x="8174490" y="2142064"/>
            <a:ext cx="0" cy="2041316"/>
          </a:xfrm>
          <a:prstGeom prst="line">
            <a:avLst/>
          </a:prstGeom>
          <a:ln w="12700">
            <a:solidFill>
              <a:srgbClr val="F7F2DD"/>
            </a:solidFill>
          </a:ln>
        </p:spPr>
        <p:style>
          <a:lnRef idx="1">
            <a:schemeClr val="accent1"/>
          </a:lnRef>
          <a:fillRef idx="0">
            <a:schemeClr val="accent1"/>
          </a:fillRef>
          <a:effectRef idx="0">
            <a:schemeClr val="accent1"/>
          </a:effectRef>
          <a:fontRef idx="minor">
            <a:schemeClr val="tx1"/>
          </a:fontRef>
        </p:style>
      </p:cxnSp>
      <p:cxnSp>
        <p:nvCxnSpPr>
          <p:cNvPr id="7" name="Straight Connector 49">
            <a:extLst>
              <a:ext uri="{FF2B5EF4-FFF2-40B4-BE49-F238E27FC236}">
                <a16:creationId xmlns:a16="http://schemas.microsoft.com/office/drawing/2014/main" id="{C2BA27E2-6319-82BB-B66C-CB90812D064E}"/>
              </a:ext>
            </a:extLst>
          </p:cNvPr>
          <p:cNvCxnSpPr>
            <a:cxnSpLocks/>
          </p:cNvCxnSpPr>
          <p:nvPr/>
        </p:nvCxnSpPr>
        <p:spPr>
          <a:xfrm>
            <a:off x="8174490" y="2643605"/>
            <a:ext cx="550410" cy="0"/>
          </a:xfrm>
          <a:prstGeom prst="line">
            <a:avLst/>
          </a:prstGeom>
          <a:ln w="12700">
            <a:solidFill>
              <a:srgbClr val="F7F2DD"/>
            </a:solidFill>
          </a:ln>
        </p:spPr>
        <p:style>
          <a:lnRef idx="1">
            <a:schemeClr val="accent1"/>
          </a:lnRef>
          <a:fillRef idx="0">
            <a:schemeClr val="accent1"/>
          </a:fillRef>
          <a:effectRef idx="0">
            <a:schemeClr val="accent1"/>
          </a:effectRef>
          <a:fontRef idx="minor">
            <a:schemeClr val="tx1"/>
          </a:fontRef>
        </p:style>
      </p:cxnSp>
      <p:cxnSp>
        <p:nvCxnSpPr>
          <p:cNvPr id="8" name="Straight Connector 49">
            <a:extLst>
              <a:ext uri="{FF2B5EF4-FFF2-40B4-BE49-F238E27FC236}">
                <a16:creationId xmlns:a16="http://schemas.microsoft.com/office/drawing/2014/main" id="{E5ACA0E5-16FB-1746-8896-DCB0DF774806}"/>
              </a:ext>
            </a:extLst>
          </p:cNvPr>
          <p:cNvCxnSpPr>
            <a:cxnSpLocks/>
          </p:cNvCxnSpPr>
          <p:nvPr/>
        </p:nvCxnSpPr>
        <p:spPr>
          <a:xfrm>
            <a:off x="8174490" y="3138905"/>
            <a:ext cx="550410" cy="0"/>
          </a:xfrm>
          <a:prstGeom prst="line">
            <a:avLst/>
          </a:prstGeom>
          <a:ln w="12700">
            <a:solidFill>
              <a:srgbClr val="F7F2DD"/>
            </a:solidFill>
          </a:ln>
        </p:spPr>
        <p:style>
          <a:lnRef idx="1">
            <a:schemeClr val="accent1"/>
          </a:lnRef>
          <a:fillRef idx="0">
            <a:schemeClr val="accent1"/>
          </a:fillRef>
          <a:effectRef idx="0">
            <a:schemeClr val="accent1"/>
          </a:effectRef>
          <a:fontRef idx="minor">
            <a:schemeClr val="tx1"/>
          </a:fontRef>
        </p:style>
      </p:cxnSp>
      <p:cxnSp>
        <p:nvCxnSpPr>
          <p:cNvPr id="9" name="Straight Connector 49">
            <a:extLst>
              <a:ext uri="{FF2B5EF4-FFF2-40B4-BE49-F238E27FC236}">
                <a16:creationId xmlns:a16="http://schemas.microsoft.com/office/drawing/2014/main" id="{EACB7460-796D-F7C8-B516-1C63CE3E1EAC}"/>
              </a:ext>
            </a:extLst>
          </p:cNvPr>
          <p:cNvCxnSpPr>
            <a:cxnSpLocks/>
          </p:cNvCxnSpPr>
          <p:nvPr/>
        </p:nvCxnSpPr>
        <p:spPr>
          <a:xfrm>
            <a:off x="8173906" y="3598409"/>
            <a:ext cx="550410" cy="0"/>
          </a:xfrm>
          <a:prstGeom prst="line">
            <a:avLst/>
          </a:prstGeom>
          <a:ln w="12700">
            <a:solidFill>
              <a:srgbClr val="F7F2DD"/>
            </a:solidFill>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FFDEAEB1-EBD2-5D1E-C2DA-236CA3516CB5}"/>
              </a:ext>
            </a:extLst>
          </p:cNvPr>
          <p:cNvSpPr txBox="1"/>
          <p:nvPr/>
        </p:nvSpPr>
        <p:spPr>
          <a:xfrm>
            <a:off x="8724316" y="2412772"/>
            <a:ext cx="2924583" cy="276999"/>
          </a:xfrm>
          <a:prstGeom prst="rect">
            <a:avLst/>
          </a:prstGeom>
          <a:noFill/>
        </p:spPr>
        <p:txBody>
          <a:bodyPr wrap="square">
            <a:spAutoFit/>
          </a:bodyPr>
          <a:lstStyle/>
          <a:p>
            <a:pPr algn="ctr">
              <a:spcBef>
                <a:spcPts val="82"/>
              </a:spcBef>
            </a:pPr>
            <a:r>
              <a:rPr lang="es-MX" altLang="en-CO" sz="1200" b="1" dirty="0">
                <a:solidFill>
                  <a:schemeClr val="bg1"/>
                </a:solidFill>
                <a:latin typeface="Arial" panose="020B0604020202020204" pitchFamily="34" charset="0"/>
                <a:cs typeface="Arial" panose="020B0604020202020204" pitchFamily="34" charset="0"/>
              </a:rPr>
              <a:t>Sistema Habitante de Calle</a:t>
            </a:r>
            <a:endParaRPr lang="en-CO" altLang="en-CO" sz="1200" b="1" dirty="0">
              <a:solidFill>
                <a:schemeClr val="bg1"/>
              </a:solidFill>
              <a:latin typeface="Arial" panose="020B0604020202020204" pitchFamily="34" charset="0"/>
              <a:cs typeface="Arial" panose="020B0604020202020204" pitchFamily="34" charset="0"/>
            </a:endParaRPr>
          </a:p>
        </p:txBody>
      </p:sp>
      <p:sp>
        <p:nvSpPr>
          <p:cNvPr id="11" name="CuadroTexto 10">
            <a:extLst>
              <a:ext uri="{FF2B5EF4-FFF2-40B4-BE49-F238E27FC236}">
                <a16:creationId xmlns:a16="http://schemas.microsoft.com/office/drawing/2014/main" id="{FF637485-50D3-3679-9D86-FEA699D828B6}"/>
              </a:ext>
            </a:extLst>
          </p:cNvPr>
          <p:cNvSpPr txBox="1"/>
          <p:nvPr/>
        </p:nvSpPr>
        <p:spPr>
          <a:xfrm>
            <a:off x="8724316" y="2988370"/>
            <a:ext cx="2924583" cy="276999"/>
          </a:xfrm>
          <a:prstGeom prst="rect">
            <a:avLst/>
          </a:prstGeom>
          <a:noFill/>
        </p:spPr>
        <p:txBody>
          <a:bodyPr wrap="square">
            <a:spAutoFit/>
          </a:bodyPr>
          <a:lstStyle/>
          <a:p>
            <a:pPr algn="ctr">
              <a:spcBef>
                <a:spcPts val="82"/>
              </a:spcBef>
            </a:pPr>
            <a:r>
              <a:rPr lang="es-MX" altLang="en-CO" sz="1200" b="1" dirty="0">
                <a:solidFill>
                  <a:schemeClr val="bg1"/>
                </a:solidFill>
                <a:latin typeface="Arial" panose="020B0604020202020204" pitchFamily="34" charset="0"/>
                <a:cs typeface="Arial" panose="020B0604020202020204" pitchFamily="34" charset="0"/>
              </a:rPr>
              <a:t>Atención a Emergencias</a:t>
            </a:r>
            <a:endParaRPr lang="en-CO" altLang="en-CO" sz="1200" b="1" dirty="0">
              <a:solidFill>
                <a:schemeClr val="bg1"/>
              </a:solidFill>
              <a:latin typeface="Arial" panose="020B0604020202020204" pitchFamily="34" charset="0"/>
              <a:cs typeface="Arial" panose="020B0604020202020204" pitchFamily="34" charset="0"/>
            </a:endParaRPr>
          </a:p>
        </p:txBody>
      </p:sp>
      <p:sp>
        <p:nvSpPr>
          <p:cNvPr id="12" name="CuadroTexto 11">
            <a:extLst>
              <a:ext uri="{FF2B5EF4-FFF2-40B4-BE49-F238E27FC236}">
                <a16:creationId xmlns:a16="http://schemas.microsoft.com/office/drawing/2014/main" id="{D21255AB-B1C6-27F0-309B-3C849C2F3E46}"/>
              </a:ext>
            </a:extLst>
          </p:cNvPr>
          <p:cNvSpPr txBox="1"/>
          <p:nvPr/>
        </p:nvSpPr>
        <p:spPr>
          <a:xfrm>
            <a:off x="8696051" y="3465771"/>
            <a:ext cx="2924583" cy="461665"/>
          </a:xfrm>
          <a:prstGeom prst="rect">
            <a:avLst/>
          </a:prstGeom>
          <a:noFill/>
        </p:spPr>
        <p:txBody>
          <a:bodyPr wrap="square">
            <a:spAutoFit/>
          </a:bodyPr>
          <a:lstStyle/>
          <a:p>
            <a:pPr algn="ctr">
              <a:spcBef>
                <a:spcPts val="82"/>
              </a:spcBef>
            </a:pPr>
            <a:r>
              <a:rPr lang="es-MX" altLang="en-CO" sz="1200" b="1" dirty="0">
                <a:solidFill>
                  <a:schemeClr val="bg1"/>
                </a:solidFill>
                <a:latin typeface="Arial" panose="020B0604020202020204" pitchFamily="34" charset="0"/>
                <a:cs typeface="Arial" panose="020B0604020202020204" pitchFamily="34" charset="0"/>
              </a:rPr>
              <a:t>Atención a Personas en Ejercicio de Prostitución</a:t>
            </a:r>
            <a:endParaRPr lang="en-CO" altLang="en-CO" sz="1200" b="1" dirty="0">
              <a:solidFill>
                <a:schemeClr val="bg1"/>
              </a:solidFill>
              <a:latin typeface="Arial" panose="020B0604020202020204" pitchFamily="34" charset="0"/>
              <a:cs typeface="Arial" panose="020B0604020202020204" pitchFamily="34" charset="0"/>
            </a:endParaRPr>
          </a:p>
        </p:txBody>
      </p:sp>
      <p:sp>
        <p:nvSpPr>
          <p:cNvPr id="13" name="CuadroTexto 12">
            <a:extLst>
              <a:ext uri="{FF2B5EF4-FFF2-40B4-BE49-F238E27FC236}">
                <a16:creationId xmlns:a16="http://schemas.microsoft.com/office/drawing/2014/main" id="{9A8DA32B-0153-78D4-740B-C56E51727DFA}"/>
              </a:ext>
            </a:extLst>
          </p:cNvPr>
          <p:cNvSpPr txBox="1"/>
          <p:nvPr/>
        </p:nvSpPr>
        <p:spPr>
          <a:xfrm>
            <a:off x="8759054" y="4013717"/>
            <a:ext cx="2924583" cy="461665"/>
          </a:xfrm>
          <a:prstGeom prst="rect">
            <a:avLst/>
          </a:prstGeom>
          <a:noFill/>
        </p:spPr>
        <p:txBody>
          <a:bodyPr wrap="square">
            <a:spAutoFit/>
          </a:bodyPr>
          <a:lstStyle/>
          <a:p>
            <a:pPr algn="ctr">
              <a:spcBef>
                <a:spcPts val="82"/>
              </a:spcBef>
            </a:pPr>
            <a:r>
              <a:rPr lang="es-MX" altLang="en-CO" sz="1200" b="1" dirty="0">
                <a:solidFill>
                  <a:schemeClr val="bg1"/>
                </a:solidFill>
                <a:latin typeface="Arial" panose="020B0604020202020204" pitchFamily="34" charset="0"/>
                <a:cs typeface="Arial" panose="020B0604020202020204" pitchFamily="34" charset="0"/>
              </a:rPr>
              <a:t>Atención a Población Migrante, Refugiada y de Acogida</a:t>
            </a:r>
            <a:endParaRPr lang="en-CO" altLang="en-CO" sz="1200" b="1" dirty="0">
              <a:solidFill>
                <a:schemeClr val="bg1"/>
              </a:solidFill>
              <a:latin typeface="Arial" panose="020B0604020202020204" pitchFamily="34" charset="0"/>
              <a:cs typeface="Arial" panose="020B0604020202020204" pitchFamily="34" charset="0"/>
            </a:endParaRPr>
          </a:p>
        </p:txBody>
      </p:sp>
      <p:cxnSp>
        <p:nvCxnSpPr>
          <p:cNvPr id="16" name="Straight Connector 49">
            <a:extLst>
              <a:ext uri="{FF2B5EF4-FFF2-40B4-BE49-F238E27FC236}">
                <a16:creationId xmlns:a16="http://schemas.microsoft.com/office/drawing/2014/main" id="{B97A02B1-9E1A-5175-8E71-CBED8F5F8A4B}"/>
              </a:ext>
            </a:extLst>
          </p:cNvPr>
          <p:cNvCxnSpPr>
            <a:cxnSpLocks/>
          </p:cNvCxnSpPr>
          <p:nvPr/>
        </p:nvCxnSpPr>
        <p:spPr>
          <a:xfrm>
            <a:off x="8173906" y="4175760"/>
            <a:ext cx="550410" cy="0"/>
          </a:xfrm>
          <a:prstGeom prst="line">
            <a:avLst/>
          </a:prstGeom>
          <a:ln w="12700">
            <a:solidFill>
              <a:srgbClr val="F7F2D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156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7F2DD"/>
        </a:solidFill>
        <a:effectLst/>
      </p:bgPr>
    </p:bg>
    <p:spTree>
      <p:nvGrpSpPr>
        <p:cNvPr id="1" name=""/>
        <p:cNvGrpSpPr/>
        <p:nvPr/>
      </p:nvGrpSpPr>
      <p:grpSpPr>
        <a:xfrm>
          <a:off x="0" y="0"/>
          <a:ext cx="0" cy="0"/>
          <a:chOff x="0" y="0"/>
          <a:chExt cx="0" cy="0"/>
        </a:xfrm>
      </p:grpSpPr>
      <p:pic>
        <p:nvPicPr>
          <p:cNvPr id="11" name="Imagen 41">
            <a:extLst>
              <a:ext uri="{FF2B5EF4-FFF2-40B4-BE49-F238E27FC236}">
                <a16:creationId xmlns:a16="http://schemas.microsoft.com/office/drawing/2014/main" id="{44FABB51-273E-6BCA-0BC4-AA34A699B6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093" b="36607"/>
          <a:stretch>
            <a:fillRect/>
          </a:stretch>
        </p:blipFill>
        <p:spPr bwMode="auto">
          <a:xfrm>
            <a:off x="0" y="5550475"/>
            <a:ext cx="1615452" cy="192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3">
            <a:extLst>
              <a:ext uri="{FF2B5EF4-FFF2-40B4-BE49-F238E27FC236}">
                <a16:creationId xmlns:a16="http://schemas.microsoft.com/office/drawing/2014/main" id="{97CEB877-95D3-3A76-25AE-F357AF9D5A2B}"/>
              </a:ext>
            </a:extLst>
          </p:cNvPr>
          <p:cNvSpPr txBox="1"/>
          <p:nvPr/>
        </p:nvSpPr>
        <p:spPr>
          <a:xfrm>
            <a:off x="562707" y="746211"/>
            <a:ext cx="11179350" cy="5755422"/>
          </a:xfrm>
          <a:prstGeom prst="rect">
            <a:avLst/>
          </a:prstGeom>
          <a:noFill/>
        </p:spPr>
        <p:txBody>
          <a:bodyPr wrap="square">
            <a:spAutoFit/>
          </a:bodyPr>
          <a:lstStyle/>
          <a:p>
            <a:pPr marL="285750" indent="-285750" algn="just">
              <a:buClr>
                <a:srgbClr val="FB6C6C"/>
              </a:buClr>
              <a:buFont typeface="Wingdings" panose="05000000000000000000" pitchFamily="2" charset="2"/>
              <a:buChar char="ü"/>
            </a:pPr>
            <a:endParaRPr lang="es-ES" sz="1600" dirty="0">
              <a:solidFill>
                <a:srgbClr val="1B3734"/>
              </a:solidFill>
              <a:latin typeface="Arial" panose="020B0604020202020204" pitchFamily="34" charset="0"/>
              <a:cs typeface="Arial" panose="020B0604020202020204" pitchFamily="34" charset="0"/>
            </a:endParaRPr>
          </a:p>
          <a:p>
            <a:pPr marL="285750" indent="-285750" algn="just">
              <a:buClr>
                <a:srgbClr val="FB6C6C"/>
              </a:buClr>
              <a:buFont typeface="Wingdings" panose="05000000000000000000" pitchFamily="2" charset="2"/>
              <a:buChar char="ü"/>
            </a:pPr>
            <a:endParaRPr lang="es-ES" sz="1600" b="1" dirty="0">
              <a:solidFill>
                <a:srgbClr val="1B3734"/>
              </a:solidFill>
              <a:latin typeface="Arial" panose="020B0604020202020204" pitchFamily="34" charset="0"/>
              <a:cs typeface="Arial" panose="020B0604020202020204" pitchFamily="34" charset="0"/>
            </a:endParaRPr>
          </a:p>
          <a:p>
            <a:pPr marL="285750" indent="-285750" algn="just">
              <a:buClr>
                <a:srgbClr val="FB6C6C"/>
              </a:buClr>
              <a:buFont typeface="Wingdings" panose="05000000000000000000" pitchFamily="2" charset="2"/>
              <a:buChar char="ü"/>
            </a:pPr>
            <a:r>
              <a:rPr lang="es-ES" sz="1600" dirty="0">
                <a:solidFill>
                  <a:srgbClr val="1B3734"/>
                </a:solidFill>
                <a:latin typeface="Arial" panose="020B0604020202020204" pitchFamily="34" charset="0"/>
                <a:cs typeface="Arial" panose="020B0604020202020204" pitchFamily="34" charset="0"/>
              </a:rPr>
              <a:t>Durante la pandemia por COVID se implementaron 3 albergues temporales logrando 4.254 atenciones, </a:t>
            </a:r>
          </a:p>
          <a:p>
            <a:pPr marL="285750" indent="-285750" algn="just">
              <a:buClr>
                <a:srgbClr val="FB6C6C"/>
              </a:buClr>
              <a:buFont typeface="Wingdings" panose="05000000000000000000" pitchFamily="2" charset="2"/>
              <a:buChar char="ü"/>
            </a:pPr>
            <a:endParaRPr lang="es-ES" sz="1600" dirty="0">
              <a:solidFill>
                <a:srgbClr val="1B3734"/>
              </a:solidFill>
              <a:latin typeface="Arial" panose="020B0604020202020204" pitchFamily="34" charset="0"/>
              <a:cs typeface="Arial" panose="020B0604020202020204" pitchFamily="34" charset="0"/>
            </a:endParaRPr>
          </a:p>
          <a:p>
            <a:pPr marL="285750" indent="-285750" algn="just">
              <a:buClr>
                <a:srgbClr val="FB6C6C"/>
              </a:buClr>
              <a:buFont typeface="Wingdings" panose="05000000000000000000" pitchFamily="2" charset="2"/>
              <a:buChar char="ü"/>
            </a:pPr>
            <a:r>
              <a:rPr lang="es-ES" sz="1600" dirty="0">
                <a:solidFill>
                  <a:srgbClr val="1B3734"/>
                </a:solidFill>
                <a:latin typeface="Arial" panose="020B0604020202020204" pitchFamily="34" charset="0"/>
                <a:cs typeface="Arial" panose="020B0604020202020204" pitchFamily="34" charset="0"/>
              </a:rPr>
              <a:t>Durante la pandemia, dimos apertura a 4 centros transitorios en </a:t>
            </a:r>
            <a:r>
              <a:rPr lang="en-US" sz="1600" dirty="0">
                <a:solidFill>
                  <a:srgbClr val="1B3734"/>
                </a:solidFill>
                <a:latin typeface="Arial" panose="020B0604020202020204" pitchFamily="34" charset="0"/>
                <a:cs typeface="Arial" panose="020B0604020202020204" pitchFamily="34" charset="0"/>
              </a:rPr>
              <a:t>zonas </a:t>
            </a:r>
            <a:r>
              <a:rPr lang="es-ES" sz="1600" dirty="0">
                <a:solidFill>
                  <a:srgbClr val="1B3734"/>
                </a:solidFill>
                <a:latin typeface="Arial" panose="020B0604020202020204" pitchFamily="34" charset="0"/>
                <a:cs typeface="Arial" panose="020B0604020202020204" pitchFamily="34" charset="0"/>
              </a:rPr>
              <a:t>estratégicas para esta población alcanzando más de 99.547 atenciones. Actualmente se encuentran en funcionamiento 2 de ellos: Reconstruyendo mi Vida y El San Juan.</a:t>
            </a:r>
          </a:p>
          <a:p>
            <a:pPr algn="just">
              <a:buClr>
                <a:srgbClr val="FB6C6C"/>
              </a:buClr>
            </a:pPr>
            <a:endParaRPr lang="es-ES" sz="1600" dirty="0">
              <a:solidFill>
                <a:srgbClr val="1B3734"/>
              </a:solidFill>
              <a:latin typeface="Arial" panose="020B0604020202020204" pitchFamily="34" charset="0"/>
              <a:cs typeface="Arial" panose="020B0604020202020204" pitchFamily="34" charset="0"/>
            </a:endParaRPr>
          </a:p>
          <a:p>
            <a:pPr marL="285750" indent="-285750" algn="just">
              <a:buClr>
                <a:srgbClr val="FB6C6C"/>
              </a:buClr>
              <a:buFont typeface="Wingdings" panose="05000000000000000000" pitchFamily="2" charset="2"/>
              <a:buChar char="ü"/>
            </a:pPr>
            <a:r>
              <a:rPr lang="es-ES" sz="1600" dirty="0">
                <a:solidFill>
                  <a:srgbClr val="1B3734"/>
                </a:solidFill>
                <a:latin typeface="Arial" panose="020B0604020202020204" pitchFamily="34" charset="0"/>
                <a:cs typeface="Arial" panose="020B0604020202020204" pitchFamily="34" charset="0"/>
              </a:rPr>
              <a:t>Creamos la  estrategia de “Auxilio Habitacional”, la cual, ha proporcionado a través del componente “Techo” una solución de vivienda temporal para las familias que se encuentren en riesgo o en calle, beneficiando 4.257 personas.</a:t>
            </a:r>
          </a:p>
          <a:p>
            <a:pPr marL="285750" indent="-285750" algn="just">
              <a:buClr>
                <a:srgbClr val="FB6C6C"/>
              </a:buClr>
              <a:buFont typeface="Wingdings" panose="05000000000000000000" pitchFamily="2" charset="2"/>
              <a:buChar char="ü"/>
            </a:pPr>
            <a:endParaRPr lang="es-ES" sz="1600" dirty="0">
              <a:solidFill>
                <a:srgbClr val="1B3734"/>
              </a:solidFill>
              <a:latin typeface="Arial" panose="020B0604020202020204" pitchFamily="34" charset="0"/>
              <a:cs typeface="Arial" panose="020B0604020202020204" pitchFamily="34" charset="0"/>
            </a:endParaRPr>
          </a:p>
          <a:p>
            <a:pPr marL="285750" indent="-285750" algn="just">
              <a:buClr>
                <a:srgbClr val="FB6C6C"/>
              </a:buClr>
              <a:buFont typeface="Wingdings" panose="05000000000000000000" pitchFamily="2" charset="2"/>
              <a:buChar char="ü"/>
            </a:pPr>
            <a:r>
              <a:rPr lang="es-CO" sz="1600" dirty="0">
                <a:solidFill>
                  <a:srgbClr val="1B3734"/>
                </a:solidFill>
                <a:latin typeface="Arial" panose="020B0604020202020204" pitchFamily="34" charset="0"/>
                <a:cs typeface="Arial" panose="020B0604020202020204" pitchFamily="34" charset="0"/>
              </a:rPr>
              <a:t>Aumentamos un 25% las atenciones básicas </a:t>
            </a:r>
            <a:r>
              <a:rPr lang="es-ES" sz="1600" dirty="0">
                <a:solidFill>
                  <a:srgbClr val="1B3734"/>
                </a:solidFill>
                <a:latin typeface="Arial" panose="020B0604020202020204" pitchFamily="34" charset="0"/>
                <a:cs typeface="Arial" panose="020B0604020202020204" pitchFamily="34" charset="0"/>
              </a:rPr>
              <a:t>de ciudadanos habitantes de/en calle </a:t>
            </a:r>
            <a:r>
              <a:rPr lang="es-CO" sz="1600" dirty="0">
                <a:solidFill>
                  <a:srgbClr val="1B3734"/>
                </a:solidFill>
                <a:latin typeface="Arial" panose="020B0604020202020204" pitchFamily="34" charset="0"/>
                <a:cs typeface="Arial" panose="020B0604020202020204" pitchFamily="34" charset="0"/>
              </a:rPr>
              <a:t>durante el cuatrienio logrando llegar a 36.687 personas, </a:t>
            </a:r>
            <a:r>
              <a:rPr lang="es-ES" sz="1600" dirty="0">
                <a:solidFill>
                  <a:srgbClr val="1B3734"/>
                </a:solidFill>
                <a:latin typeface="Arial" panose="020B0604020202020204" pitchFamily="34" charset="0"/>
                <a:cs typeface="Arial" panose="020B0604020202020204" pitchFamily="34" charset="0"/>
              </a:rPr>
              <a:t>asimismo logramos 2.250 habitantes de/en calle se vincularan con atenciones de los s procesos de resocialización, donde 500 de ellas  acceden por año a formación ocupacional logrando reestablecer los proyectos de vida</a:t>
            </a:r>
            <a:r>
              <a:rPr lang="es-CO" sz="1600" dirty="0">
                <a:solidFill>
                  <a:srgbClr val="1B3734"/>
                </a:solidFill>
                <a:latin typeface="Arial" panose="020B0604020202020204" pitchFamily="34" charset="0"/>
                <a:cs typeface="Arial" panose="020B0604020202020204" pitchFamily="34" charset="0"/>
              </a:rPr>
              <a:t> </a:t>
            </a:r>
            <a:r>
              <a:rPr lang="es-ES" sz="1600" dirty="0">
                <a:solidFill>
                  <a:srgbClr val="1B3734"/>
                </a:solidFill>
                <a:latin typeface="Arial" panose="020B0604020202020204" pitchFamily="34" charset="0"/>
                <a:cs typeface="Arial" panose="020B0604020202020204" pitchFamily="34" charset="0"/>
              </a:rPr>
              <a:t>de  </a:t>
            </a:r>
            <a:r>
              <a:rPr lang="en-US" sz="1600" dirty="0">
                <a:solidFill>
                  <a:srgbClr val="1B3734"/>
                </a:solidFill>
                <a:latin typeface="Arial" panose="020B0604020202020204" pitchFamily="34" charset="0"/>
                <a:cs typeface="Arial" panose="020B0604020202020204" pitchFamily="34" charset="0"/>
              </a:rPr>
              <a:t>507 personas </a:t>
            </a:r>
            <a:r>
              <a:rPr lang="en-US" sz="1600" dirty="0" err="1">
                <a:solidFill>
                  <a:srgbClr val="1B3734"/>
                </a:solidFill>
                <a:latin typeface="Arial" panose="020B0604020202020204" pitchFamily="34" charset="0"/>
                <a:cs typeface="Arial" panose="020B0604020202020204" pitchFamily="34" charset="0"/>
              </a:rPr>
              <a:t>durante</a:t>
            </a:r>
            <a:r>
              <a:rPr lang="en-US" sz="1600" dirty="0">
                <a:solidFill>
                  <a:srgbClr val="1B3734"/>
                </a:solidFill>
                <a:latin typeface="Arial" panose="020B0604020202020204" pitchFamily="34" charset="0"/>
                <a:cs typeface="Arial" panose="020B0604020202020204" pitchFamily="34" charset="0"/>
              </a:rPr>
              <a:t> </a:t>
            </a:r>
            <a:r>
              <a:rPr lang="en-US" sz="1600" dirty="0" err="1">
                <a:solidFill>
                  <a:srgbClr val="1B3734"/>
                </a:solidFill>
                <a:latin typeface="Arial" panose="020B0604020202020204" pitchFamily="34" charset="0"/>
                <a:cs typeface="Arial" panose="020B0604020202020204" pitchFamily="34" charset="0"/>
              </a:rPr>
              <a:t>el</a:t>
            </a:r>
            <a:r>
              <a:rPr lang="en-US" sz="1600" dirty="0">
                <a:solidFill>
                  <a:srgbClr val="1B3734"/>
                </a:solidFill>
                <a:latin typeface="Arial" panose="020B0604020202020204" pitchFamily="34" charset="0"/>
                <a:cs typeface="Arial" panose="020B0604020202020204" pitchFamily="34" charset="0"/>
              </a:rPr>
              <a:t> </a:t>
            </a:r>
            <a:r>
              <a:rPr lang="en-US" sz="1600" dirty="0" err="1">
                <a:solidFill>
                  <a:srgbClr val="1B3734"/>
                </a:solidFill>
                <a:latin typeface="Arial" panose="020B0604020202020204" pitchFamily="34" charset="0"/>
                <a:cs typeface="Arial" panose="020B0604020202020204" pitchFamily="34" charset="0"/>
              </a:rPr>
              <a:t>cuatrienio</a:t>
            </a:r>
            <a:r>
              <a:rPr lang="en-US" sz="1600" dirty="0">
                <a:solidFill>
                  <a:srgbClr val="1B3734"/>
                </a:solidFill>
                <a:latin typeface="Arial" panose="020B0604020202020204" pitchFamily="34" charset="0"/>
                <a:cs typeface="Arial" panose="020B0604020202020204" pitchFamily="34" charset="0"/>
              </a:rPr>
              <a:t>.</a:t>
            </a:r>
          </a:p>
          <a:p>
            <a:pPr marL="285750" indent="-285750" algn="just">
              <a:buClr>
                <a:srgbClr val="FB6C6C"/>
              </a:buClr>
              <a:buFont typeface="Wingdings" panose="05000000000000000000" pitchFamily="2" charset="2"/>
              <a:buChar char="ü"/>
            </a:pPr>
            <a:endParaRPr lang="en-US" sz="1600" dirty="0">
              <a:solidFill>
                <a:srgbClr val="1B3734"/>
              </a:solidFill>
              <a:latin typeface="Arial" panose="020B0604020202020204" pitchFamily="34" charset="0"/>
              <a:cs typeface="Arial" panose="020B0604020202020204" pitchFamily="34" charset="0"/>
            </a:endParaRPr>
          </a:p>
          <a:p>
            <a:pPr marL="285750" indent="-285750" algn="just">
              <a:buClr>
                <a:srgbClr val="FB6C6C"/>
              </a:buClr>
              <a:buFont typeface="Wingdings" panose="05000000000000000000" pitchFamily="2" charset="2"/>
              <a:buChar char="ü"/>
            </a:pPr>
            <a:r>
              <a:rPr lang="es-MX" sz="1600" dirty="0">
                <a:solidFill>
                  <a:srgbClr val="1B3734"/>
                </a:solidFill>
                <a:latin typeface="Arial" panose="020B0604020202020204" pitchFamily="34" charset="0"/>
                <a:cs typeface="Arial" panose="020B0604020202020204" pitchFamily="34" charset="0"/>
              </a:rPr>
              <a:t>Atendimos de manera exitosa las emergencias que durante el cuatrienio se triplicaron según histórico de atenciones y fortalecimos </a:t>
            </a:r>
            <a:r>
              <a:rPr lang="es-ES" sz="1600" dirty="0">
                <a:solidFill>
                  <a:srgbClr val="1B3734"/>
                </a:solidFill>
                <a:latin typeface="Arial" panose="020B0604020202020204" pitchFamily="34" charset="0"/>
                <a:cs typeface="Arial" panose="020B0604020202020204" pitchFamily="34" charset="0"/>
              </a:rPr>
              <a:t>la Línea 123 Social, duplicando el personal de atención. </a:t>
            </a:r>
          </a:p>
          <a:p>
            <a:pPr marL="285750" indent="-285750" algn="just">
              <a:buClr>
                <a:srgbClr val="FB6C6C"/>
              </a:buClr>
              <a:buFont typeface="Wingdings" panose="05000000000000000000" pitchFamily="2" charset="2"/>
              <a:buChar char="ü"/>
            </a:pPr>
            <a:endParaRPr lang="es-ES" sz="1600" dirty="0">
              <a:solidFill>
                <a:srgbClr val="1B3734"/>
              </a:solidFill>
              <a:latin typeface="Arial" panose="020B0604020202020204" pitchFamily="34" charset="0"/>
              <a:cs typeface="Arial" panose="020B0604020202020204" pitchFamily="34" charset="0"/>
            </a:endParaRPr>
          </a:p>
          <a:p>
            <a:pPr marL="285750" indent="-285750" algn="just">
              <a:buClr>
                <a:srgbClr val="FB6C6C"/>
              </a:buClr>
              <a:buFont typeface="Wingdings" panose="05000000000000000000" pitchFamily="2" charset="2"/>
              <a:buChar char="ü"/>
            </a:pPr>
            <a:r>
              <a:rPr lang="es-ES" sz="1600" dirty="0">
                <a:solidFill>
                  <a:srgbClr val="1B3734"/>
                </a:solidFill>
                <a:latin typeface="Arial" panose="020B0604020202020204" pitchFamily="34" charset="0"/>
                <a:cs typeface="Arial" panose="020B0604020202020204" pitchFamily="34" charset="0"/>
              </a:rPr>
              <a:t>Creamos el Módulo 123 Migrante y 123 Diverso para dar atención con enfoque diferencial a estas población.</a:t>
            </a:r>
            <a:endParaRPr lang="en-US" sz="1600" dirty="0">
              <a:solidFill>
                <a:srgbClr val="1B3734"/>
              </a:solidFill>
              <a:latin typeface="Arial" panose="020B0604020202020204" pitchFamily="34" charset="0"/>
              <a:cs typeface="Arial" panose="020B0604020202020204" pitchFamily="34" charset="0"/>
            </a:endParaRPr>
          </a:p>
          <a:p>
            <a:pPr marL="285750" indent="-285750" algn="just">
              <a:buClr>
                <a:srgbClr val="FB6C6C"/>
              </a:buClr>
              <a:buFont typeface="Wingdings" panose="05000000000000000000" pitchFamily="2" charset="2"/>
              <a:buChar char="ü"/>
            </a:pPr>
            <a:endParaRPr lang="es-MX" sz="1600" dirty="0"/>
          </a:p>
          <a:p>
            <a:pPr marL="285750" indent="-285750">
              <a:buClr>
                <a:srgbClr val="FB6C6C"/>
              </a:buClr>
              <a:buFont typeface="Wingdings" panose="05000000000000000000" pitchFamily="2" charset="2"/>
              <a:buChar char="ü"/>
            </a:pPr>
            <a:endParaRPr lang="es-CO" sz="1600" b="1" dirty="0">
              <a:solidFill>
                <a:srgbClr val="1B3734"/>
              </a:solidFill>
              <a:latin typeface="Arial" panose="020B0604020202020204" pitchFamily="34" charset="0"/>
              <a:cs typeface="Arial" panose="020B0604020202020204" pitchFamily="34" charset="0"/>
            </a:endParaRPr>
          </a:p>
          <a:p>
            <a:pPr marL="285750" indent="-285750">
              <a:buClr>
                <a:srgbClr val="FB6C6C"/>
              </a:buClr>
              <a:buFont typeface="Wingdings" panose="05000000000000000000" pitchFamily="2" charset="2"/>
              <a:buChar char="ü"/>
            </a:pPr>
            <a:endParaRPr lang="es-CO" sz="1600" dirty="0">
              <a:solidFill>
                <a:srgbClr val="1B3734"/>
              </a:solidFill>
              <a:latin typeface="Arial" panose="020B0604020202020204" pitchFamily="34" charset="0"/>
              <a:cs typeface="Arial" panose="020B0604020202020204" pitchFamily="34" charset="0"/>
            </a:endParaRPr>
          </a:p>
        </p:txBody>
      </p:sp>
      <p:sp>
        <p:nvSpPr>
          <p:cNvPr id="4" name="object 31">
            <a:extLst>
              <a:ext uri="{FF2B5EF4-FFF2-40B4-BE49-F238E27FC236}">
                <a16:creationId xmlns:a16="http://schemas.microsoft.com/office/drawing/2014/main" id="{91B1AD88-DD66-ED4D-8EC3-8E0CBD4E5DBF}"/>
              </a:ext>
            </a:extLst>
          </p:cNvPr>
          <p:cNvSpPr txBox="1"/>
          <p:nvPr/>
        </p:nvSpPr>
        <p:spPr>
          <a:xfrm>
            <a:off x="807726" y="525713"/>
            <a:ext cx="4595019" cy="440997"/>
          </a:xfrm>
          <a:prstGeom prst="rect">
            <a:avLst/>
          </a:prstGeom>
        </p:spPr>
        <p:txBody>
          <a:bodyPr wrap="square" lIns="0" tIns="10012" rIns="0" bIns="0">
            <a:spAutoFit/>
          </a:bodyPr>
          <a:lstStyle>
            <a:lvl1pPr marL="14288">
              <a:defRPr sz="2100">
                <a:solidFill>
                  <a:schemeClr val="tx1"/>
                </a:solidFill>
                <a:latin typeface="Calibri" panose="020F0502020204030204" pitchFamily="34" charset="0"/>
              </a:defRPr>
            </a:lvl1pPr>
            <a:lvl2pPr marL="742950" indent="-285750">
              <a:defRPr sz="2100">
                <a:solidFill>
                  <a:schemeClr val="tx1"/>
                </a:solidFill>
                <a:latin typeface="Calibri" panose="020F0502020204030204" pitchFamily="34" charset="0"/>
              </a:defRPr>
            </a:lvl2pPr>
            <a:lvl3pPr marL="1143000" indent="-228600">
              <a:defRPr sz="2100">
                <a:solidFill>
                  <a:schemeClr val="tx1"/>
                </a:solidFill>
                <a:latin typeface="Calibri" panose="020F0502020204030204" pitchFamily="34" charset="0"/>
              </a:defRPr>
            </a:lvl3pPr>
            <a:lvl4pPr marL="1600200" indent="-228600">
              <a:defRPr sz="2100">
                <a:solidFill>
                  <a:schemeClr val="tx1"/>
                </a:solidFill>
                <a:latin typeface="Calibri" panose="020F0502020204030204" pitchFamily="34" charset="0"/>
              </a:defRPr>
            </a:lvl4pPr>
            <a:lvl5pPr marL="2057400" indent="-228600">
              <a:defRPr sz="2100">
                <a:solidFill>
                  <a:schemeClr val="tx1"/>
                </a:solidFill>
                <a:latin typeface="Calibri" panose="020F0502020204030204" pitchFamily="34" charset="0"/>
              </a:defRPr>
            </a:lvl5pPr>
            <a:lvl6pPr marL="2514600" indent="-228600" defTabSz="1103313" fontAlgn="base">
              <a:spcBef>
                <a:spcPct val="0"/>
              </a:spcBef>
              <a:spcAft>
                <a:spcPct val="0"/>
              </a:spcAft>
              <a:defRPr sz="2100">
                <a:solidFill>
                  <a:schemeClr val="tx1"/>
                </a:solidFill>
                <a:latin typeface="Calibri" panose="020F0502020204030204" pitchFamily="34" charset="0"/>
              </a:defRPr>
            </a:lvl6pPr>
            <a:lvl7pPr marL="2971800" indent="-228600" defTabSz="1103313" fontAlgn="base">
              <a:spcBef>
                <a:spcPct val="0"/>
              </a:spcBef>
              <a:spcAft>
                <a:spcPct val="0"/>
              </a:spcAft>
              <a:defRPr sz="2100">
                <a:solidFill>
                  <a:schemeClr val="tx1"/>
                </a:solidFill>
                <a:latin typeface="Calibri" panose="020F0502020204030204" pitchFamily="34" charset="0"/>
              </a:defRPr>
            </a:lvl7pPr>
            <a:lvl8pPr marL="3429000" indent="-228600" defTabSz="1103313" fontAlgn="base">
              <a:spcBef>
                <a:spcPct val="0"/>
              </a:spcBef>
              <a:spcAft>
                <a:spcPct val="0"/>
              </a:spcAft>
              <a:defRPr sz="2100">
                <a:solidFill>
                  <a:schemeClr val="tx1"/>
                </a:solidFill>
                <a:latin typeface="Calibri" panose="020F0502020204030204" pitchFamily="34" charset="0"/>
              </a:defRPr>
            </a:lvl8pPr>
            <a:lvl9pPr marL="3886200" indent="-228600" defTabSz="1103313" fontAlgn="base">
              <a:spcBef>
                <a:spcPct val="0"/>
              </a:spcBef>
              <a:spcAft>
                <a:spcPct val="0"/>
              </a:spcAft>
              <a:defRPr sz="2100">
                <a:solidFill>
                  <a:schemeClr val="tx1"/>
                </a:solidFill>
                <a:latin typeface="Calibri" panose="020F0502020204030204" pitchFamily="34" charset="0"/>
              </a:defRPr>
            </a:lvl9pPr>
          </a:lstStyle>
          <a:p>
            <a:pPr>
              <a:spcBef>
                <a:spcPts val="82"/>
              </a:spcBef>
            </a:pPr>
            <a:r>
              <a:rPr lang="es-MX" altLang="en-CO" sz="2800" b="1" dirty="0">
                <a:solidFill>
                  <a:srgbClr val="1B3834"/>
                </a:solidFill>
                <a:latin typeface="Arial" panose="020B0604020202020204" pitchFamily="34" charset="0"/>
                <a:cs typeface="Arial" panose="020B0604020202020204" pitchFamily="34" charset="0"/>
              </a:rPr>
              <a:t>Logros</a:t>
            </a:r>
            <a:endParaRPr lang="en-CO" altLang="en-CO"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80462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7F2DD"/>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16EF19-8509-E60F-FA06-F1535D60E48F}"/>
              </a:ext>
            </a:extLst>
          </p:cNvPr>
          <p:cNvPicPr>
            <a:picLocks noChangeAspect="1"/>
          </p:cNvPicPr>
          <p:nvPr/>
        </p:nvPicPr>
        <p:blipFill>
          <a:blip r:embed="rId3"/>
          <a:stretch>
            <a:fillRect/>
          </a:stretch>
        </p:blipFill>
        <p:spPr>
          <a:xfrm>
            <a:off x="8870700" y="5546417"/>
            <a:ext cx="2831480" cy="920933"/>
          </a:xfrm>
          <a:prstGeom prst="rect">
            <a:avLst/>
          </a:prstGeom>
        </p:spPr>
      </p:pic>
      <p:sp>
        <p:nvSpPr>
          <p:cNvPr id="3" name="TextBox 3">
            <a:extLst>
              <a:ext uri="{FF2B5EF4-FFF2-40B4-BE49-F238E27FC236}">
                <a16:creationId xmlns:a16="http://schemas.microsoft.com/office/drawing/2014/main" id="{182B13A3-F402-97F8-E18C-985EACE66327}"/>
              </a:ext>
            </a:extLst>
          </p:cNvPr>
          <p:cNvSpPr txBox="1"/>
          <p:nvPr/>
        </p:nvSpPr>
        <p:spPr>
          <a:xfrm>
            <a:off x="5359437" y="1268323"/>
            <a:ext cx="6342743" cy="4031873"/>
          </a:xfrm>
          <a:prstGeom prst="rect">
            <a:avLst/>
          </a:prstGeom>
          <a:noFill/>
        </p:spPr>
        <p:txBody>
          <a:bodyPr wrap="square">
            <a:spAutoFit/>
          </a:bodyPr>
          <a:lstStyle/>
          <a:p>
            <a:pPr marL="285750" indent="-285750" algn="just">
              <a:buClr>
                <a:srgbClr val="FB6C6C"/>
              </a:buClr>
              <a:buFont typeface="Wingdings" panose="05000000000000000000" pitchFamily="2" charset="2"/>
              <a:buChar char="Ø"/>
            </a:pPr>
            <a:r>
              <a:rPr lang="es-MX" sz="1600" dirty="0">
                <a:solidFill>
                  <a:srgbClr val="1B3734"/>
                </a:solidFill>
                <a:latin typeface="Arial" panose="020B0604020202020204" pitchFamily="34" charset="0"/>
                <a:cs typeface="Arial" panose="020B0604020202020204" pitchFamily="34" charset="0"/>
              </a:rPr>
              <a:t>Creamos el Intégrate, Centro de Atención para la población migrante, refugiada, retornada y de acogida, en articulación con cooperación internacional. Desde allí, la población accede a la oferta pública nacional y local  en servicios como regularización de la situación, </a:t>
            </a:r>
            <a:r>
              <a:rPr lang="es-CO" sz="1600" dirty="0">
                <a:solidFill>
                  <a:srgbClr val="1B3734"/>
                </a:solidFill>
                <a:latin typeface="Arial" panose="020B0604020202020204" pitchFamily="34" charset="0"/>
                <a:cs typeface="Arial" panose="020B0604020202020204" pitchFamily="34" charset="0"/>
              </a:rPr>
              <a:t>medios de vida, salud, empleabilidad, emprendimiento, educación, acompañamiento psicosocial, acompañamiento jurídico, cultura, juventud, entre otros. Este centro presta servicio desde el 01 de julio de 2022 y registra más de 14.000 atenciones a esta población.</a:t>
            </a:r>
          </a:p>
          <a:p>
            <a:pPr marL="285750" indent="-285750" algn="just">
              <a:buClr>
                <a:srgbClr val="FB6C6C"/>
              </a:buClr>
              <a:buFont typeface="Wingdings" panose="05000000000000000000" pitchFamily="2" charset="2"/>
              <a:buChar char="Ø"/>
            </a:pPr>
            <a:endParaRPr lang="es-CO" sz="1600" dirty="0">
              <a:solidFill>
                <a:srgbClr val="1B3734"/>
              </a:solidFill>
              <a:latin typeface="Arial" panose="020B0604020202020204" pitchFamily="34" charset="0"/>
              <a:cs typeface="Arial" panose="020B0604020202020204" pitchFamily="34" charset="0"/>
            </a:endParaRPr>
          </a:p>
          <a:p>
            <a:pPr marL="285750" indent="-285750" algn="just">
              <a:buClr>
                <a:srgbClr val="FB6C6C"/>
              </a:buClr>
              <a:buFont typeface="Wingdings" panose="05000000000000000000" pitchFamily="2" charset="2"/>
              <a:buChar char="Ø"/>
            </a:pPr>
            <a:r>
              <a:rPr lang="es-ES" sz="1600" dirty="0">
                <a:solidFill>
                  <a:srgbClr val="1B3734"/>
                </a:solidFill>
                <a:latin typeface="Arial" panose="020B0604020202020204" pitchFamily="34" charset="0"/>
                <a:cs typeface="Arial" panose="020B0604020202020204" pitchFamily="34" charset="0"/>
              </a:rPr>
              <a:t>Somos pioneros a nivel nacional en  el diseño y </a:t>
            </a:r>
            <a:r>
              <a:rPr lang="es-MX" sz="1600" dirty="0">
                <a:solidFill>
                  <a:srgbClr val="1B3734"/>
                </a:solidFill>
                <a:latin typeface="Arial" panose="020B0604020202020204" pitchFamily="34" charset="0"/>
                <a:cs typeface="Arial" panose="020B0604020202020204" pitchFamily="34" charset="0"/>
              </a:rPr>
              <a:t>formulación de la Política Pública Migratoria y </a:t>
            </a:r>
            <a:r>
              <a:rPr lang="es-ES" sz="1600" dirty="0">
                <a:solidFill>
                  <a:srgbClr val="1B3734"/>
                </a:solidFill>
                <a:latin typeface="Arial" panose="020B0604020202020204" pitchFamily="34" charset="0"/>
                <a:cs typeface="Arial" panose="020B0604020202020204" pitchFamily="34" charset="0"/>
              </a:rPr>
              <a:t>creamos la Mesa Migratoria.</a:t>
            </a:r>
          </a:p>
          <a:p>
            <a:pPr marL="285750" indent="-285750" algn="just">
              <a:buClr>
                <a:srgbClr val="FB6C6C"/>
              </a:buClr>
              <a:buFont typeface="Wingdings" panose="05000000000000000000" pitchFamily="2" charset="2"/>
              <a:buChar char="Ø"/>
            </a:pPr>
            <a:endParaRPr lang="en-US" sz="1600" dirty="0">
              <a:solidFill>
                <a:srgbClr val="1B3734"/>
              </a:solidFill>
              <a:latin typeface="Arial" panose="020B0604020202020204" pitchFamily="34" charset="0"/>
              <a:cs typeface="Arial" panose="020B0604020202020204" pitchFamily="34" charset="0"/>
            </a:endParaRPr>
          </a:p>
          <a:p>
            <a:pPr marL="285750" indent="-285750" algn="just">
              <a:buClr>
                <a:srgbClr val="FB6C6C"/>
              </a:buClr>
              <a:buFont typeface="Wingdings" panose="05000000000000000000" pitchFamily="2" charset="2"/>
              <a:buChar char="Ø"/>
            </a:pPr>
            <a:endParaRPr lang="es-CO" sz="1600" dirty="0">
              <a:solidFill>
                <a:srgbClr val="1B3734"/>
              </a:solidFill>
              <a:latin typeface="Arial" panose="020B0604020202020204" pitchFamily="34" charset="0"/>
              <a:cs typeface="Arial" panose="020B0604020202020204" pitchFamily="34" charset="0"/>
            </a:endParaRPr>
          </a:p>
          <a:p>
            <a:pPr marL="285750" indent="-285750" algn="just">
              <a:buClr>
                <a:srgbClr val="FB6C6C"/>
              </a:buClr>
              <a:buFont typeface="Wingdings" panose="05000000000000000000" pitchFamily="2" charset="2"/>
              <a:buChar char="Ø"/>
            </a:pPr>
            <a:endParaRPr lang="es-ES" sz="1600" dirty="0">
              <a:solidFill>
                <a:srgbClr val="1B3734"/>
              </a:solidFill>
              <a:latin typeface="Arial" panose="020B0604020202020204" pitchFamily="34" charset="0"/>
              <a:cs typeface="Arial" panose="020B0604020202020204" pitchFamily="34" charset="0"/>
            </a:endParaRPr>
          </a:p>
          <a:p>
            <a:pPr marL="285750" indent="-285750">
              <a:buClr>
                <a:srgbClr val="FB6C6C"/>
              </a:buClr>
              <a:buFont typeface="Wingdings" panose="05000000000000000000" pitchFamily="2" charset="2"/>
              <a:buChar char="Ø"/>
            </a:pPr>
            <a:endParaRPr lang="es-CO" sz="1600" dirty="0">
              <a:solidFill>
                <a:srgbClr val="1B3734"/>
              </a:solidFill>
              <a:latin typeface="Arial" panose="020B0604020202020204" pitchFamily="34" charset="0"/>
              <a:cs typeface="Arial" panose="020B0604020202020204" pitchFamily="34" charset="0"/>
            </a:endParaRPr>
          </a:p>
        </p:txBody>
      </p:sp>
      <p:sp>
        <p:nvSpPr>
          <p:cNvPr id="9" name="Google Shape;207;p8">
            <a:extLst>
              <a:ext uri="{FF2B5EF4-FFF2-40B4-BE49-F238E27FC236}">
                <a16:creationId xmlns:a16="http://schemas.microsoft.com/office/drawing/2014/main" id="{2B960782-89DE-8CB6-0E66-960C0A12F794}"/>
              </a:ext>
            </a:extLst>
          </p:cNvPr>
          <p:cNvSpPr txBox="1">
            <a:spLocks/>
          </p:cNvSpPr>
          <p:nvPr/>
        </p:nvSpPr>
        <p:spPr>
          <a:xfrm>
            <a:off x="7969127" y="390650"/>
            <a:ext cx="2016702" cy="506332"/>
          </a:xfrm>
          <a:prstGeom prst="rect">
            <a:avLst/>
          </a:prstGeom>
          <a:noFill/>
          <a:ln>
            <a:noFill/>
          </a:ln>
        </p:spPr>
        <p:txBody>
          <a:bodyPr spcFirstLastPara="1" wrap="square" lIns="91425" tIns="72000" rIns="91425" bIns="4570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984">
              <a:spcBef>
                <a:spcPts val="0"/>
              </a:spcBef>
              <a:buClr>
                <a:srgbClr val="EB6C6D"/>
              </a:buClr>
              <a:buSzPts val="2800"/>
              <a:buFont typeface="Arial"/>
              <a:buNone/>
            </a:pPr>
            <a:r>
              <a:rPr lang="es-ES" sz="2800" b="1" dirty="0">
                <a:solidFill>
                  <a:srgbClr val="EB6C6D"/>
                </a:solidFill>
                <a:latin typeface="Arial"/>
                <a:ea typeface="Arial"/>
                <a:cs typeface="Arial"/>
                <a:sym typeface="Arial"/>
              </a:rPr>
              <a:t>Hitos </a:t>
            </a:r>
            <a:endParaRPr lang="es-ES" sz="1600" b="1" dirty="0">
              <a:latin typeface="Arial"/>
              <a:ea typeface="Arial"/>
              <a:cs typeface="Arial"/>
              <a:sym typeface="Arial"/>
            </a:endParaRPr>
          </a:p>
        </p:txBody>
      </p:sp>
      <p:pic>
        <p:nvPicPr>
          <p:cNvPr id="12" name="Imagen 11">
            <a:extLst>
              <a:ext uri="{FF2B5EF4-FFF2-40B4-BE49-F238E27FC236}">
                <a16:creationId xmlns:a16="http://schemas.microsoft.com/office/drawing/2014/main" id="{EB3CFF11-9385-06B5-D498-78E59F5BC2BF}"/>
              </a:ext>
            </a:extLst>
          </p:cNvPr>
          <p:cNvPicPr>
            <a:picLocks noChangeAspect="1"/>
          </p:cNvPicPr>
          <p:nvPr/>
        </p:nvPicPr>
        <p:blipFill rotWithShape="1">
          <a:blip r:embed="rId4"/>
          <a:srcRect l="34295" t="-589" r="13601" b="589"/>
          <a:stretch/>
        </p:blipFill>
        <p:spPr>
          <a:xfrm>
            <a:off x="0" y="-21630"/>
            <a:ext cx="5359437" cy="6858000"/>
          </a:xfrm>
          <a:prstGeom prst="rect">
            <a:avLst/>
          </a:prstGeom>
        </p:spPr>
      </p:pic>
      <p:pic>
        <p:nvPicPr>
          <p:cNvPr id="11" name="Imagen 41">
            <a:extLst>
              <a:ext uri="{FF2B5EF4-FFF2-40B4-BE49-F238E27FC236}">
                <a16:creationId xmlns:a16="http://schemas.microsoft.com/office/drawing/2014/main" id="{44FABB51-273E-6BCA-0BC4-AA34A699B6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7093" b="36607"/>
          <a:stretch>
            <a:fillRect/>
          </a:stretch>
        </p:blipFill>
        <p:spPr bwMode="auto">
          <a:xfrm>
            <a:off x="0" y="4975080"/>
            <a:ext cx="1615452" cy="192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3107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7F2DD"/>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16EF19-8509-E60F-FA06-F1535D60E48F}"/>
              </a:ext>
            </a:extLst>
          </p:cNvPr>
          <p:cNvPicPr>
            <a:picLocks noChangeAspect="1"/>
          </p:cNvPicPr>
          <p:nvPr/>
        </p:nvPicPr>
        <p:blipFill>
          <a:blip r:embed="rId2"/>
          <a:stretch>
            <a:fillRect/>
          </a:stretch>
        </p:blipFill>
        <p:spPr>
          <a:xfrm>
            <a:off x="8870700" y="5691560"/>
            <a:ext cx="2831480" cy="920933"/>
          </a:xfrm>
          <a:prstGeom prst="rect">
            <a:avLst/>
          </a:prstGeom>
        </p:spPr>
      </p:pic>
      <p:pic>
        <p:nvPicPr>
          <p:cNvPr id="11" name="Imagen 41">
            <a:extLst>
              <a:ext uri="{FF2B5EF4-FFF2-40B4-BE49-F238E27FC236}">
                <a16:creationId xmlns:a16="http://schemas.microsoft.com/office/drawing/2014/main" id="{44FABB51-273E-6BCA-0BC4-AA34A699B6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093" b="36607"/>
          <a:stretch>
            <a:fillRect/>
          </a:stretch>
        </p:blipFill>
        <p:spPr bwMode="auto">
          <a:xfrm>
            <a:off x="0" y="4975080"/>
            <a:ext cx="1615452" cy="192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26">
            <a:extLst>
              <a:ext uri="{FF2B5EF4-FFF2-40B4-BE49-F238E27FC236}">
                <a16:creationId xmlns:a16="http://schemas.microsoft.com/office/drawing/2014/main" id="{037B64BC-438B-4282-596C-4764F6694C5B}"/>
              </a:ext>
            </a:extLst>
          </p:cNvPr>
          <p:cNvSpPr txBox="1">
            <a:spLocks/>
          </p:cNvSpPr>
          <p:nvPr/>
        </p:nvSpPr>
        <p:spPr>
          <a:xfrm>
            <a:off x="870857" y="996646"/>
            <a:ext cx="10450286" cy="5615847"/>
          </a:xfrm>
          <a:prstGeom prst="rect">
            <a:avLst/>
          </a:prstGeom>
        </p:spPr>
        <p:txBody>
          <a:bodyPr vert="horz" lIns="91440" tIns="72012"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fontAlgn="b">
              <a:spcBef>
                <a:spcPts val="0"/>
              </a:spcBef>
              <a:buClr>
                <a:srgbClr val="FB6C6C"/>
              </a:buClr>
              <a:buFont typeface="Wingdings" panose="05000000000000000000" pitchFamily="2" charset="2"/>
              <a:buChar char="§"/>
            </a:pPr>
            <a:r>
              <a:rPr lang="es-MX" altLang="x-none" sz="1600" dirty="0">
                <a:latin typeface="Arial" panose="020B0604020202020204" pitchFamily="34" charset="0"/>
                <a:cs typeface="Arial" panose="020B0604020202020204" pitchFamily="34" charset="0"/>
              </a:rPr>
              <a:t>Es necesario generar nuevos programas especiales para la población vulnerable; que incluyan rutas para el acceso a servicio en salud general, mental/psiquiátrica y odontológica, permitiendo diagnósticos tempranos e intervenciones oportunas.</a:t>
            </a:r>
          </a:p>
          <a:p>
            <a:pPr marL="285750" indent="-285750" algn="just" fontAlgn="b">
              <a:spcBef>
                <a:spcPts val="0"/>
              </a:spcBef>
              <a:buClr>
                <a:srgbClr val="FB6C6C"/>
              </a:buClr>
              <a:buFont typeface="Wingdings" panose="05000000000000000000" pitchFamily="2" charset="2"/>
              <a:buChar char="§"/>
            </a:pPr>
            <a:endParaRPr lang="es-MX" altLang="x-none" sz="1600" dirty="0">
              <a:latin typeface="Arial" panose="020B0604020202020204" pitchFamily="34" charset="0"/>
              <a:cs typeface="Arial" panose="020B0604020202020204" pitchFamily="34" charset="0"/>
            </a:endParaRPr>
          </a:p>
          <a:p>
            <a:pPr marL="285750" indent="-285750" algn="just" fontAlgn="b">
              <a:spcBef>
                <a:spcPts val="0"/>
              </a:spcBef>
              <a:buClr>
                <a:srgbClr val="FB6C6C"/>
              </a:buClr>
              <a:buFont typeface="Wingdings" panose="05000000000000000000" pitchFamily="2" charset="2"/>
              <a:buChar char="§"/>
            </a:pPr>
            <a:r>
              <a:rPr lang="es-MX" altLang="x-none" sz="1600" dirty="0">
                <a:latin typeface="Arial" panose="020B0604020202020204" pitchFamily="34" charset="0"/>
                <a:cs typeface="Arial" panose="020B0604020202020204" pitchFamily="34" charset="0"/>
              </a:rPr>
              <a:t>Se debe complementar el proceso de resocialización con rehabilitación, pues parte del gran impacto en esta población corresponde a problemas de adicción y para obtener un tratamiento exitoso y sostenible en el tiempo, es necesario tratar el consumo de Sustancias Psicoactivas.</a:t>
            </a:r>
          </a:p>
          <a:p>
            <a:pPr marL="285750" indent="-285750" algn="just" fontAlgn="b">
              <a:spcBef>
                <a:spcPts val="0"/>
              </a:spcBef>
              <a:buClr>
                <a:srgbClr val="FB6C6C"/>
              </a:buClr>
              <a:buFont typeface="Wingdings" panose="05000000000000000000" pitchFamily="2" charset="2"/>
              <a:buChar char="§"/>
            </a:pPr>
            <a:endParaRPr lang="es-MX" altLang="x-none" sz="1600" dirty="0">
              <a:latin typeface="Arial" panose="020B0604020202020204" pitchFamily="34" charset="0"/>
              <a:cs typeface="Arial" panose="020B0604020202020204" pitchFamily="34" charset="0"/>
            </a:endParaRPr>
          </a:p>
          <a:p>
            <a:pPr marL="285750" indent="-285750" algn="just" fontAlgn="b">
              <a:spcBef>
                <a:spcPts val="0"/>
              </a:spcBef>
              <a:buClr>
                <a:srgbClr val="FB6C6C"/>
              </a:buClr>
              <a:buFont typeface="Wingdings" panose="05000000000000000000" pitchFamily="2" charset="2"/>
              <a:buChar char="§"/>
            </a:pPr>
            <a:r>
              <a:rPr lang="es-MX" altLang="x-none" sz="1600" dirty="0">
                <a:latin typeface="Arial" panose="020B0604020202020204" pitchFamily="34" charset="0"/>
                <a:cs typeface="Arial" panose="020B0604020202020204" pitchFamily="34" charset="0"/>
              </a:rPr>
              <a:t>Además de las campañas de No Limosna es necesario generar estrategias  comunicacionales de prevención sobre la habitanza en calle a través del fortalecimiento de factores protectores desde los diferentes entornos; familiares, comunitarios y escolares; esto por medio de jornadas de concientización, testimonios, casos de éxito, pasantías en territorio entre otras.</a:t>
            </a:r>
          </a:p>
          <a:p>
            <a:pPr marL="285750" indent="-285750" algn="just" fontAlgn="b">
              <a:spcBef>
                <a:spcPts val="0"/>
              </a:spcBef>
              <a:buClr>
                <a:srgbClr val="FB6C6C"/>
              </a:buClr>
              <a:buFont typeface="Wingdings" panose="05000000000000000000" pitchFamily="2" charset="2"/>
              <a:buChar char="§"/>
            </a:pPr>
            <a:endParaRPr lang="es-MX" altLang="x-none" sz="1600" dirty="0">
              <a:latin typeface="Arial" panose="020B0604020202020204" pitchFamily="34" charset="0"/>
              <a:cs typeface="Arial" panose="020B0604020202020204" pitchFamily="34" charset="0"/>
            </a:endParaRPr>
          </a:p>
          <a:p>
            <a:pPr marL="285750" indent="-285750" algn="just" fontAlgn="b">
              <a:spcBef>
                <a:spcPts val="0"/>
              </a:spcBef>
              <a:buClr>
                <a:srgbClr val="FB6C6C"/>
              </a:buClr>
              <a:buFont typeface="Wingdings" panose="05000000000000000000" pitchFamily="2" charset="2"/>
              <a:buChar char="§"/>
            </a:pPr>
            <a:r>
              <a:rPr lang="es-MX" altLang="x-none" sz="1600" dirty="0">
                <a:latin typeface="Arial" panose="020B0604020202020204" pitchFamily="34" charset="0"/>
                <a:cs typeface="Arial" panose="020B0604020202020204" pitchFamily="34" charset="0"/>
              </a:rPr>
              <a:t>Se deben reestructurar los requisitos para que las familias afectadas por emergencias naturales o antrópicas puedan acceder de manera efectiva a la oferta que ofrece el Instituto Social de Vivienda y Hábitat de Medellín -ISVIMED-.</a:t>
            </a:r>
          </a:p>
          <a:p>
            <a:pPr marL="285750" indent="-285750" algn="just" fontAlgn="b">
              <a:spcBef>
                <a:spcPts val="0"/>
              </a:spcBef>
              <a:buClr>
                <a:srgbClr val="FB6C6C"/>
              </a:buClr>
              <a:buFont typeface="Wingdings" panose="05000000000000000000" pitchFamily="2" charset="2"/>
              <a:buChar char="§"/>
            </a:pPr>
            <a:endParaRPr lang="es-MX" altLang="x-none" sz="1600" dirty="0">
              <a:latin typeface="Arial" panose="020B0604020202020204" pitchFamily="34" charset="0"/>
              <a:cs typeface="Arial" panose="020B0604020202020204" pitchFamily="34" charset="0"/>
            </a:endParaRPr>
          </a:p>
          <a:p>
            <a:pPr marL="285750" indent="-285750" algn="just" fontAlgn="b">
              <a:spcBef>
                <a:spcPts val="0"/>
              </a:spcBef>
              <a:buClr>
                <a:srgbClr val="FB6C6C"/>
              </a:buClr>
              <a:buFont typeface="Wingdings" panose="05000000000000000000" pitchFamily="2" charset="2"/>
              <a:buChar char="§"/>
            </a:pPr>
            <a:r>
              <a:rPr lang="es-MX" altLang="x-none" sz="1600" dirty="0">
                <a:latin typeface="Arial" panose="020B0604020202020204" pitchFamily="34" charset="0"/>
                <a:cs typeface="Arial" panose="020B0604020202020204" pitchFamily="34" charset="0"/>
              </a:rPr>
              <a:t>La Secretaría de Inclusión Social, Familia y Derechos Humanos debería disponer de su propio módulo o desarrollo para el registro de la información asociado a las atenciones, articulado a </a:t>
            </a:r>
            <a:r>
              <a:rPr lang="es-MX" altLang="x-none" sz="1600" dirty="0" err="1">
                <a:latin typeface="Arial" panose="020B0604020202020204" pitchFamily="34" charset="0"/>
                <a:cs typeface="Arial" panose="020B0604020202020204" pitchFamily="34" charset="0"/>
              </a:rPr>
              <a:t>Icad</a:t>
            </a:r>
            <a:r>
              <a:rPr lang="es-MX" altLang="x-none" sz="1600" dirty="0">
                <a:latin typeface="Arial" panose="020B0604020202020204" pitchFamily="34" charset="0"/>
                <a:cs typeface="Arial" panose="020B0604020202020204" pitchFamily="34" charset="0"/>
              </a:rPr>
              <a:t> (</a:t>
            </a:r>
            <a:r>
              <a:rPr lang="es-MX" altLang="x-none" sz="1600" dirty="0" err="1">
                <a:latin typeface="Arial" panose="020B0604020202020204" pitchFamily="34" charset="0"/>
                <a:cs typeface="Arial" panose="020B0604020202020204" pitchFamily="34" charset="0"/>
              </a:rPr>
              <a:t>Intergraph</a:t>
            </a:r>
            <a:r>
              <a:rPr lang="es-MX" altLang="x-none" sz="1600" dirty="0">
                <a:latin typeface="Arial" panose="020B0604020202020204" pitchFamily="34" charset="0"/>
                <a:cs typeface="Arial" panose="020B0604020202020204" pitchFamily="34" charset="0"/>
              </a:rPr>
              <a:t> </a:t>
            </a:r>
            <a:r>
              <a:rPr lang="es-MX" altLang="x-none" sz="1600" dirty="0" err="1">
                <a:latin typeface="Arial" panose="020B0604020202020204" pitchFamily="34" charset="0"/>
                <a:cs typeface="Arial" panose="020B0604020202020204" pitchFamily="34" charset="0"/>
              </a:rPr>
              <a:t>Computer-Aided</a:t>
            </a:r>
            <a:r>
              <a:rPr lang="es-MX" altLang="x-none" sz="1600" dirty="0">
                <a:latin typeface="Arial" panose="020B0604020202020204" pitchFamily="34" charset="0"/>
                <a:cs typeface="Arial" panose="020B0604020202020204" pitchFamily="34" charset="0"/>
              </a:rPr>
              <a:t> </a:t>
            </a:r>
            <a:r>
              <a:rPr lang="es-MX" altLang="x-none" sz="1600" dirty="0" err="1">
                <a:latin typeface="Arial" panose="020B0604020202020204" pitchFamily="34" charset="0"/>
                <a:cs typeface="Arial" panose="020B0604020202020204" pitchFamily="34" charset="0"/>
              </a:rPr>
              <a:t>Dispatc</a:t>
            </a:r>
            <a:r>
              <a:rPr lang="es-MX" altLang="x-none" sz="1600" dirty="0">
                <a:latin typeface="Arial" panose="020B0604020202020204" pitchFamily="34" charset="0"/>
                <a:cs typeface="Arial" panose="020B0604020202020204" pitchFamily="34" charset="0"/>
              </a:rPr>
              <a:t> -sistema de información de registro de emergencias que hace parte de la línea 123 social-).</a:t>
            </a:r>
            <a:endParaRPr lang="x-none" altLang="x-none" sz="1600" dirty="0">
              <a:latin typeface="Arial" panose="020B0604020202020204" pitchFamily="34" charset="0"/>
              <a:cs typeface="Arial" panose="020B0604020202020204" pitchFamily="34" charset="0"/>
            </a:endParaRPr>
          </a:p>
        </p:txBody>
      </p:sp>
      <p:sp>
        <p:nvSpPr>
          <p:cNvPr id="9" name="TextBox 2">
            <a:extLst>
              <a:ext uri="{FF2B5EF4-FFF2-40B4-BE49-F238E27FC236}">
                <a16:creationId xmlns:a16="http://schemas.microsoft.com/office/drawing/2014/main" id="{29497F46-5B90-9024-46D0-B42C7FD9C1A7}"/>
              </a:ext>
            </a:extLst>
          </p:cNvPr>
          <p:cNvSpPr txBox="1"/>
          <p:nvPr/>
        </p:nvSpPr>
        <p:spPr>
          <a:xfrm>
            <a:off x="2803613" y="328283"/>
            <a:ext cx="7138930" cy="523220"/>
          </a:xfrm>
          <a:prstGeom prst="rect">
            <a:avLst/>
          </a:prstGeom>
          <a:noFill/>
        </p:spPr>
        <p:txBody>
          <a:bodyPr wrap="square">
            <a:spAutoFit/>
          </a:bodyPr>
          <a:lstStyle/>
          <a:p>
            <a:r>
              <a:rPr lang="x-none" altLang="x-none" sz="2800" b="1" dirty="0">
                <a:solidFill>
                  <a:srgbClr val="EB6C6D"/>
                </a:solidFill>
                <a:latin typeface="Arial" panose="020B0604020202020204" pitchFamily="34" charset="0"/>
                <a:cs typeface="Arial" panose="020B0604020202020204" pitchFamily="34" charset="0"/>
              </a:rPr>
              <a:t>Oportunidades o acciones de mejora</a:t>
            </a:r>
            <a:endParaRPr lang="x-none"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58170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7F2DD"/>
        </a:soli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B67C113-8132-9990-4E27-1E6A86A9B96E}"/>
              </a:ext>
            </a:extLst>
          </p:cNvPr>
          <p:cNvSpPr txBox="1"/>
          <p:nvPr/>
        </p:nvSpPr>
        <p:spPr>
          <a:xfrm>
            <a:off x="5079999" y="1043731"/>
            <a:ext cx="6709780" cy="4770537"/>
          </a:xfrm>
          <a:prstGeom prst="rect">
            <a:avLst/>
          </a:prstGeom>
          <a:noFill/>
        </p:spPr>
        <p:txBody>
          <a:bodyPr wrap="square">
            <a:spAutoFit/>
          </a:bodyPr>
          <a:lstStyle/>
          <a:p>
            <a:pPr marL="285750" indent="-285750" algn="just">
              <a:buClr>
                <a:srgbClr val="FB6C6C"/>
              </a:buClr>
              <a:buFont typeface="Wingdings" panose="05000000000000000000" pitchFamily="2" charset="2"/>
              <a:buChar char="§"/>
            </a:pPr>
            <a:r>
              <a:rPr lang="es-MX" altLang="x-none" sz="1600" dirty="0">
                <a:latin typeface="Arial" panose="020B0604020202020204" pitchFamily="34" charset="0"/>
                <a:cs typeface="Arial" panose="020B0604020202020204" pitchFamily="34" charset="0"/>
              </a:rPr>
              <a:t>Es importante documentar y formalizar las acciones de este proyecto para atención a migrantes desde el sistema general de calidad</a:t>
            </a:r>
          </a:p>
          <a:p>
            <a:pPr marL="285750" indent="-285750" algn="just">
              <a:buClr>
                <a:srgbClr val="FB6C6C"/>
              </a:buClr>
              <a:buFont typeface="Wingdings" panose="05000000000000000000" pitchFamily="2" charset="2"/>
              <a:buChar char="§"/>
            </a:pPr>
            <a:endParaRPr lang="es-MX" altLang="x-none" sz="1600" dirty="0">
              <a:latin typeface="Arial" panose="020B0604020202020204" pitchFamily="34" charset="0"/>
              <a:cs typeface="Arial" panose="020B0604020202020204" pitchFamily="34" charset="0"/>
            </a:endParaRPr>
          </a:p>
          <a:p>
            <a:pPr marL="285750" indent="-285750" algn="just">
              <a:buClr>
                <a:srgbClr val="FB6C6C"/>
              </a:buClr>
              <a:buFont typeface="Wingdings" panose="05000000000000000000" pitchFamily="2" charset="2"/>
              <a:buChar char="§"/>
            </a:pPr>
            <a:r>
              <a:rPr lang="es-MX" altLang="x-none" sz="1600" dirty="0">
                <a:latin typeface="Arial" panose="020B0604020202020204" pitchFamily="34" charset="0"/>
                <a:cs typeface="Arial" panose="020B0604020202020204" pitchFamily="34" charset="0"/>
              </a:rPr>
              <a:t>Se requiere incluir variables de identificación y caracterización de la población migrante, refugiada y retornada en todas la </a:t>
            </a:r>
            <a:r>
              <a:rPr lang="es-CO" sz="1600" dirty="0">
                <a:latin typeface="Arial" panose="020B0604020202020204" pitchFamily="34" charset="0"/>
                <a:cs typeface="Arial" panose="020B0604020202020204" pitchFamily="34" charset="0"/>
              </a:rPr>
              <a:t>herramientas que consolidan los datos de atención del distrito </a:t>
            </a:r>
            <a:endParaRPr lang="es-MX" sz="1600" dirty="0">
              <a:latin typeface="Arial" panose="020B0604020202020204" pitchFamily="34" charset="0"/>
              <a:cs typeface="Arial" panose="020B0604020202020204" pitchFamily="34" charset="0"/>
            </a:endParaRPr>
          </a:p>
          <a:p>
            <a:pPr marL="285750" indent="-285750" algn="just">
              <a:buClr>
                <a:srgbClr val="FB6C6C"/>
              </a:buClr>
              <a:buFont typeface="Wingdings" panose="05000000000000000000" pitchFamily="2" charset="2"/>
              <a:buChar char="§"/>
            </a:pPr>
            <a:endParaRPr lang="es-MX" altLang="x-none" sz="1600" dirty="0">
              <a:latin typeface="Arial" panose="020B0604020202020204" pitchFamily="34" charset="0"/>
              <a:cs typeface="Arial" panose="020B0604020202020204" pitchFamily="34" charset="0"/>
            </a:endParaRPr>
          </a:p>
          <a:p>
            <a:pPr marL="285750" indent="-285750" algn="just">
              <a:buClr>
                <a:srgbClr val="FB6C6C"/>
              </a:buClr>
              <a:buFont typeface="Wingdings" panose="05000000000000000000" pitchFamily="2" charset="2"/>
              <a:buChar char="§"/>
            </a:pPr>
            <a:r>
              <a:rPr lang="es-MX" altLang="x-none" sz="1600" dirty="0">
                <a:latin typeface="Arial" panose="020B0604020202020204" pitchFamily="34" charset="0"/>
                <a:cs typeface="Arial" panose="020B0604020202020204" pitchFamily="34" charset="0"/>
              </a:rPr>
              <a:t>Implementar sistema de información que permita la optimización, custodia y manejo de los datos de manera ágil y confiable, teniendo en cuenta que es un público fluctuante y que no suele tener acceso a sus documentos.</a:t>
            </a:r>
          </a:p>
          <a:p>
            <a:pPr marL="285750" indent="-285750" algn="just">
              <a:buClr>
                <a:srgbClr val="FB6C6C"/>
              </a:buClr>
              <a:buFont typeface="Wingdings" panose="05000000000000000000" pitchFamily="2" charset="2"/>
              <a:buChar char="§"/>
            </a:pPr>
            <a:endParaRPr lang="es-MX" sz="1600" dirty="0">
              <a:latin typeface="Arial" panose="020B0604020202020204" pitchFamily="34" charset="0"/>
              <a:cs typeface="Arial" panose="020B0604020202020204" pitchFamily="34" charset="0"/>
            </a:endParaRPr>
          </a:p>
          <a:p>
            <a:pPr marL="285750" indent="-285750" algn="just">
              <a:buClr>
                <a:srgbClr val="FB6C6C"/>
              </a:buClr>
              <a:buFont typeface="Wingdings" panose="05000000000000000000" pitchFamily="2" charset="2"/>
              <a:buChar char="§"/>
            </a:pPr>
            <a:r>
              <a:rPr lang="es-MX" sz="1600" dirty="0">
                <a:latin typeface="Arial" panose="020B0604020202020204" pitchFamily="34" charset="0"/>
                <a:cs typeface="Arial" panose="020B0604020202020204" pitchFamily="34" charset="0"/>
              </a:rPr>
              <a:t>Creamos la sala lúdica para atender a los menores que llegan a la sede acompañando a las personas en ejercicio de prostitución.</a:t>
            </a:r>
          </a:p>
          <a:p>
            <a:pPr marL="285750" indent="-285750" algn="just">
              <a:buClr>
                <a:srgbClr val="FB6C6C"/>
              </a:buClr>
              <a:buFont typeface="Wingdings" panose="05000000000000000000" pitchFamily="2" charset="2"/>
              <a:buChar char="§"/>
            </a:pPr>
            <a:endParaRPr lang="es-MX" sz="1600" dirty="0">
              <a:latin typeface="Arial" panose="020B0604020202020204" pitchFamily="34" charset="0"/>
              <a:cs typeface="Arial" panose="020B0604020202020204" pitchFamily="34" charset="0"/>
            </a:endParaRPr>
          </a:p>
          <a:p>
            <a:pPr marL="285750" indent="-285750" algn="just">
              <a:buClr>
                <a:srgbClr val="FB6C6C"/>
              </a:buClr>
              <a:buFont typeface="Wingdings" panose="05000000000000000000" pitchFamily="2" charset="2"/>
              <a:buChar char="§"/>
            </a:pPr>
            <a:r>
              <a:rPr lang="es-MX" sz="1600" dirty="0">
                <a:latin typeface="Arial" panose="020B0604020202020204" pitchFamily="34" charset="0"/>
                <a:cs typeface="Arial" panose="020B0604020202020204" pitchFamily="34" charset="0"/>
              </a:rPr>
              <a:t>Ampliar la estrategia de seguimiento y acompañamiento al egresado, que le permita a aquellas personas que gracias al proyecto mejoran sus condiciones de vida, mantener los logros alcanzados.</a:t>
            </a:r>
            <a:br>
              <a:rPr lang="es-MX" sz="1600" dirty="0">
                <a:latin typeface="Arial" panose="020B0604020202020204" pitchFamily="34" charset="0"/>
                <a:cs typeface="Arial" panose="020B0604020202020204" pitchFamily="34" charset="0"/>
              </a:rPr>
            </a:br>
            <a:endParaRPr lang="es-MX" sz="1600" dirty="0"/>
          </a:p>
        </p:txBody>
      </p:sp>
      <p:pic>
        <p:nvPicPr>
          <p:cNvPr id="7" name="Imagen 6">
            <a:extLst>
              <a:ext uri="{FF2B5EF4-FFF2-40B4-BE49-F238E27FC236}">
                <a16:creationId xmlns:a16="http://schemas.microsoft.com/office/drawing/2014/main" id="{488A5A5C-A4E5-79C3-A535-611A6E564EE8}"/>
              </a:ext>
            </a:extLst>
          </p:cNvPr>
          <p:cNvPicPr>
            <a:picLocks noChangeAspect="1"/>
          </p:cNvPicPr>
          <p:nvPr/>
        </p:nvPicPr>
        <p:blipFill rotWithShape="1">
          <a:blip r:embed="rId2"/>
          <a:srcRect l="29305" r="24063"/>
          <a:stretch/>
        </p:blipFill>
        <p:spPr>
          <a:xfrm>
            <a:off x="0" y="-1"/>
            <a:ext cx="4797083" cy="6858000"/>
          </a:xfrm>
          <a:prstGeom prst="rect">
            <a:avLst/>
          </a:prstGeom>
        </p:spPr>
      </p:pic>
      <p:pic>
        <p:nvPicPr>
          <p:cNvPr id="11" name="Imagen 41">
            <a:extLst>
              <a:ext uri="{FF2B5EF4-FFF2-40B4-BE49-F238E27FC236}">
                <a16:creationId xmlns:a16="http://schemas.microsoft.com/office/drawing/2014/main" id="{44FABB51-273E-6BCA-0BC4-AA34A699B6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093" b="36607"/>
          <a:stretch>
            <a:fillRect/>
          </a:stretch>
        </p:blipFill>
        <p:spPr bwMode="auto">
          <a:xfrm>
            <a:off x="0" y="4975080"/>
            <a:ext cx="1615452" cy="192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61607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id="{C91BE32F-E57B-F520-B5A5-D7628CEAEB8B}"/>
              </a:ext>
            </a:extLst>
          </p:cNvPr>
          <p:cNvPicPr>
            <a:picLocks noChangeAspect="1"/>
          </p:cNvPicPr>
          <p:nvPr/>
        </p:nvPicPr>
        <p:blipFill rotWithShape="1">
          <a:blip r:embed="rId3"/>
          <a:srcRect l="23700" t="23" r="6440" b="-23"/>
          <a:stretch/>
        </p:blipFill>
        <p:spPr>
          <a:xfrm>
            <a:off x="-137462" y="0"/>
            <a:ext cx="7186473" cy="6858000"/>
          </a:xfrm>
          <a:prstGeom prst="rect">
            <a:avLst/>
          </a:prstGeom>
        </p:spPr>
      </p:pic>
      <p:sp>
        <p:nvSpPr>
          <p:cNvPr id="2" name="object 2">
            <a:extLst>
              <a:ext uri="{FF2B5EF4-FFF2-40B4-BE49-F238E27FC236}">
                <a16:creationId xmlns:a16="http://schemas.microsoft.com/office/drawing/2014/main" id="{30057BB0-56D4-AB6B-600B-B91897DD7243}"/>
              </a:ext>
            </a:extLst>
          </p:cNvPr>
          <p:cNvSpPr/>
          <p:nvPr/>
        </p:nvSpPr>
        <p:spPr>
          <a:xfrm>
            <a:off x="6948277" y="-56024"/>
            <a:ext cx="6251329" cy="6907312"/>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1B3834"/>
          </a:solidFill>
          <a:ln>
            <a:noFill/>
          </a:ln>
        </p:spPr>
        <p:txBody>
          <a:bodyPr lIns="0" tIns="0" rIns="0" bIns="0"/>
          <a:lstStyle/>
          <a:p>
            <a:pPr defTabSz="555703">
              <a:defRPr/>
            </a:pPr>
            <a:endParaRPr sz="1319" dirty="0"/>
          </a:p>
        </p:txBody>
      </p:sp>
      <p:pic>
        <p:nvPicPr>
          <p:cNvPr id="6149" name="Imagen 23">
            <a:extLst>
              <a:ext uri="{FF2B5EF4-FFF2-40B4-BE49-F238E27FC236}">
                <a16:creationId xmlns:a16="http://schemas.microsoft.com/office/drawing/2014/main" id="{23AA36A2-0B61-DA5B-B127-1BC545B000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2917"/>
          <a:stretch>
            <a:fillRect/>
          </a:stretch>
        </p:blipFill>
        <p:spPr bwMode="auto">
          <a:xfrm>
            <a:off x="6214574" y="5014783"/>
            <a:ext cx="2395442" cy="1836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Imagen 24">
            <a:extLst>
              <a:ext uri="{FF2B5EF4-FFF2-40B4-BE49-F238E27FC236}">
                <a16:creationId xmlns:a16="http://schemas.microsoft.com/office/drawing/2014/main" id="{E11E1226-AC3A-6FB9-F61C-EBC3099A14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6324" y="3956796"/>
            <a:ext cx="1494756" cy="1475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Imagen 25">
            <a:extLst>
              <a:ext uri="{FF2B5EF4-FFF2-40B4-BE49-F238E27FC236}">
                <a16:creationId xmlns:a16="http://schemas.microsoft.com/office/drawing/2014/main" id="{35A3DA61-52F2-0CDE-A605-4EA8504E89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6383"/>
          <a:stretch>
            <a:fillRect/>
          </a:stretch>
        </p:blipFill>
        <p:spPr bwMode="auto">
          <a:xfrm>
            <a:off x="5524086" y="-34852"/>
            <a:ext cx="4279856" cy="4042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a:extLst>
              <a:ext uri="{FF2B5EF4-FFF2-40B4-BE49-F238E27FC236}">
                <a16:creationId xmlns:a16="http://schemas.microsoft.com/office/drawing/2014/main" id="{B2109871-5B6F-FEEC-1ECF-F49585687BFD}"/>
              </a:ext>
            </a:extLst>
          </p:cNvPr>
          <p:cNvSpPr/>
          <p:nvPr/>
        </p:nvSpPr>
        <p:spPr>
          <a:xfrm>
            <a:off x="8051080" y="781635"/>
            <a:ext cx="3712688" cy="762446"/>
          </a:xfrm>
          <a:prstGeom prst="rect">
            <a:avLst/>
          </a:prstGeom>
          <a:solidFill>
            <a:srgbClr val="EFD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2000" b="1" dirty="0">
                <a:solidFill>
                  <a:srgbClr val="1B3734"/>
                </a:solidFill>
                <a:latin typeface="Arial" panose="020B0604020202020204" pitchFamily="34" charset="0"/>
                <a:cs typeface="Arial" panose="020B0604020202020204" pitchFamily="34" charset="0"/>
              </a:rPr>
              <a:t>Unidad Familia Medellín</a:t>
            </a:r>
            <a:endParaRPr lang="en-CO" sz="2000" b="1" dirty="0">
              <a:solidFill>
                <a:srgbClr val="1B3734"/>
              </a:solidFill>
              <a:latin typeface="Arial" panose="020B0604020202020204" pitchFamily="34" charset="0"/>
              <a:cs typeface="Arial" panose="020B0604020202020204" pitchFamily="34" charset="0"/>
            </a:endParaRPr>
          </a:p>
        </p:txBody>
      </p:sp>
      <p:cxnSp>
        <p:nvCxnSpPr>
          <p:cNvPr id="6" name="Straight Connector 49">
            <a:extLst>
              <a:ext uri="{FF2B5EF4-FFF2-40B4-BE49-F238E27FC236}">
                <a16:creationId xmlns:a16="http://schemas.microsoft.com/office/drawing/2014/main" id="{1B5FBA0C-B558-EA4A-739F-25B2C32604C8}"/>
              </a:ext>
            </a:extLst>
          </p:cNvPr>
          <p:cNvCxnSpPr>
            <a:cxnSpLocks/>
          </p:cNvCxnSpPr>
          <p:nvPr/>
        </p:nvCxnSpPr>
        <p:spPr>
          <a:xfrm>
            <a:off x="9912442" y="1550469"/>
            <a:ext cx="0" cy="597199"/>
          </a:xfrm>
          <a:prstGeom prst="line">
            <a:avLst/>
          </a:prstGeom>
          <a:ln w="12700">
            <a:solidFill>
              <a:srgbClr val="F7F2DD"/>
            </a:solidFill>
          </a:ln>
        </p:spPr>
        <p:style>
          <a:lnRef idx="1">
            <a:schemeClr val="accent1"/>
          </a:lnRef>
          <a:fillRef idx="0">
            <a:schemeClr val="accent1"/>
          </a:fillRef>
          <a:effectRef idx="0">
            <a:schemeClr val="accent1"/>
          </a:effectRef>
          <a:fontRef idx="minor">
            <a:schemeClr val="tx1"/>
          </a:fontRef>
        </p:style>
      </p:cxnSp>
      <p:cxnSp>
        <p:nvCxnSpPr>
          <p:cNvPr id="3" name="Straight Connector 49">
            <a:extLst>
              <a:ext uri="{FF2B5EF4-FFF2-40B4-BE49-F238E27FC236}">
                <a16:creationId xmlns:a16="http://schemas.microsoft.com/office/drawing/2014/main" id="{E1F5BC41-4A52-7267-343E-2168A2E0B1E3}"/>
              </a:ext>
            </a:extLst>
          </p:cNvPr>
          <p:cNvCxnSpPr>
            <a:cxnSpLocks/>
          </p:cNvCxnSpPr>
          <p:nvPr/>
        </p:nvCxnSpPr>
        <p:spPr>
          <a:xfrm>
            <a:off x="8174490" y="2147668"/>
            <a:ext cx="1737952" cy="0"/>
          </a:xfrm>
          <a:prstGeom prst="line">
            <a:avLst/>
          </a:prstGeom>
          <a:ln w="12700">
            <a:solidFill>
              <a:srgbClr val="F7F2DD"/>
            </a:solidFill>
          </a:ln>
        </p:spPr>
        <p:style>
          <a:lnRef idx="1">
            <a:schemeClr val="accent1"/>
          </a:lnRef>
          <a:fillRef idx="0">
            <a:schemeClr val="accent1"/>
          </a:fillRef>
          <a:effectRef idx="0">
            <a:schemeClr val="accent1"/>
          </a:effectRef>
          <a:fontRef idx="minor">
            <a:schemeClr val="tx1"/>
          </a:fontRef>
        </p:style>
      </p:cxnSp>
      <p:cxnSp>
        <p:nvCxnSpPr>
          <p:cNvPr id="4" name="Straight Connector 49">
            <a:extLst>
              <a:ext uri="{FF2B5EF4-FFF2-40B4-BE49-F238E27FC236}">
                <a16:creationId xmlns:a16="http://schemas.microsoft.com/office/drawing/2014/main" id="{9B679914-9503-F106-06C9-2EB18CC9BFDD}"/>
              </a:ext>
            </a:extLst>
          </p:cNvPr>
          <p:cNvCxnSpPr>
            <a:cxnSpLocks/>
          </p:cNvCxnSpPr>
          <p:nvPr/>
        </p:nvCxnSpPr>
        <p:spPr>
          <a:xfrm>
            <a:off x="8175074" y="2147668"/>
            <a:ext cx="0" cy="1953231"/>
          </a:xfrm>
          <a:prstGeom prst="line">
            <a:avLst/>
          </a:prstGeom>
          <a:ln w="12700">
            <a:solidFill>
              <a:srgbClr val="F7F2DD"/>
            </a:solidFill>
          </a:ln>
        </p:spPr>
        <p:style>
          <a:lnRef idx="1">
            <a:schemeClr val="accent1"/>
          </a:lnRef>
          <a:fillRef idx="0">
            <a:schemeClr val="accent1"/>
          </a:fillRef>
          <a:effectRef idx="0">
            <a:schemeClr val="accent1"/>
          </a:effectRef>
          <a:fontRef idx="minor">
            <a:schemeClr val="tx1"/>
          </a:fontRef>
        </p:style>
      </p:cxnSp>
      <p:cxnSp>
        <p:nvCxnSpPr>
          <p:cNvPr id="7" name="Straight Connector 49">
            <a:extLst>
              <a:ext uri="{FF2B5EF4-FFF2-40B4-BE49-F238E27FC236}">
                <a16:creationId xmlns:a16="http://schemas.microsoft.com/office/drawing/2014/main" id="{D608913A-DE06-41E7-19F2-B440F542AD43}"/>
              </a:ext>
            </a:extLst>
          </p:cNvPr>
          <p:cNvCxnSpPr>
            <a:cxnSpLocks/>
          </p:cNvCxnSpPr>
          <p:nvPr/>
        </p:nvCxnSpPr>
        <p:spPr>
          <a:xfrm>
            <a:off x="8175074" y="2649209"/>
            <a:ext cx="550410" cy="0"/>
          </a:xfrm>
          <a:prstGeom prst="line">
            <a:avLst/>
          </a:prstGeom>
          <a:ln w="12700">
            <a:solidFill>
              <a:srgbClr val="F7F2DD"/>
            </a:solidFill>
          </a:ln>
        </p:spPr>
        <p:style>
          <a:lnRef idx="1">
            <a:schemeClr val="accent1"/>
          </a:lnRef>
          <a:fillRef idx="0">
            <a:schemeClr val="accent1"/>
          </a:fillRef>
          <a:effectRef idx="0">
            <a:schemeClr val="accent1"/>
          </a:effectRef>
          <a:fontRef idx="minor">
            <a:schemeClr val="tx1"/>
          </a:fontRef>
        </p:style>
      </p:cxnSp>
      <p:cxnSp>
        <p:nvCxnSpPr>
          <p:cNvPr id="8" name="Straight Connector 49">
            <a:extLst>
              <a:ext uri="{FF2B5EF4-FFF2-40B4-BE49-F238E27FC236}">
                <a16:creationId xmlns:a16="http://schemas.microsoft.com/office/drawing/2014/main" id="{EDE1558D-5823-880A-F7E9-454FB22109E9}"/>
              </a:ext>
            </a:extLst>
          </p:cNvPr>
          <p:cNvCxnSpPr>
            <a:cxnSpLocks/>
          </p:cNvCxnSpPr>
          <p:nvPr/>
        </p:nvCxnSpPr>
        <p:spPr>
          <a:xfrm>
            <a:off x="8175074" y="3144509"/>
            <a:ext cx="550410" cy="0"/>
          </a:xfrm>
          <a:prstGeom prst="line">
            <a:avLst/>
          </a:prstGeom>
          <a:ln w="12700">
            <a:solidFill>
              <a:srgbClr val="F7F2DD"/>
            </a:solidFill>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37BD509A-522D-2688-3B67-74BB22BD976B}"/>
              </a:ext>
            </a:extLst>
          </p:cNvPr>
          <p:cNvSpPr txBox="1"/>
          <p:nvPr/>
        </p:nvSpPr>
        <p:spPr>
          <a:xfrm>
            <a:off x="8910063" y="2498968"/>
            <a:ext cx="3276599" cy="276999"/>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900"/>
              <a:buFont typeface="Arial"/>
              <a:buNone/>
            </a:pPr>
            <a:r>
              <a:rPr lang="en-US" sz="1200" b="1" dirty="0" err="1">
                <a:solidFill>
                  <a:schemeClr val="bg1"/>
                </a:solidFill>
                <a:latin typeface="Arial"/>
                <a:ea typeface="Arial"/>
                <a:cs typeface="Arial"/>
                <a:sym typeface="Arial"/>
              </a:rPr>
              <a:t>Acompañamiento</a:t>
            </a:r>
            <a:r>
              <a:rPr lang="en-US" sz="1200" b="1" dirty="0">
                <a:solidFill>
                  <a:schemeClr val="bg1"/>
                </a:solidFill>
                <a:latin typeface="Arial"/>
                <a:ea typeface="Arial"/>
                <a:cs typeface="Arial"/>
                <a:sym typeface="Arial"/>
              </a:rPr>
              <a:t> Familiar </a:t>
            </a:r>
            <a:endParaRPr lang="en-US" sz="1200" dirty="0">
              <a:solidFill>
                <a:schemeClr val="bg1"/>
              </a:solidFill>
            </a:endParaRPr>
          </a:p>
        </p:txBody>
      </p:sp>
      <p:sp>
        <p:nvSpPr>
          <p:cNvPr id="12" name="CuadroTexto 11">
            <a:extLst>
              <a:ext uri="{FF2B5EF4-FFF2-40B4-BE49-F238E27FC236}">
                <a16:creationId xmlns:a16="http://schemas.microsoft.com/office/drawing/2014/main" id="{B3426CEE-5DD3-AB03-81AC-205BDF96EC78}"/>
              </a:ext>
            </a:extLst>
          </p:cNvPr>
          <p:cNvSpPr txBox="1"/>
          <p:nvPr/>
        </p:nvSpPr>
        <p:spPr>
          <a:xfrm>
            <a:off x="8942757" y="2980366"/>
            <a:ext cx="1722371" cy="276999"/>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900"/>
              <a:buFont typeface="Arial"/>
              <a:buNone/>
            </a:pPr>
            <a:r>
              <a:rPr lang="en-US" sz="1200" b="1" dirty="0">
                <a:solidFill>
                  <a:schemeClr val="bg1"/>
                </a:solidFill>
                <a:latin typeface="Arial"/>
                <a:ea typeface="Arial"/>
                <a:cs typeface="Arial"/>
                <a:sym typeface="Arial"/>
              </a:rPr>
              <a:t>Volver a casa  </a:t>
            </a:r>
            <a:endParaRPr lang="en-US" sz="1200" dirty="0">
              <a:solidFill>
                <a:schemeClr val="bg1"/>
              </a:solidFill>
            </a:endParaRPr>
          </a:p>
        </p:txBody>
      </p:sp>
      <p:sp>
        <p:nvSpPr>
          <p:cNvPr id="13" name="CuadroTexto 12">
            <a:extLst>
              <a:ext uri="{FF2B5EF4-FFF2-40B4-BE49-F238E27FC236}">
                <a16:creationId xmlns:a16="http://schemas.microsoft.com/office/drawing/2014/main" id="{5BC652B3-C805-92D5-82FF-360E9F6FD2CC}"/>
              </a:ext>
            </a:extLst>
          </p:cNvPr>
          <p:cNvSpPr txBox="1"/>
          <p:nvPr/>
        </p:nvSpPr>
        <p:spPr>
          <a:xfrm>
            <a:off x="8910063" y="3461764"/>
            <a:ext cx="2541771" cy="276999"/>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900"/>
              <a:buFont typeface="Arial"/>
              <a:buNone/>
            </a:pPr>
            <a:r>
              <a:rPr lang="en-US" sz="1200" b="1" dirty="0" err="1">
                <a:solidFill>
                  <a:schemeClr val="bg1"/>
                </a:solidFill>
                <a:latin typeface="Arial"/>
                <a:ea typeface="Arial"/>
                <a:cs typeface="Arial"/>
                <a:sym typeface="Arial"/>
              </a:rPr>
              <a:t>Centros</a:t>
            </a:r>
            <a:r>
              <a:rPr lang="en-US" sz="1200" b="1" dirty="0">
                <a:solidFill>
                  <a:schemeClr val="bg1"/>
                </a:solidFill>
                <a:latin typeface="Arial"/>
                <a:ea typeface="Arial"/>
                <a:cs typeface="Arial"/>
                <a:sym typeface="Arial"/>
              </a:rPr>
              <a:t> </a:t>
            </a:r>
            <a:r>
              <a:rPr lang="en-US" sz="1200" b="1" dirty="0" err="1">
                <a:solidFill>
                  <a:schemeClr val="bg1"/>
                </a:solidFill>
                <a:latin typeface="Arial"/>
                <a:ea typeface="Arial"/>
                <a:cs typeface="Arial"/>
                <a:sym typeface="Arial"/>
              </a:rPr>
              <a:t>Integrales</a:t>
            </a:r>
            <a:r>
              <a:rPr lang="en-US" sz="1200" b="1" dirty="0">
                <a:solidFill>
                  <a:schemeClr val="bg1"/>
                </a:solidFill>
                <a:latin typeface="Arial"/>
                <a:ea typeface="Arial"/>
                <a:cs typeface="Arial"/>
                <a:sym typeface="Arial"/>
              </a:rPr>
              <a:t> de Familia</a:t>
            </a:r>
            <a:endParaRPr lang="en-US" sz="1200" dirty="0">
              <a:solidFill>
                <a:schemeClr val="bg1"/>
              </a:solidFill>
            </a:endParaRPr>
          </a:p>
        </p:txBody>
      </p:sp>
      <p:sp>
        <p:nvSpPr>
          <p:cNvPr id="15" name="CuadroTexto 14">
            <a:extLst>
              <a:ext uri="{FF2B5EF4-FFF2-40B4-BE49-F238E27FC236}">
                <a16:creationId xmlns:a16="http://schemas.microsoft.com/office/drawing/2014/main" id="{6378AE5C-68D5-A66D-38C2-D78F642BC707}"/>
              </a:ext>
            </a:extLst>
          </p:cNvPr>
          <p:cNvSpPr txBox="1"/>
          <p:nvPr/>
        </p:nvSpPr>
        <p:spPr>
          <a:xfrm>
            <a:off x="8942757" y="3956796"/>
            <a:ext cx="2913738" cy="276999"/>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900"/>
              <a:buFont typeface="Arial"/>
              <a:buNone/>
            </a:pPr>
            <a:r>
              <a:rPr lang="en-US" sz="1200" b="1" dirty="0">
                <a:solidFill>
                  <a:schemeClr val="bg1"/>
                </a:solidFill>
                <a:latin typeface="Arial"/>
                <a:ea typeface="Arial"/>
                <a:cs typeface="Arial"/>
                <a:sym typeface="Arial"/>
              </a:rPr>
              <a:t>Escuela para la </a:t>
            </a:r>
            <a:r>
              <a:rPr lang="en-US" sz="1200" b="1" dirty="0" err="1">
                <a:solidFill>
                  <a:schemeClr val="bg1"/>
                </a:solidFill>
                <a:latin typeface="Arial"/>
                <a:ea typeface="Arial"/>
                <a:cs typeface="Arial"/>
                <a:sym typeface="Arial"/>
              </a:rPr>
              <a:t>Inclusión</a:t>
            </a:r>
            <a:r>
              <a:rPr lang="en-US" sz="1200" b="1" dirty="0">
                <a:solidFill>
                  <a:schemeClr val="bg1"/>
                </a:solidFill>
                <a:latin typeface="Arial"/>
                <a:ea typeface="Arial"/>
                <a:cs typeface="Arial"/>
                <a:sym typeface="Arial"/>
              </a:rPr>
              <a:t>  </a:t>
            </a:r>
            <a:endParaRPr lang="en-US" sz="1200" dirty="0">
              <a:solidFill>
                <a:schemeClr val="bg1"/>
              </a:solidFill>
            </a:endParaRPr>
          </a:p>
        </p:txBody>
      </p:sp>
      <p:cxnSp>
        <p:nvCxnSpPr>
          <p:cNvPr id="16" name="Straight Connector 49">
            <a:extLst>
              <a:ext uri="{FF2B5EF4-FFF2-40B4-BE49-F238E27FC236}">
                <a16:creationId xmlns:a16="http://schemas.microsoft.com/office/drawing/2014/main" id="{BA85889C-A1CC-471A-D30E-25F7FEF50034}"/>
              </a:ext>
            </a:extLst>
          </p:cNvPr>
          <p:cNvCxnSpPr>
            <a:cxnSpLocks/>
          </p:cNvCxnSpPr>
          <p:nvPr/>
        </p:nvCxnSpPr>
        <p:spPr>
          <a:xfrm>
            <a:off x="8179949" y="3605867"/>
            <a:ext cx="550410" cy="0"/>
          </a:xfrm>
          <a:prstGeom prst="line">
            <a:avLst/>
          </a:prstGeom>
          <a:ln w="12700">
            <a:solidFill>
              <a:srgbClr val="F7F2DD"/>
            </a:solidFill>
          </a:ln>
        </p:spPr>
        <p:style>
          <a:lnRef idx="1">
            <a:schemeClr val="accent1"/>
          </a:lnRef>
          <a:fillRef idx="0">
            <a:schemeClr val="accent1"/>
          </a:fillRef>
          <a:effectRef idx="0">
            <a:schemeClr val="accent1"/>
          </a:effectRef>
          <a:fontRef idx="minor">
            <a:schemeClr val="tx1"/>
          </a:fontRef>
        </p:style>
      </p:cxnSp>
      <p:cxnSp>
        <p:nvCxnSpPr>
          <p:cNvPr id="17" name="Straight Connector 49">
            <a:extLst>
              <a:ext uri="{FF2B5EF4-FFF2-40B4-BE49-F238E27FC236}">
                <a16:creationId xmlns:a16="http://schemas.microsoft.com/office/drawing/2014/main" id="{3EAE4D45-D9C7-EF1B-C730-4A9AA33EB433}"/>
              </a:ext>
            </a:extLst>
          </p:cNvPr>
          <p:cNvCxnSpPr>
            <a:cxnSpLocks/>
          </p:cNvCxnSpPr>
          <p:nvPr/>
        </p:nvCxnSpPr>
        <p:spPr>
          <a:xfrm>
            <a:off x="8179949" y="4095680"/>
            <a:ext cx="550410" cy="0"/>
          </a:xfrm>
          <a:prstGeom prst="line">
            <a:avLst/>
          </a:prstGeom>
          <a:ln w="12700">
            <a:solidFill>
              <a:srgbClr val="F7F2D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6217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2DD"/>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620B42-8761-2A77-EF25-0C3A4D1DB1CB}"/>
              </a:ext>
            </a:extLst>
          </p:cNvPr>
          <p:cNvSpPr/>
          <p:nvPr/>
        </p:nvSpPr>
        <p:spPr>
          <a:xfrm>
            <a:off x="3979100" y="619445"/>
            <a:ext cx="4233797" cy="558003"/>
          </a:xfrm>
          <a:prstGeom prst="rect">
            <a:avLst/>
          </a:prstGeom>
          <a:solidFill>
            <a:srgbClr val="1B3734"/>
          </a:solidFill>
          <a:ln>
            <a:noFill/>
          </a:ln>
        </p:spPr>
        <p:style>
          <a:lnRef idx="2">
            <a:schemeClr val="accent1">
              <a:shade val="15000"/>
            </a:schemeClr>
          </a:lnRef>
          <a:fillRef idx="1">
            <a:schemeClr val="accent1"/>
          </a:fillRef>
          <a:effectRef idx="0">
            <a:schemeClr val="accent1"/>
          </a:effectRef>
          <a:fontRef idx="minor">
            <a:schemeClr val="lt1"/>
          </a:fontRef>
        </p:style>
        <p:txBody>
          <a:bodyPr numCol="1" rtlCol="0" anchor="ctr"/>
          <a:lstStyle/>
          <a:p>
            <a:pPr algn="ctr">
              <a:lnSpc>
                <a:spcPts val="1660"/>
              </a:lnSpc>
            </a:pPr>
            <a:r>
              <a:rPr lang="en-US" b="1" dirty="0" err="1">
                <a:solidFill>
                  <a:srgbClr val="F7F2DD"/>
                </a:solidFill>
                <a:latin typeface="Arial" panose="020B0604020202020204" pitchFamily="34" charset="0"/>
                <a:cs typeface="Arial" panose="020B0604020202020204" pitchFamily="34" charset="0"/>
              </a:rPr>
              <a:t>Secretaría</a:t>
            </a:r>
            <a:r>
              <a:rPr lang="en-US" b="1" dirty="0">
                <a:solidFill>
                  <a:srgbClr val="F7F2DD"/>
                </a:solidFill>
                <a:latin typeface="Arial" panose="020B0604020202020204" pitchFamily="34" charset="0"/>
                <a:cs typeface="Arial" panose="020B0604020202020204" pitchFamily="34" charset="0"/>
              </a:rPr>
              <a:t> de </a:t>
            </a:r>
            <a:r>
              <a:rPr lang="en-US" b="1" dirty="0" err="1">
                <a:solidFill>
                  <a:srgbClr val="F7F2DD"/>
                </a:solidFill>
                <a:latin typeface="Arial" panose="020B0604020202020204" pitchFamily="34" charset="0"/>
                <a:cs typeface="Arial" panose="020B0604020202020204" pitchFamily="34" charset="0"/>
              </a:rPr>
              <a:t>Inclusión</a:t>
            </a:r>
            <a:r>
              <a:rPr lang="en-US" b="1" dirty="0">
                <a:solidFill>
                  <a:srgbClr val="F7F2DD"/>
                </a:solidFill>
                <a:latin typeface="Arial" panose="020B0604020202020204" pitchFamily="34" charset="0"/>
                <a:cs typeface="Arial" panose="020B0604020202020204" pitchFamily="34" charset="0"/>
              </a:rPr>
              <a:t> Social, </a:t>
            </a:r>
          </a:p>
          <a:p>
            <a:pPr algn="ctr">
              <a:lnSpc>
                <a:spcPts val="1660"/>
              </a:lnSpc>
            </a:pPr>
            <a:r>
              <a:rPr lang="en-US" b="1" dirty="0">
                <a:solidFill>
                  <a:srgbClr val="F7F2DD"/>
                </a:solidFill>
                <a:latin typeface="Arial" panose="020B0604020202020204" pitchFamily="34" charset="0"/>
                <a:cs typeface="Arial" panose="020B0604020202020204" pitchFamily="34" charset="0"/>
              </a:rPr>
              <a:t>Familia y Derechos Humanos</a:t>
            </a:r>
            <a:endParaRPr lang="en-CO" b="1" dirty="0">
              <a:solidFill>
                <a:srgbClr val="F7F2DD"/>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BFBF16F8-50D7-C1EF-4DB2-815363F6DA9E}"/>
              </a:ext>
            </a:extLst>
          </p:cNvPr>
          <p:cNvSpPr/>
          <p:nvPr/>
        </p:nvSpPr>
        <p:spPr>
          <a:xfrm>
            <a:off x="709913" y="2074241"/>
            <a:ext cx="2282801" cy="312517"/>
          </a:xfrm>
          <a:prstGeom prst="rect">
            <a:avLst/>
          </a:prstGeom>
          <a:solidFill>
            <a:srgbClr val="EFD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1B3734"/>
                </a:solidFill>
                <a:latin typeface="Arial" panose="020B0604020202020204" pitchFamily="34" charset="0"/>
                <a:cs typeface="Arial" panose="020B0604020202020204" pitchFamily="34" charset="0"/>
              </a:rPr>
              <a:t>Unidad </a:t>
            </a:r>
            <a:r>
              <a:rPr lang="en-US" sz="1400" b="1" dirty="0" err="1">
                <a:solidFill>
                  <a:srgbClr val="1B3734"/>
                </a:solidFill>
                <a:latin typeface="Arial" panose="020B0604020202020204" pitchFamily="34" charset="0"/>
                <a:cs typeface="Arial" panose="020B0604020202020204" pitchFamily="34" charset="0"/>
              </a:rPr>
              <a:t>Adminitrativa</a:t>
            </a:r>
            <a:endParaRPr lang="en-CO" sz="1400" b="1" dirty="0">
              <a:solidFill>
                <a:srgbClr val="1B3734"/>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305E5773-86BC-2D45-979F-C0515807B54A}"/>
              </a:ext>
            </a:extLst>
          </p:cNvPr>
          <p:cNvSpPr/>
          <p:nvPr/>
        </p:nvSpPr>
        <p:spPr>
          <a:xfrm>
            <a:off x="8979364" y="2074241"/>
            <a:ext cx="2502721" cy="312517"/>
          </a:xfrm>
          <a:prstGeom prst="rect">
            <a:avLst/>
          </a:prstGeom>
          <a:solidFill>
            <a:srgbClr val="EFD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rgbClr val="1B3734"/>
                </a:solidFill>
                <a:latin typeface="Arial" panose="020B0604020202020204" pitchFamily="34" charset="0"/>
                <a:cs typeface="Arial" panose="020B0604020202020204" pitchFamily="34" charset="0"/>
              </a:rPr>
              <a:t>Asesores</a:t>
            </a:r>
            <a:r>
              <a:rPr lang="en-US" sz="1400" b="1" dirty="0">
                <a:solidFill>
                  <a:srgbClr val="1B3734"/>
                </a:solidFill>
                <a:latin typeface="Arial" panose="020B0604020202020204" pitchFamily="34" charset="0"/>
                <a:cs typeface="Arial" panose="020B0604020202020204" pitchFamily="34" charset="0"/>
              </a:rPr>
              <a:t> de </a:t>
            </a:r>
            <a:r>
              <a:rPr lang="en-US" sz="1400" b="1" dirty="0" err="1">
                <a:solidFill>
                  <a:srgbClr val="1B3734"/>
                </a:solidFill>
                <a:latin typeface="Arial" panose="020B0604020202020204" pitchFamily="34" charset="0"/>
                <a:cs typeface="Arial" panose="020B0604020202020204" pitchFamily="34" charset="0"/>
              </a:rPr>
              <a:t>despacho</a:t>
            </a:r>
            <a:r>
              <a:rPr lang="en-US" sz="1400" b="1" dirty="0">
                <a:solidFill>
                  <a:srgbClr val="1B3734"/>
                </a:solidFill>
                <a:latin typeface="Arial" panose="020B0604020202020204" pitchFamily="34" charset="0"/>
                <a:cs typeface="Arial" panose="020B0604020202020204" pitchFamily="34" charset="0"/>
              </a:rPr>
              <a:t> (2)</a:t>
            </a:r>
            <a:endParaRPr lang="en-CO" sz="1400" b="1" dirty="0">
              <a:solidFill>
                <a:srgbClr val="1B3734"/>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B4FF1CC-F10F-49E1-6970-3D8A916126BA}"/>
              </a:ext>
            </a:extLst>
          </p:cNvPr>
          <p:cNvSpPr/>
          <p:nvPr/>
        </p:nvSpPr>
        <p:spPr>
          <a:xfrm>
            <a:off x="680317" y="2786170"/>
            <a:ext cx="2502721" cy="312517"/>
          </a:xfrm>
          <a:prstGeom prst="rect">
            <a:avLst/>
          </a:prstGeom>
          <a:solidFill>
            <a:srgbClr val="EFD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rgbClr val="1B3734"/>
                </a:solidFill>
                <a:latin typeface="Arial" panose="020B0604020202020204" pitchFamily="34" charset="0"/>
                <a:cs typeface="Arial" panose="020B0604020202020204" pitchFamily="34" charset="0"/>
              </a:rPr>
              <a:t>Subsecretaría</a:t>
            </a:r>
            <a:r>
              <a:rPr lang="en-US" sz="1400" b="1" dirty="0">
                <a:solidFill>
                  <a:srgbClr val="1B3734"/>
                </a:solidFill>
                <a:latin typeface="Arial" panose="020B0604020202020204" pitchFamily="34" charset="0"/>
                <a:cs typeface="Arial" panose="020B0604020202020204" pitchFamily="34" charset="0"/>
              </a:rPr>
              <a:t> Técnica</a:t>
            </a:r>
            <a:endParaRPr lang="en-CO" sz="1400" b="1" dirty="0">
              <a:solidFill>
                <a:srgbClr val="1B3734"/>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71757DF4-0F82-613A-7444-3F880EFFD389}"/>
              </a:ext>
            </a:extLst>
          </p:cNvPr>
          <p:cNvSpPr/>
          <p:nvPr/>
        </p:nvSpPr>
        <p:spPr>
          <a:xfrm>
            <a:off x="8437945" y="2786170"/>
            <a:ext cx="3368232" cy="312517"/>
          </a:xfrm>
          <a:prstGeom prst="rect">
            <a:avLst/>
          </a:prstGeom>
          <a:solidFill>
            <a:srgbClr val="EFD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rgbClr val="1B3734"/>
                </a:solidFill>
                <a:latin typeface="Arial" panose="020B0604020202020204" pitchFamily="34" charset="0"/>
                <a:cs typeface="Arial" panose="020B0604020202020204" pitchFamily="34" charset="0"/>
              </a:rPr>
              <a:t>Subsecretaría</a:t>
            </a:r>
            <a:r>
              <a:rPr lang="en-US" sz="1400" b="1" dirty="0">
                <a:solidFill>
                  <a:srgbClr val="1B3734"/>
                </a:solidFill>
                <a:latin typeface="Arial" panose="020B0604020202020204" pitchFamily="34" charset="0"/>
                <a:cs typeface="Arial" panose="020B0604020202020204" pitchFamily="34" charset="0"/>
              </a:rPr>
              <a:t> de Derechos Humanos</a:t>
            </a:r>
            <a:endParaRPr lang="en-CO" sz="1400" b="1" dirty="0">
              <a:solidFill>
                <a:srgbClr val="1B3734"/>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41A8482-02C0-E6A0-4C92-317470A82088}"/>
              </a:ext>
            </a:extLst>
          </p:cNvPr>
          <p:cNvSpPr/>
          <p:nvPr/>
        </p:nvSpPr>
        <p:spPr>
          <a:xfrm>
            <a:off x="4184133" y="2786170"/>
            <a:ext cx="3823731" cy="312517"/>
          </a:xfrm>
          <a:prstGeom prst="rect">
            <a:avLst/>
          </a:prstGeom>
          <a:solidFill>
            <a:srgbClr val="EFD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rgbClr val="1B3734"/>
                </a:solidFill>
                <a:latin typeface="Arial" panose="020B0604020202020204" pitchFamily="34" charset="0"/>
                <a:cs typeface="Arial" panose="020B0604020202020204" pitchFamily="34" charset="0"/>
              </a:rPr>
              <a:t>Subsecretaría</a:t>
            </a:r>
            <a:r>
              <a:rPr lang="en-US" sz="1400" b="1" dirty="0">
                <a:solidFill>
                  <a:srgbClr val="1B3734"/>
                </a:solidFill>
                <a:latin typeface="Arial" panose="020B0604020202020204" pitchFamily="34" charset="0"/>
                <a:cs typeface="Arial" panose="020B0604020202020204" pitchFamily="34" charset="0"/>
              </a:rPr>
              <a:t> de </a:t>
            </a:r>
            <a:r>
              <a:rPr lang="en-US" sz="1400" b="1" dirty="0" err="1">
                <a:solidFill>
                  <a:srgbClr val="1B3734"/>
                </a:solidFill>
                <a:latin typeface="Arial" panose="020B0604020202020204" pitchFamily="34" charset="0"/>
                <a:cs typeface="Arial" panose="020B0604020202020204" pitchFamily="34" charset="0"/>
              </a:rPr>
              <a:t>Grupos</a:t>
            </a:r>
            <a:r>
              <a:rPr lang="en-US" sz="1400" b="1" dirty="0">
                <a:solidFill>
                  <a:srgbClr val="1B3734"/>
                </a:solidFill>
                <a:latin typeface="Arial" panose="020B0604020202020204" pitchFamily="34" charset="0"/>
                <a:cs typeface="Arial" panose="020B0604020202020204" pitchFamily="34" charset="0"/>
              </a:rPr>
              <a:t> </a:t>
            </a:r>
            <a:r>
              <a:rPr lang="en-US" sz="1400" b="1" dirty="0" err="1">
                <a:solidFill>
                  <a:srgbClr val="1B3734"/>
                </a:solidFill>
                <a:latin typeface="Arial" panose="020B0604020202020204" pitchFamily="34" charset="0"/>
                <a:cs typeface="Arial" panose="020B0604020202020204" pitchFamily="34" charset="0"/>
              </a:rPr>
              <a:t>Poblacionales</a:t>
            </a:r>
            <a:endParaRPr lang="en-CO" sz="1400" b="1" dirty="0">
              <a:solidFill>
                <a:srgbClr val="1B3734"/>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F0CE8DF4-5DAB-99E4-F850-5A1C442F0ED4}"/>
              </a:ext>
            </a:extLst>
          </p:cNvPr>
          <p:cNvSpPr txBox="1"/>
          <p:nvPr/>
        </p:nvSpPr>
        <p:spPr>
          <a:xfrm>
            <a:off x="680314" y="3319928"/>
            <a:ext cx="2502721" cy="461665"/>
          </a:xfrm>
          <a:prstGeom prst="rect">
            <a:avLst/>
          </a:prstGeom>
          <a:noFill/>
          <a:ln>
            <a:solidFill>
              <a:srgbClr val="1B3734"/>
            </a:solidFill>
          </a:ln>
        </p:spPr>
        <p:txBody>
          <a:bodyPr wrap="square" rtlCol="0">
            <a:spAutoFit/>
          </a:bodyPr>
          <a:lstStyle/>
          <a:p>
            <a:pPr algn="ctr"/>
            <a:r>
              <a:rPr lang="en-US" sz="1200" dirty="0" err="1">
                <a:solidFill>
                  <a:srgbClr val="1B3734"/>
                </a:solidFill>
                <a:latin typeface="Arial" panose="020B0604020202020204" pitchFamily="34" charset="0"/>
                <a:cs typeface="Arial" panose="020B0604020202020204" pitchFamily="34" charset="0"/>
              </a:rPr>
              <a:t>Equipo</a:t>
            </a:r>
            <a:r>
              <a:rPr lang="en-US" sz="1200" dirty="0">
                <a:solidFill>
                  <a:srgbClr val="1B3734"/>
                </a:solidFill>
                <a:latin typeface="Arial" panose="020B0604020202020204" pitchFamily="34" charset="0"/>
                <a:cs typeface="Arial" panose="020B0604020202020204" pitchFamily="34" charset="0"/>
              </a:rPr>
              <a:t> de </a:t>
            </a:r>
            <a:r>
              <a:rPr lang="en-US" sz="1200" dirty="0" err="1">
                <a:solidFill>
                  <a:srgbClr val="1B3734"/>
                </a:solidFill>
                <a:latin typeface="Arial" panose="020B0604020202020204" pitchFamily="34" charset="0"/>
                <a:cs typeface="Arial" panose="020B0604020202020204" pitchFamily="34" charset="0"/>
              </a:rPr>
              <a:t>Análisis</a:t>
            </a:r>
            <a:r>
              <a:rPr lang="en-US" sz="1200" dirty="0">
                <a:solidFill>
                  <a:srgbClr val="1B3734"/>
                </a:solidFill>
                <a:latin typeface="Arial" panose="020B0604020202020204" pitchFamily="34" charset="0"/>
                <a:cs typeface="Arial" panose="020B0604020202020204" pitchFamily="34" charset="0"/>
              </a:rPr>
              <a:t> y</a:t>
            </a:r>
          </a:p>
          <a:p>
            <a:pPr algn="ctr"/>
            <a:r>
              <a:rPr lang="en-US" sz="1200" dirty="0" err="1">
                <a:solidFill>
                  <a:srgbClr val="1B3734"/>
                </a:solidFill>
                <a:latin typeface="Arial" panose="020B0604020202020204" pitchFamily="34" charset="0"/>
                <a:cs typeface="Arial" panose="020B0604020202020204" pitchFamily="34" charset="0"/>
              </a:rPr>
              <a:t>Planeación</a:t>
            </a:r>
            <a:r>
              <a:rPr lang="en-US" sz="1200" dirty="0">
                <a:solidFill>
                  <a:srgbClr val="1B3734"/>
                </a:solidFill>
                <a:latin typeface="Arial" panose="020B0604020202020204" pitchFamily="34" charset="0"/>
                <a:cs typeface="Arial" panose="020B0604020202020204" pitchFamily="34" charset="0"/>
              </a:rPr>
              <a:t> Social</a:t>
            </a:r>
            <a:endParaRPr lang="en-CO" sz="1200" dirty="0">
              <a:solidFill>
                <a:srgbClr val="1B3734"/>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E1C3F3AA-1DC1-5A72-253A-1C967C8A6B82}"/>
              </a:ext>
            </a:extLst>
          </p:cNvPr>
          <p:cNvSpPr txBox="1"/>
          <p:nvPr/>
        </p:nvSpPr>
        <p:spPr>
          <a:xfrm>
            <a:off x="680314" y="3989937"/>
            <a:ext cx="2502721" cy="461665"/>
          </a:xfrm>
          <a:prstGeom prst="rect">
            <a:avLst/>
          </a:prstGeom>
          <a:noFill/>
          <a:ln>
            <a:solidFill>
              <a:srgbClr val="1B3734"/>
            </a:solidFill>
          </a:ln>
        </p:spPr>
        <p:txBody>
          <a:bodyPr wrap="square" rtlCol="0">
            <a:spAutoFit/>
          </a:bodyPr>
          <a:lstStyle/>
          <a:p>
            <a:pPr algn="ctr"/>
            <a:r>
              <a:rPr lang="en-US" sz="1200" dirty="0" err="1">
                <a:solidFill>
                  <a:srgbClr val="1B3734"/>
                </a:solidFill>
                <a:latin typeface="Arial" panose="020B0604020202020204" pitchFamily="34" charset="0"/>
                <a:cs typeface="Arial" panose="020B0604020202020204" pitchFamily="34" charset="0"/>
              </a:rPr>
              <a:t>Equipo</a:t>
            </a:r>
            <a:r>
              <a:rPr lang="en-US" sz="1200" dirty="0">
                <a:solidFill>
                  <a:srgbClr val="1B3734"/>
                </a:solidFill>
                <a:latin typeface="Arial" panose="020B0604020202020204" pitchFamily="34" charset="0"/>
                <a:cs typeface="Arial" panose="020B0604020202020204" pitchFamily="34" charset="0"/>
              </a:rPr>
              <a:t> de </a:t>
            </a:r>
            <a:r>
              <a:rPr lang="en-US" sz="1200" dirty="0" err="1">
                <a:solidFill>
                  <a:srgbClr val="1B3734"/>
                </a:solidFill>
                <a:latin typeface="Arial" panose="020B0604020202020204" pitchFamily="34" charset="0"/>
                <a:cs typeface="Arial" panose="020B0604020202020204" pitchFamily="34" charset="0"/>
              </a:rPr>
              <a:t>Supervisión</a:t>
            </a:r>
            <a:endParaRPr lang="en-US" sz="1200" dirty="0">
              <a:solidFill>
                <a:srgbClr val="1B3734"/>
              </a:solidFill>
              <a:latin typeface="Arial" panose="020B0604020202020204" pitchFamily="34" charset="0"/>
              <a:cs typeface="Arial" panose="020B0604020202020204" pitchFamily="34" charset="0"/>
            </a:endParaRPr>
          </a:p>
          <a:p>
            <a:pPr algn="ctr"/>
            <a:r>
              <a:rPr lang="en-US" sz="1200" dirty="0">
                <a:solidFill>
                  <a:srgbClr val="1B3734"/>
                </a:solidFill>
                <a:latin typeface="Arial" panose="020B0604020202020204" pitchFamily="34" charset="0"/>
                <a:cs typeface="Arial" panose="020B0604020202020204" pitchFamily="34" charset="0"/>
              </a:rPr>
              <a:t>y </a:t>
            </a:r>
            <a:r>
              <a:rPr lang="en-US" sz="1200" dirty="0" err="1">
                <a:solidFill>
                  <a:srgbClr val="1B3734"/>
                </a:solidFill>
                <a:latin typeface="Arial" panose="020B0604020202020204" pitchFamily="34" charset="0"/>
                <a:cs typeface="Arial" panose="020B0604020202020204" pitchFamily="34" charset="0"/>
              </a:rPr>
              <a:t>Seguimiento</a:t>
            </a:r>
            <a:endParaRPr lang="en-CO" sz="1200" dirty="0">
              <a:solidFill>
                <a:srgbClr val="1B3734"/>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740C6BE-CE07-1849-699C-FA9682D6C751}"/>
              </a:ext>
            </a:extLst>
          </p:cNvPr>
          <p:cNvSpPr txBox="1"/>
          <p:nvPr/>
        </p:nvSpPr>
        <p:spPr>
          <a:xfrm>
            <a:off x="680314" y="4568673"/>
            <a:ext cx="2502721" cy="830997"/>
          </a:xfrm>
          <a:prstGeom prst="rect">
            <a:avLst/>
          </a:prstGeom>
          <a:noFill/>
          <a:ln>
            <a:solidFill>
              <a:srgbClr val="1B3734"/>
            </a:solidFill>
          </a:ln>
        </p:spPr>
        <p:txBody>
          <a:bodyPr wrap="square" rtlCol="0">
            <a:spAutoFit/>
          </a:bodyPr>
          <a:lstStyle/>
          <a:p>
            <a:pPr algn="ctr"/>
            <a:r>
              <a:rPr lang="en-US" sz="1200" dirty="0" err="1">
                <a:solidFill>
                  <a:srgbClr val="1B3734"/>
                </a:solidFill>
                <a:latin typeface="Arial" panose="020B0604020202020204" pitchFamily="34" charset="0"/>
                <a:cs typeface="Arial" panose="020B0604020202020204" pitchFamily="34" charset="0"/>
              </a:rPr>
              <a:t>Equipo</a:t>
            </a:r>
            <a:r>
              <a:rPr lang="en-US" sz="1200" dirty="0">
                <a:solidFill>
                  <a:srgbClr val="1B3734"/>
                </a:solidFill>
                <a:latin typeface="Arial" panose="020B0604020202020204" pitchFamily="34" charset="0"/>
                <a:cs typeface="Arial" panose="020B0604020202020204" pitchFamily="34" charset="0"/>
              </a:rPr>
              <a:t> de </a:t>
            </a:r>
          </a:p>
          <a:p>
            <a:pPr algn="ctr"/>
            <a:r>
              <a:rPr lang="en-US" sz="1200" dirty="0" err="1">
                <a:solidFill>
                  <a:srgbClr val="1B3734"/>
                </a:solidFill>
                <a:latin typeface="Arial" panose="020B0604020202020204" pitchFamily="34" charset="0"/>
                <a:cs typeface="Arial" panose="020B0604020202020204" pitchFamily="34" charset="0"/>
              </a:rPr>
              <a:t>Acompañamiento</a:t>
            </a:r>
            <a:r>
              <a:rPr lang="en-US" sz="1200" dirty="0">
                <a:solidFill>
                  <a:srgbClr val="1B3734"/>
                </a:solidFill>
                <a:latin typeface="Arial" panose="020B0604020202020204" pitchFamily="34" charset="0"/>
                <a:cs typeface="Arial" panose="020B0604020202020204" pitchFamily="34" charset="0"/>
              </a:rPr>
              <a:t> </a:t>
            </a:r>
          </a:p>
          <a:p>
            <a:pPr algn="ctr"/>
            <a:r>
              <a:rPr lang="en-US" sz="1200" dirty="0">
                <a:solidFill>
                  <a:srgbClr val="1B3734"/>
                </a:solidFill>
                <a:latin typeface="Arial" panose="020B0604020202020204" pitchFamily="34" charset="0"/>
                <a:cs typeface="Arial" panose="020B0604020202020204" pitchFamily="34" charset="0"/>
              </a:rPr>
              <a:t>Social y </a:t>
            </a:r>
            <a:r>
              <a:rPr lang="en-US" sz="1200" dirty="0" err="1">
                <a:solidFill>
                  <a:srgbClr val="1B3734"/>
                </a:solidFill>
                <a:latin typeface="Arial" panose="020B0604020202020204" pitchFamily="34" charset="0"/>
                <a:cs typeface="Arial" panose="020B0604020202020204" pitchFamily="34" charset="0"/>
              </a:rPr>
              <a:t>Orientación</a:t>
            </a:r>
            <a:endParaRPr lang="en-US" sz="1200" dirty="0">
              <a:solidFill>
                <a:srgbClr val="1B3734"/>
              </a:solidFill>
              <a:latin typeface="Arial" panose="020B0604020202020204" pitchFamily="34" charset="0"/>
              <a:cs typeface="Arial" panose="020B0604020202020204" pitchFamily="34" charset="0"/>
            </a:endParaRPr>
          </a:p>
          <a:p>
            <a:pPr algn="ctr"/>
            <a:r>
              <a:rPr lang="en-US" sz="1200" dirty="0">
                <a:solidFill>
                  <a:srgbClr val="1B3734"/>
                </a:solidFill>
                <a:latin typeface="Arial" panose="020B0604020202020204" pitchFamily="34" charset="0"/>
                <a:cs typeface="Arial" panose="020B0604020202020204" pitchFamily="34" charset="0"/>
              </a:rPr>
              <a:t>a la </a:t>
            </a:r>
            <a:r>
              <a:rPr lang="en-US" sz="1200" dirty="0" err="1">
                <a:solidFill>
                  <a:srgbClr val="1B3734"/>
                </a:solidFill>
                <a:latin typeface="Arial" panose="020B0604020202020204" pitchFamily="34" charset="0"/>
                <a:cs typeface="Arial" panose="020B0604020202020204" pitchFamily="34" charset="0"/>
              </a:rPr>
              <a:t>Ciudadanía</a:t>
            </a:r>
            <a:endParaRPr lang="en-CO" sz="1200" dirty="0">
              <a:solidFill>
                <a:srgbClr val="1B3734"/>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84EECD9-3483-7E00-25ED-ACA0C209E9F7}"/>
              </a:ext>
            </a:extLst>
          </p:cNvPr>
          <p:cNvSpPr txBox="1"/>
          <p:nvPr/>
        </p:nvSpPr>
        <p:spPr>
          <a:xfrm>
            <a:off x="8870700" y="3380695"/>
            <a:ext cx="2502721" cy="461665"/>
          </a:xfrm>
          <a:prstGeom prst="rect">
            <a:avLst/>
          </a:prstGeom>
          <a:noFill/>
          <a:ln>
            <a:solidFill>
              <a:srgbClr val="1B3734"/>
            </a:solidFill>
          </a:ln>
        </p:spPr>
        <p:txBody>
          <a:bodyPr wrap="square" rtlCol="0">
            <a:spAutoFit/>
          </a:bodyPr>
          <a:lstStyle/>
          <a:p>
            <a:pPr algn="ctr"/>
            <a:r>
              <a:rPr lang="en-US" sz="1200" dirty="0">
                <a:solidFill>
                  <a:srgbClr val="1B3734"/>
                </a:solidFill>
                <a:latin typeface="Arial" panose="020B0604020202020204" pitchFamily="34" charset="0"/>
                <a:cs typeface="Arial" panose="020B0604020202020204" pitchFamily="34" charset="0"/>
              </a:rPr>
              <a:t>Unidad de </a:t>
            </a:r>
            <a:r>
              <a:rPr lang="en-US" sz="1200" dirty="0" err="1">
                <a:solidFill>
                  <a:srgbClr val="1B3734"/>
                </a:solidFill>
                <a:latin typeface="Arial" panose="020B0604020202020204" pitchFamily="34" charset="0"/>
                <a:cs typeface="Arial" panose="020B0604020202020204" pitchFamily="34" charset="0"/>
              </a:rPr>
              <a:t>Protección</a:t>
            </a:r>
            <a:r>
              <a:rPr lang="en-US" sz="1200" dirty="0">
                <a:solidFill>
                  <a:srgbClr val="1B3734"/>
                </a:solidFill>
                <a:latin typeface="Arial" panose="020B0604020202020204" pitchFamily="34" charset="0"/>
                <a:cs typeface="Arial" panose="020B0604020202020204" pitchFamily="34" charset="0"/>
              </a:rPr>
              <a:t> y</a:t>
            </a:r>
          </a:p>
          <a:p>
            <a:pPr algn="ctr"/>
            <a:r>
              <a:rPr lang="en-US" sz="1200" dirty="0" err="1">
                <a:solidFill>
                  <a:srgbClr val="1B3734"/>
                </a:solidFill>
                <a:latin typeface="Arial" panose="020B0604020202020204" pitchFamily="34" charset="0"/>
                <a:cs typeface="Arial" panose="020B0604020202020204" pitchFamily="34" charset="0"/>
              </a:rPr>
              <a:t>Promoción</a:t>
            </a:r>
            <a:r>
              <a:rPr lang="en-US" sz="1200" dirty="0">
                <a:solidFill>
                  <a:srgbClr val="1B3734"/>
                </a:solidFill>
                <a:latin typeface="Arial" panose="020B0604020202020204" pitchFamily="34" charset="0"/>
                <a:cs typeface="Arial" panose="020B0604020202020204" pitchFamily="34" charset="0"/>
              </a:rPr>
              <a:t> de </a:t>
            </a:r>
            <a:r>
              <a:rPr lang="en-US" sz="1200" dirty="0" err="1">
                <a:solidFill>
                  <a:srgbClr val="1B3734"/>
                </a:solidFill>
                <a:latin typeface="Arial" panose="020B0604020202020204" pitchFamily="34" charset="0"/>
                <a:cs typeface="Arial" panose="020B0604020202020204" pitchFamily="34" charset="0"/>
              </a:rPr>
              <a:t>los</a:t>
            </a:r>
            <a:r>
              <a:rPr lang="en-US" sz="1200" dirty="0">
                <a:solidFill>
                  <a:srgbClr val="1B3734"/>
                </a:solidFill>
                <a:latin typeface="Arial" panose="020B0604020202020204" pitchFamily="34" charset="0"/>
                <a:cs typeface="Arial" panose="020B0604020202020204" pitchFamily="34" charset="0"/>
              </a:rPr>
              <a:t> DD. HH.</a:t>
            </a:r>
            <a:endParaRPr lang="en-CO" sz="1200" dirty="0">
              <a:solidFill>
                <a:srgbClr val="1B3734"/>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7834A19-3B5A-725A-D984-CA3542AD4968}"/>
              </a:ext>
            </a:extLst>
          </p:cNvPr>
          <p:cNvSpPr txBox="1"/>
          <p:nvPr/>
        </p:nvSpPr>
        <p:spPr>
          <a:xfrm>
            <a:off x="8870700" y="4144624"/>
            <a:ext cx="2502721" cy="461665"/>
          </a:xfrm>
          <a:prstGeom prst="rect">
            <a:avLst/>
          </a:prstGeom>
          <a:noFill/>
          <a:ln>
            <a:solidFill>
              <a:srgbClr val="1B3734"/>
            </a:solidFill>
          </a:ln>
        </p:spPr>
        <p:txBody>
          <a:bodyPr wrap="square" rtlCol="0">
            <a:spAutoFit/>
          </a:bodyPr>
          <a:lstStyle/>
          <a:p>
            <a:pPr algn="ctr"/>
            <a:r>
              <a:rPr lang="en-US" sz="1200" dirty="0" err="1">
                <a:solidFill>
                  <a:srgbClr val="1B3734"/>
                </a:solidFill>
                <a:latin typeface="Arial" panose="020B0604020202020204" pitchFamily="34" charset="0"/>
                <a:cs typeface="Arial" panose="020B0604020202020204" pitchFamily="34" charset="0"/>
              </a:rPr>
              <a:t>Jardín</a:t>
            </a:r>
            <a:r>
              <a:rPr lang="en-US" sz="1200" dirty="0">
                <a:solidFill>
                  <a:srgbClr val="1B3734"/>
                </a:solidFill>
                <a:latin typeface="Arial" panose="020B0604020202020204" pitchFamily="34" charset="0"/>
                <a:cs typeface="Arial" panose="020B0604020202020204" pitchFamily="34" charset="0"/>
              </a:rPr>
              <a:t> Cementerio</a:t>
            </a:r>
          </a:p>
          <a:p>
            <a:pPr algn="ctr"/>
            <a:r>
              <a:rPr lang="en-US" sz="1200" dirty="0">
                <a:solidFill>
                  <a:srgbClr val="1B3734"/>
                </a:solidFill>
                <a:latin typeface="Arial" panose="020B0604020202020204" pitchFamily="34" charset="0"/>
                <a:cs typeface="Arial" panose="020B0604020202020204" pitchFamily="34" charset="0"/>
              </a:rPr>
              <a:t>Universal</a:t>
            </a:r>
            <a:endParaRPr lang="en-CO" sz="1200" dirty="0">
              <a:solidFill>
                <a:srgbClr val="1B3734"/>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952E69B-7C43-695D-1A27-2A9053A4CA93}"/>
              </a:ext>
            </a:extLst>
          </p:cNvPr>
          <p:cNvSpPr txBox="1"/>
          <p:nvPr/>
        </p:nvSpPr>
        <p:spPr>
          <a:xfrm>
            <a:off x="4184133" y="3419635"/>
            <a:ext cx="1717138" cy="461665"/>
          </a:xfrm>
          <a:prstGeom prst="rect">
            <a:avLst/>
          </a:prstGeom>
          <a:noFill/>
          <a:ln>
            <a:solidFill>
              <a:srgbClr val="1B3734"/>
            </a:solidFill>
          </a:ln>
        </p:spPr>
        <p:txBody>
          <a:bodyPr wrap="square" rtlCol="0">
            <a:spAutoFit/>
          </a:bodyPr>
          <a:lstStyle/>
          <a:p>
            <a:pPr algn="ctr"/>
            <a:r>
              <a:rPr lang="en-US" sz="1200" dirty="0">
                <a:solidFill>
                  <a:srgbClr val="1B3734"/>
                </a:solidFill>
                <a:latin typeface="Arial" panose="020B0604020202020204" pitchFamily="34" charset="0"/>
                <a:cs typeface="Arial" panose="020B0604020202020204" pitchFamily="34" charset="0"/>
              </a:rPr>
              <a:t>Unidad Familia Medellín</a:t>
            </a:r>
            <a:endParaRPr lang="en-CO" sz="1200" dirty="0">
              <a:solidFill>
                <a:srgbClr val="1B3734"/>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BEACDDD2-8E16-8F70-5314-38B2ED5A476E}"/>
              </a:ext>
            </a:extLst>
          </p:cNvPr>
          <p:cNvSpPr txBox="1"/>
          <p:nvPr/>
        </p:nvSpPr>
        <p:spPr>
          <a:xfrm>
            <a:off x="4184133" y="4052290"/>
            <a:ext cx="1717138" cy="646331"/>
          </a:xfrm>
          <a:prstGeom prst="rect">
            <a:avLst/>
          </a:prstGeom>
          <a:noFill/>
          <a:ln>
            <a:solidFill>
              <a:srgbClr val="1B3734"/>
            </a:solidFill>
          </a:ln>
        </p:spPr>
        <p:txBody>
          <a:bodyPr wrap="square" rtlCol="0">
            <a:spAutoFit/>
          </a:bodyPr>
          <a:lstStyle/>
          <a:p>
            <a:pPr algn="ctr"/>
            <a:r>
              <a:rPr lang="en-US" sz="1200" dirty="0" err="1">
                <a:solidFill>
                  <a:srgbClr val="1B3734"/>
                </a:solidFill>
                <a:latin typeface="Arial" panose="020B0604020202020204" pitchFamily="34" charset="0"/>
                <a:cs typeface="Arial" panose="020B0604020202020204" pitchFamily="34" charset="0"/>
              </a:rPr>
              <a:t>Equipo</a:t>
            </a:r>
            <a:r>
              <a:rPr lang="en-US" sz="1200" dirty="0">
                <a:solidFill>
                  <a:srgbClr val="1B3734"/>
                </a:solidFill>
                <a:latin typeface="Arial" panose="020B0604020202020204" pitchFamily="34" charset="0"/>
                <a:cs typeface="Arial" panose="020B0604020202020204" pitchFamily="34" charset="0"/>
              </a:rPr>
              <a:t> de </a:t>
            </a:r>
            <a:r>
              <a:rPr lang="en-US" sz="1200" dirty="0" err="1">
                <a:solidFill>
                  <a:srgbClr val="1B3734"/>
                </a:solidFill>
                <a:latin typeface="Arial" panose="020B0604020202020204" pitchFamily="34" charset="0"/>
                <a:cs typeface="Arial" panose="020B0604020202020204" pitchFamily="34" charset="0"/>
              </a:rPr>
              <a:t>Seguridad</a:t>
            </a:r>
            <a:r>
              <a:rPr lang="en-US" sz="1200" dirty="0">
                <a:solidFill>
                  <a:srgbClr val="1B3734"/>
                </a:solidFill>
                <a:latin typeface="Arial" panose="020B0604020202020204" pitchFamily="34" charset="0"/>
                <a:cs typeface="Arial" panose="020B0604020202020204" pitchFamily="34" charset="0"/>
              </a:rPr>
              <a:t> </a:t>
            </a:r>
          </a:p>
          <a:p>
            <a:pPr algn="ctr"/>
            <a:r>
              <a:rPr lang="en-US" sz="1200" dirty="0">
                <a:solidFill>
                  <a:srgbClr val="1B3734"/>
                </a:solidFill>
                <a:latin typeface="Arial" panose="020B0604020202020204" pitchFamily="34" charset="0"/>
                <a:cs typeface="Arial" panose="020B0604020202020204" pitchFamily="34" charset="0"/>
              </a:rPr>
              <a:t>Alimentaria y </a:t>
            </a:r>
            <a:r>
              <a:rPr lang="en-US" sz="1200" dirty="0" err="1">
                <a:solidFill>
                  <a:srgbClr val="1B3734"/>
                </a:solidFill>
                <a:latin typeface="Arial" panose="020B0604020202020204" pitchFamily="34" charset="0"/>
                <a:cs typeface="Arial" panose="020B0604020202020204" pitchFamily="34" charset="0"/>
              </a:rPr>
              <a:t>Nutricional</a:t>
            </a:r>
            <a:endParaRPr lang="en-CO" sz="1200" dirty="0">
              <a:solidFill>
                <a:srgbClr val="1B3734"/>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2EDFCAD-CD61-7DCB-A6CF-8A0A75BE721A}"/>
              </a:ext>
            </a:extLst>
          </p:cNvPr>
          <p:cNvSpPr txBox="1"/>
          <p:nvPr/>
        </p:nvSpPr>
        <p:spPr>
          <a:xfrm>
            <a:off x="4184133" y="4845671"/>
            <a:ext cx="1717138" cy="276999"/>
          </a:xfrm>
          <a:prstGeom prst="rect">
            <a:avLst/>
          </a:prstGeom>
          <a:noFill/>
          <a:ln>
            <a:solidFill>
              <a:srgbClr val="1B3734"/>
            </a:solidFill>
          </a:ln>
        </p:spPr>
        <p:txBody>
          <a:bodyPr wrap="square" rtlCol="0">
            <a:spAutoFit/>
          </a:bodyPr>
          <a:lstStyle/>
          <a:p>
            <a:pPr algn="ctr"/>
            <a:r>
              <a:rPr lang="en-US" sz="1200" dirty="0">
                <a:solidFill>
                  <a:srgbClr val="1B3734"/>
                </a:solidFill>
                <a:latin typeface="Arial" panose="020B0604020202020204" pitchFamily="34" charset="0"/>
                <a:cs typeface="Arial" panose="020B0604020202020204" pitchFamily="34" charset="0"/>
              </a:rPr>
              <a:t>Unidad de </a:t>
            </a:r>
            <a:r>
              <a:rPr lang="en-US" sz="1200" dirty="0" err="1">
                <a:solidFill>
                  <a:srgbClr val="1B3734"/>
                </a:solidFill>
                <a:latin typeface="Arial" panose="020B0604020202020204" pitchFamily="34" charset="0"/>
                <a:cs typeface="Arial" panose="020B0604020202020204" pitchFamily="34" charset="0"/>
              </a:rPr>
              <a:t>Niñez</a:t>
            </a:r>
            <a:endParaRPr lang="en-CO" sz="1200" dirty="0">
              <a:solidFill>
                <a:srgbClr val="1B3734"/>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C82DB420-B8E9-B051-CE89-2809A8AF708B}"/>
              </a:ext>
            </a:extLst>
          </p:cNvPr>
          <p:cNvSpPr txBox="1"/>
          <p:nvPr/>
        </p:nvSpPr>
        <p:spPr>
          <a:xfrm>
            <a:off x="6294035" y="3419635"/>
            <a:ext cx="1717138" cy="461665"/>
          </a:xfrm>
          <a:prstGeom prst="rect">
            <a:avLst/>
          </a:prstGeom>
          <a:noFill/>
          <a:ln>
            <a:solidFill>
              <a:srgbClr val="1B3734"/>
            </a:solidFill>
          </a:ln>
        </p:spPr>
        <p:txBody>
          <a:bodyPr wrap="square" rtlCol="0">
            <a:spAutoFit/>
          </a:bodyPr>
          <a:lstStyle/>
          <a:p>
            <a:pPr algn="ctr"/>
            <a:r>
              <a:rPr lang="en-US" sz="1200" dirty="0" err="1">
                <a:solidFill>
                  <a:srgbClr val="1B3734"/>
                </a:solidFill>
                <a:latin typeface="Arial" panose="020B0604020202020204" pitchFamily="34" charset="0"/>
                <a:cs typeface="Arial" panose="020B0604020202020204" pitchFamily="34" charset="0"/>
              </a:rPr>
              <a:t>Equipo</a:t>
            </a:r>
            <a:r>
              <a:rPr lang="en-US" sz="1200" dirty="0">
                <a:solidFill>
                  <a:srgbClr val="1B3734"/>
                </a:solidFill>
                <a:latin typeface="Arial" panose="020B0604020202020204" pitchFamily="34" charset="0"/>
                <a:cs typeface="Arial" panose="020B0604020202020204" pitchFamily="34" charset="0"/>
              </a:rPr>
              <a:t> de </a:t>
            </a:r>
          </a:p>
          <a:p>
            <a:pPr algn="ctr"/>
            <a:r>
              <a:rPr lang="en-US" sz="1200" dirty="0" err="1">
                <a:solidFill>
                  <a:srgbClr val="1B3734"/>
                </a:solidFill>
                <a:latin typeface="Arial" panose="020B0604020202020204" pitchFamily="34" charset="0"/>
                <a:cs typeface="Arial" panose="020B0604020202020204" pitchFamily="34" charset="0"/>
              </a:rPr>
              <a:t>Discapacidad</a:t>
            </a:r>
            <a:endParaRPr lang="en-CO" sz="1200" dirty="0">
              <a:solidFill>
                <a:srgbClr val="1B3734"/>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B7F3902F-C036-AEAE-6F21-D70097CD6AC6}"/>
              </a:ext>
            </a:extLst>
          </p:cNvPr>
          <p:cNvSpPr txBox="1"/>
          <p:nvPr/>
        </p:nvSpPr>
        <p:spPr>
          <a:xfrm>
            <a:off x="6294035" y="4075717"/>
            <a:ext cx="1717138" cy="461665"/>
          </a:xfrm>
          <a:prstGeom prst="rect">
            <a:avLst/>
          </a:prstGeom>
          <a:noFill/>
          <a:ln>
            <a:solidFill>
              <a:srgbClr val="1B3734"/>
            </a:solidFill>
          </a:ln>
        </p:spPr>
        <p:txBody>
          <a:bodyPr wrap="square" rtlCol="0">
            <a:spAutoFit/>
          </a:bodyPr>
          <a:lstStyle/>
          <a:p>
            <a:pPr algn="ctr"/>
            <a:r>
              <a:rPr lang="en-US" sz="1200" dirty="0">
                <a:solidFill>
                  <a:srgbClr val="1B3734"/>
                </a:solidFill>
                <a:latin typeface="Arial" panose="020B0604020202020204" pitchFamily="34" charset="0"/>
                <a:cs typeface="Arial" panose="020B0604020202020204" pitchFamily="34" charset="0"/>
              </a:rPr>
              <a:t>Unidad de </a:t>
            </a:r>
          </a:p>
          <a:p>
            <a:pPr algn="ctr"/>
            <a:r>
              <a:rPr lang="en-US" sz="1200" dirty="0">
                <a:solidFill>
                  <a:srgbClr val="1B3734"/>
                </a:solidFill>
                <a:latin typeface="Arial" panose="020B0604020202020204" pitchFamily="34" charset="0"/>
                <a:cs typeface="Arial" panose="020B0604020202020204" pitchFamily="34" charset="0"/>
              </a:rPr>
              <a:t>Personas </a:t>
            </a:r>
            <a:r>
              <a:rPr lang="en-US" sz="1200" dirty="0" err="1">
                <a:solidFill>
                  <a:srgbClr val="1B3734"/>
                </a:solidFill>
                <a:latin typeface="Arial" panose="020B0604020202020204" pitchFamily="34" charset="0"/>
                <a:cs typeface="Arial" panose="020B0604020202020204" pitchFamily="34" charset="0"/>
              </a:rPr>
              <a:t>Mayores</a:t>
            </a:r>
            <a:endParaRPr lang="en-CO" sz="1200" dirty="0">
              <a:solidFill>
                <a:srgbClr val="1B3734"/>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FB9EAE33-BB8B-36E6-BA5D-143DB1D389B2}"/>
              </a:ext>
            </a:extLst>
          </p:cNvPr>
          <p:cNvSpPr txBox="1"/>
          <p:nvPr/>
        </p:nvSpPr>
        <p:spPr>
          <a:xfrm>
            <a:off x="6294035" y="4753337"/>
            <a:ext cx="1717138" cy="461665"/>
          </a:xfrm>
          <a:prstGeom prst="rect">
            <a:avLst/>
          </a:prstGeom>
          <a:noFill/>
          <a:ln>
            <a:solidFill>
              <a:srgbClr val="1B3734"/>
            </a:solidFill>
          </a:ln>
        </p:spPr>
        <p:txBody>
          <a:bodyPr wrap="square" rtlCol="0">
            <a:spAutoFit/>
          </a:bodyPr>
          <a:lstStyle/>
          <a:p>
            <a:pPr algn="ctr"/>
            <a:r>
              <a:rPr lang="en-US" sz="1200" dirty="0">
                <a:solidFill>
                  <a:srgbClr val="1B3734"/>
                </a:solidFill>
                <a:latin typeface="Arial" panose="020B0604020202020204" pitchFamily="34" charset="0"/>
                <a:cs typeface="Arial" panose="020B0604020202020204" pitchFamily="34" charset="0"/>
              </a:rPr>
              <a:t>Unidad de </a:t>
            </a:r>
            <a:r>
              <a:rPr lang="en-US" sz="1200" dirty="0" err="1">
                <a:solidFill>
                  <a:srgbClr val="1B3734"/>
                </a:solidFill>
                <a:latin typeface="Arial" panose="020B0604020202020204" pitchFamily="34" charset="0"/>
                <a:cs typeface="Arial" panose="020B0604020202020204" pitchFamily="34" charset="0"/>
              </a:rPr>
              <a:t>Programas</a:t>
            </a:r>
            <a:r>
              <a:rPr lang="en-US" sz="1200" dirty="0">
                <a:solidFill>
                  <a:srgbClr val="1B3734"/>
                </a:solidFill>
                <a:latin typeface="Arial" panose="020B0604020202020204" pitchFamily="34" charset="0"/>
                <a:cs typeface="Arial" panose="020B0604020202020204" pitchFamily="34" charset="0"/>
              </a:rPr>
              <a:t> </a:t>
            </a:r>
          </a:p>
          <a:p>
            <a:pPr algn="ctr"/>
            <a:r>
              <a:rPr lang="en-US" sz="1200" dirty="0" err="1">
                <a:solidFill>
                  <a:srgbClr val="1B3734"/>
                </a:solidFill>
                <a:latin typeface="Arial" panose="020B0604020202020204" pitchFamily="34" charset="0"/>
                <a:cs typeface="Arial" panose="020B0604020202020204" pitchFamily="34" charset="0"/>
              </a:rPr>
              <a:t>Sociales</a:t>
            </a:r>
            <a:r>
              <a:rPr lang="en-US" sz="1200" dirty="0">
                <a:solidFill>
                  <a:srgbClr val="1B3734"/>
                </a:solidFill>
                <a:latin typeface="Arial" panose="020B0604020202020204" pitchFamily="34" charset="0"/>
                <a:cs typeface="Arial" panose="020B0604020202020204" pitchFamily="34" charset="0"/>
              </a:rPr>
              <a:t> </a:t>
            </a:r>
            <a:r>
              <a:rPr lang="en-US" sz="1200" dirty="0" err="1">
                <a:solidFill>
                  <a:srgbClr val="1B3734"/>
                </a:solidFill>
                <a:latin typeface="Arial" panose="020B0604020202020204" pitchFamily="34" charset="0"/>
                <a:cs typeface="Arial" panose="020B0604020202020204" pitchFamily="34" charset="0"/>
              </a:rPr>
              <a:t>Especiales</a:t>
            </a:r>
            <a:endParaRPr lang="en-CO" sz="1200" dirty="0">
              <a:solidFill>
                <a:srgbClr val="1B3734"/>
              </a:solidFill>
              <a:latin typeface="Arial" panose="020B0604020202020204" pitchFamily="34" charset="0"/>
              <a:cs typeface="Arial" panose="020B0604020202020204" pitchFamily="34" charset="0"/>
            </a:endParaRPr>
          </a:p>
        </p:txBody>
      </p:sp>
      <p:cxnSp>
        <p:nvCxnSpPr>
          <p:cNvPr id="25" name="Elbow Connector 24">
            <a:extLst>
              <a:ext uri="{FF2B5EF4-FFF2-40B4-BE49-F238E27FC236}">
                <a16:creationId xmlns:a16="http://schemas.microsoft.com/office/drawing/2014/main" id="{3C914592-A7E9-BC6C-1E39-360C70627BB5}"/>
              </a:ext>
            </a:extLst>
          </p:cNvPr>
          <p:cNvCxnSpPr>
            <a:cxnSpLocks/>
          </p:cNvCxnSpPr>
          <p:nvPr/>
        </p:nvCxnSpPr>
        <p:spPr>
          <a:xfrm rot="5400000">
            <a:off x="3667008" y="-356236"/>
            <a:ext cx="613299" cy="4244685"/>
          </a:xfrm>
          <a:prstGeom prst="bentConnector3">
            <a:avLst/>
          </a:prstGeom>
          <a:ln w="12700">
            <a:solidFill>
              <a:srgbClr val="1B3734"/>
            </a:solidFill>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76870CE3-EB32-9A76-9A1B-8F58CAC73C4B}"/>
              </a:ext>
            </a:extLst>
          </p:cNvPr>
          <p:cNvCxnSpPr>
            <a:cxnSpLocks/>
          </p:cNvCxnSpPr>
          <p:nvPr/>
        </p:nvCxnSpPr>
        <p:spPr>
          <a:xfrm rot="16200000" flipH="1">
            <a:off x="7856713" y="-301255"/>
            <a:ext cx="613299" cy="4134726"/>
          </a:xfrm>
          <a:prstGeom prst="bentConnector3">
            <a:avLst/>
          </a:prstGeom>
          <a:ln w="12700">
            <a:solidFill>
              <a:srgbClr val="1B373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22F9B7B-9A92-037A-72F3-C8F4AF8567BD}"/>
              </a:ext>
            </a:extLst>
          </p:cNvPr>
          <p:cNvCxnSpPr>
            <a:stCxn id="7" idx="2"/>
            <a:endCxn id="10" idx="0"/>
          </p:cNvCxnSpPr>
          <p:nvPr/>
        </p:nvCxnSpPr>
        <p:spPr>
          <a:xfrm flipH="1">
            <a:off x="1931675" y="3098687"/>
            <a:ext cx="3" cy="221241"/>
          </a:xfrm>
          <a:prstGeom prst="line">
            <a:avLst/>
          </a:prstGeom>
          <a:ln w="12700">
            <a:solidFill>
              <a:srgbClr val="1B3734"/>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4A88A7B-A095-2EB1-CE1B-0299F124A4CD}"/>
              </a:ext>
            </a:extLst>
          </p:cNvPr>
          <p:cNvCxnSpPr>
            <a:stCxn id="10" idx="2"/>
            <a:endCxn id="11" idx="0"/>
          </p:cNvCxnSpPr>
          <p:nvPr/>
        </p:nvCxnSpPr>
        <p:spPr>
          <a:xfrm>
            <a:off x="1931675" y="3781593"/>
            <a:ext cx="0" cy="208344"/>
          </a:xfrm>
          <a:prstGeom prst="line">
            <a:avLst/>
          </a:prstGeom>
          <a:ln w="12700">
            <a:solidFill>
              <a:srgbClr val="1B3734"/>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45962FC-EAF5-85E6-38EB-B2529182BCD5}"/>
              </a:ext>
            </a:extLst>
          </p:cNvPr>
          <p:cNvCxnSpPr>
            <a:stCxn id="11" idx="2"/>
            <a:endCxn id="12" idx="0"/>
          </p:cNvCxnSpPr>
          <p:nvPr/>
        </p:nvCxnSpPr>
        <p:spPr>
          <a:xfrm>
            <a:off x="1931675" y="4451602"/>
            <a:ext cx="0" cy="117071"/>
          </a:xfrm>
          <a:prstGeom prst="line">
            <a:avLst/>
          </a:prstGeom>
          <a:ln w="12700">
            <a:solidFill>
              <a:srgbClr val="1B3734"/>
            </a:solidFill>
          </a:ln>
        </p:spPr>
        <p:style>
          <a:lnRef idx="1">
            <a:schemeClr val="accent1"/>
          </a:lnRef>
          <a:fillRef idx="0">
            <a:schemeClr val="accent1"/>
          </a:fillRef>
          <a:effectRef idx="0">
            <a:schemeClr val="accent1"/>
          </a:effectRef>
          <a:fontRef idx="minor">
            <a:schemeClr val="tx1"/>
          </a:fontRef>
        </p:style>
      </p:cxnSp>
      <p:cxnSp>
        <p:nvCxnSpPr>
          <p:cNvPr id="43" name="Elbow Connector 42">
            <a:extLst>
              <a:ext uri="{FF2B5EF4-FFF2-40B4-BE49-F238E27FC236}">
                <a16:creationId xmlns:a16="http://schemas.microsoft.com/office/drawing/2014/main" id="{CAF4A19E-D7EA-C3F9-D02B-39A031F6AA39}"/>
              </a:ext>
            </a:extLst>
          </p:cNvPr>
          <p:cNvCxnSpPr>
            <a:stCxn id="9" idx="2"/>
            <a:endCxn id="15" idx="3"/>
          </p:cNvCxnSpPr>
          <p:nvPr/>
        </p:nvCxnSpPr>
        <p:spPr>
          <a:xfrm rot="5400000">
            <a:off x="5722745" y="3277213"/>
            <a:ext cx="551781" cy="194728"/>
          </a:xfrm>
          <a:prstGeom prst="bentConnector2">
            <a:avLst/>
          </a:prstGeom>
          <a:ln w="12700">
            <a:solidFill>
              <a:srgbClr val="1B3734"/>
            </a:solidFill>
          </a:ln>
        </p:spPr>
        <p:style>
          <a:lnRef idx="1">
            <a:schemeClr val="accent1"/>
          </a:lnRef>
          <a:fillRef idx="0">
            <a:schemeClr val="accent1"/>
          </a:fillRef>
          <a:effectRef idx="0">
            <a:schemeClr val="accent1"/>
          </a:effectRef>
          <a:fontRef idx="minor">
            <a:schemeClr val="tx1"/>
          </a:fontRef>
        </p:style>
      </p:cxnSp>
      <p:cxnSp>
        <p:nvCxnSpPr>
          <p:cNvPr id="45" name="Elbow Connector 44">
            <a:extLst>
              <a:ext uri="{FF2B5EF4-FFF2-40B4-BE49-F238E27FC236}">
                <a16:creationId xmlns:a16="http://schemas.microsoft.com/office/drawing/2014/main" id="{84D08D64-BC9F-4BA4-7B39-6A2A9C203703}"/>
              </a:ext>
            </a:extLst>
          </p:cNvPr>
          <p:cNvCxnSpPr>
            <a:stCxn id="9" idx="2"/>
            <a:endCxn id="18" idx="1"/>
          </p:cNvCxnSpPr>
          <p:nvPr/>
        </p:nvCxnSpPr>
        <p:spPr>
          <a:xfrm rot="16200000" flipH="1">
            <a:off x="5919127" y="3275559"/>
            <a:ext cx="551781" cy="198036"/>
          </a:xfrm>
          <a:prstGeom prst="bentConnector2">
            <a:avLst/>
          </a:prstGeom>
          <a:ln w="12700">
            <a:solidFill>
              <a:srgbClr val="1B3734"/>
            </a:solidFill>
          </a:ln>
        </p:spPr>
        <p:style>
          <a:lnRef idx="1">
            <a:schemeClr val="accent1"/>
          </a:lnRef>
          <a:fillRef idx="0">
            <a:schemeClr val="accent1"/>
          </a:fillRef>
          <a:effectRef idx="0">
            <a:schemeClr val="accent1"/>
          </a:effectRef>
          <a:fontRef idx="minor">
            <a:schemeClr val="tx1"/>
          </a:fontRef>
        </p:style>
      </p:cxnSp>
      <p:cxnSp>
        <p:nvCxnSpPr>
          <p:cNvPr id="47" name="Elbow Connector 46">
            <a:extLst>
              <a:ext uri="{FF2B5EF4-FFF2-40B4-BE49-F238E27FC236}">
                <a16:creationId xmlns:a16="http://schemas.microsoft.com/office/drawing/2014/main" id="{5BAEEFEF-32A1-9E08-8019-D623F563096C}"/>
              </a:ext>
            </a:extLst>
          </p:cNvPr>
          <p:cNvCxnSpPr>
            <a:stCxn id="9" idx="2"/>
            <a:endCxn id="16" idx="3"/>
          </p:cNvCxnSpPr>
          <p:nvPr/>
        </p:nvCxnSpPr>
        <p:spPr>
          <a:xfrm rot="5400000">
            <a:off x="5360251" y="3639707"/>
            <a:ext cx="1276769" cy="194728"/>
          </a:xfrm>
          <a:prstGeom prst="bentConnector2">
            <a:avLst/>
          </a:prstGeom>
          <a:ln w="12700">
            <a:solidFill>
              <a:srgbClr val="1B3734"/>
            </a:solidFill>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807C3AE9-52A6-3846-6E7C-100CE0A7B29C}"/>
              </a:ext>
            </a:extLst>
          </p:cNvPr>
          <p:cNvCxnSpPr>
            <a:stCxn id="9" idx="2"/>
            <a:endCxn id="17" idx="3"/>
          </p:cNvCxnSpPr>
          <p:nvPr/>
        </p:nvCxnSpPr>
        <p:spPr>
          <a:xfrm rot="5400000">
            <a:off x="5055893" y="3944065"/>
            <a:ext cx="1885484" cy="194728"/>
          </a:xfrm>
          <a:prstGeom prst="bentConnector2">
            <a:avLst/>
          </a:prstGeom>
          <a:ln w="12700">
            <a:solidFill>
              <a:srgbClr val="1B3734"/>
            </a:solidFill>
          </a:ln>
        </p:spPr>
        <p:style>
          <a:lnRef idx="1">
            <a:schemeClr val="accent1"/>
          </a:lnRef>
          <a:fillRef idx="0">
            <a:schemeClr val="accent1"/>
          </a:fillRef>
          <a:effectRef idx="0">
            <a:schemeClr val="accent1"/>
          </a:effectRef>
          <a:fontRef idx="minor">
            <a:schemeClr val="tx1"/>
          </a:fontRef>
        </p:style>
      </p:cxnSp>
      <p:cxnSp>
        <p:nvCxnSpPr>
          <p:cNvPr id="51" name="Elbow Connector 50">
            <a:extLst>
              <a:ext uri="{FF2B5EF4-FFF2-40B4-BE49-F238E27FC236}">
                <a16:creationId xmlns:a16="http://schemas.microsoft.com/office/drawing/2014/main" id="{B373A43A-0F84-6561-8079-A8181990239E}"/>
              </a:ext>
            </a:extLst>
          </p:cNvPr>
          <p:cNvCxnSpPr>
            <a:stCxn id="9" idx="2"/>
            <a:endCxn id="20" idx="1"/>
          </p:cNvCxnSpPr>
          <p:nvPr/>
        </p:nvCxnSpPr>
        <p:spPr>
          <a:xfrm rot="16200000" flipH="1">
            <a:off x="5252276" y="3942410"/>
            <a:ext cx="1885483" cy="198036"/>
          </a:xfrm>
          <a:prstGeom prst="bentConnector2">
            <a:avLst/>
          </a:prstGeom>
          <a:ln w="12700">
            <a:solidFill>
              <a:srgbClr val="1B3734"/>
            </a:solidFill>
          </a:ln>
        </p:spPr>
        <p:style>
          <a:lnRef idx="1">
            <a:schemeClr val="accent1"/>
          </a:lnRef>
          <a:fillRef idx="0">
            <a:schemeClr val="accent1"/>
          </a:fillRef>
          <a:effectRef idx="0">
            <a:schemeClr val="accent1"/>
          </a:effectRef>
          <a:fontRef idx="minor">
            <a:schemeClr val="tx1"/>
          </a:fontRef>
        </p:style>
      </p:cxnSp>
      <p:cxnSp>
        <p:nvCxnSpPr>
          <p:cNvPr id="56" name="Elbow Connector 55">
            <a:extLst>
              <a:ext uri="{FF2B5EF4-FFF2-40B4-BE49-F238E27FC236}">
                <a16:creationId xmlns:a16="http://schemas.microsoft.com/office/drawing/2014/main" id="{41DD81DF-8439-682B-048E-C16ED0FFEAC0}"/>
              </a:ext>
            </a:extLst>
          </p:cNvPr>
          <p:cNvCxnSpPr>
            <a:stCxn id="9" idx="2"/>
            <a:endCxn id="19" idx="1"/>
          </p:cNvCxnSpPr>
          <p:nvPr/>
        </p:nvCxnSpPr>
        <p:spPr>
          <a:xfrm rot="16200000" flipH="1">
            <a:off x="5591086" y="3603600"/>
            <a:ext cx="1207863" cy="198036"/>
          </a:xfrm>
          <a:prstGeom prst="bentConnector2">
            <a:avLst/>
          </a:prstGeom>
          <a:ln w="12700">
            <a:solidFill>
              <a:srgbClr val="1B3734"/>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32D4328-3CE7-DD4C-C4C7-CC7F2732D5D4}"/>
              </a:ext>
            </a:extLst>
          </p:cNvPr>
          <p:cNvCxnSpPr>
            <a:stCxn id="8" idx="2"/>
            <a:endCxn id="13" idx="0"/>
          </p:cNvCxnSpPr>
          <p:nvPr/>
        </p:nvCxnSpPr>
        <p:spPr>
          <a:xfrm>
            <a:off x="10122061" y="3098687"/>
            <a:ext cx="0" cy="282008"/>
          </a:xfrm>
          <a:prstGeom prst="line">
            <a:avLst/>
          </a:prstGeom>
          <a:ln w="12700">
            <a:solidFill>
              <a:srgbClr val="1B3734"/>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48FDCFE-1FC8-1AB2-B49E-8B5D8309C4F7}"/>
              </a:ext>
            </a:extLst>
          </p:cNvPr>
          <p:cNvCxnSpPr>
            <a:stCxn id="14" idx="0"/>
            <a:endCxn id="13" idx="2"/>
          </p:cNvCxnSpPr>
          <p:nvPr/>
        </p:nvCxnSpPr>
        <p:spPr>
          <a:xfrm flipV="1">
            <a:off x="10122061" y="3842360"/>
            <a:ext cx="0" cy="302264"/>
          </a:xfrm>
          <a:prstGeom prst="line">
            <a:avLst/>
          </a:prstGeom>
          <a:ln w="12700">
            <a:solidFill>
              <a:srgbClr val="1B3734"/>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2B402DC-B6AC-4262-4F85-93F7CA515D12}"/>
              </a:ext>
            </a:extLst>
          </p:cNvPr>
          <p:cNvSpPr/>
          <p:nvPr/>
        </p:nvSpPr>
        <p:spPr>
          <a:xfrm>
            <a:off x="5294881" y="2062245"/>
            <a:ext cx="2712981" cy="292520"/>
          </a:xfrm>
          <a:prstGeom prst="rect">
            <a:avLst/>
          </a:prstGeom>
          <a:solidFill>
            <a:srgbClr val="EFD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400" b="1" dirty="0">
                <a:solidFill>
                  <a:srgbClr val="1B3734"/>
                </a:solidFill>
                <a:latin typeface="Arial" panose="020B0604020202020204" pitchFamily="34" charset="0"/>
                <a:cs typeface="Arial" panose="020B0604020202020204" pitchFamily="34" charset="0"/>
              </a:rPr>
              <a:t>Enlace con Entes de Control</a:t>
            </a:r>
            <a:endParaRPr lang="en-CO" sz="1400" b="1" dirty="0">
              <a:solidFill>
                <a:srgbClr val="1B3734"/>
              </a:solidFill>
              <a:latin typeface="Arial" panose="020B0604020202020204" pitchFamily="34" charset="0"/>
              <a:cs typeface="Arial" panose="020B0604020202020204" pitchFamily="34" charset="0"/>
            </a:endParaRPr>
          </a:p>
        </p:txBody>
      </p:sp>
      <p:cxnSp>
        <p:nvCxnSpPr>
          <p:cNvPr id="24" name="Straight Connector 23">
            <a:extLst>
              <a:ext uri="{FF2B5EF4-FFF2-40B4-BE49-F238E27FC236}">
                <a16:creationId xmlns:a16="http://schemas.microsoft.com/office/drawing/2014/main" id="{DBB58232-C3DF-C126-C9AC-1D6061CDA926}"/>
              </a:ext>
            </a:extLst>
          </p:cNvPr>
          <p:cNvCxnSpPr>
            <a:cxnSpLocks/>
          </p:cNvCxnSpPr>
          <p:nvPr/>
        </p:nvCxnSpPr>
        <p:spPr>
          <a:xfrm>
            <a:off x="6516524" y="1782674"/>
            <a:ext cx="105128" cy="306651"/>
          </a:xfrm>
          <a:prstGeom prst="line">
            <a:avLst/>
          </a:prstGeom>
          <a:ln w="12700">
            <a:solidFill>
              <a:srgbClr val="1B3734"/>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9DF277E5-0A2D-EC4B-375C-EE2669B1649B}"/>
              </a:ext>
            </a:extLst>
          </p:cNvPr>
          <p:cNvSpPr/>
          <p:nvPr/>
        </p:nvSpPr>
        <p:spPr>
          <a:xfrm>
            <a:off x="4844637" y="1344433"/>
            <a:ext cx="2502721" cy="312517"/>
          </a:xfrm>
          <a:prstGeom prst="rect">
            <a:avLst/>
          </a:prstGeom>
          <a:solidFill>
            <a:srgbClr val="FB6C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rgbClr val="F7F2DD"/>
                </a:solidFill>
                <a:latin typeface="Arial" panose="020B0604020202020204" pitchFamily="34" charset="0"/>
                <a:cs typeface="Arial" panose="020B0604020202020204" pitchFamily="34" charset="0"/>
              </a:rPr>
              <a:t>Secretaria</a:t>
            </a:r>
            <a:r>
              <a:rPr lang="en-US" sz="1400" dirty="0">
                <a:solidFill>
                  <a:srgbClr val="F7F2DD"/>
                </a:solidFill>
                <a:latin typeface="Arial" panose="020B0604020202020204" pitchFamily="34" charset="0"/>
                <a:cs typeface="Arial" panose="020B0604020202020204" pitchFamily="34" charset="0"/>
              </a:rPr>
              <a:t> de </a:t>
            </a:r>
            <a:r>
              <a:rPr lang="en-US" sz="1400" dirty="0" err="1">
                <a:solidFill>
                  <a:srgbClr val="F7F2DD"/>
                </a:solidFill>
                <a:latin typeface="Arial" panose="020B0604020202020204" pitchFamily="34" charset="0"/>
                <a:cs typeface="Arial" panose="020B0604020202020204" pitchFamily="34" charset="0"/>
              </a:rPr>
              <a:t>despacho</a:t>
            </a:r>
            <a:endParaRPr lang="en-CO" sz="1400" dirty="0">
              <a:solidFill>
                <a:srgbClr val="F7F2DD"/>
              </a:solidFill>
              <a:latin typeface="Arial" panose="020B0604020202020204" pitchFamily="34" charset="0"/>
              <a:cs typeface="Arial" panose="020B0604020202020204" pitchFamily="34" charset="0"/>
            </a:endParaRPr>
          </a:p>
        </p:txBody>
      </p:sp>
      <p:cxnSp>
        <p:nvCxnSpPr>
          <p:cNvPr id="36" name="Elbow Connector 35">
            <a:extLst>
              <a:ext uri="{FF2B5EF4-FFF2-40B4-BE49-F238E27FC236}">
                <a16:creationId xmlns:a16="http://schemas.microsoft.com/office/drawing/2014/main" id="{BF4733D3-0E85-8AFC-EDCA-94C95F2E9083}"/>
              </a:ext>
            </a:extLst>
          </p:cNvPr>
          <p:cNvCxnSpPr>
            <a:cxnSpLocks/>
            <a:endCxn id="7" idx="3"/>
          </p:cNvCxnSpPr>
          <p:nvPr/>
        </p:nvCxnSpPr>
        <p:spPr>
          <a:xfrm rot="5400000">
            <a:off x="2907914" y="2052086"/>
            <a:ext cx="1165467" cy="615218"/>
          </a:xfrm>
          <a:prstGeom prst="bentConnector2">
            <a:avLst/>
          </a:prstGeom>
          <a:ln w="12700">
            <a:solidFill>
              <a:srgbClr val="1B3734"/>
            </a:solidFill>
          </a:ln>
        </p:spPr>
        <p:style>
          <a:lnRef idx="1">
            <a:schemeClr val="accent1"/>
          </a:lnRef>
          <a:fillRef idx="0">
            <a:schemeClr val="accent1"/>
          </a:fillRef>
          <a:effectRef idx="0">
            <a:schemeClr val="accent1"/>
          </a:effectRef>
          <a:fontRef idx="minor">
            <a:schemeClr val="tx1"/>
          </a:fontRef>
        </p:style>
      </p:cxnSp>
      <p:cxnSp>
        <p:nvCxnSpPr>
          <p:cNvPr id="40" name="Elbow Connector 39">
            <a:extLst>
              <a:ext uri="{FF2B5EF4-FFF2-40B4-BE49-F238E27FC236}">
                <a16:creationId xmlns:a16="http://schemas.microsoft.com/office/drawing/2014/main" id="{3847BC23-8A4B-C088-3F37-4455912419E0}"/>
              </a:ext>
            </a:extLst>
          </p:cNvPr>
          <p:cNvCxnSpPr>
            <a:endCxn id="8" idx="1"/>
          </p:cNvCxnSpPr>
          <p:nvPr/>
        </p:nvCxnSpPr>
        <p:spPr>
          <a:xfrm rot="16200000" flipH="1">
            <a:off x="7738002" y="2242486"/>
            <a:ext cx="1174838" cy="225048"/>
          </a:xfrm>
          <a:prstGeom prst="bentConnector2">
            <a:avLst/>
          </a:prstGeom>
          <a:ln w="12700">
            <a:solidFill>
              <a:srgbClr val="1B3734"/>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BC3705A-B76A-57AA-1478-E0B7698B1333}"/>
              </a:ext>
            </a:extLst>
          </p:cNvPr>
          <p:cNvCxnSpPr>
            <a:cxnSpLocks/>
          </p:cNvCxnSpPr>
          <p:nvPr/>
        </p:nvCxnSpPr>
        <p:spPr>
          <a:xfrm>
            <a:off x="4604657" y="1776961"/>
            <a:ext cx="0" cy="1009209"/>
          </a:xfrm>
          <a:prstGeom prst="line">
            <a:avLst/>
          </a:prstGeom>
          <a:ln w="12700">
            <a:solidFill>
              <a:srgbClr val="1B3734"/>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C813EC5-4DAD-A1F1-FA96-CCBCC00AD861}"/>
              </a:ext>
            </a:extLst>
          </p:cNvPr>
          <p:cNvCxnSpPr>
            <a:cxnSpLocks/>
            <a:endCxn id="26" idx="0"/>
          </p:cNvCxnSpPr>
          <p:nvPr/>
        </p:nvCxnSpPr>
        <p:spPr>
          <a:xfrm flipH="1">
            <a:off x="6095998" y="1179762"/>
            <a:ext cx="2" cy="164671"/>
          </a:xfrm>
          <a:prstGeom prst="line">
            <a:avLst/>
          </a:prstGeom>
          <a:ln w="12700">
            <a:solidFill>
              <a:srgbClr val="1B373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F89DDE6-C4E7-82C7-E009-E5A1ED6C0E73}"/>
              </a:ext>
            </a:extLst>
          </p:cNvPr>
          <p:cNvSpPr txBox="1"/>
          <p:nvPr/>
        </p:nvSpPr>
        <p:spPr>
          <a:xfrm>
            <a:off x="256684" y="227268"/>
            <a:ext cx="2100255" cy="461665"/>
          </a:xfrm>
          <a:prstGeom prst="rect">
            <a:avLst/>
          </a:prstGeom>
          <a:noFill/>
        </p:spPr>
        <p:txBody>
          <a:bodyPr wrap="none" rtlCol="0">
            <a:spAutoFit/>
          </a:bodyPr>
          <a:lstStyle/>
          <a:p>
            <a:r>
              <a:rPr lang="es-CO" sz="2400" b="1" dirty="0">
                <a:solidFill>
                  <a:srgbClr val="1B3935"/>
                </a:solidFill>
                <a:latin typeface="Arial" panose="020B0604020202020204" pitchFamily="34" charset="0"/>
                <a:cs typeface="Arial" panose="020B0604020202020204" pitchFamily="34" charset="0"/>
              </a:rPr>
              <a:t>Organigrama</a:t>
            </a:r>
            <a:endParaRPr lang="en-CO" sz="2400" dirty="0">
              <a:latin typeface="Arial" panose="020B0604020202020204" pitchFamily="34" charset="0"/>
              <a:cs typeface="Arial" panose="020B0604020202020204" pitchFamily="34" charset="0"/>
            </a:endParaRPr>
          </a:p>
        </p:txBody>
      </p:sp>
      <p:sp>
        <p:nvSpPr>
          <p:cNvPr id="3" name="Rectangle 21">
            <a:extLst>
              <a:ext uri="{FF2B5EF4-FFF2-40B4-BE49-F238E27FC236}">
                <a16:creationId xmlns:a16="http://schemas.microsoft.com/office/drawing/2014/main" id="{313C33DB-6CCF-7707-FB6C-D7BC6B49A4A6}"/>
              </a:ext>
            </a:extLst>
          </p:cNvPr>
          <p:cNvSpPr/>
          <p:nvPr/>
        </p:nvSpPr>
        <p:spPr>
          <a:xfrm>
            <a:off x="4699430" y="6117888"/>
            <a:ext cx="2991174" cy="312517"/>
          </a:xfrm>
          <a:prstGeom prst="rect">
            <a:avLst/>
          </a:prstGeom>
          <a:solidFill>
            <a:srgbClr val="EFD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400" b="1" dirty="0">
                <a:solidFill>
                  <a:srgbClr val="1B3734"/>
                </a:solidFill>
                <a:latin typeface="Arial" panose="020B0604020202020204" pitchFamily="34" charset="0"/>
                <a:cs typeface="Arial" panose="020B0604020202020204" pitchFamily="34" charset="0"/>
              </a:rPr>
              <a:t>Equipo de Comunicaciones</a:t>
            </a:r>
            <a:endParaRPr lang="en-CO" sz="1400" b="1" dirty="0">
              <a:solidFill>
                <a:srgbClr val="1B3734"/>
              </a:solidFill>
              <a:latin typeface="Arial" panose="020B0604020202020204" pitchFamily="34" charset="0"/>
              <a:cs typeface="Arial" panose="020B0604020202020204" pitchFamily="34" charset="0"/>
            </a:endParaRPr>
          </a:p>
        </p:txBody>
      </p:sp>
      <p:cxnSp>
        <p:nvCxnSpPr>
          <p:cNvPr id="23" name="Straight Connector 57">
            <a:extLst>
              <a:ext uri="{FF2B5EF4-FFF2-40B4-BE49-F238E27FC236}">
                <a16:creationId xmlns:a16="http://schemas.microsoft.com/office/drawing/2014/main" id="{302C44FB-BD4F-E395-C97A-D96681F68F7F}"/>
              </a:ext>
            </a:extLst>
          </p:cNvPr>
          <p:cNvCxnSpPr>
            <a:cxnSpLocks/>
          </p:cNvCxnSpPr>
          <p:nvPr/>
        </p:nvCxnSpPr>
        <p:spPr>
          <a:xfrm flipH="1">
            <a:off x="256684" y="5809957"/>
            <a:ext cx="11714922" cy="0"/>
          </a:xfrm>
          <a:prstGeom prst="line">
            <a:avLst/>
          </a:prstGeom>
          <a:ln w="12700">
            <a:solidFill>
              <a:srgbClr val="1B3734"/>
            </a:soli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0A6DFB14-D9BF-EAA5-6976-FDE47BEC55AA}"/>
              </a:ext>
            </a:extLst>
          </p:cNvPr>
          <p:cNvCxnSpPr>
            <a:cxnSpLocks/>
          </p:cNvCxnSpPr>
          <p:nvPr/>
        </p:nvCxnSpPr>
        <p:spPr>
          <a:xfrm>
            <a:off x="2356939" y="5460004"/>
            <a:ext cx="0" cy="0"/>
          </a:xfrm>
          <a:prstGeom prst="line">
            <a:avLst/>
          </a:prstGeom>
          <a:ln w="12700">
            <a:solidFill>
              <a:srgbClr val="1B3734"/>
            </a:solidFill>
          </a:ln>
        </p:spPr>
        <p:style>
          <a:lnRef idx="1">
            <a:schemeClr val="accent1"/>
          </a:lnRef>
          <a:fillRef idx="0">
            <a:schemeClr val="accent1"/>
          </a:fillRef>
          <a:effectRef idx="0">
            <a:schemeClr val="accent1"/>
          </a:effectRef>
          <a:fontRef idx="minor">
            <a:schemeClr val="tx1"/>
          </a:fontRef>
        </p:style>
      </p:cxnSp>
      <p:cxnSp>
        <p:nvCxnSpPr>
          <p:cNvPr id="35" name="Straight Connector 57">
            <a:extLst>
              <a:ext uri="{FF2B5EF4-FFF2-40B4-BE49-F238E27FC236}">
                <a16:creationId xmlns:a16="http://schemas.microsoft.com/office/drawing/2014/main" id="{54D1B98C-5CB0-5618-25C7-FABE0C2B34D3}"/>
              </a:ext>
            </a:extLst>
          </p:cNvPr>
          <p:cNvCxnSpPr/>
          <p:nvPr/>
        </p:nvCxnSpPr>
        <p:spPr>
          <a:xfrm>
            <a:off x="11962584" y="5527949"/>
            <a:ext cx="0" cy="282008"/>
          </a:xfrm>
          <a:prstGeom prst="line">
            <a:avLst/>
          </a:prstGeom>
          <a:ln w="12700">
            <a:solidFill>
              <a:srgbClr val="1B3734"/>
            </a:solidFill>
          </a:ln>
        </p:spPr>
        <p:style>
          <a:lnRef idx="1">
            <a:schemeClr val="accent1"/>
          </a:lnRef>
          <a:fillRef idx="0">
            <a:schemeClr val="accent1"/>
          </a:fillRef>
          <a:effectRef idx="0">
            <a:schemeClr val="accent1"/>
          </a:effectRef>
          <a:fontRef idx="minor">
            <a:schemeClr val="tx1"/>
          </a:fontRef>
        </p:style>
      </p:cxnSp>
      <p:cxnSp>
        <p:nvCxnSpPr>
          <p:cNvPr id="38" name="Straight Connector 57">
            <a:extLst>
              <a:ext uri="{FF2B5EF4-FFF2-40B4-BE49-F238E27FC236}">
                <a16:creationId xmlns:a16="http://schemas.microsoft.com/office/drawing/2014/main" id="{34EDC1E0-1230-68CE-12E8-BD624EFF9D26}"/>
              </a:ext>
            </a:extLst>
          </p:cNvPr>
          <p:cNvCxnSpPr/>
          <p:nvPr/>
        </p:nvCxnSpPr>
        <p:spPr>
          <a:xfrm>
            <a:off x="256684" y="5527949"/>
            <a:ext cx="0" cy="282008"/>
          </a:xfrm>
          <a:prstGeom prst="line">
            <a:avLst/>
          </a:prstGeom>
          <a:ln w="12700">
            <a:solidFill>
              <a:srgbClr val="1B3734"/>
            </a:solidFill>
          </a:ln>
        </p:spPr>
        <p:style>
          <a:lnRef idx="1">
            <a:schemeClr val="accent1"/>
          </a:lnRef>
          <a:fillRef idx="0">
            <a:schemeClr val="accent1"/>
          </a:fillRef>
          <a:effectRef idx="0">
            <a:schemeClr val="accent1"/>
          </a:effectRef>
          <a:fontRef idx="minor">
            <a:schemeClr val="tx1"/>
          </a:fontRef>
        </p:style>
      </p:cxnSp>
      <p:cxnSp>
        <p:nvCxnSpPr>
          <p:cNvPr id="42" name="Straight Connector 57">
            <a:extLst>
              <a:ext uri="{FF2B5EF4-FFF2-40B4-BE49-F238E27FC236}">
                <a16:creationId xmlns:a16="http://schemas.microsoft.com/office/drawing/2014/main" id="{BC553367-2D72-555A-9019-CE651B061499}"/>
              </a:ext>
            </a:extLst>
          </p:cNvPr>
          <p:cNvCxnSpPr/>
          <p:nvPr/>
        </p:nvCxnSpPr>
        <p:spPr>
          <a:xfrm>
            <a:off x="6095997" y="5809957"/>
            <a:ext cx="0" cy="282008"/>
          </a:xfrm>
          <a:prstGeom prst="line">
            <a:avLst/>
          </a:prstGeom>
          <a:ln w="12700">
            <a:solidFill>
              <a:srgbClr val="1B373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84330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7F2DD"/>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16EF19-8509-E60F-FA06-F1535D60E48F}"/>
              </a:ext>
            </a:extLst>
          </p:cNvPr>
          <p:cNvPicPr>
            <a:picLocks noChangeAspect="1"/>
          </p:cNvPicPr>
          <p:nvPr/>
        </p:nvPicPr>
        <p:blipFill>
          <a:blip r:embed="rId2"/>
          <a:stretch>
            <a:fillRect/>
          </a:stretch>
        </p:blipFill>
        <p:spPr>
          <a:xfrm>
            <a:off x="8870700" y="5546417"/>
            <a:ext cx="2831480" cy="920933"/>
          </a:xfrm>
          <a:prstGeom prst="rect">
            <a:avLst/>
          </a:prstGeom>
        </p:spPr>
      </p:pic>
      <p:pic>
        <p:nvPicPr>
          <p:cNvPr id="11" name="Imagen 41">
            <a:extLst>
              <a:ext uri="{FF2B5EF4-FFF2-40B4-BE49-F238E27FC236}">
                <a16:creationId xmlns:a16="http://schemas.microsoft.com/office/drawing/2014/main" id="{44FABB51-273E-6BCA-0BC4-AA34A699B6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093" b="36607"/>
          <a:stretch>
            <a:fillRect/>
          </a:stretch>
        </p:blipFill>
        <p:spPr bwMode="auto">
          <a:xfrm>
            <a:off x="0" y="5546417"/>
            <a:ext cx="1615452" cy="192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Google Shape;181;p6">
            <a:extLst>
              <a:ext uri="{FF2B5EF4-FFF2-40B4-BE49-F238E27FC236}">
                <a16:creationId xmlns:a16="http://schemas.microsoft.com/office/drawing/2014/main" id="{044510BA-8506-D6E1-AA78-69DCA35DA5D2}"/>
              </a:ext>
            </a:extLst>
          </p:cNvPr>
          <p:cNvSpPr txBox="1"/>
          <p:nvPr/>
        </p:nvSpPr>
        <p:spPr>
          <a:xfrm>
            <a:off x="489820" y="1203823"/>
            <a:ext cx="10738998" cy="4524275"/>
          </a:xfrm>
          <a:prstGeom prst="rect">
            <a:avLst/>
          </a:prstGeom>
          <a:noFill/>
          <a:ln>
            <a:noFill/>
          </a:ln>
        </p:spPr>
        <p:txBody>
          <a:bodyPr spcFirstLastPara="1" wrap="square" lIns="91425" tIns="45700" rIns="91425" bIns="45700" anchor="t" anchorCtr="0">
            <a:spAutoFit/>
          </a:bodyPr>
          <a:lstStyle/>
          <a:p>
            <a:pPr marL="285750" marR="0" lvl="0" indent="-285750" algn="just" rtl="0">
              <a:spcBef>
                <a:spcPts val="0"/>
              </a:spcBef>
              <a:spcAft>
                <a:spcPts val="0"/>
              </a:spcAft>
              <a:buClr>
                <a:srgbClr val="FB6C6C"/>
              </a:buClr>
              <a:buFont typeface="Wingdings" panose="05000000000000000000" pitchFamily="2" charset="2"/>
              <a:buChar char="ü"/>
            </a:pPr>
            <a:r>
              <a:rPr lang="en-US" sz="1600" dirty="0">
                <a:latin typeface="Arial" panose="020B0604020202020204" pitchFamily="34" charset="0"/>
                <a:ea typeface="Arial"/>
                <a:cs typeface="Arial" panose="020B0604020202020204" pitchFamily="34" charset="0"/>
                <a:sym typeface="Arial"/>
              </a:rPr>
              <a:t>Durante la Medellín </a:t>
            </a:r>
            <a:r>
              <a:rPr lang="en-US" sz="1600" dirty="0" err="1">
                <a:latin typeface="Arial" panose="020B0604020202020204" pitchFamily="34" charset="0"/>
                <a:ea typeface="Arial"/>
                <a:cs typeface="Arial" panose="020B0604020202020204" pitchFamily="34" charset="0"/>
                <a:sym typeface="Arial"/>
              </a:rPr>
              <a:t>Futuro</a:t>
            </a:r>
            <a:r>
              <a:rPr lang="en-US" sz="1600" dirty="0">
                <a:latin typeface="Arial" panose="020B0604020202020204" pitchFamily="34" charset="0"/>
                <a:ea typeface="Arial"/>
                <a:cs typeface="Arial" panose="020B0604020202020204" pitchFamily="34" charset="0"/>
                <a:sym typeface="Arial"/>
              </a:rPr>
              <a:t>, entre </a:t>
            </a:r>
            <a:r>
              <a:rPr lang="en-US" sz="1600" dirty="0" err="1">
                <a:latin typeface="Arial" panose="020B0604020202020204" pitchFamily="34" charset="0"/>
                <a:ea typeface="Arial"/>
                <a:cs typeface="Arial" panose="020B0604020202020204" pitchFamily="34" charset="0"/>
                <a:sym typeface="Arial"/>
              </a:rPr>
              <a:t>el</a:t>
            </a:r>
            <a:r>
              <a:rPr lang="en-US" sz="1600" dirty="0">
                <a:latin typeface="Arial" panose="020B0604020202020204" pitchFamily="34" charset="0"/>
                <a:ea typeface="Arial"/>
                <a:cs typeface="Arial" panose="020B0604020202020204" pitchFamily="34" charset="0"/>
                <a:sym typeface="Arial"/>
              </a:rPr>
              <a:t> 2020 y 2023, se </a:t>
            </a:r>
            <a:r>
              <a:rPr lang="en-US" sz="1600" dirty="0" err="1">
                <a:latin typeface="Arial" panose="020B0604020202020204" pitchFamily="34" charset="0"/>
                <a:ea typeface="Arial"/>
                <a:cs typeface="Arial" panose="020B0604020202020204" pitchFamily="34" charset="0"/>
                <a:sym typeface="Arial"/>
              </a:rPr>
              <a:t>logró</a:t>
            </a:r>
            <a:r>
              <a:rPr lang="en-US" sz="1600" dirty="0">
                <a:latin typeface="Arial" panose="020B0604020202020204" pitchFamily="34" charset="0"/>
                <a:ea typeface="Arial"/>
                <a:cs typeface="Arial" panose="020B0604020202020204" pitchFamily="34" charset="0"/>
                <a:sym typeface="Arial"/>
              </a:rPr>
              <a:t> </a:t>
            </a:r>
            <a:r>
              <a:rPr lang="en-US" sz="1600" dirty="0" err="1">
                <a:latin typeface="Arial" panose="020B0604020202020204" pitchFamily="34" charset="0"/>
                <a:ea typeface="Arial"/>
                <a:cs typeface="Arial" panose="020B0604020202020204" pitchFamily="34" charset="0"/>
                <a:sym typeface="Arial"/>
              </a:rPr>
              <a:t>llegar</a:t>
            </a:r>
            <a:r>
              <a:rPr lang="en-US" sz="1600" dirty="0">
                <a:latin typeface="Arial" panose="020B0604020202020204" pitchFamily="34" charset="0"/>
                <a:ea typeface="Arial"/>
                <a:cs typeface="Arial" panose="020B0604020202020204" pitchFamily="34" charset="0"/>
                <a:sym typeface="Arial"/>
              </a:rPr>
              <a:t> a las 16 </a:t>
            </a:r>
            <a:r>
              <a:rPr lang="en-US" sz="1600" dirty="0" err="1">
                <a:latin typeface="Arial" panose="020B0604020202020204" pitchFamily="34" charset="0"/>
                <a:ea typeface="Arial"/>
                <a:cs typeface="Arial" panose="020B0604020202020204" pitchFamily="34" charset="0"/>
                <a:sym typeface="Arial"/>
              </a:rPr>
              <a:t>comunas</a:t>
            </a:r>
            <a:r>
              <a:rPr lang="en-US" sz="1600" dirty="0">
                <a:latin typeface="Arial" panose="020B0604020202020204" pitchFamily="34" charset="0"/>
                <a:ea typeface="Arial"/>
                <a:cs typeface="Arial" panose="020B0604020202020204" pitchFamily="34" charset="0"/>
                <a:sym typeface="Arial"/>
              </a:rPr>
              <a:t> y 5 corregimientos con las Mesas </a:t>
            </a:r>
            <a:r>
              <a:rPr lang="en-US" sz="1600" dirty="0" err="1">
                <a:latin typeface="Arial" panose="020B0604020202020204" pitchFamily="34" charset="0"/>
                <a:ea typeface="Arial"/>
                <a:cs typeface="Arial" panose="020B0604020202020204" pitchFamily="34" charset="0"/>
                <a:sym typeface="Arial"/>
              </a:rPr>
              <a:t>Territoriales</a:t>
            </a:r>
            <a:r>
              <a:rPr lang="en-US" sz="1600" dirty="0">
                <a:latin typeface="Arial" panose="020B0604020202020204" pitchFamily="34" charset="0"/>
                <a:ea typeface="Arial"/>
                <a:cs typeface="Arial" panose="020B0604020202020204" pitchFamily="34" charset="0"/>
                <a:sym typeface="Arial"/>
              </a:rPr>
              <a:t> de Familia, </a:t>
            </a:r>
            <a:r>
              <a:rPr lang="en-US" sz="1600" dirty="0" err="1">
                <a:latin typeface="Arial" panose="020B0604020202020204" pitchFamily="34" charset="0"/>
                <a:ea typeface="Arial"/>
                <a:cs typeface="Arial" panose="020B0604020202020204" pitchFamily="34" charset="0"/>
                <a:sym typeface="Arial"/>
              </a:rPr>
              <a:t>aumentando</a:t>
            </a:r>
            <a:r>
              <a:rPr lang="en-US" sz="1600" dirty="0">
                <a:latin typeface="Arial" panose="020B0604020202020204" pitchFamily="34" charset="0"/>
                <a:ea typeface="Arial"/>
                <a:cs typeface="Arial" panose="020B0604020202020204" pitchFamily="34" charset="0"/>
                <a:sym typeface="Arial"/>
              </a:rPr>
              <a:t> la </a:t>
            </a:r>
            <a:r>
              <a:rPr lang="en-US" sz="1600" dirty="0" err="1">
                <a:latin typeface="Arial" panose="020B0604020202020204" pitchFamily="34" charset="0"/>
                <a:ea typeface="Arial"/>
                <a:cs typeface="Arial" panose="020B0604020202020204" pitchFamily="34" charset="0"/>
                <a:sym typeface="Arial"/>
              </a:rPr>
              <a:t>participación</a:t>
            </a:r>
            <a:r>
              <a:rPr lang="en-US" sz="1600" dirty="0">
                <a:latin typeface="Arial" panose="020B0604020202020204" pitchFamily="34" charset="0"/>
                <a:ea typeface="Arial"/>
                <a:cs typeface="Arial" panose="020B0604020202020204" pitchFamily="34" charset="0"/>
                <a:sym typeface="Arial"/>
              </a:rPr>
              <a:t> de las personas </a:t>
            </a:r>
            <a:r>
              <a:rPr lang="en-US" sz="1600" dirty="0" err="1">
                <a:latin typeface="Arial" panose="020B0604020202020204" pitchFamily="34" charset="0"/>
                <a:ea typeface="Arial"/>
                <a:cs typeface="Arial" panose="020B0604020202020204" pitchFamily="34" charset="0"/>
                <a:sym typeface="Arial"/>
              </a:rPr>
              <a:t>en</a:t>
            </a:r>
            <a:r>
              <a:rPr lang="en-US" sz="1600" dirty="0">
                <a:latin typeface="Arial" panose="020B0604020202020204" pitchFamily="34" charset="0"/>
                <a:ea typeface="Arial"/>
                <a:cs typeface="Arial" panose="020B0604020202020204" pitchFamily="34" charset="0"/>
                <a:sym typeface="Arial"/>
              </a:rPr>
              <a:t> </a:t>
            </a:r>
            <a:r>
              <a:rPr lang="en-US" sz="1600" dirty="0" err="1">
                <a:latin typeface="Arial" panose="020B0604020202020204" pitchFamily="34" charset="0"/>
                <a:ea typeface="Arial"/>
                <a:cs typeface="Arial" panose="020B0604020202020204" pitchFamily="34" charset="0"/>
                <a:sym typeface="Arial"/>
              </a:rPr>
              <a:t>territorio</a:t>
            </a:r>
            <a:r>
              <a:rPr lang="en-US" sz="1600" dirty="0">
                <a:latin typeface="Arial" panose="020B0604020202020204" pitchFamily="34" charset="0"/>
                <a:ea typeface="Arial"/>
                <a:cs typeface="Arial" panose="020B0604020202020204" pitchFamily="34" charset="0"/>
                <a:sym typeface="Arial"/>
              </a:rPr>
              <a:t> </a:t>
            </a:r>
            <a:r>
              <a:rPr lang="en-US" sz="1600" dirty="0" err="1">
                <a:latin typeface="Arial" panose="020B0604020202020204" pitchFamily="34" charset="0"/>
                <a:ea typeface="Arial"/>
                <a:cs typeface="Arial" panose="020B0604020202020204" pitchFamily="34" charset="0"/>
                <a:sym typeface="Arial"/>
              </a:rPr>
              <a:t>pasando</a:t>
            </a:r>
            <a:r>
              <a:rPr lang="en-US" sz="1600" dirty="0">
                <a:latin typeface="Arial" panose="020B0604020202020204" pitchFamily="34" charset="0"/>
                <a:ea typeface="Arial"/>
                <a:cs typeface="Arial" panose="020B0604020202020204" pitchFamily="34" charset="0"/>
                <a:sym typeface="Arial"/>
              </a:rPr>
              <a:t> de 6 Mesas del 2019 a 21 mesas </a:t>
            </a:r>
            <a:r>
              <a:rPr lang="en-US" sz="1600" dirty="0" err="1">
                <a:latin typeface="Arial" panose="020B0604020202020204" pitchFamily="34" charset="0"/>
                <a:ea typeface="Arial"/>
                <a:cs typeface="Arial" panose="020B0604020202020204" pitchFamily="34" charset="0"/>
                <a:sym typeface="Arial"/>
              </a:rPr>
              <a:t>conformadas</a:t>
            </a:r>
            <a:r>
              <a:rPr lang="en-US" sz="1600" dirty="0">
                <a:latin typeface="Arial" panose="020B0604020202020204" pitchFamily="34" charset="0"/>
                <a:ea typeface="Arial"/>
                <a:cs typeface="Arial" panose="020B0604020202020204" pitchFamily="34" charset="0"/>
                <a:sym typeface="Arial"/>
              </a:rPr>
              <a:t> </a:t>
            </a:r>
            <a:r>
              <a:rPr lang="en-US" sz="1600" dirty="0" err="1">
                <a:latin typeface="Arial" panose="020B0604020202020204" pitchFamily="34" charset="0"/>
                <a:ea typeface="Arial"/>
                <a:cs typeface="Arial" panose="020B0604020202020204" pitchFamily="34" charset="0"/>
                <a:sym typeface="Arial"/>
              </a:rPr>
              <a:t>en</a:t>
            </a:r>
            <a:r>
              <a:rPr lang="en-US" sz="1600" dirty="0">
                <a:latin typeface="Arial" panose="020B0604020202020204" pitchFamily="34" charset="0"/>
                <a:ea typeface="Arial"/>
                <a:cs typeface="Arial" panose="020B0604020202020204" pitchFamily="34" charset="0"/>
                <a:sym typeface="Arial"/>
              </a:rPr>
              <a:t> </a:t>
            </a:r>
            <a:r>
              <a:rPr lang="en-US" sz="1600" dirty="0" err="1">
                <a:latin typeface="Arial" panose="020B0604020202020204" pitchFamily="34" charset="0"/>
                <a:ea typeface="Arial"/>
                <a:cs typeface="Arial" panose="020B0604020202020204" pitchFamily="34" charset="0"/>
                <a:sym typeface="Arial"/>
              </a:rPr>
              <a:t>el</a:t>
            </a:r>
            <a:r>
              <a:rPr lang="en-US" sz="1600" dirty="0">
                <a:latin typeface="Arial" panose="020B0604020202020204" pitchFamily="34" charset="0"/>
                <a:ea typeface="Arial"/>
                <a:cs typeface="Arial" panose="020B0604020202020204" pitchFamily="34" charset="0"/>
                <a:sym typeface="Arial"/>
              </a:rPr>
              <a:t> 2023.</a:t>
            </a:r>
            <a:endParaRPr sz="1600" dirty="0">
              <a:latin typeface="Arial" panose="020B0604020202020204" pitchFamily="34" charset="0"/>
              <a:cs typeface="Arial" panose="020B0604020202020204" pitchFamily="34" charset="0"/>
            </a:endParaRPr>
          </a:p>
          <a:p>
            <a:pPr marL="285750" marR="0" lvl="0" indent="-285750" algn="just" rtl="0">
              <a:spcBef>
                <a:spcPts val="0"/>
              </a:spcBef>
              <a:spcAft>
                <a:spcPts val="0"/>
              </a:spcAft>
              <a:buClr>
                <a:srgbClr val="FB6C6C"/>
              </a:buClr>
              <a:buFont typeface="Wingdings" panose="05000000000000000000" pitchFamily="2" charset="2"/>
              <a:buChar char="ü"/>
            </a:pPr>
            <a:endParaRPr lang="es-MX" sz="1600" dirty="0">
              <a:latin typeface="Arial" panose="020B0604020202020204" pitchFamily="34" charset="0"/>
              <a:ea typeface="Arial"/>
              <a:cs typeface="Arial" panose="020B0604020202020204" pitchFamily="34" charset="0"/>
              <a:sym typeface="Arial"/>
            </a:endParaRPr>
          </a:p>
          <a:p>
            <a:pPr marL="285750" indent="-285750" algn="just">
              <a:buClr>
                <a:srgbClr val="FB6C6C"/>
              </a:buClr>
              <a:buFont typeface="Wingdings" panose="05000000000000000000" pitchFamily="2" charset="2"/>
              <a:buChar char="ü"/>
            </a:pPr>
            <a:r>
              <a:rPr lang="es-MX" sz="1600" dirty="0">
                <a:latin typeface="Arial" panose="020B0604020202020204" pitchFamily="34" charset="0"/>
                <a:cs typeface="Arial" panose="020B0604020202020204" pitchFamily="34" charset="0"/>
              </a:rPr>
              <a:t>Cinco</a:t>
            </a:r>
            <a:r>
              <a:rPr lang="es-MX" sz="1600" dirty="0">
                <a:latin typeface="Arial" panose="020B0604020202020204" pitchFamily="34" charset="0"/>
                <a:ea typeface="Arial"/>
                <a:cs typeface="Arial" panose="020B0604020202020204" pitchFamily="34" charset="0"/>
                <a:sym typeface="Arial"/>
              </a:rPr>
              <a:t> Centros Integrales de Familia itinerantes implementados en el año 2022, se acercaron 604 oportunidades y se brindó acompañamiento psicosocial a 121 usuarios.</a:t>
            </a:r>
          </a:p>
          <a:p>
            <a:pPr marL="285750" indent="-285750" algn="just">
              <a:buClr>
                <a:srgbClr val="FB6C6C"/>
              </a:buClr>
              <a:buFont typeface="Wingdings" panose="05000000000000000000" pitchFamily="2" charset="2"/>
              <a:buChar char="ü"/>
            </a:pPr>
            <a:endParaRPr lang="es-MX" sz="1600" dirty="0">
              <a:latin typeface="Arial" panose="020B0604020202020204" pitchFamily="34" charset="0"/>
              <a:cs typeface="Arial" panose="020B0604020202020204" pitchFamily="34" charset="0"/>
              <a:sym typeface="Arial"/>
            </a:endParaRPr>
          </a:p>
          <a:p>
            <a:pPr marL="285750" indent="-285750" algn="just">
              <a:buClr>
                <a:srgbClr val="FB6C6C"/>
              </a:buClr>
              <a:buFont typeface="Wingdings" panose="05000000000000000000" pitchFamily="2" charset="2"/>
              <a:buChar char="ü"/>
            </a:pPr>
            <a:r>
              <a:rPr lang="es-MX" sz="1600" dirty="0">
                <a:latin typeface="Arial" panose="020B0604020202020204" pitchFamily="34" charset="0"/>
                <a:ea typeface="Arial"/>
                <a:cs typeface="Arial" panose="020B0604020202020204" pitchFamily="34" charset="0"/>
                <a:sym typeface="Arial"/>
              </a:rPr>
              <a:t>Fortalecimos la estrategia ampliando la cobertura a otra población en riesgo diferente de personas mayores y habitantes de calle, tales como personas privadas de la libertad, </a:t>
            </a:r>
            <a:r>
              <a:rPr lang="es-MX" sz="1600" i="0" dirty="0">
                <a:latin typeface="Arial" panose="020B0604020202020204" pitchFamily="34" charset="0"/>
                <a:ea typeface="Arial"/>
                <a:cs typeface="Arial" panose="020B0604020202020204" pitchFamily="34" charset="0"/>
                <a:sym typeface="Arial"/>
              </a:rPr>
              <a:t>población en riesgo de consumo de sustancias psicoactivas y/o inclusión en grupos delincuenciales organizados.</a:t>
            </a:r>
            <a:endParaRPr lang="es-MX" sz="1600" i="0" u="none" strike="noStrike" cap="none" dirty="0">
              <a:latin typeface="Arial" panose="020B0604020202020204" pitchFamily="34" charset="0"/>
              <a:ea typeface="Arial"/>
              <a:cs typeface="Arial" panose="020B0604020202020204" pitchFamily="34" charset="0"/>
              <a:sym typeface="Arial"/>
            </a:endParaRPr>
          </a:p>
          <a:p>
            <a:pPr marL="285750" indent="-285750" algn="just">
              <a:buClr>
                <a:srgbClr val="FB6C6C"/>
              </a:buClr>
              <a:buFont typeface="Wingdings" panose="05000000000000000000" pitchFamily="2" charset="2"/>
              <a:buChar char="ü"/>
            </a:pPr>
            <a:endParaRPr lang="es-MX" sz="1600" dirty="0">
              <a:latin typeface="Arial" panose="020B0604020202020204" pitchFamily="34" charset="0"/>
              <a:cs typeface="Arial" panose="020B0604020202020204" pitchFamily="34" charset="0"/>
              <a:sym typeface="Arial"/>
            </a:endParaRPr>
          </a:p>
          <a:p>
            <a:pPr marL="285750" indent="-285750" algn="just">
              <a:buClr>
                <a:srgbClr val="FB6C6C"/>
              </a:buClr>
              <a:buFont typeface="Wingdings" panose="05000000000000000000" pitchFamily="2" charset="2"/>
              <a:buChar char="ü"/>
            </a:pPr>
            <a:r>
              <a:rPr lang="es-MX" sz="1600" dirty="0">
                <a:latin typeface="Arial"/>
                <a:ea typeface="Arial"/>
                <a:cs typeface="Arial"/>
                <a:sym typeface="Arial"/>
              </a:rPr>
              <a:t>Logramos incluir </a:t>
            </a:r>
            <a:r>
              <a:rPr lang="es-MX" sz="1600">
                <a:latin typeface="Arial"/>
                <a:ea typeface="Arial"/>
                <a:cs typeface="Arial"/>
                <a:sym typeface="Arial"/>
              </a:rPr>
              <a:t>procesos</a:t>
            </a:r>
            <a:r>
              <a:rPr lang="es-MX" sz="1600" dirty="0">
                <a:latin typeface="Arial"/>
                <a:ea typeface="Arial"/>
                <a:cs typeface="Arial"/>
                <a:sym typeface="Arial"/>
              </a:rPr>
              <a:t> de formación en competencias básicas, ciudadanas y laborales en el Presupuesto Participativo</a:t>
            </a:r>
            <a:endParaRPr lang="es-MX" sz="1600" i="0" u="none" strike="noStrike" cap="none" dirty="0">
              <a:latin typeface="Arial"/>
              <a:ea typeface="Arial"/>
              <a:cs typeface="Arial"/>
            </a:endParaRPr>
          </a:p>
          <a:p>
            <a:pPr marL="285750" indent="-285750" algn="just">
              <a:buClr>
                <a:srgbClr val="FB6C6C"/>
              </a:buClr>
              <a:buFont typeface="Wingdings" panose="05000000000000000000" pitchFamily="2" charset="2"/>
              <a:buChar char="ü"/>
            </a:pPr>
            <a:endParaRPr lang="es-MX" sz="1600" dirty="0">
              <a:latin typeface="Arial" panose="020B0604020202020204" pitchFamily="34" charset="0"/>
              <a:cs typeface="Arial" panose="020B0604020202020204" pitchFamily="34" charset="0"/>
              <a:sym typeface="Arial"/>
            </a:endParaRPr>
          </a:p>
          <a:p>
            <a:pPr marL="285750" indent="-285750" algn="just">
              <a:buClr>
                <a:srgbClr val="FB6C6C"/>
              </a:buClr>
              <a:buFont typeface="Wingdings" panose="05000000000000000000" pitchFamily="2" charset="2"/>
              <a:buChar char="ü"/>
            </a:pPr>
            <a:r>
              <a:rPr lang="es-MX" sz="1600" dirty="0">
                <a:latin typeface="Arial" panose="020B0604020202020204" pitchFamily="34" charset="0"/>
                <a:cs typeface="Arial" panose="020B0604020202020204" pitchFamily="34" charset="0"/>
                <a:sym typeface="Arial"/>
              </a:rPr>
              <a:t>Creamos el Observatorio de Familia, un grupo interdisciplinario que investiga las condiciones de vida de las familias de la ciudad, caracterizando y recolectando información de las dinámicas y problemáticas que se viven. Esto permite focalizar acciones que fortalezcan el acceso y garantía de los derechos.</a:t>
            </a:r>
            <a:endParaRPr lang="es-MX" sz="1600" dirty="0">
              <a:latin typeface="Arial" panose="020B0604020202020204" pitchFamily="34" charset="0"/>
              <a:cs typeface="Arial" panose="020B0604020202020204" pitchFamily="34" charset="0"/>
            </a:endParaRPr>
          </a:p>
          <a:p>
            <a:pPr marL="285750" marR="0" lvl="0" indent="-285750" algn="just" rtl="0">
              <a:spcBef>
                <a:spcPts val="0"/>
              </a:spcBef>
              <a:spcAft>
                <a:spcPts val="0"/>
              </a:spcAft>
              <a:buClr>
                <a:srgbClr val="FB6C6C"/>
              </a:buClr>
              <a:buFont typeface="Wingdings" panose="05000000000000000000" pitchFamily="2" charset="2"/>
              <a:buChar char="ü"/>
            </a:pPr>
            <a:endParaRPr sz="1600" dirty="0">
              <a:latin typeface="Arial" panose="020B0604020202020204" pitchFamily="34" charset="0"/>
              <a:ea typeface="Arial"/>
              <a:cs typeface="Arial" panose="020B0604020202020204" pitchFamily="34" charset="0"/>
              <a:sym typeface="Arial"/>
            </a:endParaRPr>
          </a:p>
        </p:txBody>
      </p:sp>
      <p:sp>
        <p:nvSpPr>
          <p:cNvPr id="6" name="object 31">
            <a:extLst>
              <a:ext uri="{FF2B5EF4-FFF2-40B4-BE49-F238E27FC236}">
                <a16:creationId xmlns:a16="http://schemas.microsoft.com/office/drawing/2014/main" id="{B115FD08-368D-DFBE-AD42-CB0BC0627895}"/>
              </a:ext>
            </a:extLst>
          </p:cNvPr>
          <p:cNvSpPr txBox="1"/>
          <p:nvPr/>
        </p:nvSpPr>
        <p:spPr>
          <a:xfrm>
            <a:off x="807726" y="525713"/>
            <a:ext cx="4595019" cy="440997"/>
          </a:xfrm>
          <a:prstGeom prst="rect">
            <a:avLst/>
          </a:prstGeom>
        </p:spPr>
        <p:txBody>
          <a:bodyPr wrap="square" lIns="0" tIns="10012" rIns="0" bIns="0">
            <a:spAutoFit/>
          </a:bodyPr>
          <a:lstStyle>
            <a:lvl1pPr marL="14288">
              <a:defRPr sz="2100">
                <a:solidFill>
                  <a:schemeClr val="tx1"/>
                </a:solidFill>
                <a:latin typeface="Calibri" panose="020F0502020204030204" pitchFamily="34" charset="0"/>
              </a:defRPr>
            </a:lvl1pPr>
            <a:lvl2pPr marL="742950" indent="-285750">
              <a:defRPr sz="2100">
                <a:solidFill>
                  <a:schemeClr val="tx1"/>
                </a:solidFill>
                <a:latin typeface="Calibri" panose="020F0502020204030204" pitchFamily="34" charset="0"/>
              </a:defRPr>
            </a:lvl2pPr>
            <a:lvl3pPr marL="1143000" indent="-228600">
              <a:defRPr sz="2100">
                <a:solidFill>
                  <a:schemeClr val="tx1"/>
                </a:solidFill>
                <a:latin typeface="Calibri" panose="020F0502020204030204" pitchFamily="34" charset="0"/>
              </a:defRPr>
            </a:lvl3pPr>
            <a:lvl4pPr marL="1600200" indent="-228600">
              <a:defRPr sz="2100">
                <a:solidFill>
                  <a:schemeClr val="tx1"/>
                </a:solidFill>
                <a:latin typeface="Calibri" panose="020F0502020204030204" pitchFamily="34" charset="0"/>
              </a:defRPr>
            </a:lvl4pPr>
            <a:lvl5pPr marL="2057400" indent="-228600">
              <a:defRPr sz="2100">
                <a:solidFill>
                  <a:schemeClr val="tx1"/>
                </a:solidFill>
                <a:latin typeface="Calibri" panose="020F0502020204030204" pitchFamily="34" charset="0"/>
              </a:defRPr>
            </a:lvl5pPr>
            <a:lvl6pPr marL="2514600" indent="-228600" defTabSz="1103313" fontAlgn="base">
              <a:spcBef>
                <a:spcPct val="0"/>
              </a:spcBef>
              <a:spcAft>
                <a:spcPct val="0"/>
              </a:spcAft>
              <a:defRPr sz="2100">
                <a:solidFill>
                  <a:schemeClr val="tx1"/>
                </a:solidFill>
                <a:latin typeface="Calibri" panose="020F0502020204030204" pitchFamily="34" charset="0"/>
              </a:defRPr>
            </a:lvl6pPr>
            <a:lvl7pPr marL="2971800" indent="-228600" defTabSz="1103313" fontAlgn="base">
              <a:spcBef>
                <a:spcPct val="0"/>
              </a:spcBef>
              <a:spcAft>
                <a:spcPct val="0"/>
              </a:spcAft>
              <a:defRPr sz="2100">
                <a:solidFill>
                  <a:schemeClr val="tx1"/>
                </a:solidFill>
                <a:latin typeface="Calibri" panose="020F0502020204030204" pitchFamily="34" charset="0"/>
              </a:defRPr>
            </a:lvl7pPr>
            <a:lvl8pPr marL="3429000" indent="-228600" defTabSz="1103313" fontAlgn="base">
              <a:spcBef>
                <a:spcPct val="0"/>
              </a:spcBef>
              <a:spcAft>
                <a:spcPct val="0"/>
              </a:spcAft>
              <a:defRPr sz="2100">
                <a:solidFill>
                  <a:schemeClr val="tx1"/>
                </a:solidFill>
                <a:latin typeface="Calibri" panose="020F0502020204030204" pitchFamily="34" charset="0"/>
              </a:defRPr>
            </a:lvl8pPr>
            <a:lvl9pPr marL="3886200" indent="-228600" defTabSz="1103313" fontAlgn="base">
              <a:spcBef>
                <a:spcPct val="0"/>
              </a:spcBef>
              <a:spcAft>
                <a:spcPct val="0"/>
              </a:spcAft>
              <a:defRPr sz="2100">
                <a:solidFill>
                  <a:schemeClr val="tx1"/>
                </a:solidFill>
                <a:latin typeface="Calibri" panose="020F0502020204030204" pitchFamily="34" charset="0"/>
              </a:defRPr>
            </a:lvl9pPr>
          </a:lstStyle>
          <a:p>
            <a:pPr>
              <a:spcBef>
                <a:spcPts val="82"/>
              </a:spcBef>
            </a:pPr>
            <a:r>
              <a:rPr lang="es-MX" altLang="en-CO" sz="2800" b="1" dirty="0">
                <a:solidFill>
                  <a:srgbClr val="1B3834"/>
                </a:solidFill>
                <a:latin typeface="Arial" panose="020B0604020202020204" pitchFamily="34" charset="0"/>
                <a:cs typeface="Arial" panose="020B0604020202020204" pitchFamily="34" charset="0"/>
              </a:rPr>
              <a:t>Logros</a:t>
            </a:r>
            <a:endParaRPr lang="en-CO" altLang="en-CO"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96933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Imagen 47">
            <a:extLst>
              <a:ext uri="{FF2B5EF4-FFF2-40B4-BE49-F238E27FC236}">
                <a16:creationId xmlns:a16="http://schemas.microsoft.com/office/drawing/2014/main" id="{9826AB7E-A135-16BE-144B-67B0336BF3E1}"/>
              </a:ext>
            </a:extLst>
          </p:cNvPr>
          <p:cNvPicPr>
            <a:picLocks noChangeAspect="1"/>
          </p:cNvPicPr>
          <p:nvPr/>
        </p:nvPicPr>
        <p:blipFill rotWithShape="1">
          <a:blip r:embed="rId3"/>
          <a:srcRect l="25187" r="9165"/>
          <a:stretch/>
        </p:blipFill>
        <p:spPr>
          <a:xfrm>
            <a:off x="-1" y="6712"/>
            <a:ext cx="6753829" cy="6858000"/>
          </a:xfrm>
          <a:prstGeom prst="rect">
            <a:avLst/>
          </a:prstGeom>
        </p:spPr>
      </p:pic>
      <p:sp>
        <p:nvSpPr>
          <p:cNvPr id="2" name="object 2">
            <a:extLst>
              <a:ext uri="{FF2B5EF4-FFF2-40B4-BE49-F238E27FC236}">
                <a16:creationId xmlns:a16="http://schemas.microsoft.com/office/drawing/2014/main" id="{30057BB0-56D4-AB6B-600B-B91897DD7243}"/>
              </a:ext>
            </a:extLst>
          </p:cNvPr>
          <p:cNvSpPr/>
          <p:nvPr/>
        </p:nvSpPr>
        <p:spPr>
          <a:xfrm>
            <a:off x="6753828" y="-49312"/>
            <a:ext cx="5514373" cy="6907312"/>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1B3834"/>
          </a:solidFill>
          <a:ln>
            <a:noFill/>
          </a:ln>
        </p:spPr>
        <p:txBody>
          <a:bodyPr lIns="0" tIns="0" rIns="0" bIns="0"/>
          <a:lstStyle/>
          <a:p>
            <a:pPr>
              <a:spcBef>
                <a:spcPts val="82"/>
              </a:spcBef>
            </a:pPr>
            <a:r>
              <a:rPr lang="es-MX" altLang="en-CO" sz="1400" b="1">
                <a:solidFill>
                  <a:srgbClr val="1B3834"/>
                </a:solidFill>
                <a:latin typeface="Arial" panose="020B0604020202020204" pitchFamily="34" charset="0"/>
                <a:cs typeface="Arial" panose="020B0604020202020204" pitchFamily="34" charset="0"/>
              </a:rPr>
              <a:t>Atención integral a personas con discapacidad severa </a:t>
            </a:r>
          </a:p>
          <a:p>
            <a:pPr>
              <a:spcBef>
                <a:spcPts val="82"/>
              </a:spcBef>
            </a:pPr>
            <a:r>
              <a:rPr lang="es-MX" altLang="en-CO" sz="1400" b="1">
                <a:solidFill>
                  <a:srgbClr val="1B3834"/>
                </a:solidFill>
                <a:latin typeface="Arial" panose="020B0604020202020204" pitchFamily="34" charset="0"/>
                <a:cs typeface="Arial" panose="020B0604020202020204" pitchFamily="34" charset="0"/>
              </a:rPr>
              <a:t>Ser Capaz en Casa</a:t>
            </a:r>
            <a:endParaRPr lang="es-MX" altLang="en-CO" sz="1400" b="1" dirty="0">
              <a:solidFill>
                <a:srgbClr val="1B3834"/>
              </a:solidFill>
              <a:latin typeface="Arial" panose="020B0604020202020204" pitchFamily="34" charset="0"/>
              <a:cs typeface="Arial" panose="020B0604020202020204" pitchFamily="34" charset="0"/>
            </a:endParaRPr>
          </a:p>
        </p:txBody>
      </p:sp>
      <p:pic>
        <p:nvPicPr>
          <p:cNvPr id="6149" name="Imagen 23">
            <a:extLst>
              <a:ext uri="{FF2B5EF4-FFF2-40B4-BE49-F238E27FC236}">
                <a16:creationId xmlns:a16="http://schemas.microsoft.com/office/drawing/2014/main" id="{23AA36A2-0B61-DA5B-B127-1BC545B000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2917"/>
          <a:stretch>
            <a:fillRect/>
          </a:stretch>
        </p:blipFill>
        <p:spPr bwMode="auto">
          <a:xfrm>
            <a:off x="4576274" y="5014783"/>
            <a:ext cx="2395442" cy="1836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Imagen 24">
            <a:extLst>
              <a:ext uri="{FF2B5EF4-FFF2-40B4-BE49-F238E27FC236}">
                <a16:creationId xmlns:a16="http://schemas.microsoft.com/office/drawing/2014/main" id="{E11E1226-AC3A-6FB9-F61C-EBC3099A14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8638" y="4054090"/>
            <a:ext cx="1494756" cy="1475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a:extLst>
              <a:ext uri="{FF2B5EF4-FFF2-40B4-BE49-F238E27FC236}">
                <a16:creationId xmlns:a16="http://schemas.microsoft.com/office/drawing/2014/main" id="{B2109871-5B6F-FEEC-1ECF-F49585687BFD}"/>
              </a:ext>
            </a:extLst>
          </p:cNvPr>
          <p:cNvSpPr/>
          <p:nvPr/>
        </p:nvSpPr>
        <p:spPr>
          <a:xfrm>
            <a:off x="7483849" y="160485"/>
            <a:ext cx="3712688" cy="762446"/>
          </a:xfrm>
          <a:prstGeom prst="rect">
            <a:avLst/>
          </a:prstGeom>
          <a:solidFill>
            <a:srgbClr val="EFD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2000" b="1" dirty="0">
                <a:solidFill>
                  <a:srgbClr val="1B3734"/>
                </a:solidFill>
                <a:latin typeface="Arial" panose="020B0604020202020204" pitchFamily="34" charset="0"/>
                <a:cs typeface="Arial" panose="020B0604020202020204" pitchFamily="34" charset="0"/>
              </a:rPr>
              <a:t>Equipo de Discapacidad</a:t>
            </a:r>
            <a:endParaRPr lang="en-CO" sz="2000" b="1" dirty="0">
              <a:solidFill>
                <a:srgbClr val="1B3734"/>
              </a:solidFill>
              <a:latin typeface="Arial" panose="020B0604020202020204" pitchFamily="34" charset="0"/>
              <a:cs typeface="Arial" panose="020B0604020202020204" pitchFamily="34" charset="0"/>
            </a:endParaRPr>
          </a:p>
        </p:txBody>
      </p:sp>
      <p:cxnSp>
        <p:nvCxnSpPr>
          <p:cNvPr id="6" name="Straight Connector 49">
            <a:extLst>
              <a:ext uri="{FF2B5EF4-FFF2-40B4-BE49-F238E27FC236}">
                <a16:creationId xmlns:a16="http://schemas.microsoft.com/office/drawing/2014/main" id="{1B5FBA0C-B558-EA4A-739F-25B2C32604C8}"/>
              </a:ext>
            </a:extLst>
          </p:cNvPr>
          <p:cNvCxnSpPr>
            <a:cxnSpLocks/>
          </p:cNvCxnSpPr>
          <p:nvPr/>
        </p:nvCxnSpPr>
        <p:spPr>
          <a:xfrm>
            <a:off x="9940655" y="941957"/>
            <a:ext cx="0" cy="597199"/>
          </a:xfrm>
          <a:prstGeom prst="line">
            <a:avLst/>
          </a:prstGeom>
          <a:ln w="12700">
            <a:solidFill>
              <a:srgbClr val="F7F2DD"/>
            </a:solidFill>
          </a:ln>
        </p:spPr>
        <p:style>
          <a:lnRef idx="1">
            <a:schemeClr val="accent1"/>
          </a:lnRef>
          <a:fillRef idx="0">
            <a:schemeClr val="accent1"/>
          </a:fillRef>
          <a:effectRef idx="0">
            <a:schemeClr val="accent1"/>
          </a:effectRef>
          <a:fontRef idx="minor">
            <a:schemeClr val="tx1"/>
          </a:fontRef>
        </p:style>
      </p:cxnSp>
      <p:cxnSp>
        <p:nvCxnSpPr>
          <p:cNvPr id="3" name="Straight Connector 49">
            <a:extLst>
              <a:ext uri="{FF2B5EF4-FFF2-40B4-BE49-F238E27FC236}">
                <a16:creationId xmlns:a16="http://schemas.microsoft.com/office/drawing/2014/main" id="{57379461-0F1C-E39D-C6D3-1D6BFD0CA59B}"/>
              </a:ext>
            </a:extLst>
          </p:cNvPr>
          <p:cNvCxnSpPr>
            <a:cxnSpLocks/>
          </p:cNvCxnSpPr>
          <p:nvPr/>
        </p:nvCxnSpPr>
        <p:spPr>
          <a:xfrm>
            <a:off x="7255335" y="1539156"/>
            <a:ext cx="2685320" cy="0"/>
          </a:xfrm>
          <a:prstGeom prst="line">
            <a:avLst/>
          </a:prstGeom>
          <a:ln w="12700">
            <a:solidFill>
              <a:srgbClr val="F7F2DD"/>
            </a:solidFill>
          </a:ln>
        </p:spPr>
        <p:style>
          <a:lnRef idx="1">
            <a:schemeClr val="accent1"/>
          </a:lnRef>
          <a:fillRef idx="0">
            <a:schemeClr val="accent1"/>
          </a:fillRef>
          <a:effectRef idx="0">
            <a:schemeClr val="accent1"/>
          </a:effectRef>
          <a:fontRef idx="minor">
            <a:schemeClr val="tx1"/>
          </a:fontRef>
        </p:style>
      </p:cxnSp>
      <p:cxnSp>
        <p:nvCxnSpPr>
          <p:cNvPr id="4" name="Straight Connector 49">
            <a:extLst>
              <a:ext uri="{FF2B5EF4-FFF2-40B4-BE49-F238E27FC236}">
                <a16:creationId xmlns:a16="http://schemas.microsoft.com/office/drawing/2014/main" id="{CBFFC239-E99C-E50D-D160-14376F2B0A07}"/>
              </a:ext>
            </a:extLst>
          </p:cNvPr>
          <p:cNvCxnSpPr>
            <a:cxnSpLocks/>
          </p:cNvCxnSpPr>
          <p:nvPr/>
        </p:nvCxnSpPr>
        <p:spPr>
          <a:xfrm flipH="1">
            <a:off x="7255335" y="1539156"/>
            <a:ext cx="3857" cy="4500709"/>
          </a:xfrm>
          <a:prstGeom prst="line">
            <a:avLst/>
          </a:prstGeom>
          <a:ln w="12700">
            <a:solidFill>
              <a:srgbClr val="F7F2DD"/>
            </a:solidFill>
          </a:ln>
        </p:spPr>
        <p:style>
          <a:lnRef idx="1">
            <a:schemeClr val="accent1"/>
          </a:lnRef>
          <a:fillRef idx="0">
            <a:schemeClr val="accent1"/>
          </a:fillRef>
          <a:effectRef idx="0">
            <a:schemeClr val="accent1"/>
          </a:effectRef>
          <a:fontRef idx="minor">
            <a:schemeClr val="tx1"/>
          </a:fontRef>
        </p:style>
      </p:cxnSp>
      <p:cxnSp>
        <p:nvCxnSpPr>
          <p:cNvPr id="7" name="Straight Connector 49">
            <a:extLst>
              <a:ext uri="{FF2B5EF4-FFF2-40B4-BE49-F238E27FC236}">
                <a16:creationId xmlns:a16="http://schemas.microsoft.com/office/drawing/2014/main" id="{1E49742B-90BE-DB27-6FDD-91161D31BFB9}"/>
              </a:ext>
            </a:extLst>
          </p:cNvPr>
          <p:cNvCxnSpPr>
            <a:cxnSpLocks/>
          </p:cNvCxnSpPr>
          <p:nvPr/>
        </p:nvCxnSpPr>
        <p:spPr>
          <a:xfrm>
            <a:off x="7255335" y="1894338"/>
            <a:ext cx="1342660" cy="0"/>
          </a:xfrm>
          <a:prstGeom prst="line">
            <a:avLst/>
          </a:prstGeom>
          <a:ln w="12700">
            <a:solidFill>
              <a:srgbClr val="F7F2DD"/>
            </a:solidFill>
          </a:ln>
        </p:spPr>
        <p:style>
          <a:lnRef idx="1">
            <a:schemeClr val="accent1"/>
          </a:lnRef>
          <a:fillRef idx="0">
            <a:schemeClr val="accent1"/>
          </a:fillRef>
          <a:effectRef idx="0">
            <a:schemeClr val="accent1"/>
          </a:effectRef>
          <a:fontRef idx="minor">
            <a:schemeClr val="tx1"/>
          </a:fontRef>
        </p:style>
      </p:cxnSp>
      <p:cxnSp>
        <p:nvCxnSpPr>
          <p:cNvPr id="8" name="Straight Connector 49">
            <a:extLst>
              <a:ext uri="{FF2B5EF4-FFF2-40B4-BE49-F238E27FC236}">
                <a16:creationId xmlns:a16="http://schemas.microsoft.com/office/drawing/2014/main" id="{ABE895CC-6FD2-E931-46A3-535646B4582A}"/>
              </a:ext>
            </a:extLst>
          </p:cNvPr>
          <p:cNvCxnSpPr>
            <a:cxnSpLocks/>
          </p:cNvCxnSpPr>
          <p:nvPr/>
        </p:nvCxnSpPr>
        <p:spPr>
          <a:xfrm>
            <a:off x="7255335" y="2235123"/>
            <a:ext cx="550410" cy="0"/>
          </a:xfrm>
          <a:prstGeom prst="line">
            <a:avLst/>
          </a:prstGeom>
          <a:ln w="12700">
            <a:solidFill>
              <a:srgbClr val="F7F2DD"/>
            </a:solidFill>
          </a:ln>
        </p:spPr>
        <p:style>
          <a:lnRef idx="1">
            <a:schemeClr val="accent1"/>
          </a:lnRef>
          <a:fillRef idx="0">
            <a:schemeClr val="accent1"/>
          </a:fillRef>
          <a:effectRef idx="0">
            <a:schemeClr val="accent1"/>
          </a:effectRef>
          <a:fontRef idx="minor">
            <a:schemeClr val="tx1"/>
          </a:fontRef>
        </p:style>
      </p:cxnSp>
      <p:cxnSp>
        <p:nvCxnSpPr>
          <p:cNvPr id="9" name="Straight Connector 49">
            <a:extLst>
              <a:ext uri="{FF2B5EF4-FFF2-40B4-BE49-F238E27FC236}">
                <a16:creationId xmlns:a16="http://schemas.microsoft.com/office/drawing/2014/main" id="{045ACA88-9F83-0E69-7872-016FB65DA27F}"/>
              </a:ext>
            </a:extLst>
          </p:cNvPr>
          <p:cNvCxnSpPr>
            <a:cxnSpLocks/>
          </p:cNvCxnSpPr>
          <p:nvPr/>
        </p:nvCxnSpPr>
        <p:spPr>
          <a:xfrm>
            <a:off x="7255335" y="2773870"/>
            <a:ext cx="967921" cy="0"/>
          </a:xfrm>
          <a:prstGeom prst="line">
            <a:avLst/>
          </a:prstGeom>
          <a:ln w="12700">
            <a:solidFill>
              <a:srgbClr val="F7F2DD"/>
            </a:solidFill>
          </a:ln>
        </p:spPr>
        <p:style>
          <a:lnRef idx="1">
            <a:schemeClr val="accent1"/>
          </a:lnRef>
          <a:fillRef idx="0">
            <a:schemeClr val="accent1"/>
          </a:fillRef>
          <a:effectRef idx="0">
            <a:schemeClr val="accent1"/>
          </a:effectRef>
          <a:fontRef idx="minor">
            <a:schemeClr val="tx1"/>
          </a:fontRef>
        </p:style>
      </p:cxnSp>
      <p:cxnSp>
        <p:nvCxnSpPr>
          <p:cNvPr id="10" name="Straight Connector 49">
            <a:extLst>
              <a:ext uri="{FF2B5EF4-FFF2-40B4-BE49-F238E27FC236}">
                <a16:creationId xmlns:a16="http://schemas.microsoft.com/office/drawing/2014/main" id="{198EAD41-D0E8-7AA2-0CFD-9F428A3238C4}"/>
              </a:ext>
            </a:extLst>
          </p:cNvPr>
          <p:cNvCxnSpPr>
            <a:cxnSpLocks/>
          </p:cNvCxnSpPr>
          <p:nvPr/>
        </p:nvCxnSpPr>
        <p:spPr>
          <a:xfrm>
            <a:off x="7285763" y="4305598"/>
            <a:ext cx="550410" cy="0"/>
          </a:xfrm>
          <a:prstGeom prst="line">
            <a:avLst/>
          </a:prstGeom>
          <a:ln w="12700">
            <a:solidFill>
              <a:srgbClr val="F7F2DD"/>
            </a:solidFill>
          </a:ln>
        </p:spPr>
        <p:style>
          <a:lnRef idx="1">
            <a:schemeClr val="accent1"/>
          </a:lnRef>
          <a:fillRef idx="0">
            <a:schemeClr val="accent1"/>
          </a:fillRef>
          <a:effectRef idx="0">
            <a:schemeClr val="accent1"/>
          </a:effectRef>
          <a:fontRef idx="minor">
            <a:schemeClr val="tx1"/>
          </a:fontRef>
        </p:style>
      </p:cxnSp>
      <p:sp>
        <p:nvSpPr>
          <p:cNvPr id="12" name="CuadroTexto 11">
            <a:extLst>
              <a:ext uri="{FF2B5EF4-FFF2-40B4-BE49-F238E27FC236}">
                <a16:creationId xmlns:a16="http://schemas.microsoft.com/office/drawing/2014/main" id="{BFD256D0-D61F-3080-0044-81699AB27D58}"/>
              </a:ext>
            </a:extLst>
          </p:cNvPr>
          <p:cNvSpPr txBox="1"/>
          <p:nvPr/>
        </p:nvSpPr>
        <p:spPr>
          <a:xfrm>
            <a:off x="8811885" y="1627794"/>
            <a:ext cx="2349443" cy="276999"/>
          </a:xfrm>
          <a:prstGeom prst="rect">
            <a:avLst/>
          </a:prstGeom>
          <a:noFill/>
        </p:spPr>
        <p:txBody>
          <a:bodyPr wrap="square">
            <a:spAutoFit/>
          </a:bodyPr>
          <a:lstStyle/>
          <a:p>
            <a:pPr>
              <a:spcBef>
                <a:spcPts val="82"/>
              </a:spcBef>
            </a:pPr>
            <a:r>
              <a:rPr lang="es-CO" altLang="en-CO" sz="1200" b="1" dirty="0">
                <a:solidFill>
                  <a:schemeClr val="bg1"/>
                </a:solidFill>
                <a:latin typeface="Arial" panose="020B0604020202020204" pitchFamily="34" charset="0"/>
                <a:cs typeface="Arial" panose="020B0604020202020204" pitchFamily="34" charset="0"/>
              </a:rPr>
              <a:t>Estrategias para la Inclusión </a:t>
            </a:r>
          </a:p>
        </p:txBody>
      </p:sp>
      <p:sp>
        <p:nvSpPr>
          <p:cNvPr id="14" name="CuadroTexto 13">
            <a:extLst>
              <a:ext uri="{FF2B5EF4-FFF2-40B4-BE49-F238E27FC236}">
                <a16:creationId xmlns:a16="http://schemas.microsoft.com/office/drawing/2014/main" id="{0F381F39-4F2D-14C0-C460-984231764E62}"/>
              </a:ext>
            </a:extLst>
          </p:cNvPr>
          <p:cNvSpPr txBox="1"/>
          <p:nvPr/>
        </p:nvSpPr>
        <p:spPr>
          <a:xfrm>
            <a:off x="7568746" y="2020645"/>
            <a:ext cx="2958639" cy="474489"/>
          </a:xfrm>
          <a:prstGeom prst="rect">
            <a:avLst/>
          </a:prstGeom>
          <a:noFill/>
        </p:spPr>
        <p:txBody>
          <a:bodyPr wrap="square">
            <a:spAutoFit/>
          </a:bodyPr>
          <a:lstStyle/>
          <a:p>
            <a:pPr algn="ctr">
              <a:spcBef>
                <a:spcPts val="82"/>
              </a:spcBef>
            </a:pPr>
            <a:r>
              <a:rPr lang="es-MX" altLang="en-CO" sz="1200" b="1" dirty="0">
                <a:solidFill>
                  <a:schemeClr val="bg1"/>
                </a:solidFill>
                <a:latin typeface="Arial" panose="020B0604020202020204" pitchFamily="34" charset="0"/>
                <a:cs typeface="Arial" panose="020B0604020202020204" pitchFamily="34" charset="0"/>
              </a:rPr>
              <a:t>Acompañamiento en </a:t>
            </a:r>
          </a:p>
          <a:p>
            <a:pPr algn="ctr">
              <a:spcBef>
                <a:spcPts val="82"/>
              </a:spcBef>
            </a:pPr>
            <a:r>
              <a:rPr lang="es-MX" altLang="en-CO" sz="1200" b="1" dirty="0">
                <a:solidFill>
                  <a:schemeClr val="bg1"/>
                </a:solidFill>
                <a:latin typeface="Arial" panose="020B0604020202020204" pitchFamily="34" charset="0"/>
                <a:cs typeface="Arial" panose="020B0604020202020204" pitchFamily="34" charset="0"/>
              </a:rPr>
              <a:t>accesibilidad y diseño universal</a:t>
            </a:r>
          </a:p>
        </p:txBody>
      </p:sp>
      <p:sp>
        <p:nvSpPr>
          <p:cNvPr id="16" name="CuadroTexto 15">
            <a:extLst>
              <a:ext uri="{FF2B5EF4-FFF2-40B4-BE49-F238E27FC236}">
                <a16:creationId xmlns:a16="http://schemas.microsoft.com/office/drawing/2014/main" id="{E5DA947A-DBDD-4684-9521-1DAAF1086AE2}"/>
              </a:ext>
            </a:extLst>
          </p:cNvPr>
          <p:cNvSpPr txBox="1"/>
          <p:nvPr/>
        </p:nvSpPr>
        <p:spPr>
          <a:xfrm>
            <a:off x="8254609" y="2621440"/>
            <a:ext cx="2300985" cy="276999"/>
          </a:xfrm>
          <a:prstGeom prst="rect">
            <a:avLst/>
          </a:prstGeom>
          <a:noFill/>
        </p:spPr>
        <p:txBody>
          <a:bodyPr wrap="square">
            <a:spAutoFit/>
          </a:bodyPr>
          <a:lstStyle/>
          <a:p>
            <a:pPr>
              <a:spcBef>
                <a:spcPts val="82"/>
              </a:spcBef>
            </a:pPr>
            <a:r>
              <a:rPr lang="es-CO" altLang="en-CO" sz="1200" b="1" dirty="0">
                <a:solidFill>
                  <a:schemeClr val="bg1"/>
                </a:solidFill>
                <a:latin typeface="Arial" panose="020B0604020202020204" pitchFamily="34" charset="0"/>
                <a:cs typeface="Arial" panose="020B0604020202020204" pitchFamily="34" charset="0"/>
              </a:rPr>
              <a:t>Orientación Sociolaboral</a:t>
            </a:r>
          </a:p>
        </p:txBody>
      </p:sp>
      <p:sp>
        <p:nvSpPr>
          <p:cNvPr id="18" name="CuadroTexto 17">
            <a:extLst>
              <a:ext uri="{FF2B5EF4-FFF2-40B4-BE49-F238E27FC236}">
                <a16:creationId xmlns:a16="http://schemas.microsoft.com/office/drawing/2014/main" id="{D507B8AD-D2DD-A68F-B80E-536B62104936}"/>
              </a:ext>
            </a:extLst>
          </p:cNvPr>
          <p:cNvSpPr txBox="1"/>
          <p:nvPr/>
        </p:nvSpPr>
        <p:spPr>
          <a:xfrm>
            <a:off x="7618148" y="2975520"/>
            <a:ext cx="3444090" cy="461665"/>
          </a:xfrm>
          <a:prstGeom prst="rect">
            <a:avLst/>
          </a:prstGeom>
          <a:noFill/>
        </p:spPr>
        <p:txBody>
          <a:bodyPr wrap="square">
            <a:spAutoFit/>
          </a:bodyPr>
          <a:lstStyle/>
          <a:p>
            <a:pPr algn="ctr">
              <a:spcBef>
                <a:spcPts val="82"/>
              </a:spcBef>
            </a:pPr>
            <a:r>
              <a:rPr lang="es-MX" altLang="en-CO" sz="1200" b="1" dirty="0">
                <a:solidFill>
                  <a:schemeClr val="bg1"/>
                </a:solidFill>
                <a:latin typeface="Arial" panose="020B0604020202020204" pitchFamily="34" charset="0"/>
                <a:cs typeface="Arial" panose="020B0604020202020204" pitchFamily="34" charset="0"/>
              </a:rPr>
              <a:t>Emprendimiento para personas con discapacidad y personas  cuidadoras</a:t>
            </a:r>
          </a:p>
        </p:txBody>
      </p:sp>
      <p:sp>
        <p:nvSpPr>
          <p:cNvPr id="20" name="CuadroTexto 19">
            <a:extLst>
              <a:ext uri="{FF2B5EF4-FFF2-40B4-BE49-F238E27FC236}">
                <a16:creationId xmlns:a16="http://schemas.microsoft.com/office/drawing/2014/main" id="{C5BADD62-0BF8-917C-CC46-55407ED857A4}"/>
              </a:ext>
            </a:extLst>
          </p:cNvPr>
          <p:cNvSpPr txBox="1"/>
          <p:nvPr/>
        </p:nvSpPr>
        <p:spPr>
          <a:xfrm>
            <a:off x="7759919" y="4082112"/>
            <a:ext cx="3284121" cy="461665"/>
          </a:xfrm>
          <a:prstGeom prst="rect">
            <a:avLst/>
          </a:prstGeom>
          <a:noFill/>
        </p:spPr>
        <p:txBody>
          <a:bodyPr wrap="square">
            <a:spAutoFit/>
          </a:bodyPr>
          <a:lstStyle/>
          <a:p>
            <a:pPr algn="ctr"/>
            <a:r>
              <a:rPr lang="es-MX" altLang="en-CO" sz="1200" b="1" dirty="0">
                <a:solidFill>
                  <a:schemeClr val="bg1"/>
                </a:solidFill>
                <a:latin typeface="Arial" panose="020B0604020202020204" pitchFamily="34" charset="0"/>
                <a:cs typeface="Arial" panose="020B0604020202020204" pitchFamily="34" charset="0"/>
              </a:rPr>
              <a:t>Apoyo Económico para personas con discapacidad</a:t>
            </a:r>
            <a:endParaRPr lang="es-MX" sz="1200" dirty="0">
              <a:solidFill>
                <a:schemeClr val="bg1"/>
              </a:solidFill>
            </a:endParaRPr>
          </a:p>
        </p:txBody>
      </p:sp>
      <p:sp>
        <p:nvSpPr>
          <p:cNvPr id="22" name="CuadroTexto 21">
            <a:extLst>
              <a:ext uri="{FF2B5EF4-FFF2-40B4-BE49-F238E27FC236}">
                <a16:creationId xmlns:a16="http://schemas.microsoft.com/office/drawing/2014/main" id="{7EB7C842-873C-D05D-10F3-C9C7EFD78E38}"/>
              </a:ext>
            </a:extLst>
          </p:cNvPr>
          <p:cNvSpPr txBox="1"/>
          <p:nvPr/>
        </p:nvSpPr>
        <p:spPr>
          <a:xfrm>
            <a:off x="8343129" y="4589445"/>
            <a:ext cx="3573019" cy="461665"/>
          </a:xfrm>
          <a:prstGeom prst="rect">
            <a:avLst/>
          </a:prstGeom>
          <a:noFill/>
        </p:spPr>
        <p:txBody>
          <a:bodyPr wrap="square">
            <a:spAutoFit/>
          </a:bodyPr>
          <a:lstStyle/>
          <a:p>
            <a:pPr algn="ctr">
              <a:spcBef>
                <a:spcPts val="82"/>
              </a:spcBef>
            </a:pPr>
            <a:r>
              <a:rPr lang="es-MX" altLang="en-CO" sz="1200" b="1" dirty="0">
                <a:solidFill>
                  <a:schemeClr val="bg1"/>
                </a:solidFill>
                <a:latin typeface="Arial" panose="020B0604020202020204" pitchFamily="34" charset="0"/>
                <a:cs typeface="Arial" panose="020B0604020202020204" pitchFamily="34" charset="0"/>
              </a:rPr>
              <a:t>Rehabilitación funcional y vida independiente para personas con discapacidad</a:t>
            </a:r>
          </a:p>
        </p:txBody>
      </p:sp>
      <p:sp>
        <p:nvSpPr>
          <p:cNvPr id="24" name="CuadroTexto 23">
            <a:extLst>
              <a:ext uri="{FF2B5EF4-FFF2-40B4-BE49-F238E27FC236}">
                <a16:creationId xmlns:a16="http://schemas.microsoft.com/office/drawing/2014/main" id="{D9DFC539-10DE-4291-5C2A-E9E7953D6C88}"/>
              </a:ext>
            </a:extLst>
          </p:cNvPr>
          <p:cNvSpPr txBox="1"/>
          <p:nvPr/>
        </p:nvSpPr>
        <p:spPr>
          <a:xfrm>
            <a:off x="7711788" y="5106222"/>
            <a:ext cx="2951883" cy="659155"/>
          </a:xfrm>
          <a:prstGeom prst="rect">
            <a:avLst/>
          </a:prstGeom>
          <a:noFill/>
        </p:spPr>
        <p:txBody>
          <a:bodyPr wrap="square">
            <a:spAutoFit/>
          </a:bodyPr>
          <a:lstStyle/>
          <a:p>
            <a:pPr algn="ctr">
              <a:spcBef>
                <a:spcPts val="82"/>
              </a:spcBef>
            </a:pPr>
            <a:r>
              <a:rPr lang="es-MX" altLang="en-CO" sz="1200" b="1" dirty="0">
                <a:solidFill>
                  <a:schemeClr val="bg1"/>
                </a:solidFill>
                <a:latin typeface="Arial" panose="020B0604020202020204" pitchFamily="34" charset="0"/>
                <a:cs typeface="Arial" panose="020B0604020202020204" pitchFamily="34" charset="0"/>
              </a:rPr>
              <a:t>Atención integral a personas con discapacidad severa </a:t>
            </a:r>
          </a:p>
          <a:p>
            <a:pPr algn="ctr">
              <a:spcBef>
                <a:spcPts val="82"/>
              </a:spcBef>
            </a:pPr>
            <a:r>
              <a:rPr lang="es-MX" altLang="en-CO" sz="1200" b="1" dirty="0">
                <a:solidFill>
                  <a:schemeClr val="bg1"/>
                </a:solidFill>
                <a:latin typeface="Arial" panose="020B0604020202020204" pitchFamily="34" charset="0"/>
                <a:cs typeface="Arial" panose="020B0604020202020204" pitchFamily="34" charset="0"/>
              </a:rPr>
              <a:t>Ser Capaz en Casa</a:t>
            </a:r>
          </a:p>
        </p:txBody>
      </p:sp>
      <p:sp>
        <p:nvSpPr>
          <p:cNvPr id="26" name="CuadroTexto 25">
            <a:extLst>
              <a:ext uri="{FF2B5EF4-FFF2-40B4-BE49-F238E27FC236}">
                <a16:creationId xmlns:a16="http://schemas.microsoft.com/office/drawing/2014/main" id="{6CE605DE-F563-7FE6-6A94-3ADC6F061096}"/>
              </a:ext>
            </a:extLst>
          </p:cNvPr>
          <p:cNvSpPr txBox="1"/>
          <p:nvPr/>
        </p:nvSpPr>
        <p:spPr>
          <a:xfrm>
            <a:off x="8343129" y="3558506"/>
            <a:ext cx="3195051" cy="474489"/>
          </a:xfrm>
          <a:prstGeom prst="rect">
            <a:avLst/>
          </a:prstGeom>
          <a:noFill/>
        </p:spPr>
        <p:txBody>
          <a:bodyPr wrap="square">
            <a:spAutoFit/>
          </a:bodyPr>
          <a:lstStyle/>
          <a:p>
            <a:pPr algn="ctr">
              <a:spcBef>
                <a:spcPts val="82"/>
              </a:spcBef>
            </a:pPr>
            <a:r>
              <a:rPr lang="es-MX" altLang="en-CO" sz="1200" b="1" dirty="0">
                <a:solidFill>
                  <a:schemeClr val="bg1"/>
                </a:solidFill>
                <a:latin typeface="Arial" panose="020B0604020202020204" pitchFamily="34" charset="0"/>
                <a:cs typeface="Arial" panose="020B0604020202020204" pitchFamily="34" charset="0"/>
              </a:rPr>
              <a:t>Acompañamiento psicosocial a personas con discapacidad y personas cuidadoras</a:t>
            </a:r>
          </a:p>
        </p:txBody>
      </p:sp>
      <p:sp>
        <p:nvSpPr>
          <p:cNvPr id="28" name="CuadroTexto 27">
            <a:extLst>
              <a:ext uri="{FF2B5EF4-FFF2-40B4-BE49-F238E27FC236}">
                <a16:creationId xmlns:a16="http://schemas.microsoft.com/office/drawing/2014/main" id="{DE3469BF-5072-B8E6-737E-44E3EC08B7DE}"/>
              </a:ext>
            </a:extLst>
          </p:cNvPr>
          <p:cNvSpPr txBox="1"/>
          <p:nvPr/>
        </p:nvSpPr>
        <p:spPr>
          <a:xfrm>
            <a:off x="7710332" y="5889806"/>
            <a:ext cx="3712688" cy="276999"/>
          </a:xfrm>
          <a:prstGeom prst="rect">
            <a:avLst/>
          </a:prstGeom>
          <a:noFill/>
        </p:spPr>
        <p:txBody>
          <a:bodyPr wrap="square">
            <a:spAutoFit/>
          </a:bodyPr>
          <a:lstStyle/>
          <a:p>
            <a:pPr algn="ctr">
              <a:spcBef>
                <a:spcPts val="82"/>
              </a:spcBef>
            </a:pPr>
            <a:r>
              <a:rPr lang="es-MX" altLang="en-CO" sz="1200" b="1" dirty="0">
                <a:solidFill>
                  <a:schemeClr val="bg1"/>
                </a:solidFill>
                <a:latin typeface="Arial" panose="020B0604020202020204" pitchFamily="34" charset="0"/>
                <a:cs typeface="Arial" panose="020B0604020202020204" pitchFamily="34" charset="0"/>
              </a:rPr>
              <a:t>Centro Integrado</a:t>
            </a:r>
          </a:p>
        </p:txBody>
      </p:sp>
      <p:cxnSp>
        <p:nvCxnSpPr>
          <p:cNvPr id="29" name="Straight Connector 49">
            <a:extLst>
              <a:ext uri="{FF2B5EF4-FFF2-40B4-BE49-F238E27FC236}">
                <a16:creationId xmlns:a16="http://schemas.microsoft.com/office/drawing/2014/main" id="{C5C2E0E8-3AAE-2BBC-0736-6478DD4D844F}"/>
              </a:ext>
            </a:extLst>
          </p:cNvPr>
          <p:cNvCxnSpPr>
            <a:cxnSpLocks/>
          </p:cNvCxnSpPr>
          <p:nvPr/>
        </p:nvCxnSpPr>
        <p:spPr>
          <a:xfrm>
            <a:off x="7255335" y="3802246"/>
            <a:ext cx="1087794" cy="0"/>
          </a:xfrm>
          <a:prstGeom prst="line">
            <a:avLst/>
          </a:prstGeom>
          <a:ln w="12700">
            <a:solidFill>
              <a:srgbClr val="F7F2DD"/>
            </a:solidFill>
          </a:ln>
        </p:spPr>
        <p:style>
          <a:lnRef idx="1">
            <a:schemeClr val="accent1"/>
          </a:lnRef>
          <a:fillRef idx="0">
            <a:schemeClr val="accent1"/>
          </a:fillRef>
          <a:effectRef idx="0">
            <a:schemeClr val="accent1"/>
          </a:effectRef>
          <a:fontRef idx="minor">
            <a:schemeClr val="tx1"/>
          </a:fontRef>
        </p:style>
      </p:cxnSp>
      <p:cxnSp>
        <p:nvCxnSpPr>
          <p:cNvPr id="30" name="Straight Connector 49">
            <a:extLst>
              <a:ext uri="{FF2B5EF4-FFF2-40B4-BE49-F238E27FC236}">
                <a16:creationId xmlns:a16="http://schemas.microsoft.com/office/drawing/2014/main" id="{F4BD6825-CBFA-C81F-71C4-A0509A34EBA8}"/>
              </a:ext>
            </a:extLst>
          </p:cNvPr>
          <p:cNvCxnSpPr>
            <a:cxnSpLocks/>
          </p:cNvCxnSpPr>
          <p:nvPr/>
        </p:nvCxnSpPr>
        <p:spPr>
          <a:xfrm>
            <a:off x="7285763" y="3166311"/>
            <a:ext cx="550410" cy="0"/>
          </a:xfrm>
          <a:prstGeom prst="line">
            <a:avLst/>
          </a:prstGeom>
          <a:ln w="12700">
            <a:solidFill>
              <a:srgbClr val="F7F2DD"/>
            </a:solidFill>
          </a:ln>
        </p:spPr>
        <p:style>
          <a:lnRef idx="1">
            <a:schemeClr val="accent1"/>
          </a:lnRef>
          <a:fillRef idx="0">
            <a:schemeClr val="accent1"/>
          </a:fillRef>
          <a:effectRef idx="0">
            <a:schemeClr val="accent1"/>
          </a:effectRef>
          <a:fontRef idx="minor">
            <a:schemeClr val="tx1"/>
          </a:fontRef>
        </p:style>
      </p:cxnSp>
      <p:cxnSp>
        <p:nvCxnSpPr>
          <p:cNvPr id="41" name="Straight Connector 49">
            <a:extLst>
              <a:ext uri="{FF2B5EF4-FFF2-40B4-BE49-F238E27FC236}">
                <a16:creationId xmlns:a16="http://schemas.microsoft.com/office/drawing/2014/main" id="{A4AAE470-02A1-D970-E374-8D54AA328635}"/>
              </a:ext>
            </a:extLst>
          </p:cNvPr>
          <p:cNvCxnSpPr>
            <a:cxnSpLocks/>
          </p:cNvCxnSpPr>
          <p:nvPr/>
        </p:nvCxnSpPr>
        <p:spPr>
          <a:xfrm>
            <a:off x="7255335" y="4779443"/>
            <a:ext cx="1087794" cy="0"/>
          </a:xfrm>
          <a:prstGeom prst="line">
            <a:avLst/>
          </a:prstGeom>
          <a:ln w="12700">
            <a:solidFill>
              <a:srgbClr val="F7F2DD"/>
            </a:solidFill>
          </a:ln>
        </p:spPr>
        <p:style>
          <a:lnRef idx="1">
            <a:schemeClr val="accent1"/>
          </a:lnRef>
          <a:fillRef idx="0">
            <a:schemeClr val="accent1"/>
          </a:fillRef>
          <a:effectRef idx="0">
            <a:schemeClr val="accent1"/>
          </a:effectRef>
          <a:fontRef idx="minor">
            <a:schemeClr val="tx1"/>
          </a:fontRef>
        </p:style>
      </p:cxnSp>
      <p:cxnSp>
        <p:nvCxnSpPr>
          <p:cNvPr id="42" name="Straight Connector 49">
            <a:extLst>
              <a:ext uri="{FF2B5EF4-FFF2-40B4-BE49-F238E27FC236}">
                <a16:creationId xmlns:a16="http://schemas.microsoft.com/office/drawing/2014/main" id="{69FC1747-13FB-B145-F949-01EE20F7D191}"/>
              </a:ext>
            </a:extLst>
          </p:cNvPr>
          <p:cNvCxnSpPr>
            <a:cxnSpLocks/>
          </p:cNvCxnSpPr>
          <p:nvPr/>
        </p:nvCxnSpPr>
        <p:spPr>
          <a:xfrm>
            <a:off x="7285763" y="5318844"/>
            <a:ext cx="550410" cy="0"/>
          </a:xfrm>
          <a:prstGeom prst="line">
            <a:avLst/>
          </a:prstGeom>
          <a:ln w="12700">
            <a:solidFill>
              <a:srgbClr val="F7F2DD"/>
            </a:solidFill>
          </a:ln>
        </p:spPr>
        <p:style>
          <a:lnRef idx="1">
            <a:schemeClr val="accent1"/>
          </a:lnRef>
          <a:fillRef idx="0">
            <a:schemeClr val="accent1"/>
          </a:fillRef>
          <a:effectRef idx="0">
            <a:schemeClr val="accent1"/>
          </a:effectRef>
          <a:fontRef idx="minor">
            <a:schemeClr val="tx1"/>
          </a:fontRef>
        </p:style>
      </p:cxnSp>
      <p:cxnSp>
        <p:nvCxnSpPr>
          <p:cNvPr id="45" name="Straight Connector 49">
            <a:extLst>
              <a:ext uri="{FF2B5EF4-FFF2-40B4-BE49-F238E27FC236}">
                <a16:creationId xmlns:a16="http://schemas.microsoft.com/office/drawing/2014/main" id="{9D544294-1B66-0A9D-9FF7-716DF427F78B}"/>
              </a:ext>
            </a:extLst>
          </p:cNvPr>
          <p:cNvCxnSpPr>
            <a:cxnSpLocks/>
          </p:cNvCxnSpPr>
          <p:nvPr/>
        </p:nvCxnSpPr>
        <p:spPr>
          <a:xfrm>
            <a:off x="7255335" y="6039865"/>
            <a:ext cx="1556550" cy="0"/>
          </a:xfrm>
          <a:prstGeom prst="line">
            <a:avLst/>
          </a:prstGeom>
          <a:ln w="12700">
            <a:solidFill>
              <a:srgbClr val="F7F2D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2357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7F2DD"/>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16EF19-8509-E60F-FA06-F1535D60E48F}"/>
              </a:ext>
            </a:extLst>
          </p:cNvPr>
          <p:cNvPicPr>
            <a:picLocks noChangeAspect="1"/>
          </p:cNvPicPr>
          <p:nvPr/>
        </p:nvPicPr>
        <p:blipFill>
          <a:blip r:embed="rId2"/>
          <a:stretch>
            <a:fillRect/>
          </a:stretch>
        </p:blipFill>
        <p:spPr>
          <a:xfrm>
            <a:off x="8870700" y="5546417"/>
            <a:ext cx="2831480" cy="920933"/>
          </a:xfrm>
          <a:prstGeom prst="rect">
            <a:avLst/>
          </a:prstGeom>
        </p:spPr>
      </p:pic>
      <p:pic>
        <p:nvPicPr>
          <p:cNvPr id="11" name="Imagen 41">
            <a:extLst>
              <a:ext uri="{FF2B5EF4-FFF2-40B4-BE49-F238E27FC236}">
                <a16:creationId xmlns:a16="http://schemas.microsoft.com/office/drawing/2014/main" id="{44FABB51-273E-6BCA-0BC4-AA34A699B6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093" b="36607"/>
          <a:stretch>
            <a:fillRect/>
          </a:stretch>
        </p:blipFill>
        <p:spPr bwMode="auto">
          <a:xfrm>
            <a:off x="0" y="4975080"/>
            <a:ext cx="1615452" cy="192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40;p9">
            <a:extLst>
              <a:ext uri="{FF2B5EF4-FFF2-40B4-BE49-F238E27FC236}">
                <a16:creationId xmlns:a16="http://schemas.microsoft.com/office/drawing/2014/main" id="{EFAB862F-F414-F48A-C5AC-195FCA123DD4}"/>
              </a:ext>
            </a:extLst>
          </p:cNvPr>
          <p:cNvSpPr txBox="1"/>
          <p:nvPr/>
        </p:nvSpPr>
        <p:spPr>
          <a:xfrm>
            <a:off x="5853518" y="1935195"/>
            <a:ext cx="56061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strike="noStrike" cap="none" dirty="0">
              <a:solidFill>
                <a:srgbClr val="1B3834"/>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dirty="0">
              <a:solidFill>
                <a:srgbClr val="1B3834"/>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dirty="0">
              <a:solidFill>
                <a:srgbClr val="1B3734"/>
              </a:solidFill>
              <a:latin typeface="Arial"/>
              <a:ea typeface="Arial"/>
              <a:cs typeface="Arial"/>
              <a:sym typeface="Arial"/>
            </a:endParaRPr>
          </a:p>
        </p:txBody>
      </p:sp>
      <p:sp>
        <p:nvSpPr>
          <p:cNvPr id="6" name="object 31">
            <a:extLst>
              <a:ext uri="{FF2B5EF4-FFF2-40B4-BE49-F238E27FC236}">
                <a16:creationId xmlns:a16="http://schemas.microsoft.com/office/drawing/2014/main" id="{B115FD08-368D-DFBE-AD42-CB0BC0627895}"/>
              </a:ext>
            </a:extLst>
          </p:cNvPr>
          <p:cNvSpPr txBox="1"/>
          <p:nvPr/>
        </p:nvSpPr>
        <p:spPr>
          <a:xfrm>
            <a:off x="807726" y="525713"/>
            <a:ext cx="4595019" cy="440997"/>
          </a:xfrm>
          <a:prstGeom prst="rect">
            <a:avLst/>
          </a:prstGeom>
        </p:spPr>
        <p:txBody>
          <a:bodyPr wrap="square" lIns="0" tIns="10012" rIns="0" bIns="0">
            <a:spAutoFit/>
          </a:bodyPr>
          <a:lstStyle>
            <a:lvl1pPr marL="14288">
              <a:defRPr sz="2100">
                <a:solidFill>
                  <a:schemeClr val="tx1"/>
                </a:solidFill>
                <a:latin typeface="Calibri" panose="020F0502020204030204" pitchFamily="34" charset="0"/>
              </a:defRPr>
            </a:lvl1pPr>
            <a:lvl2pPr marL="742950" indent="-285750">
              <a:defRPr sz="2100">
                <a:solidFill>
                  <a:schemeClr val="tx1"/>
                </a:solidFill>
                <a:latin typeface="Calibri" panose="020F0502020204030204" pitchFamily="34" charset="0"/>
              </a:defRPr>
            </a:lvl2pPr>
            <a:lvl3pPr marL="1143000" indent="-228600">
              <a:defRPr sz="2100">
                <a:solidFill>
                  <a:schemeClr val="tx1"/>
                </a:solidFill>
                <a:latin typeface="Calibri" panose="020F0502020204030204" pitchFamily="34" charset="0"/>
              </a:defRPr>
            </a:lvl3pPr>
            <a:lvl4pPr marL="1600200" indent="-228600">
              <a:defRPr sz="2100">
                <a:solidFill>
                  <a:schemeClr val="tx1"/>
                </a:solidFill>
                <a:latin typeface="Calibri" panose="020F0502020204030204" pitchFamily="34" charset="0"/>
              </a:defRPr>
            </a:lvl4pPr>
            <a:lvl5pPr marL="2057400" indent="-228600">
              <a:defRPr sz="2100">
                <a:solidFill>
                  <a:schemeClr val="tx1"/>
                </a:solidFill>
                <a:latin typeface="Calibri" panose="020F0502020204030204" pitchFamily="34" charset="0"/>
              </a:defRPr>
            </a:lvl5pPr>
            <a:lvl6pPr marL="2514600" indent="-228600" defTabSz="1103313" fontAlgn="base">
              <a:spcBef>
                <a:spcPct val="0"/>
              </a:spcBef>
              <a:spcAft>
                <a:spcPct val="0"/>
              </a:spcAft>
              <a:defRPr sz="2100">
                <a:solidFill>
                  <a:schemeClr val="tx1"/>
                </a:solidFill>
                <a:latin typeface="Calibri" panose="020F0502020204030204" pitchFamily="34" charset="0"/>
              </a:defRPr>
            </a:lvl6pPr>
            <a:lvl7pPr marL="2971800" indent="-228600" defTabSz="1103313" fontAlgn="base">
              <a:spcBef>
                <a:spcPct val="0"/>
              </a:spcBef>
              <a:spcAft>
                <a:spcPct val="0"/>
              </a:spcAft>
              <a:defRPr sz="2100">
                <a:solidFill>
                  <a:schemeClr val="tx1"/>
                </a:solidFill>
                <a:latin typeface="Calibri" panose="020F0502020204030204" pitchFamily="34" charset="0"/>
              </a:defRPr>
            </a:lvl7pPr>
            <a:lvl8pPr marL="3429000" indent="-228600" defTabSz="1103313" fontAlgn="base">
              <a:spcBef>
                <a:spcPct val="0"/>
              </a:spcBef>
              <a:spcAft>
                <a:spcPct val="0"/>
              </a:spcAft>
              <a:defRPr sz="2100">
                <a:solidFill>
                  <a:schemeClr val="tx1"/>
                </a:solidFill>
                <a:latin typeface="Calibri" panose="020F0502020204030204" pitchFamily="34" charset="0"/>
              </a:defRPr>
            </a:lvl8pPr>
            <a:lvl9pPr marL="3886200" indent="-228600" defTabSz="1103313" fontAlgn="base">
              <a:spcBef>
                <a:spcPct val="0"/>
              </a:spcBef>
              <a:spcAft>
                <a:spcPct val="0"/>
              </a:spcAft>
              <a:defRPr sz="2100">
                <a:solidFill>
                  <a:schemeClr val="tx1"/>
                </a:solidFill>
                <a:latin typeface="Calibri" panose="020F0502020204030204" pitchFamily="34" charset="0"/>
              </a:defRPr>
            </a:lvl9pPr>
          </a:lstStyle>
          <a:p>
            <a:pPr>
              <a:spcBef>
                <a:spcPts val="82"/>
              </a:spcBef>
            </a:pPr>
            <a:r>
              <a:rPr lang="es-MX" altLang="en-CO" sz="2800" b="1" dirty="0">
                <a:solidFill>
                  <a:srgbClr val="1B3834"/>
                </a:solidFill>
                <a:latin typeface="Arial" panose="020B0604020202020204" pitchFamily="34" charset="0"/>
                <a:cs typeface="Arial" panose="020B0604020202020204" pitchFamily="34" charset="0"/>
              </a:rPr>
              <a:t>Logros</a:t>
            </a:r>
            <a:endParaRPr lang="en-CO" altLang="en-CO" sz="1600" dirty="0">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833E0242-E98D-4D75-7A3B-356B9329A70C}"/>
              </a:ext>
            </a:extLst>
          </p:cNvPr>
          <p:cNvSpPr txBox="1"/>
          <p:nvPr/>
        </p:nvSpPr>
        <p:spPr>
          <a:xfrm>
            <a:off x="713895" y="1350667"/>
            <a:ext cx="10882843" cy="3015634"/>
          </a:xfrm>
          <a:prstGeom prst="rect">
            <a:avLst/>
          </a:prstGeom>
          <a:noFill/>
        </p:spPr>
        <p:txBody>
          <a:bodyPr wrap="square">
            <a:spAutoFit/>
          </a:bodyPr>
          <a:lstStyle/>
          <a:p>
            <a:pPr marL="285750" indent="-285750" algn="just">
              <a:lnSpc>
                <a:spcPct val="107000"/>
              </a:lnSpc>
              <a:spcAft>
                <a:spcPts val="800"/>
              </a:spcAft>
              <a:buClr>
                <a:srgbClr val="FB6C6C"/>
              </a:buClr>
              <a:buFont typeface="Wingdings" panose="05000000000000000000" pitchFamily="2" charset="2"/>
              <a:buChar char="ü"/>
            </a:pPr>
            <a:r>
              <a:rPr lang="es-CO" sz="1600" b="1" dirty="0">
                <a:effectLst/>
                <a:latin typeface="Arial" panose="020B0604020202020204" pitchFamily="34" charset="0"/>
                <a:ea typeface="Calibri" panose="020F0502020204030204" pitchFamily="34" charset="0"/>
                <a:cs typeface="Arial" panose="020B0604020202020204" pitchFamily="34" charset="0"/>
              </a:rPr>
              <a:t>Proceso de Postulaciones Virtual: </a:t>
            </a:r>
            <a:r>
              <a:rPr lang="es-CO" sz="1600" dirty="0">
                <a:effectLst/>
                <a:latin typeface="Arial" panose="020B0604020202020204" pitchFamily="34" charset="0"/>
                <a:ea typeface="Calibri" panose="020F0502020204030204" pitchFamily="34" charset="0"/>
                <a:cs typeface="Arial" panose="020B0604020202020204" pitchFamily="34" charset="0"/>
              </a:rPr>
              <a:t>implementamos con éxito un proceso de postulaciones en línea, permitiendo a las personas acceder a servicios desde sus hogares y promoviendo la autogestión y corresponsabilidad. </a:t>
            </a:r>
          </a:p>
          <a:p>
            <a:pPr marL="285750" indent="-285750" algn="just">
              <a:lnSpc>
                <a:spcPct val="107000"/>
              </a:lnSpc>
              <a:spcAft>
                <a:spcPts val="800"/>
              </a:spcAft>
              <a:buClr>
                <a:srgbClr val="FB6C6C"/>
              </a:buClr>
              <a:buFont typeface="Wingdings" panose="05000000000000000000" pitchFamily="2" charset="2"/>
              <a:buChar char="ü"/>
            </a:pPr>
            <a:r>
              <a:rPr lang="es-CO" sz="1600" b="1" dirty="0">
                <a:effectLst/>
                <a:latin typeface="Arial" panose="020B0604020202020204" pitchFamily="34" charset="0"/>
                <a:ea typeface="Calibri" panose="020F0502020204030204" pitchFamily="34" charset="0"/>
                <a:cs typeface="Arial" panose="020B0604020202020204" pitchFamily="34" charset="0"/>
              </a:rPr>
              <a:t>Comité de Accesibilidad de Medellín (CAME):  </a:t>
            </a:r>
            <a:r>
              <a:rPr lang="es-CO" sz="1600" dirty="0">
                <a:latin typeface="Arial" panose="020B0604020202020204" pitchFamily="34" charset="0"/>
                <a:ea typeface="Calibri" panose="020F0502020204030204" pitchFamily="34" charset="0"/>
                <a:cs typeface="Arial" panose="020B0604020202020204" pitchFamily="34" charset="0"/>
              </a:rPr>
              <a:t>creamos </a:t>
            </a:r>
            <a:r>
              <a:rPr lang="es-CO" sz="1600" dirty="0">
                <a:effectLst/>
                <a:latin typeface="Arial" panose="020B0604020202020204" pitchFamily="34" charset="0"/>
                <a:ea typeface="Calibri" panose="020F0502020204030204" pitchFamily="34" charset="0"/>
                <a:cs typeface="Arial" panose="020B0604020202020204" pitchFamily="34" charset="0"/>
              </a:rPr>
              <a:t>este comité como el principal órgano consultivo en temas de accesibilidad, conformado por representantes institucionales y personas con discapacidad validadoras de la accesibilidad en </a:t>
            </a:r>
            <a:r>
              <a:rPr lang="es-CO" sz="1600" dirty="0">
                <a:latin typeface="Arial" panose="020B0604020202020204" pitchFamily="34" charset="0"/>
                <a:ea typeface="Calibri" panose="020F0502020204030204" pitchFamily="34" charset="0"/>
                <a:cs typeface="Arial" panose="020B0604020202020204" pitchFamily="34" charset="0"/>
              </a:rPr>
              <a:t>el Distrito</a:t>
            </a:r>
            <a:r>
              <a:rPr lang="es-CO" sz="1600" dirty="0">
                <a:effectLst/>
                <a:latin typeface="Arial" panose="020B0604020202020204" pitchFamily="34" charset="0"/>
                <a:ea typeface="Calibri" panose="020F0502020204030204" pitchFamily="34" charset="0"/>
                <a:cs typeface="Arial" panose="020B0604020202020204" pitchFamily="34" charset="0"/>
              </a:rPr>
              <a:t>, siendo un enfoque único en el país.</a:t>
            </a:r>
          </a:p>
          <a:p>
            <a:pPr marL="285750" indent="-285750" algn="just">
              <a:lnSpc>
                <a:spcPct val="107000"/>
              </a:lnSpc>
              <a:spcAft>
                <a:spcPts val="800"/>
              </a:spcAft>
              <a:buClr>
                <a:srgbClr val="FB6C6C"/>
              </a:buClr>
              <a:buFont typeface="Wingdings" panose="05000000000000000000" pitchFamily="2" charset="2"/>
              <a:buChar char="ü"/>
            </a:pPr>
            <a:r>
              <a:rPr lang="es-CO" sz="1600" dirty="0">
                <a:latin typeface="Arial" panose="020B0604020202020204" pitchFamily="34" charset="0"/>
                <a:ea typeface="Calibri" panose="020F0502020204030204" pitchFamily="34" charset="0"/>
                <a:cs typeface="Arial" panose="020B0604020202020204" pitchFamily="34" charset="0"/>
              </a:rPr>
              <a:t>Visibilizamos </a:t>
            </a:r>
            <a:r>
              <a:rPr lang="es-CO" sz="1600" dirty="0">
                <a:effectLst/>
                <a:latin typeface="Arial" panose="020B0604020202020204" pitchFamily="34" charset="0"/>
                <a:ea typeface="Calibri" panose="020F0502020204030204" pitchFamily="34" charset="0"/>
                <a:cs typeface="Arial" panose="020B0604020202020204" pitchFamily="34" charset="0"/>
              </a:rPr>
              <a:t>la labor del cuidado y creamos entornos de autocuidado para las personas cuidadoras mediante talleres, respiros familiares, acciones de relevo y </a:t>
            </a:r>
            <a:r>
              <a:rPr lang="es-CO" sz="1600" dirty="0">
                <a:latin typeface="Arial" panose="020B0604020202020204" pitchFamily="34" charset="0"/>
                <a:ea typeface="Calibri" panose="020F0502020204030204" pitchFamily="34" charset="0"/>
                <a:cs typeface="Arial" panose="020B0604020202020204" pitchFamily="34" charset="0"/>
              </a:rPr>
              <a:t>formalizamos </a:t>
            </a:r>
            <a:r>
              <a:rPr lang="es-CO" sz="1600" dirty="0">
                <a:effectLst/>
                <a:latin typeface="Arial" panose="020B0604020202020204" pitchFamily="34" charset="0"/>
                <a:ea typeface="Calibri" panose="020F0502020204030204" pitchFamily="34" charset="0"/>
                <a:cs typeface="Arial" panose="020B0604020202020204" pitchFamily="34" charset="0"/>
              </a:rPr>
              <a:t>el Comité Técnico Distrital de Personas Cuidadoras</a:t>
            </a:r>
            <a:r>
              <a:rPr lang="es-CO" sz="1600" dirty="0">
                <a:latin typeface="Arial" panose="020B0604020202020204" pitchFamily="34" charset="0"/>
                <a:ea typeface="Calibri" panose="020F0502020204030204" pitchFamily="34" charset="0"/>
                <a:cs typeface="Arial" panose="020B0604020202020204" pitchFamily="34" charset="0"/>
              </a:rPr>
              <a:t>, siendo el primero en Colombia. Con ello elaboramos el p</a:t>
            </a:r>
            <a:r>
              <a:rPr lang="es-CO" sz="1600" dirty="0">
                <a:effectLst/>
                <a:latin typeface="Arial" panose="020B0604020202020204" pitchFamily="34" charset="0"/>
                <a:ea typeface="Calibri" panose="020F0502020204030204" pitchFamily="34" charset="0"/>
                <a:cs typeface="Arial" panose="020B0604020202020204" pitchFamily="34" charset="0"/>
              </a:rPr>
              <a:t>lan de acción de la Política Pública para Personas Cuidadoras y brindamos estrategias a las personas cuidadoras para la toma de decisiones.</a:t>
            </a:r>
          </a:p>
          <a:p>
            <a:pPr algn="just">
              <a:lnSpc>
                <a:spcPct val="107000"/>
              </a:lnSpc>
              <a:spcAft>
                <a:spcPts val="800"/>
              </a:spcAft>
              <a:buClr>
                <a:srgbClr val="FB6C6C"/>
              </a:buClr>
            </a:pPr>
            <a:endParaRPr lang="es-CO" sz="16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608106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7F2DD"/>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16EF19-8509-E60F-FA06-F1535D60E48F}"/>
              </a:ext>
            </a:extLst>
          </p:cNvPr>
          <p:cNvPicPr>
            <a:picLocks noChangeAspect="1"/>
          </p:cNvPicPr>
          <p:nvPr/>
        </p:nvPicPr>
        <p:blipFill>
          <a:blip r:embed="rId2"/>
          <a:stretch>
            <a:fillRect/>
          </a:stretch>
        </p:blipFill>
        <p:spPr>
          <a:xfrm>
            <a:off x="8870700" y="5546417"/>
            <a:ext cx="2831480" cy="920933"/>
          </a:xfrm>
          <a:prstGeom prst="rect">
            <a:avLst/>
          </a:prstGeom>
        </p:spPr>
      </p:pic>
      <p:sp>
        <p:nvSpPr>
          <p:cNvPr id="4" name="Google Shape;240;p9">
            <a:extLst>
              <a:ext uri="{FF2B5EF4-FFF2-40B4-BE49-F238E27FC236}">
                <a16:creationId xmlns:a16="http://schemas.microsoft.com/office/drawing/2014/main" id="{EFAB862F-F414-F48A-C5AC-195FCA123DD4}"/>
              </a:ext>
            </a:extLst>
          </p:cNvPr>
          <p:cNvSpPr txBox="1"/>
          <p:nvPr/>
        </p:nvSpPr>
        <p:spPr>
          <a:xfrm>
            <a:off x="5853518" y="1935195"/>
            <a:ext cx="56061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strike="noStrike" cap="none" dirty="0">
              <a:solidFill>
                <a:srgbClr val="1B3834"/>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dirty="0">
              <a:solidFill>
                <a:srgbClr val="1B3834"/>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dirty="0">
              <a:solidFill>
                <a:srgbClr val="1B3734"/>
              </a:solidFill>
              <a:latin typeface="Arial"/>
              <a:ea typeface="Arial"/>
              <a:cs typeface="Arial"/>
              <a:sym typeface="Arial"/>
            </a:endParaRPr>
          </a:p>
        </p:txBody>
      </p:sp>
      <p:sp>
        <p:nvSpPr>
          <p:cNvPr id="2" name="object 31">
            <a:extLst>
              <a:ext uri="{FF2B5EF4-FFF2-40B4-BE49-F238E27FC236}">
                <a16:creationId xmlns:a16="http://schemas.microsoft.com/office/drawing/2014/main" id="{D3A1DCB4-E1FA-4AB0-D8C9-7F42E391AA0C}"/>
              </a:ext>
            </a:extLst>
          </p:cNvPr>
          <p:cNvSpPr txBox="1"/>
          <p:nvPr/>
        </p:nvSpPr>
        <p:spPr>
          <a:xfrm>
            <a:off x="6492339" y="689760"/>
            <a:ext cx="4756722" cy="502552"/>
          </a:xfrm>
          <a:prstGeom prst="rect">
            <a:avLst/>
          </a:prstGeom>
        </p:spPr>
        <p:txBody>
          <a:bodyPr wrap="square" lIns="0" tIns="10012" rIns="0" bIns="0">
            <a:spAutoFit/>
          </a:bodyPr>
          <a:lstStyle>
            <a:lvl1pPr marL="14288">
              <a:defRPr sz="2100">
                <a:solidFill>
                  <a:schemeClr val="tx1"/>
                </a:solidFill>
                <a:latin typeface="Calibri" panose="020F0502020204030204" pitchFamily="34" charset="0"/>
              </a:defRPr>
            </a:lvl1pPr>
            <a:lvl2pPr marL="742950" indent="-285750">
              <a:defRPr sz="2100">
                <a:solidFill>
                  <a:schemeClr val="tx1"/>
                </a:solidFill>
                <a:latin typeface="Calibri" panose="020F0502020204030204" pitchFamily="34" charset="0"/>
              </a:defRPr>
            </a:lvl2pPr>
            <a:lvl3pPr marL="1143000" indent="-228600">
              <a:defRPr sz="2100">
                <a:solidFill>
                  <a:schemeClr val="tx1"/>
                </a:solidFill>
                <a:latin typeface="Calibri" panose="020F0502020204030204" pitchFamily="34" charset="0"/>
              </a:defRPr>
            </a:lvl3pPr>
            <a:lvl4pPr marL="1600200" indent="-228600">
              <a:defRPr sz="2100">
                <a:solidFill>
                  <a:schemeClr val="tx1"/>
                </a:solidFill>
                <a:latin typeface="Calibri" panose="020F0502020204030204" pitchFamily="34" charset="0"/>
              </a:defRPr>
            </a:lvl4pPr>
            <a:lvl5pPr marL="2057400" indent="-228600">
              <a:defRPr sz="2100">
                <a:solidFill>
                  <a:schemeClr val="tx1"/>
                </a:solidFill>
                <a:latin typeface="Calibri" panose="020F0502020204030204" pitchFamily="34" charset="0"/>
              </a:defRPr>
            </a:lvl5pPr>
            <a:lvl6pPr marL="2514600" indent="-228600" defTabSz="1103313" fontAlgn="base">
              <a:spcBef>
                <a:spcPct val="0"/>
              </a:spcBef>
              <a:spcAft>
                <a:spcPct val="0"/>
              </a:spcAft>
              <a:defRPr sz="2100">
                <a:solidFill>
                  <a:schemeClr val="tx1"/>
                </a:solidFill>
                <a:latin typeface="Calibri" panose="020F0502020204030204" pitchFamily="34" charset="0"/>
              </a:defRPr>
            </a:lvl6pPr>
            <a:lvl7pPr marL="2971800" indent="-228600" defTabSz="1103313" fontAlgn="base">
              <a:spcBef>
                <a:spcPct val="0"/>
              </a:spcBef>
              <a:spcAft>
                <a:spcPct val="0"/>
              </a:spcAft>
              <a:defRPr sz="2100">
                <a:solidFill>
                  <a:schemeClr val="tx1"/>
                </a:solidFill>
                <a:latin typeface="Calibri" panose="020F0502020204030204" pitchFamily="34" charset="0"/>
              </a:defRPr>
            </a:lvl7pPr>
            <a:lvl8pPr marL="3429000" indent="-228600" defTabSz="1103313" fontAlgn="base">
              <a:spcBef>
                <a:spcPct val="0"/>
              </a:spcBef>
              <a:spcAft>
                <a:spcPct val="0"/>
              </a:spcAft>
              <a:defRPr sz="2100">
                <a:solidFill>
                  <a:schemeClr val="tx1"/>
                </a:solidFill>
                <a:latin typeface="Calibri" panose="020F0502020204030204" pitchFamily="34" charset="0"/>
              </a:defRPr>
            </a:lvl8pPr>
            <a:lvl9pPr marL="3886200" indent="-228600" defTabSz="1103313" fontAlgn="base">
              <a:spcBef>
                <a:spcPct val="0"/>
              </a:spcBef>
              <a:spcAft>
                <a:spcPct val="0"/>
              </a:spcAft>
              <a:defRPr sz="2100">
                <a:solidFill>
                  <a:schemeClr val="tx1"/>
                </a:solidFill>
                <a:latin typeface="Calibri" panose="020F0502020204030204" pitchFamily="34" charset="0"/>
              </a:defRPr>
            </a:lvl9pPr>
          </a:lstStyle>
          <a:p>
            <a:pPr algn="ctr">
              <a:spcBef>
                <a:spcPts val="82"/>
              </a:spcBef>
            </a:pPr>
            <a:r>
              <a:rPr lang="es-ES" sz="3200" b="1" i="0" u="none" strike="noStrike" dirty="0">
                <a:effectLst/>
                <a:latin typeface="Calibri" panose="020F0502020204030204" pitchFamily="34" charset="0"/>
              </a:rPr>
              <a:t>Recomendaciones</a:t>
            </a:r>
            <a:endParaRPr lang="en-CO" altLang="en-CO" sz="1600" dirty="0">
              <a:latin typeface="Arial" panose="020B0604020202020204" pitchFamily="34" charset="0"/>
              <a:cs typeface="Arial" panose="020B0604020202020204" pitchFamily="34" charset="0"/>
            </a:endParaRPr>
          </a:p>
        </p:txBody>
      </p:sp>
      <p:sp>
        <p:nvSpPr>
          <p:cNvPr id="3" name="TextBox 3">
            <a:extLst>
              <a:ext uri="{FF2B5EF4-FFF2-40B4-BE49-F238E27FC236}">
                <a16:creationId xmlns:a16="http://schemas.microsoft.com/office/drawing/2014/main" id="{70BB928E-7FF5-47A2-32D3-4CCBF4327100}"/>
              </a:ext>
            </a:extLst>
          </p:cNvPr>
          <p:cNvSpPr txBox="1"/>
          <p:nvPr/>
        </p:nvSpPr>
        <p:spPr>
          <a:xfrm>
            <a:off x="6702896" y="1670125"/>
            <a:ext cx="4827276" cy="1917448"/>
          </a:xfrm>
          <a:prstGeom prst="rect">
            <a:avLst/>
          </a:prstGeom>
          <a:noFill/>
        </p:spPr>
        <p:txBody>
          <a:bodyPr wrap="square">
            <a:spAutoFit/>
          </a:bodyPr>
          <a:lstStyle/>
          <a:p>
            <a:pPr algn="just">
              <a:lnSpc>
                <a:spcPct val="107000"/>
              </a:lnSpc>
              <a:spcAft>
                <a:spcPts val="800"/>
              </a:spcAft>
            </a:pPr>
            <a:r>
              <a:rPr lang="es-CO" sz="1600" dirty="0">
                <a:latin typeface="Arial" panose="020B0604020202020204" pitchFamily="34" charset="0"/>
                <a:ea typeface="Calibri" panose="020F0502020204030204" pitchFamily="34" charset="0"/>
                <a:cs typeface="Arial" panose="020B0604020202020204" pitchFamily="34" charset="0"/>
              </a:rPr>
              <a:t>Ampliar la oferta institucional en recursos y capacidad de atención debido a que con la última caracterización del Ministerio de salud del año 2020, en Medellín existen  78,287 personas con discapacidad y cada año se postulan aproximadamente 12.000. Quedando sin atención gran parte de la población con discapacidad.</a:t>
            </a:r>
            <a:endParaRPr lang="es-CO" sz="1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Imagen 8">
            <a:extLst>
              <a:ext uri="{FF2B5EF4-FFF2-40B4-BE49-F238E27FC236}">
                <a16:creationId xmlns:a16="http://schemas.microsoft.com/office/drawing/2014/main" id="{51AE73F6-A889-807F-AB36-7DD84E3389A0}"/>
              </a:ext>
            </a:extLst>
          </p:cNvPr>
          <p:cNvPicPr>
            <a:picLocks noChangeAspect="1"/>
          </p:cNvPicPr>
          <p:nvPr/>
        </p:nvPicPr>
        <p:blipFill rotWithShape="1">
          <a:blip r:embed="rId3"/>
          <a:srcRect l="21794" t="589" r="18961" b="-589"/>
          <a:stretch/>
        </p:blipFill>
        <p:spPr>
          <a:xfrm>
            <a:off x="0" y="-40405"/>
            <a:ext cx="6131917" cy="6898405"/>
          </a:xfrm>
          <a:prstGeom prst="rect">
            <a:avLst/>
          </a:prstGeom>
        </p:spPr>
      </p:pic>
      <p:pic>
        <p:nvPicPr>
          <p:cNvPr id="11" name="Imagen 41">
            <a:extLst>
              <a:ext uri="{FF2B5EF4-FFF2-40B4-BE49-F238E27FC236}">
                <a16:creationId xmlns:a16="http://schemas.microsoft.com/office/drawing/2014/main" id="{44FABB51-273E-6BCA-0BC4-AA34A699B6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7093" b="36607"/>
          <a:stretch>
            <a:fillRect/>
          </a:stretch>
        </p:blipFill>
        <p:spPr bwMode="auto">
          <a:xfrm>
            <a:off x="0" y="4975080"/>
            <a:ext cx="1615452" cy="192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53041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7F2DD"/>
        </a:solid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E3896221-20B3-7878-CA7C-3CCCBBCFBD00}"/>
              </a:ext>
            </a:extLst>
          </p:cNvPr>
          <p:cNvPicPr>
            <a:picLocks noChangeAspect="1"/>
          </p:cNvPicPr>
          <p:nvPr/>
        </p:nvPicPr>
        <p:blipFill>
          <a:blip r:embed="rId3"/>
          <a:stretch>
            <a:fillRect/>
          </a:stretch>
        </p:blipFill>
        <p:spPr>
          <a:xfrm>
            <a:off x="8995392" y="5609429"/>
            <a:ext cx="2831480" cy="920933"/>
          </a:xfrm>
          <a:prstGeom prst="rect">
            <a:avLst/>
          </a:prstGeom>
        </p:spPr>
      </p:pic>
      <p:sp>
        <p:nvSpPr>
          <p:cNvPr id="28" name="Rectangle 3">
            <a:extLst>
              <a:ext uri="{FF2B5EF4-FFF2-40B4-BE49-F238E27FC236}">
                <a16:creationId xmlns:a16="http://schemas.microsoft.com/office/drawing/2014/main" id="{39369998-E231-A23B-EC09-4E90C2D80F4F}"/>
              </a:ext>
            </a:extLst>
          </p:cNvPr>
          <p:cNvSpPr/>
          <p:nvPr/>
        </p:nvSpPr>
        <p:spPr>
          <a:xfrm>
            <a:off x="3771282" y="688933"/>
            <a:ext cx="4233797" cy="551527"/>
          </a:xfrm>
          <a:prstGeom prst="rect">
            <a:avLst/>
          </a:prstGeom>
          <a:solidFill>
            <a:srgbClr val="1B3734"/>
          </a:solidFill>
          <a:ln>
            <a:noFill/>
          </a:ln>
        </p:spPr>
        <p:style>
          <a:lnRef idx="2">
            <a:schemeClr val="accent1">
              <a:shade val="15000"/>
            </a:schemeClr>
          </a:lnRef>
          <a:fillRef idx="1">
            <a:schemeClr val="accent1"/>
          </a:fillRef>
          <a:effectRef idx="0">
            <a:schemeClr val="accent1"/>
          </a:effectRef>
          <a:fontRef idx="minor">
            <a:schemeClr val="lt1"/>
          </a:fontRef>
        </p:style>
        <p:txBody>
          <a:bodyPr numCol="1" rtlCol="0" anchor="ctr"/>
          <a:lstStyle/>
          <a:p>
            <a:pPr algn="ctr">
              <a:lnSpc>
                <a:spcPts val="1660"/>
              </a:lnSpc>
            </a:pPr>
            <a:r>
              <a:rPr lang="en-US" b="1" dirty="0">
                <a:solidFill>
                  <a:srgbClr val="F7F2DD"/>
                </a:solidFill>
                <a:latin typeface="Arial" panose="020B0604020202020204" pitchFamily="34" charset="0"/>
                <a:cs typeface="Arial" panose="020B0604020202020204" pitchFamily="34" charset="0"/>
              </a:rPr>
              <a:t>Subsecretaría de Derechos Humanos</a:t>
            </a:r>
          </a:p>
        </p:txBody>
      </p:sp>
      <p:sp>
        <p:nvSpPr>
          <p:cNvPr id="30" name="Rectangle 5">
            <a:extLst>
              <a:ext uri="{FF2B5EF4-FFF2-40B4-BE49-F238E27FC236}">
                <a16:creationId xmlns:a16="http://schemas.microsoft.com/office/drawing/2014/main" id="{173C9A7C-F7BB-9234-F633-C6DFD2107153}"/>
              </a:ext>
            </a:extLst>
          </p:cNvPr>
          <p:cNvSpPr/>
          <p:nvPr/>
        </p:nvSpPr>
        <p:spPr>
          <a:xfrm>
            <a:off x="5907162" y="3079379"/>
            <a:ext cx="2502721" cy="533758"/>
          </a:xfrm>
          <a:prstGeom prst="rect">
            <a:avLst/>
          </a:prstGeom>
          <a:solidFill>
            <a:srgbClr val="FB6C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F7F2DD"/>
                </a:solidFill>
                <a:latin typeface="Arial" panose="020B0604020202020204" pitchFamily="34" charset="0"/>
                <a:cs typeface="Arial" panose="020B0604020202020204" pitchFamily="34" charset="0"/>
              </a:rPr>
              <a:t>Sistema Distrital de Derechos Humanos</a:t>
            </a:r>
            <a:endParaRPr lang="en-CO" sz="1400" dirty="0">
              <a:solidFill>
                <a:srgbClr val="F7F2DD"/>
              </a:solidFill>
              <a:latin typeface="Arial" panose="020B0604020202020204" pitchFamily="34" charset="0"/>
              <a:cs typeface="Arial" panose="020B0604020202020204" pitchFamily="34" charset="0"/>
            </a:endParaRPr>
          </a:p>
        </p:txBody>
      </p:sp>
      <p:sp>
        <p:nvSpPr>
          <p:cNvPr id="31" name="Rectangle 6">
            <a:extLst>
              <a:ext uri="{FF2B5EF4-FFF2-40B4-BE49-F238E27FC236}">
                <a16:creationId xmlns:a16="http://schemas.microsoft.com/office/drawing/2014/main" id="{256E332E-4512-CCD8-6A09-4A562A2B09FD}"/>
              </a:ext>
            </a:extLst>
          </p:cNvPr>
          <p:cNvSpPr/>
          <p:nvPr/>
        </p:nvSpPr>
        <p:spPr>
          <a:xfrm>
            <a:off x="2551324" y="2484559"/>
            <a:ext cx="2502721" cy="312517"/>
          </a:xfrm>
          <a:prstGeom prst="rect">
            <a:avLst/>
          </a:prstGeom>
          <a:solidFill>
            <a:srgbClr val="EFD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1B3734"/>
                </a:solidFill>
                <a:latin typeface="Arial" panose="020B0604020202020204" pitchFamily="34" charset="0"/>
                <a:cs typeface="Arial" panose="020B0604020202020204" pitchFamily="34" charset="0"/>
              </a:rPr>
              <a:t>Lider de programa</a:t>
            </a:r>
            <a:endParaRPr lang="en-CO" sz="1400" b="1" dirty="0">
              <a:solidFill>
                <a:srgbClr val="1B3734"/>
              </a:solidFill>
              <a:latin typeface="Arial" panose="020B0604020202020204" pitchFamily="34" charset="0"/>
              <a:cs typeface="Arial" panose="020B0604020202020204" pitchFamily="34" charset="0"/>
            </a:endParaRPr>
          </a:p>
        </p:txBody>
      </p:sp>
      <p:sp>
        <p:nvSpPr>
          <p:cNvPr id="32" name="Rectangle 8">
            <a:extLst>
              <a:ext uri="{FF2B5EF4-FFF2-40B4-BE49-F238E27FC236}">
                <a16:creationId xmlns:a16="http://schemas.microsoft.com/office/drawing/2014/main" id="{F180666E-CBC4-CE6E-77D7-C54C04A51205}"/>
              </a:ext>
            </a:extLst>
          </p:cNvPr>
          <p:cNvSpPr/>
          <p:nvPr/>
        </p:nvSpPr>
        <p:spPr>
          <a:xfrm>
            <a:off x="2551324" y="3086739"/>
            <a:ext cx="2502722" cy="321717"/>
          </a:xfrm>
          <a:prstGeom prst="rect">
            <a:avLst/>
          </a:prstGeom>
          <a:solidFill>
            <a:srgbClr val="EFD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1B3734"/>
                </a:solidFill>
                <a:latin typeface="Arial" panose="020B0604020202020204" pitchFamily="34" charset="0"/>
                <a:cs typeface="Arial" panose="020B0604020202020204" pitchFamily="34" charset="0"/>
              </a:rPr>
              <a:t>Lider de proyecto</a:t>
            </a:r>
            <a:endParaRPr lang="en-CO" sz="1400" b="1" dirty="0">
              <a:solidFill>
                <a:srgbClr val="1B3734"/>
              </a:solidFill>
              <a:latin typeface="Arial" panose="020B0604020202020204" pitchFamily="34" charset="0"/>
              <a:cs typeface="Arial" panose="020B0604020202020204" pitchFamily="34" charset="0"/>
            </a:endParaRPr>
          </a:p>
        </p:txBody>
      </p:sp>
      <p:cxnSp>
        <p:nvCxnSpPr>
          <p:cNvPr id="33" name="Elbow Connector 20">
            <a:extLst>
              <a:ext uri="{FF2B5EF4-FFF2-40B4-BE49-F238E27FC236}">
                <a16:creationId xmlns:a16="http://schemas.microsoft.com/office/drawing/2014/main" id="{AC005BEB-C504-BBA0-3906-B2439E3A679C}"/>
              </a:ext>
            </a:extLst>
          </p:cNvPr>
          <p:cNvCxnSpPr/>
          <p:nvPr/>
        </p:nvCxnSpPr>
        <p:spPr>
          <a:xfrm rot="16200000" flipH="1">
            <a:off x="5652031" y="1610180"/>
            <a:ext cx="715610" cy="2"/>
          </a:xfrm>
          <a:prstGeom prst="bentConnector3">
            <a:avLst/>
          </a:prstGeom>
          <a:ln w="12700">
            <a:solidFill>
              <a:srgbClr val="1B3734"/>
            </a:solidFill>
          </a:ln>
        </p:spPr>
        <p:style>
          <a:lnRef idx="1">
            <a:schemeClr val="accent1"/>
          </a:lnRef>
          <a:fillRef idx="0">
            <a:schemeClr val="accent1"/>
          </a:fillRef>
          <a:effectRef idx="0">
            <a:schemeClr val="accent1"/>
          </a:effectRef>
          <a:fontRef idx="minor">
            <a:schemeClr val="tx1"/>
          </a:fontRef>
        </p:style>
      </p:cxnSp>
      <p:cxnSp>
        <p:nvCxnSpPr>
          <p:cNvPr id="34" name="Straight Connector 50">
            <a:extLst>
              <a:ext uri="{FF2B5EF4-FFF2-40B4-BE49-F238E27FC236}">
                <a16:creationId xmlns:a16="http://schemas.microsoft.com/office/drawing/2014/main" id="{4D353994-507B-971D-2BED-458F823B409D}"/>
              </a:ext>
            </a:extLst>
          </p:cNvPr>
          <p:cNvCxnSpPr>
            <a:stCxn id="31" idx="3"/>
          </p:cNvCxnSpPr>
          <p:nvPr/>
        </p:nvCxnSpPr>
        <p:spPr>
          <a:xfrm flipV="1">
            <a:off x="5054045" y="2614206"/>
            <a:ext cx="2181219" cy="26612"/>
          </a:xfrm>
          <a:prstGeom prst="line">
            <a:avLst/>
          </a:prstGeom>
          <a:ln w="12700">
            <a:solidFill>
              <a:srgbClr val="1B3734"/>
            </a:solidFill>
          </a:ln>
        </p:spPr>
        <p:style>
          <a:lnRef idx="1">
            <a:schemeClr val="accent1"/>
          </a:lnRef>
          <a:fillRef idx="0">
            <a:schemeClr val="accent1"/>
          </a:fillRef>
          <a:effectRef idx="0">
            <a:schemeClr val="accent1"/>
          </a:effectRef>
          <a:fontRef idx="minor">
            <a:schemeClr val="tx1"/>
          </a:fontRef>
        </p:style>
      </p:cxnSp>
      <p:sp>
        <p:nvSpPr>
          <p:cNvPr id="46" name="Rectangle 5">
            <a:extLst>
              <a:ext uri="{FF2B5EF4-FFF2-40B4-BE49-F238E27FC236}">
                <a16:creationId xmlns:a16="http://schemas.microsoft.com/office/drawing/2014/main" id="{B618E44E-E67E-4F52-8CD0-3E36798AF5C2}"/>
              </a:ext>
            </a:extLst>
          </p:cNvPr>
          <p:cNvSpPr/>
          <p:nvPr/>
        </p:nvSpPr>
        <p:spPr>
          <a:xfrm>
            <a:off x="831194" y="4778078"/>
            <a:ext cx="2502721" cy="563443"/>
          </a:xfrm>
          <a:prstGeom prst="rect">
            <a:avLst/>
          </a:prstGeom>
          <a:solidFill>
            <a:srgbClr val="FB6C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F7F2DD"/>
                </a:solidFill>
                <a:latin typeface="Arial" panose="020B0604020202020204" pitchFamily="34" charset="0"/>
                <a:cs typeface="Arial" panose="020B0604020202020204" pitchFamily="34" charset="0"/>
              </a:rPr>
              <a:t>Equipo Jardín Cementerio Universal</a:t>
            </a:r>
            <a:endParaRPr lang="en-CO" sz="1400" dirty="0">
              <a:solidFill>
                <a:srgbClr val="F7F2DD"/>
              </a:solidFill>
              <a:latin typeface="Arial" panose="020B0604020202020204" pitchFamily="34" charset="0"/>
              <a:cs typeface="Arial" panose="020B0604020202020204" pitchFamily="34" charset="0"/>
            </a:endParaRPr>
          </a:p>
        </p:txBody>
      </p:sp>
      <p:cxnSp>
        <p:nvCxnSpPr>
          <p:cNvPr id="52" name="Conector recto 51">
            <a:extLst>
              <a:ext uri="{FF2B5EF4-FFF2-40B4-BE49-F238E27FC236}">
                <a16:creationId xmlns:a16="http://schemas.microsoft.com/office/drawing/2014/main" id="{95164F04-C7E8-69CE-A60A-DD8C0BA133FD}"/>
              </a:ext>
            </a:extLst>
          </p:cNvPr>
          <p:cNvCxnSpPr/>
          <p:nvPr/>
        </p:nvCxnSpPr>
        <p:spPr>
          <a:xfrm flipH="1" flipV="1">
            <a:off x="7235264" y="2645854"/>
            <a:ext cx="4" cy="4456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Conector recto 52">
            <a:extLst>
              <a:ext uri="{FF2B5EF4-FFF2-40B4-BE49-F238E27FC236}">
                <a16:creationId xmlns:a16="http://schemas.microsoft.com/office/drawing/2014/main" id="{1505881D-F52C-35F6-1053-6083050B3931}"/>
              </a:ext>
            </a:extLst>
          </p:cNvPr>
          <p:cNvCxnSpPr/>
          <p:nvPr/>
        </p:nvCxnSpPr>
        <p:spPr>
          <a:xfrm flipV="1">
            <a:off x="6009835" y="2191402"/>
            <a:ext cx="1" cy="4389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Elbow Connector 20">
            <a:extLst>
              <a:ext uri="{FF2B5EF4-FFF2-40B4-BE49-F238E27FC236}">
                <a16:creationId xmlns:a16="http://schemas.microsoft.com/office/drawing/2014/main" id="{A38FDB25-976F-D548-1B1E-BF4440480FE7}"/>
              </a:ext>
            </a:extLst>
          </p:cNvPr>
          <p:cNvCxnSpPr>
            <a:stCxn id="46" idx="0"/>
          </p:cNvCxnSpPr>
          <p:nvPr/>
        </p:nvCxnSpPr>
        <p:spPr>
          <a:xfrm rot="5400000" flipH="1" flipV="1">
            <a:off x="2358149" y="3418060"/>
            <a:ext cx="1084425" cy="1635612"/>
          </a:xfrm>
          <a:prstGeom prst="bentConnector2">
            <a:avLst/>
          </a:prstGeom>
          <a:ln w="12700">
            <a:solidFill>
              <a:srgbClr val="1B3734"/>
            </a:solidFill>
          </a:ln>
        </p:spPr>
        <p:style>
          <a:lnRef idx="1">
            <a:schemeClr val="accent1"/>
          </a:lnRef>
          <a:fillRef idx="0">
            <a:schemeClr val="accent1"/>
          </a:fillRef>
          <a:effectRef idx="0">
            <a:schemeClr val="accent1"/>
          </a:effectRef>
          <a:fontRef idx="minor">
            <a:schemeClr val="tx1"/>
          </a:fontRef>
        </p:style>
      </p:cxnSp>
      <p:sp>
        <p:nvSpPr>
          <p:cNvPr id="55" name="TextBox 14">
            <a:extLst>
              <a:ext uri="{FF2B5EF4-FFF2-40B4-BE49-F238E27FC236}">
                <a16:creationId xmlns:a16="http://schemas.microsoft.com/office/drawing/2014/main" id="{6920A7A9-FCAB-CD97-5CEC-D5D998BA94D9}"/>
              </a:ext>
            </a:extLst>
          </p:cNvPr>
          <p:cNvSpPr txBox="1"/>
          <p:nvPr/>
        </p:nvSpPr>
        <p:spPr>
          <a:xfrm>
            <a:off x="3522557" y="4003510"/>
            <a:ext cx="3552361" cy="523220"/>
          </a:xfrm>
          <a:prstGeom prst="rect">
            <a:avLst/>
          </a:prstGeom>
          <a:noFill/>
          <a:ln>
            <a:solidFill>
              <a:srgbClr val="1B3734"/>
            </a:solidFill>
          </a:ln>
        </p:spPr>
        <p:txBody>
          <a:bodyPr wrap="square" rtlCol="0">
            <a:spAutoFit/>
          </a:bodyPr>
          <a:lstStyle/>
          <a:p>
            <a:pPr lvl="0" algn="ctr"/>
            <a:r>
              <a:rPr lang="es-CO" sz="1400" b="1" dirty="0">
                <a:latin typeface="Arial" panose="020B0604020202020204" pitchFamily="34" charset="0"/>
                <a:cs typeface="Arial" panose="020B0604020202020204" pitchFamily="34" charset="0"/>
              </a:rPr>
              <a:t>Componente de Prevención y Promoción de Derechos Humanos</a:t>
            </a:r>
          </a:p>
        </p:txBody>
      </p:sp>
      <p:sp>
        <p:nvSpPr>
          <p:cNvPr id="57" name="TextBox 15">
            <a:extLst>
              <a:ext uri="{FF2B5EF4-FFF2-40B4-BE49-F238E27FC236}">
                <a16:creationId xmlns:a16="http://schemas.microsoft.com/office/drawing/2014/main" id="{2B8B7FDB-4CBF-5A67-B972-52AC8AB90606}"/>
              </a:ext>
            </a:extLst>
          </p:cNvPr>
          <p:cNvSpPr txBox="1"/>
          <p:nvPr/>
        </p:nvSpPr>
        <p:spPr>
          <a:xfrm>
            <a:off x="3522557" y="4858539"/>
            <a:ext cx="3552361" cy="307777"/>
          </a:xfrm>
          <a:prstGeom prst="rect">
            <a:avLst/>
          </a:prstGeom>
          <a:noFill/>
          <a:ln>
            <a:solidFill>
              <a:srgbClr val="1B3734"/>
            </a:solidFill>
          </a:ln>
        </p:spPr>
        <p:txBody>
          <a:bodyPr wrap="square" rtlCol="0">
            <a:spAutoFit/>
          </a:bodyPr>
          <a:lstStyle/>
          <a:p>
            <a:pPr lvl="0" algn="ctr"/>
            <a:r>
              <a:rPr lang="es-CO" sz="1400" b="1" dirty="0">
                <a:latin typeface="Arial" panose="020B0604020202020204" pitchFamily="34" charset="0"/>
                <a:cs typeface="Arial" panose="020B0604020202020204" pitchFamily="34" charset="0"/>
              </a:rPr>
              <a:t>Componente de Dignificación Humana</a:t>
            </a:r>
          </a:p>
        </p:txBody>
      </p:sp>
      <p:sp>
        <p:nvSpPr>
          <p:cNvPr id="59" name="TextBox 16">
            <a:extLst>
              <a:ext uri="{FF2B5EF4-FFF2-40B4-BE49-F238E27FC236}">
                <a16:creationId xmlns:a16="http://schemas.microsoft.com/office/drawing/2014/main" id="{711F3F05-0217-4F28-666A-70B0CB955A67}"/>
              </a:ext>
            </a:extLst>
          </p:cNvPr>
          <p:cNvSpPr txBox="1"/>
          <p:nvPr/>
        </p:nvSpPr>
        <p:spPr>
          <a:xfrm>
            <a:off x="3522557" y="5429546"/>
            <a:ext cx="3712706" cy="307777"/>
          </a:xfrm>
          <a:prstGeom prst="rect">
            <a:avLst/>
          </a:prstGeom>
          <a:noFill/>
          <a:ln>
            <a:solidFill>
              <a:srgbClr val="1B3734"/>
            </a:solidFill>
          </a:ln>
        </p:spPr>
        <p:txBody>
          <a:bodyPr wrap="square" rtlCol="0">
            <a:spAutoFit/>
          </a:bodyPr>
          <a:lstStyle/>
          <a:p>
            <a:pPr algn="ctr"/>
            <a:r>
              <a:rPr lang="en-US" sz="1400" b="1" dirty="0">
                <a:latin typeface="Arial" panose="020B0604020202020204" pitchFamily="34" charset="0"/>
                <a:cs typeface="Arial" panose="020B0604020202020204" pitchFamily="34" charset="0"/>
              </a:rPr>
              <a:t>Componente administrativo y financiero</a:t>
            </a:r>
            <a:endParaRPr lang="en-CO" sz="1400" b="1" dirty="0">
              <a:latin typeface="Arial" panose="020B0604020202020204" pitchFamily="34" charset="0"/>
              <a:cs typeface="Arial" panose="020B0604020202020204" pitchFamily="34" charset="0"/>
            </a:endParaRPr>
          </a:p>
        </p:txBody>
      </p:sp>
      <p:sp>
        <p:nvSpPr>
          <p:cNvPr id="60" name="TextBox 17">
            <a:extLst>
              <a:ext uri="{FF2B5EF4-FFF2-40B4-BE49-F238E27FC236}">
                <a16:creationId xmlns:a16="http://schemas.microsoft.com/office/drawing/2014/main" id="{72EC8D08-BA13-DD22-A333-B40DC2316EE9}"/>
              </a:ext>
            </a:extLst>
          </p:cNvPr>
          <p:cNvSpPr txBox="1"/>
          <p:nvPr/>
        </p:nvSpPr>
        <p:spPr>
          <a:xfrm>
            <a:off x="7429992" y="3971460"/>
            <a:ext cx="3049691" cy="523220"/>
          </a:xfrm>
          <a:prstGeom prst="rect">
            <a:avLst/>
          </a:prstGeom>
          <a:noFill/>
          <a:ln>
            <a:solidFill>
              <a:srgbClr val="1B3734"/>
            </a:solidFill>
          </a:ln>
        </p:spPr>
        <p:txBody>
          <a:bodyPr wrap="square" rtlCol="0">
            <a:spAutoFit/>
          </a:bodyPr>
          <a:lstStyle/>
          <a:p>
            <a:pPr algn="ctr"/>
            <a:r>
              <a:rPr lang="es-CO" sz="1400" b="1" dirty="0">
                <a:latin typeface="Arial" panose="020B0604020202020204" pitchFamily="34" charset="0"/>
                <a:cs typeface="Arial" panose="020B0604020202020204" pitchFamily="34" charset="0"/>
              </a:rPr>
              <a:t>Componente Reivindicando Derechos</a:t>
            </a:r>
          </a:p>
        </p:txBody>
      </p:sp>
      <p:sp>
        <p:nvSpPr>
          <p:cNvPr id="61" name="TextBox 18">
            <a:extLst>
              <a:ext uri="{FF2B5EF4-FFF2-40B4-BE49-F238E27FC236}">
                <a16:creationId xmlns:a16="http://schemas.microsoft.com/office/drawing/2014/main" id="{E19F496A-C91A-9CA7-54FD-35D9EBFF3B35}"/>
              </a:ext>
            </a:extLst>
          </p:cNvPr>
          <p:cNvSpPr txBox="1"/>
          <p:nvPr/>
        </p:nvSpPr>
        <p:spPr>
          <a:xfrm>
            <a:off x="7421491" y="4633468"/>
            <a:ext cx="3035758" cy="523220"/>
          </a:xfrm>
          <a:prstGeom prst="rect">
            <a:avLst/>
          </a:prstGeom>
          <a:noFill/>
          <a:ln>
            <a:solidFill>
              <a:srgbClr val="1B3734"/>
            </a:solidFill>
          </a:ln>
        </p:spPr>
        <p:txBody>
          <a:bodyPr wrap="square" rtlCol="0">
            <a:spAutoFit/>
          </a:bodyPr>
          <a:lstStyle/>
          <a:p>
            <a:pPr lvl="0" algn="ctr"/>
            <a:r>
              <a:rPr lang="es-CO" sz="1400" b="1" dirty="0">
                <a:latin typeface="Arial" panose="020B0604020202020204" pitchFamily="34" charset="0"/>
                <a:cs typeface="Arial" panose="020B0604020202020204" pitchFamily="34" charset="0"/>
              </a:rPr>
              <a:t>Componente de Derechos Humanos con ALMA de ciudad</a:t>
            </a:r>
          </a:p>
        </p:txBody>
      </p:sp>
      <p:cxnSp>
        <p:nvCxnSpPr>
          <p:cNvPr id="62" name="Elbow Connector 36">
            <a:extLst>
              <a:ext uri="{FF2B5EF4-FFF2-40B4-BE49-F238E27FC236}">
                <a16:creationId xmlns:a16="http://schemas.microsoft.com/office/drawing/2014/main" id="{8AB13002-F129-17AB-2304-BEC5AD51898C}"/>
              </a:ext>
            </a:extLst>
          </p:cNvPr>
          <p:cNvCxnSpPr/>
          <p:nvPr/>
        </p:nvCxnSpPr>
        <p:spPr>
          <a:xfrm rot="5400000">
            <a:off x="6837892" y="3814805"/>
            <a:ext cx="600016" cy="194728"/>
          </a:xfrm>
          <a:prstGeom prst="bentConnector2">
            <a:avLst/>
          </a:prstGeom>
          <a:ln w="12700">
            <a:solidFill>
              <a:srgbClr val="1B3734"/>
            </a:solidFill>
          </a:ln>
        </p:spPr>
        <p:style>
          <a:lnRef idx="1">
            <a:schemeClr val="accent1"/>
          </a:lnRef>
          <a:fillRef idx="0">
            <a:schemeClr val="accent1"/>
          </a:fillRef>
          <a:effectRef idx="0">
            <a:schemeClr val="accent1"/>
          </a:effectRef>
          <a:fontRef idx="minor">
            <a:schemeClr val="tx1"/>
          </a:fontRef>
        </p:style>
      </p:cxnSp>
      <p:cxnSp>
        <p:nvCxnSpPr>
          <p:cNvPr id="64" name="Elbow Connector 36">
            <a:extLst>
              <a:ext uri="{FF2B5EF4-FFF2-40B4-BE49-F238E27FC236}">
                <a16:creationId xmlns:a16="http://schemas.microsoft.com/office/drawing/2014/main" id="{E8F5E4BE-A3B1-056A-8D07-B14DC0EEE84C}"/>
              </a:ext>
            </a:extLst>
          </p:cNvPr>
          <p:cNvCxnSpPr/>
          <p:nvPr/>
        </p:nvCxnSpPr>
        <p:spPr>
          <a:xfrm rot="16200000" flipH="1">
            <a:off x="7040995" y="4106437"/>
            <a:ext cx="583265" cy="194727"/>
          </a:xfrm>
          <a:prstGeom prst="bentConnector3">
            <a:avLst>
              <a:gd name="adj1" fmla="val 50000"/>
            </a:avLst>
          </a:prstGeom>
          <a:ln w="12700">
            <a:solidFill>
              <a:srgbClr val="1B3734"/>
            </a:solidFill>
          </a:ln>
        </p:spPr>
        <p:style>
          <a:lnRef idx="1">
            <a:schemeClr val="accent1"/>
          </a:lnRef>
          <a:fillRef idx="0">
            <a:schemeClr val="accent1"/>
          </a:fillRef>
          <a:effectRef idx="0">
            <a:schemeClr val="accent1"/>
          </a:effectRef>
          <a:fontRef idx="minor">
            <a:schemeClr val="tx1"/>
          </a:fontRef>
        </p:style>
      </p:cxnSp>
      <p:cxnSp>
        <p:nvCxnSpPr>
          <p:cNvPr id="65" name="Elbow Connector 36">
            <a:extLst>
              <a:ext uri="{FF2B5EF4-FFF2-40B4-BE49-F238E27FC236}">
                <a16:creationId xmlns:a16="http://schemas.microsoft.com/office/drawing/2014/main" id="{B333F202-B15F-1DA6-A91A-78DA56BD8996}"/>
              </a:ext>
            </a:extLst>
          </p:cNvPr>
          <p:cNvCxnSpPr/>
          <p:nvPr/>
        </p:nvCxnSpPr>
        <p:spPr>
          <a:xfrm rot="16200000" flipH="1">
            <a:off x="6774095" y="4545173"/>
            <a:ext cx="928423" cy="6084"/>
          </a:xfrm>
          <a:prstGeom prst="bentConnector3">
            <a:avLst>
              <a:gd name="adj1" fmla="val 50000"/>
            </a:avLst>
          </a:prstGeom>
          <a:ln w="12700">
            <a:solidFill>
              <a:srgbClr val="1B3734"/>
            </a:solidFill>
          </a:ln>
        </p:spPr>
        <p:style>
          <a:lnRef idx="1">
            <a:schemeClr val="accent1"/>
          </a:lnRef>
          <a:fillRef idx="0">
            <a:schemeClr val="accent1"/>
          </a:fillRef>
          <a:effectRef idx="0">
            <a:schemeClr val="accent1"/>
          </a:effectRef>
          <a:fontRef idx="minor">
            <a:schemeClr val="tx1"/>
          </a:fontRef>
        </p:style>
      </p:cxnSp>
      <p:cxnSp>
        <p:nvCxnSpPr>
          <p:cNvPr id="66" name="Elbow Connector 36">
            <a:extLst>
              <a:ext uri="{FF2B5EF4-FFF2-40B4-BE49-F238E27FC236}">
                <a16:creationId xmlns:a16="http://schemas.microsoft.com/office/drawing/2014/main" id="{6D9447C5-0068-2A42-7451-283920FF74DF}"/>
              </a:ext>
            </a:extLst>
          </p:cNvPr>
          <p:cNvCxnSpPr/>
          <p:nvPr/>
        </p:nvCxnSpPr>
        <p:spPr>
          <a:xfrm rot="16200000" flipH="1">
            <a:off x="7072968" y="4659715"/>
            <a:ext cx="504734" cy="180144"/>
          </a:xfrm>
          <a:prstGeom prst="bentConnector3">
            <a:avLst>
              <a:gd name="adj1" fmla="val 50000"/>
            </a:avLst>
          </a:prstGeom>
          <a:ln w="12700">
            <a:solidFill>
              <a:srgbClr val="1B3734"/>
            </a:solidFill>
          </a:ln>
        </p:spPr>
        <p:style>
          <a:lnRef idx="1">
            <a:schemeClr val="accent1"/>
          </a:lnRef>
          <a:fillRef idx="0">
            <a:schemeClr val="accent1"/>
          </a:fillRef>
          <a:effectRef idx="0">
            <a:schemeClr val="accent1"/>
          </a:effectRef>
          <a:fontRef idx="minor">
            <a:schemeClr val="tx1"/>
          </a:fontRef>
        </p:style>
      </p:cxnSp>
      <p:cxnSp>
        <p:nvCxnSpPr>
          <p:cNvPr id="67" name="Elbow Connector 36">
            <a:extLst>
              <a:ext uri="{FF2B5EF4-FFF2-40B4-BE49-F238E27FC236}">
                <a16:creationId xmlns:a16="http://schemas.microsoft.com/office/drawing/2014/main" id="{FF1F09CB-B755-9931-CC69-D0FA7C103320}"/>
              </a:ext>
            </a:extLst>
          </p:cNvPr>
          <p:cNvCxnSpPr>
            <a:cxnSpLocks/>
            <a:endCxn id="59" idx="3"/>
          </p:cNvCxnSpPr>
          <p:nvPr/>
        </p:nvCxnSpPr>
        <p:spPr>
          <a:xfrm rot="5400000">
            <a:off x="6955012" y="5292681"/>
            <a:ext cx="571006" cy="10503"/>
          </a:xfrm>
          <a:prstGeom prst="bentConnector2">
            <a:avLst/>
          </a:prstGeom>
          <a:ln w="12700">
            <a:solidFill>
              <a:srgbClr val="1B3734"/>
            </a:solidFill>
          </a:ln>
        </p:spPr>
        <p:style>
          <a:lnRef idx="1">
            <a:schemeClr val="accent1"/>
          </a:lnRef>
          <a:fillRef idx="0">
            <a:schemeClr val="accent1"/>
          </a:fillRef>
          <a:effectRef idx="0">
            <a:schemeClr val="accent1"/>
          </a:effectRef>
          <a:fontRef idx="minor">
            <a:schemeClr val="tx1"/>
          </a:fontRef>
        </p:style>
      </p:cxnSp>
      <p:cxnSp>
        <p:nvCxnSpPr>
          <p:cNvPr id="68" name="Conector recto 67">
            <a:extLst>
              <a:ext uri="{FF2B5EF4-FFF2-40B4-BE49-F238E27FC236}">
                <a16:creationId xmlns:a16="http://schemas.microsoft.com/office/drawing/2014/main" id="{F43DE687-EC8A-97E5-6BF2-75F8DB669396}"/>
              </a:ext>
            </a:extLst>
          </p:cNvPr>
          <p:cNvCxnSpPr/>
          <p:nvPr/>
        </p:nvCxnSpPr>
        <p:spPr>
          <a:xfrm flipV="1">
            <a:off x="3704097" y="2801542"/>
            <a:ext cx="0" cy="289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Rectangle 4">
            <a:extLst>
              <a:ext uri="{FF2B5EF4-FFF2-40B4-BE49-F238E27FC236}">
                <a16:creationId xmlns:a16="http://schemas.microsoft.com/office/drawing/2014/main" id="{F42650CB-44DC-0DE3-CAC8-25BC2ED81F0B}"/>
              </a:ext>
            </a:extLst>
          </p:cNvPr>
          <p:cNvSpPr/>
          <p:nvPr/>
        </p:nvSpPr>
        <p:spPr>
          <a:xfrm>
            <a:off x="3802685" y="1486730"/>
            <a:ext cx="4233797" cy="698184"/>
          </a:xfrm>
          <a:prstGeom prst="rect">
            <a:avLst/>
          </a:prstGeom>
          <a:solidFill>
            <a:srgbClr val="FB6C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rgbClr val="F7F2DD"/>
                </a:solidFill>
                <a:latin typeface="Arial" panose="020B0604020202020204" pitchFamily="34" charset="0"/>
                <a:cs typeface="Arial" panose="020B0604020202020204" pitchFamily="34" charset="0"/>
              </a:rPr>
              <a:t>Unidad</a:t>
            </a:r>
            <a:r>
              <a:rPr lang="en-US" sz="1400" dirty="0">
                <a:solidFill>
                  <a:srgbClr val="F7F2DD"/>
                </a:solidFill>
                <a:latin typeface="Arial" panose="020B0604020202020204" pitchFamily="34" charset="0"/>
                <a:cs typeface="Arial" panose="020B0604020202020204" pitchFamily="34" charset="0"/>
              </a:rPr>
              <a:t> de promoción, prevención y protección de </a:t>
            </a:r>
            <a:r>
              <a:rPr lang="en-US" sz="1400" dirty="0" err="1">
                <a:solidFill>
                  <a:srgbClr val="F7F2DD"/>
                </a:solidFill>
                <a:latin typeface="Arial" panose="020B0604020202020204" pitchFamily="34" charset="0"/>
                <a:cs typeface="Arial" panose="020B0604020202020204" pitchFamily="34" charset="0"/>
              </a:rPr>
              <a:t>los</a:t>
            </a:r>
            <a:r>
              <a:rPr lang="en-US" sz="1400" dirty="0">
                <a:solidFill>
                  <a:srgbClr val="F7F2DD"/>
                </a:solidFill>
                <a:latin typeface="Arial" panose="020B0604020202020204" pitchFamily="34" charset="0"/>
                <a:cs typeface="Arial" panose="020B0604020202020204" pitchFamily="34" charset="0"/>
              </a:rPr>
              <a:t> derechos humanos</a:t>
            </a:r>
            <a:endParaRPr lang="en-CO" sz="1400" dirty="0">
              <a:solidFill>
                <a:srgbClr val="F7F2DD"/>
              </a:solidFill>
              <a:latin typeface="Arial" panose="020B0604020202020204" pitchFamily="34" charset="0"/>
              <a:cs typeface="Arial" panose="020B0604020202020204" pitchFamily="34" charset="0"/>
            </a:endParaRPr>
          </a:p>
        </p:txBody>
      </p:sp>
      <p:cxnSp>
        <p:nvCxnSpPr>
          <p:cNvPr id="70" name="Elbow Connector 36">
            <a:extLst>
              <a:ext uri="{FF2B5EF4-FFF2-40B4-BE49-F238E27FC236}">
                <a16:creationId xmlns:a16="http://schemas.microsoft.com/office/drawing/2014/main" id="{FF3FC40F-EE7C-1BC0-D32F-A7517402C447}"/>
              </a:ext>
            </a:extLst>
          </p:cNvPr>
          <p:cNvCxnSpPr>
            <a:cxnSpLocks/>
          </p:cNvCxnSpPr>
          <p:nvPr/>
        </p:nvCxnSpPr>
        <p:spPr>
          <a:xfrm rot="10800000" flipV="1">
            <a:off x="7076904" y="5002154"/>
            <a:ext cx="168862" cy="154534"/>
          </a:xfrm>
          <a:prstGeom prst="bentConnector3">
            <a:avLst>
              <a:gd name="adj1" fmla="val 50000"/>
            </a:avLst>
          </a:prstGeom>
          <a:ln w="12700">
            <a:solidFill>
              <a:srgbClr val="1B3734"/>
            </a:solidFill>
          </a:ln>
        </p:spPr>
        <p:style>
          <a:lnRef idx="1">
            <a:schemeClr val="accent1"/>
          </a:lnRef>
          <a:fillRef idx="0">
            <a:schemeClr val="accent1"/>
          </a:fillRef>
          <a:effectRef idx="0">
            <a:schemeClr val="accent1"/>
          </a:effectRef>
          <a:fontRef idx="minor">
            <a:schemeClr val="tx1"/>
          </a:fontRef>
        </p:style>
      </p:cxnSp>
      <p:cxnSp>
        <p:nvCxnSpPr>
          <p:cNvPr id="71" name="Conector recto 70">
            <a:extLst>
              <a:ext uri="{FF2B5EF4-FFF2-40B4-BE49-F238E27FC236}">
                <a16:creationId xmlns:a16="http://schemas.microsoft.com/office/drawing/2014/main" id="{3B0C6327-0AD6-E9E1-45E5-3AF9C99F8553}"/>
              </a:ext>
            </a:extLst>
          </p:cNvPr>
          <p:cNvCxnSpPr/>
          <p:nvPr/>
        </p:nvCxnSpPr>
        <p:spPr>
          <a:xfrm flipV="1">
            <a:off x="3716179" y="3403675"/>
            <a:ext cx="0" cy="289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32911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7F2DD"/>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16EF19-8509-E60F-FA06-F1535D60E48F}"/>
              </a:ext>
            </a:extLst>
          </p:cNvPr>
          <p:cNvPicPr>
            <a:picLocks noChangeAspect="1"/>
          </p:cNvPicPr>
          <p:nvPr/>
        </p:nvPicPr>
        <p:blipFill>
          <a:blip r:embed="rId2"/>
          <a:stretch>
            <a:fillRect/>
          </a:stretch>
        </p:blipFill>
        <p:spPr>
          <a:xfrm>
            <a:off x="8870700" y="5546417"/>
            <a:ext cx="2831480" cy="920933"/>
          </a:xfrm>
          <a:prstGeom prst="rect">
            <a:avLst/>
          </a:prstGeom>
        </p:spPr>
      </p:pic>
      <p:pic>
        <p:nvPicPr>
          <p:cNvPr id="11" name="Imagen 41">
            <a:extLst>
              <a:ext uri="{FF2B5EF4-FFF2-40B4-BE49-F238E27FC236}">
                <a16:creationId xmlns:a16="http://schemas.microsoft.com/office/drawing/2014/main" id="{44FABB51-273E-6BCA-0BC4-AA34A699B6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093" b="36607"/>
          <a:stretch>
            <a:fillRect/>
          </a:stretch>
        </p:blipFill>
        <p:spPr bwMode="auto">
          <a:xfrm>
            <a:off x="0" y="4975080"/>
            <a:ext cx="1615452" cy="192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40;p9">
            <a:extLst>
              <a:ext uri="{FF2B5EF4-FFF2-40B4-BE49-F238E27FC236}">
                <a16:creationId xmlns:a16="http://schemas.microsoft.com/office/drawing/2014/main" id="{EFAB862F-F414-F48A-C5AC-195FCA123DD4}"/>
              </a:ext>
            </a:extLst>
          </p:cNvPr>
          <p:cNvSpPr txBox="1"/>
          <p:nvPr/>
        </p:nvSpPr>
        <p:spPr>
          <a:xfrm>
            <a:off x="5853518" y="1935195"/>
            <a:ext cx="56061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strike="noStrike" cap="none" dirty="0">
              <a:solidFill>
                <a:srgbClr val="1B3834"/>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dirty="0">
              <a:solidFill>
                <a:srgbClr val="1B3834"/>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dirty="0">
              <a:solidFill>
                <a:srgbClr val="1B3734"/>
              </a:solidFill>
              <a:latin typeface="Arial"/>
              <a:ea typeface="Arial"/>
              <a:cs typeface="Arial"/>
              <a:sym typeface="Arial"/>
            </a:endParaRPr>
          </a:p>
        </p:txBody>
      </p:sp>
      <p:sp>
        <p:nvSpPr>
          <p:cNvPr id="6" name="object 31">
            <a:extLst>
              <a:ext uri="{FF2B5EF4-FFF2-40B4-BE49-F238E27FC236}">
                <a16:creationId xmlns:a16="http://schemas.microsoft.com/office/drawing/2014/main" id="{B115FD08-368D-DFBE-AD42-CB0BC0627895}"/>
              </a:ext>
            </a:extLst>
          </p:cNvPr>
          <p:cNvSpPr txBox="1"/>
          <p:nvPr/>
        </p:nvSpPr>
        <p:spPr>
          <a:xfrm>
            <a:off x="807726" y="525713"/>
            <a:ext cx="4595019" cy="440997"/>
          </a:xfrm>
          <a:prstGeom prst="rect">
            <a:avLst/>
          </a:prstGeom>
        </p:spPr>
        <p:txBody>
          <a:bodyPr wrap="square" lIns="0" tIns="10012" rIns="0" bIns="0">
            <a:spAutoFit/>
          </a:bodyPr>
          <a:lstStyle>
            <a:lvl1pPr marL="14288">
              <a:defRPr sz="2100">
                <a:solidFill>
                  <a:schemeClr val="tx1"/>
                </a:solidFill>
                <a:latin typeface="Calibri" panose="020F0502020204030204" pitchFamily="34" charset="0"/>
              </a:defRPr>
            </a:lvl1pPr>
            <a:lvl2pPr marL="742950" indent="-285750">
              <a:defRPr sz="2100">
                <a:solidFill>
                  <a:schemeClr val="tx1"/>
                </a:solidFill>
                <a:latin typeface="Calibri" panose="020F0502020204030204" pitchFamily="34" charset="0"/>
              </a:defRPr>
            </a:lvl2pPr>
            <a:lvl3pPr marL="1143000" indent="-228600">
              <a:defRPr sz="2100">
                <a:solidFill>
                  <a:schemeClr val="tx1"/>
                </a:solidFill>
                <a:latin typeface="Calibri" panose="020F0502020204030204" pitchFamily="34" charset="0"/>
              </a:defRPr>
            </a:lvl3pPr>
            <a:lvl4pPr marL="1600200" indent="-228600">
              <a:defRPr sz="2100">
                <a:solidFill>
                  <a:schemeClr val="tx1"/>
                </a:solidFill>
                <a:latin typeface="Calibri" panose="020F0502020204030204" pitchFamily="34" charset="0"/>
              </a:defRPr>
            </a:lvl4pPr>
            <a:lvl5pPr marL="2057400" indent="-228600">
              <a:defRPr sz="2100">
                <a:solidFill>
                  <a:schemeClr val="tx1"/>
                </a:solidFill>
                <a:latin typeface="Calibri" panose="020F0502020204030204" pitchFamily="34" charset="0"/>
              </a:defRPr>
            </a:lvl5pPr>
            <a:lvl6pPr marL="2514600" indent="-228600" defTabSz="1103313" fontAlgn="base">
              <a:spcBef>
                <a:spcPct val="0"/>
              </a:spcBef>
              <a:spcAft>
                <a:spcPct val="0"/>
              </a:spcAft>
              <a:defRPr sz="2100">
                <a:solidFill>
                  <a:schemeClr val="tx1"/>
                </a:solidFill>
                <a:latin typeface="Calibri" panose="020F0502020204030204" pitchFamily="34" charset="0"/>
              </a:defRPr>
            </a:lvl6pPr>
            <a:lvl7pPr marL="2971800" indent="-228600" defTabSz="1103313" fontAlgn="base">
              <a:spcBef>
                <a:spcPct val="0"/>
              </a:spcBef>
              <a:spcAft>
                <a:spcPct val="0"/>
              </a:spcAft>
              <a:defRPr sz="2100">
                <a:solidFill>
                  <a:schemeClr val="tx1"/>
                </a:solidFill>
                <a:latin typeface="Calibri" panose="020F0502020204030204" pitchFamily="34" charset="0"/>
              </a:defRPr>
            </a:lvl7pPr>
            <a:lvl8pPr marL="3429000" indent="-228600" defTabSz="1103313" fontAlgn="base">
              <a:spcBef>
                <a:spcPct val="0"/>
              </a:spcBef>
              <a:spcAft>
                <a:spcPct val="0"/>
              </a:spcAft>
              <a:defRPr sz="2100">
                <a:solidFill>
                  <a:schemeClr val="tx1"/>
                </a:solidFill>
                <a:latin typeface="Calibri" panose="020F0502020204030204" pitchFamily="34" charset="0"/>
              </a:defRPr>
            </a:lvl8pPr>
            <a:lvl9pPr marL="3886200" indent="-228600" defTabSz="1103313" fontAlgn="base">
              <a:spcBef>
                <a:spcPct val="0"/>
              </a:spcBef>
              <a:spcAft>
                <a:spcPct val="0"/>
              </a:spcAft>
              <a:defRPr sz="2100">
                <a:solidFill>
                  <a:schemeClr val="tx1"/>
                </a:solidFill>
                <a:latin typeface="Calibri" panose="020F0502020204030204" pitchFamily="34" charset="0"/>
              </a:defRPr>
            </a:lvl9pPr>
          </a:lstStyle>
          <a:p>
            <a:pPr>
              <a:spcBef>
                <a:spcPts val="82"/>
              </a:spcBef>
            </a:pPr>
            <a:r>
              <a:rPr lang="es-MX" altLang="en-CO" sz="2800" b="1" dirty="0">
                <a:solidFill>
                  <a:srgbClr val="1B3834"/>
                </a:solidFill>
                <a:latin typeface="Arial" panose="020B0604020202020204" pitchFamily="34" charset="0"/>
                <a:cs typeface="Arial" panose="020B0604020202020204" pitchFamily="34" charset="0"/>
              </a:rPr>
              <a:t>Logros</a:t>
            </a:r>
            <a:endParaRPr lang="en-CO" altLang="en-CO" sz="1600" dirty="0">
              <a:latin typeface="Arial" panose="020B0604020202020204" pitchFamily="34" charset="0"/>
              <a:cs typeface="Arial" panose="020B0604020202020204" pitchFamily="34" charset="0"/>
            </a:endParaRPr>
          </a:p>
        </p:txBody>
      </p:sp>
      <p:sp>
        <p:nvSpPr>
          <p:cNvPr id="2" name="TextBox 3">
            <a:extLst>
              <a:ext uri="{FF2B5EF4-FFF2-40B4-BE49-F238E27FC236}">
                <a16:creationId xmlns:a16="http://schemas.microsoft.com/office/drawing/2014/main" id="{1CC40D18-5FEC-3F98-3C74-0ADE35F34ED7}"/>
              </a:ext>
            </a:extLst>
          </p:cNvPr>
          <p:cNvSpPr txBox="1"/>
          <p:nvPr/>
        </p:nvSpPr>
        <p:spPr>
          <a:xfrm>
            <a:off x="732382" y="1098090"/>
            <a:ext cx="10969798" cy="4585871"/>
          </a:xfrm>
          <a:prstGeom prst="rect">
            <a:avLst/>
          </a:prstGeom>
          <a:noFill/>
        </p:spPr>
        <p:txBody>
          <a:bodyPr wrap="square">
            <a:spAutoFit/>
          </a:bodyPr>
          <a:lstStyle/>
          <a:p>
            <a:pPr marL="285750" indent="-285750" algn="just">
              <a:buClr>
                <a:srgbClr val="FB6C6C"/>
              </a:buClr>
              <a:buFont typeface="Wingdings" panose="05000000000000000000" pitchFamily="2" charset="2"/>
              <a:buChar char="ü"/>
            </a:pPr>
            <a:r>
              <a:rPr lang="es-MX" sz="1600" dirty="0">
                <a:latin typeface="Arial" panose="020B0604020202020204" pitchFamily="34" charset="0"/>
                <a:cs typeface="Arial" panose="020B0604020202020204" pitchFamily="34" charset="0"/>
              </a:rPr>
              <a:t>Creación de Mesa Distrital de Derechos Humanos de NNA, reconociendo que estos tienen una voz que debe ser escuchada y amplificada, logrando a través de su formación la promoción de una cultura en derechos humanos y prevención de vulneración de los mismo.</a:t>
            </a:r>
          </a:p>
          <a:p>
            <a:pPr marL="285750" indent="-285750" algn="just">
              <a:buClr>
                <a:srgbClr val="FB6C6C"/>
              </a:buClr>
              <a:buFont typeface="Wingdings" panose="05000000000000000000" pitchFamily="2" charset="2"/>
              <a:buChar char="ü"/>
            </a:pPr>
            <a:endParaRPr lang="es-MX" sz="1600" dirty="0">
              <a:latin typeface="Arial" panose="020B0604020202020204" pitchFamily="34" charset="0"/>
              <a:cs typeface="Arial" panose="020B0604020202020204" pitchFamily="34" charset="0"/>
            </a:endParaRPr>
          </a:p>
          <a:p>
            <a:pPr marL="285750" indent="-285750" algn="just">
              <a:buClr>
                <a:srgbClr val="FB6C6C"/>
              </a:buClr>
              <a:buFont typeface="Wingdings" panose="05000000000000000000" pitchFamily="2" charset="2"/>
              <a:buChar char="ü"/>
            </a:pPr>
            <a:r>
              <a:rPr lang="es-CO" sz="1600" dirty="0">
                <a:latin typeface="Arial" panose="020B0604020202020204" pitchFamily="34" charset="0"/>
                <a:cs typeface="Arial" panose="020B0604020202020204" pitchFamily="34" charset="0"/>
              </a:rPr>
              <a:t>Se dio apertura a “Casa </a:t>
            </a:r>
            <a:r>
              <a:rPr lang="es-CO" sz="1600" dirty="0" err="1">
                <a:latin typeface="Arial" panose="020B0604020202020204" pitchFamily="34" charset="0"/>
                <a:cs typeface="Arial" panose="020B0604020202020204" pitchFamily="34" charset="0"/>
              </a:rPr>
              <a:t>Niquitao</a:t>
            </a:r>
            <a:r>
              <a:rPr lang="es-CO" sz="1600" dirty="0">
                <a:latin typeface="Arial" panose="020B0604020202020204" pitchFamily="34" charset="0"/>
                <a:cs typeface="Arial" panose="020B0604020202020204" pitchFamily="34" charset="0"/>
              </a:rPr>
              <a:t>” buscando el acercamiento a las comunidades y la permanencia territorial en la protección de los derechos humanos en la Comuna 10-La Candelaria, barrio </a:t>
            </a:r>
            <a:r>
              <a:rPr lang="es-CO" sz="1600" dirty="0" err="1">
                <a:latin typeface="Arial" panose="020B0604020202020204" pitchFamily="34" charset="0"/>
                <a:cs typeface="Arial" panose="020B0604020202020204" pitchFamily="34" charset="0"/>
              </a:rPr>
              <a:t>Niquitao</a:t>
            </a:r>
            <a:r>
              <a:rPr lang="es-CO" sz="1600" dirty="0">
                <a:latin typeface="Arial" panose="020B0604020202020204" pitchFamily="34" charset="0"/>
                <a:cs typeface="Arial" panose="020B0604020202020204" pitchFamily="34" charset="0"/>
              </a:rPr>
              <a:t>. En esta sede se  brinda atención oportuna y descentralizada con enfoque diferencial a la población más vulnerable del sector. </a:t>
            </a:r>
            <a:endParaRPr lang="en-US" sz="1600" dirty="0">
              <a:latin typeface="Arial" panose="020B0604020202020204" pitchFamily="34" charset="0"/>
              <a:cs typeface="Arial" panose="020B0604020202020204" pitchFamily="34" charset="0"/>
            </a:endParaRPr>
          </a:p>
          <a:p>
            <a:pPr marL="285750" indent="-285750" algn="just">
              <a:buClr>
                <a:srgbClr val="FB6C6C"/>
              </a:buClr>
              <a:buFont typeface="Wingdings" panose="05000000000000000000" pitchFamily="2" charset="2"/>
              <a:buChar char="ü"/>
            </a:pPr>
            <a:endParaRPr lang="es-MX" sz="1600" dirty="0">
              <a:latin typeface="Arial" panose="020B0604020202020204" pitchFamily="34" charset="0"/>
              <a:cs typeface="Arial" panose="020B0604020202020204" pitchFamily="34" charset="0"/>
            </a:endParaRPr>
          </a:p>
          <a:p>
            <a:pPr marL="285750" indent="-285750" algn="just">
              <a:buClr>
                <a:srgbClr val="FB6C6C"/>
              </a:buClr>
              <a:buFont typeface="Wingdings" panose="05000000000000000000" pitchFamily="2" charset="2"/>
              <a:buChar char="ü"/>
            </a:pPr>
            <a:r>
              <a:rPr lang="es-CO" sz="1600" dirty="0">
                <a:latin typeface="Arial" panose="020B0604020202020204" pitchFamily="34" charset="0"/>
                <a:cs typeface="Arial" panose="020B0604020202020204" pitchFamily="34" charset="0"/>
              </a:rPr>
              <a:t>Creación de la Estrategia Distrito Protector como modelo de actuación e intervención territorial para la construcción de confianzas y atención de fenómenos de alto impacto en la ciudad, a partir de las problemáticas  identificadas desde labores de campo en el territorio y desde la alerta 032 de la Defensoría del Pueblo. La finalidad de dicha estrategia, e </a:t>
            </a:r>
            <a:r>
              <a:rPr lang="es-CO" sz="1600" dirty="0" err="1">
                <a:latin typeface="Arial" panose="020B0604020202020204" pitchFamily="34" charset="0"/>
                <a:cs typeface="Arial" panose="020B0604020202020204" pitchFamily="34" charset="0"/>
              </a:rPr>
              <a:t>scombatir</a:t>
            </a:r>
            <a:r>
              <a:rPr lang="es-CO" sz="1600" dirty="0">
                <a:latin typeface="Arial" panose="020B0604020202020204" pitchFamily="34" charset="0"/>
                <a:cs typeface="Arial" panose="020B0604020202020204" pitchFamily="34" charset="0"/>
              </a:rPr>
              <a:t> de manera articulada entre estado y comunidad los fenómenos que afectan la seguridad de los ciudadanos, creando las zonas seguras.</a:t>
            </a:r>
          </a:p>
          <a:p>
            <a:pPr marL="285750" indent="-285750" algn="just">
              <a:buClr>
                <a:srgbClr val="FB6C6C"/>
              </a:buClr>
              <a:buFont typeface="Wingdings" panose="05000000000000000000" pitchFamily="2" charset="2"/>
              <a:buChar char="ü"/>
            </a:pPr>
            <a:endParaRPr lang="es-CO" sz="1600" dirty="0">
              <a:latin typeface="Arial" panose="020B0604020202020204" pitchFamily="34" charset="0"/>
              <a:cs typeface="Arial" panose="020B0604020202020204" pitchFamily="34" charset="0"/>
            </a:endParaRPr>
          </a:p>
          <a:p>
            <a:pPr marL="285750" indent="-285750" algn="just">
              <a:buClr>
                <a:srgbClr val="FB6C6C"/>
              </a:buClr>
              <a:buFont typeface="Wingdings" panose="05000000000000000000" pitchFamily="2" charset="2"/>
              <a:buChar char="ü"/>
            </a:pPr>
            <a:r>
              <a:rPr lang="es-CO" sz="1600" dirty="0">
                <a:latin typeface="Arial" panose="020B0604020202020204" pitchFamily="34" charset="0"/>
                <a:cs typeface="Arial" panose="020B0604020202020204" pitchFamily="34" charset="0"/>
              </a:rPr>
              <a:t>Se deja el documento de Política Pública de Derechos Humanos, formulado y aprobado técnica y financieramente por el Distrito.</a:t>
            </a:r>
          </a:p>
          <a:p>
            <a:pPr marL="285750" indent="-285750" algn="just">
              <a:buClr>
                <a:srgbClr val="FB6C6C"/>
              </a:buClr>
              <a:buFont typeface="Wingdings" panose="05000000000000000000" pitchFamily="2" charset="2"/>
              <a:buChar char="ü"/>
            </a:pPr>
            <a:endParaRPr lang="es-CO" dirty="0">
              <a:solidFill>
                <a:srgbClr val="1B3734"/>
              </a:solidFill>
              <a:latin typeface="Arial" panose="020B0604020202020204" pitchFamily="34" charset="0"/>
              <a:cs typeface="Arial" panose="020B0604020202020204" pitchFamily="34" charset="0"/>
            </a:endParaRPr>
          </a:p>
          <a:p>
            <a:pPr marL="285750" indent="-285750" algn="just">
              <a:buClr>
                <a:srgbClr val="FB6C6C"/>
              </a:buClr>
              <a:buFont typeface="Wingdings" panose="05000000000000000000" pitchFamily="2" charset="2"/>
              <a:buChar char="ü"/>
            </a:pPr>
            <a:endParaRPr lang="es-CO" dirty="0">
              <a:solidFill>
                <a:srgbClr val="1B373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263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7F2DD"/>
        </a:solidFill>
        <a:effectLst/>
      </p:bgPr>
    </p:bg>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6B54490A-0523-6594-DFD1-1BC43C404A8C}"/>
              </a:ext>
            </a:extLst>
          </p:cNvPr>
          <p:cNvPicPr>
            <a:picLocks noChangeAspect="1"/>
          </p:cNvPicPr>
          <p:nvPr/>
        </p:nvPicPr>
        <p:blipFill rotWithShape="1">
          <a:blip r:embed="rId2"/>
          <a:srcRect l="11206" r="27788"/>
          <a:stretch/>
        </p:blipFill>
        <p:spPr>
          <a:xfrm>
            <a:off x="0" y="40405"/>
            <a:ext cx="6275606" cy="6858000"/>
          </a:xfrm>
          <a:prstGeom prst="rect">
            <a:avLst/>
          </a:prstGeom>
        </p:spPr>
      </p:pic>
      <p:pic>
        <p:nvPicPr>
          <p:cNvPr id="5" name="Picture 4">
            <a:extLst>
              <a:ext uri="{FF2B5EF4-FFF2-40B4-BE49-F238E27FC236}">
                <a16:creationId xmlns:a16="http://schemas.microsoft.com/office/drawing/2014/main" id="{A316EF19-8509-E60F-FA06-F1535D60E48F}"/>
              </a:ext>
            </a:extLst>
          </p:cNvPr>
          <p:cNvPicPr>
            <a:picLocks noChangeAspect="1"/>
          </p:cNvPicPr>
          <p:nvPr/>
        </p:nvPicPr>
        <p:blipFill>
          <a:blip r:embed="rId3"/>
          <a:stretch>
            <a:fillRect/>
          </a:stretch>
        </p:blipFill>
        <p:spPr>
          <a:xfrm>
            <a:off x="8870700" y="5546417"/>
            <a:ext cx="2831480" cy="920933"/>
          </a:xfrm>
          <a:prstGeom prst="rect">
            <a:avLst/>
          </a:prstGeom>
        </p:spPr>
      </p:pic>
      <p:sp>
        <p:nvSpPr>
          <p:cNvPr id="4" name="Google Shape;240;p9">
            <a:extLst>
              <a:ext uri="{FF2B5EF4-FFF2-40B4-BE49-F238E27FC236}">
                <a16:creationId xmlns:a16="http://schemas.microsoft.com/office/drawing/2014/main" id="{EFAB862F-F414-F48A-C5AC-195FCA123DD4}"/>
              </a:ext>
            </a:extLst>
          </p:cNvPr>
          <p:cNvSpPr txBox="1"/>
          <p:nvPr/>
        </p:nvSpPr>
        <p:spPr>
          <a:xfrm>
            <a:off x="5853518" y="1935195"/>
            <a:ext cx="56061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strike="noStrike" cap="none" dirty="0">
              <a:solidFill>
                <a:srgbClr val="1B3834"/>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dirty="0">
              <a:solidFill>
                <a:srgbClr val="1B3834"/>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dirty="0">
              <a:solidFill>
                <a:srgbClr val="1B3734"/>
              </a:solidFill>
              <a:latin typeface="Arial"/>
              <a:ea typeface="Arial"/>
              <a:cs typeface="Arial"/>
              <a:sym typeface="Arial"/>
            </a:endParaRPr>
          </a:p>
        </p:txBody>
      </p:sp>
      <p:sp>
        <p:nvSpPr>
          <p:cNvPr id="3" name="TextBox 1">
            <a:extLst>
              <a:ext uri="{FF2B5EF4-FFF2-40B4-BE49-F238E27FC236}">
                <a16:creationId xmlns:a16="http://schemas.microsoft.com/office/drawing/2014/main" id="{1FB11579-0ECD-0781-5442-E1F1415E85F2}"/>
              </a:ext>
            </a:extLst>
          </p:cNvPr>
          <p:cNvSpPr txBox="1"/>
          <p:nvPr/>
        </p:nvSpPr>
        <p:spPr>
          <a:xfrm>
            <a:off x="6343339" y="1314788"/>
            <a:ext cx="5606100" cy="3785652"/>
          </a:xfrm>
          <a:prstGeom prst="rect">
            <a:avLst/>
          </a:prstGeom>
          <a:noFill/>
        </p:spPr>
        <p:txBody>
          <a:bodyPr wrap="square">
            <a:spAutoFit/>
          </a:bodyPr>
          <a:lstStyle/>
          <a:p>
            <a:pPr marL="285750" indent="-285750" algn="just">
              <a:buClr>
                <a:srgbClr val="FB6C6C"/>
              </a:buClr>
              <a:buFont typeface="Wingdings" panose="05000000000000000000" pitchFamily="2" charset="2"/>
              <a:buChar char="ü"/>
            </a:pPr>
            <a:endParaRPr lang="es-CO" sz="1600" b="1" dirty="0">
              <a:latin typeface="Arial" panose="020B0604020202020204" pitchFamily="34" charset="0"/>
              <a:cs typeface="Arial" panose="020B0604020202020204" pitchFamily="34" charset="0"/>
            </a:endParaRPr>
          </a:p>
          <a:p>
            <a:pPr marL="285750" indent="-285750" algn="just">
              <a:buClr>
                <a:srgbClr val="FB6C6C"/>
              </a:buClr>
              <a:buFont typeface="Wingdings" panose="05000000000000000000" pitchFamily="2" charset="2"/>
              <a:buChar char="ü"/>
            </a:pPr>
            <a:r>
              <a:rPr lang="es-CO" sz="1600" dirty="0">
                <a:latin typeface="Arial" panose="020B0604020202020204" pitchFamily="34" charset="0"/>
                <a:cs typeface="Arial" panose="020B0604020202020204" pitchFamily="34" charset="0"/>
              </a:rPr>
              <a:t>Se constituyó el Observatorio de Violencias Sexuales del Distrito de Medellín, mediante Resolución 2050186332 del 22 de diciembre del 2021, que da cumplimiento al acuerdo 1432 de 2014 con la finalidad de realizar seguimiento al fenómeno de las violencias sexuales con enfoque del curso de vida, género, diferencial e interseccional en la ciudad. </a:t>
            </a:r>
            <a:endParaRPr lang="en-US" sz="1600" dirty="0">
              <a:latin typeface="Arial" panose="020B0604020202020204" pitchFamily="34" charset="0"/>
              <a:cs typeface="Arial" panose="020B0604020202020204" pitchFamily="34" charset="0"/>
            </a:endParaRPr>
          </a:p>
          <a:p>
            <a:pPr marL="285750" indent="-285750" algn="just">
              <a:buClr>
                <a:srgbClr val="FB6C6C"/>
              </a:buClr>
              <a:buFont typeface="Wingdings" panose="05000000000000000000" pitchFamily="2" charset="2"/>
              <a:buChar char="ü"/>
            </a:pPr>
            <a:endParaRPr lang="es-CO" sz="1600" b="1" dirty="0">
              <a:latin typeface="Arial" panose="020B0604020202020204" pitchFamily="34" charset="0"/>
              <a:cs typeface="Arial" panose="020B0604020202020204" pitchFamily="34" charset="0"/>
            </a:endParaRPr>
          </a:p>
          <a:p>
            <a:pPr marL="285750" indent="-285750" algn="just">
              <a:buClr>
                <a:srgbClr val="FB6C6C"/>
              </a:buClr>
              <a:buFont typeface="Wingdings" panose="05000000000000000000" pitchFamily="2" charset="2"/>
              <a:buChar char="ü"/>
            </a:pPr>
            <a:r>
              <a:rPr lang="es-CO" sz="1600" dirty="0">
                <a:latin typeface="Arial" panose="020B0604020202020204" pitchFamily="34" charset="0"/>
                <a:cs typeface="Arial" panose="020B0604020202020204" pitchFamily="34" charset="0"/>
              </a:rPr>
              <a:t>Se logró establecer los Derechos Humanos en la agenda pública de la academia, la gestión territorial y el arte, para la discusión abierta con expertos internacionales (Primer Congreso Internacional de Derechos Humanos en Medellín).</a:t>
            </a:r>
            <a:endParaRPr lang="es-CO" sz="1600" dirty="0">
              <a:solidFill>
                <a:srgbClr val="1B3734"/>
              </a:solidFill>
              <a:latin typeface="Arial" panose="020B0604020202020204" pitchFamily="34" charset="0"/>
              <a:cs typeface="Arial" panose="020B0604020202020204" pitchFamily="34" charset="0"/>
            </a:endParaRPr>
          </a:p>
          <a:p>
            <a:pPr algn="just">
              <a:buClr>
                <a:srgbClr val="FB6C6C"/>
              </a:buClr>
            </a:pPr>
            <a:endParaRPr lang="en-CO" sz="1600" dirty="0">
              <a:latin typeface="Arial" panose="020B0604020202020204" pitchFamily="34" charset="0"/>
              <a:cs typeface="Arial" panose="020B0604020202020204" pitchFamily="34" charset="0"/>
            </a:endParaRPr>
          </a:p>
        </p:txBody>
      </p:sp>
      <p:pic>
        <p:nvPicPr>
          <p:cNvPr id="11" name="Imagen 41">
            <a:extLst>
              <a:ext uri="{FF2B5EF4-FFF2-40B4-BE49-F238E27FC236}">
                <a16:creationId xmlns:a16="http://schemas.microsoft.com/office/drawing/2014/main" id="{44FABB51-273E-6BCA-0BC4-AA34A699B6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7093" b="36607"/>
          <a:stretch>
            <a:fillRect/>
          </a:stretch>
        </p:blipFill>
        <p:spPr bwMode="auto">
          <a:xfrm>
            <a:off x="0" y="4975080"/>
            <a:ext cx="1615452" cy="192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1094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7F2DD"/>
        </a:solidFill>
        <a:effectLst/>
      </p:bgPr>
    </p:bg>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12245133-7CC3-6EA2-2852-4B8335010C6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8016" t="-589" r="12251" b="304"/>
          <a:stretch/>
        </p:blipFill>
        <p:spPr>
          <a:xfrm>
            <a:off x="0" y="-7314"/>
            <a:ext cx="5853518" cy="6844576"/>
          </a:xfrm>
          <a:prstGeom prst="rect">
            <a:avLst/>
          </a:prstGeom>
        </p:spPr>
      </p:pic>
      <p:pic>
        <p:nvPicPr>
          <p:cNvPr id="5" name="Picture 4">
            <a:extLst>
              <a:ext uri="{FF2B5EF4-FFF2-40B4-BE49-F238E27FC236}">
                <a16:creationId xmlns:a16="http://schemas.microsoft.com/office/drawing/2014/main" id="{A316EF19-8509-E60F-FA06-F1535D60E48F}"/>
              </a:ext>
            </a:extLst>
          </p:cNvPr>
          <p:cNvPicPr>
            <a:picLocks noChangeAspect="1"/>
          </p:cNvPicPr>
          <p:nvPr/>
        </p:nvPicPr>
        <p:blipFill>
          <a:blip r:embed="rId3"/>
          <a:stretch>
            <a:fillRect/>
          </a:stretch>
        </p:blipFill>
        <p:spPr>
          <a:xfrm>
            <a:off x="8870700" y="5546417"/>
            <a:ext cx="2831480" cy="920933"/>
          </a:xfrm>
          <a:prstGeom prst="rect">
            <a:avLst/>
          </a:prstGeom>
        </p:spPr>
      </p:pic>
      <p:pic>
        <p:nvPicPr>
          <p:cNvPr id="11" name="Imagen 41">
            <a:extLst>
              <a:ext uri="{FF2B5EF4-FFF2-40B4-BE49-F238E27FC236}">
                <a16:creationId xmlns:a16="http://schemas.microsoft.com/office/drawing/2014/main" id="{44FABB51-273E-6BCA-0BC4-AA34A699B6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7093" b="36607"/>
          <a:stretch>
            <a:fillRect/>
          </a:stretch>
        </p:blipFill>
        <p:spPr bwMode="auto">
          <a:xfrm>
            <a:off x="0" y="4975080"/>
            <a:ext cx="1615452" cy="192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40;p9">
            <a:extLst>
              <a:ext uri="{FF2B5EF4-FFF2-40B4-BE49-F238E27FC236}">
                <a16:creationId xmlns:a16="http://schemas.microsoft.com/office/drawing/2014/main" id="{EFAB862F-F414-F48A-C5AC-195FCA123DD4}"/>
              </a:ext>
            </a:extLst>
          </p:cNvPr>
          <p:cNvSpPr txBox="1"/>
          <p:nvPr/>
        </p:nvSpPr>
        <p:spPr>
          <a:xfrm>
            <a:off x="5853518" y="1935195"/>
            <a:ext cx="56061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strike="noStrike" cap="none" dirty="0">
              <a:solidFill>
                <a:srgbClr val="1B3834"/>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dirty="0">
              <a:solidFill>
                <a:srgbClr val="1B3834"/>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dirty="0">
              <a:solidFill>
                <a:srgbClr val="1B3734"/>
              </a:solidFill>
              <a:latin typeface="Arial"/>
              <a:ea typeface="Arial"/>
              <a:cs typeface="Arial"/>
              <a:sym typeface="Arial"/>
            </a:endParaRPr>
          </a:p>
        </p:txBody>
      </p:sp>
      <p:sp>
        <p:nvSpPr>
          <p:cNvPr id="2" name="TextBox 2">
            <a:extLst>
              <a:ext uri="{FF2B5EF4-FFF2-40B4-BE49-F238E27FC236}">
                <a16:creationId xmlns:a16="http://schemas.microsoft.com/office/drawing/2014/main" id="{FF3E22F1-18C8-9407-93D2-7BCDCBACEB6A}"/>
              </a:ext>
            </a:extLst>
          </p:cNvPr>
          <p:cNvSpPr txBox="1"/>
          <p:nvPr/>
        </p:nvSpPr>
        <p:spPr>
          <a:xfrm>
            <a:off x="6096000" y="575860"/>
            <a:ext cx="6246056" cy="954107"/>
          </a:xfrm>
          <a:prstGeom prst="rect">
            <a:avLst/>
          </a:prstGeom>
          <a:noFill/>
        </p:spPr>
        <p:txBody>
          <a:bodyPr wrap="square">
            <a:spAutoFit/>
          </a:bodyPr>
          <a:lstStyle/>
          <a:p>
            <a:pPr algn="ctr"/>
            <a:r>
              <a:rPr lang="en-CO" altLang="en-CO" sz="2800" b="1" dirty="0">
                <a:solidFill>
                  <a:srgbClr val="EB6C6D"/>
                </a:solidFill>
                <a:latin typeface="Arial" panose="020B0604020202020204" pitchFamily="34" charset="0"/>
                <a:cs typeface="Arial" panose="020B0604020202020204" pitchFamily="34" charset="0"/>
              </a:rPr>
              <a:t>Oportunidades o acciones de mejora</a:t>
            </a:r>
            <a:endParaRPr lang="en-CO" sz="2800" b="1" dirty="0">
              <a:latin typeface="Arial" panose="020B0604020202020204" pitchFamily="34" charset="0"/>
              <a:cs typeface="Arial" panose="020B0604020202020204" pitchFamily="34" charset="0"/>
            </a:endParaRPr>
          </a:p>
        </p:txBody>
      </p:sp>
      <p:sp>
        <p:nvSpPr>
          <p:cNvPr id="7" name="Rectángulo 6">
            <a:extLst>
              <a:ext uri="{FF2B5EF4-FFF2-40B4-BE49-F238E27FC236}">
                <a16:creationId xmlns:a16="http://schemas.microsoft.com/office/drawing/2014/main" id="{6E29BA80-776D-B882-D415-51E7E5265E3C}"/>
              </a:ext>
            </a:extLst>
          </p:cNvPr>
          <p:cNvSpPr/>
          <p:nvPr/>
        </p:nvSpPr>
        <p:spPr>
          <a:xfrm>
            <a:off x="6553404" y="1935195"/>
            <a:ext cx="5148776" cy="2800767"/>
          </a:xfrm>
          <a:prstGeom prst="rect">
            <a:avLst/>
          </a:prstGeom>
        </p:spPr>
        <p:txBody>
          <a:bodyPr wrap="square">
            <a:spAutoFit/>
          </a:bodyPr>
          <a:lstStyle/>
          <a:p>
            <a:pPr marL="285750" indent="-285750" algn="just">
              <a:buFont typeface="Arial" panose="020B0604020202020204" pitchFamily="34" charset="0"/>
              <a:buChar char="•"/>
            </a:pPr>
            <a:r>
              <a:rPr lang="es-MX" sz="1600" dirty="0">
                <a:solidFill>
                  <a:srgbClr val="202124"/>
                </a:solidFill>
                <a:latin typeface="Arial" panose="020B0604020202020204" pitchFamily="34" charset="0"/>
                <a:cs typeface="Arial" panose="020B0604020202020204" pitchFamily="34" charset="0"/>
              </a:rPr>
              <a:t>En la ruta de búsqueda de Personas Desaparecidas se requiere ampliar la oferta institucional para quienes son atendidos en temas como pasajes para los familiares, elaboración de piezas gráficas de apoyo para la búsqueda, entre otras.</a:t>
            </a:r>
          </a:p>
          <a:p>
            <a:pPr marL="285750" indent="-285750" algn="just">
              <a:buFont typeface="Arial" panose="020B0604020202020204" pitchFamily="34" charset="0"/>
              <a:buChar char="•"/>
            </a:pPr>
            <a:endParaRPr lang="es-MX" sz="1600" dirty="0">
              <a:solidFill>
                <a:srgbClr val="202124"/>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MX" sz="1600" dirty="0">
                <a:latin typeface="Arial" panose="020B0604020202020204" pitchFamily="34" charset="0"/>
                <a:cs typeface="Arial" panose="020B0604020202020204" pitchFamily="34" charset="0"/>
              </a:rPr>
              <a:t>Creación de la base de datos en el Cementerio Universal, con la finalidad de unificarlo en el Sistema General de la Secretaría.</a:t>
            </a:r>
          </a:p>
          <a:p>
            <a:pPr marL="285750" indent="-285750" algn="just">
              <a:buFont typeface="Arial" panose="020B0604020202020204" pitchFamily="34" charset="0"/>
              <a:buChar char="•"/>
            </a:pPr>
            <a:endParaRPr lang="es-MX" sz="1600" dirty="0">
              <a:solidFill>
                <a:srgbClr val="202124"/>
              </a:solidFill>
              <a:latin typeface="Arial" panose="020B0604020202020204" pitchFamily="34" charset="0"/>
              <a:cs typeface="Arial" panose="020B0604020202020204" pitchFamily="34" charset="0"/>
            </a:endParaRPr>
          </a:p>
        </p:txBody>
      </p:sp>
      <p:sp>
        <p:nvSpPr>
          <p:cNvPr id="8" name="Rectángulo 7">
            <a:extLst>
              <a:ext uri="{FF2B5EF4-FFF2-40B4-BE49-F238E27FC236}">
                <a16:creationId xmlns:a16="http://schemas.microsoft.com/office/drawing/2014/main" id="{B31C3B78-32DC-AF93-8F21-866CA7B45838}"/>
              </a:ext>
            </a:extLst>
          </p:cNvPr>
          <p:cNvSpPr/>
          <p:nvPr/>
        </p:nvSpPr>
        <p:spPr>
          <a:xfrm>
            <a:off x="1615452" y="3414974"/>
            <a:ext cx="5266436" cy="584775"/>
          </a:xfrm>
          <a:prstGeom prst="rect">
            <a:avLst/>
          </a:prstGeom>
        </p:spPr>
        <p:txBody>
          <a:bodyPr wrap="square">
            <a:spAutoFit/>
          </a:bodyPr>
          <a:lstStyle/>
          <a:p>
            <a:pPr algn="just"/>
            <a:br>
              <a:rPr lang="es-MX" sz="1600" dirty="0">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32584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7F2DD"/>
        </a:solid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E3896221-20B3-7878-CA7C-3CCCBBCFBD00}"/>
              </a:ext>
            </a:extLst>
          </p:cNvPr>
          <p:cNvPicPr>
            <a:picLocks noChangeAspect="1"/>
          </p:cNvPicPr>
          <p:nvPr/>
        </p:nvPicPr>
        <p:blipFill>
          <a:blip r:embed="rId3"/>
          <a:stretch>
            <a:fillRect/>
          </a:stretch>
        </p:blipFill>
        <p:spPr>
          <a:xfrm>
            <a:off x="8995392" y="5609429"/>
            <a:ext cx="2831480" cy="920933"/>
          </a:xfrm>
          <a:prstGeom prst="rect">
            <a:avLst/>
          </a:prstGeom>
        </p:spPr>
      </p:pic>
      <p:sp>
        <p:nvSpPr>
          <p:cNvPr id="28" name="Rectangle 3">
            <a:extLst>
              <a:ext uri="{FF2B5EF4-FFF2-40B4-BE49-F238E27FC236}">
                <a16:creationId xmlns:a16="http://schemas.microsoft.com/office/drawing/2014/main" id="{39369998-E231-A23B-EC09-4E90C2D80F4F}"/>
              </a:ext>
            </a:extLst>
          </p:cNvPr>
          <p:cNvSpPr/>
          <p:nvPr/>
        </p:nvSpPr>
        <p:spPr>
          <a:xfrm>
            <a:off x="4628746" y="320328"/>
            <a:ext cx="4233797" cy="551527"/>
          </a:xfrm>
          <a:prstGeom prst="rect">
            <a:avLst/>
          </a:prstGeom>
          <a:solidFill>
            <a:srgbClr val="1B3734"/>
          </a:solidFill>
          <a:ln>
            <a:noFill/>
          </a:ln>
        </p:spPr>
        <p:style>
          <a:lnRef idx="2">
            <a:schemeClr val="accent1">
              <a:shade val="15000"/>
            </a:schemeClr>
          </a:lnRef>
          <a:fillRef idx="1">
            <a:schemeClr val="accent1"/>
          </a:fillRef>
          <a:effectRef idx="0">
            <a:schemeClr val="accent1"/>
          </a:effectRef>
          <a:fontRef idx="minor">
            <a:schemeClr val="lt1"/>
          </a:fontRef>
        </p:style>
        <p:txBody>
          <a:bodyPr numCol="1" rtlCol="0" anchor="ctr"/>
          <a:lstStyle/>
          <a:p>
            <a:pPr algn="ctr">
              <a:lnSpc>
                <a:spcPts val="1660"/>
              </a:lnSpc>
            </a:pPr>
            <a:r>
              <a:rPr lang="en-US" b="1" dirty="0" err="1">
                <a:solidFill>
                  <a:srgbClr val="F7F2DD"/>
                </a:solidFill>
                <a:latin typeface="Arial" panose="020B0604020202020204" pitchFamily="34" charset="0"/>
                <a:cs typeface="Arial" panose="020B0604020202020204" pitchFamily="34" charset="0"/>
              </a:rPr>
              <a:t>Subsecretaría</a:t>
            </a:r>
            <a:r>
              <a:rPr lang="en-US" b="1" dirty="0">
                <a:solidFill>
                  <a:srgbClr val="F7F2DD"/>
                </a:solidFill>
                <a:latin typeface="Arial" panose="020B0604020202020204" pitchFamily="34" charset="0"/>
                <a:cs typeface="Arial" panose="020B0604020202020204" pitchFamily="34" charset="0"/>
              </a:rPr>
              <a:t> Técnica</a:t>
            </a:r>
          </a:p>
        </p:txBody>
      </p:sp>
      <p:sp>
        <p:nvSpPr>
          <p:cNvPr id="31" name="Rectangle 6">
            <a:extLst>
              <a:ext uri="{FF2B5EF4-FFF2-40B4-BE49-F238E27FC236}">
                <a16:creationId xmlns:a16="http://schemas.microsoft.com/office/drawing/2014/main" id="{256E332E-4512-CCD8-6A09-4A562A2B09FD}"/>
              </a:ext>
            </a:extLst>
          </p:cNvPr>
          <p:cNvSpPr/>
          <p:nvPr/>
        </p:nvSpPr>
        <p:spPr>
          <a:xfrm>
            <a:off x="1416409" y="1590935"/>
            <a:ext cx="2502721" cy="529520"/>
          </a:xfrm>
          <a:prstGeom prst="rect">
            <a:avLst/>
          </a:prstGeom>
          <a:solidFill>
            <a:srgbClr val="EFD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rgbClr val="1B3734"/>
                </a:solidFill>
                <a:latin typeface="Arial" panose="020B0604020202020204" pitchFamily="34" charset="0"/>
                <a:cs typeface="Arial" panose="020B0604020202020204" pitchFamily="34" charset="0"/>
              </a:rPr>
              <a:t>Equipo</a:t>
            </a:r>
            <a:r>
              <a:rPr lang="en-US" sz="1400" b="1" dirty="0">
                <a:solidFill>
                  <a:srgbClr val="1B3734"/>
                </a:solidFill>
                <a:latin typeface="Arial" panose="020B0604020202020204" pitchFamily="34" charset="0"/>
                <a:cs typeface="Arial" panose="020B0604020202020204" pitchFamily="34" charset="0"/>
              </a:rPr>
              <a:t> de </a:t>
            </a:r>
            <a:r>
              <a:rPr lang="en-US" sz="1400" b="1" dirty="0" err="1">
                <a:solidFill>
                  <a:srgbClr val="1B3734"/>
                </a:solidFill>
                <a:latin typeface="Arial" panose="020B0604020202020204" pitchFamily="34" charset="0"/>
                <a:cs typeface="Arial" panose="020B0604020202020204" pitchFamily="34" charset="0"/>
              </a:rPr>
              <a:t>Análisis</a:t>
            </a:r>
            <a:r>
              <a:rPr lang="en-US" sz="1400" b="1" dirty="0">
                <a:solidFill>
                  <a:srgbClr val="1B3734"/>
                </a:solidFill>
                <a:latin typeface="Arial" panose="020B0604020202020204" pitchFamily="34" charset="0"/>
                <a:cs typeface="Arial" panose="020B0604020202020204" pitchFamily="34" charset="0"/>
              </a:rPr>
              <a:t> y </a:t>
            </a:r>
            <a:r>
              <a:rPr lang="en-US" sz="1400" b="1" dirty="0" err="1">
                <a:solidFill>
                  <a:srgbClr val="1B3734"/>
                </a:solidFill>
                <a:latin typeface="Arial" panose="020B0604020202020204" pitchFamily="34" charset="0"/>
                <a:cs typeface="Arial" panose="020B0604020202020204" pitchFamily="34" charset="0"/>
              </a:rPr>
              <a:t>Planeación</a:t>
            </a:r>
            <a:r>
              <a:rPr lang="en-US" sz="1400" b="1" dirty="0">
                <a:solidFill>
                  <a:srgbClr val="1B3734"/>
                </a:solidFill>
                <a:latin typeface="Arial" panose="020B0604020202020204" pitchFamily="34" charset="0"/>
                <a:cs typeface="Arial" panose="020B0604020202020204" pitchFamily="34" charset="0"/>
              </a:rPr>
              <a:t> Social</a:t>
            </a:r>
            <a:endParaRPr lang="en-CO" sz="1400" b="1" dirty="0">
              <a:solidFill>
                <a:srgbClr val="1B3734"/>
              </a:solidFill>
              <a:latin typeface="Arial" panose="020B0604020202020204" pitchFamily="34" charset="0"/>
              <a:cs typeface="Arial" panose="020B0604020202020204" pitchFamily="34" charset="0"/>
            </a:endParaRPr>
          </a:p>
        </p:txBody>
      </p:sp>
      <p:sp>
        <p:nvSpPr>
          <p:cNvPr id="32" name="Rectangle 8">
            <a:extLst>
              <a:ext uri="{FF2B5EF4-FFF2-40B4-BE49-F238E27FC236}">
                <a16:creationId xmlns:a16="http://schemas.microsoft.com/office/drawing/2014/main" id="{F180666E-CBC4-CE6E-77D7-C54C04A51205}"/>
              </a:ext>
            </a:extLst>
          </p:cNvPr>
          <p:cNvSpPr/>
          <p:nvPr/>
        </p:nvSpPr>
        <p:spPr>
          <a:xfrm>
            <a:off x="5515364" y="2738678"/>
            <a:ext cx="2502722" cy="321717"/>
          </a:xfrm>
          <a:prstGeom prst="rect">
            <a:avLst/>
          </a:prstGeom>
          <a:solidFill>
            <a:srgbClr val="EFD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rgbClr val="1B3734"/>
                </a:solidFill>
                <a:latin typeface="Arial" panose="020B0604020202020204" pitchFamily="34" charset="0"/>
                <a:cs typeface="Arial" panose="020B0604020202020204" pitchFamily="34" charset="0"/>
              </a:rPr>
              <a:t>Equipo</a:t>
            </a:r>
            <a:r>
              <a:rPr lang="en-US" sz="1400" b="1" dirty="0">
                <a:solidFill>
                  <a:srgbClr val="1B3734"/>
                </a:solidFill>
                <a:latin typeface="Arial" panose="020B0604020202020204" pitchFamily="34" charset="0"/>
                <a:cs typeface="Arial" panose="020B0604020202020204" pitchFamily="34" charset="0"/>
              </a:rPr>
              <a:t> de </a:t>
            </a:r>
            <a:r>
              <a:rPr lang="en-US" sz="1400" b="1" dirty="0" err="1">
                <a:solidFill>
                  <a:srgbClr val="1B3734"/>
                </a:solidFill>
                <a:latin typeface="Arial" panose="020B0604020202020204" pitchFamily="34" charset="0"/>
                <a:cs typeface="Arial" panose="020B0604020202020204" pitchFamily="34" charset="0"/>
              </a:rPr>
              <a:t>Seguimiento</a:t>
            </a:r>
            <a:endParaRPr lang="en-CO" sz="1400" b="1" dirty="0">
              <a:solidFill>
                <a:srgbClr val="1B3734"/>
              </a:solidFill>
              <a:latin typeface="Arial" panose="020B0604020202020204" pitchFamily="34" charset="0"/>
              <a:cs typeface="Arial" panose="020B0604020202020204" pitchFamily="34" charset="0"/>
            </a:endParaRPr>
          </a:p>
        </p:txBody>
      </p:sp>
      <p:cxnSp>
        <p:nvCxnSpPr>
          <p:cNvPr id="34" name="Straight Connector 50">
            <a:extLst>
              <a:ext uri="{FF2B5EF4-FFF2-40B4-BE49-F238E27FC236}">
                <a16:creationId xmlns:a16="http://schemas.microsoft.com/office/drawing/2014/main" id="{4D353994-507B-971D-2BED-458F823B409D}"/>
              </a:ext>
            </a:extLst>
          </p:cNvPr>
          <p:cNvCxnSpPr>
            <a:cxnSpLocks/>
          </p:cNvCxnSpPr>
          <p:nvPr/>
        </p:nvCxnSpPr>
        <p:spPr>
          <a:xfrm>
            <a:off x="2644061" y="1290364"/>
            <a:ext cx="7335404" cy="13540"/>
          </a:xfrm>
          <a:prstGeom prst="line">
            <a:avLst/>
          </a:prstGeom>
          <a:ln w="12700">
            <a:solidFill>
              <a:srgbClr val="1B3734"/>
            </a:solidFill>
          </a:ln>
        </p:spPr>
        <p:style>
          <a:lnRef idx="1">
            <a:schemeClr val="accent1"/>
          </a:lnRef>
          <a:fillRef idx="0">
            <a:schemeClr val="accent1"/>
          </a:fillRef>
          <a:effectRef idx="0">
            <a:schemeClr val="accent1"/>
          </a:effectRef>
          <a:fontRef idx="minor">
            <a:schemeClr val="tx1"/>
          </a:fontRef>
        </p:style>
      </p:cxnSp>
      <p:cxnSp>
        <p:nvCxnSpPr>
          <p:cNvPr id="52" name="Conector recto 51">
            <a:extLst>
              <a:ext uri="{FF2B5EF4-FFF2-40B4-BE49-F238E27FC236}">
                <a16:creationId xmlns:a16="http://schemas.microsoft.com/office/drawing/2014/main" id="{95164F04-C7E8-69CE-A60A-DD8C0BA133FD}"/>
              </a:ext>
            </a:extLst>
          </p:cNvPr>
          <p:cNvCxnSpPr>
            <a:cxnSpLocks/>
          </p:cNvCxnSpPr>
          <p:nvPr/>
        </p:nvCxnSpPr>
        <p:spPr>
          <a:xfrm flipV="1">
            <a:off x="6767571" y="1296929"/>
            <a:ext cx="0" cy="14279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Conector recto 52">
            <a:extLst>
              <a:ext uri="{FF2B5EF4-FFF2-40B4-BE49-F238E27FC236}">
                <a16:creationId xmlns:a16="http://schemas.microsoft.com/office/drawing/2014/main" id="{1505881D-F52C-35F6-1053-6083050B3931}"/>
              </a:ext>
            </a:extLst>
          </p:cNvPr>
          <p:cNvCxnSpPr/>
          <p:nvPr/>
        </p:nvCxnSpPr>
        <p:spPr>
          <a:xfrm flipV="1">
            <a:off x="6759711" y="864986"/>
            <a:ext cx="1" cy="4389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Conector recto 67">
            <a:extLst>
              <a:ext uri="{FF2B5EF4-FFF2-40B4-BE49-F238E27FC236}">
                <a16:creationId xmlns:a16="http://schemas.microsoft.com/office/drawing/2014/main" id="{F43DE687-EC8A-97E5-6BF2-75F8DB669396}"/>
              </a:ext>
            </a:extLst>
          </p:cNvPr>
          <p:cNvCxnSpPr/>
          <p:nvPr/>
        </p:nvCxnSpPr>
        <p:spPr>
          <a:xfrm flipV="1">
            <a:off x="2644061" y="1290364"/>
            <a:ext cx="0" cy="289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Conector recto 3">
            <a:extLst>
              <a:ext uri="{FF2B5EF4-FFF2-40B4-BE49-F238E27FC236}">
                <a16:creationId xmlns:a16="http://schemas.microsoft.com/office/drawing/2014/main" id="{7B817527-348F-09C7-1142-71C5D69CD31B}"/>
              </a:ext>
            </a:extLst>
          </p:cNvPr>
          <p:cNvCxnSpPr>
            <a:cxnSpLocks/>
          </p:cNvCxnSpPr>
          <p:nvPr/>
        </p:nvCxnSpPr>
        <p:spPr>
          <a:xfrm flipV="1">
            <a:off x="9961733" y="1296929"/>
            <a:ext cx="3043" cy="15037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8">
            <a:extLst>
              <a:ext uri="{FF2B5EF4-FFF2-40B4-BE49-F238E27FC236}">
                <a16:creationId xmlns:a16="http://schemas.microsoft.com/office/drawing/2014/main" id="{F07B80EE-EBDE-2423-CA69-4557240372CE}"/>
              </a:ext>
            </a:extLst>
          </p:cNvPr>
          <p:cNvSpPr/>
          <p:nvPr/>
        </p:nvSpPr>
        <p:spPr>
          <a:xfrm>
            <a:off x="8995392" y="2800701"/>
            <a:ext cx="2779225" cy="966595"/>
          </a:xfrm>
          <a:prstGeom prst="rect">
            <a:avLst/>
          </a:prstGeom>
          <a:solidFill>
            <a:srgbClr val="EFD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rgbClr val="1B3734"/>
                </a:solidFill>
                <a:latin typeface="Arial" panose="020B0604020202020204" pitchFamily="34" charset="0"/>
                <a:cs typeface="Arial" panose="020B0604020202020204" pitchFamily="34" charset="0"/>
              </a:rPr>
              <a:t>Equipo</a:t>
            </a:r>
            <a:r>
              <a:rPr lang="en-US" sz="1400" b="1" dirty="0">
                <a:solidFill>
                  <a:srgbClr val="1B3734"/>
                </a:solidFill>
                <a:latin typeface="Arial" panose="020B0604020202020204" pitchFamily="34" charset="0"/>
                <a:cs typeface="Arial" panose="020B0604020202020204" pitchFamily="34" charset="0"/>
              </a:rPr>
              <a:t> de </a:t>
            </a:r>
            <a:r>
              <a:rPr lang="en-US" sz="1400" b="1" dirty="0" err="1">
                <a:solidFill>
                  <a:srgbClr val="1B3734"/>
                </a:solidFill>
                <a:latin typeface="Arial" panose="020B0604020202020204" pitchFamily="34" charset="0"/>
                <a:cs typeface="Arial" panose="020B0604020202020204" pitchFamily="34" charset="0"/>
              </a:rPr>
              <a:t>Acompañamiento</a:t>
            </a:r>
            <a:r>
              <a:rPr lang="en-US" sz="1400" b="1" dirty="0">
                <a:solidFill>
                  <a:srgbClr val="1B3734"/>
                </a:solidFill>
                <a:latin typeface="Arial" panose="020B0604020202020204" pitchFamily="34" charset="0"/>
                <a:cs typeface="Arial" panose="020B0604020202020204" pitchFamily="34" charset="0"/>
              </a:rPr>
              <a:t> Social y  </a:t>
            </a:r>
            <a:r>
              <a:rPr lang="en-US" sz="1400" b="1" dirty="0" err="1">
                <a:solidFill>
                  <a:srgbClr val="1B3734"/>
                </a:solidFill>
                <a:latin typeface="Arial" panose="020B0604020202020204" pitchFamily="34" charset="0"/>
                <a:cs typeface="Arial" panose="020B0604020202020204" pitchFamily="34" charset="0"/>
              </a:rPr>
              <a:t>Orientación</a:t>
            </a:r>
            <a:r>
              <a:rPr lang="en-US" sz="1400" b="1" dirty="0">
                <a:solidFill>
                  <a:srgbClr val="1B3734"/>
                </a:solidFill>
                <a:latin typeface="Arial" panose="020B0604020202020204" pitchFamily="34" charset="0"/>
                <a:cs typeface="Arial" panose="020B0604020202020204" pitchFamily="34" charset="0"/>
              </a:rPr>
              <a:t> a la </a:t>
            </a:r>
            <a:r>
              <a:rPr lang="en-US" sz="1400" b="1" dirty="0" err="1">
                <a:solidFill>
                  <a:srgbClr val="1B3734"/>
                </a:solidFill>
                <a:latin typeface="Arial" panose="020B0604020202020204" pitchFamily="34" charset="0"/>
                <a:cs typeface="Arial" panose="020B0604020202020204" pitchFamily="34" charset="0"/>
              </a:rPr>
              <a:t>Ciudadanía</a:t>
            </a:r>
            <a:r>
              <a:rPr lang="en-US" sz="1400" b="1" dirty="0">
                <a:solidFill>
                  <a:srgbClr val="1B3734"/>
                </a:solidFill>
                <a:latin typeface="Arial" panose="020B0604020202020204" pitchFamily="34" charset="0"/>
                <a:cs typeface="Arial" panose="020B0604020202020204" pitchFamily="34" charset="0"/>
              </a:rPr>
              <a:t> </a:t>
            </a:r>
            <a:endParaRPr lang="en-CO" sz="1400" b="1" dirty="0">
              <a:solidFill>
                <a:srgbClr val="1B3734"/>
              </a:solidFill>
              <a:latin typeface="Arial" panose="020B0604020202020204" pitchFamily="34" charset="0"/>
              <a:cs typeface="Arial" panose="020B0604020202020204" pitchFamily="34" charset="0"/>
            </a:endParaRPr>
          </a:p>
        </p:txBody>
      </p:sp>
      <p:pic>
        <p:nvPicPr>
          <p:cNvPr id="10" name="Imagen 41">
            <a:extLst>
              <a:ext uri="{FF2B5EF4-FFF2-40B4-BE49-F238E27FC236}">
                <a16:creationId xmlns:a16="http://schemas.microsoft.com/office/drawing/2014/main" id="{1D646805-7AB5-100B-B3BE-43C801ABD5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7093" b="36607"/>
          <a:stretch>
            <a:fillRect/>
          </a:stretch>
        </p:blipFill>
        <p:spPr bwMode="auto">
          <a:xfrm>
            <a:off x="0" y="4975080"/>
            <a:ext cx="1615452" cy="192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6">
            <a:extLst>
              <a:ext uri="{FF2B5EF4-FFF2-40B4-BE49-F238E27FC236}">
                <a16:creationId xmlns:a16="http://schemas.microsoft.com/office/drawing/2014/main" id="{728C5DFF-B033-FC27-FF25-7D3A40EFD489}"/>
              </a:ext>
            </a:extLst>
          </p:cNvPr>
          <p:cNvSpPr txBox="1"/>
          <p:nvPr/>
        </p:nvSpPr>
        <p:spPr>
          <a:xfrm>
            <a:off x="1615452" y="3291308"/>
            <a:ext cx="6212000" cy="3293209"/>
          </a:xfrm>
          <a:prstGeom prst="rect">
            <a:avLst/>
          </a:prstGeom>
          <a:noFill/>
        </p:spPr>
        <p:txBody>
          <a:bodyPr wrap="square" lIns="91440" tIns="45720" rIns="91440" bIns="45720" anchor="t">
            <a:spAutoFit/>
          </a:bodyPr>
          <a:lstStyle/>
          <a:p>
            <a:pPr algn="just"/>
            <a:r>
              <a:rPr lang="es-CO" sz="1600" b="1" dirty="0">
                <a:solidFill>
                  <a:srgbClr val="FB6C6C"/>
                </a:solidFill>
                <a:latin typeface="Arial"/>
                <a:cs typeface="Arial"/>
              </a:rPr>
              <a:t>Funciones:</a:t>
            </a:r>
          </a:p>
          <a:p>
            <a:pPr algn="just"/>
            <a:endParaRPr lang="es-CO" sz="1600" b="1" dirty="0">
              <a:solidFill>
                <a:srgbClr val="FB6C6C"/>
              </a:solidFill>
              <a:latin typeface="Arial"/>
              <a:cs typeface="Arial"/>
            </a:endParaRPr>
          </a:p>
          <a:p>
            <a:pPr marL="285750" indent="-285750" algn="just">
              <a:buFont typeface="Arial" panose="020B0604020202020204" pitchFamily="34" charset="0"/>
              <a:buChar char="•"/>
            </a:pPr>
            <a:r>
              <a:rPr lang="es-CO" sz="1600" b="1" dirty="0">
                <a:latin typeface="Arial"/>
                <a:cs typeface="Arial"/>
              </a:rPr>
              <a:t>Implementar</a:t>
            </a:r>
            <a:r>
              <a:rPr lang="es-CO" sz="1600" dirty="0">
                <a:latin typeface="Arial"/>
                <a:cs typeface="Arial"/>
              </a:rPr>
              <a:t> y ejecutar las </a:t>
            </a:r>
            <a:r>
              <a:rPr lang="es-CO" sz="1600" b="1" dirty="0">
                <a:latin typeface="Arial"/>
                <a:cs typeface="Arial"/>
              </a:rPr>
              <a:t>políticas y directrices </a:t>
            </a:r>
            <a:r>
              <a:rPr lang="es-CO" sz="1600" dirty="0">
                <a:latin typeface="Arial"/>
                <a:cs typeface="Arial"/>
              </a:rPr>
              <a:t>que oriente el </a:t>
            </a:r>
            <a:r>
              <a:rPr lang="es-CO" sz="1600" b="1" dirty="0">
                <a:latin typeface="Arial"/>
                <a:cs typeface="Arial"/>
              </a:rPr>
              <a:t>plan de ordenamiento territorial</a:t>
            </a:r>
            <a:r>
              <a:rPr lang="es-CO" sz="1600" dirty="0">
                <a:latin typeface="Arial"/>
                <a:cs typeface="Arial"/>
              </a:rPr>
              <a:t>.</a:t>
            </a:r>
          </a:p>
          <a:p>
            <a:pPr marL="285750" indent="-285750" algn="just">
              <a:buFont typeface="Arial" panose="020B0604020202020204" pitchFamily="34" charset="0"/>
              <a:buChar char="•"/>
            </a:pPr>
            <a:r>
              <a:rPr lang="es-CO" sz="1600" dirty="0">
                <a:latin typeface="Arial" panose="020B0604020202020204" pitchFamily="34" charset="0"/>
              </a:rPr>
              <a:t>Diseñar, </a:t>
            </a:r>
            <a:r>
              <a:rPr lang="es-CO" sz="1600" b="1" dirty="0">
                <a:latin typeface="Arial" panose="020B0604020202020204" pitchFamily="34" charset="0"/>
              </a:rPr>
              <a:t>integrar y coordinar </a:t>
            </a:r>
            <a:r>
              <a:rPr lang="es-CO" sz="1600" dirty="0">
                <a:latin typeface="Arial" panose="020B0604020202020204" pitchFamily="34" charset="0"/>
              </a:rPr>
              <a:t>acciones relacionadas con la </a:t>
            </a:r>
            <a:r>
              <a:rPr lang="es-CO" sz="1600" b="1" dirty="0">
                <a:latin typeface="Arial" panose="020B0604020202020204" pitchFamily="34" charset="0"/>
              </a:rPr>
              <a:t>evaluación, seguimiento, estadísticas e informes </a:t>
            </a:r>
            <a:r>
              <a:rPr lang="es-CO" sz="1600" dirty="0">
                <a:latin typeface="Arial" panose="020B0604020202020204" pitchFamily="34" charset="0"/>
              </a:rPr>
              <a:t>de los diferentes </a:t>
            </a:r>
            <a:r>
              <a:rPr lang="es-CO" sz="1600" b="1" dirty="0">
                <a:latin typeface="Arial" panose="020B0604020202020204" pitchFamily="34" charset="0"/>
              </a:rPr>
              <a:t>grupos poblacionales. </a:t>
            </a:r>
          </a:p>
          <a:p>
            <a:pPr marL="285750" indent="-285750" algn="just">
              <a:buFont typeface="Arial" panose="020B0604020202020204" pitchFamily="34" charset="0"/>
              <a:buChar char="•"/>
            </a:pPr>
            <a:r>
              <a:rPr lang="es-MX" sz="1600" dirty="0">
                <a:solidFill>
                  <a:srgbClr val="000000"/>
                </a:solidFill>
                <a:latin typeface="Arial" panose="020B0604020202020204" pitchFamily="34" charset="0"/>
                <a:cs typeface="Arial" panose="020B0604020202020204" pitchFamily="34" charset="0"/>
              </a:rPr>
              <a:t>P</a:t>
            </a:r>
            <a:r>
              <a:rPr lang="es-MX" sz="1600" b="0" i="0" dirty="0">
                <a:solidFill>
                  <a:srgbClr val="000000"/>
                </a:solidFill>
                <a:effectLst/>
                <a:latin typeface="Arial" panose="020B0604020202020204" pitchFamily="34" charset="0"/>
                <a:cs typeface="Arial" panose="020B0604020202020204" pitchFamily="34" charset="0"/>
              </a:rPr>
              <a:t>romover las </a:t>
            </a:r>
            <a:r>
              <a:rPr lang="es-MX" sz="1600" b="1" i="0" dirty="0">
                <a:solidFill>
                  <a:srgbClr val="000000"/>
                </a:solidFill>
                <a:effectLst/>
                <a:latin typeface="Arial" panose="020B0604020202020204" pitchFamily="34" charset="0"/>
                <a:cs typeface="Arial" panose="020B0604020202020204" pitchFamily="34" charset="0"/>
              </a:rPr>
              <a:t>condiciones para la toma de decisiones estratégicas </a:t>
            </a:r>
            <a:r>
              <a:rPr lang="es-MX" sz="1600" b="0" i="0" dirty="0">
                <a:solidFill>
                  <a:srgbClr val="000000"/>
                </a:solidFill>
                <a:effectLst/>
                <a:latin typeface="Arial" panose="020B0604020202020204" pitchFamily="34" charset="0"/>
                <a:cs typeface="Arial" panose="020B0604020202020204" pitchFamily="34" charset="0"/>
              </a:rPr>
              <a:t>con base en la evidencia que garanticen la </a:t>
            </a:r>
            <a:r>
              <a:rPr lang="es-MX" sz="1600" b="1" i="0" dirty="0">
                <a:solidFill>
                  <a:srgbClr val="000000"/>
                </a:solidFill>
                <a:effectLst/>
                <a:latin typeface="Arial" panose="020B0604020202020204" pitchFamily="34" charset="0"/>
                <a:cs typeface="Arial" panose="020B0604020202020204" pitchFamily="34" charset="0"/>
              </a:rPr>
              <a:t>prevención, mitigación y superación de los riesgos sociales</a:t>
            </a:r>
          </a:p>
          <a:p>
            <a:pPr algn="just"/>
            <a:endParaRPr lang="es-CO" sz="1600" dirty="0">
              <a:latin typeface="Arial" panose="020B0604020202020204" pitchFamily="34" charset="0"/>
            </a:endParaRPr>
          </a:p>
          <a:p>
            <a:pPr algn="just"/>
            <a:endParaRPr lang="en-CO"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06527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7F2DD"/>
        </a:solidFill>
        <a:effectLst/>
      </p:bgPr>
    </p:bg>
    <p:spTree>
      <p:nvGrpSpPr>
        <p:cNvPr id="1" name=""/>
        <p:cNvGrpSpPr/>
        <p:nvPr/>
      </p:nvGrpSpPr>
      <p:grpSpPr>
        <a:xfrm>
          <a:off x="0" y="0"/>
          <a:ext cx="0" cy="0"/>
          <a:chOff x="0" y="0"/>
          <a:chExt cx="0" cy="0"/>
        </a:xfrm>
      </p:grpSpPr>
      <p:pic>
        <p:nvPicPr>
          <p:cNvPr id="11" name="Imagen 41">
            <a:extLst>
              <a:ext uri="{FF2B5EF4-FFF2-40B4-BE49-F238E27FC236}">
                <a16:creationId xmlns:a16="http://schemas.microsoft.com/office/drawing/2014/main" id="{44FABB51-273E-6BCA-0BC4-AA34A699B6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7093" b="36607"/>
          <a:stretch>
            <a:fillRect/>
          </a:stretch>
        </p:blipFill>
        <p:spPr bwMode="auto">
          <a:xfrm>
            <a:off x="0" y="4975080"/>
            <a:ext cx="1615452" cy="192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40;p9">
            <a:extLst>
              <a:ext uri="{FF2B5EF4-FFF2-40B4-BE49-F238E27FC236}">
                <a16:creationId xmlns:a16="http://schemas.microsoft.com/office/drawing/2014/main" id="{EFAB862F-F414-F48A-C5AC-195FCA123DD4}"/>
              </a:ext>
            </a:extLst>
          </p:cNvPr>
          <p:cNvSpPr txBox="1"/>
          <p:nvPr/>
        </p:nvSpPr>
        <p:spPr>
          <a:xfrm>
            <a:off x="5853518" y="1935195"/>
            <a:ext cx="56061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strike="noStrike" cap="none" dirty="0">
              <a:solidFill>
                <a:srgbClr val="1B3834"/>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dirty="0">
              <a:solidFill>
                <a:srgbClr val="1B3834"/>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dirty="0">
              <a:solidFill>
                <a:srgbClr val="1B3734"/>
              </a:solidFill>
              <a:latin typeface="Arial"/>
              <a:ea typeface="Arial"/>
              <a:cs typeface="Arial"/>
              <a:sym typeface="Arial"/>
            </a:endParaRPr>
          </a:p>
        </p:txBody>
      </p:sp>
      <p:sp>
        <p:nvSpPr>
          <p:cNvPr id="8" name="Rectángulo 7">
            <a:extLst>
              <a:ext uri="{FF2B5EF4-FFF2-40B4-BE49-F238E27FC236}">
                <a16:creationId xmlns:a16="http://schemas.microsoft.com/office/drawing/2014/main" id="{B31C3B78-32DC-AF93-8F21-866CA7B45838}"/>
              </a:ext>
            </a:extLst>
          </p:cNvPr>
          <p:cNvSpPr/>
          <p:nvPr/>
        </p:nvSpPr>
        <p:spPr>
          <a:xfrm>
            <a:off x="1615452" y="3414974"/>
            <a:ext cx="5266436" cy="584775"/>
          </a:xfrm>
          <a:prstGeom prst="rect">
            <a:avLst/>
          </a:prstGeom>
        </p:spPr>
        <p:txBody>
          <a:bodyPr wrap="square">
            <a:spAutoFit/>
          </a:bodyPr>
          <a:lstStyle/>
          <a:p>
            <a:pPr algn="just"/>
            <a:br>
              <a:rPr lang="es-MX" sz="1600" dirty="0">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p:txBody>
      </p:sp>
      <p:graphicFrame>
        <p:nvGraphicFramePr>
          <p:cNvPr id="9" name="Tabla 8">
            <a:extLst>
              <a:ext uri="{FF2B5EF4-FFF2-40B4-BE49-F238E27FC236}">
                <a16:creationId xmlns:a16="http://schemas.microsoft.com/office/drawing/2014/main" id="{40AAC700-B59B-8F23-AA70-D64F6375B2AC}"/>
              </a:ext>
            </a:extLst>
          </p:cNvPr>
          <p:cNvGraphicFramePr>
            <a:graphicFrameLocks noGrp="1"/>
          </p:cNvGraphicFramePr>
          <p:nvPr>
            <p:extLst>
              <p:ext uri="{D42A27DB-BD31-4B8C-83A1-F6EECF244321}">
                <p14:modId xmlns:p14="http://schemas.microsoft.com/office/powerpoint/2010/main" val="740638174"/>
              </p:ext>
            </p:extLst>
          </p:nvPr>
        </p:nvGraphicFramePr>
        <p:xfrm>
          <a:off x="384517" y="463896"/>
          <a:ext cx="11422965" cy="6062520"/>
        </p:xfrm>
        <a:graphic>
          <a:graphicData uri="http://schemas.openxmlformats.org/drawingml/2006/table">
            <a:tbl>
              <a:tblPr firstRow="1" firstCol="1" bandRow="1">
                <a:tableStyleId>{5C22544A-7EE6-4342-B048-85BDC9FD1C3A}</a:tableStyleId>
              </a:tblPr>
              <a:tblGrid>
                <a:gridCol w="817323">
                  <a:extLst>
                    <a:ext uri="{9D8B030D-6E8A-4147-A177-3AD203B41FA5}">
                      <a16:colId xmlns:a16="http://schemas.microsoft.com/office/drawing/2014/main" val="773996249"/>
                    </a:ext>
                  </a:extLst>
                </a:gridCol>
                <a:gridCol w="1631196">
                  <a:extLst>
                    <a:ext uri="{9D8B030D-6E8A-4147-A177-3AD203B41FA5}">
                      <a16:colId xmlns:a16="http://schemas.microsoft.com/office/drawing/2014/main" val="592346667"/>
                    </a:ext>
                  </a:extLst>
                </a:gridCol>
                <a:gridCol w="2874447">
                  <a:extLst>
                    <a:ext uri="{9D8B030D-6E8A-4147-A177-3AD203B41FA5}">
                      <a16:colId xmlns:a16="http://schemas.microsoft.com/office/drawing/2014/main" val="286607555"/>
                    </a:ext>
                  </a:extLst>
                </a:gridCol>
                <a:gridCol w="6099999">
                  <a:extLst>
                    <a:ext uri="{9D8B030D-6E8A-4147-A177-3AD203B41FA5}">
                      <a16:colId xmlns:a16="http://schemas.microsoft.com/office/drawing/2014/main" val="3303214404"/>
                    </a:ext>
                  </a:extLst>
                </a:gridCol>
              </a:tblGrid>
              <a:tr h="332001">
                <a:tc>
                  <a:txBody>
                    <a:bodyPr/>
                    <a:lstStyle/>
                    <a:p>
                      <a:pPr algn="ctr" fontAlgn="base">
                        <a:lnSpc>
                          <a:spcPct val="107000"/>
                        </a:lnSpc>
                        <a:spcAft>
                          <a:spcPts val="800"/>
                        </a:spcAft>
                      </a:pPr>
                      <a:r>
                        <a:rPr lang="es-CO" sz="1400" kern="0">
                          <a:effectLst/>
                        </a:rPr>
                        <a:t>Año </a:t>
                      </a:r>
                      <a:endParaRPr lang="es-MX"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ctr" fontAlgn="base">
                        <a:lnSpc>
                          <a:spcPct val="107000"/>
                        </a:lnSpc>
                        <a:spcAft>
                          <a:spcPts val="800"/>
                        </a:spcAft>
                      </a:pPr>
                      <a:r>
                        <a:rPr lang="es-CO" sz="1400" kern="0">
                          <a:effectLst/>
                        </a:rPr>
                        <a:t>Cooperante </a:t>
                      </a:r>
                      <a:endParaRPr lang="es-MX"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ctr" fontAlgn="base">
                        <a:lnSpc>
                          <a:spcPct val="107000"/>
                        </a:lnSpc>
                        <a:spcAft>
                          <a:spcPts val="800"/>
                        </a:spcAft>
                      </a:pPr>
                      <a:r>
                        <a:rPr lang="es-CO" sz="1400" kern="0">
                          <a:effectLst/>
                        </a:rPr>
                        <a:t>Objetivo de cooperación </a:t>
                      </a:r>
                      <a:endParaRPr lang="es-MX"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ctr" fontAlgn="base">
                        <a:lnSpc>
                          <a:spcPct val="107000"/>
                        </a:lnSpc>
                        <a:spcAft>
                          <a:spcPts val="800"/>
                        </a:spcAft>
                      </a:pPr>
                      <a:r>
                        <a:rPr lang="es-CO" sz="1400" kern="0">
                          <a:effectLst/>
                        </a:rPr>
                        <a:t>Resultado de la cooperación </a:t>
                      </a:r>
                      <a:endParaRPr lang="es-MX"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extLst>
                  <a:ext uri="{0D108BD9-81ED-4DB2-BD59-A6C34878D82A}">
                    <a16:rowId xmlns:a16="http://schemas.microsoft.com/office/drawing/2014/main" val="3850593636"/>
                  </a:ext>
                </a:extLst>
              </a:tr>
              <a:tr h="721313">
                <a:tc>
                  <a:txBody>
                    <a:bodyPr/>
                    <a:lstStyle/>
                    <a:p>
                      <a:pPr algn="ctr" fontAlgn="base">
                        <a:lnSpc>
                          <a:spcPct val="107000"/>
                        </a:lnSpc>
                        <a:spcAft>
                          <a:spcPts val="800"/>
                        </a:spcAft>
                      </a:pPr>
                      <a:r>
                        <a:rPr lang="es-CO" sz="1100" kern="0">
                          <a:effectLst/>
                        </a:rPr>
                        <a:t>2020 </a:t>
                      </a:r>
                      <a:endParaRPr lang="es-MX"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ctr" fontAlgn="base">
                        <a:lnSpc>
                          <a:spcPct val="107000"/>
                        </a:lnSpc>
                        <a:spcAft>
                          <a:spcPts val="800"/>
                        </a:spcAft>
                      </a:pPr>
                      <a:r>
                        <a:rPr lang="es-CO" sz="1100" kern="0" dirty="0">
                          <a:effectLst/>
                        </a:rPr>
                        <a:t>Convenio ACNUR </a:t>
                      </a:r>
                      <a:endParaRPr lang="es-MX"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100" b="1" kern="0" dirty="0">
                          <a:effectLst/>
                        </a:rPr>
                        <a:t>Atención a personas migrantes y población de acogida </a:t>
                      </a:r>
                      <a:endParaRPr lang="es-MX" sz="12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200" kern="0" dirty="0">
                          <a:effectLst/>
                        </a:rPr>
                        <a:t>Convenio con el ACNUR, por valor</a:t>
                      </a:r>
                      <a:r>
                        <a:rPr lang="es-CO" sz="1200" strike="sngStrike" kern="0" dirty="0">
                          <a:effectLst/>
                        </a:rPr>
                        <a:t> </a:t>
                      </a:r>
                      <a:r>
                        <a:rPr lang="es-CO" sz="1200" u="sng" kern="0" dirty="0">
                          <a:effectLst/>
                        </a:rPr>
                        <a:t> </a:t>
                      </a:r>
                      <a:r>
                        <a:rPr lang="es-CO" sz="1200" kern="0" dirty="0">
                          <a:effectLst/>
                        </a:rPr>
                        <a:t>$397.254.180,  Inversión ACNUR $346.100.000   </a:t>
                      </a:r>
                      <a:endParaRPr lang="es-MX" sz="1400" kern="100" dirty="0">
                        <a:effectLst/>
                      </a:endParaRPr>
                    </a:p>
                    <a:p>
                      <a:pPr algn="ctr" fontAlgn="base">
                        <a:lnSpc>
                          <a:spcPct val="107000"/>
                        </a:lnSpc>
                        <a:spcAft>
                          <a:spcPts val="800"/>
                        </a:spcAft>
                      </a:pPr>
                      <a:r>
                        <a:rPr lang="es-CO" sz="1200" kern="0" dirty="0">
                          <a:effectLst/>
                        </a:rPr>
                        <a:t>SISFDH $51.154.180.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extLst>
                  <a:ext uri="{0D108BD9-81ED-4DB2-BD59-A6C34878D82A}">
                    <a16:rowId xmlns:a16="http://schemas.microsoft.com/office/drawing/2014/main" val="719921239"/>
                  </a:ext>
                </a:extLst>
              </a:tr>
              <a:tr h="507697">
                <a:tc>
                  <a:txBody>
                    <a:bodyPr/>
                    <a:lstStyle/>
                    <a:p>
                      <a:pPr algn="ctr" fontAlgn="base">
                        <a:lnSpc>
                          <a:spcPct val="107000"/>
                        </a:lnSpc>
                        <a:spcAft>
                          <a:spcPts val="800"/>
                        </a:spcAft>
                      </a:pPr>
                      <a:r>
                        <a:rPr lang="es-CO" sz="1100" kern="0">
                          <a:effectLst/>
                        </a:rPr>
                        <a:t>2020 </a:t>
                      </a:r>
                      <a:endParaRPr lang="es-MX"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ctr" fontAlgn="base">
                        <a:lnSpc>
                          <a:spcPct val="107000"/>
                        </a:lnSpc>
                        <a:spcAft>
                          <a:spcPts val="800"/>
                        </a:spcAft>
                      </a:pPr>
                      <a:r>
                        <a:rPr lang="es-CO" sz="1100" kern="0" dirty="0">
                          <a:effectLst/>
                        </a:rPr>
                        <a:t>Premio Nacional de Alta Gerencia  </a:t>
                      </a:r>
                      <a:endParaRPr lang="es-MX" sz="1200" kern="100" dirty="0">
                        <a:effectLst/>
                      </a:endParaRPr>
                    </a:p>
                    <a:p>
                      <a:pPr algn="ctr" fontAlgn="base">
                        <a:lnSpc>
                          <a:spcPct val="107000"/>
                        </a:lnSpc>
                        <a:spcAft>
                          <a:spcPts val="800"/>
                        </a:spcAft>
                      </a:pPr>
                      <a:r>
                        <a:rPr lang="es-CO" sz="1100" kern="0" dirty="0">
                          <a:effectLst/>
                        </a:rPr>
                        <a:t> </a:t>
                      </a:r>
                      <a:endParaRPr lang="es-MX"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100" b="1" kern="0" dirty="0">
                          <a:effectLst/>
                        </a:rPr>
                        <a:t>Mejoramiento del Sistema Agroalimentario</a:t>
                      </a:r>
                      <a:endParaRPr lang="es-MX" sz="12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200" kern="0" dirty="0">
                          <a:effectLst/>
                        </a:rPr>
                        <a:t>Premio Nacional de Alta Gerencia con la experiencia Mejoramiento del Sistema Agroalimentario para la producción, distribución y comercialización de alimentos.</a:t>
                      </a:r>
                      <a:endParaRPr lang="es-MX"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extLst>
                  <a:ext uri="{0D108BD9-81ED-4DB2-BD59-A6C34878D82A}">
                    <a16:rowId xmlns:a16="http://schemas.microsoft.com/office/drawing/2014/main" val="2533467956"/>
                  </a:ext>
                </a:extLst>
              </a:tr>
              <a:tr h="504158">
                <a:tc>
                  <a:txBody>
                    <a:bodyPr/>
                    <a:lstStyle/>
                    <a:p>
                      <a:pPr algn="ctr" fontAlgn="base">
                        <a:lnSpc>
                          <a:spcPct val="107000"/>
                        </a:lnSpc>
                        <a:spcAft>
                          <a:spcPts val="800"/>
                        </a:spcAft>
                      </a:pPr>
                      <a:r>
                        <a:rPr lang="es-CO" sz="1100" kern="0">
                          <a:effectLst/>
                        </a:rPr>
                        <a:t>2021 </a:t>
                      </a:r>
                      <a:endParaRPr lang="es-MX"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ctr" fontAlgn="base">
                        <a:lnSpc>
                          <a:spcPct val="107000"/>
                        </a:lnSpc>
                        <a:spcAft>
                          <a:spcPts val="800"/>
                        </a:spcAft>
                      </a:pPr>
                      <a:r>
                        <a:rPr lang="es-CO" sz="1100" kern="0" dirty="0">
                          <a:effectLst/>
                        </a:rPr>
                        <a:t>MOU Ayuntamiento de Barcelona </a:t>
                      </a:r>
                      <a:endParaRPr lang="es-MX"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100" kern="0" dirty="0">
                          <a:effectLst/>
                        </a:rPr>
                        <a:t>Promover, desarrollar y fortalecer la </a:t>
                      </a:r>
                      <a:r>
                        <a:rPr lang="es-CO" sz="1100" b="1" kern="0" dirty="0">
                          <a:effectLst/>
                        </a:rPr>
                        <a:t>cooperación mutua entre el Ayuntamiento Barcelona y la Alcaldía de Medellín</a:t>
                      </a:r>
                      <a:endParaRPr lang="es-MX" sz="12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200" kern="0" dirty="0">
                          <a:effectLst/>
                        </a:rPr>
                        <a:t>Se firmó Memorando de entendimiento a finales de Noviembre de 2021  por las partes en visita que realizo el señor alcalde a la cuidad de Barcelona, este MOU tiene vigencia hasta el 31 de diciembre  de 2025. </a:t>
                      </a:r>
                      <a:endParaRPr lang="es-MX"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extLst>
                  <a:ext uri="{0D108BD9-81ED-4DB2-BD59-A6C34878D82A}">
                    <a16:rowId xmlns:a16="http://schemas.microsoft.com/office/drawing/2014/main" val="222269657"/>
                  </a:ext>
                </a:extLst>
              </a:tr>
              <a:tr h="504158">
                <a:tc>
                  <a:txBody>
                    <a:bodyPr/>
                    <a:lstStyle/>
                    <a:p>
                      <a:pPr algn="ctr" fontAlgn="base">
                        <a:lnSpc>
                          <a:spcPct val="107000"/>
                        </a:lnSpc>
                        <a:spcAft>
                          <a:spcPts val="800"/>
                        </a:spcAft>
                      </a:pPr>
                      <a:r>
                        <a:rPr lang="es-CO" sz="1100" kern="0">
                          <a:effectLst/>
                        </a:rPr>
                        <a:t>2021 </a:t>
                      </a:r>
                      <a:endParaRPr lang="es-MX"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ctr" fontAlgn="base">
                        <a:lnSpc>
                          <a:spcPct val="107000"/>
                        </a:lnSpc>
                        <a:spcAft>
                          <a:spcPts val="800"/>
                        </a:spcAft>
                      </a:pPr>
                      <a:r>
                        <a:rPr lang="es-CO" sz="1100" kern="0">
                          <a:effectLst/>
                        </a:rPr>
                        <a:t>MOU International Rescue Committee </a:t>
                      </a:r>
                      <a:endParaRPr lang="es-MX"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100" kern="0" dirty="0">
                          <a:effectLst/>
                        </a:rPr>
                        <a:t>Aunar esfuerzos técnicos y operativos en el </a:t>
                      </a:r>
                      <a:r>
                        <a:rPr lang="es-CO" sz="1100" b="1" kern="0" dirty="0">
                          <a:effectLst/>
                        </a:rPr>
                        <a:t>fortalecimiento de la atención humanitaria a población migrante.</a:t>
                      </a:r>
                      <a:endParaRPr lang="es-MX" sz="12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200" kern="0" dirty="0">
                          <a:effectLst/>
                        </a:rPr>
                        <a:t>Se firmó a finales de octubre de 2021 por las partes su vigencia va hasta el 31 de diciembre de 2023. </a:t>
                      </a:r>
                      <a:endParaRPr lang="es-MX"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extLst>
                  <a:ext uri="{0D108BD9-81ED-4DB2-BD59-A6C34878D82A}">
                    <a16:rowId xmlns:a16="http://schemas.microsoft.com/office/drawing/2014/main" val="1402085213"/>
                  </a:ext>
                </a:extLst>
              </a:tr>
              <a:tr h="759357">
                <a:tc>
                  <a:txBody>
                    <a:bodyPr/>
                    <a:lstStyle/>
                    <a:p>
                      <a:pPr algn="ctr" fontAlgn="base">
                        <a:lnSpc>
                          <a:spcPct val="107000"/>
                        </a:lnSpc>
                        <a:spcAft>
                          <a:spcPts val="800"/>
                        </a:spcAft>
                      </a:pPr>
                      <a:r>
                        <a:rPr lang="es-CO" sz="1100" kern="0">
                          <a:effectLst/>
                        </a:rPr>
                        <a:t>2021 </a:t>
                      </a:r>
                      <a:endParaRPr lang="es-MX"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ctr" fontAlgn="base">
                        <a:lnSpc>
                          <a:spcPct val="107000"/>
                        </a:lnSpc>
                        <a:spcAft>
                          <a:spcPts val="800"/>
                        </a:spcAft>
                      </a:pPr>
                      <a:r>
                        <a:rPr lang="es-CO" sz="1100" kern="0">
                          <a:effectLst/>
                        </a:rPr>
                        <a:t>MOU ACNUR  </a:t>
                      </a:r>
                      <a:endParaRPr lang="es-MX"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100" kern="0" dirty="0">
                          <a:effectLst/>
                        </a:rPr>
                        <a:t>Brindar </a:t>
                      </a:r>
                      <a:r>
                        <a:rPr lang="es-CO" sz="1100" b="1" kern="0" dirty="0">
                          <a:effectLst/>
                        </a:rPr>
                        <a:t>asistencia técnica orientada a mejorar las condiciones de vida de las personas migrantes, refugiadas, retornadas y comunidad de acogida</a:t>
                      </a:r>
                      <a:r>
                        <a:rPr lang="es-CO" sz="1100" kern="0" dirty="0">
                          <a:effectLst/>
                        </a:rPr>
                        <a:t>.</a:t>
                      </a:r>
                      <a:endParaRPr lang="es-MX"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200" kern="0" dirty="0">
                          <a:effectLst/>
                        </a:rPr>
                        <a:t>Se firmó el 9 de septiembre de 2021.   y tendrá vigencia hasta el 31 de diciembre de 2023. </a:t>
                      </a:r>
                      <a:endParaRPr lang="es-MX"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extLst>
                  <a:ext uri="{0D108BD9-81ED-4DB2-BD59-A6C34878D82A}">
                    <a16:rowId xmlns:a16="http://schemas.microsoft.com/office/drawing/2014/main" val="2551965424"/>
                  </a:ext>
                </a:extLst>
              </a:tr>
              <a:tr h="759357">
                <a:tc>
                  <a:txBody>
                    <a:bodyPr/>
                    <a:lstStyle/>
                    <a:p>
                      <a:pPr algn="ctr" fontAlgn="base">
                        <a:lnSpc>
                          <a:spcPct val="107000"/>
                        </a:lnSpc>
                        <a:spcAft>
                          <a:spcPts val="800"/>
                        </a:spcAft>
                      </a:pPr>
                      <a:r>
                        <a:rPr lang="es-CO" sz="1100" kern="0">
                          <a:effectLst/>
                        </a:rPr>
                        <a:t>2021 </a:t>
                      </a:r>
                      <a:endParaRPr lang="es-MX"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ctr" fontAlgn="base">
                        <a:lnSpc>
                          <a:spcPct val="107000"/>
                        </a:lnSpc>
                        <a:spcAft>
                          <a:spcPts val="800"/>
                        </a:spcAft>
                      </a:pPr>
                      <a:r>
                        <a:rPr lang="es-CO" sz="1100" kern="0">
                          <a:effectLst/>
                        </a:rPr>
                        <a:t>Organización Internacional Para Las Migraciones (OIM) </a:t>
                      </a:r>
                      <a:endParaRPr lang="es-MX"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100" b="1" kern="0" dirty="0">
                          <a:effectLst/>
                        </a:rPr>
                        <a:t>Atención integral e integración social, económica y cultural a través de estrategias para la articulación institucional y alianzas de cooperación internacional.</a:t>
                      </a:r>
                      <a:endParaRPr lang="es-MX" sz="12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200" kern="0" dirty="0">
                          <a:effectLst/>
                        </a:rPr>
                        <a:t>Las partes firmaron el MOU el 1 de septiembre de 2021 y tuvo una duración hasta junio del 2022.  </a:t>
                      </a:r>
                      <a:endParaRPr lang="es-MX"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extLst>
                  <a:ext uri="{0D108BD9-81ED-4DB2-BD59-A6C34878D82A}">
                    <a16:rowId xmlns:a16="http://schemas.microsoft.com/office/drawing/2014/main" val="2695755807"/>
                  </a:ext>
                </a:extLst>
              </a:tr>
              <a:tr h="847699">
                <a:tc>
                  <a:txBody>
                    <a:bodyPr/>
                    <a:lstStyle/>
                    <a:p>
                      <a:pPr fontAlgn="base">
                        <a:lnSpc>
                          <a:spcPct val="107000"/>
                        </a:lnSpc>
                        <a:spcAft>
                          <a:spcPts val="800"/>
                        </a:spcAft>
                      </a:pPr>
                      <a:r>
                        <a:rPr lang="es-CO" sz="1100" kern="0">
                          <a:effectLst/>
                        </a:rPr>
                        <a:t>2021-2022 </a:t>
                      </a:r>
                      <a:endParaRPr lang="es-MX"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ctr" fontAlgn="base">
                        <a:lnSpc>
                          <a:spcPct val="107000"/>
                        </a:lnSpc>
                        <a:spcAft>
                          <a:spcPts val="800"/>
                        </a:spcAft>
                      </a:pPr>
                      <a:r>
                        <a:rPr lang="es-CO" sz="1100" kern="0" dirty="0">
                          <a:effectLst/>
                        </a:rPr>
                        <a:t>Subvención del Fondo de Ciudades Globales de </a:t>
                      </a:r>
                      <a:r>
                        <a:rPr lang="es-CO" sz="1100" kern="0" dirty="0" err="1">
                          <a:effectLst/>
                        </a:rPr>
                        <a:t>Mayors</a:t>
                      </a:r>
                      <a:r>
                        <a:rPr lang="es-CO" sz="1100" kern="0" dirty="0">
                          <a:effectLst/>
                        </a:rPr>
                        <a:t> </a:t>
                      </a:r>
                      <a:r>
                        <a:rPr lang="es-CO" sz="1100" kern="0" dirty="0" err="1">
                          <a:effectLst/>
                        </a:rPr>
                        <a:t>Migration</a:t>
                      </a:r>
                      <a:r>
                        <a:rPr lang="es-CO" sz="1100" kern="0" dirty="0">
                          <a:effectLst/>
                        </a:rPr>
                        <a:t> Council </a:t>
                      </a:r>
                      <a:endParaRPr lang="es-MX"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100" b="1" kern="0" dirty="0">
                          <a:effectLst/>
                        </a:rPr>
                        <a:t>Abordar las necesidades de migrantes, refugiados y/o desplazados internos en la ciudad de Medellín. Auxilio habitacional para población migrante</a:t>
                      </a:r>
                      <a:r>
                        <a:rPr lang="es-CO" sz="1100" kern="0" dirty="0">
                          <a:effectLst/>
                        </a:rPr>
                        <a:t>.  </a:t>
                      </a:r>
                      <a:endParaRPr lang="es-MX" sz="1200" kern="100" dirty="0">
                        <a:effectLst/>
                      </a:endParaRPr>
                    </a:p>
                    <a:p>
                      <a:pPr algn="ctr" fontAlgn="base">
                        <a:lnSpc>
                          <a:spcPct val="107000"/>
                        </a:lnSpc>
                        <a:spcAft>
                          <a:spcPts val="800"/>
                        </a:spcAft>
                      </a:pPr>
                      <a:r>
                        <a:rPr lang="es-CO" sz="1100" kern="0" dirty="0">
                          <a:effectLst/>
                        </a:rPr>
                        <a:t> </a:t>
                      </a:r>
                      <a:endParaRPr lang="es-MX"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200" kern="0" dirty="0">
                          <a:effectLst/>
                        </a:rPr>
                        <a:t>Acuerdo de Subvención firmado por USD 174.000, tiempo de duración del 1 de octubre del 2021 a octubre del 2022.  </a:t>
                      </a:r>
                      <a:endParaRPr lang="es-MX"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extLst>
                  <a:ext uri="{0D108BD9-81ED-4DB2-BD59-A6C34878D82A}">
                    <a16:rowId xmlns:a16="http://schemas.microsoft.com/office/drawing/2014/main" val="2017430377"/>
                  </a:ext>
                </a:extLst>
              </a:tr>
              <a:tr h="759357">
                <a:tc>
                  <a:txBody>
                    <a:bodyPr/>
                    <a:lstStyle/>
                    <a:p>
                      <a:pPr fontAlgn="base">
                        <a:lnSpc>
                          <a:spcPct val="107000"/>
                        </a:lnSpc>
                        <a:spcAft>
                          <a:spcPts val="800"/>
                        </a:spcAft>
                      </a:pPr>
                      <a:r>
                        <a:rPr lang="es-CO" sz="1100" kern="0" dirty="0">
                          <a:effectLst/>
                        </a:rPr>
                        <a:t>2022 </a:t>
                      </a:r>
                      <a:endParaRPr lang="es-MX"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ctr" fontAlgn="base">
                        <a:lnSpc>
                          <a:spcPct val="107000"/>
                        </a:lnSpc>
                        <a:spcAft>
                          <a:spcPts val="800"/>
                        </a:spcAft>
                      </a:pPr>
                      <a:r>
                        <a:rPr lang="es-CO" sz="1100" kern="0" dirty="0">
                          <a:effectLst/>
                        </a:rPr>
                        <a:t>Convocatoria JICA Japón </a:t>
                      </a:r>
                      <a:endParaRPr lang="es-MX"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100" kern="0" dirty="0">
                          <a:effectLst/>
                        </a:rPr>
                        <a:t>Convocatoria de JICA Japón, </a:t>
                      </a:r>
                      <a:r>
                        <a:rPr lang="es-CO" sz="1100" b="1" kern="0" dirty="0">
                          <a:effectLst/>
                        </a:rPr>
                        <a:t>se solicitó voluntario de Perfil fisioterapeuta, para asesorar y acompañar el proyecto Ser Capaz en Casa del Equipo de Discapacidad </a:t>
                      </a:r>
                      <a:endParaRPr lang="es-MX" sz="12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200" kern="0" dirty="0">
                          <a:effectLst/>
                        </a:rPr>
                        <a:t>Ya fue aprobado por JICA se envió ajuste a las actividades propuestas para el pasante el 30 de septiembre del 2022.  </a:t>
                      </a:r>
                      <a:endParaRPr lang="es-MX"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extLst>
                  <a:ext uri="{0D108BD9-81ED-4DB2-BD59-A6C34878D82A}">
                    <a16:rowId xmlns:a16="http://schemas.microsoft.com/office/drawing/2014/main" val="1913076279"/>
                  </a:ext>
                </a:extLst>
              </a:tr>
            </a:tbl>
          </a:graphicData>
        </a:graphic>
      </p:graphicFrame>
      <p:sp>
        <p:nvSpPr>
          <p:cNvPr id="2" name="object 31">
            <a:extLst>
              <a:ext uri="{FF2B5EF4-FFF2-40B4-BE49-F238E27FC236}">
                <a16:creationId xmlns:a16="http://schemas.microsoft.com/office/drawing/2014/main" id="{4A902D12-3BB3-5518-53F6-C30806E4CB7D}"/>
              </a:ext>
            </a:extLst>
          </p:cNvPr>
          <p:cNvSpPr txBox="1"/>
          <p:nvPr/>
        </p:nvSpPr>
        <p:spPr>
          <a:xfrm>
            <a:off x="600292" y="22899"/>
            <a:ext cx="1593898" cy="440997"/>
          </a:xfrm>
          <a:prstGeom prst="rect">
            <a:avLst/>
          </a:prstGeom>
        </p:spPr>
        <p:txBody>
          <a:bodyPr wrap="square" lIns="0" tIns="10012" rIns="0" bIns="0">
            <a:spAutoFit/>
          </a:bodyPr>
          <a:lstStyle>
            <a:lvl1pPr marL="14288">
              <a:defRPr sz="2100">
                <a:solidFill>
                  <a:schemeClr val="tx1"/>
                </a:solidFill>
                <a:latin typeface="Calibri" panose="020F0502020204030204" pitchFamily="34" charset="0"/>
              </a:defRPr>
            </a:lvl1pPr>
            <a:lvl2pPr marL="742950" indent="-285750">
              <a:defRPr sz="2100">
                <a:solidFill>
                  <a:schemeClr val="tx1"/>
                </a:solidFill>
                <a:latin typeface="Calibri" panose="020F0502020204030204" pitchFamily="34" charset="0"/>
              </a:defRPr>
            </a:lvl2pPr>
            <a:lvl3pPr marL="1143000" indent="-228600">
              <a:defRPr sz="2100">
                <a:solidFill>
                  <a:schemeClr val="tx1"/>
                </a:solidFill>
                <a:latin typeface="Calibri" panose="020F0502020204030204" pitchFamily="34" charset="0"/>
              </a:defRPr>
            </a:lvl3pPr>
            <a:lvl4pPr marL="1600200" indent="-228600">
              <a:defRPr sz="2100">
                <a:solidFill>
                  <a:schemeClr val="tx1"/>
                </a:solidFill>
                <a:latin typeface="Calibri" panose="020F0502020204030204" pitchFamily="34" charset="0"/>
              </a:defRPr>
            </a:lvl4pPr>
            <a:lvl5pPr marL="2057400" indent="-228600">
              <a:defRPr sz="2100">
                <a:solidFill>
                  <a:schemeClr val="tx1"/>
                </a:solidFill>
                <a:latin typeface="Calibri" panose="020F0502020204030204" pitchFamily="34" charset="0"/>
              </a:defRPr>
            </a:lvl5pPr>
            <a:lvl6pPr marL="2514600" indent="-228600" defTabSz="1103313" fontAlgn="base">
              <a:spcBef>
                <a:spcPct val="0"/>
              </a:spcBef>
              <a:spcAft>
                <a:spcPct val="0"/>
              </a:spcAft>
              <a:defRPr sz="2100">
                <a:solidFill>
                  <a:schemeClr val="tx1"/>
                </a:solidFill>
                <a:latin typeface="Calibri" panose="020F0502020204030204" pitchFamily="34" charset="0"/>
              </a:defRPr>
            </a:lvl6pPr>
            <a:lvl7pPr marL="2971800" indent="-228600" defTabSz="1103313" fontAlgn="base">
              <a:spcBef>
                <a:spcPct val="0"/>
              </a:spcBef>
              <a:spcAft>
                <a:spcPct val="0"/>
              </a:spcAft>
              <a:defRPr sz="2100">
                <a:solidFill>
                  <a:schemeClr val="tx1"/>
                </a:solidFill>
                <a:latin typeface="Calibri" panose="020F0502020204030204" pitchFamily="34" charset="0"/>
              </a:defRPr>
            </a:lvl7pPr>
            <a:lvl8pPr marL="3429000" indent="-228600" defTabSz="1103313" fontAlgn="base">
              <a:spcBef>
                <a:spcPct val="0"/>
              </a:spcBef>
              <a:spcAft>
                <a:spcPct val="0"/>
              </a:spcAft>
              <a:defRPr sz="2100">
                <a:solidFill>
                  <a:schemeClr val="tx1"/>
                </a:solidFill>
                <a:latin typeface="Calibri" panose="020F0502020204030204" pitchFamily="34" charset="0"/>
              </a:defRPr>
            </a:lvl8pPr>
            <a:lvl9pPr marL="3886200" indent="-228600" defTabSz="1103313" fontAlgn="base">
              <a:spcBef>
                <a:spcPct val="0"/>
              </a:spcBef>
              <a:spcAft>
                <a:spcPct val="0"/>
              </a:spcAft>
              <a:defRPr sz="2100">
                <a:solidFill>
                  <a:schemeClr val="tx1"/>
                </a:solidFill>
                <a:latin typeface="Calibri" panose="020F0502020204030204" pitchFamily="34" charset="0"/>
              </a:defRPr>
            </a:lvl9pPr>
          </a:lstStyle>
          <a:p>
            <a:pPr>
              <a:spcBef>
                <a:spcPts val="82"/>
              </a:spcBef>
            </a:pPr>
            <a:r>
              <a:rPr lang="es-CO" altLang="en-CO" sz="2800" b="1" dirty="0">
                <a:solidFill>
                  <a:srgbClr val="1B3834"/>
                </a:solidFill>
                <a:latin typeface="Arial" panose="020B0604020202020204" pitchFamily="34" charset="0"/>
                <a:cs typeface="Arial" panose="020B0604020202020204" pitchFamily="34" charset="0"/>
              </a:rPr>
              <a:t>Logros</a:t>
            </a:r>
            <a:endParaRPr lang="en-CO" altLang="en-CO"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20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2DD"/>
        </a:solidFill>
        <a:effectLst/>
      </p:bgPr>
    </p:bg>
    <p:spTree>
      <p:nvGrpSpPr>
        <p:cNvPr id="1" name=""/>
        <p:cNvGrpSpPr/>
        <p:nvPr/>
      </p:nvGrpSpPr>
      <p:grpSpPr>
        <a:xfrm>
          <a:off x="0" y="0"/>
          <a:ext cx="0" cy="0"/>
          <a:chOff x="0" y="0"/>
          <a:chExt cx="0" cy="0"/>
        </a:xfrm>
      </p:grpSpPr>
      <p:sp>
        <p:nvSpPr>
          <p:cNvPr id="44" name="object 44">
            <a:extLst>
              <a:ext uri="{FF2B5EF4-FFF2-40B4-BE49-F238E27FC236}">
                <a16:creationId xmlns:a16="http://schemas.microsoft.com/office/drawing/2014/main" id="{7747262E-9336-F558-D513-F3B9EF4E5BB0}"/>
              </a:ext>
            </a:extLst>
          </p:cNvPr>
          <p:cNvSpPr txBox="1">
            <a:spLocks noGrp="1"/>
          </p:cNvSpPr>
          <p:nvPr>
            <p:ph type="title"/>
          </p:nvPr>
        </p:nvSpPr>
        <p:spPr>
          <a:xfrm>
            <a:off x="807726" y="121134"/>
            <a:ext cx="5040009" cy="506332"/>
          </a:xfrm>
        </p:spPr>
        <p:txBody>
          <a:bodyPr vert="horz" lIns="91440" tIns="72012" rIns="91440" bIns="45720" numCol="1" rtlCol="0" anchor="t" anchorCtr="0" compatLnSpc="1">
            <a:prstTxWarp prst="textNoShape">
              <a:avLst/>
            </a:prstTxWarp>
            <a:normAutofit/>
          </a:bodyPr>
          <a:lstStyle/>
          <a:p>
            <a:pPr marL="7985">
              <a:spcBef>
                <a:spcPts val="289"/>
              </a:spcBef>
            </a:pPr>
            <a:r>
              <a:rPr lang="es-MX" altLang="en-CO" sz="2800" b="1" dirty="0">
                <a:solidFill>
                  <a:srgbClr val="EB6C6D"/>
                </a:solidFill>
                <a:latin typeface="Arial" panose="020B0604020202020204" pitchFamily="34" charset="0"/>
                <a:cs typeface="Arial" panose="020B0604020202020204" pitchFamily="34" charset="0"/>
              </a:rPr>
              <a:t>Presupuesto</a:t>
            </a:r>
            <a:endParaRPr lang="en-CO" altLang="en-CO" sz="1600" b="1" dirty="0">
              <a:latin typeface="Arial" panose="020B0604020202020204" pitchFamily="34" charset="0"/>
              <a:cs typeface="Arial" panose="020B0604020202020204" pitchFamily="34" charset="0"/>
            </a:endParaRPr>
          </a:p>
        </p:txBody>
      </p:sp>
      <p:sp>
        <p:nvSpPr>
          <p:cNvPr id="14" name="CuadroTexto 13">
            <a:extLst>
              <a:ext uri="{FF2B5EF4-FFF2-40B4-BE49-F238E27FC236}">
                <a16:creationId xmlns:a16="http://schemas.microsoft.com/office/drawing/2014/main" id="{45938C5B-5D77-7F90-0D00-30719CFA4704}"/>
              </a:ext>
            </a:extLst>
          </p:cNvPr>
          <p:cNvSpPr txBox="1"/>
          <p:nvPr/>
        </p:nvSpPr>
        <p:spPr>
          <a:xfrm>
            <a:off x="807726" y="2565291"/>
            <a:ext cx="3193144" cy="280013"/>
          </a:xfrm>
          <a:prstGeom prst="rect">
            <a:avLst/>
          </a:prstGeom>
          <a:noFill/>
        </p:spPr>
        <p:txBody>
          <a:bodyPr wrap="square">
            <a:spAutoFit/>
          </a:bodyPr>
          <a:lstStyle/>
          <a:p>
            <a:pPr>
              <a:lnSpc>
                <a:spcPct val="107000"/>
              </a:lnSpc>
              <a:spcAft>
                <a:spcPts val="800"/>
              </a:spcAft>
            </a:pPr>
            <a:r>
              <a:rPr lang="es-CO" sz="1200" b="1" kern="100" dirty="0">
                <a:effectLst/>
                <a:latin typeface="Calibri" panose="020F0502020204030204" pitchFamily="34" charset="0"/>
                <a:ea typeface="Calibri" panose="020F0502020204030204" pitchFamily="34" charset="0"/>
                <a:cs typeface="Times New Roman" panose="02020603050405020304" pitchFamily="18" charset="0"/>
              </a:rPr>
              <a:t>*</a:t>
            </a:r>
            <a:r>
              <a:rPr lang="es-CO" sz="12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corte al 30 de septiembre. </a:t>
            </a:r>
            <a:endParaRPr lang="es-MX"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object 44">
            <a:extLst>
              <a:ext uri="{FF2B5EF4-FFF2-40B4-BE49-F238E27FC236}">
                <a16:creationId xmlns:a16="http://schemas.microsoft.com/office/drawing/2014/main" id="{6FD05F99-25A8-C3DF-D1CB-C43FB269AC9E}"/>
              </a:ext>
            </a:extLst>
          </p:cNvPr>
          <p:cNvSpPr txBox="1">
            <a:spLocks/>
          </p:cNvSpPr>
          <p:nvPr/>
        </p:nvSpPr>
        <p:spPr>
          <a:xfrm>
            <a:off x="6536688" y="2720910"/>
            <a:ext cx="5040009" cy="506332"/>
          </a:xfrm>
          <a:prstGeom prst="rect">
            <a:avLst/>
          </a:prstGeom>
        </p:spPr>
        <p:txBody>
          <a:bodyPr vert="horz" lIns="91440" tIns="72012"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985">
              <a:spcBef>
                <a:spcPts val="289"/>
              </a:spcBef>
            </a:pPr>
            <a:r>
              <a:rPr lang="es-MX" altLang="en-CO" sz="2000" b="1" dirty="0">
                <a:solidFill>
                  <a:srgbClr val="EB6C6D"/>
                </a:solidFill>
                <a:latin typeface="Arial" panose="020B0604020202020204" pitchFamily="34" charset="0"/>
                <a:cs typeface="Arial" panose="020B0604020202020204" pitchFamily="34" charset="0"/>
              </a:rPr>
              <a:t>Detalles por vigencia </a:t>
            </a:r>
            <a:endParaRPr lang="en-CO" altLang="en-CO" sz="1200" b="1" dirty="0">
              <a:latin typeface="Arial" panose="020B0604020202020204" pitchFamily="34" charset="0"/>
              <a:cs typeface="Arial" panose="020B0604020202020204" pitchFamily="34" charset="0"/>
            </a:endParaRPr>
          </a:p>
        </p:txBody>
      </p:sp>
      <p:graphicFrame>
        <p:nvGraphicFramePr>
          <p:cNvPr id="2" name="Tabla 1">
            <a:extLst>
              <a:ext uri="{FF2B5EF4-FFF2-40B4-BE49-F238E27FC236}">
                <a16:creationId xmlns:a16="http://schemas.microsoft.com/office/drawing/2014/main" id="{AA45C6BF-DA68-22A8-7D79-BC19FD1A5D92}"/>
              </a:ext>
            </a:extLst>
          </p:cNvPr>
          <p:cNvGraphicFramePr>
            <a:graphicFrameLocks noGrp="1"/>
          </p:cNvGraphicFramePr>
          <p:nvPr>
            <p:extLst>
              <p:ext uri="{D42A27DB-BD31-4B8C-83A1-F6EECF244321}">
                <p14:modId xmlns:p14="http://schemas.microsoft.com/office/powerpoint/2010/main" val="3504285578"/>
              </p:ext>
            </p:extLst>
          </p:nvPr>
        </p:nvGraphicFramePr>
        <p:xfrm>
          <a:off x="807726" y="693579"/>
          <a:ext cx="7070182" cy="1779631"/>
        </p:xfrm>
        <a:graphic>
          <a:graphicData uri="http://schemas.openxmlformats.org/drawingml/2006/table">
            <a:tbl>
              <a:tblPr firstRow="1" firstCol="1" bandRow="1">
                <a:tableStyleId>{5C22544A-7EE6-4342-B048-85BDC9FD1C3A}</a:tableStyleId>
              </a:tblPr>
              <a:tblGrid>
                <a:gridCol w="1579021">
                  <a:extLst>
                    <a:ext uri="{9D8B030D-6E8A-4147-A177-3AD203B41FA5}">
                      <a16:colId xmlns:a16="http://schemas.microsoft.com/office/drawing/2014/main" val="2028441436"/>
                    </a:ext>
                  </a:extLst>
                </a:gridCol>
                <a:gridCol w="1662809">
                  <a:extLst>
                    <a:ext uri="{9D8B030D-6E8A-4147-A177-3AD203B41FA5}">
                      <a16:colId xmlns:a16="http://schemas.microsoft.com/office/drawing/2014/main" val="2879158450"/>
                    </a:ext>
                  </a:extLst>
                </a:gridCol>
                <a:gridCol w="1669792">
                  <a:extLst>
                    <a:ext uri="{9D8B030D-6E8A-4147-A177-3AD203B41FA5}">
                      <a16:colId xmlns:a16="http://schemas.microsoft.com/office/drawing/2014/main" val="3111967619"/>
                    </a:ext>
                  </a:extLst>
                </a:gridCol>
                <a:gridCol w="1636875">
                  <a:extLst>
                    <a:ext uri="{9D8B030D-6E8A-4147-A177-3AD203B41FA5}">
                      <a16:colId xmlns:a16="http://schemas.microsoft.com/office/drawing/2014/main" val="3818203022"/>
                    </a:ext>
                  </a:extLst>
                </a:gridCol>
                <a:gridCol w="521685">
                  <a:extLst>
                    <a:ext uri="{9D8B030D-6E8A-4147-A177-3AD203B41FA5}">
                      <a16:colId xmlns:a16="http://schemas.microsoft.com/office/drawing/2014/main" val="3913630519"/>
                    </a:ext>
                  </a:extLst>
                </a:gridCol>
              </a:tblGrid>
              <a:tr h="418011">
                <a:tc gridSpan="5">
                  <a:txBody>
                    <a:bodyPr/>
                    <a:lstStyle/>
                    <a:p>
                      <a:pPr algn="ctr" fontAlgn="base">
                        <a:lnSpc>
                          <a:spcPct val="107000"/>
                        </a:lnSpc>
                        <a:spcAft>
                          <a:spcPts val="800"/>
                        </a:spcAft>
                      </a:pPr>
                      <a:r>
                        <a:rPr lang="es-CO" sz="1200" kern="0" dirty="0">
                          <a:effectLst/>
                          <a:latin typeface="Arial" panose="020B0604020202020204" pitchFamily="34" charset="0"/>
                          <a:cs typeface="Arial" panose="020B0604020202020204" pitchFamily="34" charset="0"/>
                        </a:rPr>
                        <a:t>Presupuesto Cuatrienio </a:t>
                      </a:r>
                      <a:br>
                        <a:rPr lang="es-CO" sz="1200" kern="0" dirty="0">
                          <a:effectLst/>
                          <a:latin typeface="Arial" panose="020B0604020202020204" pitchFamily="34" charset="0"/>
                          <a:cs typeface="Arial" panose="020B0604020202020204" pitchFamily="34" charset="0"/>
                        </a:rPr>
                      </a:br>
                      <a:r>
                        <a:rPr lang="es-CO" sz="1200" kern="0" dirty="0">
                          <a:effectLst/>
                          <a:latin typeface="Arial" panose="020B0604020202020204" pitchFamily="34" charset="0"/>
                          <a:cs typeface="Arial" panose="020B0604020202020204" pitchFamily="34" charset="0"/>
                        </a:rPr>
                        <a:t>Funcionamiento_ Inversión </a:t>
                      </a:r>
                      <a:endParaRPr lang="es-MX" sz="18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46139933"/>
                  </a:ext>
                </a:extLst>
              </a:tr>
              <a:tr h="453873">
                <a:tc>
                  <a:txBody>
                    <a:bodyPr/>
                    <a:lstStyle/>
                    <a:p>
                      <a:pPr algn="just" fontAlgn="base">
                        <a:lnSpc>
                          <a:spcPct val="107000"/>
                        </a:lnSpc>
                        <a:spcAft>
                          <a:spcPts val="800"/>
                        </a:spcAft>
                      </a:pPr>
                      <a:r>
                        <a:rPr lang="es-CO" sz="1200" kern="0">
                          <a:effectLst/>
                          <a:latin typeface="Arial" panose="020B0604020202020204" pitchFamily="34" charset="0"/>
                          <a:cs typeface="Arial" panose="020B0604020202020204" pitchFamily="34" charset="0"/>
                        </a:rPr>
                        <a:t>Funcionamiento  </a:t>
                      </a:r>
                      <a:endParaRPr lang="es-MX" sz="18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ctr" fontAlgn="base">
                        <a:lnSpc>
                          <a:spcPct val="107000"/>
                        </a:lnSpc>
                        <a:spcAft>
                          <a:spcPts val="800"/>
                        </a:spcAft>
                      </a:pPr>
                      <a:r>
                        <a:rPr lang="es-CO" sz="1200" kern="0" dirty="0">
                          <a:effectLst/>
                          <a:latin typeface="Arial" panose="020B0604020202020204" pitchFamily="34" charset="0"/>
                          <a:cs typeface="Arial" panose="020B0604020202020204" pitchFamily="34" charset="0"/>
                        </a:rPr>
                        <a:t>$ 64.974.462.895 </a:t>
                      </a:r>
                      <a:endParaRPr lang="es-MX" sz="18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200" kern="0" dirty="0">
                          <a:effectLst/>
                          <a:latin typeface="Arial" panose="020B0604020202020204" pitchFamily="34" charset="0"/>
                          <a:cs typeface="Arial" panose="020B0604020202020204" pitchFamily="34" charset="0"/>
                        </a:rPr>
                        <a:t>$ 60.566.330.848 </a:t>
                      </a:r>
                      <a:endParaRPr lang="es-MX" sz="18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200" kern="0">
                          <a:effectLst/>
                          <a:latin typeface="Arial" panose="020B0604020202020204" pitchFamily="34" charset="0"/>
                          <a:cs typeface="Arial" panose="020B0604020202020204" pitchFamily="34" charset="0"/>
                        </a:rPr>
                        <a:t>$ 53.678.453.641 </a:t>
                      </a:r>
                      <a:endParaRPr lang="es-MX" sz="18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200" kern="0">
                          <a:effectLst/>
                          <a:latin typeface="Arial" panose="020B0604020202020204" pitchFamily="34" charset="0"/>
                          <a:cs typeface="Arial" panose="020B0604020202020204" pitchFamily="34" charset="0"/>
                        </a:rPr>
                        <a:t>89% </a:t>
                      </a:r>
                      <a:endParaRPr lang="es-MX" sz="18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extLst>
                  <a:ext uri="{0D108BD9-81ED-4DB2-BD59-A6C34878D82A}">
                    <a16:rowId xmlns:a16="http://schemas.microsoft.com/office/drawing/2014/main" val="3959714819"/>
                  </a:ext>
                </a:extLst>
              </a:tr>
              <a:tr h="421454">
                <a:tc>
                  <a:txBody>
                    <a:bodyPr/>
                    <a:lstStyle/>
                    <a:p>
                      <a:pPr algn="just" fontAlgn="base">
                        <a:lnSpc>
                          <a:spcPct val="107000"/>
                        </a:lnSpc>
                        <a:spcAft>
                          <a:spcPts val="800"/>
                        </a:spcAft>
                      </a:pPr>
                      <a:r>
                        <a:rPr lang="es-CO" sz="1200" kern="0">
                          <a:effectLst/>
                          <a:latin typeface="Arial" panose="020B0604020202020204" pitchFamily="34" charset="0"/>
                          <a:cs typeface="Arial" panose="020B0604020202020204" pitchFamily="34" charset="0"/>
                        </a:rPr>
                        <a:t>Inversión  </a:t>
                      </a:r>
                      <a:endParaRPr lang="es-MX" sz="18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ctr" fontAlgn="base">
                        <a:lnSpc>
                          <a:spcPct val="107000"/>
                        </a:lnSpc>
                        <a:spcAft>
                          <a:spcPts val="800"/>
                        </a:spcAft>
                      </a:pPr>
                      <a:r>
                        <a:rPr lang="es-CO" sz="1200" kern="0" dirty="0">
                          <a:effectLst/>
                          <a:latin typeface="Arial" panose="020B0604020202020204" pitchFamily="34" charset="0"/>
                          <a:cs typeface="Arial" panose="020B0604020202020204" pitchFamily="34" charset="0"/>
                        </a:rPr>
                        <a:t>$ 1.372.014.561.914 </a:t>
                      </a:r>
                      <a:endParaRPr lang="es-MX" sz="18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200" kern="0" dirty="0">
                          <a:effectLst/>
                          <a:latin typeface="Arial" panose="020B0604020202020204" pitchFamily="34" charset="0"/>
                          <a:cs typeface="Arial" panose="020B0604020202020204" pitchFamily="34" charset="0"/>
                        </a:rPr>
                        <a:t>$ 1.886.285.850.991 </a:t>
                      </a:r>
                      <a:endParaRPr lang="es-MX" sz="18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200" kern="0">
                          <a:effectLst/>
                          <a:latin typeface="Arial" panose="020B0604020202020204" pitchFamily="34" charset="0"/>
                          <a:cs typeface="Arial" panose="020B0604020202020204" pitchFamily="34" charset="0"/>
                        </a:rPr>
                        <a:t>$ 1.576.922.275.827 </a:t>
                      </a:r>
                      <a:endParaRPr lang="es-MX" sz="18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200" kern="0">
                          <a:effectLst/>
                          <a:latin typeface="Arial" panose="020B0604020202020204" pitchFamily="34" charset="0"/>
                          <a:cs typeface="Arial" panose="020B0604020202020204" pitchFamily="34" charset="0"/>
                        </a:rPr>
                        <a:t>84% </a:t>
                      </a:r>
                      <a:endParaRPr lang="es-MX" sz="18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extLst>
                  <a:ext uri="{0D108BD9-81ED-4DB2-BD59-A6C34878D82A}">
                    <a16:rowId xmlns:a16="http://schemas.microsoft.com/office/drawing/2014/main" val="2872221911"/>
                  </a:ext>
                </a:extLst>
              </a:tr>
              <a:tr h="486293">
                <a:tc>
                  <a:txBody>
                    <a:bodyPr/>
                    <a:lstStyle/>
                    <a:p>
                      <a:pPr algn="just" fontAlgn="base">
                        <a:lnSpc>
                          <a:spcPct val="107000"/>
                        </a:lnSpc>
                        <a:spcAft>
                          <a:spcPts val="800"/>
                        </a:spcAft>
                      </a:pPr>
                      <a:r>
                        <a:rPr lang="es-CO" sz="1200" kern="0">
                          <a:effectLst/>
                          <a:latin typeface="Arial" panose="020B0604020202020204" pitchFamily="34" charset="0"/>
                          <a:cs typeface="Arial" panose="020B0604020202020204" pitchFamily="34" charset="0"/>
                        </a:rPr>
                        <a:t>Total </a:t>
                      </a:r>
                      <a:endParaRPr lang="es-MX" sz="18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ctr" fontAlgn="base">
                        <a:lnSpc>
                          <a:spcPct val="107000"/>
                        </a:lnSpc>
                        <a:spcAft>
                          <a:spcPts val="800"/>
                        </a:spcAft>
                      </a:pPr>
                      <a:r>
                        <a:rPr lang="es-CO" sz="1200" kern="0" dirty="0">
                          <a:effectLst/>
                          <a:latin typeface="Arial" panose="020B0604020202020204" pitchFamily="34" charset="0"/>
                          <a:cs typeface="Arial" panose="020B0604020202020204" pitchFamily="34" charset="0"/>
                        </a:rPr>
                        <a:t>$ 1.436.989.024.809 </a:t>
                      </a:r>
                      <a:endParaRPr lang="es-MX" sz="18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200" kern="0" dirty="0">
                          <a:effectLst/>
                          <a:latin typeface="Arial" panose="020B0604020202020204" pitchFamily="34" charset="0"/>
                          <a:cs typeface="Arial" panose="020B0604020202020204" pitchFamily="34" charset="0"/>
                        </a:rPr>
                        <a:t>$ 1.946.852.181.839 </a:t>
                      </a:r>
                      <a:endParaRPr lang="es-MX" sz="18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200" kern="0" dirty="0">
                          <a:effectLst/>
                          <a:latin typeface="Arial" panose="020B0604020202020204" pitchFamily="34" charset="0"/>
                          <a:cs typeface="Arial" panose="020B0604020202020204" pitchFamily="34" charset="0"/>
                        </a:rPr>
                        <a:t>$ 1.630.600.729.468 </a:t>
                      </a:r>
                      <a:endParaRPr lang="es-MX" sz="18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200" kern="0" dirty="0">
                          <a:effectLst/>
                          <a:latin typeface="Arial" panose="020B0604020202020204" pitchFamily="34" charset="0"/>
                          <a:cs typeface="Arial" panose="020B0604020202020204" pitchFamily="34" charset="0"/>
                        </a:rPr>
                        <a:t>84% </a:t>
                      </a:r>
                      <a:endParaRPr lang="es-MX" sz="18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extLst>
                  <a:ext uri="{0D108BD9-81ED-4DB2-BD59-A6C34878D82A}">
                    <a16:rowId xmlns:a16="http://schemas.microsoft.com/office/drawing/2014/main" val="419278787"/>
                  </a:ext>
                </a:extLst>
              </a:tr>
            </a:tbl>
          </a:graphicData>
        </a:graphic>
      </p:graphicFrame>
      <p:graphicFrame>
        <p:nvGraphicFramePr>
          <p:cNvPr id="3" name="Tabla 2">
            <a:extLst>
              <a:ext uri="{FF2B5EF4-FFF2-40B4-BE49-F238E27FC236}">
                <a16:creationId xmlns:a16="http://schemas.microsoft.com/office/drawing/2014/main" id="{34EF5561-93E8-E582-4FEE-C16463380D3F}"/>
              </a:ext>
            </a:extLst>
          </p:cNvPr>
          <p:cNvGraphicFramePr>
            <a:graphicFrameLocks noGrp="1"/>
          </p:cNvGraphicFramePr>
          <p:nvPr>
            <p:extLst>
              <p:ext uri="{D42A27DB-BD31-4B8C-83A1-F6EECF244321}">
                <p14:modId xmlns:p14="http://schemas.microsoft.com/office/powerpoint/2010/main" val="3110691399"/>
              </p:ext>
            </p:extLst>
          </p:nvPr>
        </p:nvGraphicFramePr>
        <p:xfrm>
          <a:off x="3612688" y="3292581"/>
          <a:ext cx="8289026" cy="3075631"/>
        </p:xfrm>
        <a:graphic>
          <a:graphicData uri="http://schemas.openxmlformats.org/drawingml/2006/table">
            <a:tbl>
              <a:tblPr firstRow="1" firstCol="1" bandRow="1">
                <a:tableStyleId>{5C22544A-7EE6-4342-B048-85BDC9FD1C3A}</a:tableStyleId>
              </a:tblPr>
              <a:tblGrid>
                <a:gridCol w="1191541">
                  <a:extLst>
                    <a:ext uri="{9D8B030D-6E8A-4147-A177-3AD203B41FA5}">
                      <a16:colId xmlns:a16="http://schemas.microsoft.com/office/drawing/2014/main" val="2043601114"/>
                    </a:ext>
                  </a:extLst>
                </a:gridCol>
                <a:gridCol w="1320800">
                  <a:extLst>
                    <a:ext uri="{9D8B030D-6E8A-4147-A177-3AD203B41FA5}">
                      <a16:colId xmlns:a16="http://schemas.microsoft.com/office/drawing/2014/main" val="2328119554"/>
                    </a:ext>
                  </a:extLst>
                </a:gridCol>
                <a:gridCol w="1640114">
                  <a:extLst>
                    <a:ext uri="{9D8B030D-6E8A-4147-A177-3AD203B41FA5}">
                      <a16:colId xmlns:a16="http://schemas.microsoft.com/office/drawing/2014/main" val="1594252090"/>
                    </a:ext>
                  </a:extLst>
                </a:gridCol>
                <a:gridCol w="1553028">
                  <a:extLst>
                    <a:ext uri="{9D8B030D-6E8A-4147-A177-3AD203B41FA5}">
                      <a16:colId xmlns:a16="http://schemas.microsoft.com/office/drawing/2014/main" val="3033231006"/>
                    </a:ext>
                  </a:extLst>
                </a:gridCol>
                <a:gridCol w="1669143">
                  <a:extLst>
                    <a:ext uri="{9D8B030D-6E8A-4147-A177-3AD203B41FA5}">
                      <a16:colId xmlns:a16="http://schemas.microsoft.com/office/drawing/2014/main" val="526063352"/>
                    </a:ext>
                  </a:extLst>
                </a:gridCol>
                <a:gridCol w="914400">
                  <a:extLst>
                    <a:ext uri="{9D8B030D-6E8A-4147-A177-3AD203B41FA5}">
                      <a16:colId xmlns:a16="http://schemas.microsoft.com/office/drawing/2014/main" val="3821657706"/>
                    </a:ext>
                  </a:extLst>
                </a:gridCol>
              </a:tblGrid>
              <a:tr h="0">
                <a:tc gridSpan="6">
                  <a:txBody>
                    <a:bodyPr/>
                    <a:lstStyle/>
                    <a:p>
                      <a:pPr algn="ctr" fontAlgn="base">
                        <a:lnSpc>
                          <a:spcPct val="107000"/>
                        </a:lnSpc>
                        <a:spcAft>
                          <a:spcPts val="800"/>
                        </a:spcAft>
                      </a:pPr>
                      <a:r>
                        <a:rPr lang="es-CO" sz="1200" kern="0" dirty="0">
                          <a:effectLst/>
                          <a:latin typeface="Arial" panose="020B0604020202020204" pitchFamily="34" charset="0"/>
                          <a:cs typeface="Arial" panose="020B0604020202020204" pitchFamily="34" charset="0"/>
                        </a:rPr>
                        <a:t>Presupuesto Discriminado    </a:t>
                      </a:r>
                      <a:endParaRPr lang="es-MX" sz="14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3789757230"/>
                  </a:ext>
                </a:extLst>
              </a:tr>
              <a:tr h="302614">
                <a:tc gridSpan="6">
                  <a:txBody>
                    <a:bodyPr/>
                    <a:lstStyle/>
                    <a:p>
                      <a:pPr algn="ctr" fontAlgn="base">
                        <a:lnSpc>
                          <a:spcPct val="107000"/>
                        </a:lnSpc>
                        <a:spcAft>
                          <a:spcPts val="800"/>
                        </a:spcAft>
                      </a:pPr>
                      <a:r>
                        <a:rPr lang="es-CO" sz="1200" kern="0" dirty="0">
                          <a:effectLst/>
                          <a:latin typeface="Arial" panose="020B0604020202020204" pitchFamily="34" charset="0"/>
                          <a:cs typeface="Arial" panose="020B0604020202020204" pitchFamily="34" charset="0"/>
                        </a:rPr>
                        <a:t>Funcionamiento  - Inversión  </a:t>
                      </a:r>
                      <a:endParaRPr lang="es-MX" sz="14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409961993"/>
                  </a:ext>
                </a:extLst>
              </a:tr>
              <a:tr h="348014">
                <a:tc rowSpan="2">
                  <a:txBody>
                    <a:bodyPr/>
                    <a:lstStyle/>
                    <a:p>
                      <a:pPr algn="ctr" fontAlgn="base">
                        <a:lnSpc>
                          <a:spcPct val="107000"/>
                        </a:lnSpc>
                        <a:spcAft>
                          <a:spcPts val="800"/>
                        </a:spcAft>
                      </a:pPr>
                      <a:r>
                        <a:rPr lang="es-CO" sz="1200" kern="0" dirty="0">
                          <a:effectLst/>
                          <a:latin typeface="Arial" panose="020B0604020202020204" pitchFamily="34" charset="0"/>
                          <a:cs typeface="Arial" panose="020B0604020202020204" pitchFamily="34" charset="0"/>
                        </a:rPr>
                        <a:t>Vigencia </a:t>
                      </a:r>
                      <a:endParaRPr lang="es-MX" sz="14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rowSpan="2">
                  <a:txBody>
                    <a:bodyPr/>
                    <a:lstStyle/>
                    <a:p>
                      <a:pPr algn="ctr" fontAlgn="base">
                        <a:lnSpc>
                          <a:spcPct val="107000"/>
                        </a:lnSpc>
                        <a:spcAft>
                          <a:spcPts val="800"/>
                        </a:spcAft>
                      </a:pPr>
                      <a:r>
                        <a:rPr lang="es-CO" sz="1200" kern="0">
                          <a:effectLst/>
                          <a:latin typeface="Arial" panose="020B0604020202020204" pitchFamily="34" charset="0"/>
                          <a:cs typeface="Arial" panose="020B0604020202020204" pitchFamily="34" charset="0"/>
                        </a:rPr>
                        <a:t>Concepto </a:t>
                      </a:r>
                      <a:endParaRPr lang="es-MX" sz="14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ctr" fontAlgn="base">
                        <a:lnSpc>
                          <a:spcPct val="107000"/>
                        </a:lnSpc>
                        <a:spcAft>
                          <a:spcPts val="800"/>
                        </a:spcAft>
                      </a:pPr>
                      <a:r>
                        <a:rPr lang="es-CO" sz="1200" kern="0" dirty="0">
                          <a:effectLst/>
                          <a:latin typeface="Arial" panose="020B0604020202020204" pitchFamily="34" charset="0"/>
                          <a:cs typeface="Arial" panose="020B0604020202020204" pitchFamily="34" charset="0"/>
                        </a:rPr>
                        <a:t>Total  </a:t>
                      </a:r>
                      <a:endParaRPr lang="es-MX" sz="14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ctr" fontAlgn="base">
                        <a:lnSpc>
                          <a:spcPct val="107000"/>
                        </a:lnSpc>
                        <a:spcAft>
                          <a:spcPts val="800"/>
                        </a:spcAft>
                      </a:pPr>
                      <a:r>
                        <a:rPr lang="es-CO" sz="1200" kern="0" dirty="0">
                          <a:effectLst/>
                          <a:latin typeface="Arial" panose="020B0604020202020204" pitchFamily="34" charset="0"/>
                          <a:cs typeface="Arial" panose="020B0604020202020204" pitchFamily="34" charset="0"/>
                        </a:rPr>
                        <a:t>Total  </a:t>
                      </a:r>
                      <a:endParaRPr lang="es-MX" sz="14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ctr" fontAlgn="base">
                        <a:lnSpc>
                          <a:spcPct val="107000"/>
                        </a:lnSpc>
                        <a:spcAft>
                          <a:spcPts val="800"/>
                        </a:spcAft>
                      </a:pPr>
                      <a:r>
                        <a:rPr lang="es-CO" sz="1200" kern="0">
                          <a:effectLst/>
                          <a:latin typeface="Arial" panose="020B0604020202020204" pitchFamily="34" charset="0"/>
                          <a:cs typeface="Arial" panose="020B0604020202020204" pitchFamily="34" charset="0"/>
                        </a:rPr>
                        <a:t>Total  </a:t>
                      </a:r>
                      <a:endParaRPr lang="es-MX" sz="14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rowSpan="2">
                  <a:txBody>
                    <a:bodyPr/>
                    <a:lstStyle/>
                    <a:p>
                      <a:pPr algn="ctr" fontAlgn="base">
                        <a:lnSpc>
                          <a:spcPct val="107000"/>
                        </a:lnSpc>
                        <a:spcAft>
                          <a:spcPts val="800"/>
                        </a:spcAft>
                      </a:pPr>
                      <a:r>
                        <a:rPr lang="es-CO" sz="1200" kern="0">
                          <a:effectLst/>
                          <a:latin typeface="Arial" panose="020B0604020202020204" pitchFamily="34" charset="0"/>
                          <a:cs typeface="Arial" panose="020B0604020202020204" pitchFamily="34" charset="0"/>
                        </a:rPr>
                        <a:t>% Ejecución </a:t>
                      </a:r>
                      <a:endParaRPr lang="es-MX" sz="14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extLst>
                  <a:ext uri="{0D108BD9-81ED-4DB2-BD59-A6C34878D82A}">
                    <a16:rowId xmlns:a16="http://schemas.microsoft.com/office/drawing/2014/main" val="1475961453"/>
                  </a:ext>
                </a:extLst>
              </a:tr>
              <a:tr h="217714">
                <a:tc vMerge="1">
                  <a:txBody>
                    <a:bodyPr/>
                    <a:lstStyle/>
                    <a:p>
                      <a:endParaRPr lang="es-MX"/>
                    </a:p>
                  </a:txBody>
                  <a:tcPr/>
                </a:tc>
                <a:tc vMerge="1">
                  <a:txBody>
                    <a:bodyPr/>
                    <a:lstStyle/>
                    <a:p>
                      <a:endParaRPr lang="es-MX"/>
                    </a:p>
                  </a:txBody>
                  <a:tcPr/>
                </a:tc>
                <a:tc>
                  <a:txBody>
                    <a:bodyPr/>
                    <a:lstStyle/>
                    <a:p>
                      <a:pPr algn="ctr" fontAlgn="base">
                        <a:lnSpc>
                          <a:spcPct val="107000"/>
                        </a:lnSpc>
                        <a:spcAft>
                          <a:spcPts val="800"/>
                        </a:spcAft>
                      </a:pPr>
                      <a:r>
                        <a:rPr lang="es-CO" sz="1200" kern="0">
                          <a:effectLst/>
                          <a:latin typeface="Arial" panose="020B0604020202020204" pitchFamily="34" charset="0"/>
                          <a:cs typeface="Arial" panose="020B0604020202020204" pitchFamily="34" charset="0"/>
                        </a:rPr>
                        <a:t>Presupuesto  inicial </a:t>
                      </a:r>
                      <a:endParaRPr lang="es-MX" sz="14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ctr" fontAlgn="base">
                        <a:lnSpc>
                          <a:spcPct val="107000"/>
                        </a:lnSpc>
                        <a:spcAft>
                          <a:spcPts val="800"/>
                        </a:spcAft>
                      </a:pPr>
                      <a:r>
                        <a:rPr lang="es-CO" sz="1200" kern="0" dirty="0">
                          <a:effectLst/>
                          <a:latin typeface="Arial" panose="020B0604020202020204" pitchFamily="34" charset="0"/>
                          <a:cs typeface="Arial" panose="020B0604020202020204" pitchFamily="34" charset="0"/>
                        </a:rPr>
                        <a:t>Presupuesto Final </a:t>
                      </a:r>
                      <a:endParaRPr lang="es-MX" sz="14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ctr" fontAlgn="base">
                        <a:lnSpc>
                          <a:spcPct val="107000"/>
                        </a:lnSpc>
                        <a:spcAft>
                          <a:spcPts val="800"/>
                        </a:spcAft>
                      </a:pPr>
                      <a:r>
                        <a:rPr lang="es-CO" sz="1200" kern="0">
                          <a:effectLst/>
                          <a:latin typeface="Arial" panose="020B0604020202020204" pitchFamily="34" charset="0"/>
                          <a:cs typeface="Arial" panose="020B0604020202020204" pitchFamily="34" charset="0"/>
                        </a:rPr>
                        <a:t>Ejecución </a:t>
                      </a:r>
                      <a:endParaRPr lang="es-MX" sz="14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vMerge="1">
                  <a:txBody>
                    <a:bodyPr/>
                    <a:lstStyle/>
                    <a:p>
                      <a:endParaRPr lang="es-MX"/>
                    </a:p>
                  </a:txBody>
                  <a:tcPr/>
                </a:tc>
                <a:extLst>
                  <a:ext uri="{0D108BD9-81ED-4DB2-BD59-A6C34878D82A}">
                    <a16:rowId xmlns:a16="http://schemas.microsoft.com/office/drawing/2014/main" val="1710596813"/>
                  </a:ext>
                </a:extLst>
              </a:tr>
              <a:tr h="268447">
                <a:tc rowSpan="2">
                  <a:txBody>
                    <a:bodyPr/>
                    <a:lstStyle/>
                    <a:p>
                      <a:pPr algn="ctr" fontAlgn="base">
                        <a:lnSpc>
                          <a:spcPct val="107000"/>
                        </a:lnSpc>
                        <a:spcAft>
                          <a:spcPts val="800"/>
                        </a:spcAft>
                      </a:pPr>
                      <a:r>
                        <a:rPr lang="es-CO" sz="1200" kern="0" dirty="0">
                          <a:effectLst/>
                          <a:latin typeface="Arial" panose="020B0604020202020204" pitchFamily="34" charset="0"/>
                          <a:cs typeface="Arial" panose="020B0604020202020204" pitchFamily="34" charset="0"/>
                        </a:rPr>
                        <a:t>2020 </a:t>
                      </a:r>
                      <a:endParaRPr lang="es-MX" sz="14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just" fontAlgn="base">
                        <a:lnSpc>
                          <a:spcPct val="107000"/>
                        </a:lnSpc>
                        <a:spcAft>
                          <a:spcPts val="800"/>
                        </a:spcAft>
                      </a:pPr>
                      <a:r>
                        <a:rPr lang="es-CO" sz="1200" kern="0" dirty="0">
                          <a:effectLst/>
                          <a:latin typeface="Arial" panose="020B0604020202020204" pitchFamily="34" charset="0"/>
                          <a:cs typeface="Arial" panose="020B0604020202020204" pitchFamily="34" charset="0"/>
                        </a:rPr>
                        <a:t>Funcionamiento  </a:t>
                      </a:r>
                      <a:endParaRPr lang="es-MX" sz="14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fontAlgn="base">
                        <a:lnSpc>
                          <a:spcPct val="107000"/>
                        </a:lnSpc>
                        <a:spcAft>
                          <a:spcPts val="800"/>
                        </a:spcAft>
                      </a:pPr>
                      <a:r>
                        <a:rPr lang="es-CO" sz="1200" kern="0" dirty="0">
                          <a:effectLst/>
                          <a:latin typeface="Arial" panose="020B0604020202020204" pitchFamily="34" charset="0"/>
                          <a:cs typeface="Arial" panose="020B0604020202020204" pitchFamily="34" charset="0"/>
                        </a:rPr>
                        <a:t>$ 16.009.770.848 </a:t>
                      </a:r>
                      <a:endParaRPr lang="es-MX" sz="14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fontAlgn="base">
                        <a:lnSpc>
                          <a:spcPct val="107000"/>
                        </a:lnSpc>
                        <a:spcAft>
                          <a:spcPts val="800"/>
                        </a:spcAft>
                      </a:pPr>
                      <a:r>
                        <a:rPr lang="es-CO" sz="1200" kern="0" dirty="0">
                          <a:effectLst/>
                          <a:latin typeface="Arial" panose="020B0604020202020204" pitchFamily="34" charset="0"/>
                          <a:cs typeface="Arial" panose="020B0604020202020204" pitchFamily="34" charset="0"/>
                        </a:rPr>
                        <a:t>$ 15.671.201.041 </a:t>
                      </a:r>
                      <a:endParaRPr lang="es-MX" sz="14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fontAlgn="base">
                        <a:lnSpc>
                          <a:spcPct val="107000"/>
                        </a:lnSpc>
                        <a:spcAft>
                          <a:spcPts val="800"/>
                        </a:spcAft>
                      </a:pPr>
                      <a:r>
                        <a:rPr lang="es-CO" sz="1200" kern="0">
                          <a:effectLst/>
                          <a:latin typeface="Arial" panose="020B0604020202020204" pitchFamily="34" charset="0"/>
                          <a:cs typeface="Arial" panose="020B0604020202020204" pitchFamily="34" charset="0"/>
                        </a:rPr>
                        <a:t>$ 14.763.397.395 </a:t>
                      </a:r>
                      <a:endParaRPr lang="es-MX" sz="14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200" kern="0">
                          <a:effectLst/>
                          <a:latin typeface="Arial" panose="020B0604020202020204" pitchFamily="34" charset="0"/>
                          <a:cs typeface="Arial" panose="020B0604020202020204" pitchFamily="34" charset="0"/>
                        </a:rPr>
                        <a:t>94% </a:t>
                      </a:r>
                      <a:endParaRPr lang="es-MX" sz="14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extLst>
                  <a:ext uri="{0D108BD9-81ED-4DB2-BD59-A6C34878D82A}">
                    <a16:rowId xmlns:a16="http://schemas.microsoft.com/office/drawing/2014/main" val="1299980341"/>
                  </a:ext>
                </a:extLst>
              </a:tr>
              <a:tr h="202963">
                <a:tc vMerge="1">
                  <a:txBody>
                    <a:bodyPr/>
                    <a:lstStyle/>
                    <a:p>
                      <a:endParaRPr lang="es-MX"/>
                    </a:p>
                  </a:txBody>
                  <a:tcPr/>
                </a:tc>
                <a:tc>
                  <a:txBody>
                    <a:bodyPr/>
                    <a:lstStyle/>
                    <a:p>
                      <a:pPr algn="just" fontAlgn="base">
                        <a:lnSpc>
                          <a:spcPct val="107000"/>
                        </a:lnSpc>
                        <a:spcAft>
                          <a:spcPts val="800"/>
                        </a:spcAft>
                      </a:pPr>
                      <a:r>
                        <a:rPr lang="es-CO" sz="1200" kern="0">
                          <a:effectLst/>
                          <a:latin typeface="Arial" panose="020B0604020202020204" pitchFamily="34" charset="0"/>
                          <a:cs typeface="Arial" panose="020B0604020202020204" pitchFamily="34" charset="0"/>
                        </a:rPr>
                        <a:t>Inversión  </a:t>
                      </a:r>
                      <a:endParaRPr lang="es-MX" sz="14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fontAlgn="base">
                        <a:lnSpc>
                          <a:spcPct val="107000"/>
                        </a:lnSpc>
                        <a:spcAft>
                          <a:spcPts val="800"/>
                        </a:spcAft>
                      </a:pPr>
                      <a:r>
                        <a:rPr lang="es-CO" sz="1200" kern="0" dirty="0">
                          <a:effectLst/>
                          <a:latin typeface="Arial" panose="020B0604020202020204" pitchFamily="34" charset="0"/>
                          <a:cs typeface="Arial" panose="020B0604020202020204" pitchFamily="34" charset="0"/>
                        </a:rPr>
                        <a:t>$ 317.501.711.914 </a:t>
                      </a:r>
                      <a:endParaRPr lang="es-MX" sz="14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fontAlgn="base">
                        <a:lnSpc>
                          <a:spcPct val="107000"/>
                        </a:lnSpc>
                        <a:spcAft>
                          <a:spcPts val="800"/>
                        </a:spcAft>
                      </a:pPr>
                      <a:r>
                        <a:rPr lang="es-CO" sz="1200" kern="0" dirty="0">
                          <a:effectLst/>
                          <a:latin typeface="Arial" panose="020B0604020202020204" pitchFamily="34" charset="0"/>
                          <a:cs typeface="Arial" panose="020B0604020202020204" pitchFamily="34" charset="0"/>
                        </a:rPr>
                        <a:t>$ 429.723.112.245 </a:t>
                      </a:r>
                      <a:endParaRPr lang="es-MX" sz="14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fontAlgn="base">
                        <a:lnSpc>
                          <a:spcPct val="107000"/>
                        </a:lnSpc>
                        <a:spcAft>
                          <a:spcPts val="800"/>
                        </a:spcAft>
                      </a:pPr>
                      <a:r>
                        <a:rPr lang="es-CO" sz="1200" kern="0">
                          <a:effectLst/>
                          <a:latin typeface="Arial" panose="020B0604020202020204" pitchFamily="34" charset="0"/>
                          <a:cs typeface="Arial" panose="020B0604020202020204" pitchFamily="34" charset="0"/>
                        </a:rPr>
                        <a:t>$ 383.157.359.567 </a:t>
                      </a:r>
                      <a:endParaRPr lang="es-MX" sz="14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200" kern="0" dirty="0">
                          <a:effectLst/>
                          <a:latin typeface="Arial" panose="020B0604020202020204" pitchFamily="34" charset="0"/>
                          <a:cs typeface="Arial" panose="020B0604020202020204" pitchFamily="34" charset="0"/>
                        </a:rPr>
                        <a:t>89% </a:t>
                      </a:r>
                      <a:endParaRPr lang="es-MX" sz="14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extLst>
                  <a:ext uri="{0D108BD9-81ED-4DB2-BD59-A6C34878D82A}">
                    <a16:rowId xmlns:a16="http://schemas.microsoft.com/office/drawing/2014/main" val="4137752148"/>
                  </a:ext>
                </a:extLst>
              </a:tr>
              <a:tr h="245519">
                <a:tc rowSpan="2">
                  <a:txBody>
                    <a:bodyPr/>
                    <a:lstStyle/>
                    <a:p>
                      <a:pPr algn="ctr" fontAlgn="base">
                        <a:lnSpc>
                          <a:spcPct val="107000"/>
                        </a:lnSpc>
                        <a:spcAft>
                          <a:spcPts val="800"/>
                        </a:spcAft>
                      </a:pPr>
                      <a:r>
                        <a:rPr lang="es-CO" sz="1200" kern="0" dirty="0">
                          <a:effectLst/>
                          <a:latin typeface="Arial" panose="020B0604020202020204" pitchFamily="34" charset="0"/>
                          <a:cs typeface="Arial" panose="020B0604020202020204" pitchFamily="34" charset="0"/>
                        </a:rPr>
                        <a:t>2021 </a:t>
                      </a:r>
                      <a:endParaRPr lang="es-MX" sz="14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just" fontAlgn="base">
                        <a:lnSpc>
                          <a:spcPct val="107000"/>
                        </a:lnSpc>
                        <a:spcAft>
                          <a:spcPts val="800"/>
                        </a:spcAft>
                      </a:pPr>
                      <a:r>
                        <a:rPr lang="es-CO" sz="1200" kern="0">
                          <a:effectLst/>
                          <a:latin typeface="Arial" panose="020B0604020202020204" pitchFamily="34" charset="0"/>
                          <a:cs typeface="Arial" panose="020B0604020202020204" pitchFamily="34" charset="0"/>
                        </a:rPr>
                        <a:t>Funcionamiento  </a:t>
                      </a:r>
                      <a:endParaRPr lang="es-MX" sz="14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fontAlgn="base">
                        <a:lnSpc>
                          <a:spcPct val="107000"/>
                        </a:lnSpc>
                        <a:spcAft>
                          <a:spcPts val="800"/>
                        </a:spcAft>
                      </a:pPr>
                      <a:r>
                        <a:rPr lang="es-CO" sz="1200" kern="0" dirty="0">
                          <a:effectLst/>
                          <a:latin typeface="Arial" panose="020B0604020202020204" pitchFamily="34" charset="0"/>
                          <a:cs typeface="Arial" panose="020B0604020202020204" pitchFamily="34" charset="0"/>
                        </a:rPr>
                        <a:t>$ 15.137.727.608 </a:t>
                      </a:r>
                      <a:endParaRPr lang="es-MX" sz="14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fontAlgn="base">
                        <a:lnSpc>
                          <a:spcPct val="107000"/>
                        </a:lnSpc>
                        <a:spcAft>
                          <a:spcPts val="800"/>
                        </a:spcAft>
                      </a:pPr>
                      <a:r>
                        <a:rPr lang="es-CO" sz="1200" kern="0">
                          <a:effectLst/>
                          <a:latin typeface="Arial" panose="020B0604020202020204" pitchFamily="34" charset="0"/>
                          <a:cs typeface="Arial" panose="020B0604020202020204" pitchFamily="34" charset="0"/>
                        </a:rPr>
                        <a:t>$ 13.794.664.818 </a:t>
                      </a:r>
                      <a:endParaRPr lang="es-MX" sz="14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fontAlgn="base">
                        <a:lnSpc>
                          <a:spcPct val="107000"/>
                        </a:lnSpc>
                        <a:spcAft>
                          <a:spcPts val="800"/>
                        </a:spcAft>
                      </a:pPr>
                      <a:r>
                        <a:rPr lang="es-CO" sz="1200" kern="0">
                          <a:effectLst/>
                          <a:latin typeface="Arial" panose="020B0604020202020204" pitchFamily="34" charset="0"/>
                          <a:cs typeface="Arial" panose="020B0604020202020204" pitchFamily="34" charset="0"/>
                        </a:rPr>
                        <a:t>$ 13.666.520.712 </a:t>
                      </a:r>
                      <a:endParaRPr lang="es-MX" sz="14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200" kern="0">
                          <a:effectLst/>
                          <a:latin typeface="Arial" panose="020B0604020202020204" pitchFamily="34" charset="0"/>
                          <a:cs typeface="Arial" panose="020B0604020202020204" pitchFamily="34" charset="0"/>
                        </a:rPr>
                        <a:t>99% </a:t>
                      </a:r>
                      <a:endParaRPr lang="es-MX" sz="14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extLst>
                  <a:ext uri="{0D108BD9-81ED-4DB2-BD59-A6C34878D82A}">
                    <a16:rowId xmlns:a16="http://schemas.microsoft.com/office/drawing/2014/main" val="3775090576"/>
                  </a:ext>
                </a:extLst>
              </a:tr>
              <a:tr h="264904">
                <a:tc vMerge="1">
                  <a:txBody>
                    <a:bodyPr/>
                    <a:lstStyle/>
                    <a:p>
                      <a:endParaRPr lang="es-MX"/>
                    </a:p>
                  </a:txBody>
                  <a:tcPr/>
                </a:tc>
                <a:tc>
                  <a:txBody>
                    <a:bodyPr/>
                    <a:lstStyle/>
                    <a:p>
                      <a:pPr algn="just" fontAlgn="base">
                        <a:lnSpc>
                          <a:spcPct val="107000"/>
                        </a:lnSpc>
                        <a:spcAft>
                          <a:spcPts val="800"/>
                        </a:spcAft>
                      </a:pPr>
                      <a:r>
                        <a:rPr lang="es-CO" sz="1200" kern="0" dirty="0">
                          <a:effectLst/>
                          <a:latin typeface="Arial" panose="020B0604020202020204" pitchFamily="34" charset="0"/>
                          <a:cs typeface="Arial" panose="020B0604020202020204" pitchFamily="34" charset="0"/>
                        </a:rPr>
                        <a:t>Inversión  </a:t>
                      </a:r>
                      <a:endParaRPr lang="es-MX" sz="14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fontAlgn="base">
                        <a:lnSpc>
                          <a:spcPct val="107000"/>
                        </a:lnSpc>
                        <a:spcAft>
                          <a:spcPts val="800"/>
                        </a:spcAft>
                      </a:pPr>
                      <a:r>
                        <a:rPr lang="es-CO" sz="1200" kern="0" dirty="0">
                          <a:effectLst/>
                          <a:latin typeface="Arial" panose="020B0604020202020204" pitchFamily="34" charset="0"/>
                          <a:cs typeface="Arial" panose="020B0604020202020204" pitchFamily="34" charset="0"/>
                        </a:rPr>
                        <a:t>$ 335.000.000.000 </a:t>
                      </a:r>
                      <a:endParaRPr lang="es-MX" sz="14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fontAlgn="base">
                        <a:lnSpc>
                          <a:spcPct val="107000"/>
                        </a:lnSpc>
                        <a:spcAft>
                          <a:spcPts val="800"/>
                        </a:spcAft>
                      </a:pPr>
                      <a:r>
                        <a:rPr lang="es-CO" sz="1200" kern="0" dirty="0">
                          <a:effectLst/>
                          <a:latin typeface="Arial" panose="020B0604020202020204" pitchFamily="34" charset="0"/>
                          <a:cs typeface="Arial" panose="020B0604020202020204" pitchFamily="34" charset="0"/>
                        </a:rPr>
                        <a:t>$ 431.652.913.130 </a:t>
                      </a:r>
                      <a:endParaRPr lang="es-MX" sz="14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fontAlgn="base">
                        <a:lnSpc>
                          <a:spcPct val="107000"/>
                        </a:lnSpc>
                        <a:spcAft>
                          <a:spcPts val="800"/>
                        </a:spcAft>
                      </a:pPr>
                      <a:r>
                        <a:rPr lang="es-CO" sz="1200" kern="0">
                          <a:effectLst/>
                          <a:latin typeface="Arial" panose="020B0604020202020204" pitchFamily="34" charset="0"/>
                          <a:cs typeface="Arial" panose="020B0604020202020204" pitchFamily="34" charset="0"/>
                        </a:rPr>
                        <a:t>$ 339.647.163.389 </a:t>
                      </a:r>
                      <a:endParaRPr lang="es-MX" sz="14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200" kern="0">
                          <a:effectLst/>
                          <a:latin typeface="Arial" panose="020B0604020202020204" pitchFamily="34" charset="0"/>
                          <a:cs typeface="Arial" panose="020B0604020202020204" pitchFamily="34" charset="0"/>
                        </a:rPr>
                        <a:t>79% </a:t>
                      </a:r>
                      <a:endParaRPr lang="es-MX" sz="14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extLst>
                  <a:ext uri="{0D108BD9-81ED-4DB2-BD59-A6C34878D82A}">
                    <a16:rowId xmlns:a16="http://schemas.microsoft.com/office/drawing/2014/main" val="2591644752"/>
                  </a:ext>
                </a:extLst>
              </a:tr>
              <a:tr h="208153">
                <a:tc rowSpan="2">
                  <a:txBody>
                    <a:bodyPr/>
                    <a:lstStyle/>
                    <a:p>
                      <a:pPr algn="ctr" fontAlgn="base">
                        <a:lnSpc>
                          <a:spcPct val="107000"/>
                        </a:lnSpc>
                        <a:spcAft>
                          <a:spcPts val="800"/>
                        </a:spcAft>
                      </a:pPr>
                      <a:r>
                        <a:rPr lang="es-CO" sz="1200" kern="0" dirty="0">
                          <a:effectLst/>
                          <a:latin typeface="Arial" panose="020B0604020202020204" pitchFamily="34" charset="0"/>
                          <a:cs typeface="Arial" panose="020B0604020202020204" pitchFamily="34" charset="0"/>
                        </a:rPr>
                        <a:t>2022 </a:t>
                      </a:r>
                      <a:endParaRPr lang="es-MX" sz="14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just" fontAlgn="base">
                        <a:lnSpc>
                          <a:spcPct val="107000"/>
                        </a:lnSpc>
                        <a:spcAft>
                          <a:spcPts val="800"/>
                        </a:spcAft>
                      </a:pPr>
                      <a:r>
                        <a:rPr lang="es-CO" sz="1200" kern="0" dirty="0">
                          <a:effectLst/>
                          <a:latin typeface="Arial" panose="020B0604020202020204" pitchFamily="34" charset="0"/>
                          <a:cs typeface="Arial" panose="020B0604020202020204" pitchFamily="34" charset="0"/>
                        </a:rPr>
                        <a:t>Funcionamiento </a:t>
                      </a:r>
                      <a:endParaRPr lang="es-MX" sz="14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fontAlgn="base">
                        <a:lnSpc>
                          <a:spcPct val="107000"/>
                        </a:lnSpc>
                        <a:spcAft>
                          <a:spcPts val="800"/>
                        </a:spcAft>
                      </a:pPr>
                      <a:r>
                        <a:rPr lang="es-CO" sz="1200" kern="0">
                          <a:effectLst/>
                          <a:latin typeface="Arial" panose="020B0604020202020204" pitchFamily="34" charset="0"/>
                          <a:cs typeface="Arial" panose="020B0604020202020204" pitchFamily="34" charset="0"/>
                        </a:rPr>
                        <a:t>$ 15.684.138.345 </a:t>
                      </a:r>
                      <a:endParaRPr lang="es-MX" sz="14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fontAlgn="base">
                        <a:lnSpc>
                          <a:spcPct val="107000"/>
                        </a:lnSpc>
                        <a:spcAft>
                          <a:spcPts val="800"/>
                        </a:spcAft>
                      </a:pPr>
                      <a:r>
                        <a:rPr lang="es-CO" sz="1200" kern="0" dirty="0">
                          <a:effectLst/>
                          <a:latin typeface="Arial" panose="020B0604020202020204" pitchFamily="34" charset="0"/>
                          <a:cs typeface="Arial" panose="020B0604020202020204" pitchFamily="34" charset="0"/>
                        </a:rPr>
                        <a:t>$ 14.384.613.690 </a:t>
                      </a:r>
                      <a:endParaRPr lang="es-MX" sz="14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fontAlgn="base">
                        <a:lnSpc>
                          <a:spcPct val="107000"/>
                        </a:lnSpc>
                        <a:spcAft>
                          <a:spcPts val="800"/>
                        </a:spcAft>
                      </a:pPr>
                      <a:r>
                        <a:rPr lang="es-CO" sz="1200" kern="0" dirty="0">
                          <a:effectLst/>
                          <a:latin typeface="Arial" panose="020B0604020202020204" pitchFamily="34" charset="0"/>
                          <a:cs typeface="Arial" panose="020B0604020202020204" pitchFamily="34" charset="0"/>
                        </a:rPr>
                        <a:t>$ 14.155.058.863 </a:t>
                      </a:r>
                      <a:endParaRPr lang="es-MX" sz="14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200" kern="0">
                          <a:effectLst/>
                          <a:latin typeface="Arial" panose="020B0604020202020204" pitchFamily="34" charset="0"/>
                          <a:cs typeface="Arial" panose="020B0604020202020204" pitchFamily="34" charset="0"/>
                        </a:rPr>
                        <a:t>98% </a:t>
                      </a:r>
                      <a:endParaRPr lang="es-MX" sz="14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extLst>
                  <a:ext uri="{0D108BD9-81ED-4DB2-BD59-A6C34878D82A}">
                    <a16:rowId xmlns:a16="http://schemas.microsoft.com/office/drawing/2014/main" val="3215474085"/>
                  </a:ext>
                </a:extLst>
              </a:tr>
              <a:tr h="239604">
                <a:tc vMerge="1">
                  <a:txBody>
                    <a:bodyPr/>
                    <a:lstStyle/>
                    <a:p>
                      <a:endParaRPr lang="es-MX"/>
                    </a:p>
                  </a:txBody>
                  <a:tcPr/>
                </a:tc>
                <a:tc>
                  <a:txBody>
                    <a:bodyPr/>
                    <a:lstStyle/>
                    <a:p>
                      <a:pPr algn="just" fontAlgn="base">
                        <a:lnSpc>
                          <a:spcPct val="107000"/>
                        </a:lnSpc>
                        <a:spcAft>
                          <a:spcPts val="800"/>
                        </a:spcAft>
                      </a:pPr>
                      <a:r>
                        <a:rPr lang="es-CO" sz="1200" kern="0" dirty="0">
                          <a:effectLst/>
                          <a:latin typeface="Arial" panose="020B0604020202020204" pitchFamily="34" charset="0"/>
                          <a:cs typeface="Arial" panose="020B0604020202020204" pitchFamily="34" charset="0"/>
                        </a:rPr>
                        <a:t>Inversión  </a:t>
                      </a:r>
                      <a:endParaRPr lang="es-MX" sz="14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fontAlgn="base">
                        <a:lnSpc>
                          <a:spcPct val="107000"/>
                        </a:lnSpc>
                        <a:spcAft>
                          <a:spcPts val="800"/>
                        </a:spcAft>
                      </a:pPr>
                      <a:r>
                        <a:rPr lang="es-CO" sz="1200" kern="0">
                          <a:effectLst/>
                          <a:latin typeface="Arial" panose="020B0604020202020204" pitchFamily="34" charset="0"/>
                          <a:cs typeface="Arial" panose="020B0604020202020204" pitchFamily="34" charset="0"/>
                        </a:rPr>
                        <a:t>$ 326.712.850.000 </a:t>
                      </a:r>
                      <a:endParaRPr lang="es-MX" sz="14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fontAlgn="base">
                        <a:lnSpc>
                          <a:spcPct val="107000"/>
                        </a:lnSpc>
                        <a:spcAft>
                          <a:spcPts val="800"/>
                        </a:spcAft>
                      </a:pPr>
                      <a:r>
                        <a:rPr lang="es-CO" sz="1200" kern="0" dirty="0">
                          <a:effectLst/>
                          <a:latin typeface="Arial" panose="020B0604020202020204" pitchFamily="34" charset="0"/>
                          <a:cs typeface="Arial" panose="020B0604020202020204" pitchFamily="34" charset="0"/>
                        </a:rPr>
                        <a:t>$ 478.895.529.050 </a:t>
                      </a:r>
                      <a:endParaRPr lang="es-MX" sz="14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fontAlgn="base">
                        <a:lnSpc>
                          <a:spcPct val="107000"/>
                        </a:lnSpc>
                        <a:spcAft>
                          <a:spcPts val="800"/>
                        </a:spcAft>
                      </a:pPr>
                      <a:r>
                        <a:rPr lang="es-CO" sz="1200" kern="0">
                          <a:effectLst/>
                          <a:latin typeface="Arial" panose="020B0604020202020204" pitchFamily="34" charset="0"/>
                          <a:cs typeface="Arial" panose="020B0604020202020204" pitchFamily="34" charset="0"/>
                        </a:rPr>
                        <a:t>$ 371.948.457.549 </a:t>
                      </a:r>
                      <a:endParaRPr lang="es-MX" sz="14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200" kern="0">
                          <a:effectLst/>
                          <a:latin typeface="Arial" panose="020B0604020202020204" pitchFamily="34" charset="0"/>
                          <a:cs typeface="Arial" panose="020B0604020202020204" pitchFamily="34" charset="0"/>
                        </a:rPr>
                        <a:t>78% </a:t>
                      </a:r>
                      <a:endParaRPr lang="es-MX" sz="14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extLst>
                  <a:ext uri="{0D108BD9-81ED-4DB2-BD59-A6C34878D82A}">
                    <a16:rowId xmlns:a16="http://schemas.microsoft.com/office/drawing/2014/main" val="1315278995"/>
                  </a:ext>
                </a:extLst>
              </a:tr>
              <a:tr h="233058">
                <a:tc rowSpan="2">
                  <a:txBody>
                    <a:bodyPr/>
                    <a:lstStyle/>
                    <a:p>
                      <a:pPr algn="ctr" fontAlgn="base">
                        <a:lnSpc>
                          <a:spcPct val="107000"/>
                        </a:lnSpc>
                        <a:spcAft>
                          <a:spcPts val="800"/>
                        </a:spcAft>
                      </a:pPr>
                      <a:r>
                        <a:rPr lang="es-CO" sz="1200" kern="0" dirty="0">
                          <a:effectLst/>
                          <a:latin typeface="Arial" panose="020B0604020202020204" pitchFamily="34" charset="0"/>
                          <a:cs typeface="Arial" panose="020B0604020202020204" pitchFamily="34" charset="0"/>
                        </a:rPr>
                        <a:t>2023   - </a:t>
                      </a:r>
                      <a:r>
                        <a:rPr lang="es-CO" sz="1200" kern="0" dirty="0" err="1">
                          <a:effectLst/>
                          <a:latin typeface="Arial" panose="020B0604020202020204" pitchFamily="34" charset="0"/>
                          <a:cs typeface="Arial" panose="020B0604020202020204" pitchFamily="34" charset="0"/>
                        </a:rPr>
                        <a:t>sep</a:t>
                      </a:r>
                      <a:r>
                        <a:rPr lang="es-CO" sz="1200" kern="0" dirty="0">
                          <a:effectLst/>
                          <a:latin typeface="Arial" panose="020B0604020202020204" pitchFamily="34" charset="0"/>
                          <a:cs typeface="Arial" panose="020B0604020202020204" pitchFamily="34" charset="0"/>
                        </a:rPr>
                        <a:t> 30  </a:t>
                      </a:r>
                      <a:endParaRPr lang="es-MX" sz="14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just" fontAlgn="base">
                        <a:lnSpc>
                          <a:spcPct val="107000"/>
                        </a:lnSpc>
                        <a:spcAft>
                          <a:spcPts val="800"/>
                        </a:spcAft>
                      </a:pPr>
                      <a:r>
                        <a:rPr lang="es-CO" sz="1200" kern="0" dirty="0">
                          <a:effectLst/>
                          <a:latin typeface="Arial" panose="020B0604020202020204" pitchFamily="34" charset="0"/>
                          <a:cs typeface="Arial" panose="020B0604020202020204" pitchFamily="34" charset="0"/>
                        </a:rPr>
                        <a:t>Funcionamiento  </a:t>
                      </a:r>
                      <a:endParaRPr lang="es-MX" sz="14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fontAlgn="base">
                        <a:lnSpc>
                          <a:spcPct val="107000"/>
                        </a:lnSpc>
                        <a:spcAft>
                          <a:spcPts val="800"/>
                        </a:spcAft>
                      </a:pPr>
                      <a:r>
                        <a:rPr lang="es-CO" sz="1200" kern="0">
                          <a:effectLst/>
                          <a:latin typeface="Arial" panose="020B0604020202020204" pitchFamily="34" charset="0"/>
                          <a:cs typeface="Arial" panose="020B0604020202020204" pitchFamily="34" charset="0"/>
                        </a:rPr>
                        <a:t>$ 18.142.826.094 </a:t>
                      </a:r>
                      <a:endParaRPr lang="es-MX" sz="14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fontAlgn="base">
                        <a:lnSpc>
                          <a:spcPct val="107000"/>
                        </a:lnSpc>
                        <a:spcAft>
                          <a:spcPts val="800"/>
                        </a:spcAft>
                      </a:pPr>
                      <a:r>
                        <a:rPr lang="es-CO" sz="1200" kern="0">
                          <a:effectLst/>
                          <a:latin typeface="Arial" panose="020B0604020202020204" pitchFamily="34" charset="0"/>
                          <a:cs typeface="Arial" panose="020B0604020202020204" pitchFamily="34" charset="0"/>
                        </a:rPr>
                        <a:t>$ 16.715.851.299 </a:t>
                      </a:r>
                      <a:endParaRPr lang="es-MX" sz="14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fontAlgn="base">
                        <a:lnSpc>
                          <a:spcPct val="107000"/>
                        </a:lnSpc>
                        <a:spcAft>
                          <a:spcPts val="800"/>
                        </a:spcAft>
                      </a:pPr>
                      <a:r>
                        <a:rPr lang="es-CO" sz="1200" kern="0" dirty="0">
                          <a:effectLst/>
                          <a:latin typeface="Arial" panose="020B0604020202020204" pitchFamily="34" charset="0"/>
                          <a:cs typeface="Arial" panose="020B0604020202020204" pitchFamily="34" charset="0"/>
                        </a:rPr>
                        <a:t>$ 11.093.476.671 </a:t>
                      </a:r>
                      <a:endParaRPr lang="es-MX" sz="14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200" kern="0">
                          <a:effectLst/>
                          <a:latin typeface="Arial" panose="020B0604020202020204" pitchFamily="34" charset="0"/>
                          <a:cs typeface="Arial" panose="020B0604020202020204" pitchFamily="34" charset="0"/>
                        </a:rPr>
                        <a:t>66% </a:t>
                      </a:r>
                      <a:endParaRPr lang="es-MX" sz="14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extLst>
                  <a:ext uri="{0D108BD9-81ED-4DB2-BD59-A6C34878D82A}">
                    <a16:rowId xmlns:a16="http://schemas.microsoft.com/office/drawing/2014/main" val="3075067214"/>
                  </a:ext>
                </a:extLst>
              </a:tr>
              <a:tr h="0">
                <a:tc vMerge="1">
                  <a:txBody>
                    <a:bodyPr/>
                    <a:lstStyle/>
                    <a:p>
                      <a:endParaRPr lang="es-MX"/>
                    </a:p>
                  </a:txBody>
                  <a:tcPr/>
                </a:tc>
                <a:tc>
                  <a:txBody>
                    <a:bodyPr/>
                    <a:lstStyle/>
                    <a:p>
                      <a:pPr algn="just" fontAlgn="base">
                        <a:lnSpc>
                          <a:spcPct val="107000"/>
                        </a:lnSpc>
                        <a:spcAft>
                          <a:spcPts val="800"/>
                        </a:spcAft>
                      </a:pPr>
                      <a:r>
                        <a:rPr lang="es-CO" sz="1200" kern="0">
                          <a:effectLst/>
                          <a:latin typeface="Arial" panose="020B0604020202020204" pitchFamily="34" charset="0"/>
                          <a:cs typeface="Arial" panose="020B0604020202020204" pitchFamily="34" charset="0"/>
                        </a:rPr>
                        <a:t>Inversión  </a:t>
                      </a:r>
                      <a:endParaRPr lang="es-MX" sz="14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fontAlgn="base">
                        <a:lnSpc>
                          <a:spcPct val="107000"/>
                        </a:lnSpc>
                        <a:spcAft>
                          <a:spcPts val="800"/>
                        </a:spcAft>
                      </a:pPr>
                      <a:r>
                        <a:rPr lang="es-CO" sz="1200" kern="0">
                          <a:effectLst/>
                          <a:latin typeface="Arial" panose="020B0604020202020204" pitchFamily="34" charset="0"/>
                          <a:cs typeface="Arial" panose="020B0604020202020204" pitchFamily="34" charset="0"/>
                        </a:rPr>
                        <a:t>$ 392.800.000.000 </a:t>
                      </a:r>
                      <a:endParaRPr lang="es-MX" sz="14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fontAlgn="base">
                        <a:lnSpc>
                          <a:spcPct val="107000"/>
                        </a:lnSpc>
                        <a:spcAft>
                          <a:spcPts val="800"/>
                        </a:spcAft>
                      </a:pPr>
                      <a:r>
                        <a:rPr lang="es-CO" sz="1200" kern="0">
                          <a:effectLst/>
                          <a:latin typeface="Arial" panose="020B0604020202020204" pitchFamily="34" charset="0"/>
                          <a:cs typeface="Arial" panose="020B0604020202020204" pitchFamily="34" charset="0"/>
                        </a:rPr>
                        <a:t>$ 546.014.296.566 </a:t>
                      </a:r>
                      <a:endParaRPr lang="es-MX" sz="14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fontAlgn="base">
                        <a:lnSpc>
                          <a:spcPct val="107000"/>
                        </a:lnSpc>
                        <a:spcAft>
                          <a:spcPts val="800"/>
                        </a:spcAft>
                      </a:pPr>
                      <a:r>
                        <a:rPr lang="es-CO" sz="1200" kern="0" dirty="0">
                          <a:effectLst/>
                          <a:latin typeface="Arial" panose="020B0604020202020204" pitchFamily="34" charset="0"/>
                          <a:cs typeface="Arial" panose="020B0604020202020204" pitchFamily="34" charset="0"/>
                        </a:rPr>
                        <a:t>$ 482.169.295.322 </a:t>
                      </a:r>
                      <a:endParaRPr lang="es-MX" sz="14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200" kern="0" dirty="0">
                          <a:effectLst/>
                          <a:latin typeface="Arial" panose="020B0604020202020204" pitchFamily="34" charset="0"/>
                          <a:cs typeface="Arial" panose="020B0604020202020204" pitchFamily="34" charset="0"/>
                        </a:rPr>
                        <a:t>88% </a:t>
                      </a:r>
                      <a:endParaRPr lang="es-MX" sz="14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extLst>
                  <a:ext uri="{0D108BD9-81ED-4DB2-BD59-A6C34878D82A}">
                    <a16:rowId xmlns:a16="http://schemas.microsoft.com/office/drawing/2014/main" val="3675507586"/>
                  </a:ext>
                </a:extLst>
              </a:tr>
              <a:tr h="169219">
                <a:tc>
                  <a:txBody>
                    <a:bodyPr/>
                    <a:lstStyle/>
                    <a:p>
                      <a:pPr algn="just" fontAlgn="base">
                        <a:lnSpc>
                          <a:spcPct val="107000"/>
                        </a:lnSpc>
                        <a:spcAft>
                          <a:spcPts val="800"/>
                        </a:spcAft>
                      </a:pPr>
                      <a:r>
                        <a:rPr lang="es-CO" sz="1200" kern="0" dirty="0">
                          <a:effectLst/>
                          <a:latin typeface="Arial" panose="020B0604020202020204" pitchFamily="34" charset="0"/>
                          <a:cs typeface="Arial" panose="020B0604020202020204" pitchFamily="34" charset="0"/>
                        </a:rPr>
                        <a:t> </a:t>
                      </a:r>
                      <a:endParaRPr lang="es-MX" sz="14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just" fontAlgn="base">
                        <a:lnSpc>
                          <a:spcPct val="107000"/>
                        </a:lnSpc>
                        <a:spcAft>
                          <a:spcPts val="800"/>
                        </a:spcAft>
                      </a:pPr>
                      <a:r>
                        <a:rPr lang="es-CO" sz="1200" kern="0">
                          <a:effectLst/>
                          <a:latin typeface="Arial" panose="020B0604020202020204" pitchFamily="34" charset="0"/>
                          <a:cs typeface="Arial" panose="020B0604020202020204" pitchFamily="34" charset="0"/>
                        </a:rPr>
                        <a:t>TOTAL </a:t>
                      </a:r>
                      <a:endParaRPr lang="es-MX" sz="14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fontAlgn="base">
                        <a:lnSpc>
                          <a:spcPct val="107000"/>
                        </a:lnSpc>
                        <a:spcAft>
                          <a:spcPts val="800"/>
                        </a:spcAft>
                      </a:pPr>
                      <a:r>
                        <a:rPr lang="es-CO" sz="1200" kern="0">
                          <a:effectLst/>
                          <a:latin typeface="Arial" panose="020B0604020202020204" pitchFamily="34" charset="0"/>
                          <a:cs typeface="Arial" panose="020B0604020202020204" pitchFamily="34" charset="0"/>
                        </a:rPr>
                        <a:t>$ 1.436.989.024.809 </a:t>
                      </a:r>
                      <a:endParaRPr lang="es-MX" sz="14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fontAlgn="base">
                        <a:lnSpc>
                          <a:spcPct val="107000"/>
                        </a:lnSpc>
                        <a:spcAft>
                          <a:spcPts val="800"/>
                        </a:spcAft>
                      </a:pPr>
                      <a:r>
                        <a:rPr lang="es-CO" sz="1200" kern="0">
                          <a:effectLst/>
                          <a:latin typeface="Arial" panose="020B0604020202020204" pitchFamily="34" charset="0"/>
                          <a:cs typeface="Arial" panose="020B0604020202020204" pitchFamily="34" charset="0"/>
                        </a:rPr>
                        <a:t>$ 1.946.852.181.839 </a:t>
                      </a:r>
                      <a:endParaRPr lang="es-MX" sz="14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fontAlgn="base">
                        <a:lnSpc>
                          <a:spcPct val="107000"/>
                        </a:lnSpc>
                        <a:spcAft>
                          <a:spcPts val="800"/>
                        </a:spcAft>
                      </a:pPr>
                      <a:r>
                        <a:rPr lang="es-CO" sz="1200" kern="0" dirty="0">
                          <a:effectLst/>
                          <a:latin typeface="Arial" panose="020B0604020202020204" pitchFamily="34" charset="0"/>
                          <a:cs typeface="Arial" panose="020B0604020202020204" pitchFamily="34" charset="0"/>
                        </a:rPr>
                        <a:t>$ 1.630.600.729.468 </a:t>
                      </a:r>
                      <a:endParaRPr lang="es-MX" sz="14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200" kern="0" dirty="0">
                          <a:effectLst/>
                          <a:latin typeface="Arial" panose="020B0604020202020204" pitchFamily="34" charset="0"/>
                          <a:cs typeface="Arial" panose="020B0604020202020204" pitchFamily="34" charset="0"/>
                        </a:rPr>
                        <a:t>84% </a:t>
                      </a:r>
                      <a:endParaRPr lang="es-MX" sz="14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extLst>
                  <a:ext uri="{0D108BD9-81ED-4DB2-BD59-A6C34878D82A}">
                    <a16:rowId xmlns:a16="http://schemas.microsoft.com/office/drawing/2014/main" val="2773781970"/>
                  </a:ext>
                </a:extLst>
              </a:tr>
            </a:tbl>
          </a:graphicData>
        </a:graphic>
      </p:graphicFrame>
      <p:sp>
        <p:nvSpPr>
          <p:cNvPr id="4" name="Rectangle 1">
            <a:extLst>
              <a:ext uri="{FF2B5EF4-FFF2-40B4-BE49-F238E27FC236}">
                <a16:creationId xmlns:a16="http://schemas.microsoft.com/office/drawing/2014/main" id="{C5886F97-B36A-76C6-1397-F5341354ABDA}"/>
              </a:ext>
            </a:extLst>
          </p:cNvPr>
          <p:cNvSpPr>
            <a:spLocks noChangeArrowheads="1"/>
          </p:cNvSpPr>
          <p:nvPr/>
        </p:nvSpPr>
        <p:spPr bwMode="auto">
          <a:xfrm>
            <a:off x="9240384" y="62746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CO" altLang="es-MX" sz="1100" b="1"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endParaRPr kumimoji="0" lang="es-CO" altLang="es-MX" sz="1800" b="0" i="0" u="none" strike="noStrike" cap="none" normalizeH="0" baseline="0">
              <a:ln>
                <a:noFill/>
              </a:ln>
              <a:solidFill>
                <a:schemeClr val="tx1"/>
              </a:solidFill>
              <a:effectLst/>
              <a:latin typeface="Arial" panose="020B0604020202020204" pitchFamily="34" charset="0"/>
            </a:endParaRPr>
          </a:p>
        </p:txBody>
      </p:sp>
      <p:sp>
        <p:nvSpPr>
          <p:cNvPr id="6" name="CuadroTexto 5">
            <a:extLst>
              <a:ext uri="{FF2B5EF4-FFF2-40B4-BE49-F238E27FC236}">
                <a16:creationId xmlns:a16="http://schemas.microsoft.com/office/drawing/2014/main" id="{7FAA9160-12BE-E615-613E-1648E49C007C}"/>
              </a:ext>
            </a:extLst>
          </p:cNvPr>
          <p:cNvSpPr txBox="1"/>
          <p:nvPr/>
        </p:nvSpPr>
        <p:spPr>
          <a:xfrm>
            <a:off x="341416" y="4410332"/>
            <a:ext cx="2986314" cy="1976951"/>
          </a:xfrm>
          <a:prstGeom prst="rect">
            <a:avLst/>
          </a:prstGeom>
          <a:noFill/>
        </p:spPr>
        <p:txBody>
          <a:bodyPr wrap="square">
            <a:spAutoFit/>
          </a:bodyPr>
          <a:lstStyle/>
          <a:p>
            <a:pPr algn="just" fontAlgn="base">
              <a:lnSpc>
                <a:spcPct val="107000"/>
              </a:lnSpc>
              <a:spcAft>
                <a:spcPts val="800"/>
              </a:spcAft>
            </a:pPr>
            <a:r>
              <a:rPr lang="es-CO" sz="16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r>
              <a:rPr lang="es-CO" sz="11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La ejecución de los recursos de los años 2020, 2021 y 2022 corresponden a lo pagado y facturado en esos años, no se habla de lo comprometido, porque estas obligaciones terminan con el cierre de vigencia, y la ejecución de cada año se toma solo con lo realmente pagado y facturado. Además, no se incluyen los pagos de reservas dado que en cada periodo corresponde a ejecución del año anterior.  </a:t>
            </a:r>
            <a:endParaRPr lang="es-MX"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598539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7F2DD"/>
        </a:solidFill>
        <a:effectLst/>
      </p:bgPr>
    </p:bg>
    <p:spTree>
      <p:nvGrpSpPr>
        <p:cNvPr id="1" name=""/>
        <p:cNvGrpSpPr/>
        <p:nvPr/>
      </p:nvGrpSpPr>
      <p:grpSpPr>
        <a:xfrm>
          <a:off x="0" y="0"/>
          <a:ext cx="0" cy="0"/>
          <a:chOff x="0" y="0"/>
          <a:chExt cx="0" cy="0"/>
        </a:xfrm>
      </p:grpSpPr>
      <p:pic>
        <p:nvPicPr>
          <p:cNvPr id="11" name="Imagen 41">
            <a:extLst>
              <a:ext uri="{FF2B5EF4-FFF2-40B4-BE49-F238E27FC236}">
                <a16:creationId xmlns:a16="http://schemas.microsoft.com/office/drawing/2014/main" id="{44FABB51-273E-6BCA-0BC4-AA34A699B6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7093" b="36607"/>
          <a:stretch>
            <a:fillRect/>
          </a:stretch>
        </p:blipFill>
        <p:spPr bwMode="auto">
          <a:xfrm>
            <a:off x="0" y="4975080"/>
            <a:ext cx="1615452" cy="192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40;p9">
            <a:extLst>
              <a:ext uri="{FF2B5EF4-FFF2-40B4-BE49-F238E27FC236}">
                <a16:creationId xmlns:a16="http://schemas.microsoft.com/office/drawing/2014/main" id="{EFAB862F-F414-F48A-C5AC-195FCA123DD4}"/>
              </a:ext>
            </a:extLst>
          </p:cNvPr>
          <p:cNvSpPr txBox="1"/>
          <p:nvPr/>
        </p:nvSpPr>
        <p:spPr>
          <a:xfrm>
            <a:off x="5853518" y="1935195"/>
            <a:ext cx="56061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strike="noStrike" cap="none" dirty="0">
              <a:solidFill>
                <a:srgbClr val="1B3834"/>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dirty="0">
              <a:solidFill>
                <a:srgbClr val="1B3834"/>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dirty="0">
              <a:solidFill>
                <a:srgbClr val="1B3734"/>
              </a:solidFill>
              <a:latin typeface="Arial"/>
              <a:ea typeface="Arial"/>
              <a:cs typeface="Arial"/>
              <a:sym typeface="Arial"/>
            </a:endParaRPr>
          </a:p>
        </p:txBody>
      </p:sp>
      <p:sp>
        <p:nvSpPr>
          <p:cNvPr id="8" name="Rectángulo 7">
            <a:extLst>
              <a:ext uri="{FF2B5EF4-FFF2-40B4-BE49-F238E27FC236}">
                <a16:creationId xmlns:a16="http://schemas.microsoft.com/office/drawing/2014/main" id="{B31C3B78-32DC-AF93-8F21-866CA7B45838}"/>
              </a:ext>
            </a:extLst>
          </p:cNvPr>
          <p:cNvSpPr/>
          <p:nvPr/>
        </p:nvSpPr>
        <p:spPr>
          <a:xfrm>
            <a:off x="1615452" y="3414974"/>
            <a:ext cx="5266436" cy="584775"/>
          </a:xfrm>
          <a:prstGeom prst="rect">
            <a:avLst/>
          </a:prstGeom>
        </p:spPr>
        <p:txBody>
          <a:bodyPr wrap="square">
            <a:spAutoFit/>
          </a:bodyPr>
          <a:lstStyle/>
          <a:p>
            <a:pPr algn="just"/>
            <a:br>
              <a:rPr lang="es-MX" sz="1600" dirty="0">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p:txBody>
      </p:sp>
      <p:sp>
        <p:nvSpPr>
          <p:cNvPr id="3" name="Rectangle 1">
            <a:extLst>
              <a:ext uri="{FF2B5EF4-FFF2-40B4-BE49-F238E27FC236}">
                <a16:creationId xmlns:a16="http://schemas.microsoft.com/office/drawing/2014/main" id="{E823BCB9-AF68-7CA6-D5A8-95451A7530C1}"/>
              </a:ext>
            </a:extLst>
          </p:cNvPr>
          <p:cNvSpPr>
            <a:spLocks noChangeArrowheads="1"/>
          </p:cNvSpPr>
          <p:nvPr/>
        </p:nvSpPr>
        <p:spPr bwMode="auto">
          <a:xfrm>
            <a:off x="-7646640" y="1888495"/>
            <a:ext cx="2412012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MX" sz="11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endParaRPr kumimoji="0" lang="es-ES" altLang="es-MX" sz="1800" b="0" i="0" u="none" strike="noStrike" cap="none" normalizeH="0" baseline="0">
              <a:ln>
                <a:noFill/>
              </a:ln>
              <a:solidFill>
                <a:schemeClr val="tx1"/>
              </a:solidFill>
              <a:effectLst/>
              <a:latin typeface="Arial" panose="020B0604020202020204" pitchFamily="34" charset="0"/>
            </a:endParaRPr>
          </a:p>
        </p:txBody>
      </p:sp>
      <p:graphicFrame>
        <p:nvGraphicFramePr>
          <p:cNvPr id="5" name="Tabla 4">
            <a:extLst>
              <a:ext uri="{FF2B5EF4-FFF2-40B4-BE49-F238E27FC236}">
                <a16:creationId xmlns:a16="http://schemas.microsoft.com/office/drawing/2014/main" id="{E0F365F1-2A71-DC41-76AE-1337108DDB32}"/>
              </a:ext>
            </a:extLst>
          </p:cNvPr>
          <p:cNvGraphicFramePr>
            <a:graphicFrameLocks noGrp="1"/>
          </p:cNvGraphicFramePr>
          <p:nvPr>
            <p:extLst>
              <p:ext uri="{D42A27DB-BD31-4B8C-83A1-F6EECF244321}">
                <p14:modId xmlns:p14="http://schemas.microsoft.com/office/powerpoint/2010/main" val="3957682383"/>
              </p:ext>
            </p:extLst>
          </p:nvPr>
        </p:nvGraphicFramePr>
        <p:xfrm>
          <a:off x="449943" y="250712"/>
          <a:ext cx="11292114" cy="6307757"/>
        </p:xfrm>
        <a:graphic>
          <a:graphicData uri="http://schemas.openxmlformats.org/drawingml/2006/table">
            <a:tbl>
              <a:tblPr firstRow="1" firstCol="1" bandRow="1">
                <a:tableStyleId>{5C22544A-7EE6-4342-B048-85BDC9FD1C3A}</a:tableStyleId>
              </a:tblPr>
              <a:tblGrid>
                <a:gridCol w="808451">
                  <a:extLst>
                    <a:ext uri="{9D8B030D-6E8A-4147-A177-3AD203B41FA5}">
                      <a16:colId xmlns:a16="http://schemas.microsoft.com/office/drawing/2014/main" val="16689115"/>
                    </a:ext>
                  </a:extLst>
                </a:gridCol>
                <a:gridCol w="1613484">
                  <a:extLst>
                    <a:ext uri="{9D8B030D-6E8A-4147-A177-3AD203B41FA5}">
                      <a16:colId xmlns:a16="http://schemas.microsoft.com/office/drawing/2014/main" val="1737338936"/>
                    </a:ext>
                  </a:extLst>
                </a:gridCol>
                <a:gridCol w="3712040">
                  <a:extLst>
                    <a:ext uri="{9D8B030D-6E8A-4147-A177-3AD203B41FA5}">
                      <a16:colId xmlns:a16="http://schemas.microsoft.com/office/drawing/2014/main" val="834736639"/>
                    </a:ext>
                  </a:extLst>
                </a:gridCol>
                <a:gridCol w="5158139">
                  <a:extLst>
                    <a:ext uri="{9D8B030D-6E8A-4147-A177-3AD203B41FA5}">
                      <a16:colId xmlns:a16="http://schemas.microsoft.com/office/drawing/2014/main" val="2060053681"/>
                    </a:ext>
                  </a:extLst>
                </a:gridCol>
              </a:tblGrid>
              <a:tr h="182771">
                <a:tc>
                  <a:txBody>
                    <a:bodyPr/>
                    <a:lstStyle/>
                    <a:p>
                      <a:pPr algn="ctr" fontAlgn="base">
                        <a:lnSpc>
                          <a:spcPct val="107000"/>
                        </a:lnSpc>
                        <a:spcAft>
                          <a:spcPts val="800"/>
                        </a:spcAft>
                      </a:pPr>
                      <a:r>
                        <a:rPr lang="es-CO" sz="1400" kern="0">
                          <a:effectLst/>
                        </a:rPr>
                        <a:t>Año </a:t>
                      </a:r>
                      <a:endParaRPr lang="es-MX"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ctr" fontAlgn="base">
                        <a:lnSpc>
                          <a:spcPct val="107000"/>
                        </a:lnSpc>
                        <a:spcAft>
                          <a:spcPts val="800"/>
                        </a:spcAft>
                      </a:pPr>
                      <a:r>
                        <a:rPr lang="es-CO" sz="1400" kern="0">
                          <a:effectLst/>
                        </a:rPr>
                        <a:t>Cooperante </a:t>
                      </a:r>
                      <a:endParaRPr lang="es-MX"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ctr" fontAlgn="base">
                        <a:lnSpc>
                          <a:spcPct val="107000"/>
                        </a:lnSpc>
                        <a:spcAft>
                          <a:spcPts val="800"/>
                        </a:spcAft>
                      </a:pPr>
                      <a:r>
                        <a:rPr lang="es-CO" sz="1400" kern="0">
                          <a:effectLst/>
                        </a:rPr>
                        <a:t>Objetivo de cooperación </a:t>
                      </a:r>
                      <a:endParaRPr lang="es-MX"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ctr" fontAlgn="base">
                        <a:lnSpc>
                          <a:spcPct val="107000"/>
                        </a:lnSpc>
                        <a:spcAft>
                          <a:spcPts val="800"/>
                        </a:spcAft>
                      </a:pPr>
                      <a:r>
                        <a:rPr lang="es-CO" sz="1400" kern="0">
                          <a:effectLst/>
                        </a:rPr>
                        <a:t>Resultado de la cooperación </a:t>
                      </a:r>
                      <a:endParaRPr lang="es-MX"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extLst>
                  <a:ext uri="{0D108BD9-81ED-4DB2-BD59-A6C34878D82A}">
                    <a16:rowId xmlns:a16="http://schemas.microsoft.com/office/drawing/2014/main" val="3901091708"/>
                  </a:ext>
                </a:extLst>
              </a:tr>
              <a:tr h="274707">
                <a:tc>
                  <a:txBody>
                    <a:bodyPr/>
                    <a:lstStyle/>
                    <a:p>
                      <a:pPr algn="ctr" fontAlgn="base">
                        <a:lnSpc>
                          <a:spcPct val="107000"/>
                        </a:lnSpc>
                        <a:spcAft>
                          <a:spcPts val="800"/>
                        </a:spcAft>
                      </a:pPr>
                      <a:r>
                        <a:rPr lang="es-CO" sz="1100" kern="0" dirty="0">
                          <a:effectLst/>
                        </a:rPr>
                        <a:t>2022 </a:t>
                      </a:r>
                      <a:endParaRPr lang="es-MX"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ctr" fontAlgn="base">
                        <a:lnSpc>
                          <a:spcPct val="107000"/>
                        </a:lnSpc>
                        <a:spcAft>
                          <a:spcPts val="800"/>
                        </a:spcAft>
                      </a:pPr>
                      <a:r>
                        <a:rPr lang="es-CO" sz="1100" kern="0" dirty="0">
                          <a:effectLst/>
                        </a:rPr>
                        <a:t>Corporación Juego y Niñez  </a:t>
                      </a:r>
                      <a:endParaRPr lang="es-MX"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100" kern="0" dirty="0">
                          <a:effectLst/>
                        </a:rPr>
                        <a:t>Participar en el concurso de la Brújula 2022 </a:t>
                      </a:r>
                      <a:r>
                        <a:rPr lang="es-CO" sz="1100" b="1" kern="0" dirty="0">
                          <a:effectLst/>
                        </a:rPr>
                        <a:t>el Alcalde más comprometido por la Niñez.</a:t>
                      </a:r>
                      <a:endParaRPr lang="es-MX" sz="14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100" kern="0">
                          <a:effectLst/>
                        </a:rPr>
                        <a:t>Medellín fue ganador y su entrega oficial se realizó en Consejo de gobierno en diciembre del 2022. </a:t>
                      </a:r>
                      <a:endParaRPr lang="es-MX"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extLst>
                  <a:ext uri="{0D108BD9-81ED-4DB2-BD59-A6C34878D82A}">
                    <a16:rowId xmlns:a16="http://schemas.microsoft.com/office/drawing/2014/main" val="3863431375"/>
                  </a:ext>
                </a:extLst>
              </a:tr>
              <a:tr h="697092">
                <a:tc>
                  <a:txBody>
                    <a:bodyPr/>
                    <a:lstStyle/>
                    <a:p>
                      <a:pPr algn="ctr" fontAlgn="base">
                        <a:lnSpc>
                          <a:spcPct val="107000"/>
                        </a:lnSpc>
                        <a:spcAft>
                          <a:spcPts val="800"/>
                        </a:spcAft>
                      </a:pPr>
                      <a:r>
                        <a:rPr lang="es-CO" sz="1100" kern="0" dirty="0">
                          <a:effectLst/>
                        </a:rPr>
                        <a:t>2022-2023 </a:t>
                      </a:r>
                      <a:endParaRPr lang="es-MX"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ctr" fontAlgn="base">
                        <a:lnSpc>
                          <a:spcPct val="107000"/>
                        </a:lnSpc>
                        <a:spcAft>
                          <a:spcPts val="800"/>
                        </a:spcAft>
                      </a:pPr>
                      <a:r>
                        <a:rPr lang="es-CO" sz="1100" kern="0" dirty="0">
                          <a:effectLst/>
                        </a:rPr>
                        <a:t>Costa Rica </a:t>
                      </a:r>
                      <a:endParaRPr lang="es-MX"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100" kern="0" dirty="0">
                          <a:effectLst/>
                        </a:rPr>
                        <a:t>Fortalecer las capacidades de la estrategia Escuela para la Inclusión </a:t>
                      </a:r>
                      <a:r>
                        <a:rPr lang="es-CO" sz="1100" b="1" kern="0" dirty="0">
                          <a:effectLst/>
                        </a:rPr>
                        <a:t>para implementar en su guía metodológica un enfoque diferencial.</a:t>
                      </a:r>
                      <a:endParaRPr lang="es-MX" sz="14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100" kern="0">
                          <a:effectLst/>
                        </a:rPr>
                        <a:t>Se realizaron 5 jornadas virtuales de intercambio y se tuvo visita técnica de 2 personas de la delegación de Costa Rica del 27 al 30 de junio del 2023 y luego 2  funcionarios de la SISFDDHH viajaron a Costa Rica del 27 de agosto al 1 de septiembre del 2023.  </a:t>
                      </a:r>
                      <a:endParaRPr lang="es-MX"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extLst>
                  <a:ext uri="{0D108BD9-81ED-4DB2-BD59-A6C34878D82A}">
                    <a16:rowId xmlns:a16="http://schemas.microsoft.com/office/drawing/2014/main" val="1283853465"/>
                  </a:ext>
                </a:extLst>
              </a:tr>
              <a:tr h="415501">
                <a:tc>
                  <a:txBody>
                    <a:bodyPr/>
                    <a:lstStyle/>
                    <a:p>
                      <a:pPr algn="ctr" fontAlgn="base">
                        <a:lnSpc>
                          <a:spcPct val="107000"/>
                        </a:lnSpc>
                        <a:spcAft>
                          <a:spcPts val="800"/>
                        </a:spcAft>
                      </a:pPr>
                      <a:r>
                        <a:rPr lang="es-CO" sz="1100" kern="0">
                          <a:effectLst/>
                        </a:rPr>
                        <a:t>2023-2024 </a:t>
                      </a:r>
                      <a:endParaRPr lang="es-MX"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ctr" fontAlgn="base">
                        <a:lnSpc>
                          <a:spcPct val="107000"/>
                        </a:lnSpc>
                        <a:spcAft>
                          <a:spcPts val="800"/>
                        </a:spcAft>
                      </a:pPr>
                      <a:r>
                        <a:rPr lang="es-CO" sz="1100" kern="0">
                          <a:effectLst/>
                        </a:rPr>
                        <a:t>Fundación Hilton </a:t>
                      </a:r>
                      <a:endParaRPr lang="es-MX"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100" kern="0" dirty="0">
                          <a:effectLst/>
                        </a:rPr>
                        <a:t>Tiene por objeto </a:t>
                      </a:r>
                      <a:r>
                        <a:rPr lang="es-CO" sz="1100" b="1" kern="0" dirty="0">
                          <a:effectLst/>
                        </a:rPr>
                        <a:t>apoyar durante 20 meses la integración de migrantes, refugiados y retornados en ocho comunas de Medellín. </a:t>
                      </a:r>
                      <a:endParaRPr lang="es-MX" sz="14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100" kern="0">
                          <a:effectLst/>
                        </a:rPr>
                        <a:t>Se obtuvo un acuerdo de subvención por USD 1’000.000 </a:t>
                      </a:r>
                      <a:endParaRPr lang="es-MX"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extLst>
                  <a:ext uri="{0D108BD9-81ED-4DB2-BD59-A6C34878D82A}">
                    <a16:rowId xmlns:a16="http://schemas.microsoft.com/office/drawing/2014/main" val="2840055667"/>
                  </a:ext>
                </a:extLst>
              </a:tr>
              <a:tr h="415501">
                <a:tc>
                  <a:txBody>
                    <a:bodyPr/>
                    <a:lstStyle/>
                    <a:p>
                      <a:pPr algn="ctr" fontAlgn="base">
                        <a:lnSpc>
                          <a:spcPct val="107000"/>
                        </a:lnSpc>
                        <a:spcAft>
                          <a:spcPts val="800"/>
                        </a:spcAft>
                      </a:pPr>
                      <a:r>
                        <a:rPr lang="es-CO" sz="1100" kern="0">
                          <a:effectLst/>
                        </a:rPr>
                        <a:t>2022-2023 </a:t>
                      </a:r>
                      <a:endParaRPr lang="es-MX"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ctr" fontAlgn="base">
                        <a:lnSpc>
                          <a:spcPct val="107000"/>
                        </a:lnSpc>
                        <a:spcAft>
                          <a:spcPts val="800"/>
                        </a:spcAft>
                      </a:pPr>
                      <a:r>
                        <a:rPr lang="es-CO" sz="1100" kern="0">
                          <a:effectLst/>
                        </a:rPr>
                        <a:t>MIEUX de la Unión Europea </a:t>
                      </a:r>
                      <a:endParaRPr lang="es-MX"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100" kern="0" dirty="0">
                          <a:effectLst/>
                        </a:rPr>
                        <a:t>Apoyo Técnico para el </a:t>
                      </a:r>
                      <a:r>
                        <a:rPr lang="es-CO" sz="1100" b="1" kern="0" dirty="0">
                          <a:effectLst/>
                        </a:rPr>
                        <a:t>Plan Estratégico de la primera Política Pública de Gestión de la Migración de Medellín.  </a:t>
                      </a:r>
                      <a:endParaRPr lang="es-MX" sz="14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100" kern="0">
                          <a:effectLst/>
                        </a:rPr>
                        <a:t>Se aprobó la solicitud de apoyo Técnico por el MIEUX en septiembre de 2022. </a:t>
                      </a:r>
                      <a:endParaRPr lang="es-MX"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extLst>
                  <a:ext uri="{0D108BD9-81ED-4DB2-BD59-A6C34878D82A}">
                    <a16:rowId xmlns:a16="http://schemas.microsoft.com/office/drawing/2014/main" val="199860432"/>
                  </a:ext>
                </a:extLst>
              </a:tr>
              <a:tr h="556296">
                <a:tc>
                  <a:txBody>
                    <a:bodyPr/>
                    <a:lstStyle/>
                    <a:p>
                      <a:pPr algn="ctr" fontAlgn="base">
                        <a:lnSpc>
                          <a:spcPct val="107000"/>
                        </a:lnSpc>
                        <a:spcAft>
                          <a:spcPts val="800"/>
                        </a:spcAft>
                      </a:pPr>
                      <a:r>
                        <a:rPr lang="es-CO" sz="1100" kern="0">
                          <a:effectLst/>
                        </a:rPr>
                        <a:t>2022 - 2023 </a:t>
                      </a:r>
                      <a:endParaRPr lang="es-MX"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ctr" fontAlgn="base">
                        <a:lnSpc>
                          <a:spcPct val="107000"/>
                        </a:lnSpc>
                        <a:spcAft>
                          <a:spcPts val="800"/>
                        </a:spcAft>
                      </a:pPr>
                      <a:r>
                        <a:rPr lang="es-CO" sz="1100" kern="0">
                          <a:effectLst/>
                        </a:rPr>
                        <a:t>ACNUR </a:t>
                      </a:r>
                      <a:endParaRPr lang="es-MX" sz="1400" kern="100">
                        <a:effectLst/>
                      </a:endParaRPr>
                    </a:p>
                    <a:p>
                      <a:pPr algn="ctr" fontAlgn="base">
                        <a:lnSpc>
                          <a:spcPct val="107000"/>
                        </a:lnSpc>
                        <a:spcAft>
                          <a:spcPts val="800"/>
                        </a:spcAft>
                      </a:pPr>
                      <a:r>
                        <a:rPr lang="es-CO" sz="1100" kern="0">
                          <a:effectLst/>
                        </a:rPr>
                        <a:t> </a:t>
                      </a:r>
                      <a:endParaRPr lang="es-MX"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100" kern="0" dirty="0">
                          <a:effectLst/>
                        </a:rPr>
                        <a:t>Transferir a título gratuito para el </a:t>
                      </a:r>
                      <a:r>
                        <a:rPr lang="es-CO" sz="1100" b="1" kern="0" dirty="0">
                          <a:effectLst/>
                        </a:rPr>
                        <a:t>funcionamiento del Centro de Integración a la población refugiada, migrante y de acogida.</a:t>
                      </a:r>
                      <a:endParaRPr lang="es-MX" sz="14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100" kern="0">
                          <a:effectLst/>
                        </a:rPr>
                        <a:t>Aprobación de donación por valor de $103.492.039,12 representados en equipos y dotación de oficina para el Centro Intégrate de la UPSE. En proceso en la Secretaría de Desarrollo Económico el Contrato de Donación  </a:t>
                      </a:r>
                      <a:endParaRPr lang="es-MX"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extLst>
                  <a:ext uri="{0D108BD9-81ED-4DB2-BD59-A6C34878D82A}">
                    <a16:rowId xmlns:a16="http://schemas.microsoft.com/office/drawing/2014/main" val="1669575761"/>
                  </a:ext>
                </a:extLst>
              </a:tr>
              <a:tr h="556296">
                <a:tc>
                  <a:txBody>
                    <a:bodyPr/>
                    <a:lstStyle/>
                    <a:p>
                      <a:pPr algn="ctr" fontAlgn="base">
                        <a:lnSpc>
                          <a:spcPct val="107000"/>
                        </a:lnSpc>
                        <a:spcAft>
                          <a:spcPts val="800"/>
                        </a:spcAft>
                      </a:pPr>
                      <a:r>
                        <a:rPr lang="es-CO" sz="1100" kern="0">
                          <a:effectLst/>
                        </a:rPr>
                        <a:t>2022 - 2023 </a:t>
                      </a:r>
                      <a:endParaRPr lang="es-MX"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ctr" fontAlgn="base">
                        <a:lnSpc>
                          <a:spcPct val="107000"/>
                        </a:lnSpc>
                        <a:spcAft>
                          <a:spcPts val="800"/>
                        </a:spcAft>
                      </a:pPr>
                      <a:r>
                        <a:rPr lang="es-CO" sz="1100" kern="0">
                          <a:effectLst/>
                        </a:rPr>
                        <a:t>Fundación Colombiana para el Desarrollo FUCOLDE </a:t>
                      </a:r>
                      <a:endParaRPr lang="es-MX"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100" kern="0" dirty="0">
                          <a:effectLst/>
                        </a:rPr>
                        <a:t>Transferir a título gratuito para</a:t>
                      </a:r>
                      <a:r>
                        <a:rPr lang="es-CO" sz="1100" b="1" kern="0" dirty="0">
                          <a:effectLst/>
                        </a:rPr>
                        <a:t> el funcionamiento del Centro de Integración a la población refugiada, migrante y de acogida</a:t>
                      </a:r>
                      <a:r>
                        <a:rPr lang="es-CO" sz="1100" kern="0" dirty="0">
                          <a:effectLst/>
                        </a:rPr>
                        <a:t>.</a:t>
                      </a:r>
                      <a:endParaRPr lang="es-MX"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100" kern="0">
                          <a:effectLst/>
                        </a:rPr>
                        <a:t>Aprobación de donación por valor de $ 157.142.953,33 antes de IVA, representados en bienes muebles y tecnológicos para el Centro Intégrate de la UPSE. En proceso en la Secretaría de Desarrollo Económico el contrato de Donación. </a:t>
                      </a:r>
                      <a:endParaRPr lang="es-MX"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extLst>
                  <a:ext uri="{0D108BD9-81ED-4DB2-BD59-A6C34878D82A}">
                    <a16:rowId xmlns:a16="http://schemas.microsoft.com/office/drawing/2014/main" val="2084264684"/>
                  </a:ext>
                </a:extLst>
              </a:tr>
              <a:tr h="837888">
                <a:tc>
                  <a:txBody>
                    <a:bodyPr/>
                    <a:lstStyle/>
                    <a:p>
                      <a:pPr algn="ctr" fontAlgn="base">
                        <a:lnSpc>
                          <a:spcPct val="107000"/>
                        </a:lnSpc>
                        <a:spcAft>
                          <a:spcPts val="800"/>
                        </a:spcAft>
                      </a:pPr>
                      <a:r>
                        <a:rPr lang="es-CO" sz="1100" kern="0">
                          <a:effectLst/>
                        </a:rPr>
                        <a:t>2022-2023 </a:t>
                      </a:r>
                      <a:endParaRPr lang="es-MX"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ctr" fontAlgn="base">
                        <a:lnSpc>
                          <a:spcPct val="107000"/>
                        </a:lnSpc>
                        <a:spcAft>
                          <a:spcPts val="800"/>
                        </a:spcAft>
                      </a:pPr>
                      <a:r>
                        <a:rPr lang="es-CO" sz="1100" kern="0">
                          <a:effectLst/>
                        </a:rPr>
                        <a:t>Premio Construir Igualdad 2022 </a:t>
                      </a:r>
                      <a:endParaRPr lang="es-MX"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100" b="1" kern="0" dirty="0">
                          <a:effectLst/>
                        </a:rPr>
                        <a:t>Premiar políticas públicas diseñadas y/o implementadas por gobiernos locales de ciudades de América Latina y el Caribe </a:t>
                      </a:r>
                      <a:endParaRPr lang="es-MX" sz="14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100" kern="0" dirty="0">
                          <a:effectLst/>
                        </a:rPr>
                        <a:t>Se recibió de manera presencial por la Secretaría de Despacho una mención especial a la “Política Pública de Seguridad y Soberanía Alimentaria y Nutricional”, ceremonia se llevó a cabo el día miércoles 22 de marzo del 2023 en el marco del III Foro Mundial de Derechos Humanos (FMDH) </a:t>
                      </a:r>
                      <a:endParaRPr lang="es-MX"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extLst>
                  <a:ext uri="{0D108BD9-81ED-4DB2-BD59-A6C34878D82A}">
                    <a16:rowId xmlns:a16="http://schemas.microsoft.com/office/drawing/2014/main" val="381844367"/>
                  </a:ext>
                </a:extLst>
              </a:tr>
              <a:tr h="892047">
                <a:tc>
                  <a:txBody>
                    <a:bodyPr/>
                    <a:lstStyle/>
                    <a:p>
                      <a:pPr algn="ctr" fontAlgn="base">
                        <a:lnSpc>
                          <a:spcPct val="107000"/>
                        </a:lnSpc>
                        <a:spcAft>
                          <a:spcPts val="800"/>
                        </a:spcAft>
                      </a:pPr>
                      <a:r>
                        <a:rPr lang="es-CO" sz="1100" kern="0">
                          <a:effectLst/>
                        </a:rPr>
                        <a:t>2023 </a:t>
                      </a:r>
                      <a:endParaRPr lang="es-MX"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ctr" fontAlgn="base">
                        <a:lnSpc>
                          <a:spcPct val="107000"/>
                        </a:lnSpc>
                        <a:spcAft>
                          <a:spcPts val="800"/>
                        </a:spcAft>
                      </a:pPr>
                      <a:r>
                        <a:rPr lang="es-CO" sz="1100" kern="0">
                          <a:effectLst/>
                        </a:rPr>
                        <a:t>Carta Adhesión ACNUR </a:t>
                      </a:r>
                      <a:endParaRPr lang="es-MX"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100" kern="0" dirty="0">
                          <a:effectLst/>
                        </a:rPr>
                        <a:t>Firmar carta de adhesión a la campaña global del ACNUR </a:t>
                      </a:r>
                      <a:r>
                        <a:rPr lang="es-CO" sz="1100" b="1" kern="0" dirty="0">
                          <a:effectLst/>
                        </a:rPr>
                        <a:t>“MEDELLIN CIUDAD SOLIDARIA #ConLosRefugiados” </a:t>
                      </a:r>
                      <a:r>
                        <a:rPr lang="es-CO" sz="1100" kern="0" dirty="0">
                          <a:effectLst/>
                        </a:rPr>
                        <a:t> </a:t>
                      </a:r>
                      <a:endParaRPr lang="es-MX"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100" kern="0" dirty="0">
                          <a:effectLst/>
                        </a:rPr>
                        <a:t>Se logró que el Alcalde firmara la carta de adhesión a la campaña, el cual implica que la ciudad, además del reconocimiento de ser una ciudad comprometida con la inclusión de la población refugiada y desplazada en el territorio.</a:t>
                      </a:r>
                      <a:endParaRPr lang="es-MX"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extLst>
                  <a:ext uri="{0D108BD9-81ED-4DB2-BD59-A6C34878D82A}">
                    <a16:rowId xmlns:a16="http://schemas.microsoft.com/office/drawing/2014/main" val="1332008281"/>
                  </a:ext>
                </a:extLst>
              </a:tr>
              <a:tr h="556296">
                <a:tc>
                  <a:txBody>
                    <a:bodyPr/>
                    <a:lstStyle/>
                    <a:p>
                      <a:pPr algn="ctr" fontAlgn="base">
                        <a:lnSpc>
                          <a:spcPct val="107000"/>
                        </a:lnSpc>
                        <a:spcAft>
                          <a:spcPts val="800"/>
                        </a:spcAft>
                      </a:pPr>
                      <a:r>
                        <a:rPr lang="es-CO" sz="1100" kern="0">
                          <a:effectLst/>
                        </a:rPr>
                        <a:t>2022-2023 </a:t>
                      </a:r>
                      <a:endParaRPr lang="es-MX"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ctr" fontAlgn="base">
                        <a:lnSpc>
                          <a:spcPct val="107000"/>
                        </a:lnSpc>
                        <a:spcAft>
                          <a:spcPts val="800"/>
                        </a:spcAft>
                      </a:pPr>
                      <a:r>
                        <a:rPr lang="es-CO" sz="1100" kern="0">
                          <a:effectLst/>
                        </a:rPr>
                        <a:t>Premio Interamericano a la Innovación (OEA) </a:t>
                      </a:r>
                      <a:endParaRPr lang="es-MX"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100" kern="0" dirty="0">
                          <a:effectLst/>
                        </a:rPr>
                        <a:t>Fortalecer la gobernabilidad democrática de la región a través de </a:t>
                      </a:r>
                      <a:r>
                        <a:rPr lang="es-CO" sz="1100" b="1" kern="0" dirty="0">
                          <a:effectLst/>
                        </a:rPr>
                        <a:t>la mejora de las administraciones públicas de los países de las Américas.</a:t>
                      </a:r>
                      <a:endParaRPr lang="es-MX" sz="14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100" kern="0" dirty="0">
                          <a:effectLst/>
                        </a:rPr>
                        <a:t>La Unidad de Discapacidad recibió mención honorifica por la experiencia innovadora con el proyecto "Ser Capaz en Casa", el 17 de abril del 2023, en el marco de la Cumbre de Ciudades de las Américas/Sesión Plenaria.</a:t>
                      </a:r>
                      <a:endParaRPr lang="es-MX"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extLst>
                  <a:ext uri="{0D108BD9-81ED-4DB2-BD59-A6C34878D82A}">
                    <a16:rowId xmlns:a16="http://schemas.microsoft.com/office/drawing/2014/main" val="509203842"/>
                  </a:ext>
                </a:extLst>
              </a:tr>
              <a:tr h="697092">
                <a:tc>
                  <a:txBody>
                    <a:bodyPr/>
                    <a:lstStyle/>
                    <a:p>
                      <a:pPr algn="ctr" fontAlgn="base">
                        <a:lnSpc>
                          <a:spcPct val="107000"/>
                        </a:lnSpc>
                        <a:spcAft>
                          <a:spcPts val="800"/>
                        </a:spcAft>
                      </a:pPr>
                      <a:r>
                        <a:rPr lang="es-CO" sz="1100" kern="0">
                          <a:effectLst/>
                        </a:rPr>
                        <a:t>2022-2023 </a:t>
                      </a:r>
                      <a:endParaRPr lang="es-MX"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ctr" fontAlgn="base">
                        <a:lnSpc>
                          <a:spcPct val="107000"/>
                        </a:lnSpc>
                        <a:spcAft>
                          <a:spcPts val="800"/>
                        </a:spcAft>
                      </a:pPr>
                      <a:r>
                        <a:rPr lang="es-CO" sz="1100" kern="0">
                          <a:effectLst/>
                        </a:rPr>
                        <a:t>Premio Gobernarte Pablo Valenti del BID: </a:t>
                      </a:r>
                      <a:endParaRPr lang="es-MX"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100" kern="0" dirty="0">
                          <a:effectLst/>
                        </a:rPr>
                        <a:t>Identificar, premiar, apoyar y diseminar iniciativas de la</a:t>
                      </a:r>
                      <a:r>
                        <a:rPr lang="es-CO" sz="1100" b="1" kern="0" dirty="0">
                          <a:effectLst/>
                        </a:rPr>
                        <a:t> gestión pública de gobiernos subnacionales equivalentes de América Latina y el Caribe (ALC). </a:t>
                      </a:r>
                      <a:endParaRPr lang="es-MX" sz="14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100" kern="0" dirty="0">
                          <a:effectLst/>
                        </a:rPr>
                        <a:t>Se le otorgó el premio a Medellín con “Protocolos de Prevención y Atención para Trata de Personas (</a:t>
                      </a:r>
                      <a:r>
                        <a:rPr lang="es-CO" sz="1100" kern="0" dirty="0" err="1">
                          <a:effectLst/>
                        </a:rPr>
                        <a:t>TdP</a:t>
                      </a:r>
                      <a:r>
                        <a:rPr lang="es-CO" sz="1100" kern="0" dirty="0">
                          <a:effectLst/>
                        </a:rPr>
                        <a:t>) en Medellín” de la Subsecretaría de Derechos Humanos, se recibirá el premio  en Washington, DC, Estados Unidos del 29 de octubre al 2 de noviembre del 2023.</a:t>
                      </a:r>
                      <a:endParaRPr lang="es-MX"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extLst>
                  <a:ext uri="{0D108BD9-81ED-4DB2-BD59-A6C34878D82A}">
                    <a16:rowId xmlns:a16="http://schemas.microsoft.com/office/drawing/2014/main" val="2262390575"/>
                  </a:ext>
                </a:extLst>
              </a:tr>
            </a:tbl>
          </a:graphicData>
        </a:graphic>
      </p:graphicFrame>
    </p:spTree>
    <p:extLst>
      <p:ext uri="{BB962C8B-B14F-4D97-AF65-F5344CB8AC3E}">
        <p14:creationId xmlns:p14="http://schemas.microsoft.com/office/powerpoint/2010/main" val="4204393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7F2DD"/>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16EF19-8509-E60F-FA06-F1535D60E48F}"/>
              </a:ext>
            </a:extLst>
          </p:cNvPr>
          <p:cNvPicPr>
            <a:picLocks noChangeAspect="1"/>
          </p:cNvPicPr>
          <p:nvPr/>
        </p:nvPicPr>
        <p:blipFill>
          <a:blip r:embed="rId2"/>
          <a:stretch>
            <a:fillRect/>
          </a:stretch>
        </p:blipFill>
        <p:spPr>
          <a:xfrm>
            <a:off x="8870700" y="5546417"/>
            <a:ext cx="2831480" cy="920933"/>
          </a:xfrm>
          <a:prstGeom prst="rect">
            <a:avLst/>
          </a:prstGeom>
        </p:spPr>
      </p:pic>
      <p:pic>
        <p:nvPicPr>
          <p:cNvPr id="11" name="Imagen 41">
            <a:extLst>
              <a:ext uri="{FF2B5EF4-FFF2-40B4-BE49-F238E27FC236}">
                <a16:creationId xmlns:a16="http://schemas.microsoft.com/office/drawing/2014/main" id="{44FABB51-273E-6BCA-0BC4-AA34A699B6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093" b="36607"/>
          <a:stretch>
            <a:fillRect/>
          </a:stretch>
        </p:blipFill>
        <p:spPr bwMode="auto">
          <a:xfrm>
            <a:off x="0" y="4975080"/>
            <a:ext cx="1615452" cy="192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ángulo 7">
            <a:extLst>
              <a:ext uri="{FF2B5EF4-FFF2-40B4-BE49-F238E27FC236}">
                <a16:creationId xmlns:a16="http://schemas.microsoft.com/office/drawing/2014/main" id="{B31C3B78-32DC-AF93-8F21-866CA7B45838}"/>
              </a:ext>
            </a:extLst>
          </p:cNvPr>
          <p:cNvSpPr/>
          <p:nvPr/>
        </p:nvSpPr>
        <p:spPr>
          <a:xfrm>
            <a:off x="1615452" y="3414974"/>
            <a:ext cx="5266436" cy="584775"/>
          </a:xfrm>
          <a:prstGeom prst="rect">
            <a:avLst/>
          </a:prstGeom>
        </p:spPr>
        <p:txBody>
          <a:bodyPr wrap="square">
            <a:spAutoFit/>
          </a:bodyPr>
          <a:lstStyle/>
          <a:p>
            <a:pPr algn="just"/>
            <a:br>
              <a:rPr lang="es-MX" sz="1600" dirty="0">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p:txBody>
      </p:sp>
      <p:sp>
        <p:nvSpPr>
          <p:cNvPr id="3" name="object 31">
            <a:extLst>
              <a:ext uri="{FF2B5EF4-FFF2-40B4-BE49-F238E27FC236}">
                <a16:creationId xmlns:a16="http://schemas.microsoft.com/office/drawing/2014/main" id="{5E441296-DD6C-D8A0-5850-E7F7CCBA1D37}"/>
              </a:ext>
            </a:extLst>
          </p:cNvPr>
          <p:cNvSpPr txBox="1"/>
          <p:nvPr/>
        </p:nvSpPr>
        <p:spPr>
          <a:xfrm>
            <a:off x="2499431" y="1031210"/>
            <a:ext cx="1593898" cy="440997"/>
          </a:xfrm>
          <a:prstGeom prst="rect">
            <a:avLst/>
          </a:prstGeom>
        </p:spPr>
        <p:txBody>
          <a:bodyPr wrap="square" lIns="0" tIns="10012" rIns="0" bIns="0">
            <a:spAutoFit/>
          </a:bodyPr>
          <a:lstStyle>
            <a:lvl1pPr marL="14288">
              <a:defRPr sz="2100">
                <a:solidFill>
                  <a:schemeClr val="tx1"/>
                </a:solidFill>
                <a:latin typeface="Calibri" panose="020F0502020204030204" pitchFamily="34" charset="0"/>
              </a:defRPr>
            </a:lvl1pPr>
            <a:lvl2pPr marL="742950" indent="-285750">
              <a:defRPr sz="2100">
                <a:solidFill>
                  <a:schemeClr val="tx1"/>
                </a:solidFill>
                <a:latin typeface="Calibri" panose="020F0502020204030204" pitchFamily="34" charset="0"/>
              </a:defRPr>
            </a:lvl2pPr>
            <a:lvl3pPr marL="1143000" indent="-228600">
              <a:defRPr sz="2100">
                <a:solidFill>
                  <a:schemeClr val="tx1"/>
                </a:solidFill>
                <a:latin typeface="Calibri" panose="020F0502020204030204" pitchFamily="34" charset="0"/>
              </a:defRPr>
            </a:lvl3pPr>
            <a:lvl4pPr marL="1600200" indent="-228600">
              <a:defRPr sz="2100">
                <a:solidFill>
                  <a:schemeClr val="tx1"/>
                </a:solidFill>
                <a:latin typeface="Calibri" panose="020F0502020204030204" pitchFamily="34" charset="0"/>
              </a:defRPr>
            </a:lvl4pPr>
            <a:lvl5pPr marL="2057400" indent="-228600">
              <a:defRPr sz="2100">
                <a:solidFill>
                  <a:schemeClr val="tx1"/>
                </a:solidFill>
                <a:latin typeface="Calibri" panose="020F0502020204030204" pitchFamily="34" charset="0"/>
              </a:defRPr>
            </a:lvl5pPr>
            <a:lvl6pPr marL="2514600" indent="-228600" defTabSz="1103313" fontAlgn="base">
              <a:spcBef>
                <a:spcPct val="0"/>
              </a:spcBef>
              <a:spcAft>
                <a:spcPct val="0"/>
              </a:spcAft>
              <a:defRPr sz="2100">
                <a:solidFill>
                  <a:schemeClr val="tx1"/>
                </a:solidFill>
                <a:latin typeface="Calibri" panose="020F0502020204030204" pitchFamily="34" charset="0"/>
              </a:defRPr>
            </a:lvl6pPr>
            <a:lvl7pPr marL="2971800" indent="-228600" defTabSz="1103313" fontAlgn="base">
              <a:spcBef>
                <a:spcPct val="0"/>
              </a:spcBef>
              <a:spcAft>
                <a:spcPct val="0"/>
              </a:spcAft>
              <a:defRPr sz="2100">
                <a:solidFill>
                  <a:schemeClr val="tx1"/>
                </a:solidFill>
                <a:latin typeface="Calibri" panose="020F0502020204030204" pitchFamily="34" charset="0"/>
              </a:defRPr>
            </a:lvl7pPr>
            <a:lvl8pPr marL="3429000" indent="-228600" defTabSz="1103313" fontAlgn="base">
              <a:spcBef>
                <a:spcPct val="0"/>
              </a:spcBef>
              <a:spcAft>
                <a:spcPct val="0"/>
              </a:spcAft>
              <a:defRPr sz="2100">
                <a:solidFill>
                  <a:schemeClr val="tx1"/>
                </a:solidFill>
                <a:latin typeface="Calibri" panose="020F0502020204030204" pitchFamily="34" charset="0"/>
              </a:defRPr>
            </a:lvl8pPr>
            <a:lvl9pPr marL="3886200" indent="-228600" defTabSz="1103313" fontAlgn="base">
              <a:spcBef>
                <a:spcPct val="0"/>
              </a:spcBef>
              <a:spcAft>
                <a:spcPct val="0"/>
              </a:spcAft>
              <a:defRPr sz="2100">
                <a:solidFill>
                  <a:schemeClr val="tx1"/>
                </a:solidFill>
                <a:latin typeface="Calibri" panose="020F0502020204030204" pitchFamily="34" charset="0"/>
              </a:defRPr>
            </a:lvl9pPr>
          </a:lstStyle>
          <a:p>
            <a:pPr>
              <a:spcBef>
                <a:spcPts val="82"/>
              </a:spcBef>
            </a:pPr>
            <a:r>
              <a:rPr lang="es-CO" altLang="en-CO" sz="2800" b="1" dirty="0">
                <a:solidFill>
                  <a:srgbClr val="1B3834"/>
                </a:solidFill>
                <a:latin typeface="Arial" panose="020B0604020202020204" pitchFamily="34" charset="0"/>
                <a:cs typeface="Arial" panose="020B0604020202020204" pitchFamily="34" charset="0"/>
              </a:rPr>
              <a:t>Logros</a:t>
            </a:r>
            <a:endParaRPr lang="en-CO" altLang="en-CO" sz="1600" dirty="0">
              <a:latin typeface="Arial" panose="020B0604020202020204" pitchFamily="34" charset="0"/>
              <a:cs typeface="Arial" panose="020B0604020202020204" pitchFamily="34" charset="0"/>
            </a:endParaRPr>
          </a:p>
        </p:txBody>
      </p:sp>
      <p:sp>
        <p:nvSpPr>
          <p:cNvPr id="6" name="object 32">
            <a:extLst>
              <a:ext uri="{FF2B5EF4-FFF2-40B4-BE49-F238E27FC236}">
                <a16:creationId xmlns:a16="http://schemas.microsoft.com/office/drawing/2014/main" id="{EF6BE933-D30D-1305-5CEC-110DA0D929AA}"/>
              </a:ext>
            </a:extLst>
          </p:cNvPr>
          <p:cNvSpPr txBox="1"/>
          <p:nvPr/>
        </p:nvSpPr>
        <p:spPr>
          <a:xfrm>
            <a:off x="807726" y="1866568"/>
            <a:ext cx="4977308" cy="4700789"/>
          </a:xfrm>
          <a:prstGeom prst="rect">
            <a:avLst/>
          </a:prstGeom>
        </p:spPr>
        <p:txBody>
          <a:bodyPr wrap="square" lIns="0" tIns="7317" rIns="0" bIns="0" anchor="t">
            <a:spAutoFit/>
          </a:bodyPr>
          <a:lstStyle/>
          <a:p>
            <a:pPr marL="7620" algn="just" defTabSz="555703">
              <a:spcBef>
                <a:spcPts val="58"/>
              </a:spcBef>
              <a:defRPr/>
            </a:pPr>
            <a:r>
              <a:rPr lang="en-US" sz="1600" dirty="0">
                <a:latin typeface="Arial"/>
                <a:cs typeface="Arial"/>
              </a:rPr>
              <a:t>$5.955.745.224 </a:t>
            </a:r>
            <a:r>
              <a:rPr lang="en-US" sz="1600" dirty="0" err="1">
                <a:latin typeface="Arial"/>
                <a:cs typeface="Arial"/>
              </a:rPr>
              <a:t>en</a:t>
            </a:r>
            <a:r>
              <a:rPr lang="en-US" sz="1600" dirty="0">
                <a:latin typeface="Arial"/>
                <a:cs typeface="Arial"/>
              </a:rPr>
              <a:t> </a:t>
            </a:r>
            <a:r>
              <a:rPr lang="en-US" sz="1600" dirty="0" err="1">
                <a:latin typeface="Arial"/>
                <a:cs typeface="Arial"/>
              </a:rPr>
              <a:t>recursos</a:t>
            </a:r>
            <a:r>
              <a:rPr lang="en-US" sz="1600" dirty="0">
                <a:latin typeface="Arial"/>
                <a:cs typeface="Arial"/>
              </a:rPr>
              <a:t> </a:t>
            </a:r>
            <a:r>
              <a:rPr lang="en-US" sz="1600" dirty="0" err="1">
                <a:latin typeface="Arial"/>
                <a:cs typeface="Arial"/>
              </a:rPr>
              <a:t>ingresados</a:t>
            </a:r>
            <a:r>
              <a:rPr lang="en-US" sz="1600" dirty="0">
                <a:latin typeface="Arial"/>
                <a:cs typeface="Arial"/>
              </a:rPr>
              <a:t> </a:t>
            </a:r>
            <a:r>
              <a:rPr lang="en-US" sz="1600" dirty="0" err="1">
                <a:latin typeface="Arial"/>
                <a:cs typeface="Arial"/>
              </a:rPr>
              <a:t>por</a:t>
            </a:r>
            <a:r>
              <a:rPr lang="en-US" sz="1600" dirty="0">
                <a:latin typeface="Arial"/>
                <a:cs typeface="Arial"/>
              </a:rPr>
              <a:t> </a:t>
            </a:r>
            <a:r>
              <a:rPr lang="en-US" sz="1600" dirty="0" err="1">
                <a:latin typeface="Arial"/>
                <a:cs typeface="Arial"/>
              </a:rPr>
              <a:t>cooperación</a:t>
            </a:r>
            <a:r>
              <a:rPr lang="en-US" sz="1600" dirty="0">
                <a:latin typeface="Arial"/>
                <a:cs typeface="Arial"/>
              </a:rPr>
              <a:t> </a:t>
            </a:r>
            <a:r>
              <a:rPr lang="en-US" sz="1600" dirty="0" err="1">
                <a:latin typeface="Arial"/>
                <a:cs typeface="Arial"/>
              </a:rPr>
              <a:t>internacional</a:t>
            </a:r>
            <a:r>
              <a:rPr lang="en-US" sz="1600" dirty="0">
                <a:latin typeface="Arial"/>
                <a:cs typeface="Arial"/>
              </a:rPr>
              <a:t>, </a:t>
            </a:r>
            <a:r>
              <a:rPr lang="en-US" sz="1600" dirty="0" err="1">
                <a:latin typeface="Arial"/>
                <a:cs typeface="Arial"/>
              </a:rPr>
              <a:t>así</a:t>
            </a:r>
            <a:r>
              <a:rPr lang="en-US" sz="1600" dirty="0">
                <a:latin typeface="Arial"/>
                <a:cs typeface="Arial"/>
              </a:rPr>
              <a:t> </a:t>
            </a:r>
            <a:r>
              <a:rPr lang="en-US" sz="1600" dirty="0" err="1">
                <a:latin typeface="Arial"/>
                <a:cs typeface="Arial"/>
              </a:rPr>
              <a:t>como</a:t>
            </a:r>
            <a:r>
              <a:rPr lang="en-US" sz="1600" dirty="0">
                <a:latin typeface="Arial"/>
                <a:cs typeface="Arial"/>
              </a:rPr>
              <a:t> </a:t>
            </a:r>
            <a:r>
              <a:rPr lang="en-US" sz="1600" dirty="0" err="1">
                <a:latin typeface="Arial"/>
                <a:cs typeface="Arial"/>
              </a:rPr>
              <a:t>intercambio</a:t>
            </a:r>
            <a:r>
              <a:rPr lang="en-US" sz="1600" dirty="0">
                <a:latin typeface="Arial"/>
                <a:cs typeface="Arial"/>
              </a:rPr>
              <a:t> de </a:t>
            </a:r>
            <a:r>
              <a:rPr lang="en-US" sz="1600" dirty="0" err="1">
                <a:latin typeface="Arial"/>
                <a:cs typeface="Segoe UI"/>
              </a:rPr>
              <a:t>saberes</a:t>
            </a:r>
            <a:r>
              <a:rPr lang="en-US" sz="1600" dirty="0">
                <a:latin typeface="Arial"/>
                <a:cs typeface="Segoe UI"/>
              </a:rPr>
              <a:t> y </a:t>
            </a:r>
            <a:r>
              <a:rPr lang="en-US" sz="1600" dirty="0" err="1">
                <a:latin typeface="Arial"/>
                <a:cs typeface="Segoe UI"/>
              </a:rPr>
              <a:t>prácticas</a:t>
            </a:r>
            <a:r>
              <a:rPr lang="en-US" sz="1600" dirty="0">
                <a:latin typeface="Arial"/>
                <a:cs typeface="Segoe UI"/>
              </a:rPr>
              <a:t> </a:t>
            </a:r>
            <a:r>
              <a:rPr lang="en-US" sz="1600" dirty="0" err="1">
                <a:latin typeface="Arial"/>
                <a:cs typeface="Segoe UI"/>
              </a:rPr>
              <a:t>profesionales</a:t>
            </a:r>
            <a:r>
              <a:rPr lang="en-US" sz="1600" dirty="0">
                <a:latin typeface="Arial"/>
                <a:cs typeface="Segoe UI"/>
              </a:rPr>
              <a:t>, </a:t>
            </a:r>
            <a:r>
              <a:rPr lang="en-US" sz="1600" dirty="0" err="1">
                <a:latin typeface="Arial"/>
                <a:cs typeface="Segoe UI"/>
              </a:rPr>
              <a:t>dotaciones</a:t>
            </a:r>
            <a:r>
              <a:rPr lang="en-US" sz="1600" dirty="0">
                <a:latin typeface="Arial"/>
                <a:cs typeface="Segoe UI"/>
              </a:rPr>
              <a:t> </a:t>
            </a:r>
            <a:r>
              <a:rPr lang="en-US" sz="1600" dirty="0" err="1">
                <a:latin typeface="Arial"/>
                <a:cs typeface="Segoe UI"/>
              </a:rPr>
              <a:t>físicas</a:t>
            </a:r>
            <a:r>
              <a:rPr lang="en-US" sz="1600" dirty="0">
                <a:latin typeface="Arial"/>
                <a:cs typeface="Segoe UI"/>
              </a:rPr>
              <a:t> </a:t>
            </a:r>
            <a:r>
              <a:rPr lang="en-US" sz="1600" dirty="0" err="1">
                <a:latin typeface="Arial"/>
                <a:cs typeface="Segoe UI"/>
              </a:rPr>
              <a:t>mobiliarias</a:t>
            </a:r>
            <a:r>
              <a:rPr lang="en-US" sz="1600" dirty="0">
                <a:latin typeface="Arial"/>
                <a:cs typeface="Segoe UI"/>
              </a:rPr>
              <a:t> y </a:t>
            </a:r>
            <a:r>
              <a:rPr lang="en-US" sz="1600" dirty="0" err="1">
                <a:latin typeface="Arial"/>
                <a:cs typeface="Segoe UI"/>
              </a:rPr>
              <a:t>reconocimientos</a:t>
            </a:r>
            <a:r>
              <a:rPr lang="en-US" sz="1600" dirty="0">
                <a:latin typeface="Arial"/>
                <a:cs typeface="Segoe UI"/>
              </a:rPr>
              <a:t> </a:t>
            </a:r>
            <a:r>
              <a:rPr lang="en-US" sz="1600" dirty="0" err="1">
                <a:latin typeface="Arial"/>
                <a:cs typeface="Segoe UI"/>
              </a:rPr>
              <a:t>reputacionales</a:t>
            </a:r>
            <a:r>
              <a:rPr lang="en-US" sz="1600" dirty="0">
                <a:latin typeface="Arial"/>
                <a:cs typeface="Segoe UI"/>
              </a:rPr>
              <a:t>.</a:t>
            </a:r>
          </a:p>
          <a:p>
            <a:pPr marL="7620" algn="just" defTabSz="555703">
              <a:spcBef>
                <a:spcPts val="58"/>
              </a:spcBef>
              <a:defRPr/>
            </a:pPr>
            <a:endParaRPr lang="en-US" sz="1600" kern="100" dirty="0">
              <a:latin typeface="Arial"/>
              <a:ea typeface="Arial" panose="020B0604020202020204" pitchFamily="34" charset="0"/>
              <a:cs typeface="Segoe UI"/>
            </a:endParaRPr>
          </a:p>
          <a:p>
            <a:pPr marL="7620" algn="just" defTabSz="555703">
              <a:spcBef>
                <a:spcPts val="58"/>
              </a:spcBef>
              <a:defRPr/>
            </a:pPr>
            <a:r>
              <a:rPr lang="es-CO" sz="1600" kern="100" dirty="0">
                <a:latin typeface="Arial"/>
                <a:ea typeface="Arial" panose="020B0604020202020204" pitchFamily="34" charset="0"/>
                <a:cs typeface="Times New Roman"/>
              </a:rPr>
              <a:t>Conformamos la Mesa Técnica </a:t>
            </a:r>
            <a:r>
              <a:rPr lang="es-CO" sz="1600" kern="100" dirty="0">
                <a:effectLst/>
                <a:latin typeface="Arial"/>
                <a:ea typeface="Arial" panose="020B0604020202020204" pitchFamily="34" charset="0"/>
                <a:cs typeface="Times New Roman"/>
              </a:rPr>
              <a:t>de </a:t>
            </a:r>
            <a:r>
              <a:rPr lang="es-CO" sz="1600" kern="100" dirty="0">
                <a:latin typeface="Arial"/>
                <a:ea typeface="Arial" panose="020B0604020202020204" pitchFamily="34" charset="0"/>
                <a:cs typeface="Times New Roman"/>
              </a:rPr>
              <a:t>Apoyo</a:t>
            </a:r>
            <a:r>
              <a:rPr lang="es-CO" sz="1600" kern="100" dirty="0">
                <a:effectLst/>
                <a:latin typeface="Arial"/>
                <a:ea typeface="Arial" panose="020B0604020202020204" pitchFamily="34" charset="0"/>
                <a:cs typeface="Times New Roman"/>
              </a:rPr>
              <a:t>, </a:t>
            </a:r>
            <a:r>
              <a:rPr lang="es-CO" sz="1600" kern="100" dirty="0">
                <a:latin typeface="Arial"/>
                <a:ea typeface="Arial" panose="020B0604020202020204" pitchFamily="34" charset="0"/>
                <a:cs typeface="Times New Roman"/>
              </a:rPr>
              <a:t>instancia a </a:t>
            </a:r>
            <a:r>
              <a:rPr lang="es-CO" sz="1600" kern="100" dirty="0">
                <a:effectLst/>
                <a:latin typeface="Arial"/>
                <a:ea typeface="Arial" panose="020B0604020202020204" pitchFamily="34" charset="0"/>
                <a:cs typeface="Times New Roman"/>
              </a:rPr>
              <a:t>la que </a:t>
            </a:r>
            <a:r>
              <a:rPr lang="es-CO" sz="1600" kern="100" dirty="0">
                <a:latin typeface="Arial"/>
                <a:ea typeface="Arial" panose="020B0604020202020204" pitchFamily="34" charset="0"/>
                <a:cs typeface="Times New Roman"/>
              </a:rPr>
              <a:t>pueden acudir las personas supervisoras para obtener información clara y unificada con relación a inquietudes propias del proceso contractual, así como el acompañamiento del Equipo de Seguimiento para brindar orientación </a:t>
            </a:r>
            <a:r>
              <a:rPr lang="es-CO" sz="1600" kern="100" dirty="0">
                <a:effectLst/>
                <a:latin typeface="Arial"/>
                <a:ea typeface="Arial" panose="020B0604020202020204" pitchFamily="34" charset="0"/>
                <a:cs typeface="Times New Roman"/>
              </a:rPr>
              <a:t>y </a:t>
            </a:r>
            <a:r>
              <a:rPr lang="es-CO" sz="1600" kern="100" dirty="0">
                <a:latin typeface="Arial"/>
                <a:ea typeface="Arial" panose="020B0604020202020204" pitchFamily="34" charset="0"/>
                <a:cs typeface="Times New Roman"/>
              </a:rPr>
              <a:t>generar charlas </a:t>
            </a:r>
            <a:r>
              <a:rPr lang="es-CO" sz="1600" kern="100" dirty="0">
                <a:effectLst/>
                <a:latin typeface="Arial"/>
                <a:ea typeface="Arial" panose="020B0604020202020204" pitchFamily="34" charset="0"/>
                <a:cs typeface="Times New Roman"/>
              </a:rPr>
              <a:t>de </a:t>
            </a:r>
            <a:r>
              <a:rPr lang="es-CO" sz="1600" kern="100" dirty="0">
                <a:latin typeface="Arial"/>
                <a:ea typeface="Arial" panose="020B0604020202020204" pitchFamily="34" charset="0"/>
                <a:cs typeface="Times New Roman"/>
              </a:rPr>
              <a:t>capacitación.</a:t>
            </a:r>
            <a:endParaRPr lang="es-CO" sz="1600" kern="100" dirty="0">
              <a:effectLst/>
              <a:latin typeface="Arial"/>
              <a:ea typeface="Calibri" panose="020F0502020204030204" pitchFamily="34" charset="0"/>
              <a:cs typeface="Times New Roman"/>
            </a:endParaRPr>
          </a:p>
          <a:p>
            <a:pPr marL="7620" defTabSz="555703">
              <a:spcBef>
                <a:spcPts val="58"/>
              </a:spcBef>
              <a:defRPr/>
            </a:pPr>
            <a:endParaRPr lang="en-US" sz="1800" dirty="0">
              <a:latin typeface="Arial"/>
              <a:cs typeface="Segoe UI"/>
            </a:endParaRPr>
          </a:p>
          <a:p>
            <a:pPr marL="7620" defTabSz="555703">
              <a:lnSpc>
                <a:spcPts val="7229"/>
              </a:lnSpc>
              <a:spcBef>
                <a:spcPts val="58"/>
              </a:spcBef>
              <a:defRPr/>
            </a:pPr>
            <a:br>
              <a:rPr lang="en-US" dirty="0">
                <a:solidFill>
                  <a:srgbClr val="1B3834"/>
                </a:solidFill>
                <a:latin typeface="Arial"/>
                <a:cs typeface="Arial"/>
              </a:rPr>
            </a:br>
            <a:endParaRPr lang="en-US" sz="1400" dirty="0">
              <a:solidFill>
                <a:srgbClr val="EB6C6D"/>
              </a:solidFill>
              <a:latin typeface="Arial"/>
              <a:cs typeface="Arial"/>
            </a:endParaRPr>
          </a:p>
        </p:txBody>
      </p:sp>
      <p:sp>
        <p:nvSpPr>
          <p:cNvPr id="2" name="object 37">
            <a:extLst>
              <a:ext uri="{FF2B5EF4-FFF2-40B4-BE49-F238E27FC236}">
                <a16:creationId xmlns:a16="http://schemas.microsoft.com/office/drawing/2014/main" id="{5FF0D1B2-A593-8DC0-2ED6-B076E104EF6F}"/>
              </a:ext>
            </a:extLst>
          </p:cNvPr>
          <p:cNvSpPr txBox="1">
            <a:spLocks/>
          </p:cNvSpPr>
          <p:nvPr/>
        </p:nvSpPr>
        <p:spPr>
          <a:xfrm>
            <a:off x="6096000" y="585447"/>
            <a:ext cx="5345333" cy="1281121"/>
          </a:xfrm>
          <a:prstGeom prst="rect">
            <a:avLst/>
          </a:prstGeom>
        </p:spPr>
        <p:txBody>
          <a:bodyPr vert="horz" lIns="91440" tIns="261862" rIns="91440" bIns="45720" numCol="1" rtlCol="0" anchor="t" anchorCtr="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780"/>
              </a:spcBef>
            </a:pPr>
            <a:r>
              <a:rPr lang="en-CO" sz="2800" b="1" dirty="0">
                <a:solidFill>
                  <a:srgbClr val="1B3834"/>
                </a:solidFill>
                <a:latin typeface="Arial"/>
                <a:cs typeface="Arial"/>
              </a:rPr>
              <a:t>Asuntos importantes </a:t>
            </a:r>
            <a:br>
              <a:rPr lang="en-CO" sz="2800" b="1" dirty="0">
                <a:latin typeface="Arial" panose="020B0604020202020204" pitchFamily="34" charset="0"/>
                <a:cs typeface="Arial" panose="020B0604020202020204" pitchFamily="34" charset="0"/>
              </a:rPr>
            </a:br>
            <a:r>
              <a:rPr lang="en-CO" sz="2800" b="1" dirty="0">
                <a:solidFill>
                  <a:srgbClr val="1B3834"/>
                </a:solidFill>
                <a:latin typeface="Arial"/>
                <a:cs typeface="Arial"/>
              </a:rPr>
              <a:t>a tener en cuenta </a:t>
            </a:r>
            <a:endParaRPr lang="en-CO" altLang="en-CO" sz="1100" b="1" dirty="0">
              <a:latin typeface="Arial" panose="020B0604020202020204" pitchFamily="34" charset="0"/>
              <a:cs typeface="Arial" panose="020B0604020202020204" pitchFamily="34" charset="0"/>
            </a:endParaRPr>
          </a:p>
        </p:txBody>
      </p:sp>
      <p:sp>
        <p:nvSpPr>
          <p:cNvPr id="7" name="TextBox 7">
            <a:extLst>
              <a:ext uri="{FF2B5EF4-FFF2-40B4-BE49-F238E27FC236}">
                <a16:creationId xmlns:a16="http://schemas.microsoft.com/office/drawing/2014/main" id="{408ED5C5-CACA-3371-CEC9-14ECC8CBD0A0}"/>
              </a:ext>
            </a:extLst>
          </p:cNvPr>
          <p:cNvSpPr txBox="1"/>
          <p:nvPr/>
        </p:nvSpPr>
        <p:spPr>
          <a:xfrm>
            <a:off x="6406968" y="1866568"/>
            <a:ext cx="4977306" cy="1569660"/>
          </a:xfrm>
          <a:prstGeom prst="rect">
            <a:avLst/>
          </a:prstGeom>
          <a:noFill/>
        </p:spPr>
        <p:txBody>
          <a:bodyPr wrap="square" lIns="91440" tIns="45720" rIns="91440" bIns="45720" rtlCol="0" anchor="t">
            <a:spAutoFit/>
          </a:bodyPr>
          <a:lstStyle/>
          <a:p>
            <a:pPr algn="just"/>
            <a:r>
              <a:rPr lang="en-US" sz="1600" dirty="0">
                <a:latin typeface="Arial"/>
                <a:cs typeface="Arial"/>
              </a:rPr>
              <a:t>Para </a:t>
            </a:r>
            <a:r>
              <a:rPr lang="en-US" sz="1600" dirty="0" err="1">
                <a:latin typeface="Arial"/>
                <a:cs typeface="Arial"/>
              </a:rPr>
              <a:t>el</a:t>
            </a:r>
            <a:r>
              <a:rPr lang="en-US" sz="1600" dirty="0">
                <a:latin typeface="Arial"/>
                <a:cs typeface="Arial"/>
              </a:rPr>
              <a:t> </a:t>
            </a:r>
            <a:r>
              <a:rPr lang="en-US" sz="1600" dirty="0" err="1">
                <a:latin typeface="Arial"/>
                <a:cs typeface="Arial"/>
              </a:rPr>
              <a:t>Seguimiento</a:t>
            </a:r>
            <a:r>
              <a:rPr lang="en-US" sz="1600" dirty="0">
                <a:latin typeface="Arial"/>
                <a:cs typeface="Arial"/>
              </a:rPr>
              <a:t> al Plan de Desarrollo, se </a:t>
            </a:r>
            <a:r>
              <a:rPr lang="en-US" sz="1600" dirty="0" err="1">
                <a:latin typeface="Arial"/>
                <a:cs typeface="Arial"/>
              </a:rPr>
              <a:t>deberá</a:t>
            </a:r>
            <a:r>
              <a:rPr lang="en-US" sz="1600" dirty="0">
                <a:latin typeface="Arial"/>
                <a:cs typeface="Arial"/>
              </a:rPr>
              <a:t> disponer de </a:t>
            </a:r>
            <a:r>
              <a:rPr lang="en-US" sz="1600" dirty="0" err="1">
                <a:latin typeface="Arial"/>
                <a:cs typeface="Arial"/>
              </a:rPr>
              <a:t>una</a:t>
            </a:r>
            <a:r>
              <a:rPr lang="en-US" sz="1600" dirty="0">
                <a:latin typeface="Arial"/>
                <a:cs typeface="Arial"/>
              </a:rPr>
              <a:t> </a:t>
            </a:r>
            <a:r>
              <a:rPr lang="en-US" sz="1600" dirty="0" err="1">
                <a:latin typeface="Arial"/>
                <a:cs typeface="Arial"/>
              </a:rPr>
              <a:t>herramienta</a:t>
            </a:r>
            <a:r>
              <a:rPr lang="en-US" sz="1600" dirty="0">
                <a:latin typeface="Arial"/>
                <a:cs typeface="Arial"/>
              </a:rPr>
              <a:t> o </a:t>
            </a:r>
            <a:r>
              <a:rPr lang="en-US" sz="1600" dirty="0" err="1">
                <a:latin typeface="Arial"/>
                <a:cs typeface="Arial"/>
              </a:rPr>
              <a:t>instrumento</a:t>
            </a:r>
            <a:r>
              <a:rPr lang="en-US" sz="1600" dirty="0">
                <a:latin typeface="Arial"/>
                <a:cs typeface="Arial"/>
              </a:rPr>
              <a:t> de </a:t>
            </a:r>
            <a:r>
              <a:rPr lang="en-US" sz="1600" dirty="0" err="1">
                <a:latin typeface="Arial"/>
                <a:cs typeface="Arial"/>
              </a:rPr>
              <a:t>análisis</a:t>
            </a:r>
            <a:r>
              <a:rPr lang="en-US" sz="1600" dirty="0">
                <a:latin typeface="Arial"/>
                <a:cs typeface="Arial"/>
              </a:rPr>
              <a:t> y </a:t>
            </a:r>
            <a:r>
              <a:rPr lang="en-US" sz="1600" dirty="0" err="1">
                <a:latin typeface="Arial"/>
                <a:cs typeface="Arial"/>
              </a:rPr>
              <a:t>visibilización</a:t>
            </a:r>
            <a:r>
              <a:rPr lang="en-US" sz="1600" dirty="0">
                <a:latin typeface="Arial"/>
                <a:cs typeface="Arial"/>
              </a:rPr>
              <a:t> de </a:t>
            </a:r>
            <a:r>
              <a:rPr lang="en-US" sz="1600" dirty="0" err="1">
                <a:latin typeface="Arial"/>
                <a:cs typeface="Arial"/>
              </a:rPr>
              <a:t>datos</a:t>
            </a:r>
            <a:r>
              <a:rPr lang="en-US" sz="1600" dirty="0">
                <a:latin typeface="Arial"/>
                <a:cs typeface="Arial"/>
              </a:rPr>
              <a:t>, para </a:t>
            </a:r>
            <a:r>
              <a:rPr lang="en-US" sz="1600" dirty="0" err="1">
                <a:latin typeface="Arial"/>
                <a:cs typeface="Arial"/>
              </a:rPr>
              <a:t>consolidar</a:t>
            </a:r>
            <a:r>
              <a:rPr lang="en-US" sz="1600" dirty="0">
                <a:latin typeface="Arial"/>
                <a:cs typeface="Arial"/>
              </a:rPr>
              <a:t> </a:t>
            </a:r>
            <a:r>
              <a:rPr lang="en-US" sz="1600" dirty="0" err="1">
                <a:latin typeface="Arial"/>
                <a:cs typeface="Arial"/>
              </a:rPr>
              <a:t>informes</a:t>
            </a:r>
            <a:r>
              <a:rPr lang="en-US" sz="1600" dirty="0">
                <a:latin typeface="Arial"/>
                <a:cs typeface="Arial"/>
              </a:rPr>
              <a:t> </a:t>
            </a:r>
            <a:r>
              <a:rPr lang="en-US" sz="1600" dirty="0" err="1">
                <a:latin typeface="Arial"/>
                <a:cs typeface="Arial"/>
              </a:rPr>
              <a:t>ejecutivos</a:t>
            </a:r>
            <a:r>
              <a:rPr lang="en-US" sz="1600" dirty="0">
                <a:latin typeface="Arial"/>
                <a:cs typeface="Arial"/>
              </a:rPr>
              <a:t> </a:t>
            </a:r>
            <a:r>
              <a:rPr lang="en-US" sz="1600" dirty="0" err="1">
                <a:latin typeface="Arial"/>
                <a:cs typeface="Arial"/>
              </a:rPr>
              <a:t>periódicos</a:t>
            </a:r>
            <a:r>
              <a:rPr lang="en-US" sz="1600" dirty="0">
                <a:latin typeface="Arial"/>
                <a:cs typeface="Arial"/>
              </a:rPr>
              <a:t> para </a:t>
            </a:r>
            <a:r>
              <a:rPr lang="en-US" sz="1600" dirty="0" err="1">
                <a:latin typeface="Arial"/>
                <a:cs typeface="Arial"/>
              </a:rPr>
              <a:t>los</a:t>
            </a:r>
            <a:r>
              <a:rPr lang="en-US" sz="1600" dirty="0">
                <a:latin typeface="Arial"/>
                <a:cs typeface="Arial"/>
              </a:rPr>
              <a:t> </a:t>
            </a:r>
            <a:r>
              <a:rPr lang="en-US" sz="1600" dirty="0" err="1">
                <a:latin typeface="Arial"/>
                <a:cs typeface="Arial"/>
              </a:rPr>
              <a:t>niveles</a:t>
            </a:r>
            <a:r>
              <a:rPr lang="en-US" sz="1600" dirty="0">
                <a:latin typeface="Arial"/>
                <a:cs typeface="Arial"/>
              </a:rPr>
              <a:t> </a:t>
            </a:r>
            <a:r>
              <a:rPr lang="en-US" sz="1600" dirty="0" err="1">
                <a:latin typeface="Arial"/>
                <a:cs typeface="Arial"/>
              </a:rPr>
              <a:t>directivos</a:t>
            </a:r>
            <a:r>
              <a:rPr lang="en-US" sz="1600" dirty="0">
                <a:latin typeface="Arial"/>
                <a:cs typeface="Arial"/>
              </a:rPr>
              <a:t>, </a:t>
            </a:r>
            <a:r>
              <a:rPr lang="en-US" sz="1600" dirty="0" err="1">
                <a:latin typeface="Arial"/>
                <a:cs typeface="Arial"/>
              </a:rPr>
              <a:t>promoviendo</a:t>
            </a:r>
            <a:r>
              <a:rPr lang="en-US" sz="1600" dirty="0">
                <a:latin typeface="Arial"/>
                <a:cs typeface="Arial"/>
              </a:rPr>
              <a:t> </a:t>
            </a:r>
            <a:r>
              <a:rPr lang="en-US" sz="1600" dirty="0" err="1">
                <a:latin typeface="Arial"/>
                <a:cs typeface="Arial"/>
              </a:rPr>
              <a:t>una</a:t>
            </a:r>
            <a:r>
              <a:rPr lang="en-US" sz="1600" dirty="0">
                <a:latin typeface="Arial"/>
                <a:cs typeface="Arial"/>
              </a:rPr>
              <a:t> </a:t>
            </a:r>
            <a:r>
              <a:rPr lang="en-US" sz="1600" dirty="0" err="1">
                <a:latin typeface="Arial"/>
                <a:cs typeface="Arial"/>
              </a:rPr>
              <a:t>mejor</a:t>
            </a:r>
            <a:r>
              <a:rPr lang="en-US" sz="1600" dirty="0">
                <a:latin typeface="Arial"/>
                <a:cs typeface="Arial"/>
              </a:rPr>
              <a:t> </a:t>
            </a:r>
            <a:r>
              <a:rPr lang="en-US" sz="1600" dirty="0" err="1">
                <a:latin typeface="Arial"/>
                <a:cs typeface="Arial"/>
              </a:rPr>
              <a:t>toma</a:t>
            </a:r>
            <a:r>
              <a:rPr lang="en-US" sz="1600" dirty="0">
                <a:latin typeface="Arial"/>
                <a:cs typeface="Arial"/>
              </a:rPr>
              <a:t> de </a:t>
            </a:r>
            <a:r>
              <a:rPr lang="en-US" sz="1600" dirty="0" err="1">
                <a:latin typeface="Arial"/>
                <a:cs typeface="Arial"/>
              </a:rPr>
              <a:t>decisiones</a:t>
            </a:r>
            <a:r>
              <a:rPr lang="en-US" sz="1600" dirty="0">
                <a:latin typeface="Arial"/>
                <a:cs typeface="Arial"/>
              </a:rPr>
              <a:t>.</a:t>
            </a:r>
            <a:endParaRPr lang="en-CO" sz="1600" dirty="0">
              <a:solidFill>
                <a:srgbClr val="1B3734"/>
              </a:solidFill>
              <a:latin typeface="Arial"/>
              <a:cs typeface="Arial"/>
            </a:endParaRPr>
          </a:p>
        </p:txBody>
      </p:sp>
    </p:spTree>
    <p:extLst>
      <p:ext uri="{BB962C8B-B14F-4D97-AF65-F5344CB8AC3E}">
        <p14:creationId xmlns:p14="http://schemas.microsoft.com/office/powerpoint/2010/main" val="40795460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7F2DD"/>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16EF19-8509-E60F-FA06-F1535D60E48F}"/>
              </a:ext>
            </a:extLst>
          </p:cNvPr>
          <p:cNvPicPr>
            <a:picLocks noChangeAspect="1"/>
          </p:cNvPicPr>
          <p:nvPr/>
        </p:nvPicPr>
        <p:blipFill>
          <a:blip r:embed="rId2"/>
          <a:stretch>
            <a:fillRect/>
          </a:stretch>
        </p:blipFill>
        <p:spPr>
          <a:xfrm>
            <a:off x="8870700" y="5546417"/>
            <a:ext cx="2831480" cy="920933"/>
          </a:xfrm>
          <a:prstGeom prst="rect">
            <a:avLst/>
          </a:prstGeom>
        </p:spPr>
      </p:pic>
      <p:pic>
        <p:nvPicPr>
          <p:cNvPr id="11" name="Imagen 41">
            <a:extLst>
              <a:ext uri="{FF2B5EF4-FFF2-40B4-BE49-F238E27FC236}">
                <a16:creationId xmlns:a16="http://schemas.microsoft.com/office/drawing/2014/main" id="{44FABB51-273E-6BCA-0BC4-AA34A699B6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093" b="36607"/>
          <a:stretch>
            <a:fillRect/>
          </a:stretch>
        </p:blipFill>
        <p:spPr bwMode="auto">
          <a:xfrm>
            <a:off x="0" y="4975080"/>
            <a:ext cx="1615452" cy="192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94;p17">
            <a:extLst>
              <a:ext uri="{FF2B5EF4-FFF2-40B4-BE49-F238E27FC236}">
                <a16:creationId xmlns:a16="http://schemas.microsoft.com/office/drawing/2014/main" id="{F0F797C6-681C-B54F-260C-AEC571C8CE25}"/>
              </a:ext>
            </a:extLst>
          </p:cNvPr>
          <p:cNvSpPr txBox="1">
            <a:spLocks/>
          </p:cNvSpPr>
          <p:nvPr/>
        </p:nvSpPr>
        <p:spPr>
          <a:xfrm>
            <a:off x="807389" y="512732"/>
            <a:ext cx="7248538" cy="506332"/>
          </a:xfrm>
          <a:prstGeom prst="rect">
            <a:avLst/>
          </a:prstGeom>
          <a:noFill/>
          <a:ln>
            <a:noFill/>
          </a:ln>
        </p:spPr>
        <p:txBody>
          <a:bodyPr spcFirstLastPara="1" wrap="square" lIns="91425" tIns="72000" rIns="91425" bIns="4570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984">
              <a:spcBef>
                <a:spcPts val="0"/>
              </a:spcBef>
              <a:buClr>
                <a:srgbClr val="EB6C6D"/>
              </a:buClr>
              <a:buSzPts val="2800"/>
              <a:buFont typeface="Arial"/>
              <a:buNone/>
            </a:pPr>
            <a:r>
              <a:rPr lang="es-ES" sz="2800" b="1" dirty="0">
                <a:solidFill>
                  <a:srgbClr val="EB6C6D"/>
                </a:solidFill>
                <a:latin typeface="Arial"/>
                <a:ea typeface="Arial"/>
                <a:cs typeface="Arial"/>
                <a:sym typeface="Arial"/>
              </a:rPr>
              <a:t>Premios y Menciones </a:t>
            </a:r>
            <a:endParaRPr lang="es-ES" sz="1600" b="1" dirty="0">
              <a:latin typeface="Arial"/>
              <a:ea typeface="Arial"/>
              <a:cs typeface="Arial"/>
              <a:sym typeface="Arial"/>
            </a:endParaRPr>
          </a:p>
        </p:txBody>
      </p:sp>
      <p:sp>
        <p:nvSpPr>
          <p:cNvPr id="10" name="Google Shape;373;p25">
            <a:extLst>
              <a:ext uri="{FF2B5EF4-FFF2-40B4-BE49-F238E27FC236}">
                <a16:creationId xmlns:a16="http://schemas.microsoft.com/office/drawing/2014/main" id="{29898024-4E31-E236-5FD4-5F90E292C8D6}"/>
              </a:ext>
            </a:extLst>
          </p:cNvPr>
          <p:cNvSpPr txBox="1"/>
          <p:nvPr/>
        </p:nvSpPr>
        <p:spPr>
          <a:xfrm>
            <a:off x="807389" y="1183331"/>
            <a:ext cx="10390494" cy="5624120"/>
          </a:xfrm>
          <a:prstGeom prst="rect">
            <a:avLst/>
          </a:prstGeom>
          <a:noFill/>
          <a:ln>
            <a:noFill/>
          </a:ln>
        </p:spPr>
        <p:txBody>
          <a:bodyPr spcFirstLastPara="1" wrap="square" lIns="0" tIns="122825" rIns="0" bIns="0" anchor="t" anchorCtr="0">
            <a:spAutoFit/>
          </a:bodyPr>
          <a:lstStyle/>
          <a:p>
            <a:pPr marL="0" marR="0" lvl="0" indent="0" algn="just" rtl="0">
              <a:spcBef>
                <a:spcPts val="0"/>
              </a:spcBef>
              <a:spcAft>
                <a:spcPts val="0"/>
              </a:spcAft>
              <a:buClr>
                <a:schemeClr val="dk1"/>
              </a:buClr>
              <a:buSzPts val="1600"/>
              <a:buFont typeface="Arial"/>
              <a:buNone/>
            </a:pPr>
            <a:r>
              <a:rPr lang="es-MX" sz="1600" b="1" dirty="0">
                <a:latin typeface="Arial" panose="020B0604020202020204" pitchFamily="34" charset="0"/>
                <a:ea typeface="Arial"/>
                <a:cs typeface="Arial" panose="020B0604020202020204" pitchFamily="34" charset="0"/>
                <a:sym typeface="Arial"/>
              </a:rPr>
              <a:t>Premio Nacional de Alta Gerencia 2020 </a:t>
            </a:r>
            <a:r>
              <a:rPr lang="es-MX" sz="1600" dirty="0">
                <a:latin typeface="Arial" panose="020B0604020202020204" pitchFamily="34" charset="0"/>
                <a:cs typeface="Arial" panose="020B0604020202020204" pitchFamily="34" charset="0"/>
                <a:sym typeface="Arial"/>
              </a:rPr>
              <a:t>- </a:t>
            </a:r>
            <a:r>
              <a:rPr lang="es-MX" sz="1600" b="1" dirty="0">
                <a:latin typeface="Arial" panose="020B0604020202020204" pitchFamily="34" charset="0"/>
                <a:ea typeface="Arial"/>
                <a:cs typeface="Arial" panose="020B0604020202020204" pitchFamily="34" charset="0"/>
                <a:sym typeface="Arial"/>
              </a:rPr>
              <a:t>Premio CIPDH </a:t>
            </a:r>
            <a:r>
              <a:rPr lang="es-MX" sz="1600" dirty="0">
                <a:latin typeface="Arial" panose="020B0604020202020204" pitchFamily="34" charset="0"/>
                <a:ea typeface="Arial"/>
                <a:cs typeface="Arial" panose="020B0604020202020204" pitchFamily="34" charset="0"/>
                <a:sym typeface="Arial"/>
              </a:rPr>
              <a:t>(Centro Internacional para la Promoción de los Derechos Humanos) </a:t>
            </a:r>
            <a:r>
              <a:rPr lang="es-MX" sz="1600" dirty="0">
                <a:latin typeface="Arial" panose="020B0604020202020204" pitchFamily="34" charset="0"/>
                <a:cs typeface="Arial" panose="020B0604020202020204" pitchFamily="34" charset="0"/>
                <a:sym typeface="Arial"/>
              </a:rPr>
              <a:t>P</a:t>
            </a:r>
            <a:r>
              <a:rPr lang="es-MX" sz="1600" dirty="0">
                <a:latin typeface="Arial" panose="020B0604020202020204" pitchFamily="34" charset="0"/>
                <a:ea typeface="Arial"/>
                <a:cs typeface="Arial" panose="020B0604020202020204" pitchFamily="34" charset="0"/>
                <a:sym typeface="Arial"/>
              </a:rPr>
              <a:t>royecto Mejoramiento del Sistema Agroalimentario para la producción, demostrando el impacto de la comercialización directa entre productores locales y comercializadores del Distrito durante la emergencia sanitaria por COVID-19.</a:t>
            </a:r>
          </a:p>
          <a:p>
            <a:pPr marL="0" marR="0" lvl="0" indent="0" algn="just" rtl="0">
              <a:spcBef>
                <a:spcPts val="0"/>
              </a:spcBef>
              <a:spcAft>
                <a:spcPts val="0"/>
              </a:spcAft>
              <a:buClr>
                <a:schemeClr val="dk1"/>
              </a:buClr>
              <a:buSzPts val="1600"/>
              <a:buFont typeface="Arial"/>
              <a:buNone/>
            </a:pPr>
            <a:endParaRPr lang="es-MX" sz="1600" dirty="0">
              <a:latin typeface="Arial" panose="020B0604020202020204" pitchFamily="34" charset="0"/>
              <a:ea typeface="Arial"/>
              <a:cs typeface="Arial" panose="020B0604020202020204" pitchFamily="34" charset="0"/>
              <a:sym typeface="Arial"/>
            </a:endParaRPr>
          </a:p>
          <a:p>
            <a:pPr marL="0" marR="0" lvl="0" indent="0" algn="just" rtl="0">
              <a:spcBef>
                <a:spcPts val="0"/>
              </a:spcBef>
              <a:spcAft>
                <a:spcPts val="0"/>
              </a:spcAft>
              <a:buClr>
                <a:schemeClr val="dk1"/>
              </a:buClr>
              <a:buSzPts val="1600"/>
              <a:buFont typeface="Arial"/>
              <a:buNone/>
            </a:pPr>
            <a:r>
              <a:rPr lang="es-MX" sz="1600" b="1" dirty="0">
                <a:latin typeface="Arial" panose="020B0604020202020204" pitchFamily="34" charset="0"/>
                <a:ea typeface="Arial"/>
                <a:cs typeface="Arial" panose="020B0604020202020204" pitchFamily="34" charset="0"/>
                <a:sym typeface="Arial"/>
              </a:rPr>
              <a:t>Mención Especial CIPDH (Centro Internacional para la Promoción de los Derechos Humanos).</a:t>
            </a:r>
            <a:r>
              <a:rPr lang="es-MX" sz="1600" dirty="0">
                <a:latin typeface="Arial" panose="020B0604020202020204" pitchFamily="34" charset="0"/>
                <a:cs typeface="Arial" panose="020B0604020202020204" pitchFamily="34" charset="0"/>
                <a:sym typeface="Arial"/>
              </a:rPr>
              <a:t> </a:t>
            </a:r>
            <a:r>
              <a:rPr lang="es-MX" sz="1600" b="1" dirty="0">
                <a:latin typeface="Arial" panose="020B0604020202020204" pitchFamily="34" charset="0"/>
                <a:ea typeface="Arial"/>
                <a:cs typeface="Arial" panose="020B0604020202020204" pitchFamily="34" charset="0"/>
                <a:sym typeface="Arial"/>
              </a:rPr>
              <a:t>Construir Igualdad”, </a:t>
            </a:r>
            <a:r>
              <a:rPr lang="es-MX" sz="1600" dirty="0">
                <a:latin typeface="Arial" panose="020B0604020202020204" pitchFamily="34" charset="0"/>
                <a:ea typeface="Arial"/>
                <a:cs typeface="Arial" panose="020B0604020202020204" pitchFamily="34" charset="0"/>
                <a:sym typeface="Arial"/>
              </a:rPr>
              <a:t>que otorga la UNESCO, por mitigar el hambre en los hogares de la ciudad y por desarrollar la Política Pública de Seguridad Alimentaria y Nutricional. </a:t>
            </a:r>
          </a:p>
          <a:p>
            <a:pPr marL="0" marR="0" lvl="0" indent="0" algn="just" rtl="0">
              <a:spcBef>
                <a:spcPts val="0"/>
              </a:spcBef>
              <a:spcAft>
                <a:spcPts val="0"/>
              </a:spcAft>
              <a:buClr>
                <a:schemeClr val="dk1"/>
              </a:buClr>
              <a:buSzPts val="1600"/>
              <a:buFont typeface="Arial"/>
              <a:buNone/>
            </a:pPr>
            <a:endParaRPr lang="es-MX" sz="1600" dirty="0">
              <a:latin typeface="Arial" panose="020B0604020202020204" pitchFamily="34" charset="0"/>
              <a:cs typeface="Arial" panose="020B0604020202020204" pitchFamily="34" charset="0"/>
              <a:sym typeface="Arial"/>
            </a:endParaRPr>
          </a:p>
          <a:p>
            <a:pPr algn="just">
              <a:spcBef>
                <a:spcPts val="528"/>
              </a:spcBef>
            </a:pPr>
            <a:r>
              <a:rPr lang="es-CO" altLang="x-none" sz="1600" dirty="0">
                <a:latin typeface="Arial" panose="020B0604020202020204" pitchFamily="34" charset="0"/>
                <a:cs typeface="Arial" panose="020B0604020202020204" pitchFamily="34" charset="0"/>
              </a:rPr>
              <a:t>Alcalde comprometido con la Niñez - Estrategia Brújula 2022  de la Presidencia de la Nación y la Corporación Juego y Niñez.</a:t>
            </a:r>
          </a:p>
          <a:p>
            <a:pPr algn="just">
              <a:spcBef>
                <a:spcPts val="528"/>
              </a:spcBef>
            </a:pPr>
            <a:endParaRPr lang="es-CO" sz="1600" dirty="0">
              <a:latin typeface="Arial" panose="020B0604020202020204" pitchFamily="34" charset="0"/>
              <a:cs typeface="Arial" panose="020B0604020202020204" pitchFamily="34" charset="0"/>
            </a:endParaRPr>
          </a:p>
          <a:p>
            <a:pPr algn="just">
              <a:spcBef>
                <a:spcPts val="528"/>
              </a:spcBef>
            </a:pPr>
            <a:r>
              <a:rPr lang="es-CO" sz="1600" b="1" dirty="0">
                <a:effectLst/>
                <a:latin typeface="Arial" panose="020B0604020202020204" pitchFamily="34" charset="0"/>
                <a:ea typeface="Calibri" panose="020F0502020204030204" pitchFamily="34" charset="0"/>
                <a:cs typeface="Arial" panose="020B0604020202020204" pitchFamily="34" charset="0"/>
              </a:rPr>
              <a:t>Reconocimiento de la OEA: </a:t>
            </a:r>
            <a:r>
              <a:rPr lang="es-CO" sz="1600" dirty="0">
                <a:effectLst/>
                <a:latin typeface="Arial" panose="020B0604020202020204" pitchFamily="34" charset="0"/>
                <a:ea typeface="Calibri" panose="020F0502020204030204" pitchFamily="34" charset="0"/>
                <a:cs typeface="Arial" panose="020B0604020202020204" pitchFamily="34" charset="0"/>
              </a:rPr>
              <a:t>el equipo fue distinguido por la OEA en 2022 por su experiencia innovadora "Ser Capaz en Casa", en la categoría de innovación en la inclusión social y la gestión pública efectiva.</a:t>
            </a:r>
          </a:p>
          <a:p>
            <a:pPr algn="just">
              <a:spcBef>
                <a:spcPts val="528"/>
              </a:spcBef>
            </a:pPr>
            <a:endParaRPr lang="es-MX" sz="1600" dirty="0"/>
          </a:p>
          <a:p>
            <a:pPr marL="0" marR="0" lvl="0" indent="0" algn="just" rtl="0">
              <a:spcBef>
                <a:spcPts val="0"/>
              </a:spcBef>
              <a:spcAft>
                <a:spcPts val="0"/>
              </a:spcAft>
              <a:buClr>
                <a:schemeClr val="dk1"/>
              </a:buClr>
              <a:buSzPts val="1600"/>
              <a:buFont typeface="Arial"/>
              <a:buNone/>
            </a:pPr>
            <a:endParaRPr lang="es-MX" sz="1600" dirty="0"/>
          </a:p>
          <a:p>
            <a:pPr marL="0" marR="0" lvl="0" indent="0" algn="just" rtl="0">
              <a:spcBef>
                <a:spcPts val="0"/>
              </a:spcBef>
              <a:spcAft>
                <a:spcPts val="0"/>
              </a:spcAft>
              <a:buClr>
                <a:schemeClr val="dk1"/>
              </a:buClr>
              <a:buSzPts val="1600"/>
              <a:buFont typeface="Arial"/>
              <a:buNone/>
            </a:pPr>
            <a:endParaRPr lang="es-MX" sz="1600" dirty="0">
              <a:solidFill>
                <a:schemeClr val="dk1"/>
              </a:solidFill>
              <a:latin typeface="Arial"/>
              <a:ea typeface="Arial"/>
              <a:cs typeface="Arial"/>
              <a:sym typeface="Arial"/>
            </a:endParaRPr>
          </a:p>
          <a:p>
            <a:pPr marL="0" marR="0" lvl="0" indent="0" algn="just" rtl="0">
              <a:spcBef>
                <a:spcPts val="0"/>
              </a:spcBef>
              <a:spcAft>
                <a:spcPts val="0"/>
              </a:spcAft>
              <a:buClr>
                <a:schemeClr val="dk1"/>
              </a:buClr>
              <a:buSzPts val="1600"/>
              <a:buFont typeface="Arial"/>
              <a:buNone/>
            </a:pPr>
            <a:endParaRPr lang="es-MX" sz="1600" dirty="0">
              <a:solidFill>
                <a:schemeClr val="dk1"/>
              </a:solidFill>
              <a:latin typeface="Arial"/>
              <a:ea typeface="Arial"/>
              <a:cs typeface="Arial"/>
              <a:sym typeface="Arial"/>
            </a:endParaRPr>
          </a:p>
          <a:p>
            <a:pPr marL="0" marR="0" lvl="0" indent="0" algn="just" rtl="0">
              <a:spcBef>
                <a:spcPts val="0"/>
              </a:spcBef>
              <a:spcAft>
                <a:spcPts val="0"/>
              </a:spcAft>
              <a:buClr>
                <a:schemeClr val="dk1"/>
              </a:buClr>
              <a:buSzPts val="1600"/>
              <a:buFont typeface="Arial"/>
              <a:buNone/>
            </a:pPr>
            <a:endParaRPr lang="es-MX" sz="1600" dirty="0">
              <a:solidFill>
                <a:schemeClr val="dk1"/>
              </a:solidFill>
              <a:latin typeface="Arial"/>
              <a:ea typeface="Arial"/>
              <a:cs typeface="Arial"/>
              <a:sym typeface="Arial"/>
            </a:endParaRPr>
          </a:p>
          <a:p>
            <a:pPr marL="0" marR="0" lvl="0" indent="0" algn="just" rtl="0">
              <a:spcBef>
                <a:spcPts val="0"/>
              </a:spcBef>
              <a:spcAft>
                <a:spcPts val="0"/>
              </a:spcAft>
              <a:buNone/>
            </a:pPr>
            <a:endParaRPr lang="es-MX" sz="1600" dirty="0">
              <a:solidFill>
                <a:schemeClr val="dk1"/>
              </a:solidFill>
              <a:latin typeface="Arial"/>
              <a:cs typeface="Arial"/>
              <a:sym typeface="Arial"/>
            </a:endParaRPr>
          </a:p>
          <a:p>
            <a:pPr marL="0" marR="0" lvl="0" indent="0" algn="just" rtl="0">
              <a:spcBef>
                <a:spcPts val="0"/>
              </a:spcBef>
              <a:spcAft>
                <a:spcPts val="0"/>
              </a:spcAft>
              <a:buNone/>
            </a:pPr>
            <a:endParaRPr lang="es-MX" sz="1600" dirty="0"/>
          </a:p>
        </p:txBody>
      </p:sp>
    </p:spTree>
    <p:extLst>
      <p:ext uri="{BB962C8B-B14F-4D97-AF65-F5344CB8AC3E}">
        <p14:creationId xmlns:p14="http://schemas.microsoft.com/office/powerpoint/2010/main" val="6000749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7F2DD"/>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16EF19-8509-E60F-FA06-F1535D60E48F}"/>
              </a:ext>
            </a:extLst>
          </p:cNvPr>
          <p:cNvPicPr>
            <a:picLocks noChangeAspect="1"/>
          </p:cNvPicPr>
          <p:nvPr/>
        </p:nvPicPr>
        <p:blipFill>
          <a:blip r:embed="rId2"/>
          <a:stretch>
            <a:fillRect/>
          </a:stretch>
        </p:blipFill>
        <p:spPr>
          <a:xfrm>
            <a:off x="8870700" y="5546417"/>
            <a:ext cx="2831480" cy="920933"/>
          </a:xfrm>
          <a:prstGeom prst="rect">
            <a:avLst/>
          </a:prstGeom>
        </p:spPr>
      </p:pic>
      <p:pic>
        <p:nvPicPr>
          <p:cNvPr id="11" name="Imagen 41">
            <a:extLst>
              <a:ext uri="{FF2B5EF4-FFF2-40B4-BE49-F238E27FC236}">
                <a16:creationId xmlns:a16="http://schemas.microsoft.com/office/drawing/2014/main" id="{44FABB51-273E-6BCA-0BC4-AA34A699B6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093" b="36607"/>
          <a:stretch>
            <a:fillRect/>
          </a:stretch>
        </p:blipFill>
        <p:spPr bwMode="auto">
          <a:xfrm>
            <a:off x="0" y="4975080"/>
            <a:ext cx="1615452" cy="192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94;p17">
            <a:extLst>
              <a:ext uri="{FF2B5EF4-FFF2-40B4-BE49-F238E27FC236}">
                <a16:creationId xmlns:a16="http://schemas.microsoft.com/office/drawing/2014/main" id="{F0F797C6-681C-B54F-260C-AEC571C8CE25}"/>
              </a:ext>
            </a:extLst>
          </p:cNvPr>
          <p:cNvSpPr txBox="1">
            <a:spLocks/>
          </p:cNvSpPr>
          <p:nvPr/>
        </p:nvSpPr>
        <p:spPr>
          <a:xfrm>
            <a:off x="807389" y="512732"/>
            <a:ext cx="7248538" cy="506332"/>
          </a:xfrm>
          <a:prstGeom prst="rect">
            <a:avLst/>
          </a:prstGeom>
          <a:noFill/>
          <a:ln>
            <a:noFill/>
          </a:ln>
        </p:spPr>
        <p:txBody>
          <a:bodyPr spcFirstLastPara="1" wrap="square" lIns="91425" tIns="72000" rIns="91425" bIns="4570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984">
              <a:spcBef>
                <a:spcPts val="0"/>
              </a:spcBef>
              <a:buClr>
                <a:srgbClr val="EB6C6D"/>
              </a:buClr>
              <a:buSzPts val="2800"/>
              <a:buFont typeface="Arial"/>
              <a:buNone/>
            </a:pPr>
            <a:r>
              <a:rPr lang="es-ES" sz="2800" b="1" dirty="0">
                <a:solidFill>
                  <a:srgbClr val="EB6C6D"/>
                </a:solidFill>
                <a:latin typeface="Arial"/>
                <a:ea typeface="Arial"/>
                <a:cs typeface="Arial"/>
                <a:sym typeface="Arial"/>
              </a:rPr>
              <a:t>Premios y Menciones </a:t>
            </a:r>
            <a:endParaRPr lang="es-ES" sz="1600" b="1" dirty="0">
              <a:latin typeface="Arial"/>
              <a:ea typeface="Arial"/>
              <a:cs typeface="Arial"/>
              <a:sym typeface="Arial"/>
            </a:endParaRPr>
          </a:p>
        </p:txBody>
      </p:sp>
      <p:sp>
        <p:nvSpPr>
          <p:cNvPr id="3" name="CuadroTexto 2">
            <a:extLst>
              <a:ext uri="{FF2B5EF4-FFF2-40B4-BE49-F238E27FC236}">
                <a16:creationId xmlns:a16="http://schemas.microsoft.com/office/drawing/2014/main" id="{E972BF43-3E35-C7E3-57B2-5D0D6DA4A01C}"/>
              </a:ext>
            </a:extLst>
          </p:cNvPr>
          <p:cNvSpPr txBox="1"/>
          <p:nvPr/>
        </p:nvSpPr>
        <p:spPr>
          <a:xfrm>
            <a:off x="807390" y="1408335"/>
            <a:ext cx="10390494" cy="4031873"/>
          </a:xfrm>
          <a:prstGeom prst="rect">
            <a:avLst/>
          </a:prstGeom>
          <a:noFill/>
        </p:spPr>
        <p:txBody>
          <a:bodyPr wrap="square">
            <a:spAutoFit/>
          </a:bodyPr>
          <a:lstStyle/>
          <a:p>
            <a:pPr algn="just">
              <a:spcBef>
                <a:spcPts val="25"/>
              </a:spcBef>
            </a:pPr>
            <a:r>
              <a:rPr lang="es-CO" sz="1600" dirty="0">
                <a:latin typeface="Arial" panose="020B0604020202020204" pitchFamily="34" charset="0"/>
                <a:cs typeface="Arial" panose="020B0604020202020204" pitchFamily="34" charset="0"/>
              </a:rPr>
              <a:t>El protocolo de atención de la Ruta de Trata de Personas fue reconocido internacionalmente como garante de los derechos de las víctimas de trata de personas, lo que se expresó a través del premio obtenido mediante el concurso convocado por el Banco Interamericano de Desarrollo (BID) en  la octava edición “Gobernarte: el arte del buen gobierno – Premio Pablo </a:t>
            </a:r>
            <a:r>
              <a:rPr lang="es-CO" sz="1600" dirty="0" err="1">
                <a:latin typeface="Arial" panose="020B0604020202020204" pitchFamily="34" charset="0"/>
                <a:cs typeface="Arial" panose="020B0604020202020204" pitchFamily="34" charset="0"/>
              </a:rPr>
              <a:t>Valenti</a:t>
            </a:r>
            <a:r>
              <a:rPr lang="es-CO" sz="1600" dirty="0">
                <a:latin typeface="Arial" panose="020B0604020202020204" pitchFamily="34" charset="0"/>
                <a:cs typeface="Arial" panose="020B0604020202020204" pitchFamily="34" charset="0"/>
              </a:rPr>
              <a:t>”, que reconoció las mejores iniciativas innovadoras de gobiernos   de América Latina y el Caribe.</a:t>
            </a:r>
          </a:p>
          <a:p>
            <a:pPr algn="just">
              <a:spcBef>
                <a:spcPts val="25"/>
              </a:spcBef>
            </a:pPr>
            <a:endParaRPr lang="es-CO" altLang="en-CO" sz="1600" dirty="0">
              <a:latin typeface="Arial" panose="020B0604020202020204" pitchFamily="34" charset="0"/>
              <a:cs typeface="Arial" panose="020B0604020202020204" pitchFamily="34" charset="0"/>
            </a:endParaRPr>
          </a:p>
          <a:p>
            <a:pPr lvl="0"/>
            <a:r>
              <a:rPr lang="es-CO" sz="1600" dirty="0">
                <a:latin typeface="Arial" panose="020B0604020202020204" pitchFamily="34" charset="0"/>
                <a:cs typeface="Arial" panose="020B0604020202020204" pitchFamily="34" charset="0"/>
              </a:rPr>
              <a:t>Rockefeller: (auxilio habitacional) Aporte de $ 685.038.000 que benefició a 827 familias conformadas por 2.897 Personas. (2021-2022).</a:t>
            </a:r>
          </a:p>
          <a:p>
            <a:pPr lvl="0"/>
            <a:endParaRPr lang="es-CO" sz="1600" dirty="0">
              <a:latin typeface="Arial" panose="020B0604020202020204" pitchFamily="34" charset="0"/>
              <a:cs typeface="Arial" panose="020B0604020202020204" pitchFamily="34" charset="0"/>
            </a:endParaRPr>
          </a:p>
          <a:p>
            <a:r>
              <a:rPr lang="es-CO" sz="1600" dirty="0">
                <a:latin typeface="Arial" panose="020B0604020202020204" pitchFamily="34" charset="0"/>
                <a:cs typeface="Arial" panose="020B0604020202020204" pitchFamily="34" charset="0"/>
              </a:rPr>
              <a:t>Fundación N. Hilton: (Intégrate en territorio) Aporte de $ 4.000.000.000 para desarrollar acciones que beneficien a esta población en 8 comunas del Distrito (en proceso de aplicación, se esperan 5280 personas atendidas en 2023.</a:t>
            </a:r>
            <a:endParaRPr lang="es-MX" sz="1600" dirty="0">
              <a:latin typeface="Arial" panose="020B0604020202020204" pitchFamily="34" charset="0"/>
              <a:cs typeface="Arial" panose="020B0604020202020204" pitchFamily="34" charset="0"/>
            </a:endParaRPr>
          </a:p>
          <a:p>
            <a:pPr lvl="0"/>
            <a:endParaRPr lang="es-ES" sz="1600" dirty="0">
              <a:latin typeface="Arial" panose="020B0604020202020204" pitchFamily="34" charset="0"/>
              <a:cs typeface="Arial" panose="020B0604020202020204" pitchFamily="34" charset="0"/>
            </a:endParaRPr>
          </a:p>
          <a:p>
            <a:pPr lvl="0"/>
            <a:r>
              <a:rPr lang="es-ES" sz="1600" dirty="0">
                <a:latin typeface="Arial" panose="020B0604020202020204" pitchFamily="34" charset="0"/>
                <a:cs typeface="Arial" panose="020B0604020202020204" pitchFamily="34" charset="0"/>
              </a:rPr>
              <a:t>ACNUR: </a:t>
            </a:r>
            <a:r>
              <a:rPr lang="es-CO" sz="1600" dirty="0">
                <a:latin typeface="Arial" panose="020B0604020202020204" pitchFamily="34" charset="0"/>
                <a:cs typeface="Arial" panose="020B0604020202020204" pitchFamily="34" charset="0"/>
              </a:rPr>
              <a:t>Distrito recibió el reconocimiento como “Ciudad Solidaria” por parte de la Agencia de las Naciones Unidas para los Refugiados, gracias a la acogida y atención integral que ha recibido esta población en el Distrito</a:t>
            </a:r>
            <a:endParaRPr lang="es-MX" sz="1600" dirty="0">
              <a:latin typeface="Arial" panose="020B0604020202020204" pitchFamily="34" charset="0"/>
              <a:cs typeface="Arial" panose="020B0604020202020204" pitchFamily="34" charset="0"/>
            </a:endParaRPr>
          </a:p>
          <a:p>
            <a:pPr algn="just">
              <a:spcBef>
                <a:spcPts val="25"/>
              </a:spcBef>
            </a:pPr>
            <a:endParaRPr lang="en-CO" altLang="en-CO"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80951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7F2DD"/>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16EF19-8509-E60F-FA06-F1535D60E48F}"/>
              </a:ext>
            </a:extLst>
          </p:cNvPr>
          <p:cNvPicPr>
            <a:picLocks noChangeAspect="1"/>
          </p:cNvPicPr>
          <p:nvPr/>
        </p:nvPicPr>
        <p:blipFill>
          <a:blip r:embed="rId2"/>
          <a:stretch>
            <a:fillRect/>
          </a:stretch>
        </p:blipFill>
        <p:spPr>
          <a:xfrm>
            <a:off x="8870700" y="5546417"/>
            <a:ext cx="2831480" cy="920933"/>
          </a:xfrm>
          <a:prstGeom prst="rect">
            <a:avLst/>
          </a:prstGeom>
        </p:spPr>
      </p:pic>
      <p:pic>
        <p:nvPicPr>
          <p:cNvPr id="11" name="Imagen 41">
            <a:extLst>
              <a:ext uri="{FF2B5EF4-FFF2-40B4-BE49-F238E27FC236}">
                <a16:creationId xmlns:a16="http://schemas.microsoft.com/office/drawing/2014/main" id="{44FABB51-273E-6BCA-0BC4-AA34A699B6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093" b="36607"/>
          <a:stretch>
            <a:fillRect/>
          </a:stretch>
        </p:blipFill>
        <p:spPr bwMode="auto">
          <a:xfrm>
            <a:off x="0" y="4975080"/>
            <a:ext cx="1615452" cy="192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94;p17">
            <a:extLst>
              <a:ext uri="{FF2B5EF4-FFF2-40B4-BE49-F238E27FC236}">
                <a16:creationId xmlns:a16="http://schemas.microsoft.com/office/drawing/2014/main" id="{F0F797C6-681C-B54F-260C-AEC571C8CE25}"/>
              </a:ext>
            </a:extLst>
          </p:cNvPr>
          <p:cNvSpPr txBox="1">
            <a:spLocks/>
          </p:cNvSpPr>
          <p:nvPr/>
        </p:nvSpPr>
        <p:spPr>
          <a:xfrm>
            <a:off x="1144172" y="732419"/>
            <a:ext cx="9903655" cy="1076917"/>
          </a:xfrm>
          <a:prstGeom prst="rect">
            <a:avLst/>
          </a:prstGeom>
          <a:noFill/>
          <a:ln>
            <a:noFill/>
          </a:ln>
        </p:spPr>
        <p:txBody>
          <a:bodyPr spcFirstLastPara="1" wrap="square" lIns="91425" tIns="72000" rIns="91425" bIns="4570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984" algn="ctr">
              <a:spcBef>
                <a:spcPts val="0"/>
              </a:spcBef>
              <a:buClr>
                <a:srgbClr val="EB6C6D"/>
              </a:buClr>
              <a:buSzPts val="2800"/>
              <a:buFont typeface="Arial"/>
              <a:buNone/>
            </a:pPr>
            <a:r>
              <a:rPr lang="es-ES" sz="2800" b="1" dirty="0">
                <a:solidFill>
                  <a:srgbClr val="EB6C6D"/>
                </a:solidFill>
                <a:latin typeface="Arial"/>
                <a:ea typeface="Arial"/>
                <a:cs typeface="Arial"/>
                <a:sym typeface="Arial"/>
              </a:rPr>
              <a:t>Recomendaciones Generales </a:t>
            </a:r>
            <a:endParaRPr lang="es-ES" sz="2800" b="1" dirty="0">
              <a:latin typeface="Arial"/>
              <a:ea typeface="Arial"/>
              <a:cs typeface="Arial"/>
              <a:sym typeface="Arial"/>
            </a:endParaRPr>
          </a:p>
        </p:txBody>
      </p:sp>
      <p:sp>
        <p:nvSpPr>
          <p:cNvPr id="3" name="CuadroTexto 2">
            <a:extLst>
              <a:ext uri="{FF2B5EF4-FFF2-40B4-BE49-F238E27FC236}">
                <a16:creationId xmlns:a16="http://schemas.microsoft.com/office/drawing/2014/main" id="{E972BF43-3E35-C7E3-57B2-5D0D6DA4A01C}"/>
              </a:ext>
            </a:extLst>
          </p:cNvPr>
          <p:cNvSpPr txBox="1"/>
          <p:nvPr/>
        </p:nvSpPr>
        <p:spPr>
          <a:xfrm>
            <a:off x="807726" y="1882920"/>
            <a:ext cx="10120685" cy="3400931"/>
          </a:xfrm>
          <a:prstGeom prst="rect">
            <a:avLst/>
          </a:prstGeom>
          <a:noFill/>
        </p:spPr>
        <p:txBody>
          <a:bodyPr wrap="square" lIns="91440" tIns="45720" rIns="91440" bIns="45720" anchor="t">
            <a:spAutoFit/>
          </a:bodyPr>
          <a:lstStyle/>
          <a:p>
            <a:pPr marL="285750" lvl="0" indent="-285750" algn="just">
              <a:lnSpc>
                <a:spcPct val="115000"/>
              </a:lnSpc>
              <a:spcBef>
                <a:spcPts val="600"/>
              </a:spcBef>
              <a:spcAft>
                <a:spcPts val="600"/>
              </a:spcAft>
              <a:buFont typeface="Arial" panose="020B0604020202020204" pitchFamily="34" charset="0"/>
              <a:buChar char="•"/>
            </a:pPr>
            <a:r>
              <a:rPr lang="es-CO"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Es importante fortalecer el equipo técnico y profesional que acompaña los diferentes servicios en el Equipo de Personas Mayores. A la fecha se encuentran vacantes el cargo de líder de proyecto de Asistencia Social y 2 cargos de Auxiliares Administrativos. Adicional a esto, la planta de personal profesional es insuficiente para atender las demandas de atención de la población mayor. </a:t>
            </a:r>
          </a:p>
          <a:p>
            <a:pPr marL="285750" indent="-285750" algn="just">
              <a:lnSpc>
                <a:spcPct val="115000"/>
              </a:lnSpc>
              <a:spcBef>
                <a:spcPts val="600"/>
              </a:spcBef>
              <a:spcAft>
                <a:spcPts val="600"/>
              </a:spcAft>
              <a:buFont typeface="Arial" panose="020B0604020202020204" pitchFamily="34" charset="0"/>
              <a:buChar char="•"/>
            </a:pPr>
            <a:r>
              <a:rPr lang="es-MX" sz="1600" b="1" dirty="0">
                <a:effectLst/>
                <a:latin typeface="Arial"/>
                <a:ea typeface="Noto Sans Symbols"/>
                <a:cs typeface="Arial"/>
              </a:rPr>
              <a:t>Revisar perfiles, completar vacantes, acelerar procesos de meritocracia interna: </a:t>
            </a:r>
            <a:r>
              <a:rPr lang="es-MX" sz="1600" dirty="0">
                <a:effectLst/>
                <a:latin typeface="Arial"/>
                <a:ea typeface="Noto Sans Symbols"/>
                <a:cs typeface="Arial"/>
              </a:rPr>
              <a:t>Revisar los perfiles de los cargos de liderazgo y profesionales al interior de los diferentes equipos de trabajo para que satisfagan las demandas y las tendencias actuales de la gestión del recurso humano y del conocimiento, y hacer de estos, equipos de alto desempeño y rendimiento. Asimismo, es importante acelerar los procesos de completar vacantes y de meritocracia interna, cuyos tiempos de gestión afectan la distribución de cargas y estancan los procesos.</a:t>
            </a:r>
            <a:endParaRPr lang="es-CO" sz="1600" dirty="0">
              <a:effectLst/>
              <a:latin typeface="Arial"/>
              <a:ea typeface="Noto Sans Symbols"/>
              <a:cs typeface="Arial"/>
            </a:endParaRPr>
          </a:p>
          <a:p>
            <a:pPr algn="just">
              <a:spcBef>
                <a:spcPts val="25"/>
              </a:spcBef>
            </a:pPr>
            <a:endParaRPr lang="en-CO" altLang="en-CO"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19727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7F2DD"/>
        </a:solidFill>
        <a:effectLst/>
      </p:bgPr>
    </p:bg>
    <p:spTree>
      <p:nvGrpSpPr>
        <p:cNvPr id="1" name=""/>
        <p:cNvGrpSpPr/>
        <p:nvPr/>
      </p:nvGrpSpPr>
      <p:grpSpPr>
        <a:xfrm>
          <a:off x="0" y="0"/>
          <a:ext cx="0" cy="0"/>
          <a:chOff x="0" y="0"/>
          <a:chExt cx="0" cy="0"/>
        </a:xfrm>
      </p:grpSpPr>
      <p:sp>
        <p:nvSpPr>
          <p:cNvPr id="28" name="Rectangle 3">
            <a:extLst>
              <a:ext uri="{FF2B5EF4-FFF2-40B4-BE49-F238E27FC236}">
                <a16:creationId xmlns:a16="http://schemas.microsoft.com/office/drawing/2014/main" id="{39369998-E231-A23B-EC09-4E90C2D80F4F}"/>
              </a:ext>
            </a:extLst>
          </p:cNvPr>
          <p:cNvSpPr/>
          <p:nvPr/>
        </p:nvSpPr>
        <p:spPr>
          <a:xfrm>
            <a:off x="3363319" y="379443"/>
            <a:ext cx="4233797" cy="551527"/>
          </a:xfrm>
          <a:prstGeom prst="rect">
            <a:avLst/>
          </a:prstGeom>
          <a:solidFill>
            <a:srgbClr val="1B3734"/>
          </a:solidFill>
          <a:ln>
            <a:noFill/>
          </a:ln>
        </p:spPr>
        <p:style>
          <a:lnRef idx="2">
            <a:schemeClr val="accent1">
              <a:shade val="15000"/>
            </a:schemeClr>
          </a:lnRef>
          <a:fillRef idx="1">
            <a:schemeClr val="accent1"/>
          </a:fillRef>
          <a:effectRef idx="0">
            <a:schemeClr val="accent1"/>
          </a:effectRef>
          <a:fontRef idx="minor">
            <a:schemeClr val="lt1"/>
          </a:fontRef>
        </p:style>
        <p:txBody>
          <a:bodyPr numCol="1" rtlCol="0" anchor="ctr"/>
          <a:lstStyle/>
          <a:p>
            <a:pPr algn="ctr">
              <a:lnSpc>
                <a:spcPts val="1660"/>
              </a:lnSpc>
            </a:pPr>
            <a:r>
              <a:rPr lang="en-US" b="1" dirty="0">
                <a:solidFill>
                  <a:srgbClr val="F7F2DD"/>
                </a:solidFill>
                <a:latin typeface="Arial" panose="020B0604020202020204" pitchFamily="34" charset="0"/>
                <a:cs typeface="Arial" panose="020B0604020202020204" pitchFamily="34" charset="0"/>
              </a:rPr>
              <a:t>Unidad </a:t>
            </a:r>
            <a:r>
              <a:rPr lang="en-US" b="1" dirty="0" err="1">
                <a:solidFill>
                  <a:srgbClr val="F7F2DD"/>
                </a:solidFill>
                <a:latin typeface="Arial" panose="020B0604020202020204" pitchFamily="34" charset="0"/>
                <a:cs typeface="Arial" panose="020B0604020202020204" pitchFamily="34" charset="0"/>
              </a:rPr>
              <a:t>Administrativa</a:t>
            </a:r>
            <a:endParaRPr lang="en-US" b="1" dirty="0">
              <a:solidFill>
                <a:srgbClr val="F7F2DD"/>
              </a:solidFill>
              <a:latin typeface="Arial" panose="020B0604020202020204" pitchFamily="34" charset="0"/>
              <a:cs typeface="Arial" panose="020B0604020202020204" pitchFamily="34" charset="0"/>
            </a:endParaRPr>
          </a:p>
        </p:txBody>
      </p:sp>
      <p:sp>
        <p:nvSpPr>
          <p:cNvPr id="31" name="Rectangle 6">
            <a:extLst>
              <a:ext uri="{FF2B5EF4-FFF2-40B4-BE49-F238E27FC236}">
                <a16:creationId xmlns:a16="http://schemas.microsoft.com/office/drawing/2014/main" id="{256E332E-4512-CCD8-6A09-4A562A2B09FD}"/>
              </a:ext>
            </a:extLst>
          </p:cNvPr>
          <p:cNvSpPr/>
          <p:nvPr/>
        </p:nvSpPr>
        <p:spPr>
          <a:xfrm>
            <a:off x="2836623" y="1964937"/>
            <a:ext cx="2502721" cy="312517"/>
          </a:xfrm>
          <a:prstGeom prst="rect">
            <a:avLst/>
          </a:prstGeom>
          <a:solidFill>
            <a:srgbClr val="EFD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rgbClr val="1B3734"/>
                </a:solidFill>
                <a:latin typeface="Arial" panose="020B0604020202020204" pitchFamily="34" charset="0"/>
                <a:cs typeface="Arial" panose="020B0604020202020204" pitchFamily="34" charset="0"/>
              </a:rPr>
              <a:t>Equipo</a:t>
            </a:r>
            <a:r>
              <a:rPr lang="en-US" sz="1400" b="1" dirty="0">
                <a:solidFill>
                  <a:srgbClr val="1B3734"/>
                </a:solidFill>
                <a:latin typeface="Arial" panose="020B0604020202020204" pitchFamily="34" charset="0"/>
                <a:cs typeface="Arial" panose="020B0604020202020204" pitchFamily="34" charset="0"/>
              </a:rPr>
              <a:t> </a:t>
            </a:r>
            <a:r>
              <a:rPr lang="en-US" sz="1400" b="1" dirty="0" err="1">
                <a:solidFill>
                  <a:srgbClr val="1B3734"/>
                </a:solidFill>
                <a:latin typeface="Arial" panose="020B0604020202020204" pitchFamily="34" charset="0"/>
                <a:cs typeface="Arial" panose="020B0604020202020204" pitchFamily="34" charset="0"/>
              </a:rPr>
              <a:t>Líder</a:t>
            </a:r>
            <a:r>
              <a:rPr lang="en-US" sz="1400" b="1" dirty="0">
                <a:solidFill>
                  <a:srgbClr val="1B3734"/>
                </a:solidFill>
                <a:latin typeface="Arial" panose="020B0604020202020204" pitchFamily="34" charset="0"/>
                <a:cs typeface="Arial" panose="020B0604020202020204" pitchFamily="34" charset="0"/>
              </a:rPr>
              <a:t> de </a:t>
            </a:r>
            <a:r>
              <a:rPr lang="en-US" sz="1400" b="1" dirty="0" err="1">
                <a:solidFill>
                  <a:srgbClr val="1B3734"/>
                </a:solidFill>
                <a:latin typeface="Arial" panose="020B0604020202020204" pitchFamily="34" charset="0"/>
                <a:cs typeface="Arial" panose="020B0604020202020204" pitchFamily="34" charset="0"/>
              </a:rPr>
              <a:t>Programa</a:t>
            </a:r>
            <a:endParaRPr lang="en-CO" sz="1400" b="1" dirty="0">
              <a:solidFill>
                <a:srgbClr val="1B3734"/>
              </a:solidFill>
              <a:latin typeface="Arial" panose="020B0604020202020204" pitchFamily="34" charset="0"/>
              <a:cs typeface="Arial" panose="020B0604020202020204" pitchFamily="34" charset="0"/>
            </a:endParaRPr>
          </a:p>
        </p:txBody>
      </p:sp>
      <p:sp>
        <p:nvSpPr>
          <p:cNvPr id="32" name="Rectangle 8">
            <a:extLst>
              <a:ext uri="{FF2B5EF4-FFF2-40B4-BE49-F238E27FC236}">
                <a16:creationId xmlns:a16="http://schemas.microsoft.com/office/drawing/2014/main" id="{F180666E-CBC4-CE6E-77D7-C54C04A51205}"/>
              </a:ext>
            </a:extLst>
          </p:cNvPr>
          <p:cNvSpPr/>
          <p:nvPr/>
        </p:nvSpPr>
        <p:spPr>
          <a:xfrm>
            <a:off x="5864399" y="1945369"/>
            <a:ext cx="2502722" cy="615944"/>
          </a:xfrm>
          <a:prstGeom prst="rect">
            <a:avLst/>
          </a:prstGeom>
          <a:solidFill>
            <a:srgbClr val="EFD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dirty="0">
                <a:ln>
                  <a:noFill/>
                </a:ln>
                <a:solidFill>
                  <a:srgbClr val="1B3734"/>
                </a:solidFill>
                <a:effectLst/>
                <a:uLnTx/>
                <a:uFillTx/>
                <a:latin typeface="Arial" panose="020B0604020202020204" pitchFamily="34" charset="0"/>
                <a:ea typeface="+mn-ea"/>
                <a:cs typeface="Arial" panose="020B0604020202020204" pitchFamily="34" charset="0"/>
              </a:rPr>
              <a:t>Equipo</a:t>
            </a:r>
            <a:r>
              <a:rPr kumimoji="0" lang="en-US" sz="1400" b="1" i="0" u="none" strike="noStrike" kern="1200" cap="none" spc="0" normalizeH="0" baseline="0" noProof="0" dirty="0">
                <a:ln>
                  <a:noFill/>
                </a:ln>
                <a:solidFill>
                  <a:srgbClr val="1B3734"/>
                </a:solidFill>
                <a:effectLst/>
                <a:uLnTx/>
                <a:uFillTx/>
                <a:latin typeface="Arial" panose="020B0604020202020204" pitchFamily="34" charset="0"/>
                <a:ea typeface="+mn-ea"/>
                <a:cs typeface="Arial" panose="020B0604020202020204" pitchFamily="34" charset="0"/>
              </a:rPr>
              <a:t> de </a:t>
            </a:r>
            <a:r>
              <a:rPr kumimoji="0" lang="en-US" sz="1400" b="1" i="0" u="none" strike="noStrike" kern="1200" cap="none" spc="0" normalizeH="0" baseline="0" noProof="0" dirty="0" err="1">
                <a:ln>
                  <a:noFill/>
                </a:ln>
                <a:solidFill>
                  <a:srgbClr val="1B3734"/>
                </a:solidFill>
                <a:effectLst/>
                <a:uLnTx/>
                <a:uFillTx/>
                <a:latin typeface="Arial" panose="020B0604020202020204" pitchFamily="34" charset="0"/>
                <a:ea typeface="+mn-ea"/>
                <a:cs typeface="Arial" panose="020B0604020202020204" pitchFamily="34" charset="0"/>
              </a:rPr>
              <a:t>Apoyo</a:t>
            </a:r>
            <a:r>
              <a:rPr kumimoji="0" lang="en-US" sz="1400" b="1" i="0" u="none" strike="noStrike" kern="1200" cap="none" spc="0" normalizeH="0" baseline="0" noProof="0" dirty="0">
                <a:ln>
                  <a:noFill/>
                </a:ln>
                <a:solidFill>
                  <a:srgbClr val="1B3734"/>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err="1">
                <a:ln>
                  <a:noFill/>
                </a:ln>
                <a:solidFill>
                  <a:srgbClr val="1B3734"/>
                </a:solidFill>
                <a:effectLst/>
                <a:uLnTx/>
                <a:uFillTx/>
                <a:latin typeface="Arial" panose="020B0604020202020204" pitchFamily="34" charset="0"/>
                <a:ea typeface="+mn-ea"/>
                <a:cs typeface="Arial" panose="020B0604020202020204" pitchFamily="34" charset="0"/>
              </a:rPr>
              <a:t>Logístico</a:t>
            </a:r>
            <a:r>
              <a:rPr kumimoji="0" lang="en-US" sz="1400" b="1" i="0" u="none" strike="noStrike" kern="1200" cap="none" spc="0" normalizeH="0" baseline="0" noProof="0" dirty="0">
                <a:ln>
                  <a:noFill/>
                </a:ln>
                <a:solidFill>
                  <a:srgbClr val="1B3734"/>
                </a:solidFill>
                <a:effectLst/>
                <a:uLnTx/>
                <a:uFillTx/>
                <a:latin typeface="Arial" panose="020B0604020202020204" pitchFamily="34" charset="0"/>
                <a:ea typeface="+mn-ea"/>
                <a:cs typeface="Arial" panose="020B0604020202020204" pitchFamily="34" charset="0"/>
              </a:rPr>
              <a:t> (</a:t>
            </a:r>
            <a:r>
              <a:rPr lang="en-US" sz="1400" b="1" dirty="0">
                <a:solidFill>
                  <a:srgbClr val="1B3734"/>
                </a:solidFill>
                <a:latin typeface="Arial" panose="020B0604020202020204" pitchFamily="34" charset="0"/>
                <a:cs typeface="Arial" panose="020B0604020202020204" pitchFamily="34" charset="0"/>
              </a:rPr>
              <a:t>L</a:t>
            </a:r>
            <a:r>
              <a:rPr kumimoji="0" lang="en-US" sz="1400" b="1" i="0" u="none" strike="noStrike" kern="1200" cap="none" spc="0" normalizeH="0" baseline="0" noProof="0" dirty="0" err="1">
                <a:ln>
                  <a:noFill/>
                </a:ln>
                <a:solidFill>
                  <a:srgbClr val="1B3734"/>
                </a:solidFill>
                <a:effectLst/>
                <a:uLnTx/>
                <a:uFillTx/>
                <a:latin typeface="Arial" panose="020B0604020202020204" pitchFamily="34" charset="0"/>
                <a:ea typeface="+mn-ea"/>
                <a:cs typeface="Arial" panose="020B0604020202020204" pitchFamily="34" charset="0"/>
              </a:rPr>
              <a:t>íder</a:t>
            </a:r>
            <a:r>
              <a:rPr kumimoji="0" lang="en-US" sz="1400" b="1" i="0" u="none" strike="noStrike" kern="1200" cap="none" spc="0" normalizeH="0" baseline="0" noProof="0" dirty="0">
                <a:ln>
                  <a:noFill/>
                </a:ln>
                <a:solidFill>
                  <a:srgbClr val="1B3734"/>
                </a:solidFill>
                <a:effectLst/>
                <a:uLnTx/>
                <a:uFillTx/>
                <a:latin typeface="Arial" panose="020B0604020202020204" pitchFamily="34" charset="0"/>
                <a:ea typeface="+mn-ea"/>
                <a:cs typeface="Arial" panose="020B0604020202020204" pitchFamily="34" charset="0"/>
              </a:rPr>
              <a:t> de Proyecto) </a:t>
            </a:r>
            <a:endParaRPr kumimoji="0" lang="en-CO" sz="1400" b="1" i="0" u="none" strike="noStrike" kern="1200" cap="none" spc="0" normalizeH="0" baseline="0" noProof="0" dirty="0">
              <a:ln>
                <a:noFill/>
              </a:ln>
              <a:solidFill>
                <a:srgbClr val="1B3734"/>
              </a:solidFill>
              <a:effectLst/>
              <a:uLnTx/>
              <a:uFillTx/>
              <a:latin typeface="Arial" panose="020B0604020202020204" pitchFamily="34" charset="0"/>
              <a:ea typeface="+mn-ea"/>
              <a:cs typeface="Arial" panose="020B0604020202020204" pitchFamily="34" charset="0"/>
            </a:endParaRPr>
          </a:p>
        </p:txBody>
      </p:sp>
      <p:cxnSp>
        <p:nvCxnSpPr>
          <p:cNvPr id="33" name="Elbow Connector 20">
            <a:extLst>
              <a:ext uri="{FF2B5EF4-FFF2-40B4-BE49-F238E27FC236}">
                <a16:creationId xmlns:a16="http://schemas.microsoft.com/office/drawing/2014/main" id="{AC005BEB-C504-BBA0-3906-B2439E3A679C}"/>
              </a:ext>
            </a:extLst>
          </p:cNvPr>
          <p:cNvCxnSpPr/>
          <p:nvPr/>
        </p:nvCxnSpPr>
        <p:spPr>
          <a:xfrm rot="16200000" flipH="1">
            <a:off x="5244068" y="1300690"/>
            <a:ext cx="715610" cy="2"/>
          </a:xfrm>
          <a:prstGeom prst="bentConnector3">
            <a:avLst/>
          </a:prstGeom>
          <a:ln w="12700">
            <a:solidFill>
              <a:srgbClr val="1B3734"/>
            </a:solidFill>
          </a:ln>
        </p:spPr>
        <p:style>
          <a:lnRef idx="1">
            <a:schemeClr val="accent1"/>
          </a:lnRef>
          <a:fillRef idx="0">
            <a:schemeClr val="accent1"/>
          </a:fillRef>
          <a:effectRef idx="0">
            <a:schemeClr val="accent1"/>
          </a:effectRef>
          <a:fontRef idx="minor">
            <a:schemeClr val="tx1"/>
          </a:fontRef>
        </p:style>
      </p:cxnSp>
      <p:cxnSp>
        <p:nvCxnSpPr>
          <p:cNvPr id="34" name="Straight Connector 50">
            <a:extLst>
              <a:ext uri="{FF2B5EF4-FFF2-40B4-BE49-F238E27FC236}">
                <a16:creationId xmlns:a16="http://schemas.microsoft.com/office/drawing/2014/main" id="{4D353994-507B-971D-2BED-458F823B409D}"/>
              </a:ext>
            </a:extLst>
          </p:cNvPr>
          <p:cNvCxnSpPr>
            <a:cxnSpLocks/>
          </p:cNvCxnSpPr>
          <p:nvPr/>
        </p:nvCxnSpPr>
        <p:spPr>
          <a:xfrm>
            <a:off x="4087984" y="1658496"/>
            <a:ext cx="3027776" cy="0"/>
          </a:xfrm>
          <a:prstGeom prst="line">
            <a:avLst/>
          </a:prstGeom>
          <a:ln w="12700">
            <a:solidFill>
              <a:srgbClr val="1B3734"/>
            </a:solidFill>
          </a:ln>
        </p:spPr>
        <p:style>
          <a:lnRef idx="1">
            <a:schemeClr val="accent1"/>
          </a:lnRef>
          <a:fillRef idx="0">
            <a:schemeClr val="accent1"/>
          </a:fillRef>
          <a:effectRef idx="0">
            <a:schemeClr val="accent1"/>
          </a:effectRef>
          <a:fontRef idx="minor">
            <a:schemeClr val="tx1"/>
          </a:fontRef>
        </p:style>
      </p:cxnSp>
      <p:cxnSp>
        <p:nvCxnSpPr>
          <p:cNvPr id="54" name="Elbow Connector 20">
            <a:extLst>
              <a:ext uri="{FF2B5EF4-FFF2-40B4-BE49-F238E27FC236}">
                <a16:creationId xmlns:a16="http://schemas.microsoft.com/office/drawing/2014/main" id="{A38FDB25-976F-D548-1B1E-BF4440480FE7}"/>
              </a:ext>
            </a:extLst>
          </p:cNvPr>
          <p:cNvCxnSpPr>
            <a:cxnSpLocks/>
          </p:cNvCxnSpPr>
          <p:nvPr/>
        </p:nvCxnSpPr>
        <p:spPr>
          <a:xfrm rot="5400000" flipH="1" flipV="1">
            <a:off x="3336647" y="2320756"/>
            <a:ext cx="794447" cy="696057"/>
          </a:xfrm>
          <a:prstGeom prst="bentConnector3">
            <a:avLst>
              <a:gd name="adj1" fmla="val 50000"/>
            </a:avLst>
          </a:prstGeom>
          <a:ln w="12700">
            <a:solidFill>
              <a:srgbClr val="1B3734"/>
            </a:solidFill>
          </a:ln>
        </p:spPr>
        <p:style>
          <a:lnRef idx="1">
            <a:schemeClr val="accent1"/>
          </a:lnRef>
          <a:fillRef idx="0">
            <a:schemeClr val="accent1"/>
          </a:fillRef>
          <a:effectRef idx="0">
            <a:schemeClr val="accent1"/>
          </a:effectRef>
          <a:fontRef idx="minor">
            <a:schemeClr val="tx1"/>
          </a:fontRef>
        </p:style>
      </p:cxnSp>
      <p:sp>
        <p:nvSpPr>
          <p:cNvPr id="55" name="TextBox 14">
            <a:extLst>
              <a:ext uri="{FF2B5EF4-FFF2-40B4-BE49-F238E27FC236}">
                <a16:creationId xmlns:a16="http://schemas.microsoft.com/office/drawing/2014/main" id="{6920A7A9-FCAB-CD97-5CEC-D5D998BA94D9}"/>
              </a:ext>
            </a:extLst>
          </p:cNvPr>
          <p:cNvSpPr txBox="1"/>
          <p:nvPr/>
        </p:nvSpPr>
        <p:spPr>
          <a:xfrm>
            <a:off x="1471965" y="3077306"/>
            <a:ext cx="3552361" cy="2893100"/>
          </a:xfrm>
          <a:prstGeom prst="rect">
            <a:avLst/>
          </a:prstGeom>
          <a:noFill/>
          <a:ln>
            <a:solidFill>
              <a:srgbClr val="1B3734"/>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Gestionar la contratación de la Secretaría</a:t>
            </a:r>
          </a:p>
          <a:p>
            <a:pPr marR="0" lvl="0" algn="l" defTabSz="914400" rtl="0" eaLnBrk="1" fontAlgn="auto" latinLnBrk="0" hangingPunct="1">
              <a:lnSpc>
                <a:spcPct val="100000"/>
              </a:lnSpc>
              <a:spcBef>
                <a:spcPts val="0"/>
              </a:spcBef>
              <a:spcAft>
                <a:spcPts val="0"/>
              </a:spcAft>
              <a:buClrTx/>
              <a:buSzTx/>
              <a:tabLst/>
              <a:defRPr/>
            </a:pPr>
            <a:endParaRPr kumimoji="0" lang="es-E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Gestión presupuestal, estudios de costos, evaluaciones financieras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Administración del talento humano.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Desarrollo y mantenimiento del soporte tecnológico.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Coordinación del Sistema Integrado de Gestión (SIG</a:t>
            </a: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0" name="TextBox 17">
            <a:extLst>
              <a:ext uri="{FF2B5EF4-FFF2-40B4-BE49-F238E27FC236}">
                <a16:creationId xmlns:a16="http://schemas.microsoft.com/office/drawing/2014/main" id="{72EC8D08-BA13-DD22-A333-B40DC2316EE9}"/>
              </a:ext>
            </a:extLst>
          </p:cNvPr>
          <p:cNvSpPr txBox="1"/>
          <p:nvPr/>
        </p:nvSpPr>
        <p:spPr>
          <a:xfrm>
            <a:off x="5718745" y="3397364"/>
            <a:ext cx="5737367" cy="2462213"/>
          </a:xfrm>
          <a:prstGeom prst="rect">
            <a:avLst/>
          </a:prstGeom>
          <a:noFill/>
          <a:ln>
            <a:solidFill>
              <a:srgbClr val="1B3734"/>
            </a:solidFill>
          </a:ln>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err="1">
                <a:ln>
                  <a:noFill/>
                </a:ln>
                <a:solidFill>
                  <a:srgbClr val="1B3734"/>
                </a:solidFill>
                <a:effectLst/>
                <a:uLnTx/>
                <a:uFillTx/>
                <a:latin typeface="Arial" panose="020B0604020202020204" pitchFamily="34" charset="0"/>
                <a:ea typeface="+mn-ea"/>
                <a:cs typeface="Arial" panose="020B0604020202020204" pitchFamily="34" charset="0"/>
              </a:rPr>
              <a:t>Gestión</a:t>
            </a:r>
            <a:r>
              <a:rPr kumimoji="0" lang="en-US" sz="1400" b="0" i="0" u="none" strike="noStrike" kern="1200" cap="none" spc="0" normalizeH="0" baseline="0" noProof="0" dirty="0">
                <a:ln>
                  <a:noFill/>
                </a:ln>
                <a:solidFill>
                  <a:srgbClr val="1B3734"/>
                </a:solidFill>
                <a:effectLst/>
                <a:uLnTx/>
                <a:uFillTx/>
                <a:latin typeface="Arial" panose="020B0604020202020204" pitchFamily="34" charset="0"/>
                <a:ea typeface="+mn-ea"/>
                <a:cs typeface="Arial" panose="020B0604020202020204" pitchFamily="34" charset="0"/>
              </a:rPr>
              <a:t> documental.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BR" sz="1400" b="0" i="0" u="none" strike="noStrike" kern="1200" cap="none" spc="0" normalizeH="0" baseline="0" noProof="0" dirty="0">
              <a:ln>
                <a:noFill/>
              </a:ln>
              <a:solidFill>
                <a:srgbClr val="1B3734"/>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400" b="0" i="0" u="none" strike="noStrike" kern="1200" cap="none" spc="0" normalizeH="0" baseline="0" noProof="0" dirty="0" err="1">
                <a:ln>
                  <a:noFill/>
                </a:ln>
                <a:solidFill>
                  <a:srgbClr val="1B3734"/>
                </a:solidFill>
                <a:effectLst/>
                <a:uLnTx/>
                <a:uFillTx/>
                <a:latin typeface="Arial" panose="020B0604020202020204" pitchFamily="34" charset="0"/>
                <a:ea typeface="+mn-ea"/>
                <a:cs typeface="Arial" panose="020B0604020202020204" pitchFamily="34" charset="0"/>
              </a:rPr>
              <a:t>Trámite</a:t>
            </a:r>
            <a:r>
              <a:rPr kumimoji="0" lang="pt-BR" sz="1400" b="0" i="0" u="none" strike="noStrike" kern="1200" cap="none" spc="0" normalizeH="0" baseline="0" noProof="0" dirty="0">
                <a:ln>
                  <a:noFill/>
                </a:ln>
                <a:solidFill>
                  <a:srgbClr val="1B3734"/>
                </a:solidFill>
                <a:effectLst/>
                <a:uLnTx/>
                <a:uFillTx/>
                <a:latin typeface="Arial" panose="020B0604020202020204" pitchFamily="34" charset="0"/>
                <a:ea typeface="+mn-ea"/>
                <a:cs typeface="Arial" panose="020B0604020202020204" pitchFamily="34" charset="0"/>
              </a:rPr>
              <a:t> de contratos de comodatos.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BR" sz="1400" b="0" i="0" u="none" strike="noStrike" kern="1200" cap="none" spc="0" normalizeH="0" baseline="0" noProof="0" dirty="0">
              <a:ln>
                <a:noFill/>
              </a:ln>
              <a:solidFill>
                <a:srgbClr val="1B3734"/>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srgbClr val="1B3734"/>
                </a:solidFill>
                <a:effectLst/>
                <a:uLnTx/>
                <a:uFillTx/>
                <a:latin typeface="Arial" panose="020B0604020202020204" pitchFamily="34" charset="0"/>
                <a:ea typeface="+mn-ea"/>
                <a:cs typeface="Arial" panose="020B0604020202020204" pitchFamily="34" charset="0"/>
              </a:rPr>
              <a:t>Administración de bienes muebles e inmuebles.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400" b="0" i="0" u="none" strike="noStrike" kern="1200" cap="none" spc="0" normalizeH="0" baseline="0" noProof="0" dirty="0">
              <a:ln>
                <a:noFill/>
              </a:ln>
              <a:solidFill>
                <a:srgbClr val="1B3734"/>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srgbClr val="1B3734"/>
                </a:solidFill>
                <a:effectLst/>
                <a:uLnTx/>
                <a:uFillTx/>
                <a:latin typeface="Arial" panose="020B0604020202020204" pitchFamily="34" charset="0"/>
                <a:ea typeface="+mn-ea"/>
                <a:cs typeface="Arial" panose="020B0604020202020204" pitchFamily="34" charset="0"/>
              </a:rPr>
              <a:t>Administración de bienes y servicios genéricos (Transporte, servicios públicos, vigilancia, conectividad, papelería, aseo y cafetería).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400" b="0" i="0" u="none" strike="noStrike" kern="1200" cap="none" spc="0" normalizeH="0" baseline="0" noProof="0" dirty="0">
              <a:ln>
                <a:noFill/>
              </a:ln>
              <a:solidFill>
                <a:srgbClr val="1B3734"/>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srgbClr val="1B3734"/>
                </a:solidFill>
                <a:effectLst/>
                <a:uLnTx/>
                <a:uFillTx/>
                <a:latin typeface="Arial" panose="020B0604020202020204" pitchFamily="34" charset="0"/>
                <a:ea typeface="+mn-ea"/>
                <a:cs typeface="Arial" panose="020B0604020202020204" pitchFamily="34" charset="0"/>
              </a:rPr>
              <a:t>Mantenimiento de sedes propias. </a:t>
            </a:r>
          </a:p>
        </p:txBody>
      </p:sp>
      <p:cxnSp>
        <p:nvCxnSpPr>
          <p:cNvPr id="66" name="Elbow Connector 36">
            <a:extLst>
              <a:ext uri="{FF2B5EF4-FFF2-40B4-BE49-F238E27FC236}">
                <a16:creationId xmlns:a16="http://schemas.microsoft.com/office/drawing/2014/main" id="{6D9447C5-0068-2A42-7451-283920FF74DF}"/>
              </a:ext>
            </a:extLst>
          </p:cNvPr>
          <p:cNvCxnSpPr>
            <a:cxnSpLocks/>
          </p:cNvCxnSpPr>
          <p:nvPr/>
        </p:nvCxnSpPr>
        <p:spPr>
          <a:xfrm rot="16200000" flipH="1">
            <a:off x="6828786" y="2652832"/>
            <a:ext cx="840600" cy="696060"/>
          </a:xfrm>
          <a:prstGeom prst="bentConnector3">
            <a:avLst>
              <a:gd name="adj1" fmla="val 50000"/>
            </a:avLst>
          </a:prstGeom>
          <a:ln w="12700">
            <a:solidFill>
              <a:srgbClr val="1B3734"/>
            </a:solidFill>
          </a:ln>
        </p:spPr>
        <p:style>
          <a:lnRef idx="1">
            <a:schemeClr val="accent1"/>
          </a:lnRef>
          <a:fillRef idx="0">
            <a:schemeClr val="accent1"/>
          </a:fillRef>
          <a:effectRef idx="0">
            <a:schemeClr val="accent1"/>
          </a:effectRef>
          <a:fontRef idx="minor">
            <a:schemeClr val="tx1"/>
          </a:fontRef>
        </p:style>
      </p:cxnSp>
      <p:cxnSp>
        <p:nvCxnSpPr>
          <p:cNvPr id="68" name="Conector recto 67">
            <a:extLst>
              <a:ext uri="{FF2B5EF4-FFF2-40B4-BE49-F238E27FC236}">
                <a16:creationId xmlns:a16="http://schemas.microsoft.com/office/drawing/2014/main" id="{F43DE687-EC8A-97E5-6BF2-75F8DB669396}"/>
              </a:ext>
            </a:extLst>
          </p:cNvPr>
          <p:cNvCxnSpPr/>
          <p:nvPr/>
        </p:nvCxnSpPr>
        <p:spPr>
          <a:xfrm flipV="1">
            <a:off x="4092278" y="1658496"/>
            <a:ext cx="0" cy="289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Conector recto 2">
            <a:extLst>
              <a:ext uri="{FF2B5EF4-FFF2-40B4-BE49-F238E27FC236}">
                <a16:creationId xmlns:a16="http://schemas.microsoft.com/office/drawing/2014/main" id="{27CBEC35-7459-0FEC-9F6F-FCC71901FCCD}"/>
              </a:ext>
            </a:extLst>
          </p:cNvPr>
          <p:cNvCxnSpPr/>
          <p:nvPr/>
        </p:nvCxnSpPr>
        <p:spPr>
          <a:xfrm flipV="1">
            <a:off x="7115760" y="1658973"/>
            <a:ext cx="0" cy="289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76377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7F2DD"/>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16EF19-8509-E60F-FA06-F1535D60E48F}"/>
              </a:ext>
            </a:extLst>
          </p:cNvPr>
          <p:cNvPicPr>
            <a:picLocks noChangeAspect="1"/>
          </p:cNvPicPr>
          <p:nvPr/>
        </p:nvPicPr>
        <p:blipFill>
          <a:blip r:embed="rId2"/>
          <a:stretch>
            <a:fillRect/>
          </a:stretch>
        </p:blipFill>
        <p:spPr>
          <a:xfrm>
            <a:off x="8870700" y="5546417"/>
            <a:ext cx="2831480" cy="920933"/>
          </a:xfrm>
          <a:prstGeom prst="rect">
            <a:avLst/>
          </a:prstGeom>
        </p:spPr>
      </p:pic>
      <p:pic>
        <p:nvPicPr>
          <p:cNvPr id="11" name="Imagen 41">
            <a:extLst>
              <a:ext uri="{FF2B5EF4-FFF2-40B4-BE49-F238E27FC236}">
                <a16:creationId xmlns:a16="http://schemas.microsoft.com/office/drawing/2014/main" id="{44FABB51-273E-6BCA-0BC4-AA34A699B6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093" b="36607"/>
          <a:stretch>
            <a:fillRect/>
          </a:stretch>
        </p:blipFill>
        <p:spPr bwMode="auto">
          <a:xfrm>
            <a:off x="0" y="4975080"/>
            <a:ext cx="1615452" cy="192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a:extLst>
              <a:ext uri="{FF2B5EF4-FFF2-40B4-BE49-F238E27FC236}">
                <a16:creationId xmlns:a16="http://schemas.microsoft.com/office/drawing/2014/main" id="{E972BF43-3E35-C7E3-57B2-5D0D6DA4A01C}"/>
              </a:ext>
            </a:extLst>
          </p:cNvPr>
          <p:cNvSpPr txBox="1"/>
          <p:nvPr/>
        </p:nvSpPr>
        <p:spPr>
          <a:xfrm>
            <a:off x="604911" y="1214592"/>
            <a:ext cx="10633035" cy="3293209"/>
          </a:xfrm>
          <a:prstGeom prst="rect">
            <a:avLst/>
          </a:prstGeom>
          <a:noFill/>
        </p:spPr>
        <p:txBody>
          <a:bodyPr wrap="square">
            <a:spAutoFit/>
          </a:bodyPr>
          <a:lstStyle/>
          <a:p>
            <a:pPr marL="342900" lvl="0" indent="-342900" algn="just">
              <a:buClr>
                <a:srgbClr val="FB6C6C"/>
              </a:buClr>
              <a:buFont typeface="Wingdings" panose="05000000000000000000" pitchFamily="2" charset="2"/>
              <a:buChar char="ü"/>
            </a:pPr>
            <a:r>
              <a:rPr lang="es-CO" sz="1600" dirty="0">
                <a:effectLst/>
                <a:latin typeface="Arial" panose="020B0604020202020204" pitchFamily="34" charset="0"/>
                <a:ea typeface="Cambria" panose="02040503050406030204" pitchFamily="18" charset="0"/>
                <a:cs typeface="Arial" panose="020B0604020202020204" pitchFamily="34" charset="0"/>
              </a:rPr>
              <a:t>Estandarización de los procesos de costeo de las diferentes dependencias de la secretaría , se genera un proceso único para la elaboración de todos los presupuestos permitiendo una mejor revisión, una disminución de los errores en el cálculo de las cantidades y eficiencia en los presupuestos aprobados, disminuyendo en gran medida los potenciales sobrecostos que se puedan presentar por diferentes situaciones, como por ejemplo errores involuntarios.</a:t>
            </a:r>
          </a:p>
          <a:p>
            <a:pPr marL="285750" lvl="0" indent="-285750" algn="just">
              <a:buClr>
                <a:srgbClr val="FB6C6C"/>
              </a:buClr>
              <a:buFont typeface="Wingdings" panose="05000000000000000000" pitchFamily="2" charset="2"/>
              <a:buChar char="ü"/>
            </a:pPr>
            <a:endParaRPr lang="es-CO" sz="1600" dirty="0">
              <a:latin typeface="Arial" panose="020B0604020202020204" pitchFamily="34" charset="0"/>
              <a:ea typeface="Cambria" panose="02040503050406030204" pitchFamily="18" charset="0"/>
              <a:cs typeface="Arial" panose="020B0604020202020204" pitchFamily="34" charset="0"/>
            </a:endParaRPr>
          </a:p>
          <a:p>
            <a:pPr marL="342900" lvl="0" indent="-342900" algn="just">
              <a:buClr>
                <a:srgbClr val="FB6C6C"/>
              </a:buClr>
              <a:buFont typeface="Wingdings" panose="05000000000000000000" pitchFamily="2" charset="2"/>
              <a:buChar char="ü"/>
            </a:pPr>
            <a:r>
              <a:rPr lang="es-CO" sz="1600" dirty="0">
                <a:effectLst/>
                <a:latin typeface="Arial" panose="020B0604020202020204" pitchFamily="34" charset="0"/>
                <a:ea typeface="Cambria" panose="02040503050406030204" pitchFamily="18" charset="0"/>
                <a:cs typeface="Arial" panose="020B0604020202020204" pitchFamily="34" charset="0"/>
              </a:rPr>
              <a:t>Optimización en la presupuestación de los contratos, a través de análisis de los valores de mercado  de cada uno de los insumos requeridos en los procesos de contratación versus datos históricos, otros procesos y pertinencia de los mismos, logrando eliminar gastos y costos que no representan impacto en los servicios ofrecidos a la población vulnerable, partiendo de los principios de economía, transparencia y responsabilidad se trabaja con el valor mínimo de tres cotizaciones de cada uno de los insumos requeridos en cada proceso de contratación.</a:t>
            </a:r>
          </a:p>
          <a:p>
            <a:pPr marL="285750" indent="-285750" algn="just">
              <a:spcBef>
                <a:spcPts val="25"/>
              </a:spcBef>
              <a:buClr>
                <a:srgbClr val="FB6C6C"/>
              </a:buClr>
              <a:buFont typeface="Wingdings" panose="05000000000000000000" pitchFamily="2" charset="2"/>
              <a:buChar char="ü"/>
            </a:pPr>
            <a:endParaRPr lang="en-CO" altLang="en-CO" sz="1600" dirty="0">
              <a:latin typeface="Arial" panose="020B0604020202020204" pitchFamily="34" charset="0"/>
              <a:cs typeface="Arial" panose="020B0604020202020204" pitchFamily="34" charset="0"/>
            </a:endParaRPr>
          </a:p>
        </p:txBody>
      </p:sp>
      <p:sp>
        <p:nvSpPr>
          <p:cNvPr id="2" name="object 31">
            <a:extLst>
              <a:ext uri="{FF2B5EF4-FFF2-40B4-BE49-F238E27FC236}">
                <a16:creationId xmlns:a16="http://schemas.microsoft.com/office/drawing/2014/main" id="{0931B7E8-F4A8-B6C6-082C-876C9ECDF9DA}"/>
              </a:ext>
            </a:extLst>
          </p:cNvPr>
          <p:cNvSpPr txBox="1"/>
          <p:nvPr/>
        </p:nvSpPr>
        <p:spPr>
          <a:xfrm>
            <a:off x="818503" y="355961"/>
            <a:ext cx="1593898" cy="440997"/>
          </a:xfrm>
          <a:prstGeom prst="rect">
            <a:avLst/>
          </a:prstGeom>
        </p:spPr>
        <p:txBody>
          <a:bodyPr wrap="square" lIns="0" tIns="10012" rIns="0" bIns="0">
            <a:spAutoFit/>
          </a:bodyPr>
          <a:lstStyle>
            <a:lvl1pPr marL="14288">
              <a:defRPr sz="2100">
                <a:solidFill>
                  <a:schemeClr val="tx1"/>
                </a:solidFill>
                <a:latin typeface="Calibri" panose="020F0502020204030204" pitchFamily="34" charset="0"/>
              </a:defRPr>
            </a:lvl1pPr>
            <a:lvl2pPr marL="742950" indent="-285750">
              <a:defRPr sz="2100">
                <a:solidFill>
                  <a:schemeClr val="tx1"/>
                </a:solidFill>
                <a:latin typeface="Calibri" panose="020F0502020204030204" pitchFamily="34" charset="0"/>
              </a:defRPr>
            </a:lvl2pPr>
            <a:lvl3pPr marL="1143000" indent="-228600">
              <a:defRPr sz="2100">
                <a:solidFill>
                  <a:schemeClr val="tx1"/>
                </a:solidFill>
                <a:latin typeface="Calibri" panose="020F0502020204030204" pitchFamily="34" charset="0"/>
              </a:defRPr>
            </a:lvl3pPr>
            <a:lvl4pPr marL="1600200" indent="-228600">
              <a:defRPr sz="2100">
                <a:solidFill>
                  <a:schemeClr val="tx1"/>
                </a:solidFill>
                <a:latin typeface="Calibri" panose="020F0502020204030204" pitchFamily="34" charset="0"/>
              </a:defRPr>
            </a:lvl4pPr>
            <a:lvl5pPr marL="2057400" indent="-228600">
              <a:defRPr sz="2100">
                <a:solidFill>
                  <a:schemeClr val="tx1"/>
                </a:solidFill>
                <a:latin typeface="Calibri" panose="020F0502020204030204" pitchFamily="34" charset="0"/>
              </a:defRPr>
            </a:lvl5pPr>
            <a:lvl6pPr marL="2514600" indent="-228600" defTabSz="1103313" fontAlgn="base">
              <a:spcBef>
                <a:spcPct val="0"/>
              </a:spcBef>
              <a:spcAft>
                <a:spcPct val="0"/>
              </a:spcAft>
              <a:defRPr sz="2100">
                <a:solidFill>
                  <a:schemeClr val="tx1"/>
                </a:solidFill>
                <a:latin typeface="Calibri" panose="020F0502020204030204" pitchFamily="34" charset="0"/>
              </a:defRPr>
            </a:lvl6pPr>
            <a:lvl7pPr marL="2971800" indent="-228600" defTabSz="1103313" fontAlgn="base">
              <a:spcBef>
                <a:spcPct val="0"/>
              </a:spcBef>
              <a:spcAft>
                <a:spcPct val="0"/>
              </a:spcAft>
              <a:defRPr sz="2100">
                <a:solidFill>
                  <a:schemeClr val="tx1"/>
                </a:solidFill>
                <a:latin typeface="Calibri" panose="020F0502020204030204" pitchFamily="34" charset="0"/>
              </a:defRPr>
            </a:lvl7pPr>
            <a:lvl8pPr marL="3429000" indent="-228600" defTabSz="1103313" fontAlgn="base">
              <a:spcBef>
                <a:spcPct val="0"/>
              </a:spcBef>
              <a:spcAft>
                <a:spcPct val="0"/>
              </a:spcAft>
              <a:defRPr sz="2100">
                <a:solidFill>
                  <a:schemeClr val="tx1"/>
                </a:solidFill>
                <a:latin typeface="Calibri" panose="020F0502020204030204" pitchFamily="34" charset="0"/>
              </a:defRPr>
            </a:lvl8pPr>
            <a:lvl9pPr marL="3886200" indent="-228600" defTabSz="1103313" fontAlgn="base">
              <a:spcBef>
                <a:spcPct val="0"/>
              </a:spcBef>
              <a:spcAft>
                <a:spcPct val="0"/>
              </a:spcAft>
              <a:defRPr sz="2100">
                <a:solidFill>
                  <a:schemeClr val="tx1"/>
                </a:solidFill>
                <a:latin typeface="Calibri" panose="020F0502020204030204" pitchFamily="34" charset="0"/>
              </a:defRPr>
            </a:lvl9pPr>
          </a:lstStyle>
          <a:p>
            <a:pPr>
              <a:spcBef>
                <a:spcPts val="82"/>
              </a:spcBef>
            </a:pPr>
            <a:r>
              <a:rPr lang="es-CO" altLang="en-CO" sz="2800" b="1" dirty="0">
                <a:solidFill>
                  <a:srgbClr val="1B3834"/>
                </a:solidFill>
                <a:latin typeface="Arial" panose="020B0604020202020204" pitchFamily="34" charset="0"/>
                <a:cs typeface="Arial" panose="020B0604020202020204" pitchFamily="34" charset="0"/>
              </a:rPr>
              <a:t>Logros</a:t>
            </a:r>
            <a:endParaRPr lang="en-CO" altLang="en-CO"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299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7F2DD"/>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16EF19-8509-E60F-FA06-F1535D60E48F}"/>
              </a:ext>
            </a:extLst>
          </p:cNvPr>
          <p:cNvPicPr>
            <a:picLocks noChangeAspect="1"/>
          </p:cNvPicPr>
          <p:nvPr/>
        </p:nvPicPr>
        <p:blipFill>
          <a:blip r:embed="rId2"/>
          <a:stretch>
            <a:fillRect/>
          </a:stretch>
        </p:blipFill>
        <p:spPr>
          <a:xfrm>
            <a:off x="8870700" y="5546417"/>
            <a:ext cx="2831480" cy="920933"/>
          </a:xfrm>
          <a:prstGeom prst="rect">
            <a:avLst/>
          </a:prstGeom>
        </p:spPr>
      </p:pic>
      <p:pic>
        <p:nvPicPr>
          <p:cNvPr id="11" name="Imagen 41">
            <a:extLst>
              <a:ext uri="{FF2B5EF4-FFF2-40B4-BE49-F238E27FC236}">
                <a16:creationId xmlns:a16="http://schemas.microsoft.com/office/drawing/2014/main" id="{44FABB51-273E-6BCA-0BC4-AA34A699B6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093" b="36607"/>
          <a:stretch>
            <a:fillRect/>
          </a:stretch>
        </p:blipFill>
        <p:spPr bwMode="auto">
          <a:xfrm>
            <a:off x="0" y="4975080"/>
            <a:ext cx="1615452" cy="192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a:extLst>
              <a:ext uri="{FF2B5EF4-FFF2-40B4-BE49-F238E27FC236}">
                <a16:creationId xmlns:a16="http://schemas.microsoft.com/office/drawing/2014/main" id="{E972BF43-3E35-C7E3-57B2-5D0D6DA4A01C}"/>
              </a:ext>
            </a:extLst>
          </p:cNvPr>
          <p:cNvSpPr txBox="1"/>
          <p:nvPr/>
        </p:nvSpPr>
        <p:spPr>
          <a:xfrm>
            <a:off x="604911" y="1214592"/>
            <a:ext cx="10633035" cy="2800767"/>
          </a:xfrm>
          <a:prstGeom prst="rect">
            <a:avLst/>
          </a:prstGeom>
          <a:noFill/>
        </p:spPr>
        <p:txBody>
          <a:bodyPr wrap="square">
            <a:spAutoFit/>
          </a:bodyPr>
          <a:lstStyle/>
          <a:p>
            <a:pPr marL="285750" indent="-285750" algn="just">
              <a:buFont typeface="Arial" panose="020B0604020202020204" pitchFamily="34" charset="0"/>
              <a:buChar char="•"/>
              <a:defRPr/>
            </a:pPr>
            <a:r>
              <a:rPr lang="es-CO" sz="1600" dirty="0">
                <a:effectLst/>
                <a:latin typeface="Arial" panose="020B0604020202020204" pitchFamily="34" charset="0"/>
                <a:ea typeface="Cambria" panose="02040503050406030204" pitchFamily="18" charset="0"/>
                <a:cs typeface="Arial" panose="020B0604020202020204" pitchFamily="34" charset="0"/>
              </a:rPr>
              <a:t>Gestionar con las Secretarías de Suministros y Servicios y Hacienda la reformulación del valor de mercado que se establece en nuestros estudios de costos a partir de la disponibilidad de recursos y de las coberturas requeridas, partiendo de reuniones y análisis previos que se desarrollaron con ellos y del cual aún existen tareas pendientes de parte de estas dependencias.</a:t>
            </a:r>
          </a:p>
          <a:p>
            <a:pPr marL="285750" indent="-285750" algn="just">
              <a:buFont typeface="Arial" panose="020B0604020202020204" pitchFamily="34" charset="0"/>
              <a:buChar char="•"/>
              <a:defRPr/>
            </a:pPr>
            <a:endParaRPr lang="es-CO" sz="1600" dirty="0">
              <a:latin typeface="Arial" panose="020B0604020202020204" pitchFamily="34" charset="0"/>
              <a:ea typeface="Cambria" panose="02040503050406030204" pitchFamily="18" charset="0"/>
              <a:cs typeface="Arial" panose="020B0604020202020204" pitchFamily="34" charset="0"/>
            </a:endParaRPr>
          </a:p>
          <a:p>
            <a:pPr marL="285750" indent="-285750" algn="just">
              <a:buFont typeface="Arial" panose="020B0604020202020204" pitchFamily="34" charset="0"/>
              <a:buChar char="•"/>
              <a:defRPr/>
            </a:pPr>
            <a:r>
              <a:rPr lang="es-CO" sz="1600" dirty="0">
                <a:effectLst/>
                <a:latin typeface="Arial" panose="020B0604020202020204" pitchFamily="34" charset="0"/>
                <a:ea typeface="Cambria" panose="02040503050406030204" pitchFamily="18" charset="0"/>
                <a:cs typeface="Arial" panose="020B0604020202020204" pitchFamily="34" charset="0"/>
              </a:rPr>
              <a:t>Analizar la viabilidad jurídica de no renovar algunos contratos de comodato o solicitar el reintegro de otros a comodatarios, por cuanto las sedes son necesarias, útiles y óptimas para el desarrollo de nuestros programas, asunto que además nos fortalece financieramente al optimizar varios cientos de millones de pesos que estamos reconociendo en arrendamientos (específicamente la Sede FAN en La América y Sede Casa de María y el Niño en el Poblado).</a:t>
            </a:r>
          </a:p>
          <a:p>
            <a:pPr algn="just">
              <a:spcBef>
                <a:spcPts val="25"/>
              </a:spcBef>
            </a:pPr>
            <a:endParaRPr lang="en-CO" altLang="en-CO" sz="1600" dirty="0">
              <a:latin typeface="Arial" panose="020B0604020202020204" pitchFamily="34" charset="0"/>
              <a:cs typeface="Arial" panose="020B0604020202020204" pitchFamily="34" charset="0"/>
            </a:endParaRPr>
          </a:p>
        </p:txBody>
      </p:sp>
      <p:sp>
        <p:nvSpPr>
          <p:cNvPr id="2" name="object 31">
            <a:extLst>
              <a:ext uri="{FF2B5EF4-FFF2-40B4-BE49-F238E27FC236}">
                <a16:creationId xmlns:a16="http://schemas.microsoft.com/office/drawing/2014/main" id="{0931B7E8-F4A8-B6C6-082C-876C9ECDF9DA}"/>
              </a:ext>
            </a:extLst>
          </p:cNvPr>
          <p:cNvSpPr txBox="1"/>
          <p:nvPr/>
        </p:nvSpPr>
        <p:spPr>
          <a:xfrm>
            <a:off x="818503" y="355961"/>
            <a:ext cx="3612820" cy="440997"/>
          </a:xfrm>
          <a:prstGeom prst="rect">
            <a:avLst/>
          </a:prstGeom>
        </p:spPr>
        <p:txBody>
          <a:bodyPr wrap="square" lIns="0" tIns="10012" rIns="0" bIns="0">
            <a:spAutoFit/>
          </a:bodyPr>
          <a:lstStyle>
            <a:lvl1pPr marL="14288">
              <a:defRPr sz="2100">
                <a:solidFill>
                  <a:schemeClr val="tx1"/>
                </a:solidFill>
                <a:latin typeface="Calibri" panose="020F0502020204030204" pitchFamily="34" charset="0"/>
              </a:defRPr>
            </a:lvl1pPr>
            <a:lvl2pPr marL="742950" indent="-285750">
              <a:defRPr sz="2100">
                <a:solidFill>
                  <a:schemeClr val="tx1"/>
                </a:solidFill>
                <a:latin typeface="Calibri" panose="020F0502020204030204" pitchFamily="34" charset="0"/>
              </a:defRPr>
            </a:lvl2pPr>
            <a:lvl3pPr marL="1143000" indent="-228600">
              <a:defRPr sz="2100">
                <a:solidFill>
                  <a:schemeClr val="tx1"/>
                </a:solidFill>
                <a:latin typeface="Calibri" panose="020F0502020204030204" pitchFamily="34" charset="0"/>
              </a:defRPr>
            </a:lvl3pPr>
            <a:lvl4pPr marL="1600200" indent="-228600">
              <a:defRPr sz="2100">
                <a:solidFill>
                  <a:schemeClr val="tx1"/>
                </a:solidFill>
                <a:latin typeface="Calibri" panose="020F0502020204030204" pitchFamily="34" charset="0"/>
              </a:defRPr>
            </a:lvl4pPr>
            <a:lvl5pPr marL="2057400" indent="-228600">
              <a:defRPr sz="2100">
                <a:solidFill>
                  <a:schemeClr val="tx1"/>
                </a:solidFill>
                <a:latin typeface="Calibri" panose="020F0502020204030204" pitchFamily="34" charset="0"/>
              </a:defRPr>
            </a:lvl5pPr>
            <a:lvl6pPr marL="2514600" indent="-228600" defTabSz="1103313" fontAlgn="base">
              <a:spcBef>
                <a:spcPct val="0"/>
              </a:spcBef>
              <a:spcAft>
                <a:spcPct val="0"/>
              </a:spcAft>
              <a:defRPr sz="2100">
                <a:solidFill>
                  <a:schemeClr val="tx1"/>
                </a:solidFill>
                <a:latin typeface="Calibri" panose="020F0502020204030204" pitchFamily="34" charset="0"/>
              </a:defRPr>
            </a:lvl6pPr>
            <a:lvl7pPr marL="2971800" indent="-228600" defTabSz="1103313" fontAlgn="base">
              <a:spcBef>
                <a:spcPct val="0"/>
              </a:spcBef>
              <a:spcAft>
                <a:spcPct val="0"/>
              </a:spcAft>
              <a:defRPr sz="2100">
                <a:solidFill>
                  <a:schemeClr val="tx1"/>
                </a:solidFill>
                <a:latin typeface="Calibri" panose="020F0502020204030204" pitchFamily="34" charset="0"/>
              </a:defRPr>
            </a:lvl7pPr>
            <a:lvl8pPr marL="3429000" indent="-228600" defTabSz="1103313" fontAlgn="base">
              <a:spcBef>
                <a:spcPct val="0"/>
              </a:spcBef>
              <a:spcAft>
                <a:spcPct val="0"/>
              </a:spcAft>
              <a:defRPr sz="2100">
                <a:solidFill>
                  <a:schemeClr val="tx1"/>
                </a:solidFill>
                <a:latin typeface="Calibri" panose="020F0502020204030204" pitchFamily="34" charset="0"/>
              </a:defRPr>
            </a:lvl8pPr>
            <a:lvl9pPr marL="3886200" indent="-228600" defTabSz="1103313" fontAlgn="base">
              <a:spcBef>
                <a:spcPct val="0"/>
              </a:spcBef>
              <a:spcAft>
                <a:spcPct val="0"/>
              </a:spcAft>
              <a:defRPr sz="2100">
                <a:solidFill>
                  <a:schemeClr val="tx1"/>
                </a:solidFill>
                <a:latin typeface="Calibri" panose="020F0502020204030204" pitchFamily="34" charset="0"/>
              </a:defRPr>
            </a:lvl9pPr>
          </a:lstStyle>
          <a:p>
            <a:pPr>
              <a:spcBef>
                <a:spcPts val="82"/>
              </a:spcBef>
            </a:pPr>
            <a:r>
              <a:rPr lang="es-CO" altLang="en-CO" sz="2800" b="1" dirty="0">
                <a:solidFill>
                  <a:srgbClr val="1B3834"/>
                </a:solidFill>
                <a:latin typeface="Arial" panose="020B0604020202020204" pitchFamily="34" charset="0"/>
                <a:cs typeface="Arial" panose="020B0604020202020204" pitchFamily="34" charset="0"/>
              </a:rPr>
              <a:t>Recomendaciones</a:t>
            </a:r>
            <a:endParaRPr lang="en-CO" altLang="en-CO"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3186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7F2DD"/>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A420B1-0B1F-6B19-4FAF-CEBFD2D462A1}"/>
              </a:ext>
            </a:extLst>
          </p:cNvPr>
          <p:cNvPicPr>
            <a:picLocks noChangeAspect="1"/>
          </p:cNvPicPr>
          <p:nvPr/>
        </p:nvPicPr>
        <p:blipFill>
          <a:blip r:embed="rId2"/>
          <a:stretch>
            <a:fillRect/>
          </a:stretch>
        </p:blipFill>
        <p:spPr>
          <a:xfrm>
            <a:off x="3790627" y="1657350"/>
            <a:ext cx="4610745" cy="1943100"/>
          </a:xfrm>
          <a:prstGeom prst="rect">
            <a:avLst/>
          </a:prstGeom>
        </p:spPr>
      </p:pic>
      <p:pic>
        <p:nvPicPr>
          <p:cNvPr id="7" name="Picture 6">
            <a:extLst>
              <a:ext uri="{FF2B5EF4-FFF2-40B4-BE49-F238E27FC236}">
                <a16:creationId xmlns:a16="http://schemas.microsoft.com/office/drawing/2014/main" id="{3631E37F-17A8-5935-46D9-B553C01037D5}"/>
              </a:ext>
            </a:extLst>
          </p:cNvPr>
          <p:cNvPicPr>
            <a:picLocks noChangeAspect="1"/>
          </p:cNvPicPr>
          <p:nvPr/>
        </p:nvPicPr>
        <p:blipFill>
          <a:blip r:embed="rId3"/>
          <a:stretch>
            <a:fillRect/>
          </a:stretch>
        </p:blipFill>
        <p:spPr>
          <a:xfrm>
            <a:off x="4823908" y="4695346"/>
            <a:ext cx="2544183" cy="1786986"/>
          </a:xfrm>
          <a:prstGeom prst="rect">
            <a:avLst/>
          </a:prstGeom>
        </p:spPr>
      </p:pic>
      <p:pic>
        <p:nvPicPr>
          <p:cNvPr id="10" name="Picture 9">
            <a:extLst>
              <a:ext uri="{FF2B5EF4-FFF2-40B4-BE49-F238E27FC236}">
                <a16:creationId xmlns:a16="http://schemas.microsoft.com/office/drawing/2014/main" id="{D6EB0D07-9CB0-F546-1E7F-1C8D7A056140}"/>
              </a:ext>
            </a:extLst>
          </p:cNvPr>
          <p:cNvPicPr>
            <a:picLocks noChangeAspect="1"/>
          </p:cNvPicPr>
          <p:nvPr/>
        </p:nvPicPr>
        <p:blipFill>
          <a:blip r:embed="rId4"/>
          <a:stretch>
            <a:fillRect/>
          </a:stretch>
        </p:blipFill>
        <p:spPr>
          <a:xfrm>
            <a:off x="10050318" y="-1326312"/>
            <a:ext cx="3201663" cy="3180873"/>
          </a:xfrm>
          <a:prstGeom prst="rect">
            <a:avLst/>
          </a:prstGeom>
        </p:spPr>
      </p:pic>
      <p:pic>
        <p:nvPicPr>
          <p:cNvPr id="11" name="Picture 10">
            <a:extLst>
              <a:ext uri="{FF2B5EF4-FFF2-40B4-BE49-F238E27FC236}">
                <a16:creationId xmlns:a16="http://schemas.microsoft.com/office/drawing/2014/main" id="{94E1B8A1-534B-1821-6023-92C384039B0F}"/>
              </a:ext>
            </a:extLst>
          </p:cNvPr>
          <p:cNvPicPr>
            <a:picLocks noChangeAspect="1"/>
          </p:cNvPicPr>
          <p:nvPr/>
        </p:nvPicPr>
        <p:blipFill>
          <a:blip r:embed="rId5"/>
          <a:stretch>
            <a:fillRect/>
          </a:stretch>
        </p:blipFill>
        <p:spPr>
          <a:xfrm>
            <a:off x="-1256822" y="5069923"/>
            <a:ext cx="3042489" cy="3022733"/>
          </a:xfrm>
          <a:prstGeom prst="rect">
            <a:avLst/>
          </a:prstGeom>
        </p:spPr>
      </p:pic>
      <p:pic>
        <p:nvPicPr>
          <p:cNvPr id="12" name="Picture 11">
            <a:extLst>
              <a:ext uri="{FF2B5EF4-FFF2-40B4-BE49-F238E27FC236}">
                <a16:creationId xmlns:a16="http://schemas.microsoft.com/office/drawing/2014/main" id="{5E74E8AD-8A6E-8FA0-D172-81DD1300DFE8}"/>
              </a:ext>
            </a:extLst>
          </p:cNvPr>
          <p:cNvPicPr>
            <a:picLocks noChangeAspect="1"/>
          </p:cNvPicPr>
          <p:nvPr/>
        </p:nvPicPr>
        <p:blipFill>
          <a:blip r:embed="rId6"/>
          <a:stretch>
            <a:fillRect/>
          </a:stretch>
        </p:blipFill>
        <p:spPr>
          <a:xfrm>
            <a:off x="9325274" y="-345117"/>
            <a:ext cx="1450087" cy="1440671"/>
          </a:xfrm>
          <a:prstGeom prst="rect">
            <a:avLst/>
          </a:prstGeom>
        </p:spPr>
      </p:pic>
      <p:pic>
        <p:nvPicPr>
          <p:cNvPr id="13" name="Picture 12">
            <a:extLst>
              <a:ext uri="{FF2B5EF4-FFF2-40B4-BE49-F238E27FC236}">
                <a16:creationId xmlns:a16="http://schemas.microsoft.com/office/drawing/2014/main" id="{EFE942A1-1AC6-1751-397A-14496EB95A2F}"/>
              </a:ext>
            </a:extLst>
          </p:cNvPr>
          <p:cNvPicPr>
            <a:picLocks noChangeAspect="1"/>
          </p:cNvPicPr>
          <p:nvPr/>
        </p:nvPicPr>
        <p:blipFill>
          <a:blip r:embed="rId6"/>
          <a:stretch>
            <a:fillRect/>
          </a:stretch>
        </p:blipFill>
        <p:spPr>
          <a:xfrm>
            <a:off x="11500405" y="483079"/>
            <a:ext cx="911693" cy="905773"/>
          </a:xfrm>
          <a:prstGeom prst="rect">
            <a:avLst/>
          </a:prstGeom>
        </p:spPr>
      </p:pic>
      <p:pic>
        <p:nvPicPr>
          <p:cNvPr id="14" name="Picture 13">
            <a:extLst>
              <a:ext uri="{FF2B5EF4-FFF2-40B4-BE49-F238E27FC236}">
                <a16:creationId xmlns:a16="http://schemas.microsoft.com/office/drawing/2014/main" id="{D555CBC7-11D0-0350-DF26-D37B9CCF5DD8}"/>
              </a:ext>
            </a:extLst>
          </p:cNvPr>
          <p:cNvPicPr>
            <a:picLocks noChangeAspect="1"/>
          </p:cNvPicPr>
          <p:nvPr/>
        </p:nvPicPr>
        <p:blipFill>
          <a:blip r:embed="rId6"/>
          <a:stretch>
            <a:fillRect/>
          </a:stretch>
        </p:blipFill>
        <p:spPr>
          <a:xfrm>
            <a:off x="949025" y="5588839"/>
            <a:ext cx="1450087" cy="1440671"/>
          </a:xfrm>
          <a:prstGeom prst="rect">
            <a:avLst/>
          </a:prstGeom>
        </p:spPr>
      </p:pic>
    </p:spTree>
    <p:extLst>
      <p:ext uri="{BB962C8B-B14F-4D97-AF65-F5344CB8AC3E}">
        <p14:creationId xmlns:p14="http://schemas.microsoft.com/office/powerpoint/2010/main" val="446754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2DD"/>
        </a:solidFill>
        <a:effectLst/>
      </p:bgPr>
    </p:bg>
    <p:spTree>
      <p:nvGrpSpPr>
        <p:cNvPr id="1" name=""/>
        <p:cNvGrpSpPr/>
        <p:nvPr/>
      </p:nvGrpSpPr>
      <p:grpSpPr>
        <a:xfrm>
          <a:off x="0" y="0"/>
          <a:ext cx="0" cy="0"/>
          <a:chOff x="0" y="0"/>
          <a:chExt cx="0" cy="0"/>
        </a:xfrm>
      </p:grpSpPr>
      <p:sp>
        <p:nvSpPr>
          <p:cNvPr id="44" name="object 44">
            <a:extLst>
              <a:ext uri="{FF2B5EF4-FFF2-40B4-BE49-F238E27FC236}">
                <a16:creationId xmlns:a16="http://schemas.microsoft.com/office/drawing/2014/main" id="{7747262E-9336-F558-D513-F3B9EF4E5BB0}"/>
              </a:ext>
            </a:extLst>
          </p:cNvPr>
          <p:cNvSpPr txBox="1">
            <a:spLocks noGrp="1"/>
          </p:cNvSpPr>
          <p:nvPr>
            <p:ph type="title"/>
          </p:nvPr>
        </p:nvSpPr>
        <p:spPr>
          <a:xfrm>
            <a:off x="399763" y="94730"/>
            <a:ext cx="5040009" cy="506332"/>
          </a:xfrm>
        </p:spPr>
        <p:txBody>
          <a:bodyPr vert="horz" lIns="91440" tIns="72012" rIns="91440" bIns="45720" numCol="1" rtlCol="0" anchor="t" anchorCtr="0" compatLnSpc="1">
            <a:prstTxWarp prst="textNoShape">
              <a:avLst/>
            </a:prstTxWarp>
            <a:normAutofit/>
          </a:bodyPr>
          <a:lstStyle/>
          <a:p>
            <a:pPr marL="7985">
              <a:spcBef>
                <a:spcPts val="289"/>
              </a:spcBef>
            </a:pPr>
            <a:r>
              <a:rPr lang="es-MX" altLang="en-CO" sz="2800" b="1" dirty="0">
                <a:solidFill>
                  <a:srgbClr val="EB6C6D"/>
                </a:solidFill>
                <a:latin typeface="Arial" panose="020B0604020202020204" pitchFamily="34" charset="0"/>
                <a:cs typeface="Arial" panose="020B0604020202020204" pitchFamily="34" charset="0"/>
              </a:rPr>
              <a:t>Contratación</a:t>
            </a:r>
            <a:endParaRPr lang="en-CO" altLang="en-CO" sz="1600" b="1" dirty="0">
              <a:latin typeface="Arial" panose="020B0604020202020204" pitchFamily="34" charset="0"/>
              <a:cs typeface="Arial" panose="020B0604020202020204" pitchFamily="34" charset="0"/>
            </a:endParaRPr>
          </a:p>
        </p:txBody>
      </p:sp>
      <p:pic>
        <p:nvPicPr>
          <p:cNvPr id="8" name="Imagen 41">
            <a:extLst>
              <a:ext uri="{FF2B5EF4-FFF2-40B4-BE49-F238E27FC236}">
                <a16:creationId xmlns:a16="http://schemas.microsoft.com/office/drawing/2014/main" id="{37ED1695-205F-5092-B6A0-D005F64BB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7093" b="36607"/>
          <a:stretch>
            <a:fillRect/>
          </a:stretch>
        </p:blipFill>
        <p:spPr bwMode="auto">
          <a:xfrm>
            <a:off x="0" y="4975080"/>
            <a:ext cx="1615452" cy="192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
            <a:extLst>
              <a:ext uri="{FF2B5EF4-FFF2-40B4-BE49-F238E27FC236}">
                <a16:creationId xmlns:a16="http://schemas.microsoft.com/office/drawing/2014/main" id="{6A641336-DBD2-F595-A0D6-6AFD1CE40BDD}"/>
              </a:ext>
            </a:extLst>
          </p:cNvPr>
          <p:cNvSpPr>
            <a:spLocks noChangeArrowheads="1"/>
          </p:cNvSpPr>
          <p:nvPr/>
        </p:nvSpPr>
        <p:spPr bwMode="auto">
          <a:xfrm>
            <a:off x="2159000" y="18065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graphicFrame>
        <p:nvGraphicFramePr>
          <p:cNvPr id="3" name="Tabla 2">
            <a:extLst>
              <a:ext uri="{FF2B5EF4-FFF2-40B4-BE49-F238E27FC236}">
                <a16:creationId xmlns:a16="http://schemas.microsoft.com/office/drawing/2014/main" id="{DE438CFC-496E-4364-AF22-97F8547D5C55}"/>
              </a:ext>
            </a:extLst>
          </p:cNvPr>
          <p:cNvGraphicFramePr>
            <a:graphicFrameLocks noGrp="1"/>
          </p:cNvGraphicFramePr>
          <p:nvPr>
            <p:extLst>
              <p:ext uri="{D42A27DB-BD31-4B8C-83A1-F6EECF244321}">
                <p14:modId xmlns:p14="http://schemas.microsoft.com/office/powerpoint/2010/main" val="2671882106"/>
              </p:ext>
            </p:extLst>
          </p:nvPr>
        </p:nvGraphicFramePr>
        <p:xfrm>
          <a:off x="497424" y="1007279"/>
          <a:ext cx="11197151" cy="5452898"/>
        </p:xfrm>
        <a:graphic>
          <a:graphicData uri="http://schemas.openxmlformats.org/drawingml/2006/table">
            <a:tbl>
              <a:tblPr firstRow="1" firstCol="1" bandRow="1">
                <a:tableStyleId>{5C22544A-7EE6-4342-B048-85BDC9FD1C3A}</a:tableStyleId>
              </a:tblPr>
              <a:tblGrid>
                <a:gridCol w="671512">
                  <a:extLst>
                    <a:ext uri="{9D8B030D-6E8A-4147-A177-3AD203B41FA5}">
                      <a16:colId xmlns:a16="http://schemas.microsoft.com/office/drawing/2014/main" val="2768529906"/>
                    </a:ext>
                  </a:extLst>
                </a:gridCol>
                <a:gridCol w="1069976">
                  <a:extLst>
                    <a:ext uri="{9D8B030D-6E8A-4147-A177-3AD203B41FA5}">
                      <a16:colId xmlns:a16="http://schemas.microsoft.com/office/drawing/2014/main" val="1731266214"/>
                    </a:ext>
                  </a:extLst>
                </a:gridCol>
                <a:gridCol w="1349828">
                  <a:extLst>
                    <a:ext uri="{9D8B030D-6E8A-4147-A177-3AD203B41FA5}">
                      <a16:colId xmlns:a16="http://schemas.microsoft.com/office/drawing/2014/main" val="3336067751"/>
                    </a:ext>
                  </a:extLst>
                </a:gridCol>
                <a:gridCol w="1436915">
                  <a:extLst>
                    <a:ext uri="{9D8B030D-6E8A-4147-A177-3AD203B41FA5}">
                      <a16:colId xmlns:a16="http://schemas.microsoft.com/office/drawing/2014/main" val="1869461500"/>
                    </a:ext>
                  </a:extLst>
                </a:gridCol>
                <a:gridCol w="1322501">
                  <a:extLst>
                    <a:ext uri="{9D8B030D-6E8A-4147-A177-3AD203B41FA5}">
                      <a16:colId xmlns:a16="http://schemas.microsoft.com/office/drawing/2014/main" val="1231563648"/>
                    </a:ext>
                  </a:extLst>
                </a:gridCol>
                <a:gridCol w="1155729">
                  <a:extLst>
                    <a:ext uri="{9D8B030D-6E8A-4147-A177-3AD203B41FA5}">
                      <a16:colId xmlns:a16="http://schemas.microsoft.com/office/drawing/2014/main" val="270828465"/>
                    </a:ext>
                  </a:extLst>
                </a:gridCol>
                <a:gridCol w="1585770">
                  <a:extLst>
                    <a:ext uri="{9D8B030D-6E8A-4147-A177-3AD203B41FA5}">
                      <a16:colId xmlns:a16="http://schemas.microsoft.com/office/drawing/2014/main" val="3494416850"/>
                    </a:ext>
                  </a:extLst>
                </a:gridCol>
                <a:gridCol w="1277257">
                  <a:extLst>
                    <a:ext uri="{9D8B030D-6E8A-4147-A177-3AD203B41FA5}">
                      <a16:colId xmlns:a16="http://schemas.microsoft.com/office/drawing/2014/main" val="1842336828"/>
                    </a:ext>
                  </a:extLst>
                </a:gridCol>
                <a:gridCol w="1327663">
                  <a:extLst>
                    <a:ext uri="{9D8B030D-6E8A-4147-A177-3AD203B41FA5}">
                      <a16:colId xmlns:a16="http://schemas.microsoft.com/office/drawing/2014/main" val="1533255243"/>
                    </a:ext>
                  </a:extLst>
                </a:gridCol>
              </a:tblGrid>
              <a:tr h="340476">
                <a:tc gridSpan="9">
                  <a:txBody>
                    <a:bodyPr/>
                    <a:lstStyle/>
                    <a:p>
                      <a:pPr algn="ctr" fontAlgn="base">
                        <a:lnSpc>
                          <a:spcPct val="107000"/>
                        </a:lnSpc>
                        <a:spcAft>
                          <a:spcPts val="800"/>
                        </a:spcAft>
                      </a:pPr>
                      <a:r>
                        <a:rPr lang="es-CO" sz="1600" kern="0" dirty="0">
                          <a:effectLst/>
                          <a:latin typeface="Arial" panose="020B0604020202020204" pitchFamily="34" charset="0"/>
                          <a:cs typeface="Arial" panose="020B0604020202020204" pitchFamily="34" charset="0"/>
                        </a:rPr>
                        <a:t>Secretaría de Inclusión Social, Familia y Derechos Humanos </a:t>
                      </a:r>
                      <a:endParaRPr lang="es-MX" sz="28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3250927178"/>
                  </a:ext>
                </a:extLst>
              </a:tr>
              <a:tr h="510714">
                <a:tc gridSpan="9">
                  <a:txBody>
                    <a:bodyPr/>
                    <a:lstStyle/>
                    <a:p>
                      <a:pPr algn="ctr" fontAlgn="base">
                        <a:lnSpc>
                          <a:spcPct val="107000"/>
                        </a:lnSpc>
                        <a:spcAft>
                          <a:spcPts val="800"/>
                        </a:spcAft>
                      </a:pPr>
                      <a:r>
                        <a:rPr lang="es-CO" sz="1600" kern="0" dirty="0">
                          <a:effectLst/>
                          <a:latin typeface="Arial" panose="020B0604020202020204" pitchFamily="34" charset="0"/>
                          <a:cs typeface="Arial" panose="020B0604020202020204" pitchFamily="34" charset="0"/>
                        </a:rPr>
                        <a:t>Resumen contratos por modalidad – cuatrienio  </a:t>
                      </a:r>
                      <a:endParaRPr lang="es-MX" sz="28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2355111190"/>
                  </a:ext>
                </a:extLst>
              </a:tr>
              <a:tr h="510714">
                <a:tc>
                  <a:txBody>
                    <a:bodyPr/>
                    <a:lstStyle/>
                    <a:p>
                      <a:pPr algn="ctr" fontAlgn="base">
                        <a:lnSpc>
                          <a:spcPct val="107000"/>
                        </a:lnSpc>
                        <a:spcAft>
                          <a:spcPts val="800"/>
                        </a:spcAft>
                      </a:pPr>
                      <a:r>
                        <a:rPr lang="es-CO" sz="1100" kern="0">
                          <a:effectLst/>
                          <a:latin typeface="Arial" panose="020B0604020202020204" pitchFamily="34" charset="0"/>
                          <a:cs typeface="Arial" panose="020B0604020202020204" pitchFamily="34" charset="0"/>
                        </a:rPr>
                        <a:t>Año </a:t>
                      </a:r>
                      <a:endParaRPr lang="es-MX" sz="18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ctr" fontAlgn="base">
                        <a:lnSpc>
                          <a:spcPct val="107000"/>
                        </a:lnSpc>
                        <a:spcAft>
                          <a:spcPts val="800"/>
                        </a:spcAft>
                      </a:pPr>
                      <a:r>
                        <a:rPr lang="es-CO" sz="1100" kern="0">
                          <a:solidFill>
                            <a:schemeClr val="bg1"/>
                          </a:solidFill>
                          <a:effectLst/>
                          <a:latin typeface="Arial" panose="020B0604020202020204" pitchFamily="34" charset="0"/>
                          <a:cs typeface="Arial" panose="020B0604020202020204" pitchFamily="34" charset="0"/>
                        </a:rPr>
                        <a:t># y valor / Modalidad  </a:t>
                      </a:r>
                      <a:endParaRPr lang="es-MX" sz="18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ctr" fontAlgn="base">
                        <a:lnSpc>
                          <a:spcPct val="107000"/>
                        </a:lnSpc>
                        <a:spcAft>
                          <a:spcPts val="800"/>
                        </a:spcAft>
                      </a:pPr>
                      <a:r>
                        <a:rPr lang="es-CO" sz="1200" kern="0" dirty="0">
                          <a:solidFill>
                            <a:schemeClr val="bg1"/>
                          </a:solidFill>
                          <a:effectLst/>
                          <a:latin typeface="Arial" panose="020B0604020202020204" pitchFamily="34" charset="0"/>
                          <a:cs typeface="Arial" panose="020B0604020202020204" pitchFamily="34" charset="0"/>
                        </a:rPr>
                        <a:t>Licitación Pública </a:t>
                      </a:r>
                      <a:endParaRPr lang="es-MX" sz="20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ctr" fontAlgn="base">
                        <a:lnSpc>
                          <a:spcPct val="107000"/>
                        </a:lnSpc>
                        <a:spcAft>
                          <a:spcPts val="800"/>
                        </a:spcAft>
                      </a:pPr>
                      <a:r>
                        <a:rPr lang="es-CO" sz="1200" kern="0" dirty="0">
                          <a:solidFill>
                            <a:schemeClr val="bg1"/>
                          </a:solidFill>
                          <a:effectLst/>
                          <a:latin typeface="Arial" panose="020B0604020202020204" pitchFamily="34" charset="0"/>
                          <a:cs typeface="Arial" panose="020B0604020202020204" pitchFamily="34" charset="0"/>
                        </a:rPr>
                        <a:t>Concurso de Méritos </a:t>
                      </a:r>
                      <a:endParaRPr lang="es-MX" sz="20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ctr" fontAlgn="base">
                        <a:lnSpc>
                          <a:spcPct val="107000"/>
                        </a:lnSpc>
                        <a:spcAft>
                          <a:spcPts val="800"/>
                        </a:spcAft>
                      </a:pPr>
                      <a:r>
                        <a:rPr lang="es-CO" sz="1200" kern="0" dirty="0">
                          <a:solidFill>
                            <a:schemeClr val="bg1"/>
                          </a:solidFill>
                          <a:effectLst/>
                          <a:latin typeface="Arial" panose="020B0604020202020204" pitchFamily="34" charset="0"/>
                          <a:cs typeface="Arial" panose="020B0604020202020204" pitchFamily="34" charset="0"/>
                        </a:rPr>
                        <a:t>Selección Abreviada </a:t>
                      </a:r>
                      <a:endParaRPr lang="es-MX" sz="20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ctr" fontAlgn="base">
                        <a:lnSpc>
                          <a:spcPct val="107000"/>
                        </a:lnSpc>
                        <a:spcAft>
                          <a:spcPts val="800"/>
                        </a:spcAft>
                      </a:pPr>
                      <a:r>
                        <a:rPr lang="es-CO" sz="1200" kern="0" dirty="0">
                          <a:solidFill>
                            <a:schemeClr val="bg1"/>
                          </a:solidFill>
                          <a:effectLst/>
                          <a:latin typeface="Arial" panose="020B0604020202020204" pitchFamily="34" charset="0"/>
                          <a:cs typeface="Arial" panose="020B0604020202020204" pitchFamily="34" charset="0"/>
                        </a:rPr>
                        <a:t>Mínima Cuantía </a:t>
                      </a:r>
                      <a:endParaRPr lang="es-MX" sz="20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ctr" fontAlgn="base">
                        <a:lnSpc>
                          <a:spcPct val="107000"/>
                        </a:lnSpc>
                        <a:spcAft>
                          <a:spcPts val="800"/>
                        </a:spcAft>
                      </a:pPr>
                      <a:r>
                        <a:rPr lang="es-CO" sz="1200" kern="0" dirty="0">
                          <a:solidFill>
                            <a:schemeClr val="bg1"/>
                          </a:solidFill>
                          <a:effectLst/>
                          <a:latin typeface="Arial" panose="020B0604020202020204" pitchFamily="34" charset="0"/>
                          <a:cs typeface="Arial" panose="020B0604020202020204" pitchFamily="34" charset="0"/>
                        </a:rPr>
                        <a:t>Contratación Directa </a:t>
                      </a:r>
                      <a:endParaRPr lang="es-MX" sz="20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ctr" fontAlgn="base">
                        <a:lnSpc>
                          <a:spcPct val="107000"/>
                        </a:lnSpc>
                        <a:spcAft>
                          <a:spcPts val="800"/>
                        </a:spcAft>
                      </a:pPr>
                      <a:r>
                        <a:rPr lang="es-CO" sz="1200" kern="0" dirty="0">
                          <a:solidFill>
                            <a:schemeClr val="bg1"/>
                          </a:solidFill>
                          <a:effectLst/>
                          <a:latin typeface="Arial" panose="020B0604020202020204" pitchFamily="34" charset="0"/>
                          <a:cs typeface="Arial" panose="020B0604020202020204" pitchFamily="34" charset="0"/>
                        </a:rPr>
                        <a:t>Régimen Especial </a:t>
                      </a:r>
                      <a:endParaRPr lang="es-MX" sz="20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ctr" fontAlgn="base">
                        <a:lnSpc>
                          <a:spcPct val="107000"/>
                        </a:lnSpc>
                        <a:spcAft>
                          <a:spcPts val="800"/>
                        </a:spcAft>
                      </a:pPr>
                      <a:r>
                        <a:rPr lang="es-CO" sz="1200" kern="0" dirty="0">
                          <a:solidFill>
                            <a:schemeClr val="bg1"/>
                          </a:solidFill>
                          <a:effectLst/>
                          <a:latin typeface="Arial" panose="020B0604020202020204" pitchFamily="34" charset="0"/>
                          <a:cs typeface="Arial" panose="020B0604020202020204" pitchFamily="34" charset="0"/>
                        </a:rPr>
                        <a:t>Total </a:t>
                      </a:r>
                      <a:endParaRPr lang="es-MX" sz="20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extLst>
                  <a:ext uri="{0D108BD9-81ED-4DB2-BD59-A6C34878D82A}">
                    <a16:rowId xmlns:a16="http://schemas.microsoft.com/office/drawing/2014/main" val="55407418"/>
                  </a:ext>
                </a:extLst>
              </a:tr>
              <a:tr h="680952">
                <a:tc rowSpan="2">
                  <a:txBody>
                    <a:bodyPr/>
                    <a:lstStyle/>
                    <a:p>
                      <a:pPr algn="ctr" fontAlgn="base">
                        <a:lnSpc>
                          <a:spcPct val="107000"/>
                        </a:lnSpc>
                        <a:spcAft>
                          <a:spcPts val="800"/>
                        </a:spcAft>
                      </a:pPr>
                      <a:r>
                        <a:rPr lang="es-CO" sz="1100" kern="0">
                          <a:effectLst/>
                          <a:latin typeface="Arial" panose="020B0604020202020204" pitchFamily="34" charset="0"/>
                          <a:cs typeface="Arial" panose="020B0604020202020204" pitchFamily="34" charset="0"/>
                        </a:rPr>
                        <a:t>2020 </a:t>
                      </a:r>
                      <a:endParaRPr lang="es-MX" sz="18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l" fontAlgn="base">
                        <a:lnSpc>
                          <a:spcPct val="107000"/>
                        </a:lnSpc>
                        <a:spcAft>
                          <a:spcPts val="800"/>
                        </a:spcAft>
                      </a:pPr>
                      <a:r>
                        <a:rPr lang="es-CO" sz="1200" kern="0" dirty="0">
                          <a:solidFill>
                            <a:schemeClr val="bg1"/>
                          </a:solidFill>
                          <a:effectLst/>
                          <a:latin typeface="Arial" panose="020B0604020202020204" pitchFamily="34" charset="0"/>
                          <a:cs typeface="Arial" panose="020B0604020202020204" pitchFamily="34" charset="0"/>
                        </a:rPr>
                        <a:t>Número de contratos </a:t>
                      </a:r>
                      <a:endParaRPr lang="es-MX" sz="20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l" fontAlgn="base">
                        <a:lnSpc>
                          <a:spcPct val="107000"/>
                        </a:lnSpc>
                        <a:spcAft>
                          <a:spcPts val="800"/>
                        </a:spcAft>
                      </a:pPr>
                      <a:r>
                        <a:rPr lang="es-CO" sz="1100" kern="0" dirty="0">
                          <a:effectLst/>
                          <a:latin typeface="Arial" panose="020B0604020202020204" pitchFamily="34" charset="0"/>
                          <a:cs typeface="Arial" panose="020B0604020202020204" pitchFamily="34" charset="0"/>
                        </a:rPr>
                        <a:t>10 </a:t>
                      </a:r>
                      <a:endParaRPr lang="es-MX" sz="18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l" fontAlgn="base">
                        <a:lnSpc>
                          <a:spcPct val="107000"/>
                        </a:lnSpc>
                        <a:spcAft>
                          <a:spcPts val="800"/>
                        </a:spcAft>
                      </a:pPr>
                      <a:r>
                        <a:rPr lang="es-CO" sz="1100" kern="0" dirty="0">
                          <a:effectLst/>
                          <a:latin typeface="Arial" panose="020B0604020202020204" pitchFamily="34" charset="0"/>
                          <a:cs typeface="Arial" panose="020B0604020202020204" pitchFamily="34" charset="0"/>
                        </a:rPr>
                        <a:t>1 </a:t>
                      </a:r>
                      <a:endParaRPr lang="es-MX" sz="18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l" fontAlgn="base">
                        <a:lnSpc>
                          <a:spcPct val="107000"/>
                        </a:lnSpc>
                        <a:spcAft>
                          <a:spcPts val="800"/>
                        </a:spcAft>
                      </a:pPr>
                      <a:r>
                        <a:rPr lang="es-CO" sz="1100" kern="0">
                          <a:effectLst/>
                          <a:latin typeface="Arial" panose="020B0604020202020204" pitchFamily="34" charset="0"/>
                          <a:cs typeface="Arial" panose="020B0604020202020204" pitchFamily="34" charset="0"/>
                        </a:rPr>
                        <a:t>13 </a:t>
                      </a:r>
                      <a:endParaRPr lang="es-MX" sz="18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l" fontAlgn="base">
                        <a:lnSpc>
                          <a:spcPct val="107000"/>
                        </a:lnSpc>
                        <a:spcAft>
                          <a:spcPts val="800"/>
                        </a:spcAft>
                      </a:pPr>
                      <a:r>
                        <a:rPr lang="es-CO" sz="1100" kern="0">
                          <a:effectLst/>
                          <a:latin typeface="Arial" panose="020B0604020202020204" pitchFamily="34" charset="0"/>
                          <a:cs typeface="Arial" panose="020B0604020202020204" pitchFamily="34" charset="0"/>
                        </a:rPr>
                        <a:t>3 </a:t>
                      </a:r>
                      <a:endParaRPr lang="es-MX" sz="18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l" fontAlgn="base">
                        <a:lnSpc>
                          <a:spcPct val="107000"/>
                        </a:lnSpc>
                        <a:spcAft>
                          <a:spcPts val="800"/>
                        </a:spcAft>
                      </a:pPr>
                      <a:r>
                        <a:rPr lang="es-CO" sz="1100" kern="0">
                          <a:effectLst/>
                          <a:latin typeface="Arial" panose="020B0604020202020204" pitchFamily="34" charset="0"/>
                          <a:cs typeface="Arial" panose="020B0604020202020204" pitchFamily="34" charset="0"/>
                        </a:rPr>
                        <a:t>79 </a:t>
                      </a:r>
                      <a:endParaRPr lang="es-MX" sz="18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l" fontAlgn="base">
                        <a:lnSpc>
                          <a:spcPct val="107000"/>
                        </a:lnSpc>
                        <a:spcAft>
                          <a:spcPts val="800"/>
                        </a:spcAft>
                      </a:pPr>
                      <a:r>
                        <a:rPr lang="es-CO" sz="1100" kern="0">
                          <a:effectLst/>
                          <a:latin typeface="Arial" panose="020B0604020202020204" pitchFamily="34" charset="0"/>
                          <a:cs typeface="Arial" panose="020B0604020202020204" pitchFamily="34" charset="0"/>
                        </a:rPr>
                        <a:t>5 </a:t>
                      </a:r>
                      <a:endParaRPr lang="es-MX" sz="18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l" fontAlgn="base">
                        <a:lnSpc>
                          <a:spcPct val="107000"/>
                        </a:lnSpc>
                        <a:spcAft>
                          <a:spcPts val="800"/>
                        </a:spcAft>
                      </a:pPr>
                      <a:r>
                        <a:rPr lang="es-CO" sz="1100" kern="0">
                          <a:effectLst/>
                          <a:latin typeface="Arial" panose="020B0604020202020204" pitchFamily="34" charset="0"/>
                          <a:cs typeface="Arial" panose="020B0604020202020204" pitchFamily="34" charset="0"/>
                        </a:rPr>
                        <a:t>111 </a:t>
                      </a:r>
                      <a:endParaRPr lang="es-MX" sz="18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extLst>
                  <a:ext uri="{0D108BD9-81ED-4DB2-BD59-A6C34878D82A}">
                    <a16:rowId xmlns:a16="http://schemas.microsoft.com/office/drawing/2014/main" val="1772010469"/>
                  </a:ext>
                </a:extLst>
              </a:tr>
              <a:tr h="340476">
                <a:tc vMerge="1">
                  <a:txBody>
                    <a:bodyPr/>
                    <a:lstStyle/>
                    <a:p>
                      <a:endParaRPr lang="es-MX"/>
                    </a:p>
                  </a:txBody>
                  <a:tcPr/>
                </a:tc>
                <a:tc>
                  <a:txBody>
                    <a:bodyPr/>
                    <a:lstStyle/>
                    <a:p>
                      <a:pPr algn="l" fontAlgn="base">
                        <a:lnSpc>
                          <a:spcPct val="107000"/>
                        </a:lnSpc>
                        <a:spcAft>
                          <a:spcPts val="800"/>
                        </a:spcAft>
                      </a:pPr>
                      <a:r>
                        <a:rPr lang="es-CO" sz="1200" kern="0" dirty="0">
                          <a:solidFill>
                            <a:schemeClr val="bg1"/>
                          </a:solidFill>
                          <a:effectLst/>
                          <a:latin typeface="Arial" panose="020B0604020202020204" pitchFamily="34" charset="0"/>
                          <a:cs typeface="Arial" panose="020B0604020202020204" pitchFamily="34" charset="0"/>
                        </a:rPr>
                        <a:t>Valor contratos </a:t>
                      </a:r>
                      <a:endParaRPr lang="es-MX" sz="20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l" fontAlgn="base">
                        <a:lnSpc>
                          <a:spcPct val="107000"/>
                        </a:lnSpc>
                        <a:spcAft>
                          <a:spcPts val="800"/>
                        </a:spcAft>
                      </a:pPr>
                      <a:r>
                        <a:rPr lang="es-CO" sz="1100" kern="0">
                          <a:effectLst/>
                          <a:latin typeface="Arial" panose="020B0604020202020204" pitchFamily="34" charset="0"/>
                          <a:cs typeface="Arial" panose="020B0604020202020204" pitchFamily="34" charset="0"/>
                        </a:rPr>
                        <a:t> $ 104.714.595.387  </a:t>
                      </a:r>
                      <a:endParaRPr lang="es-MX" sz="18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l" fontAlgn="base">
                        <a:lnSpc>
                          <a:spcPct val="107000"/>
                        </a:lnSpc>
                        <a:spcAft>
                          <a:spcPts val="800"/>
                        </a:spcAft>
                      </a:pPr>
                      <a:r>
                        <a:rPr lang="es-CO" sz="1100" kern="0" dirty="0">
                          <a:effectLst/>
                          <a:latin typeface="Arial" panose="020B0604020202020204" pitchFamily="34" charset="0"/>
                          <a:cs typeface="Arial" panose="020B0604020202020204" pitchFamily="34" charset="0"/>
                        </a:rPr>
                        <a:t> $    4.573.276.576  </a:t>
                      </a:r>
                      <a:endParaRPr lang="es-MX" sz="18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l" fontAlgn="base">
                        <a:lnSpc>
                          <a:spcPct val="107000"/>
                        </a:lnSpc>
                        <a:spcAft>
                          <a:spcPts val="800"/>
                        </a:spcAft>
                      </a:pPr>
                      <a:r>
                        <a:rPr lang="es-CO" sz="1100" kern="0">
                          <a:effectLst/>
                          <a:latin typeface="Arial" panose="020B0604020202020204" pitchFamily="34" charset="0"/>
                          <a:cs typeface="Arial" panose="020B0604020202020204" pitchFamily="34" charset="0"/>
                        </a:rPr>
                        <a:t> $  13.709.016.761  </a:t>
                      </a:r>
                      <a:endParaRPr lang="es-MX" sz="18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l" fontAlgn="base">
                        <a:lnSpc>
                          <a:spcPct val="107000"/>
                        </a:lnSpc>
                        <a:spcAft>
                          <a:spcPts val="800"/>
                        </a:spcAft>
                      </a:pPr>
                      <a:r>
                        <a:rPr lang="es-CO" sz="1100" kern="0" dirty="0">
                          <a:effectLst/>
                          <a:latin typeface="Arial" panose="020B0604020202020204" pitchFamily="34" charset="0"/>
                          <a:cs typeface="Arial" panose="020B0604020202020204" pitchFamily="34" charset="0"/>
                        </a:rPr>
                        <a:t> $ 175.095.500  </a:t>
                      </a:r>
                      <a:endParaRPr lang="es-MX" sz="18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l" fontAlgn="base">
                        <a:lnSpc>
                          <a:spcPct val="107000"/>
                        </a:lnSpc>
                        <a:spcAft>
                          <a:spcPts val="800"/>
                        </a:spcAft>
                      </a:pPr>
                      <a:r>
                        <a:rPr lang="es-CO" sz="1100" kern="0">
                          <a:effectLst/>
                          <a:latin typeface="Arial" panose="020B0604020202020204" pitchFamily="34" charset="0"/>
                          <a:cs typeface="Arial" panose="020B0604020202020204" pitchFamily="34" charset="0"/>
                        </a:rPr>
                        <a:t> $    204.714.924.952  </a:t>
                      </a:r>
                      <a:endParaRPr lang="es-MX" sz="18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l" fontAlgn="base">
                        <a:lnSpc>
                          <a:spcPct val="107000"/>
                        </a:lnSpc>
                        <a:spcAft>
                          <a:spcPts val="800"/>
                        </a:spcAft>
                      </a:pPr>
                      <a:r>
                        <a:rPr lang="es-CO" sz="1100" kern="0">
                          <a:effectLst/>
                          <a:latin typeface="Arial" panose="020B0604020202020204" pitchFamily="34" charset="0"/>
                          <a:cs typeface="Arial" panose="020B0604020202020204" pitchFamily="34" charset="0"/>
                        </a:rPr>
                        <a:t> $ 2.084.907.541  </a:t>
                      </a:r>
                      <a:endParaRPr lang="es-MX" sz="18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l" fontAlgn="base">
                        <a:lnSpc>
                          <a:spcPct val="107000"/>
                        </a:lnSpc>
                        <a:spcAft>
                          <a:spcPts val="800"/>
                        </a:spcAft>
                      </a:pPr>
                      <a:r>
                        <a:rPr lang="es-CO" sz="1100" kern="0">
                          <a:effectLst/>
                          <a:latin typeface="Arial" panose="020B0604020202020204" pitchFamily="34" charset="0"/>
                          <a:cs typeface="Arial" panose="020B0604020202020204" pitchFamily="34" charset="0"/>
                        </a:rPr>
                        <a:t> $  329.971.816.717  </a:t>
                      </a:r>
                      <a:endParaRPr lang="es-MX" sz="18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extLst>
                  <a:ext uri="{0D108BD9-81ED-4DB2-BD59-A6C34878D82A}">
                    <a16:rowId xmlns:a16="http://schemas.microsoft.com/office/drawing/2014/main" val="4172963819"/>
                  </a:ext>
                </a:extLst>
              </a:tr>
              <a:tr h="680952">
                <a:tc rowSpan="2">
                  <a:txBody>
                    <a:bodyPr/>
                    <a:lstStyle/>
                    <a:p>
                      <a:pPr algn="ctr" fontAlgn="base">
                        <a:lnSpc>
                          <a:spcPct val="107000"/>
                        </a:lnSpc>
                        <a:spcAft>
                          <a:spcPts val="800"/>
                        </a:spcAft>
                      </a:pPr>
                      <a:r>
                        <a:rPr lang="es-CO" sz="1100" kern="0">
                          <a:effectLst/>
                          <a:latin typeface="Arial" panose="020B0604020202020204" pitchFamily="34" charset="0"/>
                          <a:cs typeface="Arial" panose="020B0604020202020204" pitchFamily="34" charset="0"/>
                        </a:rPr>
                        <a:t>2021 </a:t>
                      </a:r>
                      <a:endParaRPr lang="es-MX" sz="18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l" fontAlgn="base">
                        <a:lnSpc>
                          <a:spcPct val="107000"/>
                        </a:lnSpc>
                        <a:spcAft>
                          <a:spcPts val="800"/>
                        </a:spcAft>
                      </a:pPr>
                      <a:r>
                        <a:rPr lang="es-CO" sz="1200" kern="0" dirty="0">
                          <a:solidFill>
                            <a:schemeClr val="bg1"/>
                          </a:solidFill>
                          <a:effectLst/>
                          <a:latin typeface="Arial" panose="020B0604020202020204" pitchFamily="34" charset="0"/>
                          <a:cs typeface="Arial" panose="020B0604020202020204" pitchFamily="34" charset="0"/>
                        </a:rPr>
                        <a:t>Número de contratos </a:t>
                      </a:r>
                      <a:endParaRPr lang="es-MX" sz="20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l" fontAlgn="base">
                        <a:lnSpc>
                          <a:spcPct val="107000"/>
                        </a:lnSpc>
                        <a:spcAft>
                          <a:spcPts val="800"/>
                        </a:spcAft>
                      </a:pPr>
                      <a:r>
                        <a:rPr lang="es-CO" sz="1100" kern="0">
                          <a:effectLst/>
                          <a:latin typeface="Arial" panose="020B0604020202020204" pitchFamily="34" charset="0"/>
                          <a:cs typeface="Arial" panose="020B0604020202020204" pitchFamily="34" charset="0"/>
                        </a:rPr>
                        <a:t>9 </a:t>
                      </a:r>
                      <a:endParaRPr lang="es-MX" sz="18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l" fontAlgn="base">
                        <a:lnSpc>
                          <a:spcPct val="107000"/>
                        </a:lnSpc>
                        <a:spcAft>
                          <a:spcPts val="800"/>
                        </a:spcAft>
                      </a:pPr>
                      <a:r>
                        <a:rPr lang="es-CO" sz="1100" kern="0" dirty="0">
                          <a:effectLst/>
                          <a:latin typeface="Arial" panose="020B0604020202020204" pitchFamily="34" charset="0"/>
                          <a:cs typeface="Arial" panose="020B0604020202020204" pitchFamily="34" charset="0"/>
                        </a:rPr>
                        <a:t>3 </a:t>
                      </a:r>
                      <a:endParaRPr lang="es-MX" sz="18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l" fontAlgn="base">
                        <a:lnSpc>
                          <a:spcPct val="107000"/>
                        </a:lnSpc>
                        <a:spcAft>
                          <a:spcPts val="800"/>
                        </a:spcAft>
                      </a:pPr>
                      <a:r>
                        <a:rPr lang="es-CO" sz="1100" kern="0" dirty="0">
                          <a:effectLst/>
                          <a:latin typeface="Arial" panose="020B0604020202020204" pitchFamily="34" charset="0"/>
                          <a:cs typeface="Arial" panose="020B0604020202020204" pitchFamily="34" charset="0"/>
                        </a:rPr>
                        <a:t>8 </a:t>
                      </a:r>
                      <a:endParaRPr lang="es-MX" sz="18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l" fontAlgn="base">
                        <a:lnSpc>
                          <a:spcPct val="107000"/>
                        </a:lnSpc>
                        <a:spcAft>
                          <a:spcPts val="800"/>
                        </a:spcAft>
                      </a:pPr>
                      <a:r>
                        <a:rPr lang="es-CO" sz="1100" kern="0">
                          <a:effectLst/>
                          <a:latin typeface="Arial" panose="020B0604020202020204" pitchFamily="34" charset="0"/>
                          <a:cs typeface="Arial" panose="020B0604020202020204" pitchFamily="34" charset="0"/>
                        </a:rPr>
                        <a:t>1 </a:t>
                      </a:r>
                      <a:endParaRPr lang="es-MX" sz="18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l" fontAlgn="base">
                        <a:lnSpc>
                          <a:spcPct val="107000"/>
                        </a:lnSpc>
                        <a:spcAft>
                          <a:spcPts val="800"/>
                        </a:spcAft>
                      </a:pPr>
                      <a:r>
                        <a:rPr lang="es-CO" sz="1100" kern="0">
                          <a:effectLst/>
                          <a:latin typeface="Arial" panose="020B0604020202020204" pitchFamily="34" charset="0"/>
                          <a:cs typeface="Arial" panose="020B0604020202020204" pitchFamily="34" charset="0"/>
                        </a:rPr>
                        <a:t>93 </a:t>
                      </a:r>
                      <a:endParaRPr lang="es-MX" sz="18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l" fontAlgn="base">
                        <a:lnSpc>
                          <a:spcPct val="107000"/>
                        </a:lnSpc>
                        <a:spcAft>
                          <a:spcPts val="800"/>
                        </a:spcAft>
                      </a:pPr>
                      <a:r>
                        <a:rPr lang="es-CO" sz="1100" kern="0">
                          <a:effectLst/>
                          <a:latin typeface="Arial" panose="020B0604020202020204" pitchFamily="34" charset="0"/>
                          <a:cs typeface="Arial" panose="020B0604020202020204" pitchFamily="34" charset="0"/>
                        </a:rPr>
                        <a:t>2 </a:t>
                      </a:r>
                      <a:endParaRPr lang="es-MX" sz="18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l" fontAlgn="base">
                        <a:lnSpc>
                          <a:spcPct val="107000"/>
                        </a:lnSpc>
                        <a:spcAft>
                          <a:spcPts val="800"/>
                        </a:spcAft>
                      </a:pPr>
                      <a:r>
                        <a:rPr lang="es-CO" sz="1100" kern="0">
                          <a:effectLst/>
                          <a:latin typeface="Arial" panose="020B0604020202020204" pitchFamily="34" charset="0"/>
                          <a:cs typeface="Arial" panose="020B0604020202020204" pitchFamily="34" charset="0"/>
                        </a:rPr>
                        <a:t>116 </a:t>
                      </a:r>
                      <a:endParaRPr lang="es-MX" sz="18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extLst>
                  <a:ext uri="{0D108BD9-81ED-4DB2-BD59-A6C34878D82A}">
                    <a16:rowId xmlns:a16="http://schemas.microsoft.com/office/drawing/2014/main" val="1304064570"/>
                  </a:ext>
                </a:extLst>
              </a:tr>
              <a:tr h="340476">
                <a:tc vMerge="1">
                  <a:txBody>
                    <a:bodyPr/>
                    <a:lstStyle/>
                    <a:p>
                      <a:endParaRPr lang="es-MX"/>
                    </a:p>
                  </a:txBody>
                  <a:tcPr/>
                </a:tc>
                <a:tc>
                  <a:txBody>
                    <a:bodyPr/>
                    <a:lstStyle/>
                    <a:p>
                      <a:pPr algn="l" fontAlgn="base">
                        <a:lnSpc>
                          <a:spcPct val="107000"/>
                        </a:lnSpc>
                        <a:spcAft>
                          <a:spcPts val="800"/>
                        </a:spcAft>
                      </a:pPr>
                      <a:r>
                        <a:rPr lang="es-CO" sz="1200" kern="0" dirty="0">
                          <a:solidFill>
                            <a:schemeClr val="bg1"/>
                          </a:solidFill>
                          <a:effectLst/>
                          <a:latin typeface="Arial" panose="020B0604020202020204" pitchFamily="34" charset="0"/>
                          <a:cs typeface="Arial" panose="020B0604020202020204" pitchFamily="34" charset="0"/>
                        </a:rPr>
                        <a:t>Valor contratos </a:t>
                      </a:r>
                      <a:endParaRPr lang="es-MX" sz="20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l" fontAlgn="base">
                        <a:lnSpc>
                          <a:spcPct val="107000"/>
                        </a:lnSpc>
                        <a:spcAft>
                          <a:spcPts val="800"/>
                        </a:spcAft>
                      </a:pPr>
                      <a:r>
                        <a:rPr lang="es-CO" sz="1100" kern="0">
                          <a:effectLst/>
                          <a:latin typeface="Arial" panose="020B0604020202020204" pitchFamily="34" charset="0"/>
                          <a:cs typeface="Arial" panose="020B0604020202020204" pitchFamily="34" charset="0"/>
                        </a:rPr>
                        <a:t> $ 111.017.691.162  </a:t>
                      </a:r>
                      <a:endParaRPr lang="es-MX" sz="18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l" fontAlgn="base">
                        <a:lnSpc>
                          <a:spcPct val="107000"/>
                        </a:lnSpc>
                        <a:spcAft>
                          <a:spcPts val="800"/>
                        </a:spcAft>
                      </a:pPr>
                      <a:r>
                        <a:rPr lang="es-CO" sz="1100" kern="0">
                          <a:effectLst/>
                          <a:latin typeface="Arial" panose="020B0604020202020204" pitchFamily="34" charset="0"/>
                          <a:cs typeface="Arial" panose="020B0604020202020204" pitchFamily="34" charset="0"/>
                        </a:rPr>
                        <a:t> $    3.834.460.466  </a:t>
                      </a:r>
                      <a:endParaRPr lang="es-MX" sz="18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l" fontAlgn="base">
                        <a:lnSpc>
                          <a:spcPct val="107000"/>
                        </a:lnSpc>
                        <a:spcAft>
                          <a:spcPts val="800"/>
                        </a:spcAft>
                      </a:pPr>
                      <a:r>
                        <a:rPr lang="es-CO" sz="1100" kern="0" dirty="0">
                          <a:effectLst/>
                          <a:latin typeface="Arial" panose="020B0604020202020204" pitchFamily="34" charset="0"/>
                          <a:cs typeface="Arial" panose="020B0604020202020204" pitchFamily="34" charset="0"/>
                        </a:rPr>
                        <a:t> $  17.259.237.598  </a:t>
                      </a:r>
                      <a:endParaRPr lang="es-MX" sz="18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l" fontAlgn="base">
                        <a:lnSpc>
                          <a:spcPct val="107000"/>
                        </a:lnSpc>
                        <a:spcAft>
                          <a:spcPts val="800"/>
                        </a:spcAft>
                      </a:pPr>
                      <a:r>
                        <a:rPr lang="es-CO" sz="1100" kern="0" dirty="0">
                          <a:effectLst/>
                          <a:latin typeface="Arial" panose="020B0604020202020204" pitchFamily="34" charset="0"/>
                          <a:cs typeface="Arial" panose="020B0604020202020204" pitchFamily="34" charset="0"/>
                        </a:rPr>
                        <a:t> $ 85.270.676  </a:t>
                      </a:r>
                      <a:endParaRPr lang="es-MX" sz="18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l" fontAlgn="base">
                        <a:lnSpc>
                          <a:spcPct val="107000"/>
                        </a:lnSpc>
                        <a:spcAft>
                          <a:spcPts val="800"/>
                        </a:spcAft>
                      </a:pPr>
                      <a:r>
                        <a:rPr lang="es-CO" sz="1100" kern="0">
                          <a:effectLst/>
                          <a:latin typeface="Arial" panose="020B0604020202020204" pitchFamily="34" charset="0"/>
                          <a:cs typeface="Arial" panose="020B0604020202020204" pitchFamily="34" charset="0"/>
                        </a:rPr>
                        <a:t> $    200.144.305.425  </a:t>
                      </a:r>
                      <a:endParaRPr lang="es-MX" sz="18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l" fontAlgn="base">
                        <a:lnSpc>
                          <a:spcPct val="107000"/>
                        </a:lnSpc>
                        <a:spcAft>
                          <a:spcPts val="800"/>
                        </a:spcAft>
                      </a:pPr>
                      <a:r>
                        <a:rPr lang="es-CO" sz="1100" kern="0">
                          <a:effectLst/>
                          <a:latin typeface="Arial" panose="020B0604020202020204" pitchFamily="34" charset="0"/>
                          <a:cs typeface="Arial" panose="020B0604020202020204" pitchFamily="34" charset="0"/>
                        </a:rPr>
                        <a:t> $     553.456.644  </a:t>
                      </a:r>
                      <a:endParaRPr lang="es-MX" sz="18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l" fontAlgn="base">
                        <a:lnSpc>
                          <a:spcPct val="107000"/>
                        </a:lnSpc>
                        <a:spcAft>
                          <a:spcPts val="800"/>
                        </a:spcAft>
                      </a:pPr>
                      <a:r>
                        <a:rPr lang="es-CO" sz="1100" kern="0" dirty="0">
                          <a:effectLst/>
                          <a:latin typeface="Arial" panose="020B0604020202020204" pitchFamily="34" charset="0"/>
                          <a:cs typeface="Arial" panose="020B0604020202020204" pitchFamily="34" charset="0"/>
                        </a:rPr>
                        <a:t> $ 332.894.421.971  </a:t>
                      </a:r>
                      <a:endParaRPr lang="es-MX" sz="18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extLst>
                  <a:ext uri="{0D108BD9-81ED-4DB2-BD59-A6C34878D82A}">
                    <a16:rowId xmlns:a16="http://schemas.microsoft.com/office/drawing/2014/main" val="444386003"/>
                  </a:ext>
                </a:extLst>
              </a:tr>
              <a:tr h="680952">
                <a:tc rowSpan="2">
                  <a:txBody>
                    <a:bodyPr/>
                    <a:lstStyle/>
                    <a:p>
                      <a:pPr algn="ctr" fontAlgn="base">
                        <a:lnSpc>
                          <a:spcPct val="107000"/>
                        </a:lnSpc>
                        <a:spcAft>
                          <a:spcPts val="800"/>
                        </a:spcAft>
                      </a:pPr>
                      <a:r>
                        <a:rPr lang="es-CO" sz="1100" kern="0">
                          <a:effectLst/>
                          <a:latin typeface="Arial" panose="020B0604020202020204" pitchFamily="34" charset="0"/>
                          <a:cs typeface="Arial" panose="020B0604020202020204" pitchFamily="34" charset="0"/>
                        </a:rPr>
                        <a:t>2022 </a:t>
                      </a:r>
                      <a:endParaRPr lang="es-MX" sz="18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l" fontAlgn="base">
                        <a:lnSpc>
                          <a:spcPct val="107000"/>
                        </a:lnSpc>
                        <a:spcAft>
                          <a:spcPts val="800"/>
                        </a:spcAft>
                      </a:pPr>
                      <a:r>
                        <a:rPr lang="es-CO" sz="1200" kern="0" dirty="0">
                          <a:solidFill>
                            <a:schemeClr val="bg1"/>
                          </a:solidFill>
                          <a:effectLst/>
                          <a:latin typeface="Arial" panose="020B0604020202020204" pitchFamily="34" charset="0"/>
                          <a:cs typeface="Arial" panose="020B0604020202020204" pitchFamily="34" charset="0"/>
                        </a:rPr>
                        <a:t>Número de contratos </a:t>
                      </a:r>
                      <a:endParaRPr lang="es-MX" sz="20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l" fontAlgn="base">
                        <a:lnSpc>
                          <a:spcPct val="107000"/>
                        </a:lnSpc>
                        <a:spcAft>
                          <a:spcPts val="800"/>
                        </a:spcAft>
                      </a:pPr>
                      <a:r>
                        <a:rPr lang="es-CO" sz="1100" kern="0">
                          <a:effectLst/>
                          <a:latin typeface="Arial" panose="020B0604020202020204" pitchFamily="34" charset="0"/>
                          <a:cs typeface="Arial" panose="020B0604020202020204" pitchFamily="34" charset="0"/>
                        </a:rPr>
                        <a:t>13</a:t>
                      </a:r>
                      <a:r>
                        <a:rPr lang="es-ES" sz="1100" kern="0">
                          <a:effectLst/>
                          <a:latin typeface="Arial" panose="020B0604020202020204" pitchFamily="34" charset="0"/>
                          <a:cs typeface="Arial" panose="020B0604020202020204" pitchFamily="34" charset="0"/>
                        </a:rPr>
                        <a:t> </a:t>
                      </a:r>
                      <a:endParaRPr lang="es-MX" sz="18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l" fontAlgn="base">
                        <a:lnSpc>
                          <a:spcPct val="107000"/>
                        </a:lnSpc>
                        <a:spcAft>
                          <a:spcPts val="800"/>
                        </a:spcAft>
                      </a:pPr>
                      <a:r>
                        <a:rPr lang="es-CO" sz="1100" kern="0">
                          <a:effectLst/>
                          <a:latin typeface="Arial" panose="020B0604020202020204" pitchFamily="34" charset="0"/>
                          <a:cs typeface="Arial" panose="020B0604020202020204" pitchFamily="34" charset="0"/>
                        </a:rPr>
                        <a:t>3</a:t>
                      </a:r>
                      <a:r>
                        <a:rPr lang="es-ES" sz="1100" kern="0">
                          <a:effectLst/>
                          <a:latin typeface="Arial" panose="020B0604020202020204" pitchFamily="34" charset="0"/>
                          <a:cs typeface="Arial" panose="020B0604020202020204" pitchFamily="34" charset="0"/>
                        </a:rPr>
                        <a:t> </a:t>
                      </a:r>
                      <a:endParaRPr lang="es-MX" sz="18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l" fontAlgn="base">
                        <a:lnSpc>
                          <a:spcPct val="107000"/>
                        </a:lnSpc>
                        <a:spcAft>
                          <a:spcPts val="800"/>
                        </a:spcAft>
                      </a:pPr>
                      <a:r>
                        <a:rPr lang="es-CO" sz="1100" kern="0" dirty="0">
                          <a:effectLst/>
                          <a:latin typeface="Arial" panose="020B0604020202020204" pitchFamily="34" charset="0"/>
                          <a:cs typeface="Arial" panose="020B0604020202020204" pitchFamily="34" charset="0"/>
                        </a:rPr>
                        <a:t>12</a:t>
                      </a:r>
                      <a:r>
                        <a:rPr lang="es-ES" sz="1100" kern="0" dirty="0">
                          <a:effectLst/>
                          <a:latin typeface="Arial" panose="020B0604020202020204" pitchFamily="34" charset="0"/>
                          <a:cs typeface="Arial" panose="020B0604020202020204" pitchFamily="34" charset="0"/>
                        </a:rPr>
                        <a:t> </a:t>
                      </a:r>
                      <a:endParaRPr lang="es-MX" sz="18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l" fontAlgn="base">
                        <a:lnSpc>
                          <a:spcPct val="107000"/>
                        </a:lnSpc>
                        <a:spcAft>
                          <a:spcPts val="800"/>
                        </a:spcAft>
                      </a:pPr>
                      <a:r>
                        <a:rPr lang="es-CO" sz="1100" kern="0" dirty="0">
                          <a:effectLst/>
                          <a:latin typeface="Arial" panose="020B0604020202020204" pitchFamily="34" charset="0"/>
                          <a:cs typeface="Arial" panose="020B0604020202020204" pitchFamily="34" charset="0"/>
                        </a:rPr>
                        <a:t>0</a:t>
                      </a:r>
                      <a:r>
                        <a:rPr lang="es-ES" sz="1100" kern="0" dirty="0">
                          <a:effectLst/>
                          <a:latin typeface="Arial" panose="020B0604020202020204" pitchFamily="34" charset="0"/>
                          <a:cs typeface="Arial" panose="020B0604020202020204" pitchFamily="34" charset="0"/>
                        </a:rPr>
                        <a:t> </a:t>
                      </a:r>
                      <a:endParaRPr lang="es-MX" sz="18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l" fontAlgn="base">
                        <a:lnSpc>
                          <a:spcPct val="107000"/>
                        </a:lnSpc>
                        <a:spcAft>
                          <a:spcPts val="800"/>
                        </a:spcAft>
                      </a:pPr>
                      <a:r>
                        <a:rPr lang="es-CO" sz="1100" kern="0">
                          <a:effectLst/>
                          <a:latin typeface="Arial" panose="020B0604020202020204" pitchFamily="34" charset="0"/>
                          <a:cs typeface="Arial" panose="020B0604020202020204" pitchFamily="34" charset="0"/>
                        </a:rPr>
                        <a:t>106</a:t>
                      </a:r>
                      <a:r>
                        <a:rPr lang="es-ES" sz="1100" kern="0">
                          <a:effectLst/>
                          <a:latin typeface="Arial" panose="020B0604020202020204" pitchFamily="34" charset="0"/>
                          <a:cs typeface="Arial" panose="020B0604020202020204" pitchFamily="34" charset="0"/>
                        </a:rPr>
                        <a:t> </a:t>
                      </a:r>
                      <a:endParaRPr lang="es-MX" sz="18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l" fontAlgn="base">
                        <a:lnSpc>
                          <a:spcPct val="107000"/>
                        </a:lnSpc>
                        <a:spcAft>
                          <a:spcPts val="800"/>
                        </a:spcAft>
                      </a:pPr>
                      <a:r>
                        <a:rPr lang="es-CO" sz="1100" kern="0">
                          <a:effectLst/>
                          <a:latin typeface="Arial" panose="020B0604020202020204" pitchFamily="34" charset="0"/>
                          <a:cs typeface="Arial" panose="020B0604020202020204" pitchFamily="34" charset="0"/>
                        </a:rPr>
                        <a:t>0</a:t>
                      </a:r>
                      <a:r>
                        <a:rPr lang="es-ES" sz="1100" kern="0">
                          <a:effectLst/>
                          <a:latin typeface="Arial" panose="020B0604020202020204" pitchFamily="34" charset="0"/>
                          <a:cs typeface="Arial" panose="020B0604020202020204" pitchFamily="34" charset="0"/>
                        </a:rPr>
                        <a:t> </a:t>
                      </a:r>
                      <a:endParaRPr lang="es-MX" sz="18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l" fontAlgn="base">
                        <a:lnSpc>
                          <a:spcPct val="107000"/>
                        </a:lnSpc>
                        <a:spcAft>
                          <a:spcPts val="800"/>
                        </a:spcAft>
                      </a:pPr>
                      <a:r>
                        <a:rPr lang="es-CO" sz="1100" kern="0">
                          <a:effectLst/>
                          <a:latin typeface="Arial" panose="020B0604020202020204" pitchFamily="34" charset="0"/>
                          <a:cs typeface="Arial" panose="020B0604020202020204" pitchFamily="34" charset="0"/>
                        </a:rPr>
                        <a:t>134</a:t>
                      </a:r>
                      <a:r>
                        <a:rPr lang="es-ES" sz="1100" kern="0">
                          <a:effectLst/>
                          <a:latin typeface="Arial" panose="020B0604020202020204" pitchFamily="34" charset="0"/>
                          <a:cs typeface="Arial" panose="020B0604020202020204" pitchFamily="34" charset="0"/>
                        </a:rPr>
                        <a:t> </a:t>
                      </a:r>
                      <a:endParaRPr lang="es-MX" sz="18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extLst>
                  <a:ext uri="{0D108BD9-81ED-4DB2-BD59-A6C34878D82A}">
                    <a16:rowId xmlns:a16="http://schemas.microsoft.com/office/drawing/2014/main" val="578356880"/>
                  </a:ext>
                </a:extLst>
              </a:tr>
              <a:tr h="340476">
                <a:tc vMerge="1">
                  <a:txBody>
                    <a:bodyPr/>
                    <a:lstStyle/>
                    <a:p>
                      <a:endParaRPr lang="es-MX"/>
                    </a:p>
                  </a:txBody>
                  <a:tcPr/>
                </a:tc>
                <a:tc>
                  <a:txBody>
                    <a:bodyPr/>
                    <a:lstStyle/>
                    <a:p>
                      <a:pPr algn="l" fontAlgn="base">
                        <a:lnSpc>
                          <a:spcPct val="107000"/>
                        </a:lnSpc>
                        <a:spcAft>
                          <a:spcPts val="800"/>
                        </a:spcAft>
                      </a:pPr>
                      <a:r>
                        <a:rPr lang="es-CO" sz="1200" kern="0" dirty="0">
                          <a:solidFill>
                            <a:schemeClr val="bg1"/>
                          </a:solidFill>
                          <a:effectLst/>
                          <a:latin typeface="Arial" panose="020B0604020202020204" pitchFamily="34" charset="0"/>
                          <a:cs typeface="Arial" panose="020B0604020202020204" pitchFamily="34" charset="0"/>
                        </a:rPr>
                        <a:t>Valor contratos </a:t>
                      </a:r>
                      <a:endParaRPr lang="es-MX" sz="20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l" fontAlgn="base">
                        <a:lnSpc>
                          <a:spcPct val="107000"/>
                        </a:lnSpc>
                        <a:spcAft>
                          <a:spcPts val="800"/>
                        </a:spcAft>
                      </a:pPr>
                      <a:r>
                        <a:rPr lang="es-CO" sz="1100" kern="0">
                          <a:effectLst/>
                          <a:latin typeface="Arial" panose="020B0604020202020204" pitchFamily="34" charset="0"/>
                          <a:cs typeface="Arial" panose="020B0604020202020204" pitchFamily="34" charset="0"/>
                        </a:rPr>
                        <a:t> $267.952.424.420 </a:t>
                      </a:r>
                      <a:r>
                        <a:rPr lang="es-ES" sz="1100" kern="0">
                          <a:effectLst/>
                          <a:latin typeface="Arial" panose="020B0604020202020204" pitchFamily="34" charset="0"/>
                          <a:cs typeface="Arial" panose="020B0604020202020204" pitchFamily="34" charset="0"/>
                        </a:rPr>
                        <a:t> </a:t>
                      </a:r>
                      <a:endParaRPr lang="es-MX" sz="18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l" fontAlgn="base">
                        <a:lnSpc>
                          <a:spcPct val="107000"/>
                        </a:lnSpc>
                        <a:spcAft>
                          <a:spcPts val="800"/>
                        </a:spcAft>
                      </a:pPr>
                      <a:r>
                        <a:rPr lang="es-CO" sz="1100" kern="0">
                          <a:effectLst/>
                          <a:latin typeface="Arial" panose="020B0604020202020204" pitchFamily="34" charset="0"/>
                          <a:cs typeface="Arial" panose="020B0604020202020204" pitchFamily="34" charset="0"/>
                        </a:rPr>
                        <a:t>$ 5.409.924.628</a:t>
                      </a:r>
                      <a:r>
                        <a:rPr lang="es-ES" sz="1100" kern="0">
                          <a:effectLst/>
                          <a:latin typeface="Arial" panose="020B0604020202020204" pitchFamily="34" charset="0"/>
                          <a:cs typeface="Arial" panose="020B0604020202020204" pitchFamily="34" charset="0"/>
                        </a:rPr>
                        <a:t> </a:t>
                      </a:r>
                      <a:endParaRPr lang="es-MX" sz="18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l" fontAlgn="base">
                        <a:lnSpc>
                          <a:spcPct val="107000"/>
                        </a:lnSpc>
                        <a:spcAft>
                          <a:spcPts val="800"/>
                        </a:spcAft>
                      </a:pPr>
                      <a:r>
                        <a:rPr lang="es-CO" sz="1100" kern="0" dirty="0">
                          <a:effectLst/>
                          <a:latin typeface="Arial" panose="020B0604020202020204" pitchFamily="34" charset="0"/>
                          <a:cs typeface="Arial" panose="020B0604020202020204" pitchFamily="34" charset="0"/>
                        </a:rPr>
                        <a:t>$ 54.754.012.749</a:t>
                      </a:r>
                      <a:r>
                        <a:rPr lang="es-ES" sz="1100" kern="0" dirty="0">
                          <a:effectLst/>
                          <a:latin typeface="Arial" panose="020B0604020202020204" pitchFamily="34" charset="0"/>
                          <a:cs typeface="Arial" panose="020B0604020202020204" pitchFamily="34" charset="0"/>
                        </a:rPr>
                        <a:t> </a:t>
                      </a:r>
                      <a:endParaRPr lang="es-MX" sz="18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l" fontAlgn="base">
                        <a:lnSpc>
                          <a:spcPct val="107000"/>
                        </a:lnSpc>
                        <a:spcAft>
                          <a:spcPts val="800"/>
                        </a:spcAft>
                      </a:pPr>
                      <a:r>
                        <a:rPr lang="es-CO" sz="1100" kern="0">
                          <a:effectLst/>
                          <a:latin typeface="Arial" panose="020B0604020202020204" pitchFamily="34" charset="0"/>
                          <a:cs typeface="Arial" panose="020B0604020202020204" pitchFamily="34" charset="0"/>
                        </a:rPr>
                        <a:t>$ 0</a:t>
                      </a:r>
                      <a:r>
                        <a:rPr lang="es-ES" sz="1100" kern="0">
                          <a:effectLst/>
                          <a:latin typeface="Arial" panose="020B0604020202020204" pitchFamily="34" charset="0"/>
                          <a:cs typeface="Arial" panose="020B0604020202020204" pitchFamily="34" charset="0"/>
                        </a:rPr>
                        <a:t> </a:t>
                      </a:r>
                      <a:endParaRPr lang="es-MX" sz="18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l" fontAlgn="base">
                        <a:lnSpc>
                          <a:spcPct val="107000"/>
                        </a:lnSpc>
                        <a:spcAft>
                          <a:spcPts val="800"/>
                        </a:spcAft>
                      </a:pPr>
                      <a:r>
                        <a:rPr lang="es-CO" sz="1100" kern="0" dirty="0">
                          <a:effectLst/>
                          <a:latin typeface="Arial" panose="020B0604020202020204" pitchFamily="34" charset="0"/>
                          <a:cs typeface="Arial" panose="020B0604020202020204" pitchFamily="34" charset="0"/>
                        </a:rPr>
                        <a:t>$ 140.831.275.680</a:t>
                      </a:r>
                      <a:r>
                        <a:rPr lang="es-ES" sz="1100" kern="0" dirty="0">
                          <a:effectLst/>
                          <a:latin typeface="Arial" panose="020B0604020202020204" pitchFamily="34" charset="0"/>
                          <a:cs typeface="Arial" panose="020B0604020202020204" pitchFamily="34" charset="0"/>
                        </a:rPr>
                        <a:t> </a:t>
                      </a:r>
                      <a:endParaRPr lang="es-MX" sz="18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l" fontAlgn="base">
                        <a:lnSpc>
                          <a:spcPct val="107000"/>
                        </a:lnSpc>
                        <a:spcAft>
                          <a:spcPts val="800"/>
                        </a:spcAft>
                      </a:pPr>
                      <a:r>
                        <a:rPr lang="es-CO" sz="1100" kern="0">
                          <a:effectLst/>
                          <a:latin typeface="Arial" panose="020B0604020202020204" pitchFamily="34" charset="0"/>
                          <a:cs typeface="Arial" panose="020B0604020202020204" pitchFamily="34" charset="0"/>
                        </a:rPr>
                        <a:t>$ 0</a:t>
                      </a:r>
                      <a:r>
                        <a:rPr lang="es-ES" sz="1100" kern="0">
                          <a:effectLst/>
                          <a:latin typeface="Arial" panose="020B0604020202020204" pitchFamily="34" charset="0"/>
                          <a:cs typeface="Arial" panose="020B0604020202020204" pitchFamily="34" charset="0"/>
                        </a:rPr>
                        <a:t> </a:t>
                      </a:r>
                      <a:endParaRPr lang="es-MX" sz="18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l" fontAlgn="base">
                        <a:lnSpc>
                          <a:spcPct val="107000"/>
                        </a:lnSpc>
                        <a:spcAft>
                          <a:spcPts val="800"/>
                        </a:spcAft>
                      </a:pPr>
                      <a:r>
                        <a:rPr lang="es-CO" sz="1100" kern="0" dirty="0">
                          <a:effectLst/>
                          <a:latin typeface="Arial" panose="020B0604020202020204" pitchFamily="34" charset="0"/>
                          <a:cs typeface="Arial" panose="020B0604020202020204" pitchFamily="34" charset="0"/>
                        </a:rPr>
                        <a:t>$ 468.953.637.477</a:t>
                      </a:r>
                      <a:r>
                        <a:rPr lang="es-ES" sz="1100" kern="0" dirty="0">
                          <a:effectLst/>
                          <a:latin typeface="Arial" panose="020B0604020202020204" pitchFamily="34" charset="0"/>
                          <a:cs typeface="Arial" panose="020B0604020202020204" pitchFamily="34" charset="0"/>
                        </a:rPr>
                        <a:t> </a:t>
                      </a:r>
                      <a:endParaRPr lang="es-MX" sz="18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extLst>
                  <a:ext uri="{0D108BD9-81ED-4DB2-BD59-A6C34878D82A}">
                    <a16:rowId xmlns:a16="http://schemas.microsoft.com/office/drawing/2014/main" val="1552993988"/>
                  </a:ext>
                </a:extLst>
              </a:tr>
              <a:tr h="680952">
                <a:tc rowSpan="2">
                  <a:txBody>
                    <a:bodyPr/>
                    <a:lstStyle/>
                    <a:p>
                      <a:pPr algn="ctr" fontAlgn="base">
                        <a:lnSpc>
                          <a:spcPct val="107000"/>
                        </a:lnSpc>
                        <a:spcAft>
                          <a:spcPts val="800"/>
                        </a:spcAft>
                      </a:pPr>
                      <a:r>
                        <a:rPr lang="es-CO" sz="1100" kern="0">
                          <a:effectLst/>
                          <a:latin typeface="Arial" panose="020B0604020202020204" pitchFamily="34" charset="0"/>
                          <a:cs typeface="Arial" panose="020B0604020202020204" pitchFamily="34" charset="0"/>
                        </a:rPr>
                        <a:t>2023 </a:t>
                      </a:r>
                      <a:endParaRPr lang="es-MX" sz="18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l" fontAlgn="base">
                        <a:lnSpc>
                          <a:spcPct val="107000"/>
                        </a:lnSpc>
                        <a:spcAft>
                          <a:spcPts val="800"/>
                        </a:spcAft>
                      </a:pPr>
                      <a:r>
                        <a:rPr lang="es-CO" sz="1200" kern="0" dirty="0">
                          <a:solidFill>
                            <a:schemeClr val="bg1"/>
                          </a:solidFill>
                          <a:effectLst/>
                          <a:latin typeface="Arial" panose="020B0604020202020204" pitchFamily="34" charset="0"/>
                          <a:cs typeface="Arial" panose="020B0604020202020204" pitchFamily="34" charset="0"/>
                        </a:rPr>
                        <a:t>Número de contratos </a:t>
                      </a:r>
                      <a:endParaRPr lang="es-MX" sz="20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l" fontAlgn="base">
                        <a:lnSpc>
                          <a:spcPct val="107000"/>
                        </a:lnSpc>
                        <a:spcAft>
                          <a:spcPts val="800"/>
                        </a:spcAft>
                      </a:pPr>
                      <a:r>
                        <a:rPr lang="es-CO" sz="1100" kern="0">
                          <a:effectLst/>
                          <a:latin typeface="Arial" panose="020B0604020202020204" pitchFamily="34" charset="0"/>
                          <a:cs typeface="Arial" panose="020B0604020202020204" pitchFamily="34" charset="0"/>
                        </a:rPr>
                        <a:t>4</a:t>
                      </a:r>
                      <a:r>
                        <a:rPr lang="es-ES" sz="1100" kern="0">
                          <a:effectLst/>
                          <a:latin typeface="Arial" panose="020B0604020202020204" pitchFamily="34" charset="0"/>
                          <a:cs typeface="Arial" panose="020B0604020202020204" pitchFamily="34" charset="0"/>
                        </a:rPr>
                        <a:t> </a:t>
                      </a:r>
                      <a:endParaRPr lang="es-MX" sz="18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l" fontAlgn="base">
                        <a:lnSpc>
                          <a:spcPct val="107000"/>
                        </a:lnSpc>
                        <a:spcAft>
                          <a:spcPts val="800"/>
                        </a:spcAft>
                      </a:pPr>
                      <a:r>
                        <a:rPr lang="es-CO" sz="1100" kern="0">
                          <a:effectLst/>
                          <a:latin typeface="Arial" panose="020B0604020202020204" pitchFamily="34" charset="0"/>
                          <a:cs typeface="Arial" panose="020B0604020202020204" pitchFamily="34" charset="0"/>
                        </a:rPr>
                        <a:t>1</a:t>
                      </a:r>
                      <a:r>
                        <a:rPr lang="es-ES" sz="1100" kern="0">
                          <a:effectLst/>
                          <a:latin typeface="Arial" panose="020B0604020202020204" pitchFamily="34" charset="0"/>
                          <a:cs typeface="Arial" panose="020B0604020202020204" pitchFamily="34" charset="0"/>
                        </a:rPr>
                        <a:t> </a:t>
                      </a:r>
                      <a:endParaRPr lang="es-MX" sz="18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l" fontAlgn="base">
                        <a:lnSpc>
                          <a:spcPct val="107000"/>
                        </a:lnSpc>
                        <a:spcAft>
                          <a:spcPts val="800"/>
                        </a:spcAft>
                      </a:pPr>
                      <a:r>
                        <a:rPr lang="es-CO" sz="1100" kern="0">
                          <a:effectLst/>
                          <a:latin typeface="Arial" panose="020B0604020202020204" pitchFamily="34" charset="0"/>
                          <a:cs typeface="Arial" panose="020B0604020202020204" pitchFamily="34" charset="0"/>
                        </a:rPr>
                        <a:t>8</a:t>
                      </a:r>
                      <a:r>
                        <a:rPr lang="es-ES" sz="1100" kern="0">
                          <a:effectLst/>
                          <a:latin typeface="Arial" panose="020B0604020202020204" pitchFamily="34" charset="0"/>
                          <a:cs typeface="Arial" panose="020B0604020202020204" pitchFamily="34" charset="0"/>
                        </a:rPr>
                        <a:t> </a:t>
                      </a:r>
                      <a:endParaRPr lang="es-MX" sz="18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l" fontAlgn="base">
                        <a:lnSpc>
                          <a:spcPct val="107000"/>
                        </a:lnSpc>
                        <a:spcAft>
                          <a:spcPts val="800"/>
                        </a:spcAft>
                      </a:pPr>
                      <a:r>
                        <a:rPr lang="es-CO" sz="1100" kern="0">
                          <a:effectLst/>
                          <a:latin typeface="Arial" panose="020B0604020202020204" pitchFamily="34" charset="0"/>
                          <a:cs typeface="Arial" panose="020B0604020202020204" pitchFamily="34" charset="0"/>
                        </a:rPr>
                        <a:t>1</a:t>
                      </a:r>
                      <a:r>
                        <a:rPr lang="es-ES" sz="1100" kern="0">
                          <a:effectLst/>
                          <a:latin typeface="Arial" panose="020B0604020202020204" pitchFamily="34" charset="0"/>
                          <a:cs typeface="Arial" panose="020B0604020202020204" pitchFamily="34" charset="0"/>
                        </a:rPr>
                        <a:t> </a:t>
                      </a:r>
                      <a:endParaRPr lang="es-MX" sz="18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l" fontAlgn="base">
                        <a:lnSpc>
                          <a:spcPct val="107000"/>
                        </a:lnSpc>
                        <a:spcAft>
                          <a:spcPts val="800"/>
                        </a:spcAft>
                      </a:pPr>
                      <a:r>
                        <a:rPr lang="es-CO" sz="1100" kern="0" dirty="0">
                          <a:effectLst/>
                          <a:latin typeface="Arial" panose="020B0604020202020204" pitchFamily="34" charset="0"/>
                          <a:cs typeface="Arial" panose="020B0604020202020204" pitchFamily="34" charset="0"/>
                        </a:rPr>
                        <a:t>161</a:t>
                      </a:r>
                      <a:r>
                        <a:rPr lang="es-ES" sz="1100" kern="0" dirty="0">
                          <a:effectLst/>
                          <a:latin typeface="Arial" panose="020B0604020202020204" pitchFamily="34" charset="0"/>
                          <a:cs typeface="Arial" panose="020B0604020202020204" pitchFamily="34" charset="0"/>
                        </a:rPr>
                        <a:t> </a:t>
                      </a:r>
                      <a:endParaRPr lang="es-MX" sz="18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l" fontAlgn="base">
                        <a:lnSpc>
                          <a:spcPct val="107000"/>
                        </a:lnSpc>
                        <a:spcAft>
                          <a:spcPts val="800"/>
                        </a:spcAft>
                      </a:pPr>
                      <a:r>
                        <a:rPr lang="es-CO" sz="1100" kern="0">
                          <a:effectLst/>
                          <a:latin typeface="Arial" panose="020B0604020202020204" pitchFamily="34" charset="0"/>
                          <a:cs typeface="Arial" panose="020B0604020202020204" pitchFamily="34" charset="0"/>
                        </a:rPr>
                        <a:t>0</a:t>
                      </a:r>
                      <a:r>
                        <a:rPr lang="es-ES" sz="1100" kern="0">
                          <a:effectLst/>
                          <a:latin typeface="Arial" panose="020B0604020202020204" pitchFamily="34" charset="0"/>
                          <a:cs typeface="Arial" panose="020B0604020202020204" pitchFamily="34" charset="0"/>
                        </a:rPr>
                        <a:t> </a:t>
                      </a:r>
                      <a:endParaRPr lang="es-MX" sz="18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l" fontAlgn="base">
                        <a:lnSpc>
                          <a:spcPct val="107000"/>
                        </a:lnSpc>
                        <a:spcAft>
                          <a:spcPts val="800"/>
                        </a:spcAft>
                      </a:pPr>
                      <a:r>
                        <a:rPr lang="es-CO" sz="1100" kern="0">
                          <a:effectLst/>
                          <a:latin typeface="Arial" panose="020B0604020202020204" pitchFamily="34" charset="0"/>
                          <a:cs typeface="Arial" panose="020B0604020202020204" pitchFamily="34" charset="0"/>
                        </a:rPr>
                        <a:t>175</a:t>
                      </a:r>
                      <a:r>
                        <a:rPr lang="es-ES" sz="1100" kern="0">
                          <a:effectLst/>
                          <a:latin typeface="Arial" panose="020B0604020202020204" pitchFamily="34" charset="0"/>
                          <a:cs typeface="Arial" panose="020B0604020202020204" pitchFamily="34" charset="0"/>
                        </a:rPr>
                        <a:t> </a:t>
                      </a:r>
                      <a:endParaRPr lang="es-MX" sz="18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extLst>
                  <a:ext uri="{0D108BD9-81ED-4DB2-BD59-A6C34878D82A}">
                    <a16:rowId xmlns:a16="http://schemas.microsoft.com/office/drawing/2014/main" val="2987147234"/>
                  </a:ext>
                </a:extLst>
              </a:tr>
              <a:tr h="340476">
                <a:tc vMerge="1">
                  <a:txBody>
                    <a:bodyPr/>
                    <a:lstStyle/>
                    <a:p>
                      <a:endParaRPr lang="es-MX"/>
                    </a:p>
                  </a:txBody>
                  <a:tcPr/>
                </a:tc>
                <a:tc>
                  <a:txBody>
                    <a:bodyPr/>
                    <a:lstStyle/>
                    <a:p>
                      <a:pPr algn="just" fontAlgn="base">
                        <a:lnSpc>
                          <a:spcPct val="107000"/>
                        </a:lnSpc>
                        <a:spcAft>
                          <a:spcPts val="800"/>
                        </a:spcAft>
                      </a:pPr>
                      <a:r>
                        <a:rPr lang="es-CO" sz="1200" kern="0" dirty="0">
                          <a:solidFill>
                            <a:schemeClr val="bg1"/>
                          </a:solidFill>
                          <a:effectLst/>
                          <a:latin typeface="Arial" panose="020B0604020202020204" pitchFamily="34" charset="0"/>
                          <a:cs typeface="Arial" panose="020B0604020202020204" pitchFamily="34" charset="0"/>
                        </a:rPr>
                        <a:t>Valor contratos </a:t>
                      </a:r>
                      <a:endParaRPr lang="es-MX" sz="20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l" fontAlgn="base">
                        <a:lnSpc>
                          <a:spcPct val="107000"/>
                        </a:lnSpc>
                        <a:spcAft>
                          <a:spcPts val="800"/>
                        </a:spcAft>
                      </a:pPr>
                      <a:r>
                        <a:rPr lang="es-CO" sz="1100" kern="0">
                          <a:effectLst/>
                          <a:latin typeface="Arial" panose="020B0604020202020204" pitchFamily="34" charset="0"/>
                          <a:cs typeface="Arial" panose="020B0604020202020204" pitchFamily="34" charset="0"/>
                        </a:rPr>
                        <a:t> $      5.842.776.600 </a:t>
                      </a:r>
                      <a:r>
                        <a:rPr lang="es-ES" sz="1100" kern="0">
                          <a:effectLst/>
                          <a:latin typeface="Arial" panose="020B0604020202020204" pitchFamily="34" charset="0"/>
                          <a:cs typeface="Arial" panose="020B0604020202020204" pitchFamily="34" charset="0"/>
                        </a:rPr>
                        <a:t> </a:t>
                      </a:r>
                      <a:endParaRPr lang="es-MX" sz="18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l" fontAlgn="base">
                        <a:lnSpc>
                          <a:spcPct val="107000"/>
                        </a:lnSpc>
                        <a:spcAft>
                          <a:spcPts val="800"/>
                        </a:spcAft>
                      </a:pPr>
                      <a:r>
                        <a:rPr lang="es-CO" sz="1100" kern="0">
                          <a:effectLst/>
                          <a:latin typeface="Arial" panose="020B0604020202020204" pitchFamily="34" charset="0"/>
                          <a:cs typeface="Arial" panose="020B0604020202020204" pitchFamily="34" charset="0"/>
                        </a:rPr>
                        <a:t> $     5.129.053.292 </a:t>
                      </a:r>
                      <a:r>
                        <a:rPr lang="es-ES" sz="1100" kern="0">
                          <a:effectLst/>
                          <a:latin typeface="Arial" panose="020B0604020202020204" pitchFamily="34" charset="0"/>
                          <a:cs typeface="Arial" panose="020B0604020202020204" pitchFamily="34" charset="0"/>
                        </a:rPr>
                        <a:t> </a:t>
                      </a:r>
                      <a:endParaRPr lang="es-MX" sz="18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l" fontAlgn="base">
                        <a:lnSpc>
                          <a:spcPct val="107000"/>
                        </a:lnSpc>
                        <a:spcAft>
                          <a:spcPts val="800"/>
                        </a:spcAft>
                      </a:pPr>
                      <a:r>
                        <a:rPr lang="es-CO" sz="1100" kern="0" dirty="0">
                          <a:effectLst/>
                          <a:latin typeface="Arial" panose="020B0604020202020204" pitchFamily="34" charset="0"/>
                          <a:cs typeface="Arial" panose="020B0604020202020204" pitchFamily="34" charset="0"/>
                        </a:rPr>
                        <a:t> $ 92.794.692.507 </a:t>
                      </a:r>
                      <a:r>
                        <a:rPr lang="es-ES" sz="1100" kern="0" dirty="0">
                          <a:effectLst/>
                          <a:latin typeface="Arial" panose="020B0604020202020204" pitchFamily="34" charset="0"/>
                          <a:cs typeface="Arial" panose="020B0604020202020204" pitchFamily="34" charset="0"/>
                        </a:rPr>
                        <a:t> </a:t>
                      </a:r>
                      <a:endParaRPr lang="es-MX" sz="18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l" fontAlgn="base">
                        <a:lnSpc>
                          <a:spcPct val="107000"/>
                        </a:lnSpc>
                        <a:spcAft>
                          <a:spcPts val="800"/>
                        </a:spcAft>
                      </a:pPr>
                      <a:r>
                        <a:rPr lang="es-CO" sz="1100" kern="0" dirty="0">
                          <a:effectLst/>
                          <a:latin typeface="Arial" panose="020B0604020202020204" pitchFamily="34" charset="0"/>
                          <a:cs typeface="Arial" panose="020B0604020202020204" pitchFamily="34" charset="0"/>
                        </a:rPr>
                        <a:t> $ 64.923.601 </a:t>
                      </a:r>
                      <a:r>
                        <a:rPr lang="es-ES" sz="1100" kern="0" dirty="0">
                          <a:effectLst/>
                          <a:latin typeface="Arial" panose="020B0604020202020204" pitchFamily="34" charset="0"/>
                          <a:cs typeface="Arial" panose="020B0604020202020204" pitchFamily="34" charset="0"/>
                        </a:rPr>
                        <a:t> </a:t>
                      </a:r>
                      <a:endParaRPr lang="es-MX" sz="18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l" fontAlgn="base">
                        <a:lnSpc>
                          <a:spcPct val="107000"/>
                        </a:lnSpc>
                        <a:spcAft>
                          <a:spcPts val="800"/>
                        </a:spcAft>
                      </a:pPr>
                      <a:r>
                        <a:rPr lang="es-CO" sz="1100" kern="0" dirty="0">
                          <a:effectLst/>
                          <a:latin typeface="Arial" panose="020B0604020202020204" pitchFamily="34" charset="0"/>
                          <a:cs typeface="Arial" panose="020B0604020202020204" pitchFamily="34" charset="0"/>
                        </a:rPr>
                        <a:t> $188.383.205.546 </a:t>
                      </a:r>
                      <a:r>
                        <a:rPr lang="es-ES" sz="1100" kern="0" dirty="0">
                          <a:effectLst/>
                          <a:latin typeface="Arial" panose="020B0604020202020204" pitchFamily="34" charset="0"/>
                          <a:cs typeface="Arial" panose="020B0604020202020204" pitchFamily="34" charset="0"/>
                        </a:rPr>
                        <a:t> </a:t>
                      </a:r>
                      <a:endParaRPr lang="es-MX" sz="18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l" fontAlgn="base">
                        <a:lnSpc>
                          <a:spcPct val="107000"/>
                        </a:lnSpc>
                        <a:spcAft>
                          <a:spcPts val="800"/>
                        </a:spcAft>
                      </a:pPr>
                      <a:r>
                        <a:rPr lang="es-CO" sz="1100" kern="0" dirty="0">
                          <a:effectLst/>
                          <a:latin typeface="Arial" panose="020B0604020202020204" pitchFamily="34" charset="0"/>
                          <a:cs typeface="Arial" panose="020B0604020202020204" pitchFamily="34" charset="0"/>
                        </a:rPr>
                        <a:t> $                               - </a:t>
                      </a:r>
                      <a:r>
                        <a:rPr lang="es-ES" sz="1100" kern="0" dirty="0">
                          <a:effectLst/>
                          <a:latin typeface="Arial" panose="020B0604020202020204" pitchFamily="34" charset="0"/>
                          <a:cs typeface="Arial" panose="020B0604020202020204" pitchFamily="34" charset="0"/>
                        </a:rPr>
                        <a:t> </a:t>
                      </a:r>
                      <a:endParaRPr lang="es-MX" sz="18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l" fontAlgn="base">
                        <a:lnSpc>
                          <a:spcPct val="107000"/>
                        </a:lnSpc>
                        <a:spcAft>
                          <a:spcPts val="800"/>
                        </a:spcAft>
                      </a:pPr>
                      <a:r>
                        <a:rPr lang="es-CO" sz="1100" kern="0" dirty="0">
                          <a:effectLst/>
                          <a:latin typeface="Arial" panose="020B0604020202020204" pitchFamily="34" charset="0"/>
                          <a:cs typeface="Arial" panose="020B0604020202020204" pitchFamily="34" charset="0"/>
                        </a:rPr>
                        <a:t>$ 292.214.651.546</a:t>
                      </a:r>
                      <a:r>
                        <a:rPr lang="es-ES" sz="1100" kern="0" dirty="0">
                          <a:effectLst/>
                          <a:latin typeface="Arial" panose="020B0604020202020204" pitchFamily="34" charset="0"/>
                          <a:cs typeface="Arial" panose="020B0604020202020204" pitchFamily="34" charset="0"/>
                        </a:rPr>
                        <a:t> </a:t>
                      </a:r>
                      <a:endParaRPr lang="es-MX" sz="18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extLst>
                  <a:ext uri="{0D108BD9-81ED-4DB2-BD59-A6C34878D82A}">
                    <a16:rowId xmlns:a16="http://schemas.microsoft.com/office/drawing/2014/main" val="1441977685"/>
                  </a:ext>
                </a:extLst>
              </a:tr>
            </a:tbl>
          </a:graphicData>
        </a:graphic>
      </p:graphicFrame>
      <p:sp>
        <p:nvSpPr>
          <p:cNvPr id="4" name="Rectangle 1">
            <a:extLst>
              <a:ext uri="{FF2B5EF4-FFF2-40B4-BE49-F238E27FC236}">
                <a16:creationId xmlns:a16="http://schemas.microsoft.com/office/drawing/2014/main" id="{841F5886-3375-4852-9F75-4A5C08146F6B}"/>
              </a:ext>
            </a:extLst>
          </p:cNvPr>
          <p:cNvSpPr>
            <a:spLocks noChangeArrowheads="1"/>
          </p:cNvSpPr>
          <p:nvPr/>
        </p:nvSpPr>
        <p:spPr bwMode="auto">
          <a:xfrm>
            <a:off x="-160745" y="2035175"/>
            <a:ext cx="1582869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MX"/>
          </a:p>
        </p:txBody>
      </p:sp>
    </p:spTree>
    <p:extLst>
      <p:ext uri="{BB962C8B-B14F-4D97-AF65-F5344CB8AC3E}">
        <p14:creationId xmlns:p14="http://schemas.microsoft.com/office/powerpoint/2010/main" val="1553818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2DD"/>
        </a:solidFill>
        <a:effectLst/>
      </p:bgPr>
    </p:bg>
    <p:spTree>
      <p:nvGrpSpPr>
        <p:cNvPr id="1" name=""/>
        <p:cNvGrpSpPr/>
        <p:nvPr/>
      </p:nvGrpSpPr>
      <p:grpSpPr>
        <a:xfrm>
          <a:off x="0" y="0"/>
          <a:ext cx="0" cy="0"/>
          <a:chOff x="0" y="0"/>
          <a:chExt cx="0" cy="0"/>
        </a:xfrm>
      </p:grpSpPr>
      <p:sp>
        <p:nvSpPr>
          <p:cNvPr id="44" name="object 44">
            <a:extLst>
              <a:ext uri="{FF2B5EF4-FFF2-40B4-BE49-F238E27FC236}">
                <a16:creationId xmlns:a16="http://schemas.microsoft.com/office/drawing/2014/main" id="{7747262E-9336-F558-D513-F3B9EF4E5BB0}"/>
              </a:ext>
            </a:extLst>
          </p:cNvPr>
          <p:cNvSpPr txBox="1">
            <a:spLocks noGrp="1"/>
          </p:cNvSpPr>
          <p:nvPr>
            <p:ph type="title"/>
          </p:nvPr>
        </p:nvSpPr>
        <p:spPr>
          <a:xfrm>
            <a:off x="399763" y="124316"/>
            <a:ext cx="5040009" cy="506332"/>
          </a:xfrm>
        </p:spPr>
        <p:txBody>
          <a:bodyPr vert="horz" lIns="91440" tIns="72012" rIns="91440" bIns="45720" numCol="1" rtlCol="0" anchor="t" anchorCtr="0" compatLnSpc="1">
            <a:prstTxWarp prst="textNoShape">
              <a:avLst/>
            </a:prstTxWarp>
            <a:normAutofit/>
          </a:bodyPr>
          <a:lstStyle/>
          <a:p>
            <a:pPr marL="7985">
              <a:spcBef>
                <a:spcPts val="289"/>
              </a:spcBef>
            </a:pPr>
            <a:r>
              <a:rPr lang="es-MX" altLang="en-CO" sz="2800" b="1" dirty="0">
                <a:solidFill>
                  <a:srgbClr val="EB6C6D"/>
                </a:solidFill>
                <a:latin typeface="Arial" panose="020B0604020202020204" pitchFamily="34" charset="0"/>
                <a:cs typeface="Arial" panose="020B0604020202020204" pitchFamily="34" charset="0"/>
              </a:rPr>
              <a:t>Contratación</a:t>
            </a:r>
            <a:endParaRPr lang="en-CO" altLang="en-CO" sz="1600" b="1" dirty="0">
              <a:latin typeface="Arial" panose="020B0604020202020204" pitchFamily="34" charset="0"/>
              <a:cs typeface="Arial" panose="020B0604020202020204" pitchFamily="34" charset="0"/>
            </a:endParaRPr>
          </a:p>
        </p:txBody>
      </p:sp>
      <p:pic>
        <p:nvPicPr>
          <p:cNvPr id="8" name="Imagen 41">
            <a:extLst>
              <a:ext uri="{FF2B5EF4-FFF2-40B4-BE49-F238E27FC236}">
                <a16:creationId xmlns:a16="http://schemas.microsoft.com/office/drawing/2014/main" id="{37ED1695-205F-5092-B6A0-D005F64BB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7093" b="36607"/>
          <a:stretch>
            <a:fillRect/>
          </a:stretch>
        </p:blipFill>
        <p:spPr bwMode="auto">
          <a:xfrm>
            <a:off x="0" y="4975080"/>
            <a:ext cx="1615452" cy="192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
            <a:extLst>
              <a:ext uri="{FF2B5EF4-FFF2-40B4-BE49-F238E27FC236}">
                <a16:creationId xmlns:a16="http://schemas.microsoft.com/office/drawing/2014/main" id="{6A641336-DBD2-F595-A0D6-6AFD1CE40BDD}"/>
              </a:ext>
            </a:extLst>
          </p:cNvPr>
          <p:cNvSpPr>
            <a:spLocks noChangeArrowheads="1"/>
          </p:cNvSpPr>
          <p:nvPr/>
        </p:nvSpPr>
        <p:spPr bwMode="auto">
          <a:xfrm>
            <a:off x="2159000" y="18065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sp>
        <p:nvSpPr>
          <p:cNvPr id="10" name="CuadroTexto 9">
            <a:extLst>
              <a:ext uri="{FF2B5EF4-FFF2-40B4-BE49-F238E27FC236}">
                <a16:creationId xmlns:a16="http://schemas.microsoft.com/office/drawing/2014/main" id="{4E1FC341-B57E-EF9F-A82B-015825480C41}"/>
              </a:ext>
            </a:extLst>
          </p:cNvPr>
          <p:cNvSpPr txBox="1"/>
          <p:nvPr/>
        </p:nvSpPr>
        <p:spPr>
          <a:xfrm>
            <a:off x="703824" y="3462646"/>
            <a:ext cx="10487842" cy="1169551"/>
          </a:xfrm>
          <a:prstGeom prst="rect">
            <a:avLst/>
          </a:prstGeom>
          <a:noFill/>
        </p:spPr>
        <p:txBody>
          <a:bodyPr wrap="square">
            <a:spAutoFit/>
          </a:bodyPr>
          <a:lstStyle/>
          <a:p>
            <a:pPr algn="just" fontAlgn="base"/>
            <a:r>
              <a:rPr lang="es-CO" sz="1400" dirty="0">
                <a:effectLst/>
                <a:latin typeface="Arial" panose="020B0604020202020204" pitchFamily="34" charset="0"/>
                <a:ea typeface="Times New Roman" panose="02020603050405020304" pitchFamily="18" charset="0"/>
                <a:cs typeface="Arial" panose="020B0604020202020204" pitchFamily="34" charset="0"/>
              </a:rPr>
              <a:t>**Se incluyen como </a:t>
            </a:r>
            <a:r>
              <a:rPr lang="es-CO" sz="1400" i="1" dirty="0">
                <a:effectLst/>
                <a:latin typeface="Arial" panose="020B0604020202020204" pitchFamily="34" charset="0"/>
                <a:ea typeface="Times New Roman" panose="02020603050405020304" pitchFamily="18" charset="0"/>
                <a:cs typeface="Arial" panose="020B0604020202020204" pitchFamily="34" charset="0"/>
              </a:rPr>
              <a:t>contratos liquidados</a:t>
            </a:r>
            <a:r>
              <a:rPr lang="es-CO" sz="1400" dirty="0">
                <a:effectLst/>
                <a:latin typeface="Arial" panose="020B0604020202020204" pitchFamily="34" charset="0"/>
                <a:ea typeface="Times New Roman" panose="02020603050405020304" pitchFamily="18" charset="0"/>
                <a:cs typeface="Arial" panose="020B0604020202020204" pitchFamily="34" charset="0"/>
              </a:rPr>
              <a:t>, los de prestaciones de servicios profesionales que se encuentran terminadas y no requieren liquidación, sin embargo, como en SAP se llevan a estado liquidado se incluyen aquí como liquidados para entenderse que están cerrados. </a:t>
            </a:r>
            <a:endParaRPr lang="es-MX" sz="1400" dirty="0">
              <a:effectLst/>
              <a:latin typeface="Arial" panose="020B0604020202020204" pitchFamily="34" charset="0"/>
              <a:ea typeface="Times New Roman" panose="02020603050405020304" pitchFamily="18" charset="0"/>
              <a:cs typeface="Arial" panose="020B0604020202020204" pitchFamily="34" charset="0"/>
            </a:endParaRPr>
          </a:p>
          <a:p>
            <a:pPr algn="just" fontAlgn="base"/>
            <a:r>
              <a:rPr lang="es-CO" sz="1400" dirty="0">
                <a:effectLst/>
                <a:latin typeface="Arial" panose="020B0604020202020204" pitchFamily="34" charset="0"/>
                <a:ea typeface="Times New Roman" panose="02020603050405020304" pitchFamily="18" charset="0"/>
                <a:cs typeface="Arial" panose="020B0604020202020204" pitchFamily="34" charset="0"/>
              </a:rPr>
              <a:t>**Los contratos </a:t>
            </a:r>
            <a:r>
              <a:rPr lang="es-CO" sz="1400" i="1" dirty="0">
                <a:effectLst/>
                <a:latin typeface="Arial" panose="020B0604020202020204" pitchFamily="34" charset="0"/>
                <a:ea typeface="Times New Roman" panose="02020603050405020304" pitchFamily="18" charset="0"/>
                <a:cs typeface="Arial" panose="020B0604020202020204" pitchFamily="34" charset="0"/>
              </a:rPr>
              <a:t>Cedidos</a:t>
            </a:r>
            <a:r>
              <a:rPr lang="es-CO" sz="1400" dirty="0">
                <a:effectLst/>
                <a:latin typeface="Arial" panose="020B0604020202020204" pitchFamily="34" charset="0"/>
                <a:ea typeface="Times New Roman" panose="02020603050405020304" pitchFamily="18" charset="0"/>
                <a:cs typeface="Arial" panose="020B0604020202020204" pitchFamily="34" charset="0"/>
              </a:rPr>
              <a:t> no se suman en el total de contratos ya que vienen de un contrato principal en SECOP y solo se crean con un número nuevo de contrato por temas de gestión en SAP por temas de gestión presupuestal. </a:t>
            </a:r>
            <a:endParaRPr lang="es-MX" sz="1400" dirty="0">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2" name="Tabla 1">
            <a:extLst>
              <a:ext uri="{FF2B5EF4-FFF2-40B4-BE49-F238E27FC236}">
                <a16:creationId xmlns:a16="http://schemas.microsoft.com/office/drawing/2014/main" id="{8962D590-D073-944F-DC0F-8C7442B83DE2}"/>
              </a:ext>
            </a:extLst>
          </p:cNvPr>
          <p:cNvGraphicFramePr>
            <a:graphicFrameLocks noGrp="1"/>
          </p:cNvGraphicFramePr>
          <p:nvPr>
            <p:extLst>
              <p:ext uri="{D42A27DB-BD31-4B8C-83A1-F6EECF244321}">
                <p14:modId xmlns:p14="http://schemas.microsoft.com/office/powerpoint/2010/main" val="360474069"/>
              </p:ext>
            </p:extLst>
          </p:nvPr>
        </p:nvGraphicFramePr>
        <p:xfrm>
          <a:off x="703824" y="1111250"/>
          <a:ext cx="8355770" cy="1603816"/>
        </p:xfrm>
        <a:graphic>
          <a:graphicData uri="http://schemas.openxmlformats.org/drawingml/2006/table">
            <a:tbl>
              <a:tblPr firstRow="1" firstCol="1" bandRow="1">
                <a:tableStyleId>{5C22544A-7EE6-4342-B048-85BDC9FD1C3A}</a:tableStyleId>
              </a:tblPr>
              <a:tblGrid>
                <a:gridCol w="1867479">
                  <a:extLst>
                    <a:ext uri="{9D8B030D-6E8A-4147-A177-3AD203B41FA5}">
                      <a16:colId xmlns:a16="http://schemas.microsoft.com/office/drawing/2014/main" val="1455893385"/>
                    </a:ext>
                  </a:extLst>
                </a:gridCol>
                <a:gridCol w="1436522">
                  <a:extLst>
                    <a:ext uri="{9D8B030D-6E8A-4147-A177-3AD203B41FA5}">
                      <a16:colId xmlns:a16="http://schemas.microsoft.com/office/drawing/2014/main" val="3480924850"/>
                    </a:ext>
                  </a:extLst>
                </a:gridCol>
                <a:gridCol w="754174">
                  <a:extLst>
                    <a:ext uri="{9D8B030D-6E8A-4147-A177-3AD203B41FA5}">
                      <a16:colId xmlns:a16="http://schemas.microsoft.com/office/drawing/2014/main" val="2213042277"/>
                    </a:ext>
                  </a:extLst>
                </a:gridCol>
                <a:gridCol w="754174">
                  <a:extLst>
                    <a:ext uri="{9D8B030D-6E8A-4147-A177-3AD203B41FA5}">
                      <a16:colId xmlns:a16="http://schemas.microsoft.com/office/drawing/2014/main" val="1827910455"/>
                    </a:ext>
                  </a:extLst>
                </a:gridCol>
                <a:gridCol w="670377">
                  <a:extLst>
                    <a:ext uri="{9D8B030D-6E8A-4147-A177-3AD203B41FA5}">
                      <a16:colId xmlns:a16="http://schemas.microsoft.com/office/drawing/2014/main" val="2028595801"/>
                    </a:ext>
                  </a:extLst>
                </a:gridCol>
                <a:gridCol w="1436522">
                  <a:extLst>
                    <a:ext uri="{9D8B030D-6E8A-4147-A177-3AD203B41FA5}">
                      <a16:colId xmlns:a16="http://schemas.microsoft.com/office/drawing/2014/main" val="1926596686"/>
                    </a:ext>
                  </a:extLst>
                </a:gridCol>
                <a:gridCol w="1436522">
                  <a:extLst>
                    <a:ext uri="{9D8B030D-6E8A-4147-A177-3AD203B41FA5}">
                      <a16:colId xmlns:a16="http://schemas.microsoft.com/office/drawing/2014/main" val="1447135991"/>
                    </a:ext>
                  </a:extLst>
                </a:gridCol>
              </a:tblGrid>
              <a:tr h="331367">
                <a:tc gridSpan="7">
                  <a:txBody>
                    <a:bodyPr/>
                    <a:lstStyle/>
                    <a:p>
                      <a:pPr algn="ctr" fontAlgn="base">
                        <a:lnSpc>
                          <a:spcPct val="107000"/>
                        </a:lnSpc>
                        <a:spcAft>
                          <a:spcPts val="800"/>
                        </a:spcAft>
                      </a:pPr>
                      <a:r>
                        <a:rPr lang="es-CO" sz="1800" kern="0" dirty="0">
                          <a:effectLst/>
                          <a:latin typeface="Arial" panose="020B0604020202020204" pitchFamily="34" charset="0"/>
                          <a:cs typeface="Arial" panose="020B0604020202020204" pitchFamily="34" charset="0"/>
                        </a:rPr>
                        <a:t>Estados de la contratación - cuatrienio </a:t>
                      </a:r>
                      <a:endParaRPr lang="es-MX" sz="18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2843420095"/>
                  </a:ext>
                </a:extLst>
              </a:tr>
              <a:tr h="265093">
                <a:tc>
                  <a:txBody>
                    <a:bodyPr/>
                    <a:lstStyle/>
                    <a:p>
                      <a:pPr algn="ctr" fontAlgn="base">
                        <a:lnSpc>
                          <a:spcPct val="107000"/>
                        </a:lnSpc>
                        <a:spcAft>
                          <a:spcPts val="800"/>
                        </a:spcAft>
                      </a:pPr>
                      <a:r>
                        <a:rPr lang="es-CO" sz="1400" kern="0">
                          <a:effectLst/>
                          <a:latin typeface="Arial" panose="020B0604020202020204" pitchFamily="34" charset="0"/>
                          <a:cs typeface="Arial" panose="020B0604020202020204" pitchFamily="34" charset="0"/>
                        </a:rPr>
                        <a:t>Vigencia </a:t>
                      </a:r>
                      <a:endParaRPr lang="es-MX" sz="14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ctr" fontAlgn="base">
                        <a:lnSpc>
                          <a:spcPct val="107000"/>
                        </a:lnSpc>
                        <a:spcAft>
                          <a:spcPts val="800"/>
                        </a:spcAft>
                      </a:pPr>
                      <a:r>
                        <a:rPr lang="es-CO" sz="1400" kern="0" dirty="0">
                          <a:solidFill>
                            <a:schemeClr val="bg1"/>
                          </a:solidFill>
                          <a:effectLst/>
                          <a:latin typeface="Arial" panose="020B0604020202020204" pitchFamily="34" charset="0"/>
                          <a:cs typeface="Arial" panose="020B0604020202020204" pitchFamily="34" charset="0"/>
                        </a:rPr>
                        <a:t> Estado </a:t>
                      </a:r>
                      <a:endParaRPr lang="es-MX" sz="14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ctr" fontAlgn="base">
                        <a:lnSpc>
                          <a:spcPct val="107000"/>
                        </a:lnSpc>
                        <a:spcAft>
                          <a:spcPts val="800"/>
                        </a:spcAft>
                      </a:pPr>
                      <a:r>
                        <a:rPr lang="es-CO" sz="1400" kern="0" dirty="0">
                          <a:solidFill>
                            <a:schemeClr val="bg1"/>
                          </a:solidFill>
                          <a:effectLst/>
                          <a:latin typeface="Arial" panose="020B0604020202020204" pitchFamily="34" charset="0"/>
                          <a:cs typeface="Arial" panose="020B0604020202020204" pitchFamily="34" charset="0"/>
                        </a:rPr>
                        <a:t>2020 </a:t>
                      </a:r>
                      <a:endParaRPr lang="es-MX" sz="14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ctr" fontAlgn="base">
                        <a:lnSpc>
                          <a:spcPct val="107000"/>
                        </a:lnSpc>
                        <a:spcAft>
                          <a:spcPts val="800"/>
                        </a:spcAft>
                      </a:pPr>
                      <a:r>
                        <a:rPr lang="es-CO" sz="1400" kern="0" dirty="0">
                          <a:solidFill>
                            <a:schemeClr val="bg1"/>
                          </a:solidFill>
                          <a:effectLst/>
                          <a:latin typeface="Arial" panose="020B0604020202020204" pitchFamily="34" charset="0"/>
                          <a:cs typeface="Arial" panose="020B0604020202020204" pitchFamily="34" charset="0"/>
                        </a:rPr>
                        <a:t>2021 </a:t>
                      </a:r>
                      <a:endParaRPr lang="es-MX" sz="14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ctr" fontAlgn="base">
                        <a:lnSpc>
                          <a:spcPct val="107000"/>
                        </a:lnSpc>
                        <a:spcAft>
                          <a:spcPts val="800"/>
                        </a:spcAft>
                      </a:pPr>
                      <a:r>
                        <a:rPr lang="es-CO" sz="1400" kern="0" dirty="0">
                          <a:solidFill>
                            <a:schemeClr val="bg1"/>
                          </a:solidFill>
                          <a:effectLst/>
                          <a:latin typeface="Arial" panose="020B0604020202020204" pitchFamily="34" charset="0"/>
                          <a:cs typeface="Arial" panose="020B0604020202020204" pitchFamily="34" charset="0"/>
                        </a:rPr>
                        <a:t>2022 </a:t>
                      </a:r>
                      <a:endParaRPr lang="es-MX" sz="14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ctr" fontAlgn="base">
                        <a:lnSpc>
                          <a:spcPct val="107000"/>
                        </a:lnSpc>
                        <a:spcAft>
                          <a:spcPts val="800"/>
                        </a:spcAft>
                      </a:pPr>
                      <a:r>
                        <a:rPr lang="es-CO" sz="1400" kern="0" dirty="0">
                          <a:solidFill>
                            <a:schemeClr val="bg1"/>
                          </a:solidFill>
                          <a:effectLst/>
                          <a:latin typeface="Arial" panose="020B0604020202020204" pitchFamily="34" charset="0"/>
                          <a:cs typeface="Arial" panose="020B0604020202020204" pitchFamily="34" charset="0"/>
                        </a:rPr>
                        <a:t>2023 </a:t>
                      </a:r>
                      <a:endParaRPr lang="es-MX" sz="14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ctr" fontAlgn="base">
                        <a:lnSpc>
                          <a:spcPct val="107000"/>
                        </a:lnSpc>
                        <a:spcAft>
                          <a:spcPts val="800"/>
                        </a:spcAft>
                      </a:pPr>
                      <a:r>
                        <a:rPr lang="es-CO" sz="1400" kern="0" dirty="0">
                          <a:solidFill>
                            <a:schemeClr val="bg1"/>
                          </a:solidFill>
                          <a:effectLst/>
                          <a:latin typeface="Arial" panose="020B0604020202020204" pitchFamily="34" charset="0"/>
                          <a:cs typeface="Arial" panose="020B0604020202020204" pitchFamily="34" charset="0"/>
                        </a:rPr>
                        <a:t>Total  </a:t>
                      </a:r>
                      <a:endParaRPr lang="es-MX" sz="14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extLst>
                  <a:ext uri="{0D108BD9-81ED-4DB2-BD59-A6C34878D82A}">
                    <a16:rowId xmlns:a16="http://schemas.microsoft.com/office/drawing/2014/main" val="3659550255"/>
                  </a:ext>
                </a:extLst>
              </a:tr>
              <a:tr h="251839">
                <a:tc rowSpan="4">
                  <a:txBody>
                    <a:bodyPr/>
                    <a:lstStyle/>
                    <a:p>
                      <a:pPr algn="ctr" fontAlgn="base">
                        <a:lnSpc>
                          <a:spcPct val="107000"/>
                        </a:lnSpc>
                        <a:spcAft>
                          <a:spcPts val="800"/>
                        </a:spcAft>
                      </a:pPr>
                      <a:r>
                        <a:rPr lang="es-CO" sz="1400" kern="0" dirty="0">
                          <a:effectLst/>
                          <a:latin typeface="Arial" panose="020B0604020202020204" pitchFamily="34" charset="0"/>
                          <a:cs typeface="Arial" panose="020B0604020202020204" pitchFamily="34" charset="0"/>
                        </a:rPr>
                        <a:t>Estado </a:t>
                      </a:r>
                      <a:endParaRPr lang="es-MX" sz="14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just" fontAlgn="base">
                        <a:lnSpc>
                          <a:spcPct val="107000"/>
                        </a:lnSpc>
                        <a:spcAft>
                          <a:spcPts val="800"/>
                        </a:spcAft>
                      </a:pPr>
                      <a:r>
                        <a:rPr lang="es-CO" sz="1400" kern="0" dirty="0">
                          <a:effectLst/>
                          <a:latin typeface="Arial" panose="020B0604020202020204" pitchFamily="34" charset="0"/>
                          <a:cs typeface="Arial" panose="020B0604020202020204" pitchFamily="34" charset="0"/>
                        </a:rPr>
                        <a:t>En ejecución  </a:t>
                      </a:r>
                      <a:endParaRPr lang="es-MX" sz="14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400" kern="0">
                          <a:effectLst/>
                          <a:latin typeface="Arial" panose="020B0604020202020204" pitchFamily="34" charset="0"/>
                          <a:cs typeface="Arial" panose="020B0604020202020204" pitchFamily="34" charset="0"/>
                        </a:rPr>
                        <a:t>2</a:t>
                      </a:r>
                      <a:r>
                        <a:rPr lang="es-ES" sz="1400" kern="0">
                          <a:effectLst/>
                          <a:latin typeface="Arial" panose="020B0604020202020204" pitchFamily="34" charset="0"/>
                          <a:cs typeface="Arial" panose="020B0604020202020204" pitchFamily="34" charset="0"/>
                        </a:rPr>
                        <a:t> </a:t>
                      </a:r>
                      <a:endParaRPr lang="es-MX" sz="14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400" kern="0">
                          <a:effectLst/>
                          <a:latin typeface="Arial" panose="020B0604020202020204" pitchFamily="34" charset="0"/>
                          <a:cs typeface="Arial" panose="020B0604020202020204" pitchFamily="34" charset="0"/>
                        </a:rPr>
                        <a:t>1</a:t>
                      </a:r>
                      <a:r>
                        <a:rPr lang="es-ES" sz="1400" kern="0">
                          <a:effectLst/>
                          <a:latin typeface="Arial" panose="020B0604020202020204" pitchFamily="34" charset="0"/>
                          <a:cs typeface="Arial" panose="020B0604020202020204" pitchFamily="34" charset="0"/>
                        </a:rPr>
                        <a:t> </a:t>
                      </a:r>
                      <a:endParaRPr lang="es-MX" sz="14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400" kern="0">
                          <a:effectLst/>
                          <a:latin typeface="Arial" panose="020B0604020202020204" pitchFamily="34" charset="0"/>
                          <a:cs typeface="Arial" panose="020B0604020202020204" pitchFamily="34" charset="0"/>
                        </a:rPr>
                        <a:t>1</a:t>
                      </a:r>
                      <a:r>
                        <a:rPr lang="es-ES" sz="1400" kern="0">
                          <a:effectLst/>
                          <a:latin typeface="Arial" panose="020B0604020202020204" pitchFamily="34" charset="0"/>
                          <a:cs typeface="Arial" panose="020B0604020202020204" pitchFamily="34" charset="0"/>
                        </a:rPr>
                        <a:t> </a:t>
                      </a:r>
                      <a:endParaRPr lang="es-MX" sz="14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400" kern="0">
                          <a:effectLst/>
                          <a:latin typeface="Arial" panose="020B0604020202020204" pitchFamily="34" charset="0"/>
                          <a:cs typeface="Arial" panose="020B0604020202020204" pitchFamily="34" charset="0"/>
                        </a:rPr>
                        <a:t>105</a:t>
                      </a:r>
                      <a:r>
                        <a:rPr lang="es-ES" sz="1400" kern="0">
                          <a:effectLst/>
                          <a:latin typeface="Arial" panose="020B0604020202020204" pitchFamily="34" charset="0"/>
                          <a:cs typeface="Arial" panose="020B0604020202020204" pitchFamily="34" charset="0"/>
                        </a:rPr>
                        <a:t> </a:t>
                      </a:r>
                      <a:endParaRPr lang="es-MX" sz="14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400" kern="0">
                          <a:effectLst/>
                          <a:latin typeface="Arial" panose="020B0604020202020204" pitchFamily="34" charset="0"/>
                          <a:cs typeface="Arial" panose="020B0604020202020204" pitchFamily="34" charset="0"/>
                        </a:rPr>
                        <a:t>109</a:t>
                      </a:r>
                      <a:r>
                        <a:rPr lang="es-ES" sz="1400" kern="0">
                          <a:effectLst/>
                          <a:latin typeface="Arial" panose="020B0604020202020204" pitchFamily="34" charset="0"/>
                          <a:cs typeface="Arial" panose="020B0604020202020204" pitchFamily="34" charset="0"/>
                        </a:rPr>
                        <a:t> </a:t>
                      </a:r>
                      <a:endParaRPr lang="es-MX" sz="14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extLst>
                  <a:ext uri="{0D108BD9-81ED-4DB2-BD59-A6C34878D82A}">
                    <a16:rowId xmlns:a16="http://schemas.microsoft.com/office/drawing/2014/main" val="898915163"/>
                  </a:ext>
                </a:extLst>
              </a:tr>
              <a:tr h="251839">
                <a:tc vMerge="1">
                  <a:txBody>
                    <a:bodyPr/>
                    <a:lstStyle/>
                    <a:p>
                      <a:endParaRPr lang="es-MX"/>
                    </a:p>
                  </a:txBody>
                  <a:tcPr/>
                </a:tc>
                <a:tc>
                  <a:txBody>
                    <a:bodyPr/>
                    <a:lstStyle/>
                    <a:p>
                      <a:pPr algn="just" fontAlgn="base">
                        <a:lnSpc>
                          <a:spcPct val="107000"/>
                        </a:lnSpc>
                        <a:spcAft>
                          <a:spcPts val="800"/>
                        </a:spcAft>
                      </a:pPr>
                      <a:r>
                        <a:rPr lang="es-CO" sz="1400" kern="0">
                          <a:effectLst/>
                          <a:latin typeface="Arial" panose="020B0604020202020204" pitchFamily="34" charset="0"/>
                          <a:cs typeface="Arial" panose="020B0604020202020204" pitchFamily="34" charset="0"/>
                        </a:rPr>
                        <a:t>Terminado </a:t>
                      </a:r>
                      <a:endParaRPr lang="es-MX" sz="14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400" kern="0" dirty="0">
                          <a:effectLst/>
                          <a:latin typeface="Arial" panose="020B0604020202020204" pitchFamily="34" charset="0"/>
                          <a:cs typeface="Arial" panose="020B0604020202020204" pitchFamily="34" charset="0"/>
                        </a:rPr>
                        <a:t>9</a:t>
                      </a:r>
                      <a:r>
                        <a:rPr lang="es-ES" sz="1400" kern="0" dirty="0">
                          <a:effectLst/>
                          <a:latin typeface="Arial" panose="020B0604020202020204" pitchFamily="34" charset="0"/>
                          <a:cs typeface="Arial" panose="020B0604020202020204" pitchFamily="34" charset="0"/>
                        </a:rPr>
                        <a:t> </a:t>
                      </a:r>
                      <a:endParaRPr lang="es-MX" sz="14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400" kern="0" dirty="0">
                          <a:effectLst/>
                          <a:latin typeface="Arial" panose="020B0604020202020204" pitchFamily="34" charset="0"/>
                          <a:cs typeface="Arial" panose="020B0604020202020204" pitchFamily="34" charset="0"/>
                        </a:rPr>
                        <a:t>45</a:t>
                      </a:r>
                      <a:r>
                        <a:rPr lang="es-ES" sz="1400" kern="0" dirty="0">
                          <a:effectLst/>
                          <a:latin typeface="Arial" panose="020B0604020202020204" pitchFamily="34" charset="0"/>
                          <a:cs typeface="Arial" panose="020B0604020202020204" pitchFamily="34" charset="0"/>
                        </a:rPr>
                        <a:t> </a:t>
                      </a:r>
                      <a:endParaRPr lang="es-MX" sz="14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400" kern="0">
                          <a:effectLst/>
                          <a:latin typeface="Arial" panose="020B0604020202020204" pitchFamily="34" charset="0"/>
                          <a:cs typeface="Arial" panose="020B0604020202020204" pitchFamily="34" charset="0"/>
                        </a:rPr>
                        <a:t>89</a:t>
                      </a:r>
                      <a:r>
                        <a:rPr lang="es-ES" sz="1400" kern="0">
                          <a:effectLst/>
                          <a:latin typeface="Arial" panose="020B0604020202020204" pitchFamily="34" charset="0"/>
                          <a:cs typeface="Arial" panose="020B0604020202020204" pitchFamily="34" charset="0"/>
                        </a:rPr>
                        <a:t> </a:t>
                      </a:r>
                      <a:endParaRPr lang="es-MX" sz="14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400" kern="0">
                          <a:effectLst/>
                          <a:latin typeface="Arial" panose="020B0604020202020204" pitchFamily="34" charset="0"/>
                          <a:cs typeface="Arial" panose="020B0604020202020204" pitchFamily="34" charset="0"/>
                        </a:rPr>
                        <a:t>40</a:t>
                      </a:r>
                      <a:r>
                        <a:rPr lang="es-ES" sz="1400" kern="0">
                          <a:effectLst/>
                          <a:latin typeface="Arial" panose="020B0604020202020204" pitchFamily="34" charset="0"/>
                          <a:cs typeface="Arial" panose="020B0604020202020204" pitchFamily="34" charset="0"/>
                        </a:rPr>
                        <a:t> </a:t>
                      </a:r>
                      <a:endParaRPr lang="es-MX" sz="14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400" kern="0">
                          <a:effectLst/>
                          <a:latin typeface="Arial" panose="020B0604020202020204" pitchFamily="34" charset="0"/>
                          <a:cs typeface="Arial" panose="020B0604020202020204" pitchFamily="34" charset="0"/>
                        </a:rPr>
                        <a:t>183</a:t>
                      </a:r>
                      <a:r>
                        <a:rPr lang="es-ES" sz="1400" kern="0">
                          <a:effectLst/>
                          <a:latin typeface="Arial" panose="020B0604020202020204" pitchFamily="34" charset="0"/>
                          <a:cs typeface="Arial" panose="020B0604020202020204" pitchFamily="34" charset="0"/>
                        </a:rPr>
                        <a:t> </a:t>
                      </a:r>
                      <a:endParaRPr lang="es-MX" sz="14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extLst>
                  <a:ext uri="{0D108BD9-81ED-4DB2-BD59-A6C34878D82A}">
                    <a16:rowId xmlns:a16="http://schemas.microsoft.com/office/drawing/2014/main" val="3596258879"/>
                  </a:ext>
                </a:extLst>
              </a:tr>
              <a:tr h="251839">
                <a:tc vMerge="1">
                  <a:txBody>
                    <a:bodyPr/>
                    <a:lstStyle/>
                    <a:p>
                      <a:endParaRPr lang="es-MX"/>
                    </a:p>
                  </a:txBody>
                  <a:tcPr/>
                </a:tc>
                <a:tc>
                  <a:txBody>
                    <a:bodyPr/>
                    <a:lstStyle/>
                    <a:p>
                      <a:pPr algn="just" fontAlgn="base">
                        <a:lnSpc>
                          <a:spcPct val="107000"/>
                        </a:lnSpc>
                        <a:spcAft>
                          <a:spcPts val="800"/>
                        </a:spcAft>
                      </a:pPr>
                      <a:r>
                        <a:rPr lang="es-CO" sz="1400" kern="0">
                          <a:effectLst/>
                          <a:latin typeface="Arial" panose="020B0604020202020204" pitchFamily="34" charset="0"/>
                          <a:cs typeface="Arial" panose="020B0604020202020204" pitchFamily="34" charset="0"/>
                        </a:rPr>
                        <a:t>Liquidado </a:t>
                      </a:r>
                      <a:endParaRPr lang="es-MX" sz="14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400" kern="0">
                          <a:effectLst/>
                          <a:latin typeface="Arial" panose="020B0604020202020204" pitchFamily="34" charset="0"/>
                          <a:cs typeface="Arial" panose="020B0604020202020204" pitchFamily="34" charset="0"/>
                        </a:rPr>
                        <a:t>101</a:t>
                      </a:r>
                      <a:r>
                        <a:rPr lang="es-ES" sz="1400" kern="0">
                          <a:effectLst/>
                          <a:latin typeface="Arial" panose="020B0604020202020204" pitchFamily="34" charset="0"/>
                          <a:cs typeface="Arial" panose="020B0604020202020204" pitchFamily="34" charset="0"/>
                        </a:rPr>
                        <a:t> </a:t>
                      </a:r>
                      <a:endParaRPr lang="es-MX" sz="14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400" kern="0" dirty="0">
                          <a:effectLst/>
                          <a:latin typeface="Arial" panose="020B0604020202020204" pitchFamily="34" charset="0"/>
                          <a:cs typeface="Arial" panose="020B0604020202020204" pitchFamily="34" charset="0"/>
                        </a:rPr>
                        <a:t>70</a:t>
                      </a:r>
                      <a:r>
                        <a:rPr lang="es-ES" sz="1400" kern="0" dirty="0">
                          <a:effectLst/>
                          <a:latin typeface="Arial" panose="020B0604020202020204" pitchFamily="34" charset="0"/>
                          <a:cs typeface="Arial" panose="020B0604020202020204" pitchFamily="34" charset="0"/>
                        </a:rPr>
                        <a:t> </a:t>
                      </a:r>
                      <a:endParaRPr lang="es-MX" sz="14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400" kern="0">
                          <a:effectLst/>
                          <a:latin typeface="Arial" panose="020B0604020202020204" pitchFamily="34" charset="0"/>
                          <a:cs typeface="Arial" panose="020B0604020202020204" pitchFamily="34" charset="0"/>
                        </a:rPr>
                        <a:t>47</a:t>
                      </a:r>
                      <a:r>
                        <a:rPr lang="es-ES" sz="1400" kern="0">
                          <a:effectLst/>
                          <a:latin typeface="Arial" panose="020B0604020202020204" pitchFamily="34" charset="0"/>
                          <a:cs typeface="Arial" panose="020B0604020202020204" pitchFamily="34" charset="0"/>
                        </a:rPr>
                        <a:t> </a:t>
                      </a:r>
                      <a:endParaRPr lang="es-MX" sz="14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400" kern="0" dirty="0">
                          <a:effectLst/>
                          <a:latin typeface="Arial" panose="020B0604020202020204" pitchFamily="34" charset="0"/>
                          <a:cs typeface="Arial" panose="020B0604020202020204" pitchFamily="34" charset="0"/>
                        </a:rPr>
                        <a:t>30</a:t>
                      </a:r>
                      <a:r>
                        <a:rPr lang="es-ES" sz="1400" kern="0" dirty="0">
                          <a:effectLst/>
                          <a:latin typeface="Arial" panose="020B0604020202020204" pitchFamily="34" charset="0"/>
                          <a:cs typeface="Arial" panose="020B0604020202020204" pitchFamily="34" charset="0"/>
                        </a:rPr>
                        <a:t> </a:t>
                      </a:r>
                      <a:endParaRPr lang="es-MX" sz="14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400" kern="0">
                          <a:effectLst/>
                          <a:latin typeface="Arial" panose="020B0604020202020204" pitchFamily="34" charset="0"/>
                          <a:cs typeface="Arial" panose="020B0604020202020204" pitchFamily="34" charset="0"/>
                        </a:rPr>
                        <a:t>248</a:t>
                      </a:r>
                      <a:r>
                        <a:rPr lang="es-ES" sz="1400" kern="0">
                          <a:effectLst/>
                          <a:latin typeface="Arial" panose="020B0604020202020204" pitchFamily="34" charset="0"/>
                          <a:cs typeface="Arial" panose="020B0604020202020204" pitchFamily="34" charset="0"/>
                        </a:rPr>
                        <a:t> </a:t>
                      </a:r>
                      <a:endParaRPr lang="es-MX" sz="14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extLst>
                  <a:ext uri="{0D108BD9-81ED-4DB2-BD59-A6C34878D82A}">
                    <a16:rowId xmlns:a16="http://schemas.microsoft.com/office/drawing/2014/main" val="3331583653"/>
                  </a:ext>
                </a:extLst>
              </a:tr>
              <a:tr h="251839">
                <a:tc vMerge="1">
                  <a:txBody>
                    <a:bodyPr/>
                    <a:lstStyle/>
                    <a:p>
                      <a:endParaRPr lang="es-MX"/>
                    </a:p>
                  </a:txBody>
                  <a:tcPr/>
                </a:tc>
                <a:tc>
                  <a:txBody>
                    <a:bodyPr/>
                    <a:lstStyle/>
                    <a:p>
                      <a:pPr algn="just" fontAlgn="base">
                        <a:lnSpc>
                          <a:spcPct val="107000"/>
                        </a:lnSpc>
                        <a:spcAft>
                          <a:spcPts val="800"/>
                        </a:spcAft>
                      </a:pPr>
                      <a:r>
                        <a:rPr lang="es-CO" sz="1400" kern="0">
                          <a:effectLst/>
                          <a:latin typeface="Arial" panose="020B0604020202020204" pitchFamily="34" charset="0"/>
                          <a:cs typeface="Arial" panose="020B0604020202020204" pitchFamily="34" charset="0"/>
                        </a:rPr>
                        <a:t>Cedido </a:t>
                      </a:r>
                      <a:endParaRPr lang="es-MX" sz="14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400" kern="0">
                          <a:effectLst/>
                          <a:latin typeface="Arial" panose="020B0604020202020204" pitchFamily="34" charset="0"/>
                          <a:cs typeface="Arial" panose="020B0604020202020204" pitchFamily="34" charset="0"/>
                        </a:rPr>
                        <a:t>0</a:t>
                      </a:r>
                      <a:r>
                        <a:rPr lang="es-ES" sz="1400" kern="0">
                          <a:effectLst/>
                          <a:latin typeface="Arial" panose="020B0604020202020204" pitchFamily="34" charset="0"/>
                          <a:cs typeface="Arial" panose="020B0604020202020204" pitchFamily="34" charset="0"/>
                        </a:rPr>
                        <a:t> </a:t>
                      </a:r>
                      <a:endParaRPr lang="es-MX" sz="14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400" kern="0">
                          <a:effectLst/>
                          <a:latin typeface="Arial" panose="020B0604020202020204" pitchFamily="34" charset="0"/>
                          <a:cs typeface="Arial" panose="020B0604020202020204" pitchFamily="34" charset="0"/>
                        </a:rPr>
                        <a:t>6</a:t>
                      </a:r>
                      <a:r>
                        <a:rPr lang="es-ES" sz="1400" kern="0">
                          <a:effectLst/>
                          <a:latin typeface="Arial" panose="020B0604020202020204" pitchFamily="34" charset="0"/>
                          <a:cs typeface="Arial" panose="020B0604020202020204" pitchFamily="34" charset="0"/>
                        </a:rPr>
                        <a:t> </a:t>
                      </a:r>
                      <a:endParaRPr lang="es-MX" sz="14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400" kern="0">
                          <a:effectLst/>
                          <a:latin typeface="Arial" panose="020B0604020202020204" pitchFamily="34" charset="0"/>
                          <a:cs typeface="Arial" panose="020B0604020202020204" pitchFamily="34" charset="0"/>
                        </a:rPr>
                        <a:t>6</a:t>
                      </a:r>
                      <a:r>
                        <a:rPr lang="es-ES" sz="1400" kern="0">
                          <a:effectLst/>
                          <a:latin typeface="Arial" panose="020B0604020202020204" pitchFamily="34" charset="0"/>
                          <a:cs typeface="Arial" panose="020B0604020202020204" pitchFamily="34" charset="0"/>
                        </a:rPr>
                        <a:t> </a:t>
                      </a:r>
                      <a:endParaRPr lang="es-MX" sz="1400" kern="1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400" kern="0" dirty="0">
                          <a:effectLst/>
                          <a:latin typeface="Arial" panose="020B0604020202020204" pitchFamily="34" charset="0"/>
                          <a:cs typeface="Arial" panose="020B0604020202020204" pitchFamily="34" charset="0"/>
                        </a:rPr>
                        <a:t>2</a:t>
                      </a:r>
                      <a:r>
                        <a:rPr lang="es-ES" sz="1400" kern="0" dirty="0">
                          <a:effectLst/>
                          <a:latin typeface="Arial" panose="020B0604020202020204" pitchFamily="34" charset="0"/>
                          <a:cs typeface="Arial" panose="020B0604020202020204" pitchFamily="34" charset="0"/>
                        </a:rPr>
                        <a:t> </a:t>
                      </a:r>
                      <a:endParaRPr lang="es-MX" sz="14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400" kern="0" dirty="0">
                          <a:effectLst/>
                          <a:latin typeface="Arial" panose="020B0604020202020204" pitchFamily="34" charset="0"/>
                          <a:cs typeface="Arial" panose="020B0604020202020204" pitchFamily="34" charset="0"/>
                        </a:rPr>
                        <a:t>14</a:t>
                      </a:r>
                      <a:r>
                        <a:rPr lang="es-ES" sz="1400" kern="0" dirty="0">
                          <a:effectLst/>
                          <a:latin typeface="Arial" panose="020B0604020202020204" pitchFamily="34" charset="0"/>
                          <a:cs typeface="Arial" panose="020B0604020202020204" pitchFamily="34" charset="0"/>
                        </a:rPr>
                        <a:t> </a:t>
                      </a:r>
                      <a:endParaRPr lang="es-MX" sz="1400" kern="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extLst>
                  <a:ext uri="{0D108BD9-81ED-4DB2-BD59-A6C34878D82A}">
                    <a16:rowId xmlns:a16="http://schemas.microsoft.com/office/drawing/2014/main" val="4094639825"/>
                  </a:ext>
                </a:extLst>
              </a:tr>
            </a:tbl>
          </a:graphicData>
        </a:graphic>
      </p:graphicFrame>
      <p:sp>
        <p:nvSpPr>
          <p:cNvPr id="5" name="CuadroTexto 4">
            <a:extLst>
              <a:ext uri="{FF2B5EF4-FFF2-40B4-BE49-F238E27FC236}">
                <a16:creationId xmlns:a16="http://schemas.microsoft.com/office/drawing/2014/main" id="{532093FC-668A-4750-F9DA-3E8BF4CFC886}"/>
              </a:ext>
            </a:extLst>
          </p:cNvPr>
          <p:cNvSpPr txBox="1"/>
          <p:nvPr/>
        </p:nvSpPr>
        <p:spPr>
          <a:xfrm>
            <a:off x="576776" y="2757103"/>
            <a:ext cx="7174522" cy="260328"/>
          </a:xfrm>
          <a:prstGeom prst="rect">
            <a:avLst/>
          </a:prstGeom>
          <a:noFill/>
        </p:spPr>
        <p:txBody>
          <a:bodyPr wrap="square">
            <a:spAutoFit/>
          </a:bodyPr>
          <a:lstStyle/>
          <a:p>
            <a:pPr algn="just" fontAlgn="base">
              <a:lnSpc>
                <a:spcPct val="107000"/>
              </a:lnSpc>
              <a:spcAft>
                <a:spcPts val="800"/>
              </a:spcAft>
            </a:pPr>
            <a:r>
              <a:rPr lang="es-CO" sz="1100" kern="0" dirty="0">
                <a:effectLst/>
                <a:latin typeface="Arial" panose="020B0604020202020204" pitchFamily="34" charset="0"/>
                <a:ea typeface="Times New Roman" panose="02020603050405020304" pitchFamily="18" charset="0"/>
                <a:cs typeface="Arial" panose="020B0604020202020204" pitchFamily="34" charset="0"/>
              </a:rPr>
              <a:t> ** Corte del reporte de la información: 30 de octubre. </a:t>
            </a:r>
            <a:endParaRPr lang="es-MX" sz="1100" kern="1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86278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2DD"/>
        </a:solidFill>
        <a:effectLst/>
      </p:bgPr>
    </p:bg>
    <p:spTree>
      <p:nvGrpSpPr>
        <p:cNvPr id="1" name=""/>
        <p:cNvGrpSpPr/>
        <p:nvPr/>
      </p:nvGrpSpPr>
      <p:grpSpPr>
        <a:xfrm>
          <a:off x="0" y="0"/>
          <a:ext cx="0" cy="0"/>
          <a:chOff x="0" y="0"/>
          <a:chExt cx="0" cy="0"/>
        </a:xfrm>
      </p:grpSpPr>
      <p:sp>
        <p:nvSpPr>
          <p:cNvPr id="44" name="object 44">
            <a:extLst>
              <a:ext uri="{FF2B5EF4-FFF2-40B4-BE49-F238E27FC236}">
                <a16:creationId xmlns:a16="http://schemas.microsoft.com/office/drawing/2014/main" id="{7747262E-9336-F558-D513-F3B9EF4E5BB0}"/>
              </a:ext>
            </a:extLst>
          </p:cNvPr>
          <p:cNvSpPr txBox="1">
            <a:spLocks noGrp="1"/>
          </p:cNvSpPr>
          <p:nvPr>
            <p:ph type="title"/>
          </p:nvPr>
        </p:nvSpPr>
        <p:spPr>
          <a:xfrm>
            <a:off x="807726" y="685069"/>
            <a:ext cx="5040009" cy="506332"/>
          </a:xfrm>
        </p:spPr>
        <p:txBody>
          <a:bodyPr vert="horz" lIns="91440" tIns="72012" rIns="91440" bIns="45720" numCol="1" rtlCol="0" anchor="t" anchorCtr="0" compatLnSpc="1">
            <a:prstTxWarp prst="textNoShape">
              <a:avLst/>
            </a:prstTxWarp>
            <a:normAutofit/>
          </a:bodyPr>
          <a:lstStyle/>
          <a:p>
            <a:pPr marL="7985">
              <a:spcBef>
                <a:spcPts val="289"/>
              </a:spcBef>
            </a:pPr>
            <a:r>
              <a:rPr lang="es-MX" altLang="en-CO" sz="2800" b="1" dirty="0">
                <a:solidFill>
                  <a:srgbClr val="EB6C6D"/>
                </a:solidFill>
                <a:latin typeface="Arial" panose="020B0604020202020204" pitchFamily="34" charset="0"/>
                <a:cs typeface="Arial" panose="020B0604020202020204" pitchFamily="34" charset="0"/>
              </a:rPr>
              <a:t>Recurso Humano </a:t>
            </a:r>
            <a:endParaRPr lang="en-CO" altLang="en-CO" sz="1600" b="1" dirty="0">
              <a:latin typeface="Arial" panose="020B0604020202020204" pitchFamily="34" charset="0"/>
              <a:cs typeface="Arial" panose="020B0604020202020204" pitchFamily="34" charset="0"/>
            </a:endParaRPr>
          </a:p>
        </p:txBody>
      </p:sp>
      <p:pic>
        <p:nvPicPr>
          <p:cNvPr id="8" name="Imagen 41">
            <a:extLst>
              <a:ext uri="{FF2B5EF4-FFF2-40B4-BE49-F238E27FC236}">
                <a16:creationId xmlns:a16="http://schemas.microsoft.com/office/drawing/2014/main" id="{37ED1695-205F-5092-B6A0-D005F64BB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7093" b="36607"/>
          <a:stretch>
            <a:fillRect/>
          </a:stretch>
        </p:blipFill>
        <p:spPr bwMode="auto">
          <a:xfrm>
            <a:off x="0" y="4975080"/>
            <a:ext cx="1615452" cy="192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a 1">
            <a:extLst>
              <a:ext uri="{FF2B5EF4-FFF2-40B4-BE49-F238E27FC236}">
                <a16:creationId xmlns:a16="http://schemas.microsoft.com/office/drawing/2014/main" id="{2FA57DBF-261D-6556-F3D7-1D1A49C2090A}"/>
              </a:ext>
            </a:extLst>
          </p:cNvPr>
          <p:cNvGraphicFramePr>
            <a:graphicFrameLocks noGrp="1"/>
          </p:cNvGraphicFramePr>
          <p:nvPr>
            <p:extLst>
              <p:ext uri="{D42A27DB-BD31-4B8C-83A1-F6EECF244321}">
                <p14:modId xmlns:p14="http://schemas.microsoft.com/office/powerpoint/2010/main" val="1532884638"/>
              </p:ext>
            </p:extLst>
          </p:nvPr>
        </p:nvGraphicFramePr>
        <p:xfrm>
          <a:off x="1439592" y="1793041"/>
          <a:ext cx="9622303" cy="4143701"/>
        </p:xfrm>
        <a:graphic>
          <a:graphicData uri="http://schemas.openxmlformats.org/drawingml/2006/table">
            <a:tbl>
              <a:tblPr firstRow="1" firstCol="1" bandRow="1">
                <a:tableStyleId>{5C22544A-7EE6-4342-B048-85BDC9FD1C3A}</a:tableStyleId>
              </a:tblPr>
              <a:tblGrid>
                <a:gridCol w="1449075">
                  <a:extLst>
                    <a:ext uri="{9D8B030D-6E8A-4147-A177-3AD203B41FA5}">
                      <a16:colId xmlns:a16="http://schemas.microsoft.com/office/drawing/2014/main" val="3986469949"/>
                    </a:ext>
                  </a:extLst>
                </a:gridCol>
                <a:gridCol w="1936551">
                  <a:extLst>
                    <a:ext uri="{9D8B030D-6E8A-4147-A177-3AD203B41FA5}">
                      <a16:colId xmlns:a16="http://schemas.microsoft.com/office/drawing/2014/main" val="1871295047"/>
                    </a:ext>
                  </a:extLst>
                </a:gridCol>
                <a:gridCol w="2447778">
                  <a:extLst>
                    <a:ext uri="{9D8B030D-6E8A-4147-A177-3AD203B41FA5}">
                      <a16:colId xmlns:a16="http://schemas.microsoft.com/office/drawing/2014/main" val="4160394429"/>
                    </a:ext>
                  </a:extLst>
                </a:gridCol>
                <a:gridCol w="1025554">
                  <a:extLst>
                    <a:ext uri="{9D8B030D-6E8A-4147-A177-3AD203B41FA5}">
                      <a16:colId xmlns:a16="http://schemas.microsoft.com/office/drawing/2014/main" val="210829151"/>
                    </a:ext>
                  </a:extLst>
                </a:gridCol>
                <a:gridCol w="1315935">
                  <a:extLst>
                    <a:ext uri="{9D8B030D-6E8A-4147-A177-3AD203B41FA5}">
                      <a16:colId xmlns:a16="http://schemas.microsoft.com/office/drawing/2014/main" val="1703053743"/>
                    </a:ext>
                  </a:extLst>
                </a:gridCol>
                <a:gridCol w="1447410">
                  <a:extLst>
                    <a:ext uri="{9D8B030D-6E8A-4147-A177-3AD203B41FA5}">
                      <a16:colId xmlns:a16="http://schemas.microsoft.com/office/drawing/2014/main" val="1477198743"/>
                    </a:ext>
                  </a:extLst>
                </a:gridCol>
              </a:tblGrid>
              <a:tr h="253984">
                <a:tc gridSpan="6">
                  <a:txBody>
                    <a:bodyPr/>
                    <a:lstStyle/>
                    <a:p>
                      <a:pPr algn="ctr" fontAlgn="base">
                        <a:lnSpc>
                          <a:spcPct val="107000"/>
                        </a:lnSpc>
                        <a:spcAft>
                          <a:spcPts val="800"/>
                        </a:spcAft>
                      </a:pPr>
                      <a:r>
                        <a:rPr lang="es-CO" sz="1800" kern="0">
                          <a:effectLst/>
                        </a:rPr>
                        <a:t>Secretaría de Inclusión Social, Familia y Derechos Humanos (consolidado)</a:t>
                      </a:r>
                      <a:r>
                        <a:rPr lang="es-ES" sz="1800" kern="0">
                          <a:effectLst/>
                        </a:rPr>
                        <a:t> </a:t>
                      </a:r>
                      <a:endParaRPr lang="es-MX"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3650271601"/>
                  </a:ext>
                </a:extLst>
              </a:tr>
              <a:tr h="1791824">
                <a:tc>
                  <a:txBody>
                    <a:bodyPr/>
                    <a:lstStyle/>
                    <a:p>
                      <a:pPr algn="ctr" fontAlgn="base">
                        <a:lnSpc>
                          <a:spcPct val="107000"/>
                        </a:lnSpc>
                        <a:spcAft>
                          <a:spcPts val="800"/>
                        </a:spcAft>
                      </a:pPr>
                      <a:r>
                        <a:rPr lang="es-CO" sz="1800" kern="0">
                          <a:effectLst/>
                        </a:rPr>
                        <a:t>Dependencias</a:t>
                      </a:r>
                      <a:r>
                        <a:rPr lang="es-ES" sz="1800" kern="0">
                          <a:effectLst/>
                        </a:rPr>
                        <a:t> </a:t>
                      </a:r>
                      <a:endParaRPr lang="es-MX"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a:txBody>
                    <a:bodyPr/>
                    <a:lstStyle/>
                    <a:p>
                      <a:pPr algn="ctr" fontAlgn="base">
                        <a:lnSpc>
                          <a:spcPct val="107000"/>
                        </a:lnSpc>
                        <a:spcAft>
                          <a:spcPts val="800"/>
                        </a:spcAft>
                      </a:pPr>
                      <a:r>
                        <a:rPr lang="es-CO" sz="1800" kern="0">
                          <a:effectLst/>
                        </a:rPr>
                        <a:t>Naturaleza</a:t>
                      </a:r>
                      <a:r>
                        <a:rPr lang="es-ES" sz="1800" kern="0">
                          <a:effectLst/>
                        </a:rPr>
                        <a:t> </a:t>
                      </a:r>
                      <a:endParaRPr lang="es-MX"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800" kern="0">
                          <a:effectLst/>
                        </a:rPr>
                        <a:t>Fechas</a:t>
                      </a:r>
                      <a:r>
                        <a:rPr lang="es-ES" sz="1800" kern="0">
                          <a:effectLst/>
                        </a:rPr>
                        <a:t> </a:t>
                      </a:r>
                      <a:endParaRPr lang="es-MX"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800" kern="0">
                          <a:effectLst/>
                        </a:rPr>
                        <a:t>Empleos existentes</a:t>
                      </a:r>
                      <a:r>
                        <a:rPr lang="es-ES" sz="1800" kern="0">
                          <a:effectLst/>
                        </a:rPr>
                        <a:t> </a:t>
                      </a:r>
                      <a:endParaRPr lang="es-MX"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800" kern="0">
                          <a:effectLst/>
                        </a:rPr>
                        <a:t>Empleos provistos</a:t>
                      </a:r>
                      <a:r>
                        <a:rPr lang="es-ES" sz="1800" kern="0">
                          <a:effectLst/>
                        </a:rPr>
                        <a:t> </a:t>
                      </a:r>
                      <a:endParaRPr lang="es-MX"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800" kern="0">
                          <a:effectLst/>
                        </a:rPr>
                        <a:t>Empleos vacantes</a:t>
                      </a:r>
                      <a:r>
                        <a:rPr lang="es-ES" sz="1800" kern="0">
                          <a:effectLst/>
                        </a:rPr>
                        <a:t> </a:t>
                      </a:r>
                      <a:endParaRPr lang="es-MX"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extLst>
                  <a:ext uri="{0D108BD9-81ED-4DB2-BD59-A6C34878D82A}">
                    <a16:rowId xmlns:a16="http://schemas.microsoft.com/office/drawing/2014/main" val="3714237394"/>
                  </a:ext>
                </a:extLst>
              </a:tr>
              <a:tr h="427508">
                <a:tc rowSpan="4">
                  <a:txBody>
                    <a:bodyPr/>
                    <a:lstStyle/>
                    <a:p>
                      <a:pPr algn="ctr" fontAlgn="base">
                        <a:lnSpc>
                          <a:spcPct val="107000"/>
                        </a:lnSpc>
                        <a:spcAft>
                          <a:spcPts val="800"/>
                        </a:spcAft>
                      </a:pPr>
                      <a:r>
                        <a:rPr lang="es-CO" sz="1600" kern="0" dirty="0">
                          <a:effectLst/>
                        </a:rPr>
                        <a:t>Secretaría de Inclusión Social Familia y Derechos Humanos </a:t>
                      </a:r>
                      <a:endParaRPr lang="es-MX" sz="2400" kern="100" dirty="0">
                        <a:effectLst/>
                      </a:endParaRPr>
                    </a:p>
                    <a:p>
                      <a:pPr algn="ctr" fontAlgn="base">
                        <a:lnSpc>
                          <a:spcPct val="107000"/>
                        </a:lnSpc>
                        <a:spcAft>
                          <a:spcPts val="800"/>
                        </a:spcAft>
                      </a:pPr>
                      <a:r>
                        <a:rPr lang="es-ES" sz="1600" kern="0" dirty="0">
                          <a:effectLst/>
                        </a:rPr>
                        <a:t> </a:t>
                      </a:r>
                      <a:endParaRPr lang="es-MX" sz="2400" kern="100" dirty="0">
                        <a:effectLst/>
                      </a:endParaRPr>
                    </a:p>
                    <a:p>
                      <a:pPr algn="ctr" fontAlgn="base">
                        <a:lnSpc>
                          <a:spcPct val="107000"/>
                        </a:lnSpc>
                        <a:spcAft>
                          <a:spcPts val="800"/>
                        </a:spcAft>
                      </a:pPr>
                      <a:r>
                        <a:rPr lang="es-ES" sz="1600" kern="0" dirty="0">
                          <a:effectLst/>
                        </a:rPr>
                        <a:t> </a:t>
                      </a:r>
                      <a:endParaRPr lang="es-MX"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6C6C"/>
                    </a:solidFill>
                  </a:tcPr>
                </a:tc>
                <a:tc rowSpan="2">
                  <a:txBody>
                    <a:bodyPr/>
                    <a:lstStyle/>
                    <a:p>
                      <a:pPr algn="ctr" fontAlgn="base">
                        <a:lnSpc>
                          <a:spcPct val="107000"/>
                        </a:lnSpc>
                        <a:spcAft>
                          <a:spcPts val="800"/>
                        </a:spcAft>
                      </a:pPr>
                      <a:r>
                        <a:rPr lang="es-CO" sz="1600" kern="0">
                          <a:effectLst/>
                        </a:rPr>
                        <a:t>Empleos de Carrera Administrativa </a:t>
                      </a:r>
                      <a:endParaRPr lang="es-MX"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fontAlgn="base">
                        <a:lnSpc>
                          <a:spcPct val="107000"/>
                        </a:lnSpc>
                        <a:spcAft>
                          <a:spcPts val="800"/>
                        </a:spcAft>
                      </a:pPr>
                      <a:r>
                        <a:rPr lang="es-CO" sz="1600" kern="0">
                          <a:effectLst/>
                        </a:rPr>
                        <a:t>Al inicio de la gestión 01 de enero del 2020 </a:t>
                      </a:r>
                      <a:endParaRPr lang="es-MX"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600" kern="0">
                          <a:effectLst/>
                        </a:rPr>
                        <a:t>244</a:t>
                      </a:r>
                      <a:r>
                        <a:rPr lang="es-ES" sz="1600" kern="0">
                          <a:effectLst/>
                        </a:rPr>
                        <a:t> </a:t>
                      </a:r>
                      <a:endParaRPr lang="es-MX"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600" kern="0">
                          <a:effectLst/>
                        </a:rPr>
                        <a:t>232</a:t>
                      </a:r>
                      <a:r>
                        <a:rPr lang="es-ES" sz="1600" kern="0">
                          <a:effectLst/>
                        </a:rPr>
                        <a:t> </a:t>
                      </a:r>
                      <a:endParaRPr lang="es-MX"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600" kern="0">
                          <a:effectLst/>
                        </a:rPr>
                        <a:t>12</a:t>
                      </a:r>
                      <a:r>
                        <a:rPr lang="es-ES" sz="1600" kern="0">
                          <a:effectLst/>
                        </a:rPr>
                        <a:t> </a:t>
                      </a:r>
                      <a:endParaRPr lang="es-MX"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extLst>
                  <a:ext uri="{0D108BD9-81ED-4DB2-BD59-A6C34878D82A}">
                    <a16:rowId xmlns:a16="http://schemas.microsoft.com/office/drawing/2014/main" val="2074797670"/>
                  </a:ext>
                </a:extLst>
              </a:tr>
              <a:tr h="427508">
                <a:tc vMerge="1">
                  <a:txBody>
                    <a:bodyPr/>
                    <a:lstStyle/>
                    <a:p>
                      <a:endParaRPr lang="es-MX"/>
                    </a:p>
                  </a:txBody>
                  <a:tcPr/>
                </a:tc>
                <a:tc vMerge="1">
                  <a:txBody>
                    <a:bodyPr/>
                    <a:lstStyle/>
                    <a:p>
                      <a:endParaRPr lang="es-MX"/>
                    </a:p>
                  </a:txBody>
                  <a:tcPr/>
                </a:tc>
                <a:tc>
                  <a:txBody>
                    <a:bodyPr/>
                    <a:lstStyle/>
                    <a:p>
                      <a:pPr fontAlgn="base">
                        <a:lnSpc>
                          <a:spcPct val="107000"/>
                        </a:lnSpc>
                        <a:spcAft>
                          <a:spcPts val="800"/>
                        </a:spcAft>
                      </a:pPr>
                      <a:r>
                        <a:rPr lang="es-CO" sz="1600" kern="0">
                          <a:effectLst/>
                        </a:rPr>
                        <a:t>Al 30 de agosto  </a:t>
                      </a:r>
                      <a:endParaRPr lang="es-MX"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600" kern="0">
                          <a:effectLst/>
                        </a:rPr>
                        <a:t>213 </a:t>
                      </a:r>
                      <a:endParaRPr lang="es-MX"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600" kern="0">
                          <a:effectLst/>
                        </a:rPr>
                        <a:t>189 </a:t>
                      </a:r>
                      <a:endParaRPr lang="es-MX"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600" kern="0">
                          <a:effectLst/>
                        </a:rPr>
                        <a:t>24 </a:t>
                      </a:r>
                      <a:endParaRPr lang="es-MX"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extLst>
                  <a:ext uri="{0D108BD9-81ED-4DB2-BD59-A6C34878D82A}">
                    <a16:rowId xmlns:a16="http://schemas.microsoft.com/office/drawing/2014/main" val="3518631608"/>
                  </a:ext>
                </a:extLst>
              </a:tr>
              <a:tr h="282580">
                <a:tc vMerge="1">
                  <a:txBody>
                    <a:bodyPr/>
                    <a:lstStyle/>
                    <a:p>
                      <a:endParaRPr lang="es-MX"/>
                    </a:p>
                  </a:txBody>
                  <a:tcPr/>
                </a:tc>
                <a:tc rowSpan="2">
                  <a:txBody>
                    <a:bodyPr/>
                    <a:lstStyle/>
                    <a:p>
                      <a:pPr fontAlgn="base">
                        <a:lnSpc>
                          <a:spcPct val="107000"/>
                        </a:lnSpc>
                        <a:spcAft>
                          <a:spcPts val="800"/>
                        </a:spcAft>
                      </a:pPr>
                      <a:r>
                        <a:rPr lang="es-CO" sz="1600" kern="0">
                          <a:effectLst/>
                        </a:rPr>
                        <a:t>Empleos de Libre Nombramiento y Remoción </a:t>
                      </a:r>
                      <a:endParaRPr lang="es-MX" sz="2400" kern="100">
                        <a:effectLst/>
                      </a:endParaRPr>
                    </a:p>
                    <a:p>
                      <a:pPr algn="ctr" fontAlgn="base">
                        <a:lnSpc>
                          <a:spcPct val="107000"/>
                        </a:lnSpc>
                        <a:spcAft>
                          <a:spcPts val="800"/>
                        </a:spcAft>
                      </a:pPr>
                      <a:r>
                        <a:rPr lang="es-ES" sz="1600" kern="0">
                          <a:effectLst/>
                        </a:rPr>
                        <a:t> </a:t>
                      </a:r>
                      <a:endParaRPr lang="es-MX"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fontAlgn="base">
                        <a:lnSpc>
                          <a:spcPct val="107000"/>
                        </a:lnSpc>
                        <a:spcAft>
                          <a:spcPts val="800"/>
                        </a:spcAft>
                      </a:pPr>
                      <a:r>
                        <a:rPr lang="es-CO" sz="1600" kern="0">
                          <a:effectLst/>
                        </a:rPr>
                        <a:t>Al inicio de la gestión </a:t>
                      </a:r>
                      <a:endParaRPr lang="es-MX"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600" kern="0">
                          <a:effectLst/>
                        </a:rPr>
                        <a:t>12</a:t>
                      </a:r>
                      <a:r>
                        <a:rPr lang="es-ES" sz="1600" kern="0">
                          <a:effectLst/>
                        </a:rPr>
                        <a:t> </a:t>
                      </a:r>
                      <a:endParaRPr lang="es-MX"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600" kern="0">
                          <a:effectLst/>
                        </a:rPr>
                        <a:t>9</a:t>
                      </a:r>
                      <a:r>
                        <a:rPr lang="es-ES" sz="1600" kern="0">
                          <a:effectLst/>
                        </a:rPr>
                        <a:t> </a:t>
                      </a:r>
                      <a:endParaRPr lang="es-MX"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600" kern="0">
                          <a:effectLst/>
                        </a:rPr>
                        <a:t>9</a:t>
                      </a:r>
                      <a:r>
                        <a:rPr lang="es-ES" sz="1600" kern="0">
                          <a:effectLst/>
                        </a:rPr>
                        <a:t> </a:t>
                      </a:r>
                      <a:endParaRPr lang="es-MX"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extLst>
                  <a:ext uri="{0D108BD9-81ED-4DB2-BD59-A6C34878D82A}">
                    <a16:rowId xmlns:a16="http://schemas.microsoft.com/office/drawing/2014/main" val="1761453292"/>
                  </a:ext>
                </a:extLst>
              </a:tr>
              <a:tr h="390194">
                <a:tc vMerge="1">
                  <a:txBody>
                    <a:bodyPr/>
                    <a:lstStyle/>
                    <a:p>
                      <a:endParaRPr lang="es-MX"/>
                    </a:p>
                  </a:txBody>
                  <a:tcPr/>
                </a:tc>
                <a:tc vMerge="1">
                  <a:txBody>
                    <a:bodyPr/>
                    <a:lstStyle/>
                    <a:p>
                      <a:endParaRPr lang="es-MX"/>
                    </a:p>
                  </a:txBody>
                  <a:tcPr/>
                </a:tc>
                <a:tc>
                  <a:txBody>
                    <a:bodyPr/>
                    <a:lstStyle/>
                    <a:p>
                      <a:pPr fontAlgn="base">
                        <a:lnSpc>
                          <a:spcPct val="107000"/>
                        </a:lnSpc>
                        <a:spcAft>
                          <a:spcPts val="800"/>
                        </a:spcAft>
                      </a:pPr>
                      <a:r>
                        <a:rPr lang="es-CO" sz="1600" kern="0">
                          <a:effectLst/>
                        </a:rPr>
                        <a:t>Al 30 de agosto </a:t>
                      </a:r>
                      <a:endParaRPr lang="es-MX"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600" kern="0">
                          <a:effectLst/>
                        </a:rPr>
                        <a:t>12 </a:t>
                      </a:r>
                      <a:endParaRPr lang="es-MX"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600" kern="0">
                          <a:effectLst/>
                        </a:rPr>
                        <a:t>12 </a:t>
                      </a:r>
                      <a:endParaRPr lang="es-MX"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tc>
                  <a:txBody>
                    <a:bodyPr/>
                    <a:lstStyle/>
                    <a:p>
                      <a:pPr algn="ctr" fontAlgn="base">
                        <a:lnSpc>
                          <a:spcPct val="107000"/>
                        </a:lnSpc>
                        <a:spcAft>
                          <a:spcPts val="800"/>
                        </a:spcAft>
                      </a:pPr>
                      <a:r>
                        <a:rPr lang="es-CO" sz="1600" kern="0" dirty="0">
                          <a:effectLst/>
                        </a:rPr>
                        <a:t>0 </a:t>
                      </a:r>
                      <a:endParaRPr lang="es-MX"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2DD"/>
                    </a:solidFill>
                  </a:tcPr>
                </a:tc>
                <a:extLst>
                  <a:ext uri="{0D108BD9-81ED-4DB2-BD59-A6C34878D82A}">
                    <a16:rowId xmlns:a16="http://schemas.microsoft.com/office/drawing/2014/main" val="4170749865"/>
                  </a:ext>
                </a:extLst>
              </a:tr>
            </a:tbl>
          </a:graphicData>
        </a:graphic>
      </p:graphicFrame>
    </p:spTree>
    <p:extLst>
      <p:ext uri="{BB962C8B-B14F-4D97-AF65-F5344CB8AC3E}">
        <p14:creationId xmlns:p14="http://schemas.microsoft.com/office/powerpoint/2010/main" val="174329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2DD"/>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620B42-8761-2A77-EF25-0C3A4D1DB1CB}"/>
              </a:ext>
            </a:extLst>
          </p:cNvPr>
          <p:cNvSpPr/>
          <p:nvPr/>
        </p:nvSpPr>
        <p:spPr>
          <a:xfrm>
            <a:off x="3979100" y="619445"/>
            <a:ext cx="4233797" cy="558003"/>
          </a:xfrm>
          <a:prstGeom prst="rect">
            <a:avLst/>
          </a:prstGeom>
          <a:solidFill>
            <a:srgbClr val="1B3734"/>
          </a:solidFill>
          <a:ln>
            <a:noFill/>
          </a:ln>
        </p:spPr>
        <p:style>
          <a:lnRef idx="2">
            <a:schemeClr val="accent1">
              <a:shade val="15000"/>
            </a:schemeClr>
          </a:lnRef>
          <a:fillRef idx="1">
            <a:schemeClr val="accent1"/>
          </a:fillRef>
          <a:effectRef idx="0">
            <a:schemeClr val="accent1"/>
          </a:effectRef>
          <a:fontRef idx="minor">
            <a:schemeClr val="lt1"/>
          </a:fontRef>
        </p:style>
        <p:txBody>
          <a:bodyPr numCol="1" rtlCol="0" anchor="ctr"/>
          <a:lstStyle/>
          <a:p>
            <a:pPr algn="ctr">
              <a:lnSpc>
                <a:spcPts val="1660"/>
              </a:lnSpc>
            </a:pPr>
            <a:r>
              <a:rPr lang="en-US" b="1" dirty="0" err="1">
                <a:solidFill>
                  <a:srgbClr val="F7F2DD"/>
                </a:solidFill>
                <a:latin typeface="Arial" panose="020B0604020202020204" pitchFamily="34" charset="0"/>
                <a:cs typeface="Arial" panose="020B0604020202020204" pitchFamily="34" charset="0"/>
              </a:rPr>
              <a:t>Subsecretaría</a:t>
            </a:r>
            <a:r>
              <a:rPr lang="en-US" b="1" dirty="0">
                <a:solidFill>
                  <a:srgbClr val="F7F2DD"/>
                </a:solidFill>
                <a:latin typeface="Arial" panose="020B0604020202020204" pitchFamily="34" charset="0"/>
                <a:cs typeface="Arial" panose="020B0604020202020204" pitchFamily="34" charset="0"/>
              </a:rPr>
              <a:t> de </a:t>
            </a:r>
            <a:r>
              <a:rPr lang="en-US" b="1" dirty="0" err="1">
                <a:solidFill>
                  <a:srgbClr val="F7F2DD"/>
                </a:solidFill>
                <a:latin typeface="Arial" panose="020B0604020202020204" pitchFamily="34" charset="0"/>
                <a:cs typeface="Arial" panose="020B0604020202020204" pitchFamily="34" charset="0"/>
              </a:rPr>
              <a:t>Grupos</a:t>
            </a:r>
            <a:r>
              <a:rPr lang="en-US" b="1" dirty="0">
                <a:solidFill>
                  <a:srgbClr val="F7F2DD"/>
                </a:solidFill>
                <a:latin typeface="Arial" panose="020B0604020202020204" pitchFamily="34" charset="0"/>
                <a:cs typeface="Arial" panose="020B0604020202020204" pitchFamily="34" charset="0"/>
              </a:rPr>
              <a:t> </a:t>
            </a:r>
            <a:r>
              <a:rPr lang="en-US" b="1" dirty="0" err="1">
                <a:solidFill>
                  <a:srgbClr val="F7F2DD"/>
                </a:solidFill>
                <a:latin typeface="Arial" panose="020B0604020202020204" pitchFamily="34" charset="0"/>
                <a:cs typeface="Arial" panose="020B0604020202020204" pitchFamily="34" charset="0"/>
              </a:rPr>
              <a:t>Poblacionales</a:t>
            </a:r>
            <a:endParaRPr lang="en-CO" b="1" dirty="0">
              <a:solidFill>
                <a:srgbClr val="F7F2DD"/>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BFBF16F8-50D7-C1EF-4DB2-815363F6DA9E}"/>
              </a:ext>
            </a:extLst>
          </p:cNvPr>
          <p:cNvSpPr/>
          <p:nvPr/>
        </p:nvSpPr>
        <p:spPr>
          <a:xfrm>
            <a:off x="329999" y="2384635"/>
            <a:ext cx="1647026" cy="280524"/>
          </a:xfrm>
          <a:prstGeom prst="rect">
            <a:avLst/>
          </a:prstGeom>
          <a:solidFill>
            <a:srgbClr val="EFD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1B3734"/>
                </a:solidFill>
                <a:latin typeface="Arial" panose="020B0604020202020204" pitchFamily="34" charset="0"/>
                <a:cs typeface="Arial" panose="020B0604020202020204" pitchFamily="34" charset="0"/>
              </a:rPr>
              <a:t>Unidad de </a:t>
            </a:r>
            <a:r>
              <a:rPr lang="en-US" sz="1400" b="1" dirty="0" err="1">
                <a:solidFill>
                  <a:srgbClr val="1B3734"/>
                </a:solidFill>
                <a:latin typeface="Arial" panose="020B0604020202020204" pitchFamily="34" charset="0"/>
                <a:cs typeface="Arial" panose="020B0604020202020204" pitchFamily="34" charset="0"/>
              </a:rPr>
              <a:t>Niñez</a:t>
            </a:r>
            <a:endParaRPr lang="en-CO" sz="1400" b="1" dirty="0">
              <a:solidFill>
                <a:srgbClr val="1B3734"/>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305E5773-86BC-2D45-979F-C0515807B54A}"/>
              </a:ext>
            </a:extLst>
          </p:cNvPr>
          <p:cNvSpPr/>
          <p:nvPr/>
        </p:nvSpPr>
        <p:spPr>
          <a:xfrm>
            <a:off x="9202267" y="2478190"/>
            <a:ext cx="2696801" cy="317161"/>
          </a:xfrm>
          <a:prstGeom prst="rect">
            <a:avLst/>
          </a:prstGeom>
          <a:solidFill>
            <a:srgbClr val="EFD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rgbClr val="1B3734"/>
                </a:solidFill>
                <a:latin typeface="Arial" panose="020B0604020202020204" pitchFamily="34" charset="0"/>
                <a:cs typeface="Arial" panose="020B0604020202020204" pitchFamily="34" charset="0"/>
              </a:rPr>
              <a:t>Equipo</a:t>
            </a:r>
            <a:r>
              <a:rPr lang="en-US" sz="1400" b="1" dirty="0">
                <a:solidFill>
                  <a:srgbClr val="1B3734"/>
                </a:solidFill>
                <a:latin typeface="Arial" panose="020B0604020202020204" pitchFamily="34" charset="0"/>
                <a:cs typeface="Arial" panose="020B0604020202020204" pitchFamily="34" charset="0"/>
              </a:rPr>
              <a:t> de Personas </a:t>
            </a:r>
            <a:r>
              <a:rPr lang="en-US" sz="1400" b="1" dirty="0" err="1">
                <a:solidFill>
                  <a:srgbClr val="1B3734"/>
                </a:solidFill>
                <a:latin typeface="Arial" panose="020B0604020202020204" pitchFamily="34" charset="0"/>
                <a:cs typeface="Arial" panose="020B0604020202020204" pitchFamily="34" charset="0"/>
              </a:rPr>
              <a:t>Mayores</a:t>
            </a:r>
            <a:endParaRPr lang="en-CO" sz="1400" b="1" dirty="0">
              <a:solidFill>
                <a:srgbClr val="1B3734"/>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B4FF1CC-F10F-49E1-6970-3D8A916126BA}"/>
              </a:ext>
            </a:extLst>
          </p:cNvPr>
          <p:cNvSpPr/>
          <p:nvPr/>
        </p:nvSpPr>
        <p:spPr>
          <a:xfrm>
            <a:off x="488372" y="4866319"/>
            <a:ext cx="2307992" cy="280525"/>
          </a:xfrm>
          <a:prstGeom prst="rect">
            <a:avLst/>
          </a:prstGeom>
          <a:solidFill>
            <a:srgbClr val="EFD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400" b="1" dirty="0">
                <a:solidFill>
                  <a:srgbClr val="1B3734"/>
                </a:solidFill>
                <a:latin typeface="Arial" panose="020B0604020202020204" pitchFamily="34" charset="0"/>
                <a:cs typeface="Arial" panose="020B0604020202020204" pitchFamily="34" charset="0"/>
              </a:rPr>
              <a:t>Unidad Familia Medellín</a:t>
            </a:r>
            <a:endParaRPr lang="en-CO" sz="1400" b="1" dirty="0">
              <a:solidFill>
                <a:srgbClr val="1B3734"/>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71757DF4-0F82-613A-7444-3F880EFFD389}"/>
              </a:ext>
            </a:extLst>
          </p:cNvPr>
          <p:cNvSpPr/>
          <p:nvPr/>
        </p:nvSpPr>
        <p:spPr>
          <a:xfrm>
            <a:off x="7634120" y="3039591"/>
            <a:ext cx="2099595" cy="762446"/>
          </a:xfrm>
          <a:prstGeom prst="rect">
            <a:avLst/>
          </a:prstGeom>
          <a:solidFill>
            <a:srgbClr val="EFD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rgbClr val="1B3734"/>
                </a:solidFill>
                <a:latin typeface="Arial" panose="020B0604020202020204" pitchFamily="34" charset="0"/>
                <a:cs typeface="Arial" panose="020B0604020202020204" pitchFamily="34" charset="0"/>
              </a:rPr>
              <a:t>Equipo</a:t>
            </a:r>
            <a:r>
              <a:rPr lang="en-US" sz="1400" b="1" dirty="0">
                <a:solidFill>
                  <a:srgbClr val="1B3734"/>
                </a:solidFill>
                <a:latin typeface="Arial" panose="020B0604020202020204" pitchFamily="34" charset="0"/>
                <a:cs typeface="Arial" panose="020B0604020202020204" pitchFamily="34" charset="0"/>
              </a:rPr>
              <a:t> de </a:t>
            </a:r>
            <a:r>
              <a:rPr lang="en-US" sz="1400" b="1" dirty="0" err="1">
                <a:solidFill>
                  <a:srgbClr val="1B3734"/>
                </a:solidFill>
                <a:latin typeface="Arial" panose="020B0604020202020204" pitchFamily="34" charset="0"/>
                <a:cs typeface="Arial" panose="020B0604020202020204" pitchFamily="34" charset="0"/>
              </a:rPr>
              <a:t>Seguridad</a:t>
            </a:r>
            <a:r>
              <a:rPr lang="en-US" sz="1400" b="1" dirty="0">
                <a:solidFill>
                  <a:srgbClr val="1B3734"/>
                </a:solidFill>
                <a:latin typeface="Arial" panose="020B0604020202020204" pitchFamily="34" charset="0"/>
                <a:cs typeface="Arial" panose="020B0604020202020204" pitchFamily="34" charset="0"/>
              </a:rPr>
              <a:t> Alimentaria y </a:t>
            </a:r>
            <a:r>
              <a:rPr lang="en-US" sz="1400" b="1" dirty="0" err="1">
                <a:solidFill>
                  <a:srgbClr val="1B3734"/>
                </a:solidFill>
                <a:latin typeface="Arial" panose="020B0604020202020204" pitchFamily="34" charset="0"/>
                <a:cs typeface="Arial" panose="020B0604020202020204" pitchFamily="34" charset="0"/>
              </a:rPr>
              <a:t>Nutricional</a:t>
            </a:r>
            <a:endParaRPr lang="en-CO" sz="1400" b="1" dirty="0">
              <a:solidFill>
                <a:srgbClr val="1B3734"/>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41A8482-02C0-E6A0-4C92-317470A82088}"/>
              </a:ext>
            </a:extLst>
          </p:cNvPr>
          <p:cNvSpPr/>
          <p:nvPr/>
        </p:nvSpPr>
        <p:spPr>
          <a:xfrm>
            <a:off x="2989733" y="2771234"/>
            <a:ext cx="2099596" cy="519618"/>
          </a:xfrm>
          <a:prstGeom prst="rect">
            <a:avLst/>
          </a:prstGeom>
          <a:solidFill>
            <a:srgbClr val="EFD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1B3734"/>
                </a:solidFill>
                <a:latin typeface="Arial" panose="020B0604020202020204" pitchFamily="34" charset="0"/>
                <a:cs typeface="Arial" panose="020B0604020202020204" pitchFamily="34" charset="0"/>
              </a:rPr>
              <a:t>Unidad de </a:t>
            </a:r>
            <a:r>
              <a:rPr lang="en-US" sz="1400" b="1" dirty="0" err="1">
                <a:solidFill>
                  <a:srgbClr val="1B3734"/>
                </a:solidFill>
                <a:latin typeface="Arial" panose="020B0604020202020204" pitchFamily="34" charset="0"/>
                <a:cs typeface="Arial" panose="020B0604020202020204" pitchFamily="34" charset="0"/>
              </a:rPr>
              <a:t>Programas</a:t>
            </a:r>
            <a:r>
              <a:rPr lang="en-US" sz="1400" b="1" dirty="0">
                <a:solidFill>
                  <a:srgbClr val="1B3734"/>
                </a:solidFill>
                <a:latin typeface="Arial" panose="020B0604020202020204" pitchFamily="34" charset="0"/>
                <a:cs typeface="Arial" panose="020B0604020202020204" pitchFamily="34" charset="0"/>
              </a:rPr>
              <a:t> </a:t>
            </a:r>
            <a:r>
              <a:rPr lang="en-US" sz="1400" b="1" dirty="0" err="1">
                <a:solidFill>
                  <a:srgbClr val="1B3734"/>
                </a:solidFill>
                <a:latin typeface="Arial" panose="020B0604020202020204" pitchFamily="34" charset="0"/>
                <a:cs typeface="Arial" panose="020B0604020202020204" pitchFamily="34" charset="0"/>
              </a:rPr>
              <a:t>Sociales</a:t>
            </a:r>
            <a:r>
              <a:rPr lang="en-US" sz="1400" b="1" dirty="0">
                <a:solidFill>
                  <a:srgbClr val="1B3734"/>
                </a:solidFill>
                <a:latin typeface="Arial" panose="020B0604020202020204" pitchFamily="34" charset="0"/>
                <a:cs typeface="Arial" panose="020B0604020202020204" pitchFamily="34" charset="0"/>
              </a:rPr>
              <a:t> </a:t>
            </a:r>
            <a:r>
              <a:rPr lang="en-US" sz="1400" b="1" dirty="0" err="1">
                <a:solidFill>
                  <a:srgbClr val="1B3734"/>
                </a:solidFill>
                <a:latin typeface="Arial" panose="020B0604020202020204" pitchFamily="34" charset="0"/>
                <a:cs typeface="Arial" panose="020B0604020202020204" pitchFamily="34" charset="0"/>
              </a:rPr>
              <a:t>Especiales</a:t>
            </a:r>
            <a:endParaRPr lang="en-CO" sz="1400" b="1" dirty="0">
              <a:solidFill>
                <a:srgbClr val="1B3734"/>
              </a:solidFill>
              <a:latin typeface="Arial" panose="020B0604020202020204" pitchFamily="34" charset="0"/>
              <a:cs typeface="Arial" panose="020B0604020202020204" pitchFamily="34" charset="0"/>
            </a:endParaRPr>
          </a:p>
        </p:txBody>
      </p:sp>
      <p:cxnSp>
        <p:nvCxnSpPr>
          <p:cNvPr id="25" name="Elbow Connector 24">
            <a:extLst>
              <a:ext uri="{FF2B5EF4-FFF2-40B4-BE49-F238E27FC236}">
                <a16:creationId xmlns:a16="http://schemas.microsoft.com/office/drawing/2014/main" id="{3C914592-A7E9-BC6C-1E39-360C70627BB5}"/>
              </a:ext>
            </a:extLst>
          </p:cNvPr>
          <p:cNvCxnSpPr>
            <a:cxnSpLocks/>
          </p:cNvCxnSpPr>
          <p:nvPr/>
        </p:nvCxnSpPr>
        <p:spPr>
          <a:xfrm rot="10800000" flipV="1">
            <a:off x="1153513" y="1755594"/>
            <a:ext cx="4942487" cy="369302"/>
          </a:xfrm>
          <a:prstGeom prst="bentConnector3">
            <a:avLst/>
          </a:prstGeom>
          <a:ln w="12700">
            <a:solidFill>
              <a:srgbClr val="1B3734"/>
            </a:solidFill>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76870CE3-EB32-9A76-9A1B-8F58CAC73C4B}"/>
              </a:ext>
            </a:extLst>
          </p:cNvPr>
          <p:cNvCxnSpPr>
            <a:cxnSpLocks/>
          </p:cNvCxnSpPr>
          <p:nvPr/>
        </p:nvCxnSpPr>
        <p:spPr>
          <a:xfrm>
            <a:off x="6095997" y="1755596"/>
            <a:ext cx="4134728" cy="317161"/>
          </a:xfrm>
          <a:prstGeom prst="bentConnector3">
            <a:avLst/>
          </a:prstGeom>
          <a:ln w="12700">
            <a:solidFill>
              <a:srgbClr val="1B3734"/>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48FDCFE-1FC8-1AB2-B49E-8B5D8309C4F7}"/>
              </a:ext>
            </a:extLst>
          </p:cNvPr>
          <p:cNvCxnSpPr>
            <a:cxnSpLocks/>
          </p:cNvCxnSpPr>
          <p:nvPr/>
        </p:nvCxnSpPr>
        <p:spPr>
          <a:xfrm flipV="1">
            <a:off x="10230724" y="2055626"/>
            <a:ext cx="0" cy="302264"/>
          </a:xfrm>
          <a:prstGeom prst="line">
            <a:avLst/>
          </a:prstGeom>
          <a:ln w="12700">
            <a:solidFill>
              <a:srgbClr val="1B3734"/>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2B402DC-B6AC-4262-4F85-93F7CA515D12}"/>
              </a:ext>
            </a:extLst>
          </p:cNvPr>
          <p:cNvSpPr/>
          <p:nvPr/>
        </p:nvSpPr>
        <p:spPr>
          <a:xfrm>
            <a:off x="5169361" y="2045373"/>
            <a:ext cx="2502721" cy="312517"/>
          </a:xfrm>
          <a:prstGeom prst="rect">
            <a:avLst/>
          </a:prstGeom>
          <a:solidFill>
            <a:srgbClr val="EFD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400" b="1" dirty="0">
                <a:solidFill>
                  <a:srgbClr val="1B3734"/>
                </a:solidFill>
                <a:latin typeface="Arial" panose="020B0604020202020204" pitchFamily="34" charset="0"/>
                <a:cs typeface="Arial" panose="020B0604020202020204" pitchFamily="34" charset="0"/>
              </a:rPr>
              <a:t>Equipo de Discapacidad</a:t>
            </a:r>
            <a:endParaRPr lang="en-CO" sz="1400" b="1" dirty="0">
              <a:solidFill>
                <a:srgbClr val="1B3734"/>
              </a:solidFill>
              <a:latin typeface="Arial" panose="020B0604020202020204" pitchFamily="34" charset="0"/>
              <a:cs typeface="Arial" panose="020B0604020202020204" pitchFamily="34" charset="0"/>
            </a:endParaRPr>
          </a:p>
        </p:txBody>
      </p:sp>
      <p:cxnSp>
        <p:nvCxnSpPr>
          <p:cNvPr id="24" name="Straight Connector 23">
            <a:extLst>
              <a:ext uri="{FF2B5EF4-FFF2-40B4-BE49-F238E27FC236}">
                <a16:creationId xmlns:a16="http://schemas.microsoft.com/office/drawing/2014/main" id="{DBB58232-C3DF-C126-C9AC-1D6061CDA926}"/>
              </a:ext>
            </a:extLst>
          </p:cNvPr>
          <p:cNvCxnSpPr>
            <a:cxnSpLocks/>
          </p:cNvCxnSpPr>
          <p:nvPr/>
        </p:nvCxnSpPr>
        <p:spPr>
          <a:xfrm flipH="1">
            <a:off x="6095995" y="1726858"/>
            <a:ext cx="2" cy="306650"/>
          </a:xfrm>
          <a:prstGeom prst="line">
            <a:avLst/>
          </a:prstGeom>
          <a:ln w="12700">
            <a:solidFill>
              <a:srgbClr val="1B3734"/>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BC3705A-B76A-57AA-1478-E0B7698B1333}"/>
              </a:ext>
            </a:extLst>
          </p:cNvPr>
          <p:cNvCxnSpPr>
            <a:cxnSpLocks/>
          </p:cNvCxnSpPr>
          <p:nvPr/>
        </p:nvCxnSpPr>
        <p:spPr>
          <a:xfrm>
            <a:off x="3969554" y="1750160"/>
            <a:ext cx="0" cy="1009209"/>
          </a:xfrm>
          <a:prstGeom prst="line">
            <a:avLst/>
          </a:prstGeom>
          <a:ln w="12700">
            <a:solidFill>
              <a:srgbClr val="1B3734"/>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C813EC5-4DAD-A1F1-FA96-CCBCC00AD861}"/>
              </a:ext>
            </a:extLst>
          </p:cNvPr>
          <p:cNvCxnSpPr>
            <a:cxnSpLocks/>
          </p:cNvCxnSpPr>
          <p:nvPr/>
        </p:nvCxnSpPr>
        <p:spPr>
          <a:xfrm>
            <a:off x="6096000" y="1179762"/>
            <a:ext cx="0" cy="597199"/>
          </a:xfrm>
          <a:prstGeom prst="line">
            <a:avLst/>
          </a:prstGeom>
          <a:ln w="12700">
            <a:solidFill>
              <a:srgbClr val="1B373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F89DDE6-C4E7-82C7-E009-E5A1ED6C0E73}"/>
              </a:ext>
            </a:extLst>
          </p:cNvPr>
          <p:cNvSpPr txBox="1"/>
          <p:nvPr/>
        </p:nvSpPr>
        <p:spPr>
          <a:xfrm>
            <a:off x="256684" y="227268"/>
            <a:ext cx="2100255" cy="461665"/>
          </a:xfrm>
          <a:prstGeom prst="rect">
            <a:avLst/>
          </a:prstGeom>
          <a:noFill/>
        </p:spPr>
        <p:txBody>
          <a:bodyPr wrap="none" rtlCol="0">
            <a:spAutoFit/>
          </a:bodyPr>
          <a:lstStyle/>
          <a:p>
            <a:r>
              <a:rPr lang="es-CO" sz="2400" b="1" dirty="0">
                <a:solidFill>
                  <a:srgbClr val="1B3935"/>
                </a:solidFill>
                <a:latin typeface="Arial" panose="020B0604020202020204" pitchFamily="34" charset="0"/>
                <a:cs typeface="Arial" panose="020B0604020202020204" pitchFamily="34" charset="0"/>
              </a:rPr>
              <a:t>Organigrama</a:t>
            </a:r>
            <a:endParaRPr lang="en-CO" sz="2400" dirty="0">
              <a:latin typeface="Arial" panose="020B0604020202020204" pitchFamily="34" charset="0"/>
              <a:cs typeface="Arial" panose="020B0604020202020204" pitchFamily="34" charset="0"/>
            </a:endParaRPr>
          </a:p>
        </p:txBody>
      </p:sp>
      <p:cxnSp>
        <p:nvCxnSpPr>
          <p:cNvPr id="29" name="Straight Connector 57">
            <a:extLst>
              <a:ext uri="{FF2B5EF4-FFF2-40B4-BE49-F238E27FC236}">
                <a16:creationId xmlns:a16="http://schemas.microsoft.com/office/drawing/2014/main" id="{0A6DFB14-D9BF-EAA5-6976-FDE47BEC55AA}"/>
              </a:ext>
            </a:extLst>
          </p:cNvPr>
          <p:cNvCxnSpPr>
            <a:cxnSpLocks/>
          </p:cNvCxnSpPr>
          <p:nvPr/>
        </p:nvCxnSpPr>
        <p:spPr>
          <a:xfrm>
            <a:off x="2356939" y="5460004"/>
            <a:ext cx="0" cy="0"/>
          </a:xfrm>
          <a:prstGeom prst="line">
            <a:avLst/>
          </a:prstGeom>
          <a:ln w="12700">
            <a:solidFill>
              <a:srgbClr val="1B3734"/>
            </a:solidFill>
          </a:ln>
        </p:spPr>
        <p:style>
          <a:lnRef idx="1">
            <a:schemeClr val="accent1"/>
          </a:lnRef>
          <a:fillRef idx="0">
            <a:schemeClr val="accent1"/>
          </a:fillRef>
          <a:effectRef idx="0">
            <a:schemeClr val="accent1"/>
          </a:effectRef>
          <a:fontRef idx="minor">
            <a:schemeClr val="tx1"/>
          </a:fontRef>
        </p:style>
      </p:cxnSp>
      <p:cxnSp>
        <p:nvCxnSpPr>
          <p:cNvPr id="33" name="Straight Connector 23">
            <a:extLst>
              <a:ext uri="{FF2B5EF4-FFF2-40B4-BE49-F238E27FC236}">
                <a16:creationId xmlns:a16="http://schemas.microsoft.com/office/drawing/2014/main" id="{24EBF1F7-DE50-F7DB-669D-60EB68A44AC0}"/>
              </a:ext>
            </a:extLst>
          </p:cNvPr>
          <p:cNvCxnSpPr>
            <a:cxnSpLocks/>
          </p:cNvCxnSpPr>
          <p:nvPr/>
        </p:nvCxnSpPr>
        <p:spPr>
          <a:xfrm>
            <a:off x="2193579" y="2124896"/>
            <a:ext cx="0" cy="2741423"/>
          </a:xfrm>
          <a:prstGeom prst="line">
            <a:avLst/>
          </a:prstGeom>
          <a:ln w="12700">
            <a:solidFill>
              <a:srgbClr val="1B3734"/>
            </a:solidFill>
          </a:ln>
        </p:spPr>
        <p:style>
          <a:lnRef idx="1">
            <a:schemeClr val="accent1"/>
          </a:lnRef>
          <a:fillRef idx="0">
            <a:schemeClr val="accent1"/>
          </a:fillRef>
          <a:effectRef idx="0">
            <a:schemeClr val="accent1"/>
          </a:effectRef>
          <a:fontRef idx="minor">
            <a:schemeClr val="tx1"/>
          </a:fontRef>
        </p:style>
      </p:cxnSp>
      <p:cxnSp>
        <p:nvCxnSpPr>
          <p:cNvPr id="44" name="Straight Connector 23">
            <a:extLst>
              <a:ext uri="{FF2B5EF4-FFF2-40B4-BE49-F238E27FC236}">
                <a16:creationId xmlns:a16="http://schemas.microsoft.com/office/drawing/2014/main" id="{9BDBD10E-3647-AC7A-3111-7F6FA7CDE80A}"/>
              </a:ext>
            </a:extLst>
          </p:cNvPr>
          <p:cNvCxnSpPr>
            <a:cxnSpLocks/>
            <a:endCxn id="5" idx="0"/>
          </p:cNvCxnSpPr>
          <p:nvPr/>
        </p:nvCxnSpPr>
        <p:spPr>
          <a:xfrm>
            <a:off x="1153512" y="2124896"/>
            <a:ext cx="0" cy="259739"/>
          </a:xfrm>
          <a:prstGeom prst="line">
            <a:avLst/>
          </a:prstGeom>
          <a:ln w="12700">
            <a:solidFill>
              <a:srgbClr val="1B3734"/>
            </a:solidFill>
          </a:ln>
        </p:spPr>
        <p:style>
          <a:lnRef idx="1">
            <a:schemeClr val="accent1"/>
          </a:lnRef>
          <a:fillRef idx="0">
            <a:schemeClr val="accent1"/>
          </a:fillRef>
          <a:effectRef idx="0">
            <a:schemeClr val="accent1"/>
          </a:effectRef>
          <a:fontRef idx="minor">
            <a:schemeClr val="tx1"/>
          </a:fontRef>
        </p:style>
      </p:cxnSp>
      <p:cxnSp>
        <p:nvCxnSpPr>
          <p:cNvPr id="64" name="Straight Connector 47">
            <a:extLst>
              <a:ext uri="{FF2B5EF4-FFF2-40B4-BE49-F238E27FC236}">
                <a16:creationId xmlns:a16="http://schemas.microsoft.com/office/drawing/2014/main" id="{706195AF-C9F4-9CCB-8EC5-D3F413B8FED0}"/>
              </a:ext>
            </a:extLst>
          </p:cNvPr>
          <p:cNvCxnSpPr>
            <a:cxnSpLocks/>
          </p:cNvCxnSpPr>
          <p:nvPr/>
        </p:nvCxnSpPr>
        <p:spPr>
          <a:xfrm>
            <a:off x="8163361" y="2020292"/>
            <a:ext cx="0" cy="1009209"/>
          </a:xfrm>
          <a:prstGeom prst="line">
            <a:avLst/>
          </a:prstGeom>
          <a:ln w="12700">
            <a:solidFill>
              <a:srgbClr val="1B3734"/>
            </a:solidFill>
          </a:ln>
        </p:spPr>
        <p:style>
          <a:lnRef idx="1">
            <a:schemeClr val="accent1"/>
          </a:lnRef>
          <a:fillRef idx="0">
            <a:schemeClr val="accent1"/>
          </a:fillRef>
          <a:effectRef idx="0">
            <a:schemeClr val="accent1"/>
          </a:effectRef>
          <a:fontRef idx="minor">
            <a:schemeClr val="tx1"/>
          </a:fontRef>
        </p:style>
      </p:cxnSp>
      <p:sp>
        <p:nvSpPr>
          <p:cNvPr id="70" name="CuadroTexto 69">
            <a:extLst>
              <a:ext uri="{FF2B5EF4-FFF2-40B4-BE49-F238E27FC236}">
                <a16:creationId xmlns:a16="http://schemas.microsoft.com/office/drawing/2014/main" id="{A528DF78-4A1B-EFF9-ACD4-0C7DE2ADFF06}"/>
              </a:ext>
            </a:extLst>
          </p:cNvPr>
          <p:cNvSpPr txBox="1"/>
          <p:nvPr/>
        </p:nvSpPr>
        <p:spPr>
          <a:xfrm>
            <a:off x="151721" y="2771234"/>
            <a:ext cx="2007422" cy="1384995"/>
          </a:xfrm>
          <a:prstGeom prst="rect">
            <a:avLst/>
          </a:prstGeom>
          <a:noFill/>
        </p:spPr>
        <p:txBody>
          <a:bodyPr wrap="square">
            <a:spAutoFit/>
          </a:bodyPr>
          <a:lstStyle/>
          <a:p>
            <a:pPr algn="just"/>
            <a:r>
              <a:rPr lang="es-CO" altLang="x-none" sz="1200" dirty="0">
                <a:solidFill>
                  <a:srgbClr val="1B3834"/>
                </a:solidFill>
                <a:latin typeface="Arial" panose="020B0604020202020204" pitchFamily="34" charset="0"/>
                <a:cs typeface="Arial" panose="020B0604020202020204" pitchFamily="34" charset="0"/>
              </a:rPr>
              <a:t>trabaja por el desarrollo integral de las niñas, niños, adolescentes y sus familias por medio de procesos de promoción de sus derechos, prevención de vulneraciones.</a:t>
            </a:r>
            <a:endParaRPr lang="es-MX" sz="1200" dirty="0"/>
          </a:p>
        </p:txBody>
      </p:sp>
      <p:sp>
        <p:nvSpPr>
          <p:cNvPr id="72" name="CuadroTexto 71">
            <a:extLst>
              <a:ext uri="{FF2B5EF4-FFF2-40B4-BE49-F238E27FC236}">
                <a16:creationId xmlns:a16="http://schemas.microsoft.com/office/drawing/2014/main" id="{4066F1C2-CE9F-6E25-F060-4BA9AAF2D8CB}"/>
              </a:ext>
            </a:extLst>
          </p:cNvPr>
          <p:cNvSpPr txBox="1"/>
          <p:nvPr/>
        </p:nvSpPr>
        <p:spPr>
          <a:xfrm>
            <a:off x="7699334" y="3927643"/>
            <a:ext cx="1998200" cy="2308324"/>
          </a:xfrm>
          <a:prstGeom prst="rect">
            <a:avLst/>
          </a:prstGeom>
          <a:noFill/>
        </p:spPr>
        <p:txBody>
          <a:bodyPr wrap="square">
            <a:spAutoFit/>
          </a:bodyPr>
          <a:lstStyle>
            <a:defPPr>
              <a:defRPr lang="en-CO"/>
            </a:defPPr>
            <a:lvl1pPr algn="just">
              <a:defRPr sz="1200">
                <a:solidFill>
                  <a:srgbClr val="1B3834"/>
                </a:solidFill>
                <a:latin typeface="Arial" panose="020B0604020202020204" pitchFamily="34" charset="0"/>
                <a:cs typeface="Arial" panose="020B0604020202020204" pitchFamily="34" charset="0"/>
              </a:defRPr>
            </a:lvl1pPr>
          </a:lstStyle>
          <a:p>
            <a:r>
              <a:rPr lang="es-ES" dirty="0">
                <a:sym typeface="Arial"/>
              </a:rPr>
              <a:t>desarrolla proyectos que contribuyan al cumplimiento del derecho a la alimentación y nutrición de la población en situación de vulnerabilidad alimentaria y social del Distrito de Medellín, con el suministro de complemento alimentario con un aporte nutricional</a:t>
            </a:r>
            <a:endParaRPr lang="es-MX" dirty="0"/>
          </a:p>
        </p:txBody>
      </p:sp>
      <p:sp>
        <p:nvSpPr>
          <p:cNvPr id="74" name="CuadroTexto 73">
            <a:extLst>
              <a:ext uri="{FF2B5EF4-FFF2-40B4-BE49-F238E27FC236}">
                <a16:creationId xmlns:a16="http://schemas.microsoft.com/office/drawing/2014/main" id="{EB21869E-2E1E-4ACB-5CAA-17FAEEF0549C}"/>
              </a:ext>
            </a:extLst>
          </p:cNvPr>
          <p:cNvSpPr txBox="1"/>
          <p:nvPr/>
        </p:nvSpPr>
        <p:spPr>
          <a:xfrm>
            <a:off x="9996040" y="2915651"/>
            <a:ext cx="1901371" cy="2492990"/>
          </a:xfrm>
          <a:prstGeom prst="rect">
            <a:avLst/>
          </a:prstGeom>
          <a:noFill/>
        </p:spPr>
        <p:txBody>
          <a:bodyPr wrap="square">
            <a:spAutoFit/>
          </a:bodyPr>
          <a:lstStyle/>
          <a:p>
            <a:pPr algn="just"/>
            <a:r>
              <a:rPr lang="es-ES" sz="1200" dirty="0">
                <a:solidFill>
                  <a:srgbClr val="1B3834"/>
                </a:solidFill>
                <a:latin typeface="Arial" panose="020B0604020202020204" pitchFamily="34" charset="0"/>
                <a:cs typeface="Arial" panose="020B0604020202020204" pitchFamily="34" charset="0"/>
              </a:rPr>
              <a:t>Garantizamos el mejoramiento de  las condiciones de vida de las  personas mayores y sus familias, a  través de planes, proyectos y  estrategias de prevención, promoción, intervención, atención y asistencia, siempre con criterios de calidad, eficiencia, pertinencia y equidad</a:t>
            </a:r>
            <a:r>
              <a:rPr lang="en-US" sz="1200" dirty="0">
                <a:solidFill>
                  <a:srgbClr val="1B3834"/>
                </a:solidFill>
                <a:latin typeface="Arial" panose="020B0604020202020204" pitchFamily="34" charset="0"/>
                <a:cs typeface="Arial" panose="020B0604020202020204" pitchFamily="34" charset="0"/>
              </a:rPr>
              <a:t>.</a:t>
            </a:r>
          </a:p>
        </p:txBody>
      </p:sp>
      <p:sp>
        <p:nvSpPr>
          <p:cNvPr id="77" name="CuadroTexto 76">
            <a:extLst>
              <a:ext uri="{FF2B5EF4-FFF2-40B4-BE49-F238E27FC236}">
                <a16:creationId xmlns:a16="http://schemas.microsoft.com/office/drawing/2014/main" id="{65652ECE-5E79-2281-1BB3-2990BA104135}"/>
              </a:ext>
            </a:extLst>
          </p:cNvPr>
          <p:cNvSpPr txBox="1"/>
          <p:nvPr/>
        </p:nvSpPr>
        <p:spPr>
          <a:xfrm>
            <a:off x="2999324" y="3365793"/>
            <a:ext cx="2090005" cy="2492990"/>
          </a:xfrm>
          <a:prstGeom prst="rect">
            <a:avLst/>
          </a:prstGeom>
          <a:noFill/>
        </p:spPr>
        <p:txBody>
          <a:bodyPr wrap="square">
            <a:spAutoFit/>
          </a:bodyPr>
          <a:lstStyle/>
          <a:p>
            <a:pPr algn="just"/>
            <a:r>
              <a:rPr lang="es-ES" sz="1200" dirty="0">
                <a:solidFill>
                  <a:srgbClr val="1B3834"/>
                </a:solidFill>
                <a:latin typeface="Arial" panose="020B0604020202020204" pitchFamily="34" charset="0"/>
                <a:cs typeface="Arial" panose="020B0604020202020204" pitchFamily="34" charset="0"/>
              </a:rPr>
              <a:t>Implementa estrategias de promoción, prevención, mitigación y superación a habitantes de calle adultos, personas afectadas por emergencias naturales y/o antrópicas, emergencias sociales, aquellas que ejercen la prostitución,  orientación y atención a población migrante, refugiada, colombiana retornada y de acogida.</a:t>
            </a:r>
          </a:p>
        </p:txBody>
      </p:sp>
      <p:sp>
        <p:nvSpPr>
          <p:cNvPr id="79" name="CuadroTexto 78">
            <a:extLst>
              <a:ext uri="{FF2B5EF4-FFF2-40B4-BE49-F238E27FC236}">
                <a16:creationId xmlns:a16="http://schemas.microsoft.com/office/drawing/2014/main" id="{46DC66F2-2406-42F3-A671-212755476420}"/>
              </a:ext>
            </a:extLst>
          </p:cNvPr>
          <p:cNvSpPr txBox="1"/>
          <p:nvPr/>
        </p:nvSpPr>
        <p:spPr>
          <a:xfrm>
            <a:off x="228402" y="5275757"/>
            <a:ext cx="2669324" cy="1200329"/>
          </a:xfrm>
          <a:prstGeom prst="rect">
            <a:avLst/>
          </a:prstGeom>
          <a:noFill/>
        </p:spPr>
        <p:txBody>
          <a:bodyPr wrap="square">
            <a:spAutoFit/>
          </a:bodyPr>
          <a:lstStyle/>
          <a:p>
            <a:pPr marL="0" marR="0" lvl="0" indent="0" algn="just" rtl="0">
              <a:spcBef>
                <a:spcPts val="0"/>
              </a:spcBef>
              <a:spcAft>
                <a:spcPts val="0"/>
              </a:spcAft>
              <a:buNone/>
            </a:pPr>
            <a:r>
              <a:rPr lang="es-MX" sz="1200" dirty="0">
                <a:solidFill>
                  <a:srgbClr val="1B3834"/>
                </a:solidFill>
                <a:latin typeface="Arial" panose="020B0604020202020204" pitchFamily="34" charset="0"/>
                <a:cs typeface="Arial" panose="020B0604020202020204" pitchFamily="34" charset="0"/>
                <a:sym typeface="Arial"/>
              </a:rPr>
              <a:t>Acompaña a las familias más vulnerables del Distrito Especial de </a:t>
            </a:r>
          </a:p>
          <a:p>
            <a:pPr marL="0" marR="0" lvl="0" indent="0" algn="just" rtl="0">
              <a:spcBef>
                <a:spcPts val="0"/>
              </a:spcBef>
              <a:spcAft>
                <a:spcPts val="0"/>
              </a:spcAft>
              <a:buNone/>
            </a:pPr>
            <a:r>
              <a:rPr lang="es-MX" sz="1200" dirty="0">
                <a:solidFill>
                  <a:srgbClr val="1B3834"/>
                </a:solidFill>
                <a:latin typeface="Arial" panose="020B0604020202020204" pitchFamily="34" charset="0"/>
                <a:cs typeface="Arial" panose="020B0604020202020204" pitchFamily="34" charset="0"/>
                <a:sym typeface="Arial"/>
              </a:rPr>
              <a:t>Medellín en la garantía y restablecimiento de sus derechos, a través de acciones de acompañamiento diferenciado.</a:t>
            </a:r>
            <a:endParaRPr lang="es-MX" sz="1200" dirty="0">
              <a:solidFill>
                <a:srgbClr val="1B383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9014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n 27">
            <a:extLst>
              <a:ext uri="{FF2B5EF4-FFF2-40B4-BE49-F238E27FC236}">
                <a16:creationId xmlns:a16="http://schemas.microsoft.com/office/drawing/2014/main" id="{FFC51C7A-6D66-D190-94AB-1F74C617A71E}"/>
              </a:ext>
            </a:extLst>
          </p:cNvPr>
          <p:cNvPicPr>
            <a:picLocks noChangeAspect="1"/>
          </p:cNvPicPr>
          <p:nvPr/>
        </p:nvPicPr>
        <p:blipFill rotWithShape="1">
          <a:blip r:embed="rId3"/>
          <a:srcRect l="14735" t="2267" r="14100"/>
          <a:stretch/>
        </p:blipFill>
        <p:spPr>
          <a:xfrm>
            <a:off x="-1" y="6712"/>
            <a:ext cx="7321445" cy="6858000"/>
          </a:xfrm>
          <a:prstGeom prst="rect">
            <a:avLst/>
          </a:prstGeom>
        </p:spPr>
      </p:pic>
      <p:sp>
        <p:nvSpPr>
          <p:cNvPr id="2" name="object 2">
            <a:extLst>
              <a:ext uri="{FF2B5EF4-FFF2-40B4-BE49-F238E27FC236}">
                <a16:creationId xmlns:a16="http://schemas.microsoft.com/office/drawing/2014/main" id="{30057BB0-56D4-AB6B-600B-B91897DD7243}"/>
              </a:ext>
            </a:extLst>
          </p:cNvPr>
          <p:cNvSpPr/>
          <p:nvPr/>
        </p:nvSpPr>
        <p:spPr>
          <a:xfrm>
            <a:off x="7321444" y="-6862"/>
            <a:ext cx="4870556" cy="685815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1B3834"/>
          </a:solidFill>
        </p:spPr>
        <p:txBody>
          <a:bodyPr lIns="0" tIns="0" rIns="0" bIns="0"/>
          <a:lstStyle/>
          <a:p>
            <a:pPr marL="14288" marR="0" lvl="0" indent="0" algn="l" rtl="0">
              <a:spcBef>
                <a:spcPts val="0"/>
              </a:spcBef>
              <a:spcAft>
                <a:spcPts val="0"/>
              </a:spcAft>
              <a:buNone/>
            </a:pPr>
            <a:endParaRPr lang="es-MX" sz="1100" dirty="0"/>
          </a:p>
        </p:txBody>
      </p:sp>
      <p:pic>
        <p:nvPicPr>
          <p:cNvPr id="6149" name="Imagen 23">
            <a:extLst>
              <a:ext uri="{FF2B5EF4-FFF2-40B4-BE49-F238E27FC236}">
                <a16:creationId xmlns:a16="http://schemas.microsoft.com/office/drawing/2014/main" id="{23AA36A2-0B61-DA5B-B127-1BC545B000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2917"/>
          <a:stretch>
            <a:fillRect/>
          </a:stretch>
        </p:blipFill>
        <p:spPr bwMode="auto">
          <a:xfrm>
            <a:off x="6214574" y="5014783"/>
            <a:ext cx="2395442" cy="1836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Imagen 24">
            <a:extLst>
              <a:ext uri="{FF2B5EF4-FFF2-40B4-BE49-F238E27FC236}">
                <a16:creationId xmlns:a16="http://schemas.microsoft.com/office/drawing/2014/main" id="{E11E1226-AC3A-6FB9-F61C-EBC3099A14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6324" y="3956796"/>
            <a:ext cx="1494756" cy="1475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7">
            <a:extLst>
              <a:ext uri="{FF2B5EF4-FFF2-40B4-BE49-F238E27FC236}">
                <a16:creationId xmlns:a16="http://schemas.microsoft.com/office/drawing/2014/main" id="{6F988761-2DC2-1378-DC1E-4D766A94FB74}"/>
              </a:ext>
            </a:extLst>
          </p:cNvPr>
          <p:cNvSpPr/>
          <p:nvPr/>
        </p:nvSpPr>
        <p:spPr>
          <a:xfrm>
            <a:off x="8051080" y="781635"/>
            <a:ext cx="3712688" cy="762446"/>
          </a:xfrm>
          <a:prstGeom prst="rect">
            <a:avLst/>
          </a:prstGeom>
          <a:solidFill>
            <a:srgbClr val="EFD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B3734"/>
                </a:solidFill>
                <a:latin typeface="Arial" panose="020B0604020202020204" pitchFamily="34" charset="0"/>
                <a:cs typeface="Arial" panose="020B0604020202020204" pitchFamily="34" charset="0"/>
              </a:rPr>
              <a:t>Equipo</a:t>
            </a:r>
            <a:r>
              <a:rPr lang="en-US" sz="2000" b="1" dirty="0">
                <a:solidFill>
                  <a:srgbClr val="1B3734"/>
                </a:solidFill>
                <a:latin typeface="Arial" panose="020B0604020202020204" pitchFamily="34" charset="0"/>
                <a:cs typeface="Arial" panose="020B0604020202020204" pitchFamily="34" charset="0"/>
              </a:rPr>
              <a:t> de </a:t>
            </a:r>
            <a:r>
              <a:rPr lang="en-US" sz="2000" b="1" dirty="0" err="1">
                <a:solidFill>
                  <a:srgbClr val="1B3734"/>
                </a:solidFill>
                <a:latin typeface="Arial" panose="020B0604020202020204" pitchFamily="34" charset="0"/>
                <a:cs typeface="Arial" panose="020B0604020202020204" pitchFamily="34" charset="0"/>
              </a:rPr>
              <a:t>Seguridad</a:t>
            </a:r>
            <a:r>
              <a:rPr lang="en-US" sz="2000" b="1" dirty="0">
                <a:solidFill>
                  <a:srgbClr val="1B3734"/>
                </a:solidFill>
                <a:latin typeface="Arial" panose="020B0604020202020204" pitchFamily="34" charset="0"/>
                <a:cs typeface="Arial" panose="020B0604020202020204" pitchFamily="34" charset="0"/>
              </a:rPr>
              <a:t> Alimentaria y </a:t>
            </a:r>
            <a:r>
              <a:rPr lang="en-US" sz="2000" b="1" dirty="0" err="1">
                <a:solidFill>
                  <a:srgbClr val="1B3734"/>
                </a:solidFill>
                <a:latin typeface="Arial" panose="020B0604020202020204" pitchFamily="34" charset="0"/>
                <a:cs typeface="Arial" panose="020B0604020202020204" pitchFamily="34" charset="0"/>
              </a:rPr>
              <a:t>Nutricional</a:t>
            </a:r>
            <a:endParaRPr lang="en-CO" sz="2000" b="1" dirty="0">
              <a:solidFill>
                <a:srgbClr val="1B3734"/>
              </a:solidFill>
              <a:latin typeface="Arial" panose="020B0604020202020204" pitchFamily="34" charset="0"/>
              <a:cs typeface="Arial" panose="020B0604020202020204" pitchFamily="34" charset="0"/>
            </a:endParaRPr>
          </a:p>
        </p:txBody>
      </p:sp>
      <p:cxnSp>
        <p:nvCxnSpPr>
          <p:cNvPr id="4" name="Straight Connector 49">
            <a:extLst>
              <a:ext uri="{FF2B5EF4-FFF2-40B4-BE49-F238E27FC236}">
                <a16:creationId xmlns:a16="http://schemas.microsoft.com/office/drawing/2014/main" id="{939FAA92-1D54-B641-A629-FCEF83A43ECA}"/>
              </a:ext>
            </a:extLst>
          </p:cNvPr>
          <p:cNvCxnSpPr>
            <a:cxnSpLocks/>
          </p:cNvCxnSpPr>
          <p:nvPr/>
        </p:nvCxnSpPr>
        <p:spPr>
          <a:xfrm>
            <a:off x="9912442" y="1550469"/>
            <a:ext cx="0" cy="597199"/>
          </a:xfrm>
          <a:prstGeom prst="line">
            <a:avLst/>
          </a:prstGeom>
          <a:ln w="12700">
            <a:solidFill>
              <a:srgbClr val="F7F2DD"/>
            </a:solidFill>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754F1C1B-A191-2906-C8EC-5BD30CE02ACE}"/>
              </a:ext>
            </a:extLst>
          </p:cNvPr>
          <p:cNvSpPr txBox="1"/>
          <p:nvPr/>
        </p:nvSpPr>
        <p:spPr>
          <a:xfrm>
            <a:off x="8815825" y="2486248"/>
            <a:ext cx="2947943" cy="461665"/>
          </a:xfrm>
          <a:prstGeom prst="rect">
            <a:avLst/>
          </a:prstGeom>
          <a:noFill/>
        </p:spPr>
        <p:txBody>
          <a:bodyPr wrap="square">
            <a:spAutoFit/>
          </a:bodyPr>
          <a:lstStyle/>
          <a:p>
            <a:pPr marL="14288" marR="0" lvl="0" indent="0" algn="ctr" rtl="0">
              <a:spcBef>
                <a:spcPts val="0"/>
              </a:spcBef>
              <a:spcAft>
                <a:spcPts val="0"/>
              </a:spcAft>
              <a:buNone/>
            </a:pPr>
            <a:r>
              <a:rPr lang="es-ES" sz="1200" b="1" dirty="0">
                <a:solidFill>
                  <a:schemeClr val="bg1"/>
                </a:solidFill>
                <a:latin typeface="Arial"/>
                <a:ea typeface="Arial"/>
                <a:cs typeface="Arial"/>
                <a:sym typeface="Arial"/>
              </a:rPr>
              <a:t>Programa de Alimentación Escolar -PAE</a:t>
            </a:r>
            <a:endParaRPr lang="es-ES" sz="900" dirty="0">
              <a:solidFill>
                <a:schemeClr val="bg1"/>
              </a:solidFill>
              <a:latin typeface="Arial"/>
              <a:ea typeface="Arial"/>
              <a:cs typeface="Arial"/>
              <a:sym typeface="Arial"/>
            </a:endParaRPr>
          </a:p>
        </p:txBody>
      </p:sp>
      <p:cxnSp>
        <p:nvCxnSpPr>
          <p:cNvPr id="7" name="Straight Connector 49">
            <a:extLst>
              <a:ext uri="{FF2B5EF4-FFF2-40B4-BE49-F238E27FC236}">
                <a16:creationId xmlns:a16="http://schemas.microsoft.com/office/drawing/2014/main" id="{79100054-2207-6A57-6710-8C859810AAD2}"/>
              </a:ext>
            </a:extLst>
          </p:cNvPr>
          <p:cNvCxnSpPr>
            <a:cxnSpLocks/>
          </p:cNvCxnSpPr>
          <p:nvPr/>
        </p:nvCxnSpPr>
        <p:spPr>
          <a:xfrm>
            <a:off x="8174490" y="2142064"/>
            <a:ext cx="1737952" cy="0"/>
          </a:xfrm>
          <a:prstGeom prst="line">
            <a:avLst/>
          </a:prstGeom>
          <a:ln w="12700">
            <a:solidFill>
              <a:srgbClr val="F7F2DD"/>
            </a:solidFill>
          </a:ln>
        </p:spPr>
        <p:style>
          <a:lnRef idx="1">
            <a:schemeClr val="accent1"/>
          </a:lnRef>
          <a:fillRef idx="0">
            <a:schemeClr val="accent1"/>
          </a:fillRef>
          <a:effectRef idx="0">
            <a:schemeClr val="accent1"/>
          </a:effectRef>
          <a:fontRef idx="minor">
            <a:schemeClr val="tx1"/>
          </a:fontRef>
        </p:style>
      </p:cxnSp>
      <p:cxnSp>
        <p:nvCxnSpPr>
          <p:cNvPr id="8" name="Straight Connector 49">
            <a:extLst>
              <a:ext uri="{FF2B5EF4-FFF2-40B4-BE49-F238E27FC236}">
                <a16:creationId xmlns:a16="http://schemas.microsoft.com/office/drawing/2014/main" id="{1DBD344E-7976-B369-6F03-3CEDB9BF584B}"/>
              </a:ext>
            </a:extLst>
          </p:cNvPr>
          <p:cNvCxnSpPr>
            <a:cxnSpLocks/>
          </p:cNvCxnSpPr>
          <p:nvPr/>
        </p:nvCxnSpPr>
        <p:spPr>
          <a:xfrm>
            <a:off x="8174490" y="2142064"/>
            <a:ext cx="21147" cy="2901465"/>
          </a:xfrm>
          <a:prstGeom prst="line">
            <a:avLst/>
          </a:prstGeom>
          <a:ln w="12700">
            <a:solidFill>
              <a:srgbClr val="F7F2DD"/>
            </a:solidFill>
          </a:ln>
        </p:spPr>
        <p:style>
          <a:lnRef idx="1">
            <a:schemeClr val="accent1"/>
          </a:lnRef>
          <a:fillRef idx="0">
            <a:schemeClr val="accent1"/>
          </a:fillRef>
          <a:effectRef idx="0">
            <a:schemeClr val="accent1"/>
          </a:effectRef>
          <a:fontRef idx="minor">
            <a:schemeClr val="tx1"/>
          </a:fontRef>
        </p:style>
      </p:cxnSp>
      <p:cxnSp>
        <p:nvCxnSpPr>
          <p:cNvPr id="9" name="Straight Connector 49">
            <a:extLst>
              <a:ext uri="{FF2B5EF4-FFF2-40B4-BE49-F238E27FC236}">
                <a16:creationId xmlns:a16="http://schemas.microsoft.com/office/drawing/2014/main" id="{41AE7609-FB30-D808-E126-5DD598076838}"/>
              </a:ext>
            </a:extLst>
          </p:cNvPr>
          <p:cNvCxnSpPr>
            <a:cxnSpLocks/>
          </p:cNvCxnSpPr>
          <p:nvPr/>
        </p:nvCxnSpPr>
        <p:spPr>
          <a:xfrm>
            <a:off x="8174490" y="2643605"/>
            <a:ext cx="550410" cy="0"/>
          </a:xfrm>
          <a:prstGeom prst="line">
            <a:avLst/>
          </a:prstGeom>
          <a:ln w="12700">
            <a:solidFill>
              <a:srgbClr val="F7F2DD"/>
            </a:solidFill>
          </a:ln>
        </p:spPr>
        <p:style>
          <a:lnRef idx="1">
            <a:schemeClr val="accent1"/>
          </a:lnRef>
          <a:fillRef idx="0">
            <a:schemeClr val="accent1"/>
          </a:fillRef>
          <a:effectRef idx="0">
            <a:schemeClr val="accent1"/>
          </a:effectRef>
          <a:fontRef idx="minor">
            <a:schemeClr val="tx1"/>
          </a:fontRef>
        </p:style>
      </p:cxnSp>
      <p:cxnSp>
        <p:nvCxnSpPr>
          <p:cNvPr id="10" name="Straight Connector 49">
            <a:extLst>
              <a:ext uri="{FF2B5EF4-FFF2-40B4-BE49-F238E27FC236}">
                <a16:creationId xmlns:a16="http://schemas.microsoft.com/office/drawing/2014/main" id="{19116288-5242-1669-819F-938611E597AB}"/>
              </a:ext>
            </a:extLst>
          </p:cNvPr>
          <p:cNvCxnSpPr>
            <a:cxnSpLocks/>
          </p:cNvCxnSpPr>
          <p:nvPr/>
        </p:nvCxnSpPr>
        <p:spPr>
          <a:xfrm>
            <a:off x="8195637" y="3230345"/>
            <a:ext cx="550410" cy="0"/>
          </a:xfrm>
          <a:prstGeom prst="line">
            <a:avLst/>
          </a:prstGeom>
          <a:ln w="12700">
            <a:solidFill>
              <a:srgbClr val="F7F2DD"/>
            </a:solidFill>
          </a:ln>
        </p:spPr>
        <p:style>
          <a:lnRef idx="1">
            <a:schemeClr val="accent1"/>
          </a:lnRef>
          <a:fillRef idx="0">
            <a:schemeClr val="accent1"/>
          </a:fillRef>
          <a:effectRef idx="0">
            <a:schemeClr val="accent1"/>
          </a:effectRef>
          <a:fontRef idx="minor">
            <a:schemeClr val="tx1"/>
          </a:fontRef>
        </p:style>
      </p:cxnSp>
      <p:cxnSp>
        <p:nvCxnSpPr>
          <p:cNvPr id="11" name="Straight Connector 49">
            <a:extLst>
              <a:ext uri="{FF2B5EF4-FFF2-40B4-BE49-F238E27FC236}">
                <a16:creationId xmlns:a16="http://schemas.microsoft.com/office/drawing/2014/main" id="{2057883E-541F-2FC6-ADF2-279FE8F88542}"/>
              </a:ext>
            </a:extLst>
          </p:cNvPr>
          <p:cNvCxnSpPr>
            <a:cxnSpLocks/>
          </p:cNvCxnSpPr>
          <p:nvPr/>
        </p:nvCxnSpPr>
        <p:spPr>
          <a:xfrm>
            <a:off x="8195637" y="3884466"/>
            <a:ext cx="550410" cy="0"/>
          </a:xfrm>
          <a:prstGeom prst="line">
            <a:avLst/>
          </a:prstGeom>
          <a:ln w="12700">
            <a:solidFill>
              <a:srgbClr val="F7F2DD"/>
            </a:solidFill>
          </a:ln>
        </p:spPr>
        <p:style>
          <a:lnRef idx="1">
            <a:schemeClr val="accent1"/>
          </a:lnRef>
          <a:fillRef idx="0">
            <a:schemeClr val="accent1"/>
          </a:fillRef>
          <a:effectRef idx="0">
            <a:schemeClr val="accent1"/>
          </a:effectRef>
          <a:fontRef idx="minor">
            <a:schemeClr val="tx1"/>
          </a:fontRef>
        </p:style>
      </p:cxnSp>
      <p:sp>
        <p:nvSpPr>
          <p:cNvPr id="13" name="CuadroTexto 12">
            <a:extLst>
              <a:ext uri="{FF2B5EF4-FFF2-40B4-BE49-F238E27FC236}">
                <a16:creationId xmlns:a16="http://schemas.microsoft.com/office/drawing/2014/main" id="{7A0DC4C0-2860-CC0B-337A-288B3075DA91}"/>
              </a:ext>
            </a:extLst>
          </p:cNvPr>
          <p:cNvSpPr txBox="1"/>
          <p:nvPr/>
        </p:nvSpPr>
        <p:spPr>
          <a:xfrm>
            <a:off x="8666839" y="3084232"/>
            <a:ext cx="3344273" cy="461665"/>
          </a:xfrm>
          <a:prstGeom prst="rect">
            <a:avLst/>
          </a:prstGeom>
          <a:noFill/>
        </p:spPr>
        <p:txBody>
          <a:bodyPr wrap="square">
            <a:spAutoFit/>
          </a:bodyPr>
          <a:lstStyle/>
          <a:p>
            <a:pPr marL="14288" marR="0" lvl="0" indent="0" algn="ctr" rtl="0">
              <a:spcBef>
                <a:spcPts val="0"/>
              </a:spcBef>
              <a:spcAft>
                <a:spcPts val="0"/>
              </a:spcAft>
              <a:buNone/>
            </a:pPr>
            <a:r>
              <a:rPr lang="es-MX" sz="1200" b="1" dirty="0">
                <a:solidFill>
                  <a:schemeClr val="bg1"/>
                </a:solidFill>
                <a:latin typeface="Arial"/>
                <a:cs typeface="Arial"/>
                <a:sym typeface="Arial"/>
              </a:rPr>
              <a:t>Apoyo Nutricional a la Población Vulnerable</a:t>
            </a:r>
          </a:p>
        </p:txBody>
      </p:sp>
      <p:sp>
        <p:nvSpPr>
          <p:cNvPr id="15" name="CuadroTexto 14">
            <a:extLst>
              <a:ext uri="{FF2B5EF4-FFF2-40B4-BE49-F238E27FC236}">
                <a16:creationId xmlns:a16="http://schemas.microsoft.com/office/drawing/2014/main" id="{AFA22727-5AAF-ED84-41DC-0691ECD07B48}"/>
              </a:ext>
            </a:extLst>
          </p:cNvPr>
          <p:cNvSpPr txBox="1"/>
          <p:nvPr/>
        </p:nvSpPr>
        <p:spPr>
          <a:xfrm>
            <a:off x="8772015" y="3686331"/>
            <a:ext cx="3133919" cy="461665"/>
          </a:xfrm>
          <a:prstGeom prst="rect">
            <a:avLst/>
          </a:prstGeom>
          <a:noFill/>
        </p:spPr>
        <p:txBody>
          <a:bodyPr wrap="square">
            <a:spAutoFit/>
          </a:bodyPr>
          <a:lstStyle/>
          <a:p>
            <a:pPr marL="14288" marR="0" lvl="0" indent="0" algn="ctr" rtl="0">
              <a:spcBef>
                <a:spcPts val="0"/>
              </a:spcBef>
              <a:spcAft>
                <a:spcPts val="0"/>
              </a:spcAft>
              <a:buNone/>
            </a:pPr>
            <a:r>
              <a:rPr lang="es-MX" sz="1200" b="1" dirty="0">
                <a:solidFill>
                  <a:schemeClr val="bg1"/>
                </a:solidFill>
                <a:latin typeface="Arial"/>
                <a:cs typeface="Arial"/>
                <a:sym typeface="Arial"/>
              </a:rPr>
              <a:t>Política Pública y gobernanza de Seguridad Alimentaria</a:t>
            </a:r>
            <a:endParaRPr lang="es-MX" sz="1200" b="1" dirty="0">
              <a:solidFill>
                <a:schemeClr val="bg1"/>
              </a:solidFill>
              <a:latin typeface="Arial"/>
              <a:cs typeface="Arial"/>
            </a:endParaRPr>
          </a:p>
        </p:txBody>
      </p:sp>
      <p:sp>
        <p:nvSpPr>
          <p:cNvPr id="17" name="CuadroTexto 16">
            <a:extLst>
              <a:ext uri="{FF2B5EF4-FFF2-40B4-BE49-F238E27FC236}">
                <a16:creationId xmlns:a16="http://schemas.microsoft.com/office/drawing/2014/main" id="{7201BE41-2355-1FF9-1317-F9CD6EF76B30}"/>
              </a:ext>
            </a:extLst>
          </p:cNvPr>
          <p:cNvSpPr txBox="1"/>
          <p:nvPr/>
        </p:nvSpPr>
        <p:spPr>
          <a:xfrm>
            <a:off x="8984779" y="4288149"/>
            <a:ext cx="2825801" cy="461665"/>
          </a:xfrm>
          <a:prstGeom prst="rect">
            <a:avLst/>
          </a:prstGeom>
          <a:noFill/>
        </p:spPr>
        <p:txBody>
          <a:bodyPr wrap="square">
            <a:spAutoFit/>
          </a:bodyPr>
          <a:lstStyle>
            <a:defPPr>
              <a:defRPr lang="en-CO"/>
            </a:defPPr>
            <a:lvl1pPr marL="14288" marR="0" lvl="0" indent="0" algn="ctr">
              <a:spcBef>
                <a:spcPts val="0"/>
              </a:spcBef>
              <a:spcAft>
                <a:spcPts val="0"/>
              </a:spcAft>
              <a:buNone/>
              <a:defRPr sz="1200" b="1">
                <a:solidFill>
                  <a:schemeClr val="bg1"/>
                </a:solidFill>
                <a:latin typeface="Arial"/>
                <a:cs typeface="Arial"/>
              </a:defRPr>
            </a:lvl1pPr>
          </a:lstStyle>
          <a:p>
            <a:r>
              <a:rPr lang="es-MX" dirty="0">
                <a:sym typeface="Arial"/>
              </a:rPr>
              <a:t>Fortalecimiento a la Educación Nutricional</a:t>
            </a:r>
            <a:endParaRPr lang="es-MX" dirty="0"/>
          </a:p>
        </p:txBody>
      </p:sp>
      <p:sp>
        <p:nvSpPr>
          <p:cNvPr id="19" name="CuadroTexto 18">
            <a:extLst>
              <a:ext uri="{FF2B5EF4-FFF2-40B4-BE49-F238E27FC236}">
                <a16:creationId xmlns:a16="http://schemas.microsoft.com/office/drawing/2014/main" id="{6ED56F5B-3AEC-7BAB-A116-E49057B6772D}"/>
              </a:ext>
            </a:extLst>
          </p:cNvPr>
          <p:cNvSpPr txBox="1"/>
          <p:nvPr/>
        </p:nvSpPr>
        <p:spPr>
          <a:xfrm>
            <a:off x="8882976" y="4889967"/>
            <a:ext cx="3029405" cy="646331"/>
          </a:xfrm>
          <a:prstGeom prst="rect">
            <a:avLst/>
          </a:prstGeom>
          <a:noFill/>
        </p:spPr>
        <p:txBody>
          <a:bodyPr wrap="square">
            <a:spAutoFit/>
          </a:bodyPr>
          <a:lstStyle/>
          <a:p>
            <a:pPr marL="14288" marR="0" lvl="0" indent="0" algn="ctr" rtl="0">
              <a:spcBef>
                <a:spcPts val="0"/>
              </a:spcBef>
              <a:spcAft>
                <a:spcPts val="0"/>
              </a:spcAft>
              <a:buNone/>
            </a:pPr>
            <a:r>
              <a:rPr lang="es-MX" sz="1200" b="1" dirty="0">
                <a:solidFill>
                  <a:schemeClr val="bg1"/>
                </a:solidFill>
                <a:latin typeface="Arial"/>
                <a:cs typeface="Arial"/>
                <a:sym typeface="Arial"/>
              </a:rPr>
              <a:t>Mejoramiento del Sistema Agroalimentario de la ciudad de Medellín</a:t>
            </a:r>
            <a:endParaRPr lang="es-MX" sz="1200" b="1" dirty="0">
              <a:solidFill>
                <a:schemeClr val="bg1"/>
              </a:solidFill>
              <a:latin typeface="Arial"/>
              <a:cs typeface="Arial"/>
            </a:endParaRPr>
          </a:p>
        </p:txBody>
      </p:sp>
      <p:cxnSp>
        <p:nvCxnSpPr>
          <p:cNvPr id="23" name="Straight Connector 49">
            <a:extLst>
              <a:ext uri="{FF2B5EF4-FFF2-40B4-BE49-F238E27FC236}">
                <a16:creationId xmlns:a16="http://schemas.microsoft.com/office/drawing/2014/main" id="{076E5A2E-24B5-6D58-21BA-D264F4646B41}"/>
              </a:ext>
            </a:extLst>
          </p:cNvPr>
          <p:cNvCxnSpPr>
            <a:cxnSpLocks/>
          </p:cNvCxnSpPr>
          <p:nvPr/>
        </p:nvCxnSpPr>
        <p:spPr>
          <a:xfrm>
            <a:off x="8206365" y="4425486"/>
            <a:ext cx="550410" cy="0"/>
          </a:xfrm>
          <a:prstGeom prst="line">
            <a:avLst/>
          </a:prstGeom>
          <a:ln w="12700">
            <a:solidFill>
              <a:srgbClr val="F7F2DD"/>
            </a:solidFill>
          </a:ln>
        </p:spPr>
        <p:style>
          <a:lnRef idx="1">
            <a:schemeClr val="accent1"/>
          </a:lnRef>
          <a:fillRef idx="0">
            <a:schemeClr val="accent1"/>
          </a:fillRef>
          <a:effectRef idx="0">
            <a:schemeClr val="accent1"/>
          </a:effectRef>
          <a:fontRef idx="minor">
            <a:schemeClr val="tx1"/>
          </a:fontRef>
        </p:style>
      </p:cxnSp>
      <p:cxnSp>
        <p:nvCxnSpPr>
          <p:cNvPr id="24" name="Straight Connector 49">
            <a:extLst>
              <a:ext uri="{FF2B5EF4-FFF2-40B4-BE49-F238E27FC236}">
                <a16:creationId xmlns:a16="http://schemas.microsoft.com/office/drawing/2014/main" id="{B378EA7E-1929-31DE-1186-2DA164FB7483}"/>
              </a:ext>
            </a:extLst>
          </p:cNvPr>
          <p:cNvCxnSpPr>
            <a:cxnSpLocks/>
          </p:cNvCxnSpPr>
          <p:nvPr/>
        </p:nvCxnSpPr>
        <p:spPr>
          <a:xfrm>
            <a:off x="8206365" y="5038466"/>
            <a:ext cx="550410" cy="0"/>
          </a:xfrm>
          <a:prstGeom prst="line">
            <a:avLst/>
          </a:prstGeom>
          <a:ln w="12700">
            <a:solidFill>
              <a:srgbClr val="F7F2D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96352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3303</TotalTime>
  <Words>6902</Words>
  <Application>Microsoft Office PowerPoint</Application>
  <PresentationFormat>Panorámica</PresentationFormat>
  <Paragraphs>679</Paragraphs>
  <Slides>48</Slides>
  <Notes>16</Notes>
  <HiddenSlides>0</HiddenSlides>
  <MMClips>0</MMClips>
  <ScaleCrop>false</ScaleCrop>
  <HeadingPairs>
    <vt:vector size="4" baseType="variant">
      <vt:variant>
        <vt:lpstr>Tema</vt:lpstr>
      </vt:variant>
      <vt:variant>
        <vt:i4>1</vt:i4>
      </vt:variant>
      <vt:variant>
        <vt:lpstr>Títulos de diapositiva</vt:lpstr>
      </vt:variant>
      <vt:variant>
        <vt:i4>48</vt:i4>
      </vt:variant>
    </vt:vector>
  </HeadingPairs>
  <TitlesOfParts>
    <vt:vector size="49" baseType="lpstr">
      <vt:lpstr>Office Theme</vt:lpstr>
      <vt:lpstr>Presentación de PowerPoint</vt:lpstr>
      <vt:lpstr>Presentación de PowerPoint</vt:lpstr>
      <vt:lpstr>Presentación de PowerPoint</vt:lpstr>
      <vt:lpstr>Presupuesto</vt:lpstr>
      <vt:lpstr>Contratación</vt:lpstr>
      <vt:lpstr>Contratación</vt:lpstr>
      <vt:lpstr>Recurso Humano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Asuntos importantes a tener en cuenta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Rosana Estefania Herran Cabrera</dc:creator>
  <cp:lastModifiedBy>Susana Henao</cp:lastModifiedBy>
  <cp:revision>25</cp:revision>
  <dcterms:created xsi:type="dcterms:W3CDTF">2023-10-12T19:55:43Z</dcterms:created>
  <dcterms:modified xsi:type="dcterms:W3CDTF">2023-11-29T19:46:07Z</dcterms:modified>
</cp:coreProperties>
</file>