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54"/>
  </p:notesMasterIdLst>
  <p:sldIdLst>
    <p:sldId id="260" r:id="rId5"/>
    <p:sldId id="359" r:id="rId6"/>
    <p:sldId id="267" r:id="rId7"/>
    <p:sldId id="281" r:id="rId8"/>
    <p:sldId id="261" r:id="rId9"/>
    <p:sldId id="266" r:id="rId10"/>
    <p:sldId id="285" r:id="rId11"/>
    <p:sldId id="301" r:id="rId12"/>
    <p:sldId id="302" r:id="rId13"/>
    <p:sldId id="283"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58" r:id="rId32"/>
    <p:sldId id="289" r:id="rId33"/>
    <p:sldId id="336" r:id="rId34"/>
    <p:sldId id="337" r:id="rId35"/>
    <p:sldId id="338" r:id="rId36"/>
    <p:sldId id="341" r:id="rId37"/>
    <p:sldId id="342" r:id="rId38"/>
    <p:sldId id="343" r:id="rId39"/>
    <p:sldId id="344" r:id="rId40"/>
    <p:sldId id="345" r:id="rId41"/>
    <p:sldId id="346" r:id="rId42"/>
    <p:sldId id="347" r:id="rId43"/>
    <p:sldId id="351" r:id="rId44"/>
    <p:sldId id="352" r:id="rId45"/>
    <p:sldId id="353" r:id="rId46"/>
    <p:sldId id="354" r:id="rId47"/>
    <p:sldId id="355" r:id="rId48"/>
    <p:sldId id="298" r:id="rId49"/>
    <p:sldId id="320" r:id="rId50"/>
    <p:sldId id="356" r:id="rId51"/>
    <p:sldId id="357" r:id="rId52"/>
    <p:sldId id="258"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ji2cRUIxsXQFjjtq0Ajj+l26i4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D6E"/>
    <a:srgbClr val="1B3834"/>
    <a:srgbClr val="F6F1DD"/>
    <a:srgbClr val="FFF8E5"/>
    <a:srgbClr val="D6E5B0"/>
    <a:srgbClr val="EED062"/>
    <a:srgbClr val="FFFFE5"/>
    <a:srgbClr val="B9D377"/>
    <a:srgbClr val="E74F4F"/>
    <a:srgbClr val="EB6C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73A84-9901-D07D-0705-C041F33F30C3}" v="1" dt="2023-11-23T19:23:23.25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96" autoAdjust="0"/>
  </p:normalViewPr>
  <p:slideViewPr>
    <p:cSldViewPr snapToGrid="0">
      <p:cViewPr varScale="1">
        <p:scale>
          <a:sx n="62" d="100"/>
          <a:sy n="62" d="100"/>
        </p:scale>
        <p:origin x="10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customschemas.google.com/relationships/presentationmetadata" Target="meta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1073A84-9901-D07D-0705-C041F33F30C3}"/>
    <pc:docChg chg="addSld">
      <pc:chgData name="" userId="" providerId="" clId="Web-{E1073A84-9901-D07D-0705-C041F33F30C3}" dt="2023-11-23T19:23:23.251" v="0"/>
      <pc:docMkLst>
        <pc:docMk/>
      </pc:docMkLst>
      <pc:sldChg chg="new">
        <pc:chgData name="" userId="" providerId="" clId="Web-{E1073A84-9901-D07D-0705-C041F33F30C3}" dt="2023-11-23T19:23:23.251" v="0"/>
        <pc:sldMkLst>
          <pc:docMk/>
          <pc:sldMk cId="449763916" sldId="35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547165071125751E-2"/>
          <c:y val="4.1784012844471349E-2"/>
          <c:w val="0.46382033003775675"/>
          <c:h val="0.75657773523377558"/>
        </c:manualLayout>
      </c:layout>
      <c:barChart>
        <c:barDir val="col"/>
        <c:grouping val="clustered"/>
        <c:varyColors val="0"/>
        <c:ser>
          <c:idx val="1"/>
          <c:order val="0"/>
          <c:tx>
            <c:strRef>
              <c:f>Hoja1!$C$5</c:f>
              <c:strCache>
                <c:ptCount val="1"/>
                <c:pt idx="0">
                  <c:v>Funcionamiento</c:v>
                </c:pt>
              </c:strCache>
            </c:strRef>
          </c:tx>
          <c:spPr>
            <a:solidFill>
              <a:srgbClr val="EED062"/>
            </a:solidFill>
            <a:ln>
              <a:noFill/>
            </a:ln>
            <a:effectLst/>
          </c:spPr>
          <c:invertIfNegative val="0"/>
          <c:dLbls>
            <c:dLbl>
              <c:idx val="0"/>
              <c:layout>
                <c:manualLayout>
                  <c:x val="-1.1458334273157343E-2"/>
                  <c:y val="-8.796634283046680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60-4097-8036-80979669E0AA}"/>
                </c:ext>
              </c:extLst>
            </c:dLbl>
            <c:dLbl>
              <c:idx val="1"/>
              <c:layout>
                <c:manualLayout>
                  <c:x val="-7.2916672647364879E-3"/>
                  <c:y val="-8.79663428304651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60-4097-8036-80979669E0AA}"/>
                </c:ext>
              </c:extLst>
            </c:dLbl>
            <c:dLbl>
              <c:idx val="2"/>
              <c:layout>
                <c:manualLayout>
                  <c:x val="-7.2916672647364879E-3"/>
                  <c:y val="-8.063488276021401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60-4097-8036-80979669E0AA}"/>
                </c:ext>
              </c:extLst>
            </c:dLbl>
            <c:dLbl>
              <c:idx val="3"/>
              <c:layout>
                <c:manualLayout>
                  <c:x val="-1.1458334273157339E-2"/>
                  <c:y val="-6.59747571228511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60-4097-8036-80979669E0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Isidora Sans"/>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Hoja1!$C$6:$C$10</c:f>
              <c:numCache>
                <c:formatCode>"$"#,##0_);[Red]\("$"#,##0\)</c:formatCode>
                <c:ptCount val="5"/>
                <c:pt idx="0">
                  <c:v>6477</c:v>
                </c:pt>
                <c:pt idx="1">
                  <c:v>6331</c:v>
                </c:pt>
                <c:pt idx="2">
                  <c:v>6725</c:v>
                </c:pt>
                <c:pt idx="3">
                  <c:v>5713</c:v>
                </c:pt>
                <c:pt idx="4">
                  <c:v>10142</c:v>
                </c:pt>
              </c:numCache>
            </c:numRef>
          </c:val>
          <c:extLst>
            <c:ext xmlns:c16="http://schemas.microsoft.com/office/drawing/2014/chart" uri="{C3380CC4-5D6E-409C-BE32-E72D297353CC}">
              <c16:uniqueId val="{00000004-4A60-4097-8036-80979669E0AA}"/>
            </c:ext>
          </c:extLst>
        </c:ser>
        <c:ser>
          <c:idx val="2"/>
          <c:order val="1"/>
          <c:tx>
            <c:strRef>
              <c:f>Hoja1!$D$5</c:f>
              <c:strCache>
                <c:ptCount val="1"/>
                <c:pt idx="0">
                  <c:v>Inversión</c:v>
                </c:pt>
              </c:strCache>
            </c:strRef>
          </c:tx>
          <c:spPr>
            <a:solidFill>
              <a:schemeClr val="accent6">
                <a:lumMod val="40000"/>
                <a:lumOff val="60000"/>
              </a:schemeClr>
            </a:solidFill>
            <a:ln>
              <a:noFill/>
            </a:ln>
            <a:effectLst/>
          </c:spPr>
          <c:invertIfNegative val="0"/>
          <c:dLbls>
            <c:dLbl>
              <c:idx val="0"/>
              <c:layout>
                <c:manualLayout>
                  <c:x val="1.3541667777367764E-2"/>
                  <c:y val="7.91697085474194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60-4097-8036-80979669E0AA}"/>
                </c:ext>
              </c:extLst>
            </c:dLbl>
            <c:dLbl>
              <c:idx val="1"/>
              <c:layout>
                <c:manualLayout>
                  <c:x val="1.4583334529472976E-2"/>
                  <c:y val="6.37755985520878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60-4097-8036-80979669E0AA}"/>
                </c:ext>
              </c:extLst>
            </c:dLbl>
            <c:dLbl>
              <c:idx val="2"/>
              <c:layout>
                <c:manualLayout>
                  <c:x val="1.6666668033683364E-2"/>
                  <c:y val="0.1099579285380825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A60-4097-8036-80979669E0AA}"/>
                </c:ext>
              </c:extLst>
            </c:dLbl>
            <c:dLbl>
              <c:idx val="3"/>
              <c:layout>
                <c:manualLayout>
                  <c:x val="1.5625001281578111E-2"/>
                  <c:y val="7.25722328351344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A60-4097-8036-80979669E0AA}"/>
                </c:ext>
              </c:extLst>
            </c:dLbl>
            <c:dLbl>
              <c:idx val="4"/>
              <c:layout>
                <c:manualLayout>
                  <c:x val="7.2916672647364116E-3"/>
                  <c:y val="5.71781228398028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A60-4097-8036-80979669E0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Isidora Sans"/>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Hoja1!$D$6:$D$10</c:f>
              <c:numCache>
                <c:formatCode>"$"#,##0_);[Red]\("$"#,##0\)</c:formatCode>
                <c:ptCount val="5"/>
                <c:pt idx="0">
                  <c:v>34448</c:v>
                </c:pt>
                <c:pt idx="1">
                  <c:v>47938</c:v>
                </c:pt>
                <c:pt idx="2">
                  <c:v>60290</c:v>
                </c:pt>
                <c:pt idx="3">
                  <c:v>56731</c:v>
                </c:pt>
                <c:pt idx="4">
                  <c:v>63794</c:v>
                </c:pt>
              </c:numCache>
            </c:numRef>
          </c:val>
          <c:extLst>
            <c:ext xmlns:c16="http://schemas.microsoft.com/office/drawing/2014/chart" uri="{C3380CC4-5D6E-409C-BE32-E72D297353CC}">
              <c16:uniqueId val="{0000000A-4A60-4097-8036-80979669E0AA}"/>
            </c:ext>
          </c:extLst>
        </c:ser>
        <c:ser>
          <c:idx val="3"/>
          <c:order val="2"/>
          <c:tx>
            <c:strRef>
              <c:f>Hoja1!$E$5</c:f>
              <c:strCache>
                <c:ptCount val="1"/>
                <c:pt idx="0">
                  <c:v>Total </c:v>
                </c:pt>
              </c:strCache>
            </c:strRef>
          </c:tx>
          <c:spPr>
            <a:solidFill>
              <a:srgbClr val="EB6C6D"/>
            </a:solidFill>
            <a:ln>
              <a:noFill/>
            </a:ln>
            <a:effectLst/>
          </c:spPr>
          <c:invertIfNegative val="0"/>
          <c:dLbls>
            <c:dLbl>
              <c:idx val="4"/>
              <c:layout>
                <c:manualLayout>
                  <c:x val="-1.1458334273157339E-2"/>
                  <c:y val="-2.19915857076164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A60-4097-8036-80979669E0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Isidora Sans"/>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Hoja1!$E$6:$E$10</c:f>
              <c:numCache>
                <c:formatCode>"$"#,##0_);[Red]\("$"#,##0\)</c:formatCode>
                <c:ptCount val="5"/>
                <c:pt idx="0">
                  <c:v>40925</c:v>
                </c:pt>
                <c:pt idx="1">
                  <c:v>54270</c:v>
                </c:pt>
                <c:pt idx="2">
                  <c:v>67016</c:v>
                </c:pt>
                <c:pt idx="3">
                  <c:v>62444</c:v>
                </c:pt>
                <c:pt idx="4">
                  <c:v>73936</c:v>
                </c:pt>
              </c:numCache>
            </c:numRef>
          </c:val>
          <c:extLst>
            <c:ext xmlns:c16="http://schemas.microsoft.com/office/drawing/2014/chart" uri="{C3380CC4-5D6E-409C-BE32-E72D297353CC}">
              <c16:uniqueId val="{0000000C-4A60-4097-8036-80979669E0AA}"/>
            </c:ext>
          </c:extLst>
        </c:ser>
        <c:dLbls>
          <c:dLblPos val="outEnd"/>
          <c:showLegendKey val="0"/>
          <c:showVal val="1"/>
          <c:showCatName val="0"/>
          <c:showSerName val="0"/>
          <c:showPercent val="0"/>
          <c:showBubbleSize val="0"/>
        </c:dLbls>
        <c:gapWidth val="80"/>
        <c:overlap val="25"/>
        <c:axId val="-348618432"/>
        <c:axId val="-348619520"/>
      </c:barChart>
      <c:catAx>
        <c:axId val="-348618432"/>
        <c:scaling>
          <c:orientation val="minMax"/>
        </c:scaling>
        <c:delete val="1"/>
        <c:axPos val="b"/>
        <c:majorTickMark val="none"/>
        <c:minorTickMark val="none"/>
        <c:tickLblPos val="nextTo"/>
        <c:crossAx val="-348619520"/>
        <c:crosses val="autoZero"/>
        <c:auto val="1"/>
        <c:lblAlgn val="ctr"/>
        <c:lblOffset val="100"/>
        <c:noMultiLvlLbl val="0"/>
      </c:catAx>
      <c:valAx>
        <c:axId val="-348619520"/>
        <c:scaling>
          <c:orientation val="minMax"/>
        </c:scaling>
        <c:delete val="1"/>
        <c:axPos val="l"/>
        <c:numFmt formatCode="&quot;$&quot;#,##0_);[Red]\(&quot;$&quot;#,##0\)" sourceLinked="1"/>
        <c:majorTickMark val="none"/>
        <c:minorTickMark val="none"/>
        <c:tickLblPos val="nextTo"/>
        <c:crossAx val="-34861843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Isidora Sans"/>
                <a:ea typeface="+mn-ea"/>
                <a:cs typeface="+mn-cs"/>
              </a:defRPr>
            </a:pPr>
            <a:endParaRPr lang="es-E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Isidora Sans"/>
                <a:ea typeface="+mn-ea"/>
                <a:cs typeface="+mn-cs"/>
              </a:defRPr>
            </a:pPr>
            <a:endParaRPr lang="es-E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Isidora Sans"/>
                <a:ea typeface="+mn-ea"/>
                <a:cs typeface="+mn-cs"/>
              </a:defRPr>
            </a:pPr>
            <a:endParaRPr lang="es-ES"/>
          </a:p>
        </c:txPr>
      </c:legendEntry>
      <c:layout>
        <c:manualLayout>
          <c:xMode val="edge"/>
          <c:yMode val="edge"/>
          <c:x val="2.395833529841989E-2"/>
          <c:y val="0.85712436119339674"/>
          <c:w val="0.48172871405255202"/>
          <c:h val="0.114584126992922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Isidora Sans"/>
              <a:ea typeface="+mn-ea"/>
              <a:cs typeface="+mn-cs"/>
            </a:defRPr>
          </a:pPr>
          <a:endParaRPr lang="es-ES"/>
        </a:p>
      </c:txPr>
    </c:legend>
    <c:plotVisOnly val="1"/>
    <c:dispBlanksAs val="gap"/>
    <c:showDLblsOverMax val="0"/>
  </c:chart>
  <c:spPr>
    <a:solidFill>
      <a:srgbClr val="FFFFE5"/>
    </a:solidFill>
    <a:ln w="9525" cap="flat" cmpd="sng" algn="ctr">
      <a:solidFill>
        <a:schemeClr val="tx1">
          <a:lumMod val="15000"/>
          <a:lumOff val="85000"/>
        </a:schemeClr>
      </a:solidFill>
      <a:round/>
    </a:ln>
    <a:effectLst/>
  </c:spPr>
  <c:txPr>
    <a:bodyPr/>
    <a:lstStyle/>
    <a:p>
      <a:pPr>
        <a:defRPr/>
      </a:pPr>
      <a:endParaRPr lang="es-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4">
                <a:lumMod val="20000"/>
                <a:lumOff val="80000"/>
              </a:schemeClr>
            </a:solidFill>
          </c:spPr>
          <c:dPt>
            <c:idx val="0"/>
            <c:bubble3D val="0"/>
            <c:spPr>
              <a:solidFill>
                <a:srgbClr val="1B3834"/>
              </a:solidFill>
              <a:ln w="19050">
                <a:solidFill>
                  <a:schemeClr val="lt1"/>
                </a:solidFill>
              </a:ln>
              <a:effectLst>
                <a:innerShdw blurRad="114300">
                  <a:schemeClr val="accent1"/>
                </a:innerShdw>
              </a:effectLst>
            </c:spPr>
            <c:extLst>
              <c:ext xmlns:c16="http://schemas.microsoft.com/office/drawing/2014/chart" uri="{C3380CC4-5D6E-409C-BE32-E72D297353CC}">
                <c16:uniqueId val="{00000001-BA52-4228-9734-036FE5B2648F}"/>
              </c:ext>
            </c:extLst>
          </c:dPt>
          <c:dPt>
            <c:idx val="1"/>
            <c:bubble3D val="0"/>
            <c:spPr>
              <a:solidFill>
                <a:srgbClr val="ED6D6E"/>
              </a:solidFill>
              <a:ln w="19050">
                <a:solidFill>
                  <a:schemeClr val="lt1"/>
                </a:solidFill>
              </a:ln>
              <a:effectLst>
                <a:innerShdw blurRad="114300">
                  <a:schemeClr val="accent2"/>
                </a:innerShdw>
              </a:effectLst>
            </c:spPr>
            <c:extLst>
              <c:ext xmlns:c16="http://schemas.microsoft.com/office/drawing/2014/chart" uri="{C3380CC4-5D6E-409C-BE32-E72D297353CC}">
                <c16:uniqueId val="{00000003-BA52-4228-9734-036FE5B2648F}"/>
              </c:ext>
            </c:extLst>
          </c:dPt>
          <c:dLbls>
            <c:dLbl>
              <c:idx val="0"/>
              <c:layout>
                <c:manualLayout>
                  <c:x val="-7.2787945334461202E-2"/>
                  <c:y val="6.2000007544791194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rgbClr val="1B3834"/>
                      </a:solidFill>
                      <a:latin typeface="Isidora Sans Bold" panose="00000800000000000000" pitchFamily="2" charset="0"/>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47782715360206834"/>
                      <c:h val="0.1900352381451105"/>
                    </c:manualLayout>
                  </c15:layout>
                </c:ext>
                <c:ext xmlns:c16="http://schemas.microsoft.com/office/drawing/2014/chart" uri="{C3380CC4-5D6E-409C-BE32-E72D297353CC}">
                  <c16:uniqueId val="{00000001-BA52-4228-9734-036FE5B2648F}"/>
                </c:ext>
              </c:extLst>
            </c:dLbl>
            <c:dLbl>
              <c:idx val="1"/>
              <c:layout>
                <c:manualLayout>
                  <c:x val="0.28195681888322754"/>
                  <c:y val="-0.19004265893531344"/>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accent4">
                            <a:lumMod val="75000"/>
                          </a:schemeClr>
                        </a:solidFill>
                        <a:latin typeface="Isidora Sans"/>
                        <a:ea typeface="+mn-ea"/>
                        <a:cs typeface="+mn-cs"/>
                      </a:defRPr>
                    </a:pPr>
                    <a:fld id="{321E8CD9-415C-4C07-8AA1-FAEA06AC9CDD}" type="VALUE">
                      <a:rPr lang="en-US">
                        <a:solidFill>
                          <a:srgbClr val="FFFFE5"/>
                        </a:solidFill>
                        <a:latin typeface="Isidora Sans Bold" panose="00000800000000000000" pitchFamily="2" charset="0"/>
                      </a:rPr>
                      <a:pPr>
                        <a:defRPr sz="2000" b="1">
                          <a:solidFill>
                            <a:schemeClr val="accent4">
                              <a:lumMod val="75000"/>
                            </a:schemeClr>
                          </a:solidFill>
                          <a:latin typeface="Isidora Sans"/>
                        </a:defRPr>
                      </a:pPr>
                      <a:t>[VALOR]</a:t>
                    </a:fld>
                    <a:endParaRPr lang="es-ES"/>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accent4">
                          <a:lumMod val="75000"/>
                        </a:schemeClr>
                      </a:solidFill>
                      <a:latin typeface="Isidora Sans"/>
                      <a:ea typeface="+mn-ea"/>
                      <a:cs typeface="+mn-cs"/>
                    </a:defRPr>
                  </a:pPr>
                  <a:endParaRPr lang="es-ES"/>
                </a:p>
              </c:txPr>
              <c:dLblPos val="bestFit"/>
              <c:showLegendKey val="0"/>
              <c:showVal val="1"/>
              <c:showCatName val="0"/>
              <c:showSerName val="0"/>
              <c:showPercent val="0"/>
              <c:showBubbleSize val="0"/>
              <c:extLst>
                <c:ext xmlns:c15="http://schemas.microsoft.com/office/drawing/2012/chart" uri="{CE6537A1-D6FC-4f65-9D91-7224C49458BB}">
                  <c15:layout>
                    <c:manualLayout>
                      <c:w val="0.44635630900615036"/>
                      <c:h val="0.21706376311587919"/>
                    </c:manualLayout>
                  </c15:layout>
                  <c15:dlblFieldTable/>
                  <c15:showDataLabelsRange val="0"/>
                </c:ext>
                <c:ext xmlns:c16="http://schemas.microsoft.com/office/drawing/2014/chart" uri="{C3380CC4-5D6E-409C-BE32-E72D297353CC}">
                  <c16:uniqueId val="{00000003-BA52-4228-9734-036FE5B2648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accent4">
                        <a:lumMod val="75000"/>
                      </a:schemeClr>
                    </a:solidFill>
                    <a:latin typeface="Isidora Sans"/>
                    <a:ea typeface="+mn-ea"/>
                    <a:cs typeface="+mn-cs"/>
                  </a:defRPr>
                </a:pPr>
                <a:endParaRPr lang="es-E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Hoja1!$C$11:$D$11</c:f>
              <c:strCache>
                <c:ptCount val="2"/>
                <c:pt idx="0">
                  <c:v>Funcionamiento </c:v>
                </c:pt>
                <c:pt idx="1">
                  <c:v>Inversión </c:v>
                </c:pt>
              </c:strCache>
            </c:strRef>
          </c:cat>
          <c:val>
            <c:numRef>
              <c:f>Hoja1!$C$12:$D$12</c:f>
              <c:numCache>
                <c:formatCode>"$"#,##0_);[Red]\("$"#,##0\)</c:formatCode>
                <c:ptCount val="2"/>
                <c:pt idx="0">
                  <c:v>25246</c:v>
                </c:pt>
                <c:pt idx="1">
                  <c:v>199407</c:v>
                </c:pt>
              </c:numCache>
            </c:numRef>
          </c:val>
          <c:extLst>
            <c:ext xmlns:c16="http://schemas.microsoft.com/office/drawing/2014/chart" uri="{C3380CC4-5D6E-409C-BE32-E72D297353CC}">
              <c16:uniqueId val="{00000004-BA52-4228-9734-036FE5B2648F}"/>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Isidora Sans"/>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75099328180307"/>
          <c:y val="0.16053960058254427"/>
          <c:w val="0.51731416600447877"/>
          <c:h val="0.71813383292678223"/>
        </c:manualLayout>
      </c:layout>
      <c:barChart>
        <c:barDir val="bar"/>
        <c:grouping val="clustered"/>
        <c:varyColors val="0"/>
        <c:ser>
          <c:idx val="0"/>
          <c:order val="0"/>
          <c:tx>
            <c:strRef>
              <c:f>Hoja1!$F$3</c:f>
              <c:strCache>
                <c:ptCount val="1"/>
                <c:pt idx="0">
                  <c:v>No.</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Isidora Sans" panose="00000500000000000000" pitchFamily="2" charset="0"/>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Hoja1!$E$4:$E$7</c:f>
              <c:strCache>
                <c:ptCount val="4"/>
                <c:pt idx="0">
                  <c:v>Acta proyectada y en revisión</c:v>
                </c:pt>
                <c:pt idx="1">
                  <c:v>En firma de Secretaría de Suministros y Servicios,</c:v>
                </c:pt>
                <c:pt idx="2">
                  <c:v>Pendiente de acta de liquidación</c:v>
                </c:pt>
                <c:pt idx="3">
                  <c:v> En revisión de contratista</c:v>
                </c:pt>
              </c:strCache>
            </c:strRef>
          </c:cat>
          <c:val>
            <c:numRef>
              <c:f>Hoja1!$F$4:$F$7</c:f>
              <c:numCache>
                <c:formatCode>General</c:formatCode>
                <c:ptCount val="4"/>
                <c:pt idx="0">
                  <c:v>5</c:v>
                </c:pt>
                <c:pt idx="1">
                  <c:v>1</c:v>
                </c:pt>
                <c:pt idx="2">
                  <c:v>7</c:v>
                </c:pt>
                <c:pt idx="3">
                  <c:v>1</c:v>
                </c:pt>
              </c:numCache>
            </c:numRef>
          </c:val>
          <c:extLst>
            <c:ext xmlns:c16="http://schemas.microsoft.com/office/drawing/2014/chart" uri="{C3380CC4-5D6E-409C-BE32-E72D297353CC}">
              <c16:uniqueId val="{00000000-4E19-467F-A821-9FAA71EC045D}"/>
            </c:ext>
          </c:extLst>
        </c:ser>
        <c:dLbls>
          <c:showLegendKey val="0"/>
          <c:showVal val="0"/>
          <c:showCatName val="0"/>
          <c:showSerName val="0"/>
          <c:showPercent val="0"/>
          <c:showBubbleSize val="0"/>
        </c:dLbls>
        <c:gapWidth val="326"/>
        <c:overlap val="-58"/>
        <c:axId val="-351382880"/>
        <c:axId val="-351370912"/>
      </c:barChart>
      <c:valAx>
        <c:axId val="-351370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Isidora Sans" panose="00000500000000000000" pitchFamily="2" charset="0"/>
                <a:ea typeface="+mn-ea"/>
                <a:cs typeface="+mn-cs"/>
              </a:defRPr>
            </a:pPr>
            <a:endParaRPr lang="es-ES"/>
          </a:p>
        </c:txPr>
        <c:crossAx val="-351382880"/>
        <c:crosses val="autoZero"/>
        <c:crossBetween val="between"/>
      </c:valAx>
      <c:catAx>
        <c:axId val="-351382880"/>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Isidora Sans" panose="00000500000000000000" pitchFamily="2" charset="0"/>
                <a:ea typeface="+mn-ea"/>
                <a:cs typeface="+mn-cs"/>
              </a:defRPr>
            </a:pPr>
            <a:endParaRPr lang="es-ES"/>
          </a:p>
        </c:txPr>
        <c:crossAx val="-35137091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050">
          <a:latin typeface="Isidora Sans" panose="00000500000000000000" pitchFamily="2"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2">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
  <cs:dataPoint3D>
    <cs:lnRef idx="0"/>
    <cs:fillRef idx="0">
      <cs:styleClr val="auto"/>
    </cs:fillRef>
    <cs:effectRef idx="0"/>
    <cs:fontRef idx="minor">
      <a:schemeClr val="dk1"/>
    </cs:fontRef>
    <cs:spPr>
      <a:pattFill prst="ltUpDiag">
        <a:fgClr>
          <a:schemeClr val="phClr"/>
        </a:fgClr>
        <a:bgClr>
          <a:schemeClr val="phClr">
            <a:lumMod val="20000"/>
            <a:lumOff val="80000"/>
          </a:schemeClr>
        </a:bgClr>
      </a:pattFill>
      <a:ln w="19050">
        <a:solidFill>
          <a:schemeClr val="lt1"/>
        </a:solidFill>
      </a:ln>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8A94E-7C8F-4399-83F5-B20C97B0356D}"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es-CO"/>
        </a:p>
      </dgm:t>
    </dgm:pt>
    <dgm:pt modelId="{5288882E-1048-4D2B-89F4-2CA20A8EF060}">
      <dgm:prSet phldrT="[Texto]" custT="1"/>
      <dgm:spPr>
        <a:solidFill>
          <a:srgbClr val="EB6C6D"/>
        </a:solidFill>
        <a:ln>
          <a:noFill/>
        </a:ln>
      </dgm:spPr>
      <dgm:t>
        <a:bodyPr/>
        <a:lstStyle/>
        <a:p>
          <a:endParaRPr lang="es-CO" sz="1400" b="1" dirty="0">
            <a:solidFill>
              <a:srgbClr val="FFFFCC"/>
            </a:solidFill>
            <a:latin typeface="Isidora Sans"/>
          </a:endParaRPr>
        </a:p>
      </dgm:t>
    </dgm:pt>
    <dgm:pt modelId="{EFCEF67F-0A5D-4F83-AFA0-3AEB6FA10075}" type="parTrans" cxnId="{985B0501-35EC-4592-B744-2D9998415A61}">
      <dgm:prSet/>
      <dgm:spPr>
        <a:ln>
          <a:solidFill>
            <a:srgbClr val="1B3834"/>
          </a:solidFill>
        </a:ln>
      </dgm:spPr>
      <dgm:t>
        <a:bodyPr/>
        <a:lstStyle/>
        <a:p>
          <a:endParaRPr lang="es-CO"/>
        </a:p>
      </dgm:t>
    </dgm:pt>
    <dgm:pt modelId="{5F313036-6ACB-4614-BF53-A38A3DF7A2F3}" type="sibTrans" cxnId="{985B0501-35EC-4592-B744-2D9998415A61}">
      <dgm:prSet/>
      <dgm:spPr/>
      <dgm:t>
        <a:bodyPr/>
        <a:lstStyle/>
        <a:p>
          <a:endParaRPr lang="es-CO"/>
        </a:p>
      </dgm:t>
    </dgm:pt>
    <dgm:pt modelId="{A2083395-6B4C-4B30-BD46-68C42CB1BA05}">
      <dgm:prSet phldrT="[Texto]" custT="1"/>
      <dgm:spPr>
        <a:solidFill>
          <a:srgbClr val="EB6C6D"/>
        </a:solidFill>
        <a:ln>
          <a:noFill/>
        </a:ln>
      </dgm:spPr>
      <dgm:t>
        <a:bodyPr/>
        <a:lstStyle/>
        <a:p>
          <a:endParaRPr lang="es-CO" sz="1600" b="1" dirty="0">
            <a:solidFill>
              <a:srgbClr val="FFFFCC"/>
            </a:solidFill>
            <a:latin typeface="Isidora Sans"/>
          </a:endParaRPr>
        </a:p>
      </dgm:t>
    </dgm:pt>
    <dgm:pt modelId="{4431A8DD-BA7B-470A-B89F-EBE90BE89A1E}" type="parTrans" cxnId="{ADFAFD54-B2D4-4DEF-BBA7-F75407E0EC82}">
      <dgm:prSet/>
      <dgm:spPr>
        <a:ln>
          <a:solidFill>
            <a:srgbClr val="1B3834"/>
          </a:solidFill>
        </a:ln>
      </dgm:spPr>
      <dgm:t>
        <a:bodyPr/>
        <a:lstStyle/>
        <a:p>
          <a:endParaRPr lang="es-CO"/>
        </a:p>
      </dgm:t>
    </dgm:pt>
    <dgm:pt modelId="{B9086E51-308A-418B-87EF-502428541021}" type="sibTrans" cxnId="{ADFAFD54-B2D4-4DEF-BBA7-F75407E0EC82}">
      <dgm:prSet/>
      <dgm:spPr/>
      <dgm:t>
        <a:bodyPr/>
        <a:lstStyle/>
        <a:p>
          <a:endParaRPr lang="es-CO"/>
        </a:p>
      </dgm:t>
    </dgm:pt>
    <dgm:pt modelId="{31C51990-BF6D-4EC4-9211-E8DFBA2C9A2B}">
      <dgm:prSet phldrT="[Texto]" custT="1"/>
      <dgm:spPr>
        <a:solidFill>
          <a:srgbClr val="EB6C6D"/>
        </a:solidFill>
        <a:ln>
          <a:noFill/>
        </a:ln>
      </dgm:spPr>
      <dgm:t>
        <a:bodyPr/>
        <a:lstStyle/>
        <a:p>
          <a:endParaRPr lang="es-CO" sz="1600" b="1" dirty="0">
            <a:solidFill>
              <a:srgbClr val="FFFFCC"/>
            </a:solidFill>
            <a:latin typeface="Isidora Sans"/>
          </a:endParaRPr>
        </a:p>
      </dgm:t>
    </dgm:pt>
    <dgm:pt modelId="{1C91E87D-7074-4DD9-A615-9610BF58DBCB}" type="sibTrans" cxnId="{C65032E0-00DF-49EA-BD10-4F14E19F5AF8}">
      <dgm:prSet/>
      <dgm:spPr/>
      <dgm:t>
        <a:bodyPr/>
        <a:lstStyle/>
        <a:p>
          <a:endParaRPr lang="es-CO"/>
        </a:p>
      </dgm:t>
    </dgm:pt>
    <dgm:pt modelId="{CBA06C39-7865-420A-8B79-372425A277A6}" type="parTrans" cxnId="{C65032E0-00DF-49EA-BD10-4F14E19F5AF8}">
      <dgm:prSet/>
      <dgm:spPr>
        <a:ln>
          <a:solidFill>
            <a:srgbClr val="1B3834"/>
          </a:solidFill>
        </a:ln>
      </dgm:spPr>
      <dgm:t>
        <a:bodyPr/>
        <a:lstStyle/>
        <a:p>
          <a:endParaRPr lang="es-CO"/>
        </a:p>
      </dgm:t>
    </dgm:pt>
    <dgm:pt modelId="{B3FAE080-6B18-416B-A5F1-1965410D2F3F}" type="pres">
      <dgm:prSet presAssocID="{A468A94E-7C8F-4399-83F5-B20C97B0356D}" presName="composite" presStyleCnt="0">
        <dgm:presLayoutVars>
          <dgm:chMax val="5"/>
          <dgm:dir/>
          <dgm:animLvl val="ctr"/>
          <dgm:resizeHandles val="exact"/>
        </dgm:presLayoutVars>
      </dgm:prSet>
      <dgm:spPr/>
    </dgm:pt>
    <dgm:pt modelId="{B2BF085D-B8BD-47F9-8222-D2877ABD00DA}" type="pres">
      <dgm:prSet presAssocID="{A468A94E-7C8F-4399-83F5-B20C97B0356D}" presName="cycle" presStyleCnt="0"/>
      <dgm:spPr/>
    </dgm:pt>
    <dgm:pt modelId="{9B5F0E3E-68C1-4940-8B7F-52BA0A0D0734}" type="pres">
      <dgm:prSet presAssocID="{A468A94E-7C8F-4399-83F5-B20C97B0356D}" presName="centerShape" presStyleCnt="0"/>
      <dgm:spPr/>
    </dgm:pt>
    <dgm:pt modelId="{7ED314C5-6908-460C-B2D7-940A56725161}" type="pres">
      <dgm:prSet presAssocID="{A468A94E-7C8F-4399-83F5-B20C97B0356D}" presName="connSite" presStyleLbl="node1" presStyleIdx="0" presStyleCnt="4"/>
      <dgm:spPr/>
    </dgm:pt>
    <dgm:pt modelId="{C1F7DFC3-7050-4D93-A04D-654DB90BDEC9}" type="pres">
      <dgm:prSet presAssocID="{A468A94E-7C8F-4399-83F5-B20C97B0356D}" presName="visible" presStyleLbl="node1" presStyleIdx="0" presStyleCnt="4" custScaleX="110815" custScaleY="88909" custLinFactNeighborX="-10823" custLinFactNeighborY="1771"/>
      <dgm:spPr>
        <a:solidFill>
          <a:srgbClr val="1B3834"/>
        </a:solidFill>
        <a:ln>
          <a:noFill/>
        </a:ln>
      </dgm:spPr>
    </dgm:pt>
    <dgm:pt modelId="{D28B2494-B89E-45A3-B355-CA415DACAE3F}" type="pres">
      <dgm:prSet presAssocID="{EFCEF67F-0A5D-4F83-AFA0-3AEB6FA10075}" presName="Name25" presStyleLbl="parChTrans1D1" presStyleIdx="0" presStyleCnt="3"/>
      <dgm:spPr/>
    </dgm:pt>
    <dgm:pt modelId="{08A2811F-FE87-44FE-9822-F4D086C26FFE}" type="pres">
      <dgm:prSet presAssocID="{5288882E-1048-4D2B-89F4-2CA20A8EF060}" presName="node" presStyleCnt="0"/>
      <dgm:spPr/>
    </dgm:pt>
    <dgm:pt modelId="{1CD3BA5F-2F0C-4439-BC1D-1F4240C2442C}" type="pres">
      <dgm:prSet presAssocID="{5288882E-1048-4D2B-89F4-2CA20A8EF060}" presName="parentNode" presStyleLbl="node1" presStyleIdx="1" presStyleCnt="4" custScaleX="110317" custScaleY="94877" custLinFactNeighborX="73939" custLinFactNeighborY="21532">
        <dgm:presLayoutVars>
          <dgm:chMax val="1"/>
          <dgm:bulletEnabled val="1"/>
        </dgm:presLayoutVars>
      </dgm:prSet>
      <dgm:spPr/>
    </dgm:pt>
    <dgm:pt modelId="{E2DA4EB4-85BE-437B-84EF-64B78490BBC6}" type="pres">
      <dgm:prSet presAssocID="{5288882E-1048-4D2B-89F4-2CA20A8EF060}" presName="childNode" presStyleLbl="revTx" presStyleIdx="0" presStyleCnt="0">
        <dgm:presLayoutVars>
          <dgm:bulletEnabled val="1"/>
        </dgm:presLayoutVars>
      </dgm:prSet>
      <dgm:spPr/>
    </dgm:pt>
    <dgm:pt modelId="{CB7649A9-03F0-4B6B-A988-AD16DBAB6174}" type="pres">
      <dgm:prSet presAssocID="{CBA06C39-7865-420A-8B79-372425A277A6}" presName="Name25" presStyleLbl="parChTrans1D1" presStyleIdx="1" presStyleCnt="3"/>
      <dgm:spPr/>
    </dgm:pt>
    <dgm:pt modelId="{F2381F4F-DF81-45A4-91D9-6D14E383718F}" type="pres">
      <dgm:prSet presAssocID="{31C51990-BF6D-4EC4-9211-E8DFBA2C9A2B}" presName="node" presStyleCnt="0"/>
      <dgm:spPr/>
    </dgm:pt>
    <dgm:pt modelId="{5D663CB2-38F1-4649-8C75-B7B6A1923E22}" type="pres">
      <dgm:prSet presAssocID="{31C51990-BF6D-4EC4-9211-E8DFBA2C9A2B}" presName="parentNode" presStyleLbl="node1" presStyleIdx="2" presStyleCnt="4" custScaleX="108742" custScaleY="93248" custLinFactNeighborX="35470" custLinFactNeighborY="12367">
        <dgm:presLayoutVars>
          <dgm:chMax val="1"/>
          <dgm:bulletEnabled val="1"/>
        </dgm:presLayoutVars>
      </dgm:prSet>
      <dgm:spPr/>
    </dgm:pt>
    <dgm:pt modelId="{A4A71A97-E00A-462D-B482-E63BDBC9B02C}" type="pres">
      <dgm:prSet presAssocID="{31C51990-BF6D-4EC4-9211-E8DFBA2C9A2B}" presName="childNode" presStyleLbl="revTx" presStyleIdx="0" presStyleCnt="0">
        <dgm:presLayoutVars>
          <dgm:bulletEnabled val="1"/>
        </dgm:presLayoutVars>
      </dgm:prSet>
      <dgm:spPr/>
    </dgm:pt>
    <dgm:pt modelId="{137432EF-5E3E-45F6-AD3D-95278324C89D}" type="pres">
      <dgm:prSet presAssocID="{4431A8DD-BA7B-470A-B89F-EBE90BE89A1E}" presName="Name25" presStyleLbl="parChTrans1D1" presStyleIdx="2" presStyleCnt="3"/>
      <dgm:spPr/>
    </dgm:pt>
    <dgm:pt modelId="{30B29881-BE09-4533-8699-57B0112E764F}" type="pres">
      <dgm:prSet presAssocID="{A2083395-6B4C-4B30-BD46-68C42CB1BA05}" presName="node" presStyleCnt="0"/>
      <dgm:spPr/>
    </dgm:pt>
    <dgm:pt modelId="{0F747E82-7498-48A2-BF78-FF33D3D13ADE}" type="pres">
      <dgm:prSet presAssocID="{A2083395-6B4C-4B30-BD46-68C42CB1BA05}" presName="parentNode" presStyleLbl="node1" presStyleIdx="3" presStyleCnt="4" custScaleX="109817" custScaleY="94171" custLinFactNeighborX="70875" custLinFactNeighborY="-572">
        <dgm:presLayoutVars>
          <dgm:chMax val="1"/>
          <dgm:bulletEnabled val="1"/>
        </dgm:presLayoutVars>
      </dgm:prSet>
      <dgm:spPr/>
    </dgm:pt>
    <dgm:pt modelId="{8EE26528-E245-4869-8608-4A419F7FD93E}" type="pres">
      <dgm:prSet presAssocID="{A2083395-6B4C-4B30-BD46-68C42CB1BA05}" presName="childNode" presStyleLbl="revTx" presStyleIdx="0" presStyleCnt="0">
        <dgm:presLayoutVars>
          <dgm:bulletEnabled val="1"/>
        </dgm:presLayoutVars>
      </dgm:prSet>
      <dgm:spPr/>
    </dgm:pt>
  </dgm:ptLst>
  <dgm:cxnLst>
    <dgm:cxn modelId="{985B0501-35EC-4592-B744-2D9998415A61}" srcId="{A468A94E-7C8F-4399-83F5-B20C97B0356D}" destId="{5288882E-1048-4D2B-89F4-2CA20A8EF060}" srcOrd="0" destOrd="0" parTransId="{EFCEF67F-0A5D-4F83-AFA0-3AEB6FA10075}" sibTransId="{5F313036-6ACB-4614-BF53-A38A3DF7A2F3}"/>
    <dgm:cxn modelId="{F245DA0B-A1DD-4CEE-B2B5-1D8C590715C3}" type="presOf" srcId="{4431A8DD-BA7B-470A-B89F-EBE90BE89A1E}" destId="{137432EF-5E3E-45F6-AD3D-95278324C89D}" srcOrd="0" destOrd="0" presId="urn:microsoft.com/office/officeart/2005/8/layout/radial2"/>
    <dgm:cxn modelId="{16979C3D-FF2B-489F-852F-AD5AA7005007}" type="presOf" srcId="{A2083395-6B4C-4B30-BD46-68C42CB1BA05}" destId="{0F747E82-7498-48A2-BF78-FF33D3D13ADE}" srcOrd="0" destOrd="0" presId="urn:microsoft.com/office/officeart/2005/8/layout/radial2"/>
    <dgm:cxn modelId="{8A4FAF64-DE87-4E16-A73A-BFB8EFEC3CD7}" type="presOf" srcId="{A468A94E-7C8F-4399-83F5-B20C97B0356D}" destId="{B3FAE080-6B18-416B-A5F1-1965410D2F3F}" srcOrd="0" destOrd="0" presId="urn:microsoft.com/office/officeart/2005/8/layout/radial2"/>
    <dgm:cxn modelId="{ADFAFD54-B2D4-4DEF-BBA7-F75407E0EC82}" srcId="{A468A94E-7C8F-4399-83F5-B20C97B0356D}" destId="{A2083395-6B4C-4B30-BD46-68C42CB1BA05}" srcOrd="2" destOrd="0" parTransId="{4431A8DD-BA7B-470A-B89F-EBE90BE89A1E}" sibTransId="{B9086E51-308A-418B-87EF-502428541021}"/>
    <dgm:cxn modelId="{5BEF0B8A-987C-43CA-84B0-796ACF520A36}" type="presOf" srcId="{CBA06C39-7865-420A-8B79-372425A277A6}" destId="{CB7649A9-03F0-4B6B-A988-AD16DBAB6174}" srcOrd="0" destOrd="0" presId="urn:microsoft.com/office/officeart/2005/8/layout/radial2"/>
    <dgm:cxn modelId="{CB5B509E-FAAA-45ED-83D8-89629690C2A1}" type="presOf" srcId="{5288882E-1048-4D2B-89F4-2CA20A8EF060}" destId="{1CD3BA5F-2F0C-4439-BC1D-1F4240C2442C}" srcOrd="0" destOrd="0" presId="urn:microsoft.com/office/officeart/2005/8/layout/radial2"/>
    <dgm:cxn modelId="{E1BD20B5-A208-47E4-A09D-1A0E761562CF}" type="presOf" srcId="{EFCEF67F-0A5D-4F83-AFA0-3AEB6FA10075}" destId="{D28B2494-B89E-45A3-B355-CA415DACAE3F}" srcOrd="0" destOrd="0" presId="urn:microsoft.com/office/officeart/2005/8/layout/radial2"/>
    <dgm:cxn modelId="{C65032E0-00DF-49EA-BD10-4F14E19F5AF8}" srcId="{A468A94E-7C8F-4399-83F5-B20C97B0356D}" destId="{31C51990-BF6D-4EC4-9211-E8DFBA2C9A2B}" srcOrd="1" destOrd="0" parTransId="{CBA06C39-7865-420A-8B79-372425A277A6}" sibTransId="{1C91E87D-7074-4DD9-A615-9610BF58DBCB}"/>
    <dgm:cxn modelId="{0BD225FF-D664-4305-922B-8723F0B3A972}" type="presOf" srcId="{31C51990-BF6D-4EC4-9211-E8DFBA2C9A2B}" destId="{5D663CB2-38F1-4649-8C75-B7B6A1923E22}" srcOrd="0" destOrd="0" presId="urn:microsoft.com/office/officeart/2005/8/layout/radial2"/>
    <dgm:cxn modelId="{B340C6EA-8D06-4F87-B4FE-5F6664B67A12}" type="presParOf" srcId="{B3FAE080-6B18-416B-A5F1-1965410D2F3F}" destId="{B2BF085D-B8BD-47F9-8222-D2877ABD00DA}" srcOrd="0" destOrd="0" presId="urn:microsoft.com/office/officeart/2005/8/layout/radial2"/>
    <dgm:cxn modelId="{5FAC6077-574D-43CB-BD6E-A385A61B61EF}" type="presParOf" srcId="{B2BF085D-B8BD-47F9-8222-D2877ABD00DA}" destId="{9B5F0E3E-68C1-4940-8B7F-52BA0A0D0734}" srcOrd="0" destOrd="0" presId="urn:microsoft.com/office/officeart/2005/8/layout/radial2"/>
    <dgm:cxn modelId="{60AD1885-99B9-46BA-82AA-B160D0B4BF2F}" type="presParOf" srcId="{9B5F0E3E-68C1-4940-8B7F-52BA0A0D0734}" destId="{7ED314C5-6908-460C-B2D7-940A56725161}" srcOrd="0" destOrd="0" presId="urn:microsoft.com/office/officeart/2005/8/layout/radial2"/>
    <dgm:cxn modelId="{5A70DF46-2BDA-4F57-B079-DB04FFB2470D}" type="presParOf" srcId="{9B5F0E3E-68C1-4940-8B7F-52BA0A0D0734}" destId="{C1F7DFC3-7050-4D93-A04D-654DB90BDEC9}" srcOrd="1" destOrd="0" presId="urn:microsoft.com/office/officeart/2005/8/layout/radial2"/>
    <dgm:cxn modelId="{4559725E-1B98-484A-8F59-012F0DB9897C}" type="presParOf" srcId="{B2BF085D-B8BD-47F9-8222-D2877ABD00DA}" destId="{D28B2494-B89E-45A3-B355-CA415DACAE3F}" srcOrd="1" destOrd="0" presId="urn:microsoft.com/office/officeart/2005/8/layout/radial2"/>
    <dgm:cxn modelId="{34EDC854-581A-4560-89FC-0BB319957830}" type="presParOf" srcId="{B2BF085D-B8BD-47F9-8222-D2877ABD00DA}" destId="{08A2811F-FE87-44FE-9822-F4D086C26FFE}" srcOrd="2" destOrd="0" presId="urn:microsoft.com/office/officeart/2005/8/layout/radial2"/>
    <dgm:cxn modelId="{40D261E1-123C-42C5-8B69-CFF468A764B4}" type="presParOf" srcId="{08A2811F-FE87-44FE-9822-F4D086C26FFE}" destId="{1CD3BA5F-2F0C-4439-BC1D-1F4240C2442C}" srcOrd="0" destOrd="0" presId="urn:microsoft.com/office/officeart/2005/8/layout/radial2"/>
    <dgm:cxn modelId="{37FC5606-8CCC-44A8-9CAB-A71ADC9F81E0}" type="presParOf" srcId="{08A2811F-FE87-44FE-9822-F4D086C26FFE}" destId="{E2DA4EB4-85BE-437B-84EF-64B78490BBC6}" srcOrd="1" destOrd="0" presId="urn:microsoft.com/office/officeart/2005/8/layout/radial2"/>
    <dgm:cxn modelId="{D0174972-C769-4EF2-A185-618F92BF24EE}" type="presParOf" srcId="{B2BF085D-B8BD-47F9-8222-D2877ABD00DA}" destId="{CB7649A9-03F0-4B6B-A988-AD16DBAB6174}" srcOrd="3" destOrd="0" presId="urn:microsoft.com/office/officeart/2005/8/layout/radial2"/>
    <dgm:cxn modelId="{BE1C235F-59C9-4079-B1AF-F248708B150D}" type="presParOf" srcId="{B2BF085D-B8BD-47F9-8222-D2877ABD00DA}" destId="{F2381F4F-DF81-45A4-91D9-6D14E383718F}" srcOrd="4" destOrd="0" presId="urn:microsoft.com/office/officeart/2005/8/layout/radial2"/>
    <dgm:cxn modelId="{D0EACF0D-65FA-415E-A573-027E311AAC94}" type="presParOf" srcId="{F2381F4F-DF81-45A4-91D9-6D14E383718F}" destId="{5D663CB2-38F1-4649-8C75-B7B6A1923E22}" srcOrd="0" destOrd="0" presId="urn:microsoft.com/office/officeart/2005/8/layout/radial2"/>
    <dgm:cxn modelId="{29F7606C-45C3-4DB1-8E64-E4F54F95C388}" type="presParOf" srcId="{F2381F4F-DF81-45A4-91D9-6D14E383718F}" destId="{A4A71A97-E00A-462D-B482-E63BDBC9B02C}" srcOrd="1" destOrd="0" presId="urn:microsoft.com/office/officeart/2005/8/layout/radial2"/>
    <dgm:cxn modelId="{957EE595-E889-465E-B423-D34E74771680}" type="presParOf" srcId="{B2BF085D-B8BD-47F9-8222-D2877ABD00DA}" destId="{137432EF-5E3E-45F6-AD3D-95278324C89D}" srcOrd="5" destOrd="0" presId="urn:microsoft.com/office/officeart/2005/8/layout/radial2"/>
    <dgm:cxn modelId="{AB915E02-4754-4BFB-9651-21F5F24B79CE}" type="presParOf" srcId="{B2BF085D-B8BD-47F9-8222-D2877ABD00DA}" destId="{30B29881-BE09-4533-8699-57B0112E764F}" srcOrd="6" destOrd="0" presId="urn:microsoft.com/office/officeart/2005/8/layout/radial2"/>
    <dgm:cxn modelId="{378A3416-594D-417E-9DF2-24AEDE9BE07E}" type="presParOf" srcId="{30B29881-BE09-4533-8699-57B0112E764F}" destId="{0F747E82-7498-48A2-BF78-FF33D3D13ADE}" srcOrd="0" destOrd="0" presId="urn:microsoft.com/office/officeart/2005/8/layout/radial2"/>
    <dgm:cxn modelId="{44D48C6D-5A74-4296-AC1F-88D373EB7515}" type="presParOf" srcId="{30B29881-BE09-4533-8699-57B0112E764F}" destId="{8EE26528-E245-4869-8608-4A419F7FD93E}"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432EF-5E3E-45F6-AD3D-95278324C89D}">
      <dsp:nvSpPr>
        <dsp:cNvPr id="0" name=""/>
        <dsp:cNvSpPr/>
      </dsp:nvSpPr>
      <dsp:spPr>
        <a:xfrm rot="1867759">
          <a:off x="2943723" y="3724597"/>
          <a:ext cx="1834638" cy="53085"/>
        </a:xfrm>
        <a:custGeom>
          <a:avLst/>
          <a:gdLst/>
          <a:ahLst/>
          <a:cxnLst/>
          <a:rect l="0" t="0" r="0" b="0"/>
          <a:pathLst>
            <a:path>
              <a:moveTo>
                <a:pt x="0" y="26542"/>
              </a:moveTo>
              <a:lnTo>
                <a:pt x="1834638" y="26542"/>
              </a:lnTo>
            </a:path>
          </a:pathLst>
        </a:custGeom>
        <a:noFill/>
        <a:ln w="25400" cap="flat" cmpd="sng" algn="ctr">
          <a:solidFill>
            <a:srgbClr val="1B3834"/>
          </a:solidFill>
          <a:prstDash val="solid"/>
        </a:ln>
        <a:effectLst/>
      </dsp:spPr>
      <dsp:style>
        <a:lnRef idx="2">
          <a:scrgbClr r="0" g="0" b="0"/>
        </a:lnRef>
        <a:fillRef idx="0">
          <a:scrgbClr r="0" g="0" b="0"/>
        </a:fillRef>
        <a:effectRef idx="0">
          <a:scrgbClr r="0" g="0" b="0"/>
        </a:effectRef>
        <a:fontRef idx="minor"/>
      </dsp:style>
    </dsp:sp>
    <dsp:sp modelId="{CB7649A9-03F0-4B6B-A988-AD16DBAB6174}">
      <dsp:nvSpPr>
        <dsp:cNvPr id="0" name=""/>
        <dsp:cNvSpPr/>
      </dsp:nvSpPr>
      <dsp:spPr>
        <a:xfrm rot="211172">
          <a:off x="3074502" y="2796499"/>
          <a:ext cx="1391675" cy="53085"/>
        </a:xfrm>
        <a:custGeom>
          <a:avLst/>
          <a:gdLst/>
          <a:ahLst/>
          <a:cxnLst/>
          <a:rect l="0" t="0" r="0" b="0"/>
          <a:pathLst>
            <a:path>
              <a:moveTo>
                <a:pt x="0" y="26542"/>
              </a:moveTo>
              <a:lnTo>
                <a:pt x="1391675" y="26542"/>
              </a:lnTo>
            </a:path>
          </a:pathLst>
        </a:custGeom>
        <a:noFill/>
        <a:ln w="25400" cap="flat" cmpd="sng" algn="ctr">
          <a:solidFill>
            <a:srgbClr val="1B3834"/>
          </a:solidFill>
          <a:prstDash val="solid"/>
        </a:ln>
        <a:effectLst/>
      </dsp:spPr>
      <dsp:style>
        <a:lnRef idx="2">
          <a:scrgbClr r="0" g="0" b="0"/>
        </a:lnRef>
        <a:fillRef idx="0">
          <a:scrgbClr r="0" g="0" b="0"/>
        </a:fillRef>
        <a:effectRef idx="0">
          <a:scrgbClr r="0" g="0" b="0"/>
        </a:effectRef>
        <a:fontRef idx="minor"/>
      </dsp:style>
    </dsp:sp>
    <dsp:sp modelId="{D28B2494-B89E-45A3-B355-CA415DACAE3F}">
      <dsp:nvSpPr>
        <dsp:cNvPr id="0" name=""/>
        <dsp:cNvSpPr/>
      </dsp:nvSpPr>
      <dsp:spPr>
        <a:xfrm rot="20023889">
          <a:off x="2985337" y="1857889"/>
          <a:ext cx="1752245" cy="53085"/>
        </a:xfrm>
        <a:custGeom>
          <a:avLst/>
          <a:gdLst/>
          <a:ahLst/>
          <a:cxnLst/>
          <a:rect l="0" t="0" r="0" b="0"/>
          <a:pathLst>
            <a:path>
              <a:moveTo>
                <a:pt x="0" y="26542"/>
              </a:moveTo>
              <a:lnTo>
                <a:pt x="1752245" y="26542"/>
              </a:lnTo>
            </a:path>
          </a:pathLst>
        </a:custGeom>
        <a:noFill/>
        <a:ln w="25400" cap="flat" cmpd="sng" algn="ctr">
          <a:solidFill>
            <a:srgbClr val="1B3834"/>
          </a:solidFill>
          <a:prstDash val="solid"/>
        </a:ln>
        <a:effectLst/>
      </dsp:spPr>
      <dsp:style>
        <a:lnRef idx="2">
          <a:scrgbClr r="0" g="0" b="0"/>
        </a:lnRef>
        <a:fillRef idx="0">
          <a:scrgbClr r="0" g="0" b="0"/>
        </a:fillRef>
        <a:effectRef idx="0">
          <a:scrgbClr r="0" g="0" b="0"/>
        </a:effectRef>
        <a:fontRef idx="minor"/>
      </dsp:style>
    </dsp:sp>
    <dsp:sp modelId="{C1F7DFC3-7050-4D93-A04D-654DB90BDEC9}">
      <dsp:nvSpPr>
        <dsp:cNvPr id="0" name=""/>
        <dsp:cNvSpPr/>
      </dsp:nvSpPr>
      <dsp:spPr>
        <a:xfrm>
          <a:off x="427965" y="1607562"/>
          <a:ext cx="2898546" cy="2325559"/>
        </a:xfrm>
        <a:prstGeom prst="ellipse">
          <a:avLst/>
        </a:prstGeom>
        <a:solidFill>
          <a:srgbClr val="1B383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D3BA5F-2F0C-4439-BC1D-1F4240C2442C}">
      <dsp:nvSpPr>
        <dsp:cNvPr id="0" name=""/>
        <dsp:cNvSpPr/>
      </dsp:nvSpPr>
      <dsp:spPr>
        <a:xfrm>
          <a:off x="4532259" y="381620"/>
          <a:ext cx="1731312" cy="1488997"/>
        </a:xfrm>
        <a:prstGeom prst="ellipse">
          <a:avLst/>
        </a:prstGeom>
        <a:solidFill>
          <a:srgbClr val="EB6C6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s-CO" sz="1400" b="1" kern="1200" dirty="0">
            <a:solidFill>
              <a:srgbClr val="FFFFCC"/>
            </a:solidFill>
            <a:latin typeface="Isidora Sans"/>
          </a:endParaRPr>
        </a:p>
      </dsp:txBody>
      <dsp:txXfrm>
        <a:off x="4785804" y="599679"/>
        <a:ext cx="1224222" cy="1052879"/>
      </dsp:txXfrm>
    </dsp:sp>
    <dsp:sp modelId="{5D663CB2-38F1-4649-8C75-B7B6A1923E22}">
      <dsp:nvSpPr>
        <dsp:cNvPr id="0" name=""/>
        <dsp:cNvSpPr/>
      </dsp:nvSpPr>
      <dsp:spPr>
        <a:xfrm>
          <a:off x="4462679" y="2186390"/>
          <a:ext cx="1706594" cy="1463432"/>
        </a:xfrm>
        <a:prstGeom prst="ellipse">
          <a:avLst/>
        </a:prstGeom>
        <a:solidFill>
          <a:srgbClr val="EB6C6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CO" sz="1600" b="1" kern="1200" dirty="0">
            <a:solidFill>
              <a:srgbClr val="FFFFCC"/>
            </a:solidFill>
            <a:latin typeface="Isidora Sans"/>
          </a:endParaRPr>
        </a:p>
      </dsp:txBody>
      <dsp:txXfrm>
        <a:off x="4712604" y="2400705"/>
        <a:ext cx="1206744" cy="1034802"/>
      </dsp:txXfrm>
    </dsp:sp>
    <dsp:sp modelId="{0F747E82-7498-48A2-BF78-FF33D3D13ADE}">
      <dsp:nvSpPr>
        <dsp:cNvPr id="0" name=""/>
        <dsp:cNvSpPr/>
      </dsp:nvSpPr>
      <dsp:spPr>
        <a:xfrm>
          <a:off x="4489077" y="3911906"/>
          <a:ext cx="1723465" cy="1477917"/>
        </a:xfrm>
        <a:prstGeom prst="ellipse">
          <a:avLst/>
        </a:prstGeom>
        <a:solidFill>
          <a:srgbClr val="EB6C6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CO" sz="1600" b="1" kern="1200" dirty="0">
            <a:solidFill>
              <a:srgbClr val="FFFFCC"/>
            </a:solidFill>
            <a:latin typeface="Isidora Sans"/>
          </a:endParaRPr>
        </a:p>
      </dsp:txBody>
      <dsp:txXfrm>
        <a:off x="4741473" y="4128342"/>
        <a:ext cx="1218673" cy="104504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0.08173</cdr:x>
      <cdr:y>0.32488</cdr:y>
    </cdr:from>
    <cdr:to>
      <cdr:x>0.11489</cdr:x>
      <cdr:y>0.37655</cdr:y>
    </cdr:to>
    <cdr:sp macro="" textlink="">
      <cdr:nvSpPr>
        <cdr:cNvPr id="2" name="CuadroTexto 1"/>
        <cdr:cNvSpPr txBox="1"/>
      </cdr:nvSpPr>
      <cdr:spPr>
        <a:xfrm xmlns:a="http://schemas.openxmlformats.org/drawingml/2006/main">
          <a:off x="996446" y="1876177"/>
          <a:ext cx="404261" cy="298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200" dirty="0">
              <a:solidFill>
                <a:srgbClr val="00B050"/>
              </a:solidFill>
              <a:latin typeface="Isidora Sans"/>
            </a:rPr>
            <a:t>97%</a:t>
          </a:r>
          <a:endParaRPr lang="es-CO" sz="1200" dirty="0">
            <a:solidFill>
              <a:srgbClr val="00B050"/>
            </a:solidFill>
            <a:latin typeface="Isidora Sans"/>
          </a:endParaRPr>
        </a:p>
      </cdr:txBody>
    </cdr:sp>
  </cdr:relSizeAnchor>
  <cdr:relSizeAnchor xmlns:cdr="http://schemas.openxmlformats.org/drawingml/2006/chartDrawing">
    <cdr:from>
      <cdr:x>0.28851</cdr:x>
      <cdr:y>0.07034</cdr:y>
    </cdr:from>
    <cdr:to>
      <cdr:x>0.32167</cdr:x>
      <cdr:y>0.122</cdr:y>
    </cdr:to>
    <cdr:sp macro="" textlink="">
      <cdr:nvSpPr>
        <cdr:cNvPr id="3" name="CuadroTexto 1"/>
        <cdr:cNvSpPr txBox="1"/>
      </cdr:nvSpPr>
      <cdr:spPr>
        <a:xfrm xmlns:a="http://schemas.openxmlformats.org/drawingml/2006/main">
          <a:off x="3517496" y="406186"/>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97%</a:t>
          </a:r>
          <a:endParaRPr lang="es-CO" sz="1200" dirty="0">
            <a:solidFill>
              <a:srgbClr val="00B050"/>
            </a:solidFill>
            <a:latin typeface="Isidora Sans"/>
          </a:endParaRPr>
        </a:p>
      </cdr:txBody>
    </cdr:sp>
  </cdr:relSizeAnchor>
  <cdr:relSizeAnchor xmlns:cdr="http://schemas.openxmlformats.org/drawingml/2006/chartDrawing">
    <cdr:from>
      <cdr:x>0.18636</cdr:x>
      <cdr:y>0.18647</cdr:y>
    </cdr:from>
    <cdr:to>
      <cdr:x>0.22149</cdr:x>
      <cdr:y>0.25981</cdr:y>
    </cdr:to>
    <cdr:sp macro="" textlink="">
      <cdr:nvSpPr>
        <cdr:cNvPr id="4" name="CuadroTexto 1"/>
        <cdr:cNvSpPr txBox="1"/>
      </cdr:nvSpPr>
      <cdr:spPr>
        <a:xfrm xmlns:a="http://schemas.openxmlformats.org/drawingml/2006/main">
          <a:off x="2272095" y="1076853"/>
          <a:ext cx="428324" cy="42351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97%</a:t>
          </a:r>
          <a:endParaRPr lang="es-CO" sz="1200" dirty="0">
            <a:solidFill>
              <a:srgbClr val="00B050"/>
            </a:solidFill>
            <a:latin typeface="Isidora Sans"/>
          </a:endParaRPr>
        </a:p>
      </cdr:txBody>
    </cdr:sp>
  </cdr:relSizeAnchor>
  <cdr:relSizeAnchor xmlns:cdr="http://schemas.openxmlformats.org/drawingml/2006/chartDrawing">
    <cdr:from>
      <cdr:x>0.38142</cdr:x>
      <cdr:y>0.12205</cdr:y>
    </cdr:from>
    <cdr:to>
      <cdr:x>0.41458</cdr:x>
      <cdr:y>0.17372</cdr:y>
    </cdr:to>
    <cdr:sp macro="" textlink="">
      <cdr:nvSpPr>
        <cdr:cNvPr id="6" name="CuadroTexto 1"/>
        <cdr:cNvSpPr txBox="1"/>
      </cdr:nvSpPr>
      <cdr:spPr>
        <a:xfrm xmlns:a="http://schemas.openxmlformats.org/drawingml/2006/main">
          <a:off x="4650320" y="704841"/>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91%</a:t>
          </a:r>
          <a:endParaRPr lang="es-CO" sz="1200" dirty="0">
            <a:solidFill>
              <a:srgbClr val="00B050"/>
            </a:solidFill>
            <a:latin typeface="Isidora Sans"/>
          </a:endParaRPr>
        </a:p>
      </cdr:txBody>
    </cdr:sp>
  </cdr:relSizeAnchor>
  <cdr:relSizeAnchor xmlns:cdr="http://schemas.openxmlformats.org/drawingml/2006/chartDrawing">
    <cdr:from>
      <cdr:x>0.69188</cdr:x>
      <cdr:y>0.61235</cdr:y>
    </cdr:from>
    <cdr:to>
      <cdr:x>0.94355</cdr:x>
      <cdr:y>0.77069</cdr:y>
    </cdr:to>
    <cdr:sp macro="" textlink="">
      <cdr:nvSpPr>
        <cdr:cNvPr id="7" name="CuadroTexto 6"/>
        <cdr:cNvSpPr txBox="1"/>
      </cdr:nvSpPr>
      <cdr:spPr>
        <a:xfrm xmlns:a="http://schemas.openxmlformats.org/drawingml/2006/main">
          <a:off x="8435395" y="3536263"/>
          <a:ext cx="3068320" cy="914400"/>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endParaRPr lang="es-CO" sz="1100" dirty="0"/>
        </a:p>
      </cdr:txBody>
    </cdr:sp>
  </cdr:relSizeAnchor>
  <cdr:relSizeAnchor xmlns:cdr="http://schemas.openxmlformats.org/drawingml/2006/chartDrawing">
    <cdr:from>
      <cdr:x>0.06515</cdr:x>
      <cdr:y>0.82694</cdr:y>
    </cdr:from>
    <cdr:to>
      <cdr:x>0.09831</cdr:x>
      <cdr:y>0.87861</cdr:y>
    </cdr:to>
    <cdr:sp macro="" textlink="">
      <cdr:nvSpPr>
        <cdr:cNvPr id="8" name="CuadroTexto 1"/>
        <cdr:cNvSpPr txBox="1"/>
      </cdr:nvSpPr>
      <cdr:spPr>
        <a:xfrm xmlns:a="http://schemas.openxmlformats.org/drawingml/2006/main">
          <a:off x="794318" y="4775516"/>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2020</a:t>
          </a:r>
          <a:endParaRPr lang="es-CO" sz="1200" dirty="0">
            <a:solidFill>
              <a:srgbClr val="00B050"/>
            </a:solidFill>
            <a:latin typeface="Isidora Sans"/>
          </a:endParaRPr>
        </a:p>
      </cdr:txBody>
    </cdr:sp>
  </cdr:relSizeAnchor>
  <cdr:relSizeAnchor xmlns:cdr="http://schemas.openxmlformats.org/drawingml/2006/chartDrawing">
    <cdr:from>
      <cdr:x>0.15922</cdr:x>
      <cdr:y>0.83009</cdr:y>
    </cdr:from>
    <cdr:to>
      <cdr:x>0.19238</cdr:x>
      <cdr:y>0.88176</cdr:y>
    </cdr:to>
    <cdr:sp macro="" textlink="">
      <cdr:nvSpPr>
        <cdr:cNvPr id="9" name="CuadroTexto 1"/>
        <cdr:cNvSpPr txBox="1"/>
      </cdr:nvSpPr>
      <cdr:spPr>
        <a:xfrm xmlns:a="http://schemas.openxmlformats.org/drawingml/2006/main">
          <a:off x="1941251" y="4793704"/>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2021</a:t>
          </a:r>
          <a:endParaRPr lang="es-CO" sz="1200" dirty="0">
            <a:solidFill>
              <a:srgbClr val="00B050"/>
            </a:solidFill>
            <a:latin typeface="Isidora Sans"/>
          </a:endParaRPr>
        </a:p>
      </cdr:txBody>
    </cdr:sp>
  </cdr:relSizeAnchor>
  <cdr:relSizeAnchor xmlns:cdr="http://schemas.openxmlformats.org/drawingml/2006/chartDrawing">
    <cdr:from>
      <cdr:x>0.46684</cdr:x>
      <cdr:y>0.82716</cdr:y>
    </cdr:from>
    <cdr:to>
      <cdr:x>0.5</cdr:x>
      <cdr:y>0.87883</cdr:y>
    </cdr:to>
    <cdr:sp macro="" textlink="">
      <cdr:nvSpPr>
        <cdr:cNvPr id="11" name="CuadroTexto 1"/>
        <cdr:cNvSpPr txBox="1"/>
      </cdr:nvSpPr>
      <cdr:spPr>
        <a:xfrm xmlns:a="http://schemas.openxmlformats.org/drawingml/2006/main">
          <a:off x="5691740" y="4776783"/>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2024</a:t>
          </a:r>
          <a:endParaRPr lang="es-CO" sz="1200" dirty="0">
            <a:solidFill>
              <a:srgbClr val="00B050"/>
            </a:solidFill>
            <a:latin typeface="Isidora Sans"/>
          </a:endParaRPr>
        </a:p>
      </cdr:txBody>
    </cdr:sp>
  </cdr:relSizeAnchor>
  <cdr:relSizeAnchor xmlns:cdr="http://schemas.openxmlformats.org/drawingml/2006/chartDrawing">
    <cdr:from>
      <cdr:x>0.26015</cdr:x>
      <cdr:y>0.82716</cdr:y>
    </cdr:from>
    <cdr:to>
      <cdr:x>0.29331</cdr:x>
      <cdr:y>0.87883</cdr:y>
    </cdr:to>
    <cdr:sp macro="" textlink="">
      <cdr:nvSpPr>
        <cdr:cNvPr id="12" name="CuadroTexto 1"/>
        <cdr:cNvSpPr txBox="1"/>
      </cdr:nvSpPr>
      <cdr:spPr>
        <a:xfrm xmlns:a="http://schemas.openxmlformats.org/drawingml/2006/main">
          <a:off x="3171756" y="4776783"/>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2022</a:t>
          </a:r>
          <a:endParaRPr lang="es-CO" sz="1200" dirty="0">
            <a:solidFill>
              <a:srgbClr val="00B050"/>
            </a:solidFill>
            <a:latin typeface="Isidora Sans"/>
          </a:endParaRPr>
        </a:p>
      </cdr:txBody>
    </cdr:sp>
  </cdr:relSizeAnchor>
  <cdr:relSizeAnchor xmlns:cdr="http://schemas.openxmlformats.org/drawingml/2006/chartDrawing">
    <cdr:from>
      <cdr:x>0.36101</cdr:x>
      <cdr:y>0.82716</cdr:y>
    </cdr:from>
    <cdr:to>
      <cdr:x>0.39417</cdr:x>
      <cdr:y>0.87883</cdr:y>
    </cdr:to>
    <cdr:sp macro="" textlink="">
      <cdr:nvSpPr>
        <cdr:cNvPr id="13" name="CuadroTexto 1"/>
        <cdr:cNvSpPr txBox="1"/>
      </cdr:nvSpPr>
      <cdr:spPr>
        <a:xfrm xmlns:a="http://schemas.openxmlformats.org/drawingml/2006/main">
          <a:off x="4401420" y="4776783"/>
          <a:ext cx="404261" cy="29838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rgbClr val="00B050"/>
              </a:solidFill>
              <a:latin typeface="Isidora Sans"/>
            </a:rPr>
            <a:t>2023</a:t>
          </a:r>
          <a:endParaRPr lang="es-CO" sz="1200" dirty="0">
            <a:solidFill>
              <a:srgbClr val="00B050"/>
            </a:solidFill>
            <a:latin typeface="Isidora Sans"/>
          </a:endParaRPr>
        </a:p>
      </cdr:txBody>
    </cdr:sp>
  </cdr:relSizeAnchor>
  <cdr:relSizeAnchor xmlns:cdr="http://schemas.openxmlformats.org/drawingml/2006/chartDrawing">
    <cdr:from>
      <cdr:x>0.07626</cdr:x>
      <cdr:y>0.9318</cdr:y>
    </cdr:from>
    <cdr:to>
      <cdr:x>0.10942</cdr:x>
      <cdr:y>0.98347</cdr:y>
    </cdr:to>
    <cdr:sp macro="" textlink="">
      <cdr:nvSpPr>
        <cdr:cNvPr id="14" name="CuadroTexto 1"/>
        <cdr:cNvSpPr txBox="1"/>
      </cdr:nvSpPr>
      <cdr:spPr>
        <a:xfrm xmlns:a="http://schemas.openxmlformats.org/drawingml/2006/main">
          <a:off x="929777" y="5448060"/>
          <a:ext cx="404287" cy="3021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200" dirty="0">
              <a:solidFill>
                <a:schemeClr val="bg1">
                  <a:lumMod val="65000"/>
                </a:schemeClr>
              </a:solidFill>
              <a:latin typeface="Isidora Sans"/>
            </a:rPr>
            <a:t>**Corte  2023, septiembre 30</a:t>
          </a:r>
          <a:r>
            <a:rPr lang="es-ES" sz="1200" dirty="0">
              <a:solidFill>
                <a:srgbClr val="00B050"/>
              </a:solidFill>
              <a:latin typeface="Isidora Sans"/>
            </a:rPr>
            <a:t>.</a:t>
          </a:r>
          <a:endParaRPr lang="es-CO" sz="1200" dirty="0">
            <a:solidFill>
              <a:srgbClr val="00B050"/>
            </a:solidFill>
            <a:latin typeface="Isidora San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560254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59563" y="1414463"/>
            <a:ext cx="6784975" cy="381635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DDA3F44-A5C7-8E46-8A80-09DE6F7875D9}" type="slidenum">
              <a:rPr lang="es-CO" smtClean="0"/>
              <a:t>1</a:t>
            </a:fld>
            <a:endParaRPr lang="es-CO"/>
          </a:p>
        </p:txBody>
      </p:sp>
    </p:spTree>
    <p:extLst>
      <p:ext uri="{BB962C8B-B14F-4D97-AF65-F5344CB8AC3E}">
        <p14:creationId xmlns:p14="http://schemas.microsoft.com/office/powerpoint/2010/main" val="235075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2050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416974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728112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80355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7538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278740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365724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97186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8705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281510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362531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91179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743004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53672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 name="Google Shape;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30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48641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600092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67963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29655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121596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200672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97011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5201" y="2284236"/>
            <a:ext cx="11681605"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3" y="3840482"/>
            <a:ext cx="8534400" cy="51603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717865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60886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p:cSld name="Encabezado de sección">
    <p:bg>
      <p:bgPr>
        <a:blipFill>
          <a:blip r:embed="rId2">
            <a:alphaModFix/>
          </a:blip>
          <a:stretch>
            <a:fillRect/>
          </a:stretch>
        </a:blipFill>
        <a:effectLst/>
      </p:bgPr>
    </p:bg>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779753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emf"/><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4.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0.emf"/><Relationship Id="rId7"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emf"/><Relationship Id="rId11" Type="http://schemas.microsoft.com/office/2007/relationships/diagramDrawing" Target="../diagrams/drawing1.xml"/><Relationship Id="rId5" Type="http://schemas.openxmlformats.org/officeDocument/2006/relationships/image" Target="../media/image4.emf"/><Relationship Id="rId10" Type="http://schemas.openxmlformats.org/officeDocument/2006/relationships/diagramColors" Target="../diagrams/colors1.xml"/><Relationship Id="rId4" Type="http://schemas.openxmlformats.org/officeDocument/2006/relationships/image" Target="../media/image7.emf"/><Relationship Id="rId9"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24.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4.emf"/><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4.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24.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24.emf"/><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24.emf"/><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24.emf"/><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1.jpg"/><Relationship Id="rId3" Type="http://schemas.openxmlformats.org/officeDocument/2006/relationships/image" Target="../media/image12.JPG"/><Relationship Id="rId7" Type="http://schemas.openxmlformats.org/officeDocument/2006/relationships/image" Target="../media/image16.JPG"/><Relationship Id="rId12" Type="http://schemas.openxmlformats.org/officeDocument/2006/relationships/image" Target="../media/image20.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11" Type="http://schemas.openxmlformats.org/officeDocument/2006/relationships/image" Target="../media/image19.jpg"/><Relationship Id="rId5" Type="http://schemas.openxmlformats.org/officeDocument/2006/relationships/image" Target="../media/image14.jpg"/><Relationship Id="rId15" Type="http://schemas.openxmlformats.org/officeDocument/2006/relationships/image" Target="../media/image8.emf"/><Relationship Id="rId10" Type="http://schemas.openxmlformats.org/officeDocument/2006/relationships/image" Target="../media/image18.JPG"/><Relationship Id="rId4" Type="http://schemas.openxmlformats.org/officeDocument/2006/relationships/image" Target="../media/image13.jpg"/><Relationship Id="rId9" Type="http://schemas.openxmlformats.org/officeDocument/2006/relationships/image" Target="../media/image7.emf"/><Relationship Id="rId1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24.emf"/><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7.emf"/></Relationships>
</file>

<file path=ppt/slides/_rels/slide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4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4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B6C6D"/>
          </a:solidFill>
        </p:spPr>
        <p:txBody>
          <a:bodyPr wrap="square" lIns="0" tIns="0" rIns="0" bIns="0" rtlCol="0"/>
          <a:lstStyle/>
          <a:p>
            <a:endParaRPr sz="1319"/>
          </a:p>
        </p:txBody>
      </p:sp>
      <p:pic>
        <p:nvPicPr>
          <p:cNvPr id="14" name="Imagen 13">
            <a:extLst>
              <a:ext uri="{FF2B5EF4-FFF2-40B4-BE49-F238E27FC236}">
                <a16:creationId xmlns:a16="http://schemas.microsoft.com/office/drawing/2014/main" id="{BE5D4EE3-310C-B2CB-B062-EB28B2FC273E}"/>
              </a:ext>
            </a:extLst>
          </p:cNvPr>
          <p:cNvPicPr>
            <a:picLocks noChangeAspect="1"/>
          </p:cNvPicPr>
          <p:nvPr/>
        </p:nvPicPr>
        <p:blipFill rotWithShape="1">
          <a:blip r:embed="rId3"/>
          <a:srcRect l="25661" r="16757"/>
          <a:stretch/>
        </p:blipFill>
        <p:spPr>
          <a:xfrm>
            <a:off x="-1" y="0"/>
            <a:ext cx="7014133" cy="6858000"/>
          </a:xfrm>
          <a:prstGeom prst="rect">
            <a:avLst/>
          </a:prstGeom>
        </p:spPr>
      </p:pic>
      <p:pic>
        <p:nvPicPr>
          <p:cNvPr id="24" name="Imagen 23">
            <a:extLst>
              <a:ext uri="{FF2B5EF4-FFF2-40B4-BE49-F238E27FC236}">
                <a16:creationId xmlns:a16="http://schemas.microsoft.com/office/drawing/2014/main" id="{69F84709-3EDE-C04D-A356-EC18C9EA2921}"/>
              </a:ext>
            </a:extLst>
          </p:cNvPr>
          <p:cNvPicPr>
            <a:picLocks noChangeAspect="1"/>
          </p:cNvPicPr>
          <p:nvPr/>
        </p:nvPicPr>
        <p:blipFill rotWithShape="1">
          <a:blip r:embed="rId4"/>
          <a:srcRect b="22917"/>
          <a:stretch/>
        </p:blipFill>
        <p:spPr>
          <a:xfrm>
            <a:off x="6052796" y="5032788"/>
            <a:ext cx="2395442" cy="1836643"/>
          </a:xfrm>
          <a:prstGeom prst="rect">
            <a:avLst/>
          </a:prstGeom>
        </p:spPr>
      </p:pic>
      <p:pic>
        <p:nvPicPr>
          <p:cNvPr id="26" name="Imagen 25">
            <a:extLst>
              <a:ext uri="{FF2B5EF4-FFF2-40B4-BE49-F238E27FC236}">
                <a16:creationId xmlns:a16="http://schemas.microsoft.com/office/drawing/2014/main" id="{BB07BA0F-878B-4741-8EC6-BCD5B047DC31}"/>
              </a:ext>
            </a:extLst>
          </p:cNvPr>
          <p:cNvPicPr>
            <a:picLocks noChangeAspect="1"/>
          </p:cNvPicPr>
          <p:nvPr/>
        </p:nvPicPr>
        <p:blipFill rotWithShape="1">
          <a:blip r:embed="rId5"/>
          <a:srcRect t="6383"/>
          <a:stretch/>
        </p:blipFill>
        <p:spPr>
          <a:xfrm>
            <a:off x="4730140" y="-384"/>
            <a:ext cx="4279856" cy="4042571"/>
          </a:xfrm>
          <a:prstGeom prst="rect">
            <a:avLst/>
          </a:prstGeom>
        </p:spPr>
      </p:pic>
      <p:pic>
        <p:nvPicPr>
          <p:cNvPr id="29" name="Imagen 28">
            <a:extLst>
              <a:ext uri="{FF2B5EF4-FFF2-40B4-BE49-F238E27FC236}">
                <a16:creationId xmlns:a16="http://schemas.microsoft.com/office/drawing/2014/main" id="{842FE937-0D9A-124B-A204-E27C3969AA2B}"/>
              </a:ext>
            </a:extLst>
          </p:cNvPr>
          <p:cNvPicPr>
            <a:picLocks noChangeAspect="1"/>
          </p:cNvPicPr>
          <p:nvPr/>
        </p:nvPicPr>
        <p:blipFill>
          <a:blip r:embed="rId6"/>
          <a:stretch>
            <a:fillRect/>
          </a:stretch>
        </p:blipFill>
        <p:spPr>
          <a:xfrm>
            <a:off x="9645959" y="5381135"/>
            <a:ext cx="1533083" cy="1073158"/>
          </a:xfrm>
          <a:prstGeom prst="rect">
            <a:avLst/>
          </a:prstGeom>
        </p:spPr>
      </p:pic>
      <p:pic>
        <p:nvPicPr>
          <p:cNvPr id="25" name="Imagen 24">
            <a:extLst>
              <a:ext uri="{FF2B5EF4-FFF2-40B4-BE49-F238E27FC236}">
                <a16:creationId xmlns:a16="http://schemas.microsoft.com/office/drawing/2014/main" id="{1F86E58B-AF74-9E44-850A-74FA7B61F8CE}"/>
              </a:ext>
            </a:extLst>
          </p:cNvPr>
          <p:cNvPicPr>
            <a:picLocks noChangeAspect="1"/>
          </p:cNvPicPr>
          <p:nvPr/>
        </p:nvPicPr>
        <p:blipFill>
          <a:blip r:embed="rId7"/>
          <a:stretch>
            <a:fillRect/>
          </a:stretch>
        </p:blipFill>
        <p:spPr>
          <a:xfrm>
            <a:off x="6331339" y="3304509"/>
            <a:ext cx="1494756" cy="1475592"/>
          </a:xfrm>
          <a:prstGeom prst="rect">
            <a:avLst/>
          </a:prstGeom>
        </p:spPr>
      </p:pic>
      <p:sp>
        <p:nvSpPr>
          <p:cNvPr id="4" name="CuadroTexto 3">
            <a:extLst>
              <a:ext uri="{FF2B5EF4-FFF2-40B4-BE49-F238E27FC236}">
                <a16:creationId xmlns:a16="http://schemas.microsoft.com/office/drawing/2014/main" id="{D26CEF4D-767F-B790-72B5-F743071CE3A4}"/>
              </a:ext>
            </a:extLst>
          </p:cNvPr>
          <p:cNvSpPr txBox="1"/>
          <p:nvPr/>
        </p:nvSpPr>
        <p:spPr>
          <a:xfrm>
            <a:off x="9850455" y="2426048"/>
            <a:ext cx="2020105" cy="523220"/>
          </a:xfrm>
          <a:prstGeom prst="rect">
            <a:avLst/>
          </a:prstGeom>
          <a:noFill/>
        </p:spPr>
        <p:txBody>
          <a:bodyPr wrap="none" rtlCol="0">
            <a:spAutoFit/>
          </a:bodyPr>
          <a:lstStyle/>
          <a:p>
            <a:pPr algn="r"/>
            <a:r>
              <a:rPr lang="es-MX" sz="2800" dirty="0">
                <a:solidFill>
                  <a:srgbClr val="FFD966"/>
                </a:solidFill>
                <a:latin typeface="Isidora Sans" panose="00000500000000000000" pitchFamily="2" charset="0"/>
              </a:rPr>
              <a:t>Informe de</a:t>
            </a:r>
            <a:endParaRPr lang="es-CO" sz="2800" dirty="0">
              <a:solidFill>
                <a:srgbClr val="FFD966"/>
              </a:solidFill>
              <a:latin typeface="Isidora Sans" panose="00000500000000000000" pitchFamily="2" charset="0"/>
            </a:endParaRPr>
          </a:p>
        </p:txBody>
      </p:sp>
      <p:sp>
        <p:nvSpPr>
          <p:cNvPr id="5" name="CuadroTexto 4">
            <a:extLst>
              <a:ext uri="{FF2B5EF4-FFF2-40B4-BE49-F238E27FC236}">
                <a16:creationId xmlns:a16="http://schemas.microsoft.com/office/drawing/2014/main" id="{DAEC1FCD-9857-6A82-0B06-50C939580A86}"/>
              </a:ext>
            </a:extLst>
          </p:cNvPr>
          <p:cNvSpPr txBox="1"/>
          <p:nvPr/>
        </p:nvSpPr>
        <p:spPr>
          <a:xfrm>
            <a:off x="9015291" y="2766117"/>
            <a:ext cx="2855269" cy="769441"/>
          </a:xfrm>
          <a:prstGeom prst="rect">
            <a:avLst/>
          </a:prstGeom>
          <a:noFill/>
        </p:spPr>
        <p:txBody>
          <a:bodyPr wrap="none" rtlCol="0">
            <a:spAutoFit/>
          </a:bodyPr>
          <a:lstStyle/>
          <a:p>
            <a:pPr algn="r"/>
            <a:r>
              <a:rPr lang="es-MX" sz="4400" dirty="0">
                <a:solidFill>
                  <a:srgbClr val="FFD966"/>
                </a:solidFill>
                <a:latin typeface="Isidora Sans Bold" panose="00000800000000000000" pitchFamily="2" charset="0"/>
              </a:rPr>
              <a:t>EMPALME</a:t>
            </a:r>
            <a:endParaRPr lang="es-CO" sz="4400" dirty="0">
              <a:solidFill>
                <a:srgbClr val="FFD966"/>
              </a:solidFill>
              <a:latin typeface="Isidora Sans Bold" panose="00000800000000000000" pitchFamily="2" charset="0"/>
            </a:endParaRPr>
          </a:p>
        </p:txBody>
      </p:sp>
      <p:sp>
        <p:nvSpPr>
          <p:cNvPr id="22" name="object 22"/>
          <p:cNvSpPr txBox="1"/>
          <p:nvPr/>
        </p:nvSpPr>
        <p:spPr>
          <a:xfrm>
            <a:off x="7590189" y="3884535"/>
            <a:ext cx="4182887" cy="574210"/>
          </a:xfrm>
          <a:prstGeom prst="rect">
            <a:avLst/>
          </a:prstGeom>
        </p:spPr>
        <p:txBody>
          <a:bodyPr vert="horz" wrap="square" lIns="0" tIns="7317" rIns="0" bIns="0" rtlCol="0">
            <a:spAutoFit/>
          </a:bodyPr>
          <a:lstStyle/>
          <a:p>
            <a:pPr marL="7701" algn="r">
              <a:spcBef>
                <a:spcPts val="58"/>
              </a:spcBef>
            </a:pPr>
            <a:r>
              <a:rPr lang="es-CO" sz="1800" dirty="0">
                <a:solidFill>
                  <a:srgbClr val="F6F1DD"/>
                </a:solidFill>
                <a:latin typeface="Isidora Sans" pitchFamily="2" charset="77"/>
                <a:cs typeface="Tahoma"/>
              </a:rPr>
              <a:t> </a:t>
            </a:r>
            <a:r>
              <a:rPr lang="es-CO" sz="1800" dirty="0">
                <a:solidFill>
                  <a:srgbClr val="FFF0C5"/>
                </a:solidFill>
                <a:latin typeface="Isidora Sans" pitchFamily="2" charset="77"/>
                <a:cs typeface="Tahoma"/>
              </a:rPr>
              <a:t>Secretaria de</a:t>
            </a:r>
          </a:p>
          <a:p>
            <a:pPr marL="7701" algn="r">
              <a:spcBef>
                <a:spcPts val="58"/>
              </a:spcBef>
            </a:pPr>
            <a:r>
              <a:rPr lang="es-CO" sz="1800" dirty="0">
                <a:solidFill>
                  <a:srgbClr val="FFF0C5"/>
                </a:solidFill>
                <a:latin typeface="Isidora Sans" pitchFamily="2" charset="77"/>
                <a:cs typeface="Tahoma"/>
              </a:rPr>
              <a:t>Participación Ciudadana </a:t>
            </a:r>
            <a:r>
              <a:rPr lang="es-ES" sz="1800" dirty="0">
                <a:solidFill>
                  <a:srgbClr val="FFF0C5"/>
                </a:solidFill>
                <a:latin typeface="Isidora Sans" pitchFamily="2" charset="77"/>
                <a:cs typeface="Tahoma"/>
              </a:rPr>
              <a:t>2020 - 2023</a:t>
            </a:r>
            <a:endParaRPr lang="es-CO" sz="1800" dirty="0">
              <a:solidFill>
                <a:srgbClr val="FFF0C5"/>
              </a:solidFill>
              <a:latin typeface="Isidora Sans" pitchFamily="2" charset="77"/>
              <a:cs typeface="Tahoma"/>
            </a:endParaRPr>
          </a:p>
        </p:txBody>
      </p:sp>
      <p:grpSp>
        <p:nvGrpSpPr>
          <p:cNvPr id="8" name="Grupo 7">
            <a:extLst>
              <a:ext uri="{FF2B5EF4-FFF2-40B4-BE49-F238E27FC236}">
                <a16:creationId xmlns:a16="http://schemas.microsoft.com/office/drawing/2014/main" id="{523FBCC2-1E69-6FBB-7C02-A05DD300E8A8}"/>
              </a:ext>
            </a:extLst>
          </p:cNvPr>
          <p:cNvGrpSpPr/>
          <p:nvPr/>
        </p:nvGrpSpPr>
        <p:grpSpPr>
          <a:xfrm>
            <a:off x="9376717" y="526007"/>
            <a:ext cx="2448562" cy="1033726"/>
            <a:chOff x="12414904" y="468921"/>
            <a:chExt cx="2657067" cy="1121752"/>
          </a:xfrm>
        </p:grpSpPr>
        <p:pic>
          <p:nvPicPr>
            <p:cNvPr id="27" name="Imagen 26">
              <a:extLst>
                <a:ext uri="{FF2B5EF4-FFF2-40B4-BE49-F238E27FC236}">
                  <a16:creationId xmlns:a16="http://schemas.microsoft.com/office/drawing/2014/main" id="{E2435DE5-25A6-134A-9AFD-A9733AA7137E}"/>
                </a:ext>
              </a:extLst>
            </p:cNvPr>
            <p:cNvPicPr>
              <a:picLocks noChangeAspect="1"/>
            </p:cNvPicPr>
            <p:nvPr/>
          </p:nvPicPr>
          <p:blipFill>
            <a:blip r:embed="rId8"/>
            <a:stretch>
              <a:fillRect/>
            </a:stretch>
          </p:blipFill>
          <p:spPr>
            <a:xfrm>
              <a:off x="12414904" y="472219"/>
              <a:ext cx="2657067" cy="1118454"/>
            </a:xfrm>
            <a:prstGeom prst="rect">
              <a:avLst/>
            </a:prstGeom>
          </p:spPr>
        </p:pic>
        <p:pic>
          <p:nvPicPr>
            <p:cNvPr id="7" name="Imagen 6">
              <a:extLst>
                <a:ext uri="{FF2B5EF4-FFF2-40B4-BE49-F238E27FC236}">
                  <a16:creationId xmlns:a16="http://schemas.microsoft.com/office/drawing/2014/main" id="{315E9687-4AD3-8327-940B-D39E94A4E951}"/>
                </a:ext>
              </a:extLst>
            </p:cNvPr>
            <p:cNvPicPr>
              <a:picLocks noChangeAspect="1"/>
            </p:cNvPicPr>
            <p:nvPr/>
          </p:nvPicPr>
          <p:blipFill rotWithShape="1">
            <a:blip r:embed="rId5"/>
            <a:srcRect t="87"/>
            <a:stretch/>
          </p:blipFill>
          <p:spPr>
            <a:xfrm rot="20284644">
              <a:off x="13119009" y="468921"/>
              <a:ext cx="384025" cy="387126"/>
            </a:xfrm>
            <a:prstGeom prst="rect">
              <a:avLst/>
            </a:prstGeom>
          </p:spPr>
        </p:pic>
      </p:grpSp>
    </p:spTree>
    <p:extLst>
      <p:ext uri="{BB962C8B-B14F-4D97-AF65-F5344CB8AC3E}">
        <p14:creationId xmlns:p14="http://schemas.microsoft.com/office/powerpoint/2010/main" val="61377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F1CACBE-AA7B-1700-A055-B52655EB9D50}"/>
              </a:ext>
            </a:extLst>
          </p:cNvPr>
          <p:cNvPicPr>
            <a:picLocks noChangeAspect="1"/>
          </p:cNvPicPr>
          <p:nvPr/>
        </p:nvPicPr>
        <p:blipFill rotWithShape="1">
          <a:blip r:embed="rId2"/>
          <a:srcRect b="15730"/>
          <a:stretch/>
        </p:blipFill>
        <p:spPr>
          <a:xfrm>
            <a:off x="-1" y="0"/>
            <a:ext cx="12210221" cy="6858000"/>
          </a:xfrm>
          <a:prstGeom prst="rect">
            <a:avLst/>
          </a:prstGeom>
        </p:spPr>
      </p:pic>
      <p:pic>
        <p:nvPicPr>
          <p:cNvPr id="10" name="Imagen 9">
            <a:extLst>
              <a:ext uri="{FF2B5EF4-FFF2-40B4-BE49-F238E27FC236}">
                <a16:creationId xmlns:a16="http://schemas.microsoft.com/office/drawing/2014/main" id="{62EAA7A8-CAB2-7440-4877-6A23F337C44C}"/>
              </a:ext>
            </a:extLst>
          </p:cNvPr>
          <p:cNvPicPr>
            <a:picLocks noChangeAspect="1"/>
          </p:cNvPicPr>
          <p:nvPr/>
        </p:nvPicPr>
        <p:blipFill>
          <a:blip r:embed="rId3"/>
          <a:stretch>
            <a:fillRect/>
          </a:stretch>
        </p:blipFill>
        <p:spPr>
          <a:xfrm>
            <a:off x="498962" y="253132"/>
            <a:ext cx="1865250" cy="785151"/>
          </a:xfrm>
          <a:prstGeom prst="rect">
            <a:avLst/>
          </a:prstGeom>
        </p:spPr>
      </p:pic>
      <p:sp>
        <p:nvSpPr>
          <p:cNvPr id="9" name="object 10"/>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0" name="Imagen 39">
            <a:extLst>
              <a:ext uri="{FF2B5EF4-FFF2-40B4-BE49-F238E27FC236}">
                <a16:creationId xmlns:a16="http://schemas.microsoft.com/office/drawing/2014/main" id="{4E4424DB-83DF-1A4A-8A45-4CDD07401628}"/>
              </a:ext>
            </a:extLst>
          </p:cNvPr>
          <p:cNvPicPr>
            <a:picLocks noChangeAspect="1"/>
          </p:cNvPicPr>
          <p:nvPr/>
        </p:nvPicPr>
        <p:blipFill>
          <a:blip r:embed="rId4"/>
          <a:stretch>
            <a:fillRect/>
          </a:stretch>
        </p:blipFill>
        <p:spPr>
          <a:xfrm>
            <a:off x="10161497" y="5676786"/>
            <a:ext cx="1507531" cy="1053994"/>
          </a:xfrm>
          <a:prstGeom prst="rect">
            <a:avLst/>
          </a:prstGeom>
        </p:spPr>
      </p:pic>
      <p:sp>
        <p:nvSpPr>
          <p:cNvPr id="3" name="Rectángulo 2">
            <a:extLst>
              <a:ext uri="{FF2B5EF4-FFF2-40B4-BE49-F238E27FC236}">
                <a16:creationId xmlns:a16="http://schemas.microsoft.com/office/drawing/2014/main" id="{8FAD0382-C637-C256-0A3C-7F3C65FDDEB8}"/>
              </a:ext>
            </a:extLst>
          </p:cNvPr>
          <p:cNvSpPr/>
          <p:nvPr/>
        </p:nvSpPr>
        <p:spPr>
          <a:xfrm>
            <a:off x="1654970" y="5711449"/>
            <a:ext cx="5120312" cy="954107"/>
          </a:xfrm>
          <a:prstGeom prst="rect">
            <a:avLst/>
          </a:prstGeom>
        </p:spPr>
        <p:txBody>
          <a:bodyPr wrap="none">
            <a:spAutoFit/>
          </a:bodyPr>
          <a:lstStyle/>
          <a:p>
            <a:r>
              <a:rPr lang="es-ES" sz="3600" dirty="0">
                <a:solidFill>
                  <a:srgbClr val="EB6C6D"/>
                </a:solidFill>
                <a:latin typeface="Isidora Sans Bold" pitchFamily="2" charset="77"/>
                <a:cs typeface="Tahoma"/>
              </a:rPr>
              <a:t>Apuesta Estratégica</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4" name="object 11">
            <a:extLst>
              <a:ext uri="{FF2B5EF4-FFF2-40B4-BE49-F238E27FC236}">
                <a16:creationId xmlns:a16="http://schemas.microsoft.com/office/drawing/2014/main" id="{73D6C3C2-9C69-BAB9-0FB8-BC25F6AC9F12}"/>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12">
            <a:extLst>
              <a:ext uri="{FF2B5EF4-FFF2-40B4-BE49-F238E27FC236}">
                <a16:creationId xmlns:a16="http://schemas.microsoft.com/office/drawing/2014/main" id="{F203FA0E-4F1D-140D-A6F1-7EF4C5DA7469}"/>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2</a:t>
            </a:r>
            <a:endParaRPr sz="3200" b="1" dirty="0">
              <a:solidFill>
                <a:srgbClr val="FFF0C5"/>
              </a:solidFill>
              <a:latin typeface="Isidora Sans Bold" panose="00000800000000000000" pitchFamily="2" charset="0"/>
              <a:cs typeface="Verdana"/>
            </a:endParaRPr>
          </a:p>
        </p:txBody>
      </p:sp>
    </p:spTree>
    <p:extLst>
      <p:ext uri="{BB962C8B-B14F-4D97-AF65-F5344CB8AC3E}">
        <p14:creationId xmlns:p14="http://schemas.microsoft.com/office/powerpoint/2010/main" val="276942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2. Apuesta Estratégica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Modelo Integrado de Planeación  y Gestión  - MIPG </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3" name="image17.jpeg">
            <a:extLst>
              <a:ext uri="{FF2B5EF4-FFF2-40B4-BE49-F238E27FC236}">
                <a16:creationId xmlns:a16="http://schemas.microsoft.com/office/drawing/2014/main" id="{DE8BA5E8-4A6B-FE01-AB39-DF5CFEB6BF9F}"/>
              </a:ext>
            </a:extLst>
          </p:cNvPr>
          <p:cNvPicPr/>
          <p:nvPr/>
        </p:nvPicPr>
        <p:blipFill>
          <a:blip r:embed="rId6" cstate="print"/>
          <a:stretch>
            <a:fillRect/>
          </a:stretch>
        </p:blipFill>
        <p:spPr>
          <a:xfrm>
            <a:off x="0" y="1024191"/>
            <a:ext cx="6439083" cy="4476988"/>
          </a:xfrm>
          <a:prstGeom prst="rect">
            <a:avLst/>
          </a:prstGeom>
        </p:spPr>
      </p:pic>
      <p:grpSp>
        <p:nvGrpSpPr>
          <p:cNvPr id="6" name="Group 2">
            <a:extLst>
              <a:ext uri="{FF2B5EF4-FFF2-40B4-BE49-F238E27FC236}">
                <a16:creationId xmlns:a16="http://schemas.microsoft.com/office/drawing/2014/main" id="{0A69C0F8-2E93-E254-D8CB-6E1EAEC426F0}"/>
              </a:ext>
            </a:extLst>
          </p:cNvPr>
          <p:cNvGrpSpPr>
            <a:grpSpLocks/>
          </p:cNvGrpSpPr>
          <p:nvPr/>
        </p:nvGrpSpPr>
        <p:grpSpPr bwMode="auto">
          <a:xfrm>
            <a:off x="5689822" y="1022837"/>
            <a:ext cx="6485356" cy="4483912"/>
            <a:chOff x="1930" y="568"/>
            <a:chExt cx="8682" cy="3944"/>
          </a:xfrm>
        </p:grpSpPr>
        <p:pic>
          <p:nvPicPr>
            <p:cNvPr id="7" name="Picture 3">
              <a:extLst>
                <a:ext uri="{FF2B5EF4-FFF2-40B4-BE49-F238E27FC236}">
                  <a16:creationId xmlns:a16="http://schemas.microsoft.com/office/drawing/2014/main" id="{0519E59B-DD18-5F63-C709-906CF7BEA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9" y="568"/>
              <a:ext cx="8682" cy="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4">
              <a:extLst>
                <a:ext uri="{FF2B5EF4-FFF2-40B4-BE49-F238E27FC236}">
                  <a16:creationId xmlns:a16="http://schemas.microsoft.com/office/drawing/2014/main" id="{5A5950E0-B097-35FD-09AD-CBB76D09424F}"/>
                </a:ext>
              </a:extLst>
            </p:cNvPr>
            <p:cNvSpPr>
              <a:spLocks/>
            </p:cNvSpPr>
            <p:nvPr/>
          </p:nvSpPr>
          <p:spPr bwMode="auto">
            <a:xfrm>
              <a:off x="5265" y="1597"/>
              <a:ext cx="1440" cy="135"/>
            </a:xfrm>
            <a:custGeom>
              <a:avLst/>
              <a:gdLst>
                <a:gd name="T0" fmla="+- 0 5265 5265"/>
                <a:gd name="T1" fmla="*/ T0 w 1440"/>
                <a:gd name="T2" fmla="+- 0 1664 1597"/>
                <a:gd name="T3" fmla="*/ 1664 h 135"/>
                <a:gd name="T4" fmla="+- 0 5363 5265"/>
                <a:gd name="T5" fmla="*/ T4 w 1440"/>
                <a:gd name="T6" fmla="+- 0 1630 1597"/>
                <a:gd name="T7" fmla="*/ 1630 h 135"/>
                <a:gd name="T8" fmla="+- 0 5434 5265"/>
                <a:gd name="T9" fmla="*/ T8 w 1440"/>
                <a:gd name="T10" fmla="+- 0 1621 1597"/>
                <a:gd name="T11" fmla="*/ 1621 h 135"/>
                <a:gd name="T12" fmla="+- 0 5521 5265"/>
                <a:gd name="T13" fmla="*/ T12 w 1440"/>
                <a:gd name="T14" fmla="+- 0 1613 1597"/>
                <a:gd name="T15" fmla="*/ 1613 h 135"/>
                <a:gd name="T16" fmla="+- 0 5622 5265"/>
                <a:gd name="T17" fmla="*/ T16 w 1440"/>
                <a:gd name="T18" fmla="+- 0 1606 1597"/>
                <a:gd name="T19" fmla="*/ 1606 h 135"/>
                <a:gd name="T20" fmla="+- 0 5734 5265"/>
                <a:gd name="T21" fmla="*/ T20 w 1440"/>
                <a:gd name="T22" fmla="+- 0 1601 1597"/>
                <a:gd name="T23" fmla="*/ 1601 h 135"/>
                <a:gd name="T24" fmla="+- 0 5856 5265"/>
                <a:gd name="T25" fmla="*/ T24 w 1440"/>
                <a:gd name="T26" fmla="+- 0 1598 1597"/>
                <a:gd name="T27" fmla="*/ 1598 h 135"/>
                <a:gd name="T28" fmla="+- 0 5985 5265"/>
                <a:gd name="T29" fmla="*/ T28 w 1440"/>
                <a:gd name="T30" fmla="+- 0 1597 1597"/>
                <a:gd name="T31" fmla="*/ 1597 h 135"/>
                <a:gd name="T32" fmla="+- 0 6114 5265"/>
                <a:gd name="T33" fmla="*/ T32 w 1440"/>
                <a:gd name="T34" fmla="+- 0 1598 1597"/>
                <a:gd name="T35" fmla="*/ 1598 h 135"/>
                <a:gd name="T36" fmla="+- 0 6236 5265"/>
                <a:gd name="T37" fmla="*/ T36 w 1440"/>
                <a:gd name="T38" fmla="+- 0 1601 1597"/>
                <a:gd name="T39" fmla="*/ 1601 h 135"/>
                <a:gd name="T40" fmla="+- 0 6348 5265"/>
                <a:gd name="T41" fmla="*/ T40 w 1440"/>
                <a:gd name="T42" fmla="+- 0 1606 1597"/>
                <a:gd name="T43" fmla="*/ 1606 h 135"/>
                <a:gd name="T44" fmla="+- 0 6449 5265"/>
                <a:gd name="T45" fmla="*/ T44 w 1440"/>
                <a:gd name="T46" fmla="+- 0 1613 1597"/>
                <a:gd name="T47" fmla="*/ 1613 h 135"/>
                <a:gd name="T48" fmla="+- 0 6536 5265"/>
                <a:gd name="T49" fmla="*/ T48 w 1440"/>
                <a:gd name="T50" fmla="+- 0 1621 1597"/>
                <a:gd name="T51" fmla="*/ 1621 h 135"/>
                <a:gd name="T52" fmla="+- 0 6607 5265"/>
                <a:gd name="T53" fmla="*/ T52 w 1440"/>
                <a:gd name="T54" fmla="+- 0 1630 1597"/>
                <a:gd name="T55" fmla="*/ 1630 h 135"/>
                <a:gd name="T56" fmla="+- 0 6693 5265"/>
                <a:gd name="T57" fmla="*/ T56 w 1440"/>
                <a:gd name="T58" fmla="+- 0 1652 1597"/>
                <a:gd name="T59" fmla="*/ 1652 h 135"/>
                <a:gd name="T60" fmla="+- 0 6705 5265"/>
                <a:gd name="T61" fmla="*/ T60 w 1440"/>
                <a:gd name="T62" fmla="+- 0 1664 1597"/>
                <a:gd name="T63" fmla="*/ 1664 h 135"/>
                <a:gd name="T64" fmla="+- 0 6693 5265"/>
                <a:gd name="T65" fmla="*/ T64 w 1440"/>
                <a:gd name="T66" fmla="+- 0 1677 1597"/>
                <a:gd name="T67" fmla="*/ 1677 h 135"/>
                <a:gd name="T68" fmla="+- 0 6607 5265"/>
                <a:gd name="T69" fmla="*/ T68 w 1440"/>
                <a:gd name="T70" fmla="+- 0 1699 1597"/>
                <a:gd name="T71" fmla="*/ 1699 h 135"/>
                <a:gd name="T72" fmla="+- 0 6536 5265"/>
                <a:gd name="T73" fmla="*/ T72 w 1440"/>
                <a:gd name="T74" fmla="+- 0 1708 1597"/>
                <a:gd name="T75" fmla="*/ 1708 h 135"/>
                <a:gd name="T76" fmla="+- 0 6449 5265"/>
                <a:gd name="T77" fmla="*/ T76 w 1440"/>
                <a:gd name="T78" fmla="+- 0 1716 1597"/>
                <a:gd name="T79" fmla="*/ 1716 h 135"/>
                <a:gd name="T80" fmla="+- 0 6348 5265"/>
                <a:gd name="T81" fmla="*/ T80 w 1440"/>
                <a:gd name="T82" fmla="+- 0 1723 1597"/>
                <a:gd name="T83" fmla="*/ 1723 h 135"/>
                <a:gd name="T84" fmla="+- 0 6236 5265"/>
                <a:gd name="T85" fmla="*/ T84 w 1440"/>
                <a:gd name="T86" fmla="+- 0 1728 1597"/>
                <a:gd name="T87" fmla="*/ 1728 h 135"/>
                <a:gd name="T88" fmla="+- 0 6114 5265"/>
                <a:gd name="T89" fmla="*/ T88 w 1440"/>
                <a:gd name="T90" fmla="+- 0 1731 1597"/>
                <a:gd name="T91" fmla="*/ 1731 h 135"/>
                <a:gd name="T92" fmla="+- 0 5985 5265"/>
                <a:gd name="T93" fmla="*/ T92 w 1440"/>
                <a:gd name="T94" fmla="+- 0 1732 1597"/>
                <a:gd name="T95" fmla="*/ 1732 h 135"/>
                <a:gd name="T96" fmla="+- 0 5856 5265"/>
                <a:gd name="T97" fmla="*/ T96 w 1440"/>
                <a:gd name="T98" fmla="+- 0 1731 1597"/>
                <a:gd name="T99" fmla="*/ 1731 h 135"/>
                <a:gd name="T100" fmla="+- 0 5734 5265"/>
                <a:gd name="T101" fmla="*/ T100 w 1440"/>
                <a:gd name="T102" fmla="+- 0 1728 1597"/>
                <a:gd name="T103" fmla="*/ 1728 h 135"/>
                <a:gd name="T104" fmla="+- 0 5622 5265"/>
                <a:gd name="T105" fmla="*/ T104 w 1440"/>
                <a:gd name="T106" fmla="+- 0 1723 1597"/>
                <a:gd name="T107" fmla="*/ 1723 h 135"/>
                <a:gd name="T108" fmla="+- 0 5521 5265"/>
                <a:gd name="T109" fmla="*/ T108 w 1440"/>
                <a:gd name="T110" fmla="+- 0 1716 1597"/>
                <a:gd name="T111" fmla="*/ 1716 h 135"/>
                <a:gd name="T112" fmla="+- 0 5434 5265"/>
                <a:gd name="T113" fmla="*/ T112 w 1440"/>
                <a:gd name="T114" fmla="+- 0 1708 1597"/>
                <a:gd name="T115" fmla="*/ 1708 h 135"/>
                <a:gd name="T116" fmla="+- 0 5363 5265"/>
                <a:gd name="T117" fmla="*/ T116 w 1440"/>
                <a:gd name="T118" fmla="+- 0 1699 1597"/>
                <a:gd name="T119" fmla="*/ 1699 h 135"/>
                <a:gd name="T120" fmla="+- 0 5277 5265"/>
                <a:gd name="T121" fmla="*/ T120 w 1440"/>
                <a:gd name="T122" fmla="+- 0 1677 1597"/>
                <a:gd name="T123" fmla="*/ 1677 h 135"/>
                <a:gd name="T124" fmla="+- 0 5265 5265"/>
                <a:gd name="T125" fmla="*/ T124 w 1440"/>
                <a:gd name="T126" fmla="+- 0 1664 1597"/>
                <a:gd name="T127" fmla="*/ 1664 h 1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440" h="135">
                  <a:moveTo>
                    <a:pt x="0" y="67"/>
                  </a:moveTo>
                  <a:lnTo>
                    <a:pt x="98" y="33"/>
                  </a:lnTo>
                  <a:lnTo>
                    <a:pt x="169" y="24"/>
                  </a:lnTo>
                  <a:lnTo>
                    <a:pt x="256" y="16"/>
                  </a:lnTo>
                  <a:lnTo>
                    <a:pt x="357" y="9"/>
                  </a:lnTo>
                  <a:lnTo>
                    <a:pt x="469" y="4"/>
                  </a:lnTo>
                  <a:lnTo>
                    <a:pt x="591" y="1"/>
                  </a:lnTo>
                  <a:lnTo>
                    <a:pt x="720" y="0"/>
                  </a:lnTo>
                  <a:lnTo>
                    <a:pt x="849" y="1"/>
                  </a:lnTo>
                  <a:lnTo>
                    <a:pt x="971" y="4"/>
                  </a:lnTo>
                  <a:lnTo>
                    <a:pt x="1083" y="9"/>
                  </a:lnTo>
                  <a:lnTo>
                    <a:pt x="1184" y="16"/>
                  </a:lnTo>
                  <a:lnTo>
                    <a:pt x="1271" y="24"/>
                  </a:lnTo>
                  <a:lnTo>
                    <a:pt x="1342" y="33"/>
                  </a:lnTo>
                  <a:lnTo>
                    <a:pt x="1428" y="55"/>
                  </a:lnTo>
                  <a:lnTo>
                    <a:pt x="1440" y="67"/>
                  </a:lnTo>
                  <a:lnTo>
                    <a:pt x="1428" y="80"/>
                  </a:lnTo>
                  <a:lnTo>
                    <a:pt x="1342" y="102"/>
                  </a:lnTo>
                  <a:lnTo>
                    <a:pt x="1271" y="111"/>
                  </a:lnTo>
                  <a:lnTo>
                    <a:pt x="1184" y="119"/>
                  </a:lnTo>
                  <a:lnTo>
                    <a:pt x="1083" y="126"/>
                  </a:lnTo>
                  <a:lnTo>
                    <a:pt x="971" y="131"/>
                  </a:lnTo>
                  <a:lnTo>
                    <a:pt x="849" y="134"/>
                  </a:lnTo>
                  <a:lnTo>
                    <a:pt x="720" y="135"/>
                  </a:lnTo>
                  <a:lnTo>
                    <a:pt x="591" y="134"/>
                  </a:lnTo>
                  <a:lnTo>
                    <a:pt x="469" y="131"/>
                  </a:lnTo>
                  <a:lnTo>
                    <a:pt x="357" y="126"/>
                  </a:lnTo>
                  <a:lnTo>
                    <a:pt x="256" y="119"/>
                  </a:lnTo>
                  <a:lnTo>
                    <a:pt x="169" y="111"/>
                  </a:lnTo>
                  <a:lnTo>
                    <a:pt x="98" y="102"/>
                  </a:lnTo>
                  <a:lnTo>
                    <a:pt x="12" y="80"/>
                  </a:lnTo>
                  <a:lnTo>
                    <a:pt x="0" y="67"/>
                  </a:lnTo>
                  <a:close/>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pic>
        <p:nvPicPr>
          <p:cNvPr id="16" name="Imagen 15">
            <a:extLst>
              <a:ext uri="{FF2B5EF4-FFF2-40B4-BE49-F238E27FC236}">
                <a16:creationId xmlns:a16="http://schemas.microsoft.com/office/drawing/2014/main" id="{AC52C578-0208-E050-F06F-8047B8417966}"/>
              </a:ext>
            </a:extLst>
          </p:cNvPr>
          <p:cNvPicPr>
            <a:picLocks noChangeAspect="1"/>
          </p:cNvPicPr>
          <p:nvPr/>
        </p:nvPicPr>
        <p:blipFill rotWithShape="1">
          <a:blip r:embed="rId8"/>
          <a:srcRect l="47093" b="36608"/>
          <a:stretch/>
        </p:blipFill>
        <p:spPr>
          <a:xfrm>
            <a:off x="2" y="5495926"/>
            <a:ext cx="1143680" cy="1361929"/>
          </a:xfrm>
          <a:prstGeom prst="rect">
            <a:avLst/>
          </a:prstGeom>
        </p:spPr>
      </p:pic>
      <p:sp>
        <p:nvSpPr>
          <p:cNvPr id="18" name="CuadroTexto 17">
            <a:extLst>
              <a:ext uri="{FF2B5EF4-FFF2-40B4-BE49-F238E27FC236}">
                <a16:creationId xmlns:a16="http://schemas.microsoft.com/office/drawing/2014/main" id="{FE7C5A86-DEE9-5C87-0C7E-866A7C3B2F66}"/>
              </a:ext>
            </a:extLst>
          </p:cNvPr>
          <p:cNvSpPr txBox="1"/>
          <p:nvPr/>
        </p:nvSpPr>
        <p:spPr>
          <a:xfrm>
            <a:off x="1437895" y="5561992"/>
            <a:ext cx="10736536" cy="1200329"/>
          </a:xfrm>
          <a:prstGeom prst="rect">
            <a:avLst/>
          </a:prstGeom>
          <a:noFill/>
        </p:spPr>
        <p:txBody>
          <a:bodyPr wrap="square">
            <a:spAutoFit/>
          </a:bodyPr>
          <a:lstStyle/>
          <a:p>
            <a:pPr algn="just"/>
            <a:r>
              <a:rPr lang="es-CO" altLang="en-US" sz="1800" dirty="0">
                <a:solidFill>
                  <a:srgbClr val="1B3834"/>
                </a:solidFill>
                <a:latin typeface="Isidora Sans"/>
                <a:ea typeface="Verdana" panose="020B0604030504040204" pitchFamily="34" charset="0"/>
                <a:cs typeface="Arial" panose="020B0604020202020204" pitchFamily="34" charset="0"/>
              </a:rPr>
              <a:t>El Modelo Integrado de Planeación y Gestión - MIPG, constituye nuestro marco general de actuación, para transformar las necesidades de los grupos de valor en resultados, generando valor público, a través de la Política de Participación Ciudadana en la Gestión Pública, articulada con el proceso misional de Fortalecimiento de la Ciudadanía. </a:t>
            </a:r>
            <a:endParaRPr lang="es-CO" sz="1800" dirty="0">
              <a:solidFill>
                <a:srgbClr val="1B3834"/>
              </a:solidFill>
            </a:endParaRPr>
          </a:p>
        </p:txBody>
      </p:sp>
    </p:spTree>
    <p:extLst>
      <p:ext uri="{BB962C8B-B14F-4D97-AF65-F5344CB8AC3E}">
        <p14:creationId xmlns:p14="http://schemas.microsoft.com/office/powerpoint/2010/main" val="316700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77554704"/>
              </p:ext>
            </p:extLst>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2. Apuesta Estratégica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Modelo dinámico</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 name="Imagen 1">
            <a:extLst>
              <a:ext uri="{FF2B5EF4-FFF2-40B4-BE49-F238E27FC236}">
                <a16:creationId xmlns:a16="http://schemas.microsoft.com/office/drawing/2014/main" id="{0FF73C87-FC3A-62FB-243F-B6BC58FC9EF2}"/>
              </a:ext>
            </a:extLst>
          </p:cNvPr>
          <p:cNvPicPr>
            <a:picLocks noChangeAspect="1"/>
          </p:cNvPicPr>
          <p:nvPr/>
        </p:nvPicPr>
        <p:blipFill rotWithShape="1">
          <a:blip r:embed="rId6"/>
          <a:srcRect l="5906" t="22657" r="12845" b="5672"/>
          <a:stretch/>
        </p:blipFill>
        <p:spPr>
          <a:xfrm>
            <a:off x="-2" y="1049298"/>
            <a:ext cx="12191999" cy="5808702"/>
          </a:xfrm>
          <a:prstGeom prst="rect">
            <a:avLst/>
          </a:prstGeom>
        </p:spPr>
      </p:pic>
    </p:spTree>
    <p:extLst>
      <p:ext uri="{BB962C8B-B14F-4D97-AF65-F5344CB8AC3E}">
        <p14:creationId xmlns:p14="http://schemas.microsoft.com/office/powerpoint/2010/main" val="2274895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pic>
        <p:nvPicPr>
          <p:cNvPr id="6" name="Imagen 5">
            <a:extLst>
              <a:ext uri="{FF2B5EF4-FFF2-40B4-BE49-F238E27FC236}">
                <a16:creationId xmlns:a16="http://schemas.microsoft.com/office/drawing/2014/main" id="{84DF6690-4260-A3D6-6699-62AECBE7453C}"/>
              </a:ext>
            </a:extLst>
          </p:cNvPr>
          <p:cNvPicPr>
            <a:picLocks noChangeAspect="1"/>
          </p:cNvPicPr>
          <p:nvPr/>
        </p:nvPicPr>
        <p:blipFill rotWithShape="1">
          <a:blip r:embed="rId3"/>
          <a:srcRect l="47093" b="36608"/>
          <a:stretch/>
        </p:blipFill>
        <p:spPr>
          <a:xfrm>
            <a:off x="0" y="4708106"/>
            <a:ext cx="1818051" cy="2164990"/>
          </a:xfrm>
          <a:prstGeom prst="rect">
            <a:avLst/>
          </a:prstGeom>
        </p:spPr>
      </p:pic>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2. Apuesta Estratégica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Reto y vectores dinamizadores </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4"/>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5"/>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6"/>
          <a:stretch>
            <a:fillRect/>
          </a:stretch>
        </p:blipFill>
        <p:spPr>
          <a:xfrm>
            <a:off x="10634329" y="95679"/>
            <a:ext cx="1189266" cy="831478"/>
          </a:xfrm>
          <a:prstGeom prst="rect">
            <a:avLst/>
          </a:prstGeom>
        </p:spPr>
      </p:pic>
      <p:graphicFrame>
        <p:nvGraphicFramePr>
          <p:cNvPr id="7" name="Diagrama 6">
            <a:extLst>
              <a:ext uri="{FF2B5EF4-FFF2-40B4-BE49-F238E27FC236}">
                <a16:creationId xmlns:a16="http://schemas.microsoft.com/office/drawing/2014/main" id="{4419F31A-E890-0996-B31D-74671A4D8488}"/>
              </a:ext>
            </a:extLst>
          </p:cNvPr>
          <p:cNvGraphicFramePr/>
          <p:nvPr>
            <p:extLst>
              <p:ext uri="{D42A27DB-BD31-4B8C-83A1-F6EECF244321}">
                <p14:modId xmlns:p14="http://schemas.microsoft.com/office/powerpoint/2010/main" val="3938313136"/>
              </p:ext>
            </p:extLst>
          </p:nvPr>
        </p:nvGraphicFramePr>
        <p:xfrm>
          <a:off x="1520792" y="1131556"/>
          <a:ext cx="8869003" cy="54424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adroTexto 7">
            <a:extLst>
              <a:ext uri="{FF2B5EF4-FFF2-40B4-BE49-F238E27FC236}">
                <a16:creationId xmlns:a16="http://schemas.microsoft.com/office/drawing/2014/main" id="{9C6A252E-9542-AEA9-AB46-11F1E943AE2B}"/>
              </a:ext>
            </a:extLst>
          </p:cNvPr>
          <p:cNvSpPr txBox="1"/>
          <p:nvPr/>
        </p:nvSpPr>
        <p:spPr>
          <a:xfrm>
            <a:off x="2820202" y="4042611"/>
            <a:ext cx="184731" cy="307777"/>
          </a:xfrm>
          <a:prstGeom prst="rect">
            <a:avLst/>
          </a:prstGeom>
          <a:noFill/>
        </p:spPr>
        <p:txBody>
          <a:bodyPr wrap="none" rtlCol="0">
            <a:spAutoFit/>
          </a:bodyPr>
          <a:lstStyle/>
          <a:p>
            <a:endParaRPr lang="es-CO" dirty="0"/>
          </a:p>
        </p:txBody>
      </p:sp>
      <p:sp>
        <p:nvSpPr>
          <p:cNvPr id="9" name="CuadroTexto 8">
            <a:extLst>
              <a:ext uri="{FF2B5EF4-FFF2-40B4-BE49-F238E27FC236}">
                <a16:creationId xmlns:a16="http://schemas.microsoft.com/office/drawing/2014/main" id="{C7F7652B-3392-D625-BEB9-4CDE9B633A40}"/>
              </a:ext>
            </a:extLst>
          </p:cNvPr>
          <p:cNvSpPr txBox="1"/>
          <p:nvPr/>
        </p:nvSpPr>
        <p:spPr>
          <a:xfrm>
            <a:off x="2112276" y="2969317"/>
            <a:ext cx="2550695" cy="1723549"/>
          </a:xfrm>
          <a:prstGeom prst="rect">
            <a:avLst/>
          </a:prstGeom>
          <a:noFill/>
        </p:spPr>
        <p:txBody>
          <a:bodyPr wrap="square" rtlCol="0">
            <a:spAutoFit/>
          </a:bodyPr>
          <a:lstStyle/>
          <a:p>
            <a:pPr algn="ctr"/>
            <a:r>
              <a:rPr lang="es-ES" sz="2800" b="1" u="sng" dirty="0">
                <a:solidFill>
                  <a:srgbClr val="FFFFCC"/>
                </a:solidFill>
                <a:latin typeface="Isidora Sans Bold" panose="00000800000000000000" pitchFamily="2" charset="0"/>
              </a:rPr>
              <a:t>RETO</a:t>
            </a:r>
          </a:p>
          <a:p>
            <a:pPr algn="ctr"/>
            <a:endParaRPr lang="es-ES" dirty="0"/>
          </a:p>
          <a:p>
            <a:pPr algn="ctr"/>
            <a:r>
              <a:rPr lang="es-CO" sz="1600" dirty="0">
                <a:solidFill>
                  <a:srgbClr val="FFFFCC"/>
                </a:solidFill>
                <a:latin typeface="Isidora Sans"/>
                <a:cs typeface="Arial" panose="020B0604020202020204" pitchFamily="34" charset="0"/>
              </a:rPr>
              <a:t>Desarrollo abordado desde la sinergia entre lo </a:t>
            </a:r>
          </a:p>
          <a:p>
            <a:pPr algn="ctr"/>
            <a:r>
              <a:rPr lang="es-CO" sz="1600" dirty="0">
                <a:solidFill>
                  <a:srgbClr val="FFFFCC"/>
                </a:solidFill>
                <a:latin typeface="Isidora Sans"/>
                <a:cs typeface="Arial" panose="020B0604020202020204" pitchFamily="34" charset="0"/>
              </a:rPr>
              <a:t>Estatal y lo Ciudadano</a:t>
            </a:r>
          </a:p>
          <a:p>
            <a:endParaRPr lang="es-CO" sz="1600" dirty="0">
              <a:solidFill>
                <a:srgbClr val="FFFFCC"/>
              </a:solidFill>
              <a:latin typeface="Isidora Sans"/>
            </a:endParaRPr>
          </a:p>
        </p:txBody>
      </p:sp>
      <p:sp>
        <p:nvSpPr>
          <p:cNvPr id="10" name="CuadroTexto 9">
            <a:extLst>
              <a:ext uri="{FF2B5EF4-FFF2-40B4-BE49-F238E27FC236}">
                <a16:creationId xmlns:a16="http://schemas.microsoft.com/office/drawing/2014/main" id="{C2366332-CB17-0757-B7A5-0B9B59046C14}"/>
              </a:ext>
            </a:extLst>
          </p:cNvPr>
          <p:cNvSpPr txBox="1"/>
          <p:nvPr/>
        </p:nvSpPr>
        <p:spPr>
          <a:xfrm>
            <a:off x="1407796" y="1243673"/>
            <a:ext cx="2824812" cy="954107"/>
          </a:xfrm>
          <a:prstGeom prst="rect">
            <a:avLst/>
          </a:prstGeom>
          <a:noFill/>
        </p:spPr>
        <p:txBody>
          <a:bodyPr wrap="none" rtlCol="0">
            <a:spAutoFit/>
          </a:bodyPr>
          <a:lstStyle/>
          <a:p>
            <a:r>
              <a:rPr lang="es-ES" sz="2800" b="1" dirty="0">
                <a:solidFill>
                  <a:srgbClr val="1B3834"/>
                </a:solidFill>
                <a:latin typeface="Isidora Sans Bold" panose="00000800000000000000" pitchFamily="2" charset="0"/>
              </a:rPr>
              <a:t>Vectores</a:t>
            </a:r>
          </a:p>
          <a:p>
            <a:r>
              <a:rPr lang="es-ES" sz="2800" b="1" dirty="0">
                <a:solidFill>
                  <a:srgbClr val="1B3834"/>
                </a:solidFill>
                <a:latin typeface="Isidora Sans Bold" panose="00000800000000000000" pitchFamily="2" charset="0"/>
              </a:rPr>
              <a:t>dinamizadores </a:t>
            </a:r>
            <a:endParaRPr lang="es-CO" sz="2800" b="1" dirty="0">
              <a:solidFill>
                <a:srgbClr val="1B3834"/>
              </a:solidFill>
              <a:latin typeface="Isidora Sans Bold" panose="00000800000000000000" pitchFamily="2" charset="0"/>
            </a:endParaRPr>
          </a:p>
        </p:txBody>
      </p:sp>
      <p:sp>
        <p:nvSpPr>
          <p:cNvPr id="12" name="CuadroTexto 11">
            <a:extLst>
              <a:ext uri="{FF2B5EF4-FFF2-40B4-BE49-F238E27FC236}">
                <a16:creationId xmlns:a16="http://schemas.microsoft.com/office/drawing/2014/main" id="{78B95049-1B73-AA7B-7A0E-F091AA7D27F5}"/>
              </a:ext>
            </a:extLst>
          </p:cNvPr>
          <p:cNvSpPr txBox="1"/>
          <p:nvPr/>
        </p:nvSpPr>
        <p:spPr>
          <a:xfrm>
            <a:off x="6947183" y="1049297"/>
            <a:ext cx="873957" cy="2215991"/>
          </a:xfrm>
          <a:prstGeom prst="rect">
            <a:avLst/>
          </a:prstGeom>
          <a:noFill/>
        </p:spPr>
        <p:txBody>
          <a:bodyPr wrap="none" rtlCol="0">
            <a:spAutoFit/>
          </a:bodyPr>
          <a:lstStyle/>
          <a:p>
            <a:r>
              <a:rPr lang="es-ES" sz="13800" b="1" dirty="0">
                <a:solidFill>
                  <a:srgbClr val="F6F1DD">
                    <a:alpha val="60000"/>
                  </a:srgbClr>
                </a:solidFill>
                <a:latin typeface="Isidora Sans Bold" panose="00000800000000000000" pitchFamily="2" charset="0"/>
              </a:rPr>
              <a:t>1</a:t>
            </a:r>
            <a:endParaRPr lang="es-CO" sz="13800" b="1" dirty="0">
              <a:solidFill>
                <a:srgbClr val="F6F1DD">
                  <a:alpha val="60000"/>
                </a:srgbClr>
              </a:solidFill>
              <a:latin typeface="Isidora Sans Bold" panose="00000800000000000000" pitchFamily="2" charset="0"/>
            </a:endParaRPr>
          </a:p>
        </p:txBody>
      </p:sp>
      <p:sp>
        <p:nvSpPr>
          <p:cNvPr id="13" name="CuadroTexto 12">
            <a:extLst>
              <a:ext uri="{FF2B5EF4-FFF2-40B4-BE49-F238E27FC236}">
                <a16:creationId xmlns:a16="http://schemas.microsoft.com/office/drawing/2014/main" id="{6C1C89AE-E53B-20A9-E28C-C74F5C75D9D8}"/>
              </a:ext>
            </a:extLst>
          </p:cNvPr>
          <p:cNvSpPr txBox="1"/>
          <p:nvPr/>
        </p:nvSpPr>
        <p:spPr>
          <a:xfrm>
            <a:off x="6854640" y="4712007"/>
            <a:ext cx="1010213" cy="1862048"/>
          </a:xfrm>
          <a:prstGeom prst="rect">
            <a:avLst/>
          </a:prstGeom>
          <a:noFill/>
        </p:spPr>
        <p:txBody>
          <a:bodyPr wrap="none" rtlCol="0">
            <a:spAutoFit/>
          </a:bodyPr>
          <a:lstStyle/>
          <a:p>
            <a:r>
              <a:rPr lang="es-ES" sz="11500" b="1" dirty="0">
                <a:solidFill>
                  <a:srgbClr val="F6F1DD">
                    <a:alpha val="60000"/>
                  </a:srgbClr>
                </a:solidFill>
                <a:latin typeface="Isidora Sans Bold" panose="00000800000000000000" pitchFamily="2" charset="0"/>
              </a:rPr>
              <a:t>3</a:t>
            </a:r>
            <a:endParaRPr lang="es-CO" sz="11500" b="1" dirty="0">
              <a:solidFill>
                <a:srgbClr val="F6F1DD">
                  <a:alpha val="60000"/>
                </a:srgbClr>
              </a:solidFill>
              <a:latin typeface="Isidora Sans Bold" panose="00000800000000000000" pitchFamily="2" charset="0"/>
            </a:endParaRPr>
          </a:p>
        </p:txBody>
      </p:sp>
      <p:sp>
        <p:nvSpPr>
          <p:cNvPr id="14" name="CuadroTexto 13">
            <a:extLst>
              <a:ext uri="{FF2B5EF4-FFF2-40B4-BE49-F238E27FC236}">
                <a16:creationId xmlns:a16="http://schemas.microsoft.com/office/drawing/2014/main" id="{EC94885E-C573-7160-9E04-5F8C69BC6A35}"/>
              </a:ext>
            </a:extLst>
          </p:cNvPr>
          <p:cNvSpPr txBox="1"/>
          <p:nvPr/>
        </p:nvSpPr>
        <p:spPr>
          <a:xfrm>
            <a:off x="6815737" y="2933042"/>
            <a:ext cx="1005403" cy="1862048"/>
          </a:xfrm>
          <a:prstGeom prst="rect">
            <a:avLst/>
          </a:prstGeom>
          <a:noFill/>
        </p:spPr>
        <p:txBody>
          <a:bodyPr wrap="none" rtlCol="0">
            <a:spAutoFit/>
          </a:bodyPr>
          <a:lstStyle/>
          <a:p>
            <a:r>
              <a:rPr lang="es-ES" sz="11500" b="1" dirty="0">
                <a:solidFill>
                  <a:srgbClr val="F6F1DD">
                    <a:alpha val="60000"/>
                  </a:srgbClr>
                </a:solidFill>
                <a:latin typeface="Isidora Sans Bold" panose="00000800000000000000" pitchFamily="2" charset="0"/>
              </a:rPr>
              <a:t>2</a:t>
            </a:r>
            <a:endParaRPr lang="es-CO" sz="6600" b="1" dirty="0">
              <a:solidFill>
                <a:srgbClr val="F6F1DD">
                  <a:alpha val="60000"/>
                </a:srgbClr>
              </a:solidFill>
              <a:latin typeface="Isidora Sans Bold" panose="00000800000000000000" pitchFamily="2" charset="0"/>
            </a:endParaRPr>
          </a:p>
        </p:txBody>
      </p:sp>
      <p:sp>
        <p:nvSpPr>
          <p:cNvPr id="15" name="CuadroTexto 14">
            <a:extLst>
              <a:ext uri="{FF2B5EF4-FFF2-40B4-BE49-F238E27FC236}">
                <a16:creationId xmlns:a16="http://schemas.microsoft.com/office/drawing/2014/main" id="{7F5B1D38-DCC9-3A6B-F380-AEF080D540F0}"/>
              </a:ext>
            </a:extLst>
          </p:cNvPr>
          <p:cNvSpPr txBox="1"/>
          <p:nvPr/>
        </p:nvSpPr>
        <p:spPr>
          <a:xfrm>
            <a:off x="718538" y="950802"/>
            <a:ext cx="758541" cy="1323439"/>
          </a:xfrm>
          <a:prstGeom prst="rect">
            <a:avLst/>
          </a:prstGeom>
          <a:noFill/>
        </p:spPr>
        <p:txBody>
          <a:bodyPr wrap="none" rtlCol="0">
            <a:spAutoFit/>
          </a:bodyPr>
          <a:lstStyle/>
          <a:p>
            <a:r>
              <a:rPr lang="es-ES" sz="8000" b="1" dirty="0">
                <a:solidFill>
                  <a:srgbClr val="1B3834"/>
                </a:solidFill>
                <a:latin typeface="Isidora Sans Bold" panose="00000800000000000000" pitchFamily="2" charset="0"/>
              </a:rPr>
              <a:t>3</a:t>
            </a:r>
            <a:endParaRPr lang="es-CO" sz="8000" b="1" dirty="0">
              <a:solidFill>
                <a:srgbClr val="1B3834"/>
              </a:solidFill>
              <a:latin typeface="Isidora Sans Bold" panose="00000800000000000000" pitchFamily="2" charset="0"/>
            </a:endParaRPr>
          </a:p>
        </p:txBody>
      </p:sp>
      <p:sp>
        <p:nvSpPr>
          <p:cNvPr id="17" name="CuadroTexto 16">
            <a:extLst>
              <a:ext uri="{FF2B5EF4-FFF2-40B4-BE49-F238E27FC236}">
                <a16:creationId xmlns:a16="http://schemas.microsoft.com/office/drawing/2014/main" id="{AA5B704B-3AD6-2F92-80ED-7FAECD525569}"/>
              </a:ext>
            </a:extLst>
          </p:cNvPr>
          <p:cNvSpPr txBox="1"/>
          <p:nvPr/>
        </p:nvSpPr>
        <p:spPr>
          <a:xfrm>
            <a:off x="5642774" y="1739714"/>
            <a:ext cx="2608818" cy="1169551"/>
          </a:xfrm>
          <a:prstGeom prst="rect">
            <a:avLst/>
          </a:prstGeom>
          <a:noFill/>
        </p:spPr>
        <p:txBody>
          <a:bodyPr wrap="square">
            <a:spAutoFit/>
          </a:bodyPr>
          <a:lstStyle/>
          <a:p>
            <a:pPr lvl="0" algn="ctr"/>
            <a:r>
              <a:rPr lang="es-ES" sz="1400" b="1" dirty="0">
                <a:solidFill>
                  <a:srgbClr val="1B3834"/>
                </a:solidFill>
                <a:latin typeface="Isidora Sans Bold" panose="00000800000000000000" pitchFamily="2" charset="0"/>
                <a:cs typeface="Arial" panose="020B0604020202020204" pitchFamily="34" charset="0"/>
              </a:rPr>
              <a:t>Conocimiento e</a:t>
            </a:r>
          </a:p>
          <a:p>
            <a:pPr lvl="0" algn="ctr"/>
            <a:r>
              <a:rPr lang="es-ES" sz="1400" b="1" dirty="0">
                <a:solidFill>
                  <a:srgbClr val="1B3834"/>
                </a:solidFill>
                <a:latin typeface="Isidora Sans Bold" panose="00000800000000000000" pitchFamily="2" charset="0"/>
                <a:cs typeface="Arial" panose="020B0604020202020204" pitchFamily="34" charset="0"/>
              </a:rPr>
              <a:t>Inteligencia</a:t>
            </a:r>
          </a:p>
          <a:p>
            <a:pPr lvl="0" algn="ctr"/>
            <a:r>
              <a:rPr lang="es-ES" sz="1400" b="1" dirty="0">
                <a:solidFill>
                  <a:srgbClr val="1B3834"/>
                </a:solidFill>
                <a:latin typeface="Isidora Sans Bold" panose="00000800000000000000" pitchFamily="2" charset="0"/>
                <a:cs typeface="Arial" panose="020B0604020202020204" pitchFamily="34" charset="0"/>
              </a:rPr>
              <a:t>territorial como</a:t>
            </a:r>
          </a:p>
          <a:p>
            <a:pPr lvl="0" algn="ctr"/>
            <a:r>
              <a:rPr lang="es-ES" sz="1400" b="1" dirty="0">
                <a:solidFill>
                  <a:srgbClr val="1B3834"/>
                </a:solidFill>
                <a:latin typeface="Isidora Sans Bold" panose="00000800000000000000" pitchFamily="2" charset="0"/>
                <a:cs typeface="Arial" panose="020B0604020202020204" pitchFamily="34" charset="0"/>
              </a:rPr>
              <a:t>base para e</a:t>
            </a:r>
            <a:r>
              <a:rPr lang="es-ES" b="1" dirty="0">
                <a:solidFill>
                  <a:srgbClr val="1B3834"/>
                </a:solidFill>
                <a:latin typeface="Isidora Sans Bold" panose="00000800000000000000" pitchFamily="2" charset="0"/>
                <a:cs typeface="Arial" panose="020B0604020202020204" pitchFamily="34" charset="0"/>
              </a:rPr>
              <a:t>l</a:t>
            </a:r>
          </a:p>
          <a:p>
            <a:pPr lvl="0" algn="ctr"/>
            <a:r>
              <a:rPr lang="es-ES" sz="1400" b="1" dirty="0">
                <a:solidFill>
                  <a:srgbClr val="1B3834"/>
                </a:solidFill>
                <a:latin typeface="Isidora Sans Bold" panose="00000800000000000000" pitchFamily="2" charset="0"/>
                <a:cs typeface="Arial" panose="020B0604020202020204" pitchFamily="34" charset="0"/>
              </a:rPr>
              <a:t>cambio </a:t>
            </a:r>
            <a:endParaRPr lang="es-CO" sz="1400" b="1" dirty="0">
              <a:solidFill>
                <a:srgbClr val="1B3834"/>
              </a:solidFill>
              <a:latin typeface="Isidora Sans Bold" panose="00000800000000000000" pitchFamily="2" charset="0"/>
            </a:endParaRPr>
          </a:p>
        </p:txBody>
      </p:sp>
      <p:sp>
        <p:nvSpPr>
          <p:cNvPr id="18" name="CuadroTexto 17">
            <a:extLst>
              <a:ext uri="{FF2B5EF4-FFF2-40B4-BE49-F238E27FC236}">
                <a16:creationId xmlns:a16="http://schemas.microsoft.com/office/drawing/2014/main" id="{F536C427-9620-3F43-0D20-2B455D6E372F}"/>
              </a:ext>
            </a:extLst>
          </p:cNvPr>
          <p:cNvSpPr txBox="1"/>
          <p:nvPr/>
        </p:nvSpPr>
        <p:spPr>
          <a:xfrm>
            <a:off x="5511328" y="3589315"/>
            <a:ext cx="2608818" cy="738664"/>
          </a:xfrm>
          <a:prstGeom prst="rect">
            <a:avLst/>
          </a:prstGeom>
          <a:noFill/>
        </p:spPr>
        <p:txBody>
          <a:bodyPr wrap="square">
            <a:spAutoFit/>
          </a:bodyPr>
          <a:lstStyle/>
          <a:p>
            <a:pPr lvl="0" algn="ctr"/>
            <a:r>
              <a:rPr lang="es-MX" sz="1400" b="1" dirty="0">
                <a:solidFill>
                  <a:srgbClr val="1B3834"/>
                </a:solidFill>
                <a:latin typeface="Isidora Sans Bold" panose="00000800000000000000" pitchFamily="2" charset="0"/>
                <a:cs typeface="Arial" panose="020B0604020202020204" pitchFamily="34" charset="0"/>
              </a:rPr>
              <a:t>Innovación</a:t>
            </a:r>
          </a:p>
          <a:p>
            <a:pPr lvl="0" algn="ctr"/>
            <a:r>
              <a:rPr lang="es-MX" b="1" dirty="0">
                <a:solidFill>
                  <a:srgbClr val="1B3834"/>
                </a:solidFill>
                <a:latin typeface="Isidora Sans Bold" panose="00000800000000000000" pitchFamily="2" charset="0"/>
                <a:cs typeface="Arial" panose="020B0604020202020204" pitchFamily="34" charset="0"/>
              </a:rPr>
              <a:t>s</a:t>
            </a:r>
            <a:r>
              <a:rPr lang="es-MX" sz="1400" b="1" dirty="0">
                <a:solidFill>
                  <a:srgbClr val="1B3834"/>
                </a:solidFill>
                <a:latin typeface="Isidora Sans Bold" panose="00000800000000000000" pitchFamily="2" charset="0"/>
                <a:cs typeface="Arial" panose="020B0604020202020204" pitchFamily="34" charset="0"/>
              </a:rPr>
              <a:t>ocial y gestión</a:t>
            </a:r>
          </a:p>
          <a:p>
            <a:pPr lvl="0" algn="ctr"/>
            <a:r>
              <a:rPr lang="es-MX" sz="1400" b="1" dirty="0">
                <a:solidFill>
                  <a:srgbClr val="1B3834"/>
                </a:solidFill>
                <a:latin typeface="Isidora Sans Bold" panose="00000800000000000000" pitchFamily="2" charset="0"/>
                <a:cs typeface="Arial" panose="020B0604020202020204" pitchFamily="34" charset="0"/>
              </a:rPr>
              <a:t>pública eficiente</a:t>
            </a:r>
          </a:p>
        </p:txBody>
      </p:sp>
      <p:sp>
        <p:nvSpPr>
          <p:cNvPr id="19" name="CuadroTexto 18">
            <a:extLst>
              <a:ext uri="{FF2B5EF4-FFF2-40B4-BE49-F238E27FC236}">
                <a16:creationId xmlns:a16="http://schemas.microsoft.com/office/drawing/2014/main" id="{D9396ECE-6788-B6A2-806E-9E76C783B10E}"/>
              </a:ext>
            </a:extLst>
          </p:cNvPr>
          <p:cNvSpPr txBox="1"/>
          <p:nvPr/>
        </p:nvSpPr>
        <p:spPr>
          <a:xfrm>
            <a:off x="5550231" y="5443902"/>
            <a:ext cx="2608818" cy="954107"/>
          </a:xfrm>
          <a:prstGeom prst="rect">
            <a:avLst/>
          </a:prstGeom>
          <a:noFill/>
        </p:spPr>
        <p:txBody>
          <a:bodyPr wrap="square">
            <a:spAutoFit/>
          </a:bodyPr>
          <a:lstStyle/>
          <a:p>
            <a:pPr lvl="0" algn="ctr"/>
            <a:r>
              <a:rPr lang="es-MX" sz="1400" b="1" dirty="0">
                <a:solidFill>
                  <a:srgbClr val="1B3834"/>
                </a:solidFill>
                <a:latin typeface="Isidora Sans Bold" panose="00000800000000000000" pitchFamily="2" charset="0"/>
                <a:cs typeface="Arial" panose="020B0604020202020204" pitchFamily="34" charset="0"/>
              </a:rPr>
              <a:t>Capacidad</a:t>
            </a:r>
          </a:p>
          <a:p>
            <a:pPr lvl="0" algn="ctr"/>
            <a:r>
              <a:rPr lang="es-MX" b="1" dirty="0">
                <a:solidFill>
                  <a:srgbClr val="1B3834"/>
                </a:solidFill>
                <a:latin typeface="Isidora Sans Bold" panose="00000800000000000000" pitchFamily="2" charset="0"/>
                <a:cs typeface="Arial" panose="020B0604020202020204" pitchFamily="34" charset="0"/>
              </a:rPr>
              <a:t>d</a:t>
            </a:r>
            <a:r>
              <a:rPr lang="es-MX" sz="1400" b="1" dirty="0">
                <a:solidFill>
                  <a:srgbClr val="1B3834"/>
                </a:solidFill>
                <a:latin typeface="Isidora Sans Bold" panose="00000800000000000000" pitchFamily="2" charset="0"/>
                <a:cs typeface="Arial" panose="020B0604020202020204" pitchFamily="34" charset="0"/>
              </a:rPr>
              <a:t>e </a:t>
            </a:r>
            <a:r>
              <a:rPr lang="es-MX" b="1" dirty="0">
                <a:solidFill>
                  <a:srgbClr val="1B3834"/>
                </a:solidFill>
                <a:latin typeface="Isidora Sans Bold" panose="00000800000000000000" pitchFamily="2" charset="0"/>
                <a:cs typeface="Arial" panose="020B0604020202020204" pitchFamily="34" charset="0"/>
              </a:rPr>
              <a:t>a</a:t>
            </a:r>
            <a:r>
              <a:rPr lang="es-MX" sz="1400" b="1" dirty="0">
                <a:solidFill>
                  <a:srgbClr val="1B3834"/>
                </a:solidFill>
                <a:latin typeface="Isidora Sans Bold" panose="00000800000000000000" pitchFamily="2" charset="0"/>
                <a:cs typeface="Arial" panose="020B0604020202020204" pitchFamily="34" charset="0"/>
              </a:rPr>
              <a:t>gencia</a:t>
            </a:r>
          </a:p>
          <a:p>
            <a:pPr lvl="0" algn="ctr"/>
            <a:r>
              <a:rPr lang="es-MX" sz="1400" b="1" dirty="0">
                <a:solidFill>
                  <a:srgbClr val="1B3834"/>
                </a:solidFill>
                <a:latin typeface="Isidora Sans Bold" panose="00000800000000000000" pitchFamily="2" charset="0"/>
                <a:cs typeface="Arial" panose="020B0604020202020204" pitchFamily="34" charset="0"/>
              </a:rPr>
              <a:t>ciudadana </a:t>
            </a:r>
          </a:p>
          <a:p>
            <a:pPr lvl="0" algn="ctr"/>
            <a:endParaRPr lang="es-MX" sz="1400" b="1" dirty="0">
              <a:solidFill>
                <a:srgbClr val="1B3834"/>
              </a:solidFill>
              <a:latin typeface="Isidora Sans Bold" panose="00000800000000000000" pitchFamily="2" charset="0"/>
              <a:cs typeface="Arial" panose="020B0604020202020204" pitchFamily="34" charset="0"/>
            </a:endParaRPr>
          </a:p>
        </p:txBody>
      </p:sp>
      <p:sp>
        <p:nvSpPr>
          <p:cNvPr id="21" name="CuadroTexto 20">
            <a:extLst>
              <a:ext uri="{FF2B5EF4-FFF2-40B4-BE49-F238E27FC236}">
                <a16:creationId xmlns:a16="http://schemas.microsoft.com/office/drawing/2014/main" id="{663A5637-ADB2-EC9B-FD0C-D40793FB07B6}"/>
              </a:ext>
            </a:extLst>
          </p:cNvPr>
          <p:cNvSpPr txBox="1"/>
          <p:nvPr/>
        </p:nvSpPr>
        <p:spPr>
          <a:xfrm>
            <a:off x="7875639" y="1491989"/>
            <a:ext cx="3818566" cy="1477328"/>
          </a:xfrm>
          <a:prstGeom prst="rect">
            <a:avLst/>
          </a:prstGeom>
          <a:noFill/>
        </p:spPr>
        <p:txBody>
          <a:bodyPr wrap="square">
            <a:spAutoFit/>
          </a:bodyPr>
          <a:lstStyle/>
          <a:p>
            <a:pPr marL="285750" lvl="0" indent="-285750" algn="just">
              <a:buFont typeface="Arial" panose="020B0604020202020204" pitchFamily="34" charset="0"/>
              <a:buChar char="•"/>
            </a:pPr>
            <a:r>
              <a:rPr lang="es-CO" sz="1800" dirty="0">
                <a:latin typeface="Isidora Sans"/>
                <a:cs typeface="Arial" panose="020B0604020202020204" pitchFamily="34" charset="0"/>
              </a:rPr>
              <a:t>Ejercicio concreto de la participación, dinámicas del territorio, prácticas, articulación, saberes situados.</a:t>
            </a:r>
          </a:p>
          <a:p>
            <a:pPr marL="285750" lvl="0" indent="-285750" algn="just">
              <a:buFont typeface="Arial" panose="020B0604020202020204" pitchFamily="34" charset="0"/>
              <a:buChar char="•"/>
            </a:pPr>
            <a:r>
              <a:rPr lang="es-CO" sz="1800" b="1" dirty="0">
                <a:solidFill>
                  <a:srgbClr val="EB6C6D"/>
                </a:solidFill>
                <a:latin typeface="Isidora Sans Bold" panose="00000800000000000000" pitchFamily="2" charset="0"/>
                <a:cs typeface="Arial" panose="020B0604020202020204" pitchFamily="34" charset="0"/>
              </a:rPr>
              <a:t>Legitimidad y Liderazgo. </a:t>
            </a:r>
          </a:p>
        </p:txBody>
      </p:sp>
      <p:sp>
        <p:nvSpPr>
          <p:cNvPr id="22" name="CuadroTexto 21">
            <a:extLst>
              <a:ext uri="{FF2B5EF4-FFF2-40B4-BE49-F238E27FC236}">
                <a16:creationId xmlns:a16="http://schemas.microsoft.com/office/drawing/2014/main" id="{7510B1FB-8673-64C9-A661-2AACDDEB2885}"/>
              </a:ext>
            </a:extLst>
          </p:cNvPr>
          <p:cNvSpPr txBox="1"/>
          <p:nvPr/>
        </p:nvSpPr>
        <p:spPr>
          <a:xfrm>
            <a:off x="7875639" y="3517423"/>
            <a:ext cx="3818566" cy="923330"/>
          </a:xfrm>
          <a:prstGeom prst="rect">
            <a:avLst/>
          </a:prstGeom>
          <a:noFill/>
        </p:spPr>
        <p:txBody>
          <a:bodyPr wrap="square">
            <a:spAutoFit/>
          </a:bodyPr>
          <a:lstStyle/>
          <a:p>
            <a:pPr marL="285750" lvl="0" indent="-285750" algn="just">
              <a:buFont typeface="Arial" panose="020B0604020202020204" pitchFamily="34" charset="0"/>
              <a:buChar char="•"/>
            </a:pPr>
            <a:r>
              <a:rPr lang="es-CO" sz="1800" dirty="0">
                <a:latin typeface="Isidora Sans"/>
                <a:cs typeface="Arial" panose="020B0604020202020204" pitchFamily="34" charset="0"/>
              </a:rPr>
              <a:t>Estructura,  procesos, condiciones, </a:t>
            </a:r>
            <a:r>
              <a:rPr lang="es-CO" sz="1800" dirty="0">
                <a:solidFill>
                  <a:srgbClr val="EB6C6D"/>
                </a:solidFill>
                <a:latin typeface="Isidora Sans Bold" panose="00000800000000000000" pitchFamily="2" charset="0"/>
                <a:cs typeface="Arial" panose="020B0604020202020204" pitchFamily="34" charset="0"/>
              </a:rPr>
              <a:t>garantías  capacidades oportunidades.</a:t>
            </a:r>
          </a:p>
        </p:txBody>
      </p:sp>
      <p:sp>
        <p:nvSpPr>
          <p:cNvPr id="23" name="CuadroTexto 22">
            <a:extLst>
              <a:ext uri="{FF2B5EF4-FFF2-40B4-BE49-F238E27FC236}">
                <a16:creationId xmlns:a16="http://schemas.microsoft.com/office/drawing/2014/main" id="{0779A9CE-18D3-C6CF-4936-B1090C9F25D9}"/>
              </a:ext>
            </a:extLst>
          </p:cNvPr>
          <p:cNvSpPr txBox="1"/>
          <p:nvPr/>
        </p:nvSpPr>
        <p:spPr>
          <a:xfrm>
            <a:off x="7875639" y="5344434"/>
            <a:ext cx="3583298" cy="923330"/>
          </a:xfrm>
          <a:prstGeom prst="rect">
            <a:avLst/>
          </a:prstGeom>
          <a:noFill/>
        </p:spPr>
        <p:txBody>
          <a:bodyPr wrap="square">
            <a:spAutoFit/>
          </a:bodyPr>
          <a:lstStyle/>
          <a:p>
            <a:pPr marL="285750" lvl="0" indent="-285750" algn="just">
              <a:buFont typeface="Arial" panose="020B0604020202020204" pitchFamily="34" charset="0"/>
              <a:buChar char="•"/>
            </a:pPr>
            <a:r>
              <a:rPr lang="es-MX" sz="1800" dirty="0">
                <a:latin typeface="Isidora Sans"/>
                <a:cs typeface="Arial" panose="020B0604020202020204" pitchFamily="34" charset="0"/>
              </a:rPr>
              <a:t>Movilización de los </a:t>
            </a:r>
            <a:r>
              <a:rPr lang="es-MX" sz="1800" dirty="0">
                <a:solidFill>
                  <a:srgbClr val="EB6C6D"/>
                </a:solidFill>
                <a:latin typeface="Isidora Sans Bold" panose="00000800000000000000" pitchFamily="2" charset="0"/>
                <a:cs typeface="Arial" panose="020B0604020202020204" pitchFamily="34" charset="0"/>
              </a:rPr>
              <a:t>efectos</a:t>
            </a:r>
            <a:r>
              <a:rPr lang="es-MX" sz="1800" dirty="0">
                <a:solidFill>
                  <a:srgbClr val="EB6C6D"/>
                </a:solidFill>
                <a:latin typeface="Isidora Sans"/>
                <a:cs typeface="Arial" panose="020B0604020202020204" pitchFamily="34" charset="0"/>
              </a:rPr>
              <a:t> </a:t>
            </a:r>
            <a:r>
              <a:rPr lang="es-MX" sz="1800" dirty="0">
                <a:latin typeface="Isidora Sans"/>
                <a:cs typeface="Arial" panose="020B0604020202020204" pitchFamily="34" charset="0"/>
              </a:rPr>
              <a:t>de la Participación.</a:t>
            </a:r>
          </a:p>
          <a:p>
            <a:pPr marL="285750" lvl="0" indent="-285750" algn="just">
              <a:buFont typeface="Arial" panose="020B0604020202020204" pitchFamily="34" charset="0"/>
              <a:buChar char="•"/>
            </a:pPr>
            <a:r>
              <a:rPr lang="es-MX" sz="1800" dirty="0">
                <a:solidFill>
                  <a:srgbClr val="EB6C6D"/>
                </a:solidFill>
                <a:latin typeface="Isidora Sans Bold" panose="00000800000000000000" pitchFamily="2" charset="0"/>
                <a:cs typeface="Arial" panose="020B0604020202020204" pitchFamily="34" charset="0"/>
              </a:rPr>
              <a:t>Incidencia.</a:t>
            </a:r>
          </a:p>
        </p:txBody>
      </p:sp>
    </p:spTree>
    <p:extLst>
      <p:ext uri="{BB962C8B-B14F-4D97-AF65-F5344CB8AC3E}">
        <p14:creationId xmlns:p14="http://schemas.microsoft.com/office/powerpoint/2010/main" val="402263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sp>
        <p:nvSpPr>
          <p:cNvPr id="54" name="Rectángulo: esquinas redondeadas 53">
            <a:extLst>
              <a:ext uri="{FF2B5EF4-FFF2-40B4-BE49-F238E27FC236}">
                <a16:creationId xmlns:a16="http://schemas.microsoft.com/office/drawing/2014/main" id="{5897C07A-F29F-4EE3-9E0F-39DEA56E051E}"/>
              </a:ext>
            </a:extLst>
          </p:cNvPr>
          <p:cNvSpPr/>
          <p:nvPr/>
        </p:nvSpPr>
        <p:spPr>
          <a:xfrm>
            <a:off x="5697064" y="2149300"/>
            <a:ext cx="1972731" cy="604562"/>
          </a:xfrm>
          <a:prstGeom prst="roundRect">
            <a:avLst/>
          </a:prstGeom>
          <a:solidFill>
            <a:srgbClr val="ED6D6E"/>
          </a:solidFill>
          <a:ln w="28575">
            <a:solidFill>
              <a:srgbClr val="1B38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1B3834"/>
              </a:solidFill>
              <a:latin typeface="Isidora Sans Bold" panose="00000800000000000000" pitchFamily="2" charset="0"/>
            </a:endParaRPr>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2. Apuesta Estratégica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Plataforma de acción</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16" name="Imagen 15">
            <a:extLst>
              <a:ext uri="{FF2B5EF4-FFF2-40B4-BE49-F238E27FC236}">
                <a16:creationId xmlns:a16="http://schemas.microsoft.com/office/drawing/2014/main" id="{B1A22885-CA29-BA11-1D08-F5F25DCEAE4A}"/>
              </a:ext>
            </a:extLst>
          </p:cNvPr>
          <p:cNvPicPr>
            <a:picLocks noChangeAspect="1"/>
          </p:cNvPicPr>
          <p:nvPr/>
        </p:nvPicPr>
        <p:blipFill rotWithShape="1">
          <a:blip r:embed="rId6"/>
          <a:srcRect l="47093" b="36608"/>
          <a:stretch/>
        </p:blipFill>
        <p:spPr>
          <a:xfrm>
            <a:off x="-8702" y="5898990"/>
            <a:ext cx="824769" cy="982160"/>
          </a:xfrm>
          <a:prstGeom prst="rect">
            <a:avLst/>
          </a:prstGeom>
        </p:spPr>
      </p:pic>
      <p:sp>
        <p:nvSpPr>
          <p:cNvPr id="24" name="33 Rectángulo">
            <a:extLst>
              <a:ext uri="{FF2B5EF4-FFF2-40B4-BE49-F238E27FC236}">
                <a16:creationId xmlns:a16="http://schemas.microsoft.com/office/drawing/2014/main" id="{B9E2E022-F4DC-8A29-B46E-7DE97EFE331E}"/>
              </a:ext>
            </a:extLst>
          </p:cNvPr>
          <p:cNvSpPr>
            <a:spLocks noChangeArrowheads="1"/>
          </p:cNvSpPr>
          <p:nvPr/>
        </p:nvSpPr>
        <p:spPr bwMode="auto">
          <a:xfrm>
            <a:off x="264542" y="2178713"/>
            <a:ext cx="2428337" cy="580307"/>
          </a:xfrm>
          <a:prstGeom prst="roundRect">
            <a:avLst/>
          </a:prstGeom>
          <a:solidFill>
            <a:schemeClr val="accent5">
              <a:lumMod val="40000"/>
              <a:lumOff val="60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600"/>
              </a:lnSpc>
            </a:pPr>
            <a:endParaRPr lang="es-CO" altLang="en-US" sz="1600" dirty="0">
              <a:solidFill>
                <a:srgbClr val="FFFFFF"/>
              </a:solidFill>
              <a:latin typeface="Arial Narrow" panose="020B0606020202030204" pitchFamily="34" charset="0"/>
            </a:endParaRPr>
          </a:p>
        </p:txBody>
      </p:sp>
      <p:sp>
        <p:nvSpPr>
          <p:cNvPr id="25" name="57 CuadroTexto">
            <a:extLst>
              <a:ext uri="{FF2B5EF4-FFF2-40B4-BE49-F238E27FC236}">
                <a16:creationId xmlns:a16="http://schemas.microsoft.com/office/drawing/2014/main" id="{B1ACD52F-4488-704B-541D-741BA629347A}"/>
              </a:ext>
            </a:extLst>
          </p:cNvPr>
          <p:cNvSpPr txBox="1">
            <a:spLocks/>
          </p:cNvSpPr>
          <p:nvPr/>
        </p:nvSpPr>
        <p:spPr>
          <a:xfrm>
            <a:off x="258883" y="2859719"/>
            <a:ext cx="2419153" cy="919401"/>
          </a:xfrm>
          <a:prstGeom prst="roundRect">
            <a:avLst/>
          </a:prstGeom>
          <a:solidFill>
            <a:schemeClr val="accent5">
              <a:lumMod val="40000"/>
              <a:lumOff val="60000"/>
            </a:schemeClr>
          </a:solidFill>
          <a:ln w="28575">
            <a:solidFill>
              <a:schemeClr val="tx1"/>
            </a:solidFill>
            <a:prstDash val="sysDash"/>
          </a:ln>
        </p:spPr>
        <p:txBody>
          <a:bodyPr wrap="square" anchor="ctr">
            <a:spAutoFit/>
          </a:bodyPr>
          <a:lstStyle/>
          <a:p>
            <a:pPr algn="ctr">
              <a:defRPr/>
            </a:pPr>
            <a:r>
              <a:rPr lang="es-CO" sz="1200" b="1" dirty="0">
                <a:solidFill>
                  <a:schemeClr val="tx1"/>
                </a:solidFill>
                <a:latin typeface="Isidora Sans"/>
                <a:ea typeface="Verdana" pitchFamily="34" charset="0"/>
              </a:rPr>
              <a:t>Mejoramiento de los Organismos de Acción Comunal  - Líderes del Desarrollo Barrial</a:t>
            </a:r>
          </a:p>
        </p:txBody>
      </p:sp>
      <p:sp>
        <p:nvSpPr>
          <p:cNvPr id="26" name="69 CuadroTexto">
            <a:extLst>
              <a:ext uri="{FF2B5EF4-FFF2-40B4-BE49-F238E27FC236}">
                <a16:creationId xmlns:a16="http://schemas.microsoft.com/office/drawing/2014/main" id="{C4E794D5-8E5E-DED8-3D14-14AE325CBDC6}"/>
              </a:ext>
            </a:extLst>
          </p:cNvPr>
          <p:cNvSpPr txBox="1">
            <a:spLocks/>
          </p:cNvSpPr>
          <p:nvPr/>
        </p:nvSpPr>
        <p:spPr>
          <a:xfrm>
            <a:off x="251029" y="4899920"/>
            <a:ext cx="2419153" cy="919401"/>
          </a:xfrm>
          <a:prstGeom prst="roundRect">
            <a:avLst/>
          </a:prstGeom>
          <a:solidFill>
            <a:schemeClr val="accent5">
              <a:lumMod val="40000"/>
              <a:lumOff val="60000"/>
            </a:schemeClr>
          </a:solidFill>
          <a:ln w="28575">
            <a:solidFill>
              <a:schemeClr val="tx1"/>
            </a:solidFill>
            <a:prstDash val="sysDash"/>
          </a:ln>
        </p:spPr>
        <p:txBody>
          <a:bodyPr wrap="square" anchor="ctr">
            <a:spAutoFit/>
          </a:bodyPr>
          <a:lstStyle/>
          <a:p>
            <a:pPr algn="ctr">
              <a:defRPr/>
            </a:pPr>
            <a:r>
              <a:rPr lang="es-CO" sz="1200" b="1" dirty="0">
                <a:solidFill>
                  <a:schemeClr val="tx1"/>
                </a:solidFill>
                <a:latin typeface="Isidora Sans"/>
                <a:ea typeface="Verdana" pitchFamily="34" charset="0"/>
              </a:rPr>
              <a:t>Mejoramiento de la Infraestructura  de innovación Social – Centros de Participación Zonal</a:t>
            </a:r>
          </a:p>
        </p:txBody>
      </p:sp>
      <p:sp>
        <p:nvSpPr>
          <p:cNvPr id="27" name="70 CuadroTexto">
            <a:extLst>
              <a:ext uri="{FF2B5EF4-FFF2-40B4-BE49-F238E27FC236}">
                <a16:creationId xmlns:a16="http://schemas.microsoft.com/office/drawing/2014/main" id="{E0C89256-FEE6-49D6-6FAE-43A1F4C0F3FA}"/>
              </a:ext>
            </a:extLst>
          </p:cNvPr>
          <p:cNvSpPr txBox="1">
            <a:spLocks/>
          </p:cNvSpPr>
          <p:nvPr/>
        </p:nvSpPr>
        <p:spPr>
          <a:xfrm>
            <a:off x="266899" y="3879820"/>
            <a:ext cx="2419153" cy="919401"/>
          </a:xfrm>
          <a:prstGeom prst="roundRect">
            <a:avLst/>
          </a:prstGeom>
          <a:solidFill>
            <a:schemeClr val="accent5">
              <a:lumMod val="40000"/>
              <a:lumOff val="60000"/>
            </a:schemeClr>
          </a:solidFill>
          <a:ln w="28575">
            <a:solidFill>
              <a:schemeClr val="tx1"/>
            </a:solidFill>
            <a:prstDash val="sysDash"/>
          </a:ln>
        </p:spPr>
        <p:txBody>
          <a:bodyPr wrap="square" anchor="ctr">
            <a:spAutoFit/>
          </a:bodyPr>
          <a:lstStyle/>
          <a:p>
            <a:pPr algn="ctr">
              <a:defRPr/>
            </a:pPr>
            <a:r>
              <a:rPr lang="es-CO" sz="1200" b="1" dirty="0">
                <a:solidFill>
                  <a:schemeClr val="tx1"/>
                </a:solidFill>
                <a:latin typeface="Isidora Sans"/>
                <a:ea typeface="Verdana" pitchFamily="34" charset="0"/>
              </a:rPr>
              <a:t>Asistencia Técnica y Acompañamiento a Organizaciones y Redes Sociales</a:t>
            </a:r>
          </a:p>
        </p:txBody>
      </p:sp>
      <p:sp>
        <p:nvSpPr>
          <p:cNvPr id="28" name="Rectángulo 57">
            <a:extLst>
              <a:ext uri="{FF2B5EF4-FFF2-40B4-BE49-F238E27FC236}">
                <a16:creationId xmlns:a16="http://schemas.microsoft.com/office/drawing/2014/main" id="{7846CA99-A3D2-CA2A-F955-8CCEABBB4F65}"/>
              </a:ext>
            </a:extLst>
          </p:cNvPr>
          <p:cNvSpPr>
            <a:spLocks noChangeArrowheads="1"/>
          </p:cNvSpPr>
          <p:nvPr/>
        </p:nvSpPr>
        <p:spPr bwMode="auto">
          <a:xfrm>
            <a:off x="246450" y="1188374"/>
            <a:ext cx="2460049" cy="851297"/>
          </a:xfrm>
          <a:prstGeom prst="roundRect">
            <a:avLst/>
          </a:prstGeom>
          <a:solidFill>
            <a:schemeClr val="accent5">
              <a:lumMod val="60000"/>
              <a:lumOff val="40000"/>
            </a:schemeClr>
          </a:solidFill>
          <a:ln w="28575">
            <a:solidFill>
              <a:schemeClr val="tx1"/>
            </a:solidFill>
            <a:prstDash val="sysDash"/>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n-US" sz="1100" b="1" dirty="0">
                <a:latin typeface="Isidora Sans Bold" panose="00000800000000000000" pitchFamily="2" charset="0"/>
                <a:ea typeface="Verdana" panose="020B0604030504040204" pitchFamily="34" charset="0"/>
                <a:cs typeface="Arial" panose="020B0604020202020204" pitchFamily="34" charset="0"/>
              </a:rPr>
              <a:t>FORTALECIMIENTO DE LAS ORGANIZACIONES SOCIALES  Y COMUNITARIAS PARA LA PARTICIPACIÓN </a:t>
            </a:r>
          </a:p>
        </p:txBody>
      </p:sp>
      <p:sp>
        <p:nvSpPr>
          <p:cNvPr id="29" name="Rectángulo 65">
            <a:extLst>
              <a:ext uri="{FF2B5EF4-FFF2-40B4-BE49-F238E27FC236}">
                <a16:creationId xmlns:a16="http://schemas.microsoft.com/office/drawing/2014/main" id="{8BD7AD26-D366-35DE-2000-253EBAE63B40}"/>
              </a:ext>
            </a:extLst>
          </p:cNvPr>
          <p:cNvSpPr>
            <a:spLocks noChangeArrowheads="1"/>
          </p:cNvSpPr>
          <p:nvPr/>
        </p:nvSpPr>
        <p:spPr bwMode="auto">
          <a:xfrm>
            <a:off x="645278" y="2290673"/>
            <a:ext cx="1565419" cy="306467"/>
          </a:xfrm>
          <a:prstGeom prst="round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n-US" sz="1200" b="1" dirty="0">
                <a:latin typeface="Isidora Sans"/>
              </a:rPr>
              <a:t>Organización social</a:t>
            </a:r>
          </a:p>
        </p:txBody>
      </p:sp>
      <p:sp>
        <p:nvSpPr>
          <p:cNvPr id="31" name="58 CuadroTexto">
            <a:extLst>
              <a:ext uri="{FF2B5EF4-FFF2-40B4-BE49-F238E27FC236}">
                <a16:creationId xmlns:a16="http://schemas.microsoft.com/office/drawing/2014/main" id="{126E8D17-CF91-0AFC-52A8-0D88C09BEC34}"/>
              </a:ext>
            </a:extLst>
          </p:cNvPr>
          <p:cNvSpPr txBox="1">
            <a:spLocks/>
          </p:cNvSpPr>
          <p:nvPr/>
        </p:nvSpPr>
        <p:spPr>
          <a:xfrm>
            <a:off x="2940702" y="3367559"/>
            <a:ext cx="2531561" cy="664012"/>
          </a:xfrm>
          <a:prstGeom prst="roundRect">
            <a:avLst/>
          </a:prstGeom>
          <a:solidFill>
            <a:srgbClr val="EED062"/>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rPr>
              <a:t>Protección y Promoción  del Derecho a la Participación Ciudadana y la Movilización Social</a:t>
            </a:r>
          </a:p>
        </p:txBody>
      </p:sp>
      <p:sp>
        <p:nvSpPr>
          <p:cNvPr id="32" name="68 CuadroTexto">
            <a:extLst>
              <a:ext uri="{FF2B5EF4-FFF2-40B4-BE49-F238E27FC236}">
                <a16:creationId xmlns:a16="http://schemas.microsoft.com/office/drawing/2014/main" id="{F098C926-0E24-0BF5-4B9D-9F0D31652EF2}"/>
              </a:ext>
            </a:extLst>
          </p:cNvPr>
          <p:cNvSpPr txBox="1">
            <a:spLocks/>
          </p:cNvSpPr>
          <p:nvPr/>
        </p:nvSpPr>
        <p:spPr>
          <a:xfrm>
            <a:off x="2939227" y="5349754"/>
            <a:ext cx="2552112" cy="664012"/>
          </a:xfrm>
          <a:prstGeom prst="roundRect">
            <a:avLst/>
          </a:prstGeom>
          <a:solidFill>
            <a:srgbClr val="EED062"/>
          </a:solidFill>
          <a:ln w="28575">
            <a:solidFill>
              <a:srgbClr val="1B3834"/>
            </a:solidFill>
            <a:prstDash val="sysDash"/>
          </a:ln>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r>
              <a:rPr lang="es-CO" sz="1100" b="1" dirty="0">
                <a:solidFill>
                  <a:prstClr val="black">
                    <a:lumMod val="75000"/>
                    <a:lumOff val="25000"/>
                  </a:prstClr>
                </a:solidFill>
                <a:latin typeface="Isidora Sans"/>
                <a:ea typeface="Verdana" pitchFamily="34" charset="0"/>
                <a:cs typeface="Arial"/>
              </a:rPr>
              <a:t>Fortalecimiento de los Grupos de Valor para el Control Social y  la Gestión Transparente</a:t>
            </a:r>
          </a:p>
        </p:txBody>
      </p:sp>
      <p:sp>
        <p:nvSpPr>
          <p:cNvPr id="33" name="68 CuadroTexto">
            <a:extLst>
              <a:ext uri="{FF2B5EF4-FFF2-40B4-BE49-F238E27FC236}">
                <a16:creationId xmlns:a16="http://schemas.microsoft.com/office/drawing/2014/main" id="{83987837-1CC9-6528-2796-3569DE5CAEC1}"/>
              </a:ext>
            </a:extLst>
          </p:cNvPr>
          <p:cNvSpPr txBox="1">
            <a:spLocks/>
          </p:cNvSpPr>
          <p:nvPr/>
        </p:nvSpPr>
        <p:spPr>
          <a:xfrm>
            <a:off x="2959778" y="2833923"/>
            <a:ext cx="2512485" cy="476726"/>
          </a:xfrm>
          <a:prstGeom prst="roundRect">
            <a:avLst/>
          </a:prstGeom>
          <a:solidFill>
            <a:srgbClr val="EED062"/>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rPr>
              <a:t>Asistencia Técnica y Material a las Juntas  Administradoras Locales</a:t>
            </a:r>
          </a:p>
        </p:txBody>
      </p:sp>
      <p:sp>
        <p:nvSpPr>
          <p:cNvPr id="34" name="58 CuadroTexto">
            <a:extLst>
              <a:ext uri="{FF2B5EF4-FFF2-40B4-BE49-F238E27FC236}">
                <a16:creationId xmlns:a16="http://schemas.microsoft.com/office/drawing/2014/main" id="{B8DA4502-DBD6-ECC7-0264-69C166FB3914}"/>
              </a:ext>
            </a:extLst>
          </p:cNvPr>
          <p:cNvSpPr txBox="1">
            <a:spLocks/>
          </p:cNvSpPr>
          <p:nvPr/>
        </p:nvSpPr>
        <p:spPr>
          <a:xfrm>
            <a:off x="2925369" y="4088378"/>
            <a:ext cx="2531561" cy="664012"/>
          </a:xfrm>
          <a:prstGeom prst="roundRect">
            <a:avLst/>
          </a:prstGeom>
          <a:solidFill>
            <a:srgbClr val="EED062"/>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rPr>
              <a:t>Formulación e Implementación de la Política Pública de Participación Ciudadana</a:t>
            </a:r>
          </a:p>
        </p:txBody>
      </p:sp>
      <p:sp>
        <p:nvSpPr>
          <p:cNvPr id="35" name="Rectángulo: esquinas redondeadas 34">
            <a:extLst>
              <a:ext uri="{FF2B5EF4-FFF2-40B4-BE49-F238E27FC236}">
                <a16:creationId xmlns:a16="http://schemas.microsoft.com/office/drawing/2014/main" id="{5A0889AA-B489-A733-F2DD-3FF760BDD232}"/>
              </a:ext>
            </a:extLst>
          </p:cNvPr>
          <p:cNvSpPr/>
          <p:nvPr/>
        </p:nvSpPr>
        <p:spPr>
          <a:xfrm>
            <a:off x="2959778" y="1188374"/>
            <a:ext cx="2531561" cy="851296"/>
          </a:xfrm>
          <a:prstGeom prst="roundRect">
            <a:avLst/>
          </a:prstGeom>
          <a:solidFill>
            <a:srgbClr val="E9C233"/>
          </a:solidFill>
          <a:ln w="28575">
            <a:solidFill>
              <a:srgbClr val="1B38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100" b="1" dirty="0">
                <a:solidFill>
                  <a:srgbClr val="1B3834"/>
                </a:solidFill>
                <a:latin typeface="Isidora Sans Bold" panose="00000800000000000000" pitchFamily="2" charset="0"/>
              </a:rPr>
              <a:t>PROMOCIÓN Y PROFUNDIZACIÓN DE LA DEMOCRACIA</a:t>
            </a:r>
            <a:endParaRPr lang="en-US" sz="1100" b="1" dirty="0">
              <a:solidFill>
                <a:srgbClr val="1B3834"/>
              </a:solidFill>
              <a:latin typeface="Isidora Sans Bold" panose="00000800000000000000" pitchFamily="2" charset="0"/>
            </a:endParaRPr>
          </a:p>
        </p:txBody>
      </p:sp>
      <p:sp>
        <p:nvSpPr>
          <p:cNvPr id="37" name="58 CuadroTexto">
            <a:extLst>
              <a:ext uri="{FF2B5EF4-FFF2-40B4-BE49-F238E27FC236}">
                <a16:creationId xmlns:a16="http://schemas.microsoft.com/office/drawing/2014/main" id="{580F2454-A639-B267-99D7-13A2389AB98F}"/>
              </a:ext>
            </a:extLst>
          </p:cNvPr>
          <p:cNvSpPr txBox="1">
            <a:spLocks/>
          </p:cNvSpPr>
          <p:nvPr/>
        </p:nvSpPr>
        <p:spPr>
          <a:xfrm>
            <a:off x="2938683" y="6076470"/>
            <a:ext cx="2552112" cy="664012"/>
          </a:xfrm>
          <a:prstGeom prst="roundRect">
            <a:avLst/>
          </a:prstGeom>
          <a:solidFill>
            <a:srgbClr val="EED062"/>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rPr>
              <a:t>Fortalecimiento de nuevas expresiones ciudadanas para la participación</a:t>
            </a:r>
          </a:p>
        </p:txBody>
      </p:sp>
      <p:sp>
        <p:nvSpPr>
          <p:cNvPr id="38" name="58 CuadroTexto">
            <a:extLst>
              <a:ext uri="{FF2B5EF4-FFF2-40B4-BE49-F238E27FC236}">
                <a16:creationId xmlns:a16="http://schemas.microsoft.com/office/drawing/2014/main" id="{F508AFA9-4AF1-E324-FFBD-DBC32CCFB698}"/>
              </a:ext>
            </a:extLst>
          </p:cNvPr>
          <p:cNvSpPr txBox="1">
            <a:spLocks/>
          </p:cNvSpPr>
          <p:nvPr/>
        </p:nvSpPr>
        <p:spPr>
          <a:xfrm>
            <a:off x="2940701" y="4811431"/>
            <a:ext cx="2531562" cy="476726"/>
          </a:xfrm>
          <a:prstGeom prst="roundRect">
            <a:avLst/>
          </a:prstGeom>
          <a:solidFill>
            <a:srgbClr val="EED062"/>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rPr>
              <a:t>Fortalecimiento de la gestión de presupuesto participativo</a:t>
            </a:r>
          </a:p>
        </p:txBody>
      </p:sp>
      <p:sp>
        <p:nvSpPr>
          <p:cNvPr id="40" name="Rectángulo: esquinas redondeadas 39">
            <a:extLst>
              <a:ext uri="{FF2B5EF4-FFF2-40B4-BE49-F238E27FC236}">
                <a16:creationId xmlns:a16="http://schemas.microsoft.com/office/drawing/2014/main" id="{27480683-22D8-332A-A6B5-F1A5840CA5F8}"/>
              </a:ext>
            </a:extLst>
          </p:cNvPr>
          <p:cNvSpPr/>
          <p:nvPr/>
        </p:nvSpPr>
        <p:spPr>
          <a:xfrm>
            <a:off x="2959778" y="2149300"/>
            <a:ext cx="2531561" cy="604562"/>
          </a:xfrm>
          <a:prstGeom prst="roundRect">
            <a:avLst/>
          </a:prstGeom>
          <a:solidFill>
            <a:srgbClr val="E9C233"/>
          </a:solidFill>
          <a:ln w="28575">
            <a:solidFill>
              <a:srgbClr val="1B38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b="1" dirty="0">
              <a:solidFill>
                <a:srgbClr val="1B3834"/>
              </a:solidFill>
              <a:latin typeface="Isidora Sans Bold" panose="00000800000000000000" pitchFamily="2" charset="0"/>
            </a:endParaRPr>
          </a:p>
        </p:txBody>
      </p:sp>
      <p:sp>
        <p:nvSpPr>
          <p:cNvPr id="42" name="CuadroTexto 41">
            <a:extLst>
              <a:ext uri="{FF2B5EF4-FFF2-40B4-BE49-F238E27FC236}">
                <a16:creationId xmlns:a16="http://schemas.microsoft.com/office/drawing/2014/main" id="{9D1DAAEC-DE76-E21A-FBDC-377784343611}"/>
              </a:ext>
            </a:extLst>
          </p:cNvPr>
          <p:cNvSpPr txBox="1"/>
          <p:nvPr/>
        </p:nvSpPr>
        <p:spPr>
          <a:xfrm>
            <a:off x="3126767" y="2194201"/>
            <a:ext cx="2276755" cy="461665"/>
          </a:xfrm>
          <a:prstGeom prst="rect">
            <a:avLst/>
          </a:prstGeom>
          <a:noFill/>
        </p:spPr>
        <p:txBody>
          <a:bodyPr wrap="square">
            <a:spAutoFit/>
          </a:bodyPr>
          <a:lstStyle/>
          <a:p>
            <a:pPr algn="ctr"/>
            <a:r>
              <a:rPr lang="es-CO" altLang="en-US" sz="1200" b="1" dirty="0">
                <a:latin typeface="Isidora Sans"/>
              </a:rPr>
              <a:t>Participación –Movilización</a:t>
            </a:r>
          </a:p>
          <a:p>
            <a:pPr algn="ctr"/>
            <a:r>
              <a:rPr lang="es-CO" altLang="en-US" sz="1200" b="1" dirty="0">
                <a:latin typeface="Isidora Sans"/>
              </a:rPr>
              <a:t>y Control social </a:t>
            </a:r>
          </a:p>
        </p:txBody>
      </p:sp>
      <p:sp>
        <p:nvSpPr>
          <p:cNvPr id="43" name="Rectángulo: esquinas redondeadas 42">
            <a:extLst>
              <a:ext uri="{FF2B5EF4-FFF2-40B4-BE49-F238E27FC236}">
                <a16:creationId xmlns:a16="http://schemas.microsoft.com/office/drawing/2014/main" id="{44DB806C-DE3A-0828-B02F-ABE5D7B3C9AB}"/>
              </a:ext>
            </a:extLst>
          </p:cNvPr>
          <p:cNvSpPr/>
          <p:nvPr/>
        </p:nvSpPr>
        <p:spPr>
          <a:xfrm>
            <a:off x="5718853" y="1187067"/>
            <a:ext cx="1950942" cy="846992"/>
          </a:xfrm>
          <a:prstGeom prst="roundRect">
            <a:avLst/>
          </a:prstGeom>
          <a:solidFill>
            <a:srgbClr val="E74F4F"/>
          </a:solidFill>
          <a:ln w="28575">
            <a:solidFill>
              <a:srgbClr val="1B38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32 Rectángulo">
            <a:extLst>
              <a:ext uri="{FF2B5EF4-FFF2-40B4-BE49-F238E27FC236}">
                <a16:creationId xmlns:a16="http://schemas.microsoft.com/office/drawing/2014/main" id="{AFFE784E-81E0-A481-539D-AC39849C4B10}"/>
              </a:ext>
            </a:extLst>
          </p:cNvPr>
          <p:cNvSpPr>
            <a:spLocks noChangeArrowheads="1"/>
          </p:cNvSpPr>
          <p:nvPr/>
        </p:nvSpPr>
        <p:spPr bwMode="auto">
          <a:xfrm>
            <a:off x="7920752" y="2160435"/>
            <a:ext cx="1899557" cy="715089"/>
          </a:xfrm>
          <a:prstGeom prst="roundRect">
            <a:avLst/>
          </a:prstGeom>
          <a:solidFill>
            <a:srgbClr val="D6E5B0"/>
          </a:solidFill>
          <a:ln w="28575">
            <a:solidFill>
              <a:srgbClr val="1B3834"/>
            </a:solidFill>
            <a:prstDash val="sysDash"/>
            <a:miter lim="800000"/>
            <a:headEnd/>
            <a:tailEnd/>
          </a:ln>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s-CO" altLang="en-US" sz="1100" b="1" dirty="0">
              <a:latin typeface="Isidora Sans"/>
            </a:endParaRPr>
          </a:p>
          <a:p>
            <a:pPr algn="ctr"/>
            <a:r>
              <a:rPr lang="es-CO" altLang="en-US" sz="1100" b="1" dirty="0">
                <a:latin typeface="Isidora Sans"/>
              </a:rPr>
              <a:t>Formación ciudadana</a:t>
            </a:r>
          </a:p>
          <a:p>
            <a:pPr algn="ctr"/>
            <a:endParaRPr lang="es-CO" altLang="en-US" b="1" dirty="0">
              <a:latin typeface="Arial Narrow" panose="020B0606020202030204" pitchFamily="34" charset="0"/>
            </a:endParaRPr>
          </a:p>
        </p:txBody>
      </p:sp>
      <p:grpSp>
        <p:nvGrpSpPr>
          <p:cNvPr id="45" name="Grupo 44">
            <a:extLst>
              <a:ext uri="{FF2B5EF4-FFF2-40B4-BE49-F238E27FC236}">
                <a16:creationId xmlns:a16="http://schemas.microsoft.com/office/drawing/2014/main" id="{20D1A50A-0F39-F453-C1B6-BD8415C0BD98}"/>
              </a:ext>
            </a:extLst>
          </p:cNvPr>
          <p:cNvGrpSpPr/>
          <p:nvPr/>
        </p:nvGrpSpPr>
        <p:grpSpPr>
          <a:xfrm>
            <a:off x="5697064" y="2833922"/>
            <a:ext cx="4115078" cy="2191322"/>
            <a:chOff x="5088373" y="1888187"/>
            <a:chExt cx="3485595" cy="1579112"/>
          </a:xfrm>
          <a:solidFill>
            <a:schemeClr val="bg1">
              <a:lumMod val="85000"/>
            </a:schemeClr>
          </a:solidFill>
        </p:grpSpPr>
        <p:sp>
          <p:nvSpPr>
            <p:cNvPr id="46" name="56 CuadroTexto">
              <a:extLst>
                <a:ext uri="{FF2B5EF4-FFF2-40B4-BE49-F238E27FC236}">
                  <a16:creationId xmlns:a16="http://schemas.microsoft.com/office/drawing/2014/main" id="{BCE8C2B0-B641-970B-73AD-0FDC23ABD4E5}"/>
                </a:ext>
              </a:extLst>
            </p:cNvPr>
            <p:cNvSpPr txBox="1">
              <a:spLocks/>
            </p:cNvSpPr>
            <p:nvPr/>
          </p:nvSpPr>
          <p:spPr>
            <a:xfrm>
              <a:off x="6964986" y="1990264"/>
              <a:ext cx="1608982" cy="613462"/>
            </a:xfrm>
            <a:prstGeom prst="roundRect">
              <a:avLst/>
            </a:prstGeom>
            <a:solidFill>
              <a:srgbClr val="D6E5B0"/>
            </a:solidFill>
            <a:ln w="28575">
              <a:solidFill>
                <a:srgbClr val="1B3834"/>
              </a:solidFill>
              <a:prstDash val="sysDash"/>
              <a:miter lim="800000"/>
              <a:headEnd/>
              <a:tailEnd/>
            </a:ln>
          </p:spPr>
          <p:txBody>
            <a:bodyPr wrap="square" anchor="ctr">
              <a:spAutoFit/>
            </a:bodyPr>
            <a:lstStyle>
              <a:defPPr marR="0" lvl="0" algn="l" rtl="0">
                <a:lnSpc>
                  <a:spcPct val="100000"/>
                </a:lnSpc>
                <a:spcBef>
                  <a:spcPts val="0"/>
                </a:spcBef>
                <a:spcAft>
                  <a:spcPts val="0"/>
                </a:spcAft>
              </a:defPPr>
              <a:lvl1pPr algn="ctr">
                <a:defRPr sz="1100" b="1">
                  <a:solidFill>
                    <a:schemeClr val="tx1"/>
                  </a:solidFill>
                  <a:latin typeface="Isidora Sans"/>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dirty="0"/>
                <a:t>Consolidación Escuela de Formación para la Participación Democrática</a:t>
              </a:r>
            </a:p>
          </p:txBody>
        </p:sp>
        <p:sp>
          <p:nvSpPr>
            <p:cNvPr id="47" name="71 CuadroTexto">
              <a:extLst>
                <a:ext uri="{FF2B5EF4-FFF2-40B4-BE49-F238E27FC236}">
                  <a16:creationId xmlns:a16="http://schemas.microsoft.com/office/drawing/2014/main" id="{166D1A0E-DA98-43D7-CA86-146CFCA314D2}"/>
                </a:ext>
              </a:extLst>
            </p:cNvPr>
            <p:cNvSpPr txBox="1">
              <a:spLocks/>
            </p:cNvSpPr>
            <p:nvPr/>
          </p:nvSpPr>
          <p:spPr>
            <a:xfrm>
              <a:off x="5088374" y="1888187"/>
              <a:ext cx="1698585" cy="748424"/>
            </a:xfrm>
            <a:prstGeom prst="roundRect">
              <a:avLst/>
            </a:prstGeom>
            <a:solidFill>
              <a:srgbClr val="ED6D6E"/>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Isidora Sans"/>
                  <a:ea typeface="Verdana" pitchFamily="34" charset="0"/>
                  <a:cs typeface="Arial" panose="020B0604020202020204" pitchFamily="34" charset="0"/>
                </a:rPr>
                <a:t>Fortalecimiento de las Alianzas Estratégicas y el Sistema de  Información Gestión del Conocimiento para la participación</a:t>
              </a:r>
              <a:endParaRPr lang="es-CO" sz="1100" b="1" dirty="0">
                <a:solidFill>
                  <a:prstClr val="black">
                    <a:lumMod val="75000"/>
                    <a:lumOff val="25000"/>
                  </a:prstClr>
                </a:solidFill>
                <a:latin typeface="Isidora Sans"/>
                <a:ea typeface="Verdana" pitchFamily="34" charset="0"/>
              </a:endParaRPr>
            </a:p>
          </p:txBody>
        </p:sp>
        <p:sp>
          <p:nvSpPr>
            <p:cNvPr id="48" name="58 CuadroTexto">
              <a:extLst>
                <a:ext uri="{FF2B5EF4-FFF2-40B4-BE49-F238E27FC236}">
                  <a16:creationId xmlns:a16="http://schemas.microsoft.com/office/drawing/2014/main" id="{7B7FEE8A-3B8D-7056-3C6E-EC1C28623878}"/>
                </a:ext>
              </a:extLst>
            </p:cNvPr>
            <p:cNvSpPr txBox="1">
              <a:spLocks/>
            </p:cNvSpPr>
            <p:nvPr/>
          </p:nvSpPr>
          <p:spPr>
            <a:xfrm>
              <a:off x="5088373" y="2718876"/>
              <a:ext cx="1698586" cy="748423"/>
            </a:xfrm>
            <a:prstGeom prst="roundRect">
              <a:avLst/>
            </a:prstGeom>
            <a:solidFill>
              <a:srgbClr val="ED6D6E"/>
            </a:solidFill>
            <a:ln w="28575">
              <a:solidFill>
                <a:srgbClr val="1B3834"/>
              </a:solidFill>
              <a:prstDash val="sysDash"/>
            </a:ln>
          </p:spPr>
          <p:txBody>
            <a:bodyPr wrap="square" anchor="ctr">
              <a:spAutoFit/>
            </a:bodyPr>
            <a:lstStyle/>
            <a:p>
              <a:pPr algn="ctr">
                <a:defRPr/>
              </a:pPr>
              <a:r>
                <a:rPr lang="es-CO" sz="1100" b="1" dirty="0">
                  <a:solidFill>
                    <a:prstClr val="black">
                      <a:lumMod val="75000"/>
                      <a:lumOff val="25000"/>
                    </a:prstClr>
                  </a:solidFill>
                  <a:latin typeface="Arial Narrow" panose="020B0606020202030204" pitchFamily="34" charset="0"/>
                  <a:ea typeface="Verdana" pitchFamily="34" charset="0"/>
                  <a:cs typeface="Arial"/>
                </a:rPr>
                <a:t> </a:t>
              </a:r>
              <a:r>
                <a:rPr lang="es-CO" sz="1100" b="1" dirty="0">
                  <a:solidFill>
                    <a:prstClr val="black">
                      <a:lumMod val="75000"/>
                      <a:lumOff val="25000"/>
                    </a:prstClr>
                  </a:solidFill>
                  <a:latin typeface="Isidora Sans"/>
                  <a:ea typeface="Verdana" pitchFamily="34" charset="0"/>
                </a:rPr>
                <a:t>Diseño e Implementación de un Modelo de Innovación Social Colaborativo para la Participación</a:t>
              </a:r>
            </a:p>
          </p:txBody>
        </p:sp>
      </p:grpSp>
      <p:sp>
        <p:nvSpPr>
          <p:cNvPr id="49" name="Rectángulo: esquinas redondeadas 48">
            <a:extLst>
              <a:ext uri="{FF2B5EF4-FFF2-40B4-BE49-F238E27FC236}">
                <a16:creationId xmlns:a16="http://schemas.microsoft.com/office/drawing/2014/main" id="{ED3E3ACB-F015-8F1F-5D95-F31133DC00B6}"/>
              </a:ext>
            </a:extLst>
          </p:cNvPr>
          <p:cNvSpPr/>
          <p:nvPr/>
        </p:nvSpPr>
        <p:spPr>
          <a:xfrm>
            <a:off x="7929598" y="1207693"/>
            <a:ext cx="1899880" cy="851297"/>
          </a:xfrm>
          <a:prstGeom prst="roundRect">
            <a:avLst/>
          </a:prstGeom>
          <a:solidFill>
            <a:srgbClr val="B9D377"/>
          </a:solidFill>
          <a:ln w="28575">
            <a:solidFill>
              <a:srgbClr val="1B38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0" name="Rectángulo 59">
            <a:extLst>
              <a:ext uri="{FF2B5EF4-FFF2-40B4-BE49-F238E27FC236}">
                <a16:creationId xmlns:a16="http://schemas.microsoft.com/office/drawing/2014/main" id="{7C4295D4-B463-B332-67ED-F2F1BFD237B9}"/>
              </a:ext>
            </a:extLst>
          </p:cNvPr>
          <p:cNvSpPr>
            <a:spLocks noChangeArrowheads="1"/>
          </p:cNvSpPr>
          <p:nvPr/>
        </p:nvSpPr>
        <p:spPr bwMode="auto">
          <a:xfrm>
            <a:off x="8064989" y="1209088"/>
            <a:ext cx="1629097" cy="851297"/>
          </a:xfrm>
          <a:prstGeom prst="round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s-CO" sz="1100" b="1" dirty="0">
                <a:latin typeface="Isidora Sans Bold" panose="00000800000000000000" pitchFamily="2" charset="0"/>
                <a:ea typeface="Verdana" panose="020B0604030504040204" pitchFamily="34" charset="0"/>
                <a:cs typeface="Arial" panose="020B0604020202020204" pitchFamily="34" charset="0"/>
              </a:rPr>
              <a:t>FORMACIÓN CIUDADANA </a:t>
            </a:r>
          </a:p>
          <a:p>
            <a:pPr algn="ctr"/>
            <a:r>
              <a:rPr lang="es-CO" altLang="es-CO" sz="1100" b="1" dirty="0">
                <a:latin typeface="Isidora Sans Bold" panose="00000800000000000000" pitchFamily="2" charset="0"/>
                <a:ea typeface="Verdana" panose="020B0604030504040204" pitchFamily="34" charset="0"/>
                <a:cs typeface="Arial" panose="020B0604020202020204" pitchFamily="34" charset="0"/>
              </a:rPr>
              <a:t>PARA LA PARTICIPACIÓN</a:t>
            </a:r>
          </a:p>
        </p:txBody>
      </p:sp>
      <p:sp>
        <p:nvSpPr>
          <p:cNvPr id="51" name="Rectángulo 59">
            <a:extLst>
              <a:ext uri="{FF2B5EF4-FFF2-40B4-BE49-F238E27FC236}">
                <a16:creationId xmlns:a16="http://schemas.microsoft.com/office/drawing/2014/main" id="{9ED3F93D-2CDB-8054-8430-7BBDE8544F49}"/>
              </a:ext>
            </a:extLst>
          </p:cNvPr>
          <p:cNvSpPr>
            <a:spLocks noChangeArrowheads="1"/>
          </p:cNvSpPr>
          <p:nvPr/>
        </p:nvSpPr>
        <p:spPr bwMode="auto">
          <a:xfrm>
            <a:off x="5809678" y="1234540"/>
            <a:ext cx="1789337" cy="783193"/>
          </a:xfrm>
          <a:prstGeom prst="round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s-CO" sz="1000" b="1" dirty="0">
                <a:latin typeface="Isidora Sans Bold" panose="00000800000000000000" pitchFamily="2" charset="0"/>
                <a:ea typeface="Verdana" panose="020B0604030504040204" pitchFamily="34" charset="0"/>
                <a:cs typeface="Arial" panose="020B0604020202020204" pitchFamily="34" charset="0"/>
              </a:rPr>
              <a:t>GESTIÓN DEL CONOCIMIENTO Y  LA INNOVACIÓN SOCIAL PARA LA PARTICIPACIÓN </a:t>
            </a:r>
          </a:p>
        </p:txBody>
      </p:sp>
      <p:sp>
        <p:nvSpPr>
          <p:cNvPr id="53" name="Rectángulo 66">
            <a:extLst>
              <a:ext uri="{FF2B5EF4-FFF2-40B4-BE49-F238E27FC236}">
                <a16:creationId xmlns:a16="http://schemas.microsoft.com/office/drawing/2014/main" id="{AC893C3D-022A-65E5-63B4-0EEE13DD6626}"/>
              </a:ext>
            </a:extLst>
          </p:cNvPr>
          <p:cNvSpPr>
            <a:spLocks noChangeArrowheads="1"/>
          </p:cNvSpPr>
          <p:nvPr/>
        </p:nvSpPr>
        <p:spPr bwMode="auto">
          <a:xfrm>
            <a:off x="6194184" y="2299829"/>
            <a:ext cx="978490" cy="289441"/>
          </a:xfrm>
          <a:prstGeom prst="round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n-US" sz="1100" b="1" dirty="0">
                <a:latin typeface="Isidora Sans"/>
              </a:rPr>
              <a:t>Articulación</a:t>
            </a:r>
          </a:p>
        </p:txBody>
      </p:sp>
      <p:sp>
        <p:nvSpPr>
          <p:cNvPr id="56" name="Rectángulo 57">
            <a:extLst>
              <a:ext uri="{FF2B5EF4-FFF2-40B4-BE49-F238E27FC236}">
                <a16:creationId xmlns:a16="http://schemas.microsoft.com/office/drawing/2014/main" id="{3294B0CC-311E-85BD-53BF-53EB7B908862}"/>
              </a:ext>
            </a:extLst>
          </p:cNvPr>
          <p:cNvSpPr>
            <a:spLocks noChangeArrowheads="1"/>
          </p:cNvSpPr>
          <p:nvPr/>
        </p:nvSpPr>
        <p:spPr bwMode="auto">
          <a:xfrm>
            <a:off x="10033821" y="1234286"/>
            <a:ext cx="18861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s-CO" altLang="en-US" sz="1600" b="1" dirty="0">
                <a:solidFill>
                  <a:srgbClr val="EB6C6D"/>
                </a:solidFill>
                <a:latin typeface="Isidora Sans Bold" panose="00000800000000000000" pitchFamily="2" charset="0"/>
                <a:ea typeface="Verdana" panose="020B0604030504040204" pitchFamily="34" charset="0"/>
                <a:cs typeface="Arial" panose="020B0604020202020204" pitchFamily="34" charset="0"/>
              </a:rPr>
              <a:t>Línea estratégica </a:t>
            </a:r>
          </a:p>
          <a:p>
            <a:pPr algn="ctr"/>
            <a:r>
              <a:rPr lang="es-CO" altLang="en-US" sz="1600" b="1" dirty="0">
                <a:solidFill>
                  <a:srgbClr val="EB6C6D"/>
                </a:solidFill>
                <a:latin typeface="Isidora Sans Bold" panose="00000800000000000000" pitchFamily="2" charset="0"/>
                <a:ea typeface="Verdana" panose="020B0604030504040204" pitchFamily="34" charset="0"/>
                <a:cs typeface="Arial" panose="020B0604020202020204" pitchFamily="34" charset="0"/>
              </a:rPr>
              <a:t>Gobernanza  y </a:t>
            </a:r>
          </a:p>
          <a:p>
            <a:pPr algn="ctr"/>
            <a:r>
              <a:rPr lang="es-CO" altLang="en-US" sz="1600" b="1" dirty="0">
                <a:solidFill>
                  <a:srgbClr val="EB6C6D"/>
                </a:solidFill>
                <a:latin typeface="Isidora Sans Bold" panose="00000800000000000000" pitchFamily="2" charset="0"/>
                <a:ea typeface="Verdana" panose="020B0604030504040204" pitchFamily="34" charset="0"/>
                <a:cs typeface="Arial" panose="020B0604020202020204" pitchFamily="34" charset="0"/>
              </a:rPr>
              <a:t>Gobernabilidad</a:t>
            </a:r>
          </a:p>
        </p:txBody>
      </p:sp>
      <p:sp>
        <p:nvSpPr>
          <p:cNvPr id="57" name="Rectángulo 57">
            <a:extLst>
              <a:ext uri="{FF2B5EF4-FFF2-40B4-BE49-F238E27FC236}">
                <a16:creationId xmlns:a16="http://schemas.microsoft.com/office/drawing/2014/main" id="{F6C6A390-485D-557E-E208-6FB88EE58844}"/>
              </a:ext>
            </a:extLst>
          </p:cNvPr>
          <p:cNvSpPr>
            <a:spLocks noChangeArrowheads="1"/>
          </p:cNvSpPr>
          <p:nvPr/>
        </p:nvSpPr>
        <p:spPr bwMode="auto">
          <a:xfrm>
            <a:off x="10390313" y="2313303"/>
            <a:ext cx="15547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16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Componente</a:t>
            </a:r>
          </a:p>
          <a:p>
            <a:r>
              <a:rPr lang="es-CO" altLang="en-US" sz="16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participación</a:t>
            </a:r>
          </a:p>
        </p:txBody>
      </p:sp>
      <p:sp>
        <p:nvSpPr>
          <p:cNvPr id="58" name="Rectángulo 57">
            <a:extLst>
              <a:ext uri="{FF2B5EF4-FFF2-40B4-BE49-F238E27FC236}">
                <a16:creationId xmlns:a16="http://schemas.microsoft.com/office/drawing/2014/main" id="{28907845-EEF7-B4BA-C4D8-DC8D4CF4B275}"/>
              </a:ext>
            </a:extLst>
          </p:cNvPr>
          <p:cNvSpPr>
            <a:spLocks noChangeArrowheads="1"/>
          </p:cNvSpPr>
          <p:nvPr/>
        </p:nvSpPr>
        <p:spPr bwMode="auto">
          <a:xfrm>
            <a:off x="10046051" y="2217022"/>
            <a:ext cx="4081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1</a:t>
            </a:r>
          </a:p>
        </p:txBody>
      </p:sp>
      <p:sp>
        <p:nvSpPr>
          <p:cNvPr id="59" name="Rectángulo 57">
            <a:extLst>
              <a:ext uri="{FF2B5EF4-FFF2-40B4-BE49-F238E27FC236}">
                <a16:creationId xmlns:a16="http://schemas.microsoft.com/office/drawing/2014/main" id="{0CF9D5C1-9032-873C-F4FE-4F152FA266DE}"/>
              </a:ext>
            </a:extLst>
          </p:cNvPr>
          <p:cNvSpPr>
            <a:spLocks noChangeArrowheads="1"/>
          </p:cNvSpPr>
          <p:nvPr/>
        </p:nvSpPr>
        <p:spPr bwMode="auto">
          <a:xfrm>
            <a:off x="10437555" y="3259723"/>
            <a:ext cx="1554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16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Programas</a:t>
            </a:r>
          </a:p>
        </p:txBody>
      </p:sp>
      <p:sp>
        <p:nvSpPr>
          <p:cNvPr id="64" name="Rectángulo 63">
            <a:extLst>
              <a:ext uri="{FF2B5EF4-FFF2-40B4-BE49-F238E27FC236}">
                <a16:creationId xmlns:a16="http://schemas.microsoft.com/office/drawing/2014/main" id="{79C50FB5-A28F-14ED-54B5-9D7CA8AF7A77}"/>
              </a:ext>
            </a:extLst>
          </p:cNvPr>
          <p:cNvSpPr>
            <a:spLocks noChangeArrowheads="1"/>
          </p:cNvSpPr>
          <p:nvPr/>
        </p:nvSpPr>
        <p:spPr bwMode="auto">
          <a:xfrm>
            <a:off x="10046051" y="3011390"/>
            <a:ext cx="4081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4</a:t>
            </a:r>
          </a:p>
        </p:txBody>
      </p:sp>
      <p:sp>
        <p:nvSpPr>
          <p:cNvPr id="65" name="Rectángulo 57">
            <a:extLst>
              <a:ext uri="{FF2B5EF4-FFF2-40B4-BE49-F238E27FC236}">
                <a16:creationId xmlns:a16="http://schemas.microsoft.com/office/drawing/2014/main" id="{970ACAD0-592E-7E05-30F3-9FA37BC84D3B}"/>
              </a:ext>
            </a:extLst>
          </p:cNvPr>
          <p:cNvSpPr>
            <a:spLocks noChangeArrowheads="1"/>
          </p:cNvSpPr>
          <p:nvPr/>
        </p:nvSpPr>
        <p:spPr bwMode="auto">
          <a:xfrm>
            <a:off x="10437555" y="4003180"/>
            <a:ext cx="1554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16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Estrategias</a:t>
            </a:r>
          </a:p>
        </p:txBody>
      </p:sp>
      <p:sp>
        <p:nvSpPr>
          <p:cNvPr id="66" name="Rectángulo 65">
            <a:extLst>
              <a:ext uri="{FF2B5EF4-FFF2-40B4-BE49-F238E27FC236}">
                <a16:creationId xmlns:a16="http://schemas.microsoft.com/office/drawing/2014/main" id="{FD62F68A-1C8A-4770-CFE6-7B01CD585B21}"/>
              </a:ext>
            </a:extLst>
          </p:cNvPr>
          <p:cNvSpPr>
            <a:spLocks noChangeArrowheads="1"/>
          </p:cNvSpPr>
          <p:nvPr/>
        </p:nvSpPr>
        <p:spPr bwMode="auto">
          <a:xfrm>
            <a:off x="10046051" y="3754847"/>
            <a:ext cx="4081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MX"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6</a:t>
            </a:r>
            <a:endParaRPr lang="es-CO"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endParaRPr>
          </a:p>
        </p:txBody>
      </p:sp>
      <p:sp>
        <p:nvSpPr>
          <p:cNvPr id="67" name="Rectángulo 57">
            <a:extLst>
              <a:ext uri="{FF2B5EF4-FFF2-40B4-BE49-F238E27FC236}">
                <a16:creationId xmlns:a16="http://schemas.microsoft.com/office/drawing/2014/main" id="{05AC61EB-12AC-0BD8-7678-EFABBE3757FB}"/>
              </a:ext>
            </a:extLst>
          </p:cNvPr>
          <p:cNvSpPr>
            <a:spLocks noChangeArrowheads="1"/>
          </p:cNvSpPr>
          <p:nvPr/>
        </p:nvSpPr>
        <p:spPr bwMode="auto">
          <a:xfrm>
            <a:off x="10460705" y="4769950"/>
            <a:ext cx="15547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O" altLang="en-US" sz="16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Proyectos</a:t>
            </a:r>
          </a:p>
        </p:txBody>
      </p:sp>
      <p:sp>
        <p:nvSpPr>
          <p:cNvPr id="68" name="Rectángulo 67">
            <a:extLst>
              <a:ext uri="{FF2B5EF4-FFF2-40B4-BE49-F238E27FC236}">
                <a16:creationId xmlns:a16="http://schemas.microsoft.com/office/drawing/2014/main" id="{C73DC099-3059-5C73-0DFA-6A771A195E5F}"/>
              </a:ext>
            </a:extLst>
          </p:cNvPr>
          <p:cNvSpPr>
            <a:spLocks noChangeArrowheads="1"/>
          </p:cNvSpPr>
          <p:nvPr/>
        </p:nvSpPr>
        <p:spPr bwMode="auto">
          <a:xfrm>
            <a:off x="9878961" y="4521617"/>
            <a:ext cx="729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MX"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rPr>
              <a:t>13</a:t>
            </a:r>
            <a:endParaRPr lang="es-CO" altLang="en-US" sz="4000" b="1" dirty="0">
              <a:solidFill>
                <a:srgbClr val="1B3834"/>
              </a:solidFill>
              <a:latin typeface="Isidora Sans Bold" panose="00000800000000000000" pitchFamily="2"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70403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AC97715-757D-BB1D-B56F-F3EE2E4B6FC3}"/>
              </a:ext>
            </a:extLst>
          </p:cNvPr>
          <p:cNvPicPr>
            <a:picLocks noChangeAspect="1"/>
          </p:cNvPicPr>
          <p:nvPr/>
        </p:nvPicPr>
        <p:blipFill rotWithShape="1">
          <a:blip r:embed="rId2"/>
          <a:srcRect t="4535"/>
          <a:stretch/>
        </p:blipFill>
        <p:spPr>
          <a:xfrm>
            <a:off x="1805" y="0"/>
            <a:ext cx="12188389" cy="6547000"/>
          </a:xfrm>
          <a:prstGeom prst="rect">
            <a:avLst/>
          </a:prstGeom>
        </p:spPr>
      </p:pic>
      <p:pic>
        <p:nvPicPr>
          <p:cNvPr id="10" name="Imagen 9">
            <a:extLst>
              <a:ext uri="{FF2B5EF4-FFF2-40B4-BE49-F238E27FC236}">
                <a16:creationId xmlns:a16="http://schemas.microsoft.com/office/drawing/2014/main" id="{62EAA7A8-CAB2-7440-4877-6A23F337C44C}"/>
              </a:ext>
            </a:extLst>
          </p:cNvPr>
          <p:cNvPicPr>
            <a:picLocks noChangeAspect="1"/>
          </p:cNvPicPr>
          <p:nvPr/>
        </p:nvPicPr>
        <p:blipFill>
          <a:blip r:embed="rId3"/>
          <a:stretch>
            <a:fillRect/>
          </a:stretch>
        </p:blipFill>
        <p:spPr>
          <a:xfrm>
            <a:off x="498962" y="253132"/>
            <a:ext cx="1865250" cy="785151"/>
          </a:xfrm>
          <a:prstGeom prst="rect">
            <a:avLst/>
          </a:prstGeom>
        </p:spPr>
      </p:pic>
      <p:sp>
        <p:nvSpPr>
          <p:cNvPr id="9" name="object 10"/>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0" name="Imagen 39">
            <a:extLst>
              <a:ext uri="{FF2B5EF4-FFF2-40B4-BE49-F238E27FC236}">
                <a16:creationId xmlns:a16="http://schemas.microsoft.com/office/drawing/2014/main" id="{4E4424DB-83DF-1A4A-8A45-4CDD07401628}"/>
              </a:ext>
            </a:extLst>
          </p:cNvPr>
          <p:cNvPicPr>
            <a:picLocks noChangeAspect="1"/>
          </p:cNvPicPr>
          <p:nvPr/>
        </p:nvPicPr>
        <p:blipFill>
          <a:blip r:embed="rId4"/>
          <a:stretch>
            <a:fillRect/>
          </a:stretch>
        </p:blipFill>
        <p:spPr>
          <a:xfrm>
            <a:off x="10161497" y="5676786"/>
            <a:ext cx="1507531" cy="1053994"/>
          </a:xfrm>
          <a:prstGeom prst="rect">
            <a:avLst/>
          </a:prstGeom>
        </p:spPr>
      </p:pic>
      <p:sp>
        <p:nvSpPr>
          <p:cNvPr id="3" name="Rectángulo 2">
            <a:extLst>
              <a:ext uri="{FF2B5EF4-FFF2-40B4-BE49-F238E27FC236}">
                <a16:creationId xmlns:a16="http://schemas.microsoft.com/office/drawing/2014/main" id="{8FAD0382-C637-C256-0A3C-7F3C65FDDEB8}"/>
              </a:ext>
            </a:extLst>
          </p:cNvPr>
          <p:cNvSpPr/>
          <p:nvPr/>
        </p:nvSpPr>
        <p:spPr>
          <a:xfrm>
            <a:off x="1654970" y="5711449"/>
            <a:ext cx="5668539" cy="954107"/>
          </a:xfrm>
          <a:prstGeom prst="rect">
            <a:avLst/>
          </a:prstGeom>
        </p:spPr>
        <p:txBody>
          <a:bodyPr wrap="none">
            <a:spAutoFit/>
          </a:bodyPr>
          <a:lstStyle/>
          <a:p>
            <a:r>
              <a:rPr lang="es-ES" sz="3600" dirty="0">
                <a:solidFill>
                  <a:srgbClr val="EB6C6D"/>
                </a:solidFill>
                <a:latin typeface="Isidora Sans Bold" pitchFamily="2" charset="77"/>
                <a:cs typeface="Tahoma"/>
              </a:rPr>
              <a:t>Asuntos Administrativos</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4" name="object 11">
            <a:extLst>
              <a:ext uri="{FF2B5EF4-FFF2-40B4-BE49-F238E27FC236}">
                <a16:creationId xmlns:a16="http://schemas.microsoft.com/office/drawing/2014/main" id="{73D6C3C2-9C69-BAB9-0FB8-BC25F6AC9F12}"/>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 name="object 12">
            <a:extLst>
              <a:ext uri="{FF2B5EF4-FFF2-40B4-BE49-F238E27FC236}">
                <a16:creationId xmlns:a16="http://schemas.microsoft.com/office/drawing/2014/main" id="{F203FA0E-4F1D-140D-A6F1-7EF4C5DA7469}"/>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3</a:t>
            </a:r>
            <a:endParaRPr sz="3200" b="1" dirty="0">
              <a:solidFill>
                <a:srgbClr val="FFF0C5"/>
              </a:solidFill>
              <a:latin typeface="Isidora Sans Bold" panose="00000800000000000000" pitchFamily="2" charset="0"/>
              <a:cs typeface="Verdana"/>
            </a:endParaRPr>
          </a:p>
        </p:txBody>
      </p:sp>
    </p:spTree>
    <p:extLst>
      <p:ext uri="{BB962C8B-B14F-4D97-AF65-F5344CB8AC3E}">
        <p14:creationId xmlns:p14="http://schemas.microsoft.com/office/powerpoint/2010/main" val="424321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Histórico presupuesto </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2" name="CuadroTexto 1">
            <a:extLst>
              <a:ext uri="{FF2B5EF4-FFF2-40B4-BE49-F238E27FC236}">
                <a16:creationId xmlns:a16="http://schemas.microsoft.com/office/drawing/2014/main" id="{02F97871-A25B-CFF2-9C87-BE03160F6234}"/>
              </a:ext>
            </a:extLst>
          </p:cNvPr>
          <p:cNvSpPr txBox="1"/>
          <p:nvPr/>
        </p:nvSpPr>
        <p:spPr>
          <a:xfrm>
            <a:off x="2820201" y="4105047"/>
            <a:ext cx="184731" cy="307777"/>
          </a:xfrm>
          <a:prstGeom prst="rect">
            <a:avLst/>
          </a:prstGeom>
          <a:noFill/>
        </p:spPr>
        <p:txBody>
          <a:bodyPr wrap="none" rtlCol="0">
            <a:spAutoFit/>
          </a:bodyPr>
          <a:lstStyle/>
          <a:p>
            <a:endParaRPr lang="es-CO" dirty="0"/>
          </a:p>
        </p:txBody>
      </p:sp>
      <p:graphicFrame>
        <p:nvGraphicFramePr>
          <p:cNvPr id="16" name="Gráfico 15">
            <a:extLst>
              <a:ext uri="{FF2B5EF4-FFF2-40B4-BE49-F238E27FC236}">
                <a16:creationId xmlns:a16="http://schemas.microsoft.com/office/drawing/2014/main" id="{78637C2E-84C4-0284-89A8-C50ABEDB2C8B}"/>
              </a:ext>
            </a:extLst>
          </p:cNvPr>
          <p:cNvGraphicFramePr>
            <a:graphicFrameLocks/>
          </p:cNvGraphicFramePr>
          <p:nvPr>
            <p:extLst>
              <p:ext uri="{D42A27DB-BD31-4B8C-83A1-F6EECF244321}">
                <p14:modId xmlns:p14="http://schemas.microsoft.com/office/powerpoint/2010/main" val="1967253267"/>
              </p:ext>
            </p:extLst>
          </p:nvPr>
        </p:nvGraphicFramePr>
        <p:xfrm>
          <a:off x="1" y="1049297"/>
          <a:ext cx="12191999" cy="58468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Gráfico 19">
            <a:extLst>
              <a:ext uri="{FF2B5EF4-FFF2-40B4-BE49-F238E27FC236}">
                <a16:creationId xmlns:a16="http://schemas.microsoft.com/office/drawing/2014/main" id="{C5466359-4BEF-AA9F-BAD0-5BAB3CD63A99}"/>
              </a:ext>
            </a:extLst>
          </p:cNvPr>
          <p:cNvGraphicFramePr>
            <a:graphicFrameLocks/>
          </p:cNvGraphicFramePr>
          <p:nvPr>
            <p:extLst>
              <p:ext uri="{D42A27DB-BD31-4B8C-83A1-F6EECF244321}">
                <p14:modId xmlns:p14="http://schemas.microsoft.com/office/powerpoint/2010/main" val="2941949551"/>
              </p:ext>
            </p:extLst>
          </p:nvPr>
        </p:nvGraphicFramePr>
        <p:xfrm>
          <a:off x="6675119" y="2961037"/>
          <a:ext cx="4902467" cy="2915919"/>
        </p:xfrm>
        <a:graphic>
          <a:graphicData uri="http://schemas.openxmlformats.org/drawingml/2006/chart">
            <c:chart xmlns:c="http://schemas.openxmlformats.org/drawingml/2006/chart" xmlns:r="http://schemas.openxmlformats.org/officeDocument/2006/relationships" r:id="rId7"/>
          </a:graphicData>
        </a:graphic>
      </p:graphicFrame>
      <p:sp>
        <p:nvSpPr>
          <p:cNvPr id="24" name="Rectángulo 23">
            <a:extLst>
              <a:ext uri="{FF2B5EF4-FFF2-40B4-BE49-F238E27FC236}">
                <a16:creationId xmlns:a16="http://schemas.microsoft.com/office/drawing/2014/main" id="{E502F46D-FC4E-0D2F-E6E5-305CCF0F46B1}"/>
              </a:ext>
            </a:extLst>
          </p:cNvPr>
          <p:cNvSpPr/>
          <p:nvPr/>
        </p:nvSpPr>
        <p:spPr>
          <a:xfrm>
            <a:off x="7357794" y="1958351"/>
            <a:ext cx="4010142" cy="646331"/>
          </a:xfrm>
          <a:prstGeom prst="rect">
            <a:avLst/>
          </a:prstGeom>
        </p:spPr>
        <p:txBody>
          <a:bodyPr wrap="square">
            <a:spAutoFit/>
          </a:bodyPr>
          <a:lstStyle/>
          <a:p>
            <a:r>
              <a:rPr lang="es-CO" sz="3600" b="1" dirty="0">
                <a:solidFill>
                  <a:srgbClr val="1B3834"/>
                </a:solidFill>
                <a:latin typeface="Isidora Sans Bold" panose="00000800000000000000" pitchFamily="2" charset="0"/>
              </a:rPr>
              <a:t>$ 224.656.723.010 </a:t>
            </a:r>
          </a:p>
        </p:txBody>
      </p:sp>
    </p:spTree>
    <p:extLst>
      <p:ext uri="{BB962C8B-B14F-4D97-AF65-F5344CB8AC3E}">
        <p14:creationId xmlns:p14="http://schemas.microsoft.com/office/powerpoint/2010/main" val="167703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Gestión Contractual</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graphicFrame>
        <p:nvGraphicFramePr>
          <p:cNvPr id="6" name="Tabla 5">
            <a:extLst>
              <a:ext uri="{FF2B5EF4-FFF2-40B4-BE49-F238E27FC236}">
                <a16:creationId xmlns:a16="http://schemas.microsoft.com/office/drawing/2014/main" id="{5CAB0254-C7B0-40A9-ABB7-912C937C8042}"/>
              </a:ext>
            </a:extLst>
          </p:cNvPr>
          <p:cNvGraphicFramePr>
            <a:graphicFrameLocks noGrp="1"/>
          </p:cNvGraphicFramePr>
          <p:nvPr>
            <p:extLst>
              <p:ext uri="{D42A27DB-BD31-4B8C-83A1-F6EECF244321}">
                <p14:modId xmlns:p14="http://schemas.microsoft.com/office/powerpoint/2010/main" val="2560897067"/>
              </p:ext>
            </p:extLst>
          </p:nvPr>
        </p:nvGraphicFramePr>
        <p:xfrm>
          <a:off x="336166" y="1158360"/>
          <a:ext cx="11487429" cy="4588686"/>
        </p:xfrm>
        <a:graphic>
          <a:graphicData uri="http://schemas.openxmlformats.org/drawingml/2006/table">
            <a:tbl>
              <a:tblPr firstRow="1" firstCol="1" bandRow="1">
                <a:tableStyleId>{912C8C85-51F0-491E-9774-3900AFEF0FD7}</a:tableStyleId>
              </a:tblPr>
              <a:tblGrid>
                <a:gridCol w="930784">
                  <a:extLst>
                    <a:ext uri="{9D8B030D-6E8A-4147-A177-3AD203B41FA5}">
                      <a16:colId xmlns:a16="http://schemas.microsoft.com/office/drawing/2014/main" val="20000"/>
                    </a:ext>
                  </a:extLst>
                </a:gridCol>
                <a:gridCol w="1318611">
                  <a:extLst>
                    <a:ext uri="{9D8B030D-6E8A-4147-A177-3AD203B41FA5}">
                      <a16:colId xmlns:a16="http://schemas.microsoft.com/office/drawing/2014/main" val="20001"/>
                    </a:ext>
                  </a:extLst>
                </a:gridCol>
                <a:gridCol w="1484495">
                  <a:extLst>
                    <a:ext uri="{9D8B030D-6E8A-4147-A177-3AD203B41FA5}">
                      <a16:colId xmlns:a16="http://schemas.microsoft.com/office/drawing/2014/main" val="20002"/>
                    </a:ext>
                  </a:extLst>
                </a:gridCol>
                <a:gridCol w="1143027">
                  <a:extLst>
                    <a:ext uri="{9D8B030D-6E8A-4147-A177-3AD203B41FA5}">
                      <a16:colId xmlns:a16="http://schemas.microsoft.com/office/drawing/2014/main" val="20003"/>
                    </a:ext>
                  </a:extLst>
                </a:gridCol>
                <a:gridCol w="1638575">
                  <a:extLst>
                    <a:ext uri="{9D8B030D-6E8A-4147-A177-3AD203B41FA5}">
                      <a16:colId xmlns:a16="http://schemas.microsoft.com/office/drawing/2014/main" val="20004"/>
                    </a:ext>
                  </a:extLst>
                </a:gridCol>
                <a:gridCol w="1083196">
                  <a:extLst>
                    <a:ext uri="{9D8B030D-6E8A-4147-A177-3AD203B41FA5}">
                      <a16:colId xmlns:a16="http://schemas.microsoft.com/office/drawing/2014/main" val="20005"/>
                    </a:ext>
                  </a:extLst>
                </a:gridCol>
                <a:gridCol w="1450280">
                  <a:extLst>
                    <a:ext uri="{9D8B030D-6E8A-4147-A177-3AD203B41FA5}">
                      <a16:colId xmlns:a16="http://schemas.microsoft.com/office/drawing/2014/main" val="20006"/>
                    </a:ext>
                  </a:extLst>
                </a:gridCol>
                <a:gridCol w="1181129">
                  <a:extLst>
                    <a:ext uri="{9D8B030D-6E8A-4147-A177-3AD203B41FA5}">
                      <a16:colId xmlns:a16="http://schemas.microsoft.com/office/drawing/2014/main" val="20007"/>
                    </a:ext>
                  </a:extLst>
                </a:gridCol>
                <a:gridCol w="1257332">
                  <a:extLst>
                    <a:ext uri="{9D8B030D-6E8A-4147-A177-3AD203B41FA5}">
                      <a16:colId xmlns:a16="http://schemas.microsoft.com/office/drawing/2014/main" val="20008"/>
                    </a:ext>
                  </a:extLst>
                </a:gridCol>
              </a:tblGrid>
              <a:tr h="532912">
                <a:tc>
                  <a:txBody>
                    <a:bodyPr/>
                    <a:lstStyle/>
                    <a:p>
                      <a:pPr algn="ctr">
                        <a:spcAft>
                          <a:spcPts val="0"/>
                        </a:spcAft>
                      </a:pPr>
                      <a:r>
                        <a:rPr lang="es-CO" sz="1200" kern="0" dirty="0">
                          <a:solidFill>
                            <a:srgbClr val="1B3834"/>
                          </a:solidFill>
                          <a:effectLst/>
                          <a:latin typeface="Isidora Sans Bold" panose="00000800000000000000" pitchFamily="2" charset="0"/>
                        </a:rPr>
                        <a:t>Año</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 y valor / Modalidad </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Licitación Pública</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Concurso de Méritos</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Selección Abreviada</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Mínima Cuantía</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Contratación Directa</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Régimen Especial</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tc>
                  <a:txBody>
                    <a:bodyPr/>
                    <a:lstStyle/>
                    <a:p>
                      <a:pPr algn="ctr">
                        <a:spcAft>
                          <a:spcPts val="0"/>
                        </a:spcAft>
                      </a:pPr>
                      <a:r>
                        <a:rPr lang="es-CO" sz="1200" kern="0" dirty="0">
                          <a:solidFill>
                            <a:srgbClr val="1B3834"/>
                          </a:solidFill>
                          <a:effectLst/>
                          <a:latin typeface="Isidora Sans Bold" panose="00000800000000000000" pitchFamily="2" charset="0"/>
                        </a:rPr>
                        <a:t>Total</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solidFill>
                      <a:srgbClr val="D6E5B0"/>
                    </a:solidFill>
                  </a:tcPr>
                </a:tc>
                <a:extLst>
                  <a:ext uri="{0D108BD9-81ED-4DB2-BD59-A6C34878D82A}">
                    <a16:rowId xmlns:a16="http://schemas.microsoft.com/office/drawing/2014/main" val="10000"/>
                  </a:ext>
                </a:extLst>
              </a:tr>
              <a:tr h="368707">
                <a:tc rowSpan="2">
                  <a:txBody>
                    <a:bodyPr/>
                    <a:lstStyle/>
                    <a:p>
                      <a:pPr algn="ctr">
                        <a:spcAft>
                          <a:spcPts val="0"/>
                        </a:spcAft>
                      </a:pPr>
                      <a:r>
                        <a:rPr lang="es-CO" sz="1200" kern="0" dirty="0">
                          <a:solidFill>
                            <a:srgbClr val="1B3834"/>
                          </a:solidFill>
                          <a:effectLst/>
                          <a:latin typeface="Isidora Sans Bold" panose="00000800000000000000" pitchFamily="2" charset="0"/>
                        </a:rPr>
                        <a:t>2020</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lnT w="12700" cap="flat" cmpd="sng" algn="ctr">
                      <a:solidFill>
                        <a:srgbClr val="D6E5B0"/>
                      </a:solidFill>
                      <a:prstDash val="solid"/>
                      <a:round/>
                      <a:headEnd type="none" w="med" len="med"/>
                      <a:tailEnd type="none" w="med" len="med"/>
                    </a:lnT>
                  </a:tcPr>
                </a:tc>
                <a:tc>
                  <a:txBody>
                    <a:bodyPr/>
                    <a:lstStyle/>
                    <a:p>
                      <a:pPr>
                        <a:spcAft>
                          <a:spcPts val="0"/>
                        </a:spcAft>
                      </a:pPr>
                      <a:r>
                        <a:rPr lang="es-CO" sz="1200" kern="0" dirty="0">
                          <a:solidFill>
                            <a:srgbClr val="1B3834"/>
                          </a:solidFill>
                          <a:effectLst/>
                          <a:latin typeface="Isidora Sans" panose="00000500000000000000" pitchFamily="2" charset="0"/>
                        </a:rPr>
                        <a:t>Número de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0</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13</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0</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31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0</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45</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1"/>
                  </a:ext>
                </a:extLst>
              </a:tr>
              <a:tr h="553060">
                <a:tc vMerge="1">
                  <a:txBody>
                    <a:bodyPr/>
                    <a:lstStyle/>
                    <a:p>
                      <a:endParaRPr lang="es-CO"/>
                    </a:p>
                  </a:txBody>
                  <a:tcPr/>
                </a:tc>
                <a:tc>
                  <a:txBody>
                    <a:bodyPr/>
                    <a:lstStyle/>
                    <a:p>
                      <a:pPr>
                        <a:spcAft>
                          <a:spcPts val="0"/>
                        </a:spcAft>
                      </a:pPr>
                      <a:r>
                        <a:rPr lang="es-CO" sz="1200" kern="0" dirty="0">
                          <a:solidFill>
                            <a:srgbClr val="1B3834"/>
                          </a:solidFill>
                          <a:effectLst/>
                          <a:latin typeface="Isidora Sans" panose="00000500000000000000" pitchFamily="2" charset="0"/>
                        </a:rPr>
                        <a:t>Valor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$ 783.342.810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$ 3.322.046.147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 $                                   -   </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$ 31.954.368.886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$ 36.059.757.843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2"/>
                  </a:ext>
                </a:extLst>
              </a:tr>
              <a:tr h="368707">
                <a:tc rowSpan="2">
                  <a:txBody>
                    <a:bodyPr/>
                    <a:lstStyle/>
                    <a:p>
                      <a:pPr algn="ctr">
                        <a:spcAft>
                          <a:spcPts val="0"/>
                        </a:spcAft>
                      </a:pPr>
                      <a:r>
                        <a:rPr lang="es-CO" sz="1200" kern="0" dirty="0">
                          <a:solidFill>
                            <a:srgbClr val="1B3834"/>
                          </a:solidFill>
                          <a:effectLst/>
                          <a:latin typeface="Isidora Sans Bold" panose="00000800000000000000" pitchFamily="2" charset="0"/>
                        </a:rPr>
                        <a:t>2021</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tcPr>
                </a:tc>
                <a:tc>
                  <a:txBody>
                    <a:bodyPr/>
                    <a:lstStyle/>
                    <a:p>
                      <a:pPr>
                        <a:spcAft>
                          <a:spcPts val="0"/>
                        </a:spcAft>
                      </a:pPr>
                      <a:r>
                        <a:rPr lang="es-CO" sz="1200" kern="0" dirty="0">
                          <a:solidFill>
                            <a:srgbClr val="1B3834"/>
                          </a:solidFill>
                          <a:effectLst/>
                          <a:latin typeface="Isidora Sans" panose="00000500000000000000" pitchFamily="2" charset="0"/>
                        </a:rPr>
                        <a:t>Número de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0</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10</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0</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39</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1</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51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3"/>
                  </a:ext>
                </a:extLst>
              </a:tr>
              <a:tr h="553060">
                <a:tc vMerge="1">
                  <a:txBody>
                    <a:bodyPr/>
                    <a:lstStyle/>
                    <a:p>
                      <a:endParaRPr lang="es-CO"/>
                    </a:p>
                  </a:txBody>
                  <a:tcPr/>
                </a:tc>
                <a:tc>
                  <a:txBody>
                    <a:bodyPr/>
                    <a:lstStyle/>
                    <a:p>
                      <a:pPr>
                        <a:spcAft>
                          <a:spcPts val="0"/>
                        </a:spcAft>
                      </a:pPr>
                      <a:r>
                        <a:rPr lang="es-CO" sz="1200" kern="0" dirty="0">
                          <a:solidFill>
                            <a:srgbClr val="1B3834"/>
                          </a:solidFill>
                          <a:effectLst/>
                          <a:latin typeface="Isidora Sans" panose="00000500000000000000" pitchFamily="2" charset="0"/>
                        </a:rPr>
                        <a:t>Valor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$ 1.336.658.248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$ 2.605.576.587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$ 44.958.576.884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$ 2.635.584.212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$ 51.536.395.931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4"/>
                  </a:ext>
                </a:extLst>
              </a:tr>
              <a:tr h="368707">
                <a:tc rowSpan="2">
                  <a:txBody>
                    <a:bodyPr/>
                    <a:lstStyle/>
                    <a:p>
                      <a:pPr algn="ctr">
                        <a:spcAft>
                          <a:spcPts val="0"/>
                        </a:spcAft>
                      </a:pPr>
                      <a:r>
                        <a:rPr lang="es-CO" sz="1200" kern="0" dirty="0">
                          <a:solidFill>
                            <a:srgbClr val="1B3834"/>
                          </a:solidFill>
                          <a:effectLst/>
                          <a:latin typeface="Isidora Sans Bold" panose="00000800000000000000" pitchFamily="2" charset="0"/>
                        </a:rPr>
                        <a:t>2022</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tcPr>
                </a:tc>
                <a:tc>
                  <a:txBody>
                    <a:bodyPr/>
                    <a:lstStyle/>
                    <a:p>
                      <a:pPr>
                        <a:spcAft>
                          <a:spcPts val="0"/>
                        </a:spcAft>
                      </a:pPr>
                      <a:r>
                        <a:rPr lang="es-CO" sz="1200" kern="0" dirty="0">
                          <a:solidFill>
                            <a:srgbClr val="1B3834"/>
                          </a:solidFill>
                          <a:effectLst/>
                          <a:latin typeface="Isidora Sans" panose="00000500000000000000" pitchFamily="2" charset="0"/>
                        </a:rPr>
                        <a:t>Número de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2</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4</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29</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0</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47</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5"/>
                  </a:ext>
                </a:extLst>
              </a:tr>
              <a:tr h="553060">
                <a:tc vMerge="1">
                  <a:txBody>
                    <a:bodyPr/>
                    <a:lstStyle/>
                    <a:p>
                      <a:endParaRPr lang="es-CO"/>
                    </a:p>
                  </a:txBody>
                  <a:tcPr/>
                </a:tc>
                <a:tc>
                  <a:txBody>
                    <a:bodyPr/>
                    <a:lstStyle/>
                    <a:p>
                      <a:pPr>
                        <a:spcAft>
                          <a:spcPts val="0"/>
                        </a:spcAft>
                      </a:pPr>
                      <a:r>
                        <a:rPr lang="es-CO" sz="1200" kern="0" dirty="0">
                          <a:solidFill>
                            <a:srgbClr val="1B3834"/>
                          </a:solidFill>
                          <a:effectLst/>
                          <a:latin typeface="Isidora Sans" panose="00000500000000000000" pitchFamily="2" charset="0"/>
                        </a:rPr>
                        <a:t>Valor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$ 3.121.828.471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$222.338.232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1.975.559.655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$99.022.282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$ 38.045.965.120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$ 43.464.713.760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6"/>
                  </a:ext>
                </a:extLst>
              </a:tr>
              <a:tr h="368707">
                <a:tc rowSpan="2">
                  <a:txBody>
                    <a:bodyPr/>
                    <a:lstStyle/>
                    <a:p>
                      <a:pPr algn="ctr">
                        <a:spcAft>
                          <a:spcPts val="0"/>
                        </a:spcAft>
                      </a:pPr>
                      <a:r>
                        <a:rPr lang="es-CO" sz="1200" kern="0" dirty="0">
                          <a:solidFill>
                            <a:srgbClr val="1B3834"/>
                          </a:solidFill>
                          <a:effectLst/>
                          <a:latin typeface="Isidora Sans Bold" panose="00000800000000000000" pitchFamily="2" charset="0"/>
                        </a:rPr>
                        <a:t>2023</a:t>
                      </a:r>
                      <a:endParaRPr lang="es-CO" sz="12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tcPr>
                </a:tc>
                <a:tc>
                  <a:txBody>
                    <a:bodyPr/>
                    <a:lstStyle/>
                    <a:p>
                      <a:pPr>
                        <a:spcAft>
                          <a:spcPts val="0"/>
                        </a:spcAft>
                      </a:pPr>
                      <a:r>
                        <a:rPr lang="es-CO" sz="1200" kern="0" dirty="0">
                          <a:solidFill>
                            <a:srgbClr val="1B3834"/>
                          </a:solidFill>
                          <a:effectLst/>
                          <a:latin typeface="Isidora Sans" panose="00000500000000000000" pitchFamily="2" charset="0"/>
                        </a:rPr>
                        <a:t>Número de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0</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0</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6</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1</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29</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0</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36</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7"/>
                  </a:ext>
                </a:extLst>
              </a:tr>
              <a:tr h="553060">
                <a:tc vMerge="1">
                  <a:txBody>
                    <a:bodyPr/>
                    <a:lstStyle/>
                    <a:p>
                      <a:endParaRPr lang="es-CO"/>
                    </a:p>
                  </a:txBody>
                  <a:tcPr/>
                </a:tc>
                <a:tc>
                  <a:txBody>
                    <a:bodyPr/>
                    <a:lstStyle/>
                    <a:p>
                      <a:pPr>
                        <a:spcAft>
                          <a:spcPts val="0"/>
                        </a:spcAft>
                      </a:pPr>
                      <a:r>
                        <a:rPr lang="es-CO" sz="1200" kern="0" dirty="0">
                          <a:solidFill>
                            <a:srgbClr val="1B3834"/>
                          </a:solidFill>
                          <a:effectLst/>
                          <a:latin typeface="Isidora Sans" panose="00000500000000000000" pitchFamily="2" charset="0"/>
                        </a:rPr>
                        <a:t>Valor contratos</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a:solidFill>
                            <a:srgbClr val="1B3834"/>
                          </a:solidFill>
                          <a:effectLst/>
                          <a:latin typeface="Isidora Sans" panose="00000500000000000000" pitchFamily="2" charset="0"/>
                        </a:rPr>
                        <a:t> $                                         -   </a:t>
                      </a:r>
                      <a:endParaRPr lang="es-CO" sz="12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$ 1.261.622.699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$2.380.000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$ 48.959.157.795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a:txBody>
                    <a:bodyPr/>
                    <a:lstStyle/>
                    <a:p>
                      <a:pPr algn="ctr">
                        <a:spcAft>
                          <a:spcPts val="0"/>
                        </a:spcAft>
                      </a:pPr>
                      <a:r>
                        <a:rPr lang="es-CO" sz="1200" kern="0" dirty="0">
                          <a:solidFill>
                            <a:srgbClr val="1B3834"/>
                          </a:solidFill>
                          <a:effectLst/>
                          <a:latin typeface="Isidora Sans" panose="00000500000000000000" pitchFamily="2" charset="0"/>
                        </a:rPr>
                        <a:t> $ 50.344.308.388 </a:t>
                      </a:r>
                      <a:endParaRPr lang="es-CO" sz="12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extLst>
                  <a:ext uri="{0D108BD9-81ED-4DB2-BD59-A6C34878D82A}">
                    <a16:rowId xmlns:a16="http://schemas.microsoft.com/office/drawing/2014/main" val="10008"/>
                  </a:ext>
                </a:extLst>
              </a:tr>
              <a:tr h="184353">
                <a:tc gridSpan="9">
                  <a:txBody>
                    <a:bodyPr/>
                    <a:lstStyle/>
                    <a:p>
                      <a:pPr>
                        <a:spcAft>
                          <a:spcPts val="0"/>
                        </a:spcAft>
                      </a:pPr>
                      <a:r>
                        <a:rPr lang="es-CO" sz="1100" b="0" kern="0" dirty="0">
                          <a:solidFill>
                            <a:srgbClr val="1B3834"/>
                          </a:solidFill>
                          <a:effectLst/>
                          <a:latin typeface="Isidora Sans" panose="00000500000000000000" pitchFamily="2" charset="0"/>
                        </a:rPr>
                        <a:t>FUENTE: Sistema de Seguimiento a la Contratación, valor por Grupo de Compras del Pedido. </a:t>
                      </a:r>
                      <a:endParaRPr lang="es-CO" sz="1100" b="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lnR w="12700" cap="flat" cmpd="sng" algn="ctr">
                      <a:solidFill>
                        <a:srgbClr val="D6E5B0"/>
                      </a:solidFill>
                      <a:prstDash val="solid"/>
                      <a:round/>
                      <a:headEnd type="none" w="med" len="med"/>
                      <a:tailEnd type="none" w="med" len="med"/>
                    </a:lnR>
                    <a:lnB w="12700" cap="flat" cmpd="sng" algn="ctr">
                      <a:solidFill>
                        <a:srgbClr val="D6E5B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9"/>
                  </a:ext>
                </a:extLst>
              </a:tr>
              <a:tr h="184353">
                <a:tc gridSpan="9">
                  <a:txBody>
                    <a:bodyPr/>
                    <a:lstStyle/>
                    <a:p>
                      <a:pPr>
                        <a:spcAft>
                          <a:spcPts val="0"/>
                        </a:spcAft>
                      </a:pPr>
                      <a:r>
                        <a:rPr lang="es-CO" sz="1100" b="0" kern="0" dirty="0">
                          <a:solidFill>
                            <a:srgbClr val="1B3834"/>
                          </a:solidFill>
                          <a:effectLst/>
                          <a:latin typeface="Isidora Sans" panose="00000500000000000000" pitchFamily="2" charset="0"/>
                        </a:rPr>
                        <a:t>PERIODO: 1 de enero de 2020 al 31 de agosto de 2023</a:t>
                      </a:r>
                      <a:endParaRPr lang="es-CO" sz="1100" b="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D6E5B0"/>
                      </a:solidFill>
                      <a:prstDash val="solid"/>
                      <a:round/>
                      <a:headEnd type="none" w="med" len="med"/>
                      <a:tailEnd type="none" w="med" len="med"/>
                    </a:lnL>
                    <a:lnR w="12700" cap="flat" cmpd="sng" algn="ctr">
                      <a:solidFill>
                        <a:srgbClr val="D6E5B0"/>
                      </a:solidFill>
                      <a:prstDash val="solid"/>
                      <a:round/>
                      <a:headEnd type="none" w="med" len="med"/>
                      <a:tailEnd type="none" w="med" len="med"/>
                    </a:lnR>
                    <a:lnT w="12700" cap="flat" cmpd="sng" algn="ctr">
                      <a:solidFill>
                        <a:srgbClr val="D6E5B0"/>
                      </a:solidFill>
                      <a:prstDash val="solid"/>
                      <a:round/>
                      <a:headEnd type="none" w="med" len="med"/>
                      <a:tailEnd type="none" w="med" len="med"/>
                    </a:lnT>
                    <a:lnB w="12700" cap="flat" cmpd="sng" algn="ctr">
                      <a:solidFill>
                        <a:srgbClr val="D6E5B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10"/>
                  </a:ext>
                </a:extLst>
              </a:tr>
            </a:tbl>
          </a:graphicData>
        </a:graphic>
      </p:graphicFrame>
      <p:sp>
        <p:nvSpPr>
          <p:cNvPr id="8" name="CuadroTexto 7">
            <a:extLst>
              <a:ext uri="{FF2B5EF4-FFF2-40B4-BE49-F238E27FC236}">
                <a16:creationId xmlns:a16="http://schemas.microsoft.com/office/drawing/2014/main" id="{30F09BD2-570D-6B62-F4C3-F6442FBFD8AD}"/>
              </a:ext>
            </a:extLst>
          </p:cNvPr>
          <p:cNvSpPr txBox="1"/>
          <p:nvPr/>
        </p:nvSpPr>
        <p:spPr>
          <a:xfrm>
            <a:off x="336166" y="5778566"/>
            <a:ext cx="11487429" cy="861774"/>
          </a:xfrm>
          <a:prstGeom prst="rect">
            <a:avLst/>
          </a:prstGeom>
          <a:noFill/>
        </p:spPr>
        <p:txBody>
          <a:bodyPr wrap="square" rtlCol="0">
            <a:spAutoFit/>
          </a:bodyPr>
          <a:lstStyle/>
          <a:p>
            <a:pPr algn="just"/>
            <a:r>
              <a:rPr lang="es-CO" sz="2000" dirty="0">
                <a:solidFill>
                  <a:srgbClr val="1B3834"/>
                </a:solidFill>
                <a:latin typeface="Isidora Sans Bold" panose="00000800000000000000" pitchFamily="2" charset="0"/>
              </a:rPr>
              <a:t>179 contratos celebrados </a:t>
            </a:r>
            <a:r>
              <a:rPr lang="es-CO" sz="1500" dirty="0">
                <a:solidFill>
                  <a:srgbClr val="1B3834"/>
                </a:solidFill>
                <a:latin typeface="Isidora Sans Bold" panose="00000800000000000000" pitchFamily="2" charset="0"/>
              </a:rPr>
              <a:t>, para  cumplir con la responsabilidad misional, objetivos, metas, programas y proyectos. Actualmente </a:t>
            </a:r>
            <a:r>
              <a:rPr lang="es-ES_tradnl" sz="1500" dirty="0">
                <a:solidFill>
                  <a:srgbClr val="1B3834"/>
                </a:solidFill>
                <a:latin typeface="Isidora Sans Bold" panose="00000800000000000000" pitchFamily="2" charset="0"/>
              </a:rPr>
              <a:t>se encuentran en ejecución dieciocho (18) contratos, con un recurso pendiente de pago por valor de $6.580.526.372 correspondientes al 8.48% del valor total de los mismos. </a:t>
            </a:r>
            <a:endParaRPr lang="es-CO" sz="1500" dirty="0">
              <a:solidFill>
                <a:srgbClr val="1B3834"/>
              </a:solidFill>
              <a:latin typeface="Isidora Sans Bold" panose="00000800000000000000" pitchFamily="2" charset="0"/>
            </a:endParaRPr>
          </a:p>
        </p:txBody>
      </p:sp>
    </p:spTree>
    <p:extLst>
      <p:ext uri="{BB962C8B-B14F-4D97-AF65-F5344CB8AC3E}">
        <p14:creationId xmlns:p14="http://schemas.microsoft.com/office/powerpoint/2010/main" val="2182390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Gestión Contractual</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2" name="CuadroTexto 1">
            <a:extLst>
              <a:ext uri="{FF2B5EF4-FFF2-40B4-BE49-F238E27FC236}">
                <a16:creationId xmlns:a16="http://schemas.microsoft.com/office/drawing/2014/main" id="{103FBADB-81AE-5190-6B6E-6E7742A03EEF}"/>
              </a:ext>
            </a:extLst>
          </p:cNvPr>
          <p:cNvSpPr txBox="1"/>
          <p:nvPr/>
        </p:nvSpPr>
        <p:spPr>
          <a:xfrm>
            <a:off x="2820202" y="4042611"/>
            <a:ext cx="184731" cy="307777"/>
          </a:xfrm>
          <a:prstGeom prst="rect">
            <a:avLst/>
          </a:prstGeom>
          <a:noFill/>
        </p:spPr>
        <p:txBody>
          <a:bodyPr wrap="none" rtlCol="0">
            <a:spAutoFit/>
          </a:bodyPr>
          <a:lstStyle/>
          <a:p>
            <a:endParaRPr lang="es-CO" dirty="0"/>
          </a:p>
        </p:txBody>
      </p:sp>
      <p:sp>
        <p:nvSpPr>
          <p:cNvPr id="9" name="object 31">
            <a:extLst>
              <a:ext uri="{FF2B5EF4-FFF2-40B4-BE49-F238E27FC236}">
                <a16:creationId xmlns:a16="http://schemas.microsoft.com/office/drawing/2014/main" id="{0F3AF894-A8FB-2129-73BE-B9FFB1AD1123}"/>
              </a:ext>
            </a:extLst>
          </p:cNvPr>
          <p:cNvSpPr txBox="1"/>
          <p:nvPr/>
        </p:nvSpPr>
        <p:spPr>
          <a:xfrm>
            <a:off x="468679" y="1204461"/>
            <a:ext cx="5558870" cy="3010547"/>
          </a:xfrm>
          <a:prstGeom prst="rect">
            <a:avLst/>
          </a:prstGeom>
        </p:spPr>
        <p:txBody>
          <a:bodyPr vert="horz" wrap="square" lIns="0" tIns="10012" rIns="0" bIns="0" rtlCol="0">
            <a:spAutoFit/>
          </a:bodyPr>
          <a:lstStyle/>
          <a:p>
            <a:pPr marL="7701">
              <a:spcBef>
                <a:spcPts val="79"/>
              </a:spcBef>
            </a:pPr>
            <a:r>
              <a:rPr lang="es-ES_tradnl" sz="2800" b="1" dirty="0">
                <a:solidFill>
                  <a:srgbClr val="EB6C6D"/>
                </a:solidFill>
                <a:latin typeface="Isidora Sans Bold" panose="00000800000000000000" pitchFamily="2" charset="0"/>
              </a:rPr>
              <a:t>Procesos en etapa </a:t>
            </a:r>
          </a:p>
          <a:p>
            <a:pPr marL="7701">
              <a:spcBef>
                <a:spcPts val="79"/>
              </a:spcBef>
            </a:pPr>
            <a:r>
              <a:rPr lang="es-ES_tradnl" sz="2800" b="1" dirty="0">
                <a:solidFill>
                  <a:srgbClr val="EB6C6D"/>
                </a:solidFill>
                <a:latin typeface="Isidora Sans Bold" panose="00000800000000000000" pitchFamily="2" charset="0"/>
              </a:rPr>
              <a:t>Precontractual</a:t>
            </a:r>
          </a:p>
          <a:p>
            <a:pPr marL="7701" algn="just">
              <a:spcBef>
                <a:spcPts val="79"/>
              </a:spcBef>
            </a:pPr>
            <a:r>
              <a:rPr lang="es-ES_tradnl" sz="1600" dirty="0">
                <a:latin typeface="Isidora Sans" panose="00000500000000000000" pitchFamily="2" charset="0"/>
              </a:rPr>
              <a:t>1. </a:t>
            </a:r>
            <a:r>
              <a:rPr lang="es-ES_tradnl" sz="1800" dirty="0">
                <a:latin typeface="Isidora Sans" panose="00000500000000000000" pitchFamily="2" charset="0"/>
              </a:rPr>
              <a:t>Mínima cuantía para adquisición de muebles y enseres para el público misional por valor de $ </a:t>
            </a:r>
            <a:r>
              <a:rPr lang="es-CO" sz="1800" dirty="0">
                <a:latin typeface="Isidora Sans" panose="00000500000000000000" pitchFamily="2" charset="0"/>
              </a:rPr>
              <a:t>68.309.178.</a:t>
            </a:r>
          </a:p>
          <a:p>
            <a:pPr marL="7701" algn="just">
              <a:spcBef>
                <a:spcPts val="79"/>
              </a:spcBef>
            </a:pPr>
            <a:r>
              <a:rPr lang="es-CO" sz="1800" b="1" dirty="0">
                <a:solidFill>
                  <a:srgbClr val="1B3834"/>
                </a:solidFill>
                <a:latin typeface="Isidora Sans" panose="00000500000000000000" pitchFamily="2" charset="0"/>
                <a:cs typeface="Tahoma"/>
              </a:rPr>
              <a:t> 2.  </a:t>
            </a:r>
            <a:r>
              <a:rPr lang="es-CO" sz="1800" dirty="0">
                <a:latin typeface="Isidora Sans" panose="00000500000000000000" pitchFamily="2" charset="0"/>
              </a:rPr>
              <a:t>Selección Abreviada para suministro de equipos de cómputos y dispositivos para las organizaciones sociales, comunales y telecentros, por valor de $ 274.883.864</a:t>
            </a:r>
            <a:r>
              <a:rPr lang="es-CO" sz="1600" dirty="0">
                <a:latin typeface="Isidora Sans" panose="00000500000000000000" pitchFamily="2" charset="0"/>
              </a:rPr>
              <a:t>.</a:t>
            </a:r>
            <a:endParaRPr lang="es-CO" sz="1600" b="1" dirty="0">
              <a:solidFill>
                <a:srgbClr val="1B3834"/>
              </a:solidFill>
              <a:latin typeface="Isidora Sans" panose="00000500000000000000" pitchFamily="2" charset="0"/>
              <a:cs typeface="Tahoma"/>
            </a:endParaRPr>
          </a:p>
          <a:p>
            <a:pPr marL="7701">
              <a:spcBef>
                <a:spcPts val="79"/>
              </a:spcBef>
            </a:pPr>
            <a:r>
              <a:rPr lang="es-CO" sz="1600" b="1" dirty="0">
                <a:solidFill>
                  <a:srgbClr val="1B3834"/>
                </a:solidFill>
                <a:latin typeface="Isadora"/>
                <a:cs typeface="Tahoma"/>
              </a:rPr>
              <a:t> </a:t>
            </a:r>
          </a:p>
          <a:p>
            <a:pPr marL="7701">
              <a:spcBef>
                <a:spcPts val="79"/>
              </a:spcBef>
            </a:pPr>
            <a:endParaRPr lang="es-CO" sz="2881" b="1" dirty="0">
              <a:solidFill>
                <a:srgbClr val="1B3834"/>
              </a:solidFill>
              <a:latin typeface="Isidora Sans Bold" pitchFamily="2" charset="77"/>
              <a:cs typeface="Tahoma"/>
            </a:endParaRPr>
          </a:p>
        </p:txBody>
      </p:sp>
      <p:sp>
        <p:nvSpPr>
          <p:cNvPr id="10" name="object 31">
            <a:extLst>
              <a:ext uri="{FF2B5EF4-FFF2-40B4-BE49-F238E27FC236}">
                <a16:creationId xmlns:a16="http://schemas.microsoft.com/office/drawing/2014/main" id="{54FFA4AB-D49D-3177-B8A6-704742FB3371}"/>
              </a:ext>
            </a:extLst>
          </p:cNvPr>
          <p:cNvSpPr txBox="1"/>
          <p:nvPr/>
        </p:nvSpPr>
        <p:spPr>
          <a:xfrm>
            <a:off x="6603890" y="1204461"/>
            <a:ext cx="4845891" cy="4280766"/>
          </a:xfrm>
          <a:prstGeom prst="rect">
            <a:avLst/>
          </a:prstGeom>
        </p:spPr>
        <p:txBody>
          <a:bodyPr vert="horz" wrap="square" lIns="0" tIns="10012" rIns="0" bIns="0" rtlCol="0">
            <a:spAutoFit/>
          </a:bodyPr>
          <a:lstStyle/>
          <a:p>
            <a:pPr marL="7701">
              <a:spcBef>
                <a:spcPts val="79"/>
              </a:spcBef>
            </a:pPr>
            <a:r>
              <a:rPr lang="es-CO" sz="2800" b="1" dirty="0">
                <a:solidFill>
                  <a:srgbClr val="EB6C6D"/>
                </a:solidFill>
                <a:latin typeface="Isidora Sans Bold" pitchFamily="2" charset="77"/>
                <a:cs typeface="Tahoma"/>
              </a:rPr>
              <a:t>Estado de las liquidaciones </a:t>
            </a:r>
          </a:p>
          <a:p>
            <a:pPr marL="7701">
              <a:spcBef>
                <a:spcPts val="79"/>
              </a:spcBef>
            </a:pPr>
            <a:r>
              <a:rPr lang="es-ES_tradnl" sz="1600" dirty="0">
                <a:latin typeface="Isidora Sans" panose="00000500000000000000" pitchFamily="2" charset="0"/>
              </a:rPr>
              <a:t>En curso 14 liquidaciones</a:t>
            </a:r>
            <a:endParaRPr lang="es-CO" sz="1600" b="1" dirty="0">
              <a:solidFill>
                <a:srgbClr val="EB6C6D"/>
              </a:solidFill>
              <a:latin typeface="Isidora Sans" panose="00000500000000000000" pitchFamily="2" charset="0"/>
              <a:cs typeface="Tahoma"/>
            </a:endParaRPr>
          </a:p>
          <a:p>
            <a:pPr marL="7701">
              <a:spcBef>
                <a:spcPts val="79"/>
              </a:spcBef>
            </a:pPr>
            <a:endParaRPr lang="es-CO" sz="2881" b="1" dirty="0">
              <a:solidFill>
                <a:srgbClr val="1B3834"/>
              </a:solidFill>
              <a:latin typeface="Isidora Sans Bold" pitchFamily="2" charset="77"/>
              <a:cs typeface="Tahoma"/>
            </a:endParaRPr>
          </a:p>
          <a:p>
            <a:pPr marL="7701">
              <a:spcBef>
                <a:spcPts val="79"/>
              </a:spcBef>
            </a:pPr>
            <a:endParaRPr lang="es-CO" sz="2881" b="1" dirty="0">
              <a:solidFill>
                <a:srgbClr val="1B3834"/>
              </a:solidFill>
              <a:latin typeface="Isidora Sans Bold" pitchFamily="2" charset="77"/>
              <a:cs typeface="Tahoma"/>
            </a:endParaRPr>
          </a:p>
          <a:p>
            <a:pPr marL="7701">
              <a:spcBef>
                <a:spcPts val="79"/>
              </a:spcBef>
            </a:pPr>
            <a:endParaRPr lang="es-CO" sz="2881" b="1" dirty="0">
              <a:solidFill>
                <a:srgbClr val="1B3834"/>
              </a:solidFill>
              <a:latin typeface="Isidora Sans Bold" pitchFamily="2" charset="77"/>
              <a:cs typeface="Tahoma"/>
            </a:endParaRPr>
          </a:p>
          <a:p>
            <a:pPr marL="7701">
              <a:spcBef>
                <a:spcPts val="79"/>
              </a:spcBef>
            </a:pPr>
            <a:endParaRPr lang="es-CO" sz="2881" b="1" dirty="0">
              <a:solidFill>
                <a:srgbClr val="1B3834"/>
              </a:solidFill>
              <a:latin typeface="Isidora Sans Bold" pitchFamily="2" charset="77"/>
              <a:cs typeface="Tahoma"/>
            </a:endParaRPr>
          </a:p>
          <a:p>
            <a:pPr marL="7701">
              <a:spcBef>
                <a:spcPts val="79"/>
              </a:spcBef>
            </a:pPr>
            <a:endParaRPr lang="es-CO" sz="2881" b="1" dirty="0">
              <a:solidFill>
                <a:srgbClr val="1B3834"/>
              </a:solidFill>
              <a:latin typeface="Isidora Sans Bold" pitchFamily="2" charset="77"/>
              <a:cs typeface="Tahoma"/>
            </a:endParaRPr>
          </a:p>
          <a:p>
            <a:pPr marL="7701">
              <a:spcBef>
                <a:spcPts val="79"/>
              </a:spcBef>
            </a:pPr>
            <a:endParaRPr lang="es-CO" sz="2881" b="1" dirty="0">
              <a:solidFill>
                <a:srgbClr val="1B3834"/>
              </a:solidFill>
              <a:latin typeface="Isidora Sans Bold" pitchFamily="2" charset="77"/>
              <a:cs typeface="Tahoma"/>
            </a:endParaRPr>
          </a:p>
          <a:p>
            <a:pPr marL="7701" algn="just">
              <a:spcBef>
                <a:spcPts val="79"/>
              </a:spcBef>
            </a:pPr>
            <a:r>
              <a:rPr lang="es-CO" sz="1800" dirty="0">
                <a:solidFill>
                  <a:srgbClr val="1B3834"/>
                </a:solidFill>
                <a:latin typeface="Isidora Sans" panose="00000500000000000000" pitchFamily="2" charset="0"/>
                <a:cs typeface="Tahoma"/>
              </a:rPr>
              <a:t>E</a:t>
            </a:r>
            <a:r>
              <a:rPr lang="es-CO" sz="1800" dirty="0">
                <a:latin typeface="Isidora Sans" panose="00000500000000000000" pitchFamily="2" charset="0"/>
              </a:rPr>
              <a:t>l contrato 4600072902 de 2017 se encuentra en la instancia de la Rama Judicial pendiente de que se emita fallo.</a:t>
            </a:r>
          </a:p>
        </p:txBody>
      </p:sp>
      <p:graphicFrame>
        <p:nvGraphicFramePr>
          <p:cNvPr id="12" name="Tabla 11">
            <a:extLst>
              <a:ext uri="{FF2B5EF4-FFF2-40B4-BE49-F238E27FC236}">
                <a16:creationId xmlns:a16="http://schemas.microsoft.com/office/drawing/2014/main" id="{566A32E2-13F6-D057-9DDA-C7438E68F168}"/>
              </a:ext>
            </a:extLst>
          </p:cNvPr>
          <p:cNvGraphicFramePr>
            <a:graphicFrameLocks noGrp="1"/>
          </p:cNvGraphicFramePr>
          <p:nvPr>
            <p:extLst>
              <p:ext uri="{D42A27DB-BD31-4B8C-83A1-F6EECF244321}">
                <p14:modId xmlns:p14="http://schemas.microsoft.com/office/powerpoint/2010/main" val="2089694590"/>
              </p:ext>
            </p:extLst>
          </p:nvPr>
        </p:nvGraphicFramePr>
        <p:xfrm>
          <a:off x="417095" y="4242068"/>
          <a:ext cx="5444576" cy="1280160"/>
        </p:xfrm>
        <a:graphic>
          <a:graphicData uri="http://schemas.openxmlformats.org/drawingml/2006/table">
            <a:tbl>
              <a:tblPr firstRow="1" firstCol="1" bandRow="1">
                <a:tableStyleId>{68D230F3-CF80-4859-8CE7-A43EE81993B5}</a:tableStyleId>
              </a:tblPr>
              <a:tblGrid>
                <a:gridCol w="1379784">
                  <a:extLst>
                    <a:ext uri="{9D8B030D-6E8A-4147-A177-3AD203B41FA5}">
                      <a16:colId xmlns:a16="http://schemas.microsoft.com/office/drawing/2014/main" val="20000"/>
                    </a:ext>
                  </a:extLst>
                </a:gridCol>
                <a:gridCol w="705066">
                  <a:extLst>
                    <a:ext uri="{9D8B030D-6E8A-4147-A177-3AD203B41FA5}">
                      <a16:colId xmlns:a16="http://schemas.microsoft.com/office/drawing/2014/main" val="20001"/>
                    </a:ext>
                  </a:extLst>
                </a:gridCol>
                <a:gridCol w="1079455">
                  <a:extLst>
                    <a:ext uri="{9D8B030D-6E8A-4147-A177-3AD203B41FA5}">
                      <a16:colId xmlns:a16="http://schemas.microsoft.com/office/drawing/2014/main" val="20002"/>
                    </a:ext>
                  </a:extLst>
                </a:gridCol>
                <a:gridCol w="1163717">
                  <a:extLst>
                    <a:ext uri="{9D8B030D-6E8A-4147-A177-3AD203B41FA5}">
                      <a16:colId xmlns:a16="http://schemas.microsoft.com/office/drawing/2014/main" val="20003"/>
                    </a:ext>
                  </a:extLst>
                </a:gridCol>
                <a:gridCol w="1116554">
                  <a:extLst>
                    <a:ext uri="{9D8B030D-6E8A-4147-A177-3AD203B41FA5}">
                      <a16:colId xmlns:a16="http://schemas.microsoft.com/office/drawing/2014/main" val="20004"/>
                    </a:ext>
                  </a:extLst>
                </a:gridCol>
              </a:tblGrid>
              <a:tr h="179705">
                <a:tc>
                  <a:txBody>
                    <a:bodyPr/>
                    <a:lstStyle/>
                    <a:p>
                      <a:pPr algn="ctr">
                        <a:spcAft>
                          <a:spcPts val="0"/>
                        </a:spcAft>
                      </a:pPr>
                      <a:r>
                        <a:rPr lang="es-CO" sz="1400" kern="0" dirty="0">
                          <a:solidFill>
                            <a:srgbClr val="1B3834"/>
                          </a:solidFill>
                          <a:effectLst/>
                          <a:latin typeface="Isidora Sans Bold" panose="00000800000000000000" pitchFamily="2" charset="0"/>
                        </a:rPr>
                        <a:t>Modalidad</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Bold" panose="00000800000000000000" pitchFamily="2" charset="0"/>
                        </a:rPr>
                        <a:t>Causal</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Bold" panose="00000800000000000000" pitchFamily="2" charset="0"/>
                        </a:rPr>
                        <a:t>Causal</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Bold" panose="00000800000000000000" pitchFamily="2" charset="0"/>
                        </a:rPr>
                        <a:t>Necesidad</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Bold" panose="00000800000000000000" pitchFamily="2" charset="0"/>
                        </a:rPr>
                        <a:t>No. Estudio Previo</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179705">
                <a:tc>
                  <a:txBody>
                    <a:bodyPr/>
                    <a:lstStyle/>
                    <a:p>
                      <a:pPr algn="ctr">
                        <a:spcAft>
                          <a:spcPts val="0"/>
                        </a:spcAft>
                      </a:pPr>
                      <a:r>
                        <a:rPr lang="es-CO" sz="1400" kern="0" dirty="0">
                          <a:solidFill>
                            <a:srgbClr val="1B3834"/>
                          </a:solidFill>
                          <a:effectLst/>
                          <a:latin typeface="Isidora Sans Bold" panose="00000800000000000000" pitchFamily="2" charset="0"/>
                        </a:rPr>
                        <a:t>Mínima Cuantía</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ZGRA</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Gran Almacén</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a:solidFill>
                            <a:srgbClr val="1B3834"/>
                          </a:solidFill>
                          <a:effectLst/>
                          <a:latin typeface="Isidora Sans" panose="00000500000000000000" pitchFamily="2" charset="0"/>
                        </a:rPr>
                        <a:t>0000052152</a:t>
                      </a:r>
                      <a:endParaRPr lang="es-CO" sz="14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a:solidFill>
                            <a:srgbClr val="1B3834"/>
                          </a:solidFill>
                          <a:effectLst/>
                          <a:latin typeface="Isidora Sans" panose="00000500000000000000" pitchFamily="2" charset="0"/>
                        </a:rPr>
                        <a:t>0000036719</a:t>
                      </a:r>
                      <a:endParaRPr lang="es-CO" sz="1400" kern="10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179705">
                <a:tc>
                  <a:txBody>
                    <a:bodyPr/>
                    <a:lstStyle/>
                    <a:p>
                      <a:pPr algn="ctr">
                        <a:spcAft>
                          <a:spcPts val="0"/>
                        </a:spcAft>
                      </a:pPr>
                      <a:r>
                        <a:rPr lang="es-CO" sz="1400" kern="0" dirty="0">
                          <a:solidFill>
                            <a:srgbClr val="1B3834"/>
                          </a:solidFill>
                          <a:effectLst/>
                          <a:latin typeface="Isidora Sans Bold" panose="00000800000000000000" pitchFamily="2" charset="0"/>
                        </a:rPr>
                        <a:t>Selección Abreviada</a:t>
                      </a:r>
                      <a:endParaRPr lang="es-CO" sz="1400" kern="100" dirty="0">
                        <a:solidFill>
                          <a:srgbClr val="1B3834"/>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ZAMP</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Acuerdo Marco Precio</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0000052153</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400" kern="0" dirty="0">
                          <a:solidFill>
                            <a:srgbClr val="1B3834"/>
                          </a:solidFill>
                          <a:effectLst/>
                          <a:latin typeface="Isidora Sans" panose="00000500000000000000" pitchFamily="2" charset="0"/>
                        </a:rPr>
                        <a:t>0000036718</a:t>
                      </a:r>
                      <a:endParaRPr lang="es-CO" sz="1400" kern="100" dirty="0">
                        <a:solidFill>
                          <a:srgbClr val="1B3834"/>
                        </a:solidFill>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bl>
          </a:graphicData>
        </a:graphic>
      </p:graphicFrame>
      <p:graphicFrame>
        <p:nvGraphicFramePr>
          <p:cNvPr id="13" name="Gráfico 12">
            <a:extLst>
              <a:ext uri="{FF2B5EF4-FFF2-40B4-BE49-F238E27FC236}">
                <a16:creationId xmlns:a16="http://schemas.microsoft.com/office/drawing/2014/main" id="{0FE64D7F-9ABF-C10A-8D49-8C7B386E9DD9}"/>
              </a:ext>
            </a:extLst>
          </p:cNvPr>
          <p:cNvGraphicFramePr>
            <a:graphicFrameLocks/>
          </p:cNvGraphicFramePr>
          <p:nvPr>
            <p:extLst>
              <p:ext uri="{D42A27DB-BD31-4B8C-83A1-F6EECF244321}">
                <p14:modId xmlns:p14="http://schemas.microsoft.com/office/powerpoint/2010/main" val="347427182"/>
              </p:ext>
            </p:extLst>
          </p:nvPr>
        </p:nvGraphicFramePr>
        <p:xfrm>
          <a:off x="6496227" y="1902740"/>
          <a:ext cx="4693615" cy="2587522"/>
        </p:xfrm>
        <a:graphic>
          <a:graphicData uri="http://schemas.openxmlformats.org/drawingml/2006/chart">
            <c:chart xmlns:c="http://schemas.openxmlformats.org/drawingml/2006/chart" xmlns:r="http://schemas.openxmlformats.org/officeDocument/2006/relationships" r:id="rId6"/>
          </a:graphicData>
        </a:graphic>
      </p:graphicFrame>
      <p:pic>
        <p:nvPicPr>
          <p:cNvPr id="14" name="Imagen 13">
            <a:extLst>
              <a:ext uri="{FF2B5EF4-FFF2-40B4-BE49-F238E27FC236}">
                <a16:creationId xmlns:a16="http://schemas.microsoft.com/office/drawing/2014/main" id="{92C7B0F9-01B2-AFE4-0393-774F51E10721}"/>
              </a:ext>
            </a:extLst>
          </p:cNvPr>
          <p:cNvPicPr>
            <a:picLocks noChangeAspect="1"/>
          </p:cNvPicPr>
          <p:nvPr/>
        </p:nvPicPr>
        <p:blipFill rotWithShape="1">
          <a:blip r:embed="rId7"/>
          <a:srcRect l="47093" b="36608"/>
          <a:stretch/>
        </p:blipFill>
        <p:spPr>
          <a:xfrm>
            <a:off x="0" y="5771629"/>
            <a:ext cx="930441" cy="1107998"/>
          </a:xfrm>
          <a:prstGeom prst="rect">
            <a:avLst/>
          </a:prstGeom>
        </p:spPr>
      </p:pic>
    </p:spTree>
    <p:extLst>
      <p:ext uri="{BB962C8B-B14F-4D97-AF65-F5344CB8AC3E}">
        <p14:creationId xmlns:p14="http://schemas.microsoft.com/office/powerpoint/2010/main" val="73298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Gestión Contractual</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14" name="Imagen 13">
            <a:extLst>
              <a:ext uri="{FF2B5EF4-FFF2-40B4-BE49-F238E27FC236}">
                <a16:creationId xmlns:a16="http://schemas.microsoft.com/office/drawing/2014/main" id="{92C7B0F9-01B2-AFE4-0393-774F51E10721}"/>
              </a:ext>
            </a:extLst>
          </p:cNvPr>
          <p:cNvPicPr>
            <a:picLocks noChangeAspect="1"/>
          </p:cNvPicPr>
          <p:nvPr/>
        </p:nvPicPr>
        <p:blipFill rotWithShape="1">
          <a:blip r:embed="rId6"/>
          <a:srcRect l="47093" b="36608"/>
          <a:stretch/>
        </p:blipFill>
        <p:spPr>
          <a:xfrm>
            <a:off x="0" y="5771629"/>
            <a:ext cx="930441" cy="1107998"/>
          </a:xfrm>
          <a:prstGeom prst="rect">
            <a:avLst/>
          </a:prstGeom>
        </p:spPr>
      </p:pic>
      <p:sp>
        <p:nvSpPr>
          <p:cNvPr id="7" name="CuadroTexto 6">
            <a:extLst>
              <a:ext uri="{FF2B5EF4-FFF2-40B4-BE49-F238E27FC236}">
                <a16:creationId xmlns:a16="http://schemas.microsoft.com/office/drawing/2014/main" id="{9546B01A-6B4A-6D1B-2D6A-EB2B20BB0BEC}"/>
              </a:ext>
            </a:extLst>
          </p:cNvPr>
          <p:cNvSpPr txBox="1"/>
          <p:nvPr/>
        </p:nvSpPr>
        <p:spPr>
          <a:xfrm>
            <a:off x="2727629" y="4173240"/>
            <a:ext cx="184731" cy="307777"/>
          </a:xfrm>
          <a:prstGeom prst="rect">
            <a:avLst/>
          </a:prstGeom>
          <a:noFill/>
        </p:spPr>
        <p:txBody>
          <a:bodyPr wrap="none" rtlCol="0">
            <a:spAutoFit/>
          </a:bodyPr>
          <a:lstStyle/>
          <a:p>
            <a:endParaRPr lang="es-CO" dirty="0"/>
          </a:p>
        </p:txBody>
      </p:sp>
      <p:sp>
        <p:nvSpPr>
          <p:cNvPr id="8" name="object 31">
            <a:extLst>
              <a:ext uri="{FF2B5EF4-FFF2-40B4-BE49-F238E27FC236}">
                <a16:creationId xmlns:a16="http://schemas.microsoft.com/office/drawing/2014/main" id="{93816C75-3E7B-F83B-0205-49B39867DFAD}"/>
              </a:ext>
            </a:extLst>
          </p:cNvPr>
          <p:cNvSpPr txBox="1"/>
          <p:nvPr/>
        </p:nvSpPr>
        <p:spPr>
          <a:xfrm>
            <a:off x="2298496" y="1717023"/>
            <a:ext cx="7151069" cy="2085037"/>
          </a:xfrm>
          <a:prstGeom prst="rect">
            <a:avLst/>
          </a:prstGeom>
        </p:spPr>
        <p:txBody>
          <a:bodyPr vert="horz" wrap="square" lIns="0" tIns="10012" rIns="0" bIns="0" rtlCol="0">
            <a:spAutoFit/>
          </a:bodyPr>
          <a:lstStyle/>
          <a:p>
            <a:pPr marL="7701" algn="just">
              <a:spcBef>
                <a:spcPts val="79"/>
              </a:spcBef>
            </a:pPr>
            <a:r>
              <a:rPr lang="es-CO" sz="3600" b="1" dirty="0">
                <a:solidFill>
                  <a:srgbClr val="EB6C6D"/>
                </a:solidFill>
                <a:latin typeface="Isidora Sans Bold" pitchFamily="2" charset="77"/>
                <a:cs typeface="Tahoma"/>
              </a:rPr>
              <a:t>POAI 2024</a:t>
            </a:r>
          </a:p>
          <a:p>
            <a:pPr marL="7701" algn="just">
              <a:spcBef>
                <a:spcPts val="79"/>
              </a:spcBef>
            </a:pPr>
            <a:endParaRPr lang="es-CO" sz="2400" b="1" dirty="0">
              <a:solidFill>
                <a:srgbClr val="EB6C6D"/>
              </a:solidFill>
              <a:latin typeface="Isidora Sans" panose="00000500000000000000" pitchFamily="2" charset="0"/>
              <a:cs typeface="Tahoma"/>
            </a:endParaRPr>
          </a:p>
          <a:p>
            <a:pPr algn="just"/>
            <a:r>
              <a:rPr lang="es-CO" sz="1800" dirty="0">
                <a:latin typeface="Isidora Sans" panose="00000500000000000000" pitchFamily="2" charset="0"/>
              </a:rPr>
              <a:t>P</a:t>
            </a:r>
            <a:r>
              <a:rPr lang="es-ES_tradnl" sz="1800" dirty="0">
                <a:latin typeface="Isidora Sans" panose="00000500000000000000" pitchFamily="2" charset="0"/>
              </a:rPr>
              <a:t>ara la vigencia 2024 la Secretaría de Participación Ciudadana, en la versión “0”, tiene creadas 19 necesidades por valor total de </a:t>
            </a:r>
            <a:r>
              <a:rPr lang="es-ES_tradnl" sz="1800" dirty="0">
                <a:latin typeface="Isidora Sans Bold" panose="00000800000000000000" pitchFamily="2" charset="0"/>
              </a:rPr>
              <a:t>$36.646.585.319 </a:t>
            </a:r>
            <a:r>
              <a:rPr lang="es-ES_tradnl" sz="1800" dirty="0">
                <a:latin typeface="Isidora Sans" panose="00000500000000000000" pitchFamily="2" charset="0"/>
              </a:rPr>
              <a:t>distribuidas de la siguiente manera:</a:t>
            </a:r>
            <a:endParaRPr lang="es-CO" sz="1800" dirty="0">
              <a:latin typeface="Isidora Sans" panose="00000500000000000000" pitchFamily="2" charset="0"/>
            </a:endParaRPr>
          </a:p>
          <a:p>
            <a:r>
              <a:rPr lang="es-ES_tradnl" sz="2000" dirty="0">
                <a:latin typeface="Isadora"/>
              </a:rPr>
              <a:t> </a:t>
            </a:r>
            <a:endParaRPr lang="es-CO" sz="2000" dirty="0">
              <a:latin typeface="Isadora"/>
            </a:endParaRPr>
          </a:p>
        </p:txBody>
      </p:sp>
      <p:graphicFrame>
        <p:nvGraphicFramePr>
          <p:cNvPr id="15" name="Tabla 14">
            <a:extLst>
              <a:ext uri="{FF2B5EF4-FFF2-40B4-BE49-F238E27FC236}">
                <a16:creationId xmlns:a16="http://schemas.microsoft.com/office/drawing/2014/main" id="{606F115A-5D10-429A-004E-6AF9BC7779A8}"/>
              </a:ext>
            </a:extLst>
          </p:cNvPr>
          <p:cNvGraphicFramePr>
            <a:graphicFrameLocks noGrp="1"/>
          </p:cNvGraphicFramePr>
          <p:nvPr>
            <p:extLst>
              <p:ext uri="{D42A27DB-BD31-4B8C-83A1-F6EECF244321}">
                <p14:modId xmlns:p14="http://schemas.microsoft.com/office/powerpoint/2010/main" val="962820181"/>
              </p:ext>
            </p:extLst>
          </p:nvPr>
        </p:nvGraphicFramePr>
        <p:xfrm>
          <a:off x="2298496" y="3774535"/>
          <a:ext cx="7409860" cy="1832221"/>
        </p:xfrm>
        <a:graphic>
          <a:graphicData uri="http://schemas.openxmlformats.org/drawingml/2006/table">
            <a:tbl>
              <a:tblPr firstRow="1" firstCol="1" bandRow="1">
                <a:tableStyleId>{68D230F3-CF80-4859-8CE7-A43EE81993B5}</a:tableStyleId>
              </a:tblPr>
              <a:tblGrid>
                <a:gridCol w="2289731">
                  <a:extLst>
                    <a:ext uri="{9D8B030D-6E8A-4147-A177-3AD203B41FA5}">
                      <a16:colId xmlns:a16="http://schemas.microsoft.com/office/drawing/2014/main" val="20000"/>
                    </a:ext>
                  </a:extLst>
                </a:gridCol>
                <a:gridCol w="2295492">
                  <a:extLst>
                    <a:ext uri="{9D8B030D-6E8A-4147-A177-3AD203B41FA5}">
                      <a16:colId xmlns:a16="http://schemas.microsoft.com/office/drawing/2014/main" val="20001"/>
                    </a:ext>
                  </a:extLst>
                </a:gridCol>
                <a:gridCol w="2091062">
                  <a:extLst>
                    <a:ext uri="{9D8B030D-6E8A-4147-A177-3AD203B41FA5}">
                      <a16:colId xmlns:a16="http://schemas.microsoft.com/office/drawing/2014/main" val="20002"/>
                    </a:ext>
                  </a:extLst>
                </a:gridCol>
                <a:gridCol w="733575">
                  <a:extLst>
                    <a:ext uri="{9D8B030D-6E8A-4147-A177-3AD203B41FA5}">
                      <a16:colId xmlns:a16="http://schemas.microsoft.com/office/drawing/2014/main" val="20003"/>
                    </a:ext>
                  </a:extLst>
                </a:gridCol>
              </a:tblGrid>
              <a:tr h="546657">
                <a:tc>
                  <a:txBody>
                    <a:bodyPr/>
                    <a:lstStyle/>
                    <a:p>
                      <a:pPr algn="ctr">
                        <a:lnSpc>
                          <a:spcPct val="115000"/>
                        </a:lnSpc>
                        <a:spcAft>
                          <a:spcPts val="0"/>
                        </a:spcAft>
                      </a:pPr>
                      <a:r>
                        <a:rPr lang="es-ES_tradnl" sz="1600" b="0" kern="100" dirty="0">
                          <a:effectLst/>
                          <a:latin typeface="Isidora Sans Bold" panose="00000800000000000000" pitchFamily="2" charset="0"/>
                        </a:rPr>
                        <a:t>Modalidad</a:t>
                      </a:r>
                      <a:endParaRPr lang="es-CO" sz="1600" b="0" kern="100" dirty="0">
                        <a:solidFill>
                          <a:schemeClr val="tx1"/>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b="0" kern="100" dirty="0">
                          <a:effectLst/>
                          <a:latin typeface="Isidora Sans Bold" panose="00000800000000000000" pitchFamily="2" charset="0"/>
                        </a:rPr>
                        <a:t>#necesidades</a:t>
                      </a:r>
                      <a:endParaRPr lang="es-CO" sz="1600" b="0" kern="100" dirty="0">
                        <a:solidFill>
                          <a:schemeClr val="tx1"/>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b="0" kern="100" dirty="0">
                          <a:effectLst/>
                          <a:latin typeface="Isidora Sans Bold" panose="00000800000000000000" pitchFamily="2" charset="0"/>
                        </a:rPr>
                        <a:t>Valor total</a:t>
                      </a:r>
                      <a:endParaRPr lang="es-CO" sz="1600" b="0" kern="100" dirty="0">
                        <a:solidFill>
                          <a:schemeClr val="tx1"/>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S_tradnl" sz="1600" b="0" kern="100" dirty="0">
                          <a:effectLst/>
                          <a:latin typeface="Isidora Sans Bold" panose="00000800000000000000" pitchFamily="2" charset="0"/>
                        </a:rPr>
                        <a:t>%</a:t>
                      </a:r>
                      <a:endParaRPr lang="es-CO" sz="1600" b="0" kern="100" dirty="0">
                        <a:solidFill>
                          <a:schemeClr val="tx1"/>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21391">
                <a:tc>
                  <a:txBody>
                    <a:bodyPr/>
                    <a:lstStyle/>
                    <a:p>
                      <a:pPr algn="ctr">
                        <a:lnSpc>
                          <a:spcPct val="115000"/>
                        </a:lnSpc>
                        <a:spcAft>
                          <a:spcPts val="0"/>
                        </a:spcAft>
                      </a:pPr>
                      <a:r>
                        <a:rPr lang="es-ES_tradnl" sz="1600" b="0" kern="100" dirty="0">
                          <a:effectLst/>
                          <a:latin typeface="Isidora Sans Bold" panose="00000800000000000000" pitchFamily="2" charset="0"/>
                        </a:rPr>
                        <a:t>Contratación directa</a:t>
                      </a:r>
                      <a:endParaRPr lang="es-CO" sz="1600" b="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17</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$ 35.336.627.007</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a:effectLst/>
                          <a:latin typeface="Isidora Sans" panose="00000500000000000000" pitchFamily="2" charset="0"/>
                        </a:rPr>
                        <a:t>96,4%</a:t>
                      </a:r>
                      <a:endParaRPr lang="es-CO" sz="1600" b="0" kern="10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21391">
                <a:tc>
                  <a:txBody>
                    <a:bodyPr/>
                    <a:lstStyle/>
                    <a:p>
                      <a:pPr algn="ctr">
                        <a:lnSpc>
                          <a:spcPct val="115000"/>
                        </a:lnSpc>
                        <a:spcAft>
                          <a:spcPts val="0"/>
                        </a:spcAft>
                      </a:pPr>
                      <a:r>
                        <a:rPr lang="es-ES_tradnl" sz="1600" b="0" kern="100" dirty="0">
                          <a:effectLst/>
                          <a:latin typeface="Isidora Sans Bold" panose="00000800000000000000" pitchFamily="2" charset="0"/>
                        </a:rPr>
                        <a:t>Mínima Cuantía</a:t>
                      </a:r>
                      <a:endParaRPr lang="es-CO" sz="1600" b="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1</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a:effectLst/>
                          <a:latin typeface="Isidora Sans" panose="00000500000000000000" pitchFamily="2" charset="0"/>
                        </a:rPr>
                        <a:t>$ 70.000.000</a:t>
                      </a:r>
                      <a:endParaRPr lang="es-CO" sz="1600" b="0" kern="10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0,2%</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21391">
                <a:tc>
                  <a:txBody>
                    <a:bodyPr/>
                    <a:lstStyle/>
                    <a:p>
                      <a:pPr algn="ctr">
                        <a:lnSpc>
                          <a:spcPct val="115000"/>
                        </a:lnSpc>
                        <a:spcAft>
                          <a:spcPts val="0"/>
                        </a:spcAft>
                      </a:pPr>
                      <a:r>
                        <a:rPr lang="es-ES_tradnl" sz="1600" b="0" kern="100" dirty="0">
                          <a:effectLst/>
                          <a:latin typeface="Isidora Sans Bold" panose="00000800000000000000" pitchFamily="2" charset="0"/>
                        </a:rPr>
                        <a:t>Selección Abreviada</a:t>
                      </a:r>
                      <a:endParaRPr lang="es-CO" sz="1600" b="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1</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$ 1.239.958.312</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a:effectLst/>
                          <a:latin typeface="Isidora Sans" panose="00000500000000000000" pitchFamily="2" charset="0"/>
                        </a:rPr>
                        <a:t>3,4%</a:t>
                      </a:r>
                      <a:endParaRPr lang="es-CO" sz="1600" b="0" kern="10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21391">
                <a:tc>
                  <a:txBody>
                    <a:bodyPr/>
                    <a:lstStyle/>
                    <a:p>
                      <a:pPr algn="ctr">
                        <a:lnSpc>
                          <a:spcPct val="115000"/>
                        </a:lnSpc>
                        <a:spcAft>
                          <a:spcPts val="0"/>
                        </a:spcAft>
                      </a:pPr>
                      <a:r>
                        <a:rPr lang="es-ES_tradnl" sz="1600" b="0" kern="100" dirty="0">
                          <a:effectLst/>
                          <a:latin typeface="Isidora Sans Bold" panose="00000800000000000000" pitchFamily="2" charset="0"/>
                        </a:rPr>
                        <a:t>Total</a:t>
                      </a:r>
                      <a:endParaRPr lang="es-CO" sz="1600" b="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19</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$ 36.646.585.319</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600" b="0" kern="100" dirty="0">
                          <a:effectLst/>
                          <a:latin typeface="Isidora Sans" panose="00000500000000000000" pitchFamily="2" charset="0"/>
                        </a:rPr>
                        <a:t>100%</a:t>
                      </a:r>
                      <a:endParaRPr lang="es-CO" sz="1600" b="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22405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763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Indicadores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 name="Imagen 1">
            <a:extLst>
              <a:ext uri="{FF2B5EF4-FFF2-40B4-BE49-F238E27FC236}">
                <a16:creationId xmlns:a16="http://schemas.microsoft.com/office/drawing/2014/main" id="{BE15FB50-43F8-DB5E-C931-B191B9273F89}"/>
              </a:ext>
            </a:extLst>
          </p:cNvPr>
          <p:cNvPicPr/>
          <p:nvPr/>
        </p:nvPicPr>
        <p:blipFill>
          <a:blip r:embed="rId6">
            <a:extLst>
              <a:ext uri="{28A0092B-C50C-407E-A947-70E740481C1C}">
                <a14:useLocalDpi xmlns:a14="http://schemas.microsoft.com/office/drawing/2010/main" val="0"/>
              </a:ext>
            </a:extLst>
          </a:blip>
          <a:stretch>
            <a:fillRect/>
          </a:stretch>
        </p:blipFill>
        <p:spPr>
          <a:xfrm>
            <a:off x="832757" y="1060330"/>
            <a:ext cx="10526486" cy="5797676"/>
          </a:xfrm>
          <a:prstGeom prst="rect">
            <a:avLst/>
          </a:prstGeom>
        </p:spPr>
      </p:pic>
      <p:sp>
        <p:nvSpPr>
          <p:cNvPr id="3" name="CuadroTexto 2">
            <a:extLst>
              <a:ext uri="{FF2B5EF4-FFF2-40B4-BE49-F238E27FC236}">
                <a16:creationId xmlns:a16="http://schemas.microsoft.com/office/drawing/2014/main" id="{F21D9687-E49F-7A92-0B29-948AD3DD911D}"/>
              </a:ext>
            </a:extLst>
          </p:cNvPr>
          <p:cNvSpPr txBox="1"/>
          <p:nvPr/>
        </p:nvSpPr>
        <p:spPr>
          <a:xfrm>
            <a:off x="1206631" y="6108569"/>
            <a:ext cx="1749197" cy="307777"/>
          </a:xfrm>
          <a:prstGeom prst="rect">
            <a:avLst/>
          </a:prstGeom>
          <a:noFill/>
        </p:spPr>
        <p:txBody>
          <a:bodyPr wrap="none" rtlCol="0">
            <a:spAutoFit/>
          </a:bodyPr>
          <a:lstStyle/>
          <a:p>
            <a:r>
              <a:rPr lang="es-MX" dirty="0">
                <a:latin typeface="Isidora Sans" panose="00000500000000000000" pitchFamily="2" charset="0"/>
              </a:rPr>
              <a:t>Corte: </a:t>
            </a:r>
            <a:r>
              <a:rPr lang="es-MX" dirty="0" err="1">
                <a:latin typeface="Isidora Sans" panose="00000500000000000000" pitchFamily="2" charset="0"/>
              </a:rPr>
              <a:t>Aug</a:t>
            </a:r>
            <a:r>
              <a:rPr lang="es-MX" dirty="0">
                <a:latin typeface="Isidora Sans" panose="00000500000000000000" pitchFamily="2" charset="0"/>
              </a:rPr>
              <a:t> 31, 2023.</a:t>
            </a:r>
            <a:endParaRPr lang="es-CO" dirty="0">
              <a:latin typeface="Isidora Sans" panose="00000500000000000000" pitchFamily="2" charset="0"/>
            </a:endParaRPr>
          </a:p>
        </p:txBody>
      </p:sp>
    </p:spTree>
    <p:extLst>
      <p:ext uri="{BB962C8B-B14F-4D97-AF65-F5344CB8AC3E}">
        <p14:creationId xmlns:p14="http://schemas.microsoft.com/office/powerpoint/2010/main" val="328486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Indicadores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9" name="Imagen 8">
            <a:extLst>
              <a:ext uri="{FF2B5EF4-FFF2-40B4-BE49-F238E27FC236}">
                <a16:creationId xmlns:a16="http://schemas.microsoft.com/office/drawing/2014/main" id="{C6A20414-381A-4F91-F332-03C4BFB99B4D}"/>
              </a:ext>
            </a:extLst>
          </p:cNvPr>
          <p:cNvPicPr/>
          <p:nvPr/>
        </p:nvPicPr>
        <p:blipFill rotWithShape="1">
          <a:blip r:embed="rId6">
            <a:extLst>
              <a:ext uri="{28A0092B-C50C-407E-A947-70E740481C1C}">
                <a14:useLocalDpi xmlns:a14="http://schemas.microsoft.com/office/drawing/2010/main" val="0"/>
              </a:ext>
            </a:extLst>
          </a:blip>
          <a:srcRect l="1322" t="1" b="2040"/>
          <a:stretch/>
        </p:blipFill>
        <p:spPr bwMode="auto">
          <a:xfrm>
            <a:off x="1013965" y="1073074"/>
            <a:ext cx="10555955" cy="57461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6239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1C583C-C00C-C130-61B0-5E52B58AA509}"/>
              </a:ext>
            </a:extLst>
          </p:cNvPr>
          <p:cNvSpPr/>
          <p:nvPr/>
        </p:nvSpPr>
        <p:spPr>
          <a:xfrm>
            <a:off x="-1" y="0"/>
            <a:ext cx="12192001"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Acciones de mejora</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graphicFrame>
        <p:nvGraphicFramePr>
          <p:cNvPr id="3" name="Tabla 2">
            <a:extLst>
              <a:ext uri="{FF2B5EF4-FFF2-40B4-BE49-F238E27FC236}">
                <a16:creationId xmlns:a16="http://schemas.microsoft.com/office/drawing/2014/main" id="{582C2FD3-7426-A3D5-3FC9-99CD130F6B54}"/>
              </a:ext>
            </a:extLst>
          </p:cNvPr>
          <p:cNvGraphicFramePr>
            <a:graphicFrameLocks noGrp="1"/>
          </p:cNvGraphicFramePr>
          <p:nvPr>
            <p:extLst>
              <p:ext uri="{D42A27DB-BD31-4B8C-83A1-F6EECF244321}">
                <p14:modId xmlns:p14="http://schemas.microsoft.com/office/powerpoint/2010/main" val="2372493122"/>
              </p:ext>
            </p:extLst>
          </p:nvPr>
        </p:nvGraphicFramePr>
        <p:xfrm>
          <a:off x="0" y="1049297"/>
          <a:ext cx="12192001" cy="5838464"/>
        </p:xfrm>
        <a:graphic>
          <a:graphicData uri="http://schemas.openxmlformats.org/drawingml/2006/table">
            <a:tbl>
              <a:tblPr firstRow="1" bandRow="1"/>
              <a:tblGrid>
                <a:gridCol w="1782021">
                  <a:extLst>
                    <a:ext uri="{9D8B030D-6E8A-4147-A177-3AD203B41FA5}">
                      <a16:colId xmlns:a16="http://schemas.microsoft.com/office/drawing/2014/main" val="20000"/>
                    </a:ext>
                  </a:extLst>
                </a:gridCol>
                <a:gridCol w="4314646">
                  <a:extLst>
                    <a:ext uri="{9D8B030D-6E8A-4147-A177-3AD203B41FA5}">
                      <a16:colId xmlns:a16="http://schemas.microsoft.com/office/drawing/2014/main" val="20001"/>
                    </a:ext>
                  </a:extLst>
                </a:gridCol>
                <a:gridCol w="3047667">
                  <a:extLst>
                    <a:ext uri="{9D8B030D-6E8A-4147-A177-3AD203B41FA5}">
                      <a16:colId xmlns:a16="http://schemas.microsoft.com/office/drawing/2014/main" val="20002"/>
                    </a:ext>
                  </a:extLst>
                </a:gridCol>
                <a:gridCol w="3047667">
                  <a:extLst>
                    <a:ext uri="{9D8B030D-6E8A-4147-A177-3AD203B41FA5}">
                      <a16:colId xmlns:a16="http://schemas.microsoft.com/office/drawing/2014/main" val="20003"/>
                    </a:ext>
                  </a:extLst>
                </a:gridCol>
              </a:tblGrid>
              <a:tr h="314701">
                <a:tc>
                  <a:txBody>
                    <a:bodyPr/>
                    <a:lstStyle/>
                    <a:p>
                      <a:pPr algn="ctr">
                        <a:spcAft>
                          <a:spcPts val="0"/>
                        </a:spcAft>
                      </a:pPr>
                      <a:r>
                        <a:rPr lang="es-CO" sz="1600" b="1" kern="1200" dirty="0">
                          <a:solidFill>
                            <a:srgbClr val="FFF8E5"/>
                          </a:solidFill>
                          <a:effectLst/>
                          <a:latin typeface="Isidora Sans Bold" panose="00000800000000000000" pitchFamily="2" charset="0"/>
                          <a:ea typeface="Times New Roman" panose="02020603050405020304" pitchFamily="18" charset="0"/>
                          <a:cs typeface="Times New Roman" panose="02020603050405020304" pitchFamily="18" charset="0"/>
                        </a:rPr>
                        <a:t>No. </a:t>
                      </a:r>
                      <a:endParaRPr lang="es-CO" sz="16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88302" marR="88302" marT="44151" marB="44151">
                    <a:lnL w="12700" cap="flat" cmpd="sng" algn="ctr">
                      <a:solidFill>
                        <a:srgbClr val="1B3834"/>
                      </a:solidFill>
                      <a:prstDash val="solid"/>
                      <a:round/>
                      <a:headEnd type="none" w="med" len="med"/>
                      <a:tailEnd type="none" w="med" len="med"/>
                    </a:lnL>
                    <a:lnR>
                      <a:noFill/>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b="1" kern="1200" dirty="0">
                          <a:solidFill>
                            <a:srgbClr val="FFF8E5"/>
                          </a:solidFill>
                          <a:effectLst/>
                          <a:latin typeface="Isidora Sans Bold" panose="00000800000000000000" pitchFamily="2" charset="0"/>
                          <a:ea typeface="Times New Roman" panose="02020603050405020304" pitchFamily="18" charset="0"/>
                          <a:cs typeface="Times New Roman" panose="02020603050405020304" pitchFamily="18" charset="0"/>
                        </a:rPr>
                        <a:t>Tipo</a:t>
                      </a:r>
                      <a:endParaRPr lang="es-CO" sz="16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88302" marR="88302" marT="44151" marB="44151">
                    <a:lnL>
                      <a:noFill/>
                    </a:lnL>
                    <a:lnR>
                      <a:noFill/>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b="1" kern="1200" dirty="0">
                          <a:solidFill>
                            <a:srgbClr val="FFF8E5"/>
                          </a:solidFill>
                          <a:effectLst/>
                          <a:latin typeface="Isidora Sans Bold" panose="00000800000000000000" pitchFamily="2" charset="0"/>
                          <a:ea typeface="Times New Roman" panose="02020603050405020304" pitchFamily="18" charset="0"/>
                          <a:cs typeface="Times New Roman" panose="02020603050405020304" pitchFamily="18" charset="0"/>
                        </a:rPr>
                        <a:t>Estado</a:t>
                      </a:r>
                      <a:endParaRPr lang="es-CO" sz="16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88302" marR="88302" marT="44151" marB="44151">
                    <a:lnL>
                      <a:noFill/>
                    </a:lnL>
                    <a:lnR>
                      <a:noFill/>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b="1" kern="1200" dirty="0">
                          <a:solidFill>
                            <a:srgbClr val="FFF8E5"/>
                          </a:solidFill>
                          <a:effectLst/>
                          <a:latin typeface="Isidora Sans Bold" panose="00000800000000000000" pitchFamily="2" charset="0"/>
                          <a:ea typeface="Times New Roman" panose="02020603050405020304" pitchFamily="18" charset="0"/>
                          <a:cs typeface="Times New Roman" panose="02020603050405020304" pitchFamily="18" charset="0"/>
                        </a:rPr>
                        <a:t>Responsable</a:t>
                      </a:r>
                      <a:endParaRPr lang="es-CO" sz="16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88302" marR="88302" marT="44151" marB="44151">
                    <a:lnL>
                      <a:noFill/>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extLst>
                  <a:ext uri="{0D108BD9-81ED-4DB2-BD59-A6C34878D82A}">
                    <a16:rowId xmlns:a16="http://schemas.microsoft.com/office/drawing/2014/main" val="10000"/>
                  </a:ext>
                </a:extLst>
              </a:tr>
              <a:tr h="725504">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2700</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w="12700" cap="flat" cmpd="sng" algn="ctr">
                      <a:solidFill>
                        <a:srgbClr val="1B3834"/>
                      </a:solidFill>
                      <a:prstDash val="solid"/>
                      <a:round/>
                      <a:headEnd type="none" w="med" len="med"/>
                      <a:tailEnd type="none" w="med" len="med"/>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Producto o Servicio No Conforme</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w="12700" cap="flat" cmpd="sng" algn="ctr">
                      <a:solidFill>
                        <a:srgbClr val="1B3834"/>
                      </a:solidFill>
                      <a:prstDash val="solid"/>
                      <a:round/>
                      <a:headEnd type="none" w="med" len="med"/>
                      <a:tailEnd type="none" w="med" len="med"/>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w="12700" cap="flat" cmpd="sng" algn="ctr">
                      <a:solidFill>
                        <a:srgbClr val="1B3834"/>
                      </a:solidFill>
                      <a:prstDash val="solid"/>
                      <a:round/>
                      <a:headEnd type="none" w="med" len="med"/>
                      <a:tailEnd type="none" w="med" len="med"/>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PDL Y PP</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a:noFill/>
                    </a:lnB>
                    <a:solidFill>
                      <a:srgbClr val="FFF4E7"/>
                    </a:solidFill>
                  </a:tcPr>
                </a:tc>
                <a:extLst>
                  <a:ext uri="{0D108BD9-81ED-4DB2-BD59-A6C34878D82A}">
                    <a16:rowId xmlns:a16="http://schemas.microsoft.com/office/drawing/2014/main" val="10001"/>
                  </a:ext>
                </a:extLst>
              </a:tr>
              <a:tr h="725504">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978</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Autoevaluación</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PDL Y PP</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739157">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4852</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Producto o Servicio No Conforme</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Pendiente de revisión y cierre</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Movilización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solidFill>
                      <a:srgbClr val="FFF4E7"/>
                    </a:solidFill>
                  </a:tcPr>
                </a:tc>
                <a:extLst>
                  <a:ext uri="{0D108BD9-81ED-4DB2-BD59-A6C34878D82A}">
                    <a16:rowId xmlns:a16="http://schemas.microsoft.com/office/drawing/2014/main" val="10003"/>
                  </a:ext>
                </a:extLst>
              </a:tr>
              <a:tr h="563663">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4544</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Auditoría Externa</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Cumplida, pendiente de cierre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Organizaciones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725504">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4545</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Auditoría Externa</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Movilización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solidFill>
                      <a:srgbClr val="FFF4E7"/>
                    </a:solidFill>
                  </a:tcPr>
                </a:tc>
                <a:extLst>
                  <a:ext uri="{0D108BD9-81ED-4DB2-BD59-A6C34878D82A}">
                    <a16:rowId xmlns:a16="http://schemas.microsoft.com/office/drawing/2014/main" val="10005"/>
                  </a:ext>
                </a:extLst>
              </a:tr>
              <a:tr h="725504">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4688</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tcPr>
                </a:tc>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 Falta de oportunidad PQRS</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Mujeres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563663">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4943</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a:noFill/>
                    </a:lnB>
                    <a:solidFill>
                      <a:srgbClr val="FFF4E7"/>
                    </a:solidFill>
                  </a:tcPr>
                </a:tc>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Ausencia de criterios de Calidad PQRS</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a:noFill/>
                    </a:lnB>
                    <a:solidFill>
                      <a:srgbClr val="FFF4E7"/>
                    </a:solidFill>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U. Administrativa</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a:noFill/>
                    </a:lnB>
                    <a:solidFill>
                      <a:srgbClr val="FFF4E7"/>
                    </a:solidFill>
                  </a:tcPr>
                </a:tc>
                <a:extLst>
                  <a:ext uri="{0D108BD9-81ED-4DB2-BD59-A6C34878D82A}">
                    <a16:rowId xmlns:a16="http://schemas.microsoft.com/office/drawing/2014/main" val="10007"/>
                  </a:ext>
                </a:extLst>
              </a:tr>
              <a:tr h="725504">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4707</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w="12700" cap="flat" cmpd="sng" algn="ctr">
                      <a:solidFill>
                        <a:srgbClr val="1B3834"/>
                      </a:solidFill>
                      <a:prstDash val="solid"/>
                      <a:round/>
                      <a:headEnd type="none" w="med" len="med"/>
                      <a:tailEnd type="none" w="med" len="med"/>
                    </a:lnL>
                    <a:lnR>
                      <a:noFill/>
                    </a:lnR>
                    <a:lnT>
                      <a:noFill/>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600" kern="120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 Producto o Servicio No Conforme</a:t>
                      </a:r>
                      <a:endParaRPr lang="es-CO" sz="16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 seguimiento, fecha de cumplimiento posterior </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a:noFill/>
                    </a:lnR>
                    <a:lnT>
                      <a:noFill/>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600" kern="120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Equipamientos  y  Organizaciones</a:t>
                      </a:r>
                      <a:endParaRPr lang="es-CO" sz="16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88302" marR="88302" marT="44151" marB="44151" anchor="ctr">
                    <a:lnL>
                      <a:noFill/>
                    </a:lnL>
                    <a:lnR w="12700" cap="flat" cmpd="sng" algn="ctr">
                      <a:solidFill>
                        <a:srgbClr val="1B3834"/>
                      </a:solidFill>
                      <a:prstDash val="solid"/>
                      <a:round/>
                      <a:headEnd type="none" w="med" len="med"/>
                      <a:tailEnd type="none" w="med" len="med"/>
                    </a:lnR>
                    <a:lnT>
                      <a:noFill/>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71204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1C583C-C00C-C130-61B0-5E52B58AA509}"/>
              </a:ext>
            </a:extLst>
          </p:cNvPr>
          <p:cNvSpPr/>
          <p:nvPr/>
        </p:nvSpPr>
        <p:spPr>
          <a:xfrm>
            <a:off x="-1" y="0"/>
            <a:ext cx="12192001"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Actuaciones de Entes de control</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graphicFrame>
        <p:nvGraphicFramePr>
          <p:cNvPr id="7" name="Tabla 6">
            <a:extLst>
              <a:ext uri="{FF2B5EF4-FFF2-40B4-BE49-F238E27FC236}">
                <a16:creationId xmlns:a16="http://schemas.microsoft.com/office/drawing/2014/main" id="{0AD2F9E7-8AF8-2D4A-797B-84480F014BD9}"/>
              </a:ext>
            </a:extLst>
          </p:cNvPr>
          <p:cNvGraphicFramePr>
            <a:graphicFrameLocks noGrp="1"/>
          </p:cNvGraphicFramePr>
          <p:nvPr>
            <p:extLst>
              <p:ext uri="{D42A27DB-BD31-4B8C-83A1-F6EECF244321}">
                <p14:modId xmlns:p14="http://schemas.microsoft.com/office/powerpoint/2010/main" val="3684212080"/>
              </p:ext>
            </p:extLst>
          </p:nvPr>
        </p:nvGraphicFramePr>
        <p:xfrm>
          <a:off x="0" y="1027916"/>
          <a:ext cx="12192000" cy="5830084"/>
        </p:xfrm>
        <a:graphic>
          <a:graphicData uri="http://schemas.openxmlformats.org/drawingml/2006/table">
            <a:tbl>
              <a:tblPr firstRow="1" firstCol="1" bandRow="1"/>
              <a:tblGrid>
                <a:gridCol w="2764094">
                  <a:extLst>
                    <a:ext uri="{9D8B030D-6E8A-4147-A177-3AD203B41FA5}">
                      <a16:colId xmlns:a16="http://schemas.microsoft.com/office/drawing/2014/main" val="20000"/>
                    </a:ext>
                  </a:extLst>
                </a:gridCol>
                <a:gridCol w="4137449">
                  <a:extLst>
                    <a:ext uri="{9D8B030D-6E8A-4147-A177-3AD203B41FA5}">
                      <a16:colId xmlns:a16="http://schemas.microsoft.com/office/drawing/2014/main" val="20001"/>
                    </a:ext>
                  </a:extLst>
                </a:gridCol>
                <a:gridCol w="1599349">
                  <a:extLst>
                    <a:ext uri="{9D8B030D-6E8A-4147-A177-3AD203B41FA5}">
                      <a16:colId xmlns:a16="http://schemas.microsoft.com/office/drawing/2014/main" val="20002"/>
                    </a:ext>
                  </a:extLst>
                </a:gridCol>
                <a:gridCol w="1274479">
                  <a:extLst>
                    <a:ext uri="{9D8B030D-6E8A-4147-A177-3AD203B41FA5}">
                      <a16:colId xmlns:a16="http://schemas.microsoft.com/office/drawing/2014/main" val="20003"/>
                    </a:ext>
                  </a:extLst>
                </a:gridCol>
                <a:gridCol w="2416629">
                  <a:extLst>
                    <a:ext uri="{9D8B030D-6E8A-4147-A177-3AD203B41FA5}">
                      <a16:colId xmlns:a16="http://schemas.microsoft.com/office/drawing/2014/main" val="20004"/>
                    </a:ext>
                  </a:extLst>
                </a:gridCol>
              </a:tblGrid>
              <a:tr h="337469">
                <a:tc gridSpan="5">
                  <a:txBody>
                    <a:bodyPr/>
                    <a:lstStyle/>
                    <a:p>
                      <a:pPr algn="ctr">
                        <a:spcAft>
                          <a:spcPts val="0"/>
                        </a:spcAft>
                      </a:pPr>
                      <a:r>
                        <a:rPr lang="es-CO" sz="20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RELACIÓN DE ACTUACIONES</a:t>
                      </a:r>
                      <a:r>
                        <a:rPr lang="es-CO" sz="2000" b="1" kern="0" baseline="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 </a:t>
                      </a:r>
                      <a:r>
                        <a:rPr lang="es-CO" sz="20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ADELANTADAS POR ORGANISMOS DE CONTROL</a:t>
                      </a:r>
                      <a:endParaRPr lang="es-CO" sz="20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44911">
                <a:tc>
                  <a:txBody>
                    <a:bodyPr/>
                    <a:lstStyle/>
                    <a:p>
                      <a:pPr algn="ctr">
                        <a:spcAft>
                          <a:spcPts val="0"/>
                        </a:spcAft>
                      </a:pP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ORGANISMO </a:t>
                      </a:r>
                      <a:b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b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DE CONTROL</a:t>
                      </a:r>
                      <a:endParaRPr lang="es-CO" sz="14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tc>
                  <a:txBody>
                    <a:bodyPr/>
                    <a:lstStyle/>
                    <a:p>
                      <a:pPr algn="ctr">
                        <a:spcAft>
                          <a:spcPts val="0"/>
                        </a:spcAft>
                      </a:pP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TIPO DE ACTUACIÓN</a:t>
                      </a:r>
                      <a:endParaRPr lang="es-CO" sz="14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tc>
                  <a:txBody>
                    <a:bodyPr/>
                    <a:lstStyle/>
                    <a:p>
                      <a:pPr algn="ctr">
                        <a:spcAft>
                          <a:spcPts val="0"/>
                        </a:spcAft>
                      </a:pP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RADICADO</a:t>
                      </a:r>
                      <a:endParaRPr lang="es-CO" sz="14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tc>
                  <a:txBody>
                    <a:bodyPr/>
                    <a:lstStyle/>
                    <a:p>
                      <a:pPr algn="ctr">
                        <a:spcAft>
                          <a:spcPts val="0"/>
                        </a:spcAft>
                      </a:pP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AÑO</a:t>
                      </a:r>
                      <a:endParaRPr lang="es-CO" sz="14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tc>
                  <a:txBody>
                    <a:bodyPr/>
                    <a:lstStyle/>
                    <a:p>
                      <a:pPr algn="ctr">
                        <a:spcAft>
                          <a:spcPts val="0"/>
                        </a:spcAft>
                      </a:pP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ETAPA EN LA </a:t>
                      </a:r>
                      <a:b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br>
                      <a:r>
                        <a:rPr lang="es-CO" sz="1400" b="1" kern="0" dirty="0">
                          <a:solidFill>
                            <a:srgbClr val="FFF8E5"/>
                          </a:solidFill>
                          <a:effectLst/>
                          <a:latin typeface="Isidora Sans Bold" panose="00000800000000000000" pitchFamily="2" charset="0"/>
                          <a:ea typeface="Times New Roman" panose="02020603050405020304" pitchFamily="18" charset="0"/>
                          <a:cs typeface="Calibri" panose="020F0502020204030204" pitchFamily="34" charset="0"/>
                        </a:rPr>
                        <a:t>QUE SE ENCUENTRA</a:t>
                      </a:r>
                      <a:endParaRPr lang="es-CO" sz="1400" kern="100" dirty="0">
                        <a:solidFill>
                          <a:srgbClr val="FFF8E5"/>
                        </a:solidFill>
                        <a:effectLst/>
                        <a:latin typeface="Isidora Sans Bold" panose="000008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6C6D"/>
                    </a:solidFill>
                  </a:tcPr>
                </a:tc>
                <a:extLst>
                  <a:ext uri="{0D108BD9-81ED-4DB2-BD59-A6C34878D82A}">
                    <a16:rowId xmlns:a16="http://schemas.microsoft.com/office/drawing/2014/main" val="10001"/>
                  </a:ext>
                </a:extLst>
              </a:tr>
              <a:tr h="626629">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Contraloría Distrital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Actuación Especial de Fiscalización PQRSD 293 de 2023 </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202310340756</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2023</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En curso</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06972">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Contraloría Distrital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Vigilancia Fiscal No. 110 Presupuesto Participativo, para la Comuna 3 Manrique</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202310279024  202310293264  202310295646</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2023</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En curso</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6548">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Contraloría Distrital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Vigilancia Fiscal No. 118 Seguimiento al proyecto 200259 PP “Fortalecimiento de la Gestión Presupuesto Participativo.</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202330898907</a:t>
                      </a:r>
                      <a:br>
                        <a:rPr lang="es-CO" sz="1400" kern="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br>
                      <a:r>
                        <a:rPr lang="es-CO" sz="1400" kern="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202310329391</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2023</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En curso</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92277">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Contraloría Distrital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Solicitud de información PQRSD -430. Radicado 202300003588 del 26 de septiembre de 2023</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202310330809</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2023</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400" kern="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En curso</a:t>
                      </a:r>
                      <a:endParaRPr lang="es-CO" sz="14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6062">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Contraloría Distrital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Solicitud de información para dar respuesta a PQRSD -452 de 2023PQRSD. Radicado 202300003802 del 09 de octubre de 2023</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Calibri" panose="020F0502020204030204" pitchFamily="34" charset="0"/>
                        </a:rPr>
                        <a:t>202310346831</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2023</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CO" sz="1400" kern="0"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rPr>
                        <a:t>En curso</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859216">
                <a:tc>
                  <a:txBody>
                    <a:bodyPr/>
                    <a:lstStyle/>
                    <a:p>
                      <a:pPr marR="0" algn="ctr" rtl="0">
                        <a:lnSpc>
                          <a:spcPct val="100000"/>
                        </a:lnSpc>
                        <a:spcBef>
                          <a:spcPts val="0"/>
                        </a:spcBef>
                        <a:spcAft>
                          <a:spcPts val="0"/>
                        </a:spcAft>
                        <a:buClr>
                          <a:srgbClr val="000000"/>
                        </a:buClr>
                        <a:buFont typeface="Arial"/>
                      </a:pPr>
                      <a:r>
                        <a:rPr lang="es-CO" sz="1400" b="0" i="0" u="none" strike="noStrike" kern="0" cap="none"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sym typeface="Arial"/>
                        </a:rPr>
                        <a:t>Personería </a:t>
                      </a:r>
                    </a:p>
                  </a:txBody>
                  <a:tcPr marL="25704" marR="25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s-CO" sz="1400" b="0" i="0" u="none" strike="noStrike" kern="0" cap="none"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sym typeface="Arial"/>
                        </a:rPr>
                        <a:t>De anualidad en la ejecución de los programas y proyectos, con dineros públicos de Presupuesto Participativo en el Distrito de Medellín”</a:t>
                      </a: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400" b="0" i="0" u="none" strike="noStrike" kern="0" cap="none"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sym typeface="Arial"/>
                        </a:rPr>
                        <a:t>2012310240302</a:t>
                      </a:r>
                    </a:p>
                    <a:p>
                      <a:pPr algn="ctr">
                        <a:spcAft>
                          <a:spcPts val="0"/>
                        </a:spcAft>
                      </a:pP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400" b="0" i="0" u="none" strike="noStrike" kern="0" cap="none"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sym typeface="Arial"/>
                        </a:rPr>
                        <a:t>2023</a:t>
                      </a:r>
                    </a:p>
                    <a:p>
                      <a:pPr algn="ctr">
                        <a:spcAft>
                          <a:spcPts val="0"/>
                        </a:spcAft>
                      </a:pPr>
                      <a:endParaRPr lang="es-CO" sz="14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25704" marR="25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1400" b="0" i="0" u="none" strike="noStrike" kern="0" cap="none" dirty="0">
                          <a:solidFill>
                            <a:srgbClr val="000000"/>
                          </a:solidFill>
                          <a:effectLst/>
                          <a:latin typeface="Isidora Sans" panose="00000500000000000000" pitchFamily="2" charset="0"/>
                          <a:ea typeface="Times New Roman" panose="02020603050405020304" pitchFamily="18" charset="0"/>
                          <a:cs typeface="Times New Roman" panose="02020603050405020304" pitchFamily="18" charset="0"/>
                          <a:sym typeface="Arial"/>
                        </a:rPr>
                        <a:t>En curso  </a:t>
                      </a:r>
                    </a:p>
                  </a:txBody>
                  <a:tcPr marL="25704" marR="2570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31550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81C583C-C00C-C130-61B0-5E52B58AA509}"/>
              </a:ext>
            </a:extLst>
          </p:cNvPr>
          <p:cNvSpPr/>
          <p:nvPr/>
        </p:nvSpPr>
        <p:spPr>
          <a:xfrm>
            <a:off x="-1" y="0"/>
            <a:ext cx="12192001"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3. Asuntos administrativos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Obra física</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3" name="CuadroTexto 2">
            <a:extLst>
              <a:ext uri="{FF2B5EF4-FFF2-40B4-BE49-F238E27FC236}">
                <a16:creationId xmlns:a16="http://schemas.microsoft.com/office/drawing/2014/main" id="{4F49132D-2ECE-62E3-482D-4744B3CBACB1}"/>
              </a:ext>
            </a:extLst>
          </p:cNvPr>
          <p:cNvSpPr txBox="1"/>
          <p:nvPr/>
        </p:nvSpPr>
        <p:spPr>
          <a:xfrm>
            <a:off x="3338532" y="4022850"/>
            <a:ext cx="184731" cy="307777"/>
          </a:xfrm>
          <a:prstGeom prst="rect">
            <a:avLst/>
          </a:prstGeom>
          <a:noFill/>
        </p:spPr>
        <p:txBody>
          <a:bodyPr wrap="none" rtlCol="0">
            <a:spAutoFit/>
          </a:bodyPr>
          <a:lstStyle/>
          <a:p>
            <a:endParaRPr lang="es-CO" dirty="0"/>
          </a:p>
        </p:txBody>
      </p:sp>
      <p:graphicFrame>
        <p:nvGraphicFramePr>
          <p:cNvPr id="13" name="Tabla 12">
            <a:extLst>
              <a:ext uri="{FF2B5EF4-FFF2-40B4-BE49-F238E27FC236}">
                <a16:creationId xmlns:a16="http://schemas.microsoft.com/office/drawing/2014/main" id="{C36D748A-A553-C9BD-B409-3F94C2F1FC1C}"/>
              </a:ext>
            </a:extLst>
          </p:cNvPr>
          <p:cNvGraphicFramePr>
            <a:graphicFrameLocks noGrp="1"/>
          </p:cNvGraphicFramePr>
          <p:nvPr>
            <p:extLst>
              <p:ext uri="{D42A27DB-BD31-4B8C-83A1-F6EECF244321}">
                <p14:modId xmlns:p14="http://schemas.microsoft.com/office/powerpoint/2010/main" val="1084888068"/>
              </p:ext>
            </p:extLst>
          </p:nvPr>
        </p:nvGraphicFramePr>
        <p:xfrm>
          <a:off x="-1" y="1049297"/>
          <a:ext cx="12191999" cy="2747843"/>
        </p:xfrm>
        <a:graphic>
          <a:graphicData uri="http://schemas.openxmlformats.org/drawingml/2006/table">
            <a:tbl>
              <a:tblPr firstRow="1" firstCol="1" bandRow="1">
                <a:tableStyleId>{2D5ABB26-0587-4C30-8999-92F81FD0307C}</a:tableStyleId>
              </a:tblPr>
              <a:tblGrid>
                <a:gridCol w="1367365">
                  <a:extLst>
                    <a:ext uri="{9D8B030D-6E8A-4147-A177-3AD203B41FA5}">
                      <a16:colId xmlns:a16="http://schemas.microsoft.com/office/drawing/2014/main" val="20000"/>
                    </a:ext>
                  </a:extLst>
                </a:gridCol>
                <a:gridCol w="3053938">
                  <a:extLst>
                    <a:ext uri="{9D8B030D-6E8A-4147-A177-3AD203B41FA5}">
                      <a16:colId xmlns:a16="http://schemas.microsoft.com/office/drawing/2014/main" val="20001"/>
                    </a:ext>
                  </a:extLst>
                </a:gridCol>
                <a:gridCol w="3231468">
                  <a:extLst>
                    <a:ext uri="{9D8B030D-6E8A-4147-A177-3AD203B41FA5}">
                      <a16:colId xmlns:a16="http://schemas.microsoft.com/office/drawing/2014/main" val="20002"/>
                    </a:ext>
                  </a:extLst>
                </a:gridCol>
                <a:gridCol w="2269614">
                  <a:extLst>
                    <a:ext uri="{9D8B030D-6E8A-4147-A177-3AD203B41FA5}">
                      <a16:colId xmlns:a16="http://schemas.microsoft.com/office/drawing/2014/main" val="20003"/>
                    </a:ext>
                  </a:extLst>
                </a:gridCol>
                <a:gridCol w="2269614">
                  <a:extLst>
                    <a:ext uri="{9D8B030D-6E8A-4147-A177-3AD203B41FA5}">
                      <a16:colId xmlns:a16="http://schemas.microsoft.com/office/drawing/2014/main" val="20004"/>
                    </a:ext>
                  </a:extLst>
                </a:gridCol>
              </a:tblGrid>
              <a:tr h="392549">
                <a:tc>
                  <a:txBody>
                    <a:bodyPr/>
                    <a:lstStyle/>
                    <a:p>
                      <a:pPr algn="ctr">
                        <a:spcAft>
                          <a:spcPts val="0"/>
                        </a:spcAft>
                      </a:pPr>
                      <a:r>
                        <a:rPr lang="es-CO" sz="1600" kern="0" dirty="0">
                          <a:effectLst/>
                          <a:latin typeface="Isidora Sans Bold" panose="00000800000000000000" pitchFamily="2" charset="0"/>
                        </a:rPr>
                        <a:t>Año</a:t>
                      </a:r>
                      <a:endParaRPr lang="es-CO" sz="160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kern="0" dirty="0">
                          <a:effectLst/>
                          <a:latin typeface="Isidora Sans Bold" panose="00000800000000000000" pitchFamily="2" charset="0"/>
                        </a:rPr>
                        <a:t># y valor / Modalidad </a:t>
                      </a:r>
                      <a:endParaRPr lang="es-CO" sz="160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kern="0" dirty="0">
                          <a:effectLst/>
                          <a:latin typeface="Isidora Sans Bold" panose="00000800000000000000" pitchFamily="2" charset="0"/>
                        </a:rPr>
                        <a:t>Licitación Pública</a:t>
                      </a:r>
                      <a:endParaRPr lang="es-CO" sz="160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kern="0" dirty="0">
                          <a:effectLst/>
                          <a:latin typeface="Isidora Sans Bold" panose="00000800000000000000" pitchFamily="2" charset="0"/>
                        </a:rPr>
                        <a:t>Selección Abreviada</a:t>
                      </a:r>
                      <a:endParaRPr lang="es-CO" sz="160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tc>
                  <a:txBody>
                    <a:bodyPr/>
                    <a:lstStyle/>
                    <a:p>
                      <a:pPr algn="ctr">
                        <a:spcAft>
                          <a:spcPts val="0"/>
                        </a:spcAft>
                      </a:pPr>
                      <a:r>
                        <a:rPr lang="es-CO" sz="1600" kern="0" dirty="0">
                          <a:effectLst/>
                          <a:latin typeface="Isidora Sans Bold" panose="00000800000000000000" pitchFamily="2" charset="0"/>
                        </a:rPr>
                        <a:t>Total</a:t>
                      </a:r>
                      <a:endParaRPr lang="es-CO" sz="1600" kern="100" dirty="0">
                        <a:effectLst/>
                        <a:latin typeface="Isidora Sans Bold" panose="000008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solidFill>
                      <a:srgbClr val="EB6C6D"/>
                    </a:solidFill>
                  </a:tcPr>
                </a:tc>
                <a:extLst>
                  <a:ext uri="{0D108BD9-81ED-4DB2-BD59-A6C34878D82A}">
                    <a16:rowId xmlns:a16="http://schemas.microsoft.com/office/drawing/2014/main" val="10000"/>
                  </a:ext>
                </a:extLst>
              </a:tr>
              <a:tr h="392549">
                <a:tc rowSpan="2">
                  <a:txBody>
                    <a:bodyPr/>
                    <a:lstStyle/>
                    <a:p>
                      <a:pPr algn="ctr">
                        <a:spcAft>
                          <a:spcPts val="0"/>
                        </a:spcAft>
                      </a:pPr>
                      <a:r>
                        <a:rPr lang="es-CO" sz="1800" kern="0" dirty="0">
                          <a:effectLst/>
                          <a:latin typeface="Isidora Sans" panose="00000500000000000000" pitchFamily="2" charset="0"/>
                        </a:rPr>
                        <a:t>2020</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spcAft>
                          <a:spcPts val="0"/>
                        </a:spcAft>
                      </a:pPr>
                      <a:r>
                        <a:rPr lang="es-CO" sz="1800" kern="0">
                          <a:effectLst/>
                          <a:latin typeface="Isidora Sans" panose="00000500000000000000" pitchFamily="2" charset="0"/>
                        </a:rPr>
                        <a:t>Número de contratos</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a:effectLst/>
                          <a:latin typeface="Isidora Sans" panose="00000500000000000000" pitchFamily="2" charset="0"/>
                        </a:rPr>
                        <a:t>0</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a:effectLst/>
                          <a:latin typeface="Isidora Sans" panose="00000500000000000000" pitchFamily="2" charset="0"/>
                        </a:rPr>
                        <a:t>1</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a:effectLst/>
                          <a:latin typeface="Isidora Sans" panose="00000500000000000000" pitchFamily="2" charset="0"/>
                        </a:rPr>
                        <a:t>1</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1"/>
                  </a:ext>
                </a:extLst>
              </a:tr>
              <a:tr h="392549">
                <a:tc vMerge="1">
                  <a:txBody>
                    <a:bodyPr/>
                    <a:lstStyle/>
                    <a:p>
                      <a:endParaRPr lang="es-CO"/>
                    </a:p>
                  </a:txBody>
                  <a:tcPr/>
                </a:tc>
                <a:tc>
                  <a:txBody>
                    <a:bodyPr/>
                    <a:lstStyle/>
                    <a:p>
                      <a:pPr>
                        <a:spcAft>
                          <a:spcPts val="0"/>
                        </a:spcAft>
                      </a:pPr>
                      <a:r>
                        <a:rPr lang="es-CO" sz="1800" kern="0" dirty="0">
                          <a:effectLst/>
                          <a:latin typeface="Isidora Sans" panose="00000500000000000000" pitchFamily="2" charset="0"/>
                        </a:rPr>
                        <a:t>Valor contratos</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$ 830.214.779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$ 830.214.779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2"/>
                  </a:ext>
                </a:extLst>
              </a:tr>
              <a:tr h="392549">
                <a:tc rowSpan="2">
                  <a:txBody>
                    <a:bodyPr/>
                    <a:lstStyle/>
                    <a:p>
                      <a:pPr algn="ctr">
                        <a:spcAft>
                          <a:spcPts val="0"/>
                        </a:spcAft>
                      </a:pPr>
                      <a:r>
                        <a:rPr lang="es-CO" sz="1800" kern="0" dirty="0">
                          <a:effectLst/>
                          <a:latin typeface="Isidora Sans" panose="00000500000000000000" pitchFamily="2" charset="0"/>
                        </a:rPr>
                        <a:t>2021</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spcAft>
                          <a:spcPts val="0"/>
                        </a:spcAft>
                      </a:pPr>
                      <a:r>
                        <a:rPr lang="es-CO" sz="1800" kern="0" dirty="0">
                          <a:effectLst/>
                          <a:latin typeface="Isidora Sans" panose="00000500000000000000" pitchFamily="2" charset="0"/>
                        </a:rPr>
                        <a:t>Número de contratos</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0</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1</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a:effectLst/>
                          <a:latin typeface="Isidora Sans" panose="00000500000000000000" pitchFamily="2" charset="0"/>
                        </a:rPr>
                        <a:t>1</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3"/>
                  </a:ext>
                </a:extLst>
              </a:tr>
              <a:tr h="392549">
                <a:tc vMerge="1">
                  <a:txBody>
                    <a:bodyPr/>
                    <a:lstStyle/>
                    <a:p>
                      <a:endParaRPr lang="es-CO"/>
                    </a:p>
                  </a:txBody>
                  <a:tcPr/>
                </a:tc>
                <a:tc>
                  <a:txBody>
                    <a:bodyPr/>
                    <a:lstStyle/>
                    <a:p>
                      <a:pPr>
                        <a:spcAft>
                          <a:spcPts val="0"/>
                        </a:spcAft>
                      </a:pPr>
                      <a:r>
                        <a:rPr lang="es-CO" sz="1800" kern="0" dirty="0">
                          <a:effectLst/>
                          <a:latin typeface="Isidora Sans" panose="00000500000000000000" pitchFamily="2" charset="0"/>
                        </a:rPr>
                        <a:t>Valor contratos</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$ 811.948.775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$ 811.948.775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4"/>
                  </a:ext>
                </a:extLst>
              </a:tr>
              <a:tr h="392549">
                <a:tc rowSpan="2">
                  <a:txBody>
                    <a:bodyPr/>
                    <a:lstStyle/>
                    <a:p>
                      <a:pPr algn="ctr">
                        <a:spcAft>
                          <a:spcPts val="0"/>
                        </a:spcAft>
                      </a:pPr>
                      <a:r>
                        <a:rPr lang="es-CO" sz="1800" kern="0">
                          <a:effectLst/>
                          <a:latin typeface="Isidora Sans" panose="00000500000000000000" pitchFamily="2" charset="0"/>
                        </a:rPr>
                        <a:t>2022</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spcAft>
                          <a:spcPts val="0"/>
                        </a:spcAft>
                      </a:pPr>
                      <a:r>
                        <a:rPr lang="es-CO" sz="1800" kern="0" dirty="0">
                          <a:effectLst/>
                          <a:latin typeface="Isidora Sans" panose="00000500000000000000" pitchFamily="2" charset="0"/>
                        </a:rPr>
                        <a:t>Número de contratos</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a:effectLst/>
                          <a:latin typeface="Isidora Sans" panose="00000500000000000000" pitchFamily="2" charset="0"/>
                        </a:rPr>
                        <a:t>1</a:t>
                      </a:r>
                      <a:endParaRPr lang="es-CO" sz="1800" kern="10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0</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1</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5"/>
                  </a:ext>
                </a:extLst>
              </a:tr>
              <a:tr h="392549">
                <a:tc vMerge="1">
                  <a:txBody>
                    <a:bodyPr/>
                    <a:lstStyle/>
                    <a:p>
                      <a:endParaRPr lang="es-CO"/>
                    </a:p>
                  </a:txBody>
                  <a:tcPr/>
                </a:tc>
                <a:tc>
                  <a:txBody>
                    <a:bodyPr/>
                    <a:lstStyle/>
                    <a:p>
                      <a:pPr>
                        <a:spcAft>
                          <a:spcPts val="0"/>
                        </a:spcAft>
                      </a:pPr>
                      <a:r>
                        <a:rPr lang="es-CO" sz="1800" kern="0" dirty="0">
                          <a:effectLst/>
                          <a:latin typeface="Isidora Sans" panose="00000500000000000000" pitchFamily="2" charset="0"/>
                        </a:rPr>
                        <a:t>Valor contratos</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$ 1.749.730.075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tc>
                  <a:txBody>
                    <a:bodyPr/>
                    <a:lstStyle/>
                    <a:p>
                      <a:pPr algn="ctr">
                        <a:spcAft>
                          <a:spcPts val="0"/>
                        </a:spcAft>
                      </a:pPr>
                      <a:r>
                        <a:rPr lang="es-CO" sz="1800" kern="0" dirty="0">
                          <a:effectLst/>
                          <a:latin typeface="Isidora Sans" panose="00000500000000000000" pitchFamily="2" charset="0"/>
                        </a:rPr>
                        <a:t> $ 1.749.730.075 </a:t>
                      </a:r>
                      <a:endParaRPr lang="es-CO" sz="1800" kern="100" dirty="0">
                        <a:effectLst/>
                        <a:latin typeface="Isidora Sans"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1B3834"/>
                      </a:solidFill>
                      <a:prstDash val="solid"/>
                      <a:round/>
                      <a:headEnd type="none" w="med" len="med"/>
                      <a:tailEnd type="none" w="med" len="med"/>
                    </a:lnL>
                    <a:lnR w="12700" cap="flat" cmpd="sng" algn="ctr">
                      <a:solidFill>
                        <a:srgbClr val="1B3834"/>
                      </a:solidFill>
                      <a:prstDash val="solid"/>
                      <a:round/>
                      <a:headEnd type="none" w="med" len="med"/>
                      <a:tailEnd type="none" w="med" len="med"/>
                    </a:lnR>
                    <a:lnT w="12700" cap="flat" cmpd="sng" algn="ctr">
                      <a:solidFill>
                        <a:srgbClr val="1B3834"/>
                      </a:solidFill>
                      <a:prstDash val="solid"/>
                      <a:round/>
                      <a:headEnd type="none" w="med" len="med"/>
                      <a:tailEnd type="none" w="med" len="med"/>
                    </a:lnT>
                    <a:lnB w="12700" cap="flat" cmpd="sng" algn="ctr">
                      <a:solidFill>
                        <a:srgbClr val="1B3834"/>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 name="CuadroTexto 14">
            <a:extLst>
              <a:ext uri="{FF2B5EF4-FFF2-40B4-BE49-F238E27FC236}">
                <a16:creationId xmlns:a16="http://schemas.microsoft.com/office/drawing/2014/main" id="{DAD1E418-28BA-1C53-A722-1E60FD542C10}"/>
              </a:ext>
            </a:extLst>
          </p:cNvPr>
          <p:cNvSpPr txBox="1"/>
          <p:nvPr/>
        </p:nvSpPr>
        <p:spPr>
          <a:xfrm>
            <a:off x="480416" y="4039774"/>
            <a:ext cx="1427320" cy="923330"/>
          </a:xfrm>
          <a:prstGeom prst="rect">
            <a:avLst/>
          </a:prstGeom>
          <a:noFill/>
        </p:spPr>
        <p:txBody>
          <a:bodyPr wrap="square">
            <a:spAutoFit/>
          </a:bodyPr>
          <a:lstStyle/>
          <a:p>
            <a:r>
              <a:rPr lang="es-ES" sz="5400" b="1" dirty="0">
                <a:solidFill>
                  <a:srgbClr val="ED6D6E"/>
                </a:solidFill>
                <a:latin typeface="Isidora Sans Bold" pitchFamily="2" charset="77"/>
                <a:cs typeface="Tahoma"/>
              </a:rPr>
              <a:t>239</a:t>
            </a:r>
            <a:endParaRPr lang="es-CO" sz="5400" dirty="0">
              <a:solidFill>
                <a:srgbClr val="ED6D6E"/>
              </a:solidFill>
            </a:endParaRPr>
          </a:p>
        </p:txBody>
      </p:sp>
      <p:sp>
        <p:nvSpPr>
          <p:cNvPr id="17" name="CuadroTexto 16">
            <a:extLst>
              <a:ext uri="{FF2B5EF4-FFF2-40B4-BE49-F238E27FC236}">
                <a16:creationId xmlns:a16="http://schemas.microsoft.com/office/drawing/2014/main" id="{9192BEA2-94C6-002D-6623-47DE7DAC9C37}"/>
              </a:ext>
            </a:extLst>
          </p:cNvPr>
          <p:cNvSpPr txBox="1"/>
          <p:nvPr/>
        </p:nvSpPr>
        <p:spPr>
          <a:xfrm>
            <a:off x="1786292" y="4178273"/>
            <a:ext cx="3360826" cy="646331"/>
          </a:xfrm>
          <a:prstGeom prst="rect">
            <a:avLst/>
          </a:prstGeom>
          <a:noFill/>
        </p:spPr>
        <p:txBody>
          <a:bodyPr wrap="square">
            <a:spAutoFit/>
          </a:bodyPr>
          <a:lstStyle/>
          <a:p>
            <a:r>
              <a:rPr lang="es-CO" sz="1800" dirty="0">
                <a:solidFill>
                  <a:srgbClr val="1B3834"/>
                </a:solidFill>
                <a:latin typeface="Isidora Sans Bold" pitchFamily="2" charset="77"/>
                <a:cs typeface="Tahoma"/>
              </a:rPr>
              <a:t>Mantenimientos menores</a:t>
            </a:r>
          </a:p>
          <a:p>
            <a:r>
              <a:rPr lang="es-CO" sz="1800" dirty="0">
                <a:solidFill>
                  <a:srgbClr val="1B3834"/>
                </a:solidFill>
                <a:latin typeface="Isidora Sans Bold" pitchFamily="2" charset="77"/>
                <a:cs typeface="Tahoma"/>
              </a:rPr>
              <a:t>y obras complementarias</a:t>
            </a:r>
            <a:endParaRPr lang="es-CO" sz="1800" dirty="0">
              <a:solidFill>
                <a:srgbClr val="1B3834"/>
              </a:solidFill>
            </a:endParaRPr>
          </a:p>
        </p:txBody>
      </p:sp>
      <p:sp>
        <p:nvSpPr>
          <p:cNvPr id="18" name="CuadroTexto 17">
            <a:extLst>
              <a:ext uri="{FF2B5EF4-FFF2-40B4-BE49-F238E27FC236}">
                <a16:creationId xmlns:a16="http://schemas.microsoft.com/office/drawing/2014/main" id="{D6FB471D-2404-8D72-9EE7-12DE92E12302}"/>
              </a:ext>
            </a:extLst>
          </p:cNvPr>
          <p:cNvSpPr txBox="1"/>
          <p:nvPr/>
        </p:nvSpPr>
        <p:spPr>
          <a:xfrm>
            <a:off x="480416" y="4890883"/>
            <a:ext cx="5182892" cy="923330"/>
          </a:xfrm>
          <a:prstGeom prst="rect">
            <a:avLst/>
          </a:prstGeom>
          <a:noFill/>
        </p:spPr>
        <p:txBody>
          <a:bodyPr wrap="square">
            <a:spAutoFit/>
          </a:bodyPr>
          <a:lstStyle/>
          <a:p>
            <a:r>
              <a:rPr lang="es-ES" sz="5400" b="1" dirty="0">
                <a:solidFill>
                  <a:srgbClr val="1B3834"/>
                </a:solidFill>
                <a:latin typeface="Isidora Sans Bold" pitchFamily="2" charset="77"/>
                <a:cs typeface="Tahoma"/>
              </a:rPr>
              <a:t>$ 3.391.893.629</a:t>
            </a:r>
            <a:endParaRPr lang="es-CO" sz="5400" dirty="0">
              <a:solidFill>
                <a:srgbClr val="1B3834"/>
              </a:solidFill>
            </a:endParaRPr>
          </a:p>
        </p:txBody>
      </p:sp>
      <p:sp>
        <p:nvSpPr>
          <p:cNvPr id="19" name="CuadroTexto 18">
            <a:extLst>
              <a:ext uri="{FF2B5EF4-FFF2-40B4-BE49-F238E27FC236}">
                <a16:creationId xmlns:a16="http://schemas.microsoft.com/office/drawing/2014/main" id="{EC15C610-CB40-A50D-5AE1-06AE1753A546}"/>
              </a:ext>
            </a:extLst>
          </p:cNvPr>
          <p:cNvSpPr txBox="1"/>
          <p:nvPr/>
        </p:nvSpPr>
        <p:spPr>
          <a:xfrm>
            <a:off x="3523263" y="5629547"/>
            <a:ext cx="2015558" cy="369332"/>
          </a:xfrm>
          <a:prstGeom prst="rect">
            <a:avLst/>
          </a:prstGeom>
          <a:noFill/>
        </p:spPr>
        <p:txBody>
          <a:bodyPr wrap="square">
            <a:spAutoFit/>
          </a:bodyPr>
          <a:lstStyle/>
          <a:p>
            <a:r>
              <a:rPr lang="es-CO" sz="1800" dirty="0">
                <a:solidFill>
                  <a:srgbClr val="ED6D6E"/>
                </a:solidFill>
                <a:latin typeface="Isidora Sans Bold" pitchFamily="2" charset="77"/>
                <a:cs typeface="Tahoma"/>
              </a:rPr>
              <a:t>Costo estimado</a:t>
            </a:r>
            <a:endParaRPr lang="es-CO" sz="1800" dirty="0">
              <a:solidFill>
                <a:srgbClr val="ED6D6E"/>
              </a:solidFill>
            </a:endParaRPr>
          </a:p>
        </p:txBody>
      </p:sp>
      <p:sp>
        <p:nvSpPr>
          <p:cNvPr id="20" name="CuadroTexto 19">
            <a:extLst>
              <a:ext uri="{FF2B5EF4-FFF2-40B4-BE49-F238E27FC236}">
                <a16:creationId xmlns:a16="http://schemas.microsoft.com/office/drawing/2014/main" id="{E8BC76E1-4896-6ACD-6C34-B9CED6D326B0}"/>
              </a:ext>
            </a:extLst>
          </p:cNvPr>
          <p:cNvSpPr txBox="1"/>
          <p:nvPr/>
        </p:nvSpPr>
        <p:spPr>
          <a:xfrm>
            <a:off x="480416" y="5825591"/>
            <a:ext cx="1427320" cy="923330"/>
          </a:xfrm>
          <a:prstGeom prst="rect">
            <a:avLst/>
          </a:prstGeom>
          <a:noFill/>
        </p:spPr>
        <p:txBody>
          <a:bodyPr wrap="square">
            <a:spAutoFit/>
          </a:bodyPr>
          <a:lstStyle/>
          <a:p>
            <a:r>
              <a:rPr lang="es-ES" sz="5400" b="1" dirty="0">
                <a:solidFill>
                  <a:srgbClr val="ED6D6E"/>
                </a:solidFill>
                <a:latin typeface="Isidora Sans Bold" pitchFamily="2" charset="77"/>
                <a:cs typeface="Tahoma"/>
              </a:rPr>
              <a:t>482</a:t>
            </a:r>
            <a:endParaRPr lang="es-CO" sz="5400" dirty="0">
              <a:solidFill>
                <a:srgbClr val="ED6D6E"/>
              </a:solidFill>
            </a:endParaRPr>
          </a:p>
        </p:txBody>
      </p:sp>
      <p:sp>
        <p:nvSpPr>
          <p:cNvPr id="21" name="CuadroTexto 20">
            <a:extLst>
              <a:ext uri="{FF2B5EF4-FFF2-40B4-BE49-F238E27FC236}">
                <a16:creationId xmlns:a16="http://schemas.microsoft.com/office/drawing/2014/main" id="{132EAB0F-F7E0-D424-C511-F55C9BBD4848}"/>
              </a:ext>
            </a:extLst>
          </p:cNvPr>
          <p:cNvSpPr txBox="1"/>
          <p:nvPr/>
        </p:nvSpPr>
        <p:spPr>
          <a:xfrm>
            <a:off x="1786292" y="5964090"/>
            <a:ext cx="1552240" cy="646331"/>
          </a:xfrm>
          <a:prstGeom prst="rect">
            <a:avLst/>
          </a:prstGeom>
          <a:noFill/>
        </p:spPr>
        <p:txBody>
          <a:bodyPr wrap="square">
            <a:spAutoFit/>
          </a:bodyPr>
          <a:lstStyle/>
          <a:p>
            <a:r>
              <a:rPr lang="es-CO" sz="1800" dirty="0">
                <a:solidFill>
                  <a:srgbClr val="1B3834"/>
                </a:solidFill>
                <a:latin typeface="Isidora Sans Bold" pitchFamily="2" charset="77"/>
                <a:cs typeface="Tahoma"/>
              </a:rPr>
              <a:t>Empleos</a:t>
            </a:r>
          </a:p>
          <a:p>
            <a:r>
              <a:rPr lang="es-CO" sz="1800" dirty="0">
                <a:solidFill>
                  <a:srgbClr val="1B3834"/>
                </a:solidFill>
                <a:latin typeface="Isidora Sans Bold" pitchFamily="2" charset="77"/>
                <a:cs typeface="Tahoma"/>
              </a:rPr>
              <a:t>generados</a:t>
            </a:r>
            <a:endParaRPr lang="es-CO" sz="1800" dirty="0">
              <a:solidFill>
                <a:srgbClr val="1B3834"/>
              </a:solidFill>
            </a:endParaRPr>
          </a:p>
        </p:txBody>
      </p:sp>
      <p:sp>
        <p:nvSpPr>
          <p:cNvPr id="22" name="CuadroTexto 21">
            <a:extLst>
              <a:ext uri="{FF2B5EF4-FFF2-40B4-BE49-F238E27FC236}">
                <a16:creationId xmlns:a16="http://schemas.microsoft.com/office/drawing/2014/main" id="{53CDBC1F-EBB0-657D-B0F4-5BAA7FAD1CD2}"/>
              </a:ext>
            </a:extLst>
          </p:cNvPr>
          <p:cNvSpPr txBox="1"/>
          <p:nvPr/>
        </p:nvSpPr>
        <p:spPr>
          <a:xfrm>
            <a:off x="6143725" y="4022850"/>
            <a:ext cx="5367066" cy="923330"/>
          </a:xfrm>
          <a:prstGeom prst="rect">
            <a:avLst/>
          </a:prstGeom>
          <a:noFill/>
        </p:spPr>
        <p:txBody>
          <a:bodyPr wrap="square">
            <a:spAutoFit/>
          </a:bodyPr>
          <a:lstStyle/>
          <a:p>
            <a:pPr algn="r"/>
            <a:r>
              <a:rPr lang="es-ES" sz="5400" b="1" dirty="0">
                <a:solidFill>
                  <a:srgbClr val="ED6D6E"/>
                </a:solidFill>
                <a:latin typeface="Isidora Sans Bold" pitchFamily="2" charset="77"/>
                <a:cs typeface="Tahoma"/>
              </a:rPr>
              <a:t>Sedes nuevas</a:t>
            </a:r>
            <a:endParaRPr lang="es-CO" sz="5400" dirty="0">
              <a:solidFill>
                <a:srgbClr val="ED6D6E"/>
              </a:solidFill>
            </a:endParaRPr>
          </a:p>
        </p:txBody>
      </p:sp>
      <p:sp>
        <p:nvSpPr>
          <p:cNvPr id="23" name="CuadroTexto 22">
            <a:extLst>
              <a:ext uri="{FF2B5EF4-FFF2-40B4-BE49-F238E27FC236}">
                <a16:creationId xmlns:a16="http://schemas.microsoft.com/office/drawing/2014/main" id="{5B95EC83-49D4-EACB-4657-6E8DE7529674}"/>
              </a:ext>
            </a:extLst>
          </p:cNvPr>
          <p:cNvSpPr txBox="1"/>
          <p:nvPr/>
        </p:nvSpPr>
        <p:spPr>
          <a:xfrm>
            <a:off x="6143725" y="4725870"/>
            <a:ext cx="5367066" cy="584775"/>
          </a:xfrm>
          <a:prstGeom prst="rect">
            <a:avLst/>
          </a:prstGeom>
          <a:noFill/>
        </p:spPr>
        <p:txBody>
          <a:bodyPr wrap="square">
            <a:spAutoFit/>
          </a:bodyPr>
          <a:lstStyle/>
          <a:p>
            <a:pPr algn="r"/>
            <a:r>
              <a:rPr lang="es-ES" sz="3200" b="1">
                <a:solidFill>
                  <a:srgbClr val="ED6D6E"/>
                </a:solidFill>
                <a:latin typeface="Isidora Sans Bold" pitchFamily="2" charset="77"/>
                <a:cs typeface="Tahoma"/>
              </a:rPr>
              <a:t>entregadas</a:t>
            </a:r>
            <a:endParaRPr lang="es-CO" sz="3200" dirty="0">
              <a:solidFill>
                <a:srgbClr val="ED6D6E"/>
              </a:solidFill>
            </a:endParaRPr>
          </a:p>
        </p:txBody>
      </p:sp>
      <p:sp>
        <p:nvSpPr>
          <p:cNvPr id="24" name="CuadroTexto 23">
            <a:extLst>
              <a:ext uri="{FF2B5EF4-FFF2-40B4-BE49-F238E27FC236}">
                <a16:creationId xmlns:a16="http://schemas.microsoft.com/office/drawing/2014/main" id="{75C7A1B3-4682-3E7C-C52F-07A4C863912D}"/>
              </a:ext>
            </a:extLst>
          </p:cNvPr>
          <p:cNvSpPr txBox="1"/>
          <p:nvPr/>
        </p:nvSpPr>
        <p:spPr>
          <a:xfrm>
            <a:off x="6923313" y="5331539"/>
            <a:ext cx="4465455" cy="646331"/>
          </a:xfrm>
          <a:prstGeom prst="rect">
            <a:avLst/>
          </a:prstGeom>
          <a:noFill/>
        </p:spPr>
        <p:txBody>
          <a:bodyPr wrap="square">
            <a:spAutoFit/>
          </a:bodyPr>
          <a:lstStyle/>
          <a:p>
            <a:pPr algn="r"/>
            <a:r>
              <a:rPr lang="es-CO" sz="1800" dirty="0">
                <a:solidFill>
                  <a:srgbClr val="1B3834"/>
                </a:solidFill>
                <a:latin typeface="Isidora Sans" panose="00000500000000000000" pitchFamily="2" charset="0"/>
                <a:cs typeface="Tahoma"/>
              </a:rPr>
              <a:t>- Sede Social Balcones de Jardín.</a:t>
            </a:r>
          </a:p>
          <a:p>
            <a:pPr algn="r"/>
            <a:r>
              <a:rPr lang="es-CO" sz="1800" dirty="0">
                <a:solidFill>
                  <a:srgbClr val="1B3834"/>
                </a:solidFill>
                <a:latin typeface="Isidora Sans" panose="00000500000000000000" pitchFamily="2" charset="0"/>
                <a:cs typeface="Tahoma"/>
              </a:rPr>
              <a:t>- Centro de Desarrollo Social Laureles.</a:t>
            </a:r>
          </a:p>
        </p:txBody>
      </p:sp>
    </p:spTree>
    <p:extLst>
      <p:ext uri="{BB962C8B-B14F-4D97-AF65-F5344CB8AC3E}">
        <p14:creationId xmlns:p14="http://schemas.microsoft.com/office/powerpoint/2010/main" val="3711711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29A0EF6-5FC0-6AA5-8E0E-038C92B6DAC5}"/>
              </a:ext>
            </a:extLst>
          </p:cNvPr>
          <p:cNvPicPr>
            <a:picLocks noChangeAspect="1"/>
          </p:cNvPicPr>
          <p:nvPr/>
        </p:nvPicPr>
        <p:blipFill rotWithShape="1">
          <a:blip r:embed="rId2"/>
          <a:srcRect t="23651"/>
          <a:stretch/>
        </p:blipFill>
        <p:spPr>
          <a:xfrm>
            <a:off x="0" y="0"/>
            <a:ext cx="12209042" cy="6212802"/>
          </a:xfrm>
          <a:prstGeom prst="rect">
            <a:avLst/>
          </a:prstGeom>
        </p:spPr>
      </p:pic>
      <p:grpSp>
        <p:nvGrpSpPr>
          <p:cNvPr id="12" name="Grupo 11">
            <a:extLst>
              <a:ext uri="{FF2B5EF4-FFF2-40B4-BE49-F238E27FC236}">
                <a16:creationId xmlns:a16="http://schemas.microsoft.com/office/drawing/2014/main" id="{96B2855D-E604-91A4-08DB-6B7A60818E54}"/>
              </a:ext>
            </a:extLst>
          </p:cNvPr>
          <p:cNvGrpSpPr/>
          <p:nvPr/>
        </p:nvGrpSpPr>
        <p:grpSpPr>
          <a:xfrm>
            <a:off x="517034" y="234604"/>
            <a:ext cx="1865250" cy="787465"/>
            <a:chOff x="12414904" y="468921"/>
            <a:chExt cx="2657067" cy="1121752"/>
          </a:xfrm>
        </p:grpSpPr>
        <p:pic>
          <p:nvPicPr>
            <p:cNvPr id="13" name="Imagen 12">
              <a:extLst>
                <a:ext uri="{FF2B5EF4-FFF2-40B4-BE49-F238E27FC236}">
                  <a16:creationId xmlns:a16="http://schemas.microsoft.com/office/drawing/2014/main" id="{61029D9B-C999-B693-E06F-F909693EE6E5}"/>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4" name="Imagen 13">
              <a:extLst>
                <a:ext uri="{FF2B5EF4-FFF2-40B4-BE49-F238E27FC236}">
                  <a16:creationId xmlns:a16="http://schemas.microsoft.com/office/drawing/2014/main" id="{8CC4F50A-EBD6-996A-D586-1E95ED8017D7}"/>
                </a:ext>
              </a:extLst>
            </p:cNvPr>
            <p:cNvPicPr>
              <a:picLocks noChangeAspect="1"/>
            </p:cNvPicPr>
            <p:nvPr/>
          </p:nvPicPr>
          <p:blipFill rotWithShape="1">
            <a:blip r:embed="rId4"/>
            <a:srcRect t="87"/>
            <a:stretch/>
          </p:blipFill>
          <p:spPr>
            <a:xfrm rot="20439816">
              <a:off x="13108155" y="468921"/>
              <a:ext cx="384025" cy="387126"/>
            </a:xfrm>
            <a:prstGeom prst="rect">
              <a:avLst/>
            </a:prstGeom>
          </p:spPr>
        </p:pic>
      </p:grpSp>
      <p:sp>
        <p:nvSpPr>
          <p:cNvPr id="6" name="object 10">
            <a:extLst>
              <a:ext uri="{FF2B5EF4-FFF2-40B4-BE49-F238E27FC236}">
                <a16:creationId xmlns:a16="http://schemas.microsoft.com/office/drawing/2014/main" id="{D18AED15-8C54-2D1C-A432-AD2FC9475CAA}"/>
              </a:ext>
            </a:extLst>
          </p:cNvPr>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 name="Imagen 6">
            <a:extLst>
              <a:ext uri="{FF2B5EF4-FFF2-40B4-BE49-F238E27FC236}">
                <a16:creationId xmlns:a16="http://schemas.microsoft.com/office/drawing/2014/main" id="{E18870BB-1F89-470F-0F55-1FF749D66198}"/>
              </a:ext>
            </a:extLst>
          </p:cNvPr>
          <p:cNvPicPr>
            <a:picLocks noChangeAspect="1"/>
          </p:cNvPicPr>
          <p:nvPr/>
        </p:nvPicPr>
        <p:blipFill>
          <a:blip r:embed="rId5"/>
          <a:stretch>
            <a:fillRect/>
          </a:stretch>
        </p:blipFill>
        <p:spPr>
          <a:xfrm>
            <a:off x="10161497" y="5676786"/>
            <a:ext cx="1507531" cy="1053994"/>
          </a:xfrm>
          <a:prstGeom prst="rect">
            <a:avLst/>
          </a:prstGeom>
        </p:spPr>
      </p:pic>
      <p:sp>
        <p:nvSpPr>
          <p:cNvPr id="8" name="Rectángulo 7">
            <a:extLst>
              <a:ext uri="{FF2B5EF4-FFF2-40B4-BE49-F238E27FC236}">
                <a16:creationId xmlns:a16="http://schemas.microsoft.com/office/drawing/2014/main" id="{077B839F-6FDA-C71E-8BE5-79CA37C3C684}"/>
              </a:ext>
            </a:extLst>
          </p:cNvPr>
          <p:cNvSpPr/>
          <p:nvPr/>
        </p:nvSpPr>
        <p:spPr>
          <a:xfrm>
            <a:off x="1654970" y="5711449"/>
            <a:ext cx="4953600" cy="954107"/>
          </a:xfrm>
          <a:prstGeom prst="rect">
            <a:avLst/>
          </a:prstGeom>
        </p:spPr>
        <p:txBody>
          <a:bodyPr wrap="none">
            <a:spAutoFit/>
          </a:bodyPr>
          <a:lstStyle/>
          <a:p>
            <a:r>
              <a:rPr lang="es-ES" sz="3600" dirty="0">
                <a:solidFill>
                  <a:srgbClr val="EB6C6D"/>
                </a:solidFill>
                <a:latin typeface="Isidora Sans Bold" pitchFamily="2" charset="77"/>
                <a:cs typeface="Tahoma"/>
              </a:rPr>
              <a:t>HITOS</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10" name="object 11">
            <a:extLst>
              <a:ext uri="{FF2B5EF4-FFF2-40B4-BE49-F238E27FC236}">
                <a16:creationId xmlns:a16="http://schemas.microsoft.com/office/drawing/2014/main" id="{1F3D704B-0F68-C953-3035-C61485DD4959}"/>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2">
            <a:extLst>
              <a:ext uri="{FF2B5EF4-FFF2-40B4-BE49-F238E27FC236}">
                <a16:creationId xmlns:a16="http://schemas.microsoft.com/office/drawing/2014/main" id="{349302B2-5471-9BEA-FEE8-FAE8B78B17A5}"/>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4</a:t>
            </a:r>
            <a:endParaRPr sz="3200" b="1" dirty="0">
              <a:solidFill>
                <a:srgbClr val="FFF0C5"/>
              </a:solidFill>
              <a:latin typeface="Isidora Sans Bold" panose="00000800000000000000" pitchFamily="2" charset="0"/>
              <a:cs typeface="Verdana"/>
            </a:endParaRPr>
          </a:p>
        </p:txBody>
      </p:sp>
    </p:spTree>
    <p:extLst>
      <p:ext uri="{BB962C8B-B14F-4D97-AF65-F5344CB8AC3E}">
        <p14:creationId xmlns:p14="http://schemas.microsoft.com/office/powerpoint/2010/main" val="2280780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155966"/>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4. Hitos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14" name="Imagen 13">
            <a:extLst>
              <a:ext uri="{FF2B5EF4-FFF2-40B4-BE49-F238E27FC236}">
                <a16:creationId xmlns:a16="http://schemas.microsoft.com/office/drawing/2014/main" id="{92C7B0F9-01B2-AFE4-0393-774F51E10721}"/>
              </a:ext>
            </a:extLst>
          </p:cNvPr>
          <p:cNvPicPr>
            <a:picLocks noChangeAspect="1"/>
          </p:cNvPicPr>
          <p:nvPr/>
        </p:nvPicPr>
        <p:blipFill rotWithShape="1">
          <a:blip r:embed="rId6"/>
          <a:srcRect l="47093" b="36608"/>
          <a:stretch/>
        </p:blipFill>
        <p:spPr>
          <a:xfrm>
            <a:off x="0" y="5211824"/>
            <a:ext cx="1400537" cy="1667803"/>
          </a:xfrm>
          <a:prstGeom prst="rect">
            <a:avLst/>
          </a:prstGeom>
        </p:spPr>
      </p:pic>
      <p:sp>
        <p:nvSpPr>
          <p:cNvPr id="7" name="CuadroTexto 6">
            <a:extLst>
              <a:ext uri="{FF2B5EF4-FFF2-40B4-BE49-F238E27FC236}">
                <a16:creationId xmlns:a16="http://schemas.microsoft.com/office/drawing/2014/main" id="{9546B01A-6B4A-6D1B-2D6A-EB2B20BB0BEC}"/>
              </a:ext>
            </a:extLst>
          </p:cNvPr>
          <p:cNvSpPr txBox="1"/>
          <p:nvPr/>
        </p:nvSpPr>
        <p:spPr>
          <a:xfrm>
            <a:off x="2727629" y="4173240"/>
            <a:ext cx="184731" cy="307777"/>
          </a:xfrm>
          <a:prstGeom prst="rect">
            <a:avLst/>
          </a:prstGeom>
          <a:noFill/>
        </p:spPr>
        <p:txBody>
          <a:bodyPr wrap="none" rtlCol="0">
            <a:spAutoFit/>
          </a:bodyPr>
          <a:lstStyle/>
          <a:p>
            <a:endParaRPr lang="es-CO" dirty="0"/>
          </a:p>
        </p:txBody>
      </p:sp>
      <p:sp>
        <p:nvSpPr>
          <p:cNvPr id="2" name="object 31">
            <a:extLst>
              <a:ext uri="{FF2B5EF4-FFF2-40B4-BE49-F238E27FC236}">
                <a16:creationId xmlns:a16="http://schemas.microsoft.com/office/drawing/2014/main" id="{34D716DD-6537-BD4B-42BF-4AF7F63A1E4A}"/>
              </a:ext>
            </a:extLst>
          </p:cNvPr>
          <p:cNvSpPr txBox="1"/>
          <p:nvPr/>
        </p:nvSpPr>
        <p:spPr>
          <a:xfrm>
            <a:off x="6324644" y="1490916"/>
            <a:ext cx="5381374" cy="2916033"/>
          </a:xfrm>
          <a:prstGeom prst="rect">
            <a:avLst/>
          </a:prstGeom>
        </p:spPr>
        <p:txBody>
          <a:bodyPr vert="horz" wrap="square" lIns="0" tIns="10012" rIns="0" bIns="0" rtlCol="0">
            <a:spAutoFit/>
          </a:bodyPr>
          <a:lstStyle/>
          <a:p>
            <a:pPr marL="7701" algn="just">
              <a:spcBef>
                <a:spcPts val="79"/>
              </a:spcBef>
            </a:pPr>
            <a:r>
              <a:rPr lang="es-CO" sz="2400" dirty="0">
                <a:solidFill>
                  <a:srgbClr val="EB6C6D"/>
                </a:solidFill>
                <a:latin typeface="Isidora Sans Bold" panose="00000800000000000000" pitchFamily="2" charset="0"/>
              </a:rPr>
              <a:t>Política Pública Integral de Libertad de Creencias Religiosas y de Cultos </a:t>
            </a:r>
          </a:p>
          <a:p>
            <a:pPr marL="7701" algn="just">
              <a:spcBef>
                <a:spcPts val="79"/>
              </a:spcBef>
            </a:pPr>
            <a:endParaRPr lang="es-ES" sz="2000" b="1" dirty="0">
              <a:solidFill>
                <a:srgbClr val="EB6C6D"/>
              </a:solidFill>
              <a:latin typeface="Isidora Sans Bold" panose="00000800000000000000" pitchFamily="2" charset="0"/>
              <a:cs typeface="Tahoma"/>
            </a:endParaRPr>
          </a:p>
          <a:p>
            <a:pPr algn="just"/>
            <a:r>
              <a:rPr lang="es-CO" sz="2000" dirty="0">
                <a:latin typeface="Isidora Sans" panose="00000500000000000000" pitchFamily="2" charset="0"/>
              </a:rPr>
              <a:t>Fomentamos la participación del sector religioso y  de las organizaciones basadas en la fe, reconociendo su labor social en el distrito, para proteger el derecho a creer o no creer, incluyendo la pluralidad religiosa.</a:t>
            </a:r>
          </a:p>
          <a:p>
            <a:pPr algn="just"/>
            <a:r>
              <a:rPr lang="es-CO" sz="2000" dirty="0">
                <a:solidFill>
                  <a:srgbClr val="EB6C6D"/>
                </a:solidFill>
                <a:latin typeface="Isidora Sans" panose="00000500000000000000" pitchFamily="2" charset="0"/>
                <a:cs typeface="Tahoma"/>
              </a:rPr>
              <a:t>Acuerdo 52 de  2022.</a:t>
            </a:r>
          </a:p>
        </p:txBody>
      </p:sp>
      <p:sp>
        <p:nvSpPr>
          <p:cNvPr id="9" name="object 31">
            <a:extLst>
              <a:ext uri="{FF2B5EF4-FFF2-40B4-BE49-F238E27FC236}">
                <a16:creationId xmlns:a16="http://schemas.microsoft.com/office/drawing/2014/main" id="{E171A14E-3938-8586-EA13-DCE62675E8B3}"/>
              </a:ext>
            </a:extLst>
          </p:cNvPr>
          <p:cNvSpPr txBox="1"/>
          <p:nvPr/>
        </p:nvSpPr>
        <p:spPr>
          <a:xfrm>
            <a:off x="767091" y="1490916"/>
            <a:ext cx="5139003" cy="3285365"/>
          </a:xfrm>
          <a:prstGeom prst="rect">
            <a:avLst/>
          </a:prstGeom>
        </p:spPr>
        <p:txBody>
          <a:bodyPr vert="horz" wrap="square" lIns="0" tIns="10012" rIns="0" bIns="0" rtlCol="0">
            <a:spAutoFit/>
          </a:bodyPr>
          <a:lstStyle/>
          <a:p>
            <a:pPr marL="7701" algn="just">
              <a:spcBef>
                <a:spcPts val="79"/>
              </a:spcBef>
            </a:pPr>
            <a:r>
              <a:rPr lang="es-ES" sz="2400" dirty="0">
                <a:solidFill>
                  <a:srgbClr val="EB6C6D"/>
                </a:solidFill>
                <a:latin typeface="Isidora Sans Bold" panose="00000800000000000000" pitchFamily="2" charset="0"/>
                <a:cs typeface="Tahoma"/>
              </a:rPr>
              <a:t>Política y Sistema Distrital</a:t>
            </a:r>
          </a:p>
          <a:p>
            <a:pPr marL="7701" algn="just">
              <a:spcBef>
                <a:spcPts val="79"/>
              </a:spcBef>
            </a:pPr>
            <a:r>
              <a:rPr lang="es-ES" sz="2400" dirty="0">
                <a:solidFill>
                  <a:srgbClr val="EB6C6D"/>
                </a:solidFill>
                <a:latin typeface="Isidora Sans Bold" panose="00000800000000000000" pitchFamily="2" charset="0"/>
                <a:cs typeface="Tahoma"/>
              </a:rPr>
              <a:t>de Participación Ciudadana</a:t>
            </a:r>
          </a:p>
          <a:p>
            <a:pPr marL="7701" algn="just">
              <a:spcBef>
                <a:spcPts val="79"/>
              </a:spcBef>
            </a:pPr>
            <a:endParaRPr lang="es-ES" sz="2400" dirty="0">
              <a:solidFill>
                <a:srgbClr val="EB6C6D"/>
              </a:solidFill>
              <a:latin typeface="Isidora Sans" panose="00000500000000000000" pitchFamily="2" charset="0"/>
              <a:cs typeface="Tahoma"/>
            </a:endParaRPr>
          </a:p>
          <a:p>
            <a:pPr algn="just"/>
            <a:r>
              <a:rPr lang="es-CO" sz="2000" dirty="0">
                <a:latin typeface="Isidora Sans" panose="00000500000000000000" pitchFamily="2" charset="0"/>
              </a:rPr>
              <a:t>Elementos esenciales de arquitectura institucional para garantizar la coordinación</a:t>
            </a:r>
          </a:p>
          <a:p>
            <a:pPr algn="just"/>
            <a:r>
              <a:rPr lang="es-CO" sz="2000" dirty="0">
                <a:latin typeface="Isidora Sans" panose="00000500000000000000" pitchFamily="2" charset="0"/>
              </a:rPr>
              <a:t>y la promoción en materia de participación ciudadana, ambos elementos cuentan con el Consejo Distrital de Participación en un rol de direccionamiento (Ley 1757, 2015).</a:t>
            </a:r>
          </a:p>
          <a:p>
            <a:pPr algn="just"/>
            <a:r>
              <a:rPr lang="es-CO" sz="2000" dirty="0">
                <a:solidFill>
                  <a:srgbClr val="EB6C6D"/>
                </a:solidFill>
                <a:latin typeface="Isidora Sans" panose="00000500000000000000" pitchFamily="2" charset="0"/>
                <a:cs typeface="Tahoma"/>
              </a:rPr>
              <a:t>Acuerdo 73 de 2023.</a:t>
            </a:r>
          </a:p>
        </p:txBody>
      </p:sp>
      <p:sp>
        <p:nvSpPr>
          <p:cNvPr id="10" name="object 31">
            <a:extLst>
              <a:ext uri="{FF2B5EF4-FFF2-40B4-BE49-F238E27FC236}">
                <a16:creationId xmlns:a16="http://schemas.microsoft.com/office/drawing/2014/main" id="{1177B4CF-69B8-E57E-25F0-45676EE99F0E}"/>
              </a:ext>
            </a:extLst>
          </p:cNvPr>
          <p:cNvSpPr txBox="1"/>
          <p:nvPr/>
        </p:nvSpPr>
        <p:spPr>
          <a:xfrm>
            <a:off x="2303362" y="5686836"/>
            <a:ext cx="9363919" cy="748774"/>
          </a:xfrm>
          <a:prstGeom prst="rect">
            <a:avLst/>
          </a:prstGeom>
        </p:spPr>
        <p:txBody>
          <a:bodyPr vert="horz" wrap="square" lIns="0" tIns="10012" rIns="0" bIns="0" rtlCol="0">
            <a:spAutoFit/>
          </a:bodyPr>
          <a:lstStyle/>
          <a:p>
            <a:pPr marL="7701" algn="just">
              <a:spcBef>
                <a:spcPts val="79"/>
              </a:spcBef>
            </a:pPr>
            <a:r>
              <a:rPr lang="es-CO" sz="2400" dirty="0">
                <a:solidFill>
                  <a:srgbClr val="1B3834"/>
                </a:solidFill>
                <a:latin typeface="Isidora Sans Bold" panose="00000800000000000000" pitchFamily="2" charset="0"/>
              </a:rPr>
              <a:t>Herramientas de articulación para mejorar, transformar o resolver necesidades de interés público de forma participativa.</a:t>
            </a:r>
            <a:endParaRPr lang="es-CO" sz="2400" b="1" dirty="0">
              <a:solidFill>
                <a:srgbClr val="1B3834"/>
              </a:solidFill>
              <a:latin typeface="Isidora Sans Bold" panose="00000800000000000000" pitchFamily="2" charset="0"/>
              <a:cs typeface="Tahoma"/>
            </a:endParaRPr>
          </a:p>
        </p:txBody>
      </p:sp>
      <p:pic>
        <p:nvPicPr>
          <p:cNvPr id="12" name="Imagen 11">
            <a:extLst>
              <a:ext uri="{FF2B5EF4-FFF2-40B4-BE49-F238E27FC236}">
                <a16:creationId xmlns:a16="http://schemas.microsoft.com/office/drawing/2014/main" id="{1E98616E-F1E3-F910-A4CE-082106293635}"/>
              </a:ext>
            </a:extLst>
          </p:cNvPr>
          <p:cNvPicPr>
            <a:picLocks noChangeAspect="1"/>
          </p:cNvPicPr>
          <p:nvPr/>
        </p:nvPicPr>
        <p:blipFill rotWithShape="1">
          <a:blip r:embed="rId4"/>
          <a:srcRect t="87"/>
          <a:stretch/>
        </p:blipFill>
        <p:spPr>
          <a:xfrm rot="20284644">
            <a:off x="387175" y="1557870"/>
            <a:ext cx="335520" cy="338229"/>
          </a:xfrm>
          <a:prstGeom prst="rect">
            <a:avLst/>
          </a:prstGeom>
        </p:spPr>
      </p:pic>
      <p:pic>
        <p:nvPicPr>
          <p:cNvPr id="13" name="Imagen 12">
            <a:extLst>
              <a:ext uri="{FF2B5EF4-FFF2-40B4-BE49-F238E27FC236}">
                <a16:creationId xmlns:a16="http://schemas.microsoft.com/office/drawing/2014/main" id="{0C8E8759-C19B-004B-99A4-B293B04795DC}"/>
              </a:ext>
            </a:extLst>
          </p:cNvPr>
          <p:cNvPicPr>
            <a:picLocks noChangeAspect="1"/>
          </p:cNvPicPr>
          <p:nvPr/>
        </p:nvPicPr>
        <p:blipFill rotWithShape="1">
          <a:blip r:embed="rId4"/>
          <a:srcRect t="87"/>
          <a:stretch/>
        </p:blipFill>
        <p:spPr>
          <a:xfrm rot="20284644">
            <a:off x="5938115" y="1557870"/>
            <a:ext cx="335520" cy="338229"/>
          </a:xfrm>
          <a:prstGeom prst="rect">
            <a:avLst/>
          </a:prstGeom>
        </p:spPr>
      </p:pic>
    </p:spTree>
    <p:extLst>
      <p:ext uri="{BB962C8B-B14F-4D97-AF65-F5344CB8AC3E}">
        <p14:creationId xmlns:p14="http://schemas.microsoft.com/office/powerpoint/2010/main" val="1217265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155966"/>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4. Hitos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7" name="CuadroTexto 6">
            <a:extLst>
              <a:ext uri="{FF2B5EF4-FFF2-40B4-BE49-F238E27FC236}">
                <a16:creationId xmlns:a16="http://schemas.microsoft.com/office/drawing/2014/main" id="{9546B01A-6B4A-6D1B-2D6A-EB2B20BB0BEC}"/>
              </a:ext>
            </a:extLst>
          </p:cNvPr>
          <p:cNvSpPr txBox="1"/>
          <p:nvPr/>
        </p:nvSpPr>
        <p:spPr>
          <a:xfrm>
            <a:off x="3124826" y="3461158"/>
            <a:ext cx="184731" cy="307777"/>
          </a:xfrm>
          <a:prstGeom prst="rect">
            <a:avLst/>
          </a:prstGeom>
          <a:noFill/>
        </p:spPr>
        <p:txBody>
          <a:bodyPr wrap="square" rtlCol="0">
            <a:spAutoFit/>
          </a:bodyPr>
          <a:lstStyle/>
          <a:p>
            <a:endParaRPr lang="es-CO" dirty="0"/>
          </a:p>
        </p:txBody>
      </p:sp>
      <p:sp>
        <p:nvSpPr>
          <p:cNvPr id="9" name="object 31">
            <a:extLst>
              <a:ext uri="{FF2B5EF4-FFF2-40B4-BE49-F238E27FC236}">
                <a16:creationId xmlns:a16="http://schemas.microsoft.com/office/drawing/2014/main" id="{E171A14E-3938-8586-EA13-DCE62675E8B3}"/>
              </a:ext>
            </a:extLst>
          </p:cNvPr>
          <p:cNvSpPr txBox="1"/>
          <p:nvPr/>
        </p:nvSpPr>
        <p:spPr>
          <a:xfrm>
            <a:off x="767548" y="1938506"/>
            <a:ext cx="7123327" cy="823153"/>
          </a:xfrm>
          <a:prstGeom prst="rect">
            <a:avLst/>
          </a:prstGeom>
        </p:spPr>
        <p:txBody>
          <a:bodyPr vert="horz" wrap="square" lIns="0" tIns="10012" rIns="0" bIns="0" rtlCol="0">
            <a:spAutoFit/>
          </a:bodyPr>
          <a:lstStyle/>
          <a:p>
            <a:pPr marL="7701">
              <a:spcBef>
                <a:spcPts val="79"/>
              </a:spcBef>
            </a:pPr>
            <a:r>
              <a:rPr lang="es-ES" sz="2000" b="1" dirty="0">
                <a:solidFill>
                  <a:srgbClr val="EB6C6D"/>
                </a:solidFill>
                <a:latin typeface="Isidora Sans" panose="00000500000000000000"/>
                <a:cs typeface="Tahoma"/>
              </a:rPr>
              <a:t>Aprobación del pago de honorarios a los</a:t>
            </a:r>
          </a:p>
          <a:p>
            <a:pPr marL="7701">
              <a:spcBef>
                <a:spcPts val="79"/>
              </a:spcBef>
            </a:pPr>
            <a:endParaRPr lang="es-ES" sz="3200" b="1" dirty="0">
              <a:solidFill>
                <a:srgbClr val="EB6C6D"/>
              </a:solidFill>
              <a:latin typeface="Isidora Sans" panose="00000500000000000000"/>
              <a:cs typeface="Tahoma"/>
            </a:endParaRPr>
          </a:p>
        </p:txBody>
      </p:sp>
      <p:sp>
        <p:nvSpPr>
          <p:cNvPr id="8" name="CuadroTexto 7">
            <a:extLst>
              <a:ext uri="{FF2B5EF4-FFF2-40B4-BE49-F238E27FC236}">
                <a16:creationId xmlns:a16="http://schemas.microsoft.com/office/drawing/2014/main" id="{75996E51-2147-B136-45D9-7B734A2BAFEE}"/>
              </a:ext>
            </a:extLst>
          </p:cNvPr>
          <p:cNvSpPr txBox="1"/>
          <p:nvPr/>
        </p:nvSpPr>
        <p:spPr>
          <a:xfrm>
            <a:off x="688743" y="2216239"/>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147 ediles y edilas</a:t>
            </a:r>
          </a:p>
        </p:txBody>
      </p:sp>
      <p:sp>
        <p:nvSpPr>
          <p:cNvPr id="11" name="CuadroTexto 10">
            <a:extLst>
              <a:ext uri="{FF2B5EF4-FFF2-40B4-BE49-F238E27FC236}">
                <a16:creationId xmlns:a16="http://schemas.microsoft.com/office/drawing/2014/main" id="{E0EDFCF3-9DCF-B29E-022A-F59E157A3734}"/>
              </a:ext>
            </a:extLst>
          </p:cNvPr>
          <p:cNvSpPr txBox="1"/>
          <p:nvPr/>
        </p:nvSpPr>
        <p:spPr>
          <a:xfrm>
            <a:off x="6040360" y="2351271"/>
            <a:ext cx="6550871" cy="1200329"/>
          </a:xfrm>
          <a:prstGeom prst="rect">
            <a:avLst/>
          </a:prstGeom>
          <a:noFill/>
        </p:spPr>
        <p:txBody>
          <a:bodyPr wrap="square" rtlCol="0">
            <a:spAutoFit/>
          </a:bodyPr>
          <a:lstStyle/>
          <a:p>
            <a:r>
              <a:rPr lang="es-ES" sz="3600" b="1" dirty="0">
                <a:solidFill>
                  <a:srgbClr val="ED6D6E"/>
                </a:solidFill>
                <a:latin typeface="Isidora Sans Bold" pitchFamily="2" charset="77"/>
                <a:cs typeface="Tahoma"/>
              </a:rPr>
              <a:t>Oficina de las Mujeres Lideresas</a:t>
            </a:r>
          </a:p>
        </p:txBody>
      </p:sp>
      <p:sp>
        <p:nvSpPr>
          <p:cNvPr id="16" name="CuadroTexto 15">
            <a:extLst>
              <a:ext uri="{FF2B5EF4-FFF2-40B4-BE49-F238E27FC236}">
                <a16:creationId xmlns:a16="http://schemas.microsoft.com/office/drawing/2014/main" id="{631DDBDE-5A66-CCAD-4CE0-754A0DE6F78A}"/>
              </a:ext>
            </a:extLst>
          </p:cNvPr>
          <p:cNvSpPr txBox="1"/>
          <p:nvPr/>
        </p:nvSpPr>
        <p:spPr>
          <a:xfrm>
            <a:off x="6044336" y="1959192"/>
            <a:ext cx="4199012" cy="461665"/>
          </a:xfrm>
          <a:prstGeom prst="rect">
            <a:avLst/>
          </a:prstGeom>
          <a:noFill/>
        </p:spPr>
        <p:txBody>
          <a:bodyPr wrap="square">
            <a:spAutoFit/>
          </a:bodyPr>
          <a:lstStyle/>
          <a:p>
            <a:r>
              <a:rPr lang="es-ES" sz="2400" b="1" dirty="0">
                <a:solidFill>
                  <a:srgbClr val="1B3834"/>
                </a:solidFill>
                <a:latin typeface="Isidora Sans" panose="00000500000000000000"/>
                <a:cs typeface="Tahoma"/>
              </a:rPr>
              <a:t>Creamos e impulsamos la</a:t>
            </a:r>
            <a:endParaRPr lang="es-CO" sz="2400" b="1" dirty="0">
              <a:solidFill>
                <a:srgbClr val="1B3834"/>
              </a:solidFill>
              <a:latin typeface="Isidora Sans" panose="00000500000000000000"/>
            </a:endParaRPr>
          </a:p>
        </p:txBody>
      </p:sp>
      <p:sp>
        <p:nvSpPr>
          <p:cNvPr id="17" name="CuadroTexto 16">
            <a:extLst>
              <a:ext uri="{FF2B5EF4-FFF2-40B4-BE49-F238E27FC236}">
                <a16:creationId xmlns:a16="http://schemas.microsoft.com/office/drawing/2014/main" id="{16D563C1-560C-B3D8-66E6-44C8C2E78878}"/>
              </a:ext>
            </a:extLst>
          </p:cNvPr>
          <p:cNvSpPr txBox="1"/>
          <p:nvPr/>
        </p:nvSpPr>
        <p:spPr>
          <a:xfrm>
            <a:off x="6057234" y="3519442"/>
            <a:ext cx="5353035" cy="707886"/>
          </a:xfrm>
          <a:prstGeom prst="rect">
            <a:avLst/>
          </a:prstGeom>
          <a:noFill/>
        </p:spPr>
        <p:txBody>
          <a:bodyPr wrap="square">
            <a:spAutoFit/>
          </a:bodyPr>
          <a:lstStyle/>
          <a:p>
            <a:r>
              <a:rPr lang="es-ES" sz="2000" b="1" dirty="0">
                <a:solidFill>
                  <a:srgbClr val="1B3834"/>
                </a:solidFill>
                <a:latin typeface="Isidora Sans" panose="00000500000000000000"/>
                <a:cs typeface="Tahoma"/>
              </a:rPr>
              <a:t>y el Protocolo de Atención para la Violencia </a:t>
            </a:r>
          </a:p>
          <a:p>
            <a:r>
              <a:rPr lang="es-ES" sz="2000" b="1" dirty="0">
                <a:solidFill>
                  <a:srgbClr val="1B3834"/>
                </a:solidFill>
                <a:latin typeface="Isidora Sans" panose="00000500000000000000"/>
                <a:cs typeface="Tahoma"/>
              </a:rPr>
              <a:t>Política.</a:t>
            </a:r>
            <a:endParaRPr lang="es-CO" sz="2000" b="1" dirty="0">
              <a:solidFill>
                <a:srgbClr val="1B3834"/>
              </a:solidFill>
              <a:latin typeface="Isidora Sans" panose="00000500000000000000"/>
            </a:endParaRPr>
          </a:p>
        </p:txBody>
      </p:sp>
      <p:sp>
        <p:nvSpPr>
          <p:cNvPr id="24" name="CuadroTexto 23">
            <a:extLst>
              <a:ext uri="{FF2B5EF4-FFF2-40B4-BE49-F238E27FC236}">
                <a16:creationId xmlns:a16="http://schemas.microsoft.com/office/drawing/2014/main" id="{DBB002B3-A552-1F09-E7C8-60F1C8CF8A37}"/>
              </a:ext>
            </a:extLst>
          </p:cNvPr>
          <p:cNvSpPr txBox="1"/>
          <p:nvPr/>
        </p:nvSpPr>
        <p:spPr>
          <a:xfrm>
            <a:off x="6050197" y="4304083"/>
            <a:ext cx="6102917" cy="646331"/>
          </a:xfrm>
          <a:prstGeom prst="rect">
            <a:avLst/>
          </a:prstGeom>
          <a:noFill/>
        </p:spPr>
        <p:txBody>
          <a:bodyPr wrap="square" rtlCol="0">
            <a:spAutoFit/>
          </a:bodyPr>
          <a:lstStyle/>
          <a:p>
            <a:r>
              <a:rPr lang="es-ES" sz="3600" b="1" dirty="0">
                <a:solidFill>
                  <a:srgbClr val="ED6D6E"/>
                </a:solidFill>
                <a:latin typeface="Isidora Sans Bold" pitchFamily="2" charset="77"/>
                <a:cs typeface="Tahoma"/>
              </a:rPr>
              <a:t>Tercer puesto</a:t>
            </a:r>
          </a:p>
        </p:txBody>
      </p:sp>
      <p:pic>
        <p:nvPicPr>
          <p:cNvPr id="25" name="Imagen 24">
            <a:extLst>
              <a:ext uri="{FF2B5EF4-FFF2-40B4-BE49-F238E27FC236}">
                <a16:creationId xmlns:a16="http://schemas.microsoft.com/office/drawing/2014/main" id="{FD689674-0028-22BE-7CAD-0E6E4AAD87A7}"/>
              </a:ext>
            </a:extLst>
          </p:cNvPr>
          <p:cNvPicPr>
            <a:picLocks noChangeAspect="1"/>
          </p:cNvPicPr>
          <p:nvPr/>
        </p:nvPicPr>
        <p:blipFill rotWithShape="1">
          <a:blip r:embed="rId4"/>
          <a:srcRect t="87"/>
          <a:stretch/>
        </p:blipFill>
        <p:spPr>
          <a:xfrm rot="20284644">
            <a:off x="371677" y="1943462"/>
            <a:ext cx="335520" cy="338229"/>
          </a:xfrm>
          <a:prstGeom prst="rect">
            <a:avLst/>
          </a:prstGeom>
        </p:spPr>
      </p:pic>
      <p:pic>
        <p:nvPicPr>
          <p:cNvPr id="26" name="Imagen 25">
            <a:extLst>
              <a:ext uri="{FF2B5EF4-FFF2-40B4-BE49-F238E27FC236}">
                <a16:creationId xmlns:a16="http://schemas.microsoft.com/office/drawing/2014/main" id="{ACED950D-A9E2-0A2C-B286-96640CBFC588}"/>
              </a:ext>
            </a:extLst>
          </p:cNvPr>
          <p:cNvPicPr>
            <a:picLocks noChangeAspect="1"/>
          </p:cNvPicPr>
          <p:nvPr/>
        </p:nvPicPr>
        <p:blipFill rotWithShape="1">
          <a:blip r:embed="rId4">
            <a:duotone>
              <a:prstClr val="black"/>
              <a:srgbClr val="ED6D6E">
                <a:tint val="45000"/>
                <a:satMod val="400000"/>
              </a:srgbClr>
            </a:duotone>
          </a:blip>
          <a:srcRect t="87"/>
          <a:stretch/>
        </p:blipFill>
        <p:spPr>
          <a:xfrm rot="20284644">
            <a:off x="5736073" y="2038321"/>
            <a:ext cx="335520" cy="338229"/>
          </a:xfrm>
          <a:prstGeom prst="rect">
            <a:avLst/>
          </a:prstGeom>
        </p:spPr>
      </p:pic>
      <p:pic>
        <p:nvPicPr>
          <p:cNvPr id="27" name="Imagen 26">
            <a:extLst>
              <a:ext uri="{FF2B5EF4-FFF2-40B4-BE49-F238E27FC236}">
                <a16:creationId xmlns:a16="http://schemas.microsoft.com/office/drawing/2014/main" id="{961BB2C7-BB11-6D17-16E4-0ACFDB76AC66}"/>
              </a:ext>
            </a:extLst>
          </p:cNvPr>
          <p:cNvPicPr>
            <a:picLocks noChangeAspect="1"/>
          </p:cNvPicPr>
          <p:nvPr/>
        </p:nvPicPr>
        <p:blipFill rotWithShape="1">
          <a:blip r:embed="rId4">
            <a:duotone>
              <a:prstClr val="black"/>
              <a:srgbClr val="ED6D6E">
                <a:tint val="45000"/>
                <a:satMod val="400000"/>
              </a:srgbClr>
            </a:duotone>
          </a:blip>
          <a:srcRect t="87"/>
          <a:stretch/>
        </p:blipFill>
        <p:spPr>
          <a:xfrm rot="20284644">
            <a:off x="5694089" y="4524268"/>
            <a:ext cx="335520" cy="338229"/>
          </a:xfrm>
          <a:prstGeom prst="rect">
            <a:avLst/>
          </a:prstGeom>
        </p:spPr>
      </p:pic>
      <p:sp>
        <p:nvSpPr>
          <p:cNvPr id="28" name="CuadroTexto 27">
            <a:extLst>
              <a:ext uri="{FF2B5EF4-FFF2-40B4-BE49-F238E27FC236}">
                <a16:creationId xmlns:a16="http://schemas.microsoft.com/office/drawing/2014/main" id="{D2B860EC-BDB6-7FD4-E0DA-384CB5DE9430}"/>
              </a:ext>
            </a:extLst>
          </p:cNvPr>
          <p:cNvSpPr txBox="1"/>
          <p:nvPr/>
        </p:nvSpPr>
        <p:spPr>
          <a:xfrm>
            <a:off x="6097142" y="4931148"/>
            <a:ext cx="5313127" cy="1015663"/>
          </a:xfrm>
          <a:prstGeom prst="rect">
            <a:avLst/>
          </a:prstGeom>
          <a:noFill/>
        </p:spPr>
        <p:txBody>
          <a:bodyPr wrap="square">
            <a:spAutoFit/>
          </a:bodyPr>
          <a:lstStyle/>
          <a:p>
            <a:pPr algn="just"/>
            <a:r>
              <a:rPr lang="es-ES" sz="2000" b="1" dirty="0">
                <a:solidFill>
                  <a:srgbClr val="1B3834"/>
                </a:solidFill>
                <a:latin typeface="Isidora Sans" panose="00000500000000000000"/>
                <a:cs typeface="Tahoma"/>
              </a:rPr>
              <a:t>a nivel Nacional entre más de 700 iniciativas</a:t>
            </a:r>
          </a:p>
          <a:p>
            <a:pPr algn="just"/>
            <a:r>
              <a:rPr lang="es-ES" sz="2000" b="1" dirty="0">
                <a:solidFill>
                  <a:srgbClr val="1B3834"/>
                </a:solidFill>
                <a:latin typeface="Isidora Sans" panose="00000500000000000000"/>
                <a:cs typeface="Tahoma"/>
              </a:rPr>
              <a:t>de Participación, con la estrategia de Escuelas</a:t>
            </a:r>
          </a:p>
          <a:p>
            <a:pPr algn="just"/>
            <a:r>
              <a:rPr lang="es-ES" sz="2000" b="1" dirty="0">
                <a:solidFill>
                  <a:srgbClr val="1B3834"/>
                </a:solidFill>
                <a:latin typeface="Isidora Sans" panose="00000500000000000000"/>
                <a:cs typeface="Tahoma"/>
              </a:rPr>
              <a:t>de Formación.</a:t>
            </a:r>
            <a:endParaRPr lang="es-CO" sz="2000" b="1" dirty="0">
              <a:solidFill>
                <a:srgbClr val="1B3834"/>
              </a:solidFill>
              <a:latin typeface="Isidora Sans" panose="00000500000000000000"/>
            </a:endParaRPr>
          </a:p>
        </p:txBody>
      </p:sp>
      <p:pic>
        <p:nvPicPr>
          <p:cNvPr id="31" name="Imagen 30">
            <a:extLst>
              <a:ext uri="{FF2B5EF4-FFF2-40B4-BE49-F238E27FC236}">
                <a16:creationId xmlns:a16="http://schemas.microsoft.com/office/drawing/2014/main" id="{018607BA-C989-F901-EFA2-D8A0D7DE7087}"/>
              </a:ext>
            </a:extLst>
          </p:cNvPr>
          <p:cNvPicPr>
            <a:picLocks noChangeAspect="1"/>
          </p:cNvPicPr>
          <p:nvPr/>
        </p:nvPicPr>
        <p:blipFill rotWithShape="1">
          <a:blip r:embed="rId4"/>
          <a:srcRect t="87"/>
          <a:stretch/>
        </p:blipFill>
        <p:spPr>
          <a:xfrm rot="20284644">
            <a:off x="387175" y="4523049"/>
            <a:ext cx="335520" cy="338229"/>
          </a:xfrm>
          <a:prstGeom prst="rect">
            <a:avLst/>
          </a:prstGeom>
        </p:spPr>
      </p:pic>
      <p:sp>
        <p:nvSpPr>
          <p:cNvPr id="32" name="CuadroTexto 31">
            <a:extLst>
              <a:ext uri="{FF2B5EF4-FFF2-40B4-BE49-F238E27FC236}">
                <a16:creationId xmlns:a16="http://schemas.microsoft.com/office/drawing/2014/main" id="{8BF2A97F-36C6-301F-A48C-9185C4AEEAD2}"/>
              </a:ext>
            </a:extLst>
          </p:cNvPr>
          <p:cNvSpPr txBox="1"/>
          <p:nvPr/>
        </p:nvSpPr>
        <p:spPr>
          <a:xfrm>
            <a:off x="733363" y="4337574"/>
            <a:ext cx="4510486" cy="707886"/>
          </a:xfrm>
          <a:prstGeom prst="rect">
            <a:avLst/>
          </a:prstGeom>
          <a:noFill/>
        </p:spPr>
        <p:txBody>
          <a:bodyPr wrap="square">
            <a:spAutoFit/>
          </a:bodyPr>
          <a:lstStyle/>
          <a:p>
            <a:r>
              <a:rPr lang="es-ES" sz="2000" b="1" dirty="0">
                <a:solidFill>
                  <a:srgbClr val="ED6D6E"/>
                </a:solidFill>
                <a:latin typeface="Isidora Sans" panose="00000500000000000000"/>
                <a:cs typeface="Tahoma"/>
              </a:rPr>
              <a:t>Este cuatrienio ha sido histórico </a:t>
            </a:r>
          </a:p>
          <a:p>
            <a:r>
              <a:rPr lang="es-ES" sz="2000" b="1" dirty="0">
                <a:solidFill>
                  <a:srgbClr val="ED6D6E"/>
                </a:solidFill>
                <a:latin typeface="Isidora Sans" panose="00000500000000000000"/>
                <a:cs typeface="Tahoma"/>
              </a:rPr>
              <a:t>para la democracia imparable, más de</a:t>
            </a:r>
            <a:endParaRPr lang="es-CO" sz="2000" b="1" dirty="0">
              <a:solidFill>
                <a:srgbClr val="ED6D6E"/>
              </a:solidFill>
              <a:latin typeface="Isidora Sans" panose="00000500000000000000"/>
            </a:endParaRPr>
          </a:p>
        </p:txBody>
      </p:sp>
      <p:sp>
        <p:nvSpPr>
          <p:cNvPr id="33" name="CuadroTexto 32">
            <a:extLst>
              <a:ext uri="{FF2B5EF4-FFF2-40B4-BE49-F238E27FC236}">
                <a16:creationId xmlns:a16="http://schemas.microsoft.com/office/drawing/2014/main" id="{65323347-E027-C93E-22C3-DD26EB62ABE2}"/>
              </a:ext>
            </a:extLst>
          </p:cNvPr>
          <p:cNvSpPr txBox="1"/>
          <p:nvPr/>
        </p:nvSpPr>
        <p:spPr>
          <a:xfrm>
            <a:off x="688743" y="5054179"/>
            <a:ext cx="6550871"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700 mil ciudadanos</a:t>
            </a:r>
          </a:p>
        </p:txBody>
      </p:sp>
      <p:sp>
        <p:nvSpPr>
          <p:cNvPr id="34" name="CuadroTexto 33">
            <a:extLst>
              <a:ext uri="{FF2B5EF4-FFF2-40B4-BE49-F238E27FC236}">
                <a16:creationId xmlns:a16="http://schemas.microsoft.com/office/drawing/2014/main" id="{4A9881A8-CC04-A65F-8024-4D2C292591D9}"/>
              </a:ext>
            </a:extLst>
          </p:cNvPr>
          <p:cNvSpPr txBox="1"/>
          <p:nvPr/>
        </p:nvSpPr>
        <p:spPr>
          <a:xfrm>
            <a:off x="733363" y="5593413"/>
            <a:ext cx="6461632" cy="400110"/>
          </a:xfrm>
          <a:prstGeom prst="rect">
            <a:avLst/>
          </a:prstGeom>
          <a:noFill/>
        </p:spPr>
        <p:txBody>
          <a:bodyPr wrap="square">
            <a:spAutoFit/>
          </a:bodyPr>
          <a:lstStyle/>
          <a:p>
            <a:r>
              <a:rPr lang="es-ES" sz="2000" b="1" dirty="0">
                <a:solidFill>
                  <a:srgbClr val="ED6D6E"/>
                </a:solidFill>
                <a:latin typeface="Isidora Sans" panose="00000500000000000000"/>
                <a:cs typeface="Tahoma"/>
              </a:rPr>
              <a:t>decidieron el destino de</a:t>
            </a:r>
            <a:endParaRPr lang="es-CO" sz="2000" b="1" dirty="0">
              <a:solidFill>
                <a:srgbClr val="ED6D6E"/>
              </a:solidFill>
              <a:latin typeface="Isidora Sans" panose="00000500000000000000"/>
            </a:endParaRPr>
          </a:p>
        </p:txBody>
      </p:sp>
      <p:sp>
        <p:nvSpPr>
          <p:cNvPr id="35" name="CuadroTexto 34">
            <a:extLst>
              <a:ext uri="{FF2B5EF4-FFF2-40B4-BE49-F238E27FC236}">
                <a16:creationId xmlns:a16="http://schemas.microsoft.com/office/drawing/2014/main" id="{B4612EDE-48E1-D4A4-D162-5E5FDC7FCD69}"/>
              </a:ext>
            </a:extLst>
          </p:cNvPr>
          <p:cNvSpPr txBox="1"/>
          <p:nvPr/>
        </p:nvSpPr>
        <p:spPr>
          <a:xfrm>
            <a:off x="688743" y="5776331"/>
            <a:ext cx="6550871"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$ 985.770.093.870</a:t>
            </a:r>
          </a:p>
        </p:txBody>
      </p:sp>
      <p:sp>
        <p:nvSpPr>
          <p:cNvPr id="37" name="CuadroTexto 36">
            <a:extLst>
              <a:ext uri="{FF2B5EF4-FFF2-40B4-BE49-F238E27FC236}">
                <a16:creationId xmlns:a16="http://schemas.microsoft.com/office/drawing/2014/main" id="{4C8B643D-5C90-6239-81ED-72DC97C9D31C}"/>
              </a:ext>
            </a:extLst>
          </p:cNvPr>
          <p:cNvSpPr txBox="1"/>
          <p:nvPr/>
        </p:nvSpPr>
        <p:spPr>
          <a:xfrm>
            <a:off x="694473" y="2881621"/>
            <a:ext cx="3877527" cy="1384995"/>
          </a:xfrm>
          <a:prstGeom prst="rect">
            <a:avLst/>
          </a:prstGeom>
          <a:noFill/>
        </p:spPr>
        <p:txBody>
          <a:bodyPr wrap="square">
            <a:spAutoFit/>
          </a:bodyPr>
          <a:lstStyle/>
          <a:p>
            <a:pPr algn="just"/>
            <a:r>
              <a:rPr lang="es-MX" sz="1400" dirty="0">
                <a:latin typeface="Isidora Sans" panose="00000500000000000000" pitchFamily="2" charset="0"/>
              </a:rPr>
              <a:t>Convertimos a Medellín en la primera ciudad principal del país en reconocer el pago de honorarios a los 147 ediles y edilas de las 16 comunas y cinco (5) corregimientos del Distrito, dignificando su labor y aporte al desarrollo territorial y social.</a:t>
            </a:r>
          </a:p>
        </p:txBody>
      </p:sp>
    </p:spTree>
    <p:extLst>
      <p:ext uri="{BB962C8B-B14F-4D97-AF65-F5344CB8AC3E}">
        <p14:creationId xmlns:p14="http://schemas.microsoft.com/office/powerpoint/2010/main" val="24315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32230"/>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155966"/>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4. Hitos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7" name="CuadroTexto 6">
            <a:extLst>
              <a:ext uri="{FF2B5EF4-FFF2-40B4-BE49-F238E27FC236}">
                <a16:creationId xmlns:a16="http://schemas.microsoft.com/office/drawing/2014/main" id="{9546B01A-6B4A-6D1B-2D6A-EB2B20BB0BEC}"/>
              </a:ext>
            </a:extLst>
          </p:cNvPr>
          <p:cNvSpPr txBox="1"/>
          <p:nvPr/>
        </p:nvSpPr>
        <p:spPr>
          <a:xfrm>
            <a:off x="3124826" y="3461158"/>
            <a:ext cx="184731" cy="307777"/>
          </a:xfrm>
          <a:prstGeom prst="rect">
            <a:avLst/>
          </a:prstGeom>
          <a:noFill/>
        </p:spPr>
        <p:txBody>
          <a:bodyPr wrap="square" rtlCol="0">
            <a:spAutoFit/>
          </a:bodyPr>
          <a:lstStyle/>
          <a:p>
            <a:endParaRPr lang="es-CO" dirty="0"/>
          </a:p>
        </p:txBody>
      </p:sp>
      <p:pic>
        <p:nvPicPr>
          <p:cNvPr id="25" name="Imagen 24">
            <a:extLst>
              <a:ext uri="{FF2B5EF4-FFF2-40B4-BE49-F238E27FC236}">
                <a16:creationId xmlns:a16="http://schemas.microsoft.com/office/drawing/2014/main" id="{FD689674-0028-22BE-7CAD-0E6E4AAD87A7}"/>
              </a:ext>
            </a:extLst>
          </p:cNvPr>
          <p:cNvPicPr>
            <a:picLocks noChangeAspect="1"/>
          </p:cNvPicPr>
          <p:nvPr/>
        </p:nvPicPr>
        <p:blipFill rotWithShape="1">
          <a:blip r:embed="rId4"/>
          <a:srcRect t="87"/>
          <a:stretch/>
        </p:blipFill>
        <p:spPr>
          <a:xfrm rot="20284644">
            <a:off x="430665" y="2455301"/>
            <a:ext cx="335520" cy="338229"/>
          </a:xfrm>
          <a:prstGeom prst="rect">
            <a:avLst/>
          </a:prstGeom>
        </p:spPr>
      </p:pic>
      <p:pic>
        <p:nvPicPr>
          <p:cNvPr id="31" name="Imagen 30">
            <a:extLst>
              <a:ext uri="{FF2B5EF4-FFF2-40B4-BE49-F238E27FC236}">
                <a16:creationId xmlns:a16="http://schemas.microsoft.com/office/drawing/2014/main" id="{018607BA-C989-F901-EFA2-D8A0D7DE7087}"/>
              </a:ext>
            </a:extLst>
          </p:cNvPr>
          <p:cNvPicPr>
            <a:picLocks noChangeAspect="1"/>
          </p:cNvPicPr>
          <p:nvPr/>
        </p:nvPicPr>
        <p:blipFill rotWithShape="1">
          <a:blip r:embed="rId4"/>
          <a:srcRect t="87"/>
          <a:stretch/>
        </p:blipFill>
        <p:spPr>
          <a:xfrm rot="20284644">
            <a:off x="430665" y="4413638"/>
            <a:ext cx="335520" cy="338229"/>
          </a:xfrm>
          <a:prstGeom prst="rect">
            <a:avLst/>
          </a:prstGeom>
        </p:spPr>
      </p:pic>
      <p:sp>
        <p:nvSpPr>
          <p:cNvPr id="40" name="CuadroTexto 39">
            <a:extLst>
              <a:ext uri="{FF2B5EF4-FFF2-40B4-BE49-F238E27FC236}">
                <a16:creationId xmlns:a16="http://schemas.microsoft.com/office/drawing/2014/main" id="{69434F4B-EB6E-56CB-207B-EE2D6E5B357A}"/>
              </a:ext>
            </a:extLst>
          </p:cNvPr>
          <p:cNvSpPr txBox="1"/>
          <p:nvPr/>
        </p:nvSpPr>
        <p:spPr>
          <a:xfrm>
            <a:off x="6415083" y="3078723"/>
            <a:ext cx="6102917" cy="646331"/>
          </a:xfrm>
          <a:prstGeom prst="rect">
            <a:avLst/>
          </a:prstGeom>
          <a:noFill/>
        </p:spPr>
        <p:txBody>
          <a:bodyPr wrap="square" rtlCol="0">
            <a:spAutoFit/>
          </a:bodyPr>
          <a:lstStyle/>
          <a:p>
            <a:r>
              <a:rPr lang="es-ES" sz="3600" b="1" dirty="0">
                <a:solidFill>
                  <a:srgbClr val="ED6D6E"/>
                </a:solidFill>
                <a:latin typeface="Isidora Sans" panose="00000500000000000000"/>
                <a:cs typeface="Tahoma"/>
              </a:rPr>
              <a:t>Cívica Comunal</a:t>
            </a:r>
          </a:p>
        </p:txBody>
      </p:sp>
      <p:pic>
        <p:nvPicPr>
          <p:cNvPr id="41" name="Imagen 40">
            <a:extLst>
              <a:ext uri="{FF2B5EF4-FFF2-40B4-BE49-F238E27FC236}">
                <a16:creationId xmlns:a16="http://schemas.microsoft.com/office/drawing/2014/main" id="{EF4A4DFB-E3EA-CCD0-8AB7-18F4544824AF}"/>
              </a:ext>
            </a:extLst>
          </p:cNvPr>
          <p:cNvPicPr>
            <a:picLocks noChangeAspect="1"/>
          </p:cNvPicPr>
          <p:nvPr/>
        </p:nvPicPr>
        <p:blipFill rotWithShape="1">
          <a:blip r:embed="rId4">
            <a:duotone>
              <a:prstClr val="black"/>
              <a:srgbClr val="ED6D6E">
                <a:tint val="45000"/>
                <a:satMod val="400000"/>
              </a:srgbClr>
            </a:duotone>
          </a:blip>
          <a:srcRect t="87"/>
          <a:stretch/>
        </p:blipFill>
        <p:spPr>
          <a:xfrm rot="20284644">
            <a:off x="6106766" y="3287453"/>
            <a:ext cx="335520" cy="338229"/>
          </a:xfrm>
          <a:prstGeom prst="rect">
            <a:avLst/>
          </a:prstGeom>
        </p:spPr>
      </p:pic>
      <p:sp>
        <p:nvSpPr>
          <p:cNvPr id="42" name="CuadroTexto 41">
            <a:extLst>
              <a:ext uri="{FF2B5EF4-FFF2-40B4-BE49-F238E27FC236}">
                <a16:creationId xmlns:a16="http://schemas.microsoft.com/office/drawing/2014/main" id="{B996B4C4-CDB3-7E5F-2D6D-2A5D02FFA0E0}"/>
              </a:ext>
            </a:extLst>
          </p:cNvPr>
          <p:cNvSpPr txBox="1"/>
          <p:nvPr/>
        </p:nvSpPr>
        <p:spPr>
          <a:xfrm>
            <a:off x="6460096" y="3725054"/>
            <a:ext cx="5282343" cy="1323439"/>
          </a:xfrm>
          <a:prstGeom prst="rect">
            <a:avLst/>
          </a:prstGeom>
          <a:noFill/>
        </p:spPr>
        <p:txBody>
          <a:bodyPr wrap="square">
            <a:spAutoFit/>
          </a:bodyPr>
          <a:lstStyle/>
          <a:p>
            <a:pPr algn="just"/>
            <a:r>
              <a:rPr lang="es-MX" sz="2000" b="1" dirty="0">
                <a:solidFill>
                  <a:srgbClr val="1B3834"/>
                </a:solidFill>
                <a:latin typeface="Isidora Sans" panose="00000500000000000000"/>
                <a:cs typeface="Tahoma"/>
              </a:rPr>
              <a:t>Fortalecimos el trabajo de líderes y lideresas,  </a:t>
            </a:r>
            <a:r>
              <a:rPr lang="es-MX" sz="2000" dirty="0">
                <a:solidFill>
                  <a:srgbClr val="ED6D6E"/>
                </a:solidFill>
                <a:latin typeface="Isidora Sans Bold" panose="00000800000000000000" pitchFamily="2" charset="0"/>
                <a:cs typeface="Tahoma"/>
              </a:rPr>
              <a:t>de 410 Juntas de Acción Comunal </a:t>
            </a:r>
            <a:r>
              <a:rPr lang="es-MX" sz="2000" b="1" dirty="0">
                <a:solidFill>
                  <a:srgbClr val="1B3834"/>
                </a:solidFill>
                <a:latin typeface="Isidora Sans" panose="00000500000000000000"/>
                <a:cs typeface="Tahoma"/>
              </a:rPr>
              <a:t>con la entrega de una tarjeta Cívica habilitada para el sistema Integrado del Valle de Aburrá, Metro.</a:t>
            </a:r>
          </a:p>
        </p:txBody>
      </p:sp>
      <p:sp>
        <p:nvSpPr>
          <p:cNvPr id="2" name="CuadroTexto 1">
            <a:extLst>
              <a:ext uri="{FF2B5EF4-FFF2-40B4-BE49-F238E27FC236}">
                <a16:creationId xmlns:a16="http://schemas.microsoft.com/office/drawing/2014/main" id="{0F055243-3F46-8AC2-C6C2-FBB9CFC60988}"/>
              </a:ext>
            </a:extLst>
          </p:cNvPr>
          <p:cNvSpPr txBox="1"/>
          <p:nvPr/>
        </p:nvSpPr>
        <p:spPr>
          <a:xfrm>
            <a:off x="773704" y="2402660"/>
            <a:ext cx="4727119" cy="1631216"/>
          </a:xfrm>
          <a:prstGeom prst="rect">
            <a:avLst/>
          </a:prstGeom>
          <a:noFill/>
        </p:spPr>
        <p:txBody>
          <a:bodyPr wrap="square">
            <a:spAutoFit/>
          </a:bodyPr>
          <a:lstStyle/>
          <a:p>
            <a:pPr algn="just"/>
            <a:r>
              <a:rPr lang="es-MX" sz="2000" b="1" dirty="0">
                <a:latin typeface="Isidora Sans" panose="00000500000000000000" pitchFamily="2" charset="0"/>
              </a:rPr>
              <a:t>Dinamizamos un ecosistema de innovación social en el Distrito con la </a:t>
            </a:r>
            <a:r>
              <a:rPr lang="es-MX" sz="2000" dirty="0">
                <a:solidFill>
                  <a:srgbClr val="ED6D6E"/>
                </a:solidFill>
                <a:latin typeface="Isidora Sans Bold" panose="00000800000000000000" pitchFamily="2" charset="0"/>
              </a:rPr>
              <a:t>Plataforma Medellín Participa</a:t>
            </a:r>
            <a:r>
              <a:rPr lang="es-MX" sz="2000" dirty="0">
                <a:latin typeface="Isidora Sans" panose="00000500000000000000" pitchFamily="2" charset="0"/>
              </a:rPr>
              <a:t> </a:t>
            </a:r>
            <a:r>
              <a:rPr lang="es-MX" sz="2000" b="1" dirty="0">
                <a:latin typeface="Isidora Sans" panose="00000500000000000000" pitchFamily="2" charset="0"/>
              </a:rPr>
              <a:t>con los módulos</a:t>
            </a:r>
            <a:r>
              <a:rPr lang="es-MX" sz="1800" dirty="0">
                <a:latin typeface="Isidora Sans" panose="00000500000000000000" pitchFamily="2" charset="0"/>
              </a:rPr>
              <a:t>; </a:t>
            </a:r>
            <a:r>
              <a:rPr lang="es-MX" sz="2000" dirty="0">
                <a:solidFill>
                  <a:srgbClr val="ED6D6E"/>
                </a:solidFill>
                <a:latin typeface="Isidora Sans Bold" panose="00000800000000000000" pitchFamily="2" charset="0"/>
              </a:rPr>
              <a:t>Medellín Decide, Territorio Web y Democracia Inteligente</a:t>
            </a:r>
            <a:r>
              <a:rPr lang="es-MX" sz="1400" dirty="0">
                <a:solidFill>
                  <a:srgbClr val="ED6D6E"/>
                </a:solidFill>
                <a:latin typeface="Isidora Sans Bold" panose="00000800000000000000" pitchFamily="2" charset="0"/>
              </a:rPr>
              <a:t>.</a:t>
            </a:r>
          </a:p>
        </p:txBody>
      </p:sp>
      <p:sp>
        <p:nvSpPr>
          <p:cNvPr id="6" name="CuadroTexto 5">
            <a:extLst>
              <a:ext uri="{FF2B5EF4-FFF2-40B4-BE49-F238E27FC236}">
                <a16:creationId xmlns:a16="http://schemas.microsoft.com/office/drawing/2014/main" id="{7BF3BCC9-EC22-15E7-8C96-07A2EB3AF6A0}"/>
              </a:ext>
            </a:extLst>
          </p:cNvPr>
          <p:cNvSpPr txBox="1"/>
          <p:nvPr/>
        </p:nvSpPr>
        <p:spPr>
          <a:xfrm>
            <a:off x="773705" y="4246654"/>
            <a:ext cx="5007164" cy="1815882"/>
          </a:xfrm>
          <a:prstGeom prst="rect">
            <a:avLst/>
          </a:prstGeom>
          <a:noFill/>
        </p:spPr>
        <p:txBody>
          <a:bodyPr wrap="square" rtlCol="0">
            <a:spAutoFit/>
          </a:bodyPr>
          <a:lstStyle/>
          <a:p>
            <a:r>
              <a:rPr lang="es-ES" sz="3600" b="1" dirty="0">
                <a:solidFill>
                  <a:srgbClr val="ED6D6E"/>
                </a:solidFill>
                <a:latin typeface="Isidora Sans" panose="00000500000000000000"/>
                <a:cs typeface="Tahoma"/>
              </a:rPr>
              <a:t>3.516 Organizaciones caracterizadas</a:t>
            </a:r>
          </a:p>
          <a:p>
            <a:r>
              <a:rPr lang="es-ES" sz="2000" b="1" dirty="0">
                <a:solidFill>
                  <a:schemeClr val="tx1"/>
                </a:solidFill>
                <a:latin typeface="Isidora Sans" panose="00000500000000000000"/>
                <a:cs typeface="Tahoma"/>
              </a:rPr>
              <a:t>Con una variación del 407.3% respecto al año 2019</a:t>
            </a:r>
            <a:r>
              <a:rPr lang="es-ES" sz="2000" dirty="0">
                <a:solidFill>
                  <a:schemeClr val="tx1"/>
                </a:solidFill>
                <a:latin typeface="Isidora Sans Bold" pitchFamily="2" charset="77"/>
                <a:cs typeface="Tahoma"/>
              </a:rPr>
              <a:t>.</a:t>
            </a:r>
          </a:p>
        </p:txBody>
      </p:sp>
    </p:spTree>
    <p:extLst>
      <p:ext uri="{BB962C8B-B14F-4D97-AF65-F5344CB8AC3E}">
        <p14:creationId xmlns:p14="http://schemas.microsoft.com/office/powerpoint/2010/main" val="992962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A41393F-3174-40E1-C0B2-246FE8DAA377}"/>
              </a:ext>
            </a:extLst>
          </p:cNvPr>
          <p:cNvPicPr>
            <a:picLocks noChangeAspect="1"/>
          </p:cNvPicPr>
          <p:nvPr/>
        </p:nvPicPr>
        <p:blipFill>
          <a:blip r:embed="rId2"/>
          <a:stretch>
            <a:fillRect/>
          </a:stretch>
        </p:blipFill>
        <p:spPr>
          <a:xfrm>
            <a:off x="-3" y="0"/>
            <a:ext cx="12209045" cy="6867588"/>
          </a:xfrm>
          <a:prstGeom prst="rect">
            <a:avLst/>
          </a:prstGeom>
        </p:spPr>
      </p:pic>
      <p:grpSp>
        <p:nvGrpSpPr>
          <p:cNvPr id="12" name="Grupo 11">
            <a:extLst>
              <a:ext uri="{FF2B5EF4-FFF2-40B4-BE49-F238E27FC236}">
                <a16:creationId xmlns:a16="http://schemas.microsoft.com/office/drawing/2014/main" id="{96B2855D-E604-91A4-08DB-6B7A60818E54}"/>
              </a:ext>
            </a:extLst>
          </p:cNvPr>
          <p:cNvGrpSpPr/>
          <p:nvPr/>
        </p:nvGrpSpPr>
        <p:grpSpPr>
          <a:xfrm>
            <a:off x="517034" y="234604"/>
            <a:ext cx="1865250" cy="787465"/>
            <a:chOff x="12414904" y="468921"/>
            <a:chExt cx="2657067" cy="1121752"/>
          </a:xfrm>
        </p:grpSpPr>
        <p:pic>
          <p:nvPicPr>
            <p:cNvPr id="13" name="Imagen 12">
              <a:extLst>
                <a:ext uri="{FF2B5EF4-FFF2-40B4-BE49-F238E27FC236}">
                  <a16:creationId xmlns:a16="http://schemas.microsoft.com/office/drawing/2014/main" id="{61029D9B-C999-B693-E06F-F909693EE6E5}"/>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4" name="Imagen 13">
              <a:extLst>
                <a:ext uri="{FF2B5EF4-FFF2-40B4-BE49-F238E27FC236}">
                  <a16:creationId xmlns:a16="http://schemas.microsoft.com/office/drawing/2014/main" id="{8CC4F50A-EBD6-996A-D586-1E95ED8017D7}"/>
                </a:ext>
              </a:extLst>
            </p:cNvPr>
            <p:cNvPicPr>
              <a:picLocks noChangeAspect="1"/>
            </p:cNvPicPr>
            <p:nvPr/>
          </p:nvPicPr>
          <p:blipFill rotWithShape="1">
            <a:blip r:embed="rId4"/>
            <a:srcRect t="87"/>
            <a:stretch/>
          </p:blipFill>
          <p:spPr>
            <a:xfrm rot="20439816">
              <a:off x="13108155" y="468921"/>
              <a:ext cx="384025" cy="387126"/>
            </a:xfrm>
            <a:prstGeom prst="rect">
              <a:avLst/>
            </a:prstGeom>
          </p:spPr>
        </p:pic>
      </p:grpSp>
      <p:sp>
        <p:nvSpPr>
          <p:cNvPr id="6" name="object 10">
            <a:extLst>
              <a:ext uri="{FF2B5EF4-FFF2-40B4-BE49-F238E27FC236}">
                <a16:creationId xmlns:a16="http://schemas.microsoft.com/office/drawing/2014/main" id="{D18AED15-8C54-2D1C-A432-AD2FC9475CAA}"/>
              </a:ext>
            </a:extLst>
          </p:cNvPr>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7" name="Imagen 6">
            <a:extLst>
              <a:ext uri="{FF2B5EF4-FFF2-40B4-BE49-F238E27FC236}">
                <a16:creationId xmlns:a16="http://schemas.microsoft.com/office/drawing/2014/main" id="{E18870BB-1F89-470F-0F55-1FF749D66198}"/>
              </a:ext>
            </a:extLst>
          </p:cNvPr>
          <p:cNvPicPr>
            <a:picLocks noChangeAspect="1"/>
          </p:cNvPicPr>
          <p:nvPr/>
        </p:nvPicPr>
        <p:blipFill>
          <a:blip r:embed="rId5"/>
          <a:stretch>
            <a:fillRect/>
          </a:stretch>
        </p:blipFill>
        <p:spPr>
          <a:xfrm>
            <a:off x="10161497" y="5676786"/>
            <a:ext cx="1507531" cy="1053994"/>
          </a:xfrm>
          <a:prstGeom prst="rect">
            <a:avLst/>
          </a:prstGeom>
        </p:spPr>
      </p:pic>
      <p:sp>
        <p:nvSpPr>
          <p:cNvPr id="8" name="Rectángulo 7">
            <a:extLst>
              <a:ext uri="{FF2B5EF4-FFF2-40B4-BE49-F238E27FC236}">
                <a16:creationId xmlns:a16="http://schemas.microsoft.com/office/drawing/2014/main" id="{077B839F-6FDA-C71E-8BE5-79CA37C3C684}"/>
              </a:ext>
            </a:extLst>
          </p:cNvPr>
          <p:cNvSpPr/>
          <p:nvPr/>
        </p:nvSpPr>
        <p:spPr>
          <a:xfrm>
            <a:off x="1654970" y="5711449"/>
            <a:ext cx="6681637" cy="954107"/>
          </a:xfrm>
          <a:prstGeom prst="rect">
            <a:avLst/>
          </a:prstGeom>
        </p:spPr>
        <p:txBody>
          <a:bodyPr wrap="none">
            <a:spAutoFit/>
          </a:bodyPr>
          <a:lstStyle/>
          <a:p>
            <a:r>
              <a:rPr lang="es-ES" sz="3600" dirty="0">
                <a:solidFill>
                  <a:srgbClr val="EB6C6D"/>
                </a:solidFill>
                <a:latin typeface="Isidora Sans Bold" pitchFamily="2" charset="77"/>
                <a:cs typeface="Tahoma"/>
              </a:rPr>
              <a:t>Asuntos misionales- LOGROS</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10" name="object 11">
            <a:extLst>
              <a:ext uri="{FF2B5EF4-FFF2-40B4-BE49-F238E27FC236}">
                <a16:creationId xmlns:a16="http://schemas.microsoft.com/office/drawing/2014/main" id="{1F3D704B-0F68-C953-3035-C61485DD4959}"/>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2">
            <a:extLst>
              <a:ext uri="{FF2B5EF4-FFF2-40B4-BE49-F238E27FC236}">
                <a16:creationId xmlns:a16="http://schemas.microsoft.com/office/drawing/2014/main" id="{349302B2-5471-9BEA-FEE8-FAE8B78B17A5}"/>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5</a:t>
            </a:r>
            <a:endParaRPr sz="3200" b="1" dirty="0">
              <a:solidFill>
                <a:srgbClr val="FFF0C5"/>
              </a:solidFill>
              <a:latin typeface="Isidora Sans Bold" panose="00000800000000000000" pitchFamily="2" charset="0"/>
              <a:cs typeface="Verdana"/>
            </a:endParaRPr>
          </a:p>
        </p:txBody>
      </p:sp>
    </p:spTree>
    <p:extLst>
      <p:ext uri="{BB962C8B-B14F-4D97-AF65-F5344CB8AC3E}">
        <p14:creationId xmlns:p14="http://schemas.microsoft.com/office/powerpoint/2010/main" val="149932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043" y="0"/>
            <a:ext cx="12192000"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r>
              <a:rPr lang="es-ES" sz="1200" dirty="0">
                <a:solidFill>
                  <a:srgbClr val="1B3834"/>
                </a:solidFill>
                <a:latin typeface="Isidora Sans Bold" pitchFamily="2" charset="77"/>
                <a:cs typeface="Tahoma"/>
              </a:rPr>
              <a:t> </a:t>
            </a:r>
            <a:endParaRPr lang="es-CO" sz="1200" dirty="0">
              <a:solidFill>
                <a:srgbClr val="1B3834"/>
              </a:solidFill>
              <a:latin typeface="Isidora Sans Bold" pitchFamily="2" charset="77"/>
              <a:cs typeface="Tahoma"/>
            </a:endParaRPr>
          </a:p>
        </p:txBody>
      </p:sp>
      <p:pic>
        <p:nvPicPr>
          <p:cNvPr id="40" name="Imagen 39">
            <a:extLst>
              <a:ext uri="{FF2B5EF4-FFF2-40B4-BE49-F238E27FC236}">
                <a16:creationId xmlns:a16="http://schemas.microsoft.com/office/drawing/2014/main" id="{4E4424DB-83DF-1A4A-8A45-4CDD07401628}"/>
              </a:ext>
            </a:extLst>
          </p:cNvPr>
          <p:cNvPicPr>
            <a:picLocks noChangeAspect="1"/>
          </p:cNvPicPr>
          <p:nvPr/>
        </p:nvPicPr>
        <p:blipFill>
          <a:blip r:embed="rId3"/>
          <a:stretch>
            <a:fillRect/>
          </a:stretch>
        </p:blipFill>
        <p:spPr>
          <a:xfrm>
            <a:off x="10161497" y="5653636"/>
            <a:ext cx="1507531" cy="1053994"/>
          </a:xfrm>
          <a:prstGeom prst="rect">
            <a:avLst/>
          </a:prstGeom>
        </p:spPr>
      </p:pic>
      <p:sp>
        <p:nvSpPr>
          <p:cNvPr id="4" name="CuadroTexto 3"/>
          <p:cNvSpPr txBox="1"/>
          <p:nvPr/>
        </p:nvSpPr>
        <p:spPr>
          <a:xfrm>
            <a:off x="7270283" y="157602"/>
            <a:ext cx="4398745" cy="861774"/>
          </a:xfrm>
          <a:prstGeom prst="rect">
            <a:avLst/>
          </a:prstGeom>
          <a:noFill/>
        </p:spPr>
        <p:txBody>
          <a:bodyPr wrap="square" rtlCol="0">
            <a:spAutoFit/>
          </a:bodyPr>
          <a:lstStyle/>
          <a:p>
            <a:pPr algn="r"/>
            <a:r>
              <a:rPr lang="es-ES" sz="5000" b="1" dirty="0">
                <a:solidFill>
                  <a:srgbClr val="EB6C6D"/>
                </a:solidFill>
                <a:latin typeface="Isidora Sans Bold" panose="00000800000000000000" pitchFamily="2" charset="0"/>
              </a:rPr>
              <a:t>Contenido</a:t>
            </a:r>
            <a:endParaRPr lang="es-CO" sz="5000" b="1" dirty="0">
              <a:solidFill>
                <a:srgbClr val="EB6C6D"/>
              </a:solidFill>
              <a:latin typeface="Isidora Sans Bold" panose="00000800000000000000" pitchFamily="2" charset="0"/>
            </a:endParaRPr>
          </a:p>
        </p:txBody>
      </p:sp>
      <p:sp>
        <p:nvSpPr>
          <p:cNvPr id="9" name="object 10"/>
          <p:cNvSpPr/>
          <p:nvPr/>
        </p:nvSpPr>
        <p:spPr>
          <a:xfrm>
            <a:off x="-11532" y="-7578"/>
            <a:ext cx="3172838" cy="6951303"/>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object 11"/>
          <p:cNvSpPr/>
          <p:nvPr/>
        </p:nvSpPr>
        <p:spPr>
          <a:xfrm>
            <a:off x="2776493" y="1573879"/>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object 11"/>
          <p:cNvSpPr/>
          <p:nvPr/>
        </p:nvSpPr>
        <p:spPr>
          <a:xfrm>
            <a:off x="2802733" y="2416850"/>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1"/>
          <p:cNvSpPr/>
          <p:nvPr/>
        </p:nvSpPr>
        <p:spPr>
          <a:xfrm>
            <a:off x="2805639" y="3283766"/>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object 11"/>
          <p:cNvSpPr/>
          <p:nvPr/>
        </p:nvSpPr>
        <p:spPr>
          <a:xfrm>
            <a:off x="2810877" y="502163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pic>
        <p:nvPicPr>
          <p:cNvPr id="39" name="Imagen 38">
            <a:extLst>
              <a:ext uri="{FF2B5EF4-FFF2-40B4-BE49-F238E27FC236}">
                <a16:creationId xmlns:a16="http://schemas.microsoft.com/office/drawing/2014/main" id="{867819A5-6769-CC47-B522-646DACC90773}"/>
              </a:ext>
            </a:extLst>
          </p:cNvPr>
          <p:cNvPicPr>
            <a:picLocks noChangeAspect="1"/>
          </p:cNvPicPr>
          <p:nvPr/>
        </p:nvPicPr>
        <p:blipFill>
          <a:blip r:embed="rId4"/>
          <a:stretch>
            <a:fillRect/>
          </a:stretch>
        </p:blipFill>
        <p:spPr>
          <a:xfrm>
            <a:off x="517036" y="253855"/>
            <a:ext cx="1865251" cy="785705"/>
          </a:xfrm>
          <a:prstGeom prst="rect">
            <a:avLst/>
          </a:prstGeom>
        </p:spPr>
      </p:pic>
      <p:sp>
        <p:nvSpPr>
          <p:cNvPr id="32" name="object 12"/>
          <p:cNvSpPr txBox="1"/>
          <p:nvPr/>
        </p:nvSpPr>
        <p:spPr>
          <a:xfrm>
            <a:off x="2978594" y="3297633"/>
            <a:ext cx="314960"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4</a:t>
            </a:r>
            <a:endParaRPr sz="3200" b="1" dirty="0">
              <a:solidFill>
                <a:srgbClr val="FFF0C5"/>
              </a:solidFill>
              <a:latin typeface="Isidora Sans Bold" panose="00000800000000000000" pitchFamily="2" charset="0"/>
              <a:cs typeface="Verdana"/>
            </a:endParaRPr>
          </a:p>
        </p:txBody>
      </p:sp>
      <p:sp>
        <p:nvSpPr>
          <p:cNvPr id="36" name="object 12"/>
          <p:cNvSpPr txBox="1"/>
          <p:nvPr/>
        </p:nvSpPr>
        <p:spPr>
          <a:xfrm>
            <a:off x="2970450" y="1592229"/>
            <a:ext cx="314960"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2</a:t>
            </a:r>
            <a:endParaRPr sz="3200" b="1" dirty="0">
              <a:solidFill>
                <a:srgbClr val="FFF0C5"/>
              </a:solidFill>
              <a:latin typeface="Isidora Sans Bold" panose="00000800000000000000" pitchFamily="2" charset="0"/>
              <a:cs typeface="Verdana"/>
            </a:endParaRPr>
          </a:p>
        </p:txBody>
      </p:sp>
      <p:sp>
        <p:nvSpPr>
          <p:cNvPr id="43" name="object 12"/>
          <p:cNvSpPr txBox="1"/>
          <p:nvPr/>
        </p:nvSpPr>
        <p:spPr>
          <a:xfrm>
            <a:off x="2996047" y="2453907"/>
            <a:ext cx="305806"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3</a:t>
            </a:r>
            <a:endParaRPr sz="3200" b="1" dirty="0">
              <a:solidFill>
                <a:srgbClr val="FFF0C5"/>
              </a:solidFill>
              <a:latin typeface="Isidora Sans Bold" panose="00000800000000000000" pitchFamily="2" charset="0"/>
              <a:cs typeface="Verdana"/>
            </a:endParaRPr>
          </a:p>
        </p:txBody>
      </p:sp>
      <p:sp>
        <p:nvSpPr>
          <p:cNvPr id="5" name="object 11">
            <a:extLst>
              <a:ext uri="{FF2B5EF4-FFF2-40B4-BE49-F238E27FC236}">
                <a16:creationId xmlns:a16="http://schemas.microsoft.com/office/drawing/2014/main" id="{3CDF3308-75B9-9EED-568C-C7C8F3F0ADBE}"/>
              </a:ext>
            </a:extLst>
          </p:cNvPr>
          <p:cNvSpPr/>
          <p:nvPr/>
        </p:nvSpPr>
        <p:spPr>
          <a:xfrm>
            <a:off x="2776493" y="737952"/>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8" name="object 12"/>
          <p:cNvSpPr txBox="1"/>
          <p:nvPr/>
        </p:nvSpPr>
        <p:spPr>
          <a:xfrm>
            <a:off x="3008262" y="753062"/>
            <a:ext cx="31496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0C5"/>
                </a:solidFill>
                <a:latin typeface="Isidora Sans Bold" panose="00000800000000000000" pitchFamily="2" charset="0"/>
                <a:cs typeface="Verdana"/>
              </a:rPr>
              <a:t>1</a:t>
            </a:r>
          </a:p>
        </p:txBody>
      </p:sp>
      <p:sp>
        <p:nvSpPr>
          <p:cNvPr id="49" name="object 12"/>
          <p:cNvSpPr txBox="1"/>
          <p:nvPr/>
        </p:nvSpPr>
        <p:spPr>
          <a:xfrm>
            <a:off x="2993438" y="5043624"/>
            <a:ext cx="314960"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6</a:t>
            </a:r>
            <a:endParaRPr sz="3200" b="1" dirty="0">
              <a:solidFill>
                <a:srgbClr val="FFF0C5"/>
              </a:solidFill>
              <a:latin typeface="Isidora Sans Bold" panose="00000800000000000000" pitchFamily="2" charset="0"/>
              <a:cs typeface="Verdana"/>
            </a:endParaRPr>
          </a:p>
        </p:txBody>
      </p:sp>
      <p:sp>
        <p:nvSpPr>
          <p:cNvPr id="22" name="object 11">
            <a:extLst>
              <a:ext uri="{FF2B5EF4-FFF2-40B4-BE49-F238E27FC236}">
                <a16:creationId xmlns:a16="http://schemas.microsoft.com/office/drawing/2014/main" id="{E7FC0050-7EAC-67F0-C0BB-768EE8FFB714}"/>
              </a:ext>
            </a:extLst>
          </p:cNvPr>
          <p:cNvSpPr/>
          <p:nvPr/>
        </p:nvSpPr>
        <p:spPr>
          <a:xfrm>
            <a:off x="2805639" y="4136019"/>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0" name="object 12"/>
          <p:cNvSpPr txBox="1"/>
          <p:nvPr/>
        </p:nvSpPr>
        <p:spPr>
          <a:xfrm>
            <a:off x="2988125" y="4172857"/>
            <a:ext cx="314960"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5</a:t>
            </a:r>
            <a:endParaRPr sz="3200" b="1" dirty="0">
              <a:solidFill>
                <a:srgbClr val="FFF0C5"/>
              </a:solidFill>
              <a:latin typeface="Isidora Sans Bold" panose="00000800000000000000" pitchFamily="2" charset="0"/>
              <a:cs typeface="Verdana"/>
            </a:endParaRPr>
          </a:p>
        </p:txBody>
      </p:sp>
      <p:sp>
        <p:nvSpPr>
          <p:cNvPr id="52" name="object 11"/>
          <p:cNvSpPr/>
          <p:nvPr/>
        </p:nvSpPr>
        <p:spPr>
          <a:xfrm>
            <a:off x="2783554" y="5877486"/>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
        <p:nvSpPr>
          <p:cNvPr id="53" name="object 12"/>
          <p:cNvSpPr txBox="1"/>
          <p:nvPr/>
        </p:nvSpPr>
        <p:spPr>
          <a:xfrm>
            <a:off x="3008262" y="5917825"/>
            <a:ext cx="314960" cy="505908"/>
          </a:xfrm>
          <a:prstGeom prst="rect">
            <a:avLst/>
          </a:prstGeom>
        </p:spPr>
        <p:txBody>
          <a:bodyPr vert="horz" wrap="square" lIns="0" tIns="13335" rIns="0" bIns="0" rtlCol="0">
            <a:spAutoFit/>
          </a:bodyPr>
          <a:lstStyle/>
          <a:p>
            <a:pPr marL="12700">
              <a:lnSpc>
                <a:spcPct val="100000"/>
              </a:lnSpc>
              <a:spcBef>
                <a:spcPts val="105"/>
              </a:spcBef>
            </a:pPr>
            <a:r>
              <a:rPr lang="es-ES" sz="3200" b="1" dirty="0">
                <a:solidFill>
                  <a:srgbClr val="FFF0C5"/>
                </a:solidFill>
                <a:latin typeface="Isidora Sans Bold" panose="00000800000000000000" pitchFamily="2" charset="0"/>
                <a:cs typeface="Verdana"/>
              </a:rPr>
              <a:t>7</a:t>
            </a:r>
            <a:endParaRPr sz="3200" b="1" dirty="0">
              <a:solidFill>
                <a:srgbClr val="FFF0C5"/>
              </a:solidFill>
              <a:latin typeface="Isidora Sans Bold" panose="00000800000000000000" pitchFamily="2" charset="0"/>
              <a:cs typeface="Verdana"/>
            </a:endParaRPr>
          </a:p>
        </p:txBody>
      </p:sp>
      <p:pic>
        <p:nvPicPr>
          <p:cNvPr id="55" name="Imagen 54">
            <a:extLst>
              <a:ext uri="{FF2B5EF4-FFF2-40B4-BE49-F238E27FC236}">
                <a16:creationId xmlns:a16="http://schemas.microsoft.com/office/drawing/2014/main" id="{893EFEDE-C22E-D34B-BD6C-B11BE04ABBAA}"/>
              </a:ext>
            </a:extLst>
          </p:cNvPr>
          <p:cNvPicPr>
            <a:picLocks noChangeAspect="1"/>
          </p:cNvPicPr>
          <p:nvPr/>
        </p:nvPicPr>
        <p:blipFill rotWithShape="1">
          <a:blip r:embed="rId5"/>
          <a:srcRect l="47093" b="36608"/>
          <a:stretch/>
        </p:blipFill>
        <p:spPr>
          <a:xfrm>
            <a:off x="0" y="4379494"/>
            <a:ext cx="2081205" cy="2478361"/>
          </a:xfrm>
          <a:prstGeom prst="rect">
            <a:avLst/>
          </a:prstGeom>
        </p:spPr>
      </p:pic>
      <p:sp>
        <p:nvSpPr>
          <p:cNvPr id="6" name="CuadroTexto 5">
            <a:extLst>
              <a:ext uri="{FF2B5EF4-FFF2-40B4-BE49-F238E27FC236}">
                <a16:creationId xmlns:a16="http://schemas.microsoft.com/office/drawing/2014/main" id="{B5698C2A-F0BE-6774-C53F-447E7767CBFF}"/>
              </a:ext>
            </a:extLst>
          </p:cNvPr>
          <p:cNvSpPr txBox="1"/>
          <p:nvPr/>
        </p:nvSpPr>
        <p:spPr>
          <a:xfrm>
            <a:off x="3619525" y="646707"/>
            <a:ext cx="2460930"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Estructura</a:t>
            </a:r>
            <a:endParaRPr lang="es-CO" sz="3500" dirty="0">
              <a:solidFill>
                <a:srgbClr val="EB6C6D"/>
              </a:solidFill>
              <a:latin typeface="Isidora Sans Bold" panose="00000800000000000000" pitchFamily="2" charset="0"/>
            </a:endParaRPr>
          </a:p>
        </p:txBody>
      </p:sp>
      <p:sp>
        <p:nvSpPr>
          <p:cNvPr id="7" name="CuadroTexto 6">
            <a:extLst>
              <a:ext uri="{FF2B5EF4-FFF2-40B4-BE49-F238E27FC236}">
                <a16:creationId xmlns:a16="http://schemas.microsoft.com/office/drawing/2014/main" id="{8818E185-7A49-3007-E992-3E4FCD118647}"/>
              </a:ext>
            </a:extLst>
          </p:cNvPr>
          <p:cNvSpPr txBox="1"/>
          <p:nvPr/>
        </p:nvSpPr>
        <p:spPr>
          <a:xfrm>
            <a:off x="3619525" y="1529712"/>
            <a:ext cx="4540025"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Apuesta estratégica</a:t>
            </a:r>
            <a:endParaRPr lang="es-CO" sz="3500" dirty="0">
              <a:solidFill>
                <a:srgbClr val="EB6C6D"/>
              </a:solidFill>
              <a:latin typeface="Isidora Sans Bold" panose="00000800000000000000" pitchFamily="2" charset="0"/>
            </a:endParaRPr>
          </a:p>
        </p:txBody>
      </p:sp>
      <p:sp>
        <p:nvSpPr>
          <p:cNvPr id="16" name="CuadroTexto 15">
            <a:extLst>
              <a:ext uri="{FF2B5EF4-FFF2-40B4-BE49-F238E27FC236}">
                <a16:creationId xmlns:a16="http://schemas.microsoft.com/office/drawing/2014/main" id="{5153A148-A8FF-E061-CA32-B87C9502540B}"/>
              </a:ext>
            </a:extLst>
          </p:cNvPr>
          <p:cNvSpPr txBox="1"/>
          <p:nvPr/>
        </p:nvSpPr>
        <p:spPr>
          <a:xfrm>
            <a:off x="3619525" y="2391390"/>
            <a:ext cx="5453737"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Asuntos administrativos</a:t>
            </a:r>
            <a:endParaRPr lang="es-CO" sz="3500" dirty="0">
              <a:solidFill>
                <a:srgbClr val="EB6C6D"/>
              </a:solidFill>
              <a:latin typeface="Isidora Sans Bold" panose="00000800000000000000" pitchFamily="2" charset="0"/>
            </a:endParaRPr>
          </a:p>
        </p:txBody>
      </p:sp>
      <p:sp>
        <p:nvSpPr>
          <p:cNvPr id="17" name="CuadroTexto 16">
            <a:extLst>
              <a:ext uri="{FF2B5EF4-FFF2-40B4-BE49-F238E27FC236}">
                <a16:creationId xmlns:a16="http://schemas.microsoft.com/office/drawing/2014/main" id="{350B0F72-DDEF-4CA0-F7B9-D4B1AD953EEF}"/>
              </a:ext>
            </a:extLst>
          </p:cNvPr>
          <p:cNvSpPr txBox="1"/>
          <p:nvPr/>
        </p:nvSpPr>
        <p:spPr>
          <a:xfrm>
            <a:off x="3619525" y="4085216"/>
            <a:ext cx="6141425"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Asuntos misionales- Logros</a:t>
            </a:r>
            <a:endParaRPr lang="es-CO" sz="3500" dirty="0">
              <a:solidFill>
                <a:srgbClr val="EB6C6D"/>
              </a:solidFill>
              <a:latin typeface="Isidora Sans Bold" panose="00000800000000000000" pitchFamily="2" charset="0"/>
            </a:endParaRPr>
          </a:p>
        </p:txBody>
      </p:sp>
      <p:sp>
        <p:nvSpPr>
          <p:cNvPr id="18" name="CuadroTexto 17">
            <a:extLst>
              <a:ext uri="{FF2B5EF4-FFF2-40B4-BE49-F238E27FC236}">
                <a16:creationId xmlns:a16="http://schemas.microsoft.com/office/drawing/2014/main" id="{1F7995F7-2646-07CD-C527-D0F0947CD217}"/>
              </a:ext>
            </a:extLst>
          </p:cNvPr>
          <p:cNvSpPr txBox="1"/>
          <p:nvPr/>
        </p:nvSpPr>
        <p:spPr>
          <a:xfrm>
            <a:off x="3619525" y="3235800"/>
            <a:ext cx="1327608"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Hitos</a:t>
            </a:r>
            <a:endParaRPr lang="es-CO" sz="3500" dirty="0">
              <a:solidFill>
                <a:srgbClr val="EB6C6D"/>
              </a:solidFill>
              <a:latin typeface="Isidora Sans Bold" panose="00000800000000000000" pitchFamily="2" charset="0"/>
            </a:endParaRPr>
          </a:p>
        </p:txBody>
      </p:sp>
      <p:sp>
        <p:nvSpPr>
          <p:cNvPr id="19" name="CuadroTexto 18">
            <a:extLst>
              <a:ext uri="{FF2B5EF4-FFF2-40B4-BE49-F238E27FC236}">
                <a16:creationId xmlns:a16="http://schemas.microsoft.com/office/drawing/2014/main" id="{62D30529-5476-714F-A691-0E77A074BE81}"/>
              </a:ext>
            </a:extLst>
          </p:cNvPr>
          <p:cNvSpPr txBox="1"/>
          <p:nvPr/>
        </p:nvSpPr>
        <p:spPr>
          <a:xfrm>
            <a:off x="3619525" y="4981107"/>
            <a:ext cx="1739579"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Alertas</a:t>
            </a:r>
            <a:endParaRPr lang="es-CO" sz="3500" dirty="0">
              <a:solidFill>
                <a:srgbClr val="EB6C6D"/>
              </a:solidFill>
              <a:latin typeface="Isidora Sans Bold" panose="00000800000000000000" pitchFamily="2" charset="0"/>
            </a:endParaRPr>
          </a:p>
        </p:txBody>
      </p:sp>
      <p:sp>
        <p:nvSpPr>
          <p:cNvPr id="20" name="CuadroTexto 19">
            <a:extLst>
              <a:ext uri="{FF2B5EF4-FFF2-40B4-BE49-F238E27FC236}">
                <a16:creationId xmlns:a16="http://schemas.microsoft.com/office/drawing/2014/main" id="{C34D6727-B2D8-FFB8-15FE-97843F02CA13}"/>
              </a:ext>
            </a:extLst>
          </p:cNvPr>
          <p:cNvSpPr txBox="1"/>
          <p:nvPr/>
        </p:nvSpPr>
        <p:spPr>
          <a:xfrm>
            <a:off x="3619525" y="5729322"/>
            <a:ext cx="4147289" cy="630942"/>
          </a:xfrm>
          <a:prstGeom prst="rect">
            <a:avLst/>
          </a:prstGeom>
          <a:noFill/>
        </p:spPr>
        <p:txBody>
          <a:bodyPr wrap="none" rtlCol="0">
            <a:spAutoFit/>
          </a:bodyPr>
          <a:lstStyle/>
          <a:p>
            <a:r>
              <a:rPr lang="es-MX" sz="3500" dirty="0">
                <a:solidFill>
                  <a:srgbClr val="EB6C6D"/>
                </a:solidFill>
                <a:latin typeface="Isidora Sans Bold" panose="00000800000000000000" pitchFamily="2" charset="0"/>
              </a:rPr>
              <a:t>Recomendaciones</a:t>
            </a:r>
            <a:endParaRPr lang="es-CO" sz="3500" dirty="0">
              <a:solidFill>
                <a:srgbClr val="EB6C6D"/>
              </a:solidFill>
              <a:latin typeface="Isidora Sans Bold" panose="00000800000000000000" pitchFamily="2" charset="0"/>
            </a:endParaRPr>
          </a:p>
        </p:txBody>
      </p:sp>
      <p:sp>
        <p:nvSpPr>
          <p:cNvPr id="21" name="CuadroTexto 20">
            <a:extLst>
              <a:ext uri="{FF2B5EF4-FFF2-40B4-BE49-F238E27FC236}">
                <a16:creationId xmlns:a16="http://schemas.microsoft.com/office/drawing/2014/main" id="{D8129C25-B4D9-5CDB-8F85-186C5F60C970}"/>
              </a:ext>
            </a:extLst>
          </p:cNvPr>
          <p:cNvSpPr txBox="1"/>
          <p:nvPr/>
        </p:nvSpPr>
        <p:spPr>
          <a:xfrm>
            <a:off x="3638575" y="6163808"/>
            <a:ext cx="2359941" cy="400110"/>
          </a:xfrm>
          <a:prstGeom prst="rect">
            <a:avLst/>
          </a:prstGeom>
          <a:noFill/>
        </p:spPr>
        <p:txBody>
          <a:bodyPr wrap="none" rtlCol="0">
            <a:spAutoFit/>
          </a:bodyPr>
          <a:lstStyle/>
          <a:p>
            <a:r>
              <a:rPr lang="es-MX" sz="2000" dirty="0">
                <a:solidFill>
                  <a:srgbClr val="EB6C6D"/>
                </a:solidFill>
                <a:latin typeface="Isidora Sans Bold" panose="00000800000000000000" pitchFamily="2" charset="0"/>
              </a:rPr>
              <a:t>100 primeros días</a:t>
            </a:r>
            <a:endParaRPr lang="es-CO" sz="2000" dirty="0">
              <a:solidFill>
                <a:srgbClr val="EB6C6D"/>
              </a:solidFill>
              <a:latin typeface="Isidora Sans Bold" panose="00000800000000000000" pitchFamily="2" charset="0"/>
            </a:endParaRPr>
          </a:p>
        </p:txBody>
      </p:sp>
    </p:spTree>
    <p:extLst>
      <p:ext uri="{BB962C8B-B14F-4D97-AF65-F5344CB8AC3E}">
        <p14:creationId xmlns:p14="http://schemas.microsoft.com/office/powerpoint/2010/main" val="2195743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5.4.1 Fortalecimiento de las organizaciones sociales y comunitarias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5393317" cy="2777378"/>
          </a:xfrm>
          <a:prstGeom prst="rect">
            <a:avLst/>
          </a:prstGeom>
        </p:spPr>
        <p:txBody>
          <a:bodyPr vert="horz" wrap="square" lIns="0" tIns="7317" rIns="0" bIns="0" rtlCol="0">
            <a:spAutoFit/>
          </a:bodyPr>
          <a:lstStyle/>
          <a:p>
            <a:pPr algn="just"/>
            <a:r>
              <a:rPr lang="es-MX" sz="1500" dirty="0">
                <a:solidFill>
                  <a:srgbClr val="1B3834"/>
                </a:solidFill>
                <a:latin typeface="Isidora Sans"/>
              </a:rPr>
              <a:t>Acompañar y asesorar integralmente a las organizaciones de la sociedad civil y las redes sociales en cada territorio según sus particularidades y necesidades, mediante estrategias de promoción, visibilización, formación, incentivos y articulación. Buscando la ampliación de la participación desde el reconocimiento de formas alternativas, posibilitando la vinculación de otras organizaciones que reclaman escenarios de visibilización de sus apuestas; como necesidad de dar la voz a otras figuras desde la base social, nutrir los discursos, ampliar la perspectiva de las necesidades territoriales y encontrar caminos diversos para el fortalecimiento de la democracia y la gestión de lo público.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7" y="1936292"/>
            <a:ext cx="9797756" cy="370999"/>
          </a:xfrm>
          <a:prstGeom prst="rect">
            <a:avLst/>
          </a:prstGeom>
        </p:spPr>
        <p:txBody>
          <a:bodyPr wrap="square">
            <a:spAutoFit/>
          </a:bodyPr>
          <a:lstStyle/>
          <a:p>
            <a:pPr marL="7701">
              <a:spcBef>
                <a:spcPts val="79"/>
              </a:spcBef>
            </a:pPr>
            <a:r>
              <a:rPr lang="es-ES" sz="1811" b="1" dirty="0">
                <a:solidFill>
                  <a:srgbClr val="1B3834"/>
                </a:solidFill>
                <a:latin typeface="Isidora Sans Bold" panose="00000800000000000000" pitchFamily="2" charset="0"/>
                <a:cs typeface="Tahoma"/>
              </a:rPr>
              <a:t>200251 - </a:t>
            </a:r>
            <a:r>
              <a:rPr lang="es-CO" sz="1811" b="1" dirty="0">
                <a:solidFill>
                  <a:srgbClr val="1B3834"/>
                </a:solidFill>
                <a:latin typeface="Isidora Sans Bold" panose="00000800000000000000" pitchFamily="2" charset="0"/>
                <a:cs typeface="Tahoma"/>
              </a:rPr>
              <a:t>Asistencia técnica y acompañamiento a organizaciones y redes sociales.</a:t>
            </a:r>
            <a:endParaRPr lang="es-ES" sz="1811" b="1" dirty="0">
              <a:solidFill>
                <a:srgbClr val="1B3834"/>
              </a:solidFill>
              <a:latin typeface="Isidora Sans Bold" panose="00000800000000000000" pitchFamily="2" charset="0"/>
              <a:cs typeface="Tahoma"/>
            </a:endParaRP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6633075" y="5487258"/>
            <a:ext cx="4930219" cy="699886"/>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Formulación y aprobación de la Política Pública de Libertad de Creencias Religiosas y de Cultos. Acuerdo 52 de 2022.</a:t>
            </a:r>
          </a:p>
        </p:txBody>
      </p:sp>
      <p:sp>
        <p:nvSpPr>
          <p:cNvPr id="15" name="object 32">
            <a:extLst>
              <a:ext uri="{FF2B5EF4-FFF2-40B4-BE49-F238E27FC236}">
                <a16:creationId xmlns:a16="http://schemas.microsoft.com/office/drawing/2014/main" id="{7CD8F0BD-0302-5AB1-CF1F-FA0AA1408887}"/>
              </a:ext>
            </a:extLst>
          </p:cNvPr>
          <p:cNvSpPr txBox="1"/>
          <p:nvPr/>
        </p:nvSpPr>
        <p:spPr>
          <a:xfrm>
            <a:off x="618049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6198605" y="2830464"/>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6198605" y="3690751"/>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6198605" y="4267160"/>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6198605" y="5524848"/>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6545058" y="2739322"/>
            <a:ext cx="5205067" cy="784830"/>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801 Organizaciones de la sociedad civil y redes sociales sectoriales y poblacionales. Con asistencia técnica Integral.</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6545058" y="3570366"/>
            <a:ext cx="5205067"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Caracterización de 3.516 organizaciones del Distrito, con un crecimiento del 407% respecto del año 2019.</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6545058" y="4177163"/>
            <a:ext cx="5115899" cy="1246495"/>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101 mesas por enfoques temáticos: comunicaciones, personas en situación de calle, medio ambiente, etnias, mujeres, venteros, persona mayor, barrismo, LGBTIQ+ y Organizaciones Basadas en la Fe, fortalecidas.</a:t>
            </a:r>
          </a:p>
        </p:txBody>
      </p:sp>
    </p:spTree>
    <p:extLst>
      <p:ext uri="{BB962C8B-B14F-4D97-AF65-F5344CB8AC3E}">
        <p14:creationId xmlns:p14="http://schemas.microsoft.com/office/powerpoint/2010/main" val="234052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5.4.1 Fortalecimiento de las organizaciones sociales y comunitarias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5393317" cy="1623215"/>
          </a:xfrm>
          <a:prstGeom prst="rect">
            <a:avLst/>
          </a:prstGeom>
        </p:spPr>
        <p:txBody>
          <a:bodyPr vert="horz" wrap="square" lIns="0" tIns="7317" rIns="0" bIns="0" rtlCol="0">
            <a:spAutoFit/>
          </a:bodyPr>
          <a:lstStyle/>
          <a:p>
            <a:pPr algn="just"/>
            <a:r>
              <a:rPr lang="es-MX" sz="1500" dirty="0">
                <a:solidFill>
                  <a:srgbClr val="1B3834"/>
                </a:solidFill>
                <a:latin typeface="Isidora Sans"/>
              </a:rPr>
              <a:t>Fortalecer el trabajo y las capacidades colectivas de los organismos de Acción Comunal, mediante acciones de acompañamiento, asesoría, capacitación, promoción de estímulos, movilización en escenarios de participación, trabajo colectivo, relaciones democráticas y prácticas de transparencia, propendiendo por su proyección social, incidencia y representatividad en el desarrollo territorial.</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0541403"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200254 - Mejoramiento de los organismos de acción comunal-líderes del desarrollo barrial.</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6633075" y="4877162"/>
            <a:ext cx="4167107" cy="699886"/>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Realizamos 1.600 actuaciones de vigilancia, inspección y control a los organismos de acción comunal.</a:t>
            </a:r>
          </a:p>
        </p:txBody>
      </p:sp>
      <p:sp>
        <p:nvSpPr>
          <p:cNvPr id="15" name="object 32">
            <a:extLst>
              <a:ext uri="{FF2B5EF4-FFF2-40B4-BE49-F238E27FC236}">
                <a16:creationId xmlns:a16="http://schemas.microsoft.com/office/drawing/2014/main" id="{7CD8F0BD-0302-5AB1-CF1F-FA0AA1408887}"/>
              </a:ext>
            </a:extLst>
          </p:cNvPr>
          <p:cNvSpPr txBox="1"/>
          <p:nvPr/>
        </p:nvSpPr>
        <p:spPr>
          <a:xfrm>
            <a:off x="618049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6198605" y="2830464"/>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6198605" y="3602868"/>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6198605" y="4360362"/>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6198605" y="4914752"/>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6545058" y="2739322"/>
            <a:ext cx="4399413" cy="784830"/>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Potenciamos las  capacidades organizativas  y  de gestión  de  490 Organismos de Acción Comunal.</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6545058" y="3482483"/>
            <a:ext cx="4399413" cy="784830"/>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Cualificamos a través de la Escuela Comunal a 5.636 Ciudadanos, ciudadanas y  líderes y lideresas. </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6545058" y="4270365"/>
            <a:ext cx="4324047"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102 docentes de 92 instituciones educativas se vincularon a la Cátedra Comunal.</a:t>
            </a:r>
          </a:p>
        </p:txBody>
      </p:sp>
      <p:sp>
        <p:nvSpPr>
          <p:cNvPr id="6" name="object 32">
            <a:extLst>
              <a:ext uri="{FF2B5EF4-FFF2-40B4-BE49-F238E27FC236}">
                <a16:creationId xmlns:a16="http://schemas.microsoft.com/office/drawing/2014/main" id="{7DBAAE67-5402-FD23-74AE-8321F95F77E7}"/>
              </a:ext>
            </a:extLst>
          </p:cNvPr>
          <p:cNvSpPr txBox="1"/>
          <p:nvPr/>
        </p:nvSpPr>
        <p:spPr>
          <a:xfrm>
            <a:off x="6633075" y="5629847"/>
            <a:ext cx="4167107" cy="469053"/>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442 organismos comunales recibieron Tarjeta Cívica Comunal.</a:t>
            </a:r>
          </a:p>
        </p:txBody>
      </p:sp>
      <p:pic>
        <p:nvPicPr>
          <p:cNvPr id="7" name="Imagen 6">
            <a:extLst>
              <a:ext uri="{FF2B5EF4-FFF2-40B4-BE49-F238E27FC236}">
                <a16:creationId xmlns:a16="http://schemas.microsoft.com/office/drawing/2014/main" id="{6B47B916-211F-84F3-1AB8-F3FD5709E19F}"/>
              </a:ext>
            </a:extLst>
          </p:cNvPr>
          <p:cNvPicPr>
            <a:picLocks noChangeAspect="1"/>
          </p:cNvPicPr>
          <p:nvPr/>
        </p:nvPicPr>
        <p:blipFill>
          <a:blip r:embed="rId6"/>
          <a:stretch>
            <a:fillRect/>
          </a:stretch>
        </p:blipFill>
        <p:spPr>
          <a:xfrm>
            <a:off x="6198605" y="5667437"/>
            <a:ext cx="316410" cy="312353"/>
          </a:xfrm>
          <a:prstGeom prst="rect">
            <a:avLst/>
          </a:prstGeom>
        </p:spPr>
      </p:pic>
    </p:spTree>
    <p:extLst>
      <p:ext uri="{BB962C8B-B14F-4D97-AF65-F5344CB8AC3E}">
        <p14:creationId xmlns:p14="http://schemas.microsoft.com/office/powerpoint/2010/main" val="2953889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5.4.1 Fortalecimiento de las organizaciones sociales y comunitarias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5393317" cy="2084880"/>
          </a:xfrm>
          <a:prstGeom prst="rect">
            <a:avLst/>
          </a:prstGeom>
        </p:spPr>
        <p:txBody>
          <a:bodyPr vert="horz" wrap="square" lIns="0" tIns="7317" rIns="0" bIns="0" rtlCol="0">
            <a:spAutoFit/>
          </a:bodyPr>
          <a:lstStyle/>
          <a:p>
            <a:pPr algn="just"/>
            <a:r>
              <a:rPr lang="es-MX" sz="1500" dirty="0">
                <a:solidFill>
                  <a:srgbClr val="1B3834"/>
                </a:solidFill>
                <a:latin typeface="Isidora Sans"/>
              </a:rPr>
              <a:t>Gestionar y administrar la infraestructura física y tecnológica de los equipamientos para la innovación social, mediante acciones de adecuación, mantenimiento, dotación y conformación de los Centros de Participación Zonal para contribuir al desarrollo local, la integración social, la participación ciudadana, la convivencia ciudadana, la autogestión comunitaria y el mejoramiento del capital social a través de la construcción y articulación de procesos, planes, programas y proyectos innovadores de desarrollo.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200252 - Mejoramiento de la infraestructura de innovación social – centros de participación zonal.</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6633076" y="5047378"/>
            <a:ext cx="4448732" cy="930718"/>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19 Centros de Desarrollo Social y 60 Telecentros Comunitarios, al servicio de la comunidad,  como ejes articuladores de la oferta institucional en  el territorio.</a:t>
            </a:r>
          </a:p>
        </p:txBody>
      </p:sp>
      <p:sp>
        <p:nvSpPr>
          <p:cNvPr id="15" name="object 32">
            <a:extLst>
              <a:ext uri="{FF2B5EF4-FFF2-40B4-BE49-F238E27FC236}">
                <a16:creationId xmlns:a16="http://schemas.microsoft.com/office/drawing/2014/main" id="{7CD8F0BD-0302-5AB1-CF1F-FA0AA1408887}"/>
              </a:ext>
            </a:extLst>
          </p:cNvPr>
          <p:cNvSpPr txBox="1"/>
          <p:nvPr/>
        </p:nvSpPr>
        <p:spPr>
          <a:xfrm>
            <a:off x="618049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6198605" y="2830464"/>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6198605" y="3432559"/>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6198605" y="4452973"/>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6198605" y="5084968"/>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6545059" y="2739322"/>
            <a:ext cx="4696738"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6 nuevos Centros Zonales de Participación operando en la ciudad.</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6545059" y="3312174"/>
            <a:ext cx="4696738"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214 equipamientos gestionados, a través  de mantenimiento, adecuación, dotación y administración, garantizando la infraestructura para la participación.</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6545059" y="4362976"/>
            <a:ext cx="4616278"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239 mantenimientos menores y obras complementarias, 482 empleos generados.</a:t>
            </a:r>
          </a:p>
        </p:txBody>
      </p:sp>
    </p:spTree>
    <p:extLst>
      <p:ext uri="{BB962C8B-B14F-4D97-AF65-F5344CB8AC3E}">
        <p14:creationId xmlns:p14="http://schemas.microsoft.com/office/powerpoint/2010/main" val="2461051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6" y="2743064"/>
            <a:ext cx="3649358" cy="1854048"/>
          </a:xfrm>
          <a:prstGeom prst="rect">
            <a:avLst/>
          </a:prstGeom>
        </p:spPr>
        <p:txBody>
          <a:bodyPr vert="horz" wrap="square" lIns="0" tIns="7317" rIns="0" bIns="0" rtlCol="0">
            <a:spAutoFit/>
          </a:bodyPr>
          <a:lstStyle/>
          <a:p>
            <a:pPr algn="just"/>
            <a:r>
              <a:rPr lang="es-MX" sz="1500" dirty="0">
                <a:solidFill>
                  <a:srgbClr val="1B3834"/>
                </a:solidFill>
                <a:latin typeface="Isidora Sans"/>
              </a:rPr>
              <a:t>Apoyar técnica y materialmente a las Juntas Administradoras Locales para el ejercicio de sus funciones, constitucionales y legales, dignificando su labor como promotores de la participación y actores fundamentales del desarrollo en los territorios que representan.</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200258 - Asistencia técnica y material a las juntas administradoras locales.</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270066" y="4922786"/>
            <a:ext cx="6343757" cy="699886"/>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Suscribimos con las Juntas Administradoras Locales, 40 planes de incidencia de acuerdo a las dinámicas propias de los territorios que representan.</a:t>
            </a:r>
          </a:p>
        </p:txBody>
      </p:sp>
      <p:sp>
        <p:nvSpPr>
          <p:cNvPr id="15" name="object 32">
            <a:extLst>
              <a:ext uri="{FF2B5EF4-FFF2-40B4-BE49-F238E27FC236}">
                <a16:creationId xmlns:a16="http://schemas.microsoft.com/office/drawing/2014/main" id="{7CD8F0BD-0302-5AB1-CF1F-FA0AA1408887}"/>
              </a:ext>
            </a:extLst>
          </p:cNvPr>
          <p:cNvSpPr txBox="1"/>
          <p:nvPr/>
        </p:nvSpPr>
        <p:spPr>
          <a:xfrm>
            <a:off x="4817486"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4835596" y="2830464"/>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4835596" y="3941809"/>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4835596" y="4960376"/>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182049" y="2739322"/>
            <a:ext cx="6547845"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Convertimos a Medellín en la primera ciudad principal del país en reconocer el pago de honorarios a los ediles y edilas de las 16 comunas y cinco (5) corregimientos,  del Distrito, dignificando su labor y aporte al desarrollo territorial y social.</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182050" y="3851812"/>
            <a:ext cx="6451330"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Brindamos apoyo técnico y material a las 21 Juntas Administradoras Locales para el cumplimiento de sus funciones constitucionales y legales     (pago de transporte, telefonía, seguro de vida, útiles y papelería, entre otros).</a:t>
            </a:r>
          </a:p>
        </p:txBody>
      </p:sp>
      <p:sp>
        <p:nvSpPr>
          <p:cNvPr id="6" name="object 32">
            <a:extLst>
              <a:ext uri="{FF2B5EF4-FFF2-40B4-BE49-F238E27FC236}">
                <a16:creationId xmlns:a16="http://schemas.microsoft.com/office/drawing/2014/main" id="{3167B4BA-8416-28AE-5D05-4BE0DDA43A07}"/>
              </a:ext>
            </a:extLst>
          </p:cNvPr>
          <p:cNvSpPr txBox="1"/>
          <p:nvPr/>
        </p:nvSpPr>
        <p:spPr>
          <a:xfrm>
            <a:off x="5270066" y="5711656"/>
            <a:ext cx="6343757" cy="469053"/>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Realizamos el XVI Congreso Nacional de Ediles para profundizar experiencias y saberes al rededor de la participación. </a:t>
            </a:r>
          </a:p>
        </p:txBody>
      </p:sp>
      <p:pic>
        <p:nvPicPr>
          <p:cNvPr id="7" name="Imagen 6">
            <a:extLst>
              <a:ext uri="{FF2B5EF4-FFF2-40B4-BE49-F238E27FC236}">
                <a16:creationId xmlns:a16="http://schemas.microsoft.com/office/drawing/2014/main" id="{74220F3C-7726-B6B4-D29A-51BBDC76F0ED}"/>
              </a:ext>
            </a:extLst>
          </p:cNvPr>
          <p:cNvPicPr>
            <a:picLocks noChangeAspect="1"/>
          </p:cNvPicPr>
          <p:nvPr/>
        </p:nvPicPr>
        <p:blipFill>
          <a:blip r:embed="rId6"/>
          <a:stretch>
            <a:fillRect/>
          </a:stretch>
        </p:blipFill>
        <p:spPr>
          <a:xfrm>
            <a:off x="4835596" y="5749246"/>
            <a:ext cx="316410" cy="312353"/>
          </a:xfrm>
          <a:prstGeom prst="rect">
            <a:avLst/>
          </a:prstGeom>
        </p:spPr>
      </p:pic>
    </p:spTree>
    <p:extLst>
      <p:ext uri="{BB962C8B-B14F-4D97-AF65-F5344CB8AC3E}">
        <p14:creationId xmlns:p14="http://schemas.microsoft.com/office/powerpoint/2010/main" val="416705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6" y="2743064"/>
            <a:ext cx="3649358" cy="2315713"/>
          </a:xfrm>
          <a:prstGeom prst="rect">
            <a:avLst/>
          </a:prstGeom>
        </p:spPr>
        <p:txBody>
          <a:bodyPr vert="horz" wrap="square" lIns="0" tIns="7317" rIns="0" bIns="0" rtlCol="0">
            <a:spAutoFit/>
          </a:bodyPr>
          <a:lstStyle/>
          <a:p>
            <a:pPr algn="just"/>
            <a:r>
              <a:rPr lang="es-MX" sz="1500" dirty="0">
                <a:solidFill>
                  <a:srgbClr val="1B3834"/>
                </a:solidFill>
                <a:latin typeface="Isidora Sans"/>
              </a:rPr>
              <a:t>Ampliar el derecho a la participación a partir de ejercicios de comunicación y movilización que motiven y estimulen la vinculación efectiva de la ciudadanía y las nuevas expresiones participativas a los distintos procesos, instancias y escenarios que se despliegan en los territorios y en la ciudad con el acompañamiento del Consejo Distrital de Participación Ciudadana como órgano asesor.</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200262 - Protección y promoción del derecho a la participación ciudadana y la movilización social.</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270066" y="4629082"/>
            <a:ext cx="6343757" cy="930718"/>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Fomentamos los incentivos para promocionar la participación, mediante la realización de la Semana de la Participación Ciudadana y la entrega del Premio a Experiencias Relevantes de Participación Ciudadana. </a:t>
            </a:r>
          </a:p>
        </p:txBody>
      </p:sp>
      <p:sp>
        <p:nvSpPr>
          <p:cNvPr id="15" name="object 32">
            <a:extLst>
              <a:ext uri="{FF2B5EF4-FFF2-40B4-BE49-F238E27FC236}">
                <a16:creationId xmlns:a16="http://schemas.microsoft.com/office/drawing/2014/main" id="{7CD8F0BD-0302-5AB1-CF1F-FA0AA1408887}"/>
              </a:ext>
            </a:extLst>
          </p:cNvPr>
          <p:cNvSpPr txBox="1"/>
          <p:nvPr/>
        </p:nvSpPr>
        <p:spPr>
          <a:xfrm>
            <a:off x="4817486"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4835596" y="2830464"/>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4835596" y="4094668"/>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4835596" y="4666672"/>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182049" y="2739322"/>
            <a:ext cx="6547845" cy="1246495"/>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Garantizamos la promoción y protección del derecho a la Participación Ciudadana en el marco de la ley 1757 de 2015, mediante la articulación de los actores, escenarios e instancias de participación del Distrito, en torno al fortalecimiento de la democracia deliberativa, el diálogo y la concertación corresponsable. </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182050" y="4004671"/>
            <a:ext cx="6451330"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Posicionamos y fortalecimiento el Consejo Distrital de Participación Ciudadana –CDPC, como órgano asesor en materia de participación.</a:t>
            </a:r>
          </a:p>
        </p:txBody>
      </p:sp>
      <p:sp>
        <p:nvSpPr>
          <p:cNvPr id="6" name="object 32">
            <a:extLst>
              <a:ext uri="{FF2B5EF4-FFF2-40B4-BE49-F238E27FC236}">
                <a16:creationId xmlns:a16="http://schemas.microsoft.com/office/drawing/2014/main" id="{3167B4BA-8416-28AE-5D05-4BE0DDA43A07}"/>
              </a:ext>
            </a:extLst>
          </p:cNvPr>
          <p:cNvSpPr txBox="1"/>
          <p:nvPr/>
        </p:nvSpPr>
        <p:spPr>
          <a:xfrm>
            <a:off x="5270066" y="5684662"/>
            <a:ext cx="6343757" cy="469053"/>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Realizamos 44 encuentros “Yo Construyo mi Medellín Futuro”, para fortalecer la gobernanza en los territorios. </a:t>
            </a:r>
          </a:p>
        </p:txBody>
      </p:sp>
      <p:pic>
        <p:nvPicPr>
          <p:cNvPr id="7" name="Imagen 6">
            <a:extLst>
              <a:ext uri="{FF2B5EF4-FFF2-40B4-BE49-F238E27FC236}">
                <a16:creationId xmlns:a16="http://schemas.microsoft.com/office/drawing/2014/main" id="{74220F3C-7726-B6B4-D29A-51BBDC76F0ED}"/>
              </a:ext>
            </a:extLst>
          </p:cNvPr>
          <p:cNvPicPr>
            <a:picLocks noChangeAspect="1"/>
          </p:cNvPicPr>
          <p:nvPr/>
        </p:nvPicPr>
        <p:blipFill>
          <a:blip r:embed="rId6"/>
          <a:stretch>
            <a:fillRect/>
          </a:stretch>
        </p:blipFill>
        <p:spPr>
          <a:xfrm>
            <a:off x="4835596" y="5722252"/>
            <a:ext cx="316410" cy="312353"/>
          </a:xfrm>
          <a:prstGeom prst="rect">
            <a:avLst/>
          </a:prstGeom>
        </p:spPr>
      </p:pic>
    </p:spTree>
    <p:extLst>
      <p:ext uri="{BB962C8B-B14F-4D97-AF65-F5344CB8AC3E}">
        <p14:creationId xmlns:p14="http://schemas.microsoft.com/office/powerpoint/2010/main" val="729562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6" y="2743064"/>
            <a:ext cx="4610892" cy="1623215"/>
          </a:xfrm>
          <a:prstGeom prst="rect">
            <a:avLst/>
          </a:prstGeom>
        </p:spPr>
        <p:txBody>
          <a:bodyPr vert="horz" wrap="square" lIns="0" tIns="7317" rIns="0" bIns="0" rtlCol="0">
            <a:spAutoFit/>
          </a:bodyPr>
          <a:lstStyle/>
          <a:p>
            <a:pPr algn="just"/>
            <a:r>
              <a:rPr lang="es-MX" sz="1500" dirty="0">
                <a:solidFill>
                  <a:srgbClr val="1B3834"/>
                </a:solidFill>
                <a:latin typeface="Isidora Sans"/>
              </a:rPr>
              <a:t>Dotar a la ciudad de las herramientas necesarias para gestionar los problemas de la participación ciudadana con una visión de largo plazo que incorpore las tendencias y cambios en los procesos participativos y políticos y se anticipe a los retos futuros de la participación, desde un enfoque de democracia deliberativa.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200261 - Formulación e implementación de la política pública de participación ciudadana.</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6181830" y="5005974"/>
            <a:ext cx="5168042" cy="469053"/>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Realizamos 24 espacios de co-creación, 48 encuentros técnico y territoriales, con 3.601 participantes.</a:t>
            </a:r>
          </a:p>
        </p:txBody>
      </p:sp>
      <p:sp>
        <p:nvSpPr>
          <p:cNvPr id="15" name="object 32">
            <a:extLst>
              <a:ext uri="{FF2B5EF4-FFF2-40B4-BE49-F238E27FC236}">
                <a16:creationId xmlns:a16="http://schemas.microsoft.com/office/drawing/2014/main" id="{7CD8F0BD-0302-5AB1-CF1F-FA0AA1408887}"/>
              </a:ext>
            </a:extLst>
          </p:cNvPr>
          <p:cNvSpPr txBox="1"/>
          <p:nvPr/>
        </p:nvSpPr>
        <p:spPr>
          <a:xfrm>
            <a:off x="5729249"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747359" y="2830464"/>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747359" y="5043564"/>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6093812" y="2739322"/>
            <a:ext cx="5357637" cy="2169825"/>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Formulamos y pusimos en marcha la Política Pública y el Sistema Distrital de  Participación Ciudadana. Acuerdo Distrital 73 de 2023. Para  articular, unificar y nutrir diferentes herramientas de planeación y gestión para la Participación Ciudadana que ha construido la ciudad en la última década, entre ellas el sistema de formación para la participación ciudadana, la política pública de organismos comunales, la política pública de organizaciones sociales.</a:t>
            </a:r>
          </a:p>
        </p:txBody>
      </p:sp>
      <p:sp>
        <p:nvSpPr>
          <p:cNvPr id="6" name="object 32">
            <a:extLst>
              <a:ext uri="{FF2B5EF4-FFF2-40B4-BE49-F238E27FC236}">
                <a16:creationId xmlns:a16="http://schemas.microsoft.com/office/drawing/2014/main" id="{E86CA731-E7BE-4A1A-DA8C-E47793B07FF6}"/>
              </a:ext>
            </a:extLst>
          </p:cNvPr>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spTree>
    <p:extLst>
      <p:ext uri="{BB962C8B-B14F-4D97-AF65-F5344CB8AC3E}">
        <p14:creationId xmlns:p14="http://schemas.microsoft.com/office/powerpoint/2010/main" val="3229994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3140311" cy="2315713"/>
          </a:xfrm>
          <a:prstGeom prst="rect">
            <a:avLst/>
          </a:prstGeom>
        </p:spPr>
        <p:txBody>
          <a:bodyPr vert="horz" wrap="square" lIns="0" tIns="7317" rIns="0" bIns="0" rtlCol="0">
            <a:spAutoFit/>
          </a:bodyPr>
          <a:lstStyle/>
          <a:p>
            <a:pPr algn="just"/>
            <a:r>
              <a:rPr lang="es-MX" sz="1500" dirty="0">
                <a:solidFill>
                  <a:srgbClr val="1B3834"/>
                </a:solidFill>
                <a:latin typeface="Isidora Sans"/>
              </a:rPr>
              <a:t>Fortalecer el proceso de Planeación del Desarrollo Local a través de la Presupuestación Participativa, posibilitando la construcción de acuerdos entre la institucionalidad y la ciudadanía para dar respuesta a las necesidades y problemáticas identificadas colectivamente en las comunas y corregimientos de la ciudad.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200259- Fortalecimiento de la gestión del presupuesto participativo.</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5" name="object 32">
            <a:extLst>
              <a:ext uri="{FF2B5EF4-FFF2-40B4-BE49-F238E27FC236}">
                <a16:creationId xmlns:a16="http://schemas.microsoft.com/office/drawing/2014/main" id="{7CD8F0BD-0302-5AB1-CF1F-FA0AA1408887}"/>
              </a:ext>
            </a:extLst>
          </p:cNvPr>
          <p:cNvSpPr txBox="1"/>
          <p:nvPr/>
        </p:nvSpPr>
        <p:spPr>
          <a:xfrm>
            <a:off x="4167037"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4185147" y="2830464"/>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4531600" y="2739322"/>
            <a:ext cx="7291995"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Diseñamos y pusimos en marcha la “Ruta de Planeación del Desarrollo Local y Presupuesto Participativo, en cada una de las vigencias del cuatrienio, 2020- 2023.</a:t>
            </a:r>
          </a:p>
        </p:txBody>
      </p:sp>
      <p:pic>
        <p:nvPicPr>
          <p:cNvPr id="8" name="Imagen 7">
            <a:extLst>
              <a:ext uri="{FF2B5EF4-FFF2-40B4-BE49-F238E27FC236}">
                <a16:creationId xmlns:a16="http://schemas.microsoft.com/office/drawing/2014/main" id="{5436B5A8-CB9D-3F7A-2F5B-802F3CE45E8D}"/>
              </a:ext>
            </a:extLst>
          </p:cNvPr>
          <p:cNvPicPr>
            <a:picLocks noChangeAspect="1"/>
          </p:cNvPicPr>
          <p:nvPr/>
        </p:nvPicPr>
        <p:blipFill>
          <a:blip r:embed="rId6"/>
          <a:stretch>
            <a:fillRect/>
          </a:stretch>
        </p:blipFill>
        <p:spPr>
          <a:xfrm>
            <a:off x="4185147" y="3434774"/>
            <a:ext cx="316410" cy="312353"/>
          </a:xfrm>
          <a:prstGeom prst="rect">
            <a:avLst/>
          </a:prstGeom>
        </p:spPr>
      </p:pic>
      <p:sp>
        <p:nvSpPr>
          <p:cNvPr id="13" name="CuadroTexto 12">
            <a:extLst>
              <a:ext uri="{FF2B5EF4-FFF2-40B4-BE49-F238E27FC236}">
                <a16:creationId xmlns:a16="http://schemas.microsoft.com/office/drawing/2014/main" id="{D014F0C4-DFB8-F4F6-F005-91DD9B738761}"/>
              </a:ext>
            </a:extLst>
          </p:cNvPr>
          <p:cNvSpPr txBox="1"/>
          <p:nvPr/>
        </p:nvSpPr>
        <p:spPr>
          <a:xfrm>
            <a:off x="4531600" y="3343632"/>
            <a:ext cx="7291995" cy="954107"/>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Realizamos ajustes normativos al  Decreto 0697 de 2017, a través de los  Decretos 0146 de 2022 y 0717 de 2023, en la metodología para elección de consejeros de los Consejos Comunales y Corregimentales de Planeación y para la planeación local, así como asignación de remanentes. </a:t>
            </a:r>
          </a:p>
        </p:txBody>
      </p:sp>
      <p:pic>
        <p:nvPicPr>
          <p:cNvPr id="20" name="Imagen 19">
            <a:extLst>
              <a:ext uri="{FF2B5EF4-FFF2-40B4-BE49-F238E27FC236}">
                <a16:creationId xmlns:a16="http://schemas.microsoft.com/office/drawing/2014/main" id="{A33B893E-763B-9E6D-A6BB-4B8FA55A9590}"/>
              </a:ext>
            </a:extLst>
          </p:cNvPr>
          <p:cNvPicPr>
            <a:picLocks noChangeAspect="1"/>
          </p:cNvPicPr>
          <p:nvPr/>
        </p:nvPicPr>
        <p:blipFill>
          <a:blip r:embed="rId6"/>
          <a:stretch>
            <a:fillRect/>
          </a:stretch>
        </p:blipFill>
        <p:spPr>
          <a:xfrm>
            <a:off x="4185147" y="4388881"/>
            <a:ext cx="316410" cy="312353"/>
          </a:xfrm>
          <a:prstGeom prst="rect">
            <a:avLst/>
          </a:prstGeom>
        </p:spPr>
      </p:pic>
      <p:sp>
        <p:nvSpPr>
          <p:cNvPr id="21" name="CuadroTexto 20">
            <a:extLst>
              <a:ext uri="{FF2B5EF4-FFF2-40B4-BE49-F238E27FC236}">
                <a16:creationId xmlns:a16="http://schemas.microsoft.com/office/drawing/2014/main" id="{9603113B-6507-EA55-5B91-F5069525B831}"/>
              </a:ext>
            </a:extLst>
          </p:cNvPr>
          <p:cNvSpPr txBox="1"/>
          <p:nvPr/>
        </p:nvSpPr>
        <p:spPr>
          <a:xfrm>
            <a:off x="4531600" y="4297739"/>
            <a:ext cx="7291995"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Consolidamos el Subsistema de Seguimiento y Evaluación de Presupuesto Participativo, como generador de información y conocimiento a partir de las TIC. </a:t>
            </a:r>
          </a:p>
        </p:txBody>
      </p:sp>
      <p:pic>
        <p:nvPicPr>
          <p:cNvPr id="22" name="Imagen 21">
            <a:extLst>
              <a:ext uri="{FF2B5EF4-FFF2-40B4-BE49-F238E27FC236}">
                <a16:creationId xmlns:a16="http://schemas.microsoft.com/office/drawing/2014/main" id="{47BB262C-5B18-D6C4-DCE3-8BA114C3011F}"/>
              </a:ext>
            </a:extLst>
          </p:cNvPr>
          <p:cNvPicPr>
            <a:picLocks noChangeAspect="1"/>
          </p:cNvPicPr>
          <p:nvPr/>
        </p:nvPicPr>
        <p:blipFill>
          <a:blip r:embed="rId6"/>
          <a:stretch>
            <a:fillRect/>
          </a:stretch>
        </p:blipFill>
        <p:spPr>
          <a:xfrm>
            <a:off x="4185147" y="4918250"/>
            <a:ext cx="316410" cy="312353"/>
          </a:xfrm>
          <a:prstGeom prst="rect">
            <a:avLst/>
          </a:prstGeom>
        </p:spPr>
      </p:pic>
      <p:sp>
        <p:nvSpPr>
          <p:cNvPr id="23" name="CuadroTexto 22">
            <a:extLst>
              <a:ext uri="{FF2B5EF4-FFF2-40B4-BE49-F238E27FC236}">
                <a16:creationId xmlns:a16="http://schemas.microsoft.com/office/drawing/2014/main" id="{8DE867CE-C234-8B70-BF4C-E01C722F98F1}"/>
              </a:ext>
            </a:extLst>
          </p:cNvPr>
          <p:cNvSpPr txBox="1"/>
          <p:nvPr/>
        </p:nvSpPr>
        <p:spPr>
          <a:xfrm>
            <a:off x="4531600" y="4827108"/>
            <a:ext cx="7291995"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82 rendiciones públicas de cuentas realizadas, como ejercicios de transparencia y promoción del control social.</a:t>
            </a:r>
          </a:p>
        </p:txBody>
      </p:sp>
      <p:pic>
        <p:nvPicPr>
          <p:cNvPr id="25" name="Imagen 24">
            <a:extLst>
              <a:ext uri="{FF2B5EF4-FFF2-40B4-BE49-F238E27FC236}">
                <a16:creationId xmlns:a16="http://schemas.microsoft.com/office/drawing/2014/main" id="{ABDB6608-E251-0DD6-1783-4D9F7CDF4ABF}"/>
              </a:ext>
            </a:extLst>
          </p:cNvPr>
          <p:cNvPicPr>
            <a:picLocks noChangeAspect="1"/>
          </p:cNvPicPr>
          <p:nvPr/>
        </p:nvPicPr>
        <p:blipFill>
          <a:blip r:embed="rId6"/>
          <a:stretch>
            <a:fillRect/>
          </a:stretch>
        </p:blipFill>
        <p:spPr>
          <a:xfrm>
            <a:off x="4185147" y="5487884"/>
            <a:ext cx="316410" cy="312353"/>
          </a:xfrm>
          <a:prstGeom prst="rect">
            <a:avLst/>
          </a:prstGeom>
        </p:spPr>
      </p:pic>
      <p:sp>
        <p:nvSpPr>
          <p:cNvPr id="28" name="CuadroTexto 27">
            <a:extLst>
              <a:ext uri="{FF2B5EF4-FFF2-40B4-BE49-F238E27FC236}">
                <a16:creationId xmlns:a16="http://schemas.microsoft.com/office/drawing/2014/main" id="{902632F0-6C5C-5B4F-2E1A-3CD3AE93820E}"/>
              </a:ext>
            </a:extLst>
          </p:cNvPr>
          <p:cNvSpPr txBox="1"/>
          <p:nvPr/>
        </p:nvSpPr>
        <p:spPr>
          <a:xfrm>
            <a:off x="4531600" y="5396742"/>
            <a:ext cx="7291995" cy="738664"/>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Promovimos la elección y posterior posesión de 1.024 líderes comunitarios, pertenecientes a 21 Consejos Comunales y Corregimentales de Planeación, mediante 714 encuentros sectoriales realizados para la postulación de candidatos.</a:t>
            </a:r>
          </a:p>
        </p:txBody>
      </p:sp>
      <p:pic>
        <p:nvPicPr>
          <p:cNvPr id="30" name="Imagen 29">
            <a:extLst>
              <a:ext uri="{FF2B5EF4-FFF2-40B4-BE49-F238E27FC236}">
                <a16:creationId xmlns:a16="http://schemas.microsoft.com/office/drawing/2014/main" id="{5051DEC3-D4C1-797B-8CED-AF4487380873}"/>
              </a:ext>
            </a:extLst>
          </p:cNvPr>
          <p:cNvPicPr>
            <a:picLocks noChangeAspect="1"/>
          </p:cNvPicPr>
          <p:nvPr/>
        </p:nvPicPr>
        <p:blipFill>
          <a:blip r:embed="rId6"/>
          <a:stretch>
            <a:fillRect/>
          </a:stretch>
        </p:blipFill>
        <p:spPr>
          <a:xfrm>
            <a:off x="4185147" y="6261086"/>
            <a:ext cx="316410" cy="312353"/>
          </a:xfrm>
          <a:prstGeom prst="rect">
            <a:avLst/>
          </a:prstGeom>
        </p:spPr>
      </p:pic>
      <p:sp>
        <p:nvSpPr>
          <p:cNvPr id="33" name="CuadroTexto 32">
            <a:extLst>
              <a:ext uri="{FF2B5EF4-FFF2-40B4-BE49-F238E27FC236}">
                <a16:creationId xmlns:a16="http://schemas.microsoft.com/office/drawing/2014/main" id="{A9647921-4F84-410B-584F-2DC831BD2054}"/>
              </a:ext>
            </a:extLst>
          </p:cNvPr>
          <p:cNvSpPr txBox="1"/>
          <p:nvPr/>
        </p:nvSpPr>
        <p:spPr>
          <a:xfrm>
            <a:off x="4531600" y="6169944"/>
            <a:ext cx="6501349"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Más de 700 mil ciudadanos y ciudadanos eligieron en que invertir</a:t>
            </a:r>
          </a:p>
          <a:p>
            <a:pPr algn="just"/>
            <a:r>
              <a:rPr lang="es-MX" dirty="0">
                <a:solidFill>
                  <a:srgbClr val="1B3834"/>
                </a:solidFill>
                <a:latin typeface="Isidora Sans Bold" panose="00000800000000000000" pitchFamily="2" charset="0"/>
              </a:rPr>
              <a:t>$ 985.770.093.870, para el desarrollo local. </a:t>
            </a:r>
          </a:p>
        </p:txBody>
      </p:sp>
    </p:spTree>
    <p:extLst>
      <p:ext uri="{BB962C8B-B14F-4D97-AF65-F5344CB8AC3E}">
        <p14:creationId xmlns:p14="http://schemas.microsoft.com/office/powerpoint/2010/main" val="2798457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4601465" cy="1854048"/>
          </a:xfrm>
          <a:prstGeom prst="rect">
            <a:avLst/>
          </a:prstGeom>
        </p:spPr>
        <p:txBody>
          <a:bodyPr vert="horz" wrap="square" lIns="0" tIns="7317" rIns="0" bIns="0" rtlCol="0">
            <a:spAutoFit/>
          </a:bodyPr>
          <a:lstStyle/>
          <a:p>
            <a:pPr algn="just"/>
            <a:r>
              <a:rPr lang="es-MX" sz="1500" dirty="0">
                <a:solidFill>
                  <a:srgbClr val="1B3834"/>
                </a:solidFill>
                <a:latin typeface="Isidora Sans"/>
              </a:rPr>
              <a:t>Cualificar la participación ciudadana para el control social a la gestión pública mediante estrategias de promoción, formación e investigación a la ciudadanía, organizaciones, instancias e iniciativas de participación, buscando fortalecer la democracia participativa y la incidencia política, contribuyendo a la consolidación del Estado Social de Derecho para una </a:t>
            </a:r>
            <a:r>
              <a:rPr lang="es-MX" sz="1500" i="1" dirty="0">
                <a:solidFill>
                  <a:srgbClr val="1B3834"/>
                </a:solidFill>
                <a:latin typeface="Isidora Sans"/>
              </a:rPr>
              <a:t>Medellín Futuro.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7" y="1936292"/>
            <a:ext cx="11419428"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200260 - Fortalecimiento de los grupos de valor para el control social y la gestión transparente.</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954345" y="5385047"/>
            <a:ext cx="5670246" cy="699886"/>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Entregamos a la ciudadanía de Medellín la publicación impresa y digital con ISBN “Abecé, control social a la gestión pública”</a:t>
            </a:r>
          </a:p>
        </p:txBody>
      </p:sp>
      <p:sp>
        <p:nvSpPr>
          <p:cNvPr id="15" name="object 32">
            <a:extLst>
              <a:ext uri="{FF2B5EF4-FFF2-40B4-BE49-F238E27FC236}">
                <a16:creationId xmlns:a16="http://schemas.microsoft.com/office/drawing/2014/main" id="{7CD8F0BD-0302-5AB1-CF1F-FA0AA1408887}"/>
              </a:ext>
            </a:extLst>
          </p:cNvPr>
          <p:cNvSpPr txBox="1"/>
          <p:nvPr/>
        </p:nvSpPr>
        <p:spPr>
          <a:xfrm>
            <a:off x="550176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519875" y="2830464"/>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5519875" y="3863850"/>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5519875" y="4858378"/>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519875" y="5422637"/>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866328" y="2739322"/>
            <a:ext cx="5986349"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1.350 organizaciones, instancias e iniciativas ciudadanas promovidas y fortalecidas en mecanismos de participación ciudadana, control social, gestión transparente y rendición social y pública de cuentas.</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5866328" y="3743465"/>
            <a:ext cx="5986349"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22.348 ciudadanos y ciudadanas han participado en actividades orientadas al fortalecimiento del control social a la gestión pública, la rendición pública de cuentas y la gestión transparente.</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866328" y="4768381"/>
            <a:ext cx="5883797"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Fortalecimos la gestión transparente y el control social a través de la realización de 27 procesos formativos.</a:t>
            </a:r>
          </a:p>
        </p:txBody>
      </p:sp>
    </p:spTree>
    <p:extLst>
      <p:ext uri="{BB962C8B-B14F-4D97-AF65-F5344CB8AC3E}">
        <p14:creationId xmlns:p14="http://schemas.microsoft.com/office/powerpoint/2010/main" val="317349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5.4.2 Promoción y profundización de la democracia.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4601465" cy="1161551"/>
          </a:xfrm>
          <a:prstGeom prst="rect">
            <a:avLst/>
          </a:prstGeom>
        </p:spPr>
        <p:txBody>
          <a:bodyPr vert="horz" wrap="square" lIns="0" tIns="7317" rIns="0" bIns="0" rtlCol="0">
            <a:spAutoFit/>
          </a:bodyPr>
          <a:lstStyle/>
          <a:p>
            <a:pPr algn="just"/>
            <a:r>
              <a:rPr lang="es-MX" sz="1500" dirty="0">
                <a:solidFill>
                  <a:srgbClr val="1B3834"/>
                </a:solidFill>
                <a:latin typeface="Isidora Sans"/>
              </a:rPr>
              <a:t>Promover y garantizar la participación política y social de actores ciudadanos en el marco de la diversidad, el reconocimiento y la construcción de lo público desde lo local, incentivando y atendiendo nuevas agendas ciudadanas.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7" y="1936292"/>
            <a:ext cx="11419428"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200257- Fortalecimiento de nuevas expresiones ciudadanas para la participación.</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954345" y="5022389"/>
            <a:ext cx="5670246" cy="469053"/>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469 mujeres formados en temáticas diversas de participación y enfoque de género. 765 mujeres fueron caracterizadas.</a:t>
            </a:r>
          </a:p>
        </p:txBody>
      </p:sp>
      <p:sp>
        <p:nvSpPr>
          <p:cNvPr id="15" name="object 32">
            <a:extLst>
              <a:ext uri="{FF2B5EF4-FFF2-40B4-BE49-F238E27FC236}">
                <a16:creationId xmlns:a16="http://schemas.microsoft.com/office/drawing/2014/main" id="{7CD8F0BD-0302-5AB1-CF1F-FA0AA1408887}"/>
              </a:ext>
            </a:extLst>
          </p:cNvPr>
          <p:cNvSpPr txBox="1"/>
          <p:nvPr/>
        </p:nvSpPr>
        <p:spPr>
          <a:xfrm>
            <a:off x="550176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519875" y="2830464"/>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5519875" y="3467306"/>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5519875" y="4479374"/>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519875" y="5059979"/>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866328" y="2739322"/>
            <a:ext cx="5986349"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200 Nuevas expresiones ciudadanas, organizativas e instancias movilizadas, vinculadas a ejercicios participativos.</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5866328" y="3346921"/>
            <a:ext cx="5986349" cy="1015663"/>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La participación de una amplia gama de sectores aseguró una mayor inclusión y representatividad en el proceso de toma de decisiones y en la búsqueda de soluciones para los problemas ciudadanos.</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866328" y="4389377"/>
            <a:ext cx="5883797"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Creamos e impulsamos la Oficina de la Mujer Lideresa y el Protocolo de Atención para la  Violencia Política. </a:t>
            </a:r>
          </a:p>
        </p:txBody>
      </p:sp>
    </p:spTree>
    <p:extLst>
      <p:ext uri="{BB962C8B-B14F-4D97-AF65-F5344CB8AC3E}">
        <p14:creationId xmlns:p14="http://schemas.microsoft.com/office/powerpoint/2010/main" val="894111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5.4.3 Gestión del conocimiento y la innovación social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976291"/>
            <a:ext cx="4837293" cy="2546545"/>
          </a:xfrm>
          <a:prstGeom prst="rect">
            <a:avLst/>
          </a:prstGeom>
        </p:spPr>
        <p:txBody>
          <a:bodyPr vert="horz" wrap="square" lIns="0" tIns="7317" rIns="0" bIns="0" rtlCol="0">
            <a:spAutoFit/>
          </a:bodyPr>
          <a:lstStyle/>
          <a:p>
            <a:pPr algn="just"/>
            <a:r>
              <a:rPr lang="es-MX" sz="1500" dirty="0">
                <a:solidFill>
                  <a:srgbClr val="1B3834"/>
                </a:solidFill>
                <a:latin typeface="Isidora Sans"/>
              </a:rPr>
              <a:t>Potenciar el trabajo articulado con actores clave relacionados con la formación, la gestión de la información y del conocimiento para la participación ciudadana como prácticas corresponsables que suman al fortalecimiento de la ciudadanía y de la democracia participativa. Así mismo implementar estrategias que posibiliten la apropiación social de la información y el conocimiento sobre la participación ciudadana, afianzando el mejoramiento continuo y la toma de decisiones informadas que fortalezcan la participación y la vivencia de la democracia.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7" y="1936292"/>
            <a:ext cx="10033582" cy="649665"/>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200255- Fortalecimiento de las alianzas estratégicas y el sistema de información y gestión del conocimiento para la participación.</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678169"/>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954345" y="5687239"/>
            <a:ext cx="5670246" cy="869163"/>
          </a:xfrm>
          <a:prstGeom prst="rect">
            <a:avLst/>
          </a:prstGeom>
        </p:spPr>
        <p:txBody>
          <a:bodyPr vert="horz" wrap="square" lIns="0" tIns="7317" rIns="0" bIns="0" rtlCol="0">
            <a:spAutoFit/>
          </a:bodyPr>
          <a:lstStyle/>
          <a:p>
            <a:pPr algn="just"/>
            <a:r>
              <a:rPr lang="es-MX" dirty="0">
                <a:solidFill>
                  <a:srgbClr val="1B3834"/>
                </a:solidFill>
                <a:latin typeface="Isidora Sans Bold" panose="00000800000000000000" pitchFamily="2" charset="0"/>
              </a:rPr>
              <a:t>Impulsamos iniciativas asociadas a la promoción de la innovación con ejercicios de laboratorios ciudadanos, encuentros de reconocimiento entre experiencias innovadoras o con potencial innovador.</a:t>
            </a:r>
          </a:p>
        </p:txBody>
      </p:sp>
      <p:sp>
        <p:nvSpPr>
          <p:cNvPr id="15" name="object 32">
            <a:extLst>
              <a:ext uri="{FF2B5EF4-FFF2-40B4-BE49-F238E27FC236}">
                <a16:creationId xmlns:a16="http://schemas.microsoft.com/office/drawing/2014/main" id="{7CD8F0BD-0302-5AB1-CF1F-FA0AA1408887}"/>
              </a:ext>
            </a:extLst>
          </p:cNvPr>
          <p:cNvSpPr txBox="1"/>
          <p:nvPr/>
        </p:nvSpPr>
        <p:spPr>
          <a:xfrm>
            <a:off x="5501765" y="2678169"/>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519875" y="3063691"/>
            <a:ext cx="316410" cy="312353"/>
          </a:xfrm>
          <a:prstGeom prst="rect">
            <a:avLst/>
          </a:prstGeom>
        </p:spPr>
      </p:pic>
      <p:pic>
        <p:nvPicPr>
          <p:cNvPr id="25" name="Imagen 24">
            <a:extLst>
              <a:ext uri="{FF2B5EF4-FFF2-40B4-BE49-F238E27FC236}">
                <a16:creationId xmlns:a16="http://schemas.microsoft.com/office/drawing/2014/main" id="{D9F4F9A5-A125-2544-6D5E-DFD95DC51EDF}"/>
              </a:ext>
            </a:extLst>
          </p:cNvPr>
          <p:cNvPicPr>
            <a:picLocks noChangeAspect="1"/>
          </p:cNvPicPr>
          <p:nvPr/>
        </p:nvPicPr>
        <p:blipFill>
          <a:blip r:embed="rId6"/>
          <a:stretch>
            <a:fillRect/>
          </a:stretch>
        </p:blipFill>
        <p:spPr>
          <a:xfrm>
            <a:off x="5519875" y="4046767"/>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5519875" y="5185930"/>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519875" y="5724829"/>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866328" y="2972549"/>
            <a:ext cx="5986349" cy="954107"/>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Realizamos  la tercera y cuarta medición del índice de calidad de la participación en la ciudad, subíndices de Juventud y género, en el Distrito, considerando tres (3)  variables: condiciones, práctica y efectos.</a:t>
            </a:r>
          </a:p>
        </p:txBody>
      </p:sp>
      <p:sp>
        <p:nvSpPr>
          <p:cNvPr id="30" name="CuadroTexto 29">
            <a:extLst>
              <a:ext uri="{FF2B5EF4-FFF2-40B4-BE49-F238E27FC236}">
                <a16:creationId xmlns:a16="http://schemas.microsoft.com/office/drawing/2014/main" id="{ABE52AFB-FFA4-B6EC-D3E3-7B6F2AC748D5}"/>
              </a:ext>
            </a:extLst>
          </p:cNvPr>
          <p:cNvSpPr txBox="1"/>
          <p:nvPr/>
        </p:nvSpPr>
        <p:spPr>
          <a:xfrm>
            <a:off x="5866328" y="3926382"/>
            <a:ext cx="5986349" cy="1169551"/>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Fortalecimos el Sistema de Información y Gestión del Conocimiento para la Participación Ciudadana;  Si ciudadanía, con estrategias vinculadas al Valle del Software. Se destaca el relacionamiento con entidades académicas, del sector social e instancias en acciones de coproducción de conocimiento y de apropiación social. </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866328" y="5095933"/>
            <a:ext cx="5883797"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Suscribimos 40 alianzas público, privadas y comunitarias, para la construcción de una gobernanza democrática.</a:t>
            </a:r>
          </a:p>
        </p:txBody>
      </p:sp>
    </p:spTree>
    <p:extLst>
      <p:ext uri="{BB962C8B-B14F-4D97-AF65-F5344CB8AC3E}">
        <p14:creationId xmlns:p14="http://schemas.microsoft.com/office/powerpoint/2010/main" val="115895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873C5AAF-86FB-4AD8-5429-C1EF266D111C}"/>
              </a:ext>
            </a:extLst>
          </p:cNvPr>
          <p:cNvPicPr>
            <a:picLocks noChangeAspect="1"/>
          </p:cNvPicPr>
          <p:nvPr/>
        </p:nvPicPr>
        <p:blipFill>
          <a:blip r:embed="rId2"/>
          <a:stretch>
            <a:fillRect/>
          </a:stretch>
        </p:blipFill>
        <p:spPr>
          <a:xfrm>
            <a:off x="9223255" y="1816348"/>
            <a:ext cx="2991258" cy="1992225"/>
          </a:xfrm>
          <a:prstGeom prst="rect">
            <a:avLst/>
          </a:prstGeom>
        </p:spPr>
      </p:pic>
      <p:pic>
        <p:nvPicPr>
          <p:cNvPr id="42" name="Imagen 41">
            <a:extLst>
              <a:ext uri="{FF2B5EF4-FFF2-40B4-BE49-F238E27FC236}">
                <a16:creationId xmlns:a16="http://schemas.microsoft.com/office/drawing/2014/main" id="{A6F3245C-E059-8D3B-3741-143AE57016A5}"/>
              </a:ext>
            </a:extLst>
          </p:cNvPr>
          <p:cNvPicPr>
            <a:picLocks noChangeAspect="1"/>
          </p:cNvPicPr>
          <p:nvPr/>
        </p:nvPicPr>
        <p:blipFill rotWithShape="1">
          <a:blip r:embed="rId3"/>
          <a:srcRect r="6862"/>
          <a:stretch/>
        </p:blipFill>
        <p:spPr>
          <a:xfrm>
            <a:off x="8875966" y="-1"/>
            <a:ext cx="3341432" cy="2018627"/>
          </a:xfrm>
          <a:prstGeom prst="rect">
            <a:avLst/>
          </a:prstGeom>
        </p:spPr>
      </p:pic>
      <p:pic>
        <p:nvPicPr>
          <p:cNvPr id="10" name="Imagen 9">
            <a:extLst>
              <a:ext uri="{FF2B5EF4-FFF2-40B4-BE49-F238E27FC236}">
                <a16:creationId xmlns:a16="http://schemas.microsoft.com/office/drawing/2014/main" id="{E278A686-7831-7141-D3FD-7FDA92299EAC}"/>
              </a:ext>
            </a:extLst>
          </p:cNvPr>
          <p:cNvPicPr>
            <a:picLocks noChangeAspect="1"/>
          </p:cNvPicPr>
          <p:nvPr/>
        </p:nvPicPr>
        <p:blipFill>
          <a:blip r:embed="rId4"/>
          <a:stretch>
            <a:fillRect/>
          </a:stretch>
        </p:blipFill>
        <p:spPr>
          <a:xfrm>
            <a:off x="-2" y="1971138"/>
            <a:ext cx="3278650" cy="2185232"/>
          </a:xfrm>
          <a:prstGeom prst="rect">
            <a:avLst/>
          </a:prstGeom>
        </p:spPr>
      </p:pic>
      <p:pic>
        <p:nvPicPr>
          <p:cNvPr id="28" name="Imagen 27">
            <a:extLst>
              <a:ext uri="{FF2B5EF4-FFF2-40B4-BE49-F238E27FC236}">
                <a16:creationId xmlns:a16="http://schemas.microsoft.com/office/drawing/2014/main" id="{FED0C132-E855-570B-5267-07612DEEB017}"/>
              </a:ext>
            </a:extLst>
          </p:cNvPr>
          <p:cNvPicPr>
            <a:picLocks noChangeAspect="1"/>
          </p:cNvPicPr>
          <p:nvPr/>
        </p:nvPicPr>
        <p:blipFill>
          <a:blip r:embed="rId5"/>
          <a:stretch>
            <a:fillRect/>
          </a:stretch>
        </p:blipFill>
        <p:spPr>
          <a:xfrm>
            <a:off x="5879395" y="1904413"/>
            <a:ext cx="3348222" cy="2231602"/>
          </a:xfrm>
          <a:prstGeom prst="rect">
            <a:avLst/>
          </a:prstGeom>
        </p:spPr>
      </p:pic>
      <p:pic>
        <p:nvPicPr>
          <p:cNvPr id="18" name="Imagen 17">
            <a:extLst>
              <a:ext uri="{FF2B5EF4-FFF2-40B4-BE49-F238E27FC236}">
                <a16:creationId xmlns:a16="http://schemas.microsoft.com/office/drawing/2014/main" id="{907CACEE-5644-6475-FED9-F654D8F4DD6A}"/>
              </a:ext>
            </a:extLst>
          </p:cNvPr>
          <p:cNvPicPr>
            <a:picLocks noChangeAspect="1"/>
          </p:cNvPicPr>
          <p:nvPr/>
        </p:nvPicPr>
        <p:blipFill>
          <a:blip r:embed="rId6"/>
          <a:stretch>
            <a:fillRect/>
          </a:stretch>
        </p:blipFill>
        <p:spPr>
          <a:xfrm>
            <a:off x="5633220" y="-14378"/>
            <a:ext cx="3594397" cy="2021848"/>
          </a:xfrm>
          <a:prstGeom prst="rect">
            <a:avLst/>
          </a:prstGeom>
        </p:spPr>
      </p:pic>
      <p:pic>
        <p:nvPicPr>
          <p:cNvPr id="51" name="Imagen 50">
            <a:extLst>
              <a:ext uri="{FF2B5EF4-FFF2-40B4-BE49-F238E27FC236}">
                <a16:creationId xmlns:a16="http://schemas.microsoft.com/office/drawing/2014/main" id="{33BB869E-F328-7ACA-698F-766D8BB09F28}"/>
              </a:ext>
            </a:extLst>
          </p:cNvPr>
          <p:cNvPicPr>
            <a:picLocks noChangeAspect="1"/>
          </p:cNvPicPr>
          <p:nvPr/>
        </p:nvPicPr>
        <p:blipFill>
          <a:blip r:embed="rId7"/>
          <a:stretch>
            <a:fillRect/>
          </a:stretch>
        </p:blipFill>
        <p:spPr>
          <a:xfrm>
            <a:off x="-1" y="-132781"/>
            <a:ext cx="3227900" cy="2151407"/>
          </a:xfrm>
          <a:prstGeom prst="rect">
            <a:avLst/>
          </a:prstGeom>
        </p:spPr>
      </p:pic>
      <p:pic>
        <p:nvPicPr>
          <p:cNvPr id="57" name="Imagen 56">
            <a:extLst>
              <a:ext uri="{FF2B5EF4-FFF2-40B4-BE49-F238E27FC236}">
                <a16:creationId xmlns:a16="http://schemas.microsoft.com/office/drawing/2014/main" id="{676A9B91-B0C1-3A1E-9266-D581C8DE461C}"/>
              </a:ext>
            </a:extLst>
          </p:cNvPr>
          <p:cNvPicPr>
            <a:picLocks noChangeAspect="1"/>
          </p:cNvPicPr>
          <p:nvPr/>
        </p:nvPicPr>
        <p:blipFill rotWithShape="1">
          <a:blip r:embed="rId8"/>
          <a:srcRect l="3394"/>
          <a:stretch/>
        </p:blipFill>
        <p:spPr>
          <a:xfrm>
            <a:off x="0" y="3413076"/>
            <a:ext cx="3595768" cy="2093678"/>
          </a:xfrm>
          <a:prstGeom prst="rect">
            <a:avLst/>
          </a:prstGeom>
        </p:spPr>
      </p:pic>
      <p:pic>
        <p:nvPicPr>
          <p:cNvPr id="61" name="Imagen 60">
            <a:extLst>
              <a:ext uri="{FF2B5EF4-FFF2-40B4-BE49-F238E27FC236}">
                <a16:creationId xmlns:a16="http://schemas.microsoft.com/office/drawing/2014/main" id="{3053A2F0-2E1C-85AD-7247-38DA26FC7732}"/>
              </a:ext>
            </a:extLst>
          </p:cNvPr>
          <p:cNvPicPr>
            <a:picLocks noChangeAspect="1"/>
          </p:cNvPicPr>
          <p:nvPr/>
        </p:nvPicPr>
        <p:blipFill>
          <a:blip r:embed="rId9"/>
          <a:stretch>
            <a:fillRect/>
          </a:stretch>
        </p:blipFill>
        <p:spPr>
          <a:xfrm>
            <a:off x="141085" y="52903"/>
            <a:ext cx="1137900" cy="478983"/>
          </a:xfrm>
          <a:prstGeom prst="rect">
            <a:avLst/>
          </a:prstGeom>
        </p:spPr>
      </p:pic>
      <p:pic>
        <p:nvPicPr>
          <p:cNvPr id="14" name="Imagen 13">
            <a:extLst>
              <a:ext uri="{FF2B5EF4-FFF2-40B4-BE49-F238E27FC236}">
                <a16:creationId xmlns:a16="http://schemas.microsoft.com/office/drawing/2014/main" id="{5085B6E5-BBF3-7063-8E49-59652728D5A9}"/>
              </a:ext>
            </a:extLst>
          </p:cNvPr>
          <p:cNvPicPr>
            <a:picLocks noChangeAspect="1"/>
          </p:cNvPicPr>
          <p:nvPr/>
        </p:nvPicPr>
        <p:blipFill rotWithShape="1">
          <a:blip r:embed="rId10"/>
          <a:srcRect l="9420" r="9546"/>
          <a:stretch/>
        </p:blipFill>
        <p:spPr>
          <a:xfrm>
            <a:off x="6242374" y="3413076"/>
            <a:ext cx="2985243" cy="2072244"/>
          </a:xfrm>
          <a:prstGeom prst="rect">
            <a:avLst/>
          </a:prstGeom>
        </p:spPr>
      </p:pic>
      <p:pic>
        <p:nvPicPr>
          <p:cNvPr id="59" name="Imagen 58">
            <a:extLst>
              <a:ext uri="{FF2B5EF4-FFF2-40B4-BE49-F238E27FC236}">
                <a16:creationId xmlns:a16="http://schemas.microsoft.com/office/drawing/2014/main" id="{2ABDDD3C-3C05-F2EC-CE0A-FD519F9A1D94}"/>
              </a:ext>
            </a:extLst>
          </p:cNvPr>
          <p:cNvPicPr>
            <a:picLocks noChangeAspect="1"/>
          </p:cNvPicPr>
          <p:nvPr/>
        </p:nvPicPr>
        <p:blipFill rotWithShape="1">
          <a:blip r:embed="rId11"/>
          <a:srcRect r="19583"/>
          <a:stretch/>
        </p:blipFill>
        <p:spPr>
          <a:xfrm>
            <a:off x="3226089" y="3257064"/>
            <a:ext cx="3029272" cy="2510707"/>
          </a:xfrm>
          <a:prstGeom prst="rect">
            <a:avLst/>
          </a:prstGeom>
        </p:spPr>
      </p:pic>
      <p:pic>
        <p:nvPicPr>
          <p:cNvPr id="12" name="Imagen 11">
            <a:extLst>
              <a:ext uri="{FF2B5EF4-FFF2-40B4-BE49-F238E27FC236}">
                <a16:creationId xmlns:a16="http://schemas.microsoft.com/office/drawing/2014/main" id="{FC9AB1DF-9A0F-C279-5F8A-CAB29B086276}"/>
              </a:ext>
            </a:extLst>
          </p:cNvPr>
          <p:cNvPicPr>
            <a:picLocks noChangeAspect="1"/>
          </p:cNvPicPr>
          <p:nvPr/>
        </p:nvPicPr>
        <p:blipFill>
          <a:blip r:embed="rId12"/>
          <a:stretch>
            <a:fillRect/>
          </a:stretch>
        </p:blipFill>
        <p:spPr>
          <a:xfrm>
            <a:off x="3226088" y="1413028"/>
            <a:ext cx="3024698" cy="2015972"/>
          </a:xfrm>
          <a:prstGeom prst="rect">
            <a:avLst/>
          </a:prstGeom>
        </p:spPr>
      </p:pic>
      <p:pic>
        <p:nvPicPr>
          <p:cNvPr id="22" name="Imagen 21">
            <a:extLst>
              <a:ext uri="{FF2B5EF4-FFF2-40B4-BE49-F238E27FC236}">
                <a16:creationId xmlns:a16="http://schemas.microsoft.com/office/drawing/2014/main" id="{6E879897-72F2-7100-F74A-C021615960D7}"/>
              </a:ext>
            </a:extLst>
          </p:cNvPr>
          <p:cNvPicPr>
            <a:picLocks noChangeAspect="1"/>
          </p:cNvPicPr>
          <p:nvPr/>
        </p:nvPicPr>
        <p:blipFill>
          <a:blip r:embed="rId13"/>
          <a:stretch>
            <a:fillRect/>
          </a:stretch>
        </p:blipFill>
        <p:spPr>
          <a:xfrm>
            <a:off x="3227898" y="-14426"/>
            <a:ext cx="3023112" cy="2016392"/>
          </a:xfrm>
          <a:prstGeom prst="rect">
            <a:avLst/>
          </a:prstGeom>
        </p:spPr>
      </p:pic>
      <p:pic>
        <p:nvPicPr>
          <p:cNvPr id="53" name="Imagen 52">
            <a:extLst>
              <a:ext uri="{FF2B5EF4-FFF2-40B4-BE49-F238E27FC236}">
                <a16:creationId xmlns:a16="http://schemas.microsoft.com/office/drawing/2014/main" id="{1AA84149-19D7-B6F0-5F7C-C2717C426264}"/>
              </a:ext>
            </a:extLst>
          </p:cNvPr>
          <p:cNvPicPr>
            <a:picLocks noChangeAspect="1"/>
          </p:cNvPicPr>
          <p:nvPr/>
        </p:nvPicPr>
        <p:blipFill>
          <a:blip r:embed="rId14"/>
          <a:stretch>
            <a:fillRect/>
          </a:stretch>
        </p:blipFill>
        <p:spPr>
          <a:xfrm>
            <a:off x="9223800" y="3415909"/>
            <a:ext cx="2985243" cy="2238931"/>
          </a:xfrm>
          <a:prstGeom prst="rect">
            <a:avLst/>
          </a:prstGeom>
        </p:spPr>
      </p:pic>
      <p:sp>
        <p:nvSpPr>
          <p:cNvPr id="9" name="object 10"/>
          <p:cNvSpPr/>
          <p:nvPr/>
        </p:nvSpPr>
        <p:spPr>
          <a:xfrm rot="5400000">
            <a:off x="5418722" y="6767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0" name="Imagen 39">
            <a:extLst>
              <a:ext uri="{FF2B5EF4-FFF2-40B4-BE49-F238E27FC236}">
                <a16:creationId xmlns:a16="http://schemas.microsoft.com/office/drawing/2014/main" id="{4E4424DB-83DF-1A4A-8A45-4CDD07401628}"/>
              </a:ext>
            </a:extLst>
          </p:cNvPr>
          <p:cNvPicPr>
            <a:picLocks noChangeAspect="1"/>
          </p:cNvPicPr>
          <p:nvPr/>
        </p:nvPicPr>
        <p:blipFill>
          <a:blip r:embed="rId15"/>
          <a:stretch>
            <a:fillRect/>
          </a:stretch>
        </p:blipFill>
        <p:spPr>
          <a:xfrm>
            <a:off x="10161497" y="5653636"/>
            <a:ext cx="1507531" cy="1053994"/>
          </a:xfrm>
          <a:prstGeom prst="rect">
            <a:avLst/>
          </a:prstGeom>
        </p:spPr>
      </p:pic>
      <p:sp>
        <p:nvSpPr>
          <p:cNvPr id="5" name="Rectángulo 4"/>
          <p:cNvSpPr/>
          <p:nvPr/>
        </p:nvSpPr>
        <p:spPr>
          <a:xfrm>
            <a:off x="1654970" y="5688299"/>
            <a:ext cx="4953600" cy="954107"/>
          </a:xfrm>
          <a:prstGeom prst="rect">
            <a:avLst/>
          </a:prstGeom>
        </p:spPr>
        <p:txBody>
          <a:bodyPr wrap="none">
            <a:spAutoFit/>
          </a:bodyPr>
          <a:lstStyle/>
          <a:p>
            <a:r>
              <a:rPr lang="es-ES" sz="3600" dirty="0">
                <a:solidFill>
                  <a:srgbClr val="EB6C6D"/>
                </a:solidFill>
                <a:latin typeface="Isidora Sans Bold" pitchFamily="2" charset="77"/>
                <a:cs typeface="Tahoma"/>
              </a:rPr>
              <a:t>Estructura </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3" name="object 11">
            <a:extLst>
              <a:ext uri="{FF2B5EF4-FFF2-40B4-BE49-F238E27FC236}">
                <a16:creationId xmlns:a16="http://schemas.microsoft.com/office/drawing/2014/main" id="{E9A035AA-6B6C-F6C0-98BD-B7AEF00E1DF7}"/>
              </a:ext>
            </a:extLst>
          </p:cNvPr>
          <p:cNvSpPr/>
          <p:nvPr/>
        </p:nvSpPr>
        <p:spPr>
          <a:xfrm>
            <a:off x="742715" y="585545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4" name="object 12">
            <a:extLst>
              <a:ext uri="{FF2B5EF4-FFF2-40B4-BE49-F238E27FC236}">
                <a16:creationId xmlns:a16="http://schemas.microsoft.com/office/drawing/2014/main" id="{B9DA9960-C7FC-9B4F-1902-3D360AC12EB9}"/>
              </a:ext>
            </a:extLst>
          </p:cNvPr>
          <p:cNvSpPr txBox="1"/>
          <p:nvPr/>
        </p:nvSpPr>
        <p:spPr>
          <a:xfrm>
            <a:off x="974484" y="5870565"/>
            <a:ext cx="314960" cy="51435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0C5"/>
                </a:solidFill>
                <a:latin typeface="Isidora Sans Bold" panose="00000800000000000000" pitchFamily="2" charset="0"/>
                <a:cs typeface="Verdana"/>
              </a:rPr>
              <a:t>1</a:t>
            </a:r>
          </a:p>
        </p:txBody>
      </p:sp>
    </p:spTree>
    <p:extLst>
      <p:ext uri="{BB962C8B-B14F-4D97-AF65-F5344CB8AC3E}">
        <p14:creationId xmlns:p14="http://schemas.microsoft.com/office/powerpoint/2010/main" val="198408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6" y="2743064"/>
            <a:ext cx="4610892" cy="1392383"/>
          </a:xfrm>
          <a:prstGeom prst="rect">
            <a:avLst/>
          </a:prstGeom>
        </p:spPr>
        <p:txBody>
          <a:bodyPr vert="horz" wrap="square" lIns="0" tIns="7317" rIns="0" bIns="0" rtlCol="0">
            <a:spAutoFit/>
          </a:bodyPr>
          <a:lstStyle/>
          <a:p>
            <a:pPr algn="just"/>
            <a:r>
              <a:rPr lang="es-MX" sz="1500" dirty="0">
                <a:solidFill>
                  <a:srgbClr val="1B3834"/>
                </a:solidFill>
                <a:latin typeface="Isidora Sans"/>
              </a:rPr>
              <a:t>Promover la innovación social y colaborativa a partir de la generación de experiencias en las que confluyen diversos escenarios y actores en la creación de alternativas para el abordaje de problemáticas, situaciones u oportunidades territoriales, sectoriales o poblacionales.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2211750"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200086 - Diseño e implementación de un modelo de innovación social colaborativo para la participación.</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6181830" y="4800945"/>
            <a:ext cx="5168042" cy="930718"/>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Formulamos en co-creación con los actores del territorio 100 planes de transformación barrial orientados a la generación de alternativas de solución a problemáticas ciudadanas a escala territorial. </a:t>
            </a:r>
          </a:p>
        </p:txBody>
      </p:sp>
      <p:sp>
        <p:nvSpPr>
          <p:cNvPr id="15" name="object 32">
            <a:extLst>
              <a:ext uri="{FF2B5EF4-FFF2-40B4-BE49-F238E27FC236}">
                <a16:creationId xmlns:a16="http://schemas.microsoft.com/office/drawing/2014/main" id="{7CD8F0BD-0302-5AB1-CF1F-FA0AA1408887}"/>
              </a:ext>
            </a:extLst>
          </p:cNvPr>
          <p:cNvSpPr txBox="1"/>
          <p:nvPr/>
        </p:nvSpPr>
        <p:spPr>
          <a:xfrm>
            <a:off x="5729249"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747359" y="2830464"/>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747359" y="4838535"/>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6093812" y="2739322"/>
            <a:ext cx="5357637" cy="1938992"/>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Estructuramos e iniciamos implementación del Hub de Innovación Social, ecosistema de innovación social en el Distrito denominado, Medellín Participa con  los módulos: Medellín Decide, Participación Viva y  Democracia Inteligente. Para la analítica de datos, procesos de formación, la realización de debates y ejercicios de </a:t>
            </a:r>
            <a:r>
              <a:rPr lang="es-MX" sz="1500" dirty="0" err="1">
                <a:solidFill>
                  <a:srgbClr val="1B3834"/>
                </a:solidFill>
                <a:latin typeface="Isidora Sans Bold" panose="00000800000000000000" pitchFamily="2" charset="0"/>
              </a:rPr>
              <a:t>co</a:t>
            </a:r>
            <a:r>
              <a:rPr lang="es-MX" sz="1500" dirty="0">
                <a:solidFill>
                  <a:srgbClr val="1B3834"/>
                </a:solidFill>
                <a:latin typeface="Isidora Sans Bold" panose="00000800000000000000" pitchFamily="2" charset="0"/>
              </a:rPr>
              <a:t>– creación, rendición de cuentas, gestión de indicadores, entre otros. </a:t>
            </a:r>
          </a:p>
        </p:txBody>
      </p:sp>
      <p:sp>
        <p:nvSpPr>
          <p:cNvPr id="6" name="object 32">
            <a:extLst>
              <a:ext uri="{FF2B5EF4-FFF2-40B4-BE49-F238E27FC236}">
                <a16:creationId xmlns:a16="http://schemas.microsoft.com/office/drawing/2014/main" id="{E86CA731-E7BE-4A1A-DA8C-E47793B07FF6}"/>
              </a:ext>
            </a:extLst>
          </p:cNvPr>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5.4.3 Gestión del conocimiento y la innovación social para la participación.</a:t>
            </a:r>
          </a:p>
        </p:txBody>
      </p:sp>
    </p:spTree>
    <p:extLst>
      <p:ext uri="{BB962C8B-B14F-4D97-AF65-F5344CB8AC3E}">
        <p14:creationId xmlns:p14="http://schemas.microsoft.com/office/powerpoint/2010/main" val="3136629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5.4.4Formación ciudadana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3355116" cy="2315713"/>
          </a:xfrm>
          <a:prstGeom prst="rect">
            <a:avLst/>
          </a:prstGeom>
        </p:spPr>
        <p:txBody>
          <a:bodyPr vert="horz" wrap="square" lIns="0" tIns="7317" rIns="0" bIns="0" rtlCol="0">
            <a:spAutoFit/>
          </a:bodyPr>
          <a:lstStyle/>
          <a:p>
            <a:pPr algn="just"/>
            <a:r>
              <a:rPr lang="es-MX" sz="1500" dirty="0">
                <a:solidFill>
                  <a:srgbClr val="1B3834"/>
                </a:solidFill>
                <a:latin typeface="Isidora Sans"/>
              </a:rPr>
              <a:t>Desarrollar procesos formativos, de innovación social y comunicación educativa para la participación democrática de manera presencial y virtual , para contribuir al desarrollo humano integral de niños, niñas, jóvenes y adultos, la construcción de una ciudadanía activa capaz de incidir en la esfera pública en la búsqueda del bien común. </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6" y="1936292"/>
            <a:ext cx="11643289"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200247 - Consolidación escuela de formación para la participación democrática.</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5" name="object 32">
            <a:extLst>
              <a:ext uri="{FF2B5EF4-FFF2-40B4-BE49-F238E27FC236}">
                <a16:creationId xmlns:a16="http://schemas.microsoft.com/office/drawing/2014/main" id="{7CD8F0BD-0302-5AB1-CF1F-FA0AA1408887}"/>
              </a:ext>
            </a:extLst>
          </p:cNvPr>
          <p:cNvSpPr txBox="1"/>
          <p:nvPr/>
        </p:nvSpPr>
        <p:spPr>
          <a:xfrm>
            <a:off x="4167037"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4185147" y="2830464"/>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4531600" y="2739322"/>
            <a:ext cx="7291995" cy="738664"/>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1.200 grupos etarios, poblacionales y de género formados en las Escuelas de Participación Ciudadana, que incluye grupos de niños, niñas, adolescentes y adultos, con más de 20.000 participantes.</a:t>
            </a:r>
          </a:p>
        </p:txBody>
      </p:sp>
      <p:pic>
        <p:nvPicPr>
          <p:cNvPr id="8" name="Imagen 7">
            <a:extLst>
              <a:ext uri="{FF2B5EF4-FFF2-40B4-BE49-F238E27FC236}">
                <a16:creationId xmlns:a16="http://schemas.microsoft.com/office/drawing/2014/main" id="{5436B5A8-CB9D-3F7A-2F5B-802F3CE45E8D}"/>
              </a:ext>
            </a:extLst>
          </p:cNvPr>
          <p:cNvPicPr>
            <a:picLocks noChangeAspect="1"/>
          </p:cNvPicPr>
          <p:nvPr/>
        </p:nvPicPr>
        <p:blipFill>
          <a:blip r:embed="rId6"/>
          <a:stretch>
            <a:fillRect/>
          </a:stretch>
        </p:blipFill>
        <p:spPr>
          <a:xfrm>
            <a:off x="4185147" y="3559076"/>
            <a:ext cx="316410" cy="312353"/>
          </a:xfrm>
          <a:prstGeom prst="rect">
            <a:avLst/>
          </a:prstGeom>
        </p:spPr>
      </p:pic>
      <p:sp>
        <p:nvSpPr>
          <p:cNvPr id="13" name="CuadroTexto 12">
            <a:extLst>
              <a:ext uri="{FF2B5EF4-FFF2-40B4-BE49-F238E27FC236}">
                <a16:creationId xmlns:a16="http://schemas.microsoft.com/office/drawing/2014/main" id="{D014F0C4-DFB8-F4F6-F005-91DD9B738761}"/>
              </a:ext>
            </a:extLst>
          </p:cNvPr>
          <p:cNvSpPr txBox="1"/>
          <p:nvPr/>
        </p:nvSpPr>
        <p:spPr>
          <a:xfrm>
            <a:off x="4531600" y="3467934"/>
            <a:ext cx="7291995"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Implementamos 24 procesos de formación virtual orientados a la ciudadanía, organizaciones, instancias, grupos poblacionales y de género.</a:t>
            </a:r>
          </a:p>
        </p:txBody>
      </p:sp>
      <p:pic>
        <p:nvPicPr>
          <p:cNvPr id="20" name="Imagen 19">
            <a:extLst>
              <a:ext uri="{FF2B5EF4-FFF2-40B4-BE49-F238E27FC236}">
                <a16:creationId xmlns:a16="http://schemas.microsoft.com/office/drawing/2014/main" id="{A33B893E-763B-9E6D-A6BB-4B8FA55A9590}"/>
              </a:ext>
            </a:extLst>
          </p:cNvPr>
          <p:cNvPicPr>
            <a:picLocks noChangeAspect="1"/>
          </p:cNvPicPr>
          <p:nvPr/>
        </p:nvPicPr>
        <p:blipFill>
          <a:blip r:embed="rId6"/>
          <a:stretch>
            <a:fillRect/>
          </a:stretch>
        </p:blipFill>
        <p:spPr>
          <a:xfrm>
            <a:off x="4185147" y="4133925"/>
            <a:ext cx="316410" cy="312353"/>
          </a:xfrm>
          <a:prstGeom prst="rect">
            <a:avLst/>
          </a:prstGeom>
        </p:spPr>
      </p:pic>
      <p:sp>
        <p:nvSpPr>
          <p:cNvPr id="21" name="CuadroTexto 20">
            <a:extLst>
              <a:ext uri="{FF2B5EF4-FFF2-40B4-BE49-F238E27FC236}">
                <a16:creationId xmlns:a16="http://schemas.microsoft.com/office/drawing/2014/main" id="{9603113B-6507-EA55-5B91-F5069525B831}"/>
              </a:ext>
            </a:extLst>
          </p:cNvPr>
          <p:cNvSpPr txBox="1"/>
          <p:nvPr/>
        </p:nvSpPr>
        <p:spPr>
          <a:xfrm>
            <a:off x="4531600" y="4042783"/>
            <a:ext cx="7291995" cy="738664"/>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Potenciamos los liderazgos emergentes al interior de 34 Instituciones Educativas y Colegios del Distrito dirigida a docentes de sociales y la Cátedra Juvenil dirigida a estudiantes de grado 11, con 1.085 participantes</a:t>
            </a:r>
          </a:p>
        </p:txBody>
      </p:sp>
      <p:pic>
        <p:nvPicPr>
          <p:cNvPr id="22" name="Imagen 21">
            <a:extLst>
              <a:ext uri="{FF2B5EF4-FFF2-40B4-BE49-F238E27FC236}">
                <a16:creationId xmlns:a16="http://schemas.microsoft.com/office/drawing/2014/main" id="{47BB262C-5B18-D6C4-DCE3-8BA114C3011F}"/>
              </a:ext>
            </a:extLst>
          </p:cNvPr>
          <p:cNvPicPr>
            <a:picLocks noChangeAspect="1"/>
          </p:cNvPicPr>
          <p:nvPr/>
        </p:nvPicPr>
        <p:blipFill>
          <a:blip r:embed="rId6"/>
          <a:stretch>
            <a:fillRect/>
          </a:stretch>
        </p:blipFill>
        <p:spPr>
          <a:xfrm>
            <a:off x="4185147" y="4949928"/>
            <a:ext cx="316410" cy="312353"/>
          </a:xfrm>
          <a:prstGeom prst="rect">
            <a:avLst/>
          </a:prstGeom>
        </p:spPr>
      </p:pic>
      <p:sp>
        <p:nvSpPr>
          <p:cNvPr id="23" name="CuadroTexto 22">
            <a:extLst>
              <a:ext uri="{FF2B5EF4-FFF2-40B4-BE49-F238E27FC236}">
                <a16:creationId xmlns:a16="http://schemas.microsoft.com/office/drawing/2014/main" id="{8DE867CE-C234-8B70-BF4C-E01C722F98F1}"/>
              </a:ext>
            </a:extLst>
          </p:cNvPr>
          <p:cNvSpPr txBox="1"/>
          <p:nvPr/>
        </p:nvSpPr>
        <p:spPr>
          <a:xfrm>
            <a:off x="4531600" y="4858786"/>
            <a:ext cx="7291995"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En el año 2022 , ocupamos el tercer lugar a nivel nacional entre más de 700 iniciativas de participación con la estrategia de Escuelas de Formación.</a:t>
            </a:r>
          </a:p>
        </p:txBody>
      </p:sp>
      <p:pic>
        <p:nvPicPr>
          <p:cNvPr id="25" name="Imagen 24">
            <a:extLst>
              <a:ext uri="{FF2B5EF4-FFF2-40B4-BE49-F238E27FC236}">
                <a16:creationId xmlns:a16="http://schemas.microsoft.com/office/drawing/2014/main" id="{ABDB6608-E251-0DD6-1783-4D9F7CDF4ABF}"/>
              </a:ext>
            </a:extLst>
          </p:cNvPr>
          <p:cNvPicPr>
            <a:picLocks noChangeAspect="1"/>
          </p:cNvPicPr>
          <p:nvPr/>
        </p:nvPicPr>
        <p:blipFill>
          <a:blip r:embed="rId6"/>
          <a:stretch>
            <a:fillRect/>
          </a:stretch>
        </p:blipFill>
        <p:spPr>
          <a:xfrm>
            <a:off x="4185147" y="5561387"/>
            <a:ext cx="316410" cy="312353"/>
          </a:xfrm>
          <a:prstGeom prst="rect">
            <a:avLst/>
          </a:prstGeom>
        </p:spPr>
      </p:pic>
      <p:sp>
        <p:nvSpPr>
          <p:cNvPr id="28" name="CuadroTexto 27">
            <a:extLst>
              <a:ext uri="{FF2B5EF4-FFF2-40B4-BE49-F238E27FC236}">
                <a16:creationId xmlns:a16="http://schemas.microsoft.com/office/drawing/2014/main" id="{902632F0-6C5C-5B4F-2E1A-3CD3AE93820E}"/>
              </a:ext>
            </a:extLst>
          </p:cNvPr>
          <p:cNvSpPr txBox="1"/>
          <p:nvPr/>
        </p:nvSpPr>
        <p:spPr>
          <a:xfrm>
            <a:off x="4531601" y="5470245"/>
            <a:ext cx="6818272" cy="523220"/>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81 Participantes en la implementación de la Escuela  Incluyente para población sorda.</a:t>
            </a:r>
          </a:p>
        </p:txBody>
      </p:sp>
      <p:pic>
        <p:nvPicPr>
          <p:cNvPr id="30" name="Imagen 29">
            <a:extLst>
              <a:ext uri="{FF2B5EF4-FFF2-40B4-BE49-F238E27FC236}">
                <a16:creationId xmlns:a16="http://schemas.microsoft.com/office/drawing/2014/main" id="{5051DEC3-D4C1-797B-8CED-AF4487380873}"/>
              </a:ext>
            </a:extLst>
          </p:cNvPr>
          <p:cNvPicPr>
            <a:picLocks noChangeAspect="1"/>
          </p:cNvPicPr>
          <p:nvPr/>
        </p:nvPicPr>
        <p:blipFill>
          <a:blip r:embed="rId6"/>
          <a:stretch>
            <a:fillRect/>
          </a:stretch>
        </p:blipFill>
        <p:spPr>
          <a:xfrm>
            <a:off x="4185147" y="6213951"/>
            <a:ext cx="316410" cy="312353"/>
          </a:xfrm>
          <a:prstGeom prst="rect">
            <a:avLst/>
          </a:prstGeom>
        </p:spPr>
      </p:pic>
      <p:sp>
        <p:nvSpPr>
          <p:cNvPr id="33" name="CuadroTexto 32">
            <a:extLst>
              <a:ext uri="{FF2B5EF4-FFF2-40B4-BE49-F238E27FC236}">
                <a16:creationId xmlns:a16="http://schemas.microsoft.com/office/drawing/2014/main" id="{A9647921-4F84-410B-584F-2DC831BD2054}"/>
              </a:ext>
            </a:extLst>
          </p:cNvPr>
          <p:cNvSpPr txBox="1"/>
          <p:nvPr/>
        </p:nvSpPr>
        <p:spPr>
          <a:xfrm>
            <a:off x="4531600" y="6169944"/>
            <a:ext cx="6501349" cy="307777"/>
          </a:xfrm>
          <a:prstGeom prst="rect">
            <a:avLst/>
          </a:prstGeom>
          <a:noFill/>
        </p:spPr>
        <p:txBody>
          <a:bodyPr wrap="square">
            <a:spAutoFit/>
          </a:bodyPr>
          <a:lstStyle/>
          <a:p>
            <a:pPr algn="just"/>
            <a:r>
              <a:rPr lang="es-MX" dirty="0">
                <a:solidFill>
                  <a:srgbClr val="1B3834"/>
                </a:solidFill>
                <a:latin typeface="Isidora Sans Bold" panose="00000800000000000000" pitchFamily="2" charset="0"/>
              </a:rPr>
              <a:t>Fortalecimos la articulación con las Organizaciones Madrinas.</a:t>
            </a:r>
          </a:p>
        </p:txBody>
      </p:sp>
    </p:spTree>
    <p:extLst>
      <p:ext uri="{BB962C8B-B14F-4D97-AF65-F5344CB8AC3E}">
        <p14:creationId xmlns:p14="http://schemas.microsoft.com/office/powerpoint/2010/main" val="625407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897850" y="1126337"/>
            <a:ext cx="9122843" cy="284387"/>
          </a:xfrm>
          <a:prstGeom prst="rect">
            <a:avLst/>
          </a:prstGeom>
        </p:spPr>
        <p:txBody>
          <a:bodyPr vert="horz" wrap="square" lIns="0" tIns="7317" rIns="0" bIns="0" rtlCol="0">
            <a:spAutoFit/>
          </a:bodyPr>
          <a:lstStyle/>
          <a:p>
            <a:r>
              <a:rPr lang="es-MX" sz="1800" dirty="0">
                <a:solidFill>
                  <a:srgbClr val="1B3834"/>
                </a:solidFill>
                <a:latin typeface="Isidora Sans"/>
              </a:rPr>
              <a:t>5.4.4Formación ciudadana para la participación.</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1" y="5618673"/>
            <a:ext cx="1048520" cy="124860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7968848"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5. Asuntos misionales- LOGROS</a:t>
            </a:r>
          </a:p>
        </p:txBody>
      </p:sp>
      <p:sp>
        <p:nvSpPr>
          <p:cNvPr id="9" name="object 32"/>
          <p:cNvSpPr txBox="1"/>
          <p:nvPr/>
        </p:nvSpPr>
        <p:spPr>
          <a:xfrm>
            <a:off x="441875" y="2743064"/>
            <a:ext cx="4601465" cy="1392383"/>
          </a:xfrm>
          <a:prstGeom prst="rect">
            <a:avLst/>
          </a:prstGeom>
        </p:spPr>
        <p:txBody>
          <a:bodyPr vert="horz" wrap="square" lIns="0" tIns="7317" rIns="0" bIns="0" rtlCol="0">
            <a:spAutoFit/>
          </a:bodyPr>
          <a:lstStyle/>
          <a:p>
            <a:pPr algn="just"/>
            <a:r>
              <a:rPr lang="es-MX" sz="1500" dirty="0">
                <a:solidFill>
                  <a:srgbClr val="1B3834"/>
                </a:solidFill>
                <a:latin typeface="Isidora Sans"/>
              </a:rPr>
              <a:t>Orientar la implementación de los lineamientos del Sistema de Formación Ciudadana para la Participación, tanto en las dependencias del nivel central, como entes descentralizados y de orden territorial, mediante estrategias formativas, de asesoría, acompañamiento y divulgación</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10203818"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Proyectos de inversión 2020-2023, </a:t>
            </a:r>
            <a:r>
              <a:rPr lang="es-MX" b="1" dirty="0">
                <a:solidFill>
                  <a:srgbClr val="FFF8E5"/>
                </a:solidFill>
                <a:latin typeface="Isidora Sans Bold" pitchFamily="2" charset="77"/>
                <a:cs typeface="Tahoma"/>
              </a:rPr>
              <a:t>Secretaría de Participación Ciudadana</a:t>
            </a:r>
            <a:endParaRPr lang="es-MX" sz="2000" b="1" dirty="0">
              <a:solidFill>
                <a:srgbClr val="FFF8E5"/>
              </a:solidFill>
              <a:latin typeface="Isidora Sans Bold" pitchFamily="2" charset="77"/>
              <a:cs typeface="Tahoma"/>
            </a:endParaRPr>
          </a:p>
        </p:txBody>
      </p:sp>
      <p:sp>
        <p:nvSpPr>
          <p:cNvPr id="3" name="object 31">
            <a:extLst>
              <a:ext uri="{FF2B5EF4-FFF2-40B4-BE49-F238E27FC236}">
                <a16:creationId xmlns:a16="http://schemas.microsoft.com/office/drawing/2014/main" id="{8A739773-654A-BC0C-4071-BAD0AE3C7B55}"/>
              </a:ext>
            </a:extLst>
          </p:cNvPr>
          <p:cNvSpPr txBox="1"/>
          <p:nvPr/>
        </p:nvSpPr>
        <p:spPr>
          <a:xfrm>
            <a:off x="458425" y="1509946"/>
            <a:ext cx="3990374" cy="453436"/>
          </a:xfrm>
          <a:prstGeom prst="rect">
            <a:avLst/>
          </a:prstGeom>
        </p:spPr>
        <p:txBody>
          <a:bodyPr vert="horz" wrap="square" lIns="0" tIns="10012" rIns="0" bIns="0" rtlCol="0">
            <a:spAutoFit/>
          </a:bodyPr>
          <a:lstStyle/>
          <a:p>
            <a:pPr marL="7701">
              <a:spcBef>
                <a:spcPts val="79"/>
              </a:spcBef>
            </a:pPr>
            <a:r>
              <a:rPr lang="es-CO" sz="2881" b="1" dirty="0">
                <a:solidFill>
                  <a:srgbClr val="EB6B6D"/>
                </a:solidFill>
                <a:latin typeface="Isidora Sans Bold" pitchFamily="2" charset="77"/>
                <a:cs typeface="Tahoma"/>
              </a:rPr>
              <a:t>Proyecto de inversión</a:t>
            </a:r>
          </a:p>
        </p:txBody>
      </p:sp>
      <p:sp>
        <p:nvSpPr>
          <p:cNvPr id="10" name="Rectángulo 9">
            <a:extLst>
              <a:ext uri="{FF2B5EF4-FFF2-40B4-BE49-F238E27FC236}">
                <a16:creationId xmlns:a16="http://schemas.microsoft.com/office/drawing/2014/main" id="{B63809B0-6B40-6D95-9224-87ABB90A9584}"/>
              </a:ext>
            </a:extLst>
          </p:cNvPr>
          <p:cNvSpPr/>
          <p:nvPr/>
        </p:nvSpPr>
        <p:spPr>
          <a:xfrm>
            <a:off x="404167" y="1936292"/>
            <a:ext cx="11419428" cy="370999"/>
          </a:xfrm>
          <a:prstGeom prst="rect">
            <a:avLst/>
          </a:prstGeom>
        </p:spPr>
        <p:txBody>
          <a:bodyPr wrap="square">
            <a:spAutoFit/>
          </a:bodyPr>
          <a:lstStyle/>
          <a:p>
            <a:pPr marL="7701">
              <a:spcBef>
                <a:spcPts val="79"/>
              </a:spcBef>
            </a:pPr>
            <a:r>
              <a:rPr lang="es-MX" sz="1811" b="1" dirty="0">
                <a:solidFill>
                  <a:srgbClr val="1B3834"/>
                </a:solidFill>
                <a:latin typeface="Isidora Sans Bold" panose="00000800000000000000" pitchFamily="2" charset="0"/>
                <a:cs typeface="Tahoma"/>
              </a:rPr>
              <a:t>200246 - Conformación del centro de orientación para la participación.</a:t>
            </a:r>
          </a:p>
        </p:txBody>
      </p:sp>
      <p:sp>
        <p:nvSpPr>
          <p:cNvPr id="12" name="object 32">
            <a:extLst>
              <a:ext uri="{FF2B5EF4-FFF2-40B4-BE49-F238E27FC236}">
                <a16:creationId xmlns:a16="http://schemas.microsoft.com/office/drawing/2014/main" id="{F747B95A-6650-BCB8-BA68-F4D950CB5B1E}"/>
              </a:ext>
            </a:extLst>
          </p:cNvPr>
          <p:cNvSpPr txBox="1"/>
          <p:nvPr/>
        </p:nvSpPr>
        <p:spPr>
          <a:xfrm>
            <a:off x="45842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Descripción de la actividad</a:t>
            </a:r>
          </a:p>
        </p:txBody>
      </p:sp>
      <p:sp>
        <p:nvSpPr>
          <p:cNvPr id="14" name="object 32">
            <a:extLst>
              <a:ext uri="{FF2B5EF4-FFF2-40B4-BE49-F238E27FC236}">
                <a16:creationId xmlns:a16="http://schemas.microsoft.com/office/drawing/2014/main" id="{B99F9D2B-5957-8B8D-FDFE-0B00519D4127}"/>
              </a:ext>
            </a:extLst>
          </p:cNvPr>
          <p:cNvSpPr txBox="1"/>
          <p:nvPr/>
        </p:nvSpPr>
        <p:spPr>
          <a:xfrm>
            <a:off x="5954345" y="4267377"/>
            <a:ext cx="5065589" cy="930718"/>
          </a:xfrm>
          <a:prstGeom prst="rect">
            <a:avLst/>
          </a:prstGeom>
        </p:spPr>
        <p:txBody>
          <a:bodyPr vert="horz" wrap="square" lIns="0" tIns="7317" rIns="0" bIns="0" rtlCol="0">
            <a:spAutoFit/>
          </a:bodyPr>
          <a:lstStyle/>
          <a:p>
            <a:pPr algn="just"/>
            <a:r>
              <a:rPr lang="es-MX" sz="1500" dirty="0">
                <a:solidFill>
                  <a:srgbClr val="1B3834"/>
                </a:solidFill>
                <a:latin typeface="Isidora Sans Bold" panose="00000800000000000000" pitchFamily="2" charset="0"/>
              </a:rPr>
              <a:t>Implementamos una  estrategia comunicacional para promocionar el Centro de Orientación como eje articulador del Sistema de Formación para la Participación al interior de la administración Distrital.</a:t>
            </a:r>
          </a:p>
        </p:txBody>
      </p:sp>
      <p:sp>
        <p:nvSpPr>
          <p:cNvPr id="15" name="object 32">
            <a:extLst>
              <a:ext uri="{FF2B5EF4-FFF2-40B4-BE49-F238E27FC236}">
                <a16:creationId xmlns:a16="http://schemas.microsoft.com/office/drawing/2014/main" id="{7CD8F0BD-0302-5AB1-CF1F-FA0AA1408887}"/>
              </a:ext>
            </a:extLst>
          </p:cNvPr>
          <p:cNvSpPr txBox="1"/>
          <p:nvPr/>
        </p:nvSpPr>
        <p:spPr>
          <a:xfrm>
            <a:off x="5501765" y="2444942"/>
            <a:ext cx="3849624" cy="288695"/>
          </a:xfrm>
          <a:prstGeom prst="rect">
            <a:avLst/>
          </a:prstGeom>
        </p:spPr>
        <p:txBody>
          <a:bodyPr vert="horz" wrap="square" lIns="0" tIns="7317" rIns="0" bIns="0" rtlCol="0">
            <a:spAutoFit/>
          </a:bodyPr>
          <a:lstStyle/>
          <a:p>
            <a:r>
              <a:rPr lang="es-MX" sz="1800" dirty="0">
                <a:solidFill>
                  <a:srgbClr val="ED6D6E"/>
                </a:solidFill>
                <a:latin typeface="Isidora Sans Bold" panose="00000800000000000000" pitchFamily="2" charset="0"/>
              </a:rPr>
              <a:t>Principales logros</a:t>
            </a:r>
          </a:p>
        </p:txBody>
      </p:sp>
      <p:grpSp>
        <p:nvGrpSpPr>
          <p:cNvPr id="16" name="Grupo 15">
            <a:extLst>
              <a:ext uri="{FF2B5EF4-FFF2-40B4-BE49-F238E27FC236}">
                <a16:creationId xmlns:a16="http://schemas.microsoft.com/office/drawing/2014/main" id="{D94B0C38-F7CB-CDEA-A99E-CB503B4655D7}"/>
              </a:ext>
            </a:extLst>
          </p:cNvPr>
          <p:cNvGrpSpPr/>
          <p:nvPr/>
        </p:nvGrpSpPr>
        <p:grpSpPr>
          <a:xfrm>
            <a:off x="9154746" y="385668"/>
            <a:ext cx="1283003" cy="541654"/>
            <a:chOff x="12414904" y="468921"/>
            <a:chExt cx="2657067" cy="1121752"/>
          </a:xfrm>
        </p:grpSpPr>
        <p:pic>
          <p:nvPicPr>
            <p:cNvPr id="17" name="Imagen 16">
              <a:extLst>
                <a:ext uri="{FF2B5EF4-FFF2-40B4-BE49-F238E27FC236}">
                  <a16:creationId xmlns:a16="http://schemas.microsoft.com/office/drawing/2014/main" id="{7F9AE17E-F045-47A5-7B33-98B485F6A459}"/>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6EF4BC02-2E6D-3AA7-1261-597797616FF7}"/>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19" name="Imagen 18">
            <a:extLst>
              <a:ext uri="{FF2B5EF4-FFF2-40B4-BE49-F238E27FC236}">
                <a16:creationId xmlns:a16="http://schemas.microsoft.com/office/drawing/2014/main" id="{797EE1EB-A639-1403-177C-B3BA3B6393CA}"/>
              </a:ext>
            </a:extLst>
          </p:cNvPr>
          <p:cNvPicPr>
            <a:picLocks noChangeAspect="1"/>
          </p:cNvPicPr>
          <p:nvPr/>
        </p:nvPicPr>
        <p:blipFill>
          <a:blip r:embed="rId5"/>
          <a:stretch>
            <a:fillRect/>
          </a:stretch>
        </p:blipFill>
        <p:spPr>
          <a:xfrm>
            <a:off x="10634329" y="95679"/>
            <a:ext cx="1189266" cy="831478"/>
          </a:xfrm>
          <a:prstGeom prst="rect">
            <a:avLst/>
          </a:prstGeom>
        </p:spPr>
      </p:pic>
      <p:pic>
        <p:nvPicPr>
          <p:cNvPr id="24" name="Imagen 23">
            <a:extLst>
              <a:ext uri="{FF2B5EF4-FFF2-40B4-BE49-F238E27FC236}">
                <a16:creationId xmlns:a16="http://schemas.microsoft.com/office/drawing/2014/main" id="{0D4CBF69-66BA-6DE2-621A-A20357BC1659}"/>
              </a:ext>
            </a:extLst>
          </p:cNvPr>
          <p:cNvPicPr>
            <a:picLocks noChangeAspect="1"/>
          </p:cNvPicPr>
          <p:nvPr/>
        </p:nvPicPr>
        <p:blipFill>
          <a:blip r:embed="rId6"/>
          <a:stretch>
            <a:fillRect/>
          </a:stretch>
        </p:blipFill>
        <p:spPr>
          <a:xfrm>
            <a:off x="5519875" y="2830464"/>
            <a:ext cx="316410" cy="312353"/>
          </a:xfrm>
          <a:prstGeom prst="rect">
            <a:avLst/>
          </a:prstGeom>
        </p:spPr>
      </p:pic>
      <p:pic>
        <p:nvPicPr>
          <p:cNvPr id="26" name="Imagen 25">
            <a:extLst>
              <a:ext uri="{FF2B5EF4-FFF2-40B4-BE49-F238E27FC236}">
                <a16:creationId xmlns:a16="http://schemas.microsoft.com/office/drawing/2014/main" id="{42646257-AB39-7490-CAAD-0019C07E4CAB}"/>
              </a:ext>
            </a:extLst>
          </p:cNvPr>
          <p:cNvPicPr>
            <a:picLocks noChangeAspect="1"/>
          </p:cNvPicPr>
          <p:nvPr/>
        </p:nvPicPr>
        <p:blipFill>
          <a:blip r:embed="rId6"/>
          <a:stretch>
            <a:fillRect/>
          </a:stretch>
        </p:blipFill>
        <p:spPr>
          <a:xfrm>
            <a:off x="5519875" y="3698577"/>
            <a:ext cx="316410" cy="312353"/>
          </a:xfrm>
          <a:prstGeom prst="rect">
            <a:avLst/>
          </a:prstGeom>
        </p:spPr>
      </p:pic>
      <p:pic>
        <p:nvPicPr>
          <p:cNvPr id="27" name="Imagen 26">
            <a:extLst>
              <a:ext uri="{FF2B5EF4-FFF2-40B4-BE49-F238E27FC236}">
                <a16:creationId xmlns:a16="http://schemas.microsoft.com/office/drawing/2014/main" id="{7B6A5CA6-3192-28FF-0EF3-2064F79AB3EA}"/>
              </a:ext>
            </a:extLst>
          </p:cNvPr>
          <p:cNvPicPr>
            <a:picLocks noChangeAspect="1"/>
          </p:cNvPicPr>
          <p:nvPr/>
        </p:nvPicPr>
        <p:blipFill>
          <a:blip r:embed="rId6"/>
          <a:stretch>
            <a:fillRect/>
          </a:stretch>
        </p:blipFill>
        <p:spPr>
          <a:xfrm>
            <a:off x="5519875" y="4304967"/>
            <a:ext cx="316410" cy="312353"/>
          </a:xfrm>
          <a:prstGeom prst="rect">
            <a:avLst/>
          </a:prstGeom>
        </p:spPr>
      </p:pic>
      <p:sp>
        <p:nvSpPr>
          <p:cNvPr id="29" name="CuadroTexto 28">
            <a:extLst>
              <a:ext uri="{FF2B5EF4-FFF2-40B4-BE49-F238E27FC236}">
                <a16:creationId xmlns:a16="http://schemas.microsoft.com/office/drawing/2014/main" id="{E3E07FA2-D7B7-88B1-D478-3C4CF2CC00A0}"/>
              </a:ext>
            </a:extLst>
          </p:cNvPr>
          <p:cNvSpPr txBox="1"/>
          <p:nvPr/>
        </p:nvSpPr>
        <p:spPr>
          <a:xfrm>
            <a:off x="5866329" y="2739322"/>
            <a:ext cx="5347984" cy="784830"/>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120 Procesos y acciones pedagógicas orientadas y acompañadas. bajo los lineamientos del Sistema de Formación para  la Participación.</a:t>
            </a:r>
          </a:p>
        </p:txBody>
      </p:sp>
      <p:sp>
        <p:nvSpPr>
          <p:cNvPr id="31" name="CuadroTexto 30">
            <a:extLst>
              <a:ext uri="{FF2B5EF4-FFF2-40B4-BE49-F238E27FC236}">
                <a16:creationId xmlns:a16="http://schemas.microsoft.com/office/drawing/2014/main" id="{9BC06929-94D8-427B-A026-1F97BF21A8ED}"/>
              </a:ext>
            </a:extLst>
          </p:cNvPr>
          <p:cNvSpPr txBox="1"/>
          <p:nvPr/>
        </p:nvSpPr>
        <p:spPr>
          <a:xfrm>
            <a:off x="5866329" y="3608580"/>
            <a:ext cx="5256368" cy="553998"/>
          </a:xfrm>
          <a:prstGeom prst="rect">
            <a:avLst/>
          </a:prstGeom>
          <a:noFill/>
        </p:spPr>
        <p:txBody>
          <a:bodyPr wrap="square">
            <a:spAutoFit/>
          </a:bodyPr>
          <a:lstStyle/>
          <a:p>
            <a:pPr algn="just"/>
            <a:r>
              <a:rPr lang="es-MX" sz="1500" dirty="0">
                <a:solidFill>
                  <a:srgbClr val="1B3834"/>
                </a:solidFill>
                <a:latin typeface="Isidora Sans Bold" panose="00000800000000000000" pitchFamily="2" charset="0"/>
              </a:rPr>
              <a:t>Articulamos  políticas, planes,  programas, proyectos y acciones  en torno a la formación ciudadana.</a:t>
            </a:r>
          </a:p>
        </p:txBody>
      </p:sp>
    </p:spTree>
    <p:extLst>
      <p:ext uri="{BB962C8B-B14F-4D97-AF65-F5344CB8AC3E}">
        <p14:creationId xmlns:p14="http://schemas.microsoft.com/office/powerpoint/2010/main" val="2386782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11A9D1-A31C-05C4-D230-17C39938DC92}"/>
              </a:ext>
            </a:extLst>
          </p:cNvPr>
          <p:cNvPicPr>
            <a:picLocks noChangeAspect="1"/>
          </p:cNvPicPr>
          <p:nvPr/>
        </p:nvPicPr>
        <p:blipFill rotWithShape="1">
          <a:blip r:embed="rId2"/>
          <a:srcRect t="18744"/>
          <a:stretch/>
        </p:blipFill>
        <p:spPr>
          <a:xfrm>
            <a:off x="0" y="0"/>
            <a:ext cx="12192000" cy="5572514"/>
          </a:xfrm>
          <a:prstGeom prst="rect">
            <a:avLst/>
          </a:prstGeom>
        </p:spPr>
      </p:pic>
      <p:sp>
        <p:nvSpPr>
          <p:cNvPr id="8" name="object 10">
            <a:extLst>
              <a:ext uri="{FF2B5EF4-FFF2-40B4-BE49-F238E27FC236}">
                <a16:creationId xmlns:a16="http://schemas.microsoft.com/office/drawing/2014/main" id="{94737B27-C9AC-CAB2-E0DF-217444CCBF4B}"/>
              </a:ext>
            </a:extLst>
          </p:cNvPr>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Imagen 9">
            <a:extLst>
              <a:ext uri="{FF2B5EF4-FFF2-40B4-BE49-F238E27FC236}">
                <a16:creationId xmlns:a16="http://schemas.microsoft.com/office/drawing/2014/main" id="{9D5FEC46-71EF-B755-BBC8-4C66DF6197F1}"/>
              </a:ext>
            </a:extLst>
          </p:cNvPr>
          <p:cNvPicPr>
            <a:picLocks noChangeAspect="1"/>
          </p:cNvPicPr>
          <p:nvPr/>
        </p:nvPicPr>
        <p:blipFill>
          <a:blip r:embed="rId3"/>
          <a:stretch>
            <a:fillRect/>
          </a:stretch>
        </p:blipFill>
        <p:spPr>
          <a:xfrm>
            <a:off x="10161497" y="5676786"/>
            <a:ext cx="1507531" cy="1053994"/>
          </a:xfrm>
          <a:prstGeom prst="rect">
            <a:avLst/>
          </a:prstGeom>
        </p:spPr>
      </p:pic>
      <p:sp>
        <p:nvSpPr>
          <p:cNvPr id="11" name="Rectángulo 10">
            <a:extLst>
              <a:ext uri="{FF2B5EF4-FFF2-40B4-BE49-F238E27FC236}">
                <a16:creationId xmlns:a16="http://schemas.microsoft.com/office/drawing/2014/main" id="{5B31283A-8899-2C91-6753-BCFB93101654}"/>
              </a:ext>
            </a:extLst>
          </p:cNvPr>
          <p:cNvSpPr/>
          <p:nvPr/>
        </p:nvSpPr>
        <p:spPr>
          <a:xfrm>
            <a:off x="1654970" y="5711449"/>
            <a:ext cx="4953600" cy="954107"/>
          </a:xfrm>
          <a:prstGeom prst="rect">
            <a:avLst/>
          </a:prstGeom>
        </p:spPr>
        <p:txBody>
          <a:bodyPr wrap="none">
            <a:spAutoFit/>
          </a:bodyPr>
          <a:lstStyle/>
          <a:p>
            <a:r>
              <a:rPr lang="es-ES" sz="3600" dirty="0">
                <a:solidFill>
                  <a:srgbClr val="EB6C6D"/>
                </a:solidFill>
                <a:latin typeface="Isidora Sans Bold" pitchFamily="2" charset="77"/>
                <a:cs typeface="Tahoma"/>
              </a:rPr>
              <a:t>Alertas</a:t>
            </a:r>
            <a:endParaRPr lang="es-ES" sz="3200" dirty="0">
              <a:solidFill>
                <a:srgbClr val="EB6C6D"/>
              </a:solidFill>
              <a:latin typeface="Isidora Sans Bold" pitchFamily="2" charset="77"/>
              <a:cs typeface="Tahoma"/>
            </a:endParaRP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12" name="object 11">
            <a:extLst>
              <a:ext uri="{FF2B5EF4-FFF2-40B4-BE49-F238E27FC236}">
                <a16:creationId xmlns:a16="http://schemas.microsoft.com/office/drawing/2014/main" id="{43B5219A-2B41-9C0F-A102-7D1FF78C8D88}"/>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2">
            <a:extLst>
              <a:ext uri="{FF2B5EF4-FFF2-40B4-BE49-F238E27FC236}">
                <a16:creationId xmlns:a16="http://schemas.microsoft.com/office/drawing/2014/main" id="{813E6340-02A4-2878-0F8D-D7CBB39C3B32}"/>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6</a:t>
            </a:r>
            <a:endParaRPr sz="3200" b="1" dirty="0">
              <a:solidFill>
                <a:srgbClr val="FFF0C5"/>
              </a:solidFill>
              <a:latin typeface="Isidora Sans Bold" panose="00000800000000000000" pitchFamily="2" charset="0"/>
              <a:cs typeface="Verdana"/>
            </a:endParaRPr>
          </a:p>
        </p:txBody>
      </p:sp>
      <p:pic>
        <p:nvPicPr>
          <p:cNvPr id="17" name="Imagen 16">
            <a:extLst>
              <a:ext uri="{FF2B5EF4-FFF2-40B4-BE49-F238E27FC236}">
                <a16:creationId xmlns:a16="http://schemas.microsoft.com/office/drawing/2014/main" id="{13F8B542-1204-19F2-6BEA-059BAED2666C}"/>
              </a:ext>
            </a:extLst>
          </p:cNvPr>
          <p:cNvPicPr>
            <a:picLocks noChangeAspect="1"/>
          </p:cNvPicPr>
          <p:nvPr/>
        </p:nvPicPr>
        <p:blipFill>
          <a:blip r:embed="rId4"/>
          <a:stretch>
            <a:fillRect/>
          </a:stretch>
        </p:blipFill>
        <p:spPr>
          <a:xfrm>
            <a:off x="517034" y="236919"/>
            <a:ext cx="1865250" cy="785150"/>
          </a:xfrm>
          <a:prstGeom prst="rect">
            <a:avLst/>
          </a:prstGeom>
        </p:spPr>
      </p:pic>
    </p:spTree>
    <p:extLst>
      <p:ext uri="{BB962C8B-B14F-4D97-AF65-F5344CB8AC3E}">
        <p14:creationId xmlns:p14="http://schemas.microsoft.com/office/powerpoint/2010/main" val="1114891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155966"/>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6. Alertas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7" name="CuadroTexto 6">
            <a:extLst>
              <a:ext uri="{FF2B5EF4-FFF2-40B4-BE49-F238E27FC236}">
                <a16:creationId xmlns:a16="http://schemas.microsoft.com/office/drawing/2014/main" id="{9546B01A-6B4A-6D1B-2D6A-EB2B20BB0BEC}"/>
              </a:ext>
            </a:extLst>
          </p:cNvPr>
          <p:cNvSpPr txBox="1"/>
          <p:nvPr/>
        </p:nvSpPr>
        <p:spPr>
          <a:xfrm>
            <a:off x="2727629" y="4129317"/>
            <a:ext cx="184731" cy="307777"/>
          </a:xfrm>
          <a:prstGeom prst="rect">
            <a:avLst/>
          </a:prstGeom>
          <a:noFill/>
        </p:spPr>
        <p:txBody>
          <a:bodyPr wrap="none" rtlCol="0">
            <a:spAutoFit/>
          </a:bodyPr>
          <a:lstStyle/>
          <a:p>
            <a:endParaRPr lang="es-CO" dirty="0"/>
          </a:p>
        </p:txBody>
      </p:sp>
      <p:sp>
        <p:nvSpPr>
          <p:cNvPr id="9" name="object 31">
            <a:extLst>
              <a:ext uri="{FF2B5EF4-FFF2-40B4-BE49-F238E27FC236}">
                <a16:creationId xmlns:a16="http://schemas.microsoft.com/office/drawing/2014/main" id="{E171A14E-3938-8586-EA13-DCE62675E8B3}"/>
              </a:ext>
            </a:extLst>
          </p:cNvPr>
          <p:cNvSpPr txBox="1"/>
          <p:nvPr/>
        </p:nvSpPr>
        <p:spPr>
          <a:xfrm>
            <a:off x="767091" y="1194205"/>
            <a:ext cx="8387655" cy="748774"/>
          </a:xfrm>
          <a:prstGeom prst="rect">
            <a:avLst/>
          </a:prstGeom>
        </p:spPr>
        <p:txBody>
          <a:bodyPr vert="horz" wrap="square" lIns="0" tIns="10012" rIns="0" bIns="0" rtlCol="0">
            <a:spAutoFit/>
          </a:bodyPr>
          <a:lstStyle/>
          <a:p>
            <a:pPr marL="7701">
              <a:spcBef>
                <a:spcPts val="79"/>
              </a:spcBef>
            </a:pPr>
            <a:r>
              <a:rPr lang="es-MX" sz="2400" dirty="0">
                <a:solidFill>
                  <a:srgbClr val="EB6C6D"/>
                </a:solidFill>
                <a:latin typeface="Isidora Sans Bold" panose="00000800000000000000" pitchFamily="2" charset="0"/>
                <a:cs typeface="Tahoma"/>
              </a:rPr>
              <a:t>Compromisos surgidos en las Jornadas de Vida y proyectos que  a la fecha están pendientes de ejecución</a:t>
            </a:r>
          </a:p>
        </p:txBody>
      </p:sp>
      <p:sp>
        <p:nvSpPr>
          <p:cNvPr id="11" name="object 31">
            <a:extLst>
              <a:ext uri="{FF2B5EF4-FFF2-40B4-BE49-F238E27FC236}">
                <a16:creationId xmlns:a16="http://schemas.microsoft.com/office/drawing/2014/main" id="{3B109198-11D6-CC16-B777-F4836538C13D}"/>
              </a:ext>
            </a:extLst>
          </p:cNvPr>
          <p:cNvSpPr txBox="1"/>
          <p:nvPr/>
        </p:nvSpPr>
        <p:spPr>
          <a:xfrm>
            <a:off x="1247337" y="2120990"/>
            <a:ext cx="8387655" cy="317886"/>
          </a:xfrm>
          <a:prstGeom prst="rect">
            <a:avLst/>
          </a:prstGeom>
        </p:spPr>
        <p:txBody>
          <a:bodyPr vert="horz" wrap="square" lIns="0" tIns="10012" rIns="0" bIns="0" rtlCol="0">
            <a:spAutoFit/>
          </a:bodyPr>
          <a:lstStyle/>
          <a:p>
            <a:pPr marL="7701">
              <a:spcBef>
                <a:spcPts val="79"/>
              </a:spcBef>
            </a:pPr>
            <a:r>
              <a:rPr lang="es-MX" sz="2000" dirty="0">
                <a:solidFill>
                  <a:srgbClr val="1B3834"/>
                </a:solidFill>
                <a:latin typeface="Isidora Sans Bold" panose="00000800000000000000" pitchFamily="2" charset="0"/>
                <a:cs typeface="Tahoma"/>
              </a:rPr>
              <a:t>Secretaría de la No-Violencia</a:t>
            </a:r>
          </a:p>
        </p:txBody>
      </p:sp>
      <p:sp>
        <p:nvSpPr>
          <p:cNvPr id="15" name="object 31">
            <a:extLst>
              <a:ext uri="{FF2B5EF4-FFF2-40B4-BE49-F238E27FC236}">
                <a16:creationId xmlns:a16="http://schemas.microsoft.com/office/drawing/2014/main" id="{CFEEF6E7-D0E6-C113-7B68-8B0BEADC1D4F}"/>
              </a:ext>
            </a:extLst>
          </p:cNvPr>
          <p:cNvSpPr txBox="1"/>
          <p:nvPr/>
        </p:nvSpPr>
        <p:spPr>
          <a:xfrm>
            <a:off x="1247337" y="2484475"/>
            <a:ext cx="10724704" cy="994995"/>
          </a:xfrm>
          <a:prstGeom prst="rect">
            <a:avLst/>
          </a:prstGeom>
        </p:spPr>
        <p:txBody>
          <a:bodyPr vert="horz" wrap="square" lIns="0" tIns="10012" rIns="0" bIns="0" rtlCol="0">
            <a:spAutoFit/>
          </a:bodyPr>
          <a:lstStyle/>
          <a:p>
            <a:pPr marL="7701" algn="just">
              <a:spcBef>
                <a:spcPts val="79"/>
              </a:spcBef>
            </a:pPr>
            <a:r>
              <a:rPr lang="es-MX" sz="1600" dirty="0">
                <a:solidFill>
                  <a:srgbClr val="1B3834"/>
                </a:solidFill>
                <a:latin typeface="Isidora Sans" panose="00000500000000000000" pitchFamily="2" charset="0"/>
                <a:cs typeface="Tahoma"/>
              </a:rPr>
              <a:t>Proyecto: 130700 JVE - Comuna 60, Centro de Integración para la Convivencia y los Derechos Humanos, Vereda La Loma, por valor de dos mil trescientos cuarenta y cuatro millones novecientos cincuenta y nueve mil setecientos cuarenta y tres pesos m/l ($2.344.959.743). El proyecto se encuentra pendiente de la Adquisición del bien inmueble, elaboración de estudios y diseños, obra e interventoría.</a:t>
            </a:r>
          </a:p>
        </p:txBody>
      </p:sp>
      <p:sp>
        <p:nvSpPr>
          <p:cNvPr id="16" name="object 31">
            <a:extLst>
              <a:ext uri="{FF2B5EF4-FFF2-40B4-BE49-F238E27FC236}">
                <a16:creationId xmlns:a16="http://schemas.microsoft.com/office/drawing/2014/main" id="{51610976-8E67-2123-CADD-AB0EAEC9957F}"/>
              </a:ext>
            </a:extLst>
          </p:cNvPr>
          <p:cNvSpPr txBox="1"/>
          <p:nvPr/>
        </p:nvSpPr>
        <p:spPr>
          <a:xfrm>
            <a:off x="1247337" y="3580270"/>
            <a:ext cx="8387655" cy="317886"/>
          </a:xfrm>
          <a:prstGeom prst="rect">
            <a:avLst/>
          </a:prstGeom>
        </p:spPr>
        <p:txBody>
          <a:bodyPr vert="horz" wrap="square" lIns="0" tIns="10012" rIns="0" bIns="0" rtlCol="0">
            <a:spAutoFit/>
          </a:bodyPr>
          <a:lstStyle/>
          <a:p>
            <a:pPr marL="7701">
              <a:spcBef>
                <a:spcPts val="79"/>
              </a:spcBef>
            </a:pPr>
            <a:r>
              <a:rPr lang="es-MX" sz="2000" dirty="0">
                <a:solidFill>
                  <a:srgbClr val="1B3834"/>
                </a:solidFill>
                <a:latin typeface="Isidora Sans Bold" panose="00000800000000000000" pitchFamily="2" charset="0"/>
                <a:cs typeface="Tahoma"/>
              </a:rPr>
              <a:t>Secretaría de Cultura Ciudadana</a:t>
            </a:r>
          </a:p>
        </p:txBody>
      </p:sp>
      <p:sp>
        <p:nvSpPr>
          <p:cNvPr id="17" name="object 31">
            <a:extLst>
              <a:ext uri="{FF2B5EF4-FFF2-40B4-BE49-F238E27FC236}">
                <a16:creationId xmlns:a16="http://schemas.microsoft.com/office/drawing/2014/main" id="{6ECF1FF6-F686-5B00-755C-B7460C226FEB}"/>
              </a:ext>
            </a:extLst>
          </p:cNvPr>
          <p:cNvSpPr txBox="1"/>
          <p:nvPr/>
        </p:nvSpPr>
        <p:spPr>
          <a:xfrm>
            <a:off x="1247337" y="3936289"/>
            <a:ext cx="10460754" cy="502552"/>
          </a:xfrm>
          <a:prstGeom prst="rect">
            <a:avLst/>
          </a:prstGeom>
        </p:spPr>
        <p:txBody>
          <a:bodyPr vert="horz" wrap="square" lIns="0" tIns="10012" rIns="0" bIns="0" rtlCol="0">
            <a:spAutoFit/>
          </a:bodyPr>
          <a:lstStyle/>
          <a:p>
            <a:pPr marL="7701" algn="just">
              <a:spcBef>
                <a:spcPts val="79"/>
              </a:spcBef>
            </a:pPr>
            <a:r>
              <a:rPr lang="es-MX" sz="1600" dirty="0">
                <a:solidFill>
                  <a:srgbClr val="1B3834"/>
                </a:solidFill>
                <a:latin typeface="Isidora Sans" panose="00000500000000000000" pitchFamily="2" charset="0"/>
                <a:cs typeface="Tahoma"/>
              </a:rPr>
              <a:t>Proyecto JVE 130280 - Comuna 70, Agenda Organizaciones Culturales y Punto de Encuentro Común, se tiene un presupuesto pendiente de ejecución por valor de $939.299.873</a:t>
            </a:r>
          </a:p>
        </p:txBody>
      </p:sp>
      <p:pic>
        <p:nvPicPr>
          <p:cNvPr id="18" name="Imagen 17">
            <a:extLst>
              <a:ext uri="{FF2B5EF4-FFF2-40B4-BE49-F238E27FC236}">
                <a16:creationId xmlns:a16="http://schemas.microsoft.com/office/drawing/2014/main" id="{C5B2CD18-94A6-310C-F7AA-29CF08606014}"/>
              </a:ext>
            </a:extLst>
          </p:cNvPr>
          <p:cNvPicPr>
            <a:picLocks noChangeAspect="1"/>
          </p:cNvPicPr>
          <p:nvPr/>
        </p:nvPicPr>
        <p:blipFill>
          <a:blip r:embed="rId6"/>
          <a:stretch>
            <a:fillRect/>
          </a:stretch>
        </p:blipFill>
        <p:spPr>
          <a:xfrm>
            <a:off x="743345" y="2120990"/>
            <a:ext cx="418253" cy="412891"/>
          </a:xfrm>
          <a:prstGeom prst="rect">
            <a:avLst/>
          </a:prstGeom>
        </p:spPr>
      </p:pic>
      <p:pic>
        <p:nvPicPr>
          <p:cNvPr id="19" name="Imagen 18">
            <a:extLst>
              <a:ext uri="{FF2B5EF4-FFF2-40B4-BE49-F238E27FC236}">
                <a16:creationId xmlns:a16="http://schemas.microsoft.com/office/drawing/2014/main" id="{1D7B706F-9C72-7C09-E9C5-10E01A8B626D}"/>
              </a:ext>
            </a:extLst>
          </p:cNvPr>
          <p:cNvPicPr>
            <a:picLocks noChangeAspect="1"/>
          </p:cNvPicPr>
          <p:nvPr/>
        </p:nvPicPr>
        <p:blipFill>
          <a:blip r:embed="rId6"/>
          <a:stretch>
            <a:fillRect/>
          </a:stretch>
        </p:blipFill>
        <p:spPr>
          <a:xfrm>
            <a:off x="743345" y="3618540"/>
            <a:ext cx="418253" cy="412891"/>
          </a:xfrm>
          <a:prstGeom prst="rect">
            <a:avLst/>
          </a:prstGeom>
        </p:spPr>
      </p:pic>
      <p:sp>
        <p:nvSpPr>
          <p:cNvPr id="20" name="object 31">
            <a:extLst>
              <a:ext uri="{FF2B5EF4-FFF2-40B4-BE49-F238E27FC236}">
                <a16:creationId xmlns:a16="http://schemas.microsoft.com/office/drawing/2014/main" id="{505DA7EE-BADC-77DF-7480-3EB8D5BA003E}"/>
              </a:ext>
            </a:extLst>
          </p:cNvPr>
          <p:cNvSpPr txBox="1"/>
          <p:nvPr/>
        </p:nvSpPr>
        <p:spPr>
          <a:xfrm>
            <a:off x="1259039" y="4606251"/>
            <a:ext cx="10724704" cy="1513085"/>
          </a:xfrm>
          <a:prstGeom prst="rect">
            <a:avLst/>
          </a:prstGeom>
        </p:spPr>
        <p:txBody>
          <a:bodyPr vert="horz" wrap="square" lIns="0" tIns="10012" rIns="0" bIns="0" rtlCol="0">
            <a:spAutoFit/>
          </a:bodyPr>
          <a:lstStyle/>
          <a:p>
            <a:pPr marL="7701" algn="just">
              <a:spcBef>
                <a:spcPts val="79"/>
              </a:spcBef>
            </a:pPr>
            <a:r>
              <a:rPr lang="es-MX" sz="1600" dirty="0">
                <a:solidFill>
                  <a:srgbClr val="1B3834"/>
                </a:solidFill>
                <a:latin typeface="Isidora Sans" panose="00000500000000000000" pitchFamily="2" charset="0"/>
                <a:cs typeface="Tahoma"/>
              </a:rPr>
              <a:t>Deterioro de sedes sociales por el uso normal y paso del tiempo, situación que no ha podido ser afrontada en su totalidad debido a  que los recursos asignados para el mantenimiento no han sido suficientes </a:t>
            </a:r>
          </a:p>
          <a:p>
            <a:pPr marL="7701" algn="just">
              <a:spcBef>
                <a:spcPts val="79"/>
              </a:spcBef>
            </a:pPr>
            <a:endParaRPr lang="es-MX" sz="1600" dirty="0">
              <a:solidFill>
                <a:srgbClr val="1B3834"/>
              </a:solidFill>
              <a:latin typeface="Isidora Sans" panose="00000500000000000000" pitchFamily="2" charset="0"/>
              <a:cs typeface="Tahoma"/>
            </a:endParaRPr>
          </a:p>
          <a:p>
            <a:pPr marL="7701" algn="just">
              <a:spcBef>
                <a:spcPts val="79"/>
              </a:spcBef>
            </a:pPr>
            <a:r>
              <a:rPr lang="es-MX" sz="1600" dirty="0">
                <a:solidFill>
                  <a:srgbClr val="1B3834"/>
                </a:solidFill>
                <a:latin typeface="Isidora Sans" panose="00000500000000000000" pitchFamily="2" charset="0"/>
                <a:cs typeface="Tahoma"/>
              </a:rPr>
              <a:t>Es necesario  insistir en el  traslado de varias de las sedes asignadas a Participación Ciudadana, por no guardar relación con la misión de nuestra Secretaría, como lotes, sedes con deterioro, locales comerciales, sedes destinadas al programa Buen Comienzo, e incluso, una piscina. A la fecha no se ha podido concretar el traslado de estos bienes. </a:t>
            </a:r>
          </a:p>
        </p:txBody>
      </p:sp>
      <p:pic>
        <p:nvPicPr>
          <p:cNvPr id="21" name="Imagen 20">
            <a:extLst>
              <a:ext uri="{FF2B5EF4-FFF2-40B4-BE49-F238E27FC236}">
                <a16:creationId xmlns:a16="http://schemas.microsoft.com/office/drawing/2014/main" id="{570B3D5B-5CD5-91D4-3B45-DCDA614A72F2}"/>
              </a:ext>
            </a:extLst>
          </p:cNvPr>
          <p:cNvPicPr>
            <a:picLocks noChangeAspect="1"/>
          </p:cNvPicPr>
          <p:nvPr/>
        </p:nvPicPr>
        <p:blipFill>
          <a:blip r:embed="rId6"/>
          <a:stretch>
            <a:fillRect/>
          </a:stretch>
        </p:blipFill>
        <p:spPr>
          <a:xfrm>
            <a:off x="743345" y="4672240"/>
            <a:ext cx="418253" cy="412891"/>
          </a:xfrm>
          <a:prstGeom prst="rect">
            <a:avLst/>
          </a:prstGeom>
        </p:spPr>
      </p:pic>
      <p:pic>
        <p:nvPicPr>
          <p:cNvPr id="22" name="Imagen 21">
            <a:extLst>
              <a:ext uri="{FF2B5EF4-FFF2-40B4-BE49-F238E27FC236}">
                <a16:creationId xmlns:a16="http://schemas.microsoft.com/office/drawing/2014/main" id="{567A440B-29D0-B72C-9A6D-FFFDEDECD1A2}"/>
              </a:ext>
            </a:extLst>
          </p:cNvPr>
          <p:cNvPicPr>
            <a:picLocks noChangeAspect="1"/>
          </p:cNvPicPr>
          <p:nvPr/>
        </p:nvPicPr>
        <p:blipFill>
          <a:blip r:embed="rId6"/>
          <a:stretch>
            <a:fillRect/>
          </a:stretch>
        </p:blipFill>
        <p:spPr>
          <a:xfrm>
            <a:off x="743345" y="5725940"/>
            <a:ext cx="418253" cy="412891"/>
          </a:xfrm>
          <a:prstGeom prst="rect">
            <a:avLst/>
          </a:prstGeom>
        </p:spPr>
      </p:pic>
    </p:spTree>
    <p:extLst>
      <p:ext uri="{BB962C8B-B14F-4D97-AF65-F5344CB8AC3E}">
        <p14:creationId xmlns:p14="http://schemas.microsoft.com/office/powerpoint/2010/main" val="1311073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47942D2D-5FB0-886D-7CCA-0E751300619F}"/>
              </a:ext>
            </a:extLst>
          </p:cNvPr>
          <p:cNvPicPr>
            <a:picLocks noChangeAspect="1"/>
          </p:cNvPicPr>
          <p:nvPr/>
        </p:nvPicPr>
        <p:blipFill rotWithShape="1">
          <a:blip r:embed="rId2"/>
          <a:srcRect t="14135"/>
          <a:stretch/>
        </p:blipFill>
        <p:spPr>
          <a:xfrm>
            <a:off x="0" y="0"/>
            <a:ext cx="12192000" cy="5893715"/>
          </a:xfrm>
          <a:prstGeom prst="rect">
            <a:avLst/>
          </a:prstGeom>
        </p:spPr>
      </p:pic>
      <p:sp>
        <p:nvSpPr>
          <p:cNvPr id="8" name="object 10">
            <a:extLst>
              <a:ext uri="{FF2B5EF4-FFF2-40B4-BE49-F238E27FC236}">
                <a16:creationId xmlns:a16="http://schemas.microsoft.com/office/drawing/2014/main" id="{94737B27-C9AC-CAB2-E0DF-217444CCBF4B}"/>
              </a:ext>
            </a:extLst>
          </p:cNvPr>
          <p:cNvSpPr/>
          <p:nvPr/>
        </p:nvSpPr>
        <p:spPr>
          <a:xfrm rot="5400000">
            <a:off x="5418722" y="90826"/>
            <a:ext cx="1371598" cy="12209045"/>
          </a:xfrm>
          <a:custGeom>
            <a:avLst/>
            <a:gdLst/>
            <a:ahLst/>
            <a:cxnLst/>
            <a:rect l="l" t="t" r="r" b="b"/>
            <a:pathLst>
              <a:path w="2862580" h="5759450">
                <a:moveTo>
                  <a:pt x="2862072" y="0"/>
                </a:moveTo>
                <a:lnTo>
                  <a:pt x="0" y="0"/>
                </a:lnTo>
                <a:lnTo>
                  <a:pt x="0" y="5759196"/>
                </a:lnTo>
                <a:lnTo>
                  <a:pt x="2862072" y="5759196"/>
                </a:lnTo>
                <a:lnTo>
                  <a:pt x="2862072" y="0"/>
                </a:lnTo>
                <a:close/>
              </a:path>
            </a:pathLst>
          </a:custGeom>
          <a:solidFill>
            <a:schemeClr val="accent2">
              <a:lumMod val="40000"/>
              <a:lumOff val="60000"/>
            </a:schemeClr>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10" name="Imagen 9">
            <a:extLst>
              <a:ext uri="{FF2B5EF4-FFF2-40B4-BE49-F238E27FC236}">
                <a16:creationId xmlns:a16="http://schemas.microsoft.com/office/drawing/2014/main" id="{9D5FEC46-71EF-B755-BBC8-4C66DF6197F1}"/>
              </a:ext>
            </a:extLst>
          </p:cNvPr>
          <p:cNvPicPr>
            <a:picLocks noChangeAspect="1"/>
          </p:cNvPicPr>
          <p:nvPr/>
        </p:nvPicPr>
        <p:blipFill>
          <a:blip r:embed="rId3"/>
          <a:stretch>
            <a:fillRect/>
          </a:stretch>
        </p:blipFill>
        <p:spPr>
          <a:xfrm>
            <a:off x="10161497" y="5676786"/>
            <a:ext cx="1507531" cy="1053994"/>
          </a:xfrm>
          <a:prstGeom prst="rect">
            <a:avLst/>
          </a:prstGeom>
        </p:spPr>
      </p:pic>
      <p:sp>
        <p:nvSpPr>
          <p:cNvPr id="11" name="Rectángulo 10">
            <a:extLst>
              <a:ext uri="{FF2B5EF4-FFF2-40B4-BE49-F238E27FC236}">
                <a16:creationId xmlns:a16="http://schemas.microsoft.com/office/drawing/2014/main" id="{5B31283A-8899-2C91-6753-BCFB93101654}"/>
              </a:ext>
            </a:extLst>
          </p:cNvPr>
          <p:cNvSpPr/>
          <p:nvPr/>
        </p:nvSpPr>
        <p:spPr>
          <a:xfrm>
            <a:off x="1654970" y="5711449"/>
            <a:ext cx="8065028" cy="954107"/>
          </a:xfrm>
          <a:prstGeom prst="rect">
            <a:avLst/>
          </a:prstGeom>
        </p:spPr>
        <p:txBody>
          <a:bodyPr wrap="none">
            <a:spAutoFit/>
          </a:bodyPr>
          <a:lstStyle/>
          <a:p>
            <a:r>
              <a:rPr lang="es-ES" sz="3600" dirty="0">
                <a:solidFill>
                  <a:srgbClr val="EB6C6D"/>
                </a:solidFill>
                <a:latin typeface="Isidora Sans Bold" pitchFamily="2" charset="77"/>
                <a:cs typeface="Tahoma"/>
              </a:rPr>
              <a:t>Recomendaciones- </a:t>
            </a:r>
            <a:r>
              <a:rPr lang="es-ES" sz="3200" dirty="0">
                <a:solidFill>
                  <a:srgbClr val="EB6C6D"/>
                </a:solidFill>
                <a:latin typeface="Isidora Sans Bold" pitchFamily="2" charset="77"/>
                <a:cs typeface="Tahoma"/>
              </a:rPr>
              <a:t>100 Primeros días</a:t>
            </a:r>
          </a:p>
          <a:p>
            <a:r>
              <a:rPr lang="es-ES" sz="2000" dirty="0">
                <a:solidFill>
                  <a:srgbClr val="EB6C6D"/>
                </a:solidFill>
                <a:latin typeface="Isidora Sans Bold" pitchFamily="2" charset="77"/>
                <a:cs typeface="Tahoma"/>
              </a:rPr>
              <a:t>Secretaría de Participación Ciudadana </a:t>
            </a:r>
            <a:endParaRPr lang="es-CO" sz="2000" dirty="0">
              <a:solidFill>
                <a:srgbClr val="EB6C6D"/>
              </a:solidFill>
              <a:latin typeface="Isidora Sans Bold" pitchFamily="2" charset="77"/>
              <a:cs typeface="Tahoma"/>
            </a:endParaRPr>
          </a:p>
        </p:txBody>
      </p:sp>
      <p:sp>
        <p:nvSpPr>
          <p:cNvPr id="12" name="object 11">
            <a:extLst>
              <a:ext uri="{FF2B5EF4-FFF2-40B4-BE49-F238E27FC236}">
                <a16:creationId xmlns:a16="http://schemas.microsoft.com/office/drawing/2014/main" id="{43B5219A-2B41-9C0F-A102-7D1FF78C8D88}"/>
              </a:ext>
            </a:extLst>
          </p:cNvPr>
          <p:cNvSpPr/>
          <p:nvPr/>
        </p:nvSpPr>
        <p:spPr>
          <a:xfrm>
            <a:off x="742715" y="5878605"/>
            <a:ext cx="650394" cy="668395"/>
          </a:xfrm>
          <a:custGeom>
            <a:avLst/>
            <a:gdLst/>
            <a:ahLst/>
            <a:cxnLst/>
            <a:rect l="l" t="t" r="r" b="b"/>
            <a:pathLst>
              <a:path w="558164" h="561339">
                <a:moveTo>
                  <a:pt x="278892" y="0"/>
                </a:moveTo>
                <a:lnTo>
                  <a:pt x="233648" y="3671"/>
                </a:lnTo>
                <a:lnTo>
                  <a:pt x="190731" y="14301"/>
                </a:lnTo>
                <a:lnTo>
                  <a:pt x="150714" y="31310"/>
                </a:lnTo>
                <a:lnTo>
                  <a:pt x="114171" y="54120"/>
                </a:lnTo>
                <a:lnTo>
                  <a:pt x="81676" y="82153"/>
                </a:lnTo>
                <a:lnTo>
                  <a:pt x="53803" y="114830"/>
                </a:lnTo>
                <a:lnTo>
                  <a:pt x="31125" y="151573"/>
                </a:lnTo>
                <a:lnTo>
                  <a:pt x="14215" y="191804"/>
                </a:lnTo>
                <a:lnTo>
                  <a:pt x="3649" y="234944"/>
                </a:lnTo>
                <a:lnTo>
                  <a:pt x="0" y="280415"/>
                </a:lnTo>
                <a:lnTo>
                  <a:pt x="3649" y="325887"/>
                </a:lnTo>
                <a:lnTo>
                  <a:pt x="14215" y="369027"/>
                </a:lnTo>
                <a:lnTo>
                  <a:pt x="31125" y="409258"/>
                </a:lnTo>
                <a:lnTo>
                  <a:pt x="53803" y="446001"/>
                </a:lnTo>
                <a:lnTo>
                  <a:pt x="81676" y="478678"/>
                </a:lnTo>
                <a:lnTo>
                  <a:pt x="114171" y="506711"/>
                </a:lnTo>
                <a:lnTo>
                  <a:pt x="150714" y="529521"/>
                </a:lnTo>
                <a:lnTo>
                  <a:pt x="190731" y="546530"/>
                </a:lnTo>
                <a:lnTo>
                  <a:pt x="233648" y="557160"/>
                </a:lnTo>
                <a:lnTo>
                  <a:pt x="278892" y="560831"/>
                </a:lnTo>
                <a:lnTo>
                  <a:pt x="324135" y="557160"/>
                </a:lnTo>
                <a:lnTo>
                  <a:pt x="367052" y="546530"/>
                </a:lnTo>
                <a:lnTo>
                  <a:pt x="407069" y="529521"/>
                </a:lnTo>
                <a:lnTo>
                  <a:pt x="443612" y="506711"/>
                </a:lnTo>
                <a:lnTo>
                  <a:pt x="476107" y="478678"/>
                </a:lnTo>
                <a:lnTo>
                  <a:pt x="503980" y="446001"/>
                </a:lnTo>
                <a:lnTo>
                  <a:pt x="526658" y="409258"/>
                </a:lnTo>
                <a:lnTo>
                  <a:pt x="543568" y="369027"/>
                </a:lnTo>
                <a:lnTo>
                  <a:pt x="554134" y="325887"/>
                </a:lnTo>
                <a:lnTo>
                  <a:pt x="557783" y="280415"/>
                </a:lnTo>
                <a:lnTo>
                  <a:pt x="554134" y="234944"/>
                </a:lnTo>
                <a:lnTo>
                  <a:pt x="543568" y="191804"/>
                </a:lnTo>
                <a:lnTo>
                  <a:pt x="526658" y="151573"/>
                </a:lnTo>
                <a:lnTo>
                  <a:pt x="503980" y="114830"/>
                </a:lnTo>
                <a:lnTo>
                  <a:pt x="476107" y="82153"/>
                </a:lnTo>
                <a:lnTo>
                  <a:pt x="443612" y="54120"/>
                </a:lnTo>
                <a:lnTo>
                  <a:pt x="407069" y="31310"/>
                </a:lnTo>
                <a:lnTo>
                  <a:pt x="367052" y="14301"/>
                </a:lnTo>
                <a:lnTo>
                  <a:pt x="324135" y="3671"/>
                </a:lnTo>
                <a:lnTo>
                  <a:pt x="278892" y="0"/>
                </a:lnTo>
                <a:close/>
              </a:path>
            </a:pathLst>
          </a:custGeom>
          <a:solidFill>
            <a:srgbClr val="EB6C6D"/>
          </a:solidFill>
        </p:spPr>
        <p:txBody>
          <a:bodyPr wrap="square" lIns="0" tIns="0" rIns="0" bIns="0" rtlCol="0"/>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3" name="object 12">
            <a:extLst>
              <a:ext uri="{FF2B5EF4-FFF2-40B4-BE49-F238E27FC236}">
                <a16:creationId xmlns:a16="http://schemas.microsoft.com/office/drawing/2014/main" id="{813E6340-02A4-2878-0F8D-D7CBB39C3B32}"/>
              </a:ext>
            </a:extLst>
          </p:cNvPr>
          <p:cNvSpPr txBox="1"/>
          <p:nvPr/>
        </p:nvSpPr>
        <p:spPr>
          <a:xfrm>
            <a:off x="939759" y="5893715"/>
            <a:ext cx="314960" cy="514350"/>
          </a:xfrm>
          <a:prstGeom prst="rect">
            <a:avLst/>
          </a:prstGeom>
        </p:spPr>
        <p:txBody>
          <a:bodyPr vert="horz" wrap="square" lIns="0" tIns="13335" rIns="0" bIns="0" rtlCol="0">
            <a:spAutoFit/>
          </a:bodyPr>
          <a:lstStyle/>
          <a:p>
            <a:pPr marL="12700">
              <a:lnSpc>
                <a:spcPct val="100000"/>
              </a:lnSpc>
              <a:spcBef>
                <a:spcPts val="105"/>
              </a:spcBef>
            </a:pPr>
            <a:r>
              <a:rPr lang="es-MX" sz="3200" b="1" dirty="0">
                <a:solidFill>
                  <a:srgbClr val="FFF0C5"/>
                </a:solidFill>
                <a:latin typeface="Isidora Sans Bold" panose="00000800000000000000" pitchFamily="2" charset="0"/>
                <a:cs typeface="Verdana"/>
              </a:rPr>
              <a:t>7</a:t>
            </a:r>
            <a:endParaRPr sz="3200" b="1" dirty="0">
              <a:solidFill>
                <a:srgbClr val="FFF0C5"/>
              </a:solidFill>
              <a:latin typeface="Isidora Sans Bold" panose="00000800000000000000" pitchFamily="2" charset="0"/>
              <a:cs typeface="Verdana"/>
            </a:endParaRPr>
          </a:p>
        </p:txBody>
      </p:sp>
      <p:grpSp>
        <p:nvGrpSpPr>
          <p:cNvPr id="16" name="Grupo 15">
            <a:extLst>
              <a:ext uri="{FF2B5EF4-FFF2-40B4-BE49-F238E27FC236}">
                <a16:creationId xmlns:a16="http://schemas.microsoft.com/office/drawing/2014/main" id="{0E934F75-5294-D035-AB2E-F9961B50DD57}"/>
              </a:ext>
            </a:extLst>
          </p:cNvPr>
          <p:cNvGrpSpPr/>
          <p:nvPr/>
        </p:nvGrpSpPr>
        <p:grpSpPr>
          <a:xfrm>
            <a:off x="517034" y="234604"/>
            <a:ext cx="1865250" cy="787465"/>
            <a:chOff x="12414904" y="468921"/>
            <a:chExt cx="2657067" cy="1121752"/>
          </a:xfrm>
        </p:grpSpPr>
        <p:pic>
          <p:nvPicPr>
            <p:cNvPr id="17" name="Imagen 16">
              <a:extLst>
                <a:ext uri="{FF2B5EF4-FFF2-40B4-BE49-F238E27FC236}">
                  <a16:creationId xmlns:a16="http://schemas.microsoft.com/office/drawing/2014/main" id="{13F8B542-1204-19F2-6BEA-059BAED2666C}"/>
                </a:ext>
              </a:extLst>
            </p:cNvPr>
            <p:cNvPicPr>
              <a:picLocks noChangeAspect="1"/>
            </p:cNvPicPr>
            <p:nvPr/>
          </p:nvPicPr>
          <p:blipFill>
            <a:blip r:embed="rId4"/>
            <a:stretch>
              <a:fillRect/>
            </a:stretch>
          </p:blipFill>
          <p:spPr>
            <a:xfrm>
              <a:off x="12414904" y="472219"/>
              <a:ext cx="2657067" cy="1118454"/>
            </a:xfrm>
            <a:prstGeom prst="rect">
              <a:avLst/>
            </a:prstGeom>
          </p:spPr>
        </p:pic>
        <p:pic>
          <p:nvPicPr>
            <p:cNvPr id="18" name="Imagen 17">
              <a:extLst>
                <a:ext uri="{FF2B5EF4-FFF2-40B4-BE49-F238E27FC236}">
                  <a16:creationId xmlns:a16="http://schemas.microsoft.com/office/drawing/2014/main" id="{BAC97469-3C71-0D94-3D5D-D3882569D648}"/>
                </a:ext>
              </a:extLst>
            </p:cNvPr>
            <p:cNvPicPr>
              <a:picLocks noChangeAspect="1"/>
            </p:cNvPicPr>
            <p:nvPr/>
          </p:nvPicPr>
          <p:blipFill rotWithShape="1">
            <a:blip r:embed="rId5"/>
            <a:srcRect t="87"/>
            <a:stretch/>
          </p:blipFill>
          <p:spPr>
            <a:xfrm rot="20439816">
              <a:off x="13108155" y="468921"/>
              <a:ext cx="384025" cy="387126"/>
            </a:xfrm>
            <a:prstGeom prst="rect">
              <a:avLst/>
            </a:prstGeom>
          </p:spPr>
        </p:pic>
      </p:grpSp>
    </p:spTree>
    <p:extLst>
      <p:ext uri="{BB962C8B-B14F-4D97-AF65-F5344CB8AC3E}">
        <p14:creationId xmlns:p14="http://schemas.microsoft.com/office/powerpoint/2010/main" val="3163796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7. Recomendaciones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100 Primeros días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2" name="Rectángulo: esquinas redondeadas 1">
            <a:extLst>
              <a:ext uri="{FF2B5EF4-FFF2-40B4-BE49-F238E27FC236}">
                <a16:creationId xmlns:a16="http://schemas.microsoft.com/office/drawing/2014/main" id="{067BBDAD-9459-2BBB-B36C-72EE8D763C63}"/>
              </a:ext>
            </a:extLst>
          </p:cNvPr>
          <p:cNvSpPr/>
          <p:nvPr/>
        </p:nvSpPr>
        <p:spPr>
          <a:xfrm>
            <a:off x="-706056" y="1420730"/>
            <a:ext cx="1782502" cy="763782"/>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CC1CDD47-2F5D-259A-AEFC-AF752262796A}"/>
              </a:ext>
            </a:extLst>
          </p:cNvPr>
          <p:cNvSpPr txBox="1"/>
          <p:nvPr/>
        </p:nvSpPr>
        <p:spPr>
          <a:xfrm>
            <a:off x="576840" y="1128120"/>
            <a:ext cx="586416" cy="1200329"/>
          </a:xfrm>
          <a:prstGeom prst="rect">
            <a:avLst/>
          </a:prstGeom>
          <a:noFill/>
        </p:spPr>
        <p:txBody>
          <a:bodyPr wrap="square">
            <a:spAutoFit/>
          </a:bodyPr>
          <a:lstStyle/>
          <a:p>
            <a:pPr marL="7701" algn="just">
              <a:spcBef>
                <a:spcPts val="79"/>
              </a:spcBef>
            </a:pPr>
            <a:r>
              <a:rPr lang="es-CO" sz="7200" b="1" dirty="0">
                <a:solidFill>
                  <a:srgbClr val="F6F1DD"/>
                </a:solidFill>
                <a:effectLst>
                  <a:outerShdw blurRad="38100" dist="38100" dir="2700000" algn="tl">
                    <a:srgbClr val="000000">
                      <a:alpha val="43137"/>
                    </a:srgbClr>
                  </a:outerShdw>
                </a:effectLst>
                <a:latin typeface="Isidora Sans Bold" pitchFamily="2" charset="77"/>
                <a:cs typeface="Tahoma"/>
              </a:rPr>
              <a:t>1</a:t>
            </a:r>
          </a:p>
        </p:txBody>
      </p:sp>
      <p:sp>
        <p:nvSpPr>
          <p:cNvPr id="12" name="CuadroTexto 11">
            <a:extLst>
              <a:ext uri="{FF2B5EF4-FFF2-40B4-BE49-F238E27FC236}">
                <a16:creationId xmlns:a16="http://schemas.microsoft.com/office/drawing/2014/main" id="{39E39B7C-2505-2519-F1A7-701CA9ABFE48}"/>
              </a:ext>
            </a:extLst>
          </p:cNvPr>
          <p:cNvSpPr txBox="1"/>
          <p:nvPr/>
        </p:nvSpPr>
        <p:spPr>
          <a:xfrm>
            <a:off x="1279003" y="1331356"/>
            <a:ext cx="9665517" cy="1246495"/>
          </a:xfrm>
          <a:prstGeom prst="rect">
            <a:avLst/>
          </a:prstGeom>
          <a:noFill/>
        </p:spPr>
        <p:txBody>
          <a:bodyPr wrap="square">
            <a:spAutoFit/>
          </a:bodyPr>
          <a:lstStyle/>
          <a:p>
            <a:pPr marL="285750" lvl="0" indent="-285750" algn="just">
              <a:buFont typeface="Arial" panose="020B0604020202020204" pitchFamily="34" charset="0"/>
              <a:buChar char="•"/>
            </a:pPr>
            <a:r>
              <a:rPr lang="es-CO" sz="1500" dirty="0">
                <a:latin typeface="Isidora Sans" panose="00000500000000000000" pitchFamily="2" charset="0"/>
              </a:rPr>
              <a:t>Preparar y disponer los recursos necesarios para la posesión de los Ediles y Edilas elegidos para el periodo 2024-2027, en los primeros 15 días del año.</a:t>
            </a:r>
          </a:p>
          <a:p>
            <a:pPr marL="285750" lvl="0" indent="-285750" algn="just">
              <a:buFont typeface="Arial" panose="020B0604020202020204" pitchFamily="34" charset="0"/>
              <a:buChar char="•"/>
            </a:pPr>
            <a:r>
              <a:rPr lang="es-CO" sz="1500" dirty="0">
                <a:latin typeface="Isidora Sans" panose="00000500000000000000" pitchFamily="2" charset="0"/>
              </a:rPr>
              <a:t>Programar proceso de capacitación y empalme con los Consejos Comunales </a:t>
            </a:r>
            <a:r>
              <a:rPr lang="es-MX" sz="1500" dirty="0">
                <a:latin typeface="Isidora Sans" panose="00000500000000000000" pitchFamily="2" charset="0"/>
              </a:rPr>
              <a:t>y/o</a:t>
            </a:r>
            <a:r>
              <a:rPr lang="es-CO" sz="1500" dirty="0">
                <a:latin typeface="Isidora Sans" panose="00000500000000000000" pitchFamily="2" charset="0"/>
              </a:rPr>
              <a:t> Corregimentales de Planeación y socializar la información necesaria para el pago de honorarios y lo concerniente a los apoyos técnicos y materiales con los que cuentan desde la Secretaría de Participación Ciudadana. </a:t>
            </a:r>
          </a:p>
        </p:txBody>
      </p:sp>
      <p:sp>
        <p:nvSpPr>
          <p:cNvPr id="13" name="Rectángulo: esquinas redondeadas 12">
            <a:extLst>
              <a:ext uri="{FF2B5EF4-FFF2-40B4-BE49-F238E27FC236}">
                <a16:creationId xmlns:a16="http://schemas.microsoft.com/office/drawing/2014/main" id="{6DE9DB62-E002-A927-F82E-FA5F157F80CB}"/>
              </a:ext>
            </a:extLst>
          </p:cNvPr>
          <p:cNvSpPr/>
          <p:nvPr/>
        </p:nvSpPr>
        <p:spPr>
          <a:xfrm>
            <a:off x="-706056" y="2913108"/>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0C2EAAD4-205C-984E-F54F-04A7BBC23EF2}"/>
              </a:ext>
            </a:extLst>
          </p:cNvPr>
          <p:cNvSpPr txBox="1"/>
          <p:nvPr/>
        </p:nvSpPr>
        <p:spPr>
          <a:xfrm>
            <a:off x="472628" y="2621059"/>
            <a:ext cx="586416" cy="1200329"/>
          </a:xfrm>
          <a:prstGeom prst="rect">
            <a:avLst/>
          </a:prstGeom>
          <a:noFill/>
        </p:spPr>
        <p:txBody>
          <a:bodyPr wrap="square">
            <a:spAutoFit/>
          </a:bodyPr>
          <a:lstStyle/>
          <a:p>
            <a:pPr marL="7701" algn="just">
              <a:spcBef>
                <a:spcPts val="79"/>
              </a:spcBef>
            </a:pPr>
            <a:r>
              <a:rPr lang="es-CO" sz="7200" b="1" dirty="0">
                <a:solidFill>
                  <a:srgbClr val="F6F1DD"/>
                </a:solidFill>
                <a:effectLst>
                  <a:outerShdw blurRad="38100" dist="38100" dir="2700000" algn="tl">
                    <a:srgbClr val="000000">
                      <a:alpha val="43137"/>
                    </a:srgbClr>
                  </a:outerShdw>
                </a:effectLst>
                <a:latin typeface="Isidora Sans Bold" pitchFamily="2" charset="77"/>
                <a:cs typeface="Tahoma"/>
              </a:rPr>
              <a:t>2</a:t>
            </a:r>
          </a:p>
        </p:txBody>
      </p:sp>
      <p:sp>
        <p:nvSpPr>
          <p:cNvPr id="17" name="CuadroTexto 16">
            <a:extLst>
              <a:ext uri="{FF2B5EF4-FFF2-40B4-BE49-F238E27FC236}">
                <a16:creationId xmlns:a16="http://schemas.microsoft.com/office/drawing/2014/main" id="{DEBFB509-D402-38E2-4D10-94612DFF0866}"/>
              </a:ext>
            </a:extLst>
          </p:cNvPr>
          <p:cNvSpPr txBox="1"/>
          <p:nvPr/>
        </p:nvSpPr>
        <p:spPr>
          <a:xfrm>
            <a:off x="1279003" y="2913108"/>
            <a:ext cx="9788065" cy="784830"/>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Iniciar la ruta de Planeación del Desarrollo Local y Presupuesto Participativo 2024-2027 en coordinación con el Departamento Administrativo de Planeación, definir ruta metodológica y las estrategias territorial, pedagógica y comunicacional.</a:t>
            </a:r>
          </a:p>
        </p:txBody>
      </p:sp>
      <p:sp>
        <p:nvSpPr>
          <p:cNvPr id="18" name="Rectángulo: esquinas redondeadas 17">
            <a:extLst>
              <a:ext uri="{FF2B5EF4-FFF2-40B4-BE49-F238E27FC236}">
                <a16:creationId xmlns:a16="http://schemas.microsoft.com/office/drawing/2014/main" id="{8B98EDAB-BE84-4C97-CEBD-BC140E97ABDE}"/>
              </a:ext>
            </a:extLst>
          </p:cNvPr>
          <p:cNvSpPr/>
          <p:nvPr/>
        </p:nvSpPr>
        <p:spPr>
          <a:xfrm>
            <a:off x="-706056" y="4402315"/>
            <a:ext cx="1782502" cy="738108"/>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CuadroTexto 18">
            <a:extLst>
              <a:ext uri="{FF2B5EF4-FFF2-40B4-BE49-F238E27FC236}">
                <a16:creationId xmlns:a16="http://schemas.microsoft.com/office/drawing/2014/main" id="{149F200C-60CE-EBE3-B7F0-EE09522BA5D5}"/>
              </a:ext>
            </a:extLst>
          </p:cNvPr>
          <p:cNvSpPr txBox="1"/>
          <p:nvPr/>
        </p:nvSpPr>
        <p:spPr>
          <a:xfrm>
            <a:off x="452878" y="4071268"/>
            <a:ext cx="586416" cy="1200329"/>
          </a:xfrm>
          <a:prstGeom prst="rect">
            <a:avLst/>
          </a:prstGeom>
          <a:noFill/>
        </p:spPr>
        <p:txBody>
          <a:bodyPr wrap="square">
            <a:spAutoFit/>
          </a:bodyPr>
          <a:lstStyle/>
          <a:p>
            <a:pPr marL="7701" algn="just">
              <a:spcBef>
                <a:spcPts val="79"/>
              </a:spcBef>
            </a:pPr>
            <a:r>
              <a:rPr lang="es-CO" sz="7200" b="1" dirty="0">
                <a:solidFill>
                  <a:srgbClr val="F6F1DD"/>
                </a:solidFill>
                <a:effectLst>
                  <a:outerShdw blurRad="38100" dist="38100" dir="2700000" algn="tl">
                    <a:srgbClr val="000000">
                      <a:alpha val="43137"/>
                    </a:srgbClr>
                  </a:outerShdw>
                </a:effectLst>
                <a:latin typeface="Isidora Sans Bold" pitchFamily="2" charset="77"/>
                <a:cs typeface="Tahoma"/>
              </a:rPr>
              <a:t>3</a:t>
            </a:r>
          </a:p>
        </p:txBody>
      </p:sp>
      <p:sp>
        <p:nvSpPr>
          <p:cNvPr id="20" name="CuadroTexto 19">
            <a:extLst>
              <a:ext uri="{FF2B5EF4-FFF2-40B4-BE49-F238E27FC236}">
                <a16:creationId xmlns:a16="http://schemas.microsoft.com/office/drawing/2014/main" id="{8F0704E8-E94D-10B2-6D6C-02828A07A710}"/>
              </a:ext>
            </a:extLst>
          </p:cNvPr>
          <p:cNvSpPr txBox="1"/>
          <p:nvPr/>
        </p:nvSpPr>
        <p:spPr>
          <a:xfrm>
            <a:off x="1279003" y="4305374"/>
            <a:ext cx="9788065" cy="1708160"/>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Definir los remanentes pendientes de Presupuesto Participativo en las diferentes comunas y corregimientos, así como los respectivos traslados presupuestales.  En este mismo sentido, adelantar las contrataciones necesarias para la puesta en marcha de los proyectos de Presupuesto Participativo que ejecuta la Secretaría de Participación Ciudadana.</a:t>
            </a:r>
          </a:p>
          <a:p>
            <a:pPr marL="285750" lvl="0" indent="-285750" algn="just">
              <a:buFont typeface="Arial" panose="020B0604020202020204" pitchFamily="34" charset="0"/>
              <a:buChar char="•"/>
            </a:pPr>
            <a:r>
              <a:rPr lang="es-MX" sz="1500" dirty="0">
                <a:latin typeface="Isidora Sans" panose="00000500000000000000" pitchFamily="2" charset="0"/>
              </a:rPr>
              <a:t>Realizar las socializaciones con los Consejos Comunales y/o Corregimentales de Planeación.</a:t>
            </a:r>
          </a:p>
          <a:p>
            <a:pPr marL="285750" lvl="0" indent="-285750" algn="just">
              <a:buFont typeface="Arial" panose="020B0604020202020204" pitchFamily="34" charset="0"/>
              <a:buChar char="•"/>
            </a:pPr>
            <a:r>
              <a:rPr lang="es-MX" sz="1500" dirty="0">
                <a:latin typeface="Isidora Sans" panose="00000500000000000000" pitchFamily="2" charset="0"/>
              </a:rPr>
              <a:t>Programar las actividades de cada uno de los proyectos de la mano de los grupos de valor e iniciar los procedimientos precontractuales para la ejecución. </a:t>
            </a:r>
          </a:p>
        </p:txBody>
      </p:sp>
    </p:spTree>
    <p:extLst>
      <p:ext uri="{BB962C8B-B14F-4D97-AF65-F5344CB8AC3E}">
        <p14:creationId xmlns:p14="http://schemas.microsoft.com/office/powerpoint/2010/main" val="1364729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7. Recomendaciones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100 Primeros días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2" name="Rectángulo: esquinas redondeadas 1">
            <a:extLst>
              <a:ext uri="{FF2B5EF4-FFF2-40B4-BE49-F238E27FC236}">
                <a16:creationId xmlns:a16="http://schemas.microsoft.com/office/drawing/2014/main" id="{067BBDAD-9459-2BBB-B36C-72EE8D763C63}"/>
              </a:ext>
            </a:extLst>
          </p:cNvPr>
          <p:cNvSpPr/>
          <p:nvPr/>
        </p:nvSpPr>
        <p:spPr>
          <a:xfrm>
            <a:off x="-706056" y="1420730"/>
            <a:ext cx="1782502" cy="763782"/>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CC1CDD47-2F5D-259A-AEFC-AF752262796A}"/>
              </a:ext>
            </a:extLst>
          </p:cNvPr>
          <p:cNvSpPr txBox="1"/>
          <p:nvPr/>
        </p:nvSpPr>
        <p:spPr>
          <a:xfrm>
            <a:off x="424895" y="1128120"/>
            <a:ext cx="586416"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4</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
        <p:nvSpPr>
          <p:cNvPr id="13" name="Rectángulo: esquinas redondeadas 12">
            <a:extLst>
              <a:ext uri="{FF2B5EF4-FFF2-40B4-BE49-F238E27FC236}">
                <a16:creationId xmlns:a16="http://schemas.microsoft.com/office/drawing/2014/main" id="{6DE9DB62-E002-A927-F82E-FA5F157F80CB}"/>
              </a:ext>
            </a:extLst>
          </p:cNvPr>
          <p:cNvSpPr/>
          <p:nvPr/>
        </p:nvSpPr>
        <p:spPr>
          <a:xfrm>
            <a:off x="-706056" y="3173088"/>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0C2EAAD4-205C-984E-F54F-04A7BBC23EF2}"/>
              </a:ext>
            </a:extLst>
          </p:cNvPr>
          <p:cNvSpPr txBox="1"/>
          <p:nvPr/>
        </p:nvSpPr>
        <p:spPr>
          <a:xfrm>
            <a:off x="415726" y="2881039"/>
            <a:ext cx="586416" cy="1200329"/>
          </a:xfrm>
          <a:prstGeom prst="rect">
            <a:avLst/>
          </a:prstGeom>
          <a:noFill/>
        </p:spPr>
        <p:txBody>
          <a:bodyPr wrap="square">
            <a:spAutoFit/>
          </a:bodyPr>
          <a:lstStyle/>
          <a:p>
            <a:pPr marL="7701" algn="just">
              <a:spcBef>
                <a:spcPts val="79"/>
              </a:spcBef>
            </a:pPr>
            <a:r>
              <a:rPr lang="es-CO" sz="7200" b="1" dirty="0">
                <a:solidFill>
                  <a:srgbClr val="F6F1DD"/>
                </a:solidFill>
                <a:effectLst>
                  <a:outerShdw blurRad="38100" dist="38100" dir="2700000" algn="tl">
                    <a:srgbClr val="000000">
                      <a:alpha val="43137"/>
                    </a:srgbClr>
                  </a:outerShdw>
                </a:effectLst>
                <a:latin typeface="Isidora Sans Bold" pitchFamily="2" charset="77"/>
                <a:cs typeface="Tahoma"/>
              </a:rPr>
              <a:t>5</a:t>
            </a:r>
          </a:p>
        </p:txBody>
      </p:sp>
      <p:sp>
        <p:nvSpPr>
          <p:cNvPr id="23" name="CuadroTexto 22">
            <a:extLst>
              <a:ext uri="{FF2B5EF4-FFF2-40B4-BE49-F238E27FC236}">
                <a16:creationId xmlns:a16="http://schemas.microsoft.com/office/drawing/2014/main" id="{D1F11145-7FAA-278D-40A0-44F6CC99F09C}"/>
              </a:ext>
            </a:extLst>
          </p:cNvPr>
          <p:cNvSpPr txBox="1"/>
          <p:nvPr/>
        </p:nvSpPr>
        <p:spPr>
          <a:xfrm>
            <a:off x="1279002" y="1354836"/>
            <a:ext cx="9637237" cy="1246495"/>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Apoyar la formulación del Plan de Desarrollo 2024 – 2027, con estrategias de movilización y participación ciudadana.</a:t>
            </a:r>
          </a:p>
          <a:p>
            <a:pPr marL="285750" lvl="0" indent="-285750" algn="just">
              <a:buFont typeface="Arial" panose="020B0604020202020204" pitchFamily="34" charset="0"/>
              <a:buChar char="•"/>
            </a:pPr>
            <a:r>
              <a:rPr lang="es-MX" sz="1500" dirty="0">
                <a:latin typeface="Isidora Sans" panose="00000500000000000000" pitchFamily="2" charset="0"/>
              </a:rPr>
              <a:t>Posicionar las diferentes plataformas </a:t>
            </a:r>
            <a:r>
              <a:rPr lang="es-MX" sz="1500" dirty="0" err="1">
                <a:latin typeface="Isidora Sans" panose="00000500000000000000" pitchFamily="2" charset="0"/>
              </a:rPr>
              <a:t>Siciudadanía</a:t>
            </a:r>
            <a:r>
              <a:rPr lang="es-MX" sz="1500" dirty="0">
                <a:latin typeface="Isidora Sans" panose="00000500000000000000" pitchFamily="2" charset="0"/>
              </a:rPr>
              <a:t> y Medellín Participa, como herramientas digitales para la construcción colectiva, el debate, la deliberación y la decisión.</a:t>
            </a:r>
          </a:p>
          <a:p>
            <a:pPr marL="285750" lvl="0" indent="-285750" algn="just">
              <a:buFont typeface="Arial" panose="020B0604020202020204" pitchFamily="34" charset="0"/>
              <a:buChar char="•"/>
            </a:pPr>
            <a:r>
              <a:rPr lang="es-MX" sz="1500" dirty="0">
                <a:latin typeface="Isidora Sans" panose="00000500000000000000" pitchFamily="2" charset="0"/>
              </a:rPr>
              <a:t>Vincular al Consejo Distrital de Participación Ciudadana en esta construcción.</a:t>
            </a:r>
          </a:p>
        </p:txBody>
      </p:sp>
      <p:sp>
        <p:nvSpPr>
          <p:cNvPr id="26" name="CuadroTexto 25">
            <a:extLst>
              <a:ext uri="{FF2B5EF4-FFF2-40B4-BE49-F238E27FC236}">
                <a16:creationId xmlns:a16="http://schemas.microsoft.com/office/drawing/2014/main" id="{36097C98-18DF-41A5-1E3F-B079D680E1EE}"/>
              </a:ext>
            </a:extLst>
          </p:cNvPr>
          <p:cNvSpPr txBox="1"/>
          <p:nvPr/>
        </p:nvSpPr>
        <p:spPr>
          <a:xfrm>
            <a:off x="1279002" y="3033321"/>
            <a:ext cx="9637237" cy="1708160"/>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Adelantar todos los trámites precontractuales necesarios y revisar la contratación prioritaria del Plan Anual de Adquisiciones 2024: bonos de gasolina, seguridad social, transporte, telefonía, servicios públicos, arrendamiento, conectividad,  prestaciones de servicios directas, vigilancia, aseo y cafetería, apoyo a la gestión, premio organismos comunales.</a:t>
            </a:r>
          </a:p>
          <a:p>
            <a:pPr marL="285750" lvl="0" indent="-285750" algn="just">
              <a:buFont typeface="Arial" panose="020B0604020202020204" pitchFamily="34" charset="0"/>
              <a:buChar char="•"/>
            </a:pPr>
            <a:r>
              <a:rPr lang="es-MX" sz="1500" dirty="0">
                <a:latin typeface="Isidora Sans" panose="00000500000000000000" pitchFamily="2" charset="0"/>
              </a:rPr>
              <a:t>Garantizar la operatividad de los Centros de Desarrollo Social y los Telecentros comunitarios del Distrito, a cargo de la Secretaría.</a:t>
            </a:r>
          </a:p>
          <a:p>
            <a:pPr marL="285750" lvl="0" indent="-285750" algn="just">
              <a:buFont typeface="Arial" panose="020B0604020202020204" pitchFamily="34" charset="0"/>
              <a:buChar char="•"/>
            </a:pPr>
            <a:r>
              <a:rPr lang="es-MX" sz="1500" dirty="0">
                <a:latin typeface="Isidora Sans" panose="00000500000000000000" pitchFamily="2" charset="0"/>
              </a:rPr>
              <a:t>Realizar seguimiento a las reservas (pendientes de entrega de productos o pago).</a:t>
            </a:r>
          </a:p>
        </p:txBody>
      </p:sp>
      <p:sp>
        <p:nvSpPr>
          <p:cNvPr id="6" name="Rectángulo: esquinas redondeadas 5">
            <a:extLst>
              <a:ext uri="{FF2B5EF4-FFF2-40B4-BE49-F238E27FC236}">
                <a16:creationId xmlns:a16="http://schemas.microsoft.com/office/drawing/2014/main" id="{16AB1ABD-679C-AB1C-84B5-861F5DCC8B42}"/>
              </a:ext>
            </a:extLst>
          </p:cNvPr>
          <p:cNvSpPr/>
          <p:nvPr/>
        </p:nvSpPr>
        <p:spPr>
          <a:xfrm>
            <a:off x="-706056" y="5270470"/>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6F249DE-EC66-699E-501C-C704A333E48A}"/>
              </a:ext>
            </a:extLst>
          </p:cNvPr>
          <p:cNvSpPr txBox="1"/>
          <p:nvPr/>
        </p:nvSpPr>
        <p:spPr>
          <a:xfrm>
            <a:off x="415726" y="4978421"/>
            <a:ext cx="586416"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6</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
        <p:nvSpPr>
          <p:cNvPr id="8" name="CuadroTexto 7">
            <a:extLst>
              <a:ext uri="{FF2B5EF4-FFF2-40B4-BE49-F238E27FC236}">
                <a16:creationId xmlns:a16="http://schemas.microsoft.com/office/drawing/2014/main" id="{25F9E599-1E98-723B-8D28-19B4F9ABEC51}"/>
              </a:ext>
            </a:extLst>
          </p:cNvPr>
          <p:cNvSpPr txBox="1"/>
          <p:nvPr/>
        </p:nvSpPr>
        <p:spPr>
          <a:xfrm>
            <a:off x="1279002" y="5226165"/>
            <a:ext cx="9637237" cy="784830"/>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Propiciar las acciones necesarias para llevar a cabo la elección de representantes de los sectores del Consejo Distrital de Participación Ciudadana.</a:t>
            </a:r>
          </a:p>
          <a:p>
            <a:pPr marL="285750" lvl="0" indent="-285750" algn="just">
              <a:buFont typeface="Arial" panose="020B0604020202020204" pitchFamily="34" charset="0"/>
              <a:buChar char="•"/>
            </a:pPr>
            <a:r>
              <a:rPr lang="es-MX" sz="1500" dirty="0">
                <a:latin typeface="Isidora Sans" panose="00000500000000000000" pitchFamily="2" charset="0"/>
              </a:rPr>
              <a:t>Instalar el Consejo Distrital de Participación Ciudadana, en el mes de mayo de 2024.</a:t>
            </a:r>
          </a:p>
        </p:txBody>
      </p:sp>
    </p:spTree>
    <p:extLst>
      <p:ext uri="{BB962C8B-B14F-4D97-AF65-F5344CB8AC3E}">
        <p14:creationId xmlns:p14="http://schemas.microsoft.com/office/powerpoint/2010/main" val="3396737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F0BF8BD-035B-6B74-BB56-6260F73D8910}"/>
              </a:ext>
            </a:extLst>
          </p:cNvPr>
          <p:cNvSpPr/>
          <p:nvPr/>
        </p:nvSpPr>
        <p:spPr>
          <a:xfrm>
            <a:off x="0" y="23775"/>
            <a:ext cx="12192000" cy="685785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2"/>
          <a:ext cx="12211750" cy="1049299"/>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49299">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7. Recomendaciones</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100 Primeros días</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2" name="Rectángulo: esquinas redondeadas 1">
            <a:extLst>
              <a:ext uri="{FF2B5EF4-FFF2-40B4-BE49-F238E27FC236}">
                <a16:creationId xmlns:a16="http://schemas.microsoft.com/office/drawing/2014/main" id="{067BBDAD-9459-2BBB-B36C-72EE8D763C63}"/>
              </a:ext>
            </a:extLst>
          </p:cNvPr>
          <p:cNvSpPr/>
          <p:nvPr/>
        </p:nvSpPr>
        <p:spPr>
          <a:xfrm>
            <a:off x="-706056" y="1420730"/>
            <a:ext cx="1782502" cy="763782"/>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CC1CDD47-2F5D-259A-AEFC-AF752262796A}"/>
              </a:ext>
            </a:extLst>
          </p:cNvPr>
          <p:cNvSpPr txBox="1"/>
          <p:nvPr/>
        </p:nvSpPr>
        <p:spPr>
          <a:xfrm>
            <a:off x="424895" y="1128120"/>
            <a:ext cx="586416"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7</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
        <p:nvSpPr>
          <p:cNvPr id="13" name="Rectángulo: esquinas redondeadas 12">
            <a:extLst>
              <a:ext uri="{FF2B5EF4-FFF2-40B4-BE49-F238E27FC236}">
                <a16:creationId xmlns:a16="http://schemas.microsoft.com/office/drawing/2014/main" id="{6DE9DB62-E002-A927-F82E-FA5F157F80CB}"/>
              </a:ext>
            </a:extLst>
          </p:cNvPr>
          <p:cNvSpPr/>
          <p:nvPr/>
        </p:nvSpPr>
        <p:spPr>
          <a:xfrm>
            <a:off x="-706056" y="2731381"/>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CuadroTexto 15">
            <a:extLst>
              <a:ext uri="{FF2B5EF4-FFF2-40B4-BE49-F238E27FC236}">
                <a16:creationId xmlns:a16="http://schemas.microsoft.com/office/drawing/2014/main" id="{0C2EAAD4-205C-984E-F54F-04A7BBC23EF2}"/>
              </a:ext>
            </a:extLst>
          </p:cNvPr>
          <p:cNvSpPr txBox="1"/>
          <p:nvPr/>
        </p:nvSpPr>
        <p:spPr>
          <a:xfrm>
            <a:off x="415726" y="2439332"/>
            <a:ext cx="586416"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8</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
        <p:nvSpPr>
          <p:cNvPr id="6" name="Rectángulo: esquinas redondeadas 5">
            <a:extLst>
              <a:ext uri="{FF2B5EF4-FFF2-40B4-BE49-F238E27FC236}">
                <a16:creationId xmlns:a16="http://schemas.microsoft.com/office/drawing/2014/main" id="{16AB1ABD-679C-AB1C-84B5-861F5DCC8B42}"/>
              </a:ext>
            </a:extLst>
          </p:cNvPr>
          <p:cNvSpPr/>
          <p:nvPr/>
        </p:nvSpPr>
        <p:spPr>
          <a:xfrm>
            <a:off x="-706056" y="4261529"/>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CuadroTexto 6">
            <a:extLst>
              <a:ext uri="{FF2B5EF4-FFF2-40B4-BE49-F238E27FC236}">
                <a16:creationId xmlns:a16="http://schemas.microsoft.com/office/drawing/2014/main" id="{46F249DE-EC66-699E-501C-C704A333E48A}"/>
              </a:ext>
            </a:extLst>
          </p:cNvPr>
          <p:cNvSpPr txBox="1"/>
          <p:nvPr/>
        </p:nvSpPr>
        <p:spPr>
          <a:xfrm>
            <a:off x="415726" y="3969480"/>
            <a:ext cx="586416"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9</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
        <p:nvSpPr>
          <p:cNvPr id="10" name="CuadroTexto 9">
            <a:extLst>
              <a:ext uri="{FF2B5EF4-FFF2-40B4-BE49-F238E27FC236}">
                <a16:creationId xmlns:a16="http://schemas.microsoft.com/office/drawing/2014/main" id="{BFBC2117-402E-1759-8391-9E2D80D26D21}"/>
              </a:ext>
            </a:extLst>
          </p:cNvPr>
          <p:cNvSpPr txBox="1"/>
          <p:nvPr/>
        </p:nvSpPr>
        <p:spPr>
          <a:xfrm>
            <a:off x="1279002" y="1354771"/>
            <a:ext cx="9637237" cy="784830"/>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Aunar esfuerzos de la mano de la Secretaría de Suministros y Servicios para atender las necesidades relacionadas con los contratos de comodato de bienes muebles e inmuebles de la Secretaría de Participación Ciudadana. </a:t>
            </a:r>
          </a:p>
        </p:txBody>
      </p:sp>
      <p:sp>
        <p:nvSpPr>
          <p:cNvPr id="12" name="CuadroTexto 11">
            <a:extLst>
              <a:ext uri="{FF2B5EF4-FFF2-40B4-BE49-F238E27FC236}">
                <a16:creationId xmlns:a16="http://schemas.microsoft.com/office/drawing/2014/main" id="{74C8F45C-63F2-3682-3977-C0A0FA863D10}"/>
              </a:ext>
            </a:extLst>
          </p:cNvPr>
          <p:cNvSpPr txBox="1"/>
          <p:nvPr/>
        </p:nvSpPr>
        <p:spPr>
          <a:xfrm>
            <a:off x="1279003" y="2622064"/>
            <a:ext cx="9637236" cy="1246495"/>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Realizar seguimiento al proceso de transición de municipio a distrito especialmente en lo concerniente al Equipo de Control Social a la Gestión Pública de la Subsecretaría de Formación Ciudadana relacionado con la Ley 1617 de 2023, en su artículo 5, indica que los Distritos contarán con un departamento para el fortalecimiento de las veedurías ciudadanas con el apoyo y concurso de los organismos de control y vigilancia dentro del respectivo ámbito territorial. </a:t>
            </a:r>
          </a:p>
        </p:txBody>
      </p:sp>
      <p:sp>
        <p:nvSpPr>
          <p:cNvPr id="14" name="CuadroTexto 13">
            <a:extLst>
              <a:ext uri="{FF2B5EF4-FFF2-40B4-BE49-F238E27FC236}">
                <a16:creationId xmlns:a16="http://schemas.microsoft.com/office/drawing/2014/main" id="{0C1B404A-4990-5828-DFC7-09923F3B78DE}"/>
              </a:ext>
            </a:extLst>
          </p:cNvPr>
          <p:cNvSpPr txBox="1"/>
          <p:nvPr/>
        </p:nvSpPr>
        <p:spPr>
          <a:xfrm>
            <a:off x="1279003" y="4181891"/>
            <a:ext cx="9637236" cy="1015663"/>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Ajustar  trámites y servicios relacionados con los organismos de acción comunal, de conformidad con el Decreto 1501 del 13 de septiembre del 2023 que reglamenta aspectos como funcionamiento, normas de contabilidad, las facultades de inspección, vigilancia y control, y el registro de los organismos de acción comunal.</a:t>
            </a:r>
          </a:p>
        </p:txBody>
      </p:sp>
      <p:sp>
        <p:nvSpPr>
          <p:cNvPr id="15" name="CuadroTexto 14">
            <a:extLst>
              <a:ext uri="{FF2B5EF4-FFF2-40B4-BE49-F238E27FC236}">
                <a16:creationId xmlns:a16="http://schemas.microsoft.com/office/drawing/2014/main" id="{1C7A9792-5CFC-826B-C78E-8C9B7233D97D}"/>
              </a:ext>
            </a:extLst>
          </p:cNvPr>
          <p:cNvSpPr txBox="1"/>
          <p:nvPr/>
        </p:nvSpPr>
        <p:spPr>
          <a:xfrm>
            <a:off x="1279002" y="5639588"/>
            <a:ext cx="9552396" cy="553998"/>
          </a:xfrm>
          <a:prstGeom prst="rect">
            <a:avLst/>
          </a:prstGeom>
          <a:noFill/>
        </p:spPr>
        <p:txBody>
          <a:bodyPr wrap="square">
            <a:spAutoFit/>
          </a:bodyPr>
          <a:lstStyle/>
          <a:p>
            <a:pPr marL="285750" lvl="0" indent="-285750" algn="just">
              <a:buFont typeface="Arial" panose="020B0604020202020204" pitchFamily="34" charset="0"/>
              <a:buChar char="•"/>
            </a:pPr>
            <a:r>
              <a:rPr lang="es-MX" sz="1500" dirty="0">
                <a:latin typeface="Isidora Sans" panose="00000500000000000000" pitchFamily="2" charset="0"/>
              </a:rPr>
              <a:t>Establecer fechas y presupuesto para el desarrollo de los incentivos para la participación determinados en la Ley Estatutaria; Semana de la Participación y Premio a las Experiencias Relevantes de Participación.</a:t>
            </a:r>
          </a:p>
        </p:txBody>
      </p:sp>
      <p:sp>
        <p:nvSpPr>
          <p:cNvPr id="17" name="Rectángulo: esquinas redondeadas 16">
            <a:extLst>
              <a:ext uri="{FF2B5EF4-FFF2-40B4-BE49-F238E27FC236}">
                <a16:creationId xmlns:a16="http://schemas.microsoft.com/office/drawing/2014/main" id="{85B38A87-0237-990E-6987-5A7785C7AA83}"/>
              </a:ext>
            </a:extLst>
          </p:cNvPr>
          <p:cNvSpPr/>
          <p:nvPr/>
        </p:nvSpPr>
        <p:spPr>
          <a:xfrm>
            <a:off x="-706056" y="5700154"/>
            <a:ext cx="1782502" cy="816757"/>
          </a:xfrm>
          <a:prstGeom prst="roundRect">
            <a:avLst/>
          </a:prstGeom>
          <a:solidFill>
            <a:srgbClr val="ED6D6E"/>
          </a:solidFill>
          <a:ln w="28575">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CuadroTexto 17">
            <a:extLst>
              <a:ext uri="{FF2B5EF4-FFF2-40B4-BE49-F238E27FC236}">
                <a16:creationId xmlns:a16="http://schemas.microsoft.com/office/drawing/2014/main" id="{441D0373-9191-ED73-321A-CE160934995C}"/>
              </a:ext>
            </a:extLst>
          </p:cNvPr>
          <p:cNvSpPr txBox="1"/>
          <p:nvPr/>
        </p:nvSpPr>
        <p:spPr>
          <a:xfrm>
            <a:off x="-12954" y="5408105"/>
            <a:ext cx="1190678" cy="1200329"/>
          </a:xfrm>
          <a:prstGeom prst="rect">
            <a:avLst/>
          </a:prstGeom>
          <a:noFill/>
        </p:spPr>
        <p:txBody>
          <a:bodyPr wrap="square">
            <a:spAutoFit/>
          </a:bodyPr>
          <a:lstStyle/>
          <a:p>
            <a:pPr marL="7701" algn="just">
              <a:spcBef>
                <a:spcPts val="79"/>
              </a:spcBef>
            </a:pPr>
            <a:r>
              <a:rPr lang="es-MX" sz="7200" b="1" dirty="0">
                <a:solidFill>
                  <a:srgbClr val="F6F1DD"/>
                </a:solidFill>
                <a:effectLst>
                  <a:outerShdw blurRad="38100" dist="38100" dir="2700000" algn="tl">
                    <a:srgbClr val="000000">
                      <a:alpha val="43137"/>
                    </a:srgbClr>
                  </a:outerShdw>
                </a:effectLst>
                <a:latin typeface="Isidora Sans Bold" pitchFamily="2" charset="77"/>
                <a:cs typeface="Tahoma"/>
              </a:rPr>
              <a:t>10</a:t>
            </a:r>
            <a:endParaRPr lang="es-CO" sz="7200" b="1" dirty="0">
              <a:solidFill>
                <a:srgbClr val="F6F1DD"/>
              </a:solidFill>
              <a:effectLst>
                <a:outerShdw blurRad="38100" dist="38100" dir="2700000" algn="tl">
                  <a:srgbClr val="000000">
                    <a:alpha val="43137"/>
                  </a:srgbClr>
                </a:outerShdw>
              </a:effectLst>
              <a:latin typeface="Isidora Sans Bold" pitchFamily="2" charset="77"/>
              <a:cs typeface="Tahoma"/>
            </a:endParaRPr>
          </a:p>
        </p:txBody>
      </p:sp>
    </p:spTree>
    <p:extLst>
      <p:ext uri="{BB962C8B-B14F-4D97-AF65-F5344CB8AC3E}">
        <p14:creationId xmlns:p14="http://schemas.microsoft.com/office/powerpoint/2010/main" val="3742319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2" name="CuadroTexto 1"/>
          <p:cNvSpPr txBox="1"/>
          <p:nvPr/>
        </p:nvSpPr>
        <p:spPr>
          <a:xfrm>
            <a:off x="4985887" y="2921168"/>
            <a:ext cx="3023585" cy="1015663"/>
          </a:xfrm>
          <a:prstGeom prst="rect">
            <a:avLst/>
          </a:prstGeom>
          <a:noFill/>
        </p:spPr>
        <p:txBody>
          <a:bodyPr wrap="none" rtlCol="0">
            <a:spAutoFit/>
          </a:bodyPr>
          <a:lstStyle/>
          <a:p>
            <a:r>
              <a:rPr lang="es-ES" sz="6000" dirty="0">
                <a:solidFill>
                  <a:srgbClr val="ED6D6E"/>
                </a:solidFill>
                <a:latin typeface="Isidora Sans Bold" panose="00000800000000000000" pitchFamily="2" charset="0"/>
              </a:rPr>
              <a:t>Gracias</a:t>
            </a:r>
            <a:r>
              <a:rPr lang="es-ES" sz="3200" dirty="0">
                <a:solidFill>
                  <a:srgbClr val="ED6D6E"/>
                </a:solidFill>
                <a:latin typeface="Isidora Sans Bold" panose="00000800000000000000" pitchFamily="2" charset="0"/>
              </a:rPr>
              <a:t> </a:t>
            </a:r>
            <a:endParaRPr lang="es-CO" sz="3200" dirty="0">
              <a:solidFill>
                <a:srgbClr val="ED6D6E"/>
              </a:solidFill>
              <a:latin typeface="Isidora Sans Bold" panose="000008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1068" t="23105" r="21812" b="6817"/>
          <a:stretch/>
        </p:blipFill>
        <p:spPr>
          <a:xfrm>
            <a:off x="-1" y="-1"/>
            <a:ext cx="8828932" cy="6582517"/>
          </a:xfrm>
          <a:prstGeom prst="rect">
            <a:avLst/>
          </a:prstGeom>
        </p:spPr>
      </p:pic>
      <p:sp>
        <p:nvSpPr>
          <p:cNvPr id="28" name="Rectángulo 27">
            <a:extLst>
              <a:ext uri="{FF2B5EF4-FFF2-40B4-BE49-F238E27FC236}">
                <a16:creationId xmlns:a16="http://schemas.microsoft.com/office/drawing/2014/main" id="{5AE91932-2E54-A44C-AFE8-6C613554BFA4}"/>
              </a:ext>
            </a:extLst>
          </p:cNvPr>
          <p:cNvSpPr/>
          <p:nvPr/>
        </p:nvSpPr>
        <p:spPr>
          <a:xfrm>
            <a:off x="8740877" y="0"/>
            <a:ext cx="3451123" cy="6858000"/>
          </a:xfrm>
          <a:prstGeom prst="rect">
            <a:avLst/>
          </a:prstGeom>
          <a:solidFill>
            <a:srgbClr val="ED6D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704"/>
          </a:p>
        </p:txBody>
      </p:sp>
      <p:sp>
        <p:nvSpPr>
          <p:cNvPr id="26" name="object 25">
            <a:extLst>
              <a:ext uri="{FF2B5EF4-FFF2-40B4-BE49-F238E27FC236}">
                <a16:creationId xmlns:a16="http://schemas.microsoft.com/office/drawing/2014/main" id="{A051B5FA-0CFB-BE4E-A3AE-24D4D287C3DF}"/>
              </a:ext>
            </a:extLst>
          </p:cNvPr>
          <p:cNvSpPr txBox="1"/>
          <p:nvPr/>
        </p:nvSpPr>
        <p:spPr>
          <a:xfrm>
            <a:off x="8956268" y="1541594"/>
            <a:ext cx="3017679" cy="4068804"/>
          </a:xfrm>
          <a:prstGeom prst="rect">
            <a:avLst/>
          </a:prstGeom>
        </p:spPr>
        <p:txBody>
          <a:bodyPr vert="horz" wrap="square" lIns="0" tIns="143254" rIns="0" bIns="0" rtlCol="0">
            <a:spAutoFit/>
          </a:bodyPr>
          <a:lstStyle/>
          <a:p>
            <a:pPr marL="7701" algn="ctr">
              <a:spcBef>
                <a:spcPts val="1128"/>
              </a:spcBef>
            </a:pPr>
            <a:r>
              <a:rPr lang="es-ES" sz="1500" dirty="0">
                <a:solidFill>
                  <a:srgbClr val="F6F2DD"/>
                </a:solidFill>
                <a:latin typeface="Isidora Sans"/>
                <a:ea typeface="Calibri"/>
                <a:cs typeface="Tahoma"/>
                <a:sym typeface="Calibri"/>
              </a:rPr>
              <a:t>Actualmente, la estructura administrativa del Distrito de Medellín se conforma por Secretarías de Despacho, Departamentos Administrativos, Unidades Administrativas Especiales sin personería jurídica y Gerencias. Adicionalmente, cuenta con Entes Descentralizados (Adscritos, Vinculados e Indirectos), las funciones de estas están definidas en los Decretos Municipales 1364 de 2012, </a:t>
            </a:r>
            <a:r>
              <a:rPr lang="es-ES" sz="1500" dirty="0">
                <a:solidFill>
                  <a:srgbClr val="1B3834"/>
                </a:solidFill>
                <a:latin typeface="Isidora Sans"/>
                <a:ea typeface="Calibri"/>
                <a:cs typeface="Tahoma"/>
                <a:sym typeface="Calibri"/>
              </a:rPr>
              <a:t>el 883 del 2015, </a:t>
            </a:r>
            <a:r>
              <a:rPr lang="es-ES" sz="1500" dirty="0">
                <a:solidFill>
                  <a:srgbClr val="F6F2DD"/>
                </a:solidFill>
                <a:latin typeface="Isidora Sans"/>
                <a:ea typeface="Calibri"/>
                <a:cs typeface="Tahoma"/>
                <a:sym typeface="Calibri"/>
              </a:rPr>
              <a:t>el 0863 de 2020 y los Acuerdos Municipales 01 del 2016 y el 33 del 2021.</a:t>
            </a:r>
            <a:br>
              <a:rPr lang="es-ES" sz="1500" dirty="0">
                <a:solidFill>
                  <a:srgbClr val="FFFFCC"/>
                </a:solidFill>
                <a:latin typeface="Isidora Sans"/>
              </a:rPr>
            </a:br>
            <a:endParaRPr sz="1500" dirty="0">
              <a:solidFill>
                <a:srgbClr val="FFFFCC"/>
              </a:solidFill>
              <a:latin typeface="Isidora Sans"/>
              <a:cs typeface="Tahoma"/>
            </a:endParaRPr>
          </a:p>
        </p:txBody>
      </p:sp>
      <p:pic>
        <p:nvPicPr>
          <p:cNvPr id="32" name="Imagen 31">
            <a:extLst>
              <a:ext uri="{FF2B5EF4-FFF2-40B4-BE49-F238E27FC236}">
                <a16:creationId xmlns:a16="http://schemas.microsoft.com/office/drawing/2014/main" id="{28B9BFF6-E37B-2340-B8A6-E186A0057142}"/>
              </a:ext>
            </a:extLst>
          </p:cNvPr>
          <p:cNvPicPr>
            <a:picLocks noChangeAspect="1"/>
          </p:cNvPicPr>
          <p:nvPr/>
        </p:nvPicPr>
        <p:blipFill>
          <a:blip r:embed="rId3"/>
          <a:stretch>
            <a:fillRect/>
          </a:stretch>
        </p:blipFill>
        <p:spPr>
          <a:xfrm>
            <a:off x="10668001" y="5729924"/>
            <a:ext cx="1189266" cy="831478"/>
          </a:xfrm>
          <a:prstGeom prst="rect">
            <a:avLst/>
          </a:prstGeom>
        </p:spPr>
      </p:pic>
      <p:sp>
        <p:nvSpPr>
          <p:cNvPr id="3" name="Elipse 2"/>
          <p:cNvSpPr/>
          <p:nvPr/>
        </p:nvSpPr>
        <p:spPr>
          <a:xfrm>
            <a:off x="4100672" y="2045109"/>
            <a:ext cx="914400" cy="1042219"/>
          </a:xfrm>
          <a:prstGeom prst="ellipse">
            <a:avLst/>
          </a:prstGeom>
          <a:noFill/>
          <a:ln w="76200">
            <a:solidFill>
              <a:srgbClr val="1B3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EB6C6D"/>
              </a:solidFill>
            </a:endParaRPr>
          </a:p>
        </p:txBody>
      </p:sp>
      <p:pic>
        <p:nvPicPr>
          <p:cNvPr id="5" name="Imagen 4">
            <a:extLst>
              <a:ext uri="{FF2B5EF4-FFF2-40B4-BE49-F238E27FC236}">
                <a16:creationId xmlns:a16="http://schemas.microsoft.com/office/drawing/2014/main" id="{F45DB782-8ED2-6871-AFDF-2EEDE1177C37}"/>
              </a:ext>
            </a:extLst>
          </p:cNvPr>
          <p:cNvPicPr>
            <a:picLocks noChangeAspect="1"/>
          </p:cNvPicPr>
          <p:nvPr/>
        </p:nvPicPr>
        <p:blipFill>
          <a:blip r:embed="rId4"/>
          <a:stretch>
            <a:fillRect/>
          </a:stretch>
        </p:blipFill>
        <p:spPr>
          <a:xfrm>
            <a:off x="9239360" y="6028520"/>
            <a:ext cx="1265947" cy="532882"/>
          </a:xfrm>
          <a:prstGeom prst="rect">
            <a:avLst/>
          </a:prstGeom>
        </p:spPr>
      </p:pic>
      <p:sp>
        <p:nvSpPr>
          <p:cNvPr id="8" name="CuadroTexto 7">
            <a:extLst>
              <a:ext uri="{FF2B5EF4-FFF2-40B4-BE49-F238E27FC236}">
                <a16:creationId xmlns:a16="http://schemas.microsoft.com/office/drawing/2014/main" id="{F7242A4E-AF1E-CBF3-5397-BC1E0B2F8B99}"/>
              </a:ext>
            </a:extLst>
          </p:cNvPr>
          <p:cNvSpPr txBox="1"/>
          <p:nvPr/>
        </p:nvSpPr>
        <p:spPr>
          <a:xfrm>
            <a:off x="9163664" y="221740"/>
            <a:ext cx="2840603" cy="1200329"/>
          </a:xfrm>
          <a:prstGeom prst="rect">
            <a:avLst/>
          </a:prstGeom>
          <a:noFill/>
        </p:spPr>
        <p:txBody>
          <a:bodyPr wrap="square">
            <a:spAutoFit/>
          </a:bodyPr>
          <a:lstStyle/>
          <a:p>
            <a:pPr marL="7701" algn="ctr"/>
            <a:r>
              <a:rPr lang="es-ES" sz="2400" b="1" dirty="0">
                <a:solidFill>
                  <a:srgbClr val="1B3834"/>
                </a:solidFill>
                <a:latin typeface="Isidora Sans Bold" pitchFamily="2" charset="77"/>
                <a:cs typeface="Tahoma"/>
              </a:rPr>
              <a:t>Estructura</a:t>
            </a:r>
          </a:p>
          <a:p>
            <a:pPr marL="7701" algn="ctr"/>
            <a:r>
              <a:rPr lang="es-ES" sz="2400" b="1" dirty="0">
                <a:solidFill>
                  <a:srgbClr val="1B3834"/>
                </a:solidFill>
                <a:latin typeface="Isidora Sans Bold" pitchFamily="2" charset="77"/>
                <a:cs typeface="Tahoma"/>
              </a:rPr>
              <a:t>Administrativa</a:t>
            </a:r>
          </a:p>
          <a:p>
            <a:pPr marL="7701" algn="ctr"/>
            <a:r>
              <a:rPr lang="es-ES" sz="2400" b="1" dirty="0">
                <a:solidFill>
                  <a:srgbClr val="1B3834"/>
                </a:solidFill>
                <a:latin typeface="Isidora Sans Bold" pitchFamily="2" charset="77"/>
                <a:cs typeface="Tahoma"/>
              </a:rPr>
              <a:t>del Distrito</a:t>
            </a:r>
          </a:p>
        </p:txBody>
      </p:sp>
    </p:spTree>
    <p:extLst>
      <p:ext uri="{BB962C8B-B14F-4D97-AF65-F5344CB8AC3E}">
        <p14:creationId xmlns:p14="http://schemas.microsoft.com/office/powerpoint/2010/main" val="3940877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a:p>
        </p:txBody>
      </p:sp>
      <p:sp>
        <p:nvSpPr>
          <p:cNvPr id="32" name="object 32"/>
          <p:cNvSpPr txBox="1"/>
          <p:nvPr/>
        </p:nvSpPr>
        <p:spPr>
          <a:xfrm>
            <a:off x="404167" y="1352347"/>
            <a:ext cx="11503319" cy="1392383"/>
          </a:xfrm>
          <a:prstGeom prst="rect">
            <a:avLst/>
          </a:prstGeom>
        </p:spPr>
        <p:txBody>
          <a:bodyPr vert="horz" wrap="square" lIns="0" tIns="7317" rIns="0" bIns="0" rtlCol="0">
            <a:spAutoFit/>
          </a:bodyPr>
          <a:lstStyle/>
          <a:p>
            <a:pPr algn="just"/>
            <a:r>
              <a:rPr lang="es-ES" sz="1800" dirty="0">
                <a:solidFill>
                  <a:srgbClr val="EB6C6D"/>
                </a:solidFill>
                <a:latin typeface="Isidora Sans"/>
              </a:rPr>
              <a:t>El Artículo 139, Decreto 883 de 2015</a:t>
            </a:r>
            <a:r>
              <a:rPr lang="es-ES" sz="1800" dirty="0">
                <a:latin typeface="Isidora Sans"/>
              </a:rPr>
              <a:t>, establece como responsabilidad misional de la Secretaría; definir</a:t>
            </a:r>
          </a:p>
          <a:p>
            <a:pPr algn="just"/>
            <a:r>
              <a:rPr lang="es-ES" sz="1800" dirty="0">
                <a:latin typeface="Isidora Sans"/>
              </a:rPr>
              <a:t>las políticas de Participación Ciudadana, así como fortalecer la ciudadanía activa, mediante estrategias</a:t>
            </a:r>
          </a:p>
          <a:p>
            <a:pPr algn="just"/>
            <a:r>
              <a:rPr lang="es-ES" sz="1800" dirty="0">
                <a:latin typeface="Isidora Sans"/>
              </a:rPr>
              <a:t>de</a:t>
            </a:r>
            <a:r>
              <a:rPr lang="es-ES" sz="1800" i="1" dirty="0">
                <a:latin typeface="Isidora Sans"/>
              </a:rPr>
              <a:t> </a:t>
            </a:r>
            <a:r>
              <a:rPr lang="es-ES" sz="1800" dirty="0">
                <a:solidFill>
                  <a:srgbClr val="EB6C6D"/>
                </a:solidFill>
                <a:latin typeface="Isidora Sans"/>
              </a:rPr>
              <a:t>movilización, formación, organización, participación democrática y control social</a:t>
            </a:r>
            <a:r>
              <a:rPr lang="es-ES" sz="1800" b="1" i="1" dirty="0">
                <a:latin typeface="Isidora Sans"/>
              </a:rPr>
              <a:t>, </a:t>
            </a:r>
            <a:r>
              <a:rPr lang="es-ES" sz="1800" dirty="0">
                <a:latin typeface="Isidora Sans"/>
              </a:rPr>
              <a:t>para contribuir al desarrollo humano integral, a la dinamización de una sociedad participante con cultura política, capaz</a:t>
            </a:r>
          </a:p>
          <a:p>
            <a:pPr algn="just"/>
            <a:r>
              <a:rPr lang="es-ES" sz="1800" dirty="0">
                <a:latin typeface="Isidora Sans"/>
              </a:rPr>
              <a:t>de transformar la ciudad con equidad, inclusión, convivencia y transparencia.</a:t>
            </a:r>
            <a:endParaRPr sz="1800" b="1" dirty="0">
              <a:latin typeface="Isidora Sans Bold" pitchFamily="2" charset="77"/>
              <a:cs typeface="Tahoma"/>
            </a:endParaRPr>
          </a:p>
        </p:txBody>
      </p:sp>
      <p:pic>
        <p:nvPicPr>
          <p:cNvPr id="40" name="Imagen 39">
            <a:extLst>
              <a:ext uri="{FF2B5EF4-FFF2-40B4-BE49-F238E27FC236}">
                <a16:creationId xmlns:a16="http://schemas.microsoft.com/office/drawing/2014/main" id="{4E4424DB-83DF-1A4A-8A45-4CDD07401628}"/>
              </a:ext>
            </a:extLst>
          </p:cNvPr>
          <p:cNvPicPr>
            <a:picLocks noChangeAspect="1"/>
          </p:cNvPicPr>
          <p:nvPr/>
        </p:nvPicPr>
        <p:blipFill>
          <a:blip r:embed="rId2"/>
          <a:stretch>
            <a:fillRect/>
          </a:stretch>
        </p:blipFill>
        <p:spPr>
          <a:xfrm>
            <a:off x="10399955" y="5618674"/>
            <a:ext cx="1507531" cy="1053994"/>
          </a:xfrm>
          <a:prstGeom prst="rect">
            <a:avLst/>
          </a:prstGeom>
        </p:spPr>
      </p:pic>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3"/>
          <a:srcRect l="47093" b="36608"/>
          <a:stretch/>
        </p:blipFill>
        <p:spPr>
          <a:xfrm>
            <a:off x="1" y="4719484"/>
            <a:ext cx="1795698" cy="2138371"/>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196078621"/>
              </p:ext>
            </p:extLst>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1. Estructura</a:t>
            </a:r>
          </a:p>
        </p:txBody>
      </p:sp>
      <p:sp>
        <p:nvSpPr>
          <p:cNvPr id="9" name="object 32"/>
          <p:cNvSpPr txBox="1"/>
          <p:nvPr/>
        </p:nvSpPr>
        <p:spPr>
          <a:xfrm>
            <a:off x="404167" y="2644860"/>
            <a:ext cx="11383666" cy="561386"/>
          </a:xfrm>
          <a:prstGeom prst="rect">
            <a:avLst/>
          </a:prstGeom>
        </p:spPr>
        <p:txBody>
          <a:bodyPr vert="horz" wrap="square" lIns="0" tIns="7317" rIns="0" bIns="0" rtlCol="0">
            <a:spAutoFit/>
          </a:bodyPr>
          <a:lstStyle/>
          <a:p>
            <a:endParaRPr lang="es-ES" sz="1800" dirty="0">
              <a:solidFill>
                <a:srgbClr val="EB6C6D"/>
              </a:solidFill>
              <a:latin typeface="Isidora Sans"/>
            </a:endParaRPr>
          </a:p>
          <a:p>
            <a:r>
              <a:rPr lang="es-ES" sz="1800" dirty="0">
                <a:latin typeface="Isidora Sans"/>
              </a:rPr>
              <a:t>La estructura administrativa de la Secretaría de Participación Ciudadana está conformada por:</a:t>
            </a:r>
            <a:endParaRPr lang="es-CO" sz="1800" dirty="0">
              <a:latin typeface="Isidora Sans"/>
            </a:endParaRPr>
          </a:p>
        </p:txBody>
      </p:sp>
      <p:grpSp>
        <p:nvGrpSpPr>
          <p:cNvPr id="6" name="Grupo 5">
            <a:extLst>
              <a:ext uri="{FF2B5EF4-FFF2-40B4-BE49-F238E27FC236}">
                <a16:creationId xmlns:a16="http://schemas.microsoft.com/office/drawing/2014/main" id="{80E512CB-105F-BBEE-09C6-DA4FDF0E28CC}"/>
              </a:ext>
            </a:extLst>
          </p:cNvPr>
          <p:cNvGrpSpPr/>
          <p:nvPr/>
        </p:nvGrpSpPr>
        <p:grpSpPr>
          <a:xfrm>
            <a:off x="10249085" y="159485"/>
            <a:ext cx="1614118" cy="681443"/>
            <a:chOff x="12414904" y="468921"/>
            <a:chExt cx="2657067" cy="1121752"/>
          </a:xfrm>
        </p:grpSpPr>
        <p:pic>
          <p:nvPicPr>
            <p:cNvPr id="7" name="Imagen 6">
              <a:extLst>
                <a:ext uri="{FF2B5EF4-FFF2-40B4-BE49-F238E27FC236}">
                  <a16:creationId xmlns:a16="http://schemas.microsoft.com/office/drawing/2014/main" id="{E6BFB42D-9495-AB24-ECE2-7A2163A9B32F}"/>
                </a:ext>
              </a:extLst>
            </p:cNvPr>
            <p:cNvPicPr>
              <a:picLocks noChangeAspect="1"/>
            </p:cNvPicPr>
            <p:nvPr/>
          </p:nvPicPr>
          <p:blipFill>
            <a:blip r:embed="rId4"/>
            <a:stretch>
              <a:fillRect/>
            </a:stretch>
          </p:blipFill>
          <p:spPr>
            <a:xfrm>
              <a:off x="12414904" y="472219"/>
              <a:ext cx="2657067" cy="1118454"/>
            </a:xfrm>
            <a:prstGeom prst="rect">
              <a:avLst/>
            </a:prstGeom>
          </p:spPr>
        </p:pic>
        <p:pic>
          <p:nvPicPr>
            <p:cNvPr id="8" name="Imagen 7">
              <a:extLst>
                <a:ext uri="{FF2B5EF4-FFF2-40B4-BE49-F238E27FC236}">
                  <a16:creationId xmlns:a16="http://schemas.microsoft.com/office/drawing/2014/main" id="{B22473A0-9B49-51E2-F8A3-98987B1758FB}"/>
                </a:ext>
              </a:extLst>
            </p:cNvPr>
            <p:cNvPicPr>
              <a:picLocks noChangeAspect="1"/>
            </p:cNvPicPr>
            <p:nvPr/>
          </p:nvPicPr>
          <p:blipFill rotWithShape="1">
            <a:blip r:embed="rId5"/>
            <a:srcRect t="87"/>
            <a:stretch/>
          </p:blipFill>
          <p:spPr>
            <a:xfrm rot="20284644">
              <a:off x="13119009" y="468921"/>
              <a:ext cx="384025" cy="387126"/>
            </a:xfrm>
            <a:prstGeom prst="rect">
              <a:avLst/>
            </a:prstGeom>
          </p:spPr>
        </p:pic>
      </p:grpSp>
      <p:sp>
        <p:nvSpPr>
          <p:cNvPr id="11" name="CuadroTexto 10">
            <a:extLst>
              <a:ext uri="{FF2B5EF4-FFF2-40B4-BE49-F238E27FC236}">
                <a16:creationId xmlns:a16="http://schemas.microsoft.com/office/drawing/2014/main" id="{2D3E97D5-A093-8F6A-9C0B-666BBA2CFE2B}"/>
              </a:ext>
            </a:extLst>
          </p:cNvPr>
          <p:cNvSpPr txBox="1"/>
          <p:nvPr/>
        </p:nvSpPr>
        <p:spPr>
          <a:xfrm>
            <a:off x="741752" y="511418"/>
            <a:ext cx="6110286" cy="400110"/>
          </a:xfrm>
          <a:prstGeom prst="rect">
            <a:avLst/>
          </a:prstGeom>
          <a:noFill/>
        </p:spPr>
        <p:txBody>
          <a:bodyPr wrap="square">
            <a:spAutoFit/>
          </a:bodyPr>
          <a:lstStyle/>
          <a:p>
            <a:r>
              <a:rPr lang="es-ES" sz="2000" b="1" dirty="0">
                <a:solidFill>
                  <a:srgbClr val="FFF8E5"/>
                </a:solidFill>
                <a:latin typeface="Isidora Sans Bold" pitchFamily="2" charset="77"/>
                <a:cs typeface="Tahoma"/>
              </a:rPr>
              <a:t>Responsabilidad misional  </a:t>
            </a:r>
            <a:endParaRPr lang="es-CO" sz="2000" b="1" dirty="0">
              <a:solidFill>
                <a:srgbClr val="FFF8E5"/>
              </a:solidFill>
              <a:latin typeface="Isidora Sans Bold" pitchFamily="2" charset="77"/>
              <a:cs typeface="Tahoma"/>
            </a:endParaRPr>
          </a:p>
        </p:txBody>
      </p:sp>
      <p:sp>
        <p:nvSpPr>
          <p:cNvPr id="13" name="CuadroTexto 12">
            <a:extLst>
              <a:ext uri="{FF2B5EF4-FFF2-40B4-BE49-F238E27FC236}">
                <a16:creationId xmlns:a16="http://schemas.microsoft.com/office/drawing/2014/main" id="{96F42C66-3884-2C8A-6813-9481CD68FE65}"/>
              </a:ext>
            </a:extLst>
          </p:cNvPr>
          <p:cNvSpPr txBox="1"/>
          <p:nvPr/>
        </p:nvSpPr>
        <p:spPr>
          <a:xfrm>
            <a:off x="364996" y="3206246"/>
            <a:ext cx="9378930" cy="1200329"/>
          </a:xfrm>
          <a:prstGeom prst="rect">
            <a:avLst/>
          </a:prstGeom>
          <a:noFill/>
        </p:spPr>
        <p:txBody>
          <a:bodyPr wrap="square">
            <a:spAutoFit/>
          </a:bodyPr>
          <a:lstStyle/>
          <a:p>
            <a:pPr lvl="0" algn="just"/>
            <a:r>
              <a:rPr lang="es-ES" sz="1800" dirty="0">
                <a:solidFill>
                  <a:srgbClr val="EB6C6D"/>
                </a:solidFill>
                <a:latin typeface="Isidora Sans Bold" panose="00000800000000000000" pitchFamily="2" charset="0"/>
              </a:rPr>
              <a:t>1. Despacho Secretaría de Participación Ciudadana.</a:t>
            </a:r>
            <a:endParaRPr lang="es-CO" sz="1800" dirty="0">
              <a:solidFill>
                <a:srgbClr val="EB6C6D"/>
              </a:solidFill>
              <a:latin typeface="Isidora Sans Bold" panose="00000800000000000000" pitchFamily="2" charset="0"/>
            </a:endParaRPr>
          </a:p>
          <a:p>
            <a:pPr lvl="0" algn="just"/>
            <a:r>
              <a:rPr lang="es-ES" sz="1800" dirty="0">
                <a:solidFill>
                  <a:srgbClr val="EB6C6D"/>
                </a:solidFill>
                <a:latin typeface="Isidora Sans Bold" panose="00000800000000000000" pitchFamily="2" charset="0"/>
              </a:rPr>
              <a:t>2. Subsecretaría de Formación y Participación Ciudadana.</a:t>
            </a:r>
            <a:endParaRPr lang="es-CO" sz="1800" dirty="0">
              <a:solidFill>
                <a:srgbClr val="EB6C6D"/>
              </a:solidFill>
              <a:latin typeface="Isidora Sans Bold" panose="00000800000000000000" pitchFamily="2" charset="0"/>
            </a:endParaRPr>
          </a:p>
          <a:p>
            <a:pPr algn="just"/>
            <a:r>
              <a:rPr lang="es-ES" sz="1800" dirty="0">
                <a:solidFill>
                  <a:srgbClr val="EB6C6D"/>
                </a:solidFill>
                <a:latin typeface="Isidora Sans Bold" panose="00000800000000000000" pitchFamily="2" charset="0"/>
              </a:rPr>
              <a:t>3. Subsecretaría de Organización Social.</a:t>
            </a:r>
          </a:p>
          <a:p>
            <a:pPr algn="just"/>
            <a:r>
              <a:rPr lang="es-ES" sz="1800" dirty="0">
                <a:solidFill>
                  <a:srgbClr val="EB6C6D"/>
                </a:solidFill>
                <a:latin typeface="Isidora Sans Bold" panose="00000800000000000000" pitchFamily="2" charset="0"/>
              </a:rPr>
              <a:t>4. Subsecretaría de Planeación Local y Presupuesto Participativo.</a:t>
            </a:r>
            <a:endParaRPr lang="es-CO" sz="1800" dirty="0">
              <a:solidFill>
                <a:srgbClr val="EB6C6D"/>
              </a:solidFill>
              <a:latin typeface="Isidora Sans Bold" panose="00000800000000000000" pitchFamily="2" charset="0"/>
            </a:endParaRPr>
          </a:p>
        </p:txBody>
      </p:sp>
    </p:spTree>
    <p:extLst>
      <p:ext uri="{BB962C8B-B14F-4D97-AF65-F5344CB8AC3E}">
        <p14:creationId xmlns:p14="http://schemas.microsoft.com/office/powerpoint/2010/main" val="1060091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sp>
        <p:nvSpPr>
          <p:cNvPr id="69" name="Rectángulo: esquinas redondeadas 68">
            <a:extLst>
              <a:ext uri="{FF2B5EF4-FFF2-40B4-BE49-F238E27FC236}">
                <a16:creationId xmlns:a16="http://schemas.microsoft.com/office/drawing/2014/main" id="{833364BF-9671-04F9-C019-E3EF562E8C07}"/>
              </a:ext>
            </a:extLst>
          </p:cNvPr>
          <p:cNvSpPr/>
          <p:nvPr/>
        </p:nvSpPr>
        <p:spPr>
          <a:xfrm>
            <a:off x="4888233" y="2082138"/>
            <a:ext cx="2388574" cy="1209554"/>
          </a:xfrm>
          <a:prstGeom prst="roundRect">
            <a:avLst>
              <a:gd name="adj" fmla="val 38362"/>
            </a:avLst>
          </a:prstGeom>
          <a:solidFill>
            <a:srgbClr val="EED062"/>
          </a:solid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1" name="Elipse 70">
            <a:extLst>
              <a:ext uri="{FF2B5EF4-FFF2-40B4-BE49-F238E27FC236}">
                <a16:creationId xmlns:a16="http://schemas.microsoft.com/office/drawing/2014/main" id="{C2E3EAF0-8C5C-E4FA-00B7-40BAC81524E4}"/>
              </a:ext>
            </a:extLst>
          </p:cNvPr>
          <p:cNvSpPr/>
          <p:nvPr/>
        </p:nvSpPr>
        <p:spPr>
          <a:xfrm>
            <a:off x="5767059" y="3403903"/>
            <a:ext cx="575319" cy="575319"/>
          </a:xfrm>
          <a:prstGeom prst="ellipse">
            <a:avLst/>
          </a:prstGeom>
          <a:solidFill>
            <a:srgbClr val="EED062"/>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CuadroTexto 69">
            <a:extLst>
              <a:ext uri="{FF2B5EF4-FFF2-40B4-BE49-F238E27FC236}">
                <a16:creationId xmlns:a16="http://schemas.microsoft.com/office/drawing/2014/main" id="{DB629A23-4834-9383-340D-6B0A78DFCFF6}"/>
              </a:ext>
            </a:extLst>
          </p:cNvPr>
          <p:cNvSpPr txBox="1"/>
          <p:nvPr/>
        </p:nvSpPr>
        <p:spPr>
          <a:xfrm>
            <a:off x="4937321" y="2241603"/>
            <a:ext cx="2272896" cy="923330"/>
          </a:xfrm>
          <a:prstGeom prst="rect">
            <a:avLst/>
          </a:prstGeom>
          <a:noFill/>
        </p:spPr>
        <p:txBody>
          <a:bodyPr wrap="square" rtlCol="0">
            <a:spAutoFit/>
          </a:bodyPr>
          <a:lstStyle/>
          <a:p>
            <a:pPr algn="ctr"/>
            <a:r>
              <a:rPr lang="es-ES" sz="1800" b="1" dirty="0">
                <a:solidFill>
                  <a:srgbClr val="1B3834"/>
                </a:solidFill>
                <a:latin typeface="Isidora Sans Bold" pitchFamily="2" charset="77"/>
                <a:cs typeface="Tahoma"/>
              </a:rPr>
              <a:t>Subsecretaría de</a:t>
            </a:r>
          </a:p>
          <a:p>
            <a:pPr algn="ctr"/>
            <a:r>
              <a:rPr lang="es-ES" sz="1800" b="1" dirty="0">
                <a:solidFill>
                  <a:srgbClr val="1B3834"/>
                </a:solidFill>
                <a:latin typeface="Isidora Sans Bold" pitchFamily="2" charset="77"/>
                <a:cs typeface="Tahoma"/>
              </a:rPr>
              <a:t>Organización Social</a:t>
            </a:r>
          </a:p>
        </p:txBody>
      </p:sp>
      <p:sp>
        <p:nvSpPr>
          <p:cNvPr id="66" name="Rectángulo: esquinas redondeadas 65">
            <a:extLst>
              <a:ext uri="{FF2B5EF4-FFF2-40B4-BE49-F238E27FC236}">
                <a16:creationId xmlns:a16="http://schemas.microsoft.com/office/drawing/2014/main" id="{A700FCFA-513F-A516-3D6A-48B7E950FF3D}"/>
              </a:ext>
            </a:extLst>
          </p:cNvPr>
          <p:cNvSpPr/>
          <p:nvPr/>
        </p:nvSpPr>
        <p:spPr>
          <a:xfrm>
            <a:off x="1521086" y="2082138"/>
            <a:ext cx="2388574" cy="1209554"/>
          </a:xfrm>
          <a:prstGeom prst="roundRect">
            <a:avLst>
              <a:gd name="adj" fmla="val 38362"/>
            </a:avLst>
          </a:prstGeom>
          <a:solidFill>
            <a:srgbClr val="D6E5B0"/>
          </a:solid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7" name="CuadroTexto 66">
            <a:extLst>
              <a:ext uri="{FF2B5EF4-FFF2-40B4-BE49-F238E27FC236}">
                <a16:creationId xmlns:a16="http://schemas.microsoft.com/office/drawing/2014/main" id="{A4EA2FEF-3FE0-8CDC-F26A-255CA37DA041}"/>
              </a:ext>
            </a:extLst>
          </p:cNvPr>
          <p:cNvSpPr txBox="1"/>
          <p:nvPr/>
        </p:nvSpPr>
        <p:spPr>
          <a:xfrm>
            <a:off x="1570174" y="2100244"/>
            <a:ext cx="2272896" cy="1200329"/>
          </a:xfrm>
          <a:prstGeom prst="rect">
            <a:avLst/>
          </a:prstGeom>
          <a:noFill/>
        </p:spPr>
        <p:txBody>
          <a:bodyPr wrap="square" rtlCol="0">
            <a:spAutoFit/>
          </a:bodyPr>
          <a:lstStyle/>
          <a:p>
            <a:pPr algn="ctr"/>
            <a:r>
              <a:rPr lang="es-ES" sz="1800" b="1" dirty="0">
                <a:solidFill>
                  <a:srgbClr val="1B3834"/>
                </a:solidFill>
                <a:latin typeface="Isidora Sans Bold" pitchFamily="2" charset="77"/>
                <a:cs typeface="Tahoma"/>
              </a:rPr>
              <a:t>Subsecretaría de</a:t>
            </a:r>
          </a:p>
          <a:p>
            <a:pPr algn="ctr"/>
            <a:r>
              <a:rPr lang="es-ES" sz="1800" b="1" dirty="0">
                <a:solidFill>
                  <a:srgbClr val="1B3834"/>
                </a:solidFill>
                <a:latin typeface="Isidora Sans Bold" pitchFamily="2" charset="77"/>
                <a:cs typeface="Tahoma"/>
              </a:rPr>
              <a:t>Formación y</a:t>
            </a:r>
          </a:p>
          <a:p>
            <a:pPr algn="ctr"/>
            <a:r>
              <a:rPr lang="es-ES" sz="1800" b="1" dirty="0">
                <a:solidFill>
                  <a:srgbClr val="1B3834"/>
                </a:solidFill>
                <a:latin typeface="Isidora Sans Bold" pitchFamily="2" charset="77"/>
                <a:cs typeface="Tahoma"/>
              </a:rPr>
              <a:t>Participación</a:t>
            </a:r>
          </a:p>
          <a:p>
            <a:pPr algn="ctr"/>
            <a:r>
              <a:rPr lang="es-ES" sz="1800" b="1" dirty="0">
                <a:solidFill>
                  <a:srgbClr val="1B3834"/>
                </a:solidFill>
                <a:latin typeface="Isidora Sans Bold" pitchFamily="2" charset="77"/>
                <a:cs typeface="Tahoma"/>
              </a:rPr>
              <a:t>Ciudadana</a:t>
            </a:r>
          </a:p>
        </p:txBody>
      </p:sp>
      <p:pic>
        <p:nvPicPr>
          <p:cNvPr id="42" name="Imagen 41">
            <a:extLst>
              <a:ext uri="{FF2B5EF4-FFF2-40B4-BE49-F238E27FC236}">
                <a16:creationId xmlns:a16="http://schemas.microsoft.com/office/drawing/2014/main" id="{893EFEDE-C22E-D34B-BD6C-B11BE04ABBAA}"/>
              </a:ext>
            </a:extLst>
          </p:cNvPr>
          <p:cNvPicPr>
            <a:picLocks noChangeAspect="1"/>
          </p:cNvPicPr>
          <p:nvPr/>
        </p:nvPicPr>
        <p:blipFill rotWithShape="1">
          <a:blip r:embed="rId2"/>
          <a:srcRect l="47093" b="36608"/>
          <a:stretch/>
        </p:blipFill>
        <p:spPr>
          <a:xfrm>
            <a:off x="2" y="5495926"/>
            <a:ext cx="1143680" cy="1361929"/>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1. Estructura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4" y="511418"/>
            <a:ext cx="6110286" cy="400110"/>
          </a:xfrm>
          <a:prstGeom prst="rect">
            <a:avLst/>
          </a:prstGeom>
          <a:noFill/>
        </p:spPr>
        <p:txBody>
          <a:bodyPr wrap="square">
            <a:spAutoFit/>
          </a:bodyPr>
          <a:lstStyle/>
          <a:p>
            <a:r>
              <a:rPr lang="es-ES" sz="2000" b="1" dirty="0">
                <a:solidFill>
                  <a:srgbClr val="FFF8E5"/>
                </a:solidFill>
                <a:latin typeface="Isidora Sans Bold" pitchFamily="2" charset="77"/>
                <a:cs typeface="Tahoma"/>
              </a:rPr>
              <a:t>Platafor</a:t>
            </a:r>
            <a:r>
              <a:rPr lang="es-ES" sz="2000" dirty="0">
                <a:solidFill>
                  <a:srgbClr val="FFF8E5"/>
                </a:solidFill>
                <a:latin typeface="Isidora Sans Bold" pitchFamily="2" charset="77"/>
                <a:cs typeface="Tahoma"/>
              </a:rPr>
              <a:t>ma </a:t>
            </a:r>
            <a:r>
              <a:rPr lang="es-ES" sz="2000" b="1" dirty="0">
                <a:solidFill>
                  <a:srgbClr val="FFF8E5"/>
                </a:solidFill>
                <a:latin typeface="Isidora Sans Bold" pitchFamily="2" charset="77"/>
                <a:cs typeface="Tahoma"/>
              </a:rPr>
              <a:t>de acción</a:t>
            </a:r>
            <a:endParaRPr lang="es-CO" sz="2000" b="1" dirty="0">
              <a:solidFill>
                <a:srgbClr val="FFF8E5"/>
              </a:solidFill>
              <a:latin typeface="Isidora Sans Bold" pitchFamily="2" charset="77"/>
              <a:cs typeface="Tahoma"/>
            </a:endParaRPr>
          </a:p>
        </p:txBody>
      </p:sp>
      <p:sp>
        <p:nvSpPr>
          <p:cNvPr id="33" name="object 32">
            <a:extLst>
              <a:ext uri="{FF2B5EF4-FFF2-40B4-BE49-F238E27FC236}">
                <a16:creationId xmlns:a16="http://schemas.microsoft.com/office/drawing/2014/main" id="{0E023AC2-C488-1AB9-2D8C-A9B2AD2ECFA6}"/>
              </a:ext>
            </a:extLst>
          </p:cNvPr>
          <p:cNvSpPr txBox="1"/>
          <p:nvPr/>
        </p:nvSpPr>
        <p:spPr>
          <a:xfrm>
            <a:off x="1793103" y="4058536"/>
            <a:ext cx="1844540" cy="517449"/>
          </a:xfrm>
          <a:prstGeom prst="rect">
            <a:avLst/>
          </a:prstGeom>
        </p:spPr>
        <p:txBody>
          <a:bodyPr vert="horz" wrap="square" lIns="0" tIns="12065" rIns="0" bIns="0" rtlCol="0">
            <a:spAutoFit/>
          </a:bodyPr>
          <a:lstStyle/>
          <a:p>
            <a:pPr marL="446405" marR="5080" indent="-434340" algn="ctr">
              <a:spcBef>
                <a:spcPts val="95"/>
              </a:spcBef>
              <a:buClrTx/>
              <a:buFontTx/>
              <a:buNone/>
            </a:pPr>
            <a:r>
              <a:rPr lang="es-CO" sz="1600" b="1" kern="1200" spc="-5" dirty="0">
                <a:solidFill>
                  <a:srgbClr val="1B3834"/>
                </a:solidFill>
                <a:latin typeface="Isidora Sans"/>
                <a:ea typeface="+mn-ea"/>
                <a:cs typeface="Verdana"/>
              </a:rPr>
              <a:t>Unidades</a:t>
            </a:r>
            <a:r>
              <a:rPr sz="1600" b="1" kern="1200" spc="-5" dirty="0">
                <a:solidFill>
                  <a:srgbClr val="1B3834"/>
                </a:solidFill>
                <a:latin typeface="Isidora Sans"/>
                <a:ea typeface="+mn-ea"/>
                <a:cs typeface="Verdana"/>
              </a:rPr>
              <a:t> </a:t>
            </a:r>
            <a:r>
              <a:rPr lang="es-ES" sz="1600" b="1" kern="1200" spc="-5" dirty="0">
                <a:solidFill>
                  <a:srgbClr val="1B3834"/>
                </a:solidFill>
                <a:latin typeface="Isidora Sans"/>
                <a:ea typeface="+mn-ea"/>
                <a:cs typeface="Verdana"/>
              </a:rPr>
              <a:t>y equipos</a:t>
            </a:r>
          </a:p>
          <a:p>
            <a:pPr marL="446405" marR="5080" indent="-434340" algn="ctr">
              <a:spcBef>
                <a:spcPts val="95"/>
              </a:spcBef>
              <a:buClrTx/>
              <a:buFontTx/>
              <a:buNone/>
            </a:pPr>
            <a:r>
              <a:rPr lang="es-ES" sz="1600" b="1" kern="1200" spc="-5" dirty="0">
                <a:solidFill>
                  <a:srgbClr val="1B3834"/>
                </a:solidFill>
                <a:latin typeface="Isidora Sans"/>
                <a:ea typeface="+mn-ea"/>
                <a:cs typeface="Verdana"/>
              </a:rPr>
              <a:t>de gestión</a:t>
            </a:r>
            <a:endParaRPr sz="1600" kern="1200" dirty="0">
              <a:solidFill>
                <a:srgbClr val="1B3834"/>
              </a:solidFill>
              <a:latin typeface="Isidora Sans"/>
              <a:ea typeface="+mn-ea"/>
              <a:cs typeface="Verdana"/>
            </a:endParaRPr>
          </a:p>
        </p:txBody>
      </p:sp>
      <p:sp>
        <p:nvSpPr>
          <p:cNvPr id="39" name="Rectángulo: esquinas redondeadas 38">
            <a:extLst>
              <a:ext uri="{FF2B5EF4-FFF2-40B4-BE49-F238E27FC236}">
                <a16:creationId xmlns:a16="http://schemas.microsoft.com/office/drawing/2014/main" id="{50EB6966-8D8F-36A5-7228-AAB37A7DADBA}"/>
              </a:ext>
            </a:extLst>
          </p:cNvPr>
          <p:cNvSpPr/>
          <p:nvPr/>
        </p:nvSpPr>
        <p:spPr>
          <a:xfrm>
            <a:off x="1513767" y="1328571"/>
            <a:ext cx="9127581" cy="482936"/>
          </a:xfrm>
          <a:prstGeom prst="roundRect">
            <a:avLst>
              <a:gd name="adj" fmla="val 38362"/>
            </a:avLst>
          </a:prstGeom>
          <a:no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CuadroTexto 40">
            <a:extLst>
              <a:ext uri="{FF2B5EF4-FFF2-40B4-BE49-F238E27FC236}">
                <a16:creationId xmlns:a16="http://schemas.microsoft.com/office/drawing/2014/main" id="{A77162FF-66E1-8DBC-4997-61F2A256FA15}"/>
              </a:ext>
            </a:extLst>
          </p:cNvPr>
          <p:cNvSpPr txBox="1"/>
          <p:nvPr/>
        </p:nvSpPr>
        <p:spPr>
          <a:xfrm>
            <a:off x="1600636" y="1242502"/>
            <a:ext cx="8901288" cy="584775"/>
          </a:xfrm>
          <a:prstGeom prst="rect">
            <a:avLst/>
          </a:prstGeom>
          <a:noFill/>
        </p:spPr>
        <p:txBody>
          <a:bodyPr wrap="square" rtlCol="0">
            <a:spAutoFit/>
          </a:bodyPr>
          <a:lstStyle/>
          <a:p>
            <a:pPr algn="ctr"/>
            <a:r>
              <a:rPr lang="es-ES" sz="3200" b="1" dirty="0">
                <a:solidFill>
                  <a:srgbClr val="1B3834"/>
                </a:solidFill>
                <a:latin typeface="Isidora Sans Bold" pitchFamily="2" charset="77"/>
                <a:cs typeface="Tahoma"/>
              </a:rPr>
              <a:t>Secretaría de Participación Ciudadana</a:t>
            </a:r>
          </a:p>
        </p:txBody>
      </p:sp>
      <p:sp>
        <p:nvSpPr>
          <p:cNvPr id="43" name="Rectángulo: esquinas redondeadas 42">
            <a:extLst>
              <a:ext uri="{FF2B5EF4-FFF2-40B4-BE49-F238E27FC236}">
                <a16:creationId xmlns:a16="http://schemas.microsoft.com/office/drawing/2014/main" id="{E7D4A052-47E3-CB07-4FC8-5D88ED95C4D0}"/>
              </a:ext>
            </a:extLst>
          </p:cNvPr>
          <p:cNvSpPr/>
          <p:nvPr/>
        </p:nvSpPr>
        <p:spPr>
          <a:xfrm>
            <a:off x="1513767" y="4719483"/>
            <a:ext cx="9127581" cy="482936"/>
          </a:xfrm>
          <a:prstGeom prst="roundRect">
            <a:avLst>
              <a:gd name="adj" fmla="val 38362"/>
            </a:avLst>
          </a:prstGeom>
          <a:solidFill>
            <a:srgbClr val="EB6C6D"/>
          </a:solid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CuadroTexto 43">
            <a:extLst>
              <a:ext uri="{FF2B5EF4-FFF2-40B4-BE49-F238E27FC236}">
                <a16:creationId xmlns:a16="http://schemas.microsoft.com/office/drawing/2014/main" id="{64F6AA1D-56C2-41C1-0921-0419FF1A3B7E}"/>
              </a:ext>
            </a:extLst>
          </p:cNvPr>
          <p:cNvSpPr txBox="1"/>
          <p:nvPr/>
        </p:nvSpPr>
        <p:spPr>
          <a:xfrm>
            <a:off x="1241308" y="4710602"/>
            <a:ext cx="8901288" cy="461665"/>
          </a:xfrm>
          <a:prstGeom prst="rect">
            <a:avLst/>
          </a:prstGeom>
          <a:noFill/>
        </p:spPr>
        <p:txBody>
          <a:bodyPr wrap="square" rtlCol="0">
            <a:spAutoFit/>
          </a:bodyPr>
          <a:lstStyle/>
          <a:p>
            <a:pPr algn="ctr"/>
            <a:r>
              <a:rPr lang="es-ES" sz="2400" b="1" dirty="0">
                <a:solidFill>
                  <a:srgbClr val="F6F1DD"/>
                </a:solidFill>
                <a:latin typeface="Isidora Sans Bold" pitchFamily="2" charset="77"/>
                <a:cs typeface="Tahoma"/>
              </a:rPr>
              <a:t>Unidad Administrativa</a:t>
            </a:r>
          </a:p>
        </p:txBody>
      </p:sp>
      <p:sp>
        <p:nvSpPr>
          <p:cNvPr id="45" name="Rectángulo: esquinas redondeadas 44">
            <a:extLst>
              <a:ext uri="{FF2B5EF4-FFF2-40B4-BE49-F238E27FC236}">
                <a16:creationId xmlns:a16="http://schemas.microsoft.com/office/drawing/2014/main" id="{7BF3A73E-349D-4DB1-3FED-43E71B473C7D}"/>
              </a:ext>
            </a:extLst>
          </p:cNvPr>
          <p:cNvSpPr/>
          <p:nvPr/>
        </p:nvSpPr>
        <p:spPr>
          <a:xfrm>
            <a:off x="1513767" y="5604641"/>
            <a:ext cx="9127581" cy="482936"/>
          </a:xfrm>
          <a:prstGeom prst="roundRect">
            <a:avLst>
              <a:gd name="adj" fmla="val 38362"/>
            </a:avLst>
          </a:prstGeom>
          <a:solidFill>
            <a:srgbClr val="EB6C6D"/>
          </a:solid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CuadroTexto 45">
            <a:extLst>
              <a:ext uri="{FF2B5EF4-FFF2-40B4-BE49-F238E27FC236}">
                <a16:creationId xmlns:a16="http://schemas.microsoft.com/office/drawing/2014/main" id="{E7CBB3C3-9E76-B855-E60B-8414FDD28625}"/>
              </a:ext>
            </a:extLst>
          </p:cNvPr>
          <p:cNvSpPr txBox="1"/>
          <p:nvPr/>
        </p:nvSpPr>
        <p:spPr>
          <a:xfrm>
            <a:off x="1241308" y="5595760"/>
            <a:ext cx="8901288" cy="461665"/>
          </a:xfrm>
          <a:prstGeom prst="rect">
            <a:avLst/>
          </a:prstGeom>
          <a:noFill/>
        </p:spPr>
        <p:txBody>
          <a:bodyPr wrap="square" rtlCol="0">
            <a:spAutoFit/>
          </a:bodyPr>
          <a:lstStyle/>
          <a:p>
            <a:pPr algn="ctr"/>
            <a:r>
              <a:rPr lang="es-ES" sz="2400" b="1" dirty="0">
                <a:solidFill>
                  <a:srgbClr val="F6F1DD"/>
                </a:solidFill>
                <a:latin typeface="Isidora Sans Bold" pitchFamily="2" charset="77"/>
                <a:cs typeface="Tahoma"/>
              </a:rPr>
              <a:t>Unidad Jurídica</a:t>
            </a:r>
          </a:p>
        </p:txBody>
      </p:sp>
      <p:sp>
        <p:nvSpPr>
          <p:cNvPr id="47" name="CuadroTexto 46">
            <a:extLst>
              <a:ext uri="{FF2B5EF4-FFF2-40B4-BE49-F238E27FC236}">
                <a16:creationId xmlns:a16="http://schemas.microsoft.com/office/drawing/2014/main" id="{091EBBD8-3596-120A-5BB9-298E916FE36C}"/>
              </a:ext>
            </a:extLst>
          </p:cNvPr>
          <p:cNvSpPr txBox="1"/>
          <p:nvPr/>
        </p:nvSpPr>
        <p:spPr>
          <a:xfrm>
            <a:off x="1397438" y="5149579"/>
            <a:ext cx="8901288" cy="461665"/>
          </a:xfrm>
          <a:prstGeom prst="rect">
            <a:avLst/>
          </a:prstGeom>
          <a:noFill/>
        </p:spPr>
        <p:txBody>
          <a:bodyPr wrap="square" rtlCol="0">
            <a:spAutoFit/>
          </a:bodyPr>
          <a:lstStyle/>
          <a:p>
            <a:pPr algn="ctr"/>
            <a:r>
              <a:rPr lang="es-ES" sz="2400" b="1" dirty="0">
                <a:solidFill>
                  <a:srgbClr val="EB6C6D"/>
                </a:solidFill>
                <a:latin typeface="Isidora Sans Bold" pitchFamily="2" charset="77"/>
                <a:cs typeface="Tahoma"/>
              </a:rPr>
              <a:t>Unidades transversales de apoyo</a:t>
            </a:r>
          </a:p>
        </p:txBody>
      </p:sp>
      <p:cxnSp>
        <p:nvCxnSpPr>
          <p:cNvPr id="49" name="Conector recto 48">
            <a:extLst>
              <a:ext uri="{FF2B5EF4-FFF2-40B4-BE49-F238E27FC236}">
                <a16:creationId xmlns:a16="http://schemas.microsoft.com/office/drawing/2014/main" id="{D8C9A6EA-7AA0-BC73-37BA-110BD68CF20C}"/>
              </a:ext>
            </a:extLst>
          </p:cNvPr>
          <p:cNvCxnSpPr/>
          <p:nvPr/>
        </p:nvCxnSpPr>
        <p:spPr>
          <a:xfrm>
            <a:off x="10773105" y="1514475"/>
            <a:ext cx="637845" cy="0"/>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54E417DF-730C-97F4-A7E8-84616C9DCB50}"/>
              </a:ext>
            </a:extLst>
          </p:cNvPr>
          <p:cNvCxnSpPr>
            <a:cxnSpLocks/>
          </p:cNvCxnSpPr>
          <p:nvPr/>
        </p:nvCxnSpPr>
        <p:spPr>
          <a:xfrm>
            <a:off x="11426638" y="1514475"/>
            <a:ext cx="0" cy="3433573"/>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7D6CF1A4-0444-E38C-BB2F-A09C64A51F67}"/>
              </a:ext>
            </a:extLst>
          </p:cNvPr>
          <p:cNvCxnSpPr/>
          <p:nvPr/>
        </p:nvCxnSpPr>
        <p:spPr>
          <a:xfrm>
            <a:off x="10773105" y="4948048"/>
            <a:ext cx="637845" cy="0"/>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788B7ECA-2FC7-41A3-96AA-7C2C56CE2015}"/>
              </a:ext>
            </a:extLst>
          </p:cNvPr>
          <p:cNvCxnSpPr>
            <a:cxnSpLocks/>
          </p:cNvCxnSpPr>
          <p:nvPr/>
        </p:nvCxnSpPr>
        <p:spPr>
          <a:xfrm>
            <a:off x="984655" y="1514475"/>
            <a:ext cx="412783" cy="0"/>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49B44668-FC76-C578-1822-C4756E1D1117}"/>
              </a:ext>
            </a:extLst>
          </p:cNvPr>
          <p:cNvCxnSpPr>
            <a:cxnSpLocks/>
          </p:cNvCxnSpPr>
          <p:nvPr/>
        </p:nvCxnSpPr>
        <p:spPr>
          <a:xfrm>
            <a:off x="984655" y="1514475"/>
            <a:ext cx="0" cy="4357498"/>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7B00175A-8196-2F7E-37DE-37A4DDF52862}"/>
              </a:ext>
            </a:extLst>
          </p:cNvPr>
          <p:cNvCxnSpPr>
            <a:cxnSpLocks/>
          </p:cNvCxnSpPr>
          <p:nvPr/>
        </p:nvCxnSpPr>
        <p:spPr>
          <a:xfrm>
            <a:off x="984655" y="5871973"/>
            <a:ext cx="412783" cy="0"/>
          </a:xfrm>
          <a:prstGeom prst="line">
            <a:avLst/>
          </a:prstGeom>
          <a:ln w="28575">
            <a:solidFill>
              <a:srgbClr val="1B3834"/>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68" name="Elipse 67">
            <a:extLst>
              <a:ext uri="{FF2B5EF4-FFF2-40B4-BE49-F238E27FC236}">
                <a16:creationId xmlns:a16="http://schemas.microsoft.com/office/drawing/2014/main" id="{0EEEFB16-BBB3-A7AE-E6A5-CDFA45810B6A}"/>
              </a:ext>
            </a:extLst>
          </p:cNvPr>
          <p:cNvSpPr/>
          <p:nvPr/>
        </p:nvSpPr>
        <p:spPr>
          <a:xfrm>
            <a:off x="2399912" y="3447655"/>
            <a:ext cx="575319" cy="575319"/>
          </a:xfrm>
          <a:prstGeom prst="ellipse">
            <a:avLst/>
          </a:prstGeom>
          <a:solidFill>
            <a:srgbClr val="D6E5B0"/>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object 32">
            <a:extLst>
              <a:ext uri="{FF2B5EF4-FFF2-40B4-BE49-F238E27FC236}">
                <a16:creationId xmlns:a16="http://schemas.microsoft.com/office/drawing/2014/main" id="{D8BF7F1B-E931-8DEB-5D05-3F916AE34942}"/>
              </a:ext>
            </a:extLst>
          </p:cNvPr>
          <p:cNvSpPr txBox="1"/>
          <p:nvPr/>
        </p:nvSpPr>
        <p:spPr>
          <a:xfrm>
            <a:off x="5110301" y="4058536"/>
            <a:ext cx="1844540" cy="517449"/>
          </a:xfrm>
          <a:prstGeom prst="rect">
            <a:avLst/>
          </a:prstGeom>
        </p:spPr>
        <p:txBody>
          <a:bodyPr vert="horz" wrap="square" lIns="0" tIns="12065" rIns="0" bIns="0" rtlCol="0">
            <a:spAutoFit/>
          </a:bodyPr>
          <a:lstStyle/>
          <a:p>
            <a:pPr marL="446405" marR="5080" indent="-434340" algn="ctr">
              <a:spcBef>
                <a:spcPts val="95"/>
              </a:spcBef>
              <a:buClrTx/>
              <a:buFontTx/>
              <a:buNone/>
            </a:pPr>
            <a:r>
              <a:rPr lang="es-CO" sz="1600" b="1" kern="1200" spc="-5" dirty="0">
                <a:solidFill>
                  <a:srgbClr val="1B3834"/>
                </a:solidFill>
                <a:latin typeface="Isidora Sans"/>
                <a:ea typeface="+mn-ea"/>
                <a:cs typeface="Verdana"/>
              </a:rPr>
              <a:t>Unidades</a:t>
            </a:r>
            <a:r>
              <a:rPr sz="1600" b="1" kern="1200" spc="-5" dirty="0">
                <a:solidFill>
                  <a:srgbClr val="1B3834"/>
                </a:solidFill>
                <a:latin typeface="Isidora Sans"/>
                <a:ea typeface="+mn-ea"/>
                <a:cs typeface="Verdana"/>
              </a:rPr>
              <a:t> </a:t>
            </a:r>
            <a:r>
              <a:rPr lang="es-ES" sz="1600" b="1" kern="1200" spc="-5" dirty="0">
                <a:solidFill>
                  <a:srgbClr val="1B3834"/>
                </a:solidFill>
                <a:latin typeface="Isidora Sans"/>
                <a:ea typeface="+mn-ea"/>
                <a:cs typeface="Verdana"/>
              </a:rPr>
              <a:t>y equipos</a:t>
            </a:r>
          </a:p>
          <a:p>
            <a:pPr marL="446405" marR="5080" indent="-434340" algn="ctr">
              <a:spcBef>
                <a:spcPts val="95"/>
              </a:spcBef>
              <a:buClrTx/>
              <a:buFontTx/>
              <a:buNone/>
            </a:pPr>
            <a:r>
              <a:rPr lang="es-ES" sz="1600" b="1" kern="1200" spc="-5" dirty="0">
                <a:solidFill>
                  <a:srgbClr val="1B3834"/>
                </a:solidFill>
                <a:latin typeface="Isidora Sans"/>
                <a:ea typeface="+mn-ea"/>
                <a:cs typeface="Verdana"/>
              </a:rPr>
              <a:t>de gestión</a:t>
            </a:r>
            <a:endParaRPr sz="1600" kern="1200" dirty="0">
              <a:solidFill>
                <a:srgbClr val="1B3834"/>
              </a:solidFill>
              <a:latin typeface="Isidora Sans"/>
              <a:ea typeface="+mn-ea"/>
              <a:cs typeface="Verdana"/>
            </a:endParaRPr>
          </a:p>
        </p:txBody>
      </p:sp>
      <p:sp>
        <p:nvSpPr>
          <p:cNvPr id="73" name="Rectángulo: esquinas redondeadas 72">
            <a:extLst>
              <a:ext uri="{FF2B5EF4-FFF2-40B4-BE49-F238E27FC236}">
                <a16:creationId xmlns:a16="http://schemas.microsoft.com/office/drawing/2014/main" id="{DB9EC00C-42B9-9A92-1C71-BD513F2DC1E7}"/>
              </a:ext>
            </a:extLst>
          </p:cNvPr>
          <p:cNvSpPr/>
          <p:nvPr/>
        </p:nvSpPr>
        <p:spPr>
          <a:xfrm>
            <a:off x="8201015" y="2082138"/>
            <a:ext cx="2388574" cy="1209554"/>
          </a:xfrm>
          <a:prstGeom prst="roundRect">
            <a:avLst>
              <a:gd name="adj" fmla="val 38362"/>
            </a:avLst>
          </a:prstGeom>
          <a:solidFill>
            <a:srgbClr val="9CD7EE"/>
          </a:solidFill>
          <a:ln>
            <a:solidFill>
              <a:srgbClr val="1B383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4" name="Elipse 73">
            <a:extLst>
              <a:ext uri="{FF2B5EF4-FFF2-40B4-BE49-F238E27FC236}">
                <a16:creationId xmlns:a16="http://schemas.microsoft.com/office/drawing/2014/main" id="{31176764-51C8-FF34-C752-4F862DCD8482}"/>
              </a:ext>
            </a:extLst>
          </p:cNvPr>
          <p:cNvSpPr/>
          <p:nvPr/>
        </p:nvSpPr>
        <p:spPr>
          <a:xfrm>
            <a:off x="9079841" y="3403903"/>
            <a:ext cx="575319" cy="575319"/>
          </a:xfrm>
          <a:prstGeom prst="ellipse">
            <a:avLst/>
          </a:prstGeom>
          <a:solidFill>
            <a:srgbClr val="9CD7EE"/>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CuadroTexto 74">
            <a:extLst>
              <a:ext uri="{FF2B5EF4-FFF2-40B4-BE49-F238E27FC236}">
                <a16:creationId xmlns:a16="http://schemas.microsoft.com/office/drawing/2014/main" id="{8B5BBF35-CB64-2E94-55C2-DE190ABD7CC1}"/>
              </a:ext>
            </a:extLst>
          </p:cNvPr>
          <p:cNvSpPr txBox="1"/>
          <p:nvPr/>
        </p:nvSpPr>
        <p:spPr>
          <a:xfrm>
            <a:off x="8250103" y="2100244"/>
            <a:ext cx="2272896" cy="1200329"/>
          </a:xfrm>
          <a:prstGeom prst="rect">
            <a:avLst/>
          </a:prstGeom>
          <a:noFill/>
        </p:spPr>
        <p:txBody>
          <a:bodyPr wrap="square" rtlCol="0">
            <a:spAutoFit/>
          </a:bodyPr>
          <a:lstStyle/>
          <a:p>
            <a:pPr algn="ctr"/>
            <a:r>
              <a:rPr lang="es-ES" sz="1800" b="1" dirty="0">
                <a:solidFill>
                  <a:srgbClr val="1B3834"/>
                </a:solidFill>
                <a:latin typeface="Isidora Sans Bold" pitchFamily="2" charset="77"/>
                <a:cs typeface="Tahoma"/>
              </a:rPr>
              <a:t>Subsecretaría de</a:t>
            </a:r>
          </a:p>
          <a:p>
            <a:pPr algn="ctr"/>
            <a:r>
              <a:rPr lang="es-ES" sz="1800" b="1" dirty="0">
                <a:solidFill>
                  <a:srgbClr val="1B3834"/>
                </a:solidFill>
                <a:latin typeface="Isidora Sans Bold" pitchFamily="2" charset="77"/>
                <a:cs typeface="Tahoma"/>
              </a:rPr>
              <a:t>Planeación Local</a:t>
            </a:r>
          </a:p>
          <a:p>
            <a:pPr algn="ctr"/>
            <a:r>
              <a:rPr lang="es-ES" sz="1800" b="1" dirty="0">
                <a:solidFill>
                  <a:srgbClr val="1B3834"/>
                </a:solidFill>
                <a:latin typeface="Isidora Sans Bold" pitchFamily="2" charset="77"/>
                <a:cs typeface="Tahoma"/>
              </a:rPr>
              <a:t>y Presupuesto</a:t>
            </a:r>
          </a:p>
          <a:p>
            <a:pPr algn="ctr"/>
            <a:r>
              <a:rPr lang="es-ES" sz="1800" b="1" dirty="0">
                <a:solidFill>
                  <a:srgbClr val="1B3834"/>
                </a:solidFill>
                <a:latin typeface="Isidora Sans Bold" pitchFamily="2" charset="77"/>
                <a:cs typeface="Tahoma"/>
              </a:rPr>
              <a:t>Participativo</a:t>
            </a:r>
          </a:p>
        </p:txBody>
      </p:sp>
      <p:sp>
        <p:nvSpPr>
          <p:cNvPr id="76" name="object 32">
            <a:extLst>
              <a:ext uri="{FF2B5EF4-FFF2-40B4-BE49-F238E27FC236}">
                <a16:creationId xmlns:a16="http://schemas.microsoft.com/office/drawing/2014/main" id="{D7A03A7B-3170-3729-C3AE-1A36EA8A1B34}"/>
              </a:ext>
            </a:extLst>
          </p:cNvPr>
          <p:cNvSpPr txBox="1"/>
          <p:nvPr/>
        </p:nvSpPr>
        <p:spPr>
          <a:xfrm>
            <a:off x="8473032" y="4058536"/>
            <a:ext cx="1844540" cy="517449"/>
          </a:xfrm>
          <a:prstGeom prst="rect">
            <a:avLst/>
          </a:prstGeom>
        </p:spPr>
        <p:txBody>
          <a:bodyPr vert="horz" wrap="square" lIns="0" tIns="12065" rIns="0" bIns="0" rtlCol="0">
            <a:spAutoFit/>
          </a:bodyPr>
          <a:lstStyle/>
          <a:p>
            <a:pPr marL="446405" marR="5080" indent="-434340" algn="ctr">
              <a:spcBef>
                <a:spcPts val="95"/>
              </a:spcBef>
              <a:buClrTx/>
              <a:buFontTx/>
              <a:buNone/>
            </a:pPr>
            <a:r>
              <a:rPr lang="es-CO" sz="1600" b="1" kern="1200" spc="-5" dirty="0">
                <a:solidFill>
                  <a:srgbClr val="1B3834"/>
                </a:solidFill>
                <a:latin typeface="Isidora Sans"/>
                <a:ea typeface="+mn-ea"/>
                <a:cs typeface="Verdana"/>
              </a:rPr>
              <a:t>Unidades</a:t>
            </a:r>
            <a:r>
              <a:rPr sz="1600" b="1" kern="1200" spc="-5" dirty="0">
                <a:solidFill>
                  <a:srgbClr val="1B3834"/>
                </a:solidFill>
                <a:latin typeface="Isidora Sans"/>
                <a:ea typeface="+mn-ea"/>
                <a:cs typeface="Verdana"/>
              </a:rPr>
              <a:t> </a:t>
            </a:r>
            <a:r>
              <a:rPr lang="es-ES" sz="1600" b="1" kern="1200" spc="-5" dirty="0">
                <a:solidFill>
                  <a:srgbClr val="1B3834"/>
                </a:solidFill>
                <a:latin typeface="Isidora Sans"/>
                <a:ea typeface="+mn-ea"/>
                <a:cs typeface="Verdana"/>
              </a:rPr>
              <a:t>y equipos</a:t>
            </a:r>
          </a:p>
          <a:p>
            <a:pPr marL="446405" marR="5080" indent="-434340" algn="ctr">
              <a:spcBef>
                <a:spcPts val="95"/>
              </a:spcBef>
              <a:buClrTx/>
              <a:buFontTx/>
              <a:buNone/>
            </a:pPr>
            <a:r>
              <a:rPr lang="es-ES" sz="1600" b="1" kern="1200" spc="-5" dirty="0">
                <a:solidFill>
                  <a:srgbClr val="1B3834"/>
                </a:solidFill>
                <a:latin typeface="Isidora Sans"/>
                <a:ea typeface="+mn-ea"/>
                <a:cs typeface="Verdana"/>
              </a:rPr>
              <a:t>de gestión</a:t>
            </a:r>
            <a:endParaRPr sz="1600" kern="1200" dirty="0">
              <a:solidFill>
                <a:srgbClr val="1B3834"/>
              </a:solidFill>
              <a:latin typeface="Isidora Sans"/>
              <a:ea typeface="+mn-ea"/>
              <a:cs typeface="Verdana"/>
            </a:endParaRPr>
          </a:p>
        </p:txBody>
      </p:sp>
    </p:spTree>
    <p:extLst>
      <p:ext uri="{BB962C8B-B14F-4D97-AF65-F5344CB8AC3E}">
        <p14:creationId xmlns:p14="http://schemas.microsoft.com/office/powerpoint/2010/main" val="4093727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pic>
        <p:nvPicPr>
          <p:cNvPr id="3" name="image8.jpeg">
            <a:extLst>
              <a:ext uri="{FF2B5EF4-FFF2-40B4-BE49-F238E27FC236}">
                <a16:creationId xmlns:a16="http://schemas.microsoft.com/office/drawing/2014/main" id="{A678EA01-8D50-9ACA-A82B-8E27D9EC1F08}"/>
              </a:ext>
            </a:extLst>
          </p:cNvPr>
          <p:cNvPicPr/>
          <p:nvPr/>
        </p:nvPicPr>
        <p:blipFill rotWithShape="1">
          <a:blip r:embed="rId2" cstate="print"/>
          <a:srcRect t="6175"/>
          <a:stretch/>
        </p:blipFill>
        <p:spPr>
          <a:xfrm>
            <a:off x="0" y="869563"/>
            <a:ext cx="12192000" cy="5995142"/>
          </a:xfrm>
          <a:prstGeom prst="rect">
            <a:avLst/>
          </a:prstGeom>
        </p:spPr>
      </p:pic>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1. Estructura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ES" sz="2000" b="1" dirty="0">
                <a:solidFill>
                  <a:srgbClr val="FFF8E5"/>
                </a:solidFill>
                <a:latin typeface="Isidora Sans Bold" pitchFamily="2" charset="77"/>
                <a:cs typeface="Tahoma"/>
              </a:rPr>
              <a:t>Organigrama Secretaría de Participación Ciudadana</a:t>
            </a:r>
            <a:endParaRPr lang="es-CO" sz="2000" b="1" dirty="0">
              <a:solidFill>
                <a:srgbClr val="FFF8E5"/>
              </a:solidFill>
              <a:latin typeface="Isidora Sans Bold" pitchFamily="2" charset="77"/>
              <a:cs typeface="Tahoma"/>
            </a:endParaRP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3"/>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4"/>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5"/>
          <a:stretch>
            <a:fillRect/>
          </a:stretch>
        </p:blipFill>
        <p:spPr>
          <a:xfrm>
            <a:off x="10634329" y="95679"/>
            <a:ext cx="1189266" cy="831478"/>
          </a:xfrm>
          <a:prstGeom prst="rect">
            <a:avLst/>
          </a:prstGeom>
        </p:spPr>
      </p:pic>
      <p:sp>
        <p:nvSpPr>
          <p:cNvPr id="7" name="Rectángulo 6">
            <a:extLst>
              <a:ext uri="{FF2B5EF4-FFF2-40B4-BE49-F238E27FC236}">
                <a16:creationId xmlns:a16="http://schemas.microsoft.com/office/drawing/2014/main" id="{2A545F0D-B249-C632-13CA-2172F2D1A73F}"/>
              </a:ext>
            </a:extLst>
          </p:cNvPr>
          <p:cNvSpPr/>
          <p:nvPr/>
        </p:nvSpPr>
        <p:spPr>
          <a:xfrm>
            <a:off x="0" y="5364480"/>
            <a:ext cx="1920240" cy="1500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743066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40"/>
            <a:ext cx="12211751" cy="6858096"/>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6F1DD"/>
          </a:solidFill>
        </p:spPr>
        <p:txBody>
          <a:bodyPr wrap="square" lIns="0" tIns="0" rIns="0" bIns="0" rtlCol="0"/>
          <a:lstStyle/>
          <a:p>
            <a:endParaRPr sz="1319" dirty="0"/>
          </a:p>
        </p:txBody>
      </p:sp>
      <p:graphicFrame>
        <p:nvGraphicFramePr>
          <p:cNvPr id="4" name="Tabla 3"/>
          <p:cNvGraphicFramePr>
            <a:graphicFrameLocks noGrp="1"/>
          </p:cNvGraphicFramePr>
          <p:nvPr/>
        </p:nvGraphicFramePr>
        <p:xfrm>
          <a:off x="0" y="-1"/>
          <a:ext cx="12211750" cy="1000416"/>
        </p:xfrm>
        <a:graphic>
          <a:graphicData uri="http://schemas.openxmlformats.org/drawingml/2006/table">
            <a:tbl>
              <a:tblPr firstRow="1" bandRow="1">
                <a:tableStyleId>{5C22544A-7EE6-4342-B048-85BDC9FD1C3A}</a:tableStyleId>
              </a:tblPr>
              <a:tblGrid>
                <a:gridCol w="12211750">
                  <a:extLst>
                    <a:ext uri="{9D8B030D-6E8A-4147-A177-3AD203B41FA5}">
                      <a16:colId xmlns:a16="http://schemas.microsoft.com/office/drawing/2014/main" val="20000"/>
                    </a:ext>
                  </a:extLst>
                </a:gridCol>
              </a:tblGrid>
              <a:tr h="1000416">
                <a:tc>
                  <a:txBody>
                    <a:bodyPr/>
                    <a:lstStyle/>
                    <a:p>
                      <a:endParaRPr lang="es-CO"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6C6D"/>
                    </a:solidFill>
                  </a:tcPr>
                </a:tc>
                <a:extLst>
                  <a:ext uri="{0D108BD9-81ED-4DB2-BD59-A6C34878D82A}">
                    <a16:rowId xmlns:a16="http://schemas.microsoft.com/office/drawing/2014/main" val="10000"/>
                  </a:ext>
                </a:extLst>
              </a:tr>
            </a:tbl>
          </a:graphicData>
        </a:graphic>
      </p:graphicFrame>
      <p:sp>
        <p:nvSpPr>
          <p:cNvPr id="5" name="CuadroTexto 4"/>
          <p:cNvSpPr txBox="1"/>
          <p:nvPr/>
        </p:nvSpPr>
        <p:spPr>
          <a:xfrm>
            <a:off x="336166" y="23775"/>
            <a:ext cx="6102917" cy="646331"/>
          </a:xfrm>
          <a:prstGeom prst="rect">
            <a:avLst/>
          </a:prstGeom>
          <a:noFill/>
        </p:spPr>
        <p:txBody>
          <a:bodyPr wrap="square" rtlCol="0">
            <a:spAutoFit/>
          </a:bodyPr>
          <a:lstStyle/>
          <a:p>
            <a:r>
              <a:rPr lang="es-ES" sz="3600" b="1" dirty="0">
                <a:solidFill>
                  <a:srgbClr val="1B3834"/>
                </a:solidFill>
                <a:latin typeface="Isidora Sans Bold" pitchFamily="2" charset="77"/>
                <a:cs typeface="Tahoma"/>
              </a:rPr>
              <a:t>1. Estructura</a:t>
            </a:r>
          </a:p>
        </p:txBody>
      </p:sp>
      <p:sp>
        <p:nvSpPr>
          <p:cNvPr id="11" name="CuadroTexto 10">
            <a:extLst>
              <a:ext uri="{FF2B5EF4-FFF2-40B4-BE49-F238E27FC236}">
                <a16:creationId xmlns:a16="http://schemas.microsoft.com/office/drawing/2014/main" id="{2D3E97D5-A093-8F6A-9C0B-666BBA2CFE2B}"/>
              </a:ext>
            </a:extLst>
          </p:cNvPr>
          <p:cNvSpPr txBox="1"/>
          <p:nvPr/>
        </p:nvSpPr>
        <p:spPr>
          <a:xfrm>
            <a:off x="751583" y="511418"/>
            <a:ext cx="6954141" cy="400110"/>
          </a:xfrm>
          <a:prstGeom prst="rect">
            <a:avLst/>
          </a:prstGeom>
          <a:noFill/>
        </p:spPr>
        <p:txBody>
          <a:bodyPr wrap="square">
            <a:spAutoFit/>
          </a:bodyPr>
          <a:lstStyle/>
          <a:p>
            <a:r>
              <a:rPr lang="es-MX" sz="2000" b="1" dirty="0">
                <a:solidFill>
                  <a:srgbClr val="FFF8E5"/>
                </a:solidFill>
                <a:latin typeface="Isidora Sans Bold" pitchFamily="2" charset="77"/>
                <a:cs typeface="Tahoma"/>
              </a:rPr>
              <a:t>Planta de cargos Secretaría de Participación Ciudadana</a:t>
            </a:r>
          </a:p>
        </p:txBody>
      </p:sp>
      <p:grpSp>
        <p:nvGrpSpPr>
          <p:cNvPr id="60" name="Grupo 59">
            <a:extLst>
              <a:ext uri="{FF2B5EF4-FFF2-40B4-BE49-F238E27FC236}">
                <a16:creationId xmlns:a16="http://schemas.microsoft.com/office/drawing/2014/main" id="{9933D78E-9156-409D-7657-D928CDC1ED1C}"/>
              </a:ext>
            </a:extLst>
          </p:cNvPr>
          <p:cNvGrpSpPr/>
          <p:nvPr/>
        </p:nvGrpSpPr>
        <p:grpSpPr>
          <a:xfrm>
            <a:off x="9154746" y="385668"/>
            <a:ext cx="1283003" cy="541654"/>
            <a:chOff x="12414904" y="468921"/>
            <a:chExt cx="2657067" cy="1121752"/>
          </a:xfrm>
        </p:grpSpPr>
        <p:pic>
          <p:nvPicPr>
            <p:cNvPr id="61" name="Imagen 60">
              <a:extLst>
                <a:ext uri="{FF2B5EF4-FFF2-40B4-BE49-F238E27FC236}">
                  <a16:creationId xmlns:a16="http://schemas.microsoft.com/office/drawing/2014/main" id="{B35E6213-8E82-59B3-EE05-3C8A5A6B872F}"/>
                </a:ext>
              </a:extLst>
            </p:cNvPr>
            <p:cNvPicPr>
              <a:picLocks noChangeAspect="1"/>
            </p:cNvPicPr>
            <p:nvPr/>
          </p:nvPicPr>
          <p:blipFill>
            <a:blip r:embed="rId2"/>
            <a:stretch>
              <a:fillRect/>
            </a:stretch>
          </p:blipFill>
          <p:spPr>
            <a:xfrm>
              <a:off x="12414904" y="472219"/>
              <a:ext cx="2657067" cy="1118454"/>
            </a:xfrm>
            <a:prstGeom prst="rect">
              <a:avLst/>
            </a:prstGeom>
          </p:spPr>
        </p:pic>
        <p:pic>
          <p:nvPicPr>
            <p:cNvPr id="62" name="Imagen 61">
              <a:extLst>
                <a:ext uri="{FF2B5EF4-FFF2-40B4-BE49-F238E27FC236}">
                  <a16:creationId xmlns:a16="http://schemas.microsoft.com/office/drawing/2014/main" id="{D6451EDA-1707-5D60-744C-8B4553948422}"/>
                </a:ext>
              </a:extLst>
            </p:cNvPr>
            <p:cNvPicPr>
              <a:picLocks noChangeAspect="1"/>
            </p:cNvPicPr>
            <p:nvPr/>
          </p:nvPicPr>
          <p:blipFill rotWithShape="1">
            <a:blip r:embed="rId3"/>
            <a:srcRect t="87"/>
            <a:stretch/>
          </p:blipFill>
          <p:spPr>
            <a:xfrm rot="20284644">
              <a:off x="13119009" y="468921"/>
              <a:ext cx="384025" cy="387126"/>
            </a:xfrm>
            <a:prstGeom prst="rect">
              <a:avLst/>
            </a:prstGeom>
          </p:spPr>
        </p:pic>
      </p:grpSp>
      <p:pic>
        <p:nvPicPr>
          <p:cNvPr id="63" name="Imagen 62">
            <a:extLst>
              <a:ext uri="{FF2B5EF4-FFF2-40B4-BE49-F238E27FC236}">
                <a16:creationId xmlns:a16="http://schemas.microsoft.com/office/drawing/2014/main" id="{DE58E83F-AEC8-74EC-28B4-0ECE34B3E283}"/>
              </a:ext>
            </a:extLst>
          </p:cNvPr>
          <p:cNvPicPr>
            <a:picLocks noChangeAspect="1"/>
          </p:cNvPicPr>
          <p:nvPr/>
        </p:nvPicPr>
        <p:blipFill>
          <a:blip r:embed="rId4"/>
          <a:stretch>
            <a:fillRect/>
          </a:stretch>
        </p:blipFill>
        <p:spPr>
          <a:xfrm>
            <a:off x="10634329" y="95679"/>
            <a:ext cx="1189266" cy="831478"/>
          </a:xfrm>
          <a:prstGeom prst="rect">
            <a:avLst/>
          </a:prstGeom>
        </p:spPr>
      </p:pic>
      <p:grpSp>
        <p:nvGrpSpPr>
          <p:cNvPr id="8" name="object 33">
            <a:extLst>
              <a:ext uri="{FF2B5EF4-FFF2-40B4-BE49-F238E27FC236}">
                <a16:creationId xmlns:a16="http://schemas.microsoft.com/office/drawing/2014/main" id="{4429B930-A395-D285-8DAC-A6239E34E343}"/>
              </a:ext>
            </a:extLst>
          </p:cNvPr>
          <p:cNvGrpSpPr/>
          <p:nvPr/>
        </p:nvGrpSpPr>
        <p:grpSpPr>
          <a:xfrm>
            <a:off x="751583" y="3036384"/>
            <a:ext cx="5096510" cy="2801113"/>
            <a:chOff x="914400" y="1731263"/>
            <a:chExt cx="5096510" cy="2801113"/>
          </a:xfrm>
        </p:grpSpPr>
        <p:sp>
          <p:nvSpPr>
            <p:cNvPr id="49" name="object 35">
              <a:extLst>
                <a:ext uri="{FF2B5EF4-FFF2-40B4-BE49-F238E27FC236}">
                  <a16:creationId xmlns:a16="http://schemas.microsoft.com/office/drawing/2014/main" id="{AEBDFE1C-BA83-8FC4-98CE-16520DB6D31B}"/>
                </a:ext>
              </a:extLst>
            </p:cNvPr>
            <p:cNvSpPr/>
            <p:nvPr/>
          </p:nvSpPr>
          <p:spPr>
            <a:xfrm>
              <a:off x="917935" y="1731263"/>
              <a:ext cx="1704339" cy="1963420"/>
            </a:xfrm>
            <a:custGeom>
              <a:avLst/>
              <a:gdLst/>
              <a:ahLst/>
              <a:cxnLst/>
              <a:rect l="l" t="t" r="r" b="b"/>
              <a:pathLst>
                <a:path w="1704339" h="1963420">
                  <a:moveTo>
                    <a:pt x="1342390" y="493903"/>
                  </a:moveTo>
                  <a:lnTo>
                    <a:pt x="1341158" y="445985"/>
                  </a:lnTo>
                  <a:lnTo>
                    <a:pt x="1335366" y="399427"/>
                  </a:lnTo>
                  <a:lnTo>
                    <a:pt x="1325219" y="354431"/>
                  </a:lnTo>
                  <a:lnTo>
                    <a:pt x="1310932" y="311200"/>
                  </a:lnTo>
                  <a:lnTo>
                    <a:pt x="1292720" y="269925"/>
                  </a:lnTo>
                  <a:lnTo>
                    <a:pt x="1270787" y="230822"/>
                  </a:lnTo>
                  <a:lnTo>
                    <a:pt x="1245349" y="194068"/>
                  </a:lnTo>
                  <a:lnTo>
                    <a:pt x="1216609" y="159880"/>
                  </a:lnTo>
                  <a:lnTo>
                    <a:pt x="1184783" y="128435"/>
                  </a:lnTo>
                  <a:lnTo>
                    <a:pt x="1150073" y="99961"/>
                  </a:lnTo>
                  <a:lnTo>
                    <a:pt x="1112697" y="74637"/>
                  </a:lnTo>
                  <a:lnTo>
                    <a:pt x="1072883" y="52654"/>
                  </a:lnTo>
                  <a:lnTo>
                    <a:pt x="1030808" y="34226"/>
                  </a:lnTo>
                  <a:lnTo>
                    <a:pt x="986701" y="19558"/>
                  </a:lnTo>
                  <a:lnTo>
                    <a:pt x="940777" y="8826"/>
                  </a:lnTo>
                  <a:lnTo>
                    <a:pt x="893229" y="2247"/>
                  </a:lnTo>
                  <a:lnTo>
                    <a:pt x="844296" y="0"/>
                  </a:lnTo>
                  <a:lnTo>
                    <a:pt x="795401" y="2247"/>
                  </a:lnTo>
                  <a:lnTo>
                    <a:pt x="748030" y="8813"/>
                  </a:lnTo>
                  <a:lnTo>
                    <a:pt x="702335" y="19519"/>
                  </a:lnTo>
                  <a:lnTo>
                    <a:pt x="658495" y="34150"/>
                  </a:lnTo>
                  <a:lnTo>
                    <a:pt x="616699" y="52501"/>
                  </a:lnTo>
                  <a:lnTo>
                    <a:pt x="577126" y="74358"/>
                  </a:lnTo>
                  <a:lnTo>
                    <a:pt x="539965" y="99517"/>
                  </a:lnTo>
                  <a:lnTo>
                    <a:pt x="505371" y="127774"/>
                  </a:lnTo>
                  <a:lnTo>
                    <a:pt x="473544" y="158940"/>
                  </a:lnTo>
                  <a:lnTo>
                    <a:pt x="444652" y="192773"/>
                  </a:lnTo>
                  <a:lnTo>
                    <a:pt x="418884" y="229095"/>
                  </a:lnTo>
                  <a:lnTo>
                    <a:pt x="396417" y="267690"/>
                  </a:lnTo>
                  <a:lnTo>
                    <a:pt x="377431" y="308356"/>
                  </a:lnTo>
                  <a:lnTo>
                    <a:pt x="362089" y="350875"/>
                  </a:lnTo>
                  <a:lnTo>
                    <a:pt x="350596" y="395058"/>
                  </a:lnTo>
                  <a:lnTo>
                    <a:pt x="343128" y="440690"/>
                  </a:lnTo>
                  <a:lnTo>
                    <a:pt x="339852" y="487553"/>
                  </a:lnTo>
                  <a:lnTo>
                    <a:pt x="342188" y="535482"/>
                  </a:lnTo>
                  <a:lnTo>
                    <a:pt x="349084" y="582041"/>
                  </a:lnTo>
                  <a:lnTo>
                    <a:pt x="360299" y="627037"/>
                  </a:lnTo>
                  <a:lnTo>
                    <a:pt x="375615" y="670267"/>
                  </a:lnTo>
                  <a:lnTo>
                    <a:pt x="394792" y="711542"/>
                  </a:lnTo>
                  <a:lnTo>
                    <a:pt x="417614" y="750646"/>
                  </a:lnTo>
                  <a:lnTo>
                    <a:pt x="443839" y="787400"/>
                  </a:lnTo>
                  <a:lnTo>
                    <a:pt x="473265" y="821588"/>
                  </a:lnTo>
                  <a:lnTo>
                    <a:pt x="505650" y="853033"/>
                  </a:lnTo>
                  <a:lnTo>
                    <a:pt x="540778" y="881507"/>
                  </a:lnTo>
                  <a:lnTo>
                    <a:pt x="578408" y="906830"/>
                  </a:lnTo>
                  <a:lnTo>
                    <a:pt x="618324" y="928814"/>
                  </a:lnTo>
                  <a:lnTo>
                    <a:pt x="660311" y="947242"/>
                  </a:lnTo>
                  <a:lnTo>
                    <a:pt x="704126" y="961910"/>
                  </a:lnTo>
                  <a:lnTo>
                    <a:pt x="749541" y="972642"/>
                  </a:lnTo>
                  <a:lnTo>
                    <a:pt x="796340" y="979220"/>
                  </a:lnTo>
                  <a:lnTo>
                    <a:pt x="844296" y="981456"/>
                  </a:lnTo>
                  <a:lnTo>
                    <a:pt x="892175" y="979220"/>
                  </a:lnTo>
                  <a:lnTo>
                    <a:pt x="938796" y="972654"/>
                  </a:lnTo>
                  <a:lnTo>
                    <a:pt x="983932" y="961948"/>
                  </a:lnTo>
                  <a:lnTo>
                    <a:pt x="1027379" y="947318"/>
                  </a:lnTo>
                  <a:lnTo>
                    <a:pt x="1068920" y="928966"/>
                  </a:lnTo>
                  <a:lnTo>
                    <a:pt x="1108354" y="907110"/>
                  </a:lnTo>
                  <a:lnTo>
                    <a:pt x="1145463" y="881951"/>
                  </a:lnTo>
                  <a:lnTo>
                    <a:pt x="1180033" y="853694"/>
                  </a:lnTo>
                  <a:lnTo>
                    <a:pt x="1211859" y="822528"/>
                  </a:lnTo>
                  <a:lnTo>
                    <a:pt x="1240726" y="788695"/>
                  </a:lnTo>
                  <a:lnTo>
                    <a:pt x="1266431" y="752373"/>
                  </a:lnTo>
                  <a:lnTo>
                    <a:pt x="1288770" y="713778"/>
                  </a:lnTo>
                  <a:lnTo>
                    <a:pt x="1307503" y="673112"/>
                  </a:lnTo>
                  <a:lnTo>
                    <a:pt x="1322451" y="630593"/>
                  </a:lnTo>
                  <a:lnTo>
                    <a:pt x="1333385" y="586409"/>
                  </a:lnTo>
                  <a:lnTo>
                    <a:pt x="1340104" y="540778"/>
                  </a:lnTo>
                  <a:lnTo>
                    <a:pt x="1342390" y="493903"/>
                  </a:lnTo>
                  <a:close/>
                </a:path>
                <a:path w="1704339" h="1963420">
                  <a:moveTo>
                    <a:pt x="1703832" y="1962912"/>
                  </a:moveTo>
                  <a:lnTo>
                    <a:pt x="1700669" y="1912327"/>
                  </a:lnTo>
                  <a:lnTo>
                    <a:pt x="1695386" y="1862912"/>
                  </a:lnTo>
                  <a:lnTo>
                    <a:pt x="1687957" y="1814715"/>
                  </a:lnTo>
                  <a:lnTo>
                    <a:pt x="1678330" y="1767763"/>
                  </a:lnTo>
                  <a:lnTo>
                    <a:pt x="1666494" y="1722069"/>
                  </a:lnTo>
                  <a:lnTo>
                    <a:pt x="1652435" y="1677670"/>
                  </a:lnTo>
                  <a:lnTo>
                    <a:pt x="1636102" y="1634578"/>
                  </a:lnTo>
                  <a:lnTo>
                    <a:pt x="1617497" y="1592834"/>
                  </a:lnTo>
                  <a:lnTo>
                    <a:pt x="1596580" y="1552448"/>
                  </a:lnTo>
                  <a:lnTo>
                    <a:pt x="1573314" y="1513471"/>
                  </a:lnTo>
                  <a:lnTo>
                    <a:pt x="1547685" y="1475892"/>
                  </a:lnTo>
                  <a:lnTo>
                    <a:pt x="1519682" y="1439773"/>
                  </a:lnTo>
                  <a:lnTo>
                    <a:pt x="1489252" y="1405115"/>
                  </a:lnTo>
                  <a:lnTo>
                    <a:pt x="1456372" y="1371955"/>
                  </a:lnTo>
                  <a:lnTo>
                    <a:pt x="1421041" y="1340307"/>
                  </a:lnTo>
                  <a:lnTo>
                    <a:pt x="1383207" y="1310220"/>
                  </a:lnTo>
                  <a:lnTo>
                    <a:pt x="1342859" y="1281696"/>
                  </a:lnTo>
                  <a:lnTo>
                    <a:pt x="1299972" y="1254760"/>
                  </a:lnTo>
                  <a:lnTo>
                    <a:pt x="1254442" y="1228026"/>
                  </a:lnTo>
                  <a:lnTo>
                    <a:pt x="1208747" y="1204188"/>
                  </a:lnTo>
                  <a:lnTo>
                    <a:pt x="1162913" y="1183246"/>
                  </a:lnTo>
                  <a:lnTo>
                    <a:pt x="1116965" y="1165199"/>
                  </a:lnTo>
                  <a:lnTo>
                    <a:pt x="1070914" y="1150010"/>
                  </a:lnTo>
                  <a:lnTo>
                    <a:pt x="1024788" y="1137704"/>
                  </a:lnTo>
                  <a:lnTo>
                    <a:pt x="978623" y="1128242"/>
                  </a:lnTo>
                  <a:lnTo>
                    <a:pt x="932434" y="1121638"/>
                  </a:lnTo>
                  <a:lnTo>
                    <a:pt x="886231" y="1117866"/>
                  </a:lnTo>
                  <a:lnTo>
                    <a:pt x="840066" y="1116926"/>
                  </a:lnTo>
                  <a:lnTo>
                    <a:pt x="793940" y="1118806"/>
                  </a:lnTo>
                  <a:lnTo>
                    <a:pt x="747903" y="1123492"/>
                  </a:lnTo>
                  <a:lnTo>
                    <a:pt x="701941" y="1130985"/>
                  </a:lnTo>
                  <a:lnTo>
                    <a:pt x="656107" y="1141272"/>
                  </a:lnTo>
                  <a:lnTo>
                    <a:pt x="610412" y="1154341"/>
                  </a:lnTo>
                  <a:lnTo>
                    <a:pt x="564896" y="1170190"/>
                  </a:lnTo>
                  <a:lnTo>
                    <a:pt x="519557" y="1188796"/>
                  </a:lnTo>
                  <a:lnTo>
                    <a:pt x="474433" y="1210157"/>
                  </a:lnTo>
                  <a:lnTo>
                    <a:pt x="429552" y="1234274"/>
                  </a:lnTo>
                  <a:lnTo>
                    <a:pt x="384937" y="1261110"/>
                  </a:lnTo>
                  <a:lnTo>
                    <a:pt x="341744" y="1290713"/>
                  </a:lnTo>
                  <a:lnTo>
                    <a:pt x="301282" y="1321955"/>
                  </a:lnTo>
                  <a:lnTo>
                    <a:pt x="263512" y="1354810"/>
                  </a:lnTo>
                  <a:lnTo>
                    <a:pt x="228409" y="1389253"/>
                  </a:lnTo>
                  <a:lnTo>
                    <a:pt x="195922" y="1425219"/>
                  </a:lnTo>
                  <a:lnTo>
                    <a:pt x="166039" y="1462684"/>
                  </a:lnTo>
                  <a:lnTo>
                    <a:pt x="138722" y="1501622"/>
                  </a:lnTo>
                  <a:lnTo>
                    <a:pt x="113944" y="1541983"/>
                  </a:lnTo>
                  <a:lnTo>
                    <a:pt x="91668" y="1583715"/>
                  </a:lnTo>
                  <a:lnTo>
                    <a:pt x="71869" y="1626806"/>
                  </a:lnTo>
                  <a:lnTo>
                    <a:pt x="54521" y="1671205"/>
                  </a:lnTo>
                  <a:lnTo>
                    <a:pt x="39585" y="1716862"/>
                  </a:lnTo>
                  <a:lnTo>
                    <a:pt x="27025" y="1763763"/>
                  </a:lnTo>
                  <a:lnTo>
                    <a:pt x="16814" y="1811858"/>
                  </a:lnTo>
                  <a:lnTo>
                    <a:pt x="8928" y="1861108"/>
                  </a:lnTo>
                  <a:lnTo>
                    <a:pt x="3327" y="1911477"/>
                  </a:lnTo>
                  <a:lnTo>
                    <a:pt x="0" y="1962912"/>
                  </a:lnTo>
                  <a:lnTo>
                    <a:pt x="1703832" y="1962912"/>
                  </a:lnTo>
                  <a:close/>
                </a:path>
              </a:pathLst>
            </a:custGeom>
            <a:solidFill>
              <a:srgbClr val="EED062"/>
            </a:solidFill>
          </p:spPr>
          <p:txBody>
            <a:bodyPr wrap="square" lIns="0" tIns="0" rIns="0" bIns="0" rtlCol="0"/>
            <a:lstStyle/>
            <a:p>
              <a:endParaRPr dirty="0"/>
            </a:p>
          </p:txBody>
        </p:sp>
        <p:sp>
          <p:nvSpPr>
            <p:cNvPr id="50" name="object 35">
              <a:extLst>
                <a:ext uri="{FF2B5EF4-FFF2-40B4-BE49-F238E27FC236}">
                  <a16:creationId xmlns:a16="http://schemas.microsoft.com/office/drawing/2014/main" id="{D3143BFD-B391-6E50-A56B-60F287836A35}"/>
                </a:ext>
              </a:extLst>
            </p:cNvPr>
            <p:cNvSpPr/>
            <p:nvPr/>
          </p:nvSpPr>
          <p:spPr>
            <a:xfrm>
              <a:off x="2533005" y="1731263"/>
              <a:ext cx="1704339" cy="1963420"/>
            </a:xfrm>
            <a:custGeom>
              <a:avLst/>
              <a:gdLst/>
              <a:ahLst/>
              <a:cxnLst/>
              <a:rect l="l" t="t" r="r" b="b"/>
              <a:pathLst>
                <a:path w="1704339" h="1963420">
                  <a:moveTo>
                    <a:pt x="1342390" y="493903"/>
                  </a:moveTo>
                  <a:lnTo>
                    <a:pt x="1341158" y="445985"/>
                  </a:lnTo>
                  <a:lnTo>
                    <a:pt x="1335366" y="399427"/>
                  </a:lnTo>
                  <a:lnTo>
                    <a:pt x="1325219" y="354431"/>
                  </a:lnTo>
                  <a:lnTo>
                    <a:pt x="1310932" y="311200"/>
                  </a:lnTo>
                  <a:lnTo>
                    <a:pt x="1292720" y="269925"/>
                  </a:lnTo>
                  <a:lnTo>
                    <a:pt x="1270787" y="230822"/>
                  </a:lnTo>
                  <a:lnTo>
                    <a:pt x="1245349" y="194068"/>
                  </a:lnTo>
                  <a:lnTo>
                    <a:pt x="1216609" y="159880"/>
                  </a:lnTo>
                  <a:lnTo>
                    <a:pt x="1184783" y="128435"/>
                  </a:lnTo>
                  <a:lnTo>
                    <a:pt x="1150073" y="99961"/>
                  </a:lnTo>
                  <a:lnTo>
                    <a:pt x="1112697" y="74637"/>
                  </a:lnTo>
                  <a:lnTo>
                    <a:pt x="1072883" y="52654"/>
                  </a:lnTo>
                  <a:lnTo>
                    <a:pt x="1030808" y="34226"/>
                  </a:lnTo>
                  <a:lnTo>
                    <a:pt x="986701" y="19558"/>
                  </a:lnTo>
                  <a:lnTo>
                    <a:pt x="940777" y="8826"/>
                  </a:lnTo>
                  <a:lnTo>
                    <a:pt x="893229" y="2247"/>
                  </a:lnTo>
                  <a:lnTo>
                    <a:pt x="844296" y="0"/>
                  </a:lnTo>
                  <a:lnTo>
                    <a:pt x="795401" y="2247"/>
                  </a:lnTo>
                  <a:lnTo>
                    <a:pt x="748030" y="8813"/>
                  </a:lnTo>
                  <a:lnTo>
                    <a:pt x="702335" y="19519"/>
                  </a:lnTo>
                  <a:lnTo>
                    <a:pt x="658495" y="34150"/>
                  </a:lnTo>
                  <a:lnTo>
                    <a:pt x="616699" y="52501"/>
                  </a:lnTo>
                  <a:lnTo>
                    <a:pt x="577126" y="74358"/>
                  </a:lnTo>
                  <a:lnTo>
                    <a:pt x="539965" y="99517"/>
                  </a:lnTo>
                  <a:lnTo>
                    <a:pt x="505371" y="127774"/>
                  </a:lnTo>
                  <a:lnTo>
                    <a:pt x="473544" y="158940"/>
                  </a:lnTo>
                  <a:lnTo>
                    <a:pt x="444652" y="192773"/>
                  </a:lnTo>
                  <a:lnTo>
                    <a:pt x="418884" y="229095"/>
                  </a:lnTo>
                  <a:lnTo>
                    <a:pt x="396417" y="267690"/>
                  </a:lnTo>
                  <a:lnTo>
                    <a:pt x="377431" y="308356"/>
                  </a:lnTo>
                  <a:lnTo>
                    <a:pt x="362089" y="350875"/>
                  </a:lnTo>
                  <a:lnTo>
                    <a:pt x="350596" y="395058"/>
                  </a:lnTo>
                  <a:lnTo>
                    <a:pt x="343128" y="440690"/>
                  </a:lnTo>
                  <a:lnTo>
                    <a:pt x="339852" y="487553"/>
                  </a:lnTo>
                  <a:lnTo>
                    <a:pt x="342188" y="535482"/>
                  </a:lnTo>
                  <a:lnTo>
                    <a:pt x="349084" y="582041"/>
                  </a:lnTo>
                  <a:lnTo>
                    <a:pt x="360299" y="627037"/>
                  </a:lnTo>
                  <a:lnTo>
                    <a:pt x="375615" y="670267"/>
                  </a:lnTo>
                  <a:lnTo>
                    <a:pt x="394792" y="711542"/>
                  </a:lnTo>
                  <a:lnTo>
                    <a:pt x="417614" y="750646"/>
                  </a:lnTo>
                  <a:lnTo>
                    <a:pt x="443839" y="787400"/>
                  </a:lnTo>
                  <a:lnTo>
                    <a:pt x="473265" y="821588"/>
                  </a:lnTo>
                  <a:lnTo>
                    <a:pt x="505650" y="853033"/>
                  </a:lnTo>
                  <a:lnTo>
                    <a:pt x="540778" y="881507"/>
                  </a:lnTo>
                  <a:lnTo>
                    <a:pt x="578408" y="906830"/>
                  </a:lnTo>
                  <a:lnTo>
                    <a:pt x="618324" y="928814"/>
                  </a:lnTo>
                  <a:lnTo>
                    <a:pt x="660311" y="947242"/>
                  </a:lnTo>
                  <a:lnTo>
                    <a:pt x="704126" y="961910"/>
                  </a:lnTo>
                  <a:lnTo>
                    <a:pt x="749541" y="972642"/>
                  </a:lnTo>
                  <a:lnTo>
                    <a:pt x="796340" y="979220"/>
                  </a:lnTo>
                  <a:lnTo>
                    <a:pt x="844296" y="981456"/>
                  </a:lnTo>
                  <a:lnTo>
                    <a:pt x="892175" y="979220"/>
                  </a:lnTo>
                  <a:lnTo>
                    <a:pt x="938796" y="972654"/>
                  </a:lnTo>
                  <a:lnTo>
                    <a:pt x="983932" y="961948"/>
                  </a:lnTo>
                  <a:lnTo>
                    <a:pt x="1027379" y="947318"/>
                  </a:lnTo>
                  <a:lnTo>
                    <a:pt x="1068920" y="928966"/>
                  </a:lnTo>
                  <a:lnTo>
                    <a:pt x="1108354" y="907110"/>
                  </a:lnTo>
                  <a:lnTo>
                    <a:pt x="1145463" y="881951"/>
                  </a:lnTo>
                  <a:lnTo>
                    <a:pt x="1180033" y="853694"/>
                  </a:lnTo>
                  <a:lnTo>
                    <a:pt x="1211859" y="822528"/>
                  </a:lnTo>
                  <a:lnTo>
                    <a:pt x="1240726" y="788695"/>
                  </a:lnTo>
                  <a:lnTo>
                    <a:pt x="1266431" y="752373"/>
                  </a:lnTo>
                  <a:lnTo>
                    <a:pt x="1288770" y="713778"/>
                  </a:lnTo>
                  <a:lnTo>
                    <a:pt x="1307503" y="673112"/>
                  </a:lnTo>
                  <a:lnTo>
                    <a:pt x="1322451" y="630593"/>
                  </a:lnTo>
                  <a:lnTo>
                    <a:pt x="1333385" y="586409"/>
                  </a:lnTo>
                  <a:lnTo>
                    <a:pt x="1340104" y="540778"/>
                  </a:lnTo>
                  <a:lnTo>
                    <a:pt x="1342390" y="493903"/>
                  </a:lnTo>
                  <a:close/>
                </a:path>
                <a:path w="1704339" h="1963420">
                  <a:moveTo>
                    <a:pt x="1703832" y="1962912"/>
                  </a:moveTo>
                  <a:lnTo>
                    <a:pt x="1700669" y="1912327"/>
                  </a:lnTo>
                  <a:lnTo>
                    <a:pt x="1695386" y="1862912"/>
                  </a:lnTo>
                  <a:lnTo>
                    <a:pt x="1687957" y="1814715"/>
                  </a:lnTo>
                  <a:lnTo>
                    <a:pt x="1678330" y="1767763"/>
                  </a:lnTo>
                  <a:lnTo>
                    <a:pt x="1666494" y="1722069"/>
                  </a:lnTo>
                  <a:lnTo>
                    <a:pt x="1652435" y="1677670"/>
                  </a:lnTo>
                  <a:lnTo>
                    <a:pt x="1636102" y="1634578"/>
                  </a:lnTo>
                  <a:lnTo>
                    <a:pt x="1617497" y="1592834"/>
                  </a:lnTo>
                  <a:lnTo>
                    <a:pt x="1596580" y="1552448"/>
                  </a:lnTo>
                  <a:lnTo>
                    <a:pt x="1573314" y="1513471"/>
                  </a:lnTo>
                  <a:lnTo>
                    <a:pt x="1547685" y="1475892"/>
                  </a:lnTo>
                  <a:lnTo>
                    <a:pt x="1519682" y="1439773"/>
                  </a:lnTo>
                  <a:lnTo>
                    <a:pt x="1489252" y="1405115"/>
                  </a:lnTo>
                  <a:lnTo>
                    <a:pt x="1456372" y="1371955"/>
                  </a:lnTo>
                  <a:lnTo>
                    <a:pt x="1421041" y="1340307"/>
                  </a:lnTo>
                  <a:lnTo>
                    <a:pt x="1383207" y="1310220"/>
                  </a:lnTo>
                  <a:lnTo>
                    <a:pt x="1342859" y="1281696"/>
                  </a:lnTo>
                  <a:lnTo>
                    <a:pt x="1299972" y="1254760"/>
                  </a:lnTo>
                  <a:lnTo>
                    <a:pt x="1254442" y="1228026"/>
                  </a:lnTo>
                  <a:lnTo>
                    <a:pt x="1208747" y="1204188"/>
                  </a:lnTo>
                  <a:lnTo>
                    <a:pt x="1162913" y="1183246"/>
                  </a:lnTo>
                  <a:lnTo>
                    <a:pt x="1116965" y="1165199"/>
                  </a:lnTo>
                  <a:lnTo>
                    <a:pt x="1070914" y="1150010"/>
                  </a:lnTo>
                  <a:lnTo>
                    <a:pt x="1024788" y="1137704"/>
                  </a:lnTo>
                  <a:lnTo>
                    <a:pt x="978623" y="1128242"/>
                  </a:lnTo>
                  <a:lnTo>
                    <a:pt x="932434" y="1121638"/>
                  </a:lnTo>
                  <a:lnTo>
                    <a:pt x="886231" y="1117866"/>
                  </a:lnTo>
                  <a:lnTo>
                    <a:pt x="840066" y="1116926"/>
                  </a:lnTo>
                  <a:lnTo>
                    <a:pt x="793940" y="1118806"/>
                  </a:lnTo>
                  <a:lnTo>
                    <a:pt x="747903" y="1123492"/>
                  </a:lnTo>
                  <a:lnTo>
                    <a:pt x="701941" y="1130985"/>
                  </a:lnTo>
                  <a:lnTo>
                    <a:pt x="656107" y="1141272"/>
                  </a:lnTo>
                  <a:lnTo>
                    <a:pt x="610412" y="1154341"/>
                  </a:lnTo>
                  <a:lnTo>
                    <a:pt x="564896" y="1170190"/>
                  </a:lnTo>
                  <a:lnTo>
                    <a:pt x="519557" y="1188796"/>
                  </a:lnTo>
                  <a:lnTo>
                    <a:pt x="474433" y="1210157"/>
                  </a:lnTo>
                  <a:lnTo>
                    <a:pt x="429552" y="1234274"/>
                  </a:lnTo>
                  <a:lnTo>
                    <a:pt x="384937" y="1261110"/>
                  </a:lnTo>
                  <a:lnTo>
                    <a:pt x="341744" y="1290713"/>
                  </a:lnTo>
                  <a:lnTo>
                    <a:pt x="301282" y="1321955"/>
                  </a:lnTo>
                  <a:lnTo>
                    <a:pt x="263512" y="1354810"/>
                  </a:lnTo>
                  <a:lnTo>
                    <a:pt x="228409" y="1389253"/>
                  </a:lnTo>
                  <a:lnTo>
                    <a:pt x="195922" y="1425219"/>
                  </a:lnTo>
                  <a:lnTo>
                    <a:pt x="166039" y="1462684"/>
                  </a:lnTo>
                  <a:lnTo>
                    <a:pt x="138722" y="1501622"/>
                  </a:lnTo>
                  <a:lnTo>
                    <a:pt x="113944" y="1541983"/>
                  </a:lnTo>
                  <a:lnTo>
                    <a:pt x="91668" y="1583715"/>
                  </a:lnTo>
                  <a:lnTo>
                    <a:pt x="71869" y="1626806"/>
                  </a:lnTo>
                  <a:lnTo>
                    <a:pt x="54521" y="1671205"/>
                  </a:lnTo>
                  <a:lnTo>
                    <a:pt x="39585" y="1716862"/>
                  </a:lnTo>
                  <a:lnTo>
                    <a:pt x="27025" y="1763763"/>
                  </a:lnTo>
                  <a:lnTo>
                    <a:pt x="16814" y="1811858"/>
                  </a:lnTo>
                  <a:lnTo>
                    <a:pt x="8928" y="1861108"/>
                  </a:lnTo>
                  <a:lnTo>
                    <a:pt x="3327" y="1911477"/>
                  </a:lnTo>
                  <a:lnTo>
                    <a:pt x="0" y="1962912"/>
                  </a:lnTo>
                  <a:lnTo>
                    <a:pt x="1703832" y="1962912"/>
                  </a:lnTo>
                  <a:close/>
                </a:path>
              </a:pathLst>
            </a:custGeom>
            <a:solidFill>
              <a:srgbClr val="9CD7EE"/>
            </a:solidFill>
          </p:spPr>
          <p:txBody>
            <a:bodyPr wrap="square" lIns="0" tIns="0" rIns="0" bIns="0" rtlCol="0"/>
            <a:lstStyle/>
            <a:p>
              <a:endParaRPr/>
            </a:p>
          </p:txBody>
        </p:sp>
        <p:sp>
          <p:nvSpPr>
            <p:cNvPr id="10" name="object 35">
              <a:extLst>
                <a:ext uri="{FF2B5EF4-FFF2-40B4-BE49-F238E27FC236}">
                  <a16:creationId xmlns:a16="http://schemas.microsoft.com/office/drawing/2014/main" id="{C39F54BE-6648-5754-4FFE-A14E23CDDA96}"/>
                </a:ext>
              </a:extLst>
            </p:cNvPr>
            <p:cNvSpPr/>
            <p:nvPr/>
          </p:nvSpPr>
          <p:spPr>
            <a:xfrm>
              <a:off x="1543812" y="1731263"/>
              <a:ext cx="1704339" cy="1963420"/>
            </a:xfrm>
            <a:custGeom>
              <a:avLst/>
              <a:gdLst/>
              <a:ahLst/>
              <a:cxnLst/>
              <a:rect l="l" t="t" r="r" b="b"/>
              <a:pathLst>
                <a:path w="1704339" h="1963420">
                  <a:moveTo>
                    <a:pt x="1342390" y="493903"/>
                  </a:moveTo>
                  <a:lnTo>
                    <a:pt x="1341158" y="445985"/>
                  </a:lnTo>
                  <a:lnTo>
                    <a:pt x="1335366" y="399427"/>
                  </a:lnTo>
                  <a:lnTo>
                    <a:pt x="1325219" y="354431"/>
                  </a:lnTo>
                  <a:lnTo>
                    <a:pt x="1310932" y="311200"/>
                  </a:lnTo>
                  <a:lnTo>
                    <a:pt x="1292720" y="269925"/>
                  </a:lnTo>
                  <a:lnTo>
                    <a:pt x="1270787" y="230822"/>
                  </a:lnTo>
                  <a:lnTo>
                    <a:pt x="1245349" y="194068"/>
                  </a:lnTo>
                  <a:lnTo>
                    <a:pt x="1216609" y="159880"/>
                  </a:lnTo>
                  <a:lnTo>
                    <a:pt x="1184783" y="128435"/>
                  </a:lnTo>
                  <a:lnTo>
                    <a:pt x="1150073" y="99961"/>
                  </a:lnTo>
                  <a:lnTo>
                    <a:pt x="1112697" y="74637"/>
                  </a:lnTo>
                  <a:lnTo>
                    <a:pt x="1072883" y="52654"/>
                  </a:lnTo>
                  <a:lnTo>
                    <a:pt x="1030808" y="34226"/>
                  </a:lnTo>
                  <a:lnTo>
                    <a:pt x="986701" y="19558"/>
                  </a:lnTo>
                  <a:lnTo>
                    <a:pt x="940777" y="8826"/>
                  </a:lnTo>
                  <a:lnTo>
                    <a:pt x="893229" y="2247"/>
                  </a:lnTo>
                  <a:lnTo>
                    <a:pt x="844296" y="0"/>
                  </a:lnTo>
                  <a:lnTo>
                    <a:pt x="795401" y="2247"/>
                  </a:lnTo>
                  <a:lnTo>
                    <a:pt x="748030" y="8813"/>
                  </a:lnTo>
                  <a:lnTo>
                    <a:pt x="702335" y="19519"/>
                  </a:lnTo>
                  <a:lnTo>
                    <a:pt x="658495" y="34150"/>
                  </a:lnTo>
                  <a:lnTo>
                    <a:pt x="616699" y="52501"/>
                  </a:lnTo>
                  <a:lnTo>
                    <a:pt x="577126" y="74358"/>
                  </a:lnTo>
                  <a:lnTo>
                    <a:pt x="539965" y="99517"/>
                  </a:lnTo>
                  <a:lnTo>
                    <a:pt x="505371" y="127774"/>
                  </a:lnTo>
                  <a:lnTo>
                    <a:pt x="473544" y="158940"/>
                  </a:lnTo>
                  <a:lnTo>
                    <a:pt x="444652" y="192773"/>
                  </a:lnTo>
                  <a:lnTo>
                    <a:pt x="418884" y="229095"/>
                  </a:lnTo>
                  <a:lnTo>
                    <a:pt x="396417" y="267690"/>
                  </a:lnTo>
                  <a:lnTo>
                    <a:pt x="377431" y="308356"/>
                  </a:lnTo>
                  <a:lnTo>
                    <a:pt x="362089" y="350875"/>
                  </a:lnTo>
                  <a:lnTo>
                    <a:pt x="350596" y="395058"/>
                  </a:lnTo>
                  <a:lnTo>
                    <a:pt x="343128" y="440690"/>
                  </a:lnTo>
                  <a:lnTo>
                    <a:pt x="339852" y="487553"/>
                  </a:lnTo>
                  <a:lnTo>
                    <a:pt x="342188" y="535482"/>
                  </a:lnTo>
                  <a:lnTo>
                    <a:pt x="349084" y="582041"/>
                  </a:lnTo>
                  <a:lnTo>
                    <a:pt x="360299" y="627037"/>
                  </a:lnTo>
                  <a:lnTo>
                    <a:pt x="375615" y="670267"/>
                  </a:lnTo>
                  <a:lnTo>
                    <a:pt x="394792" y="711542"/>
                  </a:lnTo>
                  <a:lnTo>
                    <a:pt x="417614" y="750646"/>
                  </a:lnTo>
                  <a:lnTo>
                    <a:pt x="443839" y="787400"/>
                  </a:lnTo>
                  <a:lnTo>
                    <a:pt x="473265" y="821588"/>
                  </a:lnTo>
                  <a:lnTo>
                    <a:pt x="505650" y="853033"/>
                  </a:lnTo>
                  <a:lnTo>
                    <a:pt x="540778" y="881507"/>
                  </a:lnTo>
                  <a:lnTo>
                    <a:pt x="578408" y="906830"/>
                  </a:lnTo>
                  <a:lnTo>
                    <a:pt x="618324" y="928814"/>
                  </a:lnTo>
                  <a:lnTo>
                    <a:pt x="660311" y="947242"/>
                  </a:lnTo>
                  <a:lnTo>
                    <a:pt x="704126" y="961910"/>
                  </a:lnTo>
                  <a:lnTo>
                    <a:pt x="749541" y="972642"/>
                  </a:lnTo>
                  <a:lnTo>
                    <a:pt x="796340" y="979220"/>
                  </a:lnTo>
                  <a:lnTo>
                    <a:pt x="844296" y="981456"/>
                  </a:lnTo>
                  <a:lnTo>
                    <a:pt x="892175" y="979220"/>
                  </a:lnTo>
                  <a:lnTo>
                    <a:pt x="938796" y="972654"/>
                  </a:lnTo>
                  <a:lnTo>
                    <a:pt x="983932" y="961948"/>
                  </a:lnTo>
                  <a:lnTo>
                    <a:pt x="1027379" y="947318"/>
                  </a:lnTo>
                  <a:lnTo>
                    <a:pt x="1068920" y="928966"/>
                  </a:lnTo>
                  <a:lnTo>
                    <a:pt x="1108354" y="907110"/>
                  </a:lnTo>
                  <a:lnTo>
                    <a:pt x="1145463" y="881951"/>
                  </a:lnTo>
                  <a:lnTo>
                    <a:pt x="1180033" y="853694"/>
                  </a:lnTo>
                  <a:lnTo>
                    <a:pt x="1211859" y="822528"/>
                  </a:lnTo>
                  <a:lnTo>
                    <a:pt x="1240726" y="788695"/>
                  </a:lnTo>
                  <a:lnTo>
                    <a:pt x="1266431" y="752373"/>
                  </a:lnTo>
                  <a:lnTo>
                    <a:pt x="1288770" y="713778"/>
                  </a:lnTo>
                  <a:lnTo>
                    <a:pt x="1307503" y="673112"/>
                  </a:lnTo>
                  <a:lnTo>
                    <a:pt x="1322451" y="630593"/>
                  </a:lnTo>
                  <a:lnTo>
                    <a:pt x="1333385" y="586409"/>
                  </a:lnTo>
                  <a:lnTo>
                    <a:pt x="1340104" y="540778"/>
                  </a:lnTo>
                  <a:lnTo>
                    <a:pt x="1342390" y="493903"/>
                  </a:lnTo>
                  <a:close/>
                </a:path>
                <a:path w="1704339" h="1963420">
                  <a:moveTo>
                    <a:pt x="1703832" y="1962912"/>
                  </a:moveTo>
                  <a:lnTo>
                    <a:pt x="1700669" y="1912327"/>
                  </a:lnTo>
                  <a:lnTo>
                    <a:pt x="1695386" y="1862912"/>
                  </a:lnTo>
                  <a:lnTo>
                    <a:pt x="1687957" y="1814715"/>
                  </a:lnTo>
                  <a:lnTo>
                    <a:pt x="1678330" y="1767763"/>
                  </a:lnTo>
                  <a:lnTo>
                    <a:pt x="1666494" y="1722069"/>
                  </a:lnTo>
                  <a:lnTo>
                    <a:pt x="1652435" y="1677670"/>
                  </a:lnTo>
                  <a:lnTo>
                    <a:pt x="1636102" y="1634578"/>
                  </a:lnTo>
                  <a:lnTo>
                    <a:pt x="1617497" y="1592834"/>
                  </a:lnTo>
                  <a:lnTo>
                    <a:pt x="1596580" y="1552448"/>
                  </a:lnTo>
                  <a:lnTo>
                    <a:pt x="1573314" y="1513471"/>
                  </a:lnTo>
                  <a:lnTo>
                    <a:pt x="1547685" y="1475892"/>
                  </a:lnTo>
                  <a:lnTo>
                    <a:pt x="1519682" y="1439773"/>
                  </a:lnTo>
                  <a:lnTo>
                    <a:pt x="1489252" y="1405115"/>
                  </a:lnTo>
                  <a:lnTo>
                    <a:pt x="1456372" y="1371955"/>
                  </a:lnTo>
                  <a:lnTo>
                    <a:pt x="1421041" y="1340307"/>
                  </a:lnTo>
                  <a:lnTo>
                    <a:pt x="1383207" y="1310220"/>
                  </a:lnTo>
                  <a:lnTo>
                    <a:pt x="1342859" y="1281696"/>
                  </a:lnTo>
                  <a:lnTo>
                    <a:pt x="1299972" y="1254760"/>
                  </a:lnTo>
                  <a:lnTo>
                    <a:pt x="1254442" y="1228026"/>
                  </a:lnTo>
                  <a:lnTo>
                    <a:pt x="1208747" y="1204188"/>
                  </a:lnTo>
                  <a:lnTo>
                    <a:pt x="1162913" y="1183246"/>
                  </a:lnTo>
                  <a:lnTo>
                    <a:pt x="1116965" y="1165199"/>
                  </a:lnTo>
                  <a:lnTo>
                    <a:pt x="1070914" y="1150010"/>
                  </a:lnTo>
                  <a:lnTo>
                    <a:pt x="1024788" y="1137704"/>
                  </a:lnTo>
                  <a:lnTo>
                    <a:pt x="978623" y="1128242"/>
                  </a:lnTo>
                  <a:lnTo>
                    <a:pt x="932434" y="1121638"/>
                  </a:lnTo>
                  <a:lnTo>
                    <a:pt x="886231" y="1117866"/>
                  </a:lnTo>
                  <a:lnTo>
                    <a:pt x="840066" y="1116926"/>
                  </a:lnTo>
                  <a:lnTo>
                    <a:pt x="793940" y="1118806"/>
                  </a:lnTo>
                  <a:lnTo>
                    <a:pt x="747903" y="1123492"/>
                  </a:lnTo>
                  <a:lnTo>
                    <a:pt x="701941" y="1130985"/>
                  </a:lnTo>
                  <a:lnTo>
                    <a:pt x="656107" y="1141272"/>
                  </a:lnTo>
                  <a:lnTo>
                    <a:pt x="610412" y="1154341"/>
                  </a:lnTo>
                  <a:lnTo>
                    <a:pt x="564896" y="1170190"/>
                  </a:lnTo>
                  <a:lnTo>
                    <a:pt x="519557" y="1188796"/>
                  </a:lnTo>
                  <a:lnTo>
                    <a:pt x="474433" y="1210157"/>
                  </a:lnTo>
                  <a:lnTo>
                    <a:pt x="429552" y="1234274"/>
                  </a:lnTo>
                  <a:lnTo>
                    <a:pt x="384937" y="1261110"/>
                  </a:lnTo>
                  <a:lnTo>
                    <a:pt x="341744" y="1290713"/>
                  </a:lnTo>
                  <a:lnTo>
                    <a:pt x="301282" y="1321955"/>
                  </a:lnTo>
                  <a:lnTo>
                    <a:pt x="263512" y="1354810"/>
                  </a:lnTo>
                  <a:lnTo>
                    <a:pt x="228409" y="1389253"/>
                  </a:lnTo>
                  <a:lnTo>
                    <a:pt x="195922" y="1425219"/>
                  </a:lnTo>
                  <a:lnTo>
                    <a:pt x="166039" y="1462684"/>
                  </a:lnTo>
                  <a:lnTo>
                    <a:pt x="138722" y="1501622"/>
                  </a:lnTo>
                  <a:lnTo>
                    <a:pt x="113944" y="1541983"/>
                  </a:lnTo>
                  <a:lnTo>
                    <a:pt x="91668" y="1583715"/>
                  </a:lnTo>
                  <a:lnTo>
                    <a:pt x="71869" y="1626806"/>
                  </a:lnTo>
                  <a:lnTo>
                    <a:pt x="54521" y="1671205"/>
                  </a:lnTo>
                  <a:lnTo>
                    <a:pt x="39585" y="1716862"/>
                  </a:lnTo>
                  <a:lnTo>
                    <a:pt x="27025" y="1763763"/>
                  </a:lnTo>
                  <a:lnTo>
                    <a:pt x="16814" y="1811858"/>
                  </a:lnTo>
                  <a:lnTo>
                    <a:pt x="8928" y="1861108"/>
                  </a:lnTo>
                  <a:lnTo>
                    <a:pt x="3327" y="1911477"/>
                  </a:lnTo>
                  <a:lnTo>
                    <a:pt x="0" y="1962912"/>
                  </a:lnTo>
                  <a:lnTo>
                    <a:pt x="1703832" y="1962912"/>
                  </a:lnTo>
                  <a:close/>
                </a:path>
              </a:pathLst>
            </a:custGeom>
            <a:solidFill>
              <a:srgbClr val="1B3834"/>
            </a:solidFill>
          </p:spPr>
          <p:txBody>
            <a:bodyPr wrap="square" lIns="0" tIns="0" rIns="0" bIns="0" rtlCol="0"/>
            <a:lstStyle/>
            <a:p>
              <a:endParaRPr/>
            </a:p>
          </p:txBody>
        </p:sp>
        <p:sp>
          <p:nvSpPr>
            <p:cNvPr id="12" name="object 36">
              <a:extLst>
                <a:ext uri="{FF2B5EF4-FFF2-40B4-BE49-F238E27FC236}">
                  <a16:creationId xmlns:a16="http://schemas.microsoft.com/office/drawing/2014/main" id="{561869C3-F0E2-020E-B696-62EB6E2C7185}"/>
                </a:ext>
              </a:extLst>
            </p:cNvPr>
            <p:cNvSpPr/>
            <p:nvPr/>
          </p:nvSpPr>
          <p:spPr>
            <a:xfrm>
              <a:off x="3522197" y="1731263"/>
              <a:ext cx="1705610" cy="1963420"/>
            </a:xfrm>
            <a:custGeom>
              <a:avLst/>
              <a:gdLst/>
              <a:ahLst/>
              <a:cxnLst/>
              <a:rect l="l" t="t" r="r" b="b"/>
              <a:pathLst>
                <a:path w="1705610" h="1963420">
                  <a:moveTo>
                    <a:pt x="1343914" y="493903"/>
                  </a:moveTo>
                  <a:lnTo>
                    <a:pt x="1342682" y="445985"/>
                  </a:lnTo>
                  <a:lnTo>
                    <a:pt x="1336890" y="399427"/>
                  </a:lnTo>
                  <a:lnTo>
                    <a:pt x="1326743" y="354431"/>
                  </a:lnTo>
                  <a:lnTo>
                    <a:pt x="1312456" y="311200"/>
                  </a:lnTo>
                  <a:lnTo>
                    <a:pt x="1294244" y="269925"/>
                  </a:lnTo>
                  <a:lnTo>
                    <a:pt x="1272311" y="230822"/>
                  </a:lnTo>
                  <a:lnTo>
                    <a:pt x="1246873" y="194068"/>
                  </a:lnTo>
                  <a:lnTo>
                    <a:pt x="1218133" y="159880"/>
                  </a:lnTo>
                  <a:lnTo>
                    <a:pt x="1186307" y="128435"/>
                  </a:lnTo>
                  <a:lnTo>
                    <a:pt x="1151597" y="99961"/>
                  </a:lnTo>
                  <a:lnTo>
                    <a:pt x="1114221" y="74637"/>
                  </a:lnTo>
                  <a:lnTo>
                    <a:pt x="1074407" y="52654"/>
                  </a:lnTo>
                  <a:lnTo>
                    <a:pt x="1032332" y="34226"/>
                  </a:lnTo>
                  <a:lnTo>
                    <a:pt x="988225" y="19558"/>
                  </a:lnTo>
                  <a:lnTo>
                    <a:pt x="942301" y="8826"/>
                  </a:lnTo>
                  <a:lnTo>
                    <a:pt x="894753" y="2247"/>
                  </a:lnTo>
                  <a:lnTo>
                    <a:pt x="845820" y="0"/>
                  </a:lnTo>
                  <a:lnTo>
                    <a:pt x="796925" y="2247"/>
                  </a:lnTo>
                  <a:lnTo>
                    <a:pt x="749554" y="8813"/>
                  </a:lnTo>
                  <a:lnTo>
                    <a:pt x="703859" y="19519"/>
                  </a:lnTo>
                  <a:lnTo>
                    <a:pt x="660019" y="34150"/>
                  </a:lnTo>
                  <a:lnTo>
                    <a:pt x="618223" y="52501"/>
                  </a:lnTo>
                  <a:lnTo>
                    <a:pt x="578650" y="74358"/>
                  </a:lnTo>
                  <a:lnTo>
                    <a:pt x="541489" y="99517"/>
                  </a:lnTo>
                  <a:lnTo>
                    <a:pt x="506895" y="127774"/>
                  </a:lnTo>
                  <a:lnTo>
                    <a:pt x="475068" y="158940"/>
                  </a:lnTo>
                  <a:lnTo>
                    <a:pt x="446176" y="192773"/>
                  </a:lnTo>
                  <a:lnTo>
                    <a:pt x="420408" y="229095"/>
                  </a:lnTo>
                  <a:lnTo>
                    <a:pt x="397941" y="267690"/>
                  </a:lnTo>
                  <a:lnTo>
                    <a:pt x="378955" y="308356"/>
                  </a:lnTo>
                  <a:lnTo>
                    <a:pt x="363613" y="350875"/>
                  </a:lnTo>
                  <a:lnTo>
                    <a:pt x="352120" y="395058"/>
                  </a:lnTo>
                  <a:lnTo>
                    <a:pt x="344652" y="440690"/>
                  </a:lnTo>
                  <a:lnTo>
                    <a:pt x="341376" y="487553"/>
                  </a:lnTo>
                  <a:lnTo>
                    <a:pt x="343712" y="535482"/>
                  </a:lnTo>
                  <a:lnTo>
                    <a:pt x="350608" y="582041"/>
                  </a:lnTo>
                  <a:lnTo>
                    <a:pt x="361823" y="627037"/>
                  </a:lnTo>
                  <a:lnTo>
                    <a:pt x="377139" y="670267"/>
                  </a:lnTo>
                  <a:lnTo>
                    <a:pt x="396316" y="711542"/>
                  </a:lnTo>
                  <a:lnTo>
                    <a:pt x="419138" y="750646"/>
                  </a:lnTo>
                  <a:lnTo>
                    <a:pt x="445363" y="787400"/>
                  </a:lnTo>
                  <a:lnTo>
                    <a:pt x="474789" y="821588"/>
                  </a:lnTo>
                  <a:lnTo>
                    <a:pt x="507174" y="853033"/>
                  </a:lnTo>
                  <a:lnTo>
                    <a:pt x="542302" y="881507"/>
                  </a:lnTo>
                  <a:lnTo>
                    <a:pt x="579932" y="906830"/>
                  </a:lnTo>
                  <a:lnTo>
                    <a:pt x="619848" y="928814"/>
                  </a:lnTo>
                  <a:lnTo>
                    <a:pt x="661835" y="947242"/>
                  </a:lnTo>
                  <a:lnTo>
                    <a:pt x="705650" y="961910"/>
                  </a:lnTo>
                  <a:lnTo>
                    <a:pt x="751065" y="972642"/>
                  </a:lnTo>
                  <a:lnTo>
                    <a:pt x="797864" y="979220"/>
                  </a:lnTo>
                  <a:lnTo>
                    <a:pt x="845820" y="981456"/>
                  </a:lnTo>
                  <a:lnTo>
                    <a:pt x="893699" y="979220"/>
                  </a:lnTo>
                  <a:lnTo>
                    <a:pt x="940320" y="972654"/>
                  </a:lnTo>
                  <a:lnTo>
                    <a:pt x="985456" y="961948"/>
                  </a:lnTo>
                  <a:lnTo>
                    <a:pt x="1028903" y="947318"/>
                  </a:lnTo>
                  <a:lnTo>
                    <a:pt x="1070444" y="928966"/>
                  </a:lnTo>
                  <a:lnTo>
                    <a:pt x="1109878" y="907110"/>
                  </a:lnTo>
                  <a:lnTo>
                    <a:pt x="1146987" y="881951"/>
                  </a:lnTo>
                  <a:lnTo>
                    <a:pt x="1181557" y="853694"/>
                  </a:lnTo>
                  <a:lnTo>
                    <a:pt x="1213383" y="822528"/>
                  </a:lnTo>
                  <a:lnTo>
                    <a:pt x="1242250" y="788695"/>
                  </a:lnTo>
                  <a:lnTo>
                    <a:pt x="1267955" y="752373"/>
                  </a:lnTo>
                  <a:lnTo>
                    <a:pt x="1290294" y="713778"/>
                  </a:lnTo>
                  <a:lnTo>
                    <a:pt x="1309027" y="673112"/>
                  </a:lnTo>
                  <a:lnTo>
                    <a:pt x="1323975" y="630593"/>
                  </a:lnTo>
                  <a:lnTo>
                    <a:pt x="1334909" y="586409"/>
                  </a:lnTo>
                  <a:lnTo>
                    <a:pt x="1341628" y="540778"/>
                  </a:lnTo>
                  <a:lnTo>
                    <a:pt x="1343914" y="493903"/>
                  </a:lnTo>
                  <a:close/>
                </a:path>
                <a:path w="1705610" h="1963420">
                  <a:moveTo>
                    <a:pt x="1705356" y="1962912"/>
                  </a:moveTo>
                  <a:lnTo>
                    <a:pt x="1702193" y="1912327"/>
                  </a:lnTo>
                  <a:lnTo>
                    <a:pt x="1696910" y="1862912"/>
                  </a:lnTo>
                  <a:lnTo>
                    <a:pt x="1689468" y="1814715"/>
                  </a:lnTo>
                  <a:lnTo>
                    <a:pt x="1679829" y="1767763"/>
                  </a:lnTo>
                  <a:lnTo>
                    <a:pt x="1667992" y="1722069"/>
                  </a:lnTo>
                  <a:lnTo>
                    <a:pt x="1653908" y="1677670"/>
                  </a:lnTo>
                  <a:lnTo>
                    <a:pt x="1637576" y="1634578"/>
                  </a:lnTo>
                  <a:lnTo>
                    <a:pt x="1618945" y="1592834"/>
                  </a:lnTo>
                  <a:lnTo>
                    <a:pt x="1598002" y="1552448"/>
                  </a:lnTo>
                  <a:lnTo>
                    <a:pt x="1574723" y="1513471"/>
                  </a:lnTo>
                  <a:lnTo>
                    <a:pt x="1549069" y="1475892"/>
                  </a:lnTo>
                  <a:lnTo>
                    <a:pt x="1521028" y="1439773"/>
                  </a:lnTo>
                  <a:lnTo>
                    <a:pt x="1490573" y="1405115"/>
                  </a:lnTo>
                  <a:lnTo>
                    <a:pt x="1457667" y="1371955"/>
                  </a:lnTo>
                  <a:lnTo>
                    <a:pt x="1422298" y="1340307"/>
                  </a:lnTo>
                  <a:lnTo>
                    <a:pt x="1384427" y="1310220"/>
                  </a:lnTo>
                  <a:lnTo>
                    <a:pt x="1344041" y="1281696"/>
                  </a:lnTo>
                  <a:lnTo>
                    <a:pt x="1301115" y="1254760"/>
                  </a:lnTo>
                  <a:lnTo>
                    <a:pt x="1255547" y="1228026"/>
                  </a:lnTo>
                  <a:lnTo>
                    <a:pt x="1209814" y="1204188"/>
                  </a:lnTo>
                  <a:lnTo>
                    <a:pt x="1163942" y="1183246"/>
                  </a:lnTo>
                  <a:lnTo>
                    <a:pt x="1117955" y="1165199"/>
                  </a:lnTo>
                  <a:lnTo>
                    <a:pt x="1071867" y="1150010"/>
                  </a:lnTo>
                  <a:lnTo>
                    <a:pt x="1025702" y="1137704"/>
                  </a:lnTo>
                  <a:lnTo>
                    <a:pt x="979500" y="1128242"/>
                  </a:lnTo>
                  <a:lnTo>
                    <a:pt x="933272" y="1121638"/>
                  </a:lnTo>
                  <a:lnTo>
                    <a:pt x="887031" y="1117866"/>
                  </a:lnTo>
                  <a:lnTo>
                    <a:pt x="840828" y="1116926"/>
                  </a:lnTo>
                  <a:lnTo>
                    <a:pt x="794664" y="1118806"/>
                  </a:lnTo>
                  <a:lnTo>
                    <a:pt x="748588" y="1123492"/>
                  </a:lnTo>
                  <a:lnTo>
                    <a:pt x="702589" y="1130985"/>
                  </a:lnTo>
                  <a:lnTo>
                    <a:pt x="656717" y="1141272"/>
                  </a:lnTo>
                  <a:lnTo>
                    <a:pt x="610984" y="1154341"/>
                  </a:lnTo>
                  <a:lnTo>
                    <a:pt x="565429" y="1170190"/>
                  </a:lnTo>
                  <a:lnTo>
                    <a:pt x="520052" y="1188796"/>
                  </a:lnTo>
                  <a:lnTo>
                    <a:pt x="474891" y="1210157"/>
                  </a:lnTo>
                  <a:lnTo>
                    <a:pt x="429971" y="1234274"/>
                  </a:lnTo>
                  <a:lnTo>
                    <a:pt x="385318" y="1261110"/>
                  </a:lnTo>
                  <a:lnTo>
                    <a:pt x="342087" y="1290713"/>
                  </a:lnTo>
                  <a:lnTo>
                    <a:pt x="301586" y="1321955"/>
                  </a:lnTo>
                  <a:lnTo>
                    <a:pt x="263779" y="1354810"/>
                  </a:lnTo>
                  <a:lnTo>
                    <a:pt x="228625" y="1389253"/>
                  </a:lnTo>
                  <a:lnTo>
                    <a:pt x="196113" y="1425219"/>
                  </a:lnTo>
                  <a:lnTo>
                    <a:pt x="166204" y="1462684"/>
                  </a:lnTo>
                  <a:lnTo>
                    <a:pt x="138861" y="1501622"/>
                  </a:lnTo>
                  <a:lnTo>
                    <a:pt x="114058" y="1541983"/>
                  </a:lnTo>
                  <a:lnTo>
                    <a:pt x="91757" y="1583715"/>
                  </a:lnTo>
                  <a:lnTo>
                    <a:pt x="71945" y="1626806"/>
                  </a:lnTo>
                  <a:lnTo>
                    <a:pt x="54571" y="1671205"/>
                  </a:lnTo>
                  <a:lnTo>
                    <a:pt x="39611" y="1716862"/>
                  </a:lnTo>
                  <a:lnTo>
                    <a:pt x="27038" y="1763763"/>
                  </a:lnTo>
                  <a:lnTo>
                    <a:pt x="16827" y="1811858"/>
                  </a:lnTo>
                  <a:lnTo>
                    <a:pt x="8928" y="1861108"/>
                  </a:lnTo>
                  <a:lnTo>
                    <a:pt x="3327" y="1911477"/>
                  </a:lnTo>
                  <a:lnTo>
                    <a:pt x="0" y="1962912"/>
                  </a:lnTo>
                  <a:lnTo>
                    <a:pt x="1705356" y="1962912"/>
                  </a:lnTo>
                  <a:close/>
                </a:path>
              </a:pathLst>
            </a:custGeom>
            <a:solidFill>
              <a:srgbClr val="ED6D6E"/>
            </a:solidFill>
          </p:spPr>
          <p:txBody>
            <a:bodyPr wrap="square" lIns="0" tIns="0" rIns="0" bIns="0" rtlCol="0"/>
            <a:lstStyle/>
            <a:p>
              <a:endParaRPr/>
            </a:p>
          </p:txBody>
        </p:sp>
        <p:sp>
          <p:nvSpPr>
            <p:cNvPr id="51" name="object 35">
              <a:extLst>
                <a:ext uri="{FF2B5EF4-FFF2-40B4-BE49-F238E27FC236}">
                  <a16:creationId xmlns:a16="http://schemas.microsoft.com/office/drawing/2014/main" id="{C7E61973-C936-0728-336F-A95980D07847}"/>
                </a:ext>
              </a:extLst>
            </p:cNvPr>
            <p:cNvSpPr/>
            <p:nvPr/>
          </p:nvSpPr>
          <p:spPr>
            <a:xfrm>
              <a:off x="4306571" y="1731263"/>
              <a:ext cx="1704339" cy="1963420"/>
            </a:xfrm>
            <a:custGeom>
              <a:avLst/>
              <a:gdLst/>
              <a:ahLst/>
              <a:cxnLst/>
              <a:rect l="l" t="t" r="r" b="b"/>
              <a:pathLst>
                <a:path w="1704339" h="1963420">
                  <a:moveTo>
                    <a:pt x="1342390" y="493903"/>
                  </a:moveTo>
                  <a:lnTo>
                    <a:pt x="1341158" y="445985"/>
                  </a:lnTo>
                  <a:lnTo>
                    <a:pt x="1335366" y="399427"/>
                  </a:lnTo>
                  <a:lnTo>
                    <a:pt x="1325219" y="354431"/>
                  </a:lnTo>
                  <a:lnTo>
                    <a:pt x="1310932" y="311200"/>
                  </a:lnTo>
                  <a:lnTo>
                    <a:pt x="1292720" y="269925"/>
                  </a:lnTo>
                  <a:lnTo>
                    <a:pt x="1270787" y="230822"/>
                  </a:lnTo>
                  <a:lnTo>
                    <a:pt x="1245349" y="194068"/>
                  </a:lnTo>
                  <a:lnTo>
                    <a:pt x="1216609" y="159880"/>
                  </a:lnTo>
                  <a:lnTo>
                    <a:pt x="1184783" y="128435"/>
                  </a:lnTo>
                  <a:lnTo>
                    <a:pt x="1150073" y="99961"/>
                  </a:lnTo>
                  <a:lnTo>
                    <a:pt x="1112697" y="74637"/>
                  </a:lnTo>
                  <a:lnTo>
                    <a:pt x="1072883" y="52654"/>
                  </a:lnTo>
                  <a:lnTo>
                    <a:pt x="1030808" y="34226"/>
                  </a:lnTo>
                  <a:lnTo>
                    <a:pt x="986701" y="19558"/>
                  </a:lnTo>
                  <a:lnTo>
                    <a:pt x="940777" y="8826"/>
                  </a:lnTo>
                  <a:lnTo>
                    <a:pt x="893229" y="2247"/>
                  </a:lnTo>
                  <a:lnTo>
                    <a:pt x="844296" y="0"/>
                  </a:lnTo>
                  <a:lnTo>
                    <a:pt x="795401" y="2247"/>
                  </a:lnTo>
                  <a:lnTo>
                    <a:pt x="748030" y="8813"/>
                  </a:lnTo>
                  <a:lnTo>
                    <a:pt x="702335" y="19519"/>
                  </a:lnTo>
                  <a:lnTo>
                    <a:pt x="658495" y="34150"/>
                  </a:lnTo>
                  <a:lnTo>
                    <a:pt x="616699" y="52501"/>
                  </a:lnTo>
                  <a:lnTo>
                    <a:pt x="577126" y="74358"/>
                  </a:lnTo>
                  <a:lnTo>
                    <a:pt x="539965" y="99517"/>
                  </a:lnTo>
                  <a:lnTo>
                    <a:pt x="505371" y="127774"/>
                  </a:lnTo>
                  <a:lnTo>
                    <a:pt x="473544" y="158940"/>
                  </a:lnTo>
                  <a:lnTo>
                    <a:pt x="444652" y="192773"/>
                  </a:lnTo>
                  <a:lnTo>
                    <a:pt x="418884" y="229095"/>
                  </a:lnTo>
                  <a:lnTo>
                    <a:pt x="396417" y="267690"/>
                  </a:lnTo>
                  <a:lnTo>
                    <a:pt x="377431" y="308356"/>
                  </a:lnTo>
                  <a:lnTo>
                    <a:pt x="362089" y="350875"/>
                  </a:lnTo>
                  <a:lnTo>
                    <a:pt x="350596" y="395058"/>
                  </a:lnTo>
                  <a:lnTo>
                    <a:pt x="343128" y="440690"/>
                  </a:lnTo>
                  <a:lnTo>
                    <a:pt x="339852" y="487553"/>
                  </a:lnTo>
                  <a:lnTo>
                    <a:pt x="342188" y="535482"/>
                  </a:lnTo>
                  <a:lnTo>
                    <a:pt x="349084" y="582041"/>
                  </a:lnTo>
                  <a:lnTo>
                    <a:pt x="360299" y="627037"/>
                  </a:lnTo>
                  <a:lnTo>
                    <a:pt x="375615" y="670267"/>
                  </a:lnTo>
                  <a:lnTo>
                    <a:pt x="394792" y="711542"/>
                  </a:lnTo>
                  <a:lnTo>
                    <a:pt x="417614" y="750646"/>
                  </a:lnTo>
                  <a:lnTo>
                    <a:pt x="443839" y="787400"/>
                  </a:lnTo>
                  <a:lnTo>
                    <a:pt x="473265" y="821588"/>
                  </a:lnTo>
                  <a:lnTo>
                    <a:pt x="505650" y="853033"/>
                  </a:lnTo>
                  <a:lnTo>
                    <a:pt x="540778" y="881507"/>
                  </a:lnTo>
                  <a:lnTo>
                    <a:pt x="578408" y="906830"/>
                  </a:lnTo>
                  <a:lnTo>
                    <a:pt x="618324" y="928814"/>
                  </a:lnTo>
                  <a:lnTo>
                    <a:pt x="660311" y="947242"/>
                  </a:lnTo>
                  <a:lnTo>
                    <a:pt x="704126" y="961910"/>
                  </a:lnTo>
                  <a:lnTo>
                    <a:pt x="749541" y="972642"/>
                  </a:lnTo>
                  <a:lnTo>
                    <a:pt x="796340" y="979220"/>
                  </a:lnTo>
                  <a:lnTo>
                    <a:pt x="844296" y="981456"/>
                  </a:lnTo>
                  <a:lnTo>
                    <a:pt x="892175" y="979220"/>
                  </a:lnTo>
                  <a:lnTo>
                    <a:pt x="938796" y="972654"/>
                  </a:lnTo>
                  <a:lnTo>
                    <a:pt x="983932" y="961948"/>
                  </a:lnTo>
                  <a:lnTo>
                    <a:pt x="1027379" y="947318"/>
                  </a:lnTo>
                  <a:lnTo>
                    <a:pt x="1068920" y="928966"/>
                  </a:lnTo>
                  <a:lnTo>
                    <a:pt x="1108354" y="907110"/>
                  </a:lnTo>
                  <a:lnTo>
                    <a:pt x="1145463" y="881951"/>
                  </a:lnTo>
                  <a:lnTo>
                    <a:pt x="1180033" y="853694"/>
                  </a:lnTo>
                  <a:lnTo>
                    <a:pt x="1211859" y="822528"/>
                  </a:lnTo>
                  <a:lnTo>
                    <a:pt x="1240726" y="788695"/>
                  </a:lnTo>
                  <a:lnTo>
                    <a:pt x="1266431" y="752373"/>
                  </a:lnTo>
                  <a:lnTo>
                    <a:pt x="1288770" y="713778"/>
                  </a:lnTo>
                  <a:lnTo>
                    <a:pt x="1307503" y="673112"/>
                  </a:lnTo>
                  <a:lnTo>
                    <a:pt x="1322451" y="630593"/>
                  </a:lnTo>
                  <a:lnTo>
                    <a:pt x="1333385" y="586409"/>
                  </a:lnTo>
                  <a:lnTo>
                    <a:pt x="1340104" y="540778"/>
                  </a:lnTo>
                  <a:lnTo>
                    <a:pt x="1342390" y="493903"/>
                  </a:lnTo>
                  <a:close/>
                </a:path>
                <a:path w="1704339" h="1963420">
                  <a:moveTo>
                    <a:pt x="1703832" y="1962912"/>
                  </a:moveTo>
                  <a:lnTo>
                    <a:pt x="1700669" y="1912327"/>
                  </a:lnTo>
                  <a:lnTo>
                    <a:pt x="1695386" y="1862912"/>
                  </a:lnTo>
                  <a:lnTo>
                    <a:pt x="1687957" y="1814715"/>
                  </a:lnTo>
                  <a:lnTo>
                    <a:pt x="1678330" y="1767763"/>
                  </a:lnTo>
                  <a:lnTo>
                    <a:pt x="1666494" y="1722069"/>
                  </a:lnTo>
                  <a:lnTo>
                    <a:pt x="1652435" y="1677670"/>
                  </a:lnTo>
                  <a:lnTo>
                    <a:pt x="1636102" y="1634578"/>
                  </a:lnTo>
                  <a:lnTo>
                    <a:pt x="1617497" y="1592834"/>
                  </a:lnTo>
                  <a:lnTo>
                    <a:pt x="1596580" y="1552448"/>
                  </a:lnTo>
                  <a:lnTo>
                    <a:pt x="1573314" y="1513471"/>
                  </a:lnTo>
                  <a:lnTo>
                    <a:pt x="1547685" y="1475892"/>
                  </a:lnTo>
                  <a:lnTo>
                    <a:pt x="1519682" y="1439773"/>
                  </a:lnTo>
                  <a:lnTo>
                    <a:pt x="1489252" y="1405115"/>
                  </a:lnTo>
                  <a:lnTo>
                    <a:pt x="1456372" y="1371955"/>
                  </a:lnTo>
                  <a:lnTo>
                    <a:pt x="1421041" y="1340307"/>
                  </a:lnTo>
                  <a:lnTo>
                    <a:pt x="1383207" y="1310220"/>
                  </a:lnTo>
                  <a:lnTo>
                    <a:pt x="1342859" y="1281696"/>
                  </a:lnTo>
                  <a:lnTo>
                    <a:pt x="1299972" y="1254760"/>
                  </a:lnTo>
                  <a:lnTo>
                    <a:pt x="1254442" y="1228026"/>
                  </a:lnTo>
                  <a:lnTo>
                    <a:pt x="1208747" y="1204188"/>
                  </a:lnTo>
                  <a:lnTo>
                    <a:pt x="1162913" y="1183246"/>
                  </a:lnTo>
                  <a:lnTo>
                    <a:pt x="1116965" y="1165199"/>
                  </a:lnTo>
                  <a:lnTo>
                    <a:pt x="1070914" y="1150010"/>
                  </a:lnTo>
                  <a:lnTo>
                    <a:pt x="1024788" y="1137704"/>
                  </a:lnTo>
                  <a:lnTo>
                    <a:pt x="978623" y="1128242"/>
                  </a:lnTo>
                  <a:lnTo>
                    <a:pt x="932434" y="1121638"/>
                  </a:lnTo>
                  <a:lnTo>
                    <a:pt x="886231" y="1117866"/>
                  </a:lnTo>
                  <a:lnTo>
                    <a:pt x="840066" y="1116926"/>
                  </a:lnTo>
                  <a:lnTo>
                    <a:pt x="793940" y="1118806"/>
                  </a:lnTo>
                  <a:lnTo>
                    <a:pt x="747903" y="1123492"/>
                  </a:lnTo>
                  <a:lnTo>
                    <a:pt x="701941" y="1130985"/>
                  </a:lnTo>
                  <a:lnTo>
                    <a:pt x="656107" y="1141272"/>
                  </a:lnTo>
                  <a:lnTo>
                    <a:pt x="610412" y="1154341"/>
                  </a:lnTo>
                  <a:lnTo>
                    <a:pt x="564896" y="1170190"/>
                  </a:lnTo>
                  <a:lnTo>
                    <a:pt x="519557" y="1188796"/>
                  </a:lnTo>
                  <a:lnTo>
                    <a:pt x="474433" y="1210157"/>
                  </a:lnTo>
                  <a:lnTo>
                    <a:pt x="429552" y="1234274"/>
                  </a:lnTo>
                  <a:lnTo>
                    <a:pt x="384937" y="1261110"/>
                  </a:lnTo>
                  <a:lnTo>
                    <a:pt x="341744" y="1290713"/>
                  </a:lnTo>
                  <a:lnTo>
                    <a:pt x="301282" y="1321955"/>
                  </a:lnTo>
                  <a:lnTo>
                    <a:pt x="263512" y="1354810"/>
                  </a:lnTo>
                  <a:lnTo>
                    <a:pt x="228409" y="1389253"/>
                  </a:lnTo>
                  <a:lnTo>
                    <a:pt x="195922" y="1425219"/>
                  </a:lnTo>
                  <a:lnTo>
                    <a:pt x="166039" y="1462684"/>
                  </a:lnTo>
                  <a:lnTo>
                    <a:pt x="138722" y="1501622"/>
                  </a:lnTo>
                  <a:lnTo>
                    <a:pt x="113944" y="1541983"/>
                  </a:lnTo>
                  <a:lnTo>
                    <a:pt x="91668" y="1583715"/>
                  </a:lnTo>
                  <a:lnTo>
                    <a:pt x="71869" y="1626806"/>
                  </a:lnTo>
                  <a:lnTo>
                    <a:pt x="54521" y="1671205"/>
                  </a:lnTo>
                  <a:lnTo>
                    <a:pt x="39585" y="1716862"/>
                  </a:lnTo>
                  <a:lnTo>
                    <a:pt x="27025" y="1763763"/>
                  </a:lnTo>
                  <a:lnTo>
                    <a:pt x="16814" y="1811858"/>
                  </a:lnTo>
                  <a:lnTo>
                    <a:pt x="8928" y="1861108"/>
                  </a:lnTo>
                  <a:lnTo>
                    <a:pt x="3327" y="1911477"/>
                  </a:lnTo>
                  <a:lnTo>
                    <a:pt x="0" y="1962912"/>
                  </a:lnTo>
                  <a:lnTo>
                    <a:pt x="1703832" y="1962912"/>
                  </a:lnTo>
                  <a:close/>
                </a:path>
              </a:pathLst>
            </a:custGeom>
            <a:solidFill>
              <a:srgbClr val="D6E5B0"/>
            </a:solidFill>
          </p:spPr>
          <p:txBody>
            <a:bodyPr wrap="square" lIns="0" tIns="0" rIns="0" bIns="0" rtlCol="0"/>
            <a:lstStyle/>
            <a:p>
              <a:endParaRPr dirty="0"/>
            </a:p>
          </p:txBody>
        </p:sp>
        <p:sp>
          <p:nvSpPr>
            <p:cNvPr id="13" name="object 37">
              <a:extLst>
                <a:ext uri="{FF2B5EF4-FFF2-40B4-BE49-F238E27FC236}">
                  <a16:creationId xmlns:a16="http://schemas.microsoft.com/office/drawing/2014/main" id="{EE3D2BBA-455D-3AA6-C345-34F264FB0947}"/>
                </a:ext>
              </a:extLst>
            </p:cNvPr>
            <p:cNvSpPr/>
            <p:nvPr/>
          </p:nvSpPr>
          <p:spPr>
            <a:xfrm>
              <a:off x="914400" y="3694176"/>
              <a:ext cx="5096510" cy="838200"/>
            </a:xfrm>
            <a:custGeom>
              <a:avLst/>
              <a:gdLst/>
              <a:ahLst/>
              <a:cxnLst/>
              <a:rect l="l" t="t" r="r" b="b"/>
              <a:pathLst>
                <a:path w="5096510" h="838200">
                  <a:moveTo>
                    <a:pt x="5096256" y="0"/>
                  </a:moveTo>
                  <a:lnTo>
                    <a:pt x="0" y="0"/>
                  </a:lnTo>
                  <a:lnTo>
                    <a:pt x="0" y="838200"/>
                  </a:lnTo>
                  <a:lnTo>
                    <a:pt x="5096256" y="838200"/>
                  </a:lnTo>
                  <a:lnTo>
                    <a:pt x="5096256" y="0"/>
                  </a:lnTo>
                  <a:close/>
                </a:path>
              </a:pathLst>
            </a:custGeom>
            <a:noFill/>
            <a:ln w="38100">
              <a:solidFill>
                <a:srgbClr val="1B3834"/>
              </a:solidFill>
              <a:prstDash val="dash"/>
            </a:ln>
          </p:spPr>
          <p:txBody>
            <a:bodyPr wrap="square" lIns="0" tIns="0" rIns="0" bIns="0" rtlCol="0"/>
            <a:lstStyle/>
            <a:p>
              <a:endParaRPr/>
            </a:p>
          </p:txBody>
        </p:sp>
      </p:grpSp>
      <p:sp>
        <p:nvSpPr>
          <p:cNvPr id="14" name="CuadroTexto 13">
            <a:extLst>
              <a:ext uri="{FF2B5EF4-FFF2-40B4-BE49-F238E27FC236}">
                <a16:creationId xmlns:a16="http://schemas.microsoft.com/office/drawing/2014/main" id="{A59F1C40-8C46-2A03-310A-63323F7F3995}"/>
              </a:ext>
            </a:extLst>
          </p:cNvPr>
          <p:cNvSpPr txBox="1"/>
          <p:nvPr/>
        </p:nvSpPr>
        <p:spPr>
          <a:xfrm>
            <a:off x="1392805" y="4892203"/>
            <a:ext cx="1255143" cy="923330"/>
          </a:xfrm>
          <a:prstGeom prst="rect">
            <a:avLst/>
          </a:prstGeom>
          <a:noFill/>
        </p:spPr>
        <p:txBody>
          <a:bodyPr wrap="square" rtlCol="0">
            <a:spAutoFit/>
          </a:bodyPr>
          <a:lstStyle/>
          <a:p>
            <a:pPr algn="ctr"/>
            <a:r>
              <a:rPr lang="es-ES" sz="5400" b="1" dirty="0">
                <a:solidFill>
                  <a:srgbClr val="ED6D6E"/>
                </a:solidFill>
                <a:latin typeface="Isidora Sans Bold" panose="00000800000000000000" pitchFamily="2" charset="0"/>
              </a:rPr>
              <a:t>85</a:t>
            </a:r>
            <a:endParaRPr lang="es-CO" sz="5400" b="1" dirty="0">
              <a:solidFill>
                <a:srgbClr val="ED6D6E"/>
              </a:solidFill>
              <a:latin typeface="Isidora Sans Bold" panose="00000800000000000000" pitchFamily="2" charset="0"/>
            </a:endParaRPr>
          </a:p>
        </p:txBody>
      </p:sp>
      <p:sp>
        <p:nvSpPr>
          <p:cNvPr id="15" name="object 39">
            <a:extLst>
              <a:ext uri="{FF2B5EF4-FFF2-40B4-BE49-F238E27FC236}">
                <a16:creationId xmlns:a16="http://schemas.microsoft.com/office/drawing/2014/main" id="{B8C1CD14-08EC-AC7D-99F0-B924F65DDA46}"/>
              </a:ext>
            </a:extLst>
          </p:cNvPr>
          <p:cNvSpPr txBox="1"/>
          <p:nvPr/>
        </p:nvSpPr>
        <p:spPr>
          <a:xfrm>
            <a:off x="2680916" y="5112963"/>
            <a:ext cx="3399292" cy="566822"/>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ED6D6E"/>
                </a:solidFill>
                <a:latin typeface="Isidora Sans"/>
              </a:rPr>
              <a:t>Total planta</a:t>
            </a:r>
            <a:endParaRPr sz="3600" dirty="0">
              <a:solidFill>
                <a:srgbClr val="ED6D6E"/>
              </a:solidFill>
              <a:latin typeface="Isidora Sans"/>
            </a:endParaRPr>
          </a:p>
        </p:txBody>
      </p:sp>
      <p:sp>
        <p:nvSpPr>
          <p:cNvPr id="40" name="object 20">
            <a:extLst>
              <a:ext uri="{FF2B5EF4-FFF2-40B4-BE49-F238E27FC236}">
                <a16:creationId xmlns:a16="http://schemas.microsoft.com/office/drawing/2014/main" id="{1AF70B92-A5BF-321D-2E3A-61DF7FC47AAC}"/>
              </a:ext>
            </a:extLst>
          </p:cNvPr>
          <p:cNvSpPr txBox="1"/>
          <p:nvPr/>
        </p:nvSpPr>
        <p:spPr>
          <a:xfrm>
            <a:off x="849666" y="5955828"/>
            <a:ext cx="3399292" cy="197490"/>
          </a:xfrm>
          <a:prstGeom prst="rect">
            <a:avLst/>
          </a:prstGeom>
        </p:spPr>
        <p:txBody>
          <a:bodyPr vert="horz" wrap="square" lIns="0" tIns="12700" rIns="0" bIns="0" rtlCol="0">
            <a:spAutoFit/>
          </a:bodyPr>
          <a:lstStyle/>
          <a:p>
            <a:pPr marL="12700">
              <a:lnSpc>
                <a:spcPct val="100000"/>
              </a:lnSpc>
              <a:spcBef>
                <a:spcPts val="100"/>
              </a:spcBef>
            </a:pPr>
            <a:r>
              <a:rPr lang="es-ES" sz="1200" spc="-5" dirty="0">
                <a:solidFill>
                  <a:srgbClr val="1B3834"/>
                </a:solidFill>
                <a:latin typeface="Isidora Sans"/>
                <a:cs typeface="Verdana"/>
              </a:rPr>
              <a:t>Fuente: Plan de ocupación 17 de octubre de 2023</a:t>
            </a:r>
            <a:endParaRPr sz="1200" dirty="0">
              <a:solidFill>
                <a:srgbClr val="1B3834"/>
              </a:solidFill>
              <a:latin typeface="Isidora Sans"/>
              <a:cs typeface="Verdana"/>
            </a:endParaRPr>
          </a:p>
        </p:txBody>
      </p:sp>
      <p:sp>
        <p:nvSpPr>
          <p:cNvPr id="41" name="object 7">
            <a:extLst>
              <a:ext uri="{FF2B5EF4-FFF2-40B4-BE49-F238E27FC236}">
                <a16:creationId xmlns:a16="http://schemas.microsoft.com/office/drawing/2014/main" id="{6FD1D396-73A2-73F8-8572-76FC02CF5D61}"/>
              </a:ext>
            </a:extLst>
          </p:cNvPr>
          <p:cNvSpPr/>
          <p:nvPr/>
        </p:nvSpPr>
        <p:spPr>
          <a:xfrm>
            <a:off x="6857736" y="1593517"/>
            <a:ext cx="4739903" cy="574675"/>
          </a:xfrm>
          <a:prstGeom prst="roundRect">
            <a:avLst/>
          </a:prstGeom>
          <a:solidFill>
            <a:srgbClr val="D6E5B0"/>
          </a:solidFill>
        </p:spPr>
        <p:txBody>
          <a:bodyPr wrap="square" lIns="0" tIns="0" rIns="0" bIns="0" rtlCol="0"/>
          <a:lstStyle/>
          <a:p>
            <a:pPr marL="12700">
              <a:spcBef>
                <a:spcPts val="105"/>
              </a:spcBef>
            </a:pPr>
            <a:endParaRPr lang="es-CO" dirty="0"/>
          </a:p>
        </p:txBody>
      </p:sp>
      <p:grpSp>
        <p:nvGrpSpPr>
          <p:cNvPr id="42" name="object 29">
            <a:extLst>
              <a:ext uri="{FF2B5EF4-FFF2-40B4-BE49-F238E27FC236}">
                <a16:creationId xmlns:a16="http://schemas.microsoft.com/office/drawing/2014/main" id="{24002B3B-E34A-6835-22F4-78D27D2D6D88}"/>
              </a:ext>
            </a:extLst>
          </p:cNvPr>
          <p:cNvGrpSpPr/>
          <p:nvPr/>
        </p:nvGrpSpPr>
        <p:grpSpPr>
          <a:xfrm>
            <a:off x="6958352" y="1284968"/>
            <a:ext cx="1100455" cy="749935"/>
            <a:chOff x="6938771" y="1691639"/>
            <a:chExt cx="1100455" cy="749935"/>
          </a:xfrm>
        </p:grpSpPr>
        <p:pic>
          <p:nvPicPr>
            <p:cNvPr id="43" name="object 30">
              <a:extLst>
                <a:ext uri="{FF2B5EF4-FFF2-40B4-BE49-F238E27FC236}">
                  <a16:creationId xmlns:a16="http://schemas.microsoft.com/office/drawing/2014/main" id="{4646DFE6-DCCE-2CD2-965F-66BC300165DE}"/>
                </a:ext>
              </a:extLst>
            </p:cNvPr>
            <p:cNvPicPr/>
            <p:nvPr/>
          </p:nvPicPr>
          <p:blipFill>
            <a:blip r:embed="rId5" cstate="print"/>
            <a:stretch>
              <a:fillRect/>
            </a:stretch>
          </p:blipFill>
          <p:spPr>
            <a:xfrm>
              <a:off x="6938771" y="1691639"/>
              <a:ext cx="1100327" cy="749808"/>
            </a:xfrm>
            <a:prstGeom prst="rect">
              <a:avLst/>
            </a:prstGeom>
          </p:spPr>
        </p:pic>
        <p:sp>
          <p:nvSpPr>
            <p:cNvPr id="44" name="object 31">
              <a:extLst>
                <a:ext uri="{FF2B5EF4-FFF2-40B4-BE49-F238E27FC236}">
                  <a16:creationId xmlns:a16="http://schemas.microsoft.com/office/drawing/2014/main" id="{C22EC27C-82F2-9D50-BB79-16A5F161D9A2}"/>
                </a:ext>
              </a:extLst>
            </p:cNvPr>
            <p:cNvSpPr/>
            <p:nvPr/>
          </p:nvSpPr>
          <p:spPr>
            <a:xfrm>
              <a:off x="7013447" y="1763267"/>
              <a:ext cx="951230" cy="607060"/>
            </a:xfrm>
            <a:custGeom>
              <a:avLst/>
              <a:gdLst/>
              <a:ahLst/>
              <a:cxnLst/>
              <a:rect l="l" t="t" r="r" b="b"/>
              <a:pathLst>
                <a:path w="951229" h="607060">
                  <a:moveTo>
                    <a:pt x="912749" y="0"/>
                  </a:moveTo>
                  <a:lnTo>
                    <a:pt x="38226" y="0"/>
                  </a:lnTo>
                  <a:lnTo>
                    <a:pt x="23360" y="3008"/>
                  </a:lnTo>
                  <a:lnTo>
                    <a:pt x="11207" y="11207"/>
                  </a:lnTo>
                  <a:lnTo>
                    <a:pt x="3008" y="23360"/>
                  </a:lnTo>
                  <a:lnTo>
                    <a:pt x="0" y="38227"/>
                  </a:lnTo>
                  <a:lnTo>
                    <a:pt x="0" y="568325"/>
                  </a:lnTo>
                  <a:lnTo>
                    <a:pt x="3008" y="583191"/>
                  </a:lnTo>
                  <a:lnTo>
                    <a:pt x="11207" y="595344"/>
                  </a:lnTo>
                  <a:lnTo>
                    <a:pt x="23360" y="603543"/>
                  </a:lnTo>
                  <a:lnTo>
                    <a:pt x="38226" y="606552"/>
                  </a:lnTo>
                  <a:lnTo>
                    <a:pt x="912749" y="606552"/>
                  </a:lnTo>
                  <a:lnTo>
                    <a:pt x="927615" y="603543"/>
                  </a:lnTo>
                  <a:lnTo>
                    <a:pt x="939768" y="595344"/>
                  </a:lnTo>
                  <a:lnTo>
                    <a:pt x="947967" y="583191"/>
                  </a:lnTo>
                  <a:lnTo>
                    <a:pt x="950976" y="568325"/>
                  </a:lnTo>
                  <a:lnTo>
                    <a:pt x="950976" y="38227"/>
                  </a:lnTo>
                  <a:lnTo>
                    <a:pt x="947967" y="23360"/>
                  </a:lnTo>
                  <a:lnTo>
                    <a:pt x="939768" y="11207"/>
                  </a:lnTo>
                  <a:lnTo>
                    <a:pt x="927615" y="3008"/>
                  </a:lnTo>
                  <a:lnTo>
                    <a:pt x="912749" y="0"/>
                  </a:lnTo>
                  <a:close/>
                </a:path>
              </a:pathLst>
            </a:custGeom>
            <a:solidFill>
              <a:srgbClr val="FFF0C5"/>
            </a:solidFill>
          </p:spPr>
          <p:txBody>
            <a:bodyPr wrap="square" lIns="0" tIns="0" rIns="0" bIns="0" rtlCol="0"/>
            <a:lstStyle/>
            <a:p>
              <a:endParaRPr/>
            </a:p>
          </p:txBody>
        </p:sp>
      </p:grpSp>
      <p:sp>
        <p:nvSpPr>
          <p:cNvPr id="45" name="object 20">
            <a:extLst>
              <a:ext uri="{FF2B5EF4-FFF2-40B4-BE49-F238E27FC236}">
                <a16:creationId xmlns:a16="http://schemas.microsoft.com/office/drawing/2014/main" id="{F2289DE4-4270-0DA6-89B9-B7B670BA8089}"/>
              </a:ext>
            </a:extLst>
          </p:cNvPr>
          <p:cNvSpPr txBox="1"/>
          <p:nvPr/>
        </p:nvSpPr>
        <p:spPr>
          <a:xfrm>
            <a:off x="7032900" y="1368188"/>
            <a:ext cx="951229" cy="505267"/>
          </a:xfrm>
          <a:prstGeom prst="rect">
            <a:avLst/>
          </a:prstGeom>
        </p:spPr>
        <p:txBody>
          <a:bodyPr vert="horz" wrap="square" lIns="0" tIns="12700" rIns="0" bIns="0" rtlCol="0">
            <a:spAutoFit/>
          </a:bodyPr>
          <a:lstStyle/>
          <a:p>
            <a:pPr marL="12700" algn="ctr">
              <a:spcBef>
                <a:spcPts val="100"/>
              </a:spcBef>
            </a:pPr>
            <a:r>
              <a:rPr lang="es-ES" sz="3200" spc="-5" dirty="0">
                <a:solidFill>
                  <a:srgbClr val="1B3834"/>
                </a:solidFill>
                <a:latin typeface="Isidora Sans Bold" panose="00000800000000000000" pitchFamily="2" charset="0"/>
                <a:cs typeface="Verdana"/>
              </a:rPr>
              <a:t>1</a:t>
            </a:r>
            <a:endParaRPr lang="es-ES" sz="3200" dirty="0">
              <a:solidFill>
                <a:srgbClr val="1B3834"/>
              </a:solidFill>
              <a:latin typeface="Isidora Sans Bold" panose="00000800000000000000" pitchFamily="2" charset="0"/>
              <a:cs typeface="Verdana"/>
            </a:endParaRPr>
          </a:p>
        </p:txBody>
      </p:sp>
      <p:sp>
        <p:nvSpPr>
          <p:cNvPr id="46" name="object 20">
            <a:extLst>
              <a:ext uri="{FF2B5EF4-FFF2-40B4-BE49-F238E27FC236}">
                <a16:creationId xmlns:a16="http://schemas.microsoft.com/office/drawing/2014/main" id="{0313A7EA-7439-3B11-EC68-70F6D5466CC7}"/>
              </a:ext>
            </a:extLst>
          </p:cNvPr>
          <p:cNvSpPr txBox="1"/>
          <p:nvPr/>
        </p:nvSpPr>
        <p:spPr>
          <a:xfrm>
            <a:off x="8590522" y="1585331"/>
            <a:ext cx="2235668" cy="505267"/>
          </a:xfrm>
          <a:prstGeom prst="rect">
            <a:avLst/>
          </a:prstGeom>
        </p:spPr>
        <p:txBody>
          <a:bodyPr vert="horz" wrap="square" lIns="0" tIns="12700" rIns="0" bIns="0" rtlCol="0">
            <a:spAutoFit/>
          </a:bodyPr>
          <a:lstStyle/>
          <a:p>
            <a:pPr marL="12700">
              <a:lnSpc>
                <a:spcPct val="100000"/>
              </a:lnSpc>
              <a:spcBef>
                <a:spcPts val="100"/>
              </a:spcBef>
            </a:pPr>
            <a:r>
              <a:rPr lang="es-ES" sz="3200" b="1" spc="-5" dirty="0">
                <a:solidFill>
                  <a:srgbClr val="1B3834"/>
                </a:solidFill>
                <a:latin typeface="Isidora Sans Bold" panose="00000800000000000000" pitchFamily="2" charset="0"/>
                <a:cs typeface="Verdana"/>
              </a:rPr>
              <a:t>Asesor</a:t>
            </a:r>
            <a:endParaRPr sz="3200" dirty="0">
              <a:solidFill>
                <a:srgbClr val="1B3834"/>
              </a:solidFill>
              <a:latin typeface="Isidora Sans Bold" panose="00000800000000000000" pitchFamily="2" charset="0"/>
              <a:cs typeface="Verdana"/>
            </a:endParaRPr>
          </a:p>
        </p:txBody>
      </p:sp>
      <p:sp>
        <p:nvSpPr>
          <p:cNvPr id="52" name="object 7">
            <a:extLst>
              <a:ext uri="{FF2B5EF4-FFF2-40B4-BE49-F238E27FC236}">
                <a16:creationId xmlns:a16="http://schemas.microsoft.com/office/drawing/2014/main" id="{7052EBC2-07AE-042B-9761-988B7073F7FC}"/>
              </a:ext>
            </a:extLst>
          </p:cNvPr>
          <p:cNvSpPr/>
          <p:nvPr/>
        </p:nvSpPr>
        <p:spPr>
          <a:xfrm>
            <a:off x="6857736" y="2523915"/>
            <a:ext cx="4739903" cy="574675"/>
          </a:xfrm>
          <a:prstGeom prst="roundRect">
            <a:avLst/>
          </a:prstGeom>
          <a:solidFill>
            <a:srgbClr val="ED6D6E"/>
          </a:solidFill>
        </p:spPr>
        <p:txBody>
          <a:bodyPr wrap="square" lIns="0" tIns="0" rIns="0" bIns="0" rtlCol="0"/>
          <a:lstStyle/>
          <a:p>
            <a:pPr marL="12700">
              <a:spcBef>
                <a:spcPts val="105"/>
              </a:spcBef>
            </a:pPr>
            <a:endParaRPr lang="es-CO" dirty="0"/>
          </a:p>
        </p:txBody>
      </p:sp>
      <p:grpSp>
        <p:nvGrpSpPr>
          <p:cNvPr id="53" name="object 29">
            <a:extLst>
              <a:ext uri="{FF2B5EF4-FFF2-40B4-BE49-F238E27FC236}">
                <a16:creationId xmlns:a16="http://schemas.microsoft.com/office/drawing/2014/main" id="{54B7E320-52F3-5149-FF3E-D936352FCA44}"/>
              </a:ext>
            </a:extLst>
          </p:cNvPr>
          <p:cNvGrpSpPr/>
          <p:nvPr/>
        </p:nvGrpSpPr>
        <p:grpSpPr>
          <a:xfrm>
            <a:off x="6958352" y="2215366"/>
            <a:ext cx="1100455" cy="749935"/>
            <a:chOff x="6938771" y="1691639"/>
            <a:chExt cx="1100455" cy="749935"/>
          </a:xfrm>
        </p:grpSpPr>
        <p:pic>
          <p:nvPicPr>
            <p:cNvPr id="54" name="object 30">
              <a:extLst>
                <a:ext uri="{FF2B5EF4-FFF2-40B4-BE49-F238E27FC236}">
                  <a16:creationId xmlns:a16="http://schemas.microsoft.com/office/drawing/2014/main" id="{B616E0A7-E1C8-2BA4-11B3-49D529E0D66F}"/>
                </a:ext>
              </a:extLst>
            </p:cNvPr>
            <p:cNvPicPr/>
            <p:nvPr/>
          </p:nvPicPr>
          <p:blipFill>
            <a:blip r:embed="rId5" cstate="print"/>
            <a:stretch>
              <a:fillRect/>
            </a:stretch>
          </p:blipFill>
          <p:spPr>
            <a:xfrm>
              <a:off x="6938771" y="1691639"/>
              <a:ext cx="1100327" cy="749808"/>
            </a:xfrm>
            <a:prstGeom prst="rect">
              <a:avLst/>
            </a:prstGeom>
          </p:spPr>
        </p:pic>
        <p:sp>
          <p:nvSpPr>
            <p:cNvPr id="55" name="object 31">
              <a:extLst>
                <a:ext uri="{FF2B5EF4-FFF2-40B4-BE49-F238E27FC236}">
                  <a16:creationId xmlns:a16="http://schemas.microsoft.com/office/drawing/2014/main" id="{1742DE20-936B-F472-53C1-08656530A911}"/>
                </a:ext>
              </a:extLst>
            </p:cNvPr>
            <p:cNvSpPr/>
            <p:nvPr/>
          </p:nvSpPr>
          <p:spPr>
            <a:xfrm>
              <a:off x="7013447" y="1763267"/>
              <a:ext cx="951230" cy="607060"/>
            </a:xfrm>
            <a:custGeom>
              <a:avLst/>
              <a:gdLst/>
              <a:ahLst/>
              <a:cxnLst/>
              <a:rect l="l" t="t" r="r" b="b"/>
              <a:pathLst>
                <a:path w="951229" h="607060">
                  <a:moveTo>
                    <a:pt x="912749" y="0"/>
                  </a:moveTo>
                  <a:lnTo>
                    <a:pt x="38226" y="0"/>
                  </a:lnTo>
                  <a:lnTo>
                    <a:pt x="23360" y="3008"/>
                  </a:lnTo>
                  <a:lnTo>
                    <a:pt x="11207" y="11207"/>
                  </a:lnTo>
                  <a:lnTo>
                    <a:pt x="3008" y="23360"/>
                  </a:lnTo>
                  <a:lnTo>
                    <a:pt x="0" y="38227"/>
                  </a:lnTo>
                  <a:lnTo>
                    <a:pt x="0" y="568325"/>
                  </a:lnTo>
                  <a:lnTo>
                    <a:pt x="3008" y="583191"/>
                  </a:lnTo>
                  <a:lnTo>
                    <a:pt x="11207" y="595344"/>
                  </a:lnTo>
                  <a:lnTo>
                    <a:pt x="23360" y="603543"/>
                  </a:lnTo>
                  <a:lnTo>
                    <a:pt x="38226" y="606552"/>
                  </a:lnTo>
                  <a:lnTo>
                    <a:pt x="912749" y="606552"/>
                  </a:lnTo>
                  <a:lnTo>
                    <a:pt x="927615" y="603543"/>
                  </a:lnTo>
                  <a:lnTo>
                    <a:pt x="939768" y="595344"/>
                  </a:lnTo>
                  <a:lnTo>
                    <a:pt x="947967" y="583191"/>
                  </a:lnTo>
                  <a:lnTo>
                    <a:pt x="950976" y="568325"/>
                  </a:lnTo>
                  <a:lnTo>
                    <a:pt x="950976" y="38227"/>
                  </a:lnTo>
                  <a:lnTo>
                    <a:pt x="947967" y="23360"/>
                  </a:lnTo>
                  <a:lnTo>
                    <a:pt x="939768" y="11207"/>
                  </a:lnTo>
                  <a:lnTo>
                    <a:pt x="927615" y="3008"/>
                  </a:lnTo>
                  <a:lnTo>
                    <a:pt x="912749" y="0"/>
                  </a:lnTo>
                  <a:close/>
                </a:path>
              </a:pathLst>
            </a:custGeom>
            <a:solidFill>
              <a:srgbClr val="FFF0C5"/>
            </a:solidFill>
          </p:spPr>
          <p:txBody>
            <a:bodyPr wrap="square" lIns="0" tIns="0" rIns="0" bIns="0" rtlCol="0"/>
            <a:lstStyle/>
            <a:p>
              <a:endParaRPr/>
            </a:p>
          </p:txBody>
        </p:sp>
      </p:grpSp>
      <p:sp>
        <p:nvSpPr>
          <p:cNvPr id="56" name="object 20">
            <a:extLst>
              <a:ext uri="{FF2B5EF4-FFF2-40B4-BE49-F238E27FC236}">
                <a16:creationId xmlns:a16="http://schemas.microsoft.com/office/drawing/2014/main" id="{C3F753B9-C156-9388-FDB3-64EC5B1E1C07}"/>
              </a:ext>
            </a:extLst>
          </p:cNvPr>
          <p:cNvSpPr txBox="1"/>
          <p:nvPr/>
        </p:nvSpPr>
        <p:spPr>
          <a:xfrm>
            <a:off x="7032900" y="2298586"/>
            <a:ext cx="951229" cy="505267"/>
          </a:xfrm>
          <a:prstGeom prst="rect">
            <a:avLst/>
          </a:prstGeom>
        </p:spPr>
        <p:txBody>
          <a:bodyPr vert="horz" wrap="square" lIns="0" tIns="12700" rIns="0" bIns="0" rtlCol="0">
            <a:spAutoFit/>
          </a:bodyPr>
          <a:lstStyle/>
          <a:p>
            <a:pPr marL="12700" algn="ctr">
              <a:spcBef>
                <a:spcPts val="100"/>
              </a:spcBef>
            </a:pPr>
            <a:r>
              <a:rPr lang="es-ES" sz="3200" spc="-5" dirty="0">
                <a:solidFill>
                  <a:srgbClr val="1B3834"/>
                </a:solidFill>
                <a:latin typeface="Isidora Sans Bold" panose="00000800000000000000" pitchFamily="2" charset="0"/>
                <a:cs typeface="Verdana"/>
              </a:rPr>
              <a:t>5</a:t>
            </a:r>
            <a:endParaRPr lang="es-ES" sz="3200" dirty="0">
              <a:solidFill>
                <a:srgbClr val="1B3834"/>
              </a:solidFill>
              <a:latin typeface="Isidora Sans Bold" panose="00000800000000000000" pitchFamily="2" charset="0"/>
              <a:cs typeface="Verdana"/>
            </a:endParaRPr>
          </a:p>
        </p:txBody>
      </p:sp>
      <p:sp>
        <p:nvSpPr>
          <p:cNvPr id="57" name="object 20">
            <a:extLst>
              <a:ext uri="{FF2B5EF4-FFF2-40B4-BE49-F238E27FC236}">
                <a16:creationId xmlns:a16="http://schemas.microsoft.com/office/drawing/2014/main" id="{109438B3-AAE6-BFA3-AC20-6F335F71D392}"/>
              </a:ext>
            </a:extLst>
          </p:cNvPr>
          <p:cNvSpPr txBox="1"/>
          <p:nvPr/>
        </p:nvSpPr>
        <p:spPr>
          <a:xfrm>
            <a:off x="8590522" y="2515729"/>
            <a:ext cx="2235668" cy="505267"/>
          </a:xfrm>
          <a:prstGeom prst="rect">
            <a:avLst/>
          </a:prstGeom>
        </p:spPr>
        <p:txBody>
          <a:bodyPr vert="horz" wrap="square" lIns="0" tIns="12700" rIns="0" bIns="0" rtlCol="0">
            <a:spAutoFit/>
          </a:bodyPr>
          <a:lstStyle/>
          <a:p>
            <a:pPr marL="12700">
              <a:lnSpc>
                <a:spcPct val="100000"/>
              </a:lnSpc>
              <a:spcBef>
                <a:spcPts val="100"/>
              </a:spcBef>
            </a:pPr>
            <a:r>
              <a:rPr lang="es-ES" sz="3200" b="1" spc="-5" dirty="0">
                <a:solidFill>
                  <a:srgbClr val="F6F1DD"/>
                </a:solidFill>
                <a:latin typeface="Isidora Sans Bold" panose="00000800000000000000" pitchFamily="2" charset="0"/>
                <a:cs typeface="Verdana"/>
              </a:rPr>
              <a:t>Directivo</a:t>
            </a:r>
            <a:endParaRPr sz="3200" dirty="0">
              <a:solidFill>
                <a:srgbClr val="F6F1DD"/>
              </a:solidFill>
              <a:latin typeface="Isidora Sans Bold" panose="00000800000000000000" pitchFamily="2" charset="0"/>
              <a:cs typeface="Verdana"/>
            </a:endParaRPr>
          </a:p>
        </p:txBody>
      </p:sp>
      <p:sp>
        <p:nvSpPr>
          <p:cNvPr id="58" name="object 7">
            <a:extLst>
              <a:ext uri="{FF2B5EF4-FFF2-40B4-BE49-F238E27FC236}">
                <a16:creationId xmlns:a16="http://schemas.microsoft.com/office/drawing/2014/main" id="{FFDA7591-33EE-494D-0F13-F51BD255E2A5}"/>
              </a:ext>
            </a:extLst>
          </p:cNvPr>
          <p:cNvSpPr/>
          <p:nvPr/>
        </p:nvSpPr>
        <p:spPr>
          <a:xfrm>
            <a:off x="6857736" y="3456527"/>
            <a:ext cx="4739903" cy="574675"/>
          </a:xfrm>
          <a:prstGeom prst="roundRect">
            <a:avLst/>
          </a:prstGeom>
          <a:solidFill>
            <a:srgbClr val="1B3935"/>
          </a:solidFill>
        </p:spPr>
        <p:txBody>
          <a:bodyPr wrap="square" lIns="0" tIns="0" rIns="0" bIns="0" rtlCol="0"/>
          <a:lstStyle/>
          <a:p>
            <a:pPr marL="12700">
              <a:spcBef>
                <a:spcPts val="105"/>
              </a:spcBef>
            </a:pPr>
            <a:endParaRPr lang="es-CO" dirty="0"/>
          </a:p>
        </p:txBody>
      </p:sp>
      <p:grpSp>
        <p:nvGrpSpPr>
          <p:cNvPr id="59" name="object 29">
            <a:extLst>
              <a:ext uri="{FF2B5EF4-FFF2-40B4-BE49-F238E27FC236}">
                <a16:creationId xmlns:a16="http://schemas.microsoft.com/office/drawing/2014/main" id="{E8C8ACA5-39DD-5F8F-96AD-D24F46B027A4}"/>
              </a:ext>
            </a:extLst>
          </p:cNvPr>
          <p:cNvGrpSpPr/>
          <p:nvPr/>
        </p:nvGrpSpPr>
        <p:grpSpPr>
          <a:xfrm>
            <a:off x="6958352" y="3147978"/>
            <a:ext cx="1100455" cy="749935"/>
            <a:chOff x="6938771" y="1691639"/>
            <a:chExt cx="1100455" cy="749935"/>
          </a:xfrm>
        </p:grpSpPr>
        <p:pic>
          <p:nvPicPr>
            <p:cNvPr id="64" name="object 30">
              <a:extLst>
                <a:ext uri="{FF2B5EF4-FFF2-40B4-BE49-F238E27FC236}">
                  <a16:creationId xmlns:a16="http://schemas.microsoft.com/office/drawing/2014/main" id="{C0027B8F-E320-1CE6-9009-3552A5BF4544}"/>
                </a:ext>
              </a:extLst>
            </p:cNvPr>
            <p:cNvPicPr/>
            <p:nvPr/>
          </p:nvPicPr>
          <p:blipFill>
            <a:blip r:embed="rId5" cstate="print"/>
            <a:stretch>
              <a:fillRect/>
            </a:stretch>
          </p:blipFill>
          <p:spPr>
            <a:xfrm>
              <a:off x="6938771" y="1691639"/>
              <a:ext cx="1100327" cy="749808"/>
            </a:xfrm>
            <a:prstGeom prst="rect">
              <a:avLst/>
            </a:prstGeom>
          </p:spPr>
        </p:pic>
        <p:sp>
          <p:nvSpPr>
            <p:cNvPr id="65" name="object 31">
              <a:extLst>
                <a:ext uri="{FF2B5EF4-FFF2-40B4-BE49-F238E27FC236}">
                  <a16:creationId xmlns:a16="http://schemas.microsoft.com/office/drawing/2014/main" id="{65383B71-97BB-2738-86AD-90996E54EF4D}"/>
                </a:ext>
              </a:extLst>
            </p:cNvPr>
            <p:cNvSpPr/>
            <p:nvPr/>
          </p:nvSpPr>
          <p:spPr>
            <a:xfrm>
              <a:off x="7013447" y="1763267"/>
              <a:ext cx="951230" cy="607060"/>
            </a:xfrm>
            <a:custGeom>
              <a:avLst/>
              <a:gdLst/>
              <a:ahLst/>
              <a:cxnLst/>
              <a:rect l="l" t="t" r="r" b="b"/>
              <a:pathLst>
                <a:path w="951229" h="607060">
                  <a:moveTo>
                    <a:pt x="912749" y="0"/>
                  </a:moveTo>
                  <a:lnTo>
                    <a:pt x="38226" y="0"/>
                  </a:lnTo>
                  <a:lnTo>
                    <a:pt x="23360" y="3008"/>
                  </a:lnTo>
                  <a:lnTo>
                    <a:pt x="11207" y="11207"/>
                  </a:lnTo>
                  <a:lnTo>
                    <a:pt x="3008" y="23360"/>
                  </a:lnTo>
                  <a:lnTo>
                    <a:pt x="0" y="38227"/>
                  </a:lnTo>
                  <a:lnTo>
                    <a:pt x="0" y="568325"/>
                  </a:lnTo>
                  <a:lnTo>
                    <a:pt x="3008" y="583191"/>
                  </a:lnTo>
                  <a:lnTo>
                    <a:pt x="11207" y="595344"/>
                  </a:lnTo>
                  <a:lnTo>
                    <a:pt x="23360" y="603543"/>
                  </a:lnTo>
                  <a:lnTo>
                    <a:pt x="38226" y="606552"/>
                  </a:lnTo>
                  <a:lnTo>
                    <a:pt x="912749" y="606552"/>
                  </a:lnTo>
                  <a:lnTo>
                    <a:pt x="927615" y="603543"/>
                  </a:lnTo>
                  <a:lnTo>
                    <a:pt x="939768" y="595344"/>
                  </a:lnTo>
                  <a:lnTo>
                    <a:pt x="947967" y="583191"/>
                  </a:lnTo>
                  <a:lnTo>
                    <a:pt x="950976" y="568325"/>
                  </a:lnTo>
                  <a:lnTo>
                    <a:pt x="950976" y="38227"/>
                  </a:lnTo>
                  <a:lnTo>
                    <a:pt x="947967" y="23360"/>
                  </a:lnTo>
                  <a:lnTo>
                    <a:pt x="939768" y="11207"/>
                  </a:lnTo>
                  <a:lnTo>
                    <a:pt x="927615" y="3008"/>
                  </a:lnTo>
                  <a:lnTo>
                    <a:pt x="912749" y="0"/>
                  </a:lnTo>
                  <a:close/>
                </a:path>
              </a:pathLst>
            </a:custGeom>
            <a:solidFill>
              <a:srgbClr val="FFF0C5"/>
            </a:solidFill>
          </p:spPr>
          <p:txBody>
            <a:bodyPr wrap="square" lIns="0" tIns="0" rIns="0" bIns="0" rtlCol="0"/>
            <a:lstStyle/>
            <a:p>
              <a:endParaRPr/>
            </a:p>
          </p:txBody>
        </p:sp>
      </p:grpSp>
      <p:sp>
        <p:nvSpPr>
          <p:cNvPr id="66" name="object 20">
            <a:extLst>
              <a:ext uri="{FF2B5EF4-FFF2-40B4-BE49-F238E27FC236}">
                <a16:creationId xmlns:a16="http://schemas.microsoft.com/office/drawing/2014/main" id="{EA88F304-020C-5C74-45EA-5C6842DB0DAD}"/>
              </a:ext>
            </a:extLst>
          </p:cNvPr>
          <p:cNvSpPr txBox="1"/>
          <p:nvPr/>
        </p:nvSpPr>
        <p:spPr>
          <a:xfrm>
            <a:off x="7032900" y="3231198"/>
            <a:ext cx="951229" cy="505267"/>
          </a:xfrm>
          <a:prstGeom prst="rect">
            <a:avLst/>
          </a:prstGeom>
        </p:spPr>
        <p:txBody>
          <a:bodyPr vert="horz" wrap="square" lIns="0" tIns="12700" rIns="0" bIns="0" rtlCol="0">
            <a:spAutoFit/>
          </a:bodyPr>
          <a:lstStyle/>
          <a:p>
            <a:pPr marL="12700" algn="ctr">
              <a:spcBef>
                <a:spcPts val="100"/>
              </a:spcBef>
            </a:pPr>
            <a:r>
              <a:rPr lang="es-ES" sz="3200" spc="-5" dirty="0">
                <a:solidFill>
                  <a:srgbClr val="1B3834"/>
                </a:solidFill>
                <a:latin typeface="Isidora Sans Bold" panose="00000800000000000000" pitchFamily="2" charset="0"/>
                <a:cs typeface="Verdana"/>
              </a:rPr>
              <a:t>47</a:t>
            </a:r>
            <a:endParaRPr lang="es-ES" sz="3200" dirty="0">
              <a:solidFill>
                <a:srgbClr val="1B3834"/>
              </a:solidFill>
              <a:latin typeface="Isidora Sans Bold" panose="00000800000000000000" pitchFamily="2" charset="0"/>
              <a:cs typeface="Verdana"/>
            </a:endParaRPr>
          </a:p>
        </p:txBody>
      </p:sp>
      <p:sp>
        <p:nvSpPr>
          <p:cNvPr id="67" name="object 20">
            <a:extLst>
              <a:ext uri="{FF2B5EF4-FFF2-40B4-BE49-F238E27FC236}">
                <a16:creationId xmlns:a16="http://schemas.microsoft.com/office/drawing/2014/main" id="{C982737E-DA5E-A22A-F46C-54F233BABC27}"/>
              </a:ext>
            </a:extLst>
          </p:cNvPr>
          <p:cNvSpPr txBox="1"/>
          <p:nvPr/>
        </p:nvSpPr>
        <p:spPr>
          <a:xfrm>
            <a:off x="8590522" y="3448341"/>
            <a:ext cx="2549918" cy="505267"/>
          </a:xfrm>
          <a:prstGeom prst="rect">
            <a:avLst/>
          </a:prstGeom>
        </p:spPr>
        <p:txBody>
          <a:bodyPr vert="horz" wrap="square" lIns="0" tIns="12700" rIns="0" bIns="0" rtlCol="0">
            <a:spAutoFit/>
          </a:bodyPr>
          <a:lstStyle/>
          <a:p>
            <a:pPr marL="12700">
              <a:lnSpc>
                <a:spcPct val="100000"/>
              </a:lnSpc>
              <a:spcBef>
                <a:spcPts val="100"/>
              </a:spcBef>
            </a:pPr>
            <a:r>
              <a:rPr lang="es-ES" sz="3200" b="1" spc="-5" dirty="0">
                <a:solidFill>
                  <a:srgbClr val="F6F1DD"/>
                </a:solidFill>
                <a:latin typeface="Isidora Sans Bold" panose="00000800000000000000" pitchFamily="2" charset="0"/>
                <a:cs typeface="Verdana"/>
              </a:rPr>
              <a:t>Profesional</a:t>
            </a:r>
            <a:endParaRPr sz="3200" dirty="0">
              <a:solidFill>
                <a:srgbClr val="F6F1DD"/>
              </a:solidFill>
              <a:latin typeface="Isidora Sans Bold" panose="00000800000000000000" pitchFamily="2" charset="0"/>
              <a:cs typeface="Verdana"/>
            </a:endParaRPr>
          </a:p>
        </p:txBody>
      </p:sp>
      <p:sp>
        <p:nvSpPr>
          <p:cNvPr id="68" name="object 7">
            <a:extLst>
              <a:ext uri="{FF2B5EF4-FFF2-40B4-BE49-F238E27FC236}">
                <a16:creationId xmlns:a16="http://schemas.microsoft.com/office/drawing/2014/main" id="{BF0FFCA4-6883-2CA9-F5CE-09BAB4617723}"/>
              </a:ext>
            </a:extLst>
          </p:cNvPr>
          <p:cNvSpPr/>
          <p:nvPr/>
        </p:nvSpPr>
        <p:spPr>
          <a:xfrm>
            <a:off x="6857736" y="4386925"/>
            <a:ext cx="4739903" cy="574675"/>
          </a:xfrm>
          <a:prstGeom prst="roundRect">
            <a:avLst/>
          </a:prstGeom>
          <a:solidFill>
            <a:srgbClr val="EED062"/>
          </a:solidFill>
        </p:spPr>
        <p:txBody>
          <a:bodyPr wrap="square" lIns="0" tIns="0" rIns="0" bIns="0" rtlCol="0"/>
          <a:lstStyle/>
          <a:p>
            <a:pPr marL="12700">
              <a:spcBef>
                <a:spcPts val="105"/>
              </a:spcBef>
            </a:pPr>
            <a:endParaRPr lang="es-CO" dirty="0"/>
          </a:p>
        </p:txBody>
      </p:sp>
      <p:grpSp>
        <p:nvGrpSpPr>
          <p:cNvPr id="69" name="object 29">
            <a:extLst>
              <a:ext uri="{FF2B5EF4-FFF2-40B4-BE49-F238E27FC236}">
                <a16:creationId xmlns:a16="http://schemas.microsoft.com/office/drawing/2014/main" id="{5AF6369B-76D1-1EAA-155C-9E0A75A58007}"/>
              </a:ext>
            </a:extLst>
          </p:cNvPr>
          <p:cNvGrpSpPr/>
          <p:nvPr/>
        </p:nvGrpSpPr>
        <p:grpSpPr>
          <a:xfrm>
            <a:off x="6958352" y="4078376"/>
            <a:ext cx="1100455" cy="749935"/>
            <a:chOff x="6938771" y="1691639"/>
            <a:chExt cx="1100455" cy="749935"/>
          </a:xfrm>
        </p:grpSpPr>
        <p:pic>
          <p:nvPicPr>
            <p:cNvPr id="70" name="object 30">
              <a:extLst>
                <a:ext uri="{FF2B5EF4-FFF2-40B4-BE49-F238E27FC236}">
                  <a16:creationId xmlns:a16="http://schemas.microsoft.com/office/drawing/2014/main" id="{F7F80104-C665-26BE-E013-C25A1BBB2E51}"/>
                </a:ext>
              </a:extLst>
            </p:cNvPr>
            <p:cNvPicPr/>
            <p:nvPr/>
          </p:nvPicPr>
          <p:blipFill>
            <a:blip r:embed="rId5" cstate="print"/>
            <a:stretch>
              <a:fillRect/>
            </a:stretch>
          </p:blipFill>
          <p:spPr>
            <a:xfrm>
              <a:off x="6938771" y="1691639"/>
              <a:ext cx="1100327" cy="749808"/>
            </a:xfrm>
            <a:prstGeom prst="rect">
              <a:avLst/>
            </a:prstGeom>
          </p:spPr>
        </p:pic>
        <p:sp>
          <p:nvSpPr>
            <p:cNvPr id="71" name="object 31">
              <a:extLst>
                <a:ext uri="{FF2B5EF4-FFF2-40B4-BE49-F238E27FC236}">
                  <a16:creationId xmlns:a16="http://schemas.microsoft.com/office/drawing/2014/main" id="{9616F3E5-DC87-4EB0-4BDD-A60566156154}"/>
                </a:ext>
              </a:extLst>
            </p:cNvPr>
            <p:cNvSpPr/>
            <p:nvPr/>
          </p:nvSpPr>
          <p:spPr>
            <a:xfrm>
              <a:off x="7013447" y="1763267"/>
              <a:ext cx="951230" cy="607060"/>
            </a:xfrm>
            <a:custGeom>
              <a:avLst/>
              <a:gdLst/>
              <a:ahLst/>
              <a:cxnLst/>
              <a:rect l="l" t="t" r="r" b="b"/>
              <a:pathLst>
                <a:path w="951229" h="607060">
                  <a:moveTo>
                    <a:pt x="912749" y="0"/>
                  </a:moveTo>
                  <a:lnTo>
                    <a:pt x="38226" y="0"/>
                  </a:lnTo>
                  <a:lnTo>
                    <a:pt x="23360" y="3008"/>
                  </a:lnTo>
                  <a:lnTo>
                    <a:pt x="11207" y="11207"/>
                  </a:lnTo>
                  <a:lnTo>
                    <a:pt x="3008" y="23360"/>
                  </a:lnTo>
                  <a:lnTo>
                    <a:pt x="0" y="38227"/>
                  </a:lnTo>
                  <a:lnTo>
                    <a:pt x="0" y="568325"/>
                  </a:lnTo>
                  <a:lnTo>
                    <a:pt x="3008" y="583191"/>
                  </a:lnTo>
                  <a:lnTo>
                    <a:pt x="11207" y="595344"/>
                  </a:lnTo>
                  <a:lnTo>
                    <a:pt x="23360" y="603543"/>
                  </a:lnTo>
                  <a:lnTo>
                    <a:pt x="38226" y="606552"/>
                  </a:lnTo>
                  <a:lnTo>
                    <a:pt x="912749" y="606552"/>
                  </a:lnTo>
                  <a:lnTo>
                    <a:pt x="927615" y="603543"/>
                  </a:lnTo>
                  <a:lnTo>
                    <a:pt x="939768" y="595344"/>
                  </a:lnTo>
                  <a:lnTo>
                    <a:pt x="947967" y="583191"/>
                  </a:lnTo>
                  <a:lnTo>
                    <a:pt x="950976" y="568325"/>
                  </a:lnTo>
                  <a:lnTo>
                    <a:pt x="950976" y="38227"/>
                  </a:lnTo>
                  <a:lnTo>
                    <a:pt x="947967" y="23360"/>
                  </a:lnTo>
                  <a:lnTo>
                    <a:pt x="939768" y="11207"/>
                  </a:lnTo>
                  <a:lnTo>
                    <a:pt x="927615" y="3008"/>
                  </a:lnTo>
                  <a:lnTo>
                    <a:pt x="912749" y="0"/>
                  </a:lnTo>
                  <a:close/>
                </a:path>
              </a:pathLst>
            </a:custGeom>
            <a:solidFill>
              <a:srgbClr val="FFF0C5"/>
            </a:solidFill>
          </p:spPr>
          <p:txBody>
            <a:bodyPr wrap="square" lIns="0" tIns="0" rIns="0" bIns="0" rtlCol="0"/>
            <a:lstStyle/>
            <a:p>
              <a:endParaRPr/>
            </a:p>
          </p:txBody>
        </p:sp>
      </p:grpSp>
      <p:sp>
        <p:nvSpPr>
          <p:cNvPr id="72" name="object 20">
            <a:extLst>
              <a:ext uri="{FF2B5EF4-FFF2-40B4-BE49-F238E27FC236}">
                <a16:creationId xmlns:a16="http://schemas.microsoft.com/office/drawing/2014/main" id="{01DE8033-4CB6-954C-98DB-EB568C49682E}"/>
              </a:ext>
            </a:extLst>
          </p:cNvPr>
          <p:cNvSpPr txBox="1"/>
          <p:nvPr/>
        </p:nvSpPr>
        <p:spPr>
          <a:xfrm>
            <a:off x="7032900" y="4161596"/>
            <a:ext cx="951229" cy="505267"/>
          </a:xfrm>
          <a:prstGeom prst="rect">
            <a:avLst/>
          </a:prstGeom>
        </p:spPr>
        <p:txBody>
          <a:bodyPr vert="horz" wrap="square" lIns="0" tIns="12700" rIns="0" bIns="0" rtlCol="0">
            <a:spAutoFit/>
          </a:bodyPr>
          <a:lstStyle/>
          <a:p>
            <a:pPr marL="12700" algn="ctr">
              <a:spcBef>
                <a:spcPts val="100"/>
              </a:spcBef>
            </a:pPr>
            <a:r>
              <a:rPr lang="es-ES" sz="3200" spc="-5" dirty="0">
                <a:solidFill>
                  <a:srgbClr val="1B3834"/>
                </a:solidFill>
                <a:latin typeface="Isidora Sans Bold" panose="00000800000000000000" pitchFamily="2" charset="0"/>
                <a:cs typeface="Verdana"/>
              </a:rPr>
              <a:t>22</a:t>
            </a:r>
            <a:endParaRPr lang="es-ES" sz="3200" dirty="0">
              <a:solidFill>
                <a:srgbClr val="1B3834"/>
              </a:solidFill>
              <a:latin typeface="Isidora Sans Bold" panose="00000800000000000000" pitchFamily="2" charset="0"/>
              <a:cs typeface="Verdana"/>
            </a:endParaRPr>
          </a:p>
        </p:txBody>
      </p:sp>
      <p:sp>
        <p:nvSpPr>
          <p:cNvPr id="73" name="object 20">
            <a:extLst>
              <a:ext uri="{FF2B5EF4-FFF2-40B4-BE49-F238E27FC236}">
                <a16:creationId xmlns:a16="http://schemas.microsoft.com/office/drawing/2014/main" id="{21B7F253-3A0B-71E5-7502-3A2F69DE167C}"/>
              </a:ext>
            </a:extLst>
          </p:cNvPr>
          <p:cNvSpPr txBox="1"/>
          <p:nvPr/>
        </p:nvSpPr>
        <p:spPr>
          <a:xfrm>
            <a:off x="8590522" y="4378739"/>
            <a:ext cx="2235668" cy="505267"/>
          </a:xfrm>
          <a:prstGeom prst="rect">
            <a:avLst/>
          </a:prstGeom>
        </p:spPr>
        <p:txBody>
          <a:bodyPr vert="horz" wrap="square" lIns="0" tIns="12700" rIns="0" bIns="0" rtlCol="0">
            <a:spAutoFit/>
          </a:bodyPr>
          <a:lstStyle/>
          <a:p>
            <a:pPr marL="12700">
              <a:lnSpc>
                <a:spcPct val="100000"/>
              </a:lnSpc>
              <a:spcBef>
                <a:spcPts val="100"/>
              </a:spcBef>
            </a:pPr>
            <a:r>
              <a:rPr lang="es-ES" sz="3200" b="1" spc="-5" dirty="0">
                <a:solidFill>
                  <a:srgbClr val="1B3834"/>
                </a:solidFill>
                <a:latin typeface="Isidora Sans Bold" panose="00000800000000000000" pitchFamily="2" charset="0"/>
                <a:cs typeface="Verdana"/>
              </a:rPr>
              <a:t>Técnico</a:t>
            </a:r>
            <a:endParaRPr sz="3200" dirty="0">
              <a:solidFill>
                <a:srgbClr val="1B3834"/>
              </a:solidFill>
              <a:latin typeface="Isidora Sans Bold" panose="00000800000000000000" pitchFamily="2" charset="0"/>
              <a:cs typeface="Verdana"/>
            </a:endParaRPr>
          </a:p>
        </p:txBody>
      </p:sp>
      <p:sp>
        <p:nvSpPr>
          <p:cNvPr id="74" name="object 7">
            <a:extLst>
              <a:ext uri="{FF2B5EF4-FFF2-40B4-BE49-F238E27FC236}">
                <a16:creationId xmlns:a16="http://schemas.microsoft.com/office/drawing/2014/main" id="{E05DB4B8-6E2A-EE2A-CF6A-D07999F00A18}"/>
              </a:ext>
            </a:extLst>
          </p:cNvPr>
          <p:cNvSpPr/>
          <p:nvPr/>
        </p:nvSpPr>
        <p:spPr>
          <a:xfrm>
            <a:off x="6857736" y="5332563"/>
            <a:ext cx="4739903" cy="574675"/>
          </a:xfrm>
          <a:prstGeom prst="roundRect">
            <a:avLst/>
          </a:prstGeom>
          <a:solidFill>
            <a:srgbClr val="9CD7EE"/>
          </a:solidFill>
        </p:spPr>
        <p:txBody>
          <a:bodyPr wrap="square" lIns="0" tIns="0" rIns="0" bIns="0" rtlCol="0"/>
          <a:lstStyle/>
          <a:p>
            <a:pPr marL="12700">
              <a:spcBef>
                <a:spcPts val="105"/>
              </a:spcBef>
            </a:pPr>
            <a:endParaRPr lang="es-CO" dirty="0"/>
          </a:p>
        </p:txBody>
      </p:sp>
      <p:grpSp>
        <p:nvGrpSpPr>
          <p:cNvPr id="75" name="object 29">
            <a:extLst>
              <a:ext uri="{FF2B5EF4-FFF2-40B4-BE49-F238E27FC236}">
                <a16:creationId xmlns:a16="http://schemas.microsoft.com/office/drawing/2014/main" id="{E070D286-DC23-326A-9D1F-6EBF32C34CC8}"/>
              </a:ext>
            </a:extLst>
          </p:cNvPr>
          <p:cNvGrpSpPr/>
          <p:nvPr/>
        </p:nvGrpSpPr>
        <p:grpSpPr>
          <a:xfrm>
            <a:off x="6958352" y="5024014"/>
            <a:ext cx="1100455" cy="749935"/>
            <a:chOff x="6938771" y="1691639"/>
            <a:chExt cx="1100455" cy="749935"/>
          </a:xfrm>
        </p:grpSpPr>
        <p:pic>
          <p:nvPicPr>
            <p:cNvPr id="76" name="object 30">
              <a:extLst>
                <a:ext uri="{FF2B5EF4-FFF2-40B4-BE49-F238E27FC236}">
                  <a16:creationId xmlns:a16="http://schemas.microsoft.com/office/drawing/2014/main" id="{E406B767-5A51-8085-0AAA-445F93BDA1C9}"/>
                </a:ext>
              </a:extLst>
            </p:cNvPr>
            <p:cNvPicPr/>
            <p:nvPr/>
          </p:nvPicPr>
          <p:blipFill>
            <a:blip r:embed="rId5" cstate="print"/>
            <a:stretch>
              <a:fillRect/>
            </a:stretch>
          </p:blipFill>
          <p:spPr>
            <a:xfrm>
              <a:off x="6938771" y="1691639"/>
              <a:ext cx="1100327" cy="749808"/>
            </a:xfrm>
            <a:prstGeom prst="rect">
              <a:avLst/>
            </a:prstGeom>
          </p:spPr>
        </p:pic>
        <p:sp>
          <p:nvSpPr>
            <p:cNvPr id="77" name="object 31">
              <a:extLst>
                <a:ext uri="{FF2B5EF4-FFF2-40B4-BE49-F238E27FC236}">
                  <a16:creationId xmlns:a16="http://schemas.microsoft.com/office/drawing/2014/main" id="{946AD1D4-BA96-7F3A-190F-D8879D66B920}"/>
                </a:ext>
              </a:extLst>
            </p:cNvPr>
            <p:cNvSpPr/>
            <p:nvPr/>
          </p:nvSpPr>
          <p:spPr>
            <a:xfrm>
              <a:off x="7013447" y="1763267"/>
              <a:ext cx="951230" cy="607060"/>
            </a:xfrm>
            <a:custGeom>
              <a:avLst/>
              <a:gdLst/>
              <a:ahLst/>
              <a:cxnLst/>
              <a:rect l="l" t="t" r="r" b="b"/>
              <a:pathLst>
                <a:path w="951229" h="607060">
                  <a:moveTo>
                    <a:pt x="912749" y="0"/>
                  </a:moveTo>
                  <a:lnTo>
                    <a:pt x="38226" y="0"/>
                  </a:lnTo>
                  <a:lnTo>
                    <a:pt x="23360" y="3008"/>
                  </a:lnTo>
                  <a:lnTo>
                    <a:pt x="11207" y="11207"/>
                  </a:lnTo>
                  <a:lnTo>
                    <a:pt x="3008" y="23360"/>
                  </a:lnTo>
                  <a:lnTo>
                    <a:pt x="0" y="38227"/>
                  </a:lnTo>
                  <a:lnTo>
                    <a:pt x="0" y="568325"/>
                  </a:lnTo>
                  <a:lnTo>
                    <a:pt x="3008" y="583191"/>
                  </a:lnTo>
                  <a:lnTo>
                    <a:pt x="11207" y="595344"/>
                  </a:lnTo>
                  <a:lnTo>
                    <a:pt x="23360" y="603543"/>
                  </a:lnTo>
                  <a:lnTo>
                    <a:pt x="38226" y="606552"/>
                  </a:lnTo>
                  <a:lnTo>
                    <a:pt x="912749" y="606552"/>
                  </a:lnTo>
                  <a:lnTo>
                    <a:pt x="927615" y="603543"/>
                  </a:lnTo>
                  <a:lnTo>
                    <a:pt x="939768" y="595344"/>
                  </a:lnTo>
                  <a:lnTo>
                    <a:pt x="947967" y="583191"/>
                  </a:lnTo>
                  <a:lnTo>
                    <a:pt x="950976" y="568325"/>
                  </a:lnTo>
                  <a:lnTo>
                    <a:pt x="950976" y="38227"/>
                  </a:lnTo>
                  <a:lnTo>
                    <a:pt x="947967" y="23360"/>
                  </a:lnTo>
                  <a:lnTo>
                    <a:pt x="939768" y="11207"/>
                  </a:lnTo>
                  <a:lnTo>
                    <a:pt x="927615" y="3008"/>
                  </a:lnTo>
                  <a:lnTo>
                    <a:pt x="912749" y="0"/>
                  </a:lnTo>
                  <a:close/>
                </a:path>
              </a:pathLst>
            </a:custGeom>
            <a:solidFill>
              <a:srgbClr val="FFF0C5"/>
            </a:solidFill>
          </p:spPr>
          <p:txBody>
            <a:bodyPr wrap="square" lIns="0" tIns="0" rIns="0" bIns="0" rtlCol="0"/>
            <a:lstStyle/>
            <a:p>
              <a:endParaRPr/>
            </a:p>
          </p:txBody>
        </p:sp>
      </p:grpSp>
      <p:sp>
        <p:nvSpPr>
          <p:cNvPr id="78" name="object 20">
            <a:extLst>
              <a:ext uri="{FF2B5EF4-FFF2-40B4-BE49-F238E27FC236}">
                <a16:creationId xmlns:a16="http://schemas.microsoft.com/office/drawing/2014/main" id="{711B0317-C26E-D45B-6E87-068DB5989DC9}"/>
              </a:ext>
            </a:extLst>
          </p:cNvPr>
          <p:cNvSpPr txBox="1"/>
          <p:nvPr/>
        </p:nvSpPr>
        <p:spPr>
          <a:xfrm>
            <a:off x="7032900" y="5107234"/>
            <a:ext cx="951229" cy="505267"/>
          </a:xfrm>
          <a:prstGeom prst="rect">
            <a:avLst/>
          </a:prstGeom>
        </p:spPr>
        <p:txBody>
          <a:bodyPr vert="horz" wrap="square" lIns="0" tIns="12700" rIns="0" bIns="0" rtlCol="0">
            <a:spAutoFit/>
          </a:bodyPr>
          <a:lstStyle/>
          <a:p>
            <a:pPr marL="12700" algn="ctr">
              <a:spcBef>
                <a:spcPts val="100"/>
              </a:spcBef>
            </a:pPr>
            <a:r>
              <a:rPr lang="es-ES" sz="3200" spc="-5" dirty="0">
                <a:solidFill>
                  <a:srgbClr val="1B3834"/>
                </a:solidFill>
                <a:latin typeface="Isidora Sans Bold" panose="00000800000000000000" pitchFamily="2" charset="0"/>
                <a:cs typeface="Verdana"/>
              </a:rPr>
              <a:t>10</a:t>
            </a:r>
            <a:endParaRPr lang="es-ES" sz="3200" dirty="0">
              <a:solidFill>
                <a:srgbClr val="1B3834"/>
              </a:solidFill>
              <a:latin typeface="Isidora Sans Bold" panose="00000800000000000000" pitchFamily="2" charset="0"/>
              <a:cs typeface="Verdana"/>
            </a:endParaRPr>
          </a:p>
        </p:txBody>
      </p:sp>
      <p:sp>
        <p:nvSpPr>
          <p:cNvPr id="79" name="object 20">
            <a:extLst>
              <a:ext uri="{FF2B5EF4-FFF2-40B4-BE49-F238E27FC236}">
                <a16:creationId xmlns:a16="http://schemas.microsoft.com/office/drawing/2014/main" id="{70A74CC4-E7BF-E4E2-5D86-8974B26C2BB2}"/>
              </a:ext>
            </a:extLst>
          </p:cNvPr>
          <p:cNvSpPr txBox="1"/>
          <p:nvPr/>
        </p:nvSpPr>
        <p:spPr>
          <a:xfrm>
            <a:off x="8590522" y="5324377"/>
            <a:ext cx="2235668" cy="505267"/>
          </a:xfrm>
          <a:prstGeom prst="rect">
            <a:avLst/>
          </a:prstGeom>
        </p:spPr>
        <p:txBody>
          <a:bodyPr vert="horz" wrap="square" lIns="0" tIns="12700" rIns="0" bIns="0" rtlCol="0">
            <a:spAutoFit/>
          </a:bodyPr>
          <a:lstStyle/>
          <a:p>
            <a:pPr marL="12700">
              <a:lnSpc>
                <a:spcPct val="100000"/>
              </a:lnSpc>
              <a:spcBef>
                <a:spcPts val="100"/>
              </a:spcBef>
            </a:pPr>
            <a:r>
              <a:rPr lang="es-ES" sz="3200" b="1" spc="-5" dirty="0">
                <a:solidFill>
                  <a:srgbClr val="1B3834"/>
                </a:solidFill>
                <a:latin typeface="Isidora Sans Bold" panose="00000800000000000000" pitchFamily="2" charset="0"/>
                <a:cs typeface="Verdana"/>
              </a:rPr>
              <a:t>Asistencial</a:t>
            </a:r>
            <a:endParaRPr sz="3200" dirty="0">
              <a:solidFill>
                <a:srgbClr val="1B3834"/>
              </a:solidFill>
              <a:latin typeface="Isidora Sans Bold" panose="00000800000000000000" pitchFamily="2" charset="0"/>
              <a:cs typeface="Verdana"/>
            </a:endParaRPr>
          </a:p>
        </p:txBody>
      </p:sp>
    </p:spTree>
    <p:extLst>
      <p:ext uri="{BB962C8B-B14F-4D97-AF65-F5344CB8AC3E}">
        <p14:creationId xmlns:p14="http://schemas.microsoft.com/office/powerpoint/2010/main" val="2677566879"/>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F2A35F57670A64A907AE267ED39E728" ma:contentTypeVersion="3" ma:contentTypeDescription="Crear nuevo documento." ma:contentTypeScope="" ma:versionID="365b6435ae2200c39ac2e2f392b32476">
  <xsd:schema xmlns:xsd="http://www.w3.org/2001/XMLSchema" xmlns:xs="http://www.w3.org/2001/XMLSchema" xmlns:p="http://schemas.microsoft.com/office/2006/metadata/properties" xmlns:ns2="e88659b2-1258-475c-8250-a069cc777a1d" targetNamespace="http://schemas.microsoft.com/office/2006/metadata/properties" ma:root="true" ma:fieldsID="b562f62e3fea99279d6fe8cad17e2487" ns2:_="">
    <xsd:import namespace="e88659b2-1258-475c-8250-a069cc777a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659b2-1258-475c-8250-a069cc777a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80E504-691B-4835-817B-86DA0C29F002}">
  <ds:schemaRefs>
    <ds:schemaRef ds:uri="http://www.w3.org/XML/1998/namespace"/>
    <ds:schemaRef ds:uri="http://purl.org/dc/dcmitype/"/>
    <ds:schemaRef ds:uri="e88659b2-1258-475c-8250-a069cc777a1d"/>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C1CD125-75CA-488F-9AE1-C7535C2A6479}">
  <ds:schemaRefs>
    <ds:schemaRef ds:uri="http://schemas.microsoft.com/sharepoint/v3/contenttype/forms"/>
  </ds:schemaRefs>
</ds:datastoreItem>
</file>

<file path=customXml/itemProps3.xml><?xml version="1.0" encoding="utf-8"?>
<ds:datastoreItem xmlns:ds="http://schemas.openxmlformats.org/officeDocument/2006/customXml" ds:itemID="{4501B650-F809-41BF-A688-7803644896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8659b2-1258-475c-8250-a069cc777a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2297</TotalTime>
  <Words>5476</Words>
  <Application>Microsoft Office PowerPoint</Application>
  <PresentationFormat>Panorámica</PresentationFormat>
  <Paragraphs>696</Paragraphs>
  <Slides>49</Slides>
  <Notes>23</Notes>
  <HiddenSlides>0</HiddenSlides>
  <MMClips>0</MMClips>
  <ScaleCrop>false</ScaleCrop>
  <HeadingPairs>
    <vt:vector size="4" baseType="variant">
      <vt:variant>
        <vt:lpstr>Tema</vt:lpstr>
      </vt:variant>
      <vt:variant>
        <vt:i4>1</vt:i4>
      </vt:variant>
      <vt:variant>
        <vt:lpstr>Títulos de diapositiva</vt:lpstr>
      </vt:variant>
      <vt:variant>
        <vt:i4>49</vt:i4>
      </vt:variant>
    </vt:vector>
  </HeadingPairs>
  <TitlesOfParts>
    <vt:vector size="50"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David Gallón</dc:creator>
  <cp:lastModifiedBy>Alexandra Carmona</cp:lastModifiedBy>
  <cp:revision>172</cp:revision>
  <dcterms:created xsi:type="dcterms:W3CDTF">2023-04-10T19:23:56Z</dcterms:created>
  <dcterms:modified xsi:type="dcterms:W3CDTF">2023-11-23T19:23:23Z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0x0101006F2A35F57670A64A907AE267ED39E728</vt:lpwstr>
  </property>
</Properties>
</file>