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Lst>
  <p:notesMasterIdLst>
    <p:notesMasterId r:id="rId66"/>
  </p:notesMasterIdLst>
  <p:sldIdLst>
    <p:sldId id="256" r:id="rId3"/>
    <p:sldId id="257" r:id="rId4"/>
    <p:sldId id="264" r:id="rId5"/>
    <p:sldId id="411" r:id="rId6"/>
    <p:sldId id="412" r:id="rId7"/>
    <p:sldId id="370" r:id="rId8"/>
    <p:sldId id="406" r:id="rId9"/>
    <p:sldId id="424" r:id="rId10"/>
    <p:sldId id="413" r:id="rId11"/>
    <p:sldId id="369" r:id="rId12"/>
    <p:sldId id="367" r:id="rId13"/>
    <p:sldId id="405" r:id="rId14"/>
    <p:sldId id="384" r:id="rId15"/>
    <p:sldId id="388" r:id="rId16"/>
    <p:sldId id="387" r:id="rId17"/>
    <p:sldId id="389" r:id="rId18"/>
    <p:sldId id="390" r:id="rId19"/>
    <p:sldId id="404" r:id="rId20"/>
    <p:sldId id="421" r:id="rId21"/>
    <p:sldId id="392" r:id="rId22"/>
    <p:sldId id="391" r:id="rId23"/>
    <p:sldId id="393" r:id="rId24"/>
    <p:sldId id="394" r:id="rId25"/>
    <p:sldId id="395" r:id="rId26"/>
    <p:sldId id="396" r:id="rId27"/>
    <p:sldId id="398" r:id="rId28"/>
    <p:sldId id="402" r:id="rId29"/>
    <p:sldId id="380" r:id="rId30"/>
    <p:sldId id="400" r:id="rId31"/>
    <p:sldId id="399" r:id="rId32"/>
    <p:sldId id="401" r:id="rId33"/>
    <p:sldId id="381" r:id="rId34"/>
    <p:sldId id="382" r:id="rId35"/>
    <p:sldId id="386" r:id="rId36"/>
    <p:sldId id="371" r:id="rId37"/>
    <p:sldId id="372" r:id="rId38"/>
    <p:sldId id="414" r:id="rId39"/>
    <p:sldId id="419" r:id="rId40"/>
    <p:sldId id="407" r:id="rId41"/>
    <p:sldId id="415" r:id="rId42"/>
    <p:sldId id="416" r:id="rId43"/>
    <p:sldId id="417" r:id="rId44"/>
    <p:sldId id="418" r:id="rId45"/>
    <p:sldId id="408" r:id="rId46"/>
    <p:sldId id="374" r:id="rId47"/>
    <p:sldId id="425" r:id="rId48"/>
    <p:sldId id="426" r:id="rId49"/>
    <p:sldId id="427" r:id="rId50"/>
    <p:sldId id="295" r:id="rId51"/>
    <p:sldId id="376" r:id="rId52"/>
    <p:sldId id="409" r:id="rId53"/>
    <p:sldId id="420" r:id="rId54"/>
    <p:sldId id="397" r:id="rId55"/>
    <p:sldId id="270" r:id="rId56"/>
    <p:sldId id="271" r:id="rId57"/>
    <p:sldId id="272" r:id="rId58"/>
    <p:sldId id="422" r:id="rId59"/>
    <p:sldId id="423" r:id="rId60"/>
    <p:sldId id="428" r:id="rId61"/>
    <p:sldId id="429" r:id="rId62"/>
    <p:sldId id="430" r:id="rId63"/>
    <p:sldId id="431" r:id="rId64"/>
    <p:sldId id="301" r:id="rId6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9DD7EC"/>
    <a:srgbClr val="EED062"/>
    <a:srgbClr val="1A3A35"/>
    <a:srgbClr val="1B3A35"/>
    <a:srgbClr val="ED6D6E"/>
    <a:srgbClr val="F8F3DE"/>
    <a:srgbClr val="F7F2DD"/>
    <a:srgbClr val="9CD6ED"/>
    <a:srgbClr val="1B38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35" autoAdjust="0"/>
    <p:restoredTop sz="94618"/>
  </p:normalViewPr>
  <p:slideViewPr>
    <p:cSldViewPr snapToGrid="0">
      <p:cViewPr varScale="1">
        <p:scale>
          <a:sx n="78" d="100"/>
          <a:sy n="78" d="100"/>
        </p:scale>
        <p:origin x="8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5715248921255146"/>
          <c:y val="5.5185865345106624E-2"/>
          <c:w val="0.72151405074365704"/>
          <c:h val="0.68004006895587754"/>
        </c:manualLayout>
      </c:layout>
      <c:lineChart>
        <c:grouping val="stacked"/>
        <c:varyColors val="0"/>
        <c:ser>
          <c:idx val="0"/>
          <c:order val="0"/>
          <c:tx>
            <c:v>Acumulado UCI</c:v>
          </c:tx>
          <c:spPr>
            <a:ln w="28575" cap="rnd">
              <a:solidFill>
                <a:srgbClr val="EED062"/>
              </a:solidFill>
              <a:round/>
            </a:ln>
            <a:effectLst/>
          </c:spPr>
          <c:marker>
            <c:symbol val="x"/>
            <c:size val="6"/>
            <c:spPr>
              <a:solidFill>
                <a:srgbClr val="EED062"/>
              </a:solidFill>
              <a:ln w="9525">
                <a:solidFill>
                  <a:srgbClr val="EED062"/>
                </a:solidFill>
              </a:ln>
              <a:effectLst/>
            </c:spPr>
          </c:marker>
          <c:dPt>
            <c:idx val="6"/>
            <c:marker>
              <c:symbol val="x"/>
              <c:size val="6"/>
              <c:spPr>
                <a:solidFill>
                  <a:srgbClr val="EED062"/>
                </a:solidFill>
                <a:ln w="9525">
                  <a:solidFill>
                    <a:srgbClr val="EED062"/>
                  </a:solidFill>
                </a:ln>
                <a:effectLst/>
              </c:spPr>
            </c:marker>
            <c:bubble3D val="0"/>
            <c:spPr>
              <a:ln w="28575" cap="rnd">
                <a:solidFill>
                  <a:srgbClr val="EED062"/>
                </a:solidFill>
                <a:round/>
              </a:ln>
              <a:effectLst/>
            </c:spPr>
            <c:extLst>
              <c:ext xmlns:c16="http://schemas.microsoft.com/office/drawing/2014/chart" uri="{C3380CC4-5D6E-409C-BE32-E72D297353CC}">
                <c16:uniqueId val="{00000001-3FAA-457B-91EA-A55AD0370ED4}"/>
              </c:ext>
            </c:extLst>
          </c:dPt>
          <c:cat>
            <c:strRef>
              <c:f>Hoja1!$J$3:$J$9</c:f>
              <c:strCache>
                <c:ptCount val="7"/>
                <c:pt idx="0">
                  <c:v>Marzo</c:v>
                </c:pt>
                <c:pt idx="1">
                  <c:v>Mayo</c:v>
                </c:pt>
                <c:pt idx="2">
                  <c:v>Junio</c:v>
                </c:pt>
                <c:pt idx="3">
                  <c:v>Julio</c:v>
                </c:pt>
                <c:pt idx="4">
                  <c:v>Agosto</c:v>
                </c:pt>
                <c:pt idx="5">
                  <c:v>Septiembre</c:v>
                </c:pt>
                <c:pt idx="6">
                  <c:v>Mayo del 2021</c:v>
                </c:pt>
              </c:strCache>
            </c:strRef>
          </c:cat>
          <c:val>
            <c:numRef>
              <c:f>Hoja1!$K$3:$K$9</c:f>
              <c:numCache>
                <c:formatCode>General</c:formatCode>
                <c:ptCount val="7"/>
                <c:pt idx="0">
                  <c:v>332</c:v>
                </c:pt>
                <c:pt idx="1">
                  <c:v>453</c:v>
                </c:pt>
                <c:pt idx="2">
                  <c:v>500</c:v>
                </c:pt>
                <c:pt idx="3">
                  <c:v>742</c:v>
                </c:pt>
                <c:pt idx="4">
                  <c:v>959</c:v>
                </c:pt>
                <c:pt idx="5">
                  <c:v>1000</c:v>
                </c:pt>
                <c:pt idx="6">
                  <c:v>1068</c:v>
                </c:pt>
              </c:numCache>
            </c:numRef>
          </c:val>
          <c:smooth val="0"/>
          <c:extLst>
            <c:ext xmlns:c16="http://schemas.microsoft.com/office/drawing/2014/chart" uri="{C3380CC4-5D6E-409C-BE32-E72D297353CC}">
              <c16:uniqueId val="{00000002-3FAA-457B-91EA-A55AD0370ED4}"/>
            </c:ext>
          </c:extLst>
        </c:ser>
        <c:dLbls>
          <c:showLegendKey val="0"/>
          <c:showVal val="0"/>
          <c:showCatName val="0"/>
          <c:showSerName val="0"/>
          <c:showPercent val="0"/>
          <c:showBubbleSize val="0"/>
        </c:dLbls>
        <c:marker val="1"/>
        <c:smooth val="0"/>
        <c:axId val="-1405504832"/>
        <c:axId val="-1405499936"/>
        <c:extLst>
          <c:ext xmlns:c15="http://schemas.microsoft.com/office/drawing/2012/chart" uri="{02D57815-91ED-43cb-92C2-25804820EDAC}">
            <c15:filteredLineSeries>
              <c15:ser>
                <c:idx val="1"/>
                <c:order val="1"/>
                <c:tx>
                  <c:v>#UCI</c:v>
                </c:tx>
                <c:spPr>
                  <a:ln w="28575" cap="rnd">
                    <a:solidFill>
                      <a:schemeClr val="accent2">
                        <a:shade val="76000"/>
                      </a:schemeClr>
                    </a:solidFill>
                    <a:round/>
                  </a:ln>
                  <a:effectLst/>
                </c:spPr>
                <c:marker>
                  <c:symbol val="circle"/>
                  <c:size val="5"/>
                  <c:spPr>
                    <a:solidFill>
                      <a:schemeClr val="accent2">
                        <a:shade val="76000"/>
                      </a:schemeClr>
                    </a:solidFill>
                    <a:ln w="9525">
                      <a:solidFill>
                        <a:schemeClr val="accent2">
                          <a:shade val="76000"/>
                        </a:schemeClr>
                      </a:solidFill>
                    </a:ln>
                    <a:effectLst/>
                  </c:spPr>
                </c:marker>
                <c:cat>
                  <c:strRef>
                    <c:extLst>
                      <c:ext uri="{02D57815-91ED-43cb-92C2-25804820EDAC}">
                        <c15:formulaRef>
                          <c15:sqref>Hoja1!$J$3:$J$9</c15:sqref>
                        </c15:formulaRef>
                      </c:ext>
                    </c:extLst>
                    <c:strCache>
                      <c:ptCount val="7"/>
                      <c:pt idx="0">
                        <c:v>Marzo</c:v>
                      </c:pt>
                      <c:pt idx="1">
                        <c:v>Mayo</c:v>
                      </c:pt>
                      <c:pt idx="2">
                        <c:v>Junio</c:v>
                      </c:pt>
                      <c:pt idx="3">
                        <c:v>Julio</c:v>
                      </c:pt>
                      <c:pt idx="4">
                        <c:v>Agosto</c:v>
                      </c:pt>
                      <c:pt idx="5">
                        <c:v>Septiembre</c:v>
                      </c:pt>
                      <c:pt idx="6">
                        <c:v>Mayo del 2021</c:v>
                      </c:pt>
                    </c:strCache>
                  </c:strRef>
                </c:cat>
                <c:val>
                  <c:numRef>
                    <c:extLst>
                      <c:ext uri="{02D57815-91ED-43cb-92C2-25804820EDAC}">
                        <c15:formulaRef>
                          <c15:sqref>Hoja1!$B$2:$B$7</c15:sqref>
                        </c15:formulaRef>
                      </c:ext>
                    </c:extLst>
                    <c:numCache>
                      <c:formatCode>General</c:formatCode>
                      <c:ptCount val="6"/>
                    </c:numCache>
                  </c:numRef>
                </c:val>
                <c:smooth val="0"/>
                <c:extLst>
                  <c:ext xmlns:c16="http://schemas.microsoft.com/office/drawing/2014/chart" uri="{C3380CC4-5D6E-409C-BE32-E72D297353CC}">
                    <c16:uniqueId val="{00000003-3FAA-457B-91EA-A55AD0370ED4}"/>
                  </c:ext>
                </c:extLst>
              </c15:ser>
            </c15:filteredLineSeries>
          </c:ext>
        </c:extLst>
      </c:lineChart>
      <c:catAx>
        <c:axId val="-140550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Isadora sans"/>
                <a:ea typeface="+mn-ea"/>
                <a:cs typeface="Arial" panose="020B0604020202020204" pitchFamily="34" charset="0"/>
              </a:defRPr>
            </a:pPr>
            <a:endParaRPr lang="es-CO"/>
          </a:p>
        </c:txPr>
        <c:crossAx val="-1405499936"/>
        <c:crosses val="autoZero"/>
        <c:auto val="1"/>
        <c:lblAlgn val="ctr"/>
        <c:lblOffset val="100"/>
        <c:noMultiLvlLbl val="0"/>
      </c:catAx>
      <c:valAx>
        <c:axId val="-1405499936"/>
        <c:scaling>
          <c:orientation val="minMax"/>
          <c:max val="1200"/>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Isadora sans"/>
                    <a:ea typeface="+mn-ea"/>
                    <a:cs typeface="Arial" panose="020B0604020202020204" pitchFamily="34" charset="0"/>
                  </a:defRPr>
                </a:pPr>
                <a:r>
                  <a:rPr lang="es-CO"/>
                  <a:t>Total acumulado UCI</a:t>
                </a:r>
              </a:p>
            </c:rich>
          </c:tx>
          <c:layout>
            <c:manualLayout>
              <c:xMode val="edge"/>
              <c:yMode val="edge"/>
              <c:x val="0.12960322303757399"/>
              <c:y val="0.20255759696704578"/>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Isadora sans"/>
                  <a:ea typeface="+mn-ea"/>
                  <a:cs typeface="Arial" panose="020B0604020202020204" pitchFamily="34" charset="0"/>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Isadora sans"/>
                <a:ea typeface="+mn-ea"/>
                <a:cs typeface="Arial" panose="020B0604020202020204" pitchFamily="34" charset="0"/>
              </a:defRPr>
            </a:pPr>
            <a:endParaRPr lang="es-CO"/>
          </a:p>
        </c:txPr>
        <c:crossAx val="-1405504832"/>
        <c:crosses val="autoZero"/>
        <c:crossBetween val="between"/>
        <c:majorUnit val="5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Isadora sans"/>
                <a:ea typeface="+mn-ea"/>
                <a:cs typeface="Arial" panose="020B0604020202020204" pitchFamily="34" charset="0"/>
              </a:defRPr>
            </a:pPr>
            <a:endParaRPr lang="es-CO"/>
          </a:p>
        </c:txPr>
      </c:dTable>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latin typeface="Isadora sans"/>
          <a:cs typeface="Arial" panose="020B0604020202020204" pitchFamily="34" charset="0"/>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70C7E5-0915-41A5-8B87-C4615C646F2E}" type="datetimeFigureOut">
              <a:rPr lang="es-CO" smtClean="0"/>
              <a:t>14/11/2023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F05F7-A7C2-41AE-8F3A-8668B05B8BCC}" type="slidenum">
              <a:rPr lang="es-CO" smtClean="0"/>
              <a:t>‹Nº›</a:t>
            </a:fld>
            <a:endParaRPr lang="es-CO"/>
          </a:p>
        </p:txBody>
      </p:sp>
    </p:spTree>
    <p:extLst>
      <p:ext uri="{BB962C8B-B14F-4D97-AF65-F5344CB8AC3E}">
        <p14:creationId xmlns:p14="http://schemas.microsoft.com/office/powerpoint/2010/main" val="3095614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C5F05F7-A7C2-41AE-8F3A-8668B05B8BCC}" type="slidenum">
              <a:rPr lang="es-CO" smtClean="0"/>
              <a:t>1</a:t>
            </a:fld>
            <a:endParaRPr lang="es-CO"/>
          </a:p>
        </p:txBody>
      </p:sp>
    </p:spTree>
    <p:extLst>
      <p:ext uri="{BB962C8B-B14F-4D97-AF65-F5344CB8AC3E}">
        <p14:creationId xmlns:p14="http://schemas.microsoft.com/office/powerpoint/2010/main" val="356302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PENDIENTE</a:t>
            </a:r>
          </a:p>
        </p:txBody>
      </p:sp>
      <p:sp>
        <p:nvSpPr>
          <p:cNvPr id="4" name="Marcador de número de diapositiva 3"/>
          <p:cNvSpPr>
            <a:spLocks noGrp="1"/>
          </p:cNvSpPr>
          <p:nvPr>
            <p:ph type="sldNum" sz="quarter" idx="5"/>
          </p:nvPr>
        </p:nvSpPr>
        <p:spPr/>
        <p:txBody>
          <a:bodyPr/>
          <a:lstStyle/>
          <a:p>
            <a:fld id="{AC5F05F7-A7C2-41AE-8F3A-8668B05B8BCC}" type="slidenum">
              <a:rPr lang="es-CO" smtClean="0"/>
              <a:t>10</a:t>
            </a:fld>
            <a:endParaRPr lang="es-CO"/>
          </a:p>
        </p:txBody>
      </p:sp>
    </p:spTree>
    <p:extLst>
      <p:ext uri="{BB962C8B-B14F-4D97-AF65-F5344CB8AC3E}">
        <p14:creationId xmlns:p14="http://schemas.microsoft.com/office/powerpoint/2010/main" val="1445226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11</a:t>
            </a:fld>
            <a:endParaRPr lang="es-CO"/>
          </a:p>
        </p:txBody>
      </p:sp>
    </p:spTree>
    <p:extLst>
      <p:ext uri="{BB962C8B-B14F-4D97-AF65-F5344CB8AC3E}">
        <p14:creationId xmlns:p14="http://schemas.microsoft.com/office/powerpoint/2010/main" val="1714972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12</a:t>
            </a:fld>
            <a:endParaRPr lang="es-CO"/>
          </a:p>
        </p:txBody>
      </p:sp>
    </p:spTree>
    <p:extLst>
      <p:ext uri="{BB962C8B-B14F-4D97-AF65-F5344CB8AC3E}">
        <p14:creationId xmlns:p14="http://schemas.microsoft.com/office/powerpoint/2010/main" val="322966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13</a:t>
            </a:fld>
            <a:endParaRPr lang="es-CO"/>
          </a:p>
        </p:txBody>
      </p:sp>
    </p:spTree>
    <p:extLst>
      <p:ext uri="{BB962C8B-B14F-4D97-AF65-F5344CB8AC3E}">
        <p14:creationId xmlns:p14="http://schemas.microsoft.com/office/powerpoint/2010/main" val="27247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14</a:t>
            </a:fld>
            <a:endParaRPr lang="es-CO"/>
          </a:p>
        </p:txBody>
      </p:sp>
    </p:spTree>
    <p:extLst>
      <p:ext uri="{BB962C8B-B14F-4D97-AF65-F5344CB8AC3E}">
        <p14:creationId xmlns:p14="http://schemas.microsoft.com/office/powerpoint/2010/main" val="468329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15</a:t>
            </a:fld>
            <a:endParaRPr lang="es-CO"/>
          </a:p>
        </p:txBody>
      </p:sp>
    </p:spTree>
    <p:extLst>
      <p:ext uri="{BB962C8B-B14F-4D97-AF65-F5344CB8AC3E}">
        <p14:creationId xmlns:p14="http://schemas.microsoft.com/office/powerpoint/2010/main" val="3862885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16</a:t>
            </a:fld>
            <a:endParaRPr lang="es-CO"/>
          </a:p>
        </p:txBody>
      </p:sp>
    </p:spTree>
    <p:extLst>
      <p:ext uri="{BB962C8B-B14F-4D97-AF65-F5344CB8AC3E}">
        <p14:creationId xmlns:p14="http://schemas.microsoft.com/office/powerpoint/2010/main" val="2236181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JUAN</a:t>
            </a:r>
          </a:p>
        </p:txBody>
      </p:sp>
      <p:sp>
        <p:nvSpPr>
          <p:cNvPr id="4" name="Marcador de número de diapositiva 3"/>
          <p:cNvSpPr>
            <a:spLocks noGrp="1"/>
          </p:cNvSpPr>
          <p:nvPr>
            <p:ph type="sldNum" sz="quarter" idx="5"/>
          </p:nvPr>
        </p:nvSpPr>
        <p:spPr/>
        <p:txBody>
          <a:bodyPr/>
          <a:lstStyle/>
          <a:p>
            <a:fld id="{AC5F05F7-A7C2-41AE-8F3A-8668B05B8BCC}" type="slidenum">
              <a:rPr lang="es-CO" smtClean="0"/>
              <a:t>17</a:t>
            </a:fld>
            <a:endParaRPr lang="es-CO"/>
          </a:p>
        </p:txBody>
      </p:sp>
    </p:spTree>
    <p:extLst>
      <p:ext uri="{BB962C8B-B14F-4D97-AF65-F5344CB8AC3E}">
        <p14:creationId xmlns:p14="http://schemas.microsoft.com/office/powerpoint/2010/main" val="3263395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20</a:t>
            </a:fld>
            <a:endParaRPr lang="es-CO"/>
          </a:p>
        </p:txBody>
      </p:sp>
    </p:spTree>
    <p:extLst>
      <p:ext uri="{BB962C8B-B14F-4D97-AF65-F5344CB8AC3E}">
        <p14:creationId xmlns:p14="http://schemas.microsoft.com/office/powerpoint/2010/main" val="1143055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21</a:t>
            </a:fld>
            <a:endParaRPr lang="es-CO"/>
          </a:p>
        </p:txBody>
      </p:sp>
    </p:spTree>
    <p:extLst>
      <p:ext uri="{BB962C8B-B14F-4D97-AF65-F5344CB8AC3E}">
        <p14:creationId xmlns:p14="http://schemas.microsoft.com/office/powerpoint/2010/main" val="391654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2</a:t>
            </a:fld>
            <a:endParaRPr lang="es-CO"/>
          </a:p>
        </p:txBody>
      </p:sp>
    </p:spTree>
    <p:extLst>
      <p:ext uri="{BB962C8B-B14F-4D97-AF65-F5344CB8AC3E}">
        <p14:creationId xmlns:p14="http://schemas.microsoft.com/office/powerpoint/2010/main" val="3259215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22</a:t>
            </a:fld>
            <a:endParaRPr lang="es-CO"/>
          </a:p>
        </p:txBody>
      </p:sp>
    </p:spTree>
    <p:extLst>
      <p:ext uri="{BB962C8B-B14F-4D97-AF65-F5344CB8AC3E}">
        <p14:creationId xmlns:p14="http://schemas.microsoft.com/office/powerpoint/2010/main" val="1914602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23</a:t>
            </a:fld>
            <a:endParaRPr lang="es-CO"/>
          </a:p>
        </p:txBody>
      </p:sp>
    </p:spTree>
    <p:extLst>
      <p:ext uri="{BB962C8B-B14F-4D97-AF65-F5344CB8AC3E}">
        <p14:creationId xmlns:p14="http://schemas.microsoft.com/office/powerpoint/2010/main" val="67967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24</a:t>
            </a:fld>
            <a:endParaRPr lang="es-CO"/>
          </a:p>
        </p:txBody>
      </p:sp>
    </p:spTree>
    <p:extLst>
      <p:ext uri="{BB962C8B-B14F-4D97-AF65-F5344CB8AC3E}">
        <p14:creationId xmlns:p14="http://schemas.microsoft.com/office/powerpoint/2010/main" val="3930988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25</a:t>
            </a:fld>
            <a:endParaRPr lang="es-CO"/>
          </a:p>
        </p:txBody>
      </p:sp>
    </p:spTree>
    <p:extLst>
      <p:ext uri="{BB962C8B-B14F-4D97-AF65-F5344CB8AC3E}">
        <p14:creationId xmlns:p14="http://schemas.microsoft.com/office/powerpoint/2010/main" val="2654278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26</a:t>
            </a:fld>
            <a:endParaRPr lang="es-CO"/>
          </a:p>
        </p:txBody>
      </p:sp>
    </p:spTree>
    <p:extLst>
      <p:ext uri="{BB962C8B-B14F-4D97-AF65-F5344CB8AC3E}">
        <p14:creationId xmlns:p14="http://schemas.microsoft.com/office/powerpoint/2010/main" val="2326474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27</a:t>
            </a:fld>
            <a:endParaRPr lang="es-CO"/>
          </a:p>
        </p:txBody>
      </p:sp>
    </p:spTree>
    <p:extLst>
      <p:ext uri="{BB962C8B-B14F-4D97-AF65-F5344CB8AC3E}">
        <p14:creationId xmlns:p14="http://schemas.microsoft.com/office/powerpoint/2010/main" val="1029883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28</a:t>
            </a:fld>
            <a:endParaRPr lang="es-CO"/>
          </a:p>
        </p:txBody>
      </p:sp>
    </p:spTree>
    <p:extLst>
      <p:ext uri="{BB962C8B-B14F-4D97-AF65-F5344CB8AC3E}">
        <p14:creationId xmlns:p14="http://schemas.microsoft.com/office/powerpoint/2010/main" val="1699277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29</a:t>
            </a:fld>
            <a:endParaRPr lang="es-CO"/>
          </a:p>
        </p:txBody>
      </p:sp>
    </p:spTree>
    <p:extLst>
      <p:ext uri="{BB962C8B-B14F-4D97-AF65-F5344CB8AC3E}">
        <p14:creationId xmlns:p14="http://schemas.microsoft.com/office/powerpoint/2010/main" val="3308442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30</a:t>
            </a:fld>
            <a:endParaRPr lang="es-CO"/>
          </a:p>
        </p:txBody>
      </p:sp>
    </p:spTree>
    <p:extLst>
      <p:ext uri="{BB962C8B-B14F-4D97-AF65-F5344CB8AC3E}">
        <p14:creationId xmlns:p14="http://schemas.microsoft.com/office/powerpoint/2010/main" val="1130309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31</a:t>
            </a:fld>
            <a:endParaRPr lang="es-CO"/>
          </a:p>
        </p:txBody>
      </p:sp>
    </p:spTree>
    <p:extLst>
      <p:ext uri="{BB962C8B-B14F-4D97-AF65-F5344CB8AC3E}">
        <p14:creationId xmlns:p14="http://schemas.microsoft.com/office/powerpoint/2010/main" val="3588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3</a:t>
            </a:fld>
            <a:endParaRPr lang="es-CO"/>
          </a:p>
        </p:txBody>
      </p:sp>
    </p:spTree>
    <p:extLst>
      <p:ext uri="{BB962C8B-B14F-4D97-AF65-F5344CB8AC3E}">
        <p14:creationId xmlns:p14="http://schemas.microsoft.com/office/powerpoint/2010/main" val="2615720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32</a:t>
            </a:fld>
            <a:endParaRPr lang="es-CO"/>
          </a:p>
        </p:txBody>
      </p:sp>
    </p:spTree>
    <p:extLst>
      <p:ext uri="{BB962C8B-B14F-4D97-AF65-F5344CB8AC3E}">
        <p14:creationId xmlns:p14="http://schemas.microsoft.com/office/powerpoint/2010/main" val="1168597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33</a:t>
            </a:fld>
            <a:endParaRPr lang="es-CO"/>
          </a:p>
        </p:txBody>
      </p:sp>
    </p:spTree>
    <p:extLst>
      <p:ext uri="{BB962C8B-B14F-4D97-AF65-F5344CB8AC3E}">
        <p14:creationId xmlns:p14="http://schemas.microsoft.com/office/powerpoint/2010/main" val="3875601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34</a:t>
            </a:fld>
            <a:endParaRPr lang="es-CO"/>
          </a:p>
        </p:txBody>
      </p:sp>
    </p:spTree>
    <p:extLst>
      <p:ext uri="{BB962C8B-B14F-4D97-AF65-F5344CB8AC3E}">
        <p14:creationId xmlns:p14="http://schemas.microsoft.com/office/powerpoint/2010/main" val="939212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35</a:t>
            </a:fld>
            <a:endParaRPr lang="es-CO"/>
          </a:p>
        </p:txBody>
      </p:sp>
    </p:spTree>
    <p:extLst>
      <p:ext uri="{BB962C8B-B14F-4D97-AF65-F5344CB8AC3E}">
        <p14:creationId xmlns:p14="http://schemas.microsoft.com/office/powerpoint/2010/main" val="2132089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39</a:t>
            </a:fld>
            <a:endParaRPr lang="es-CO"/>
          </a:p>
        </p:txBody>
      </p:sp>
    </p:spTree>
    <p:extLst>
      <p:ext uri="{BB962C8B-B14F-4D97-AF65-F5344CB8AC3E}">
        <p14:creationId xmlns:p14="http://schemas.microsoft.com/office/powerpoint/2010/main" val="2433630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40</a:t>
            </a:fld>
            <a:endParaRPr lang="es-CO"/>
          </a:p>
        </p:txBody>
      </p:sp>
    </p:spTree>
    <p:extLst>
      <p:ext uri="{BB962C8B-B14F-4D97-AF65-F5344CB8AC3E}">
        <p14:creationId xmlns:p14="http://schemas.microsoft.com/office/powerpoint/2010/main" val="3038801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41</a:t>
            </a:fld>
            <a:endParaRPr lang="es-CO"/>
          </a:p>
        </p:txBody>
      </p:sp>
    </p:spTree>
    <p:extLst>
      <p:ext uri="{BB962C8B-B14F-4D97-AF65-F5344CB8AC3E}">
        <p14:creationId xmlns:p14="http://schemas.microsoft.com/office/powerpoint/2010/main" val="1826735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42</a:t>
            </a:fld>
            <a:endParaRPr lang="es-CO"/>
          </a:p>
        </p:txBody>
      </p:sp>
    </p:spTree>
    <p:extLst>
      <p:ext uri="{BB962C8B-B14F-4D97-AF65-F5344CB8AC3E}">
        <p14:creationId xmlns:p14="http://schemas.microsoft.com/office/powerpoint/2010/main" val="1306824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43</a:t>
            </a:fld>
            <a:endParaRPr lang="es-CO"/>
          </a:p>
        </p:txBody>
      </p:sp>
    </p:spTree>
    <p:extLst>
      <p:ext uri="{BB962C8B-B14F-4D97-AF65-F5344CB8AC3E}">
        <p14:creationId xmlns:p14="http://schemas.microsoft.com/office/powerpoint/2010/main" val="630412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44</a:t>
            </a:fld>
            <a:endParaRPr lang="es-CO"/>
          </a:p>
        </p:txBody>
      </p:sp>
    </p:spTree>
    <p:extLst>
      <p:ext uri="{BB962C8B-B14F-4D97-AF65-F5344CB8AC3E}">
        <p14:creationId xmlns:p14="http://schemas.microsoft.com/office/powerpoint/2010/main" val="3900902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4</a:t>
            </a:fld>
            <a:endParaRPr lang="es-CO"/>
          </a:p>
        </p:txBody>
      </p:sp>
    </p:spTree>
    <p:extLst>
      <p:ext uri="{BB962C8B-B14F-4D97-AF65-F5344CB8AC3E}">
        <p14:creationId xmlns:p14="http://schemas.microsoft.com/office/powerpoint/2010/main" val="2222838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C5F05F7-A7C2-41AE-8F3A-8668B05B8BCC}" type="slidenum">
              <a:rPr lang="es-CO" smtClean="0">
                <a:solidFill>
                  <a:prstClr val="black"/>
                </a:solidFill>
              </a:rPr>
              <a:pPr/>
              <a:t>50</a:t>
            </a:fld>
            <a:endParaRPr lang="es-CO">
              <a:solidFill>
                <a:prstClr val="black"/>
              </a:solidFill>
            </a:endParaRPr>
          </a:p>
        </p:txBody>
      </p:sp>
    </p:spTree>
    <p:extLst>
      <p:ext uri="{BB962C8B-B14F-4D97-AF65-F5344CB8AC3E}">
        <p14:creationId xmlns:p14="http://schemas.microsoft.com/office/powerpoint/2010/main" val="3812438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51</a:t>
            </a:fld>
            <a:endParaRPr lang="es-CO"/>
          </a:p>
        </p:txBody>
      </p:sp>
    </p:spTree>
    <p:extLst>
      <p:ext uri="{BB962C8B-B14F-4D97-AF65-F5344CB8AC3E}">
        <p14:creationId xmlns:p14="http://schemas.microsoft.com/office/powerpoint/2010/main" val="39189970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52</a:t>
            </a:fld>
            <a:endParaRPr lang="es-CO"/>
          </a:p>
        </p:txBody>
      </p:sp>
    </p:spTree>
    <p:extLst>
      <p:ext uri="{BB962C8B-B14F-4D97-AF65-F5344CB8AC3E}">
        <p14:creationId xmlns:p14="http://schemas.microsoft.com/office/powerpoint/2010/main" val="17719270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53</a:t>
            </a:fld>
            <a:endParaRPr lang="es-CO"/>
          </a:p>
        </p:txBody>
      </p:sp>
    </p:spTree>
    <p:extLst>
      <p:ext uri="{BB962C8B-B14F-4D97-AF65-F5344CB8AC3E}">
        <p14:creationId xmlns:p14="http://schemas.microsoft.com/office/powerpoint/2010/main" val="351987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5</a:t>
            </a:fld>
            <a:endParaRPr lang="es-CO"/>
          </a:p>
        </p:txBody>
      </p:sp>
    </p:spTree>
    <p:extLst>
      <p:ext uri="{BB962C8B-B14F-4D97-AF65-F5344CB8AC3E}">
        <p14:creationId xmlns:p14="http://schemas.microsoft.com/office/powerpoint/2010/main" val="190247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6</a:t>
            </a:fld>
            <a:endParaRPr lang="es-CO"/>
          </a:p>
        </p:txBody>
      </p:sp>
    </p:spTree>
    <p:extLst>
      <p:ext uri="{BB962C8B-B14F-4D97-AF65-F5344CB8AC3E}">
        <p14:creationId xmlns:p14="http://schemas.microsoft.com/office/powerpoint/2010/main" val="167840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7</a:t>
            </a:fld>
            <a:endParaRPr lang="es-CO"/>
          </a:p>
        </p:txBody>
      </p:sp>
    </p:spTree>
    <p:extLst>
      <p:ext uri="{BB962C8B-B14F-4D97-AF65-F5344CB8AC3E}">
        <p14:creationId xmlns:p14="http://schemas.microsoft.com/office/powerpoint/2010/main" val="2997495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8</a:t>
            </a:fld>
            <a:endParaRPr lang="es-CO"/>
          </a:p>
        </p:txBody>
      </p:sp>
    </p:spTree>
    <p:extLst>
      <p:ext uri="{BB962C8B-B14F-4D97-AF65-F5344CB8AC3E}">
        <p14:creationId xmlns:p14="http://schemas.microsoft.com/office/powerpoint/2010/main" val="2309675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C5F05F7-A7C2-41AE-8F3A-8668B05B8BCC}" type="slidenum">
              <a:rPr lang="es-CO" smtClean="0"/>
              <a:t>9</a:t>
            </a:fld>
            <a:endParaRPr lang="es-CO"/>
          </a:p>
        </p:txBody>
      </p:sp>
    </p:spTree>
    <p:extLst>
      <p:ext uri="{BB962C8B-B14F-4D97-AF65-F5344CB8AC3E}">
        <p14:creationId xmlns:p14="http://schemas.microsoft.com/office/powerpoint/2010/main" val="834512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843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612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5201" y="2406193"/>
            <a:ext cx="11681605" cy="73096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3" y="3840482"/>
            <a:ext cx="8534400" cy="73096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3"/>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3"/>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11/14/2023</a:t>
            </a:fld>
            <a:endParaRPr lang="en-US">
              <a:solidFill>
                <a:prstClr val="black">
                  <a:tint val="75000"/>
                </a:prstClr>
              </a:solidFill>
            </a:endParaRPr>
          </a:p>
        </p:txBody>
      </p:sp>
      <p:sp>
        <p:nvSpPr>
          <p:cNvPr id="6" name="Holder 6"/>
          <p:cNvSpPr>
            <a:spLocks noGrp="1"/>
          </p:cNvSpPr>
          <p:nvPr>
            <p:ph type="sldNum" sz="quarter" idx="7"/>
          </p:nvPr>
        </p:nvSpPr>
        <p:spPr>
          <a:xfrm>
            <a:off x="8778241" y="6377943"/>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382957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357094" y="760694"/>
            <a:ext cx="2531977" cy="443261"/>
          </a:xfrm>
        </p:spPr>
        <p:txBody>
          <a:bodyPr lIns="0" tIns="0" rIns="0" bIns="0"/>
          <a:lstStyle>
            <a:lvl1pPr>
              <a:defRPr sz="2881" b="1" i="0">
                <a:solidFill>
                  <a:srgbClr val="F6F1DD"/>
                </a:solidFill>
                <a:latin typeface="Tahoma"/>
                <a:cs typeface="Tahoma"/>
              </a:defRPr>
            </a:lvl1pPr>
          </a:lstStyle>
          <a:p>
            <a:endParaRPr/>
          </a:p>
        </p:txBody>
      </p:sp>
      <p:sp>
        <p:nvSpPr>
          <p:cNvPr id="3" name="Holder 3"/>
          <p:cNvSpPr>
            <a:spLocks noGrp="1"/>
          </p:cNvSpPr>
          <p:nvPr>
            <p:ph type="body" idx="1"/>
          </p:nvPr>
        </p:nvSpPr>
        <p:spPr>
          <a:xfrm>
            <a:off x="5329146" y="1335263"/>
            <a:ext cx="5179482" cy="443261"/>
          </a:xfrm>
        </p:spPr>
        <p:txBody>
          <a:bodyPr lIns="0" tIns="0" rIns="0" bIns="0"/>
          <a:lstStyle>
            <a:lvl1pPr>
              <a:defRPr sz="2881" b="1" i="0">
                <a:solidFill>
                  <a:srgbClr val="EB6C6D"/>
                </a:solidFill>
                <a:latin typeface="Tahoma"/>
                <a:cs typeface="Tahoma"/>
              </a:defRPr>
            </a:lvl1pPr>
          </a:lstStyle>
          <a:p>
            <a:endParaRPr/>
          </a:p>
        </p:txBody>
      </p:sp>
      <p:sp>
        <p:nvSpPr>
          <p:cNvPr id="4" name="Holder 4"/>
          <p:cNvSpPr>
            <a:spLocks noGrp="1"/>
          </p:cNvSpPr>
          <p:nvPr>
            <p:ph type="ftr" sz="quarter" idx="5"/>
          </p:nvPr>
        </p:nvSpPr>
        <p:spPr>
          <a:xfrm>
            <a:off x="4145280" y="6377943"/>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3"/>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11/14/2023</a:t>
            </a:fld>
            <a:endParaRPr lang="en-US">
              <a:solidFill>
                <a:prstClr val="black">
                  <a:tint val="75000"/>
                </a:prstClr>
              </a:solidFill>
            </a:endParaRPr>
          </a:p>
        </p:txBody>
      </p:sp>
      <p:sp>
        <p:nvSpPr>
          <p:cNvPr id="6" name="Holder 6"/>
          <p:cNvSpPr>
            <a:spLocks noGrp="1"/>
          </p:cNvSpPr>
          <p:nvPr>
            <p:ph type="sldNum" sz="quarter" idx="7"/>
          </p:nvPr>
        </p:nvSpPr>
        <p:spPr>
          <a:xfrm>
            <a:off x="8778241" y="6377943"/>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1423834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357094" y="760694"/>
            <a:ext cx="2531977" cy="443261"/>
          </a:xfrm>
        </p:spPr>
        <p:txBody>
          <a:bodyPr lIns="0" tIns="0" rIns="0" bIns="0"/>
          <a:lstStyle>
            <a:lvl1pPr>
              <a:defRPr sz="2881" b="1" i="0">
                <a:solidFill>
                  <a:srgbClr val="F6F1DD"/>
                </a:solidFill>
                <a:latin typeface="Tahoma"/>
                <a:cs typeface="Tahoma"/>
              </a:defRPr>
            </a:lvl1pPr>
          </a:lstStyle>
          <a:p>
            <a:endParaRPr/>
          </a:p>
        </p:txBody>
      </p:sp>
      <p:sp>
        <p:nvSpPr>
          <p:cNvPr id="3" name="Holder 3"/>
          <p:cNvSpPr>
            <a:spLocks noGrp="1"/>
          </p:cNvSpPr>
          <p:nvPr>
            <p:ph sz="half" idx="2"/>
          </p:nvPr>
        </p:nvSpPr>
        <p:spPr>
          <a:xfrm>
            <a:off x="609600" y="1577343"/>
            <a:ext cx="5303520" cy="73096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3"/>
            <a:ext cx="5303520" cy="73096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3"/>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609600" y="6377943"/>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11/14/2023</a:t>
            </a:fld>
            <a:endParaRPr lang="en-US">
              <a:solidFill>
                <a:prstClr val="black">
                  <a:tint val="75000"/>
                </a:prstClr>
              </a:solidFill>
            </a:endParaRPr>
          </a:p>
        </p:txBody>
      </p:sp>
      <p:sp>
        <p:nvSpPr>
          <p:cNvPr id="7" name="Holder 7"/>
          <p:cNvSpPr>
            <a:spLocks noGrp="1"/>
          </p:cNvSpPr>
          <p:nvPr>
            <p:ph type="sldNum" sz="quarter" idx="7"/>
          </p:nvPr>
        </p:nvSpPr>
        <p:spPr>
          <a:xfrm>
            <a:off x="8778241" y="6377943"/>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2922785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357094" y="760694"/>
            <a:ext cx="2531977" cy="443261"/>
          </a:xfrm>
        </p:spPr>
        <p:txBody>
          <a:bodyPr lIns="0" tIns="0" rIns="0" bIns="0"/>
          <a:lstStyle>
            <a:lvl1pPr>
              <a:defRPr sz="2881" b="1" i="0">
                <a:solidFill>
                  <a:srgbClr val="F6F1DD"/>
                </a:solidFill>
                <a:latin typeface="Tahoma"/>
                <a:cs typeface="Tahoma"/>
              </a:defRPr>
            </a:lvl1pPr>
          </a:lstStyle>
          <a:p>
            <a:endParaRPr/>
          </a:p>
        </p:txBody>
      </p:sp>
      <p:sp>
        <p:nvSpPr>
          <p:cNvPr id="3" name="Holder 3"/>
          <p:cNvSpPr>
            <a:spLocks noGrp="1"/>
          </p:cNvSpPr>
          <p:nvPr>
            <p:ph type="ftr" sz="quarter" idx="5"/>
          </p:nvPr>
        </p:nvSpPr>
        <p:spPr>
          <a:xfrm>
            <a:off x="4145280" y="6377943"/>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609600" y="6377943"/>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11/14/2023</a:t>
            </a:fld>
            <a:endParaRPr lang="en-US">
              <a:solidFill>
                <a:prstClr val="black">
                  <a:tint val="75000"/>
                </a:prstClr>
              </a:solidFill>
            </a:endParaRPr>
          </a:p>
        </p:txBody>
      </p:sp>
      <p:sp>
        <p:nvSpPr>
          <p:cNvPr id="5" name="Holder 5"/>
          <p:cNvSpPr>
            <a:spLocks noGrp="1"/>
          </p:cNvSpPr>
          <p:nvPr>
            <p:ph type="sldNum" sz="quarter" idx="7"/>
          </p:nvPr>
        </p:nvSpPr>
        <p:spPr>
          <a:xfrm>
            <a:off x="8778241" y="6377943"/>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2319656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3"/>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609600" y="6377943"/>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11/14/2023</a:t>
            </a:fld>
            <a:endParaRPr lang="en-US">
              <a:solidFill>
                <a:prstClr val="black">
                  <a:tint val="75000"/>
                </a:prstClr>
              </a:solidFill>
            </a:endParaRPr>
          </a:p>
        </p:txBody>
      </p:sp>
      <p:sp>
        <p:nvSpPr>
          <p:cNvPr id="4" name="Holder 4"/>
          <p:cNvSpPr>
            <a:spLocks noGrp="1"/>
          </p:cNvSpPr>
          <p:nvPr>
            <p:ph type="sldNum" sz="quarter" idx="7"/>
          </p:nvPr>
        </p:nvSpPr>
        <p:spPr>
          <a:xfrm>
            <a:off x="8778241" y="6377943"/>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20545169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AA1561-634E-8B0F-E597-7A5A403324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642E5FDD-FEF8-A49C-B5BF-8BC993D7A9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798E7626-A15B-4101-02C6-1180809A6D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7A39B-3593-3E49-847D-07260FCF65CC}" type="datetimeFigureOut">
              <a:rPr lang="es-CO" smtClean="0"/>
              <a:t>14/11/2023</a:t>
            </a:fld>
            <a:endParaRPr lang="es-CO"/>
          </a:p>
        </p:txBody>
      </p:sp>
      <p:sp>
        <p:nvSpPr>
          <p:cNvPr id="5" name="Marcador de pie de página 4">
            <a:extLst>
              <a:ext uri="{FF2B5EF4-FFF2-40B4-BE49-F238E27FC236}">
                <a16:creationId xmlns:a16="http://schemas.microsoft.com/office/drawing/2014/main" id="{738DE785-8AD6-2A0C-F324-958CF08B4D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6A786483-A6D0-8EE0-60C2-933E708F90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1C7BB-2489-3B40-8281-DF01B928BAC4}" type="slidenum">
              <a:rPr lang="es-CO" smtClean="0"/>
              <a:t>‹Nº›</a:t>
            </a:fld>
            <a:endParaRPr lang="es-CO"/>
          </a:p>
        </p:txBody>
      </p:sp>
    </p:spTree>
    <p:extLst>
      <p:ext uri="{BB962C8B-B14F-4D97-AF65-F5344CB8AC3E}">
        <p14:creationId xmlns:p14="http://schemas.microsoft.com/office/powerpoint/2010/main" val="3508260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57094" y="760695"/>
            <a:ext cx="2531977" cy="730969"/>
          </a:xfrm>
          <a:prstGeom prst="rect">
            <a:avLst/>
          </a:prstGeom>
        </p:spPr>
        <p:txBody>
          <a:bodyPr wrap="square" lIns="0" tIns="0" rIns="0" bIns="0">
            <a:spAutoFit/>
          </a:bodyPr>
          <a:lstStyle>
            <a:lvl1pPr>
              <a:defRPr sz="4750" b="1" i="0">
                <a:solidFill>
                  <a:srgbClr val="F6F1DD"/>
                </a:solidFill>
                <a:latin typeface="Tahoma"/>
                <a:cs typeface="Tahoma"/>
              </a:defRPr>
            </a:lvl1pPr>
          </a:lstStyle>
          <a:p>
            <a:endParaRPr/>
          </a:p>
        </p:txBody>
      </p:sp>
      <p:sp>
        <p:nvSpPr>
          <p:cNvPr id="3" name="Holder 3"/>
          <p:cNvSpPr>
            <a:spLocks noGrp="1"/>
          </p:cNvSpPr>
          <p:nvPr>
            <p:ph type="body" idx="1"/>
          </p:nvPr>
        </p:nvSpPr>
        <p:spPr>
          <a:xfrm>
            <a:off x="5329146" y="1335265"/>
            <a:ext cx="5179482" cy="730969"/>
          </a:xfrm>
          <a:prstGeom prst="rect">
            <a:avLst/>
          </a:prstGeom>
        </p:spPr>
        <p:txBody>
          <a:bodyPr wrap="square" lIns="0" tIns="0" rIns="0" bIns="0">
            <a:spAutoFit/>
          </a:bodyPr>
          <a:lstStyle>
            <a:lvl1pPr>
              <a:defRPr sz="4750" b="1" i="0">
                <a:solidFill>
                  <a:srgbClr val="EB6C6D"/>
                </a:solidFill>
                <a:latin typeface="Tahoma"/>
                <a:cs typeface="Tahoma"/>
              </a:defRPr>
            </a:lvl1pPr>
          </a:lstStyle>
          <a:p>
            <a:endParaRPr/>
          </a:p>
        </p:txBody>
      </p:sp>
      <p:sp>
        <p:nvSpPr>
          <p:cNvPr id="4" name="Holder 4"/>
          <p:cNvSpPr>
            <a:spLocks noGrp="1"/>
          </p:cNvSpPr>
          <p:nvPr>
            <p:ph type="ftr" sz="quarter" idx="5"/>
          </p:nvPr>
        </p:nvSpPr>
        <p:spPr>
          <a:xfrm>
            <a:off x="4145280" y="6377943"/>
            <a:ext cx="3901440" cy="168379"/>
          </a:xfrm>
          <a:prstGeom prst="rect">
            <a:avLst/>
          </a:prstGeom>
        </p:spPr>
        <p:txBody>
          <a:bodyPr wrap="square" lIns="0" tIns="0" rIns="0" bIns="0">
            <a:spAutoFit/>
          </a:bodyPr>
          <a:lstStyle>
            <a:lvl1pPr algn="ctr">
              <a:defRPr>
                <a:solidFill>
                  <a:schemeClr val="tx1">
                    <a:tint val="75000"/>
                  </a:schemeClr>
                </a:solidFill>
              </a:defRPr>
            </a:lvl1pPr>
          </a:lstStyle>
          <a:p>
            <a:pPr defTabSz="555703"/>
            <a:endParaRPr lang="es-CO" sz="1094">
              <a:solidFill>
                <a:prstClr val="black">
                  <a:tint val="75000"/>
                </a:prstClr>
              </a:solidFill>
            </a:endParaRPr>
          </a:p>
        </p:txBody>
      </p:sp>
      <p:sp>
        <p:nvSpPr>
          <p:cNvPr id="5" name="Holder 5"/>
          <p:cNvSpPr>
            <a:spLocks noGrp="1"/>
          </p:cNvSpPr>
          <p:nvPr>
            <p:ph type="dt" sz="half" idx="6"/>
          </p:nvPr>
        </p:nvSpPr>
        <p:spPr>
          <a:xfrm>
            <a:off x="609600" y="6377943"/>
            <a:ext cx="2804160" cy="168379"/>
          </a:xfrm>
          <a:prstGeom prst="rect">
            <a:avLst/>
          </a:prstGeom>
        </p:spPr>
        <p:txBody>
          <a:bodyPr wrap="square" lIns="0" tIns="0" rIns="0" bIns="0">
            <a:spAutoFit/>
          </a:bodyPr>
          <a:lstStyle>
            <a:lvl1pPr algn="l">
              <a:defRPr>
                <a:solidFill>
                  <a:schemeClr val="tx1">
                    <a:tint val="75000"/>
                  </a:schemeClr>
                </a:solidFill>
              </a:defRPr>
            </a:lvl1pPr>
          </a:lstStyle>
          <a:p>
            <a:pPr defTabSz="555703"/>
            <a:fld id="{1D8BD707-D9CF-40AE-B4C6-C98DA3205C09}" type="datetimeFigureOut">
              <a:rPr lang="en-US" sz="1094" smtClean="0">
                <a:solidFill>
                  <a:prstClr val="black">
                    <a:tint val="75000"/>
                  </a:prstClr>
                </a:solidFill>
              </a:rPr>
              <a:pPr defTabSz="555703"/>
              <a:t>11/14/2023</a:t>
            </a:fld>
            <a:endParaRPr lang="en-US" sz="1094">
              <a:solidFill>
                <a:prstClr val="black">
                  <a:tint val="75000"/>
                </a:prstClr>
              </a:solidFill>
            </a:endParaRPr>
          </a:p>
        </p:txBody>
      </p:sp>
      <p:sp>
        <p:nvSpPr>
          <p:cNvPr id="6" name="Holder 6"/>
          <p:cNvSpPr>
            <a:spLocks noGrp="1"/>
          </p:cNvSpPr>
          <p:nvPr>
            <p:ph type="sldNum" sz="quarter" idx="7"/>
          </p:nvPr>
        </p:nvSpPr>
        <p:spPr>
          <a:xfrm>
            <a:off x="8778241" y="6377943"/>
            <a:ext cx="2804160" cy="168379"/>
          </a:xfrm>
          <a:prstGeom prst="rect">
            <a:avLst/>
          </a:prstGeom>
        </p:spPr>
        <p:txBody>
          <a:bodyPr wrap="square" lIns="0" tIns="0" rIns="0" bIns="0">
            <a:spAutoFit/>
          </a:bodyPr>
          <a:lstStyle>
            <a:lvl1pPr algn="r">
              <a:defRPr>
                <a:solidFill>
                  <a:schemeClr val="tx1">
                    <a:tint val="75000"/>
                  </a:schemeClr>
                </a:solidFill>
              </a:defRPr>
            </a:lvl1pPr>
          </a:lstStyle>
          <a:p>
            <a:pPr defTabSz="555703"/>
            <a:fld id="{B6F15528-21DE-4FAA-801E-634DDDAF4B2B}" type="slidenum">
              <a:rPr lang="es-CO" sz="1094" smtClean="0">
                <a:solidFill>
                  <a:prstClr val="black">
                    <a:tint val="75000"/>
                  </a:prstClr>
                </a:solidFill>
              </a:rPr>
              <a:pPr defTabSz="555703"/>
              <a:t>‹Nº›</a:t>
            </a:fld>
            <a:endParaRPr lang="es-CO" sz="1094">
              <a:solidFill>
                <a:prstClr val="black">
                  <a:tint val="75000"/>
                </a:prstClr>
              </a:solidFill>
            </a:endParaRPr>
          </a:p>
        </p:txBody>
      </p:sp>
    </p:spTree>
    <p:extLst>
      <p:ext uri="{BB962C8B-B14F-4D97-AF65-F5344CB8AC3E}">
        <p14:creationId xmlns:p14="http://schemas.microsoft.com/office/powerpoint/2010/main" val="2532949933"/>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Lst>
  <p:txStyles>
    <p:titleStyle>
      <a:lvl1pPr>
        <a:defRPr>
          <a:latin typeface="+mj-lt"/>
          <a:ea typeface="+mj-ea"/>
          <a:cs typeface="+mj-cs"/>
        </a:defRPr>
      </a:lvl1pPr>
    </p:titleStyle>
    <p:bodyStyle>
      <a:lvl1pPr marL="0">
        <a:defRPr>
          <a:latin typeface="+mn-lt"/>
          <a:ea typeface="+mn-ea"/>
          <a:cs typeface="+mn-cs"/>
        </a:defRPr>
      </a:lvl1pPr>
      <a:lvl2pPr marL="277266">
        <a:defRPr>
          <a:latin typeface="+mn-lt"/>
          <a:ea typeface="+mn-ea"/>
          <a:cs typeface="+mn-cs"/>
        </a:defRPr>
      </a:lvl2pPr>
      <a:lvl3pPr marL="554532">
        <a:defRPr>
          <a:latin typeface="+mn-lt"/>
          <a:ea typeface="+mn-ea"/>
          <a:cs typeface="+mn-cs"/>
        </a:defRPr>
      </a:lvl3pPr>
      <a:lvl4pPr marL="831798">
        <a:defRPr>
          <a:latin typeface="+mn-lt"/>
          <a:ea typeface="+mn-ea"/>
          <a:cs typeface="+mn-cs"/>
        </a:defRPr>
      </a:lvl4pPr>
      <a:lvl5pPr marL="1109064">
        <a:defRPr>
          <a:latin typeface="+mn-lt"/>
          <a:ea typeface="+mn-ea"/>
          <a:cs typeface="+mn-cs"/>
        </a:defRPr>
      </a:lvl5pPr>
      <a:lvl6pPr marL="1386330">
        <a:defRPr>
          <a:latin typeface="+mn-lt"/>
          <a:ea typeface="+mn-ea"/>
          <a:cs typeface="+mn-cs"/>
        </a:defRPr>
      </a:lvl6pPr>
      <a:lvl7pPr marL="1663596">
        <a:defRPr>
          <a:latin typeface="+mn-lt"/>
          <a:ea typeface="+mn-ea"/>
          <a:cs typeface="+mn-cs"/>
        </a:defRPr>
      </a:lvl7pPr>
      <a:lvl8pPr marL="1940862">
        <a:defRPr>
          <a:latin typeface="+mn-lt"/>
          <a:ea typeface="+mn-ea"/>
          <a:cs typeface="+mn-cs"/>
        </a:defRPr>
      </a:lvl8pPr>
      <a:lvl9pPr marL="2218127">
        <a:defRPr>
          <a:latin typeface="+mn-lt"/>
          <a:ea typeface="+mn-ea"/>
          <a:cs typeface="+mn-cs"/>
        </a:defRPr>
      </a:lvl9pPr>
    </p:bodyStyle>
    <p:otherStyle>
      <a:lvl1pPr marL="0">
        <a:defRPr>
          <a:latin typeface="+mn-lt"/>
          <a:ea typeface="+mn-ea"/>
          <a:cs typeface="+mn-cs"/>
        </a:defRPr>
      </a:lvl1pPr>
      <a:lvl2pPr marL="277266">
        <a:defRPr>
          <a:latin typeface="+mn-lt"/>
          <a:ea typeface="+mn-ea"/>
          <a:cs typeface="+mn-cs"/>
        </a:defRPr>
      </a:lvl2pPr>
      <a:lvl3pPr marL="554532">
        <a:defRPr>
          <a:latin typeface="+mn-lt"/>
          <a:ea typeface="+mn-ea"/>
          <a:cs typeface="+mn-cs"/>
        </a:defRPr>
      </a:lvl3pPr>
      <a:lvl4pPr marL="831798">
        <a:defRPr>
          <a:latin typeface="+mn-lt"/>
          <a:ea typeface="+mn-ea"/>
          <a:cs typeface="+mn-cs"/>
        </a:defRPr>
      </a:lvl4pPr>
      <a:lvl5pPr marL="1109064">
        <a:defRPr>
          <a:latin typeface="+mn-lt"/>
          <a:ea typeface="+mn-ea"/>
          <a:cs typeface="+mn-cs"/>
        </a:defRPr>
      </a:lvl5pPr>
      <a:lvl6pPr marL="1386330">
        <a:defRPr>
          <a:latin typeface="+mn-lt"/>
          <a:ea typeface="+mn-ea"/>
          <a:cs typeface="+mn-cs"/>
        </a:defRPr>
      </a:lvl6pPr>
      <a:lvl7pPr marL="1663596">
        <a:defRPr>
          <a:latin typeface="+mn-lt"/>
          <a:ea typeface="+mn-ea"/>
          <a:cs typeface="+mn-cs"/>
        </a:defRPr>
      </a:lvl7pPr>
      <a:lvl8pPr marL="1940862">
        <a:defRPr>
          <a:latin typeface="+mn-lt"/>
          <a:ea typeface="+mn-ea"/>
          <a:cs typeface="+mn-cs"/>
        </a:defRPr>
      </a:lvl8pPr>
      <a:lvl9pPr marL="221812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2.emf"/></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2.emf"/></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2.emf"/></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26.emf"/><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8.jpeg"/><Relationship Id="rId1" Type="http://schemas.openxmlformats.org/officeDocument/2006/relationships/slideLayout" Target="../slideLayouts/slideLayout5.xml"/><Relationship Id="rId5" Type="http://schemas.openxmlformats.org/officeDocument/2006/relationships/image" Target="../media/image32.emf"/><Relationship Id="rId4" Type="http://schemas.openxmlformats.org/officeDocument/2006/relationships/image" Target="../media/image39.e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2.emf"/></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minsalud.gov.co/salud/publica/Vacunacion/Paginas/pai.aspx"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8337E1D-DD8F-E122-846C-600C7E18BF14}"/>
              </a:ext>
            </a:extLst>
          </p:cNvPr>
          <p:cNvSpPr txBox="1"/>
          <p:nvPr/>
        </p:nvSpPr>
        <p:spPr>
          <a:xfrm>
            <a:off x="1985211" y="2286000"/>
            <a:ext cx="6424863" cy="830997"/>
          </a:xfrm>
          <a:prstGeom prst="rect">
            <a:avLst/>
          </a:prstGeom>
          <a:noFill/>
        </p:spPr>
        <p:txBody>
          <a:bodyPr wrap="square" rtlCol="0">
            <a:spAutoFit/>
          </a:bodyPr>
          <a:lstStyle/>
          <a:p>
            <a:pPr algn="ctr"/>
            <a:r>
              <a:rPr lang="es-CO" sz="4800" b="1" dirty="0">
                <a:solidFill>
                  <a:srgbClr val="F7F2DD"/>
                </a:solidFill>
              </a:rPr>
              <a:t>BIENVENDIOS</a:t>
            </a:r>
          </a:p>
        </p:txBody>
      </p:sp>
      <p:sp>
        <p:nvSpPr>
          <p:cNvPr id="6" name="CuadroTexto 5">
            <a:extLst>
              <a:ext uri="{FF2B5EF4-FFF2-40B4-BE49-F238E27FC236}">
                <a16:creationId xmlns:a16="http://schemas.microsoft.com/office/drawing/2014/main" id="{4B6961FF-4B7C-BFDF-8555-324F64687C38}"/>
              </a:ext>
            </a:extLst>
          </p:cNvPr>
          <p:cNvSpPr txBox="1"/>
          <p:nvPr/>
        </p:nvSpPr>
        <p:spPr>
          <a:xfrm>
            <a:off x="2947737" y="5510463"/>
            <a:ext cx="3489157" cy="954107"/>
          </a:xfrm>
          <a:prstGeom prst="rect">
            <a:avLst/>
          </a:prstGeom>
          <a:noFill/>
        </p:spPr>
        <p:txBody>
          <a:bodyPr wrap="square" rtlCol="0">
            <a:spAutoFit/>
          </a:bodyPr>
          <a:lstStyle/>
          <a:p>
            <a:r>
              <a:rPr lang="es-CO" sz="2800" b="1" dirty="0">
                <a:solidFill>
                  <a:srgbClr val="F7F2DD"/>
                </a:solidFill>
              </a:rPr>
              <a:t>NOMBRE EXPOSITOR:</a:t>
            </a:r>
          </a:p>
          <a:p>
            <a:r>
              <a:rPr lang="es-CO" sz="2800" b="1" dirty="0">
                <a:solidFill>
                  <a:srgbClr val="F7F2DD"/>
                </a:solidFill>
              </a:rPr>
              <a:t>FECHA:</a:t>
            </a:r>
          </a:p>
        </p:txBody>
      </p:sp>
      <p:sp>
        <p:nvSpPr>
          <p:cNvPr id="7" name="CuadroTexto 6">
            <a:extLst>
              <a:ext uri="{FF2B5EF4-FFF2-40B4-BE49-F238E27FC236}">
                <a16:creationId xmlns:a16="http://schemas.microsoft.com/office/drawing/2014/main" id="{7BAF4A74-A646-B0F6-ACB5-23D6CA6C0FF8}"/>
              </a:ext>
            </a:extLst>
          </p:cNvPr>
          <p:cNvSpPr txBox="1"/>
          <p:nvPr/>
        </p:nvSpPr>
        <p:spPr>
          <a:xfrm>
            <a:off x="3260558" y="3429000"/>
            <a:ext cx="3489157" cy="584775"/>
          </a:xfrm>
          <a:prstGeom prst="rect">
            <a:avLst/>
          </a:prstGeom>
          <a:noFill/>
        </p:spPr>
        <p:txBody>
          <a:bodyPr wrap="square" rtlCol="0">
            <a:spAutoFit/>
          </a:bodyPr>
          <a:lstStyle/>
          <a:p>
            <a:pPr algn="ctr"/>
            <a:r>
              <a:rPr lang="es-CO" sz="3200" b="1" dirty="0">
                <a:solidFill>
                  <a:srgbClr val="F7F2DD"/>
                </a:solidFill>
              </a:rPr>
              <a:t>TEMA</a:t>
            </a:r>
          </a:p>
        </p:txBody>
      </p:sp>
      <p:sp>
        <p:nvSpPr>
          <p:cNvPr id="2" name="CuadroTexto 1">
            <a:extLst>
              <a:ext uri="{FF2B5EF4-FFF2-40B4-BE49-F238E27FC236}">
                <a16:creationId xmlns:a16="http://schemas.microsoft.com/office/drawing/2014/main" id="{5CF0E957-3B5E-B324-5A77-6D6F1360726B}"/>
              </a:ext>
            </a:extLst>
          </p:cNvPr>
          <p:cNvSpPr txBox="1"/>
          <p:nvPr/>
        </p:nvSpPr>
        <p:spPr>
          <a:xfrm>
            <a:off x="1009467" y="2701498"/>
            <a:ext cx="7169333" cy="2462213"/>
          </a:xfrm>
          <a:prstGeom prst="rect">
            <a:avLst/>
          </a:prstGeom>
          <a:noFill/>
        </p:spPr>
        <p:txBody>
          <a:bodyPr wrap="square" rtlCol="0">
            <a:spAutoFit/>
          </a:bodyPr>
          <a:lstStyle/>
          <a:p>
            <a:endParaRPr lang="es-CO" dirty="0"/>
          </a:p>
          <a:p>
            <a:endParaRPr lang="es-CO" sz="2800" b="1" dirty="0">
              <a:solidFill>
                <a:srgbClr val="1B3935"/>
              </a:solidFill>
              <a:latin typeface="+mj-lt"/>
            </a:endParaRPr>
          </a:p>
          <a:p>
            <a:r>
              <a:rPr lang="es-CO" sz="2800" b="1" dirty="0">
                <a:solidFill>
                  <a:srgbClr val="1B3935"/>
                </a:solidFill>
                <a:latin typeface="Isidora Sans Bold" panose="00000500000000000000" pitchFamily="2" charset="0"/>
              </a:rPr>
              <a:t>Secretaría de Salud</a:t>
            </a:r>
          </a:p>
          <a:p>
            <a:endParaRPr lang="es-CO" sz="4000" b="1" dirty="0">
              <a:solidFill>
                <a:srgbClr val="1B3935"/>
              </a:solidFill>
              <a:latin typeface="+mj-lt"/>
            </a:endParaRPr>
          </a:p>
          <a:p>
            <a:r>
              <a:rPr lang="es-CO" sz="4000" b="1" dirty="0">
                <a:solidFill>
                  <a:srgbClr val="1B3935"/>
                </a:solidFill>
                <a:latin typeface="Isidora Sans Bold" panose="00000800000000000000" pitchFamily="2" charset="0"/>
              </a:rPr>
              <a:t>Medellín Futuro 2020-2023</a:t>
            </a:r>
          </a:p>
        </p:txBody>
      </p:sp>
      <p:sp>
        <p:nvSpPr>
          <p:cNvPr id="3" name="CuadroTexto 2">
            <a:extLst>
              <a:ext uri="{FF2B5EF4-FFF2-40B4-BE49-F238E27FC236}">
                <a16:creationId xmlns:a16="http://schemas.microsoft.com/office/drawing/2014/main" id="{C38E80CA-CF0D-4142-E315-0915277B7AE2}"/>
              </a:ext>
            </a:extLst>
          </p:cNvPr>
          <p:cNvSpPr txBox="1"/>
          <p:nvPr/>
        </p:nvSpPr>
        <p:spPr>
          <a:xfrm>
            <a:off x="1009467" y="1947446"/>
            <a:ext cx="7991336" cy="1428853"/>
          </a:xfrm>
          <a:prstGeom prst="rect">
            <a:avLst/>
          </a:prstGeom>
          <a:noFill/>
        </p:spPr>
        <p:txBody>
          <a:bodyPr wrap="square" rtlCol="0">
            <a:spAutoFit/>
          </a:bodyPr>
          <a:lstStyle/>
          <a:p>
            <a:r>
              <a:rPr lang="es-CO" sz="5485" b="1" dirty="0">
                <a:solidFill>
                  <a:srgbClr val="1B3834"/>
                </a:solidFill>
                <a:latin typeface="Isidora Sans Bold" pitchFamily="2" charset="77"/>
                <a:cs typeface="Tahoma"/>
              </a:rPr>
              <a:t>INFORME DE EMPALME</a:t>
            </a:r>
          </a:p>
          <a:p>
            <a:endParaRPr lang="es-CO" sz="3200" dirty="0"/>
          </a:p>
        </p:txBody>
      </p:sp>
    </p:spTree>
    <p:extLst>
      <p:ext uri="{BB962C8B-B14F-4D97-AF65-F5344CB8AC3E}">
        <p14:creationId xmlns:p14="http://schemas.microsoft.com/office/powerpoint/2010/main" val="1236982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BD788F48-A937-094A-B79C-42472125B9FC}"/>
              </a:ext>
            </a:extLst>
          </p:cNvPr>
          <p:cNvSpPr txBox="1"/>
          <p:nvPr/>
        </p:nvSpPr>
        <p:spPr>
          <a:xfrm>
            <a:off x="9492342" y="3516086"/>
            <a:ext cx="2471057" cy="779444"/>
          </a:xfrm>
          <a:prstGeom prst="rect">
            <a:avLst/>
          </a:prstGeom>
          <a:solidFill>
            <a:srgbClr val="FFD966"/>
          </a:solidFill>
        </p:spPr>
        <p:txBody>
          <a:bodyPr wrap="square" rtlCol="0">
            <a:spAutoFit/>
          </a:bodyPr>
          <a:lstStyle/>
          <a:p>
            <a:pPr>
              <a:lnSpc>
                <a:spcPct val="115000"/>
              </a:lnSpc>
            </a:pPr>
            <a:r>
              <a:rPr lang="es-CO" sz="2000" b="1" kern="100" dirty="0">
                <a:solidFill>
                  <a:srgbClr val="1A3835"/>
                </a:solidFill>
                <a:latin typeface="Isidora Sans Bold" pitchFamily="2" charset="77"/>
                <a:ea typeface="Calibri" panose="020F0502020204030204" pitchFamily="34" charset="0"/>
                <a:cs typeface="Rubik Light" pitchFamily="2" charset="-79"/>
              </a:rPr>
              <a:t>CAPÍTULO 3. </a:t>
            </a:r>
          </a:p>
          <a:p>
            <a:pPr>
              <a:lnSpc>
                <a:spcPct val="115000"/>
              </a:lnSpc>
            </a:pPr>
            <a:r>
              <a:rPr lang="es-CO" sz="2000" b="1" kern="100" dirty="0">
                <a:solidFill>
                  <a:srgbClr val="1A3835"/>
                </a:solidFill>
                <a:latin typeface="Isidora Sans Bold" pitchFamily="2" charset="77"/>
                <a:ea typeface="Calibri" panose="020F0502020204030204" pitchFamily="34" charset="0"/>
                <a:cs typeface="Rubik Light" pitchFamily="2" charset="-79"/>
              </a:rPr>
              <a:t>RECURSOS FÍSICOS</a:t>
            </a:r>
            <a:endParaRPr lang="es-CO"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2440EE0C-A8FE-BD90-3AB3-4B6C83FAA4D5}"/>
              </a:ext>
            </a:extLst>
          </p:cNvPr>
          <p:cNvGraphicFramePr>
            <a:graphicFrameLocks noGrp="1"/>
          </p:cNvGraphicFramePr>
          <p:nvPr>
            <p:extLst>
              <p:ext uri="{D42A27DB-BD31-4B8C-83A1-F6EECF244321}">
                <p14:modId xmlns:p14="http://schemas.microsoft.com/office/powerpoint/2010/main" val="3818228429"/>
              </p:ext>
            </p:extLst>
          </p:nvPr>
        </p:nvGraphicFramePr>
        <p:xfrm>
          <a:off x="250373" y="232455"/>
          <a:ext cx="9079027" cy="6393090"/>
        </p:xfrm>
        <a:graphic>
          <a:graphicData uri="http://schemas.openxmlformats.org/drawingml/2006/table">
            <a:tbl>
              <a:tblPr/>
              <a:tblGrid>
                <a:gridCol w="1480456">
                  <a:extLst>
                    <a:ext uri="{9D8B030D-6E8A-4147-A177-3AD203B41FA5}">
                      <a16:colId xmlns:a16="http://schemas.microsoft.com/office/drawing/2014/main" val="862413428"/>
                    </a:ext>
                  </a:extLst>
                </a:gridCol>
                <a:gridCol w="1972739">
                  <a:extLst>
                    <a:ext uri="{9D8B030D-6E8A-4147-A177-3AD203B41FA5}">
                      <a16:colId xmlns:a16="http://schemas.microsoft.com/office/drawing/2014/main" val="409732391"/>
                    </a:ext>
                  </a:extLst>
                </a:gridCol>
                <a:gridCol w="1568326">
                  <a:extLst>
                    <a:ext uri="{9D8B030D-6E8A-4147-A177-3AD203B41FA5}">
                      <a16:colId xmlns:a16="http://schemas.microsoft.com/office/drawing/2014/main" val="983163087"/>
                    </a:ext>
                  </a:extLst>
                </a:gridCol>
                <a:gridCol w="1410056">
                  <a:extLst>
                    <a:ext uri="{9D8B030D-6E8A-4147-A177-3AD203B41FA5}">
                      <a16:colId xmlns:a16="http://schemas.microsoft.com/office/drawing/2014/main" val="4287843925"/>
                    </a:ext>
                  </a:extLst>
                </a:gridCol>
                <a:gridCol w="1133993">
                  <a:extLst>
                    <a:ext uri="{9D8B030D-6E8A-4147-A177-3AD203B41FA5}">
                      <a16:colId xmlns:a16="http://schemas.microsoft.com/office/drawing/2014/main" val="2026939455"/>
                    </a:ext>
                  </a:extLst>
                </a:gridCol>
                <a:gridCol w="1513457">
                  <a:extLst>
                    <a:ext uri="{9D8B030D-6E8A-4147-A177-3AD203B41FA5}">
                      <a16:colId xmlns:a16="http://schemas.microsoft.com/office/drawing/2014/main" val="2583044652"/>
                    </a:ext>
                  </a:extLst>
                </a:gridCol>
              </a:tblGrid>
              <a:tr h="177792">
                <a:tc rowSpan="2">
                  <a:txBody>
                    <a:bodyPr/>
                    <a:lstStyle/>
                    <a:p>
                      <a:pPr algn="ctr" fontAlgn="ctr"/>
                      <a:r>
                        <a:rPr lang="es-CO" sz="900" b="1" i="0" u="none" strike="noStrike">
                          <a:solidFill>
                            <a:srgbClr val="000000"/>
                          </a:solidFill>
                          <a:effectLst/>
                          <a:latin typeface="Arial" panose="020B0604020202020204" pitchFamily="34" charset="0"/>
                        </a:rPr>
                        <a:t>Cuenta contable SAP</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a:txBody>
                    <a:bodyPr/>
                    <a:lstStyle/>
                    <a:p>
                      <a:pPr algn="ctr" fontAlgn="ctr"/>
                      <a:r>
                        <a:rPr lang="es-CO" sz="900" b="1" i="0" u="none" strike="noStrike">
                          <a:solidFill>
                            <a:srgbClr val="000000"/>
                          </a:solidFill>
                          <a:effectLst/>
                          <a:latin typeface="Arial" panose="020B0604020202020204" pitchFamily="34" charset="0"/>
                        </a:rPr>
                        <a:t>CONCEPTO</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CO" sz="900" b="1" i="0" u="none" strike="noStrike">
                          <a:solidFill>
                            <a:srgbClr val="000000"/>
                          </a:solidFill>
                          <a:effectLst/>
                          <a:latin typeface="Arial" panose="020B0604020202020204" pitchFamily="34" charset="0"/>
                        </a:rPr>
                        <a:t>VALOR</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D966"/>
                    </a:solidFill>
                  </a:tcPr>
                </a:tc>
                <a:tc>
                  <a:txBody>
                    <a:bodyPr/>
                    <a:lstStyle/>
                    <a:p>
                      <a:pPr algn="ctr" fontAlgn="ctr"/>
                      <a:r>
                        <a:rPr lang="es-CO" sz="800" b="1" i="0" u="none" strike="noStrike">
                          <a:solidFill>
                            <a:srgbClr val="000000"/>
                          </a:solidFill>
                          <a:effectLst/>
                          <a:latin typeface="Arial" panose="020B0604020202020204" pitchFamily="34" charset="0"/>
                        </a:rPr>
                        <a:t>VALOR</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D966"/>
                    </a:solidFill>
                  </a:tcPr>
                </a:tc>
                <a:tc>
                  <a:txBody>
                    <a:bodyPr/>
                    <a:lstStyle/>
                    <a:p>
                      <a:pPr algn="ctr" fontAlgn="ctr"/>
                      <a:r>
                        <a:rPr lang="es-CO" sz="800" b="1" i="0" u="none" strike="noStrike">
                          <a:solidFill>
                            <a:srgbClr val="000000"/>
                          </a:solidFill>
                          <a:effectLst/>
                          <a:latin typeface="Arial" panose="020B0604020202020204" pitchFamily="34" charset="0"/>
                        </a:rPr>
                        <a:t>VALOR</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D966"/>
                    </a:solidFill>
                  </a:tcPr>
                </a:tc>
                <a:tc>
                  <a:txBody>
                    <a:bodyPr/>
                    <a:lstStyle/>
                    <a:p>
                      <a:pPr algn="ctr" fontAlgn="ctr"/>
                      <a:r>
                        <a:rPr lang="es-CO" sz="800" b="1" i="0" u="none" strike="noStrike" dirty="0">
                          <a:solidFill>
                            <a:srgbClr val="000000"/>
                          </a:solidFill>
                          <a:effectLst/>
                          <a:latin typeface="Arial" panose="020B0604020202020204" pitchFamily="34" charset="0"/>
                        </a:rPr>
                        <a:t>VALOR</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D966"/>
                    </a:solidFill>
                  </a:tcPr>
                </a:tc>
                <a:extLst>
                  <a:ext uri="{0D108BD9-81ED-4DB2-BD59-A6C34878D82A}">
                    <a16:rowId xmlns:a16="http://schemas.microsoft.com/office/drawing/2014/main" val="2626707478"/>
                  </a:ext>
                </a:extLst>
              </a:tr>
              <a:tr h="398179">
                <a:tc vMerge="1">
                  <a:txBody>
                    <a:bodyPr/>
                    <a:lstStyle/>
                    <a:p>
                      <a:endParaRPr lang="es-CO"/>
                    </a:p>
                  </a:txBody>
                  <a:tcPr/>
                </a:tc>
                <a:tc vMerge="1">
                  <a:txBody>
                    <a:bodyPr/>
                    <a:lstStyle/>
                    <a:p>
                      <a:endParaRPr lang="es-CO"/>
                    </a:p>
                  </a:txBody>
                  <a:tcPr/>
                </a:tc>
                <a:tc>
                  <a:txBody>
                    <a:bodyPr/>
                    <a:lstStyle/>
                    <a:p>
                      <a:pPr algn="ctr" fontAlgn="ctr"/>
                      <a:r>
                        <a:rPr lang="es-CO" sz="900" b="1" i="0" u="none" strike="noStrike">
                          <a:solidFill>
                            <a:srgbClr val="000000"/>
                          </a:solidFill>
                          <a:effectLst/>
                          <a:latin typeface="Arial" panose="020B0604020202020204" pitchFamily="34" charset="0"/>
                        </a:rPr>
                        <a:t>Vigencia 31 Dic 2020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CO" sz="800" b="1" i="0" u="none" strike="noStrike">
                          <a:solidFill>
                            <a:srgbClr val="000000"/>
                          </a:solidFill>
                          <a:effectLst/>
                          <a:latin typeface="Arial" panose="020B0604020202020204" pitchFamily="34" charset="0"/>
                        </a:rPr>
                        <a:t>Vigencia 31 Dic 2021</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CO" sz="800" b="1" i="0" u="none" strike="noStrike">
                          <a:solidFill>
                            <a:srgbClr val="000000"/>
                          </a:solidFill>
                          <a:effectLst/>
                          <a:latin typeface="Arial" panose="020B0604020202020204" pitchFamily="34" charset="0"/>
                        </a:rPr>
                        <a:t>Vigencia 31 Dic 2022</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CO" sz="800" b="1" i="0" u="none" strike="noStrike" dirty="0">
                          <a:solidFill>
                            <a:srgbClr val="000000"/>
                          </a:solidFill>
                          <a:effectLst/>
                          <a:latin typeface="Arial" panose="020B0604020202020204" pitchFamily="34" charset="0"/>
                        </a:rPr>
                        <a:t>Vigencia Agosto 2023</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578941647"/>
                  </a:ext>
                </a:extLst>
              </a:tr>
              <a:tr h="244464">
                <a:tc>
                  <a:txBody>
                    <a:bodyPr/>
                    <a:lstStyle/>
                    <a:p>
                      <a:pPr algn="ctr" fontAlgn="ctr"/>
                      <a:r>
                        <a:rPr lang="es-CO" sz="900" b="1" i="0" u="none" strike="noStrike">
                          <a:solidFill>
                            <a:srgbClr val="000000"/>
                          </a:solidFill>
                          <a:effectLst/>
                          <a:latin typeface="Arial" panose="020B0604020202020204" pitchFamily="34" charset="0"/>
                        </a:rPr>
                        <a:t>1605</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CO" sz="900" b="1" i="0" u="none" strike="noStrike">
                          <a:solidFill>
                            <a:srgbClr val="000000"/>
                          </a:solidFill>
                          <a:effectLst/>
                          <a:latin typeface="Arial" panose="020B0604020202020204" pitchFamily="34" charset="0"/>
                        </a:rPr>
                        <a:t>TERRENOS</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$488.665.396</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$488.665.396</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$488.665.396</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               488.665.396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8488107"/>
                  </a:ext>
                </a:extLst>
              </a:tr>
              <a:tr h="244464">
                <a:tc>
                  <a:txBody>
                    <a:bodyPr/>
                    <a:lstStyle/>
                    <a:p>
                      <a:pPr algn="ctr" fontAlgn="ctr"/>
                      <a:r>
                        <a:rPr lang="es-CO" sz="900" b="1" i="0" u="none" strike="noStrike">
                          <a:solidFill>
                            <a:srgbClr val="000000"/>
                          </a:solidFill>
                          <a:effectLst/>
                          <a:latin typeface="Arial" panose="020B0604020202020204" pitchFamily="34" charset="0"/>
                        </a:rPr>
                        <a:t>1640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CO" sz="900" b="1" i="0" u="none" strike="noStrike">
                          <a:solidFill>
                            <a:srgbClr val="000000"/>
                          </a:solidFill>
                          <a:effectLst/>
                          <a:latin typeface="Arial" panose="020B0604020202020204" pitchFamily="34" charset="0"/>
                        </a:rPr>
                        <a:t>EDIFICACIONES</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$311.381.305</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$311.381.305</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$311.381.305</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               311.381.305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747125"/>
                  </a:ext>
                </a:extLst>
              </a:tr>
              <a:tr h="303727">
                <a:tc>
                  <a:txBody>
                    <a:bodyPr/>
                    <a:lstStyle/>
                    <a:p>
                      <a:pPr algn="ctr" fontAlgn="ctr"/>
                      <a:r>
                        <a:rPr lang="es-CO" sz="900" b="1" i="0" u="none" strike="noStrike">
                          <a:solidFill>
                            <a:srgbClr val="000000"/>
                          </a:solidFill>
                          <a:effectLst/>
                          <a:latin typeface="Arial" panose="020B0604020202020204" pitchFamily="34" charset="0"/>
                        </a:rPr>
                        <a:t>1615</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CO" sz="900" b="1" i="0" u="none" strike="noStrike">
                          <a:solidFill>
                            <a:srgbClr val="000000"/>
                          </a:solidFill>
                          <a:effectLst/>
                          <a:latin typeface="Arial" panose="020B0604020202020204" pitchFamily="34" charset="0"/>
                        </a:rPr>
                        <a:t>CONSTRUCCIONES EN CURSO</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$32.744.724.998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$59.229.516.345</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$61.818.927.354</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           63.067.695.566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2025175"/>
                  </a:ext>
                </a:extLst>
              </a:tr>
              <a:tr h="259280">
                <a:tc>
                  <a:txBody>
                    <a:bodyPr/>
                    <a:lstStyle/>
                    <a:p>
                      <a:pPr algn="ctr" fontAlgn="ctr"/>
                      <a:r>
                        <a:rPr lang="es-CO" sz="900" b="1" i="0" u="none" strike="noStrike">
                          <a:solidFill>
                            <a:srgbClr val="000000"/>
                          </a:solidFill>
                          <a:effectLst/>
                          <a:latin typeface="Arial" panose="020B0604020202020204" pitchFamily="34" charset="0"/>
                        </a:rPr>
                        <a:t>1655</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CO" sz="900" b="1" i="0" u="none" strike="noStrike">
                          <a:solidFill>
                            <a:srgbClr val="000000"/>
                          </a:solidFill>
                          <a:effectLst/>
                          <a:latin typeface="Arial" panose="020B0604020202020204" pitchFamily="34" charset="0"/>
                        </a:rPr>
                        <a:t>MAQUINARIA Y EQUIPO</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$76.782.000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$4.021.244.296</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$76.782.000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                 76.782.000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6148633"/>
                  </a:ext>
                </a:extLst>
              </a:tr>
              <a:tr h="385216">
                <a:tc>
                  <a:txBody>
                    <a:bodyPr/>
                    <a:lstStyle/>
                    <a:p>
                      <a:pPr algn="ctr" fontAlgn="ctr"/>
                      <a:r>
                        <a:rPr lang="es-CO" sz="900" b="1" i="0" u="none" strike="noStrike">
                          <a:solidFill>
                            <a:srgbClr val="000000"/>
                          </a:solidFill>
                          <a:effectLst/>
                          <a:latin typeface="Arial" panose="020B0604020202020204" pitchFamily="34" charset="0"/>
                        </a:rPr>
                        <a:t>1675</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ES" sz="900" b="1" i="0" u="none" strike="noStrike">
                          <a:solidFill>
                            <a:srgbClr val="000000"/>
                          </a:solidFill>
                          <a:effectLst/>
                          <a:latin typeface="Arial" panose="020B0604020202020204" pitchFamily="34" charset="0"/>
                        </a:rPr>
                        <a:t>EQUIPO DE TRANSPORTE, TRACCIÓN Y ELEVACIÓN</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$356.724.402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$356.724.402</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$356.724.402</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               356.724.402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23627309"/>
                  </a:ext>
                </a:extLst>
              </a:tr>
              <a:tr h="451886">
                <a:tc>
                  <a:txBody>
                    <a:bodyPr/>
                    <a:lstStyle/>
                    <a:p>
                      <a:pPr algn="ctr" fontAlgn="ctr"/>
                      <a:r>
                        <a:rPr lang="es-CO" sz="900" b="1" i="0" u="none" strike="noStrike">
                          <a:solidFill>
                            <a:srgbClr val="000000"/>
                          </a:solidFill>
                          <a:effectLst/>
                          <a:latin typeface="Arial" panose="020B0604020202020204" pitchFamily="34" charset="0"/>
                        </a:rPr>
                        <a:t>1670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ES" sz="900" b="1" i="0" u="none" strike="noStrike">
                          <a:solidFill>
                            <a:srgbClr val="000000"/>
                          </a:solidFill>
                          <a:effectLst/>
                          <a:latin typeface="Arial" panose="020B0604020202020204" pitchFamily="34" charset="0"/>
                        </a:rPr>
                        <a:t>EQUIPOS DE COMUNICACIÓN Y COMPUTACIÓN</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$1.064.227.498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$2.410.004.849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$1.405.831.036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dirty="0">
                          <a:solidFill>
                            <a:srgbClr val="000000"/>
                          </a:solidFill>
                          <a:effectLst/>
                          <a:latin typeface="Arial" panose="020B0604020202020204" pitchFamily="34" charset="0"/>
                        </a:rPr>
                        <a:t> $             1.397.998.104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4710440"/>
                  </a:ext>
                </a:extLst>
              </a:tr>
              <a:tr h="362991">
                <a:tc>
                  <a:txBody>
                    <a:bodyPr/>
                    <a:lstStyle/>
                    <a:p>
                      <a:pPr algn="ctr" fontAlgn="ctr"/>
                      <a:r>
                        <a:rPr lang="es-CO" sz="900" b="1" i="0" u="none" strike="noStrike">
                          <a:solidFill>
                            <a:srgbClr val="000000"/>
                          </a:solidFill>
                          <a:effectLst/>
                          <a:latin typeface="Arial" panose="020B0604020202020204" pitchFamily="34" charset="0"/>
                        </a:rPr>
                        <a:t>1680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CO" sz="800" b="1" i="0" u="none" strike="noStrike">
                          <a:solidFill>
                            <a:srgbClr val="000000"/>
                          </a:solidFill>
                          <a:effectLst/>
                          <a:latin typeface="Arial" panose="020B0604020202020204" pitchFamily="34" charset="0"/>
                        </a:rPr>
                        <a:t>EQUIPOS DE COMEDOR, COCINA, DESPENSA, HOTELERIA</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$225.152.925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$314.617.125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               314.617.125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6929898"/>
                  </a:ext>
                </a:extLst>
              </a:tr>
              <a:tr h="303727">
                <a:tc>
                  <a:txBody>
                    <a:bodyPr/>
                    <a:lstStyle/>
                    <a:p>
                      <a:pPr algn="ctr" fontAlgn="ctr"/>
                      <a:r>
                        <a:rPr lang="es-CO" sz="900" b="1" i="0" u="none" strike="noStrike">
                          <a:solidFill>
                            <a:srgbClr val="000000"/>
                          </a:solidFill>
                          <a:effectLst/>
                          <a:latin typeface="Arial" panose="020B0604020202020204" pitchFamily="34" charset="0"/>
                        </a:rPr>
                        <a:t>1660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CO" sz="900" b="1" i="0" u="none" strike="noStrike">
                          <a:solidFill>
                            <a:srgbClr val="000000"/>
                          </a:solidFill>
                          <a:effectLst/>
                          <a:latin typeface="Arial" panose="020B0604020202020204" pitchFamily="34" charset="0"/>
                        </a:rPr>
                        <a:t>EQUIPO MEDICO Y CIENTIFICO</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$5.638.638.177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$5.733.947.037</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$5.731.492.226</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             5.638.816.346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48444147"/>
                  </a:ext>
                </a:extLst>
              </a:tr>
              <a:tr h="385216">
                <a:tc>
                  <a:txBody>
                    <a:bodyPr/>
                    <a:lstStyle/>
                    <a:p>
                      <a:pPr algn="ctr" fontAlgn="ctr"/>
                      <a:r>
                        <a:rPr lang="es-CO" sz="900" b="1" i="0" u="none" strike="noStrike">
                          <a:solidFill>
                            <a:srgbClr val="000000"/>
                          </a:solidFill>
                          <a:effectLst/>
                          <a:latin typeface="Arial" panose="020B0604020202020204" pitchFamily="34" charset="0"/>
                        </a:rPr>
                        <a:t>1665</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ES" sz="900" b="1" i="0" u="none" strike="noStrike">
                          <a:solidFill>
                            <a:srgbClr val="000000"/>
                          </a:solidFill>
                          <a:effectLst/>
                          <a:latin typeface="Arial" panose="020B0604020202020204" pitchFamily="34" charset="0"/>
                        </a:rPr>
                        <a:t>MUEBLES, ENSERES Y EQUIPO DE OFICINA</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$87.507.436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$161.537.076</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$52.378.202</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               171.780.107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4861198"/>
                  </a:ext>
                </a:extLst>
              </a:tr>
              <a:tr h="333360">
                <a:tc>
                  <a:txBody>
                    <a:bodyPr/>
                    <a:lstStyle/>
                    <a:p>
                      <a:pPr algn="ctr" fontAlgn="ctr"/>
                      <a:r>
                        <a:rPr lang="es-CO" sz="900" b="1" i="0" u="none" strike="noStrike">
                          <a:solidFill>
                            <a:srgbClr val="000000"/>
                          </a:solidFill>
                          <a:effectLst/>
                          <a:latin typeface="Arial" panose="020B0604020202020204" pitchFamily="34" charset="0"/>
                        </a:rPr>
                        <a:t>1635</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CO" sz="900" b="1" i="0" u="none" strike="noStrike">
                          <a:solidFill>
                            <a:srgbClr val="000000"/>
                          </a:solidFill>
                          <a:effectLst/>
                          <a:latin typeface="Arial" panose="020B0604020202020204" pitchFamily="34" charset="0"/>
                        </a:rPr>
                        <a:t>BIENES MUEBLES EN BODEGA</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$ 0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$30.089.995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8461143"/>
                  </a:ext>
                </a:extLst>
              </a:tr>
              <a:tr h="259280">
                <a:tc>
                  <a:txBody>
                    <a:bodyPr/>
                    <a:lstStyle/>
                    <a:p>
                      <a:pPr algn="ctr" fontAlgn="ctr"/>
                      <a:r>
                        <a:rPr lang="es-CO" sz="900" b="1" i="0" u="none" strike="noStrike">
                          <a:solidFill>
                            <a:srgbClr val="000000"/>
                          </a:solidFill>
                          <a:effectLst/>
                          <a:latin typeface="Arial" panose="020B0604020202020204" pitchFamily="34" charset="0"/>
                        </a:rPr>
                        <a:t>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CO" sz="900" b="1" i="0" u="none" strike="noStrike">
                          <a:solidFill>
                            <a:srgbClr val="000000"/>
                          </a:solidFill>
                          <a:effectLst/>
                          <a:latin typeface="Arial" panose="020B0604020202020204" pitchFamily="34" charset="0"/>
                        </a:rPr>
                        <a:t>REDES, LÍNEAS Y CABLES</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$ 0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6738138"/>
                  </a:ext>
                </a:extLst>
              </a:tr>
              <a:tr h="320395">
                <a:tc>
                  <a:txBody>
                    <a:bodyPr/>
                    <a:lstStyle/>
                    <a:p>
                      <a:pPr algn="ctr" fontAlgn="ctr"/>
                      <a:r>
                        <a:rPr lang="es-CO" sz="900" b="1" i="0" u="none" strike="noStrike">
                          <a:solidFill>
                            <a:srgbClr val="000000"/>
                          </a:solidFill>
                          <a:effectLst/>
                          <a:latin typeface="Arial" panose="020B0604020202020204" pitchFamily="34" charset="0"/>
                        </a:rPr>
                        <a:t>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CO" sz="900" b="1" i="0" u="none" strike="noStrike">
                          <a:solidFill>
                            <a:srgbClr val="000000"/>
                          </a:solidFill>
                          <a:effectLst/>
                          <a:latin typeface="Arial" panose="020B0604020202020204" pitchFamily="34" charset="0"/>
                        </a:rPr>
                        <a:t>PLANTAS, DUCTOS Y TÚNELES</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$ 0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0770834"/>
                  </a:ext>
                </a:extLst>
              </a:tr>
              <a:tr h="451886">
                <a:tc>
                  <a:txBody>
                    <a:bodyPr/>
                    <a:lstStyle/>
                    <a:p>
                      <a:pPr algn="ctr" fontAlgn="ctr"/>
                      <a:r>
                        <a:rPr lang="es-CO" sz="900" b="1" i="0" u="none" strike="noStrike">
                          <a:solidFill>
                            <a:srgbClr val="000000"/>
                          </a:solidFill>
                          <a:effectLst/>
                          <a:latin typeface="Arial" panose="020B0604020202020204" pitchFamily="34" charset="0"/>
                        </a:rPr>
                        <a:t>1685</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ES" sz="900" b="1" i="0" u="none" strike="noStrike">
                          <a:solidFill>
                            <a:srgbClr val="000000"/>
                          </a:solidFill>
                          <a:effectLst/>
                          <a:latin typeface="Arial" panose="020B0604020202020204" pitchFamily="34" charset="0"/>
                        </a:rPr>
                        <a:t>DEPRECIACCION ACUMULADA PROPIEDAD, PLANTA Y EQUIPO (CR)</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 -1.394.720.274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-2.376.695.410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-2.643.281.038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2.996.134.132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99691833"/>
                  </a:ext>
                </a:extLst>
              </a:tr>
              <a:tr h="303727">
                <a:tc>
                  <a:txBody>
                    <a:bodyPr/>
                    <a:lstStyle/>
                    <a:p>
                      <a:pPr algn="ctr" fontAlgn="ctr"/>
                      <a:r>
                        <a:rPr lang="es-CO" sz="900" b="1" i="0" u="none" strike="noStrike">
                          <a:solidFill>
                            <a:srgbClr val="000000"/>
                          </a:solidFill>
                          <a:effectLst/>
                          <a:latin typeface="Arial" panose="020B0604020202020204" pitchFamily="34" charset="0"/>
                        </a:rPr>
                        <a:t>1970</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CO" sz="900" b="1" i="0" u="none" strike="noStrike">
                          <a:solidFill>
                            <a:srgbClr val="000000"/>
                          </a:solidFill>
                          <a:effectLst/>
                          <a:latin typeface="Arial" panose="020B0604020202020204" pitchFamily="34" charset="0"/>
                        </a:rPr>
                        <a:t>INTANGIBLES (SOFTWARE Y LICENCIAS)</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$177.480.871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$177.480.871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$177.480.871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               177.480.871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6823326"/>
                  </a:ext>
                </a:extLst>
              </a:tr>
              <a:tr h="244464">
                <a:tc>
                  <a:txBody>
                    <a:bodyPr/>
                    <a:lstStyle/>
                    <a:p>
                      <a:pPr algn="ctr" fontAlgn="ctr"/>
                      <a:r>
                        <a:rPr lang="es-CO" sz="900" b="1" i="0" u="none" strike="noStrike">
                          <a:solidFill>
                            <a:srgbClr val="000000"/>
                          </a:solidFill>
                          <a:effectLst/>
                          <a:latin typeface="Arial" panose="020B0604020202020204" pitchFamily="34" charset="0"/>
                        </a:rPr>
                        <a:t>1905-1908</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CO" sz="900" b="1" i="0" u="none" strike="noStrike">
                          <a:solidFill>
                            <a:srgbClr val="000000"/>
                          </a:solidFill>
                          <a:effectLst/>
                          <a:latin typeface="Arial" panose="020B0604020202020204" pitchFamily="34" charset="0"/>
                        </a:rPr>
                        <a:t>OTROS CONCEPTOS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$66.347.514.326</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$18.293.823.868</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$41.557.601.847</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         117.351.264.975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9534792"/>
                  </a:ext>
                </a:extLst>
              </a:tr>
              <a:tr h="451886">
                <a:tc>
                  <a:txBody>
                    <a:bodyPr/>
                    <a:lstStyle/>
                    <a:p>
                      <a:pPr algn="ctr" fontAlgn="ctr"/>
                      <a:r>
                        <a:rPr lang="es-CO" sz="900" b="1" i="0" u="none" strike="noStrike">
                          <a:solidFill>
                            <a:srgbClr val="000000"/>
                          </a:solidFill>
                          <a:effectLst/>
                          <a:latin typeface="Arial" panose="020B0604020202020204" pitchFamily="34" charset="0"/>
                        </a:rPr>
                        <a:t>1975</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es-CO" sz="900" b="1" i="0" u="none" strike="noStrike">
                          <a:solidFill>
                            <a:srgbClr val="000000"/>
                          </a:solidFill>
                          <a:effectLst/>
                          <a:latin typeface="Arial" panose="020B0604020202020204" pitchFamily="34" charset="0"/>
                        </a:rPr>
                        <a:t>AMORTIZACION ACUMULADA ACTIVOS INTANGIBLES</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50" b="1" i="0" u="none" strike="noStrike">
                          <a:solidFill>
                            <a:srgbClr val="000000"/>
                          </a:solidFill>
                          <a:effectLst/>
                          <a:latin typeface="Arial" panose="020B0604020202020204" pitchFamily="34" charset="0"/>
                        </a:rPr>
                        <a:t>$-151.309.686</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$-158.291.908</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dirty="0">
                          <a:solidFill>
                            <a:srgbClr val="000000"/>
                          </a:solidFill>
                          <a:effectLst/>
                          <a:latin typeface="Arial" panose="020B0604020202020204" pitchFamily="34" charset="0"/>
                        </a:rPr>
                        <a:t>$-161.664.394.</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1" i="0" u="none" strike="noStrike">
                          <a:solidFill>
                            <a:srgbClr val="000000"/>
                          </a:solidFill>
                          <a:effectLst/>
                          <a:latin typeface="Arial" panose="020B0604020202020204" pitchFamily="34" charset="0"/>
                        </a:rPr>
                        <a:t>-$               163.912.718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67716935"/>
                  </a:ext>
                </a:extLst>
              </a:tr>
              <a:tr h="511150">
                <a:tc>
                  <a:txBody>
                    <a:bodyPr/>
                    <a:lstStyle/>
                    <a:p>
                      <a:pPr algn="ctr" fontAlgn="ctr"/>
                      <a:r>
                        <a:rPr lang="es-CO" sz="900" b="1" i="0" u="none" strike="noStrike">
                          <a:solidFill>
                            <a:srgbClr val="000000"/>
                          </a:solidFill>
                          <a:effectLst/>
                          <a:latin typeface="Arial" panose="020B0604020202020204" pitchFamily="34" charset="0"/>
                        </a:rPr>
                        <a:t>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ES" sz="900" b="1" i="0" u="none" strike="noStrike">
                          <a:solidFill>
                            <a:srgbClr val="000000"/>
                          </a:solidFill>
                          <a:effectLst/>
                          <a:latin typeface="Arial" panose="020B0604020202020204" pitchFamily="34" charset="0"/>
                        </a:rPr>
                        <a:t>TOTAL, PROPIEDAD, PLANTA Y EQUIPO Y OTROS ACTIVOS</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ctr"/>
                      <a:r>
                        <a:rPr lang="es-CO" sz="1050" b="1" i="0" u="none" strike="noStrike">
                          <a:solidFill>
                            <a:srgbClr val="000000"/>
                          </a:solidFill>
                          <a:effectLst/>
                          <a:latin typeface="Arial" panose="020B0604020202020204" pitchFamily="34" charset="0"/>
                        </a:rPr>
                        <a:t>$ 105.747.616.449</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ctr"/>
                      <a:r>
                        <a:rPr lang="es-CO" sz="1000" b="1" i="0" u="none" strike="noStrike">
                          <a:solidFill>
                            <a:srgbClr val="000000"/>
                          </a:solidFill>
                          <a:effectLst/>
                          <a:latin typeface="Arial" panose="020B0604020202020204" pitchFamily="34" charset="0"/>
                        </a:rPr>
                        <a:t>$88.904.581.047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ctr"/>
                      <a:r>
                        <a:rPr lang="es-CO" sz="1000" b="1" i="0" u="none" strike="noStrike" dirty="0">
                          <a:solidFill>
                            <a:srgbClr val="000000"/>
                          </a:solidFill>
                          <a:effectLst/>
                          <a:latin typeface="Arial" panose="020B0604020202020204" pitchFamily="34" charset="0"/>
                        </a:rPr>
                        <a:t>$109.486.936.332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ctr"/>
                      <a:r>
                        <a:rPr lang="es-CO" sz="1000" b="1" i="0" u="none" strike="noStrike" dirty="0">
                          <a:solidFill>
                            <a:srgbClr val="000000"/>
                          </a:solidFill>
                          <a:effectLst/>
                          <a:latin typeface="Arial" panose="020B0604020202020204" pitchFamily="34" charset="0"/>
                        </a:rPr>
                        <a:t> $         186.193.159.347 </a:t>
                      </a:r>
                    </a:p>
                  </a:txBody>
                  <a:tcPr marL="5042" marR="5042" marT="50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88252533"/>
                  </a:ext>
                </a:extLst>
              </a:tr>
            </a:tbl>
          </a:graphicData>
        </a:graphic>
      </p:graphicFrame>
      <p:sp>
        <p:nvSpPr>
          <p:cNvPr id="2" name="CuadroTexto 1">
            <a:extLst>
              <a:ext uri="{FF2B5EF4-FFF2-40B4-BE49-F238E27FC236}">
                <a16:creationId xmlns:a16="http://schemas.microsoft.com/office/drawing/2014/main" id="{A8B4E29F-4676-F0F9-0349-681243EFFF12}"/>
              </a:ext>
            </a:extLst>
          </p:cNvPr>
          <p:cNvSpPr txBox="1"/>
          <p:nvPr/>
        </p:nvSpPr>
        <p:spPr>
          <a:xfrm>
            <a:off x="9492342" y="4379648"/>
            <a:ext cx="2969342" cy="369332"/>
          </a:xfrm>
          <a:prstGeom prst="rect">
            <a:avLst/>
          </a:prstGeom>
          <a:noFill/>
        </p:spPr>
        <p:txBody>
          <a:bodyPr wrap="square" rtlCol="0">
            <a:spAutoFit/>
          </a:bodyPr>
          <a:lstStyle/>
          <a:p>
            <a:r>
              <a:rPr lang="es-CO" b="1" dirty="0"/>
              <a:t>Corte: agosto 2023</a:t>
            </a:r>
          </a:p>
        </p:txBody>
      </p:sp>
    </p:spTree>
    <p:extLst>
      <p:ext uri="{BB962C8B-B14F-4D97-AF65-F5344CB8AC3E}">
        <p14:creationId xmlns:p14="http://schemas.microsoft.com/office/powerpoint/2010/main" val="3594414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13AE57A-427D-94E2-3D88-2D3CA7937884}"/>
              </a:ext>
            </a:extLst>
          </p:cNvPr>
          <p:cNvPicPr>
            <a:picLocks noChangeAspect="1"/>
          </p:cNvPicPr>
          <p:nvPr/>
        </p:nvPicPr>
        <p:blipFill>
          <a:blip r:embed="rId4"/>
          <a:stretch>
            <a:fillRect/>
          </a:stretch>
        </p:blipFill>
        <p:spPr>
          <a:xfrm>
            <a:off x="1189703" y="1711179"/>
            <a:ext cx="8482172" cy="4179943"/>
          </a:xfrm>
          <a:prstGeom prst="rect">
            <a:avLst/>
          </a:prstGeom>
        </p:spPr>
      </p:pic>
      <p:sp>
        <p:nvSpPr>
          <p:cNvPr id="4" name="CuadroTexto 3">
            <a:extLst>
              <a:ext uri="{FF2B5EF4-FFF2-40B4-BE49-F238E27FC236}">
                <a16:creationId xmlns:a16="http://schemas.microsoft.com/office/drawing/2014/main" id="{E47A0119-81BA-386C-F387-C942D8CCE266}"/>
              </a:ext>
            </a:extLst>
          </p:cNvPr>
          <p:cNvSpPr txBox="1"/>
          <p:nvPr/>
        </p:nvSpPr>
        <p:spPr>
          <a:xfrm>
            <a:off x="3200654" y="715296"/>
            <a:ext cx="3996560" cy="425501"/>
          </a:xfrm>
          <a:prstGeom prst="rect">
            <a:avLst/>
          </a:prstGeom>
          <a:solidFill>
            <a:srgbClr val="F8F3DE"/>
          </a:solidFill>
        </p:spPr>
        <p:txBody>
          <a:bodyPr wrap="square" rtlCol="0">
            <a:spAutoFit/>
          </a:bodyPr>
          <a:lstStyle/>
          <a:p>
            <a:pPr>
              <a:lnSpc>
                <a:spcPct val="115000"/>
              </a:lnSpc>
            </a:pPr>
            <a:r>
              <a:rPr lang="es-CO" sz="2000" b="1" kern="100" dirty="0">
                <a:solidFill>
                  <a:srgbClr val="1A3835"/>
                </a:solidFill>
                <a:latin typeface="Isidora Sans Bold" pitchFamily="2" charset="77"/>
                <a:ea typeface="Calibri" panose="020F0502020204030204" pitchFamily="34" charset="0"/>
                <a:cs typeface="Rubik Light" pitchFamily="2" charset="-79"/>
              </a:rPr>
              <a:t>CAPÍTULO 4. RECURSOS HUMANOS</a:t>
            </a:r>
            <a:endParaRPr lang="es-CO" sz="2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2326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1399665" y="2247188"/>
            <a:ext cx="4462461" cy="4430298"/>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5" name="CuadroTexto 4"/>
          <p:cNvSpPr txBox="1"/>
          <p:nvPr/>
        </p:nvSpPr>
        <p:spPr>
          <a:xfrm>
            <a:off x="3062796" y="743366"/>
            <a:ext cx="5963217"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920" y="2689934"/>
            <a:ext cx="3384850" cy="4168065"/>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3465526795"/>
              </p:ext>
            </p:extLst>
          </p:nvPr>
        </p:nvGraphicFramePr>
        <p:xfrm>
          <a:off x="2519825" y="2016977"/>
          <a:ext cx="9214976" cy="1156716"/>
        </p:xfrm>
        <a:graphic>
          <a:graphicData uri="http://schemas.openxmlformats.org/drawingml/2006/table">
            <a:tbl>
              <a:tblPr firstRow="1" firstCol="1" bandRow="1"/>
              <a:tblGrid>
                <a:gridCol w="3291303">
                  <a:extLst>
                    <a:ext uri="{9D8B030D-6E8A-4147-A177-3AD203B41FA5}">
                      <a16:colId xmlns:a16="http://schemas.microsoft.com/office/drawing/2014/main" val="20000"/>
                    </a:ext>
                  </a:extLst>
                </a:gridCol>
                <a:gridCol w="1591158">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687285">
                  <a:extLst>
                    <a:ext uri="{9D8B030D-6E8A-4147-A177-3AD203B41FA5}">
                      <a16:colId xmlns:a16="http://schemas.microsoft.com/office/drawing/2014/main" val="20003"/>
                    </a:ext>
                  </a:extLst>
                </a:gridCol>
                <a:gridCol w="892630">
                  <a:extLst>
                    <a:ext uri="{9D8B030D-6E8A-4147-A177-3AD203B41FA5}">
                      <a16:colId xmlns:a16="http://schemas.microsoft.com/office/drawing/2014/main" val="20004"/>
                    </a:ext>
                  </a:extLst>
                </a:gridCol>
              </a:tblGrid>
              <a:tr h="457200">
                <a:tc>
                  <a:txBody>
                    <a:bodyPr/>
                    <a:lstStyle/>
                    <a:p>
                      <a:pPr algn="ctr">
                        <a:lnSpc>
                          <a:spcPct val="115000"/>
                        </a:lnSpc>
                        <a:spcAft>
                          <a:spcPts val="0"/>
                        </a:spcAft>
                      </a:pPr>
                      <a:r>
                        <a:rPr lang="es-CO" sz="1600"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Proyecto</a:t>
                      </a:r>
                      <a:endParaRPr lang="es-CO" sz="16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inicial</a:t>
                      </a:r>
                      <a:endParaRPr lang="es-CO" sz="16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definitivo</a:t>
                      </a:r>
                      <a:endParaRPr lang="es-CO" sz="16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ejecutado</a:t>
                      </a:r>
                      <a:endParaRPr lang="es-CO" sz="16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a:t>
                      </a:r>
                      <a:endParaRPr lang="es-CO" sz="16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10000"/>
                  </a:ext>
                </a:extLst>
              </a:tr>
              <a:tr h="314325">
                <a:tc>
                  <a:txBody>
                    <a:bodyPr/>
                    <a:lstStyle/>
                    <a:p>
                      <a:pPr>
                        <a:lnSpc>
                          <a:spcPct val="115000"/>
                        </a:lnSpc>
                        <a:spcAft>
                          <a:spcPts val="0"/>
                        </a:spcAft>
                      </a:pPr>
                      <a:r>
                        <a:rPr lang="es-CO" sz="1800" dirty="0"/>
                        <a:t>200191 Desarrollo de la estrategia Medellín me cuida salud</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es-CO" sz="1800" dirty="0"/>
                        <a:t>93.928.859.237 </a:t>
                      </a:r>
                    </a:p>
                    <a:p>
                      <a:pPr algn="r">
                        <a:lnSpc>
                          <a:spcPct val="115000"/>
                        </a:lnSpc>
                        <a:spcAft>
                          <a:spcPts val="0"/>
                        </a:spcAft>
                      </a:pPr>
                      <a:endParaRPr lang="es-CO" sz="1800" dirty="0"/>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es-CO" sz="1800" dirty="0"/>
                        <a:t>160.169.033.841 </a:t>
                      </a:r>
                    </a:p>
                    <a:p>
                      <a:pPr algn="r">
                        <a:lnSpc>
                          <a:spcPct val="115000"/>
                        </a:lnSpc>
                        <a:spcAft>
                          <a:spcPts val="0"/>
                        </a:spcAft>
                      </a:pPr>
                      <a:endParaRPr lang="es-CO" sz="1800" dirty="0"/>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800" dirty="0"/>
                        <a:t>151.531.669.385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CO" sz="1800" dirty="0"/>
                        <a:t>95,21%</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CuadroTexto 9"/>
          <p:cNvSpPr txBox="1"/>
          <p:nvPr/>
        </p:nvSpPr>
        <p:spPr>
          <a:xfrm>
            <a:off x="3233930" y="3449338"/>
            <a:ext cx="6911556" cy="3170099"/>
          </a:xfrm>
          <a:prstGeom prst="rect">
            <a:avLst/>
          </a:prstGeom>
          <a:noFill/>
        </p:spPr>
        <p:txBody>
          <a:bodyPr wrap="square" rtlCol="0">
            <a:spAutoFit/>
          </a:bodyPr>
          <a:lstStyle/>
          <a:p>
            <a:pPr algn="just"/>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Font typeface="Arial" panose="020B0604020202020204" pitchFamily="34" charset="0"/>
              <a:buChar char="•"/>
            </a:pPr>
            <a:r>
              <a:rPr lang="es-CO" sz="1600" b="1" dirty="0">
                <a:latin typeface="Isidora Sans" panose="00000500000000000000" pitchFamily="2" charset="0"/>
              </a:rPr>
              <a:t>Se gestionaron a la fecha los riesgos en salud en </a:t>
            </a:r>
            <a:r>
              <a:rPr lang="es-CO" sz="2000" b="1" dirty="0">
                <a:solidFill>
                  <a:srgbClr val="ED6D6E"/>
                </a:solidFill>
                <a:latin typeface="Isidora Sans Bold" panose="00000800000000000000" pitchFamily="2" charset="0"/>
              </a:rPr>
              <a:t>96 </a:t>
            </a:r>
            <a:r>
              <a:rPr lang="es-CO" sz="1600" b="1" dirty="0">
                <a:latin typeface="Isidora Sans" panose="00000500000000000000" pitchFamily="2" charset="0"/>
              </a:rPr>
              <a:t>mil familias con el programa Medellín me Cuida</a:t>
            </a:r>
            <a:endParaRPr lang="es-CO" sz="1600" dirty="0">
              <a:latin typeface="Isidora Sans" panose="00000500000000000000" pitchFamily="2" charset="0"/>
            </a:endParaRPr>
          </a:p>
          <a:p>
            <a:pPr marL="285750" lvl="0" indent="-285750" algn="just">
              <a:buFont typeface="Arial" panose="020B0604020202020204" pitchFamily="34" charset="0"/>
              <a:buChar char="•"/>
            </a:pPr>
            <a:r>
              <a:rPr lang="es-CO" sz="1600" b="1" dirty="0">
                <a:latin typeface="Isidora Sans" panose="00000500000000000000" pitchFamily="2" charset="0"/>
              </a:rPr>
              <a:t>Se avanzó en la disminución de embarazos en adolescentes de 10 -19 años, pasando de 15 % en 2019 a </a:t>
            </a:r>
            <a:r>
              <a:rPr lang="es-CO" sz="2000" b="1" dirty="0">
                <a:solidFill>
                  <a:srgbClr val="ED6D6E"/>
                </a:solidFill>
                <a:latin typeface="Isidora Sans Bold" panose="00000800000000000000" pitchFamily="2" charset="0"/>
              </a:rPr>
              <a:t>10.54 %</a:t>
            </a:r>
            <a:r>
              <a:rPr lang="es-CO" sz="1600" b="1" dirty="0">
                <a:latin typeface="Isidora Sans" panose="00000500000000000000" pitchFamily="2" charset="0"/>
              </a:rPr>
              <a:t> para el año 2023</a:t>
            </a:r>
            <a:endParaRPr lang="es-CO" sz="1600" dirty="0">
              <a:latin typeface="Isidora Sans" panose="00000500000000000000" pitchFamily="2" charset="0"/>
            </a:endParaRPr>
          </a:p>
          <a:p>
            <a:pPr marL="285750" lvl="0" indent="-285750" algn="just">
              <a:buFont typeface="Arial" panose="020B0604020202020204" pitchFamily="34" charset="0"/>
              <a:buChar char="•"/>
            </a:pPr>
            <a:r>
              <a:rPr lang="es-CO" sz="1600" b="1" dirty="0">
                <a:latin typeface="Isidora Sans" panose="00000500000000000000" pitchFamily="2" charset="0"/>
              </a:rPr>
              <a:t>Se creó la estrategia Código Dorado para dar respuesta rápida a las emergencias en salud mental</a:t>
            </a:r>
          </a:p>
          <a:p>
            <a:pPr marL="285750" lvl="0" indent="-285750" algn="just">
              <a:buFont typeface="Arial" panose="020B0604020202020204" pitchFamily="34" charset="0"/>
              <a:buChar char="•"/>
            </a:pPr>
            <a:r>
              <a:rPr lang="es-CO" sz="1600" b="1" dirty="0">
                <a:latin typeface="Isidora Sans" panose="00000500000000000000" pitchFamily="2" charset="0"/>
              </a:rPr>
              <a:t>Se adecuó la Línea Amiga para estar disponible las 24 horas los 7 días a la semana</a:t>
            </a:r>
          </a:p>
          <a:p>
            <a:pPr marL="285750" indent="-285750" algn="just">
              <a:buFont typeface="Arial" panose="020B0604020202020204" pitchFamily="34" charset="0"/>
              <a:buChar char="•"/>
            </a:pPr>
            <a:r>
              <a:rPr lang="es-CO" sz="1600" b="1" dirty="0">
                <a:latin typeface="Isidora Sans" panose="00000500000000000000" pitchFamily="2" charset="0"/>
              </a:rPr>
              <a:t>Se creó  la estrategia </a:t>
            </a:r>
            <a:r>
              <a:rPr lang="es-CO" sz="2000" b="1" dirty="0" err="1">
                <a:solidFill>
                  <a:srgbClr val="ED6D6E"/>
                </a:solidFill>
                <a:latin typeface="Isidora Sans Bold" panose="00000800000000000000" pitchFamily="2" charset="0"/>
              </a:rPr>
              <a:t>Escuchaderos</a:t>
            </a:r>
            <a:r>
              <a:rPr lang="es-CO" sz="1600" b="1" dirty="0">
                <a:solidFill>
                  <a:srgbClr val="ED6D6E"/>
                </a:solidFill>
                <a:latin typeface="Isidora Sans" panose="00000500000000000000" pitchFamily="2" charset="0"/>
              </a:rPr>
              <a:t>.</a:t>
            </a:r>
            <a:r>
              <a:rPr lang="es-CO" sz="1600" dirty="0">
                <a:latin typeface="Isidora Sans" panose="00000500000000000000" pitchFamily="2" charset="0"/>
              </a:rPr>
              <a:t> </a:t>
            </a:r>
            <a:r>
              <a:rPr lang="es-CO" sz="1600" b="1" dirty="0">
                <a:latin typeface="Isidora Sans" panose="00000500000000000000" pitchFamily="2" charset="0"/>
              </a:rPr>
              <a:t>En el 2023 se cuentan con 54 </a:t>
            </a:r>
          </a:p>
          <a:p>
            <a:pPr marL="285750" indent="-285750" algn="just">
              <a:buFont typeface="Arial" panose="020B0604020202020204" pitchFamily="34" charset="0"/>
              <a:buChar char="•"/>
            </a:pPr>
            <a:r>
              <a:rPr lang="es-CO" sz="1600" b="1" dirty="0">
                <a:latin typeface="Isidora Sans" panose="00000500000000000000" pitchFamily="2" charset="0"/>
              </a:rPr>
              <a:t>      de atención</a:t>
            </a:r>
          </a:p>
        </p:txBody>
      </p:sp>
    </p:spTree>
    <p:extLst>
      <p:ext uri="{BB962C8B-B14F-4D97-AF65-F5344CB8AC3E}">
        <p14:creationId xmlns:p14="http://schemas.microsoft.com/office/powerpoint/2010/main" val="1327795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uadroTexto 9"/>
          <p:cNvSpPr txBox="1"/>
          <p:nvPr/>
        </p:nvSpPr>
        <p:spPr>
          <a:xfrm>
            <a:off x="235287" y="4260874"/>
            <a:ext cx="6815622" cy="1723549"/>
          </a:xfrm>
          <a:prstGeom prst="rect">
            <a:avLst/>
          </a:prstGeom>
          <a:noFill/>
        </p:spPr>
        <p:txBody>
          <a:bodyPr wrap="square" rtlCol="0">
            <a:spAutoFit/>
          </a:bodyPr>
          <a:lstStyle/>
          <a:p>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r>
              <a:rPr lang="es-CO" sz="1200" b="1" dirty="0">
                <a:latin typeface="Isidora Sans" panose="00000500000000000000" pitchFamily="2" charset="0"/>
              </a:rPr>
              <a:t> </a:t>
            </a:r>
            <a:endParaRPr lang="es-CO" sz="1200" dirty="0">
              <a:latin typeface="Isidora Sans" panose="00000500000000000000" pitchFamily="2" charset="0"/>
            </a:endParaRPr>
          </a:p>
          <a:p>
            <a:pPr marL="285750" lvl="0" indent="-285750">
              <a:buFont typeface="Arial" panose="020B0604020202020204" pitchFamily="34" charset="0"/>
              <a:buChar char="•"/>
            </a:pPr>
            <a:r>
              <a:rPr lang="es-ES" sz="1400" b="1" dirty="0">
                <a:latin typeface="Isidora Sans" panose="00000500000000000000" pitchFamily="2" charset="0"/>
              </a:rPr>
              <a:t>En el cuatrienio se realizó disposición final a elementos y productos por un total de </a:t>
            </a:r>
            <a:r>
              <a:rPr lang="es-ES" b="1" dirty="0">
                <a:solidFill>
                  <a:srgbClr val="ED6D6E"/>
                </a:solidFill>
                <a:latin typeface="Isidora Sans Bold" panose="00000800000000000000" pitchFamily="2" charset="0"/>
              </a:rPr>
              <a:t>41.442 </a:t>
            </a:r>
            <a:r>
              <a:rPr lang="es-ES" sz="1400" b="1" dirty="0">
                <a:latin typeface="Isidora Sans" panose="00000500000000000000" pitchFamily="2" charset="0"/>
              </a:rPr>
              <a:t>kg que pudieron haber generado riesgo para la salud pública.</a:t>
            </a:r>
          </a:p>
          <a:p>
            <a:pPr marL="285750" indent="-285750">
              <a:buFont typeface="Arial" panose="020B0604020202020204" pitchFamily="34" charset="0"/>
              <a:buChar char="•"/>
            </a:pPr>
            <a:r>
              <a:rPr lang="es-ES" sz="1400" b="1" dirty="0">
                <a:latin typeface="Isidora Sans" panose="00000500000000000000" pitchFamily="2" charset="0"/>
              </a:rPr>
              <a:t>Se logró dar cumplimiento el </a:t>
            </a:r>
            <a:r>
              <a:rPr lang="es-ES" b="1" dirty="0">
                <a:solidFill>
                  <a:srgbClr val="ED6D6E"/>
                </a:solidFill>
                <a:latin typeface="Isidora Sans Bold" panose="00000800000000000000" pitchFamily="2" charset="0"/>
              </a:rPr>
              <a:t>100 %  (3.668) </a:t>
            </a:r>
            <a:r>
              <a:rPr lang="es-ES" sz="1400" b="1" dirty="0">
                <a:latin typeface="Isidora Sans" panose="00000500000000000000" pitchFamily="2" charset="0"/>
              </a:rPr>
              <a:t>de las visitas programadas a establecimientos de alto riesgos sanitarios con Inspección Vigilancia y Control</a:t>
            </a:r>
          </a:p>
          <a:p>
            <a:pPr marL="285750" indent="-285750">
              <a:buFont typeface="Arial" panose="020B0604020202020204" pitchFamily="34" charset="0"/>
              <a:buChar char="•"/>
            </a:pPr>
            <a:endParaRPr lang="es-ES" sz="1400" b="1" dirty="0">
              <a:latin typeface="Isidora Sans" panose="00000500000000000000" pitchFamily="2" charset="0"/>
            </a:endParaRPr>
          </a:p>
        </p:txBody>
      </p:sp>
      <p:pic>
        <p:nvPicPr>
          <p:cNvPr id="7" name="Imagen 6">
            <a:extLst>
              <a:ext uri="{FF2B5EF4-FFF2-40B4-BE49-F238E27FC236}">
                <a16:creationId xmlns:a16="http://schemas.microsoft.com/office/drawing/2014/main" id="{DAB88D5F-6FF1-4DA2-B6C8-41947E81B7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72739" y="0"/>
            <a:ext cx="5097500" cy="6858000"/>
          </a:xfrm>
          <a:prstGeom prst="rect">
            <a:avLst/>
          </a:prstGeom>
        </p:spPr>
      </p:pic>
      <p:pic>
        <p:nvPicPr>
          <p:cNvPr id="8" name="Imagen 7">
            <a:extLst>
              <a:ext uri="{FF2B5EF4-FFF2-40B4-BE49-F238E27FC236}">
                <a16:creationId xmlns:a16="http://schemas.microsoft.com/office/drawing/2014/main" id="{9C8FE160-5FBF-4B15-AD1D-F4D71940B4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50399" y="-1788585"/>
            <a:ext cx="3840905" cy="3893850"/>
          </a:xfrm>
          <a:prstGeom prst="rect">
            <a:avLst/>
          </a:prstGeom>
        </p:spPr>
      </p:pic>
      <p:pic>
        <p:nvPicPr>
          <p:cNvPr id="9" name="Imagen 8">
            <a:extLst>
              <a:ext uri="{FF2B5EF4-FFF2-40B4-BE49-F238E27FC236}">
                <a16:creationId xmlns:a16="http://schemas.microsoft.com/office/drawing/2014/main" id="{B6DF40E4-232B-4806-8FE5-2BCB65E2C3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75936" y="5486021"/>
            <a:ext cx="1507531" cy="1053994"/>
          </a:xfrm>
          <a:prstGeom prst="rect">
            <a:avLst/>
          </a:prstGeom>
        </p:spPr>
      </p:pic>
      <p:graphicFrame>
        <p:nvGraphicFramePr>
          <p:cNvPr id="12" name="Tabla 11"/>
          <p:cNvGraphicFramePr>
            <a:graphicFrameLocks noGrp="1"/>
          </p:cNvGraphicFramePr>
          <p:nvPr>
            <p:extLst>
              <p:ext uri="{D42A27DB-BD31-4B8C-83A1-F6EECF244321}">
                <p14:modId xmlns:p14="http://schemas.microsoft.com/office/powerpoint/2010/main" val="2808949982"/>
              </p:ext>
            </p:extLst>
          </p:nvPr>
        </p:nvGraphicFramePr>
        <p:xfrm>
          <a:off x="235287" y="1923696"/>
          <a:ext cx="7005854" cy="1840743"/>
        </p:xfrm>
        <a:graphic>
          <a:graphicData uri="http://schemas.openxmlformats.org/drawingml/2006/table">
            <a:tbl>
              <a:tblPr firstRow="1" firstCol="1" bandRow="1">
                <a:tableStyleId>{5C22544A-7EE6-4342-B048-85BDC9FD1C3A}</a:tableStyleId>
              </a:tblPr>
              <a:tblGrid>
                <a:gridCol w="2515105">
                  <a:extLst>
                    <a:ext uri="{9D8B030D-6E8A-4147-A177-3AD203B41FA5}">
                      <a16:colId xmlns:a16="http://schemas.microsoft.com/office/drawing/2014/main" val="1090773394"/>
                    </a:ext>
                  </a:extLst>
                </a:gridCol>
                <a:gridCol w="1212008">
                  <a:extLst>
                    <a:ext uri="{9D8B030D-6E8A-4147-A177-3AD203B41FA5}">
                      <a16:colId xmlns:a16="http://schemas.microsoft.com/office/drawing/2014/main" val="3505493833"/>
                    </a:ext>
                  </a:extLst>
                </a:gridCol>
                <a:gridCol w="1203295">
                  <a:extLst>
                    <a:ext uri="{9D8B030D-6E8A-4147-A177-3AD203B41FA5}">
                      <a16:colId xmlns:a16="http://schemas.microsoft.com/office/drawing/2014/main" val="4245605167"/>
                    </a:ext>
                  </a:extLst>
                </a:gridCol>
                <a:gridCol w="1378760">
                  <a:extLst>
                    <a:ext uri="{9D8B030D-6E8A-4147-A177-3AD203B41FA5}">
                      <a16:colId xmlns:a16="http://schemas.microsoft.com/office/drawing/2014/main" val="2736140408"/>
                    </a:ext>
                  </a:extLst>
                </a:gridCol>
                <a:gridCol w="696686">
                  <a:extLst>
                    <a:ext uri="{9D8B030D-6E8A-4147-A177-3AD203B41FA5}">
                      <a16:colId xmlns:a16="http://schemas.microsoft.com/office/drawing/2014/main" val="157849545"/>
                    </a:ext>
                  </a:extLst>
                </a:gridCol>
              </a:tblGrid>
              <a:tr h="735589">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Proyecto</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a:t>
                      </a:r>
                      <a:r>
                        <a:rPr lang="es-CO" sz="1600" dirty="0">
                          <a:solidFill>
                            <a:srgbClr val="F7F2DD"/>
                          </a:solidFill>
                          <a:effectLst/>
                          <a:latin typeface="Isidora Sans Bold" panose="00000800000000000000" pitchFamily="2" charset="0"/>
                        </a:rPr>
                        <a:t> inicial</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Presupuesto definitivo</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a:t>
                      </a:r>
                      <a:r>
                        <a:rPr lang="es-CO" sz="1600" dirty="0">
                          <a:solidFill>
                            <a:srgbClr val="F7F2DD"/>
                          </a:solidFill>
                          <a:effectLst/>
                          <a:latin typeface="Isidora Sans Bold" panose="00000800000000000000" pitchFamily="2" charset="0"/>
                        </a:rPr>
                        <a:t> ejecutado</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3526385986"/>
                  </a:ext>
                </a:extLst>
              </a:tr>
              <a:tr h="619125">
                <a:tc>
                  <a:txBody>
                    <a:bodyPr/>
                    <a:lstStyle/>
                    <a:p>
                      <a:pPr>
                        <a:lnSpc>
                          <a:spcPct val="115000"/>
                        </a:lnSpc>
                        <a:spcBef>
                          <a:spcPts val="500"/>
                        </a:spcBef>
                        <a:spcAft>
                          <a:spcPts val="1000"/>
                        </a:spcAft>
                      </a:pPr>
                      <a:r>
                        <a:rPr lang="es-CO" sz="1600" dirty="0">
                          <a:solidFill>
                            <a:srgbClr val="1B3A35"/>
                          </a:solidFill>
                          <a:effectLst/>
                          <a:latin typeface="Isadora sans"/>
                        </a:rPr>
                        <a:t>200201 Control de los riesgos en salud en establecimientos abiertos al público</a:t>
                      </a:r>
                      <a:endParaRPr lang="en-US" sz="16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8.839.611.571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9.547.759.788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9.052.242.340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600" dirty="0">
                          <a:solidFill>
                            <a:srgbClr val="1B3A35"/>
                          </a:solidFill>
                          <a:effectLst/>
                          <a:latin typeface="Isadora sans"/>
                        </a:rPr>
                        <a:t>95%</a:t>
                      </a:r>
                      <a:endParaRPr lang="en-US" sz="16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9873710"/>
                  </a:ext>
                </a:extLst>
              </a:tr>
            </a:tbl>
          </a:graphicData>
        </a:graphic>
      </p:graphicFrame>
      <p:sp>
        <p:nvSpPr>
          <p:cNvPr id="3" name="CuadroTexto 2">
            <a:extLst>
              <a:ext uri="{FF2B5EF4-FFF2-40B4-BE49-F238E27FC236}">
                <a16:creationId xmlns:a16="http://schemas.microsoft.com/office/drawing/2014/main" id="{51F52992-6453-BADF-41A4-158F58E5600E}"/>
              </a:ext>
            </a:extLst>
          </p:cNvPr>
          <p:cNvSpPr txBox="1"/>
          <p:nvPr/>
        </p:nvSpPr>
        <p:spPr>
          <a:xfrm>
            <a:off x="2858992" y="667141"/>
            <a:ext cx="3679460" cy="640688"/>
          </a:xfrm>
          <a:prstGeom prst="rect">
            <a:avLst/>
          </a:prstGeom>
          <a:solidFill>
            <a:srgbClr val="ED6D6E"/>
          </a:solidFill>
        </p:spPr>
        <p:txBody>
          <a:bodyPr wrap="square" rtlCol="0">
            <a:spAutoFit/>
          </a:bodyPr>
          <a:lstStyle/>
          <a:p>
            <a:pPr>
              <a:lnSpc>
                <a:spcPct val="115000"/>
              </a:lnSpc>
            </a:pPr>
            <a:r>
              <a:rPr lang="es-CO" sz="16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a:t>
            </a:r>
          </a:p>
          <a:p>
            <a:pPr>
              <a:lnSpc>
                <a:spcPct val="115000"/>
              </a:lnSpc>
            </a:pPr>
            <a:r>
              <a:rPr lang="es-CO" sz="16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EJECUTADOS</a:t>
            </a:r>
            <a:endParaRPr lang="es-CO" sz="105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1072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uadroTexto 9"/>
          <p:cNvSpPr txBox="1"/>
          <p:nvPr/>
        </p:nvSpPr>
        <p:spPr>
          <a:xfrm>
            <a:off x="3183415" y="4272481"/>
            <a:ext cx="6517599" cy="2031325"/>
          </a:xfrm>
          <a:prstGeom prst="rect">
            <a:avLst/>
          </a:prstGeom>
          <a:noFill/>
        </p:spPr>
        <p:txBody>
          <a:bodyPr wrap="square" rtlCol="0">
            <a:spAutoFit/>
          </a:bodyPr>
          <a:lstStyle/>
          <a:p>
            <a:pPr algn="just"/>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Se formuló el protocolo para la vigilancia de los efectos en salud asociados a radiaciones electromagnéticas</a:t>
            </a:r>
          </a:p>
          <a:p>
            <a:pPr marL="285750" lvl="0" indent="-285750" algn="just">
              <a:buFont typeface="Arial" panose="020B0604020202020204" pitchFamily="34" charset="0"/>
              <a:buChar char="•"/>
            </a:pPr>
            <a:r>
              <a:rPr lang="es-ES" sz="1600" b="1" dirty="0">
                <a:latin typeface="Isidora Sans" panose="00000500000000000000" pitchFamily="2" charset="0"/>
              </a:rPr>
              <a:t>Avance en la implementación del sistema de vigilancia en salud ambiental de los efectos en salud causados por condiciones ambientales (agua, ruido, clima y aire) en los diferentes entornos 	</a:t>
            </a:r>
          </a:p>
        </p:txBody>
      </p:sp>
      <p:pic>
        <p:nvPicPr>
          <p:cNvPr id="12" name="Imagen 11">
            <a:extLst>
              <a:ext uri="{FF2B5EF4-FFF2-40B4-BE49-F238E27FC236}">
                <a16:creationId xmlns:a16="http://schemas.microsoft.com/office/drawing/2014/main" id="{7EF5A70B-5694-42FA-AB58-C8C90AFD19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3204" y="2571760"/>
            <a:ext cx="4423490" cy="4484465"/>
          </a:xfrm>
          <a:prstGeom prst="rect">
            <a:avLst/>
          </a:prstGeom>
        </p:spPr>
      </p:pic>
      <p:pic>
        <p:nvPicPr>
          <p:cNvPr id="13" name="Imagen 12">
            <a:extLst>
              <a:ext uri="{FF2B5EF4-FFF2-40B4-BE49-F238E27FC236}">
                <a16:creationId xmlns:a16="http://schemas.microsoft.com/office/drawing/2014/main" id="{92B0E642-E1AD-4711-9B1D-41FD8E2CC0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09" y="2752004"/>
            <a:ext cx="3041159" cy="4105996"/>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167973781"/>
              </p:ext>
            </p:extLst>
          </p:nvPr>
        </p:nvGraphicFramePr>
        <p:xfrm>
          <a:off x="2830286" y="1955435"/>
          <a:ext cx="8115882" cy="1593138"/>
        </p:xfrm>
        <a:graphic>
          <a:graphicData uri="http://schemas.openxmlformats.org/drawingml/2006/table">
            <a:tbl>
              <a:tblPr firstRow="1" firstCol="1" bandRow="1">
                <a:tableStyleId>{5C22544A-7EE6-4342-B048-85BDC9FD1C3A}</a:tableStyleId>
              </a:tblPr>
              <a:tblGrid>
                <a:gridCol w="3001678">
                  <a:extLst>
                    <a:ext uri="{9D8B030D-6E8A-4147-A177-3AD203B41FA5}">
                      <a16:colId xmlns:a16="http://schemas.microsoft.com/office/drawing/2014/main" val="1090773394"/>
                    </a:ext>
                  </a:extLst>
                </a:gridCol>
                <a:gridCol w="1335752">
                  <a:extLst>
                    <a:ext uri="{9D8B030D-6E8A-4147-A177-3AD203B41FA5}">
                      <a16:colId xmlns:a16="http://schemas.microsoft.com/office/drawing/2014/main" val="3505493833"/>
                    </a:ext>
                  </a:extLst>
                </a:gridCol>
                <a:gridCol w="1317523">
                  <a:extLst>
                    <a:ext uri="{9D8B030D-6E8A-4147-A177-3AD203B41FA5}">
                      <a16:colId xmlns:a16="http://schemas.microsoft.com/office/drawing/2014/main" val="4245605167"/>
                    </a:ext>
                  </a:extLst>
                </a:gridCol>
                <a:gridCol w="1422207">
                  <a:extLst>
                    <a:ext uri="{9D8B030D-6E8A-4147-A177-3AD203B41FA5}">
                      <a16:colId xmlns:a16="http://schemas.microsoft.com/office/drawing/2014/main" val="2736140408"/>
                    </a:ext>
                  </a:extLst>
                </a:gridCol>
                <a:gridCol w="1038722">
                  <a:extLst>
                    <a:ext uri="{9D8B030D-6E8A-4147-A177-3AD203B41FA5}">
                      <a16:colId xmlns:a16="http://schemas.microsoft.com/office/drawing/2014/main" val="157849545"/>
                    </a:ext>
                  </a:extLst>
                </a:gridCol>
              </a:tblGrid>
              <a:tr h="665276">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Proyecto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a:t>
                      </a:r>
                      <a:r>
                        <a:rPr lang="es-CO" sz="1800" dirty="0">
                          <a:solidFill>
                            <a:srgbClr val="F7F2DD"/>
                          </a:solidFill>
                          <a:effectLst/>
                          <a:latin typeface="Isidora Sans Bold" panose="00000800000000000000" pitchFamily="2" charset="0"/>
                        </a:rPr>
                        <a:t> inicial</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Presupuesto definitivo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a:t>
                      </a:r>
                      <a:r>
                        <a:rPr lang="es-CO" sz="1800" dirty="0">
                          <a:solidFill>
                            <a:srgbClr val="F7F2DD"/>
                          </a:solidFill>
                          <a:effectLst/>
                          <a:latin typeface="Isidora Sans Bold" panose="00000800000000000000" pitchFamily="2" charset="0"/>
                        </a:rPr>
                        <a:t> ejecutado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3526385986"/>
                  </a:ext>
                </a:extLst>
              </a:tr>
              <a:tr h="665730">
                <a:tc>
                  <a:txBody>
                    <a:bodyPr/>
                    <a:lstStyle/>
                    <a:p>
                      <a:pPr>
                        <a:lnSpc>
                          <a:spcPct val="115000"/>
                        </a:lnSpc>
                        <a:spcBef>
                          <a:spcPts val="500"/>
                        </a:spcBef>
                        <a:spcAft>
                          <a:spcPts val="1000"/>
                        </a:spcAft>
                      </a:pPr>
                      <a:r>
                        <a:rPr lang="es-CO" sz="1800" dirty="0">
                          <a:solidFill>
                            <a:srgbClr val="1B3A35"/>
                          </a:solidFill>
                          <a:effectLst/>
                          <a:latin typeface="Isidora Sans" panose="00000500000000000000" pitchFamily="2" charset="0"/>
                        </a:rPr>
                        <a:t>200210 Implementación de la estrategia de vigilancia en salud ambiental</a:t>
                      </a:r>
                      <a:endParaRPr lang="en-US" sz="1800" dirty="0">
                        <a:solidFill>
                          <a:srgbClr val="1B3A35"/>
                        </a:solidFill>
                        <a:effectLst/>
                        <a:latin typeface="Isidora Sans" panose="000005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1.598.250.156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2.091.841.742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1.491.841.742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800" dirty="0">
                          <a:solidFill>
                            <a:srgbClr val="1B3A35"/>
                          </a:solidFill>
                          <a:effectLst/>
                          <a:latin typeface="Isadora sans"/>
                        </a:rPr>
                        <a:t>71%</a:t>
                      </a:r>
                      <a:endParaRPr lang="en-US" sz="18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9873710"/>
                  </a:ext>
                </a:extLst>
              </a:tr>
            </a:tbl>
          </a:graphicData>
        </a:graphic>
      </p:graphicFrame>
      <p:sp>
        <p:nvSpPr>
          <p:cNvPr id="3" name="CuadroTexto 2">
            <a:extLst>
              <a:ext uri="{FF2B5EF4-FFF2-40B4-BE49-F238E27FC236}">
                <a16:creationId xmlns:a16="http://schemas.microsoft.com/office/drawing/2014/main" id="{D53A14A1-2212-BF35-B225-F9FBA4B24948}"/>
              </a:ext>
            </a:extLst>
          </p:cNvPr>
          <p:cNvSpPr txBox="1"/>
          <p:nvPr/>
        </p:nvSpPr>
        <p:spPr>
          <a:xfrm>
            <a:off x="3062796" y="743366"/>
            <a:ext cx="5904223"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009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Gráfico 3">
            <a:extLst>
              <a:ext uri="{FF2B5EF4-FFF2-40B4-BE49-F238E27FC236}">
                <a16:creationId xmlns:a16="http://schemas.microsoft.com/office/drawing/2014/main" id="{484DE125-35B2-49C8-BA81-87D0B9E0035D}"/>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9547" y="3568823"/>
            <a:ext cx="4300997" cy="3289175"/>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298756534"/>
              </p:ext>
            </p:extLst>
          </p:nvPr>
        </p:nvGraphicFramePr>
        <p:xfrm>
          <a:off x="924959" y="1864330"/>
          <a:ext cx="9425624" cy="1369060"/>
        </p:xfrm>
        <a:graphic>
          <a:graphicData uri="http://schemas.openxmlformats.org/drawingml/2006/table">
            <a:tbl>
              <a:tblPr firstRow="1" firstCol="1" bandRow="1">
                <a:tableStyleId>{5C22544A-7EE6-4342-B048-85BDC9FD1C3A}</a:tableStyleId>
              </a:tblPr>
              <a:tblGrid>
                <a:gridCol w="3100975">
                  <a:extLst>
                    <a:ext uri="{9D8B030D-6E8A-4147-A177-3AD203B41FA5}">
                      <a16:colId xmlns:a16="http://schemas.microsoft.com/office/drawing/2014/main" val="1044731665"/>
                    </a:ext>
                  </a:extLst>
                </a:gridCol>
                <a:gridCol w="1967811">
                  <a:extLst>
                    <a:ext uri="{9D8B030D-6E8A-4147-A177-3AD203B41FA5}">
                      <a16:colId xmlns:a16="http://schemas.microsoft.com/office/drawing/2014/main" val="711347337"/>
                    </a:ext>
                  </a:extLst>
                </a:gridCol>
                <a:gridCol w="1770206">
                  <a:extLst>
                    <a:ext uri="{9D8B030D-6E8A-4147-A177-3AD203B41FA5}">
                      <a16:colId xmlns:a16="http://schemas.microsoft.com/office/drawing/2014/main" val="2583191462"/>
                    </a:ext>
                  </a:extLst>
                </a:gridCol>
                <a:gridCol w="1594433">
                  <a:extLst>
                    <a:ext uri="{9D8B030D-6E8A-4147-A177-3AD203B41FA5}">
                      <a16:colId xmlns:a16="http://schemas.microsoft.com/office/drawing/2014/main" val="2566430945"/>
                    </a:ext>
                  </a:extLst>
                </a:gridCol>
                <a:gridCol w="992199">
                  <a:extLst>
                    <a:ext uri="{9D8B030D-6E8A-4147-A177-3AD203B41FA5}">
                      <a16:colId xmlns:a16="http://schemas.microsoft.com/office/drawing/2014/main" val="3159177231"/>
                    </a:ext>
                  </a:extLst>
                </a:gridCol>
              </a:tblGrid>
              <a:tr h="469900">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Proyecto</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a:t>
                      </a:r>
                      <a:r>
                        <a:rPr lang="es-CO" sz="1600" dirty="0">
                          <a:solidFill>
                            <a:srgbClr val="F7F2DD"/>
                          </a:solidFill>
                          <a:effectLst/>
                          <a:latin typeface="Isidora Sans Bold" panose="00000800000000000000" pitchFamily="2" charset="0"/>
                        </a:rPr>
                        <a:t> inicial</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Presupuesto definitivo</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a:t>
                      </a:r>
                      <a:r>
                        <a:rPr lang="es-CO" sz="1600" dirty="0">
                          <a:solidFill>
                            <a:srgbClr val="F7F2DD"/>
                          </a:solidFill>
                          <a:effectLst/>
                          <a:latin typeface="Isidora Sans Bold" panose="00000800000000000000" pitchFamily="2" charset="0"/>
                        </a:rPr>
                        <a:t> ejecutado</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2588043832"/>
                  </a:ext>
                </a:extLst>
              </a:tr>
              <a:tr h="466725">
                <a:tc>
                  <a:txBody>
                    <a:bodyPr/>
                    <a:lstStyle/>
                    <a:p>
                      <a:pPr>
                        <a:lnSpc>
                          <a:spcPct val="115000"/>
                        </a:lnSpc>
                        <a:spcBef>
                          <a:spcPts val="500"/>
                        </a:spcBef>
                        <a:spcAft>
                          <a:spcPts val="1000"/>
                        </a:spcAft>
                      </a:pPr>
                      <a:r>
                        <a:rPr lang="es-CO" sz="1600" dirty="0">
                          <a:solidFill>
                            <a:srgbClr val="1B3A35"/>
                          </a:solidFill>
                          <a:effectLst/>
                          <a:latin typeface="Isadora sans"/>
                        </a:rPr>
                        <a:t>200202 Desarrollo de la estrategia de gestión integral de riesgos ambientales que afectan la salud</a:t>
                      </a:r>
                      <a:endParaRPr lang="en-US" sz="16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O" sz="1800" b="0" i="0" u="none" strike="noStrike" dirty="0">
                          <a:solidFill>
                            <a:srgbClr val="000000"/>
                          </a:solidFill>
                          <a:effectLst/>
                          <a:latin typeface="Isadora sans"/>
                        </a:rPr>
                        <a:t>3.299.344.098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O" sz="1800" b="0" i="0" u="none" strike="noStrike" dirty="0">
                          <a:solidFill>
                            <a:srgbClr val="000000"/>
                          </a:solidFill>
                          <a:effectLst/>
                          <a:latin typeface="Isadora sans"/>
                        </a:rPr>
                        <a:t>3.369.583.988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O" sz="1800" b="0" i="0" u="none" strike="noStrike" dirty="0">
                          <a:solidFill>
                            <a:srgbClr val="000000"/>
                          </a:solidFill>
                          <a:effectLst/>
                          <a:latin typeface="Isadora sans"/>
                        </a:rPr>
                        <a:t>2.849.042.310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500"/>
                        </a:spcBef>
                        <a:spcAft>
                          <a:spcPts val="1000"/>
                        </a:spcAft>
                      </a:pPr>
                      <a:r>
                        <a:rPr lang="es-CO" sz="1800" dirty="0">
                          <a:solidFill>
                            <a:srgbClr val="1B3A35"/>
                          </a:solidFill>
                          <a:effectLst/>
                          <a:latin typeface="Isadora sans"/>
                        </a:rPr>
                        <a:t>85%</a:t>
                      </a:r>
                      <a:endParaRPr lang="en-US" sz="18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6253054"/>
                  </a:ext>
                </a:extLst>
              </a:tr>
            </a:tbl>
          </a:graphicData>
        </a:graphic>
      </p:graphicFrame>
      <p:sp>
        <p:nvSpPr>
          <p:cNvPr id="3" name="CuadroTexto 2">
            <a:extLst>
              <a:ext uri="{FF2B5EF4-FFF2-40B4-BE49-F238E27FC236}">
                <a16:creationId xmlns:a16="http://schemas.microsoft.com/office/drawing/2014/main" id="{2A9097D6-3B6E-449D-9A9D-0D3E5F2CB917}"/>
              </a:ext>
            </a:extLst>
          </p:cNvPr>
          <p:cNvSpPr txBox="1"/>
          <p:nvPr/>
        </p:nvSpPr>
        <p:spPr>
          <a:xfrm>
            <a:off x="3129140" y="927958"/>
            <a:ext cx="5933720"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
        <p:nvSpPr>
          <p:cNvPr id="2" name="Rectángulo 1">
            <a:extLst>
              <a:ext uri="{FF2B5EF4-FFF2-40B4-BE49-F238E27FC236}">
                <a16:creationId xmlns:a16="http://schemas.microsoft.com/office/drawing/2014/main" id="{197F348F-3616-31E9-3878-BAB6FA7BE3BF}"/>
              </a:ext>
            </a:extLst>
          </p:cNvPr>
          <p:cNvSpPr/>
          <p:nvPr/>
        </p:nvSpPr>
        <p:spPr>
          <a:xfrm>
            <a:off x="713433" y="4170066"/>
            <a:ext cx="2723103" cy="2280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p:cNvSpPr txBox="1"/>
          <p:nvPr/>
        </p:nvSpPr>
        <p:spPr>
          <a:xfrm>
            <a:off x="1487208" y="3534011"/>
            <a:ext cx="7948193" cy="2985433"/>
          </a:xfrm>
          <a:prstGeom prst="rect">
            <a:avLst/>
          </a:prstGeom>
          <a:noFill/>
        </p:spPr>
        <p:txBody>
          <a:bodyPr wrap="square" rtlCol="0">
            <a:spAutoFit/>
          </a:bodyPr>
          <a:lstStyle/>
          <a:p>
            <a:r>
              <a:rPr lang="es-CO" b="1" dirty="0">
                <a:solidFill>
                  <a:srgbClr val="ED6D6E"/>
                </a:solidFill>
                <a:latin typeface="Isidora Sans Bold" panose="00000800000000000000" pitchFamily="2" charset="0"/>
              </a:rPr>
              <a:t>Principales acciones desarrolladas</a:t>
            </a:r>
            <a:endParaRPr lang="es-CO" dirty="0">
              <a:solidFill>
                <a:srgbClr val="ED6D6E"/>
              </a:solidFill>
              <a:latin typeface="Isidora Sans Bold" panose="00000800000000000000" pitchFamily="2" charset="0"/>
            </a:endParaRPr>
          </a:p>
          <a:p>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buFont typeface="Arial" panose="020B0604020202020204" pitchFamily="34" charset="0"/>
              <a:buChar char="•"/>
            </a:pPr>
            <a:r>
              <a:rPr lang="es-ES" sz="1600" b="1" dirty="0">
                <a:latin typeface="Isidora Sans" panose="00000500000000000000" pitchFamily="2" charset="0"/>
              </a:rPr>
              <a:t>En 2023, se avanzó con el </a:t>
            </a:r>
            <a:r>
              <a:rPr lang="es-ES" sz="2000" b="1" dirty="0">
                <a:solidFill>
                  <a:srgbClr val="ED6D6E"/>
                </a:solidFill>
                <a:latin typeface="Isidora Sans Bold" panose="00000800000000000000" pitchFamily="2" charset="0"/>
              </a:rPr>
              <a:t>50 % </a:t>
            </a:r>
            <a:r>
              <a:rPr lang="es-ES" sz="1600" b="1" dirty="0">
                <a:latin typeface="Isidora Sans" panose="00000500000000000000" pitchFamily="2" charset="0"/>
              </a:rPr>
              <a:t>en la formulación del Plan de adaptación en salud al cambio y variabilidad climática en el Distrito de Medellín</a:t>
            </a:r>
          </a:p>
          <a:p>
            <a:pPr lvl="0"/>
            <a:endParaRPr lang="es-ES" sz="1600" b="1" dirty="0">
              <a:latin typeface="Isidora Sans" panose="00000500000000000000" pitchFamily="2" charset="0"/>
            </a:endParaRPr>
          </a:p>
          <a:p>
            <a:pPr marL="285750" lvl="0" indent="-285750">
              <a:buFont typeface="Arial" panose="020B0604020202020204" pitchFamily="34" charset="0"/>
              <a:buChar char="•"/>
            </a:pPr>
            <a:r>
              <a:rPr lang="es-ES" sz="1600" b="1" dirty="0">
                <a:latin typeface="Isidora Sans" panose="00000500000000000000" pitchFamily="2" charset="0"/>
              </a:rPr>
              <a:t>Durante el cuatrienio, se realizaron </a:t>
            </a:r>
            <a:r>
              <a:rPr lang="es-ES" sz="2000" b="1" dirty="0">
                <a:solidFill>
                  <a:srgbClr val="ED6D6E"/>
                </a:solidFill>
                <a:latin typeface="Isidora Sans Bold" panose="00000800000000000000" pitchFamily="2" charset="0"/>
              </a:rPr>
              <a:t>5.863</a:t>
            </a:r>
            <a:r>
              <a:rPr lang="es-ES" sz="1600" b="1" dirty="0">
                <a:latin typeface="Isidora Sans" panose="00000500000000000000" pitchFamily="2" charset="0"/>
              </a:rPr>
              <a:t> visitas de inspección, vigilancia y control a establecimientos generadores de residuos en la atención en salud y otras actividades.</a:t>
            </a:r>
          </a:p>
          <a:p>
            <a:pPr lvl="0"/>
            <a:endParaRPr lang="es-ES" sz="1600" b="1" dirty="0">
              <a:latin typeface="Isidora Sans" panose="00000500000000000000" pitchFamily="2" charset="0"/>
            </a:endParaRPr>
          </a:p>
          <a:p>
            <a:pPr marL="285750" lvl="0" indent="-285750">
              <a:buFont typeface="Arial" panose="020B0604020202020204" pitchFamily="34" charset="0"/>
              <a:buChar char="•"/>
            </a:pPr>
            <a:r>
              <a:rPr lang="es-ES" sz="1600" b="1" dirty="0">
                <a:latin typeface="Isidora Sans" panose="00000500000000000000" pitchFamily="2" charset="0"/>
              </a:rPr>
              <a:t>Entre 2020 y 2023 se concientizó a</a:t>
            </a:r>
            <a:r>
              <a:rPr lang="es-ES" sz="2000" b="1" dirty="0">
                <a:solidFill>
                  <a:srgbClr val="ED6D6E"/>
                </a:solidFill>
                <a:latin typeface="Isidora Sans Bold" panose="00000800000000000000" pitchFamily="2" charset="0"/>
              </a:rPr>
              <a:t> 3.034 </a:t>
            </a:r>
            <a:r>
              <a:rPr lang="es-ES" sz="1600" b="1" dirty="0">
                <a:latin typeface="Isidora Sans" panose="00000500000000000000" pitchFamily="2" charset="0"/>
              </a:rPr>
              <a:t>representantes de los establecimientos sobre los riesgos asociados a la inadecuada gestión de los residuos hospitalarios y similares.</a:t>
            </a:r>
          </a:p>
          <a:p>
            <a:pPr marL="285750" lvl="0" indent="-285750">
              <a:buFont typeface="Arial" panose="020B0604020202020204" pitchFamily="34" charset="0"/>
              <a:buChar char="•"/>
            </a:pPr>
            <a:endParaRPr lang="es-ES" sz="1600" b="1" dirty="0">
              <a:latin typeface="Isidora Sans" panose="00000500000000000000" pitchFamily="2" charset="0"/>
            </a:endParaRPr>
          </a:p>
        </p:txBody>
      </p:sp>
    </p:spTree>
    <p:extLst>
      <p:ext uri="{BB962C8B-B14F-4D97-AF65-F5344CB8AC3E}">
        <p14:creationId xmlns:p14="http://schemas.microsoft.com/office/powerpoint/2010/main" val="1651969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1470686" y="3258105"/>
            <a:ext cx="3710980" cy="3684233"/>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10" name="CuadroTexto 9"/>
          <p:cNvSpPr txBox="1"/>
          <p:nvPr/>
        </p:nvSpPr>
        <p:spPr>
          <a:xfrm>
            <a:off x="3195960" y="3992225"/>
            <a:ext cx="6262671" cy="1754326"/>
          </a:xfrm>
          <a:prstGeom prst="rect">
            <a:avLst/>
          </a:prstGeom>
          <a:noFill/>
        </p:spPr>
        <p:txBody>
          <a:bodyPr wrap="square" rtlCol="0">
            <a:spAutoFit/>
          </a:bodyPr>
          <a:lstStyle/>
          <a:p>
            <a:pPr algn="just"/>
            <a:r>
              <a:rPr lang="es-CO" sz="1400" b="1" dirty="0">
                <a:solidFill>
                  <a:srgbClr val="ED6D6E"/>
                </a:solidFill>
                <a:latin typeface="Isidora Sans Bold" panose="00000800000000000000" pitchFamily="2" charset="0"/>
              </a:rPr>
              <a:t>Principales acciones desarrolladas</a:t>
            </a:r>
            <a:endParaRPr lang="es-CO" sz="1400" dirty="0">
              <a:solidFill>
                <a:srgbClr val="ED6D6E"/>
              </a:solidFill>
              <a:latin typeface="Isidora Sans Bold" panose="00000800000000000000" pitchFamily="2" charset="0"/>
            </a:endParaRPr>
          </a:p>
          <a:p>
            <a:pPr algn="just"/>
            <a:r>
              <a:rPr lang="es-CO" sz="1200" b="1" dirty="0">
                <a:latin typeface="Isidora Sans" panose="00000500000000000000" pitchFamily="2" charset="0"/>
              </a:rPr>
              <a:t> </a:t>
            </a:r>
            <a:endParaRPr lang="es-CO" sz="1200" dirty="0">
              <a:latin typeface="Isidora Sans" panose="00000500000000000000" pitchFamily="2" charset="0"/>
            </a:endParaRPr>
          </a:p>
          <a:p>
            <a:pPr marL="285750" lvl="0" indent="-285750" algn="just">
              <a:buFont typeface="Arial" panose="020B0604020202020204" pitchFamily="34" charset="0"/>
              <a:buChar char="•"/>
            </a:pPr>
            <a:r>
              <a:rPr lang="es-ES" b="1" dirty="0">
                <a:solidFill>
                  <a:srgbClr val="ED6D6E"/>
                </a:solidFill>
                <a:latin typeface="Isidora Sans Bold" panose="00000800000000000000" pitchFamily="2" charset="0"/>
              </a:rPr>
              <a:t>Cero</a:t>
            </a:r>
            <a:r>
              <a:rPr lang="es-ES" sz="1400" b="1" dirty="0">
                <a:latin typeface="Isidora Sans" panose="00000500000000000000" pitchFamily="2" charset="0"/>
              </a:rPr>
              <a:t> casos de rabia humana y animal reportados en la ciudad</a:t>
            </a:r>
          </a:p>
          <a:p>
            <a:pPr marL="285750" lvl="0" indent="-285750" algn="just">
              <a:buFont typeface="Arial" panose="020B0604020202020204" pitchFamily="34" charset="0"/>
              <a:buChar char="•"/>
            </a:pPr>
            <a:r>
              <a:rPr lang="es-ES" sz="1400" b="1" dirty="0">
                <a:latin typeface="Isidora Sans" panose="00000500000000000000" pitchFamily="2" charset="0"/>
              </a:rPr>
              <a:t>Se realizaron visitas al </a:t>
            </a:r>
            <a:r>
              <a:rPr lang="es-ES" b="1" dirty="0">
                <a:solidFill>
                  <a:srgbClr val="ED6D6E"/>
                </a:solidFill>
                <a:latin typeface="Isidora Sans Bold" panose="00000800000000000000" pitchFamily="2" charset="0"/>
              </a:rPr>
              <a:t>100 % (1.070) </a:t>
            </a:r>
            <a:r>
              <a:rPr lang="es-ES" sz="1400" b="1" dirty="0">
                <a:latin typeface="Isidora Sans" panose="00000500000000000000" pitchFamily="2" charset="0"/>
              </a:rPr>
              <a:t>de los puntos críticos detectados en la ciudad para el control de roedores </a:t>
            </a:r>
          </a:p>
          <a:p>
            <a:pPr marL="285750" lvl="0" indent="-285750" algn="just">
              <a:buFont typeface="Arial" panose="020B0604020202020204" pitchFamily="34" charset="0"/>
              <a:buChar char="•"/>
            </a:pPr>
            <a:r>
              <a:rPr lang="es-ES" sz="1400" b="1" dirty="0">
                <a:latin typeface="Isidora Sans" panose="00000500000000000000" pitchFamily="2" charset="0"/>
              </a:rPr>
              <a:t>Se mantuvo la letalidad por Dengue en </a:t>
            </a:r>
            <a:r>
              <a:rPr lang="es-ES" b="1" dirty="0">
                <a:solidFill>
                  <a:srgbClr val="ED6D6E"/>
                </a:solidFill>
                <a:latin typeface="Isidora Sans Bold" panose="00000800000000000000" pitchFamily="2" charset="0"/>
              </a:rPr>
              <a:t>cero </a:t>
            </a:r>
            <a:r>
              <a:rPr lang="es-ES" sz="1400" b="1" dirty="0">
                <a:latin typeface="Isidora Sans" panose="00000500000000000000" pitchFamily="2" charset="0"/>
              </a:rPr>
              <a:t>casos</a:t>
            </a:r>
          </a:p>
          <a:p>
            <a:pPr marL="285750" lvl="0" indent="-285750" algn="just">
              <a:buFont typeface="Arial" panose="020B0604020202020204" pitchFamily="34" charset="0"/>
              <a:buChar char="•"/>
            </a:pPr>
            <a:endParaRPr lang="es-ES" sz="1400" b="1" dirty="0">
              <a:latin typeface="Isidora Sans" panose="00000500000000000000" pitchFamily="2" charset="0"/>
            </a:endParaRPr>
          </a:p>
        </p:txBody>
      </p:sp>
      <p:pic>
        <p:nvPicPr>
          <p:cNvPr id="4" name="Imagen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678" y="1837678"/>
            <a:ext cx="3047283" cy="4944862"/>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495396049"/>
              </p:ext>
            </p:extLst>
          </p:nvPr>
        </p:nvGraphicFramePr>
        <p:xfrm>
          <a:off x="3062796" y="1614766"/>
          <a:ext cx="7466625" cy="1929892"/>
        </p:xfrm>
        <a:graphic>
          <a:graphicData uri="http://schemas.openxmlformats.org/drawingml/2006/table">
            <a:tbl>
              <a:tblPr firstRow="1" firstCol="1" bandRow="1">
                <a:tableStyleId>{5C22544A-7EE6-4342-B048-85BDC9FD1C3A}</a:tableStyleId>
              </a:tblPr>
              <a:tblGrid>
                <a:gridCol w="2609348">
                  <a:extLst>
                    <a:ext uri="{9D8B030D-6E8A-4147-A177-3AD203B41FA5}">
                      <a16:colId xmlns:a16="http://schemas.microsoft.com/office/drawing/2014/main" val="4268697384"/>
                    </a:ext>
                  </a:extLst>
                </a:gridCol>
                <a:gridCol w="1380614">
                  <a:extLst>
                    <a:ext uri="{9D8B030D-6E8A-4147-A177-3AD203B41FA5}">
                      <a16:colId xmlns:a16="http://schemas.microsoft.com/office/drawing/2014/main" val="3981890860"/>
                    </a:ext>
                  </a:extLst>
                </a:gridCol>
                <a:gridCol w="1513114">
                  <a:extLst>
                    <a:ext uri="{9D8B030D-6E8A-4147-A177-3AD203B41FA5}">
                      <a16:colId xmlns:a16="http://schemas.microsoft.com/office/drawing/2014/main" val="4223441385"/>
                    </a:ext>
                  </a:extLst>
                </a:gridCol>
                <a:gridCol w="1382486">
                  <a:extLst>
                    <a:ext uri="{9D8B030D-6E8A-4147-A177-3AD203B41FA5}">
                      <a16:colId xmlns:a16="http://schemas.microsoft.com/office/drawing/2014/main" val="75469576"/>
                    </a:ext>
                  </a:extLst>
                </a:gridCol>
                <a:gridCol w="581063">
                  <a:extLst>
                    <a:ext uri="{9D8B030D-6E8A-4147-A177-3AD203B41FA5}">
                      <a16:colId xmlns:a16="http://schemas.microsoft.com/office/drawing/2014/main" val="3773120153"/>
                    </a:ext>
                  </a:extLst>
                </a:gridCol>
              </a:tblGrid>
              <a:tr h="469900">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Proyecto</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a:t>
                      </a:r>
                      <a:r>
                        <a:rPr lang="es-CO" sz="1600" dirty="0">
                          <a:solidFill>
                            <a:srgbClr val="F7F2DD"/>
                          </a:solidFill>
                          <a:effectLst/>
                          <a:latin typeface="Isidora Sans Bold" panose="00000800000000000000" pitchFamily="2" charset="0"/>
                        </a:rPr>
                        <a:t> inicial</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Presupuesto definitivo</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a:t>
                      </a:r>
                      <a:r>
                        <a:rPr lang="es-CO" sz="1600" dirty="0">
                          <a:solidFill>
                            <a:srgbClr val="F7F2DD"/>
                          </a:solidFill>
                          <a:effectLst/>
                          <a:latin typeface="Isidora Sans Bold" panose="00000800000000000000" pitchFamily="2" charset="0"/>
                        </a:rPr>
                        <a:t> ejecutado</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884775780"/>
                  </a:ext>
                </a:extLst>
              </a:tr>
              <a:tr h="619125">
                <a:tc>
                  <a:txBody>
                    <a:bodyPr/>
                    <a:lstStyle/>
                    <a:p>
                      <a:pPr>
                        <a:lnSpc>
                          <a:spcPct val="115000"/>
                        </a:lnSpc>
                        <a:spcBef>
                          <a:spcPts val="500"/>
                        </a:spcBef>
                        <a:spcAft>
                          <a:spcPts val="1000"/>
                        </a:spcAft>
                      </a:pPr>
                      <a:r>
                        <a:rPr lang="es-CO" sz="1600" dirty="0">
                          <a:solidFill>
                            <a:srgbClr val="1B3A35"/>
                          </a:solidFill>
                          <a:effectLst/>
                          <a:latin typeface="Isidora Sans" panose="00000500000000000000" pitchFamily="2" charset="0"/>
                        </a:rPr>
                        <a:t>200204 Desarrollo de la estrategia de prevención y control de enfermedades transmitidas por vectores y zoonosis</a:t>
                      </a:r>
                      <a:endParaRPr lang="en-US" sz="2000" dirty="0">
                        <a:solidFill>
                          <a:srgbClr val="1B3A35"/>
                        </a:solidFill>
                        <a:effectLst/>
                        <a:latin typeface="Isidora Sans" panose="000005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800" b="0" i="0" u="none" strike="noStrike" dirty="0">
                          <a:solidFill>
                            <a:srgbClr val="000000"/>
                          </a:solidFill>
                          <a:effectLst/>
                          <a:latin typeface="Isadora sans"/>
                        </a:rPr>
                        <a:t>7.644.570.133 </a:t>
                      </a:r>
                    </a:p>
                  </a:txBody>
                  <a:tcPr marL="0" marR="0" marT="0" marB="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800" b="0" i="0" u="none" strike="noStrike" dirty="0">
                          <a:solidFill>
                            <a:srgbClr val="000000"/>
                          </a:solidFill>
                          <a:effectLst/>
                          <a:latin typeface="Isadora sans"/>
                        </a:rPr>
                        <a:t>11.032.607.213 </a:t>
                      </a:r>
                    </a:p>
                  </a:txBody>
                  <a:tcPr marL="0" marR="0" marT="0" marB="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800" b="0" i="0" u="none" strike="noStrike" dirty="0">
                          <a:solidFill>
                            <a:srgbClr val="000000"/>
                          </a:solidFill>
                          <a:effectLst/>
                          <a:latin typeface="Isadora sans"/>
                        </a:rPr>
                        <a:t>9.359.050.278 </a:t>
                      </a:r>
                    </a:p>
                  </a:txBody>
                  <a:tcPr marL="0" marR="0" marT="0" marB="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800" dirty="0">
                          <a:solidFill>
                            <a:srgbClr val="1B3A35"/>
                          </a:solidFill>
                          <a:effectLst/>
                          <a:latin typeface="Isadora sans"/>
                        </a:rPr>
                        <a:t>85%</a:t>
                      </a:r>
                      <a:endParaRPr lang="en-US" sz="24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8869819"/>
                  </a:ext>
                </a:extLst>
              </a:tr>
            </a:tbl>
          </a:graphicData>
        </a:graphic>
      </p:graphicFrame>
      <p:sp>
        <p:nvSpPr>
          <p:cNvPr id="3" name="CuadroTexto 2">
            <a:extLst>
              <a:ext uri="{FF2B5EF4-FFF2-40B4-BE49-F238E27FC236}">
                <a16:creationId xmlns:a16="http://schemas.microsoft.com/office/drawing/2014/main" id="{C0FCDFC3-3A78-C4B8-23E4-045E9F8740AD}"/>
              </a:ext>
            </a:extLst>
          </p:cNvPr>
          <p:cNvSpPr txBox="1"/>
          <p:nvPr/>
        </p:nvSpPr>
        <p:spPr>
          <a:xfrm>
            <a:off x="3062796" y="743366"/>
            <a:ext cx="5982881"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2693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uadroTexto 9"/>
          <p:cNvSpPr txBox="1"/>
          <p:nvPr/>
        </p:nvSpPr>
        <p:spPr>
          <a:xfrm>
            <a:off x="1046216" y="3897086"/>
            <a:ext cx="9305598" cy="2000548"/>
          </a:xfrm>
          <a:prstGeom prst="rect">
            <a:avLst/>
          </a:prstGeom>
          <a:noFill/>
        </p:spPr>
        <p:txBody>
          <a:bodyPr wrap="square" rtlCol="0">
            <a:spAutoFit/>
          </a:bodyPr>
          <a:lstStyle/>
          <a:p>
            <a:pPr algn="just"/>
            <a:r>
              <a:rPr lang="es-CO" b="1" dirty="0">
                <a:solidFill>
                  <a:srgbClr val="ED6D6E"/>
                </a:solidFill>
                <a:latin typeface="Isidora Sans Bold" panose="00000800000000000000" pitchFamily="2" charset="0"/>
              </a:rPr>
              <a:t>Principales acciones desarrolladas</a:t>
            </a:r>
            <a:endParaRPr lang="es-CO" dirty="0">
              <a:solidFill>
                <a:srgbClr val="ED6D6E"/>
              </a:solidFill>
              <a:latin typeface="Isidora Sans Bold" panose="00000800000000000000" pitchFamily="2" charset="0"/>
            </a:endParaRPr>
          </a:p>
          <a:p>
            <a:pPr algn="just"/>
            <a:r>
              <a:rPr lang="es-CO" sz="1600" b="1" dirty="0">
                <a:latin typeface="Isidora Sans" panose="00000500000000000000" pitchFamily="2" charset="0"/>
              </a:rPr>
              <a:t> </a:t>
            </a:r>
            <a:endParaRPr lang="es-CO" sz="1600" dirty="0">
              <a:latin typeface="Isidora Sans" panose="00000500000000000000" pitchFamily="2" charset="0"/>
            </a:endParaRPr>
          </a:p>
          <a:p>
            <a:pPr marL="285750" lvl="0" indent="-285750" algn="just">
              <a:buFont typeface="Arial" panose="020B0604020202020204" pitchFamily="34" charset="0"/>
              <a:buChar char="•"/>
            </a:pPr>
            <a:r>
              <a:rPr lang="es-ES" b="1" dirty="0">
                <a:latin typeface="Isidora Sans" panose="00000500000000000000" pitchFamily="2" charset="0"/>
              </a:rPr>
              <a:t>Gracias a la experiencia y acciones ejecutados durante el periodo 2020 al 2023, en actividades de Inspección y Vigilancia a la calidad de agua para consumo humano y uso recreativo, el Distrito Especial de Ciencia, Tecnología e Innovación de Medellín se ha posicionado como referente técnico departamental para asesoría, consulta y apoyo técnico en estas actividades a los demás Municipios del Departamento de Antioquia</a:t>
            </a:r>
          </a:p>
        </p:txBody>
      </p:sp>
      <p:graphicFrame>
        <p:nvGraphicFramePr>
          <p:cNvPr id="6" name="Tabla 5"/>
          <p:cNvGraphicFramePr>
            <a:graphicFrameLocks noGrp="1"/>
          </p:cNvGraphicFramePr>
          <p:nvPr>
            <p:extLst>
              <p:ext uri="{D42A27DB-BD31-4B8C-83A1-F6EECF244321}">
                <p14:modId xmlns:p14="http://schemas.microsoft.com/office/powerpoint/2010/main" val="825290828"/>
              </p:ext>
            </p:extLst>
          </p:nvPr>
        </p:nvGraphicFramePr>
        <p:xfrm>
          <a:off x="1318542" y="2237773"/>
          <a:ext cx="9305598" cy="1020636"/>
        </p:xfrm>
        <a:graphic>
          <a:graphicData uri="http://schemas.openxmlformats.org/drawingml/2006/table">
            <a:tbl>
              <a:tblPr firstRow="1" firstCol="1" bandRow="1">
                <a:tableStyleId>{5C22544A-7EE6-4342-B048-85BDC9FD1C3A}</a:tableStyleId>
              </a:tblPr>
              <a:tblGrid>
                <a:gridCol w="3329706">
                  <a:extLst>
                    <a:ext uri="{9D8B030D-6E8A-4147-A177-3AD203B41FA5}">
                      <a16:colId xmlns:a16="http://schemas.microsoft.com/office/drawing/2014/main" val="127637141"/>
                    </a:ext>
                  </a:extLst>
                </a:gridCol>
                <a:gridCol w="1507674">
                  <a:extLst>
                    <a:ext uri="{9D8B030D-6E8A-4147-A177-3AD203B41FA5}">
                      <a16:colId xmlns:a16="http://schemas.microsoft.com/office/drawing/2014/main" val="3440170062"/>
                    </a:ext>
                  </a:extLst>
                </a:gridCol>
                <a:gridCol w="1905791">
                  <a:extLst>
                    <a:ext uri="{9D8B030D-6E8A-4147-A177-3AD203B41FA5}">
                      <a16:colId xmlns:a16="http://schemas.microsoft.com/office/drawing/2014/main" val="2977892050"/>
                    </a:ext>
                  </a:extLst>
                </a:gridCol>
                <a:gridCol w="1716557">
                  <a:extLst>
                    <a:ext uri="{9D8B030D-6E8A-4147-A177-3AD203B41FA5}">
                      <a16:colId xmlns:a16="http://schemas.microsoft.com/office/drawing/2014/main" val="3688109971"/>
                    </a:ext>
                  </a:extLst>
                </a:gridCol>
                <a:gridCol w="845870">
                  <a:extLst>
                    <a:ext uri="{9D8B030D-6E8A-4147-A177-3AD203B41FA5}">
                      <a16:colId xmlns:a16="http://schemas.microsoft.com/office/drawing/2014/main" val="3061705063"/>
                    </a:ext>
                  </a:extLst>
                </a:gridCol>
              </a:tblGrid>
              <a:tr h="469900">
                <a:tc>
                  <a:txBody>
                    <a:bodyPr/>
                    <a:lstStyle/>
                    <a:p>
                      <a:pPr algn="ctr">
                        <a:lnSpc>
                          <a:spcPct val="115000"/>
                        </a:lnSpc>
                        <a:spcBef>
                          <a:spcPts val="500"/>
                        </a:spcBef>
                        <a:spcAft>
                          <a:spcPts val="1000"/>
                        </a:spcAft>
                      </a:pPr>
                      <a:r>
                        <a:rPr lang="es-CO" sz="1400" dirty="0">
                          <a:solidFill>
                            <a:srgbClr val="F7F2DD"/>
                          </a:solidFill>
                          <a:effectLst/>
                          <a:latin typeface="Isidora Sans Bold" panose="00000800000000000000" pitchFamily="2" charset="0"/>
                        </a:rPr>
                        <a:t>Proyecto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4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a:t>
                      </a:r>
                      <a:r>
                        <a:rPr lang="es-CO" sz="1400" dirty="0">
                          <a:solidFill>
                            <a:srgbClr val="F7F2DD"/>
                          </a:solidFill>
                          <a:effectLst/>
                          <a:latin typeface="Isidora Sans Bold" panose="00000800000000000000" pitchFamily="2" charset="0"/>
                        </a:rPr>
                        <a:t> inicial</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400" dirty="0">
                          <a:solidFill>
                            <a:srgbClr val="F7F2DD"/>
                          </a:solidFill>
                          <a:effectLst/>
                          <a:latin typeface="Isidora Sans Bold" panose="00000800000000000000" pitchFamily="2" charset="0"/>
                        </a:rPr>
                        <a:t>Presupuesto definitivo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4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a:t>
                      </a:r>
                      <a:r>
                        <a:rPr lang="es-CO" sz="1400" dirty="0">
                          <a:solidFill>
                            <a:srgbClr val="F7F2DD"/>
                          </a:solidFill>
                          <a:effectLst/>
                          <a:latin typeface="Isidora Sans Bold" panose="00000800000000000000" pitchFamily="2" charset="0"/>
                        </a:rPr>
                        <a:t>ejecutado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400" dirty="0">
                          <a:solidFill>
                            <a:srgbClr val="F7F2DD"/>
                          </a:solidFill>
                          <a:effectLst/>
                          <a:latin typeface="Isidora Sans Bold" panose="00000800000000000000" pitchFamily="2" charset="0"/>
                        </a:rPr>
                        <a:t>%</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748089955"/>
                  </a:ext>
                </a:extLst>
              </a:tr>
              <a:tr h="466725">
                <a:tc>
                  <a:txBody>
                    <a:bodyPr/>
                    <a:lstStyle/>
                    <a:p>
                      <a:pPr>
                        <a:lnSpc>
                          <a:spcPct val="115000"/>
                        </a:lnSpc>
                        <a:spcBef>
                          <a:spcPts val="500"/>
                        </a:spcBef>
                        <a:spcAft>
                          <a:spcPts val="1000"/>
                        </a:spcAft>
                      </a:pPr>
                      <a:r>
                        <a:rPr lang="es-CO" sz="1600" dirty="0">
                          <a:solidFill>
                            <a:srgbClr val="1B3A35"/>
                          </a:solidFill>
                          <a:effectLst/>
                          <a:latin typeface="Isadora sans"/>
                        </a:rPr>
                        <a:t>200205 Desarrollo de la estrategia de gestión integral de riesgos sanitarios</a:t>
                      </a:r>
                      <a:endParaRPr lang="en-US" sz="20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800" b="0" i="0" u="none" strike="noStrike" dirty="0">
                          <a:solidFill>
                            <a:srgbClr val="000000"/>
                          </a:solidFill>
                          <a:effectLst/>
                          <a:latin typeface="Isadora sans"/>
                        </a:rPr>
                        <a:t>7.568.713.237 </a:t>
                      </a:r>
                    </a:p>
                  </a:txBody>
                  <a:tcPr marL="0" marR="0" marT="0" marB="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800" b="0" i="0" u="none" strike="noStrike" dirty="0">
                          <a:solidFill>
                            <a:srgbClr val="000000"/>
                          </a:solidFill>
                          <a:effectLst/>
                          <a:latin typeface="Isadora sans"/>
                        </a:rPr>
                        <a:t>8.715.876.444 </a:t>
                      </a:r>
                    </a:p>
                  </a:txBody>
                  <a:tcPr marL="0" marR="0" marT="0" marB="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800" b="0" i="0" u="none" strike="noStrike" dirty="0">
                          <a:solidFill>
                            <a:srgbClr val="000000"/>
                          </a:solidFill>
                          <a:effectLst/>
                          <a:latin typeface="Isadora sans"/>
                        </a:rPr>
                        <a:t>8.323.518.111 </a:t>
                      </a:r>
                    </a:p>
                  </a:txBody>
                  <a:tcPr marL="0" marR="0" marT="0" marB="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800" dirty="0">
                          <a:solidFill>
                            <a:srgbClr val="1B3A35"/>
                          </a:solidFill>
                          <a:effectLst/>
                          <a:latin typeface="Isadora sans"/>
                        </a:rPr>
                        <a:t>95%</a:t>
                      </a:r>
                      <a:endParaRPr lang="en-US" sz="24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874910"/>
                  </a:ext>
                </a:extLst>
              </a:tr>
            </a:tbl>
          </a:graphicData>
        </a:graphic>
      </p:graphicFrame>
      <p:sp>
        <p:nvSpPr>
          <p:cNvPr id="3" name="CuadroTexto 2">
            <a:extLst>
              <a:ext uri="{FF2B5EF4-FFF2-40B4-BE49-F238E27FC236}">
                <a16:creationId xmlns:a16="http://schemas.microsoft.com/office/drawing/2014/main" id="{9DFA9DDF-5BCA-7E3A-1FDD-54B8F3D43024}"/>
              </a:ext>
            </a:extLst>
          </p:cNvPr>
          <p:cNvSpPr txBox="1"/>
          <p:nvPr/>
        </p:nvSpPr>
        <p:spPr>
          <a:xfrm>
            <a:off x="3062796" y="743366"/>
            <a:ext cx="5982881"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1550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a:extLst>
              <a:ext uri="{FF2B5EF4-FFF2-40B4-BE49-F238E27FC236}">
                <a16:creationId xmlns:a16="http://schemas.microsoft.com/office/drawing/2014/main" id="{76DCE478-66EB-EE4E-AF9C-388B29E45829}"/>
              </a:ext>
            </a:extLst>
          </p:cNvPr>
          <p:cNvSpPr/>
          <p:nvPr/>
        </p:nvSpPr>
        <p:spPr>
          <a:xfrm>
            <a:off x="-1444452" y="1670644"/>
            <a:ext cx="5062997" cy="5026505"/>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0276" y="2128948"/>
            <a:ext cx="5379259" cy="4821382"/>
          </a:xfrm>
          <a:prstGeom prst="rect">
            <a:avLst/>
          </a:prstGeom>
        </p:spPr>
      </p:pic>
      <p:graphicFrame>
        <p:nvGraphicFramePr>
          <p:cNvPr id="4" name="Tabla 3">
            <a:extLst>
              <a:ext uri="{FF2B5EF4-FFF2-40B4-BE49-F238E27FC236}">
                <a16:creationId xmlns:a16="http://schemas.microsoft.com/office/drawing/2014/main" id="{7100E7DC-114F-26B1-ADF3-B9A441274151}"/>
              </a:ext>
            </a:extLst>
          </p:cNvPr>
          <p:cNvGraphicFramePr>
            <a:graphicFrameLocks noGrp="1"/>
          </p:cNvGraphicFramePr>
          <p:nvPr>
            <p:extLst>
              <p:ext uri="{D42A27DB-BD31-4B8C-83A1-F6EECF244321}">
                <p14:modId xmlns:p14="http://schemas.microsoft.com/office/powerpoint/2010/main" val="3157752428"/>
              </p:ext>
            </p:extLst>
          </p:nvPr>
        </p:nvGraphicFramePr>
        <p:xfrm>
          <a:off x="3416757" y="2260642"/>
          <a:ext cx="7587950" cy="1372045"/>
        </p:xfrm>
        <a:graphic>
          <a:graphicData uri="http://schemas.openxmlformats.org/drawingml/2006/table">
            <a:tbl>
              <a:tblPr firstRow="1" firstCol="1" bandRow="1">
                <a:tableStyleId>{5C22544A-7EE6-4342-B048-85BDC9FD1C3A}</a:tableStyleId>
              </a:tblPr>
              <a:tblGrid>
                <a:gridCol w="2473099">
                  <a:extLst>
                    <a:ext uri="{9D8B030D-6E8A-4147-A177-3AD203B41FA5}">
                      <a16:colId xmlns:a16="http://schemas.microsoft.com/office/drawing/2014/main" val="643007355"/>
                    </a:ext>
                  </a:extLst>
                </a:gridCol>
                <a:gridCol w="1503931">
                  <a:extLst>
                    <a:ext uri="{9D8B030D-6E8A-4147-A177-3AD203B41FA5}">
                      <a16:colId xmlns:a16="http://schemas.microsoft.com/office/drawing/2014/main" val="2668738338"/>
                    </a:ext>
                  </a:extLst>
                </a:gridCol>
                <a:gridCol w="1376516">
                  <a:extLst>
                    <a:ext uri="{9D8B030D-6E8A-4147-A177-3AD203B41FA5}">
                      <a16:colId xmlns:a16="http://schemas.microsoft.com/office/drawing/2014/main" val="2597276419"/>
                    </a:ext>
                  </a:extLst>
                </a:gridCol>
                <a:gridCol w="1417659">
                  <a:extLst>
                    <a:ext uri="{9D8B030D-6E8A-4147-A177-3AD203B41FA5}">
                      <a16:colId xmlns:a16="http://schemas.microsoft.com/office/drawing/2014/main" val="2326331930"/>
                    </a:ext>
                  </a:extLst>
                </a:gridCol>
                <a:gridCol w="816745">
                  <a:extLst>
                    <a:ext uri="{9D8B030D-6E8A-4147-A177-3AD203B41FA5}">
                      <a16:colId xmlns:a16="http://schemas.microsoft.com/office/drawing/2014/main" val="2081298180"/>
                    </a:ext>
                  </a:extLst>
                </a:gridCol>
              </a:tblGrid>
              <a:tr h="469900">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Proyecto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a:t>
                      </a:r>
                      <a:r>
                        <a:rPr lang="es-CO" sz="1600" dirty="0">
                          <a:solidFill>
                            <a:srgbClr val="F7F2DD"/>
                          </a:solidFill>
                          <a:effectLst/>
                          <a:latin typeface="Isidora Sans Bold" panose="00000800000000000000" pitchFamily="2" charset="0"/>
                        </a:rPr>
                        <a:t>inicial</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Presupuesto definitivo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a:t>
                      </a:r>
                      <a:r>
                        <a:rPr lang="es-CO" sz="1600" dirty="0">
                          <a:solidFill>
                            <a:srgbClr val="F7F2DD"/>
                          </a:solidFill>
                          <a:effectLst/>
                          <a:latin typeface="Isidora Sans Bold" panose="00000800000000000000" pitchFamily="2" charset="0"/>
                        </a:rPr>
                        <a:t> ejecutado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3276877701"/>
                  </a:ext>
                </a:extLst>
              </a:tr>
              <a:tr h="359740">
                <a:tc>
                  <a:txBody>
                    <a:bodyPr/>
                    <a:lstStyle/>
                    <a:p>
                      <a:pPr>
                        <a:lnSpc>
                          <a:spcPct val="115000"/>
                        </a:lnSpc>
                        <a:spcBef>
                          <a:spcPts val="500"/>
                        </a:spcBef>
                        <a:spcAft>
                          <a:spcPts val="1000"/>
                        </a:spcAft>
                      </a:pPr>
                      <a:r>
                        <a:rPr lang="es-CO"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200209 Implementación de la estrategia en vigilancia epidemiológica de eventos de interés en salud pública</a:t>
                      </a:r>
                      <a:endParaRPr lang="es-CO"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13.562.949.674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28.043.298.841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26.624.494.942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600" dirty="0">
                          <a:solidFill>
                            <a:schemeClr val="tx1"/>
                          </a:solidFill>
                          <a:effectLst/>
                          <a:latin typeface="Isadora sans"/>
                          <a:ea typeface="Times New Roman" panose="02020603050405020304" pitchFamily="18" charset="0"/>
                          <a:cs typeface="Times New Roman" panose="02020603050405020304" pitchFamily="18" charset="0"/>
                        </a:rPr>
                        <a:t>95%</a:t>
                      </a:r>
                      <a:endParaRPr lang="es-CO" sz="2000" dirty="0">
                        <a:solidFill>
                          <a:schemeClr val="tx1"/>
                        </a:solidFill>
                        <a:effectLst/>
                        <a:latin typeface="Isadora sans"/>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6419594"/>
                  </a:ext>
                </a:extLst>
              </a:tr>
            </a:tbl>
          </a:graphicData>
        </a:graphic>
      </p:graphicFrame>
      <p:sp>
        <p:nvSpPr>
          <p:cNvPr id="7" name="CuadroTexto 6">
            <a:extLst>
              <a:ext uri="{FF2B5EF4-FFF2-40B4-BE49-F238E27FC236}">
                <a16:creationId xmlns:a16="http://schemas.microsoft.com/office/drawing/2014/main" id="{C983C6ED-8249-9CE6-64A4-2601B59ECED4}"/>
              </a:ext>
            </a:extLst>
          </p:cNvPr>
          <p:cNvSpPr txBox="1"/>
          <p:nvPr/>
        </p:nvSpPr>
        <p:spPr>
          <a:xfrm>
            <a:off x="4090739" y="3995367"/>
            <a:ext cx="6398342" cy="2339102"/>
          </a:xfrm>
          <a:prstGeom prst="rect">
            <a:avLst/>
          </a:prstGeom>
          <a:noFill/>
        </p:spPr>
        <p:txBody>
          <a:bodyPr wrap="square" rtlCol="0">
            <a:spAutoFit/>
          </a:bodyPr>
          <a:lstStyle/>
          <a:p>
            <a:pPr algn="just"/>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Se realizó la contención de la epidemia de Viruela Símica</a:t>
            </a:r>
          </a:p>
          <a:p>
            <a:pPr marL="285750" lvl="0" indent="-285750" algn="just">
              <a:buFont typeface="Arial" panose="020B0604020202020204" pitchFamily="34" charset="0"/>
              <a:buChar char="•"/>
            </a:pPr>
            <a:endParaRPr lang="es-ES" sz="1600" b="1"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Se hizo actualización de los planes de eliminación y erradicación (Sarampión, Rubeola, Polio y Rabia)</a:t>
            </a:r>
          </a:p>
          <a:p>
            <a:pPr marL="285750" lvl="0" indent="-285750" algn="just">
              <a:buFont typeface="Arial" panose="020B0604020202020204" pitchFamily="34" charset="0"/>
              <a:buChar char="•"/>
            </a:pPr>
            <a:endParaRPr lang="es-ES" sz="1600" b="1"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Se ha garantizado el tratamiento a más de </a:t>
            </a:r>
            <a:r>
              <a:rPr lang="es-ES" sz="2000" b="1" dirty="0">
                <a:solidFill>
                  <a:srgbClr val="ED6D6E"/>
                </a:solidFill>
                <a:latin typeface="Isidora Sans Bold" panose="00000800000000000000" pitchFamily="2" charset="0"/>
              </a:rPr>
              <a:t>3000</a:t>
            </a:r>
            <a:r>
              <a:rPr lang="es-ES" sz="1600" b="1" dirty="0">
                <a:latin typeface="Isidora Sans" panose="00000500000000000000" pitchFamily="2" charset="0"/>
              </a:rPr>
              <a:t> paciente con Tuberculosis con una éxito terapéutico del 70%</a:t>
            </a:r>
          </a:p>
        </p:txBody>
      </p:sp>
      <p:sp>
        <p:nvSpPr>
          <p:cNvPr id="5" name="CuadroTexto 4">
            <a:extLst>
              <a:ext uri="{FF2B5EF4-FFF2-40B4-BE49-F238E27FC236}">
                <a16:creationId xmlns:a16="http://schemas.microsoft.com/office/drawing/2014/main" id="{B24CB969-A2FD-FDA4-14A1-CA9126F56445}"/>
              </a:ext>
            </a:extLst>
          </p:cNvPr>
          <p:cNvSpPr txBox="1"/>
          <p:nvPr/>
        </p:nvSpPr>
        <p:spPr>
          <a:xfrm>
            <a:off x="3416757" y="805741"/>
            <a:ext cx="5904223"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23271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1470686" y="3258105"/>
            <a:ext cx="3710980" cy="3684233"/>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10" name="CuadroTexto 9"/>
          <p:cNvSpPr txBox="1"/>
          <p:nvPr/>
        </p:nvSpPr>
        <p:spPr>
          <a:xfrm>
            <a:off x="3246813" y="3684449"/>
            <a:ext cx="6664103" cy="2831544"/>
          </a:xfrm>
          <a:prstGeom prst="rect">
            <a:avLst/>
          </a:prstGeom>
          <a:noFill/>
        </p:spPr>
        <p:txBody>
          <a:bodyPr wrap="square" rtlCol="0">
            <a:spAutoFit/>
          </a:bodyPr>
          <a:lstStyle/>
          <a:p>
            <a:pPr algn="just"/>
            <a:r>
              <a:rPr lang="es-CO" b="1" dirty="0">
                <a:solidFill>
                  <a:srgbClr val="ED6D6E"/>
                </a:solidFill>
                <a:latin typeface="Isidora Sans Bold" panose="00000800000000000000" pitchFamily="2" charset="0"/>
              </a:rPr>
              <a:t>Principales acciones desarrolladas</a:t>
            </a:r>
            <a:endParaRPr lang="es-CO" dirty="0">
              <a:solidFill>
                <a:srgbClr val="ED6D6E"/>
              </a:solidFill>
              <a:latin typeface="Isidora Sans Bold" panose="00000800000000000000" pitchFamily="2" charset="0"/>
            </a:endParaRPr>
          </a:p>
          <a:p>
            <a:pPr algn="just"/>
            <a:r>
              <a:rPr lang="es-CO" sz="1600" b="1" dirty="0">
                <a:latin typeface="Isidora Sans" panose="00000500000000000000" pitchFamily="2" charset="0"/>
              </a:rPr>
              <a:t> </a:t>
            </a:r>
            <a:endParaRPr lang="es-CO" sz="1600"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b="1" dirty="0">
                <a:latin typeface="Isidora Sans" panose="00000500000000000000" pitchFamily="2" charset="0"/>
              </a:rPr>
              <a:t>Fortalecimos estrategias de acompañamiento al proceso de las EAPB e IPS desde las intervenciones de asistencia técnica, capacitación y evaluación.</a:t>
            </a:r>
          </a:p>
          <a:p>
            <a:pPr marL="285750" lvl="0" indent="-285750" algn="just">
              <a:buClr>
                <a:srgbClr val="1A3A35"/>
              </a:buClr>
              <a:buFont typeface="Arial" panose="020B0604020202020204" pitchFamily="34" charset="0"/>
              <a:buChar char="•"/>
            </a:pPr>
            <a:endParaRPr lang="es-ES" b="1"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b="1" dirty="0">
                <a:latin typeface="Isidora Sans" panose="00000500000000000000" pitchFamily="2" charset="0"/>
              </a:rPr>
              <a:t>Continuamos con el fortalecimiento de las capacidades del personal de salud de las instituciones priorizadas en las diferentes estrategias, contribuyendo al sostenimiento de los logros alcanzados en el Distrito.</a:t>
            </a:r>
          </a:p>
        </p:txBody>
      </p:sp>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706" y="1846554"/>
            <a:ext cx="3628519" cy="5011445"/>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1626553258"/>
              </p:ext>
            </p:extLst>
          </p:nvPr>
        </p:nvGraphicFramePr>
        <p:xfrm>
          <a:off x="2559277" y="1846554"/>
          <a:ext cx="8271479" cy="1369060"/>
        </p:xfrm>
        <a:graphic>
          <a:graphicData uri="http://schemas.openxmlformats.org/drawingml/2006/table">
            <a:tbl>
              <a:tblPr firstRow="1" firstCol="1" bandRow="1">
                <a:tableStyleId>{5C22544A-7EE6-4342-B048-85BDC9FD1C3A}</a:tableStyleId>
              </a:tblPr>
              <a:tblGrid>
                <a:gridCol w="2509901">
                  <a:extLst>
                    <a:ext uri="{9D8B030D-6E8A-4147-A177-3AD203B41FA5}">
                      <a16:colId xmlns:a16="http://schemas.microsoft.com/office/drawing/2014/main" val="2069966509"/>
                    </a:ext>
                  </a:extLst>
                </a:gridCol>
                <a:gridCol w="1710224">
                  <a:extLst>
                    <a:ext uri="{9D8B030D-6E8A-4147-A177-3AD203B41FA5}">
                      <a16:colId xmlns:a16="http://schemas.microsoft.com/office/drawing/2014/main" val="716758926"/>
                    </a:ext>
                  </a:extLst>
                </a:gridCol>
                <a:gridCol w="1639854">
                  <a:extLst>
                    <a:ext uri="{9D8B030D-6E8A-4147-A177-3AD203B41FA5}">
                      <a16:colId xmlns:a16="http://schemas.microsoft.com/office/drawing/2014/main" val="2572385307"/>
                    </a:ext>
                  </a:extLst>
                </a:gridCol>
                <a:gridCol w="1494573">
                  <a:extLst>
                    <a:ext uri="{9D8B030D-6E8A-4147-A177-3AD203B41FA5}">
                      <a16:colId xmlns:a16="http://schemas.microsoft.com/office/drawing/2014/main" val="1486308751"/>
                    </a:ext>
                  </a:extLst>
                </a:gridCol>
                <a:gridCol w="916927">
                  <a:extLst>
                    <a:ext uri="{9D8B030D-6E8A-4147-A177-3AD203B41FA5}">
                      <a16:colId xmlns:a16="http://schemas.microsoft.com/office/drawing/2014/main" val="1804974970"/>
                    </a:ext>
                  </a:extLst>
                </a:gridCol>
              </a:tblGrid>
              <a:tr h="0">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Proyecto</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Presupuesto inicial</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Presupuesto definitivo</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Presupuesto ejecutado</a:t>
                      </a:r>
                      <a:endParaRPr lang="en-US" sz="16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400" dirty="0">
                          <a:solidFill>
                            <a:srgbClr val="F7F2DD"/>
                          </a:solidFill>
                          <a:effectLst/>
                          <a:latin typeface="Isidora Sans Bold" panose="00000800000000000000" pitchFamily="2" charset="0"/>
                        </a:rPr>
                        <a:t>%</a:t>
                      </a:r>
                      <a:endParaRPr lang="en-US" sz="14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496548945"/>
                  </a:ext>
                </a:extLst>
              </a:tr>
              <a:tr h="0">
                <a:tc>
                  <a:txBody>
                    <a:bodyPr/>
                    <a:lstStyle/>
                    <a:p>
                      <a:pPr>
                        <a:lnSpc>
                          <a:spcPct val="115000"/>
                        </a:lnSpc>
                        <a:spcBef>
                          <a:spcPts val="500"/>
                        </a:spcBef>
                        <a:spcAft>
                          <a:spcPts val="1000"/>
                        </a:spcAft>
                      </a:pPr>
                      <a:r>
                        <a:rPr lang="es-CO" sz="1600" dirty="0">
                          <a:solidFill>
                            <a:srgbClr val="1B3A35"/>
                          </a:solidFill>
                          <a:effectLst/>
                          <a:latin typeface="Isidora Sans" panose="00000500000000000000" pitchFamily="2" charset="0"/>
                        </a:rPr>
                        <a:t>200212 Fortalecimiento de la vigilancia del acceso a los servicios de salud</a:t>
                      </a:r>
                      <a:endParaRPr lang="en-US" sz="1600" dirty="0">
                        <a:solidFill>
                          <a:srgbClr val="1B3A35"/>
                        </a:solidFill>
                        <a:effectLst/>
                        <a:latin typeface="Isidora Sans" panose="000005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O" sz="1600" b="0" i="0" u="none" strike="noStrike" dirty="0">
                          <a:solidFill>
                            <a:srgbClr val="000000"/>
                          </a:solidFill>
                          <a:effectLst/>
                          <a:latin typeface="Arial" panose="020B0604020202020204" pitchFamily="34" charset="0"/>
                        </a:rPr>
                        <a:t>9.906.724.846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O" sz="1600" b="0" i="0" u="none" strike="noStrike" dirty="0">
                          <a:solidFill>
                            <a:srgbClr val="000000"/>
                          </a:solidFill>
                          <a:effectLst/>
                          <a:latin typeface="Arial" panose="020B0604020202020204" pitchFamily="34" charset="0"/>
                        </a:rPr>
                        <a:t>9.633.598.339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O" sz="1600" b="0" i="0" u="none" strike="noStrike" dirty="0">
                          <a:solidFill>
                            <a:srgbClr val="000000"/>
                          </a:solidFill>
                          <a:effectLst/>
                          <a:latin typeface="Arial" panose="020B0604020202020204" pitchFamily="34" charset="0"/>
                        </a:rPr>
                        <a:t>9.298.510.033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500"/>
                        </a:spcBef>
                        <a:spcAft>
                          <a:spcPts val="1000"/>
                        </a:spcAft>
                      </a:pPr>
                      <a:r>
                        <a:rPr lang="es-CO" sz="1800" dirty="0">
                          <a:solidFill>
                            <a:srgbClr val="1B3A35"/>
                          </a:solidFill>
                          <a:effectLst/>
                          <a:latin typeface="Isidora Sans" panose="00000500000000000000" pitchFamily="2" charset="0"/>
                        </a:rPr>
                        <a:t>97%</a:t>
                      </a:r>
                      <a:endParaRPr lang="en-US" sz="1800" dirty="0">
                        <a:solidFill>
                          <a:srgbClr val="1B3A35"/>
                        </a:solidFill>
                        <a:effectLst/>
                        <a:latin typeface="Isidora Sans" panose="000005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2469755"/>
                  </a:ext>
                </a:extLst>
              </a:tr>
            </a:tbl>
          </a:graphicData>
        </a:graphic>
      </p:graphicFrame>
    </p:spTree>
    <p:extLst>
      <p:ext uri="{BB962C8B-B14F-4D97-AF65-F5344CB8AC3E}">
        <p14:creationId xmlns:p14="http://schemas.microsoft.com/office/powerpoint/2010/main" val="2940203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31"/>
          <p:cNvSpPr txBox="1"/>
          <p:nvPr/>
        </p:nvSpPr>
        <p:spPr>
          <a:xfrm>
            <a:off x="3942739" y="976839"/>
            <a:ext cx="6103906" cy="7478552"/>
          </a:xfrm>
          <a:prstGeom prst="rect">
            <a:avLst/>
          </a:prstGeom>
        </p:spPr>
        <p:txBody>
          <a:bodyPr vert="horz" wrap="square" lIns="0" tIns="19906" rIns="0" bIns="0" rtlCol="0">
            <a:spAutoFit/>
          </a:bodyPr>
          <a:lstStyle/>
          <a:p>
            <a:pPr marL="37513" marR="6124" algn="just">
              <a:spcBef>
                <a:spcPts val="50"/>
              </a:spcBef>
            </a:pPr>
            <a:r>
              <a:rPr lang="es-ES" sz="1300" dirty="0">
                <a:solidFill>
                  <a:srgbClr val="EB6C6D"/>
                </a:solidFill>
                <a:latin typeface="Isidora Sans Bold" panose="00000800000000000000" pitchFamily="2" charset="0"/>
                <a:cs typeface="Tahoma"/>
              </a:rPr>
              <a:t>CAPÍTULO 1 : </a:t>
            </a:r>
            <a:r>
              <a:rPr lang="es-ES" sz="1300" dirty="0">
                <a:solidFill>
                  <a:srgbClr val="1A3A35"/>
                </a:solidFill>
                <a:latin typeface="Isidora Sans Bold" panose="00000800000000000000" pitchFamily="2" charset="0"/>
                <a:cs typeface="Tahoma"/>
              </a:rPr>
              <a:t>LOGROS ESTRATÉGICOS </a:t>
            </a:r>
          </a:p>
          <a:p>
            <a:pPr marL="37513" marR="6124" algn="just">
              <a:spcBef>
                <a:spcPts val="50"/>
              </a:spcBef>
            </a:pPr>
            <a:endParaRPr lang="es-ES" sz="1300" dirty="0">
              <a:solidFill>
                <a:srgbClr val="1B3834"/>
              </a:solidFill>
              <a:latin typeface="Isidora Sans" pitchFamily="2" charset="77"/>
              <a:cs typeface="Tahoma"/>
            </a:endParaRPr>
          </a:p>
          <a:p>
            <a:pPr marL="37513" marR="6124" algn="just">
              <a:spcBef>
                <a:spcPts val="50"/>
              </a:spcBef>
            </a:pPr>
            <a:r>
              <a:rPr lang="es-ES" sz="1300" dirty="0">
                <a:solidFill>
                  <a:srgbClr val="EB6C6D"/>
                </a:solidFill>
                <a:latin typeface="Isidora Sans Bold" panose="00000800000000000000" pitchFamily="2" charset="0"/>
                <a:cs typeface="Tahoma"/>
              </a:rPr>
              <a:t>CAPÍTULO 2: </a:t>
            </a:r>
            <a:r>
              <a:rPr lang="es-ES" sz="1300" dirty="0">
                <a:solidFill>
                  <a:srgbClr val="1A3A35"/>
                </a:solidFill>
                <a:latin typeface="Isidora Sans Bold" panose="00000800000000000000" pitchFamily="2" charset="0"/>
                <a:cs typeface="Tahoma"/>
              </a:rPr>
              <a:t>RECURSOS FINANCIEROS Y CONTRATACIÓN </a:t>
            </a:r>
          </a:p>
          <a:p>
            <a:pPr marL="37513" marR="6124" algn="just">
              <a:spcBef>
                <a:spcPts val="50"/>
              </a:spcBef>
            </a:pPr>
            <a:endParaRPr lang="es-ES" sz="1300" dirty="0">
              <a:solidFill>
                <a:srgbClr val="1B3834"/>
              </a:solidFill>
              <a:latin typeface="Isidora Sans" pitchFamily="2" charset="77"/>
              <a:cs typeface="Tahoma"/>
            </a:endParaRPr>
          </a:p>
          <a:p>
            <a:pPr marL="37513" marR="6124" algn="just">
              <a:spcBef>
                <a:spcPts val="50"/>
              </a:spcBef>
            </a:pPr>
            <a:r>
              <a:rPr lang="es-ES" sz="1300" dirty="0">
                <a:solidFill>
                  <a:srgbClr val="EB6C6D"/>
                </a:solidFill>
                <a:latin typeface="Isidora Sans Bold" panose="00000800000000000000" pitchFamily="2" charset="0"/>
                <a:cs typeface="Tahoma"/>
              </a:rPr>
              <a:t>CAPÍTULO 3: </a:t>
            </a:r>
            <a:r>
              <a:rPr lang="es-ES" sz="1300" dirty="0">
                <a:solidFill>
                  <a:srgbClr val="1A3A35"/>
                </a:solidFill>
                <a:latin typeface="Isidora Sans Bold" panose="00000800000000000000" pitchFamily="2" charset="0"/>
                <a:cs typeface="Tahoma"/>
              </a:rPr>
              <a:t>RECURSOS FÍSICOS </a:t>
            </a:r>
          </a:p>
          <a:p>
            <a:pPr marL="37513" marR="6124" algn="just">
              <a:spcBef>
                <a:spcPts val="50"/>
              </a:spcBef>
            </a:pPr>
            <a:endParaRPr lang="es-ES" sz="1300" dirty="0">
              <a:solidFill>
                <a:srgbClr val="1B3834"/>
              </a:solidFill>
              <a:latin typeface="Isidora Sans" pitchFamily="2" charset="77"/>
              <a:cs typeface="Tahoma"/>
            </a:endParaRPr>
          </a:p>
          <a:p>
            <a:pPr marL="37513" marR="6124" algn="just">
              <a:spcBef>
                <a:spcPts val="50"/>
              </a:spcBef>
            </a:pPr>
            <a:r>
              <a:rPr lang="es-ES" sz="1300" dirty="0">
                <a:solidFill>
                  <a:srgbClr val="EB6C6D"/>
                </a:solidFill>
                <a:latin typeface="Isidora Sans Bold" panose="00000800000000000000" pitchFamily="2" charset="0"/>
                <a:cs typeface="Tahoma"/>
              </a:rPr>
              <a:t>CAPÍTULO 4: </a:t>
            </a:r>
            <a:r>
              <a:rPr lang="es-ES" sz="1300" dirty="0">
                <a:solidFill>
                  <a:srgbClr val="1A3A35"/>
                </a:solidFill>
                <a:latin typeface="Isidora Sans Bold" panose="00000800000000000000" pitchFamily="2" charset="0"/>
                <a:cs typeface="Tahoma"/>
              </a:rPr>
              <a:t>RECURSOS HUMANOS </a:t>
            </a:r>
          </a:p>
          <a:p>
            <a:pPr marL="37513" marR="6124" algn="just">
              <a:spcBef>
                <a:spcPts val="50"/>
              </a:spcBef>
            </a:pPr>
            <a:endParaRPr lang="es-ES" sz="1300" dirty="0">
              <a:solidFill>
                <a:srgbClr val="1A3A35"/>
              </a:solidFill>
              <a:latin typeface="Isidora Sans Bold" panose="00000800000000000000" pitchFamily="2" charset="0"/>
              <a:cs typeface="Tahoma"/>
            </a:endParaRPr>
          </a:p>
          <a:p>
            <a:pPr marL="37513" marR="6124" algn="just">
              <a:spcBef>
                <a:spcPts val="50"/>
              </a:spcBef>
            </a:pPr>
            <a:r>
              <a:rPr lang="es-ES" sz="1300" dirty="0">
                <a:solidFill>
                  <a:srgbClr val="EB6C6D"/>
                </a:solidFill>
                <a:latin typeface="Isidora Sans Bold" panose="00000800000000000000" pitchFamily="2" charset="0"/>
                <a:cs typeface="Tahoma"/>
              </a:rPr>
              <a:t>CAPÍTULO 5: </a:t>
            </a:r>
            <a:r>
              <a:rPr lang="es-ES" sz="1300" dirty="0">
                <a:solidFill>
                  <a:srgbClr val="1A3A35"/>
                </a:solidFill>
                <a:latin typeface="Isidora Sans Bold" panose="00000800000000000000" pitchFamily="2" charset="0"/>
                <a:cs typeface="Tahoma"/>
              </a:rPr>
              <a:t>PROGRAMAS Y PROYECTOS EJECUTADOS</a:t>
            </a:r>
          </a:p>
          <a:p>
            <a:pPr marL="37513" marR="6124" algn="just">
              <a:spcBef>
                <a:spcPts val="50"/>
              </a:spcBef>
            </a:pPr>
            <a:endParaRPr lang="es-ES" sz="1300" dirty="0">
              <a:solidFill>
                <a:srgbClr val="EB6C6D"/>
              </a:solidFill>
              <a:latin typeface="Isidora Sans Bold" panose="00000800000000000000" pitchFamily="2" charset="0"/>
              <a:cs typeface="Tahoma"/>
            </a:endParaRPr>
          </a:p>
          <a:p>
            <a:pPr marL="37513" marR="6124" algn="just">
              <a:spcBef>
                <a:spcPts val="50"/>
              </a:spcBef>
            </a:pPr>
            <a:r>
              <a:rPr lang="es-ES" sz="1300" dirty="0">
                <a:solidFill>
                  <a:srgbClr val="EB6C6D"/>
                </a:solidFill>
                <a:latin typeface="Isidora Sans Bold" panose="00000800000000000000" pitchFamily="2" charset="0"/>
                <a:cs typeface="Tahoma"/>
              </a:rPr>
              <a:t>CAPÍTULO 6: </a:t>
            </a:r>
            <a:r>
              <a:rPr lang="es-ES" sz="1300" dirty="0">
                <a:solidFill>
                  <a:srgbClr val="1A3A35"/>
                </a:solidFill>
                <a:latin typeface="Isidora Sans Bold" panose="00000800000000000000" pitchFamily="2" charset="0"/>
                <a:cs typeface="Tahoma"/>
              </a:rPr>
              <a:t>DEFENSA JURÍDICA Y GESTIÓN NORMATIVA</a:t>
            </a:r>
          </a:p>
          <a:p>
            <a:pPr marL="37513" marR="6124" algn="just">
              <a:spcBef>
                <a:spcPts val="50"/>
              </a:spcBef>
            </a:pPr>
            <a:endParaRPr lang="es-ES" sz="1300" dirty="0">
              <a:solidFill>
                <a:srgbClr val="EB6C6D"/>
              </a:solidFill>
              <a:latin typeface="Isidora Sans Bold" panose="00000800000000000000" pitchFamily="2" charset="0"/>
              <a:cs typeface="Tahoma"/>
            </a:endParaRPr>
          </a:p>
          <a:p>
            <a:pPr marL="37513" marR="6124" algn="just">
              <a:spcBef>
                <a:spcPts val="50"/>
              </a:spcBef>
            </a:pPr>
            <a:r>
              <a:rPr lang="es-ES" sz="1300" dirty="0">
                <a:solidFill>
                  <a:srgbClr val="EB6C6D"/>
                </a:solidFill>
                <a:latin typeface="Isidora Sans Bold" panose="00000800000000000000" pitchFamily="2" charset="0"/>
                <a:cs typeface="Tahoma"/>
              </a:rPr>
              <a:t>CAPÍTULO 7: </a:t>
            </a:r>
            <a:r>
              <a:rPr lang="es-ES" sz="1300" dirty="0">
                <a:solidFill>
                  <a:srgbClr val="1A3A35"/>
                </a:solidFill>
                <a:latin typeface="Isidora Sans Bold" panose="00000800000000000000" pitchFamily="2" charset="0"/>
                <a:cs typeface="Tahoma"/>
              </a:rPr>
              <a:t>ORGANIZACIÓN INSTITUCIONAL Y PROCEDIMIENTOS SISTEMA INTEGRAL DE GESTION </a:t>
            </a:r>
          </a:p>
          <a:p>
            <a:pPr marL="37513" marR="6124" algn="just">
              <a:spcBef>
                <a:spcPts val="50"/>
              </a:spcBef>
            </a:pPr>
            <a:endParaRPr lang="es-ES" sz="1300" dirty="0">
              <a:solidFill>
                <a:srgbClr val="EB6C6D"/>
              </a:solidFill>
              <a:latin typeface="Isidora Sans Bold" panose="00000800000000000000" pitchFamily="2" charset="0"/>
              <a:cs typeface="Tahoma"/>
            </a:endParaRPr>
          </a:p>
          <a:p>
            <a:pPr marL="37513" marR="6124" algn="just">
              <a:spcBef>
                <a:spcPts val="50"/>
              </a:spcBef>
            </a:pPr>
            <a:r>
              <a:rPr lang="es-ES" sz="1300" dirty="0">
                <a:solidFill>
                  <a:srgbClr val="EB6C6D"/>
                </a:solidFill>
                <a:latin typeface="Isidora Sans Bold" panose="00000800000000000000" pitchFamily="2" charset="0"/>
                <a:cs typeface="Tahoma"/>
              </a:rPr>
              <a:t>CAPÍTULO 8: </a:t>
            </a:r>
            <a:r>
              <a:rPr lang="es-ES" sz="1300" dirty="0">
                <a:solidFill>
                  <a:srgbClr val="1A3A35"/>
                </a:solidFill>
                <a:latin typeface="Isidora Sans Bold" panose="00000800000000000000" pitchFamily="2" charset="0"/>
                <a:cs typeface="Tahoma"/>
              </a:rPr>
              <a:t>ACCIONES DESARROLLADAS PARA LA ATENCIÓN DE LA PANDEMIA POR COVID 19</a:t>
            </a:r>
          </a:p>
          <a:p>
            <a:pPr marL="37513" marR="6124" algn="just">
              <a:spcBef>
                <a:spcPts val="50"/>
              </a:spcBef>
            </a:pPr>
            <a:endParaRPr lang="es-ES" sz="1300" dirty="0">
              <a:solidFill>
                <a:srgbClr val="EB6C6D"/>
              </a:solidFill>
              <a:latin typeface="Isidora Sans Bold" panose="00000800000000000000" pitchFamily="2" charset="0"/>
              <a:cs typeface="Tahoma"/>
            </a:endParaRPr>
          </a:p>
          <a:p>
            <a:pPr marL="37513" marR="6124" algn="just">
              <a:spcBef>
                <a:spcPts val="50"/>
              </a:spcBef>
            </a:pPr>
            <a:r>
              <a:rPr lang="es-ES" sz="1300" dirty="0">
                <a:solidFill>
                  <a:srgbClr val="EB6C6D"/>
                </a:solidFill>
                <a:latin typeface="Isidora Sans Bold" panose="00000800000000000000" pitchFamily="2" charset="0"/>
                <a:cs typeface="Tahoma"/>
              </a:rPr>
              <a:t>CAPÍTULO 9: </a:t>
            </a:r>
            <a:r>
              <a:rPr lang="es-ES" sz="1300" dirty="0">
                <a:solidFill>
                  <a:srgbClr val="1A3A35"/>
                </a:solidFill>
                <a:latin typeface="Isidora Sans Bold" panose="00000800000000000000" pitchFamily="2" charset="0"/>
                <a:cs typeface="Tahoma"/>
              </a:rPr>
              <a:t>POLÍTICAS PÚBLICAS Y APUESTAS SECTORIALES</a:t>
            </a:r>
          </a:p>
          <a:p>
            <a:pPr marL="37513" marR="6124" algn="just">
              <a:spcBef>
                <a:spcPts val="50"/>
              </a:spcBef>
            </a:pPr>
            <a:endParaRPr lang="es-ES" sz="1300" dirty="0">
              <a:solidFill>
                <a:srgbClr val="EB6C6D"/>
              </a:solidFill>
              <a:latin typeface="Isidora Sans Bold" panose="00000800000000000000" pitchFamily="2" charset="0"/>
              <a:cs typeface="Tahoma"/>
            </a:endParaRPr>
          </a:p>
          <a:p>
            <a:pPr marL="37513" marR="6124" algn="just">
              <a:spcBef>
                <a:spcPts val="50"/>
              </a:spcBef>
            </a:pPr>
            <a:r>
              <a:rPr lang="es-ES" sz="1300" dirty="0">
                <a:solidFill>
                  <a:srgbClr val="EB6C6D"/>
                </a:solidFill>
                <a:latin typeface="Isidora Sans Bold" panose="00000800000000000000" pitchFamily="2" charset="0"/>
                <a:cs typeface="Tahoma"/>
              </a:rPr>
              <a:t>CAPÍTULO 10: </a:t>
            </a:r>
            <a:r>
              <a:rPr lang="es-ES" sz="1300" dirty="0">
                <a:solidFill>
                  <a:srgbClr val="1A3A35"/>
                </a:solidFill>
                <a:latin typeface="Isidora Sans Bold" panose="00000800000000000000" pitchFamily="2" charset="0"/>
                <a:cs typeface="Tahoma"/>
              </a:rPr>
              <a:t>LECCIONES APRENDIDAS EN EL DESARROLLO DE LA GESTIÓN Y RECOMENDACIONES</a:t>
            </a:r>
          </a:p>
          <a:p>
            <a:pPr marL="37513" marR="6124" algn="just">
              <a:spcBef>
                <a:spcPts val="50"/>
              </a:spcBef>
            </a:pPr>
            <a:endParaRPr lang="es-ES" sz="1300" dirty="0">
              <a:solidFill>
                <a:srgbClr val="1A3A35"/>
              </a:solidFill>
              <a:latin typeface="Isidora Sans Bold" panose="00000800000000000000" pitchFamily="2" charset="0"/>
              <a:cs typeface="Tahoma"/>
            </a:endParaRPr>
          </a:p>
          <a:p>
            <a:pPr marL="37513" marR="6124" algn="just">
              <a:spcBef>
                <a:spcPts val="50"/>
              </a:spcBef>
            </a:pPr>
            <a:r>
              <a:rPr lang="es-ES" sz="1300" dirty="0">
                <a:solidFill>
                  <a:srgbClr val="EB6C6D"/>
                </a:solidFill>
                <a:latin typeface="Isidora Sans Bold" panose="00000800000000000000" pitchFamily="2" charset="0"/>
                <a:cs typeface="Tahoma"/>
              </a:rPr>
              <a:t>CAPÍTULO 11: </a:t>
            </a:r>
            <a:r>
              <a:rPr lang="es-ES" sz="1300" dirty="0">
                <a:solidFill>
                  <a:srgbClr val="1A3A35"/>
                </a:solidFill>
                <a:latin typeface="Isidora Sans Bold" panose="00000800000000000000" pitchFamily="2" charset="0"/>
                <a:cs typeface="Tahoma"/>
              </a:rPr>
              <a:t>DIFICULTADES</a:t>
            </a:r>
          </a:p>
          <a:p>
            <a:pPr marL="37513" marR="6124" algn="just">
              <a:spcBef>
                <a:spcPts val="50"/>
              </a:spcBef>
            </a:pPr>
            <a:endParaRPr lang="es-ES" sz="1300" dirty="0">
              <a:solidFill>
                <a:srgbClr val="1B3834"/>
              </a:solidFill>
              <a:latin typeface="Isidora Sans" pitchFamily="2" charset="77"/>
              <a:cs typeface="Tahoma"/>
            </a:endParaRPr>
          </a:p>
          <a:p>
            <a:pPr marL="37513" marR="6124" algn="just">
              <a:spcBef>
                <a:spcPts val="50"/>
              </a:spcBef>
            </a:pPr>
            <a:r>
              <a:rPr lang="es-ES" sz="1300" dirty="0">
                <a:solidFill>
                  <a:srgbClr val="EB6C6D"/>
                </a:solidFill>
                <a:latin typeface="Isidora Sans Bold" panose="00000800000000000000" pitchFamily="2" charset="0"/>
                <a:cs typeface="Tahoma"/>
              </a:rPr>
              <a:t>CAPÍTULO 12: </a:t>
            </a:r>
            <a:r>
              <a:rPr lang="es-ES" sz="1300" dirty="0">
                <a:solidFill>
                  <a:srgbClr val="1A3A35"/>
                </a:solidFill>
                <a:latin typeface="Isidora Sans Bold" panose="00000800000000000000" pitchFamily="2" charset="0"/>
                <a:cs typeface="Tahoma"/>
              </a:rPr>
              <a:t>PARTICIPACIÓN EN JUNTAS DIRECTIVAS</a:t>
            </a:r>
          </a:p>
          <a:p>
            <a:pPr marL="37513" marR="6124" algn="just">
              <a:spcBef>
                <a:spcPts val="50"/>
              </a:spcBef>
            </a:pPr>
            <a:endParaRPr lang="es-ES" sz="1200" dirty="0">
              <a:solidFill>
                <a:srgbClr val="EB6C6D"/>
              </a:solidFill>
              <a:latin typeface="Isidora Sans Bold" panose="00000800000000000000" pitchFamily="2" charset="0"/>
              <a:cs typeface="Tahoma"/>
            </a:endParaRPr>
          </a:p>
          <a:p>
            <a:pPr marL="37513" marR="6124" algn="just">
              <a:spcBef>
                <a:spcPts val="50"/>
              </a:spcBef>
            </a:pPr>
            <a:r>
              <a:rPr lang="es-ES" sz="1200" dirty="0">
                <a:solidFill>
                  <a:srgbClr val="EB6C6D"/>
                </a:solidFill>
                <a:latin typeface="Isidora Sans Bold" panose="00000800000000000000" pitchFamily="2" charset="0"/>
                <a:cs typeface="Tahoma"/>
              </a:rPr>
              <a:t>CAPIÍULO 13: </a:t>
            </a:r>
            <a:r>
              <a:rPr lang="es-ES" sz="1200" dirty="0">
                <a:solidFill>
                  <a:srgbClr val="1A3A35"/>
                </a:solidFill>
                <a:latin typeface="Isidora Sans Bold" panose="00000800000000000000" pitchFamily="2" charset="0"/>
                <a:cs typeface="Tahoma"/>
              </a:rPr>
              <a:t>RETOS</a:t>
            </a:r>
          </a:p>
          <a:p>
            <a:pPr marL="37513" marR="6124" algn="just">
              <a:spcBef>
                <a:spcPts val="50"/>
              </a:spcBef>
            </a:pPr>
            <a:endParaRPr lang="es-ES" sz="1200" dirty="0">
              <a:solidFill>
                <a:srgbClr val="1A3A35"/>
              </a:solidFill>
              <a:latin typeface="Isidora Sans Bold" panose="00000800000000000000" pitchFamily="2" charset="0"/>
              <a:cs typeface="Tahoma"/>
            </a:endParaRPr>
          </a:p>
          <a:p>
            <a:pPr marL="37513" marR="6124" algn="just">
              <a:spcBef>
                <a:spcPts val="50"/>
              </a:spcBef>
            </a:pPr>
            <a:endParaRPr lang="es-ES" sz="1200" dirty="0">
              <a:solidFill>
                <a:srgbClr val="1A3A35"/>
              </a:solidFill>
              <a:latin typeface="Isidora Sans Bold" panose="00000800000000000000" pitchFamily="2" charset="0"/>
              <a:cs typeface="Tahoma"/>
            </a:endParaRPr>
          </a:p>
          <a:p>
            <a:pPr marL="37513" marR="6124" algn="just">
              <a:spcBef>
                <a:spcPts val="50"/>
              </a:spcBef>
            </a:pPr>
            <a:endParaRPr lang="es-ES" sz="1200" dirty="0">
              <a:solidFill>
                <a:srgbClr val="EB6C6D"/>
              </a:solidFill>
              <a:latin typeface="Isidora Sans Bold" panose="00000800000000000000" pitchFamily="2" charset="0"/>
              <a:cs typeface="Tahoma"/>
            </a:endParaRPr>
          </a:p>
          <a:p>
            <a:pPr marL="37513" marR="6124" algn="just">
              <a:spcBef>
                <a:spcPts val="50"/>
              </a:spcBef>
            </a:pPr>
            <a:endParaRPr lang="es-ES" sz="1200" dirty="0">
              <a:solidFill>
                <a:srgbClr val="EB6C6D"/>
              </a:solidFill>
              <a:latin typeface="Isidora Sans Bold" panose="00000800000000000000" pitchFamily="2" charset="0"/>
              <a:cs typeface="Tahoma"/>
            </a:endParaRPr>
          </a:p>
          <a:p>
            <a:pPr marL="37513" marR="6124" algn="just">
              <a:spcBef>
                <a:spcPts val="50"/>
              </a:spcBef>
            </a:pPr>
            <a:endParaRPr lang="es-ES" sz="1200" dirty="0">
              <a:solidFill>
                <a:srgbClr val="EB6C6D"/>
              </a:solidFill>
              <a:latin typeface="Isidora Sans Bold" panose="00000800000000000000" pitchFamily="2" charset="0"/>
              <a:cs typeface="Tahoma"/>
            </a:endParaRPr>
          </a:p>
          <a:p>
            <a:pPr marL="37513" marR="6124" algn="just">
              <a:spcBef>
                <a:spcPts val="50"/>
              </a:spcBef>
            </a:pPr>
            <a:endParaRPr lang="es-ES" sz="1200" dirty="0">
              <a:solidFill>
                <a:srgbClr val="EB6C6D"/>
              </a:solidFill>
              <a:latin typeface="Isidora Sans Bold" panose="00000800000000000000" pitchFamily="2" charset="0"/>
              <a:cs typeface="Tahoma"/>
            </a:endParaRPr>
          </a:p>
          <a:p>
            <a:pPr marL="37513" marR="6124" algn="just">
              <a:spcBef>
                <a:spcPts val="50"/>
              </a:spcBef>
            </a:pPr>
            <a:endParaRPr lang="es-ES" sz="1200" dirty="0">
              <a:solidFill>
                <a:srgbClr val="EB6C6D"/>
              </a:solidFill>
              <a:latin typeface="Isidora Sans Bold" panose="00000800000000000000" pitchFamily="2" charset="0"/>
              <a:cs typeface="Tahoma"/>
            </a:endParaRPr>
          </a:p>
          <a:p>
            <a:pPr marL="37513" marR="6124" algn="just">
              <a:spcBef>
                <a:spcPts val="50"/>
              </a:spcBef>
            </a:pPr>
            <a:endParaRPr lang="es-ES" sz="1200" dirty="0">
              <a:solidFill>
                <a:srgbClr val="EB6C6D"/>
              </a:solidFill>
              <a:latin typeface="Isidora Sans Bold" panose="00000800000000000000" pitchFamily="2" charset="0"/>
              <a:cs typeface="Tahoma"/>
            </a:endParaRPr>
          </a:p>
        </p:txBody>
      </p:sp>
      <p:sp>
        <p:nvSpPr>
          <p:cNvPr id="5" name="CuadroTexto 4"/>
          <p:cNvSpPr txBox="1"/>
          <p:nvPr/>
        </p:nvSpPr>
        <p:spPr>
          <a:xfrm>
            <a:off x="4677582" y="270896"/>
            <a:ext cx="1242648" cy="523220"/>
          </a:xfrm>
          <a:prstGeom prst="rect">
            <a:avLst/>
          </a:prstGeom>
          <a:noFill/>
        </p:spPr>
        <p:txBody>
          <a:bodyPr wrap="none" rtlCol="0">
            <a:spAutoFit/>
          </a:bodyPr>
          <a:lstStyle/>
          <a:p>
            <a:r>
              <a:rPr lang="es-CO" sz="2800" b="1" dirty="0">
                <a:solidFill>
                  <a:srgbClr val="1B3834"/>
                </a:solidFill>
                <a:latin typeface="Isidora Sans Bold" pitchFamily="2" charset="77"/>
                <a:cs typeface="Tahoma"/>
              </a:rPr>
              <a:t>Índice</a:t>
            </a:r>
            <a:endParaRPr lang="es-CO" sz="2800" b="1" dirty="0">
              <a:latin typeface="Isidora Sans Bold" pitchFamily="2" charset="77"/>
              <a:cs typeface="Tahoma"/>
            </a:endParaRPr>
          </a:p>
        </p:txBody>
      </p:sp>
      <p:sp>
        <p:nvSpPr>
          <p:cNvPr id="8" name="object 9">
            <a:extLst>
              <a:ext uri="{FF2B5EF4-FFF2-40B4-BE49-F238E27FC236}">
                <a16:creationId xmlns:a16="http://schemas.microsoft.com/office/drawing/2014/main" id="{76DCE478-66EB-EE4E-AF9C-388B29E45829}"/>
              </a:ext>
            </a:extLst>
          </p:cNvPr>
          <p:cNvSpPr/>
          <p:nvPr/>
        </p:nvSpPr>
        <p:spPr>
          <a:xfrm>
            <a:off x="-1399665" y="1650980"/>
            <a:ext cx="5062997" cy="5026505"/>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pic>
        <p:nvPicPr>
          <p:cNvPr id="9" name="Imagen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133" y="1693333"/>
            <a:ext cx="4106318" cy="5248374"/>
          </a:xfrm>
          <a:prstGeom prst="rect">
            <a:avLst/>
          </a:prstGeom>
        </p:spPr>
      </p:pic>
    </p:spTree>
    <p:extLst>
      <p:ext uri="{BB962C8B-B14F-4D97-AF65-F5344CB8AC3E}">
        <p14:creationId xmlns:p14="http://schemas.microsoft.com/office/powerpoint/2010/main" val="3731661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uadroTexto 9"/>
          <p:cNvSpPr txBox="1"/>
          <p:nvPr/>
        </p:nvSpPr>
        <p:spPr>
          <a:xfrm>
            <a:off x="3894237" y="3802224"/>
            <a:ext cx="6249880" cy="2462213"/>
          </a:xfrm>
          <a:prstGeom prst="rect">
            <a:avLst/>
          </a:prstGeom>
          <a:noFill/>
        </p:spPr>
        <p:txBody>
          <a:bodyPr wrap="square" rtlCol="0">
            <a:spAutoFit/>
          </a:bodyPr>
          <a:lstStyle/>
          <a:p>
            <a:pPr algn="just"/>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En 2023 se han atendido </a:t>
            </a:r>
            <a:r>
              <a:rPr lang="es-ES" sz="2000" b="1" dirty="0">
                <a:solidFill>
                  <a:srgbClr val="ED6D6E"/>
                </a:solidFill>
                <a:latin typeface="Isidora Sans Bold" panose="00000800000000000000" pitchFamily="2" charset="0"/>
              </a:rPr>
              <a:t>12.927</a:t>
            </a:r>
            <a:r>
              <a:rPr lang="es-ES" sz="1600" b="1" dirty="0">
                <a:latin typeface="Isidora Sans" panose="00000500000000000000" pitchFamily="2" charset="0"/>
              </a:rPr>
              <a:t> casos por accidentes de tránsito y emergencias médicas.</a:t>
            </a:r>
          </a:p>
          <a:p>
            <a:pPr marL="285750" lvl="0" indent="-285750" algn="just">
              <a:buFont typeface="Arial" panose="020B0604020202020204" pitchFamily="34" charset="0"/>
              <a:buChar char="•"/>
            </a:pPr>
            <a:endParaRPr lang="es-ES" sz="1600" b="1"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Se disminuyó el tiempo promedio de la atención prehospitalaria en caso de urgencias, y en emergencias y desastres para triage I y II, pasando de 14 minutos al inicio del cuatrienio a  </a:t>
            </a:r>
            <a:r>
              <a:rPr lang="es-ES" sz="2000" b="1" dirty="0">
                <a:solidFill>
                  <a:srgbClr val="ED6D6E"/>
                </a:solidFill>
                <a:latin typeface="Isidora Sans Bold" panose="00000800000000000000" pitchFamily="2" charset="0"/>
              </a:rPr>
              <a:t>10,39</a:t>
            </a:r>
            <a:r>
              <a:rPr lang="es-ES" sz="1600" b="1" dirty="0">
                <a:latin typeface="Isidora Sans" panose="00000500000000000000" pitchFamily="2" charset="0"/>
              </a:rPr>
              <a:t> </a:t>
            </a:r>
            <a:r>
              <a:rPr lang="es-ES" sz="2000" b="1" dirty="0">
                <a:solidFill>
                  <a:srgbClr val="ED6D6E"/>
                </a:solidFill>
                <a:latin typeface="Isidora Sans Bold" panose="00000800000000000000" pitchFamily="2" charset="0"/>
              </a:rPr>
              <a:t>minutos (medición a septiembre de 2023).</a:t>
            </a:r>
          </a:p>
        </p:txBody>
      </p:sp>
      <p:pic>
        <p:nvPicPr>
          <p:cNvPr id="12" name="Imagen 11">
            <a:extLst>
              <a:ext uri="{FF2B5EF4-FFF2-40B4-BE49-F238E27FC236}">
                <a16:creationId xmlns:a16="http://schemas.microsoft.com/office/drawing/2014/main" id="{7EF5A70B-5694-42FA-AB58-C8C90AFD19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194" y="2563512"/>
            <a:ext cx="4423490" cy="4484465"/>
          </a:xfrm>
          <a:prstGeom prst="rect">
            <a:avLst/>
          </a:prstGeom>
        </p:spPr>
      </p:pic>
      <p:pic>
        <p:nvPicPr>
          <p:cNvPr id="3" name="Imagen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505" y="1916513"/>
            <a:ext cx="3782113" cy="5051111"/>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1009141437"/>
              </p:ext>
            </p:extLst>
          </p:nvPr>
        </p:nvGraphicFramePr>
        <p:xfrm>
          <a:off x="3062797" y="1878982"/>
          <a:ext cx="7587950" cy="1369060"/>
        </p:xfrm>
        <a:graphic>
          <a:graphicData uri="http://schemas.openxmlformats.org/drawingml/2006/table">
            <a:tbl>
              <a:tblPr firstRow="1" firstCol="1" bandRow="1">
                <a:tableStyleId>{5C22544A-7EE6-4342-B048-85BDC9FD1C3A}</a:tableStyleId>
              </a:tblPr>
              <a:tblGrid>
                <a:gridCol w="2303860">
                  <a:extLst>
                    <a:ext uri="{9D8B030D-6E8A-4147-A177-3AD203B41FA5}">
                      <a16:colId xmlns:a16="http://schemas.microsoft.com/office/drawing/2014/main" val="643007355"/>
                    </a:ext>
                  </a:extLst>
                </a:gridCol>
                <a:gridCol w="1491343">
                  <a:extLst>
                    <a:ext uri="{9D8B030D-6E8A-4147-A177-3AD203B41FA5}">
                      <a16:colId xmlns:a16="http://schemas.microsoft.com/office/drawing/2014/main" val="2668738338"/>
                    </a:ext>
                  </a:extLst>
                </a:gridCol>
                <a:gridCol w="1545771">
                  <a:extLst>
                    <a:ext uri="{9D8B030D-6E8A-4147-A177-3AD203B41FA5}">
                      <a16:colId xmlns:a16="http://schemas.microsoft.com/office/drawing/2014/main" val="2597276419"/>
                    </a:ext>
                  </a:extLst>
                </a:gridCol>
                <a:gridCol w="1545772">
                  <a:extLst>
                    <a:ext uri="{9D8B030D-6E8A-4147-A177-3AD203B41FA5}">
                      <a16:colId xmlns:a16="http://schemas.microsoft.com/office/drawing/2014/main" val="2326331930"/>
                    </a:ext>
                  </a:extLst>
                </a:gridCol>
                <a:gridCol w="701204">
                  <a:extLst>
                    <a:ext uri="{9D8B030D-6E8A-4147-A177-3AD203B41FA5}">
                      <a16:colId xmlns:a16="http://schemas.microsoft.com/office/drawing/2014/main" val="2081298180"/>
                    </a:ext>
                  </a:extLst>
                </a:gridCol>
              </a:tblGrid>
              <a:tr h="494723">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Proyecto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Presupuesto inicial</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Presupuesto definitivo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Presupuesto ejecutado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idora Sans Bold" panose="00000800000000000000" pitchFamily="2" charset="0"/>
                        </a:rPr>
                        <a:t>%</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3276877701"/>
                  </a:ext>
                </a:extLst>
              </a:tr>
              <a:tr h="314325">
                <a:tc>
                  <a:txBody>
                    <a:bodyPr/>
                    <a:lstStyle/>
                    <a:p>
                      <a:pPr>
                        <a:lnSpc>
                          <a:spcPct val="115000"/>
                        </a:lnSpc>
                        <a:spcBef>
                          <a:spcPts val="500"/>
                        </a:spcBef>
                        <a:spcAft>
                          <a:spcPts val="1000"/>
                        </a:spcAft>
                      </a:pPr>
                      <a:r>
                        <a:rPr lang="es-CO" sz="1600" dirty="0">
                          <a:solidFill>
                            <a:srgbClr val="1B3A35"/>
                          </a:solidFill>
                          <a:effectLst/>
                          <a:latin typeface="Isadora sans"/>
                        </a:rPr>
                        <a:t>200200 Fortalecimiento del Sistema de emergencias médicas</a:t>
                      </a:r>
                      <a:endParaRPr lang="en-US" sz="18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800" b="0" i="0" u="none" strike="noStrike" dirty="0">
                          <a:solidFill>
                            <a:srgbClr val="000000"/>
                          </a:solidFill>
                          <a:effectLst/>
                          <a:latin typeface="Isadora sans"/>
                        </a:rPr>
                        <a:t>40.306.271.537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800" b="0" i="0" u="none" strike="noStrike" dirty="0">
                          <a:solidFill>
                            <a:srgbClr val="000000"/>
                          </a:solidFill>
                          <a:effectLst/>
                          <a:latin typeface="Isadora sans"/>
                        </a:rPr>
                        <a:t>58.555.589.948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800" b="0" i="0" u="none" strike="noStrike" dirty="0">
                          <a:solidFill>
                            <a:srgbClr val="000000"/>
                          </a:solidFill>
                          <a:effectLst/>
                          <a:latin typeface="Isadora sans"/>
                        </a:rPr>
                        <a:t>55.931.336.592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600" dirty="0">
                          <a:solidFill>
                            <a:srgbClr val="1B3A35"/>
                          </a:solidFill>
                          <a:effectLst/>
                          <a:latin typeface="Isadora sans"/>
                        </a:rPr>
                        <a:t>96%</a:t>
                      </a:r>
                      <a:endParaRPr lang="en-US" sz="18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6419594"/>
                  </a:ext>
                </a:extLst>
              </a:tr>
            </a:tbl>
          </a:graphicData>
        </a:graphic>
      </p:graphicFrame>
      <p:sp>
        <p:nvSpPr>
          <p:cNvPr id="4" name="CuadroTexto 3">
            <a:extLst>
              <a:ext uri="{FF2B5EF4-FFF2-40B4-BE49-F238E27FC236}">
                <a16:creationId xmlns:a16="http://schemas.microsoft.com/office/drawing/2014/main" id="{704B5A6B-7166-F5ED-63C4-4718FC14E9BD}"/>
              </a:ext>
            </a:extLst>
          </p:cNvPr>
          <p:cNvSpPr txBox="1"/>
          <p:nvPr/>
        </p:nvSpPr>
        <p:spPr>
          <a:xfrm>
            <a:off x="3387608" y="900966"/>
            <a:ext cx="5933720"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52666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uadroTexto 9"/>
          <p:cNvSpPr txBox="1"/>
          <p:nvPr/>
        </p:nvSpPr>
        <p:spPr>
          <a:xfrm>
            <a:off x="3332231" y="4402409"/>
            <a:ext cx="6023780" cy="1354217"/>
          </a:xfrm>
          <a:prstGeom prst="rect">
            <a:avLst/>
          </a:prstGeom>
          <a:noFill/>
        </p:spPr>
        <p:txBody>
          <a:bodyPr wrap="square" rtlCol="0">
            <a:spAutoFit/>
          </a:bodyPr>
          <a:lstStyle/>
          <a:p>
            <a:pPr algn="just"/>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Se garantizó el </a:t>
            </a:r>
            <a:r>
              <a:rPr lang="es-ES" sz="2000" b="1" dirty="0">
                <a:solidFill>
                  <a:srgbClr val="ED6D6E"/>
                </a:solidFill>
                <a:latin typeface="Isidora Sans Bold" panose="00000800000000000000" pitchFamily="2" charset="0"/>
              </a:rPr>
              <a:t>100 % </a:t>
            </a:r>
            <a:r>
              <a:rPr lang="es-ES" sz="1600" b="1" dirty="0">
                <a:latin typeface="Isidora Sans" panose="00000500000000000000" pitchFamily="2" charset="0"/>
              </a:rPr>
              <a:t>de la prestación de los servicios de primer nivel de complejidad a la PPNA, incluyendo los migrantes que demandan la atención, en la red de ESE METROSALUD.</a:t>
            </a:r>
          </a:p>
        </p:txBody>
      </p:sp>
      <p:pic>
        <p:nvPicPr>
          <p:cNvPr id="12" name="Imagen 11">
            <a:extLst>
              <a:ext uri="{FF2B5EF4-FFF2-40B4-BE49-F238E27FC236}">
                <a16:creationId xmlns:a16="http://schemas.microsoft.com/office/drawing/2014/main" id="{7EF5A70B-5694-42FA-AB58-C8C90AFD19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7506" y="2727411"/>
            <a:ext cx="4423490" cy="4484465"/>
          </a:xfrm>
          <a:prstGeom prst="rect">
            <a:avLst/>
          </a:prstGeom>
        </p:spPr>
      </p:pic>
      <p:pic>
        <p:nvPicPr>
          <p:cNvPr id="8" name="Imagen 7">
            <a:extLst>
              <a:ext uri="{FF2B5EF4-FFF2-40B4-BE49-F238E27FC236}">
                <a16:creationId xmlns:a16="http://schemas.microsoft.com/office/drawing/2014/main" id="{C8408EA0-7C26-4BE6-873A-613AF3C0E2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0555" y="2885243"/>
            <a:ext cx="3283351" cy="3972757"/>
          </a:xfrm>
          <a:prstGeom prst="rect">
            <a:avLst/>
          </a:prstGeom>
        </p:spPr>
      </p:pic>
      <p:graphicFrame>
        <p:nvGraphicFramePr>
          <p:cNvPr id="13" name="Tabla 12"/>
          <p:cNvGraphicFramePr>
            <a:graphicFrameLocks noGrp="1"/>
          </p:cNvGraphicFramePr>
          <p:nvPr>
            <p:extLst>
              <p:ext uri="{D42A27DB-BD31-4B8C-83A1-F6EECF244321}">
                <p14:modId xmlns:p14="http://schemas.microsoft.com/office/powerpoint/2010/main" val="449821154"/>
              </p:ext>
            </p:extLst>
          </p:nvPr>
        </p:nvGraphicFramePr>
        <p:xfrm>
          <a:off x="2309033" y="2047916"/>
          <a:ext cx="8691240" cy="2041012"/>
        </p:xfrm>
        <a:graphic>
          <a:graphicData uri="http://schemas.openxmlformats.org/drawingml/2006/table">
            <a:tbl>
              <a:tblPr firstRow="1" firstCol="1" bandRow="1">
                <a:tableStyleId>{5C22544A-7EE6-4342-B048-85BDC9FD1C3A}</a:tableStyleId>
              </a:tblPr>
              <a:tblGrid>
                <a:gridCol w="3732538">
                  <a:extLst>
                    <a:ext uri="{9D8B030D-6E8A-4147-A177-3AD203B41FA5}">
                      <a16:colId xmlns:a16="http://schemas.microsoft.com/office/drawing/2014/main" val="1291959286"/>
                    </a:ext>
                  </a:extLst>
                </a:gridCol>
                <a:gridCol w="1426029">
                  <a:extLst>
                    <a:ext uri="{9D8B030D-6E8A-4147-A177-3AD203B41FA5}">
                      <a16:colId xmlns:a16="http://schemas.microsoft.com/office/drawing/2014/main" val="3830623155"/>
                    </a:ext>
                  </a:extLst>
                </a:gridCol>
                <a:gridCol w="1455065">
                  <a:extLst>
                    <a:ext uri="{9D8B030D-6E8A-4147-A177-3AD203B41FA5}">
                      <a16:colId xmlns:a16="http://schemas.microsoft.com/office/drawing/2014/main" val="3352668944"/>
                    </a:ext>
                  </a:extLst>
                </a:gridCol>
                <a:gridCol w="1527621">
                  <a:extLst>
                    <a:ext uri="{9D8B030D-6E8A-4147-A177-3AD203B41FA5}">
                      <a16:colId xmlns:a16="http://schemas.microsoft.com/office/drawing/2014/main" val="1707350241"/>
                    </a:ext>
                  </a:extLst>
                </a:gridCol>
                <a:gridCol w="549987">
                  <a:extLst>
                    <a:ext uri="{9D8B030D-6E8A-4147-A177-3AD203B41FA5}">
                      <a16:colId xmlns:a16="http://schemas.microsoft.com/office/drawing/2014/main" val="1132726498"/>
                    </a:ext>
                  </a:extLst>
                </a:gridCol>
              </a:tblGrid>
              <a:tr h="797682">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Proyecto</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Presupuesto inicial</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Presupuesto definitivo</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Presupuesto ejecutado</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1828247859"/>
                  </a:ext>
                </a:extLst>
              </a:tr>
              <a:tr h="760110">
                <a:tc>
                  <a:txBody>
                    <a:bodyPr/>
                    <a:lstStyle/>
                    <a:p>
                      <a:pPr>
                        <a:lnSpc>
                          <a:spcPct val="115000"/>
                        </a:lnSpc>
                        <a:spcBef>
                          <a:spcPts val="500"/>
                        </a:spcBef>
                        <a:spcAft>
                          <a:spcPts val="1000"/>
                        </a:spcAft>
                      </a:pPr>
                      <a:r>
                        <a:rPr lang="es-CO" sz="1800" dirty="0">
                          <a:solidFill>
                            <a:srgbClr val="1B3A35"/>
                          </a:solidFill>
                          <a:effectLst/>
                          <a:latin typeface="Isidora Sans" panose="00000500000000000000" pitchFamily="2" charset="0"/>
                        </a:rPr>
                        <a:t>200174 Administración de la prestación del servicio de salud a la población no afiliada sin capacidad de pago</a:t>
                      </a:r>
                      <a:endParaRPr lang="en-US" sz="2000" dirty="0">
                        <a:solidFill>
                          <a:srgbClr val="1B3A35"/>
                        </a:solidFill>
                        <a:effectLst/>
                        <a:latin typeface="Isidora Sans" panose="00000500000000000000" pitchFamily="2"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Arial" panose="020B0604020202020204" pitchFamily="34" charset="0"/>
                        </a:rPr>
                        <a:t>14.916.666.667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Arial" panose="020B0604020202020204" pitchFamily="34" charset="0"/>
                        </a:rPr>
                        <a:t>23.229.341.062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Arial" panose="020B0604020202020204" pitchFamily="34" charset="0"/>
                        </a:rPr>
                        <a:t>20.551.756.317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800" dirty="0">
                          <a:effectLst/>
                          <a:latin typeface="Isidora Sans" panose="00000500000000000000" pitchFamily="2" charset="0"/>
                        </a:rPr>
                        <a:t>88%</a:t>
                      </a:r>
                      <a:endParaRPr lang="en-US" sz="2000" dirty="0">
                        <a:effectLst/>
                        <a:latin typeface="Isidora Sans" panose="00000500000000000000" pitchFamily="2"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9196070"/>
                  </a:ext>
                </a:extLst>
              </a:tr>
            </a:tbl>
          </a:graphicData>
        </a:graphic>
      </p:graphicFrame>
      <p:sp>
        <p:nvSpPr>
          <p:cNvPr id="3" name="CuadroTexto 2">
            <a:extLst>
              <a:ext uri="{FF2B5EF4-FFF2-40B4-BE49-F238E27FC236}">
                <a16:creationId xmlns:a16="http://schemas.microsoft.com/office/drawing/2014/main" id="{AAEBE5C8-21C2-BE54-8673-412332F96B30}"/>
              </a:ext>
            </a:extLst>
          </p:cNvPr>
          <p:cNvSpPr txBox="1"/>
          <p:nvPr/>
        </p:nvSpPr>
        <p:spPr>
          <a:xfrm>
            <a:off x="3062796" y="743366"/>
            <a:ext cx="5884559"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2758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429721" y="2971291"/>
            <a:ext cx="3912718" cy="3910614"/>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10" name="CuadroTexto 9"/>
          <p:cNvSpPr txBox="1"/>
          <p:nvPr/>
        </p:nvSpPr>
        <p:spPr>
          <a:xfrm>
            <a:off x="4221923" y="3954874"/>
            <a:ext cx="6018106" cy="1600438"/>
          </a:xfrm>
          <a:prstGeom prst="rect">
            <a:avLst/>
          </a:prstGeom>
          <a:noFill/>
        </p:spPr>
        <p:txBody>
          <a:bodyPr wrap="square" rtlCol="0">
            <a:spAutoFit/>
          </a:bodyPr>
          <a:lstStyle/>
          <a:p>
            <a:pPr algn="just"/>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Se mantiene la cobertura general de aseguramiento garantizando la afiliación a más de </a:t>
            </a:r>
            <a:r>
              <a:rPr lang="es-ES" sz="2000" b="1" dirty="0">
                <a:solidFill>
                  <a:srgbClr val="ED6D6E"/>
                </a:solidFill>
                <a:latin typeface="Isidora Sans Bold" panose="00000800000000000000" pitchFamily="2" charset="0"/>
              </a:rPr>
              <a:t>2 millones 500 mil </a:t>
            </a:r>
            <a:r>
              <a:rPr lang="es-ES" sz="1600" b="1" dirty="0">
                <a:latin typeface="Isidora Sans" panose="00000500000000000000" pitchFamily="2" charset="0"/>
              </a:rPr>
              <a:t>personas al sistema general de seguridad social tanto en el régimen contributivo como subsidiado.</a:t>
            </a:r>
          </a:p>
        </p:txBody>
      </p:sp>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947386"/>
            <a:ext cx="4348951" cy="3910614"/>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2189680283"/>
              </p:ext>
            </p:extLst>
          </p:nvPr>
        </p:nvGraphicFramePr>
        <p:xfrm>
          <a:off x="1598265" y="1763861"/>
          <a:ext cx="8833283" cy="1224788"/>
        </p:xfrm>
        <a:graphic>
          <a:graphicData uri="http://schemas.openxmlformats.org/drawingml/2006/table">
            <a:tbl>
              <a:tblPr firstRow="1" firstCol="1" bandRow="1">
                <a:tableStyleId>{5C22544A-7EE6-4342-B048-85BDC9FD1C3A}</a:tableStyleId>
              </a:tblPr>
              <a:tblGrid>
                <a:gridCol w="2518617">
                  <a:extLst>
                    <a:ext uri="{9D8B030D-6E8A-4147-A177-3AD203B41FA5}">
                      <a16:colId xmlns:a16="http://schemas.microsoft.com/office/drawing/2014/main" val="3009417661"/>
                    </a:ext>
                  </a:extLst>
                </a:gridCol>
                <a:gridCol w="1785257">
                  <a:extLst>
                    <a:ext uri="{9D8B030D-6E8A-4147-A177-3AD203B41FA5}">
                      <a16:colId xmlns:a16="http://schemas.microsoft.com/office/drawing/2014/main" val="1056616676"/>
                    </a:ext>
                  </a:extLst>
                </a:gridCol>
                <a:gridCol w="1981200">
                  <a:extLst>
                    <a:ext uri="{9D8B030D-6E8A-4147-A177-3AD203B41FA5}">
                      <a16:colId xmlns:a16="http://schemas.microsoft.com/office/drawing/2014/main" val="3558897870"/>
                    </a:ext>
                  </a:extLst>
                </a:gridCol>
                <a:gridCol w="1803107">
                  <a:extLst>
                    <a:ext uri="{9D8B030D-6E8A-4147-A177-3AD203B41FA5}">
                      <a16:colId xmlns:a16="http://schemas.microsoft.com/office/drawing/2014/main" val="1582906183"/>
                    </a:ext>
                  </a:extLst>
                </a:gridCol>
                <a:gridCol w="745102">
                  <a:extLst>
                    <a:ext uri="{9D8B030D-6E8A-4147-A177-3AD203B41FA5}">
                      <a16:colId xmlns:a16="http://schemas.microsoft.com/office/drawing/2014/main" val="78716137"/>
                    </a:ext>
                  </a:extLst>
                </a:gridCol>
              </a:tblGrid>
              <a:tr h="469900">
                <a:tc>
                  <a:txBody>
                    <a:bodyPr/>
                    <a:lstStyle/>
                    <a:p>
                      <a:pPr algn="ctr">
                        <a:lnSpc>
                          <a:spcPct val="115000"/>
                        </a:lnSpc>
                        <a:spcBef>
                          <a:spcPts val="500"/>
                        </a:spcBef>
                        <a:spcAft>
                          <a:spcPts val="1000"/>
                        </a:spcAft>
                      </a:pPr>
                      <a:r>
                        <a:rPr lang="es-CO" sz="1800" dirty="0">
                          <a:solidFill>
                            <a:srgbClr val="F7F2DD"/>
                          </a:solidFill>
                          <a:effectLst/>
                          <a:latin typeface="Isadora sans"/>
                        </a:rPr>
                        <a:t>Proyecto</a:t>
                      </a:r>
                      <a:endParaRPr lang="en-US" sz="1800" dirty="0">
                        <a:solidFill>
                          <a:srgbClr val="F7F2DD"/>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b="1" dirty="0">
                          <a:solidFill>
                            <a:srgbClr val="F8F3DE"/>
                          </a:solidFill>
                          <a:effectLst/>
                          <a:latin typeface="Isadora sans"/>
                          <a:ea typeface="Times New Roman" panose="02020603050405020304" pitchFamily="18" charset="0"/>
                          <a:cs typeface="Arial" panose="020B0604020202020204" pitchFamily="34" charset="0"/>
                        </a:rPr>
                        <a:t>Presupuesto </a:t>
                      </a:r>
                      <a:r>
                        <a:rPr lang="es-CO" sz="1800" dirty="0">
                          <a:solidFill>
                            <a:srgbClr val="F7F2DD"/>
                          </a:solidFill>
                          <a:effectLst/>
                          <a:latin typeface="Isadora sans"/>
                        </a:rPr>
                        <a:t>inicial</a:t>
                      </a:r>
                      <a:endParaRPr lang="en-US" sz="1800" dirty="0">
                        <a:solidFill>
                          <a:srgbClr val="F7F2DD"/>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adora sans"/>
                        </a:rPr>
                        <a:t>Presupuesto definitivo</a:t>
                      </a:r>
                      <a:endParaRPr lang="en-US" sz="1800" dirty="0">
                        <a:solidFill>
                          <a:srgbClr val="F7F2DD"/>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b="1" dirty="0">
                          <a:solidFill>
                            <a:srgbClr val="F8F3DE"/>
                          </a:solidFill>
                          <a:effectLst/>
                          <a:latin typeface="Isadora sans"/>
                          <a:ea typeface="Times New Roman" panose="02020603050405020304" pitchFamily="18" charset="0"/>
                          <a:cs typeface="Arial" panose="020B0604020202020204" pitchFamily="34" charset="0"/>
                        </a:rPr>
                        <a:t>Presupuesto</a:t>
                      </a:r>
                      <a:r>
                        <a:rPr lang="es-CO" sz="1800" dirty="0">
                          <a:solidFill>
                            <a:srgbClr val="F7F2DD"/>
                          </a:solidFill>
                          <a:effectLst/>
                          <a:latin typeface="Isadora sans"/>
                        </a:rPr>
                        <a:t> ejecutado</a:t>
                      </a:r>
                      <a:endParaRPr lang="en-US" sz="1800" dirty="0">
                        <a:solidFill>
                          <a:srgbClr val="F7F2DD"/>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adora sans"/>
                        </a:rPr>
                        <a:t>%</a:t>
                      </a:r>
                      <a:endParaRPr lang="en-US" sz="1800" dirty="0">
                        <a:solidFill>
                          <a:srgbClr val="F7F2DD"/>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3508710514"/>
                  </a:ext>
                </a:extLst>
              </a:tr>
              <a:tr h="314325">
                <a:tc>
                  <a:txBody>
                    <a:bodyPr/>
                    <a:lstStyle/>
                    <a:p>
                      <a:pPr>
                        <a:lnSpc>
                          <a:spcPct val="115000"/>
                        </a:lnSpc>
                        <a:spcBef>
                          <a:spcPts val="500"/>
                        </a:spcBef>
                        <a:spcAft>
                          <a:spcPts val="1000"/>
                        </a:spcAft>
                      </a:pPr>
                      <a:r>
                        <a:rPr lang="es-CO" sz="1800" dirty="0">
                          <a:solidFill>
                            <a:srgbClr val="1B3A35"/>
                          </a:solidFill>
                          <a:effectLst/>
                          <a:latin typeface="Isadora sans"/>
                        </a:rPr>
                        <a:t>200175 Administración Aseguramiento salud</a:t>
                      </a:r>
                      <a:endParaRPr lang="en-US" sz="18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2.326.954.316.104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2.892.831.171.342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2.562.058.581.842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800" dirty="0">
                          <a:solidFill>
                            <a:srgbClr val="1B3A35"/>
                          </a:solidFill>
                          <a:effectLst/>
                          <a:latin typeface="Isadora sans"/>
                        </a:rPr>
                        <a:t>89%</a:t>
                      </a:r>
                      <a:endParaRPr lang="en-US" sz="18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3164035"/>
                  </a:ext>
                </a:extLst>
              </a:tr>
            </a:tbl>
          </a:graphicData>
        </a:graphic>
      </p:graphicFrame>
      <p:sp>
        <p:nvSpPr>
          <p:cNvPr id="4" name="CuadroTexto 3">
            <a:extLst>
              <a:ext uri="{FF2B5EF4-FFF2-40B4-BE49-F238E27FC236}">
                <a16:creationId xmlns:a16="http://schemas.microsoft.com/office/drawing/2014/main" id="{151ED3AD-005B-63E9-0C84-29B3270EC24B}"/>
              </a:ext>
            </a:extLst>
          </p:cNvPr>
          <p:cNvSpPr txBox="1"/>
          <p:nvPr/>
        </p:nvSpPr>
        <p:spPr>
          <a:xfrm>
            <a:off x="3062796" y="743366"/>
            <a:ext cx="5904223"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9390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88433" y="3109396"/>
            <a:ext cx="4173842" cy="4143759"/>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10" name="CuadroTexto 9"/>
          <p:cNvSpPr txBox="1"/>
          <p:nvPr/>
        </p:nvSpPr>
        <p:spPr>
          <a:xfrm>
            <a:off x="4606347" y="3688560"/>
            <a:ext cx="5342350" cy="2985433"/>
          </a:xfrm>
          <a:prstGeom prst="rect">
            <a:avLst/>
          </a:prstGeom>
          <a:noFill/>
        </p:spPr>
        <p:txBody>
          <a:bodyPr wrap="square" rtlCol="0">
            <a:spAutoFit/>
          </a:bodyPr>
          <a:lstStyle/>
          <a:p>
            <a:pPr algn="just"/>
            <a:r>
              <a:rPr lang="es-CO" b="1" dirty="0">
                <a:solidFill>
                  <a:srgbClr val="ED6D6E"/>
                </a:solidFill>
                <a:latin typeface="Isidora Sans Bold" panose="00000800000000000000" pitchFamily="2" charset="0"/>
              </a:rPr>
              <a:t>Principales acciones desarrolladas</a:t>
            </a:r>
            <a:endParaRPr lang="es-CO"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Más de </a:t>
            </a:r>
            <a:r>
              <a:rPr lang="es-ES" sz="2000" b="1" dirty="0">
                <a:solidFill>
                  <a:srgbClr val="ED6D6E"/>
                </a:solidFill>
                <a:latin typeface="Isidora Sans Bold" panose="00000800000000000000" pitchFamily="2" charset="0"/>
              </a:rPr>
              <a:t>4000</a:t>
            </a:r>
            <a:r>
              <a:rPr lang="es-ES" sz="1600" b="1" dirty="0">
                <a:latin typeface="Isidora Sans" panose="00000500000000000000" pitchFamily="2" charset="0"/>
              </a:rPr>
              <a:t> niñas y niños han sido sensibilizados a través de las activaciones pedagógicas en 2023.</a:t>
            </a:r>
          </a:p>
          <a:p>
            <a:pPr marL="285750" lvl="0" indent="-285750" algn="just">
              <a:buClr>
                <a:srgbClr val="1A3A35"/>
              </a:buClr>
              <a:buFont typeface="Arial" panose="020B0604020202020204" pitchFamily="34" charset="0"/>
              <a:buChar char="•"/>
            </a:pPr>
            <a:endParaRPr lang="es-ES" sz="1600" b="1"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Se gestionaron </a:t>
            </a:r>
            <a:r>
              <a:rPr lang="es-ES" sz="2000" b="1" dirty="0">
                <a:solidFill>
                  <a:srgbClr val="ED6D6E"/>
                </a:solidFill>
                <a:latin typeface="Isidora Sans Bold" panose="00000800000000000000" pitchFamily="2" charset="0"/>
              </a:rPr>
              <a:t>11.215</a:t>
            </a:r>
            <a:r>
              <a:rPr lang="es-ES" sz="1600" b="1" dirty="0">
                <a:latin typeface="Isidora Sans" panose="00000500000000000000" pitchFamily="2" charset="0"/>
              </a:rPr>
              <a:t> afiliaciones de oficio en taquilla de Atención al Ciudadano.</a:t>
            </a:r>
          </a:p>
          <a:p>
            <a:pPr marL="285750" lvl="0" indent="-285750" algn="just">
              <a:buClr>
                <a:srgbClr val="1A3A35"/>
              </a:buClr>
              <a:buFont typeface="Arial" panose="020B0604020202020204" pitchFamily="34" charset="0"/>
              <a:buChar char="•"/>
            </a:pPr>
            <a:endParaRPr lang="es-ES" sz="1600" b="1"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2000" b="1" dirty="0">
                <a:solidFill>
                  <a:srgbClr val="ED6D6E"/>
                </a:solidFill>
                <a:latin typeface="Isidora Sans Bold" panose="00000800000000000000" pitchFamily="2" charset="0"/>
              </a:rPr>
              <a:t>7.000</a:t>
            </a:r>
            <a:r>
              <a:rPr lang="es-ES" sz="1600" b="1" dirty="0">
                <a:latin typeface="Isidora Sans" panose="00000500000000000000" pitchFamily="2" charset="0"/>
              </a:rPr>
              <a:t> niñas y niños recibieron el  cuento” LAS TRES ESFERAS – UNA AVENTURA HACIA LA SEGURIDAD SOCIAL CON GRETA Y SUS AMIGOS.</a:t>
            </a:r>
          </a:p>
        </p:txBody>
      </p:sp>
      <p:pic>
        <p:nvPicPr>
          <p:cNvPr id="4" name="Imagen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670" y="2894120"/>
            <a:ext cx="5275009" cy="3963880"/>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767508976"/>
              </p:ext>
            </p:extLst>
          </p:nvPr>
        </p:nvGraphicFramePr>
        <p:xfrm>
          <a:off x="1951835" y="2090242"/>
          <a:ext cx="7996862" cy="1243771"/>
        </p:xfrm>
        <a:graphic>
          <a:graphicData uri="http://schemas.openxmlformats.org/drawingml/2006/table">
            <a:tbl>
              <a:tblPr firstRow="1" firstCol="1" bandRow="1">
                <a:tableStyleId>{5C22544A-7EE6-4342-B048-85BDC9FD1C3A}</a:tableStyleId>
              </a:tblPr>
              <a:tblGrid>
                <a:gridCol w="3240651">
                  <a:extLst>
                    <a:ext uri="{9D8B030D-6E8A-4147-A177-3AD203B41FA5}">
                      <a16:colId xmlns:a16="http://schemas.microsoft.com/office/drawing/2014/main" val="3833286152"/>
                    </a:ext>
                  </a:extLst>
                </a:gridCol>
                <a:gridCol w="1317171">
                  <a:extLst>
                    <a:ext uri="{9D8B030D-6E8A-4147-A177-3AD203B41FA5}">
                      <a16:colId xmlns:a16="http://schemas.microsoft.com/office/drawing/2014/main" val="3431062137"/>
                    </a:ext>
                  </a:extLst>
                </a:gridCol>
                <a:gridCol w="1360714">
                  <a:extLst>
                    <a:ext uri="{9D8B030D-6E8A-4147-A177-3AD203B41FA5}">
                      <a16:colId xmlns:a16="http://schemas.microsoft.com/office/drawing/2014/main" val="2048948673"/>
                    </a:ext>
                  </a:extLst>
                </a:gridCol>
                <a:gridCol w="1403777">
                  <a:extLst>
                    <a:ext uri="{9D8B030D-6E8A-4147-A177-3AD203B41FA5}">
                      <a16:colId xmlns:a16="http://schemas.microsoft.com/office/drawing/2014/main" val="4249592197"/>
                    </a:ext>
                  </a:extLst>
                </a:gridCol>
                <a:gridCol w="674549">
                  <a:extLst>
                    <a:ext uri="{9D8B030D-6E8A-4147-A177-3AD203B41FA5}">
                      <a16:colId xmlns:a16="http://schemas.microsoft.com/office/drawing/2014/main" val="2469094979"/>
                    </a:ext>
                  </a:extLst>
                </a:gridCol>
              </a:tblGrid>
              <a:tr h="631377">
                <a:tc>
                  <a:txBody>
                    <a:bodyPr/>
                    <a:lstStyle/>
                    <a:p>
                      <a:pPr algn="ctr">
                        <a:lnSpc>
                          <a:spcPct val="115000"/>
                        </a:lnSpc>
                        <a:spcBef>
                          <a:spcPts val="500"/>
                        </a:spcBef>
                        <a:spcAft>
                          <a:spcPts val="1000"/>
                        </a:spcAft>
                      </a:pPr>
                      <a:r>
                        <a:rPr lang="es-CO" sz="1800" dirty="0">
                          <a:solidFill>
                            <a:srgbClr val="F7F2DD"/>
                          </a:solidFill>
                          <a:effectLst/>
                          <a:latin typeface="Isadora sans"/>
                        </a:rPr>
                        <a:t>Proyecto</a:t>
                      </a:r>
                      <a:endParaRPr lang="en-US" sz="2000" dirty="0">
                        <a:solidFill>
                          <a:srgbClr val="F7F2DD"/>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adora sans"/>
                        </a:rPr>
                        <a:t>Presupuesto inicial</a:t>
                      </a:r>
                      <a:endParaRPr lang="en-US" sz="2000" dirty="0">
                        <a:solidFill>
                          <a:srgbClr val="F7F2DD"/>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adora sans"/>
                        </a:rPr>
                        <a:t>Presupuesto definitivo</a:t>
                      </a:r>
                      <a:endParaRPr lang="en-US" sz="2000" dirty="0">
                        <a:solidFill>
                          <a:srgbClr val="F7F2DD"/>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adora sans"/>
                        </a:rPr>
                        <a:t>Presupuesto ejecutado</a:t>
                      </a:r>
                      <a:endParaRPr lang="en-US" sz="2000" dirty="0">
                        <a:solidFill>
                          <a:srgbClr val="F7F2DD"/>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adora sans"/>
                        </a:rPr>
                        <a:t>%</a:t>
                      </a:r>
                      <a:endParaRPr lang="en-US" sz="2000" dirty="0">
                        <a:solidFill>
                          <a:srgbClr val="F7F2DD"/>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2891606150"/>
                  </a:ext>
                </a:extLst>
              </a:tr>
              <a:tr h="227842">
                <a:tc>
                  <a:txBody>
                    <a:bodyPr/>
                    <a:lstStyle/>
                    <a:p>
                      <a:pPr>
                        <a:lnSpc>
                          <a:spcPct val="115000"/>
                        </a:lnSpc>
                        <a:spcBef>
                          <a:spcPts val="500"/>
                        </a:spcBef>
                        <a:spcAft>
                          <a:spcPts val="1000"/>
                        </a:spcAft>
                      </a:pPr>
                      <a:r>
                        <a:rPr lang="es-CO" sz="1800" dirty="0">
                          <a:solidFill>
                            <a:srgbClr val="1B3A35"/>
                          </a:solidFill>
                          <a:effectLst/>
                          <a:latin typeface="Isadora sans"/>
                        </a:rPr>
                        <a:t>200176  Desarrollo Estrategia Promoción de la Afiliación</a:t>
                      </a:r>
                      <a:endParaRPr lang="en-US" sz="20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689.109.091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969.425.283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869.287.929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800" dirty="0">
                          <a:solidFill>
                            <a:srgbClr val="1B3A35"/>
                          </a:solidFill>
                          <a:effectLst/>
                          <a:latin typeface="Isadora sans"/>
                        </a:rPr>
                        <a:t>90%</a:t>
                      </a:r>
                      <a:endParaRPr lang="en-US" sz="2000" dirty="0">
                        <a:solidFill>
                          <a:srgbClr val="1B3A35"/>
                        </a:solidFill>
                        <a:effectLst/>
                        <a:latin typeface="Isadora sans"/>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164662"/>
                  </a:ext>
                </a:extLst>
              </a:tr>
            </a:tbl>
          </a:graphicData>
        </a:graphic>
      </p:graphicFrame>
      <p:sp>
        <p:nvSpPr>
          <p:cNvPr id="2" name="CuadroTexto 1">
            <a:extLst>
              <a:ext uri="{FF2B5EF4-FFF2-40B4-BE49-F238E27FC236}">
                <a16:creationId xmlns:a16="http://schemas.microsoft.com/office/drawing/2014/main" id="{0739C80C-A3A6-ACCC-17C1-498612F25E44}"/>
              </a:ext>
            </a:extLst>
          </p:cNvPr>
          <p:cNvSpPr txBox="1"/>
          <p:nvPr/>
        </p:nvSpPr>
        <p:spPr>
          <a:xfrm>
            <a:off x="3062796" y="743366"/>
            <a:ext cx="6317123"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2879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uadroTexto 9"/>
          <p:cNvSpPr txBox="1"/>
          <p:nvPr/>
        </p:nvSpPr>
        <p:spPr>
          <a:xfrm>
            <a:off x="4353499" y="3791125"/>
            <a:ext cx="5655739" cy="2769989"/>
          </a:xfrm>
          <a:prstGeom prst="rect">
            <a:avLst/>
          </a:prstGeom>
          <a:noFill/>
        </p:spPr>
        <p:txBody>
          <a:bodyPr wrap="square" rtlCol="0">
            <a:spAutoFit/>
          </a:bodyPr>
          <a:lstStyle/>
          <a:p>
            <a:pPr algn="just"/>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Realizamos asesoría y asistencia técnica con acompañamiento directo a la Red contratada para el fortalecimiento en la calidad de sus procesos de atención.</a:t>
            </a:r>
          </a:p>
          <a:p>
            <a:pPr marL="285750" lvl="0" indent="-285750" algn="just">
              <a:buFont typeface="Arial" panose="020B0604020202020204" pitchFamily="34" charset="0"/>
              <a:buChar char="•"/>
            </a:pPr>
            <a:endParaRPr lang="es-ES" sz="1600" b="1" dirty="0">
              <a:latin typeface="Isidora Sans" panose="00000500000000000000" pitchFamily="2" charset="0"/>
            </a:endParaRPr>
          </a:p>
          <a:p>
            <a:pPr marL="285750" indent="-285750" algn="just">
              <a:buFont typeface="Arial" panose="020B0604020202020204" pitchFamily="34" charset="0"/>
              <a:buChar char="•"/>
            </a:pPr>
            <a:r>
              <a:rPr lang="es-ES" sz="1600" b="1" dirty="0">
                <a:latin typeface="Isidora Sans" panose="00000500000000000000" pitchFamily="2" charset="0"/>
              </a:rPr>
              <a:t>Un aumento progresivo de la cobertura en la asesoría y asistencia técnica de calidad brindada a las IPS de Medellín en el período 2020 a 2022. Así mismo podemos decir que en los tres años logramos una cobertura del 72% de IPS</a:t>
            </a:r>
            <a:endParaRPr lang="es-CO" sz="1600" b="1" dirty="0">
              <a:latin typeface="Isidora Sans" panose="00000500000000000000" pitchFamily="2" charset="0"/>
            </a:endParaRPr>
          </a:p>
          <a:p>
            <a:pPr marL="285750" lvl="0" indent="-285750" algn="just">
              <a:buFont typeface="Arial" panose="020B0604020202020204" pitchFamily="34" charset="0"/>
              <a:buChar char="•"/>
            </a:pPr>
            <a:endParaRPr lang="es-ES" sz="1600" b="1" dirty="0">
              <a:latin typeface="Isidora Sans" panose="00000500000000000000" pitchFamily="2" charset="0"/>
            </a:endParaRPr>
          </a:p>
        </p:txBody>
      </p:sp>
      <p:pic>
        <p:nvPicPr>
          <p:cNvPr id="12" name="Imagen 11">
            <a:extLst>
              <a:ext uri="{FF2B5EF4-FFF2-40B4-BE49-F238E27FC236}">
                <a16:creationId xmlns:a16="http://schemas.microsoft.com/office/drawing/2014/main" id="{7EF5A70B-5694-42FA-AB58-C8C90AFD19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865" y="2719245"/>
            <a:ext cx="4423490" cy="4484465"/>
          </a:xfrm>
          <a:prstGeom prst="rect">
            <a:avLst/>
          </a:prstGeom>
        </p:spPr>
      </p:pic>
      <p:pic>
        <p:nvPicPr>
          <p:cNvPr id="4" name="Imagen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909" y="2938510"/>
            <a:ext cx="5879235" cy="3919490"/>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2694308974"/>
              </p:ext>
            </p:extLst>
          </p:nvPr>
        </p:nvGraphicFramePr>
        <p:xfrm>
          <a:off x="3062796" y="1813637"/>
          <a:ext cx="7485681" cy="1516247"/>
        </p:xfrm>
        <a:graphic>
          <a:graphicData uri="http://schemas.openxmlformats.org/drawingml/2006/table">
            <a:tbl>
              <a:tblPr firstRow="1" firstCol="1" bandRow="1">
                <a:tableStyleId>{5C22544A-7EE6-4342-B048-85BDC9FD1C3A}</a:tableStyleId>
              </a:tblPr>
              <a:tblGrid>
                <a:gridCol w="2335142">
                  <a:extLst>
                    <a:ext uri="{9D8B030D-6E8A-4147-A177-3AD203B41FA5}">
                      <a16:colId xmlns:a16="http://schemas.microsoft.com/office/drawing/2014/main" val="3307212452"/>
                    </a:ext>
                  </a:extLst>
                </a:gridCol>
                <a:gridCol w="1296776">
                  <a:extLst>
                    <a:ext uri="{9D8B030D-6E8A-4147-A177-3AD203B41FA5}">
                      <a16:colId xmlns:a16="http://schemas.microsoft.com/office/drawing/2014/main" val="3194580616"/>
                    </a:ext>
                  </a:extLst>
                </a:gridCol>
                <a:gridCol w="1671358">
                  <a:extLst>
                    <a:ext uri="{9D8B030D-6E8A-4147-A177-3AD203B41FA5}">
                      <a16:colId xmlns:a16="http://schemas.microsoft.com/office/drawing/2014/main" val="3201266114"/>
                    </a:ext>
                  </a:extLst>
                </a:gridCol>
                <a:gridCol w="1352587">
                  <a:extLst>
                    <a:ext uri="{9D8B030D-6E8A-4147-A177-3AD203B41FA5}">
                      <a16:colId xmlns:a16="http://schemas.microsoft.com/office/drawing/2014/main" val="3839725373"/>
                    </a:ext>
                  </a:extLst>
                </a:gridCol>
                <a:gridCol w="829818">
                  <a:extLst>
                    <a:ext uri="{9D8B030D-6E8A-4147-A177-3AD203B41FA5}">
                      <a16:colId xmlns:a16="http://schemas.microsoft.com/office/drawing/2014/main" val="2275849224"/>
                    </a:ext>
                  </a:extLst>
                </a:gridCol>
              </a:tblGrid>
              <a:tr h="691509">
                <a:tc>
                  <a:txBody>
                    <a:bodyPr/>
                    <a:lstStyle/>
                    <a:p>
                      <a:pPr algn="ctr">
                        <a:lnSpc>
                          <a:spcPct val="115000"/>
                        </a:lnSpc>
                        <a:spcBef>
                          <a:spcPts val="500"/>
                        </a:spcBef>
                        <a:spcAft>
                          <a:spcPts val="1000"/>
                        </a:spcAft>
                      </a:pPr>
                      <a:r>
                        <a:rPr lang="es-CO" sz="1600" dirty="0">
                          <a:effectLst/>
                          <a:latin typeface="Isadora sans"/>
                        </a:rPr>
                        <a:t>Proyecto</a:t>
                      </a:r>
                      <a:endParaRPr lang="en-US" sz="1600" dirty="0">
                        <a:solidFill>
                          <a:srgbClr val="000000"/>
                        </a:solidFill>
                        <a:effectLst/>
                        <a:latin typeface="Isadora sans"/>
                        <a:ea typeface="Times New Roman" panose="02020603050405020304" pitchFamily="18" charset="0"/>
                        <a:cs typeface="Times New Roman" panose="02020603050405020304" pitchFamily="18" charset="0"/>
                      </a:endParaRPr>
                    </a:p>
                  </a:txBody>
                  <a:tcPr marL="67335" marR="67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adora sans"/>
                        </a:rPr>
                        <a:t>Presupuesto</a:t>
                      </a:r>
                      <a:r>
                        <a:rPr lang="es-CO" sz="1600" dirty="0">
                          <a:effectLst/>
                          <a:latin typeface="Isadora sans"/>
                        </a:rPr>
                        <a:t> inicial</a:t>
                      </a:r>
                      <a:endParaRPr lang="en-US" sz="1600" dirty="0">
                        <a:effectLst/>
                        <a:latin typeface="Isadora sans"/>
                        <a:ea typeface="Times New Roman" panose="02020603050405020304" pitchFamily="18" charset="0"/>
                        <a:cs typeface="Times New Roman" panose="02020603050405020304" pitchFamily="18" charset="0"/>
                      </a:endParaRPr>
                    </a:p>
                  </a:txBody>
                  <a:tcPr marL="67335" marR="67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effectLst/>
                          <a:latin typeface="Isadora sans"/>
                        </a:rPr>
                        <a:t>Presupuesto definitivo</a:t>
                      </a:r>
                      <a:endParaRPr lang="en-US" sz="1600" dirty="0">
                        <a:effectLst/>
                        <a:latin typeface="Isadora sans"/>
                        <a:ea typeface="Times New Roman" panose="02020603050405020304" pitchFamily="18" charset="0"/>
                        <a:cs typeface="Times New Roman" panose="02020603050405020304" pitchFamily="18" charset="0"/>
                      </a:endParaRPr>
                    </a:p>
                  </a:txBody>
                  <a:tcPr marL="67335" marR="67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solidFill>
                            <a:srgbClr val="F7F2DD"/>
                          </a:solidFill>
                          <a:effectLst/>
                          <a:latin typeface="Isadora sans"/>
                        </a:rPr>
                        <a:t>Presupuesto</a:t>
                      </a:r>
                      <a:r>
                        <a:rPr lang="es-CO" sz="1600" dirty="0">
                          <a:effectLst/>
                          <a:latin typeface="Isadora sans"/>
                        </a:rPr>
                        <a:t> ejecutado</a:t>
                      </a:r>
                      <a:endParaRPr lang="en-US" sz="1600" dirty="0">
                        <a:effectLst/>
                        <a:latin typeface="Isadora sans"/>
                        <a:ea typeface="Times New Roman" panose="02020603050405020304" pitchFamily="18" charset="0"/>
                        <a:cs typeface="Times New Roman" panose="02020603050405020304" pitchFamily="18" charset="0"/>
                      </a:endParaRPr>
                    </a:p>
                  </a:txBody>
                  <a:tcPr marL="67335" marR="67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600" dirty="0">
                          <a:effectLst/>
                          <a:latin typeface="Isadora sans"/>
                        </a:rPr>
                        <a:t>%</a:t>
                      </a:r>
                      <a:endParaRPr lang="en-US" sz="1600" dirty="0">
                        <a:effectLst/>
                        <a:latin typeface="Isadora sans"/>
                        <a:ea typeface="Times New Roman" panose="02020603050405020304" pitchFamily="18" charset="0"/>
                        <a:cs typeface="Times New Roman" panose="02020603050405020304" pitchFamily="18" charset="0"/>
                      </a:endParaRPr>
                    </a:p>
                  </a:txBody>
                  <a:tcPr marL="67335" marR="67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421200854"/>
                  </a:ext>
                </a:extLst>
              </a:tr>
              <a:tr h="736706">
                <a:tc>
                  <a:txBody>
                    <a:bodyPr/>
                    <a:lstStyle/>
                    <a:p>
                      <a:pPr>
                        <a:lnSpc>
                          <a:spcPct val="115000"/>
                        </a:lnSpc>
                        <a:spcBef>
                          <a:spcPts val="500"/>
                        </a:spcBef>
                        <a:spcAft>
                          <a:spcPts val="1000"/>
                        </a:spcAft>
                      </a:pPr>
                      <a:r>
                        <a:rPr lang="es-CO" sz="1600" dirty="0">
                          <a:solidFill>
                            <a:srgbClr val="1B3A35"/>
                          </a:solidFill>
                          <a:effectLst/>
                          <a:latin typeface="Isadora sans"/>
                        </a:rPr>
                        <a:t>200199 </a:t>
                      </a:r>
                      <a:r>
                        <a:rPr lang="es-ES" sz="1600" dirty="0">
                          <a:solidFill>
                            <a:srgbClr val="1B3A35"/>
                          </a:solidFill>
                          <a:effectLst/>
                          <a:latin typeface="Isadora sans"/>
                        </a:rPr>
                        <a:t>Mejoramiento de la calidad en la prestación de los servicios de salud</a:t>
                      </a:r>
                    </a:p>
                  </a:txBody>
                  <a:tcPr marL="67335" marR="67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800" b="0" i="0" u="none" strike="noStrike" dirty="0">
                          <a:solidFill>
                            <a:srgbClr val="000000"/>
                          </a:solidFill>
                          <a:effectLst/>
                          <a:latin typeface="Isadora sans"/>
                        </a:rPr>
                        <a:t>980.858.943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800" b="0" i="0" u="none" strike="noStrike" dirty="0">
                          <a:solidFill>
                            <a:srgbClr val="000000"/>
                          </a:solidFill>
                          <a:effectLst/>
                          <a:latin typeface="Isadora sans"/>
                        </a:rPr>
                        <a:t>1.159.261.667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800" b="0" i="0" u="none" strike="noStrike" dirty="0">
                          <a:solidFill>
                            <a:srgbClr val="000000"/>
                          </a:solidFill>
                          <a:effectLst/>
                          <a:latin typeface="Isadora sans"/>
                        </a:rPr>
                        <a:t>1.125.848.487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800" dirty="0">
                          <a:solidFill>
                            <a:srgbClr val="1B3A35"/>
                          </a:solidFill>
                          <a:effectLst/>
                          <a:latin typeface="Isadora sans"/>
                        </a:rPr>
                        <a:t>97%</a:t>
                      </a:r>
                      <a:endParaRPr lang="en-US" sz="1800" dirty="0">
                        <a:solidFill>
                          <a:srgbClr val="1B3A35"/>
                        </a:solidFill>
                        <a:effectLst/>
                        <a:latin typeface="Isadora sans"/>
                        <a:ea typeface="Times New Roman" panose="02020603050405020304" pitchFamily="18" charset="0"/>
                        <a:cs typeface="Times New Roman" panose="02020603050405020304" pitchFamily="18" charset="0"/>
                      </a:endParaRPr>
                    </a:p>
                  </a:txBody>
                  <a:tcPr marL="67335" marR="67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1005381"/>
                  </a:ext>
                </a:extLst>
              </a:tr>
            </a:tbl>
          </a:graphicData>
        </a:graphic>
      </p:graphicFrame>
      <p:sp>
        <p:nvSpPr>
          <p:cNvPr id="2" name="CuadroTexto 1">
            <a:extLst>
              <a:ext uri="{FF2B5EF4-FFF2-40B4-BE49-F238E27FC236}">
                <a16:creationId xmlns:a16="http://schemas.microsoft.com/office/drawing/2014/main" id="{32D5FAF5-9E1E-38E6-3B46-EA61FEB54CF2}"/>
              </a:ext>
            </a:extLst>
          </p:cNvPr>
          <p:cNvSpPr txBox="1"/>
          <p:nvPr/>
        </p:nvSpPr>
        <p:spPr>
          <a:xfrm>
            <a:off x="3062796" y="743366"/>
            <a:ext cx="5879235"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9062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EF5A70B-5694-42FA-AB58-C8C90AFD19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652" y="2638423"/>
            <a:ext cx="4423490" cy="4484465"/>
          </a:xfrm>
          <a:prstGeom prst="rect">
            <a:avLst/>
          </a:prstGeom>
        </p:spPr>
      </p:pic>
      <p:pic>
        <p:nvPicPr>
          <p:cNvPr id="7" name="Imagen 6">
            <a:extLst>
              <a:ext uri="{FF2B5EF4-FFF2-40B4-BE49-F238E27FC236}">
                <a16:creationId xmlns:a16="http://schemas.microsoft.com/office/drawing/2014/main" id="{3B880217-C3C6-45E2-A858-902156412A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215134"/>
            <a:ext cx="3554027" cy="5331041"/>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4136444002"/>
              </p:ext>
            </p:extLst>
          </p:nvPr>
        </p:nvGraphicFramePr>
        <p:xfrm>
          <a:off x="2305599" y="1937539"/>
          <a:ext cx="8309500" cy="1224788"/>
        </p:xfrm>
        <a:graphic>
          <a:graphicData uri="http://schemas.openxmlformats.org/drawingml/2006/table">
            <a:tbl>
              <a:tblPr firstRow="1" firstCol="1" bandRow="1">
                <a:tableStyleId>{5C22544A-7EE6-4342-B048-85BDC9FD1C3A}</a:tableStyleId>
              </a:tblPr>
              <a:tblGrid>
                <a:gridCol w="3376744">
                  <a:extLst>
                    <a:ext uri="{9D8B030D-6E8A-4147-A177-3AD203B41FA5}">
                      <a16:colId xmlns:a16="http://schemas.microsoft.com/office/drawing/2014/main" val="1290048595"/>
                    </a:ext>
                  </a:extLst>
                </a:gridCol>
                <a:gridCol w="1447800">
                  <a:extLst>
                    <a:ext uri="{9D8B030D-6E8A-4147-A177-3AD203B41FA5}">
                      <a16:colId xmlns:a16="http://schemas.microsoft.com/office/drawing/2014/main" val="1443351223"/>
                    </a:ext>
                  </a:extLst>
                </a:gridCol>
                <a:gridCol w="1491343">
                  <a:extLst>
                    <a:ext uri="{9D8B030D-6E8A-4147-A177-3AD203B41FA5}">
                      <a16:colId xmlns:a16="http://schemas.microsoft.com/office/drawing/2014/main" val="2243423756"/>
                    </a:ext>
                  </a:extLst>
                </a:gridCol>
                <a:gridCol w="1469571">
                  <a:extLst>
                    <a:ext uri="{9D8B030D-6E8A-4147-A177-3AD203B41FA5}">
                      <a16:colId xmlns:a16="http://schemas.microsoft.com/office/drawing/2014/main" val="2032711372"/>
                    </a:ext>
                  </a:extLst>
                </a:gridCol>
                <a:gridCol w="524042">
                  <a:extLst>
                    <a:ext uri="{9D8B030D-6E8A-4147-A177-3AD203B41FA5}">
                      <a16:colId xmlns:a16="http://schemas.microsoft.com/office/drawing/2014/main" val="3396249192"/>
                    </a:ext>
                  </a:extLst>
                </a:gridCol>
              </a:tblGrid>
              <a:tr h="469900">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Proyecto</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Presupuesto inicial</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Presupuesto definitivo</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Presupuesto ejecutado</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a:t>
                      </a:r>
                      <a:endParaRPr lang="en-US" sz="20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3038743232"/>
                  </a:ext>
                </a:extLst>
              </a:tr>
              <a:tr h="314325">
                <a:tc>
                  <a:txBody>
                    <a:bodyPr/>
                    <a:lstStyle/>
                    <a:p>
                      <a:pPr>
                        <a:lnSpc>
                          <a:spcPct val="115000"/>
                        </a:lnSpc>
                        <a:spcBef>
                          <a:spcPts val="500"/>
                        </a:spcBef>
                        <a:spcAft>
                          <a:spcPts val="1000"/>
                        </a:spcAft>
                      </a:pPr>
                      <a:r>
                        <a:rPr lang="es-CO" sz="1800" dirty="0">
                          <a:solidFill>
                            <a:srgbClr val="1B3A35"/>
                          </a:solidFill>
                          <a:effectLst/>
                          <a:latin typeface="Isidora Sans" panose="00000500000000000000" pitchFamily="2" charset="0"/>
                        </a:rPr>
                        <a:t>200198 Fortalecimiento Red Pública de atención en salud</a:t>
                      </a:r>
                      <a:endParaRPr lang="en-US" sz="2000" dirty="0">
                        <a:solidFill>
                          <a:srgbClr val="1B3A35"/>
                        </a:solidFill>
                        <a:effectLst/>
                        <a:latin typeface="Isidora Sans" panose="00000500000000000000" pitchFamily="2"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Arial" panose="020B0604020202020204" pitchFamily="34" charset="0"/>
                        </a:rPr>
                        <a:t>30.077.259.459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Arial" panose="020B0604020202020204" pitchFamily="34" charset="0"/>
                        </a:rPr>
                        <a:t>78.787.433.739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Arial" panose="020B0604020202020204" pitchFamily="34" charset="0"/>
                        </a:rPr>
                        <a:t>73.853.576.394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800" dirty="0">
                          <a:solidFill>
                            <a:srgbClr val="1B3A35"/>
                          </a:solidFill>
                          <a:effectLst/>
                          <a:latin typeface="Isidora Sans" panose="00000500000000000000" pitchFamily="2" charset="0"/>
                        </a:rPr>
                        <a:t>94%</a:t>
                      </a:r>
                      <a:endParaRPr lang="en-US" sz="2000" dirty="0">
                        <a:solidFill>
                          <a:srgbClr val="1B3A35"/>
                        </a:solidFill>
                        <a:effectLst/>
                        <a:latin typeface="Isidora Sans" panose="00000500000000000000" pitchFamily="2"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5970956"/>
                  </a:ext>
                </a:extLst>
              </a:tr>
            </a:tbl>
          </a:graphicData>
        </a:graphic>
      </p:graphicFrame>
      <p:sp>
        <p:nvSpPr>
          <p:cNvPr id="2" name="CuadroTexto 1">
            <a:extLst>
              <a:ext uri="{FF2B5EF4-FFF2-40B4-BE49-F238E27FC236}">
                <a16:creationId xmlns:a16="http://schemas.microsoft.com/office/drawing/2014/main" id="{35F2E553-76E2-E07B-1FF8-70C1807E66D1}"/>
              </a:ext>
            </a:extLst>
          </p:cNvPr>
          <p:cNvSpPr txBox="1"/>
          <p:nvPr/>
        </p:nvSpPr>
        <p:spPr>
          <a:xfrm>
            <a:off x="3062796" y="743366"/>
            <a:ext cx="5879235"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
        <p:nvSpPr>
          <p:cNvPr id="10" name="CuadroTexto 9"/>
          <p:cNvSpPr txBox="1"/>
          <p:nvPr/>
        </p:nvSpPr>
        <p:spPr>
          <a:xfrm>
            <a:off x="2862298" y="3448460"/>
            <a:ext cx="7196102" cy="3508653"/>
          </a:xfrm>
          <a:prstGeom prst="rect">
            <a:avLst/>
          </a:prstGeom>
          <a:noFill/>
        </p:spPr>
        <p:txBody>
          <a:bodyPr wrap="square" rtlCol="0">
            <a:spAutoFit/>
          </a:bodyPr>
          <a:lstStyle/>
          <a:p>
            <a:pPr algn="just"/>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2000" b="1" dirty="0">
                <a:solidFill>
                  <a:srgbClr val="ED6D6E"/>
                </a:solidFill>
                <a:latin typeface="Isidora Sans Bold" panose="00000800000000000000" pitchFamily="2" charset="0"/>
              </a:rPr>
              <a:t>1.194</a:t>
            </a:r>
            <a:r>
              <a:rPr lang="es-ES" sz="1600" b="1" dirty="0">
                <a:latin typeface="Isidora Sans" panose="00000500000000000000" pitchFamily="2" charset="0"/>
              </a:rPr>
              <a:t> pacientes atendidos en el servicio de hospitalización de la unidad hospitalaria de salud mental en San Cristóbal</a:t>
            </a:r>
          </a:p>
          <a:p>
            <a:pPr lvl="0" algn="just">
              <a:buClr>
                <a:srgbClr val="1A3A35"/>
              </a:buClr>
            </a:pPr>
            <a:endParaRPr lang="es-ES" sz="1600" b="1"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En el cuatrienio se atendieron </a:t>
            </a:r>
            <a:r>
              <a:rPr lang="es-ES" sz="2000" b="1" dirty="0">
                <a:solidFill>
                  <a:srgbClr val="ED6D6E"/>
                </a:solidFill>
                <a:latin typeface="Isidora Sans Bold" panose="00000800000000000000" pitchFamily="2" charset="0"/>
              </a:rPr>
              <a:t>17.493</a:t>
            </a:r>
            <a:r>
              <a:rPr lang="es-ES" sz="1600" b="1" dirty="0">
                <a:latin typeface="Isidora Sans" panose="00000500000000000000" pitchFamily="2" charset="0"/>
              </a:rPr>
              <a:t> partos en condiciones dignas</a:t>
            </a:r>
          </a:p>
          <a:p>
            <a:pPr lvl="0" algn="just">
              <a:buClr>
                <a:srgbClr val="1A3A35"/>
              </a:buClr>
            </a:pPr>
            <a:endParaRPr lang="es-ES" sz="1600" b="1"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2000" b="1" dirty="0">
                <a:solidFill>
                  <a:srgbClr val="ED6D6E"/>
                </a:solidFill>
                <a:latin typeface="Isidora Sans Bold" panose="00000800000000000000" pitchFamily="2" charset="0"/>
              </a:rPr>
              <a:t>5.615</a:t>
            </a:r>
            <a:r>
              <a:rPr lang="es-ES" sz="1600" b="1" dirty="0">
                <a:latin typeface="Isidora Sans" panose="00000500000000000000" pitchFamily="2" charset="0"/>
              </a:rPr>
              <a:t> niñas y niños pudieron acceder a consultas médicas con pediatras</a:t>
            </a:r>
          </a:p>
          <a:p>
            <a:pPr lvl="0" algn="just">
              <a:buClr>
                <a:srgbClr val="1A3A35"/>
              </a:buClr>
            </a:pPr>
            <a:endParaRPr lang="es-ES" sz="1600" b="1" dirty="0">
              <a:latin typeface="Isidora Sans" panose="00000500000000000000" pitchFamily="2" charset="0"/>
            </a:endParaRPr>
          </a:p>
          <a:p>
            <a:pPr marL="285750" indent="-285750" algn="just">
              <a:buClr>
                <a:srgbClr val="1A3A35"/>
              </a:buClr>
              <a:buFont typeface="Arial" panose="020B0604020202020204" pitchFamily="34" charset="0"/>
              <a:buChar char="•"/>
            </a:pPr>
            <a:r>
              <a:rPr lang="es-CO" sz="2000" b="1" dirty="0">
                <a:solidFill>
                  <a:srgbClr val="ED6D6E"/>
                </a:solidFill>
                <a:latin typeface="Isidora Sans Bold" panose="00000800000000000000" pitchFamily="2" charset="0"/>
              </a:rPr>
              <a:t>CISAMF, </a:t>
            </a:r>
            <a:r>
              <a:rPr lang="es-CO" sz="1600" b="1" dirty="0">
                <a:latin typeface="Isidora Sans" panose="00000500000000000000" pitchFamily="2" charset="0"/>
              </a:rPr>
              <a:t>se ha constituido en la alternativa para responder a las necesidades específicas de las mujeres, toda vez que, es un nuevo modelo de atención integral a la mujer y la familia.</a:t>
            </a:r>
          </a:p>
          <a:p>
            <a:pPr marL="285750" lvl="0" indent="-285750" algn="just">
              <a:buClr>
                <a:srgbClr val="1A3A35"/>
              </a:buClr>
              <a:buFont typeface="Arial" panose="020B0604020202020204" pitchFamily="34" charset="0"/>
              <a:buChar char="•"/>
            </a:pPr>
            <a:endParaRPr lang="es-ES" sz="1600" b="1" dirty="0">
              <a:latin typeface="Isidora Sans" panose="00000500000000000000" pitchFamily="2" charset="0"/>
            </a:endParaRPr>
          </a:p>
        </p:txBody>
      </p:sp>
    </p:spTree>
    <p:extLst>
      <p:ext uri="{BB962C8B-B14F-4D97-AF65-F5344CB8AC3E}">
        <p14:creationId xmlns:p14="http://schemas.microsoft.com/office/powerpoint/2010/main" val="4222515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uadroTexto 9"/>
          <p:cNvSpPr txBox="1"/>
          <p:nvPr/>
        </p:nvSpPr>
        <p:spPr>
          <a:xfrm>
            <a:off x="302510" y="3289675"/>
            <a:ext cx="7170006" cy="3508653"/>
          </a:xfrm>
          <a:prstGeom prst="rect">
            <a:avLst/>
          </a:prstGeom>
          <a:noFill/>
        </p:spPr>
        <p:txBody>
          <a:bodyPr wrap="square" rtlCol="0">
            <a:spAutoFit/>
          </a:bodyPr>
          <a:lstStyle/>
          <a:p>
            <a:pPr algn="just"/>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Se logró aumentar a mas de </a:t>
            </a:r>
            <a:r>
              <a:rPr lang="es-ES" sz="2000" b="1" dirty="0">
                <a:solidFill>
                  <a:srgbClr val="ED6D6E"/>
                </a:solidFill>
                <a:latin typeface="Isidora Sans Bold" panose="00000800000000000000" pitchFamily="2" charset="0"/>
              </a:rPr>
              <a:t>1000</a:t>
            </a:r>
            <a:r>
              <a:rPr lang="es-ES" sz="1600" b="1" dirty="0">
                <a:latin typeface="Isidora Sans" panose="00000500000000000000" pitchFamily="2" charset="0"/>
              </a:rPr>
              <a:t> </a:t>
            </a:r>
            <a:r>
              <a:rPr lang="es-ES" sz="1600" b="1" dirty="0" err="1">
                <a:latin typeface="Isidora Sans" panose="00000500000000000000" pitchFamily="2" charset="0"/>
              </a:rPr>
              <a:t>UCIs</a:t>
            </a:r>
            <a:r>
              <a:rPr lang="es-ES" sz="1600" b="1" dirty="0">
                <a:latin typeface="Isidora Sans" panose="00000500000000000000" pitchFamily="2" charset="0"/>
              </a:rPr>
              <a:t> la capacidad de la ciudad para la atención de la pandemia por COVID 19, salvando vidas</a:t>
            </a:r>
          </a:p>
          <a:p>
            <a:pPr marL="285750" lvl="0" indent="-285750" algn="just">
              <a:buClr>
                <a:srgbClr val="1A3A35"/>
              </a:buClr>
              <a:buFont typeface="Arial" panose="020B0604020202020204" pitchFamily="34" charset="0"/>
              <a:buChar char="•"/>
            </a:pPr>
            <a:endParaRPr lang="es-ES" sz="1600" b="1"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Se logró la articulación entre los actores del sistema de salud a través de la asistencia técnica a clínicas y hospitales de la ciudad de Medellín a </a:t>
            </a:r>
            <a:r>
              <a:rPr lang="es-ES" sz="2000" b="1" dirty="0">
                <a:solidFill>
                  <a:srgbClr val="ED6D6E"/>
                </a:solidFill>
                <a:latin typeface="Isidora Sans Bold" panose="00000800000000000000" pitchFamily="2" charset="0"/>
              </a:rPr>
              <a:t>38</a:t>
            </a:r>
            <a:r>
              <a:rPr lang="es-ES" sz="1600" b="1" dirty="0">
                <a:latin typeface="Isidora Sans" panose="00000500000000000000" pitchFamily="2" charset="0"/>
              </a:rPr>
              <a:t> IPS para la atención de los pacientes de COVID 19</a:t>
            </a:r>
          </a:p>
          <a:p>
            <a:pPr marL="285750" lvl="0" indent="-285750" algn="just">
              <a:buClr>
                <a:srgbClr val="1A3A35"/>
              </a:buClr>
              <a:buFont typeface="Arial" panose="020B0604020202020204" pitchFamily="34" charset="0"/>
              <a:buChar char="•"/>
            </a:pPr>
            <a:endParaRPr lang="es-ES" sz="1600" b="1"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En 2023, más de </a:t>
            </a:r>
            <a:r>
              <a:rPr lang="es-ES" sz="2000" b="1" dirty="0">
                <a:solidFill>
                  <a:srgbClr val="ED6D6E"/>
                </a:solidFill>
                <a:latin typeface="Isidora Sans Bold" panose="00000800000000000000" pitchFamily="2" charset="0"/>
              </a:rPr>
              <a:t>70.000</a:t>
            </a:r>
            <a:r>
              <a:rPr lang="es-ES" sz="1600" b="1" dirty="0">
                <a:latin typeface="Isidora Sans" panose="00000500000000000000" pitchFamily="2" charset="0"/>
              </a:rPr>
              <a:t> personas fueron vacunadas contra la COVID 19</a:t>
            </a:r>
          </a:p>
          <a:p>
            <a:pPr lvl="0" algn="just">
              <a:buClr>
                <a:srgbClr val="1A3A35"/>
              </a:buClr>
            </a:pPr>
            <a:endParaRPr lang="es-ES" sz="1600" b="1"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En el cuatrienio, </a:t>
            </a:r>
            <a:r>
              <a:rPr lang="es-ES" sz="2000" b="1" dirty="0">
                <a:solidFill>
                  <a:srgbClr val="ED6D6E"/>
                </a:solidFill>
                <a:latin typeface="Isidora Sans Bold" panose="00000800000000000000" pitchFamily="2" charset="0"/>
              </a:rPr>
              <a:t>821 </a:t>
            </a:r>
            <a:r>
              <a:rPr lang="es-ES" sz="1600" b="1" dirty="0">
                <a:latin typeface="Isidora Sans" panose="00000500000000000000" pitchFamily="2" charset="0"/>
              </a:rPr>
              <a:t>trabajadores de la salud dedicados a la atención de pacientes con COVID-19, tuvieron aislamiento preventivo para proteger su vida.</a:t>
            </a:r>
          </a:p>
        </p:txBody>
      </p:sp>
      <p:pic>
        <p:nvPicPr>
          <p:cNvPr id="13" name="Imagen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40085" y="0"/>
            <a:ext cx="5677592" cy="6858000"/>
          </a:xfrm>
          <a:prstGeom prst="rect">
            <a:avLst/>
          </a:prstGeom>
        </p:spPr>
      </p:pic>
      <p:pic>
        <p:nvPicPr>
          <p:cNvPr id="15" name="Imagen 14">
            <a:extLst>
              <a:ext uri="{FF2B5EF4-FFF2-40B4-BE49-F238E27FC236}">
                <a16:creationId xmlns:a16="http://schemas.microsoft.com/office/drawing/2014/main" id="{47E094AE-E15E-6347-BC65-349F1C83D2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88632" y="5392994"/>
            <a:ext cx="1507531" cy="1053994"/>
          </a:xfrm>
          <a:prstGeom prst="rect">
            <a:avLst/>
          </a:prstGeom>
        </p:spPr>
      </p:pic>
      <p:graphicFrame>
        <p:nvGraphicFramePr>
          <p:cNvPr id="2" name="Tabla 1">
            <a:extLst>
              <a:ext uri="{FF2B5EF4-FFF2-40B4-BE49-F238E27FC236}">
                <a16:creationId xmlns:a16="http://schemas.microsoft.com/office/drawing/2014/main" id="{9B610A8F-E903-45B7-C2A6-F7C387CD81D1}"/>
              </a:ext>
            </a:extLst>
          </p:cNvPr>
          <p:cNvGraphicFramePr>
            <a:graphicFrameLocks noGrp="1"/>
          </p:cNvGraphicFramePr>
          <p:nvPr>
            <p:extLst>
              <p:ext uri="{D42A27DB-BD31-4B8C-83A1-F6EECF244321}">
                <p14:modId xmlns:p14="http://schemas.microsoft.com/office/powerpoint/2010/main" val="3577523775"/>
              </p:ext>
            </p:extLst>
          </p:nvPr>
        </p:nvGraphicFramePr>
        <p:xfrm>
          <a:off x="266509" y="1965757"/>
          <a:ext cx="7488953" cy="1163956"/>
        </p:xfrm>
        <a:graphic>
          <a:graphicData uri="http://schemas.openxmlformats.org/drawingml/2006/table">
            <a:tbl>
              <a:tblPr firstRow="1" firstCol="1" bandRow="1">
                <a:tableStyleId>{5C22544A-7EE6-4342-B048-85BDC9FD1C3A}</a:tableStyleId>
              </a:tblPr>
              <a:tblGrid>
                <a:gridCol w="2857691">
                  <a:extLst>
                    <a:ext uri="{9D8B030D-6E8A-4147-A177-3AD203B41FA5}">
                      <a16:colId xmlns:a16="http://schemas.microsoft.com/office/drawing/2014/main" val="1290048595"/>
                    </a:ext>
                  </a:extLst>
                </a:gridCol>
                <a:gridCol w="1001486">
                  <a:extLst>
                    <a:ext uri="{9D8B030D-6E8A-4147-A177-3AD203B41FA5}">
                      <a16:colId xmlns:a16="http://schemas.microsoft.com/office/drawing/2014/main" val="1443351223"/>
                    </a:ext>
                  </a:extLst>
                </a:gridCol>
                <a:gridCol w="1534885">
                  <a:extLst>
                    <a:ext uri="{9D8B030D-6E8A-4147-A177-3AD203B41FA5}">
                      <a16:colId xmlns:a16="http://schemas.microsoft.com/office/drawing/2014/main" val="2243423756"/>
                    </a:ext>
                  </a:extLst>
                </a:gridCol>
                <a:gridCol w="1463185">
                  <a:extLst>
                    <a:ext uri="{9D8B030D-6E8A-4147-A177-3AD203B41FA5}">
                      <a16:colId xmlns:a16="http://schemas.microsoft.com/office/drawing/2014/main" val="2032711372"/>
                    </a:ext>
                  </a:extLst>
                </a:gridCol>
                <a:gridCol w="631706">
                  <a:extLst>
                    <a:ext uri="{9D8B030D-6E8A-4147-A177-3AD203B41FA5}">
                      <a16:colId xmlns:a16="http://schemas.microsoft.com/office/drawing/2014/main" val="3396249192"/>
                    </a:ext>
                  </a:extLst>
                </a:gridCol>
              </a:tblGrid>
              <a:tr h="429279">
                <a:tc>
                  <a:txBody>
                    <a:bodyPr/>
                    <a:lstStyle/>
                    <a:p>
                      <a:pPr algn="ctr">
                        <a:lnSpc>
                          <a:spcPct val="115000"/>
                        </a:lnSpc>
                        <a:spcBef>
                          <a:spcPts val="500"/>
                        </a:spcBef>
                        <a:spcAft>
                          <a:spcPts val="1000"/>
                        </a:spcAft>
                      </a:pPr>
                      <a:r>
                        <a:rPr lang="es-CO" sz="1300" dirty="0">
                          <a:solidFill>
                            <a:srgbClr val="F7F2DD"/>
                          </a:solidFill>
                          <a:effectLst/>
                          <a:latin typeface="Isidora Sans Bold" panose="00000800000000000000" pitchFamily="2" charset="0"/>
                        </a:rPr>
                        <a:t>Proyecto</a:t>
                      </a:r>
                      <a:endParaRPr lang="en-US" sz="14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0061" marR="400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300" dirty="0">
                          <a:solidFill>
                            <a:srgbClr val="F7F2DD"/>
                          </a:solidFill>
                          <a:effectLst/>
                          <a:latin typeface="Isidora Sans Bold" panose="00000800000000000000" pitchFamily="2" charset="0"/>
                        </a:rPr>
                        <a:t>Presupuesto inicial</a:t>
                      </a:r>
                      <a:endParaRPr lang="en-US" sz="14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0061" marR="400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300" dirty="0">
                          <a:solidFill>
                            <a:srgbClr val="F7F2DD"/>
                          </a:solidFill>
                          <a:effectLst/>
                          <a:latin typeface="Isidora Sans Bold" panose="00000800000000000000" pitchFamily="2" charset="0"/>
                        </a:rPr>
                        <a:t>Presupuesto definitivo</a:t>
                      </a:r>
                      <a:endParaRPr lang="en-US" sz="14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0061" marR="400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300" dirty="0">
                          <a:solidFill>
                            <a:srgbClr val="F7F2DD"/>
                          </a:solidFill>
                          <a:effectLst/>
                          <a:latin typeface="Isidora Sans Bold" panose="00000800000000000000" pitchFamily="2" charset="0"/>
                        </a:rPr>
                        <a:t>Presupuesto ejecutado</a:t>
                      </a:r>
                      <a:endParaRPr lang="en-US" sz="14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0061" marR="400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300" dirty="0">
                          <a:solidFill>
                            <a:srgbClr val="F7F2DD"/>
                          </a:solidFill>
                          <a:effectLst/>
                          <a:latin typeface="Isidora Sans Bold" panose="00000800000000000000" pitchFamily="2" charset="0"/>
                        </a:rPr>
                        <a:t>%</a:t>
                      </a:r>
                      <a:endParaRPr lang="en-US" sz="14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0061" marR="400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3038743232"/>
                  </a:ext>
                </a:extLst>
              </a:tr>
              <a:tr h="429279">
                <a:tc>
                  <a:txBody>
                    <a:bodyPr/>
                    <a:lstStyle/>
                    <a:p>
                      <a:pPr>
                        <a:lnSpc>
                          <a:spcPct val="115000"/>
                        </a:lnSpc>
                        <a:spcBef>
                          <a:spcPts val="500"/>
                        </a:spcBef>
                        <a:spcAft>
                          <a:spcPts val="1000"/>
                        </a:spcAft>
                      </a:pPr>
                      <a:r>
                        <a:rPr lang="es-CO" sz="1400" dirty="0">
                          <a:solidFill>
                            <a:srgbClr val="1B3A35"/>
                          </a:solidFill>
                          <a:effectLst/>
                          <a:latin typeface="Isidora Sans" panose="00000500000000000000" pitchFamily="2" charset="0"/>
                        </a:rPr>
                        <a:t>200015 </a:t>
                      </a:r>
                      <a:r>
                        <a:rPr lang="es-ES" sz="1400" dirty="0">
                          <a:solidFill>
                            <a:srgbClr val="1B3A35"/>
                          </a:solidFill>
                          <a:effectLst/>
                          <a:latin typeface="Isidora Sans" panose="00000500000000000000" pitchFamily="2" charset="0"/>
                        </a:rPr>
                        <a:t>Administración y gestión de situaciones de riesgos en salud en la ciudad de Medellín</a:t>
                      </a:r>
                      <a:endParaRPr lang="en-US" sz="1600" dirty="0">
                        <a:solidFill>
                          <a:srgbClr val="1B3A35"/>
                        </a:solidFill>
                        <a:effectLst/>
                        <a:latin typeface="Isidora Sans" panose="00000500000000000000" pitchFamily="2" charset="0"/>
                        <a:ea typeface="Times New Roman" panose="02020603050405020304" pitchFamily="18" charset="0"/>
                        <a:cs typeface="Times New Roman" panose="02020603050405020304" pitchFamily="18" charset="0"/>
                      </a:endParaRPr>
                    </a:p>
                  </a:txBody>
                  <a:tcPr marL="40061" marR="400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Bef>
                          <a:spcPts val="500"/>
                        </a:spcBef>
                        <a:spcAft>
                          <a:spcPts val="1000"/>
                        </a:spcAft>
                      </a:pPr>
                      <a:r>
                        <a:rPr lang="es-CO" sz="1600" kern="1200">
                          <a:solidFill>
                            <a:srgbClr val="1B3A35"/>
                          </a:solidFill>
                          <a:effectLst/>
                          <a:latin typeface="Isidora Sans" panose="00000500000000000000" pitchFamily="2" charset="0"/>
                          <a:ea typeface="+mn-ea"/>
                          <a:cs typeface="+mn-cs"/>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400" b="0" i="0" u="none" strike="noStrike" dirty="0">
                          <a:solidFill>
                            <a:srgbClr val="000000"/>
                          </a:solidFill>
                          <a:effectLst/>
                          <a:latin typeface="Arial" panose="020B0604020202020204" pitchFamily="34" charset="0"/>
                        </a:rPr>
                        <a:t>187.948.606.207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400" b="0" i="0" u="none" strike="noStrike" dirty="0">
                          <a:solidFill>
                            <a:srgbClr val="000000"/>
                          </a:solidFill>
                          <a:effectLst/>
                          <a:latin typeface="Arial" panose="020B0604020202020204" pitchFamily="34" charset="0"/>
                        </a:rPr>
                        <a:t>152.996.983.234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Bef>
                          <a:spcPts val="500"/>
                        </a:spcBef>
                        <a:spcAft>
                          <a:spcPts val="1000"/>
                        </a:spcAft>
                      </a:pPr>
                      <a:r>
                        <a:rPr lang="es-CO" sz="1600" kern="1200" dirty="0">
                          <a:solidFill>
                            <a:srgbClr val="1B3A35"/>
                          </a:solidFill>
                          <a:effectLst/>
                          <a:latin typeface="Isidora Sans" panose="00000500000000000000" pitchFamily="2" charset="0"/>
                          <a:ea typeface="+mn-ea"/>
                          <a:cs typeface="+mn-cs"/>
                        </a:rPr>
                        <a:t>81%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5970956"/>
                  </a:ext>
                </a:extLst>
              </a:tr>
            </a:tbl>
          </a:graphicData>
        </a:graphic>
      </p:graphicFrame>
      <p:sp>
        <p:nvSpPr>
          <p:cNvPr id="3" name="CuadroTexto 2">
            <a:extLst>
              <a:ext uri="{FF2B5EF4-FFF2-40B4-BE49-F238E27FC236}">
                <a16:creationId xmlns:a16="http://schemas.microsoft.com/office/drawing/2014/main" id="{70B964D8-13FA-FE96-5CF0-F0A8DB61F0A1}"/>
              </a:ext>
            </a:extLst>
          </p:cNvPr>
          <p:cNvSpPr txBox="1"/>
          <p:nvPr/>
        </p:nvSpPr>
        <p:spPr>
          <a:xfrm>
            <a:off x="3156596" y="631681"/>
            <a:ext cx="4018619" cy="709233"/>
          </a:xfrm>
          <a:prstGeom prst="rect">
            <a:avLst/>
          </a:prstGeom>
          <a:solidFill>
            <a:srgbClr val="ED6D6E"/>
          </a:solidFill>
        </p:spPr>
        <p:txBody>
          <a:bodyPr wrap="square" rtlCol="0">
            <a:spAutoFit/>
          </a:bodyPr>
          <a:lstStyle/>
          <a:p>
            <a:pPr>
              <a:lnSpc>
                <a:spcPct val="115000"/>
              </a:lnSpc>
            </a:pPr>
            <a:r>
              <a:rPr lang="es-CO"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a:t>
            </a:r>
          </a:p>
          <a:p>
            <a:pPr>
              <a:lnSpc>
                <a:spcPct val="115000"/>
              </a:lnSpc>
            </a:pPr>
            <a:r>
              <a:rPr lang="es-CO"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EJECUTADOS</a:t>
            </a:r>
            <a:endParaRPr lang="es-CO"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4872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uadroTexto 9"/>
          <p:cNvSpPr txBox="1"/>
          <p:nvPr/>
        </p:nvSpPr>
        <p:spPr>
          <a:xfrm>
            <a:off x="523997" y="4227220"/>
            <a:ext cx="7041573" cy="2185214"/>
          </a:xfrm>
          <a:prstGeom prst="rect">
            <a:avLst/>
          </a:prstGeom>
          <a:noFill/>
        </p:spPr>
        <p:txBody>
          <a:bodyPr wrap="square" rtlCol="0">
            <a:spAutoFit/>
          </a:bodyPr>
          <a:lstStyle/>
          <a:p>
            <a:pPr algn="just"/>
            <a:r>
              <a:rPr lang="es-CO" b="1" dirty="0">
                <a:solidFill>
                  <a:srgbClr val="ED6D6E"/>
                </a:solidFill>
                <a:latin typeface="Isidora Sans Bold" panose="00000800000000000000" pitchFamily="2" charset="0"/>
              </a:rPr>
              <a:t>Principales acciones desarrolladas</a:t>
            </a:r>
            <a:endParaRPr lang="es-CO" dirty="0">
              <a:solidFill>
                <a:srgbClr val="ED6D6E"/>
              </a:solidFill>
              <a:latin typeface="Isidora Sans Bold" panose="00000800000000000000" pitchFamily="2" charset="0"/>
            </a:endParaRPr>
          </a:p>
          <a:p>
            <a:pPr algn="just"/>
            <a:r>
              <a:rPr lang="es-CO" sz="1600" b="1" dirty="0">
                <a:latin typeface="Isidora Sans" panose="00000500000000000000" pitchFamily="2" charset="0"/>
              </a:rPr>
              <a:t> </a:t>
            </a:r>
            <a:endParaRPr lang="es-CO" sz="1600"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b="1" dirty="0">
                <a:latin typeface="Isidora Sans" panose="00000500000000000000" pitchFamily="2" charset="0"/>
              </a:rPr>
              <a:t>Salvamos la vida de </a:t>
            </a:r>
            <a:r>
              <a:rPr lang="es-ES" sz="2400" b="1" dirty="0">
                <a:solidFill>
                  <a:srgbClr val="ED6D6E"/>
                </a:solidFill>
                <a:latin typeface="Isidora Sans Bold" panose="00000800000000000000" pitchFamily="2" charset="0"/>
              </a:rPr>
              <a:t>6700</a:t>
            </a:r>
            <a:r>
              <a:rPr lang="es-ES" b="1" dirty="0">
                <a:latin typeface="Isidora Sans" panose="00000500000000000000" pitchFamily="2" charset="0"/>
              </a:rPr>
              <a:t> personas durante la pandemia.</a:t>
            </a:r>
          </a:p>
          <a:p>
            <a:pPr marL="285750" lvl="0" indent="-285750" algn="just">
              <a:buClr>
                <a:srgbClr val="1A3A35"/>
              </a:buClr>
              <a:buFont typeface="Arial" panose="020B0604020202020204" pitchFamily="34" charset="0"/>
              <a:buChar char="•"/>
            </a:pPr>
            <a:r>
              <a:rPr lang="es-ES" b="1" dirty="0">
                <a:latin typeface="Isidora Sans" panose="00000500000000000000" pitchFamily="2" charset="0"/>
              </a:rPr>
              <a:t>Habilitamos un área de </a:t>
            </a:r>
            <a:r>
              <a:rPr lang="es-ES" sz="2400" b="1" dirty="0">
                <a:solidFill>
                  <a:srgbClr val="ED6D6E"/>
                </a:solidFill>
                <a:latin typeface="Isidora Sans Bold" panose="00000800000000000000" pitchFamily="2" charset="0"/>
              </a:rPr>
              <a:t>22 mil </a:t>
            </a:r>
            <a:r>
              <a:rPr lang="es-ES" b="1" dirty="0">
                <a:latin typeface="Isidora Sans" panose="00000500000000000000" pitchFamily="2" charset="0"/>
              </a:rPr>
              <a:t>metros cuadrados para la atención de pacientes.</a:t>
            </a:r>
          </a:p>
          <a:p>
            <a:pPr marL="285750" lvl="0" indent="-285750" algn="just">
              <a:buClr>
                <a:srgbClr val="1A3A35"/>
              </a:buClr>
              <a:buFont typeface="Arial" panose="020B0604020202020204" pitchFamily="34" charset="0"/>
              <a:buChar char="•"/>
            </a:pPr>
            <a:r>
              <a:rPr lang="es-ES" b="1" dirty="0">
                <a:latin typeface="Isidora Sans" panose="00000500000000000000" pitchFamily="2" charset="0"/>
              </a:rPr>
              <a:t>Recuperamos, adecuamos y entregamos una clínica para el distrito: Clínica </a:t>
            </a:r>
            <a:r>
              <a:rPr lang="es-ES" b="1" dirty="0" err="1">
                <a:latin typeface="Isidora Sans" panose="00000500000000000000" pitchFamily="2" charset="0"/>
              </a:rPr>
              <a:t>Saludcoop</a:t>
            </a:r>
            <a:r>
              <a:rPr lang="es-ES" b="1" dirty="0">
                <a:latin typeface="Isidora Sans" panose="00000500000000000000" pitchFamily="2" charset="0"/>
              </a:rPr>
              <a:t> de la 80.</a:t>
            </a:r>
          </a:p>
        </p:txBody>
      </p:sp>
      <p:pic>
        <p:nvPicPr>
          <p:cNvPr id="2" name="Imagen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91949" y="0"/>
            <a:ext cx="6007510" cy="6858000"/>
          </a:xfrm>
          <a:prstGeom prst="rect">
            <a:avLst/>
          </a:prstGeom>
        </p:spPr>
      </p:pic>
      <p:pic>
        <p:nvPicPr>
          <p:cNvPr id="14" name="Imagen 13">
            <a:extLst>
              <a:ext uri="{FF2B5EF4-FFF2-40B4-BE49-F238E27FC236}">
                <a16:creationId xmlns:a16="http://schemas.microsoft.com/office/drawing/2014/main" id="{47E094AE-E15E-6347-BC65-349F1C83D2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88632" y="5392994"/>
            <a:ext cx="1507531" cy="1053994"/>
          </a:xfrm>
          <a:prstGeom prst="rect">
            <a:avLst/>
          </a:prstGeom>
        </p:spPr>
      </p:pic>
      <p:sp>
        <p:nvSpPr>
          <p:cNvPr id="5" name="CuadroTexto 4">
            <a:extLst>
              <a:ext uri="{FF2B5EF4-FFF2-40B4-BE49-F238E27FC236}">
                <a16:creationId xmlns:a16="http://schemas.microsoft.com/office/drawing/2014/main" id="{3A4BE10E-6898-33BC-2F29-FCD3B7498F1D}"/>
              </a:ext>
            </a:extLst>
          </p:cNvPr>
          <p:cNvSpPr txBox="1"/>
          <p:nvPr/>
        </p:nvSpPr>
        <p:spPr>
          <a:xfrm>
            <a:off x="1300980" y="1466824"/>
            <a:ext cx="5879235"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graphicFrame>
        <p:nvGraphicFramePr>
          <p:cNvPr id="4" name="Tabla 3">
            <a:extLst>
              <a:ext uri="{FF2B5EF4-FFF2-40B4-BE49-F238E27FC236}">
                <a16:creationId xmlns:a16="http://schemas.microsoft.com/office/drawing/2014/main" id="{A6A4C53A-CC2C-3438-BED3-1856EF4F506E}"/>
              </a:ext>
            </a:extLst>
          </p:cNvPr>
          <p:cNvGraphicFramePr>
            <a:graphicFrameLocks noGrp="1"/>
          </p:cNvGraphicFramePr>
          <p:nvPr>
            <p:extLst>
              <p:ext uri="{D42A27DB-BD31-4B8C-83A1-F6EECF244321}">
                <p14:modId xmlns:p14="http://schemas.microsoft.com/office/powerpoint/2010/main" val="1854698483"/>
              </p:ext>
            </p:extLst>
          </p:nvPr>
        </p:nvGraphicFramePr>
        <p:xfrm>
          <a:off x="201195" y="2265044"/>
          <a:ext cx="7488953" cy="1163956"/>
        </p:xfrm>
        <a:graphic>
          <a:graphicData uri="http://schemas.openxmlformats.org/drawingml/2006/table">
            <a:tbl>
              <a:tblPr firstRow="1" firstCol="1" bandRow="1">
                <a:tableStyleId>{5C22544A-7EE6-4342-B048-85BDC9FD1C3A}</a:tableStyleId>
              </a:tblPr>
              <a:tblGrid>
                <a:gridCol w="2857691">
                  <a:extLst>
                    <a:ext uri="{9D8B030D-6E8A-4147-A177-3AD203B41FA5}">
                      <a16:colId xmlns:a16="http://schemas.microsoft.com/office/drawing/2014/main" val="1290048595"/>
                    </a:ext>
                  </a:extLst>
                </a:gridCol>
                <a:gridCol w="1001486">
                  <a:extLst>
                    <a:ext uri="{9D8B030D-6E8A-4147-A177-3AD203B41FA5}">
                      <a16:colId xmlns:a16="http://schemas.microsoft.com/office/drawing/2014/main" val="1443351223"/>
                    </a:ext>
                  </a:extLst>
                </a:gridCol>
                <a:gridCol w="1534885">
                  <a:extLst>
                    <a:ext uri="{9D8B030D-6E8A-4147-A177-3AD203B41FA5}">
                      <a16:colId xmlns:a16="http://schemas.microsoft.com/office/drawing/2014/main" val="2243423756"/>
                    </a:ext>
                  </a:extLst>
                </a:gridCol>
                <a:gridCol w="1463185">
                  <a:extLst>
                    <a:ext uri="{9D8B030D-6E8A-4147-A177-3AD203B41FA5}">
                      <a16:colId xmlns:a16="http://schemas.microsoft.com/office/drawing/2014/main" val="2032711372"/>
                    </a:ext>
                  </a:extLst>
                </a:gridCol>
                <a:gridCol w="631706">
                  <a:extLst>
                    <a:ext uri="{9D8B030D-6E8A-4147-A177-3AD203B41FA5}">
                      <a16:colId xmlns:a16="http://schemas.microsoft.com/office/drawing/2014/main" val="3396249192"/>
                    </a:ext>
                  </a:extLst>
                </a:gridCol>
              </a:tblGrid>
              <a:tr h="429279">
                <a:tc>
                  <a:txBody>
                    <a:bodyPr/>
                    <a:lstStyle/>
                    <a:p>
                      <a:pPr algn="ctr">
                        <a:lnSpc>
                          <a:spcPct val="115000"/>
                        </a:lnSpc>
                        <a:spcBef>
                          <a:spcPts val="500"/>
                        </a:spcBef>
                        <a:spcAft>
                          <a:spcPts val="1000"/>
                        </a:spcAft>
                      </a:pPr>
                      <a:r>
                        <a:rPr lang="es-CO" sz="1300" dirty="0">
                          <a:solidFill>
                            <a:srgbClr val="F7F2DD"/>
                          </a:solidFill>
                          <a:effectLst/>
                          <a:latin typeface="Isidora Sans Bold" panose="00000800000000000000" pitchFamily="2" charset="0"/>
                        </a:rPr>
                        <a:t>Proyecto</a:t>
                      </a:r>
                      <a:endParaRPr lang="en-US" sz="14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0061" marR="400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300" dirty="0">
                          <a:solidFill>
                            <a:srgbClr val="F7F2DD"/>
                          </a:solidFill>
                          <a:effectLst/>
                          <a:latin typeface="Isidora Sans Bold" panose="00000800000000000000" pitchFamily="2" charset="0"/>
                        </a:rPr>
                        <a:t>Presupuesto inicial</a:t>
                      </a:r>
                      <a:endParaRPr lang="en-US" sz="14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0061" marR="400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300" dirty="0">
                          <a:solidFill>
                            <a:srgbClr val="F7F2DD"/>
                          </a:solidFill>
                          <a:effectLst/>
                          <a:latin typeface="Isidora Sans Bold" panose="00000800000000000000" pitchFamily="2" charset="0"/>
                        </a:rPr>
                        <a:t>Presupuesto definitivo</a:t>
                      </a:r>
                      <a:endParaRPr lang="en-US" sz="14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0061" marR="400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300" dirty="0">
                          <a:solidFill>
                            <a:srgbClr val="F7F2DD"/>
                          </a:solidFill>
                          <a:effectLst/>
                          <a:latin typeface="Isidora Sans Bold" panose="00000800000000000000" pitchFamily="2" charset="0"/>
                        </a:rPr>
                        <a:t>Presupuesto ejecutado</a:t>
                      </a:r>
                      <a:endParaRPr lang="en-US" sz="14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0061" marR="400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300" dirty="0">
                          <a:solidFill>
                            <a:srgbClr val="F7F2DD"/>
                          </a:solidFill>
                          <a:effectLst/>
                          <a:latin typeface="Isidora Sans Bold" panose="00000800000000000000" pitchFamily="2" charset="0"/>
                        </a:rPr>
                        <a:t>%</a:t>
                      </a:r>
                      <a:endParaRPr lang="en-US" sz="14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0061" marR="400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3038743232"/>
                  </a:ext>
                </a:extLst>
              </a:tr>
              <a:tr h="429279">
                <a:tc>
                  <a:txBody>
                    <a:bodyPr/>
                    <a:lstStyle/>
                    <a:p>
                      <a:pPr>
                        <a:lnSpc>
                          <a:spcPct val="115000"/>
                        </a:lnSpc>
                        <a:spcBef>
                          <a:spcPts val="500"/>
                        </a:spcBef>
                        <a:spcAft>
                          <a:spcPts val="1000"/>
                        </a:spcAft>
                      </a:pPr>
                      <a:r>
                        <a:rPr lang="es-CO" sz="1400" dirty="0">
                          <a:solidFill>
                            <a:srgbClr val="1B3A35"/>
                          </a:solidFill>
                          <a:effectLst/>
                          <a:latin typeface="Isidora Sans" panose="00000500000000000000" pitchFamily="2" charset="0"/>
                        </a:rPr>
                        <a:t>200015 </a:t>
                      </a:r>
                      <a:r>
                        <a:rPr lang="es-ES" sz="1400" dirty="0">
                          <a:solidFill>
                            <a:srgbClr val="1B3A35"/>
                          </a:solidFill>
                          <a:effectLst/>
                          <a:latin typeface="Isidora Sans" panose="00000500000000000000" pitchFamily="2" charset="0"/>
                        </a:rPr>
                        <a:t>Administración y gestión de situaciones de riesgos en salud en la ciudad de Medellín</a:t>
                      </a:r>
                      <a:endParaRPr lang="en-US" sz="1600" dirty="0">
                        <a:solidFill>
                          <a:srgbClr val="1B3A35"/>
                        </a:solidFill>
                        <a:effectLst/>
                        <a:latin typeface="Isidora Sans" panose="00000500000000000000" pitchFamily="2" charset="0"/>
                        <a:ea typeface="Times New Roman" panose="02020603050405020304" pitchFamily="18" charset="0"/>
                        <a:cs typeface="Times New Roman" panose="02020603050405020304" pitchFamily="18" charset="0"/>
                      </a:endParaRPr>
                    </a:p>
                  </a:txBody>
                  <a:tcPr marL="40061" marR="400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Bef>
                          <a:spcPts val="500"/>
                        </a:spcBef>
                        <a:spcAft>
                          <a:spcPts val="1000"/>
                        </a:spcAft>
                      </a:pPr>
                      <a:r>
                        <a:rPr lang="es-CO" sz="1600" kern="1200">
                          <a:solidFill>
                            <a:srgbClr val="1B3A35"/>
                          </a:solidFill>
                          <a:effectLst/>
                          <a:latin typeface="Isidora Sans" panose="00000500000000000000" pitchFamily="2" charset="0"/>
                          <a:ea typeface="+mn-ea"/>
                          <a:cs typeface="+mn-cs"/>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400" b="0" i="0" u="none" strike="noStrike" dirty="0">
                          <a:solidFill>
                            <a:srgbClr val="000000"/>
                          </a:solidFill>
                          <a:effectLst/>
                          <a:latin typeface="Arial" panose="020B0604020202020204" pitchFamily="34" charset="0"/>
                        </a:rPr>
                        <a:t>187.948.606.207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400" b="0" i="0" u="none" strike="noStrike" dirty="0">
                          <a:solidFill>
                            <a:srgbClr val="000000"/>
                          </a:solidFill>
                          <a:effectLst/>
                          <a:latin typeface="Arial" panose="020B0604020202020204" pitchFamily="34" charset="0"/>
                        </a:rPr>
                        <a:t>152.996.983.234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Bef>
                          <a:spcPts val="500"/>
                        </a:spcBef>
                        <a:spcAft>
                          <a:spcPts val="1000"/>
                        </a:spcAft>
                      </a:pPr>
                      <a:r>
                        <a:rPr lang="es-CO" sz="1600" kern="1200" dirty="0">
                          <a:solidFill>
                            <a:srgbClr val="1B3A35"/>
                          </a:solidFill>
                          <a:effectLst/>
                          <a:latin typeface="Isidora Sans" panose="00000500000000000000" pitchFamily="2" charset="0"/>
                          <a:ea typeface="+mn-ea"/>
                          <a:cs typeface="+mn-cs"/>
                        </a:rPr>
                        <a:t>81%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5970956"/>
                  </a:ext>
                </a:extLst>
              </a:tr>
            </a:tbl>
          </a:graphicData>
        </a:graphic>
      </p:graphicFrame>
    </p:spTree>
    <p:extLst>
      <p:ext uri="{BB962C8B-B14F-4D97-AF65-F5344CB8AC3E}">
        <p14:creationId xmlns:p14="http://schemas.microsoft.com/office/powerpoint/2010/main" val="4063939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268872" y="3297434"/>
            <a:ext cx="3710980" cy="3684233"/>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10" name="CuadroTexto 9"/>
          <p:cNvSpPr txBox="1"/>
          <p:nvPr/>
        </p:nvSpPr>
        <p:spPr>
          <a:xfrm>
            <a:off x="3442108" y="2954904"/>
            <a:ext cx="6568236" cy="4678204"/>
          </a:xfrm>
          <a:prstGeom prst="rect">
            <a:avLst/>
          </a:prstGeom>
          <a:noFill/>
        </p:spPr>
        <p:txBody>
          <a:bodyPr wrap="square" rtlCol="0">
            <a:spAutoFit/>
          </a:bodyPr>
          <a:lstStyle/>
          <a:p>
            <a:pPr algn="just"/>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Se ha implementado la Política de Participación Social en Salud </a:t>
            </a:r>
            <a:r>
              <a:rPr lang="es-CO" sz="1600" b="1" dirty="0">
                <a:latin typeface="Isidora Sans" panose="00000500000000000000" pitchFamily="2" charset="0"/>
              </a:rPr>
              <a:t>en todas las comunas y corregimientos de la ciudad, </a:t>
            </a:r>
            <a:r>
              <a:rPr lang="es-ES" sz="1600" b="1" dirty="0">
                <a:latin typeface="Isidora Sans" panose="00000500000000000000" pitchFamily="2" charset="0"/>
              </a:rPr>
              <a:t>con cumplimientos superiores al </a:t>
            </a:r>
            <a:r>
              <a:rPr lang="es-ES" sz="2000" b="1" dirty="0">
                <a:solidFill>
                  <a:srgbClr val="ED6D6E"/>
                </a:solidFill>
                <a:latin typeface="Isidora Sans Bold" panose="00000800000000000000" pitchFamily="2" charset="0"/>
              </a:rPr>
              <a:t>95 %</a:t>
            </a:r>
            <a:r>
              <a:rPr lang="es-ES" sz="1600" b="1" dirty="0">
                <a:latin typeface="Isidora Sans" panose="00000500000000000000" pitchFamily="2" charset="0"/>
              </a:rPr>
              <a:t> durante los años 2020 (95,5%), 2021 (98,5%) y 2022 (99,8%). Hasta el mes de agosto del 2023, se ha alcanzado una ejecución global del </a:t>
            </a:r>
            <a:r>
              <a:rPr lang="es-ES" sz="2000" b="1" dirty="0">
                <a:solidFill>
                  <a:srgbClr val="ED6D6E"/>
                </a:solidFill>
                <a:latin typeface="Isidora Sans Bold" panose="00000800000000000000" pitchFamily="2" charset="0"/>
              </a:rPr>
              <a:t>61,2 %</a:t>
            </a:r>
          </a:p>
          <a:p>
            <a:pPr marL="285750" lvl="0" indent="-285750" algn="just">
              <a:buFont typeface="Arial" panose="020B0604020202020204" pitchFamily="34" charset="0"/>
              <a:buChar char="•"/>
            </a:pPr>
            <a:endParaRPr lang="es-ES" sz="1600" b="1"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Se realizaron </a:t>
            </a:r>
            <a:r>
              <a:rPr lang="es-ES" sz="2000" b="1" dirty="0">
                <a:solidFill>
                  <a:srgbClr val="ED6D6E"/>
                </a:solidFill>
                <a:latin typeface="Isidora Sans Bold" panose="00000800000000000000" pitchFamily="2" charset="0"/>
              </a:rPr>
              <a:t>600</a:t>
            </a:r>
            <a:r>
              <a:rPr lang="es-ES" sz="1600" b="1" dirty="0">
                <a:latin typeface="Isidora Sans" panose="00000500000000000000" pitchFamily="2" charset="0"/>
              </a:rPr>
              <a:t> encuentros con un total de 9.431 asistencias sobre el Plan de Formación en Participación Social en Salud</a:t>
            </a:r>
          </a:p>
          <a:p>
            <a:pPr marL="285750" lvl="0" indent="-285750" algn="just">
              <a:buFont typeface="Arial" panose="020B0604020202020204" pitchFamily="34" charset="0"/>
              <a:buChar char="•"/>
            </a:pPr>
            <a:endParaRPr lang="es-ES" sz="1600" b="1"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En el marco de la implementación de la Política Pública de Salud, se ha beneficiado a más de </a:t>
            </a:r>
            <a:r>
              <a:rPr lang="es-ES" sz="2000" b="1" dirty="0">
                <a:solidFill>
                  <a:srgbClr val="ED6D6E"/>
                </a:solidFill>
                <a:latin typeface="Isidora Sans Bold" panose="00000800000000000000" pitchFamily="2" charset="0"/>
              </a:rPr>
              <a:t>1600</a:t>
            </a:r>
            <a:r>
              <a:rPr lang="es-ES" sz="2000" b="1" dirty="0">
                <a:latin typeface="Isidora Sans" panose="00000500000000000000" pitchFamily="2" charset="0"/>
              </a:rPr>
              <a:t> </a:t>
            </a:r>
            <a:r>
              <a:rPr lang="es-ES" sz="1600" b="1" dirty="0">
                <a:latin typeface="Isidora Sans" panose="00000500000000000000" pitchFamily="2" charset="0"/>
              </a:rPr>
              <a:t>personas en los talleres MAS y encuentros COPACOS</a:t>
            </a:r>
          </a:p>
          <a:p>
            <a:pPr marL="285750" lvl="0" indent="-285750" algn="just">
              <a:buFont typeface="Arial" panose="020B0604020202020204" pitchFamily="34" charset="0"/>
              <a:buChar char="•"/>
            </a:pPr>
            <a:endParaRPr lang="es-ES" sz="1600" b="1"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Se fortaleció el Observatorio de Salud</a:t>
            </a:r>
          </a:p>
          <a:p>
            <a:pPr marL="285750" lvl="0" indent="-285750" algn="just">
              <a:buFont typeface="Arial" panose="020B0604020202020204" pitchFamily="34" charset="0"/>
              <a:buChar char="•"/>
            </a:pPr>
            <a:endParaRPr lang="es-ES" sz="1600" b="1" dirty="0">
              <a:latin typeface="Isidora Sans" panose="00000500000000000000" pitchFamily="2" charset="0"/>
            </a:endParaRPr>
          </a:p>
          <a:p>
            <a:pPr lvl="0" algn="just"/>
            <a:endParaRPr lang="es-CO" sz="1400" dirty="0">
              <a:latin typeface="Isidora Sans" panose="00000500000000000000" pitchFamily="2" charset="0"/>
            </a:endParaRPr>
          </a:p>
        </p:txBody>
      </p:sp>
      <p:pic>
        <p:nvPicPr>
          <p:cNvPr id="12" name="Imagen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632690"/>
            <a:ext cx="3384577" cy="3300589"/>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761338597"/>
              </p:ext>
            </p:extLst>
          </p:nvPr>
        </p:nvGraphicFramePr>
        <p:xfrm>
          <a:off x="1946273" y="1575015"/>
          <a:ext cx="8064071" cy="1224788"/>
        </p:xfrm>
        <a:graphic>
          <a:graphicData uri="http://schemas.openxmlformats.org/drawingml/2006/table">
            <a:tbl>
              <a:tblPr firstRow="1" firstCol="1" bandRow="1"/>
              <a:tblGrid>
                <a:gridCol w="3101701">
                  <a:extLst>
                    <a:ext uri="{9D8B030D-6E8A-4147-A177-3AD203B41FA5}">
                      <a16:colId xmlns:a16="http://schemas.microsoft.com/office/drawing/2014/main" val="20000"/>
                    </a:ext>
                  </a:extLst>
                </a:gridCol>
                <a:gridCol w="1304919">
                  <a:extLst>
                    <a:ext uri="{9D8B030D-6E8A-4147-A177-3AD203B41FA5}">
                      <a16:colId xmlns:a16="http://schemas.microsoft.com/office/drawing/2014/main" val="20001"/>
                    </a:ext>
                  </a:extLst>
                </a:gridCol>
                <a:gridCol w="1313671">
                  <a:extLst>
                    <a:ext uri="{9D8B030D-6E8A-4147-A177-3AD203B41FA5}">
                      <a16:colId xmlns:a16="http://schemas.microsoft.com/office/drawing/2014/main" val="20002"/>
                    </a:ext>
                  </a:extLst>
                </a:gridCol>
                <a:gridCol w="1240156">
                  <a:extLst>
                    <a:ext uri="{9D8B030D-6E8A-4147-A177-3AD203B41FA5}">
                      <a16:colId xmlns:a16="http://schemas.microsoft.com/office/drawing/2014/main" val="20003"/>
                    </a:ext>
                  </a:extLst>
                </a:gridCol>
                <a:gridCol w="1103624">
                  <a:extLst>
                    <a:ext uri="{9D8B030D-6E8A-4147-A177-3AD203B41FA5}">
                      <a16:colId xmlns:a16="http://schemas.microsoft.com/office/drawing/2014/main" val="20004"/>
                    </a:ext>
                  </a:extLst>
                </a:gridCol>
              </a:tblGrid>
              <a:tr h="457200">
                <a:tc>
                  <a:txBody>
                    <a:bodyPr/>
                    <a:lstStyle/>
                    <a:p>
                      <a:pPr algn="ctr">
                        <a:lnSpc>
                          <a:spcPct val="115000"/>
                        </a:lnSpc>
                        <a:spcAft>
                          <a:spcPts val="0"/>
                        </a:spcAft>
                      </a:pPr>
                      <a:r>
                        <a:rPr lang="es-CO" sz="1800"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Proyecto</a:t>
                      </a:r>
                      <a:endParaRPr lang="es-CO" sz="18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8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inicial</a:t>
                      </a:r>
                      <a:endParaRPr lang="es-CO" sz="18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8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definitivo</a:t>
                      </a:r>
                      <a:endParaRPr lang="es-CO" sz="18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8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ejecutado</a:t>
                      </a:r>
                      <a:endParaRPr lang="es-CO" sz="18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8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a:t>
                      </a:r>
                      <a:endParaRPr lang="es-CO" sz="18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10000"/>
                  </a:ext>
                </a:extLst>
              </a:tr>
              <a:tr h="200025">
                <a:tc>
                  <a:txBody>
                    <a:bodyPr/>
                    <a:lstStyle/>
                    <a:p>
                      <a:pPr>
                        <a:lnSpc>
                          <a:spcPct val="115000"/>
                        </a:lnSpc>
                        <a:spcAft>
                          <a:spcPts val="0"/>
                        </a:spcAft>
                      </a:pPr>
                      <a:r>
                        <a:rPr lang="es-CO" sz="1800" dirty="0">
                          <a:effectLst/>
                          <a:latin typeface="Isidora Sans" panose="00000500000000000000" pitchFamily="2" charset="0"/>
                          <a:ea typeface="Times New Roman" panose="02020603050405020304" pitchFamily="18" charset="0"/>
                          <a:cs typeface="Arial" panose="020B0604020202020204" pitchFamily="34" charset="0"/>
                        </a:rPr>
                        <a:t>200197 Fortalecimiento Gestión Territorial</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Isadora sans"/>
                        </a:rPr>
                        <a:t>3.139.307.197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Isadora sans"/>
                        </a:rPr>
                        <a:t>4.519.325.775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Isadora sans"/>
                        </a:rPr>
                        <a:t>3.918.823.002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CO" sz="1800" dirty="0">
                          <a:effectLst/>
                          <a:latin typeface="Isadora sans"/>
                          <a:ea typeface="Times New Roman" panose="02020603050405020304" pitchFamily="18" charset="0"/>
                          <a:cs typeface="Arial" panose="020B0604020202020204" pitchFamily="34" charset="0"/>
                        </a:rPr>
                        <a:t>87%</a:t>
                      </a: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CuadroTexto 1">
            <a:extLst>
              <a:ext uri="{FF2B5EF4-FFF2-40B4-BE49-F238E27FC236}">
                <a16:creationId xmlns:a16="http://schemas.microsoft.com/office/drawing/2014/main" id="{5D647DC4-D9B4-AEF2-4543-E1BC805958AC}"/>
              </a:ext>
            </a:extLst>
          </p:cNvPr>
          <p:cNvSpPr txBox="1"/>
          <p:nvPr/>
        </p:nvSpPr>
        <p:spPr>
          <a:xfrm>
            <a:off x="3062796" y="743366"/>
            <a:ext cx="5879235"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70466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EF5A70B-5694-42FA-AB58-C8C90AFD19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088" y="2655047"/>
            <a:ext cx="4423490" cy="4484465"/>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4170228828"/>
              </p:ext>
            </p:extLst>
          </p:nvPr>
        </p:nvGraphicFramePr>
        <p:xfrm>
          <a:off x="1626093" y="1847915"/>
          <a:ext cx="8939813" cy="1088644"/>
        </p:xfrm>
        <a:graphic>
          <a:graphicData uri="http://schemas.openxmlformats.org/drawingml/2006/table">
            <a:tbl>
              <a:tblPr firstRow="1" firstCol="1" bandRow="1"/>
              <a:tblGrid>
                <a:gridCol w="3294340">
                  <a:extLst>
                    <a:ext uri="{9D8B030D-6E8A-4147-A177-3AD203B41FA5}">
                      <a16:colId xmlns:a16="http://schemas.microsoft.com/office/drawing/2014/main" val="20000"/>
                    </a:ext>
                  </a:extLst>
                </a:gridCol>
                <a:gridCol w="1428580">
                  <a:extLst>
                    <a:ext uri="{9D8B030D-6E8A-4147-A177-3AD203B41FA5}">
                      <a16:colId xmlns:a16="http://schemas.microsoft.com/office/drawing/2014/main" val="20001"/>
                    </a:ext>
                  </a:extLst>
                </a:gridCol>
                <a:gridCol w="2065417">
                  <a:extLst>
                    <a:ext uri="{9D8B030D-6E8A-4147-A177-3AD203B41FA5}">
                      <a16:colId xmlns:a16="http://schemas.microsoft.com/office/drawing/2014/main" val="20002"/>
                    </a:ext>
                  </a:extLst>
                </a:gridCol>
                <a:gridCol w="1428580">
                  <a:extLst>
                    <a:ext uri="{9D8B030D-6E8A-4147-A177-3AD203B41FA5}">
                      <a16:colId xmlns:a16="http://schemas.microsoft.com/office/drawing/2014/main" val="20003"/>
                    </a:ext>
                  </a:extLst>
                </a:gridCol>
                <a:gridCol w="722896">
                  <a:extLst>
                    <a:ext uri="{9D8B030D-6E8A-4147-A177-3AD203B41FA5}">
                      <a16:colId xmlns:a16="http://schemas.microsoft.com/office/drawing/2014/main" val="20004"/>
                    </a:ext>
                  </a:extLst>
                </a:gridCol>
              </a:tblGrid>
              <a:tr h="469900">
                <a:tc>
                  <a:txBody>
                    <a:bodyPr/>
                    <a:lstStyle/>
                    <a:p>
                      <a:pPr marL="0" algn="ctr" defTabSz="914400" rtl="0" eaLnBrk="1" latinLnBrk="0" hangingPunct="1">
                        <a:lnSpc>
                          <a:spcPct val="115000"/>
                        </a:lnSpc>
                        <a:spcAft>
                          <a:spcPts val="0"/>
                        </a:spcAft>
                      </a:pPr>
                      <a:r>
                        <a:rPr lang="es-CO" sz="1800" kern="1200"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Proyecto</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D6D6E"/>
                    </a:solidFill>
                  </a:tcPr>
                </a:tc>
                <a:tc>
                  <a:txBody>
                    <a:bodyPr/>
                    <a:lstStyle/>
                    <a:p>
                      <a:pPr marL="0" algn="ctr" defTabSz="914400" rtl="0" eaLnBrk="1" latinLnBrk="0" hangingPunct="1">
                        <a:lnSpc>
                          <a:spcPct val="115000"/>
                        </a:lnSpc>
                        <a:spcAft>
                          <a:spcPts val="0"/>
                        </a:spcAft>
                      </a:pPr>
                      <a:r>
                        <a:rPr lang="es-CO" sz="1600" b="1" kern="1200"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inicial</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tc>
                  <a:txBody>
                    <a:bodyPr/>
                    <a:lstStyle/>
                    <a:p>
                      <a:pPr marL="0" algn="ctr" defTabSz="914400" rtl="0" eaLnBrk="1" latinLnBrk="0" hangingPunct="1">
                        <a:lnSpc>
                          <a:spcPct val="115000"/>
                        </a:lnSpc>
                        <a:spcAft>
                          <a:spcPts val="0"/>
                        </a:spcAft>
                      </a:pPr>
                      <a:r>
                        <a:rPr lang="es-CO" sz="1600" b="1" kern="1200"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definitivo</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tc>
                  <a:txBody>
                    <a:bodyPr/>
                    <a:lstStyle/>
                    <a:p>
                      <a:pPr marL="0" algn="ctr" defTabSz="914400" rtl="0" eaLnBrk="1" latinLnBrk="0" hangingPunct="1">
                        <a:lnSpc>
                          <a:spcPct val="115000"/>
                        </a:lnSpc>
                        <a:spcAft>
                          <a:spcPts val="0"/>
                        </a:spcAft>
                      </a:pPr>
                      <a:r>
                        <a:rPr lang="es-CO" sz="1600" b="1" kern="1200"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ejecutado</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tc>
                  <a:txBody>
                    <a:bodyPr/>
                    <a:lstStyle/>
                    <a:p>
                      <a:pPr marL="0" algn="ctr" defTabSz="914400" rtl="0" eaLnBrk="1" latinLnBrk="0" hangingPunct="1">
                        <a:lnSpc>
                          <a:spcPct val="115000"/>
                        </a:lnSpc>
                        <a:spcAft>
                          <a:spcPts val="0"/>
                        </a:spcAft>
                      </a:pPr>
                      <a:r>
                        <a:rPr lang="es-CO" sz="1600" b="1" kern="1200"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extLst>
                  <a:ext uri="{0D108BD9-81ED-4DB2-BD59-A6C34878D82A}">
                    <a16:rowId xmlns:a16="http://schemas.microsoft.com/office/drawing/2014/main" val="10000"/>
                  </a:ext>
                </a:extLst>
              </a:tr>
              <a:tr h="314325">
                <a:tc>
                  <a:txBody>
                    <a:bodyPr/>
                    <a:lstStyle/>
                    <a:p>
                      <a:pPr>
                        <a:lnSpc>
                          <a:spcPct val="115000"/>
                        </a:lnSpc>
                        <a:spcAft>
                          <a:spcPts val="0"/>
                        </a:spcAft>
                      </a:pPr>
                      <a:r>
                        <a:rPr lang="es-CO" sz="1600">
                          <a:effectLst/>
                          <a:latin typeface="Isidora Sans" panose="00000500000000000000" pitchFamily="2" charset="0"/>
                          <a:ea typeface="Times New Roman" panose="02020603050405020304" pitchFamily="18" charset="0"/>
                          <a:cs typeface="Times New Roman" panose="02020603050405020304" pitchFamily="18" charset="0"/>
                        </a:rPr>
                        <a:t>200291 Adecuación de la Unidad Hospitalaria Santa Cruz</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Arial" panose="020B0604020202020204" pitchFamily="34" charset="0"/>
                        </a:rPr>
                        <a:t>38.256.025.585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Arial" panose="020B0604020202020204" pitchFamily="34" charset="0"/>
                        </a:rPr>
                        <a:t>47.184.720.356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Arial" panose="020B0604020202020204" pitchFamily="34" charset="0"/>
                        </a:rPr>
                        <a:t>47.053.174.189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800" dirty="0">
                          <a:effectLst/>
                          <a:latin typeface="Isidora Sans" panose="00000500000000000000" pitchFamily="2" charset="0"/>
                          <a:ea typeface="Times New Roman" panose="02020603050405020304" pitchFamily="18" charset="0"/>
                          <a:cs typeface="Times New Roman" panose="02020603050405020304" pitchFamily="18" charset="0"/>
                        </a:rPr>
                        <a:t>100%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Imagen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6507" y="2545672"/>
            <a:ext cx="2874886" cy="4312328"/>
          </a:xfrm>
          <a:prstGeom prst="rect">
            <a:avLst/>
          </a:prstGeom>
        </p:spPr>
      </p:pic>
      <p:sp>
        <p:nvSpPr>
          <p:cNvPr id="2" name="CuadroTexto 1">
            <a:extLst>
              <a:ext uri="{FF2B5EF4-FFF2-40B4-BE49-F238E27FC236}">
                <a16:creationId xmlns:a16="http://schemas.microsoft.com/office/drawing/2014/main" id="{A6700D2F-D5D3-5769-5BCF-63DE8175E073}"/>
              </a:ext>
            </a:extLst>
          </p:cNvPr>
          <p:cNvSpPr txBox="1"/>
          <p:nvPr/>
        </p:nvSpPr>
        <p:spPr>
          <a:xfrm>
            <a:off x="3062796" y="743366"/>
            <a:ext cx="5879235"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
        <p:nvSpPr>
          <p:cNvPr id="10" name="CuadroTexto 9"/>
          <p:cNvSpPr txBox="1"/>
          <p:nvPr/>
        </p:nvSpPr>
        <p:spPr>
          <a:xfrm>
            <a:off x="3701988" y="3771977"/>
            <a:ext cx="6552355" cy="2277547"/>
          </a:xfrm>
          <a:prstGeom prst="rect">
            <a:avLst/>
          </a:prstGeom>
          <a:noFill/>
        </p:spPr>
        <p:txBody>
          <a:bodyPr wrap="square" rtlCol="0">
            <a:spAutoFit/>
          </a:bodyPr>
          <a:lstStyle/>
          <a:p>
            <a:pPr algn="just"/>
            <a:r>
              <a:rPr lang="es-CO" b="1" dirty="0">
                <a:solidFill>
                  <a:srgbClr val="ED6D6E"/>
                </a:solidFill>
                <a:latin typeface="Isidora Sans Bold" panose="00000800000000000000" pitchFamily="2" charset="0"/>
              </a:rPr>
              <a:t>Principales acciones desarrolladas</a:t>
            </a:r>
            <a:endParaRPr lang="es-CO" dirty="0">
              <a:solidFill>
                <a:srgbClr val="ED6D6E"/>
              </a:solidFill>
              <a:latin typeface="Isidora Sans Bold" panose="00000800000000000000" pitchFamily="2" charset="0"/>
            </a:endParaRPr>
          </a:p>
          <a:p>
            <a:pPr algn="just"/>
            <a:r>
              <a:rPr lang="es-CO" sz="1600" b="1" dirty="0">
                <a:latin typeface="Isidora Sans" panose="00000500000000000000" pitchFamily="2" charset="0"/>
              </a:rPr>
              <a:t> </a:t>
            </a:r>
            <a:endParaRPr lang="es-CO" sz="1600"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b="1" dirty="0">
                <a:latin typeface="Isidora Sans" panose="00000500000000000000" pitchFamily="2" charset="0"/>
              </a:rPr>
              <a:t>Se realizaron los estudios y diseños técnicos para la ampliación de los servicios de urgencias, hospitalización, consulta externa y ayudas diagnosticas de la Unidad Hospitalaria Santa Cruz</a:t>
            </a:r>
          </a:p>
          <a:p>
            <a:pPr marL="285750" lvl="0" indent="-285750" algn="just">
              <a:buClr>
                <a:srgbClr val="1A3A35"/>
              </a:buClr>
              <a:buFont typeface="Arial" panose="020B0604020202020204" pitchFamily="34" charset="0"/>
              <a:buChar char="•"/>
            </a:pPr>
            <a:endParaRPr lang="es-ES" b="1"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b="1" dirty="0">
                <a:latin typeface="Isidora Sans" panose="00000500000000000000" pitchFamily="2" charset="0"/>
              </a:rPr>
              <a:t>Se radicó el proyecto en Plan Bienal de Inversiones por el Ministerio de Salud (Resolución 2053 de 2019)</a:t>
            </a:r>
          </a:p>
        </p:txBody>
      </p:sp>
    </p:spTree>
    <p:extLst>
      <p:ext uri="{BB962C8B-B14F-4D97-AF65-F5344CB8AC3E}">
        <p14:creationId xmlns:p14="http://schemas.microsoft.com/office/powerpoint/2010/main" val="3717150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1399665" y="2247188"/>
            <a:ext cx="4462461" cy="4430298"/>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9DD7EC"/>
          </a:solidFill>
        </p:spPr>
        <p:txBody>
          <a:bodyPr wrap="square" lIns="0" tIns="0" rIns="0" bIns="0" rtlCol="0"/>
          <a:lstStyle/>
          <a:p>
            <a:endParaRPr sz="2622"/>
          </a:p>
        </p:txBody>
      </p:sp>
      <p:sp>
        <p:nvSpPr>
          <p:cNvPr id="5" name="CuadroTexto 4"/>
          <p:cNvSpPr txBox="1"/>
          <p:nvPr/>
        </p:nvSpPr>
        <p:spPr>
          <a:xfrm>
            <a:off x="3230000" y="679053"/>
            <a:ext cx="4822619" cy="490199"/>
          </a:xfrm>
          <a:prstGeom prst="rect">
            <a:avLst/>
          </a:prstGeom>
          <a:solidFill>
            <a:srgbClr val="9DD7EC"/>
          </a:solidFill>
        </p:spPr>
        <p:txBody>
          <a:bodyPr wrap="square" rtlCol="0">
            <a:spAutoFit/>
          </a:bodyPr>
          <a:lstStyle/>
          <a:p>
            <a:pPr>
              <a:lnSpc>
                <a:spcPct val="115000"/>
              </a:lnSpc>
            </a:pP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CAPÍTULO 1. LOGROS ESTRAT</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ÉGICOS</a:t>
            </a:r>
            <a:endParaRPr lang="es-CO" sz="1400" dirty="0">
              <a:effectLst/>
              <a:latin typeface="Times New Roman" panose="02020603050405020304" pitchFamily="18" charset="0"/>
              <a:ea typeface="Times New Roman" panose="02020603050405020304" pitchFamily="18" charset="0"/>
            </a:endParaRPr>
          </a:p>
        </p:txBody>
      </p:sp>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920" y="2689934"/>
            <a:ext cx="3384850" cy="4168065"/>
          </a:xfrm>
          <a:prstGeom prst="rect">
            <a:avLst/>
          </a:prstGeom>
        </p:spPr>
      </p:pic>
      <p:sp>
        <p:nvSpPr>
          <p:cNvPr id="2" name="object 31">
            <a:extLst>
              <a:ext uri="{FF2B5EF4-FFF2-40B4-BE49-F238E27FC236}">
                <a16:creationId xmlns:a16="http://schemas.microsoft.com/office/drawing/2014/main" id="{E66EE58F-AFB5-D0E6-4321-B0B7635C0E33}"/>
              </a:ext>
            </a:extLst>
          </p:cNvPr>
          <p:cNvSpPr txBox="1"/>
          <p:nvPr/>
        </p:nvSpPr>
        <p:spPr>
          <a:xfrm>
            <a:off x="3230000" y="1457877"/>
            <a:ext cx="7221690" cy="6216669"/>
          </a:xfrm>
          <a:prstGeom prst="rect">
            <a:avLst/>
          </a:prstGeom>
        </p:spPr>
        <p:txBody>
          <a:bodyPr vert="horz" wrap="square" lIns="0" tIns="19906" rIns="0" bIns="0" rtlCol="0">
            <a:spAutoFit/>
          </a:bodyPr>
          <a:lstStyle/>
          <a:p>
            <a:pPr marL="208963" marR="6124" indent="-171450" algn="just">
              <a:spcBef>
                <a:spcPts val="50"/>
              </a:spcBef>
              <a:buFont typeface="Arial" panose="020B0604020202020204" pitchFamily="34" charset="0"/>
              <a:buChar char="•"/>
            </a:pPr>
            <a:r>
              <a:rPr lang="es-CO" sz="1600" dirty="0">
                <a:latin typeface="Isadora sans"/>
                <a:ea typeface="Times New Roman" panose="02020603050405020304" pitchFamily="18" charset="0"/>
                <a:cs typeface="Times New Roman" panose="02020603050405020304" pitchFamily="18" charset="0"/>
              </a:rPr>
              <a:t>Se mantiene</a:t>
            </a:r>
            <a:r>
              <a:rPr lang="es-CO" sz="1600" dirty="0">
                <a:effectLst/>
                <a:latin typeface="Isadora sans"/>
                <a:ea typeface="Times New Roman" panose="02020603050405020304" pitchFamily="18" charset="0"/>
                <a:cs typeface="Times New Roman" panose="02020603050405020304" pitchFamily="18" charset="0"/>
              </a:rPr>
              <a:t> la mortalidad por enfermedad diarreica aguda en cero, como resultado de las acciones de capacitación técnica y comunitaria para la atención integral de la primera infancia, además de la implementación del </a:t>
            </a:r>
            <a:r>
              <a:rPr lang="es-CO" sz="1600" dirty="0" err="1">
                <a:effectLst/>
                <a:latin typeface="Isadora sans"/>
                <a:ea typeface="Times New Roman" panose="02020603050405020304" pitchFamily="18" charset="0"/>
                <a:cs typeface="Times New Roman" panose="02020603050405020304" pitchFamily="18" charset="0"/>
              </a:rPr>
              <a:t>triaje</a:t>
            </a:r>
            <a:r>
              <a:rPr lang="es-CO" sz="1600" dirty="0">
                <a:effectLst/>
                <a:latin typeface="Isadora sans"/>
                <a:ea typeface="Times New Roman" panose="02020603050405020304" pitchFamily="18" charset="0"/>
                <a:cs typeface="Times New Roman" panose="02020603050405020304" pitchFamily="18" charset="0"/>
              </a:rPr>
              <a:t> pediátrico para la captación oportuna de casos en riesgo. </a:t>
            </a:r>
          </a:p>
          <a:p>
            <a:pPr marL="208963" marR="6124" indent="-171450" algn="just">
              <a:spcBef>
                <a:spcPts val="50"/>
              </a:spcBef>
              <a:buFont typeface="Arial" panose="020B0604020202020204" pitchFamily="34" charset="0"/>
              <a:buChar char="•"/>
            </a:pPr>
            <a:endParaRPr lang="es-CO" sz="1600" dirty="0">
              <a:latin typeface="Isadora sans"/>
              <a:ea typeface="Times New Roman" panose="02020603050405020304" pitchFamily="18" charset="0"/>
              <a:cs typeface="Times New Roman" panose="02020603050405020304" pitchFamily="18" charset="0"/>
            </a:endParaRPr>
          </a:p>
          <a:p>
            <a:pPr marL="208963" marR="6124" indent="-171450" algn="just">
              <a:spcBef>
                <a:spcPts val="50"/>
              </a:spcBef>
              <a:buFont typeface="Arial" panose="020B0604020202020204" pitchFamily="34" charset="0"/>
              <a:buChar char="•"/>
            </a:pPr>
            <a:r>
              <a:rPr lang="es-CO" sz="1600" dirty="0">
                <a:latin typeface="Isadora sans"/>
                <a:cs typeface="Times New Roman" panose="02020603050405020304" pitchFamily="18" charset="0"/>
              </a:rPr>
              <a:t>Se logró aumentar en un </a:t>
            </a:r>
            <a:r>
              <a:rPr lang="es-CO" sz="2000" b="1" dirty="0">
                <a:latin typeface="Isadora sans"/>
                <a:cs typeface="Times New Roman" panose="02020603050405020304" pitchFamily="18" charset="0"/>
              </a:rPr>
              <a:t>9.4% </a:t>
            </a:r>
            <a:r>
              <a:rPr lang="es-CO" sz="1600" dirty="0">
                <a:latin typeface="Isadora sans"/>
                <a:cs typeface="Times New Roman" panose="02020603050405020304" pitchFamily="18" charset="0"/>
              </a:rPr>
              <a:t>la población que convive con VIH que conoce su diagnóstico pasando de 83% en 2019 a 93% para 2023, a través de la implementación de pruebas rápidas y capacitación a personal de salud.</a:t>
            </a:r>
          </a:p>
          <a:p>
            <a:pPr marL="208963" marR="6124" indent="-171450" algn="just">
              <a:spcBef>
                <a:spcPts val="50"/>
              </a:spcBef>
              <a:buFont typeface="Arial" panose="020B0604020202020204" pitchFamily="34" charset="0"/>
              <a:buChar char="•"/>
            </a:pPr>
            <a:endParaRPr lang="es-CO" sz="1600" dirty="0">
              <a:latin typeface="Isadora sans"/>
              <a:cs typeface="Times New Roman" panose="02020603050405020304" pitchFamily="18" charset="0"/>
            </a:endParaRPr>
          </a:p>
          <a:p>
            <a:pPr marL="208963" marR="6124" indent="-171450" algn="just">
              <a:spcBef>
                <a:spcPts val="50"/>
              </a:spcBef>
              <a:buFont typeface="Arial" panose="020B0604020202020204" pitchFamily="34" charset="0"/>
              <a:buChar char="•"/>
            </a:pPr>
            <a:r>
              <a:rPr lang="es-CO" sz="1600" dirty="0">
                <a:latin typeface="Isadora sans"/>
                <a:cs typeface="Times New Roman" panose="02020603050405020304" pitchFamily="18" charset="0"/>
              </a:rPr>
              <a:t>Avanzamos en la disminución de la proporción de embarazos en adolescentes de 10 -19 años, pasando de 15 en 2019 a 10.54 para el año 2023, lo que representa una disminución del </a:t>
            </a:r>
            <a:r>
              <a:rPr lang="es-CO" sz="2000" b="1" dirty="0">
                <a:latin typeface="Isadora sans"/>
                <a:cs typeface="Times New Roman" panose="02020603050405020304" pitchFamily="18" charset="0"/>
              </a:rPr>
              <a:t>33% </a:t>
            </a:r>
            <a:r>
              <a:rPr lang="es-CO" sz="1600" dirty="0">
                <a:latin typeface="Isadora sans"/>
                <a:cs typeface="Times New Roman" panose="02020603050405020304" pitchFamily="18" charset="0"/>
              </a:rPr>
              <a:t>comparado con el inicio del cuatrienio; así mismo logramos una disminución de embarazos en la población adolescente de 10 - 14 años, de un 30% en comparación con la línea de base. </a:t>
            </a:r>
          </a:p>
          <a:p>
            <a:pPr marL="208963" marR="6124" indent="-171450" algn="just">
              <a:spcBef>
                <a:spcPts val="50"/>
              </a:spcBef>
              <a:buFont typeface="Arial" panose="020B0604020202020204" pitchFamily="34" charset="0"/>
              <a:buChar char="•"/>
            </a:pPr>
            <a:endParaRPr lang="es-CO" sz="1600" dirty="0">
              <a:latin typeface="Isadora sans"/>
              <a:cs typeface="Times New Roman" panose="02020603050405020304" pitchFamily="18" charset="0"/>
            </a:endParaRPr>
          </a:p>
          <a:p>
            <a:pPr marL="208963" marR="6124" indent="-171450" algn="just">
              <a:spcBef>
                <a:spcPts val="50"/>
              </a:spcBef>
              <a:buFont typeface="Arial" panose="020B0604020202020204" pitchFamily="34" charset="0"/>
              <a:buChar char="•"/>
            </a:pPr>
            <a:r>
              <a:rPr lang="es-CO" sz="1600" dirty="0">
                <a:latin typeface="Isadora sans"/>
                <a:cs typeface="Times New Roman" panose="02020603050405020304" pitchFamily="18" charset="0"/>
              </a:rPr>
              <a:t>Debido a las intervenciones que realizamos sobre los factores de riesgo ambientales, y a la disminución de la circulación del virus en la ciudad, se mantuvo la letalidad por Dengue en</a:t>
            </a:r>
            <a:r>
              <a:rPr lang="es-CO" sz="2000" b="1" dirty="0">
                <a:latin typeface="Isadora sans"/>
                <a:cs typeface="Times New Roman" panose="02020603050405020304" pitchFamily="18" charset="0"/>
              </a:rPr>
              <a:t> cero </a:t>
            </a:r>
            <a:r>
              <a:rPr lang="es-CO" sz="1600" dirty="0">
                <a:latin typeface="Isadora sans"/>
                <a:cs typeface="Times New Roman" panose="02020603050405020304" pitchFamily="18" charset="0"/>
              </a:rPr>
              <a:t>casos.</a:t>
            </a:r>
          </a:p>
          <a:p>
            <a:pPr marL="37513" marR="6124" algn="just">
              <a:spcBef>
                <a:spcPts val="50"/>
              </a:spcBef>
            </a:pPr>
            <a:endParaRPr lang="es-CO" sz="1600" dirty="0">
              <a:latin typeface="Isadora sans"/>
              <a:cs typeface="Times New Roman" panose="02020603050405020304" pitchFamily="18" charset="0"/>
            </a:endParaRPr>
          </a:p>
          <a:p>
            <a:pPr marL="37513" marR="6124" algn="just">
              <a:spcBef>
                <a:spcPts val="50"/>
              </a:spcBef>
            </a:pPr>
            <a:endParaRPr lang="es-ES" sz="1100" dirty="0">
              <a:solidFill>
                <a:srgbClr val="1B3834"/>
              </a:solidFill>
              <a:latin typeface="Isadora sans"/>
              <a:cs typeface="Tahoma"/>
            </a:endParaRPr>
          </a:p>
          <a:p>
            <a:pPr marL="37513" marR="6124" algn="just">
              <a:spcBef>
                <a:spcPts val="50"/>
              </a:spcBef>
            </a:pPr>
            <a:endParaRPr lang="es-ES" sz="1100" dirty="0">
              <a:solidFill>
                <a:srgbClr val="EB6C6D"/>
              </a:solidFill>
              <a:latin typeface="Isadora sans"/>
              <a:cs typeface="Tahoma"/>
            </a:endParaRPr>
          </a:p>
          <a:p>
            <a:pPr marL="37513" marR="6124" algn="just">
              <a:spcBef>
                <a:spcPts val="50"/>
              </a:spcBef>
            </a:pPr>
            <a:endParaRPr lang="es-ES" sz="1100" dirty="0">
              <a:solidFill>
                <a:srgbClr val="EB6C6D"/>
              </a:solidFill>
              <a:latin typeface="Isadora sans"/>
              <a:cs typeface="Tahoma"/>
            </a:endParaRPr>
          </a:p>
          <a:p>
            <a:pPr marL="37513" marR="6124" algn="just">
              <a:spcBef>
                <a:spcPts val="50"/>
              </a:spcBef>
            </a:pPr>
            <a:endParaRPr lang="es-ES" sz="1100" dirty="0">
              <a:solidFill>
                <a:srgbClr val="EB6C6D"/>
              </a:solidFill>
              <a:latin typeface="Isadora sans"/>
              <a:cs typeface="Tahoma"/>
            </a:endParaRPr>
          </a:p>
          <a:p>
            <a:pPr marL="37513" marR="6124" algn="just">
              <a:spcBef>
                <a:spcPts val="50"/>
              </a:spcBef>
            </a:pPr>
            <a:endParaRPr lang="es-ES" sz="1100" dirty="0">
              <a:solidFill>
                <a:srgbClr val="EB6C6D"/>
              </a:solidFill>
              <a:latin typeface="Isadora sans"/>
              <a:cs typeface="Tahoma"/>
            </a:endParaRPr>
          </a:p>
          <a:p>
            <a:pPr marL="37513" marR="6124" algn="just">
              <a:spcBef>
                <a:spcPts val="50"/>
              </a:spcBef>
            </a:pPr>
            <a:endParaRPr lang="es-ES" sz="1100" dirty="0">
              <a:solidFill>
                <a:srgbClr val="EB6C6D"/>
              </a:solidFill>
              <a:latin typeface="Isadora sans"/>
              <a:cs typeface="Tahoma"/>
            </a:endParaRPr>
          </a:p>
          <a:p>
            <a:pPr marL="37513" marR="6124" algn="just">
              <a:spcBef>
                <a:spcPts val="50"/>
              </a:spcBef>
            </a:pPr>
            <a:endParaRPr lang="es-ES" sz="1100" dirty="0">
              <a:solidFill>
                <a:srgbClr val="EB6C6D"/>
              </a:solidFill>
              <a:latin typeface="Isadora sans"/>
              <a:cs typeface="Tahoma"/>
            </a:endParaRPr>
          </a:p>
        </p:txBody>
      </p:sp>
    </p:spTree>
    <p:extLst>
      <p:ext uri="{BB962C8B-B14F-4D97-AF65-F5344CB8AC3E}">
        <p14:creationId xmlns:p14="http://schemas.microsoft.com/office/powerpoint/2010/main" val="3145849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EF5A70B-5694-42FA-AB58-C8C90AFD19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2485" y="3210761"/>
            <a:ext cx="4423490" cy="4484465"/>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3393490778"/>
              </p:ext>
            </p:extLst>
          </p:nvPr>
        </p:nvGraphicFramePr>
        <p:xfrm>
          <a:off x="1438184" y="2178759"/>
          <a:ext cx="9232776" cy="1088644"/>
        </p:xfrm>
        <a:graphic>
          <a:graphicData uri="http://schemas.openxmlformats.org/drawingml/2006/table">
            <a:tbl>
              <a:tblPr firstRow="1" firstCol="1" bandRow="1"/>
              <a:tblGrid>
                <a:gridCol w="3261635">
                  <a:extLst>
                    <a:ext uri="{9D8B030D-6E8A-4147-A177-3AD203B41FA5}">
                      <a16:colId xmlns:a16="http://schemas.microsoft.com/office/drawing/2014/main" val="20000"/>
                    </a:ext>
                  </a:extLst>
                </a:gridCol>
                <a:gridCol w="1477621">
                  <a:extLst>
                    <a:ext uri="{9D8B030D-6E8A-4147-A177-3AD203B41FA5}">
                      <a16:colId xmlns:a16="http://schemas.microsoft.com/office/drawing/2014/main" val="20001"/>
                    </a:ext>
                  </a:extLst>
                </a:gridCol>
                <a:gridCol w="2186579">
                  <a:extLst>
                    <a:ext uri="{9D8B030D-6E8A-4147-A177-3AD203B41FA5}">
                      <a16:colId xmlns:a16="http://schemas.microsoft.com/office/drawing/2014/main" val="20002"/>
                    </a:ext>
                  </a:extLst>
                </a:gridCol>
                <a:gridCol w="1544647">
                  <a:extLst>
                    <a:ext uri="{9D8B030D-6E8A-4147-A177-3AD203B41FA5}">
                      <a16:colId xmlns:a16="http://schemas.microsoft.com/office/drawing/2014/main" val="20003"/>
                    </a:ext>
                  </a:extLst>
                </a:gridCol>
                <a:gridCol w="762294">
                  <a:extLst>
                    <a:ext uri="{9D8B030D-6E8A-4147-A177-3AD203B41FA5}">
                      <a16:colId xmlns:a16="http://schemas.microsoft.com/office/drawing/2014/main" val="20004"/>
                    </a:ext>
                  </a:extLst>
                </a:gridCol>
              </a:tblGrid>
              <a:tr h="390525">
                <a:tc>
                  <a:txBody>
                    <a:bodyPr/>
                    <a:lstStyle/>
                    <a:p>
                      <a:pPr algn="ctr">
                        <a:lnSpc>
                          <a:spcPct val="115000"/>
                        </a:lnSpc>
                        <a:spcAft>
                          <a:spcPts val="0"/>
                        </a:spcAft>
                      </a:pPr>
                      <a:r>
                        <a:rPr lang="es-CO" sz="18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Proyecto</a:t>
                      </a:r>
                      <a:endParaRPr lang="es-CO" sz="36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Presupuesto inicial</a:t>
                      </a:r>
                      <a:endParaRPr lang="es-CO" sz="32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Presupuesto definitivo</a:t>
                      </a:r>
                      <a:endParaRPr lang="es-CO" sz="32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Presupuesto ejecutado</a:t>
                      </a:r>
                      <a:endParaRPr lang="es-CO" sz="32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a:t>
                      </a:r>
                      <a:endParaRPr lang="es-CO" sz="32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extLst>
                  <a:ext uri="{0D108BD9-81ED-4DB2-BD59-A6C34878D82A}">
                    <a16:rowId xmlns:a16="http://schemas.microsoft.com/office/drawing/2014/main" val="10000"/>
                  </a:ext>
                </a:extLst>
              </a:tr>
              <a:tr h="295275">
                <a:tc>
                  <a:txBody>
                    <a:bodyPr/>
                    <a:lstStyle/>
                    <a:p>
                      <a:pPr>
                        <a:lnSpc>
                          <a:spcPct val="115000"/>
                        </a:lnSpc>
                        <a:spcAft>
                          <a:spcPts val="0"/>
                        </a:spcAft>
                      </a:pPr>
                      <a:r>
                        <a:rPr lang="es-CO" sz="1600" dirty="0">
                          <a:effectLst/>
                          <a:latin typeface="Isidora Sans" panose="00000500000000000000" pitchFamily="2" charset="0"/>
                          <a:ea typeface="Times New Roman" panose="02020603050405020304" pitchFamily="18" charset="0"/>
                          <a:cs typeface="Times New Roman" panose="02020603050405020304" pitchFamily="18" charset="0"/>
                        </a:rPr>
                        <a:t>180008 Reposición UH Buenos Aires Et</a:t>
                      </a:r>
                      <a:endParaRPr lang="es-CO" sz="3200" dirty="0">
                        <a:effectLst/>
                        <a:latin typeface="Isidora Sans" panose="000005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Arial" panose="020B0604020202020204" pitchFamily="34" charset="0"/>
                        </a:rPr>
                        <a:t>29.000.000.000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Arial" panose="020B0604020202020204" pitchFamily="34" charset="0"/>
                        </a:rPr>
                        <a:t>32.052.882.336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Arial" panose="020B0604020202020204" pitchFamily="34" charset="0"/>
                        </a:rPr>
                        <a:t>31.835.619.446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800" dirty="0">
                          <a:effectLst/>
                          <a:latin typeface="Isidora Sans" panose="00000500000000000000" pitchFamily="2" charset="0"/>
                          <a:ea typeface="Times New Roman" panose="02020603050405020304" pitchFamily="18" charset="0"/>
                          <a:cs typeface="Times New Roman" panose="02020603050405020304" pitchFamily="18" charset="0"/>
                        </a:rPr>
                        <a:t>99%</a:t>
                      </a:r>
                      <a:endParaRPr lang="es-CO" sz="3600" dirty="0">
                        <a:effectLst/>
                        <a:latin typeface="Isidora Sans" panose="00000500000000000000" pitchFamily="2"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 name="Imagen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142" y="3062797"/>
            <a:ext cx="2936869" cy="3795203"/>
          </a:xfrm>
          <a:prstGeom prst="rect">
            <a:avLst/>
          </a:prstGeom>
        </p:spPr>
      </p:pic>
      <p:sp>
        <p:nvSpPr>
          <p:cNvPr id="2" name="CuadroTexto 1">
            <a:extLst>
              <a:ext uri="{FF2B5EF4-FFF2-40B4-BE49-F238E27FC236}">
                <a16:creationId xmlns:a16="http://schemas.microsoft.com/office/drawing/2014/main" id="{A1DB111C-5642-0854-D375-E2853E7195A0}"/>
              </a:ext>
            </a:extLst>
          </p:cNvPr>
          <p:cNvSpPr txBox="1"/>
          <p:nvPr/>
        </p:nvSpPr>
        <p:spPr>
          <a:xfrm>
            <a:off x="3062796" y="743366"/>
            <a:ext cx="5879235"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
        <p:nvSpPr>
          <p:cNvPr id="10" name="CuadroTexto 9"/>
          <p:cNvSpPr txBox="1"/>
          <p:nvPr/>
        </p:nvSpPr>
        <p:spPr>
          <a:xfrm>
            <a:off x="2515270" y="3472543"/>
            <a:ext cx="7570839" cy="3570208"/>
          </a:xfrm>
          <a:prstGeom prst="rect">
            <a:avLst/>
          </a:prstGeom>
          <a:noFill/>
        </p:spPr>
        <p:txBody>
          <a:bodyPr wrap="square" rtlCol="0">
            <a:spAutoFit/>
          </a:bodyPr>
          <a:lstStyle/>
          <a:p>
            <a:pPr algn="just"/>
            <a:r>
              <a:rPr lang="es-CO" b="1" dirty="0">
                <a:solidFill>
                  <a:srgbClr val="ED6D6E"/>
                </a:solidFill>
                <a:latin typeface="Isidora Sans Bold" panose="00000800000000000000" pitchFamily="2" charset="0"/>
              </a:rPr>
              <a:t>Principales acciones desarrolladas</a:t>
            </a:r>
            <a:endParaRPr lang="es-CO" dirty="0">
              <a:solidFill>
                <a:srgbClr val="ED6D6E"/>
              </a:solidFill>
              <a:latin typeface="Isidora Sans Bold" panose="00000800000000000000" pitchFamily="2" charset="0"/>
            </a:endParaRPr>
          </a:p>
          <a:p>
            <a:pPr algn="just"/>
            <a:r>
              <a:rPr lang="es-CO" sz="1600" b="1" dirty="0">
                <a:latin typeface="Isidora Sans" panose="00000500000000000000" pitchFamily="2" charset="0"/>
              </a:rPr>
              <a:t> </a:t>
            </a:r>
            <a:endParaRPr lang="es-CO" sz="1600"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Culminación de la fase constructiva </a:t>
            </a: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Aprobación del proyecto de dotación en plan bienal de inversiones </a:t>
            </a: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Viabilidad técnica y metodológica del proyecto de dotación por la Secretaría Seccional de Salud de Antioquia</a:t>
            </a: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Dotación de los servicios priorizados en la Unidad Hospitalaria</a:t>
            </a: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Apertura de los servicios priorizados de la Unidad Hospitalaria y los servicios de consulta externa, urgencias, hospitalización, odontología, farmacia, esterilización y laboratorio</a:t>
            </a: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Mejora en la accesibilidad y oportunidad de la prestación del servicio de las comunas 8, 9 y corregimiento de Santa Elena</a:t>
            </a:r>
          </a:p>
          <a:p>
            <a:pPr marL="285750" lvl="0" indent="-285750" algn="just">
              <a:buClr>
                <a:srgbClr val="1A3A35"/>
              </a:buClr>
              <a:buFont typeface="Arial" panose="020B0604020202020204" pitchFamily="34" charset="0"/>
              <a:buChar char="•"/>
            </a:pPr>
            <a:endParaRPr lang="es-ES" sz="1600" b="1" dirty="0">
              <a:latin typeface="Isidora Sans" panose="00000500000000000000" pitchFamily="2" charset="0"/>
            </a:endParaRPr>
          </a:p>
          <a:p>
            <a:pPr marL="285750" lvl="0" indent="-285750" algn="just">
              <a:buClr>
                <a:srgbClr val="1A3A35"/>
              </a:buClr>
              <a:buFont typeface="Arial" panose="020B0604020202020204" pitchFamily="34" charset="0"/>
              <a:buChar char="•"/>
            </a:pPr>
            <a:endParaRPr lang="es-ES" sz="1600" b="1" dirty="0">
              <a:latin typeface="Isidora Sans" panose="00000500000000000000" pitchFamily="2" charset="0"/>
            </a:endParaRPr>
          </a:p>
        </p:txBody>
      </p:sp>
    </p:spTree>
    <p:extLst>
      <p:ext uri="{BB962C8B-B14F-4D97-AF65-F5344CB8AC3E}">
        <p14:creationId xmlns:p14="http://schemas.microsoft.com/office/powerpoint/2010/main" val="1194436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uadroTexto 9"/>
          <p:cNvSpPr txBox="1"/>
          <p:nvPr/>
        </p:nvSpPr>
        <p:spPr>
          <a:xfrm>
            <a:off x="584686" y="3287792"/>
            <a:ext cx="7404449" cy="3139321"/>
          </a:xfrm>
          <a:prstGeom prst="rect">
            <a:avLst/>
          </a:prstGeom>
          <a:noFill/>
        </p:spPr>
        <p:txBody>
          <a:bodyPr wrap="square" rtlCol="0">
            <a:spAutoFit/>
          </a:bodyPr>
          <a:lstStyle/>
          <a:p>
            <a:pPr algn="just"/>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Se destinaron los recursos para la intervención de la infraestructura de las </a:t>
            </a:r>
            <a:r>
              <a:rPr lang="es-ES" sz="2000" b="1" dirty="0">
                <a:solidFill>
                  <a:srgbClr val="ED6D6E"/>
                </a:solidFill>
                <a:latin typeface="Isidora Sans Bold" panose="00000800000000000000" pitchFamily="2" charset="0"/>
              </a:rPr>
              <a:t>55</a:t>
            </a:r>
            <a:r>
              <a:rPr lang="es-ES" sz="1600" b="1" dirty="0">
                <a:latin typeface="Isidora Sans" panose="00000500000000000000" pitchFamily="2" charset="0"/>
              </a:rPr>
              <a:t> sedes de la Red Hospitalaria de </a:t>
            </a:r>
            <a:r>
              <a:rPr lang="es-ES" sz="1600" b="1" dirty="0" err="1">
                <a:latin typeface="Isidora Sans" panose="00000500000000000000" pitchFamily="2" charset="0"/>
              </a:rPr>
              <a:t>Metrosalud</a:t>
            </a:r>
            <a:endParaRPr lang="es-ES" sz="1600" b="1" dirty="0">
              <a:latin typeface="Isidora Sans" panose="00000500000000000000" pitchFamily="2" charset="0"/>
            </a:endParaRPr>
          </a:p>
          <a:p>
            <a:pPr marL="285750" lvl="0" indent="-285750" algn="just">
              <a:buClr>
                <a:srgbClr val="1A3A35"/>
              </a:buClr>
              <a:buFont typeface="Arial" panose="020B0604020202020204" pitchFamily="34" charset="0"/>
              <a:buChar char="•"/>
            </a:pPr>
            <a:endParaRPr lang="es-ES" sz="1600" b="1" dirty="0">
              <a:latin typeface="Isidora Sans" panose="00000500000000000000" pitchFamily="2" charset="0"/>
            </a:endParaRPr>
          </a:p>
          <a:p>
            <a:pPr lvl="0" algn="just">
              <a:buClr>
                <a:srgbClr val="1A3A35"/>
              </a:buClr>
            </a:pPr>
            <a:endParaRPr lang="es-ES" sz="1600" b="1" dirty="0">
              <a:latin typeface="Isidora Sans" panose="00000500000000000000" pitchFamily="2" charset="0"/>
            </a:endParaRPr>
          </a:p>
          <a:p>
            <a:pPr marL="285750" lvl="0" indent="-285750" algn="just">
              <a:buClr>
                <a:srgbClr val="1A3A35"/>
              </a:buClr>
              <a:buFont typeface="Arial" panose="020B0604020202020204" pitchFamily="34" charset="0"/>
              <a:buChar char="•"/>
            </a:pPr>
            <a:r>
              <a:rPr lang="es-ES" sz="1600" b="1" dirty="0">
                <a:latin typeface="Isidora Sans" panose="00000500000000000000" pitchFamily="2" charset="0"/>
              </a:rPr>
              <a:t>Al 15 de octubre de 2023 la EDU a contratado la ejecución de 37 sedes, de las cuales ya 7 se encuentran con un avance del </a:t>
            </a:r>
            <a:r>
              <a:rPr lang="es-ES" sz="2000" b="1" dirty="0">
                <a:solidFill>
                  <a:srgbClr val="ED6D6E"/>
                </a:solidFill>
                <a:latin typeface="Isidora Sans Bold" panose="00000800000000000000" pitchFamily="2" charset="0"/>
              </a:rPr>
              <a:t>100%, </a:t>
            </a:r>
            <a:r>
              <a:rPr lang="es-ES" sz="1600" b="1" dirty="0">
                <a:latin typeface="Isidora Sans" panose="00000500000000000000" pitchFamily="2" charset="0"/>
              </a:rPr>
              <a:t>15 sedes con un avance mayor al 60% y otras 15 sedes que iniciaran ejecución en la primera semana de noviembre. Las sedes restantes se tienen programada su atención para la vigencia 2024, lo anterior con el fin de no alterar la prestación del servicio</a:t>
            </a:r>
          </a:p>
          <a:p>
            <a:pPr marL="285750" lvl="0" indent="-285750" algn="just">
              <a:buClr>
                <a:srgbClr val="1A3A35"/>
              </a:buClr>
              <a:buFont typeface="Arial" panose="020B0604020202020204" pitchFamily="34" charset="0"/>
              <a:buChar char="•"/>
            </a:pPr>
            <a:endParaRPr lang="es-ES" sz="1600" b="1" dirty="0">
              <a:latin typeface="Isidora Sans" panose="00000500000000000000" pitchFamily="2" charset="0"/>
            </a:endParaRPr>
          </a:p>
        </p:txBody>
      </p:sp>
      <p:pic>
        <p:nvPicPr>
          <p:cNvPr id="7" name="Imagen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16716" y="27339"/>
            <a:ext cx="4859045" cy="6830661"/>
          </a:xfrm>
          <a:prstGeom prst="rect">
            <a:avLst/>
          </a:prstGeom>
        </p:spPr>
      </p:pic>
      <p:pic>
        <p:nvPicPr>
          <p:cNvPr id="12" name="Imagen 11">
            <a:extLst>
              <a:ext uri="{FF2B5EF4-FFF2-40B4-BE49-F238E27FC236}">
                <a16:creationId xmlns:a16="http://schemas.microsoft.com/office/drawing/2014/main" id="{B6DF40E4-232B-4806-8FE5-2BCB65E2C3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75936" y="5486021"/>
            <a:ext cx="1507531" cy="1053994"/>
          </a:xfrm>
          <a:prstGeom prst="rect">
            <a:avLst/>
          </a:prstGeom>
        </p:spPr>
      </p:pic>
      <p:graphicFrame>
        <p:nvGraphicFramePr>
          <p:cNvPr id="4" name="Tabla 3">
            <a:extLst>
              <a:ext uri="{FF2B5EF4-FFF2-40B4-BE49-F238E27FC236}">
                <a16:creationId xmlns:a16="http://schemas.microsoft.com/office/drawing/2014/main" id="{0D187E78-07D5-0069-3FC9-E84E16A09AE5}"/>
              </a:ext>
            </a:extLst>
          </p:cNvPr>
          <p:cNvGraphicFramePr>
            <a:graphicFrameLocks noGrp="1"/>
          </p:cNvGraphicFramePr>
          <p:nvPr>
            <p:extLst>
              <p:ext uri="{D42A27DB-BD31-4B8C-83A1-F6EECF244321}">
                <p14:modId xmlns:p14="http://schemas.microsoft.com/office/powerpoint/2010/main" val="4109135023"/>
              </p:ext>
            </p:extLst>
          </p:nvPr>
        </p:nvGraphicFramePr>
        <p:xfrm>
          <a:off x="150139" y="1685058"/>
          <a:ext cx="8511539" cy="1369060"/>
        </p:xfrm>
        <a:graphic>
          <a:graphicData uri="http://schemas.openxmlformats.org/drawingml/2006/table">
            <a:tbl>
              <a:tblPr firstRow="1" firstCol="1" bandRow="1"/>
              <a:tblGrid>
                <a:gridCol w="2995832">
                  <a:extLst>
                    <a:ext uri="{9D8B030D-6E8A-4147-A177-3AD203B41FA5}">
                      <a16:colId xmlns:a16="http://schemas.microsoft.com/office/drawing/2014/main" val="20000"/>
                    </a:ext>
                  </a:extLst>
                </a:gridCol>
                <a:gridCol w="1536561">
                  <a:extLst>
                    <a:ext uri="{9D8B030D-6E8A-4147-A177-3AD203B41FA5}">
                      <a16:colId xmlns:a16="http://schemas.microsoft.com/office/drawing/2014/main" val="20001"/>
                    </a:ext>
                  </a:extLst>
                </a:gridCol>
                <a:gridCol w="1761811">
                  <a:extLst>
                    <a:ext uri="{9D8B030D-6E8A-4147-A177-3AD203B41FA5}">
                      <a16:colId xmlns:a16="http://schemas.microsoft.com/office/drawing/2014/main" val="20002"/>
                    </a:ext>
                  </a:extLst>
                </a:gridCol>
                <a:gridCol w="1514589">
                  <a:extLst>
                    <a:ext uri="{9D8B030D-6E8A-4147-A177-3AD203B41FA5}">
                      <a16:colId xmlns:a16="http://schemas.microsoft.com/office/drawing/2014/main" val="20003"/>
                    </a:ext>
                  </a:extLst>
                </a:gridCol>
                <a:gridCol w="702746">
                  <a:extLst>
                    <a:ext uri="{9D8B030D-6E8A-4147-A177-3AD203B41FA5}">
                      <a16:colId xmlns:a16="http://schemas.microsoft.com/office/drawing/2014/main" val="20004"/>
                    </a:ext>
                  </a:extLst>
                </a:gridCol>
              </a:tblGrid>
              <a:tr h="458135">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Proyecto</a:t>
                      </a:r>
                      <a:endParaRPr lang="es-CO" sz="32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Presupuesto inicial</a:t>
                      </a:r>
                      <a:endParaRPr lang="es-CO" sz="32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Presupuesto definitivo</a:t>
                      </a:r>
                      <a:endParaRPr lang="es-CO" sz="32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Presupuesto ejecutado</a:t>
                      </a:r>
                      <a:endParaRPr lang="es-CO" sz="32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a:t>
                      </a:r>
                      <a:endParaRPr lang="es-CO" sz="32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D6E"/>
                    </a:solidFill>
                  </a:tcPr>
                </a:tc>
                <a:extLst>
                  <a:ext uri="{0D108BD9-81ED-4DB2-BD59-A6C34878D82A}">
                    <a16:rowId xmlns:a16="http://schemas.microsoft.com/office/drawing/2014/main" val="10000"/>
                  </a:ext>
                </a:extLst>
              </a:tr>
              <a:tr h="284005">
                <a:tc>
                  <a:txBody>
                    <a:bodyPr/>
                    <a:lstStyle/>
                    <a:p>
                      <a:pPr>
                        <a:lnSpc>
                          <a:spcPct val="115000"/>
                        </a:lnSpc>
                        <a:spcAft>
                          <a:spcPts val="0"/>
                        </a:spcAft>
                      </a:pPr>
                      <a:r>
                        <a:rPr lang="es-CO" sz="1600" dirty="0">
                          <a:effectLst/>
                          <a:latin typeface="Isidora Sans" panose="00000500000000000000" pitchFamily="2" charset="0"/>
                          <a:ea typeface="Times New Roman" panose="02020603050405020304" pitchFamily="18" charset="0"/>
                          <a:cs typeface="Times New Roman" panose="02020603050405020304" pitchFamily="18" charset="0"/>
                        </a:rPr>
                        <a:t>220039 </a:t>
                      </a:r>
                      <a:r>
                        <a:rPr lang="es-ES" sz="1600" dirty="0">
                          <a:effectLst/>
                          <a:latin typeface="Isidora Sans" panose="00000500000000000000" pitchFamily="2" charset="0"/>
                          <a:ea typeface="Times New Roman" panose="02020603050405020304" pitchFamily="18" charset="0"/>
                          <a:cs typeface="Times New Roman" panose="02020603050405020304" pitchFamily="18" charset="0"/>
                        </a:rPr>
                        <a:t>Fortalecimiento de la infraestructura de la red hospitalaria ESE METROSALUD</a:t>
                      </a:r>
                      <a:endParaRPr lang="es-CO" sz="3200" dirty="0">
                        <a:effectLst/>
                        <a:latin typeface="Isidora Sans" panose="000005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600" kern="1200" dirty="0">
                          <a:solidFill>
                            <a:schemeClr val="tx1"/>
                          </a:solidFill>
                          <a:effectLst/>
                          <a:latin typeface="Isidora Sans" panose="00000500000000000000" pitchFamily="2" charset="0"/>
                          <a:ea typeface="+mn-ea"/>
                          <a:cs typeface="Times New Roman" panose="02020603050405020304" pitchFamily="18" charset="0"/>
                        </a:rPr>
                        <a:t>$83.800.000.000</a:t>
                      </a:r>
                      <a:endParaRPr lang="es-CO" sz="1600" kern="1200" dirty="0">
                        <a:solidFill>
                          <a:schemeClr val="tx1"/>
                        </a:solidFill>
                        <a:effectLst/>
                        <a:latin typeface="Isidora Sans" panose="00000500000000000000" pitchFamily="2" charset="0"/>
                        <a:ea typeface="+mn-ea"/>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600" kern="1200" dirty="0">
                          <a:solidFill>
                            <a:schemeClr val="tx1"/>
                          </a:solidFill>
                          <a:effectLst/>
                          <a:latin typeface="Isidora Sans" panose="00000500000000000000" pitchFamily="2" charset="0"/>
                          <a:ea typeface="+mn-ea"/>
                          <a:cs typeface="Times New Roman" panose="02020603050405020304" pitchFamily="18" charset="0"/>
                        </a:rPr>
                        <a:t>$83.800.000.000</a:t>
                      </a:r>
                      <a:endParaRPr lang="es-CO" sz="1600" kern="1200" dirty="0">
                        <a:solidFill>
                          <a:schemeClr val="tx1"/>
                        </a:solidFill>
                        <a:effectLst/>
                        <a:latin typeface="Isidora Sans" panose="00000500000000000000" pitchFamily="2" charset="0"/>
                        <a:ea typeface="+mn-ea"/>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600" kern="1200" dirty="0">
                          <a:solidFill>
                            <a:schemeClr val="tx1"/>
                          </a:solidFill>
                          <a:effectLst/>
                          <a:latin typeface="Isidora Sans" panose="00000500000000000000" pitchFamily="2" charset="0"/>
                          <a:ea typeface="+mn-ea"/>
                          <a:cs typeface="Times New Roman" panose="02020603050405020304" pitchFamily="18" charset="0"/>
                        </a:rPr>
                        <a:t>$83.800.000.000</a:t>
                      </a:r>
                      <a:endParaRPr lang="es-CO" sz="1600" kern="1200" dirty="0">
                        <a:solidFill>
                          <a:schemeClr val="tx1"/>
                        </a:solidFill>
                        <a:effectLst/>
                        <a:latin typeface="Isidora Sans" panose="00000500000000000000" pitchFamily="2" charset="0"/>
                        <a:ea typeface="+mn-ea"/>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600" dirty="0">
                          <a:effectLst/>
                          <a:latin typeface="Isidora Sans" panose="00000500000000000000" pitchFamily="2" charset="0"/>
                          <a:ea typeface="Times New Roman" panose="02020603050405020304" pitchFamily="18" charset="0"/>
                          <a:cs typeface="Times New Roman" panose="02020603050405020304" pitchFamily="18" charset="0"/>
                        </a:rPr>
                        <a:t>100%</a:t>
                      </a:r>
                      <a:endParaRPr lang="es-CO" sz="3200" dirty="0">
                        <a:effectLst/>
                        <a:latin typeface="Isidora Sans" panose="000005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CuadroTexto 7">
            <a:extLst>
              <a:ext uri="{FF2B5EF4-FFF2-40B4-BE49-F238E27FC236}">
                <a16:creationId xmlns:a16="http://schemas.microsoft.com/office/drawing/2014/main" id="{81836561-D955-62E4-AED6-6E262732C548}"/>
              </a:ext>
            </a:extLst>
          </p:cNvPr>
          <p:cNvSpPr txBox="1"/>
          <p:nvPr/>
        </p:nvSpPr>
        <p:spPr>
          <a:xfrm>
            <a:off x="2782443" y="733318"/>
            <a:ext cx="5879235"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8045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uadroTexto 9"/>
          <p:cNvSpPr txBox="1"/>
          <p:nvPr/>
        </p:nvSpPr>
        <p:spPr>
          <a:xfrm>
            <a:off x="698857" y="4473441"/>
            <a:ext cx="5430676" cy="1446550"/>
          </a:xfrm>
          <a:prstGeom prst="rect">
            <a:avLst/>
          </a:prstGeom>
          <a:noFill/>
        </p:spPr>
        <p:txBody>
          <a:bodyPr wrap="square" rtlCol="0">
            <a:spAutoFit/>
          </a:bodyPr>
          <a:lstStyle/>
          <a:p>
            <a:pPr algn="just"/>
            <a:r>
              <a:rPr lang="es-CO" b="1" dirty="0">
                <a:solidFill>
                  <a:srgbClr val="ED6D6E"/>
                </a:solidFill>
                <a:latin typeface="Isidora Sans Bold" panose="00000800000000000000" pitchFamily="2" charset="0"/>
              </a:rPr>
              <a:t>Principales acciones desarrolladas</a:t>
            </a:r>
            <a:endParaRPr lang="es-CO" dirty="0">
              <a:solidFill>
                <a:srgbClr val="ED6D6E"/>
              </a:solidFill>
              <a:latin typeface="Isidora Sans Bold" panose="00000800000000000000" pitchFamily="2" charset="0"/>
            </a:endParaRPr>
          </a:p>
          <a:p>
            <a:pPr algn="just"/>
            <a:endParaRPr lang="es-ES" b="1" dirty="0">
              <a:solidFill>
                <a:srgbClr val="ED6D6E"/>
              </a:solidFill>
              <a:latin typeface="Isidora Sans Bold" panose="00000800000000000000" pitchFamily="2" charset="0"/>
            </a:endParaRPr>
          </a:p>
          <a:p>
            <a:pPr marL="285750" indent="-285750" algn="just">
              <a:buFont typeface="Arial" panose="020B0604020202020204" pitchFamily="34" charset="0"/>
              <a:buChar char="•"/>
            </a:pPr>
            <a:r>
              <a:rPr lang="es-US" b="1" dirty="0">
                <a:latin typeface="Isidora Sans" panose="00000500000000000000" pitchFamily="2" charset="0"/>
              </a:rPr>
              <a:t>Se mantuvo</a:t>
            </a:r>
            <a:r>
              <a:rPr lang="es-CO" b="1" dirty="0">
                <a:latin typeface="Isidora Sans" panose="00000500000000000000" pitchFamily="2" charset="0"/>
              </a:rPr>
              <a:t> operando la Unidad de gestión de información en los 12 meses del año.</a:t>
            </a:r>
            <a:endParaRPr lang="es-ES" b="1" dirty="0">
              <a:latin typeface="Isidora Sans" panose="00000500000000000000" pitchFamily="2" charset="0"/>
            </a:endParaRPr>
          </a:p>
          <a:p>
            <a:pPr algn="just"/>
            <a:r>
              <a:rPr lang="es-CO" sz="1600" b="1" dirty="0">
                <a:latin typeface="Isidora Sans" panose="00000500000000000000" pitchFamily="2" charset="0"/>
              </a:rPr>
              <a:t> </a:t>
            </a:r>
            <a:endParaRPr lang="es-CO" sz="1600" dirty="0">
              <a:latin typeface="Isidora Sans" panose="00000500000000000000" pitchFamily="2" charset="0"/>
            </a:endParaRPr>
          </a:p>
        </p:txBody>
      </p:sp>
      <p:pic>
        <p:nvPicPr>
          <p:cNvPr id="13" name="Imagen 12">
            <a:extLst>
              <a:ext uri="{FF2B5EF4-FFF2-40B4-BE49-F238E27FC236}">
                <a16:creationId xmlns:a16="http://schemas.microsoft.com/office/drawing/2014/main" id="{98EFFB58-CD81-436A-FF4F-4614DE6BC6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01109" y="302571"/>
            <a:ext cx="6001233" cy="6851363"/>
          </a:xfrm>
          <a:prstGeom prst="rect">
            <a:avLst/>
          </a:prstGeom>
        </p:spPr>
      </p:pic>
      <p:pic>
        <p:nvPicPr>
          <p:cNvPr id="14" name="Imagen 13">
            <a:extLst>
              <a:ext uri="{FF2B5EF4-FFF2-40B4-BE49-F238E27FC236}">
                <a16:creationId xmlns:a16="http://schemas.microsoft.com/office/drawing/2014/main" id="{47E094AE-E15E-6347-BC65-349F1C83D2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88632" y="5392994"/>
            <a:ext cx="1507531" cy="1053994"/>
          </a:xfrm>
          <a:prstGeom prst="rect">
            <a:avLst/>
          </a:prstGeom>
        </p:spPr>
      </p:pic>
      <p:pic>
        <p:nvPicPr>
          <p:cNvPr id="15" name="Imagen 14">
            <a:extLst>
              <a:ext uri="{FF2B5EF4-FFF2-40B4-BE49-F238E27FC236}">
                <a16:creationId xmlns:a16="http://schemas.microsoft.com/office/drawing/2014/main" id="{C2C5D60E-12CA-A64C-8DF6-74DAE0CF61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3385" r="31103"/>
          <a:stretch/>
        </p:blipFill>
        <p:spPr>
          <a:xfrm>
            <a:off x="10990525" y="-241"/>
            <a:ext cx="1201476" cy="2063752"/>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1378102424"/>
              </p:ext>
            </p:extLst>
          </p:nvPr>
        </p:nvGraphicFramePr>
        <p:xfrm>
          <a:off x="574086" y="2063511"/>
          <a:ext cx="6120675" cy="1898813"/>
        </p:xfrm>
        <a:graphic>
          <a:graphicData uri="http://schemas.openxmlformats.org/drawingml/2006/table">
            <a:tbl>
              <a:tblPr firstRow="1" firstCol="1" bandRow="1"/>
              <a:tblGrid>
                <a:gridCol w="1439771">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718504">
                  <a:extLst>
                    <a:ext uri="{9D8B030D-6E8A-4147-A177-3AD203B41FA5}">
                      <a16:colId xmlns:a16="http://schemas.microsoft.com/office/drawing/2014/main" val="20004"/>
                    </a:ext>
                  </a:extLst>
                </a:gridCol>
              </a:tblGrid>
              <a:tr h="513243">
                <a:tc>
                  <a:txBody>
                    <a:bodyPr/>
                    <a:lstStyle/>
                    <a:p>
                      <a:pPr algn="ctr">
                        <a:lnSpc>
                          <a:spcPct val="115000"/>
                        </a:lnSpc>
                        <a:spcAft>
                          <a:spcPts val="0"/>
                        </a:spcAft>
                      </a:pPr>
                      <a:r>
                        <a:rPr lang="es-CO" sz="1600" dirty="0">
                          <a:solidFill>
                            <a:srgbClr val="F8F3DE"/>
                          </a:solidFill>
                          <a:effectLst/>
                          <a:latin typeface="Isidora Sans Bold" panose="00000800000000000000" pitchFamily="2" charset="0"/>
                          <a:ea typeface="Calibri" panose="020F0502020204030204" pitchFamily="34" charset="0"/>
                          <a:cs typeface="Times New Roman" panose="02020603050405020304" pitchFamily="18" charset="0"/>
                        </a:rPr>
                        <a:t>Proyecto</a:t>
                      </a:r>
                      <a:endParaRPr lang="es-CO" sz="1600" dirty="0">
                        <a:solidFill>
                          <a:srgbClr val="000000"/>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C69"/>
                    </a:solidFill>
                  </a:tcPr>
                </a:tc>
                <a:tc>
                  <a:txBody>
                    <a:bodyPr/>
                    <a:lstStyle/>
                    <a:p>
                      <a:pPr algn="ctr">
                        <a:lnSpc>
                          <a:spcPct val="115000"/>
                        </a:lnSpc>
                        <a:spcAft>
                          <a:spcPts val="0"/>
                        </a:spcAft>
                      </a:pPr>
                      <a:r>
                        <a:rPr lang="es-CO" sz="14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Presupuesto inicial</a:t>
                      </a:r>
                      <a:endParaRPr lang="es-CO" sz="14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C69"/>
                    </a:solidFill>
                  </a:tcPr>
                </a:tc>
                <a:tc>
                  <a:txBody>
                    <a:bodyPr/>
                    <a:lstStyle/>
                    <a:p>
                      <a:pPr algn="ctr">
                        <a:lnSpc>
                          <a:spcPct val="115000"/>
                        </a:lnSpc>
                        <a:spcAft>
                          <a:spcPts val="0"/>
                        </a:spcAft>
                      </a:pPr>
                      <a:r>
                        <a:rPr lang="es-CO" sz="14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Presupuesto definitivo</a:t>
                      </a:r>
                      <a:endParaRPr lang="es-CO" sz="14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C69"/>
                    </a:solidFill>
                  </a:tcPr>
                </a:tc>
                <a:tc>
                  <a:txBody>
                    <a:bodyPr/>
                    <a:lstStyle/>
                    <a:p>
                      <a:pPr algn="ctr">
                        <a:lnSpc>
                          <a:spcPct val="115000"/>
                        </a:lnSpc>
                        <a:spcAft>
                          <a:spcPts val="0"/>
                        </a:spcAft>
                      </a:pPr>
                      <a:r>
                        <a:rPr lang="es-CO" sz="14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Presupuesto ejecutado</a:t>
                      </a:r>
                      <a:endParaRPr lang="es-CO" sz="14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C69"/>
                    </a:solidFill>
                  </a:tcPr>
                </a:tc>
                <a:tc>
                  <a:txBody>
                    <a:bodyPr/>
                    <a:lstStyle/>
                    <a:p>
                      <a:pPr algn="ctr">
                        <a:lnSpc>
                          <a:spcPct val="115000"/>
                        </a:lnSpc>
                        <a:spcAft>
                          <a:spcPts val="0"/>
                        </a:spcAft>
                      </a:pPr>
                      <a:r>
                        <a:rPr lang="es-CO" sz="1400" b="1" dirty="0">
                          <a:solidFill>
                            <a:srgbClr val="F8F3DE"/>
                          </a:solidFill>
                          <a:effectLst/>
                          <a:latin typeface="Isidora Sans Bold" panose="00000800000000000000" pitchFamily="2" charset="0"/>
                          <a:ea typeface="Times New Roman" panose="02020603050405020304" pitchFamily="18" charset="0"/>
                          <a:cs typeface="Times New Roman" panose="02020603050405020304" pitchFamily="18" charset="0"/>
                        </a:rPr>
                        <a:t>%</a:t>
                      </a:r>
                      <a:endParaRPr lang="es-CO" sz="1400" dirty="0">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C69"/>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s-CO" sz="1600" dirty="0">
                          <a:effectLst/>
                          <a:latin typeface="Isadora sans"/>
                          <a:ea typeface="Times New Roman" panose="02020603050405020304" pitchFamily="18" charset="0"/>
                          <a:cs typeface="Times New Roman" panose="02020603050405020304" pitchFamily="18" charset="0"/>
                        </a:rPr>
                        <a:t>200206 </a:t>
                      </a:r>
                      <a:r>
                        <a:rPr lang="es-ES" sz="1600" dirty="0">
                          <a:effectLst/>
                          <a:latin typeface="Isadora sans"/>
                          <a:ea typeface="Times New Roman" panose="02020603050405020304" pitchFamily="18" charset="0"/>
                          <a:cs typeface="Times New Roman" panose="02020603050405020304" pitchFamily="18" charset="0"/>
                        </a:rPr>
                        <a:t>Administración de los sistemas de información en salud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Isadora sans"/>
                        </a:rPr>
                        <a:t>7.734.836.638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Isadora sans"/>
                        </a:rPr>
                        <a:t>11.032.785.755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Isadora sans"/>
                        </a:rPr>
                        <a:t>10.879.478.557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600" dirty="0">
                          <a:effectLst/>
                          <a:latin typeface="Isadora sans"/>
                          <a:ea typeface="Times New Roman" panose="02020603050405020304" pitchFamily="18" charset="0"/>
                          <a:cs typeface="Times New Roman" panose="02020603050405020304" pitchFamily="18" charset="0"/>
                        </a:rPr>
                        <a:t>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CuadroTexto 1">
            <a:extLst>
              <a:ext uri="{FF2B5EF4-FFF2-40B4-BE49-F238E27FC236}">
                <a16:creationId xmlns:a16="http://schemas.microsoft.com/office/drawing/2014/main" id="{D6D668C7-45E3-EA6B-0AC2-9AF212E77FAA}"/>
              </a:ext>
            </a:extLst>
          </p:cNvPr>
          <p:cNvSpPr txBox="1"/>
          <p:nvPr/>
        </p:nvSpPr>
        <p:spPr>
          <a:xfrm>
            <a:off x="209178" y="1403452"/>
            <a:ext cx="5879235"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2146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566118" y="3173766"/>
            <a:ext cx="3710980" cy="3684233"/>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10" name="CuadroTexto 9"/>
          <p:cNvSpPr txBox="1"/>
          <p:nvPr/>
        </p:nvSpPr>
        <p:spPr>
          <a:xfrm>
            <a:off x="2848342" y="3530560"/>
            <a:ext cx="6897243" cy="3139321"/>
          </a:xfrm>
          <a:prstGeom prst="rect">
            <a:avLst/>
          </a:prstGeom>
          <a:noFill/>
        </p:spPr>
        <p:txBody>
          <a:bodyPr wrap="square" rtlCol="0">
            <a:spAutoFit/>
          </a:bodyPr>
          <a:lstStyle/>
          <a:p>
            <a:pPr algn="just"/>
            <a:r>
              <a:rPr lang="es-CO" sz="1600" b="1" dirty="0">
                <a:solidFill>
                  <a:srgbClr val="ED6D6E"/>
                </a:solidFill>
                <a:latin typeface="Isidora Sans Bold" panose="00000800000000000000" pitchFamily="2" charset="0"/>
              </a:rPr>
              <a:t>Principales acciones desarrolladas</a:t>
            </a:r>
            <a:endParaRPr lang="es-CO" sz="1600" dirty="0">
              <a:solidFill>
                <a:srgbClr val="ED6D6E"/>
              </a:solidFill>
              <a:latin typeface="Isidora Sans Bold" panose="00000800000000000000" pitchFamily="2" charset="0"/>
            </a:endParaRPr>
          </a:p>
          <a:p>
            <a:pPr algn="just"/>
            <a:r>
              <a:rPr lang="es-CO" sz="1400" b="1" dirty="0">
                <a:latin typeface="Isidora Sans" panose="00000500000000000000" pitchFamily="2" charset="0"/>
              </a:rPr>
              <a:t> </a:t>
            </a:r>
            <a:endParaRPr lang="es-CO" sz="1400" dirty="0">
              <a:latin typeface="Isidora Sans" panose="00000500000000000000" pitchFamily="2" charset="0"/>
            </a:endParaRPr>
          </a:p>
          <a:p>
            <a:pPr marL="285750" lvl="0" indent="-285750" algn="just">
              <a:buFont typeface="Arial" panose="020B0604020202020204" pitchFamily="34" charset="0"/>
              <a:buChar char="•"/>
            </a:pPr>
            <a:r>
              <a:rPr lang="es-ES" sz="1600" b="1" dirty="0">
                <a:latin typeface="Isidora Sans" panose="00000500000000000000" pitchFamily="2" charset="0"/>
              </a:rPr>
              <a:t>Se ha logrado generar el acceso abierto a través del repositorio de la producción técnica, académica y científica la Secretaría de Salud</a:t>
            </a:r>
          </a:p>
          <a:p>
            <a:pPr marL="285750" lvl="0" indent="-285750" algn="just">
              <a:buFont typeface="Arial" panose="020B0604020202020204" pitchFamily="34" charset="0"/>
              <a:buChar char="•"/>
            </a:pPr>
            <a:r>
              <a:rPr lang="es-ES" sz="1600" b="1" dirty="0">
                <a:latin typeface="Isidora Sans" panose="00000500000000000000" pitchFamily="2" charset="0"/>
              </a:rPr>
              <a:t>Se realizaron diferentes campañas por mensajería de texto para promover la afiliación de la población migratoria, la evasión y elución en la afiliación a la seguridad social en el SGSSS y a campañas de vacunación</a:t>
            </a:r>
          </a:p>
          <a:p>
            <a:pPr marL="285750" indent="-285750" algn="just">
              <a:buFont typeface="Arial" panose="020B0604020202020204" pitchFamily="34" charset="0"/>
              <a:buChar char="•"/>
            </a:pPr>
            <a:r>
              <a:rPr lang="es-ES" sz="1600" b="1" dirty="0">
                <a:latin typeface="Isidora Sans" panose="00000500000000000000" pitchFamily="2" charset="0"/>
              </a:rPr>
              <a:t>Se creó el </a:t>
            </a:r>
            <a:r>
              <a:rPr lang="es-ES" sz="2000" b="1" dirty="0">
                <a:solidFill>
                  <a:srgbClr val="ED6D6E"/>
                </a:solidFill>
                <a:latin typeface="Isidora Sans Bold" panose="00000800000000000000" pitchFamily="2" charset="0"/>
              </a:rPr>
              <a:t>Chat Bot </a:t>
            </a:r>
            <a:r>
              <a:rPr lang="es-ES" sz="1600" b="1" dirty="0">
                <a:latin typeface="Isidora Sans" panose="00000500000000000000" pitchFamily="2" charset="0"/>
              </a:rPr>
              <a:t>como una manera de darle continuidad a la estrategia de mejorar los canales de comunicación en salud con el ciudadano</a:t>
            </a:r>
          </a:p>
          <a:p>
            <a:pPr marL="285750" indent="-285750" algn="just">
              <a:buFont typeface="Arial" panose="020B0604020202020204" pitchFamily="34" charset="0"/>
              <a:buChar char="•"/>
            </a:pPr>
            <a:r>
              <a:rPr lang="es-ES" sz="1600" b="1" dirty="0">
                <a:latin typeface="Isidora Sans" panose="00000500000000000000" pitchFamily="2" charset="0"/>
              </a:rPr>
              <a:t>Se lograron </a:t>
            </a:r>
            <a:r>
              <a:rPr lang="es-ES" sz="2000" b="1" dirty="0">
                <a:solidFill>
                  <a:srgbClr val="ED6D6E"/>
                </a:solidFill>
                <a:latin typeface="Isidora Sans Bold" panose="00000800000000000000" pitchFamily="2" charset="0"/>
              </a:rPr>
              <a:t>288.095</a:t>
            </a:r>
            <a:r>
              <a:rPr lang="es-ES" sz="1600" b="1" dirty="0">
                <a:latin typeface="Isidora Sans" panose="00000500000000000000" pitchFamily="2" charset="0"/>
              </a:rPr>
              <a:t> seguimientos realizados a casos activos de Covid-19</a:t>
            </a:r>
          </a:p>
          <a:p>
            <a:pPr marL="285750" indent="-285750" algn="just">
              <a:buFont typeface="Arial" panose="020B0604020202020204" pitchFamily="34" charset="0"/>
              <a:buChar char="•"/>
            </a:pPr>
            <a:r>
              <a:rPr lang="es-ES" sz="1600" b="1" dirty="0">
                <a:latin typeface="Isidora Sans" panose="00000500000000000000" pitchFamily="2" charset="0"/>
              </a:rPr>
              <a:t>Se fortaleció la plataforma tecnológica para las acciones de promoción y prevención </a:t>
            </a:r>
          </a:p>
        </p:txBody>
      </p:sp>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656" y="3147933"/>
            <a:ext cx="2718047" cy="3683800"/>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3579218271"/>
              </p:ext>
            </p:extLst>
          </p:nvPr>
        </p:nvGraphicFramePr>
        <p:xfrm>
          <a:off x="1606887" y="1778873"/>
          <a:ext cx="8546392" cy="1369060"/>
        </p:xfrm>
        <a:graphic>
          <a:graphicData uri="http://schemas.openxmlformats.org/drawingml/2006/table">
            <a:tbl>
              <a:tblPr firstRow="1" firstCol="1" bandRow="1">
                <a:tableStyleId>{5C22544A-7EE6-4342-B048-85BDC9FD1C3A}</a:tableStyleId>
              </a:tblPr>
              <a:tblGrid>
                <a:gridCol w="3185293">
                  <a:extLst>
                    <a:ext uri="{9D8B030D-6E8A-4147-A177-3AD203B41FA5}">
                      <a16:colId xmlns:a16="http://schemas.microsoft.com/office/drawing/2014/main" val="297901461"/>
                    </a:ext>
                  </a:extLst>
                </a:gridCol>
                <a:gridCol w="1278083">
                  <a:extLst>
                    <a:ext uri="{9D8B030D-6E8A-4147-A177-3AD203B41FA5}">
                      <a16:colId xmlns:a16="http://schemas.microsoft.com/office/drawing/2014/main" val="718659822"/>
                    </a:ext>
                  </a:extLst>
                </a:gridCol>
                <a:gridCol w="1527751">
                  <a:extLst>
                    <a:ext uri="{9D8B030D-6E8A-4147-A177-3AD203B41FA5}">
                      <a16:colId xmlns:a16="http://schemas.microsoft.com/office/drawing/2014/main" val="710349894"/>
                    </a:ext>
                  </a:extLst>
                </a:gridCol>
                <a:gridCol w="1277182">
                  <a:extLst>
                    <a:ext uri="{9D8B030D-6E8A-4147-A177-3AD203B41FA5}">
                      <a16:colId xmlns:a16="http://schemas.microsoft.com/office/drawing/2014/main" val="1136415169"/>
                    </a:ext>
                  </a:extLst>
                </a:gridCol>
                <a:gridCol w="1278083">
                  <a:extLst>
                    <a:ext uri="{9D8B030D-6E8A-4147-A177-3AD203B41FA5}">
                      <a16:colId xmlns:a16="http://schemas.microsoft.com/office/drawing/2014/main" val="4079936036"/>
                    </a:ext>
                  </a:extLst>
                </a:gridCol>
              </a:tblGrid>
              <a:tr h="200025">
                <a:tc>
                  <a:txBody>
                    <a:bodyPr/>
                    <a:lstStyle/>
                    <a:p>
                      <a:pPr algn="ctr">
                        <a:lnSpc>
                          <a:spcPct val="115000"/>
                        </a:lnSpc>
                        <a:spcAft>
                          <a:spcPts val="0"/>
                        </a:spcAft>
                      </a:pPr>
                      <a:r>
                        <a:rPr lang="es-CO" sz="1600"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Proyecto</a:t>
                      </a:r>
                      <a:endParaRPr lang="es-CO" sz="16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inicial</a:t>
                      </a:r>
                      <a:endParaRPr lang="es-CO" sz="16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Presupuesto definitivo</a:t>
                      </a:r>
                      <a:endParaRPr lang="es-CO" sz="16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err="1">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Ppto</a:t>
                      </a: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 ejecutado</a:t>
                      </a:r>
                      <a:endParaRPr lang="es-CO" sz="16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Aft>
                          <a:spcPts val="0"/>
                        </a:spcAft>
                      </a:pPr>
                      <a:r>
                        <a:rPr lang="es-CO" sz="1600" b="1" dirty="0">
                          <a:solidFill>
                            <a:srgbClr val="F8F3DE"/>
                          </a:solidFill>
                          <a:effectLst/>
                          <a:latin typeface="Isidora Sans Bold" panose="00000800000000000000" pitchFamily="2" charset="0"/>
                          <a:ea typeface="Times New Roman" panose="02020603050405020304" pitchFamily="18" charset="0"/>
                          <a:cs typeface="Arial" panose="020B0604020202020204" pitchFamily="34" charset="0"/>
                        </a:rPr>
                        <a:t>%</a:t>
                      </a:r>
                      <a:endParaRPr lang="es-CO" sz="1600" dirty="0">
                        <a:effectLst/>
                        <a:latin typeface="Isidora Sans Bold" panose="00000800000000000000" pitchFamily="2"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3862206267"/>
                  </a:ext>
                </a:extLst>
              </a:tr>
              <a:tr h="248285">
                <a:tc>
                  <a:txBody>
                    <a:bodyPr/>
                    <a:lstStyle/>
                    <a:p>
                      <a:pPr>
                        <a:lnSpc>
                          <a:spcPct val="115000"/>
                        </a:lnSpc>
                        <a:spcBef>
                          <a:spcPts val="500"/>
                        </a:spcBef>
                        <a:spcAft>
                          <a:spcPts val="1000"/>
                        </a:spcAft>
                      </a:pPr>
                      <a:r>
                        <a:rPr lang="es-CO" sz="1600" dirty="0">
                          <a:solidFill>
                            <a:srgbClr val="1B3A35"/>
                          </a:solidFill>
                          <a:effectLst/>
                          <a:latin typeface="Isidora Sans" panose="00000500000000000000" pitchFamily="2" charset="0"/>
                        </a:rPr>
                        <a:t>200208  </a:t>
                      </a:r>
                      <a:r>
                        <a:rPr lang="es-ES" sz="1600" dirty="0">
                          <a:solidFill>
                            <a:srgbClr val="1B3A35"/>
                          </a:solidFill>
                          <a:effectLst/>
                          <a:latin typeface="Isidora Sans" panose="00000500000000000000" pitchFamily="2" charset="0"/>
                        </a:rPr>
                        <a:t>Desarrollo de tecnologías de información e innovación en salud</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7.558.122.086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6.806.655.264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5.517.289.007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600" dirty="0">
                          <a:solidFill>
                            <a:srgbClr val="1B3A35"/>
                          </a:solidFill>
                          <a:effectLst/>
                          <a:latin typeface="Isidora Sans" panose="00000500000000000000" pitchFamily="2" charset="0"/>
                        </a:rPr>
                        <a:t>81%</a:t>
                      </a:r>
                      <a:endParaRPr lang="en-US" sz="2000" dirty="0">
                        <a:solidFill>
                          <a:srgbClr val="1B3A35"/>
                        </a:solidFill>
                        <a:effectLst/>
                        <a:latin typeface="Isidora Sans" panose="00000500000000000000" pitchFamily="2"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9083508"/>
                  </a:ext>
                </a:extLst>
              </a:tr>
            </a:tbl>
          </a:graphicData>
        </a:graphic>
      </p:graphicFrame>
      <p:sp>
        <p:nvSpPr>
          <p:cNvPr id="2" name="CuadroTexto 1">
            <a:extLst>
              <a:ext uri="{FF2B5EF4-FFF2-40B4-BE49-F238E27FC236}">
                <a16:creationId xmlns:a16="http://schemas.microsoft.com/office/drawing/2014/main" id="{39817225-982C-EA0D-552F-E63552733CD5}"/>
              </a:ext>
            </a:extLst>
          </p:cNvPr>
          <p:cNvSpPr txBox="1"/>
          <p:nvPr/>
        </p:nvSpPr>
        <p:spPr>
          <a:xfrm>
            <a:off x="3062796" y="743366"/>
            <a:ext cx="5879235"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9845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uadroTexto 9"/>
          <p:cNvSpPr txBox="1"/>
          <p:nvPr/>
        </p:nvSpPr>
        <p:spPr>
          <a:xfrm>
            <a:off x="589862" y="3956309"/>
            <a:ext cx="8955112" cy="2585323"/>
          </a:xfrm>
          <a:prstGeom prst="rect">
            <a:avLst/>
          </a:prstGeom>
          <a:noFill/>
        </p:spPr>
        <p:txBody>
          <a:bodyPr wrap="square" rtlCol="0">
            <a:spAutoFit/>
          </a:bodyPr>
          <a:lstStyle/>
          <a:p>
            <a:pPr algn="just"/>
            <a:r>
              <a:rPr lang="es-CO" b="1" dirty="0">
                <a:solidFill>
                  <a:srgbClr val="ED6D6E"/>
                </a:solidFill>
                <a:latin typeface="Isidora Sans Bold" panose="00000800000000000000" pitchFamily="2" charset="0"/>
              </a:rPr>
              <a:t>Principales acciones desarrolladas</a:t>
            </a:r>
            <a:endParaRPr lang="es-CO" dirty="0">
              <a:solidFill>
                <a:srgbClr val="ED6D6E"/>
              </a:solidFill>
              <a:latin typeface="Isidora Sans Bold" panose="00000800000000000000" pitchFamily="2" charset="0"/>
            </a:endParaRPr>
          </a:p>
          <a:p>
            <a:pPr algn="just"/>
            <a:endParaRPr lang="es-CO" b="1" dirty="0">
              <a:solidFill>
                <a:srgbClr val="ED6D6E"/>
              </a:solidFill>
              <a:latin typeface="Isidora Sans Bold" panose="00000800000000000000" pitchFamily="2" charset="0"/>
            </a:endParaRPr>
          </a:p>
          <a:p>
            <a:pPr marL="285750" indent="-285750" algn="just">
              <a:buFont typeface="Arial" panose="020B0604020202020204" pitchFamily="34" charset="0"/>
              <a:buChar char="•"/>
            </a:pPr>
            <a:r>
              <a:rPr lang="es-CO" b="1" dirty="0">
                <a:latin typeface="Isidora Sans" panose="00000500000000000000" pitchFamily="2" charset="0"/>
              </a:rPr>
              <a:t>Dentro de este proyecto se realizan todas las estrategias de comunicaciones</a:t>
            </a:r>
          </a:p>
          <a:p>
            <a:pPr marL="285750" indent="-285750" algn="just">
              <a:buFont typeface="Arial" panose="020B0604020202020204" pitchFamily="34" charset="0"/>
              <a:buChar char="•"/>
            </a:pPr>
            <a:endParaRPr lang="es-CO" b="1" dirty="0">
              <a:latin typeface="Isidora Sans" panose="00000500000000000000" pitchFamily="2" charset="0"/>
            </a:endParaRPr>
          </a:p>
          <a:p>
            <a:pPr marL="285750" indent="-285750" algn="just">
              <a:buFont typeface="Arial" panose="020B0604020202020204" pitchFamily="34" charset="0"/>
              <a:buChar char="•"/>
            </a:pPr>
            <a:r>
              <a:rPr lang="es-CO" b="1" dirty="0">
                <a:latin typeface="Isidora Sans" panose="00000500000000000000" pitchFamily="2" charset="0"/>
              </a:rPr>
              <a:t>Se realizan actividades de apoyo a la gestión con el objetivo de cumplir las metas asignadas a la Secretaría de Salud </a:t>
            </a:r>
          </a:p>
          <a:p>
            <a:pPr algn="just"/>
            <a:endParaRPr lang="es-CO" b="1" dirty="0">
              <a:solidFill>
                <a:srgbClr val="ED6D6E"/>
              </a:solidFill>
              <a:latin typeface="Isidora Sans Bold" panose="00000800000000000000" pitchFamily="2" charset="0"/>
            </a:endParaRPr>
          </a:p>
          <a:p>
            <a:pPr algn="just"/>
            <a:endParaRPr lang="es-CO" b="1" dirty="0">
              <a:solidFill>
                <a:srgbClr val="ED6D6E"/>
              </a:solidFill>
              <a:latin typeface="Isidora Sans Bold" panose="00000800000000000000" pitchFamily="2" charset="0"/>
            </a:endParaRPr>
          </a:p>
          <a:p>
            <a:pPr algn="just"/>
            <a:endParaRPr lang="es-ES" b="1" dirty="0">
              <a:solidFill>
                <a:srgbClr val="ED6D6E"/>
              </a:solidFill>
              <a:latin typeface="Isidora Sans Bold" panose="00000800000000000000" pitchFamily="2" charset="0"/>
            </a:endParaRPr>
          </a:p>
        </p:txBody>
      </p:sp>
      <p:graphicFrame>
        <p:nvGraphicFramePr>
          <p:cNvPr id="6" name="Tabla 5"/>
          <p:cNvGraphicFramePr>
            <a:graphicFrameLocks noGrp="1"/>
          </p:cNvGraphicFramePr>
          <p:nvPr>
            <p:extLst>
              <p:ext uri="{D42A27DB-BD31-4B8C-83A1-F6EECF244321}">
                <p14:modId xmlns:p14="http://schemas.microsoft.com/office/powerpoint/2010/main" val="743513722"/>
              </p:ext>
            </p:extLst>
          </p:nvPr>
        </p:nvGraphicFramePr>
        <p:xfrm>
          <a:off x="1528645" y="2026586"/>
          <a:ext cx="8649498" cy="1540256"/>
        </p:xfrm>
        <a:graphic>
          <a:graphicData uri="http://schemas.openxmlformats.org/drawingml/2006/table">
            <a:tbl>
              <a:tblPr firstRow="1" firstCol="1" bandRow="1">
                <a:tableStyleId>{5C22544A-7EE6-4342-B048-85BDC9FD1C3A}</a:tableStyleId>
              </a:tblPr>
              <a:tblGrid>
                <a:gridCol w="2878079">
                  <a:extLst>
                    <a:ext uri="{9D8B030D-6E8A-4147-A177-3AD203B41FA5}">
                      <a16:colId xmlns:a16="http://schemas.microsoft.com/office/drawing/2014/main" val="1437292790"/>
                    </a:ext>
                  </a:extLst>
                </a:gridCol>
                <a:gridCol w="1672364">
                  <a:extLst>
                    <a:ext uri="{9D8B030D-6E8A-4147-A177-3AD203B41FA5}">
                      <a16:colId xmlns:a16="http://schemas.microsoft.com/office/drawing/2014/main" val="463778415"/>
                    </a:ext>
                  </a:extLst>
                </a:gridCol>
                <a:gridCol w="1458685">
                  <a:extLst>
                    <a:ext uri="{9D8B030D-6E8A-4147-A177-3AD203B41FA5}">
                      <a16:colId xmlns:a16="http://schemas.microsoft.com/office/drawing/2014/main" val="3835369727"/>
                    </a:ext>
                  </a:extLst>
                </a:gridCol>
                <a:gridCol w="1573570">
                  <a:extLst>
                    <a:ext uri="{9D8B030D-6E8A-4147-A177-3AD203B41FA5}">
                      <a16:colId xmlns:a16="http://schemas.microsoft.com/office/drawing/2014/main" val="424901798"/>
                    </a:ext>
                  </a:extLst>
                </a:gridCol>
                <a:gridCol w="1066800">
                  <a:extLst>
                    <a:ext uri="{9D8B030D-6E8A-4147-A177-3AD203B41FA5}">
                      <a16:colId xmlns:a16="http://schemas.microsoft.com/office/drawing/2014/main" val="2206241849"/>
                    </a:ext>
                  </a:extLst>
                </a:gridCol>
              </a:tblGrid>
              <a:tr h="610598">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Proyecto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Presupuesto inicial</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Presupuesto definitivo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Presupuesto ejecutado</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tc>
                  <a:txBody>
                    <a:bodyPr/>
                    <a:lstStyle/>
                    <a:p>
                      <a:pPr algn="ctr">
                        <a:lnSpc>
                          <a:spcPct val="115000"/>
                        </a:lnSpc>
                        <a:spcBef>
                          <a:spcPts val="500"/>
                        </a:spcBef>
                        <a:spcAft>
                          <a:spcPts val="1000"/>
                        </a:spcAft>
                      </a:pPr>
                      <a:r>
                        <a:rPr lang="es-CO" sz="1800" dirty="0">
                          <a:solidFill>
                            <a:srgbClr val="F7F2DD"/>
                          </a:solidFill>
                          <a:effectLst/>
                          <a:latin typeface="Isidora Sans Bold" panose="00000800000000000000" pitchFamily="2" charset="0"/>
                        </a:rPr>
                        <a:t>%</a:t>
                      </a:r>
                      <a:endParaRPr lang="en-US" sz="1800" dirty="0">
                        <a:solidFill>
                          <a:srgbClr val="F7F2DD"/>
                        </a:solidFill>
                        <a:effectLst/>
                        <a:latin typeface="Isidora Sans Bold" panose="00000800000000000000" pitchFamily="2"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D6E"/>
                    </a:solidFill>
                  </a:tcPr>
                </a:tc>
                <a:extLst>
                  <a:ext uri="{0D108BD9-81ED-4DB2-BD59-A6C34878D82A}">
                    <a16:rowId xmlns:a16="http://schemas.microsoft.com/office/drawing/2014/main" val="3149170673"/>
                  </a:ext>
                </a:extLst>
              </a:tr>
              <a:tr h="846244">
                <a:tc>
                  <a:txBody>
                    <a:bodyPr/>
                    <a:lstStyle/>
                    <a:p>
                      <a:pPr>
                        <a:lnSpc>
                          <a:spcPct val="115000"/>
                        </a:lnSpc>
                        <a:spcBef>
                          <a:spcPts val="500"/>
                        </a:spcBef>
                        <a:spcAft>
                          <a:spcPts val="1000"/>
                        </a:spcAft>
                      </a:pPr>
                      <a:r>
                        <a:rPr lang="es-CO" sz="1800" dirty="0">
                          <a:solidFill>
                            <a:srgbClr val="1B3A35"/>
                          </a:solidFill>
                          <a:effectLst/>
                          <a:latin typeface="Isidora Sans" panose="00000500000000000000" pitchFamily="2" charset="0"/>
                        </a:rPr>
                        <a:t>200213 </a:t>
                      </a:r>
                      <a:r>
                        <a:rPr lang="es-ES" sz="1800" dirty="0">
                          <a:solidFill>
                            <a:srgbClr val="1B3A35"/>
                          </a:solidFill>
                          <a:effectLst/>
                          <a:latin typeface="Isidora Sans" panose="00000500000000000000" pitchFamily="2" charset="0"/>
                        </a:rPr>
                        <a:t>Asistencia técnica para la gestión de estrategias en salud</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6.889.617.950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15.703.710.994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s-CO" sz="1600" b="0" i="0" u="none" strike="noStrike" dirty="0">
                          <a:solidFill>
                            <a:srgbClr val="000000"/>
                          </a:solidFill>
                          <a:effectLst/>
                          <a:latin typeface="Isadora sans"/>
                        </a:rPr>
                        <a:t>13.429.991.197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500"/>
                        </a:spcBef>
                        <a:spcAft>
                          <a:spcPts val="1000"/>
                        </a:spcAft>
                      </a:pPr>
                      <a:r>
                        <a:rPr lang="es-CO" sz="1800" dirty="0">
                          <a:solidFill>
                            <a:srgbClr val="1B3A35"/>
                          </a:solidFill>
                          <a:effectLst/>
                          <a:latin typeface="Isidora Sans" panose="00000500000000000000" pitchFamily="2" charset="0"/>
                        </a:rPr>
                        <a:t>86%</a:t>
                      </a:r>
                      <a:endParaRPr lang="en-US" sz="1800" dirty="0">
                        <a:solidFill>
                          <a:srgbClr val="1B3A35"/>
                        </a:solidFill>
                        <a:effectLst/>
                        <a:latin typeface="Isidora Sans" panose="00000500000000000000" pitchFamily="2" charset="0"/>
                        <a:ea typeface="Times New Roman" panose="02020603050405020304" pitchFamily="18"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6655977"/>
                  </a:ext>
                </a:extLst>
              </a:tr>
            </a:tbl>
          </a:graphicData>
        </a:graphic>
      </p:graphicFrame>
      <p:sp>
        <p:nvSpPr>
          <p:cNvPr id="3" name="CuadroTexto 2">
            <a:extLst>
              <a:ext uri="{FF2B5EF4-FFF2-40B4-BE49-F238E27FC236}">
                <a16:creationId xmlns:a16="http://schemas.microsoft.com/office/drawing/2014/main" id="{60EDC91C-3CB0-DEDF-1202-BFF34F7DC914}"/>
              </a:ext>
            </a:extLst>
          </p:cNvPr>
          <p:cNvSpPr txBox="1"/>
          <p:nvPr/>
        </p:nvSpPr>
        <p:spPr>
          <a:xfrm>
            <a:off x="3062796" y="743366"/>
            <a:ext cx="5879235"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5. PROGRAMAS Y PROYECTOS EJECUTADOS</a:t>
            </a:r>
            <a:endParaRPr lang="es-CO"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8046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54205D1-C39B-6D4A-8C68-1BB5C0BB50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975" y="1876221"/>
            <a:ext cx="5097500" cy="5167766"/>
          </a:xfrm>
          <a:prstGeom prst="rect">
            <a:avLst/>
          </a:prstGeom>
        </p:spPr>
      </p:pic>
      <p:graphicFrame>
        <p:nvGraphicFramePr>
          <p:cNvPr id="9" name="Tabla 8">
            <a:extLst>
              <a:ext uri="{FF2B5EF4-FFF2-40B4-BE49-F238E27FC236}">
                <a16:creationId xmlns:a16="http://schemas.microsoft.com/office/drawing/2014/main" id="{323773F6-6578-4A40-B36B-E06320B403FE}"/>
              </a:ext>
            </a:extLst>
          </p:cNvPr>
          <p:cNvGraphicFramePr>
            <a:graphicFrameLocks noGrp="1"/>
          </p:cNvGraphicFramePr>
          <p:nvPr>
            <p:extLst>
              <p:ext uri="{D42A27DB-BD31-4B8C-83A1-F6EECF244321}">
                <p14:modId xmlns:p14="http://schemas.microsoft.com/office/powerpoint/2010/main" val="3876928297"/>
              </p:ext>
            </p:extLst>
          </p:nvPr>
        </p:nvGraphicFramePr>
        <p:xfrm>
          <a:off x="3042006" y="2509343"/>
          <a:ext cx="7461639" cy="2865841"/>
        </p:xfrm>
        <a:graphic>
          <a:graphicData uri="http://schemas.openxmlformats.org/drawingml/2006/table">
            <a:tbl>
              <a:tblPr firstRow="1" firstCol="1" bandRow="1">
                <a:tableStyleId>{5C22544A-7EE6-4342-B048-85BDC9FD1C3A}</a:tableStyleId>
              </a:tblPr>
              <a:tblGrid>
                <a:gridCol w="1074280">
                  <a:extLst>
                    <a:ext uri="{9D8B030D-6E8A-4147-A177-3AD203B41FA5}">
                      <a16:colId xmlns:a16="http://schemas.microsoft.com/office/drawing/2014/main" val="3933930305"/>
                    </a:ext>
                  </a:extLst>
                </a:gridCol>
                <a:gridCol w="1626212">
                  <a:extLst>
                    <a:ext uri="{9D8B030D-6E8A-4147-A177-3AD203B41FA5}">
                      <a16:colId xmlns:a16="http://schemas.microsoft.com/office/drawing/2014/main" val="2672348448"/>
                    </a:ext>
                  </a:extLst>
                </a:gridCol>
                <a:gridCol w="1611842">
                  <a:extLst>
                    <a:ext uri="{9D8B030D-6E8A-4147-A177-3AD203B41FA5}">
                      <a16:colId xmlns:a16="http://schemas.microsoft.com/office/drawing/2014/main" val="1643536178"/>
                    </a:ext>
                  </a:extLst>
                </a:gridCol>
                <a:gridCol w="1845970">
                  <a:extLst>
                    <a:ext uri="{9D8B030D-6E8A-4147-A177-3AD203B41FA5}">
                      <a16:colId xmlns:a16="http://schemas.microsoft.com/office/drawing/2014/main" val="2869527002"/>
                    </a:ext>
                  </a:extLst>
                </a:gridCol>
                <a:gridCol w="1303335">
                  <a:extLst>
                    <a:ext uri="{9D8B030D-6E8A-4147-A177-3AD203B41FA5}">
                      <a16:colId xmlns:a16="http://schemas.microsoft.com/office/drawing/2014/main" val="1153529995"/>
                    </a:ext>
                  </a:extLst>
                </a:gridCol>
              </a:tblGrid>
              <a:tr h="1337036">
                <a:tc>
                  <a:txBody>
                    <a:bodyPr/>
                    <a:lstStyle/>
                    <a:p>
                      <a:pPr algn="ctr">
                        <a:lnSpc>
                          <a:spcPct val="115000"/>
                        </a:lnSpc>
                        <a:spcAft>
                          <a:spcPts val="800"/>
                        </a:spcAft>
                      </a:pPr>
                      <a:r>
                        <a:rPr lang="es-CO" sz="1400" b="1" i="0" kern="100" dirty="0">
                          <a:solidFill>
                            <a:srgbClr val="1A3A35"/>
                          </a:solidFill>
                          <a:effectLst/>
                          <a:latin typeface="Isidora Sans Bold" pitchFamily="2" charset="77"/>
                          <a:cs typeface="Arial" panose="020B0604020202020204" pitchFamily="34" charset="0"/>
                        </a:rPr>
                        <a:t>AÑO </a:t>
                      </a:r>
                      <a:endParaRPr lang="es-CO" sz="1400" b="1" i="0" kern="100" dirty="0">
                        <a:solidFill>
                          <a:srgbClr val="1A3A35"/>
                        </a:solidFill>
                        <a:effectLst/>
                        <a:latin typeface="Isidora Sans Bold"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062"/>
                    </a:solidFill>
                  </a:tcPr>
                </a:tc>
                <a:tc>
                  <a:txBody>
                    <a:bodyPr/>
                    <a:lstStyle/>
                    <a:p>
                      <a:pPr marL="0" algn="ctr" defTabSz="914400" rtl="0" eaLnBrk="1" latinLnBrk="0" hangingPunct="1">
                        <a:lnSpc>
                          <a:spcPct val="115000"/>
                        </a:lnSpc>
                        <a:spcAft>
                          <a:spcPts val="800"/>
                        </a:spcAft>
                      </a:pPr>
                      <a:r>
                        <a:rPr lang="en-US" sz="1400" b="1" i="0" kern="100" dirty="0">
                          <a:solidFill>
                            <a:srgbClr val="1A3A35"/>
                          </a:solidFill>
                          <a:effectLst/>
                          <a:latin typeface="Isidora Sans Bold" pitchFamily="2" charset="77"/>
                          <a:ea typeface="+mn-ea"/>
                          <a:cs typeface="Arial" panose="020B0604020202020204" pitchFamily="34" charset="0"/>
                        </a:rPr>
                        <a:t>TOTAL ACCIONES DE TUTELA</a:t>
                      </a:r>
                      <a:r>
                        <a:rPr lang="es-CO" sz="1400" b="1" i="0" kern="100" dirty="0">
                          <a:solidFill>
                            <a:srgbClr val="1A3A35"/>
                          </a:solidFill>
                          <a:effectLst/>
                          <a:latin typeface="Isidora Sans Bold" pitchFamily="2" charset="77"/>
                          <a:ea typeface="+mn-ea"/>
                          <a:cs typeface="Arial" panose="020B0604020202020204" pitchFamily="34" charset="0"/>
                        </a:rPr>
                        <a:t> </a:t>
                      </a: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062"/>
                    </a:solidFill>
                  </a:tcPr>
                </a:tc>
                <a:tc>
                  <a:txBody>
                    <a:bodyPr/>
                    <a:lstStyle/>
                    <a:p>
                      <a:pPr algn="ctr">
                        <a:lnSpc>
                          <a:spcPct val="115000"/>
                        </a:lnSpc>
                        <a:spcAft>
                          <a:spcPts val="800"/>
                        </a:spcAft>
                      </a:pPr>
                      <a:r>
                        <a:rPr lang="es-CO" sz="1400" b="1" i="0" kern="100" dirty="0">
                          <a:solidFill>
                            <a:srgbClr val="1A3A35"/>
                          </a:solidFill>
                          <a:effectLst/>
                          <a:latin typeface="Isidora Sans Bold" pitchFamily="2" charset="77"/>
                          <a:cs typeface="Arial" panose="020B0604020202020204" pitchFamily="34" charset="0"/>
                        </a:rPr>
                        <a:t>FALLO FAVORABLE</a:t>
                      </a:r>
                      <a:endParaRPr lang="es-CO" sz="1400" b="1" i="0" kern="100" dirty="0">
                        <a:solidFill>
                          <a:srgbClr val="1A3A35"/>
                        </a:solidFill>
                        <a:effectLst/>
                        <a:latin typeface="Isidora Sans Bold"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062"/>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s-CO" sz="1400" b="1" i="0" kern="100" dirty="0">
                          <a:solidFill>
                            <a:srgbClr val="1A3A35"/>
                          </a:solidFill>
                          <a:effectLst/>
                          <a:latin typeface="Isidora Sans Bold" pitchFamily="2" charset="77"/>
                          <a:cs typeface="Arial" panose="020B0604020202020204" pitchFamily="34" charset="0"/>
                        </a:rPr>
                        <a:t>FALLO  DESFAVORABLE</a:t>
                      </a: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062"/>
                    </a:solidFill>
                  </a:tcPr>
                </a:tc>
                <a:tc>
                  <a:txBody>
                    <a:bodyPr/>
                    <a:lstStyle/>
                    <a:p>
                      <a:pPr algn="ctr">
                        <a:lnSpc>
                          <a:spcPct val="115000"/>
                        </a:lnSpc>
                        <a:spcAft>
                          <a:spcPts val="800"/>
                        </a:spcAft>
                      </a:pPr>
                      <a:r>
                        <a:rPr lang="es-CO" sz="1400" b="1" i="0" kern="100" dirty="0">
                          <a:solidFill>
                            <a:srgbClr val="1A3A35"/>
                          </a:solidFill>
                          <a:effectLst/>
                          <a:latin typeface="Isidora Sans Bold" pitchFamily="2" charset="77"/>
                          <a:cs typeface="Arial" panose="020B0604020202020204" pitchFamily="34" charset="0"/>
                        </a:rPr>
                        <a:t> </a:t>
                      </a:r>
                    </a:p>
                    <a:p>
                      <a:pPr algn="ctr">
                        <a:lnSpc>
                          <a:spcPct val="115000"/>
                        </a:lnSpc>
                        <a:spcAft>
                          <a:spcPts val="800"/>
                        </a:spcAft>
                      </a:pPr>
                      <a:r>
                        <a:rPr lang="es-CO" sz="1400" b="1" i="0" kern="100" dirty="0">
                          <a:solidFill>
                            <a:srgbClr val="1A3A35"/>
                          </a:solidFill>
                          <a:effectLst/>
                          <a:latin typeface="Isidora Sans Bold" pitchFamily="2" charset="77"/>
                          <a:cs typeface="Arial" panose="020B0604020202020204" pitchFamily="34" charset="0"/>
                        </a:rPr>
                        <a:t>INCIDENTES DE DESACATO</a:t>
                      </a:r>
                    </a:p>
                    <a:p>
                      <a:pPr algn="ctr">
                        <a:lnSpc>
                          <a:spcPct val="115000"/>
                        </a:lnSpc>
                        <a:spcAft>
                          <a:spcPts val="800"/>
                        </a:spcAft>
                      </a:pPr>
                      <a:r>
                        <a:rPr lang="es-CO" sz="1400" b="1" i="0" kern="100" dirty="0">
                          <a:solidFill>
                            <a:srgbClr val="1A3A35"/>
                          </a:solidFill>
                          <a:effectLst/>
                          <a:latin typeface="Isidora Sans Bold" pitchFamily="2" charset="77"/>
                          <a:cs typeface="Arial" panose="020B0604020202020204" pitchFamily="34" charset="0"/>
                        </a:rPr>
                        <a:t> </a:t>
                      </a:r>
                      <a:endParaRPr lang="es-CO" sz="1400" b="1" i="0" kern="100" dirty="0">
                        <a:solidFill>
                          <a:srgbClr val="1A3A35"/>
                        </a:solidFill>
                        <a:effectLst/>
                        <a:latin typeface="Isidora Sans Bold"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062"/>
                    </a:solidFill>
                  </a:tcPr>
                </a:tc>
                <a:extLst>
                  <a:ext uri="{0D108BD9-81ED-4DB2-BD59-A6C34878D82A}">
                    <a16:rowId xmlns:a16="http://schemas.microsoft.com/office/drawing/2014/main" val="2674818202"/>
                  </a:ext>
                </a:extLst>
              </a:tr>
              <a:tr h="404965">
                <a:tc>
                  <a:txBody>
                    <a:bodyPr/>
                    <a:lstStyle/>
                    <a:p>
                      <a:pPr algn="ctr">
                        <a:lnSpc>
                          <a:spcPct val="115000"/>
                        </a:lnSpc>
                        <a:spcAft>
                          <a:spcPts val="800"/>
                        </a:spcAft>
                      </a:pPr>
                      <a:r>
                        <a:rPr lang="en-US" sz="1600" kern="100" dirty="0">
                          <a:solidFill>
                            <a:schemeClr val="tx1"/>
                          </a:solidFill>
                          <a:effectLst/>
                          <a:latin typeface="Isidora Sans" pitchFamily="2" charset="77"/>
                          <a:cs typeface="Arial" panose="020B0604020202020204" pitchFamily="34" charset="0"/>
                        </a:rPr>
                        <a:t>2020</a:t>
                      </a:r>
                      <a:endParaRPr lang="es-CO" sz="1600" kern="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600" kern="100" dirty="0">
                          <a:solidFill>
                            <a:schemeClr val="tx1"/>
                          </a:solidFill>
                          <a:effectLst/>
                          <a:latin typeface="Isidora Sans" pitchFamily="2" charset="77"/>
                          <a:cs typeface="Arial" panose="020B0604020202020204" pitchFamily="34" charset="0"/>
                        </a:rPr>
                        <a:t>504</a:t>
                      </a:r>
                      <a:endParaRPr lang="es-CO" sz="1600" kern="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600" kern="100" dirty="0">
                          <a:solidFill>
                            <a:schemeClr val="tx1"/>
                          </a:solidFill>
                          <a:effectLst/>
                          <a:latin typeface="Isidora Sans" pitchFamily="2" charset="77"/>
                          <a:cs typeface="Arial" panose="020B0604020202020204" pitchFamily="34" charset="0"/>
                        </a:rPr>
                        <a:t>482</a:t>
                      </a:r>
                      <a:endParaRPr lang="es-CO" sz="1600" kern="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600" kern="100">
                          <a:solidFill>
                            <a:schemeClr val="tx1"/>
                          </a:solidFill>
                          <a:effectLst/>
                          <a:latin typeface="Isidora Sans" pitchFamily="2" charset="77"/>
                          <a:cs typeface="Arial" panose="020B0604020202020204" pitchFamily="34" charset="0"/>
                        </a:rPr>
                        <a:t>22</a:t>
                      </a:r>
                      <a:endParaRPr lang="es-CO" sz="1600" kern="10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600" kern="100" dirty="0">
                          <a:solidFill>
                            <a:schemeClr val="tx1"/>
                          </a:solidFill>
                          <a:effectLst/>
                          <a:latin typeface="Isidora Sans" pitchFamily="2" charset="77"/>
                          <a:cs typeface="Arial" panose="020B0604020202020204" pitchFamily="34" charset="0"/>
                        </a:rPr>
                        <a:t>5</a:t>
                      </a:r>
                      <a:endParaRPr lang="es-CO" sz="1600" kern="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123485"/>
                  </a:ext>
                </a:extLst>
              </a:tr>
              <a:tr h="368419">
                <a:tc>
                  <a:txBody>
                    <a:bodyPr/>
                    <a:lstStyle/>
                    <a:p>
                      <a:pPr algn="ctr">
                        <a:lnSpc>
                          <a:spcPct val="115000"/>
                        </a:lnSpc>
                        <a:spcAft>
                          <a:spcPts val="800"/>
                        </a:spcAft>
                      </a:pPr>
                      <a:r>
                        <a:rPr lang="en-US" sz="1600" kern="100">
                          <a:solidFill>
                            <a:schemeClr val="tx1"/>
                          </a:solidFill>
                          <a:effectLst/>
                          <a:latin typeface="Isidora Sans" pitchFamily="2" charset="77"/>
                          <a:cs typeface="Arial" panose="020B0604020202020204" pitchFamily="34" charset="0"/>
                        </a:rPr>
                        <a:t>2021</a:t>
                      </a:r>
                      <a:endParaRPr lang="es-CO" sz="1600" kern="10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600" kern="100" dirty="0">
                          <a:solidFill>
                            <a:schemeClr val="tx1"/>
                          </a:solidFill>
                          <a:effectLst/>
                          <a:latin typeface="Isidora Sans" pitchFamily="2" charset="77"/>
                          <a:cs typeface="Arial" panose="020B0604020202020204" pitchFamily="34" charset="0"/>
                        </a:rPr>
                        <a:t>751</a:t>
                      </a:r>
                      <a:endParaRPr lang="es-CO" sz="1600" kern="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600" kern="100" dirty="0">
                          <a:solidFill>
                            <a:schemeClr val="tx1"/>
                          </a:solidFill>
                          <a:effectLst/>
                          <a:latin typeface="Isidora Sans" pitchFamily="2" charset="77"/>
                          <a:cs typeface="Arial" panose="020B0604020202020204" pitchFamily="34" charset="0"/>
                        </a:rPr>
                        <a:t>691</a:t>
                      </a:r>
                      <a:endParaRPr lang="es-CO" sz="1600" kern="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600" kern="100">
                          <a:solidFill>
                            <a:schemeClr val="tx1"/>
                          </a:solidFill>
                          <a:effectLst/>
                          <a:latin typeface="Isidora Sans" pitchFamily="2" charset="77"/>
                          <a:cs typeface="Arial" panose="020B0604020202020204" pitchFamily="34" charset="0"/>
                        </a:rPr>
                        <a:t>60</a:t>
                      </a:r>
                      <a:endParaRPr lang="es-CO" sz="1600" kern="10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600" kern="100">
                          <a:solidFill>
                            <a:schemeClr val="tx1"/>
                          </a:solidFill>
                          <a:effectLst/>
                          <a:latin typeface="Isidora Sans" pitchFamily="2" charset="77"/>
                          <a:cs typeface="Arial" panose="020B0604020202020204" pitchFamily="34" charset="0"/>
                        </a:rPr>
                        <a:t>20</a:t>
                      </a:r>
                      <a:endParaRPr lang="es-CO" sz="1600" kern="10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6657855"/>
                  </a:ext>
                </a:extLst>
              </a:tr>
              <a:tr h="374400">
                <a:tc>
                  <a:txBody>
                    <a:bodyPr/>
                    <a:lstStyle/>
                    <a:p>
                      <a:pPr algn="ctr">
                        <a:lnSpc>
                          <a:spcPct val="115000"/>
                        </a:lnSpc>
                        <a:spcAft>
                          <a:spcPts val="800"/>
                        </a:spcAft>
                      </a:pPr>
                      <a:r>
                        <a:rPr lang="en-US" sz="1600" kern="100">
                          <a:solidFill>
                            <a:schemeClr val="tx1"/>
                          </a:solidFill>
                          <a:effectLst/>
                          <a:latin typeface="Isidora Sans" pitchFamily="2" charset="77"/>
                          <a:cs typeface="Arial" panose="020B0604020202020204" pitchFamily="34" charset="0"/>
                        </a:rPr>
                        <a:t>2022</a:t>
                      </a:r>
                      <a:endParaRPr lang="es-CO" sz="1600" kern="10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600" kern="100" dirty="0">
                          <a:solidFill>
                            <a:schemeClr val="tx1"/>
                          </a:solidFill>
                          <a:effectLst/>
                          <a:latin typeface="Isidora Sans" pitchFamily="2" charset="77"/>
                          <a:cs typeface="Arial" panose="020B0604020202020204" pitchFamily="34" charset="0"/>
                        </a:rPr>
                        <a:t>935</a:t>
                      </a:r>
                      <a:endParaRPr lang="es-CO" sz="1600" kern="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600" kern="100" dirty="0">
                          <a:solidFill>
                            <a:schemeClr val="tx1"/>
                          </a:solidFill>
                          <a:effectLst/>
                          <a:latin typeface="Isidora Sans" pitchFamily="2" charset="77"/>
                          <a:cs typeface="Arial" panose="020B0604020202020204" pitchFamily="34" charset="0"/>
                        </a:rPr>
                        <a:t>895</a:t>
                      </a:r>
                      <a:endParaRPr lang="es-CO" sz="1600" kern="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600" kern="100" dirty="0">
                          <a:solidFill>
                            <a:schemeClr val="tx1"/>
                          </a:solidFill>
                          <a:effectLst/>
                          <a:latin typeface="Isidora Sans" pitchFamily="2" charset="77"/>
                          <a:cs typeface="Arial" panose="020B0604020202020204" pitchFamily="34" charset="0"/>
                        </a:rPr>
                        <a:t>40</a:t>
                      </a:r>
                      <a:endParaRPr lang="es-CO" sz="1600" kern="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600" kern="100">
                          <a:solidFill>
                            <a:schemeClr val="tx1"/>
                          </a:solidFill>
                          <a:effectLst/>
                          <a:latin typeface="Isidora Sans" pitchFamily="2" charset="77"/>
                          <a:cs typeface="Arial" panose="020B0604020202020204" pitchFamily="34" charset="0"/>
                        </a:rPr>
                        <a:t>22</a:t>
                      </a:r>
                      <a:endParaRPr lang="es-CO" sz="1600" kern="10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7585251"/>
                  </a:ext>
                </a:extLst>
              </a:tr>
              <a:tr h="381021">
                <a:tc>
                  <a:txBody>
                    <a:bodyPr/>
                    <a:lstStyle/>
                    <a:p>
                      <a:pPr algn="ctr">
                        <a:lnSpc>
                          <a:spcPct val="115000"/>
                        </a:lnSpc>
                        <a:spcAft>
                          <a:spcPts val="800"/>
                        </a:spcAft>
                      </a:pPr>
                      <a:r>
                        <a:rPr lang="en-US" sz="1600" kern="100">
                          <a:solidFill>
                            <a:schemeClr val="tx1"/>
                          </a:solidFill>
                          <a:effectLst/>
                          <a:latin typeface="Isidora Sans" pitchFamily="2" charset="77"/>
                          <a:cs typeface="Arial" panose="020B0604020202020204" pitchFamily="34" charset="0"/>
                        </a:rPr>
                        <a:t>2023</a:t>
                      </a:r>
                      <a:endParaRPr lang="es-CO" sz="1600" kern="10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600" kern="100">
                          <a:solidFill>
                            <a:schemeClr val="tx1"/>
                          </a:solidFill>
                          <a:effectLst/>
                          <a:latin typeface="Isidora Sans" pitchFamily="2" charset="77"/>
                          <a:cs typeface="Arial" panose="020B0604020202020204" pitchFamily="34" charset="0"/>
                        </a:rPr>
                        <a:t>652</a:t>
                      </a:r>
                      <a:endParaRPr lang="es-CO" sz="1600" kern="10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600" kern="100" dirty="0">
                          <a:solidFill>
                            <a:schemeClr val="tx1"/>
                          </a:solidFill>
                          <a:effectLst/>
                          <a:latin typeface="Isidora Sans" pitchFamily="2" charset="77"/>
                          <a:cs typeface="Arial" panose="020B0604020202020204" pitchFamily="34" charset="0"/>
                        </a:rPr>
                        <a:t>634</a:t>
                      </a:r>
                      <a:endParaRPr lang="es-CO" sz="1600" kern="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600" kern="100" dirty="0">
                          <a:solidFill>
                            <a:schemeClr val="tx1"/>
                          </a:solidFill>
                          <a:effectLst/>
                          <a:latin typeface="Isidora Sans" pitchFamily="2" charset="77"/>
                          <a:cs typeface="Arial" panose="020B0604020202020204" pitchFamily="34" charset="0"/>
                        </a:rPr>
                        <a:t>18</a:t>
                      </a:r>
                      <a:endParaRPr lang="es-CO" sz="1600" kern="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600" kern="100" dirty="0">
                          <a:solidFill>
                            <a:schemeClr val="tx1"/>
                          </a:solidFill>
                          <a:effectLst/>
                          <a:latin typeface="Isidora Sans" pitchFamily="2" charset="77"/>
                          <a:cs typeface="Arial" panose="020B0604020202020204" pitchFamily="34" charset="0"/>
                        </a:rPr>
                        <a:t>8</a:t>
                      </a:r>
                      <a:endParaRPr lang="es-CO" sz="1600" kern="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78809" marR="78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624166"/>
                  </a:ext>
                </a:extLst>
              </a:tr>
            </a:tbl>
          </a:graphicData>
        </a:graphic>
      </p:graphicFrame>
      <p:sp>
        <p:nvSpPr>
          <p:cNvPr id="10" name="CuadroTexto 9">
            <a:extLst>
              <a:ext uri="{FF2B5EF4-FFF2-40B4-BE49-F238E27FC236}">
                <a16:creationId xmlns:a16="http://schemas.microsoft.com/office/drawing/2014/main" id="{D2949571-FFD2-CF4A-9C3E-6DDF690646BB}"/>
              </a:ext>
            </a:extLst>
          </p:cNvPr>
          <p:cNvSpPr txBox="1"/>
          <p:nvPr/>
        </p:nvSpPr>
        <p:spPr>
          <a:xfrm>
            <a:off x="2718075" y="1563102"/>
            <a:ext cx="6841562" cy="633122"/>
          </a:xfrm>
          <a:prstGeom prst="rect">
            <a:avLst/>
          </a:prstGeom>
          <a:noFill/>
        </p:spPr>
        <p:txBody>
          <a:bodyPr wrap="square" rtlCol="0">
            <a:spAutoFit/>
          </a:bodyPr>
          <a:lstStyle/>
          <a:p>
            <a:pPr marL="457200" algn="just">
              <a:lnSpc>
                <a:spcPct val="115000"/>
              </a:lnSpc>
            </a:pPr>
            <a:r>
              <a:rPr lang="es-CO" sz="1600" b="1" dirty="0">
                <a:solidFill>
                  <a:srgbClr val="1B3834"/>
                </a:solidFill>
                <a:latin typeface="Isidora Sans Bold" pitchFamily="2" charset="77"/>
                <a:ea typeface="Calibri" panose="020F0502020204030204" pitchFamily="34" charset="0"/>
                <a:cs typeface="Rubik" pitchFamily="2" charset="-79"/>
              </a:rPr>
              <a:t>Acciones de tutela</a:t>
            </a:r>
          </a:p>
          <a:p>
            <a:pPr marL="457200" algn="just">
              <a:lnSpc>
                <a:spcPct val="115000"/>
              </a:lnSpc>
            </a:pPr>
            <a:r>
              <a:rPr lang="es-CO" sz="1600" b="1" dirty="0">
                <a:solidFill>
                  <a:srgbClr val="1B3834"/>
                </a:solidFill>
                <a:latin typeface="Isidora Sans Bold" pitchFamily="2" charset="77"/>
                <a:ea typeface="Times New Roman" panose="02020603050405020304" pitchFamily="18" charset="0"/>
                <a:cs typeface="Arial" panose="020B0604020202020204" pitchFamily="34" charset="0"/>
              </a:rPr>
              <a:t>Consolidado acciones de tutela Secretaria de Salud. 2020 -2023</a:t>
            </a:r>
            <a:endParaRPr lang="es-CO" sz="1600" i="1" dirty="0">
              <a:solidFill>
                <a:srgbClr val="1B3834"/>
              </a:solidFill>
              <a:latin typeface="Isidora Sans Bold" pitchFamily="2" charset="77"/>
              <a:ea typeface="Times New Roman" panose="02020603050405020304" pitchFamily="18" charset="0"/>
            </a:endParaRPr>
          </a:p>
        </p:txBody>
      </p:sp>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200" y="1408536"/>
            <a:ext cx="3468587" cy="5449463"/>
          </a:xfrm>
          <a:prstGeom prst="rect">
            <a:avLst/>
          </a:prstGeom>
        </p:spPr>
      </p:pic>
      <p:sp>
        <p:nvSpPr>
          <p:cNvPr id="4" name="CuadroTexto 3">
            <a:extLst>
              <a:ext uri="{FF2B5EF4-FFF2-40B4-BE49-F238E27FC236}">
                <a16:creationId xmlns:a16="http://schemas.microsoft.com/office/drawing/2014/main" id="{40CBABA1-58B3-7ADD-19CE-6855D3D02E18}"/>
              </a:ext>
            </a:extLst>
          </p:cNvPr>
          <p:cNvSpPr txBox="1"/>
          <p:nvPr/>
        </p:nvSpPr>
        <p:spPr>
          <a:xfrm>
            <a:off x="3245429" y="765626"/>
            <a:ext cx="6314208" cy="425501"/>
          </a:xfrm>
          <a:prstGeom prst="rect">
            <a:avLst/>
          </a:prstGeom>
          <a:solidFill>
            <a:srgbClr val="EED062"/>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6. DEFENSA JURÍDICA Y GESTIÓN</a:t>
            </a:r>
            <a:r>
              <a:rPr lang="es-CO" sz="1200" b="1" dirty="0">
                <a:solidFill>
                  <a:srgbClr val="F6F2DD"/>
                </a:solidFill>
                <a:latin typeface="Times New Roman" panose="02020603050405020304" pitchFamily="18" charset="0"/>
                <a:ea typeface="Times New Roman" panose="02020603050405020304" pitchFamily="18" charset="0"/>
                <a:cs typeface="Rubik" panose="02000604000000020004" pitchFamily="2" charset="-79"/>
              </a:rPr>
              <a:t> </a:t>
            </a:r>
            <a:r>
              <a:rPr lang="es-CO" sz="2000" b="1" dirty="0">
                <a:solidFill>
                  <a:srgbClr val="F6F2DD"/>
                </a:solidFill>
                <a:latin typeface="Isidora Sans Bold" panose="00000800000000000000" pitchFamily="2" charset="0"/>
                <a:cs typeface="Rubik" panose="02000604000000020004" pitchFamily="2" charset="-79"/>
              </a:rPr>
              <a:t>NORMATIVA</a:t>
            </a:r>
          </a:p>
        </p:txBody>
      </p:sp>
    </p:spTree>
    <p:extLst>
      <p:ext uri="{BB962C8B-B14F-4D97-AF65-F5344CB8AC3E}">
        <p14:creationId xmlns:p14="http://schemas.microsoft.com/office/powerpoint/2010/main" val="459151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767647A-C905-0847-A996-C57D11CAA800}"/>
              </a:ext>
            </a:extLst>
          </p:cNvPr>
          <p:cNvSpPr txBox="1"/>
          <p:nvPr/>
        </p:nvSpPr>
        <p:spPr>
          <a:xfrm>
            <a:off x="3001261" y="1285596"/>
            <a:ext cx="3327882" cy="1374928"/>
          </a:xfrm>
          <a:prstGeom prst="rect">
            <a:avLst/>
          </a:prstGeom>
          <a:noFill/>
        </p:spPr>
        <p:txBody>
          <a:bodyPr wrap="square" rtlCol="0">
            <a:spAutoFit/>
          </a:bodyPr>
          <a:lstStyle/>
          <a:p>
            <a:pPr>
              <a:lnSpc>
                <a:spcPct val="115000"/>
              </a:lnSpc>
              <a:spcAft>
                <a:spcPts val="1125"/>
              </a:spcAft>
            </a:pPr>
            <a:r>
              <a:rPr lang="es-CO" sz="1600" b="1" dirty="0">
                <a:solidFill>
                  <a:srgbClr val="404040"/>
                </a:solidFill>
                <a:latin typeface="Isidora Sans Bold" pitchFamily="2" charset="77"/>
                <a:ea typeface="Times New Roman" panose="02020603050405020304" pitchFamily="18" charset="0"/>
                <a:cs typeface="Rubik" pitchFamily="2" charset="-79"/>
              </a:rPr>
              <a:t>Derechos de Petición</a:t>
            </a:r>
            <a:endParaRPr lang="es-CO" sz="1600" b="1" dirty="0">
              <a:solidFill>
                <a:prstClr val="black"/>
              </a:solidFill>
              <a:latin typeface="Isidora Sans Bold" pitchFamily="2" charset="77"/>
              <a:ea typeface="Times New Roman" panose="02020603050405020304" pitchFamily="18" charset="0"/>
            </a:endParaRPr>
          </a:p>
          <a:p>
            <a:pPr>
              <a:lnSpc>
                <a:spcPct val="115000"/>
              </a:lnSpc>
              <a:spcAft>
                <a:spcPts val="1125"/>
              </a:spcAft>
            </a:pPr>
            <a:r>
              <a:rPr lang="es-ES" sz="1600" dirty="0">
                <a:solidFill>
                  <a:srgbClr val="1B3834"/>
                </a:solidFill>
                <a:latin typeface="Isidora Sans" pitchFamily="2" charset="77"/>
                <a:cs typeface="Arial" panose="020B0604020202020204" pitchFamily="34" charset="0"/>
              </a:rPr>
              <a:t>Consolidado de derechos de petición recibidos entre el año 2020 y el 31 de julio de 2023</a:t>
            </a:r>
            <a:endParaRPr lang="es-CO" sz="1600" dirty="0">
              <a:solidFill>
                <a:srgbClr val="1B3834"/>
              </a:solidFill>
              <a:latin typeface="Isidora Sans" pitchFamily="2" charset="77"/>
              <a:cs typeface="Arial" panose="020B0604020202020204" pitchFamily="34" charset="0"/>
            </a:endParaRPr>
          </a:p>
        </p:txBody>
      </p:sp>
      <p:graphicFrame>
        <p:nvGraphicFramePr>
          <p:cNvPr id="4" name="Tabla 3">
            <a:extLst>
              <a:ext uri="{FF2B5EF4-FFF2-40B4-BE49-F238E27FC236}">
                <a16:creationId xmlns:a16="http://schemas.microsoft.com/office/drawing/2014/main" id="{BEB05F13-B26E-7343-86A7-BAC956CA655A}"/>
              </a:ext>
            </a:extLst>
          </p:cNvPr>
          <p:cNvGraphicFramePr>
            <a:graphicFrameLocks noGrp="1"/>
          </p:cNvGraphicFramePr>
          <p:nvPr>
            <p:extLst>
              <p:ext uri="{D42A27DB-BD31-4B8C-83A1-F6EECF244321}">
                <p14:modId xmlns:p14="http://schemas.microsoft.com/office/powerpoint/2010/main" val="4041124356"/>
              </p:ext>
            </p:extLst>
          </p:nvPr>
        </p:nvGraphicFramePr>
        <p:xfrm>
          <a:off x="6495164" y="1122719"/>
          <a:ext cx="2695575" cy="1609705"/>
        </p:xfrm>
        <a:graphic>
          <a:graphicData uri="http://schemas.openxmlformats.org/drawingml/2006/table">
            <a:tbl>
              <a:tblPr firstRow="1" firstCol="1" bandRow="1">
                <a:tableStyleId>{5C22544A-7EE6-4342-B048-85BDC9FD1C3A}</a:tableStyleId>
              </a:tblPr>
              <a:tblGrid>
                <a:gridCol w="1257300">
                  <a:extLst>
                    <a:ext uri="{9D8B030D-6E8A-4147-A177-3AD203B41FA5}">
                      <a16:colId xmlns:a16="http://schemas.microsoft.com/office/drawing/2014/main" val="1234355567"/>
                    </a:ext>
                  </a:extLst>
                </a:gridCol>
                <a:gridCol w="1438275">
                  <a:extLst>
                    <a:ext uri="{9D8B030D-6E8A-4147-A177-3AD203B41FA5}">
                      <a16:colId xmlns:a16="http://schemas.microsoft.com/office/drawing/2014/main" val="700636387"/>
                    </a:ext>
                  </a:extLst>
                </a:gridCol>
              </a:tblGrid>
              <a:tr h="321941">
                <a:tc>
                  <a:txBody>
                    <a:bodyPr/>
                    <a:lstStyle/>
                    <a:p>
                      <a:pPr algn="ctr">
                        <a:lnSpc>
                          <a:spcPct val="115000"/>
                        </a:lnSpc>
                        <a:spcAft>
                          <a:spcPts val="800"/>
                        </a:spcAft>
                      </a:pPr>
                      <a:r>
                        <a:rPr lang="es-CO" sz="1400" kern="100" dirty="0">
                          <a:solidFill>
                            <a:srgbClr val="1A3A35"/>
                          </a:solidFill>
                          <a:effectLst/>
                          <a:latin typeface="Isidora Sans Bold" panose="00000800000000000000" pitchFamily="2" charset="0"/>
                        </a:rPr>
                        <a:t>AÑO</a:t>
                      </a:r>
                      <a:endParaRPr lang="es-CO" sz="1400" kern="100" dirty="0">
                        <a:solidFill>
                          <a:srgbClr val="1A3A35"/>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062"/>
                    </a:solidFill>
                  </a:tcPr>
                </a:tc>
                <a:tc>
                  <a:txBody>
                    <a:bodyPr/>
                    <a:lstStyle/>
                    <a:p>
                      <a:pPr algn="ctr">
                        <a:lnSpc>
                          <a:spcPct val="115000"/>
                        </a:lnSpc>
                        <a:spcAft>
                          <a:spcPts val="800"/>
                        </a:spcAft>
                      </a:pPr>
                      <a:r>
                        <a:rPr lang="es-CO" sz="1400" kern="100" dirty="0">
                          <a:solidFill>
                            <a:srgbClr val="1A3A35"/>
                          </a:solidFill>
                          <a:effectLst/>
                          <a:latin typeface="Isidora Sans Bold" panose="00000800000000000000" pitchFamily="2" charset="0"/>
                        </a:rPr>
                        <a:t>CANTIDAD</a:t>
                      </a:r>
                      <a:endParaRPr lang="es-CO" sz="1400" kern="100" dirty="0">
                        <a:solidFill>
                          <a:srgbClr val="1A3A35"/>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062"/>
                    </a:solidFill>
                  </a:tcPr>
                </a:tc>
                <a:extLst>
                  <a:ext uri="{0D108BD9-81ED-4DB2-BD59-A6C34878D82A}">
                    <a16:rowId xmlns:a16="http://schemas.microsoft.com/office/drawing/2014/main" val="3620292999"/>
                  </a:ext>
                </a:extLst>
              </a:tr>
              <a:tr h="321941">
                <a:tc>
                  <a:txBody>
                    <a:bodyPr/>
                    <a:lstStyle/>
                    <a:p>
                      <a:pPr algn="ctr">
                        <a:lnSpc>
                          <a:spcPct val="115000"/>
                        </a:lnSpc>
                        <a:spcAft>
                          <a:spcPts val="800"/>
                        </a:spcAft>
                      </a:pPr>
                      <a:r>
                        <a:rPr lang="es-CO" sz="1400" kern="100">
                          <a:solidFill>
                            <a:schemeClr val="tx1"/>
                          </a:solidFill>
                          <a:effectLst/>
                          <a:latin typeface="Isidora Sans" pitchFamily="2" charset="77"/>
                        </a:rPr>
                        <a:t>2020</a:t>
                      </a:r>
                      <a:endParaRPr lang="es-CO" sz="1400" kern="10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400" kern="100" dirty="0">
                          <a:solidFill>
                            <a:schemeClr val="tx1"/>
                          </a:solidFill>
                          <a:effectLst/>
                          <a:latin typeface="Isidora Sans" pitchFamily="2" charset="77"/>
                        </a:rPr>
                        <a:t>188</a:t>
                      </a:r>
                      <a:endParaRPr lang="es-CO" sz="1400" kern="100" dirty="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1100541"/>
                  </a:ext>
                </a:extLst>
              </a:tr>
              <a:tr h="321941">
                <a:tc>
                  <a:txBody>
                    <a:bodyPr/>
                    <a:lstStyle/>
                    <a:p>
                      <a:pPr algn="ctr">
                        <a:lnSpc>
                          <a:spcPct val="115000"/>
                        </a:lnSpc>
                        <a:spcAft>
                          <a:spcPts val="800"/>
                        </a:spcAft>
                      </a:pPr>
                      <a:r>
                        <a:rPr lang="es-CO" sz="1400" kern="100">
                          <a:solidFill>
                            <a:schemeClr val="tx1"/>
                          </a:solidFill>
                          <a:effectLst/>
                          <a:latin typeface="Isidora Sans" pitchFamily="2" charset="77"/>
                        </a:rPr>
                        <a:t>2021</a:t>
                      </a:r>
                      <a:endParaRPr lang="es-CO" sz="1400" kern="10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400" kern="100" dirty="0">
                          <a:solidFill>
                            <a:schemeClr val="tx1"/>
                          </a:solidFill>
                          <a:effectLst/>
                          <a:latin typeface="Isidora Sans" pitchFamily="2" charset="77"/>
                        </a:rPr>
                        <a:t>192</a:t>
                      </a:r>
                      <a:endParaRPr lang="es-CO" sz="1400" kern="100" dirty="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2230279"/>
                  </a:ext>
                </a:extLst>
              </a:tr>
              <a:tr h="321941">
                <a:tc>
                  <a:txBody>
                    <a:bodyPr/>
                    <a:lstStyle/>
                    <a:p>
                      <a:pPr algn="ctr">
                        <a:lnSpc>
                          <a:spcPct val="115000"/>
                        </a:lnSpc>
                        <a:spcAft>
                          <a:spcPts val="800"/>
                        </a:spcAft>
                      </a:pPr>
                      <a:r>
                        <a:rPr lang="es-CO" sz="1400" kern="100">
                          <a:solidFill>
                            <a:schemeClr val="tx1"/>
                          </a:solidFill>
                          <a:effectLst/>
                          <a:latin typeface="Isidora Sans" pitchFamily="2" charset="77"/>
                        </a:rPr>
                        <a:t>2022</a:t>
                      </a:r>
                      <a:endParaRPr lang="es-CO" sz="1400" kern="10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400" kern="100" dirty="0">
                          <a:solidFill>
                            <a:schemeClr val="tx1"/>
                          </a:solidFill>
                          <a:effectLst/>
                          <a:latin typeface="Isidora Sans" pitchFamily="2" charset="77"/>
                        </a:rPr>
                        <a:t>217</a:t>
                      </a:r>
                      <a:endParaRPr lang="es-CO" sz="1400" kern="100" dirty="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510427"/>
                  </a:ext>
                </a:extLst>
              </a:tr>
              <a:tr h="321941">
                <a:tc>
                  <a:txBody>
                    <a:bodyPr/>
                    <a:lstStyle/>
                    <a:p>
                      <a:pPr algn="ctr">
                        <a:lnSpc>
                          <a:spcPct val="115000"/>
                        </a:lnSpc>
                        <a:spcAft>
                          <a:spcPts val="800"/>
                        </a:spcAft>
                      </a:pPr>
                      <a:r>
                        <a:rPr lang="es-CO" sz="1400" kern="100" dirty="0">
                          <a:solidFill>
                            <a:schemeClr val="tx1"/>
                          </a:solidFill>
                          <a:effectLst/>
                          <a:latin typeface="Isidora Sans" pitchFamily="2" charset="77"/>
                        </a:rPr>
                        <a:t>2023</a:t>
                      </a:r>
                      <a:endParaRPr lang="es-CO" sz="1400" kern="100" dirty="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CO" sz="1400" kern="100" dirty="0">
                          <a:solidFill>
                            <a:schemeClr val="tx1"/>
                          </a:solidFill>
                          <a:effectLst/>
                          <a:latin typeface="Isidora Sans" pitchFamily="2" charset="77"/>
                        </a:rPr>
                        <a:t>143</a:t>
                      </a:r>
                      <a:endParaRPr lang="es-CO" sz="1400" kern="100" dirty="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0156261"/>
                  </a:ext>
                </a:extLst>
              </a:tr>
            </a:tbl>
          </a:graphicData>
        </a:graphic>
      </p:graphicFrame>
      <p:sp>
        <p:nvSpPr>
          <p:cNvPr id="5" name="CuadroTexto 4">
            <a:extLst>
              <a:ext uri="{FF2B5EF4-FFF2-40B4-BE49-F238E27FC236}">
                <a16:creationId xmlns:a16="http://schemas.microsoft.com/office/drawing/2014/main" id="{6D2B9BD2-4CB8-2447-AFA9-83C44E5043EA}"/>
              </a:ext>
            </a:extLst>
          </p:cNvPr>
          <p:cNvSpPr txBox="1"/>
          <p:nvPr/>
        </p:nvSpPr>
        <p:spPr>
          <a:xfrm>
            <a:off x="1286105" y="2804324"/>
            <a:ext cx="6266704" cy="349968"/>
          </a:xfrm>
          <a:prstGeom prst="rect">
            <a:avLst/>
          </a:prstGeom>
          <a:noFill/>
        </p:spPr>
        <p:txBody>
          <a:bodyPr wrap="square" rtlCol="0">
            <a:spAutoFit/>
          </a:bodyPr>
          <a:lstStyle/>
          <a:p>
            <a:pPr>
              <a:lnSpc>
                <a:spcPct val="115000"/>
              </a:lnSpc>
              <a:spcAft>
                <a:spcPts val="1125"/>
              </a:spcAft>
            </a:pPr>
            <a:r>
              <a:rPr lang="es-CO" sz="1600" b="1" dirty="0">
                <a:solidFill>
                  <a:srgbClr val="404040"/>
                </a:solidFill>
                <a:latin typeface="Isidora Sans Bold" pitchFamily="2" charset="77"/>
                <a:cs typeface="Rubik" pitchFamily="2" charset="-79"/>
              </a:rPr>
              <a:t>Debido proceso de exclusión del régimen subsidiado</a:t>
            </a:r>
          </a:p>
        </p:txBody>
      </p:sp>
      <p:graphicFrame>
        <p:nvGraphicFramePr>
          <p:cNvPr id="7" name="Tabla 6">
            <a:extLst>
              <a:ext uri="{FF2B5EF4-FFF2-40B4-BE49-F238E27FC236}">
                <a16:creationId xmlns:a16="http://schemas.microsoft.com/office/drawing/2014/main" id="{D44D67CE-EFC2-C247-9DA6-31A2153C75FB}"/>
              </a:ext>
            </a:extLst>
          </p:cNvPr>
          <p:cNvGraphicFramePr>
            <a:graphicFrameLocks noGrp="1"/>
          </p:cNvGraphicFramePr>
          <p:nvPr>
            <p:extLst>
              <p:ext uri="{D42A27DB-BD31-4B8C-83A1-F6EECF244321}">
                <p14:modId xmlns:p14="http://schemas.microsoft.com/office/powerpoint/2010/main" val="235417248"/>
              </p:ext>
            </p:extLst>
          </p:nvPr>
        </p:nvGraphicFramePr>
        <p:xfrm>
          <a:off x="1710037" y="3298092"/>
          <a:ext cx="4267200" cy="3045560"/>
        </p:xfrm>
        <a:graphic>
          <a:graphicData uri="http://schemas.openxmlformats.org/drawingml/2006/table">
            <a:tbl>
              <a:tblPr firstRow="1" firstCol="1" bandRow="1">
                <a:tableStyleId>{5C22544A-7EE6-4342-B048-85BDC9FD1C3A}</a:tableStyleId>
              </a:tblPr>
              <a:tblGrid>
                <a:gridCol w="3416300">
                  <a:extLst>
                    <a:ext uri="{9D8B030D-6E8A-4147-A177-3AD203B41FA5}">
                      <a16:colId xmlns:a16="http://schemas.microsoft.com/office/drawing/2014/main" val="497477081"/>
                    </a:ext>
                  </a:extLst>
                </a:gridCol>
                <a:gridCol w="850900">
                  <a:extLst>
                    <a:ext uri="{9D8B030D-6E8A-4147-A177-3AD203B41FA5}">
                      <a16:colId xmlns:a16="http://schemas.microsoft.com/office/drawing/2014/main" val="1427744570"/>
                    </a:ext>
                  </a:extLst>
                </a:gridCol>
              </a:tblGrid>
              <a:tr h="315064">
                <a:tc>
                  <a:txBody>
                    <a:bodyPr/>
                    <a:lstStyle/>
                    <a:p>
                      <a:pPr algn="ctr">
                        <a:lnSpc>
                          <a:spcPct val="115000"/>
                        </a:lnSpc>
                        <a:spcAft>
                          <a:spcPts val="800"/>
                        </a:spcAft>
                      </a:pPr>
                      <a:r>
                        <a:rPr lang="es-CO" sz="900" dirty="0">
                          <a:solidFill>
                            <a:srgbClr val="1A3A35"/>
                          </a:solidFill>
                          <a:effectLst/>
                          <a:latin typeface="Isidora Sans Bold" panose="00000800000000000000" pitchFamily="2" charset="0"/>
                          <a:cs typeface="Arial" panose="020B0604020202020204" pitchFamily="34" charset="0"/>
                        </a:rPr>
                        <a:t>RESOLUCIÓN 202250122169 DE 2022 C.S (4.649 USUARIOS)</a:t>
                      </a:r>
                      <a:endParaRPr lang="es-CO" sz="1100" dirty="0">
                        <a:solidFill>
                          <a:srgbClr val="1A3A35"/>
                        </a:solidFill>
                        <a:effectLst/>
                        <a:latin typeface="Isidora Sans Bold" panose="00000800000000000000" pitchFamily="2" charset="0"/>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062"/>
                    </a:solidFill>
                  </a:tcPr>
                </a:tc>
                <a:tc rowSpan="2">
                  <a:txBody>
                    <a:bodyPr/>
                    <a:lstStyle/>
                    <a:p>
                      <a:pPr algn="ctr">
                        <a:lnSpc>
                          <a:spcPct val="115000"/>
                        </a:lnSpc>
                        <a:spcAft>
                          <a:spcPts val="800"/>
                        </a:spcAft>
                      </a:pPr>
                      <a:r>
                        <a:rPr lang="en-US" sz="900" dirty="0">
                          <a:solidFill>
                            <a:srgbClr val="1A3A35"/>
                          </a:solidFill>
                          <a:effectLst/>
                          <a:latin typeface="Isidora Sans Bold" panose="00000800000000000000" pitchFamily="2" charset="0"/>
                          <a:cs typeface="Arial" panose="020B0604020202020204" pitchFamily="34" charset="0"/>
                        </a:rPr>
                        <a:t># USUARIOS </a:t>
                      </a:r>
                      <a:endParaRPr lang="es-CO" sz="1100" dirty="0">
                        <a:solidFill>
                          <a:srgbClr val="1A3A35"/>
                        </a:solidFill>
                        <a:effectLst/>
                        <a:latin typeface="Isidora Sans Bold" panose="00000800000000000000" pitchFamily="2" charset="0"/>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062"/>
                    </a:solidFill>
                  </a:tcPr>
                </a:tc>
                <a:extLst>
                  <a:ext uri="{0D108BD9-81ED-4DB2-BD59-A6C34878D82A}">
                    <a16:rowId xmlns:a16="http://schemas.microsoft.com/office/drawing/2014/main" val="3763451219"/>
                  </a:ext>
                </a:extLst>
              </a:tr>
              <a:tr h="250948">
                <a:tc>
                  <a:txBody>
                    <a:bodyPr/>
                    <a:lstStyle/>
                    <a:p>
                      <a:pPr algn="ctr">
                        <a:lnSpc>
                          <a:spcPct val="115000"/>
                        </a:lnSpc>
                        <a:spcAft>
                          <a:spcPts val="800"/>
                        </a:spcAft>
                      </a:pPr>
                      <a:r>
                        <a:rPr lang="en-US" sz="900" dirty="0">
                          <a:solidFill>
                            <a:srgbClr val="1A3A35"/>
                          </a:solidFill>
                          <a:effectLst/>
                          <a:latin typeface="Isidora Sans Bold" panose="00000800000000000000" pitchFamily="2" charset="0"/>
                          <a:cs typeface="Arial" panose="020B0604020202020204" pitchFamily="34" charset="0"/>
                        </a:rPr>
                        <a:t>ESTADO</a:t>
                      </a:r>
                      <a:endParaRPr lang="es-CO" sz="1100" dirty="0">
                        <a:solidFill>
                          <a:srgbClr val="1A3A35"/>
                        </a:solidFill>
                        <a:effectLst/>
                        <a:latin typeface="Isidora Sans Bold" panose="00000800000000000000" pitchFamily="2" charset="0"/>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062"/>
                    </a:solidFill>
                  </a:tcPr>
                </a:tc>
                <a:tc vMerge="1">
                  <a:txBody>
                    <a:bodyPr/>
                    <a:lstStyle/>
                    <a:p>
                      <a:endParaRPr lang="es-CO"/>
                    </a:p>
                  </a:txBody>
                  <a:tcPr/>
                </a:tc>
                <a:extLst>
                  <a:ext uri="{0D108BD9-81ED-4DB2-BD59-A6C34878D82A}">
                    <a16:rowId xmlns:a16="http://schemas.microsoft.com/office/drawing/2014/main" val="722265032"/>
                  </a:ext>
                </a:extLst>
              </a:tr>
              <a:tr h="206629">
                <a:tc>
                  <a:txBody>
                    <a:bodyPr/>
                    <a:lstStyle/>
                    <a:p>
                      <a:pPr>
                        <a:lnSpc>
                          <a:spcPct val="115000"/>
                        </a:lnSpc>
                        <a:spcAft>
                          <a:spcPts val="800"/>
                        </a:spcAft>
                      </a:pPr>
                      <a:r>
                        <a:rPr lang="en-US" sz="900" dirty="0">
                          <a:solidFill>
                            <a:schemeClr val="tx1"/>
                          </a:solidFill>
                          <a:effectLst/>
                          <a:latin typeface="Isidora Sans" pitchFamily="2" charset="77"/>
                          <a:cs typeface="Arial" panose="020B0604020202020204" pitchFamily="34" charset="0"/>
                        </a:rPr>
                        <a:t>PRIMER AUTO DE EJECUTORIA </a:t>
                      </a:r>
                      <a:endParaRPr lang="es-CO" sz="1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00" dirty="0">
                          <a:solidFill>
                            <a:schemeClr val="tx1"/>
                          </a:solidFill>
                          <a:effectLst/>
                          <a:latin typeface="Isidora Sans" pitchFamily="2" charset="77"/>
                          <a:cs typeface="Arial" panose="020B0604020202020204" pitchFamily="34" charset="0"/>
                        </a:rPr>
                        <a:t>103</a:t>
                      </a:r>
                      <a:endParaRPr lang="es-CO" sz="12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4967268"/>
                  </a:ext>
                </a:extLst>
              </a:tr>
              <a:tr h="206629">
                <a:tc>
                  <a:txBody>
                    <a:bodyPr/>
                    <a:lstStyle/>
                    <a:p>
                      <a:pPr>
                        <a:lnSpc>
                          <a:spcPct val="115000"/>
                        </a:lnSpc>
                        <a:spcAft>
                          <a:spcPts val="800"/>
                        </a:spcAft>
                      </a:pPr>
                      <a:r>
                        <a:rPr lang="en-US" sz="900">
                          <a:solidFill>
                            <a:schemeClr val="tx1"/>
                          </a:solidFill>
                          <a:effectLst/>
                          <a:latin typeface="Isidora Sans" pitchFamily="2" charset="77"/>
                          <a:cs typeface="Arial" panose="020B0604020202020204" pitchFamily="34" charset="0"/>
                        </a:rPr>
                        <a:t>SEGUNDO AUTO DE EJECUTORIA </a:t>
                      </a:r>
                      <a:endParaRPr lang="es-CO" sz="110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00" dirty="0">
                          <a:solidFill>
                            <a:schemeClr val="tx1"/>
                          </a:solidFill>
                          <a:effectLst/>
                          <a:latin typeface="Isidora Sans" pitchFamily="2" charset="77"/>
                          <a:cs typeface="Arial" panose="020B0604020202020204" pitchFamily="34" charset="0"/>
                        </a:rPr>
                        <a:t>1723</a:t>
                      </a:r>
                      <a:endParaRPr lang="es-CO" sz="12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3680905"/>
                  </a:ext>
                </a:extLst>
              </a:tr>
              <a:tr h="206629">
                <a:tc>
                  <a:txBody>
                    <a:bodyPr/>
                    <a:lstStyle/>
                    <a:p>
                      <a:pPr>
                        <a:lnSpc>
                          <a:spcPct val="115000"/>
                        </a:lnSpc>
                        <a:spcAft>
                          <a:spcPts val="800"/>
                        </a:spcAft>
                      </a:pPr>
                      <a:r>
                        <a:rPr lang="en-US" sz="900" dirty="0">
                          <a:solidFill>
                            <a:schemeClr val="tx1"/>
                          </a:solidFill>
                          <a:effectLst/>
                          <a:latin typeface="Isidora Sans" pitchFamily="2" charset="77"/>
                          <a:cs typeface="Arial" panose="020B0604020202020204" pitchFamily="34" charset="0"/>
                        </a:rPr>
                        <a:t>TERCER AUTO DE EJECUTORIA </a:t>
                      </a:r>
                      <a:endParaRPr lang="es-CO" sz="1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00" dirty="0">
                          <a:solidFill>
                            <a:schemeClr val="tx1"/>
                          </a:solidFill>
                          <a:effectLst/>
                          <a:latin typeface="Isidora Sans" pitchFamily="2" charset="77"/>
                          <a:cs typeface="Arial" panose="020B0604020202020204" pitchFamily="34" charset="0"/>
                        </a:rPr>
                        <a:t>1096</a:t>
                      </a:r>
                      <a:endParaRPr lang="es-CO" sz="12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6201306"/>
                  </a:ext>
                </a:extLst>
              </a:tr>
              <a:tr h="206629">
                <a:tc>
                  <a:txBody>
                    <a:bodyPr/>
                    <a:lstStyle/>
                    <a:p>
                      <a:pPr>
                        <a:lnSpc>
                          <a:spcPct val="115000"/>
                        </a:lnSpc>
                        <a:spcAft>
                          <a:spcPts val="800"/>
                        </a:spcAft>
                      </a:pPr>
                      <a:r>
                        <a:rPr lang="en-US" sz="900" dirty="0">
                          <a:solidFill>
                            <a:schemeClr val="tx1"/>
                          </a:solidFill>
                          <a:effectLst/>
                          <a:latin typeface="Isidora Sans" pitchFamily="2" charset="77"/>
                          <a:cs typeface="Arial" panose="020B0604020202020204" pitchFamily="34" charset="0"/>
                        </a:rPr>
                        <a:t>CUARTO AUTO DE EJECUTORIA </a:t>
                      </a:r>
                      <a:endParaRPr lang="es-CO" sz="1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00" dirty="0">
                          <a:solidFill>
                            <a:schemeClr val="tx1"/>
                          </a:solidFill>
                          <a:effectLst/>
                          <a:latin typeface="Isidora Sans" pitchFamily="2" charset="77"/>
                          <a:cs typeface="Arial" panose="020B0604020202020204" pitchFamily="34" charset="0"/>
                        </a:rPr>
                        <a:t>662</a:t>
                      </a:r>
                      <a:endParaRPr lang="es-CO" sz="12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8934049"/>
                  </a:ext>
                </a:extLst>
              </a:tr>
              <a:tr h="206629">
                <a:tc>
                  <a:txBody>
                    <a:bodyPr/>
                    <a:lstStyle/>
                    <a:p>
                      <a:pPr>
                        <a:lnSpc>
                          <a:spcPct val="115000"/>
                        </a:lnSpc>
                        <a:spcAft>
                          <a:spcPts val="800"/>
                        </a:spcAft>
                      </a:pPr>
                      <a:r>
                        <a:rPr lang="en-US" sz="900" dirty="0">
                          <a:solidFill>
                            <a:schemeClr val="tx1"/>
                          </a:solidFill>
                          <a:effectLst/>
                          <a:latin typeface="Isidora Sans" pitchFamily="2" charset="77"/>
                          <a:cs typeface="Arial" panose="020B0604020202020204" pitchFamily="34" charset="0"/>
                        </a:rPr>
                        <a:t>CONFIRMA RESOLUCIÓN 202250122169 - EXCLUSIÓN. </a:t>
                      </a:r>
                      <a:endParaRPr lang="es-CO" sz="1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00">
                          <a:solidFill>
                            <a:schemeClr val="tx1"/>
                          </a:solidFill>
                          <a:effectLst/>
                          <a:latin typeface="Isidora Sans" pitchFamily="2" charset="77"/>
                          <a:cs typeface="Arial" panose="020B0604020202020204" pitchFamily="34" charset="0"/>
                        </a:rPr>
                        <a:t>63</a:t>
                      </a:r>
                      <a:endParaRPr lang="es-CO" sz="120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6753762"/>
                  </a:ext>
                </a:extLst>
              </a:tr>
              <a:tr h="206629">
                <a:tc>
                  <a:txBody>
                    <a:bodyPr/>
                    <a:lstStyle/>
                    <a:p>
                      <a:pPr>
                        <a:lnSpc>
                          <a:spcPct val="115000"/>
                        </a:lnSpc>
                        <a:spcAft>
                          <a:spcPts val="800"/>
                        </a:spcAft>
                      </a:pPr>
                      <a:r>
                        <a:rPr lang="es-CO" sz="900" dirty="0">
                          <a:solidFill>
                            <a:schemeClr val="tx1"/>
                          </a:solidFill>
                          <a:effectLst/>
                          <a:latin typeface="Isidora Sans" pitchFamily="2" charset="77"/>
                          <a:cs typeface="Arial" panose="020B0604020202020204" pitchFamily="34" charset="0"/>
                        </a:rPr>
                        <a:t>RESOLUCIÓN ACALARATORIA - CAMBIO DE NOVEDAD </a:t>
                      </a:r>
                      <a:endParaRPr lang="es-CO" sz="1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00" dirty="0">
                          <a:solidFill>
                            <a:schemeClr val="tx1"/>
                          </a:solidFill>
                          <a:effectLst/>
                          <a:latin typeface="Isidora Sans" pitchFamily="2" charset="77"/>
                          <a:cs typeface="Arial" panose="020B0604020202020204" pitchFamily="34" charset="0"/>
                        </a:rPr>
                        <a:t>239</a:t>
                      </a:r>
                      <a:endParaRPr lang="es-CO" sz="12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924193"/>
                  </a:ext>
                </a:extLst>
              </a:tr>
              <a:tr h="206629">
                <a:tc>
                  <a:txBody>
                    <a:bodyPr/>
                    <a:lstStyle/>
                    <a:p>
                      <a:pPr>
                        <a:lnSpc>
                          <a:spcPct val="115000"/>
                        </a:lnSpc>
                        <a:spcAft>
                          <a:spcPts val="800"/>
                        </a:spcAft>
                      </a:pPr>
                      <a:r>
                        <a:rPr lang="en-US" sz="900" dirty="0">
                          <a:solidFill>
                            <a:schemeClr val="tx1"/>
                          </a:solidFill>
                          <a:effectLst/>
                          <a:latin typeface="Isidora Sans" pitchFamily="2" charset="77"/>
                          <a:cs typeface="Arial" panose="020B0604020202020204" pitchFamily="34" charset="0"/>
                        </a:rPr>
                        <a:t>REVOCA RESOLUCIÓN 202250122169</a:t>
                      </a:r>
                      <a:endParaRPr lang="es-CO" sz="1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00" dirty="0">
                          <a:solidFill>
                            <a:schemeClr val="tx1"/>
                          </a:solidFill>
                          <a:effectLst/>
                          <a:latin typeface="Isidora Sans" pitchFamily="2" charset="77"/>
                          <a:cs typeface="Arial" panose="020B0604020202020204" pitchFamily="34" charset="0"/>
                        </a:rPr>
                        <a:t>217</a:t>
                      </a:r>
                      <a:endParaRPr lang="es-CO" sz="12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8755923"/>
                  </a:ext>
                </a:extLst>
              </a:tr>
              <a:tr h="206629">
                <a:tc>
                  <a:txBody>
                    <a:bodyPr/>
                    <a:lstStyle/>
                    <a:p>
                      <a:pPr>
                        <a:lnSpc>
                          <a:spcPct val="115000"/>
                        </a:lnSpc>
                        <a:spcAft>
                          <a:spcPts val="800"/>
                        </a:spcAft>
                      </a:pPr>
                      <a:r>
                        <a:rPr lang="es-CO" sz="900" dirty="0">
                          <a:solidFill>
                            <a:schemeClr val="tx1"/>
                          </a:solidFill>
                          <a:effectLst/>
                          <a:latin typeface="Isidora Sans" pitchFamily="2" charset="77"/>
                          <a:cs typeface="Arial" panose="020B0604020202020204" pitchFamily="34" charset="0"/>
                        </a:rPr>
                        <a:t>CAMBIARON LA NOVEDAD AL INICIO DEL PROCESO </a:t>
                      </a:r>
                      <a:endParaRPr lang="es-CO" sz="1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00" dirty="0">
                          <a:solidFill>
                            <a:schemeClr val="tx1"/>
                          </a:solidFill>
                          <a:effectLst/>
                          <a:latin typeface="Isidora Sans" pitchFamily="2" charset="77"/>
                          <a:cs typeface="Arial" panose="020B0604020202020204" pitchFamily="34" charset="0"/>
                        </a:rPr>
                        <a:t>110</a:t>
                      </a:r>
                      <a:endParaRPr lang="es-CO" sz="12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5805468"/>
                  </a:ext>
                </a:extLst>
              </a:tr>
              <a:tr h="206629">
                <a:tc>
                  <a:txBody>
                    <a:bodyPr/>
                    <a:lstStyle/>
                    <a:p>
                      <a:pPr>
                        <a:lnSpc>
                          <a:spcPct val="115000"/>
                        </a:lnSpc>
                        <a:spcAft>
                          <a:spcPts val="800"/>
                        </a:spcAft>
                      </a:pPr>
                      <a:r>
                        <a:rPr lang="es-CO" sz="900" dirty="0">
                          <a:solidFill>
                            <a:schemeClr val="tx1"/>
                          </a:solidFill>
                          <a:effectLst/>
                          <a:latin typeface="Isidora Sans" pitchFamily="2" charset="77"/>
                          <a:cs typeface="Arial" panose="020B0604020202020204" pitchFamily="34" charset="0"/>
                        </a:rPr>
                        <a:t>USUARIOS CON TTO EN CURSO </a:t>
                      </a:r>
                      <a:endParaRPr lang="es-CO" sz="11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00" dirty="0">
                          <a:solidFill>
                            <a:schemeClr val="tx1"/>
                          </a:solidFill>
                          <a:effectLst/>
                          <a:latin typeface="Isidora Sans" pitchFamily="2" charset="77"/>
                          <a:cs typeface="Arial" panose="020B0604020202020204" pitchFamily="34" charset="0"/>
                        </a:rPr>
                        <a:t>143</a:t>
                      </a:r>
                      <a:endParaRPr lang="es-CO" sz="12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6754158"/>
                  </a:ext>
                </a:extLst>
              </a:tr>
              <a:tr h="206629">
                <a:tc>
                  <a:txBody>
                    <a:bodyPr/>
                    <a:lstStyle/>
                    <a:p>
                      <a:pPr>
                        <a:lnSpc>
                          <a:spcPct val="115000"/>
                        </a:lnSpc>
                        <a:spcAft>
                          <a:spcPts val="800"/>
                        </a:spcAft>
                      </a:pPr>
                      <a:r>
                        <a:rPr lang="en-US" sz="900">
                          <a:solidFill>
                            <a:schemeClr val="tx1"/>
                          </a:solidFill>
                          <a:effectLst/>
                          <a:latin typeface="Isidora Sans" pitchFamily="2" charset="77"/>
                          <a:cs typeface="Arial" panose="020B0604020202020204" pitchFamily="34" charset="0"/>
                        </a:rPr>
                        <a:t>RECURSOS DE RESPOSICIPON PENDIENTES</a:t>
                      </a:r>
                      <a:endParaRPr lang="es-CO" sz="110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00" dirty="0">
                          <a:solidFill>
                            <a:schemeClr val="tx1"/>
                          </a:solidFill>
                          <a:effectLst/>
                          <a:latin typeface="Isidora Sans" pitchFamily="2" charset="77"/>
                          <a:cs typeface="Arial" panose="020B0604020202020204" pitchFamily="34" charset="0"/>
                        </a:rPr>
                        <a:t>282</a:t>
                      </a:r>
                      <a:endParaRPr lang="es-CO" sz="12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5455109"/>
                  </a:ext>
                </a:extLst>
              </a:tr>
              <a:tr h="206629">
                <a:tc>
                  <a:txBody>
                    <a:bodyPr/>
                    <a:lstStyle/>
                    <a:p>
                      <a:pPr>
                        <a:lnSpc>
                          <a:spcPct val="115000"/>
                        </a:lnSpc>
                        <a:spcAft>
                          <a:spcPts val="800"/>
                        </a:spcAft>
                      </a:pPr>
                      <a:r>
                        <a:rPr lang="en-US" sz="900">
                          <a:solidFill>
                            <a:schemeClr val="tx1"/>
                          </a:solidFill>
                          <a:effectLst/>
                          <a:latin typeface="Isidora Sans" pitchFamily="2" charset="77"/>
                          <a:cs typeface="Arial" panose="020B0604020202020204" pitchFamily="34" charset="0"/>
                        </a:rPr>
                        <a:t>EN PROCESO DE NOTIFICACIÓN </a:t>
                      </a:r>
                      <a:endParaRPr lang="es-CO" sz="110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00" dirty="0">
                          <a:solidFill>
                            <a:schemeClr val="tx1"/>
                          </a:solidFill>
                          <a:effectLst/>
                          <a:latin typeface="Isidora Sans" pitchFamily="2" charset="77"/>
                          <a:cs typeface="Arial" panose="020B0604020202020204" pitchFamily="34" charset="0"/>
                        </a:rPr>
                        <a:t>11</a:t>
                      </a:r>
                      <a:endParaRPr lang="es-CO" sz="12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9671738"/>
                  </a:ext>
                </a:extLst>
              </a:tr>
              <a:tr h="206629">
                <a:tc>
                  <a:txBody>
                    <a:bodyPr/>
                    <a:lstStyle/>
                    <a:p>
                      <a:pPr algn="ctr">
                        <a:lnSpc>
                          <a:spcPct val="115000"/>
                        </a:lnSpc>
                        <a:spcAft>
                          <a:spcPts val="800"/>
                        </a:spcAft>
                      </a:pPr>
                      <a:r>
                        <a:rPr lang="en-US" sz="900">
                          <a:solidFill>
                            <a:schemeClr val="tx1"/>
                          </a:solidFill>
                          <a:effectLst/>
                          <a:latin typeface="Isidora Sans" pitchFamily="2" charset="77"/>
                          <a:cs typeface="Arial" panose="020B0604020202020204" pitchFamily="34" charset="0"/>
                        </a:rPr>
                        <a:t>TOTAL </a:t>
                      </a:r>
                      <a:endParaRPr lang="es-CO" sz="110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00" dirty="0">
                          <a:solidFill>
                            <a:schemeClr val="tx1"/>
                          </a:solidFill>
                          <a:effectLst/>
                          <a:latin typeface="Isidora Sans" pitchFamily="2" charset="77"/>
                          <a:cs typeface="Arial" panose="020B0604020202020204" pitchFamily="34" charset="0"/>
                        </a:rPr>
                        <a:t>4649</a:t>
                      </a:r>
                      <a:endParaRPr lang="es-CO" sz="1200" dirty="0">
                        <a:solidFill>
                          <a:schemeClr val="tx1"/>
                        </a:solidFill>
                        <a:effectLst/>
                        <a:latin typeface="Isidora Sans" pitchFamily="2" charset="77"/>
                        <a:ea typeface="Calibri" panose="020F0502020204030204" pitchFamily="34" charset="0"/>
                        <a:cs typeface="Arial" panose="020B060402020202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5272126"/>
                  </a:ext>
                </a:extLst>
              </a:tr>
            </a:tbl>
          </a:graphicData>
        </a:graphic>
      </p:graphicFrame>
      <p:graphicFrame>
        <p:nvGraphicFramePr>
          <p:cNvPr id="8" name="Tabla 7">
            <a:extLst>
              <a:ext uri="{FF2B5EF4-FFF2-40B4-BE49-F238E27FC236}">
                <a16:creationId xmlns:a16="http://schemas.microsoft.com/office/drawing/2014/main" id="{544704E4-23E3-F546-B742-967916ADCE1B}"/>
              </a:ext>
            </a:extLst>
          </p:cNvPr>
          <p:cNvGraphicFramePr>
            <a:graphicFrameLocks noGrp="1"/>
          </p:cNvGraphicFramePr>
          <p:nvPr>
            <p:extLst>
              <p:ext uri="{D42A27DB-BD31-4B8C-83A1-F6EECF244321}">
                <p14:modId xmlns:p14="http://schemas.microsoft.com/office/powerpoint/2010/main" val="947947288"/>
              </p:ext>
            </p:extLst>
          </p:nvPr>
        </p:nvGraphicFramePr>
        <p:xfrm>
          <a:off x="6214764" y="3339884"/>
          <a:ext cx="3533669" cy="2022530"/>
        </p:xfrm>
        <a:graphic>
          <a:graphicData uri="http://schemas.openxmlformats.org/drawingml/2006/table">
            <a:tbl>
              <a:tblPr firstRow="1" firstCol="1" bandRow="1">
                <a:tableStyleId>{5C22544A-7EE6-4342-B048-85BDC9FD1C3A}</a:tableStyleId>
              </a:tblPr>
              <a:tblGrid>
                <a:gridCol w="2763331">
                  <a:extLst>
                    <a:ext uri="{9D8B030D-6E8A-4147-A177-3AD203B41FA5}">
                      <a16:colId xmlns:a16="http://schemas.microsoft.com/office/drawing/2014/main" val="4261517051"/>
                    </a:ext>
                  </a:extLst>
                </a:gridCol>
                <a:gridCol w="770338">
                  <a:extLst>
                    <a:ext uri="{9D8B030D-6E8A-4147-A177-3AD203B41FA5}">
                      <a16:colId xmlns:a16="http://schemas.microsoft.com/office/drawing/2014/main" val="507534226"/>
                    </a:ext>
                  </a:extLst>
                </a:gridCol>
              </a:tblGrid>
              <a:tr h="573077">
                <a:tc gridSpan="2">
                  <a:txBody>
                    <a:bodyPr/>
                    <a:lstStyle/>
                    <a:p>
                      <a:pPr algn="ctr">
                        <a:lnSpc>
                          <a:spcPct val="115000"/>
                        </a:lnSpc>
                        <a:spcAft>
                          <a:spcPts val="800"/>
                        </a:spcAft>
                      </a:pPr>
                      <a:r>
                        <a:rPr lang="en-US" sz="1400" b="1" i="0" dirty="0">
                          <a:solidFill>
                            <a:srgbClr val="1A3A35"/>
                          </a:solidFill>
                          <a:effectLst/>
                          <a:latin typeface="Isidora Sans Bold" pitchFamily="2" charset="77"/>
                        </a:rPr>
                        <a:t>NUEVO LOTE CONTRIBUCIÓN SOLIDARIA </a:t>
                      </a:r>
                      <a:endParaRPr lang="es-CO" sz="1800" b="1" i="0" dirty="0">
                        <a:solidFill>
                          <a:srgbClr val="1A3A35"/>
                        </a:solidFill>
                        <a:effectLst/>
                        <a:latin typeface="Isidora Sans Bold" pitchFamily="2" charset="77"/>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062"/>
                    </a:solidFill>
                  </a:tcPr>
                </a:tc>
                <a:tc hMerge="1">
                  <a:txBody>
                    <a:bodyPr/>
                    <a:lstStyle/>
                    <a:p>
                      <a:endParaRPr lang="es-CO"/>
                    </a:p>
                  </a:txBody>
                  <a:tcPr/>
                </a:tc>
                <a:extLst>
                  <a:ext uri="{0D108BD9-81ED-4DB2-BD59-A6C34878D82A}">
                    <a16:rowId xmlns:a16="http://schemas.microsoft.com/office/drawing/2014/main" val="1104815352"/>
                  </a:ext>
                </a:extLst>
              </a:tr>
              <a:tr h="438693">
                <a:tc>
                  <a:txBody>
                    <a:bodyPr/>
                    <a:lstStyle/>
                    <a:p>
                      <a:pPr>
                        <a:lnSpc>
                          <a:spcPct val="115000"/>
                        </a:lnSpc>
                        <a:spcAft>
                          <a:spcPts val="800"/>
                        </a:spcAft>
                      </a:pPr>
                      <a:r>
                        <a:rPr lang="en-US" sz="1400" dirty="0">
                          <a:solidFill>
                            <a:schemeClr val="tx1"/>
                          </a:solidFill>
                          <a:effectLst/>
                          <a:latin typeface="Isidora Sans" pitchFamily="2" charset="77"/>
                        </a:rPr>
                        <a:t>TOTAL USUARIOS NUEVOS</a:t>
                      </a:r>
                      <a:endParaRPr lang="es-CO" sz="1800" dirty="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400" dirty="0">
                          <a:solidFill>
                            <a:schemeClr val="tx1"/>
                          </a:solidFill>
                          <a:effectLst/>
                          <a:latin typeface="Isidora Sans" pitchFamily="2" charset="77"/>
                        </a:rPr>
                        <a:t>4753</a:t>
                      </a:r>
                      <a:endParaRPr lang="es-CO" sz="1800" dirty="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7288855"/>
                  </a:ext>
                </a:extLst>
              </a:tr>
              <a:tr h="572067">
                <a:tc>
                  <a:txBody>
                    <a:bodyPr/>
                    <a:lstStyle/>
                    <a:p>
                      <a:pPr>
                        <a:lnSpc>
                          <a:spcPct val="115000"/>
                        </a:lnSpc>
                        <a:spcAft>
                          <a:spcPts val="800"/>
                        </a:spcAft>
                      </a:pPr>
                      <a:r>
                        <a:rPr lang="es-CO" sz="1400" dirty="0">
                          <a:solidFill>
                            <a:schemeClr val="tx1"/>
                          </a:solidFill>
                          <a:effectLst/>
                          <a:latin typeface="Isidora Sans" pitchFamily="2" charset="77"/>
                        </a:rPr>
                        <a:t>sin ficha </a:t>
                      </a:r>
                      <a:r>
                        <a:rPr lang="es-CO" sz="1400" dirty="0" err="1">
                          <a:solidFill>
                            <a:schemeClr val="tx1"/>
                          </a:solidFill>
                          <a:effectLst/>
                          <a:latin typeface="Isidora Sans" pitchFamily="2" charset="77"/>
                        </a:rPr>
                        <a:t>Sisbén</a:t>
                      </a:r>
                      <a:r>
                        <a:rPr lang="es-CO" sz="1400" dirty="0">
                          <a:solidFill>
                            <a:schemeClr val="tx1"/>
                          </a:solidFill>
                          <a:effectLst/>
                          <a:latin typeface="Isidora Sans" pitchFamily="2" charset="77"/>
                        </a:rPr>
                        <a:t> y con dirección</a:t>
                      </a:r>
                      <a:endParaRPr lang="es-CO" sz="1800" dirty="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400">
                          <a:solidFill>
                            <a:schemeClr val="tx1"/>
                          </a:solidFill>
                          <a:effectLst/>
                          <a:latin typeface="Isidora Sans" pitchFamily="2" charset="77"/>
                        </a:rPr>
                        <a:t>801</a:t>
                      </a:r>
                      <a:endParaRPr lang="es-CO" sz="180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754859"/>
                  </a:ext>
                </a:extLst>
              </a:tr>
              <a:tr h="438693">
                <a:tc>
                  <a:txBody>
                    <a:bodyPr/>
                    <a:lstStyle/>
                    <a:p>
                      <a:pPr>
                        <a:lnSpc>
                          <a:spcPct val="115000"/>
                        </a:lnSpc>
                        <a:spcAft>
                          <a:spcPts val="800"/>
                        </a:spcAft>
                      </a:pPr>
                      <a:r>
                        <a:rPr lang="en-US" sz="1400" dirty="0">
                          <a:solidFill>
                            <a:schemeClr val="tx1"/>
                          </a:solidFill>
                          <a:effectLst/>
                          <a:latin typeface="Isidora Sans" pitchFamily="2" charset="77"/>
                        </a:rPr>
                        <a:t>sin </a:t>
                      </a:r>
                      <a:r>
                        <a:rPr lang="en-US" sz="1400" dirty="0" err="1">
                          <a:solidFill>
                            <a:schemeClr val="tx1"/>
                          </a:solidFill>
                          <a:effectLst/>
                          <a:latin typeface="Isidora Sans" pitchFamily="2" charset="77"/>
                        </a:rPr>
                        <a:t>dirección</a:t>
                      </a:r>
                      <a:endParaRPr lang="es-CO" sz="1800" dirty="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400" dirty="0">
                          <a:solidFill>
                            <a:schemeClr val="tx1"/>
                          </a:solidFill>
                          <a:effectLst/>
                          <a:latin typeface="Isidora Sans" pitchFamily="2" charset="77"/>
                        </a:rPr>
                        <a:t>256</a:t>
                      </a:r>
                      <a:endParaRPr lang="es-CO" sz="1800" dirty="0">
                        <a:solidFill>
                          <a:schemeClr val="tx1"/>
                        </a:solidFill>
                        <a:effectLst/>
                        <a:latin typeface="Isidora Sans" pitchFamily="2" charset="77"/>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1455881"/>
                  </a:ext>
                </a:extLst>
              </a:tr>
            </a:tbl>
          </a:graphicData>
        </a:graphic>
      </p:graphicFrame>
      <p:sp>
        <p:nvSpPr>
          <p:cNvPr id="6" name="CuadroTexto 5">
            <a:extLst>
              <a:ext uri="{FF2B5EF4-FFF2-40B4-BE49-F238E27FC236}">
                <a16:creationId xmlns:a16="http://schemas.microsoft.com/office/drawing/2014/main" id="{945649A1-DE31-2F8D-1649-D078D4D96BEE}"/>
              </a:ext>
            </a:extLst>
          </p:cNvPr>
          <p:cNvSpPr txBox="1"/>
          <p:nvPr/>
        </p:nvSpPr>
        <p:spPr>
          <a:xfrm>
            <a:off x="2876531" y="388311"/>
            <a:ext cx="6314208" cy="425501"/>
          </a:xfrm>
          <a:prstGeom prst="rect">
            <a:avLst/>
          </a:prstGeom>
          <a:solidFill>
            <a:srgbClr val="EED062"/>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6. DEFENSA JURÍDICA Y GESTIÓN</a:t>
            </a:r>
            <a:r>
              <a:rPr lang="es-CO" sz="1200" b="1" dirty="0">
                <a:solidFill>
                  <a:srgbClr val="F6F2DD"/>
                </a:solidFill>
                <a:latin typeface="Times New Roman" panose="02020603050405020304" pitchFamily="18" charset="0"/>
                <a:ea typeface="Times New Roman" panose="02020603050405020304" pitchFamily="18" charset="0"/>
                <a:cs typeface="Rubik" panose="02000604000000020004" pitchFamily="2" charset="-79"/>
              </a:rPr>
              <a:t> </a:t>
            </a:r>
            <a:r>
              <a:rPr lang="es-CO" sz="2000" b="1" dirty="0">
                <a:solidFill>
                  <a:srgbClr val="F6F2DD"/>
                </a:solidFill>
                <a:latin typeface="Isidora Sans Bold" panose="00000800000000000000" pitchFamily="2" charset="0"/>
                <a:cs typeface="Rubik" panose="02000604000000020004" pitchFamily="2" charset="-79"/>
              </a:rPr>
              <a:t>NORMATIVA</a:t>
            </a:r>
          </a:p>
        </p:txBody>
      </p:sp>
    </p:spTree>
    <p:extLst>
      <p:ext uri="{BB962C8B-B14F-4D97-AF65-F5344CB8AC3E}">
        <p14:creationId xmlns:p14="http://schemas.microsoft.com/office/powerpoint/2010/main" val="3294106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945649A1-DE31-2F8D-1649-D078D4D96BEE}"/>
              </a:ext>
            </a:extLst>
          </p:cNvPr>
          <p:cNvSpPr txBox="1"/>
          <p:nvPr/>
        </p:nvSpPr>
        <p:spPr>
          <a:xfrm>
            <a:off x="2876531" y="388311"/>
            <a:ext cx="6314208" cy="425501"/>
          </a:xfrm>
          <a:prstGeom prst="rect">
            <a:avLst/>
          </a:prstGeom>
          <a:solidFill>
            <a:srgbClr val="EED062"/>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6. DEFENSA JURÍDICA Y GESTIÓN</a:t>
            </a:r>
            <a:r>
              <a:rPr lang="es-CO" sz="1200" b="1" dirty="0">
                <a:solidFill>
                  <a:srgbClr val="F6F2DD"/>
                </a:solidFill>
                <a:latin typeface="Times New Roman" panose="02020603050405020304" pitchFamily="18" charset="0"/>
                <a:ea typeface="Times New Roman" panose="02020603050405020304" pitchFamily="18" charset="0"/>
                <a:cs typeface="Rubik" panose="02000604000000020004" pitchFamily="2" charset="-79"/>
              </a:rPr>
              <a:t> </a:t>
            </a:r>
            <a:r>
              <a:rPr lang="es-CO" sz="2000" b="1" dirty="0">
                <a:solidFill>
                  <a:srgbClr val="F6F2DD"/>
                </a:solidFill>
                <a:latin typeface="Isidora Sans Bold" panose="00000800000000000000" pitchFamily="2" charset="0"/>
                <a:cs typeface="Rubik" panose="02000604000000020004" pitchFamily="2" charset="-79"/>
              </a:rPr>
              <a:t>NORMATIVA</a:t>
            </a:r>
          </a:p>
        </p:txBody>
      </p:sp>
      <p:sp>
        <p:nvSpPr>
          <p:cNvPr id="3" name="CuadroTexto 2">
            <a:extLst>
              <a:ext uri="{FF2B5EF4-FFF2-40B4-BE49-F238E27FC236}">
                <a16:creationId xmlns:a16="http://schemas.microsoft.com/office/drawing/2014/main" id="{50652BC8-4288-4896-DF95-91E0FC28631D}"/>
              </a:ext>
            </a:extLst>
          </p:cNvPr>
          <p:cNvSpPr txBox="1"/>
          <p:nvPr/>
        </p:nvSpPr>
        <p:spPr>
          <a:xfrm>
            <a:off x="1617283" y="1297839"/>
            <a:ext cx="8273968" cy="4503797"/>
          </a:xfrm>
          <a:prstGeom prst="rect">
            <a:avLst/>
          </a:prstGeom>
          <a:noFill/>
        </p:spPr>
        <p:txBody>
          <a:bodyPr wrap="square" rtlCol="0">
            <a:spAutoFit/>
          </a:bodyPr>
          <a:lstStyle/>
          <a:p>
            <a:r>
              <a:rPr lang="es-ES" sz="2000" b="1" dirty="0">
                <a:solidFill>
                  <a:srgbClr val="EED062"/>
                </a:solidFill>
                <a:latin typeface="Isidora Sans Bold" panose="00000800000000000000" pitchFamily="2" charset="0"/>
              </a:rPr>
              <a:t>Auditorias, Acciones Correctivas, Preventivas y de Mejora</a:t>
            </a:r>
            <a:r>
              <a:rPr lang="es-CO" b="1" dirty="0">
                <a:solidFill>
                  <a:srgbClr val="EED062"/>
                </a:solidFill>
                <a:latin typeface="Isidora Sans" panose="00000500000000000000" pitchFamily="2" charset="0"/>
              </a:rPr>
              <a:t> </a:t>
            </a:r>
          </a:p>
          <a:p>
            <a:endParaRPr lang="es-CO" b="1" dirty="0">
              <a:solidFill>
                <a:srgbClr val="EED062"/>
              </a:solidFill>
              <a:latin typeface="Isidora Sans" panose="00000500000000000000" pitchFamily="2" charset="0"/>
            </a:endParaRPr>
          </a:p>
          <a:p>
            <a:endParaRPr lang="es-CO" sz="1200" b="1" dirty="0">
              <a:latin typeface="Isidora Sans" panose="00000500000000000000" pitchFamily="2" charset="0"/>
            </a:endParaRPr>
          </a:p>
          <a:p>
            <a:pPr marL="285750" indent="-285750" algn="just">
              <a:lnSpc>
                <a:spcPct val="115000"/>
              </a:lnSpc>
              <a:spcBef>
                <a:spcPts val="500"/>
              </a:spcBef>
              <a:buFont typeface="Arial" panose="020B0604020202020204" pitchFamily="34" charset="0"/>
              <a:buChar char="•"/>
            </a:pPr>
            <a:r>
              <a:rPr lang="es-CO" sz="1600" b="1" dirty="0">
                <a:solidFill>
                  <a:srgbClr val="EED062"/>
                </a:solidFill>
                <a:effectLst/>
                <a:latin typeface="Arial" panose="020B0604020202020204" pitchFamily="34" charset="0"/>
                <a:ea typeface="Times New Roman" panose="02020603050405020304" pitchFamily="18" charset="0"/>
                <a:cs typeface="Times New Roman" panose="02020603050405020304" pitchFamily="18" charset="0"/>
              </a:rPr>
              <a:t>Auditoria de Evaluación y Control: </a:t>
            </a:r>
            <a:r>
              <a:rPr lang="es-CO" sz="1600" dirty="0">
                <a:latin typeface="Arial" panose="020B0604020202020204" pitchFamily="34" charset="0"/>
                <a:cs typeface="Times New Roman" panose="02020603050405020304" pitchFamily="18" charset="0"/>
              </a:rPr>
              <a:t>con</a:t>
            </a:r>
            <a:r>
              <a:rPr lang="es-CO" sz="1600" dirty="0">
                <a:effectLst/>
                <a:latin typeface="Arial" panose="020B0604020202020204" pitchFamily="34" charset="0"/>
                <a:ea typeface="Times New Roman" panose="02020603050405020304" pitchFamily="18" charset="0"/>
                <a:cs typeface="Times New Roman" panose="02020603050405020304" pitchFamily="18" charset="0"/>
              </a:rPr>
              <a:t> corte a junio 30 de 2023 quedan pendientes 16 acciones de mejora de 57 planeadas con fecha de 31/12/2023</a:t>
            </a:r>
            <a:endParaRPr lang="es-CO"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pPr>
            <a:endParaRPr lang="es-CO"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1125"/>
              </a:spcAft>
              <a:buFont typeface="Arial" panose="020B0604020202020204" pitchFamily="34" charset="0"/>
              <a:buChar char="•"/>
            </a:pPr>
            <a:r>
              <a:rPr lang="es-CO" sz="1600" b="1" kern="100" dirty="0">
                <a:solidFill>
                  <a:srgbClr val="EED062"/>
                </a:solidFill>
                <a:effectLst/>
                <a:latin typeface="Arial" panose="020B0604020202020204" pitchFamily="34" charset="0"/>
                <a:ea typeface="Calibri" panose="020F0502020204030204" pitchFamily="34" charset="0"/>
                <a:cs typeface="Times New Roman" panose="02020603050405020304" pitchFamily="18" charset="0"/>
              </a:rPr>
              <a:t>Auditorias Contraloría Distrital de Medellín: </a:t>
            </a:r>
            <a:r>
              <a:rPr lang="es-CO"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 tiene 51 acciones abiertas, las mismas que se tenían al 31 de diciembre 2022, toda vez que no se ha hecho revisión formal por parte del ente de control. </a:t>
            </a:r>
            <a:endParaRPr lang="es-CO"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1125"/>
              </a:spcAft>
              <a:buFont typeface="Arial" panose="020B0604020202020204" pitchFamily="34" charset="0"/>
              <a:buChar char="•"/>
            </a:pPr>
            <a:r>
              <a:rPr lang="es-CO" sz="1600" b="1" kern="100" dirty="0">
                <a:solidFill>
                  <a:srgbClr val="EED062"/>
                </a:solidFill>
                <a:effectLst/>
                <a:latin typeface="Arial" panose="020B0604020202020204" pitchFamily="34" charset="0"/>
                <a:ea typeface="Calibri" panose="020F0502020204030204" pitchFamily="34" charset="0"/>
                <a:cs typeface="Times New Roman" panose="02020603050405020304" pitchFamily="18" charset="0"/>
              </a:rPr>
              <a:t>Auditorias Contraloría General de la Nación: </a:t>
            </a:r>
            <a:r>
              <a:rPr lang="es-CO"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la fecha de corte de este informe (octubre de 2023), oficialmente se tienen 12 acciones abiertas, las mismas que se tenían al 31 de diciembre 2022 toda vez que no se ha hecho revisión formal por parte del ente de control.</a:t>
            </a:r>
            <a:endParaRPr lang="es-CO"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s-CO" sz="1200" b="1" dirty="0">
              <a:latin typeface="Isidora Sans" panose="00000500000000000000" pitchFamily="2" charset="0"/>
            </a:endParaRPr>
          </a:p>
          <a:p>
            <a:pPr marL="285750" lvl="0" indent="-285750">
              <a:buFont typeface="Arial" panose="020B0604020202020204" pitchFamily="34" charset="0"/>
              <a:buChar char="•"/>
            </a:pPr>
            <a:endParaRPr lang="es-ES" sz="1400" b="1" dirty="0">
              <a:latin typeface="Isidora Sans" panose="00000500000000000000" pitchFamily="2" charset="0"/>
            </a:endParaRPr>
          </a:p>
        </p:txBody>
      </p:sp>
    </p:spTree>
    <p:extLst>
      <p:ext uri="{BB962C8B-B14F-4D97-AF65-F5344CB8AC3E}">
        <p14:creationId xmlns:p14="http://schemas.microsoft.com/office/powerpoint/2010/main" val="400077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945649A1-DE31-2F8D-1649-D078D4D96BEE}"/>
              </a:ext>
            </a:extLst>
          </p:cNvPr>
          <p:cNvSpPr txBox="1"/>
          <p:nvPr/>
        </p:nvSpPr>
        <p:spPr>
          <a:xfrm>
            <a:off x="2876531" y="388311"/>
            <a:ext cx="6314208" cy="425501"/>
          </a:xfrm>
          <a:prstGeom prst="rect">
            <a:avLst/>
          </a:prstGeom>
          <a:solidFill>
            <a:srgbClr val="EED062"/>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6. DEFENSA JURÍDICA Y GESTIÓN</a:t>
            </a:r>
            <a:r>
              <a:rPr lang="es-CO" sz="1200" b="1" dirty="0">
                <a:solidFill>
                  <a:srgbClr val="F6F2DD"/>
                </a:solidFill>
                <a:latin typeface="Times New Roman" panose="02020603050405020304" pitchFamily="18" charset="0"/>
                <a:ea typeface="Times New Roman" panose="02020603050405020304" pitchFamily="18" charset="0"/>
                <a:cs typeface="Rubik" panose="02000604000000020004" pitchFamily="2" charset="-79"/>
              </a:rPr>
              <a:t> </a:t>
            </a:r>
            <a:r>
              <a:rPr lang="es-CO" sz="2000" b="1" dirty="0">
                <a:solidFill>
                  <a:srgbClr val="F6F2DD"/>
                </a:solidFill>
                <a:latin typeface="Isidora Sans Bold" panose="00000800000000000000" pitchFamily="2" charset="0"/>
                <a:cs typeface="Rubik" panose="02000604000000020004" pitchFamily="2" charset="-79"/>
              </a:rPr>
              <a:t>NORMATIVA</a:t>
            </a:r>
          </a:p>
        </p:txBody>
      </p:sp>
      <p:sp>
        <p:nvSpPr>
          <p:cNvPr id="3" name="CuadroTexto 2">
            <a:extLst>
              <a:ext uri="{FF2B5EF4-FFF2-40B4-BE49-F238E27FC236}">
                <a16:creationId xmlns:a16="http://schemas.microsoft.com/office/drawing/2014/main" id="{50652BC8-4288-4896-DF95-91E0FC28631D}"/>
              </a:ext>
            </a:extLst>
          </p:cNvPr>
          <p:cNvSpPr txBox="1"/>
          <p:nvPr/>
        </p:nvSpPr>
        <p:spPr>
          <a:xfrm>
            <a:off x="1007682" y="1259175"/>
            <a:ext cx="9345685" cy="4339650"/>
          </a:xfrm>
          <a:prstGeom prst="rect">
            <a:avLst/>
          </a:prstGeom>
          <a:noFill/>
        </p:spPr>
        <p:txBody>
          <a:bodyPr wrap="square" rtlCol="0">
            <a:spAutoFit/>
          </a:bodyPr>
          <a:lstStyle/>
          <a:p>
            <a:pPr algn="just"/>
            <a:r>
              <a:rPr lang="es-ES" sz="2300" b="1" dirty="0">
                <a:solidFill>
                  <a:srgbClr val="EED062"/>
                </a:solidFill>
                <a:latin typeface="Isidora Sans Bold" panose="00000800000000000000" pitchFamily="2" charset="0"/>
              </a:rPr>
              <a:t>Población Privada de la Libertad (PPL)</a:t>
            </a:r>
            <a:endParaRPr lang="es-CO" sz="2300" b="1" dirty="0">
              <a:solidFill>
                <a:srgbClr val="EED062"/>
              </a:solidFill>
              <a:latin typeface="Isidora Sans" panose="00000500000000000000" pitchFamily="2" charset="0"/>
            </a:endParaRPr>
          </a:p>
          <a:p>
            <a:pPr algn="just"/>
            <a:endParaRPr lang="es-CO" sz="2300" b="1" dirty="0">
              <a:solidFill>
                <a:srgbClr val="EED062"/>
              </a:solidFill>
              <a:latin typeface="Isidora Sans" panose="00000500000000000000" pitchFamily="2" charset="0"/>
            </a:endParaRPr>
          </a:p>
          <a:p>
            <a:pPr algn="just"/>
            <a:r>
              <a:rPr lang="es-ES" sz="2300" dirty="0">
                <a:latin typeface="Isidora "/>
              </a:rPr>
              <a:t>Desde octubre de 2019, se han llevado a cabo brigadas epidemiológicas quincenales en los centros de detención transitoria para detectar y abordar riesgos de salud pública, como el control de la escabiosis y la parasitosis, la búsqueda de síntomas respiratorios y de piel para detectar tempranamente la tuberculosis, la realización de pruebas para la COVID-19 a reclusos y personal custodio, además de la valoración de enfermedades eruptivas que ponen en riesgo a toda la población penitenciaria. También, se canalizan a los reclusos que requieren atención médica y se gestionan las respectivas citas con las Entidades Administradoras de Planes de Beneficios (EAPB) en las que se encuentran afiliados.</a:t>
            </a:r>
            <a:endParaRPr lang="es-ES" sz="2300" b="1" dirty="0">
              <a:latin typeface="Isidora "/>
            </a:endParaRPr>
          </a:p>
        </p:txBody>
      </p:sp>
    </p:spTree>
    <p:extLst>
      <p:ext uri="{BB962C8B-B14F-4D97-AF65-F5344CB8AC3E}">
        <p14:creationId xmlns:p14="http://schemas.microsoft.com/office/powerpoint/2010/main" val="1432387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672945" y="5416304"/>
            <a:ext cx="2743199" cy="1206997"/>
          </a:xfrm>
          <a:prstGeom prst="rect">
            <a:avLst/>
          </a:prstGeom>
          <a:solidFill>
            <a:srgbClr val="9DD7EC"/>
          </a:solidFill>
        </p:spPr>
        <p:txBody>
          <a:bodyPr wrap="square" rtlCol="0">
            <a:spAutoFit/>
          </a:bodyPr>
          <a:lstStyle/>
          <a:p>
            <a:pPr>
              <a:lnSpc>
                <a:spcPct val="115000"/>
              </a:lnSpc>
            </a:pPr>
            <a:r>
              <a:rPr lang="es-CO" sz="16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CAPÍTULO </a:t>
            </a:r>
            <a:r>
              <a:rPr lang="es-CO" sz="16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7</a:t>
            </a:r>
            <a:r>
              <a:rPr lang="es-CO" sz="16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 </a:t>
            </a:r>
            <a:r>
              <a:rPr lang="es-CO" sz="16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ORGANIZACIÓN INSTITUCIONAL Y PROCEDIMIENTOS SISTEMA INTEGRAL DE SALUD</a:t>
            </a:r>
            <a:endParaRPr lang="es-CO" sz="1050" dirty="0">
              <a:effectLst/>
              <a:latin typeface="Times New Roman" panose="02020603050405020304" pitchFamily="18" charset="0"/>
              <a:ea typeface="Times New Roman" panose="02020603050405020304" pitchFamily="18" charset="0"/>
            </a:endParaRPr>
          </a:p>
        </p:txBody>
      </p:sp>
      <p:sp>
        <p:nvSpPr>
          <p:cNvPr id="10" name="Rectángulo 9">
            <a:extLst>
              <a:ext uri="{FF2B5EF4-FFF2-40B4-BE49-F238E27FC236}">
                <a16:creationId xmlns:a16="http://schemas.microsoft.com/office/drawing/2014/main" id="{306F9815-E7F1-0E64-4D1F-D0610D49CD15}"/>
              </a:ext>
            </a:extLst>
          </p:cNvPr>
          <p:cNvSpPr/>
          <p:nvPr/>
        </p:nvSpPr>
        <p:spPr>
          <a:xfrm>
            <a:off x="435429" y="272143"/>
            <a:ext cx="2286000" cy="13171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Imagen 8">
            <a:extLst>
              <a:ext uri="{FF2B5EF4-FFF2-40B4-BE49-F238E27FC236}">
                <a16:creationId xmlns:a16="http://schemas.microsoft.com/office/drawing/2014/main" id="{5E69D61B-B643-1F85-6672-2C0A5A96DFE4}"/>
              </a:ext>
            </a:extLst>
          </p:cNvPr>
          <p:cNvPicPr>
            <a:picLocks noChangeAspect="1"/>
          </p:cNvPicPr>
          <p:nvPr/>
        </p:nvPicPr>
        <p:blipFill>
          <a:blip r:embed="rId3"/>
          <a:stretch>
            <a:fillRect/>
          </a:stretch>
        </p:blipFill>
        <p:spPr>
          <a:xfrm>
            <a:off x="216070" y="-881742"/>
            <a:ext cx="10985330" cy="8158363"/>
          </a:xfrm>
          <a:prstGeom prst="rect">
            <a:avLst/>
          </a:prstGeom>
        </p:spPr>
      </p:pic>
    </p:spTree>
    <p:extLst>
      <p:ext uri="{BB962C8B-B14F-4D97-AF65-F5344CB8AC3E}">
        <p14:creationId xmlns:p14="http://schemas.microsoft.com/office/powerpoint/2010/main" val="3974037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777122" y="3112426"/>
            <a:ext cx="4462461" cy="4430298"/>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9DD7EC"/>
          </a:solidFill>
        </p:spPr>
        <p:txBody>
          <a:bodyPr wrap="square" lIns="0" tIns="0" rIns="0" bIns="0" rtlCol="0"/>
          <a:lstStyle/>
          <a:p>
            <a:endParaRPr sz="2622"/>
          </a:p>
        </p:txBody>
      </p:sp>
      <p:sp>
        <p:nvSpPr>
          <p:cNvPr id="5" name="CuadroTexto 4"/>
          <p:cNvSpPr txBox="1"/>
          <p:nvPr/>
        </p:nvSpPr>
        <p:spPr>
          <a:xfrm>
            <a:off x="3230000" y="679053"/>
            <a:ext cx="4793123" cy="490199"/>
          </a:xfrm>
          <a:prstGeom prst="rect">
            <a:avLst/>
          </a:prstGeom>
          <a:solidFill>
            <a:srgbClr val="9DD7EC"/>
          </a:solidFill>
        </p:spPr>
        <p:txBody>
          <a:bodyPr wrap="square" rtlCol="0">
            <a:spAutoFit/>
          </a:bodyPr>
          <a:lstStyle/>
          <a:p>
            <a:pPr>
              <a:lnSpc>
                <a:spcPct val="115000"/>
              </a:lnSpc>
            </a:pP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CAPÍTULO 1. LOGROS ESTRAT</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ÉGICOS</a:t>
            </a:r>
            <a:endParaRPr lang="es-CO" sz="1400" dirty="0">
              <a:effectLst/>
              <a:latin typeface="Times New Roman" panose="02020603050405020304" pitchFamily="18" charset="0"/>
              <a:ea typeface="Times New Roman" panose="02020603050405020304" pitchFamily="18" charset="0"/>
            </a:endParaRPr>
          </a:p>
        </p:txBody>
      </p:sp>
      <p:sp>
        <p:nvSpPr>
          <p:cNvPr id="2" name="object 31">
            <a:extLst>
              <a:ext uri="{FF2B5EF4-FFF2-40B4-BE49-F238E27FC236}">
                <a16:creationId xmlns:a16="http://schemas.microsoft.com/office/drawing/2014/main" id="{E66EE58F-AFB5-D0E6-4321-B0B7635C0E33}"/>
              </a:ext>
            </a:extLst>
          </p:cNvPr>
          <p:cNvSpPr txBox="1"/>
          <p:nvPr/>
        </p:nvSpPr>
        <p:spPr>
          <a:xfrm>
            <a:off x="3230000" y="1816012"/>
            <a:ext cx="7221690" cy="5134321"/>
          </a:xfrm>
          <a:prstGeom prst="rect">
            <a:avLst/>
          </a:prstGeom>
        </p:spPr>
        <p:txBody>
          <a:bodyPr vert="horz" wrap="square" lIns="0" tIns="19906" rIns="0" bIns="0" rtlCol="0">
            <a:spAutoFit/>
          </a:bodyPr>
          <a:lstStyle/>
          <a:p>
            <a:pPr marL="37513" marR="6124" algn="just">
              <a:spcBef>
                <a:spcPts val="50"/>
              </a:spcBef>
            </a:pPr>
            <a:endParaRPr lang="es-ES" dirty="0">
              <a:latin typeface="Isadora sans"/>
              <a:ea typeface="Times New Roman" panose="02020603050405020304" pitchFamily="18" charset="0"/>
              <a:cs typeface="Times New Roman" panose="02020603050405020304" pitchFamily="18" charset="0"/>
            </a:endParaRPr>
          </a:p>
          <a:p>
            <a:pPr marL="208963" marR="6124" indent="-171450" algn="just">
              <a:spcBef>
                <a:spcPts val="50"/>
              </a:spcBef>
              <a:buFont typeface="Arial" panose="020B0604020202020204" pitchFamily="34" charset="0"/>
              <a:buChar char="•"/>
            </a:pPr>
            <a:r>
              <a:rPr lang="es-ES" dirty="0">
                <a:latin typeface="Isadora sans"/>
                <a:cs typeface="Times New Roman" panose="02020603050405020304" pitchFamily="18" charset="0"/>
              </a:rPr>
              <a:t>Mediante acuerdo Distrital 059 de 2022 se otorgaron recursos de vigencias futuras 2023 por un valor de </a:t>
            </a:r>
            <a:r>
              <a:rPr lang="es-ES" sz="2000" b="1" dirty="0">
                <a:latin typeface="Isadora sans"/>
                <a:cs typeface="Times New Roman" panose="02020603050405020304" pitchFamily="18" charset="0"/>
              </a:rPr>
              <a:t>$83.800.000.000</a:t>
            </a:r>
            <a:r>
              <a:rPr lang="es-ES" dirty="0">
                <a:latin typeface="Isadora sans"/>
                <a:cs typeface="Times New Roman" panose="02020603050405020304" pitchFamily="18" charset="0"/>
              </a:rPr>
              <a:t>, inversión para el fortalecimiento de la infraestructura de la red hospitalaria de la ESE </a:t>
            </a:r>
            <a:r>
              <a:rPr lang="es-ES" dirty="0" err="1">
                <a:latin typeface="Isadora sans"/>
                <a:cs typeface="Times New Roman" panose="02020603050405020304" pitchFamily="18" charset="0"/>
              </a:rPr>
              <a:t>Metrosalud</a:t>
            </a:r>
            <a:r>
              <a:rPr lang="es-ES" dirty="0">
                <a:latin typeface="Isadora sans"/>
                <a:cs typeface="Times New Roman" panose="02020603050405020304" pitchFamily="18" charset="0"/>
              </a:rPr>
              <a:t>. </a:t>
            </a:r>
          </a:p>
          <a:p>
            <a:pPr marL="208963" marR="6124" indent="-171450" algn="just">
              <a:spcBef>
                <a:spcPts val="50"/>
              </a:spcBef>
              <a:buFont typeface="Arial" panose="020B0604020202020204" pitchFamily="34" charset="0"/>
              <a:buChar char="•"/>
            </a:pPr>
            <a:endParaRPr lang="es-ES" dirty="0">
              <a:latin typeface="Isadora sans"/>
              <a:cs typeface="Times New Roman" panose="02020603050405020304" pitchFamily="18" charset="0"/>
            </a:endParaRPr>
          </a:p>
          <a:p>
            <a:pPr marL="208963" marR="6124" indent="-171450" algn="just">
              <a:spcBef>
                <a:spcPts val="50"/>
              </a:spcBef>
              <a:buFont typeface="Arial" panose="020B0604020202020204" pitchFamily="34" charset="0"/>
              <a:buChar char="•"/>
            </a:pPr>
            <a:r>
              <a:rPr lang="es-ES" dirty="0">
                <a:latin typeface="Isadora sans"/>
                <a:cs typeface="Times New Roman" panose="02020603050405020304" pitchFamily="18" charset="0"/>
              </a:rPr>
              <a:t>El modelo del sistema de emergencias médicas integrado por el programa de atención prehospitalaria de la secretaría de salud de Medellín, CRUE Medellín y la estrategia del Centro integra de gestión del acceso (CIGA), es referente y reconocido a nivel nacional e internacional por la utilización del modelo de atención y monitoreo en tiempo real, lo cual ha permitido el mejoramiento y oportunidad de los procesos de atención, garantizando seguridad y calidad al paciente.</a:t>
            </a:r>
            <a:endParaRPr lang="es-CO" dirty="0">
              <a:latin typeface="Isadora sans"/>
              <a:cs typeface="Times New Roman" panose="02020603050405020304" pitchFamily="18" charset="0"/>
            </a:endParaRPr>
          </a:p>
          <a:p>
            <a:pPr marL="37513" marR="6124" algn="just">
              <a:spcBef>
                <a:spcPts val="50"/>
              </a:spcBef>
            </a:pPr>
            <a:endParaRPr lang="es-ES" sz="1200" dirty="0">
              <a:solidFill>
                <a:srgbClr val="1B3834"/>
              </a:solidFill>
              <a:latin typeface="Isadora sans"/>
              <a:cs typeface="Tahoma"/>
            </a:endParaRPr>
          </a:p>
          <a:p>
            <a:pPr marL="37513" marR="6124" algn="just">
              <a:spcBef>
                <a:spcPts val="50"/>
              </a:spcBef>
            </a:pPr>
            <a:endParaRPr lang="es-ES" sz="1200" dirty="0">
              <a:solidFill>
                <a:srgbClr val="EB6C6D"/>
              </a:solidFill>
              <a:latin typeface="Isadora sans"/>
              <a:cs typeface="Tahoma"/>
            </a:endParaRPr>
          </a:p>
          <a:p>
            <a:pPr marL="37513" marR="6124" algn="just">
              <a:spcBef>
                <a:spcPts val="50"/>
              </a:spcBef>
            </a:pPr>
            <a:endParaRPr lang="es-ES" sz="1200" dirty="0">
              <a:solidFill>
                <a:srgbClr val="EB6C6D"/>
              </a:solidFill>
              <a:latin typeface="Isadora sans"/>
              <a:cs typeface="Tahoma"/>
            </a:endParaRPr>
          </a:p>
          <a:p>
            <a:pPr marL="37513" marR="6124" algn="just">
              <a:spcBef>
                <a:spcPts val="50"/>
              </a:spcBef>
            </a:pPr>
            <a:endParaRPr lang="es-ES" sz="1200" dirty="0">
              <a:solidFill>
                <a:srgbClr val="EB6C6D"/>
              </a:solidFill>
              <a:latin typeface="Isadora sans"/>
              <a:cs typeface="Tahoma"/>
            </a:endParaRPr>
          </a:p>
          <a:p>
            <a:pPr marL="37513" marR="6124" algn="just">
              <a:spcBef>
                <a:spcPts val="50"/>
              </a:spcBef>
            </a:pPr>
            <a:endParaRPr lang="es-ES" sz="1200" dirty="0">
              <a:solidFill>
                <a:srgbClr val="EB6C6D"/>
              </a:solidFill>
              <a:latin typeface="Isadora sans"/>
              <a:cs typeface="Tahoma"/>
            </a:endParaRPr>
          </a:p>
          <a:p>
            <a:pPr marL="37513" marR="6124" algn="just">
              <a:spcBef>
                <a:spcPts val="50"/>
              </a:spcBef>
            </a:pPr>
            <a:endParaRPr lang="es-ES" sz="1200" dirty="0">
              <a:solidFill>
                <a:srgbClr val="EB6C6D"/>
              </a:solidFill>
              <a:latin typeface="Isadora sans"/>
              <a:cs typeface="Tahoma"/>
            </a:endParaRPr>
          </a:p>
          <a:p>
            <a:pPr marL="37513" marR="6124" algn="just">
              <a:spcBef>
                <a:spcPts val="50"/>
              </a:spcBef>
            </a:pPr>
            <a:endParaRPr lang="es-ES" sz="1200" dirty="0">
              <a:solidFill>
                <a:srgbClr val="EB6C6D"/>
              </a:solidFill>
              <a:latin typeface="Isadora sans"/>
              <a:cs typeface="Tahoma"/>
            </a:endParaRPr>
          </a:p>
        </p:txBody>
      </p:sp>
      <p:pic>
        <p:nvPicPr>
          <p:cNvPr id="4" name="Imagen 3">
            <a:extLst>
              <a:ext uri="{FF2B5EF4-FFF2-40B4-BE49-F238E27FC236}">
                <a16:creationId xmlns:a16="http://schemas.microsoft.com/office/drawing/2014/main" id="{F0426110-4E18-7747-E18A-990DD239ED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179" y="3557411"/>
            <a:ext cx="3384577" cy="3300589"/>
          </a:xfrm>
          <a:prstGeom prst="rect">
            <a:avLst/>
          </a:prstGeom>
        </p:spPr>
      </p:pic>
    </p:spTree>
    <p:extLst>
      <p:ext uri="{BB962C8B-B14F-4D97-AF65-F5344CB8AC3E}">
        <p14:creationId xmlns:p14="http://schemas.microsoft.com/office/powerpoint/2010/main" val="2395299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1399665" y="2247188"/>
            <a:ext cx="4462461" cy="4430298"/>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9DD7EC"/>
          </a:solidFill>
        </p:spPr>
        <p:txBody>
          <a:bodyPr wrap="square" lIns="0" tIns="0" rIns="0" bIns="0" rtlCol="0"/>
          <a:lstStyle/>
          <a:p>
            <a:endParaRPr sz="2622"/>
          </a:p>
        </p:txBody>
      </p:sp>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920" y="2689934"/>
            <a:ext cx="3384850" cy="4168065"/>
          </a:xfrm>
          <a:prstGeom prst="rect">
            <a:avLst/>
          </a:prstGeom>
        </p:spPr>
      </p:pic>
      <p:sp>
        <p:nvSpPr>
          <p:cNvPr id="7" name="CuadroTexto 6">
            <a:extLst>
              <a:ext uri="{FF2B5EF4-FFF2-40B4-BE49-F238E27FC236}">
                <a16:creationId xmlns:a16="http://schemas.microsoft.com/office/drawing/2014/main" id="{5E8F72E7-8ED5-7819-C77A-E97575E40A6D}"/>
              </a:ext>
            </a:extLst>
          </p:cNvPr>
          <p:cNvSpPr txBox="1"/>
          <p:nvPr/>
        </p:nvSpPr>
        <p:spPr>
          <a:xfrm>
            <a:off x="3229999" y="1914887"/>
            <a:ext cx="7838717" cy="3293209"/>
          </a:xfrm>
          <a:prstGeom prst="rect">
            <a:avLst/>
          </a:prstGeom>
          <a:noFill/>
        </p:spPr>
        <p:txBody>
          <a:bodyPr wrap="square">
            <a:spAutoFit/>
          </a:bodyPr>
          <a:lstStyle/>
          <a:p>
            <a:pPr algn="just"/>
            <a:r>
              <a:rPr lang="es-CO" sz="2800" b="1" dirty="0">
                <a:solidFill>
                  <a:srgbClr val="9DD7EC"/>
                </a:solidFill>
                <a:effectLst/>
                <a:latin typeface="Isidora"/>
                <a:ea typeface="Times New Roman" panose="02020603050405020304" pitchFamily="18" charset="0"/>
              </a:rPr>
              <a:t>Sistema Integral de Gestión</a:t>
            </a:r>
          </a:p>
          <a:p>
            <a:pPr algn="just"/>
            <a:endParaRPr lang="es-CO" sz="2000" dirty="0">
              <a:latin typeface="Isidora"/>
              <a:ea typeface="Times New Roman" panose="02020603050405020304" pitchFamily="18" charset="0"/>
            </a:endParaRPr>
          </a:p>
          <a:p>
            <a:pPr algn="just"/>
            <a:r>
              <a:rPr lang="es-CO" sz="2000" dirty="0">
                <a:effectLst/>
                <a:latin typeface="Isidora"/>
                <a:ea typeface="Times New Roman" panose="02020603050405020304" pitchFamily="18" charset="0"/>
              </a:rPr>
              <a:t>En el marco del actual modelo de operación por procesos, adoptado a través del Decreto Municipal 0225/ 2022, el proceso a cargo de la Secretaría de Salud, es el proceso del nivel misional: “</a:t>
            </a:r>
            <a:r>
              <a:rPr lang="es-CO" sz="2000" b="1" dirty="0">
                <a:effectLst/>
                <a:latin typeface="Isidora"/>
                <a:ea typeface="Times New Roman" panose="02020603050405020304" pitchFamily="18" charset="0"/>
              </a:rPr>
              <a:t>Gestión de la Salud” identificado con el código “GESA”.</a:t>
            </a:r>
          </a:p>
          <a:p>
            <a:pPr algn="just"/>
            <a:endParaRPr lang="es-CO" sz="2000" b="1" dirty="0">
              <a:latin typeface="Isidora"/>
              <a:ea typeface="Times New Roman" panose="02020603050405020304" pitchFamily="18" charset="0"/>
            </a:endParaRPr>
          </a:p>
          <a:p>
            <a:pPr algn="just"/>
            <a:r>
              <a:rPr lang="es-CO" sz="2000" b="1" dirty="0">
                <a:effectLst/>
                <a:latin typeface="Isidora"/>
                <a:ea typeface="Times New Roman" panose="02020603050405020304" pitchFamily="18" charset="0"/>
              </a:rPr>
              <a:t> </a:t>
            </a:r>
            <a:r>
              <a:rPr lang="es-CO" sz="2000" dirty="0">
                <a:latin typeface="Isidora"/>
              </a:rPr>
              <a:t>Es importante anotar, que antes de la expedición del Decreto antes enunciado, el proceso recibía el nombre de “Salud” identificado con el código “SALU”. </a:t>
            </a:r>
          </a:p>
        </p:txBody>
      </p:sp>
      <p:sp>
        <p:nvSpPr>
          <p:cNvPr id="8" name="CuadroTexto 7">
            <a:extLst>
              <a:ext uri="{FF2B5EF4-FFF2-40B4-BE49-F238E27FC236}">
                <a16:creationId xmlns:a16="http://schemas.microsoft.com/office/drawing/2014/main" id="{6DFAF73C-9831-C7FF-8796-F70F0CF47EF2}"/>
              </a:ext>
            </a:extLst>
          </p:cNvPr>
          <p:cNvSpPr txBox="1"/>
          <p:nvPr/>
        </p:nvSpPr>
        <p:spPr>
          <a:xfrm>
            <a:off x="3023170" y="668168"/>
            <a:ext cx="6469172" cy="914930"/>
          </a:xfrm>
          <a:prstGeom prst="rect">
            <a:avLst/>
          </a:prstGeom>
          <a:solidFill>
            <a:srgbClr val="9DD7EC"/>
          </a:solidFill>
        </p:spPr>
        <p:txBody>
          <a:bodyPr wrap="square" rtlCol="0">
            <a:spAutoFit/>
          </a:bodyPr>
          <a:lstStyle/>
          <a:p>
            <a:pPr>
              <a:lnSpc>
                <a:spcPct val="115000"/>
              </a:lnSpc>
            </a:pP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CAPÍTULO </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7</a:t>
            </a: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 </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ORGANIZACIÓN INSTITUCIONAL Y PROCEDIMIENTOS SISTEMA INTEGRAL DE SALUD</a:t>
            </a:r>
            <a:endParaRPr lang="es-CO"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3012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C0B905F9-AF24-1EE4-E991-FD59CE2B8B71}"/>
              </a:ext>
            </a:extLst>
          </p:cNvPr>
          <p:cNvPicPr>
            <a:picLocks noChangeAspect="1"/>
          </p:cNvPicPr>
          <p:nvPr/>
        </p:nvPicPr>
        <p:blipFill>
          <a:blip r:embed="rId3">
            <a:duotone>
              <a:prstClr val="black"/>
              <a:srgbClr val="00B0F0">
                <a:tint val="45000"/>
                <a:satMod val="400000"/>
              </a:srgbClr>
            </a:duotone>
            <a:extLst>
              <a:ext uri="{28A0092B-C50C-407E-A947-70E740481C1C}">
                <a14:useLocalDpi xmlns:a14="http://schemas.microsoft.com/office/drawing/2010/main" val="0"/>
              </a:ext>
            </a:extLst>
          </a:blip>
          <a:srcRect/>
          <a:stretch>
            <a:fillRect/>
          </a:stretch>
        </p:blipFill>
        <p:spPr bwMode="auto">
          <a:xfrm>
            <a:off x="529036" y="2781086"/>
            <a:ext cx="10565901" cy="2115380"/>
          </a:xfrm>
          <a:prstGeom prst="rect">
            <a:avLst/>
          </a:prstGeom>
          <a:noFill/>
          <a:ln>
            <a:noFill/>
          </a:ln>
        </p:spPr>
      </p:pic>
      <p:sp>
        <p:nvSpPr>
          <p:cNvPr id="12" name="CuadroTexto 11">
            <a:extLst>
              <a:ext uri="{FF2B5EF4-FFF2-40B4-BE49-F238E27FC236}">
                <a16:creationId xmlns:a16="http://schemas.microsoft.com/office/drawing/2014/main" id="{5B502C10-AE32-63AA-BFB2-CBC3EBB01B9E}"/>
              </a:ext>
            </a:extLst>
          </p:cNvPr>
          <p:cNvSpPr txBox="1"/>
          <p:nvPr/>
        </p:nvSpPr>
        <p:spPr>
          <a:xfrm>
            <a:off x="8046937" y="5319252"/>
            <a:ext cx="6096000" cy="325538"/>
          </a:xfrm>
          <a:prstGeom prst="rect">
            <a:avLst/>
          </a:prstGeom>
          <a:noFill/>
        </p:spPr>
        <p:txBody>
          <a:bodyPr wrap="square">
            <a:spAutoFit/>
          </a:bodyPr>
          <a:lstStyle/>
          <a:p>
            <a:pPr algn="just">
              <a:lnSpc>
                <a:spcPct val="115000"/>
              </a:lnSpc>
              <a:spcBef>
                <a:spcPts val="500"/>
              </a:spcBef>
              <a:spcAft>
                <a:spcPts val="1000"/>
              </a:spcAft>
            </a:pPr>
            <a:r>
              <a:rPr lang="es-CO" sz="1400" b="1" dirty="0">
                <a:effectLst/>
                <a:latin typeface="Isidora"/>
                <a:ea typeface="Times New Roman" panose="02020603050405020304" pitchFamily="18" charset="0"/>
                <a:cs typeface="Times New Roman" panose="02020603050405020304" pitchFamily="18" charset="0"/>
              </a:rPr>
              <a:t>Fuente:</a:t>
            </a:r>
            <a:r>
              <a:rPr lang="es-CO" sz="1400" dirty="0">
                <a:effectLst/>
                <a:latin typeface="Isidora"/>
                <a:ea typeface="Times New Roman" panose="02020603050405020304" pitchFamily="18" charset="0"/>
                <a:cs typeface="Times New Roman" panose="02020603050405020304" pitchFamily="18" charset="0"/>
              </a:rPr>
              <a:t> Aplicativo </a:t>
            </a:r>
            <a:r>
              <a:rPr lang="es-CO" sz="1400" dirty="0" err="1">
                <a:effectLst/>
                <a:latin typeface="Isidora"/>
                <a:ea typeface="Times New Roman" panose="02020603050405020304" pitchFamily="18" charset="0"/>
                <a:cs typeface="Times New Roman" panose="02020603050405020304" pitchFamily="18" charset="0"/>
              </a:rPr>
              <a:t>Isolucion</a:t>
            </a:r>
            <a:r>
              <a:rPr lang="es-CO" sz="1400" dirty="0">
                <a:effectLst/>
                <a:latin typeface="Isidora"/>
                <a:ea typeface="Times New Roman" panose="02020603050405020304" pitchFamily="18" charset="0"/>
                <a:cs typeface="Times New Roman" panose="02020603050405020304" pitchFamily="18" charset="0"/>
              </a:rPr>
              <a:t> </a:t>
            </a:r>
          </a:p>
        </p:txBody>
      </p:sp>
      <p:sp>
        <p:nvSpPr>
          <p:cNvPr id="14" name="CuadroTexto 13">
            <a:extLst>
              <a:ext uri="{FF2B5EF4-FFF2-40B4-BE49-F238E27FC236}">
                <a16:creationId xmlns:a16="http://schemas.microsoft.com/office/drawing/2014/main" id="{8F4041C0-E94F-D0B9-BB10-D23E2E908F06}"/>
              </a:ext>
            </a:extLst>
          </p:cNvPr>
          <p:cNvSpPr txBox="1"/>
          <p:nvPr/>
        </p:nvSpPr>
        <p:spPr>
          <a:xfrm>
            <a:off x="529036" y="4938582"/>
            <a:ext cx="10638505" cy="338554"/>
          </a:xfrm>
          <a:prstGeom prst="rect">
            <a:avLst/>
          </a:prstGeom>
          <a:noFill/>
        </p:spPr>
        <p:txBody>
          <a:bodyPr wrap="square">
            <a:spAutoFit/>
          </a:bodyPr>
          <a:lstStyle/>
          <a:p>
            <a:r>
              <a:rPr lang="es-CO" sz="1600" b="1" dirty="0">
                <a:effectLst/>
                <a:latin typeface="Isidora"/>
                <a:ea typeface="Times New Roman" panose="02020603050405020304" pitchFamily="18" charset="0"/>
              </a:rPr>
              <a:t>Total Documentos cargados en el Aplicativo </a:t>
            </a:r>
            <a:r>
              <a:rPr lang="es-CO" sz="1600" b="1" dirty="0" err="1">
                <a:effectLst/>
                <a:latin typeface="Isidora"/>
                <a:ea typeface="Times New Roman" panose="02020603050405020304" pitchFamily="18" charset="0"/>
              </a:rPr>
              <a:t>Isolucion</a:t>
            </a:r>
            <a:r>
              <a:rPr lang="es-CO" sz="1600" b="1" dirty="0">
                <a:effectLst/>
                <a:latin typeface="Isidora"/>
                <a:ea typeface="Times New Roman" panose="02020603050405020304" pitchFamily="18" charset="0"/>
              </a:rPr>
              <a:t> (Inventario Documental) con corte al 22 de agosto de 2023.</a:t>
            </a:r>
            <a:endParaRPr lang="es-CO" sz="1600" b="1" dirty="0">
              <a:latin typeface="Isidora"/>
            </a:endParaRPr>
          </a:p>
        </p:txBody>
      </p:sp>
      <p:sp>
        <p:nvSpPr>
          <p:cNvPr id="16" name="CuadroTexto 15">
            <a:extLst>
              <a:ext uri="{FF2B5EF4-FFF2-40B4-BE49-F238E27FC236}">
                <a16:creationId xmlns:a16="http://schemas.microsoft.com/office/drawing/2014/main" id="{A3DC1F42-E4D3-34F2-FC6D-63964266ED24}"/>
              </a:ext>
            </a:extLst>
          </p:cNvPr>
          <p:cNvSpPr txBox="1"/>
          <p:nvPr/>
        </p:nvSpPr>
        <p:spPr>
          <a:xfrm>
            <a:off x="529036" y="2077363"/>
            <a:ext cx="7069392" cy="461665"/>
          </a:xfrm>
          <a:prstGeom prst="rect">
            <a:avLst/>
          </a:prstGeom>
          <a:noFill/>
        </p:spPr>
        <p:txBody>
          <a:bodyPr wrap="square">
            <a:spAutoFit/>
          </a:bodyPr>
          <a:lstStyle/>
          <a:p>
            <a:r>
              <a:rPr lang="es-CO" sz="2400" b="1" dirty="0">
                <a:solidFill>
                  <a:srgbClr val="9DD7EC"/>
                </a:solidFill>
                <a:effectLst/>
                <a:latin typeface="Isidora"/>
                <a:ea typeface="Times New Roman" panose="02020603050405020304" pitchFamily="18" charset="0"/>
              </a:rPr>
              <a:t>Documentación proceso</a:t>
            </a:r>
          </a:p>
        </p:txBody>
      </p:sp>
      <p:sp>
        <p:nvSpPr>
          <p:cNvPr id="17" name="CuadroTexto 16">
            <a:extLst>
              <a:ext uri="{FF2B5EF4-FFF2-40B4-BE49-F238E27FC236}">
                <a16:creationId xmlns:a16="http://schemas.microsoft.com/office/drawing/2014/main" id="{3B618B81-0287-74FF-F8EE-617CD9FA0D9A}"/>
              </a:ext>
            </a:extLst>
          </p:cNvPr>
          <p:cNvSpPr txBox="1"/>
          <p:nvPr/>
        </p:nvSpPr>
        <p:spPr>
          <a:xfrm>
            <a:off x="3023170" y="668168"/>
            <a:ext cx="6469172" cy="914930"/>
          </a:xfrm>
          <a:prstGeom prst="rect">
            <a:avLst/>
          </a:prstGeom>
          <a:solidFill>
            <a:srgbClr val="9DD7EC"/>
          </a:solidFill>
        </p:spPr>
        <p:txBody>
          <a:bodyPr wrap="square" rtlCol="0">
            <a:spAutoFit/>
          </a:bodyPr>
          <a:lstStyle/>
          <a:p>
            <a:pPr>
              <a:lnSpc>
                <a:spcPct val="115000"/>
              </a:lnSpc>
            </a:pP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CAPÍTULO </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7</a:t>
            </a: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 </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ORGANIZACIÓN INSTITUCIONAL Y PROCEDIMIENTOS SISTEMA INTEGRAL DE SALUD</a:t>
            </a:r>
            <a:endParaRPr lang="es-CO"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6483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940744" y="2325846"/>
            <a:ext cx="4462461" cy="4430298"/>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9DD7EC"/>
          </a:solidFill>
        </p:spPr>
        <p:txBody>
          <a:bodyPr wrap="square" lIns="0" tIns="0" rIns="0" bIns="0" rtlCol="0"/>
          <a:lstStyle/>
          <a:p>
            <a:endParaRPr sz="2622"/>
          </a:p>
        </p:txBody>
      </p:sp>
      <p:sp>
        <p:nvSpPr>
          <p:cNvPr id="7" name="CuadroTexto 6">
            <a:extLst>
              <a:ext uri="{FF2B5EF4-FFF2-40B4-BE49-F238E27FC236}">
                <a16:creationId xmlns:a16="http://schemas.microsoft.com/office/drawing/2014/main" id="{5E8F72E7-8ED5-7819-C77A-E97575E40A6D}"/>
              </a:ext>
            </a:extLst>
          </p:cNvPr>
          <p:cNvSpPr txBox="1"/>
          <p:nvPr/>
        </p:nvSpPr>
        <p:spPr>
          <a:xfrm>
            <a:off x="3062796" y="2066675"/>
            <a:ext cx="7838717" cy="3785652"/>
          </a:xfrm>
          <a:prstGeom prst="rect">
            <a:avLst/>
          </a:prstGeom>
          <a:noFill/>
        </p:spPr>
        <p:txBody>
          <a:bodyPr wrap="square">
            <a:spAutoFit/>
          </a:bodyPr>
          <a:lstStyle/>
          <a:p>
            <a:pPr algn="just"/>
            <a:r>
              <a:rPr lang="es-CO" sz="2800" b="1" dirty="0">
                <a:solidFill>
                  <a:srgbClr val="9DD7EC"/>
                </a:solidFill>
                <a:effectLst/>
                <a:latin typeface="Isidora"/>
                <a:ea typeface="Times New Roman" panose="02020603050405020304" pitchFamily="18" charset="0"/>
              </a:rPr>
              <a:t>Auditoría externa Sistema </a:t>
            </a:r>
            <a:r>
              <a:rPr lang="es-CO" sz="2800" b="1" dirty="0">
                <a:solidFill>
                  <a:srgbClr val="9DD7EC"/>
                </a:solidFill>
                <a:latin typeface="Isidora"/>
                <a:ea typeface="Times New Roman" panose="02020603050405020304" pitchFamily="18" charset="0"/>
              </a:rPr>
              <a:t>de </a:t>
            </a:r>
            <a:r>
              <a:rPr lang="es-CO" sz="2800" b="1" dirty="0">
                <a:solidFill>
                  <a:srgbClr val="9DD7EC"/>
                </a:solidFill>
                <a:effectLst/>
                <a:latin typeface="Isidora"/>
                <a:ea typeface="Times New Roman" panose="02020603050405020304" pitchFamily="18" charset="0"/>
              </a:rPr>
              <a:t>Gestión de Calidad</a:t>
            </a:r>
          </a:p>
          <a:p>
            <a:pPr algn="just"/>
            <a:endParaRPr lang="es-CO" sz="2800" b="1" dirty="0">
              <a:solidFill>
                <a:srgbClr val="9DD7EC"/>
              </a:solidFill>
              <a:effectLst/>
              <a:latin typeface="Isidora"/>
              <a:ea typeface="Times New Roman" panose="02020603050405020304" pitchFamily="18" charset="0"/>
            </a:endParaRPr>
          </a:p>
          <a:p>
            <a:pPr marL="285750" indent="-285750" algn="just">
              <a:buFont typeface="Arial" panose="020B0604020202020204" pitchFamily="34" charset="0"/>
              <a:buChar char="•"/>
            </a:pPr>
            <a:r>
              <a:rPr lang="es-ES" dirty="0">
                <a:latin typeface="Isidora"/>
                <a:cs typeface="Times New Roman" panose="02020603050405020304" pitchFamily="18" charset="0"/>
              </a:rPr>
              <a:t>La Alcaldía de Medellín, tiene certificado el Sistema Gestión de Calidad, bajo la Norma Técnica Colombia NTC ISO 9001:2015, por lo que cada año, se realiza “auditoría de seguimiento” o “auditoría de renovación” según aplique.  </a:t>
            </a:r>
            <a:endParaRPr lang="es-CO" dirty="0">
              <a:latin typeface="Isidora"/>
              <a:cs typeface="Times New Roman" panose="02020603050405020304" pitchFamily="18" charset="0"/>
            </a:endParaRPr>
          </a:p>
          <a:p>
            <a:pPr marL="457200" indent="-457200" algn="just">
              <a:buFont typeface="Arial" panose="020B0604020202020204" pitchFamily="34" charset="0"/>
              <a:buChar char="•"/>
            </a:pPr>
            <a:endParaRPr lang="es-CO" sz="2800" b="1" dirty="0">
              <a:solidFill>
                <a:srgbClr val="9DD7EC"/>
              </a:solidFill>
              <a:latin typeface="Isidora"/>
              <a:ea typeface="Times New Roman" panose="02020603050405020304" pitchFamily="18" charset="0"/>
            </a:endParaRPr>
          </a:p>
          <a:p>
            <a:pPr marL="285750" indent="-285750" algn="just">
              <a:buFont typeface="Arial" panose="020B0604020202020204" pitchFamily="34" charset="0"/>
              <a:buChar char="•"/>
            </a:pPr>
            <a:r>
              <a:rPr lang="es-ES" sz="1800" dirty="0">
                <a:effectLst/>
                <a:latin typeface="Isidora"/>
                <a:ea typeface="Times New Roman" panose="02020603050405020304" pitchFamily="18" charset="0"/>
                <a:cs typeface="Times New Roman" panose="02020603050405020304" pitchFamily="18" charset="0"/>
              </a:rPr>
              <a:t>El proceso a cargo de la Secretaría de Salud, fue incluido en la muestra de auditoría externa, en los años 2020, 2022 y 2023. En el año 2021, el proceso no fue objeto de auditoría. </a:t>
            </a:r>
            <a:endParaRPr lang="es-CO" sz="1800" dirty="0">
              <a:effectLst/>
              <a:latin typeface="Isidora"/>
              <a:ea typeface="Times New Roman" panose="02020603050405020304" pitchFamily="18" charset="0"/>
              <a:cs typeface="Times New Roman" panose="02020603050405020304" pitchFamily="18" charset="0"/>
            </a:endParaRPr>
          </a:p>
          <a:p>
            <a:pPr algn="just"/>
            <a:endParaRPr lang="es-CO" sz="2800" b="1" dirty="0">
              <a:solidFill>
                <a:srgbClr val="9DD7EC"/>
              </a:solidFill>
              <a:effectLst/>
              <a:latin typeface="Isidora"/>
              <a:ea typeface="Times New Roman" panose="02020603050405020304" pitchFamily="18" charset="0"/>
            </a:endParaRPr>
          </a:p>
          <a:p>
            <a:pPr algn="just"/>
            <a:endParaRPr lang="es-CO" sz="2000" dirty="0">
              <a:latin typeface="Isidora"/>
              <a:ea typeface="Times New Roman" panose="02020603050405020304" pitchFamily="18" charset="0"/>
            </a:endParaRPr>
          </a:p>
        </p:txBody>
      </p:sp>
      <p:pic>
        <p:nvPicPr>
          <p:cNvPr id="2" name="Imagen 1">
            <a:extLst>
              <a:ext uri="{FF2B5EF4-FFF2-40B4-BE49-F238E27FC236}">
                <a16:creationId xmlns:a16="http://schemas.microsoft.com/office/drawing/2014/main" id="{664AC956-3FA0-8816-D615-2CB15C4F62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1663" y="2066675"/>
            <a:ext cx="3492920" cy="4791325"/>
          </a:xfrm>
          <a:prstGeom prst="rect">
            <a:avLst/>
          </a:prstGeom>
        </p:spPr>
      </p:pic>
      <p:sp>
        <p:nvSpPr>
          <p:cNvPr id="4" name="CuadroTexto 3">
            <a:extLst>
              <a:ext uri="{FF2B5EF4-FFF2-40B4-BE49-F238E27FC236}">
                <a16:creationId xmlns:a16="http://schemas.microsoft.com/office/drawing/2014/main" id="{65D21C7C-4609-65D6-EF3D-3169722853A5}"/>
              </a:ext>
            </a:extLst>
          </p:cNvPr>
          <p:cNvSpPr txBox="1"/>
          <p:nvPr/>
        </p:nvSpPr>
        <p:spPr>
          <a:xfrm>
            <a:off x="3023170" y="668168"/>
            <a:ext cx="6469172" cy="914930"/>
          </a:xfrm>
          <a:prstGeom prst="rect">
            <a:avLst/>
          </a:prstGeom>
          <a:solidFill>
            <a:srgbClr val="9DD7EC"/>
          </a:solidFill>
        </p:spPr>
        <p:txBody>
          <a:bodyPr wrap="square" rtlCol="0">
            <a:spAutoFit/>
          </a:bodyPr>
          <a:lstStyle/>
          <a:p>
            <a:pPr>
              <a:lnSpc>
                <a:spcPct val="115000"/>
              </a:lnSpc>
            </a:pP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CAPÍTULO </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7</a:t>
            </a: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 </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ORGANIZACIÓN INSTITUCIONAL Y PROCEDIMIENTOS SISTEMA INTEGRAL DE SALUD</a:t>
            </a:r>
            <a:endParaRPr lang="es-CO"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806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858889" y="2325846"/>
            <a:ext cx="4462461" cy="4430298"/>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9DD7EC"/>
          </a:solidFill>
        </p:spPr>
        <p:txBody>
          <a:bodyPr wrap="square" lIns="0" tIns="0" rIns="0" bIns="0" rtlCol="0"/>
          <a:lstStyle/>
          <a:p>
            <a:endParaRPr sz="2622"/>
          </a:p>
        </p:txBody>
      </p:sp>
      <p:sp>
        <p:nvSpPr>
          <p:cNvPr id="7" name="CuadroTexto 6">
            <a:extLst>
              <a:ext uri="{FF2B5EF4-FFF2-40B4-BE49-F238E27FC236}">
                <a16:creationId xmlns:a16="http://schemas.microsoft.com/office/drawing/2014/main" id="{5E8F72E7-8ED5-7819-C77A-E97575E40A6D}"/>
              </a:ext>
            </a:extLst>
          </p:cNvPr>
          <p:cNvSpPr txBox="1"/>
          <p:nvPr/>
        </p:nvSpPr>
        <p:spPr>
          <a:xfrm>
            <a:off x="2748165" y="1313652"/>
            <a:ext cx="7838717" cy="5170646"/>
          </a:xfrm>
          <a:prstGeom prst="rect">
            <a:avLst/>
          </a:prstGeom>
          <a:noFill/>
        </p:spPr>
        <p:txBody>
          <a:bodyPr wrap="square">
            <a:spAutoFit/>
          </a:bodyPr>
          <a:lstStyle/>
          <a:p>
            <a:pPr algn="just"/>
            <a:r>
              <a:rPr lang="es-CO" sz="2800" b="1" dirty="0">
                <a:solidFill>
                  <a:srgbClr val="9DD7EC"/>
                </a:solidFill>
                <a:effectLst/>
                <a:latin typeface="Isidora"/>
                <a:ea typeface="Times New Roman" panose="02020603050405020304" pitchFamily="18" charset="0"/>
              </a:rPr>
              <a:t>Auditoría </a:t>
            </a:r>
            <a:r>
              <a:rPr lang="es-CO" sz="2800" b="1" dirty="0">
                <a:solidFill>
                  <a:srgbClr val="9DD7EC"/>
                </a:solidFill>
                <a:latin typeface="Isidora"/>
                <a:ea typeface="Times New Roman" panose="02020603050405020304" pitchFamily="18" charset="0"/>
              </a:rPr>
              <a:t>interna</a:t>
            </a:r>
            <a:r>
              <a:rPr lang="es-CO" sz="2800" b="1" dirty="0">
                <a:solidFill>
                  <a:srgbClr val="9DD7EC"/>
                </a:solidFill>
                <a:effectLst/>
                <a:latin typeface="Isidora"/>
                <a:ea typeface="Times New Roman" panose="02020603050405020304" pitchFamily="18" charset="0"/>
              </a:rPr>
              <a:t> Sistema </a:t>
            </a:r>
            <a:r>
              <a:rPr lang="es-CO" sz="2800" b="1" dirty="0">
                <a:solidFill>
                  <a:srgbClr val="9DD7EC"/>
                </a:solidFill>
                <a:latin typeface="Isidora"/>
                <a:ea typeface="Times New Roman" panose="02020603050405020304" pitchFamily="18" charset="0"/>
              </a:rPr>
              <a:t>Integral de Gestión</a:t>
            </a:r>
            <a:endParaRPr lang="es-CO" sz="2800" b="1" dirty="0">
              <a:solidFill>
                <a:srgbClr val="9DD7EC"/>
              </a:solidFill>
              <a:effectLst/>
              <a:latin typeface="Isidora"/>
              <a:ea typeface="Times New Roman" panose="02020603050405020304" pitchFamily="18" charset="0"/>
            </a:endParaRPr>
          </a:p>
          <a:p>
            <a:pPr algn="just"/>
            <a:endParaRPr lang="es-CO" sz="2800" b="1" dirty="0">
              <a:solidFill>
                <a:srgbClr val="9DD7EC"/>
              </a:solidFill>
              <a:latin typeface="Isidora"/>
            </a:endParaRPr>
          </a:p>
          <a:p>
            <a:pPr algn="just"/>
            <a:r>
              <a:rPr lang="es-ES" dirty="0">
                <a:latin typeface="Isidora"/>
                <a:cs typeface="Times New Roman" panose="02020603050405020304" pitchFamily="18" charset="0"/>
              </a:rPr>
              <a:t>Anualmente, desde la Secretaría de Gestión Humana y Servicio a la Ciudadanía, se programa y ejecuta el ciclo de auditoría interna a los siguientes sistemas de gestión:</a:t>
            </a:r>
          </a:p>
          <a:p>
            <a:pPr algn="just"/>
            <a:endParaRPr lang="es-ES" dirty="0">
              <a:latin typeface="Isidora"/>
              <a:cs typeface="Times New Roman" panose="02020603050405020304" pitchFamily="18" charset="0"/>
            </a:endParaRPr>
          </a:p>
          <a:p>
            <a:pPr marL="285750" indent="-285750" algn="just">
              <a:buFont typeface="Arial" panose="020B0604020202020204" pitchFamily="34" charset="0"/>
              <a:buChar char="•"/>
            </a:pPr>
            <a:r>
              <a:rPr lang="es-ES" dirty="0">
                <a:latin typeface="Isidora"/>
                <a:cs typeface="Times New Roman" panose="02020603050405020304" pitchFamily="18" charset="0"/>
              </a:rPr>
              <a:t>Sistema de Gestión de Calidad (SGC)</a:t>
            </a:r>
          </a:p>
          <a:p>
            <a:pPr marL="285750" indent="-285750" algn="just">
              <a:buFont typeface="Arial" panose="020B0604020202020204" pitchFamily="34" charset="0"/>
              <a:buChar char="•"/>
            </a:pPr>
            <a:r>
              <a:rPr lang="es-ES" dirty="0">
                <a:latin typeface="Isidora"/>
                <a:cs typeface="Times New Roman" panose="02020603050405020304" pitchFamily="18" charset="0"/>
              </a:rPr>
              <a:t>Modelo Integrado de Planeación y Gestión  (MIPG)</a:t>
            </a:r>
          </a:p>
          <a:p>
            <a:pPr marL="285750" indent="-285750" algn="just">
              <a:buFont typeface="Arial" panose="020B0604020202020204" pitchFamily="34" charset="0"/>
              <a:buChar char="•"/>
            </a:pPr>
            <a:r>
              <a:rPr lang="es-ES" dirty="0">
                <a:latin typeface="Isidora"/>
                <a:cs typeface="Times New Roman" panose="02020603050405020304" pitchFamily="18" charset="0"/>
              </a:rPr>
              <a:t>Sistema de Gestión Seguridad y Salud en el Trabajo (SG SST).</a:t>
            </a:r>
          </a:p>
          <a:p>
            <a:pPr algn="just"/>
            <a:endParaRPr lang="es-CO" sz="2800" b="1" dirty="0">
              <a:solidFill>
                <a:srgbClr val="9DD7EC"/>
              </a:solidFill>
              <a:effectLst/>
              <a:latin typeface="Isidora"/>
              <a:ea typeface="Times New Roman" panose="02020603050405020304" pitchFamily="18" charset="0"/>
            </a:endParaRPr>
          </a:p>
          <a:p>
            <a:pPr algn="just"/>
            <a:r>
              <a:rPr lang="es-ES" dirty="0">
                <a:latin typeface="Isidora"/>
                <a:cs typeface="Times New Roman" panose="02020603050405020304" pitchFamily="18" charset="0"/>
              </a:rPr>
              <a:t>Para la selección de la muestra a auditar, desde la Subsecretaría de Desarrollo Institucional, se tiene una metodología con criterios de priorización de los procesos. Es así como durante el periodo 2020 – 2023, el proceso bajo el liderazgo de la Secretaría de Salud, solo fue auditado en el año 2021. </a:t>
            </a:r>
            <a:endParaRPr lang="es-CO" dirty="0">
              <a:latin typeface="Isidora"/>
              <a:cs typeface="Times New Roman" panose="02020603050405020304" pitchFamily="18" charset="0"/>
            </a:endParaRPr>
          </a:p>
          <a:p>
            <a:pPr algn="just"/>
            <a:endParaRPr lang="es-CO" sz="2800" b="1" dirty="0">
              <a:solidFill>
                <a:srgbClr val="9DD7EC"/>
              </a:solidFill>
              <a:effectLst/>
              <a:latin typeface="Isidora"/>
              <a:ea typeface="Times New Roman" panose="02020603050405020304" pitchFamily="18" charset="0"/>
            </a:endParaRPr>
          </a:p>
          <a:p>
            <a:pPr algn="just"/>
            <a:endParaRPr lang="es-CO" sz="2000" dirty="0">
              <a:latin typeface="Isidora"/>
              <a:ea typeface="Times New Roman" panose="02020603050405020304" pitchFamily="18" charset="0"/>
            </a:endParaRPr>
          </a:p>
        </p:txBody>
      </p:sp>
      <p:pic>
        <p:nvPicPr>
          <p:cNvPr id="3" name="Imagen 2">
            <a:extLst>
              <a:ext uri="{FF2B5EF4-FFF2-40B4-BE49-F238E27FC236}">
                <a16:creationId xmlns:a16="http://schemas.microsoft.com/office/drawing/2014/main" id="{2CC44270-889E-4475-1F1D-FD4073B554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332" y="2125669"/>
            <a:ext cx="3468587" cy="5449463"/>
          </a:xfrm>
          <a:prstGeom prst="rect">
            <a:avLst/>
          </a:prstGeom>
        </p:spPr>
      </p:pic>
      <p:sp>
        <p:nvSpPr>
          <p:cNvPr id="4" name="CuadroTexto 3">
            <a:extLst>
              <a:ext uri="{FF2B5EF4-FFF2-40B4-BE49-F238E27FC236}">
                <a16:creationId xmlns:a16="http://schemas.microsoft.com/office/drawing/2014/main" id="{59A2AF53-0F7C-91CA-088E-97B977C0C267}"/>
              </a:ext>
            </a:extLst>
          </p:cNvPr>
          <p:cNvSpPr txBox="1"/>
          <p:nvPr/>
        </p:nvSpPr>
        <p:spPr>
          <a:xfrm>
            <a:off x="3110255" y="373702"/>
            <a:ext cx="6469172" cy="914930"/>
          </a:xfrm>
          <a:prstGeom prst="rect">
            <a:avLst/>
          </a:prstGeom>
          <a:solidFill>
            <a:srgbClr val="9DD7EC"/>
          </a:solidFill>
        </p:spPr>
        <p:txBody>
          <a:bodyPr wrap="square" rtlCol="0">
            <a:spAutoFit/>
          </a:bodyPr>
          <a:lstStyle/>
          <a:p>
            <a:pPr>
              <a:lnSpc>
                <a:spcPct val="115000"/>
              </a:lnSpc>
            </a:pP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CAPÍTULO </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7</a:t>
            </a: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 </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ORGANIZACIÓN INSTITUCIONAL Y PROCEDIMIENTOS SISTEMA INTEGRAL DE SALUD</a:t>
            </a:r>
            <a:endParaRPr lang="es-CO"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5127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722910" y="837792"/>
            <a:ext cx="7168341" cy="440442"/>
          </a:xfrm>
          <a:prstGeom prst="rect">
            <a:avLst/>
          </a:prstGeom>
          <a:solidFill>
            <a:srgbClr val="1A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8. ACCIONES DESARROLLADAS DURANTE LA PANDEMIA</a:t>
            </a:r>
            <a:endParaRPr lang="es-CO" sz="2000" dirty="0">
              <a:effectLst/>
              <a:latin typeface="Times New Roman" panose="02020603050405020304" pitchFamily="18" charset="0"/>
              <a:ea typeface="Times New Roman" panose="02020603050405020304" pitchFamily="18" charset="0"/>
            </a:endParaRPr>
          </a:p>
        </p:txBody>
      </p:sp>
      <p:graphicFrame>
        <p:nvGraphicFramePr>
          <p:cNvPr id="2" name="Tabla 1">
            <a:extLst>
              <a:ext uri="{FF2B5EF4-FFF2-40B4-BE49-F238E27FC236}">
                <a16:creationId xmlns:a16="http://schemas.microsoft.com/office/drawing/2014/main" id="{7AC30DDC-C466-F7FD-62E9-E65E22C59194}"/>
              </a:ext>
            </a:extLst>
          </p:cNvPr>
          <p:cNvGraphicFramePr>
            <a:graphicFrameLocks noGrp="1"/>
          </p:cNvGraphicFramePr>
          <p:nvPr>
            <p:extLst>
              <p:ext uri="{D42A27DB-BD31-4B8C-83A1-F6EECF244321}">
                <p14:modId xmlns:p14="http://schemas.microsoft.com/office/powerpoint/2010/main" val="1180679893"/>
              </p:ext>
            </p:extLst>
          </p:nvPr>
        </p:nvGraphicFramePr>
        <p:xfrm>
          <a:off x="2094272" y="2922104"/>
          <a:ext cx="7423356" cy="1610566"/>
        </p:xfrm>
        <a:graphic>
          <a:graphicData uri="http://schemas.openxmlformats.org/drawingml/2006/table">
            <a:tbl>
              <a:tblPr firstRow="1" firstCol="1" bandRow="1">
                <a:tableStyleId>{5C22544A-7EE6-4342-B048-85BDC9FD1C3A}</a:tableStyleId>
              </a:tblPr>
              <a:tblGrid>
                <a:gridCol w="1855839">
                  <a:extLst>
                    <a:ext uri="{9D8B030D-6E8A-4147-A177-3AD203B41FA5}">
                      <a16:colId xmlns:a16="http://schemas.microsoft.com/office/drawing/2014/main" val="2049087133"/>
                    </a:ext>
                  </a:extLst>
                </a:gridCol>
                <a:gridCol w="1855839">
                  <a:extLst>
                    <a:ext uri="{9D8B030D-6E8A-4147-A177-3AD203B41FA5}">
                      <a16:colId xmlns:a16="http://schemas.microsoft.com/office/drawing/2014/main" val="3070442180"/>
                    </a:ext>
                  </a:extLst>
                </a:gridCol>
                <a:gridCol w="1855839">
                  <a:extLst>
                    <a:ext uri="{9D8B030D-6E8A-4147-A177-3AD203B41FA5}">
                      <a16:colId xmlns:a16="http://schemas.microsoft.com/office/drawing/2014/main" val="2928514354"/>
                    </a:ext>
                  </a:extLst>
                </a:gridCol>
                <a:gridCol w="1855839">
                  <a:extLst>
                    <a:ext uri="{9D8B030D-6E8A-4147-A177-3AD203B41FA5}">
                      <a16:colId xmlns:a16="http://schemas.microsoft.com/office/drawing/2014/main" val="2352168150"/>
                    </a:ext>
                  </a:extLst>
                </a:gridCol>
              </a:tblGrid>
              <a:tr h="805283">
                <a:tc>
                  <a:txBody>
                    <a:bodyPr/>
                    <a:lstStyle/>
                    <a:p>
                      <a:pPr algn="ctr">
                        <a:lnSpc>
                          <a:spcPct val="115000"/>
                        </a:lnSpc>
                        <a:spcAft>
                          <a:spcPts val="800"/>
                        </a:spcAft>
                      </a:pPr>
                      <a:r>
                        <a:rPr lang="es-ES" sz="1100" b="1" i="0" kern="100" dirty="0">
                          <a:solidFill>
                            <a:schemeClr val="bg1"/>
                          </a:solidFill>
                          <a:effectLst/>
                          <a:latin typeface="Isidora Sans Bold" pitchFamily="2" charset="77"/>
                        </a:rPr>
                        <a:t>Año 2020</a:t>
                      </a:r>
                      <a:endParaRPr lang="es-CO" sz="1100" b="1" i="0" kern="100" dirty="0">
                        <a:solidFill>
                          <a:schemeClr val="bg1"/>
                        </a:solidFill>
                        <a:effectLst/>
                        <a:latin typeface="Isidora Sans Bol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3A35"/>
                    </a:solidFill>
                  </a:tcPr>
                </a:tc>
                <a:tc>
                  <a:txBody>
                    <a:bodyPr/>
                    <a:lstStyle/>
                    <a:p>
                      <a:pPr algn="ctr">
                        <a:lnSpc>
                          <a:spcPct val="115000"/>
                        </a:lnSpc>
                        <a:spcAft>
                          <a:spcPts val="800"/>
                        </a:spcAft>
                      </a:pPr>
                      <a:r>
                        <a:rPr lang="es-ES" sz="1100" b="1" i="0" kern="100" dirty="0">
                          <a:solidFill>
                            <a:schemeClr val="bg1"/>
                          </a:solidFill>
                          <a:effectLst/>
                          <a:latin typeface="Isidora Sans Bold" pitchFamily="2" charset="77"/>
                        </a:rPr>
                        <a:t>Año 2021</a:t>
                      </a:r>
                      <a:endParaRPr lang="es-CO" sz="1100" b="1" i="0" kern="100" dirty="0">
                        <a:solidFill>
                          <a:schemeClr val="bg1"/>
                        </a:solidFill>
                        <a:effectLst/>
                        <a:latin typeface="Isidora Sans Bol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3A35"/>
                    </a:solidFill>
                  </a:tcPr>
                </a:tc>
                <a:tc>
                  <a:txBody>
                    <a:bodyPr/>
                    <a:lstStyle/>
                    <a:p>
                      <a:pPr algn="ctr">
                        <a:lnSpc>
                          <a:spcPct val="115000"/>
                        </a:lnSpc>
                        <a:spcAft>
                          <a:spcPts val="800"/>
                        </a:spcAft>
                      </a:pPr>
                      <a:r>
                        <a:rPr lang="es-ES" sz="1100" b="1" i="0" kern="100" dirty="0">
                          <a:solidFill>
                            <a:schemeClr val="bg1"/>
                          </a:solidFill>
                          <a:effectLst/>
                          <a:latin typeface="Isidora Sans Bold" pitchFamily="2" charset="77"/>
                        </a:rPr>
                        <a:t>Año 2022</a:t>
                      </a:r>
                      <a:endParaRPr lang="es-CO" sz="1100" b="1" i="0" kern="100" dirty="0">
                        <a:solidFill>
                          <a:schemeClr val="bg1"/>
                        </a:solidFill>
                        <a:effectLst/>
                        <a:latin typeface="Isidora Sans Bol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3A35"/>
                    </a:solidFill>
                  </a:tcPr>
                </a:tc>
                <a:tc>
                  <a:txBody>
                    <a:bodyPr/>
                    <a:lstStyle/>
                    <a:p>
                      <a:pPr algn="ctr">
                        <a:lnSpc>
                          <a:spcPct val="115000"/>
                        </a:lnSpc>
                        <a:spcAft>
                          <a:spcPts val="800"/>
                        </a:spcAft>
                      </a:pPr>
                      <a:r>
                        <a:rPr lang="es-ES" sz="1100" b="1" i="0" kern="100" dirty="0">
                          <a:solidFill>
                            <a:schemeClr val="bg1"/>
                          </a:solidFill>
                          <a:effectLst/>
                          <a:latin typeface="Isidora Sans Bold" pitchFamily="2" charset="77"/>
                        </a:rPr>
                        <a:t>Año 2023</a:t>
                      </a:r>
                      <a:endParaRPr lang="es-CO" sz="1100" b="1" i="0" kern="100" dirty="0">
                        <a:solidFill>
                          <a:schemeClr val="bg1"/>
                        </a:solidFill>
                        <a:effectLst/>
                        <a:latin typeface="Isidora Sans Bol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3A35"/>
                    </a:solidFill>
                  </a:tcPr>
                </a:tc>
                <a:extLst>
                  <a:ext uri="{0D108BD9-81ED-4DB2-BD59-A6C34878D82A}">
                    <a16:rowId xmlns:a16="http://schemas.microsoft.com/office/drawing/2014/main" val="1721424132"/>
                  </a:ext>
                </a:extLst>
              </a:tr>
              <a:tr h="805283">
                <a:tc>
                  <a:txBody>
                    <a:bodyPr/>
                    <a:lstStyle/>
                    <a:p>
                      <a:pPr algn="ctr">
                        <a:lnSpc>
                          <a:spcPct val="115000"/>
                        </a:lnSpc>
                        <a:spcAft>
                          <a:spcPts val="800"/>
                        </a:spcAft>
                      </a:pPr>
                      <a:r>
                        <a:rPr lang="es-ES" sz="1400" kern="100" dirty="0">
                          <a:solidFill>
                            <a:srgbClr val="1B3834"/>
                          </a:solidFill>
                          <a:effectLst/>
                          <a:latin typeface="Isidora Sans" pitchFamily="2" charset="77"/>
                        </a:rPr>
                        <a:t>$81.759.116.904</a:t>
                      </a:r>
                      <a:endParaRPr lang="es-CO" sz="1400" kern="100" dirty="0">
                        <a:solidFill>
                          <a:srgbClr val="1B3834"/>
                        </a:solidFill>
                        <a:effectLst/>
                        <a:latin typeface="Isidora Sans"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ES" sz="1400" kern="100" dirty="0">
                          <a:solidFill>
                            <a:srgbClr val="1B3834"/>
                          </a:solidFill>
                          <a:effectLst/>
                          <a:latin typeface="Isidora Sans" pitchFamily="2" charset="77"/>
                        </a:rPr>
                        <a:t>$63.606.005.374</a:t>
                      </a:r>
                      <a:endParaRPr lang="es-CO" sz="1400" kern="100" dirty="0">
                        <a:solidFill>
                          <a:srgbClr val="1B3834"/>
                        </a:solidFill>
                        <a:effectLst/>
                        <a:latin typeface="Isidora Sans"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ES" sz="1400" kern="100" dirty="0">
                          <a:solidFill>
                            <a:srgbClr val="1B3834"/>
                          </a:solidFill>
                          <a:effectLst/>
                          <a:latin typeface="Isidora Sans" pitchFamily="2" charset="77"/>
                        </a:rPr>
                        <a:t>$1.061.502.621</a:t>
                      </a:r>
                      <a:endParaRPr lang="es-CO" sz="1400" kern="100" dirty="0">
                        <a:solidFill>
                          <a:srgbClr val="1B3834"/>
                        </a:solidFill>
                        <a:effectLst/>
                        <a:latin typeface="Isidora Sans"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s-ES" sz="1400" kern="100" dirty="0">
                          <a:solidFill>
                            <a:srgbClr val="1B3834"/>
                          </a:solidFill>
                          <a:effectLst/>
                          <a:latin typeface="Isidora Sans" pitchFamily="2" charset="77"/>
                        </a:rPr>
                        <a:t>0</a:t>
                      </a:r>
                      <a:endParaRPr lang="es-CO" sz="1400" kern="100" dirty="0">
                        <a:solidFill>
                          <a:srgbClr val="1B3834"/>
                        </a:solidFill>
                        <a:effectLst/>
                        <a:latin typeface="Isidora Sans"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2511768"/>
                  </a:ext>
                </a:extLst>
              </a:tr>
            </a:tbl>
          </a:graphicData>
        </a:graphic>
      </p:graphicFrame>
      <p:sp>
        <p:nvSpPr>
          <p:cNvPr id="3" name="CuadroTexto 2">
            <a:extLst>
              <a:ext uri="{FF2B5EF4-FFF2-40B4-BE49-F238E27FC236}">
                <a16:creationId xmlns:a16="http://schemas.microsoft.com/office/drawing/2014/main" id="{4E2A9910-A150-79AE-531A-AFCC92B5C2B4}"/>
              </a:ext>
            </a:extLst>
          </p:cNvPr>
          <p:cNvSpPr txBox="1"/>
          <p:nvPr/>
        </p:nvSpPr>
        <p:spPr>
          <a:xfrm>
            <a:off x="4254674" y="4688919"/>
            <a:ext cx="5995456" cy="397225"/>
          </a:xfrm>
          <a:prstGeom prst="rect">
            <a:avLst/>
          </a:prstGeom>
          <a:noFill/>
        </p:spPr>
        <p:txBody>
          <a:bodyPr wrap="square">
            <a:spAutoFit/>
          </a:bodyPr>
          <a:lstStyle/>
          <a:p>
            <a:pPr>
              <a:lnSpc>
                <a:spcPct val="115000"/>
              </a:lnSpc>
              <a:spcAft>
                <a:spcPts val="800"/>
              </a:spcAft>
            </a:pPr>
            <a:r>
              <a:rPr lang="es-CO" sz="2000" b="1" dirty="0">
                <a:solidFill>
                  <a:srgbClr val="1A3A35"/>
                </a:solidFill>
                <a:latin typeface="Isidora Sans Bold" panose="00000800000000000000" pitchFamily="2" charset="0"/>
                <a:ea typeface="Times New Roman" panose="02020603050405020304" pitchFamily="18" charset="0"/>
                <a:cs typeface="Rubik Light" panose="00000400000000000000" pitchFamily="2" charset="-79"/>
              </a:rPr>
              <a:t>Recursos invertidos para la atención pandemia</a:t>
            </a:r>
          </a:p>
        </p:txBody>
      </p:sp>
      <p:sp>
        <p:nvSpPr>
          <p:cNvPr id="4" name="Rectángulo 3">
            <a:extLst>
              <a:ext uri="{FF2B5EF4-FFF2-40B4-BE49-F238E27FC236}">
                <a16:creationId xmlns:a16="http://schemas.microsoft.com/office/drawing/2014/main" id="{B0E89547-A3FD-4D0F-F035-6102A5013D03}"/>
              </a:ext>
            </a:extLst>
          </p:cNvPr>
          <p:cNvSpPr/>
          <p:nvPr/>
        </p:nvSpPr>
        <p:spPr>
          <a:xfrm>
            <a:off x="2094272" y="1825929"/>
            <a:ext cx="5158130" cy="729430"/>
          </a:xfrm>
          <a:prstGeom prst="rect">
            <a:avLst/>
          </a:prstGeom>
        </p:spPr>
        <p:txBody>
          <a:bodyPr wrap="square">
            <a:spAutoFit/>
          </a:bodyPr>
          <a:lstStyle/>
          <a:p>
            <a:pPr>
              <a:lnSpc>
                <a:spcPct val="115000"/>
              </a:lnSpc>
              <a:spcAft>
                <a:spcPts val="1125"/>
              </a:spcAft>
            </a:pPr>
            <a:r>
              <a:rPr lang="es-ES" b="1" dirty="0">
                <a:solidFill>
                  <a:srgbClr val="404040"/>
                </a:solidFill>
                <a:latin typeface="Isidora Sans Bold" pitchFamily="2" charset="77"/>
                <a:ea typeface="Times New Roman" panose="02020603050405020304" pitchFamily="18" charset="0"/>
                <a:cs typeface="Rubik" pitchFamily="2" charset="-79"/>
              </a:rPr>
              <a:t>Acciones desarrolladas para la atención de la pandemia por </a:t>
            </a:r>
            <a:r>
              <a:rPr lang="es-ES" b="1" dirty="0" err="1">
                <a:solidFill>
                  <a:srgbClr val="404040"/>
                </a:solidFill>
                <a:latin typeface="Isidora Sans Bold" pitchFamily="2" charset="77"/>
                <a:ea typeface="Times New Roman" panose="02020603050405020304" pitchFamily="18" charset="0"/>
                <a:cs typeface="Rubik" pitchFamily="2" charset="-79"/>
              </a:rPr>
              <a:t>covid</a:t>
            </a:r>
            <a:r>
              <a:rPr lang="es-ES" b="1" dirty="0">
                <a:solidFill>
                  <a:srgbClr val="404040"/>
                </a:solidFill>
                <a:latin typeface="Isidora Sans Bold" pitchFamily="2" charset="77"/>
                <a:ea typeface="Times New Roman" panose="02020603050405020304" pitchFamily="18" charset="0"/>
                <a:cs typeface="Rubik" pitchFamily="2" charset="-79"/>
              </a:rPr>
              <a:t> 19</a:t>
            </a:r>
          </a:p>
        </p:txBody>
      </p:sp>
    </p:spTree>
    <p:extLst>
      <p:ext uri="{BB962C8B-B14F-4D97-AF65-F5344CB8AC3E}">
        <p14:creationId xmlns:p14="http://schemas.microsoft.com/office/powerpoint/2010/main" val="4135125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p:cNvSpPr txBox="1"/>
          <p:nvPr/>
        </p:nvSpPr>
        <p:spPr>
          <a:xfrm>
            <a:off x="1849230" y="2351999"/>
            <a:ext cx="8493539" cy="397225"/>
          </a:xfrm>
          <a:prstGeom prst="rect">
            <a:avLst/>
          </a:prstGeom>
          <a:noFill/>
        </p:spPr>
        <p:txBody>
          <a:bodyPr wrap="square" rtlCol="0">
            <a:spAutoFit/>
          </a:bodyPr>
          <a:lstStyle/>
          <a:p>
            <a:pPr>
              <a:lnSpc>
                <a:spcPct val="115000"/>
              </a:lnSpc>
            </a:pPr>
            <a:r>
              <a:rPr lang="es-ES" sz="2000" b="1" dirty="0">
                <a:solidFill>
                  <a:srgbClr val="1A3A35"/>
                </a:solidFill>
                <a:latin typeface="Isidora Sans Bold" panose="00000800000000000000" pitchFamily="2" charset="0"/>
                <a:ea typeface="Times New Roman" panose="02020603050405020304" pitchFamily="18" charset="0"/>
                <a:cs typeface="Rubik Light" panose="00000400000000000000" pitchFamily="2" charset="-79"/>
              </a:rPr>
              <a:t>Evolución de la ampliación de la capacidad de UCI en Medellín 2021</a:t>
            </a:r>
            <a:endParaRPr lang="es-CO" sz="1200" b="1" dirty="0">
              <a:solidFill>
                <a:srgbClr val="1A3A35"/>
              </a:solidFill>
              <a:latin typeface="Isidora Sans Bold" panose="00000800000000000000" pitchFamily="2" charset="0"/>
              <a:ea typeface="Times New Roman" panose="02020603050405020304" pitchFamily="18" charset="0"/>
            </a:endParaRPr>
          </a:p>
        </p:txBody>
      </p:sp>
      <p:graphicFrame>
        <p:nvGraphicFramePr>
          <p:cNvPr id="8" name="Gráfico 7">
            <a:extLst>
              <a:ext uri="{FF2B5EF4-FFF2-40B4-BE49-F238E27FC236}">
                <a16:creationId xmlns:a16="http://schemas.microsoft.com/office/drawing/2014/main" id="{13D75E68-AC28-4956-8622-B494AA78EDC4}"/>
              </a:ext>
            </a:extLst>
          </p:cNvPr>
          <p:cNvGraphicFramePr/>
          <p:nvPr>
            <p:extLst>
              <p:ext uri="{D42A27DB-BD31-4B8C-83A1-F6EECF244321}">
                <p14:modId xmlns:p14="http://schemas.microsoft.com/office/powerpoint/2010/main" val="1761349138"/>
              </p:ext>
            </p:extLst>
          </p:nvPr>
        </p:nvGraphicFramePr>
        <p:xfrm>
          <a:off x="1906273" y="3046857"/>
          <a:ext cx="7550994" cy="3346009"/>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a:extLst>
              <a:ext uri="{FF2B5EF4-FFF2-40B4-BE49-F238E27FC236}">
                <a16:creationId xmlns:a16="http://schemas.microsoft.com/office/drawing/2014/main" id="{F27F8584-ADCA-22F0-7AA9-7C01DCA9E489}"/>
              </a:ext>
            </a:extLst>
          </p:cNvPr>
          <p:cNvSpPr txBox="1"/>
          <p:nvPr/>
        </p:nvSpPr>
        <p:spPr>
          <a:xfrm>
            <a:off x="2722910" y="837792"/>
            <a:ext cx="7168341" cy="440442"/>
          </a:xfrm>
          <a:prstGeom prst="rect">
            <a:avLst/>
          </a:prstGeom>
          <a:solidFill>
            <a:srgbClr val="1A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8. ACCIONES DESARROLLADAS DURANTE LA PANDEMIA</a:t>
            </a:r>
            <a:endParaRPr lang="es-CO"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26999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7F8584-ADCA-22F0-7AA9-7C01DCA9E489}"/>
              </a:ext>
            </a:extLst>
          </p:cNvPr>
          <p:cNvSpPr txBox="1"/>
          <p:nvPr/>
        </p:nvSpPr>
        <p:spPr>
          <a:xfrm>
            <a:off x="2722910" y="837792"/>
            <a:ext cx="7168341" cy="440442"/>
          </a:xfrm>
          <a:prstGeom prst="rect">
            <a:avLst/>
          </a:prstGeom>
          <a:solidFill>
            <a:srgbClr val="1A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8. ACCIONES DESARROLLADAS DURANTE LA PANDEMIA</a:t>
            </a:r>
            <a:endParaRPr lang="es-CO" sz="2000" dirty="0">
              <a:effectLst/>
              <a:latin typeface="Times New Roman" panose="02020603050405020304" pitchFamily="18" charset="0"/>
              <a:ea typeface="Times New Roman" panose="02020603050405020304" pitchFamily="18" charset="0"/>
            </a:endParaRPr>
          </a:p>
        </p:txBody>
      </p:sp>
      <p:sp>
        <p:nvSpPr>
          <p:cNvPr id="4" name="CuadroTexto 3">
            <a:extLst>
              <a:ext uri="{FF2B5EF4-FFF2-40B4-BE49-F238E27FC236}">
                <a16:creationId xmlns:a16="http://schemas.microsoft.com/office/drawing/2014/main" id="{C117F3B6-9290-C7F2-65D1-D3A703D991F9}"/>
              </a:ext>
            </a:extLst>
          </p:cNvPr>
          <p:cNvSpPr txBox="1"/>
          <p:nvPr/>
        </p:nvSpPr>
        <p:spPr>
          <a:xfrm>
            <a:off x="651165" y="1815096"/>
            <a:ext cx="9706494" cy="3785652"/>
          </a:xfrm>
          <a:prstGeom prst="rect">
            <a:avLst/>
          </a:prstGeom>
          <a:noFill/>
        </p:spPr>
        <p:txBody>
          <a:bodyPr wrap="square">
            <a:spAutoFit/>
          </a:bodyPr>
          <a:lstStyle/>
          <a:p>
            <a:pPr marL="342900" indent="-342900" algn="just">
              <a:buFont typeface="Arial" panose="020B0604020202020204" pitchFamily="34" charset="0"/>
              <a:buChar char="•"/>
            </a:pPr>
            <a:r>
              <a:rPr lang="es-CO" sz="2400" dirty="0">
                <a:latin typeface="Isadora sans"/>
              </a:rPr>
              <a:t>Durante el año 2020 se da inicio a un proceso de operación de una plataforma tecnológica </a:t>
            </a:r>
            <a:r>
              <a:rPr lang="es-CO" sz="2400" dirty="0" err="1">
                <a:latin typeface="Isadora sans"/>
              </a:rPr>
              <a:t>omnicanal</a:t>
            </a:r>
            <a:r>
              <a:rPr lang="es-CO" sz="2400" dirty="0">
                <a:latin typeface="Isadora sans"/>
              </a:rPr>
              <a:t>, que incluye diferentes canales de comunicación para  interactuar con los ciudadanos que necesitan apoyo con temas de Covid-19, por lo que se implementó un </a:t>
            </a:r>
            <a:r>
              <a:rPr lang="es-CO" sz="2400" dirty="0" err="1">
                <a:latin typeface="Isadora sans"/>
              </a:rPr>
              <a:t>VoiceBot</a:t>
            </a:r>
            <a:r>
              <a:rPr lang="es-CO" sz="2400" dirty="0">
                <a:latin typeface="Isadora sans"/>
              </a:rPr>
              <a:t> un </a:t>
            </a:r>
            <a:r>
              <a:rPr lang="es-CO" sz="2400" dirty="0" err="1">
                <a:latin typeface="Isadora sans"/>
              </a:rPr>
              <a:t>ChatBot</a:t>
            </a:r>
            <a:r>
              <a:rPr lang="es-CO" sz="2400" dirty="0">
                <a:latin typeface="Isadora sans"/>
              </a:rPr>
              <a:t> e IVR, enfocado en la atención de llamadas del 123, para que identificaran la necesidad del usuario y que permitiera direccionar estas llamadas al hospital digital de medicina de la Universidad de Antioquia, además, de la integración con la plataforma Medellín me Cuida para realizar seguimientos a la población con mayor riesgo (población mayor y personas con comorbilidades)</a:t>
            </a:r>
          </a:p>
        </p:txBody>
      </p:sp>
    </p:spTree>
    <p:extLst>
      <p:ext uri="{BB962C8B-B14F-4D97-AF65-F5344CB8AC3E}">
        <p14:creationId xmlns:p14="http://schemas.microsoft.com/office/powerpoint/2010/main" val="165727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7F8584-ADCA-22F0-7AA9-7C01DCA9E489}"/>
              </a:ext>
            </a:extLst>
          </p:cNvPr>
          <p:cNvSpPr txBox="1"/>
          <p:nvPr/>
        </p:nvSpPr>
        <p:spPr>
          <a:xfrm>
            <a:off x="2722910" y="837792"/>
            <a:ext cx="7168341" cy="440442"/>
          </a:xfrm>
          <a:prstGeom prst="rect">
            <a:avLst/>
          </a:prstGeom>
          <a:solidFill>
            <a:srgbClr val="1A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8. ACCIONES DESARROLLADAS DURANTE LA PANDEMIA</a:t>
            </a:r>
            <a:endParaRPr lang="es-CO" sz="2000" dirty="0">
              <a:effectLst/>
              <a:latin typeface="Times New Roman" panose="02020603050405020304" pitchFamily="18" charset="0"/>
              <a:ea typeface="Times New Roman" panose="02020603050405020304" pitchFamily="18" charset="0"/>
            </a:endParaRPr>
          </a:p>
        </p:txBody>
      </p:sp>
      <p:sp>
        <p:nvSpPr>
          <p:cNvPr id="5" name="CuadroTexto 4">
            <a:extLst>
              <a:ext uri="{FF2B5EF4-FFF2-40B4-BE49-F238E27FC236}">
                <a16:creationId xmlns:a16="http://schemas.microsoft.com/office/drawing/2014/main" id="{A295B3C9-5F22-E47F-9945-D384F98520BD}"/>
              </a:ext>
            </a:extLst>
          </p:cNvPr>
          <p:cNvSpPr txBox="1"/>
          <p:nvPr/>
        </p:nvSpPr>
        <p:spPr>
          <a:xfrm>
            <a:off x="1151312" y="1896607"/>
            <a:ext cx="8541328" cy="3970318"/>
          </a:xfrm>
          <a:prstGeom prst="rect">
            <a:avLst/>
          </a:prstGeom>
          <a:noFill/>
        </p:spPr>
        <p:txBody>
          <a:bodyPr wrap="square">
            <a:spAutoFit/>
          </a:bodyPr>
          <a:lstStyle/>
          <a:p>
            <a:pPr marL="457200" indent="-457200" algn="just">
              <a:buFont typeface="Arial" panose="020B0604020202020204" pitchFamily="34" charset="0"/>
              <a:buChar char="•"/>
            </a:pPr>
            <a:r>
              <a:rPr lang="es-CO" sz="2800" dirty="0"/>
              <a:t>Por medio de las caravanas de salud que se han desarrollado en los territorios se ha llegado con toda la oferta institucional a las comunas más afectadas, incluyendo acciones de educación y prevención, así como de detección de factores de riesgo para COVID-19 y de vulnerabilidades socio económicas, para focalizar intervenciones oportunas en articulación con el sector público como también iniciativas desde el sector privado, organizaciones sociales y </a:t>
            </a:r>
            <a:r>
              <a:rPr lang="es-CO" sz="2800" dirty="0" err="1"/>
              <a:t>ONGs</a:t>
            </a:r>
            <a:endParaRPr lang="es-CO" sz="2800" dirty="0"/>
          </a:p>
        </p:txBody>
      </p:sp>
    </p:spTree>
    <p:extLst>
      <p:ext uri="{BB962C8B-B14F-4D97-AF65-F5344CB8AC3E}">
        <p14:creationId xmlns:p14="http://schemas.microsoft.com/office/powerpoint/2010/main" val="122309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7F8584-ADCA-22F0-7AA9-7C01DCA9E489}"/>
              </a:ext>
            </a:extLst>
          </p:cNvPr>
          <p:cNvSpPr txBox="1"/>
          <p:nvPr/>
        </p:nvSpPr>
        <p:spPr>
          <a:xfrm>
            <a:off x="2722910" y="837792"/>
            <a:ext cx="7168341" cy="440442"/>
          </a:xfrm>
          <a:prstGeom prst="rect">
            <a:avLst/>
          </a:prstGeom>
          <a:solidFill>
            <a:srgbClr val="1A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8. ACCIONES DESARROLLADAS DURANTE LA PANDEMIA</a:t>
            </a:r>
            <a:endParaRPr lang="es-CO" sz="2000" dirty="0">
              <a:effectLst/>
              <a:latin typeface="Times New Roman" panose="02020603050405020304" pitchFamily="18" charset="0"/>
              <a:ea typeface="Times New Roman" panose="02020603050405020304" pitchFamily="18" charset="0"/>
            </a:endParaRPr>
          </a:p>
        </p:txBody>
      </p:sp>
      <p:sp>
        <p:nvSpPr>
          <p:cNvPr id="5" name="CuadroTexto 4">
            <a:extLst>
              <a:ext uri="{FF2B5EF4-FFF2-40B4-BE49-F238E27FC236}">
                <a16:creationId xmlns:a16="http://schemas.microsoft.com/office/drawing/2014/main" id="{A295B3C9-5F22-E47F-9945-D384F98520BD}"/>
              </a:ext>
            </a:extLst>
          </p:cNvPr>
          <p:cNvSpPr txBox="1"/>
          <p:nvPr/>
        </p:nvSpPr>
        <p:spPr>
          <a:xfrm>
            <a:off x="1167355" y="2073070"/>
            <a:ext cx="8541328" cy="3539430"/>
          </a:xfrm>
          <a:prstGeom prst="rect">
            <a:avLst/>
          </a:prstGeom>
          <a:noFill/>
        </p:spPr>
        <p:txBody>
          <a:bodyPr wrap="square">
            <a:spAutoFit/>
          </a:bodyPr>
          <a:lstStyle/>
          <a:p>
            <a:pPr marL="457200" indent="-457200" algn="just">
              <a:buFont typeface="Arial" panose="020B0604020202020204" pitchFamily="34" charset="0"/>
              <a:buChar char="•"/>
            </a:pPr>
            <a:r>
              <a:rPr lang="es-ES" sz="2800" dirty="0"/>
              <a:t>Se desarrolló desde el año 2021 diferentes estrategias en el marco del Plan Nacional de Vacunación contra COVID19,  a corte de diciembre del año 2022, la ciudad alcanzó una cobertura con esquema completo de vacunación del 88% y con mínimo una dosis del 99% de la población,  cobertura de población con dosis de refuerzo fue del 42%, cumpliendo con las metas establecidas  por el nivel nacional.</a:t>
            </a:r>
          </a:p>
        </p:txBody>
      </p:sp>
    </p:spTree>
    <p:extLst>
      <p:ext uri="{BB962C8B-B14F-4D97-AF65-F5344CB8AC3E}">
        <p14:creationId xmlns:p14="http://schemas.microsoft.com/office/powerpoint/2010/main" val="1609319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612D5E8-8DCF-C443-847E-CF3B6ABD12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52183" y="4949"/>
            <a:ext cx="6555925" cy="6851528"/>
          </a:xfrm>
          <a:prstGeom prst="rect">
            <a:avLst/>
          </a:prstGeom>
        </p:spPr>
      </p:pic>
      <p:grpSp>
        <p:nvGrpSpPr>
          <p:cNvPr id="33" name="object 33"/>
          <p:cNvGrpSpPr/>
          <p:nvPr/>
        </p:nvGrpSpPr>
        <p:grpSpPr>
          <a:xfrm>
            <a:off x="10984564" y="-240"/>
            <a:ext cx="1207647" cy="2035979"/>
            <a:chOff x="18113085" y="0"/>
            <a:chExt cx="1991360" cy="3357245"/>
          </a:xfrm>
        </p:grpSpPr>
        <p:sp>
          <p:nvSpPr>
            <p:cNvPr id="34" name="object 34"/>
            <p:cNvSpPr/>
            <p:nvPr/>
          </p:nvSpPr>
          <p:spPr>
            <a:xfrm>
              <a:off x="18946243" y="1377280"/>
              <a:ext cx="1158240" cy="1979930"/>
            </a:xfrm>
            <a:custGeom>
              <a:avLst/>
              <a:gdLst/>
              <a:ahLst/>
              <a:cxnLst/>
              <a:rect l="l" t="t" r="r" b="b"/>
              <a:pathLst>
                <a:path w="1158240" h="1979929">
                  <a:moveTo>
                    <a:pt x="1157856" y="1332224"/>
                  </a:moveTo>
                  <a:lnTo>
                    <a:pt x="908838" y="1332224"/>
                  </a:lnTo>
                  <a:lnTo>
                    <a:pt x="812348" y="1676329"/>
                  </a:lnTo>
                  <a:lnTo>
                    <a:pt x="809166" y="1686962"/>
                  </a:lnTo>
                  <a:lnTo>
                    <a:pt x="806478" y="1697824"/>
                  </a:lnTo>
                  <a:lnTo>
                    <a:pt x="804298" y="1708904"/>
                  </a:lnTo>
                  <a:lnTo>
                    <a:pt x="802642" y="1720191"/>
                  </a:lnTo>
                  <a:lnTo>
                    <a:pt x="801640" y="1767192"/>
                  </a:lnTo>
                  <a:lnTo>
                    <a:pt x="809770" y="1812077"/>
                  </a:lnTo>
                  <a:lnTo>
                    <a:pt x="826220" y="1853807"/>
                  </a:lnTo>
                  <a:lnTo>
                    <a:pt x="850177" y="1891343"/>
                  </a:lnTo>
                  <a:lnTo>
                    <a:pt x="880827" y="1923645"/>
                  </a:lnTo>
                  <a:lnTo>
                    <a:pt x="917359" y="1949672"/>
                  </a:lnTo>
                  <a:lnTo>
                    <a:pt x="958959" y="1968387"/>
                  </a:lnTo>
                  <a:lnTo>
                    <a:pt x="1004814" y="1978749"/>
                  </a:lnTo>
                  <a:lnTo>
                    <a:pt x="1051811" y="1979751"/>
                  </a:lnTo>
                  <a:lnTo>
                    <a:pt x="1096695" y="1971620"/>
                  </a:lnTo>
                  <a:lnTo>
                    <a:pt x="1138425" y="1955171"/>
                  </a:lnTo>
                  <a:lnTo>
                    <a:pt x="1157856" y="1942769"/>
                  </a:lnTo>
                  <a:lnTo>
                    <a:pt x="1157856" y="1332224"/>
                  </a:lnTo>
                  <a:close/>
                </a:path>
                <a:path w="1158240" h="1979929">
                  <a:moveTo>
                    <a:pt x="219387" y="552278"/>
                  </a:moveTo>
                  <a:lnTo>
                    <a:pt x="175044" y="559030"/>
                  </a:lnTo>
                  <a:lnTo>
                    <a:pt x="133119" y="574034"/>
                  </a:lnTo>
                  <a:lnTo>
                    <a:pt x="94807" y="596728"/>
                  </a:lnTo>
                  <a:lnTo>
                    <a:pt x="61303" y="626552"/>
                  </a:lnTo>
                  <a:lnTo>
                    <a:pt x="33800" y="662944"/>
                  </a:lnTo>
                  <a:lnTo>
                    <a:pt x="13493" y="705343"/>
                  </a:lnTo>
                  <a:lnTo>
                    <a:pt x="2060" y="750941"/>
                  </a:lnTo>
                  <a:lnTo>
                    <a:pt x="0" y="796509"/>
                  </a:lnTo>
                  <a:lnTo>
                    <a:pt x="6752" y="840854"/>
                  </a:lnTo>
                  <a:lnTo>
                    <a:pt x="21756" y="882780"/>
                  </a:lnTo>
                  <a:lnTo>
                    <a:pt x="44451" y="921092"/>
                  </a:lnTo>
                  <a:lnTo>
                    <a:pt x="74275" y="954596"/>
                  </a:lnTo>
                  <a:lnTo>
                    <a:pt x="110668" y="982098"/>
                  </a:lnTo>
                  <a:lnTo>
                    <a:pt x="153070" y="1002402"/>
                  </a:lnTo>
                  <a:lnTo>
                    <a:pt x="648165" y="1102597"/>
                  </a:lnTo>
                  <a:lnTo>
                    <a:pt x="318981" y="1241703"/>
                  </a:lnTo>
                  <a:lnTo>
                    <a:pt x="278626" y="1261472"/>
                  </a:lnTo>
                  <a:lnTo>
                    <a:pt x="241256" y="1289992"/>
                  </a:lnTo>
                  <a:lnTo>
                    <a:pt x="211234" y="1324335"/>
                  </a:lnTo>
                  <a:lnTo>
                    <a:pt x="188865" y="1363215"/>
                  </a:lnTo>
                  <a:lnTo>
                    <a:pt x="174457" y="1405349"/>
                  </a:lnTo>
                  <a:lnTo>
                    <a:pt x="168314" y="1449452"/>
                  </a:lnTo>
                  <a:lnTo>
                    <a:pt x="170742" y="1494241"/>
                  </a:lnTo>
                  <a:lnTo>
                    <a:pt x="182047" y="1538432"/>
                  </a:lnTo>
                  <a:lnTo>
                    <a:pt x="202534" y="1580740"/>
                  </a:lnTo>
                  <a:lnTo>
                    <a:pt x="231054" y="1618111"/>
                  </a:lnTo>
                  <a:lnTo>
                    <a:pt x="265395" y="1648134"/>
                  </a:lnTo>
                  <a:lnTo>
                    <a:pt x="304274" y="1670504"/>
                  </a:lnTo>
                  <a:lnTo>
                    <a:pt x="346407" y="1684915"/>
                  </a:lnTo>
                  <a:lnTo>
                    <a:pt x="390510" y="1691060"/>
                  </a:lnTo>
                  <a:lnTo>
                    <a:pt x="435299" y="1688634"/>
                  </a:lnTo>
                  <a:lnTo>
                    <a:pt x="479491" y="1677330"/>
                  </a:lnTo>
                  <a:lnTo>
                    <a:pt x="521802" y="1656842"/>
                  </a:lnTo>
                  <a:lnTo>
                    <a:pt x="908838" y="1332224"/>
                  </a:lnTo>
                  <a:lnTo>
                    <a:pt x="1157856" y="1332224"/>
                  </a:lnTo>
                  <a:lnTo>
                    <a:pt x="1157856" y="755645"/>
                  </a:lnTo>
                  <a:lnTo>
                    <a:pt x="665170" y="755645"/>
                  </a:lnTo>
                  <a:lnTo>
                    <a:pt x="351188" y="585011"/>
                  </a:lnTo>
                  <a:lnTo>
                    <a:pt x="341502" y="579538"/>
                  </a:lnTo>
                  <a:lnTo>
                    <a:pt x="331511" y="574498"/>
                  </a:lnTo>
                  <a:lnTo>
                    <a:pt x="321192" y="569907"/>
                  </a:lnTo>
                  <a:lnTo>
                    <a:pt x="310552" y="565776"/>
                  </a:lnTo>
                  <a:lnTo>
                    <a:pt x="264954" y="554340"/>
                  </a:lnTo>
                  <a:lnTo>
                    <a:pt x="219387" y="552278"/>
                  </a:lnTo>
                  <a:close/>
                </a:path>
                <a:path w="1158240" h="1979929">
                  <a:moveTo>
                    <a:pt x="671453" y="0"/>
                  </a:moveTo>
                  <a:lnTo>
                    <a:pt x="625852" y="1189"/>
                  </a:lnTo>
                  <a:lnTo>
                    <a:pt x="580041" y="11751"/>
                  </a:lnTo>
                  <a:lnTo>
                    <a:pt x="537267" y="31237"/>
                  </a:lnTo>
                  <a:lnTo>
                    <a:pt x="500358" y="58036"/>
                  </a:lnTo>
                  <a:lnTo>
                    <a:pt x="469901" y="90962"/>
                  </a:lnTo>
                  <a:lnTo>
                    <a:pt x="446477" y="128833"/>
                  </a:lnTo>
                  <a:lnTo>
                    <a:pt x="430672" y="170463"/>
                  </a:lnTo>
                  <a:lnTo>
                    <a:pt x="423070" y="214670"/>
                  </a:lnTo>
                  <a:lnTo>
                    <a:pt x="424255" y="260270"/>
                  </a:lnTo>
                  <a:lnTo>
                    <a:pt x="434810" y="306077"/>
                  </a:lnTo>
                  <a:lnTo>
                    <a:pt x="448621" y="338516"/>
                  </a:lnTo>
                  <a:lnTo>
                    <a:pt x="665170" y="755645"/>
                  </a:lnTo>
                  <a:lnTo>
                    <a:pt x="1157856" y="755645"/>
                  </a:lnTo>
                  <a:lnTo>
                    <a:pt x="1157856" y="552604"/>
                  </a:lnTo>
                  <a:lnTo>
                    <a:pt x="947035" y="552604"/>
                  </a:lnTo>
                  <a:lnTo>
                    <a:pt x="884671" y="200719"/>
                  </a:lnTo>
                  <a:lnTo>
                    <a:pt x="874388" y="156982"/>
                  </a:lnTo>
                  <a:lnTo>
                    <a:pt x="854896" y="114201"/>
                  </a:lnTo>
                  <a:lnTo>
                    <a:pt x="828093" y="77288"/>
                  </a:lnTo>
                  <a:lnTo>
                    <a:pt x="795164" y="46827"/>
                  </a:lnTo>
                  <a:lnTo>
                    <a:pt x="757292" y="23403"/>
                  </a:lnTo>
                  <a:lnTo>
                    <a:pt x="715661" y="7599"/>
                  </a:lnTo>
                  <a:lnTo>
                    <a:pt x="671453" y="0"/>
                  </a:lnTo>
                  <a:close/>
                </a:path>
                <a:path w="1158240" h="1979929">
                  <a:moveTo>
                    <a:pt x="351169" y="585001"/>
                  </a:moveTo>
                  <a:close/>
                </a:path>
                <a:path w="1158240" h="1979929">
                  <a:moveTo>
                    <a:pt x="1157856" y="88477"/>
                  </a:moveTo>
                  <a:lnTo>
                    <a:pt x="1137993" y="123538"/>
                  </a:lnTo>
                  <a:lnTo>
                    <a:pt x="947035" y="552604"/>
                  </a:lnTo>
                  <a:lnTo>
                    <a:pt x="1157856" y="552604"/>
                  </a:lnTo>
                  <a:lnTo>
                    <a:pt x="1157856" y="88477"/>
                  </a:lnTo>
                  <a:close/>
                </a:path>
              </a:pathLst>
            </a:custGeom>
            <a:solidFill>
              <a:srgbClr val="1B3834"/>
            </a:solidFill>
          </p:spPr>
          <p:txBody>
            <a:bodyPr wrap="square" lIns="0" tIns="0" rIns="0" bIns="0" rtlCol="0"/>
            <a:lstStyle/>
            <a:p>
              <a:pPr defTabSz="555703"/>
              <a:endParaRPr sz="1319">
                <a:solidFill>
                  <a:prstClr val="black"/>
                </a:solidFill>
              </a:endParaRPr>
            </a:p>
          </p:txBody>
        </p:sp>
        <p:sp>
          <p:nvSpPr>
            <p:cNvPr id="35" name="object 35"/>
            <p:cNvSpPr/>
            <p:nvPr/>
          </p:nvSpPr>
          <p:spPr>
            <a:xfrm>
              <a:off x="18113085" y="0"/>
              <a:ext cx="1991360" cy="2066289"/>
            </a:xfrm>
            <a:custGeom>
              <a:avLst/>
              <a:gdLst/>
              <a:ahLst/>
              <a:cxnLst/>
              <a:rect l="l" t="t" r="r" b="b"/>
              <a:pathLst>
                <a:path w="1991359" h="2066289">
                  <a:moveTo>
                    <a:pt x="1922360" y="1205644"/>
                  </a:moveTo>
                  <a:lnTo>
                    <a:pt x="974394" y="1205644"/>
                  </a:lnTo>
                  <a:lnTo>
                    <a:pt x="721250" y="1591454"/>
                  </a:lnTo>
                  <a:lnTo>
                    <a:pt x="713187" y="1603305"/>
                  </a:lnTo>
                  <a:lnTo>
                    <a:pt x="692172" y="1641652"/>
                  </a:lnTo>
                  <a:lnTo>
                    <a:pt x="675516" y="1687484"/>
                  </a:lnTo>
                  <a:lnTo>
                    <a:pt x="666657" y="1734139"/>
                  </a:lnTo>
                  <a:lnTo>
                    <a:pt x="665291" y="1780798"/>
                  </a:lnTo>
                  <a:lnTo>
                    <a:pt x="671115" y="1826643"/>
                  </a:lnTo>
                  <a:lnTo>
                    <a:pt x="683824" y="1870857"/>
                  </a:lnTo>
                  <a:lnTo>
                    <a:pt x="703114" y="1912620"/>
                  </a:lnTo>
                  <a:lnTo>
                    <a:pt x="728681" y="1951117"/>
                  </a:lnTo>
                  <a:lnTo>
                    <a:pt x="760221" y="1985528"/>
                  </a:lnTo>
                  <a:lnTo>
                    <a:pt x="797428" y="2015036"/>
                  </a:lnTo>
                  <a:lnTo>
                    <a:pt x="840000" y="2038823"/>
                  </a:lnTo>
                  <a:lnTo>
                    <a:pt x="885833" y="2055479"/>
                  </a:lnTo>
                  <a:lnTo>
                    <a:pt x="932488" y="2064337"/>
                  </a:lnTo>
                  <a:lnTo>
                    <a:pt x="979147" y="2065702"/>
                  </a:lnTo>
                  <a:lnTo>
                    <a:pt x="1024992" y="2059877"/>
                  </a:lnTo>
                  <a:lnTo>
                    <a:pt x="1069205" y="2047167"/>
                  </a:lnTo>
                  <a:lnTo>
                    <a:pt x="1110969" y="2027876"/>
                  </a:lnTo>
                  <a:lnTo>
                    <a:pt x="1149465" y="2002309"/>
                  </a:lnTo>
                  <a:lnTo>
                    <a:pt x="1183876" y="1970770"/>
                  </a:lnTo>
                  <a:lnTo>
                    <a:pt x="1213384" y="1933564"/>
                  </a:lnTo>
                  <a:lnTo>
                    <a:pt x="1237171" y="1890995"/>
                  </a:lnTo>
                  <a:lnTo>
                    <a:pt x="1253077" y="1847865"/>
                  </a:lnTo>
                  <a:lnTo>
                    <a:pt x="1419040" y="1264626"/>
                  </a:lnTo>
                  <a:lnTo>
                    <a:pt x="1964502" y="1264626"/>
                  </a:lnTo>
                  <a:lnTo>
                    <a:pt x="1922360" y="1205644"/>
                  </a:lnTo>
                  <a:close/>
                </a:path>
                <a:path w="1991359" h="2066289">
                  <a:moveTo>
                    <a:pt x="1964502" y="1264626"/>
                  </a:moveTo>
                  <a:lnTo>
                    <a:pt x="1419040" y="1264626"/>
                  </a:lnTo>
                  <a:lnTo>
                    <a:pt x="1562858" y="1703095"/>
                  </a:lnTo>
                  <a:lnTo>
                    <a:pt x="1567094" y="1716783"/>
                  </a:lnTo>
                  <a:lnTo>
                    <a:pt x="1583967" y="1757124"/>
                  </a:lnTo>
                  <a:lnTo>
                    <a:pt x="1609418" y="1798724"/>
                  </a:lnTo>
                  <a:lnTo>
                    <a:pt x="1640372" y="1834738"/>
                  </a:lnTo>
                  <a:lnTo>
                    <a:pt x="1676001" y="1864896"/>
                  </a:lnTo>
                  <a:lnTo>
                    <a:pt x="1715476" y="1888925"/>
                  </a:lnTo>
                  <a:lnTo>
                    <a:pt x="1757968" y="1906554"/>
                  </a:lnTo>
                  <a:lnTo>
                    <a:pt x="1802648" y="1917511"/>
                  </a:lnTo>
                  <a:lnTo>
                    <a:pt x="1848687" y="1921525"/>
                  </a:lnTo>
                  <a:lnTo>
                    <a:pt x="1895256" y="1918322"/>
                  </a:lnTo>
                  <a:lnTo>
                    <a:pt x="1941525" y="1907632"/>
                  </a:lnTo>
                  <a:lnTo>
                    <a:pt x="1986667" y="1889183"/>
                  </a:lnTo>
                  <a:lnTo>
                    <a:pt x="1991013" y="1886525"/>
                  </a:lnTo>
                  <a:lnTo>
                    <a:pt x="1991013" y="1301731"/>
                  </a:lnTo>
                  <a:lnTo>
                    <a:pt x="1964502" y="1264626"/>
                  </a:lnTo>
                  <a:close/>
                </a:path>
                <a:path w="1991359" h="2066289">
                  <a:moveTo>
                    <a:pt x="491349" y="0"/>
                  </a:moveTo>
                  <a:lnTo>
                    <a:pt x="219548" y="0"/>
                  </a:lnTo>
                  <a:lnTo>
                    <a:pt x="187044" y="18502"/>
                  </a:lnTo>
                  <a:lnTo>
                    <a:pt x="149996" y="48211"/>
                  </a:lnTo>
                  <a:lnTo>
                    <a:pt x="117331" y="84421"/>
                  </a:lnTo>
                  <a:lnTo>
                    <a:pt x="90892" y="125398"/>
                  </a:lnTo>
                  <a:lnTo>
                    <a:pt x="71873" y="168911"/>
                  </a:lnTo>
                  <a:lnTo>
                    <a:pt x="60160" y="214097"/>
                  </a:lnTo>
                  <a:lnTo>
                    <a:pt x="55638" y="260089"/>
                  </a:lnTo>
                  <a:lnTo>
                    <a:pt x="58192" y="306022"/>
                  </a:lnTo>
                  <a:lnTo>
                    <a:pt x="67706" y="351032"/>
                  </a:lnTo>
                  <a:lnTo>
                    <a:pt x="84067" y="394253"/>
                  </a:lnTo>
                  <a:lnTo>
                    <a:pt x="107159" y="434821"/>
                  </a:lnTo>
                  <a:lnTo>
                    <a:pt x="136868" y="471870"/>
                  </a:lnTo>
                  <a:lnTo>
                    <a:pt x="173078" y="504534"/>
                  </a:lnTo>
                  <a:lnTo>
                    <a:pt x="211590" y="529623"/>
                  </a:lnTo>
                  <a:lnTo>
                    <a:pt x="743270" y="821226"/>
                  </a:lnTo>
                  <a:lnTo>
                    <a:pt x="283797" y="863853"/>
                  </a:lnTo>
                  <a:lnTo>
                    <a:pt x="240803" y="869204"/>
                  </a:lnTo>
                  <a:lnTo>
                    <a:pt x="180207" y="887972"/>
                  </a:lnTo>
                  <a:lnTo>
                    <a:pt x="138207" y="910134"/>
                  </a:lnTo>
                  <a:lnTo>
                    <a:pt x="100876" y="938158"/>
                  </a:lnTo>
                  <a:lnTo>
                    <a:pt x="68665" y="971296"/>
                  </a:lnTo>
                  <a:lnTo>
                    <a:pt x="42022" y="1008799"/>
                  </a:lnTo>
                  <a:lnTo>
                    <a:pt x="21397" y="1049920"/>
                  </a:lnTo>
                  <a:lnTo>
                    <a:pt x="7240" y="1093912"/>
                  </a:lnTo>
                  <a:lnTo>
                    <a:pt x="0" y="1140027"/>
                  </a:lnTo>
                  <a:lnTo>
                    <a:pt x="126" y="1187516"/>
                  </a:lnTo>
                  <a:lnTo>
                    <a:pt x="8067" y="1235632"/>
                  </a:lnTo>
                  <a:lnTo>
                    <a:pt x="23624" y="1281850"/>
                  </a:lnTo>
                  <a:lnTo>
                    <a:pt x="45788" y="1323849"/>
                  </a:lnTo>
                  <a:lnTo>
                    <a:pt x="73814" y="1361179"/>
                  </a:lnTo>
                  <a:lnTo>
                    <a:pt x="106952" y="1393390"/>
                  </a:lnTo>
                  <a:lnTo>
                    <a:pt x="144456" y="1420034"/>
                  </a:lnTo>
                  <a:lnTo>
                    <a:pt x="185577" y="1440660"/>
                  </a:lnTo>
                  <a:lnTo>
                    <a:pt x="229568" y="1454818"/>
                  </a:lnTo>
                  <a:lnTo>
                    <a:pt x="275681" y="1462059"/>
                  </a:lnTo>
                  <a:lnTo>
                    <a:pt x="323168" y="1461934"/>
                  </a:lnTo>
                  <a:lnTo>
                    <a:pt x="371282" y="1453992"/>
                  </a:lnTo>
                  <a:lnTo>
                    <a:pt x="414924" y="1439532"/>
                  </a:lnTo>
                  <a:lnTo>
                    <a:pt x="974394" y="1205644"/>
                  </a:lnTo>
                  <a:lnTo>
                    <a:pt x="1922360" y="1205644"/>
                  </a:lnTo>
                  <a:lnTo>
                    <a:pt x="1742392" y="953756"/>
                  </a:lnTo>
                  <a:lnTo>
                    <a:pt x="1991013" y="953756"/>
                  </a:lnTo>
                  <a:lnTo>
                    <a:pt x="1991013" y="522473"/>
                  </a:lnTo>
                  <a:lnTo>
                    <a:pt x="1700958" y="507131"/>
                  </a:lnTo>
                  <a:lnTo>
                    <a:pt x="1877727" y="400852"/>
                  </a:lnTo>
                  <a:lnTo>
                    <a:pt x="899716" y="400852"/>
                  </a:lnTo>
                  <a:lnTo>
                    <a:pt x="579904" y="68192"/>
                  </a:lnTo>
                  <a:lnTo>
                    <a:pt x="570156" y="57698"/>
                  </a:lnTo>
                  <a:lnTo>
                    <a:pt x="559826" y="47594"/>
                  </a:lnTo>
                  <a:lnTo>
                    <a:pt x="548921" y="37912"/>
                  </a:lnTo>
                  <a:lnTo>
                    <a:pt x="537444" y="28674"/>
                  </a:lnTo>
                  <a:lnTo>
                    <a:pt x="496465" y="2235"/>
                  </a:lnTo>
                  <a:lnTo>
                    <a:pt x="491349" y="0"/>
                  </a:lnTo>
                  <a:close/>
                </a:path>
                <a:path w="1991359" h="2066289">
                  <a:moveTo>
                    <a:pt x="1991013" y="953756"/>
                  </a:moveTo>
                  <a:lnTo>
                    <a:pt x="1742392" y="953756"/>
                  </a:lnTo>
                  <a:lnTo>
                    <a:pt x="1991013" y="1046275"/>
                  </a:lnTo>
                  <a:lnTo>
                    <a:pt x="1991013" y="953756"/>
                  </a:lnTo>
                  <a:close/>
                </a:path>
                <a:path w="1991359" h="2066289">
                  <a:moveTo>
                    <a:pt x="1360562" y="0"/>
                  </a:moveTo>
                  <a:lnTo>
                    <a:pt x="830269" y="0"/>
                  </a:lnTo>
                  <a:lnTo>
                    <a:pt x="899716" y="400852"/>
                  </a:lnTo>
                  <a:lnTo>
                    <a:pt x="1877727" y="400852"/>
                  </a:lnTo>
                  <a:lnTo>
                    <a:pt x="1991013" y="332740"/>
                  </a:lnTo>
                  <a:lnTo>
                    <a:pt x="1991013" y="261055"/>
                  </a:lnTo>
                  <a:lnTo>
                    <a:pt x="1325933" y="261055"/>
                  </a:lnTo>
                  <a:lnTo>
                    <a:pt x="1360562" y="0"/>
                  </a:lnTo>
                  <a:close/>
                </a:path>
                <a:path w="1991359" h="2066289">
                  <a:moveTo>
                    <a:pt x="1991013" y="0"/>
                  </a:moveTo>
                  <a:lnTo>
                    <a:pt x="1557699" y="0"/>
                  </a:lnTo>
                  <a:lnTo>
                    <a:pt x="1325933" y="261055"/>
                  </a:lnTo>
                  <a:lnTo>
                    <a:pt x="1991013" y="261055"/>
                  </a:lnTo>
                  <a:lnTo>
                    <a:pt x="1991013" y="0"/>
                  </a:lnTo>
                  <a:close/>
                </a:path>
              </a:pathLst>
            </a:custGeom>
            <a:solidFill>
              <a:srgbClr val="EB6C6D"/>
            </a:solidFill>
          </p:spPr>
          <p:txBody>
            <a:bodyPr wrap="square" lIns="0" tIns="0" rIns="0" bIns="0" rtlCol="0"/>
            <a:lstStyle/>
            <a:p>
              <a:pPr defTabSz="555703"/>
              <a:endParaRPr sz="1319">
                <a:solidFill>
                  <a:prstClr val="black"/>
                </a:solidFill>
              </a:endParaRPr>
            </a:p>
          </p:txBody>
        </p:sp>
        <p:sp>
          <p:nvSpPr>
            <p:cNvPr id="36" name="object 36"/>
            <p:cNvSpPr/>
            <p:nvPr/>
          </p:nvSpPr>
          <p:spPr>
            <a:xfrm>
              <a:off x="18843069" y="57194"/>
              <a:ext cx="1170940" cy="1151890"/>
            </a:xfrm>
            <a:custGeom>
              <a:avLst/>
              <a:gdLst/>
              <a:ahLst/>
              <a:cxnLst/>
              <a:rect l="l" t="t" r="r" b="b"/>
              <a:pathLst>
                <a:path w="1170940" h="1151890">
                  <a:moveTo>
                    <a:pt x="590118" y="0"/>
                  </a:moveTo>
                  <a:lnTo>
                    <a:pt x="547207" y="1629"/>
                  </a:lnTo>
                  <a:lnTo>
                    <a:pt x="508347" y="16050"/>
                  </a:lnTo>
                  <a:lnTo>
                    <a:pt x="475997" y="41339"/>
                  </a:lnTo>
                  <a:lnTo>
                    <a:pt x="452617" y="75568"/>
                  </a:lnTo>
                  <a:lnTo>
                    <a:pt x="440667" y="116813"/>
                  </a:lnTo>
                  <a:lnTo>
                    <a:pt x="439525" y="130467"/>
                  </a:lnTo>
                  <a:lnTo>
                    <a:pt x="447850" y="408657"/>
                  </a:lnTo>
                  <a:lnTo>
                    <a:pt x="323498" y="235788"/>
                  </a:lnTo>
                  <a:lnTo>
                    <a:pt x="276275" y="195381"/>
                  </a:lnTo>
                  <a:lnTo>
                    <a:pt x="236902" y="182426"/>
                  </a:lnTo>
                  <a:lnTo>
                    <a:pt x="195844" y="182027"/>
                  </a:lnTo>
                  <a:lnTo>
                    <a:pt x="156225" y="194214"/>
                  </a:lnTo>
                  <a:lnTo>
                    <a:pt x="121169" y="219019"/>
                  </a:lnTo>
                  <a:lnTo>
                    <a:pt x="95688" y="253582"/>
                  </a:lnTo>
                  <a:lnTo>
                    <a:pt x="82732" y="292955"/>
                  </a:lnTo>
                  <a:lnTo>
                    <a:pt x="82331" y="334013"/>
                  </a:lnTo>
                  <a:lnTo>
                    <a:pt x="94516" y="373633"/>
                  </a:lnTo>
                  <a:lnTo>
                    <a:pt x="119315" y="408689"/>
                  </a:lnTo>
                  <a:lnTo>
                    <a:pt x="124153" y="413620"/>
                  </a:lnTo>
                  <a:lnTo>
                    <a:pt x="129273" y="418091"/>
                  </a:lnTo>
                  <a:lnTo>
                    <a:pt x="351968" y="585050"/>
                  </a:lnTo>
                  <a:lnTo>
                    <a:pt x="139278" y="574481"/>
                  </a:lnTo>
                  <a:lnTo>
                    <a:pt x="78238" y="586207"/>
                  </a:lnTo>
                  <a:lnTo>
                    <a:pt x="43558" y="608913"/>
                  </a:lnTo>
                  <a:lnTo>
                    <a:pt x="17644" y="640765"/>
                  </a:lnTo>
                  <a:lnTo>
                    <a:pt x="2468" y="679338"/>
                  </a:lnTo>
                  <a:lnTo>
                    <a:pt x="0" y="722208"/>
                  </a:lnTo>
                  <a:lnTo>
                    <a:pt x="11140" y="763684"/>
                  </a:lnTo>
                  <a:lnTo>
                    <a:pt x="33849" y="798366"/>
                  </a:lnTo>
                  <a:lnTo>
                    <a:pt x="65703" y="824281"/>
                  </a:lnTo>
                  <a:lnTo>
                    <a:pt x="104277" y="839457"/>
                  </a:lnTo>
                  <a:lnTo>
                    <a:pt x="147147" y="841922"/>
                  </a:lnTo>
                  <a:lnTo>
                    <a:pt x="154016" y="841220"/>
                  </a:lnTo>
                  <a:lnTo>
                    <a:pt x="160717" y="839995"/>
                  </a:lnTo>
                  <a:lnTo>
                    <a:pt x="430091" y="769987"/>
                  </a:lnTo>
                  <a:lnTo>
                    <a:pt x="293540" y="924945"/>
                  </a:lnTo>
                  <a:lnTo>
                    <a:pt x="260329" y="984721"/>
                  </a:lnTo>
                  <a:lnTo>
                    <a:pt x="256461" y="1025989"/>
                  </a:lnTo>
                  <a:lnTo>
                    <a:pt x="265208" y="1066106"/>
                  </a:lnTo>
                  <a:lnTo>
                    <a:pt x="285905" y="1102020"/>
                  </a:lnTo>
                  <a:lnTo>
                    <a:pt x="317885" y="1130677"/>
                  </a:lnTo>
                  <a:lnTo>
                    <a:pt x="357258" y="1147826"/>
                  </a:lnTo>
                  <a:lnTo>
                    <a:pt x="398530" y="1151694"/>
                  </a:lnTo>
                  <a:lnTo>
                    <a:pt x="438648" y="1142947"/>
                  </a:lnTo>
                  <a:lnTo>
                    <a:pt x="474562" y="1122250"/>
                  </a:lnTo>
                  <a:lnTo>
                    <a:pt x="503220" y="1090270"/>
                  </a:lnTo>
                  <a:lnTo>
                    <a:pt x="623384" y="824215"/>
                  </a:lnTo>
                  <a:lnTo>
                    <a:pt x="659404" y="1027581"/>
                  </a:lnTo>
                  <a:lnTo>
                    <a:pt x="685430" y="1090823"/>
                  </a:lnTo>
                  <a:lnTo>
                    <a:pt x="715285" y="1119579"/>
                  </a:lnTo>
                  <a:lnTo>
                    <a:pt x="752105" y="1137753"/>
                  </a:lnTo>
                  <a:lnTo>
                    <a:pt x="793090" y="1143962"/>
                  </a:lnTo>
                  <a:lnTo>
                    <a:pt x="835440" y="1136824"/>
                  </a:lnTo>
                  <a:lnTo>
                    <a:pt x="873391" y="1116738"/>
                  </a:lnTo>
                  <a:lnTo>
                    <a:pt x="902146" y="1086884"/>
                  </a:lnTo>
                  <a:lnTo>
                    <a:pt x="920322" y="1050064"/>
                  </a:lnTo>
                  <a:lnTo>
                    <a:pt x="926533" y="1009080"/>
                  </a:lnTo>
                  <a:lnTo>
                    <a:pt x="919396" y="966734"/>
                  </a:lnTo>
                  <a:lnTo>
                    <a:pt x="917176" y="960190"/>
                  </a:lnTo>
                  <a:lnTo>
                    <a:pt x="914495" y="953929"/>
                  </a:lnTo>
                  <a:lnTo>
                    <a:pt x="786300" y="706899"/>
                  </a:lnTo>
                  <a:lnTo>
                    <a:pt x="967761" y="805535"/>
                  </a:lnTo>
                  <a:lnTo>
                    <a:pt x="1033432" y="824613"/>
                  </a:lnTo>
                  <a:lnTo>
                    <a:pt x="1074526" y="819201"/>
                  </a:lnTo>
                  <a:lnTo>
                    <a:pt x="1111691" y="801747"/>
                  </a:lnTo>
                  <a:lnTo>
                    <a:pt x="1142097" y="773577"/>
                  </a:lnTo>
                  <a:lnTo>
                    <a:pt x="1162917" y="736019"/>
                  </a:lnTo>
                  <a:lnTo>
                    <a:pt x="1170875" y="693819"/>
                  </a:lnTo>
                  <a:lnTo>
                    <a:pt x="1165463" y="652724"/>
                  </a:lnTo>
                  <a:lnTo>
                    <a:pt x="1148011" y="615559"/>
                  </a:lnTo>
                  <a:lnTo>
                    <a:pt x="1119844" y="585152"/>
                  </a:lnTo>
                  <a:lnTo>
                    <a:pt x="1082291" y="564328"/>
                  </a:lnTo>
                  <a:lnTo>
                    <a:pt x="796164" y="506382"/>
                  </a:lnTo>
                  <a:lnTo>
                    <a:pt x="986430" y="426007"/>
                  </a:lnTo>
                  <a:lnTo>
                    <a:pt x="1042269" y="386563"/>
                  </a:lnTo>
                  <a:lnTo>
                    <a:pt x="1063661" y="351059"/>
                  </a:lnTo>
                  <a:lnTo>
                    <a:pt x="1073188" y="311120"/>
                  </a:lnTo>
                  <a:lnTo>
                    <a:pt x="1070125" y="269784"/>
                  </a:lnTo>
                  <a:lnTo>
                    <a:pt x="1053748" y="230087"/>
                  </a:lnTo>
                  <a:lnTo>
                    <a:pt x="1025715" y="197552"/>
                  </a:lnTo>
                  <a:lnTo>
                    <a:pt x="990209" y="176160"/>
                  </a:lnTo>
                  <a:lnTo>
                    <a:pt x="950269" y="166634"/>
                  </a:lnTo>
                  <a:lnTo>
                    <a:pt x="908933" y="169699"/>
                  </a:lnTo>
                  <a:lnTo>
                    <a:pt x="869240" y="186078"/>
                  </a:lnTo>
                  <a:lnTo>
                    <a:pt x="863355" y="189701"/>
                  </a:lnTo>
                  <a:lnTo>
                    <a:pt x="857848" y="193700"/>
                  </a:lnTo>
                  <a:lnTo>
                    <a:pt x="645540" y="373643"/>
                  </a:lnTo>
                  <a:lnTo>
                    <a:pt x="703159" y="168648"/>
                  </a:lnTo>
                  <a:lnTo>
                    <a:pt x="704715" y="162370"/>
                  </a:lnTo>
                  <a:lnTo>
                    <a:pt x="705979" y="155964"/>
                  </a:lnTo>
                  <a:lnTo>
                    <a:pt x="706941" y="149440"/>
                  </a:lnTo>
                  <a:lnTo>
                    <a:pt x="705308" y="106528"/>
                  </a:lnTo>
                  <a:lnTo>
                    <a:pt x="690885" y="67667"/>
                  </a:lnTo>
                  <a:lnTo>
                    <a:pt x="665596" y="35317"/>
                  </a:lnTo>
                  <a:lnTo>
                    <a:pt x="631366" y="11941"/>
                  </a:lnTo>
                  <a:lnTo>
                    <a:pt x="590118" y="0"/>
                  </a:lnTo>
                  <a:close/>
                </a:path>
              </a:pathLst>
            </a:custGeom>
            <a:solidFill>
              <a:srgbClr val="D5FAB5"/>
            </a:solidFill>
          </p:spPr>
          <p:txBody>
            <a:bodyPr wrap="square" lIns="0" tIns="0" rIns="0" bIns="0" rtlCol="0"/>
            <a:lstStyle/>
            <a:p>
              <a:pPr defTabSz="555703"/>
              <a:endParaRPr sz="1319">
                <a:solidFill>
                  <a:prstClr val="black"/>
                </a:solidFill>
              </a:endParaRPr>
            </a:p>
          </p:txBody>
        </p:sp>
      </p:grpSp>
      <p:pic>
        <p:nvPicPr>
          <p:cNvPr id="54" name="Imagen 53">
            <a:extLst>
              <a:ext uri="{FF2B5EF4-FFF2-40B4-BE49-F238E27FC236}">
                <a16:creationId xmlns:a16="http://schemas.microsoft.com/office/drawing/2014/main" id="{47E094AE-E15E-6347-BC65-349F1C83D2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8632" y="5392994"/>
            <a:ext cx="1507531" cy="1053994"/>
          </a:xfrm>
          <a:prstGeom prst="rect">
            <a:avLst/>
          </a:prstGeom>
        </p:spPr>
      </p:pic>
      <p:pic>
        <p:nvPicPr>
          <p:cNvPr id="55" name="Imagen 54">
            <a:extLst>
              <a:ext uri="{FF2B5EF4-FFF2-40B4-BE49-F238E27FC236}">
                <a16:creationId xmlns:a16="http://schemas.microsoft.com/office/drawing/2014/main" id="{35CAE6C0-4C73-FF41-93FD-495385A6A3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061" y="286180"/>
            <a:ext cx="1865251" cy="785705"/>
          </a:xfrm>
          <a:prstGeom prst="rect">
            <a:avLst/>
          </a:prstGeom>
        </p:spPr>
      </p:pic>
      <p:pic>
        <p:nvPicPr>
          <p:cNvPr id="56" name="Imagen 55">
            <a:extLst>
              <a:ext uri="{FF2B5EF4-FFF2-40B4-BE49-F238E27FC236}">
                <a16:creationId xmlns:a16="http://schemas.microsoft.com/office/drawing/2014/main" id="{C2C5D60E-12CA-A64C-8DF6-74DAE0CF61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3385" r="31103"/>
          <a:stretch/>
        </p:blipFill>
        <p:spPr>
          <a:xfrm>
            <a:off x="10990525" y="-241"/>
            <a:ext cx="1201476" cy="2063752"/>
          </a:xfrm>
          <a:prstGeom prst="rect">
            <a:avLst/>
          </a:prstGeom>
        </p:spPr>
      </p:pic>
      <p:sp>
        <p:nvSpPr>
          <p:cNvPr id="13" name="Título 12">
            <a:extLst>
              <a:ext uri="{FF2B5EF4-FFF2-40B4-BE49-F238E27FC236}">
                <a16:creationId xmlns:a16="http://schemas.microsoft.com/office/drawing/2014/main" id="{37CFE02F-356F-A59F-A492-058019E26698}"/>
              </a:ext>
            </a:extLst>
          </p:cNvPr>
          <p:cNvSpPr>
            <a:spLocks noGrp="1"/>
          </p:cNvSpPr>
          <p:nvPr>
            <p:ph type="title"/>
          </p:nvPr>
        </p:nvSpPr>
        <p:spPr/>
        <p:txBody>
          <a:bodyPr/>
          <a:lstStyle/>
          <a:p>
            <a:r>
              <a:rPr lang="es-CO" dirty="0"/>
              <a:t> </a:t>
            </a:r>
          </a:p>
        </p:txBody>
      </p:sp>
      <p:sp>
        <p:nvSpPr>
          <p:cNvPr id="15" name="CuadroTexto 14">
            <a:extLst>
              <a:ext uri="{FF2B5EF4-FFF2-40B4-BE49-F238E27FC236}">
                <a16:creationId xmlns:a16="http://schemas.microsoft.com/office/drawing/2014/main" id="{C5047C64-D4BE-9967-9B70-89F207128E3E}"/>
              </a:ext>
            </a:extLst>
          </p:cNvPr>
          <p:cNvSpPr txBox="1"/>
          <p:nvPr/>
        </p:nvSpPr>
        <p:spPr>
          <a:xfrm>
            <a:off x="961841" y="2035717"/>
            <a:ext cx="6094004" cy="461024"/>
          </a:xfrm>
          <a:prstGeom prst="rect">
            <a:avLst/>
          </a:prstGeom>
          <a:noFill/>
        </p:spPr>
        <p:txBody>
          <a:bodyPr wrap="square">
            <a:spAutoFit/>
          </a:bodyPr>
          <a:lstStyle/>
          <a:p>
            <a:pPr defTabSz="555703">
              <a:lnSpc>
                <a:spcPct val="115000"/>
              </a:lnSpc>
              <a:spcAft>
                <a:spcPts val="566"/>
              </a:spcAft>
            </a:pPr>
            <a:r>
              <a:rPr lang="es-CO" sz="2213" b="1" dirty="0">
                <a:solidFill>
                  <a:srgbClr val="ED6D6E"/>
                </a:solidFill>
                <a:latin typeface="Isidora Sans Bold" panose="00000800000000000000" pitchFamily="2" charset="0"/>
                <a:ea typeface="Times New Roman" panose="02020603050405020304" pitchFamily="18" charset="0"/>
                <a:cs typeface="Rubik" panose="00000500000000000000" pitchFamily="2" charset="-79"/>
              </a:rPr>
              <a:t>Seguimiento a Políticas Públicas</a:t>
            </a:r>
            <a:endParaRPr lang="es-CO" sz="2012" dirty="0">
              <a:solidFill>
                <a:srgbClr val="ED6D6E"/>
              </a:solidFill>
              <a:latin typeface="Isidora Sans Bold" panose="00000800000000000000" pitchFamily="2" charset="0"/>
              <a:ea typeface="Times New Roman" panose="02020603050405020304" pitchFamily="18" charset="0"/>
            </a:endParaRPr>
          </a:p>
        </p:txBody>
      </p:sp>
      <p:sp>
        <p:nvSpPr>
          <p:cNvPr id="16" name="CuadroTexto 15">
            <a:extLst>
              <a:ext uri="{FF2B5EF4-FFF2-40B4-BE49-F238E27FC236}">
                <a16:creationId xmlns:a16="http://schemas.microsoft.com/office/drawing/2014/main" id="{C46215B1-642C-E8C4-CC5D-9EF383A9EABE}"/>
              </a:ext>
            </a:extLst>
          </p:cNvPr>
          <p:cNvSpPr txBox="1"/>
          <p:nvPr/>
        </p:nvSpPr>
        <p:spPr>
          <a:xfrm>
            <a:off x="1040499" y="2600410"/>
            <a:ext cx="4457055" cy="3606436"/>
          </a:xfrm>
          <a:prstGeom prst="rect">
            <a:avLst/>
          </a:prstGeom>
          <a:noFill/>
        </p:spPr>
        <p:txBody>
          <a:bodyPr wrap="square">
            <a:spAutoFit/>
          </a:bodyPr>
          <a:lstStyle/>
          <a:p>
            <a:pPr algn="just" defTabSz="555703">
              <a:lnSpc>
                <a:spcPct val="115000"/>
              </a:lnSpc>
              <a:spcAft>
                <a:spcPts val="402"/>
              </a:spcAft>
            </a:pPr>
            <a:r>
              <a:rPr lang="es-CO" sz="1400" dirty="0">
                <a:solidFill>
                  <a:prstClr val="black"/>
                </a:solidFill>
                <a:latin typeface="Isidora Sans" panose="00000500000000000000" pitchFamily="2" charset="0"/>
                <a:ea typeface="Calibri" panose="020F0502020204030204" pitchFamily="34" charset="0"/>
                <a:cs typeface="Times New Roman" panose="02020603050405020304" pitchFamily="18" charset="0"/>
              </a:rPr>
              <a:t>Dentro de la gestión del conocimiento se considera el acompañamiento al seguimiento, monitoreo y evaluación de las diferentes políticas públicas de la Secretaria de Salud. Acompañamientos realizados a:</a:t>
            </a:r>
          </a:p>
          <a:p>
            <a:pPr marL="285750" indent="-285750" algn="just" defTabSz="555703">
              <a:lnSpc>
                <a:spcPct val="115000"/>
              </a:lnSpc>
              <a:spcAft>
                <a:spcPts val="402"/>
              </a:spcAft>
              <a:buFont typeface="Arial" panose="020B0604020202020204" pitchFamily="34" charset="0"/>
              <a:buChar char="•"/>
            </a:pPr>
            <a:r>
              <a:rPr lang="es-CO" sz="1400" b="1" dirty="0">
                <a:solidFill>
                  <a:srgbClr val="ED6D6E"/>
                </a:solidFill>
                <a:latin typeface="Isidora Sans Bold" panose="00000500000000000000" pitchFamily="2" charset="0"/>
                <a:ea typeface="Calibri" panose="020F0502020204030204" pitchFamily="34" charset="0"/>
                <a:cs typeface="Times New Roman" panose="02020603050405020304" pitchFamily="18" charset="0"/>
              </a:rPr>
              <a:t>Plan territorial de Salud 2020 -2023</a:t>
            </a:r>
          </a:p>
          <a:p>
            <a:pPr marL="285750" indent="-285750" algn="just" defTabSz="555703">
              <a:lnSpc>
                <a:spcPct val="115000"/>
              </a:lnSpc>
              <a:spcAft>
                <a:spcPts val="402"/>
              </a:spcAft>
              <a:buFont typeface="Arial" panose="020B0604020202020204" pitchFamily="34" charset="0"/>
              <a:buChar char="•"/>
            </a:pPr>
            <a:r>
              <a:rPr lang="es-CO" sz="1400" b="1" dirty="0">
                <a:solidFill>
                  <a:srgbClr val="ED6D6E"/>
                </a:solidFill>
                <a:latin typeface="Isidora Sans Bold" panose="00000500000000000000" pitchFamily="2" charset="0"/>
                <a:ea typeface="Calibri" panose="020F0502020204030204" pitchFamily="34" charset="0"/>
                <a:cs typeface="Times New Roman" panose="02020603050405020304" pitchFamily="18" charset="0"/>
              </a:rPr>
              <a:t>Política Publica Salud Bucal</a:t>
            </a:r>
          </a:p>
          <a:p>
            <a:pPr marL="285750" indent="-285750" algn="just" defTabSz="555703">
              <a:lnSpc>
                <a:spcPct val="115000"/>
              </a:lnSpc>
              <a:spcAft>
                <a:spcPts val="402"/>
              </a:spcAft>
              <a:buFont typeface="Arial" panose="020B0604020202020204" pitchFamily="34" charset="0"/>
              <a:buChar char="•"/>
            </a:pPr>
            <a:r>
              <a:rPr lang="es-CO" sz="1400" b="1" dirty="0">
                <a:solidFill>
                  <a:srgbClr val="ED6D6E"/>
                </a:solidFill>
                <a:latin typeface="Isidora Sans Bold" panose="00000500000000000000" pitchFamily="2" charset="0"/>
                <a:ea typeface="Calibri" panose="020F0502020204030204" pitchFamily="34" charset="0"/>
                <a:cs typeface="Times New Roman" panose="02020603050405020304" pitchFamily="18" charset="0"/>
              </a:rPr>
              <a:t>Política de Salud Mental</a:t>
            </a:r>
          </a:p>
          <a:p>
            <a:pPr marL="285750" indent="-285750" algn="just" defTabSz="555703">
              <a:lnSpc>
                <a:spcPct val="115000"/>
              </a:lnSpc>
              <a:spcAft>
                <a:spcPts val="402"/>
              </a:spcAft>
              <a:buFont typeface="Arial" panose="020B0604020202020204" pitchFamily="34" charset="0"/>
              <a:buChar char="•"/>
            </a:pPr>
            <a:r>
              <a:rPr lang="es-CO" sz="1400" b="1" dirty="0">
                <a:solidFill>
                  <a:srgbClr val="ED6D6E"/>
                </a:solidFill>
                <a:latin typeface="Isidora Sans Bold" panose="00000500000000000000" pitchFamily="2" charset="0"/>
                <a:ea typeface="Calibri" panose="020F0502020204030204" pitchFamily="34" charset="0"/>
                <a:cs typeface="Times New Roman" panose="02020603050405020304" pitchFamily="18" charset="0"/>
              </a:rPr>
              <a:t>Plan de adaptación en salud al cambio y variabilidad climática</a:t>
            </a:r>
          </a:p>
          <a:p>
            <a:pPr marL="285750" indent="-285750" algn="just" defTabSz="555703">
              <a:lnSpc>
                <a:spcPct val="115000"/>
              </a:lnSpc>
              <a:spcAft>
                <a:spcPts val="402"/>
              </a:spcAft>
              <a:buFont typeface="Arial" panose="020B0604020202020204" pitchFamily="34" charset="0"/>
              <a:buChar char="•"/>
            </a:pPr>
            <a:r>
              <a:rPr lang="es-CO" sz="1400" b="1" dirty="0">
                <a:solidFill>
                  <a:srgbClr val="ED6D6E"/>
                </a:solidFill>
                <a:latin typeface="Isidora Sans Bold" panose="00000500000000000000" pitchFamily="2" charset="0"/>
                <a:ea typeface="Calibri" panose="020F0502020204030204" pitchFamily="34" charset="0"/>
                <a:cs typeface="Times New Roman" panose="02020603050405020304" pitchFamily="18" charset="0"/>
              </a:rPr>
              <a:t>Política de participación Social </a:t>
            </a:r>
            <a:r>
              <a:rPr lang="es-CO" sz="1400" b="1">
                <a:solidFill>
                  <a:srgbClr val="ED6D6E"/>
                </a:solidFill>
                <a:latin typeface="Isidora Sans Bold" panose="00000500000000000000" pitchFamily="2" charset="0"/>
                <a:ea typeface="Calibri" panose="020F0502020204030204" pitchFamily="34" charset="0"/>
                <a:cs typeface="Times New Roman" panose="02020603050405020304" pitchFamily="18" charset="0"/>
              </a:rPr>
              <a:t>en Salud</a:t>
            </a:r>
          </a:p>
          <a:p>
            <a:pPr marL="285750" indent="-285750" algn="just" defTabSz="555703">
              <a:lnSpc>
                <a:spcPct val="115000"/>
              </a:lnSpc>
              <a:spcAft>
                <a:spcPts val="402"/>
              </a:spcAft>
              <a:buFont typeface="Arial" panose="020B0604020202020204" pitchFamily="34" charset="0"/>
              <a:buChar char="•"/>
            </a:pPr>
            <a:r>
              <a:rPr lang="es-CO" sz="1400" b="1">
                <a:solidFill>
                  <a:srgbClr val="ED6D6E"/>
                </a:solidFill>
                <a:latin typeface="Isidora Sans Bold" panose="00000500000000000000" pitchFamily="2" charset="0"/>
                <a:ea typeface="Calibri" panose="020F0502020204030204" pitchFamily="34" charset="0"/>
                <a:cs typeface="Times New Roman" panose="02020603050405020304" pitchFamily="18" charset="0"/>
              </a:rPr>
              <a:t>En </a:t>
            </a:r>
            <a:r>
              <a:rPr lang="es-CO" sz="1400" b="1" dirty="0">
                <a:solidFill>
                  <a:srgbClr val="ED6D6E"/>
                </a:solidFill>
                <a:latin typeface="Isidora Sans Bold" panose="00000500000000000000" pitchFamily="2" charset="0"/>
                <a:ea typeface="Calibri" panose="020F0502020204030204" pitchFamily="34" charset="0"/>
                <a:cs typeface="Times New Roman" panose="02020603050405020304" pitchFamily="18" charset="0"/>
              </a:rPr>
              <a:t>la actualidad se encuentra en construcción la Política Pública de Prevención de Embarazo Adolescente</a:t>
            </a:r>
            <a:endParaRPr lang="es-CO" sz="1400" dirty="0">
              <a:solidFill>
                <a:srgbClr val="ED6D6E"/>
              </a:solidFill>
              <a:latin typeface="Isidora Sans" panose="00000500000000000000" pitchFamily="2" charset="0"/>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497B328B-79BF-3875-061F-ABCC10EA8AAD}"/>
              </a:ext>
            </a:extLst>
          </p:cNvPr>
          <p:cNvSpPr txBox="1"/>
          <p:nvPr/>
        </p:nvSpPr>
        <p:spPr>
          <a:xfrm>
            <a:off x="753062" y="1153763"/>
            <a:ext cx="5186755" cy="710707"/>
          </a:xfrm>
          <a:prstGeom prst="rect">
            <a:avLst/>
          </a:prstGeom>
          <a:solidFill>
            <a:srgbClr val="ED6D6E"/>
          </a:solidFill>
        </p:spPr>
        <p:txBody>
          <a:bodyPr wrap="square" rtlCol="0">
            <a:spAutoFit/>
          </a:bodyPr>
          <a:lstStyle/>
          <a:p>
            <a:pPr>
              <a:lnSpc>
                <a:spcPct val="115000"/>
              </a:lnSpc>
            </a:pPr>
            <a:r>
              <a:rPr lang="es-CO" b="1" dirty="0">
                <a:solidFill>
                  <a:srgbClr val="F6F2DD"/>
                </a:solidFill>
                <a:latin typeface="Isidora Sans Bold" panose="00000800000000000000" pitchFamily="2" charset="0"/>
                <a:cs typeface="Rubik" panose="02000604000000020004" pitchFamily="2" charset="-79"/>
              </a:rPr>
              <a:t>CAPÍTULO 9. POLÍTICAS PÚBLICAS Y APUESTAS SECTORIALES</a:t>
            </a:r>
          </a:p>
        </p:txBody>
      </p:sp>
    </p:spTree>
    <p:extLst>
      <p:ext uri="{BB962C8B-B14F-4D97-AF65-F5344CB8AC3E}">
        <p14:creationId xmlns:p14="http://schemas.microsoft.com/office/powerpoint/2010/main" val="46264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642906" y="2656471"/>
            <a:ext cx="4462461" cy="4430298"/>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9DD7EC"/>
          </a:solidFill>
        </p:spPr>
        <p:txBody>
          <a:bodyPr wrap="square" lIns="0" tIns="0" rIns="0" bIns="0" rtlCol="0"/>
          <a:lstStyle/>
          <a:p>
            <a:endParaRPr sz="2622"/>
          </a:p>
        </p:txBody>
      </p:sp>
      <p:sp>
        <p:nvSpPr>
          <p:cNvPr id="5" name="CuadroTexto 4"/>
          <p:cNvSpPr txBox="1"/>
          <p:nvPr/>
        </p:nvSpPr>
        <p:spPr>
          <a:xfrm>
            <a:off x="3230000" y="816704"/>
            <a:ext cx="6267961" cy="490199"/>
          </a:xfrm>
          <a:prstGeom prst="rect">
            <a:avLst/>
          </a:prstGeom>
          <a:solidFill>
            <a:srgbClr val="9DD7EC"/>
          </a:solidFill>
        </p:spPr>
        <p:txBody>
          <a:bodyPr wrap="square" rtlCol="0">
            <a:spAutoFit/>
          </a:bodyPr>
          <a:lstStyle/>
          <a:p>
            <a:pPr>
              <a:lnSpc>
                <a:spcPct val="115000"/>
              </a:lnSpc>
            </a:pP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CAPÍTULO 1. LOGROS ESTRAT</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ÉGICOS (COVID 19)</a:t>
            </a:r>
            <a:endParaRPr lang="es-CO" sz="1400" dirty="0">
              <a:effectLst/>
              <a:latin typeface="Times New Roman" panose="02020603050405020304" pitchFamily="18" charset="0"/>
              <a:ea typeface="Times New Roman" panose="02020603050405020304" pitchFamily="18" charset="0"/>
            </a:endParaRPr>
          </a:p>
        </p:txBody>
      </p:sp>
      <p:sp>
        <p:nvSpPr>
          <p:cNvPr id="2" name="object 31">
            <a:extLst>
              <a:ext uri="{FF2B5EF4-FFF2-40B4-BE49-F238E27FC236}">
                <a16:creationId xmlns:a16="http://schemas.microsoft.com/office/drawing/2014/main" id="{E66EE58F-AFB5-D0E6-4321-B0B7635C0E33}"/>
              </a:ext>
            </a:extLst>
          </p:cNvPr>
          <p:cNvSpPr txBox="1"/>
          <p:nvPr/>
        </p:nvSpPr>
        <p:spPr>
          <a:xfrm>
            <a:off x="3096997" y="1454170"/>
            <a:ext cx="6712022" cy="6350038"/>
          </a:xfrm>
          <a:prstGeom prst="rect">
            <a:avLst/>
          </a:prstGeom>
        </p:spPr>
        <p:txBody>
          <a:bodyPr vert="horz" wrap="square" lIns="0" tIns="19906" rIns="0" bIns="0" rtlCol="0">
            <a:spAutoFit/>
          </a:bodyPr>
          <a:lstStyle/>
          <a:p>
            <a:pPr marL="208963" marR="6124" indent="-171450" algn="just">
              <a:spcBef>
                <a:spcPts val="50"/>
              </a:spcBef>
              <a:buFont typeface="Arial" panose="020B0604020202020204" pitchFamily="34" charset="0"/>
              <a:buChar char="•"/>
            </a:pPr>
            <a:r>
              <a:rPr lang="es-ES" dirty="0">
                <a:latin typeface="Isadora sans"/>
                <a:ea typeface="Times New Roman" panose="02020603050405020304" pitchFamily="18" charset="0"/>
                <a:cs typeface="Times New Roman" panose="02020603050405020304" pitchFamily="18" charset="0"/>
              </a:rPr>
              <a:t>Letalidad de 2,14% (9.018 casos) y una tasa de mortalidad de 3.014,88 según lo reportado por el INS al año 2021. </a:t>
            </a:r>
            <a:r>
              <a:rPr lang="es-ES" sz="2000" b="1" dirty="0">
                <a:latin typeface="Isadora sans"/>
                <a:ea typeface="Times New Roman" panose="02020603050405020304" pitchFamily="18" charset="0"/>
                <a:cs typeface="Times New Roman" panose="02020603050405020304" pitchFamily="18" charset="0"/>
              </a:rPr>
              <a:t>Estas cifras están muy por debajo </a:t>
            </a:r>
            <a:r>
              <a:rPr lang="es-ES" dirty="0">
                <a:latin typeface="Isadora sans"/>
                <a:ea typeface="Times New Roman" panose="02020603050405020304" pitchFamily="18" charset="0"/>
                <a:cs typeface="Times New Roman" panose="02020603050405020304" pitchFamily="18" charset="0"/>
              </a:rPr>
              <a:t>de las cifras de mortalidad de otras grandes ciudades del país como Bogotá, Barranquilla y Bucaramanga, aunque superior a lo reportado para Cali.</a:t>
            </a:r>
          </a:p>
          <a:p>
            <a:pPr marL="208963" marR="6124" indent="-171450" algn="just">
              <a:spcBef>
                <a:spcPts val="50"/>
              </a:spcBef>
              <a:buFont typeface="Arial" panose="020B0604020202020204" pitchFamily="34" charset="0"/>
              <a:buChar char="•"/>
            </a:pPr>
            <a:endParaRPr lang="es-ES" dirty="0">
              <a:solidFill>
                <a:srgbClr val="1B3834"/>
              </a:solidFill>
              <a:latin typeface="Isadora sans"/>
              <a:cs typeface="Times New Roman" panose="02020603050405020304" pitchFamily="18" charset="0"/>
            </a:endParaRPr>
          </a:p>
          <a:p>
            <a:pPr marL="208963" marR="6124" indent="-171450" algn="just">
              <a:spcBef>
                <a:spcPts val="50"/>
              </a:spcBef>
              <a:buFont typeface="Arial" panose="020B0604020202020204" pitchFamily="34" charset="0"/>
              <a:buChar char="•"/>
            </a:pPr>
            <a:r>
              <a:rPr lang="es-ES" dirty="0">
                <a:latin typeface="Isadora sans"/>
                <a:cs typeface="Times New Roman" panose="02020603050405020304" pitchFamily="18" charset="0"/>
              </a:rPr>
              <a:t>La articulación de las entidades públicas de orden nacional, departamental y municipal, la empresa privada, las IPS y finalmente la comunidad, permitió la ampliación de la capacidad de respuesta del sistema de salud, aumentando la oferta de camas hospitalarias y de UCI hasta más de </a:t>
            </a:r>
            <a:r>
              <a:rPr lang="es-ES" sz="2400" b="1" dirty="0">
                <a:latin typeface="Isadora sans"/>
                <a:cs typeface="Times New Roman" panose="02020603050405020304" pitchFamily="18" charset="0"/>
              </a:rPr>
              <a:t>1.000</a:t>
            </a:r>
            <a:r>
              <a:rPr lang="es-ES" dirty="0">
                <a:latin typeface="Isadora sans"/>
                <a:cs typeface="Times New Roman" panose="02020603050405020304" pitchFamily="18" charset="0"/>
              </a:rPr>
              <a:t> camas disponibles en el mes de septiembre</a:t>
            </a:r>
          </a:p>
          <a:p>
            <a:pPr marL="208963" marR="6124" indent="-171450" algn="just">
              <a:spcBef>
                <a:spcPts val="50"/>
              </a:spcBef>
              <a:buFont typeface="Arial" panose="020B0604020202020204" pitchFamily="34" charset="0"/>
              <a:buChar char="•"/>
            </a:pPr>
            <a:endParaRPr lang="es-ES" dirty="0">
              <a:latin typeface="Isadora sans"/>
              <a:cs typeface="Times New Roman" panose="02020603050405020304" pitchFamily="18" charset="0"/>
            </a:endParaRPr>
          </a:p>
          <a:p>
            <a:pPr marL="208963" marR="6124" indent="-171450" algn="just">
              <a:spcBef>
                <a:spcPts val="50"/>
              </a:spcBef>
              <a:buFont typeface="Arial" panose="020B0604020202020204" pitchFamily="34" charset="0"/>
              <a:buChar char="•"/>
            </a:pPr>
            <a:r>
              <a:rPr lang="es-ES" dirty="0">
                <a:latin typeface="Isadora sans"/>
                <a:cs typeface="Times New Roman" panose="02020603050405020304" pitchFamily="18" charset="0"/>
              </a:rPr>
              <a:t>Se desarrolló desde el año 2021 diferentes estrategias en el marco del Plan Nacional de Vacunación contra COVID19,  a corte de diciembre del año 2022, la ciudad alcanzó una cobertura con esquema completo de vacunación del 88% y con mínimo una dosis del </a:t>
            </a:r>
            <a:r>
              <a:rPr lang="es-ES" sz="2000" b="1" dirty="0">
                <a:latin typeface="Isadora sans"/>
                <a:cs typeface="Times New Roman" panose="02020603050405020304" pitchFamily="18" charset="0"/>
              </a:rPr>
              <a:t>99% </a:t>
            </a:r>
            <a:r>
              <a:rPr lang="es-ES" dirty="0">
                <a:latin typeface="Isadora sans"/>
                <a:cs typeface="Times New Roman" panose="02020603050405020304" pitchFamily="18" charset="0"/>
              </a:rPr>
              <a:t>de la población,  cobertura de población con dosis de refuerzo fue del 42%, cumpliendo con las metas establecidas  por el nivel nacional.</a:t>
            </a:r>
          </a:p>
          <a:p>
            <a:pPr marL="37513" marR="6124">
              <a:spcBef>
                <a:spcPts val="50"/>
              </a:spcBef>
            </a:pPr>
            <a:endParaRPr lang="es-ES" sz="1050" dirty="0">
              <a:solidFill>
                <a:srgbClr val="EB6C6D"/>
              </a:solidFill>
              <a:latin typeface="Isidora Sans Bold" panose="00000800000000000000" pitchFamily="2" charset="0"/>
              <a:cs typeface="Tahoma"/>
            </a:endParaRPr>
          </a:p>
          <a:p>
            <a:pPr marL="37513" marR="6124">
              <a:spcBef>
                <a:spcPts val="50"/>
              </a:spcBef>
            </a:pPr>
            <a:endParaRPr lang="es-ES" sz="1050" dirty="0">
              <a:solidFill>
                <a:srgbClr val="EB6C6D"/>
              </a:solidFill>
              <a:latin typeface="Isidora Sans Bold" panose="00000800000000000000" pitchFamily="2" charset="0"/>
              <a:cs typeface="Tahoma"/>
            </a:endParaRPr>
          </a:p>
          <a:p>
            <a:pPr marL="37513" marR="6124">
              <a:spcBef>
                <a:spcPts val="50"/>
              </a:spcBef>
            </a:pPr>
            <a:endParaRPr lang="es-ES" sz="1050" dirty="0">
              <a:solidFill>
                <a:srgbClr val="EB6C6D"/>
              </a:solidFill>
              <a:latin typeface="Isidora Sans Bold" panose="00000800000000000000" pitchFamily="2" charset="0"/>
              <a:cs typeface="Tahoma"/>
            </a:endParaRPr>
          </a:p>
          <a:p>
            <a:pPr marL="37513" marR="6124">
              <a:spcBef>
                <a:spcPts val="50"/>
              </a:spcBef>
            </a:pPr>
            <a:endParaRPr lang="es-ES" sz="1050" dirty="0">
              <a:solidFill>
                <a:srgbClr val="EB6C6D"/>
              </a:solidFill>
              <a:latin typeface="Isidora Sans Bold" panose="00000800000000000000" pitchFamily="2" charset="0"/>
              <a:cs typeface="Tahoma"/>
            </a:endParaRPr>
          </a:p>
          <a:p>
            <a:pPr marL="37513" marR="6124">
              <a:spcBef>
                <a:spcPts val="50"/>
              </a:spcBef>
            </a:pPr>
            <a:endParaRPr lang="es-ES" sz="1050" dirty="0">
              <a:solidFill>
                <a:srgbClr val="EB6C6D"/>
              </a:solidFill>
              <a:latin typeface="Isidora Sans Bold" panose="00000800000000000000" pitchFamily="2" charset="0"/>
              <a:cs typeface="Tahoma"/>
            </a:endParaRPr>
          </a:p>
          <a:p>
            <a:pPr marL="37513" marR="6124">
              <a:spcBef>
                <a:spcPts val="50"/>
              </a:spcBef>
            </a:pPr>
            <a:endParaRPr lang="es-ES" sz="1050" dirty="0">
              <a:solidFill>
                <a:srgbClr val="EB6C6D"/>
              </a:solidFill>
              <a:latin typeface="Isidora Sans Bold" panose="00000800000000000000" pitchFamily="2" charset="0"/>
              <a:cs typeface="Tahoma"/>
            </a:endParaRPr>
          </a:p>
        </p:txBody>
      </p:sp>
      <p:pic>
        <p:nvPicPr>
          <p:cNvPr id="4" name="Imagen 3">
            <a:extLst>
              <a:ext uri="{FF2B5EF4-FFF2-40B4-BE49-F238E27FC236}">
                <a16:creationId xmlns:a16="http://schemas.microsoft.com/office/drawing/2014/main" id="{99D8628F-5DD7-3E69-288A-FAA49B6348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351" y="2885242"/>
            <a:ext cx="3283351" cy="3972757"/>
          </a:xfrm>
          <a:prstGeom prst="rect">
            <a:avLst/>
          </a:prstGeom>
        </p:spPr>
      </p:pic>
    </p:spTree>
    <p:extLst>
      <p:ext uri="{BB962C8B-B14F-4D97-AF65-F5344CB8AC3E}">
        <p14:creationId xmlns:p14="http://schemas.microsoft.com/office/powerpoint/2010/main" val="31770304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D19CEB77-C934-EB4D-AA5D-F596C17B00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8761" y="1939291"/>
            <a:ext cx="5097500" cy="5167766"/>
          </a:xfrm>
          <a:prstGeom prst="rect">
            <a:avLst/>
          </a:prstGeom>
        </p:spPr>
      </p:pic>
      <p:sp>
        <p:nvSpPr>
          <p:cNvPr id="13" name="CuadroTexto 12">
            <a:extLst>
              <a:ext uri="{FF2B5EF4-FFF2-40B4-BE49-F238E27FC236}">
                <a16:creationId xmlns:a16="http://schemas.microsoft.com/office/drawing/2014/main" id="{67CCC3AC-D4EE-0851-DE65-711AAE407797}"/>
              </a:ext>
            </a:extLst>
          </p:cNvPr>
          <p:cNvSpPr txBox="1"/>
          <p:nvPr/>
        </p:nvSpPr>
        <p:spPr>
          <a:xfrm>
            <a:off x="3873023" y="3077825"/>
            <a:ext cx="5162911" cy="1134478"/>
          </a:xfrm>
          <a:prstGeom prst="rect">
            <a:avLst/>
          </a:prstGeom>
          <a:noFill/>
        </p:spPr>
        <p:txBody>
          <a:bodyPr wrap="square">
            <a:spAutoFit/>
          </a:bodyPr>
          <a:lstStyle/>
          <a:p>
            <a:pPr algn="just" defTabSz="555703">
              <a:lnSpc>
                <a:spcPct val="107000"/>
              </a:lnSpc>
              <a:spcAft>
                <a:spcPts val="402"/>
              </a:spcAft>
            </a:pPr>
            <a:r>
              <a:rPr lang="es-CO" sz="1600" b="1" dirty="0">
                <a:solidFill>
                  <a:srgbClr val="404040"/>
                </a:solidFill>
                <a:latin typeface="Isidora Sans" panose="00000500000000000000" pitchFamily="2" charset="0"/>
                <a:ea typeface="Calibri" panose="020F0502020204030204" pitchFamily="34" charset="0"/>
                <a:cs typeface="Rubik" panose="00000500000000000000" pitchFamily="2" charset="-79"/>
              </a:rPr>
              <a:t>Este apartado cuenta con la</a:t>
            </a:r>
            <a:r>
              <a:rPr lang="es-CO" sz="1600" dirty="0">
                <a:solidFill>
                  <a:prstClr val="black"/>
                </a:solidFill>
                <a:latin typeface="Isidora Sans" panose="00000500000000000000" pitchFamily="2" charset="0"/>
                <a:ea typeface="Calibri" panose="020F0502020204030204" pitchFamily="34" charset="0"/>
                <a:cs typeface="Times New Roman" panose="02020603050405020304" pitchFamily="18" charset="0"/>
              </a:rPr>
              <a:t> </a:t>
            </a:r>
            <a:r>
              <a:rPr lang="es-CO" sz="1600" b="1" dirty="0">
                <a:solidFill>
                  <a:srgbClr val="404040"/>
                </a:solidFill>
                <a:latin typeface="Isidora Sans" panose="00000500000000000000" pitchFamily="2" charset="0"/>
                <a:ea typeface="Calibri" panose="020F0502020204030204" pitchFamily="34" charset="0"/>
                <a:cs typeface="Rubik" panose="00000500000000000000" pitchFamily="2" charset="-79"/>
              </a:rPr>
              <a:t>información sobre contratación urgente o especial para finalización del 2023 e inicios del año 2024. Dada a su extensión y puntualidad de la información, se sugiere dirigirse al Informe de gestión.</a:t>
            </a:r>
            <a:endParaRPr lang="es-CO" sz="1600" dirty="0">
              <a:solidFill>
                <a:prstClr val="black"/>
              </a:solidFill>
              <a:latin typeface="Isidora Sans" panose="00000500000000000000" pitchFamily="2"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388B65CA-BC6D-4BA4-B28F-03F21CC754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9147" y="1519903"/>
            <a:ext cx="3925569" cy="5384800"/>
          </a:xfrm>
          <a:prstGeom prst="rect">
            <a:avLst/>
          </a:prstGeom>
        </p:spPr>
      </p:pic>
      <p:sp>
        <p:nvSpPr>
          <p:cNvPr id="8" name="CuadroTexto 7">
            <a:extLst>
              <a:ext uri="{FF2B5EF4-FFF2-40B4-BE49-F238E27FC236}">
                <a16:creationId xmlns:a16="http://schemas.microsoft.com/office/drawing/2014/main" id="{CF03BAFF-A001-3713-1E08-7D144D636E0B}"/>
              </a:ext>
            </a:extLst>
          </p:cNvPr>
          <p:cNvSpPr txBox="1"/>
          <p:nvPr/>
        </p:nvSpPr>
        <p:spPr>
          <a:xfrm>
            <a:off x="3873023" y="1733213"/>
            <a:ext cx="5257105" cy="751168"/>
          </a:xfrm>
          <a:prstGeom prst="rect">
            <a:avLst/>
          </a:prstGeom>
          <a:noFill/>
        </p:spPr>
        <p:txBody>
          <a:bodyPr wrap="square">
            <a:spAutoFit/>
          </a:bodyPr>
          <a:lstStyle/>
          <a:p>
            <a:pPr>
              <a:lnSpc>
                <a:spcPct val="115000"/>
              </a:lnSpc>
              <a:spcAft>
                <a:spcPts val="402"/>
              </a:spcAft>
            </a:pPr>
            <a:r>
              <a:rPr lang="es-ES" sz="2000" b="1" dirty="0">
                <a:solidFill>
                  <a:srgbClr val="1B3A35"/>
                </a:solidFill>
                <a:latin typeface="Isidora Sans Bold" panose="00000800000000000000" pitchFamily="2" charset="0"/>
                <a:ea typeface="Times New Roman" panose="02020603050405020304" pitchFamily="18" charset="0"/>
                <a:cs typeface="Rubik Light" panose="00000400000000000000" pitchFamily="2" charset="-79"/>
              </a:rPr>
              <a:t>Lecciones aprendidas en el desarrollo de la gestión y Recomendaciones</a:t>
            </a:r>
          </a:p>
        </p:txBody>
      </p:sp>
      <p:sp>
        <p:nvSpPr>
          <p:cNvPr id="2" name="CuadroTexto 1">
            <a:extLst>
              <a:ext uri="{FF2B5EF4-FFF2-40B4-BE49-F238E27FC236}">
                <a16:creationId xmlns:a16="http://schemas.microsoft.com/office/drawing/2014/main" id="{8522BEFA-578D-35E2-7E3B-28C747662E97}"/>
              </a:ext>
            </a:extLst>
          </p:cNvPr>
          <p:cNvSpPr txBox="1"/>
          <p:nvPr/>
        </p:nvSpPr>
        <p:spPr>
          <a:xfrm>
            <a:off x="3180510" y="360326"/>
            <a:ext cx="6453742" cy="779444"/>
          </a:xfrm>
          <a:prstGeom prst="rect">
            <a:avLst/>
          </a:prstGeom>
          <a:solidFill>
            <a:srgbClr val="1B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10. LECCIONES APRENDIDAS EN EL DESARROLLO DE LA GESTIÓN </a:t>
            </a:r>
            <a:endParaRPr lang="es-CO" sz="2000" b="1" dirty="0">
              <a:solidFill>
                <a:srgbClr val="F6F2DD"/>
              </a:solidFill>
              <a:latin typeface="Isidora Sans Bold" panose="00000800000000000000" pitchFamily="2" charset="0"/>
              <a:cs typeface="Rubik" panose="02000604000000020004" pitchFamily="2" charset="-79"/>
            </a:endParaRPr>
          </a:p>
        </p:txBody>
      </p:sp>
    </p:spTree>
    <p:extLst>
      <p:ext uri="{BB962C8B-B14F-4D97-AF65-F5344CB8AC3E}">
        <p14:creationId xmlns:p14="http://schemas.microsoft.com/office/powerpoint/2010/main" val="26300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1245732" y="2255967"/>
            <a:ext cx="4462461" cy="4430298"/>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9DD7EC"/>
          </a:solidFill>
        </p:spPr>
        <p:txBody>
          <a:bodyPr wrap="square" lIns="0" tIns="0" rIns="0" bIns="0" rtlCol="0"/>
          <a:lstStyle/>
          <a:p>
            <a:endParaRPr sz="2622"/>
          </a:p>
        </p:txBody>
      </p:sp>
      <p:sp>
        <p:nvSpPr>
          <p:cNvPr id="5" name="CuadroTexto 4"/>
          <p:cNvSpPr txBox="1"/>
          <p:nvPr/>
        </p:nvSpPr>
        <p:spPr>
          <a:xfrm>
            <a:off x="3928091" y="757710"/>
            <a:ext cx="3760735" cy="490199"/>
          </a:xfrm>
          <a:prstGeom prst="rect">
            <a:avLst/>
          </a:prstGeom>
          <a:solidFill>
            <a:srgbClr val="9DD7EC"/>
          </a:solidFill>
        </p:spPr>
        <p:txBody>
          <a:bodyPr wrap="square" rtlCol="0">
            <a:spAutoFit/>
          </a:bodyPr>
          <a:lstStyle/>
          <a:p>
            <a:pPr>
              <a:lnSpc>
                <a:spcPct val="115000"/>
              </a:lnSpc>
            </a:pP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CAPÍTULO </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11</a:t>
            </a: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 DIFICULTADES</a:t>
            </a:r>
            <a:endParaRPr lang="es-CO" sz="1400" dirty="0">
              <a:effectLst/>
              <a:latin typeface="Times New Roman" panose="02020603050405020304" pitchFamily="18" charset="0"/>
              <a:ea typeface="Times New Roman" panose="02020603050405020304" pitchFamily="18" charset="0"/>
            </a:endParaRPr>
          </a:p>
        </p:txBody>
      </p:sp>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873" y="2689935"/>
            <a:ext cx="3384850" cy="4168065"/>
          </a:xfrm>
          <a:prstGeom prst="rect">
            <a:avLst/>
          </a:prstGeom>
        </p:spPr>
      </p:pic>
      <p:sp>
        <p:nvSpPr>
          <p:cNvPr id="4" name="CuadroTexto 3">
            <a:extLst>
              <a:ext uri="{FF2B5EF4-FFF2-40B4-BE49-F238E27FC236}">
                <a16:creationId xmlns:a16="http://schemas.microsoft.com/office/drawing/2014/main" id="{55B69906-E8C2-7778-0377-CCEC623803D5}"/>
              </a:ext>
            </a:extLst>
          </p:cNvPr>
          <p:cNvSpPr txBox="1"/>
          <p:nvPr/>
        </p:nvSpPr>
        <p:spPr>
          <a:xfrm>
            <a:off x="2550705" y="1494796"/>
            <a:ext cx="7998279" cy="4280916"/>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es-CO" sz="1800" dirty="0">
                <a:effectLst/>
                <a:latin typeface="Isidora "/>
                <a:ea typeface="Times New Roman" panose="02020603050405020304" pitchFamily="18" charset="0"/>
                <a:cs typeface="Times New Roman" panose="02020603050405020304" pitchFamily="18" charset="0"/>
              </a:rPr>
              <a:t>Una de las situaciones que mayor impacto tuvo durante el cuatrienio para la gestión de la salud de la ciudad fue la pandemia ocasionada por el COVID 19, lo cual desencadeno una crisis de salud, social y económica, que requirió la inversión de recursos físicos y financieros no planeados lo que afectó la ejecución del plan de desarrollo y el cumplimiento de algunas de sus metas</a:t>
            </a:r>
            <a:endParaRPr lang="es-CO"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lnSpc>
                <a:spcPct val="115000"/>
              </a:lnSpc>
              <a:spcBef>
                <a:spcPts val="500"/>
              </a:spcBef>
              <a:spcAft>
                <a:spcPts val="1000"/>
              </a:spcAft>
              <a:buFont typeface="Arial" panose="020B0604020202020204" pitchFamily="34" charset="0"/>
              <a:buChar char="•"/>
            </a:pPr>
            <a:r>
              <a:rPr lang="es-ES" dirty="0">
                <a:latin typeface="Isidora "/>
                <a:cs typeface="Times New Roman" panose="02020603050405020304" pitchFamily="18" charset="0"/>
              </a:rPr>
              <a:t>El aumento progresivo del fenómeno migratorio y desplazamiento interno, lo que conllevo al aumento de la inversión de recursos para la atención de esta población</a:t>
            </a:r>
          </a:p>
          <a:p>
            <a:pPr marL="285750" indent="-285750" algn="just">
              <a:lnSpc>
                <a:spcPct val="115000"/>
              </a:lnSpc>
              <a:spcBef>
                <a:spcPts val="500"/>
              </a:spcBef>
              <a:spcAft>
                <a:spcPts val="1000"/>
              </a:spcAft>
              <a:buFont typeface="Arial" panose="020B0604020202020204" pitchFamily="34" charset="0"/>
              <a:buChar char="•"/>
            </a:pPr>
            <a:r>
              <a:rPr lang="es-ES" dirty="0">
                <a:latin typeface="Isidora "/>
                <a:cs typeface="Times New Roman" panose="02020603050405020304" pitchFamily="18" charset="0"/>
              </a:rPr>
              <a:t>El sector salud tiene cada vez mayores </a:t>
            </a:r>
            <a:r>
              <a:rPr lang="es-ES" dirty="0" err="1">
                <a:latin typeface="Isidora "/>
                <a:cs typeface="Times New Roman" panose="02020603050405020304" pitchFamily="18" charset="0"/>
              </a:rPr>
              <a:t>responsabilides</a:t>
            </a:r>
            <a:r>
              <a:rPr lang="es-ES" dirty="0">
                <a:latin typeface="Isidora "/>
                <a:cs typeface="Times New Roman" panose="02020603050405020304" pitchFamily="18" charset="0"/>
              </a:rPr>
              <a:t> en su gestión y la planta de personal de la Secretaría de Salud es insuficiente para lograr coberturas de las necesidades en la población con acciones de promoción, prevención e inspección, vigilancia y control. </a:t>
            </a:r>
          </a:p>
        </p:txBody>
      </p:sp>
    </p:spTree>
    <p:extLst>
      <p:ext uri="{BB962C8B-B14F-4D97-AF65-F5344CB8AC3E}">
        <p14:creationId xmlns:p14="http://schemas.microsoft.com/office/powerpoint/2010/main" val="3541889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719306" y="2401435"/>
            <a:ext cx="4462461" cy="4430298"/>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9DD7EC"/>
          </a:solidFill>
        </p:spPr>
        <p:txBody>
          <a:bodyPr wrap="square" lIns="0" tIns="0" rIns="0" bIns="0" rtlCol="0"/>
          <a:lstStyle/>
          <a:p>
            <a:endParaRPr sz="2622"/>
          </a:p>
        </p:txBody>
      </p:sp>
      <p:sp>
        <p:nvSpPr>
          <p:cNvPr id="5" name="CuadroTexto 4"/>
          <p:cNvSpPr txBox="1"/>
          <p:nvPr/>
        </p:nvSpPr>
        <p:spPr>
          <a:xfrm>
            <a:off x="3928091" y="757710"/>
            <a:ext cx="3760735" cy="490199"/>
          </a:xfrm>
          <a:prstGeom prst="rect">
            <a:avLst/>
          </a:prstGeom>
          <a:solidFill>
            <a:srgbClr val="9DD7EC"/>
          </a:solidFill>
        </p:spPr>
        <p:txBody>
          <a:bodyPr wrap="square" rtlCol="0">
            <a:spAutoFit/>
          </a:bodyPr>
          <a:lstStyle/>
          <a:p>
            <a:pPr>
              <a:lnSpc>
                <a:spcPct val="115000"/>
              </a:lnSpc>
            </a:pP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CAPÍTULO </a:t>
            </a:r>
            <a:r>
              <a:rPr lang="es-CO" sz="24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11</a:t>
            </a:r>
            <a:r>
              <a:rPr lang="es-CO" sz="2400" b="1" dirty="0">
                <a:solidFill>
                  <a:srgbClr val="F6F2DD"/>
                </a:solidFill>
                <a:effectLst/>
                <a:latin typeface="Isidora Sans Bold" panose="00000800000000000000" pitchFamily="2" charset="0"/>
                <a:ea typeface="Times New Roman" panose="02020603050405020304" pitchFamily="18" charset="0"/>
                <a:cs typeface="Rubik" panose="02000604000000020004" pitchFamily="2" charset="-79"/>
              </a:rPr>
              <a:t>. DIFICULTADES</a:t>
            </a:r>
            <a:endParaRPr lang="es-CO" sz="1400" dirty="0">
              <a:effectLst/>
              <a:latin typeface="Times New Roman" panose="02020603050405020304" pitchFamily="18" charset="0"/>
              <a:ea typeface="Times New Roman" panose="02020603050405020304" pitchFamily="18" charset="0"/>
            </a:endParaRPr>
          </a:p>
        </p:txBody>
      </p:sp>
      <p:sp>
        <p:nvSpPr>
          <p:cNvPr id="4" name="CuadroTexto 3">
            <a:extLst>
              <a:ext uri="{FF2B5EF4-FFF2-40B4-BE49-F238E27FC236}">
                <a16:creationId xmlns:a16="http://schemas.microsoft.com/office/drawing/2014/main" id="{55B69906-E8C2-7778-0377-CCEC623803D5}"/>
              </a:ext>
            </a:extLst>
          </p:cNvPr>
          <p:cNvSpPr txBox="1"/>
          <p:nvPr/>
        </p:nvSpPr>
        <p:spPr>
          <a:xfrm>
            <a:off x="2681796" y="2236302"/>
            <a:ext cx="7998279" cy="2495811"/>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es-ES" sz="1800" dirty="0">
                <a:effectLst/>
                <a:latin typeface="Isidora "/>
                <a:ea typeface="Times New Roman" panose="02020603050405020304" pitchFamily="18" charset="0"/>
                <a:cs typeface="Times New Roman" panose="02020603050405020304" pitchFamily="18" charset="0"/>
              </a:rPr>
              <a:t>La fragmentación del sistema de información en salud de la ciudad, la no interoperabilidad con todos los actores del sector y la no modernización de la infraestructura tecnológica, no permite la consolidación y análisis oportuno de la situación de salud para el monitoreo de eventos de alta importancia</a:t>
            </a:r>
          </a:p>
          <a:p>
            <a:pPr marL="285750" indent="-285750" algn="just">
              <a:lnSpc>
                <a:spcPct val="115000"/>
              </a:lnSpc>
              <a:spcBef>
                <a:spcPts val="500"/>
              </a:spcBef>
              <a:spcAft>
                <a:spcPts val="1000"/>
              </a:spcAft>
              <a:buFont typeface="Arial" panose="020B0604020202020204" pitchFamily="34" charset="0"/>
              <a:buChar char="•"/>
            </a:pPr>
            <a:r>
              <a:rPr lang="es-ES" dirty="0">
                <a:latin typeface="Isidora "/>
                <a:cs typeface="Times New Roman" panose="02020603050405020304" pitchFamily="18" charset="0"/>
              </a:rPr>
              <a:t>La alta rotación del personal tanto de la Secretaría de Salud como de las instituciones del sector salud, no permitió una continuidad en las acciones disminuyendo el impacto de las misma</a:t>
            </a:r>
          </a:p>
        </p:txBody>
      </p:sp>
      <p:pic>
        <p:nvPicPr>
          <p:cNvPr id="2" name="Imagen 1">
            <a:extLst>
              <a:ext uri="{FF2B5EF4-FFF2-40B4-BE49-F238E27FC236}">
                <a16:creationId xmlns:a16="http://schemas.microsoft.com/office/drawing/2014/main" id="{1AF7F5B2-4784-5412-A323-9D9FC99314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51" y="3147933"/>
            <a:ext cx="2718047" cy="3683800"/>
          </a:xfrm>
          <a:prstGeom prst="rect">
            <a:avLst/>
          </a:prstGeom>
        </p:spPr>
      </p:pic>
    </p:spTree>
    <p:extLst>
      <p:ext uri="{BB962C8B-B14F-4D97-AF65-F5344CB8AC3E}">
        <p14:creationId xmlns:p14="http://schemas.microsoft.com/office/powerpoint/2010/main" val="22149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76DCE478-66EB-EE4E-AF9C-388B29E45829}"/>
              </a:ext>
            </a:extLst>
          </p:cNvPr>
          <p:cNvSpPr/>
          <p:nvPr/>
        </p:nvSpPr>
        <p:spPr>
          <a:xfrm>
            <a:off x="-248091" y="2923808"/>
            <a:ext cx="3710980" cy="3684233"/>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706" y="1846554"/>
            <a:ext cx="3628519" cy="5011445"/>
          </a:xfrm>
          <a:prstGeom prst="rect">
            <a:avLst/>
          </a:prstGeom>
        </p:spPr>
      </p:pic>
      <p:sp>
        <p:nvSpPr>
          <p:cNvPr id="4" name="CuadroTexto 3">
            <a:extLst>
              <a:ext uri="{FF2B5EF4-FFF2-40B4-BE49-F238E27FC236}">
                <a16:creationId xmlns:a16="http://schemas.microsoft.com/office/drawing/2014/main" id="{F79BB6E1-15A2-C841-DA1D-785C6EA8C639}"/>
              </a:ext>
            </a:extLst>
          </p:cNvPr>
          <p:cNvSpPr txBox="1"/>
          <p:nvPr/>
        </p:nvSpPr>
        <p:spPr>
          <a:xfrm>
            <a:off x="3062796" y="743366"/>
            <a:ext cx="5963217" cy="423834"/>
          </a:xfrm>
          <a:prstGeom prst="rect">
            <a:avLst/>
          </a:prstGeom>
          <a:solidFill>
            <a:srgbClr val="ED6D6E"/>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12. PARTICIPACIÓN EN JUNTAS DIRECTIVAS</a:t>
            </a:r>
            <a:endParaRPr lang="es-CO" sz="1200" dirty="0">
              <a:effectLst/>
              <a:latin typeface="Times New Roman" panose="02020603050405020304" pitchFamily="18" charset="0"/>
              <a:ea typeface="Times New Roman" panose="02020603050405020304" pitchFamily="18" charset="0"/>
            </a:endParaRPr>
          </a:p>
        </p:txBody>
      </p:sp>
      <p:sp>
        <p:nvSpPr>
          <p:cNvPr id="5" name="CuadroTexto 4">
            <a:extLst>
              <a:ext uri="{FF2B5EF4-FFF2-40B4-BE49-F238E27FC236}">
                <a16:creationId xmlns:a16="http://schemas.microsoft.com/office/drawing/2014/main" id="{B60CE056-8894-5DDA-56C3-A7A05B361B43}"/>
              </a:ext>
            </a:extLst>
          </p:cNvPr>
          <p:cNvSpPr txBox="1"/>
          <p:nvPr/>
        </p:nvSpPr>
        <p:spPr>
          <a:xfrm>
            <a:off x="3596504" y="1371543"/>
            <a:ext cx="7255327" cy="5236498"/>
          </a:xfrm>
          <a:prstGeom prst="rect">
            <a:avLst/>
          </a:prstGeom>
          <a:noFill/>
        </p:spPr>
        <p:txBody>
          <a:bodyPr wrap="square">
            <a:spAutoFit/>
          </a:bodyPr>
          <a:lstStyle/>
          <a:p>
            <a:pPr algn="just">
              <a:lnSpc>
                <a:spcPct val="115000"/>
              </a:lnSpc>
              <a:spcBef>
                <a:spcPts val="500"/>
              </a:spcBef>
              <a:spcAft>
                <a:spcPts val="1000"/>
              </a:spcAft>
            </a:pPr>
            <a:r>
              <a:rPr lang="es-CO" sz="2300" b="0" kern="100" dirty="0">
                <a:effectLst/>
                <a:latin typeface="Isidora "/>
                <a:ea typeface="Calibri" panose="020F0502020204030204" pitchFamily="34" charset="0"/>
                <a:cs typeface="Times New Roman" panose="02020603050405020304" pitchFamily="18" charset="0"/>
              </a:rPr>
              <a:t>La Secretar</a:t>
            </a:r>
            <a:r>
              <a:rPr lang="es-CO" sz="2300" kern="100" dirty="0">
                <a:latin typeface="Isidora "/>
                <a:ea typeface="Calibri" panose="020F0502020204030204" pitchFamily="34" charset="0"/>
                <a:cs typeface="Times New Roman" panose="02020603050405020304" pitchFamily="18" charset="0"/>
              </a:rPr>
              <a:t>í</a:t>
            </a:r>
            <a:r>
              <a:rPr lang="es-CO" sz="2300" b="0" kern="100" dirty="0">
                <a:effectLst/>
                <a:latin typeface="Isidora "/>
                <a:ea typeface="Calibri" panose="020F0502020204030204" pitchFamily="34" charset="0"/>
                <a:cs typeface="Times New Roman" panose="02020603050405020304" pitchFamily="18" charset="0"/>
              </a:rPr>
              <a:t>a de Salud por delegación participa en las juntas directivas</a:t>
            </a:r>
          </a:p>
          <a:p>
            <a:pPr algn="just">
              <a:lnSpc>
                <a:spcPct val="115000"/>
              </a:lnSpc>
              <a:spcBef>
                <a:spcPts val="500"/>
              </a:spcBef>
              <a:spcAft>
                <a:spcPts val="1000"/>
              </a:spcAft>
            </a:pPr>
            <a:r>
              <a:rPr lang="es-CO" sz="2300" b="1" kern="100" dirty="0">
                <a:latin typeface="Isidora "/>
                <a:ea typeface="Calibri" panose="020F0502020204030204" pitchFamily="34" charset="0"/>
                <a:cs typeface="Times New Roman" panose="02020603050405020304" pitchFamily="18" charset="0"/>
              </a:rPr>
              <a:t>Secretaria de Salud: </a:t>
            </a:r>
          </a:p>
          <a:p>
            <a:pPr marL="342900" indent="-342900" algn="just">
              <a:lnSpc>
                <a:spcPct val="115000"/>
              </a:lnSpc>
              <a:spcBef>
                <a:spcPts val="500"/>
              </a:spcBef>
              <a:spcAft>
                <a:spcPts val="1000"/>
              </a:spcAft>
              <a:buFont typeface="Arial" panose="020B0604020202020204" pitchFamily="34" charset="0"/>
              <a:buChar char="•"/>
            </a:pPr>
            <a:r>
              <a:rPr lang="es-CO" sz="2300" b="0" kern="100" dirty="0">
                <a:effectLst/>
                <a:latin typeface="Isidora "/>
                <a:ea typeface="Calibri" panose="020F0502020204030204" pitchFamily="34" charset="0"/>
                <a:cs typeface="Times New Roman" panose="02020603050405020304" pitchFamily="18" charset="0"/>
              </a:rPr>
              <a:t>Hospital General de Medellín</a:t>
            </a:r>
            <a:endParaRPr lang="es-CO" sz="2300" kern="100" dirty="0">
              <a:latin typeface="Isidora "/>
              <a:ea typeface="Calibri" panose="020F0502020204030204" pitchFamily="34" charset="0"/>
              <a:cs typeface="Times New Roman" panose="02020603050405020304" pitchFamily="18" charset="0"/>
            </a:endParaRPr>
          </a:p>
          <a:p>
            <a:pPr marL="342900" indent="-342900" algn="just">
              <a:lnSpc>
                <a:spcPct val="115000"/>
              </a:lnSpc>
              <a:spcBef>
                <a:spcPts val="500"/>
              </a:spcBef>
              <a:spcAft>
                <a:spcPts val="1000"/>
              </a:spcAft>
              <a:buFont typeface="Arial" panose="020B0604020202020204" pitchFamily="34" charset="0"/>
              <a:buChar char="•"/>
            </a:pPr>
            <a:r>
              <a:rPr lang="es-CO" sz="2300" b="0" kern="100" dirty="0">
                <a:effectLst/>
                <a:latin typeface="Isidora "/>
                <a:ea typeface="Calibri" panose="020F0502020204030204" pitchFamily="34" charset="0"/>
                <a:cs typeface="Times New Roman" panose="02020603050405020304" pitchFamily="18" charset="0"/>
              </a:rPr>
              <a:t>ESE </a:t>
            </a:r>
            <a:r>
              <a:rPr lang="es-CO" sz="2300" b="0" kern="100" dirty="0" err="1">
                <a:effectLst/>
                <a:latin typeface="Isidora "/>
                <a:ea typeface="Calibri" panose="020F0502020204030204" pitchFamily="34" charset="0"/>
                <a:cs typeface="Times New Roman" panose="02020603050405020304" pitchFamily="18" charset="0"/>
              </a:rPr>
              <a:t>Metrosalud</a:t>
            </a:r>
            <a:r>
              <a:rPr lang="es-CO" sz="2300" b="0" kern="100" dirty="0">
                <a:effectLst/>
                <a:latin typeface="Isidora "/>
                <a:ea typeface="Calibri" panose="020F0502020204030204" pitchFamily="34" charset="0"/>
                <a:cs typeface="Times New Roman" panose="02020603050405020304" pitchFamily="18" charset="0"/>
              </a:rPr>
              <a:t> </a:t>
            </a:r>
            <a:endParaRPr lang="es-CO" sz="2300" kern="100" dirty="0">
              <a:latin typeface="Isidora "/>
              <a:ea typeface="Calibri" panose="020F0502020204030204" pitchFamily="34" charset="0"/>
              <a:cs typeface="Times New Roman" panose="02020603050405020304" pitchFamily="18" charset="0"/>
            </a:endParaRPr>
          </a:p>
          <a:p>
            <a:pPr marL="342900" indent="-342900" algn="just">
              <a:lnSpc>
                <a:spcPct val="115000"/>
              </a:lnSpc>
              <a:spcBef>
                <a:spcPts val="500"/>
              </a:spcBef>
              <a:spcAft>
                <a:spcPts val="1000"/>
              </a:spcAft>
              <a:buFont typeface="Arial" panose="020B0604020202020204" pitchFamily="34" charset="0"/>
              <a:buChar char="•"/>
            </a:pPr>
            <a:r>
              <a:rPr lang="es-CO" sz="2300" b="0" kern="100" dirty="0">
                <a:effectLst/>
                <a:latin typeface="Isidora "/>
                <a:ea typeface="Calibri" panose="020F0502020204030204" pitchFamily="34" charset="0"/>
                <a:cs typeface="Times New Roman" panose="02020603050405020304" pitchFamily="18" charset="0"/>
              </a:rPr>
              <a:t>Hospital Infantil Concejo de Medellín</a:t>
            </a:r>
            <a:endParaRPr lang="es-CO" sz="2300" kern="100" dirty="0">
              <a:latin typeface="Isidora "/>
              <a:ea typeface="Calibri" panose="020F0502020204030204" pitchFamily="34" charset="0"/>
              <a:cs typeface="Times New Roman" panose="02020603050405020304" pitchFamily="18" charset="0"/>
            </a:endParaRPr>
          </a:p>
          <a:p>
            <a:pPr algn="just">
              <a:lnSpc>
                <a:spcPct val="115000"/>
              </a:lnSpc>
              <a:spcBef>
                <a:spcPts val="500"/>
              </a:spcBef>
              <a:spcAft>
                <a:spcPts val="1000"/>
              </a:spcAft>
            </a:pPr>
            <a:r>
              <a:rPr lang="es-CO" sz="2300" b="1" kern="100" dirty="0">
                <a:effectLst/>
                <a:latin typeface="Isidora "/>
                <a:ea typeface="Calibri" panose="020F0502020204030204" pitchFamily="34" charset="0"/>
                <a:cs typeface="Times New Roman" panose="02020603050405020304" pitchFamily="18" charset="0"/>
              </a:rPr>
              <a:t>Subsecretaría Administrativa y Financiera: </a:t>
            </a:r>
          </a:p>
          <a:p>
            <a:pPr marL="342900" indent="-342900" algn="just">
              <a:lnSpc>
                <a:spcPct val="115000"/>
              </a:lnSpc>
              <a:spcBef>
                <a:spcPts val="500"/>
              </a:spcBef>
              <a:spcAft>
                <a:spcPts val="1000"/>
              </a:spcAft>
              <a:buFont typeface="Arial" panose="020B0604020202020204" pitchFamily="34" charset="0"/>
              <a:buChar char="•"/>
            </a:pPr>
            <a:r>
              <a:rPr lang="es-CO" sz="2300" b="0" kern="100" dirty="0">
                <a:effectLst/>
                <a:latin typeface="Isidora "/>
                <a:ea typeface="Calibri" panose="020F0502020204030204" pitchFamily="34" charset="0"/>
                <a:cs typeface="Times New Roman" panose="02020603050405020304" pitchFamily="18" charset="0"/>
              </a:rPr>
              <a:t>Savia Salud </a:t>
            </a:r>
            <a:endParaRPr lang="es-CO" sz="2300" kern="100" dirty="0">
              <a:latin typeface="Isidora "/>
              <a:ea typeface="Calibri" panose="020F0502020204030204" pitchFamily="34" charset="0"/>
              <a:cs typeface="Times New Roman" panose="02020603050405020304" pitchFamily="18" charset="0"/>
            </a:endParaRPr>
          </a:p>
          <a:p>
            <a:pPr marL="342900" indent="-342900" algn="just">
              <a:lnSpc>
                <a:spcPct val="115000"/>
              </a:lnSpc>
              <a:spcBef>
                <a:spcPts val="500"/>
              </a:spcBef>
              <a:spcAft>
                <a:spcPts val="1000"/>
              </a:spcAft>
              <a:buFont typeface="Arial" panose="020B0604020202020204" pitchFamily="34" charset="0"/>
              <a:buChar char="•"/>
            </a:pPr>
            <a:r>
              <a:rPr lang="es-CO" sz="2300" b="0" kern="100" dirty="0">
                <a:effectLst/>
                <a:latin typeface="Isidora "/>
                <a:ea typeface="Calibri" panose="020F0502020204030204" pitchFamily="34" charset="0"/>
                <a:cs typeface="Times New Roman" panose="02020603050405020304" pitchFamily="18" charset="0"/>
              </a:rPr>
              <a:t>Hospital Infantil Concejo de Medellín</a:t>
            </a:r>
            <a:endParaRPr lang="es-CO" sz="2300" b="1" dirty="0">
              <a:effectLst/>
              <a:latin typeface="Isidora "/>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9868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bject 9">
            <a:extLst>
              <a:ext uri="{FF2B5EF4-FFF2-40B4-BE49-F238E27FC236}">
                <a16:creationId xmlns:a16="http://schemas.microsoft.com/office/drawing/2014/main" id="{76DCE478-66EB-EE4E-AF9C-388B29E45829}"/>
              </a:ext>
            </a:extLst>
          </p:cNvPr>
          <p:cNvSpPr/>
          <p:nvPr/>
        </p:nvSpPr>
        <p:spPr>
          <a:xfrm>
            <a:off x="-1452131" y="1831495"/>
            <a:ext cx="5062997" cy="5026505"/>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6" name="object 31"/>
          <p:cNvSpPr txBox="1"/>
          <p:nvPr/>
        </p:nvSpPr>
        <p:spPr>
          <a:xfrm>
            <a:off x="4182077" y="1477533"/>
            <a:ext cx="6383099" cy="4098140"/>
          </a:xfrm>
          <a:prstGeom prst="rect">
            <a:avLst/>
          </a:prstGeom>
        </p:spPr>
        <p:txBody>
          <a:bodyPr vert="horz" wrap="square" lIns="0" tIns="19906" rIns="0" bIns="0" rtlCol="0">
            <a:spAutoFit/>
          </a:bodyPr>
          <a:lstStyle/>
          <a:p>
            <a:pPr marL="323263" marR="6124" indent="-285750" algn="just">
              <a:spcBef>
                <a:spcPts val="50"/>
              </a:spcBef>
              <a:buFont typeface="Arial" panose="020B0604020202020204" pitchFamily="34" charset="0"/>
              <a:buChar char="•"/>
            </a:pPr>
            <a:r>
              <a:rPr lang="es-CO" sz="2000" dirty="0">
                <a:effectLst/>
                <a:latin typeface="Isidora "/>
                <a:ea typeface="Times New Roman" panose="02020603050405020304" pitchFamily="18" charset="0"/>
              </a:rPr>
              <a:t>Garantizar los recursos propios para la cofinanciación del Régimen Subsidiado</a:t>
            </a:r>
          </a:p>
          <a:p>
            <a:pPr marL="323263" marR="6124" indent="-285750" algn="just">
              <a:spcBef>
                <a:spcPts val="50"/>
              </a:spcBef>
              <a:buFont typeface="Arial" panose="020B0604020202020204" pitchFamily="34" charset="0"/>
              <a:buChar char="•"/>
            </a:pPr>
            <a:endParaRPr lang="es-CO" sz="2000" dirty="0">
              <a:solidFill>
                <a:srgbClr val="1B3834"/>
              </a:solidFill>
              <a:latin typeface="Isidora "/>
              <a:cs typeface="Tahoma"/>
            </a:endParaRPr>
          </a:p>
          <a:p>
            <a:pPr marL="323263" marR="6124" indent="-285750" algn="just">
              <a:spcBef>
                <a:spcPts val="50"/>
              </a:spcBef>
              <a:buFont typeface="Arial" panose="020B0604020202020204" pitchFamily="34" charset="0"/>
              <a:buChar char="•"/>
            </a:pPr>
            <a:r>
              <a:rPr lang="es-CO" sz="2000" dirty="0">
                <a:effectLst/>
                <a:latin typeface="Isidora "/>
                <a:ea typeface="Times New Roman" panose="02020603050405020304" pitchFamily="18" charset="0"/>
              </a:rPr>
              <a:t>Incluir y ajustar el presupuesto para desarrollar el plan de transición de Medellín Distrito</a:t>
            </a:r>
            <a:endParaRPr lang="es-CO" sz="2000" dirty="0">
              <a:solidFill>
                <a:srgbClr val="1B3834"/>
              </a:solidFill>
              <a:effectLst/>
              <a:latin typeface="Isidora "/>
              <a:ea typeface="Times New Roman" panose="02020603050405020304" pitchFamily="18" charset="0"/>
              <a:cs typeface="Tahoma"/>
            </a:endParaRPr>
          </a:p>
          <a:p>
            <a:pPr marL="323263" marR="6124" indent="-285750" algn="just">
              <a:spcBef>
                <a:spcPts val="50"/>
              </a:spcBef>
              <a:buFont typeface="Arial" panose="020B0604020202020204" pitchFamily="34" charset="0"/>
              <a:buChar char="•"/>
            </a:pPr>
            <a:endParaRPr lang="es-CO" sz="2000" dirty="0">
              <a:solidFill>
                <a:srgbClr val="1B3834"/>
              </a:solidFill>
              <a:latin typeface="Isidora "/>
              <a:cs typeface="Tahoma"/>
            </a:endParaRPr>
          </a:p>
          <a:p>
            <a:pPr marL="323263" marR="6124" indent="-285750" algn="just">
              <a:spcBef>
                <a:spcPts val="50"/>
              </a:spcBef>
              <a:buFont typeface="Arial" panose="020B0604020202020204" pitchFamily="34" charset="0"/>
              <a:buChar char="•"/>
            </a:pPr>
            <a:r>
              <a:rPr lang="es-CO" sz="2000" dirty="0">
                <a:effectLst/>
                <a:latin typeface="Isidora "/>
                <a:ea typeface="Times New Roman" panose="02020603050405020304" pitchFamily="18" charset="0"/>
                <a:cs typeface="Times New Roman" panose="02020603050405020304" pitchFamily="18" charset="0"/>
              </a:rPr>
              <a:t>Iniciar desde el mes de enero la elaboración del Plan Territorial de Salud 2024 -2027 en armonía con el Plan Decenal de Salud Pública</a:t>
            </a:r>
          </a:p>
          <a:p>
            <a:pPr marL="323263" marR="6124" indent="-285750" algn="just">
              <a:spcBef>
                <a:spcPts val="50"/>
              </a:spcBef>
              <a:buFont typeface="Arial" panose="020B0604020202020204" pitchFamily="34" charset="0"/>
              <a:buChar char="•"/>
            </a:pPr>
            <a:endParaRPr lang="es-CO" sz="2000" dirty="0">
              <a:solidFill>
                <a:srgbClr val="1B3834"/>
              </a:solidFill>
              <a:latin typeface="Isidora "/>
              <a:cs typeface="Times New Roman" panose="02020603050405020304" pitchFamily="18" charset="0"/>
            </a:endParaRPr>
          </a:p>
          <a:p>
            <a:pPr marL="380413" marR="6124" indent="-342900" algn="just">
              <a:spcBef>
                <a:spcPts val="50"/>
              </a:spcBef>
              <a:buFont typeface="Arial" panose="020B0604020202020204" pitchFamily="34" charset="0"/>
              <a:buChar char="•"/>
            </a:pPr>
            <a:r>
              <a:rPr lang="es-ES" sz="2000" dirty="0">
                <a:latin typeface="Isidora "/>
              </a:rPr>
              <a:t>Entregar el POAI y el COAI del año 2024 de la Secretaria de Salud Distrital, con aprobación del Concejo de Gobierno antes del 30 de enero del 2024</a:t>
            </a:r>
          </a:p>
        </p:txBody>
      </p:sp>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920" y="1934056"/>
            <a:ext cx="5379259" cy="4821382"/>
          </a:xfrm>
          <a:prstGeom prst="rect">
            <a:avLst/>
          </a:prstGeom>
        </p:spPr>
      </p:pic>
      <p:sp>
        <p:nvSpPr>
          <p:cNvPr id="2" name="CuadroTexto 1">
            <a:extLst>
              <a:ext uri="{FF2B5EF4-FFF2-40B4-BE49-F238E27FC236}">
                <a16:creationId xmlns:a16="http://schemas.microsoft.com/office/drawing/2014/main" id="{A6B66B41-8E7A-F0C4-F17D-B8F68BF6BC7F}"/>
              </a:ext>
            </a:extLst>
          </p:cNvPr>
          <p:cNvSpPr txBox="1"/>
          <p:nvPr/>
        </p:nvSpPr>
        <p:spPr>
          <a:xfrm>
            <a:off x="4801384" y="723677"/>
            <a:ext cx="2385997" cy="425501"/>
          </a:xfrm>
          <a:prstGeom prst="rect">
            <a:avLst/>
          </a:prstGeom>
          <a:solidFill>
            <a:srgbClr val="1B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13. RETOS</a:t>
            </a:r>
            <a:endParaRPr lang="es-CO" sz="2000" b="1" dirty="0">
              <a:solidFill>
                <a:srgbClr val="F6F2DD"/>
              </a:solidFill>
              <a:latin typeface="Isidora Sans Bold" panose="00000800000000000000" pitchFamily="2" charset="0"/>
              <a:cs typeface="Rubik" panose="02000604000000020004" pitchFamily="2" charset="-79"/>
            </a:endParaRPr>
          </a:p>
        </p:txBody>
      </p:sp>
    </p:spTree>
    <p:extLst>
      <p:ext uri="{BB962C8B-B14F-4D97-AF65-F5344CB8AC3E}">
        <p14:creationId xmlns:p14="http://schemas.microsoft.com/office/powerpoint/2010/main" val="1170114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bject 9">
            <a:extLst>
              <a:ext uri="{FF2B5EF4-FFF2-40B4-BE49-F238E27FC236}">
                <a16:creationId xmlns:a16="http://schemas.microsoft.com/office/drawing/2014/main" id="{76DCE478-66EB-EE4E-AF9C-388B29E45829}"/>
              </a:ext>
            </a:extLst>
          </p:cNvPr>
          <p:cNvSpPr/>
          <p:nvPr/>
        </p:nvSpPr>
        <p:spPr>
          <a:xfrm>
            <a:off x="-875188" y="1727180"/>
            <a:ext cx="5062997" cy="5026505"/>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9576" y="1737360"/>
            <a:ext cx="7680960" cy="5120640"/>
          </a:xfrm>
          <a:prstGeom prst="rect">
            <a:avLst/>
          </a:prstGeom>
        </p:spPr>
      </p:pic>
      <p:sp>
        <p:nvSpPr>
          <p:cNvPr id="3" name="CuadroTexto 2">
            <a:extLst>
              <a:ext uri="{FF2B5EF4-FFF2-40B4-BE49-F238E27FC236}">
                <a16:creationId xmlns:a16="http://schemas.microsoft.com/office/drawing/2014/main" id="{8B605FE8-E0B7-2FC5-67DF-4AFBA93190F3}"/>
              </a:ext>
            </a:extLst>
          </p:cNvPr>
          <p:cNvSpPr txBox="1"/>
          <p:nvPr/>
        </p:nvSpPr>
        <p:spPr>
          <a:xfrm>
            <a:off x="4801384" y="723677"/>
            <a:ext cx="2385997" cy="425501"/>
          </a:xfrm>
          <a:prstGeom prst="rect">
            <a:avLst/>
          </a:prstGeom>
          <a:solidFill>
            <a:srgbClr val="1B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13. RETOS</a:t>
            </a:r>
            <a:endParaRPr lang="es-CO" sz="2000" b="1" dirty="0">
              <a:solidFill>
                <a:srgbClr val="F6F2DD"/>
              </a:solidFill>
              <a:latin typeface="Isidora Sans Bold" panose="00000800000000000000" pitchFamily="2" charset="0"/>
              <a:cs typeface="Rubik" panose="02000604000000020004" pitchFamily="2" charset="-79"/>
            </a:endParaRPr>
          </a:p>
        </p:txBody>
      </p:sp>
      <p:sp>
        <p:nvSpPr>
          <p:cNvPr id="4" name="object 31">
            <a:extLst>
              <a:ext uri="{FF2B5EF4-FFF2-40B4-BE49-F238E27FC236}">
                <a16:creationId xmlns:a16="http://schemas.microsoft.com/office/drawing/2014/main" id="{68992550-4AD5-0B32-8A91-87F5ED8A7B18}"/>
              </a:ext>
            </a:extLst>
          </p:cNvPr>
          <p:cNvSpPr txBox="1"/>
          <p:nvPr/>
        </p:nvSpPr>
        <p:spPr>
          <a:xfrm>
            <a:off x="4360259" y="1727180"/>
            <a:ext cx="6060717" cy="4252028"/>
          </a:xfrm>
          <a:prstGeom prst="rect">
            <a:avLst/>
          </a:prstGeom>
        </p:spPr>
        <p:txBody>
          <a:bodyPr vert="horz" wrap="square" lIns="0" tIns="19906" rIns="0" bIns="0" rtlCol="0">
            <a:spAutoFit/>
          </a:bodyPr>
          <a:lstStyle/>
          <a:p>
            <a:pPr marL="323263" marR="6124" indent="-285750" algn="just">
              <a:spcBef>
                <a:spcPts val="50"/>
              </a:spcBef>
              <a:buFont typeface="Arial" panose="020B0604020202020204" pitchFamily="34" charset="0"/>
              <a:buChar char="•"/>
            </a:pPr>
            <a:r>
              <a:rPr lang="es-ES" sz="1800" dirty="0">
                <a:effectLst/>
                <a:latin typeface="Isidora "/>
                <a:ea typeface="Times New Roman" panose="02020603050405020304" pitchFamily="18" charset="0"/>
              </a:rPr>
              <a:t>Iniciar la implementación del Plan para la transformación de Medellín a Distrito, según lo dispuesto para desarrollar durante el año 2024</a:t>
            </a:r>
          </a:p>
          <a:p>
            <a:pPr marL="323263" marR="6124" indent="-285750" algn="just">
              <a:spcBef>
                <a:spcPts val="50"/>
              </a:spcBef>
              <a:buFont typeface="Arial" panose="020B0604020202020204" pitchFamily="34" charset="0"/>
              <a:buChar char="•"/>
            </a:pPr>
            <a:endParaRPr lang="es-ES" dirty="0">
              <a:latin typeface="Isidora "/>
            </a:endParaRPr>
          </a:p>
          <a:p>
            <a:pPr marL="323263" marR="6124" indent="-285750" algn="just">
              <a:spcBef>
                <a:spcPts val="50"/>
              </a:spcBef>
              <a:buFont typeface="Arial" panose="020B0604020202020204" pitchFamily="34" charset="0"/>
              <a:buChar char="•"/>
            </a:pPr>
            <a:r>
              <a:rPr lang="es-ES" dirty="0">
                <a:latin typeface="Isidora "/>
              </a:rPr>
              <a:t>Fortalecer el equipo técnico para el mantenimiento y actualización del Observatorio de Salud y la gestión del conocimiento en salud</a:t>
            </a:r>
          </a:p>
          <a:p>
            <a:pPr marL="37513" marR="6124" algn="just">
              <a:spcBef>
                <a:spcPts val="50"/>
              </a:spcBef>
            </a:pPr>
            <a:endParaRPr lang="es-ES" dirty="0">
              <a:latin typeface="Isidora "/>
            </a:endParaRPr>
          </a:p>
          <a:p>
            <a:pPr marL="323263" marR="6124" indent="-285750" algn="just">
              <a:spcBef>
                <a:spcPts val="50"/>
              </a:spcBef>
              <a:buFont typeface="Arial" panose="020B0604020202020204" pitchFamily="34" charset="0"/>
              <a:buChar char="•"/>
            </a:pPr>
            <a:r>
              <a:rPr lang="es-ES" dirty="0">
                <a:latin typeface="Isidora "/>
              </a:rPr>
              <a:t>Iniciar los procesos de contratación de presupuesto participativo, correspondientes a los recursos priorizados en el año 2023 </a:t>
            </a:r>
          </a:p>
          <a:p>
            <a:pPr marL="323263" marR="6124" indent="-285750" algn="just">
              <a:spcBef>
                <a:spcPts val="50"/>
              </a:spcBef>
              <a:buFont typeface="Arial" panose="020B0604020202020204" pitchFamily="34" charset="0"/>
              <a:buChar char="•"/>
            </a:pPr>
            <a:endParaRPr lang="es-ES" dirty="0">
              <a:latin typeface="Isidora "/>
            </a:endParaRPr>
          </a:p>
          <a:p>
            <a:pPr marL="323263" marR="6124" indent="-285750" algn="just">
              <a:spcBef>
                <a:spcPts val="50"/>
              </a:spcBef>
              <a:buFont typeface="Arial" panose="020B0604020202020204" pitchFamily="34" charset="0"/>
              <a:buChar char="•"/>
            </a:pPr>
            <a:r>
              <a:rPr lang="es-CO" sz="1800" dirty="0">
                <a:effectLst/>
                <a:latin typeface="Calibri" panose="020F0502020204030204" pitchFamily="34" charset="0"/>
                <a:ea typeface="Times New Roman" panose="02020603050405020304" pitchFamily="18" charset="0"/>
                <a:cs typeface="Times New Roman" panose="02020603050405020304" pitchFamily="18" charset="0"/>
              </a:rPr>
              <a:t>Realizar la conformación del Consejo Territorial de Seguridad Social en Salud, según la normatividad vigente en el primer mes del año 2024</a:t>
            </a:r>
            <a:endParaRPr lang="es-ES" dirty="0">
              <a:latin typeface="Isidora "/>
            </a:endParaRPr>
          </a:p>
        </p:txBody>
      </p:sp>
    </p:spTree>
    <p:extLst>
      <p:ext uri="{BB962C8B-B14F-4D97-AF65-F5344CB8AC3E}">
        <p14:creationId xmlns:p14="http://schemas.microsoft.com/office/powerpoint/2010/main" val="32597176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bject 9">
            <a:extLst>
              <a:ext uri="{FF2B5EF4-FFF2-40B4-BE49-F238E27FC236}">
                <a16:creationId xmlns:a16="http://schemas.microsoft.com/office/drawing/2014/main" id="{76DCE478-66EB-EE4E-AF9C-388B29E45829}"/>
              </a:ext>
            </a:extLst>
          </p:cNvPr>
          <p:cNvSpPr/>
          <p:nvPr/>
        </p:nvSpPr>
        <p:spPr>
          <a:xfrm>
            <a:off x="-1277960" y="1831495"/>
            <a:ext cx="5062997" cy="5026505"/>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6" name="object 31"/>
          <p:cNvSpPr txBox="1"/>
          <p:nvPr/>
        </p:nvSpPr>
        <p:spPr>
          <a:xfrm>
            <a:off x="3842401" y="1563527"/>
            <a:ext cx="6689960" cy="4483886"/>
          </a:xfrm>
          <a:prstGeom prst="rect">
            <a:avLst/>
          </a:prstGeom>
        </p:spPr>
        <p:txBody>
          <a:bodyPr vert="horz" wrap="square" lIns="0" tIns="19906" rIns="0" bIns="0" rtlCol="0">
            <a:spAutoFit/>
          </a:bodyPr>
          <a:lstStyle/>
          <a:p>
            <a:pPr marL="342900" lvl="0" indent="-342900" algn="just">
              <a:lnSpc>
                <a:spcPct val="115000"/>
              </a:lnSpc>
              <a:spcBef>
                <a:spcPts val="500"/>
              </a:spcBef>
              <a:spcAft>
                <a:spcPts val="1000"/>
              </a:spcAft>
              <a:buFont typeface="Symbol" panose="05050102010706020507" pitchFamily="18" charset="2"/>
              <a:buChar char=""/>
            </a:pPr>
            <a:r>
              <a:rPr lang="es-ES" sz="1800" dirty="0">
                <a:effectLst/>
                <a:latin typeface="Isidora "/>
                <a:ea typeface="Times New Roman" panose="02020603050405020304" pitchFamily="18" charset="0"/>
                <a:cs typeface="Times New Roman" panose="02020603050405020304" pitchFamily="18" charset="0"/>
              </a:rPr>
              <a:t>Mantener la oferta de prestación de servicios de primer nivel de complejidad, mediante la contratación con la Red Pública Municipal, ESE METROSALUD, de manera continua. </a:t>
            </a:r>
            <a:endParaRPr lang="es-ES" dirty="0">
              <a:latin typeface="Isidora "/>
              <a:ea typeface="Times New Roman" panose="02020603050405020304" pitchFamily="18" charset="0"/>
              <a:cs typeface="Times New Roman" panose="02020603050405020304" pitchFamily="18" charset="0"/>
            </a:endParaRPr>
          </a:p>
          <a:p>
            <a:pPr marL="342900" lvl="0" indent="-342900" algn="just">
              <a:lnSpc>
                <a:spcPct val="115000"/>
              </a:lnSpc>
              <a:spcBef>
                <a:spcPts val="500"/>
              </a:spcBef>
              <a:spcAft>
                <a:spcPts val="1000"/>
              </a:spcAft>
              <a:buFont typeface="Symbol" panose="05050102010706020507" pitchFamily="18" charset="2"/>
              <a:buChar char=""/>
            </a:pPr>
            <a:r>
              <a:rPr lang="es-ES" sz="1800" dirty="0">
                <a:effectLst/>
                <a:latin typeface="Isidora "/>
                <a:ea typeface="Times New Roman" panose="02020603050405020304" pitchFamily="18" charset="0"/>
                <a:cs typeface="Times New Roman" panose="02020603050405020304" pitchFamily="18" charset="0"/>
              </a:rPr>
              <a:t>Gestionar con anticipación los recursos y los contratos necesarios para la gestión del riesgo en eventos con afluencia masiva de público; atención prehospitalaria; operación del Centro Regulador de Emergencias y Urgencias -CRUE; operación del CIGA; fortalecimiento de la red pública de prestación de servicios especialmente la ESE de </a:t>
            </a:r>
            <a:r>
              <a:rPr lang="es-ES" sz="1800" dirty="0" err="1">
                <a:effectLst/>
                <a:latin typeface="Isidora "/>
                <a:ea typeface="Times New Roman" panose="02020603050405020304" pitchFamily="18" charset="0"/>
                <a:cs typeface="Times New Roman" panose="02020603050405020304" pitchFamily="18" charset="0"/>
              </a:rPr>
              <a:t>Metrosalud</a:t>
            </a:r>
            <a:r>
              <a:rPr lang="es-ES" sz="1800" dirty="0">
                <a:effectLst/>
                <a:latin typeface="Isidora "/>
                <a:ea typeface="Times New Roman" panose="02020603050405020304" pitchFamily="18" charset="0"/>
                <a:cs typeface="Times New Roman" panose="02020603050405020304" pitchFamily="18" charset="0"/>
              </a:rPr>
              <a:t> , especialmente en los servicios de materno, mental, la sede de Centro integral de salud para la mujer y la familia - CISAMF, y el apoyo financiero de pasivos y la Corporación hospital Infantil Concejo de Medellín - CHICM.</a:t>
            </a:r>
            <a:endParaRPr lang="es-CO" sz="1800" dirty="0">
              <a:effectLst/>
              <a:latin typeface="Isidora "/>
              <a:ea typeface="Times New Roman" panose="02020603050405020304" pitchFamily="18" charset="0"/>
              <a:cs typeface="Times New Roman" panose="02020603050405020304" pitchFamily="18" charset="0"/>
            </a:endParaRPr>
          </a:p>
          <a:p>
            <a:pPr marL="37513" marR="6124">
              <a:spcBef>
                <a:spcPts val="50"/>
              </a:spcBef>
            </a:pPr>
            <a:endParaRPr lang="es-ES" sz="2000" dirty="0">
              <a:solidFill>
                <a:srgbClr val="1B3834"/>
              </a:solidFill>
              <a:latin typeface="Isidora Sans Bold" panose="00000800000000000000" pitchFamily="2" charset="0"/>
              <a:cs typeface="Tahoma"/>
            </a:endParaRPr>
          </a:p>
        </p:txBody>
      </p:sp>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323" y="1149178"/>
            <a:ext cx="4303959" cy="6467302"/>
          </a:xfrm>
          <a:prstGeom prst="rect">
            <a:avLst/>
          </a:prstGeom>
        </p:spPr>
      </p:pic>
      <p:sp>
        <p:nvSpPr>
          <p:cNvPr id="3" name="CuadroTexto 2">
            <a:extLst>
              <a:ext uri="{FF2B5EF4-FFF2-40B4-BE49-F238E27FC236}">
                <a16:creationId xmlns:a16="http://schemas.microsoft.com/office/drawing/2014/main" id="{F4C3E60E-CCB0-6C48-817D-5FA8ADFE4E09}"/>
              </a:ext>
            </a:extLst>
          </p:cNvPr>
          <p:cNvSpPr txBox="1"/>
          <p:nvPr/>
        </p:nvSpPr>
        <p:spPr>
          <a:xfrm>
            <a:off x="4801384" y="723677"/>
            <a:ext cx="2385997" cy="425501"/>
          </a:xfrm>
          <a:prstGeom prst="rect">
            <a:avLst/>
          </a:prstGeom>
          <a:solidFill>
            <a:srgbClr val="1B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13. RETOS</a:t>
            </a:r>
            <a:endParaRPr lang="es-CO" sz="2000" b="1" dirty="0">
              <a:solidFill>
                <a:srgbClr val="F6F2DD"/>
              </a:solidFill>
              <a:latin typeface="Isidora Sans Bold" panose="00000800000000000000" pitchFamily="2" charset="0"/>
              <a:cs typeface="Rubik" panose="02000604000000020004" pitchFamily="2" charset="-79"/>
            </a:endParaRPr>
          </a:p>
        </p:txBody>
      </p:sp>
    </p:spTree>
    <p:extLst>
      <p:ext uri="{BB962C8B-B14F-4D97-AF65-F5344CB8AC3E}">
        <p14:creationId xmlns:p14="http://schemas.microsoft.com/office/powerpoint/2010/main" val="2986778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bject 9">
            <a:extLst>
              <a:ext uri="{FF2B5EF4-FFF2-40B4-BE49-F238E27FC236}">
                <a16:creationId xmlns:a16="http://schemas.microsoft.com/office/drawing/2014/main" id="{76DCE478-66EB-EE4E-AF9C-388B29E45829}"/>
              </a:ext>
            </a:extLst>
          </p:cNvPr>
          <p:cNvSpPr/>
          <p:nvPr/>
        </p:nvSpPr>
        <p:spPr>
          <a:xfrm>
            <a:off x="-1452131" y="1831495"/>
            <a:ext cx="5062997" cy="5026505"/>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6" name="object 31"/>
          <p:cNvSpPr txBox="1"/>
          <p:nvPr/>
        </p:nvSpPr>
        <p:spPr>
          <a:xfrm>
            <a:off x="4182077" y="1477533"/>
            <a:ext cx="6383099" cy="3764715"/>
          </a:xfrm>
          <a:prstGeom prst="rect">
            <a:avLst/>
          </a:prstGeom>
        </p:spPr>
        <p:txBody>
          <a:bodyPr vert="horz" wrap="square" lIns="0" tIns="19906" rIns="0" bIns="0" rtlCol="0">
            <a:spAutoFit/>
          </a:bodyPr>
          <a:lstStyle/>
          <a:p>
            <a:pPr marL="323263" marR="6124" indent="-285750" algn="just">
              <a:spcBef>
                <a:spcPts val="50"/>
              </a:spcBef>
              <a:buFont typeface="Arial" panose="020B0604020202020204" pitchFamily="34" charset="0"/>
              <a:buChar char="•"/>
            </a:pPr>
            <a:r>
              <a:rPr lang="es-ES" sz="2000" dirty="0">
                <a:effectLst/>
                <a:latin typeface="Isadora sans"/>
                <a:ea typeface="Times New Roman" panose="02020603050405020304" pitchFamily="18" charset="0"/>
              </a:rPr>
              <a:t>Asignar presupuesto suficiente para garantizar la continuidad de la operación en condiciones óptimas</a:t>
            </a:r>
          </a:p>
          <a:p>
            <a:pPr marL="323263" marR="6124" indent="-285750" algn="just">
              <a:spcBef>
                <a:spcPts val="50"/>
              </a:spcBef>
              <a:buFont typeface="Arial" panose="020B0604020202020204" pitchFamily="34" charset="0"/>
              <a:buChar char="•"/>
            </a:pPr>
            <a:endParaRPr lang="es-ES" sz="2000" dirty="0">
              <a:latin typeface="Isadora sans"/>
            </a:endParaRPr>
          </a:p>
          <a:p>
            <a:pPr marL="323263" marR="6124" indent="-285750" algn="just">
              <a:spcBef>
                <a:spcPts val="50"/>
              </a:spcBef>
              <a:buFont typeface="Arial" panose="020B0604020202020204" pitchFamily="34" charset="0"/>
              <a:buChar char="•"/>
            </a:pPr>
            <a:r>
              <a:rPr lang="es-ES" sz="2000" dirty="0">
                <a:latin typeface="Isadora sans"/>
                <a:ea typeface="Times New Roman" panose="02020603050405020304" pitchFamily="18" charset="0"/>
              </a:rPr>
              <a:t>D</a:t>
            </a:r>
            <a:r>
              <a:rPr lang="es-ES" sz="2000" dirty="0">
                <a:effectLst/>
                <a:latin typeface="Isadora sans"/>
                <a:ea typeface="Times New Roman" panose="02020603050405020304" pitchFamily="18" charset="0"/>
              </a:rPr>
              <a:t>ar continuidad a la realización de visitas de inspección y vigilancia para identificar factores de riesgo a la salud en el Distrito de Medellín</a:t>
            </a:r>
          </a:p>
          <a:p>
            <a:pPr marL="323263" marR="6124" indent="-285750" algn="just">
              <a:spcBef>
                <a:spcPts val="50"/>
              </a:spcBef>
              <a:buFont typeface="Arial" panose="020B0604020202020204" pitchFamily="34" charset="0"/>
              <a:buChar char="•"/>
            </a:pPr>
            <a:endParaRPr lang="es-ES" sz="2000" dirty="0">
              <a:latin typeface="Isadora sans"/>
            </a:endParaRPr>
          </a:p>
          <a:p>
            <a:pPr marL="323263" marR="6124" indent="-285750" algn="just">
              <a:spcBef>
                <a:spcPts val="50"/>
              </a:spcBef>
              <a:buFont typeface="Arial" panose="020B0604020202020204" pitchFamily="34" charset="0"/>
              <a:buChar char="•"/>
            </a:pPr>
            <a:r>
              <a:rPr lang="es-CO" sz="2000" dirty="0">
                <a:latin typeface="Isadora sans"/>
              </a:rPr>
              <a:t>Se debe prestar especial cuidado a obligaciones del distrito tales como la Resolución 2193 (informe SIHO) que para inicios de año se debe reportar el informe SIHO anual de 2023, este proceso es de vital importancia toda vez que hace parte de la calificación del distrito</a:t>
            </a:r>
            <a:endParaRPr lang="es-ES" sz="2000" dirty="0">
              <a:latin typeface="Isadora sans"/>
            </a:endParaRPr>
          </a:p>
        </p:txBody>
      </p:sp>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920" y="1934056"/>
            <a:ext cx="5379259" cy="4821382"/>
          </a:xfrm>
          <a:prstGeom prst="rect">
            <a:avLst/>
          </a:prstGeom>
        </p:spPr>
      </p:pic>
      <p:sp>
        <p:nvSpPr>
          <p:cNvPr id="2" name="CuadroTexto 1">
            <a:extLst>
              <a:ext uri="{FF2B5EF4-FFF2-40B4-BE49-F238E27FC236}">
                <a16:creationId xmlns:a16="http://schemas.microsoft.com/office/drawing/2014/main" id="{A6B66B41-8E7A-F0C4-F17D-B8F68BF6BC7F}"/>
              </a:ext>
            </a:extLst>
          </p:cNvPr>
          <p:cNvSpPr txBox="1"/>
          <p:nvPr/>
        </p:nvSpPr>
        <p:spPr>
          <a:xfrm>
            <a:off x="4801384" y="723677"/>
            <a:ext cx="2385997" cy="425501"/>
          </a:xfrm>
          <a:prstGeom prst="rect">
            <a:avLst/>
          </a:prstGeom>
          <a:solidFill>
            <a:srgbClr val="1B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13. RETOS</a:t>
            </a:r>
            <a:endParaRPr lang="es-CO" sz="2000" b="1" dirty="0">
              <a:solidFill>
                <a:srgbClr val="F6F2DD"/>
              </a:solidFill>
              <a:latin typeface="Isidora Sans Bold" panose="00000800000000000000" pitchFamily="2" charset="0"/>
              <a:cs typeface="Rubik" panose="02000604000000020004" pitchFamily="2" charset="-79"/>
            </a:endParaRPr>
          </a:p>
        </p:txBody>
      </p:sp>
    </p:spTree>
    <p:extLst>
      <p:ext uri="{BB962C8B-B14F-4D97-AF65-F5344CB8AC3E}">
        <p14:creationId xmlns:p14="http://schemas.microsoft.com/office/powerpoint/2010/main" val="17137348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bject 9">
            <a:extLst>
              <a:ext uri="{FF2B5EF4-FFF2-40B4-BE49-F238E27FC236}">
                <a16:creationId xmlns:a16="http://schemas.microsoft.com/office/drawing/2014/main" id="{76DCE478-66EB-EE4E-AF9C-388B29E45829}"/>
              </a:ext>
            </a:extLst>
          </p:cNvPr>
          <p:cNvSpPr/>
          <p:nvPr/>
        </p:nvSpPr>
        <p:spPr>
          <a:xfrm>
            <a:off x="-875188" y="1727180"/>
            <a:ext cx="5062997" cy="5026505"/>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9576" y="1737360"/>
            <a:ext cx="7680960" cy="5120640"/>
          </a:xfrm>
          <a:prstGeom prst="rect">
            <a:avLst/>
          </a:prstGeom>
        </p:spPr>
      </p:pic>
      <p:sp>
        <p:nvSpPr>
          <p:cNvPr id="3" name="CuadroTexto 2">
            <a:extLst>
              <a:ext uri="{FF2B5EF4-FFF2-40B4-BE49-F238E27FC236}">
                <a16:creationId xmlns:a16="http://schemas.microsoft.com/office/drawing/2014/main" id="{8B605FE8-E0B7-2FC5-67DF-4AFBA93190F3}"/>
              </a:ext>
            </a:extLst>
          </p:cNvPr>
          <p:cNvSpPr txBox="1"/>
          <p:nvPr/>
        </p:nvSpPr>
        <p:spPr>
          <a:xfrm>
            <a:off x="4801384" y="723677"/>
            <a:ext cx="2385997" cy="425501"/>
          </a:xfrm>
          <a:prstGeom prst="rect">
            <a:avLst/>
          </a:prstGeom>
          <a:solidFill>
            <a:srgbClr val="1B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13. RETOS</a:t>
            </a:r>
            <a:endParaRPr lang="es-CO" sz="2000" b="1" dirty="0">
              <a:solidFill>
                <a:srgbClr val="F6F2DD"/>
              </a:solidFill>
              <a:latin typeface="Isidora Sans Bold" panose="00000800000000000000" pitchFamily="2" charset="0"/>
              <a:cs typeface="Rubik" panose="02000604000000020004" pitchFamily="2" charset="-79"/>
            </a:endParaRPr>
          </a:p>
        </p:txBody>
      </p:sp>
      <p:sp>
        <p:nvSpPr>
          <p:cNvPr id="4" name="object 31">
            <a:extLst>
              <a:ext uri="{FF2B5EF4-FFF2-40B4-BE49-F238E27FC236}">
                <a16:creationId xmlns:a16="http://schemas.microsoft.com/office/drawing/2014/main" id="{68992550-4AD5-0B32-8A91-87F5ED8A7B18}"/>
              </a:ext>
            </a:extLst>
          </p:cNvPr>
          <p:cNvSpPr txBox="1"/>
          <p:nvPr/>
        </p:nvSpPr>
        <p:spPr>
          <a:xfrm>
            <a:off x="4187809" y="1439284"/>
            <a:ext cx="6060717" cy="4713693"/>
          </a:xfrm>
          <a:prstGeom prst="rect">
            <a:avLst/>
          </a:prstGeom>
        </p:spPr>
        <p:txBody>
          <a:bodyPr vert="horz" wrap="square" lIns="0" tIns="19906" rIns="0" bIns="0" rtlCol="0">
            <a:spAutoFit/>
          </a:bodyPr>
          <a:lstStyle/>
          <a:p>
            <a:pPr marL="323263" marR="6124" indent="-285750" algn="just">
              <a:spcBef>
                <a:spcPts val="50"/>
              </a:spcBef>
              <a:buFont typeface="Arial" panose="020B0604020202020204" pitchFamily="34" charset="0"/>
              <a:buChar char="•"/>
            </a:pPr>
            <a:r>
              <a:rPr lang="es-ES" sz="2000" dirty="0">
                <a:effectLst/>
                <a:latin typeface="Isidora "/>
                <a:ea typeface="Times New Roman" panose="02020603050405020304" pitchFamily="18" charset="0"/>
              </a:rPr>
              <a:t>Contratar las acciones de Plan de Intervenciones Colectivas para dar cumplimiento a 0518 de 2015</a:t>
            </a:r>
          </a:p>
          <a:p>
            <a:pPr marL="323263" marR="6124" indent="-285750" algn="just">
              <a:spcBef>
                <a:spcPts val="50"/>
              </a:spcBef>
              <a:buFont typeface="Arial" panose="020B0604020202020204" pitchFamily="34" charset="0"/>
              <a:buChar char="•"/>
            </a:pPr>
            <a:endParaRPr lang="es-ES" sz="2000" dirty="0">
              <a:latin typeface="Isidora "/>
            </a:endParaRPr>
          </a:p>
          <a:p>
            <a:pPr marL="323263" marR="6124" indent="-285750" algn="just">
              <a:spcBef>
                <a:spcPts val="50"/>
              </a:spcBef>
              <a:buFont typeface="Arial" panose="020B0604020202020204" pitchFamily="34" charset="0"/>
              <a:buChar char="•"/>
            </a:pPr>
            <a:r>
              <a:rPr lang="es-ES" sz="2000" dirty="0">
                <a:latin typeface="Isidora "/>
              </a:rPr>
              <a:t>Continuar los contratos de prestación de servicios del talento humano encargado de certificados de discapacidad </a:t>
            </a:r>
          </a:p>
          <a:p>
            <a:pPr marL="323263" marR="6124" indent="-285750" algn="just">
              <a:spcBef>
                <a:spcPts val="50"/>
              </a:spcBef>
              <a:buFont typeface="Arial" panose="020B0604020202020204" pitchFamily="34" charset="0"/>
              <a:buChar char="•"/>
            </a:pPr>
            <a:endParaRPr lang="es-ES" sz="2000" dirty="0">
              <a:latin typeface="Isidora "/>
            </a:endParaRPr>
          </a:p>
          <a:p>
            <a:pPr marL="323263" marR="6124" indent="-285750" algn="just">
              <a:spcBef>
                <a:spcPts val="50"/>
              </a:spcBef>
              <a:buFont typeface="Arial" panose="020B0604020202020204" pitchFamily="34" charset="0"/>
              <a:buChar char="•"/>
            </a:pPr>
            <a:r>
              <a:rPr lang="es-ES" sz="2000" dirty="0">
                <a:latin typeface="Isidora "/>
              </a:rPr>
              <a:t>Se requiere garantizar oportunidad en los procesos de contratación para permitir la continuidad en la operación de la UGIC</a:t>
            </a:r>
          </a:p>
          <a:p>
            <a:pPr marL="323263" marR="6124" indent="-285750" algn="just">
              <a:spcBef>
                <a:spcPts val="50"/>
              </a:spcBef>
              <a:buFont typeface="Arial" panose="020B0604020202020204" pitchFamily="34" charset="0"/>
              <a:buChar char="•"/>
            </a:pPr>
            <a:endParaRPr lang="es-ES" sz="2000" dirty="0">
              <a:latin typeface="Isidora "/>
            </a:endParaRPr>
          </a:p>
          <a:p>
            <a:pPr marL="323263" marR="6124" indent="-285750" algn="just">
              <a:spcBef>
                <a:spcPts val="50"/>
              </a:spcBef>
              <a:buFont typeface="Arial" panose="020B0604020202020204" pitchFamily="34" charset="0"/>
              <a:buChar char="•"/>
            </a:pPr>
            <a:r>
              <a:rPr lang="es-ES" sz="2000" dirty="0">
                <a:latin typeface="Isidora "/>
              </a:rPr>
              <a:t>Así mismo se requiere garantizar el soporte, mantenimiento y operación dentro de la infraestructura tecnológica del Distrito de Medellín y de propiedad de la SSM</a:t>
            </a:r>
          </a:p>
        </p:txBody>
      </p:sp>
    </p:spTree>
    <p:extLst>
      <p:ext uri="{BB962C8B-B14F-4D97-AF65-F5344CB8AC3E}">
        <p14:creationId xmlns:p14="http://schemas.microsoft.com/office/powerpoint/2010/main" val="1771397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bject 9">
            <a:extLst>
              <a:ext uri="{FF2B5EF4-FFF2-40B4-BE49-F238E27FC236}">
                <a16:creationId xmlns:a16="http://schemas.microsoft.com/office/drawing/2014/main" id="{76DCE478-66EB-EE4E-AF9C-388B29E45829}"/>
              </a:ext>
            </a:extLst>
          </p:cNvPr>
          <p:cNvSpPr/>
          <p:nvPr/>
        </p:nvSpPr>
        <p:spPr>
          <a:xfrm>
            <a:off x="-1277960" y="1831495"/>
            <a:ext cx="5062997" cy="5026505"/>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6" name="object 31"/>
          <p:cNvSpPr txBox="1"/>
          <p:nvPr/>
        </p:nvSpPr>
        <p:spPr>
          <a:xfrm>
            <a:off x="3785037" y="1423178"/>
            <a:ext cx="6689960" cy="4994091"/>
          </a:xfrm>
          <a:prstGeom prst="rect">
            <a:avLst/>
          </a:prstGeom>
        </p:spPr>
        <p:txBody>
          <a:bodyPr vert="horz" wrap="square" lIns="0" tIns="19906" rIns="0" bIns="0" rtlCol="0">
            <a:spAutoFit/>
          </a:bodyPr>
          <a:lstStyle/>
          <a:p>
            <a:pPr algn="just">
              <a:lnSpc>
                <a:spcPct val="107000"/>
              </a:lnSpc>
              <a:spcAft>
                <a:spcPts val="800"/>
              </a:spcAft>
            </a:pPr>
            <a:r>
              <a:rPr lang="es-ES" sz="1600" dirty="0">
                <a:effectLst/>
                <a:latin typeface="Isadora sans"/>
                <a:ea typeface="Calibri" panose="020F0502020204030204" pitchFamily="34" charset="0"/>
                <a:cs typeface="Times New Roman" panose="02020603050405020304" pitchFamily="18" charset="0"/>
              </a:rPr>
              <a:t>La Secretaría de Salud, tiene un presupuesto estimado para la vigencia 2024 por valor de $1.279.198.103.461 y según las proyecciones realizadas, requiere recursos adicionales por valor de $163.588.154.125 con el fin de garantizar la ejecución y el cumplimiento de las competencias Distritales a diciembre de 2024, a continuación se relacionan las principales estrategias:</a:t>
            </a:r>
            <a:endParaRPr lang="es-CO" sz="1600" dirty="0">
              <a:effectLst/>
              <a:latin typeface="Isadora sans"/>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s-ES" sz="1600" dirty="0">
                <a:effectLst/>
                <a:latin typeface="Isadora sans"/>
                <a:ea typeface="Calibri" panose="020F0502020204030204" pitchFamily="34" charset="0"/>
                <a:cs typeface="Times New Roman" panose="02020603050405020304" pitchFamily="18" charset="0"/>
              </a:rPr>
              <a:t>Sistema de Atención Prehospitalaria de Urgencias y Desastres, requiere el valor de $ 23.876.326.408</a:t>
            </a:r>
            <a:endParaRPr lang="es-CO" sz="1600" dirty="0">
              <a:effectLst/>
              <a:latin typeface="Isadora sans"/>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s-ES" sz="1600" u="sng" strike="noStrike" dirty="0">
                <a:solidFill>
                  <a:srgbClr val="0563C1"/>
                </a:solidFill>
                <a:effectLst/>
                <a:latin typeface="Isadora sans"/>
                <a:ea typeface="Calibri" panose="020F0502020204030204" pitchFamily="34" charset="0"/>
                <a:cs typeface="Times New Roman" panose="02020603050405020304" pitchFamily="18" charset="0"/>
                <a:hlinkClick r:id="rId3"/>
              </a:rPr>
              <a:t>Programa Ampliado de Inmunizaciones (PAI), requiere el valor de $2.000.000.000</a:t>
            </a:r>
            <a:endParaRPr lang="es-CO" sz="1600" u="sng" dirty="0">
              <a:effectLst/>
              <a:latin typeface="Isadora sans"/>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s-ES" sz="1600" dirty="0">
                <a:effectLst/>
                <a:latin typeface="Isadora sans"/>
                <a:ea typeface="Calibri" panose="020F0502020204030204" pitchFamily="34" charset="0"/>
                <a:cs typeface="Times New Roman" panose="02020603050405020304" pitchFamily="18" charset="0"/>
              </a:rPr>
              <a:t>Vigilancia Epidemiológica, requiere el valor de $ 2.754.510.180</a:t>
            </a:r>
            <a:endParaRPr lang="es-CO" sz="1600" dirty="0">
              <a:effectLst/>
              <a:latin typeface="Isadora sans"/>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s-ES" sz="1600" dirty="0">
                <a:effectLst/>
                <a:latin typeface="Isadora sans"/>
                <a:ea typeface="Calibri" panose="020F0502020204030204" pitchFamily="34" charset="0"/>
                <a:cs typeface="Times New Roman" panose="02020603050405020304" pitchFamily="18" charset="0"/>
              </a:rPr>
              <a:t>Salud Ambiental, requiere el valor de $ 2.843.694.312</a:t>
            </a:r>
            <a:endParaRPr lang="es-CO" sz="1600" dirty="0">
              <a:effectLst/>
              <a:latin typeface="Isadora sans"/>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s-ES" sz="1600" dirty="0">
                <a:effectLst/>
                <a:latin typeface="Isadora sans"/>
                <a:ea typeface="Calibri" panose="020F0502020204030204" pitchFamily="34" charset="0"/>
                <a:cs typeface="Times New Roman" panose="02020603050405020304" pitchFamily="18" charset="0"/>
              </a:rPr>
              <a:t>Atención de la Población Pobre No Asegurada, requiere el valor de $ 3.000.000.000</a:t>
            </a:r>
            <a:endParaRPr lang="es-CO" sz="1600" dirty="0">
              <a:effectLst/>
              <a:latin typeface="Isadora sans"/>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s-ES" sz="1600" dirty="0">
                <a:effectLst/>
                <a:latin typeface="Isadora sans"/>
                <a:ea typeface="Calibri" panose="020F0502020204030204" pitchFamily="34" charset="0"/>
                <a:cs typeface="Times New Roman" panose="02020603050405020304" pitchFamily="18" charset="0"/>
              </a:rPr>
              <a:t>El desarrollo de actividades del Plan de Intervenciones Colectivas, requiere el valor de valor de $22.000.000.000</a:t>
            </a:r>
            <a:endParaRPr lang="es-CO" sz="1600" dirty="0">
              <a:effectLst/>
              <a:latin typeface="Isadora sans"/>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s-ES" sz="1600" dirty="0">
                <a:effectLst/>
                <a:latin typeface="Isadora sans"/>
                <a:ea typeface="Calibri" panose="020F0502020204030204" pitchFamily="34" charset="0"/>
                <a:cs typeface="Times New Roman" panose="02020603050405020304" pitchFamily="18" charset="0"/>
              </a:rPr>
              <a:t>Soporte a los sistemas de Información de la Secretaría Distrital, requiere el valor de $ 54.614.533.424.</a:t>
            </a:r>
            <a:endParaRPr lang="es-CO" sz="1600" dirty="0">
              <a:effectLst/>
              <a:latin typeface="Isadora sans"/>
              <a:ea typeface="Calibri" panose="020F0502020204030204" pitchFamily="34" charset="0"/>
              <a:cs typeface="Times New Roman" panose="02020603050405020304" pitchFamily="18" charset="0"/>
            </a:endParaRPr>
          </a:p>
          <a:p>
            <a:pPr marL="37513" marR="6124">
              <a:spcBef>
                <a:spcPts val="50"/>
              </a:spcBef>
            </a:pPr>
            <a:endParaRPr lang="es-ES" dirty="0">
              <a:solidFill>
                <a:srgbClr val="1B3834"/>
              </a:solidFill>
              <a:latin typeface="Isidora Sans Bold" panose="00000800000000000000" pitchFamily="2" charset="0"/>
              <a:cs typeface="Tahoma"/>
            </a:endParaRPr>
          </a:p>
        </p:txBody>
      </p:sp>
      <p:sp>
        <p:nvSpPr>
          <p:cNvPr id="3" name="CuadroTexto 2">
            <a:extLst>
              <a:ext uri="{FF2B5EF4-FFF2-40B4-BE49-F238E27FC236}">
                <a16:creationId xmlns:a16="http://schemas.microsoft.com/office/drawing/2014/main" id="{F4C3E60E-CCB0-6C48-817D-5FA8ADFE4E09}"/>
              </a:ext>
            </a:extLst>
          </p:cNvPr>
          <p:cNvSpPr txBox="1"/>
          <p:nvPr/>
        </p:nvSpPr>
        <p:spPr>
          <a:xfrm>
            <a:off x="4801384" y="723677"/>
            <a:ext cx="2385997" cy="425501"/>
          </a:xfrm>
          <a:prstGeom prst="rect">
            <a:avLst/>
          </a:prstGeom>
          <a:solidFill>
            <a:srgbClr val="1B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13. RETOS</a:t>
            </a:r>
            <a:endParaRPr lang="es-CO" sz="2000" b="1" dirty="0">
              <a:solidFill>
                <a:srgbClr val="F6F2DD"/>
              </a:solidFill>
              <a:latin typeface="Isidora Sans Bold" panose="00000800000000000000" pitchFamily="2" charset="0"/>
              <a:cs typeface="Rubik" panose="02000604000000020004" pitchFamily="2" charset="-79"/>
            </a:endParaRPr>
          </a:p>
        </p:txBody>
      </p:sp>
      <p:pic>
        <p:nvPicPr>
          <p:cNvPr id="4" name="Imagen 3">
            <a:extLst>
              <a:ext uri="{FF2B5EF4-FFF2-40B4-BE49-F238E27FC236}">
                <a16:creationId xmlns:a16="http://schemas.microsoft.com/office/drawing/2014/main" id="{842E7FD4-4BC2-7D74-BCE8-B1E862D45A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147" y="1519903"/>
            <a:ext cx="3925569" cy="5384800"/>
          </a:xfrm>
          <a:prstGeom prst="rect">
            <a:avLst/>
          </a:prstGeom>
        </p:spPr>
      </p:pic>
    </p:spTree>
    <p:extLst>
      <p:ext uri="{BB962C8B-B14F-4D97-AF65-F5344CB8AC3E}">
        <p14:creationId xmlns:p14="http://schemas.microsoft.com/office/powerpoint/2010/main" val="43669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uadroTexto 6"/>
          <p:cNvSpPr txBox="1"/>
          <p:nvPr/>
        </p:nvSpPr>
        <p:spPr>
          <a:xfrm>
            <a:off x="2791736" y="738468"/>
            <a:ext cx="6401425" cy="440442"/>
          </a:xfrm>
          <a:prstGeom prst="rect">
            <a:avLst/>
          </a:prstGeom>
          <a:solidFill>
            <a:srgbClr val="1A3A35"/>
          </a:solidFill>
        </p:spPr>
        <p:txBody>
          <a:bodyPr wrap="square" rtlCol="0">
            <a:spAutoFit/>
          </a:bodyPr>
          <a:lstStyle/>
          <a:p>
            <a:pPr>
              <a:lnSpc>
                <a:spcPct val="115000"/>
              </a:lnSpc>
            </a:pPr>
            <a:r>
              <a:rPr lang="es-CO" sz="21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2. RECURSOS FINANCIEROS Y CONTRATACIÓN</a:t>
            </a:r>
            <a:endParaRPr lang="es-CO" sz="2100" dirty="0">
              <a:effectLst/>
              <a:latin typeface="Times New Roman" panose="02020603050405020304" pitchFamily="18" charset="0"/>
              <a:ea typeface="Times New Roman" panose="02020603050405020304" pitchFamily="18" charset="0"/>
            </a:endParaRPr>
          </a:p>
        </p:txBody>
      </p:sp>
      <p:graphicFrame>
        <p:nvGraphicFramePr>
          <p:cNvPr id="12" name="Tabla 11"/>
          <p:cNvGraphicFramePr>
            <a:graphicFrameLocks noGrp="1"/>
          </p:cNvGraphicFramePr>
          <p:nvPr>
            <p:extLst>
              <p:ext uri="{D42A27DB-BD31-4B8C-83A1-F6EECF244321}">
                <p14:modId xmlns:p14="http://schemas.microsoft.com/office/powerpoint/2010/main" val="1235726601"/>
              </p:ext>
            </p:extLst>
          </p:nvPr>
        </p:nvGraphicFramePr>
        <p:xfrm>
          <a:off x="579081" y="1747538"/>
          <a:ext cx="9583656" cy="4053495"/>
        </p:xfrm>
        <a:graphic>
          <a:graphicData uri="http://schemas.openxmlformats.org/drawingml/2006/table">
            <a:tbl>
              <a:tblPr firstRow="1" firstCol="1" bandRow="1"/>
              <a:tblGrid>
                <a:gridCol w="3570593">
                  <a:extLst>
                    <a:ext uri="{9D8B030D-6E8A-4147-A177-3AD203B41FA5}">
                      <a16:colId xmlns:a16="http://schemas.microsoft.com/office/drawing/2014/main" val="20000"/>
                    </a:ext>
                  </a:extLst>
                </a:gridCol>
                <a:gridCol w="2721196">
                  <a:extLst>
                    <a:ext uri="{9D8B030D-6E8A-4147-A177-3AD203B41FA5}">
                      <a16:colId xmlns:a16="http://schemas.microsoft.com/office/drawing/2014/main" val="20001"/>
                    </a:ext>
                  </a:extLst>
                </a:gridCol>
                <a:gridCol w="2384801">
                  <a:extLst>
                    <a:ext uri="{9D8B030D-6E8A-4147-A177-3AD203B41FA5}">
                      <a16:colId xmlns:a16="http://schemas.microsoft.com/office/drawing/2014/main" val="20002"/>
                    </a:ext>
                  </a:extLst>
                </a:gridCol>
                <a:gridCol w="907066">
                  <a:extLst>
                    <a:ext uri="{9D8B030D-6E8A-4147-A177-3AD203B41FA5}">
                      <a16:colId xmlns:a16="http://schemas.microsoft.com/office/drawing/2014/main" val="20003"/>
                    </a:ext>
                  </a:extLst>
                </a:gridCol>
              </a:tblGrid>
              <a:tr h="405464">
                <a:tc>
                  <a:txBody>
                    <a:bodyPr/>
                    <a:lstStyle/>
                    <a:p>
                      <a:pPr algn="ctr">
                        <a:lnSpc>
                          <a:spcPct val="107000"/>
                        </a:lnSpc>
                        <a:spcAft>
                          <a:spcPts val="800"/>
                        </a:spcAft>
                      </a:pPr>
                      <a:r>
                        <a:rPr lang="en-US" sz="1800" b="1" dirty="0" err="1">
                          <a:solidFill>
                            <a:srgbClr val="F8F3DE"/>
                          </a:solidFill>
                          <a:effectLst/>
                          <a:latin typeface="Isidora Sans Bold" panose="00000800000000000000" pitchFamily="2" charset="0"/>
                          <a:ea typeface="Calibri" panose="020F0502020204030204" pitchFamily="34" charset="0"/>
                          <a:cs typeface="Times New Roman" panose="02020603050405020304" pitchFamily="18" charset="0"/>
                        </a:rPr>
                        <a:t>Concepto</a:t>
                      </a:r>
                      <a:endParaRPr lang="es-CO" sz="26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A35"/>
                    </a:solidFill>
                  </a:tcPr>
                </a:tc>
                <a:tc gridSpan="3">
                  <a:txBody>
                    <a:bodyPr/>
                    <a:lstStyle/>
                    <a:p>
                      <a:pPr algn="ctr">
                        <a:lnSpc>
                          <a:spcPct val="107000"/>
                        </a:lnSpc>
                        <a:spcAft>
                          <a:spcPts val="800"/>
                        </a:spcAft>
                      </a:pPr>
                      <a:r>
                        <a:rPr lang="en-US" sz="1800" b="1" dirty="0">
                          <a:solidFill>
                            <a:srgbClr val="F8F3DE"/>
                          </a:solidFill>
                          <a:effectLst/>
                          <a:latin typeface="Isidora Sans Bold" panose="00000800000000000000" pitchFamily="2" charset="0"/>
                          <a:ea typeface="Calibri" panose="020F0502020204030204" pitchFamily="34" charset="0"/>
                          <a:cs typeface="Times New Roman" panose="02020603050405020304" pitchFamily="18" charset="0"/>
                        </a:rPr>
                        <a:t>Vigencia 2020 -2023</a:t>
                      </a:r>
                      <a:endParaRPr lang="es-CO" sz="26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97397" marR="97397" marT="48698" marB="4869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A35"/>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491908">
                <a:tc>
                  <a:txBody>
                    <a:bodyPr/>
                    <a:lstStyle/>
                    <a:p>
                      <a:pPr algn="ctr">
                        <a:lnSpc>
                          <a:spcPct val="107000"/>
                        </a:lnSpc>
                        <a:spcAft>
                          <a:spcPts val="800"/>
                        </a:spcAft>
                      </a:pPr>
                      <a:r>
                        <a:rPr lang="en-US" sz="1800" dirty="0" err="1">
                          <a:solidFill>
                            <a:srgbClr val="F8F3DE"/>
                          </a:solidFill>
                          <a:effectLst/>
                          <a:latin typeface="Isidora Sans Bold" panose="00000800000000000000" pitchFamily="2" charset="0"/>
                          <a:ea typeface="Calibri" panose="020F0502020204030204" pitchFamily="34" charset="0"/>
                          <a:cs typeface="Times New Roman" panose="02020603050405020304" pitchFamily="18" charset="0"/>
                        </a:rPr>
                        <a:t>Subcuenta</a:t>
                      </a:r>
                      <a:r>
                        <a:rPr lang="en-US" sz="1800" dirty="0">
                          <a:effectLst/>
                          <a:latin typeface="Isidora Sans Bold" panose="00000800000000000000" pitchFamily="2" charset="0"/>
                          <a:ea typeface="Calibri" panose="020F0502020204030204" pitchFamily="34" charset="0"/>
                          <a:cs typeface="Times New Roman" panose="02020603050405020304" pitchFamily="18" charset="0"/>
                        </a:rPr>
                        <a:t> </a:t>
                      </a:r>
                      <a:endParaRPr lang="es-CO" sz="26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A35"/>
                    </a:solidFill>
                  </a:tcPr>
                </a:tc>
                <a:tc>
                  <a:txBody>
                    <a:bodyPr/>
                    <a:lstStyle/>
                    <a:p>
                      <a:pPr algn="ctr">
                        <a:lnSpc>
                          <a:spcPct val="107000"/>
                        </a:lnSpc>
                        <a:spcAft>
                          <a:spcPts val="800"/>
                        </a:spcAft>
                      </a:pPr>
                      <a:r>
                        <a:rPr lang="en-US" sz="1800" b="1" dirty="0" err="1">
                          <a:solidFill>
                            <a:srgbClr val="F8F3DE"/>
                          </a:solidFill>
                          <a:effectLst/>
                          <a:latin typeface="Isidora Sans Bold" panose="00000800000000000000" pitchFamily="2" charset="0"/>
                          <a:ea typeface="Calibri" panose="020F0502020204030204" pitchFamily="34" charset="0"/>
                          <a:cs typeface="Times New Roman" panose="02020603050405020304" pitchFamily="18" charset="0"/>
                        </a:rPr>
                        <a:t>Presupuesto</a:t>
                      </a:r>
                      <a:r>
                        <a:rPr lang="en-US" sz="1800" b="1" dirty="0">
                          <a:solidFill>
                            <a:srgbClr val="F8F3DE"/>
                          </a:solidFill>
                          <a:effectLst/>
                          <a:latin typeface="Isidora Sans Bold" panose="00000800000000000000" pitchFamily="2" charset="0"/>
                          <a:ea typeface="Calibri" panose="020F0502020204030204" pitchFamily="34" charset="0"/>
                          <a:cs typeface="Times New Roman" panose="02020603050405020304" pitchFamily="18" charset="0"/>
                        </a:rPr>
                        <a:t> definitivo</a:t>
                      </a:r>
                      <a:endParaRPr lang="es-CO" sz="26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A35"/>
                    </a:solidFill>
                  </a:tcPr>
                </a:tc>
                <a:tc>
                  <a:txBody>
                    <a:bodyPr/>
                    <a:lstStyle/>
                    <a:p>
                      <a:pPr algn="ctr">
                        <a:lnSpc>
                          <a:spcPct val="107000"/>
                        </a:lnSpc>
                        <a:spcAft>
                          <a:spcPts val="800"/>
                        </a:spcAft>
                      </a:pPr>
                      <a:r>
                        <a:rPr lang="en-US" sz="1800" b="1" dirty="0" err="1">
                          <a:solidFill>
                            <a:srgbClr val="F8F3DE"/>
                          </a:solidFill>
                          <a:effectLst/>
                          <a:latin typeface="Isidora Sans Bold" panose="00000800000000000000" pitchFamily="2" charset="0"/>
                          <a:ea typeface="Calibri" panose="020F0502020204030204" pitchFamily="34" charset="0"/>
                          <a:cs typeface="Times New Roman" panose="02020603050405020304" pitchFamily="18" charset="0"/>
                        </a:rPr>
                        <a:t>Presupuesto</a:t>
                      </a:r>
                      <a:r>
                        <a:rPr lang="en-US" sz="1800" b="1" dirty="0">
                          <a:solidFill>
                            <a:srgbClr val="F8F3DE"/>
                          </a:solidFill>
                          <a:effectLst/>
                          <a:latin typeface="Isidora Sans Bold" panose="00000800000000000000" pitchFamily="2" charset="0"/>
                          <a:ea typeface="Calibri" panose="020F0502020204030204" pitchFamily="34" charset="0"/>
                          <a:cs typeface="Times New Roman" panose="02020603050405020304" pitchFamily="18" charset="0"/>
                        </a:rPr>
                        <a:t> </a:t>
                      </a:r>
                      <a:r>
                        <a:rPr lang="en-US" sz="1800" b="1" dirty="0" err="1">
                          <a:solidFill>
                            <a:srgbClr val="F8F3DE"/>
                          </a:solidFill>
                          <a:effectLst/>
                          <a:latin typeface="Isidora Sans Bold" panose="00000800000000000000" pitchFamily="2" charset="0"/>
                          <a:ea typeface="Calibri" panose="020F0502020204030204" pitchFamily="34" charset="0"/>
                          <a:cs typeface="Times New Roman" panose="02020603050405020304" pitchFamily="18" charset="0"/>
                        </a:rPr>
                        <a:t>ejecutado</a:t>
                      </a:r>
                      <a:endParaRPr lang="es-CO" sz="26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A35"/>
                    </a:solidFill>
                  </a:tcPr>
                </a:tc>
                <a:tc>
                  <a:txBody>
                    <a:bodyPr/>
                    <a:lstStyle/>
                    <a:p>
                      <a:pPr algn="ctr">
                        <a:lnSpc>
                          <a:spcPct val="107000"/>
                        </a:lnSpc>
                        <a:spcAft>
                          <a:spcPts val="800"/>
                        </a:spcAft>
                      </a:pPr>
                      <a:r>
                        <a:rPr lang="en-US" sz="1800" b="1" dirty="0">
                          <a:solidFill>
                            <a:srgbClr val="F8F3DE"/>
                          </a:solidFill>
                          <a:effectLst/>
                          <a:latin typeface="Isidora Sans Bold" panose="00000800000000000000" pitchFamily="2" charset="0"/>
                          <a:ea typeface="Calibri" panose="020F0502020204030204" pitchFamily="34" charset="0"/>
                          <a:cs typeface="Times New Roman" panose="02020603050405020304" pitchFamily="18" charset="0"/>
                        </a:rPr>
                        <a:t>%</a:t>
                      </a:r>
                      <a:endParaRPr lang="es-CO" sz="26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A35"/>
                    </a:solidFill>
                  </a:tcPr>
                </a:tc>
                <a:extLst>
                  <a:ext uri="{0D108BD9-81ED-4DB2-BD59-A6C34878D82A}">
                    <a16:rowId xmlns:a16="http://schemas.microsoft.com/office/drawing/2014/main" val="10001"/>
                  </a:ext>
                </a:extLst>
              </a:tr>
              <a:tr h="491908">
                <a:tc>
                  <a:txBody>
                    <a:bodyPr/>
                    <a:lstStyle/>
                    <a:p>
                      <a:pPr>
                        <a:lnSpc>
                          <a:spcPct val="107000"/>
                        </a:lnSpc>
                        <a:spcAft>
                          <a:spcPts val="800"/>
                        </a:spcAft>
                      </a:pPr>
                      <a:r>
                        <a:rPr lang="es-CO" sz="1800" noProof="0" dirty="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Régimen</a:t>
                      </a:r>
                      <a:r>
                        <a:rPr lang="en-US" sz="1800" dirty="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Subsidiado</a:t>
                      </a:r>
                      <a:endParaRPr lang="es-CO" sz="2600" dirty="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80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3.665.054.129.909</a:t>
                      </a:r>
                      <a:endParaRPr lang="es-CO" sz="260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80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3.123.891.739.311</a:t>
                      </a:r>
                      <a:endParaRPr lang="es-CO" sz="260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85,23%</a:t>
                      </a:r>
                      <a:endParaRPr lang="es-CO" sz="2600" dirty="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1908">
                <a:tc>
                  <a:txBody>
                    <a:bodyPr/>
                    <a:lstStyle/>
                    <a:p>
                      <a:pPr>
                        <a:lnSpc>
                          <a:spcPct val="107000"/>
                        </a:lnSpc>
                        <a:spcAft>
                          <a:spcPts val="800"/>
                        </a:spcAft>
                      </a:pPr>
                      <a:r>
                        <a:rPr lang="en-US" sz="180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Salud Pública</a:t>
                      </a:r>
                      <a:endParaRPr lang="es-CO" sz="260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800" dirty="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361.732.433.066</a:t>
                      </a:r>
                      <a:endParaRPr lang="es-CO" sz="2600" dirty="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80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341.905.636.683</a:t>
                      </a:r>
                      <a:endParaRPr lang="es-CO" sz="260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94,52%</a:t>
                      </a:r>
                      <a:endParaRPr lang="es-CO" sz="260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72850">
                <a:tc>
                  <a:txBody>
                    <a:bodyPr/>
                    <a:lstStyle/>
                    <a:p>
                      <a:pPr>
                        <a:lnSpc>
                          <a:spcPct val="107000"/>
                        </a:lnSpc>
                        <a:spcAft>
                          <a:spcPts val="800"/>
                        </a:spcAft>
                      </a:pPr>
                      <a:r>
                        <a:rPr lang="es-CO" sz="180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Prestación de servicios de salud en lo no cubierto con subsidios a la demanda</a:t>
                      </a:r>
                      <a:endParaRPr lang="es-CO" sz="260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80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33.683.342.037</a:t>
                      </a:r>
                      <a:endParaRPr lang="es-CO" sz="260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800" dirty="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29.126.023.617</a:t>
                      </a:r>
                      <a:endParaRPr lang="es-CO" sz="2600" dirty="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86,47%</a:t>
                      </a:r>
                      <a:endParaRPr lang="es-CO" sz="2600" dirty="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1908">
                <a:tc>
                  <a:txBody>
                    <a:bodyPr/>
                    <a:lstStyle/>
                    <a:p>
                      <a:pPr>
                        <a:lnSpc>
                          <a:spcPct val="107000"/>
                        </a:lnSpc>
                        <a:spcAft>
                          <a:spcPts val="800"/>
                        </a:spcAft>
                      </a:pPr>
                      <a:r>
                        <a:rPr lang="en-US" sz="180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OGS-Inversión</a:t>
                      </a:r>
                      <a:endParaRPr lang="es-CO" sz="260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80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588.181.989.586</a:t>
                      </a:r>
                      <a:endParaRPr lang="es-CO" sz="260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800" dirty="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541.214.121.526</a:t>
                      </a:r>
                      <a:endParaRPr lang="es-CO" sz="2600" dirty="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92,01%</a:t>
                      </a:r>
                      <a:endParaRPr lang="es-CO" sz="2600" dirty="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0107">
                <a:tc>
                  <a:txBody>
                    <a:bodyPr/>
                    <a:lstStyle/>
                    <a:p>
                      <a:pPr>
                        <a:lnSpc>
                          <a:spcPct val="107000"/>
                        </a:lnSpc>
                        <a:spcAft>
                          <a:spcPts val="800"/>
                        </a:spcAft>
                      </a:pPr>
                      <a:r>
                        <a:rPr lang="en-US" sz="180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OGS-Funcionamiento</a:t>
                      </a:r>
                      <a:endParaRPr lang="es-CO" sz="260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80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63.656.502.460</a:t>
                      </a:r>
                      <a:endParaRPr lang="es-CO" sz="260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800" dirty="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50.597.320.653</a:t>
                      </a:r>
                      <a:endParaRPr lang="es-CO" sz="2600" dirty="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solidFill>
                            <a:srgbClr val="000000"/>
                          </a:solidFill>
                          <a:effectLst/>
                          <a:latin typeface="Isidora Sans" panose="00000500000000000000" pitchFamily="2" charset="0"/>
                          <a:ea typeface="Calibri" panose="020F0502020204030204" pitchFamily="34" charset="0"/>
                          <a:cs typeface="Times New Roman" panose="02020603050405020304" pitchFamily="18" charset="0"/>
                        </a:rPr>
                        <a:t>79,48%</a:t>
                      </a:r>
                      <a:endParaRPr lang="es-CO" sz="2600" dirty="0">
                        <a:effectLst/>
                        <a:latin typeface="Isidora Sans" panose="000005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7442">
                <a:tc>
                  <a:txBody>
                    <a:bodyPr/>
                    <a:lstStyle/>
                    <a:p>
                      <a:pPr>
                        <a:lnSpc>
                          <a:spcPct val="107000"/>
                        </a:lnSpc>
                        <a:spcAft>
                          <a:spcPts val="800"/>
                        </a:spcAft>
                      </a:pPr>
                      <a:r>
                        <a:rPr lang="en-US" sz="1800" b="1" dirty="0">
                          <a:solidFill>
                            <a:srgbClr val="F7F2DD"/>
                          </a:solidFill>
                          <a:effectLst/>
                          <a:latin typeface="Isidora Sans Bold" panose="00000800000000000000" pitchFamily="2" charset="0"/>
                          <a:ea typeface="Calibri" panose="020F0502020204030204" pitchFamily="34" charset="0"/>
                          <a:cs typeface="Times New Roman" panose="02020603050405020304" pitchFamily="18" charset="0"/>
                        </a:rPr>
                        <a:t>Total</a:t>
                      </a:r>
                      <a:endParaRPr lang="es-CO" sz="2600" dirty="0">
                        <a:solidFill>
                          <a:srgbClr val="F7F2DD"/>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A35"/>
                    </a:solidFill>
                  </a:tcPr>
                </a:tc>
                <a:tc>
                  <a:txBody>
                    <a:bodyPr/>
                    <a:lstStyle/>
                    <a:p>
                      <a:pPr algn="r">
                        <a:lnSpc>
                          <a:spcPct val="107000"/>
                        </a:lnSpc>
                        <a:spcAft>
                          <a:spcPts val="800"/>
                        </a:spcAft>
                      </a:pPr>
                      <a:r>
                        <a:rPr lang="en-US" sz="1800" dirty="0">
                          <a:solidFill>
                            <a:srgbClr val="F7F2DD"/>
                          </a:solidFill>
                          <a:effectLst/>
                          <a:latin typeface="Isidora Sans Bold" panose="00000800000000000000" pitchFamily="2" charset="0"/>
                          <a:ea typeface="Calibri" panose="020F0502020204030204" pitchFamily="34" charset="0"/>
                          <a:cs typeface="Times New Roman" panose="02020603050405020304" pitchFamily="18" charset="0"/>
                        </a:rPr>
                        <a:t>4.712.308.397.058</a:t>
                      </a:r>
                      <a:endParaRPr lang="es-CO" sz="2600" dirty="0">
                        <a:solidFill>
                          <a:srgbClr val="F7F2DD"/>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A35"/>
                    </a:solidFill>
                  </a:tcPr>
                </a:tc>
                <a:tc>
                  <a:txBody>
                    <a:bodyPr/>
                    <a:lstStyle/>
                    <a:p>
                      <a:pPr algn="r">
                        <a:lnSpc>
                          <a:spcPct val="107000"/>
                        </a:lnSpc>
                        <a:spcAft>
                          <a:spcPts val="800"/>
                        </a:spcAft>
                      </a:pPr>
                      <a:r>
                        <a:rPr lang="en-US" sz="1800" dirty="0">
                          <a:solidFill>
                            <a:srgbClr val="F7F2DD"/>
                          </a:solidFill>
                          <a:effectLst/>
                          <a:latin typeface="Isidora Sans Bold" panose="00000800000000000000" pitchFamily="2" charset="0"/>
                          <a:ea typeface="Calibri" panose="020F0502020204030204" pitchFamily="34" charset="0"/>
                          <a:cs typeface="Times New Roman" panose="02020603050405020304" pitchFamily="18" charset="0"/>
                        </a:rPr>
                        <a:t>4.086.734.841.790</a:t>
                      </a:r>
                      <a:endParaRPr lang="es-CO" sz="2600" dirty="0">
                        <a:solidFill>
                          <a:srgbClr val="F7F2DD"/>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A35"/>
                    </a:solidFill>
                  </a:tcPr>
                </a:tc>
                <a:tc>
                  <a:txBody>
                    <a:bodyPr/>
                    <a:lstStyle/>
                    <a:p>
                      <a:pPr algn="ctr">
                        <a:lnSpc>
                          <a:spcPct val="107000"/>
                        </a:lnSpc>
                        <a:spcAft>
                          <a:spcPts val="800"/>
                        </a:spcAft>
                      </a:pPr>
                      <a:r>
                        <a:rPr lang="en-US" sz="1800" dirty="0">
                          <a:solidFill>
                            <a:srgbClr val="F7F2DD"/>
                          </a:solidFill>
                          <a:effectLst/>
                          <a:latin typeface="Isidora Sans Bold" panose="00000800000000000000" pitchFamily="2" charset="0"/>
                          <a:ea typeface="Calibri" panose="020F0502020204030204" pitchFamily="34" charset="0"/>
                          <a:cs typeface="Times New Roman" panose="02020603050405020304" pitchFamily="18" charset="0"/>
                        </a:rPr>
                        <a:t>86,72%</a:t>
                      </a:r>
                      <a:endParaRPr lang="es-CO" sz="2600" dirty="0">
                        <a:solidFill>
                          <a:srgbClr val="F7F2DD"/>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55885" marR="558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3A35"/>
                    </a:solidFill>
                  </a:tcPr>
                </a:tc>
                <a:extLst>
                  <a:ext uri="{0D108BD9-81ED-4DB2-BD59-A6C34878D82A}">
                    <a16:rowId xmlns:a16="http://schemas.microsoft.com/office/drawing/2014/main" val="10007"/>
                  </a:ext>
                </a:extLst>
              </a:tr>
            </a:tbl>
          </a:graphicData>
        </a:graphic>
      </p:graphicFrame>
      <p:sp>
        <p:nvSpPr>
          <p:cNvPr id="2" name="CuadroTexto 1">
            <a:extLst>
              <a:ext uri="{FF2B5EF4-FFF2-40B4-BE49-F238E27FC236}">
                <a16:creationId xmlns:a16="http://schemas.microsoft.com/office/drawing/2014/main" id="{C77FC69A-F969-8BF1-9677-38BCB016D3E4}"/>
              </a:ext>
            </a:extLst>
          </p:cNvPr>
          <p:cNvSpPr txBox="1"/>
          <p:nvPr/>
        </p:nvSpPr>
        <p:spPr>
          <a:xfrm>
            <a:off x="1111045" y="5966539"/>
            <a:ext cx="2969342" cy="369332"/>
          </a:xfrm>
          <a:prstGeom prst="rect">
            <a:avLst/>
          </a:prstGeom>
          <a:noFill/>
        </p:spPr>
        <p:txBody>
          <a:bodyPr wrap="square" rtlCol="0">
            <a:spAutoFit/>
          </a:bodyPr>
          <a:lstStyle/>
          <a:p>
            <a:r>
              <a:rPr lang="es-CO" b="1" dirty="0"/>
              <a:t>Corte: agosto 2023</a:t>
            </a:r>
          </a:p>
        </p:txBody>
      </p:sp>
    </p:spTree>
    <p:extLst>
      <p:ext uri="{BB962C8B-B14F-4D97-AF65-F5344CB8AC3E}">
        <p14:creationId xmlns:p14="http://schemas.microsoft.com/office/powerpoint/2010/main" val="4275053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bject 9">
            <a:extLst>
              <a:ext uri="{FF2B5EF4-FFF2-40B4-BE49-F238E27FC236}">
                <a16:creationId xmlns:a16="http://schemas.microsoft.com/office/drawing/2014/main" id="{76DCE478-66EB-EE4E-AF9C-388B29E45829}"/>
              </a:ext>
            </a:extLst>
          </p:cNvPr>
          <p:cNvSpPr/>
          <p:nvPr/>
        </p:nvSpPr>
        <p:spPr>
          <a:xfrm>
            <a:off x="-1277960" y="1831495"/>
            <a:ext cx="5062997" cy="5026505"/>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6" name="object 31"/>
          <p:cNvSpPr txBox="1"/>
          <p:nvPr/>
        </p:nvSpPr>
        <p:spPr>
          <a:xfrm>
            <a:off x="3785037" y="1423178"/>
            <a:ext cx="6689960" cy="5034550"/>
          </a:xfrm>
          <a:prstGeom prst="rect">
            <a:avLst/>
          </a:prstGeom>
        </p:spPr>
        <p:txBody>
          <a:bodyPr vert="horz" wrap="square" lIns="0" tIns="19906" rIns="0" bIns="0" rtlCol="0">
            <a:spAutoFit/>
          </a:bodyPr>
          <a:lstStyle/>
          <a:p>
            <a:pPr algn="just">
              <a:lnSpc>
                <a:spcPct val="107000"/>
              </a:lnSpc>
              <a:spcAft>
                <a:spcPts val="800"/>
              </a:spcAft>
            </a:pPr>
            <a:r>
              <a:rPr lang="es-ES" sz="1700" dirty="0">
                <a:effectLst/>
                <a:latin typeface="Isadora sans"/>
                <a:ea typeface="Calibri" panose="020F0502020204030204" pitchFamily="34" charset="0"/>
                <a:cs typeface="Times New Roman" panose="02020603050405020304" pitchFamily="18" charset="0"/>
              </a:rPr>
              <a:t>A continuación, se detallan proyectos con necesidad de recursos para la siguiente vigencia  y los contratos prioritarios para su continuidad en la </a:t>
            </a:r>
            <a:r>
              <a:rPr lang="es-ES" sz="1700" b="1" dirty="0">
                <a:effectLst/>
                <a:latin typeface="Isadora sans"/>
                <a:ea typeface="Calibri" panose="020F0502020204030204" pitchFamily="34" charset="0"/>
                <a:cs typeface="Times New Roman" panose="02020603050405020304" pitchFamily="18" charset="0"/>
              </a:rPr>
              <a:t>2024:</a:t>
            </a:r>
          </a:p>
          <a:p>
            <a:pPr algn="just">
              <a:lnSpc>
                <a:spcPct val="107000"/>
              </a:lnSpc>
              <a:spcAft>
                <a:spcPts val="800"/>
              </a:spcAft>
            </a:pPr>
            <a:r>
              <a:rPr lang="es-ES" sz="1700" b="1" dirty="0">
                <a:effectLst/>
                <a:latin typeface="Isadora sans"/>
                <a:ea typeface="Calibri" panose="020F0502020204030204" pitchFamily="34" charset="0"/>
                <a:cs typeface="Times New Roman" panose="02020603050405020304" pitchFamily="18" charset="0"/>
              </a:rPr>
              <a:t>Proyecto 200174 Administración de </a:t>
            </a:r>
            <a:r>
              <a:rPr lang="es-ES" sz="1700" b="1" dirty="0">
                <a:latin typeface="Isadora sans"/>
                <a:ea typeface="Calibri" panose="020F0502020204030204" pitchFamily="34" charset="0"/>
                <a:cs typeface="Times New Roman" panose="02020603050405020304" pitchFamily="18" charset="0"/>
              </a:rPr>
              <a:t>l</a:t>
            </a:r>
            <a:r>
              <a:rPr lang="es-ES" sz="1700" b="1" dirty="0">
                <a:effectLst/>
                <a:latin typeface="Isadora sans"/>
                <a:ea typeface="Calibri" panose="020F0502020204030204" pitchFamily="34" charset="0"/>
                <a:cs typeface="Times New Roman" panose="02020603050405020304" pitchFamily="18" charset="0"/>
              </a:rPr>
              <a:t>a Prestación del Servicio </a:t>
            </a:r>
            <a:r>
              <a:rPr lang="es-ES" sz="1700" b="1" dirty="0">
                <a:latin typeface="Isadora sans"/>
                <a:ea typeface="Calibri" panose="020F0502020204030204" pitchFamily="34" charset="0"/>
                <a:cs typeface="Times New Roman" panose="02020603050405020304" pitchFamily="18" charset="0"/>
              </a:rPr>
              <a:t>d</a:t>
            </a:r>
            <a:r>
              <a:rPr lang="es-ES" sz="1700" b="1" dirty="0">
                <a:effectLst/>
                <a:latin typeface="Isadora sans"/>
                <a:ea typeface="Calibri" panose="020F0502020204030204" pitchFamily="34" charset="0"/>
                <a:cs typeface="Times New Roman" panose="02020603050405020304" pitchFamily="18" charset="0"/>
              </a:rPr>
              <a:t>e Salud a la Población No Afiliada Sin Capacidad de Pago</a:t>
            </a:r>
          </a:p>
          <a:p>
            <a:pPr marL="285750" indent="-285750" algn="just">
              <a:lnSpc>
                <a:spcPct val="107000"/>
              </a:lnSpc>
              <a:spcAft>
                <a:spcPts val="800"/>
              </a:spcAft>
              <a:buFont typeface="Arial" panose="020B0604020202020204" pitchFamily="34" charset="0"/>
              <a:buChar char="•"/>
            </a:pPr>
            <a:r>
              <a:rPr lang="es-ES" sz="1700" b="1" dirty="0">
                <a:effectLst/>
                <a:latin typeface="Isadora sans"/>
                <a:ea typeface="Calibri" panose="020F0502020204030204" pitchFamily="34" charset="0"/>
                <a:cs typeface="Times New Roman" panose="02020603050405020304" pitchFamily="18" charset="0"/>
              </a:rPr>
              <a:t>Recursos pendientes a financiar del proyecto: </a:t>
            </a:r>
            <a:r>
              <a:rPr lang="es-ES" sz="1700" dirty="0">
                <a:effectLst/>
                <a:latin typeface="Isadora sans"/>
                <a:ea typeface="Calibri" panose="020F0502020204030204" pitchFamily="34" charset="0"/>
                <a:cs typeface="Times New Roman" panose="02020603050405020304" pitchFamily="18" charset="0"/>
              </a:rPr>
              <a:t>$3.000.000.000</a:t>
            </a:r>
          </a:p>
          <a:p>
            <a:pPr algn="just">
              <a:lnSpc>
                <a:spcPct val="107000"/>
              </a:lnSpc>
              <a:spcAft>
                <a:spcPts val="800"/>
              </a:spcAft>
            </a:pPr>
            <a:endParaRPr lang="es-ES" sz="1700" dirty="0">
              <a:effectLst/>
              <a:latin typeface="Isadora sans"/>
              <a:ea typeface="Calibri" panose="020F0502020204030204" pitchFamily="34" charset="0"/>
              <a:cs typeface="Times New Roman" panose="02020603050405020304" pitchFamily="18" charset="0"/>
            </a:endParaRPr>
          </a:p>
          <a:p>
            <a:pPr algn="just">
              <a:lnSpc>
                <a:spcPct val="107000"/>
              </a:lnSpc>
              <a:spcAft>
                <a:spcPts val="800"/>
              </a:spcAft>
            </a:pPr>
            <a:r>
              <a:rPr lang="es-ES" sz="1700" b="1" dirty="0">
                <a:effectLst/>
                <a:latin typeface="Isadora sans"/>
                <a:ea typeface="Calibri" panose="020F0502020204030204" pitchFamily="34" charset="0"/>
                <a:cs typeface="Times New Roman" panose="02020603050405020304" pitchFamily="18" charset="0"/>
              </a:rPr>
              <a:t>Objeto: </a:t>
            </a:r>
            <a:r>
              <a:rPr lang="es-ES" sz="1700" dirty="0">
                <a:effectLst/>
                <a:latin typeface="Isadora sans"/>
                <a:ea typeface="Calibri" panose="020F0502020204030204" pitchFamily="34" charset="0"/>
                <a:cs typeface="Times New Roman" panose="02020603050405020304" pitchFamily="18" charset="0"/>
              </a:rPr>
              <a:t>Contrato Interadministrativo para prestar los servicios de salud de Primer Nivel de Complejidad con destino a la población pobre identificada no asegurada.</a:t>
            </a:r>
          </a:p>
          <a:p>
            <a:pPr marL="285750" indent="-285750" algn="just">
              <a:lnSpc>
                <a:spcPct val="107000"/>
              </a:lnSpc>
              <a:spcAft>
                <a:spcPts val="800"/>
              </a:spcAft>
              <a:buFont typeface="Arial" panose="020B0604020202020204" pitchFamily="34" charset="0"/>
              <a:buChar char="•"/>
            </a:pPr>
            <a:r>
              <a:rPr lang="es-ES" sz="1700" dirty="0">
                <a:effectLst/>
                <a:latin typeface="Isadora sans"/>
                <a:ea typeface="Calibri" panose="020F0502020204030204" pitchFamily="34" charset="0"/>
                <a:cs typeface="Times New Roman" panose="02020603050405020304" pitchFamily="18" charset="0"/>
              </a:rPr>
              <a:t>Financiado hasta el 15 de septiembre de 2024</a:t>
            </a:r>
          </a:p>
          <a:p>
            <a:pPr marL="285750" indent="-285750" algn="just">
              <a:lnSpc>
                <a:spcPct val="107000"/>
              </a:lnSpc>
              <a:spcAft>
                <a:spcPts val="800"/>
              </a:spcAft>
              <a:buFont typeface="Arial" panose="020B0604020202020204" pitchFamily="34" charset="0"/>
              <a:buChar char="•"/>
            </a:pPr>
            <a:r>
              <a:rPr lang="es-ES" sz="1700" b="1" dirty="0">
                <a:effectLst/>
                <a:latin typeface="Isadora sans"/>
                <a:ea typeface="Calibri" panose="020F0502020204030204" pitchFamily="34" charset="0"/>
                <a:cs typeface="Times New Roman" panose="02020603050405020304" pitchFamily="18" charset="0"/>
              </a:rPr>
              <a:t>Valor estimado mes: </a:t>
            </a:r>
            <a:r>
              <a:rPr lang="es-ES" sz="1700" dirty="0">
                <a:effectLst/>
                <a:latin typeface="Isadora sans"/>
                <a:ea typeface="Calibri" panose="020F0502020204030204" pitchFamily="34" charset="0"/>
                <a:cs typeface="Times New Roman" panose="02020603050405020304" pitchFamily="18" charset="0"/>
              </a:rPr>
              <a:t>$ 576.666.667</a:t>
            </a:r>
          </a:p>
          <a:p>
            <a:pPr marL="285750" indent="-285750" algn="just">
              <a:lnSpc>
                <a:spcPct val="107000"/>
              </a:lnSpc>
              <a:spcAft>
                <a:spcPts val="800"/>
              </a:spcAft>
              <a:buFont typeface="Arial" panose="020B0604020202020204" pitchFamily="34" charset="0"/>
              <a:buChar char="•"/>
            </a:pPr>
            <a:r>
              <a:rPr lang="es-ES" sz="1700" b="1" dirty="0">
                <a:effectLst/>
                <a:latin typeface="Isadora sans"/>
                <a:ea typeface="Calibri" panose="020F0502020204030204" pitchFamily="34" charset="0"/>
                <a:cs typeface="Times New Roman" panose="02020603050405020304" pitchFamily="18" charset="0"/>
              </a:rPr>
              <a:t>Meses pendientes por cubrir: </a:t>
            </a:r>
            <a:r>
              <a:rPr lang="es-ES" sz="1700" dirty="0">
                <a:effectLst/>
                <a:latin typeface="Isadora sans"/>
                <a:ea typeface="Calibri" panose="020F0502020204030204" pitchFamily="34" charset="0"/>
                <a:cs typeface="Times New Roman" panose="02020603050405020304" pitchFamily="18" charset="0"/>
              </a:rPr>
              <a:t>4 meses valor requerido para el contrato $3.000.000.000</a:t>
            </a:r>
          </a:p>
          <a:p>
            <a:pPr marL="37513" marR="6124">
              <a:spcBef>
                <a:spcPts val="50"/>
              </a:spcBef>
            </a:pPr>
            <a:endParaRPr lang="es-ES" sz="1700" dirty="0">
              <a:solidFill>
                <a:srgbClr val="1B3834"/>
              </a:solidFill>
              <a:latin typeface="Isidora Sans Bold" panose="00000800000000000000" pitchFamily="2" charset="0"/>
              <a:cs typeface="Tahoma"/>
            </a:endParaRPr>
          </a:p>
        </p:txBody>
      </p:sp>
      <p:sp>
        <p:nvSpPr>
          <p:cNvPr id="3" name="CuadroTexto 2">
            <a:extLst>
              <a:ext uri="{FF2B5EF4-FFF2-40B4-BE49-F238E27FC236}">
                <a16:creationId xmlns:a16="http://schemas.microsoft.com/office/drawing/2014/main" id="{F4C3E60E-CCB0-6C48-817D-5FA8ADFE4E09}"/>
              </a:ext>
            </a:extLst>
          </p:cNvPr>
          <p:cNvSpPr txBox="1"/>
          <p:nvPr/>
        </p:nvSpPr>
        <p:spPr>
          <a:xfrm>
            <a:off x="4801384" y="723677"/>
            <a:ext cx="2385997" cy="425501"/>
          </a:xfrm>
          <a:prstGeom prst="rect">
            <a:avLst/>
          </a:prstGeom>
          <a:solidFill>
            <a:srgbClr val="1B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13. RETOS</a:t>
            </a:r>
            <a:endParaRPr lang="es-CO" sz="2000" b="1" dirty="0">
              <a:solidFill>
                <a:srgbClr val="F6F2DD"/>
              </a:solidFill>
              <a:latin typeface="Isidora Sans Bold" panose="00000800000000000000" pitchFamily="2" charset="0"/>
              <a:cs typeface="Rubik" panose="02000604000000020004" pitchFamily="2" charset="-79"/>
            </a:endParaRPr>
          </a:p>
        </p:txBody>
      </p:sp>
      <p:pic>
        <p:nvPicPr>
          <p:cNvPr id="7" name="Imagen 6">
            <a:extLst>
              <a:ext uri="{FF2B5EF4-FFF2-40B4-BE49-F238E27FC236}">
                <a16:creationId xmlns:a16="http://schemas.microsoft.com/office/drawing/2014/main" id="{A8719966-EE97-EC77-5BAD-6F356C9A7F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139" y="1831495"/>
            <a:ext cx="3468587" cy="5449463"/>
          </a:xfrm>
          <a:prstGeom prst="rect">
            <a:avLst/>
          </a:prstGeom>
        </p:spPr>
      </p:pic>
    </p:spTree>
    <p:extLst>
      <p:ext uri="{BB962C8B-B14F-4D97-AF65-F5344CB8AC3E}">
        <p14:creationId xmlns:p14="http://schemas.microsoft.com/office/powerpoint/2010/main" val="1231508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bject 9">
            <a:extLst>
              <a:ext uri="{FF2B5EF4-FFF2-40B4-BE49-F238E27FC236}">
                <a16:creationId xmlns:a16="http://schemas.microsoft.com/office/drawing/2014/main" id="{76DCE478-66EB-EE4E-AF9C-388B29E45829}"/>
              </a:ext>
            </a:extLst>
          </p:cNvPr>
          <p:cNvSpPr/>
          <p:nvPr/>
        </p:nvSpPr>
        <p:spPr>
          <a:xfrm>
            <a:off x="-1277960" y="2921569"/>
            <a:ext cx="5062997" cy="5026505"/>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6" name="object 31"/>
          <p:cNvSpPr txBox="1"/>
          <p:nvPr/>
        </p:nvSpPr>
        <p:spPr>
          <a:xfrm>
            <a:off x="3785037" y="1423178"/>
            <a:ext cx="6689960" cy="4474653"/>
          </a:xfrm>
          <a:prstGeom prst="rect">
            <a:avLst/>
          </a:prstGeom>
        </p:spPr>
        <p:txBody>
          <a:bodyPr vert="horz" wrap="square" lIns="0" tIns="19906" rIns="0" bIns="0" rtlCol="0">
            <a:spAutoFit/>
          </a:bodyPr>
          <a:lstStyle/>
          <a:p>
            <a:pPr algn="just">
              <a:lnSpc>
                <a:spcPct val="107000"/>
              </a:lnSpc>
              <a:spcAft>
                <a:spcPts val="800"/>
              </a:spcAft>
            </a:pPr>
            <a:r>
              <a:rPr lang="es-ES" sz="1700" b="1" dirty="0">
                <a:effectLst/>
                <a:latin typeface="Isadora sans"/>
                <a:ea typeface="Calibri" panose="020F0502020204030204" pitchFamily="34" charset="0"/>
                <a:cs typeface="Times New Roman" panose="02020603050405020304" pitchFamily="18" charset="0"/>
              </a:rPr>
              <a:t>Proyecto 200191 Desarrollo de </a:t>
            </a:r>
            <a:r>
              <a:rPr lang="es-ES" sz="1700" b="1" dirty="0">
                <a:latin typeface="Isadora sans"/>
                <a:ea typeface="Calibri" panose="020F0502020204030204" pitchFamily="34" charset="0"/>
                <a:cs typeface="Times New Roman" panose="02020603050405020304" pitchFamily="18" charset="0"/>
              </a:rPr>
              <a:t>l</a:t>
            </a:r>
            <a:r>
              <a:rPr lang="es-ES" sz="1700" b="1" dirty="0">
                <a:effectLst/>
                <a:latin typeface="Isadora sans"/>
                <a:ea typeface="Calibri" panose="020F0502020204030204" pitchFamily="34" charset="0"/>
                <a:cs typeface="Times New Roman" panose="02020603050405020304" pitchFamily="18" charset="0"/>
              </a:rPr>
              <a:t>a Estrategia Medellín Me Cuida Salud Medellín</a:t>
            </a:r>
          </a:p>
          <a:p>
            <a:pPr algn="just">
              <a:lnSpc>
                <a:spcPct val="107000"/>
              </a:lnSpc>
              <a:spcAft>
                <a:spcPts val="800"/>
              </a:spcAft>
            </a:pPr>
            <a:endParaRPr lang="es-ES" sz="1700" dirty="0">
              <a:effectLst/>
              <a:latin typeface="Isadora sans"/>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s-ES" sz="1700" b="1" dirty="0">
                <a:effectLst/>
                <a:latin typeface="Isadora sans"/>
                <a:ea typeface="Calibri" panose="020F0502020204030204" pitchFamily="34" charset="0"/>
                <a:cs typeface="Times New Roman" panose="02020603050405020304" pitchFamily="18" charset="0"/>
              </a:rPr>
              <a:t>Recursos pendientes a financiar del proyecto: </a:t>
            </a:r>
            <a:r>
              <a:rPr lang="es-ES" sz="1700" dirty="0">
                <a:effectLst/>
                <a:latin typeface="Isadora sans"/>
                <a:ea typeface="Calibri" panose="020F0502020204030204" pitchFamily="34" charset="0"/>
                <a:cs typeface="Times New Roman" panose="02020603050405020304" pitchFamily="18" charset="0"/>
              </a:rPr>
              <a:t>$24.000.000.000</a:t>
            </a:r>
          </a:p>
          <a:p>
            <a:pPr algn="just">
              <a:lnSpc>
                <a:spcPct val="107000"/>
              </a:lnSpc>
              <a:spcAft>
                <a:spcPts val="800"/>
              </a:spcAft>
            </a:pPr>
            <a:endParaRPr lang="es-ES" sz="1700" dirty="0">
              <a:effectLst/>
              <a:latin typeface="Isadora sans"/>
              <a:ea typeface="Calibri" panose="020F0502020204030204" pitchFamily="34" charset="0"/>
              <a:cs typeface="Times New Roman" panose="02020603050405020304" pitchFamily="18" charset="0"/>
            </a:endParaRPr>
          </a:p>
          <a:p>
            <a:pPr algn="just">
              <a:lnSpc>
                <a:spcPct val="107000"/>
              </a:lnSpc>
              <a:spcAft>
                <a:spcPts val="800"/>
              </a:spcAft>
            </a:pPr>
            <a:r>
              <a:rPr lang="es-ES" sz="1700" b="1" dirty="0">
                <a:effectLst/>
                <a:latin typeface="Isadora sans"/>
                <a:ea typeface="Calibri" panose="020F0502020204030204" pitchFamily="34" charset="0"/>
                <a:cs typeface="Times New Roman" panose="02020603050405020304" pitchFamily="18" charset="0"/>
              </a:rPr>
              <a:t>Objeto: </a:t>
            </a:r>
            <a:r>
              <a:rPr lang="es-ES" sz="1700" dirty="0">
                <a:effectLst/>
                <a:latin typeface="Isadora sans"/>
                <a:ea typeface="Calibri" panose="020F0502020204030204" pitchFamily="34" charset="0"/>
                <a:cs typeface="Times New Roman" panose="02020603050405020304" pitchFamily="18" charset="0"/>
              </a:rPr>
              <a:t>Contrato interadministrativo para operar la ruta de promoción y mantenimiento de la salud en su componente extramural en el marco del Modelo de Acción Integral Territorial /Medellín me cuida salud. </a:t>
            </a:r>
          </a:p>
          <a:p>
            <a:pPr marL="285750" indent="-285750" algn="just">
              <a:lnSpc>
                <a:spcPct val="107000"/>
              </a:lnSpc>
              <a:spcAft>
                <a:spcPts val="800"/>
              </a:spcAft>
              <a:buFont typeface="Arial" panose="020B0604020202020204" pitchFamily="34" charset="0"/>
              <a:buChar char="•"/>
            </a:pPr>
            <a:r>
              <a:rPr lang="es-ES" sz="1700" dirty="0">
                <a:effectLst/>
                <a:latin typeface="Isadora sans"/>
                <a:ea typeface="Calibri" panose="020F0502020204030204" pitchFamily="34" charset="0"/>
                <a:cs typeface="Times New Roman" panose="02020603050405020304" pitchFamily="18" charset="0"/>
              </a:rPr>
              <a:t>Financiado hasta el 15 de octubre de 2024</a:t>
            </a:r>
          </a:p>
          <a:p>
            <a:pPr marL="285750" indent="-285750" algn="just">
              <a:lnSpc>
                <a:spcPct val="107000"/>
              </a:lnSpc>
              <a:spcAft>
                <a:spcPts val="800"/>
              </a:spcAft>
              <a:buFont typeface="Arial" panose="020B0604020202020204" pitchFamily="34" charset="0"/>
              <a:buChar char="•"/>
            </a:pPr>
            <a:r>
              <a:rPr lang="es-ES" sz="1700" b="1" dirty="0">
                <a:effectLst/>
                <a:latin typeface="Isadora sans"/>
                <a:ea typeface="Calibri" panose="020F0502020204030204" pitchFamily="34" charset="0"/>
                <a:cs typeface="Times New Roman" panose="02020603050405020304" pitchFamily="18" charset="0"/>
              </a:rPr>
              <a:t>Valor estimado mes: </a:t>
            </a:r>
            <a:r>
              <a:rPr lang="es-ES" sz="1700" dirty="0">
                <a:effectLst/>
                <a:latin typeface="Isadora sans"/>
                <a:ea typeface="Calibri" panose="020F0502020204030204" pitchFamily="34" charset="0"/>
                <a:cs typeface="Times New Roman" panose="02020603050405020304" pitchFamily="18" charset="0"/>
              </a:rPr>
              <a:t>$ 3.135.137.886</a:t>
            </a:r>
          </a:p>
          <a:p>
            <a:pPr marL="285750" indent="-285750" algn="just">
              <a:lnSpc>
                <a:spcPct val="107000"/>
              </a:lnSpc>
              <a:spcAft>
                <a:spcPts val="800"/>
              </a:spcAft>
              <a:buFont typeface="Arial" panose="020B0604020202020204" pitchFamily="34" charset="0"/>
              <a:buChar char="•"/>
            </a:pPr>
            <a:r>
              <a:rPr lang="es-ES" sz="1700" b="1" dirty="0">
                <a:effectLst/>
                <a:latin typeface="Isadora sans"/>
                <a:ea typeface="Calibri" panose="020F0502020204030204" pitchFamily="34" charset="0"/>
                <a:cs typeface="Times New Roman" panose="02020603050405020304" pitchFamily="18" charset="0"/>
              </a:rPr>
              <a:t>Meses pendientes por cubrir: </a:t>
            </a:r>
            <a:r>
              <a:rPr lang="es-ES" sz="1700" dirty="0">
                <a:effectLst/>
                <a:latin typeface="Isadora sans"/>
                <a:ea typeface="Calibri" panose="020F0502020204030204" pitchFamily="34" charset="0"/>
                <a:cs typeface="Times New Roman" panose="02020603050405020304" pitchFamily="18" charset="0"/>
              </a:rPr>
              <a:t>4 meses valor requerido para el contrato $ 13.819.000.000</a:t>
            </a:r>
          </a:p>
          <a:p>
            <a:pPr marL="37513" marR="6124">
              <a:spcBef>
                <a:spcPts val="50"/>
              </a:spcBef>
            </a:pPr>
            <a:endParaRPr lang="es-ES" sz="1700" dirty="0">
              <a:solidFill>
                <a:srgbClr val="1B3834"/>
              </a:solidFill>
              <a:latin typeface="Isidora Sans Bold" panose="00000800000000000000" pitchFamily="2" charset="0"/>
              <a:cs typeface="Tahoma"/>
            </a:endParaRPr>
          </a:p>
        </p:txBody>
      </p:sp>
      <p:sp>
        <p:nvSpPr>
          <p:cNvPr id="3" name="CuadroTexto 2">
            <a:extLst>
              <a:ext uri="{FF2B5EF4-FFF2-40B4-BE49-F238E27FC236}">
                <a16:creationId xmlns:a16="http://schemas.microsoft.com/office/drawing/2014/main" id="{F4C3E60E-CCB0-6C48-817D-5FA8ADFE4E09}"/>
              </a:ext>
            </a:extLst>
          </p:cNvPr>
          <p:cNvSpPr txBox="1"/>
          <p:nvPr/>
        </p:nvSpPr>
        <p:spPr>
          <a:xfrm>
            <a:off x="4801384" y="723677"/>
            <a:ext cx="2385997" cy="425501"/>
          </a:xfrm>
          <a:prstGeom prst="rect">
            <a:avLst/>
          </a:prstGeom>
          <a:solidFill>
            <a:srgbClr val="1B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13. RETOS</a:t>
            </a:r>
            <a:endParaRPr lang="es-CO" sz="2000" b="1" dirty="0">
              <a:solidFill>
                <a:srgbClr val="F6F2DD"/>
              </a:solidFill>
              <a:latin typeface="Isidora Sans Bold" panose="00000800000000000000" pitchFamily="2" charset="0"/>
              <a:cs typeface="Rubik" panose="02000604000000020004" pitchFamily="2" charset="-79"/>
            </a:endParaRPr>
          </a:p>
        </p:txBody>
      </p:sp>
      <p:pic>
        <p:nvPicPr>
          <p:cNvPr id="2" name="Imagen 1">
            <a:extLst>
              <a:ext uri="{FF2B5EF4-FFF2-40B4-BE49-F238E27FC236}">
                <a16:creationId xmlns:a16="http://schemas.microsoft.com/office/drawing/2014/main" id="{A7B5BB33-C949-3D19-D815-676DA0335D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142" y="3062797"/>
            <a:ext cx="2936869" cy="3795203"/>
          </a:xfrm>
          <a:prstGeom prst="rect">
            <a:avLst/>
          </a:prstGeom>
        </p:spPr>
      </p:pic>
    </p:spTree>
    <p:extLst>
      <p:ext uri="{BB962C8B-B14F-4D97-AF65-F5344CB8AC3E}">
        <p14:creationId xmlns:p14="http://schemas.microsoft.com/office/powerpoint/2010/main" val="1797520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bject 9">
            <a:extLst>
              <a:ext uri="{FF2B5EF4-FFF2-40B4-BE49-F238E27FC236}">
                <a16:creationId xmlns:a16="http://schemas.microsoft.com/office/drawing/2014/main" id="{76DCE478-66EB-EE4E-AF9C-388B29E45829}"/>
              </a:ext>
            </a:extLst>
          </p:cNvPr>
          <p:cNvSpPr/>
          <p:nvPr/>
        </p:nvSpPr>
        <p:spPr>
          <a:xfrm>
            <a:off x="-1277960" y="2921569"/>
            <a:ext cx="5062997" cy="5026505"/>
          </a:xfrm>
          <a:custGeom>
            <a:avLst/>
            <a:gdLst/>
            <a:ahLst/>
            <a:cxnLst/>
            <a:rect l="l" t="t" r="r" b="b"/>
            <a:pathLst>
              <a:path w="2731134" h="2711450">
                <a:moveTo>
                  <a:pt x="1288744" y="0"/>
                </a:moveTo>
                <a:lnTo>
                  <a:pt x="1242335" y="250"/>
                </a:lnTo>
                <a:lnTo>
                  <a:pt x="1197591" y="7097"/>
                </a:lnTo>
                <a:lnTo>
                  <a:pt x="1155028" y="20090"/>
                </a:lnTo>
                <a:lnTo>
                  <a:pt x="1115164" y="38779"/>
                </a:lnTo>
                <a:lnTo>
                  <a:pt x="1078514" y="62713"/>
                </a:lnTo>
                <a:lnTo>
                  <a:pt x="1045593" y="91442"/>
                </a:lnTo>
                <a:lnTo>
                  <a:pt x="1016919" y="124515"/>
                </a:lnTo>
                <a:lnTo>
                  <a:pt x="993007" y="161481"/>
                </a:lnTo>
                <a:lnTo>
                  <a:pt x="974373" y="201891"/>
                </a:lnTo>
                <a:lnTo>
                  <a:pt x="961534" y="245293"/>
                </a:lnTo>
                <a:lnTo>
                  <a:pt x="955006" y="291237"/>
                </a:lnTo>
                <a:lnTo>
                  <a:pt x="954287" y="315206"/>
                </a:lnTo>
                <a:lnTo>
                  <a:pt x="954601" y="327057"/>
                </a:lnTo>
                <a:lnTo>
                  <a:pt x="955393" y="339277"/>
                </a:lnTo>
                <a:lnTo>
                  <a:pt x="1008554" y="970850"/>
                </a:lnTo>
                <a:lnTo>
                  <a:pt x="705987" y="595248"/>
                </a:lnTo>
                <a:lnTo>
                  <a:pt x="676488" y="560899"/>
                </a:lnTo>
                <a:lnTo>
                  <a:pt x="628945" y="521493"/>
                </a:lnTo>
                <a:lnTo>
                  <a:pt x="589696" y="498947"/>
                </a:lnTo>
                <a:lnTo>
                  <a:pt x="548321" y="482568"/>
                </a:lnTo>
                <a:lnTo>
                  <a:pt x="505502" y="472324"/>
                </a:lnTo>
                <a:lnTo>
                  <a:pt x="461926" y="468185"/>
                </a:lnTo>
                <a:lnTo>
                  <a:pt x="418276" y="470120"/>
                </a:lnTo>
                <a:lnTo>
                  <a:pt x="375237" y="478100"/>
                </a:lnTo>
                <a:lnTo>
                  <a:pt x="333493" y="492094"/>
                </a:lnTo>
                <a:lnTo>
                  <a:pt x="293730" y="512072"/>
                </a:lnTo>
                <a:lnTo>
                  <a:pt x="256631" y="538003"/>
                </a:lnTo>
                <a:lnTo>
                  <a:pt x="222881" y="569856"/>
                </a:lnTo>
                <a:lnTo>
                  <a:pt x="194140" y="606293"/>
                </a:lnTo>
                <a:lnTo>
                  <a:pt x="171595" y="645541"/>
                </a:lnTo>
                <a:lnTo>
                  <a:pt x="155215" y="686917"/>
                </a:lnTo>
                <a:lnTo>
                  <a:pt x="144971" y="729735"/>
                </a:lnTo>
                <a:lnTo>
                  <a:pt x="140832" y="773312"/>
                </a:lnTo>
                <a:lnTo>
                  <a:pt x="142768" y="816962"/>
                </a:lnTo>
                <a:lnTo>
                  <a:pt x="150747" y="860001"/>
                </a:lnTo>
                <a:lnTo>
                  <a:pt x="164741" y="901744"/>
                </a:lnTo>
                <a:lnTo>
                  <a:pt x="184719" y="941508"/>
                </a:lnTo>
                <a:lnTo>
                  <a:pt x="210650" y="978607"/>
                </a:lnTo>
                <a:lnTo>
                  <a:pt x="242504" y="1012356"/>
                </a:lnTo>
                <a:lnTo>
                  <a:pt x="280304" y="1042010"/>
                </a:lnTo>
                <a:lnTo>
                  <a:pt x="807220" y="1394219"/>
                </a:lnTo>
                <a:lnTo>
                  <a:pt x="324941" y="1396606"/>
                </a:lnTo>
                <a:lnTo>
                  <a:pt x="279675" y="1398241"/>
                </a:lnTo>
                <a:lnTo>
                  <a:pt x="219221" y="1410840"/>
                </a:lnTo>
                <a:lnTo>
                  <a:pt x="177124" y="1427470"/>
                </a:lnTo>
                <a:lnTo>
                  <a:pt x="138521" y="1449607"/>
                </a:lnTo>
                <a:lnTo>
                  <a:pt x="103816" y="1476697"/>
                </a:lnTo>
                <a:lnTo>
                  <a:pt x="73411" y="1508186"/>
                </a:lnTo>
                <a:lnTo>
                  <a:pt x="47709" y="1543520"/>
                </a:lnTo>
                <a:lnTo>
                  <a:pt x="27114" y="1582145"/>
                </a:lnTo>
                <a:lnTo>
                  <a:pt x="12029" y="1623506"/>
                </a:lnTo>
                <a:lnTo>
                  <a:pt x="2856" y="1667050"/>
                </a:lnTo>
                <a:lnTo>
                  <a:pt x="0" y="1712223"/>
                </a:lnTo>
                <a:lnTo>
                  <a:pt x="3862" y="1758470"/>
                </a:lnTo>
                <a:lnTo>
                  <a:pt x="14430" y="1803660"/>
                </a:lnTo>
                <a:lnTo>
                  <a:pt x="31060" y="1845758"/>
                </a:lnTo>
                <a:lnTo>
                  <a:pt x="53196" y="1884362"/>
                </a:lnTo>
                <a:lnTo>
                  <a:pt x="80285" y="1919068"/>
                </a:lnTo>
                <a:lnTo>
                  <a:pt x="111774" y="1949473"/>
                </a:lnTo>
                <a:lnTo>
                  <a:pt x="147107" y="1975175"/>
                </a:lnTo>
                <a:lnTo>
                  <a:pt x="185731" y="1995770"/>
                </a:lnTo>
                <a:lnTo>
                  <a:pt x="227093" y="2010856"/>
                </a:lnTo>
                <a:lnTo>
                  <a:pt x="270637" y="2020029"/>
                </a:lnTo>
                <a:lnTo>
                  <a:pt x="315811" y="2022887"/>
                </a:lnTo>
                <a:lnTo>
                  <a:pt x="362060" y="2019027"/>
                </a:lnTo>
                <a:lnTo>
                  <a:pt x="408802" y="2007959"/>
                </a:lnTo>
                <a:lnTo>
                  <a:pt x="1012711" y="1815599"/>
                </a:lnTo>
                <a:lnTo>
                  <a:pt x="713861" y="2194153"/>
                </a:lnTo>
                <a:lnTo>
                  <a:pt x="686927" y="2230555"/>
                </a:lnTo>
                <a:lnTo>
                  <a:pt x="659084" y="2285673"/>
                </a:lnTo>
                <a:lnTo>
                  <a:pt x="645841" y="2328956"/>
                </a:lnTo>
                <a:lnTo>
                  <a:pt x="639081" y="2372939"/>
                </a:lnTo>
                <a:lnTo>
                  <a:pt x="638623" y="2416964"/>
                </a:lnTo>
                <a:lnTo>
                  <a:pt x="644286" y="2460368"/>
                </a:lnTo>
                <a:lnTo>
                  <a:pt x="655887" y="2502493"/>
                </a:lnTo>
                <a:lnTo>
                  <a:pt x="673244" y="2542677"/>
                </a:lnTo>
                <a:lnTo>
                  <a:pt x="696176" y="2580260"/>
                </a:lnTo>
                <a:lnTo>
                  <a:pt x="724501" y="2614582"/>
                </a:lnTo>
                <a:lnTo>
                  <a:pt x="758037" y="2644981"/>
                </a:lnTo>
                <a:lnTo>
                  <a:pt x="796602" y="2670798"/>
                </a:lnTo>
                <a:lnTo>
                  <a:pt x="838520" y="2690709"/>
                </a:lnTo>
                <a:lnTo>
                  <a:pt x="881801" y="2703955"/>
                </a:lnTo>
                <a:lnTo>
                  <a:pt x="925784" y="2710716"/>
                </a:lnTo>
                <a:lnTo>
                  <a:pt x="969808" y="2711175"/>
                </a:lnTo>
                <a:lnTo>
                  <a:pt x="1013213" y="2705514"/>
                </a:lnTo>
                <a:lnTo>
                  <a:pt x="1055339" y="2693914"/>
                </a:lnTo>
                <a:lnTo>
                  <a:pt x="1095524" y="2676557"/>
                </a:lnTo>
                <a:lnTo>
                  <a:pt x="1133108" y="2653625"/>
                </a:lnTo>
                <a:lnTo>
                  <a:pt x="1167430" y="2625300"/>
                </a:lnTo>
                <a:lnTo>
                  <a:pt x="1197830" y="2591764"/>
                </a:lnTo>
                <a:lnTo>
                  <a:pt x="1223647" y="2553199"/>
                </a:lnTo>
                <a:lnTo>
                  <a:pt x="1244138" y="2509745"/>
                </a:lnTo>
                <a:lnTo>
                  <a:pt x="1470268" y="1917669"/>
                </a:lnTo>
                <a:lnTo>
                  <a:pt x="1579908" y="2387340"/>
                </a:lnTo>
                <a:lnTo>
                  <a:pt x="1591577" y="2431090"/>
                </a:lnTo>
                <a:lnTo>
                  <a:pt x="1617315" y="2487220"/>
                </a:lnTo>
                <a:lnTo>
                  <a:pt x="1642896" y="2524562"/>
                </a:lnTo>
                <a:lnTo>
                  <a:pt x="1673069" y="2557272"/>
                </a:lnTo>
                <a:lnTo>
                  <a:pt x="1707204" y="2585080"/>
                </a:lnTo>
                <a:lnTo>
                  <a:pt x="1744669" y="2607717"/>
                </a:lnTo>
                <a:lnTo>
                  <a:pt x="1784837" y="2624912"/>
                </a:lnTo>
                <a:lnTo>
                  <a:pt x="1827077" y="2636397"/>
                </a:lnTo>
                <a:lnTo>
                  <a:pt x="1870758" y="2641902"/>
                </a:lnTo>
                <a:lnTo>
                  <a:pt x="1915252" y="2641156"/>
                </a:lnTo>
                <a:lnTo>
                  <a:pt x="1959928" y="2633891"/>
                </a:lnTo>
                <a:lnTo>
                  <a:pt x="2004157" y="2619836"/>
                </a:lnTo>
                <a:lnTo>
                  <a:pt x="2045861" y="2599476"/>
                </a:lnTo>
                <a:lnTo>
                  <a:pt x="2083201" y="2573894"/>
                </a:lnTo>
                <a:lnTo>
                  <a:pt x="2115910" y="2543721"/>
                </a:lnTo>
                <a:lnTo>
                  <a:pt x="2143717" y="2509587"/>
                </a:lnTo>
                <a:lnTo>
                  <a:pt x="2166352" y="2472121"/>
                </a:lnTo>
                <a:lnTo>
                  <a:pt x="2183547" y="2431954"/>
                </a:lnTo>
                <a:lnTo>
                  <a:pt x="2195030" y="2389714"/>
                </a:lnTo>
                <a:lnTo>
                  <a:pt x="2200534" y="2346032"/>
                </a:lnTo>
                <a:lnTo>
                  <a:pt x="2199787" y="2301539"/>
                </a:lnTo>
                <a:lnTo>
                  <a:pt x="2192521" y="2256862"/>
                </a:lnTo>
                <a:lnTo>
                  <a:pt x="2178466" y="2212634"/>
                </a:lnTo>
                <a:lnTo>
                  <a:pt x="2157283" y="2169515"/>
                </a:lnTo>
                <a:lnTo>
                  <a:pt x="1835366" y="1623563"/>
                </a:lnTo>
                <a:lnTo>
                  <a:pt x="2270913" y="1830687"/>
                </a:lnTo>
                <a:lnTo>
                  <a:pt x="2312405" y="1848847"/>
                </a:lnTo>
                <a:lnTo>
                  <a:pt x="2372335" y="1863723"/>
                </a:lnTo>
                <a:lnTo>
                  <a:pt x="2417479" y="1867005"/>
                </a:lnTo>
                <a:lnTo>
                  <a:pt x="2461864" y="1863808"/>
                </a:lnTo>
                <a:lnTo>
                  <a:pt x="2504888" y="1854458"/>
                </a:lnTo>
                <a:lnTo>
                  <a:pt x="2545945" y="1839279"/>
                </a:lnTo>
                <a:lnTo>
                  <a:pt x="2584433" y="1818595"/>
                </a:lnTo>
                <a:lnTo>
                  <a:pt x="2619749" y="1792731"/>
                </a:lnTo>
                <a:lnTo>
                  <a:pt x="2651287" y="1762011"/>
                </a:lnTo>
                <a:lnTo>
                  <a:pt x="2678444" y="1726759"/>
                </a:lnTo>
                <a:lnTo>
                  <a:pt x="2700618" y="1687301"/>
                </a:lnTo>
                <a:lnTo>
                  <a:pt x="2717203" y="1643960"/>
                </a:lnTo>
                <a:lnTo>
                  <a:pt x="2727287" y="1598660"/>
                </a:lnTo>
                <a:lnTo>
                  <a:pt x="2730569" y="1553515"/>
                </a:lnTo>
                <a:lnTo>
                  <a:pt x="2727372" y="1509130"/>
                </a:lnTo>
                <a:lnTo>
                  <a:pt x="2718022" y="1466107"/>
                </a:lnTo>
                <a:lnTo>
                  <a:pt x="2702843" y="1425051"/>
                </a:lnTo>
                <a:lnTo>
                  <a:pt x="2682159" y="1386564"/>
                </a:lnTo>
                <a:lnTo>
                  <a:pt x="2656295" y="1351251"/>
                </a:lnTo>
                <a:lnTo>
                  <a:pt x="2625575" y="1319713"/>
                </a:lnTo>
                <a:lnTo>
                  <a:pt x="2590323" y="1292556"/>
                </a:lnTo>
                <a:lnTo>
                  <a:pt x="2550865" y="1270381"/>
                </a:lnTo>
                <a:lnTo>
                  <a:pt x="2507524" y="1253794"/>
                </a:lnTo>
                <a:lnTo>
                  <a:pt x="2460604" y="1243480"/>
                </a:lnTo>
                <a:lnTo>
                  <a:pt x="1833052" y="1154760"/>
                </a:lnTo>
                <a:lnTo>
                  <a:pt x="2266536" y="943374"/>
                </a:lnTo>
                <a:lnTo>
                  <a:pt x="2306610" y="922248"/>
                </a:lnTo>
                <a:lnTo>
                  <a:pt x="2355605" y="884666"/>
                </a:lnTo>
                <a:lnTo>
                  <a:pt x="2386319" y="851417"/>
                </a:lnTo>
                <a:lnTo>
                  <a:pt x="2411495" y="814724"/>
                </a:lnTo>
                <a:lnTo>
                  <a:pt x="2431011" y="775258"/>
                </a:lnTo>
                <a:lnTo>
                  <a:pt x="2444743" y="733695"/>
                </a:lnTo>
                <a:lnTo>
                  <a:pt x="2452570" y="690709"/>
                </a:lnTo>
                <a:lnTo>
                  <a:pt x="2454368" y="646973"/>
                </a:lnTo>
                <a:lnTo>
                  <a:pt x="2450014" y="603161"/>
                </a:lnTo>
                <a:lnTo>
                  <a:pt x="2439386" y="559949"/>
                </a:lnTo>
                <a:lnTo>
                  <a:pt x="2422361" y="518009"/>
                </a:lnTo>
                <a:lnTo>
                  <a:pt x="2398815" y="478016"/>
                </a:lnTo>
                <a:lnTo>
                  <a:pt x="2369687" y="441891"/>
                </a:lnTo>
                <a:lnTo>
                  <a:pt x="2336439" y="411180"/>
                </a:lnTo>
                <a:lnTo>
                  <a:pt x="2299745" y="386007"/>
                </a:lnTo>
                <a:lnTo>
                  <a:pt x="2260280" y="366493"/>
                </a:lnTo>
                <a:lnTo>
                  <a:pt x="2218717" y="352763"/>
                </a:lnTo>
                <a:lnTo>
                  <a:pt x="2175730" y="344937"/>
                </a:lnTo>
                <a:lnTo>
                  <a:pt x="2131994" y="343140"/>
                </a:lnTo>
                <a:lnTo>
                  <a:pt x="2088183" y="347494"/>
                </a:lnTo>
                <a:lnTo>
                  <a:pt x="2044970" y="358122"/>
                </a:lnTo>
                <a:lnTo>
                  <a:pt x="2003031" y="375146"/>
                </a:lnTo>
                <a:lnTo>
                  <a:pt x="1963038" y="398689"/>
                </a:lnTo>
                <a:lnTo>
                  <a:pt x="1925720" y="428950"/>
                </a:lnTo>
                <a:lnTo>
                  <a:pt x="1465084" y="864277"/>
                </a:lnTo>
                <a:lnTo>
                  <a:pt x="1570086" y="393548"/>
                </a:lnTo>
                <a:lnTo>
                  <a:pt x="1573595" y="378988"/>
                </a:lnTo>
                <a:lnTo>
                  <a:pt x="1576428" y="364156"/>
                </a:lnTo>
                <a:lnTo>
                  <a:pt x="1578563" y="349064"/>
                </a:lnTo>
                <a:lnTo>
                  <a:pt x="1579981" y="333728"/>
                </a:lnTo>
                <a:lnTo>
                  <a:pt x="1579731" y="287321"/>
                </a:lnTo>
                <a:lnTo>
                  <a:pt x="1572884" y="242579"/>
                </a:lnTo>
                <a:lnTo>
                  <a:pt x="1559891" y="200018"/>
                </a:lnTo>
                <a:lnTo>
                  <a:pt x="1541202" y="160155"/>
                </a:lnTo>
                <a:lnTo>
                  <a:pt x="1517268" y="123506"/>
                </a:lnTo>
                <a:lnTo>
                  <a:pt x="1488539" y="90586"/>
                </a:lnTo>
                <a:lnTo>
                  <a:pt x="1455466" y="61912"/>
                </a:lnTo>
                <a:lnTo>
                  <a:pt x="1418500" y="38001"/>
                </a:lnTo>
                <a:lnTo>
                  <a:pt x="1378090" y="19367"/>
                </a:lnTo>
                <a:lnTo>
                  <a:pt x="1334688" y="6528"/>
                </a:lnTo>
                <a:lnTo>
                  <a:pt x="1288744" y="0"/>
                </a:lnTo>
                <a:close/>
              </a:path>
            </a:pathLst>
          </a:custGeom>
          <a:solidFill>
            <a:srgbClr val="EB6C6D"/>
          </a:solidFill>
        </p:spPr>
        <p:txBody>
          <a:bodyPr wrap="square" lIns="0" tIns="0" rIns="0" bIns="0" rtlCol="0"/>
          <a:lstStyle/>
          <a:p>
            <a:endParaRPr sz="2622"/>
          </a:p>
        </p:txBody>
      </p:sp>
      <p:sp>
        <p:nvSpPr>
          <p:cNvPr id="6" name="object 31"/>
          <p:cNvSpPr txBox="1"/>
          <p:nvPr/>
        </p:nvSpPr>
        <p:spPr>
          <a:xfrm>
            <a:off x="3785037" y="1423178"/>
            <a:ext cx="6689960" cy="4194705"/>
          </a:xfrm>
          <a:prstGeom prst="rect">
            <a:avLst/>
          </a:prstGeom>
        </p:spPr>
        <p:txBody>
          <a:bodyPr vert="horz" wrap="square" lIns="0" tIns="19906" rIns="0" bIns="0" rtlCol="0">
            <a:spAutoFit/>
          </a:bodyPr>
          <a:lstStyle/>
          <a:p>
            <a:pPr algn="just">
              <a:lnSpc>
                <a:spcPct val="107000"/>
              </a:lnSpc>
              <a:spcAft>
                <a:spcPts val="800"/>
              </a:spcAft>
            </a:pPr>
            <a:r>
              <a:rPr lang="es-ES" sz="1700" b="1" dirty="0">
                <a:effectLst/>
                <a:latin typeface="Isadora sans"/>
                <a:ea typeface="Calibri" panose="020F0502020204030204" pitchFamily="34" charset="0"/>
                <a:cs typeface="Times New Roman" panose="02020603050405020304" pitchFamily="18" charset="0"/>
              </a:rPr>
              <a:t>Objeto: </a:t>
            </a:r>
            <a:r>
              <a:rPr lang="es-ES" sz="1700" dirty="0">
                <a:effectLst/>
                <a:latin typeface="Isadora sans"/>
                <a:ea typeface="Calibri" panose="020F0502020204030204" pitchFamily="34" charset="0"/>
                <a:cs typeface="Times New Roman" panose="02020603050405020304" pitchFamily="18" charset="0"/>
              </a:rPr>
              <a:t>Contrato interadministrativo para implementar y desarrollar las estrategias de promoción y prevención en salud Mental.</a:t>
            </a:r>
          </a:p>
          <a:p>
            <a:pPr marL="285750" indent="-285750" algn="just">
              <a:lnSpc>
                <a:spcPct val="107000"/>
              </a:lnSpc>
              <a:spcAft>
                <a:spcPts val="800"/>
              </a:spcAft>
              <a:buFont typeface="Arial" panose="020B0604020202020204" pitchFamily="34" charset="0"/>
              <a:buChar char="•"/>
            </a:pPr>
            <a:r>
              <a:rPr lang="es-ES" sz="1700" dirty="0">
                <a:effectLst/>
                <a:latin typeface="Isadora sans"/>
                <a:ea typeface="Calibri" panose="020F0502020204030204" pitchFamily="34" charset="0"/>
                <a:cs typeface="Times New Roman" panose="02020603050405020304" pitchFamily="18" charset="0"/>
              </a:rPr>
              <a:t>Financiado hasta el 15 de septiembre de 2024</a:t>
            </a:r>
          </a:p>
          <a:p>
            <a:pPr marL="285750" indent="-285750" algn="just">
              <a:lnSpc>
                <a:spcPct val="107000"/>
              </a:lnSpc>
              <a:spcAft>
                <a:spcPts val="800"/>
              </a:spcAft>
              <a:buFont typeface="Arial" panose="020B0604020202020204" pitchFamily="34" charset="0"/>
              <a:buChar char="•"/>
            </a:pPr>
            <a:r>
              <a:rPr lang="es-ES" sz="1700" b="1" dirty="0">
                <a:effectLst/>
                <a:latin typeface="Isadora sans"/>
                <a:ea typeface="Calibri" panose="020F0502020204030204" pitchFamily="34" charset="0"/>
                <a:cs typeface="Times New Roman" panose="02020603050405020304" pitchFamily="18" charset="0"/>
              </a:rPr>
              <a:t>Valor estimado mes: </a:t>
            </a:r>
            <a:r>
              <a:rPr lang="es-ES" sz="1700" dirty="0">
                <a:effectLst/>
                <a:latin typeface="Isadora sans"/>
                <a:ea typeface="Calibri" panose="020F0502020204030204" pitchFamily="34" charset="0"/>
                <a:cs typeface="Times New Roman" panose="02020603050405020304" pitchFamily="18" charset="0"/>
              </a:rPr>
              <a:t>$ 458.414.462</a:t>
            </a:r>
          </a:p>
          <a:p>
            <a:pPr marL="285750" indent="-285750" algn="just">
              <a:lnSpc>
                <a:spcPct val="107000"/>
              </a:lnSpc>
              <a:spcAft>
                <a:spcPts val="800"/>
              </a:spcAft>
              <a:buFont typeface="Arial" panose="020B0604020202020204" pitchFamily="34" charset="0"/>
              <a:buChar char="•"/>
            </a:pPr>
            <a:r>
              <a:rPr lang="es-ES" sz="1700" b="1" dirty="0">
                <a:effectLst/>
                <a:latin typeface="Isadora sans"/>
                <a:ea typeface="Calibri" panose="020F0502020204030204" pitchFamily="34" charset="0"/>
                <a:cs typeface="Times New Roman" panose="02020603050405020304" pitchFamily="18" charset="0"/>
              </a:rPr>
              <a:t>Meses pendientes por cubrir: </a:t>
            </a:r>
            <a:r>
              <a:rPr lang="es-ES" sz="1700" dirty="0">
                <a:effectLst/>
                <a:latin typeface="Isadora sans"/>
                <a:ea typeface="Calibri" panose="020F0502020204030204" pitchFamily="34" charset="0"/>
                <a:cs typeface="Times New Roman" panose="02020603050405020304" pitchFamily="18" charset="0"/>
              </a:rPr>
              <a:t>4 meses.</a:t>
            </a:r>
          </a:p>
          <a:p>
            <a:pPr algn="just">
              <a:lnSpc>
                <a:spcPct val="107000"/>
              </a:lnSpc>
              <a:spcAft>
                <a:spcPts val="800"/>
              </a:spcAft>
            </a:pPr>
            <a:endParaRPr lang="es-ES" sz="1700" b="1" dirty="0">
              <a:effectLst/>
              <a:latin typeface="Isadora sans"/>
              <a:ea typeface="Calibri" panose="020F0502020204030204" pitchFamily="34" charset="0"/>
              <a:cs typeface="Times New Roman" panose="02020603050405020304" pitchFamily="18" charset="0"/>
            </a:endParaRPr>
          </a:p>
          <a:p>
            <a:pPr algn="just">
              <a:lnSpc>
                <a:spcPct val="107000"/>
              </a:lnSpc>
              <a:spcAft>
                <a:spcPts val="800"/>
              </a:spcAft>
            </a:pPr>
            <a:r>
              <a:rPr lang="es-ES" sz="1700" b="1" dirty="0">
                <a:effectLst/>
                <a:latin typeface="Isadora sans"/>
                <a:ea typeface="Calibri" panose="020F0502020204030204" pitchFamily="34" charset="0"/>
                <a:cs typeface="Times New Roman" panose="02020603050405020304" pitchFamily="18" charset="0"/>
              </a:rPr>
              <a:t>Objeto: </a:t>
            </a:r>
            <a:r>
              <a:rPr lang="es-ES" sz="1700" dirty="0">
                <a:effectLst/>
                <a:latin typeface="Isadora sans"/>
                <a:ea typeface="Calibri" panose="020F0502020204030204" pitchFamily="34" charset="0"/>
                <a:cs typeface="Times New Roman" panose="02020603050405020304" pitchFamily="18" charset="0"/>
              </a:rPr>
              <a:t>Contrato interadministrativo para el desarrollo del Programa Ampliado de Inmunización PAI.</a:t>
            </a:r>
          </a:p>
          <a:p>
            <a:pPr marL="285750" indent="-285750" algn="just">
              <a:lnSpc>
                <a:spcPct val="107000"/>
              </a:lnSpc>
              <a:spcAft>
                <a:spcPts val="800"/>
              </a:spcAft>
              <a:buFont typeface="Arial" panose="020B0604020202020204" pitchFamily="34" charset="0"/>
              <a:buChar char="•"/>
            </a:pPr>
            <a:r>
              <a:rPr lang="es-ES" sz="1700" b="1" dirty="0">
                <a:effectLst/>
                <a:latin typeface="Isadora sans"/>
                <a:ea typeface="Calibri" panose="020F0502020204030204" pitchFamily="34" charset="0"/>
                <a:cs typeface="Times New Roman" panose="02020603050405020304" pitchFamily="18" charset="0"/>
              </a:rPr>
              <a:t>Se requieren recursos por $2.000.000.000</a:t>
            </a:r>
          </a:p>
          <a:p>
            <a:pPr algn="just">
              <a:lnSpc>
                <a:spcPct val="107000"/>
              </a:lnSpc>
              <a:spcAft>
                <a:spcPts val="800"/>
              </a:spcAft>
            </a:pPr>
            <a:r>
              <a:rPr lang="es-ES" sz="1700" dirty="0">
                <a:effectLst/>
                <a:latin typeface="Isadora sans"/>
                <a:ea typeface="Calibri" panose="020F0502020204030204" pitchFamily="34" charset="0"/>
                <a:cs typeface="Times New Roman" panose="02020603050405020304" pitchFamily="18" charset="0"/>
              </a:rPr>
              <a:t>Para   la implementación  de un subsistema de PAIMED (vacunación), con el fin de integrarlo en el subsistema de SIISMED.</a:t>
            </a:r>
          </a:p>
          <a:p>
            <a:pPr marL="37513" marR="6124">
              <a:spcBef>
                <a:spcPts val="50"/>
              </a:spcBef>
            </a:pPr>
            <a:endParaRPr lang="es-ES" sz="1700" dirty="0">
              <a:solidFill>
                <a:srgbClr val="1B3834"/>
              </a:solidFill>
              <a:latin typeface="Isidora Sans Bold" panose="00000800000000000000" pitchFamily="2" charset="0"/>
              <a:cs typeface="Tahoma"/>
            </a:endParaRPr>
          </a:p>
        </p:txBody>
      </p:sp>
      <p:sp>
        <p:nvSpPr>
          <p:cNvPr id="3" name="CuadroTexto 2">
            <a:extLst>
              <a:ext uri="{FF2B5EF4-FFF2-40B4-BE49-F238E27FC236}">
                <a16:creationId xmlns:a16="http://schemas.microsoft.com/office/drawing/2014/main" id="{F4C3E60E-CCB0-6C48-817D-5FA8ADFE4E09}"/>
              </a:ext>
            </a:extLst>
          </p:cNvPr>
          <p:cNvSpPr txBox="1"/>
          <p:nvPr/>
        </p:nvSpPr>
        <p:spPr>
          <a:xfrm>
            <a:off x="4801384" y="723677"/>
            <a:ext cx="2385997" cy="425501"/>
          </a:xfrm>
          <a:prstGeom prst="rect">
            <a:avLst/>
          </a:prstGeom>
          <a:solidFill>
            <a:srgbClr val="1B3A35"/>
          </a:solidFill>
        </p:spPr>
        <p:txBody>
          <a:bodyPr wrap="square" rtlCol="0">
            <a:spAutoFit/>
          </a:bodyPr>
          <a:lstStyle/>
          <a:p>
            <a:pPr>
              <a:lnSpc>
                <a:spcPct val="115000"/>
              </a:lnSpc>
            </a:pPr>
            <a:r>
              <a:rPr lang="es-CO" sz="20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13. RETOS</a:t>
            </a:r>
            <a:endParaRPr lang="es-CO" sz="2000" b="1" dirty="0">
              <a:solidFill>
                <a:srgbClr val="F6F2DD"/>
              </a:solidFill>
              <a:latin typeface="Isidora Sans Bold" panose="00000800000000000000" pitchFamily="2" charset="0"/>
              <a:cs typeface="Rubik" panose="02000604000000020004" pitchFamily="2" charset="-79"/>
            </a:endParaRPr>
          </a:p>
        </p:txBody>
      </p:sp>
      <p:pic>
        <p:nvPicPr>
          <p:cNvPr id="4" name="Imagen 3">
            <a:extLst>
              <a:ext uri="{FF2B5EF4-FFF2-40B4-BE49-F238E27FC236}">
                <a16:creationId xmlns:a16="http://schemas.microsoft.com/office/drawing/2014/main" id="{1C47091A-752B-BFE8-3FC5-FFFA4047F9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266" y="2832224"/>
            <a:ext cx="2970370" cy="4025776"/>
          </a:xfrm>
          <a:prstGeom prst="rect">
            <a:avLst/>
          </a:prstGeom>
        </p:spPr>
      </p:pic>
    </p:spTree>
    <p:extLst>
      <p:ext uri="{BB962C8B-B14F-4D97-AF65-F5344CB8AC3E}">
        <p14:creationId xmlns:p14="http://schemas.microsoft.com/office/powerpoint/2010/main" val="59157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172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uadroTexto 6"/>
          <p:cNvSpPr txBox="1"/>
          <p:nvPr/>
        </p:nvSpPr>
        <p:spPr>
          <a:xfrm>
            <a:off x="2791737" y="738468"/>
            <a:ext cx="6440754" cy="440442"/>
          </a:xfrm>
          <a:prstGeom prst="rect">
            <a:avLst/>
          </a:prstGeom>
          <a:solidFill>
            <a:srgbClr val="1A3A35"/>
          </a:solidFill>
        </p:spPr>
        <p:txBody>
          <a:bodyPr wrap="square" rtlCol="0">
            <a:spAutoFit/>
          </a:bodyPr>
          <a:lstStyle/>
          <a:p>
            <a:pPr>
              <a:lnSpc>
                <a:spcPct val="115000"/>
              </a:lnSpc>
            </a:pPr>
            <a:r>
              <a:rPr lang="es-CO" sz="21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2. RECURSOS FINANCIEROS Y CONTRATACIÓN</a:t>
            </a:r>
            <a:endParaRPr lang="es-CO" sz="2100" dirty="0">
              <a:effectLst/>
              <a:latin typeface="Times New Roman" panose="02020603050405020304" pitchFamily="18" charset="0"/>
              <a:ea typeface="Times New Roman" panose="02020603050405020304" pitchFamily="18" charset="0"/>
            </a:endParaRPr>
          </a:p>
        </p:txBody>
      </p:sp>
      <p:sp>
        <p:nvSpPr>
          <p:cNvPr id="8" name="Rectángulo 7">
            <a:extLst>
              <a:ext uri="{FF2B5EF4-FFF2-40B4-BE49-F238E27FC236}">
                <a16:creationId xmlns:a16="http://schemas.microsoft.com/office/drawing/2014/main" id="{0CDB356C-7F94-4F30-6DCE-28E9D697CDA3}"/>
              </a:ext>
            </a:extLst>
          </p:cNvPr>
          <p:cNvSpPr/>
          <p:nvPr/>
        </p:nvSpPr>
        <p:spPr>
          <a:xfrm>
            <a:off x="9016181" y="4827638"/>
            <a:ext cx="2989007" cy="1789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5" name="Tabla 14">
            <a:extLst>
              <a:ext uri="{FF2B5EF4-FFF2-40B4-BE49-F238E27FC236}">
                <a16:creationId xmlns:a16="http://schemas.microsoft.com/office/drawing/2014/main" id="{1E5C3208-14AB-D3F0-9DD1-C7A1DE7D836D}"/>
              </a:ext>
            </a:extLst>
          </p:cNvPr>
          <p:cNvGraphicFramePr>
            <a:graphicFrameLocks noGrp="1"/>
          </p:cNvGraphicFramePr>
          <p:nvPr>
            <p:extLst>
              <p:ext uri="{D42A27DB-BD31-4B8C-83A1-F6EECF244321}">
                <p14:modId xmlns:p14="http://schemas.microsoft.com/office/powerpoint/2010/main" val="3889414630"/>
              </p:ext>
            </p:extLst>
          </p:nvPr>
        </p:nvGraphicFramePr>
        <p:xfrm>
          <a:off x="698090" y="1920988"/>
          <a:ext cx="10127225" cy="2198730"/>
        </p:xfrm>
        <a:graphic>
          <a:graphicData uri="http://schemas.openxmlformats.org/drawingml/2006/table">
            <a:tbl>
              <a:tblPr/>
              <a:tblGrid>
                <a:gridCol w="2254670">
                  <a:extLst>
                    <a:ext uri="{9D8B030D-6E8A-4147-A177-3AD203B41FA5}">
                      <a16:colId xmlns:a16="http://schemas.microsoft.com/office/drawing/2014/main" val="4030174646"/>
                    </a:ext>
                  </a:extLst>
                </a:gridCol>
                <a:gridCol w="1766158">
                  <a:extLst>
                    <a:ext uri="{9D8B030D-6E8A-4147-A177-3AD203B41FA5}">
                      <a16:colId xmlns:a16="http://schemas.microsoft.com/office/drawing/2014/main" val="3849007167"/>
                    </a:ext>
                  </a:extLst>
                </a:gridCol>
                <a:gridCol w="1503113">
                  <a:extLst>
                    <a:ext uri="{9D8B030D-6E8A-4147-A177-3AD203B41FA5}">
                      <a16:colId xmlns:a16="http://schemas.microsoft.com/office/drawing/2014/main" val="2614517176"/>
                    </a:ext>
                  </a:extLst>
                </a:gridCol>
                <a:gridCol w="1503113">
                  <a:extLst>
                    <a:ext uri="{9D8B030D-6E8A-4147-A177-3AD203B41FA5}">
                      <a16:colId xmlns:a16="http://schemas.microsoft.com/office/drawing/2014/main" val="1126468296"/>
                    </a:ext>
                  </a:extLst>
                </a:gridCol>
                <a:gridCol w="1503113">
                  <a:extLst>
                    <a:ext uri="{9D8B030D-6E8A-4147-A177-3AD203B41FA5}">
                      <a16:colId xmlns:a16="http://schemas.microsoft.com/office/drawing/2014/main" val="2182832348"/>
                    </a:ext>
                  </a:extLst>
                </a:gridCol>
                <a:gridCol w="1597058">
                  <a:extLst>
                    <a:ext uri="{9D8B030D-6E8A-4147-A177-3AD203B41FA5}">
                      <a16:colId xmlns:a16="http://schemas.microsoft.com/office/drawing/2014/main" val="552506404"/>
                    </a:ext>
                  </a:extLst>
                </a:gridCol>
              </a:tblGrid>
              <a:tr h="545550">
                <a:tc>
                  <a:txBody>
                    <a:bodyPr/>
                    <a:lstStyle/>
                    <a:p>
                      <a:pPr algn="ctr" fontAlgn="ctr"/>
                      <a:r>
                        <a:rPr lang="es-CO" sz="1400" b="1" i="0" u="none" strike="noStrike">
                          <a:solidFill>
                            <a:srgbClr val="F8F3DE"/>
                          </a:solidFill>
                          <a:effectLst/>
                          <a:latin typeface="Isidora"/>
                        </a:rPr>
                        <a:t>Modalidad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400" b="1" i="0" u="none" strike="noStrike">
                          <a:solidFill>
                            <a:srgbClr val="F8F3DE"/>
                          </a:solidFill>
                          <a:effectLst/>
                          <a:latin typeface="Isidora"/>
                        </a:rPr>
                        <a:t>2020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400" b="1" i="0" u="none" strike="noStrike">
                          <a:solidFill>
                            <a:srgbClr val="F8F3DE"/>
                          </a:solidFill>
                          <a:effectLst/>
                          <a:latin typeface="Isidora"/>
                        </a:rPr>
                        <a:t>2021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400" b="1" i="0" u="none" strike="noStrike">
                          <a:solidFill>
                            <a:srgbClr val="F8F3DE"/>
                          </a:solidFill>
                          <a:effectLst/>
                          <a:latin typeface="Isidora"/>
                        </a:rPr>
                        <a:t>2022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400" b="1" i="0" u="none" strike="noStrike">
                          <a:solidFill>
                            <a:srgbClr val="F8F3DE"/>
                          </a:solidFill>
                          <a:effectLst/>
                          <a:latin typeface="Isidora"/>
                        </a:rPr>
                        <a:t>2023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400" b="1" i="0" u="none" strike="noStrike" dirty="0">
                          <a:solidFill>
                            <a:srgbClr val="F8F3DE"/>
                          </a:solidFill>
                          <a:effectLst/>
                          <a:latin typeface="Isidora"/>
                        </a:rPr>
                        <a:t>Total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extLst>
                  <a:ext uri="{0D108BD9-81ED-4DB2-BD59-A6C34878D82A}">
                    <a16:rowId xmlns:a16="http://schemas.microsoft.com/office/drawing/2014/main" val="796035148"/>
                  </a:ext>
                </a:extLst>
              </a:tr>
              <a:tr h="413295">
                <a:tc>
                  <a:txBody>
                    <a:bodyPr/>
                    <a:lstStyle/>
                    <a:p>
                      <a:pPr algn="ctr" fontAlgn="ctr"/>
                      <a:r>
                        <a:rPr lang="es-CO" sz="1400" b="0" i="0" u="none" strike="noStrike">
                          <a:solidFill>
                            <a:srgbClr val="000000"/>
                          </a:solidFill>
                          <a:effectLst/>
                          <a:latin typeface="Isidora"/>
                        </a:rPr>
                        <a:t>CONTRATACIÓN DIRECTA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80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77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42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41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240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759893"/>
                  </a:ext>
                </a:extLst>
              </a:tr>
              <a:tr h="413295">
                <a:tc>
                  <a:txBody>
                    <a:bodyPr/>
                    <a:lstStyle/>
                    <a:p>
                      <a:pPr algn="ctr" fontAlgn="ctr"/>
                      <a:r>
                        <a:rPr lang="es-CO" sz="1400" b="0" i="0" u="none" strike="noStrike" dirty="0">
                          <a:solidFill>
                            <a:srgbClr val="000000"/>
                          </a:solidFill>
                          <a:effectLst/>
                          <a:latin typeface="Isidora"/>
                        </a:rPr>
                        <a:t>SELECCIÓN ABREVIADA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Isidora"/>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0001087"/>
                  </a:ext>
                </a:extLst>
              </a:tr>
              <a:tr h="413295">
                <a:tc>
                  <a:txBody>
                    <a:bodyPr/>
                    <a:lstStyle/>
                    <a:p>
                      <a:pPr algn="ctr" fontAlgn="ctr"/>
                      <a:r>
                        <a:rPr lang="es-CO" sz="1400" b="0" i="0" u="none" strike="noStrike">
                          <a:solidFill>
                            <a:srgbClr val="000000"/>
                          </a:solidFill>
                          <a:effectLst/>
                          <a:latin typeface="Isidora"/>
                        </a:rPr>
                        <a:t>MINIMA CUANTIA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845627"/>
                  </a:ext>
                </a:extLst>
              </a:tr>
              <a:tr h="413295">
                <a:tc>
                  <a:txBody>
                    <a:bodyPr/>
                    <a:lstStyle/>
                    <a:p>
                      <a:pPr algn="ctr" fontAlgn="ctr"/>
                      <a:r>
                        <a:rPr lang="es-CO" sz="1400" b="0" i="0" u="none" strike="noStrike">
                          <a:solidFill>
                            <a:srgbClr val="000000"/>
                          </a:solidFill>
                          <a:effectLst/>
                          <a:latin typeface="Isidora"/>
                        </a:rPr>
                        <a:t>REGIMEN ESPECIAL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12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11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Isidora"/>
                        </a:rPr>
                        <a:t>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Isidora"/>
                        </a:rPr>
                        <a:t>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Isidora"/>
                        </a:rPr>
                        <a:t>35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384197"/>
                  </a:ext>
                </a:extLst>
              </a:tr>
            </a:tbl>
          </a:graphicData>
        </a:graphic>
      </p:graphicFrame>
      <p:graphicFrame>
        <p:nvGraphicFramePr>
          <p:cNvPr id="16" name="Tabla 15">
            <a:extLst>
              <a:ext uri="{FF2B5EF4-FFF2-40B4-BE49-F238E27FC236}">
                <a16:creationId xmlns:a16="http://schemas.microsoft.com/office/drawing/2014/main" id="{DB087A06-03B3-11C3-0C73-AD19159E573F}"/>
              </a:ext>
            </a:extLst>
          </p:cNvPr>
          <p:cNvGraphicFramePr>
            <a:graphicFrameLocks noGrp="1"/>
          </p:cNvGraphicFramePr>
          <p:nvPr>
            <p:extLst>
              <p:ext uri="{D42A27DB-BD31-4B8C-83A1-F6EECF244321}">
                <p14:modId xmlns:p14="http://schemas.microsoft.com/office/powerpoint/2010/main" val="1031410579"/>
              </p:ext>
            </p:extLst>
          </p:nvPr>
        </p:nvGraphicFramePr>
        <p:xfrm>
          <a:off x="698090" y="4256137"/>
          <a:ext cx="10127225" cy="2401815"/>
        </p:xfrm>
        <a:graphic>
          <a:graphicData uri="http://schemas.openxmlformats.org/drawingml/2006/table">
            <a:tbl>
              <a:tblPr/>
              <a:tblGrid>
                <a:gridCol w="2254670">
                  <a:extLst>
                    <a:ext uri="{9D8B030D-6E8A-4147-A177-3AD203B41FA5}">
                      <a16:colId xmlns:a16="http://schemas.microsoft.com/office/drawing/2014/main" val="2772394589"/>
                    </a:ext>
                  </a:extLst>
                </a:gridCol>
                <a:gridCol w="1766158">
                  <a:extLst>
                    <a:ext uri="{9D8B030D-6E8A-4147-A177-3AD203B41FA5}">
                      <a16:colId xmlns:a16="http://schemas.microsoft.com/office/drawing/2014/main" val="1424083391"/>
                    </a:ext>
                  </a:extLst>
                </a:gridCol>
                <a:gridCol w="1503113">
                  <a:extLst>
                    <a:ext uri="{9D8B030D-6E8A-4147-A177-3AD203B41FA5}">
                      <a16:colId xmlns:a16="http://schemas.microsoft.com/office/drawing/2014/main" val="250183755"/>
                    </a:ext>
                  </a:extLst>
                </a:gridCol>
                <a:gridCol w="1503113">
                  <a:extLst>
                    <a:ext uri="{9D8B030D-6E8A-4147-A177-3AD203B41FA5}">
                      <a16:colId xmlns:a16="http://schemas.microsoft.com/office/drawing/2014/main" val="2213481339"/>
                    </a:ext>
                  </a:extLst>
                </a:gridCol>
                <a:gridCol w="1503113">
                  <a:extLst>
                    <a:ext uri="{9D8B030D-6E8A-4147-A177-3AD203B41FA5}">
                      <a16:colId xmlns:a16="http://schemas.microsoft.com/office/drawing/2014/main" val="4014285745"/>
                    </a:ext>
                  </a:extLst>
                </a:gridCol>
                <a:gridCol w="1597058">
                  <a:extLst>
                    <a:ext uri="{9D8B030D-6E8A-4147-A177-3AD203B41FA5}">
                      <a16:colId xmlns:a16="http://schemas.microsoft.com/office/drawing/2014/main" val="624503804"/>
                    </a:ext>
                  </a:extLst>
                </a:gridCol>
              </a:tblGrid>
              <a:tr h="393495">
                <a:tc>
                  <a:txBody>
                    <a:bodyPr/>
                    <a:lstStyle/>
                    <a:p>
                      <a:pPr algn="ctr" fontAlgn="ctr"/>
                      <a:r>
                        <a:rPr lang="es-CO" sz="1200" b="1" i="0" u="none" strike="noStrike">
                          <a:solidFill>
                            <a:srgbClr val="F8F3DE"/>
                          </a:solidFill>
                          <a:effectLst/>
                          <a:latin typeface="Isidora"/>
                        </a:rPr>
                        <a:t>Modalidad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200" b="1" i="0" u="none" strike="noStrike">
                          <a:solidFill>
                            <a:srgbClr val="F8F3DE"/>
                          </a:solidFill>
                          <a:effectLst/>
                          <a:latin typeface="Isidora"/>
                        </a:rPr>
                        <a:t>2020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200" b="1" i="0" u="none" strike="noStrike">
                          <a:solidFill>
                            <a:srgbClr val="F8F3DE"/>
                          </a:solidFill>
                          <a:effectLst/>
                          <a:latin typeface="Isidora"/>
                        </a:rPr>
                        <a:t>2021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200" b="1" i="0" u="none" strike="noStrike">
                          <a:solidFill>
                            <a:srgbClr val="F8F3DE"/>
                          </a:solidFill>
                          <a:effectLst/>
                          <a:latin typeface="Isidora"/>
                        </a:rPr>
                        <a:t>2022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200" b="1" i="0" u="none" strike="noStrike">
                          <a:solidFill>
                            <a:srgbClr val="F8F3DE"/>
                          </a:solidFill>
                          <a:effectLst/>
                          <a:latin typeface="Isidora"/>
                        </a:rPr>
                        <a:t>2023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200" b="1" i="0" u="none" strike="noStrike" dirty="0">
                          <a:solidFill>
                            <a:srgbClr val="F8F3DE"/>
                          </a:solidFill>
                          <a:effectLst/>
                          <a:latin typeface="Isidora"/>
                        </a:rPr>
                        <a:t>Total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extLst>
                  <a:ext uri="{0D108BD9-81ED-4DB2-BD59-A6C34878D82A}">
                    <a16:rowId xmlns:a16="http://schemas.microsoft.com/office/drawing/2014/main" val="3066335307"/>
                  </a:ext>
                </a:extLst>
              </a:tr>
              <a:tr h="393495">
                <a:tc>
                  <a:txBody>
                    <a:bodyPr/>
                    <a:lstStyle/>
                    <a:p>
                      <a:pPr algn="ctr" fontAlgn="ctr"/>
                      <a:r>
                        <a:rPr lang="es-CO" sz="1200" b="0" i="0" u="none" strike="noStrike">
                          <a:solidFill>
                            <a:srgbClr val="000000"/>
                          </a:solidFill>
                          <a:effectLst/>
                          <a:latin typeface="Isidora"/>
                        </a:rPr>
                        <a:t>CONTRATACIÓN DIRECTA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191.422.623.847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209.928.362.187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201.911.233.571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97.342.347.266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700.604.566.871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289844"/>
                  </a:ext>
                </a:extLst>
              </a:tr>
              <a:tr h="393495">
                <a:tc>
                  <a:txBody>
                    <a:bodyPr/>
                    <a:lstStyle/>
                    <a:p>
                      <a:pPr algn="ctr" fontAlgn="ctr"/>
                      <a:r>
                        <a:rPr lang="es-CO" sz="1200" b="0" i="0" u="none" strike="noStrike">
                          <a:solidFill>
                            <a:srgbClr val="000000"/>
                          </a:solidFill>
                          <a:effectLst/>
                          <a:latin typeface="Isidora"/>
                        </a:rPr>
                        <a:t>SELECCIÓN ABREVIADA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22.185.377.106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522.313.484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1.000.000.000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824.863.186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24.532.553.776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0021743"/>
                  </a:ext>
                </a:extLst>
              </a:tr>
              <a:tr h="393495">
                <a:tc>
                  <a:txBody>
                    <a:bodyPr/>
                    <a:lstStyle/>
                    <a:p>
                      <a:pPr algn="ctr" fontAlgn="ctr"/>
                      <a:r>
                        <a:rPr lang="es-CO" sz="1200" b="0" i="0" u="none" strike="noStrike">
                          <a:solidFill>
                            <a:srgbClr val="000000"/>
                          </a:solidFill>
                          <a:effectLst/>
                          <a:latin typeface="Isidora"/>
                        </a:rPr>
                        <a:t>MINIMA CUANTIA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74.949.619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58.108.700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118.790.380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74.592.700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326.441.399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983546"/>
                  </a:ext>
                </a:extLst>
              </a:tr>
              <a:tr h="393495">
                <a:tc>
                  <a:txBody>
                    <a:bodyPr/>
                    <a:lstStyle/>
                    <a:p>
                      <a:pPr algn="ctr" fontAlgn="ctr"/>
                      <a:r>
                        <a:rPr lang="es-CO" sz="1200" b="0" i="0" u="none" strike="noStrike">
                          <a:solidFill>
                            <a:srgbClr val="000000"/>
                          </a:solidFill>
                          <a:effectLst/>
                          <a:latin typeface="Isidora"/>
                        </a:rPr>
                        <a:t>REGIMEN ESPECIAL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92.418.938.154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47.605.255.447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57.026.695.233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10.549.996.463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Isidora"/>
                        </a:rPr>
                        <a:t> $          207.600.885.297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913286"/>
                  </a:ext>
                </a:extLst>
              </a:tr>
              <a:tr h="393495">
                <a:tc>
                  <a:txBody>
                    <a:bodyPr/>
                    <a:lstStyle/>
                    <a:p>
                      <a:pPr algn="ctr" fontAlgn="ctr"/>
                      <a:r>
                        <a:rPr lang="es-CO" sz="1400" b="1" i="0" u="none" strike="noStrike">
                          <a:solidFill>
                            <a:srgbClr val="F8F3DE"/>
                          </a:solidFill>
                          <a:effectLst/>
                          <a:latin typeface="Isidora"/>
                        </a:rPr>
                        <a:t>Total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400" b="1" i="0" u="none" strike="noStrike">
                          <a:solidFill>
                            <a:srgbClr val="F8F3DE"/>
                          </a:solidFill>
                          <a:effectLst/>
                          <a:latin typeface="Isidora"/>
                        </a:rPr>
                        <a:t> $               306.101.888.726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400" b="1" i="0" u="none" strike="noStrike">
                          <a:solidFill>
                            <a:srgbClr val="F8F3DE"/>
                          </a:solidFill>
                          <a:effectLst/>
                          <a:latin typeface="Isidora"/>
                        </a:rPr>
                        <a:t> $       258.114.039.818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400" b="1" i="0" u="none" strike="noStrike">
                          <a:solidFill>
                            <a:srgbClr val="F8F3DE"/>
                          </a:solidFill>
                          <a:effectLst/>
                          <a:latin typeface="Isidora"/>
                        </a:rPr>
                        <a:t> $       260.056.719.184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400" b="1" i="0" u="none" strike="noStrike">
                          <a:solidFill>
                            <a:srgbClr val="F8F3DE"/>
                          </a:solidFill>
                          <a:effectLst/>
                          <a:latin typeface="Isidora"/>
                        </a:rPr>
                        <a:t> $       108.791.799.615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400" b="1" i="0" u="none" strike="noStrike" dirty="0">
                          <a:solidFill>
                            <a:srgbClr val="F8F3DE"/>
                          </a:solidFill>
                          <a:effectLst/>
                          <a:latin typeface="Isidora"/>
                        </a:rPr>
                        <a:t> $          933.064.447.343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extLst>
                  <a:ext uri="{0D108BD9-81ED-4DB2-BD59-A6C34878D82A}">
                    <a16:rowId xmlns:a16="http://schemas.microsoft.com/office/drawing/2014/main" val="2155505870"/>
                  </a:ext>
                </a:extLst>
              </a:tr>
            </a:tbl>
          </a:graphicData>
        </a:graphic>
      </p:graphicFrame>
      <p:sp>
        <p:nvSpPr>
          <p:cNvPr id="2" name="CuadroTexto 1">
            <a:extLst>
              <a:ext uri="{FF2B5EF4-FFF2-40B4-BE49-F238E27FC236}">
                <a16:creationId xmlns:a16="http://schemas.microsoft.com/office/drawing/2014/main" id="{5DD5A23A-C56B-F9C0-F056-3C62502A90F1}"/>
              </a:ext>
            </a:extLst>
          </p:cNvPr>
          <p:cNvSpPr txBox="1"/>
          <p:nvPr/>
        </p:nvSpPr>
        <p:spPr>
          <a:xfrm>
            <a:off x="11139948" y="5496375"/>
            <a:ext cx="1145404" cy="923330"/>
          </a:xfrm>
          <a:prstGeom prst="rect">
            <a:avLst/>
          </a:prstGeom>
          <a:noFill/>
        </p:spPr>
        <p:txBody>
          <a:bodyPr wrap="square" rtlCol="0">
            <a:spAutoFit/>
          </a:bodyPr>
          <a:lstStyle/>
          <a:p>
            <a:r>
              <a:rPr lang="es-CO" b="1" dirty="0"/>
              <a:t>Corte: agosto 2023</a:t>
            </a:r>
          </a:p>
        </p:txBody>
      </p:sp>
    </p:spTree>
    <p:extLst>
      <p:ext uri="{BB962C8B-B14F-4D97-AF65-F5344CB8AC3E}">
        <p14:creationId xmlns:p14="http://schemas.microsoft.com/office/powerpoint/2010/main" val="821406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uadroTexto 6"/>
          <p:cNvSpPr txBox="1"/>
          <p:nvPr/>
        </p:nvSpPr>
        <p:spPr>
          <a:xfrm>
            <a:off x="9609826" y="2606141"/>
            <a:ext cx="2317527" cy="1555362"/>
          </a:xfrm>
          <a:prstGeom prst="rect">
            <a:avLst/>
          </a:prstGeom>
          <a:solidFill>
            <a:srgbClr val="1A3A35"/>
          </a:solidFill>
        </p:spPr>
        <p:txBody>
          <a:bodyPr wrap="square" rtlCol="0">
            <a:spAutoFit/>
          </a:bodyPr>
          <a:lstStyle/>
          <a:p>
            <a:pPr>
              <a:lnSpc>
                <a:spcPct val="115000"/>
              </a:lnSpc>
            </a:pPr>
            <a:r>
              <a:rPr lang="es-CO" sz="21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2. RECURSOS FINANCIEROS Y CONTRATACIÓN</a:t>
            </a:r>
            <a:endParaRPr lang="es-CO" sz="2100" dirty="0">
              <a:effectLst/>
              <a:latin typeface="Times New Roman" panose="02020603050405020304" pitchFamily="18" charset="0"/>
              <a:ea typeface="Times New Roman" panose="02020603050405020304" pitchFamily="18" charset="0"/>
            </a:endParaRPr>
          </a:p>
        </p:txBody>
      </p:sp>
      <p:sp>
        <p:nvSpPr>
          <p:cNvPr id="8" name="Rectángulo 7">
            <a:extLst>
              <a:ext uri="{FF2B5EF4-FFF2-40B4-BE49-F238E27FC236}">
                <a16:creationId xmlns:a16="http://schemas.microsoft.com/office/drawing/2014/main" id="{0CDB356C-7F94-4F30-6DCE-28E9D697CDA3}"/>
              </a:ext>
            </a:extLst>
          </p:cNvPr>
          <p:cNvSpPr/>
          <p:nvPr/>
        </p:nvSpPr>
        <p:spPr>
          <a:xfrm>
            <a:off x="9016181" y="4827638"/>
            <a:ext cx="2989007" cy="1789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 name="Conector recto 9">
            <a:extLst>
              <a:ext uri="{FF2B5EF4-FFF2-40B4-BE49-F238E27FC236}">
                <a16:creationId xmlns:a16="http://schemas.microsoft.com/office/drawing/2014/main" id="{9876E122-64CE-017F-5586-5AF968A85F54}"/>
              </a:ext>
            </a:extLst>
          </p:cNvPr>
          <p:cNvCxnSpPr>
            <a:cxnSpLocks/>
          </p:cNvCxnSpPr>
          <p:nvPr/>
        </p:nvCxnSpPr>
        <p:spPr>
          <a:xfrm>
            <a:off x="2432648" y="3460861"/>
            <a:ext cx="7004649"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Imagen 17">
            <a:extLst>
              <a:ext uri="{FF2B5EF4-FFF2-40B4-BE49-F238E27FC236}">
                <a16:creationId xmlns:a16="http://schemas.microsoft.com/office/drawing/2014/main" id="{48EB7303-2CDD-A9D3-BB2C-BFB85B5670DB}"/>
              </a:ext>
            </a:extLst>
          </p:cNvPr>
          <p:cNvPicPr>
            <a:picLocks noChangeAspect="1"/>
          </p:cNvPicPr>
          <p:nvPr/>
        </p:nvPicPr>
        <p:blipFill>
          <a:blip r:embed="rId4"/>
          <a:stretch>
            <a:fillRect/>
          </a:stretch>
        </p:blipFill>
        <p:spPr>
          <a:xfrm>
            <a:off x="2743200" y="84430"/>
            <a:ext cx="6411004" cy="3344570"/>
          </a:xfrm>
          <a:prstGeom prst="rect">
            <a:avLst/>
          </a:prstGeom>
        </p:spPr>
      </p:pic>
      <p:pic>
        <p:nvPicPr>
          <p:cNvPr id="20" name="Imagen 19">
            <a:extLst>
              <a:ext uri="{FF2B5EF4-FFF2-40B4-BE49-F238E27FC236}">
                <a16:creationId xmlns:a16="http://schemas.microsoft.com/office/drawing/2014/main" id="{BBC4BC34-75B3-CD70-DC60-D7ECFB16A9C7}"/>
              </a:ext>
            </a:extLst>
          </p:cNvPr>
          <p:cNvPicPr>
            <a:picLocks noChangeAspect="1"/>
          </p:cNvPicPr>
          <p:nvPr/>
        </p:nvPicPr>
        <p:blipFill>
          <a:blip r:embed="rId5"/>
          <a:stretch>
            <a:fillRect/>
          </a:stretch>
        </p:blipFill>
        <p:spPr>
          <a:xfrm>
            <a:off x="2737239" y="3512111"/>
            <a:ext cx="6416965" cy="3364092"/>
          </a:xfrm>
          <a:prstGeom prst="rect">
            <a:avLst/>
          </a:prstGeom>
        </p:spPr>
      </p:pic>
      <p:sp>
        <p:nvSpPr>
          <p:cNvPr id="21" name="CuadroTexto 20">
            <a:extLst>
              <a:ext uri="{FF2B5EF4-FFF2-40B4-BE49-F238E27FC236}">
                <a16:creationId xmlns:a16="http://schemas.microsoft.com/office/drawing/2014/main" id="{51BD2E05-DB11-8D61-8D87-6BAB10F6DE25}"/>
              </a:ext>
            </a:extLst>
          </p:cNvPr>
          <p:cNvSpPr txBox="1"/>
          <p:nvPr/>
        </p:nvSpPr>
        <p:spPr>
          <a:xfrm>
            <a:off x="264647" y="2061204"/>
            <a:ext cx="2317527" cy="646331"/>
          </a:xfrm>
          <a:prstGeom prst="rect">
            <a:avLst/>
          </a:prstGeom>
          <a:noFill/>
        </p:spPr>
        <p:txBody>
          <a:bodyPr wrap="square" rtlCol="0">
            <a:spAutoFit/>
          </a:bodyPr>
          <a:lstStyle/>
          <a:p>
            <a:pPr algn="just"/>
            <a:r>
              <a:rPr lang="es-CO" b="1" dirty="0">
                <a:latin typeface="Isadora sans"/>
              </a:rPr>
              <a:t>Corte agosto: 76 liquidaciones</a:t>
            </a:r>
          </a:p>
        </p:txBody>
      </p:sp>
      <p:sp>
        <p:nvSpPr>
          <p:cNvPr id="22" name="CuadroTexto 21">
            <a:extLst>
              <a:ext uri="{FF2B5EF4-FFF2-40B4-BE49-F238E27FC236}">
                <a16:creationId xmlns:a16="http://schemas.microsoft.com/office/drawing/2014/main" id="{203E4B37-865F-1E5D-6D4C-3E36C157D62F}"/>
              </a:ext>
            </a:extLst>
          </p:cNvPr>
          <p:cNvSpPr txBox="1"/>
          <p:nvPr/>
        </p:nvSpPr>
        <p:spPr>
          <a:xfrm>
            <a:off x="264646" y="4870991"/>
            <a:ext cx="2317527" cy="646331"/>
          </a:xfrm>
          <a:prstGeom prst="rect">
            <a:avLst/>
          </a:prstGeom>
          <a:noFill/>
        </p:spPr>
        <p:txBody>
          <a:bodyPr wrap="square" rtlCol="0">
            <a:spAutoFit/>
          </a:bodyPr>
          <a:lstStyle/>
          <a:p>
            <a:pPr algn="just"/>
            <a:r>
              <a:rPr lang="es-CO" b="1" dirty="0">
                <a:latin typeface="Isadora sans"/>
              </a:rPr>
              <a:t>Corte octubre: 67 liquidaciones</a:t>
            </a:r>
          </a:p>
        </p:txBody>
      </p:sp>
      <p:sp>
        <p:nvSpPr>
          <p:cNvPr id="2" name="CuadroTexto 1">
            <a:extLst>
              <a:ext uri="{FF2B5EF4-FFF2-40B4-BE49-F238E27FC236}">
                <a16:creationId xmlns:a16="http://schemas.microsoft.com/office/drawing/2014/main" id="{D37B86F7-B4E3-6D19-5538-B281717E0C0C}"/>
              </a:ext>
            </a:extLst>
          </p:cNvPr>
          <p:cNvSpPr txBox="1"/>
          <p:nvPr/>
        </p:nvSpPr>
        <p:spPr>
          <a:xfrm>
            <a:off x="9694606" y="6247777"/>
            <a:ext cx="2969342" cy="369332"/>
          </a:xfrm>
          <a:prstGeom prst="rect">
            <a:avLst/>
          </a:prstGeom>
          <a:noFill/>
        </p:spPr>
        <p:txBody>
          <a:bodyPr wrap="square" rtlCol="0">
            <a:spAutoFit/>
          </a:bodyPr>
          <a:lstStyle/>
          <a:p>
            <a:r>
              <a:rPr lang="es-CO" b="1" dirty="0"/>
              <a:t>Corte: agosto 2023</a:t>
            </a:r>
          </a:p>
        </p:txBody>
      </p:sp>
    </p:spTree>
    <p:extLst>
      <p:ext uri="{BB962C8B-B14F-4D97-AF65-F5344CB8AC3E}">
        <p14:creationId xmlns:p14="http://schemas.microsoft.com/office/powerpoint/2010/main" val="994292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uadroTexto 6"/>
          <p:cNvSpPr txBox="1"/>
          <p:nvPr/>
        </p:nvSpPr>
        <p:spPr>
          <a:xfrm>
            <a:off x="3057208" y="738468"/>
            <a:ext cx="6440754" cy="440442"/>
          </a:xfrm>
          <a:prstGeom prst="rect">
            <a:avLst/>
          </a:prstGeom>
          <a:solidFill>
            <a:srgbClr val="1A3A35"/>
          </a:solidFill>
        </p:spPr>
        <p:txBody>
          <a:bodyPr wrap="square" rtlCol="0">
            <a:spAutoFit/>
          </a:bodyPr>
          <a:lstStyle/>
          <a:p>
            <a:pPr>
              <a:lnSpc>
                <a:spcPct val="115000"/>
              </a:lnSpc>
            </a:pPr>
            <a:r>
              <a:rPr lang="es-CO" sz="2100" b="1" dirty="0">
                <a:solidFill>
                  <a:srgbClr val="F6F2DD"/>
                </a:solidFill>
                <a:latin typeface="Isidora Sans Bold" panose="00000800000000000000" pitchFamily="2" charset="0"/>
                <a:ea typeface="Times New Roman" panose="02020603050405020304" pitchFamily="18" charset="0"/>
                <a:cs typeface="Rubik" panose="02000604000000020004" pitchFamily="2" charset="-79"/>
              </a:rPr>
              <a:t>CAPÍTULO 2. RECURSOS FINANCIEROS Y CONTRATACIÓN</a:t>
            </a:r>
            <a:endParaRPr lang="es-CO" sz="2100" dirty="0">
              <a:effectLst/>
              <a:latin typeface="Times New Roman" panose="02020603050405020304" pitchFamily="18" charset="0"/>
              <a:ea typeface="Times New Roman" panose="02020603050405020304" pitchFamily="18" charset="0"/>
            </a:endParaRPr>
          </a:p>
        </p:txBody>
      </p:sp>
      <p:sp>
        <p:nvSpPr>
          <p:cNvPr id="8" name="Rectángulo 7">
            <a:extLst>
              <a:ext uri="{FF2B5EF4-FFF2-40B4-BE49-F238E27FC236}">
                <a16:creationId xmlns:a16="http://schemas.microsoft.com/office/drawing/2014/main" id="{0CDB356C-7F94-4F30-6DCE-28E9D697CDA3}"/>
              </a:ext>
            </a:extLst>
          </p:cNvPr>
          <p:cNvSpPr/>
          <p:nvPr/>
        </p:nvSpPr>
        <p:spPr>
          <a:xfrm>
            <a:off x="9006348" y="4857135"/>
            <a:ext cx="2989007" cy="1789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0" name="Tabla 9">
            <a:extLst>
              <a:ext uri="{FF2B5EF4-FFF2-40B4-BE49-F238E27FC236}">
                <a16:creationId xmlns:a16="http://schemas.microsoft.com/office/drawing/2014/main" id="{C9CBECB5-0234-9511-5C90-CEF560321A91}"/>
              </a:ext>
            </a:extLst>
          </p:cNvPr>
          <p:cNvGraphicFramePr>
            <a:graphicFrameLocks noGrp="1"/>
          </p:cNvGraphicFramePr>
          <p:nvPr>
            <p:extLst>
              <p:ext uri="{D42A27DB-BD31-4B8C-83A1-F6EECF244321}">
                <p14:modId xmlns:p14="http://schemas.microsoft.com/office/powerpoint/2010/main" val="3048360989"/>
              </p:ext>
            </p:extLst>
          </p:nvPr>
        </p:nvGraphicFramePr>
        <p:xfrm>
          <a:off x="86153" y="1410214"/>
          <a:ext cx="10621177" cy="5236392"/>
        </p:xfrm>
        <a:graphic>
          <a:graphicData uri="http://schemas.openxmlformats.org/drawingml/2006/table">
            <a:tbl>
              <a:tblPr/>
              <a:tblGrid>
                <a:gridCol w="3260545">
                  <a:extLst>
                    <a:ext uri="{9D8B030D-6E8A-4147-A177-3AD203B41FA5}">
                      <a16:colId xmlns:a16="http://schemas.microsoft.com/office/drawing/2014/main" val="3920718904"/>
                    </a:ext>
                  </a:extLst>
                </a:gridCol>
                <a:gridCol w="2538149">
                  <a:extLst>
                    <a:ext uri="{9D8B030D-6E8A-4147-A177-3AD203B41FA5}">
                      <a16:colId xmlns:a16="http://schemas.microsoft.com/office/drawing/2014/main" val="2578031112"/>
                    </a:ext>
                  </a:extLst>
                </a:gridCol>
                <a:gridCol w="2499100">
                  <a:extLst>
                    <a:ext uri="{9D8B030D-6E8A-4147-A177-3AD203B41FA5}">
                      <a16:colId xmlns:a16="http://schemas.microsoft.com/office/drawing/2014/main" val="3098188973"/>
                    </a:ext>
                  </a:extLst>
                </a:gridCol>
                <a:gridCol w="2323383">
                  <a:extLst>
                    <a:ext uri="{9D8B030D-6E8A-4147-A177-3AD203B41FA5}">
                      <a16:colId xmlns:a16="http://schemas.microsoft.com/office/drawing/2014/main" val="3060185573"/>
                    </a:ext>
                  </a:extLst>
                </a:gridCol>
              </a:tblGrid>
              <a:tr h="281149">
                <a:tc rowSpan="2">
                  <a:txBody>
                    <a:bodyPr/>
                    <a:lstStyle/>
                    <a:p>
                      <a:pPr algn="ctr" fontAlgn="ctr"/>
                      <a:r>
                        <a:rPr lang="es-CO" sz="1500" b="1" i="0" u="none" strike="noStrike" dirty="0">
                          <a:solidFill>
                            <a:srgbClr val="FFFFFF"/>
                          </a:solidFill>
                          <a:effectLst/>
                          <a:latin typeface="Isadora sans"/>
                        </a:rPr>
                        <a:t>CONCEPTO</a:t>
                      </a:r>
                    </a:p>
                  </a:txBody>
                  <a:tcPr marL="136683" marR="136683" marT="68341" marB="6834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1" i="0" u="none" strike="noStrike" dirty="0">
                          <a:solidFill>
                            <a:srgbClr val="FFFFFF"/>
                          </a:solidFill>
                          <a:effectLst/>
                          <a:latin typeface="Isadora sans"/>
                        </a:rPr>
                        <a:t>VALOR</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1A3A35"/>
                    </a:solidFill>
                  </a:tcPr>
                </a:tc>
                <a:tc>
                  <a:txBody>
                    <a:bodyPr/>
                    <a:lstStyle/>
                    <a:p>
                      <a:pPr algn="ctr" fontAlgn="ctr"/>
                      <a:r>
                        <a:rPr lang="es-CO" sz="1500" b="1" i="0" u="none" strike="noStrike" dirty="0">
                          <a:solidFill>
                            <a:srgbClr val="FFFFFF"/>
                          </a:solidFill>
                          <a:effectLst/>
                          <a:latin typeface="Isadora sans"/>
                        </a:rPr>
                        <a:t>VALOR</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1A3A35"/>
                    </a:solidFill>
                  </a:tcPr>
                </a:tc>
                <a:tc>
                  <a:txBody>
                    <a:bodyPr/>
                    <a:lstStyle/>
                    <a:p>
                      <a:pPr algn="ctr" fontAlgn="ctr"/>
                      <a:r>
                        <a:rPr lang="es-CO" sz="1500" b="1" i="0" u="none" strike="noStrike">
                          <a:solidFill>
                            <a:srgbClr val="FFFFFF"/>
                          </a:solidFill>
                          <a:effectLst/>
                          <a:latin typeface="Isadora sans"/>
                        </a:rPr>
                        <a:t>VALOR</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1A3A35"/>
                    </a:solidFill>
                  </a:tcPr>
                </a:tc>
                <a:extLst>
                  <a:ext uri="{0D108BD9-81ED-4DB2-BD59-A6C34878D82A}">
                    <a16:rowId xmlns:a16="http://schemas.microsoft.com/office/drawing/2014/main" val="2442632338"/>
                  </a:ext>
                </a:extLst>
              </a:tr>
              <a:tr h="292863">
                <a:tc vMerge="1">
                  <a:txBody>
                    <a:bodyPr/>
                    <a:lstStyle/>
                    <a:p>
                      <a:endParaRPr lang="es-CO"/>
                    </a:p>
                  </a:txBody>
                  <a:tcPr/>
                </a:tc>
                <a:tc>
                  <a:txBody>
                    <a:bodyPr/>
                    <a:lstStyle/>
                    <a:p>
                      <a:pPr algn="ctr" fontAlgn="ctr"/>
                      <a:r>
                        <a:rPr lang="es-CO" sz="1500" b="1" i="0" u="none" strike="noStrike" dirty="0">
                          <a:solidFill>
                            <a:srgbClr val="FFFFFF"/>
                          </a:solidFill>
                          <a:effectLst/>
                          <a:latin typeface="Isadora sans"/>
                        </a:rPr>
                        <a:t>31-dic-20</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1" i="0" u="none" strike="noStrike" dirty="0">
                          <a:solidFill>
                            <a:srgbClr val="FFFFFF"/>
                          </a:solidFill>
                          <a:effectLst/>
                          <a:latin typeface="Isadora sans"/>
                        </a:rPr>
                        <a:t>31-dic-21</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1" i="0" u="none" strike="noStrike" dirty="0">
                          <a:solidFill>
                            <a:srgbClr val="FFFFFF"/>
                          </a:solidFill>
                          <a:effectLst/>
                          <a:latin typeface="Isadora sans"/>
                        </a:rPr>
                        <a:t>31-dic-22</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1A3A35"/>
                    </a:solidFill>
                  </a:tcPr>
                </a:tc>
                <a:extLst>
                  <a:ext uri="{0D108BD9-81ED-4DB2-BD59-A6C34878D82A}">
                    <a16:rowId xmlns:a16="http://schemas.microsoft.com/office/drawing/2014/main" val="3878054819"/>
                  </a:ext>
                </a:extLst>
              </a:tr>
              <a:tr h="292863">
                <a:tc>
                  <a:txBody>
                    <a:bodyPr/>
                    <a:lstStyle/>
                    <a:p>
                      <a:pPr algn="ctr" fontAlgn="ctr"/>
                      <a:r>
                        <a:rPr lang="es-CO" sz="1500" b="1" i="0" u="none" strike="noStrike">
                          <a:solidFill>
                            <a:srgbClr val="000000"/>
                          </a:solidFill>
                          <a:effectLst/>
                          <a:latin typeface="Isadora sans"/>
                        </a:rPr>
                        <a:t>ACTIVOS CORRIENTES</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$ 120.350.178.148.oo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$ 79.270.288.069.oo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$97.506.658.216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2886995"/>
                  </a:ext>
                </a:extLst>
              </a:tr>
              <a:tr h="292863">
                <a:tc>
                  <a:txBody>
                    <a:bodyPr/>
                    <a:lstStyle/>
                    <a:p>
                      <a:pPr algn="ctr" fontAlgn="ctr"/>
                      <a:r>
                        <a:rPr lang="es-CO" sz="1500" b="1" i="0" u="none" strike="noStrike" dirty="0">
                          <a:solidFill>
                            <a:srgbClr val="000000"/>
                          </a:solidFill>
                          <a:effectLst/>
                          <a:latin typeface="Isadora sans"/>
                        </a:rPr>
                        <a:t>ACTIVOS NO CORRIENTES</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$ 39.400.406.349.oo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$70.610.757.179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$107.072.367.500.oo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5619857"/>
                  </a:ext>
                </a:extLst>
              </a:tr>
              <a:tr h="550583">
                <a:tc>
                  <a:txBody>
                    <a:bodyPr/>
                    <a:lstStyle/>
                    <a:p>
                      <a:pPr algn="ctr" fontAlgn="ctr"/>
                      <a:r>
                        <a:rPr lang="es-CO" sz="1500" b="1" i="0" u="none" strike="noStrike" dirty="0">
                          <a:solidFill>
                            <a:srgbClr val="000000"/>
                          </a:solidFill>
                          <a:effectLst/>
                          <a:latin typeface="Isadora sans"/>
                        </a:rPr>
                        <a:t>TOTAL ACTIVOS</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s-CO" sz="1500" b="0" i="0" u="none" strike="noStrike">
                          <a:solidFill>
                            <a:srgbClr val="000000"/>
                          </a:solidFill>
                          <a:effectLst/>
                          <a:latin typeface="Isadora sans"/>
                        </a:rPr>
                        <a:t>$ 159.750.584.497.oo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s-CO" sz="1500" b="0" i="0" u="none" strike="noStrike">
                          <a:solidFill>
                            <a:srgbClr val="000000"/>
                          </a:solidFill>
                          <a:effectLst/>
                          <a:latin typeface="Isadora sans"/>
                        </a:rPr>
                        <a:t>$ 149.881.045.248.oo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s-CO" sz="1500" b="0" i="0" u="none" strike="noStrike" dirty="0">
                          <a:solidFill>
                            <a:srgbClr val="FFFFFF"/>
                          </a:solidFill>
                          <a:effectLst/>
                          <a:latin typeface="Isadora sans"/>
                        </a:rPr>
                        <a:t>$205.072.367.500 .</a:t>
                      </a:r>
                      <a:r>
                        <a:rPr lang="es-CO" sz="1500" b="0" i="0" u="none" strike="noStrike" dirty="0" err="1">
                          <a:solidFill>
                            <a:srgbClr val="FFFFFF"/>
                          </a:solidFill>
                          <a:effectLst/>
                          <a:latin typeface="Isadora sans"/>
                        </a:rPr>
                        <a:t>oo</a:t>
                      </a:r>
                      <a:endParaRPr lang="es-CO" sz="1500" b="0" i="0" u="none" strike="noStrike" dirty="0">
                        <a:solidFill>
                          <a:srgbClr val="FFFFFF"/>
                        </a:solidFill>
                        <a:effectLst/>
                        <a:latin typeface="Isadora sans"/>
                      </a:endParaRP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extLst>
                  <a:ext uri="{0D108BD9-81ED-4DB2-BD59-A6C34878D82A}">
                    <a16:rowId xmlns:a16="http://schemas.microsoft.com/office/drawing/2014/main" val="3971417632"/>
                  </a:ext>
                </a:extLst>
              </a:tr>
              <a:tr h="292863">
                <a:tc>
                  <a:txBody>
                    <a:bodyPr/>
                    <a:lstStyle/>
                    <a:p>
                      <a:pPr algn="ctr" fontAlgn="ctr"/>
                      <a:r>
                        <a:rPr lang="es-CO" sz="1500" b="1" i="0" u="none" strike="noStrike">
                          <a:solidFill>
                            <a:srgbClr val="000000"/>
                          </a:solidFill>
                          <a:effectLst/>
                          <a:latin typeface="Isadora sans"/>
                        </a:rPr>
                        <a:t>PASIVOS CORRIENTES</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$2.308.502.401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$ 5.110.869.910.oo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$3.215.213.552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2904664"/>
                  </a:ext>
                </a:extLst>
              </a:tr>
              <a:tr h="292863">
                <a:tc>
                  <a:txBody>
                    <a:bodyPr/>
                    <a:lstStyle/>
                    <a:p>
                      <a:pPr algn="ctr" fontAlgn="ctr"/>
                      <a:r>
                        <a:rPr lang="es-CO" sz="1500" b="1" i="0" u="none" strike="noStrike">
                          <a:solidFill>
                            <a:srgbClr val="000000"/>
                          </a:solidFill>
                          <a:effectLst/>
                          <a:latin typeface="Isadora sans"/>
                        </a:rPr>
                        <a:t>PASIVOS NO CORRENTES</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$130.229.257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$133.733.667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$64.024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2432561"/>
                  </a:ext>
                </a:extLst>
              </a:tr>
              <a:tr h="292863">
                <a:tc>
                  <a:txBody>
                    <a:bodyPr/>
                    <a:lstStyle/>
                    <a:p>
                      <a:pPr algn="ctr" fontAlgn="ctr"/>
                      <a:r>
                        <a:rPr lang="es-CO" sz="1500" b="1" i="0" u="none" strike="noStrike">
                          <a:solidFill>
                            <a:srgbClr val="FFFFFF"/>
                          </a:solidFill>
                          <a:effectLst/>
                          <a:latin typeface="Isadora sans"/>
                        </a:rPr>
                        <a:t>TOTAL PASIVOS</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0" i="0" u="none" strike="noStrike">
                          <a:solidFill>
                            <a:srgbClr val="FFFFFF"/>
                          </a:solidFill>
                          <a:effectLst/>
                          <a:latin typeface="Isadora sans"/>
                        </a:rPr>
                        <a:t>$ 2.438.731.658.oo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0" i="0" u="none" strike="noStrike">
                          <a:solidFill>
                            <a:srgbClr val="FFFFFF"/>
                          </a:solidFill>
                          <a:effectLst/>
                          <a:latin typeface="Isadora sans"/>
                        </a:rPr>
                        <a:t>$5.244.603.577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0" i="0" u="none" strike="noStrike">
                          <a:solidFill>
                            <a:srgbClr val="FFFFFF"/>
                          </a:solidFill>
                          <a:effectLst/>
                          <a:latin typeface="Isadora sans"/>
                        </a:rPr>
                        <a:t>$3.215.277.576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extLst>
                  <a:ext uri="{0D108BD9-81ED-4DB2-BD59-A6C34878D82A}">
                    <a16:rowId xmlns:a16="http://schemas.microsoft.com/office/drawing/2014/main" val="3330348599"/>
                  </a:ext>
                </a:extLst>
              </a:tr>
              <a:tr h="292863">
                <a:tc>
                  <a:txBody>
                    <a:bodyPr/>
                    <a:lstStyle/>
                    <a:p>
                      <a:pPr algn="ctr" fontAlgn="ctr"/>
                      <a:r>
                        <a:rPr lang="es-CO" sz="1500" b="1" i="0" u="none" strike="noStrike">
                          <a:solidFill>
                            <a:srgbClr val="FFFFFF"/>
                          </a:solidFill>
                          <a:effectLst/>
                          <a:latin typeface="Isadora sans"/>
                        </a:rPr>
                        <a:t>PATRIMONIO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0" i="0" u="none" strike="noStrike">
                          <a:solidFill>
                            <a:srgbClr val="FFFFFF"/>
                          </a:solidFill>
                          <a:effectLst/>
                          <a:latin typeface="Isadora sans"/>
                        </a:rPr>
                        <a:t>$157.311.852.839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0" i="0" u="none" strike="noStrike">
                          <a:solidFill>
                            <a:srgbClr val="FFFFFF"/>
                          </a:solidFill>
                          <a:effectLst/>
                          <a:latin typeface="Isadora sans"/>
                        </a:rPr>
                        <a:t>$144.636.441.671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0" i="0" u="none" strike="noStrike" dirty="0">
                          <a:solidFill>
                            <a:srgbClr val="FFFFFF"/>
                          </a:solidFill>
                          <a:effectLst/>
                          <a:latin typeface="Isadora sans"/>
                        </a:rPr>
                        <a:t>$201.857.089.924 .</a:t>
                      </a:r>
                      <a:r>
                        <a:rPr lang="es-CO" sz="1500" b="0" i="0" u="none" strike="noStrike" dirty="0" err="1">
                          <a:solidFill>
                            <a:srgbClr val="FFFFFF"/>
                          </a:solidFill>
                          <a:effectLst/>
                          <a:latin typeface="Isadora sans"/>
                        </a:rPr>
                        <a:t>oo</a:t>
                      </a:r>
                      <a:endParaRPr lang="es-CO" sz="1500" b="0" i="0" u="none" strike="noStrike" dirty="0">
                        <a:solidFill>
                          <a:srgbClr val="FFFFFF"/>
                        </a:solidFill>
                        <a:effectLst/>
                        <a:latin typeface="Isadora sans"/>
                      </a:endParaRP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extLst>
                  <a:ext uri="{0D108BD9-81ED-4DB2-BD59-A6C34878D82A}">
                    <a16:rowId xmlns:a16="http://schemas.microsoft.com/office/drawing/2014/main" val="1593567081"/>
                  </a:ext>
                </a:extLst>
              </a:tr>
              <a:tr h="292863">
                <a:tc>
                  <a:txBody>
                    <a:bodyPr/>
                    <a:lstStyle/>
                    <a:p>
                      <a:pPr algn="ctr" fontAlgn="ctr"/>
                      <a:r>
                        <a:rPr lang="es-CO" sz="1500" b="1" i="0" u="none" strike="noStrike">
                          <a:solidFill>
                            <a:srgbClr val="000000"/>
                          </a:solidFill>
                          <a:effectLst/>
                          <a:latin typeface="Isadora sans"/>
                        </a:rPr>
                        <a:t>INGRESOS OPERACIONALES</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$ 1.038.888.635.096.oo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$1.062.785.069.215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dirty="0">
                          <a:solidFill>
                            <a:srgbClr val="000000"/>
                          </a:solidFill>
                          <a:effectLst/>
                          <a:latin typeface="Isadora sans"/>
                        </a:rPr>
                        <a:t>$1.282.812.010.393 .</a:t>
                      </a:r>
                      <a:r>
                        <a:rPr lang="es-CO" sz="1500" b="0" i="0" u="none" strike="noStrike" dirty="0" err="1">
                          <a:solidFill>
                            <a:srgbClr val="000000"/>
                          </a:solidFill>
                          <a:effectLst/>
                          <a:latin typeface="Isadora sans"/>
                        </a:rPr>
                        <a:t>oo</a:t>
                      </a:r>
                      <a:endParaRPr lang="es-CO" sz="1500" b="0" i="0" u="none" strike="noStrike" dirty="0">
                        <a:solidFill>
                          <a:srgbClr val="000000"/>
                        </a:solidFill>
                        <a:effectLst/>
                        <a:latin typeface="Isadora sans"/>
                      </a:endParaRP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9386549"/>
                  </a:ext>
                </a:extLst>
              </a:tr>
              <a:tr h="304578">
                <a:tc>
                  <a:txBody>
                    <a:bodyPr/>
                    <a:lstStyle/>
                    <a:p>
                      <a:pPr algn="ctr" fontAlgn="ctr"/>
                      <a:r>
                        <a:rPr lang="es-CO" sz="1500" b="1" i="0" u="none" strike="noStrike">
                          <a:solidFill>
                            <a:srgbClr val="000000"/>
                          </a:solidFill>
                          <a:effectLst/>
                          <a:latin typeface="Isadora sans"/>
                        </a:rPr>
                        <a:t>GASTOS OPERACIONALES</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$ 966.788.237.776.oo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$ 1.069.273.396.705.oo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$1.220.159.560.926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313254"/>
                  </a:ext>
                </a:extLst>
              </a:tr>
              <a:tr h="292863">
                <a:tc>
                  <a:txBody>
                    <a:bodyPr/>
                    <a:lstStyle/>
                    <a:p>
                      <a:pPr algn="ctr" fontAlgn="ctr"/>
                      <a:r>
                        <a:rPr lang="es-ES" sz="1500" b="1" i="0" u="none" strike="noStrike">
                          <a:solidFill>
                            <a:srgbClr val="000000"/>
                          </a:solidFill>
                          <a:effectLst/>
                          <a:latin typeface="Isadora sans"/>
                        </a:rPr>
                        <a:t>COSTOS DE VENTA Y OPERACIÓN</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$0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$ 0.oo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$ 0.oo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769902"/>
                  </a:ext>
                </a:extLst>
              </a:tr>
              <a:tr h="292863">
                <a:tc>
                  <a:txBody>
                    <a:bodyPr/>
                    <a:lstStyle/>
                    <a:p>
                      <a:pPr algn="ctr" fontAlgn="ctr"/>
                      <a:r>
                        <a:rPr lang="es-CO" sz="1500" b="1" i="0" u="none" strike="noStrike">
                          <a:solidFill>
                            <a:srgbClr val="FFFFFF"/>
                          </a:solidFill>
                          <a:effectLst/>
                          <a:latin typeface="Isadora sans"/>
                        </a:rPr>
                        <a:t>RESULTADO OPERACIONAL</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0" i="0" u="none" strike="noStrike">
                          <a:solidFill>
                            <a:srgbClr val="FFFFFF"/>
                          </a:solidFill>
                          <a:effectLst/>
                          <a:latin typeface="Isadora sans"/>
                        </a:rPr>
                        <a:t>$72.100.397.320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0" i="0" u="none" strike="noStrike">
                          <a:solidFill>
                            <a:srgbClr val="FFFFFF"/>
                          </a:solidFill>
                          <a:effectLst/>
                          <a:latin typeface="Isadora sans"/>
                        </a:rPr>
                        <a:t>$-6.488.327.490.oo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0" i="0" u="none" strike="noStrike" dirty="0">
                          <a:solidFill>
                            <a:srgbClr val="FFFFFF"/>
                          </a:solidFill>
                          <a:effectLst/>
                          <a:latin typeface="Isadora sans"/>
                        </a:rPr>
                        <a:t>$62.652.449.467.oo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extLst>
                  <a:ext uri="{0D108BD9-81ED-4DB2-BD59-A6C34878D82A}">
                    <a16:rowId xmlns:a16="http://schemas.microsoft.com/office/drawing/2014/main" val="3815923215"/>
                  </a:ext>
                </a:extLst>
              </a:tr>
              <a:tr h="292863">
                <a:tc>
                  <a:txBody>
                    <a:bodyPr/>
                    <a:lstStyle/>
                    <a:p>
                      <a:pPr algn="ctr" fontAlgn="ctr"/>
                      <a:r>
                        <a:rPr lang="es-CO" sz="1500" b="1" i="0" u="none" strike="noStrike">
                          <a:solidFill>
                            <a:srgbClr val="000000"/>
                          </a:solidFill>
                          <a:effectLst/>
                          <a:latin typeface="Isadora sans"/>
                        </a:rPr>
                        <a:t>INGRESOS EXTRAORDINARIOS</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$ 0.oo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$ 0.oo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dirty="0">
                          <a:solidFill>
                            <a:srgbClr val="000000"/>
                          </a:solidFill>
                          <a:effectLst/>
                          <a:latin typeface="Isadora sans"/>
                        </a:rPr>
                        <a:t>$0 .</a:t>
                      </a:r>
                      <a:r>
                        <a:rPr lang="es-CO" sz="1500" b="0" i="0" u="none" strike="noStrike" dirty="0" err="1">
                          <a:solidFill>
                            <a:srgbClr val="000000"/>
                          </a:solidFill>
                          <a:effectLst/>
                          <a:latin typeface="Isadora sans"/>
                        </a:rPr>
                        <a:t>oo</a:t>
                      </a:r>
                      <a:endParaRPr lang="es-CO" sz="1500" b="0" i="0" u="none" strike="noStrike" dirty="0">
                        <a:solidFill>
                          <a:srgbClr val="000000"/>
                        </a:solidFill>
                        <a:effectLst/>
                        <a:latin typeface="Isadora sans"/>
                      </a:endParaRP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6616891"/>
                  </a:ext>
                </a:extLst>
              </a:tr>
              <a:tr h="292863">
                <a:tc>
                  <a:txBody>
                    <a:bodyPr/>
                    <a:lstStyle/>
                    <a:p>
                      <a:pPr algn="ctr" fontAlgn="ctr"/>
                      <a:r>
                        <a:rPr lang="es-CO" sz="1500" b="1" i="0" u="none" strike="noStrike">
                          <a:solidFill>
                            <a:srgbClr val="000000"/>
                          </a:solidFill>
                          <a:effectLst/>
                          <a:latin typeface="Isadora sans"/>
                        </a:rPr>
                        <a:t>GATOS EXTRAORDINARIOS</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$ 0.oo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$ 0.oo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Isadora sans"/>
                        </a:rPr>
                        <a:t>$0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7086391"/>
                  </a:ext>
                </a:extLst>
              </a:tr>
              <a:tr h="292863">
                <a:tc>
                  <a:txBody>
                    <a:bodyPr/>
                    <a:lstStyle/>
                    <a:p>
                      <a:pPr algn="ctr" fontAlgn="ctr"/>
                      <a:r>
                        <a:rPr lang="es-CO" sz="1500" b="1" i="0" u="none" strike="noStrike">
                          <a:solidFill>
                            <a:srgbClr val="FFFFFF"/>
                          </a:solidFill>
                          <a:effectLst/>
                          <a:latin typeface="Isadora sans"/>
                        </a:rPr>
                        <a:t>RESULTADO NO OPERACIONAL</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0" i="0" u="none" strike="noStrike">
                          <a:solidFill>
                            <a:srgbClr val="FFFFFF"/>
                          </a:solidFill>
                          <a:effectLst/>
                          <a:latin typeface="Isadora sans"/>
                        </a:rPr>
                        <a:t>$0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0" i="0" u="none" strike="noStrike">
                          <a:solidFill>
                            <a:srgbClr val="FFFFFF"/>
                          </a:solidFill>
                          <a:effectLst/>
                          <a:latin typeface="Isadora sans"/>
                        </a:rPr>
                        <a:t>$0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0" i="0" u="none" strike="noStrike">
                          <a:solidFill>
                            <a:srgbClr val="FFFFFF"/>
                          </a:solidFill>
                          <a:effectLst/>
                          <a:latin typeface="Isadora sans"/>
                        </a:rPr>
                        <a:t>$0 .oo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extLst>
                  <a:ext uri="{0D108BD9-81ED-4DB2-BD59-A6C34878D82A}">
                    <a16:rowId xmlns:a16="http://schemas.microsoft.com/office/drawing/2014/main" val="669635501"/>
                  </a:ext>
                </a:extLst>
              </a:tr>
              <a:tr h="292863">
                <a:tc>
                  <a:txBody>
                    <a:bodyPr/>
                    <a:lstStyle/>
                    <a:p>
                      <a:pPr algn="ctr" fontAlgn="ctr"/>
                      <a:r>
                        <a:rPr lang="es-CO" sz="1500" b="1" i="0" u="none" strike="noStrike" dirty="0">
                          <a:solidFill>
                            <a:srgbClr val="FFFFFF"/>
                          </a:solidFill>
                          <a:effectLst/>
                          <a:latin typeface="Isadora sans"/>
                        </a:rPr>
                        <a:t>RESULTADO NETO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1" i="0" u="none" strike="noStrike">
                          <a:solidFill>
                            <a:srgbClr val="FFFFFF"/>
                          </a:solidFill>
                          <a:effectLst/>
                          <a:latin typeface="Isadora sans"/>
                        </a:rPr>
                        <a:t>$ 72.100.397.320.oo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1" i="0" u="none" strike="noStrike">
                          <a:solidFill>
                            <a:srgbClr val="FFFFFF"/>
                          </a:solidFill>
                          <a:effectLst/>
                          <a:latin typeface="Isadora sans"/>
                        </a:rPr>
                        <a:t>$-6.488.327.490.oo</a:t>
                      </a: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tc>
                  <a:txBody>
                    <a:bodyPr/>
                    <a:lstStyle/>
                    <a:p>
                      <a:pPr algn="ctr" fontAlgn="ctr"/>
                      <a:r>
                        <a:rPr lang="es-CO" sz="1500" b="1" i="0" u="none" strike="noStrike" dirty="0">
                          <a:solidFill>
                            <a:srgbClr val="FFFFFF"/>
                          </a:solidFill>
                          <a:effectLst/>
                          <a:latin typeface="Isadora sans"/>
                        </a:rPr>
                        <a:t>$62.652.449.467 .</a:t>
                      </a:r>
                      <a:r>
                        <a:rPr lang="es-CO" sz="1500" b="1" i="0" u="none" strike="noStrike" dirty="0" err="1">
                          <a:solidFill>
                            <a:srgbClr val="FFFFFF"/>
                          </a:solidFill>
                          <a:effectLst/>
                          <a:latin typeface="Isadora sans"/>
                        </a:rPr>
                        <a:t>oo</a:t>
                      </a:r>
                      <a:endParaRPr lang="es-CO" sz="1500" b="1" i="0" u="none" strike="noStrike" dirty="0">
                        <a:solidFill>
                          <a:srgbClr val="FFFFFF"/>
                        </a:solidFill>
                        <a:effectLst/>
                        <a:latin typeface="Isadora sans"/>
                      </a:endParaRPr>
                    </a:p>
                  </a:txBody>
                  <a:tcPr marL="11390" marR="11390" marT="113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A3A35"/>
                    </a:solidFill>
                  </a:tcPr>
                </a:tc>
                <a:extLst>
                  <a:ext uri="{0D108BD9-81ED-4DB2-BD59-A6C34878D82A}">
                    <a16:rowId xmlns:a16="http://schemas.microsoft.com/office/drawing/2014/main" val="3357501899"/>
                  </a:ext>
                </a:extLst>
              </a:tr>
            </a:tbl>
          </a:graphicData>
        </a:graphic>
      </p:graphicFrame>
      <p:sp>
        <p:nvSpPr>
          <p:cNvPr id="3" name="CuadroTexto 2">
            <a:extLst>
              <a:ext uri="{FF2B5EF4-FFF2-40B4-BE49-F238E27FC236}">
                <a16:creationId xmlns:a16="http://schemas.microsoft.com/office/drawing/2014/main" id="{5E1878F7-F31F-9FC7-30D6-F1507FC22709}"/>
              </a:ext>
            </a:extLst>
          </p:cNvPr>
          <p:cNvSpPr txBox="1"/>
          <p:nvPr/>
        </p:nvSpPr>
        <p:spPr>
          <a:xfrm>
            <a:off x="10766322" y="5860741"/>
            <a:ext cx="1425678" cy="646331"/>
          </a:xfrm>
          <a:prstGeom prst="rect">
            <a:avLst/>
          </a:prstGeom>
          <a:noFill/>
        </p:spPr>
        <p:txBody>
          <a:bodyPr wrap="square" rtlCol="0">
            <a:spAutoFit/>
          </a:bodyPr>
          <a:lstStyle/>
          <a:p>
            <a:r>
              <a:rPr lang="es-CO" b="1" dirty="0"/>
              <a:t>Corte: agosto 2023</a:t>
            </a:r>
          </a:p>
        </p:txBody>
      </p:sp>
    </p:spTree>
    <p:extLst>
      <p:ext uri="{BB962C8B-B14F-4D97-AF65-F5344CB8AC3E}">
        <p14:creationId xmlns:p14="http://schemas.microsoft.com/office/powerpoint/2010/main" val="325450627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TotalTime>
  <Words>6205</Words>
  <Application>Microsoft Office PowerPoint</Application>
  <PresentationFormat>Panorámica</PresentationFormat>
  <Paragraphs>1033</Paragraphs>
  <Slides>63</Slides>
  <Notes>43</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63</vt:i4>
      </vt:variant>
    </vt:vector>
  </HeadingPairs>
  <TitlesOfParts>
    <vt:vector size="76" baseType="lpstr">
      <vt:lpstr>Arial</vt:lpstr>
      <vt:lpstr>Calibri</vt:lpstr>
      <vt:lpstr>Calibri Light</vt:lpstr>
      <vt:lpstr>Isadora sans</vt:lpstr>
      <vt:lpstr>Isidora</vt:lpstr>
      <vt:lpstr>Isidora </vt:lpstr>
      <vt:lpstr>Isidora Sans</vt:lpstr>
      <vt:lpstr>Isidora Sans Bold</vt:lpstr>
      <vt:lpstr>Symbol</vt:lpstr>
      <vt:lpstr>Tahoma</vt:lpstr>
      <vt:lpstr>Times New Roman</vt:lpstr>
      <vt:lpstr>Tema de Office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David Gallón</dc:creator>
  <cp:lastModifiedBy>Carlos Amórtegui</cp:lastModifiedBy>
  <cp:revision>238</cp:revision>
  <dcterms:created xsi:type="dcterms:W3CDTF">2023-04-10T19:23:56Z</dcterms:created>
  <dcterms:modified xsi:type="dcterms:W3CDTF">2023-11-14T16:11:12Z</dcterms:modified>
</cp:coreProperties>
</file>