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1" r:id="rId2"/>
    <p:sldId id="259" r:id="rId3"/>
    <p:sldId id="271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60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Andrea Chavarría Balbín" initials="PACB" lastIdx="1" clrIdx="0">
    <p:extLst>
      <p:ext uri="{19B8F6BF-5375-455C-9EA6-DF929625EA0E}">
        <p15:presenceInfo xmlns:p15="http://schemas.microsoft.com/office/powerpoint/2012/main" userId="S-1-5-21-779264803-2359992174-94187511-142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F18"/>
    <a:srgbClr val="00A5BB"/>
    <a:srgbClr val="F39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FE89-5ADA-584A-8DE8-87106B92074A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16FE9-2678-7F48-9C91-D899FEE40B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94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57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1B1243-3DA9-E34A-8DA5-A9946EC9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CB69435-C251-4542-ADEE-544FEDFEA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ACC2C53-D759-B54D-8EBD-EA3856E5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0C9D5F6-3C58-DD42-A92A-3DD760A1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ED6978B-885D-014A-A98F-D1408B40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09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1A25101-840E-EA44-A2B2-921A54C8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962FFE-3222-4D45-9730-E9F3D63CB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C25ADC7-6FD2-644C-A20C-0CDFF395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DB5D0CE-A2DC-E54F-9A01-5249B85E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BA25607-1A04-2445-8909-2C7C990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334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1CA2111-1F07-D34D-B1D2-DADD74D5B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B7AEC56-C024-B44D-B649-627C0DEAC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3CF79D2-8394-0348-84B0-AD00857B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232A8AC-D405-DC4B-BDEC-FDFD2CD1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0D6A1F5-66CA-7344-BE12-BF15FAEF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4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34D1A9-C294-5746-8F13-8FEC90F0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0950C2D-C6C1-7A42-BAB8-945AB9B08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8D1C8FC-9A7A-114F-9823-9FD692B9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FA52530-1AB3-E249-8FDF-E0CE2275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D75903F-B068-8745-8A66-ACC553C0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506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14C35C-B414-0F42-921D-06EB58D9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6500D9D-E7B1-8647-876E-9C1100655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1784E3A-419C-534F-8891-072D6C75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7C5EE2A-EFE6-8D4C-BBC1-E42FF51F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3F36D6-8E3A-BA4C-BE50-05C1721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723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89DD0AC-46C5-7144-A2DF-EC9A1783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740F7F7-13E8-AA4B-BB6A-D8F97F38B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9348988-8EC3-7149-A6DF-FB85FFC16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8C7245A-4967-B94B-9833-33C4D769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C58EE1C-C51E-9543-905E-E3F571E9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1F27B19-D06D-C54E-89AF-FDA0B6E2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37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F8AB93-8305-4143-AC29-B2D45DF9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FDE85DE-C0AC-F442-8D90-16A5CE13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45457D1-6CD2-7C4D-BA54-6B92EE8C0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2057E42-65B5-DD41-AC94-D1A9F10A6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A2741C4-BDA0-5F4D-83D9-8966E5FBB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C6DCD1B-1D4F-3549-B9F3-63E7EA2D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5E448C20-EEC9-8F48-9774-8AFB6C6B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81EA577-398E-D648-BF7D-BD43817C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40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0D8C7A-D3A0-614C-9A36-057FB923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94BE27A-7505-344B-A80C-590CC866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A3DE1E2-25E4-8141-96FF-667A2F0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884CC20-FC42-9D47-BAE7-57CDB29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0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8B704E7E-B508-3C40-89F7-3313BFDD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7582F63-53ED-A040-8131-160C2130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D1D564B-5059-EA4D-830A-4B284623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37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B9A7BF-E20C-0B41-ADED-90365875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4D4D928-BF5B-E245-8E2A-276EDD4A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AF8F9F2-8626-7643-AE4E-6A4C33BC2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37594F7-0E9A-B843-9F87-276AD606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3EBED98-BFC4-DA4B-8920-81A14728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4084CB8-8FC1-A549-916A-8201A9B6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63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AD2643-4687-9F40-8AF6-D90B1E08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8E2930E-CF97-1F4F-A386-98507A948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EC58D5B-95FC-CA45-8376-A3FCE9F29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1D65592-A67A-1946-BD3B-E93513AD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17E3B7E-D4B5-6E42-8A4D-A200A6EB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C1CF0DC-764A-214B-B46D-F714F9D4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62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037BE071-C262-DE4A-92B1-ED49FDBA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5516A4B-214D-5E4A-8F8E-F482CB70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B1A4C1E-8346-B84F-B8C5-AE94BB98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7577-F473-6143-AAC3-45D09E00E7F7}" type="datetimeFigureOut">
              <a:rPr lang="es-CO" smtClean="0"/>
              <a:t>17/01/2024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9AB07A4-57AE-BC4F-933C-7A1845DCD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6CA57F0-4534-E641-A670-257DCC1BC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669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medellin.gov.co/es/secretaria-de-salud/subsecretaria-de-salud-publica/red-tecnica-de-enfermedades-huerfanas-rara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2183" y="1730663"/>
            <a:ext cx="8006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técnica de Enfermedades Huérfanas de Medellín</a:t>
            </a:r>
            <a:endParaRPr lang="es-CO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59535" y="4284823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1" y="4584860"/>
            <a:ext cx="3285392" cy="228193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73349" y="3204214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18 </a:t>
            </a:r>
            <a:r>
              <a:rPr lang="es-CO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s-CO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3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69731"/>
            <a:ext cx="10439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Adaptación en Fácil Lectura Documento: Ruta de Enfermedades Huérfanas</a:t>
            </a:r>
            <a:endParaRPr lang="es-ES" sz="4000" b="1" dirty="0">
              <a:solidFill>
                <a:srgbClr val="FFA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flipV="1">
            <a:off x="237241" y="167290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76578" y="2421754"/>
            <a:ext cx="118154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2000" dirty="0" smtClean="0"/>
              <a:t>Ingreso </a:t>
            </a:r>
            <a:r>
              <a:rPr lang="es-MX" sz="2000" dirty="0"/>
              <a:t>de paciente con sospecha de </a:t>
            </a:r>
            <a:r>
              <a:rPr lang="es-MX" sz="2000" dirty="0" smtClean="0"/>
              <a:t>enfermedad.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/>
              <a:t>Confirmación de una enfermedad </a:t>
            </a:r>
            <a:r>
              <a:rPr lang="es-MX" sz="2000" dirty="0" smtClean="0"/>
              <a:t>rara.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/>
              <a:t>Paciente </a:t>
            </a:r>
            <a:r>
              <a:rPr lang="es-MX" sz="2000" dirty="0"/>
              <a:t>diagnosticado con una enfermedad </a:t>
            </a:r>
            <a:r>
              <a:rPr lang="es-MX" sz="2000" dirty="0" smtClean="0"/>
              <a:t>rara.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/>
              <a:t>Determinación </a:t>
            </a:r>
            <a:r>
              <a:rPr lang="es-MX" sz="2000" dirty="0"/>
              <a:t>de </a:t>
            </a:r>
            <a:r>
              <a:rPr lang="es-MX" sz="2000" dirty="0" smtClean="0"/>
              <a:t>tratamientos.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/>
              <a:t>Autorizaciones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/>
              <a:t>Valoración Integral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/>
              <a:t>Entrega de Medicamentos y Controles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/>
              <a:t>Seguimiento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/>
              <a:t>Atención a complicaciones y Urgencias.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/>
              <a:t>Finalmente.</a:t>
            </a:r>
          </a:p>
          <a:p>
            <a:pPr marL="457200" indent="-457200" algn="just">
              <a:buFont typeface="+mj-lt"/>
              <a:buAutoNum type="arabicPeriod"/>
            </a:pPr>
            <a:endParaRPr lang="es-CO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76578" y="1915886"/>
            <a:ext cx="97689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El documento final contiene la descripción en Fácil lectura de los siguientes momentos</a:t>
            </a:r>
            <a:r>
              <a:rPr lang="es-CO" dirty="0" smtClean="0"/>
              <a:t>: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608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298" y="349470"/>
            <a:ext cx="10439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Micrositio de la Red Técnica de Enfermedades Huérfanas</a:t>
            </a:r>
            <a:endParaRPr lang="es-ES" sz="4000" b="1" dirty="0">
              <a:solidFill>
                <a:srgbClr val="FFA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flipV="1">
            <a:off x="237241" y="167290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1446" y="1915886"/>
            <a:ext cx="97689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hlinkClick r:id="rId4"/>
              </a:rPr>
              <a:t>https://www.medellin.gov.co/es/secretaria-de-salud/subsecretaria-de-salud-publica/red-tecnica-de-enfermedades-huerfanas-raras</a:t>
            </a:r>
            <a:r>
              <a:rPr lang="es-CO" sz="2000" dirty="0" smtClean="0">
                <a:hlinkClick r:id="rId4"/>
              </a:rPr>
              <a:t>/</a:t>
            </a:r>
            <a:endParaRPr lang="es-CO" sz="2000" dirty="0" smtClean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14" y="2758448"/>
            <a:ext cx="3014959" cy="26343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578" y="2799502"/>
            <a:ext cx="2636439" cy="25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3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E4D7E3A-D70D-734F-A467-17F864A6CD1F}"/>
              </a:ext>
            </a:extLst>
          </p:cNvPr>
          <p:cNvSpPr txBox="1"/>
          <p:nvPr/>
        </p:nvSpPr>
        <p:spPr>
          <a:xfrm>
            <a:off x="3853248" y="2977979"/>
            <a:ext cx="4485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169" y="4768065"/>
            <a:ext cx="3021624" cy="20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9486" y="349122"/>
            <a:ext cx="863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del día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5918" y="1726073"/>
            <a:ext cx="10058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s-ES" sz="2800" dirty="0" smtClean="0"/>
              <a:t>Socialización Logros 2023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ES" sz="2800" dirty="0" smtClean="0"/>
              <a:t>Presentación </a:t>
            </a:r>
            <a:r>
              <a:rPr lang="es-ES" sz="2800" dirty="0" err="1" smtClean="0"/>
              <a:t>Micrositio</a:t>
            </a:r>
            <a:r>
              <a:rPr lang="es-ES" sz="2800" dirty="0" smtClean="0"/>
              <a:t> Enfermedades Huérfanas.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ES" sz="2800" dirty="0" smtClean="0"/>
              <a:t>Expectativas y Propuestas construcción plan de trabajo 2024.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ES" sz="2800" dirty="0" smtClean="0"/>
              <a:t>Conmemoración del día Mundial de las Enfermedades raras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800" dirty="0" smtClean="0"/>
              <a:t>Proposiciones </a:t>
            </a:r>
            <a:r>
              <a:rPr lang="es-CO" sz="2800" dirty="0"/>
              <a:t>y </a:t>
            </a:r>
            <a:r>
              <a:rPr lang="es-CO" sz="2800" dirty="0" smtClean="0"/>
              <a:t>varios</a:t>
            </a:r>
            <a:endParaRPr lang="es-CO" sz="2800" dirty="0"/>
          </a:p>
          <a:p>
            <a:endParaRPr lang="es-CO" sz="1400" dirty="0"/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92405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089" y="309717"/>
            <a:ext cx="863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</a:t>
            </a:r>
            <a:r>
              <a:rPr lang="es-ES" sz="4000" b="1" dirty="0" smtClean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ejecutadas 2023</a:t>
            </a:r>
            <a:endParaRPr lang="es-ES" sz="4000" b="1" dirty="0">
              <a:solidFill>
                <a:srgbClr val="FFA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0505" y="1758580"/>
            <a:ext cx="10058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CO" sz="2400" dirty="0" smtClean="0"/>
              <a:t>Sesiones Ordinarias con periodicidad mensual.</a:t>
            </a:r>
          </a:p>
          <a:p>
            <a:pPr marL="514350" indent="-514350" algn="just">
              <a:buAutoNum type="arabicPeriod"/>
            </a:pPr>
            <a:r>
              <a:rPr lang="es-CO" sz="2400" dirty="0" smtClean="0"/>
              <a:t>Espacios de formación para los Integrantes de la Red.</a:t>
            </a:r>
          </a:p>
          <a:p>
            <a:pPr marL="514350" indent="-514350" algn="just">
              <a:buAutoNum type="arabicPeriod"/>
            </a:pPr>
            <a:r>
              <a:rPr lang="es-CO" sz="2400" dirty="0" smtClean="0"/>
              <a:t>Evento Enfermedades Huérfanas  2023</a:t>
            </a:r>
          </a:p>
          <a:p>
            <a:pPr marL="514350" indent="-514350" algn="just">
              <a:buAutoNum type="arabicPeriod"/>
            </a:pPr>
            <a:r>
              <a:rPr lang="es-CO" sz="2400" dirty="0" smtClean="0"/>
              <a:t>Participación en Congreso ASMEDAS 2023.</a:t>
            </a:r>
          </a:p>
          <a:p>
            <a:pPr marL="514350" indent="-514350" algn="just">
              <a:buAutoNum type="arabicPeriod"/>
            </a:pPr>
            <a:r>
              <a:rPr lang="es-CO" sz="2400" dirty="0" smtClean="0"/>
              <a:t>Construcción cartilla ABC Enfermedades Huérfanas.</a:t>
            </a:r>
          </a:p>
          <a:p>
            <a:pPr marL="514350" indent="-514350" algn="just">
              <a:buAutoNum type="arabicPeriod"/>
            </a:pPr>
            <a:r>
              <a:rPr lang="es-CO" sz="2400" dirty="0" smtClean="0"/>
              <a:t>Ruta de Enfermedades Huérfanas en Fácil Lectura propuesta del equipo de Discapacidad SISFDH</a:t>
            </a:r>
            <a:r>
              <a:rPr lang="es-CO" sz="2400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es-CO" sz="2400" dirty="0" smtClean="0"/>
              <a:t>Construcción </a:t>
            </a:r>
            <a:r>
              <a:rPr lang="es-CO" sz="2400" dirty="0" err="1" smtClean="0"/>
              <a:t>Micrositio</a:t>
            </a:r>
            <a:r>
              <a:rPr lang="es-CO" sz="2400" dirty="0" smtClean="0"/>
              <a:t> Red Tecnica de Enfermedades Huérfanas </a:t>
            </a:r>
            <a:endParaRPr lang="es-CO" sz="2400" dirty="0" smtClean="0"/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28250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089" y="309717"/>
            <a:ext cx="863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Sesiones Ordinarias</a:t>
            </a:r>
            <a:endParaRPr lang="es-ES" sz="4000" b="1" dirty="0">
              <a:solidFill>
                <a:srgbClr val="FFA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6563" y="1718554"/>
            <a:ext cx="4631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Se realizaron </a:t>
            </a:r>
            <a:r>
              <a:rPr lang="es-CO" sz="2000" dirty="0" smtClean="0"/>
              <a:t>reuniones </a:t>
            </a:r>
            <a:r>
              <a:rPr lang="es-CO" sz="2000" dirty="0"/>
              <a:t>mensuales desde </a:t>
            </a:r>
            <a:r>
              <a:rPr lang="es-CO" sz="2000" dirty="0" smtClean="0"/>
              <a:t>Febrero a Noviembre de 2023 así:</a:t>
            </a:r>
          </a:p>
          <a:p>
            <a:pPr algn="just"/>
            <a:endParaRPr lang="es-CO" sz="2000" dirty="0"/>
          </a:p>
          <a:p>
            <a:r>
              <a:rPr lang="es-CO" sz="2000" dirty="0" smtClean="0"/>
              <a:t>Febrero 	2</a:t>
            </a:r>
          </a:p>
          <a:p>
            <a:r>
              <a:rPr lang="es-CO" sz="2000" dirty="0" smtClean="0"/>
              <a:t>Marzo 2</a:t>
            </a:r>
          </a:p>
          <a:p>
            <a:r>
              <a:rPr lang="es-CO" sz="2000" dirty="0" smtClean="0"/>
              <a:t>Marzo 30</a:t>
            </a:r>
          </a:p>
          <a:p>
            <a:r>
              <a:rPr lang="es-CO" sz="2000" dirty="0" smtClean="0"/>
              <a:t>Mayo 2</a:t>
            </a:r>
          </a:p>
          <a:p>
            <a:r>
              <a:rPr lang="es-CO" sz="2000" dirty="0" smtClean="0"/>
              <a:t>Junio 2</a:t>
            </a:r>
          </a:p>
          <a:p>
            <a:r>
              <a:rPr lang="es-CO" sz="2000" dirty="0" smtClean="0"/>
              <a:t>Julio 6</a:t>
            </a:r>
          </a:p>
          <a:p>
            <a:r>
              <a:rPr lang="es-CO" sz="2000" dirty="0" smtClean="0"/>
              <a:t>Septiembre 12</a:t>
            </a:r>
          </a:p>
          <a:p>
            <a:r>
              <a:rPr lang="es-CO" sz="2000" dirty="0" smtClean="0"/>
              <a:t>Octubre 12</a:t>
            </a:r>
          </a:p>
          <a:p>
            <a:r>
              <a:rPr lang="es-CO" sz="2000" dirty="0" smtClean="0"/>
              <a:t>Noviembre 16</a:t>
            </a:r>
          </a:p>
          <a:p>
            <a:endParaRPr lang="es-CO" sz="2000" dirty="0"/>
          </a:p>
          <a:p>
            <a:r>
              <a:rPr lang="es-CO" sz="2000" dirty="0"/>
              <a:t>En </a:t>
            </a:r>
            <a:r>
              <a:rPr lang="es-CO" sz="2000" dirty="0" smtClean="0"/>
              <a:t>estas </a:t>
            </a:r>
            <a:r>
              <a:rPr lang="es-CO" sz="2000" dirty="0"/>
              <a:t>se generaron espacios para propuestas y socialización de saberes.</a:t>
            </a:r>
          </a:p>
          <a:p>
            <a:endParaRPr lang="es-CO" sz="2000" dirty="0"/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31" y="4994617"/>
            <a:ext cx="3090031" cy="14410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332" y="1896834"/>
            <a:ext cx="3090031" cy="13187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0369" y="3213064"/>
            <a:ext cx="2874983" cy="17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2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089" y="309717"/>
            <a:ext cx="863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 de formación</a:t>
            </a:r>
            <a:endParaRPr lang="es-ES" sz="4000" b="1" dirty="0">
              <a:solidFill>
                <a:srgbClr val="FFA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" y="2831903"/>
            <a:ext cx="4462561" cy="19055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2089" y="1349828"/>
            <a:ext cx="10173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Apertura de espacios para la socialización de las organizaciones que forman parte de la Red con relación a su que hacer y el grupo poblacional al que representan, así mismo se facilitó el espacio para la socialización de las Generalidades de las enfermedades Huérfanas al interior de la Red</a:t>
            </a:r>
            <a:r>
              <a:rPr lang="es-CO" sz="1600" dirty="0" smtClean="0"/>
              <a:t>.</a:t>
            </a:r>
            <a:endParaRPr lang="es-CO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069" y="2831903"/>
            <a:ext cx="3647840" cy="21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3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089" y="309717"/>
            <a:ext cx="863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 Enfermedades Huérfanas</a:t>
            </a:r>
            <a:endParaRPr lang="es-ES" sz="4000" b="1" dirty="0">
              <a:solidFill>
                <a:srgbClr val="FFA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41" y="2562452"/>
            <a:ext cx="2346452" cy="32142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2089" y="1301108"/>
            <a:ext cx="11166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Foro para hablar sobre el contexto, panorama y atención en Salud, con relación a las Enfermedades Huérfanas. Celebrado el día 29 de septiembre de 2023, dirigido a los profesionales del área de la Salud de diferentes Disciplinas. Este se realizo de manera presencial y con transmisión virtual.</a:t>
            </a:r>
            <a:endParaRPr lang="es-CO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823" y="2548464"/>
            <a:ext cx="2520886" cy="32282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131" y="2798091"/>
            <a:ext cx="4284617" cy="22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8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7586" y="299611"/>
            <a:ext cx="958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en Congreso ASMEDAS</a:t>
            </a:r>
            <a:endParaRPr lang="es-ES" sz="4000" b="1" dirty="0">
              <a:solidFill>
                <a:srgbClr val="FFA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7586" y="1516769"/>
            <a:ext cx="11166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Desde la Secretaría de Salud se propone la ponencia de la Docente e investigadora Natalia Regina Mesa Herrera en el congreso ASMEDAS ( Asociación Medica Sindical) realizado entre los día 18 al 28 de octubre de manera presencial y con transmisión virtual.</a:t>
            </a:r>
            <a:endParaRPr lang="es-CO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76" y="2791118"/>
            <a:ext cx="4230256" cy="26592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521" y="2791118"/>
            <a:ext cx="4634491" cy="2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7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7241" y="284734"/>
            <a:ext cx="9586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ABC Enfermedades Huérfanas</a:t>
            </a:r>
            <a:endParaRPr lang="es-ES" sz="4000" b="1" dirty="0">
              <a:solidFill>
                <a:srgbClr val="FFA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flipV="1">
            <a:off x="372401" y="1628861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5321" y="1920292"/>
            <a:ext cx="42389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Propuesta surgida al interior de las sesiones de la Red, en la que se ha venido trabajando en la manera de comunicar generalidades con relación a las Enfermedades Huérfanas.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Se espera que este documento sea socializado en diferentes espacios y se aloje en la pagina web de la Secretaria de salud de manera permanente, para lo cual se cuenta con el apoyo de comunicaciones.</a:t>
            </a:r>
          </a:p>
          <a:p>
            <a:pPr algn="just"/>
            <a:endParaRPr lang="es-CO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206" y="1998909"/>
            <a:ext cx="2615331" cy="33728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171" y="2044728"/>
            <a:ext cx="2510829" cy="32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2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69731"/>
            <a:ext cx="10439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Adaptación en Fácil Lectura Documento: Ruta de Enfermedades Huérfanas</a:t>
            </a:r>
            <a:endParaRPr lang="es-ES" sz="4000" b="1" dirty="0">
              <a:solidFill>
                <a:srgbClr val="FFA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flipV="1">
            <a:off x="237241" y="167290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0418" y="2155423"/>
            <a:ext cx="1010854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Propuesta generada desde la Secretaria de Inclusión Social Familia y Derechos Humanos.</a:t>
            </a:r>
          </a:p>
          <a:p>
            <a:pPr algn="just"/>
            <a:r>
              <a:rPr lang="es-CO" sz="2000" dirty="0" smtClean="0"/>
              <a:t>Tomando como documento de referencia el proyecto de colaboración: Ruta de Enfermedades Huérfanas de FECOER ( federación Colombiana de Enfermedades Raras).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El documento original habla de  10 momentos por los cuales atravesaría un paciente con sospecha o diagnóstico de Enfermedad Huérfana.</a:t>
            </a: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Desde el equipo de Discapacidad de la Secretaría de Inclusión Social, Familia y derechos Humanos se propuso ajustar la terminología técnica que contiene el documento y adaptarlo en fácil lectura, de manera que sea posible socializar con mayor efectividad con los pacientes y sus familias.</a:t>
            </a:r>
            <a:endParaRPr lang="es-CO" sz="20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754006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541</Words>
  <Application>Microsoft Office PowerPoint</Application>
  <PresentationFormat>Panorámica</PresentationFormat>
  <Paragraphs>64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Mar Ocampo Aparicio</dc:creator>
  <cp:lastModifiedBy>Paula Andrea Chavarría Balbín</cp:lastModifiedBy>
  <cp:revision>75</cp:revision>
  <dcterms:created xsi:type="dcterms:W3CDTF">2021-04-28T18:45:00Z</dcterms:created>
  <dcterms:modified xsi:type="dcterms:W3CDTF">2024-01-17T11:51:17Z</dcterms:modified>
</cp:coreProperties>
</file>