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1"/>
  </p:notesMasterIdLst>
  <p:sldIdLst>
    <p:sldId id="722" r:id="rId2"/>
    <p:sldId id="723" r:id="rId3"/>
    <p:sldId id="823" r:id="rId4"/>
    <p:sldId id="824" r:id="rId5"/>
    <p:sldId id="825" r:id="rId6"/>
    <p:sldId id="826" r:id="rId7"/>
    <p:sldId id="827" r:id="rId8"/>
    <p:sldId id="828" r:id="rId9"/>
    <p:sldId id="829" r:id="rId10"/>
    <p:sldId id="773" r:id="rId11"/>
    <p:sldId id="774" r:id="rId12"/>
    <p:sldId id="775" r:id="rId13"/>
    <p:sldId id="776" r:id="rId14"/>
    <p:sldId id="777" r:id="rId15"/>
    <p:sldId id="778" r:id="rId16"/>
    <p:sldId id="779" r:id="rId17"/>
    <p:sldId id="780" r:id="rId18"/>
    <p:sldId id="781" r:id="rId19"/>
    <p:sldId id="782" r:id="rId20"/>
    <p:sldId id="783" r:id="rId21"/>
    <p:sldId id="784" r:id="rId22"/>
    <p:sldId id="785" r:id="rId23"/>
    <p:sldId id="786" r:id="rId24"/>
    <p:sldId id="787" r:id="rId25"/>
    <p:sldId id="817" r:id="rId26"/>
    <p:sldId id="818" r:id="rId27"/>
    <p:sldId id="819" r:id="rId28"/>
    <p:sldId id="788" r:id="rId29"/>
    <p:sldId id="789" r:id="rId30"/>
    <p:sldId id="790" r:id="rId31"/>
    <p:sldId id="791" r:id="rId32"/>
    <p:sldId id="792" r:id="rId33"/>
    <p:sldId id="793" r:id="rId34"/>
    <p:sldId id="794" r:id="rId35"/>
    <p:sldId id="795" r:id="rId36"/>
    <p:sldId id="796" r:id="rId37"/>
    <p:sldId id="797" r:id="rId38"/>
    <p:sldId id="798" r:id="rId39"/>
    <p:sldId id="799" r:id="rId40"/>
    <p:sldId id="800" r:id="rId41"/>
    <p:sldId id="801" r:id="rId42"/>
    <p:sldId id="802" r:id="rId43"/>
    <p:sldId id="803" r:id="rId44"/>
    <p:sldId id="804" r:id="rId45"/>
    <p:sldId id="805" r:id="rId46"/>
    <p:sldId id="806" r:id="rId47"/>
    <p:sldId id="807" r:id="rId48"/>
    <p:sldId id="808" r:id="rId49"/>
    <p:sldId id="809" r:id="rId50"/>
    <p:sldId id="810" r:id="rId51"/>
    <p:sldId id="811" r:id="rId52"/>
    <p:sldId id="812" r:id="rId53"/>
    <p:sldId id="813" r:id="rId54"/>
    <p:sldId id="814" r:id="rId55"/>
    <p:sldId id="815" r:id="rId56"/>
    <p:sldId id="816" r:id="rId57"/>
    <p:sldId id="820" r:id="rId58"/>
    <p:sldId id="821" r:id="rId59"/>
    <p:sldId id="822" r:id="rId60"/>
  </p:sldIdLst>
  <p:sldSz cx="7200900" cy="9144000"/>
  <p:notesSz cx="7010400" cy="9296400"/>
  <p:embeddedFontLst>
    <p:embeddedFont>
      <p:font typeface="Arial Narrow" panose="020B0606020202030204" pitchFamily="34" charset="0"/>
      <p:regular r:id="rId62"/>
      <p:bold r:id="rId63"/>
      <p:italic r:id="rId64"/>
      <p:boldItalic r:id="rId65"/>
    </p:embeddedFont>
    <p:embeddedFont>
      <p:font typeface="Libre Franklin Black" panose="020B0604020202020204" charset="0"/>
      <p:bold r:id="rId66"/>
      <p:boldItalic r:id="rId67"/>
    </p:embeddedFont>
    <p:embeddedFont>
      <p:font typeface="Segoe UI" panose="020B0502040204020203" pitchFamily="34" charset="0"/>
      <p:regular r:id="rId68"/>
      <p:bold r:id="rId69"/>
      <p:italic r:id="rId70"/>
      <p:boldItalic r:id="rId71"/>
    </p:embeddedFont>
    <p:embeddedFont>
      <p:font typeface="Calibri" panose="020F0502020204030204" pitchFamily="34" charset="0"/>
      <p:regular r:id="rId72"/>
      <p:bold r:id="rId73"/>
      <p:italic r:id="rId74"/>
      <p:boldItalic r:id="rId75"/>
    </p:embeddedFont>
    <p:embeddedFont>
      <p:font typeface="Cambria" panose="02040503050406030204" pitchFamily="18" charset="0"/>
      <p:regular r:id="rId76"/>
      <p:bold r:id="rId77"/>
      <p:italic r:id="rId78"/>
      <p:boldItalic r:id="rId7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268">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0" roundtripDataSignature="AMtx7mhq9H1o+73z2AjGQsSkbnHR69S0m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BA0192-C984-429C-8F2B-7130667B95A3}">
  <a:tblStyle styleId="{93BA0192-C984-429C-8F2B-7130667B95A3}"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6F18B00D-03EA-40F0-9A42-3DDA0B58A833}" styleName="Table_1">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9C8D0CF-BB21-4FCC-AB7F-7B5F85500848}" styleName="Table_2">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6"/>
              </a:solidFill>
              <a:prstDash val="solid"/>
              <a:round/>
              <a:headEnd type="none" w="sm" len="sm"/>
              <a:tailEnd type="none" w="sm" len="sm"/>
            </a:ln>
          </a:top>
          <a:bottom>
            <a:ln w="12700" cap="flat" cmpd="sng">
              <a:solidFill>
                <a:schemeClr val="accent6"/>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accent6">
              <a:alpha val="20000"/>
            </a:schemeClr>
          </a:solidFill>
        </a:fill>
      </a:tcStyle>
    </a:band1H>
    <a:band2H>
      <a:tcTxStyle/>
      <a:tcStyle>
        <a:tcBdr/>
      </a:tcStyle>
    </a:band2H>
    <a:band1V>
      <a:tcTxStyle/>
      <a:tcStyle>
        <a:tcBdr/>
        <a:fill>
          <a:solidFill>
            <a:schemeClr val="accent6">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accent6"/>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accent6"/>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1382ECF1-7B51-4A65-B451-8108D788B6D5}" styleName="Table_3">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94660"/>
  </p:normalViewPr>
  <p:slideViewPr>
    <p:cSldViewPr snapToGrid="0">
      <p:cViewPr varScale="1">
        <p:scale>
          <a:sx n="62" d="100"/>
          <a:sy n="62" d="100"/>
        </p:scale>
        <p:origin x="1445" y="53"/>
      </p:cViewPr>
      <p:guideLst>
        <p:guide orient="horz" pos="2880"/>
        <p:guide pos="22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2.fntdata"/><Relationship Id="rId68" Type="http://schemas.openxmlformats.org/officeDocument/2006/relationships/font" Target="fonts/font7.fntdata"/><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13.fntdata"/><Relationship Id="rId79" Type="http://schemas.openxmlformats.org/officeDocument/2006/relationships/font" Target="fonts/font18.fntdata"/><Relationship Id="rId5" Type="http://schemas.openxmlformats.org/officeDocument/2006/relationships/slide" Target="slides/slide4.xml"/><Relationship Id="rId61" Type="http://schemas.openxmlformats.org/officeDocument/2006/relationships/notesMaster" Target="notesMasters/notesMaster1.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3.fntdata"/><Relationship Id="rId69" Type="http://schemas.openxmlformats.org/officeDocument/2006/relationships/font" Target="fonts/font8.fntdata"/><Relationship Id="rId77"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1.fntdata"/><Relationship Id="rId80"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1.fntdata"/><Relationship Id="rId70" Type="http://schemas.openxmlformats.org/officeDocument/2006/relationships/font" Target="fonts/font9.fntdata"/><Relationship Id="rId75" Type="http://schemas.openxmlformats.org/officeDocument/2006/relationships/font" Target="fonts/font14.fntdata"/><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4.fntdata"/><Relationship Id="rId73" Type="http://schemas.openxmlformats.org/officeDocument/2006/relationships/font" Target="fonts/font12.fntdata"/><Relationship Id="rId78" Type="http://schemas.openxmlformats.org/officeDocument/2006/relationships/font" Target="fonts/font17.fntdata"/><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5.fntdata"/><Relationship Id="rId7" Type="http://schemas.openxmlformats.org/officeDocument/2006/relationships/slide" Target="slides/slide6.xml"/><Relationship Id="rId71" Type="http://schemas.openxmlformats.org/officeDocument/2006/relationships/font" Target="fonts/font10.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5.fntdata"/></Relationships>
</file>

<file path=ppt/charts/_rels/chart1.xml.rels><?xml version="1.0" encoding="UTF-8" standalone="yes"?>
<Relationships xmlns="http://schemas.openxmlformats.org/package/2006/relationships"><Relationship Id="rId1" Type="http://schemas.openxmlformats.org/officeDocument/2006/relationships/oleObject" Target="file:///\\nas1\Alcaldia\217-SALUD\21730-S-SP\U-VE\Homes\1037613764\Boletines\2025\Periodo%2010\PLANTILLA%20PROPIA%20INTENTO%20DE%20SUICIDIO_2025%20para%20bolet&#237;n.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nas1\Alcaldia\217-SALUD\21730-S-SP\U-VE\Homes\1037613764\Boletines\2025\Periodo%2010\PLANTILLA%20PROPIA%20INTENTO%20DE%20SUICIDIO_2025%20para%20bolet&#237;n.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nas1\Alcaldia\217-SALUD\21730-S-SP\U-VE\Homes\1037613764\Boletines\2025\Periodo%2010\PLANTILLA%20PROPIA%20INTENTO%20DE%20SUICIDIO_2025%20para%20bolet&#237;n.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nas1\Alcaldia\217-SALUD\21730-S-SP\U-VE\Homes\1037613764\Boletines\2025\Periodo%2010\PLANTILLA%20PROPIA%20INTENTO%20DE%20SUICIDIO_2025%20para%20bolet&#237;n.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2"/>
          <c:order val="3"/>
          <c:tx>
            <c:strRef>
              <c:f>'Canal endémico'!$A$78</c:f>
              <c:strCache>
                <c:ptCount val="1"/>
                <c:pt idx="0">
                  <c:v>2025</c:v>
                </c:pt>
              </c:strCache>
            </c:strRef>
          </c:tx>
          <c:spPr>
            <a:solidFill>
              <a:srgbClr val="0070C0"/>
            </a:solidFill>
          </c:spPr>
          <c:invertIfNegative val="0"/>
          <c:val>
            <c:numRef>
              <c:f>'Canal endémico'!$B$78:$BA$78</c:f>
              <c:numCache>
                <c:formatCode>General</c:formatCode>
                <c:ptCount val="52"/>
                <c:pt idx="0">
                  <c:v>37</c:v>
                </c:pt>
                <c:pt idx="1">
                  <c:v>47</c:v>
                </c:pt>
                <c:pt idx="2">
                  <c:v>34</c:v>
                </c:pt>
                <c:pt idx="3">
                  <c:v>47</c:v>
                </c:pt>
                <c:pt idx="4">
                  <c:v>40</c:v>
                </c:pt>
                <c:pt idx="5">
                  <c:v>47</c:v>
                </c:pt>
                <c:pt idx="6">
                  <c:v>60</c:v>
                </c:pt>
                <c:pt idx="7">
                  <c:v>41</c:v>
                </c:pt>
                <c:pt idx="8">
                  <c:v>53</c:v>
                </c:pt>
                <c:pt idx="9">
                  <c:v>54</c:v>
                </c:pt>
                <c:pt idx="10">
                  <c:v>42</c:v>
                </c:pt>
                <c:pt idx="11">
                  <c:v>58</c:v>
                </c:pt>
                <c:pt idx="12">
                  <c:v>42</c:v>
                </c:pt>
                <c:pt idx="13">
                  <c:v>59</c:v>
                </c:pt>
                <c:pt idx="14">
                  <c:v>34</c:v>
                </c:pt>
                <c:pt idx="15">
                  <c:v>37</c:v>
                </c:pt>
                <c:pt idx="16">
                  <c:v>49</c:v>
                </c:pt>
                <c:pt idx="17">
                  <c:v>43</c:v>
                </c:pt>
                <c:pt idx="18">
                  <c:v>47</c:v>
                </c:pt>
                <c:pt idx="19">
                  <c:v>37</c:v>
                </c:pt>
                <c:pt idx="20">
                  <c:v>35</c:v>
                </c:pt>
                <c:pt idx="21">
                  <c:v>54</c:v>
                </c:pt>
                <c:pt idx="22">
                  <c:v>48</c:v>
                </c:pt>
                <c:pt idx="23">
                  <c:v>56</c:v>
                </c:pt>
                <c:pt idx="24">
                  <c:v>38</c:v>
                </c:pt>
                <c:pt idx="25">
                  <c:v>41</c:v>
                </c:pt>
                <c:pt idx="26">
                  <c:v>46</c:v>
                </c:pt>
                <c:pt idx="27">
                  <c:v>53</c:v>
                </c:pt>
                <c:pt idx="28">
                  <c:v>48</c:v>
                </c:pt>
                <c:pt idx="29">
                  <c:v>70</c:v>
                </c:pt>
                <c:pt idx="30">
                  <c:v>59</c:v>
                </c:pt>
                <c:pt idx="31">
                  <c:v>50</c:v>
                </c:pt>
                <c:pt idx="32">
                  <c:v>31</c:v>
                </c:pt>
                <c:pt idx="33">
                  <c:v>57</c:v>
                </c:pt>
                <c:pt idx="34">
                  <c:v>54</c:v>
                </c:pt>
                <c:pt idx="35">
                  <c:v>53</c:v>
                </c:pt>
                <c:pt idx="36">
                  <c:v>67</c:v>
                </c:pt>
                <c:pt idx="37">
                  <c:v>49</c:v>
                </c:pt>
                <c:pt idx="38">
                  <c:v>68</c:v>
                </c:pt>
                <c:pt idx="39">
                  <c:v>53</c:v>
                </c:pt>
                <c:pt idx="40">
                  <c:v>0</c:v>
                </c:pt>
                <c:pt idx="41">
                  <c:v>0</c:v>
                </c:pt>
                <c:pt idx="42">
                  <c:v>0</c:v>
                </c:pt>
                <c:pt idx="43">
                  <c:v>0</c:v>
                </c:pt>
                <c:pt idx="44">
                  <c:v>0</c:v>
                </c:pt>
                <c:pt idx="45">
                  <c:v>0</c:v>
                </c:pt>
                <c:pt idx="46">
                  <c:v>0</c:v>
                </c:pt>
                <c:pt idx="47">
                  <c:v>0</c:v>
                </c:pt>
                <c:pt idx="48">
                  <c:v>0</c:v>
                </c:pt>
                <c:pt idx="49">
                  <c:v>0</c:v>
                </c:pt>
                <c:pt idx="50">
                  <c:v>0</c:v>
                </c:pt>
                <c:pt idx="51">
                  <c:v>0</c:v>
                </c:pt>
              </c:numCache>
            </c:numRef>
          </c:val>
          <c:extLst>
            <c:ext xmlns:c16="http://schemas.microsoft.com/office/drawing/2014/chart" uri="{C3380CC4-5D6E-409C-BE32-E72D297353CC}">
              <c16:uniqueId val="{00000000-04DA-4CA9-9C79-0661FF775723}"/>
            </c:ext>
          </c:extLst>
        </c:ser>
        <c:dLbls>
          <c:showLegendKey val="0"/>
          <c:showVal val="0"/>
          <c:showCatName val="0"/>
          <c:showSerName val="0"/>
          <c:showPercent val="0"/>
          <c:showBubbleSize val="0"/>
        </c:dLbls>
        <c:gapWidth val="5"/>
        <c:axId val="138182656"/>
        <c:axId val="138184576"/>
      </c:barChart>
      <c:lineChart>
        <c:grouping val="standard"/>
        <c:varyColors val="0"/>
        <c:ser>
          <c:idx val="0"/>
          <c:order val="0"/>
          <c:tx>
            <c:strRef>
              <c:f>'Canal endémico'!$A$75</c:f>
              <c:strCache>
                <c:ptCount val="1"/>
                <c:pt idx="0">
                  <c:v>2022</c:v>
                </c:pt>
              </c:strCache>
            </c:strRef>
          </c:tx>
          <c:spPr>
            <a:ln>
              <a:solidFill>
                <a:srgbClr val="FFC000"/>
              </a:solidFill>
            </a:ln>
          </c:spPr>
          <c:marker>
            <c:symbol val="none"/>
          </c:marker>
          <c:val>
            <c:numRef>
              <c:f>'Canal endémico'!$B$75:$BA$75</c:f>
              <c:numCache>
                <c:formatCode>General</c:formatCode>
                <c:ptCount val="52"/>
                <c:pt idx="0">
                  <c:v>28</c:v>
                </c:pt>
                <c:pt idx="1">
                  <c:v>47</c:v>
                </c:pt>
                <c:pt idx="2">
                  <c:v>32</c:v>
                </c:pt>
                <c:pt idx="3">
                  <c:v>22</c:v>
                </c:pt>
                <c:pt idx="4">
                  <c:v>39</c:v>
                </c:pt>
                <c:pt idx="5">
                  <c:v>45</c:v>
                </c:pt>
                <c:pt idx="6">
                  <c:v>68</c:v>
                </c:pt>
                <c:pt idx="7">
                  <c:v>52</c:v>
                </c:pt>
                <c:pt idx="8">
                  <c:v>62</c:v>
                </c:pt>
                <c:pt idx="9">
                  <c:v>70</c:v>
                </c:pt>
                <c:pt idx="10">
                  <c:v>53</c:v>
                </c:pt>
                <c:pt idx="11">
                  <c:v>67</c:v>
                </c:pt>
                <c:pt idx="12">
                  <c:v>51</c:v>
                </c:pt>
                <c:pt idx="13">
                  <c:v>53</c:v>
                </c:pt>
                <c:pt idx="14">
                  <c:v>49</c:v>
                </c:pt>
                <c:pt idx="15">
                  <c:v>57</c:v>
                </c:pt>
                <c:pt idx="16">
                  <c:v>44</c:v>
                </c:pt>
                <c:pt idx="17">
                  <c:v>59</c:v>
                </c:pt>
                <c:pt idx="18">
                  <c:v>56</c:v>
                </c:pt>
                <c:pt idx="19">
                  <c:v>57</c:v>
                </c:pt>
                <c:pt idx="20">
                  <c:v>49</c:v>
                </c:pt>
                <c:pt idx="21">
                  <c:v>50</c:v>
                </c:pt>
                <c:pt idx="22">
                  <c:v>58</c:v>
                </c:pt>
                <c:pt idx="23">
                  <c:v>45</c:v>
                </c:pt>
                <c:pt idx="24">
                  <c:v>30</c:v>
                </c:pt>
                <c:pt idx="25">
                  <c:v>43</c:v>
                </c:pt>
                <c:pt idx="26">
                  <c:v>35</c:v>
                </c:pt>
                <c:pt idx="27">
                  <c:v>47</c:v>
                </c:pt>
                <c:pt idx="28">
                  <c:v>53</c:v>
                </c:pt>
                <c:pt idx="29">
                  <c:v>45</c:v>
                </c:pt>
                <c:pt idx="30">
                  <c:v>47</c:v>
                </c:pt>
                <c:pt idx="31">
                  <c:v>44</c:v>
                </c:pt>
                <c:pt idx="32">
                  <c:v>49</c:v>
                </c:pt>
                <c:pt idx="33">
                  <c:v>53</c:v>
                </c:pt>
                <c:pt idx="34">
                  <c:v>62</c:v>
                </c:pt>
                <c:pt idx="35">
                  <c:v>52</c:v>
                </c:pt>
                <c:pt idx="36">
                  <c:v>57</c:v>
                </c:pt>
                <c:pt idx="37">
                  <c:v>62</c:v>
                </c:pt>
                <c:pt idx="38">
                  <c:v>74</c:v>
                </c:pt>
                <c:pt idx="39">
                  <c:v>59</c:v>
                </c:pt>
                <c:pt idx="40">
                  <c:v>52</c:v>
                </c:pt>
                <c:pt idx="41">
                  <c:v>55</c:v>
                </c:pt>
                <c:pt idx="42">
                  <c:v>52</c:v>
                </c:pt>
                <c:pt idx="43">
                  <c:v>55</c:v>
                </c:pt>
                <c:pt idx="44">
                  <c:v>47</c:v>
                </c:pt>
                <c:pt idx="45">
                  <c:v>53</c:v>
                </c:pt>
                <c:pt idx="46">
                  <c:v>52</c:v>
                </c:pt>
                <c:pt idx="47">
                  <c:v>46</c:v>
                </c:pt>
                <c:pt idx="48">
                  <c:v>38</c:v>
                </c:pt>
                <c:pt idx="49">
                  <c:v>39</c:v>
                </c:pt>
                <c:pt idx="50">
                  <c:v>39</c:v>
                </c:pt>
                <c:pt idx="51">
                  <c:v>56</c:v>
                </c:pt>
              </c:numCache>
            </c:numRef>
          </c:val>
          <c:smooth val="0"/>
          <c:extLst>
            <c:ext xmlns:c16="http://schemas.microsoft.com/office/drawing/2014/chart" uri="{C3380CC4-5D6E-409C-BE32-E72D297353CC}">
              <c16:uniqueId val="{00000001-04DA-4CA9-9C79-0661FF775723}"/>
            </c:ext>
          </c:extLst>
        </c:ser>
        <c:ser>
          <c:idx val="4"/>
          <c:order val="1"/>
          <c:tx>
            <c:strRef>
              <c:f>'Canal endémico'!$A$76</c:f>
              <c:strCache>
                <c:ptCount val="1"/>
                <c:pt idx="0">
                  <c:v>2023</c:v>
                </c:pt>
              </c:strCache>
            </c:strRef>
          </c:tx>
          <c:spPr>
            <a:ln>
              <a:solidFill>
                <a:srgbClr val="92D050"/>
              </a:solidFill>
            </a:ln>
          </c:spPr>
          <c:marker>
            <c:symbol val="none"/>
          </c:marker>
          <c:val>
            <c:numRef>
              <c:f>'Canal endémico'!$B$76:$BA$76</c:f>
              <c:numCache>
                <c:formatCode>General</c:formatCode>
                <c:ptCount val="52"/>
                <c:pt idx="0">
                  <c:v>47</c:v>
                </c:pt>
                <c:pt idx="1">
                  <c:v>31</c:v>
                </c:pt>
                <c:pt idx="2">
                  <c:v>36</c:v>
                </c:pt>
                <c:pt idx="3">
                  <c:v>46</c:v>
                </c:pt>
                <c:pt idx="4">
                  <c:v>54</c:v>
                </c:pt>
                <c:pt idx="5">
                  <c:v>49</c:v>
                </c:pt>
                <c:pt idx="6">
                  <c:v>46</c:v>
                </c:pt>
                <c:pt idx="7">
                  <c:v>71</c:v>
                </c:pt>
                <c:pt idx="8">
                  <c:v>69</c:v>
                </c:pt>
                <c:pt idx="9">
                  <c:v>65</c:v>
                </c:pt>
                <c:pt idx="10">
                  <c:v>62</c:v>
                </c:pt>
                <c:pt idx="11">
                  <c:v>62</c:v>
                </c:pt>
                <c:pt idx="12">
                  <c:v>69</c:v>
                </c:pt>
                <c:pt idx="13">
                  <c:v>60</c:v>
                </c:pt>
                <c:pt idx="14">
                  <c:v>71</c:v>
                </c:pt>
                <c:pt idx="15">
                  <c:v>72</c:v>
                </c:pt>
                <c:pt idx="16">
                  <c:v>49</c:v>
                </c:pt>
                <c:pt idx="17">
                  <c:v>67</c:v>
                </c:pt>
                <c:pt idx="18">
                  <c:v>67</c:v>
                </c:pt>
                <c:pt idx="19">
                  <c:v>65</c:v>
                </c:pt>
                <c:pt idx="20">
                  <c:v>51</c:v>
                </c:pt>
                <c:pt idx="21">
                  <c:v>47</c:v>
                </c:pt>
                <c:pt idx="22">
                  <c:v>71</c:v>
                </c:pt>
                <c:pt idx="23">
                  <c:v>53</c:v>
                </c:pt>
                <c:pt idx="24">
                  <c:v>48</c:v>
                </c:pt>
                <c:pt idx="25">
                  <c:v>55</c:v>
                </c:pt>
                <c:pt idx="26">
                  <c:v>61</c:v>
                </c:pt>
                <c:pt idx="27">
                  <c:v>48</c:v>
                </c:pt>
                <c:pt idx="28">
                  <c:v>46</c:v>
                </c:pt>
                <c:pt idx="29">
                  <c:v>39</c:v>
                </c:pt>
                <c:pt idx="30">
                  <c:v>47</c:v>
                </c:pt>
                <c:pt idx="31">
                  <c:v>60</c:v>
                </c:pt>
                <c:pt idx="32">
                  <c:v>64</c:v>
                </c:pt>
                <c:pt idx="33">
                  <c:v>60</c:v>
                </c:pt>
                <c:pt idx="34">
                  <c:v>80</c:v>
                </c:pt>
                <c:pt idx="35">
                  <c:v>57</c:v>
                </c:pt>
                <c:pt idx="36">
                  <c:v>76</c:v>
                </c:pt>
                <c:pt idx="37">
                  <c:v>65</c:v>
                </c:pt>
                <c:pt idx="38">
                  <c:v>59</c:v>
                </c:pt>
                <c:pt idx="39">
                  <c:v>60</c:v>
                </c:pt>
                <c:pt idx="40">
                  <c:v>54</c:v>
                </c:pt>
                <c:pt idx="41">
                  <c:v>60</c:v>
                </c:pt>
                <c:pt idx="42">
                  <c:v>61</c:v>
                </c:pt>
                <c:pt idx="43">
                  <c:v>54</c:v>
                </c:pt>
                <c:pt idx="44">
                  <c:v>39</c:v>
                </c:pt>
                <c:pt idx="45">
                  <c:v>53</c:v>
                </c:pt>
                <c:pt idx="46">
                  <c:v>53</c:v>
                </c:pt>
                <c:pt idx="47">
                  <c:v>47</c:v>
                </c:pt>
                <c:pt idx="48">
                  <c:v>48</c:v>
                </c:pt>
                <c:pt idx="49">
                  <c:v>50</c:v>
                </c:pt>
                <c:pt idx="50">
                  <c:v>32</c:v>
                </c:pt>
                <c:pt idx="51">
                  <c:v>38</c:v>
                </c:pt>
              </c:numCache>
            </c:numRef>
          </c:val>
          <c:smooth val="0"/>
          <c:extLst>
            <c:ext xmlns:c16="http://schemas.microsoft.com/office/drawing/2014/chart" uri="{C3380CC4-5D6E-409C-BE32-E72D297353CC}">
              <c16:uniqueId val="{00000002-04DA-4CA9-9C79-0661FF775723}"/>
            </c:ext>
          </c:extLst>
        </c:ser>
        <c:ser>
          <c:idx val="3"/>
          <c:order val="2"/>
          <c:tx>
            <c:strRef>
              <c:f>'Canal endémico'!$A$77</c:f>
              <c:strCache>
                <c:ptCount val="1"/>
                <c:pt idx="0">
                  <c:v>2024</c:v>
                </c:pt>
              </c:strCache>
            </c:strRef>
          </c:tx>
          <c:spPr>
            <a:ln>
              <a:solidFill>
                <a:srgbClr val="C00000"/>
              </a:solidFill>
            </a:ln>
          </c:spPr>
          <c:marker>
            <c:symbol val="none"/>
          </c:marker>
          <c:val>
            <c:numRef>
              <c:f>'Canal endémico'!$B$77:$BA$77</c:f>
              <c:numCache>
                <c:formatCode>General</c:formatCode>
                <c:ptCount val="52"/>
                <c:pt idx="0">
                  <c:v>48</c:v>
                </c:pt>
                <c:pt idx="1">
                  <c:v>46</c:v>
                </c:pt>
                <c:pt idx="2">
                  <c:v>42</c:v>
                </c:pt>
                <c:pt idx="3">
                  <c:v>44</c:v>
                </c:pt>
                <c:pt idx="4">
                  <c:v>47</c:v>
                </c:pt>
                <c:pt idx="5">
                  <c:v>49</c:v>
                </c:pt>
                <c:pt idx="6">
                  <c:v>67</c:v>
                </c:pt>
                <c:pt idx="7">
                  <c:v>58</c:v>
                </c:pt>
                <c:pt idx="8">
                  <c:v>63</c:v>
                </c:pt>
                <c:pt idx="9">
                  <c:v>66</c:v>
                </c:pt>
                <c:pt idx="10">
                  <c:v>68</c:v>
                </c:pt>
                <c:pt idx="11">
                  <c:v>64</c:v>
                </c:pt>
                <c:pt idx="12">
                  <c:v>61</c:v>
                </c:pt>
                <c:pt idx="13">
                  <c:v>53</c:v>
                </c:pt>
                <c:pt idx="14">
                  <c:v>67</c:v>
                </c:pt>
                <c:pt idx="15">
                  <c:v>77</c:v>
                </c:pt>
                <c:pt idx="16">
                  <c:v>57</c:v>
                </c:pt>
                <c:pt idx="17">
                  <c:v>63</c:v>
                </c:pt>
                <c:pt idx="18">
                  <c:v>57</c:v>
                </c:pt>
                <c:pt idx="19">
                  <c:v>56</c:v>
                </c:pt>
                <c:pt idx="20">
                  <c:v>50</c:v>
                </c:pt>
                <c:pt idx="21">
                  <c:v>40</c:v>
                </c:pt>
                <c:pt idx="22">
                  <c:v>62</c:v>
                </c:pt>
                <c:pt idx="23">
                  <c:v>50</c:v>
                </c:pt>
                <c:pt idx="24">
                  <c:v>56</c:v>
                </c:pt>
                <c:pt idx="25">
                  <c:v>40</c:v>
                </c:pt>
                <c:pt idx="26">
                  <c:v>55</c:v>
                </c:pt>
                <c:pt idx="27">
                  <c:v>42</c:v>
                </c:pt>
                <c:pt idx="28">
                  <c:v>56</c:v>
                </c:pt>
                <c:pt idx="29">
                  <c:v>52</c:v>
                </c:pt>
                <c:pt idx="30">
                  <c:v>36</c:v>
                </c:pt>
                <c:pt idx="31">
                  <c:v>62</c:v>
                </c:pt>
                <c:pt idx="32">
                  <c:v>50</c:v>
                </c:pt>
                <c:pt idx="33">
                  <c:v>51</c:v>
                </c:pt>
                <c:pt idx="34">
                  <c:v>59</c:v>
                </c:pt>
                <c:pt idx="35">
                  <c:v>63</c:v>
                </c:pt>
                <c:pt idx="36">
                  <c:v>68</c:v>
                </c:pt>
                <c:pt idx="37">
                  <c:v>60</c:v>
                </c:pt>
                <c:pt idx="38">
                  <c:v>60</c:v>
                </c:pt>
                <c:pt idx="39">
                  <c:v>61</c:v>
                </c:pt>
                <c:pt idx="40">
                  <c:v>57</c:v>
                </c:pt>
                <c:pt idx="41">
                  <c:v>54</c:v>
                </c:pt>
                <c:pt idx="42">
                  <c:v>42</c:v>
                </c:pt>
                <c:pt idx="43">
                  <c:v>52</c:v>
                </c:pt>
                <c:pt idx="44">
                  <c:v>55</c:v>
                </c:pt>
                <c:pt idx="45">
                  <c:v>49</c:v>
                </c:pt>
                <c:pt idx="46">
                  <c:v>48</c:v>
                </c:pt>
                <c:pt idx="47">
                  <c:v>50</c:v>
                </c:pt>
                <c:pt idx="48">
                  <c:v>57</c:v>
                </c:pt>
                <c:pt idx="49">
                  <c:v>39</c:v>
                </c:pt>
                <c:pt idx="50">
                  <c:v>51</c:v>
                </c:pt>
                <c:pt idx="51">
                  <c:v>36</c:v>
                </c:pt>
              </c:numCache>
            </c:numRef>
          </c:val>
          <c:smooth val="0"/>
          <c:extLst>
            <c:ext xmlns:c16="http://schemas.microsoft.com/office/drawing/2014/chart" uri="{C3380CC4-5D6E-409C-BE32-E72D297353CC}">
              <c16:uniqueId val="{00000003-04DA-4CA9-9C79-0661FF775723}"/>
            </c:ext>
          </c:extLst>
        </c:ser>
        <c:dLbls>
          <c:showLegendKey val="0"/>
          <c:showVal val="0"/>
          <c:showCatName val="0"/>
          <c:showSerName val="0"/>
          <c:showPercent val="0"/>
          <c:showBubbleSize val="0"/>
        </c:dLbls>
        <c:marker val="1"/>
        <c:smooth val="0"/>
        <c:axId val="138182656"/>
        <c:axId val="138184576"/>
      </c:lineChart>
      <c:catAx>
        <c:axId val="138182656"/>
        <c:scaling>
          <c:orientation val="minMax"/>
        </c:scaling>
        <c:delete val="0"/>
        <c:axPos val="b"/>
        <c:title>
          <c:tx>
            <c:rich>
              <a:bodyPr/>
              <a:lstStyle/>
              <a:p>
                <a:pPr>
                  <a:defRPr/>
                </a:pPr>
                <a:r>
                  <a:rPr lang="en-US"/>
                  <a:t>Semana Epidemiológica</a:t>
                </a:r>
              </a:p>
            </c:rich>
          </c:tx>
          <c:layout/>
          <c:overlay val="0"/>
        </c:title>
        <c:majorTickMark val="out"/>
        <c:minorTickMark val="none"/>
        <c:tickLblPos val="nextTo"/>
        <c:crossAx val="138184576"/>
        <c:crosses val="autoZero"/>
        <c:auto val="1"/>
        <c:lblAlgn val="ctr"/>
        <c:lblOffset val="100"/>
        <c:noMultiLvlLbl val="0"/>
      </c:catAx>
      <c:valAx>
        <c:axId val="138184576"/>
        <c:scaling>
          <c:orientation val="minMax"/>
        </c:scaling>
        <c:delete val="0"/>
        <c:axPos val="l"/>
        <c:title>
          <c:tx>
            <c:rich>
              <a:bodyPr rot="-5400000" vert="horz"/>
              <a:lstStyle/>
              <a:p>
                <a:pPr>
                  <a:defRPr/>
                </a:pPr>
                <a:r>
                  <a:rPr lang="en-US"/>
                  <a:t>Casos</a:t>
                </a:r>
              </a:p>
            </c:rich>
          </c:tx>
          <c:layout/>
          <c:overlay val="0"/>
        </c:title>
        <c:numFmt formatCode="General" sourceLinked="1"/>
        <c:majorTickMark val="out"/>
        <c:minorTickMark val="none"/>
        <c:tickLblPos val="nextTo"/>
        <c:crossAx val="138182656"/>
        <c:crosses val="autoZero"/>
        <c:crossBetween val="between"/>
      </c:valAx>
    </c:plotArea>
    <c:legend>
      <c:legendPos val="t"/>
      <c:layout/>
      <c:overlay val="0"/>
    </c:legend>
    <c:plotVisOnly val="1"/>
    <c:dispBlanksAs val="gap"/>
    <c:showDLblsOverMax val="0"/>
  </c:chart>
  <c:spPr>
    <a:noFill/>
    <a:ln>
      <a:noFill/>
    </a:ln>
  </c:spPr>
  <c:txPr>
    <a:bodyPr/>
    <a:lstStyle/>
    <a:p>
      <a:pPr>
        <a:defRPr b="1">
          <a:latin typeface="Arial Narrow" panose="020B0606020202030204" pitchFamily="34" charset="0"/>
        </a:defRPr>
      </a:pPr>
      <a:endParaRPr lang="es-C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'Edad-CicloVital'!$T$2</c:f>
              <c:strCache>
                <c:ptCount val="1"/>
                <c:pt idx="0">
                  <c:v>Masculino</c:v>
                </c:pt>
              </c:strCache>
            </c:strRef>
          </c:tx>
          <c:spPr>
            <a:solidFill>
              <a:schemeClr val="accent1"/>
            </a:solidFill>
            <a:ln>
              <a:noFill/>
            </a:ln>
            <a:effectLst/>
          </c:spPr>
          <c:invertIfNegative val="0"/>
          <c:dLbls>
            <c:dLbl>
              <c:idx val="1"/>
              <c:layout>
                <c:manualLayout>
                  <c:x val="-2.3856858846918488E-2"/>
                  <c:y val="3.8149731990622976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96D-4428-8249-36D7BB5E8113}"/>
                </c:ext>
              </c:extLst>
            </c:dLbl>
            <c:dLbl>
              <c:idx val="2"/>
              <c:layout>
                <c:manualLayout>
                  <c:x val="-2.3856858846918488E-2"/>
                  <c:y val="6.0078318095469253E-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96D-4428-8249-36D7BB5E8113}"/>
                </c:ext>
              </c:extLst>
            </c:dLbl>
            <c:dLbl>
              <c:idx val="3"/>
              <c:layout>
                <c:manualLayout>
                  <c:x val="-0.11928429423459247"/>
                  <c:y val="9.011747714320388E-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196D-4428-8249-36D7BB5E8113}"/>
                </c:ext>
              </c:extLst>
            </c:dLbl>
            <c:dLbl>
              <c:idx val="4"/>
              <c:layout>
                <c:manualLayout>
                  <c:x val="-0.1219350563286945"/>
                  <c:y val="6.0078318095469253E-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196D-4428-8249-36D7BB5E8113}"/>
                </c:ext>
              </c:extLst>
            </c:dLbl>
            <c:dLbl>
              <c:idx val="5"/>
              <c:layout>
                <c:manualLayout>
                  <c:x val="-0.11398277004638833"/>
                  <c:y val="9.0117477136209844E-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196D-4428-8249-36D7BB5E8113}"/>
                </c:ext>
              </c:extLst>
            </c:dLbl>
            <c:dLbl>
              <c:idx val="6"/>
              <c:layout>
                <c:manualLayout>
                  <c:x val="-8.74751491053678E-2"/>
                  <c:y val="6.0078318102463289E-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196D-4428-8249-36D7BB5E8113}"/>
                </c:ext>
              </c:extLst>
            </c:dLbl>
            <c:dLbl>
              <c:idx val="7"/>
              <c:layout>
                <c:manualLayout>
                  <c:x val="-7.4221338634857567E-2"/>
                  <c:y val="7.6302467897151425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196D-4428-8249-36D7BB5E8113}"/>
                </c:ext>
              </c:extLst>
            </c:dLbl>
            <c:dLbl>
              <c:idx val="8"/>
              <c:layout>
                <c:manualLayout>
                  <c:x val="-6.6269052352551358E-2"/>
                  <c:y val="6.0078318095469253E-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196D-4428-8249-36D7BB5E8113}"/>
                </c:ext>
              </c:extLst>
            </c:dLbl>
            <c:dLbl>
              <c:idx val="9"/>
              <c:layout>
                <c:manualLayout>
                  <c:x val="-3.9761431411530816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196D-4428-8249-36D7BB5E8113}"/>
                </c:ext>
              </c:extLst>
            </c:dLbl>
            <c:dLbl>
              <c:idx val="10"/>
              <c:layout>
                <c:manualLayout>
                  <c:x val="-3.1809145129224649E-2"/>
                  <c:y val="-3.814372415881308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196D-4428-8249-36D7BB5E8113}"/>
                </c:ext>
              </c:extLst>
            </c:dLbl>
            <c:dLbl>
              <c:idx val="11"/>
              <c:layout>
                <c:manualLayout>
                  <c:x val="-3.1809145129224649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196D-4428-8249-36D7BB5E8113}"/>
                </c:ext>
              </c:extLst>
            </c:dLbl>
            <c:dLbl>
              <c:idx val="12"/>
              <c:layout>
                <c:manualLayout>
                  <c:x val="-3.1809145129224649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196D-4428-8249-36D7BB5E8113}"/>
                </c:ext>
              </c:extLst>
            </c:dLbl>
            <c:dLbl>
              <c:idx val="13"/>
              <c:layout>
                <c:manualLayout>
                  <c:x val="-2.3856858846918537E-2"/>
                  <c:y val="1.7485091839762537E-1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196D-4428-8249-36D7BB5E8113}"/>
                </c:ext>
              </c:extLst>
            </c:dLbl>
            <c:dLbl>
              <c:idx val="14"/>
              <c:layout>
                <c:manualLayout>
                  <c:x val="-3.4459907223326709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196D-4428-8249-36D7BB5E8113}"/>
                </c:ext>
              </c:extLst>
            </c:dLbl>
            <c:spPr>
              <a:noFill/>
              <a:ln>
                <a:noFill/>
              </a:ln>
              <a:effectLst/>
            </c:spPr>
            <c:txPr>
              <a:bodyPr rot="0" spcFirstLastPara="1" vertOverflow="ellipsis" vert="horz" wrap="square" anchor="ctr" anchorCtr="1"/>
              <a:lstStyle/>
              <a:p>
                <a:pPr>
                  <a:defRPr sz="600" b="0" i="0" u="none" strike="noStrike" kern="1200" baseline="0">
                    <a:solidFill>
                      <a:schemeClr val="tx1">
                        <a:lumMod val="75000"/>
                        <a:lumOff val="25000"/>
                      </a:schemeClr>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'Edad-CicloVital'!$R$3:$R$17</c:f>
              <c:strCache>
                <c:ptCount val="15"/>
                <c:pt idx="0">
                  <c:v>0 A 5</c:v>
                </c:pt>
                <c:pt idx="1">
                  <c:v>5 a 9</c:v>
                </c:pt>
                <c:pt idx="2">
                  <c:v>10 a 14</c:v>
                </c:pt>
                <c:pt idx="3">
                  <c:v>15 a 19</c:v>
                </c:pt>
                <c:pt idx="4">
                  <c:v>20 a 24</c:v>
                </c:pt>
                <c:pt idx="5">
                  <c:v>25 a 29</c:v>
                </c:pt>
                <c:pt idx="6">
                  <c:v>30 a 34</c:v>
                </c:pt>
                <c:pt idx="7">
                  <c:v>35 a 39</c:v>
                </c:pt>
                <c:pt idx="8">
                  <c:v>40 a 44</c:v>
                </c:pt>
                <c:pt idx="9">
                  <c:v>45 a 49</c:v>
                </c:pt>
                <c:pt idx="10">
                  <c:v>50 a 54</c:v>
                </c:pt>
                <c:pt idx="11">
                  <c:v>55 a 59</c:v>
                </c:pt>
                <c:pt idx="12">
                  <c:v>60 a 64</c:v>
                </c:pt>
                <c:pt idx="13">
                  <c:v>65 a 69</c:v>
                </c:pt>
                <c:pt idx="14">
                  <c:v>70 y más</c:v>
                </c:pt>
              </c:strCache>
            </c:strRef>
          </c:cat>
          <c:val>
            <c:numRef>
              <c:f>'Edad-CicloVital'!$T$3:$T$17</c:f>
              <c:numCache>
                <c:formatCode>0;0</c:formatCode>
                <c:ptCount val="15"/>
                <c:pt idx="0">
                  <c:v>0</c:v>
                </c:pt>
                <c:pt idx="1">
                  <c:v>-2</c:v>
                </c:pt>
                <c:pt idx="2">
                  <c:v>-17</c:v>
                </c:pt>
                <c:pt idx="3">
                  <c:v>-142</c:v>
                </c:pt>
                <c:pt idx="4">
                  <c:v>-140</c:v>
                </c:pt>
                <c:pt idx="5">
                  <c:v>-113</c:v>
                </c:pt>
                <c:pt idx="6">
                  <c:v>-78</c:v>
                </c:pt>
                <c:pt idx="7">
                  <c:v>-53</c:v>
                </c:pt>
                <c:pt idx="8">
                  <c:v>-50</c:v>
                </c:pt>
                <c:pt idx="9">
                  <c:v>-23</c:v>
                </c:pt>
                <c:pt idx="10">
                  <c:v>-18</c:v>
                </c:pt>
                <c:pt idx="11">
                  <c:v>-18</c:v>
                </c:pt>
                <c:pt idx="12">
                  <c:v>-6</c:v>
                </c:pt>
                <c:pt idx="13">
                  <c:v>-5</c:v>
                </c:pt>
                <c:pt idx="14">
                  <c:v>-12</c:v>
                </c:pt>
              </c:numCache>
            </c:numRef>
          </c:val>
          <c:extLst>
            <c:ext xmlns:c16="http://schemas.microsoft.com/office/drawing/2014/chart" uri="{C3380CC4-5D6E-409C-BE32-E72D297353CC}">
              <c16:uniqueId val="{0000000E-196D-4428-8249-36D7BB5E8113}"/>
            </c:ext>
          </c:extLst>
        </c:ser>
        <c:ser>
          <c:idx val="1"/>
          <c:order val="1"/>
          <c:tx>
            <c:strRef>
              <c:f>'Edad-CicloVital'!$U$2</c:f>
              <c:strCache>
                <c:ptCount val="1"/>
                <c:pt idx="0">
                  <c:v>Femenino</c:v>
                </c:pt>
              </c:strCache>
            </c:strRef>
          </c:tx>
          <c:spPr>
            <a:solidFill>
              <a:srgbClr val="92D050"/>
            </a:solidFill>
            <a:ln>
              <a:noFill/>
            </a:ln>
            <a:effectLst/>
          </c:spPr>
          <c:invertIfNegative val="0"/>
          <c:dLbls>
            <c:dLbl>
              <c:idx val="1"/>
              <c:layout>
                <c:manualLayout>
                  <c:x val="1.5904572564612276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196D-4428-8249-36D7BB5E8113}"/>
                </c:ext>
              </c:extLst>
            </c:dLbl>
            <c:dLbl>
              <c:idx val="2"/>
              <c:layout>
                <c:manualLayout>
                  <c:x val="0.11928429423459234"/>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196D-4428-8249-36D7BB5E8113}"/>
                </c:ext>
              </c:extLst>
            </c:dLbl>
            <c:dLbl>
              <c:idx val="3"/>
              <c:layout>
                <c:manualLayout>
                  <c:x val="0.27567925778661367"/>
                  <c:y val="-6.9940367359050146E-1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196D-4428-8249-36D7BB5E8113}"/>
                </c:ext>
              </c:extLst>
            </c:dLbl>
            <c:dLbl>
              <c:idx val="4"/>
              <c:layout>
                <c:manualLayout>
                  <c:x val="0.20675944333996024"/>
                  <c:y val="-3.8149731990622976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196D-4428-8249-36D7BB5E8113}"/>
                </c:ext>
              </c:extLst>
            </c:dLbl>
            <c:dLbl>
              <c:idx val="5"/>
              <c:layout>
                <c:manualLayout>
                  <c:x val="0.17229953611663354"/>
                  <c:y val="3.8149731990622976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196D-4428-8249-36D7BB5E8113}"/>
                </c:ext>
              </c:extLst>
            </c:dLbl>
            <c:dLbl>
              <c:idx val="6"/>
              <c:layout>
                <c:manualLayout>
                  <c:x val="0.1219350563286945"/>
                  <c:y val="-6.9940367359050146E-1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196D-4428-8249-36D7BB5E8113}"/>
                </c:ext>
              </c:extLst>
            </c:dLbl>
            <c:dLbl>
              <c:idx val="7"/>
              <c:layout>
                <c:manualLayout>
                  <c:x val="0.10337972166998012"/>
                  <c:y val="-7.6299463981245952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5-196D-4428-8249-36D7BB5E8113}"/>
                </c:ext>
              </c:extLst>
            </c:dLbl>
            <c:dLbl>
              <c:idx val="8"/>
              <c:layout>
                <c:manualLayout>
                  <c:x val="7.1570576540755368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6-196D-4428-8249-36D7BB5E8113}"/>
                </c:ext>
              </c:extLst>
            </c:dLbl>
            <c:dLbl>
              <c:idx val="9"/>
              <c:layout>
                <c:manualLayout>
                  <c:x val="4.5062955599734923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7-196D-4428-8249-36D7BB5E8113}"/>
                </c:ext>
              </c:extLst>
            </c:dLbl>
            <c:dLbl>
              <c:idx val="10"/>
              <c:layout>
                <c:manualLayout>
                  <c:x val="4.241219350563287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8-196D-4428-8249-36D7BB5E8113}"/>
                </c:ext>
              </c:extLst>
            </c:dLbl>
            <c:dLbl>
              <c:idx val="11"/>
              <c:layout>
                <c:manualLayout>
                  <c:x val="2.650762094102059E-2"/>
                  <c:y val="7.6299463981245952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9-196D-4428-8249-36D7BB5E8113}"/>
                </c:ext>
              </c:extLst>
            </c:dLbl>
            <c:dLbl>
              <c:idx val="12"/>
              <c:layout>
                <c:manualLayout>
                  <c:x val="2.385685884691844E-2"/>
                  <c:y val="-3.8149731990622803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A-196D-4428-8249-36D7BB5E8113}"/>
                </c:ext>
              </c:extLst>
            </c:dLbl>
            <c:dLbl>
              <c:idx val="13"/>
              <c:layout>
                <c:manualLayout>
                  <c:x val="3.1809145129224649E-2"/>
                  <c:y val="-1.7485091839762537E-17"/>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B-196D-4428-8249-36D7BB5E8113}"/>
                </c:ext>
              </c:extLst>
            </c:dLbl>
            <c:dLbl>
              <c:idx val="14"/>
              <c:layout>
                <c:manualLayout>
                  <c:x val="2.3856754486206073E-2"/>
                  <c:y val="-3.8149731990623063E-3"/>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3.8595096090125902E-2"/>
                      <c:h val="4.5722603986556878E-2"/>
                    </c:manualLayout>
                  </c15:layout>
                </c:ext>
                <c:ext xmlns:c16="http://schemas.microsoft.com/office/drawing/2014/chart" uri="{C3380CC4-5D6E-409C-BE32-E72D297353CC}">
                  <c16:uniqueId val="{0000001C-196D-4428-8249-36D7BB5E8113}"/>
                </c:ext>
              </c:extLst>
            </c:dLbl>
            <c:spPr>
              <a:noFill/>
              <a:ln>
                <a:noFill/>
              </a:ln>
              <a:effectLst/>
            </c:spPr>
            <c:txPr>
              <a:bodyPr rot="0" spcFirstLastPara="1" vertOverflow="ellipsis" vert="horz" wrap="square" anchor="ctr" anchorCtr="1"/>
              <a:lstStyle/>
              <a:p>
                <a:pPr>
                  <a:defRPr sz="600" b="0" i="0" u="none" strike="noStrike" kern="1200" baseline="0">
                    <a:solidFill>
                      <a:schemeClr val="tx1">
                        <a:lumMod val="75000"/>
                        <a:lumOff val="25000"/>
                      </a:schemeClr>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'Edad-CicloVital'!$R$3:$R$17</c:f>
              <c:strCache>
                <c:ptCount val="15"/>
                <c:pt idx="0">
                  <c:v>0 A 5</c:v>
                </c:pt>
                <c:pt idx="1">
                  <c:v>5 a 9</c:v>
                </c:pt>
                <c:pt idx="2">
                  <c:v>10 a 14</c:v>
                </c:pt>
                <c:pt idx="3">
                  <c:v>15 a 19</c:v>
                </c:pt>
                <c:pt idx="4">
                  <c:v>20 a 24</c:v>
                </c:pt>
                <c:pt idx="5">
                  <c:v>25 a 29</c:v>
                </c:pt>
                <c:pt idx="6">
                  <c:v>30 a 34</c:v>
                </c:pt>
                <c:pt idx="7">
                  <c:v>35 a 39</c:v>
                </c:pt>
                <c:pt idx="8">
                  <c:v>40 a 44</c:v>
                </c:pt>
                <c:pt idx="9">
                  <c:v>45 a 49</c:v>
                </c:pt>
                <c:pt idx="10">
                  <c:v>50 a 54</c:v>
                </c:pt>
                <c:pt idx="11">
                  <c:v>55 a 59</c:v>
                </c:pt>
                <c:pt idx="12">
                  <c:v>60 a 64</c:v>
                </c:pt>
                <c:pt idx="13">
                  <c:v>65 a 69</c:v>
                </c:pt>
                <c:pt idx="14">
                  <c:v>70 y más</c:v>
                </c:pt>
              </c:strCache>
            </c:strRef>
          </c:cat>
          <c:val>
            <c:numRef>
              <c:f>'Edad-CicloVital'!$U$3:$U$17</c:f>
              <c:numCache>
                <c:formatCode>General</c:formatCode>
                <c:ptCount val="15"/>
                <c:pt idx="1">
                  <c:v>1</c:v>
                </c:pt>
                <c:pt idx="2">
                  <c:v>122</c:v>
                </c:pt>
                <c:pt idx="3">
                  <c:v>324</c:v>
                </c:pt>
                <c:pt idx="4">
                  <c:v>236</c:v>
                </c:pt>
                <c:pt idx="5">
                  <c:v>182</c:v>
                </c:pt>
                <c:pt idx="6">
                  <c:v>120</c:v>
                </c:pt>
                <c:pt idx="7">
                  <c:v>99</c:v>
                </c:pt>
                <c:pt idx="8">
                  <c:v>71</c:v>
                </c:pt>
                <c:pt idx="9">
                  <c:v>34</c:v>
                </c:pt>
                <c:pt idx="10">
                  <c:v>33</c:v>
                </c:pt>
                <c:pt idx="11">
                  <c:v>19</c:v>
                </c:pt>
                <c:pt idx="12">
                  <c:v>10</c:v>
                </c:pt>
                <c:pt idx="13">
                  <c:v>4</c:v>
                </c:pt>
                <c:pt idx="14">
                  <c:v>6</c:v>
                </c:pt>
              </c:numCache>
            </c:numRef>
          </c:val>
          <c:extLst>
            <c:ext xmlns:c16="http://schemas.microsoft.com/office/drawing/2014/chart" uri="{C3380CC4-5D6E-409C-BE32-E72D297353CC}">
              <c16:uniqueId val="{0000001D-196D-4428-8249-36D7BB5E8113}"/>
            </c:ext>
          </c:extLst>
        </c:ser>
        <c:dLbls>
          <c:dLblPos val="ctr"/>
          <c:showLegendKey val="0"/>
          <c:showVal val="1"/>
          <c:showCatName val="0"/>
          <c:showSerName val="0"/>
          <c:showPercent val="0"/>
          <c:showBubbleSize val="0"/>
        </c:dLbls>
        <c:gapWidth val="7"/>
        <c:overlap val="100"/>
        <c:axId val="1315743151"/>
        <c:axId val="1315745231"/>
      </c:barChart>
      <c:catAx>
        <c:axId val="1315743151"/>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s-CO"/>
          </a:p>
        </c:txPr>
        <c:crossAx val="1315745231"/>
        <c:crosses val="autoZero"/>
        <c:auto val="1"/>
        <c:lblAlgn val="ctr"/>
        <c:lblOffset val="100"/>
        <c:noMultiLvlLbl val="0"/>
      </c:catAx>
      <c:valAx>
        <c:axId val="1315745231"/>
        <c:scaling>
          <c:orientation val="minMax"/>
        </c:scaling>
        <c:delete val="0"/>
        <c:axPos val="b"/>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s-CO"/>
          </a:p>
        </c:txPr>
        <c:crossAx val="131574315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600"/>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FactoresASOCIADOS!$AK$5:$AK$14</c:f>
              <c:strCache>
                <c:ptCount val="10"/>
                <c:pt idx="0">
                  <c:v>Suicidio familiar amigo</c:v>
                </c:pt>
                <c:pt idx="1">
                  <c:v>Problema legal</c:v>
                </c:pt>
                <c:pt idx="2">
                  <c:v>Muerte de familiar</c:v>
                </c:pt>
                <c:pt idx="3">
                  <c:v>Problema escolar/ educación</c:v>
                </c:pt>
                <c:pt idx="4">
                  <c:v>Maltrato físico, psicológico o sexual</c:v>
                </c:pt>
                <c:pt idx="5">
                  <c:v>Enfermedad crónica dolorosa o discapacitante</c:v>
                </c:pt>
                <c:pt idx="6">
                  <c:v>Problema laboral</c:v>
                </c:pt>
                <c:pt idx="7">
                  <c:v>Problemas económicos</c:v>
                </c:pt>
                <c:pt idx="8">
                  <c:v>Conflictos con pareja o expareja</c:v>
                </c:pt>
                <c:pt idx="9">
                  <c:v>Problemas familiares</c:v>
                </c:pt>
              </c:strCache>
            </c:strRef>
          </c:cat>
          <c:val>
            <c:numRef>
              <c:f>FactoresASOCIADOS!$AO$5:$AO$14</c:f>
              <c:numCache>
                <c:formatCode>0.0</c:formatCode>
                <c:ptCount val="10"/>
                <c:pt idx="0">
                  <c:v>0.63694267515923575</c:v>
                </c:pt>
                <c:pt idx="1">
                  <c:v>2.3657870791628755</c:v>
                </c:pt>
                <c:pt idx="2">
                  <c:v>3.6851683348498634</c:v>
                </c:pt>
                <c:pt idx="3">
                  <c:v>4.5495905368516834</c:v>
                </c:pt>
                <c:pt idx="4">
                  <c:v>4.9135577797998184</c:v>
                </c:pt>
                <c:pt idx="5">
                  <c:v>6.005459508644222</c:v>
                </c:pt>
                <c:pt idx="6">
                  <c:v>6.2784349408553233</c:v>
                </c:pt>
                <c:pt idx="7">
                  <c:v>11.101000909918108</c:v>
                </c:pt>
                <c:pt idx="8">
                  <c:v>26.797088262056416</c:v>
                </c:pt>
                <c:pt idx="9">
                  <c:v>33.666969972702454</c:v>
                </c:pt>
              </c:numCache>
            </c:numRef>
          </c:val>
          <c:extLst>
            <c:ext xmlns:c16="http://schemas.microsoft.com/office/drawing/2014/chart" uri="{C3380CC4-5D6E-409C-BE32-E72D297353CC}">
              <c16:uniqueId val="{00000000-A492-4F45-9257-1A64F45C85DD}"/>
            </c:ext>
          </c:extLst>
        </c:ser>
        <c:dLbls>
          <c:dLblPos val="outEnd"/>
          <c:showLegendKey val="0"/>
          <c:showVal val="1"/>
          <c:showCatName val="0"/>
          <c:showSerName val="0"/>
          <c:showPercent val="0"/>
          <c:showBubbleSize val="0"/>
        </c:dLbls>
        <c:gapWidth val="219"/>
        <c:axId val="740510848"/>
        <c:axId val="740508352"/>
      </c:barChart>
      <c:catAx>
        <c:axId val="740510848"/>
        <c:scaling>
          <c:orientation val="minMax"/>
        </c:scaling>
        <c:delete val="0"/>
        <c:axPos val="l"/>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s-CO"/>
                  <a:t>Factores desencadenantes</a:t>
                </a:r>
              </a:p>
            </c:rich>
          </c:tx>
          <c:layout/>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O"/>
          </a:p>
        </c:txPr>
        <c:crossAx val="740508352"/>
        <c:crosses val="autoZero"/>
        <c:auto val="1"/>
        <c:lblAlgn val="ctr"/>
        <c:lblOffset val="100"/>
        <c:noMultiLvlLbl val="0"/>
      </c:catAx>
      <c:valAx>
        <c:axId val="740508352"/>
        <c:scaling>
          <c:orientation val="minMax"/>
        </c:scaling>
        <c:delete val="0"/>
        <c:axPos val="b"/>
        <c:title>
          <c:tx>
            <c:rich>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s-CO"/>
                  <a:t>Porcentaje</a:t>
                </a:r>
              </a:p>
            </c:rich>
          </c:tx>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O"/>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O"/>
          </a:p>
        </c:txPr>
        <c:crossAx val="7405108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800"/>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FactoresRiesgo!$AK$4:$AK$10</c:f>
              <c:strCache>
                <c:ptCount val="7"/>
                <c:pt idx="0">
                  <c:v>Antecedente violencia abuso</c:v>
                </c:pt>
                <c:pt idx="1">
                  <c:v>Antecedente familiar</c:v>
                </c:pt>
                <c:pt idx="2">
                  <c:v>Abuso Alcohol</c:v>
                </c:pt>
                <c:pt idx="3">
                  <c:v>Plan suicida</c:v>
                </c:pt>
                <c:pt idx="4">
                  <c:v>Consumo de SPA</c:v>
                </c:pt>
                <c:pt idx="5">
                  <c:v>Idea suicida</c:v>
                </c:pt>
                <c:pt idx="6">
                  <c:v>Trastornos psiquiatricos</c:v>
                </c:pt>
              </c:strCache>
            </c:strRef>
          </c:cat>
          <c:val>
            <c:numRef>
              <c:f>FactoresRiesgo!$AO$4:$AO$10</c:f>
              <c:numCache>
                <c:formatCode>0.0</c:formatCode>
                <c:ptCount val="7"/>
                <c:pt idx="0">
                  <c:v>2.6086956521739131</c:v>
                </c:pt>
                <c:pt idx="1">
                  <c:v>2.6465028355387523</c:v>
                </c:pt>
                <c:pt idx="2">
                  <c:v>4.1209829867674861</c:v>
                </c:pt>
                <c:pt idx="3">
                  <c:v>11.606805293005671</c:v>
                </c:pt>
                <c:pt idx="4">
                  <c:v>13.988657844990549</c:v>
                </c:pt>
                <c:pt idx="5">
                  <c:v>23.024574669187146</c:v>
                </c:pt>
                <c:pt idx="6">
                  <c:v>42.003780718336486</c:v>
                </c:pt>
              </c:numCache>
            </c:numRef>
          </c:val>
          <c:extLst>
            <c:ext xmlns:c16="http://schemas.microsoft.com/office/drawing/2014/chart" uri="{C3380CC4-5D6E-409C-BE32-E72D297353CC}">
              <c16:uniqueId val="{00000000-06BA-4368-A2AD-95954A32666F}"/>
            </c:ext>
          </c:extLst>
        </c:ser>
        <c:dLbls>
          <c:dLblPos val="outEnd"/>
          <c:showLegendKey val="0"/>
          <c:showVal val="1"/>
          <c:showCatName val="0"/>
          <c:showSerName val="0"/>
          <c:showPercent val="0"/>
          <c:showBubbleSize val="0"/>
        </c:dLbls>
        <c:gapWidth val="182"/>
        <c:axId val="740494624"/>
        <c:axId val="740501696"/>
      </c:barChart>
      <c:catAx>
        <c:axId val="740494624"/>
        <c:scaling>
          <c:orientation val="minMax"/>
        </c:scaling>
        <c:delete val="0"/>
        <c:axPos val="l"/>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s-CO"/>
                  <a:t>Factores de Riesgo</a:t>
                </a:r>
              </a:p>
            </c:rich>
          </c:tx>
          <c:layout/>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740501696"/>
        <c:crosses val="autoZero"/>
        <c:auto val="1"/>
        <c:lblAlgn val="ctr"/>
        <c:lblOffset val="100"/>
        <c:noMultiLvlLbl val="0"/>
      </c:catAx>
      <c:valAx>
        <c:axId val="740501696"/>
        <c:scaling>
          <c:orientation val="minMax"/>
        </c:scaling>
        <c:delete val="0"/>
        <c:axPos val="b"/>
        <c:title>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s-CO"/>
                  <a:t>Porcentaje</a:t>
                </a:r>
              </a:p>
            </c:rich>
          </c:tx>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74049462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1">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D348A5A-39AF-4E9E-B8B8-5AABA701B047}" type="doc">
      <dgm:prSet loTypeId="urn:microsoft.com/office/officeart/2005/8/layout/cycle5" loCatId="cycle" qsTypeId="urn:microsoft.com/office/officeart/2005/8/quickstyle/simple1" qsCatId="simple" csTypeId="urn:microsoft.com/office/officeart/2005/8/colors/colorful4" csCatId="colorful" phldr="1"/>
      <dgm:spPr/>
      <dgm:t>
        <a:bodyPr/>
        <a:lstStyle/>
        <a:p>
          <a:endParaRPr lang="es-ES"/>
        </a:p>
      </dgm:t>
    </dgm:pt>
    <dgm:pt modelId="{70D6C5C8-C4AE-437E-AFA5-FA9B333CF722}">
      <dgm:prSet phldrT="[Texto]" custT="1"/>
      <dgm:spPr/>
      <dgm:t>
        <a:bodyPr/>
        <a:lstStyle/>
        <a:p>
          <a:r>
            <a:rPr lang="es-ES" sz="1100" b="1" dirty="0">
              <a:solidFill>
                <a:schemeClr val="tx1"/>
              </a:solidFill>
              <a:latin typeface="Arial Narrow" panose="020B0606020202030204" pitchFamily="34" charset="0"/>
            </a:rPr>
            <a:t>Primera infancia</a:t>
          </a:r>
        </a:p>
        <a:p>
          <a:r>
            <a:rPr lang="es-ES" sz="1200" b="1" dirty="0">
              <a:solidFill>
                <a:schemeClr val="bg1"/>
              </a:solidFill>
              <a:latin typeface="Arial Narrow" panose="020B0606020202030204" pitchFamily="34" charset="0"/>
            </a:rPr>
            <a:t>18,1%</a:t>
          </a:r>
        </a:p>
        <a:p>
          <a:r>
            <a:rPr lang="es-ES" sz="1200" b="1" dirty="0">
              <a:solidFill>
                <a:schemeClr val="bg1"/>
              </a:solidFill>
              <a:latin typeface="Arial Narrow" panose="020B0606020202030204" pitchFamily="34" charset="0"/>
            </a:rPr>
            <a:t>56 casos</a:t>
          </a:r>
        </a:p>
      </dgm:t>
    </dgm:pt>
    <dgm:pt modelId="{B4426622-C56F-4F7A-AB95-8708949A4A86}" type="parTrans" cxnId="{44349CED-3F6F-401A-BB8F-C54B0CD67380}">
      <dgm:prSet/>
      <dgm:spPr/>
      <dgm:t>
        <a:bodyPr/>
        <a:lstStyle/>
        <a:p>
          <a:endParaRPr lang="es-ES" sz="1600" b="1">
            <a:solidFill>
              <a:schemeClr val="tx1"/>
            </a:solidFill>
            <a:latin typeface="Arial Narrow" panose="020B0606020202030204" pitchFamily="34" charset="0"/>
          </a:endParaRPr>
        </a:p>
      </dgm:t>
    </dgm:pt>
    <dgm:pt modelId="{2DE7C5E0-3F77-42D0-9143-5DA0A4D17480}" type="sibTrans" cxnId="{44349CED-3F6F-401A-BB8F-C54B0CD67380}">
      <dgm:prSet/>
      <dgm:spPr/>
      <dgm:t>
        <a:bodyPr/>
        <a:lstStyle/>
        <a:p>
          <a:endParaRPr lang="es-ES" sz="1600" b="1">
            <a:solidFill>
              <a:schemeClr val="tx1"/>
            </a:solidFill>
            <a:latin typeface="Arial Narrow" panose="020B0606020202030204" pitchFamily="34" charset="0"/>
          </a:endParaRPr>
        </a:p>
      </dgm:t>
    </dgm:pt>
    <dgm:pt modelId="{B07DA8DE-0519-4D62-BE0B-7CA0307AA349}">
      <dgm:prSet phldrT="[Texto]" custT="1"/>
      <dgm:spPr/>
      <dgm:t>
        <a:bodyPr/>
        <a:lstStyle/>
        <a:p>
          <a:r>
            <a:rPr lang="es-ES" sz="1100" b="1" dirty="0">
              <a:solidFill>
                <a:schemeClr val="tx1"/>
              </a:solidFill>
              <a:latin typeface="Arial Narrow" panose="020B0606020202030204" pitchFamily="34" charset="0"/>
            </a:rPr>
            <a:t>Infancia</a:t>
          </a:r>
        </a:p>
        <a:p>
          <a:r>
            <a:rPr lang="es-ES" sz="1200" b="1" dirty="0">
              <a:solidFill>
                <a:schemeClr val="bg1"/>
              </a:solidFill>
              <a:latin typeface="Arial Narrow" panose="020B0606020202030204" pitchFamily="34" charset="0"/>
            </a:rPr>
            <a:t>20,7%</a:t>
          </a:r>
        </a:p>
        <a:p>
          <a:r>
            <a:rPr lang="es-ES" sz="1200" b="1" dirty="0">
              <a:solidFill>
                <a:schemeClr val="bg1"/>
              </a:solidFill>
              <a:latin typeface="Arial Narrow" panose="020B0606020202030204" pitchFamily="34" charset="0"/>
            </a:rPr>
            <a:t>64 casos</a:t>
          </a:r>
        </a:p>
      </dgm:t>
    </dgm:pt>
    <dgm:pt modelId="{D0470645-0F91-4C89-B53D-D20A173D1395}" type="parTrans" cxnId="{95A45AD4-4A0F-4254-9C91-CF26ECC11EEE}">
      <dgm:prSet/>
      <dgm:spPr/>
      <dgm:t>
        <a:bodyPr/>
        <a:lstStyle/>
        <a:p>
          <a:endParaRPr lang="es-ES" sz="1600" b="1">
            <a:solidFill>
              <a:schemeClr val="tx1"/>
            </a:solidFill>
            <a:latin typeface="Arial Narrow" panose="020B0606020202030204" pitchFamily="34" charset="0"/>
          </a:endParaRPr>
        </a:p>
      </dgm:t>
    </dgm:pt>
    <dgm:pt modelId="{A462869C-5BFC-4790-97BB-90D244005F7F}" type="sibTrans" cxnId="{95A45AD4-4A0F-4254-9C91-CF26ECC11EEE}">
      <dgm:prSet/>
      <dgm:spPr/>
      <dgm:t>
        <a:bodyPr/>
        <a:lstStyle/>
        <a:p>
          <a:endParaRPr lang="es-ES" sz="1600" b="1">
            <a:solidFill>
              <a:schemeClr val="tx1"/>
            </a:solidFill>
            <a:latin typeface="Arial Narrow" panose="020B0606020202030204" pitchFamily="34" charset="0"/>
          </a:endParaRPr>
        </a:p>
      </dgm:t>
    </dgm:pt>
    <dgm:pt modelId="{BCD0C872-2890-4B0E-8947-05D96592E59C}">
      <dgm:prSet phldrT="[Texto]" custT="1"/>
      <dgm:spPr/>
      <dgm:t>
        <a:bodyPr/>
        <a:lstStyle/>
        <a:p>
          <a:r>
            <a:rPr lang="es-ES" sz="1100" b="1" dirty="0">
              <a:solidFill>
                <a:schemeClr val="tx1"/>
              </a:solidFill>
              <a:latin typeface="Arial Narrow" panose="020B0606020202030204" pitchFamily="34" charset="0"/>
            </a:rPr>
            <a:t>Adolescencia</a:t>
          </a:r>
        </a:p>
        <a:p>
          <a:r>
            <a:rPr lang="es-ES" sz="1100" b="1" dirty="0">
              <a:solidFill>
                <a:schemeClr val="bg1"/>
              </a:solidFill>
              <a:latin typeface="Arial Narrow" panose="020B0606020202030204" pitchFamily="34" charset="0"/>
            </a:rPr>
            <a:t>5,5%</a:t>
          </a:r>
        </a:p>
        <a:p>
          <a:r>
            <a:rPr lang="es-ES" sz="1100" b="1" dirty="0">
              <a:solidFill>
                <a:schemeClr val="bg1"/>
              </a:solidFill>
              <a:latin typeface="Arial Narrow" panose="020B0606020202030204" pitchFamily="34" charset="0"/>
            </a:rPr>
            <a:t>17 casos</a:t>
          </a:r>
          <a:endParaRPr lang="es-ES" sz="1200" b="1" dirty="0">
            <a:solidFill>
              <a:schemeClr val="bg1"/>
            </a:solidFill>
            <a:latin typeface="Arial Narrow" panose="020B0606020202030204" pitchFamily="34" charset="0"/>
          </a:endParaRPr>
        </a:p>
      </dgm:t>
    </dgm:pt>
    <dgm:pt modelId="{85B57174-6200-41FF-9ACB-65DDEA879430}" type="parTrans" cxnId="{035D5009-17A7-443C-A9F6-DC402B6B44F6}">
      <dgm:prSet/>
      <dgm:spPr/>
      <dgm:t>
        <a:bodyPr/>
        <a:lstStyle/>
        <a:p>
          <a:endParaRPr lang="es-ES" sz="1600" b="1">
            <a:solidFill>
              <a:schemeClr val="tx1"/>
            </a:solidFill>
            <a:latin typeface="Arial Narrow" panose="020B0606020202030204" pitchFamily="34" charset="0"/>
          </a:endParaRPr>
        </a:p>
      </dgm:t>
    </dgm:pt>
    <dgm:pt modelId="{4C5ACF53-D587-4632-AA70-55B43EBE36B8}" type="sibTrans" cxnId="{035D5009-17A7-443C-A9F6-DC402B6B44F6}">
      <dgm:prSet/>
      <dgm:spPr/>
      <dgm:t>
        <a:bodyPr/>
        <a:lstStyle/>
        <a:p>
          <a:endParaRPr lang="es-ES" sz="1600" b="1">
            <a:solidFill>
              <a:schemeClr val="tx1"/>
            </a:solidFill>
            <a:latin typeface="Arial Narrow" panose="020B0606020202030204" pitchFamily="34" charset="0"/>
          </a:endParaRPr>
        </a:p>
      </dgm:t>
    </dgm:pt>
    <dgm:pt modelId="{DFDA11ED-11F1-482A-9387-80FD19912601}">
      <dgm:prSet phldrT="[Texto]" custT="1"/>
      <dgm:spPr/>
      <dgm:t>
        <a:bodyPr/>
        <a:lstStyle/>
        <a:p>
          <a:r>
            <a:rPr lang="es-ES" sz="1100" b="1" dirty="0">
              <a:solidFill>
                <a:schemeClr val="tx1"/>
              </a:solidFill>
              <a:latin typeface="Arial Narrow" panose="020B0606020202030204" pitchFamily="34" charset="0"/>
            </a:rPr>
            <a:t>Juventud</a:t>
          </a:r>
        </a:p>
        <a:p>
          <a:r>
            <a:rPr lang="es-ES" sz="1200" b="1" dirty="0">
              <a:solidFill>
                <a:schemeClr val="bg1"/>
              </a:solidFill>
              <a:latin typeface="Arial Narrow" panose="020B0606020202030204" pitchFamily="34" charset="0"/>
            </a:rPr>
            <a:t>6,5%</a:t>
          </a:r>
        </a:p>
        <a:p>
          <a:r>
            <a:rPr lang="es-ES" sz="1200" b="1" dirty="0">
              <a:solidFill>
                <a:schemeClr val="bg1"/>
              </a:solidFill>
              <a:latin typeface="Arial Narrow" panose="020B0606020202030204" pitchFamily="34" charset="0"/>
            </a:rPr>
            <a:t>20 casos</a:t>
          </a:r>
        </a:p>
      </dgm:t>
    </dgm:pt>
    <dgm:pt modelId="{DE7B412C-D772-4D56-B94E-8DEF29F79628}" type="parTrans" cxnId="{CDB8A8BC-76F4-4850-980F-77A084A179C5}">
      <dgm:prSet/>
      <dgm:spPr/>
      <dgm:t>
        <a:bodyPr/>
        <a:lstStyle/>
        <a:p>
          <a:endParaRPr lang="es-ES" sz="1600" b="1">
            <a:solidFill>
              <a:schemeClr val="tx1"/>
            </a:solidFill>
            <a:latin typeface="Arial Narrow" panose="020B0606020202030204" pitchFamily="34" charset="0"/>
          </a:endParaRPr>
        </a:p>
      </dgm:t>
    </dgm:pt>
    <dgm:pt modelId="{EA57AC0D-7E14-43C1-8F5B-17573E0C9A83}" type="sibTrans" cxnId="{CDB8A8BC-76F4-4850-980F-77A084A179C5}">
      <dgm:prSet/>
      <dgm:spPr/>
      <dgm:t>
        <a:bodyPr/>
        <a:lstStyle/>
        <a:p>
          <a:endParaRPr lang="es-ES" sz="1600" b="1">
            <a:solidFill>
              <a:schemeClr val="tx1"/>
            </a:solidFill>
            <a:latin typeface="Arial Narrow" panose="020B0606020202030204" pitchFamily="34" charset="0"/>
          </a:endParaRPr>
        </a:p>
      </dgm:t>
    </dgm:pt>
    <dgm:pt modelId="{067DE91F-5875-416A-83FE-762AAF2680C1}">
      <dgm:prSet phldrT="[Texto]" custT="1"/>
      <dgm:spPr/>
      <dgm:t>
        <a:bodyPr/>
        <a:lstStyle/>
        <a:p>
          <a:r>
            <a:rPr lang="es-ES" sz="1100" b="1" dirty="0">
              <a:solidFill>
                <a:schemeClr val="tx1"/>
              </a:solidFill>
              <a:latin typeface="Arial Narrow" panose="020B0606020202030204" pitchFamily="34" charset="0"/>
            </a:rPr>
            <a:t>Adultez</a:t>
          </a:r>
        </a:p>
        <a:p>
          <a:r>
            <a:rPr lang="es-ES" sz="1200" b="1" dirty="0">
              <a:solidFill>
                <a:schemeClr val="bg1"/>
              </a:solidFill>
              <a:latin typeface="Arial Narrow" panose="020B0606020202030204" pitchFamily="34" charset="0"/>
            </a:rPr>
            <a:t>30,1%</a:t>
          </a:r>
        </a:p>
        <a:p>
          <a:r>
            <a:rPr lang="es-ES" sz="1200" b="1" dirty="0">
              <a:solidFill>
                <a:schemeClr val="bg1"/>
              </a:solidFill>
              <a:latin typeface="Arial Narrow" panose="020B0606020202030204" pitchFamily="34" charset="0"/>
            </a:rPr>
            <a:t>93 casos</a:t>
          </a:r>
          <a:endParaRPr lang="es-ES" sz="1400" b="1" dirty="0">
            <a:solidFill>
              <a:schemeClr val="bg1"/>
            </a:solidFill>
            <a:latin typeface="Arial Narrow" panose="020B0606020202030204" pitchFamily="34" charset="0"/>
          </a:endParaRPr>
        </a:p>
      </dgm:t>
    </dgm:pt>
    <dgm:pt modelId="{C84AAE9B-3AAC-4E29-BB4F-A2E9139D362B}" type="parTrans" cxnId="{6A5C8540-AECB-4343-A87A-FD7C9AD35365}">
      <dgm:prSet/>
      <dgm:spPr/>
      <dgm:t>
        <a:bodyPr/>
        <a:lstStyle/>
        <a:p>
          <a:endParaRPr lang="es-ES" sz="1600" b="1">
            <a:solidFill>
              <a:schemeClr val="tx1"/>
            </a:solidFill>
            <a:latin typeface="Arial Narrow" panose="020B0606020202030204" pitchFamily="34" charset="0"/>
          </a:endParaRPr>
        </a:p>
      </dgm:t>
    </dgm:pt>
    <dgm:pt modelId="{DEAA2F35-722B-4737-A991-BBC1ADCE9036}" type="sibTrans" cxnId="{6A5C8540-AECB-4343-A87A-FD7C9AD35365}">
      <dgm:prSet/>
      <dgm:spPr/>
      <dgm:t>
        <a:bodyPr/>
        <a:lstStyle/>
        <a:p>
          <a:endParaRPr lang="es-ES" sz="1600" b="1">
            <a:solidFill>
              <a:schemeClr val="tx1"/>
            </a:solidFill>
            <a:latin typeface="Arial Narrow" panose="020B0606020202030204" pitchFamily="34" charset="0"/>
          </a:endParaRPr>
        </a:p>
      </dgm:t>
    </dgm:pt>
    <dgm:pt modelId="{A2B81017-66B4-4D6E-96A6-E6632B7708F9}">
      <dgm:prSet phldrT="[Texto]" custT="1"/>
      <dgm:spPr/>
      <dgm:t>
        <a:bodyPr/>
        <a:lstStyle/>
        <a:p>
          <a:r>
            <a:rPr lang="es-ES" sz="1100" b="1" dirty="0">
              <a:solidFill>
                <a:schemeClr val="tx1"/>
              </a:solidFill>
              <a:latin typeface="Arial Narrow" panose="020B0606020202030204" pitchFamily="34" charset="0"/>
            </a:rPr>
            <a:t>Adulto Mayor</a:t>
          </a:r>
        </a:p>
        <a:p>
          <a:r>
            <a:rPr lang="es-ES" sz="1100" b="1" dirty="0">
              <a:solidFill>
                <a:schemeClr val="bg1"/>
              </a:solidFill>
              <a:latin typeface="Arial Narrow" panose="020B0606020202030204" pitchFamily="34" charset="0"/>
            </a:rPr>
            <a:t>19,1%</a:t>
          </a:r>
        </a:p>
        <a:p>
          <a:r>
            <a:rPr lang="es-ES" sz="1100" b="1" dirty="0">
              <a:solidFill>
                <a:schemeClr val="bg1"/>
              </a:solidFill>
              <a:latin typeface="Arial Narrow" panose="020B0606020202030204" pitchFamily="34" charset="0"/>
            </a:rPr>
            <a:t>59 casos</a:t>
          </a:r>
          <a:endParaRPr lang="es-ES" sz="1200" b="1" dirty="0">
            <a:solidFill>
              <a:schemeClr val="bg1"/>
            </a:solidFill>
            <a:latin typeface="Arial Narrow" panose="020B0606020202030204" pitchFamily="34" charset="0"/>
          </a:endParaRPr>
        </a:p>
      </dgm:t>
    </dgm:pt>
    <dgm:pt modelId="{92163F71-7525-460D-9B81-4A3C3D2B3B07}" type="parTrans" cxnId="{49E3710C-9DCD-4394-A7E2-D7A3519EFD33}">
      <dgm:prSet/>
      <dgm:spPr/>
      <dgm:t>
        <a:bodyPr/>
        <a:lstStyle/>
        <a:p>
          <a:endParaRPr lang="es-ES" sz="1600" b="1">
            <a:solidFill>
              <a:schemeClr val="tx1"/>
            </a:solidFill>
            <a:latin typeface="Arial Narrow" panose="020B0606020202030204" pitchFamily="34" charset="0"/>
          </a:endParaRPr>
        </a:p>
      </dgm:t>
    </dgm:pt>
    <dgm:pt modelId="{FED1A0E8-AFBC-42FD-B4DC-3DDC15500C46}" type="sibTrans" cxnId="{49E3710C-9DCD-4394-A7E2-D7A3519EFD33}">
      <dgm:prSet/>
      <dgm:spPr/>
      <dgm:t>
        <a:bodyPr/>
        <a:lstStyle/>
        <a:p>
          <a:endParaRPr lang="es-ES" sz="1600" b="1">
            <a:solidFill>
              <a:schemeClr val="tx1"/>
            </a:solidFill>
            <a:latin typeface="Arial Narrow" panose="020B0606020202030204" pitchFamily="34" charset="0"/>
          </a:endParaRPr>
        </a:p>
      </dgm:t>
    </dgm:pt>
    <dgm:pt modelId="{91C2CDD1-9A95-4E2C-9947-E75911752FAE}" type="pres">
      <dgm:prSet presAssocID="{4D348A5A-39AF-4E9E-B8B8-5AABA701B047}" presName="cycle" presStyleCnt="0">
        <dgm:presLayoutVars>
          <dgm:dir/>
          <dgm:resizeHandles val="exact"/>
        </dgm:presLayoutVars>
      </dgm:prSet>
      <dgm:spPr/>
      <dgm:t>
        <a:bodyPr/>
        <a:lstStyle/>
        <a:p>
          <a:endParaRPr lang="es-ES"/>
        </a:p>
      </dgm:t>
    </dgm:pt>
    <dgm:pt modelId="{27D567E4-4A42-448F-AF61-85BFDC290DB9}" type="pres">
      <dgm:prSet presAssocID="{70D6C5C8-C4AE-437E-AFA5-FA9B333CF722}" presName="node" presStyleLbl="node1" presStyleIdx="0" presStyleCnt="6" custScaleX="148251">
        <dgm:presLayoutVars>
          <dgm:bulletEnabled val="1"/>
        </dgm:presLayoutVars>
      </dgm:prSet>
      <dgm:spPr/>
      <dgm:t>
        <a:bodyPr/>
        <a:lstStyle/>
        <a:p>
          <a:endParaRPr lang="es-ES"/>
        </a:p>
      </dgm:t>
    </dgm:pt>
    <dgm:pt modelId="{DE37BD11-E7F3-42F4-9771-FF32F3FC5D46}" type="pres">
      <dgm:prSet presAssocID="{70D6C5C8-C4AE-437E-AFA5-FA9B333CF722}" presName="spNode" presStyleCnt="0"/>
      <dgm:spPr/>
    </dgm:pt>
    <dgm:pt modelId="{97E2FCC0-7117-4E1D-BEA7-E80B12FC7A62}" type="pres">
      <dgm:prSet presAssocID="{2DE7C5E0-3F77-42D0-9143-5DA0A4D17480}" presName="sibTrans" presStyleLbl="sibTrans1D1" presStyleIdx="0" presStyleCnt="6"/>
      <dgm:spPr/>
      <dgm:t>
        <a:bodyPr/>
        <a:lstStyle/>
        <a:p>
          <a:endParaRPr lang="es-ES"/>
        </a:p>
      </dgm:t>
    </dgm:pt>
    <dgm:pt modelId="{0691A0E1-681C-4AB1-A224-401390FCDE9C}" type="pres">
      <dgm:prSet presAssocID="{B07DA8DE-0519-4D62-BE0B-7CA0307AA349}" presName="node" presStyleLbl="node1" presStyleIdx="1" presStyleCnt="6" custScaleX="149622">
        <dgm:presLayoutVars>
          <dgm:bulletEnabled val="1"/>
        </dgm:presLayoutVars>
      </dgm:prSet>
      <dgm:spPr/>
      <dgm:t>
        <a:bodyPr/>
        <a:lstStyle/>
        <a:p>
          <a:endParaRPr lang="es-ES"/>
        </a:p>
      </dgm:t>
    </dgm:pt>
    <dgm:pt modelId="{0342E744-403E-45E9-96B1-27CAF7293E7E}" type="pres">
      <dgm:prSet presAssocID="{B07DA8DE-0519-4D62-BE0B-7CA0307AA349}" presName="spNode" presStyleCnt="0"/>
      <dgm:spPr/>
    </dgm:pt>
    <dgm:pt modelId="{45D13642-0443-4272-9039-52251396ED66}" type="pres">
      <dgm:prSet presAssocID="{A462869C-5BFC-4790-97BB-90D244005F7F}" presName="sibTrans" presStyleLbl="sibTrans1D1" presStyleIdx="1" presStyleCnt="6"/>
      <dgm:spPr/>
      <dgm:t>
        <a:bodyPr/>
        <a:lstStyle/>
        <a:p>
          <a:endParaRPr lang="es-ES"/>
        </a:p>
      </dgm:t>
    </dgm:pt>
    <dgm:pt modelId="{CE6855D9-5D01-4C33-9AB2-7900DF22BD98}" type="pres">
      <dgm:prSet presAssocID="{BCD0C872-2890-4B0E-8947-05D96592E59C}" presName="node" presStyleLbl="node1" presStyleIdx="2" presStyleCnt="6" custScaleX="132443">
        <dgm:presLayoutVars>
          <dgm:bulletEnabled val="1"/>
        </dgm:presLayoutVars>
      </dgm:prSet>
      <dgm:spPr/>
      <dgm:t>
        <a:bodyPr/>
        <a:lstStyle/>
        <a:p>
          <a:endParaRPr lang="es-ES"/>
        </a:p>
      </dgm:t>
    </dgm:pt>
    <dgm:pt modelId="{3728C71A-D821-4DDF-92F9-5D7CEBB2094D}" type="pres">
      <dgm:prSet presAssocID="{BCD0C872-2890-4B0E-8947-05D96592E59C}" presName="spNode" presStyleCnt="0"/>
      <dgm:spPr/>
    </dgm:pt>
    <dgm:pt modelId="{91496150-CE10-4708-A73B-9B008B3F95B6}" type="pres">
      <dgm:prSet presAssocID="{4C5ACF53-D587-4632-AA70-55B43EBE36B8}" presName="sibTrans" presStyleLbl="sibTrans1D1" presStyleIdx="2" presStyleCnt="6"/>
      <dgm:spPr/>
      <dgm:t>
        <a:bodyPr/>
        <a:lstStyle/>
        <a:p>
          <a:endParaRPr lang="es-ES"/>
        </a:p>
      </dgm:t>
    </dgm:pt>
    <dgm:pt modelId="{B3F2CECB-D49F-4F22-B7D9-7693E99EF7FF}" type="pres">
      <dgm:prSet presAssocID="{DFDA11ED-11F1-482A-9387-80FD19912601}" presName="node" presStyleLbl="node1" presStyleIdx="3" presStyleCnt="6" custScaleX="148251">
        <dgm:presLayoutVars>
          <dgm:bulletEnabled val="1"/>
        </dgm:presLayoutVars>
      </dgm:prSet>
      <dgm:spPr/>
      <dgm:t>
        <a:bodyPr/>
        <a:lstStyle/>
        <a:p>
          <a:endParaRPr lang="es-ES"/>
        </a:p>
      </dgm:t>
    </dgm:pt>
    <dgm:pt modelId="{5FD747CB-B33D-40AF-84DE-C7304DDA2CB1}" type="pres">
      <dgm:prSet presAssocID="{DFDA11ED-11F1-482A-9387-80FD19912601}" presName="spNode" presStyleCnt="0"/>
      <dgm:spPr/>
    </dgm:pt>
    <dgm:pt modelId="{D5D4151A-971C-413B-8065-A30749D877C7}" type="pres">
      <dgm:prSet presAssocID="{EA57AC0D-7E14-43C1-8F5B-17573E0C9A83}" presName="sibTrans" presStyleLbl="sibTrans1D1" presStyleIdx="3" presStyleCnt="6"/>
      <dgm:spPr/>
      <dgm:t>
        <a:bodyPr/>
        <a:lstStyle/>
        <a:p>
          <a:endParaRPr lang="es-ES"/>
        </a:p>
      </dgm:t>
    </dgm:pt>
    <dgm:pt modelId="{2FBB3DD5-4721-42EF-947B-811A6B7552C5}" type="pres">
      <dgm:prSet presAssocID="{067DE91F-5875-416A-83FE-762AAF2680C1}" presName="node" presStyleLbl="node1" presStyleIdx="4" presStyleCnt="6" custScaleX="139363">
        <dgm:presLayoutVars>
          <dgm:bulletEnabled val="1"/>
        </dgm:presLayoutVars>
      </dgm:prSet>
      <dgm:spPr/>
      <dgm:t>
        <a:bodyPr/>
        <a:lstStyle/>
        <a:p>
          <a:endParaRPr lang="es-ES"/>
        </a:p>
      </dgm:t>
    </dgm:pt>
    <dgm:pt modelId="{334F2FC4-A6CA-4DFB-806B-59AE39E7D740}" type="pres">
      <dgm:prSet presAssocID="{067DE91F-5875-416A-83FE-762AAF2680C1}" presName="spNode" presStyleCnt="0"/>
      <dgm:spPr/>
    </dgm:pt>
    <dgm:pt modelId="{ED010544-6BD3-478F-92D1-42A7B6489659}" type="pres">
      <dgm:prSet presAssocID="{DEAA2F35-722B-4737-A991-BBC1ADCE9036}" presName="sibTrans" presStyleLbl="sibTrans1D1" presStyleIdx="4" presStyleCnt="6"/>
      <dgm:spPr/>
      <dgm:t>
        <a:bodyPr/>
        <a:lstStyle/>
        <a:p>
          <a:endParaRPr lang="es-ES"/>
        </a:p>
      </dgm:t>
    </dgm:pt>
    <dgm:pt modelId="{95DBFE4D-3E58-4247-ADAA-C6118920DE75}" type="pres">
      <dgm:prSet presAssocID="{A2B81017-66B4-4D6E-96A6-E6632B7708F9}" presName="node" presStyleLbl="node1" presStyleIdx="5" presStyleCnt="6" custScaleX="141554">
        <dgm:presLayoutVars>
          <dgm:bulletEnabled val="1"/>
        </dgm:presLayoutVars>
      </dgm:prSet>
      <dgm:spPr/>
      <dgm:t>
        <a:bodyPr/>
        <a:lstStyle/>
        <a:p>
          <a:endParaRPr lang="es-ES"/>
        </a:p>
      </dgm:t>
    </dgm:pt>
    <dgm:pt modelId="{76D60FEC-5E80-4CD2-8C60-AB82131CA685}" type="pres">
      <dgm:prSet presAssocID="{A2B81017-66B4-4D6E-96A6-E6632B7708F9}" presName="spNode" presStyleCnt="0"/>
      <dgm:spPr/>
    </dgm:pt>
    <dgm:pt modelId="{2527C3C0-DAF9-4F56-8A16-C76DDF47C5BB}" type="pres">
      <dgm:prSet presAssocID="{FED1A0E8-AFBC-42FD-B4DC-3DDC15500C46}" presName="sibTrans" presStyleLbl="sibTrans1D1" presStyleIdx="5" presStyleCnt="6"/>
      <dgm:spPr/>
      <dgm:t>
        <a:bodyPr/>
        <a:lstStyle/>
        <a:p>
          <a:endParaRPr lang="es-ES"/>
        </a:p>
      </dgm:t>
    </dgm:pt>
  </dgm:ptLst>
  <dgm:cxnLst>
    <dgm:cxn modelId="{D664316D-6763-48C8-9616-4F4E2B76C911}" type="presOf" srcId="{DFDA11ED-11F1-482A-9387-80FD19912601}" destId="{B3F2CECB-D49F-4F22-B7D9-7693E99EF7FF}" srcOrd="0" destOrd="0" presId="urn:microsoft.com/office/officeart/2005/8/layout/cycle5"/>
    <dgm:cxn modelId="{4247D30C-3ACE-4A61-9BEF-BE829EFBCCB8}" type="presOf" srcId="{067DE91F-5875-416A-83FE-762AAF2680C1}" destId="{2FBB3DD5-4721-42EF-947B-811A6B7552C5}" srcOrd="0" destOrd="0" presId="urn:microsoft.com/office/officeart/2005/8/layout/cycle5"/>
    <dgm:cxn modelId="{44349CED-3F6F-401A-BB8F-C54B0CD67380}" srcId="{4D348A5A-39AF-4E9E-B8B8-5AABA701B047}" destId="{70D6C5C8-C4AE-437E-AFA5-FA9B333CF722}" srcOrd="0" destOrd="0" parTransId="{B4426622-C56F-4F7A-AB95-8708949A4A86}" sibTransId="{2DE7C5E0-3F77-42D0-9143-5DA0A4D17480}"/>
    <dgm:cxn modelId="{6A5C8540-AECB-4343-A87A-FD7C9AD35365}" srcId="{4D348A5A-39AF-4E9E-B8B8-5AABA701B047}" destId="{067DE91F-5875-416A-83FE-762AAF2680C1}" srcOrd="4" destOrd="0" parTransId="{C84AAE9B-3AAC-4E29-BB4F-A2E9139D362B}" sibTransId="{DEAA2F35-722B-4737-A991-BBC1ADCE9036}"/>
    <dgm:cxn modelId="{3B7BEBC5-2FB7-4953-8E4E-1B838EE42DF2}" type="presOf" srcId="{DEAA2F35-722B-4737-A991-BBC1ADCE9036}" destId="{ED010544-6BD3-478F-92D1-42A7B6489659}" srcOrd="0" destOrd="0" presId="urn:microsoft.com/office/officeart/2005/8/layout/cycle5"/>
    <dgm:cxn modelId="{750401C0-1BEC-4562-9660-68D8422839FB}" type="presOf" srcId="{B07DA8DE-0519-4D62-BE0B-7CA0307AA349}" destId="{0691A0E1-681C-4AB1-A224-401390FCDE9C}" srcOrd="0" destOrd="0" presId="urn:microsoft.com/office/officeart/2005/8/layout/cycle5"/>
    <dgm:cxn modelId="{DCF5AD44-F5E2-4E04-BF46-2457239C50DD}" type="presOf" srcId="{2DE7C5E0-3F77-42D0-9143-5DA0A4D17480}" destId="{97E2FCC0-7117-4E1D-BEA7-E80B12FC7A62}" srcOrd="0" destOrd="0" presId="urn:microsoft.com/office/officeart/2005/8/layout/cycle5"/>
    <dgm:cxn modelId="{EE2BE964-DD78-4756-9040-8FB0623EF756}" type="presOf" srcId="{EA57AC0D-7E14-43C1-8F5B-17573E0C9A83}" destId="{D5D4151A-971C-413B-8065-A30749D877C7}" srcOrd="0" destOrd="0" presId="urn:microsoft.com/office/officeart/2005/8/layout/cycle5"/>
    <dgm:cxn modelId="{035D5009-17A7-443C-A9F6-DC402B6B44F6}" srcId="{4D348A5A-39AF-4E9E-B8B8-5AABA701B047}" destId="{BCD0C872-2890-4B0E-8947-05D96592E59C}" srcOrd="2" destOrd="0" parTransId="{85B57174-6200-41FF-9ACB-65DDEA879430}" sibTransId="{4C5ACF53-D587-4632-AA70-55B43EBE36B8}"/>
    <dgm:cxn modelId="{CDB8A8BC-76F4-4850-980F-77A084A179C5}" srcId="{4D348A5A-39AF-4E9E-B8B8-5AABA701B047}" destId="{DFDA11ED-11F1-482A-9387-80FD19912601}" srcOrd="3" destOrd="0" parTransId="{DE7B412C-D772-4D56-B94E-8DEF29F79628}" sibTransId="{EA57AC0D-7E14-43C1-8F5B-17573E0C9A83}"/>
    <dgm:cxn modelId="{7403ABF2-980E-485D-B13B-4868E6A3F219}" type="presOf" srcId="{70D6C5C8-C4AE-437E-AFA5-FA9B333CF722}" destId="{27D567E4-4A42-448F-AF61-85BFDC290DB9}" srcOrd="0" destOrd="0" presId="urn:microsoft.com/office/officeart/2005/8/layout/cycle5"/>
    <dgm:cxn modelId="{EF0C447F-B923-4F62-BABD-79885E7A4D46}" type="presOf" srcId="{BCD0C872-2890-4B0E-8947-05D96592E59C}" destId="{CE6855D9-5D01-4C33-9AB2-7900DF22BD98}" srcOrd="0" destOrd="0" presId="urn:microsoft.com/office/officeart/2005/8/layout/cycle5"/>
    <dgm:cxn modelId="{698F3C26-A0F2-404E-9577-EADC151F44CA}" type="presOf" srcId="{4C5ACF53-D587-4632-AA70-55B43EBE36B8}" destId="{91496150-CE10-4708-A73B-9B008B3F95B6}" srcOrd="0" destOrd="0" presId="urn:microsoft.com/office/officeart/2005/8/layout/cycle5"/>
    <dgm:cxn modelId="{49E3710C-9DCD-4394-A7E2-D7A3519EFD33}" srcId="{4D348A5A-39AF-4E9E-B8B8-5AABA701B047}" destId="{A2B81017-66B4-4D6E-96A6-E6632B7708F9}" srcOrd="5" destOrd="0" parTransId="{92163F71-7525-460D-9B81-4A3C3D2B3B07}" sibTransId="{FED1A0E8-AFBC-42FD-B4DC-3DDC15500C46}"/>
    <dgm:cxn modelId="{E62BAD07-CD46-404F-84CB-9D76BE0B1F20}" type="presOf" srcId="{A2B81017-66B4-4D6E-96A6-E6632B7708F9}" destId="{95DBFE4D-3E58-4247-ADAA-C6118920DE75}" srcOrd="0" destOrd="0" presId="urn:microsoft.com/office/officeart/2005/8/layout/cycle5"/>
    <dgm:cxn modelId="{0BBE6B6A-FECF-423C-AEB5-6B82689727E1}" type="presOf" srcId="{4D348A5A-39AF-4E9E-B8B8-5AABA701B047}" destId="{91C2CDD1-9A95-4E2C-9947-E75911752FAE}" srcOrd="0" destOrd="0" presId="urn:microsoft.com/office/officeart/2005/8/layout/cycle5"/>
    <dgm:cxn modelId="{95A45AD4-4A0F-4254-9C91-CF26ECC11EEE}" srcId="{4D348A5A-39AF-4E9E-B8B8-5AABA701B047}" destId="{B07DA8DE-0519-4D62-BE0B-7CA0307AA349}" srcOrd="1" destOrd="0" parTransId="{D0470645-0F91-4C89-B53D-D20A173D1395}" sibTransId="{A462869C-5BFC-4790-97BB-90D244005F7F}"/>
    <dgm:cxn modelId="{552BA513-1843-487F-B03C-038E34FEEBB7}" type="presOf" srcId="{FED1A0E8-AFBC-42FD-B4DC-3DDC15500C46}" destId="{2527C3C0-DAF9-4F56-8A16-C76DDF47C5BB}" srcOrd="0" destOrd="0" presId="urn:microsoft.com/office/officeart/2005/8/layout/cycle5"/>
    <dgm:cxn modelId="{B4853804-9AC9-4FDF-8AA4-1C52F5AA7FC1}" type="presOf" srcId="{A462869C-5BFC-4790-97BB-90D244005F7F}" destId="{45D13642-0443-4272-9039-52251396ED66}" srcOrd="0" destOrd="0" presId="urn:microsoft.com/office/officeart/2005/8/layout/cycle5"/>
    <dgm:cxn modelId="{860B56EC-7E4D-4C8F-8512-C73DDA3F68BA}" type="presParOf" srcId="{91C2CDD1-9A95-4E2C-9947-E75911752FAE}" destId="{27D567E4-4A42-448F-AF61-85BFDC290DB9}" srcOrd="0" destOrd="0" presId="urn:microsoft.com/office/officeart/2005/8/layout/cycle5"/>
    <dgm:cxn modelId="{8AE5E4C6-7393-42D9-BFFE-39E853ACD5C0}" type="presParOf" srcId="{91C2CDD1-9A95-4E2C-9947-E75911752FAE}" destId="{DE37BD11-E7F3-42F4-9771-FF32F3FC5D46}" srcOrd="1" destOrd="0" presId="urn:microsoft.com/office/officeart/2005/8/layout/cycle5"/>
    <dgm:cxn modelId="{09587C26-6FC2-412E-BE0A-475C686B489D}" type="presParOf" srcId="{91C2CDD1-9A95-4E2C-9947-E75911752FAE}" destId="{97E2FCC0-7117-4E1D-BEA7-E80B12FC7A62}" srcOrd="2" destOrd="0" presId="urn:microsoft.com/office/officeart/2005/8/layout/cycle5"/>
    <dgm:cxn modelId="{6887EE7F-8173-4A38-8739-401752593B59}" type="presParOf" srcId="{91C2CDD1-9A95-4E2C-9947-E75911752FAE}" destId="{0691A0E1-681C-4AB1-A224-401390FCDE9C}" srcOrd="3" destOrd="0" presId="urn:microsoft.com/office/officeart/2005/8/layout/cycle5"/>
    <dgm:cxn modelId="{317F00B2-1982-43AA-9309-37D177C0DBC2}" type="presParOf" srcId="{91C2CDD1-9A95-4E2C-9947-E75911752FAE}" destId="{0342E744-403E-45E9-96B1-27CAF7293E7E}" srcOrd="4" destOrd="0" presId="urn:microsoft.com/office/officeart/2005/8/layout/cycle5"/>
    <dgm:cxn modelId="{EB6BAA9F-92BA-4CAD-85AE-FA317F6D4498}" type="presParOf" srcId="{91C2CDD1-9A95-4E2C-9947-E75911752FAE}" destId="{45D13642-0443-4272-9039-52251396ED66}" srcOrd="5" destOrd="0" presId="urn:microsoft.com/office/officeart/2005/8/layout/cycle5"/>
    <dgm:cxn modelId="{69B7DB72-3041-4A9B-830E-36B39A2BFCC1}" type="presParOf" srcId="{91C2CDD1-9A95-4E2C-9947-E75911752FAE}" destId="{CE6855D9-5D01-4C33-9AB2-7900DF22BD98}" srcOrd="6" destOrd="0" presId="urn:microsoft.com/office/officeart/2005/8/layout/cycle5"/>
    <dgm:cxn modelId="{7B4FC30C-C5FA-443C-8E16-A6BEF8A1DC26}" type="presParOf" srcId="{91C2CDD1-9A95-4E2C-9947-E75911752FAE}" destId="{3728C71A-D821-4DDF-92F9-5D7CEBB2094D}" srcOrd="7" destOrd="0" presId="urn:microsoft.com/office/officeart/2005/8/layout/cycle5"/>
    <dgm:cxn modelId="{E4E28F6A-4953-4CB4-B31F-ACA1FADD7FA7}" type="presParOf" srcId="{91C2CDD1-9A95-4E2C-9947-E75911752FAE}" destId="{91496150-CE10-4708-A73B-9B008B3F95B6}" srcOrd="8" destOrd="0" presId="urn:microsoft.com/office/officeart/2005/8/layout/cycle5"/>
    <dgm:cxn modelId="{1B330C24-7ECD-4C5B-AC23-1DC9CA124478}" type="presParOf" srcId="{91C2CDD1-9A95-4E2C-9947-E75911752FAE}" destId="{B3F2CECB-D49F-4F22-B7D9-7693E99EF7FF}" srcOrd="9" destOrd="0" presId="urn:microsoft.com/office/officeart/2005/8/layout/cycle5"/>
    <dgm:cxn modelId="{1F4A0781-410E-40F5-8EA9-AB67B5E3031F}" type="presParOf" srcId="{91C2CDD1-9A95-4E2C-9947-E75911752FAE}" destId="{5FD747CB-B33D-40AF-84DE-C7304DDA2CB1}" srcOrd="10" destOrd="0" presId="urn:microsoft.com/office/officeart/2005/8/layout/cycle5"/>
    <dgm:cxn modelId="{1CF4F8B1-8283-4741-9BFC-FD2982EBCE6C}" type="presParOf" srcId="{91C2CDD1-9A95-4E2C-9947-E75911752FAE}" destId="{D5D4151A-971C-413B-8065-A30749D877C7}" srcOrd="11" destOrd="0" presId="urn:microsoft.com/office/officeart/2005/8/layout/cycle5"/>
    <dgm:cxn modelId="{C087DE89-C17E-462C-AB04-A6D54ABC5821}" type="presParOf" srcId="{91C2CDD1-9A95-4E2C-9947-E75911752FAE}" destId="{2FBB3DD5-4721-42EF-947B-811A6B7552C5}" srcOrd="12" destOrd="0" presId="urn:microsoft.com/office/officeart/2005/8/layout/cycle5"/>
    <dgm:cxn modelId="{F3BCF96E-043D-47F3-BAA8-7E1B38C1AF00}" type="presParOf" srcId="{91C2CDD1-9A95-4E2C-9947-E75911752FAE}" destId="{334F2FC4-A6CA-4DFB-806B-59AE39E7D740}" srcOrd="13" destOrd="0" presId="urn:microsoft.com/office/officeart/2005/8/layout/cycle5"/>
    <dgm:cxn modelId="{4E7505C3-9CEB-4414-BCDA-EE13308C927F}" type="presParOf" srcId="{91C2CDD1-9A95-4E2C-9947-E75911752FAE}" destId="{ED010544-6BD3-478F-92D1-42A7B6489659}" srcOrd="14" destOrd="0" presId="urn:microsoft.com/office/officeart/2005/8/layout/cycle5"/>
    <dgm:cxn modelId="{68BCFCA7-CD4D-44AF-8ACE-53539EE7038B}" type="presParOf" srcId="{91C2CDD1-9A95-4E2C-9947-E75911752FAE}" destId="{95DBFE4D-3E58-4247-ADAA-C6118920DE75}" srcOrd="15" destOrd="0" presId="urn:microsoft.com/office/officeart/2005/8/layout/cycle5"/>
    <dgm:cxn modelId="{9391E6EA-1C31-451B-A3BC-102CAD92C43D}" type="presParOf" srcId="{91C2CDD1-9A95-4E2C-9947-E75911752FAE}" destId="{76D60FEC-5E80-4CD2-8C60-AB82131CA685}" srcOrd="16" destOrd="0" presId="urn:microsoft.com/office/officeart/2005/8/layout/cycle5"/>
    <dgm:cxn modelId="{44B0AC08-113E-4E67-8B49-BA728D256534}" type="presParOf" srcId="{91C2CDD1-9A95-4E2C-9947-E75911752FAE}" destId="{2527C3C0-DAF9-4F56-8A16-C76DDF47C5BB}" srcOrd="17" destOrd="0" presId="urn:microsoft.com/office/officeart/2005/8/layout/cycle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348A5A-39AF-4E9E-B8B8-5AABA701B047}" type="doc">
      <dgm:prSet loTypeId="urn:microsoft.com/office/officeart/2005/8/layout/cycle5" loCatId="cycle" qsTypeId="urn:microsoft.com/office/officeart/2005/8/quickstyle/simple1" qsCatId="simple" csTypeId="urn:microsoft.com/office/officeart/2005/8/colors/colorful4" csCatId="colorful" phldr="1"/>
      <dgm:spPr/>
      <dgm:t>
        <a:bodyPr/>
        <a:lstStyle/>
        <a:p>
          <a:endParaRPr lang="es-ES"/>
        </a:p>
      </dgm:t>
    </dgm:pt>
    <dgm:pt modelId="{70D6C5C8-C4AE-437E-AFA5-FA9B333CF722}">
      <dgm:prSet phldrT="[Texto]" custT="1"/>
      <dgm:spPr/>
      <dgm:t>
        <a:bodyPr/>
        <a:lstStyle/>
        <a:p>
          <a:r>
            <a:rPr lang="es-ES" sz="700" b="1" dirty="0">
              <a:solidFill>
                <a:schemeClr val="tx1"/>
              </a:solidFill>
              <a:latin typeface="Arial Narrow" panose="020B0606020202030204" pitchFamily="34" charset="0"/>
            </a:rPr>
            <a:t>Primera infancia</a:t>
          </a:r>
        </a:p>
        <a:p>
          <a:r>
            <a:rPr lang="es-ES" sz="800" b="1" dirty="0">
              <a:solidFill>
                <a:schemeClr val="bg1"/>
              </a:solidFill>
              <a:latin typeface="Arial Narrow" panose="020B0606020202030204" pitchFamily="34" charset="0"/>
            </a:rPr>
            <a:t>23%</a:t>
          </a:r>
        </a:p>
        <a:p>
          <a:r>
            <a:rPr lang="es-ES" sz="800" b="1" dirty="0">
              <a:solidFill>
                <a:schemeClr val="bg1"/>
              </a:solidFill>
              <a:latin typeface="Arial Narrow" panose="020B0606020202030204" pitchFamily="34" charset="0"/>
            </a:rPr>
            <a:t>236 casos</a:t>
          </a:r>
        </a:p>
      </dgm:t>
    </dgm:pt>
    <dgm:pt modelId="{B4426622-C56F-4F7A-AB95-8708949A4A86}" type="parTrans" cxnId="{44349CED-3F6F-401A-BB8F-C54B0CD67380}">
      <dgm:prSet/>
      <dgm:spPr/>
      <dgm:t>
        <a:bodyPr/>
        <a:lstStyle/>
        <a:p>
          <a:endParaRPr lang="es-ES" sz="1000" b="1">
            <a:solidFill>
              <a:schemeClr val="tx1"/>
            </a:solidFill>
            <a:latin typeface="Arial Narrow" panose="020B0606020202030204" pitchFamily="34" charset="0"/>
          </a:endParaRPr>
        </a:p>
      </dgm:t>
    </dgm:pt>
    <dgm:pt modelId="{2DE7C5E0-3F77-42D0-9143-5DA0A4D17480}" type="sibTrans" cxnId="{44349CED-3F6F-401A-BB8F-C54B0CD67380}">
      <dgm:prSet/>
      <dgm:spPr/>
      <dgm:t>
        <a:bodyPr/>
        <a:lstStyle/>
        <a:p>
          <a:endParaRPr lang="es-ES" sz="1000" b="1">
            <a:solidFill>
              <a:schemeClr val="tx1"/>
            </a:solidFill>
            <a:latin typeface="Arial Narrow" panose="020B0606020202030204" pitchFamily="34" charset="0"/>
          </a:endParaRPr>
        </a:p>
      </dgm:t>
    </dgm:pt>
    <dgm:pt modelId="{B07DA8DE-0519-4D62-BE0B-7CA0307AA349}">
      <dgm:prSet phldrT="[Texto]" custT="1"/>
      <dgm:spPr/>
      <dgm:t>
        <a:bodyPr/>
        <a:lstStyle/>
        <a:p>
          <a:r>
            <a:rPr lang="es-ES" sz="700" b="1" dirty="0">
              <a:solidFill>
                <a:schemeClr val="tx1"/>
              </a:solidFill>
              <a:latin typeface="Arial Narrow" panose="020B0606020202030204" pitchFamily="34" charset="0"/>
            </a:rPr>
            <a:t>Infancia</a:t>
          </a:r>
        </a:p>
        <a:p>
          <a:r>
            <a:rPr lang="es-ES" sz="800" b="1" dirty="0">
              <a:solidFill>
                <a:schemeClr val="bg1"/>
              </a:solidFill>
              <a:latin typeface="Arial Narrow" panose="020B0606020202030204" pitchFamily="34" charset="0"/>
            </a:rPr>
            <a:t>8%</a:t>
          </a:r>
        </a:p>
        <a:p>
          <a:r>
            <a:rPr lang="es-ES" sz="800" b="1" dirty="0">
              <a:solidFill>
                <a:schemeClr val="bg1"/>
              </a:solidFill>
              <a:latin typeface="Arial Narrow" panose="020B0606020202030204" pitchFamily="34" charset="0"/>
            </a:rPr>
            <a:t>82 casos</a:t>
          </a:r>
        </a:p>
      </dgm:t>
    </dgm:pt>
    <dgm:pt modelId="{D0470645-0F91-4C89-B53D-D20A173D1395}" type="parTrans" cxnId="{95A45AD4-4A0F-4254-9C91-CF26ECC11EEE}">
      <dgm:prSet/>
      <dgm:spPr/>
      <dgm:t>
        <a:bodyPr/>
        <a:lstStyle/>
        <a:p>
          <a:endParaRPr lang="es-ES" sz="1000" b="1">
            <a:solidFill>
              <a:schemeClr val="tx1"/>
            </a:solidFill>
            <a:latin typeface="Arial Narrow" panose="020B0606020202030204" pitchFamily="34" charset="0"/>
          </a:endParaRPr>
        </a:p>
      </dgm:t>
    </dgm:pt>
    <dgm:pt modelId="{A462869C-5BFC-4790-97BB-90D244005F7F}" type="sibTrans" cxnId="{95A45AD4-4A0F-4254-9C91-CF26ECC11EEE}">
      <dgm:prSet/>
      <dgm:spPr/>
      <dgm:t>
        <a:bodyPr/>
        <a:lstStyle/>
        <a:p>
          <a:endParaRPr lang="es-ES" sz="1000" b="1">
            <a:solidFill>
              <a:schemeClr val="tx1"/>
            </a:solidFill>
            <a:latin typeface="Arial Narrow" panose="020B0606020202030204" pitchFamily="34" charset="0"/>
          </a:endParaRPr>
        </a:p>
      </dgm:t>
    </dgm:pt>
    <dgm:pt modelId="{BCD0C872-2890-4B0E-8947-05D96592E59C}">
      <dgm:prSet phldrT="[Texto]" custT="1"/>
      <dgm:spPr/>
      <dgm:t>
        <a:bodyPr/>
        <a:lstStyle/>
        <a:p>
          <a:r>
            <a:rPr lang="es-ES" sz="700" b="1" dirty="0">
              <a:solidFill>
                <a:schemeClr val="tx1"/>
              </a:solidFill>
              <a:latin typeface="Arial Narrow" panose="020B0606020202030204" pitchFamily="34" charset="0"/>
            </a:rPr>
            <a:t>Adolescencia</a:t>
          </a:r>
        </a:p>
        <a:p>
          <a:r>
            <a:rPr lang="es-ES" sz="800" b="1" dirty="0">
              <a:solidFill>
                <a:schemeClr val="bg1"/>
              </a:solidFill>
              <a:latin typeface="Arial Narrow" panose="020B0606020202030204" pitchFamily="34" charset="0"/>
            </a:rPr>
            <a:t>15,4%</a:t>
          </a:r>
        </a:p>
        <a:p>
          <a:r>
            <a:rPr lang="es-ES" sz="800" b="1" dirty="0">
              <a:solidFill>
                <a:schemeClr val="bg1"/>
              </a:solidFill>
              <a:latin typeface="Arial Narrow" panose="020B0606020202030204" pitchFamily="34" charset="0"/>
            </a:rPr>
            <a:t>158 casos</a:t>
          </a:r>
        </a:p>
      </dgm:t>
    </dgm:pt>
    <dgm:pt modelId="{85B57174-6200-41FF-9ACB-65DDEA879430}" type="parTrans" cxnId="{035D5009-17A7-443C-A9F6-DC402B6B44F6}">
      <dgm:prSet/>
      <dgm:spPr/>
      <dgm:t>
        <a:bodyPr/>
        <a:lstStyle/>
        <a:p>
          <a:endParaRPr lang="es-ES" sz="1000" b="1">
            <a:solidFill>
              <a:schemeClr val="tx1"/>
            </a:solidFill>
            <a:latin typeface="Arial Narrow" panose="020B0606020202030204" pitchFamily="34" charset="0"/>
          </a:endParaRPr>
        </a:p>
      </dgm:t>
    </dgm:pt>
    <dgm:pt modelId="{4C5ACF53-D587-4632-AA70-55B43EBE36B8}" type="sibTrans" cxnId="{035D5009-17A7-443C-A9F6-DC402B6B44F6}">
      <dgm:prSet/>
      <dgm:spPr/>
      <dgm:t>
        <a:bodyPr/>
        <a:lstStyle/>
        <a:p>
          <a:endParaRPr lang="es-ES" sz="1000" b="1">
            <a:solidFill>
              <a:schemeClr val="tx1"/>
            </a:solidFill>
            <a:latin typeface="Arial Narrow" panose="020B0606020202030204" pitchFamily="34" charset="0"/>
          </a:endParaRPr>
        </a:p>
      </dgm:t>
    </dgm:pt>
    <dgm:pt modelId="{DFDA11ED-11F1-482A-9387-80FD19912601}">
      <dgm:prSet phldrT="[Texto]" custT="1"/>
      <dgm:spPr/>
      <dgm:t>
        <a:bodyPr/>
        <a:lstStyle/>
        <a:p>
          <a:r>
            <a:rPr lang="es-ES" sz="700" b="1" dirty="0">
              <a:solidFill>
                <a:schemeClr val="tx1"/>
              </a:solidFill>
              <a:latin typeface="Arial Narrow" panose="020B0606020202030204" pitchFamily="34" charset="0"/>
            </a:rPr>
            <a:t>Juventud</a:t>
          </a:r>
        </a:p>
        <a:p>
          <a:r>
            <a:rPr lang="es-ES" sz="800" b="1" dirty="0">
              <a:solidFill>
                <a:schemeClr val="bg1"/>
              </a:solidFill>
              <a:latin typeface="Arial Narrow" panose="020B0606020202030204" pitchFamily="34" charset="0"/>
            </a:rPr>
            <a:t>29,2%</a:t>
          </a:r>
        </a:p>
        <a:p>
          <a:r>
            <a:rPr lang="es-ES" sz="800" b="1" dirty="0">
              <a:solidFill>
                <a:schemeClr val="bg1"/>
              </a:solidFill>
              <a:latin typeface="Arial Narrow" panose="020B0606020202030204" pitchFamily="34" charset="0"/>
            </a:rPr>
            <a:t>300 casos</a:t>
          </a:r>
        </a:p>
      </dgm:t>
    </dgm:pt>
    <dgm:pt modelId="{DE7B412C-D772-4D56-B94E-8DEF29F79628}" type="parTrans" cxnId="{CDB8A8BC-76F4-4850-980F-77A084A179C5}">
      <dgm:prSet/>
      <dgm:spPr/>
      <dgm:t>
        <a:bodyPr/>
        <a:lstStyle/>
        <a:p>
          <a:endParaRPr lang="es-ES" sz="1000" b="1">
            <a:solidFill>
              <a:schemeClr val="tx1"/>
            </a:solidFill>
            <a:latin typeface="Arial Narrow" panose="020B0606020202030204" pitchFamily="34" charset="0"/>
          </a:endParaRPr>
        </a:p>
      </dgm:t>
    </dgm:pt>
    <dgm:pt modelId="{EA57AC0D-7E14-43C1-8F5B-17573E0C9A83}" type="sibTrans" cxnId="{CDB8A8BC-76F4-4850-980F-77A084A179C5}">
      <dgm:prSet/>
      <dgm:spPr/>
      <dgm:t>
        <a:bodyPr/>
        <a:lstStyle/>
        <a:p>
          <a:endParaRPr lang="es-ES" sz="1000" b="1">
            <a:solidFill>
              <a:schemeClr val="tx1"/>
            </a:solidFill>
            <a:latin typeface="Arial Narrow" panose="020B0606020202030204" pitchFamily="34" charset="0"/>
          </a:endParaRPr>
        </a:p>
      </dgm:t>
    </dgm:pt>
    <dgm:pt modelId="{067DE91F-5875-416A-83FE-762AAF2680C1}">
      <dgm:prSet phldrT="[Texto]" custT="1"/>
      <dgm:spPr/>
      <dgm:t>
        <a:bodyPr/>
        <a:lstStyle/>
        <a:p>
          <a:r>
            <a:rPr lang="es-ES" sz="700" b="1" dirty="0">
              <a:solidFill>
                <a:schemeClr val="tx1"/>
              </a:solidFill>
              <a:latin typeface="Arial Narrow" panose="020B0606020202030204" pitchFamily="34" charset="0"/>
            </a:rPr>
            <a:t>Adultez</a:t>
          </a:r>
        </a:p>
        <a:p>
          <a:r>
            <a:rPr lang="es-ES" sz="800" b="1" dirty="0">
              <a:solidFill>
                <a:schemeClr val="bg1"/>
              </a:solidFill>
              <a:latin typeface="Arial Narrow" panose="020B0606020202030204" pitchFamily="34" charset="0"/>
            </a:rPr>
            <a:t>21,7%</a:t>
          </a:r>
        </a:p>
        <a:p>
          <a:r>
            <a:rPr lang="es-ES" sz="800" b="1" dirty="0">
              <a:solidFill>
                <a:schemeClr val="bg1"/>
              </a:solidFill>
              <a:latin typeface="Arial Narrow" panose="020B0606020202030204" pitchFamily="34" charset="0"/>
            </a:rPr>
            <a:t>223 casos</a:t>
          </a:r>
          <a:endParaRPr lang="es-ES" sz="900" b="1" dirty="0">
            <a:solidFill>
              <a:schemeClr val="bg1"/>
            </a:solidFill>
            <a:latin typeface="Arial Narrow" panose="020B0606020202030204" pitchFamily="34" charset="0"/>
          </a:endParaRPr>
        </a:p>
      </dgm:t>
    </dgm:pt>
    <dgm:pt modelId="{C84AAE9B-3AAC-4E29-BB4F-A2E9139D362B}" type="parTrans" cxnId="{6A5C8540-AECB-4343-A87A-FD7C9AD35365}">
      <dgm:prSet/>
      <dgm:spPr/>
      <dgm:t>
        <a:bodyPr/>
        <a:lstStyle/>
        <a:p>
          <a:endParaRPr lang="es-ES" sz="1000" b="1">
            <a:solidFill>
              <a:schemeClr val="tx1"/>
            </a:solidFill>
            <a:latin typeface="Arial Narrow" panose="020B0606020202030204" pitchFamily="34" charset="0"/>
          </a:endParaRPr>
        </a:p>
      </dgm:t>
    </dgm:pt>
    <dgm:pt modelId="{DEAA2F35-722B-4737-A991-BBC1ADCE9036}" type="sibTrans" cxnId="{6A5C8540-AECB-4343-A87A-FD7C9AD35365}">
      <dgm:prSet/>
      <dgm:spPr/>
      <dgm:t>
        <a:bodyPr/>
        <a:lstStyle/>
        <a:p>
          <a:endParaRPr lang="es-ES" sz="1000" b="1">
            <a:solidFill>
              <a:schemeClr val="tx1"/>
            </a:solidFill>
            <a:latin typeface="Arial Narrow" panose="020B0606020202030204" pitchFamily="34" charset="0"/>
          </a:endParaRPr>
        </a:p>
      </dgm:t>
    </dgm:pt>
    <dgm:pt modelId="{A2B81017-66B4-4D6E-96A6-E6632B7708F9}">
      <dgm:prSet phldrT="[Texto]" custT="1"/>
      <dgm:spPr/>
      <dgm:t>
        <a:bodyPr/>
        <a:lstStyle/>
        <a:p>
          <a:r>
            <a:rPr lang="es-ES" sz="700" b="1" dirty="0">
              <a:solidFill>
                <a:schemeClr val="tx1"/>
              </a:solidFill>
              <a:latin typeface="Arial Narrow" panose="020B0606020202030204" pitchFamily="34" charset="0"/>
            </a:rPr>
            <a:t>Adulto Mayor</a:t>
          </a:r>
        </a:p>
        <a:p>
          <a:r>
            <a:rPr lang="es-ES" sz="800" b="1" dirty="0">
              <a:solidFill>
                <a:schemeClr val="bg1"/>
              </a:solidFill>
              <a:latin typeface="Arial Narrow" panose="020B0606020202030204" pitchFamily="34" charset="0"/>
            </a:rPr>
            <a:t>2,7%</a:t>
          </a:r>
        </a:p>
        <a:p>
          <a:r>
            <a:rPr lang="es-ES" sz="800" b="1" dirty="0">
              <a:solidFill>
                <a:schemeClr val="bg1"/>
              </a:solidFill>
              <a:latin typeface="Arial Narrow" panose="020B0606020202030204" pitchFamily="34" charset="0"/>
            </a:rPr>
            <a:t>28 casos</a:t>
          </a:r>
        </a:p>
      </dgm:t>
    </dgm:pt>
    <dgm:pt modelId="{92163F71-7525-460D-9B81-4A3C3D2B3B07}" type="parTrans" cxnId="{49E3710C-9DCD-4394-A7E2-D7A3519EFD33}">
      <dgm:prSet/>
      <dgm:spPr/>
      <dgm:t>
        <a:bodyPr/>
        <a:lstStyle/>
        <a:p>
          <a:endParaRPr lang="es-ES" sz="1000" b="1">
            <a:solidFill>
              <a:schemeClr val="tx1"/>
            </a:solidFill>
            <a:latin typeface="Arial Narrow" panose="020B0606020202030204" pitchFamily="34" charset="0"/>
          </a:endParaRPr>
        </a:p>
      </dgm:t>
    </dgm:pt>
    <dgm:pt modelId="{FED1A0E8-AFBC-42FD-B4DC-3DDC15500C46}" type="sibTrans" cxnId="{49E3710C-9DCD-4394-A7E2-D7A3519EFD33}">
      <dgm:prSet/>
      <dgm:spPr/>
      <dgm:t>
        <a:bodyPr/>
        <a:lstStyle/>
        <a:p>
          <a:endParaRPr lang="es-ES" sz="1000" b="1">
            <a:solidFill>
              <a:schemeClr val="tx1"/>
            </a:solidFill>
            <a:latin typeface="Arial Narrow" panose="020B0606020202030204" pitchFamily="34" charset="0"/>
          </a:endParaRPr>
        </a:p>
      </dgm:t>
    </dgm:pt>
    <dgm:pt modelId="{91C2CDD1-9A95-4E2C-9947-E75911752FAE}" type="pres">
      <dgm:prSet presAssocID="{4D348A5A-39AF-4E9E-B8B8-5AABA701B047}" presName="cycle" presStyleCnt="0">
        <dgm:presLayoutVars>
          <dgm:dir/>
          <dgm:resizeHandles val="exact"/>
        </dgm:presLayoutVars>
      </dgm:prSet>
      <dgm:spPr/>
      <dgm:t>
        <a:bodyPr/>
        <a:lstStyle/>
        <a:p>
          <a:endParaRPr lang="es-ES"/>
        </a:p>
      </dgm:t>
    </dgm:pt>
    <dgm:pt modelId="{27D567E4-4A42-448F-AF61-85BFDC290DB9}" type="pres">
      <dgm:prSet presAssocID="{70D6C5C8-C4AE-437E-AFA5-FA9B333CF722}" presName="node" presStyleLbl="node1" presStyleIdx="0" presStyleCnt="6" custScaleX="148251">
        <dgm:presLayoutVars>
          <dgm:bulletEnabled val="1"/>
        </dgm:presLayoutVars>
      </dgm:prSet>
      <dgm:spPr/>
      <dgm:t>
        <a:bodyPr/>
        <a:lstStyle/>
        <a:p>
          <a:endParaRPr lang="es-ES"/>
        </a:p>
      </dgm:t>
    </dgm:pt>
    <dgm:pt modelId="{DE37BD11-E7F3-42F4-9771-FF32F3FC5D46}" type="pres">
      <dgm:prSet presAssocID="{70D6C5C8-C4AE-437E-AFA5-FA9B333CF722}" presName="spNode" presStyleCnt="0"/>
      <dgm:spPr/>
    </dgm:pt>
    <dgm:pt modelId="{97E2FCC0-7117-4E1D-BEA7-E80B12FC7A62}" type="pres">
      <dgm:prSet presAssocID="{2DE7C5E0-3F77-42D0-9143-5DA0A4D17480}" presName="sibTrans" presStyleLbl="sibTrans1D1" presStyleIdx="0" presStyleCnt="6"/>
      <dgm:spPr/>
      <dgm:t>
        <a:bodyPr/>
        <a:lstStyle/>
        <a:p>
          <a:endParaRPr lang="es-ES"/>
        </a:p>
      </dgm:t>
    </dgm:pt>
    <dgm:pt modelId="{0691A0E1-681C-4AB1-A224-401390FCDE9C}" type="pres">
      <dgm:prSet presAssocID="{B07DA8DE-0519-4D62-BE0B-7CA0307AA349}" presName="node" presStyleLbl="node1" presStyleIdx="1" presStyleCnt="6" custScaleX="149622">
        <dgm:presLayoutVars>
          <dgm:bulletEnabled val="1"/>
        </dgm:presLayoutVars>
      </dgm:prSet>
      <dgm:spPr/>
      <dgm:t>
        <a:bodyPr/>
        <a:lstStyle/>
        <a:p>
          <a:endParaRPr lang="es-ES"/>
        </a:p>
      </dgm:t>
    </dgm:pt>
    <dgm:pt modelId="{0342E744-403E-45E9-96B1-27CAF7293E7E}" type="pres">
      <dgm:prSet presAssocID="{B07DA8DE-0519-4D62-BE0B-7CA0307AA349}" presName="spNode" presStyleCnt="0"/>
      <dgm:spPr/>
    </dgm:pt>
    <dgm:pt modelId="{45D13642-0443-4272-9039-52251396ED66}" type="pres">
      <dgm:prSet presAssocID="{A462869C-5BFC-4790-97BB-90D244005F7F}" presName="sibTrans" presStyleLbl="sibTrans1D1" presStyleIdx="1" presStyleCnt="6"/>
      <dgm:spPr/>
      <dgm:t>
        <a:bodyPr/>
        <a:lstStyle/>
        <a:p>
          <a:endParaRPr lang="es-ES"/>
        </a:p>
      </dgm:t>
    </dgm:pt>
    <dgm:pt modelId="{CE6855D9-5D01-4C33-9AB2-7900DF22BD98}" type="pres">
      <dgm:prSet presAssocID="{BCD0C872-2890-4B0E-8947-05D96592E59C}" presName="node" presStyleLbl="node1" presStyleIdx="2" presStyleCnt="6" custScaleX="132443">
        <dgm:presLayoutVars>
          <dgm:bulletEnabled val="1"/>
        </dgm:presLayoutVars>
      </dgm:prSet>
      <dgm:spPr/>
      <dgm:t>
        <a:bodyPr/>
        <a:lstStyle/>
        <a:p>
          <a:endParaRPr lang="es-ES"/>
        </a:p>
      </dgm:t>
    </dgm:pt>
    <dgm:pt modelId="{3728C71A-D821-4DDF-92F9-5D7CEBB2094D}" type="pres">
      <dgm:prSet presAssocID="{BCD0C872-2890-4B0E-8947-05D96592E59C}" presName="spNode" presStyleCnt="0"/>
      <dgm:spPr/>
    </dgm:pt>
    <dgm:pt modelId="{91496150-CE10-4708-A73B-9B008B3F95B6}" type="pres">
      <dgm:prSet presAssocID="{4C5ACF53-D587-4632-AA70-55B43EBE36B8}" presName="sibTrans" presStyleLbl="sibTrans1D1" presStyleIdx="2" presStyleCnt="6"/>
      <dgm:spPr/>
      <dgm:t>
        <a:bodyPr/>
        <a:lstStyle/>
        <a:p>
          <a:endParaRPr lang="es-ES"/>
        </a:p>
      </dgm:t>
    </dgm:pt>
    <dgm:pt modelId="{B3F2CECB-D49F-4F22-B7D9-7693E99EF7FF}" type="pres">
      <dgm:prSet presAssocID="{DFDA11ED-11F1-482A-9387-80FD19912601}" presName="node" presStyleLbl="node1" presStyleIdx="3" presStyleCnt="6" custScaleX="148251">
        <dgm:presLayoutVars>
          <dgm:bulletEnabled val="1"/>
        </dgm:presLayoutVars>
      </dgm:prSet>
      <dgm:spPr/>
      <dgm:t>
        <a:bodyPr/>
        <a:lstStyle/>
        <a:p>
          <a:endParaRPr lang="es-ES"/>
        </a:p>
      </dgm:t>
    </dgm:pt>
    <dgm:pt modelId="{5FD747CB-B33D-40AF-84DE-C7304DDA2CB1}" type="pres">
      <dgm:prSet presAssocID="{DFDA11ED-11F1-482A-9387-80FD19912601}" presName="spNode" presStyleCnt="0"/>
      <dgm:spPr/>
    </dgm:pt>
    <dgm:pt modelId="{D5D4151A-971C-413B-8065-A30749D877C7}" type="pres">
      <dgm:prSet presAssocID="{EA57AC0D-7E14-43C1-8F5B-17573E0C9A83}" presName="sibTrans" presStyleLbl="sibTrans1D1" presStyleIdx="3" presStyleCnt="6"/>
      <dgm:spPr/>
      <dgm:t>
        <a:bodyPr/>
        <a:lstStyle/>
        <a:p>
          <a:endParaRPr lang="es-ES"/>
        </a:p>
      </dgm:t>
    </dgm:pt>
    <dgm:pt modelId="{2FBB3DD5-4721-42EF-947B-811A6B7552C5}" type="pres">
      <dgm:prSet presAssocID="{067DE91F-5875-416A-83FE-762AAF2680C1}" presName="node" presStyleLbl="node1" presStyleIdx="4" presStyleCnt="6" custScaleX="139363">
        <dgm:presLayoutVars>
          <dgm:bulletEnabled val="1"/>
        </dgm:presLayoutVars>
      </dgm:prSet>
      <dgm:spPr/>
      <dgm:t>
        <a:bodyPr/>
        <a:lstStyle/>
        <a:p>
          <a:endParaRPr lang="es-ES"/>
        </a:p>
      </dgm:t>
    </dgm:pt>
    <dgm:pt modelId="{334F2FC4-A6CA-4DFB-806B-59AE39E7D740}" type="pres">
      <dgm:prSet presAssocID="{067DE91F-5875-416A-83FE-762AAF2680C1}" presName="spNode" presStyleCnt="0"/>
      <dgm:spPr/>
    </dgm:pt>
    <dgm:pt modelId="{ED010544-6BD3-478F-92D1-42A7B6489659}" type="pres">
      <dgm:prSet presAssocID="{DEAA2F35-722B-4737-A991-BBC1ADCE9036}" presName="sibTrans" presStyleLbl="sibTrans1D1" presStyleIdx="4" presStyleCnt="6"/>
      <dgm:spPr/>
      <dgm:t>
        <a:bodyPr/>
        <a:lstStyle/>
        <a:p>
          <a:endParaRPr lang="es-ES"/>
        </a:p>
      </dgm:t>
    </dgm:pt>
    <dgm:pt modelId="{95DBFE4D-3E58-4247-ADAA-C6118920DE75}" type="pres">
      <dgm:prSet presAssocID="{A2B81017-66B4-4D6E-96A6-E6632B7708F9}" presName="node" presStyleLbl="node1" presStyleIdx="5" presStyleCnt="6" custScaleX="141554">
        <dgm:presLayoutVars>
          <dgm:bulletEnabled val="1"/>
        </dgm:presLayoutVars>
      </dgm:prSet>
      <dgm:spPr/>
      <dgm:t>
        <a:bodyPr/>
        <a:lstStyle/>
        <a:p>
          <a:endParaRPr lang="es-ES"/>
        </a:p>
      </dgm:t>
    </dgm:pt>
    <dgm:pt modelId="{76D60FEC-5E80-4CD2-8C60-AB82131CA685}" type="pres">
      <dgm:prSet presAssocID="{A2B81017-66B4-4D6E-96A6-E6632B7708F9}" presName="spNode" presStyleCnt="0"/>
      <dgm:spPr/>
    </dgm:pt>
    <dgm:pt modelId="{2527C3C0-DAF9-4F56-8A16-C76DDF47C5BB}" type="pres">
      <dgm:prSet presAssocID="{FED1A0E8-AFBC-42FD-B4DC-3DDC15500C46}" presName="sibTrans" presStyleLbl="sibTrans1D1" presStyleIdx="5" presStyleCnt="6"/>
      <dgm:spPr/>
      <dgm:t>
        <a:bodyPr/>
        <a:lstStyle/>
        <a:p>
          <a:endParaRPr lang="es-ES"/>
        </a:p>
      </dgm:t>
    </dgm:pt>
  </dgm:ptLst>
  <dgm:cxnLst>
    <dgm:cxn modelId="{6A5C8540-AECB-4343-A87A-FD7C9AD35365}" srcId="{4D348A5A-39AF-4E9E-B8B8-5AABA701B047}" destId="{067DE91F-5875-416A-83FE-762AAF2680C1}" srcOrd="4" destOrd="0" parTransId="{C84AAE9B-3AAC-4E29-BB4F-A2E9139D362B}" sibTransId="{DEAA2F35-722B-4737-A991-BBC1ADCE9036}"/>
    <dgm:cxn modelId="{A0F1B4FD-23D9-4047-892C-B208FEE4DF14}" type="presOf" srcId="{70D6C5C8-C4AE-437E-AFA5-FA9B333CF722}" destId="{27D567E4-4A42-448F-AF61-85BFDC290DB9}" srcOrd="0" destOrd="0" presId="urn:microsoft.com/office/officeart/2005/8/layout/cycle5"/>
    <dgm:cxn modelId="{8CABD0D7-B5D6-4315-9793-077D8D0B2505}" type="presOf" srcId="{4D348A5A-39AF-4E9E-B8B8-5AABA701B047}" destId="{91C2CDD1-9A95-4E2C-9947-E75911752FAE}" srcOrd="0" destOrd="0" presId="urn:microsoft.com/office/officeart/2005/8/layout/cycle5"/>
    <dgm:cxn modelId="{D894179F-FD3A-43FC-AC7B-E63ECE2EADA5}" type="presOf" srcId="{DEAA2F35-722B-4737-A991-BBC1ADCE9036}" destId="{ED010544-6BD3-478F-92D1-42A7B6489659}" srcOrd="0" destOrd="0" presId="urn:microsoft.com/office/officeart/2005/8/layout/cycle5"/>
    <dgm:cxn modelId="{95A45AD4-4A0F-4254-9C91-CF26ECC11EEE}" srcId="{4D348A5A-39AF-4E9E-B8B8-5AABA701B047}" destId="{B07DA8DE-0519-4D62-BE0B-7CA0307AA349}" srcOrd="1" destOrd="0" parTransId="{D0470645-0F91-4C89-B53D-D20A173D1395}" sibTransId="{A462869C-5BFC-4790-97BB-90D244005F7F}"/>
    <dgm:cxn modelId="{9C372E67-F569-4632-A912-5D8BC70CF477}" type="presOf" srcId="{2DE7C5E0-3F77-42D0-9143-5DA0A4D17480}" destId="{97E2FCC0-7117-4E1D-BEA7-E80B12FC7A62}" srcOrd="0" destOrd="0" presId="urn:microsoft.com/office/officeart/2005/8/layout/cycle5"/>
    <dgm:cxn modelId="{CA1FCD47-223C-4F92-8D64-50E2843D9669}" type="presOf" srcId="{BCD0C872-2890-4B0E-8947-05D96592E59C}" destId="{CE6855D9-5D01-4C33-9AB2-7900DF22BD98}" srcOrd="0" destOrd="0" presId="urn:microsoft.com/office/officeart/2005/8/layout/cycle5"/>
    <dgm:cxn modelId="{44349CED-3F6F-401A-BB8F-C54B0CD67380}" srcId="{4D348A5A-39AF-4E9E-B8B8-5AABA701B047}" destId="{70D6C5C8-C4AE-437E-AFA5-FA9B333CF722}" srcOrd="0" destOrd="0" parTransId="{B4426622-C56F-4F7A-AB95-8708949A4A86}" sibTransId="{2DE7C5E0-3F77-42D0-9143-5DA0A4D17480}"/>
    <dgm:cxn modelId="{CDB8A8BC-76F4-4850-980F-77A084A179C5}" srcId="{4D348A5A-39AF-4E9E-B8B8-5AABA701B047}" destId="{DFDA11ED-11F1-482A-9387-80FD19912601}" srcOrd="3" destOrd="0" parTransId="{DE7B412C-D772-4D56-B94E-8DEF29F79628}" sibTransId="{EA57AC0D-7E14-43C1-8F5B-17573E0C9A83}"/>
    <dgm:cxn modelId="{49E3710C-9DCD-4394-A7E2-D7A3519EFD33}" srcId="{4D348A5A-39AF-4E9E-B8B8-5AABA701B047}" destId="{A2B81017-66B4-4D6E-96A6-E6632B7708F9}" srcOrd="5" destOrd="0" parTransId="{92163F71-7525-460D-9B81-4A3C3D2B3B07}" sibTransId="{FED1A0E8-AFBC-42FD-B4DC-3DDC15500C46}"/>
    <dgm:cxn modelId="{035D5009-17A7-443C-A9F6-DC402B6B44F6}" srcId="{4D348A5A-39AF-4E9E-B8B8-5AABA701B047}" destId="{BCD0C872-2890-4B0E-8947-05D96592E59C}" srcOrd="2" destOrd="0" parTransId="{85B57174-6200-41FF-9ACB-65DDEA879430}" sibTransId="{4C5ACF53-D587-4632-AA70-55B43EBE36B8}"/>
    <dgm:cxn modelId="{2459BBF5-0946-4806-B505-F2DE3359D58B}" type="presOf" srcId="{4C5ACF53-D587-4632-AA70-55B43EBE36B8}" destId="{91496150-CE10-4708-A73B-9B008B3F95B6}" srcOrd="0" destOrd="0" presId="urn:microsoft.com/office/officeart/2005/8/layout/cycle5"/>
    <dgm:cxn modelId="{70F1C258-A784-47FE-847F-5F69753A4651}" type="presOf" srcId="{EA57AC0D-7E14-43C1-8F5B-17573E0C9A83}" destId="{D5D4151A-971C-413B-8065-A30749D877C7}" srcOrd="0" destOrd="0" presId="urn:microsoft.com/office/officeart/2005/8/layout/cycle5"/>
    <dgm:cxn modelId="{57E58D86-7EF9-40CA-B7E1-B0F63048BA6C}" type="presOf" srcId="{067DE91F-5875-416A-83FE-762AAF2680C1}" destId="{2FBB3DD5-4721-42EF-947B-811A6B7552C5}" srcOrd="0" destOrd="0" presId="urn:microsoft.com/office/officeart/2005/8/layout/cycle5"/>
    <dgm:cxn modelId="{22AAF2C4-BC6A-4D53-999F-ACB633B345E8}" type="presOf" srcId="{A2B81017-66B4-4D6E-96A6-E6632B7708F9}" destId="{95DBFE4D-3E58-4247-ADAA-C6118920DE75}" srcOrd="0" destOrd="0" presId="urn:microsoft.com/office/officeart/2005/8/layout/cycle5"/>
    <dgm:cxn modelId="{DFF780BA-7F05-457A-AAED-8381AC7CCEC3}" type="presOf" srcId="{FED1A0E8-AFBC-42FD-B4DC-3DDC15500C46}" destId="{2527C3C0-DAF9-4F56-8A16-C76DDF47C5BB}" srcOrd="0" destOrd="0" presId="urn:microsoft.com/office/officeart/2005/8/layout/cycle5"/>
    <dgm:cxn modelId="{3A7FFAC1-B652-44EB-9210-50CA02691460}" type="presOf" srcId="{A462869C-5BFC-4790-97BB-90D244005F7F}" destId="{45D13642-0443-4272-9039-52251396ED66}" srcOrd="0" destOrd="0" presId="urn:microsoft.com/office/officeart/2005/8/layout/cycle5"/>
    <dgm:cxn modelId="{E50B6AEA-1571-4839-8162-CCE608E5F0F0}" type="presOf" srcId="{DFDA11ED-11F1-482A-9387-80FD19912601}" destId="{B3F2CECB-D49F-4F22-B7D9-7693E99EF7FF}" srcOrd="0" destOrd="0" presId="urn:microsoft.com/office/officeart/2005/8/layout/cycle5"/>
    <dgm:cxn modelId="{5E44ACB1-7D2B-4246-A60C-09D1BD36BFDC}" type="presOf" srcId="{B07DA8DE-0519-4D62-BE0B-7CA0307AA349}" destId="{0691A0E1-681C-4AB1-A224-401390FCDE9C}" srcOrd="0" destOrd="0" presId="urn:microsoft.com/office/officeart/2005/8/layout/cycle5"/>
    <dgm:cxn modelId="{C10E8966-1619-4129-8134-300480496233}" type="presParOf" srcId="{91C2CDD1-9A95-4E2C-9947-E75911752FAE}" destId="{27D567E4-4A42-448F-AF61-85BFDC290DB9}" srcOrd="0" destOrd="0" presId="urn:microsoft.com/office/officeart/2005/8/layout/cycle5"/>
    <dgm:cxn modelId="{FCEB2246-A323-473A-9A8D-C3B7625EFDD4}" type="presParOf" srcId="{91C2CDD1-9A95-4E2C-9947-E75911752FAE}" destId="{DE37BD11-E7F3-42F4-9771-FF32F3FC5D46}" srcOrd="1" destOrd="0" presId="urn:microsoft.com/office/officeart/2005/8/layout/cycle5"/>
    <dgm:cxn modelId="{E9D423D3-1A6E-4290-82DD-54A9BBCD589C}" type="presParOf" srcId="{91C2CDD1-9A95-4E2C-9947-E75911752FAE}" destId="{97E2FCC0-7117-4E1D-BEA7-E80B12FC7A62}" srcOrd="2" destOrd="0" presId="urn:microsoft.com/office/officeart/2005/8/layout/cycle5"/>
    <dgm:cxn modelId="{0A812DA7-76A3-4E13-B964-9775E47C71AC}" type="presParOf" srcId="{91C2CDD1-9A95-4E2C-9947-E75911752FAE}" destId="{0691A0E1-681C-4AB1-A224-401390FCDE9C}" srcOrd="3" destOrd="0" presId="urn:microsoft.com/office/officeart/2005/8/layout/cycle5"/>
    <dgm:cxn modelId="{2C6B8843-CCCA-4C64-8435-784DB4403F6B}" type="presParOf" srcId="{91C2CDD1-9A95-4E2C-9947-E75911752FAE}" destId="{0342E744-403E-45E9-96B1-27CAF7293E7E}" srcOrd="4" destOrd="0" presId="urn:microsoft.com/office/officeart/2005/8/layout/cycle5"/>
    <dgm:cxn modelId="{18DE101A-3F88-44B5-AFEA-481758AF6B2F}" type="presParOf" srcId="{91C2CDD1-9A95-4E2C-9947-E75911752FAE}" destId="{45D13642-0443-4272-9039-52251396ED66}" srcOrd="5" destOrd="0" presId="urn:microsoft.com/office/officeart/2005/8/layout/cycle5"/>
    <dgm:cxn modelId="{CA2C10BC-3411-4EEC-A4EC-A57A16AEE2E8}" type="presParOf" srcId="{91C2CDD1-9A95-4E2C-9947-E75911752FAE}" destId="{CE6855D9-5D01-4C33-9AB2-7900DF22BD98}" srcOrd="6" destOrd="0" presId="urn:microsoft.com/office/officeart/2005/8/layout/cycle5"/>
    <dgm:cxn modelId="{FCE6F75E-9DE9-49F4-8E7C-C5A0867D66F4}" type="presParOf" srcId="{91C2CDD1-9A95-4E2C-9947-E75911752FAE}" destId="{3728C71A-D821-4DDF-92F9-5D7CEBB2094D}" srcOrd="7" destOrd="0" presId="urn:microsoft.com/office/officeart/2005/8/layout/cycle5"/>
    <dgm:cxn modelId="{D626334C-D031-44AF-A795-FE3D8BD60249}" type="presParOf" srcId="{91C2CDD1-9A95-4E2C-9947-E75911752FAE}" destId="{91496150-CE10-4708-A73B-9B008B3F95B6}" srcOrd="8" destOrd="0" presId="urn:microsoft.com/office/officeart/2005/8/layout/cycle5"/>
    <dgm:cxn modelId="{7E56FA7B-2547-443C-9A84-79AB42E4D20A}" type="presParOf" srcId="{91C2CDD1-9A95-4E2C-9947-E75911752FAE}" destId="{B3F2CECB-D49F-4F22-B7D9-7693E99EF7FF}" srcOrd="9" destOrd="0" presId="urn:microsoft.com/office/officeart/2005/8/layout/cycle5"/>
    <dgm:cxn modelId="{5FBB3D4F-C1A3-4607-ABEA-F0F5BD16D3D1}" type="presParOf" srcId="{91C2CDD1-9A95-4E2C-9947-E75911752FAE}" destId="{5FD747CB-B33D-40AF-84DE-C7304DDA2CB1}" srcOrd="10" destOrd="0" presId="urn:microsoft.com/office/officeart/2005/8/layout/cycle5"/>
    <dgm:cxn modelId="{F8E1B3B6-6FF8-4F5E-A30A-F066830FE2AC}" type="presParOf" srcId="{91C2CDD1-9A95-4E2C-9947-E75911752FAE}" destId="{D5D4151A-971C-413B-8065-A30749D877C7}" srcOrd="11" destOrd="0" presId="urn:microsoft.com/office/officeart/2005/8/layout/cycle5"/>
    <dgm:cxn modelId="{E2CCC0C4-2C97-418A-8724-291EE749C597}" type="presParOf" srcId="{91C2CDD1-9A95-4E2C-9947-E75911752FAE}" destId="{2FBB3DD5-4721-42EF-947B-811A6B7552C5}" srcOrd="12" destOrd="0" presId="urn:microsoft.com/office/officeart/2005/8/layout/cycle5"/>
    <dgm:cxn modelId="{79D4C7EC-1953-4B2D-998C-9AE3E8586A61}" type="presParOf" srcId="{91C2CDD1-9A95-4E2C-9947-E75911752FAE}" destId="{334F2FC4-A6CA-4DFB-806B-59AE39E7D740}" srcOrd="13" destOrd="0" presId="urn:microsoft.com/office/officeart/2005/8/layout/cycle5"/>
    <dgm:cxn modelId="{D00F35FC-DB93-419E-9D1F-699ED545F505}" type="presParOf" srcId="{91C2CDD1-9A95-4E2C-9947-E75911752FAE}" destId="{ED010544-6BD3-478F-92D1-42A7B6489659}" srcOrd="14" destOrd="0" presId="urn:microsoft.com/office/officeart/2005/8/layout/cycle5"/>
    <dgm:cxn modelId="{DC42C7E3-0CAD-47D3-9000-DE074376004C}" type="presParOf" srcId="{91C2CDD1-9A95-4E2C-9947-E75911752FAE}" destId="{95DBFE4D-3E58-4247-ADAA-C6118920DE75}" srcOrd="15" destOrd="0" presId="urn:microsoft.com/office/officeart/2005/8/layout/cycle5"/>
    <dgm:cxn modelId="{240954EC-1A31-46B5-ACF7-DC4AA01F4E68}" type="presParOf" srcId="{91C2CDD1-9A95-4E2C-9947-E75911752FAE}" destId="{76D60FEC-5E80-4CD2-8C60-AB82131CA685}" srcOrd="16" destOrd="0" presId="urn:microsoft.com/office/officeart/2005/8/layout/cycle5"/>
    <dgm:cxn modelId="{E8CBB66D-1BAA-4531-A6F4-2D5FBFF2389D}" type="presParOf" srcId="{91C2CDD1-9A95-4E2C-9947-E75911752FAE}" destId="{2527C3C0-DAF9-4F56-8A16-C76DDF47C5BB}" srcOrd="17" destOrd="0" presId="urn:microsoft.com/office/officeart/2005/8/layout/cycle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973327-B337-4060-938B-8300F2A6B97A}" type="doc">
      <dgm:prSet loTypeId="urn:microsoft.com/office/officeart/2005/8/layout/process1" loCatId="process" qsTypeId="urn:microsoft.com/office/officeart/2005/8/quickstyle/simple3#1" qsCatId="simple" csTypeId="urn:microsoft.com/office/officeart/2005/8/colors/colorful4#1" csCatId="colorful" phldr="1"/>
      <dgm:spPr/>
      <dgm:t>
        <a:bodyPr/>
        <a:lstStyle/>
        <a:p>
          <a:endParaRPr lang="es-ES"/>
        </a:p>
      </dgm:t>
    </dgm:pt>
    <dgm:pt modelId="{AA73C187-B0E5-4780-A5E8-782C1B738A27}">
      <dgm:prSet phldrT="[Texto]" phldr="0" custT="1"/>
      <dgm:spPr/>
      <dgm:t>
        <a:bodyPr vert="horz" wrap="square"/>
        <a:lstStyle/>
        <a:p>
          <a:pPr algn="ctr">
            <a:lnSpc>
              <a:spcPct val="100000"/>
            </a:lnSpc>
            <a:spcBef>
              <a:spcPct val="0"/>
            </a:spcBef>
            <a:spcAft>
              <a:spcPct val="35000"/>
            </a:spcAft>
          </a:pPr>
          <a:r>
            <a:rPr lang="es-ES" sz="1050" b="1" dirty="0">
              <a:latin typeface="Arial Narrow" panose="020B0606020202030204" pitchFamily="34" charset="0"/>
            </a:rPr>
            <a:t>Primer trimestre: 25</a:t>
          </a:r>
          <a:r>
            <a:rPr lang="fr-FR" altLang="es-ES" sz="1050" b="1" dirty="0">
              <a:latin typeface="Arial Narrow" panose="020B0606020202030204" pitchFamily="34" charset="0"/>
            </a:rPr>
            <a:t> </a:t>
          </a:r>
          <a:r>
            <a:rPr lang="es-ES" sz="1050" b="1" dirty="0">
              <a:latin typeface="Arial Narrow" panose="020B0606020202030204" pitchFamily="34" charset="0"/>
            </a:rPr>
            <a:t>casos   </a:t>
          </a:r>
        </a:p>
        <a:p>
          <a:pPr algn="ctr">
            <a:lnSpc>
              <a:spcPct val="100000"/>
            </a:lnSpc>
            <a:spcBef>
              <a:spcPct val="0"/>
            </a:spcBef>
            <a:spcAft>
              <a:spcPct val="35000"/>
            </a:spcAft>
          </a:pPr>
          <a:r>
            <a:rPr lang="es-ES" sz="1050" b="1" dirty="0">
              <a:latin typeface="Arial Narrow" panose="020B0606020202030204" pitchFamily="34" charset="0"/>
            </a:rPr>
            <a:t>73,5%               </a:t>
          </a:r>
        </a:p>
      </dgm:t>
    </dgm:pt>
    <dgm:pt modelId="{9C14E3DE-02B0-4100-A19E-562797C71E03}" type="parTrans" cxnId="{7DCD0D80-EEBC-40D9-825B-4DFAA4EA9AB3}">
      <dgm:prSet/>
      <dgm:spPr/>
      <dgm:t>
        <a:bodyPr/>
        <a:lstStyle/>
        <a:p>
          <a:pPr algn="ctr"/>
          <a:endParaRPr lang="es-ES" sz="900" b="1">
            <a:solidFill>
              <a:schemeClr val="tx1"/>
            </a:solidFill>
            <a:latin typeface="Arial Narrow" panose="020B0606020202030204" pitchFamily="34" charset="0"/>
          </a:endParaRPr>
        </a:p>
      </dgm:t>
    </dgm:pt>
    <dgm:pt modelId="{B140F048-7F24-4670-8C15-8EF15DBFC274}" type="sibTrans" cxnId="{7DCD0D80-EEBC-40D9-825B-4DFAA4EA9AB3}">
      <dgm:prSet/>
      <dgm:spPr/>
      <dgm:t>
        <a:bodyPr/>
        <a:lstStyle/>
        <a:p>
          <a:pPr algn="ctr"/>
          <a:endParaRPr lang="es-ES" sz="900" b="1">
            <a:solidFill>
              <a:schemeClr val="tx1"/>
            </a:solidFill>
            <a:latin typeface="Arial Narrow" panose="020B0606020202030204" pitchFamily="34" charset="0"/>
          </a:endParaRPr>
        </a:p>
      </dgm:t>
    </dgm:pt>
    <dgm:pt modelId="{F7FC8C51-A5D4-45DB-B9B5-40985F4623D1}">
      <dgm:prSet phldrT="[Texto]" phldr="0" custT="1"/>
      <dgm:spPr/>
      <dgm:t>
        <a:bodyPr vert="horz" wrap="square"/>
        <a:lstStyle/>
        <a:p>
          <a:pPr algn="ctr">
            <a:lnSpc>
              <a:spcPct val="100000"/>
            </a:lnSpc>
            <a:spcBef>
              <a:spcPct val="0"/>
            </a:spcBef>
            <a:spcAft>
              <a:spcPct val="35000"/>
            </a:spcAft>
          </a:pPr>
          <a:r>
            <a:rPr lang="es-ES" sz="1050" b="1" dirty="0">
              <a:latin typeface="Arial Narrow" panose="020B0606020202030204" pitchFamily="34" charset="0"/>
            </a:rPr>
            <a:t>Segundo trimestre: </a:t>
          </a:r>
        </a:p>
        <a:p>
          <a:pPr algn="ctr">
            <a:lnSpc>
              <a:spcPct val="100000"/>
            </a:lnSpc>
            <a:spcBef>
              <a:spcPct val="0"/>
            </a:spcBef>
            <a:spcAft>
              <a:spcPct val="35000"/>
            </a:spcAft>
          </a:pPr>
          <a:r>
            <a:rPr lang="fr-FR" altLang="es-ES" sz="1050" b="1" dirty="0">
              <a:latin typeface="Arial Narrow" panose="020B0606020202030204" pitchFamily="34" charset="0"/>
            </a:rPr>
            <a:t>2 </a:t>
          </a:r>
          <a:r>
            <a:rPr lang="es-ES" sz="1050" b="1" dirty="0">
              <a:latin typeface="Arial Narrow" panose="020B0606020202030204" pitchFamily="34" charset="0"/>
            </a:rPr>
            <a:t>casos</a:t>
          </a:r>
          <a:endParaRPr lang="fr-FR" altLang="es-ES" sz="1050" b="1" dirty="0">
            <a:latin typeface="Arial Narrow" panose="020B0606020202030204" pitchFamily="34" charset="0"/>
          </a:endParaRPr>
        </a:p>
        <a:p>
          <a:pPr algn="ctr">
            <a:lnSpc>
              <a:spcPct val="100000"/>
            </a:lnSpc>
            <a:spcBef>
              <a:spcPct val="0"/>
            </a:spcBef>
            <a:spcAft>
              <a:spcPct val="35000"/>
            </a:spcAft>
          </a:pPr>
          <a:r>
            <a:rPr lang="fr-FR" altLang="es-ES" sz="1050" b="1" dirty="0">
              <a:latin typeface="Arial Narrow" panose="020B0606020202030204" pitchFamily="34" charset="0"/>
            </a:rPr>
            <a:t>5,9%</a:t>
          </a:r>
        </a:p>
      </dgm:t>
    </dgm:pt>
    <dgm:pt modelId="{B14B0BFD-4B7F-4737-9774-9FB8AF66F1F9}" type="parTrans" cxnId="{C743A06E-545F-4E1D-912D-6416A540EDBC}">
      <dgm:prSet/>
      <dgm:spPr/>
      <dgm:t>
        <a:bodyPr/>
        <a:lstStyle/>
        <a:p>
          <a:pPr algn="ctr"/>
          <a:endParaRPr lang="es-ES" sz="900" b="1">
            <a:solidFill>
              <a:schemeClr val="tx1"/>
            </a:solidFill>
            <a:latin typeface="Arial Narrow" panose="020B0606020202030204" pitchFamily="34" charset="0"/>
          </a:endParaRPr>
        </a:p>
      </dgm:t>
    </dgm:pt>
    <dgm:pt modelId="{8D9AA64F-D959-4DF3-ADF8-C4C71FA70526}" type="sibTrans" cxnId="{C743A06E-545F-4E1D-912D-6416A540EDBC}">
      <dgm:prSet/>
      <dgm:spPr/>
      <dgm:t>
        <a:bodyPr/>
        <a:lstStyle/>
        <a:p>
          <a:pPr algn="ctr"/>
          <a:endParaRPr lang="es-ES" sz="900" b="1">
            <a:solidFill>
              <a:schemeClr val="tx1"/>
            </a:solidFill>
            <a:latin typeface="Arial Narrow" panose="020B0606020202030204" pitchFamily="34" charset="0"/>
          </a:endParaRPr>
        </a:p>
      </dgm:t>
    </dgm:pt>
    <dgm:pt modelId="{65E1A6FD-96A5-4AC8-B348-5BF8B77D8CD1}">
      <dgm:prSet phldrT="[Texto]" custT="1"/>
      <dgm:spPr/>
      <dgm:t>
        <a:bodyPr/>
        <a:lstStyle/>
        <a:p>
          <a:pPr algn="ctr"/>
          <a:r>
            <a:rPr lang="es-ES" sz="1050" b="1" dirty="0">
              <a:latin typeface="Arial Narrow" panose="020B0606020202030204" pitchFamily="34" charset="0"/>
            </a:rPr>
            <a:t>Tercer trimestre: </a:t>
          </a:r>
        </a:p>
        <a:p>
          <a:pPr algn="ctr"/>
          <a:r>
            <a:rPr lang="es-ES" sz="1050" b="1" dirty="0">
              <a:latin typeface="Arial Narrow" panose="020B0606020202030204" pitchFamily="34" charset="0"/>
            </a:rPr>
            <a:t>0 casos</a:t>
          </a:r>
        </a:p>
        <a:p>
          <a:pPr algn="ctr"/>
          <a:r>
            <a:rPr lang="es-ES" sz="1050" b="1" dirty="0">
              <a:latin typeface="Arial Narrow" panose="020B0606020202030204" pitchFamily="34" charset="0"/>
            </a:rPr>
            <a:t>0%</a:t>
          </a:r>
        </a:p>
      </dgm:t>
    </dgm:pt>
    <dgm:pt modelId="{27F9937C-E30B-4460-9DF0-193366354287}" type="sibTrans" cxnId="{A8160A8A-E8D4-4582-BC2E-EE503FA3CE7B}">
      <dgm:prSet/>
      <dgm:spPr/>
      <dgm:t>
        <a:bodyPr/>
        <a:lstStyle/>
        <a:p>
          <a:pPr algn="ctr"/>
          <a:endParaRPr lang="es-ES" sz="900" b="1">
            <a:solidFill>
              <a:schemeClr val="tx1"/>
            </a:solidFill>
            <a:latin typeface="Arial Narrow" panose="020B0606020202030204" pitchFamily="34" charset="0"/>
          </a:endParaRPr>
        </a:p>
      </dgm:t>
    </dgm:pt>
    <dgm:pt modelId="{F65B3F31-BBF3-452D-9D00-01470AB47815}" type="parTrans" cxnId="{A8160A8A-E8D4-4582-BC2E-EE503FA3CE7B}">
      <dgm:prSet/>
      <dgm:spPr/>
      <dgm:t>
        <a:bodyPr/>
        <a:lstStyle/>
        <a:p>
          <a:pPr algn="ctr"/>
          <a:endParaRPr lang="es-ES" sz="900" b="1">
            <a:solidFill>
              <a:schemeClr val="tx1"/>
            </a:solidFill>
            <a:latin typeface="Arial Narrow" panose="020B0606020202030204" pitchFamily="34" charset="0"/>
          </a:endParaRPr>
        </a:p>
      </dgm:t>
    </dgm:pt>
    <dgm:pt modelId="{BB0C2380-4B10-417F-A916-0DE48BF2AE9B}">
      <dgm:prSet phldrT="[Texto]" phldr="0" custT="1"/>
      <dgm:spPr/>
      <dgm:t>
        <a:bodyPr vert="horz" wrap="square"/>
        <a:lstStyle/>
        <a:p>
          <a:pPr algn="ctr">
            <a:lnSpc>
              <a:spcPct val="100000"/>
            </a:lnSpc>
            <a:spcBef>
              <a:spcPct val="0"/>
            </a:spcBef>
            <a:spcAft>
              <a:spcPct val="35000"/>
            </a:spcAft>
          </a:pPr>
          <a:r>
            <a:rPr lang="es-ES" sz="1050" b="1" dirty="0">
              <a:latin typeface="Arial Narrow" panose="020B0606020202030204" pitchFamily="34" charset="0"/>
            </a:rPr>
            <a:t>Sin control prenatal: </a:t>
          </a:r>
        </a:p>
        <a:p>
          <a:pPr algn="ctr">
            <a:lnSpc>
              <a:spcPct val="100000"/>
            </a:lnSpc>
            <a:spcBef>
              <a:spcPct val="0"/>
            </a:spcBef>
            <a:spcAft>
              <a:spcPct val="35000"/>
            </a:spcAft>
          </a:pPr>
          <a:r>
            <a:rPr lang="fr-FR" altLang="es-ES" sz="1050" b="1" dirty="0">
              <a:latin typeface="Arial Narrow" panose="020B0606020202030204" pitchFamily="34" charset="0"/>
            </a:rPr>
            <a:t>5 </a:t>
          </a:r>
          <a:r>
            <a:rPr lang="es-ES" sz="1050" b="1" dirty="0">
              <a:latin typeface="Arial Narrow" panose="020B0606020202030204" pitchFamily="34" charset="0"/>
            </a:rPr>
            <a:t>casos</a:t>
          </a:r>
          <a:endParaRPr lang="fr-FR" altLang="es-ES" sz="1050" b="1" dirty="0">
            <a:latin typeface="Arial Narrow" panose="020B0606020202030204" pitchFamily="34" charset="0"/>
          </a:endParaRPr>
        </a:p>
        <a:p>
          <a:pPr algn="ctr">
            <a:lnSpc>
              <a:spcPct val="100000"/>
            </a:lnSpc>
            <a:spcBef>
              <a:spcPct val="0"/>
            </a:spcBef>
            <a:spcAft>
              <a:spcPct val="35000"/>
            </a:spcAft>
          </a:pPr>
          <a:r>
            <a:rPr lang="fr-FR" sz="1050" b="1" dirty="0">
              <a:latin typeface="Arial Narrow" panose="020B0606020202030204" pitchFamily="34" charset="0"/>
            </a:rPr>
            <a:t>14,7%</a:t>
          </a:r>
          <a:r>
            <a:rPr lang="es-ES" sz="1050" b="1" dirty="0">
              <a:latin typeface="Arial Narrow" panose="020B0606020202030204" pitchFamily="34" charset="0"/>
            </a:rPr>
            <a:t>                       </a:t>
          </a:r>
        </a:p>
      </dgm:t>
    </dgm:pt>
    <dgm:pt modelId="{D2934CB9-DA0D-4E81-8D72-6E9BF2FCB566}" type="sibTrans" cxnId="{A7B50232-FFED-4BE1-B344-C1029C0919ED}">
      <dgm:prSet/>
      <dgm:spPr/>
      <dgm:t>
        <a:bodyPr/>
        <a:lstStyle/>
        <a:p>
          <a:pPr algn="ctr"/>
          <a:endParaRPr lang="es-ES" sz="1200" b="1">
            <a:solidFill>
              <a:schemeClr val="tx1"/>
            </a:solidFill>
          </a:endParaRPr>
        </a:p>
      </dgm:t>
    </dgm:pt>
    <dgm:pt modelId="{C6973461-6E43-4BD2-92E1-D568A054F3FC}" type="parTrans" cxnId="{A7B50232-FFED-4BE1-B344-C1029C0919ED}">
      <dgm:prSet/>
      <dgm:spPr/>
      <dgm:t>
        <a:bodyPr/>
        <a:lstStyle/>
        <a:p>
          <a:pPr algn="ctr"/>
          <a:endParaRPr lang="es-ES" sz="1200" b="1">
            <a:solidFill>
              <a:schemeClr val="tx1"/>
            </a:solidFill>
          </a:endParaRPr>
        </a:p>
      </dgm:t>
    </dgm:pt>
    <dgm:pt modelId="{C50A714F-830B-4EAF-AEA5-8E137E0F6F4A}" type="pres">
      <dgm:prSet presAssocID="{19973327-B337-4060-938B-8300F2A6B97A}" presName="Name0" presStyleCnt="0">
        <dgm:presLayoutVars>
          <dgm:dir/>
          <dgm:resizeHandles val="exact"/>
        </dgm:presLayoutVars>
      </dgm:prSet>
      <dgm:spPr/>
      <dgm:t>
        <a:bodyPr/>
        <a:lstStyle/>
        <a:p>
          <a:endParaRPr lang="es-ES"/>
        </a:p>
      </dgm:t>
    </dgm:pt>
    <dgm:pt modelId="{A1A8619D-A0D4-4F36-9D32-812BA1209AFC}" type="pres">
      <dgm:prSet presAssocID="{AA73C187-B0E5-4780-A5E8-782C1B738A27}" presName="node" presStyleLbl="node1" presStyleIdx="0" presStyleCnt="4">
        <dgm:presLayoutVars>
          <dgm:bulletEnabled val="1"/>
        </dgm:presLayoutVars>
      </dgm:prSet>
      <dgm:spPr/>
      <dgm:t>
        <a:bodyPr/>
        <a:lstStyle/>
        <a:p>
          <a:endParaRPr lang="es-ES"/>
        </a:p>
      </dgm:t>
    </dgm:pt>
    <dgm:pt modelId="{8509D073-AFAB-4B66-B64F-4FB3A3F4AF61}" type="pres">
      <dgm:prSet presAssocID="{B140F048-7F24-4670-8C15-8EF15DBFC274}" presName="sibTrans" presStyleLbl="sibTrans2D1" presStyleIdx="0" presStyleCnt="3"/>
      <dgm:spPr/>
      <dgm:t>
        <a:bodyPr/>
        <a:lstStyle/>
        <a:p>
          <a:endParaRPr lang="es-ES"/>
        </a:p>
      </dgm:t>
    </dgm:pt>
    <dgm:pt modelId="{E60858FA-20CB-47D9-9380-DA2D7A1FDABA}" type="pres">
      <dgm:prSet presAssocID="{B140F048-7F24-4670-8C15-8EF15DBFC274}" presName="connectorText" presStyleLbl="sibTrans2D1" presStyleIdx="0" presStyleCnt="3"/>
      <dgm:spPr/>
      <dgm:t>
        <a:bodyPr/>
        <a:lstStyle/>
        <a:p>
          <a:endParaRPr lang="es-ES"/>
        </a:p>
      </dgm:t>
    </dgm:pt>
    <dgm:pt modelId="{133B1FCF-9B95-41EC-BE25-A6D9663D8938}" type="pres">
      <dgm:prSet presAssocID="{F7FC8C51-A5D4-45DB-B9B5-40985F4623D1}" presName="node" presStyleLbl="node1" presStyleIdx="1" presStyleCnt="4" custScaleX="127468">
        <dgm:presLayoutVars>
          <dgm:bulletEnabled val="1"/>
        </dgm:presLayoutVars>
      </dgm:prSet>
      <dgm:spPr/>
      <dgm:t>
        <a:bodyPr/>
        <a:lstStyle/>
        <a:p>
          <a:endParaRPr lang="es-ES"/>
        </a:p>
      </dgm:t>
    </dgm:pt>
    <dgm:pt modelId="{A62EA833-C113-4264-B366-249755C46984}" type="pres">
      <dgm:prSet presAssocID="{8D9AA64F-D959-4DF3-ADF8-C4C71FA70526}" presName="sibTrans" presStyleLbl="sibTrans2D1" presStyleIdx="1" presStyleCnt="3"/>
      <dgm:spPr/>
      <dgm:t>
        <a:bodyPr/>
        <a:lstStyle/>
        <a:p>
          <a:endParaRPr lang="es-ES"/>
        </a:p>
      </dgm:t>
    </dgm:pt>
    <dgm:pt modelId="{8699A80E-D3B9-4D30-92C6-8BEABCE67349}" type="pres">
      <dgm:prSet presAssocID="{8D9AA64F-D959-4DF3-ADF8-C4C71FA70526}" presName="connectorText" presStyleLbl="sibTrans2D1" presStyleIdx="1" presStyleCnt="3"/>
      <dgm:spPr/>
      <dgm:t>
        <a:bodyPr/>
        <a:lstStyle/>
        <a:p>
          <a:endParaRPr lang="es-ES"/>
        </a:p>
      </dgm:t>
    </dgm:pt>
    <dgm:pt modelId="{285EEBA7-6491-496F-AE77-19F33BE2BB62}" type="pres">
      <dgm:prSet presAssocID="{65E1A6FD-96A5-4AC8-B348-5BF8B77D8CD1}" presName="node" presStyleLbl="node1" presStyleIdx="2" presStyleCnt="4">
        <dgm:presLayoutVars>
          <dgm:bulletEnabled val="1"/>
        </dgm:presLayoutVars>
      </dgm:prSet>
      <dgm:spPr/>
      <dgm:t>
        <a:bodyPr/>
        <a:lstStyle/>
        <a:p>
          <a:endParaRPr lang="es-ES"/>
        </a:p>
      </dgm:t>
    </dgm:pt>
    <dgm:pt modelId="{A0A199ED-8446-4B24-8434-C8486004B0FA}" type="pres">
      <dgm:prSet presAssocID="{27F9937C-E30B-4460-9DF0-193366354287}" presName="sibTrans" presStyleLbl="sibTrans2D1" presStyleIdx="2" presStyleCnt="3"/>
      <dgm:spPr/>
      <dgm:t>
        <a:bodyPr/>
        <a:lstStyle/>
        <a:p>
          <a:endParaRPr lang="es-ES"/>
        </a:p>
      </dgm:t>
    </dgm:pt>
    <dgm:pt modelId="{3F81FABE-E7BE-429E-BDFD-0FCD0F2D904D}" type="pres">
      <dgm:prSet presAssocID="{27F9937C-E30B-4460-9DF0-193366354287}" presName="connectorText" presStyleLbl="sibTrans2D1" presStyleIdx="2" presStyleCnt="3"/>
      <dgm:spPr/>
      <dgm:t>
        <a:bodyPr/>
        <a:lstStyle/>
        <a:p>
          <a:endParaRPr lang="es-ES"/>
        </a:p>
      </dgm:t>
    </dgm:pt>
    <dgm:pt modelId="{D7E246E9-A442-4A47-AF84-58B8FEE834D9}" type="pres">
      <dgm:prSet presAssocID="{BB0C2380-4B10-417F-A916-0DE48BF2AE9B}" presName="node" presStyleLbl="node1" presStyleIdx="3" presStyleCnt="4">
        <dgm:presLayoutVars>
          <dgm:bulletEnabled val="1"/>
        </dgm:presLayoutVars>
      </dgm:prSet>
      <dgm:spPr/>
      <dgm:t>
        <a:bodyPr/>
        <a:lstStyle/>
        <a:p>
          <a:endParaRPr lang="es-ES"/>
        </a:p>
      </dgm:t>
    </dgm:pt>
  </dgm:ptLst>
  <dgm:cxnLst>
    <dgm:cxn modelId="{C8345F4D-ECA7-420B-8649-774D0F30786E}" type="presOf" srcId="{B140F048-7F24-4670-8C15-8EF15DBFC274}" destId="{E60858FA-20CB-47D9-9380-DA2D7A1FDABA}" srcOrd="1" destOrd="0" presId="urn:microsoft.com/office/officeart/2005/8/layout/process1"/>
    <dgm:cxn modelId="{B97E6898-B33E-40B5-8600-2A77114D96B6}" type="presOf" srcId="{19973327-B337-4060-938B-8300F2A6B97A}" destId="{C50A714F-830B-4EAF-AEA5-8E137E0F6F4A}" srcOrd="0" destOrd="0" presId="urn:microsoft.com/office/officeart/2005/8/layout/process1"/>
    <dgm:cxn modelId="{4A687A23-4998-4A8D-9B49-4BAD73CD2343}" type="presOf" srcId="{65E1A6FD-96A5-4AC8-B348-5BF8B77D8CD1}" destId="{285EEBA7-6491-496F-AE77-19F33BE2BB62}" srcOrd="0" destOrd="0" presId="urn:microsoft.com/office/officeart/2005/8/layout/process1"/>
    <dgm:cxn modelId="{7DCD0D80-EEBC-40D9-825B-4DFAA4EA9AB3}" srcId="{19973327-B337-4060-938B-8300F2A6B97A}" destId="{AA73C187-B0E5-4780-A5E8-782C1B738A27}" srcOrd="0" destOrd="0" parTransId="{9C14E3DE-02B0-4100-A19E-562797C71E03}" sibTransId="{B140F048-7F24-4670-8C15-8EF15DBFC274}"/>
    <dgm:cxn modelId="{9E8717B0-D040-4634-9479-80982B52DC29}" type="presOf" srcId="{F7FC8C51-A5D4-45DB-B9B5-40985F4623D1}" destId="{133B1FCF-9B95-41EC-BE25-A6D9663D8938}" srcOrd="0" destOrd="0" presId="urn:microsoft.com/office/officeart/2005/8/layout/process1"/>
    <dgm:cxn modelId="{C743A06E-545F-4E1D-912D-6416A540EDBC}" srcId="{19973327-B337-4060-938B-8300F2A6B97A}" destId="{F7FC8C51-A5D4-45DB-B9B5-40985F4623D1}" srcOrd="1" destOrd="0" parTransId="{B14B0BFD-4B7F-4737-9774-9FB8AF66F1F9}" sibTransId="{8D9AA64F-D959-4DF3-ADF8-C4C71FA70526}"/>
    <dgm:cxn modelId="{E729599C-372C-4E41-AC47-BE56D70BD3AB}" type="presOf" srcId="{BB0C2380-4B10-417F-A916-0DE48BF2AE9B}" destId="{D7E246E9-A442-4A47-AF84-58B8FEE834D9}" srcOrd="0" destOrd="0" presId="urn:microsoft.com/office/officeart/2005/8/layout/process1"/>
    <dgm:cxn modelId="{A8160A8A-E8D4-4582-BC2E-EE503FA3CE7B}" srcId="{19973327-B337-4060-938B-8300F2A6B97A}" destId="{65E1A6FD-96A5-4AC8-B348-5BF8B77D8CD1}" srcOrd="2" destOrd="0" parTransId="{F65B3F31-BBF3-452D-9D00-01470AB47815}" sibTransId="{27F9937C-E30B-4460-9DF0-193366354287}"/>
    <dgm:cxn modelId="{3FDC6921-C7F9-4D63-A4D9-C6877924F219}" type="presOf" srcId="{27F9937C-E30B-4460-9DF0-193366354287}" destId="{3F81FABE-E7BE-429E-BDFD-0FCD0F2D904D}" srcOrd="1" destOrd="0" presId="urn:microsoft.com/office/officeart/2005/8/layout/process1"/>
    <dgm:cxn modelId="{CDAACE9A-F6D5-4B05-8DE5-C36DBBC7CD55}" type="presOf" srcId="{8D9AA64F-D959-4DF3-ADF8-C4C71FA70526}" destId="{8699A80E-D3B9-4D30-92C6-8BEABCE67349}" srcOrd="1" destOrd="0" presId="urn:microsoft.com/office/officeart/2005/8/layout/process1"/>
    <dgm:cxn modelId="{906BC575-D0E1-438F-8F26-DEDC9FA7BC77}" type="presOf" srcId="{AA73C187-B0E5-4780-A5E8-782C1B738A27}" destId="{A1A8619D-A0D4-4F36-9D32-812BA1209AFC}" srcOrd="0" destOrd="0" presId="urn:microsoft.com/office/officeart/2005/8/layout/process1"/>
    <dgm:cxn modelId="{A7B50232-FFED-4BE1-B344-C1029C0919ED}" srcId="{19973327-B337-4060-938B-8300F2A6B97A}" destId="{BB0C2380-4B10-417F-A916-0DE48BF2AE9B}" srcOrd="3" destOrd="0" parTransId="{C6973461-6E43-4BD2-92E1-D568A054F3FC}" sibTransId="{D2934CB9-DA0D-4E81-8D72-6E9BF2FCB566}"/>
    <dgm:cxn modelId="{747A562F-B928-4714-B787-5F150F8F5E94}" type="presOf" srcId="{27F9937C-E30B-4460-9DF0-193366354287}" destId="{A0A199ED-8446-4B24-8434-C8486004B0FA}" srcOrd="0" destOrd="0" presId="urn:microsoft.com/office/officeart/2005/8/layout/process1"/>
    <dgm:cxn modelId="{C49E39BD-760E-4BD4-8502-E53D065FD79A}" type="presOf" srcId="{8D9AA64F-D959-4DF3-ADF8-C4C71FA70526}" destId="{A62EA833-C113-4264-B366-249755C46984}" srcOrd="0" destOrd="0" presId="urn:microsoft.com/office/officeart/2005/8/layout/process1"/>
    <dgm:cxn modelId="{EE7360AD-E54B-4BE2-92B5-CB7E884E4503}" type="presOf" srcId="{B140F048-7F24-4670-8C15-8EF15DBFC274}" destId="{8509D073-AFAB-4B66-B64F-4FB3A3F4AF61}" srcOrd="0" destOrd="0" presId="urn:microsoft.com/office/officeart/2005/8/layout/process1"/>
    <dgm:cxn modelId="{65A860B5-F361-4FD0-9086-802558B28457}" type="presParOf" srcId="{C50A714F-830B-4EAF-AEA5-8E137E0F6F4A}" destId="{A1A8619D-A0D4-4F36-9D32-812BA1209AFC}" srcOrd="0" destOrd="0" presId="urn:microsoft.com/office/officeart/2005/8/layout/process1"/>
    <dgm:cxn modelId="{97739DA2-FE12-443E-A58E-980D98818EA4}" type="presParOf" srcId="{C50A714F-830B-4EAF-AEA5-8E137E0F6F4A}" destId="{8509D073-AFAB-4B66-B64F-4FB3A3F4AF61}" srcOrd="1" destOrd="0" presId="urn:microsoft.com/office/officeart/2005/8/layout/process1"/>
    <dgm:cxn modelId="{82A6ED30-44B0-4186-8936-E8D10A6F8022}" type="presParOf" srcId="{8509D073-AFAB-4B66-B64F-4FB3A3F4AF61}" destId="{E60858FA-20CB-47D9-9380-DA2D7A1FDABA}" srcOrd="0" destOrd="0" presId="urn:microsoft.com/office/officeart/2005/8/layout/process1"/>
    <dgm:cxn modelId="{1674D3D0-2E7A-4BEC-A0A8-B3265B6EEFBA}" type="presParOf" srcId="{C50A714F-830B-4EAF-AEA5-8E137E0F6F4A}" destId="{133B1FCF-9B95-41EC-BE25-A6D9663D8938}" srcOrd="2" destOrd="0" presId="urn:microsoft.com/office/officeart/2005/8/layout/process1"/>
    <dgm:cxn modelId="{8EAD10A2-48D8-40FF-A4A2-8193A7441E24}" type="presParOf" srcId="{C50A714F-830B-4EAF-AEA5-8E137E0F6F4A}" destId="{A62EA833-C113-4264-B366-249755C46984}" srcOrd="3" destOrd="0" presId="urn:microsoft.com/office/officeart/2005/8/layout/process1"/>
    <dgm:cxn modelId="{EF01C5BA-F2E9-4DD2-91E9-93AE807023D9}" type="presParOf" srcId="{A62EA833-C113-4264-B366-249755C46984}" destId="{8699A80E-D3B9-4D30-92C6-8BEABCE67349}" srcOrd="0" destOrd="0" presId="urn:microsoft.com/office/officeart/2005/8/layout/process1"/>
    <dgm:cxn modelId="{027C7FF5-5F83-4AF6-A2DD-CAF1800F4B4D}" type="presParOf" srcId="{C50A714F-830B-4EAF-AEA5-8E137E0F6F4A}" destId="{285EEBA7-6491-496F-AE77-19F33BE2BB62}" srcOrd="4" destOrd="0" presId="urn:microsoft.com/office/officeart/2005/8/layout/process1"/>
    <dgm:cxn modelId="{9665B3FC-FF38-41B7-B5AD-5AFBC4680A4F}" type="presParOf" srcId="{C50A714F-830B-4EAF-AEA5-8E137E0F6F4A}" destId="{A0A199ED-8446-4B24-8434-C8486004B0FA}" srcOrd="5" destOrd="0" presId="urn:microsoft.com/office/officeart/2005/8/layout/process1"/>
    <dgm:cxn modelId="{6707E9F3-88F9-4D2D-832F-79D344788626}" type="presParOf" srcId="{A0A199ED-8446-4B24-8434-C8486004B0FA}" destId="{3F81FABE-E7BE-429E-BDFD-0FCD0F2D904D}" srcOrd="0" destOrd="0" presId="urn:microsoft.com/office/officeart/2005/8/layout/process1"/>
    <dgm:cxn modelId="{705D7AF6-1C53-4B5F-9B4B-BEFBFFC54BFE}" type="presParOf" srcId="{C50A714F-830B-4EAF-AEA5-8E137E0F6F4A}" destId="{D7E246E9-A442-4A47-AF84-58B8FEE834D9}" srcOrd="6" destOrd="0" presId="urn:microsoft.com/office/officeart/2005/8/layout/process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67E4-4A42-448F-AF61-85BFDC290DB9}">
      <dsp:nvSpPr>
        <dsp:cNvPr id="0" name=""/>
        <dsp:cNvSpPr/>
      </dsp:nvSpPr>
      <dsp:spPr>
        <a:xfrm>
          <a:off x="2813813" y="587"/>
          <a:ext cx="1408240" cy="61743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a:solidFill>
                <a:schemeClr val="tx1"/>
              </a:solidFill>
              <a:latin typeface="Arial Narrow" panose="020B0606020202030204" pitchFamily="34" charset="0"/>
            </a:rPr>
            <a:t>Primera infancia</a:t>
          </a:r>
        </a:p>
        <a:p>
          <a:pPr lvl="0" algn="ctr" defTabSz="488950">
            <a:lnSpc>
              <a:spcPct val="90000"/>
            </a:lnSpc>
            <a:spcBef>
              <a:spcPct val="0"/>
            </a:spcBef>
            <a:spcAft>
              <a:spcPct val="35000"/>
            </a:spcAft>
          </a:pPr>
          <a:r>
            <a:rPr lang="es-ES" sz="1200" b="1" kern="1200" dirty="0">
              <a:solidFill>
                <a:schemeClr val="bg1"/>
              </a:solidFill>
              <a:latin typeface="Arial Narrow" panose="020B0606020202030204" pitchFamily="34" charset="0"/>
            </a:rPr>
            <a:t>18,1%</a:t>
          </a:r>
        </a:p>
        <a:p>
          <a:pPr lvl="0" algn="ctr" defTabSz="488950">
            <a:lnSpc>
              <a:spcPct val="90000"/>
            </a:lnSpc>
            <a:spcBef>
              <a:spcPct val="0"/>
            </a:spcBef>
            <a:spcAft>
              <a:spcPct val="35000"/>
            </a:spcAft>
          </a:pPr>
          <a:r>
            <a:rPr lang="es-ES" sz="1200" b="1" kern="1200" dirty="0">
              <a:solidFill>
                <a:schemeClr val="bg1"/>
              </a:solidFill>
              <a:latin typeface="Arial Narrow" panose="020B0606020202030204" pitchFamily="34" charset="0"/>
            </a:rPr>
            <a:t>56 casos</a:t>
          </a:r>
        </a:p>
      </dsp:txBody>
      <dsp:txXfrm>
        <a:off x="2843954" y="30728"/>
        <a:ext cx="1347958" cy="557154"/>
      </dsp:txXfrm>
    </dsp:sp>
    <dsp:sp modelId="{97E2FCC0-7117-4E1D-BEA7-E80B12FC7A62}">
      <dsp:nvSpPr>
        <dsp:cNvPr id="0" name=""/>
        <dsp:cNvSpPr/>
      </dsp:nvSpPr>
      <dsp:spPr>
        <a:xfrm>
          <a:off x="2063043" y="309305"/>
          <a:ext cx="2909780" cy="2909780"/>
        </a:xfrm>
        <a:custGeom>
          <a:avLst/>
          <a:gdLst/>
          <a:ahLst/>
          <a:cxnLst/>
          <a:rect l="0" t="0" r="0" b="0"/>
          <a:pathLst>
            <a:path>
              <a:moveTo>
                <a:pt x="2227230" y="221928"/>
              </a:moveTo>
              <a:arcTo wR="1454890" hR="1454890" stAng="18123808" swAng="564256"/>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691A0E1-681C-4AB1-A224-401390FCDE9C}">
      <dsp:nvSpPr>
        <dsp:cNvPr id="0" name=""/>
        <dsp:cNvSpPr/>
      </dsp:nvSpPr>
      <dsp:spPr>
        <a:xfrm>
          <a:off x="4067273" y="728032"/>
          <a:ext cx="1421263" cy="617436"/>
        </a:xfrm>
        <a:prstGeom prst="roundRect">
          <a:avLst/>
        </a:prstGeom>
        <a:solidFill>
          <a:schemeClr val="accent4">
            <a:hueOff val="-892954"/>
            <a:satOff val="5380"/>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a:solidFill>
                <a:schemeClr val="tx1"/>
              </a:solidFill>
              <a:latin typeface="Arial Narrow" panose="020B0606020202030204" pitchFamily="34" charset="0"/>
            </a:rPr>
            <a:t>Infancia</a:t>
          </a:r>
        </a:p>
        <a:p>
          <a:pPr lvl="0" algn="ctr" defTabSz="488950">
            <a:lnSpc>
              <a:spcPct val="90000"/>
            </a:lnSpc>
            <a:spcBef>
              <a:spcPct val="0"/>
            </a:spcBef>
            <a:spcAft>
              <a:spcPct val="35000"/>
            </a:spcAft>
          </a:pPr>
          <a:r>
            <a:rPr lang="es-ES" sz="1200" b="1" kern="1200" dirty="0">
              <a:solidFill>
                <a:schemeClr val="bg1"/>
              </a:solidFill>
              <a:latin typeface="Arial Narrow" panose="020B0606020202030204" pitchFamily="34" charset="0"/>
            </a:rPr>
            <a:t>20,7%</a:t>
          </a:r>
        </a:p>
        <a:p>
          <a:pPr lvl="0" algn="ctr" defTabSz="488950">
            <a:lnSpc>
              <a:spcPct val="90000"/>
            </a:lnSpc>
            <a:spcBef>
              <a:spcPct val="0"/>
            </a:spcBef>
            <a:spcAft>
              <a:spcPct val="35000"/>
            </a:spcAft>
          </a:pPr>
          <a:r>
            <a:rPr lang="es-ES" sz="1200" b="1" kern="1200" dirty="0">
              <a:solidFill>
                <a:schemeClr val="bg1"/>
              </a:solidFill>
              <a:latin typeface="Arial Narrow" panose="020B0606020202030204" pitchFamily="34" charset="0"/>
            </a:rPr>
            <a:t>64 casos</a:t>
          </a:r>
        </a:p>
      </dsp:txBody>
      <dsp:txXfrm>
        <a:off x="4097414" y="758173"/>
        <a:ext cx="1360981" cy="557154"/>
      </dsp:txXfrm>
    </dsp:sp>
    <dsp:sp modelId="{45D13642-0443-4272-9039-52251396ED66}">
      <dsp:nvSpPr>
        <dsp:cNvPr id="0" name=""/>
        <dsp:cNvSpPr/>
      </dsp:nvSpPr>
      <dsp:spPr>
        <a:xfrm>
          <a:off x="2063043" y="309305"/>
          <a:ext cx="2909780" cy="2909780"/>
        </a:xfrm>
        <a:custGeom>
          <a:avLst/>
          <a:gdLst/>
          <a:ahLst/>
          <a:cxnLst/>
          <a:rect l="0" t="0" r="0" b="0"/>
          <a:pathLst>
            <a:path>
              <a:moveTo>
                <a:pt x="2887097" y="1198985"/>
              </a:moveTo>
              <a:arcTo wR="1454890" hR="1454890" stAng="20992162" swAng="1215676"/>
            </a:path>
          </a:pathLst>
        </a:custGeom>
        <a:noFill/>
        <a:ln w="9525" cap="flat" cmpd="sng" algn="ctr">
          <a:solidFill>
            <a:schemeClr val="accent4">
              <a:hueOff val="-892954"/>
              <a:satOff val="5380"/>
              <a:lumOff val="431"/>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E6855D9-5D01-4C33-9AB2-7900DF22BD98}">
      <dsp:nvSpPr>
        <dsp:cNvPr id="0" name=""/>
        <dsp:cNvSpPr/>
      </dsp:nvSpPr>
      <dsp:spPr>
        <a:xfrm>
          <a:off x="4148865" y="2182922"/>
          <a:ext cx="1258080" cy="617436"/>
        </a:xfrm>
        <a:prstGeom prst="roundRect">
          <a:avLst/>
        </a:prstGeom>
        <a:solidFill>
          <a:schemeClr val="accent4">
            <a:hueOff val="-1785908"/>
            <a:satOff val="10760"/>
            <a:lumOff val="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a:solidFill>
                <a:schemeClr val="tx1"/>
              </a:solidFill>
              <a:latin typeface="Arial Narrow" panose="020B0606020202030204" pitchFamily="34" charset="0"/>
            </a:rPr>
            <a:t>Adolescencia</a:t>
          </a:r>
        </a:p>
        <a:p>
          <a:pPr lvl="0" algn="ctr" defTabSz="488950">
            <a:lnSpc>
              <a:spcPct val="90000"/>
            </a:lnSpc>
            <a:spcBef>
              <a:spcPct val="0"/>
            </a:spcBef>
            <a:spcAft>
              <a:spcPct val="35000"/>
            </a:spcAft>
          </a:pPr>
          <a:r>
            <a:rPr lang="es-ES" sz="1100" b="1" kern="1200" dirty="0">
              <a:solidFill>
                <a:schemeClr val="bg1"/>
              </a:solidFill>
              <a:latin typeface="Arial Narrow" panose="020B0606020202030204" pitchFamily="34" charset="0"/>
            </a:rPr>
            <a:t>5,5%</a:t>
          </a:r>
        </a:p>
        <a:p>
          <a:pPr lvl="0" algn="ctr" defTabSz="488950">
            <a:lnSpc>
              <a:spcPct val="90000"/>
            </a:lnSpc>
            <a:spcBef>
              <a:spcPct val="0"/>
            </a:spcBef>
            <a:spcAft>
              <a:spcPct val="35000"/>
            </a:spcAft>
          </a:pPr>
          <a:r>
            <a:rPr lang="es-ES" sz="1100" b="1" kern="1200" dirty="0">
              <a:solidFill>
                <a:schemeClr val="bg1"/>
              </a:solidFill>
              <a:latin typeface="Arial Narrow" panose="020B0606020202030204" pitchFamily="34" charset="0"/>
            </a:rPr>
            <a:t>17 casos</a:t>
          </a:r>
          <a:endParaRPr lang="es-ES" sz="1200" b="1" kern="1200" dirty="0">
            <a:solidFill>
              <a:schemeClr val="bg1"/>
            </a:solidFill>
            <a:latin typeface="Arial Narrow" panose="020B0606020202030204" pitchFamily="34" charset="0"/>
          </a:endParaRPr>
        </a:p>
      </dsp:txBody>
      <dsp:txXfrm>
        <a:off x="4179006" y="2213063"/>
        <a:ext cx="1197798" cy="557154"/>
      </dsp:txXfrm>
    </dsp:sp>
    <dsp:sp modelId="{91496150-CE10-4708-A73B-9B008B3F95B6}">
      <dsp:nvSpPr>
        <dsp:cNvPr id="0" name=""/>
        <dsp:cNvSpPr/>
      </dsp:nvSpPr>
      <dsp:spPr>
        <a:xfrm>
          <a:off x="2063043" y="309305"/>
          <a:ext cx="2909780" cy="2909780"/>
        </a:xfrm>
        <a:custGeom>
          <a:avLst/>
          <a:gdLst/>
          <a:ahLst/>
          <a:cxnLst/>
          <a:rect l="0" t="0" r="0" b="0"/>
          <a:pathLst>
            <a:path>
              <a:moveTo>
                <a:pt x="2418316" y="2545081"/>
              </a:moveTo>
              <a:arcTo wR="1454890" hR="1454890" stAng="2911936" swAng="564256"/>
            </a:path>
          </a:pathLst>
        </a:custGeom>
        <a:noFill/>
        <a:ln w="9525" cap="flat" cmpd="sng" algn="ctr">
          <a:solidFill>
            <a:schemeClr val="accent4">
              <a:hueOff val="-1785908"/>
              <a:satOff val="10760"/>
              <a:lumOff val="862"/>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3F2CECB-D49F-4F22-B7D9-7693E99EF7FF}">
      <dsp:nvSpPr>
        <dsp:cNvPr id="0" name=""/>
        <dsp:cNvSpPr/>
      </dsp:nvSpPr>
      <dsp:spPr>
        <a:xfrm>
          <a:off x="2813813" y="2910367"/>
          <a:ext cx="1408240" cy="617436"/>
        </a:xfrm>
        <a:prstGeom prst="roundRect">
          <a:avLst/>
        </a:prstGeom>
        <a:solidFill>
          <a:schemeClr val="accent4">
            <a:hueOff val="-2678862"/>
            <a:satOff val="16139"/>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a:solidFill>
                <a:schemeClr val="tx1"/>
              </a:solidFill>
              <a:latin typeface="Arial Narrow" panose="020B0606020202030204" pitchFamily="34" charset="0"/>
            </a:rPr>
            <a:t>Juventud</a:t>
          </a:r>
        </a:p>
        <a:p>
          <a:pPr lvl="0" algn="ctr" defTabSz="488950">
            <a:lnSpc>
              <a:spcPct val="90000"/>
            </a:lnSpc>
            <a:spcBef>
              <a:spcPct val="0"/>
            </a:spcBef>
            <a:spcAft>
              <a:spcPct val="35000"/>
            </a:spcAft>
          </a:pPr>
          <a:r>
            <a:rPr lang="es-ES" sz="1200" b="1" kern="1200" dirty="0">
              <a:solidFill>
                <a:schemeClr val="bg1"/>
              </a:solidFill>
              <a:latin typeface="Arial Narrow" panose="020B0606020202030204" pitchFamily="34" charset="0"/>
            </a:rPr>
            <a:t>6,5%</a:t>
          </a:r>
        </a:p>
        <a:p>
          <a:pPr lvl="0" algn="ctr" defTabSz="488950">
            <a:lnSpc>
              <a:spcPct val="90000"/>
            </a:lnSpc>
            <a:spcBef>
              <a:spcPct val="0"/>
            </a:spcBef>
            <a:spcAft>
              <a:spcPct val="35000"/>
            </a:spcAft>
          </a:pPr>
          <a:r>
            <a:rPr lang="es-ES" sz="1200" b="1" kern="1200" dirty="0">
              <a:solidFill>
                <a:schemeClr val="bg1"/>
              </a:solidFill>
              <a:latin typeface="Arial Narrow" panose="020B0606020202030204" pitchFamily="34" charset="0"/>
            </a:rPr>
            <a:t>20 casos</a:t>
          </a:r>
        </a:p>
      </dsp:txBody>
      <dsp:txXfrm>
        <a:off x="2843954" y="2940508"/>
        <a:ext cx="1347958" cy="557154"/>
      </dsp:txXfrm>
    </dsp:sp>
    <dsp:sp modelId="{D5D4151A-971C-413B-8065-A30749D877C7}">
      <dsp:nvSpPr>
        <dsp:cNvPr id="0" name=""/>
        <dsp:cNvSpPr/>
      </dsp:nvSpPr>
      <dsp:spPr>
        <a:xfrm>
          <a:off x="2063043" y="309305"/>
          <a:ext cx="2909780" cy="2909780"/>
        </a:xfrm>
        <a:custGeom>
          <a:avLst/>
          <a:gdLst/>
          <a:ahLst/>
          <a:cxnLst/>
          <a:rect l="0" t="0" r="0" b="0"/>
          <a:pathLst>
            <a:path>
              <a:moveTo>
                <a:pt x="682549" y="2687852"/>
              </a:moveTo>
              <a:arcTo wR="1454890" hR="1454890" stAng="7323808" swAng="564256"/>
            </a:path>
          </a:pathLst>
        </a:custGeom>
        <a:noFill/>
        <a:ln w="9525" cap="flat" cmpd="sng" algn="ctr">
          <a:solidFill>
            <a:schemeClr val="accent4">
              <a:hueOff val="-2678862"/>
              <a:satOff val="16139"/>
              <a:lumOff val="1294"/>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FBB3DD5-4721-42EF-947B-811A6B7552C5}">
      <dsp:nvSpPr>
        <dsp:cNvPr id="0" name=""/>
        <dsp:cNvSpPr/>
      </dsp:nvSpPr>
      <dsp:spPr>
        <a:xfrm>
          <a:off x="1596055" y="2182922"/>
          <a:ext cx="1323813" cy="617436"/>
        </a:xfrm>
        <a:prstGeom prst="roundRect">
          <a:avLst/>
        </a:prstGeom>
        <a:solidFill>
          <a:schemeClr val="accent4">
            <a:hueOff val="-3571816"/>
            <a:satOff val="21519"/>
            <a:lumOff val="1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a:solidFill>
                <a:schemeClr val="tx1"/>
              </a:solidFill>
              <a:latin typeface="Arial Narrow" panose="020B0606020202030204" pitchFamily="34" charset="0"/>
            </a:rPr>
            <a:t>Adultez</a:t>
          </a:r>
        </a:p>
        <a:p>
          <a:pPr lvl="0" algn="ctr" defTabSz="488950">
            <a:lnSpc>
              <a:spcPct val="90000"/>
            </a:lnSpc>
            <a:spcBef>
              <a:spcPct val="0"/>
            </a:spcBef>
            <a:spcAft>
              <a:spcPct val="35000"/>
            </a:spcAft>
          </a:pPr>
          <a:r>
            <a:rPr lang="es-ES" sz="1200" b="1" kern="1200" dirty="0">
              <a:solidFill>
                <a:schemeClr val="bg1"/>
              </a:solidFill>
              <a:latin typeface="Arial Narrow" panose="020B0606020202030204" pitchFamily="34" charset="0"/>
            </a:rPr>
            <a:t>30,1%</a:t>
          </a:r>
        </a:p>
        <a:p>
          <a:pPr lvl="0" algn="ctr" defTabSz="488950">
            <a:lnSpc>
              <a:spcPct val="90000"/>
            </a:lnSpc>
            <a:spcBef>
              <a:spcPct val="0"/>
            </a:spcBef>
            <a:spcAft>
              <a:spcPct val="35000"/>
            </a:spcAft>
          </a:pPr>
          <a:r>
            <a:rPr lang="es-ES" sz="1200" b="1" kern="1200" dirty="0">
              <a:solidFill>
                <a:schemeClr val="bg1"/>
              </a:solidFill>
              <a:latin typeface="Arial Narrow" panose="020B0606020202030204" pitchFamily="34" charset="0"/>
            </a:rPr>
            <a:t>93 casos</a:t>
          </a:r>
          <a:endParaRPr lang="es-ES" sz="1400" b="1" kern="1200" dirty="0">
            <a:solidFill>
              <a:schemeClr val="bg1"/>
            </a:solidFill>
            <a:latin typeface="Arial Narrow" panose="020B0606020202030204" pitchFamily="34" charset="0"/>
          </a:endParaRPr>
        </a:p>
      </dsp:txBody>
      <dsp:txXfrm>
        <a:off x="1626196" y="2213063"/>
        <a:ext cx="1263531" cy="557154"/>
      </dsp:txXfrm>
    </dsp:sp>
    <dsp:sp modelId="{ED010544-6BD3-478F-92D1-42A7B6489659}">
      <dsp:nvSpPr>
        <dsp:cNvPr id="0" name=""/>
        <dsp:cNvSpPr/>
      </dsp:nvSpPr>
      <dsp:spPr>
        <a:xfrm>
          <a:off x="2063043" y="309305"/>
          <a:ext cx="2909780" cy="2909780"/>
        </a:xfrm>
        <a:custGeom>
          <a:avLst/>
          <a:gdLst/>
          <a:ahLst/>
          <a:cxnLst/>
          <a:rect l="0" t="0" r="0" b="0"/>
          <a:pathLst>
            <a:path>
              <a:moveTo>
                <a:pt x="22682" y="1710795"/>
              </a:moveTo>
              <a:arcTo wR="1454890" hR="1454890" stAng="10192162" swAng="1215676"/>
            </a:path>
          </a:pathLst>
        </a:custGeom>
        <a:noFill/>
        <a:ln w="9525" cap="flat" cmpd="sng" algn="ctr">
          <a:solidFill>
            <a:schemeClr val="accent4">
              <a:hueOff val="-3571816"/>
              <a:satOff val="21519"/>
              <a:lumOff val="1725"/>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5DBFE4D-3E58-4247-ADAA-C6118920DE75}">
      <dsp:nvSpPr>
        <dsp:cNvPr id="0" name=""/>
        <dsp:cNvSpPr/>
      </dsp:nvSpPr>
      <dsp:spPr>
        <a:xfrm>
          <a:off x="1585649" y="728032"/>
          <a:ext cx="1344625" cy="617436"/>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kern="1200" dirty="0">
              <a:solidFill>
                <a:schemeClr val="tx1"/>
              </a:solidFill>
              <a:latin typeface="Arial Narrow" panose="020B0606020202030204" pitchFamily="34" charset="0"/>
            </a:rPr>
            <a:t>Adulto Mayor</a:t>
          </a:r>
        </a:p>
        <a:p>
          <a:pPr lvl="0" algn="ctr" defTabSz="488950">
            <a:lnSpc>
              <a:spcPct val="90000"/>
            </a:lnSpc>
            <a:spcBef>
              <a:spcPct val="0"/>
            </a:spcBef>
            <a:spcAft>
              <a:spcPct val="35000"/>
            </a:spcAft>
          </a:pPr>
          <a:r>
            <a:rPr lang="es-ES" sz="1100" b="1" kern="1200" dirty="0">
              <a:solidFill>
                <a:schemeClr val="bg1"/>
              </a:solidFill>
              <a:latin typeface="Arial Narrow" panose="020B0606020202030204" pitchFamily="34" charset="0"/>
            </a:rPr>
            <a:t>19,1%</a:t>
          </a:r>
        </a:p>
        <a:p>
          <a:pPr lvl="0" algn="ctr" defTabSz="488950">
            <a:lnSpc>
              <a:spcPct val="90000"/>
            </a:lnSpc>
            <a:spcBef>
              <a:spcPct val="0"/>
            </a:spcBef>
            <a:spcAft>
              <a:spcPct val="35000"/>
            </a:spcAft>
          </a:pPr>
          <a:r>
            <a:rPr lang="es-ES" sz="1100" b="1" kern="1200" dirty="0">
              <a:solidFill>
                <a:schemeClr val="bg1"/>
              </a:solidFill>
              <a:latin typeface="Arial Narrow" panose="020B0606020202030204" pitchFamily="34" charset="0"/>
            </a:rPr>
            <a:t>59 casos</a:t>
          </a:r>
          <a:endParaRPr lang="es-ES" sz="1200" b="1" kern="1200" dirty="0">
            <a:solidFill>
              <a:schemeClr val="bg1"/>
            </a:solidFill>
            <a:latin typeface="Arial Narrow" panose="020B0606020202030204" pitchFamily="34" charset="0"/>
          </a:endParaRPr>
        </a:p>
      </dsp:txBody>
      <dsp:txXfrm>
        <a:off x="1615790" y="758173"/>
        <a:ext cx="1284343" cy="557154"/>
      </dsp:txXfrm>
    </dsp:sp>
    <dsp:sp modelId="{2527C3C0-DAF9-4F56-8A16-C76DDF47C5BB}">
      <dsp:nvSpPr>
        <dsp:cNvPr id="0" name=""/>
        <dsp:cNvSpPr/>
      </dsp:nvSpPr>
      <dsp:spPr>
        <a:xfrm>
          <a:off x="2063043" y="309305"/>
          <a:ext cx="2909780" cy="2909780"/>
        </a:xfrm>
        <a:custGeom>
          <a:avLst/>
          <a:gdLst/>
          <a:ahLst/>
          <a:cxnLst/>
          <a:rect l="0" t="0" r="0" b="0"/>
          <a:pathLst>
            <a:path>
              <a:moveTo>
                <a:pt x="491464" y="364699"/>
              </a:moveTo>
              <a:arcTo wR="1454890" hR="1454890" stAng="13711936" swAng="564256"/>
            </a:path>
          </a:pathLst>
        </a:custGeom>
        <a:noFill/>
        <a:ln w="9525" cap="flat" cmpd="sng" algn="ctr">
          <a:solidFill>
            <a:schemeClr val="accent4">
              <a:hueOff val="-4464770"/>
              <a:satOff val="26899"/>
              <a:lumOff val="2156"/>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567E4-4A42-448F-AF61-85BFDC290DB9}">
      <dsp:nvSpPr>
        <dsp:cNvPr id="0" name=""/>
        <dsp:cNvSpPr/>
      </dsp:nvSpPr>
      <dsp:spPr>
        <a:xfrm>
          <a:off x="1500017" y="1037"/>
          <a:ext cx="976567" cy="42817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a:solidFill>
                <a:schemeClr val="tx1"/>
              </a:solidFill>
              <a:latin typeface="Arial Narrow" panose="020B0606020202030204" pitchFamily="34" charset="0"/>
            </a:rPr>
            <a:t>Primera infancia</a:t>
          </a:r>
        </a:p>
        <a:p>
          <a:pPr lvl="0" algn="ctr" defTabSz="311150">
            <a:lnSpc>
              <a:spcPct val="90000"/>
            </a:lnSpc>
            <a:spcBef>
              <a:spcPct val="0"/>
            </a:spcBef>
            <a:spcAft>
              <a:spcPct val="35000"/>
            </a:spcAft>
          </a:pPr>
          <a:r>
            <a:rPr lang="es-ES" sz="800" b="1" kern="1200" dirty="0">
              <a:solidFill>
                <a:schemeClr val="bg1"/>
              </a:solidFill>
              <a:latin typeface="Arial Narrow" panose="020B0606020202030204" pitchFamily="34" charset="0"/>
            </a:rPr>
            <a:t>23%</a:t>
          </a:r>
        </a:p>
        <a:p>
          <a:pPr lvl="0" algn="ctr" defTabSz="311150">
            <a:lnSpc>
              <a:spcPct val="90000"/>
            </a:lnSpc>
            <a:spcBef>
              <a:spcPct val="0"/>
            </a:spcBef>
            <a:spcAft>
              <a:spcPct val="35000"/>
            </a:spcAft>
          </a:pPr>
          <a:r>
            <a:rPr lang="es-ES" sz="800" b="1" kern="1200" dirty="0">
              <a:solidFill>
                <a:schemeClr val="bg1"/>
              </a:solidFill>
              <a:latin typeface="Arial Narrow" panose="020B0606020202030204" pitchFamily="34" charset="0"/>
            </a:rPr>
            <a:t>236 casos</a:t>
          </a:r>
        </a:p>
      </dsp:txBody>
      <dsp:txXfrm>
        <a:off x="1520919" y="21939"/>
        <a:ext cx="934763" cy="386367"/>
      </dsp:txXfrm>
    </dsp:sp>
    <dsp:sp modelId="{97E2FCC0-7117-4E1D-BEA7-E80B12FC7A62}">
      <dsp:nvSpPr>
        <dsp:cNvPr id="0" name=""/>
        <dsp:cNvSpPr/>
      </dsp:nvSpPr>
      <dsp:spPr>
        <a:xfrm>
          <a:off x="978560" y="215123"/>
          <a:ext cx="2019482" cy="2019482"/>
        </a:xfrm>
        <a:custGeom>
          <a:avLst/>
          <a:gdLst/>
          <a:ahLst/>
          <a:cxnLst/>
          <a:rect l="0" t="0" r="0" b="0"/>
          <a:pathLst>
            <a:path>
              <a:moveTo>
                <a:pt x="1545502" y="153857"/>
              </a:moveTo>
              <a:arcTo wR="1009741" hR="1009741" stAng="18122732" swAng="565704"/>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691A0E1-681C-4AB1-A224-401390FCDE9C}">
      <dsp:nvSpPr>
        <dsp:cNvPr id="0" name=""/>
        <dsp:cNvSpPr/>
      </dsp:nvSpPr>
      <dsp:spPr>
        <a:xfrm>
          <a:off x="2369963" y="505908"/>
          <a:ext cx="985598" cy="428171"/>
        </a:xfrm>
        <a:prstGeom prst="roundRect">
          <a:avLst/>
        </a:prstGeom>
        <a:solidFill>
          <a:schemeClr val="accent4">
            <a:hueOff val="-892954"/>
            <a:satOff val="5380"/>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a:solidFill>
                <a:schemeClr val="tx1"/>
              </a:solidFill>
              <a:latin typeface="Arial Narrow" panose="020B0606020202030204" pitchFamily="34" charset="0"/>
            </a:rPr>
            <a:t>Infancia</a:t>
          </a:r>
        </a:p>
        <a:p>
          <a:pPr lvl="0" algn="ctr" defTabSz="311150">
            <a:lnSpc>
              <a:spcPct val="90000"/>
            </a:lnSpc>
            <a:spcBef>
              <a:spcPct val="0"/>
            </a:spcBef>
            <a:spcAft>
              <a:spcPct val="35000"/>
            </a:spcAft>
          </a:pPr>
          <a:r>
            <a:rPr lang="es-ES" sz="800" b="1" kern="1200" dirty="0">
              <a:solidFill>
                <a:schemeClr val="bg1"/>
              </a:solidFill>
              <a:latin typeface="Arial Narrow" panose="020B0606020202030204" pitchFamily="34" charset="0"/>
            </a:rPr>
            <a:t>8%</a:t>
          </a:r>
        </a:p>
        <a:p>
          <a:pPr lvl="0" algn="ctr" defTabSz="311150">
            <a:lnSpc>
              <a:spcPct val="90000"/>
            </a:lnSpc>
            <a:spcBef>
              <a:spcPct val="0"/>
            </a:spcBef>
            <a:spcAft>
              <a:spcPct val="35000"/>
            </a:spcAft>
          </a:pPr>
          <a:r>
            <a:rPr lang="es-ES" sz="800" b="1" kern="1200" dirty="0">
              <a:solidFill>
                <a:schemeClr val="bg1"/>
              </a:solidFill>
              <a:latin typeface="Arial Narrow" panose="020B0606020202030204" pitchFamily="34" charset="0"/>
            </a:rPr>
            <a:t>82 casos</a:t>
          </a:r>
        </a:p>
      </dsp:txBody>
      <dsp:txXfrm>
        <a:off x="2390865" y="526810"/>
        <a:ext cx="943794" cy="386367"/>
      </dsp:txXfrm>
    </dsp:sp>
    <dsp:sp modelId="{45D13642-0443-4272-9039-52251396ED66}">
      <dsp:nvSpPr>
        <dsp:cNvPr id="0" name=""/>
        <dsp:cNvSpPr/>
      </dsp:nvSpPr>
      <dsp:spPr>
        <a:xfrm>
          <a:off x="978560" y="215123"/>
          <a:ext cx="2019482" cy="2019482"/>
        </a:xfrm>
        <a:custGeom>
          <a:avLst/>
          <a:gdLst/>
          <a:ahLst/>
          <a:cxnLst/>
          <a:rect l="0" t="0" r="0" b="0"/>
          <a:pathLst>
            <a:path>
              <a:moveTo>
                <a:pt x="2003719" y="832023"/>
              </a:moveTo>
              <a:arcTo wR="1009741" hR="1009741" stAng="20991779" swAng="1216443"/>
            </a:path>
          </a:pathLst>
        </a:custGeom>
        <a:noFill/>
        <a:ln w="9525" cap="flat" cmpd="sng" algn="ctr">
          <a:solidFill>
            <a:schemeClr val="accent4">
              <a:hueOff val="-892954"/>
              <a:satOff val="5380"/>
              <a:lumOff val="431"/>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E6855D9-5D01-4C33-9AB2-7900DF22BD98}">
      <dsp:nvSpPr>
        <dsp:cNvPr id="0" name=""/>
        <dsp:cNvSpPr/>
      </dsp:nvSpPr>
      <dsp:spPr>
        <a:xfrm>
          <a:off x="2426544" y="1515649"/>
          <a:ext cx="872436" cy="428171"/>
        </a:xfrm>
        <a:prstGeom prst="roundRect">
          <a:avLst/>
        </a:prstGeom>
        <a:solidFill>
          <a:schemeClr val="accent4">
            <a:hueOff val="-1785908"/>
            <a:satOff val="10760"/>
            <a:lumOff val="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a:solidFill>
                <a:schemeClr val="tx1"/>
              </a:solidFill>
              <a:latin typeface="Arial Narrow" panose="020B0606020202030204" pitchFamily="34" charset="0"/>
            </a:rPr>
            <a:t>Adolescencia</a:t>
          </a:r>
        </a:p>
        <a:p>
          <a:pPr lvl="0" algn="ctr" defTabSz="311150">
            <a:lnSpc>
              <a:spcPct val="90000"/>
            </a:lnSpc>
            <a:spcBef>
              <a:spcPct val="0"/>
            </a:spcBef>
            <a:spcAft>
              <a:spcPct val="35000"/>
            </a:spcAft>
          </a:pPr>
          <a:r>
            <a:rPr lang="es-ES" sz="800" b="1" kern="1200" dirty="0">
              <a:solidFill>
                <a:schemeClr val="bg1"/>
              </a:solidFill>
              <a:latin typeface="Arial Narrow" panose="020B0606020202030204" pitchFamily="34" charset="0"/>
            </a:rPr>
            <a:t>15,4%</a:t>
          </a:r>
        </a:p>
        <a:p>
          <a:pPr lvl="0" algn="ctr" defTabSz="311150">
            <a:lnSpc>
              <a:spcPct val="90000"/>
            </a:lnSpc>
            <a:spcBef>
              <a:spcPct val="0"/>
            </a:spcBef>
            <a:spcAft>
              <a:spcPct val="35000"/>
            </a:spcAft>
          </a:pPr>
          <a:r>
            <a:rPr lang="es-ES" sz="800" b="1" kern="1200" dirty="0">
              <a:solidFill>
                <a:schemeClr val="bg1"/>
              </a:solidFill>
              <a:latin typeface="Arial Narrow" panose="020B0606020202030204" pitchFamily="34" charset="0"/>
            </a:rPr>
            <a:t>158 casos</a:t>
          </a:r>
        </a:p>
      </dsp:txBody>
      <dsp:txXfrm>
        <a:off x="2447446" y="1536551"/>
        <a:ext cx="830632" cy="386367"/>
      </dsp:txXfrm>
    </dsp:sp>
    <dsp:sp modelId="{91496150-CE10-4708-A73B-9B008B3F95B6}">
      <dsp:nvSpPr>
        <dsp:cNvPr id="0" name=""/>
        <dsp:cNvSpPr/>
      </dsp:nvSpPr>
      <dsp:spPr>
        <a:xfrm>
          <a:off x="978560" y="215123"/>
          <a:ext cx="2019482" cy="2019482"/>
        </a:xfrm>
        <a:custGeom>
          <a:avLst/>
          <a:gdLst/>
          <a:ahLst/>
          <a:cxnLst/>
          <a:rect l="0" t="0" r="0" b="0"/>
          <a:pathLst>
            <a:path>
              <a:moveTo>
                <a:pt x="1678471" y="1766296"/>
              </a:moveTo>
              <a:arcTo wR="1009741" hR="1009741" stAng="2911563" swAng="565704"/>
            </a:path>
          </a:pathLst>
        </a:custGeom>
        <a:noFill/>
        <a:ln w="9525" cap="flat" cmpd="sng" algn="ctr">
          <a:solidFill>
            <a:schemeClr val="accent4">
              <a:hueOff val="-1785908"/>
              <a:satOff val="10760"/>
              <a:lumOff val="862"/>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3F2CECB-D49F-4F22-B7D9-7693E99EF7FF}">
      <dsp:nvSpPr>
        <dsp:cNvPr id="0" name=""/>
        <dsp:cNvSpPr/>
      </dsp:nvSpPr>
      <dsp:spPr>
        <a:xfrm>
          <a:off x="1500017" y="2020520"/>
          <a:ext cx="976567" cy="428171"/>
        </a:xfrm>
        <a:prstGeom prst="roundRect">
          <a:avLst/>
        </a:prstGeom>
        <a:solidFill>
          <a:schemeClr val="accent4">
            <a:hueOff val="-2678862"/>
            <a:satOff val="16139"/>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a:solidFill>
                <a:schemeClr val="tx1"/>
              </a:solidFill>
              <a:latin typeface="Arial Narrow" panose="020B0606020202030204" pitchFamily="34" charset="0"/>
            </a:rPr>
            <a:t>Juventud</a:t>
          </a:r>
        </a:p>
        <a:p>
          <a:pPr lvl="0" algn="ctr" defTabSz="311150">
            <a:lnSpc>
              <a:spcPct val="90000"/>
            </a:lnSpc>
            <a:spcBef>
              <a:spcPct val="0"/>
            </a:spcBef>
            <a:spcAft>
              <a:spcPct val="35000"/>
            </a:spcAft>
          </a:pPr>
          <a:r>
            <a:rPr lang="es-ES" sz="800" b="1" kern="1200" dirty="0">
              <a:solidFill>
                <a:schemeClr val="bg1"/>
              </a:solidFill>
              <a:latin typeface="Arial Narrow" panose="020B0606020202030204" pitchFamily="34" charset="0"/>
            </a:rPr>
            <a:t>29,2%</a:t>
          </a:r>
        </a:p>
        <a:p>
          <a:pPr lvl="0" algn="ctr" defTabSz="311150">
            <a:lnSpc>
              <a:spcPct val="90000"/>
            </a:lnSpc>
            <a:spcBef>
              <a:spcPct val="0"/>
            </a:spcBef>
            <a:spcAft>
              <a:spcPct val="35000"/>
            </a:spcAft>
          </a:pPr>
          <a:r>
            <a:rPr lang="es-ES" sz="800" b="1" kern="1200" dirty="0">
              <a:solidFill>
                <a:schemeClr val="bg1"/>
              </a:solidFill>
              <a:latin typeface="Arial Narrow" panose="020B0606020202030204" pitchFamily="34" charset="0"/>
            </a:rPr>
            <a:t>300 casos</a:t>
          </a:r>
        </a:p>
      </dsp:txBody>
      <dsp:txXfrm>
        <a:off x="1520919" y="2041422"/>
        <a:ext cx="934763" cy="386367"/>
      </dsp:txXfrm>
    </dsp:sp>
    <dsp:sp modelId="{D5D4151A-971C-413B-8065-A30749D877C7}">
      <dsp:nvSpPr>
        <dsp:cNvPr id="0" name=""/>
        <dsp:cNvSpPr/>
      </dsp:nvSpPr>
      <dsp:spPr>
        <a:xfrm>
          <a:off x="978560" y="215123"/>
          <a:ext cx="2019482" cy="2019482"/>
        </a:xfrm>
        <a:custGeom>
          <a:avLst/>
          <a:gdLst/>
          <a:ahLst/>
          <a:cxnLst/>
          <a:rect l="0" t="0" r="0" b="0"/>
          <a:pathLst>
            <a:path>
              <a:moveTo>
                <a:pt x="473979" y="1865624"/>
              </a:moveTo>
              <a:arcTo wR="1009741" hR="1009741" stAng="7322732" swAng="565704"/>
            </a:path>
          </a:pathLst>
        </a:custGeom>
        <a:noFill/>
        <a:ln w="9525" cap="flat" cmpd="sng" algn="ctr">
          <a:solidFill>
            <a:schemeClr val="accent4">
              <a:hueOff val="-2678862"/>
              <a:satOff val="16139"/>
              <a:lumOff val="1294"/>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FBB3DD5-4721-42EF-947B-811A6B7552C5}">
      <dsp:nvSpPr>
        <dsp:cNvPr id="0" name=""/>
        <dsp:cNvSpPr/>
      </dsp:nvSpPr>
      <dsp:spPr>
        <a:xfrm>
          <a:off x="654830" y="1515649"/>
          <a:ext cx="918019" cy="428171"/>
        </a:xfrm>
        <a:prstGeom prst="roundRect">
          <a:avLst/>
        </a:prstGeom>
        <a:solidFill>
          <a:schemeClr val="accent4">
            <a:hueOff val="-3571816"/>
            <a:satOff val="21519"/>
            <a:lumOff val="1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a:solidFill>
                <a:schemeClr val="tx1"/>
              </a:solidFill>
              <a:latin typeface="Arial Narrow" panose="020B0606020202030204" pitchFamily="34" charset="0"/>
            </a:rPr>
            <a:t>Adultez</a:t>
          </a:r>
        </a:p>
        <a:p>
          <a:pPr lvl="0" algn="ctr" defTabSz="311150">
            <a:lnSpc>
              <a:spcPct val="90000"/>
            </a:lnSpc>
            <a:spcBef>
              <a:spcPct val="0"/>
            </a:spcBef>
            <a:spcAft>
              <a:spcPct val="35000"/>
            </a:spcAft>
          </a:pPr>
          <a:r>
            <a:rPr lang="es-ES" sz="800" b="1" kern="1200" dirty="0">
              <a:solidFill>
                <a:schemeClr val="bg1"/>
              </a:solidFill>
              <a:latin typeface="Arial Narrow" panose="020B0606020202030204" pitchFamily="34" charset="0"/>
            </a:rPr>
            <a:t>21,7%</a:t>
          </a:r>
        </a:p>
        <a:p>
          <a:pPr lvl="0" algn="ctr" defTabSz="311150">
            <a:lnSpc>
              <a:spcPct val="90000"/>
            </a:lnSpc>
            <a:spcBef>
              <a:spcPct val="0"/>
            </a:spcBef>
            <a:spcAft>
              <a:spcPct val="35000"/>
            </a:spcAft>
          </a:pPr>
          <a:r>
            <a:rPr lang="es-ES" sz="800" b="1" kern="1200" dirty="0">
              <a:solidFill>
                <a:schemeClr val="bg1"/>
              </a:solidFill>
              <a:latin typeface="Arial Narrow" panose="020B0606020202030204" pitchFamily="34" charset="0"/>
            </a:rPr>
            <a:t>223 casos</a:t>
          </a:r>
          <a:endParaRPr lang="es-ES" sz="900" b="1" kern="1200" dirty="0">
            <a:solidFill>
              <a:schemeClr val="bg1"/>
            </a:solidFill>
            <a:latin typeface="Arial Narrow" panose="020B0606020202030204" pitchFamily="34" charset="0"/>
          </a:endParaRPr>
        </a:p>
      </dsp:txBody>
      <dsp:txXfrm>
        <a:off x="675732" y="1536551"/>
        <a:ext cx="876215" cy="386367"/>
      </dsp:txXfrm>
    </dsp:sp>
    <dsp:sp modelId="{ED010544-6BD3-478F-92D1-42A7B6489659}">
      <dsp:nvSpPr>
        <dsp:cNvPr id="0" name=""/>
        <dsp:cNvSpPr/>
      </dsp:nvSpPr>
      <dsp:spPr>
        <a:xfrm>
          <a:off x="978560" y="215123"/>
          <a:ext cx="2019482" cy="2019482"/>
        </a:xfrm>
        <a:custGeom>
          <a:avLst/>
          <a:gdLst/>
          <a:ahLst/>
          <a:cxnLst/>
          <a:rect l="0" t="0" r="0" b="0"/>
          <a:pathLst>
            <a:path>
              <a:moveTo>
                <a:pt x="15762" y="1187458"/>
              </a:moveTo>
              <a:arcTo wR="1009741" hR="1009741" stAng="10191779" swAng="1216443"/>
            </a:path>
          </a:pathLst>
        </a:custGeom>
        <a:noFill/>
        <a:ln w="9525" cap="flat" cmpd="sng" algn="ctr">
          <a:solidFill>
            <a:schemeClr val="accent4">
              <a:hueOff val="-3571816"/>
              <a:satOff val="21519"/>
              <a:lumOff val="1725"/>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5DBFE4D-3E58-4247-ADAA-C6118920DE75}">
      <dsp:nvSpPr>
        <dsp:cNvPr id="0" name=""/>
        <dsp:cNvSpPr/>
      </dsp:nvSpPr>
      <dsp:spPr>
        <a:xfrm>
          <a:off x="647613" y="505908"/>
          <a:ext cx="932452" cy="428171"/>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ES" sz="700" b="1" kern="1200" dirty="0">
              <a:solidFill>
                <a:schemeClr val="tx1"/>
              </a:solidFill>
              <a:latin typeface="Arial Narrow" panose="020B0606020202030204" pitchFamily="34" charset="0"/>
            </a:rPr>
            <a:t>Adulto Mayor</a:t>
          </a:r>
        </a:p>
        <a:p>
          <a:pPr lvl="0" algn="ctr" defTabSz="311150">
            <a:lnSpc>
              <a:spcPct val="90000"/>
            </a:lnSpc>
            <a:spcBef>
              <a:spcPct val="0"/>
            </a:spcBef>
            <a:spcAft>
              <a:spcPct val="35000"/>
            </a:spcAft>
          </a:pPr>
          <a:r>
            <a:rPr lang="es-ES" sz="800" b="1" kern="1200" dirty="0">
              <a:solidFill>
                <a:schemeClr val="bg1"/>
              </a:solidFill>
              <a:latin typeface="Arial Narrow" panose="020B0606020202030204" pitchFamily="34" charset="0"/>
            </a:rPr>
            <a:t>2,7%</a:t>
          </a:r>
        </a:p>
        <a:p>
          <a:pPr lvl="0" algn="ctr" defTabSz="311150">
            <a:lnSpc>
              <a:spcPct val="90000"/>
            </a:lnSpc>
            <a:spcBef>
              <a:spcPct val="0"/>
            </a:spcBef>
            <a:spcAft>
              <a:spcPct val="35000"/>
            </a:spcAft>
          </a:pPr>
          <a:r>
            <a:rPr lang="es-ES" sz="800" b="1" kern="1200" dirty="0">
              <a:solidFill>
                <a:schemeClr val="bg1"/>
              </a:solidFill>
              <a:latin typeface="Arial Narrow" panose="020B0606020202030204" pitchFamily="34" charset="0"/>
            </a:rPr>
            <a:t>28 casos</a:t>
          </a:r>
        </a:p>
      </dsp:txBody>
      <dsp:txXfrm>
        <a:off x="668515" y="526810"/>
        <a:ext cx="890648" cy="386367"/>
      </dsp:txXfrm>
    </dsp:sp>
    <dsp:sp modelId="{2527C3C0-DAF9-4F56-8A16-C76DDF47C5BB}">
      <dsp:nvSpPr>
        <dsp:cNvPr id="0" name=""/>
        <dsp:cNvSpPr/>
      </dsp:nvSpPr>
      <dsp:spPr>
        <a:xfrm>
          <a:off x="978560" y="215123"/>
          <a:ext cx="2019482" cy="2019482"/>
        </a:xfrm>
        <a:custGeom>
          <a:avLst/>
          <a:gdLst/>
          <a:ahLst/>
          <a:cxnLst/>
          <a:rect l="0" t="0" r="0" b="0"/>
          <a:pathLst>
            <a:path>
              <a:moveTo>
                <a:pt x="341010" y="253185"/>
              </a:moveTo>
              <a:arcTo wR="1009741" hR="1009741" stAng="13711563" swAng="565704"/>
            </a:path>
          </a:pathLst>
        </a:custGeom>
        <a:noFill/>
        <a:ln w="9525" cap="flat" cmpd="sng" algn="ctr">
          <a:solidFill>
            <a:schemeClr val="accent4">
              <a:hueOff val="-4464770"/>
              <a:satOff val="26899"/>
              <a:lumOff val="2156"/>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A8619D-A0D4-4F36-9D32-812BA1209AFC}">
      <dsp:nvSpPr>
        <dsp:cNvPr id="0" name=""/>
        <dsp:cNvSpPr/>
      </dsp:nvSpPr>
      <dsp:spPr>
        <a:xfrm>
          <a:off x="3432" y="0"/>
          <a:ext cx="1038839" cy="683816"/>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66725">
            <a:lnSpc>
              <a:spcPct val="100000"/>
            </a:lnSpc>
            <a:spcBef>
              <a:spcPct val="0"/>
            </a:spcBef>
            <a:spcAft>
              <a:spcPct val="35000"/>
            </a:spcAft>
          </a:pPr>
          <a:r>
            <a:rPr lang="es-ES" sz="1050" b="1" kern="1200" dirty="0">
              <a:latin typeface="Arial Narrow" panose="020B0606020202030204" pitchFamily="34" charset="0"/>
            </a:rPr>
            <a:t>Primer trimestre: 25</a:t>
          </a:r>
          <a:r>
            <a:rPr lang="fr-FR" altLang="es-ES" sz="1050" b="1" kern="1200" dirty="0">
              <a:latin typeface="Arial Narrow" panose="020B0606020202030204" pitchFamily="34" charset="0"/>
            </a:rPr>
            <a:t> </a:t>
          </a:r>
          <a:r>
            <a:rPr lang="es-ES" sz="1050" b="1" kern="1200" dirty="0">
              <a:latin typeface="Arial Narrow" panose="020B0606020202030204" pitchFamily="34" charset="0"/>
            </a:rPr>
            <a:t>casos   </a:t>
          </a:r>
        </a:p>
        <a:p>
          <a:pPr lvl="0" algn="ctr" defTabSz="466725">
            <a:lnSpc>
              <a:spcPct val="100000"/>
            </a:lnSpc>
            <a:spcBef>
              <a:spcPct val="0"/>
            </a:spcBef>
            <a:spcAft>
              <a:spcPct val="35000"/>
            </a:spcAft>
          </a:pPr>
          <a:r>
            <a:rPr lang="es-ES" sz="1050" b="1" kern="1200" dirty="0">
              <a:latin typeface="Arial Narrow" panose="020B0606020202030204" pitchFamily="34" charset="0"/>
            </a:rPr>
            <a:t>73,5%               </a:t>
          </a:r>
        </a:p>
      </dsp:txBody>
      <dsp:txXfrm>
        <a:off x="23460" y="20028"/>
        <a:ext cx="998783" cy="643760"/>
      </dsp:txXfrm>
    </dsp:sp>
    <dsp:sp modelId="{8509D073-AFAB-4B66-B64F-4FB3A3F4AF61}">
      <dsp:nvSpPr>
        <dsp:cNvPr id="0" name=""/>
        <dsp:cNvSpPr/>
      </dsp:nvSpPr>
      <dsp:spPr>
        <a:xfrm>
          <a:off x="1146156" y="213092"/>
          <a:ext cx="220234" cy="257632"/>
        </a:xfrm>
        <a:prstGeom prst="rightArrow">
          <a:avLst>
            <a:gd name="adj1" fmla="val 60000"/>
            <a:gd name="adj2" fmla="val 5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 sz="1100" b="1" kern="1200">
            <a:solidFill>
              <a:schemeClr val="tx1"/>
            </a:solidFill>
            <a:latin typeface="Arial Narrow" panose="020B0606020202030204" pitchFamily="34" charset="0"/>
          </a:endParaRPr>
        </a:p>
      </dsp:txBody>
      <dsp:txXfrm>
        <a:off x="1146156" y="264618"/>
        <a:ext cx="154164" cy="154580"/>
      </dsp:txXfrm>
    </dsp:sp>
    <dsp:sp modelId="{133B1FCF-9B95-41EC-BE25-A6D9663D8938}">
      <dsp:nvSpPr>
        <dsp:cNvPr id="0" name=""/>
        <dsp:cNvSpPr/>
      </dsp:nvSpPr>
      <dsp:spPr>
        <a:xfrm>
          <a:off x="1457808" y="0"/>
          <a:ext cx="1324188" cy="683816"/>
        </a:xfrm>
        <a:prstGeom prst="roundRect">
          <a:avLst>
            <a:gd name="adj" fmla="val 10000"/>
          </a:avLst>
        </a:prstGeom>
        <a:gradFill rotWithShape="0">
          <a:gsLst>
            <a:gs pos="0">
              <a:schemeClr val="accent4">
                <a:hueOff val="-1488257"/>
                <a:satOff val="8966"/>
                <a:lumOff val="719"/>
                <a:alphaOff val="0"/>
                <a:tint val="50000"/>
                <a:satMod val="300000"/>
              </a:schemeClr>
            </a:gs>
            <a:gs pos="35000">
              <a:schemeClr val="accent4">
                <a:hueOff val="-1488257"/>
                <a:satOff val="8966"/>
                <a:lumOff val="719"/>
                <a:alphaOff val="0"/>
                <a:tint val="37000"/>
                <a:satMod val="300000"/>
              </a:schemeClr>
            </a:gs>
            <a:gs pos="100000">
              <a:schemeClr val="accent4">
                <a:hueOff val="-1488257"/>
                <a:satOff val="8966"/>
                <a:lumOff val="71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66725">
            <a:lnSpc>
              <a:spcPct val="100000"/>
            </a:lnSpc>
            <a:spcBef>
              <a:spcPct val="0"/>
            </a:spcBef>
            <a:spcAft>
              <a:spcPct val="35000"/>
            </a:spcAft>
          </a:pPr>
          <a:r>
            <a:rPr lang="es-ES" sz="1050" b="1" kern="1200" dirty="0">
              <a:latin typeface="Arial Narrow" panose="020B0606020202030204" pitchFamily="34" charset="0"/>
            </a:rPr>
            <a:t>Segundo trimestre: </a:t>
          </a:r>
        </a:p>
        <a:p>
          <a:pPr lvl="0" algn="ctr" defTabSz="466725">
            <a:lnSpc>
              <a:spcPct val="100000"/>
            </a:lnSpc>
            <a:spcBef>
              <a:spcPct val="0"/>
            </a:spcBef>
            <a:spcAft>
              <a:spcPct val="35000"/>
            </a:spcAft>
          </a:pPr>
          <a:r>
            <a:rPr lang="fr-FR" altLang="es-ES" sz="1050" b="1" kern="1200" dirty="0">
              <a:latin typeface="Arial Narrow" panose="020B0606020202030204" pitchFamily="34" charset="0"/>
            </a:rPr>
            <a:t>2 </a:t>
          </a:r>
          <a:r>
            <a:rPr lang="es-ES" sz="1050" b="1" kern="1200" dirty="0">
              <a:latin typeface="Arial Narrow" panose="020B0606020202030204" pitchFamily="34" charset="0"/>
            </a:rPr>
            <a:t>casos</a:t>
          </a:r>
          <a:endParaRPr lang="fr-FR" altLang="es-ES" sz="1050" b="1" kern="1200" dirty="0">
            <a:latin typeface="Arial Narrow" panose="020B0606020202030204" pitchFamily="34" charset="0"/>
          </a:endParaRPr>
        </a:p>
        <a:p>
          <a:pPr lvl="0" algn="ctr" defTabSz="466725">
            <a:lnSpc>
              <a:spcPct val="100000"/>
            </a:lnSpc>
            <a:spcBef>
              <a:spcPct val="0"/>
            </a:spcBef>
            <a:spcAft>
              <a:spcPct val="35000"/>
            </a:spcAft>
          </a:pPr>
          <a:r>
            <a:rPr lang="fr-FR" altLang="es-ES" sz="1050" b="1" kern="1200" dirty="0">
              <a:latin typeface="Arial Narrow" panose="020B0606020202030204" pitchFamily="34" charset="0"/>
            </a:rPr>
            <a:t>5,9%</a:t>
          </a:r>
        </a:p>
      </dsp:txBody>
      <dsp:txXfrm>
        <a:off x="1477836" y="20028"/>
        <a:ext cx="1284132" cy="643760"/>
      </dsp:txXfrm>
    </dsp:sp>
    <dsp:sp modelId="{A62EA833-C113-4264-B366-249755C46984}">
      <dsp:nvSpPr>
        <dsp:cNvPr id="0" name=""/>
        <dsp:cNvSpPr/>
      </dsp:nvSpPr>
      <dsp:spPr>
        <a:xfrm>
          <a:off x="2885880" y="213092"/>
          <a:ext cx="220234" cy="257632"/>
        </a:xfrm>
        <a:prstGeom prst="rightArrow">
          <a:avLst>
            <a:gd name="adj1" fmla="val 60000"/>
            <a:gd name="adj2" fmla="val 50000"/>
          </a:avLst>
        </a:prstGeom>
        <a:gradFill rotWithShape="0">
          <a:gsLst>
            <a:gs pos="0">
              <a:schemeClr val="accent4">
                <a:hueOff val="-2232385"/>
                <a:satOff val="13449"/>
                <a:lumOff val="1078"/>
                <a:alphaOff val="0"/>
                <a:tint val="50000"/>
                <a:satMod val="300000"/>
              </a:schemeClr>
            </a:gs>
            <a:gs pos="35000">
              <a:schemeClr val="accent4">
                <a:hueOff val="-2232385"/>
                <a:satOff val="13449"/>
                <a:lumOff val="1078"/>
                <a:alphaOff val="0"/>
                <a:tint val="37000"/>
                <a:satMod val="300000"/>
              </a:schemeClr>
            </a:gs>
            <a:gs pos="100000">
              <a:schemeClr val="accent4">
                <a:hueOff val="-2232385"/>
                <a:satOff val="13449"/>
                <a:lumOff val="1078"/>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 sz="1100" b="1" kern="1200">
            <a:solidFill>
              <a:schemeClr val="tx1"/>
            </a:solidFill>
            <a:latin typeface="Arial Narrow" panose="020B0606020202030204" pitchFamily="34" charset="0"/>
          </a:endParaRPr>
        </a:p>
      </dsp:txBody>
      <dsp:txXfrm>
        <a:off x="2885880" y="264618"/>
        <a:ext cx="154164" cy="154580"/>
      </dsp:txXfrm>
    </dsp:sp>
    <dsp:sp modelId="{285EEBA7-6491-496F-AE77-19F33BE2BB62}">
      <dsp:nvSpPr>
        <dsp:cNvPr id="0" name=""/>
        <dsp:cNvSpPr/>
      </dsp:nvSpPr>
      <dsp:spPr>
        <a:xfrm>
          <a:off x="3197532" y="0"/>
          <a:ext cx="1038839" cy="683816"/>
        </a:xfrm>
        <a:prstGeom prst="roundRect">
          <a:avLst>
            <a:gd name="adj" fmla="val 10000"/>
          </a:avLst>
        </a:prstGeom>
        <a:gradFill rotWithShape="0">
          <a:gsLst>
            <a:gs pos="0">
              <a:schemeClr val="accent4">
                <a:hueOff val="-2976513"/>
                <a:satOff val="17933"/>
                <a:lumOff val="1437"/>
                <a:alphaOff val="0"/>
                <a:tint val="50000"/>
                <a:satMod val="300000"/>
              </a:schemeClr>
            </a:gs>
            <a:gs pos="35000">
              <a:schemeClr val="accent4">
                <a:hueOff val="-2976513"/>
                <a:satOff val="17933"/>
                <a:lumOff val="1437"/>
                <a:alphaOff val="0"/>
                <a:tint val="37000"/>
                <a:satMod val="300000"/>
              </a:schemeClr>
            </a:gs>
            <a:gs pos="100000">
              <a:schemeClr val="accent4">
                <a:hueOff val="-2976513"/>
                <a:satOff val="17933"/>
                <a:lumOff val="143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ES" sz="1050" b="1" kern="1200" dirty="0">
              <a:latin typeface="Arial Narrow" panose="020B0606020202030204" pitchFamily="34" charset="0"/>
            </a:rPr>
            <a:t>Tercer trimestre: </a:t>
          </a:r>
        </a:p>
        <a:p>
          <a:pPr lvl="0" algn="ctr" defTabSz="466725">
            <a:lnSpc>
              <a:spcPct val="90000"/>
            </a:lnSpc>
            <a:spcBef>
              <a:spcPct val="0"/>
            </a:spcBef>
            <a:spcAft>
              <a:spcPct val="35000"/>
            </a:spcAft>
          </a:pPr>
          <a:r>
            <a:rPr lang="es-ES" sz="1050" b="1" kern="1200" dirty="0">
              <a:latin typeface="Arial Narrow" panose="020B0606020202030204" pitchFamily="34" charset="0"/>
            </a:rPr>
            <a:t>0 casos</a:t>
          </a:r>
        </a:p>
        <a:p>
          <a:pPr lvl="0" algn="ctr" defTabSz="466725">
            <a:lnSpc>
              <a:spcPct val="90000"/>
            </a:lnSpc>
            <a:spcBef>
              <a:spcPct val="0"/>
            </a:spcBef>
            <a:spcAft>
              <a:spcPct val="35000"/>
            </a:spcAft>
          </a:pPr>
          <a:r>
            <a:rPr lang="es-ES" sz="1050" b="1" kern="1200" dirty="0">
              <a:latin typeface="Arial Narrow" panose="020B0606020202030204" pitchFamily="34" charset="0"/>
            </a:rPr>
            <a:t>0%</a:t>
          </a:r>
        </a:p>
      </dsp:txBody>
      <dsp:txXfrm>
        <a:off x="3217560" y="20028"/>
        <a:ext cx="998783" cy="643760"/>
      </dsp:txXfrm>
    </dsp:sp>
    <dsp:sp modelId="{A0A199ED-8446-4B24-8434-C8486004B0FA}">
      <dsp:nvSpPr>
        <dsp:cNvPr id="0" name=""/>
        <dsp:cNvSpPr/>
      </dsp:nvSpPr>
      <dsp:spPr>
        <a:xfrm>
          <a:off x="4340256" y="213092"/>
          <a:ext cx="220234" cy="257632"/>
        </a:xfrm>
        <a:prstGeom prst="rightArrow">
          <a:avLst>
            <a:gd name="adj1" fmla="val 60000"/>
            <a:gd name="adj2" fmla="val 50000"/>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 sz="1100" b="1" kern="1200">
            <a:solidFill>
              <a:schemeClr val="tx1"/>
            </a:solidFill>
            <a:latin typeface="Arial Narrow" panose="020B0606020202030204" pitchFamily="34" charset="0"/>
          </a:endParaRPr>
        </a:p>
      </dsp:txBody>
      <dsp:txXfrm>
        <a:off x="4340256" y="264618"/>
        <a:ext cx="154164" cy="154580"/>
      </dsp:txXfrm>
    </dsp:sp>
    <dsp:sp modelId="{D7E246E9-A442-4A47-AF84-58B8FEE834D9}">
      <dsp:nvSpPr>
        <dsp:cNvPr id="0" name=""/>
        <dsp:cNvSpPr/>
      </dsp:nvSpPr>
      <dsp:spPr>
        <a:xfrm>
          <a:off x="4651908" y="0"/>
          <a:ext cx="1038839" cy="683816"/>
        </a:xfrm>
        <a:prstGeom prst="roundRect">
          <a:avLst>
            <a:gd name="adj" fmla="val 10000"/>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66725">
            <a:lnSpc>
              <a:spcPct val="100000"/>
            </a:lnSpc>
            <a:spcBef>
              <a:spcPct val="0"/>
            </a:spcBef>
            <a:spcAft>
              <a:spcPct val="35000"/>
            </a:spcAft>
          </a:pPr>
          <a:r>
            <a:rPr lang="es-ES" sz="1050" b="1" kern="1200" dirty="0">
              <a:latin typeface="Arial Narrow" panose="020B0606020202030204" pitchFamily="34" charset="0"/>
            </a:rPr>
            <a:t>Sin control prenatal: </a:t>
          </a:r>
        </a:p>
        <a:p>
          <a:pPr lvl="0" algn="ctr" defTabSz="466725">
            <a:lnSpc>
              <a:spcPct val="100000"/>
            </a:lnSpc>
            <a:spcBef>
              <a:spcPct val="0"/>
            </a:spcBef>
            <a:spcAft>
              <a:spcPct val="35000"/>
            </a:spcAft>
          </a:pPr>
          <a:r>
            <a:rPr lang="fr-FR" altLang="es-ES" sz="1050" b="1" kern="1200" dirty="0">
              <a:latin typeface="Arial Narrow" panose="020B0606020202030204" pitchFamily="34" charset="0"/>
            </a:rPr>
            <a:t>5 </a:t>
          </a:r>
          <a:r>
            <a:rPr lang="es-ES" sz="1050" b="1" kern="1200" dirty="0">
              <a:latin typeface="Arial Narrow" panose="020B0606020202030204" pitchFamily="34" charset="0"/>
            </a:rPr>
            <a:t>casos</a:t>
          </a:r>
          <a:endParaRPr lang="fr-FR" altLang="es-ES" sz="1050" b="1" kern="1200" dirty="0">
            <a:latin typeface="Arial Narrow" panose="020B0606020202030204" pitchFamily="34" charset="0"/>
          </a:endParaRPr>
        </a:p>
        <a:p>
          <a:pPr lvl="0" algn="ctr" defTabSz="466725">
            <a:lnSpc>
              <a:spcPct val="100000"/>
            </a:lnSpc>
            <a:spcBef>
              <a:spcPct val="0"/>
            </a:spcBef>
            <a:spcAft>
              <a:spcPct val="35000"/>
            </a:spcAft>
          </a:pPr>
          <a:r>
            <a:rPr lang="fr-FR" sz="1050" b="1" kern="1200" dirty="0">
              <a:latin typeface="Arial Narrow" panose="020B0606020202030204" pitchFamily="34" charset="0"/>
            </a:rPr>
            <a:t>14,7%</a:t>
          </a:r>
          <a:r>
            <a:rPr lang="es-ES" sz="1050" b="1" kern="1200" dirty="0">
              <a:latin typeface="Arial Narrow" panose="020B0606020202030204" pitchFamily="34" charset="0"/>
            </a:rPr>
            <a:t>                       </a:t>
          </a:r>
        </a:p>
      </dsp:txBody>
      <dsp:txXfrm>
        <a:off x="4671936" y="20028"/>
        <a:ext cx="998783" cy="643760"/>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1">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132013" y="696913"/>
            <a:ext cx="2746375"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132013" y="696913"/>
            <a:ext cx="2746375"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ES"/>
              <a:t>1</a:t>
            </a:fld>
            <a:endParaRPr/>
          </a:p>
        </p:txBody>
      </p:sp>
    </p:spTree>
    <p:extLst>
      <p:ext uri="{BB962C8B-B14F-4D97-AF65-F5344CB8AC3E}">
        <p14:creationId xmlns:p14="http://schemas.microsoft.com/office/powerpoint/2010/main" val="4087147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A292E40-D3F9-4BD2-844F-831B1704489D}" type="slidenum">
              <a:rPr lang="es-ES" smtClean="0"/>
              <a:t>22</a:t>
            </a:fld>
            <a:endParaRPr lang="es-ES" dirty="0"/>
          </a:p>
        </p:txBody>
      </p:sp>
    </p:spTree>
    <p:extLst>
      <p:ext uri="{BB962C8B-B14F-4D97-AF65-F5344CB8AC3E}">
        <p14:creationId xmlns:p14="http://schemas.microsoft.com/office/powerpoint/2010/main" val="2842341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a:t>ok</a:t>
            </a:r>
          </a:p>
        </p:txBody>
      </p:sp>
      <p:sp>
        <p:nvSpPr>
          <p:cNvPr id="4" name="3 Marcador de número de diapositiva"/>
          <p:cNvSpPr>
            <a:spLocks noGrp="1"/>
          </p:cNvSpPr>
          <p:nvPr>
            <p:ph type="sldNum" sz="quarter" idx="10"/>
          </p:nvPr>
        </p:nvSpPr>
        <p:spPr/>
        <p:txBody>
          <a:bodyPr/>
          <a:lstStyle/>
          <a:p>
            <a:fld id="{5A292E40-D3F9-4BD2-844F-831B1704489D}" type="slidenum">
              <a:rPr lang="es-ES" smtClean="0"/>
              <a:t>28</a:t>
            </a:fld>
            <a:endParaRPr lang="es-ES"/>
          </a:p>
        </p:txBody>
      </p:sp>
    </p:spTree>
    <p:extLst>
      <p:ext uri="{BB962C8B-B14F-4D97-AF65-F5344CB8AC3E}">
        <p14:creationId xmlns:p14="http://schemas.microsoft.com/office/powerpoint/2010/main" val="1419259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a:t>ok</a:t>
            </a:r>
          </a:p>
        </p:txBody>
      </p:sp>
      <p:sp>
        <p:nvSpPr>
          <p:cNvPr id="4" name="3 Marcador de número de diapositiva"/>
          <p:cNvSpPr>
            <a:spLocks noGrp="1"/>
          </p:cNvSpPr>
          <p:nvPr>
            <p:ph type="sldNum" sz="quarter" idx="10"/>
          </p:nvPr>
        </p:nvSpPr>
        <p:spPr/>
        <p:txBody>
          <a:bodyPr/>
          <a:lstStyle/>
          <a:p>
            <a:fld id="{5A292E40-D3F9-4BD2-844F-831B1704489D}" type="slidenum">
              <a:rPr lang="es-ES" smtClean="0"/>
              <a:t>30</a:t>
            </a:fld>
            <a:endParaRPr lang="es-ES"/>
          </a:p>
        </p:txBody>
      </p:sp>
    </p:spTree>
    <p:extLst>
      <p:ext uri="{BB962C8B-B14F-4D97-AF65-F5344CB8AC3E}">
        <p14:creationId xmlns:p14="http://schemas.microsoft.com/office/powerpoint/2010/main" val="724615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a:t>ok</a:t>
            </a:r>
          </a:p>
        </p:txBody>
      </p:sp>
      <p:sp>
        <p:nvSpPr>
          <p:cNvPr id="4" name="3 Marcador de número de diapositiva"/>
          <p:cNvSpPr>
            <a:spLocks noGrp="1"/>
          </p:cNvSpPr>
          <p:nvPr>
            <p:ph type="sldNum" sz="quarter" idx="10"/>
          </p:nvPr>
        </p:nvSpPr>
        <p:spPr/>
        <p:txBody>
          <a:bodyPr/>
          <a:lstStyle/>
          <a:p>
            <a:fld id="{5A292E40-D3F9-4BD2-844F-831B1704489D}" type="slidenum">
              <a:rPr lang="es-ES" smtClean="0"/>
              <a:t>34</a:t>
            </a:fld>
            <a:endParaRPr lang="es-ES"/>
          </a:p>
        </p:txBody>
      </p:sp>
    </p:spTree>
    <p:extLst>
      <p:ext uri="{BB962C8B-B14F-4D97-AF65-F5344CB8AC3E}">
        <p14:creationId xmlns:p14="http://schemas.microsoft.com/office/powerpoint/2010/main" val="2175100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a:t>ok</a:t>
            </a:r>
          </a:p>
        </p:txBody>
      </p:sp>
      <p:sp>
        <p:nvSpPr>
          <p:cNvPr id="4" name="3 Marcador de número de diapositiva"/>
          <p:cNvSpPr>
            <a:spLocks noGrp="1"/>
          </p:cNvSpPr>
          <p:nvPr>
            <p:ph type="sldNum" sz="quarter" idx="10"/>
          </p:nvPr>
        </p:nvSpPr>
        <p:spPr/>
        <p:txBody>
          <a:bodyPr/>
          <a:lstStyle/>
          <a:p>
            <a:fld id="{5A292E40-D3F9-4BD2-844F-831B1704489D}" type="slidenum">
              <a:rPr lang="es-ES" smtClean="0"/>
              <a:t>36</a:t>
            </a:fld>
            <a:endParaRPr lang="es-ES"/>
          </a:p>
        </p:txBody>
      </p:sp>
    </p:spTree>
    <p:extLst>
      <p:ext uri="{BB962C8B-B14F-4D97-AF65-F5344CB8AC3E}">
        <p14:creationId xmlns:p14="http://schemas.microsoft.com/office/powerpoint/2010/main" val="1027211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0"/>
        <p:cNvGrpSpPr/>
        <p:nvPr/>
      </p:nvGrpSpPr>
      <p:grpSpPr>
        <a:xfrm>
          <a:off x="0" y="0"/>
          <a:ext cx="0" cy="0"/>
          <a:chOff x="0" y="0"/>
          <a:chExt cx="0" cy="0"/>
        </a:xfrm>
      </p:grpSpPr>
      <p:sp>
        <p:nvSpPr>
          <p:cNvPr id="2641" name="Google Shape;2641;p56:notes"/>
          <p:cNvSpPr>
            <a:spLocks noGrp="1" noRot="1" noChangeAspect="1"/>
          </p:cNvSpPr>
          <p:nvPr>
            <p:ph type="sldImg" idx="2"/>
          </p:nvPr>
        </p:nvSpPr>
        <p:spPr>
          <a:xfrm>
            <a:off x="2132013" y="696913"/>
            <a:ext cx="2746375"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2" name="Google Shape;2642;p5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643" name="Google Shape;2643;p56: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ES"/>
              <a:t>59</a:t>
            </a:fld>
            <a:endParaRPr/>
          </a:p>
        </p:txBody>
      </p:sp>
    </p:spTree>
    <p:extLst>
      <p:ext uri="{BB962C8B-B14F-4D97-AF65-F5344CB8AC3E}">
        <p14:creationId xmlns:p14="http://schemas.microsoft.com/office/powerpoint/2010/main" val="2023485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a:spLocks noGrp="1" noRot="1" noChangeAspect="1"/>
          </p:cNvSpPr>
          <p:nvPr>
            <p:ph type="sldImg" idx="2"/>
          </p:nvPr>
        </p:nvSpPr>
        <p:spPr>
          <a:xfrm>
            <a:off x="2132013" y="696913"/>
            <a:ext cx="2746375"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4" name="Google Shape;114;p3: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ES"/>
              <a:t>2</a:t>
            </a:fld>
            <a:endParaRPr/>
          </a:p>
        </p:txBody>
      </p:sp>
    </p:spTree>
    <p:extLst>
      <p:ext uri="{BB962C8B-B14F-4D97-AF65-F5344CB8AC3E}">
        <p14:creationId xmlns:p14="http://schemas.microsoft.com/office/powerpoint/2010/main" val="1409615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a:t>No olvidar ajustar los indicadores</a:t>
            </a:r>
          </a:p>
        </p:txBody>
      </p:sp>
      <p:sp>
        <p:nvSpPr>
          <p:cNvPr id="4" name="3 Marcador de número de diapositiva"/>
          <p:cNvSpPr>
            <a:spLocks noGrp="1"/>
          </p:cNvSpPr>
          <p:nvPr>
            <p:ph type="sldNum" sz="quarter" idx="10"/>
          </p:nvPr>
        </p:nvSpPr>
        <p:spPr/>
        <p:txBody>
          <a:bodyPr/>
          <a:lstStyle/>
          <a:p>
            <a:fld id="{5A292E40-D3F9-4BD2-844F-831B1704489D}" type="slidenum">
              <a:rPr lang="es-ES" smtClean="0"/>
              <a:t>3</a:t>
            </a:fld>
            <a:endParaRPr lang="es-ES"/>
          </a:p>
        </p:txBody>
      </p:sp>
    </p:spTree>
    <p:extLst>
      <p:ext uri="{BB962C8B-B14F-4D97-AF65-F5344CB8AC3E}">
        <p14:creationId xmlns:p14="http://schemas.microsoft.com/office/powerpoint/2010/main" val="1068512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5A292E40-D3F9-4BD2-844F-831B1704489D}" type="slidenum">
              <a:rPr lang="es-ES" smtClean="0"/>
              <a:t>5</a:t>
            </a:fld>
            <a:endParaRPr lang="es-ES"/>
          </a:p>
        </p:txBody>
      </p:sp>
    </p:spTree>
    <p:extLst>
      <p:ext uri="{BB962C8B-B14F-4D97-AF65-F5344CB8AC3E}">
        <p14:creationId xmlns:p14="http://schemas.microsoft.com/office/powerpoint/2010/main" val="3244380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a:t>No olvidar indicador</a:t>
            </a:r>
            <a:r>
              <a:rPr lang="es-ES" baseline="0" dirty="0"/>
              <a:t> de brotes</a:t>
            </a:r>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7</a:t>
            </a:fld>
            <a:endParaRPr lang="es-ES"/>
          </a:p>
        </p:txBody>
      </p:sp>
    </p:spTree>
    <p:extLst>
      <p:ext uri="{BB962C8B-B14F-4D97-AF65-F5344CB8AC3E}">
        <p14:creationId xmlns:p14="http://schemas.microsoft.com/office/powerpoint/2010/main" val="1364512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5A292E40-D3F9-4BD2-844F-831B1704489D}" type="slidenum">
              <a:rPr lang="es-ES" smtClean="0"/>
              <a:t>9</a:t>
            </a:fld>
            <a:endParaRPr lang="es-ES"/>
          </a:p>
        </p:txBody>
      </p:sp>
    </p:spTree>
    <p:extLst>
      <p:ext uri="{BB962C8B-B14F-4D97-AF65-F5344CB8AC3E}">
        <p14:creationId xmlns:p14="http://schemas.microsoft.com/office/powerpoint/2010/main" val="2065258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A292E40-D3F9-4BD2-844F-831B1704489D}" type="slidenum">
              <a:rPr lang="es-ES" smtClean="0"/>
              <a:t>14</a:t>
            </a:fld>
            <a:endParaRPr lang="es-ES"/>
          </a:p>
        </p:txBody>
      </p:sp>
    </p:spTree>
    <p:extLst>
      <p:ext uri="{BB962C8B-B14F-4D97-AF65-F5344CB8AC3E}">
        <p14:creationId xmlns:p14="http://schemas.microsoft.com/office/powerpoint/2010/main" val="3512192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A292E40-D3F9-4BD2-844F-831B1704489D}" type="slidenum">
              <a:rPr lang="es-ES" smtClean="0"/>
              <a:t>18</a:t>
            </a:fld>
            <a:endParaRPr lang="es-ES"/>
          </a:p>
        </p:txBody>
      </p:sp>
    </p:spTree>
    <p:extLst>
      <p:ext uri="{BB962C8B-B14F-4D97-AF65-F5344CB8AC3E}">
        <p14:creationId xmlns:p14="http://schemas.microsoft.com/office/powerpoint/2010/main" val="3987295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A292E40-D3F9-4BD2-844F-831B1704489D}" type="slidenum">
              <a:rPr lang="es-ES" smtClean="0"/>
              <a:t>21</a:t>
            </a:fld>
            <a:endParaRPr lang="es-ES" dirty="0"/>
          </a:p>
        </p:txBody>
      </p:sp>
    </p:spTree>
    <p:extLst>
      <p:ext uri="{BB962C8B-B14F-4D97-AF65-F5344CB8AC3E}">
        <p14:creationId xmlns:p14="http://schemas.microsoft.com/office/powerpoint/2010/main" val="622722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7"/>
        <p:cNvGrpSpPr/>
        <p:nvPr/>
      </p:nvGrpSpPr>
      <p:grpSpPr>
        <a:xfrm>
          <a:off x="0" y="0"/>
          <a:ext cx="0" cy="0"/>
          <a:chOff x="0" y="0"/>
          <a:chExt cx="0" cy="0"/>
        </a:xfrm>
      </p:grpSpPr>
      <p:sp>
        <p:nvSpPr>
          <p:cNvPr id="28" name="Google Shape;28;p60"/>
          <p:cNvSpPr txBox="1">
            <a:spLocks noGrp="1"/>
          </p:cNvSpPr>
          <p:nvPr>
            <p:ph type="title"/>
          </p:nvPr>
        </p:nvSpPr>
        <p:spPr>
          <a:xfrm>
            <a:off x="568822" y="5875867"/>
            <a:ext cx="6120765" cy="18161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60"/>
          <p:cNvSpPr txBox="1">
            <a:spLocks noGrp="1"/>
          </p:cNvSpPr>
          <p:nvPr>
            <p:ph type="body" idx="1"/>
          </p:nvPr>
        </p:nvSpPr>
        <p:spPr>
          <a:xfrm>
            <a:off x="568822" y="3875620"/>
            <a:ext cx="6120765" cy="2000249"/>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60"/>
          <p:cNvSpPr txBox="1">
            <a:spLocks noGrp="1"/>
          </p:cNvSpPr>
          <p:nvPr>
            <p:ph type="dt" idx="10"/>
          </p:nvPr>
        </p:nvSpPr>
        <p:spPr>
          <a:xfrm>
            <a:off x="360045" y="8475136"/>
            <a:ext cx="168021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60"/>
          <p:cNvSpPr txBox="1">
            <a:spLocks noGrp="1"/>
          </p:cNvSpPr>
          <p:nvPr>
            <p:ph type="ftr" idx="11"/>
          </p:nvPr>
        </p:nvSpPr>
        <p:spPr>
          <a:xfrm>
            <a:off x="2460308" y="8475136"/>
            <a:ext cx="228028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60"/>
          <p:cNvSpPr txBox="1">
            <a:spLocks noGrp="1"/>
          </p:cNvSpPr>
          <p:nvPr>
            <p:ph type="sldNum" idx="12"/>
          </p:nvPr>
        </p:nvSpPr>
        <p:spPr>
          <a:xfrm>
            <a:off x="5160645" y="8475136"/>
            <a:ext cx="168021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objetos" type="obj">
  <p:cSld name="Título y objetos">
    <p:spTree>
      <p:nvGrpSpPr>
        <p:cNvPr id="1" name="Shape 15"/>
        <p:cNvGrpSpPr/>
        <p:nvPr/>
      </p:nvGrpSpPr>
      <p:grpSpPr>
        <a:xfrm>
          <a:off x="0" y="0"/>
          <a:ext cx="0" cy="0"/>
          <a:chOff x="0" y="0"/>
          <a:chExt cx="0" cy="0"/>
        </a:xfrm>
      </p:grpSpPr>
      <p:sp>
        <p:nvSpPr>
          <p:cNvPr id="16" name="Google Shape;16;p58"/>
          <p:cNvSpPr txBox="1">
            <a:spLocks noGrp="1"/>
          </p:cNvSpPr>
          <p:nvPr>
            <p:ph type="title"/>
          </p:nvPr>
        </p:nvSpPr>
        <p:spPr>
          <a:xfrm>
            <a:off x="360045" y="366184"/>
            <a:ext cx="6480810" cy="1524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58"/>
          <p:cNvSpPr txBox="1">
            <a:spLocks noGrp="1"/>
          </p:cNvSpPr>
          <p:nvPr>
            <p:ph type="body" idx="1"/>
          </p:nvPr>
        </p:nvSpPr>
        <p:spPr>
          <a:xfrm>
            <a:off x="360045" y="2133603"/>
            <a:ext cx="6480810" cy="6034617"/>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58"/>
          <p:cNvSpPr txBox="1">
            <a:spLocks noGrp="1"/>
          </p:cNvSpPr>
          <p:nvPr>
            <p:ph type="dt" idx="10"/>
          </p:nvPr>
        </p:nvSpPr>
        <p:spPr>
          <a:xfrm>
            <a:off x="360045" y="8475136"/>
            <a:ext cx="168021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58"/>
          <p:cNvSpPr txBox="1">
            <a:spLocks noGrp="1"/>
          </p:cNvSpPr>
          <p:nvPr>
            <p:ph type="ftr" idx="11"/>
          </p:nvPr>
        </p:nvSpPr>
        <p:spPr>
          <a:xfrm>
            <a:off x="2460308" y="8475136"/>
            <a:ext cx="228028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8"/>
          <p:cNvSpPr txBox="1">
            <a:spLocks noGrp="1"/>
          </p:cNvSpPr>
          <p:nvPr>
            <p:ph type="sldNum" idx="12"/>
          </p:nvPr>
        </p:nvSpPr>
        <p:spPr>
          <a:xfrm>
            <a:off x="5160645" y="8475136"/>
            <a:ext cx="168021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156415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360046" y="2046817"/>
            <a:ext cx="3181648"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360046" y="2899833"/>
            <a:ext cx="3181648"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3657958" y="2046817"/>
            <a:ext cx="3182898"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3657958" y="2899833"/>
            <a:ext cx="3182898"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3C8F11AF-62C1-494E-97FB-184CCD4F54E6}" type="datetimeFigureOut">
              <a:rPr lang="es-ES" smtClean="0"/>
              <a:t>14/01/2026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1179138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3"/>
        <p:cNvGrpSpPr/>
        <p:nvPr/>
      </p:nvGrpSpPr>
      <p:grpSpPr>
        <a:xfrm>
          <a:off x="0" y="0"/>
          <a:ext cx="0" cy="0"/>
          <a:chOff x="0" y="0"/>
          <a:chExt cx="0" cy="0"/>
        </a:xfrm>
      </p:grpSpPr>
      <p:sp>
        <p:nvSpPr>
          <p:cNvPr id="34" name="Google Shape;34;p61"/>
          <p:cNvSpPr txBox="1">
            <a:spLocks noGrp="1"/>
          </p:cNvSpPr>
          <p:nvPr>
            <p:ph type="title"/>
          </p:nvPr>
        </p:nvSpPr>
        <p:spPr>
          <a:xfrm>
            <a:off x="360045" y="366184"/>
            <a:ext cx="6480810" cy="1524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1"/>
          <p:cNvSpPr txBox="1">
            <a:spLocks noGrp="1"/>
          </p:cNvSpPr>
          <p:nvPr>
            <p:ph type="body" idx="1"/>
          </p:nvPr>
        </p:nvSpPr>
        <p:spPr>
          <a:xfrm>
            <a:off x="360045" y="2133603"/>
            <a:ext cx="3180398" cy="6034617"/>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1"/>
          <p:cNvSpPr txBox="1">
            <a:spLocks noGrp="1"/>
          </p:cNvSpPr>
          <p:nvPr>
            <p:ph type="body" idx="2"/>
          </p:nvPr>
        </p:nvSpPr>
        <p:spPr>
          <a:xfrm>
            <a:off x="3660457" y="2133603"/>
            <a:ext cx="3180398" cy="6034617"/>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1"/>
          <p:cNvSpPr txBox="1">
            <a:spLocks noGrp="1"/>
          </p:cNvSpPr>
          <p:nvPr>
            <p:ph type="dt" idx="10"/>
          </p:nvPr>
        </p:nvSpPr>
        <p:spPr>
          <a:xfrm>
            <a:off x="360045" y="8475136"/>
            <a:ext cx="168021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1"/>
          <p:cNvSpPr txBox="1">
            <a:spLocks noGrp="1"/>
          </p:cNvSpPr>
          <p:nvPr>
            <p:ph type="ftr" idx="11"/>
          </p:nvPr>
        </p:nvSpPr>
        <p:spPr>
          <a:xfrm>
            <a:off x="2460308" y="8475136"/>
            <a:ext cx="228028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1"/>
          <p:cNvSpPr txBox="1">
            <a:spLocks noGrp="1"/>
          </p:cNvSpPr>
          <p:nvPr>
            <p:ph type="sldNum" idx="12"/>
          </p:nvPr>
        </p:nvSpPr>
        <p:spPr>
          <a:xfrm>
            <a:off x="5160645" y="8475136"/>
            <a:ext cx="168021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49"/>
        <p:cNvGrpSpPr/>
        <p:nvPr/>
      </p:nvGrpSpPr>
      <p:grpSpPr>
        <a:xfrm>
          <a:off x="0" y="0"/>
          <a:ext cx="0" cy="0"/>
          <a:chOff x="0" y="0"/>
          <a:chExt cx="0" cy="0"/>
        </a:xfrm>
      </p:grpSpPr>
      <p:sp>
        <p:nvSpPr>
          <p:cNvPr id="50" name="Google Shape;50;p63"/>
          <p:cNvSpPr txBox="1">
            <a:spLocks noGrp="1"/>
          </p:cNvSpPr>
          <p:nvPr>
            <p:ph type="title"/>
          </p:nvPr>
        </p:nvSpPr>
        <p:spPr>
          <a:xfrm>
            <a:off x="360045" y="366184"/>
            <a:ext cx="6480810" cy="1524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63"/>
          <p:cNvSpPr txBox="1">
            <a:spLocks noGrp="1"/>
          </p:cNvSpPr>
          <p:nvPr>
            <p:ph type="dt" idx="10"/>
          </p:nvPr>
        </p:nvSpPr>
        <p:spPr>
          <a:xfrm>
            <a:off x="360045" y="8475136"/>
            <a:ext cx="168021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63"/>
          <p:cNvSpPr txBox="1">
            <a:spLocks noGrp="1"/>
          </p:cNvSpPr>
          <p:nvPr>
            <p:ph type="ftr" idx="11"/>
          </p:nvPr>
        </p:nvSpPr>
        <p:spPr>
          <a:xfrm>
            <a:off x="2460308" y="8475136"/>
            <a:ext cx="228028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63"/>
          <p:cNvSpPr txBox="1">
            <a:spLocks noGrp="1"/>
          </p:cNvSpPr>
          <p:nvPr>
            <p:ph type="sldNum" idx="12"/>
          </p:nvPr>
        </p:nvSpPr>
        <p:spPr>
          <a:xfrm>
            <a:off x="5160645" y="8475136"/>
            <a:ext cx="168021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4"/>
        <p:cNvGrpSpPr/>
        <p:nvPr/>
      </p:nvGrpSpPr>
      <p:grpSpPr>
        <a:xfrm>
          <a:off x="0" y="0"/>
          <a:ext cx="0" cy="0"/>
          <a:chOff x="0" y="0"/>
          <a:chExt cx="0" cy="0"/>
        </a:xfrm>
      </p:grpSpPr>
      <p:sp>
        <p:nvSpPr>
          <p:cNvPr id="55" name="Google Shape;55;p64"/>
          <p:cNvSpPr txBox="1">
            <a:spLocks noGrp="1"/>
          </p:cNvSpPr>
          <p:nvPr>
            <p:ph type="dt" idx="10"/>
          </p:nvPr>
        </p:nvSpPr>
        <p:spPr>
          <a:xfrm>
            <a:off x="360045" y="8475136"/>
            <a:ext cx="168021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64"/>
          <p:cNvSpPr txBox="1">
            <a:spLocks noGrp="1"/>
          </p:cNvSpPr>
          <p:nvPr>
            <p:ph type="ftr" idx="11"/>
          </p:nvPr>
        </p:nvSpPr>
        <p:spPr>
          <a:xfrm>
            <a:off x="2460308" y="8475136"/>
            <a:ext cx="228028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64"/>
          <p:cNvSpPr txBox="1">
            <a:spLocks noGrp="1"/>
          </p:cNvSpPr>
          <p:nvPr>
            <p:ph type="sldNum" idx="12"/>
          </p:nvPr>
        </p:nvSpPr>
        <p:spPr>
          <a:xfrm>
            <a:off x="5160645" y="8475136"/>
            <a:ext cx="168021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65"/>
          <p:cNvSpPr txBox="1">
            <a:spLocks noGrp="1"/>
          </p:cNvSpPr>
          <p:nvPr>
            <p:ph type="title"/>
          </p:nvPr>
        </p:nvSpPr>
        <p:spPr>
          <a:xfrm>
            <a:off x="360046" y="364067"/>
            <a:ext cx="2369047" cy="15494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65"/>
          <p:cNvSpPr txBox="1">
            <a:spLocks noGrp="1"/>
          </p:cNvSpPr>
          <p:nvPr>
            <p:ph type="body" idx="1"/>
          </p:nvPr>
        </p:nvSpPr>
        <p:spPr>
          <a:xfrm>
            <a:off x="2815353" y="364069"/>
            <a:ext cx="4025504" cy="7804151"/>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65"/>
          <p:cNvSpPr txBox="1">
            <a:spLocks noGrp="1"/>
          </p:cNvSpPr>
          <p:nvPr>
            <p:ph type="body" idx="2"/>
          </p:nvPr>
        </p:nvSpPr>
        <p:spPr>
          <a:xfrm>
            <a:off x="360046" y="1913469"/>
            <a:ext cx="2369047" cy="6254751"/>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65"/>
          <p:cNvSpPr txBox="1">
            <a:spLocks noGrp="1"/>
          </p:cNvSpPr>
          <p:nvPr>
            <p:ph type="dt" idx="10"/>
          </p:nvPr>
        </p:nvSpPr>
        <p:spPr>
          <a:xfrm>
            <a:off x="360045" y="8475136"/>
            <a:ext cx="168021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65"/>
          <p:cNvSpPr txBox="1">
            <a:spLocks noGrp="1"/>
          </p:cNvSpPr>
          <p:nvPr>
            <p:ph type="ftr" idx="11"/>
          </p:nvPr>
        </p:nvSpPr>
        <p:spPr>
          <a:xfrm>
            <a:off x="2460308" y="8475136"/>
            <a:ext cx="228028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65"/>
          <p:cNvSpPr txBox="1">
            <a:spLocks noGrp="1"/>
          </p:cNvSpPr>
          <p:nvPr>
            <p:ph type="sldNum" idx="12"/>
          </p:nvPr>
        </p:nvSpPr>
        <p:spPr>
          <a:xfrm>
            <a:off x="5160645" y="8475136"/>
            <a:ext cx="168021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66"/>
          <p:cNvSpPr txBox="1">
            <a:spLocks noGrp="1"/>
          </p:cNvSpPr>
          <p:nvPr>
            <p:ph type="title"/>
          </p:nvPr>
        </p:nvSpPr>
        <p:spPr>
          <a:xfrm>
            <a:off x="1411426" y="6400802"/>
            <a:ext cx="4320540" cy="75565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66"/>
          <p:cNvSpPr>
            <a:spLocks noGrp="1"/>
          </p:cNvSpPr>
          <p:nvPr>
            <p:ph type="pic" idx="2"/>
          </p:nvPr>
        </p:nvSpPr>
        <p:spPr>
          <a:xfrm>
            <a:off x="1411426" y="817033"/>
            <a:ext cx="4320540" cy="5486400"/>
          </a:xfrm>
          <a:prstGeom prst="rect">
            <a:avLst/>
          </a:prstGeom>
          <a:noFill/>
          <a:ln>
            <a:noFill/>
          </a:ln>
        </p:spPr>
      </p:sp>
      <p:sp>
        <p:nvSpPr>
          <p:cNvPr id="68" name="Google Shape;68;p66"/>
          <p:cNvSpPr txBox="1">
            <a:spLocks noGrp="1"/>
          </p:cNvSpPr>
          <p:nvPr>
            <p:ph type="body" idx="1"/>
          </p:nvPr>
        </p:nvSpPr>
        <p:spPr>
          <a:xfrm>
            <a:off x="1411426" y="7156453"/>
            <a:ext cx="4320540" cy="1073149"/>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66"/>
          <p:cNvSpPr txBox="1">
            <a:spLocks noGrp="1"/>
          </p:cNvSpPr>
          <p:nvPr>
            <p:ph type="dt" idx="10"/>
          </p:nvPr>
        </p:nvSpPr>
        <p:spPr>
          <a:xfrm>
            <a:off x="360045" y="8475136"/>
            <a:ext cx="168021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66"/>
          <p:cNvSpPr txBox="1">
            <a:spLocks noGrp="1"/>
          </p:cNvSpPr>
          <p:nvPr>
            <p:ph type="ftr" idx="11"/>
          </p:nvPr>
        </p:nvSpPr>
        <p:spPr>
          <a:xfrm>
            <a:off x="2460308" y="8475136"/>
            <a:ext cx="228028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66"/>
          <p:cNvSpPr txBox="1">
            <a:spLocks noGrp="1"/>
          </p:cNvSpPr>
          <p:nvPr>
            <p:ph type="sldNum" idx="12"/>
          </p:nvPr>
        </p:nvSpPr>
        <p:spPr>
          <a:xfrm>
            <a:off x="5160645" y="8475136"/>
            <a:ext cx="168021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67"/>
          <p:cNvSpPr txBox="1">
            <a:spLocks noGrp="1"/>
          </p:cNvSpPr>
          <p:nvPr>
            <p:ph type="title"/>
          </p:nvPr>
        </p:nvSpPr>
        <p:spPr>
          <a:xfrm>
            <a:off x="360045" y="366184"/>
            <a:ext cx="6480810" cy="1524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67"/>
          <p:cNvSpPr txBox="1">
            <a:spLocks noGrp="1"/>
          </p:cNvSpPr>
          <p:nvPr>
            <p:ph type="body" idx="1"/>
          </p:nvPr>
        </p:nvSpPr>
        <p:spPr>
          <a:xfrm rot="5400000">
            <a:off x="583142" y="1910506"/>
            <a:ext cx="6034617" cy="648081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67"/>
          <p:cNvSpPr txBox="1">
            <a:spLocks noGrp="1"/>
          </p:cNvSpPr>
          <p:nvPr>
            <p:ph type="dt" idx="10"/>
          </p:nvPr>
        </p:nvSpPr>
        <p:spPr>
          <a:xfrm>
            <a:off x="360045" y="8475136"/>
            <a:ext cx="168021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67"/>
          <p:cNvSpPr txBox="1">
            <a:spLocks noGrp="1"/>
          </p:cNvSpPr>
          <p:nvPr>
            <p:ph type="ftr" idx="11"/>
          </p:nvPr>
        </p:nvSpPr>
        <p:spPr>
          <a:xfrm>
            <a:off x="2460308" y="8475136"/>
            <a:ext cx="228028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67"/>
          <p:cNvSpPr txBox="1">
            <a:spLocks noGrp="1"/>
          </p:cNvSpPr>
          <p:nvPr>
            <p:ph type="sldNum" idx="12"/>
          </p:nvPr>
        </p:nvSpPr>
        <p:spPr>
          <a:xfrm>
            <a:off x="5160645" y="8475136"/>
            <a:ext cx="168021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68"/>
          <p:cNvSpPr txBox="1">
            <a:spLocks noGrp="1"/>
          </p:cNvSpPr>
          <p:nvPr>
            <p:ph type="title"/>
          </p:nvPr>
        </p:nvSpPr>
        <p:spPr>
          <a:xfrm rot="5400000">
            <a:off x="2129738" y="3457103"/>
            <a:ext cx="7802033" cy="1620202"/>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68"/>
          <p:cNvSpPr txBox="1">
            <a:spLocks noGrp="1"/>
          </p:cNvSpPr>
          <p:nvPr>
            <p:ph type="body" idx="1"/>
          </p:nvPr>
        </p:nvSpPr>
        <p:spPr>
          <a:xfrm rot="5400000">
            <a:off x="-1170676" y="1896908"/>
            <a:ext cx="7802033" cy="4740592"/>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68"/>
          <p:cNvSpPr txBox="1">
            <a:spLocks noGrp="1"/>
          </p:cNvSpPr>
          <p:nvPr>
            <p:ph type="dt" idx="10"/>
          </p:nvPr>
        </p:nvSpPr>
        <p:spPr>
          <a:xfrm>
            <a:off x="360045" y="8475136"/>
            <a:ext cx="168021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68"/>
          <p:cNvSpPr txBox="1">
            <a:spLocks noGrp="1"/>
          </p:cNvSpPr>
          <p:nvPr>
            <p:ph type="ftr" idx="11"/>
          </p:nvPr>
        </p:nvSpPr>
        <p:spPr>
          <a:xfrm>
            <a:off x="2460308" y="8475136"/>
            <a:ext cx="228028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68"/>
          <p:cNvSpPr txBox="1">
            <a:spLocks noGrp="1"/>
          </p:cNvSpPr>
          <p:nvPr>
            <p:ph type="sldNum" idx="12"/>
          </p:nvPr>
        </p:nvSpPr>
        <p:spPr>
          <a:xfrm>
            <a:off x="5160645" y="8475136"/>
            <a:ext cx="168021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40068" y="2840569"/>
            <a:ext cx="6120765" cy="1960033"/>
          </a:xfrm>
        </p:spPr>
        <p:txBody>
          <a:bodyPr/>
          <a:lstStyle/>
          <a:p>
            <a:r>
              <a:rPr lang="es-ES"/>
              <a:t>Haga clic para modificar el estilo de título del patrón</a:t>
            </a:r>
          </a:p>
        </p:txBody>
      </p:sp>
      <p:sp>
        <p:nvSpPr>
          <p:cNvPr id="3" name="2 Subtítulo"/>
          <p:cNvSpPr>
            <a:spLocks noGrp="1"/>
          </p:cNvSpPr>
          <p:nvPr>
            <p:ph type="subTitle" idx="1" hasCustomPrompt="1"/>
          </p:nvPr>
        </p:nvSpPr>
        <p:spPr>
          <a:xfrm>
            <a:off x="1080135" y="5181600"/>
            <a:ext cx="504063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3C8F11AF-62C1-494E-97FB-184CCD4F54E6}" type="datetimeFigureOut">
              <a:rPr lang="es-ES" smtClean="0"/>
              <a:t>14/01/2026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317B15E-023E-4D9A-90EE-5512AA418FFA}" type="slidenum">
              <a:rPr lang="es-ES" smtClean="0"/>
              <a:t>‹Nº›</a:t>
            </a:fld>
            <a:endParaRPr lang="es-ES"/>
          </a:p>
        </p:txBody>
      </p:sp>
    </p:spTree>
    <p:extLst>
      <p:ext uri="{BB962C8B-B14F-4D97-AF65-F5344CB8AC3E}">
        <p14:creationId xmlns:p14="http://schemas.microsoft.com/office/powerpoint/2010/main" val="2710268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7"/>
          <p:cNvSpPr txBox="1">
            <a:spLocks noGrp="1"/>
          </p:cNvSpPr>
          <p:nvPr>
            <p:ph type="title"/>
          </p:nvPr>
        </p:nvSpPr>
        <p:spPr>
          <a:xfrm>
            <a:off x="360045" y="366184"/>
            <a:ext cx="6480810" cy="1524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7"/>
          <p:cNvSpPr txBox="1">
            <a:spLocks noGrp="1"/>
          </p:cNvSpPr>
          <p:nvPr>
            <p:ph type="body" idx="1"/>
          </p:nvPr>
        </p:nvSpPr>
        <p:spPr>
          <a:xfrm>
            <a:off x="360045" y="2133603"/>
            <a:ext cx="6480810" cy="6034617"/>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57"/>
          <p:cNvSpPr txBox="1">
            <a:spLocks noGrp="1"/>
          </p:cNvSpPr>
          <p:nvPr>
            <p:ph type="dt" idx="10"/>
          </p:nvPr>
        </p:nvSpPr>
        <p:spPr>
          <a:xfrm>
            <a:off x="360045" y="8475136"/>
            <a:ext cx="1680210" cy="48683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7"/>
          <p:cNvSpPr txBox="1">
            <a:spLocks noGrp="1"/>
          </p:cNvSpPr>
          <p:nvPr>
            <p:ph type="ftr" idx="11"/>
          </p:nvPr>
        </p:nvSpPr>
        <p:spPr>
          <a:xfrm>
            <a:off x="2460308" y="8475136"/>
            <a:ext cx="2280285" cy="48683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7"/>
          <p:cNvSpPr txBox="1">
            <a:spLocks noGrp="1"/>
          </p:cNvSpPr>
          <p:nvPr>
            <p:ph type="sldNum" idx="12"/>
          </p:nvPr>
        </p:nvSpPr>
        <p:spPr>
          <a:xfrm>
            <a:off x="5160645" y="8475136"/>
            <a:ext cx="168021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9.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0.png"/><Relationship Id="rId3" Type="http://schemas.openxmlformats.org/officeDocument/2006/relationships/image" Target="../media/image34.png"/><Relationship Id="rId7" Type="http://schemas.openxmlformats.org/officeDocument/2006/relationships/image" Target="../media/image14.png"/><Relationship Id="rId12" Type="http://schemas.openxmlformats.org/officeDocument/2006/relationships/image" Target="../media/image39.png"/><Relationship Id="rId2" Type="http://schemas.openxmlformats.org/officeDocument/2006/relationships/image" Target="../media/image13.png"/><Relationship Id="rId1" Type="http://schemas.openxmlformats.org/officeDocument/2006/relationships/slideLayout" Target="../slideLayouts/slideLayout9.xml"/><Relationship Id="rId6" Type="http://schemas.openxmlformats.org/officeDocument/2006/relationships/image" Target="../media/image36.png"/><Relationship Id="rId11" Type="http://schemas.microsoft.com/office/2007/relationships/hdphoto" Target="../media/hdphoto3.wdp"/><Relationship Id="rId5" Type="http://schemas.openxmlformats.org/officeDocument/2006/relationships/image" Target="../media/image19.png"/><Relationship Id="rId10" Type="http://schemas.openxmlformats.org/officeDocument/2006/relationships/image" Target="../media/image38.png"/><Relationship Id="rId4" Type="http://schemas.openxmlformats.org/officeDocument/2006/relationships/image" Target="../media/image35.png"/><Relationship Id="rId9"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0.png"/><Relationship Id="rId18" Type="http://schemas.openxmlformats.org/officeDocument/2006/relationships/image" Target="../media/image35.png"/><Relationship Id="rId3" Type="http://schemas.openxmlformats.org/officeDocument/2006/relationships/image" Target="../media/image44.emf"/><Relationship Id="rId21" Type="http://schemas.openxmlformats.org/officeDocument/2006/relationships/image" Target="../media/image52.png"/><Relationship Id="rId7" Type="http://schemas.openxmlformats.org/officeDocument/2006/relationships/image" Target="../media/image45.png"/><Relationship Id="rId12" Type="http://schemas.openxmlformats.org/officeDocument/2006/relationships/image" Target="../media/image49.png"/><Relationship Id="rId17" Type="http://schemas.microsoft.com/office/2007/relationships/hdphoto" Target="../media/hdphoto3.wdp"/><Relationship Id="rId2" Type="http://schemas.openxmlformats.org/officeDocument/2006/relationships/notesSlide" Target="../notesSlides/notesSlide7.xml"/><Relationship Id="rId16" Type="http://schemas.openxmlformats.org/officeDocument/2006/relationships/image" Target="../media/image38.png"/><Relationship Id="rId20" Type="http://schemas.openxmlformats.org/officeDocument/2006/relationships/image" Target="../media/image51.png"/><Relationship Id="rId1" Type="http://schemas.openxmlformats.org/officeDocument/2006/relationships/slideLayout" Target="../slideLayouts/slideLayout11.xml"/><Relationship Id="rId6" Type="http://schemas.openxmlformats.org/officeDocument/2006/relationships/image" Target="../media/image13.png"/><Relationship Id="rId11" Type="http://schemas.openxmlformats.org/officeDocument/2006/relationships/image" Target="../media/image48.png"/><Relationship Id="rId5" Type="http://schemas.openxmlformats.org/officeDocument/2006/relationships/image" Target="../media/image4.png"/><Relationship Id="rId15" Type="http://schemas.microsoft.com/office/2007/relationships/hdphoto" Target="../media/hdphoto2.wdp"/><Relationship Id="rId10" Type="http://schemas.openxmlformats.org/officeDocument/2006/relationships/image" Target="../media/image47.png"/><Relationship Id="rId19" Type="http://schemas.openxmlformats.org/officeDocument/2006/relationships/image" Target="../media/image34.png"/><Relationship Id="rId4" Type="http://schemas.openxmlformats.org/officeDocument/2006/relationships/image" Target="../media/image3.png"/><Relationship Id="rId9" Type="http://schemas.microsoft.com/office/2007/relationships/hdphoto" Target="../media/hdphoto4.wdp"/><Relationship Id="rId1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9.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38.png"/><Relationship Id="rId3" Type="http://schemas.openxmlformats.org/officeDocument/2006/relationships/image" Target="../media/image4.png"/><Relationship Id="rId7" Type="http://schemas.openxmlformats.org/officeDocument/2006/relationships/image" Target="../media/image35.png"/><Relationship Id="rId12"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34.png"/><Relationship Id="rId11" Type="http://schemas.openxmlformats.org/officeDocument/2006/relationships/image" Target="../media/image37.png"/><Relationship Id="rId5" Type="http://schemas.openxmlformats.org/officeDocument/2006/relationships/image" Target="../media/image13.png"/><Relationship Id="rId15" Type="http://schemas.openxmlformats.org/officeDocument/2006/relationships/image" Target="../media/image60.png"/><Relationship Id="rId10" Type="http://schemas.openxmlformats.org/officeDocument/2006/relationships/image" Target="../media/image14.png"/><Relationship Id="rId4" Type="http://schemas.openxmlformats.org/officeDocument/2006/relationships/image" Target="../media/image59.png"/><Relationship Id="rId9" Type="http://schemas.openxmlformats.org/officeDocument/2006/relationships/image" Target="../media/image36.png"/><Relationship Id="rId1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63.png"/><Relationship Id="rId4" Type="http://schemas.openxmlformats.org/officeDocument/2006/relationships/image" Target="../media/image62.png"/></Relationships>
</file>

<file path=ppt/slides/_rels/slide1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14.png"/><Relationship Id="rId18" Type="http://schemas.openxmlformats.org/officeDocument/2006/relationships/image" Target="../media/image71.png"/><Relationship Id="rId3" Type="http://schemas.openxmlformats.org/officeDocument/2006/relationships/image" Target="../media/image65.png"/><Relationship Id="rId7" Type="http://schemas.openxmlformats.org/officeDocument/2006/relationships/image" Target="../media/image13.png"/><Relationship Id="rId12" Type="http://schemas.microsoft.com/office/2007/relationships/hdphoto" Target="../media/hdphoto7.wdp"/><Relationship Id="rId17" Type="http://schemas.openxmlformats.org/officeDocument/2006/relationships/image" Target="../media/image70.png"/><Relationship Id="rId2" Type="http://schemas.openxmlformats.org/officeDocument/2006/relationships/image" Target="../media/image3.png"/><Relationship Id="rId16" Type="http://schemas.microsoft.com/office/2007/relationships/hdphoto" Target="../media/hdphoto2.wdp"/><Relationship Id="rId1" Type="http://schemas.openxmlformats.org/officeDocument/2006/relationships/slideLayout" Target="../slideLayouts/slideLayout9.xml"/><Relationship Id="rId6" Type="http://schemas.microsoft.com/office/2007/relationships/hdphoto" Target="../media/hdphoto5.wdp"/><Relationship Id="rId11" Type="http://schemas.openxmlformats.org/officeDocument/2006/relationships/image" Target="../media/image68.png"/><Relationship Id="rId5" Type="http://schemas.openxmlformats.org/officeDocument/2006/relationships/image" Target="../media/image66.png"/><Relationship Id="rId15" Type="http://schemas.openxmlformats.org/officeDocument/2006/relationships/image" Target="../media/image37.png"/><Relationship Id="rId10" Type="http://schemas.microsoft.com/office/2007/relationships/hdphoto" Target="../media/hdphoto6.wdp"/><Relationship Id="rId4" Type="http://schemas.openxmlformats.org/officeDocument/2006/relationships/image" Target="../media/image4.png"/><Relationship Id="rId9" Type="http://schemas.openxmlformats.org/officeDocument/2006/relationships/image" Target="../media/image67.png"/><Relationship Id="rId14" Type="http://schemas.openxmlformats.org/officeDocument/2006/relationships/image" Target="../media/image69.png"/></Relationships>
</file>

<file path=ppt/slides/_rels/slide2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73.png"/></Relationships>
</file>

<file path=ppt/slides/_rels/slide2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75.png"/></Relationships>
</file>

<file path=ppt/slides/_rels/slide2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png"/><Relationship Id="rId1" Type="http://schemas.openxmlformats.org/officeDocument/2006/relationships/slideLayout" Target="../slideLayouts/slideLayout9.xml"/><Relationship Id="rId6" Type="http://schemas.openxmlformats.org/officeDocument/2006/relationships/chart" Target="../charts/chart1.xml"/><Relationship Id="rId5" Type="http://schemas.openxmlformats.org/officeDocument/2006/relationships/image" Target="../media/image79.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34.png"/><Relationship Id="rId7"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0.xml"/><Relationship Id="rId6" Type="http://schemas.openxmlformats.org/officeDocument/2006/relationships/image" Target="../media/image36.png"/><Relationship Id="rId5" Type="http://schemas.openxmlformats.org/officeDocument/2006/relationships/image" Target="../media/image19.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82.png"/><Relationship Id="rId7" Type="http://schemas.openxmlformats.org/officeDocument/2006/relationships/chart" Target="../charts/chart3.xml"/><Relationship Id="rId2" Type="http://schemas.openxmlformats.org/officeDocument/2006/relationships/image" Target="../media/image81.png"/><Relationship Id="rId1" Type="http://schemas.openxmlformats.org/officeDocument/2006/relationships/slideLayout" Target="../slideLayouts/slideLayout9.xml"/><Relationship Id="rId6" Type="http://schemas.openxmlformats.org/officeDocument/2006/relationships/chart" Target="../charts/chart2.xml"/><Relationship Id="rId5" Type="http://schemas.openxmlformats.org/officeDocument/2006/relationships/image" Target="../media/image84.png"/><Relationship Id="rId4" Type="http://schemas.openxmlformats.org/officeDocument/2006/relationships/image" Target="../media/image83.png"/></Relationships>
</file>

<file path=ppt/slides/_rels/slide2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5.png"/><Relationship Id="rId7"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6.png"/></Relationships>
</file>

<file path=ppt/slides/_rels/slide2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5.pn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34.png"/><Relationship Id="rId11" Type="http://schemas.openxmlformats.org/officeDocument/2006/relationships/image" Target="../media/image92.png"/><Relationship Id="rId5" Type="http://schemas.openxmlformats.org/officeDocument/2006/relationships/image" Target="../media/image4.png"/><Relationship Id="rId10" Type="http://schemas.openxmlformats.org/officeDocument/2006/relationships/image" Target="../media/image91.png"/><Relationship Id="rId4" Type="http://schemas.openxmlformats.org/officeDocument/2006/relationships/image" Target="../media/image3.png"/><Relationship Id="rId9" Type="http://schemas.openxmlformats.org/officeDocument/2006/relationships/image" Target="../media/image90.png"/></Relationships>
</file>

<file path=ppt/slides/_rels/slide31.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10.xml"/><Relationship Id="rId4" Type="http://schemas.openxmlformats.org/officeDocument/2006/relationships/image" Target="../media/image95.png"/></Relationships>
</file>

<file path=ppt/slides/_rels/slide32.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10.xml"/><Relationship Id="rId5" Type="http://schemas.openxmlformats.org/officeDocument/2006/relationships/image" Target="../media/image99.png"/><Relationship Id="rId4" Type="http://schemas.openxmlformats.org/officeDocument/2006/relationships/image" Target="../media/image98.png"/></Relationships>
</file>

<file path=ppt/slides/_rels/slide33.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02.png"/><Relationship Id="rId7" Type="http://schemas.openxmlformats.org/officeDocument/2006/relationships/image" Target="../media/image34.png"/><Relationship Id="rId12" Type="http://schemas.openxmlformats.org/officeDocument/2006/relationships/image" Target="../media/image106.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13.png"/><Relationship Id="rId11" Type="http://schemas.openxmlformats.org/officeDocument/2006/relationships/image" Target="../media/image105.png"/><Relationship Id="rId5" Type="http://schemas.openxmlformats.org/officeDocument/2006/relationships/image" Target="../media/image4.png"/><Relationship Id="rId10" Type="http://schemas.openxmlformats.org/officeDocument/2006/relationships/image" Target="../media/image104.png"/><Relationship Id="rId4" Type="http://schemas.openxmlformats.org/officeDocument/2006/relationships/image" Target="../media/image3.png"/><Relationship Id="rId9" Type="http://schemas.openxmlformats.org/officeDocument/2006/relationships/image" Target="../media/image103.png"/></Relationships>
</file>

<file path=ppt/slides/_rels/slide3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02.png"/><Relationship Id="rId7"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4.png"/><Relationship Id="rId10" Type="http://schemas.openxmlformats.org/officeDocument/2006/relationships/image" Target="../media/image110.png"/><Relationship Id="rId4" Type="http://schemas.openxmlformats.org/officeDocument/2006/relationships/image" Target="../media/image3.png"/><Relationship Id="rId9" Type="http://schemas.openxmlformats.org/officeDocument/2006/relationships/image" Target="../media/image109.png"/></Relationships>
</file>

<file path=ppt/slides/_rels/slide37.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13.png"/><Relationship Id="rId7" Type="http://schemas.openxmlformats.org/officeDocument/2006/relationships/image" Target="../media/image35.png"/><Relationship Id="rId2" Type="http://schemas.openxmlformats.org/officeDocument/2006/relationships/image" Target="../media/image13.png"/><Relationship Id="rId1" Type="http://schemas.openxmlformats.org/officeDocument/2006/relationships/slideLayout" Target="../slideLayouts/slideLayout9.xml"/><Relationship Id="rId6" Type="http://schemas.openxmlformats.org/officeDocument/2006/relationships/image" Target="../media/image34.png"/><Relationship Id="rId5" Type="http://schemas.openxmlformats.org/officeDocument/2006/relationships/image" Target="../media/image4.png"/><Relationship Id="rId10" Type="http://schemas.openxmlformats.org/officeDocument/2006/relationships/image" Target="../media/image115.png"/><Relationship Id="rId4" Type="http://schemas.openxmlformats.org/officeDocument/2006/relationships/image" Target="../media/image3.png"/><Relationship Id="rId9" Type="http://schemas.openxmlformats.org/officeDocument/2006/relationships/image" Target="../media/image114.png"/></Relationships>
</file>

<file path=ppt/slides/_rels/slide39.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3.png"/><Relationship Id="rId7"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35.png"/><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8" Type="http://schemas.openxmlformats.org/officeDocument/2006/relationships/image" Target="../media/image124.png"/><Relationship Id="rId13" Type="http://schemas.openxmlformats.org/officeDocument/2006/relationships/diagramColors" Target="../diagrams/colors3.xml"/><Relationship Id="rId3" Type="http://schemas.openxmlformats.org/officeDocument/2006/relationships/image" Target="../media/image4.png"/><Relationship Id="rId7" Type="http://schemas.openxmlformats.org/officeDocument/2006/relationships/image" Target="../media/image14.png"/><Relationship Id="rId12" Type="http://schemas.openxmlformats.org/officeDocument/2006/relationships/diagramQuickStyle" Target="../diagrams/quickStyle3.xml"/><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36.png"/><Relationship Id="rId11" Type="http://schemas.openxmlformats.org/officeDocument/2006/relationships/diagramLayout" Target="../diagrams/layout3.xml"/><Relationship Id="rId5" Type="http://schemas.openxmlformats.org/officeDocument/2006/relationships/image" Target="../media/image35.png"/><Relationship Id="rId15" Type="http://schemas.openxmlformats.org/officeDocument/2006/relationships/image" Target="../media/image126.png"/><Relationship Id="rId10" Type="http://schemas.openxmlformats.org/officeDocument/2006/relationships/diagramData" Target="../diagrams/data3.xml"/><Relationship Id="rId4" Type="http://schemas.openxmlformats.org/officeDocument/2006/relationships/image" Target="../media/image123.png"/><Relationship Id="rId9" Type="http://schemas.openxmlformats.org/officeDocument/2006/relationships/image" Target="../media/image125.png"/><Relationship Id="rId14" Type="http://schemas.microsoft.com/office/2007/relationships/diagramDrawing" Target="../diagrams/drawing3.xml"/></Relationships>
</file>

<file path=ppt/slides/_rels/slide43.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8" Type="http://schemas.openxmlformats.org/officeDocument/2006/relationships/image" Target="../media/image129.png"/><Relationship Id="rId3" Type="http://schemas.openxmlformats.org/officeDocument/2006/relationships/image" Target="../media/image4.png"/><Relationship Id="rId7" Type="http://schemas.openxmlformats.org/officeDocument/2006/relationships/image" Target="../media/image124.png"/><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130.png"/></Relationships>
</file>

<file path=ppt/slides/_rels/slide46.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4.png"/><Relationship Id="rId7" Type="http://schemas.openxmlformats.org/officeDocument/2006/relationships/image" Target="../media/image124.png"/><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14.png"/><Relationship Id="rId11" Type="http://schemas.openxmlformats.org/officeDocument/2006/relationships/image" Target="../media/image134.png"/><Relationship Id="rId5" Type="http://schemas.openxmlformats.org/officeDocument/2006/relationships/image" Target="../media/image36.png"/><Relationship Id="rId10" Type="http://schemas.openxmlformats.org/officeDocument/2006/relationships/image" Target="../media/image133.png"/><Relationship Id="rId4" Type="http://schemas.openxmlformats.org/officeDocument/2006/relationships/image" Target="../media/image35.png"/><Relationship Id="rId9" Type="http://schemas.openxmlformats.org/officeDocument/2006/relationships/image" Target="../media/image132.png"/></Relationships>
</file>

<file path=ppt/slides/_rels/slide48.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4.png"/><Relationship Id="rId7" Type="http://schemas.openxmlformats.org/officeDocument/2006/relationships/image" Target="../media/image124.png"/><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36.png"/><Relationship Id="rId10" Type="http://schemas.openxmlformats.org/officeDocument/2006/relationships/image" Target="../media/image136.png"/><Relationship Id="rId4" Type="http://schemas.openxmlformats.org/officeDocument/2006/relationships/image" Target="../media/image35.png"/><Relationship Id="rId9" Type="http://schemas.openxmlformats.org/officeDocument/2006/relationships/image" Target="../media/image132.png"/></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2.png"/><Relationship Id="rId7" Type="http://schemas.openxmlformats.org/officeDocument/2006/relationships/diagramLayout" Target="../diagrams/layout1.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Data" Target="../diagrams/data1.xml"/><Relationship Id="rId5" Type="http://schemas.openxmlformats.org/officeDocument/2006/relationships/image" Target="../media/image14.png"/><Relationship Id="rId10" Type="http://schemas.microsoft.com/office/2007/relationships/diagramDrawing" Target="../diagrams/drawing1.xml"/><Relationship Id="rId4" Type="http://schemas.openxmlformats.org/officeDocument/2006/relationships/image" Target="../media/image13.png"/><Relationship Id="rId9" Type="http://schemas.openxmlformats.org/officeDocument/2006/relationships/diagramColors" Target="../diagrams/colors1.xml"/></Relationships>
</file>

<file path=ppt/slides/_rels/slide50.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4.png"/><Relationship Id="rId7" Type="http://schemas.openxmlformats.org/officeDocument/2006/relationships/image" Target="../media/image124.png"/><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36.png"/><Relationship Id="rId10" Type="http://schemas.openxmlformats.org/officeDocument/2006/relationships/image" Target="../media/image138.png"/><Relationship Id="rId4" Type="http://schemas.openxmlformats.org/officeDocument/2006/relationships/image" Target="../media/image35.png"/><Relationship Id="rId9" Type="http://schemas.openxmlformats.org/officeDocument/2006/relationships/image" Target="../media/image132.png"/></Relationships>
</file>

<file path=ppt/slides/_rels/slide52.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42.png"/><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141.png"/><Relationship Id="rId5" Type="http://schemas.openxmlformats.org/officeDocument/2006/relationships/image" Target="../media/image1.jpg"/><Relationship Id="rId4" Type="http://schemas.openxmlformats.org/officeDocument/2006/relationships/image" Target="../media/image140.png"/></Relationships>
</file>

<file path=ppt/slides/_rels/slide54.xml.rels><?xml version="1.0" encoding="UTF-8" standalone="yes"?>
<Relationships xmlns="http://schemas.openxmlformats.org/package/2006/relationships"><Relationship Id="rId8" Type="http://schemas.openxmlformats.org/officeDocument/2006/relationships/image" Target="../media/image148.png"/><Relationship Id="rId3" Type="http://schemas.openxmlformats.org/officeDocument/2006/relationships/image" Target="../media/image143.png"/><Relationship Id="rId7" Type="http://schemas.openxmlformats.org/officeDocument/2006/relationships/image" Target="../media/image147.png"/><Relationship Id="rId12" Type="http://schemas.openxmlformats.org/officeDocument/2006/relationships/image" Target="../media/image151.png"/><Relationship Id="rId2" Type="http://schemas.openxmlformats.org/officeDocument/2006/relationships/image" Target="../media/image140.png"/><Relationship Id="rId1" Type="http://schemas.openxmlformats.org/officeDocument/2006/relationships/slideLayout" Target="../slideLayouts/slideLayout9.xml"/><Relationship Id="rId6" Type="http://schemas.openxmlformats.org/officeDocument/2006/relationships/image" Target="../media/image146.png"/><Relationship Id="rId11" Type="http://schemas.openxmlformats.org/officeDocument/2006/relationships/image" Target="../media/image150.png"/><Relationship Id="rId5" Type="http://schemas.openxmlformats.org/officeDocument/2006/relationships/image" Target="../media/image145.png"/><Relationship Id="rId10" Type="http://schemas.openxmlformats.org/officeDocument/2006/relationships/image" Target="../media/image149.png"/><Relationship Id="rId4" Type="http://schemas.openxmlformats.org/officeDocument/2006/relationships/image" Target="../media/image144.png"/><Relationship Id="rId9" Type="http://schemas.openxmlformats.org/officeDocument/2006/relationships/image" Target="../media/image1.jpg"/></Relationships>
</file>

<file path=ppt/slides/_rels/slide55.xml.rels><?xml version="1.0" encoding="UTF-8" standalone="yes"?>
<Relationships xmlns="http://schemas.openxmlformats.org/package/2006/relationships"><Relationship Id="rId8" Type="http://schemas.openxmlformats.org/officeDocument/2006/relationships/image" Target="../media/image156.jpeg"/><Relationship Id="rId13" Type="http://schemas.openxmlformats.org/officeDocument/2006/relationships/image" Target="../media/image161.png"/><Relationship Id="rId18" Type="http://schemas.openxmlformats.org/officeDocument/2006/relationships/image" Target="../media/image164.png"/><Relationship Id="rId3" Type="http://schemas.openxmlformats.org/officeDocument/2006/relationships/image" Target="../media/image152.png"/><Relationship Id="rId7" Type="http://schemas.openxmlformats.org/officeDocument/2006/relationships/image" Target="../media/image1.jpg"/><Relationship Id="rId12" Type="http://schemas.openxmlformats.org/officeDocument/2006/relationships/image" Target="../media/image160.png"/><Relationship Id="rId17" Type="http://schemas.openxmlformats.org/officeDocument/2006/relationships/image" Target="../media/image163.jpeg"/><Relationship Id="rId2" Type="http://schemas.openxmlformats.org/officeDocument/2006/relationships/image" Target="../media/image140.png"/><Relationship Id="rId16" Type="http://schemas.openxmlformats.org/officeDocument/2006/relationships/image" Target="../media/image162.png"/><Relationship Id="rId1" Type="http://schemas.openxmlformats.org/officeDocument/2006/relationships/slideLayout" Target="../slideLayouts/slideLayout9.xml"/><Relationship Id="rId6" Type="http://schemas.openxmlformats.org/officeDocument/2006/relationships/image" Target="../media/image155.png"/><Relationship Id="rId11" Type="http://schemas.openxmlformats.org/officeDocument/2006/relationships/image" Target="../media/image159.png"/><Relationship Id="rId5" Type="http://schemas.openxmlformats.org/officeDocument/2006/relationships/image" Target="../media/image154.png"/><Relationship Id="rId15" Type="http://schemas.microsoft.com/office/2007/relationships/hdphoto" Target="../media/hdphoto2.wdp"/><Relationship Id="rId10" Type="http://schemas.openxmlformats.org/officeDocument/2006/relationships/image" Target="../media/image158.png"/><Relationship Id="rId19" Type="http://schemas.openxmlformats.org/officeDocument/2006/relationships/image" Target="../media/image165.jpeg"/><Relationship Id="rId4" Type="http://schemas.openxmlformats.org/officeDocument/2006/relationships/image" Target="../media/image153.png"/><Relationship Id="rId9" Type="http://schemas.openxmlformats.org/officeDocument/2006/relationships/image" Target="../media/image157.png"/><Relationship Id="rId14" Type="http://schemas.openxmlformats.org/officeDocument/2006/relationships/image" Target="../media/image37.png"/></Relationships>
</file>

<file path=ppt/slides/_rels/slide56.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13.png"/><Relationship Id="rId1" Type="http://schemas.openxmlformats.org/officeDocument/2006/relationships/slideLayout" Target="../slideLayouts/slideLayout9.xml"/><Relationship Id="rId5" Type="http://schemas.openxmlformats.org/officeDocument/2006/relationships/image" Target="../media/image166.png"/><Relationship Id="rId4" Type="http://schemas.openxmlformats.org/officeDocument/2006/relationships/image" Target="../media/image1.jpg"/></Relationships>
</file>

<file path=ppt/slides/_rels/slide57.xml.rels><?xml version="1.0" encoding="UTF-8" standalone="yes"?>
<Relationships xmlns="http://schemas.openxmlformats.org/package/2006/relationships"><Relationship Id="rId8" Type="http://schemas.openxmlformats.org/officeDocument/2006/relationships/image" Target="../media/image171.png"/><Relationship Id="rId3" Type="http://schemas.openxmlformats.org/officeDocument/2006/relationships/image" Target="../media/image168.png"/><Relationship Id="rId7" Type="http://schemas.openxmlformats.org/officeDocument/2006/relationships/image" Target="../media/image170.emf"/><Relationship Id="rId2" Type="http://schemas.openxmlformats.org/officeDocument/2006/relationships/image" Target="../media/image167.png"/><Relationship Id="rId1" Type="http://schemas.openxmlformats.org/officeDocument/2006/relationships/slideLayout" Target="../slideLayouts/slideLayout9.xml"/><Relationship Id="rId6" Type="http://schemas.openxmlformats.org/officeDocument/2006/relationships/image" Target="../media/image169.png"/><Relationship Id="rId5" Type="http://schemas.openxmlformats.org/officeDocument/2006/relationships/image" Target="../media/image13.png"/><Relationship Id="rId10" Type="http://schemas.openxmlformats.org/officeDocument/2006/relationships/image" Target="../media/image173.png"/><Relationship Id="rId4" Type="http://schemas.openxmlformats.org/officeDocument/2006/relationships/image" Target="../media/image35.png"/><Relationship Id="rId9" Type="http://schemas.openxmlformats.org/officeDocument/2006/relationships/image" Target="../media/image172.png"/></Relationships>
</file>

<file path=ppt/slides/_rels/slide58.xml.rels><?xml version="1.0" encoding="UTF-8" standalone="yes"?>
<Relationships xmlns="http://schemas.openxmlformats.org/package/2006/relationships"><Relationship Id="rId8" Type="http://schemas.openxmlformats.org/officeDocument/2006/relationships/image" Target="../media/image169.png"/><Relationship Id="rId13" Type="http://schemas.openxmlformats.org/officeDocument/2006/relationships/image" Target="../media/image182.png"/><Relationship Id="rId3" Type="http://schemas.openxmlformats.org/officeDocument/2006/relationships/image" Target="../media/image175.png"/><Relationship Id="rId7" Type="http://schemas.openxmlformats.org/officeDocument/2006/relationships/image" Target="../media/image177.png"/><Relationship Id="rId12" Type="http://schemas.openxmlformats.org/officeDocument/2006/relationships/image" Target="../media/image181.png"/><Relationship Id="rId2" Type="http://schemas.openxmlformats.org/officeDocument/2006/relationships/image" Target="../media/image174.png"/><Relationship Id="rId1" Type="http://schemas.openxmlformats.org/officeDocument/2006/relationships/slideLayout" Target="../slideLayouts/slideLayout9.xml"/><Relationship Id="rId6" Type="http://schemas.openxmlformats.org/officeDocument/2006/relationships/image" Target="../media/image176.png"/><Relationship Id="rId11" Type="http://schemas.openxmlformats.org/officeDocument/2006/relationships/image" Target="../media/image180.png"/><Relationship Id="rId5" Type="http://schemas.openxmlformats.org/officeDocument/2006/relationships/image" Target="../media/image19.png"/><Relationship Id="rId10" Type="http://schemas.openxmlformats.org/officeDocument/2006/relationships/image" Target="../media/image179.png"/><Relationship Id="rId4" Type="http://schemas.openxmlformats.org/officeDocument/2006/relationships/image" Target="../media/image13.png"/><Relationship Id="rId9" Type="http://schemas.openxmlformats.org/officeDocument/2006/relationships/image" Target="../media/image178.png"/><Relationship Id="rId14" Type="http://schemas.openxmlformats.org/officeDocument/2006/relationships/image" Target="../media/image183.emf"/></Relationships>
</file>

<file path=ppt/slides/_rels/slide59.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image" Target="../media/image1.jpg"/><Relationship Id="rId4" Type="http://schemas.openxmlformats.org/officeDocument/2006/relationships/image" Target="../media/image185.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19.png"/><Relationship Id="rId7" Type="http://schemas.openxmlformats.org/officeDocument/2006/relationships/diagramData" Target="../diagrams/data2.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2.png"/><Relationship Id="rId11" Type="http://schemas.microsoft.com/office/2007/relationships/diagramDrawing" Target="../diagrams/drawing2.xml"/><Relationship Id="rId5" Type="http://schemas.openxmlformats.org/officeDocument/2006/relationships/image" Target="../media/image14.png"/><Relationship Id="rId10" Type="http://schemas.openxmlformats.org/officeDocument/2006/relationships/diagramColors" Target="../diagrams/colors2.xml"/><Relationship Id="rId4" Type="http://schemas.openxmlformats.org/officeDocument/2006/relationships/image" Target="../media/image13.png"/><Relationship Id="rId9"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png"/><Relationship Id="rId7"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13.png"/><Relationship Id="rId4" Type="http://schemas.openxmlformats.org/officeDocument/2006/relationships/image" Target="../media/image4.pn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emf"/><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27.emf"/><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p:nvPr/>
        </p:nvSpPr>
        <p:spPr>
          <a:xfrm>
            <a:off x="216074" y="2617734"/>
            <a:ext cx="6840760" cy="52629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dirty="0">
              <a:solidFill>
                <a:schemeClr val="dk1"/>
              </a:solidFill>
              <a:latin typeface="Arial Narrow"/>
              <a:ea typeface="Arial Narrow"/>
              <a:cs typeface="Arial Narrow"/>
              <a:sym typeface="Arial Narrow"/>
            </a:endParaRPr>
          </a:p>
          <a:p>
            <a:pPr marL="0" marR="0" lvl="0" indent="0" algn="just" rtl="0">
              <a:spcBef>
                <a:spcPts val="0"/>
              </a:spcBef>
              <a:spcAft>
                <a:spcPts val="0"/>
              </a:spcAft>
              <a:buNone/>
            </a:pPr>
            <a:r>
              <a:rPr lang="es-ES" sz="1200" dirty="0">
                <a:solidFill>
                  <a:schemeClr val="dk1"/>
                </a:solidFill>
                <a:latin typeface="Arial Narrow"/>
                <a:ea typeface="Arial Narrow"/>
                <a:cs typeface="Arial Narrow"/>
                <a:sym typeface="Arial Narrow"/>
              </a:rPr>
              <a:t>El </a:t>
            </a:r>
            <a:r>
              <a:rPr lang="es-ES" sz="1200" b="1" dirty="0">
                <a:solidFill>
                  <a:schemeClr val="dk1"/>
                </a:solidFill>
                <a:latin typeface="Arial Narrow"/>
                <a:ea typeface="Arial Narrow"/>
                <a:cs typeface="Arial Narrow"/>
                <a:sym typeface="Arial Narrow"/>
              </a:rPr>
              <a:t>Boletín de Período Epidemiológico </a:t>
            </a:r>
            <a:r>
              <a:rPr lang="es-ES" sz="1200" dirty="0">
                <a:solidFill>
                  <a:schemeClr val="dk1"/>
                </a:solidFill>
                <a:latin typeface="Arial Narrow"/>
                <a:ea typeface="Arial Narrow"/>
                <a:cs typeface="Arial Narrow"/>
                <a:sym typeface="Arial Narrow"/>
              </a:rPr>
              <a:t>es una publicación de los eventos de interés en salud pública, notificados a la Secretaría de Salud de Medellín a través del Sistema de Vigilancia en Salud Pública SIVIGILA.  Pretende ofrecer  un panorama del comportamiento de estos eventos por cada período epidemiológico del año, con el fin de retroalimentar y facilitar a los diferentes actores un insumo para orientar la toma de decisiones. </a:t>
            </a:r>
            <a:endParaRPr dirty="0"/>
          </a:p>
          <a:p>
            <a:pPr marL="0" marR="0" lvl="0" indent="0" algn="just" rtl="0">
              <a:spcBef>
                <a:spcPts val="0"/>
              </a:spcBef>
              <a:spcAft>
                <a:spcPts val="0"/>
              </a:spcAft>
              <a:buNone/>
            </a:pPr>
            <a:endParaRPr sz="12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s-ES" sz="1200" dirty="0">
                <a:solidFill>
                  <a:schemeClr val="dk1"/>
                </a:solidFill>
                <a:latin typeface="Arial Narrow"/>
                <a:ea typeface="Arial Narrow"/>
                <a:cs typeface="Arial Narrow"/>
                <a:sym typeface="Arial Narrow"/>
              </a:rPr>
              <a:t>Este informe se publica por periodo epidemiológico, luego de haber realizado validaciones, procesamiento de los datos, análisis de los eventos y  resultados de procesos como investigaciones epidemiológicas de campo y unidades de análisis de morbilidad  y mortalidad.    </a:t>
            </a:r>
            <a:endParaRPr dirty="0"/>
          </a:p>
          <a:p>
            <a:pPr marL="0" marR="0" lvl="0" indent="0" algn="just" rtl="0">
              <a:spcBef>
                <a:spcPts val="0"/>
              </a:spcBef>
              <a:spcAft>
                <a:spcPts val="0"/>
              </a:spcAft>
              <a:buNone/>
            </a:pPr>
            <a:endParaRPr sz="1200" dirty="0">
              <a:solidFill>
                <a:schemeClr val="dk1"/>
              </a:solidFill>
              <a:latin typeface="Arial Narrow"/>
              <a:ea typeface="Arial Narrow"/>
              <a:cs typeface="Arial Narrow"/>
              <a:sym typeface="Arial Narrow"/>
            </a:endParaRPr>
          </a:p>
          <a:p>
            <a:pPr marL="0" marR="0" lvl="0" indent="0" algn="just" rtl="0">
              <a:spcBef>
                <a:spcPts val="0"/>
              </a:spcBef>
              <a:spcAft>
                <a:spcPts val="0"/>
              </a:spcAft>
              <a:buNone/>
            </a:pPr>
            <a:r>
              <a:rPr lang="es-ES" sz="1200" dirty="0">
                <a:solidFill>
                  <a:schemeClr val="dk1"/>
                </a:solidFill>
                <a:latin typeface="Arial Narrow"/>
                <a:ea typeface="Arial Narrow"/>
                <a:cs typeface="Arial Narrow"/>
                <a:sym typeface="Arial Narrow"/>
              </a:rPr>
              <a:t>Los resultados publicados en este boletín pueden variar de acuerdo a la dinámica de la notificación, los ajustes y la clasificación final de los eventos.   Cualquier información contenida en el Informe es de dominio público y pueden ser utilizada o reproducida siempre y cuando se cite como fuente: Boletín de Período Epidemiológico. Secretaría de Salud de Medellín .</a:t>
            </a:r>
            <a:endParaRPr sz="12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s-ES" sz="1200" dirty="0">
                <a:solidFill>
                  <a:schemeClr val="dk1"/>
                </a:solidFill>
                <a:latin typeface="Arial Narrow"/>
                <a:ea typeface="Arial Narrow"/>
                <a:cs typeface="Arial Narrow"/>
                <a:sym typeface="Arial Narrow"/>
              </a:rPr>
              <a:t> </a:t>
            </a:r>
            <a:endParaRPr sz="12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s-ES" sz="1200" b="1" dirty="0">
                <a:solidFill>
                  <a:schemeClr val="dk1"/>
                </a:solidFill>
                <a:latin typeface="Arial Narrow"/>
                <a:ea typeface="Arial Narrow"/>
                <a:cs typeface="Arial Narrow"/>
                <a:sym typeface="Arial Narrow"/>
              </a:rPr>
              <a:t>Subsecretaría de Salud Pública</a:t>
            </a:r>
            <a:endParaRPr sz="12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s-ES" sz="1200" b="1" dirty="0">
                <a:solidFill>
                  <a:schemeClr val="dk1"/>
                </a:solidFill>
                <a:latin typeface="Arial Narrow"/>
                <a:ea typeface="Arial Narrow"/>
                <a:cs typeface="Arial Narrow"/>
                <a:sym typeface="Arial Narrow"/>
              </a:rPr>
              <a:t>Programa Vigilancia Epidemiológica </a:t>
            </a:r>
            <a:endParaRPr sz="12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s-ES" sz="1200" b="1" dirty="0">
                <a:solidFill>
                  <a:schemeClr val="dk1"/>
                </a:solidFill>
                <a:latin typeface="Arial Narrow"/>
                <a:ea typeface="Arial Narrow"/>
                <a:cs typeface="Arial Narrow"/>
                <a:sym typeface="Arial Narrow"/>
              </a:rPr>
              <a:t>Líder de Programa: </a:t>
            </a:r>
            <a:r>
              <a:rPr lang="es-ES" sz="1200" dirty="0">
                <a:solidFill>
                  <a:schemeClr val="dk1"/>
                </a:solidFill>
                <a:latin typeface="Arial Narrow"/>
                <a:ea typeface="Arial Narrow"/>
                <a:cs typeface="Arial Narrow"/>
                <a:sym typeface="Arial Narrow"/>
              </a:rPr>
              <a:t>Rita Elena Almanza Payares</a:t>
            </a:r>
            <a:endParaRPr sz="12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s-ES" sz="1200" b="1" dirty="0">
                <a:solidFill>
                  <a:schemeClr val="dk1"/>
                </a:solidFill>
                <a:latin typeface="Arial Narrow"/>
                <a:ea typeface="Arial Narrow"/>
                <a:cs typeface="Arial Narrow"/>
                <a:sym typeface="Arial Narrow"/>
              </a:rPr>
              <a:t> </a:t>
            </a:r>
            <a:endParaRPr sz="12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s-ES" sz="1200" b="1" dirty="0">
                <a:solidFill>
                  <a:schemeClr val="dk1"/>
                </a:solidFill>
                <a:latin typeface="Arial Narrow"/>
                <a:ea typeface="Arial Narrow"/>
                <a:cs typeface="Arial Narrow"/>
                <a:sym typeface="Arial Narrow"/>
              </a:rPr>
              <a:t>Epidemiólogos</a:t>
            </a:r>
            <a:endParaRPr sz="12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s-ES" sz="1200" dirty="0">
                <a:solidFill>
                  <a:schemeClr val="dk1"/>
                </a:solidFill>
                <a:latin typeface="Arial Narrow"/>
                <a:ea typeface="Arial Narrow"/>
                <a:cs typeface="Arial Narrow"/>
                <a:sym typeface="Arial Narrow"/>
              </a:rPr>
              <a:t>Isabel Cristina Vallejo </a:t>
            </a:r>
            <a:r>
              <a:rPr lang="es-ES" sz="1200" dirty="0" smtClean="0">
                <a:solidFill>
                  <a:schemeClr val="dk1"/>
                </a:solidFill>
                <a:latin typeface="Arial Narrow"/>
                <a:ea typeface="Arial Narrow"/>
                <a:cs typeface="Arial Narrow"/>
                <a:sym typeface="Arial Narrow"/>
              </a:rPr>
              <a:t>Zapata</a:t>
            </a:r>
          </a:p>
          <a:p>
            <a:pPr marL="0" marR="0" lvl="0" indent="0" algn="l" rtl="0">
              <a:spcBef>
                <a:spcPts val="0"/>
              </a:spcBef>
              <a:spcAft>
                <a:spcPts val="0"/>
              </a:spcAft>
              <a:buNone/>
            </a:pPr>
            <a:r>
              <a:rPr lang="es-ES" sz="1200" dirty="0" smtClean="0">
                <a:solidFill>
                  <a:schemeClr val="dk1"/>
                </a:solidFill>
                <a:latin typeface="Arial Narrow"/>
                <a:sym typeface="Arial Narrow"/>
              </a:rPr>
              <a:t>José </a:t>
            </a:r>
            <a:r>
              <a:rPr lang="es-ES" sz="1200" dirty="0" err="1" smtClean="0">
                <a:solidFill>
                  <a:schemeClr val="dk1"/>
                </a:solidFill>
                <a:latin typeface="Arial Narrow"/>
                <a:sym typeface="Arial Narrow"/>
              </a:rPr>
              <a:t>José</a:t>
            </a:r>
            <a:r>
              <a:rPr lang="es-ES" sz="1200" dirty="0" smtClean="0">
                <a:solidFill>
                  <a:schemeClr val="dk1"/>
                </a:solidFill>
                <a:latin typeface="Arial Narrow"/>
                <a:sym typeface="Arial Narrow"/>
              </a:rPr>
              <a:t> Arteaga</a:t>
            </a:r>
          </a:p>
          <a:p>
            <a:pPr marL="0" marR="0" lvl="0" indent="0" algn="l" rtl="0">
              <a:spcBef>
                <a:spcPts val="0"/>
              </a:spcBef>
              <a:spcAft>
                <a:spcPts val="0"/>
              </a:spcAft>
              <a:buNone/>
            </a:pPr>
            <a:r>
              <a:rPr lang="es-ES" sz="1200" dirty="0" smtClean="0">
                <a:solidFill>
                  <a:schemeClr val="dk1"/>
                </a:solidFill>
                <a:latin typeface="Arial Narrow"/>
                <a:sym typeface="Arial Narrow"/>
              </a:rPr>
              <a:t>Maritza Rodríguez Velásquez</a:t>
            </a:r>
          </a:p>
          <a:p>
            <a:pPr marL="0" lvl="0" indent="0" algn="l" rtl="0">
              <a:spcBef>
                <a:spcPts val="0"/>
              </a:spcBef>
              <a:spcAft>
                <a:spcPts val="0"/>
              </a:spcAft>
              <a:buClr>
                <a:schemeClr val="dk1"/>
              </a:buClr>
              <a:buFont typeface="Arial"/>
              <a:buNone/>
            </a:pPr>
            <a:r>
              <a:rPr lang="es-CO" sz="1200" dirty="0" smtClean="0">
                <a:solidFill>
                  <a:schemeClr val="dk1"/>
                </a:solidFill>
                <a:latin typeface="Arial Narrow"/>
                <a:ea typeface="Arial Narrow"/>
                <a:cs typeface="Arial Narrow"/>
                <a:sym typeface="Arial Narrow"/>
              </a:rPr>
              <a:t>John Jairo González</a:t>
            </a:r>
            <a:endParaRPr sz="12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200"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r>
              <a:rPr lang="es-ES" sz="1200" b="1" dirty="0">
                <a:solidFill>
                  <a:schemeClr val="dk1"/>
                </a:solidFill>
                <a:latin typeface="Arial Narrow"/>
                <a:ea typeface="Arial Narrow"/>
                <a:cs typeface="Arial Narrow"/>
                <a:sym typeface="Arial Narrow"/>
              </a:rPr>
              <a:t> </a:t>
            </a:r>
            <a:endParaRPr sz="1200" b="1"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200" b="1" dirty="0">
              <a:solidFill>
                <a:schemeClr val="dk1"/>
              </a:solidFill>
              <a:latin typeface="Arial Narrow"/>
              <a:ea typeface="Arial Narrow"/>
              <a:cs typeface="Arial Narrow"/>
              <a:sym typeface="Arial Narrow"/>
            </a:endParaRPr>
          </a:p>
          <a:p>
            <a:pPr marL="0" marR="0" lvl="0" indent="0" algn="l" rtl="0">
              <a:spcBef>
                <a:spcPts val="0"/>
              </a:spcBef>
              <a:spcAft>
                <a:spcPts val="0"/>
              </a:spcAft>
              <a:buNone/>
            </a:pPr>
            <a:endParaRPr sz="1200" dirty="0">
              <a:solidFill>
                <a:schemeClr val="dk1"/>
              </a:solidFill>
              <a:latin typeface="Arial Narrow"/>
              <a:ea typeface="Arial Narrow"/>
              <a:cs typeface="Arial Narrow"/>
              <a:sym typeface="Arial Narrow"/>
            </a:endParaRPr>
          </a:p>
        </p:txBody>
      </p:sp>
      <p:sp>
        <p:nvSpPr>
          <p:cNvPr id="90" name="Google Shape;90;p1"/>
          <p:cNvSpPr/>
          <p:nvPr/>
        </p:nvSpPr>
        <p:spPr>
          <a:xfrm>
            <a:off x="2736354" y="6423387"/>
            <a:ext cx="4392600" cy="12310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200" b="1" dirty="0">
                <a:solidFill>
                  <a:schemeClr val="dk1"/>
                </a:solidFill>
                <a:latin typeface="Arial Narrow"/>
                <a:ea typeface="Arial Narrow"/>
                <a:cs typeface="Arial Narrow"/>
                <a:sym typeface="Arial Narrow"/>
              </a:rPr>
              <a:t>Profesionales Vigilancia Epidemiológica  y Sistemas de Información</a:t>
            </a:r>
            <a:endParaRPr sz="1200" dirty="0">
              <a:solidFill>
                <a:schemeClr val="dk1"/>
              </a:solidFill>
              <a:latin typeface="Arial Narrow"/>
              <a:ea typeface="Arial Narrow"/>
              <a:cs typeface="Arial Narrow"/>
              <a:sym typeface="Arial Narrow"/>
            </a:endParaRPr>
          </a:p>
          <a:p>
            <a:r>
              <a:rPr lang="es-ES" sz="1200" dirty="0" err="1" smtClean="0">
                <a:solidFill>
                  <a:schemeClr val="dk1"/>
                </a:solidFill>
                <a:latin typeface="Arial Narrow"/>
                <a:ea typeface="Arial Narrow"/>
                <a:cs typeface="Arial Narrow"/>
                <a:sym typeface="Arial Narrow"/>
              </a:rPr>
              <a:t>Adiela</a:t>
            </a:r>
            <a:r>
              <a:rPr lang="es-ES" sz="1200" dirty="0" smtClean="0">
                <a:solidFill>
                  <a:schemeClr val="dk1"/>
                </a:solidFill>
                <a:latin typeface="Arial Narrow"/>
                <a:ea typeface="Arial Narrow"/>
                <a:cs typeface="Arial Narrow"/>
                <a:sym typeface="Arial Narrow"/>
              </a:rPr>
              <a:t> María </a:t>
            </a:r>
            <a:r>
              <a:rPr lang="es-ES" sz="1200" dirty="0" err="1" smtClean="0">
                <a:solidFill>
                  <a:schemeClr val="dk1"/>
                </a:solidFill>
                <a:latin typeface="Arial Narrow"/>
                <a:ea typeface="Arial Narrow"/>
                <a:cs typeface="Arial Narrow"/>
                <a:sym typeface="Arial Narrow"/>
              </a:rPr>
              <a:t>Yepez</a:t>
            </a:r>
            <a:r>
              <a:rPr lang="es-ES" sz="1200" dirty="0" smtClean="0">
                <a:solidFill>
                  <a:schemeClr val="dk1"/>
                </a:solidFill>
                <a:latin typeface="Arial Narrow"/>
                <a:ea typeface="Arial Narrow"/>
                <a:cs typeface="Arial Narrow"/>
                <a:sym typeface="Arial Narrow"/>
              </a:rPr>
              <a:t> </a:t>
            </a:r>
            <a:r>
              <a:rPr lang="es-ES" sz="1200" dirty="0" err="1" smtClean="0">
                <a:solidFill>
                  <a:schemeClr val="dk1"/>
                </a:solidFill>
                <a:latin typeface="Arial Narrow"/>
                <a:ea typeface="Arial Narrow"/>
                <a:cs typeface="Arial Narrow"/>
                <a:sym typeface="Arial Narrow"/>
              </a:rPr>
              <a:t>Pemberthy</a:t>
            </a:r>
            <a:endParaRPr lang="es-ES" sz="1200" dirty="0">
              <a:solidFill>
                <a:schemeClr val="dk1"/>
              </a:solidFill>
            </a:endParaRPr>
          </a:p>
          <a:p>
            <a:pPr marL="0" marR="0" lvl="0" indent="0" algn="l" rtl="0">
              <a:spcBef>
                <a:spcPts val="0"/>
              </a:spcBef>
              <a:spcAft>
                <a:spcPts val="0"/>
              </a:spcAft>
              <a:buNone/>
            </a:pPr>
            <a:r>
              <a:rPr lang="es-ES" sz="1200" dirty="0">
                <a:solidFill>
                  <a:schemeClr val="dk1"/>
                </a:solidFill>
                <a:latin typeface="Arial Narrow"/>
                <a:ea typeface="Arial Narrow"/>
                <a:cs typeface="Arial Narrow"/>
                <a:sym typeface="Arial Narrow"/>
              </a:rPr>
              <a:t>Priscila Ramírez García</a:t>
            </a:r>
            <a:endParaRPr dirty="0"/>
          </a:p>
          <a:p>
            <a:pPr marL="0" marR="0" lvl="0" indent="0" algn="l" rtl="0">
              <a:spcBef>
                <a:spcPts val="0"/>
              </a:spcBef>
              <a:spcAft>
                <a:spcPts val="0"/>
              </a:spcAft>
              <a:buNone/>
            </a:pPr>
            <a:r>
              <a:rPr lang="es-ES" sz="1200" dirty="0">
                <a:solidFill>
                  <a:schemeClr val="dk1"/>
                </a:solidFill>
                <a:latin typeface="Arial Narrow"/>
                <a:ea typeface="Arial Narrow"/>
                <a:cs typeface="Arial Narrow"/>
                <a:sym typeface="Arial Narrow"/>
              </a:rPr>
              <a:t>Mónica María Quiñones Montes</a:t>
            </a:r>
            <a:endParaRPr dirty="0"/>
          </a:p>
          <a:p>
            <a:pPr marL="0" marR="0" lvl="0" indent="0" algn="l" rtl="0">
              <a:spcBef>
                <a:spcPts val="0"/>
              </a:spcBef>
              <a:spcAft>
                <a:spcPts val="0"/>
              </a:spcAft>
              <a:buNone/>
            </a:pPr>
            <a:endParaRPr dirty="0"/>
          </a:p>
          <a:p>
            <a:pPr marL="0" marR="0" lvl="0" indent="0" algn="l" rtl="0">
              <a:spcBef>
                <a:spcPts val="0"/>
              </a:spcBef>
              <a:spcAft>
                <a:spcPts val="0"/>
              </a:spcAft>
              <a:buNone/>
            </a:pPr>
            <a:endParaRPr sz="1200" dirty="0">
              <a:solidFill>
                <a:schemeClr val="dk1"/>
              </a:solidFill>
              <a:latin typeface="Arial Narrow"/>
              <a:ea typeface="Arial Narrow"/>
              <a:cs typeface="Arial Narrow"/>
              <a:sym typeface="Arial Narrow"/>
            </a:endParaRPr>
          </a:p>
        </p:txBody>
      </p:sp>
      <p:sp>
        <p:nvSpPr>
          <p:cNvPr id="91" name="Google Shape;91;p1"/>
          <p:cNvSpPr txBox="1"/>
          <p:nvPr/>
        </p:nvSpPr>
        <p:spPr>
          <a:xfrm>
            <a:off x="6552777" y="12504"/>
            <a:ext cx="648121"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050" b="1" dirty="0">
                <a:solidFill>
                  <a:schemeClr val="dk1"/>
                </a:solidFill>
                <a:latin typeface="Arial Narrow"/>
                <a:ea typeface="Arial Narrow"/>
                <a:cs typeface="Arial Narrow"/>
                <a:sym typeface="Arial Narrow"/>
              </a:rPr>
              <a:t>Pág.. 1</a:t>
            </a:r>
            <a:endParaRPr sz="1050" b="1" dirty="0">
              <a:solidFill>
                <a:schemeClr val="dk1"/>
              </a:solidFill>
              <a:latin typeface="Arial Narrow"/>
              <a:ea typeface="Arial Narrow"/>
              <a:cs typeface="Arial Narrow"/>
              <a:sym typeface="Arial Narrow"/>
            </a:endParaRPr>
          </a:p>
        </p:txBody>
      </p:sp>
      <p:sp>
        <p:nvSpPr>
          <p:cNvPr id="92" name="Google Shape;92;p1"/>
          <p:cNvSpPr txBox="1">
            <a:spLocks noGrp="1"/>
          </p:cNvSpPr>
          <p:nvPr>
            <p:ph type="title"/>
          </p:nvPr>
        </p:nvSpPr>
        <p:spPr>
          <a:xfrm>
            <a:off x="144066" y="2267744"/>
            <a:ext cx="2037476" cy="484619"/>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000"/>
              <a:buFont typeface="Arial Narrow"/>
              <a:buNone/>
            </a:pPr>
            <a:r>
              <a:rPr lang="es-ES" sz="2000" b="1" dirty="0">
                <a:latin typeface="Arial Narrow"/>
                <a:ea typeface="Arial Narrow"/>
                <a:cs typeface="Arial Narrow"/>
                <a:sym typeface="Arial Narrow"/>
              </a:rPr>
              <a:t>Presentación</a:t>
            </a:r>
            <a:endParaRPr sz="2000" b="1" dirty="0">
              <a:latin typeface="Arial Narrow"/>
              <a:ea typeface="Arial Narrow"/>
              <a:cs typeface="Arial Narrow"/>
              <a:sym typeface="Arial Narrow"/>
            </a:endParaRPr>
          </a:p>
        </p:txBody>
      </p:sp>
      <p:grpSp>
        <p:nvGrpSpPr>
          <p:cNvPr id="93" name="Google Shape;93;p1"/>
          <p:cNvGrpSpPr/>
          <p:nvPr/>
        </p:nvGrpSpPr>
        <p:grpSpPr>
          <a:xfrm>
            <a:off x="0" y="14519"/>
            <a:ext cx="4536554" cy="2121549"/>
            <a:chOff x="0" y="14519"/>
            <a:chExt cx="4536554" cy="2121549"/>
          </a:xfrm>
        </p:grpSpPr>
        <p:sp>
          <p:nvSpPr>
            <p:cNvPr id="94" name="Google Shape;94;p1"/>
            <p:cNvSpPr txBox="1"/>
            <p:nvPr/>
          </p:nvSpPr>
          <p:spPr>
            <a:xfrm>
              <a:off x="576114" y="1684583"/>
              <a:ext cx="3598545" cy="451485"/>
            </a:xfrm>
            <a:prstGeom prst="rect">
              <a:avLst/>
            </a:prstGeom>
            <a:noFill/>
            <a:ln>
              <a:noFill/>
            </a:ln>
          </p:spPr>
          <p:txBody>
            <a:bodyPr spcFirstLastPara="1" wrap="square" lIns="91425" tIns="45700" rIns="91425" bIns="45700" anchor="t" anchorCtr="0">
              <a:noAutofit/>
            </a:bodyPr>
            <a:lstStyle/>
            <a:p>
              <a:pPr lvl="0" algn="ctr"/>
              <a:r>
                <a:rPr lang="es-ES" sz="800" b="1" dirty="0">
                  <a:latin typeface="Arial Narrow"/>
                  <a:ea typeface="Arial Narrow"/>
                  <a:cs typeface="Arial Narrow"/>
                  <a:sym typeface="Arial Narrow"/>
                </a:rPr>
                <a:t>Programa Vigilancia Epidemiológica – Subsecretaría de Salud Pública</a:t>
              </a:r>
              <a:endParaRPr lang="es-ES" sz="1200" dirty="0">
                <a:solidFill>
                  <a:schemeClr val="dk1"/>
                </a:solidFill>
                <a:latin typeface="Times New Roman"/>
                <a:ea typeface="Times New Roman"/>
                <a:cs typeface="Times New Roman"/>
                <a:sym typeface="Times New Roman"/>
              </a:endParaRPr>
            </a:p>
            <a:p>
              <a:pPr algn="ctr"/>
              <a:r>
                <a:rPr lang="es-ES" sz="800" b="1" dirty="0">
                  <a:latin typeface="Arial Narrow"/>
                  <a:ea typeface="Arial Narrow"/>
                  <a:cs typeface="Arial Narrow"/>
                  <a:sym typeface="Arial Narrow"/>
                </a:rPr>
                <a:t>Período epidemiológico 10 de 2025 - Reporte Semanas 01 a 40 (Hasta octubre 04 de 2025)</a:t>
              </a:r>
              <a:endParaRPr lang="es-ES" sz="12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200" dirty="0">
                <a:solidFill>
                  <a:schemeClr val="dk1"/>
                </a:solidFill>
                <a:latin typeface="Times New Roman"/>
                <a:ea typeface="Times New Roman"/>
                <a:cs typeface="Times New Roman"/>
                <a:sym typeface="Times New Roman"/>
              </a:endParaRPr>
            </a:p>
          </p:txBody>
        </p:sp>
        <p:sp>
          <p:nvSpPr>
            <p:cNvPr id="95" name="Google Shape;95;p1"/>
            <p:cNvSpPr txBox="1"/>
            <p:nvPr/>
          </p:nvSpPr>
          <p:spPr>
            <a:xfrm>
              <a:off x="1162804" y="992927"/>
              <a:ext cx="2734310" cy="62674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1600" b="1" dirty="0">
                  <a:solidFill>
                    <a:srgbClr val="000000"/>
                  </a:solidFill>
                  <a:latin typeface="Arial Narrow"/>
                  <a:ea typeface="Arial Narrow"/>
                  <a:cs typeface="Arial Narrow"/>
                  <a:sym typeface="Arial Narrow"/>
                </a:rPr>
                <a:t>Boletín de Periodo Epidemiológico Medellín </a:t>
              </a:r>
              <a:r>
                <a:rPr lang="es-ES" sz="1100" b="1" dirty="0">
                  <a:solidFill>
                    <a:srgbClr val="000000"/>
                  </a:solidFill>
                  <a:latin typeface="Calibri"/>
                  <a:ea typeface="Calibri"/>
                  <a:cs typeface="Calibri"/>
                  <a:sym typeface="Calibri"/>
                </a:rPr>
                <a:t> </a:t>
              </a:r>
              <a:endParaRPr sz="12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s-ES" sz="1100" b="1" dirty="0">
                  <a:solidFill>
                    <a:srgbClr val="000000"/>
                  </a:solidFill>
                  <a:latin typeface="Calibri"/>
                  <a:ea typeface="Calibri"/>
                  <a:cs typeface="Calibri"/>
                  <a:sym typeface="Calibri"/>
                </a:rPr>
                <a:t> </a:t>
              </a:r>
              <a:endParaRPr sz="1200" dirty="0">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r>
                <a:rPr lang="es-ES" sz="1000" dirty="0">
                  <a:solidFill>
                    <a:srgbClr val="000000"/>
                  </a:solidFill>
                  <a:latin typeface="Calibri"/>
                  <a:ea typeface="Calibri"/>
                  <a:cs typeface="Calibri"/>
                  <a:sym typeface="Calibri"/>
                </a:rPr>
                <a:t> </a:t>
              </a:r>
              <a:endParaRPr sz="12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s-ES" sz="1000" dirty="0">
                  <a:solidFill>
                    <a:srgbClr val="000000"/>
                  </a:solidFill>
                  <a:latin typeface="Calibri"/>
                  <a:ea typeface="Calibri"/>
                  <a:cs typeface="Calibri"/>
                  <a:sym typeface="Calibri"/>
                </a:rPr>
                <a:t> </a:t>
              </a:r>
              <a:endParaRPr sz="1200" dirty="0">
                <a:solidFill>
                  <a:schemeClr val="dk1"/>
                </a:solidFill>
                <a:latin typeface="Times New Roman"/>
                <a:ea typeface="Times New Roman"/>
                <a:cs typeface="Times New Roman"/>
                <a:sym typeface="Times New Roman"/>
              </a:endParaRPr>
            </a:p>
          </p:txBody>
        </p:sp>
        <p:sp>
          <p:nvSpPr>
            <p:cNvPr id="96" name="Google Shape;96;p1"/>
            <p:cNvSpPr txBox="1"/>
            <p:nvPr/>
          </p:nvSpPr>
          <p:spPr>
            <a:xfrm>
              <a:off x="0" y="14519"/>
              <a:ext cx="4536554" cy="99694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3200" b="1">
                  <a:solidFill>
                    <a:srgbClr val="00B050"/>
                  </a:solidFill>
                  <a:latin typeface="Arial Narrow"/>
                  <a:ea typeface="Arial Narrow"/>
                  <a:cs typeface="Arial Narrow"/>
                  <a:sym typeface="Arial Narrow"/>
                </a:rPr>
                <a:t>Secretaría de Salud de Medellín</a:t>
              </a:r>
              <a:r>
                <a:rPr lang="es-ES" sz="1100" b="1">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s-ES" sz="1100" b="1">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pic>
        <p:nvPicPr>
          <p:cNvPr id="97" name="Google Shape;97;p1"/>
          <p:cNvPicPr preferRelativeResize="0"/>
          <p:nvPr/>
        </p:nvPicPr>
        <p:blipFill rotWithShape="1">
          <a:blip r:embed="rId3">
            <a:alphaModFix/>
          </a:blip>
          <a:srcRect/>
          <a:stretch/>
        </p:blipFill>
        <p:spPr>
          <a:xfrm>
            <a:off x="4449340" y="275325"/>
            <a:ext cx="2463478" cy="1860743"/>
          </a:xfrm>
          <a:prstGeom prst="rect">
            <a:avLst/>
          </a:prstGeom>
          <a:noFill/>
          <a:ln>
            <a:noFill/>
          </a:ln>
        </p:spPr>
      </p:pic>
    </p:spTree>
    <p:extLst>
      <p:ext uri="{BB962C8B-B14F-4D97-AF65-F5344CB8AC3E}">
        <p14:creationId xmlns:p14="http://schemas.microsoft.com/office/powerpoint/2010/main" val="505430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13 Rectángulo">
            <a:extLst>
              <a:ext uri="{FF2B5EF4-FFF2-40B4-BE49-F238E27FC236}">
                <a16:creationId xmlns:a16="http://schemas.microsoft.com/office/drawing/2014/main" id="{9A921D88-2990-4967-BB1E-868FD37934E4}"/>
              </a:ext>
            </a:extLst>
          </p:cNvPr>
          <p:cNvSpPr/>
          <p:nvPr/>
        </p:nvSpPr>
        <p:spPr>
          <a:xfrm>
            <a:off x="1971786" y="-1"/>
            <a:ext cx="5199400" cy="399570"/>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r="1301"/>
          <a:stretch/>
        </p:blipFill>
        <p:spPr bwMode="auto">
          <a:xfrm>
            <a:off x="4078" y="-1"/>
            <a:ext cx="2148327" cy="2235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14028" y="2212218"/>
            <a:ext cx="2180731"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29714" y="492976"/>
            <a:ext cx="2562201" cy="276999"/>
          </a:xfrm>
          <a:prstGeom prst="rect">
            <a:avLst/>
          </a:prstGeom>
          <a:noFill/>
        </p:spPr>
        <p:txBody>
          <a:bodyPr wrap="square" rtlCol="0">
            <a:spAutoFit/>
          </a:bodyPr>
          <a:lstStyle/>
          <a:p>
            <a:r>
              <a:rPr lang="es-ES" sz="1200" b="1" dirty="0">
                <a:latin typeface="Arial Narrow" panose="020B0606020202030204" pitchFamily="34" charset="0"/>
              </a:rPr>
              <a:t>Periodo epidemiológico X - 2025</a:t>
            </a:r>
          </a:p>
        </p:txBody>
      </p:sp>
      <p:sp>
        <p:nvSpPr>
          <p:cNvPr id="6" name="5 Rectángulo"/>
          <p:cNvSpPr/>
          <p:nvPr/>
        </p:nvSpPr>
        <p:spPr>
          <a:xfrm>
            <a:off x="-2772" y="8763030"/>
            <a:ext cx="5585478" cy="353943"/>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pPr algn="just"/>
            <a:r>
              <a:rPr lang="es-ES" sz="1100" dirty="0">
                <a:latin typeface="Arial Narrow" panose="020B0606020202030204" pitchFamily="34" charset="0"/>
              </a:rPr>
              <a:t>Figura. Canal endémico de </a:t>
            </a:r>
            <a:r>
              <a:rPr lang="es-CO" sz="1100" dirty="0">
                <a:latin typeface="Arial Narrow" panose="020B0606020202030204" pitchFamily="34" charset="0"/>
              </a:rPr>
              <a:t>hepatitis A</a:t>
            </a:r>
            <a:r>
              <a:rPr lang="es-ES" sz="1100" dirty="0">
                <a:latin typeface="Arial Narrow" panose="020B0606020202030204" pitchFamily="34" charset="0"/>
              </a:rPr>
              <a:t>. Medellín, a Periodo epidemiológico X  acumulado  de 2025(p). </a:t>
            </a:r>
          </a:p>
        </p:txBody>
      </p:sp>
      <p:grpSp>
        <p:nvGrpSpPr>
          <p:cNvPr id="8" name="7 Grupo"/>
          <p:cNvGrpSpPr/>
          <p:nvPr/>
        </p:nvGrpSpPr>
        <p:grpSpPr>
          <a:xfrm>
            <a:off x="130012" y="3456877"/>
            <a:ext cx="1892650" cy="519133"/>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4"/>
              <a:ext cx="1593562" cy="697412"/>
            </a:xfrm>
            <a:prstGeom prst="rect">
              <a:avLst/>
            </a:prstGeom>
            <a:noFill/>
          </p:spPr>
          <p:txBody>
            <a:bodyPr wrap="square" rtlCol="0">
              <a:spAutoFit/>
            </a:bodyPr>
            <a:lstStyle/>
            <a:p>
              <a:pPr algn="ctr"/>
              <a:r>
                <a:rPr lang="es-ES" sz="2000" b="1" dirty="0">
                  <a:solidFill>
                    <a:schemeClr val="tx1"/>
                  </a:solidFill>
                  <a:latin typeface="Arial Narrow" panose="020B0606020202030204" pitchFamily="34" charset="0"/>
                </a:rPr>
                <a:t>331</a:t>
              </a:r>
            </a:p>
          </p:txBody>
        </p:sp>
      </p:grpSp>
      <p:sp>
        <p:nvSpPr>
          <p:cNvPr id="9" name="8 CuadroTexto"/>
          <p:cNvSpPr txBox="1"/>
          <p:nvPr/>
        </p:nvSpPr>
        <p:spPr>
          <a:xfrm>
            <a:off x="4078" y="3988877"/>
            <a:ext cx="2119129" cy="938719"/>
          </a:xfrm>
          <a:prstGeom prst="rect">
            <a:avLst/>
          </a:prstGeom>
          <a:noFill/>
        </p:spPr>
        <p:txBody>
          <a:bodyPr wrap="square" rtlCol="0">
            <a:spAutoFit/>
          </a:bodyPr>
          <a:lstStyle/>
          <a:p>
            <a:pPr algn="ctr"/>
            <a:r>
              <a:rPr lang="es-ES" sz="1100" b="1" dirty="0">
                <a:latin typeface="Arial Narrow" panose="020B0606020202030204" pitchFamily="34" charset="0"/>
              </a:rPr>
              <a:t>Variación porcentual de 72,1%,  856 casos menos respecto al mismo periodo acumulado del año anterior donde se reportaron 1187 casos</a:t>
            </a:r>
          </a:p>
        </p:txBody>
      </p:sp>
      <p:sp>
        <p:nvSpPr>
          <p:cNvPr id="18" name="17 Rectángulo"/>
          <p:cNvSpPr/>
          <p:nvPr/>
        </p:nvSpPr>
        <p:spPr>
          <a:xfrm>
            <a:off x="2123207" y="4486137"/>
            <a:ext cx="4946011" cy="353943"/>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r>
              <a:rPr lang="es-ES" sz="1100" dirty="0">
                <a:latin typeface="Arial Narrow" panose="020B0606020202030204" pitchFamily="34" charset="0"/>
              </a:rPr>
              <a:t>Figura. Comportamiento </a:t>
            </a:r>
            <a:r>
              <a:rPr lang="es-CO" sz="1100" dirty="0">
                <a:latin typeface="Arial Narrow" panose="020B0606020202030204" pitchFamily="34" charset="0"/>
              </a:rPr>
              <a:t>de la Hepatitis A</a:t>
            </a:r>
            <a:r>
              <a:rPr lang="es-ES" sz="1100" dirty="0">
                <a:latin typeface="Arial Narrow" panose="020B0606020202030204" pitchFamily="34" charset="0"/>
              </a:rPr>
              <a:t>. Medellín, cumulado semana  40 - 2021 a 2025(p)</a:t>
            </a:r>
            <a:endParaRPr lang="es-ES" sz="1000" dirty="0">
              <a:latin typeface="Arial Narrow" panose="020B0606020202030204" pitchFamily="34" charset="0"/>
            </a:endParaRPr>
          </a:p>
        </p:txBody>
      </p:sp>
      <p:grpSp>
        <p:nvGrpSpPr>
          <p:cNvPr id="15" name="14 Grupo"/>
          <p:cNvGrpSpPr/>
          <p:nvPr/>
        </p:nvGrpSpPr>
        <p:grpSpPr>
          <a:xfrm>
            <a:off x="2186197" y="56076"/>
            <a:ext cx="3462538" cy="276999"/>
            <a:chOff x="2448322" y="62872"/>
            <a:chExt cx="3462538"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18572" y="62872"/>
              <a:ext cx="2592288" cy="276999"/>
            </a:xfrm>
            <a:prstGeom prst="rect">
              <a:avLst/>
            </a:prstGeom>
            <a:noFill/>
          </p:spPr>
          <p:txBody>
            <a:bodyPr wrap="square" rtlCol="0">
              <a:spAutoFit/>
            </a:bodyPr>
            <a:lstStyle/>
            <a:p>
              <a:r>
                <a:rPr lang="es-ES" sz="1200" b="1" dirty="0">
                  <a:solidFill>
                    <a:schemeClr val="tx1"/>
                  </a:solidFill>
                  <a:latin typeface="Arial Narrow" panose="020B0606020202030204" pitchFamily="34" charset="0"/>
                </a:rPr>
                <a:t>Comportamiento de la notificación</a:t>
              </a: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solidFill>
                  <a:schemeClr val="bg1"/>
                </a:solidFill>
                <a:latin typeface="Arial Narrow" panose="020B0606020202030204" pitchFamily="34" charset="0"/>
              </a:rPr>
              <a:t>Pág</a:t>
            </a:r>
            <a:r>
              <a:rPr lang="es-ES" sz="1050" b="1" dirty="0" smtClean="0">
                <a:solidFill>
                  <a:schemeClr val="bg1"/>
                </a:solidFill>
                <a:latin typeface="Arial Narrow" panose="020B0606020202030204" pitchFamily="34" charset="0"/>
              </a:rPr>
              <a:t>..10 </a:t>
            </a:r>
            <a:endParaRPr lang="es-ES" sz="1050" b="1" dirty="0">
              <a:solidFill>
                <a:schemeClr val="bg1"/>
              </a:solidFill>
              <a:latin typeface="Arial Narrow" panose="020B0606020202030204" pitchFamily="34" charset="0"/>
            </a:endParaRPr>
          </a:p>
        </p:txBody>
      </p:sp>
      <p:sp>
        <p:nvSpPr>
          <p:cNvPr id="37" name="36 Título"/>
          <p:cNvSpPr>
            <a:spLocks noGrp="1"/>
          </p:cNvSpPr>
          <p:nvPr>
            <p:ph type="ctrTitle"/>
          </p:nvPr>
        </p:nvSpPr>
        <p:spPr>
          <a:xfrm>
            <a:off x="-74280" y="13332"/>
            <a:ext cx="2208885" cy="477054"/>
          </a:xfrm>
          <a:noFill/>
        </p:spPr>
        <p:txBody>
          <a:bodyPr wrap="square" rtlCol="0">
            <a:spAutoFit/>
          </a:bodyPr>
          <a:lstStyle/>
          <a:p>
            <a:r>
              <a:rPr lang="es-ES" sz="2500" b="1" dirty="0">
                <a:solidFill>
                  <a:srgbClr val="C00000"/>
                </a:solidFill>
                <a:latin typeface="Arial Narrow" panose="020B0606020202030204" pitchFamily="34" charset="0"/>
                <a:ea typeface="+mn-ea"/>
                <a:cs typeface="+mn-cs"/>
              </a:rPr>
              <a:t>Hepatitis A</a:t>
            </a:r>
          </a:p>
        </p:txBody>
      </p:sp>
      <p:pic>
        <p:nvPicPr>
          <p:cNvPr id="3074" name="Picture 2"/>
          <p:cNvPicPr>
            <a:picLocks noChangeAspect="1" noChangeArrowheads="1"/>
          </p:cNvPicPr>
          <p:nvPr/>
        </p:nvPicPr>
        <p:blipFill rotWithShape="1">
          <a:blip r:embed="rId5">
            <a:duotone>
              <a:schemeClr val="accent2">
                <a:shade val="45000"/>
                <a:satMod val="135000"/>
              </a:schemeClr>
              <a:prstClr val="white"/>
            </a:duotone>
            <a:extLst>
              <a:ext uri="{28A0092B-C50C-407E-A947-70E740481C1C}">
                <a14:useLocalDpi xmlns:a14="http://schemas.microsoft.com/office/drawing/2010/main" val="0"/>
              </a:ext>
            </a:extLst>
          </a:blip>
          <a:srcRect l="50000" t="4287" r="8708" b="50000"/>
          <a:stretch/>
        </p:blipFill>
        <p:spPr bwMode="auto">
          <a:xfrm>
            <a:off x="305803" y="714058"/>
            <a:ext cx="1448718" cy="1603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Imagen 2">
            <a:extLst>
              <a:ext uri="{FF2B5EF4-FFF2-40B4-BE49-F238E27FC236}">
                <a16:creationId xmlns:a16="http://schemas.microsoft.com/office/drawing/2014/main" id="{7677767B-B16D-481D-B4C4-F2ED26FAD197}"/>
              </a:ext>
            </a:extLst>
          </p:cNvPr>
          <p:cNvPicPr>
            <a:picLocks noChangeAspect="1"/>
          </p:cNvPicPr>
          <p:nvPr/>
        </p:nvPicPr>
        <p:blipFill>
          <a:blip r:embed="rId6"/>
          <a:stretch>
            <a:fillRect/>
          </a:stretch>
        </p:blipFill>
        <p:spPr>
          <a:xfrm>
            <a:off x="7909" y="4927592"/>
            <a:ext cx="7082466" cy="3922954"/>
          </a:xfrm>
          <a:prstGeom prst="rect">
            <a:avLst/>
          </a:prstGeom>
        </p:spPr>
      </p:pic>
      <p:pic>
        <p:nvPicPr>
          <p:cNvPr id="10" name="Imagen 9">
            <a:extLst>
              <a:ext uri="{FF2B5EF4-FFF2-40B4-BE49-F238E27FC236}">
                <a16:creationId xmlns:a16="http://schemas.microsoft.com/office/drawing/2014/main" id="{3E5970F4-B4FE-462E-826B-E42484016DB5}"/>
              </a:ext>
            </a:extLst>
          </p:cNvPr>
          <p:cNvPicPr>
            <a:picLocks noChangeAspect="1"/>
          </p:cNvPicPr>
          <p:nvPr/>
        </p:nvPicPr>
        <p:blipFill>
          <a:blip r:embed="rId7"/>
          <a:stretch>
            <a:fillRect/>
          </a:stretch>
        </p:blipFill>
        <p:spPr>
          <a:xfrm>
            <a:off x="2152406" y="857487"/>
            <a:ext cx="5026008" cy="3558670"/>
          </a:xfrm>
          <a:prstGeom prst="rect">
            <a:avLst/>
          </a:prstGeom>
        </p:spPr>
      </p:pic>
    </p:spTree>
    <p:extLst>
      <p:ext uri="{BB962C8B-B14F-4D97-AF65-F5344CB8AC3E}">
        <p14:creationId xmlns:p14="http://schemas.microsoft.com/office/powerpoint/2010/main" val="3985464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9973"/>
            <a:ext cx="7200900" cy="504056"/>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37149"/>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a:solidFill>
                    <a:schemeClr val="tx1"/>
                  </a:solidFill>
                  <a:latin typeface="Arial Narrow" panose="020B0606020202030204" pitchFamily="34" charset="0"/>
                </a:rPr>
                <a:t>Comportamiento variables de interés</a:t>
              </a:r>
            </a:p>
          </p:txBody>
        </p:sp>
      </p:grpSp>
      <p:sp>
        <p:nvSpPr>
          <p:cNvPr id="60" name="59 Rectángulo"/>
          <p:cNvSpPr/>
          <p:nvPr/>
        </p:nvSpPr>
        <p:spPr>
          <a:xfrm>
            <a:off x="0" y="4178552"/>
            <a:ext cx="7200900" cy="375138"/>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4" y="4224158"/>
            <a:ext cx="5047355" cy="276999"/>
            <a:chOff x="2448322" y="74775"/>
            <a:chExt cx="5047355"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7" y="74775"/>
              <a:ext cx="4193140" cy="276999"/>
            </a:xfrm>
            <a:prstGeom prst="rect">
              <a:avLst/>
            </a:prstGeom>
            <a:noFill/>
          </p:spPr>
          <p:txBody>
            <a:bodyPr wrap="square" rtlCol="0">
              <a:spAutoFit/>
            </a:bodyPr>
            <a:lstStyle/>
            <a:p>
              <a:r>
                <a:rPr lang="es-ES" sz="1200" b="1" dirty="0">
                  <a:solidFill>
                    <a:schemeClr val="tx1"/>
                  </a:solidFill>
                  <a:latin typeface="Arial Narrow" panose="020B0606020202030204" pitchFamily="34" charset="0"/>
                </a:rPr>
                <a:t>Factores y curso de vida</a:t>
              </a:r>
            </a:p>
          </p:txBody>
        </p:sp>
      </p:grpSp>
      <p:grpSp>
        <p:nvGrpSpPr>
          <p:cNvPr id="6" name="5 Grupo"/>
          <p:cNvGrpSpPr/>
          <p:nvPr/>
        </p:nvGrpSpPr>
        <p:grpSpPr>
          <a:xfrm>
            <a:off x="168022" y="910500"/>
            <a:ext cx="900410" cy="1573268"/>
            <a:chOff x="1032118" y="553075"/>
            <a:chExt cx="900410" cy="1573268"/>
          </a:xfrm>
        </p:grpSpPr>
        <p:pic>
          <p:nvPicPr>
            <p:cNvPr id="2051"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t="10614" r="84474"/>
            <a:stretch/>
          </p:blipFill>
          <p:spPr bwMode="auto">
            <a:xfrm>
              <a:off x="1131620" y="553075"/>
              <a:ext cx="737696" cy="720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redondeado"/>
            <p:cNvSpPr/>
            <p:nvPr/>
          </p:nvSpPr>
          <p:spPr>
            <a:xfrm>
              <a:off x="1032118" y="1520368"/>
              <a:ext cx="823233"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70,1%</a:t>
              </a:r>
            </a:p>
          </p:txBody>
        </p:sp>
        <p:sp>
          <p:nvSpPr>
            <p:cNvPr id="4" name="3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sp>
          <p:nvSpPr>
            <p:cNvPr id="5" name="4 Rectángulo"/>
            <p:cNvSpPr/>
            <p:nvPr/>
          </p:nvSpPr>
          <p:spPr>
            <a:xfrm>
              <a:off x="1141927" y="1849344"/>
              <a:ext cx="790601" cy="276999"/>
            </a:xfrm>
            <a:prstGeom prst="rect">
              <a:avLst/>
            </a:prstGeom>
          </p:spPr>
          <p:txBody>
            <a:bodyPr wrap="none">
              <a:spAutoFit/>
            </a:bodyPr>
            <a:lstStyle/>
            <a:p>
              <a:r>
                <a:rPr lang="es-ES" sz="1200" b="1" dirty="0">
                  <a:latin typeface="Arial Narrow" panose="020B0606020202030204" pitchFamily="34" charset="0"/>
                </a:rPr>
                <a:t>232 casos</a:t>
              </a:r>
              <a:endParaRPr lang="es-CO" sz="1200" dirty="0"/>
            </a:p>
          </p:txBody>
        </p:sp>
      </p:grpSp>
      <p:grpSp>
        <p:nvGrpSpPr>
          <p:cNvPr id="3" name="2 Grupo"/>
          <p:cNvGrpSpPr/>
          <p:nvPr/>
        </p:nvGrpSpPr>
        <p:grpSpPr>
          <a:xfrm>
            <a:off x="1117971" y="913240"/>
            <a:ext cx="812752" cy="1594295"/>
            <a:chOff x="1825139" y="1057131"/>
            <a:chExt cx="812752" cy="1594295"/>
          </a:xfrm>
        </p:grpSpPr>
        <p:sp>
          <p:nvSpPr>
            <p:cNvPr id="42" name="41 Rectángulo redondeado"/>
            <p:cNvSpPr/>
            <p:nvPr/>
          </p:nvSpPr>
          <p:spPr>
            <a:xfrm>
              <a:off x="1846951" y="2010776"/>
              <a:ext cx="790940"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29,9%</a:t>
              </a:r>
            </a:p>
          </p:txBody>
        </p:sp>
        <p:sp>
          <p:nvSpPr>
            <p:cNvPr id="32" name="31 Rectángulo"/>
            <p:cNvSpPr/>
            <p:nvPr/>
          </p:nvSpPr>
          <p:spPr>
            <a:xfrm>
              <a:off x="1825139" y="1737476"/>
              <a:ext cx="780983" cy="276999"/>
            </a:xfrm>
            <a:prstGeom prst="rect">
              <a:avLst/>
            </a:prstGeom>
          </p:spPr>
          <p:txBody>
            <a:bodyPr wrap="none">
              <a:spAutoFit/>
            </a:bodyPr>
            <a:lstStyle/>
            <a:p>
              <a:r>
                <a:rPr lang="es-ES" sz="1200" b="1" u="sng" dirty="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35" name="34 Rectángulo"/>
            <p:cNvSpPr/>
            <p:nvPr/>
          </p:nvSpPr>
          <p:spPr>
            <a:xfrm>
              <a:off x="1891954" y="2374427"/>
              <a:ext cx="684803" cy="276999"/>
            </a:xfrm>
            <a:prstGeom prst="rect">
              <a:avLst/>
            </a:prstGeom>
          </p:spPr>
          <p:txBody>
            <a:bodyPr wrap="none">
              <a:spAutoFit/>
            </a:bodyPr>
            <a:lstStyle/>
            <a:p>
              <a:r>
                <a:rPr lang="es-ES" sz="1200" b="1" dirty="0">
                  <a:latin typeface="Arial Narrow" panose="020B0606020202030204" pitchFamily="34" charset="0"/>
                </a:rPr>
                <a:t>99casos</a:t>
              </a:r>
              <a:endParaRPr lang="es-CO" sz="1200" dirty="0"/>
            </a:p>
          </p:txBody>
        </p:sp>
        <p:pic>
          <p:nvPicPr>
            <p:cNvPr id="66"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29313" t="7366" r="56038"/>
            <a:stretch/>
          </p:blipFill>
          <p:spPr bwMode="auto">
            <a:xfrm>
              <a:off x="1851354" y="1057131"/>
              <a:ext cx="696035" cy="748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 name="6 Grupo"/>
          <p:cNvGrpSpPr/>
          <p:nvPr/>
        </p:nvGrpSpPr>
        <p:grpSpPr>
          <a:xfrm>
            <a:off x="2210241" y="879878"/>
            <a:ext cx="1152880" cy="1582804"/>
            <a:chOff x="3115290" y="1057131"/>
            <a:chExt cx="1152880" cy="1582804"/>
          </a:xfrm>
        </p:grpSpPr>
        <p:grpSp>
          <p:nvGrpSpPr>
            <p:cNvPr id="50" name="49 Grupo"/>
            <p:cNvGrpSpPr/>
            <p:nvPr/>
          </p:nvGrpSpPr>
          <p:grpSpPr>
            <a:xfrm>
              <a:off x="3115290" y="1781104"/>
              <a:ext cx="1152880" cy="858831"/>
              <a:chOff x="3744466" y="1301912"/>
              <a:chExt cx="1152880" cy="858831"/>
            </a:xfrm>
          </p:grpSpPr>
          <p:sp>
            <p:nvSpPr>
              <p:cNvPr id="51" name="50 Rectángulo redondeado"/>
              <p:cNvSpPr/>
              <p:nvPr/>
            </p:nvSpPr>
            <p:spPr>
              <a:xfrm>
                <a:off x="3912519" y="1553220"/>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p>
            </p:txBody>
          </p:sp>
          <p:sp>
            <p:nvSpPr>
              <p:cNvPr id="53" name="52 Rectángulo"/>
              <p:cNvSpPr/>
              <p:nvPr/>
            </p:nvSpPr>
            <p:spPr>
              <a:xfrm>
                <a:off x="3744466" y="1301912"/>
                <a:ext cx="1152880" cy="276999"/>
              </a:xfrm>
              <a:prstGeom prst="rect">
                <a:avLst/>
              </a:prstGeom>
            </p:spPr>
            <p:txBody>
              <a:bodyPr wrap="none">
                <a:spAutoFit/>
              </a:bodyPr>
              <a:lstStyle/>
              <a:p>
                <a:r>
                  <a:rPr lang="es-ES" sz="1200" b="1" u="sng" dirty="0">
                    <a:latin typeface="Arial Narrow" panose="020B0606020202030204" pitchFamily="34" charset="0"/>
                  </a:rPr>
                  <a:t>Afrocolombiano</a:t>
                </a:r>
                <a:endParaRPr lang="es-ES" sz="1200" b="1" u="sng" dirty="0">
                  <a:solidFill>
                    <a:sysClr val="windowText" lastClr="000000"/>
                  </a:solidFill>
                  <a:latin typeface="Arial Narrow" panose="020B0606020202030204" pitchFamily="34" charset="0"/>
                </a:endParaRPr>
              </a:p>
            </p:txBody>
          </p:sp>
          <p:sp>
            <p:nvSpPr>
              <p:cNvPr id="54" name="53 Rectángulo"/>
              <p:cNvSpPr/>
              <p:nvPr/>
            </p:nvSpPr>
            <p:spPr>
              <a:xfrm>
                <a:off x="3957784" y="1883744"/>
                <a:ext cx="649537" cy="276999"/>
              </a:xfrm>
              <a:prstGeom prst="rect">
                <a:avLst/>
              </a:prstGeom>
            </p:spPr>
            <p:txBody>
              <a:bodyPr wrap="none">
                <a:spAutoFit/>
              </a:bodyPr>
              <a:lstStyle/>
              <a:p>
                <a:r>
                  <a:rPr lang="es-ES" sz="1200" b="1" dirty="0">
                    <a:latin typeface="Arial Narrow" panose="020B0606020202030204" pitchFamily="34" charset="0"/>
                  </a:rPr>
                  <a:t>0 casos</a:t>
                </a:r>
                <a:endParaRPr lang="es-CO" sz="1200" dirty="0"/>
              </a:p>
            </p:txBody>
          </p:sp>
        </p:grpSp>
        <p:pic>
          <p:nvPicPr>
            <p:cNvPr id="67"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59057" t="8806" r="25145"/>
            <a:stretch/>
          </p:blipFill>
          <p:spPr bwMode="auto">
            <a:xfrm>
              <a:off x="3328608" y="1057131"/>
              <a:ext cx="750627" cy="775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9" name="8 Grupo"/>
          <p:cNvGrpSpPr/>
          <p:nvPr/>
        </p:nvGrpSpPr>
        <p:grpSpPr>
          <a:xfrm>
            <a:off x="3371476" y="879878"/>
            <a:ext cx="740068" cy="1574421"/>
            <a:chOff x="4588574" y="1057131"/>
            <a:chExt cx="740068" cy="1574421"/>
          </a:xfrm>
        </p:grpSpPr>
        <p:grpSp>
          <p:nvGrpSpPr>
            <p:cNvPr id="8" name="7 Grupo"/>
            <p:cNvGrpSpPr/>
            <p:nvPr/>
          </p:nvGrpSpPr>
          <p:grpSpPr>
            <a:xfrm>
              <a:off x="4588574" y="1751628"/>
              <a:ext cx="740068" cy="879924"/>
              <a:chOff x="5245046" y="1274868"/>
              <a:chExt cx="740068" cy="879924"/>
            </a:xfrm>
          </p:grpSpPr>
          <p:sp>
            <p:nvSpPr>
              <p:cNvPr id="44" name="43 Rectángulo redondeado"/>
              <p:cNvSpPr/>
              <p:nvPr/>
            </p:nvSpPr>
            <p:spPr>
              <a:xfrm>
                <a:off x="5245046" y="1561312"/>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p>
            </p:txBody>
          </p:sp>
          <p:sp>
            <p:nvSpPr>
              <p:cNvPr id="34" name="33 Rectángulo"/>
              <p:cNvSpPr/>
              <p:nvPr/>
            </p:nvSpPr>
            <p:spPr>
              <a:xfrm>
                <a:off x="5272675" y="1274868"/>
                <a:ext cx="704039" cy="276999"/>
              </a:xfrm>
              <a:prstGeom prst="rect">
                <a:avLst/>
              </a:prstGeom>
            </p:spPr>
            <p:txBody>
              <a:bodyPr wrap="none">
                <a:spAutoFit/>
              </a:bodyPr>
              <a:lstStyle/>
              <a:p>
                <a:r>
                  <a:rPr lang="es-ES" sz="1200" b="1" u="sng" dirty="0">
                    <a:latin typeface="Arial Narrow" panose="020B0606020202030204" pitchFamily="34" charset="0"/>
                  </a:rPr>
                  <a:t>Indígena</a:t>
                </a:r>
                <a:endParaRPr lang="es-ES" sz="1200" b="1" u="sng" dirty="0">
                  <a:solidFill>
                    <a:sysClr val="windowText" lastClr="000000"/>
                  </a:solidFill>
                  <a:latin typeface="Arial Narrow" panose="020B0606020202030204" pitchFamily="34" charset="0"/>
                </a:endParaRPr>
              </a:p>
            </p:txBody>
          </p:sp>
          <p:sp>
            <p:nvSpPr>
              <p:cNvPr id="37" name="36 Rectángulo"/>
              <p:cNvSpPr/>
              <p:nvPr/>
            </p:nvSpPr>
            <p:spPr>
              <a:xfrm>
                <a:off x="5286277" y="1877793"/>
                <a:ext cx="649537" cy="276999"/>
              </a:xfrm>
              <a:prstGeom prst="rect">
                <a:avLst/>
              </a:prstGeom>
            </p:spPr>
            <p:txBody>
              <a:bodyPr wrap="none">
                <a:spAutoFit/>
              </a:bodyPr>
              <a:lstStyle/>
              <a:p>
                <a:r>
                  <a:rPr lang="es-ES" sz="1200" b="1" dirty="0">
                    <a:latin typeface="Arial Narrow" panose="020B0606020202030204" pitchFamily="34" charset="0"/>
                  </a:rPr>
                  <a:t>0 casos</a:t>
                </a:r>
                <a:endParaRPr lang="es-CO" sz="1200" dirty="0"/>
              </a:p>
            </p:txBody>
          </p:sp>
        </p:grpSp>
        <p:pic>
          <p:nvPicPr>
            <p:cNvPr id="68"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86761"/>
            <a:stretch/>
          </p:blipFill>
          <p:spPr bwMode="auto">
            <a:xfrm>
              <a:off x="4668287" y="1057131"/>
              <a:ext cx="629046" cy="784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0" name="69 Rectángulo"/>
          <p:cNvSpPr/>
          <p:nvPr/>
        </p:nvSpPr>
        <p:spPr>
          <a:xfrm>
            <a:off x="-9586" y="8577764"/>
            <a:ext cx="3549869" cy="507831"/>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pPr algn="just"/>
            <a:r>
              <a:rPr lang="es-ES" sz="1050" dirty="0">
                <a:latin typeface="Arial Narrow" panose="020B0606020202030204" pitchFamily="34" charset="0"/>
              </a:rPr>
              <a:t>Figura. Ciclo de vida de los casos notificados de hepatitis A. </a:t>
            </a:r>
          </a:p>
          <a:p>
            <a:pPr algn="just"/>
            <a:r>
              <a:rPr lang="es-ES" sz="1050" dirty="0">
                <a:latin typeface="Arial Narrow" panose="020B0606020202030204" pitchFamily="34" charset="0"/>
              </a:rPr>
              <a:t>Periodo epidemiológico  X 2025(p). </a:t>
            </a:r>
          </a:p>
        </p:txBody>
      </p:sp>
      <p:pic>
        <p:nvPicPr>
          <p:cNvPr id="71" name="Picture 6"/>
          <p:cNvPicPr>
            <a:picLocks noChangeAspect="1" noChangeArrowheads="1"/>
          </p:cNvPicPr>
          <p:nvPr/>
        </p:nvPicPr>
        <p:blipFill>
          <a:blip r:embed="rId3">
            <a:biLevel thresh="50000"/>
            <a:extLst>
              <a:ext uri="{28A0092B-C50C-407E-A947-70E740481C1C}">
                <a14:useLocalDpi xmlns:a14="http://schemas.microsoft.com/office/drawing/2010/main" val="0"/>
              </a:ext>
            </a:extLst>
          </a:blip>
          <a:srcRect/>
          <a:stretch>
            <a:fillRect/>
          </a:stretch>
        </p:blipFill>
        <p:spPr bwMode="auto">
          <a:xfrm>
            <a:off x="5738390" y="2526303"/>
            <a:ext cx="94297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2" name="71 Grupo"/>
          <p:cNvGrpSpPr/>
          <p:nvPr/>
        </p:nvGrpSpPr>
        <p:grpSpPr>
          <a:xfrm>
            <a:off x="5429576" y="3126411"/>
            <a:ext cx="1690560" cy="895875"/>
            <a:chOff x="-14122" y="6941207"/>
            <a:chExt cx="1282684" cy="895875"/>
          </a:xfrm>
        </p:grpSpPr>
        <p:sp>
          <p:nvSpPr>
            <p:cNvPr id="73" name="72 CuadroTexto"/>
            <p:cNvSpPr txBox="1"/>
            <p:nvPr/>
          </p:nvSpPr>
          <p:spPr>
            <a:xfrm>
              <a:off x="9138" y="6941207"/>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Área de ocurrencia</a:t>
              </a:r>
            </a:p>
          </p:txBody>
        </p:sp>
        <p:sp>
          <p:nvSpPr>
            <p:cNvPr id="74" name="73 Rectángulo redondeado"/>
            <p:cNvSpPr/>
            <p:nvPr/>
          </p:nvSpPr>
          <p:spPr>
            <a:xfrm>
              <a:off x="-14122" y="7203307"/>
              <a:ext cx="1282684" cy="633775"/>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Cabecera municipal</a:t>
              </a:r>
            </a:p>
            <a:p>
              <a:pPr algn="ctr"/>
              <a:r>
                <a:rPr lang="es-ES" sz="1400" b="1" dirty="0">
                  <a:solidFill>
                    <a:schemeClr val="tx1"/>
                  </a:solidFill>
                  <a:latin typeface="Arial Narrow" panose="020B0606020202030204" pitchFamily="34" charset="0"/>
                </a:rPr>
                <a:t>98,5% </a:t>
              </a:r>
            </a:p>
            <a:p>
              <a:pPr algn="ctr"/>
              <a:r>
                <a:rPr lang="es-ES" sz="1400" b="1" dirty="0">
                  <a:solidFill>
                    <a:schemeClr val="tx1"/>
                  </a:solidFill>
                  <a:latin typeface="Arial Narrow" panose="020B0606020202030204" pitchFamily="34" charset="0"/>
                </a:rPr>
                <a:t>326 casos</a:t>
              </a:r>
            </a:p>
          </p:txBody>
        </p:sp>
      </p:grpSp>
      <p:pic>
        <p:nvPicPr>
          <p:cNvPr id="87" name="Picture 5"/>
          <p:cNvPicPr>
            <a:picLocks noChangeAspect="1" noChangeArrowheads="1"/>
          </p:cNvPicPr>
          <p:nvPr/>
        </p:nvPicPr>
        <p:blipFill>
          <a:blip r:embed="rId4">
            <a:biLevel thresh="50000"/>
            <a:extLst>
              <a:ext uri="{28A0092B-C50C-407E-A947-70E740481C1C}">
                <a14:useLocalDpi xmlns:a14="http://schemas.microsoft.com/office/drawing/2010/main" val="0"/>
              </a:ext>
            </a:extLst>
          </a:blip>
          <a:srcRect/>
          <a:stretch>
            <a:fillRect/>
          </a:stretch>
        </p:blipFill>
        <p:spPr bwMode="auto">
          <a:xfrm>
            <a:off x="2344129" y="2713810"/>
            <a:ext cx="93345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8" name="87 Grupo"/>
          <p:cNvGrpSpPr/>
          <p:nvPr/>
        </p:nvGrpSpPr>
        <p:grpSpPr>
          <a:xfrm>
            <a:off x="1949381" y="2946740"/>
            <a:ext cx="3277595" cy="978490"/>
            <a:chOff x="-14122" y="6517843"/>
            <a:chExt cx="2486820" cy="978490"/>
          </a:xfrm>
        </p:grpSpPr>
        <p:sp>
          <p:nvSpPr>
            <p:cNvPr id="89" name="88 CuadroTexto"/>
            <p:cNvSpPr txBox="1"/>
            <p:nvPr/>
          </p:nvSpPr>
          <p:spPr>
            <a:xfrm>
              <a:off x="-14122" y="7072716"/>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Afiliación al SGSS</a:t>
              </a:r>
            </a:p>
          </p:txBody>
        </p:sp>
        <p:sp>
          <p:nvSpPr>
            <p:cNvPr id="90" name="89 Rectángulo redondeado"/>
            <p:cNvSpPr/>
            <p:nvPr/>
          </p:nvSpPr>
          <p:spPr>
            <a:xfrm>
              <a:off x="1062597" y="6517843"/>
              <a:ext cx="1410101" cy="97849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Régimen contributivo</a:t>
              </a:r>
              <a:endParaRPr lang="es-ES" sz="1600" b="1" dirty="0">
                <a:solidFill>
                  <a:schemeClr val="tx1"/>
                </a:solidFill>
                <a:latin typeface="Arial Narrow" panose="020B0606020202030204" pitchFamily="34" charset="0"/>
              </a:endParaRPr>
            </a:p>
            <a:p>
              <a:pPr algn="ctr"/>
              <a:r>
                <a:rPr lang="es-ES" sz="1600" b="1" dirty="0">
                  <a:solidFill>
                    <a:schemeClr val="tx1"/>
                  </a:solidFill>
                  <a:latin typeface="Arial Narrow" panose="020B0606020202030204" pitchFamily="34" charset="0"/>
                </a:rPr>
                <a:t>75,2% - 249 casos</a:t>
              </a:r>
            </a:p>
            <a:p>
              <a:pPr algn="ctr"/>
              <a:r>
                <a:rPr lang="es-ES" sz="1200" b="1" dirty="0">
                  <a:solidFill>
                    <a:schemeClr val="tx1"/>
                  </a:solidFill>
                  <a:latin typeface="Arial Narrow" panose="020B0606020202030204" pitchFamily="34" charset="0"/>
                </a:rPr>
                <a:t>Régimen</a:t>
              </a:r>
              <a:r>
                <a:rPr lang="es-ES" sz="1600" b="1" dirty="0">
                  <a:solidFill>
                    <a:schemeClr val="tx1"/>
                  </a:solidFill>
                  <a:latin typeface="Arial Narrow" panose="020B0606020202030204" pitchFamily="34" charset="0"/>
                </a:rPr>
                <a:t> </a:t>
              </a:r>
              <a:r>
                <a:rPr lang="es-ES" sz="1200" b="1" dirty="0">
                  <a:solidFill>
                    <a:schemeClr val="tx1"/>
                  </a:solidFill>
                  <a:latin typeface="Arial Narrow" panose="020B0606020202030204" pitchFamily="34" charset="0"/>
                </a:rPr>
                <a:t> subsidiado</a:t>
              </a:r>
              <a:endParaRPr lang="es-ES" sz="1600" b="1" dirty="0">
                <a:solidFill>
                  <a:schemeClr val="tx1"/>
                </a:solidFill>
                <a:latin typeface="Arial Narrow" panose="020B0606020202030204" pitchFamily="34" charset="0"/>
              </a:endParaRPr>
            </a:p>
            <a:p>
              <a:pPr algn="ctr"/>
              <a:r>
                <a:rPr lang="es-ES" sz="1600" b="1" dirty="0">
                  <a:solidFill>
                    <a:schemeClr val="tx1"/>
                  </a:solidFill>
                  <a:latin typeface="Arial Narrow" panose="020B0606020202030204" pitchFamily="34" charset="0"/>
                </a:rPr>
                <a:t>22,4% - 74 casos</a:t>
              </a:r>
            </a:p>
          </p:txBody>
        </p:sp>
      </p:grpSp>
      <p:grpSp>
        <p:nvGrpSpPr>
          <p:cNvPr id="92" name="91 Grupo"/>
          <p:cNvGrpSpPr/>
          <p:nvPr/>
        </p:nvGrpSpPr>
        <p:grpSpPr>
          <a:xfrm>
            <a:off x="4329256" y="982183"/>
            <a:ext cx="874090" cy="1513653"/>
            <a:chOff x="2507826" y="2585355"/>
            <a:chExt cx="874090" cy="1513653"/>
          </a:xfrm>
        </p:grpSpPr>
        <p:sp>
          <p:nvSpPr>
            <p:cNvPr id="93" name="92 Rectángulo redondeado"/>
            <p:cNvSpPr/>
            <p:nvPr/>
          </p:nvSpPr>
          <p:spPr>
            <a:xfrm>
              <a:off x="2507826" y="3472120"/>
              <a:ext cx="874090" cy="360040"/>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p>
          </p:txBody>
        </p:sp>
        <p:pic>
          <p:nvPicPr>
            <p:cNvPr id="94" name="Picture 2"/>
            <p:cNvPicPr>
              <a:picLocks noChangeAspect="1" noChangeArrowheads="1"/>
            </p:cNvPicPr>
            <p:nvPr/>
          </p:nvPicPr>
          <p:blipFill>
            <a:blip r:embed="rId5">
              <a:biLevel thresh="75000"/>
              <a:extLst>
                <a:ext uri="{28A0092B-C50C-407E-A947-70E740481C1C}">
                  <a14:useLocalDpi xmlns:a14="http://schemas.microsoft.com/office/drawing/2010/main" val="0"/>
                </a:ext>
              </a:extLst>
            </a:blip>
            <a:srcRect/>
            <a:stretch>
              <a:fillRect/>
            </a:stretch>
          </p:blipFill>
          <p:spPr bwMode="auto">
            <a:xfrm>
              <a:off x="2782185" y="2585355"/>
              <a:ext cx="477234" cy="780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5" name="94 Rectángulo"/>
            <p:cNvSpPr/>
            <p:nvPr/>
          </p:nvSpPr>
          <p:spPr>
            <a:xfrm>
              <a:off x="2558275" y="3203848"/>
              <a:ext cx="740908" cy="276999"/>
            </a:xfrm>
            <a:prstGeom prst="rect">
              <a:avLst/>
            </a:prstGeom>
          </p:spPr>
          <p:txBody>
            <a:bodyPr wrap="none">
              <a:spAutoFit/>
            </a:bodyPr>
            <a:lstStyle/>
            <a:p>
              <a:pPr algn="ctr"/>
              <a:r>
                <a:rPr lang="es-ES" sz="1200" b="1" u="sng" dirty="0">
                  <a:latin typeface="Arial Narrow" panose="020B0606020202030204" pitchFamily="34" charset="0"/>
                </a:rPr>
                <a:t>Maternas</a:t>
              </a:r>
              <a:endParaRPr lang="es-ES" sz="1200" b="1" u="sng" dirty="0">
                <a:solidFill>
                  <a:sysClr val="windowText" lastClr="000000"/>
                </a:solidFill>
                <a:latin typeface="Arial Narrow" panose="020B0606020202030204" pitchFamily="34" charset="0"/>
              </a:endParaRPr>
            </a:p>
          </p:txBody>
        </p:sp>
        <p:sp>
          <p:nvSpPr>
            <p:cNvPr id="96" name="95 Rectángulo"/>
            <p:cNvSpPr/>
            <p:nvPr/>
          </p:nvSpPr>
          <p:spPr>
            <a:xfrm>
              <a:off x="2648170" y="3822009"/>
              <a:ext cx="579005" cy="276999"/>
            </a:xfrm>
            <a:prstGeom prst="rect">
              <a:avLst/>
            </a:prstGeom>
          </p:spPr>
          <p:txBody>
            <a:bodyPr wrap="none">
              <a:spAutoFit/>
            </a:bodyPr>
            <a:lstStyle/>
            <a:p>
              <a:r>
                <a:rPr lang="es-ES" sz="1200" b="1" dirty="0">
                  <a:latin typeface="Arial Narrow" panose="020B0606020202030204" pitchFamily="34" charset="0"/>
                </a:rPr>
                <a:t>0 caso</a:t>
              </a:r>
              <a:endParaRPr lang="es-CO" sz="1200" dirty="0"/>
            </a:p>
          </p:txBody>
        </p:sp>
      </p:grpSp>
      <p:grpSp>
        <p:nvGrpSpPr>
          <p:cNvPr id="11" name="10 Grupo"/>
          <p:cNvGrpSpPr/>
          <p:nvPr/>
        </p:nvGrpSpPr>
        <p:grpSpPr>
          <a:xfrm>
            <a:off x="6355281" y="988099"/>
            <a:ext cx="860413" cy="1519436"/>
            <a:chOff x="3826683" y="2682487"/>
            <a:chExt cx="860413" cy="1519436"/>
          </a:xfrm>
        </p:grpSpPr>
        <p:grpSp>
          <p:nvGrpSpPr>
            <p:cNvPr id="2" name="1 Grupo"/>
            <p:cNvGrpSpPr/>
            <p:nvPr/>
          </p:nvGrpSpPr>
          <p:grpSpPr>
            <a:xfrm>
              <a:off x="3826683" y="3306763"/>
              <a:ext cx="860413" cy="895160"/>
              <a:chOff x="2507826" y="3203848"/>
              <a:chExt cx="860413" cy="895160"/>
            </a:xfrm>
          </p:grpSpPr>
          <p:sp>
            <p:nvSpPr>
              <p:cNvPr id="57" name="56 Rectángulo redondeado"/>
              <p:cNvSpPr/>
              <p:nvPr/>
            </p:nvSpPr>
            <p:spPr>
              <a:xfrm>
                <a:off x="2507826" y="3472120"/>
                <a:ext cx="764855"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3,0%</a:t>
                </a:r>
              </a:p>
            </p:txBody>
          </p:sp>
          <p:sp>
            <p:nvSpPr>
              <p:cNvPr id="39" name="38 Rectángulo"/>
              <p:cNvSpPr/>
              <p:nvPr/>
            </p:nvSpPr>
            <p:spPr>
              <a:xfrm>
                <a:off x="2572704" y="3203848"/>
                <a:ext cx="712054" cy="276999"/>
              </a:xfrm>
              <a:prstGeom prst="rect">
                <a:avLst/>
              </a:prstGeom>
            </p:spPr>
            <p:txBody>
              <a:bodyPr wrap="none">
                <a:spAutoFit/>
              </a:bodyPr>
              <a:lstStyle/>
              <a:p>
                <a:pPr algn="ctr"/>
                <a:r>
                  <a:rPr lang="es-ES" sz="1200" b="1" u="sng" dirty="0">
                    <a:latin typeface="Arial Narrow" panose="020B0606020202030204" pitchFamily="34" charset="0"/>
                  </a:rPr>
                  <a:t>Migrante</a:t>
                </a:r>
                <a:endParaRPr lang="es-ES" sz="1200" b="1" u="sng" dirty="0">
                  <a:solidFill>
                    <a:sysClr val="windowText" lastClr="000000"/>
                  </a:solidFill>
                  <a:latin typeface="Arial Narrow" panose="020B0606020202030204" pitchFamily="34" charset="0"/>
                </a:endParaRPr>
              </a:p>
            </p:txBody>
          </p:sp>
          <p:sp>
            <p:nvSpPr>
              <p:cNvPr id="41" name="40 Rectángulo"/>
              <p:cNvSpPr/>
              <p:nvPr/>
            </p:nvSpPr>
            <p:spPr>
              <a:xfrm>
                <a:off x="2648170" y="3822009"/>
                <a:ext cx="720069" cy="276999"/>
              </a:xfrm>
              <a:prstGeom prst="rect">
                <a:avLst/>
              </a:prstGeom>
            </p:spPr>
            <p:txBody>
              <a:bodyPr wrap="none">
                <a:spAutoFit/>
              </a:bodyPr>
              <a:lstStyle/>
              <a:p>
                <a:r>
                  <a:rPr lang="es-ES" sz="1200" b="1" dirty="0">
                    <a:latin typeface="Arial Narrow" panose="020B0606020202030204" pitchFamily="34" charset="0"/>
                  </a:rPr>
                  <a:t>10 casos</a:t>
                </a:r>
                <a:endParaRPr lang="es-CO" sz="1200" dirty="0"/>
              </a:p>
            </p:txBody>
          </p:sp>
        </p:grpSp>
        <p:pic>
          <p:nvPicPr>
            <p:cNvPr id="3078" name="Picture 6"/>
            <p:cNvPicPr>
              <a:picLocks noChangeAspect="1" noChangeArrowheads="1"/>
            </p:cNvPicPr>
            <p:nvPr/>
          </p:nvPicPr>
          <p:blipFill>
            <a:blip r:embed="rId6">
              <a:biLevel thresh="50000"/>
              <a:extLst>
                <a:ext uri="{28A0092B-C50C-407E-A947-70E740481C1C}">
                  <a14:useLocalDpi xmlns:a14="http://schemas.microsoft.com/office/drawing/2010/main" val="0"/>
                </a:ext>
              </a:extLst>
            </a:blip>
            <a:srcRect/>
            <a:stretch>
              <a:fillRect/>
            </a:stretch>
          </p:blipFill>
          <p:spPr bwMode="auto">
            <a:xfrm>
              <a:off x="3945025" y="2682487"/>
              <a:ext cx="587628" cy="678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 name="9 Grupo"/>
          <p:cNvGrpSpPr/>
          <p:nvPr/>
        </p:nvGrpSpPr>
        <p:grpSpPr>
          <a:xfrm>
            <a:off x="5112618" y="932914"/>
            <a:ext cx="1380071" cy="1567357"/>
            <a:chOff x="1963587" y="2618404"/>
            <a:chExt cx="1380071" cy="1567357"/>
          </a:xfrm>
        </p:grpSpPr>
        <p:pic>
          <p:nvPicPr>
            <p:cNvPr id="65" name="Picture 4"/>
            <p:cNvPicPr>
              <a:picLocks noChangeAspect="1" noChangeArrowheads="1"/>
            </p:cNvPicPr>
            <p:nvPr/>
          </p:nvPicPr>
          <p:blipFill rotWithShape="1">
            <a:blip r:embed="rId7">
              <a:biLevel thresh="50000"/>
              <a:extLst>
                <a:ext uri="{28A0092B-C50C-407E-A947-70E740481C1C}">
                  <a14:useLocalDpi xmlns:a14="http://schemas.microsoft.com/office/drawing/2010/main" val="0"/>
                </a:ext>
              </a:extLst>
            </a:blip>
            <a:srcRect r="48966"/>
            <a:stretch/>
          </p:blipFill>
          <p:spPr bwMode="auto">
            <a:xfrm>
              <a:off x="2148657" y="2618404"/>
              <a:ext cx="995527" cy="73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6" name="75 Grupo"/>
            <p:cNvGrpSpPr/>
            <p:nvPr/>
          </p:nvGrpSpPr>
          <p:grpSpPr>
            <a:xfrm>
              <a:off x="1963587" y="3189889"/>
              <a:ext cx="1380071" cy="995872"/>
              <a:chOff x="-325073" y="6955842"/>
              <a:chExt cx="1612468" cy="995872"/>
            </a:xfrm>
          </p:grpSpPr>
          <p:sp>
            <p:nvSpPr>
              <p:cNvPr id="77" name="76 CuadroTexto"/>
              <p:cNvSpPr txBox="1"/>
              <p:nvPr/>
            </p:nvSpPr>
            <p:spPr>
              <a:xfrm>
                <a:off x="-325073" y="6955842"/>
                <a:ext cx="1612468" cy="461665"/>
              </a:xfrm>
              <a:prstGeom prst="rect">
                <a:avLst/>
              </a:prstGeom>
              <a:noFill/>
            </p:spPr>
            <p:txBody>
              <a:bodyPr wrap="square" rtlCol="0">
                <a:spAutoFit/>
              </a:bodyPr>
              <a:lstStyle/>
              <a:p>
                <a:pPr algn="ctr"/>
                <a:r>
                  <a:rPr lang="es-ES" sz="1200" b="1" u="sng" dirty="0">
                    <a:latin typeface="Arial Narrow" panose="020B0606020202030204" pitchFamily="34" charset="0"/>
                  </a:rPr>
                  <a:t>Privado de la libertad</a:t>
                </a:r>
              </a:p>
            </p:txBody>
          </p:sp>
          <p:sp>
            <p:nvSpPr>
              <p:cNvPr id="78" name="77 Rectángulo redondeado"/>
              <p:cNvSpPr/>
              <p:nvPr/>
            </p:nvSpPr>
            <p:spPr>
              <a:xfrm>
                <a:off x="-36885" y="7363321"/>
                <a:ext cx="1091214"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p>
            </p:txBody>
          </p:sp>
          <p:sp>
            <p:nvSpPr>
              <p:cNvPr id="79" name="78 CuadroTexto"/>
              <p:cNvSpPr txBox="1"/>
              <p:nvPr/>
            </p:nvSpPr>
            <p:spPr>
              <a:xfrm>
                <a:off x="-142058" y="7674715"/>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0 casos</a:t>
                </a:r>
              </a:p>
            </p:txBody>
          </p:sp>
        </p:grpSp>
      </p:grpSp>
      <p:grpSp>
        <p:nvGrpSpPr>
          <p:cNvPr id="85" name="84 Grupo"/>
          <p:cNvGrpSpPr/>
          <p:nvPr/>
        </p:nvGrpSpPr>
        <p:grpSpPr>
          <a:xfrm>
            <a:off x="2338822" y="534761"/>
            <a:ext cx="1847617" cy="436841"/>
            <a:chOff x="3060727" y="484500"/>
            <a:chExt cx="2369636" cy="436841"/>
          </a:xfrm>
        </p:grpSpPr>
        <p:sp>
          <p:nvSpPr>
            <p:cNvPr id="86" name="85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7" name="96 CuadroTexto"/>
            <p:cNvSpPr txBox="1"/>
            <p:nvPr/>
          </p:nvSpPr>
          <p:spPr>
            <a:xfrm>
              <a:off x="3600450" y="484500"/>
              <a:ext cx="1477125" cy="307777"/>
            </a:xfrm>
            <a:prstGeom prst="rect">
              <a:avLst/>
            </a:prstGeom>
            <a:noFill/>
          </p:spPr>
          <p:txBody>
            <a:bodyPr wrap="square" rtlCol="0">
              <a:spAutoFit/>
            </a:bodyPr>
            <a:lstStyle/>
            <a:p>
              <a:pPr algn="ctr"/>
              <a:r>
                <a:rPr lang="es-ES" sz="1400" b="1" dirty="0">
                  <a:latin typeface="Arial Narrow" panose="020B0606020202030204" pitchFamily="34" charset="0"/>
                </a:rPr>
                <a:t>Etnia</a:t>
              </a:r>
            </a:p>
          </p:txBody>
        </p:sp>
      </p:grpSp>
      <p:grpSp>
        <p:nvGrpSpPr>
          <p:cNvPr id="99" name="98 Grupo"/>
          <p:cNvGrpSpPr/>
          <p:nvPr/>
        </p:nvGrpSpPr>
        <p:grpSpPr>
          <a:xfrm>
            <a:off x="205725" y="534759"/>
            <a:ext cx="1852274" cy="436841"/>
            <a:chOff x="3054754" y="484500"/>
            <a:chExt cx="2375609" cy="436841"/>
          </a:xfrm>
        </p:grpSpPr>
        <p:sp>
          <p:nvSpPr>
            <p:cNvPr id="100" name="99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1" name="100 CuadroTexto"/>
            <p:cNvSpPr txBox="1"/>
            <p:nvPr/>
          </p:nvSpPr>
          <p:spPr>
            <a:xfrm>
              <a:off x="3054754" y="484500"/>
              <a:ext cx="2339087" cy="307777"/>
            </a:xfrm>
            <a:prstGeom prst="rect">
              <a:avLst/>
            </a:prstGeom>
            <a:noFill/>
          </p:spPr>
          <p:txBody>
            <a:bodyPr wrap="square" rtlCol="0">
              <a:spAutoFit/>
            </a:bodyPr>
            <a:lstStyle/>
            <a:p>
              <a:pPr algn="ctr"/>
              <a:r>
                <a:rPr lang="es-ES" sz="1400" b="1" dirty="0">
                  <a:latin typeface="Arial Narrow" panose="020B0606020202030204" pitchFamily="34" charset="0"/>
                </a:rPr>
                <a:t>Sexo</a:t>
              </a:r>
            </a:p>
          </p:txBody>
        </p:sp>
      </p:grpSp>
      <p:grpSp>
        <p:nvGrpSpPr>
          <p:cNvPr id="102" name="101 Grupo"/>
          <p:cNvGrpSpPr/>
          <p:nvPr/>
        </p:nvGrpSpPr>
        <p:grpSpPr>
          <a:xfrm>
            <a:off x="4410695" y="596925"/>
            <a:ext cx="2722457" cy="436841"/>
            <a:chOff x="3060727" y="484500"/>
            <a:chExt cx="2369636" cy="436841"/>
          </a:xfrm>
        </p:grpSpPr>
        <p:sp>
          <p:nvSpPr>
            <p:cNvPr id="103" name="102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04" name="103 CuadroTexto"/>
            <p:cNvSpPr txBox="1"/>
            <p:nvPr/>
          </p:nvSpPr>
          <p:spPr>
            <a:xfrm>
              <a:off x="3060727" y="484500"/>
              <a:ext cx="2369636" cy="307777"/>
            </a:xfrm>
            <a:prstGeom prst="rect">
              <a:avLst/>
            </a:prstGeom>
            <a:noFill/>
          </p:spPr>
          <p:txBody>
            <a:bodyPr wrap="square" rtlCol="0">
              <a:spAutoFit/>
            </a:bodyPr>
            <a:lstStyle/>
            <a:p>
              <a:pPr algn="ctr"/>
              <a:r>
                <a:rPr lang="es-ES" sz="1400" b="1" dirty="0">
                  <a:latin typeface="Arial Narrow" panose="020B0606020202030204" pitchFamily="34" charset="0"/>
                </a:rPr>
                <a:t>Poblaciones especiales</a:t>
              </a:r>
            </a:p>
          </p:txBody>
        </p:sp>
      </p:grpSp>
      <p:pic>
        <p:nvPicPr>
          <p:cNvPr id="91" name="Picture 5"/>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8861" b="100000" l="9769" r="35476"/>
                    </a14:imgEffect>
                  </a14:imgLayer>
                </a14:imgProps>
              </a:ext>
              <a:ext uri="{28A0092B-C50C-407E-A947-70E740481C1C}">
                <a14:useLocalDpi xmlns:a14="http://schemas.microsoft.com/office/drawing/2010/main" val="0"/>
              </a:ext>
            </a:extLst>
          </a:blip>
          <a:srcRect l="10893" r="64411"/>
          <a:stretch/>
        </p:blipFill>
        <p:spPr bwMode="auto">
          <a:xfrm>
            <a:off x="192379" y="2526114"/>
            <a:ext cx="904106" cy="743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6" name="84 Grupo"/>
          <p:cNvGrpSpPr/>
          <p:nvPr/>
        </p:nvGrpSpPr>
        <p:grpSpPr>
          <a:xfrm>
            <a:off x="58327" y="3267797"/>
            <a:ext cx="1229607" cy="783969"/>
            <a:chOff x="-14122" y="7072716"/>
            <a:chExt cx="1229607" cy="783969"/>
          </a:xfrm>
        </p:grpSpPr>
        <p:sp>
          <p:nvSpPr>
            <p:cNvPr id="107" name="85 CuadroTexto"/>
            <p:cNvSpPr txBox="1"/>
            <p:nvPr/>
          </p:nvSpPr>
          <p:spPr>
            <a:xfrm>
              <a:off x="-14122" y="7072716"/>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Hospitalizados</a:t>
              </a:r>
            </a:p>
          </p:txBody>
        </p:sp>
        <p:sp>
          <p:nvSpPr>
            <p:cNvPr id="108" name="86 Rectángulo redondeado"/>
            <p:cNvSpPr/>
            <p:nvPr/>
          </p:nvSpPr>
          <p:spPr>
            <a:xfrm>
              <a:off x="69701" y="7400012"/>
              <a:ext cx="963736" cy="456673"/>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30,2%</a:t>
              </a:r>
            </a:p>
            <a:p>
              <a:pPr algn="ctr"/>
              <a:r>
                <a:rPr lang="es-ES" sz="1200" b="1" dirty="0">
                  <a:solidFill>
                    <a:schemeClr val="tx1"/>
                  </a:solidFill>
                  <a:latin typeface="Arial Narrow" panose="020B0606020202030204" pitchFamily="34" charset="0"/>
                </a:rPr>
                <a:t>100 casos</a:t>
              </a:r>
            </a:p>
          </p:txBody>
        </p:sp>
      </p:grpSp>
      <p:pic>
        <p:nvPicPr>
          <p:cNvPr id="109" name="Picture 6"/>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0" b="100000" l="55467" r="84267"/>
                    </a14:imgEffect>
                  </a14:imgLayer>
                </a14:imgProps>
              </a:ext>
              <a:ext uri="{28A0092B-C50C-407E-A947-70E740481C1C}">
                <a14:useLocalDpi xmlns:a14="http://schemas.microsoft.com/office/drawing/2010/main" val="0"/>
              </a:ext>
            </a:extLst>
          </a:blip>
          <a:srcRect l="55406" r="19477"/>
          <a:stretch/>
        </p:blipFill>
        <p:spPr bwMode="auto">
          <a:xfrm>
            <a:off x="1251549" y="2601720"/>
            <a:ext cx="844527" cy="70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0" name="88 Grupo"/>
          <p:cNvGrpSpPr/>
          <p:nvPr/>
        </p:nvGrpSpPr>
        <p:grpSpPr>
          <a:xfrm>
            <a:off x="1037902" y="3262906"/>
            <a:ext cx="1229607" cy="784842"/>
            <a:chOff x="-14122" y="7072716"/>
            <a:chExt cx="1229607" cy="650645"/>
          </a:xfrm>
        </p:grpSpPr>
        <p:sp>
          <p:nvSpPr>
            <p:cNvPr id="111" name="89 CuadroTexto"/>
            <p:cNvSpPr txBox="1"/>
            <p:nvPr/>
          </p:nvSpPr>
          <p:spPr>
            <a:xfrm>
              <a:off x="-14122" y="7072716"/>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Defunciones</a:t>
              </a:r>
            </a:p>
          </p:txBody>
        </p:sp>
        <p:sp>
          <p:nvSpPr>
            <p:cNvPr id="112" name="90 Rectángulo redondeado"/>
            <p:cNvSpPr/>
            <p:nvPr/>
          </p:nvSpPr>
          <p:spPr>
            <a:xfrm>
              <a:off x="209545" y="7363321"/>
              <a:ext cx="861489"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0,3%</a:t>
              </a:r>
            </a:p>
            <a:p>
              <a:pPr algn="ctr"/>
              <a:r>
                <a:rPr lang="es-ES" sz="1200" b="1" dirty="0">
                  <a:solidFill>
                    <a:schemeClr val="tx1"/>
                  </a:solidFill>
                  <a:latin typeface="Arial Narrow" panose="020B0606020202030204" pitchFamily="34" charset="0"/>
                </a:rPr>
                <a:t>1 casos</a:t>
              </a:r>
            </a:p>
          </p:txBody>
        </p:sp>
      </p:grpSp>
      <p:sp>
        <p:nvSpPr>
          <p:cNvPr id="119" name="69 Rectángulo">
            <a:extLst>
              <a:ext uri="{FF2B5EF4-FFF2-40B4-BE49-F238E27FC236}">
                <a16:creationId xmlns:a16="http://schemas.microsoft.com/office/drawing/2014/main" id="{6F3C5649-9437-44F5-AB8C-F9286A91828B}"/>
              </a:ext>
            </a:extLst>
          </p:cNvPr>
          <p:cNvSpPr/>
          <p:nvPr/>
        </p:nvSpPr>
        <p:spPr>
          <a:xfrm>
            <a:off x="3539827" y="8585048"/>
            <a:ext cx="3783144" cy="492443"/>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pPr algn="just"/>
            <a:r>
              <a:rPr lang="es-ES" sz="1000" dirty="0">
                <a:latin typeface="Arial Narrow" panose="020B0606020202030204" pitchFamily="34" charset="0"/>
              </a:rPr>
              <a:t>Figura. % por Estrato socioeconómico de los casos notificados de hepatitis A. </a:t>
            </a:r>
          </a:p>
          <a:p>
            <a:pPr algn="just"/>
            <a:r>
              <a:rPr lang="es-ES" sz="1000" dirty="0">
                <a:latin typeface="Arial Narrow" panose="020B0606020202030204" pitchFamily="34" charset="0"/>
              </a:rPr>
              <a:t>Periodo epidemiológico X 2025(p). </a:t>
            </a:r>
          </a:p>
        </p:txBody>
      </p:sp>
      <p:sp>
        <p:nvSpPr>
          <p:cNvPr id="13" name="62 CuadroTexto">
            <a:extLst>
              <a:ext uri="{FF2B5EF4-FFF2-40B4-BE49-F238E27FC236}">
                <a16:creationId xmlns:a16="http://schemas.microsoft.com/office/drawing/2014/main" id="{070DE0E2-9372-7674-CE6A-C7E996FA277A}"/>
              </a:ext>
            </a:extLst>
          </p:cNvPr>
          <p:cNvSpPr txBox="1"/>
          <p:nvPr/>
        </p:nvSpPr>
        <p:spPr>
          <a:xfrm>
            <a:off x="6552777" y="12504"/>
            <a:ext cx="648121" cy="253916"/>
          </a:xfrm>
          <a:prstGeom prst="rect">
            <a:avLst/>
          </a:prstGeom>
          <a:noFill/>
        </p:spPr>
        <p:txBody>
          <a:bodyPr wrap="square" rtlCol="0">
            <a:spAutoFit/>
          </a:bodyPr>
          <a:lstStyle/>
          <a:p>
            <a:r>
              <a:rPr lang="es-ES" sz="1050" b="1" dirty="0">
                <a:solidFill>
                  <a:schemeClr val="bg1"/>
                </a:solidFill>
                <a:latin typeface="Arial Narrow" panose="020B0606020202030204" pitchFamily="34" charset="0"/>
              </a:rPr>
              <a:t>Pág</a:t>
            </a:r>
            <a:r>
              <a:rPr lang="es-ES" sz="1050" b="1" dirty="0" smtClean="0">
                <a:solidFill>
                  <a:schemeClr val="bg1"/>
                </a:solidFill>
                <a:latin typeface="Arial Narrow" panose="020B0606020202030204" pitchFamily="34" charset="0"/>
              </a:rPr>
              <a:t>.. </a:t>
            </a:r>
            <a:r>
              <a:rPr lang="es-ES" sz="1050" b="1" dirty="0" smtClean="0">
                <a:solidFill>
                  <a:schemeClr val="bg1"/>
                </a:solidFill>
                <a:latin typeface="Arial Narrow" panose="020B0606020202030204" pitchFamily="34" charset="0"/>
              </a:rPr>
              <a:t>11</a:t>
            </a:r>
            <a:r>
              <a:rPr lang="es-ES" sz="1050" b="1" dirty="0" smtClean="0">
                <a:solidFill>
                  <a:schemeClr val="bg1"/>
                </a:solidFill>
                <a:latin typeface="Arial Narrow" panose="020B0606020202030204" pitchFamily="34" charset="0"/>
              </a:rPr>
              <a:t> </a:t>
            </a:r>
            <a:endParaRPr lang="es-ES" sz="1050" b="1" dirty="0">
              <a:solidFill>
                <a:schemeClr val="bg1"/>
              </a:solidFill>
              <a:latin typeface="Arial Narrow" panose="020B0606020202030204" pitchFamily="34" charset="0"/>
            </a:endParaRPr>
          </a:p>
        </p:txBody>
      </p:sp>
      <p:pic>
        <p:nvPicPr>
          <p:cNvPr id="15" name="Imagen 14">
            <a:extLst>
              <a:ext uri="{FF2B5EF4-FFF2-40B4-BE49-F238E27FC236}">
                <a16:creationId xmlns:a16="http://schemas.microsoft.com/office/drawing/2014/main" id="{579EF5C9-9E7E-479B-B6FB-237F8A9E30E3}"/>
              </a:ext>
            </a:extLst>
          </p:cNvPr>
          <p:cNvPicPr>
            <a:picLocks noChangeAspect="1"/>
          </p:cNvPicPr>
          <p:nvPr/>
        </p:nvPicPr>
        <p:blipFill>
          <a:blip r:embed="rId12"/>
          <a:stretch>
            <a:fillRect/>
          </a:stretch>
        </p:blipFill>
        <p:spPr>
          <a:xfrm>
            <a:off x="3018" y="4586416"/>
            <a:ext cx="3448171" cy="4146359"/>
          </a:xfrm>
          <a:prstGeom prst="rect">
            <a:avLst/>
          </a:prstGeom>
        </p:spPr>
      </p:pic>
      <p:pic>
        <p:nvPicPr>
          <p:cNvPr id="16" name="Imagen 15">
            <a:extLst>
              <a:ext uri="{FF2B5EF4-FFF2-40B4-BE49-F238E27FC236}">
                <a16:creationId xmlns:a16="http://schemas.microsoft.com/office/drawing/2014/main" id="{4C532BC4-436F-4FE5-88C0-EFAC6D1BD1B7}"/>
              </a:ext>
            </a:extLst>
          </p:cNvPr>
          <p:cNvPicPr>
            <a:picLocks noChangeAspect="1"/>
          </p:cNvPicPr>
          <p:nvPr/>
        </p:nvPicPr>
        <p:blipFill>
          <a:blip r:embed="rId13"/>
          <a:stretch>
            <a:fillRect/>
          </a:stretch>
        </p:blipFill>
        <p:spPr>
          <a:xfrm>
            <a:off x="3660619" y="4525338"/>
            <a:ext cx="3448171" cy="4207437"/>
          </a:xfrm>
          <a:prstGeom prst="rect">
            <a:avLst/>
          </a:prstGeom>
        </p:spPr>
      </p:pic>
    </p:spTree>
    <p:extLst>
      <p:ext uri="{BB962C8B-B14F-4D97-AF65-F5344CB8AC3E}">
        <p14:creationId xmlns:p14="http://schemas.microsoft.com/office/powerpoint/2010/main" val="3910048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9973"/>
            <a:ext cx="7200900" cy="504056"/>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37149"/>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a:solidFill>
                    <a:schemeClr val="bg1"/>
                  </a:solidFill>
                  <a:latin typeface="Arial Narrow" panose="020B0606020202030204" pitchFamily="34" charset="0"/>
                </a:rPr>
                <a:t> </a:t>
              </a:r>
              <a:r>
                <a:rPr lang="es-ES" sz="1200" b="1" dirty="0">
                  <a:solidFill>
                    <a:schemeClr val="tx1"/>
                  </a:solidFill>
                  <a:latin typeface="Arial Narrow" panose="020B0606020202030204" pitchFamily="34" charset="0"/>
                </a:rPr>
                <a:t>Incidencia por 100 mil habitantes</a:t>
              </a:r>
            </a:p>
          </p:txBody>
        </p:sp>
      </p:grpSp>
      <p:sp>
        <p:nvSpPr>
          <p:cNvPr id="60" name="59 Rectángulo"/>
          <p:cNvSpPr/>
          <p:nvPr/>
        </p:nvSpPr>
        <p:spPr>
          <a:xfrm>
            <a:off x="43650" y="4744026"/>
            <a:ext cx="7200900" cy="375138"/>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endParaRPr>
          </a:p>
        </p:txBody>
      </p:sp>
      <p:grpSp>
        <p:nvGrpSpPr>
          <p:cNvPr id="61" name="60 Grupo"/>
          <p:cNvGrpSpPr/>
          <p:nvPr/>
        </p:nvGrpSpPr>
        <p:grpSpPr>
          <a:xfrm>
            <a:off x="203308" y="4781951"/>
            <a:ext cx="5047355" cy="276999"/>
            <a:chOff x="2448322" y="74775"/>
            <a:chExt cx="5047355"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7" y="74775"/>
              <a:ext cx="4193140" cy="276999"/>
            </a:xfrm>
            <a:prstGeom prst="rect">
              <a:avLst/>
            </a:prstGeom>
            <a:noFill/>
          </p:spPr>
          <p:txBody>
            <a:bodyPr wrap="square" rtlCol="0">
              <a:spAutoFit/>
            </a:bodyPr>
            <a:lstStyle/>
            <a:p>
              <a:r>
                <a:rPr lang="es-ES" sz="1200" b="1" dirty="0">
                  <a:solidFill>
                    <a:schemeClr val="bg1"/>
                  </a:solidFill>
                  <a:latin typeface="Arial Narrow" panose="020B0606020202030204" pitchFamily="34" charset="0"/>
                </a:rPr>
                <a:t> </a:t>
              </a:r>
              <a:r>
                <a:rPr lang="es-ES" sz="1200" b="1" dirty="0">
                  <a:solidFill>
                    <a:schemeClr val="tx1"/>
                  </a:solidFill>
                  <a:latin typeface="Arial Narrow" panose="020B0606020202030204" pitchFamily="34" charset="0"/>
                </a:rPr>
                <a:t># casos según inicio de síntomas por periodo epidemiológico </a:t>
              </a:r>
            </a:p>
          </p:txBody>
        </p:sp>
      </p:grpSp>
      <p:sp>
        <p:nvSpPr>
          <p:cNvPr id="70" name="69 Rectángulo"/>
          <p:cNvSpPr/>
          <p:nvPr/>
        </p:nvSpPr>
        <p:spPr>
          <a:xfrm>
            <a:off x="0" y="8619083"/>
            <a:ext cx="6172621" cy="507831"/>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pPr algn="just"/>
            <a:r>
              <a:rPr lang="es-ES" sz="1050" dirty="0">
                <a:latin typeface="Arial Narrow" panose="020B0606020202030204" pitchFamily="34" charset="0"/>
              </a:rPr>
              <a:t>Figura. # casos de hepatitis A por sexo según inicio de síntomas por periodo epidemiológico. </a:t>
            </a:r>
          </a:p>
          <a:p>
            <a:pPr algn="just"/>
            <a:r>
              <a:rPr lang="es-ES" sz="1050" dirty="0">
                <a:latin typeface="Arial Narrow" panose="020B0606020202030204" pitchFamily="34" charset="0"/>
              </a:rPr>
              <a:t>Periodo epidemiológico X 2025(p). </a:t>
            </a:r>
          </a:p>
        </p:txBody>
      </p:sp>
      <p:sp>
        <p:nvSpPr>
          <p:cNvPr id="81" name="69 Rectángulo">
            <a:extLst>
              <a:ext uri="{FF2B5EF4-FFF2-40B4-BE49-F238E27FC236}">
                <a16:creationId xmlns:a16="http://schemas.microsoft.com/office/drawing/2014/main" id="{8455B433-A8E2-4DAF-960A-936C119BC3F9}"/>
              </a:ext>
            </a:extLst>
          </p:cNvPr>
          <p:cNvSpPr/>
          <p:nvPr/>
        </p:nvSpPr>
        <p:spPr>
          <a:xfrm>
            <a:off x="43650" y="4160592"/>
            <a:ext cx="4754148" cy="507831"/>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pPr algn="just"/>
            <a:r>
              <a:rPr lang="es-ES" sz="1050" dirty="0">
                <a:latin typeface="Arial Narrow" panose="020B0606020202030204" pitchFamily="34" charset="0"/>
              </a:rPr>
              <a:t>Figura. Incidencia de los casos notificados de hepatitis A en el últimos ocho años. </a:t>
            </a:r>
          </a:p>
          <a:p>
            <a:pPr algn="just"/>
            <a:r>
              <a:rPr lang="es-ES" sz="1050" dirty="0">
                <a:latin typeface="Arial Narrow" panose="020B0606020202030204" pitchFamily="34" charset="0"/>
              </a:rPr>
              <a:t>Periodo epidemiológico X 2025(p). </a:t>
            </a:r>
          </a:p>
        </p:txBody>
      </p:sp>
      <p:sp>
        <p:nvSpPr>
          <p:cNvPr id="2" name="62 CuadroTexto">
            <a:extLst>
              <a:ext uri="{FF2B5EF4-FFF2-40B4-BE49-F238E27FC236}">
                <a16:creationId xmlns:a16="http://schemas.microsoft.com/office/drawing/2014/main" id="{16D4D056-9387-9F94-38B7-D4C03A84287D}"/>
              </a:ext>
            </a:extLst>
          </p:cNvPr>
          <p:cNvSpPr txBox="1"/>
          <p:nvPr/>
        </p:nvSpPr>
        <p:spPr>
          <a:xfrm>
            <a:off x="6552777" y="12504"/>
            <a:ext cx="648121" cy="253916"/>
          </a:xfrm>
          <a:prstGeom prst="rect">
            <a:avLst/>
          </a:prstGeom>
          <a:noFill/>
        </p:spPr>
        <p:txBody>
          <a:bodyPr wrap="square" rtlCol="0">
            <a:spAutoFit/>
          </a:bodyPr>
          <a:lstStyle/>
          <a:p>
            <a:r>
              <a:rPr lang="es-ES" sz="1050" b="1" dirty="0" smtClean="0">
                <a:solidFill>
                  <a:schemeClr val="bg1"/>
                </a:solidFill>
                <a:latin typeface="Arial Narrow" panose="020B0606020202030204" pitchFamily="34" charset="0"/>
              </a:rPr>
              <a:t>Pág. </a:t>
            </a:r>
            <a:r>
              <a:rPr lang="es-ES" sz="1050" b="1" dirty="0" smtClean="0">
                <a:solidFill>
                  <a:schemeClr val="bg1"/>
                </a:solidFill>
                <a:latin typeface="Arial Narrow" panose="020B0606020202030204" pitchFamily="34" charset="0"/>
              </a:rPr>
              <a:t>12</a:t>
            </a:r>
            <a:r>
              <a:rPr lang="es-ES" sz="1050" b="1" dirty="0" smtClean="0">
                <a:solidFill>
                  <a:schemeClr val="bg1"/>
                </a:solidFill>
                <a:latin typeface="Arial Narrow" panose="020B0606020202030204" pitchFamily="34" charset="0"/>
              </a:rPr>
              <a:t> </a:t>
            </a:r>
            <a:endParaRPr lang="es-ES" sz="1050" b="1" dirty="0">
              <a:solidFill>
                <a:schemeClr val="bg1"/>
              </a:solidFill>
              <a:latin typeface="Arial Narrow" panose="020B0606020202030204" pitchFamily="34" charset="0"/>
            </a:endParaRPr>
          </a:p>
        </p:txBody>
      </p:sp>
      <p:pic>
        <p:nvPicPr>
          <p:cNvPr id="5" name="Imagen 4">
            <a:extLst>
              <a:ext uri="{FF2B5EF4-FFF2-40B4-BE49-F238E27FC236}">
                <a16:creationId xmlns:a16="http://schemas.microsoft.com/office/drawing/2014/main" id="{D7DF406D-0830-425E-B526-F4653F924313}"/>
              </a:ext>
            </a:extLst>
          </p:cNvPr>
          <p:cNvPicPr>
            <a:picLocks noChangeAspect="1"/>
          </p:cNvPicPr>
          <p:nvPr/>
        </p:nvPicPr>
        <p:blipFill>
          <a:blip r:embed="rId2"/>
          <a:stretch>
            <a:fillRect/>
          </a:stretch>
        </p:blipFill>
        <p:spPr>
          <a:xfrm>
            <a:off x="54493" y="457196"/>
            <a:ext cx="7023201" cy="3759884"/>
          </a:xfrm>
          <a:prstGeom prst="rect">
            <a:avLst/>
          </a:prstGeom>
        </p:spPr>
      </p:pic>
      <p:pic>
        <p:nvPicPr>
          <p:cNvPr id="6" name="Imagen 5">
            <a:extLst>
              <a:ext uri="{FF2B5EF4-FFF2-40B4-BE49-F238E27FC236}">
                <a16:creationId xmlns:a16="http://schemas.microsoft.com/office/drawing/2014/main" id="{54B8198E-9A6C-45B4-8C68-FE0E60E26BAD}"/>
              </a:ext>
            </a:extLst>
          </p:cNvPr>
          <p:cNvPicPr>
            <a:picLocks noChangeAspect="1"/>
          </p:cNvPicPr>
          <p:nvPr/>
        </p:nvPicPr>
        <p:blipFill>
          <a:blip r:embed="rId3"/>
          <a:stretch>
            <a:fillRect/>
          </a:stretch>
        </p:blipFill>
        <p:spPr>
          <a:xfrm>
            <a:off x="43651" y="5189755"/>
            <a:ext cx="7034044" cy="3673662"/>
          </a:xfrm>
          <a:prstGeom prst="rect">
            <a:avLst/>
          </a:prstGeom>
        </p:spPr>
      </p:pic>
    </p:spTree>
    <p:extLst>
      <p:ext uri="{BB962C8B-B14F-4D97-AF65-F5344CB8AC3E}">
        <p14:creationId xmlns:p14="http://schemas.microsoft.com/office/powerpoint/2010/main" val="1660040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9973"/>
            <a:ext cx="7200900" cy="504056"/>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37149"/>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a:solidFill>
                    <a:schemeClr val="tx1"/>
                  </a:solidFill>
                  <a:latin typeface="Arial Narrow" panose="020B0606020202030204" pitchFamily="34" charset="0"/>
                </a:rPr>
                <a:t> georreferenciación de los casos</a:t>
              </a:r>
            </a:p>
          </p:txBody>
        </p:sp>
      </p:grpSp>
      <p:sp>
        <p:nvSpPr>
          <p:cNvPr id="16" name="79 Rectángulo">
            <a:extLst>
              <a:ext uri="{FF2B5EF4-FFF2-40B4-BE49-F238E27FC236}">
                <a16:creationId xmlns:a16="http://schemas.microsoft.com/office/drawing/2014/main" id="{7CDAD64D-F097-4EF1-96D7-33C9517177AD}"/>
              </a:ext>
            </a:extLst>
          </p:cNvPr>
          <p:cNvSpPr/>
          <p:nvPr/>
        </p:nvSpPr>
        <p:spPr>
          <a:xfrm>
            <a:off x="11723" y="7473217"/>
            <a:ext cx="7200900" cy="322557"/>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7" name="80 Grupo">
            <a:extLst>
              <a:ext uri="{FF2B5EF4-FFF2-40B4-BE49-F238E27FC236}">
                <a16:creationId xmlns:a16="http://schemas.microsoft.com/office/drawing/2014/main" id="{EABE1D53-BFD5-4A73-8C3D-F12F90F5E473}"/>
              </a:ext>
            </a:extLst>
          </p:cNvPr>
          <p:cNvGrpSpPr/>
          <p:nvPr/>
        </p:nvGrpSpPr>
        <p:grpSpPr>
          <a:xfrm>
            <a:off x="100800" y="7476322"/>
            <a:ext cx="3528392" cy="352026"/>
            <a:chOff x="2448322" y="-56585"/>
            <a:chExt cx="3528392" cy="352026"/>
          </a:xfrm>
        </p:grpSpPr>
        <p:sp>
          <p:nvSpPr>
            <p:cNvPr id="18" name="81 Elipse">
              <a:extLst>
                <a:ext uri="{FF2B5EF4-FFF2-40B4-BE49-F238E27FC236}">
                  <a16:creationId xmlns:a16="http://schemas.microsoft.com/office/drawing/2014/main" id="{BEE8A2B9-4FDD-42D5-9F18-967045A45AE3}"/>
                </a:ext>
              </a:extLst>
            </p:cNvPr>
            <p:cNvSpPr/>
            <p:nvPr/>
          </p:nvSpPr>
          <p:spPr>
            <a:xfrm>
              <a:off x="2448322" y="-27116"/>
              <a:ext cx="288032" cy="322557"/>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latin typeface="Arial Narrow" panose="020B0606020202030204" pitchFamily="34" charset="0"/>
              </a:endParaRPr>
            </a:p>
          </p:txBody>
        </p:sp>
        <p:cxnSp>
          <p:nvCxnSpPr>
            <p:cNvPr id="19" name="82 Conector recto">
              <a:extLst>
                <a:ext uri="{FF2B5EF4-FFF2-40B4-BE49-F238E27FC236}">
                  <a16:creationId xmlns:a16="http://schemas.microsoft.com/office/drawing/2014/main" id="{D73B7C5D-31E2-446C-B7D6-B852CC2F5600}"/>
                </a:ext>
              </a:extLst>
            </p:cNvPr>
            <p:cNvCxnSpPr>
              <a:cxnSpLocks/>
            </p:cNvCxnSpPr>
            <p:nvPr/>
          </p:nvCxnSpPr>
          <p:spPr>
            <a:xfrm flipV="1">
              <a:off x="2727776" y="112388"/>
              <a:ext cx="648072" cy="210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83 CuadroTexto">
              <a:extLst>
                <a:ext uri="{FF2B5EF4-FFF2-40B4-BE49-F238E27FC236}">
                  <a16:creationId xmlns:a16="http://schemas.microsoft.com/office/drawing/2014/main" id="{9017E08F-4267-4144-86C7-9B93BDFD0A6F}"/>
                </a:ext>
              </a:extLst>
            </p:cNvPr>
            <p:cNvSpPr txBox="1"/>
            <p:nvPr/>
          </p:nvSpPr>
          <p:spPr>
            <a:xfrm>
              <a:off x="3384426" y="-56585"/>
              <a:ext cx="2592288" cy="276999"/>
            </a:xfrm>
            <a:prstGeom prst="rect">
              <a:avLst/>
            </a:prstGeom>
            <a:noFill/>
          </p:spPr>
          <p:txBody>
            <a:bodyPr wrap="square" rtlCol="0">
              <a:spAutoFit/>
            </a:bodyPr>
            <a:lstStyle/>
            <a:p>
              <a:r>
                <a:rPr lang="es-ES" sz="1200" b="1" dirty="0">
                  <a:solidFill>
                    <a:schemeClr val="tx1"/>
                  </a:solidFill>
                  <a:latin typeface="Arial Narrow" panose="020B0606020202030204" pitchFamily="34" charset="0"/>
                </a:rPr>
                <a:t>Consideraciones  técnicas</a:t>
              </a:r>
            </a:p>
          </p:txBody>
        </p:sp>
      </p:grpSp>
      <p:sp>
        <p:nvSpPr>
          <p:cNvPr id="2" name="62 CuadroTexto">
            <a:extLst>
              <a:ext uri="{FF2B5EF4-FFF2-40B4-BE49-F238E27FC236}">
                <a16:creationId xmlns:a16="http://schemas.microsoft.com/office/drawing/2014/main" id="{16D4D056-9387-9F94-38B7-D4C03A84287D}"/>
              </a:ext>
            </a:extLst>
          </p:cNvPr>
          <p:cNvSpPr txBox="1"/>
          <p:nvPr/>
        </p:nvSpPr>
        <p:spPr>
          <a:xfrm>
            <a:off x="6552777" y="12504"/>
            <a:ext cx="648121" cy="253916"/>
          </a:xfrm>
          <a:prstGeom prst="rect">
            <a:avLst/>
          </a:prstGeom>
          <a:noFill/>
        </p:spPr>
        <p:txBody>
          <a:bodyPr wrap="square" rtlCol="0">
            <a:spAutoFit/>
          </a:bodyPr>
          <a:lstStyle/>
          <a:p>
            <a:r>
              <a:rPr lang="es-ES" sz="1050" b="1" dirty="0" smtClean="0">
                <a:solidFill>
                  <a:schemeClr val="bg1"/>
                </a:solidFill>
                <a:latin typeface="Arial Narrow" panose="020B0606020202030204" pitchFamily="34" charset="0"/>
              </a:rPr>
              <a:t>Pág. 13</a:t>
            </a:r>
            <a:endParaRPr lang="es-ES" sz="1050" b="1" dirty="0">
              <a:solidFill>
                <a:schemeClr val="bg1"/>
              </a:solidFill>
              <a:latin typeface="Arial Narrow" panose="020B0606020202030204" pitchFamily="34" charset="0"/>
            </a:endParaRPr>
          </a:p>
        </p:txBody>
      </p:sp>
      <p:sp>
        <p:nvSpPr>
          <p:cNvPr id="30" name="68 Rectángulo">
            <a:extLst>
              <a:ext uri="{FF2B5EF4-FFF2-40B4-BE49-F238E27FC236}">
                <a16:creationId xmlns:a16="http://schemas.microsoft.com/office/drawing/2014/main" id="{2BBAF9B7-F614-4A0E-8652-703B8A5B3C93}"/>
              </a:ext>
            </a:extLst>
          </p:cNvPr>
          <p:cNvSpPr/>
          <p:nvPr/>
        </p:nvSpPr>
        <p:spPr>
          <a:xfrm>
            <a:off x="11723" y="7802391"/>
            <a:ext cx="7192645" cy="1277273"/>
          </a:xfrm>
          <a:prstGeom prst="rect">
            <a:avLst/>
          </a:prstGeom>
        </p:spPr>
        <p:txBody>
          <a:bodyPr wrap="square">
            <a:spAutoFit/>
          </a:bodyPr>
          <a:lstStyle/>
          <a:p>
            <a:pPr algn="just"/>
            <a:r>
              <a:rPr lang="es-CO" sz="1100" dirty="0">
                <a:solidFill>
                  <a:srgbClr val="000000"/>
                </a:solidFill>
                <a:effectLst/>
                <a:latin typeface="Arial Narrow" panose="020B0606020202030204" pitchFamily="34" charset="0"/>
                <a:ea typeface="Arial" panose="020B0604020202020204" pitchFamily="34" charset="0"/>
                <a:cs typeface="Arial" panose="020B0604020202020204" pitchFamily="34" charset="0"/>
              </a:rPr>
              <a:t>Se evidencia una disminución</a:t>
            </a:r>
            <a:r>
              <a:rPr lang="es-ES" sz="1100" dirty="0">
                <a:solidFill>
                  <a:srgbClr val="000000"/>
                </a:solidFill>
                <a:effectLst/>
                <a:latin typeface="Arial Narrow" panose="020B0606020202030204" pitchFamily="34" charset="0"/>
                <a:ea typeface="Arial" panose="020B0604020202020204" pitchFamily="34" charset="0"/>
                <a:cs typeface="Arial" panose="020B0604020202020204" pitchFamily="34" charset="0"/>
              </a:rPr>
              <a:t> de 856  casos con relación al mismo periodo de tiempo del año 2024 donde se notificaron 1187 casos, esto es un 72,1%  menos. El 87,6% de la población afectada está en los cursos de vida de juventud y adultez, No se han presentado casos en menores de 1 años, en los cursos de vida podemos observar que la enfermedad paso de afectar a los ciclos de vida de primera infancia e infancia hacia los cursos de vida de juventud y adultez, la cual es la población más susceptible debido a la no inmunidad por vacuna o exposición anteriormente al virus. El 70,1% de la población afectada es de sexo masculino. Se reportó una muerte en mujer de 29 años la cual cursaba simultáneamente con infección por dengue grave. La incidencia general del evento es del 12 por cada cien mil habitantes</a:t>
            </a:r>
            <a:endParaRPr lang="es-CO" sz="1100" dirty="0">
              <a:effectLst/>
              <a:latin typeface="Calibri" panose="020F0502020204030204" pitchFamily="34" charset="0"/>
              <a:ea typeface="Cambria" panose="02040503050406030204" pitchFamily="18" charset="0"/>
            </a:endParaRPr>
          </a:p>
          <a:p>
            <a:pPr algn="just"/>
            <a:r>
              <a:rPr lang="es-ES" sz="1100" dirty="0">
                <a:solidFill>
                  <a:srgbClr val="000000"/>
                </a:solidFill>
                <a:effectLst/>
                <a:latin typeface="Arial Narrow" panose="020B0606020202030204" pitchFamily="34" charset="0"/>
                <a:ea typeface="Arial" panose="020B0604020202020204" pitchFamily="34" charset="0"/>
                <a:cs typeface="Arial" panose="020B0604020202020204" pitchFamily="34" charset="0"/>
              </a:rPr>
              <a:t>L</a:t>
            </a:r>
            <a:r>
              <a:rPr lang="es-CO" sz="1100" dirty="0">
                <a:solidFill>
                  <a:srgbClr val="000000"/>
                </a:solidFill>
                <a:effectLst/>
                <a:latin typeface="Arial Narrow" panose="020B0606020202030204" pitchFamily="34" charset="0"/>
                <a:ea typeface="Arial" panose="020B0604020202020204" pitchFamily="34" charset="0"/>
                <a:cs typeface="Arial" panose="020B0604020202020204" pitchFamily="34" charset="0"/>
              </a:rPr>
              <a:t>a enfermedad se está transmitiendo en Medellín persona a persona.</a:t>
            </a:r>
            <a:endParaRPr lang="es-CO" sz="1100" dirty="0">
              <a:effectLst/>
              <a:latin typeface="Calibri" panose="020F0502020204030204" pitchFamily="34" charset="0"/>
              <a:ea typeface="Cambria" panose="02040503050406030204" pitchFamily="18" charset="0"/>
            </a:endParaRPr>
          </a:p>
        </p:txBody>
      </p:sp>
      <p:sp>
        <p:nvSpPr>
          <p:cNvPr id="24" name="13 Rectángulo">
            <a:extLst>
              <a:ext uri="{FF2B5EF4-FFF2-40B4-BE49-F238E27FC236}">
                <a16:creationId xmlns:a16="http://schemas.microsoft.com/office/drawing/2014/main" id="{5D650837-00A6-476A-9BCA-AA591D449E94}"/>
              </a:ext>
            </a:extLst>
          </p:cNvPr>
          <p:cNvSpPr/>
          <p:nvPr/>
        </p:nvSpPr>
        <p:spPr>
          <a:xfrm>
            <a:off x="-2" y="5182088"/>
            <a:ext cx="7200900" cy="402803"/>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31" name="80 Grupo">
            <a:extLst>
              <a:ext uri="{FF2B5EF4-FFF2-40B4-BE49-F238E27FC236}">
                <a16:creationId xmlns:a16="http://schemas.microsoft.com/office/drawing/2014/main" id="{2875EDBE-CB41-4786-AA9C-F85C438C5237}"/>
              </a:ext>
            </a:extLst>
          </p:cNvPr>
          <p:cNvGrpSpPr/>
          <p:nvPr/>
        </p:nvGrpSpPr>
        <p:grpSpPr>
          <a:xfrm>
            <a:off x="100800" y="5232865"/>
            <a:ext cx="3528392" cy="352026"/>
            <a:chOff x="2448322" y="-56585"/>
            <a:chExt cx="3528392" cy="352026"/>
          </a:xfrm>
        </p:grpSpPr>
        <p:sp>
          <p:nvSpPr>
            <p:cNvPr id="32" name="81 Elipse">
              <a:extLst>
                <a:ext uri="{FF2B5EF4-FFF2-40B4-BE49-F238E27FC236}">
                  <a16:creationId xmlns:a16="http://schemas.microsoft.com/office/drawing/2014/main" id="{3D097D68-3483-4A13-88C9-CA2FC1FF9926}"/>
                </a:ext>
              </a:extLst>
            </p:cNvPr>
            <p:cNvSpPr/>
            <p:nvPr/>
          </p:nvSpPr>
          <p:spPr>
            <a:xfrm>
              <a:off x="2448322" y="-27116"/>
              <a:ext cx="288032" cy="322557"/>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latin typeface="Arial Narrow" panose="020B0606020202030204" pitchFamily="34" charset="0"/>
              </a:endParaRPr>
            </a:p>
          </p:txBody>
        </p:sp>
        <p:cxnSp>
          <p:nvCxnSpPr>
            <p:cNvPr id="33" name="82 Conector recto">
              <a:extLst>
                <a:ext uri="{FF2B5EF4-FFF2-40B4-BE49-F238E27FC236}">
                  <a16:creationId xmlns:a16="http://schemas.microsoft.com/office/drawing/2014/main" id="{ED87E87A-AA62-4AD2-92D5-0BB2A6F6C87B}"/>
                </a:ext>
              </a:extLst>
            </p:cNvPr>
            <p:cNvCxnSpPr>
              <a:cxnSpLocks/>
            </p:cNvCxnSpPr>
            <p:nvPr/>
          </p:nvCxnSpPr>
          <p:spPr>
            <a:xfrm flipV="1">
              <a:off x="2727776" y="112388"/>
              <a:ext cx="648072" cy="210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4" name="83 CuadroTexto">
              <a:extLst>
                <a:ext uri="{FF2B5EF4-FFF2-40B4-BE49-F238E27FC236}">
                  <a16:creationId xmlns:a16="http://schemas.microsoft.com/office/drawing/2014/main" id="{77D425B9-9535-4F64-98C9-B04298FCE0CE}"/>
                </a:ext>
              </a:extLst>
            </p:cNvPr>
            <p:cNvSpPr txBox="1"/>
            <p:nvPr/>
          </p:nvSpPr>
          <p:spPr>
            <a:xfrm>
              <a:off x="3384426" y="-56585"/>
              <a:ext cx="2592288" cy="276999"/>
            </a:xfrm>
            <a:prstGeom prst="rect">
              <a:avLst/>
            </a:prstGeom>
            <a:noFill/>
          </p:spPr>
          <p:txBody>
            <a:bodyPr wrap="square" rtlCol="0">
              <a:spAutoFit/>
            </a:bodyPr>
            <a:lstStyle/>
            <a:p>
              <a:r>
                <a:rPr lang="es-ES" sz="1200" b="1" dirty="0">
                  <a:solidFill>
                    <a:schemeClr val="tx1"/>
                  </a:solidFill>
                  <a:latin typeface="Arial Narrow" panose="020B0606020202030204" pitchFamily="34" charset="0"/>
                </a:rPr>
                <a:t>Indicadores</a:t>
              </a:r>
            </a:p>
          </p:txBody>
        </p:sp>
      </p:grpSp>
      <p:sp>
        <p:nvSpPr>
          <p:cNvPr id="35" name="CuadroTexto 34">
            <a:extLst>
              <a:ext uri="{FF2B5EF4-FFF2-40B4-BE49-F238E27FC236}">
                <a16:creationId xmlns:a16="http://schemas.microsoft.com/office/drawing/2014/main" id="{A99B906F-FF63-41DC-A775-FB5D57199F3E}"/>
              </a:ext>
            </a:extLst>
          </p:cNvPr>
          <p:cNvSpPr txBox="1"/>
          <p:nvPr/>
        </p:nvSpPr>
        <p:spPr>
          <a:xfrm>
            <a:off x="25626" y="5566816"/>
            <a:ext cx="3574822" cy="430887"/>
          </a:xfrm>
          <a:prstGeom prst="rect">
            <a:avLst/>
          </a:prstGeom>
          <a:noFill/>
        </p:spPr>
        <p:txBody>
          <a:bodyPr wrap="square">
            <a:spAutoFit/>
          </a:bodyPr>
          <a:lstStyle/>
          <a:p>
            <a:pPr algn="ctr"/>
            <a:r>
              <a:rPr lang="es-ES" sz="1050" b="1" dirty="0"/>
              <a:t>Incidencia de HA en niños nacidos después del 1 de enero de 2012</a:t>
            </a:r>
            <a:endParaRPr lang="es-CO" sz="1050" b="1" dirty="0"/>
          </a:p>
        </p:txBody>
      </p:sp>
      <p:sp>
        <p:nvSpPr>
          <p:cNvPr id="36" name="41 CuadroTexto">
            <a:extLst>
              <a:ext uri="{FF2B5EF4-FFF2-40B4-BE49-F238E27FC236}">
                <a16:creationId xmlns:a16="http://schemas.microsoft.com/office/drawing/2014/main" id="{074D7E26-3054-44B5-BDEB-F9939C7BCA01}"/>
              </a:ext>
            </a:extLst>
          </p:cNvPr>
          <p:cNvSpPr txBox="1"/>
          <p:nvPr/>
        </p:nvSpPr>
        <p:spPr>
          <a:xfrm>
            <a:off x="1028327" y="5945135"/>
            <a:ext cx="1319286" cy="430887"/>
          </a:xfrm>
          <a:prstGeom prst="rect">
            <a:avLst/>
          </a:prstGeom>
          <a:noFill/>
        </p:spPr>
        <p:txBody>
          <a:bodyPr wrap="square" rtlCol="0">
            <a:spAutoFit/>
          </a:bodyPr>
          <a:lstStyle/>
          <a:p>
            <a:pPr algn="ctr"/>
            <a:r>
              <a:rPr lang="es-ES" sz="1100" b="1" dirty="0">
                <a:solidFill>
                  <a:srgbClr val="C00000"/>
                </a:solidFill>
                <a:latin typeface="Arial Narrow" panose="020B0606020202030204" pitchFamily="34" charset="0"/>
              </a:rPr>
              <a:t>06 * cada 100 mil</a:t>
            </a:r>
          </a:p>
          <a:p>
            <a:pPr algn="ctr"/>
            <a:r>
              <a:rPr lang="es-ES" sz="1100" b="1" dirty="0">
                <a:solidFill>
                  <a:srgbClr val="C00000"/>
                </a:solidFill>
                <a:latin typeface="Arial Narrow" panose="020B0606020202030204" pitchFamily="34" charset="0"/>
              </a:rPr>
              <a:t>2 casos</a:t>
            </a:r>
          </a:p>
        </p:txBody>
      </p:sp>
      <p:sp>
        <p:nvSpPr>
          <p:cNvPr id="37" name="38 CuadroTexto">
            <a:extLst>
              <a:ext uri="{FF2B5EF4-FFF2-40B4-BE49-F238E27FC236}">
                <a16:creationId xmlns:a16="http://schemas.microsoft.com/office/drawing/2014/main" id="{55B2CD91-B206-4664-9D99-3664533E5AE8}"/>
              </a:ext>
            </a:extLst>
          </p:cNvPr>
          <p:cNvSpPr txBox="1"/>
          <p:nvPr/>
        </p:nvSpPr>
        <p:spPr>
          <a:xfrm>
            <a:off x="3720295" y="5558620"/>
            <a:ext cx="3526933" cy="430887"/>
          </a:xfrm>
          <a:prstGeom prst="rect">
            <a:avLst/>
          </a:prstGeom>
          <a:noFill/>
        </p:spPr>
        <p:txBody>
          <a:bodyPr wrap="square" rtlCol="0">
            <a:spAutoFit/>
          </a:bodyPr>
          <a:lstStyle/>
          <a:p>
            <a:pPr algn="ctr"/>
            <a:r>
              <a:rPr lang="es-ES" sz="1100" b="1" dirty="0">
                <a:latin typeface="Arial Narrow" panose="020B0606020202030204" pitchFamily="34" charset="0"/>
              </a:rPr>
              <a:t>Tasa de Incidencia acumulada al periodo I en población general </a:t>
            </a:r>
            <a:r>
              <a:rPr lang="es-CO" sz="1100" b="1" dirty="0">
                <a:latin typeface="Arial Narrow" panose="020B0606020202030204" pitchFamily="34" charset="0"/>
              </a:rPr>
              <a:t>x 100,000 habitantes</a:t>
            </a:r>
            <a:endParaRPr lang="es-ES" sz="1100" b="1" dirty="0">
              <a:latin typeface="Arial Narrow" panose="020B0606020202030204" pitchFamily="34" charset="0"/>
            </a:endParaRPr>
          </a:p>
        </p:txBody>
      </p:sp>
      <p:sp>
        <p:nvSpPr>
          <p:cNvPr id="38" name="41 CuadroTexto">
            <a:extLst>
              <a:ext uri="{FF2B5EF4-FFF2-40B4-BE49-F238E27FC236}">
                <a16:creationId xmlns:a16="http://schemas.microsoft.com/office/drawing/2014/main" id="{09805D11-AB73-4FD8-8B48-CEE6F069EE68}"/>
              </a:ext>
            </a:extLst>
          </p:cNvPr>
          <p:cNvSpPr txBox="1"/>
          <p:nvPr/>
        </p:nvSpPr>
        <p:spPr>
          <a:xfrm>
            <a:off x="4457255" y="5961423"/>
            <a:ext cx="2053012" cy="430887"/>
          </a:xfrm>
          <a:prstGeom prst="rect">
            <a:avLst/>
          </a:prstGeom>
          <a:noFill/>
        </p:spPr>
        <p:txBody>
          <a:bodyPr wrap="square" rtlCol="0">
            <a:spAutoFit/>
          </a:bodyPr>
          <a:lstStyle/>
          <a:p>
            <a:pPr algn="ctr"/>
            <a:r>
              <a:rPr lang="es-ES" sz="1100" b="1" dirty="0">
                <a:solidFill>
                  <a:srgbClr val="C00000"/>
                </a:solidFill>
                <a:latin typeface="Arial Narrow" panose="020B0606020202030204" pitchFamily="34" charset="0"/>
              </a:rPr>
              <a:t>12 * cada 100 mil</a:t>
            </a:r>
          </a:p>
          <a:p>
            <a:pPr algn="ctr"/>
            <a:r>
              <a:rPr lang="es-ES" sz="1100" b="1" dirty="0">
                <a:solidFill>
                  <a:srgbClr val="C00000"/>
                </a:solidFill>
                <a:latin typeface="Arial Narrow" panose="020B0606020202030204" pitchFamily="34" charset="0"/>
              </a:rPr>
              <a:t>331 casos</a:t>
            </a:r>
          </a:p>
        </p:txBody>
      </p:sp>
      <p:sp>
        <p:nvSpPr>
          <p:cNvPr id="39" name="CuadroTexto 38">
            <a:extLst>
              <a:ext uri="{FF2B5EF4-FFF2-40B4-BE49-F238E27FC236}">
                <a16:creationId xmlns:a16="http://schemas.microsoft.com/office/drawing/2014/main" id="{4E0886EA-9B18-4292-9685-AFBE012D01D0}"/>
              </a:ext>
            </a:extLst>
          </p:cNvPr>
          <p:cNvSpPr txBox="1"/>
          <p:nvPr/>
        </p:nvSpPr>
        <p:spPr>
          <a:xfrm>
            <a:off x="11723" y="6652156"/>
            <a:ext cx="3322892" cy="415498"/>
          </a:xfrm>
          <a:prstGeom prst="rect">
            <a:avLst/>
          </a:prstGeom>
          <a:noFill/>
        </p:spPr>
        <p:txBody>
          <a:bodyPr wrap="square">
            <a:spAutoFit/>
          </a:bodyPr>
          <a:lstStyle/>
          <a:p>
            <a:pPr algn="ctr"/>
            <a:r>
              <a:rPr lang="es-ES" sz="1000" b="1" dirty="0"/>
              <a:t>Oportunidad en la notificación inmediata de botes de HA en población cerrada o privada de la libertad.</a:t>
            </a:r>
            <a:endParaRPr lang="es-CO" sz="1000" b="1" dirty="0"/>
          </a:p>
        </p:txBody>
      </p:sp>
      <p:sp>
        <p:nvSpPr>
          <p:cNvPr id="40" name="41 CuadroTexto">
            <a:extLst>
              <a:ext uri="{FF2B5EF4-FFF2-40B4-BE49-F238E27FC236}">
                <a16:creationId xmlns:a16="http://schemas.microsoft.com/office/drawing/2014/main" id="{BE329B36-3430-4EB3-979A-E62EA7E99C97}"/>
              </a:ext>
            </a:extLst>
          </p:cNvPr>
          <p:cNvSpPr txBox="1"/>
          <p:nvPr/>
        </p:nvSpPr>
        <p:spPr>
          <a:xfrm>
            <a:off x="-2" y="7049435"/>
            <a:ext cx="3122618" cy="276999"/>
          </a:xfrm>
          <a:prstGeom prst="rect">
            <a:avLst/>
          </a:prstGeom>
          <a:noFill/>
        </p:spPr>
        <p:txBody>
          <a:bodyPr wrap="square" rtlCol="0">
            <a:spAutoFit/>
          </a:bodyPr>
          <a:lstStyle/>
          <a:p>
            <a:pPr algn="ctr"/>
            <a:r>
              <a:rPr lang="es-ES" sz="1200" b="1" dirty="0">
                <a:solidFill>
                  <a:srgbClr val="C00000"/>
                </a:solidFill>
                <a:latin typeface="Arial Narrow" panose="020B0606020202030204" pitchFamily="34" charset="0"/>
              </a:rPr>
              <a:t> 100% - 1 Brote</a:t>
            </a:r>
          </a:p>
        </p:txBody>
      </p:sp>
      <p:sp>
        <p:nvSpPr>
          <p:cNvPr id="41" name="42 CuadroTexto">
            <a:extLst>
              <a:ext uri="{FF2B5EF4-FFF2-40B4-BE49-F238E27FC236}">
                <a16:creationId xmlns:a16="http://schemas.microsoft.com/office/drawing/2014/main" id="{6F7A389B-F957-4358-A79F-2077E9383EC4}"/>
              </a:ext>
            </a:extLst>
          </p:cNvPr>
          <p:cNvSpPr txBox="1"/>
          <p:nvPr/>
        </p:nvSpPr>
        <p:spPr>
          <a:xfrm>
            <a:off x="4212491" y="6635468"/>
            <a:ext cx="2664346" cy="415498"/>
          </a:xfrm>
          <a:prstGeom prst="rect">
            <a:avLst/>
          </a:prstGeom>
          <a:noFill/>
        </p:spPr>
        <p:txBody>
          <a:bodyPr wrap="square" rtlCol="0">
            <a:spAutoFit/>
          </a:bodyPr>
          <a:lstStyle/>
          <a:p>
            <a:pPr algn="ctr"/>
            <a:r>
              <a:rPr lang="es-CO" sz="1050" b="1" dirty="0">
                <a:latin typeface="Arial Narrow" panose="020B0606020202030204" pitchFamily="34" charset="0"/>
              </a:rPr>
              <a:t>Proporción de Incidencia en menores de 1 año </a:t>
            </a:r>
          </a:p>
          <a:p>
            <a:pPr algn="ctr"/>
            <a:r>
              <a:rPr lang="es-CO" sz="1050" b="1" dirty="0">
                <a:latin typeface="Arial Narrow" panose="020B0606020202030204" pitchFamily="34" charset="0"/>
              </a:rPr>
              <a:t>100,000 habitantes</a:t>
            </a:r>
            <a:endParaRPr lang="es-ES" sz="1050" b="1" dirty="0">
              <a:latin typeface="Arial Narrow" panose="020B0606020202030204" pitchFamily="34" charset="0"/>
            </a:endParaRPr>
          </a:p>
        </p:txBody>
      </p:sp>
      <p:sp>
        <p:nvSpPr>
          <p:cNvPr id="42" name="43 CuadroTexto">
            <a:extLst>
              <a:ext uri="{FF2B5EF4-FFF2-40B4-BE49-F238E27FC236}">
                <a16:creationId xmlns:a16="http://schemas.microsoft.com/office/drawing/2014/main" id="{9B994771-716F-4631-875E-F4BD91B6E416}"/>
              </a:ext>
            </a:extLst>
          </p:cNvPr>
          <p:cNvSpPr txBox="1"/>
          <p:nvPr/>
        </p:nvSpPr>
        <p:spPr>
          <a:xfrm>
            <a:off x="4368011" y="7089124"/>
            <a:ext cx="2348501" cy="307777"/>
          </a:xfrm>
          <a:prstGeom prst="rect">
            <a:avLst/>
          </a:prstGeom>
          <a:noFill/>
        </p:spPr>
        <p:txBody>
          <a:bodyPr wrap="square" rtlCol="0">
            <a:spAutoFit/>
          </a:bodyPr>
          <a:lstStyle/>
          <a:p>
            <a:pPr algn="ctr"/>
            <a:r>
              <a:rPr lang="es-ES" sz="1400" b="1" dirty="0">
                <a:solidFill>
                  <a:srgbClr val="C00000"/>
                </a:solidFill>
                <a:latin typeface="Arial Narrow" panose="020B0606020202030204" pitchFamily="34" charset="0"/>
              </a:rPr>
              <a:t>No se han presentado casos</a:t>
            </a:r>
            <a:endParaRPr lang="es-ES" sz="1400" b="1" dirty="0">
              <a:latin typeface="Arial Narrow" panose="020B0606020202030204" pitchFamily="34" charset="0"/>
            </a:endParaRPr>
          </a:p>
        </p:txBody>
      </p:sp>
      <p:cxnSp>
        <p:nvCxnSpPr>
          <p:cNvPr id="43" name="40 Conector recto de flecha">
            <a:extLst>
              <a:ext uri="{FF2B5EF4-FFF2-40B4-BE49-F238E27FC236}">
                <a16:creationId xmlns:a16="http://schemas.microsoft.com/office/drawing/2014/main" id="{BFB2A760-926B-4B12-86A1-B0F4ACE377E4}"/>
              </a:ext>
            </a:extLst>
          </p:cNvPr>
          <p:cNvCxnSpPr/>
          <p:nvPr/>
        </p:nvCxnSpPr>
        <p:spPr>
          <a:xfrm flipH="1">
            <a:off x="341059" y="6392310"/>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4" name="40 Conector recto de flecha">
            <a:extLst>
              <a:ext uri="{FF2B5EF4-FFF2-40B4-BE49-F238E27FC236}">
                <a16:creationId xmlns:a16="http://schemas.microsoft.com/office/drawing/2014/main" id="{4B00A45B-DE5A-4E0D-AEDB-C9FE32F8EDAD}"/>
              </a:ext>
            </a:extLst>
          </p:cNvPr>
          <p:cNvCxnSpPr/>
          <p:nvPr/>
        </p:nvCxnSpPr>
        <p:spPr>
          <a:xfrm flipH="1">
            <a:off x="4354092" y="6425410"/>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45" name="5 Rectángulo">
            <a:extLst>
              <a:ext uri="{FF2B5EF4-FFF2-40B4-BE49-F238E27FC236}">
                <a16:creationId xmlns:a16="http://schemas.microsoft.com/office/drawing/2014/main" id="{C5BEDC3C-E5E6-445D-887F-6588C1D753E9}"/>
              </a:ext>
            </a:extLst>
          </p:cNvPr>
          <p:cNvSpPr/>
          <p:nvPr/>
        </p:nvSpPr>
        <p:spPr>
          <a:xfrm>
            <a:off x="51601" y="4818266"/>
            <a:ext cx="5585478" cy="353943"/>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pPr algn="just"/>
            <a:r>
              <a:rPr lang="es-ES" sz="1100" dirty="0">
                <a:latin typeface="Arial Narrow" panose="020B0606020202030204" pitchFamily="34" charset="0"/>
              </a:rPr>
              <a:t>Figura. Mapa de incidencia de </a:t>
            </a:r>
            <a:r>
              <a:rPr lang="es-CO" sz="1100" dirty="0">
                <a:latin typeface="Arial Narrow" panose="020B0606020202030204" pitchFamily="34" charset="0"/>
              </a:rPr>
              <a:t>hepatitis A</a:t>
            </a:r>
            <a:r>
              <a:rPr lang="es-ES" sz="1100" dirty="0">
                <a:latin typeface="Arial Narrow" panose="020B0606020202030204" pitchFamily="34" charset="0"/>
              </a:rPr>
              <a:t>. Medellín, a Periodo epidemiológico X  acumulado  de 2025(p). </a:t>
            </a:r>
          </a:p>
        </p:txBody>
      </p:sp>
      <p:pic>
        <p:nvPicPr>
          <p:cNvPr id="3" name="Imagen 2">
            <a:extLst>
              <a:ext uri="{FF2B5EF4-FFF2-40B4-BE49-F238E27FC236}">
                <a16:creationId xmlns:a16="http://schemas.microsoft.com/office/drawing/2014/main" id="{AD129CBD-EAE9-45D1-BE8C-53DF11A791CE}"/>
              </a:ext>
            </a:extLst>
          </p:cNvPr>
          <p:cNvPicPr>
            <a:picLocks noChangeAspect="1"/>
          </p:cNvPicPr>
          <p:nvPr/>
        </p:nvPicPr>
        <p:blipFill>
          <a:blip r:embed="rId2"/>
          <a:stretch>
            <a:fillRect/>
          </a:stretch>
        </p:blipFill>
        <p:spPr>
          <a:xfrm>
            <a:off x="28742" y="582736"/>
            <a:ext cx="7148033" cy="4214226"/>
          </a:xfrm>
          <a:prstGeom prst="rect">
            <a:avLst/>
          </a:prstGeom>
        </p:spPr>
      </p:pic>
    </p:spTree>
    <p:extLst>
      <p:ext uri="{BB962C8B-B14F-4D97-AF65-F5344CB8AC3E}">
        <p14:creationId xmlns:p14="http://schemas.microsoft.com/office/powerpoint/2010/main" val="3817606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13 Rectángulo">
            <a:extLst>
              <a:ext uri="{FF2B5EF4-FFF2-40B4-BE49-F238E27FC236}">
                <a16:creationId xmlns:a16="http://schemas.microsoft.com/office/drawing/2014/main" id="{71E15DFC-C366-47BC-9E0C-2F1E8E100879}"/>
              </a:ext>
            </a:extLst>
          </p:cNvPr>
          <p:cNvSpPr/>
          <p:nvPr/>
        </p:nvSpPr>
        <p:spPr>
          <a:xfrm>
            <a:off x="2177364" y="-7446"/>
            <a:ext cx="5023536" cy="433435"/>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latin typeface="Arial Narrow" panose="020B060602020203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8" y="-2118"/>
            <a:ext cx="2228231" cy="2824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t="51432"/>
          <a:stretch/>
        </p:blipFill>
        <p:spPr bwMode="auto">
          <a:xfrm>
            <a:off x="0" y="2772688"/>
            <a:ext cx="2232223" cy="2653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0097" y="617076"/>
            <a:ext cx="2250029" cy="276999"/>
          </a:xfrm>
          <a:prstGeom prst="rect">
            <a:avLst/>
          </a:prstGeom>
          <a:noFill/>
        </p:spPr>
        <p:txBody>
          <a:bodyPr wrap="square" rtlCol="0">
            <a:spAutoFit/>
          </a:bodyPr>
          <a:lstStyle/>
          <a:p>
            <a:pPr algn="ctr"/>
            <a:r>
              <a:rPr lang="es-ES" sz="1200" b="1" dirty="0">
                <a:latin typeface="Arial Narrow" panose="020B0606020202030204" pitchFamily="34" charset="0"/>
              </a:rPr>
              <a:t>Periodo epidemiológico X- 2025</a:t>
            </a:r>
          </a:p>
        </p:txBody>
      </p:sp>
      <p:grpSp>
        <p:nvGrpSpPr>
          <p:cNvPr id="8" name="7 Grupo"/>
          <p:cNvGrpSpPr/>
          <p:nvPr/>
        </p:nvGrpSpPr>
        <p:grpSpPr>
          <a:xfrm>
            <a:off x="159492" y="3964621"/>
            <a:ext cx="1892650" cy="488476"/>
            <a:chOff x="2397524" y="3379972"/>
            <a:chExt cx="4508500" cy="904875"/>
          </a:xfrm>
        </p:grpSpPr>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290517" y="3478755"/>
              <a:ext cx="1724312" cy="741182"/>
            </a:xfrm>
            <a:prstGeom prst="rect">
              <a:avLst/>
            </a:prstGeom>
            <a:noFill/>
          </p:spPr>
          <p:txBody>
            <a:bodyPr wrap="square" rtlCol="0">
              <a:spAutoFit/>
            </a:bodyPr>
            <a:lstStyle/>
            <a:p>
              <a:pPr algn="ctr"/>
              <a:r>
                <a:rPr lang="es-ES" sz="2000" b="1" dirty="0">
                  <a:latin typeface="Arial Narrow" panose="020B0606020202030204" pitchFamily="34" charset="0"/>
                </a:rPr>
                <a:t>1079</a:t>
              </a:r>
            </a:p>
          </p:txBody>
        </p:sp>
      </p:grpSp>
      <p:sp>
        <p:nvSpPr>
          <p:cNvPr id="9" name="8 CuadroTexto"/>
          <p:cNvSpPr txBox="1"/>
          <p:nvPr/>
        </p:nvSpPr>
        <p:spPr>
          <a:xfrm>
            <a:off x="48604" y="4445586"/>
            <a:ext cx="2135310" cy="938719"/>
          </a:xfrm>
          <a:prstGeom prst="rect">
            <a:avLst/>
          </a:prstGeom>
          <a:noFill/>
        </p:spPr>
        <p:txBody>
          <a:bodyPr wrap="square" rtlCol="0">
            <a:spAutoFit/>
          </a:bodyPr>
          <a:lstStyle/>
          <a:p>
            <a:pPr algn="ctr"/>
            <a:r>
              <a:rPr lang="es-ES" sz="1100" dirty="0">
                <a:solidFill>
                  <a:schemeClr val="tx1"/>
                </a:solidFill>
                <a:latin typeface="Arial Narrow" panose="020B0606020202030204" pitchFamily="34" charset="0"/>
              </a:rPr>
              <a:t>Se presento una disminución de 13  casos  lo que representa un 1,1% menos con respecto al mismo periodo acumulado del año anterior donde se presentaron 1092 casos</a:t>
            </a:r>
          </a:p>
        </p:txBody>
      </p:sp>
      <p:sp>
        <p:nvSpPr>
          <p:cNvPr id="18" name="17 Rectángulo"/>
          <p:cNvSpPr/>
          <p:nvPr/>
        </p:nvSpPr>
        <p:spPr>
          <a:xfrm>
            <a:off x="2217998" y="4994401"/>
            <a:ext cx="4946011" cy="507831"/>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pPr algn="just"/>
            <a:r>
              <a:rPr lang="es-ES" sz="1050" dirty="0">
                <a:latin typeface="Arial Narrow" panose="020B0606020202030204" pitchFamily="34" charset="0"/>
              </a:rPr>
              <a:t>Figura. Comportamiento </a:t>
            </a:r>
            <a:r>
              <a:rPr lang="es-CO" sz="1050" dirty="0">
                <a:latin typeface="Arial Narrow" panose="020B0606020202030204" pitchFamily="34" charset="0"/>
              </a:rPr>
              <a:t>intoxicaciones</a:t>
            </a:r>
            <a:r>
              <a:rPr lang="es-ES" sz="1050" dirty="0">
                <a:latin typeface="Arial Narrow" panose="020B0606020202030204" pitchFamily="34" charset="0"/>
              </a:rPr>
              <a:t>. Medellín, a periodo epidemiológico X acumulado de 2021-2025(p). </a:t>
            </a:r>
          </a:p>
        </p:txBody>
      </p:sp>
      <p:grpSp>
        <p:nvGrpSpPr>
          <p:cNvPr id="15" name="14 Grupo"/>
          <p:cNvGrpSpPr/>
          <p:nvPr/>
        </p:nvGrpSpPr>
        <p:grpSpPr>
          <a:xfrm>
            <a:off x="2231198" y="38765"/>
            <a:ext cx="3458715" cy="297642"/>
            <a:chOff x="2448322" y="38743"/>
            <a:chExt cx="3458715" cy="297642"/>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14749" y="38743"/>
              <a:ext cx="2592288" cy="276999"/>
            </a:xfrm>
            <a:prstGeom prst="rect">
              <a:avLst/>
            </a:prstGeom>
            <a:noFill/>
          </p:spPr>
          <p:txBody>
            <a:bodyPr wrap="square" rtlCol="0">
              <a:spAutoFit/>
            </a:bodyPr>
            <a:lstStyle/>
            <a:p>
              <a:r>
                <a:rPr lang="es-ES" sz="1200" b="1" dirty="0">
                  <a:solidFill>
                    <a:schemeClr val="tx1"/>
                  </a:solidFill>
                  <a:latin typeface="Arial Narrow" panose="020B0606020202030204" pitchFamily="34" charset="0"/>
                </a:rPr>
                <a:t>Comportamiento de la notificación</a:t>
              </a:r>
            </a:p>
          </p:txBody>
        </p:sp>
      </p:grpSp>
      <p:sp>
        <p:nvSpPr>
          <p:cNvPr id="14" name="13 Rectángulo"/>
          <p:cNvSpPr/>
          <p:nvPr/>
        </p:nvSpPr>
        <p:spPr>
          <a:xfrm>
            <a:off x="40655" y="5466778"/>
            <a:ext cx="7033343" cy="360475"/>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grpSp>
        <p:nvGrpSpPr>
          <p:cNvPr id="26" name="25 Grupo"/>
          <p:cNvGrpSpPr/>
          <p:nvPr/>
        </p:nvGrpSpPr>
        <p:grpSpPr>
          <a:xfrm>
            <a:off x="58434" y="5517236"/>
            <a:ext cx="3511444" cy="299642"/>
            <a:chOff x="2448322" y="-20751"/>
            <a:chExt cx="3511444" cy="299642"/>
          </a:xfrm>
        </p:grpSpPr>
        <p:sp>
          <p:nvSpPr>
            <p:cNvPr id="27" name="26 Elipse"/>
            <p:cNvSpPr/>
            <p:nvPr/>
          </p:nvSpPr>
          <p:spPr>
            <a:xfrm>
              <a:off x="2448322" y="1728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latin typeface="Arial Narrow" panose="020B0606020202030204" pitchFamily="34" charset="0"/>
              </a:endParaRPr>
            </a:p>
          </p:txBody>
        </p:sp>
        <p:cxnSp>
          <p:nvCxnSpPr>
            <p:cNvPr id="28" name="27 Conector recto"/>
            <p:cNvCxnSpPr>
              <a:stCxn id="27" idx="6"/>
            </p:cNvCxnSpPr>
            <p:nvPr/>
          </p:nvCxnSpPr>
          <p:spPr>
            <a:xfrm>
              <a:off x="2736354" y="14808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67478" y="-20751"/>
              <a:ext cx="2592288" cy="276999"/>
            </a:xfrm>
            <a:prstGeom prst="rect">
              <a:avLst/>
            </a:prstGeom>
            <a:noFill/>
          </p:spPr>
          <p:txBody>
            <a:bodyPr wrap="square" rtlCol="0">
              <a:spAutoFit/>
            </a:bodyPr>
            <a:lstStyle/>
            <a:p>
              <a:r>
                <a:rPr lang="es-ES" sz="1200" b="1" dirty="0">
                  <a:solidFill>
                    <a:schemeClr val="tx1"/>
                  </a:solidFill>
                  <a:latin typeface="Arial Narrow" panose="020B0606020202030204" pitchFamily="34" charset="0"/>
                </a:rPr>
                <a:t>Variables de interés</a:t>
              </a: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solidFill>
                  <a:schemeClr val="bg1"/>
                </a:solidFill>
                <a:latin typeface="Arial Narrow" panose="020B0606020202030204" pitchFamily="34" charset="0"/>
              </a:rPr>
              <a:t>Pág. </a:t>
            </a:r>
            <a:r>
              <a:rPr lang="es-ES" sz="1050" b="1" dirty="0" smtClean="0">
                <a:solidFill>
                  <a:schemeClr val="bg1"/>
                </a:solidFill>
                <a:latin typeface="Arial Narrow" panose="020B0606020202030204" pitchFamily="34" charset="0"/>
              </a:rPr>
              <a:t>14 </a:t>
            </a:r>
            <a:endParaRPr lang="es-ES" sz="1050" b="1" dirty="0">
              <a:solidFill>
                <a:schemeClr val="bg1"/>
              </a:solidFill>
              <a:latin typeface="Arial Narrow" panose="020B0606020202030204" pitchFamily="34" charset="0"/>
            </a:endParaRPr>
          </a:p>
        </p:txBody>
      </p:sp>
      <p:sp>
        <p:nvSpPr>
          <p:cNvPr id="37" name="36 Título"/>
          <p:cNvSpPr>
            <a:spLocks noGrp="1"/>
          </p:cNvSpPr>
          <p:nvPr>
            <p:ph type="title"/>
          </p:nvPr>
        </p:nvSpPr>
        <p:spPr>
          <a:xfrm>
            <a:off x="276679" y="235200"/>
            <a:ext cx="1678863" cy="400110"/>
          </a:xfrm>
          <a:noFill/>
        </p:spPr>
        <p:txBody>
          <a:bodyPr wrap="square" rtlCol="0">
            <a:spAutoFit/>
          </a:bodyPr>
          <a:lstStyle/>
          <a:p>
            <a:r>
              <a:rPr lang="es-ES" sz="2000" b="1" dirty="0">
                <a:solidFill>
                  <a:srgbClr val="C00000"/>
                </a:solidFill>
                <a:latin typeface="Arial Narrow" panose="020B0606020202030204" pitchFamily="34" charset="0"/>
                <a:ea typeface="+mn-ea"/>
                <a:cs typeface="+mn-cs"/>
              </a:rPr>
              <a:t>Intoxicaciones</a:t>
            </a:r>
          </a:p>
        </p:txBody>
      </p:sp>
      <p:grpSp>
        <p:nvGrpSpPr>
          <p:cNvPr id="89" name="88 Grupo"/>
          <p:cNvGrpSpPr/>
          <p:nvPr/>
        </p:nvGrpSpPr>
        <p:grpSpPr>
          <a:xfrm>
            <a:off x="142711" y="6635323"/>
            <a:ext cx="833825" cy="904648"/>
            <a:chOff x="1038433" y="1243369"/>
            <a:chExt cx="833825" cy="904648"/>
          </a:xfrm>
        </p:grpSpPr>
        <p:sp>
          <p:nvSpPr>
            <p:cNvPr id="90" name="89 Rectángulo redondeado"/>
            <p:cNvSpPr/>
            <p:nvPr/>
          </p:nvSpPr>
          <p:spPr>
            <a:xfrm>
              <a:off x="1038433" y="1520368"/>
              <a:ext cx="81691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55,6%</a:t>
              </a:r>
            </a:p>
          </p:txBody>
        </p:sp>
        <p:sp>
          <p:nvSpPr>
            <p:cNvPr id="91" name="90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sp>
          <p:nvSpPr>
            <p:cNvPr id="92" name="91 Rectángulo"/>
            <p:cNvSpPr/>
            <p:nvPr/>
          </p:nvSpPr>
          <p:spPr>
            <a:xfrm>
              <a:off x="1064280" y="1871018"/>
              <a:ext cx="790601" cy="276999"/>
            </a:xfrm>
            <a:prstGeom prst="rect">
              <a:avLst/>
            </a:prstGeom>
          </p:spPr>
          <p:txBody>
            <a:bodyPr wrap="none">
              <a:spAutoFit/>
            </a:bodyPr>
            <a:lstStyle/>
            <a:p>
              <a:r>
                <a:rPr lang="es-ES" sz="1200" b="1" dirty="0">
                  <a:latin typeface="Arial Narrow" panose="020B0606020202030204" pitchFamily="34" charset="0"/>
                </a:rPr>
                <a:t>600 casos</a:t>
              </a:r>
              <a:endParaRPr lang="es-CO" sz="1200" dirty="0">
                <a:latin typeface="Arial Narrow" panose="020B0606020202030204" pitchFamily="34" charset="0"/>
              </a:endParaRPr>
            </a:p>
          </p:txBody>
        </p:sp>
      </p:grpSp>
      <p:grpSp>
        <p:nvGrpSpPr>
          <p:cNvPr id="6" name="5 Grupo"/>
          <p:cNvGrpSpPr/>
          <p:nvPr/>
        </p:nvGrpSpPr>
        <p:grpSpPr>
          <a:xfrm>
            <a:off x="4520189" y="6656157"/>
            <a:ext cx="855577" cy="883043"/>
            <a:chOff x="1033171" y="8262441"/>
            <a:chExt cx="855577" cy="883043"/>
          </a:xfrm>
        </p:grpSpPr>
        <p:sp>
          <p:nvSpPr>
            <p:cNvPr id="88" name="87 Rectángulo redondeado"/>
            <p:cNvSpPr/>
            <p:nvPr/>
          </p:nvSpPr>
          <p:spPr>
            <a:xfrm>
              <a:off x="1068351" y="8535741"/>
              <a:ext cx="817939"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21,0%</a:t>
              </a:r>
            </a:p>
          </p:txBody>
        </p:sp>
        <p:sp>
          <p:nvSpPr>
            <p:cNvPr id="93" name="92 Rectángulo"/>
            <p:cNvSpPr/>
            <p:nvPr/>
          </p:nvSpPr>
          <p:spPr>
            <a:xfrm>
              <a:off x="1033171" y="8262441"/>
              <a:ext cx="853119" cy="276999"/>
            </a:xfrm>
            <a:prstGeom prst="rect">
              <a:avLst/>
            </a:prstGeom>
          </p:spPr>
          <p:txBody>
            <a:bodyPr wrap="none">
              <a:spAutoFit/>
            </a:bodyPr>
            <a:lstStyle/>
            <a:p>
              <a:r>
                <a:rPr lang="es-ES" sz="1200" b="1" u="sng" dirty="0">
                  <a:latin typeface="Arial Narrow" panose="020B0606020202030204" pitchFamily="34" charset="0"/>
                </a:rPr>
                <a:t>Vía pública</a:t>
              </a:r>
              <a:endParaRPr lang="es-ES" sz="1200" b="1" u="sng" dirty="0">
                <a:solidFill>
                  <a:sysClr val="windowText" lastClr="000000"/>
                </a:solidFill>
                <a:latin typeface="Arial Narrow" panose="020B0606020202030204" pitchFamily="34" charset="0"/>
              </a:endParaRPr>
            </a:p>
          </p:txBody>
        </p:sp>
        <p:sp>
          <p:nvSpPr>
            <p:cNvPr id="94" name="93 Rectángulo"/>
            <p:cNvSpPr/>
            <p:nvPr/>
          </p:nvSpPr>
          <p:spPr>
            <a:xfrm>
              <a:off x="1098147" y="8868485"/>
              <a:ext cx="790601" cy="276999"/>
            </a:xfrm>
            <a:prstGeom prst="rect">
              <a:avLst/>
            </a:prstGeom>
          </p:spPr>
          <p:txBody>
            <a:bodyPr wrap="none">
              <a:spAutoFit/>
            </a:bodyPr>
            <a:lstStyle/>
            <a:p>
              <a:r>
                <a:rPr lang="es-ES" sz="1200" b="1" dirty="0">
                  <a:latin typeface="Arial Narrow" panose="020B0606020202030204" pitchFamily="34" charset="0"/>
                </a:rPr>
                <a:t>227 casos</a:t>
              </a:r>
              <a:endParaRPr lang="es-CO" sz="1200" dirty="0">
                <a:latin typeface="Arial Narrow" panose="020B0606020202030204" pitchFamily="34" charset="0"/>
              </a:endParaRPr>
            </a:p>
          </p:txBody>
        </p:sp>
      </p:grpSp>
      <p:pic>
        <p:nvPicPr>
          <p:cNvPr id="96" name="Picture 3"/>
          <p:cNvPicPr>
            <a:picLocks noChangeAspect="1" noChangeArrowheads="1"/>
          </p:cNvPicPr>
          <p:nvPr/>
        </p:nvPicPr>
        <p:blipFill rotWithShape="1">
          <a:blip r:embed="rId6">
            <a:biLevel thresh="75000"/>
            <a:extLst>
              <a:ext uri="{28A0092B-C50C-407E-A947-70E740481C1C}">
                <a14:useLocalDpi xmlns:a14="http://schemas.microsoft.com/office/drawing/2010/main" val="0"/>
              </a:ext>
            </a:extLst>
          </a:blip>
          <a:srcRect t="10614" r="84474"/>
          <a:stretch/>
        </p:blipFill>
        <p:spPr bwMode="auto">
          <a:xfrm>
            <a:off x="334708" y="6206620"/>
            <a:ext cx="542252" cy="529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7" name="66 Grupo"/>
          <p:cNvGrpSpPr/>
          <p:nvPr/>
        </p:nvGrpSpPr>
        <p:grpSpPr>
          <a:xfrm>
            <a:off x="60098" y="8174821"/>
            <a:ext cx="934437" cy="749566"/>
            <a:chOff x="5265956" y="1265576"/>
            <a:chExt cx="909277" cy="655776"/>
          </a:xfrm>
        </p:grpSpPr>
        <p:sp>
          <p:nvSpPr>
            <p:cNvPr id="68" name="67 Rectángulo redondeado"/>
            <p:cNvSpPr/>
            <p:nvPr/>
          </p:nvSpPr>
          <p:spPr>
            <a:xfrm>
              <a:off x="5327048" y="1594250"/>
              <a:ext cx="848185" cy="327102"/>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dirty="0">
                <a:solidFill>
                  <a:schemeClr val="tx1"/>
                </a:solidFill>
                <a:latin typeface="Arial Narrow" panose="020B0606020202030204" pitchFamily="34" charset="0"/>
              </a:endParaRPr>
            </a:p>
            <a:p>
              <a:pPr algn="ctr"/>
              <a:r>
                <a:rPr lang="es-ES" sz="1200" b="1" dirty="0">
                  <a:solidFill>
                    <a:schemeClr val="tx1"/>
                  </a:solidFill>
                  <a:latin typeface="Arial Narrow" panose="020B0606020202030204" pitchFamily="34" charset="0"/>
                </a:rPr>
                <a:t>13,3%</a:t>
              </a:r>
            </a:p>
            <a:p>
              <a:pPr algn="ctr"/>
              <a:r>
                <a:rPr lang="es-ES" sz="1200" b="1" dirty="0">
                  <a:solidFill>
                    <a:schemeClr val="tx1"/>
                  </a:solidFill>
                  <a:latin typeface="Arial Narrow" panose="020B0606020202030204" pitchFamily="34" charset="0"/>
                </a:rPr>
                <a:t>144 casos</a:t>
              </a:r>
              <a:endParaRPr lang="es-CO" sz="1200" dirty="0">
                <a:solidFill>
                  <a:schemeClr val="tx1"/>
                </a:solidFill>
                <a:latin typeface="Arial Narrow" panose="020B0606020202030204" pitchFamily="34" charset="0"/>
              </a:endParaRPr>
            </a:p>
            <a:p>
              <a:pPr algn="ctr"/>
              <a:endParaRPr lang="es-ES" sz="1200" b="1" dirty="0">
                <a:solidFill>
                  <a:schemeClr val="tx1"/>
                </a:solidFill>
                <a:latin typeface="Arial Narrow" panose="020B0606020202030204" pitchFamily="34" charset="0"/>
              </a:endParaRPr>
            </a:p>
          </p:txBody>
        </p:sp>
        <p:sp>
          <p:nvSpPr>
            <p:cNvPr id="69" name="68 Rectángulo"/>
            <p:cNvSpPr/>
            <p:nvPr/>
          </p:nvSpPr>
          <p:spPr>
            <a:xfrm>
              <a:off x="5265956" y="1265576"/>
              <a:ext cx="775553" cy="242339"/>
            </a:xfrm>
            <a:prstGeom prst="rect">
              <a:avLst/>
            </a:prstGeom>
          </p:spPr>
          <p:txBody>
            <a:bodyPr wrap="none">
              <a:spAutoFit/>
            </a:bodyPr>
            <a:lstStyle/>
            <a:p>
              <a:r>
                <a:rPr lang="es-ES" sz="1200" b="1" u="sng" dirty="0">
                  <a:latin typeface="Arial Narrow" panose="020B0606020202030204" pitchFamily="34" charset="0"/>
                </a:rPr>
                <a:t>0 a 5 años</a:t>
              </a:r>
              <a:endParaRPr lang="es-ES" sz="1200" b="1" u="sng" dirty="0">
                <a:solidFill>
                  <a:sysClr val="windowText" lastClr="000000"/>
                </a:solidFill>
                <a:latin typeface="Arial Narrow" panose="020B0606020202030204" pitchFamily="34" charset="0"/>
              </a:endParaRPr>
            </a:p>
          </p:txBody>
        </p:sp>
      </p:grpSp>
      <p:grpSp>
        <p:nvGrpSpPr>
          <p:cNvPr id="74" name="73 Grupo"/>
          <p:cNvGrpSpPr/>
          <p:nvPr/>
        </p:nvGrpSpPr>
        <p:grpSpPr>
          <a:xfrm>
            <a:off x="2413577" y="6670336"/>
            <a:ext cx="1253869" cy="901646"/>
            <a:chOff x="2392876" y="3120081"/>
            <a:chExt cx="1253869" cy="901646"/>
          </a:xfrm>
        </p:grpSpPr>
        <p:sp>
          <p:nvSpPr>
            <p:cNvPr id="76" name="75 Rectángulo redondeado"/>
            <p:cNvSpPr/>
            <p:nvPr/>
          </p:nvSpPr>
          <p:spPr>
            <a:xfrm>
              <a:off x="2571637" y="3419277"/>
              <a:ext cx="874090"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Oral</a:t>
              </a:r>
              <a:endParaRPr lang="es-ES" sz="1100" b="1" dirty="0">
                <a:solidFill>
                  <a:schemeClr val="tx1"/>
                </a:solidFill>
                <a:latin typeface="Arial Narrow" panose="020B0606020202030204" pitchFamily="34" charset="0"/>
              </a:endParaRPr>
            </a:p>
            <a:p>
              <a:pPr algn="ctr"/>
              <a:r>
                <a:rPr lang="es-ES" sz="1600" b="1" dirty="0">
                  <a:solidFill>
                    <a:schemeClr val="tx1"/>
                  </a:solidFill>
                  <a:latin typeface="Arial Narrow" panose="020B0606020202030204" pitchFamily="34" charset="0"/>
                </a:rPr>
                <a:t> 53,8%</a:t>
              </a:r>
            </a:p>
          </p:txBody>
        </p:sp>
        <p:sp>
          <p:nvSpPr>
            <p:cNvPr id="77" name="76 Rectángulo"/>
            <p:cNvSpPr/>
            <p:nvPr/>
          </p:nvSpPr>
          <p:spPr>
            <a:xfrm>
              <a:off x="2392876" y="3120081"/>
              <a:ext cx="1253869" cy="276999"/>
            </a:xfrm>
            <a:prstGeom prst="rect">
              <a:avLst/>
            </a:prstGeom>
          </p:spPr>
          <p:txBody>
            <a:bodyPr wrap="none">
              <a:spAutoFit/>
            </a:bodyPr>
            <a:lstStyle/>
            <a:p>
              <a:pPr algn="ctr"/>
              <a:r>
                <a:rPr lang="es-ES" sz="1200" b="1" u="sng" dirty="0">
                  <a:latin typeface="Arial Narrow" panose="020B0606020202030204" pitchFamily="34" charset="0"/>
                </a:rPr>
                <a:t>Vía de exposición</a:t>
              </a:r>
              <a:endParaRPr lang="es-ES" sz="1200" b="1" u="sng" dirty="0">
                <a:solidFill>
                  <a:sysClr val="windowText" lastClr="000000"/>
                </a:solidFill>
                <a:latin typeface="Arial Narrow" panose="020B0606020202030204" pitchFamily="34" charset="0"/>
              </a:endParaRPr>
            </a:p>
          </p:txBody>
        </p:sp>
        <p:sp>
          <p:nvSpPr>
            <p:cNvPr id="78" name="77 Rectángulo"/>
            <p:cNvSpPr/>
            <p:nvPr/>
          </p:nvSpPr>
          <p:spPr>
            <a:xfrm>
              <a:off x="2654068" y="3744728"/>
              <a:ext cx="790601" cy="276999"/>
            </a:xfrm>
            <a:prstGeom prst="rect">
              <a:avLst/>
            </a:prstGeom>
          </p:spPr>
          <p:txBody>
            <a:bodyPr wrap="none">
              <a:spAutoFit/>
            </a:bodyPr>
            <a:lstStyle/>
            <a:p>
              <a:r>
                <a:rPr lang="es-ES" sz="1200" b="1" dirty="0">
                  <a:latin typeface="Arial Narrow" panose="020B0606020202030204" pitchFamily="34" charset="0"/>
                </a:rPr>
                <a:t>581 casos</a:t>
              </a:r>
              <a:endParaRPr lang="es-CO" sz="1200" dirty="0">
                <a:latin typeface="Arial Narrow" panose="020B0606020202030204" pitchFamily="34" charset="0"/>
              </a:endParaRPr>
            </a:p>
          </p:txBody>
        </p:sp>
      </p:grpSp>
      <p:pic>
        <p:nvPicPr>
          <p:cNvPr id="2053" name="Picture 5"/>
          <p:cNvPicPr>
            <a:picLocks noChangeAspect="1" noChangeArrowheads="1"/>
          </p:cNvPicPr>
          <p:nvPr/>
        </p:nvPicPr>
        <p:blipFill>
          <a:blip r:embed="rId7">
            <a:biLevel thresh="50000"/>
            <a:extLst>
              <a:ext uri="{28A0092B-C50C-407E-A947-70E740481C1C}">
                <a14:useLocalDpi xmlns:a14="http://schemas.microsoft.com/office/drawing/2010/main" val="0"/>
              </a:ext>
            </a:extLst>
          </a:blip>
          <a:srcRect/>
          <a:stretch>
            <a:fillRect/>
          </a:stretch>
        </p:blipFill>
        <p:spPr bwMode="auto">
          <a:xfrm>
            <a:off x="263878" y="7649568"/>
            <a:ext cx="458010" cy="520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8" cstate="print">
            <a:grayscl/>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585983" y="6011182"/>
            <a:ext cx="935931" cy="713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10">
            <a:biLevel thresh="50000"/>
            <a:extLst>
              <a:ext uri="{28A0092B-C50C-407E-A947-70E740481C1C}">
                <a14:useLocalDpi xmlns:a14="http://schemas.microsoft.com/office/drawing/2010/main" val="0"/>
              </a:ext>
            </a:extLst>
          </a:blip>
          <a:srcRect/>
          <a:stretch>
            <a:fillRect/>
          </a:stretch>
        </p:blipFill>
        <p:spPr bwMode="auto">
          <a:xfrm>
            <a:off x="3804265" y="6107032"/>
            <a:ext cx="642392" cy="63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11">
            <a:biLevel thresh="50000"/>
            <a:extLst>
              <a:ext uri="{28A0092B-C50C-407E-A947-70E740481C1C}">
                <a14:useLocalDpi xmlns:a14="http://schemas.microsoft.com/office/drawing/2010/main" val="0"/>
              </a:ext>
            </a:extLst>
          </a:blip>
          <a:srcRect/>
          <a:stretch>
            <a:fillRect/>
          </a:stretch>
        </p:blipFill>
        <p:spPr bwMode="auto">
          <a:xfrm>
            <a:off x="4634893" y="6104792"/>
            <a:ext cx="623710" cy="601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2" name="101 Grupo"/>
          <p:cNvGrpSpPr/>
          <p:nvPr/>
        </p:nvGrpSpPr>
        <p:grpSpPr>
          <a:xfrm>
            <a:off x="3702153" y="6651107"/>
            <a:ext cx="823641" cy="882974"/>
            <a:chOff x="1073622" y="1243369"/>
            <a:chExt cx="823641" cy="882974"/>
          </a:xfrm>
        </p:grpSpPr>
        <p:sp>
          <p:nvSpPr>
            <p:cNvPr id="103" name="102 Rectángulo redondeado"/>
            <p:cNvSpPr/>
            <p:nvPr/>
          </p:nvSpPr>
          <p:spPr>
            <a:xfrm>
              <a:off x="1073622" y="1520368"/>
              <a:ext cx="781729"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47,2%</a:t>
              </a:r>
            </a:p>
          </p:txBody>
        </p:sp>
        <p:sp>
          <p:nvSpPr>
            <p:cNvPr id="104" name="103 Rectángulo"/>
            <p:cNvSpPr/>
            <p:nvPr/>
          </p:nvSpPr>
          <p:spPr>
            <a:xfrm>
              <a:off x="1180698" y="1243369"/>
              <a:ext cx="550151" cy="276999"/>
            </a:xfrm>
            <a:prstGeom prst="rect">
              <a:avLst/>
            </a:prstGeom>
          </p:spPr>
          <p:txBody>
            <a:bodyPr wrap="none">
              <a:spAutoFit/>
            </a:bodyPr>
            <a:lstStyle/>
            <a:p>
              <a:r>
                <a:rPr lang="es-ES" sz="1200" b="1" u="sng" dirty="0">
                  <a:solidFill>
                    <a:sysClr val="windowText" lastClr="000000"/>
                  </a:solidFill>
                  <a:latin typeface="Arial Narrow" panose="020B0606020202030204" pitchFamily="34" charset="0"/>
                </a:rPr>
                <a:t>Hogar</a:t>
              </a:r>
            </a:p>
          </p:txBody>
        </p:sp>
        <p:sp>
          <p:nvSpPr>
            <p:cNvPr id="105" name="104 Rectángulo"/>
            <p:cNvSpPr/>
            <p:nvPr/>
          </p:nvSpPr>
          <p:spPr>
            <a:xfrm>
              <a:off x="1073623" y="1849344"/>
              <a:ext cx="823640" cy="276999"/>
            </a:xfrm>
            <a:prstGeom prst="rect">
              <a:avLst/>
            </a:prstGeom>
          </p:spPr>
          <p:txBody>
            <a:bodyPr wrap="square">
              <a:spAutoFit/>
            </a:bodyPr>
            <a:lstStyle/>
            <a:p>
              <a:r>
                <a:rPr lang="es-ES" sz="1200" b="1" dirty="0">
                  <a:latin typeface="Arial Narrow" panose="020B0606020202030204" pitchFamily="34" charset="0"/>
                </a:rPr>
                <a:t>509 casos</a:t>
              </a:r>
              <a:endParaRPr lang="es-CO" sz="1200" dirty="0">
                <a:latin typeface="Arial Narrow" panose="020B0606020202030204" pitchFamily="34" charset="0"/>
              </a:endParaRPr>
            </a:p>
          </p:txBody>
        </p:sp>
      </p:grpSp>
      <p:pic>
        <p:nvPicPr>
          <p:cNvPr id="2059" name="Picture 11"/>
          <p:cNvPicPr>
            <a:picLocks noChangeAspect="1" noChangeArrowheads="1"/>
          </p:cNvPicPr>
          <p:nvPr/>
        </p:nvPicPr>
        <p:blipFill>
          <a:blip r:embed="rId12">
            <a:biLevel thresh="50000"/>
            <a:extLst>
              <a:ext uri="{28A0092B-C50C-407E-A947-70E740481C1C}">
                <a14:useLocalDpi xmlns:a14="http://schemas.microsoft.com/office/drawing/2010/main" val="0"/>
              </a:ext>
            </a:extLst>
          </a:blip>
          <a:srcRect/>
          <a:stretch>
            <a:fillRect/>
          </a:stretch>
        </p:blipFill>
        <p:spPr bwMode="auto">
          <a:xfrm>
            <a:off x="6443206" y="6091585"/>
            <a:ext cx="687960" cy="663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0" name="109 Grupo"/>
          <p:cNvGrpSpPr/>
          <p:nvPr/>
        </p:nvGrpSpPr>
        <p:grpSpPr>
          <a:xfrm>
            <a:off x="6379894" y="6659613"/>
            <a:ext cx="845307" cy="903208"/>
            <a:chOff x="5327048" y="1270665"/>
            <a:chExt cx="845307" cy="903208"/>
          </a:xfrm>
        </p:grpSpPr>
        <p:sp>
          <p:nvSpPr>
            <p:cNvPr id="111" name="110 Rectángulo redondeado"/>
            <p:cNvSpPr/>
            <p:nvPr/>
          </p:nvSpPr>
          <p:spPr>
            <a:xfrm>
              <a:off x="5327048" y="1561312"/>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13,9%</a:t>
              </a:r>
            </a:p>
          </p:txBody>
        </p:sp>
        <p:sp>
          <p:nvSpPr>
            <p:cNvPr id="112" name="111 Rectángulo"/>
            <p:cNvSpPr/>
            <p:nvPr/>
          </p:nvSpPr>
          <p:spPr>
            <a:xfrm>
              <a:off x="5338616" y="1270665"/>
              <a:ext cx="676788" cy="276999"/>
            </a:xfrm>
            <a:prstGeom prst="rect">
              <a:avLst/>
            </a:prstGeom>
          </p:spPr>
          <p:txBody>
            <a:bodyPr wrap="none">
              <a:spAutoFit/>
            </a:bodyPr>
            <a:lstStyle/>
            <a:p>
              <a:r>
                <a:rPr lang="es-ES" sz="1200" b="1" u="sng" dirty="0">
                  <a:latin typeface="Arial Narrow" panose="020B0606020202030204" pitchFamily="34" charset="0"/>
                </a:rPr>
                <a:t>Trabajo </a:t>
              </a:r>
              <a:endParaRPr lang="es-ES" sz="1200" b="1" u="sng" dirty="0">
                <a:solidFill>
                  <a:sysClr val="windowText" lastClr="000000"/>
                </a:solidFill>
                <a:latin typeface="Arial Narrow" panose="020B0606020202030204" pitchFamily="34" charset="0"/>
              </a:endParaRPr>
            </a:p>
          </p:txBody>
        </p:sp>
        <p:sp>
          <p:nvSpPr>
            <p:cNvPr id="113" name="112 Rectángulo"/>
            <p:cNvSpPr/>
            <p:nvPr/>
          </p:nvSpPr>
          <p:spPr>
            <a:xfrm>
              <a:off x="5381754" y="1896874"/>
              <a:ext cx="790601" cy="276999"/>
            </a:xfrm>
            <a:prstGeom prst="rect">
              <a:avLst/>
            </a:prstGeom>
          </p:spPr>
          <p:txBody>
            <a:bodyPr wrap="none">
              <a:spAutoFit/>
            </a:bodyPr>
            <a:lstStyle/>
            <a:p>
              <a:r>
                <a:rPr lang="es-ES" sz="1200" b="1" dirty="0">
                  <a:latin typeface="Arial Narrow" panose="020B0606020202030204" pitchFamily="34" charset="0"/>
                </a:rPr>
                <a:t>150 casos</a:t>
              </a:r>
              <a:endParaRPr lang="es-CO" sz="1200" dirty="0">
                <a:latin typeface="Arial Narrow" panose="020B0606020202030204" pitchFamily="34" charset="0"/>
              </a:endParaRPr>
            </a:p>
          </p:txBody>
        </p:sp>
      </p:grpSp>
      <p:pic>
        <p:nvPicPr>
          <p:cNvPr id="2060" name="Picture 12"/>
          <p:cNvPicPr>
            <a:picLocks noChangeAspect="1" noChangeArrowheads="1"/>
          </p:cNvPicPr>
          <p:nvPr/>
        </p:nvPicPr>
        <p:blipFill>
          <a:blip r:embed="rId13">
            <a:biLevel thresh="50000"/>
            <a:extLst>
              <a:ext uri="{28A0092B-C50C-407E-A947-70E740481C1C}">
                <a14:useLocalDpi xmlns:a14="http://schemas.microsoft.com/office/drawing/2010/main" val="0"/>
              </a:ext>
            </a:extLst>
          </a:blip>
          <a:srcRect/>
          <a:stretch>
            <a:fillRect/>
          </a:stretch>
        </p:blipFill>
        <p:spPr bwMode="auto">
          <a:xfrm>
            <a:off x="5600599" y="6134263"/>
            <a:ext cx="493788" cy="633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4" name="113 Grupo"/>
          <p:cNvGrpSpPr/>
          <p:nvPr/>
        </p:nvGrpSpPr>
        <p:grpSpPr>
          <a:xfrm>
            <a:off x="5309646" y="6679417"/>
            <a:ext cx="1144763" cy="895160"/>
            <a:chOff x="2420491" y="3162904"/>
            <a:chExt cx="1144763" cy="895160"/>
          </a:xfrm>
        </p:grpSpPr>
        <p:sp>
          <p:nvSpPr>
            <p:cNvPr id="115" name="114 Rectángulo redondeado"/>
            <p:cNvSpPr/>
            <p:nvPr/>
          </p:nvSpPr>
          <p:spPr>
            <a:xfrm>
              <a:off x="2609254" y="3431176"/>
              <a:ext cx="733607"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8,5%</a:t>
              </a:r>
            </a:p>
          </p:txBody>
        </p:sp>
        <p:sp>
          <p:nvSpPr>
            <p:cNvPr id="116" name="115 Rectángulo"/>
            <p:cNvSpPr/>
            <p:nvPr/>
          </p:nvSpPr>
          <p:spPr>
            <a:xfrm>
              <a:off x="2420491" y="3162904"/>
              <a:ext cx="1144763" cy="276999"/>
            </a:xfrm>
            <a:prstGeom prst="rect">
              <a:avLst/>
            </a:prstGeom>
          </p:spPr>
          <p:txBody>
            <a:bodyPr wrap="square">
              <a:spAutoFit/>
            </a:bodyPr>
            <a:lstStyle/>
            <a:p>
              <a:pPr algn="ctr"/>
              <a:r>
                <a:rPr lang="es-ES" sz="1200" b="1" u="sng" dirty="0">
                  <a:latin typeface="Arial Narrow" panose="020B0606020202030204" pitchFamily="34" charset="0"/>
                </a:rPr>
                <a:t>Bares/Tabernas</a:t>
              </a:r>
              <a:endParaRPr lang="es-ES" sz="1200" b="1" u="sng" dirty="0">
                <a:solidFill>
                  <a:sysClr val="windowText" lastClr="000000"/>
                </a:solidFill>
                <a:latin typeface="Arial Narrow" panose="020B0606020202030204" pitchFamily="34" charset="0"/>
              </a:endParaRPr>
            </a:p>
          </p:txBody>
        </p:sp>
        <p:sp>
          <p:nvSpPr>
            <p:cNvPr id="117" name="116 Rectángulo"/>
            <p:cNvSpPr/>
            <p:nvPr/>
          </p:nvSpPr>
          <p:spPr>
            <a:xfrm>
              <a:off x="2606048" y="3781065"/>
              <a:ext cx="720069" cy="276999"/>
            </a:xfrm>
            <a:prstGeom prst="rect">
              <a:avLst/>
            </a:prstGeom>
          </p:spPr>
          <p:txBody>
            <a:bodyPr wrap="none">
              <a:spAutoFit/>
            </a:bodyPr>
            <a:lstStyle/>
            <a:p>
              <a:r>
                <a:rPr lang="es-ES" sz="1200" b="1" dirty="0">
                  <a:latin typeface="Arial Narrow" panose="020B0606020202030204" pitchFamily="34" charset="0"/>
                </a:rPr>
                <a:t>92 casos</a:t>
              </a:r>
              <a:endParaRPr lang="es-CO" sz="1200" dirty="0">
                <a:latin typeface="Arial Narrow" panose="020B0606020202030204" pitchFamily="34" charset="0"/>
              </a:endParaRPr>
            </a:p>
          </p:txBody>
        </p:sp>
      </p:grpSp>
      <p:grpSp>
        <p:nvGrpSpPr>
          <p:cNvPr id="79" name="78 Grupo"/>
          <p:cNvGrpSpPr/>
          <p:nvPr/>
        </p:nvGrpSpPr>
        <p:grpSpPr>
          <a:xfrm>
            <a:off x="52198" y="5797015"/>
            <a:ext cx="2480325" cy="436841"/>
            <a:chOff x="3054754" y="484500"/>
            <a:chExt cx="2375609" cy="436841"/>
          </a:xfrm>
        </p:grpSpPr>
        <p:sp>
          <p:nvSpPr>
            <p:cNvPr id="97" name="96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dirty="0">
                <a:latin typeface="Arial Narrow" panose="020B0606020202030204" pitchFamily="34" charset="0"/>
              </a:endParaRPr>
            </a:p>
          </p:txBody>
        </p:sp>
        <p:sp>
          <p:nvSpPr>
            <p:cNvPr id="98" name="97 CuadroTexto"/>
            <p:cNvSpPr txBox="1"/>
            <p:nvPr/>
          </p:nvSpPr>
          <p:spPr>
            <a:xfrm>
              <a:off x="3054754" y="484500"/>
              <a:ext cx="2339087" cy="307777"/>
            </a:xfrm>
            <a:prstGeom prst="rect">
              <a:avLst/>
            </a:prstGeom>
            <a:noFill/>
          </p:spPr>
          <p:txBody>
            <a:bodyPr wrap="square" rtlCol="0">
              <a:spAutoFit/>
            </a:bodyPr>
            <a:lstStyle/>
            <a:p>
              <a:pPr algn="ctr"/>
              <a:r>
                <a:rPr lang="es-ES" sz="1400" b="1" dirty="0">
                  <a:latin typeface="Arial Narrow" panose="020B0606020202030204" pitchFamily="34" charset="0"/>
                </a:rPr>
                <a:t>Sexo y Edad</a:t>
              </a:r>
            </a:p>
          </p:txBody>
        </p:sp>
      </p:grpSp>
      <p:grpSp>
        <p:nvGrpSpPr>
          <p:cNvPr id="99" name="98 Grupo"/>
          <p:cNvGrpSpPr/>
          <p:nvPr/>
        </p:nvGrpSpPr>
        <p:grpSpPr>
          <a:xfrm>
            <a:off x="3843436" y="5763791"/>
            <a:ext cx="3281003" cy="436841"/>
            <a:chOff x="3054754" y="484500"/>
            <a:chExt cx="2375609" cy="436841"/>
          </a:xfrm>
        </p:grpSpPr>
        <p:sp>
          <p:nvSpPr>
            <p:cNvPr id="100" name="99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dirty="0">
                <a:latin typeface="Arial Narrow" panose="020B0606020202030204" pitchFamily="34" charset="0"/>
              </a:endParaRPr>
            </a:p>
          </p:txBody>
        </p:sp>
        <p:sp>
          <p:nvSpPr>
            <p:cNvPr id="101" name="100 CuadroTexto"/>
            <p:cNvSpPr txBox="1"/>
            <p:nvPr/>
          </p:nvSpPr>
          <p:spPr>
            <a:xfrm>
              <a:off x="3054754" y="484500"/>
              <a:ext cx="2339087" cy="307777"/>
            </a:xfrm>
            <a:prstGeom prst="rect">
              <a:avLst/>
            </a:prstGeom>
            <a:noFill/>
          </p:spPr>
          <p:txBody>
            <a:bodyPr wrap="square" rtlCol="0">
              <a:spAutoFit/>
            </a:bodyPr>
            <a:lstStyle/>
            <a:p>
              <a:pPr algn="ctr"/>
              <a:r>
                <a:rPr lang="es-ES" sz="1400" b="1" dirty="0">
                  <a:latin typeface="Arial Narrow" panose="020B0606020202030204" pitchFamily="34" charset="0"/>
                </a:rPr>
                <a:t>Lugar de exposición</a:t>
              </a:r>
            </a:p>
          </p:txBody>
        </p:sp>
      </p:grpSp>
      <p:grpSp>
        <p:nvGrpSpPr>
          <p:cNvPr id="126" name="2 Grupo"/>
          <p:cNvGrpSpPr/>
          <p:nvPr/>
        </p:nvGrpSpPr>
        <p:grpSpPr>
          <a:xfrm>
            <a:off x="1415684" y="6183062"/>
            <a:ext cx="805508" cy="1354961"/>
            <a:chOff x="1689364" y="1161621"/>
            <a:chExt cx="984716" cy="1801160"/>
          </a:xfrm>
        </p:grpSpPr>
        <p:sp>
          <p:nvSpPr>
            <p:cNvPr id="127" name="41 Rectángulo redondeado"/>
            <p:cNvSpPr/>
            <p:nvPr/>
          </p:nvSpPr>
          <p:spPr>
            <a:xfrm>
              <a:off x="1707100" y="2150339"/>
              <a:ext cx="966980" cy="442799"/>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44,4%</a:t>
              </a:r>
            </a:p>
          </p:txBody>
        </p:sp>
        <p:sp>
          <p:nvSpPr>
            <p:cNvPr id="128" name="31 Rectángulo"/>
            <p:cNvSpPr/>
            <p:nvPr/>
          </p:nvSpPr>
          <p:spPr>
            <a:xfrm>
              <a:off x="1711689" y="1791006"/>
              <a:ext cx="954735" cy="368217"/>
            </a:xfrm>
            <a:prstGeom prst="rect">
              <a:avLst/>
            </a:prstGeom>
          </p:spPr>
          <p:txBody>
            <a:bodyPr wrap="none">
              <a:spAutoFit/>
            </a:bodyPr>
            <a:lstStyle/>
            <a:p>
              <a:r>
                <a:rPr lang="es-ES" sz="1200" b="1" u="sng" dirty="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129" name="34 Rectángulo"/>
            <p:cNvSpPr/>
            <p:nvPr/>
          </p:nvSpPr>
          <p:spPr>
            <a:xfrm>
              <a:off x="1689364" y="2594564"/>
              <a:ext cx="966493" cy="368217"/>
            </a:xfrm>
            <a:prstGeom prst="rect">
              <a:avLst/>
            </a:prstGeom>
          </p:spPr>
          <p:txBody>
            <a:bodyPr wrap="none">
              <a:spAutoFit/>
            </a:bodyPr>
            <a:lstStyle/>
            <a:p>
              <a:r>
                <a:rPr lang="es-ES" sz="1200" b="1" dirty="0">
                  <a:latin typeface="Arial Narrow" panose="020B0606020202030204" pitchFamily="34" charset="0"/>
                </a:rPr>
                <a:t>479 casos</a:t>
              </a:r>
              <a:endParaRPr lang="es-CO" sz="1200" dirty="0">
                <a:latin typeface="Arial Narrow" panose="020B0606020202030204" pitchFamily="34" charset="0"/>
              </a:endParaRPr>
            </a:p>
          </p:txBody>
        </p:sp>
        <p:pic>
          <p:nvPicPr>
            <p:cNvPr id="130" name="Picture 3"/>
            <p:cNvPicPr>
              <a:picLocks noChangeAspect="1" noChangeArrowheads="1"/>
            </p:cNvPicPr>
            <p:nvPr/>
          </p:nvPicPr>
          <p:blipFill rotWithShape="1">
            <a:blip r:embed="rId6">
              <a:biLevel thresh="75000"/>
              <a:extLst>
                <a:ext uri="{28A0092B-C50C-407E-A947-70E740481C1C}">
                  <a14:useLocalDpi xmlns:a14="http://schemas.microsoft.com/office/drawing/2010/main" val="0"/>
                </a:ext>
              </a:extLst>
            </a:blip>
            <a:srcRect l="29313" t="7366" r="56038"/>
            <a:stretch/>
          </p:blipFill>
          <p:spPr bwMode="auto">
            <a:xfrm>
              <a:off x="1862841" y="1161621"/>
              <a:ext cx="530003" cy="699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81" name="Picture 5">
            <a:extLst>
              <a:ext uri="{FF2B5EF4-FFF2-40B4-BE49-F238E27FC236}">
                <a16:creationId xmlns:a16="http://schemas.microsoft.com/office/drawing/2014/main" id="{B665D345-18D6-4EB2-8A9E-AC6977636351}"/>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8861" b="100000" l="9769" r="35476"/>
                    </a14:imgEffect>
                  </a14:imgLayer>
                </a14:imgProps>
              </a:ext>
              <a:ext uri="{28A0092B-C50C-407E-A947-70E740481C1C}">
                <a14:useLocalDpi xmlns:a14="http://schemas.microsoft.com/office/drawing/2010/main" val="0"/>
              </a:ext>
            </a:extLst>
          </a:blip>
          <a:srcRect l="10893" r="64411"/>
          <a:stretch/>
        </p:blipFill>
        <p:spPr bwMode="auto">
          <a:xfrm>
            <a:off x="5403184" y="7501551"/>
            <a:ext cx="904106" cy="683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 name="Picture 6">
            <a:extLst>
              <a:ext uri="{FF2B5EF4-FFF2-40B4-BE49-F238E27FC236}">
                <a16:creationId xmlns:a16="http://schemas.microsoft.com/office/drawing/2014/main" id="{ADDCC91F-F042-4E4C-8FE1-1F27708C3301}"/>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7">
                    <a14:imgEffect>
                      <a14:backgroundRemoval t="0" b="100000" l="55467" r="84267"/>
                    </a14:imgEffect>
                  </a14:imgLayer>
                </a14:imgProps>
              </a:ext>
              <a:ext uri="{28A0092B-C50C-407E-A947-70E740481C1C}">
                <a14:useLocalDpi xmlns:a14="http://schemas.microsoft.com/office/drawing/2010/main" val="0"/>
              </a:ext>
            </a:extLst>
          </a:blip>
          <a:srcRect l="55406" r="19477"/>
          <a:stretch/>
        </p:blipFill>
        <p:spPr bwMode="auto">
          <a:xfrm>
            <a:off x="6246055" y="7567347"/>
            <a:ext cx="844527" cy="70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3" name="84 Grupo">
            <a:extLst>
              <a:ext uri="{FF2B5EF4-FFF2-40B4-BE49-F238E27FC236}">
                <a16:creationId xmlns:a16="http://schemas.microsoft.com/office/drawing/2014/main" id="{662AAAA1-4E78-4481-92D9-CA9334048BA3}"/>
              </a:ext>
            </a:extLst>
          </p:cNvPr>
          <p:cNvGrpSpPr/>
          <p:nvPr/>
        </p:nvGrpSpPr>
        <p:grpSpPr>
          <a:xfrm>
            <a:off x="5154891" y="8220299"/>
            <a:ext cx="1335334" cy="706735"/>
            <a:chOff x="37098" y="7409712"/>
            <a:chExt cx="1229607" cy="420265"/>
          </a:xfrm>
        </p:grpSpPr>
        <p:sp>
          <p:nvSpPr>
            <p:cNvPr id="84" name="85 CuadroTexto">
              <a:extLst>
                <a:ext uri="{FF2B5EF4-FFF2-40B4-BE49-F238E27FC236}">
                  <a16:creationId xmlns:a16="http://schemas.microsoft.com/office/drawing/2014/main" id="{CC238E2B-6320-469A-B131-F5537EFE1BD5}"/>
                </a:ext>
              </a:extLst>
            </p:cNvPr>
            <p:cNvSpPr txBox="1"/>
            <p:nvPr/>
          </p:nvSpPr>
          <p:spPr>
            <a:xfrm>
              <a:off x="37098" y="7409712"/>
              <a:ext cx="1229607" cy="164719"/>
            </a:xfrm>
            <a:prstGeom prst="rect">
              <a:avLst/>
            </a:prstGeom>
            <a:noFill/>
          </p:spPr>
          <p:txBody>
            <a:bodyPr wrap="square" rtlCol="0">
              <a:spAutoFit/>
            </a:bodyPr>
            <a:lstStyle/>
            <a:p>
              <a:pPr algn="ctr"/>
              <a:r>
                <a:rPr lang="es-ES" sz="1200" b="1" u="sng" dirty="0">
                  <a:latin typeface="Arial Narrow" panose="020B0606020202030204" pitchFamily="34" charset="0"/>
                </a:rPr>
                <a:t>Hospitalizados</a:t>
              </a:r>
            </a:p>
          </p:txBody>
        </p:sp>
        <p:sp>
          <p:nvSpPr>
            <p:cNvPr id="85" name="86 Rectángulo redondeado">
              <a:extLst>
                <a:ext uri="{FF2B5EF4-FFF2-40B4-BE49-F238E27FC236}">
                  <a16:creationId xmlns:a16="http://schemas.microsoft.com/office/drawing/2014/main" id="{BF53C72B-8251-4130-9F78-74696754CD80}"/>
                </a:ext>
              </a:extLst>
            </p:cNvPr>
            <p:cNvSpPr/>
            <p:nvPr/>
          </p:nvSpPr>
          <p:spPr>
            <a:xfrm>
              <a:off x="249055" y="7599703"/>
              <a:ext cx="805692" cy="230274"/>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25,4% </a:t>
              </a:r>
            </a:p>
            <a:p>
              <a:pPr algn="ctr"/>
              <a:r>
                <a:rPr lang="es-ES" sz="1200" b="1" dirty="0">
                  <a:solidFill>
                    <a:schemeClr val="tx1"/>
                  </a:solidFill>
                  <a:latin typeface="Arial Narrow" panose="020B0606020202030204" pitchFamily="34" charset="0"/>
                </a:rPr>
                <a:t>274 casos </a:t>
              </a:r>
            </a:p>
          </p:txBody>
        </p:sp>
      </p:grpSp>
      <p:grpSp>
        <p:nvGrpSpPr>
          <p:cNvPr id="86" name="88 Grupo">
            <a:extLst>
              <a:ext uri="{FF2B5EF4-FFF2-40B4-BE49-F238E27FC236}">
                <a16:creationId xmlns:a16="http://schemas.microsoft.com/office/drawing/2014/main" id="{D1AB1965-371E-492E-B658-3F461F1F4E4A}"/>
              </a:ext>
            </a:extLst>
          </p:cNvPr>
          <p:cNvGrpSpPr/>
          <p:nvPr/>
        </p:nvGrpSpPr>
        <p:grpSpPr>
          <a:xfrm>
            <a:off x="6094749" y="8139545"/>
            <a:ext cx="1229607" cy="784842"/>
            <a:chOff x="-14122" y="7072716"/>
            <a:chExt cx="1229607" cy="650645"/>
          </a:xfrm>
        </p:grpSpPr>
        <p:sp>
          <p:nvSpPr>
            <p:cNvPr id="87" name="89 CuadroTexto">
              <a:extLst>
                <a:ext uri="{FF2B5EF4-FFF2-40B4-BE49-F238E27FC236}">
                  <a16:creationId xmlns:a16="http://schemas.microsoft.com/office/drawing/2014/main" id="{68260BE5-C6A5-43B1-A300-5FA2FF71526C}"/>
                </a:ext>
              </a:extLst>
            </p:cNvPr>
            <p:cNvSpPr txBox="1"/>
            <p:nvPr/>
          </p:nvSpPr>
          <p:spPr>
            <a:xfrm>
              <a:off x="-14122" y="7072716"/>
              <a:ext cx="1229607" cy="229636"/>
            </a:xfrm>
            <a:prstGeom prst="rect">
              <a:avLst/>
            </a:prstGeom>
            <a:noFill/>
          </p:spPr>
          <p:txBody>
            <a:bodyPr wrap="square" rtlCol="0">
              <a:spAutoFit/>
            </a:bodyPr>
            <a:lstStyle/>
            <a:p>
              <a:pPr algn="ctr"/>
              <a:r>
                <a:rPr lang="es-ES" sz="1200" b="1" u="sng" dirty="0">
                  <a:latin typeface="Arial Narrow" panose="020B0606020202030204" pitchFamily="34" charset="0"/>
                </a:rPr>
                <a:t>Defunciones</a:t>
              </a:r>
            </a:p>
          </p:txBody>
        </p:sp>
        <p:sp>
          <p:nvSpPr>
            <p:cNvPr id="95" name="90 Rectángulo redondeado">
              <a:extLst>
                <a:ext uri="{FF2B5EF4-FFF2-40B4-BE49-F238E27FC236}">
                  <a16:creationId xmlns:a16="http://schemas.microsoft.com/office/drawing/2014/main" id="{28F3D7C9-7F10-4E97-AC5B-A5FBD0B1E948}"/>
                </a:ext>
              </a:extLst>
            </p:cNvPr>
            <p:cNvSpPr/>
            <p:nvPr/>
          </p:nvSpPr>
          <p:spPr>
            <a:xfrm>
              <a:off x="232404" y="7363321"/>
              <a:ext cx="813055"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dirty="0">
                <a:solidFill>
                  <a:schemeClr val="tx1"/>
                </a:solidFill>
                <a:latin typeface="Arial Narrow" panose="020B0606020202030204" pitchFamily="34" charset="0"/>
              </a:endParaRPr>
            </a:p>
            <a:p>
              <a:pPr algn="ctr"/>
              <a:r>
                <a:rPr lang="es-ES" sz="1200" b="1" dirty="0">
                  <a:solidFill>
                    <a:schemeClr val="tx1"/>
                  </a:solidFill>
                  <a:latin typeface="Arial Narrow" panose="020B0606020202030204" pitchFamily="34" charset="0"/>
                </a:rPr>
                <a:t>1,1%</a:t>
              </a:r>
            </a:p>
            <a:p>
              <a:pPr algn="ctr"/>
              <a:r>
                <a:rPr lang="es-ES" sz="1200" b="1" dirty="0">
                  <a:solidFill>
                    <a:schemeClr val="tx1"/>
                  </a:solidFill>
                  <a:latin typeface="Arial Narrow" panose="020B0606020202030204" pitchFamily="34" charset="0"/>
                </a:rPr>
                <a:t>12 casos</a:t>
              </a:r>
            </a:p>
            <a:p>
              <a:pPr algn="ctr"/>
              <a:endParaRPr lang="es-ES" sz="1200" b="1" dirty="0">
                <a:solidFill>
                  <a:schemeClr val="tx1"/>
                </a:solidFill>
                <a:latin typeface="Arial Narrow" panose="020B0606020202030204" pitchFamily="34" charset="0"/>
              </a:endParaRPr>
            </a:p>
          </p:txBody>
        </p:sp>
      </p:grpSp>
      <p:pic>
        <p:nvPicPr>
          <p:cNvPr id="119" name="Picture 5">
            <a:extLst>
              <a:ext uri="{FF2B5EF4-FFF2-40B4-BE49-F238E27FC236}">
                <a16:creationId xmlns:a16="http://schemas.microsoft.com/office/drawing/2014/main" id="{7171EB49-A713-4554-85D1-B591E7EF4C9A}"/>
              </a:ext>
            </a:extLst>
          </p:cNvPr>
          <p:cNvPicPr>
            <a:picLocks noChangeAspect="1" noChangeArrowheads="1"/>
          </p:cNvPicPr>
          <p:nvPr/>
        </p:nvPicPr>
        <p:blipFill>
          <a:blip r:embed="rId18">
            <a:biLevel thresh="50000"/>
            <a:extLst>
              <a:ext uri="{28A0092B-C50C-407E-A947-70E740481C1C}">
                <a14:useLocalDpi xmlns:a14="http://schemas.microsoft.com/office/drawing/2010/main" val="0"/>
              </a:ext>
            </a:extLst>
          </a:blip>
          <a:srcRect/>
          <a:stretch>
            <a:fillRect/>
          </a:stretch>
        </p:blipFill>
        <p:spPr bwMode="auto">
          <a:xfrm>
            <a:off x="1105817" y="7704338"/>
            <a:ext cx="93345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4" name="89 Rectángulo redondeado">
            <a:extLst>
              <a:ext uri="{FF2B5EF4-FFF2-40B4-BE49-F238E27FC236}">
                <a16:creationId xmlns:a16="http://schemas.microsoft.com/office/drawing/2014/main" id="{3C85E2C0-ABE1-4847-A151-9F3962865E77}"/>
              </a:ext>
            </a:extLst>
          </p:cNvPr>
          <p:cNvSpPr/>
          <p:nvPr/>
        </p:nvSpPr>
        <p:spPr>
          <a:xfrm>
            <a:off x="2095018" y="7661565"/>
            <a:ext cx="1856730" cy="1407659"/>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Régimen contributivo</a:t>
            </a:r>
            <a:endParaRPr lang="es-ES" sz="1600" b="1" dirty="0">
              <a:solidFill>
                <a:schemeClr val="tx1"/>
              </a:solidFill>
              <a:latin typeface="Arial Narrow" panose="020B0606020202030204" pitchFamily="34" charset="0"/>
            </a:endParaRPr>
          </a:p>
          <a:p>
            <a:pPr algn="ctr"/>
            <a:r>
              <a:rPr lang="es-ES" sz="1600" b="1" dirty="0">
                <a:solidFill>
                  <a:schemeClr val="tx1"/>
                </a:solidFill>
                <a:latin typeface="Arial Narrow" panose="020B0606020202030204" pitchFamily="34" charset="0"/>
              </a:rPr>
              <a:t>62,5% - 674 casos</a:t>
            </a:r>
          </a:p>
          <a:p>
            <a:pPr algn="ctr"/>
            <a:r>
              <a:rPr lang="es-ES" sz="1200" b="1" dirty="0">
                <a:solidFill>
                  <a:schemeClr val="tx1"/>
                </a:solidFill>
                <a:latin typeface="Arial Narrow" panose="020B0606020202030204" pitchFamily="34" charset="0"/>
              </a:rPr>
              <a:t>Régimen</a:t>
            </a:r>
            <a:r>
              <a:rPr lang="es-ES" sz="1600" b="1" dirty="0">
                <a:solidFill>
                  <a:schemeClr val="tx1"/>
                </a:solidFill>
                <a:latin typeface="Arial Narrow" panose="020B0606020202030204" pitchFamily="34" charset="0"/>
              </a:rPr>
              <a:t> </a:t>
            </a:r>
            <a:r>
              <a:rPr lang="es-ES" sz="1200" b="1" dirty="0">
                <a:solidFill>
                  <a:schemeClr val="tx1"/>
                </a:solidFill>
                <a:latin typeface="Arial Narrow" panose="020B0606020202030204" pitchFamily="34" charset="0"/>
              </a:rPr>
              <a:t> subsidiado</a:t>
            </a:r>
            <a:endParaRPr lang="es-ES" sz="1600" b="1" dirty="0">
              <a:solidFill>
                <a:schemeClr val="tx1"/>
              </a:solidFill>
              <a:latin typeface="Arial Narrow" panose="020B0606020202030204" pitchFamily="34" charset="0"/>
            </a:endParaRPr>
          </a:p>
          <a:p>
            <a:pPr algn="ctr"/>
            <a:r>
              <a:rPr lang="es-ES" sz="1600" b="1" dirty="0">
                <a:solidFill>
                  <a:schemeClr val="tx1"/>
                </a:solidFill>
                <a:latin typeface="Arial Narrow" panose="020B0606020202030204" pitchFamily="34" charset="0"/>
              </a:rPr>
              <a:t>25,3% - 273 casos</a:t>
            </a:r>
          </a:p>
        </p:txBody>
      </p:sp>
      <p:sp>
        <p:nvSpPr>
          <p:cNvPr id="135" name="90 Rectángulo redondeado">
            <a:extLst>
              <a:ext uri="{FF2B5EF4-FFF2-40B4-BE49-F238E27FC236}">
                <a16:creationId xmlns:a16="http://schemas.microsoft.com/office/drawing/2014/main" id="{528901BB-0510-443F-A116-8A276527FB3D}"/>
              </a:ext>
            </a:extLst>
          </p:cNvPr>
          <p:cNvSpPr/>
          <p:nvPr/>
        </p:nvSpPr>
        <p:spPr>
          <a:xfrm>
            <a:off x="1139917" y="8550500"/>
            <a:ext cx="861489" cy="434299"/>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u="sng" dirty="0">
                <a:solidFill>
                  <a:schemeClr val="tx1"/>
                </a:solidFill>
                <a:latin typeface="Arial Narrow" panose="020B0606020202030204" pitchFamily="34" charset="0"/>
              </a:rPr>
              <a:t>Afiliación al SGSS</a:t>
            </a:r>
            <a:endParaRPr lang="es-ES" sz="1200" b="1" dirty="0">
              <a:solidFill>
                <a:schemeClr val="tx1"/>
              </a:solidFill>
              <a:latin typeface="Arial Narrow" panose="020B0606020202030204" pitchFamily="34" charset="0"/>
            </a:endParaRPr>
          </a:p>
        </p:txBody>
      </p:sp>
      <p:pic>
        <p:nvPicPr>
          <p:cNvPr id="136" name="Picture 6">
            <a:extLst>
              <a:ext uri="{FF2B5EF4-FFF2-40B4-BE49-F238E27FC236}">
                <a16:creationId xmlns:a16="http://schemas.microsoft.com/office/drawing/2014/main" id="{7570DA24-68C3-40D4-B93F-6733CCA47E3E}"/>
              </a:ext>
            </a:extLst>
          </p:cNvPr>
          <p:cNvPicPr>
            <a:picLocks noChangeAspect="1" noChangeArrowheads="1"/>
          </p:cNvPicPr>
          <p:nvPr/>
        </p:nvPicPr>
        <p:blipFill>
          <a:blip r:embed="rId19">
            <a:biLevel thresh="50000"/>
            <a:extLst>
              <a:ext uri="{28A0092B-C50C-407E-A947-70E740481C1C}">
                <a14:useLocalDpi xmlns:a14="http://schemas.microsoft.com/office/drawing/2010/main" val="0"/>
              </a:ext>
            </a:extLst>
          </a:blip>
          <a:srcRect/>
          <a:stretch>
            <a:fillRect/>
          </a:stretch>
        </p:blipFill>
        <p:spPr bwMode="auto">
          <a:xfrm>
            <a:off x="4240881" y="7524038"/>
            <a:ext cx="94297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9" name="73 Rectángulo redondeado">
            <a:extLst>
              <a:ext uri="{FF2B5EF4-FFF2-40B4-BE49-F238E27FC236}">
                <a16:creationId xmlns:a16="http://schemas.microsoft.com/office/drawing/2014/main" id="{2CA79FD0-9DC9-478C-98A4-818D4C5C6F3C}"/>
              </a:ext>
            </a:extLst>
          </p:cNvPr>
          <p:cNvSpPr/>
          <p:nvPr/>
        </p:nvSpPr>
        <p:spPr>
          <a:xfrm>
            <a:off x="3993375" y="8344594"/>
            <a:ext cx="1318662" cy="569573"/>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dirty="0">
              <a:solidFill>
                <a:schemeClr val="tx1"/>
              </a:solidFill>
              <a:latin typeface="Arial Narrow" panose="020B0606020202030204" pitchFamily="34" charset="0"/>
            </a:endParaRPr>
          </a:p>
          <a:p>
            <a:pPr algn="ctr"/>
            <a:r>
              <a:rPr lang="es-ES" sz="1200" b="1" dirty="0">
                <a:solidFill>
                  <a:schemeClr val="tx1"/>
                </a:solidFill>
                <a:latin typeface="Arial Narrow" panose="020B0606020202030204" pitchFamily="34" charset="0"/>
              </a:rPr>
              <a:t>Cabecera mpal</a:t>
            </a:r>
          </a:p>
          <a:p>
            <a:pPr algn="ctr"/>
            <a:r>
              <a:rPr lang="es-ES" sz="1200" b="1" dirty="0">
                <a:solidFill>
                  <a:schemeClr val="tx1"/>
                </a:solidFill>
                <a:latin typeface="Arial Narrow" panose="020B0606020202030204" pitchFamily="34" charset="0"/>
              </a:rPr>
              <a:t>97,9%</a:t>
            </a:r>
          </a:p>
          <a:p>
            <a:pPr algn="ctr"/>
            <a:r>
              <a:rPr lang="es-ES" sz="1200" b="1" dirty="0">
                <a:solidFill>
                  <a:schemeClr val="tx1"/>
                </a:solidFill>
                <a:latin typeface="Arial Narrow" panose="020B0606020202030204" pitchFamily="34" charset="0"/>
              </a:rPr>
              <a:t>1056 casos</a:t>
            </a:r>
          </a:p>
          <a:p>
            <a:pPr algn="ctr"/>
            <a:endParaRPr lang="es-ES" sz="1200" b="1" dirty="0">
              <a:solidFill>
                <a:schemeClr val="tx1"/>
              </a:solidFill>
              <a:latin typeface="Arial Narrow" panose="020B0606020202030204" pitchFamily="34" charset="0"/>
            </a:endParaRPr>
          </a:p>
        </p:txBody>
      </p:sp>
      <p:sp>
        <p:nvSpPr>
          <p:cNvPr id="141" name="5 Rectángulo">
            <a:extLst>
              <a:ext uri="{FF2B5EF4-FFF2-40B4-BE49-F238E27FC236}">
                <a16:creationId xmlns:a16="http://schemas.microsoft.com/office/drawing/2014/main" id="{FABF4AE2-6AB5-4F5D-9351-FD3984D82E76}"/>
              </a:ext>
            </a:extLst>
          </p:cNvPr>
          <p:cNvSpPr/>
          <p:nvPr/>
        </p:nvSpPr>
        <p:spPr>
          <a:xfrm>
            <a:off x="2196117" y="2571347"/>
            <a:ext cx="4946011" cy="338554"/>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pPr algn="just"/>
            <a:r>
              <a:rPr lang="es-ES" sz="1000" dirty="0">
                <a:latin typeface="Arial Narrow" panose="020B0606020202030204" pitchFamily="34" charset="0"/>
              </a:rPr>
              <a:t>Figura. Canal endémico de </a:t>
            </a:r>
            <a:r>
              <a:rPr lang="es-CO" sz="1000" dirty="0">
                <a:latin typeface="Arial Narrow" panose="020B0606020202030204" pitchFamily="34" charset="0"/>
              </a:rPr>
              <a:t>intoxicaciones</a:t>
            </a:r>
            <a:r>
              <a:rPr lang="es-ES" sz="1000" dirty="0">
                <a:latin typeface="Arial Narrow" panose="020B0606020202030204" pitchFamily="34" charset="0"/>
              </a:rPr>
              <a:t>.. Medellín, Periodo epidemiológico X acumulado  de 2025(p). </a:t>
            </a:r>
          </a:p>
        </p:txBody>
      </p:sp>
      <p:pic>
        <p:nvPicPr>
          <p:cNvPr id="2" name="Imagen 1">
            <a:extLst>
              <a:ext uri="{FF2B5EF4-FFF2-40B4-BE49-F238E27FC236}">
                <a16:creationId xmlns:a16="http://schemas.microsoft.com/office/drawing/2014/main" id="{37CD52AE-F17A-42E7-B52F-446E98D3F454}"/>
              </a:ext>
            </a:extLst>
          </p:cNvPr>
          <p:cNvPicPr>
            <a:picLocks noChangeAspect="1"/>
          </p:cNvPicPr>
          <p:nvPr/>
        </p:nvPicPr>
        <p:blipFill>
          <a:blip r:embed="rId20"/>
          <a:stretch>
            <a:fillRect/>
          </a:stretch>
        </p:blipFill>
        <p:spPr>
          <a:xfrm>
            <a:off x="2175714" y="473875"/>
            <a:ext cx="4948363" cy="2089682"/>
          </a:xfrm>
          <a:prstGeom prst="rect">
            <a:avLst/>
          </a:prstGeom>
        </p:spPr>
      </p:pic>
      <p:pic>
        <p:nvPicPr>
          <p:cNvPr id="3" name="Imagen 2">
            <a:extLst>
              <a:ext uri="{FF2B5EF4-FFF2-40B4-BE49-F238E27FC236}">
                <a16:creationId xmlns:a16="http://schemas.microsoft.com/office/drawing/2014/main" id="{A2E71ED0-107A-4BA8-A4CE-D4E0FB90FE18}"/>
              </a:ext>
            </a:extLst>
          </p:cNvPr>
          <p:cNvPicPr>
            <a:picLocks noChangeAspect="1"/>
          </p:cNvPicPr>
          <p:nvPr/>
        </p:nvPicPr>
        <p:blipFill>
          <a:blip r:embed="rId21"/>
          <a:stretch>
            <a:fillRect/>
          </a:stretch>
        </p:blipFill>
        <p:spPr>
          <a:xfrm>
            <a:off x="2200841" y="2888517"/>
            <a:ext cx="4976582" cy="2113791"/>
          </a:xfrm>
          <a:prstGeom prst="rect">
            <a:avLst/>
          </a:prstGeom>
        </p:spPr>
      </p:pic>
    </p:spTree>
    <p:extLst>
      <p:ext uri="{BB962C8B-B14F-4D97-AF65-F5344CB8AC3E}">
        <p14:creationId xmlns:p14="http://schemas.microsoft.com/office/powerpoint/2010/main" val="4247894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62 CuadroTexto"/>
          <p:cNvSpPr txBox="1"/>
          <p:nvPr/>
        </p:nvSpPr>
        <p:spPr>
          <a:xfrm>
            <a:off x="6552777" y="12504"/>
            <a:ext cx="648121" cy="253916"/>
          </a:xfrm>
          <a:prstGeom prst="rect">
            <a:avLst/>
          </a:prstGeom>
          <a:noFill/>
        </p:spPr>
        <p:txBody>
          <a:bodyPr wrap="square" rtlCol="0">
            <a:spAutoFit/>
          </a:bodyPr>
          <a:lstStyle/>
          <a:p>
            <a:r>
              <a:rPr lang="es-ES" sz="1000" b="1" dirty="0">
                <a:latin typeface="Arial Narrow" panose="020B0606020202030204" pitchFamily="34" charset="0"/>
              </a:rPr>
              <a:t>Pág.. </a:t>
            </a:r>
          </a:p>
        </p:txBody>
      </p:sp>
      <p:sp>
        <p:nvSpPr>
          <p:cNvPr id="25" name="69 Rectángulo">
            <a:extLst>
              <a:ext uri="{FF2B5EF4-FFF2-40B4-BE49-F238E27FC236}">
                <a16:creationId xmlns:a16="http://schemas.microsoft.com/office/drawing/2014/main" id="{16E2E6C8-7144-4647-828C-115C0D4783C1}"/>
              </a:ext>
            </a:extLst>
          </p:cNvPr>
          <p:cNvSpPr/>
          <p:nvPr/>
        </p:nvSpPr>
        <p:spPr>
          <a:xfrm>
            <a:off x="-73929" y="2385847"/>
            <a:ext cx="3549869" cy="477054"/>
          </a:xfrm>
          <a:prstGeom prst="rect">
            <a:avLst/>
          </a:prstGeom>
        </p:spPr>
        <p:txBody>
          <a:bodyPr wrap="square">
            <a:spAutoFit/>
          </a:bodyPr>
          <a:lstStyle/>
          <a:p>
            <a:r>
              <a:rPr lang="es-ES" sz="500" dirty="0">
                <a:latin typeface="Arial Narrow" panose="020B0606020202030204" pitchFamily="34" charset="0"/>
              </a:rPr>
              <a:t>Fuente: SIVIGILA. Secretaria de Salud de Medellín Distrito de Ciencia Tecnología e Innovación.</a:t>
            </a:r>
          </a:p>
          <a:p>
            <a:pPr algn="just"/>
            <a:r>
              <a:rPr lang="es-ES" sz="1000" dirty="0">
                <a:latin typeface="Arial Narrow" panose="020B0606020202030204" pitchFamily="34" charset="0"/>
              </a:rPr>
              <a:t>Figura. Curso de vida de los casos notificados de Intoxicación aguda por sustancias químicas Periodo epidemiológico X 2025(p). </a:t>
            </a:r>
          </a:p>
        </p:txBody>
      </p:sp>
      <p:sp>
        <p:nvSpPr>
          <p:cNvPr id="27" name="69 Rectángulo">
            <a:extLst>
              <a:ext uri="{FF2B5EF4-FFF2-40B4-BE49-F238E27FC236}">
                <a16:creationId xmlns:a16="http://schemas.microsoft.com/office/drawing/2014/main" id="{2FB905D1-43C9-47F9-B2F4-C8553A42DFBF}"/>
              </a:ext>
            </a:extLst>
          </p:cNvPr>
          <p:cNvSpPr/>
          <p:nvPr/>
        </p:nvSpPr>
        <p:spPr>
          <a:xfrm>
            <a:off x="3566376" y="2394441"/>
            <a:ext cx="3601969" cy="477054"/>
          </a:xfrm>
          <a:prstGeom prst="rect">
            <a:avLst/>
          </a:prstGeom>
        </p:spPr>
        <p:txBody>
          <a:bodyPr wrap="square">
            <a:spAutoFit/>
          </a:bodyPr>
          <a:lstStyle/>
          <a:p>
            <a:r>
              <a:rPr lang="es-ES" sz="500" dirty="0">
                <a:latin typeface="Arial Narrow" panose="020B0606020202030204" pitchFamily="34" charset="0"/>
              </a:rPr>
              <a:t>Fuente: SIVIGILA. Secretaria de Salud de Medellín Distrito de Ciencia Tecnología e Innovación.</a:t>
            </a:r>
          </a:p>
          <a:p>
            <a:pPr algn="just"/>
            <a:r>
              <a:rPr lang="es-ES" sz="1000" dirty="0">
                <a:latin typeface="Arial Narrow" panose="020B0606020202030204" pitchFamily="34" charset="0"/>
              </a:rPr>
              <a:t>Figura.% de casos por estrato socioeconómico a Periodo epidemiológico X 2025(p). </a:t>
            </a:r>
          </a:p>
        </p:txBody>
      </p:sp>
      <p:sp>
        <p:nvSpPr>
          <p:cNvPr id="30" name="1 Rectángulo">
            <a:extLst>
              <a:ext uri="{FF2B5EF4-FFF2-40B4-BE49-F238E27FC236}">
                <a16:creationId xmlns:a16="http://schemas.microsoft.com/office/drawing/2014/main" id="{91F27D5B-1183-4FDD-B7B1-FE6F4E42334A}"/>
              </a:ext>
            </a:extLst>
          </p:cNvPr>
          <p:cNvSpPr/>
          <p:nvPr/>
        </p:nvSpPr>
        <p:spPr>
          <a:xfrm>
            <a:off x="22411" y="5076056"/>
            <a:ext cx="3543965" cy="492443"/>
          </a:xfrm>
          <a:prstGeom prst="rect">
            <a:avLst/>
          </a:prstGeom>
        </p:spPr>
        <p:txBody>
          <a:bodyPr wrap="square">
            <a:spAutoFit/>
          </a:bodyPr>
          <a:lstStyle/>
          <a:p>
            <a:r>
              <a:rPr lang="es-ES" sz="500" dirty="0">
                <a:latin typeface="Arial Narrow" panose="020B0606020202030204" pitchFamily="34" charset="0"/>
              </a:rPr>
              <a:t>Fuente: SIVIGILA. Secretaria de Salud de Medellín Distrito de Ciencia Tecnología e Innovación.</a:t>
            </a:r>
          </a:p>
          <a:p>
            <a:r>
              <a:rPr lang="es-CO" sz="1000" dirty="0">
                <a:latin typeface="Arial Narrow" panose="020B0606020202030204" pitchFamily="34" charset="0"/>
              </a:rPr>
              <a:t>Figura % de casos por grupo de sustancia, a periodo epidemiológico X acumulado. Medellín 2025(p)</a:t>
            </a:r>
          </a:p>
        </p:txBody>
      </p:sp>
      <p:sp>
        <p:nvSpPr>
          <p:cNvPr id="32" name="97 Rectángulo">
            <a:extLst>
              <a:ext uri="{FF2B5EF4-FFF2-40B4-BE49-F238E27FC236}">
                <a16:creationId xmlns:a16="http://schemas.microsoft.com/office/drawing/2014/main" id="{57DEA3A7-83EB-45AE-81E2-74DBF4E254CC}"/>
              </a:ext>
            </a:extLst>
          </p:cNvPr>
          <p:cNvSpPr/>
          <p:nvPr/>
        </p:nvSpPr>
        <p:spPr>
          <a:xfrm>
            <a:off x="-4757" y="8714682"/>
            <a:ext cx="6720353" cy="330860"/>
          </a:xfrm>
          <a:prstGeom prst="rect">
            <a:avLst/>
          </a:prstGeom>
        </p:spPr>
        <p:txBody>
          <a:bodyPr wrap="square">
            <a:spAutoFit/>
          </a:bodyPr>
          <a:lstStyle/>
          <a:p>
            <a:r>
              <a:rPr lang="es-ES" sz="500" dirty="0">
                <a:latin typeface="Arial Narrow" panose="020B0606020202030204" pitchFamily="34" charset="0"/>
              </a:rPr>
              <a:t>Fuente: SIVIGILA. Secretaria de Salud de Medellín Distrito de Ciencia Tecnología e Innovación.</a:t>
            </a:r>
          </a:p>
          <a:p>
            <a:pPr algn="just"/>
            <a:r>
              <a:rPr lang="es-ES" sz="1000" dirty="0">
                <a:latin typeface="Arial Narrow" panose="020B0606020202030204" pitchFamily="34" charset="0"/>
              </a:rPr>
              <a:t>Figura. Comportamiento inusual para Intoxicaciones. Periodo epidemiológico X 2025(p). </a:t>
            </a:r>
          </a:p>
        </p:txBody>
      </p:sp>
      <p:sp>
        <p:nvSpPr>
          <p:cNvPr id="17" name="59 Rectángulo">
            <a:extLst>
              <a:ext uri="{FF2B5EF4-FFF2-40B4-BE49-F238E27FC236}">
                <a16:creationId xmlns:a16="http://schemas.microsoft.com/office/drawing/2014/main" id="{69D85F5C-7F35-4C4A-B574-883B2118FCEC}"/>
              </a:ext>
            </a:extLst>
          </p:cNvPr>
          <p:cNvSpPr/>
          <p:nvPr/>
        </p:nvSpPr>
        <p:spPr>
          <a:xfrm>
            <a:off x="10800" y="19564"/>
            <a:ext cx="7200900" cy="375138"/>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dirty="0">
              <a:latin typeface="Arial Narrow" panose="020B0606020202030204" pitchFamily="34" charset="0"/>
            </a:endParaRPr>
          </a:p>
        </p:txBody>
      </p:sp>
      <p:grpSp>
        <p:nvGrpSpPr>
          <p:cNvPr id="18" name="60 Grupo">
            <a:extLst>
              <a:ext uri="{FF2B5EF4-FFF2-40B4-BE49-F238E27FC236}">
                <a16:creationId xmlns:a16="http://schemas.microsoft.com/office/drawing/2014/main" id="{5C05BC6B-C41A-4644-A3BE-F2FB65B0DB1A}"/>
              </a:ext>
            </a:extLst>
          </p:cNvPr>
          <p:cNvGrpSpPr/>
          <p:nvPr/>
        </p:nvGrpSpPr>
        <p:grpSpPr>
          <a:xfrm>
            <a:off x="51047" y="98458"/>
            <a:ext cx="5124815" cy="280855"/>
            <a:chOff x="2448322" y="55530"/>
            <a:chExt cx="5124815" cy="280855"/>
          </a:xfrm>
        </p:grpSpPr>
        <p:sp>
          <p:nvSpPr>
            <p:cNvPr id="19" name="61 Elipse">
              <a:extLst>
                <a:ext uri="{FF2B5EF4-FFF2-40B4-BE49-F238E27FC236}">
                  <a16:creationId xmlns:a16="http://schemas.microsoft.com/office/drawing/2014/main" id="{99321572-754D-4A3E-B403-92029BD8F101}"/>
                </a:ext>
              </a:extLst>
            </p:cNvPr>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dirty="0">
                <a:solidFill>
                  <a:schemeClr val="bg1"/>
                </a:solidFill>
                <a:latin typeface="Arial Narrow" panose="020B0606020202030204" pitchFamily="34" charset="0"/>
              </a:endParaRPr>
            </a:p>
          </p:txBody>
        </p:sp>
        <p:cxnSp>
          <p:nvCxnSpPr>
            <p:cNvPr id="20" name="62 Conector recto">
              <a:extLst>
                <a:ext uri="{FF2B5EF4-FFF2-40B4-BE49-F238E27FC236}">
                  <a16:creationId xmlns:a16="http://schemas.microsoft.com/office/drawing/2014/main" id="{1E60BDC7-DA92-4CA3-9866-5E4A26FFAB5D}"/>
                </a:ext>
              </a:extLst>
            </p:cNvPr>
            <p:cNvCxnSpPr>
              <a:stCxn id="19"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63 CuadroTexto">
              <a:extLst>
                <a:ext uri="{FF2B5EF4-FFF2-40B4-BE49-F238E27FC236}">
                  <a16:creationId xmlns:a16="http://schemas.microsoft.com/office/drawing/2014/main" id="{1CC073D0-DA56-497D-9CE3-B2D323247C5C}"/>
                </a:ext>
              </a:extLst>
            </p:cNvPr>
            <p:cNvSpPr txBox="1"/>
            <p:nvPr/>
          </p:nvSpPr>
          <p:spPr>
            <a:xfrm>
              <a:off x="3379997" y="55530"/>
              <a:ext cx="4193140" cy="261610"/>
            </a:xfrm>
            <a:prstGeom prst="rect">
              <a:avLst/>
            </a:prstGeom>
            <a:noFill/>
          </p:spPr>
          <p:txBody>
            <a:bodyPr wrap="square" rtlCol="0">
              <a:spAutoFit/>
            </a:bodyPr>
            <a:lstStyle/>
            <a:p>
              <a:r>
                <a:rPr lang="es-ES" sz="1100" b="1" dirty="0">
                  <a:solidFill>
                    <a:schemeClr val="tx1"/>
                  </a:solidFill>
                  <a:latin typeface="Arial Narrow" panose="020B0606020202030204" pitchFamily="34" charset="0"/>
                </a:rPr>
                <a:t>Curso de vida, estrato y grupo de sustancias</a:t>
              </a:r>
            </a:p>
          </p:txBody>
        </p:sp>
      </p:grpSp>
      <p:sp>
        <p:nvSpPr>
          <p:cNvPr id="22" name="1 Rectángulo">
            <a:extLst>
              <a:ext uri="{FF2B5EF4-FFF2-40B4-BE49-F238E27FC236}">
                <a16:creationId xmlns:a16="http://schemas.microsoft.com/office/drawing/2014/main" id="{D830343F-1A3F-40BB-BE45-44EE192B73DE}"/>
              </a:ext>
            </a:extLst>
          </p:cNvPr>
          <p:cNvSpPr/>
          <p:nvPr/>
        </p:nvSpPr>
        <p:spPr>
          <a:xfrm>
            <a:off x="3576224" y="5063570"/>
            <a:ext cx="3672006" cy="477054"/>
          </a:xfrm>
          <a:prstGeom prst="rect">
            <a:avLst/>
          </a:prstGeom>
        </p:spPr>
        <p:txBody>
          <a:bodyPr wrap="square">
            <a:spAutoFit/>
          </a:bodyPr>
          <a:lstStyle/>
          <a:p>
            <a:r>
              <a:rPr lang="es-ES" sz="500" dirty="0">
                <a:latin typeface="Arial Narrow" panose="020B0606020202030204" pitchFamily="34" charset="0"/>
              </a:rPr>
              <a:t>Fuente: SIVIGILA. Secretaria de Salud de Medellín Distrito de Ciencia Tecnología e Innovación.</a:t>
            </a:r>
          </a:p>
          <a:p>
            <a:r>
              <a:rPr lang="es-CO" sz="1000" dirty="0">
                <a:latin typeface="Arial Narrow" panose="020B0606020202030204" pitchFamily="34" charset="0"/>
              </a:rPr>
              <a:t>Figura Incidencia de las intoxicaciones agudas por sustancias químicas con ocurrencia en Medellin últimos ocho años semana 40 2025(p)</a:t>
            </a:r>
          </a:p>
        </p:txBody>
      </p:sp>
      <p:sp>
        <p:nvSpPr>
          <p:cNvPr id="3" name="62 CuadroTexto">
            <a:extLst>
              <a:ext uri="{FF2B5EF4-FFF2-40B4-BE49-F238E27FC236}">
                <a16:creationId xmlns:a16="http://schemas.microsoft.com/office/drawing/2014/main" id="{9E4D1D8F-21C7-56AD-E77B-A27ACF294E8D}"/>
              </a:ext>
            </a:extLst>
          </p:cNvPr>
          <p:cNvSpPr txBox="1"/>
          <p:nvPr/>
        </p:nvSpPr>
        <p:spPr>
          <a:xfrm>
            <a:off x="6541975" y="39440"/>
            <a:ext cx="648121" cy="246221"/>
          </a:xfrm>
          <a:prstGeom prst="rect">
            <a:avLst/>
          </a:prstGeom>
          <a:noFill/>
        </p:spPr>
        <p:txBody>
          <a:bodyPr wrap="square" rtlCol="0">
            <a:spAutoFit/>
          </a:bodyPr>
          <a:lstStyle/>
          <a:p>
            <a:r>
              <a:rPr lang="es-ES" sz="1000" b="1" dirty="0">
                <a:solidFill>
                  <a:schemeClr val="bg1"/>
                </a:solidFill>
                <a:latin typeface="Arial Narrow" panose="020B0606020202030204" pitchFamily="34" charset="0"/>
              </a:rPr>
              <a:t>Pág</a:t>
            </a:r>
            <a:r>
              <a:rPr lang="es-ES" sz="1000" b="1" dirty="0" smtClean="0">
                <a:solidFill>
                  <a:schemeClr val="bg1"/>
                </a:solidFill>
                <a:latin typeface="Arial Narrow" panose="020B0606020202030204" pitchFamily="34" charset="0"/>
              </a:rPr>
              <a:t>. </a:t>
            </a:r>
            <a:r>
              <a:rPr lang="es-ES" sz="1000" b="1" dirty="0" smtClean="0">
                <a:solidFill>
                  <a:schemeClr val="bg1"/>
                </a:solidFill>
                <a:latin typeface="Arial Narrow" panose="020B0606020202030204" pitchFamily="34" charset="0"/>
              </a:rPr>
              <a:t>15 </a:t>
            </a:r>
            <a:endParaRPr lang="es-ES" sz="1000" b="1" dirty="0">
              <a:solidFill>
                <a:schemeClr val="bg1"/>
              </a:solidFill>
              <a:latin typeface="Arial Narrow" panose="020B0606020202030204" pitchFamily="34" charset="0"/>
            </a:endParaRPr>
          </a:p>
        </p:txBody>
      </p:sp>
      <p:pic>
        <p:nvPicPr>
          <p:cNvPr id="8" name="Imagen 7">
            <a:extLst>
              <a:ext uri="{FF2B5EF4-FFF2-40B4-BE49-F238E27FC236}">
                <a16:creationId xmlns:a16="http://schemas.microsoft.com/office/drawing/2014/main" id="{48672A5E-998D-43DF-8961-32C58FBFA9B0}"/>
              </a:ext>
            </a:extLst>
          </p:cNvPr>
          <p:cNvPicPr>
            <a:picLocks noChangeAspect="1"/>
          </p:cNvPicPr>
          <p:nvPr/>
        </p:nvPicPr>
        <p:blipFill>
          <a:blip r:embed="rId2"/>
          <a:stretch>
            <a:fillRect/>
          </a:stretch>
        </p:blipFill>
        <p:spPr>
          <a:xfrm>
            <a:off x="84279" y="438962"/>
            <a:ext cx="3414355" cy="2048613"/>
          </a:xfrm>
          <a:prstGeom prst="rect">
            <a:avLst/>
          </a:prstGeom>
        </p:spPr>
      </p:pic>
      <p:pic>
        <p:nvPicPr>
          <p:cNvPr id="10" name="Imagen 9">
            <a:extLst>
              <a:ext uri="{FF2B5EF4-FFF2-40B4-BE49-F238E27FC236}">
                <a16:creationId xmlns:a16="http://schemas.microsoft.com/office/drawing/2014/main" id="{0D1BA17F-32E2-4993-AD79-2CC8091C87AA}"/>
              </a:ext>
            </a:extLst>
          </p:cNvPr>
          <p:cNvPicPr>
            <a:picLocks noChangeAspect="1"/>
          </p:cNvPicPr>
          <p:nvPr/>
        </p:nvPicPr>
        <p:blipFill>
          <a:blip r:embed="rId3"/>
          <a:stretch>
            <a:fillRect/>
          </a:stretch>
        </p:blipFill>
        <p:spPr>
          <a:xfrm>
            <a:off x="3663390" y="417608"/>
            <a:ext cx="3453231" cy="2018607"/>
          </a:xfrm>
          <a:prstGeom prst="rect">
            <a:avLst/>
          </a:prstGeom>
        </p:spPr>
      </p:pic>
      <p:pic>
        <p:nvPicPr>
          <p:cNvPr id="2" name="Imagen 1">
            <a:extLst>
              <a:ext uri="{FF2B5EF4-FFF2-40B4-BE49-F238E27FC236}">
                <a16:creationId xmlns:a16="http://schemas.microsoft.com/office/drawing/2014/main" id="{40885918-CDB8-42DD-88A1-047E6A118183}"/>
              </a:ext>
            </a:extLst>
          </p:cNvPr>
          <p:cNvPicPr>
            <a:picLocks noChangeAspect="1"/>
          </p:cNvPicPr>
          <p:nvPr/>
        </p:nvPicPr>
        <p:blipFill>
          <a:blip r:embed="rId4"/>
          <a:stretch>
            <a:fillRect/>
          </a:stretch>
        </p:blipFill>
        <p:spPr>
          <a:xfrm>
            <a:off x="22411" y="2836990"/>
            <a:ext cx="3414356" cy="2230472"/>
          </a:xfrm>
          <a:prstGeom prst="rect">
            <a:avLst/>
          </a:prstGeom>
        </p:spPr>
      </p:pic>
      <p:pic>
        <p:nvPicPr>
          <p:cNvPr id="4" name="Imagen 3">
            <a:extLst>
              <a:ext uri="{FF2B5EF4-FFF2-40B4-BE49-F238E27FC236}">
                <a16:creationId xmlns:a16="http://schemas.microsoft.com/office/drawing/2014/main" id="{14393C70-EE40-448B-83F8-D8CA33060880}"/>
              </a:ext>
            </a:extLst>
          </p:cNvPr>
          <p:cNvPicPr>
            <a:picLocks noChangeAspect="1"/>
          </p:cNvPicPr>
          <p:nvPr/>
        </p:nvPicPr>
        <p:blipFill>
          <a:blip r:embed="rId5"/>
          <a:stretch>
            <a:fillRect/>
          </a:stretch>
        </p:blipFill>
        <p:spPr>
          <a:xfrm>
            <a:off x="84279" y="5549218"/>
            <a:ext cx="7200900" cy="3346274"/>
          </a:xfrm>
          <a:prstGeom prst="rect">
            <a:avLst/>
          </a:prstGeom>
        </p:spPr>
      </p:pic>
      <p:pic>
        <p:nvPicPr>
          <p:cNvPr id="6" name="Imagen 5">
            <a:extLst>
              <a:ext uri="{FF2B5EF4-FFF2-40B4-BE49-F238E27FC236}">
                <a16:creationId xmlns:a16="http://schemas.microsoft.com/office/drawing/2014/main" id="{7BBEF404-41C1-4AE0-8061-9D12DE7A90FB}"/>
              </a:ext>
            </a:extLst>
          </p:cNvPr>
          <p:cNvPicPr>
            <a:picLocks noChangeAspect="1"/>
          </p:cNvPicPr>
          <p:nvPr/>
        </p:nvPicPr>
        <p:blipFill>
          <a:blip r:embed="rId6"/>
          <a:stretch>
            <a:fillRect/>
          </a:stretch>
        </p:blipFill>
        <p:spPr>
          <a:xfrm>
            <a:off x="3656812" y="2836991"/>
            <a:ext cx="3472135" cy="2239066"/>
          </a:xfrm>
          <a:prstGeom prst="rect">
            <a:avLst/>
          </a:prstGeom>
        </p:spPr>
      </p:pic>
    </p:spTree>
    <p:extLst>
      <p:ext uri="{BB962C8B-B14F-4D97-AF65-F5344CB8AC3E}">
        <p14:creationId xmlns:p14="http://schemas.microsoft.com/office/powerpoint/2010/main" val="4005142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13 Rectángulo">
            <a:extLst>
              <a:ext uri="{FF2B5EF4-FFF2-40B4-BE49-F238E27FC236}">
                <a16:creationId xmlns:a16="http://schemas.microsoft.com/office/drawing/2014/main" id="{A0A72556-472B-4DBD-9A99-B79B33E85CD2}"/>
              </a:ext>
            </a:extLst>
          </p:cNvPr>
          <p:cNvSpPr/>
          <p:nvPr/>
        </p:nvSpPr>
        <p:spPr>
          <a:xfrm>
            <a:off x="-10804" y="5168603"/>
            <a:ext cx="7200900" cy="395026"/>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dirty="0">
              <a:latin typeface="Arial Narrow" panose="020B0606020202030204" pitchFamily="34" charset="0"/>
            </a:endParaRP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00" b="1" dirty="0">
                <a:latin typeface="Arial Narrow" panose="020B0606020202030204" pitchFamily="34" charset="0"/>
              </a:rPr>
              <a:t>Pág.. </a:t>
            </a:r>
          </a:p>
        </p:txBody>
      </p:sp>
      <p:sp>
        <p:nvSpPr>
          <p:cNvPr id="30" name="1 Rectángulo">
            <a:extLst>
              <a:ext uri="{FF2B5EF4-FFF2-40B4-BE49-F238E27FC236}">
                <a16:creationId xmlns:a16="http://schemas.microsoft.com/office/drawing/2014/main" id="{91F27D5B-1183-4FDD-B7B1-FE6F4E42334A}"/>
              </a:ext>
            </a:extLst>
          </p:cNvPr>
          <p:cNvSpPr/>
          <p:nvPr/>
        </p:nvSpPr>
        <p:spPr>
          <a:xfrm>
            <a:off x="22411" y="4783543"/>
            <a:ext cx="7167685" cy="323165"/>
          </a:xfrm>
          <a:prstGeom prst="rect">
            <a:avLst/>
          </a:prstGeom>
        </p:spPr>
        <p:txBody>
          <a:bodyPr wrap="square">
            <a:spAutoFit/>
          </a:bodyPr>
          <a:lstStyle/>
          <a:p>
            <a:r>
              <a:rPr lang="es-ES" sz="500" dirty="0">
                <a:latin typeface="Arial Narrow" panose="020B0606020202030204" pitchFamily="34" charset="0"/>
              </a:rPr>
              <a:t>Fuente: SIVIGILA. Secretaria de Salud de Medellín Distrito de Ciencia Tecnología e Innovación.</a:t>
            </a:r>
          </a:p>
          <a:p>
            <a:r>
              <a:rPr lang="es-CO" sz="1000" dirty="0">
                <a:latin typeface="Arial Narrow" panose="020B0606020202030204" pitchFamily="34" charset="0"/>
              </a:rPr>
              <a:t>Figura mapa temático de incidencia de intoxicaciones agudas por sustancias químicas, a periodo epidemiológico X acumulado. Medellín 2025(p)</a:t>
            </a:r>
          </a:p>
        </p:txBody>
      </p:sp>
      <p:sp>
        <p:nvSpPr>
          <p:cNvPr id="17" name="59 Rectángulo">
            <a:extLst>
              <a:ext uri="{FF2B5EF4-FFF2-40B4-BE49-F238E27FC236}">
                <a16:creationId xmlns:a16="http://schemas.microsoft.com/office/drawing/2014/main" id="{69D85F5C-7F35-4C4A-B574-883B2118FCEC}"/>
              </a:ext>
            </a:extLst>
          </p:cNvPr>
          <p:cNvSpPr/>
          <p:nvPr/>
        </p:nvSpPr>
        <p:spPr>
          <a:xfrm>
            <a:off x="10800" y="19564"/>
            <a:ext cx="7200900" cy="375138"/>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dirty="0">
              <a:latin typeface="Arial Narrow" panose="020B0606020202030204" pitchFamily="34" charset="0"/>
            </a:endParaRPr>
          </a:p>
        </p:txBody>
      </p:sp>
      <p:grpSp>
        <p:nvGrpSpPr>
          <p:cNvPr id="18" name="60 Grupo">
            <a:extLst>
              <a:ext uri="{FF2B5EF4-FFF2-40B4-BE49-F238E27FC236}">
                <a16:creationId xmlns:a16="http://schemas.microsoft.com/office/drawing/2014/main" id="{5C05BC6B-C41A-4644-A3BE-F2FB65B0DB1A}"/>
              </a:ext>
            </a:extLst>
          </p:cNvPr>
          <p:cNvGrpSpPr/>
          <p:nvPr/>
        </p:nvGrpSpPr>
        <p:grpSpPr>
          <a:xfrm>
            <a:off x="51047" y="98458"/>
            <a:ext cx="5124815" cy="280855"/>
            <a:chOff x="2448322" y="55530"/>
            <a:chExt cx="5124815" cy="280855"/>
          </a:xfrm>
        </p:grpSpPr>
        <p:sp>
          <p:nvSpPr>
            <p:cNvPr id="19" name="61 Elipse">
              <a:extLst>
                <a:ext uri="{FF2B5EF4-FFF2-40B4-BE49-F238E27FC236}">
                  <a16:creationId xmlns:a16="http://schemas.microsoft.com/office/drawing/2014/main" id="{99321572-754D-4A3E-B403-92029BD8F101}"/>
                </a:ext>
              </a:extLst>
            </p:cNvPr>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dirty="0">
                <a:solidFill>
                  <a:schemeClr val="bg1"/>
                </a:solidFill>
                <a:latin typeface="Arial Narrow" panose="020B0606020202030204" pitchFamily="34" charset="0"/>
              </a:endParaRPr>
            </a:p>
          </p:txBody>
        </p:sp>
        <p:cxnSp>
          <p:nvCxnSpPr>
            <p:cNvPr id="20" name="62 Conector recto">
              <a:extLst>
                <a:ext uri="{FF2B5EF4-FFF2-40B4-BE49-F238E27FC236}">
                  <a16:creationId xmlns:a16="http://schemas.microsoft.com/office/drawing/2014/main" id="{1E60BDC7-DA92-4CA3-9866-5E4A26FFAB5D}"/>
                </a:ext>
              </a:extLst>
            </p:cNvPr>
            <p:cNvCxnSpPr>
              <a:stCxn id="19"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63 CuadroTexto">
              <a:extLst>
                <a:ext uri="{FF2B5EF4-FFF2-40B4-BE49-F238E27FC236}">
                  <a16:creationId xmlns:a16="http://schemas.microsoft.com/office/drawing/2014/main" id="{1CC073D0-DA56-497D-9CE3-B2D323247C5C}"/>
                </a:ext>
              </a:extLst>
            </p:cNvPr>
            <p:cNvSpPr txBox="1"/>
            <p:nvPr/>
          </p:nvSpPr>
          <p:spPr>
            <a:xfrm>
              <a:off x="3379997" y="55530"/>
              <a:ext cx="4193140" cy="261610"/>
            </a:xfrm>
            <a:prstGeom prst="rect">
              <a:avLst/>
            </a:prstGeom>
            <a:noFill/>
          </p:spPr>
          <p:txBody>
            <a:bodyPr wrap="square" rtlCol="0">
              <a:spAutoFit/>
            </a:bodyPr>
            <a:lstStyle/>
            <a:p>
              <a:r>
                <a:rPr lang="es-ES" sz="1100" b="1" dirty="0">
                  <a:solidFill>
                    <a:schemeClr val="tx1"/>
                  </a:solidFill>
                  <a:latin typeface="Arial Narrow" panose="020B0606020202030204" pitchFamily="34" charset="0"/>
                </a:rPr>
                <a:t>Mapa de Incidencia</a:t>
              </a:r>
            </a:p>
          </p:txBody>
        </p:sp>
      </p:grpSp>
      <p:sp>
        <p:nvSpPr>
          <p:cNvPr id="33" name="13 Rectángulo">
            <a:extLst>
              <a:ext uri="{FF2B5EF4-FFF2-40B4-BE49-F238E27FC236}">
                <a16:creationId xmlns:a16="http://schemas.microsoft.com/office/drawing/2014/main" id="{AC4FAF05-AFA5-4203-9935-2457BC31BFD3}"/>
              </a:ext>
            </a:extLst>
          </p:cNvPr>
          <p:cNvSpPr/>
          <p:nvPr/>
        </p:nvSpPr>
        <p:spPr>
          <a:xfrm>
            <a:off x="0" y="6811932"/>
            <a:ext cx="7200900" cy="395026"/>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dirty="0">
              <a:latin typeface="Arial Narrow" panose="020B0606020202030204" pitchFamily="34" charset="0"/>
            </a:endParaRPr>
          </a:p>
        </p:txBody>
      </p:sp>
      <p:sp>
        <p:nvSpPr>
          <p:cNvPr id="34" name="38 CuadroTexto">
            <a:extLst>
              <a:ext uri="{FF2B5EF4-FFF2-40B4-BE49-F238E27FC236}">
                <a16:creationId xmlns:a16="http://schemas.microsoft.com/office/drawing/2014/main" id="{96A47E42-65E9-4289-9F6C-1C1AB5BA895E}"/>
              </a:ext>
            </a:extLst>
          </p:cNvPr>
          <p:cNvSpPr txBox="1"/>
          <p:nvPr/>
        </p:nvSpPr>
        <p:spPr>
          <a:xfrm>
            <a:off x="4827368" y="5574989"/>
            <a:ext cx="2331345" cy="577081"/>
          </a:xfrm>
          <a:prstGeom prst="rect">
            <a:avLst/>
          </a:prstGeom>
          <a:noFill/>
        </p:spPr>
        <p:txBody>
          <a:bodyPr wrap="square" rtlCol="0">
            <a:spAutoFit/>
          </a:bodyPr>
          <a:lstStyle/>
          <a:p>
            <a:pPr algn="ctr"/>
            <a:r>
              <a:rPr lang="es-ES" sz="1050" b="1" dirty="0">
                <a:latin typeface="Arial Narrow" panose="020B0606020202030204" pitchFamily="34" charset="0"/>
              </a:rPr>
              <a:t>Casos confirmados por laboratorio de intoxicación por metanol bebida adulterada</a:t>
            </a:r>
          </a:p>
        </p:txBody>
      </p:sp>
      <p:sp>
        <p:nvSpPr>
          <p:cNvPr id="36" name="CuadroTexto 35">
            <a:extLst>
              <a:ext uri="{FF2B5EF4-FFF2-40B4-BE49-F238E27FC236}">
                <a16:creationId xmlns:a16="http://schemas.microsoft.com/office/drawing/2014/main" id="{C29763A4-F9A1-40BC-87DF-C46829083469}"/>
              </a:ext>
            </a:extLst>
          </p:cNvPr>
          <p:cNvSpPr txBox="1"/>
          <p:nvPr/>
        </p:nvSpPr>
        <p:spPr>
          <a:xfrm>
            <a:off x="2293497" y="5625543"/>
            <a:ext cx="2312143" cy="430887"/>
          </a:xfrm>
          <a:prstGeom prst="rect">
            <a:avLst/>
          </a:prstGeom>
          <a:noFill/>
        </p:spPr>
        <p:txBody>
          <a:bodyPr wrap="square">
            <a:spAutoFit/>
          </a:bodyPr>
          <a:lstStyle/>
          <a:p>
            <a:pPr algn="ctr"/>
            <a:r>
              <a:rPr lang="es-ES" sz="1050" b="1" dirty="0">
                <a:latin typeface="Arial Narrow" panose="020B0606020202030204" pitchFamily="34" charset="0"/>
              </a:rPr>
              <a:t>Incidencia acumulada en población general x 100,000 habitantes</a:t>
            </a:r>
          </a:p>
        </p:txBody>
      </p:sp>
      <p:sp>
        <p:nvSpPr>
          <p:cNvPr id="37" name="CuadroTexto 36">
            <a:extLst>
              <a:ext uri="{FF2B5EF4-FFF2-40B4-BE49-F238E27FC236}">
                <a16:creationId xmlns:a16="http://schemas.microsoft.com/office/drawing/2014/main" id="{E141E421-A8CB-462C-AEE8-F557EC1E24DC}"/>
              </a:ext>
            </a:extLst>
          </p:cNvPr>
          <p:cNvSpPr txBox="1"/>
          <p:nvPr/>
        </p:nvSpPr>
        <p:spPr>
          <a:xfrm>
            <a:off x="-10804" y="5648087"/>
            <a:ext cx="2347866" cy="430887"/>
          </a:xfrm>
          <a:prstGeom prst="rect">
            <a:avLst/>
          </a:prstGeom>
          <a:noFill/>
        </p:spPr>
        <p:txBody>
          <a:bodyPr wrap="square">
            <a:spAutoFit/>
          </a:bodyPr>
          <a:lstStyle/>
          <a:p>
            <a:pPr algn="ctr"/>
            <a:r>
              <a:rPr lang="es-ES" sz="1050" b="1" dirty="0">
                <a:latin typeface="Arial Narrow" panose="020B0606020202030204" pitchFamily="34" charset="0"/>
              </a:rPr>
              <a:t>Proporción de brotes en población confinada</a:t>
            </a:r>
          </a:p>
        </p:txBody>
      </p:sp>
      <p:sp>
        <p:nvSpPr>
          <p:cNvPr id="40" name="74 CuadroTexto">
            <a:extLst>
              <a:ext uri="{FF2B5EF4-FFF2-40B4-BE49-F238E27FC236}">
                <a16:creationId xmlns:a16="http://schemas.microsoft.com/office/drawing/2014/main" id="{5643E42B-0BC0-48CC-8CF5-CACE86EDC66F}"/>
              </a:ext>
            </a:extLst>
          </p:cNvPr>
          <p:cNvSpPr txBox="1"/>
          <p:nvPr/>
        </p:nvSpPr>
        <p:spPr>
          <a:xfrm>
            <a:off x="2471590" y="6198205"/>
            <a:ext cx="1901482" cy="276999"/>
          </a:xfrm>
          <a:prstGeom prst="rect">
            <a:avLst/>
          </a:prstGeom>
          <a:noFill/>
        </p:spPr>
        <p:txBody>
          <a:bodyPr wrap="none" rtlCol="0">
            <a:spAutoFit/>
          </a:bodyPr>
          <a:lstStyle/>
          <a:p>
            <a:pPr algn="ctr"/>
            <a:r>
              <a:rPr lang="es-ES" sz="1200" b="1" dirty="0">
                <a:solidFill>
                  <a:srgbClr val="C00000"/>
                </a:solidFill>
                <a:latin typeface="Arial Narrow" panose="020B0606020202030204" pitchFamily="34" charset="0"/>
              </a:rPr>
              <a:t>41* cada 100 mil habitantes</a:t>
            </a:r>
          </a:p>
        </p:txBody>
      </p:sp>
      <p:sp>
        <p:nvSpPr>
          <p:cNvPr id="41" name="80 CuadroTexto">
            <a:extLst>
              <a:ext uri="{FF2B5EF4-FFF2-40B4-BE49-F238E27FC236}">
                <a16:creationId xmlns:a16="http://schemas.microsoft.com/office/drawing/2014/main" id="{E022C868-7EDD-448B-B0FA-5605F11FFE70}"/>
              </a:ext>
            </a:extLst>
          </p:cNvPr>
          <p:cNvSpPr txBox="1"/>
          <p:nvPr/>
        </p:nvSpPr>
        <p:spPr>
          <a:xfrm>
            <a:off x="5268322" y="6261612"/>
            <a:ext cx="1449435" cy="276999"/>
          </a:xfrm>
          <a:prstGeom prst="rect">
            <a:avLst/>
          </a:prstGeom>
          <a:noFill/>
        </p:spPr>
        <p:txBody>
          <a:bodyPr wrap="square" rtlCol="0">
            <a:spAutoFit/>
          </a:bodyPr>
          <a:lstStyle/>
          <a:p>
            <a:pPr algn="ctr"/>
            <a:r>
              <a:rPr lang="es-ES" sz="1200" b="1" dirty="0">
                <a:solidFill>
                  <a:srgbClr val="C00000"/>
                </a:solidFill>
                <a:latin typeface="Arial Narrow" panose="020B0606020202030204" pitchFamily="34" charset="0"/>
              </a:rPr>
              <a:t>3 casos - 0,3%</a:t>
            </a:r>
          </a:p>
        </p:txBody>
      </p:sp>
      <p:sp>
        <p:nvSpPr>
          <p:cNvPr id="42" name="80 CuadroTexto">
            <a:extLst>
              <a:ext uri="{FF2B5EF4-FFF2-40B4-BE49-F238E27FC236}">
                <a16:creationId xmlns:a16="http://schemas.microsoft.com/office/drawing/2014/main" id="{63096A58-F3CC-4759-BCEE-0D34147C8C3D}"/>
              </a:ext>
            </a:extLst>
          </p:cNvPr>
          <p:cNvSpPr txBox="1"/>
          <p:nvPr/>
        </p:nvSpPr>
        <p:spPr>
          <a:xfrm>
            <a:off x="835926" y="6223511"/>
            <a:ext cx="541221" cy="276999"/>
          </a:xfrm>
          <a:prstGeom prst="rect">
            <a:avLst/>
          </a:prstGeom>
          <a:noFill/>
        </p:spPr>
        <p:txBody>
          <a:bodyPr wrap="square" rtlCol="0">
            <a:spAutoFit/>
          </a:bodyPr>
          <a:lstStyle/>
          <a:p>
            <a:pPr algn="ctr"/>
            <a:r>
              <a:rPr lang="es-ES" sz="1200" b="1" dirty="0">
                <a:solidFill>
                  <a:srgbClr val="C00000"/>
                </a:solidFill>
                <a:latin typeface="Arial Narrow" panose="020B0606020202030204" pitchFamily="34" charset="0"/>
              </a:rPr>
              <a:t>0%</a:t>
            </a:r>
          </a:p>
        </p:txBody>
      </p:sp>
      <p:grpSp>
        <p:nvGrpSpPr>
          <p:cNvPr id="43" name="72 Grupo">
            <a:extLst>
              <a:ext uri="{FF2B5EF4-FFF2-40B4-BE49-F238E27FC236}">
                <a16:creationId xmlns:a16="http://schemas.microsoft.com/office/drawing/2014/main" id="{0A8B4F07-9C99-4C4E-B668-9755E6C00DC3}"/>
              </a:ext>
            </a:extLst>
          </p:cNvPr>
          <p:cNvGrpSpPr/>
          <p:nvPr/>
        </p:nvGrpSpPr>
        <p:grpSpPr>
          <a:xfrm>
            <a:off x="223858" y="5203637"/>
            <a:ext cx="3526243" cy="261610"/>
            <a:chOff x="2448322" y="74775"/>
            <a:chExt cx="3526243" cy="261610"/>
          </a:xfrm>
        </p:grpSpPr>
        <p:sp>
          <p:nvSpPr>
            <p:cNvPr id="44" name="79 Elipse">
              <a:extLst>
                <a:ext uri="{FF2B5EF4-FFF2-40B4-BE49-F238E27FC236}">
                  <a16:creationId xmlns:a16="http://schemas.microsoft.com/office/drawing/2014/main" id="{4803568F-5672-49E3-A025-90BC4F097136}"/>
                </a:ext>
              </a:extLst>
            </p:cNvPr>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dirty="0">
                <a:latin typeface="Arial Narrow" panose="020B0606020202030204" pitchFamily="34" charset="0"/>
              </a:endParaRPr>
            </a:p>
          </p:txBody>
        </p:sp>
        <p:cxnSp>
          <p:nvCxnSpPr>
            <p:cNvPr id="45" name="80 Conector recto">
              <a:extLst>
                <a:ext uri="{FF2B5EF4-FFF2-40B4-BE49-F238E27FC236}">
                  <a16:creationId xmlns:a16="http://schemas.microsoft.com/office/drawing/2014/main" id="{70861693-9C14-46EB-B77F-79BFE272496B}"/>
                </a:ext>
              </a:extLst>
            </p:cNvPr>
            <p:cNvCxnSpPr>
              <a:stCxn id="44"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46" name="81 CuadroTexto">
              <a:extLst>
                <a:ext uri="{FF2B5EF4-FFF2-40B4-BE49-F238E27FC236}">
                  <a16:creationId xmlns:a16="http://schemas.microsoft.com/office/drawing/2014/main" id="{E682A166-5D62-40A3-8E95-EE4701EEB0D8}"/>
                </a:ext>
              </a:extLst>
            </p:cNvPr>
            <p:cNvSpPr txBox="1"/>
            <p:nvPr/>
          </p:nvSpPr>
          <p:spPr>
            <a:xfrm>
              <a:off x="3382277" y="74775"/>
              <a:ext cx="2592288" cy="261610"/>
            </a:xfrm>
            <a:prstGeom prst="rect">
              <a:avLst/>
            </a:prstGeom>
            <a:noFill/>
          </p:spPr>
          <p:txBody>
            <a:bodyPr wrap="square" rtlCol="0">
              <a:spAutoFit/>
            </a:bodyPr>
            <a:lstStyle/>
            <a:p>
              <a:r>
                <a:rPr lang="es-ES" sz="1100" b="1" dirty="0">
                  <a:solidFill>
                    <a:schemeClr val="tx1"/>
                  </a:solidFill>
                  <a:latin typeface="Arial Narrow" panose="020B0606020202030204" pitchFamily="34" charset="0"/>
                </a:rPr>
                <a:t>Indicadores</a:t>
              </a:r>
            </a:p>
          </p:txBody>
        </p:sp>
      </p:grpSp>
      <p:sp>
        <p:nvSpPr>
          <p:cNvPr id="3" name="62 CuadroTexto">
            <a:extLst>
              <a:ext uri="{FF2B5EF4-FFF2-40B4-BE49-F238E27FC236}">
                <a16:creationId xmlns:a16="http://schemas.microsoft.com/office/drawing/2014/main" id="{9E4D1D8F-21C7-56AD-E77B-A27ACF294E8D}"/>
              </a:ext>
            </a:extLst>
          </p:cNvPr>
          <p:cNvSpPr txBox="1"/>
          <p:nvPr/>
        </p:nvSpPr>
        <p:spPr>
          <a:xfrm>
            <a:off x="6541975" y="39440"/>
            <a:ext cx="648121" cy="246221"/>
          </a:xfrm>
          <a:prstGeom prst="rect">
            <a:avLst/>
          </a:prstGeom>
          <a:noFill/>
        </p:spPr>
        <p:txBody>
          <a:bodyPr wrap="square" rtlCol="0">
            <a:spAutoFit/>
          </a:bodyPr>
          <a:lstStyle/>
          <a:p>
            <a:r>
              <a:rPr lang="es-ES" sz="1000" b="1" dirty="0">
                <a:solidFill>
                  <a:schemeClr val="bg1"/>
                </a:solidFill>
                <a:latin typeface="Arial Narrow" panose="020B0606020202030204" pitchFamily="34" charset="0"/>
              </a:rPr>
              <a:t>Pág.. </a:t>
            </a:r>
            <a:r>
              <a:rPr lang="es-ES" sz="1000" b="1" dirty="0" smtClean="0">
                <a:solidFill>
                  <a:schemeClr val="bg1"/>
                </a:solidFill>
                <a:latin typeface="Arial Narrow" panose="020B0606020202030204" pitchFamily="34" charset="0"/>
              </a:rPr>
              <a:t>16 </a:t>
            </a:r>
            <a:endParaRPr lang="es-ES" sz="1000" b="1" dirty="0">
              <a:solidFill>
                <a:schemeClr val="bg1"/>
              </a:solidFill>
              <a:latin typeface="Arial Narrow" panose="020B0606020202030204" pitchFamily="34" charset="0"/>
            </a:endParaRPr>
          </a:p>
        </p:txBody>
      </p:sp>
      <p:grpSp>
        <p:nvGrpSpPr>
          <p:cNvPr id="35" name="72 Grupo">
            <a:extLst>
              <a:ext uri="{FF2B5EF4-FFF2-40B4-BE49-F238E27FC236}">
                <a16:creationId xmlns:a16="http://schemas.microsoft.com/office/drawing/2014/main" id="{F4D17AE1-218D-4ECC-B76A-7020ACD37727}"/>
              </a:ext>
            </a:extLst>
          </p:cNvPr>
          <p:cNvGrpSpPr/>
          <p:nvPr/>
        </p:nvGrpSpPr>
        <p:grpSpPr>
          <a:xfrm>
            <a:off x="190828" y="6873456"/>
            <a:ext cx="3526243" cy="261610"/>
            <a:chOff x="2448322" y="74775"/>
            <a:chExt cx="3526243" cy="261610"/>
          </a:xfrm>
        </p:grpSpPr>
        <p:sp>
          <p:nvSpPr>
            <p:cNvPr id="38" name="79 Elipse">
              <a:extLst>
                <a:ext uri="{FF2B5EF4-FFF2-40B4-BE49-F238E27FC236}">
                  <a16:creationId xmlns:a16="http://schemas.microsoft.com/office/drawing/2014/main" id="{0F46890A-8EE3-4FA4-B7CD-D1FAEA433657}"/>
                </a:ext>
              </a:extLst>
            </p:cNvPr>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dirty="0">
                <a:latin typeface="Arial Narrow" panose="020B0606020202030204" pitchFamily="34" charset="0"/>
              </a:endParaRPr>
            </a:p>
          </p:txBody>
        </p:sp>
        <p:cxnSp>
          <p:nvCxnSpPr>
            <p:cNvPr id="39" name="80 Conector recto">
              <a:extLst>
                <a:ext uri="{FF2B5EF4-FFF2-40B4-BE49-F238E27FC236}">
                  <a16:creationId xmlns:a16="http://schemas.microsoft.com/office/drawing/2014/main" id="{EBF4971A-7B40-41CC-B3E2-1C8AC764F939}"/>
                </a:ext>
              </a:extLst>
            </p:cNvPr>
            <p:cNvCxnSpPr>
              <a:stCxn id="38"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47" name="81 CuadroTexto">
              <a:extLst>
                <a:ext uri="{FF2B5EF4-FFF2-40B4-BE49-F238E27FC236}">
                  <a16:creationId xmlns:a16="http://schemas.microsoft.com/office/drawing/2014/main" id="{3AD4FF94-2326-4189-B93D-E6F35951B04E}"/>
                </a:ext>
              </a:extLst>
            </p:cNvPr>
            <p:cNvSpPr txBox="1"/>
            <p:nvPr/>
          </p:nvSpPr>
          <p:spPr>
            <a:xfrm>
              <a:off x="3382277" y="74775"/>
              <a:ext cx="2592288" cy="261610"/>
            </a:xfrm>
            <a:prstGeom prst="rect">
              <a:avLst/>
            </a:prstGeom>
            <a:noFill/>
          </p:spPr>
          <p:txBody>
            <a:bodyPr wrap="square" rtlCol="0">
              <a:spAutoFit/>
            </a:bodyPr>
            <a:lstStyle/>
            <a:p>
              <a:r>
                <a:rPr lang="es-ES" sz="1100" b="1" dirty="0">
                  <a:solidFill>
                    <a:schemeClr val="tx1"/>
                  </a:solidFill>
                  <a:latin typeface="Arial Narrow" panose="020B0606020202030204" pitchFamily="34" charset="0"/>
                </a:rPr>
                <a:t>Consideraciones Finales:</a:t>
              </a:r>
            </a:p>
          </p:txBody>
        </p:sp>
      </p:grpSp>
      <p:sp>
        <p:nvSpPr>
          <p:cNvPr id="48" name="84 Rectángulo">
            <a:extLst>
              <a:ext uri="{FF2B5EF4-FFF2-40B4-BE49-F238E27FC236}">
                <a16:creationId xmlns:a16="http://schemas.microsoft.com/office/drawing/2014/main" id="{B6BD1AF3-EDFA-4F81-BA82-2A7208E77614}"/>
              </a:ext>
            </a:extLst>
          </p:cNvPr>
          <p:cNvSpPr/>
          <p:nvPr/>
        </p:nvSpPr>
        <p:spPr>
          <a:xfrm>
            <a:off x="-10804" y="7217467"/>
            <a:ext cx="7135004" cy="1754326"/>
          </a:xfrm>
          <a:prstGeom prst="rect">
            <a:avLst/>
          </a:prstGeom>
        </p:spPr>
        <p:txBody>
          <a:bodyPr wrap="square">
            <a:spAutoFit/>
          </a:bodyPr>
          <a:lstStyle/>
          <a:p>
            <a:pPr algn="just"/>
            <a:r>
              <a:rPr lang="es-CO" sz="1200" dirty="0">
                <a:latin typeface="Arial Narrow" panose="020B0606020202030204" pitchFamily="34" charset="0"/>
              </a:rPr>
              <a:t>El comportamiento de la notificación tuvo </a:t>
            </a:r>
            <a:r>
              <a:rPr lang="es-ES" sz="1200" dirty="0">
                <a:latin typeface="Arial Narrow" panose="020B0606020202030204" pitchFamily="34" charset="0"/>
              </a:rPr>
              <a:t>una disminución de 1,1%, 13 casos menos con respecto al mismo periodo del año anterior donde se presentaron 1092 casos</a:t>
            </a:r>
          </a:p>
          <a:p>
            <a:pPr algn="just"/>
            <a:r>
              <a:rPr lang="es-CO" sz="1200" dirty="0">
                <a:latin typeface="Arial Narrow" panose="020B0606020202030204" pitchFamily="34" charset="0"/>
              </a:rPr>
              <a:t>Alrededor del 44,5% de las notificaciones relacionadas con las intoxicaciones corresponden a intoxicaciones por sustancias psicoactivas, viéndose mas afectado el sexo masculino. El lugar de mayor ocurrencia de las intoxicaciones en general es el hogar y la vía de exposición más frecuente es la oral.</a:t>
            </a:r>
          </a:p>
          <a:p>
            <a:pPr algn="just"/>
            <a:r>
              <a:rPr lang="es-CO" sz="1200" dirty="0">
                <a:latin typeface="Arial Narrow" panose="020B0606020202030204" pitchFamily="34" charset="0"/>
              </a:rPr>
              <a:t>En relación al tipo de exposición  la mayoría de ellas son de forma accidental, al igual que la intencional psicoactivas seguidas de la de posible acto delictivo. 274 afectados requirieron ser hospitalizados. Se presentaron doce muertes (nueve hombres, tres mujer), 5 por sustancias psicoactivas, 3 por metanol, 1 por medicamentos, 1 por solventes, 1 por otras sustancias y 1 por plaguicidas.</a:t>
            </a:r>
            <a:endParaRPr lang="es-ES" sz="1200" dirty="0">
              <a:latin typeface="Arial Narrow" panose="020B0606020202030204" pitchFamily="34" charset="0"/>
            </a:endParaRPr>
          </a:p>
        </p:txBody>
      </p:sp>
      <p:pic>
        <p:nvPicPr>
          <p:cNvPr id="2" name="Imagen 1">
            <a:extLst>
              <a:ext uri="{FF2B5EF4-FFF2-40B4-BE49-F238E27FC236}">
                <a16:creationId xmlns:a16="http://schemas.microsoft.com/office/drawing/2014/main" id="{3343A879-246F-4029-825E-837D373957FE}"/>
              </a:ext>
            </a:extLst>
          </p:cNvPr>
          <p:cNvPicPr>
            <a:picLocks noChangeAspect="1"/>
          </p:cNvPicPr>
          <p:nvPr/>
        </p:nvPicPr>
        <p:blipFill>
          <a:blip r:embed="rId2"/>
          <a:stretch>
            <a:fillRect/>
          </a:stretch>
        </p:blipFill>
        <p:spPr>
          <a:xfrm>
            <a:off x="22411" y="451500"/>
            <a:ext cx="7200900" cy="4332043"/>
          </a:xfrm>
          <a:prstGeom prst="rect">
            <a:avLst/>
          </a:prstGeom>
        </p:spPr>
      </p:pic>
    </p:spTree>
    <p:extLst>
      <p:ext uri="{BB962C8B-B14F-4D97-AF65-F5344CB8AC3E}">
        <p14:creationId xmlns:p14="http://schemas.microsoft.com/office/powerpoint/2010/main" val="2928106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13 Rectángulo">
            <a:extLst>
              <a:ext uri="{FF2B5EF4-FFF2-40B4-BE49-F238E27FC236}">
                <a16:creationId xmlns:a16="http://schemas.microsoft.com/office/drawing/2014/main" id="{9EE3C3CF-4FDA-4CE5-B381-16916AFD5C42}"/>
              </a:ext>
            </a:extLst>
          </p:cNvPr>
          <p:cNvSpPr/>
          <p:nvPr/>
        </p:nvSpPr>
        <p:spPr>
          <a:xfrm>
            <a:off x="26767" y="4886462"/>
            <a:ext cx="7150840" cy="399570"/>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Rectángulo 1"/>
          <p:cNvSpPr/>
          <p:nvPr/>
        </p:nvSpPr>
        <p:spPr>
          <a:xfrm>
            <a:off x="0" y="-17514"/>
            <a:ext cx="2123207" cy="2212218"/>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O"/>
          </a:p>
        </p:txBody>
      </p:sp>
      <p:sp>
        <p:nvSpPr>
          <p:cNvPr id="26" name="13 Rectángulo">
            <a:extLst>
              <a:ext uri="{FF2B5EF4-FFF2-40B4-BE49-F238E27FC236}">
                <a16:creationId xmlns:a16="http://schemas.microsoft.com/office/drawing/2014/main" id="{9A921D88-2990-4967-BB1E-868FD37934E4}"/>
              </a:ext>
            </a:extLst>
          </p:cNvPr>
          <p:cNvSpPr/>
          <p:nvPr/>
        </p:nvSpPr>
        <p:spPr>
          <a:xfrm>
            <a:off x="2151839" y="-3382"/>
            <a:ext cx="5049059" cy="399570"/>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1033"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t="51432"/>
          <a:stretch/>
        </p:blipFill>
        <p:spPr bwMode="auto">
          <a:xfrm>
            <a:off x="8429" y="2203748"/>
            <a:ext cx="2143410"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29714" y="492976"/>
            <a:ext cx="2562201" cy="276999"/>
          </a:xfrm>
          <a:prstGeom prst="rect">
            <a:avLst/>
          </a:prstGeom>
          <a:noFill/>
        </p:spPr>
        <p:txBody>
          <a:bodyPr wrap="square" rtlCol="0">
            <a:spAutoFit/>
          </a:bodyPr>
          <a:lstStyle/>
          <a:p>
            <a:r>
              <a:rPr lang="es-ES" sz="1200" b="1" dirty="0">
                <a:latin typeface="Arial Narrow" panose="020B0606020202030204" pitchFamily="34" charset="0"/>
              </a:rPr>
              <a:t>Periodo epidemiológico X - 2025</a:t>
            </a:r>
          </a:p>
        </p:txBody>
      </p:sp>
      <p:grpSp>
        <p:nvGrpSpPr>
          <p:cNvPr id="8" name="7 Grupo"/>
          <p:cNvGrpSpPr/>
          <p:nvPr/>
        </p:nvGrpSpPr>
        <p:grpSpPr>
          <a:xfrm>
            <a:off x="274008" y="3416240"/>
            <a:ext cx="1800200" cy="507733"/>
            <a:chOff x="2397524" y="3379972"/>
            <a:chExt cx="4508500" cy="904875"/>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4" y="3478753"/>
              <a:ext cx="1593563" cy="713071"/>
            </a:xfrm>
            <a:prstGeom prst="rect">
              <a:avLst/>
            </a:prstGeom>
            <a:noFill/>
          </p:spPr>
          <p:txBody>
            <a:bodyPr wrap="square" rtlCol="0">
              <a:spAutoFit/>
            </a:bodyPr>
            <a:lstStyle/>
            <a:p>
              <a:pPr algn="ctr"/>
              <a:r>
                <a:rPr lang="es-ES" sz="2000" b="1" dirty="0">
                  <a:latin typeface="Arial Narrow" panose="020B0606020202030204" pitchFamily="34" charset="0"/>
                </a:rPr>
                <a:t>30</a:t>
              </a:r>
            </a:p>
          </p:txBody>
        </p:sp>
      </p:grpSp>
      <p:sp>
        <p:nvSpPr>
          <p:cNvPr id="9" name="8 CuadroTexto"/>
          <p:cNvSpPr txBox="1"/>
          <p:nvPr/>
        </p:nvSpPr>
        <p:spPr>
          <a:xfrm>
            <a:off x="253641" y="3993995"/>
            <a:ext cx="1869566" cy="707886"/>
          </a:xfrm>
          <a:prstGeom prst="rect">
            <a:avLst/>
          </a:prstGeom>
          <a:noFill/>
        </p:spPr>
        <p:txBody>
          <a:bodyPr wrap="square" rtlCol="0">
            <a:spAutoFit/>
          </a:bodyPr>
          <a:lstStyle/>
          <a:p>
            <a:pPr algn="ctr"/>
            <a:r>
              <a:rPr lang="es-ES" sz="1000" b="1" dirty="0">
                <a:latin typeface="Arial Narrow" panose="020B0606020202030204" pitchFamily="34" charset="0"/>
              </a:rPr>
              <a:t>Variación porcentual de  2500%  más respecto al mismo periodo acumulado del año anterior donde se reportó  2</a:t>
            </a:r>
            <a:r>
              <a:rPr lang="es-ES" sz="1000" b="1" dirty="0">
                <a:solidFill>
                  <a:srgbClr val="FF0000"/>
                </a:solidFill>
                <a:latin typeface="Arial Narrow" panose="020B0606020202030204" pitchFamily="34" charset="0"/>
              </a:rPr>
              <a:t> </a:t>
            </a:r>
            <a:r>
              <a:rPr lang="es-ES" sz="1000" b="1" dirty="0">
                <a:latin typeface="Arial Narrow" panose="020B0606020202030204" pitchFamily="34" charset="0"/>
              </a:rPr>
              <a:t>caso</a:t>
            </a:r>
          </a:p>
        </p:txBody>
      </p:sp>
      <p:sp>
        <p:nvSpPr>
          <p:cNvPr id="10" name="9 Flecha arriba"/>
          <p:cNvSpPr/>
          <p:nvPr/>
        </p:nvSpPr>
        <p:spPr>
          <a:xfrm rot="10800000" flipH="1" flipV="1">
            <a:off x="23293" y="4134039"/>
            <a:ext cx="282510" cy="53870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5" name="14 Grupo"/>
          <p:cNvGrpSpPr/>
          <p:nvPr/>
        </p:nvGrpSpPr>
        <p:grpSpPr>
          <a:xfrm>
            <a:off x="2189947" y="133319"/>
            <a:ext cx="936104" cy="261610"/>
            <a:chOff x="2448322" y="74775"/>
            <a:chExt cx="936104" cy="261610"/>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a:t>
            </a:r>
            <a:r>
              <a:rPr lang="es-ES" sz="1050" b="1" dirty="0" smtClean="0">
                <a:latin typeface="Arial Narrow" panose="020B0606020202030204" pitchFamily="34" charset="0"/>
              </a:rPr>
              <a:t>17 </a:t>
            </a:r>
            <a:endParaRPr lang="es-ES" sz="1050" b="1" dirty="0">
              <a:latin typeface="Arial Narrow" panose="020B0606020202030204" pitchFamily="34" charset="0"/>
            </a:endParaRPr>
          </a:p>
        </p:txBody>
      </p:sp>
      <p:sp>
        <p:nvSpPr>
          <p:cNvPr id="37" name="36 Título"/>
          <p:cNvSpPr>
            <a:spLocks noGrp="1"/>
          </p:cNvSpPr>
          <p:nvPr>
            <p:ph type="ctrTitle"/>
          </p:nvPr>
        </p:nvSpPr>
        <p:spPr>
          <a:xfrm>
            <a:off x="-74280" y="13332"/>
            <a:ext cx="2208885" cy="477054"/>
          </a:xfrm>
          <a:noFill/>
        </p:spPr>
        <p:txBody>
          <a:bodyPr wrap="square" rtlCol="0">
            <a:spAutoFit/>
          </a:bodyPr>
          <a:lstStyle/>
          <a:p>
            <a:r>
              <a:rPr lang="es-ES" sz="2500" b="1" dirty="0">
                <a:solidFill>
                  <a:srgbClr val="C00000"/>
                </a:solidFill>
                <a:latin typeface="Arial Narrow" panose="020B0606020202030204" pitchFamily="34" charset="0"/>
                <a:ea typeface="+mn-ea"/>
                <a:cs typeface="+mn-cs"/>
              </a:rPr>
              <a:t>Fiebre Tifoidea</a:t>
            </a:r>
          </a:p>
        </p:txBody>
      </p:sp>
      <p:sp>
        <p:nvSpPr>
          <p:cNvPr id="12" name="Conector 11"/>
          <p:cNvSpPr/>
          <p:nvPr/>
        </p:nvSpPr>
        <p:spPr>
          <a:xfrm>
            <a:off x="371535" y="769975"/>
            <a:ext cx="1417197" cy="1424729"/>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O"/>
          </a:p>
        </p:txBody>
      </p:sp>
      <p:pic>
        <p:nvPicPr>
          <p:cNvPr id="3" name="Imagen 2"/>
          <p:cNvPicPr>
            <a:picLocks noChangeAspect="1"/>
          </p:cNvPicPr>
          <p:nvPr/>
        </p:nvPicPr>
        <p:blipFill>
          <a:blip r:embed="rId4"/>
          <a:stretch>
            <a:fillRect/>
          </a:stretch>
        </p:blipFill>
        <p:spPr>
          <a:xfrm>
            <a:off x="371535" y="734355"/>
            <a:ext cx="1417197" cy="141719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31" name="25 Grupo">
            <a:extLst>
              <a:ext uri="{FF2B5EF4-FFF2-40B4-BE49-F238E27FC236}">
                <a16:creationId xmlns:a16="http://schemas.microsoft.com/office/drawing/2014/main" id="{891DEE5B-9E4E-4ACC-9414-5FCA2099358C}"/>
              </a:ext>
            </a:extLst>
          </p:cNvPr>
          <p:cNvGrpSpPr/>
          <p:nvPr/>
        </p:nvGrpSpPr>
        <p:grpSpPr>
          <a:xfrm>
            <a:off x="153946" y="4965888"/>
            <a:ext cx="3446504" cy="276999"/>
            <a:chOff x="2448322" y="74775"/>
            <a:chExt cx="3446504" cy="276999"/>
          </a:xfrm>
        </p:grpSpPr>
        <p:sp>
          <p:nvSpPr>
            <p:cNvPr id="32" name="26 Elipse">
              <a:extLst>
                <a:ext uri="{FF2B5EF4-FFF2-40B4-BE49-F238E27FC236}">
                  <a16:creationId xmlns:a16="http://schemas.microsoft.com/office/drawing/2014/main" id="{509D6518-DA4B-4F01-A9AF-597DBC0844FA}"/>
                </a:ext>
              </a:extLst>
            </p:cNvPr>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3" name="27 Conector recto">
              <a:extLst>
                <a:ext uri="{FF2B5EF4-FFF2-40B4-BE49-F238E27FC236}">
                  <a16:creationId xmlns:a16="http://schemas.microsoft.com/office/drawing/2014/main" id="{1B84D9F1-C756-4DEB-91FC-368214E77225}"/>
                </a:ext>
              </a:extLst>
            </p:cNvPr>
            <p:cNvCxnSpPr>
              <a:stCxn id="3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4" name="28 CuadroTexto">
              <a:extLst>
                <a:ext uri="{FF2B5EF4-FFF2-40B4-BE49-F238E27FC236}">
                  <a16:creationId xmlns:a16="http://schemas.microsoft.com/office/drawing/2014/main" id="{C5D17E55-25B3-4DE0-8BC3-BB4BC3D45817}"/>
                </a:ext>
              </a:extLst>
            </p:cNvPr>
            <p:cNvSpPr txBox="1"/>
            <p:nvPr/>
          </p:nvSpPr>
          <p:spPr>
            <a:xfrm>
              <a:off x="3302538" y="74775"/>
              <a:ext cx="2592288" cy="276999"/>
            </a:xfrm>
            <a:prstGeom prst="rect">
              <a:avLst/>
            </a:prstGeom>
            <a:noFill/>
          </p:spPr>
          <p:txBody>
            <a:bodyPr wrap="square" rtlCol="0">
              <a:spAutoFit/>
            </a:bodyPr>
            <a:lstStyle/>
            <a:p>
              <a:r>
                <a:rPr lang="es-ES" sz="1200" b="1" dirty="0">
                  <a:solidFill>
                    <a:schemeClr val="tx1"/>
                  </a:solidFill>
                  <a:latin typeface="Arial Narrow" panose="020B0606020202030204" pitchFamily="34" charset="0"/>
                </a:rPr>
                <a:t>Comportamiento variables de interés</a:t>
              </a:r>
            </a:p>
          </p:txBody>
        </p:sp>
      </p:grpSp>
      <p:sp>
        <p:nvSpPr>
          <p:cNvPr id="102" name="63 CuadroTexto">
            <a:extLst>
              <a:ext uri="{FF2B5EF4-FFF2-40B4-BE49-F238E27FC236}">
                <a16:creationId xmlns:a16="http://schemas.microsoft.com/office/drawing/2014/main" id="{3353A748-2BBF-43D6-B270-01758623E520}"/>
              </a:ext>
            </a:extLst>
          </p:cNvPr>
          <p:cNvSpPr txBox="1"/>
          <p:nvPr/>
        </p:nvSpPr>
        <p:spPr>
          <a:xfrm>
            <a:off x="3131591" y="94856"/>
            <a:ext cx="2444026" cy="276999"/>
          </a:xfrm>
          <a:prstGeom prst="rect">
            <a:avLst/>
          </a:prstGeom>
          <a:noFill/>
        </p:spPr>
        <p:txBody>
          <a:bodyPr wrap="square" rtlCol="0">
            <a:spAutoFit/>
          </a:bodyPr>
          <a:lstStyle/>
          <a:p>
            <a:r>
              <a:rPr lang="es-ES" sz="1200" b="1" dirty="0">
                <a:solidFill>
                  <a:schemeClr val="tx1"/>
                </a:solidFill>
                <a:latin typeface="Arial Narrow" panose="020B0606020202030204" pitchFamily="34" charset="0"/>
              </a:rPr>
              <a:t>Incidencia por 100 mil habitantes</a:t>
            </a:r>
          </a:p>
        </p:txBody>
      </p:sp>
      <p:sp>
        <p:nvSpPr>
          <p:cNvPr id="104" name="69 Rectángulo">
            <a:extLst>
              <a:ext uri="{FF2B5EF4-FFF2-40B4-BE49-F238E27FC236}">
                <a16:creationId xmlns:a16="http://schemas.microsoft.com/office/drawing/2014/main" id="{577C6B3B-B460-4927-9B4E-37B3591AAB0F}"/>
              </a:ext>
            </a:extLst>
          </p:cNvPr>
          <p:cNvSpPr/>
          <p:nvPr/>
        </p:nvSpPr>
        <p:spPr>
          <a:xfrm>
            <a:off x="2103083" y="4314433"/>
            <a:ext cx="4754148" cy="507831"/>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pPr algn="just"/>
            <a:r>
              <a:rPr lang="es-ES" sz="1050" dirty="0">
                <a:latin typeface="Arial Narrow" panose="020B0606020202030204" pitchFamily="34" charset="0"/>
              </a:rPr>
              <a:t>Figura. Incidencia de los casos notificados de fiebre tifoidea del 2018 al 2025. </a:t>
            </a:r>
          </a:p>
          <a:p>
            <a:pPr algn="just"/>
            <a:r>
              <a:rPr lang="es-ES" sz="1050" dirty="0">
                <a:latin typeface="Arial Narrow" panose="020B0606020202030204" pitchFamily="34" charset="0"/>
              </a:rPr>
              <a:t>Periodo epidemiológico  acumulado X 2025(p). </a:t>
            </a:r>
          </a:p>
        </p:txBody>
      </p:sp>
      <p:grpSp>
        <p:nvGrpSpPr>
          <p:cNvPr id="173" name="5 Grupo">
            <a:extLst>
              <a:ext uri="{FF2B5EF4-FFF2-40B4-BE49-F238E27FC236}">
                <a16:creationId xmlns:a16="http://schemas.microsoft.com/office/drawing/2014/main" id="{A99DF991-3E92-462B-B152-97F5787F5E3D}"/>
              </a:ext>
            </a:extLst>
          </p:cNvPr>
          <p:cNvGrpSpPr/>
          <p:nvPr/>
        </p:nvGrpSpPr>
        <p:grpSpPr>
          <a:xfrm>
            <a:off x="44564" y="5739239"/>
            <a:ext cx="840140" cy="1573268"/>
            <a:chOff x="1032118" y="553075"/>
            <a:chExt cx="840140" cy="1573268"/>
          </a:xfrm>
        </p:grpSpPr>
        <p:pic>
          <p:nvPicPr>
            <p:cNvPr id="174" name="Picture 3">
              <a:extLst>
                <a:ext uri="{FF2B5EF4-FFF2-40B4-BE49-F238E27FC236}">
                  <a16:creationId xmlns:a16="http://schemas.microsoft.com/office/drawing/2014/main" id="{C242ADE3-ACE3-45EC-9394-631610310CF9}"/>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t="10614" r="84474"/>
            <a:stretch/>
          </p:blipFill>
          <p:spPr bwMode="auto">
            <a:xfrm>
              <a:off x="1131620" y="553075"/>
              <a:ext cx="737696" cy="720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5" name="11 Rectángulo redondeado">
              <a:extLst>
                <a:ext uri="{FF2B5EF4-FFF2-40B4-BE49-F238E27FC236}">
                  <a16:creationId xmlns:a16="http://schemas.microsoft.com/office/drawing/2014/main" id="{82DC7C44-08F7-4A53-A069-2B556827F2E8}"/>
                </a:ext>
              </a:extLst>
            </p:cNvPr>
            <p:cNvSpPr/>
            <p:nvPr/>
          </p:nvSpPr>
          <p:spPr>
            <a:xfrm>
              <a:off x="1032118" y="1520368"/>
              <a:ext cx="823233"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53,3%</a:t>
              </a:r>
            </a:p>
          </p:txBody>
        </p:sp>
        <p:sp>
          <p:nvSpPr>
            <p:cNvPr id="176" name="3 Rectángulo">
              <a:extLst>
                <a:ext uri="{FF2B5EF4-FFF2-40B4-BE49-F238E27FC236}">
                  <a16:creationId xmlns:a16="http://schemas.microsoft.com/office/drawing/2014/main" id="{3BE6ECAE-8935-46D8-A315-BC14D70B1A08}"/>
                </a:ext>
              </a:extLst>
            </p:cNvPr>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sp>
          <p:nvSpPr>
            <p:cNvPr id="177" name="4 Rectángulo">
              <a:extLst>
                <a:ext uri="{FF2B5EF4-FFF2-40B4-BE49-F238E27FC236}">
                  <a16:creationId xmlns:a16="http://schemas.microsoft.com/office/drawing/2014/main" id="{3E4B45A7-5641-480B-B128-A5DFBE97D98D}"/>
                </a:ext>
              </a:extLst>
            </p:cNvPr>
            <p:cNvSpPr/>
            <p:nvPr/>
          </p:nvSpPr>
          <p:spPr>
            <a:xfrm>
              <a:off x="1141927" y="1849344"/>
              <a:ext cx="720069" cy="276999"/>
            </a:xfrm>
            <a:prstGeom prst="rect">
              <a:avLst/>
            </a:prstGeom>
          </p:spPr>
          <p:txBody>
            <a:bodyPr wrap="none">
              <a:spAutoFit/>
            </a:bodyPr>
            <a:lstStyle/>
            <a:p>
              <a:r>
                <a:rPr lang="es-ES" sz="1200" b="1" dirty="0">
                  <a:latin typeface="Arial Narrow" panose="020B0606020202030204" pitchFamily="34" charset="0"/>
                </a:rPr>
                <a:t>16 casos</a:t>
              </a:r>
              <a:endParaRPr lang="es-CO" sz="1200" dirty="0"/>
            </a:p>
          </p:txBody>
        </p:sp>
      </p:grpSp>
      <p:grpSp>
        <p:nvGrpSpPr>
          <p:cNvPr id="178" name="2 Grupo">
            <a:extLst>
              <a:ext uri="{FF2B5EF4-FFF2-40B4-BE49-F238E27FC236}">
                <a16:creationId xmlns:a16="http://schemas.microsoft.com/office/drawing/2014/main" id="{240B3408-5E6E-4FDF-8C51-1715F9784706}"/>
              </a:ext>
            </a:extLst>
          </p:cNvPr>
          <p:cNvGrpSpPr/>
          <p:nvPr/>
        </p:nvGrpSpPr>
        <p:grpSpPr>
          <a:xfrm>
            <a:off x="994513" y="5741979"/>
            <a:ext cx="812752" cy="1594295"/>
            <a:chOff x="1825139" y="1057131"/>
            <a:chExt cx="812752" cy="1594295"/>
          </a:xfrm>
        </p:grpSpPr>
        <p:sp>
          <p:nvSpPr>
            <p:cNvPr id="179" name="41 Rectángulo redondeado">
              <a:extLst>
                <a:ext uri="{FF2B5EF4-FFF2-40B4-BE49-F238E27FC236}">
                  <a16:creationId xmlns:a16="http://schemas.microsoft.com/office/drawing/2014/main" id="{951AA765-2D1E-4B9A-8105-3F69D550CCE9}"/>
                </a:ext>
              </a:extLst>
            </p:cNvPr>
            <p:cNvSpPr/>
            <p:nvPr/>
          </p:nvSpPr>
          <p:spPr>
            <a:xfrm>
              <a:off x="1846951" y="2010776"/>
              <a:ext cx="790940"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46,7%</a:t>
              </a:r>
            </a:p>
          </p:txBody>
        </p:sp>
        <p:sp>
          <p:nvSpPr>
            <p:cNvPr id="180" name="31 Rectángulo">
              <a:extLst>
                <a:ext uri="{FF2B5EF4-FFF2-40B4-BE49-F238E27FC236}">
                  <a16:creationId xmlns:a16="http://schemas.microsoft.com/office/drawing/2014/main" id="{A07EF153-B498-4343-AD2C-E14ED910739B}"/>
                </a:ext>
              </a:extLst>
            </p:cNvPr>
            <p:cNvSpPr/>
            <p:nvPr/>
          </p:nvSpPr>
          <p:spPr>
            <a:xfrm>
              <a:off x="1825139" y="1737476"/>
              <a:ext cx="780983" cy="276999"/>
            </a:xfrm>
            <a:prstGeom prst="rect">
              <a:avLst/>
            </a:prstGeom>
          </p:spPr>
          <p:txBody>
            <a:bodyPr wrap="none">
              <a:spAutoFit/>
            </a:bodyPr>
            <a:lstStyle/>
            <a:p>
              <a:r>
                <a:rPr lang="es-ES" sz="1200" b="1" u="sng" dirty="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181" name="34 Rectángulo">
              <a:extLst>
                <a:ext uri="{FF2B5EF4-FFF2-40B4-BE49-F238E27FC236}">
                  <a16:creationId xmlns:a16="http://schemas.microsoft.com/office/drawing/2014/main" id="{DA4498F3-588D-4061-BF9A-6202CC261B3B}"/>
                </a:ext>
              </a:extLst>
            </p:cNvPr>
            <p:cNvSpPr/>
            <p:nvPr/>
          </p:nvSpPr>
          <p:spPr>
            <a:xfrm>
              <a:off x="1891954" y="2374427"/>
              <a:ext cx="720069" cy="276999"/>
            </a:xfrm>
            <a:prstGeom prst="rect">
              <a:avLst/>
            </a:prstGeom>
          </p:spPr>
          <p:txBody>
            <a:bodyPr wrap="none">
              <a:spAutoFit/>
            </a:bodyPr>
            <a:lstStyle/>
            <a:p>
              <a:r>
                <a:rPr lang="es-ES" sz="1200" b="1" dirty="0">
                  <a:latin typeface="Arial Narrow" panose="020B0606020202030204" pitchFamily="34" charset="0"/>
                </a:rPr>
                <a:t>14 casos</a:t>
              </a:r>
              <a:endParaRPr lang="es-CO" sz="1200" dirty="0"/>
            </a:p>
          </p:txBody>
        </p:sp>
        <p:pic>
          <p:nvPicPr>
            <p:cNvPr id="182" name="Picture 3">
              <a:extLst>
                <a:ext uri="{FF2B5EF4-FFF2-40B4-BE49-F238E27FC236}">
                  <a16:creationId xmlns:a16="http://schemas.microsoft.com/office/drawing/2014/main" id="{0A81E725-8FF1-4AC2-A9E4-1066E2AB5B7D}"/>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29313" t="7366" r="56038"/>
            <a:stretch/>
          </p:blipFill>
          <p:spPr bwMode="auto">
            <a:xfrm>
              <a:off x="1851354" y="1057131"/>
              <a:ext cx="696035" cy="748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83" name="6 Grupo">
            <a:extLst>
              <a:ext uri="{FF2B5EF4-FFF2-40B4-BE49-F238E27FC236}">
                <a16:creationId xmlns:a16="http://schemas.microsoft.com/office/drawing/2014/main" id="{8025EBE9-B8FF-467D-A28C-758E2ED56CCE}"/>
              </a:ext>
            </a:extLst>
          </p:cNvPr>
          <p:cNvGrpSpPr/>
          <p:nvPr/>
        </p:nvGrpSpPr>
        <p:grpSpPr>
          <a:xfrm>
            <a:off x="2086783" y="5708617"/>
            <a:ext cx="1152880" cy="1582804"/>
            <a:chOff x="3115290" y="1057131"/>
            <a:chExt cx="1152880" cy="1582804"/>
          </a:xfrm>
        </p:grpSpPr>
        <p:grpSp>
          <p:nvGrpSpPr>
            <p:cNvPr id="184" name="49 Grupo">
              <a:extLst>
                <a:ext uri="{FF2B5EF4-FFF2-40B4-BE49-F238E27FC236}">
                  <a16:creationId xmlns:a16="http://schemas.microsoft.com/office/drawing/2014/main" id="{07E438F1-E0DC-410D-9CBA-16B321EA1F5D}"/>
                </a:ext>
              </a:extLst>
            </p:cNvPr>
            <p:cNvGrpSpPr/>
            <p:nvPr/>
          </p:nvGrpSpPr>
          <p:grpSpPr>
            <a:xfrm>
              <a:off x="3115290" y="1781104"/>
              <a:ext cx="1152880" cy="858831"/>
              <a:chOff x="3744466" y="1301912"/>
              <a:chExt cx="1152880" cy="858831"/>
            </a:xfrm>
          </p:grpSpPr>
          <p:sp>
            <p:nvSpPr>
              <p:cNvPr id="186" name="50 Rectángulo redondeado">
                <a:extLst>
                  <a:ext uri="{FF2B5EF4-FFF2-40B4-BE49-F238E27FC236}">
                    <a16:creationId xmlns:a16="http://schemas.microsoft.com/office/drawing/2014/main" id="{F31841B0-1882-4CA7-AD79-6EC160CD0DAD}"/>
                  </a:ext>
                </a:extLst>
              </p:cNvPr>
              <p:cNvSpPr/>
              <p:nvPr/>
            </p:nvSpPr>
            <p:spPr>
              <a:xfrm>
                <a:off x="3912519" y="1553220"/>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p>
            </p:txBody>
          </p:sp>
          <p:sp>
            <p:nvSpPr>
              <p:cNvPr id="187" name="52 Rectángulo">
                <a:extLst>
                  <a:ext uri="{FF2B5EF4-FFF2-40B4-BE49-F238E27FC236}">
                    <a16:creationId xmlns:a16="http://schemas.microsoft.com/office/drawing/2014/main" id="{205DE12B-DE5E-4A51-B5C9-31EA931477A1}"/>
                  </a:ext>
                </a:extLst>
              </p:cNvPr>
              <p:cNvSpPr/>
              <p:nvPr/>
            </p:nvSpPr>
            <p:spPr>
              <a:xfrm>
                <a:off x="3744466" y="1301912"/>
                <a:ext cx="1152880" cy="276999"/>
              </a:xfrm>
              <a:prstGeom prst="rect">
                <a:avLst/>
              </a:prstGeom>
            </p:spPr>
            <p:txBody>
              <a:bodyPr wrap="none">
                <a:spAutoFit/>
              </a:bodyPr>
              <a:lstStyle/>
              <a:p>
                <a:r>
                  <a:rPr lang="es-ES" sz="1200" b="1" u="sng" dirty="0">
                    <a:latin typeface="Arial Narrow" panose="020B0606020202030204" pitchFamily="34" charset="0"/>
                  </a:rPr>
                  <a:t>Afrocolombiano</a:t>
                </a:r>
                <a:endParaRPr lang="es-ES" sz="1200" b="1" u="sng" dirty="0">
                  <a:solidFill>
                    <a:sysClr val="windowText" lastClr="000000"/>
                  </a:solidFill>
                  <a:latin typeface="Arial Narrow" panose="020B0606020202030204" pitchFamily="34" charset="0"/>
                </a:endParaRPr>
              </a:p>
            </p:txBody>
          </p:sp>
          <p:sp>
            <p:nvSpPr>
              <p:cNvPr id="188" name="53 Rectángulo">
                <a:extLst>
                  <a:ext uri="{FF2B5EF4-FFF2-40B4-BE49-F238E27FC236}">
                    <a16:creationId xmlns:a16="http://schemas.microsoft.com/office/drawing/2014/main" id="{DE998490-518F-4B88-AB9E-CBBC78358D8F}"/>
                  </a:ext>
                </a:extLst>
              </p:cNvPr>
              <p:cNvSpPr/>
              <p:nvPr/>
            </p:nvSpPr>
            <p:spPr>
              <a:xfrm>
                <a:off x="3957784" y="1883744"/>
                <a:ext cx="649537" cy="276999"/>
              </a:xfrm>
              <a:prstGeom prst="rect">
                <a:avLst/>
              </a:prstGeom>
            </p:spPr>
            <p:txBody>
              <a:bodyPr wrap="none">
                <a:spAutoFit/>
              </a:bodyPr>
              <a:lstStyle/>
              <a:p>
                <a:r>
                  <a:rPr lang="es-ES" sz="1200" b="1" dirty="0">
                    <a:latin typeface="Arial Narrow" panose="020B0606020202030204" pitchFamily="34" charset="0"/>
                  </a:rPr>
                  <a:t>0 casos</a:t>
                </a:r>
                <a:endParaRPr lang="es-CO" sz="1200" dirty="0"/>
              </a:p>
            </p:txBody>
          </p:sp>
        </p:grpSp>
        <p:pic>
          <p:nvPicPr>
            <p:cNvPr id="185" name="Picture 3">
              <a:extLst>
                <a:ext uri="{FF2B5EF4-FFF2-40B4-BE49-F238E27FC236}">
                  <a16:creationId xmlns:a16="http://schemas.microsoft.com/office/drawing/2014/main" id="{95215F6D-C1C5-43D2-95FC-B364B03C7CC6}"/>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59057" t="8806" r="25145"/>
            <a:stretch/>
          </p:blipFill>
          <p:spPr bwMode="auto">
            <a:xfrm>
              <a:off x="3328608" y="1057131"/>
              <a:ext cx="750627" cy="775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89" name="8 Grupo">
            <a:extLst>
              <a:ext uri="{FF2B5EF4-FFF2-40B4-BE49-F238E27FC236}">
                <a16:creationId xmlns:a16="http://schemas.microsoft.com/office/drawing/2014/main" id="{DDE10130-57BF-4E31-9A0D-67CF474B2F32}"/>
              </a:ext>
            </a:extLst>
          </p:cNvPr>
          <p:cNvGrpSpPr/>
          <p:nvPr/>
        </p:nvGrpSpPr>
        <p:grpSpPr>
          <a:xfrm>
            <a:off x="3248018" y="5708617"/>
            <a:ext cx="740068" cy="1574421"/>
            <a:chOff x="4588574" y="1057131"/>
            <a:chExt cx="740068" cy="1574421"/>
          </a:xfrm>
        </p:grpSpPr>
        <p:grpSp>
          <p:nvGrpSpPr>
            <p:cNvPr id="190" name="7 Grupo">
              <a:extLst>
                <a:ext uri="{FF2B5EF4-FFF2-40B4-BE49-F238E27FC236}">
                  <a16:creationId xmlns:a16="http://schemas.microsoft.com/office/drawing/2014/main" id="{80C423B7-4A80-4739-809B-006BB163AB03}"/>
                </a:ext>
              </a:extLst>
            </p:cNvPr>
            <p:cNvGrpSpPr/>
            <p:nvPr/>
          </p:nvGrpSpPr>
          <p:grpSpPr>
            <a:xfrm>
              <a:off x="4588574" y="1751628"/>
              <a:ext cx="740068" cy="879924"/>
              <a:chOff x="5245046" y="1274868"/>
              <a:chExt cx="740068" cy="879924"/>
            </a:xfrm>
          </p:grpSpPr>
          <p:sp>
            <p:nvSpPr>
              <p:cNvPr id="192" name="43 Rectángulo redondeado">
                <a:extLst>
                  <a:ext uri="{FF2B5EF4-FFF2-40B4-BE49-F238E27FC236}">
                    <a16:creationId xmlns:a16="http://schemas.microsoft.com/office/drawing/2014/main" id="{E6FD59C9-55A7-4CB9-B4CB-E8A47CB4B62F}"/>
                  </a:ext>
                </a:extLst>
              </p:cNvPr>
              <p:cNvSpPr/>
              <p:nvPr/>
            </p:nvSpPr>
            <p:spPr>
              <a:xfrm>
                <a:off x="5245046" y="1561312"/>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p>
            </p:txBody>
          </p:sp>
          <p:sp>
            <p:nvSpPr>
              <p:cNvPr id="193" name="33 Rectángulo">
                <a:extLst>
                  <a:ext uri="{FF2B5EF4-FFF2-40B4-BE49-F238E27FC236}">
                    <a16:creationId xmlns:a16="http://schemas.microsoft.com/office/drawing/2014/main" id="{9CF4364B-85BB-4859-9504-E17AA464F53C}"/>
                  </a:ext>
                </a:extLst>
              </p:cNvPr>
              <p:cNvSpPr/>
              <p:nvPr/>
            </p:nvSpPr>
            <p:spPr>
              <a:xfrm>
                <a:off x="5272675" y="1274868"/>
                <a:ext cx="704039" cy="276999"/>
              </a:xfrm>
              <a:prstGeom prst="rect">
                <a:avLst/>
              </a:prstGeom>
            </p:spPr>
            <p:txBody>
              <a:bodyPr wrap="none">
                <a:spAutoFit/>
              </a:bodyPr>
              <a:lstStyle/>
              <a:p>
                <a:r>
                  <a:rPr lang="es-ES" sz="1200" b="1" u="sng" dirty="0">
                    <a:latin typeface="Arial Narrow" panose="020B0606020202030204" pitchFamily="34" charset="0"/>
                  </a:rPr>
                  <a:t>Indígena</a:t>
                </a:r>
                <a:endParaRPr lang="es-ES" sz="1200" b="1" u="sng" dirty="0">
                  <a:solidFill>
                    <a:sysClr val="windowText" lastClr="000000"/>
                  </a:solidFill>
                  <a:latin typeface="Arial Narrow" panose="020B0606020202030204" pitchFamily="34" charset="0"/>
                </a:endParaRPr>
              </a:p>
            </p:txBody>
          </p:sp>
          <p:sp>
            <p:nvSpPr>
              <p:cNvPr id="194" name="36 Rectángulo">
                <a:extLst>
                  <a:ext uri="{FF2B5EF4-FFF2-40B4-BE49-F238E27FC236}">
                    <a16:creationId xmlns:a16="http://schemas.microsoft.com/office/drawing/2014/main" id="{B419C946-A86C-4E30-8F19-3621EEED69D3}"/>
                  </a:ext>
                </a:extLst>
              </p:cNvPr>
              <p:cNvSpPr/>
              <p:nvPr/>
            </p:nvSpPr>
            <p:spPr>
              <a:xfrm>
                <a:off x="5286277" y="1877793"/>
                <a:ext cx="649537" cy="276999"/>
              </a:xfrm>
              <a:prstGeom prst="rect">
                <a:avLst/>
              </a:prstGeom>
            </p:spPr>
            <p:txBody>
              <a:bodyPr wrap="none">
                <a:spAutoFit/>
              </a:bodyPr>
              <a:lstStyle/>
              <a:p>
                <a:r>
                  <a:rPr lang="es-ES" sz="1200" b="1" dirty="0">
                    <a:latin typeface="Arial Narrow" panose="020B0606020202030204" pitchFamily="34" charset="0"/>
                  </a:rPr>
                  <a:t>0 casos</a:t>
                </a:r>
                <a:endParaRPr lang="es-CO" sz="1200" dirty="0"/>
              </a:p>
            </p:txBody>
          </p:sp>
        </p:grpSp>
        <p:pic>
          <p:nvPicPr>
            <p:cNvPr id="191" name="Picture 3">
              <a:extLst>
                <a:ext uri="{FF2B5EF4-FFF2-40B4-BE49-F238E27FC236}">
                  <a16:creationId xmlns:a16="http://schemas.microsoft.com/office/drawing/2014/main" id="{CFDD53F3-A7A8-4BE6-8D4A-0A662AEA6150}"/>
                </a:ext>
              </a:extLst>
            </p:cNvPr>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86761"/>
            <a:stretch/>
          </p:blipFill>
          <p:spPr bwMode="auto">
            <a:xfrm>
              <a:off x="4668287" y="1057131"/>
              <a:ext cx="629046" cy="784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95" name="Picture 6">
            <a:extLst>
              <a:ext uri="{FF2B5EF4-FFF2-40B4-BE49-F238E27FC236}">
                <a16:creationId xmlns:a16="http://schemas.microsoft.com/office/drawing/2014/main" id="{8E015834-7506-424E-ADEA-A5536C959E17}"/>
              </a:ext>
            </a:extLst>
          </p:cNvPr>
          <p:cNvPicPr>
            <a:picLocks noChangeAspect="1" noChangeArrowheads="1"/>
          </p:cNvPicPr>
          <p:nvPr/>
        </p:nvPicPr>
        <p:blipFill>
          <a:blip r:embed="rId6">
            <a:biLevel thresh="50000"/>
            <a:extLst>
              <a:ext uri="{28A0092B-C50C-407E-A947-70E740481C1C}">
                <a14:useLocalDpi xmlns:a14="http://schemas.microsoft.com/office/drawing/2010/main" val="0"/>
              </a:ext>
            </a:extLst>
          </a:blip>
          <a:srcRect/>
          <a:stretch>
            <a:fillRect/>
          </a:stretch>
        </p:blipFill>
        <p:spPr bwMode="auto">
          <a:xfrm>
            <a:off x="5609802" y="7303930"/>
            <a:ext cx="94297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96" name="71 Grupo">
            <a:extLst>
              <a:ext uri="{FF2B5EF4-FFF2-40B4-BE49-F238E27FC236}">
                <a16:creationId xmlns:a16="http://schemas.microsoft.com/office/drawing/2014/main" id="{A328362B-A046-47F9-BBCE-CE06EFE271B4}"/>
              </a:ext>
            </a:extLst>
          </p:cNvPr>
          <p:cNvGrpSpPr/>
          <p:nvPr/>
        </p:nvGrpSpPr>
        <p:grpSpPr>
          <a:xfrm>
            <a:off x="5306118" y="7955150"/>
            <a:ext cx="1690560" cy="895875"/>
            <a:chOff x="-14122" y="6941207"/>
            <a:chExt cx="1282684" cy="895875"/>
          </a:xfrm>
        </p:grpSpPr>
        <p:sp>
          <p:nvSpPr>
            <p:cNvPr id="197" name="72 CuadroTexto">
              <a:extLst>
                <a:ext uri="{FF2B5EF4-FFF2-40B4-BE49-F238E27FC236}">
                  <a16:creationId xmlns:a16="http://schemas.microsoft.com/office/drawing/2014/main" id="{FAD0914E-0F7C-4C0D-B236-AAC3CB7672FF}"/>
                </a:ext>
              </a:extLst>
            </p:cNvPr>
            <p:cNvSpPr txBox="1"/>
            <p:nvPr/>
          </p:nvSpPr>
          <p:spPr>
            <a:xfrm>
              <a:off x="9138" y="6941207"/>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Área de ocurrencia</a:t>
              </a:r>
            </a:p>
          </p:txBody>
        </p:sp>
        <p:sp>
          <p:nvSpPr>
            <p:cNvPr id="198" name="73 Rectángulo redondeado">
              <a:extLst>
                <a:ext uri="{FF2B5EF4-FFF2-40B4-BE49-F238E27FC236}">
                  <a16:creationId xmlns:a16="http://schemas.microsoft.com/office/drawing/2014/main" id="{C41D7C3B-5136-462F-818B-0BDB9E9CCC56}"/>
                </a:ext>
              </a:extLst>
            </p:cNvPr>
            <p:cNvSpPr/>
            <p:nvPr/>
          </p:nvSpPr>
          <p:spPr>
            <a:xfrm>
              <a:off x="-14122" y="7203307"/>
              <a:ext cx="1282684" cy="633775"/>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Cabecera municipal</a:t>
              </a:r>
            </a:p>
            <a:p>
              <a:pPr algn="ctr"/>
              <a:r>
                <a:rPr lang="es-ES" sz="1400" b="1" dirty="0">
                  <a:solidFill>
                    <a:schemeClr val="tx1"/>
                  </a:solidFill>
                  <a:latin typeface="Arial Narrow" panose="020B0606020202030204" pitchFamily="34" charset="0"/>
                </a:rPr>
                <a:t>96,7% </a:t>
              </a:r>
            </a:p>
            <a:p>
              <a:pPr algn="ctr"/>
              <a:r>
                <a:rPr lang="es-ES" sz="1400" b="1" dirty="0">
                  <a:solidFill>
                    <a:schemeClr val="tx1"/>
                  </a:solidFill>
                  <a:latin typeface="Arial Narrow" panose="020B0606020202030204" pitchFamily="34" charset="0"/>
                </a:rPr>
                <a:t>29 casos</a:t>
              </a:r>
            </a:p>
          </p:txBody>
        </p:sp>
      </p:grpSp>
      <p:pic>
        <p:nvPicPr>
          <p:cNvPr id="199" name="Picture 5">
            <a:extLst>
              <a:ext uri="{FF2B5EF4-FFF2-40B4-BE49-F238E27FC236}">
                <a16:creationId xmlns:a16="http://schemas.microsoft.com/office/drawing/2014/main" id="{B0A14953-896C-4625-8045-B4C92F119D6F}"/>
              </a:ext>
            </a:extLst>
          </p:cNvPr>
          <p:cNvPicPr>
            <a:picLocks noChangeAspect="1" noChangeArrowheads="1"/>
          </p:cNvPicPr>
          <p:nvPr/>
        </p:nvPicPr>
        <p:blipFill>
          <a:blip r:embed="rId7">
            <a:biLevel thresh="50000"/>
            <a:extLst>
              <a:ext uri="{28A0092B-C50C-407E-A947-70E740481C1C}">
                <a14:useLocalDpi xmlns:a14="http://schemas.microsoft.com/office/drawing/2010/main" val="0"/>
              </a:ext>
            </a:extLst>
          </a:blip>
          <a:srcRect/>
          <a:stretch>
            <a:fillRect/>
          </a:stretch>
        </p:blipFill>
        <p:spPr bwMode="auto">
          <a:xfrm>
            <a:off x="2220671" y="7542549"/>
            <a:ext cx="93345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00" name="87 Grupo">
            <a:extLst>
              <a:ext uri="{FF2B5EF4-FFF2-40B4-BE49-F238E27FC236}">
                <a16:creationId xmlns:a16="http://schemas.microsoft.com/office/drawing/2014/main" id="{33DF2E91-D412-4DCE-81A2-48E2CC67E3F7}"/>
              </a:ext>
            </a:extLst>
          </p:cNvPr>
          <p:cNvGrpSpPr/>
          <p:nvPr/>
        </p:nvGrpSpPr>
        <p:grpSpPr>
          <a:xfrm>
            <a:off x="1825923" y="7775479"/>
            <a:ext cx="3277595" cy="978490"/>
            <a:chOff x="-14122" y="6517843"/>
            <a:chExt cx="2486820" cy="978490"/>
          </a:xfrm>
        </p:grpSpPr>
        <p:sp>
          <p:nvSpPr>
            <p:cNvPr id="201" name="88 CuadroTexto">
              <a:extLst>
                <a:ext uri="{FF2B5EF4-FFF2-40B4-BE49-F238E27FC236}">
                  <a16:creationId xmlns:a16="http://schemas.microsoft.com/office/drawing/2014/main" id="{656717D3-5797-4FA7-AF76-CBE23652AB9F}"/>
                </a:ext>
              </a:extLst>
            </p:cNvPr>
            <p:cNvSpPr txBox="1"/>
            <p:nvPr/>
          </p:nvSpPr>
          <p:spPr>
            <a:xfrm>
              <a:off x="-14122" y="7072716"/>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Afiliación al SGSS</a:t>
              </a:r>
            </a:p>
          </p:txBody>
        </p:sp>
        <p:sp>
          <p:nvSpPr>
            <p:cNvPr id="202" name="89 Rectángulo redondeado">
              <a:extLst>
                <a:ext uri="{FF2B5EF4-FFF2-40B4-BE49-F238E27FC236}">
                  <a16:creationId xmlns:a16="http://schemas.microsoft.com/office/drawing/2014/main" id="{1A9CCED0-DB97-4F30-A214-D6055DFAD2D1}"/>
                </a:ext>
              </a:extLst>
            </p:cNvPr>
            <p:cNvSpPr/>
            <p:nvPr/>
          </p:nvSpPr>
          <p:spPr>
            <a:xfrm>
              <a:off x="1062597" y="6517843"/>
              <a:ext cx="1410101" cy="97849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Régimen contributivo</a:t>
              </a:r>
              <a:endParaRPr lang="es-ES" sz="1600" b="1" dirty="0">
                <a:solidFill>
                  <a:schemeClr val="tx1"/>
                </a:solidFill>
                <a:latin typeface="Arial Narrow" panose="020B0606020202030204" pitchFamily="34" charset="0"/>
              </a:endParaRPr>
            </a:p>
            <a:p>
              <a:pPr algn="ctr"/>
              <a:r>
                <a:rPr lang="es-ES" sz="1600" b="1" dirty="0">
                  <a:solidFill>
                    <a:schemeClr val="tx1"/>
                  </a:solidFill>
                  <a:latin typeface="Arial Narrow" panose="020B0606020202030204" pitchFamily="34" charset="0"/>
                </a:rPr>
                <a:t>60% - 18 casos</a:t>
              </a:r>
            </a:p>
            <a:p>
              <a:pPr algn="ctr"/>
              <a:r>
                <a:rPr lang="es-ES" sz="1200" b="1" dirty="0">
                  <a:solidFill>
                    <a:schemeClr val="tx1"/>
                  </a:solidFill>
                  <a:latin typeface="Arial Narrow" panose="020B0606020202030204" pitchFamily="34" charset="0"/>
                </a:rPr>
                <a:t>Régimen</a:t>
              </a:r>
              <a:r>
                <a:rPr lang="es-ES" sz="1600" b="1" dirty="0">
                  <a:solidFill>
                    <a:schemeClr val="tx1"/>
                  </a:solidFill>
                  <a:latin typeface="Arial Narrow" panose="020B0606020202030204" pitchFamily="34" charset="0"/>
                </a:rPr>
                <a:t> </a:t>
              </a:r>
              <a:r>
                <a:rPr lang="es-ES" sz="1200" b="1" dirty="0">
                  <a:solidFill>
                    <a:schemeClr val="tx1"/>
                  </a:solidFill>
                  <a:latin typeface="Arial Narrow" panose="020B0606020202030204" pitchFamily="34" charset="0"/>
                </a:rPr>
                <a:t> subsidiado</a:t>
              </a:r>
              <a:endParaRPr lang="es-ES" sz="1600" b="1" dirty="0">
                <a:solidFill>
                  <a:schemeClr val="tx1"/>
                </a:solidFill>
                <a:latin typeface="Arial Narrow" panose="020B0606020202030204" pitchFamily="34" charset="0"/>
              </a:endParaRPr>
            </a:p>
            <a:p>
              <a:pPr algn="ctr"/>
              <a:r>
                <a:rPr lang="es-ES" sz="1600" b="1" dirty="0">
                  <a:solidFill>
                    <a:schemeClr val="tx1"/>
                  </a:solidFill>
                  <a:latin typeface="Arial Narrow" panose="020B0606020202030204" pitchFamily="34" charset="0"/>
                </a:rPr>
                <a:t>33,3% - 10 casos</a:t>
              </a:r>
            </a:p>
          </p:txBody>
        </p:sp>
      </p:grpSp>
      <p:grpSp>
        <p:nvGrpSpPr>
          <p:cNvPr id="203" name="91 Grupo">
            <a:extLst>
              <a:ext uri="{FF2B5EF4-FFF2-40B4-BE49-F238E27FC236}">
                <a16:creationId xmlns:a16="http://schemas.microsoft.com/office/drawing/2014/main" id="{24EB402C-7DF4-4FA2-8469-96A0BAAE9CBF}"/>
              </a:ext>
            </a:extLst>
          </p:cNvPr>
          <p:cNvGrpSpPr/>
          <p:nvPr/>
        </p:nvGrpSpPr>
        <p:grpSpPr>
          <a:xfrm>
            <a:off x="4205798" y="5810922"/>
            <a:ext cx="874090" cy="1513653"/>
            <a:chOff x="2507826" y="2585355"/>
            <a:chExt cx="874090" cy="1513653"/>
          </a:xfrm>
        </p:grpSpPr>
        <p:sp>
          <p:nvSpPr>
            <p:cNvPr id="204" name="92 Rectángulo redondeado">
              <a:extLst>
                <a:ext uri="{FF2B5EF4-FFF2-40B4-BE49-F238E27FC236}">
                  <a16:creationId xmlns:a16="http://schemas.microsoft.com/office/drawing/2014/main" id="{14958355-292F-4289-A4A4-8AFEB618B5AF}"/>
                </a:ext>
              </a:extLst>
            </p:cNvPr>
            <p:cNvSpPr/>
            <p:nvPr/>
          </p:nvSpPr>
          <p:spPr>
            <a:xfrm>
              <a:off x="2507826" y="3472120"/>
              <a:ext cx="874090" cy="360040"/>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3,3%</a:t>
              </a:r>
            </a:p>
          </p:txBody>
        </p:sp>
        <p:pic>
          <p:nvPicPr>
            <p:cNvPr id="205" name="Picture 2">
              <a:extLst>
                <a:ext uri="{FF2B5EF4-FFF2-40B4-BE49-F238E27FC236}">
                  <a16:creationId xmlns:a16="http://schemas.microsoft.com/office/drawing/2014/main" id="{49A29424-F4AE-4246-BBC6-54120CDB3061}"/>
                </a:ext>
              </a:extLst>
            </p:cNvPr>
            <p:cNvPicPr>
              <a:picLocks noChangeAspect="1" noChangeArrowheads="1"/>
            </p:cNvPicPr>
            <p:nvPr/>
          </p:nvPicPr>
          <p:blipFill>
            <a:blip r:embed="rId8">
              <a:biLevel thresh="75000"/>
              <a:extLst>
                <a:ext uri="{28A0092B-C50C-407E-A947-70E740481C1C}">
                  <a14:useLocalDpi xmlns:a14="http://schemas.microsoft.com/office/drawing/2010/main" val="0"/>
                </a:ext>
              </a:extLst>
            </a:blip>
            <a:srcRect/>
            <a:stretch>
              <a:fillRect/>
            </a:stretch>
          </p:blipFill>
          <p:spPr bwMode="auto">
            <a:xfrm>
              <a:off x="2782185" y="2585355"/>
              <a:ext cx="477234" cy="780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6" name="94 Rectángulo">
              <a:extLst>
                <a:ext uri="{FF2B5EF4-FFF2-40B4-BE49-F238E27FC236}">
                  <a16:creationId xmlns:a16="http://schemas.microsoft.com/office/drawing/2014/main" id="{3883444C-AE1B-488F-A42B-38950D7108E6}"/>
                </a:ext>
              </a:extLst>
            </p:cNvPr>
            <p:cNvSpPr/>
            <p:nvPr/>
          </p:nvSpPr>
          <p:spPr>
            <a:xfrm>
              <a:off x="2558275" y="3203848"/>
              <a:ext cx="740908" cy="276999"/>
            </a:xfrm>
            <a:prstGeom prst="rect">
              <a:avLst/>
            </a:prstGeom>
          </p:spPr>
          <p:txBody>
            <a:bodyPr wrap="none">
              <a:spAutoFit/>
            </a:bodyPr>
            <a:lstStyle/>
            <a:p>
              <a:pPr algn="ctr"/>
              <a:r>
                <a:rPr lang="es-ES" sz="1200" b="1" u="sng" dirty="0">
                  <a:latin typeface="Arial Narrow" panose="020B0606020202030204" pitchFamily="34" charset="0"/>
                </a:rPr>
                <a:t>Maternas</a:t>
              </a:r>
              <a:endParaRPr lang="es-ES" sz="1200" b="1" u="sng" dirty="0">
                <a:solidFill>
                  <a:sysClr val="windowText" lastClr="000000"/>
                </a:solidFill>
                <a:latin typeface="Arial Narrow" panose="020B0606020202030204" pitchFamily="34" charset="0"/>
              </a:endParaRPr>
            </a:p>
          </p:txBody>
        </p:sp>
        <p:sp>
          <p:nvSpPr>
            <p:cNvPr id="207" name="95 Rectángulo">
              <a:extLst>
                <a:ext uri="{FF2B5EF4-FFF2-40B4-BE49-F238E27FC236}">
                  <a16:creationId xmlns:a16="http://schemas.microsoft.com/office/drawing/2014/main" id="{32EC5B4A-1193-42B7-BB04-A17D0C584E1F}"/>
                </a:ext>
              </a:extLst>
            </p:cNvPr>
            <p:cNvSpPr/>
            <p:nvPr/>
          </p:nvSpPr>
          <p:spPr>
            <a:xfrm>
              <a:off x="2648170" y="3822009"/>
              <a:ext cx="579005" cy="276999"/>
            </a:xfrm>
            <a:prstGeom prst="rect">
              <a:avLst/>
            </a:prstGeom>
          </p:spPr>
          <p:txBody>
            <a:bodyPr wrap="none">
              <a:spAutoFit/>
            </a:bodyPr>
            <a:lstStyle/>
            <a:p>
              <a:r>
                <a:rPr lang="es-ES" sz="1200" b="1" dirty="0">
                  <a:latin typeface="Arial Narrow" panose="020B0606020202030204" pitchFamily="34" charset="0"/>
                </a:rPr>
                <a:t>1 caso</a:t>
              </a:r>
              <a:endParaRPr lang="es-CO" sz="1200" dirty="0"/>
            </a:p>
          </p:txBody>
        </p:sp>
      </p:grpSp>
      <p:grpSp>
        <p:nvGrpSpPr>
          <p:cNvPr id="208" name="10 Grupo">
            <a:extLst>
              <a:ext uri="{FF2B5EF4-FFF2-40B4-BE49-F238E27FC236}">
                <a16:creationId xmlns:a16="http://schemas.microsoft.com/office/drawing/2014/main" id="{31946A9A-37AB-4DC4-90F6-85AB64B763B4}"/>
              </a:ext>
            </a:extLst>
          </p:cNvPr>
          <p:cNvGrpSpPr/>
          <p:nvPr/>
        </p:nvGrpSpPr>
        <p:grpSpPr>
          <a:xfrm>
            <a:off x="6231823" y="5816838"/>
            <a:ext cx="789881" cy="1519436"/>
            <a:chOff x="3826683" y="2682487"/>
            <a:chExt cx="789881" cy="1519436"/>
          </a:xfrm>
        </p:grpSpPr>
        <p:grpSp>
          <p:nvGrpSpPr>
            <p:cNvPr id="209" name="1 Grupo">
              <a:extLst>
                <a:ext uri="{FF2B5EF4-FFF2-40B4-BE49-F238E27FC236}">
                  <a16:creationId xmlns:a16="http://schemas.microsoft.com/office/drawing/2014/main" id="{D007CDF7-8E79-4EE3-9D1D-7D33B8C8803B}"/>
                </a:ext>
              </a:extLst>
            </p:cNvPr>
            <p:cNvGrpSpPr/>
            <p:nvPr/>
          </p:nvGrpSpPr>
          <p:grpSpPr>
            <a:xfrm>
              <a:off x="3826683" y="3306763"/>
              <a:ext cx="789881" cy="895160"/>
              <a:chOff x="2507826" y="3203848"/>
              <a:chExt cx="789881" cy="895160"/>
            </a:xfrm>
          </p:grpSpPr>
          <p:sp>
            <p:nvSpPr>
              <p:cNvPr id="211" name="56 Rectángulo redondeado">
                <a:extLst>
                  <a:ext uri="{FF2B5EF4-FFF2-40B4-BE49-F238E27FC236}">
                    <a16:creationId xmlns:a16="http://schemas.microsoft.com/office/drawing/2014/main" id="{351E3F22-AC0E-4F57-850E-297FD575B049}"/>
                  </a:ext>
                </a:extLst>
              </p:cNvPr>
              <p:cNvSpPr/>
              <p:nvPr/>
            </p:nvSpPr>
            <p:spPr>
              <a:xfrm>
                <a:off x="2507826" y="3472120"/>
                <a:ext cx="764855"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3,3%</a:t>
                </a:r>
              </a:p>
            </p:txBody>
          </p:sp>
          <p:sp>
            <p:nvSpPr>
              <p:cNvPr id="212" name="38 Rectángulo">
                <a:extLst>
                  <a:ext uri="{FF2B5EF4-FFF2-40B4-BE49-F238E27FC236}">
                    <a16:creationId xmlns:a16="http://schemas.microsoft.com/office/drawing/2014/main" id="{DEF1ACE5-3EAA-40B6-95D9-FFFAB221F9EA}"/>
                  </a:ext>
                </a:extLst>
              </p:cNvPr>
              <p:cNvSpPr/>
              <p:nvPr/>
            </p:nvSpPr>
            <p:spPr>
              <a:xfrm>
                <a:off x="2572704" y="3203848"/>
                <a:ext cx="712054" cy="276999"/>
              </a:xfrm>
              <a:prstGeom prst="rect">
                <a:avLst/>
              </a:prstGeom>
            </p:spPr>
            <p:txBody>
              <a:bodyPr wrap="none">
                <a:spAutoFit/>
              </a:bodyPr>
              <a:lstStyle/>
              <a:p>
                <a:pPr algn="ctr"/>
                <a:r>
                  <a:rPr lang="es-ES" sz="1200" b="1" u="sng" dirty="0">
                    <a:latin typeface="Arial Narrow" panose="020B0606020202030204" pitchFamily="34" charset="0"/>
                  </a:rPr>
                  <a:t>Migrante</a:t>
                </a:r>
                <a:endParaRPr lang="es-ES" sz="1200" b="1" u="sng" dirty="0">
                  <a:solidFill>
                    <a:sysClr val="windowText" lastClr="000000"/>
                  </a:solidFill>
                  <a:latin typeface="Arial Narrow" panose="020B0606020202030204" pitchFamily="34" charset="0"/>
                </a:endParaRPr>
              </a:p>
            </p:txBody>
          </p:sp>
          <p:sp>
            <p:nvSpPr>
              <p:cNvPr id="213" name="40 Rectángulo">
                <a:extLst>
                  <a:ext uri="{FF2B5EF4-FFF2-40B4-BE49-F238E27FC236}">
                    <a16:creationId xmlns:a16="http://schemas.microsoft.com/office/drawing/2014/main" id="{CE428CBC-6F32-436C-92C6-5B95761FBC04}"/>
                  </a:ext>
                </a:extLst>
              </p:cNvPr>
              <p:cNvSpPr/>
              <p:nvPr/>
            </p:nvSpPr>
            <p:spPr>
              <a:xfrm>
                <a:off x="2648170" y="3822009"/>
                <a:ext cx="649537" cy="276999"/>
              </a:xfrm>
              <a:prstGeom prst="rect">
                <a:avLst/>
              </a:prstGeom>
            </p:spPr>
            <p:txBody>
              <a:bodyPr wrap="none">
                <a:spAutoFit/>
              </a:bodyPr>
              <a:lstStyle/>
              <a:p>
                <a:r>
                  <a:rPr lang="es-ES" sz="1200" b="1" dirty="0">
                    <a:latin typeface="Arial Narrow" panose="020B0606020202030204" pitchFamily="34" charset="0"/>
                  </a:rPr>
                  <a:t>1 casos</a:t>
                </a:r>
                <a:endParaRPr lang="es-CO" sz="1200" dirty="0"/>
              </a:p>
            </p:txBody>
          </p:sp>
        </p:grpSp>
        <p:pic>
          <p:nvPicPr>
            <p:cNvPr id="210" name="Picture 6">
              <a:extLst>
                <a:ext uri="{FF2B5EF4-FFF2-40B4-BE49-F238E27FC236}">
                  <a16:creationId xmlns:a16="http://schemas.microsoft.com/office/drawing/2014/main" id="{E9445615-98B4-4F29-85A2-104AED31D7A7}"/>
                </a:ext>
              </a:extLst>
            </p:cNvPr>
            <p:cNvPicPr>
              <a:picLocks noChangeAspect="1" noChangeArrowheads="1"/>
            </p:cNvPicPr>
            <p:nvPr/>
          </p:nvPicPr>
          <p:blipFill>
            <a:blip r:embed="rId9">
              <a:biLevel thresh="50000"/>
              <a:extLst>
                <a:ext uri="{28A0092B-C50C-407E-A947-70E740481C1C}">
                  <a14:useLocalDpi xmlns:a14="http://schemas.microsoft.com/office/drawing/2010/main" val="0"/>
                </a:ext>
              </a:extLst>
            </a:blip>
            <a:srcRect/>
            <a:stretch>
              <a:fillRect/>
            </a:stretch>
          </p:blipFill>
          <p:spPr bwMode="auto">
            <a:xfrm>
              <a:off x="3945025" y="2682487"/>
              <a:ext cx="587628" cy="678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14" name="9 Grupo">
            <a:extLst>
              <a:ext uri="{FF2B5EF4-FFF2-40B4-BE49-F238E27FC236}">
                <a16:creationId xmlns:a16="http://schemas.microsoft.com/office/drawing/2014/main" id="{19C2BE79-2950-441B-985F-1D7584796140}"/>
              </a:ext>
            </a:extLst>
          </p:cNvPr>
          <p:cNvGrpSpPr/>
          <p:nvPr/>
        </p:nvGrpSpPr>
        <p:grpSpPr>
          <a:xfrm>
            <a:off x="4989160" y="5761653"/>
            <a:ext cx="1380071" cy="1567357"/>
            <a:chOff x="1963587" y="2618404"/>
            <a:chExt cx="1380071" cy="1567357"/>
          </a:xfrm>
        </p:grpSpPr>
        <p:pic>
          <p:nvPicPr>
            <p:cNvPr id="215" name="Picture 4">
              <a:extLst>
                <a:ext uri="{FF2B5EF4-FFF2-40B4-BE49-F238E27FC236}">
                  <a16:creationId xmlns:a16="http://schemas.microsoft.com/office/drawing/2014/main" id="{7EFF2702-BAFF-4916-A458-27DF8020E90F}"/>
                </a:ext>
              </a:extLst>
            </p:cNvPr>
            <p:cNvPicPr>
              <a:picLocks noChangeAspect="1" noChangeArrowheads="1"/>
            </p:cNvPicPr>
            <p:nvPr/>
          </p:nvPicPr>
          <p:blipFill rotWithShape="1">
            <a:blip r:embed="rId10">
              <a:biLevel thresh="50000"/>
              <a:extLst>
                <a:ext uri="{28A0092B-C50C-407E-A947-70E740481C1C}">
                  <a14:useLocalDpi xmlns:a14="http://schemas.microsoft.com/office/drawing/2010/main" val="0"/>
                </a:ext>
              </a:extLst>
            </a:blip>
            <a:srcRect r="48966"/>
            <a:stretch/>
          </p:blipFill>
          <p:spPr bwMode="auto">
            <a:xfrm>
              <a:off x="2148657" y="2618404"/>
              <a:ext cx="995527" cy="731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16" name="75 Grupo">
              <a:extLst>
                <a:ext uri="{FF2B5EF4-FFF2-40B4-BE49-F238E27FC236}">
                  <a16:creationId xmlns:a16="http://schemas.microsoft.com/office/drawing/2014/main" id="{15BA6BB6-A347-4049-8DA9-E489E7C10783}"/>
                </a:ext>
              </a:extLst>
            </p:cNvPr>
            <p:cNvGrpSpPr/>
            <p:nvPr/>
          </p:nvGrpSpPr>
          <p:grpSpPr>
            <a:xfrm>
              <a:off x="1963587" y="3189889"/>
              <a:ext cx="1380071" cy="995872"/>
              <a:chOff x="-325073" y="6955842"/>
              <a:chExt cx="1612468" cy="995872"/>
            </a:xfrm>
          </p:grpSpPr>
          <p:sp>
            <p:nvSpPr>
              <p:cNvPr id="217" name="76 CuadroTexto">
                <a:extLst>
                  <a:ext uri="{FF2B5EF4-FFF2-40B4-BE49-F238E27FC236}">
                    <a16:creationId xmlns:a16="http://schemas.microsoft.com/office/drawing/2014/main" id="{8F6D406D-98C6-4D22-B6FB-DF949BAE8DC2}"/>
                  </a:ext>
                </a:extLst>
              </p:cNvPr>
              <p:cNvSpPr txBox="1"/>
              <p:nvPr/>
            </p:nvSpPr>
            <p:spPr>
              <a:xfrm>
                <a:off x="-325073" y="6955842"/>
                <a:ext cx="1612468" cy="461665"/>
              </a:xfrm>
              <a:prstGeom prst="rect">
                <a:avLst/>
              </a:prstGeom>
              <a:noFill/>
            </p:spPr>
            <p:txBody>
              <a:bodyPr wrap="square" rtlCol="0">
                <a:spAutoFit/>
              </a:bodyPr>
              <a:lstStyle/>
              <a:p>
                <a:pPr algn="ctr"/>
                <a:r>
                  <a:rPr lang="es-ES" sz="1200" b="1" u="sng" dirty="0">
                    <a:latin typeface="Arial Narrow" panose="020B0606020202030204" pitchFamily="34" charset="0"/>
                  </a:rPr>
                  <a:t>Privado de la libertad</a:t>
                </a:r>
              </a:p>
            </p:txBody>
          </p:sp>
          <p:sp>
            <p:nvSpPr>
              <p:cNvPr id="218" name="77 Rectángulo redondeado">
                <a:extLst>
                  <a:ext uri="{FF2B5EF4-FFF2-40B4-BE49-F238E27FC236}">
                    <a16:creationId xmlns:a16="http://schemas.microsoft.com/office/drawing/2014/main" id="{79286149-2698-44C5-8365-B18A715989E3}"/>
                  </a:ext>
                </a:extLst>
              </p:cNvPr>
              <p:cNvSpPr/>
              <p:nvPr/>
            </p:nvSpPr>
            <p:spPr>
              <a:xfrm>
                <a:off x="-36885" y="7363321"/>
                <a:ext cx="1091214"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p>
            </p:txBody>
          </p:sp>
          <p:sp>
            <p:nvSpPr>
              <p:cNvPr id="219" name="78 CuadroTexto">
                <a:extLst>
                  <a:ext uri="{FF2B5EF4-FFF2-40B4-BE49-F238E27FC236}">
                    <a16:creationId xmlns:a16="http://schemas.microsoft.com/office/drawing/2014/main" id="{73A44C77-6D36-4BFD-920A-B58428298181}"/>
                  </a:ext>
                </a:extLst>
              </p:cNvPr>
              <p:cNvSpPr txBox="1"/>
              <p:nvPr/>
            </p:nvSpPr>
            <p:spPr>
              <a:xfrm>
                <a:off x="-142058" y="7674715"/>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0 casos</a:t>
                </a:r>
              </a:p>
            </p:txBody>
          </p:sp>
        </p:grpSp>
      </p:grpSp>
      <p:grpSp>
        <p:nvGrpSpPr>
          <p:cNvPr id="220" name="84 Grupo">
            <a:extLst>
              <a:ext uri="{FF2B5EF4-FFF2-40B4-BE49-F238E27FC236}">
                <a16:creationId xmlns:a16="http://schemas.microsoft.com/office/drawing/2014/main" id="{DAE84909-5E58-4C6F-B76D-ECC5E86372F8}"/>
              </a:ext>
            </a:extLst>
          </p:cNvPr>
          <p:cNvGrpSpPr/>
          <p:nvPr/>
        </p:nvGrpSpPr>
        <p:grpSpPr>
          <a:xfrm>
            <a:off x="2215364" y="5363500"/>
            <a:ext cx="1847617" cy="436841"/>
            <a:chOff x="3060727" y="484500"/>
            <a:chExt cx="2369636" cy="436841"/>
          </a:xfrm>
        </p:grpSpPr>
        <p:sp>
          <p:nvSpPr>
            <p:cNvPr id="221" name="85 Abrir llave">
              <a:extLst>
                <a:ext uri="{FF2B5EF4-FFF2-40B4-BE49-F238E27FC236}">
                  <a16:creationId xmlns:a16="http://schemas.microsoft.com/office/drawing/2014/main" id="{FA7994D7-ECB5-4CD1-8D34-7ECF5CC6E669}"/>
                </a:ext>
              </a:extLst>
            </p:cNvPr>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22" name="96 CuadroTexto">
              <a:extLst>
                <a:ext uri="{FF2B5EF4-FFF2-40B4-BE49-F238E27FC236}">
                  <a16:creationId xmlns:a16="http://schemas.microsoft.com/office/drawing/2014/main" id="{E0A0DD03-5735-4C5C-BAEA-BDDDEF089B3C}"/>
                </a:ext>
              </a:extLst>
            </p:cNvPr>
            <p:cNvSpPr txBox="1"/>
            <p:nvPr/>
          </p:nvSpPr>
          <p:spPr>
            <a:xfrm>
              <a:off x="3600450" y="484500"/>
              <a:ext cx="1477125" cy="307777"/>
            </a:xfrm>
            <a:prstGeom prst="rect">
              <a:avLst/>
            </a:prstGeom>
            <a:noFill/>
          </p:spPr>
          <p:txBody>
            <a:bodyPr wrap="square" rtlCol="0">
              <a:spAutoFit/>
            </a:bodyPr>
            <a:lstStyle/>
            <a:p>
              <a:pPr algn="ctr"/>
              <a:r>
                <a:rPr lang="es-ES" sz="1400" b="1" dirty="0">
                  <a:latin typeface="Arial Narrow" panose="020B0606020202030204" pitchFamily="34" charset="0"/>
                </a:rPr>
                <a:t>Etnia</a:t>
              </a:r>
            </a:p>
          </p:txBody>
        </p:sp>
      </p:grpSp>
      <p:grpSp>
        <p:nvGrpSpPr>
          <p:cNvPr id="223" name="98 Grupo">
            <a:extLst>
              <a:ext uri="{FF2B5EF4-FFF2-40B4-BE49-F238E27FC236}">
                <a16:creationId xmlns:a16="http://schemas.microsoft.com/office/drawing/2014/main" id="{B296D9A9-ED36-4F0D-ABD7-FF8892A2BF77}"/>
              </a:ext>
            </a:extLst>
          </p:cNvPr>
          <p:cNvGrpSpPr/>
          <p:nvPr/>
        </p:nvGrpSpPr>
        <p:grpSpPr>
          <a:xfrm>
            <a:off x="82267" y="5363498"/>
            <a:ext cx="1852274" cy="436841"/>
            <a:chOff x="3054754" y="484500"/>
            <a:chExt cx="2375609" cy="436841"/>
          </a:xfrm>
        </p:grpSpPr>
        <p:sp>
          <p:nvSpPr>
            <p:cNvPr id="224" name="99 Abrir llave">
              <a:extLst>
                <a:ext uri="{FF2B5EF4-FFF2-40B4-BE49-F238E27FC236}">
                  <a16:creationId xmlns:a16="http://schemas.microsoft.com/office/drawing/2014/main" id="{6C0E3A28-554A-4EE6-B9F4-5B0C50BB0DF3}"/>
                </a:ext>
              </a:extLst>
            </p:cNvPr>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25" name="100 CuadroTexto">
              <a:extLst>
                <a:ext uri="{FF2B5EF4-FFF2-40B4-BE49-F238E27FC236}">
                  <a16:creationId xmlns:a16="http://schemas.microsoft.com/office/drawing/2014/main" id="{75B57CEC-313D-48BA-AEA4-602034D4E00C}"/>
                </a:ext>
              </a:extLst>
            </p:cNvPr>
            <p:cNvSpPr txBox="1"/>
            <p:nvPr/>
          </p:nvSpPr>
          <p:spPr>
            <a:xfrm>
              <a:off x="3054754" y="484500"/>
              <a:ext cx="2339087" cy="307777"/>
            </a:xfrm>
            <a:prstGeom prst="rect">
              <a:avLst/>
            </a:prstGeom>
            <a:noFill/>
          </p:spPr>
          <p:txBody>
            <a:bodyPr wrap="square" rtlCol="0">
              <a:spAutoFit/>
            </a:bodyPr>
            <a:lstStyle/>
            <a:p>
              <a:pPr algn="ctr"/>
              <a:r>
                <a:rPr lang="es-ES" sz="1400" b="1" dirty="0">
                  <a:latin typeface="Arial Narrow" panose="020B0606020202030204" pitchFamily="34" charset="0"/>
                </a:rPr>
                <a:t>Sexo</a:t>
              </a:r>
            </a:p>
          </p:txBody>
        </p:sp>
      </p:grpSp>
      <p:grpSp>
        <p:nvGrpSpPr>
          <p:cNvPr id="226" name="101 Grupo">
            <a:extLst>
              <a:ext uri="{FF2B5EF4-FFF2-40B4-BE49-F238E27FC236}">
                <a16:creationId xmlns:a16="http://schemas.microsoft.com/office/drawing/2014/main" id="{C826A565-1B43-4330-B2B5-A2E55784C450}"/>
              </a:ext>
            </a:extLst>
          </p:cNvPr>
          <p:cNvGrpSpPr/>
          <p:nvPr/>
        </p:nvGrpSpPr>
        <p:grpSpPr>
          <a:xfrm>
            <a:off x="4287237" y="5425664"/>
            <a:ext cx="2722457" cy="436841"/>
            <a:chOff x="3060727" y="484500"/>
            <a:chExt cx="2369636" cy="436841"/>
          </a:xfrm>
        </p:grpSpPr>
        <p:sp>
          <p:nvSpPr>
            <p:cNvPr id="227" name="102 Abrir llave">
              <a:extLst>
                <a:ext uri="{FF2B5EF4-FFF2-40B4-BE49-F238E27FC236}">
                  <a16:creationId xmlns:a16="http://schemas.microsoft.com/office/drawing/2014/main" id="{B6D3B382-1371-4E68-8739-E406B531C53E}"/>
                </a:ext>
              </a:extLst>
            </p:cNvPr>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28" name="103 CuadroTexto">
              <a:extLst>
                <a:ext uri="{FF2B5EF4-FFF2-40B4-BE49-F238E27FC236}">
                  <a16:creationId xmlns:a16="http://schemas.microsoft.com/office/drawing/2014/main" id="{C10CB300-C2B8-41F8-98FC-8E69109BB005}"/>
                </a:ext>
              </a:extLst>
            </p:cNvPr>
            <p:cNvSpPr txBox="1"/>
            <p:nvPr/>
          </p:nvSpPr>
          <p:spPr>
            <a:xfrm>
              <a:off x="3060727" y="484500"/>
              <a:ext cx="2369636" cy="307777"/>
            </a:xfrm>
            <a:prstGeom prst="rect">
              <a:avLst/>
            </a:prstGeom>
            <a:noFill/>
          </p:spPr>
          <p:txBody>
            <a:bodyPr wrap="square" rtlCol="0">
              <a:spAutoFit/>
            </a:bodyPr>
            <a:lstStyle/>
            <a:p>
              <a:pPr algn="ctr"/>
              <a:r>
                <a:rPr lang="es-ES" sz="1400" b="1" dirty="0">
                  <a:latin typeface="Arial Narrow" panose="020B0606020202030204" pitchFamily="34" charset="0"/>
                </a:rPr>
                <a:t>Poblaciones especiales</a:t>
              </a:r>
            </a:p>
          </p:txBody>
        </p:sp>
      </p:grpSp>
      <p:pic>
        <p:nvPicPr>
          <p:cNvPr id="229" name="Picture 5">
            <a:extLst>
              <a:ext uri="{FF2B5EF4-FFF2-40B4-BE49-F238E27FC236}">
                <a16:creationId xmlns:a16="http://schemas.microsoft.com/office/drawing/2014/main" id="{6F84255A-07F8-4FA3-AE45-455BD36A6FE3}"/>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8861" b="100000" l="9769" r="35476"/>
                    </a14:imgEffect>
                  </a14:imgLayer>
                </a14:imgProps>
              </a:ext>
              <a:ext uri="{28A0092B-C50C-407E-A947-70E740481C1C}">
                <a14:useLocalDpi xmlns:a14="http://schemas.microsoft.com/office/drawing/2010/main" val="0"/>
              </a:ext>
            </a:extLst>
          </a:blip>
          <a:srcRect l="10893" r="64411"/>
          <a:stretch/>
        </p:blipFill>
        <p:spPr bwMode="auto">
          <a:xfrm>
            <a:off x="68921" y="7354853"/>
            <a:ext cx="904106" cy="743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30" name="84 Grupo">
            <a:extLst>
              <a:ext uri="{FF2B5EF4-FFF2-40B4-BE49-F238E27FC236}">
                <a16:creationId xmlns:a16="http://schemas.microsoft.com/office/drawing/2014/main" id="{F60434E7-5686-46C2-A965-C44B18DFBD4D}"/>
              </a:ext>
            </a:extLst>
          </p:cNvPr>
          <p:cNvGrpSpPr/>
          <p:nvPr/>
        </p:nvGrpSpPr>
        <p:grpSpPr>
          <a:xfrm>
            <a:off x="-65131" y="8096536"/>
            <a:ext cx="1229607" cy="783969"/>
            <a:chOff x="-14122" y="7072716"/>
            <a:chExt cx="1229607" cy="783969"/>
          </a:xfrm>
        </p:grpSpPr>
        <p:sp>
          <p:nvSpPr>
            <p:cNvPr id="231" name="85 CuadroTexto">
              <a:extLst>
                <a:ext uri="{FF2B5EF4-FFF2-40B4-BE49-F238E27FC236}">
                  <a16:creationId xmlns:a16="http://schemas.microsoft.com/office/drawing/2014/main" id="{1023BD99-5D0D-4548-A66E-9B0094B6FA43}"/>
                </a:ext>
              </a:extLst>
            </p:cNvPr>
            <p:cNvSpPr txBox="1"/>
            <p:nvPr/>
          </p:nvSpPr>
          <p:spPr>
            <a:xfrm>
              <a:off x="-14122" y="7072716"/>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Hospitalizados</a:t>
              </a:r>
            </a:p>
          </p:txBody>
        </p:sp>
        <p:sp>
          <p:nvSpPr>
            <p:cNvPr id="232" name="86 Rectángulo redondeado">
              <a:extLst>
                <a:ext uri="{FF2B5EF4-FFF2-40B4-BE49-F238E27FC236}">
                  <a16:creationId xmlns:a16="http://schemas.microsoft.com/office/drawing/2014/main" id="{DBD2D868-9ACD-42EC-AC41-4D35E0EB1FD6}"/>
                </a:ext>
              </a:extLst>
            </p:cNvPr>
            <p:cNvSpPr/>
            <p:nvPr/>
          </p:nvSpPr>
          <p:spPr>
            <a:xfrm>
              <a:off x="69701" y="7400012"/>
              <a:ext cx="963736" cy="456673"/>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93,3%</a:t>
              </a:r>
            </a:p>
            <a:p>
              <a:pPr algn="ctr"/>
              <a:r>
                <a:rPr lang="es-ES" sz="1200" b="1" dirty="0">
                  <a:solidFill>
                    <a:schemeClr val="tx1"/>
                  </a:solidFill>
                  <a:latin typeface="Arial Narrow" panose="020B0606020202030204" pitchFamily="34" charset="0"/>
                </a:rPr>
                <a:t>28 casos</a:t>
              </a:r>
            </a:p>
          </p:txBody>
        </p:sp>
      </p:grpSp>
      <p:pic>
        <p:nvPicPr>
          <p:cNvPr id="233" name="Picture 6">
            <a:extLst>
              <a:ext uri="{FF2B5EF4-FFF2-40B4-BE49-F238E27FC236}">
                <a16:creationId xmlns:a16="http://schemas.microsoft.com/office/drawing/2014/main" id="{18898D55-DDCA-423C-BCFF-0483373B7B5E}"/>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0" b="100000" l="55467" r="84267"/>
                    </a14:imgEffect>
                  </a14:imgLayer>
                </a14:imgProps>
              </a:ext>
              <a:ext uri="{28A0092B-C50C-407E-A947-70E740481C1C}">
                <a14:useLocalDpi xmlns:a14="http://schemas.microsoft.com/office/drawing/2010/main" val="0"/>
              </a:ext>
            </a:extLst>
          </a:blip>
          <a:srcRect l="55406" r="19477"/>
          <a:stretch/>
        </p:blipFill>
        <p:spPr bwMode="auto">
          <a:xfrm>
            <a:off x="1128091" y="7430459"/>
            <a:ext cx="844527" cy="70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34" name="88 Grupo">
            <a:extLst>
              <a:ext uri="{FF2B5EF4-FFF2-40B4-BE49-F238E27FC236}">
                <a16:creationId xmlns:a16="http://schemas.microsoft.com/office/drawing/2014/main" id="{432E63CC-DDE1-4FAE-9270-8F5CFAFC10D7}"/>
              </a:ext>
            </a:extLst>
          </p:cNvPr>
          <p:cNvGrpSpPr/>
          <p:nvPr/>
        </p:nvGrpSpPr>
        <p:grpSpPr>
          <a:xfrm>
            <a:off x="914444" y="8091645"/>
            <a:ext cx="1229607" cy="784842"/>
            <a:chOff x="-14122" y="7072716"/>
            <a:chExt cx="1229607" cy="650645"/>
          </a:xfrm>
        </p:grpSpPr>
        <p:sp>
          <p:nvSpPr>
            <p:cNvPr id="235" name="89 CuadroTexto">
              <a:extLst>
                <a:ext uri="{FF2B5EF4-FFF2-40B4-BE49-F238E27FC236}">
                  <a16:creationId xmlns:a16="http://schemas.microsoft.com/office/drawing/2014/main" id="{6E30CD0D-60E0-4C43-ADC3-085FC5D5E5E2}"/>
                </a:ext>
              </a:extLst>
            </p:cNvPr>
            <p:cNvSpPr txBox="1"/>
            <p:nvPr/>
          </p:nvSpPr>
          <p:spPr>
            <a:xfrm>
              <a:off x="-14122" y="7072716"/>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Defunciones</a:t>
              </a:r>
            </a:p>
          </p:txBody>
        </p:sp>
        <p:sp>
          <p:nvSpPr>
            <p:cNvPr id="236" name="90 Rectángulo redondeado">
              <a:extLst>
                <a:ext uri="{FF2B5EF4-FFF2-40B4-BE49-F238E27FC236}">
                  <a16:creationId xmlns:a16="http://schemas.microsoft.com/office/drawing/2014/main" id="{B60CBF29-731C-48E1-9FD1-C4BD0450F758}"/>
                </a:ext>
              </a:extLst>
            </p:cNvPr>
            <p:cNvSpPr/>
            <p:nvPr/>
          </p:nvSpPr>
          <p:spPr>
            <a:xfrm>
              <a:off x="209545" y="7363321"/>
              <a:ext cx="861489"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0%</a:t>
              </a:r>
            </a:p>
            <a:p>
              <a:pPr algn="ctr"/>
              <a:r>
                <a:rPr lang="es-ES" sz="1200" b="1" dirty="0">
                  <a:solidFill>
                    <a:schemeClr val="tx1"/>
                  </a:solidFill>
                  <a:latin typeface="Arial Narrow" panose="020B0606020202030204" pitchFamily="34" charset="0"/>
                </a:rPr>
                <a:t>0 caso</a:t>
              </a:r>
            </a:p>
          </p:txBody>
        </p:sp>
      </p:grpSp>
      <p:pic>
        <p:nvPicPr>
          <p:cNvPr id="4" name="Imagen 3">
            <a:extLst>
              <a:ext uri="{FF2B5EF4-FFF2-40B4-BE49-F238E27FC236}">
                <a16:creationId xmlns:a16="http://schemas.microsoft.com/office/drawing/2014/main" id="{A4C7DF79-4818-4520-B7B3-CE020F39D9CB}"/>
              </a:ext>
            </a:extLst>
          </p:cNvPr>
          <p:cNvPicPr>
            <a:picLocks noChangeAspect="1"/>
          </p:cNvPicPr>
          <p:nvPr/>
        </p:nvPicPr>
        <p:blipFill>
          <a:blip r:embed="rId15"/>
          <a:stretch>
            <a:fillRect/>
          </a:stretch>
        </p:blipFill>
        <p:spPr>
          <a:xfrm>
            <a:off x="2151839" y="397225"/>
            <a:ext cx="5025768" cy="3972320"/>
          </a:xfrm>
          <a:prstGeom prst="rect">
            <a:avLst/>
          </a:prstGeom>
        </p:spPr>
      </p:pic>
    </p:spTree>
    <p:extLst>
      <p:ext uri="{BB962C8B-B14F-4D97-AF65-F5344CB8AC3E}">
        <p14:creationId xmlns:p14="http://schemas.microsoft.com/office/powerpoint/2010/main" val="315782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31996"/>
            <a:ext cx="7200900" cy="504056"/>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04530"/>
            <a:ext cx="3605764" cy="294229"/>
            <a:chOff x="2448322" y="42156"/>
            <a:chExt cx="3605764" cy="29422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461798" y="42156"/>
              <a:ext cx="2592288" cy="276999"/>
            </a:xfrm>
            <a:prstGeom prst="rect">
              <a:avLst/>
            </a:prstGeom>
            <a:noFill/>
          </p:spPr>
          <p:txBody>
            <a:bodyPr wrap="square" rtlCol="0">
              <a:spAutoFit/>
            </a:bodyPr>
            <a:lstStyle/>
            <a:p>
              <a:r>
                <a:rPr lang="es-ES" sz="1200" b="1" dirty="0">
                  <a:solidFill>
                    <a:schemeClr val="tx1"/>
                  </a:solidFill>
                  <a:latin typeface="Arial Narrow" panose="020B0606020202030204" pitchFamily="34" charset="0"/>
                </a:rPr>
                <a:t>Comportamiento variables de interés</a:t>
              </a:r>
            </a:p>
          </p:txBody>
        </p:sp>
      </p:grpSp>
      <p:sp>
        <p:nvSpPr>
          <p:cNvPr id="60" name="59 Rectángulo"/>
          <p:cNvSpPr/>
          <p:nvPr/>
        </p:nvSpPr>
        <p:spPr>
          <a:xfrm>
            <a:off x="0" y="4178552"/>
            <a:ext cx="7200900" cy="375138"/>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4" y="4224158"/>
            <a:ext cx="936104" cy="261610"/>
            <a:chOff x="2448322" y="74775"/>
            <a:chExt cx="936104" cy="261610"/>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19" name="69 Rectángulo">
            <a:extLst>
              <a:ext uri="{FF2B5EF4-FFF2-40B4-BE49-F238E27FC236}">
                <a16:creationId xmlns:a16="http://schemas.microsoft.com/office/drawing/2014/main" id="{6F3C5649-9437-44F5-AB8C-F9286A91828B}"/>
              </a:ext>
            </a:extLst>
          </p:cNvPr>
          <p:cNvSpPr/>
          <p:nvPr/>
        </p:nvSpPr>
        <p:spPr>
          <a:xfrm>
            <a:off x="3469424" y="3619167"/>
            <a:ext cx="3600450" cy="507831"/>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pPr algn="just"/>
            <a:r>
              <a:rPr lang="es-ES" sz="1050" dirty="0">
                <a:latin typeface="Arial Narrow" panose="020B0606020202030204" pitchFamily="34" charset="0"/>
              </a:rPr>
              <a:t>Figura. Estrato socioeconómico de los casos de fiebre tifoidea. Periodo epidemiológico X 2025(p). </a:t>
            </a:r>
          </a:p>
        </p:txBody>
      </p:sp>
      <p:sp>
        <p:nvSpPr>
          <p:cNvPr id="84" name="28 CuadroTexto">
            <a:extLst>
              <a:ext uri="{FF2B5EF4-FFF2-40B4-BE49-F238E27FC236}">
                <a16:creationId xmlns:a16="http://schemas.microsoft.com/office/drawing/2014/main" id="{1F07CD0F-DC37-4428-B121-668A9F3C99D0}"/>
              </a:ext>
            </a:extLst>
          </p:cNvPr>
          <p:cNvSpPr txBox="1"/>
          <p:nvPr/>
        </p:nvSpPr>
        <p:spPr>
          <a:xfrm>
            <a:off x="1315538" y="4208769"/>
            <a:ext cx="2592288" cy="276999"/>
          </a:xfrm>
          <a:prstGeom prst="rect">
            <a:avLst/>
          </a:prstGeom>
          <a:noFill/>
        </p:spPr>
        <p:txBody>
          <a:bodyPr wrap="square" rtlCol="0">
            <a:spAutoFit/>
          </a:bodyPr>
          <a:lstStyle/>
          <a:p>
            <a:r>
              <a:rPr lang="es-ES" sz="1200" b="1" dirty="0">
                <a:solidFill>
                  <a:schemeClr val="tx1"/>
                </a:solidFill>
                <a:latin typeface="Arial Narrow" panose="020B0606020202030204" pitchFamily="34" charset="0"/>
              </a:rPr>
              <a:t>Casos por Comuna</a:t>
            </a:r>
          </a:p>
        </p:txBody>
      </p:sp>
      <p:sp>
        <p:nvSpPr>
          <p:cNvPr id="113" name="69 Rectángulo">
            <a:extLst>
              <a:ext uri="{FF2B5EF4-FFF2-40B4-BE49-F238E27FC236}">
                <a16:creationId xmlns:a16="http://schemas.microsoft.com/office/drawing/2014/main" id="{B0C3F2DD-4830-4BAB-84E5-639242D9B6B3}"/>
              </a:ext>
            </a:extLst>
          </p:cNvPr>
          <p:cNvSpPr/>
          <p:nvPr/>
        </p:nvSpPr>
        <p:spPr>
          <a:xfrm>
            <a:off x="62272" y="8622130"/>
            <a:ext cx="3820896" cy="507831"/>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pPr algn="just"/>
            <a:r>
              <a:rPr lang="es-ES" sz="1050" dirty="0">
                <a:latin typeface="Arial Narrow" panose="020B0606020202030204" pitchFamily="34" charset="0"/>
              </a:rPr>
              <a:t>Tabla. # de casos de fiebre tifoidea. Por comuna </a:t>
            </a:r>
          </a:p>
          <a:p>
            <a:pPr algn="just"/>
            <a:r>
              <a:rPr lang="es-ES" sz="1050" dirty="0">
                <a:latin typeface="Arial Narrow" panose="020B0606020202030204" pitchFamily="34" charset="0"/>
              </a:rPr>
              <a:t>Periodo epidemiológico X 2025(p). </a:t>
            </a:r>
          </a:p>
        </p:txBody>
      </p:sp>
      <p:sp>
        <p:nvSpPr>
          <p:cNvPr id="115" name="69 Rectángulo">
            <a:extLst>
              <a:ext uri="{FF2B5EF4-FFF2-40B4-BE49-F238E27FC236}">
                <a16:creationId xmlns:a16="http://schemas.microsoft.com/office/drawing/2014/main" id="{35515CDA-BE93-4B07-B1E3-552814C2B936}"/>
              </a:ext>
            </a:extLst>
          </p:cNvPr>
          <p:cNvSpPr/>
          <p:nvPr/>
        </p:nvSpPr>
        <p:spPr>
          <a:xfrm>
            <a:off x="3527419" y="8572240"/>
            <a:ext cx="3577275" cy="507831"/>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pPr algn="just"/>
            <a:r>
              <a:rPr lang="es-ES" sz="1050" dirty="0">
                <a:latin typeface="Arial Narrow" panose="020B0606020202030204" pitchFamily="34" charset="0"/>
              </a:rPr>
              <a:t>Figura. casos de fiebre tifoidea según sexo por periodo epidemiológico  X 2025(p). </a:t>
            </a:r>
          </a:p>
        </p:txBody>
      </p:sp>
      <p:sp>
        <p:nvSpPr>
          <p:cNvPr id="21" name="69 Rectángulo">
            <a:extLst>
              <a:ext uri="{FF2B5EF4-FFF2-40B4-BE49-F238E27FC236}">
                <a16:creationId xmlns:a16="http://schemas.microsoft.com/office/drawing/2014/main" id="{09A7381B-07F9-4968-BA04-A8A4E5E5CF90}"/>
              </a:ext>
            </a:extLst>
          </p:cNvPr>
          <p:cNvSpPr/>
          <p:nvPr/>
        </p:nvSpPr>
        <p:spPr>
          <a:xfrm>
            <a:off x="-35133" y="3611045"/>
            <a:ext cx="3549869" cy="507831"/>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 PEII - 2025</a:t>
            </a:r>
          </a:p>
          <a:p>
            <a:pPr algn="just"/>
            <a:r>
              <a:rPr lang="es-ES" sz="1050" dirty="0">
                <a:latin typeface="Arial Narrow" panose="020B0606020202030204" pitchFamily="34" charset="0"/>
              </a:rPr>
              <a:t>Figura. Distribución por edad y sexo Fiebre Tifoidea,</a:t>
            </a:r>
          </a:p>
          <a:p>
            <a:pPr algn="just"/>
            <a:r>
              <a:rPr lang="es-ES" sz="1050" dirty="0">
                <a:latin typeface="Arial Narrow" panose="020B0606020202030204" pitchFamily="34" charset="0"/>
              </a:rPr>
              <a:t>Medellín, PE X 2025(p). </a:t>
            </a:r>
          </a:p>
        </p:txBody>
      </p:sp>
      <p:graphicFrame>
        <p:nvGraphicFramePr>
          <p:cNvPr id="2" name="Tabla 1">
            <a:extLst>
              <a:ext uri="{FF2B5EF4-FFF2-40B4-BE49-F238E27FC236}">
                <a16:creationId xmlns:a16="http://schemas.microsoft.com/office/drawing/2014/main" id="{EAD2BB19-1ABC-40FF-9B80-CE1356CE1B61}"/>
              </a:ext>
            </a:extLst>
          </p:cNvPr>
          <p:cNvGraphicFramePr>
            <a:graphicFrameLocks noGrp="1"/>
          </p:cNvGraphicFramePr>
          <p:nvPr>
            <p:extLst/>
          </p:nvPr>
        </p:nvGraphicFramePr>
        <p:xfrm>
          <a:off x="62273" y="4613366"/>
          <a:ext cx="2977811" cy="3958872"/>
        </p:xfrm>
        <a:graphic>
          <a:graphicData uri="http://schemas.openxmlformats.org/drawingml/2006/table">
            <a:tbl>
              <a:tblPr/>
              <a:tblGrid>
                <a:gridCol w="603101">
                  <a:extLst>
                    <a:ext uri="{9D8B030D-6E8A-4147-A177-3AD203B41FA5}">
                      <a16:colId xmlns:a16="http://schemas.microsoft.com/office/drawing/2014/main" val="316366130"/>
                    </a:ext>
                  </a:extLst>
                </a:gridCol>
                <a:gridCol w="603101">
                  <a:extLst>
                    <a:ext uri="{9D8B030D-6E8A-4147-A177-3AD203B41FA5}">
                      <a16:colId xmlns:a16="http://schemas.microsoft.com/office/drawing/2014/main" val="1113590000"/>
                    </a:ext>
                  </a:extLst>
                </a:gridCol>
                <a:gridCol w="1168508">
                  <a:extLst>
                    <a:ext uri="{9D8B030D-6E8A-4147-A177-3AD203B41FA5}">
                      <a16:colId xmlns:a16="http://schemas.microsoft.com/office/drawing/2014/main" val="143713614"/>
                    </a:ext>
                  </a:extLst>
                </a:gridCol>
                <a:gridCol w="603101">
                  <a:extLst>
                    <a:ext uri="{9D8B030D-6E8A-4147-A177-3AD203B41FA5}">
                      <a16:colId xmlns:a16="http://schemas.microsoft.com/office/drawing/2014/main" val="2404715157"/>
                    </a:ext>
                  </a:extLst>
                </a:gridCol>
              </a:tblGrid>
              <a:tr h="393600">
                <a:tc>
                  <a:txBody>
                    <a:bodyPr/>
                    <a:lstStyle/>
                    <a:p>
                      <a:pPr algn="ctr" fontAlgn="ctr"/>
                      <a:r>
                        <a:rPr lang="es-CO" sz="600" b="1" i="0" u="none" strike="noStrike" dirty="0">
                          <a:solidFill>
                            <a:srgbClr val="000000"/>
                          </a:solidFill>
                          <a:effectLst/>
                          <a:latin typeface="Calibri" panose="020F0502020204030204" pitchFamily="34" charset="0"/>
                        </a:rPr>
                        <a:t>Casos</a:t>
                      </a:r>
                    </a:p>
                  </a:txBody>
                  <a:tcPr marL="5204" marR="5204" marT="52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O" sz="600" b="1" i="0" u="none" strike="noStrike" dirty="0">
                          <a:solidFill>
                            <a:srgbClr val="000000"/>
                          </a:solidFill>
                          <a:effectLst/>
                          <a:latin typeface="Calibri" panose="020F0502020204030204" pitchFamily="34" charset="0"/>
                        </a:rPr>
                        <a:t>Tasa de incidencia por 100.000 </a:t>
                      </a:r>
                      <a:r>
                        <a:rPr lang="es-CO" sz="600" b="1" i="0" u="none" strike="noStrike" dirty="0" err="1">
                          <a:solidFill>
                            <a:srgbClr val="000000"/>
                          </a:solidFill>
                          <a:effectLst/>
                          <a:latin typeface="Calibri" panose="020F0502020204030204" pitchFamily="34" charset="0"/>
                        </a:rPr>
                        <a:t>hbts</a:t>
                      </a:r>
                      <a:endParaRPr lang="es-CO" sz="600" b="1" i="0" u="none" strike="noStrike" dirty="0">
                        <a:solidFill>
                          <a:srgbClr val="000000"/>
                        </a:solidFill>
                        <a:effectLst/>
                        <a:latin typeface="Calibri" panose="020F0502020204030204" pitchFamily="34" charset="0"/>
                      </a:endParaRP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O" sz="600" b="1" i="0" u="none" strike="noStrike" dirty="0">
                          <a:solidFill>
                            <a:srgbClr val="000000"/>
                          </a:solidFill>
                          <a:effectLst/>
                          <a:latin typeface="Calibri" panose="020F0502020204030204" pitchFamily="34" charset="0"/>
                        </a:rPr>
                        <a:t>Nombre Comuna</a:t>
                      </a:r>
                    </a:p>
                  </a:txBody>
                  <a:tcPr marL="5204" marR="5204" marT="5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O" sz="600" b="1" i="0" u="none" strike="noStrike">
                          <a:solidFill>
                            <a:srgbClr val="000000"/>
                          </a:solidFill>
                          <a:effectLst/>
                          <a:latin typeface="Calibri" panose="020F0502020204030204" pitchFamily="34" charset="0"/>
                        </a:rPr>
                        <a:t>Población comuna</a:t>
                      </a:r>
                    </a:p>
                  </a:txBody>
                  <a:tcPr marL="5204" marR="5204" marT="52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946862153"/>
                  </a:ext>
                </a:extLst>
              </a:tr>
              <a:tr h="167220">
                <a:tc>
                  <a:txBody>
                    <a:bodyPr/>
                    <a:lstStyle/>
                    <a:p>
                      <a:pPr algn="r" fontAlgn="b"/>
                      <a:r>
                        <a:rPr lang="es-CO" sz="600" b="1" i="0" u="none" strike="noStrike">
                          <a:solidFill>
                            <a:srgbClr val="000000"/>
                          </a:solidFill>
                          <a:effectLst/>
                          <a:latin typeface="Calibri" panose="020F0502020204030204" pitchFamily="34" charset="0"/>
                        </a:rPr>
                        <a:t>0</a:t>
                      </a:r>
                    </a:p>
                  </a:txBody>
                  <a:tcPr marL="5204" marR="5204" marT="52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600" b="1" i="0" u="none" strike="noStrike">
                          <a:solidFill>
                            <a:srgbClr val="000000"/>
                          </a:solidFill>
                          <a:effectLst/>
                          <a:latin typeface="Calibri" panose="020F0502020204030204" pitchFamily="34" charset="0"/>
                        </a:rPr>
                        <a:t>                    -   </a:t>
                      </a:r>
                    </a:p>
                  </a:txBody>
                  <a:tcPr marL="5204" marR="5204" marT="52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500" b="1" i="0" u="none" strike="noStrike" dirty="0">
                          <a:solidFill>
                            <a:srgbClr val="000000"/>
                          </a:solidFill>
                          <a:effectLst/>
                          <a:latin typeface="Segoe UI" panose="020B0502040204020203" pitchFamily="34" charset="0"/>
                        </a:rPr>
                        <a:t> 01 Popular </a:t>
                      </a:r>
                    </a:p>
                  </a:txBody>
                  <a:tcPr marL="5204" marR="5204" marT="52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500" b="1" i="0" u="none" strike="noStrike">
                          <a:solidFill>
                            <a:srgbClr val="000000"/>
                          </a:solidFill>
                          <a:effectLst/>
                          <a:latin typeface="Segoe UI" panose="020B0502040204020203" pitchFamily="34" charset="0"/>
                        </a:rPr>
                        <a:t>           146.474 </a:t>
                      </a:r>
                    </a:p>
                  </a:txBody>
                  <a:tcPr marL="5204" marR="5204" marT="52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6917322"/>
                  </a:ext>
                </a:extLst>
              </a:tr>
              <a:tr h="199561">
                <a:tc>
                  <a:txBody>
                    <a:bodyPr/>
                    <a:lstStyle/>
                    <a:p>
                      <a:pPr algn="r" fontAlgn="b"/>
                      <a:r>
                        <a:rPr lang="es-CO" sz="600" b="1" i="0" u="none" strike="noStrike">
                          <a:solidFill>
                            <a:srgbClr val="000000"/>
                          </a:solidFill>
                          <a:effectLst/>
                          <a:latin typeface="Calibri" panose="020F0502020204030204" pitchFamily="34" charset="0"/>
                        </a:rPr>
                        <a:t>1</a:t>
                      </a:r>
                    </a:p>
                  </a:txBody>
                  <a:tcPr marL="5204" marR="5204" marT="52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600" b="1" i="0" u="none" strike="noStrike">
                          <a:solidFill>
                            <a:srgbClr val="000000"/>
                          </a:solidFill>
                          <a:effectLst/>
                          <a:latin typeface="Calibri" panose="020F0502020204030204" pitchFamily="34" charset="0"/>
                        </a:rPr>
                        <a:t>                  0,8 </a:t>
                      </a:r>
                    </a:p>
                  </a:txBody>
                  <a:tcPr marL="5204" marR="5204" marT="52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500" b="1" i="0" u="none" strike="noStrike" dirty="0">
                          <a:solidFill>
                            <a:srgbClr val="000000"/>
                          </a:solidFill>
                          <a:effectLst/>
                          <a:latin typeface="Segoe UI" panose="020B0502040204020203" pitchFamily="34" charset="0"/>
                        </a:rPr>
                        <a:t> 02 Santa Cruz </a:t>
                      </a:r>
                    </a:p>
                  </a:txBody>
                  <a:tcPr marL="5204" marR="5204" marT="52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CO" sz="500" b="1" i="0" u="none" strike="noStrike">
                          <a:solidFill>
                            <a:srgbClr val="000000"/>
                          </a:solidFill>
                          <a:effectLst/>
                          <a:latin typeface="Segoe UI" panose="020B0502040204020203" pitchFamily="34" charset="0"/>
                        </a:rPr>
                        <a:t>           121.265 </a:t>
                      </a:r>
                    </a:p>
                  </a:txBody>
                  <a:tcPr marL="5204" marR="5204" marT="52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191131934"/>
                  </a:ext>
                </a:extLst>
              </a:tr>
              <a:tr h="199561">
                <a:tc>
                  <a:txBody>
                    <a:bodyPr/>
                    <a:lstStyle/>
                    <a:p>
                      <a:pPr algn="r" fontAlgn="b"/>
                      <a:r>
                        <a:rPr lang="es-CO" sz="600" b="1" i="0" u="none" strike="noStrike">
                          <a:solidFill>
                            <a:srgbClr val="000000"/>
                          </a:solidFill>
                          <a:effectLst/>
                          <a:latin typeface="Calibri" panose="020F0502020204030204" pitchFamily="34" charset="0"/>
                        </a:rPr>
                        <a:t>3</a:t>
                      </a:r>
                    </a:p>
                  </a:txBody>
                  <a:tcPr marL="5204" marR="5204" marT="52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600" b="1" i="0" u="none" strike="noStrike">
                          <a:solidFill>
                            <a:srgbClr val="000000"/>
                          </a:solidFill>
                          <a:effectLst/>
                          <a:latin typeface="Calibri" panose="020F0502020204030204" pitchFamily="34" charset="0"/>
                        </a:rPr>
                        <a:t>                  1,7 </a:t>
                      </a:r>
                    </a:p>
                  </a:txBody>
                  <a:tcPr marL="5204" marR="5204" marT="52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500" b="1" i="0" u="none" strike="noStrike">
                          <a:solidFill>
                            <a:srgbClr val="000000"/>
                          </a:solidFill>
                          <a:effectLst/>
                          <a:latin typeface="Segoe UI" panose="020B0502040204020203" pitchFamily="34" charset="0"/>
                        </a:rPr>
                        <a:t> 03 Manrique </a:t>
                      </a:r>
                    </a:p>
                  </a:txBody>
                  <a:tcPr marL="5204" marR="5204" marT="52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500" b="1" i="0" u="none" strike="noStrike" dirty="0">
                          <a:solidFill>
                            <a:srgbClr val="000000"/>
                          </a:solidFill>
                          <a:effectLst/>
                          <a:latin typeface="Segoe UI" panose="020B0502040204020203" pitchFamily="34" charset="0"/>
                        </a:rPr>
                        <a:t>           177.789 </a:t>
                      </a:r>
                    </a:p>
                  </a:txBody>
                  <a:tcPr marL="5204" marR="5204" marT="52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9522333"/>
                  </a:ext>
                </a:extLst>
              </a:tr>
              <a:tr h="199561">
                <a:tc>
                  <a:txBody>
                    <a:bodyPr/>
                    <a:lstStyle/>
                    <a:p>
                      <a:pPr algn="r" fontAlgn="b"/>
                      <a:r>
                        <a:rPr lang="es-CO" sz="600" b="1" i="0" u="none" strike="noStrike">
                          <a:solidFill>
                            <a:srgbClr val="000000"/>
                          </a:solidFill>
                          <a:effectLst/>
                          <a:latin typeface="Calibri" panose="020F0502020204030204" pitchFamily="34" charset="0"/>
                        </a:rPr>
                        <a:t>1</a:t>
                      </a:r>
                    </a:p>
                  </a:txBody>
                  <a:tcPr marL="5204" marR="5204" marT="52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600" b="1" i="0" u="none" strike="noStrike">
                          <a:solidFill>
                            <a:srgbClr val="000000"/>
                          </a:solidFill>
                          <a:effectLst/>
                          <a:latin typeface="Calibri" panose="020F0502020204030204" pitchFamily="34" charset="0"/>
                        </a:rPr>
                        <a:t>                  0,7 </a:t>
                      </a:r>
                    </a:p>
                  </a:txBody>
                  <a:tcPr marL="5204" marR="5204" marT="52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500" b="1" i="0" u="none" strike="noStrike">
                          <a:solidFill>
                            <a:srgbClr val="000000"/>
                          </a:solidFill>
                          <a:effectLst/>
                          <a:latin typeface="Segoe UI" panose="020B0502040204020203" pitchFamily="34" charset="0"/>
                        </a:rPr>
                        <a:t> 04 Aranjuez </a:t>
                      </a:r>
                    </a:p>
                  </a:txBody>
                  <a:tcPr marL="5204" marR="5204" marT="52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CO" sz="500" b="1" i="0" u="none" strike="noStrike" dirty="0">
                          <a:solidFill>
                            <a:srgbClr val="000000"/>
                          </a:solidFill>
                          <a:effectLst/>
                          <a:latin typeface="Segoe UI" panose="020B0502040204020203" pitchFamily="34" charset="0"/>
                        </a:rPr>
                        <a:t>           153.519 </a:t>
                      </a:r>
                    </a:p>
                  </a:txBody>
                  <a:tcPr marL="5204" marR="5204" marT="52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40510090"/>
                  </a:ext>
                </a:extLst>
              </a:tr>
              <a:tr h="167220">
                <a:tc>
                  <a:txBody>
                    <a:bodyPr/>
                    <a:lstStyle/>
                    <a:p>
                      <a:pPr algn="r" fontAlgn="b"/>
                      <a:r>
                        <a:rPr lang="es-CO" sz="600" b="1" i="0" u="none" strike="noStrike">
                          <a:solidFill>
                            <a:srgbClr val="000000"/>
                          </a:solidFill>
                          <a:effectLst/>
                          <a:latin typeface="Calibri" panose="020F0502020204030204" pitchFamily="34" charset="0"/>
                        </a:rPr>
                        <a:t>0</a:t>
                      </a:r>
                    </a:p>
                  </a:txBody>
                  <a:tcPr marL="5204" marR="5204" marT="52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600" b="1" i="0" u="none" strike="noStrike">
                          <a:solidFill>
                            <a:srgbClr val="000000"/>
                          </a:solidFill>
                          <a:effectLst/>
                          <a:latin typeface="Calibri" panose="020F0502020204030204" pitchFamily="34" charset="0"/>
                        </a:rPr>
                        <a:t>                    -   </a:t>
                      </a:r>
                    </a:p>
                  </a:txBody>
                  <a:tcPr marL="5204" marR="5204" marT="52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500" b="1" i="0" u="none" strike="noStrike">
                          <a:solidFill>
                            <a:srgbClr val="000000"/>
                          </a:solidFill>
                          <a:effectLst/>
                          <a:latin typeface="Segoe UI" panose="020B0502040204020203" pitchFamily="34" charset="0"/>
                        </a:rPr>
                        <a:t> 05 Castilla </a:t>
                      </a:r>
                    </a:p>
                  </a:txBody>
                  <a:tcPr marL="5204" marR="5204" marT="52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500" b="1" i="0" u="none" strike="noStrike">
                          <a:solidFill>
                            <a:srgbClr val="000000"/>
                          </a:solidFill>
                          <a:effectLst/>
                          <a:latin typeface="Segoe UI" panose="020B0502040204020203" pitchFamily="34" charset="0"/>
                        </a:rPr>
                        <a:t>           135.664 </a:t>
                      </a:r>
                    </a:p>
                  </a:txBody>
                  <a:tcPr marL="5204" marR="5204" marT="52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1402698"/>
                  </a:ext>
                </a:extLst>
              </a:tr>
              <a:tr h="199561">
                <a:tc>
                  <a:txBody>
                    <a:bodyPr/>
                    <a:lstStyle/>
                    <a:p>
                      <a:pPr algn="r" fontAlgn="b"/>
                      <a:r>
                        <a:rPr lang="es-CO" sz="600" b="1" i="0" u="none" strike="noStrike">
                          <a:solidFill>
                            <a:srgbClr val="000000"/>
                          </a:solidFill>
                          <a:effectLst/>
                          <a:latin typeface="Calibri" panose="020F0502020204030204" pitchFamily="34" charset="0"/>
                        </a:rPr>
                        <a:t>1</a:t>
                      </a:r>
                    </a:p>
                  </a:txBody>
                  <a:tcPr marL="5204" marR="5204" marT="52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600" b="1" i="0" u="none" strike="noStrike">
                          <a:solidFill>
                            <a:srgbClr val="000000"/>
                          </a:solidFill>
                          <a:effectLst/>
                          <a:latin typeface="Calibri" panose="020F0502020204030204" pitchFamily="34" charset="0"/>
                        </a:rPr>
                        <a:t>                  0,5 </a:t>
                      </a:r>
                    </a:p>
                  </a:txBody>
                  <a:tcPr marL="5204" marR="5204" marT="52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500" b="1" i="0" u="none" strike="noStrike">
                          <a:solidFill>
                            <a:srgbClr val="000000"/>
                          </a:solidFill>
                          <a:effectLst/>
                          <a:latin typeface="Segoe UI" panose="020B0502040204020203" pitchFamily="34" charset="0"/>
                        </a:rPr>
                        <a:t> 06 Doce De Octubre </a:t>
                      </a:r>
                    </a:p>
                  </a:txBody>
                  <a:tcPr marL="5204" marR="5204" marT="52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CO" sz="500" b="1" i="0" u="none" strike="noStrike" dirty="0">
                          <a:solidFill>
                            <a:srgbClr val="000000"/>
                          </a:solidFill>
                          <a:effectLst/>
                          <a:latin typeface="Segoe UI" panose="020B0502040204020203" pitchFamily="34" charset="0"/>
                        </a:rPr>
                        <a:t>           192.483 </a:t>
                      </a:r>
                    </a:p>
                  </a:txBody>
                  <a:tcPr marL="5204" marR="5204" marT="52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979241936"/>
                  </a:ext>
                </a:extLst>
              </a:tr>
              <a:tr h="199561">
                <a:tc>
                  <a:txBody>
                    <a:bodyPr/>
                    <a:lstStyle/>
                    <a:p>
                      <a:pPr algn="r" fontAlgn="b"/>
                      <a:r>
                        <a:rPr lang="es-CO" sz="600" b="1" i="0" u="none" strike="noStrike">
                          <a:solidFill>
                            <a:srgbClr val="000000"/>
                          </a:solidFill>
                          <a:effectLst/>
                          <a:latin typeface="Calibri" panose="020F0502020204030204" pitchFamily="34" charset="0"/>
                        </a:rPr>
                        <a:t>2</a:t>
                      </a:r>
                    </a:p>
                  </a:txBody>
                  <a:tcPr marL="5204" marR="5204" marT="52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600" b="1" i="0" u="none" strike="noStrike">
                          <a:solidFill>
                            <a:srgbClr val="000000"/>
                          </a:solidFill>
                          <a:effectLst/>
                          <a:latin typeface="Calibri" panose="020F0502020204030204" pitchFamily="34" charset="0"/>
                        </a:rPr>
                        <a:t>                  1,0 </a:t>
                      </a:r>
                    </a:p>
                  </a:txBody>
                  <a:tcPr marL="5204" marR="5204" marT="52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500" b="1" i="0" u="none" strike="noStrike">
                          <a:solidFill>
                            <a:srgbClr val="000000"/>
                          </a:solidFill>
                          <a:effectLst/>
                          <a:latin typeface="Segoe UI" panose="020B0502040204020203" pitchFamily="34" charset="0"/>
                        </a:rPr>
                        <a:t> 07 Robledo </a:t>
                      </a:r>
                    </a:p>
                  </a:txBody>
                  <a:tcPr marL="5204" marR="5204" marT="52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500" b="1" i="0" u="none" strike="noStrike">
                          <a:solidFill>
                            <a:srgbClr val="000000"/>
                          </a:solidFill>
                          <a:effectLst/>
                          <a:latin typeface="Segoe UI" panose="020B0502040204020203" pitchFamily="34" charset="0"/>
                        </a:rPr>
                        <a:t>           203.600 </a:t>
                      </a:r>
                    </a:p>
                  </a:txBody>
                  <a:tcPr marL="5204" marR="5204" marT="52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9815406"/>
                  </a:ext>
                </a:extLst>
              </a:tr>
              <a:tr h="199561">
                <a:tc>
                  <a:txBody>
                    <a:bodyPr/>
                    <a:lstStyle/>
                    <a:p>
                      <a:pPr algn="r" fontAlgn="b"/>
                      <a:r>
                        <a:rPr lang="es-CO" sz="600" b="1" i="0" u="none" strike="noStrike">
                          <a:solidFill>
                            <a:srgbClr val="000000"/>
                          </a:solidFill>
                          <a:effectLst/>
                          <a:latin typeface="Calibri" panose="020F0502020204030204" pitchFamily="34" charset="0"/>
                        </a:rPr>
                        <a:t>2</a:t>
                      </a:r>
                    </a:p>
                  </a:txBody>
                  <a:tcPr marL="5204" marR="5204" marT="52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600" b="1" i="0" u="none" strike="noStrike">
                          <a:solidFill>
                            <a:srgbClr val="000000"/>
                          </a:solidFill>
                          <a:effectLst/>
                          <a:latin typeface="Calibri" panose="020F0502020204030204" pitchFamily="34" charset="0"/>
                        </a:rPr>
                        <a:t>                  1,2 </a:t>
                      </a:r>
                    </a:p>
                  </a:txBody>
                  <a:tcPr marL="5204" marR="5204" marT="52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500" b="1" i="0" u="none" strike="noStrike">
                          <a:solidFill>
                            <a:srgbClr val="000000"/>
                          </a:solidFill>
                          <a:effectLst/>
                          <a:latin typeface="Segoe UI" panose="020B0502040204020203" pitchFamily="34" charset="0"/>
                        </a:rPr>
                        <a:t> 08 Villa Hermosa </a:t>
                      </a:r>
                    </a:p>
                  </a:txBody>
                  <a:tcPr marL="5204" marR="5204" marT="52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CO" sz="500" b="1" i="0" u="none" strike="noStrike">
                          <a:solidFill>
                            <a:srgbClr val="000000"/>
                          </a:solidFill>
                          <a:effectLst/>
                          <a:latin typeface="Segoe UI" panose="020B0502040204020203" pitchFamily="34" charset="0"/>
                        </a:rPr>
                        <a:t>           163.978 </a:t>
                      </a:r>
                    </a:p>
                  </a:txBody>
                  <a:tcPr marL="5204" marR="5204" marT="52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022935460"/>
                  </a:ext>
                </a:extLst>
              </a:tr>
              <a:tr h="199561">
                <a:tc>
                  <a:txBody>
                    <a:bodyPr/>
                    <a:lstStyle/>
                    <a:p>
                      <a:pPr algn="r" fontAlgn="b"/>
                      <a:r>
                        <a:rPr lang="es-CO" sz="600" b="1" i="0" u="none" strike="noStrike">
                          <a:solidFill>
                            <a:srgbClr val="000000"/>
                          </a:solidFill>
                          <a:effectLst/>
                          <a:latin typeface="Calibri" panose="020F0502020204030204" pitchFamily="34" charset="0"/>
                        </a:rPr>
                        <a:t>5</a:t>
                      </a:r>
                    </a:p>
                  </a:txBody>
                  <a:tcPr marL="5204" marR="5204" marT="52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600" b="1" i="0" u="none" strike="noStrike">
                          <a:solidFill>
                            <a:srgbClr val="000000"/>
                          </a:solidFill>
                          <a:effectLst/>
                          <a:latin typeface="Calibri" panose="020F0502020204030204" pitchFamily="34" charset="0"/>
                        </a:rPr>
                        <a:t>                  3,0 </a:t>
                      </a:r>
                    </a:p>
                  </a:txBody>
                  <a:tcPr marL="5204" marR="5204" marT="52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500" b="1" i="0" u="none" strike="noStrike">
                          <a:solidFill>
                            <a:srgbClr val="000000"/>
                          </a:solidFill>
                          <a:effectLst/>
                          <a:latin typeface="Segoe UI" panose="020B0502040204020203" pitchFamily="34" charset="0"/>
                        </a:rPr>
                        <a:t> 09 Buenos Aires </a:t>
                      </a:r>
                    </a:p>
                  </a:txBody>
                  <a:tcPr marL="5204" marR="5204" marT="52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500" b="1" i="0" u="none" strike="noStrike" dirty="0">
                          <a:solidFill>
                            <a:srgbClr val="000000"/>
                          </a:solidFill>
                          <a:effectLst/>
                          <a:latin typeface="Segoe UI" panose="020B0502040204020203" pitchFamily="34" charset="0"/>
                        </a:rPr>
                        <a:t>           168.191 </a:t>
                      </a:r>
                    </a:p>
                  </a:txBody>
                  <a:tcPr marL="5204" marR="5204" marT="52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7092044"/>
                  </a:ext>
                </a:extLst>
              </a:tr>
              <a:tr h="199561">
                <a:tc>
                  <a:txBody>
                    <a:bodyPr/>
                    <a:lstStyle/>
                    <a:p>
                      <a:pPr algn="r" fontAlgn="b"/>
                      <a:r>
                        <a:rPr lang="es-CO" sz="600" b="1" i="0" u="none" strike="noStrike">
                          <a:solidFill>
                            <a:srgbClr val="000000"/>
                          </a:solidFill>
                          <a:effectLst/>
                          <a:latin typeface="Calibri" panose="020F0502020204030204" pitchFamily="34" charset="0"/>
                        </a:rPr>
                        <a:t>4</a:t>
                      </a:r>
                    </a:p>
                  </a:txBody>
                  <a:tcPr marL="5204" marR="5204" marT="52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600" b="1" i="0" u="none" strike="noStrike">
                          <a:solidFill>
                            <a:srgbClr val="000000"/>
                          </a:solidFill>
                          <a:effectLst/>
                          <a:latin typeface="Calibri" panose="020F0502020204030204" pitchFamily="34" charset="0"/>
                        </a:rPr>
                        <a:t>                  4,8 </a:t>
                      </a:r>
                    </a:p>
                  </a:txBody>
                  <a:tcPr marL="5204" marR="5204" marT="52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500" b="1" i="0" u="none" strike="noStrike">
                          <a:solidFill>
                            <a:srgbClr val="000000"/>
                          </a:solidFill>
                          <a:effectLst/>
                          <a:latin typeface="Segoe UI" panose="020B0502040204020203" pitchFamily="34" charset="0"/>
                        </a:rPr>
                        <a:t> 10 La Candelaria </a:t>
                      </a:r>
                    </a:p>
                  </a:txBody>
                  <a:tcPr marL="5204" marR="5204" marT="52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CO" sz="500" b="1" i="0" u="none" strike="noStrike" dirty="0">
                          <a:solidFill>
                            <a:srgbClr val="000000"/>
                          </a:solidFill>
                          <a:effectLst/>
                          <a:latin typeface="Segoe UI" panose="020B0502040204020203" pitchFamily="34" charset="0"/>
                        </a:rPr>
                        <a:t>             83.444 </a:t>
                      </a:r>
                    </a:p>
                  </a:txBody>
                  <a:tcPr marL="5204" marR="5204" marT="52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973219232"/>
                  </a:ext>
                </a:extLst>
              </a:tr>
              <a:tr h="199561">
                <a:tc>
                  <a:txBody>
                    <a:bodyPr/>
                    <a:lstStyle/>
                    <a:p>
                      <a:pPr algn="r" fontAlgn="b"/>
                      <a:r>
                        <a:rPr lang="es-CO" sz="600" b="1" i="0" u="none" strike="noStrike">
                          <a:solidFill>
                            <a:srgbClr val="000000"/>
                          </a:solidFill>
                          <a:effectLst/>
                          <a:latin typeface="Calibri" panose="020F0502020204030204" pitchFamily="34" charset="0"/>
                        </a:rPr>
                        <a:t>3</a:t>
                      </a:r>
                    </a:p>
                  </a:txBody>
                  <a:tcPr marL="5204" marR="5204" marT="52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600" b="1" i="0" u="none" strike="noStrike">
                          <a:solidFill>
                            <a:srgbClr val="000000"/>
                          </a:solidFill>
                          <a:effectLst/>
                          <a:latin typeface="Calibri" panose="020F0502020204030204" pitchFamily="34" charset="0"/>
                        </a:rPr>
                        <a:t>                  2,7 </a:t>
                      </a:r>
                    </a:p>
                  </a:txBody>
                  <a:tcPr marL="5204" marR="5204" marT="52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500" b="1" i="0" u="none" strike="noStrike">
                          <a:solidFill>
                            <a:srgbClr val="000000"/>
                          </a:solidFill>
                          <a:effectLst/>
                          <a:latin typeface="Segoe UI" panose="020B0502040204020203" pitchFamily="34" charset="0"/>
                        </a:rPr>
                        <a:t> 11 Laureles - Estadio </a:t>
                      </a:r>
                    </a:p>
                  </a:txBody>
                  <a:tcPr marL="5204" marR="5204" marT="52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500" b="1" i="0" u="none" strike="noStrike">
                          <a:solidFill>
                            <a:srgbClr val="000000"/>
                          </a:solidFill>
                          <a:effectLst/>
                          <a:latin typeface="Segoe UI" panose="020B0502040204020203" pitchFamily="34" charset="0"/>
                        </a:rPr>
                        <a:t>           112.842 </a:t>
                      </a:r>
                    </a:p>
                  </a:txBody>
                  <a:tcPr marL="5204" marR="5204" marT="52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8952800"/>
                  </a:ext>
                </a:extLst>
              </a:tr>
              <a:tr h="199561">
                <a:tc>
                  <a:txBody>
                    <a:bodyPr/>
                    <a:lstStyle/>
                    <a:p>
                      <a:pPr algn="r" fontAlgn="b"/>
                      <a:r>
                        <a:rPr lang="es-CO" sz="600" b="1" i="0" u="none" strike="noStrike">
                          <a:solidFill>
                            <a:srgbClr val="000000"/>
                          </a:solidFill>
                          <a:effectLst/>
                          <a:latin typeface="Calibri" panose="020F0502020204030204" pitchFamily="34" charset="0"/>
                        </a:rPr>
                        <a:t>1</a:t>
                      </a:r>
                    </a:p>
                  </a:txBody>
                  <a:tcPr marL="5204" marR="5204" marT="52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600" b="1" i="0" u="none" strike="noStrike">
                          <a:solidFill>
                            <a:srgbClr val="000000"/>
                          </a:solidFill>
                          <a:effectLst/>
                          <a:latin typeface="Calibri" panose="020F0502020204030204" pitchFamily="34" charset="0"/>
                        </a:rPr>
                        <a:t>                  1,1 </a:t>
                      </a:r>
                    </a:p>
                  </a:txBody>
                  <a:tcPr marL="5204" marR="5204" marT="52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500" b="1" i="0" u="none" strike="noStrike">
                          <a:solidFill>
                            <a:srgbClr val="000000"/>
                          </a:solidFill>
                          <a:effectLst/>
                          <a:latin typeface="Segoe UI" panose="020B0502040204020203" pitchFamily="34" charset="0"/>
                        </a:rPr>
                        <a:t> 12 La América </a:t>
                      </a:r>
                    </a:p>
                  </a:txBody>
                  <a:tcPr marL="5204" marR="5204" marT="52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CO" sz="500" b="1" i="0" u="none" strike="noStrike" dirty="0">
                          <a:solidFill>
                            <a:srgbClr val="000000"/>
                          </a:solidFill>
                          <a:effectLst/>
                          <a:latin typeface="Segoe UI" panose="020B0502040204020203" pitchFamily="34" charset="0"/>
                        </a:rPr>
                        <a:t>             95.157 </a:t>
                      </a:r>
                    </a:p>
                  </a:txBody>
                  <a:tcPr marL="5204" marR="5204" marT="52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672800740"/>
                  </a:ext>
                </a:extLst>
              </a:tr>
              <a:tr h="167220">
                <a:tc>
                  <a:txBody>
                    <a:bodyPr/>
                    <a:lstStyle/>
                    <a:p>
                      <a:pPr algn="r" fontAlgn="b"/>
                      <a:r>
                        <a:rPr lang="es-CO" sz="600" b="1" i="0" u="none" strike="noStrike">
                          <a:solidFill>
                            <a:srgbClr val="000000"/>
                          </a:solidFill>
                          <a:effectLst/>
                          <a:latin typeface="Calibri" panose="020F0502020204030204" pitchFamily="34" charset="0"/>
                        </a:rPr>
                        <a:t>0</a:t>
                      </a:r>
                    </a:p>
                  </a:txBody>
                  <a:tcPr marL="5204" marR="5204" marT="52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600" b="1" i="0" u="none" strike="noStrike">
                          <a:solidFill>
                            <a:srgbClr val="000000"/>
                          </a:solidFill>
                          <a:effectLst/>
                          <a:latin typeface="Calibri" panose="020F0502020204030204" pitchFamily="34" charset="0"/>
                        </a:rPr>
                        <a:t>                    -   </a:t>
                      </a:r>
                    </a:p>
                  </a:txBody>
                  <a:tcPr marL="5204" marR="5204" marT="52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500" b="1" i="0" u="none" strike="noStrike">
                          <a:solidFill>
                            <a:srgbClr val="000000"/>
                          </a:solidFill>
                          <a:effectLst/>
                          <a:latin typeface="Segoe UI" panose="020B0502040204020203" pitchFamily="34" charset="0"/>
                        </a:rPr>
                        <a:t> 13 San Javier </a:t>
                      </a:r>
                    </a:p>
                  </a:txBody>
                  <a:tcPr marL="5204" marR="5204" marT="52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500" b="1" i="0" u="none" strike="noStrike">
                          <a:solidFill>
                            <a:srgbClr val="000000"/>
                          </a:solidFill>
                          <a:effectLst/>
                          <a:latin typeface="Segoe UI" panose="020B0502040204020203" pitchFamily="34" charset="0"/>
                        </a:rPr>
                        <a:t>           169.837 </a:t>
                      </a:r>
                    </a:p>
                  </a:txBody>
                  <a:tcPr marL="5204" marR="5204" marT="52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6286652"/>
                  </a:ext>
                </a:extLst>
              </a:tr>
              <a:tr h="199561">
                <a:tc>
                  <a:txBody>
                    <a:bodyPr/>
                    <a:lstStyle/>
                    <a:p>
                      <a:pPr algn="r" fontAlgn="b"/>
                      <a:r>
                        <a:rPr lang="es-CO" sz="600" b="1" i="0" u="none" strike="noStrike">
                          <a:solidFill>
                            <a:srgbClr val="000000"/>
                          </a:solidFill>
                          <a:effectLst/>
                          <a:latin typeface="Calibri" panose="020F0502020204030204" pitchFamily="34" charset="0"/>
                        </a:rPr>
                        <a:t>1</a:t>
                      </a:r>
                    </a:p>
                  </a:txBody>
                  <a:tcPr marL="5204" marR="5204" marT="52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600" b="1" i="0" u="none" strike="noStrike">
                          <a:solidFill>
                            <a:srgbClr val="000000"/>
                          </a:solidFill>
                          <a:effectLst/>
                          <a:latin typeface="Calibri" panose="020F0502020204030204" pitchFamily="34" charset="0"/>
                        </a:rPr>
                        <a:t>                  0,8 </a:t>
                      </a:r>
                    </a:p>
                  </a:txBody>
                  <a:tcPr marL="5204" marR="5204" marT="52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500" b="1" i="0" u="none" strike="noStrike">
                          <a:solidFill>
                            <a:srgbClr val="000000"/>
                          </a:solidFill>
                          <a:effectLst/>
                          <a:latin typeface="Segoe UI" panose="020B0502040204020203" pitchFamily="34" charset="0"/>
                        </a:rPr>
                        <a:t> 14 El Poblado </a:t>
                      </a:r>
                    </a:p>
                  </a:txBody>
                  <a:tcPr marL="5204" marR="5204" marT="52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CO" sz="500" b="1" i="0" u="none" strike="noStrike" dirty="0">
                          <a:solidFill>
                            <a:srgbClr val="000000"/>
                          </a:solidFill>
                          <a:effectLst/>
                          <a:latin typeface="Segoe UI" panose="020B0502040204020203" pitchFamily="34" charset="0"/>
                        </a:rPr>
                        <a:t>           119.626 </a:t>
                      </a:r>
                    </a:p>
                  </a:txBody>
                  <a:tcPr marL="5204" marR="5204" marT="52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659167219"/>
                  </a:ext>
                </a:extLst>
              </a:tr>
              <a:tr h="167220">
                <a:tc>
                  <a:txBody>
                    <a:bodyPr/>
                    <a:lstStyle/>
                    <a:p>
                      <a:pPr algn="r" fontAlgn="b"/>
                      <a:r>
                        <a:rPr lang="es-CO" sz="600" b="1" i="0" u="none" strike="noStrike">
                          <a:solidFill>
                            <a:srgbClr val="000000"/>
                          </a:solidFill>
                          <a:effectLst/>
                          <a:latin typeface="Calibri" panose="020F0502020204030204" pitchFamily="34" charset="0"/>
                        </a:rPr>
                        <a:t>0</a:t>
                      </a:r>
                    </a:p>
                  </a:txBody>
                  <a:tcPr marL="5204" marR="5204" marT="52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600" b="1" i="0" u="none" strike="noStrike">
                          <a:solidFill>
                            <a:srgbClr val="000000"/>
                          </a:solidFill>
                          <a:effectLst/>
                          <a:latin typeface="Calibri" panose="020F0502020204030204" pitchFamily="34" charset="0"/>
                        </a:rPr>
                        <a:t>                    -   </a:t>
                      </a:r>
                    </a:p>
                  </a:txBody>
                  <a:tcPr marL="5204" marR="5204" marT="52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500" b="1" i="0" u="none" strike="noStrike">
                          <a:solidFill>
                            <a:srgbClr val="000000"/>
                          </a:solidFill>
                          <a:effectLst/>
                          <a:latin typeface="Segoe UI" panose="020B0502040204020203" pitchFamily="34" charset="0"/>
                        </a:rPr>
                        <a:t> 16 Belen </a:t>
                      </a:r>
                    </a:p>
                  </a:txBody>
                  <a:tcPr marL="5204" marR="5204" marT="52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CO" sz="500" b="1" i="0" u="none" strike="noStrike">
                          <a:solidFill>
                            <a:srgbClr val="000000"/>
                          </a:solidFill>
                          <a:effectLst/>
                          <a:latin typeface="Segoe UI" panose="020B0502040204020203" pitchFamily="34" charset="0"/>
                        </a:rPr>
                        <a:t>           221.797 </a:t>
                      </a:r>
                    </a:p>
                  </a:txBody>
                  <a:tcPr marL="5204" marR="5204" marT="52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113528083"/>
                  </a:ext>
                </a:extLst>
              </a:tr>
              <a:tr h="167220">
                <a:tc>
                  <a:txBody>
                    <a:bodyPr/>
                    <a:lstStyle/>
                    <a:p>
                      <a:pPr algn="r" fontAlgn="b"/>
                      <a:r>
                        <a:rPr lang="es-CO" sz="600" b="1" i="0" u="none" strike="noStrike">
                          <a:solidFill>
                            <a:srgbClr val="000000"/>
                          </a:solidFill>
                          <a:effectLst/>
                          <a:latin typeface="Calibri" panose="020F0502020204030204" pitchFamily="34" charset="0"/>
                        </a:rPr>
                        <a:t>0</a:t>
                      </a:r>
                    </a:p>
                  </a:txBody>
                  <a:tcPr marL="5204" marR="5204" marT="52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600" b="1" i="0" u="none" strike="noStrike" dirty="0">
                          <a:solidFill>
                            <a:srgbClr val="000000"/>
                          </a:solidFill>
                          <a:effectLst/>
                          <a:latin typeface="Calibri" panose="020F0502020204030204" pitchFamily="34" charset="0"/>
                        </a:rPr>
                        <a:t>                    -   </a:t>
                      </a:r>
                    </a:p>
                  </a:txBody>
                  <a:tcPr marL="5204" marR="5204" marT="52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500" b="1" i="0" u="none" strike="noStrike">
                          <a:solidFill>
                            <a:srgbClr val="000000"/>
                          </a:solidFill>
                          <a:effectLst/>
                          <a:latin typeface="Segoe UI" panose="020B0502040204020203" pitchFamily="34" charset="0"/>
                        </a:rPr>
                        <a:t> 60 San Cristóbal </a:t>
                      </a:r>
                    </a:p>
                  </a:txBody>
                  <a:tcPr marL="5204" marR="5204" marT="52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500" b="1" i="0" u="none" strike="noStrike" dirty="0">
                          <a:solidFill>
                            <a:srgbClr val="000000"/>
                          </a:solidFill>
                          <a:effectLst/>
                          <a:latin typeface="Segoe UI" panose="020B0502040204020203" pitchFamily="34" charset="0"/>
                        </a:rPr>
                        <a:t>           123.753 </a:t>
                      </a:r>
                    </a:p>
                  </a:txBody>
                  <a:tcPr marL="5204" marR="5204" marT="52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79753466"/>
                  </a:ext>
                </a:extLst>
              </a:tr>
              <a:tr h="167220">
                <a:tc>
                  <a:txBody>
                    <a:bodyPr/>
                    <a:lstStyle/>
                    <a:p>
                      <a:pPr algn="r" fontAlgn="b"/>
                      <a:r>
                        <a:rPr lang="es-CO" sz="600" b="1" i="0" u="none" strike="noStrike">
                          <a:solidFill>
                            <a:srgbClr val="000000"/>
                          </a:solidFill>
                          <a:effectLst/>
                          <a:latin typeface="Calibri" panose="020F0502020204030204" pitchFamily="34" charset="0"/>
                        </a:rPr>
                        <a:t>0</a:t>
                      </a:r>
                    </a:p>
                  </a:txBody>
                  <a:tcPr marL="5204" marR="5204" marT="52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600" b="1" i="0" u="none" strike="noStrike">
                          <a:solidFill>
                            <a:srgbClr val="000000"/>
                          </a:solidFill>
                          <a:effectLst/>
                          <a:latin typeface="Calibri" panose="020F0502020204030204" pitchFamily="34" charset="0"/>
                        </a:rPr>
                        <a:t>                    -   </a:t>
                      </a:r>
                    </a:p>
                  </a:txBody>
                  <a:tcPr marL="5204" marR="5204" marT="52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500" b="1" i="0" u="none" strike="noStrike">
                          <a:solidFill>
                            <a:srgbClr val="000000"/>
                          </a:solidFill>
                          <a:effectLst/>
                          <a:latin typeface="Segoe UI" panose="020B0502040204020203" pitchFamily="34" charset="0"/>
                        </a:rPr>
                        <a:t> 70 Altavista </a:t>
                      </a:r>
                    </a:p>
                  </a:txBody>
                  <a:tcPr marL="5204" marR="5204" marT="52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CO" sz="500" b="1" i="0" u="none" strike="noStrike" dirty="0">
                          <a:solidFill>
                            <a:srgbClr val="000000"/>
                          </a:solidFill>
                          <a:effectLst/>
                          <a:latin typeface="Segoe UI" panose="020B0502040204020203" pitchFamily="34" charset="0"/>
                        </a:rPr>
                        <a:t>             41.440 </a:t>
                      </a:r>
                    </a:p>
                  </a:txBody>
                  <a:tcPr marL="5204" marR="5204" marT="52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4365810"/>
                  </a:ext>
                </a:extLst>
              </a:tr>
              <a:tr h="199561">
                <a:tc>
                  <a:txBody>
                    <a:bodyPr/>
                    <a:lstStyle/>
                    <a:p>
                      <a:pPr algn="r" fontAlgn="b"/>
                      <a:r>
                        <a:rPr lang="es-CO" sz="600" b="1" i="0" u="none" strike="noStrike">
                          <a:solidFill>
                            <a:srgbClr val="000000"/>
                          </a:solidFill>
                          <a:effectLst/>
                          <a:latin typeface="Calibri" panose="020F0502020204030204" pitchFamily="34" charset="0"/>
                        </a:rPr>
                        <a:t>1</a:t>
                      </a:r>
                    </a:p>
                  </a:txBody>
                  <a:tcPr marL="5204" marR="5204" marT="52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600" b="1" i="0" u="none" strike="noStrike">
                          <a:solidFill>
                            <a:srgbClr val="000000"/>
                          </a:solidFill>
                          <a:effectLst/>
                          <a:latin typeface="Calibri" panose="020F0502020204030204" pitchFamily="34" charset="0"/>
                        </a:rPr>
                        <a:t>                  1,0 </a:t>
                      </a:r>
                    </a:p>
                  </a:txBody>
                  <a:tcPr marL="5204" marR="5204" marT="52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S" sz="500" b="1" i="0" u="none" strike="noStrike">
                          <a:solidFill>
                            <a:srgbClr val="000000"/>
                          </a:solidFill>
                          <a:effectLst/>
                          <a:latin typeface="Segoe UI" panose="020B0502040204020203" pitchFamily="34" charset="0"/>
                        </a:rPr>
                        <a:t> 80 San Antonio de Prado </a:t>
                      </a:r>
                    </a:p>
                  </a:txBody>
                  <a:tcPr marL="5204" marR="5204" marT="52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500" b="1" i="0" u="none" strike="noStrike" dirty="0">
                          <a:solidFill>
                            <a:srgbClr val="000000"/>
                          </a:solidFill>
                          <a:effectLst/>
                          <a:latin typeface="Segoe UI" panose="020B0502040204020203" pitchFamily="34" charset="0"/>
                        </a:rPr>
                        <a:t>           101.563 </a:t>
                      </a:r>
                    </a:p>
                  </a:txBody>
                  <a:tcPr marL="5204" marR="5204" marT="52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205090869"/>
                  </a:ext>
                </a:extLst>
              </a:tr>
              <a:tr h="167220">
                <a:tc>
                  <a:txBody>
                    <a:bodyPr/>
                    <a:lstStyle/>
                    <a:p>
                      <a:pPr algn="r" fontAlgn="b"/>
                      <a:r>
                        <a:rPr lang="es-CO" sz="600" b="1" i="0" u="none" strike="noStrike">
                          <a:solidFill>
                            <a:srgbClr val="000000"/>
                          </a:solidFill>
                          <a:effectLst/>
                          <a:latin typeface="Calibri" panose="020F0502020204030204" pitchFamily="34" charset="0"/>
                        </a:rPr>
                        <a:t>0</a:t>
                      </a:r>
                    </a:p>
                  </a:txBody>
                  <a:tcPr marL="5204" marR="5204" marT="520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CO" sz="600" b="1" i="0" u="none" strike="noStrike">
                          <a:solidFill>
                            <a:srgbClr val="000000"/>
                          </a:solidFill>
                          <a:effectLst/>
                          <a:latin typeface="Calibri" panose="020F0502020204030204" pitchFamily="34" charset="0"/>
                        </a:rPr>
                        <a:t>                    -   </a:t>
                      </a:r>
                    </a:p>
                  </a:txBody>
                  <a:tcPr marL="5204" marR="5204" marT="52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CO" sz="500" b="1" i="0" u="none" strike="noStrike">
                          <a:solidFill>
                            <a:srgbClr val="000000"/>
                          </a:solidFill>
                          <a:effectLst/>
                          <a:latin typeface="Segoe UI" panose="020B0502040204020203" pitchFamily="34" charset="0"/>
                        </a:rPr>
                        <a:t> 90 Santa Elena </a:t>
                      </a:r>
                    </a:p>
                  </a:txBody>
                  <a:tcPr marL="5204" marR="5204" marT="52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es-CO" sz="500" b="1" i="0" u="none" strike="noStrike" dirty="0">
                          <a:solidFill>
                            <a:srgbClr val="000000"/>
                          </a:solidFill>
                          <a:effectLst/>
                          <a:latin typeface="Segoe UI" panose="020B0502040204020203" pitchFamily="34" charset="0"/>
                        </a:rPr>
                        <a:t>             24.891 </a:t>
                      </a:r>
                    </a:p>
                  </a:txBody>
                  <a:tcPr marL="5204" marR="5204" marT="520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6822911"/>
                  </a:ext>
                </a:extLst>
              </a:tr>
            </a:tbl>
          </a:graphicData>
        </a:graphic>
      </p:graphicFrame>
      <p:pic>
        <p:nvPicPr>
          <p:cNvPr id="3" name="Imagen 2">
            <a:extLst>
              <a:ext uri="{FF2B5EF4-FFF2-40B4-BE49-F238E27FC236}">
                <a16:creationId xmlns:a16="http://schemas.microsoft.com/office/drawing/2014/main" id="{0D63BA7A-65A2-42EC-B242-6D2661A7584A}"/>
              </a:ext>
            </a:extLst>
          </p:cNvPr>
          <p:cNvPicPr>
            <a:picLocks noChangeAspect="1"/>
          </p:cNvPicPr>
          <p:nvPr/>
        </p:nvPicPr>
        <p:blipFill>
          <a:blip r:embed="rId3"/>
          <a:stretch>
            <a:fillRect/>
          </a:stretch>
        </p:blipFill>
        <p:spPr>
          <a:xfrm>
            <a:off x="23752" y="381529"/>
            <a:ext cx="3267739" cy="3359187"/>
          </a:xfrm>
          <a:prstGeom prst="rect">
            <a:avLst/>
          </a:prstGeom>
        </p:spPr>
      </p:pic>
      <p:pic>
        <p:nvPicPr>
          <p:cNvPr id="6" name="Imagen 5">
            <a:extLst>
              <a:ext uri="{FF2B5EF4-FFF2-40B4-BE49-F238E27FC236}">
                <a16:creationId xmlns:a16="http://schemas.microsoft.com/office/drawing/2014/main" id="{E160CD3B-3D93-45FE-930A-93CC6F7FF0AA}"/>
              </a:ext>
            </a:extLst>
          </p:cNvPr>
          <p:cNvPicPr>
            <a:picLocks noChangeAspect="1"/>
          </p:cNvPicPr>
          <p:nvPr/>
        </p:nvPicPr>
        <p:blipFill>
          <a:blip r:embed="rId4"/>
          <a:stretch>
            <a:fillRect/>
          </a:stretch>
        </p:blipFill>
        <p:spPr>
          <a:xfrm>
            <a:off x="3559192" y="449617"/>
            <a:ext cx="3700593" cy="3139712"/>
          </a:xfrm>
          <a:prstGeom prst="rect">
            <a:avLst/>
          </a:prstGeom>
        </p:spPr>
      </p:pic>
      <p:pic>
        <p:nvPicPr>
          <p:cNvPr id="8" name="Imagen 7">
            <a:extLst>
              <a:ext uri="{FF2B5EF4-FFF2-40B4-BE49-F238E27FC236}">
                <a16:creationId xmlns:a16="http://schemas.microsoft.com/office/drawing/2014/main" id="{52BAD85D-DDB5-4D95-A400-B82D9E9FF7E0}"/>
              </a:ext>
            </a:extLst>
          </p:cNvPr>
          <p:cNvPicPr>
            <a:picLocks noChangeAspect="1"/>
          </p:cNvPicPr>
          <p:nvPr/>
        </p:nvPicPr>
        <p:blipFill>
          <a:blip r:embed="rId5"/>
          <a:stretch>
            <a:fillRect/>
          </a:stretch>
        </p:blipFill>
        <p:spPr>
          <a:xfrm>
            <a:off x="3358387" y="4515985"/>
            <a:ext cx="3822523" cy="4029805"/>
          </a:xfrm>
          <a:prstGeom prst="rect">
            <a:avLst/>
          </a:prstGeom>
        </p:spPr>
      </p:pic>
      <p:sp>
        <p:nvSpPr>
          <p:cNvPr id="20"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a:t>
            </a:r>
            <a:r>
              <a:rPr lang="es-ES" sz="1050" b="1" dirty="0" smtClean="0">
                <a:latin typeface="Arial Narrow" panose="020B0606020202030204" pitchFamily="34" charset="0"/>
              </a:rPr>
              <a:t>18</a:t>
            </a:r>
            <a:endParaRPr lang="es-ES" sz="1050" b="1" dirty="0">
              <a:latin typeface="Arial Narrow" panose="020B0606020202030204" pitchFamily="34" charset="0"/>
            </a:endParaRPr>
          </a:p>
        </p:txBody>
      </p:sp>
    </p:spTree>
    <p:extLst>
      <p:ext uri="{BB962C8B-B14F-4D97-AF65-F5344CB8AC3E}">
        <p14:creationId xmlns:p14="http://schemas.microsoft.com/office/powerpoint/2010/main" val="3863065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5365082"/>
            <a:ext cx="7200900" cy="402803"/>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 </a:t>
            </a:r>
          </a:p>
        </p:txBody>
      </p:sp>
      <p:grpSp>
        <p:nvGrpSpPr>
          <p:cNvPr id="73" name="72 Grupo"/>
          <p:cNvGrpSpPr/>
          <p:nvPr/>
        </p:nvGrpSpPr>
        <p:grpSpPr>
          <a:xfrm>
            <a:off x="209610" y="5436996"/>
            <a:ext cx="3526243" cy="276999"/>
            <a:chOff x="2448322" y="74775"/>
            <a:chExt cx="3526243" cy="276999"/>
          </a:xfrm>
        </p:grpSpPr>
        <p:sp>
          <p:nvSpPr>
            <p:cNvPr id="80" name="79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1" name="80 Conector recto"/>
            <p:cNvCxnSpPr>
              <a:stCxn id="80"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2" name="81 CuadroTexto"/>
            <p:cNvSpPr txBox="1"/>
            <p:nvPr/>
          </p:nvSpPr>
          <p:spPr>
            <a:xfrm>
              <a:off x="3382277" y="74775"/>
              <a:ext cx="2592288" cy="276999"/>
            </a:xfrm>
            <a:prstGeom prst="rect">
              <a:avLst/>
            </a:prstGeom>
            <a:noFill/>
          </p:spPr>
          <p:txBody>
            <a:bodyPr wrap="square" rtlCol="0">
              <a:spAutoFit/>
            </a:bodyPr>
            <a:lstStyle/>
            <a:p>
              <a:r>
                <a:rPr lang="es-ES" sz="1200" b="1" dirty="0">
                  <a:solidFill>
                    <a:schemeClr val="tx1"/>
                  </a:solidFill>
                  <a:latin typeface="Arial Narrow" panose="020B0606020202030204" pitchFamily="34" charset="0"/>
                </a:rPr>
                <a:t>Indicadores</a:t>
              </a:r>
            </a:p>
          </p:txBody>
        </p:sp>
      </p:grpSp>
      <p:sp>
        <p:nvSpPr>
          <p:cNvPr id="38" name="37 Rectángulo"/>
          <p:cNvSpPr/>
          <p:nvPr/>
        </p:nvSpPr>
        <p:spPr>
          <a:xfrm>
            <a:off x="151958" y="5018550"/>
            <a:ext cx="6896984" cy="353943"/>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r>
              <a:rPr lang="es-ES" sz="1100" dirty="0">
                <a:latin typeface="Arial Narrow" panose="020B0606020202030204" pitchFamily="34" charset="0"/>
              </a:rPr>
              <a:t>Figura. Mapa temático de Incidencia de fiebre tifoidea. Medellín, a Periodo epidemiológico X acumulado  de  2025(p). </a:t>
            </a:r>
          </a:p>
        </p:txBody>
      </p:sp>
      <p:sp>
        <p:nvSpPr>
          <p:cNvPr id="39" name="38 CuadroTexto"/>
          <p:cNvSpPr txBox="1"/>
          <p:nvPr/>
        </p:nvSpPr>
        <p:spPr>
          <a:xfrm>
            <a:off x="864146" y="5763345"/>
            <a:ext cx="6262603" cy="261610"/>
          </a:xfrm>
          <a:prstGeom prst="rect">
            <a:avLst/>
          </a:prstGeom>
          <a:noFill/>
        </p:spPr>
        <p:txBody>
          <a:bodyPr wrap="square" rtlCol="0">
            <a:spAutoFit/>
          </a:bodyPr>
          <a:lstStyle/>
          <a:p>
            <a:pPr algn="ctr"/>
            <a:r>
              <a:rPr lang="es-ES" sz="1100" b="1" dirty="0">
                <a:latin typeface="Arial Narrow" panose="020B0606020202030204" pitchFamily="34" charset="0"/>
              </a:rPr>
              <a:t>Tasa de Incidencia acumulada al periodo X en población general </a:t>
            </a:r>
            <a:r>
              <a:rPr lang="es-CO" sz="1100" b="1" dirty="0">
                <a:latin typeface="Arial Narrow" panose="020B0606020202030204" pitchFamily="34" charset="0"/>
              </a:rPr>
              <a:t>x 100,000 habitantes</a:t>
            </a:r>
            <a:endParaRPr lang="es-ES" sz="1100" b="1" dirty="0">
              <a:latin typeface="Arial Narrow" panose="020B0606020202030204" pitchFamily="34" charset="0"/>
            </a:endParaRPr>
          </a:p>
        </p:txBody>
      </p:sp>
      <p:cxnSp>
        <p:nvCxnSpPr>
          <p:cNvPr id="40" name="39 Conector recto de flecha"/>
          <p:cNvCxnSpPr/>
          <p:nvPr/>
        </p:nvCxnSpPr>
        <p:spPr>
          <a:xfrm>
            <a:off x="4787798" y="7661264"/>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42" name="41 CuadroTexto"/>
          <p:cNvSpPr txBox="1"/>
          <p:nvPr/>
        </p:nvSpPr>
        <p:spPr>
          <a:xfrm>
            <a:off x="3024386" y="6001222"/>
            <a:ext cx="1204176" cy="738664"/>
          </a:xfrm>
          <a:prstGeom prst="rect">
            <a:avLst/>
          </a:prstGeom>
          <a:noFill/>
        </p:spPr>
        <p:txBody>
          <a:bodyPr wrap="none" rtlCol="0">
            <a:spAutoFit/>
          </a:bodyPr>
          <a:lstStyle/>
          <a:p>
            <a:pPr algn="ctr"/>
            <a:r>
              <a:rPr lang="es-ES" sz="1400" b="1" dirty="0">
                <a:solidFill>
                  <a:srgbClr val="C00000"/>
                </a:solidFill>
                <a:latin typeface="Arial Narrow" panose="020B0606020202030204" pitchFamily="34" charset="0"/>
              </a:rPr>
              <a:t>1,1</a:t>
            </a:r>
          </a:p>
          <a:p>
            <a:pPr algn="ctr"/>
            <a:r>
              <a:rPr lang="es-ES" sz="1400" b="1" dirty="0">
                <a:solidFill>
                  <a:srgbClr val="C00000"/>
                </a:solidFill>
                <a:latin typeface="Arial Narrow" panose="020B0606020202030204" pitchFamily="34" charset="0"/>
              </a:rPr>
              <a:t> * cada 100 mil</a:t>
            </a:r>
          </a:p>
          <a:p>
            <a:pPr algn="ctr"/>
            <a:r>
              <a:rPr lang="es-ES" b="1" dirty="0">
                <a:solidFill>
                  <a:srgbClr val="C00000"/>
                </a:solidFill>
                <a:latin typeface="Arial Narrow" panose="020B0606020202030204" pitchFamily="34" charset="0"/>
              </a:rPr>
              <a:t>30</a:t>
            </a:r>
            <a:r>
              <a:rPr lang="es-ES" sz="1400" b="1" dirty="0">
                <a:solidFill>
                  <a:srgbClr val="C00000"/>
                </a:solidFill>
                <a:latin typeface="Arial Narrow" panose="020B0606020202030204" pitchFamily="34" charset="0"/>
              </a:rPr>
              <a:t> casos</a:t>
            </a:r>
          </a:p>
        </p:txBody>
      </p:sp>
      <p:sp>
        <p:nvSpPr>
          <p:cNvPr id="43" name="42 CuadroTexto"/>
          <p:cNvSpPr txBox="1"/>
          <p:nvPr/>
        </p:nvSpPr>
        <p:spPr>
          <a:xfrm>
            <a:off x="4453827" y="6851582"/>
            <a:ext cx="2664346" cy="415498"/>
          </a:xfrm>
          <a:prstGeom prst="rect">
            <a:avLst/>
          </a:prstGeom>
          <a:noFill/>
        </p:spPr>
        <p:txBody>
          <a:bodyPr wrap="square" rtlCol="0">
            <a:spAutoFit/>
          </a:bodyPr>
          <a:lstStyle/>
          <a:p>
            <a:pPr algn="ctr"/>
            <a:r>
              <a:rPr lang="es-CO" sz="1050" b="1" dirty="0">
                <a:latin typeface="Arial Narrow" panose="020B0606020202030204" pitchFamily="34" charset="0"/>
              </a:rPr>
              <a:t>Proporción de Incidencia en menores de 1 año </a:t>
            </a:r>
          </a:p>
          <a:p>
            <a:pPr algn="ctr"/>
            <a:r>
              <a:rPr lang="es-CO" sz="1050" b="1" dirty="0">
                <a:latin typeface="Arial Narrow" panose="020B0606020202030204" pitchFamily="34" charset="0"/>
              </a:rPr>
              <a:t>100,000 habitantes</a:t>
            </a:r>
            <a:endParaRPr lang="es-ES" sz="1050" b="1" dirty="0">
              <a:latin typeface="Arial Narrow" panose="020B0606020202030204" pitchFamily="34" charset="0"/>
            </a:endParaRPr>
          </a:p>
        </p:txBody>
      </p:sp>
      <p:sp>
        <p:nvSpPr>
          <p:cNvPr id="44" name="43 CuadroTexto"/>
          <p:cNvSpPr txBox="1"/>
          <p:nvPr/>
        </p:nvSpPr>
        <p:spPr>
          <a:xfrm>
            <a:off x="4769672" y="7316211"/>
            <a:ext cx="2348501" cy="307777"/>
          </a:xfrm>
          <a:prstGeom prst="rect">
            <a:avLst/>
          </a:prstGeom>
          <a:noFill/>
        </p:spPr>
        <p:txBody>
          <a:bodyPr wrap="square" rtlCol="0">
            <a:spAutoFit/>
          </a:bodyPr>
          <a:lstStyle/>
          <a:p>
            <a:pPr algn="ctr"/>
            <a:r>
              <a:rPr lang="es-ES" sz="1400" b="1" dirty="0">
                <a:solidFill>
                  <a:srgbClr val="C00000"/>
                </a:solidFill>
                <a:latin typeface="Arial Narrow" panose="020B0606020202030204" pitchFamily="34" charset="0"/>
              </a:rPr>
              <a:t>No se han presentado casos</a:t>
            </a:r>
            <a:endParaRPr lang="es-ES" sz="1400" b="1" dirty="0">
              <a:latin typeface="Arial Narrow" panose="020B0606020202030204" pitchFamily="34" charset="0"/>
            </a:endParaRPr>
          </a:p>
        </p:txBody>
      </p:sp>
      <p:sp>
        <p:nvSpPr>
          <p:cNvPr id="47" name="CuadroTexto 46">
            <a:extLst>
              <a:ext uri="{FF2B5EF4-FFF2-40B4-BE49-F238E27FC236}">
                <a16:creationId xmlns:a16="http://schemas.microsoft.com/office/drawing/2014/main" id="{D03A5BDD-79A5-4081-946A-59F41763A011}"/>
              </a:ext>
            </a:extLst>
          </p:cNvPr>
          <p:cNvSpPr txBox="1"/>
          <p:nvPr/>
        </p:nvSpPr>
        <p:spPr>
          <a:xfrm>
            <a:off x="0" y="6816517"/>
            <a:ext cx="3024386" cy="415498"/>
          </a:xfrm>
          <a:prstGeom prst="rect">
            <a:avLst/>
          </a:prstGeom>
          <a:noFill/>
        </p:spPr>
        <p:txBody>
          <a:bodyPr wrap="square">
            <a:spAutoFit/>
          </a:bodyPr>
          <a:lstStyle/>
          <a:p>
            <a:pPr algn="ctr"/>
            <a:r>
              <a:rPr lang="es-ES" sz="1100" b="1" dirty="0"/>
              <a:t>Oportunidad</a:t>
            </a:r>
            <a:r>
              <a:rPr lang="es-ES" sz="1000" b="1" dirty="0"/>
              <a:t> en la notificación inmediata de botes de F.T en población cerrada o privada de la libertad.</a:t>
            </a:r>
            <a:endParaRPr lang="es-CO" sz="1000" b="1" dirty="0"/>
          </a:p>
        </p:txBody>
      </p:sp>
      <p:sp>
        <p:nvSpPr>
          <p:cNvPr id="48" name="41 CuadroTexto">
            <a:extLst>
              <a:ext uri="{FF2B5EF4-FFF2-40B4-BE49-F238E27FC236}">
                <a16:creationId xmlns:a16="http://schemas.microsoft.com/office/drawing/2014/main" id="{9A1C51F5-8831-498C-98C3-22A6414D4EDE}"/>
              </a:ext>
            </a:extLst>
          </p:cNvPr>
          <p:cNvSpPr txBox="1"/>
          <p:nvPr/>
        </p:nvSpPr>
        <p:spPr>
          <a:xfrm>
            <a:off x="426892" y="7277774"/>
            <a:ext cx="2320182" cy="307777"/>
          </a:xfrm>
          <a:prstGeom prst="rect">
            <a:avLst/>
          </a:prstGeom>
          <a:noFill/>
        </p:spPr>
        <p:txBody>
          <a:bodyPr wrap="square" rtlCol="0">
            <a:spAutoFit/>
          </a:bodyPr>
          <a:lstStyle/>
          <a:p>
            <a:pPr algn="ctr"/>
            <a:r>
              <a:rPr lang="es-ES" sz="1400" b="1" dirty="0">
                <a:solidFill>
                  <a:srgbClr val="C00000"/>
                </a:solidFill>
                <a:latin typeface="Arial Narrow" panose="020B0606020202030204" pitchFamily="34" charset="0"/>
              </a:rPr>
              <a:t>No se han presentado casos</a:t>
            </a:r>
          </a:p>
        </p:txBody>
      </p:sp>
      <p:cxnSp>
        <p:nvCxnSpPr>
          <p:cNvPr id="49" name="40 Conector recto de flecha">
            <a:extLst>
              <a:ext uri="{FF2B5EF4-FFF2-40B4-BE49-F238E27FC236}">
                <a16:creationId xmlns:a16="http://schemas.microsoft.com/office/drawing/2014/main" id="{9B7A2807-B4DA-497F-91A2-36771F4F8EB6}"/>
              </a:ext>
            </a:extLst>
          </p:cNvPr>
          <p:cNvCxnSpPr>
            <a:cxnSpLocks/>
          </p:cNvCxnSpPr>
          <p:nvPr/>
        </p:nvCxnSpPr>
        <p:spPr>
          <a:xfrm flipH="1">
            <a:off x="2224773" y="6728091"/>
            <a:ext cx="2751350"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50" name="39 Conector recto de flecha">
            <a:extLst>
              <a:ext uri="{FF2B5EF4-FFF2-40B4-BE49-F238E27FC236}">
                <a16:creationId xmlns:a16="http://schemas.microsoft.com/office/drawing/2014/main" id="{32746041-C18F-4FC1-96AF-233AF9B87370}"/>
              </a:ext>
            </a:extLst>
          </p:cNvPr>
          <p:cNvCxnSpPr>
            <a:cxnSpLocks/>
          </p:cNvCxnSpPr>
          <p:nvPr/>
        </p:nvCxnSpPr>
        <p:spPr>
          <a:xfrm>
            <a:off x="73672" y="7669320"/>
            <a:ext cx="2806698"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23" name="79 Rectángulo">
            <a:extLst>
              <a:ext uri="{FF2B5EF4-FFF2-40B4-BE49-F238E27FC236}">
                <a16:creationId xmlns:a16="http://schemas.microsoft.com/office/drawing/2014/main" id="{0E6078EF-B2EA-49CE-B4EF-B2060E4BF4D7}"/>
              </a:ext>
            </a:extLst>
          </p:cNvPr>
          <p:cNvSpPr/>
          <p:nvPr/>
        </p:nvSpPr>
        <p:spPr>
          <a:xfrm>
            <a:off x="0" y="7755690"/>
            <a:ext cx="7200900" cy="322557"/>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4" name="80 Grupo">
            <a:extLst>
              <a:ext uri="{FF2B5EF4-FFF2-40B4-BE49-F238E27FC236}">
                <a16:creationId xmlns:a16="http://schemas.microsoft.com/office/drawing/2014/main" id="{ED95BAF5-155F-40DA-B5E3-48BBD2E3CEDC}"/>
              </a:ext>
            </a:extLst>
          </p:cNvPr>
          <p:cNvGrpSpPr/>
          <p:nvPr/>
        </p:nvGrpSpPr>
        <p:grpSpPr>
          <a:xfrm>
            <a:off x="73672" y="7763027"/>
            <a:ext cx="3528392" cy="352026"/>
            <a:chOff x="2448322" y="-56585"/>
            <a:chExt cx="3528392" cy="352026"/>
          </a:xfrm>
        </p:grpSpPr>
        <p:sp>
          <p:nvSpPr>
            <p:cNvPr id="25" name="81 Elipse">
              <a:extLst>
                <a:ext uri="{FF2B5EF4-FFF2-40B4-BE49-F238E27FC236}">
                  <a16:creationId xmlns:a16="http://schemas.microsoft.com/office/drawing/2014/main" id="{4FEB8CFF-50C6-4F15-BB1F-F2DAF65424E2}"/>
                </a:ext>
              </a:extLst>
            </p:cNvPr>
            <p:cNvSpPr/>
            <p:nvPr/>
          </p:nvSpPr>
          <p:spPr>
            <a:xfrm>
              <a:off x="2448322" y="-27116"/>
              <a:ext cx="288032" cy="322557"/>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6" name="82 Conector recto">
              <a:extLst>
                <a:ext uri="{FF2B5EF4-FFF2-40B4-BE49-F238E27FC236}">
                  <a16:creationId xmlns:a16="http://schemas.microsoft.com/office/drawing/2014/main" id="{9B531635-7A30-43DA-81F1-86917E51F7D6}"/>
                </a:ext>
              </a:extLst>
            </p:cNvPr>
            <p:cNvCxnSpPr>
              <a:cxnSpLocks/>
            </p:cNvCxnSpPr>
            <p:nvPr/>
          </p:nvCxnSpPr>
          <p:spPr>
            <a:xfrm flipV="1">
              <a:off x="2727776" y="112388"/>
              <a:ext cx="648072" cy="210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7" name="83 CuadroTexto">
              <a:extLst>
                <a:ext uri="{FF2B5EF4-FFF2-40B4-BE49-F238E27FC236}">
                  <a16:creationId xmlns:a16="http://schemas.microsoft.com/office/drawing/2014/main" id="{C6606413-D14B-4169-87A3-B513C4E655D8}"/>
                </a:ext>
              </a:extLst>
            </p:cNvPr>
            <p:cNvSpPr txBox="1"/>
            <p:nvPr/>
          </p:nvSpPr>
          <p:spPr>
            <a:xfrm>
              <a:off x="3384426" y="-56585"/>
              <a:ext cx="2592288" cy="276999"/>
            </a:xfrm>
            <a:prstGeom prst="rect">
              <a:avLst/>
            </a:prstGeom>
            <a:noFill/>
          </p:spPr>
          <p:txBody>
            <a:bodyPr wrap="square" rtlCol="0">
              <a:spAutoFit/>
            </a:bodyPr>
            <a:lstStyle/>
            <a:p>
              <a:r>
                <a:rPr lang="es-ES" sz="1200" b="1" dirty="0">
                  <a:solidFill>
                    <a:schemeClr val="tx1"/>
                  </a:solidFill>
                  <a:latin typeface="Arial Narrow" panose="020B0606020202030204" pitchFamily="34" charset="0"/>
                </a:rPr>
                <a:t>Consideraciones  técnicas</a:t>
              </a:r>
            </a:p>
          </p:txBody>
        </p:sp>
      </p:grpSp>
      <p:sp>
        <p:nvSpPr>
          <p:cNvPr id="28" name="68 Rectángulo">
            <a:extLst>
              <a:ext uri="{FF2B5EF4-FFF2-40B4-BE49-F238E27FC236}">
                <a16:creationId xmlns:a16="http://schemas.microsoft.com/office/drawing/2014/main" id="{C9DDD16C-85C3-430B-B845-C4C3EB06ACDF}"/>
              </a:ext>
            </a:extLst>
          </p:cNvPr>
          <p:cNvSpPr/>
          <p:nvPr/>
        </p:nvSpPr>
        <p:spPr>
          <a:xfrm>
            <a:off x="7644" y="8132784"/>
            <a:ext cx="7193256" cy="938719"/>
          </a:xfrm>
          <a:prstGeom prst="rect">
            <a:avLst/>
          </a:prstGeom>
        </p:spPr>
        <p:txBody>
          <a:bodyPr wrap="square">
            <a:spAutoFit/>
          </a:bodyPr>
          <a:lstStyle/>
          <a:p>
            <a:pPr algn="just"/>
            <a:r>
              <a:rPr lang="es-CO" sz="1100" dirty="0">
                <a:latin typeface="Arial Narrow" panose="020B0606020202030204" pitchFamily="34" charset="0"/>
              </a:rPr>
              <a:t>Se da cierre al brote de ciudad de fiebre tifoidea, en el momento se están presentando casos aislados, los casos reportados durante el brote se concentraron el las comunas: 9-Buenos Aires,  10-Candelaria, 8-Villa Hermosa y 3-Manrrique; a la fecha no se han reportado casos en población confinada, los casos se han identificado por resultados de laboratorio, BAC y BAI. El 93,3% de los casos  han requerido ser hospitalizados. No se han presentado casos en menores de cinco años. El 20% de los casos corresponde a personas en condición de indigencia, el ultimo caso se reporto el 29 de julio de 2025</a:t>
            </a:r>
          </a:p>
        </p:txBody>
      </p:sp>
      <p:sp>
        <p:nvSpPr>
          <p:cNvPr id="29" name="59 Rectángulo">
            <a:extLst>
              <a:ext uri="{FF2B5EF4-FFF2-40B4-BE49-F238E27FC236}">
                <a16:creationId xmlns:a16="http://schemas.microsoft.com/office/drawing/2014/main" id="{96EB6D36-74B2-4005-8E83-1C8EBD68897E}"/>
              </a:ext>
            </a:extLst>
          </p:cNvPr>
          <p:cNvSpPr/>
          <p:nvPr/>
        </p:nvSpPr>
        <p:spPr>
          <a:xfrm>
            <a:off x="10800" y="19564"/>
            <a:ext cx="7200900" cy="375138"/>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dirty="0">
              <a:latin typeface="Arial Narrow" panose="020B0606020202030204" pitchFamily="34" charset="0"/>
            </a:endParaRPr>
          </a:p>
        </p:txBody>
      </p:sp>
      <p:sp>
        <p:nvSpPr>
          <p:cNvPr id="30" name="63 CuadroTexto">
            <a:extLst>
              <a:ext uri="{FF2B5EF4-FFF2-40B4-BE49-F238E27FC236}">
                <a16:creationId xmlns:a16="http://schemas.microsoft.com/office/drawing/2014/main" id="{53C5C1DC-97D4-4F50-B153-B029EB5262F1}"/>
              </a:ext>
            </a:extLst>
          </p:cNvPr>
          <p:cNvSpPr txBox="1"/>
          <p:nvPr/>
        </p:nvSpPr>
        <p:spPr>
          <a:xfrm>
            <a:off x="1185219" y="99773"/>
            <a:ext cx="4193140" cy="261610"/>
          </a:xfrm>
          <a:prstGeom prst="rect">
            <a:avLst/>
          </a:prstGeom>
          <a:noFill/>
        </p:spPr>
        <p:txBody>
          <a:bodyPr wrap="square" rtlCol="0">
            <a:spAutoFit/>
          </a:bodyPr>
          <a:lstStyle/>
          <a:p>
            <a:r>
              <a:rPr lang="es-ES" sz="1100" b="1" dirty="0">
                <a:solidFill>
                  <a:schemeClr val="tx1"/>
                </a:solidFill>
                <a:latin typeface="Arial Narrow" panose="020B0606020202030204" pitchFamily="34" charset="0"/>
              </a:rPr>
              <a:t>Mapa Temático de Incidencia</a:t>
            </a:r>
          </a:p>
        </p:txBody>
      </p:sp>
      <p:grpSp>
        <p:nvGrpSpPr>
          <p:cNvPr id="31" name="25 Grupo">
            <a:extLst>
              <a:ext uri="{FF2B5EF4-FFF2-40B4-BE49-F238E27FC236}">
                <a16:creationId xmlns:a16="http://schemas.microsoft.com/office/drawing/2014/main" id="{B6651C86-A138-4940-8212-37CD560C8C29}"/>
              </a:ext>
            </a:extLst>
          </p:cNvPr>
          <p:cNvGrpSpPr/>
          <p:nvPr/>
        </p:nvGrpSpPr>
        <p:grpSpPr>
          <a:xfrm>
            <a:off x="277404" y="137149"/>
            <a:ext cx="936104" cy="261610"/>
            <a:chOff x="2448322" y="74775"/>
            <a:chExt cx="936104" cy="261610"/>
          </a:xfrm>
        </p:grpSpPr>
        <p:sp>
          <p:nvSpPr>
            <p:cNvPr id="32" name="26 Elipse">
              <a:extLst>
                <a:ext uri="{FF2B5EF4-FFF2-40B4-BE49-F238E27FC236}">
                  <a16:creationId xmlns:a16="http://schemas.microsoft.com/office/drawing/2014/main" id="{9D92D470-6524-4B0D-9E1A-BB770DA6A148}"/>
                </a:ext>
              </a:extLst>
            </p:cNvPr>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1"/>
                </a:solidFill>
                <a:latin typeface="Arial Narrow" panose="020B0606020202030204" pitchFamily="34" charset="0"/>
              </a:endParaRPr>
            </a:p>
          </p:txBody>
        </p:sp>
        <p:cxnSp>
          <p:nvCxnSpPr>
            <p:cNvPr id="33" name="27 Conector recto">
              <a:extLst>
                <a:ext uri="{FF2B5EF4-FFF2-40B4-BE49-F238E27FC236}">
                  <a16:creationId xmlns:a16="http://schemas.microsoft.com/office/drawing/2014/main" id="{4ABEE31A-737D-46E6-9C3B-02E4AED4E9A5}"/>
                </a:ext>
              </a:extLst>
            </p:cNvPr>
            <p:cNvCxnSpPr>
              <a:stCxn id="3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2" name="Imagen 1">
            <a:extLst>
              <a:ext uri="{FF2B5EF4-FFF2-40B4-BE49-F238E27FC236}">
                <a16:creationId xmlns:a16="http://schemas.microsoft.com/office/drawing/2014/main" id="{DB5A92CC-9E88-4819-8AE3-142096984DB4}"/>
              </a:ext>
            </a:extLst>
          </p:cNvPr>
          <p:cNvPicPr>
            <a:picLocks noChangeAspect="1"/>
          </p:cNvPicPr>
          <p:nvPr/>
        </p:nvPicPr>
        <p:blipFill>
          <a:blip r:embed="rId2"/>
          <a:stretch>
            <a:fillRect/>
          </a:stretch>
        </p:blipFill>
        <p:spPr>
          <a:xfrm>
            <a:off x="26024" y="425886"/>
            <a:ext cx="7200900" cy="4618240"/>
          </a:xfrm>
          <a:prstGeom prst="rect">
            <a:avLst/>
          </a:prstGeom>
        </p:spPr>
      </p:pic>
      <p:sp>
        <p:nvSpPr>
          <p:cNvPr id="34" name="62 CuadroTexto"/>
          <p:cNvSpPr txBox="1"/>
          <p:nvPr/>
        </p:nvSpPr>
        <p:spPr>
          <a:xfrm>
            <a:off x="6568980" y="103620"/>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a:t>
            </a:r>
            <a:r>
              <a:rPr lang="es-ES" sz="1050" b="1" dirty="0" smtClean="0">
                <a:latin typeface="Arial Narrow" panose="020B0606020202030204" pitchFamily="34" charset="0"/>
              </a:rPr>
              <a:t>19 </a:t>
            </a:r>
            <a:endParaRPr lang="es-ES" sz="1050" b="1" dirty="0">
              <a:latin typeface="Arial Narrow" panose="020B0606020202030204" pitchFamily="34" charset="0"/>
            </a:endParaRPr>
          </a:p>
        </p:txBody>
      </p:sp>
    </p:spTree>
    <p:extLst>
      <p:ext uri="{BB962C8B-B14F-4D97-AF65-F5344CB8AC3E}">
        <p14:creationId xmlns:p14="http://schemas.microsoft.com/office/powerpoint/2010/main" val="165484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3"/>
          <p:cNvSpPr txBox="1"/>
          <p:nvPr/>
        </p:nvSpPr>
        <p:spPr>
          <a:xfrm>
            <a:off x="6552777" y="12504"/>
            <a:ext cx="648121"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050" b="1" dirty="0">
                <a:solidFill>
                  <a:schemeClr val="dk1"/>
                </a:solidFill>
                <a:latin typeface="Arial Narrow"/>
                <a:ea typeface="Arial Narrow"/>
                <a:cs typeface="Arial Narrow"/>
                <a:sym typeface="Arial Narrow"/>
              </a:rPr>
              <a:t>Pág.. 2</a:t>
            </a:r>
            <a:endParaRPr sz="1050" b="1" dirty="0">
              <a:solidFill>
                <a:schemeClr val="dk1"/>
              </a:solidFill>
              <a:latin typeface="Arial Narrow"/>
              <a:ea typeface="Arial Narrow"/>
              <a:cs typeface="Arial Narrow"/>
              <a:sym typeface="Arial Narrow"/>
            </a:endParaRPr>
          </a:p>
        </p:txBody>
      </p:sp>
      <p:sp>
        <p:nvSpPr>
          <p:cNvPr id="117" name="Google Shape;117;p3"/>
          <p:cNvSpPr txBox="1">
            <a:spLocks noGrp="1"/>
          </p:cNvSpPr>
          <p:nvPr>
            <p:ph type="title"/>
          </p:nvPr>
        </p:nvSpPr>
        <p:spPr>
          <a:xfrm>
            <a:off x="205739" y="2937799"/>
            <a:ext cx="6727831" cy="432048"/>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000"/>
              <a:buFont typeface="Arial Narrow"/>
              <a:buNone/>
            </a:pPr>
            <a:r>
              <a:rPr lang="es-ES" sz="2000" b="1">
                <a:latin typeface="Arial Narrow"/>
                <a:ea typeface="Arial Narrow"/>
                <a:cs typeface="Arial Narrow"/>
                <a:sym typeface="Arial Narrow"/>
              </a:rPr>
              <a:t>Contenido</a:t>
            </a:r>
            <a:endParaRPr sz="2000" b="1">
              <a:latin typeface="Arial Narrow"/>
              <a:ea typeface="Arial Narrow"/>
              <a:cs typeface="Arial Narrow"/>
              <a:sym typeface="Arial Narrow"/>
            </a:endParaRPr>
          </a:p>
        </p:txBody>
      </p:sp>
      <p:grpSp>
        <p:nvGrpSpPr>
          <p:cNvPr id="118" name="Google Shape;118;p3"/>
          <p:cNvGrpSpPr/>
          <p:nvPr/>
        </p:nvGrpSpPr>
        <p:grpSpPr>
          <a:xfrm>
            <a:off x="0" y="107504"/>
            <a:ext cx="4536554" cy="1534801"/>
            <a:chOff x="0" y="14519"/>
            <a:chExt cx="4536554" cy="1605153"/>
          </a:xfrm>
        </p:grpSpPr>
        <p:sp>
          <p:nvSpPr>
            <p:cNvPr id="119" name="Google Shape;119;p3"/>
            <p:cNvSpPr txBox="1"/>
            <p:nvPr/>
          </p:nvSpPr>
          <p:spPr>
            <a:xfrm>
              <a:off x="1162804" y="992927"/>
              <a:ext cx="2734310" cy="62674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1600" b="1">
                  <a:solidFill>
                    <a:srgbClr val="000000"/>
                  </a:solidFill>
                  <a:latin typeface="Arial Narrow"/>
                  <a:ea typeface="Arial Narrow"/>
                  <a:cs typeface="Arial Narrow"/>
                  <a:sym typeface="Arial Narrow"/>
                </a:rPr>
                <a:t>Boletín de Periodo Epidemiológico Medellín </a:t>
              </a:r>
              <a:r>
                <a:rPr lang="es-ES" sz="1100" b="1">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s-ES" sz="1100" b="1">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sp>
          <p:nvSpPr>
            <p:cNvPr id="120" name="Google Shape;120;p3"/>
            <p:cNvSpPr txBox="1"/>
            <p:nvPr/>
          </p:nvSpPr>
          <p:spPr>
            <a:xfrm>
              <a:off x="0" y="14519"/>
              <a:ext cx="4536554" cy="99694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3200" b="1">
                  <a:solidFill>
                    <a:srgbClr val="00B050"/>
                  </a:solidFill>
                  <a:latin typeface="Arial Narrow"/>
                  <a:ea typeface="Arial Narrow"/>
                  <a:cs typeface="Arial Narrow"/>
                  <a:sym typeface="Arial Narrow"/>
                </a:rPr>
                <a:t>Secretaría de Salud de Medellín</a:t>
              </a:r>
              <a:r>
                <a:rPr lang="es-ES" sz="1100" b="1">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s-ES" sz="1100" b="1">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sp>
        <p:nvSpPr>
          <p:cNvPr id="121" name="Google Shape;121;p3"/>
          <p:cNvSpPr txBox="1"/>
          <p:nvPr/>
        </p:nvSpPr>
        <p:spPr>
          <a:xfrm>
            <a:off x="576114" y="1684583"/>
            <a:ext cx="3598545" cy="45148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800" b="1" dirty="0">
                <a:solidFill>
                  <a:srgbClr val="000000"/>
                </a:solidFill>
                <a:latin typeface="Arial Narrow"/>
                <a:ea typeface="Arial Narrow"/>
                <a:cs typeface="Arial Narrow"/>
                <a:sym typeface="Arial Narrow"/>
              </a:rPr>
              <a:t>Programa Vigilancia Epidemiológica – Subsecretaría de Salud Pública</a:t>
            </a:r>
            <a:endParaRPr sz="1200" dirty="0">
              <a:solidFill>
                <a:schemeClr val="dk1"/>
              </a:solidFill>
              <a:latin typeface="Times New Roman"/>
              <a:ea typeface="Times New Roman"/>
              <a:cs typeface="Times New Roman"/>
              <a:sym typeface="Times New Roman"/>
            </a:endParaRPr>
          </a:p>
          <a:p>
            <a:pPr algn="ctr"/>
            <a:r>
              <a:rPr lang="es-ES" sz="800" b="1" dirty="0">
                <a:latin typeface="Arial Narrow"/>
                <a:ea typeface="Arial Narrow"/>
                <a:cs typeface="Arial Narrow"/>
                <a:sym typeface="Arial Narrow"/>
              </a:rPr>
              <a:t>Período epidemiológico </a:t>
            </a:r>
            <a:r>
              <a:rPr lang="es-ES" sz="800" b="1" dirty="0" smtClean="0">
                <a:latin typeface="Arial Narrow"/>
                <a:ea typeface="Arial Narrow"/>
                <a:cs typeface="Arial Narrow"/>
                <a:sym typeface="Arial Narrow"/>
              </a:rPr>
              <a:t>10 </a:t>
            </a:r>
            <a:r>
              <a:rPr lang="es-ES" sz="800" b="1" dirty="0">
                <a:latin typeface="Arial Narrow"/>
                <a:ea typeface="Arial Narrow"/>
                <a:cs typeface="Arial Narrow"/>
                <a:sym typeface="Arial Narrow"/>
              </a:rPr>
              <a:t>de 2025 - Reporte Semanas 01 a </a:t>
            </a:r>
            <a:r>
              <a:rPr lang="es-ES" sz="800" b="1" dirty="0" smtClean="0">
                <a:latin typeface="Arial Narrow"/>
                <a:ea typeface="Arial Narrow"/>
                <a:cs typeface="Arial Narrow"/>
                <a:sym typeface="Arial Narrow"/>
              </a:rPr>
              <a:t>40 </a:t>
            </a:r>
            <a:r>
              <a:rPr lang="es-ES" sz="800" b="1" dirty="0">
                <a:latin typeface="Arial Narrow"/>
                <a:ea typeface="Arial Narrow"/>
                <a:cs typeface="Arial Narrow"/>
                <a:sym typeface="Arial Narrow"/>
              </a:rPr>
              <a:t>(Hasta </a:t>
            </a:r>
            <a:r>
              <a:rPr lang="es-ES" sz="800" b="1" dirty="0" smtClean="0">
                <a:latin typeface="Arial Narrow"/>
                <a:ea typeface="Arial Narrow"/>
                <a:cs typeface="Arial Narrow"/>
                <a:sym typeface="Arial Narrow"/>
              </a:rPr>
              <a:t>octubre 04 </a:t>
            </a:r>
            <a:r>
              <a:rPr lang="es-ES" sz="800" b="1" dirty="0">
                <a:latin typeface="Arial Narrow"/>
                <a:ea typeface="Arial Narrow"/>
                <a:cs typeface="Arial Narrow"/>
                <a:sym typeface="Arial Narrow"/>
              </a:rPr>
              <a:t>de 2025)</a:t>
            </a:r>
            <a:endParaRPr lang="es-ES" sz="1200" dirty="0">
              <a:solidFill>
                <a:schemeClr val="dk1"/>
              </a:solidFill>
              <a:latin typeface="Times New Roman"/>
              <a:ea typeface="Times New Roman"/>
              <a:cs typeface="Times New Roman"/>
              <a:sym typeface="Times New Roman"/>
            </a:endParaRPr>
          </a:p>
        </p:txBody>
      </p:sp>
      <p:pic>
        <p:nvPicPr>
          <p:cNvPr id="123" name="Google Shape;123;p3"/>
          <p:cNvPicPr preferRelativeResize="0"/>
          <p:nvPr/>
        </p:nvPicPr>
        <p:blipFill rotWithShape="1">
          <a:blip r:embed="rId3">
            <a:alphaModFix/>
          </a:blip>
          <a:srcRect/>
          <a:stretch/>
        </p:blipFill>
        <p:spPr>
          <a:xfrm>
            <a:off x="4449340" y="275325"/>
            <a:ext cx="2463478" cy="1860743"/>
          </a:xfrm>
          <a:prstGeom prst="rect">
            <a:avLst/>
          </a:prstGeom>
          <a:noFill/>
          <a:ln>
            <a:noFill/>
          </a:ln>
        </p:spPr>
      </p:pic>
      <p:graphicFrame>
        <p:nvGraphicFramePr>
          <p:cNvPr id="10" name="Google Shape;122;p3"/>
          <p:cNvGraphicFramePr/>
          <p:nvPr>
            <p:extLst>
              <p:ext uri="{D42A27DB-BD31-4B8C-83A1-F6EECF244321}">
                <p14:modId xmlns:p14="http://schemas.microsoft.com/office/powerpoint/2010/main" val="870744173"/>
              </p:ext>
            </p:extLst>
          </p:nvPr>
        </p:nvGraphicFramePr>
        <p:xfrm>
          <a:off x="288082" y="3347864"/>
          <a:ext cx="6645502" cy="4131125"/>
        </p:xfrm>
        <a:graphic>
          <a:graphicData uri="http://schemas.openxmlformats.org/drawingml/2006/table">
            <a:tbl>
              <a:tblPr>
                <a:noFill/>
                <a:tableStyleId>{93BA0192-C984-429C-8F2B-7130667B95A3}</a:tableStyleId>
              </a:tblPr>
              <a:tblGrid>
                <a:gridCol w="2966576">
                  <a:extLst>
                    <a:ext uri="{9D8B030D-6E8A-4147-A177-3AD203B41FA5}">
                      <a16:colId xmlns:a16="http://schemas.microsoft.com/office/drawing/2014/main" val="20000"/>
                    </a:ext>
                  </a:extLst>
                </a:gridCol>
                <a:gridCol w="2966576">
                  <a:extLst>
                    <a:ext uri="{9D8B030D-6E8A-4147-A177-3AD203B41FA5}">
                      <a16:colId xmlns:a16="http://schemas.microsoft.com/office/drawing/2014/main" val="1766007609"/>
                    </a:ext>
                  </a:extLst>
                </a:gridCol>
                <a:gridCol w="356175">
                  <a:extLst>
                    <a:ext uri="{9D8B030D-6E8A-4147-A177-3AD203B41FA5}">
                      <a16:colId xmlns:a16="http://schemas.microsoft.com/office/drawing/2014/main" val="20002"/>
                    </a:ext>
                  </a:extLst>
                </a:gridCol>
                <a:gridCol w="356175">
                  <a:extLst>
                    <a:ext uri="{9D8B030D-6E8A-4147-A177-3AD203B41FA5}">
                      <a16:colId xmlns:a16="http://schemas.microsoft.com/office/drawing/2014/main" val="1506915996"/>
                    </a:ext>
                  </a:extLst>
                </a:gridCol>
              </a:tblGrid>
              <a:tr h="37440">
                <a:tc>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Narrow"/>
                        </a:rPr>
                        <a:t>Tos</a:t>
                      </a:r>
                      <a:r>
                        <a:rPr lang="es-CO" sz="1100" b="1" i="0" u="none" strike="noStrike" cap="none" baseline="0" dirty="0" smtClean="0">
                          <a:solidFill>
                            <a:schemeClr val="dk1"/>
                          </a:solidFill>
                          <a:latin typeface="Arial Narrow"/>
                          <a:ea typeface="Arial Narrow"/>
                          <a:cs typeface="Arial Narrow"/>
                          <a:sym typeface="Arial Narrow"/>
                        </a:rPr>
                        <a:t> ferina</a:t>
                      </a: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a:rPr>
                        <a:t>Pág. 3</a:t>
                      </a: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5"/>
                  </a:ext>
                </a:extLst>
              </a:tr>
              <a:tr h="135925">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Narrow"/>
                        </a:rPr>
                        <a:t>Parotiditis</a:t>
                      </a: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a:rPr>
                        <a:t>Pág. 4</a:t>
                      </a: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2763713758"/>
                  </a:ext>
                </a:extLst>
              </a:tr>
              <a:tr h="0">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Narrow"/>
                        </a:rPr>
                        <a:t>Varicela</a:t>
                      </a: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a:rPr>
                        <a:t>Pág. 6</a:t>
                      </a: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285516525"/>
                  </a:ext>
                </a:extLst>
              </a:tr>
              <a:tr h="0">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Narrow"/>
                        </a:rPr>
                        <a:t>Meningitis bacteriana</a:t>
                      </a: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a:rPr>
                        <a:t>Pág. 8</a:t>
                      </a: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196198254"/>
                  </a:ext>
                </a:extLst>
              </a:tr>
              <a:tr h="0">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Narrow"/>
                        </a:rPr>
                        <a:t>Parálisis flácida, Síndrome de rubéola congénita, Tétanos accidental, EAPV, Difteria y Sarampión</a:t>
                      </a: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a:rPr>
                        <a:t>Pág.</a:t>
                      </a:r>
                      <a:r>
                        <a:rPr lang="es-CO" sz="1100" b="1" i="0" u="none" strike="noStrike" cap="none" baseline="0" dirty="0" smtClean="0">
                          <a:solidFill>
                            <a:schemeClr val="dk1"/>
                          </a:solidFill>
                          <a:latin typeface="Arial Narrow"/>
                          <a:ea typeface="Arial Narrow"/>
                          <a:cs typeface="Arial Narrow"/>
                          <a:sym typeface="Arial"/>
                        </a:rPr>
                        <a:t> 9</a:t>
                      </a: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3127669879"/>
                  </a:ext>
                </a:extLst>
              </a:tr>
              <a:tr h="0">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Narrow"/>
                        </a:rPr>
                        <a:t>Hepatitis A</a:t>
                      </a: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a:rPr>
                        <a:t>Pág. 10</a:t>
                      </a: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pPr marL="0" marR="0" lvl="0" indent="0" algn="l" rtl="0">
                        <a:lnSpc>
                          <a:spcPct val="100000"/>
                        </a:lnSpc>
                        <a:spcBef>
                          <a:spcPts val="0"/>
                        </a:spcBef>
                        <a:spcAft>
                          <a:spcPts val="0"/>
                        </a:spcAft>
                        <a:buClr>
                          <a:schemeClr val="dk1"/>
                        </a:buClr>
                        <a:buSzPts val="1100"/>
                        <a:buFont typeface="Arial Narrow"/>
                        <a:buNone/>
                      </a:pP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1155222588"/>
                  </a:ext>
                </a:extLst>
              </a:tr>
              <a:tr h="182947">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a:rPr>
                        <a:t>Intoxicaciones</a:t>
                      </a: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endParaRPr lang="es-CO"/>
                    </a:p>
                  </a:txBody>
                  <a:tcPr/>
                </a:tc>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a:rPr>
                        <a:t>Pág. </a:t>
                      </a:r>
                      <a:r>
                        <a:rPr lang="es-CO" sz="1100" b="1" i="0" u="none" strike="noStrike" cap="none" dirty="0" smtClean="0">
                          <a:solidFill>
                            <a:schemeClr val="dk1"/>
                          </a:solidFill>
                          <a:latin typeface="Arial Narrow"/>
                          <a:ea typeface="Arial Narrow"/>
                          <a:cs typeface="Arial Narrow"/>
                          <a:sym typeface="Arial"/>
                        </a:rPr>
                        <a:t>14</a:t>
                      </a: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endParaRPr lang="es-CO"/>
                    </a:p>
                  </a:txBody>
                  <a:tcPr/>
                </a:tc>
                <a:extLst>
                  <a:ext uri="{0D108BD9-81ED-4DB2-BD59-A6C34878D82A}">
                    <a16:rowId xmlns:a16="http://schemas.microsoft.com/office/drawing/2014/main" val="10008"/>
                  </a:ext>
                </a:extLst>
              </a:tr>
              <a:tr h="182947">
                <a:tc>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a:rPr>
                        <a:t>Fiebre tifoidea</a:t>
                      </a: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chemeClr val="dk1"/>
                        </a:buClr>
                        <a:buSzPts val="1100"/>
                        <a:buFont typeface="Arial Narrow"/>
                        <a:buNone/>
                      </a:pPr>
                      <a:endParaRPr lang="es-CO" sz="1100" b="1" i="0" u="none" strike="noStrike" cap="none" dirty="0" smtClean="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a:rPr>
                        <a:t>Pág. </a:t>
                      </a:r>
                      <a:r>
                        <a:rPr lang="es-CO" sz="1100" b="1" i="0" u="none" strike="noStrike" cap="none" dirty="0" smtClean="0">
                          <a:solidFill>
                            <a:schemeClr val="dk1"/>
                          </a:solidFill>
                          <a:latin typeface="Arial Narrow"/>
                          <a:ea typeface="Arial Narrow"/>
                          <a:cs typeface="Arial Narrow"/>
                          <a:sym typeface="Arial"/>
                        </a:rPr>
                        <a:t>17</a:t>
                      </a: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endParaRPr lang="es-CO"/>
                    </a:p>
                  </a:txBody>
                  <a:tcPr/>
                </a:tc>
                <a:extLst>
                  <a:ext uri="{0D108BD9-81ED-4DB2-BD59-A6C34878D82A}">
                    <a16:rowId xmlns:a16="http://schemas.microsoft.com/office/drawing/2014/main" val="2513440453"/>
                  </a:ext>
                </a:extLst>
              </a:tr>
              <a:tr h="91474">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a:rPr>
                        <a:t>Enfermedad transmitida por alimentos ETA</a:t>
                      </a: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pPr marL="0" marR="0" lvl="0" indent="0" algn="l" rtl="0">
                        <a:lnSpc>
                          <a:spcPct val="100000"/>
                        </a:lnSpc>
                        <a:spcBef>
                          <a:spcPts val="0"/>
                        </a:spcBef>
                        <a:spcAft>
                          <a:spcPts val="0"/>
                        </a:spcAft>
                        <a:buClr>
                          <a:schemeClr val="dk1"/>
                        </a:buClr>
                        <a:buSzPts val="1100"/>
                        <a:buFont typeface="Arial Narrow"/>
                        <a:buNone/>
                      </a:pPr>
                      <a:endParaRPr lang="es-CO" sz="1100" b="1" i="0" u="none" strike="noStrike" cap="none" dirty="0" smtClean="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a:rPr>
                        <a:t>Pág. </a:t>
                      </a:r>
                      <a:r>
                        <a:rPr lang="es-CO" sz="1100" b="1" i="0" u="none" strike="noStrike" cap="none" dirty="0" smtClean="0">
                          <a:solidFill>
                            <a:schemeClr val="dk1"/>
                          </a:solidFill>
                          <a:latin typeface="Arial Narrow"/>
                          <a:ea typeface="Arial Narrow"/>
                          <a:cs typeface="Arial Narrow"/>
                          <a:sym typeface="Arial"/>
                        </a:rPr>
                        <a:t>20</a:t>
                      </a: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endParaRPr lang="es-CO"/>
                    </a:p>
                  </a:txBody>
                  <a:tcPr/>
                </a:tc>
                <a:extLst>
                  <a:ext uri="{0D108BD9-81ED-4DB2-BD59-A6C34878D82A}">
                    <a16:rowId xmlns:a16="http://schemas.microsoft.com/office/drawing/2014/main" val="1118495974"/>
                  </a:ext>
                </a:extLst>
              </a:tr>
              <a:tr h="0">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a:rPr>
                        <a:t>Intento de suicidio</a:t>
                      </a: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pPr marL="0" marR="0" lvl="0" indent="0" algn="l" rtl="0">
                        <a:lnSpc>
                          <a:spcPct val="100000"/>
                        </a:lnSpc>
                        <a:spcBef>
                          <a:spcPts val="0"/>
                        </a:spcBef>
                        <a:spcAft>
                          <a:spcPts val="0"/>
                        </a:spcAft>
                        <a:buClr>
                          <a:schemeClr val="dk1"/>
                        </a:buClr>
                        <a:buSzPts val="1100"/>
                        <a:buFont typeface="Arial Narrow"/>
                        <a:buNone/>
                      </a:pPr>
                      <a:endParaRPr lang="es-CO" sz="1100" b="1" i="0" u="none" strike="noStrike" cap="none" dirty="0" smtClean="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a:rPr>
                        <a:t>Pág. </a:t>
                      </a:r>
                      <a:r>
                        <a:rPr lang="es-CO" sz="1100" b="1" i="0" u="none" strike="noStrike" cap="none" dirty="0" smtClean="0">
                          <a:solidFill>
                            <a:schemeClr val="dk1"/>
                          </a:solidFill>
                          <a:latin typeface="Arial Narrow"/>
                          <a:ea typeface="Arial Narrow"/>
                          <a:cs typeface="Arial Narrow"/>
                          <a:sym typeface="Arial"/>
                        </a:rPr>
                        <a:t>25</a:t>
                      </a: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endParaRPr lang="es-CO"/>
                    </a:p>
                  </a:txBody>
                  <a:tcPr/>
                </a:tc>
                <a:extLst>
                  <a:ext uri="{0D108BD9-81ED-4DB2-BD59-A6C34878D82A}">
                    <a16:rowId xmlns:a16="http://schemas.microsoft.com/office/drawing/2014/main" val="448132057"/>
                  </a:ext>
                </a:extLst>
              </a:tr>
              <a:tr h="182947">
                <a:tc gridSpan="2">
                  <a:txBody>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Narrow"/>
                        <a:buNone/>
                        <a:tabLst/>
                        <a:defRPr/>
                      </a:pPr>
                      <a:r>
                        <a:rPr lang="es-CO" sz="1100" b="1" i="0" u="none" strike="noStrike" cap="none" dirty="0" smtClean="0">
                          <a:solidFill>
                            <a:schemeClr val="dk1"/>
                          </a:solidFill>
                          <a:latin typeface="Arial Narrow"/>
                          <a:ea typeface="Arial Narrow"/>
                          <a:cs typeface="Arial Narrow"/>
                          <a:sym typeface="Arial"/>
                        </a:rPr>
                        <a:t>Mortalidad Materna - MM</a:t>
                      </a: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pPr marL="0" marR="0" lvl="0" indent="0" algn="l" rtl="0">
                        <a:lnSpc>
                          <a:spcPct val="100000"/>
                        </a:lnSpc>
                        <a:spcBef>
                          <a:spcPts val="0"/>
                        </a:spcBef>
                        <a:spcAft>
                          <a:spcPts val="0"/>
                        </a:spcAft>
                        <a:buClr>
                          <a:schemeClr val="dk1"/>
                        </a:buClr>
                        <a:buSzPts val="1100"/>
                        <a:buFont typeface="Arial Narrow"/>
                        <a:buNone/>
                      </a:pPr>
                      <a:endParaRPr lang="es-CO" sz="1100" b="1" i="0" u="none" strike="noStrike" cap="none" dirty="0" smtClean="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a:rPr>
                        <a:t>Pág. </a:t>
                      </a:r>
                      <a:r>
                        <a:rPr lang="es-CO" sz="1100" b="1" i="0" u="none" strike="noStrike" cap="none" dirty="0" smtClean="0">
                          <a:solidFill>
                            <a:schemeClr val="dk1"/>
                          </a:solidFill>
                          <a:latin typeface="Arial Narrow"/>
                          <a:ea typeface="Arial Narrow"/>
                          <a:cs typeface="Arial Narrow"/>
                          <a:sym typeface="Arial"/>
                        </a:rPr>
                        <a:t>28</a:t>
                      </a: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endParaRPr lang="es-CO"/>
                    </a:p>
                  </a:txBody>
                  <a:tcPr/>
                </a:tc>
                <a:extLst>
                  <a:ext uri="{0D108BD9-81ED-4DB2-BD59-A6C34878D82A}">
                    <a16:rowId xmlns:a16="http://schemas.microsoft.com/office/drawing/2014/main" val="2027711596"/>
                  </a:ext>
                </a:extLst>
              </a:tr>
              <a:tr h="182947">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ES" sz="1100" b="1" i="0" u="none" strike="noStrike" cap="none" dirty="0">
                          <a:solidFill>
                            <a:schemeClr val="dk1"/>
                          </a:solidFill>
                          <a:latin typeface="Arial Narrow"/>
                          <a:ea typeface="Arial Narrow"/>
                          <a:cs typeface="Arial Narrow"/>
                          <a:sym typeface="Arial Narrow"/>
                        </a:rPr>
                        <a:t>Morbilidad materna extrema - MME</a:t>
                      </a: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hMerge="1">
                  <a:txBody>
                    <a:bodyPr/>
                    <a:lstStyle/>
                    <a:p>
                      <a:endParaRPr lang="es-CO"/>
                    </a:p>
                  </a:txBody>
                  <a:tcPr/>
                </a:tc>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ES" sz="1100" b="1" i="0" u="none" strike="noStrike" cap="none" dirty="0">
                          <a:solidFill>
                            <a:schemeClr val="dk1"/>
                          </a:solidFill>
                          <a:latin typeface="Arial Narrow"/>
                          <a:ea typeface="Arial Narrow"/>
                          <a:cs typeface="Arial Narrow"/>
                          <a:sym typeface="Arial Narrow"/>
                        </a:rPr>
                        <a:t>Pág. </a:t>
                      </a:r>
                      <a:r>
                        <a:rPr lang="es-ES" sz="1100" b="1" i="0" u="none" strike="noStrike" cap="none" dirty="0" smtClean="0">
                          <a:solidFill>
                            <a:schemeClr val="dk1"/>
                          </a:solidFill>
                          <a:latin typeface="Arial Narrow"/>
                          <a:ea typeface="Arial Narrow"/>
                          <a:cs typeface="Arial Narrow"/>
                          <a:sym typeface="Arial Narrow"/>
                        </a:rPr>
                        <a:t>30</a:t>
                      </a: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endParaRPr lang="es-CO"/>
                    </a:p>
                  </a:txBody>
                  <a:tcPr/>
                </a:tc>
                <a:extLst>
                  <a:ext uri="{0D108BD9-81ED-4DB2-BD59-A6C34878D82A}">
                    <a16:rowId xmlns:a16="http://schemas.microsoft.com/office/drawing/2014/main" val="10009"/>
                  </a:ext>
                </a:extLst>
              </a:tr>
              <a:tr h="182947">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ES" sz="1100" b="1" i="0" u="none" strike="noStrike" cap="none">
                          <a:solidFill>
                            <a:schemeClr val="dk1"/>
                          </a:solidFill>
                          <a:latin typeface="Arial Narrow"/>
                          <a:ea typeface="Arial Narrow"/>
                          <a:cs typeface="Arial Narrow"/>
                          <a:sym typeface="Arial Narrow"/>
                        </a:rPr>
                        <a:t>Mortalidad perinatal y neonatal tardía MPNNT</a:t>
                      </a:r>
                      <a:endParaRPr sz="1100" b="1" i="0" u="none" strike="noStrike" cap="none">
                        <a:solidFill>
                          <a:schemeClr val="dk1"/>
                        </a:solidFill>
                        <a:latin typeface="Arial Narrow"/>
                        <a:ea typeface="Arial Narrow"/>
                        <a:cs typeface="Arial Narrow"/>
                        <a:sym typeface="Arial Narrow"/>
                      </a:endParaRPr>
                    </a:p>
                  </a:txBody>
                  <a:tcPr marL="5725" marR="5725" marT="57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hMerge="1">
                  <a:txBody>
                    <a:bodyPr/>
                    <a:lstStyle/>
                    <a:p>
                      <a:endParaRPr lang="es-CO"/>
                    </a:p>
                  </a:txBody>
                  <a:tcPr/>
                </a:tc>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ES" sz="1100" b="1" i="0" u="none" strike="noStrike" cap="none" dirty="0">
                          <a:solidFill>
                            <a:schemeClr val="dk1"/>
                          </a:solidFill>
                          <a:latin typeface="Arial Narrow"/>
                          <a:ea typeface="Arial Narrow"/>
                          <a:cs typeface="Arial Narrow"/>
                          <a:sym typeface="Arial Narrow"/>
                        </a:rPr>
                        <a:t>Pág. </a:t>
                      </a:r>
                      <a:r>
                        <a:rPr lang="es-ES" sz="1100" b="1" i="0" u="none" strike="noStrike" cap="none" dirty="0" smtClean="0">
                          <a:solidFill>
                            <a:schemeClr val="dk1"/>
                          </a:solidFill>
                          <a:latin typeface="Arial Narrow"/>
                          <a:ea typeface="Arial Narrow"/>
                          <a:cs typeface="Arial Narrow"/>
                          <a:sym typeface="Arial Narrow"/>
                        </a:rPr>
                        <a:t>34</a:t>
                      </a: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endParaRPr lang="es-CO"/>
                    </a:p>
                  </a:txBody>
                  <a:tcPr/>
                </a:tc>
                <a:extLst>
                  <a:ext uri="{0D108BD9-81ED-4DB2-BD59-A6C34878D82A}">
                    <a16:rowId xmlns:a16="http://schemas.microsoft.com/office/drawing/2014/main" val="10010"/>
                  </a:ext>
                </a:extLst>
              </a:tr>
              <a:tr h="182947">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ES" sz="1100" b="1" i="0" u="none" strike="noStrike" cap="none" dirty="0">
                          <a:solidFill>
                            <a:schemeClr val="dk1"/>
                          </a:solidFill>
                          <a:latin typeface="Arial Narrow"/>
                          <a:ea typeface="Arial Narrow"/>
                          <a:cs typeface="Arial Narrow"/>
                          <a:sym typeface="Arial Narrow"/>
                        </a:rPr>
                        <a:t>Defectos congénitos</a:t>
                      </a: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hMerge="1">
                  <a:txBody>
                    <a:bodyPr/>
                    <a:lstStyle/>
                    <a:p>
                      <a:endParaRPr lang="es-CO"/>
                    </a:p>
                  </a:txBody>
                  <a:tcPr/>
                </a:tc>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ES" sz="1100" b="1" i="0" u="none" strike="noStrike" cap="none" dirty="0">
                          <a:solidFill>
                            <a:schemeClr val="dk1"/>
                          </a:solidFill>
                          <a:latin typeface="Arial Narrow"/>
                          <a:ea typeface="Arial Narrow"/>
                          <a:cs typeface="Arial Narrow"/>
                          <a:sym typeface="Arial Narrow"/>
                        </a:rPr>
                        <a:t>Pág. </a:t>
                      </a:r>
                      <a:r>
                        <a:rPr lang="es-ES" sz="1100" b="1" i="0" u="none" strike="noStrike" cap="none" dirty="0" smtClean="0">
                          <a:solidFill>
                            <a:schemeClr val="dk1"/>
                          </a:solidFill>
                          <a:latin typeface="Arial Narrow"/>
                          <a:ea typeface="Arial Narrow"/>
                          <a:cs typeface="Arial Narrow"/>
                          <a:sym typeface="Arial Narrow"/>
                        </a:rPr>
                        <a:t>36</a:t>
                      </a: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endParaRPr lang="es-CO"/>
                    </a:p>
                  </a:txBody>
                  <a:tcPr/>
                </a:tc>
                <a:extLst>
                  <a:ext uri="{0D108BD9-81ED-4DB2-BD59-A6C34878D82A}">
                    <a16:rowId xmlns:a16="http://schemas.microsoft.com/office/drawing/2014/main" val="10011"/>
                  </a:ext>
                </a:extLst>
              </a:tr>
              <a:tr h="182947">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ES" sz="1100" b="1" i="0" u="none" strike="noStrike" cap="none">
                          <a:solidFill>
                            <a:schemeClr val="dk1"/>
                          </a:solidFill>
                          <a:latin typeface="Arial Narrow"/>
                          <a:ea typeface="Arial Narrow"/>
                          <a:cs typeface="Arial Narrow"/>
                          <a:sym typeface="Arial Narrow"/>
                        </a:rPr>
                        <a:t>Sífilis Gestacional SG</a:t>
                      </a:r>
                      <a:endParaRPr sz="1100" b="1" i="0" u="none" strike="noStrike" cap="none">
                        <a:solidFill>
                          <a:schemeClr val="dk1"/>
                        </a:solidFill>
                        <a:latin typeface="Arial Narrow"/>
                        <a:ea typeface="Arial Narrow"/>
                        <a:cs typeface="Arial Narrow"/>
                        <a:sym typeface="Arial Narrow"/>
                      </a:endParaRPr>
                    </a:p>
                  </a:txBody>
                  <a:tcPr marL="5725" marR="5725" marT="57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hMerge="1">
                  <a:txBody>
                    <a:bodyPr/>
                    <a:lstStyle/>
                    <a:p>
                      <a:endParaRPr lang="es-CO"/>
                    </a:p>
                  </a:txBody>
                  <a:tcPr/>
                </a:tc>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ES" sz="1100" b="1" i="0" u="none" strike="noStrike" cap="none" dirty="0">
                          <a:solidFill>
                            <a:schemeClr val="dk1"/>
                          </a:solidFill>
                          <a:latin typeface="Arial Narrow"/>
                          <a:ea typeface="Arial Narrow"/>
                          <a:cs typeface="Arial Narrow"/>
                          <a:sym typeface="Arial Narrow"/>
                        </a:rPr>
                        <a:t>Pág. </a:t>
                      </a:r>
                      <a:r>
                        <a:rPr lang="es-ES" sz="1100" b="1" i="0" u="none" strike="noStrike" cap="none" dirty="0" smtClean="0">
                          <a:solidFill>
                            <a:schemeClr val="dk1"/>
                          </a:solidFill>
                          <a:latin typeface="Arial Narrow"/>
                          <a:ea typeface="Arial Narrow"/>
                          <a:cs typeface="Arial Narrow"/>
                          <a:sym typeface="Arial Narrow"/>
                        </a:rPr>
                        <a:t>38</a:t>
                      </a: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endParaRPr lang="es-CO"/>
                    </a:p>
                  </a:txBody>
                  <a:tcPr/>
                </a:tc>
                <a:extLst>
                  <a:ext uri="{0D108BD9-81ED-4DB2-BD59-A6C34878D82A}">
                    <a16:rowId xmlns:a16="http://schemas.microsoft.com/office/drawing/2014/main" val="10012"/>
                  </a:ext>
                </a:extLst>
              </a:tr>
              <a:tr h="182947">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ES" sz="1100" b="1" i="0" u="none" strike="noStrike" cap="none" dirty="0">
                          <a:solidFill>
                            <a:schemeClr val="dk1"/>
                          </a:solidFill>
                          <a:latin typeface="Arial Narrow"/>
                          <a:ea typeface="Arial Narrow"/>
                          <a:cs typeface="Arial Narrow"/>
                          <a:sym typeface="Arial Narrow"/>
                        </a:rPr>
                        <a:t>Sífilis Congénita  SC</a:t>
                      </a: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hMerge="1">
                  <a:txBody>
                    <a:bodyPr/>
                    <a:lstStyle/>
                    <a:p>
                      <a:endParaRPr lang="es-CO"/>
                    </a:p>
                  </a:txBody>
                  <a:tcPr/>
                </a:tc>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ES" sz="1100" b="1" i="0" u="none" strike="noStrike" cap="none" dirty="0">
                          <a:solidFill>
                            <a:schemeClr val="dk1"/>
                          </a:solidFill>
                          <a:latin typeface="Arial Narrow"/>
                          <a:ea typeface="Arial Narrow"/>
                          <a:cs typeface="Arial Narrow"/>
                          <a:sym typeface="Arial Narrow"/>
                        </a:rPr>
                        <a:t>Pág. </a:t>
                      </a:r>
                      <a:r>
                        <a:rPr lang="es-ES" sz="1100" b="1" i="0" u="none" strike="noStrike" cap="none" dirty="0" smtClean="0">
                          <a:solidFill>
                            <a:schemeClr val="dk1"/>
                          </a:solidFill>
                          <a:latin typeface="Arial Narrow"/>
                          <a:ea typeface="Arial Narrow"/>
                          <a:cs typeface="Arial Narrow"/>
                          <a:sym typeface="Arial Narrow"/>
                        </a:rPr>
                        <a:t>40</a:t>
                      </a: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endParaRPr lang="es-CO"/>
                    </a:p>
                  </a:txBody>
                  <a:tcPr/>
                </a:tc>
                <a:extLst>
                  <a:ext uri="{0D108BD9-81ED-4DB2-BD59-A6C34878D82A}">
                    <a16:rowId xmlns:a16="http://schemas.microsoft.com/office/drawing/2014/main" val="10013"/>
                  </a:ext>
                </a:extLst>
              </a:tr>
              <a:tr h="182947">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ES" sz="1100" b="1" i="0" u="none" strike="noStrike" cap="none" dirty="0">
                          <a:solidFill>
                            <a:schemeClr val="dk1"/>
                          </a:solidFill>
                          <a:latin typeface="Arial Narrow"/>
                          <a:ea typeface="Arial Narrow"/>
                          <a:cs typeface="Arial Narrow"/>
                          <a:sym typeface="Arial Narrow"/>
                        </a:rPr>
                        <a:t>Gestantes con diagnóstico de VIH y Trasmisión Materno Infantil TMI de VIH.</a:t>
                      </a: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hMerge="1">
                  <a:txBody>
                    <a:bodyPr/>
                    <a:lstStyle/>
                    <a:p>
                      <a:endParaRPr lang="es-CO"/>
                    </a:p>
                  </a:txBody>
                  <a:tcPr/>
                </a:tc>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ES" sz="1100" b="1" i="0" u="none" strike="noStrike" cap="none" dirty="0">
                          <a:solidFill>
                            <a:schemeClr val="dk1"/>
                          </a:solidFill>
                          <a:latin typeface="Arial Narrow"/>
                          <a:ea typeface="Arial Narrow"/>
                          <a:cs typeface="Arial Narrow"/>
                          <a:sym typeface="Arial Narrow"/>
                        </a:rPr>
                        <a:t>Pág. </a:t>
                      </a:r>
                      <a:r>
                        <a:rPr lang="es-ES" sz="1100" b="1" i="0" u="none" strike="noStrike" cap="none" dirty="0" smtClean="0">
                          <a:solidFill>
                            <a:schemeClr val="dk1"/>
                          </a:solidFill>
                          <a:latin typeface="Arial Narrow"/>
                          <a:ea typeface="Arial Narrow"/>
                          <a:cs typeface="Arial Narrow"/>
                          <a:sym typeface="Arial Narrow"/>
                        </a:rPr>
                        <a:t>42</a:t>
                      </a: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endParaRPr lang="es-CO"/>
                    </a:p>
                  </a:txBody>
                  <a:tcPr/>
                </a:tc>
                <a:extLst>
                  <a:ext uri="{0D108BD9-81ED-4DB2-BD59-A6C34878D82A}">
                    <a16:rowId xmlns:a16="http://schemas.microsoft.com/office/drawing/2014/main" val="10014"/>
                  </a:ext>
                </a:extLst>
              </a:tr>
              <a:tr h="182947">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ES" sz="1100" b="1" i="0" u="none" strike="noStrike" cap="none" dirty="0">
                          <a:solidFill>
                            <a:schemeClr val="dk1"/>
                          </a:solidFill>
                          <a:latin typeface="Arial Narrow"/>
                          <a:ea typeface="Arial Narrow"/>
                          <a:cs typeface="Arial Narrow"/>
                          <a:sym typeface="Arial Narrow"/>
                        </a:rPr>
                        <a:t>Gestantes con diagnóstico de Hepatitis B y Trasmisión Materno Infantil TMI de la Hepatitis B.</a:t>
                      </a: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endParaRPr lang="es-CO"/>
                    </a:p>
                  </a:txBody>
                  <a:tcPr/>
                </a:tc>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ES" sz="1100" b="1" i="0" u="none" strike="noStrike" cap="none" dirty="0">
                          <a:solidFill>
                            <a:schemeClr val="dk1"/>
                          </a:solidFill>
                          <a:latin typeface="Arial Narrow"/>
                          <a:ea typeface="Arial Narrow"/>
                          <a:cs typeface="Arial Narrow"/>
                          <a:sym typeface="Arial Narrow"/>
                        </a:rPr>
                        <a:t>Pág. </a:t>
                      </a:r>
                      <a:r>
                        <a:rPr lang="es-ES" sz="1100" b="1" i="0" u="none" strike="noStrike" cap="none" dirty="0" smtClean="0">
                          <a:solidFill>
                            <a:schemeClr val="dk1"/>
                          </a:solidFill>
                          <a:latin typeface="Arial Narrow"/>
                          <a:ea typeface="Arial Narrow"/>
                          <a:cs typeface="Arial Narrow"/>
                          <a:sym typeface="Arial Narrow"/>
                        </a:rPr>
                        <a:t>45</a:t>
                      </a: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endParaRPr lang="es-CO"/>
                    </a:p>
                  </a:txBody>
                  <a:tcPr/>
                </a:tc>
                <a:extLst>
                  <a:ext uri="{0D108BD9-81ED-4DB2-BD59-A6C34878D82A}">
                    <a16:rowId xmlns:a16="http://schemas.microsoft.com/office/drawing/2014/main" val="10015"/>
                  </a:ext>
                </a:extLst>
              </a:tr>
              <a:tr h="182947">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MX" sz="1100" b="1" i="0" u="none" strike="noStrike" cap="none" dirty="0">
                          <a:solidFill>
                            <a:schemeClr val="dk1"/>
                          </a:solidFill>
                          <a:latin typeface="Arial Narrow"/>
                          <a:ea typeface="Arial Narrow"/>
                          <a:cs typeface="Arial Narrow"/>
                          <a:sym typeface="Arial Narrow"/>
                        </a:rPr>
                        <a:t>Vigilancia integrada a la mortalidad en menor de cinco años por infección respiratoria aguda IRA</a:t>
                      </a:r>
                    </a:p>
                  </a:txBody>
                  <a:tcPr marL="5725" marR="5725" marT="5725"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endParaRPr lang="es-CO"/>
                    </a:p>
                  </a:txBody>
                  <a:tcPr/>
                </a:tc>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ES" sz="1100" b="1" i="0" u="none" strike="noStrike" cap="none" dirty="0">
                          <a:solidFill>
                            <a:schemeClr val="dk1"/>
                          </a:solidFill>
                          <a:latin typeface="Arial Narrow"/>
                          <a:ea typeface="Arial Narrow"/>
                          <a:cs typeface="Arial Narrow"/>
                          <a:sym typeface="Arial Narrow"/>
                        </a:rPr>
                        <a:t>Pág. </a:t>
                      </a:r>
                      <a:r>
                        <a:rPr lang="es-ES" sz="1100" b="1" i="0" u="none" strike="noStrike" cap="none" dirty="0" smtClean="0">
                          <a:solidFill>
                            <a:schemeClr val="dk1"/>
                          </a:solidFill>
                          <a:latin typeface="Arial Narrow"/>
                          <a:ea typeface="Arial Narrow"/>
                          <a:cs typeface="Arial Narrow"/>
                          <a:sym typeface="Arial Narrow"/>
                        </a:rPr>
                        <a:t>47</a:t>
                      </a: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endParaRPr lang="es-CO"/>
                    </a:p>
                  </a:txBody>
                  <a:tcPr/>
                </a:tc>
                <a:extLst>
                  <a:ext uri="{0D108BD9-81ED-4DB2-BD59-A6C34878D82A}">
                    <a16:rowId xmlns:a16="http://schemas.microsoft.com/office/drawing/2014/main" val="1199146720"/>
                  </a:ext>
                </a:extLst>
              </a:tr>
              <a:tr h="182947">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MX" sz="1100" b="1" i="0" u="none" strike="noStrike" cap="none" dirty="0">
                          <a:solidFill>
                            <a:schemeClr val="dk1"/>
                          </a:solidFill>
                          <a:latin typeface="Arial Narrow"/>
                          <a:ea typeface="Arial Narrow"/>
                          <a:cs typeface="Arial Narrow"/>
                          <a:sym typeface="Arial Narrow"/>
                        </a:rPr>
                        <a:t>Vigilancia integrada a la mortalidad en menor de cinco años por enfermedad diarreica aguda EDA</a:t>
                      </a:r>
                    </a:p>
                  </a:txBody>
                  <a:tcPr marL="5725" marR="5725" marT="5725"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endParaRPr lang="es-CO"/>
                    </a:p>
                  </a:txBody>
                  <a:tcPr/>
                </a:tc>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ES" sz="1100" b="1" i="0" u="none" strike="noStrike" cap="none" dirty="0">
                          <a:solidFill>
                            <a:schemeClr val="dk1"/>
                          </a:solidFill>
                          <a:latin typeface="Arial Narrow"/>
                          <a:ea typeface="Arial Narrow"/>
                          <a:cs typeface="Arial Narrow"/>
                          <a:sym typeface="Arial Narrow"/>
                        </a:rPr>
                        <a:t>Pág. </a:t>
                      </a:r>
                      <a:r>
                        <a:rPr lang="es-ES" sz="1100" b="1" i="0" u="none" strike="noStrike" cap="none" dirty="0" smtClean="0">
                          <a:solidFill>
                            <a:schemeClr val="dk1"/>
                          </a:solidFill>
                          <a:latin typeface="Arial Narrow"/>
                          <a:ea typeface="Arial Narrow"/>
                          <a:cs typeface="Arial Narrow"/>
                          <a:sym typeface="Arial Narrow"/>
                        </a:rPr>
                        <a:t>49</a:t>
                      </a: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endParaRPr lang="es-CO"/>
                    </a:p>
                  </a:txBody>
                  <a:tcPr/>
                </a:tc>
                <a:extLst>
                  <a:ext uri="{0D108BD9-81ED-4DB2-BD59-A6C34878D82A}">
                    <a16:rowId xmlns:a16="http://schemas.microsoft.com/office/drawing/2014/main" val="585786829"/>
                  </a:ext>
                </a:extLst>
              </a:tr>
              <a:tr h="182947">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MX" sz="1100" b="1" i="0" u="none" strike="noStrike" cap="none" dirty="0">
                          <a:solidFill>
                            <a:schemeClr val="dk1"/>
                          </a:solidFill>
                          <a:latin typeface="Arial Narrow"/>
                          <a:ea typeface="Arial Narrow"/>
                          <a:cs typeface="Arial Narrow"/>
                          <a:sym typeface="Arial Narrow"/>
                        </a:rPr>
                        <a:t>Vigilancia integrada a la mortalidad en menor de cinco años por desnutrición DNT</a:t>
                      </a:r>
                    </a:p>
                  </a:txBody>
                  <a:tcPr marL="5725" marR="5725" marT="5725"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hMerge="1">
                  <a:txBody>
                    <a:bodyPr/>
                    <a:lstStyle/>
                    <a:p>
                      <a:endParaRPr lang="es-CO"/>
                    </a:p>
                  </a:txBody>
                  <a:tcPr/>
                </a:tc>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ES" sz="1100" b="1" i="0" u="none" strike="noStrike" cap="none" dirty="0">
                          <a:solidFill>
                            <a:schemeClr val="dk1"/>
                          </a:solidFill>
                          <a:latin typeface="Arial Narrow"/>
                          <a:ea typeface="Arial Narrow"/>
                          <a:cs typeface="Arial Narrow"/>
                          <a:sym typeface="Arial Narrow"/>
                        </a:rPr>
                        <a:t>Pág. </a:t>
                      </a:r>
                      <a:r>
                        <a:rPr lang="es-ES" sz="1100" b="1" i="0" u="none" strike="noStrike" cap="none" dirty="0" smtClean="0">
                          <a:solidFill>
                            <a:schemeClr val="dk1"/>
                          </a:solidFill>
                          <a:latin typeface="Arial Narrow"/>
                          <a:ea typeface="Arial Narrow"/>
                          <a:cs typeface="Arial Narrow"/>
                          <a:sym typeface="Arial Narrow"/>
                        </a:rPr>
                        <a:t>51</a:t>
                      </a: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endParaRPr lang="es-CO"/>
                    </a:p>
                  </a:txBody>
                  <a:tcPr/>
                </a:tc>
                <a:extLst>
                  <a:ext uri="{0D108BD9-81ED-4DB2-BD59-A6C34878D82A}">
                    <a16:rowId xmlns:a16="http://schemas.microsoft.com/office/drawing/2014/main" val="114546925"/>
                  </a:ext>
                </a:extLst>
              </a:tr>
              <a:tr h="182947">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ES" sz="1100" b="1" i="0" u="none" strike="noStrike" cap="none" dirty="0">
                          <a:solidFill>
                            <a:schemeClr val="dk1"/>
                          </a:solidFill>
                          <a:latin typeface="Arial Narrow"/>
                          <a:ea typeface="Arial Narrow"/>
                          <a:cs typeface="Arial Narrow"/>
                          <a:sym typeface="Arial Narrow"/>
                        </a:rPr>
                        <a:t>Violencia de género e intrafamiliar</a:t>
                      </a: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endParaRPr lang="es-CO"/>
                    </a:p>
                  </a:txBody>
                  <a:tcPr/>
                </a:tc>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ES" sz="1100" b="1" i="0" u="none" strike="noStrike" cap="none" dirty="0">
                          <a:solidFill>
                            <a:schemeClr val="dk1"/>
                          </a:solidFill>
                          <a:latin typeface="Arial Narrow"/>
                          <a:ea typeface="Arial Narrow"/>
                          <a:cs typeface="Arial Narrow"/>
                          <a:sym typeface="Arial Narrow"/>
                        </a:rPr>
                        <a:t>Pág. </a:t>
                      </a:r>
                      <a:r>
                        <a:rPr lang="es-ES" sz="1100" b="1" i="0" u="none" strike="noStrike" cap="none" dirty="0" smtClean="0">
                          <a:solidFill>
                            <a:schemeClr val="dk1"/>
                          </a:solidFill>
                          <a:latin typeface="Arial Narrow"/>
                          <a:ea typeface="Arial Narrow"/>
                          <a:cs typeface="Arial Narrow"/>
                          <a:sym typeface="Arial Narrow"/>
                        </a:rPr>
                        <a:t>53</a:t>
                      </a: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noFill/>
                  </a:tcPr>
                </a:tc>
                <a:tc hMerge="1">
                  <a:txBody>
                    <a:bodyPr/>
                    <a:lstStyle/>
                    <a:p>
                      <a:endParaRPr lang="es-CO"/>
                    </a:p>
                  </a:txBody>
                  <a:tcPr/>
                </a:tc>
                <a:extLst>
                  <a:ext uri="{0D108BD9-81ED-4DB2-BD59-A6C34878D82A}">
                    <a16:rowId xmlns:a16="http://schemas.microsoft.com/office/drawing/2014/main" val="10016"/>
                  </a:ext>
                </a:extLst>
              </a:tr>
              <a:tr h="182947">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Narrow"/>
                        </a:rPr>
                        <a:t>Dengue</a:t>
                      </a:r>
                      <a:endParaRPr sz="1100" b="1" i="0" u="none" strike="noStrike" cap="none" dirty="0">
                        <a:solidFill>
                          <a:schemeClr val="dk1"/>
                        </a:solidFill>
                        <a:latin typeface="Arial Narrow"/>
                        <a:ea typeface="Arial Narrow"/>
                        <a:cs typeface="Arial Narrow"/>
                        <a:sym typeface="Arial Narrow"/>
                      </a:endParaRPr>
                    </a:p>
                  </a:txBody>
                  <a:tcPr marL="5725" marR="5725" marT="5725"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hMerge="1">
                  <a:txBody>
                    <a:bodyPr/>
                    <a:lstStyle/>
                    <a:p>
                      <a:endParaRPr lang="es-CO"/>
                    </a:p>
                  </a:txBody>
                  <a:tcPr/>
                </a:tc>
                <a:tc gridSpan="2">
                  <a:txBody>
                    <a:bodyPr/>
                    <a:lstStyle/>
                    <a:p>
                      <a:pPr marL="0" marR="0" lvl="0" indent="0" algn="l" rtl="0">
                        <a:lnSpc>
                          <a:spcPct val="100000"/>
                        </a:lnSpc>
                        <a:spcBef>
                          <a:spcPts val="0"/>
                        </a:spcBef>
                        <a:spcAft>
                          <a:spcPts val="0"/>
                        </a:spcAft>
                        <a:buClr>
                          <a:schemeClr val="dk1"/>
                        </a:buClr>
                        <a:buSzPts val="1100"/>
                        <a:buFont typeface="Arial Narrow"/>
                        <a:buNone/>
                      </a:pPr>
                      <a:r>
                        <a:rPr lang="es-CO" sz="1100" b="1" i="0" u="none" strike="noStrike" cap="none" dirty="0" smtClean="0">
                          <a:solidFill>
                            <a:schemeClr val="dk1"/>
                          </a:solidFill>
                          <a:latin typeface="Arial Narrow"/>
                          <a:ea typeface="Arial Narrow"/>
                          <a:cs typeface="Arial Narrow"/>
                          <a:sym typeface="Arial"/>
                        </a:rPr>
                        <a:t>Pág. </a:t>
                      </a:r>
                      <a:r>
                        <a:rPr lang="es-CO" sz="1100" b="1" i="0" u="none" strike="noStrike" cap="none" dirty="0" smtClean="0">
                          <a:solidFill>
                            <a:schemeClr val="dk1"/>
                          </a:solidFill>
                          <a:latin typeface="Arial Narrow"/>
                          <a:ea typeface="Arial Narrow"/>
                          <a:cs typeface="Arial Narrow"/>
                          <a:sym typeface="Arial"/>
                        </a:rPr>
                        <a:t>57</a:t>
                      </a:r>
                      <a:endParaRPr sz="1100" b="1" i="0" u="none" strike="noStrike" cap="none" dirty="0">
                        <a:solidFill>
                          <a:schemeClr val="dk1"/>
                        </a:solidFill>
                        <a:latin typeface="Arial Narrow"/>
                        <a:ea typeface="Arial Narrow"/>
                        <a:cs typeface="Arial Narrow"/>
                        <a:sym typeface="Arial"/>
                      </a:endParaRPr>
                    </a:p>
                  </a:txBody>
                  <a:tcPr marL="5725" marR="5725" marT="5725"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hMerge="1">
                  <a:txBody>
                    <a:bodyPr/>
                    <a:lstStyle/>
                    <a:p>
                      <a:endParaRPr lang="es-CO"/>
                    </a:p>
                  </a:txBody>
                  <a:tcP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2308116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37 Rectángulo">
            <a:extLst>
              <a:ext uri="{FF2B5EF4-FFF2-40B4-BE49-F238E27FC236}">
                <a16:creationId xmlns:a16="http://schemas.microsoft.com/office/drawing/2014/main" id="{AED6385E-11E7-43C1-B226-A9F45CBDBEFF}"/>
              </a:ext>
            </a:extLst>
          </p:cNvPr>
          <p:cNvSpPr/>
          <p:nvPr/>
        </p:nvSpPr>
        <p:spPr>
          <a:xfrm>
            <a:off x="-24561" y="6413704"/>
            <a:ext cx="7200900" cy="291497"/>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91"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t="75483"/>
          <a:stretch/>
        </p:blipFill>
        <p:spPr bwMode="auto">
          <a:xfrm>
            <a:off x="568" y="4771409"/>
            <a:ext cx="2180731" cy="1565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80" y="0"/>
            <a:ext cx="2166585" cy="3071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t="51432"/>
          <a:stretch/>
        </p:blipFill>
        <p:spPr bwMode="auto">
          <a:xfrm>
            <a:off x="0" y="3079525"/>
            <a:ext cx="2180731" cy="2596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52234" y="1067477"/>
            <a:ext cx="2251490" cy="276999"/>
          </a:xfrm>
          <a:prstGeom prst="rect">
            <a:avLst/>
          </a:prstGeom>
          <a:noFill/>
        </p:spPr>
        <p:txBody>
          <a:bodyPr wrap="square" rtlCol="0">
            <a:spAutoFit/>
          </a:bodyPr>
          <a:lstStyle/>
          <a:p>
            <a:r>
              <a:rPr lang="es-ES" sz="1200" b="1" dirty="0">
                <a:latin typeface="Arial Narrow" panose="020B0606020202030204" pitchFamily="34" charset="0"/>
              </a:rPr>
              <a:t>Periodo epidemiológico  X 2025</a:t>
            </a:r>
          </a:p>
        </p:txBody>
      </p:sp>
      <p:grpSp>
        <p:nvGrpSpPr>
          <p:cNvPr id="8" name="7 Grupo"/>
          <p:cNvGrpSpPr/>
          <p:nvPr/>
        </p:nvGrpSpPr>
        <p:grpSpPr>
          <a:xfrm>
            <a:off x="122787" y="4407142"/>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570140"/>
            </a:xfrm>
            <a:prstGeom prst="rect">
              <a:avLst/>
            </a:prstGeom>
            <a:noFill/>
          </p:spPr>
          <p:txBody>
            <a:bodyPr wrap="square" rtlCol="0">
              <a:spAutoFit/>
            </a:bodyPr>
            <a:lstStyle/>
            <a:p>
              <a:pPr algn="ctr"/>
              <a:r>
                <a:rPr lang="es-ES" b="1" dirty="0">
                  <a:latin typeface="Arial Narrow" panose="020B0606020202030204" pitchFamily="34" charset="0"/>
                </a:rPr>
                <a:t>466</a:t>
              </a: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 </a:t>
            </a:r>
          </a:p>
        </p:txBody>
      </p:sp>
      <p:sp>
        <p:nvSpPr>
          <p:cNvPr id="37" name="36 Título"/>
          <p:cNvSpPr>
            <a:spLocks noGrp="1"/>
          </p:cNvSpPr>
          <p:nvPr>
            <p:ph type="ctrTitle"/>
          </p:nvPr>
        </p:nvSpPr>
        <p:spPr>
          <a:xfrm>
            <a:off x="-28154" y="14590"/>
            <a:ext cx="2208885" cy="1323439"/>
          </a:xfrm>
          <a:noFill/>
        </p:spPr>
        <p:txBody>
          <a:bodyPr wrap="square" rtlCol="0">
            <a:spAutoFit/>
          </a:bodyPr>
          <a:lstStyle/>
          <a:p>
            <a:r>
              <a:rPr lang="es-ES" sz="2000" b="1" dirty="0">
                <a:solidFill>
                  <a:srgbClr val="C00000"/>
                </a:solidFill>
                <a:latin typeface="Arial Narrow" panose="020B0606020202030204" pitchFamily="34" charset="0"/>
              </a:rPr>
              <a:t>Enfermedad transmitida por alimentos </a:t>
            </a:r>
            <a:r>
              <a:rPr lang="es-ES" sz="2000" b="1" dirty="0">
                <a:solidFill>
                  <a:srgbClr val="C00000"/>
                </a:solidFill>
                <a:latin typeface="Arial Narrow" panose="020B0606020202030204" pitchFamily="34" charset="0"/>
                <a:ea typeface="+mn-ea"/>
                <a:cs typeface="+mn-cs"/>
              </a:rPr>
              <a:t>ETA</a:t>
            </a:r>
            <a:br>
              <a:rPr lang="es-ES" sz="2000" b="1" dirty="0">
                <a:solidFill>
                  <a:srgbClr val="C00000"/>
                </a:solidFill>
                <a:latin typeface="Arial Narrow" panose="020B0606020202030204" pitchFamily="34" charset="0"/>
                <a:ea typeface="+mn-ea"/>
                <a:cs typeface="+mn-cs"/>
              </a:rPr>
            </a:br>
            <a:endParaRPr lang="es-ES" sz="2000" b="1" dirty="0">
              <a:solidFill>
                <a:srgbClr val="C00000"/>
              </a:solidFill>
              <a:latin typeface="Arial Narrow" panose="020B0606020202030204" pitchFamily="34" charset="0"/>
              <a:ea typeface="+mn-ea"/>
              <a:cs typeface="+mn-cs"/>
            </a:endParaRPr>
          </a:p>
        </p:txBody>
      </p:sp>
      <p:pic>
        <p:nvPicPr>
          <p:cNvPr id="45" name="Picture 6"/>
          <p:cNvPicPr>
            <a:picLocks noChangeAspect="1" noChangeArrowheads="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backgroundRemoval t="1439" b="100000" l="0" r="100000"/>
                    </a14:imgEffect>
                  </a14:imgLayer>
                </a14:imgProps>
              </a:ext>
              <a:ext uri="{28A0092B-C50C-407E-A947-70E740481C1C}">
                <a14:useLocalDpi xmlns:a14="http://schemas.microsoft.com/office/drawing/2010/main" val="0"/>
              </a:ext>
            </a:extLst>
          </a:blip>
          <a:srcRect/>
          <a:stretch>
            <a:fillRect/>
          </a:stretch>
        </p:blipFill>
        <p:spPr bwMode="auto">
          <a:xfrm>
            <a:off x="304196" y="1567020"/>
            <a:ext cx="1519238" cy="1395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37 Rectángulo"/>
          <p:cNvSpPr/>
          <p:nvPr/>
        </p:nvSpPr>
        <p:spPr>
          <a:xfrm>
            <a:off x="2152405" y="14420"/>
            <a:ext cx="5041702" cy="319376"/>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3" name="52 Grupo"/>
          <p:cNvGrpSpPr/>
          <p:nvPr/>
        </p:nvGrpSpPr>
        <p:grpSpPr>
          <a:xfrm>
            <a:off x="0" y="6422399"/>
            <a:ext cx="4189209" cy="276999"/>
            <a:chOff x="2439852" y="105252"/>
            <a:chExt cx="3471724" cy="276999"/>
          </a:xfrm>
        </p:grpSpPr>
        <p:sp>
          <p:nvSpPr>
            <p:cNvPr id="54" name="53 Elipse"/>
            <p:cNvSpPr/>
            <p:nvPr/>
          </p:nvSpPr>
          <p:spPr>
            <a:xfrm>
              <a:off x="2439852" y="135314"/>
              <a:ext cx="252096" cy="20397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5" name="54 Conector recto"/>
            <p:cNvCxnSpPr>
              <a:cxnSpLocks/>
            </p:cNvCxnSpPr>
            <p:nvPr/>
          </p:nvCxnSpPr>
          <p:spPr>
            <a:xfrm>
              <a:off x="2727830" y="249012"/>
              <a:ext cx="55843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6" name="55 CuadroTexto"/>
            <p:cNvSpPr txBox="1"/>
            <p:nvPr/>
          </p:nvSpPr>
          <p:spPr>
            <a:xfrm>
              <a:off x="3253873" y="105252"/>
              <a:ext cx="2657703" cy="276999"/>
            </a:xfrm>
            <a:prstGeom prst="rect">
              <a:avLst/>
            </a:prstGeom>
            <a:noFill/>
          </p:spPr>
          <p:txBody>
            <a:bodyPr wrap="square" rtlCol="0">
              <a:spAutoFit/>
            </a:bodyPr>
            <a:lstStyle/>
            <a:p>
              <a:r>
                <a:rPr lang="es-ES" sz="1200" b="1" dirty="0">
                  <a:latin typeface="Arial Narrow" panose="020B0606020202030204" pitchFamily="34" charset="0"/>
                </a:rPr>
                <a:t>Comportamiento variables de interés</a:t>
              </a:r>
            </a:p>
          </p:txBody>
        </p:sp>
      </p:grpSp>
      <p:grpSp>
        <p:nvGrpSpPr>
          <p:cNvPr id="58" name="57 Grupo"/>
          <p:cNvGrpSpPr/>
          <p:nvPr/>
        </p:nvGrpSpPr>
        <p:grpSpPr>
          <a:xfrm>
            <a:off x="159864" y="6813668"/>
            <a:ext cx="825867" cy="1548871"/>
            <a:chOff x="1046391" y="553075"/>
            <a:chExt cx="846888" cy="1564895"/>
          </a:xfrm>
        </p:grpSpPr>
        <p:pic>
          <p:nvPicPr>
            <p:cNvPr id="59" name="Picture 3"/>
            <p:cNvPicPr>
              <a:picLocks noChangeAspect="1" noChangeArrowheads="1"/>
            </p:cNvPicPr>
            <p:nvPr/>
          </p:nvPicPr>
          <p:blipFill rotWithShape="1">
            <a:blip r:embed="rId7">
              <a:biLevel thresh="75000"/>
              <a:extLst>
                <a:ext uri="{28A0092B-C50C-407E-A947-70E740481C1C}">
                  <a14:useLocalDpi xmlns:a14="http://schemas.microsoft.com/office/drawing/2010/main" val="0"/>
                </a:ext>
              </a:extLst>
            </a:blip>
            <a:srcRect t="10614" r="84474"/>
            <a:stretch/>
          </p:blipFill>
          <p:spPr bwMode="auto">
            <a:xfrm>
              <a:off x="1131620" y="553075"/>
              <a:ext cx="737696" cy="720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 name="59 Rectángulo redondeado"/>
            <p:cNvSpPr/>
            <p:nvPr/>
          </p:nvSpPr>
          <p:spPr>
            <a:xfrm>
              <a:off x="1059074" y="1520368"/>
              <a:ext cx="796277"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 30,5%</a:t>
              </a:r>
            </a:p>
          </p:txBody>
        </p:sp>
        <p:sp>
          <p:nvSpPr>
            <p:cNvPr id="61" name="60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sp>
          <p:nvSpPr>
            <p:cNvPr id="62" name="61 Rectángulo"/>
            <p:cNvSpPr/>
            <p:nvPr/>
          </p:nvSpPr>
          <p:spPr>
            <a:xfrm>
              <a:off x="1046391" y="1838105"/>
              <a:ext cx="846888" cy="279865"/>
            </a:xfrm>
            <a:prstGeom prst="rect">
              <a:avLst/>
            </a:prstGeom>
          </p:spPr>
          <p:txBody>
            <a:bodyPr wrap="none">
              <a:spAutoFit/>
            </a:bodyPr>
            <a:lstStyle/>
            <a:p>
              <a:r>
                <a:rPr lang="es-ES" sz="1200" b="1" dirty="0">
                  <a:latin typeface="Arial Narrow" panose="020B0606020202030204" pitchFamily="34" charset="0"/>
                </a:rPr>
                <a:t> 142 casos</a:t>
              </a:r>
              <a:endParaRPr lang="es-CO" sz="1200" dirty="0"/>
            </a:p>
          </p:txBody>
        </p:sp>
      </p:grpSp>
      <p:grpSp>
        <p:nvGrpSpPr>
          <p:cNvPr id="3" name="2 Grupo"/>
          <p:cNvGrpSpPr/>
          <p:nvPr/>
        </p:nvGrpSpPr>
        <p:grpSpPr>
          <a:xfrm>
            <a:off x="1041605" y="6828686"/>
            <a:ext cx="826373" cy="1582088"/>
            <a:chOff x="3159269" y="6660232"/>
            <a:chExt cx="826373" cy="1582088"/>
          </a:xfrm>
        </p:grpSpPr>
        <p:sp>
          <p:nvSpPr>
            <p:cNvPr id="57" name="56 Rectángulo redondeado"/>
            <p:cNvSpPr/>
            <p:nvPr/>
          </p:nvSpPr>
          <p:spPr>
            <a:xfrm>
              <a:off x="3171391" y="7613877"/>
              <a:ext cx="79514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69,5%</a:t>
              </a:r>
            </a:p>
          </p:txBody>
        </p:sp>
        <p:sp>
          <p:nvSpPr>
            <p:cNvPr id="64" name="63 Rectángulo"/>
            <p:cNvSpPr/>
            <p:nvPr/>
          </p:nvSpPr>
          <p:spPr>
            <a:xfrm>
              <a:off x="3204659" y="7340577"/>
              <a:ext cx="780983" cy="276999"/>
            </a:xfrm>
            <a:prstGeom prst="rect">
              <a:avLst/>
            </a:prstGeom>
          </p:spPr>
          <p:txBody>
            <a:bodyPr wrap="none">
              <a:spAutoFit/>
            </a:bodyPr>
            <a:lstStyle/>
            <a:p>
              <a:r>
                <a:rPr lang="es-ES" sz="1200" b="1" u="sng" dirty="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sp>
          <p:nvSpPr>
            <p:cNvPr id="65" name="64 Rectángulo"/>
            <p:cNvSpPr/>
            <p:nvPr/>
          </p:nvSpPr>
          <p:spPr>
            <a:xfrm>
              <a:off x="3159269" y="7965321"/>
              <a:ext cx="790601" cy="276999"/>
            </a:xfrm>
            <a:prstGeom prst="rect">
              <a:avLst/>
            </a:prstGeom>
          </p:spPr>
          <p:txBody>
            <a:bodyPr wrap="none">
              <a:spAutoFit/>
            </a:bodyPr>
            <a:lstStyle/>
            <a:p>
              <a:r>
                <a:rPr lang="es-ES" sz="1200" b="1" dirty="0">
                  <a:latin typeface="Arial Narrow" panose="020B0606020202030204" pitchFamily="34" charset="0"/>
                </a:rPr>
                <a:t>324 casos</a:t>
              </a:r>
              <a:endParaRPr lang="es-CO" sz="1200" dirty="0"/>
            </a:p>
          </p:txBody>
        </p:sp>
        <p:pic>
          <p:nvPicPr>
            <p:cNvPr id="70" name="Picture 3"/>
            <p:cNvPicPr>
              <a:picLocks noChangeAspect="1" noChangeArrowheads="1"/>
            </p:cNvPicPr>
            <p:nvPr/>
          </p:nvPicPr>
          <p:blipFill rotWithShape="1">
            <a:blip r:embed="rId7">
              <a:biLevel thresh="75000"/>
              <a:extLst>
                <a:ext uri="{28A0092B-C50C-407E-A947-70E740481C1C}">
                  <a14:useLocalDpi xmlns:a14="http://schemas.microsoft.com/office/drawing/2010/main" val="0"/>
                </a:ext>
              </a:extLst>
            </a:blip>
            <a:srcRect l="29313" t="7366" r="56038"/>
            <a:stretch/>
          </p:blipFill>
          <p:spPr bwMode="auto">
            <a:xfrm>
              <a:off x="3230874" y="6660232"/>
              <a:ext cx="696035" cy="748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6" name="5 Grupo"/>
          <p:cNvGrpSpPr/>
          <p:nvPr/>
        </p:nvGrpSpPr>
        <p:grpSpPr>
          <a:xfrm>
            <a:off x="4282577" y="6813668"/>
            <a:ext cx="852511" cy="1619439"/>
            <a:chOff x="838588" y="8382748"/>
            <a:chExt cx="852511" cy="1431173"/>
          </a:xfrm>
        </p:grpSpPr>
        <p:pic>
          <p:nvPicPr>
            <p:cNvPr id="75" name="Picture 9"/>
            <p:cNvPicPr>
              <a:picLocks noChangeAspect="1" noChangeArrowheads="1"/>
            </p:cNvPicPr>
            <p:nvPr/>
          </p:nvPicPr>
          <p:blipFill>
            <a:blip r:embed="rId8">
              <a:biLevel thresh="50000"/>
              <a:extLst>
                <a:ext uri="{28A0092B-C50C-407E-A947-70E740481C1C}">
                  <a14:useLocalDpi xmlns:a14="http://schemas.microsoft.com/office/drawing/2010/main" val="0"/>
                </a:ext>
              </a:extLst>
            </a:blip>
            <a:srcRect/>
            <a:stretch>
              <a:fillRect/>
            </a:stretch>
          </p:blipFill>
          <p:spPr bwMode="auto">
            <a:xfrm>
              <a:off x="882863" y="8382748"/>
              <a:ext cx="642392" cy="63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6" name="75 Grupo"/>
            <p:cNvGrpSpPr/>
            <p:nvPr/>
          </p:nvGrpSpPr>
          <p:grpSpPr>
            <a:xfrm>
              <a:off x="838588" y="8963149"/>
              <a:ext cx="852511" cy="850772"/>
              <a:chOff x="1115283" y="1243369"/>
              <a:chExt cx="852511" cy="850772"/>
            </a:xfrm>
          </p:grpSpPr>
          <p:sp>
            <p:nvSpPr>
              <p:cNvPr id="77" name="76 Rectángulo redondeado"/>
              <p:cNvSpPr/>
              <p:nvPr/>
            </p:nvSpPr>
            <p:spPr>
              <a:xfrm>
                <a:off x="1115283" y="1520368"/>
                <a:ext cx="81654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44,8%</a:t>
                </a:r>
              </a:p>
            </p:txBody>
          </p:sp>
          <p:sp>
            <p:nvSpPr>
              <p:cNvPr id="78" name="77 Rectángulo"/>
              <p:cNvSpPr/>
              <p:nvPr/>
            </p:nvSpPr>
            <p:spPr>
              <a:xfrm>
                <a:off x="1180698" y="1243369"/>
                <a:ext cx="550151" cy="276999"/>
              </a:xfrm>
              <a:prstGeom prst="rect">
                <a:avLst/>
              </a:prstGeom>
            </p:spPr>
            <p:txBody>
              <a:bodyPr wrap="none">
                <a:spAutoFit/>
              </a:bodyPr>
              <a:lstStyle/>
              <a:p>
                <a:r>
                  <a:rPr lang="es-ES" sz="1200" b="1" u="sng" dirty="0">
                    <a:solidFill>
                      <a:sysClr val="windowText" lastClr="000000"/>
                    </a:solidFill>
                    <a:latin typeface="Arial Narrow" panose="020B0606020202030204" pitchFamily="34" charset="0"/>
                  </a:rPr>
                  <a:t>Hogar</a:t>
                </a:r>
              </a:p>
            </p:txBody>
          </p:sp>
          <p:sp>
            <p:nvSpPr>
              <p:cNvPr id="79" name="78 Rectángulo"/>
              <p:cNvSpPr/>
              <p:nvPr/>
            </p:nvSpPr>
            <p:spPr>
              <a:xfrm>
                <a:off x="1141927" y="1849344"/>
                <a:ext cx="825867" cy="244797"/>
              </a:xfrm>
              <a:prstGeom prst="rect">
                <a:avLst/>
              </a:prstGeom>
            </p:spPr>
            <p:txBody>
              <a:bodyPr wrap="none">
                <a:spAutoFit/>
              </a:bodyPr>
              <a:lstStyle/>
              <a:p>
                <a:r>
                  <a:rPr lang="es-ES" sz="1200" b="1" dirty="0">
                    <a:latin typeface="Arial Narrow" panose="020B0606020202030204" pitchFamily="34" charset="0"/>
                  </a:rPr>
                  <a:t> 209 casos</a:t>
                </a:r>
                <a:endParaRPr lang="es-CO" sz="1200" dirty="0"/>
              </a:p>
            </p:txBody>
          </p:sp>
        </p:grpSp>
      </p:grpSp>
      <p:grpSp>
        <p:nvGrpSpPr>
          <p:cNvPr id="9" name="8 Grupo"/>
          <p:cNvGrpSpPr/>
          <p:nvPr/>
        </p:nvGrpSpPr>
        <p:grpSpPr>
          <a:xfrm>
            <a:off x="6147173" y="6708945"/>
            <a:ext cx="915635" cy="1723639"/>
            <a:chOff x="2206271" y="8300359"/>
            <a:chExt cx="915635" cy="1511787"/>
          </a:xfrm>
        </p:grpSpPr>
        <p:grpSp>
          <p:nvGrpSpPr>
            <p:cNvPr id="71" name="70 Grupo"/>
            <p:cNvGrpSpPr/>
            <p:nvPr/>
          </p:nvGrpSpPr>
          <p:grpSpPr>
            <a:xfrm>
              <a:off x="2206271" y="8963149"/>
              <a:ext cx="915635" cy="848997"/>
              <a:chOff x="1033171" y="8262441"/>
              <a:chExt cx="915635" cy="848997"/>
            </a:xfrm>
          </p:grpSpPr>
          <p:sp>
            <p:nvSpPr>
              <p:cNvPr id="72" name="71 Rectángulo redondeado"/>
              <p:cNvSpPr/>
              <p:nvPr/>
            </p:nvSpPr>
            <p:spPr>
              <a:xfrm>
                <a:off x="1101982" y="8535741"/>
                <a:ext cx="84453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 6,9%</a:t>
                </a:r>
              </a:p>
            </p:txBody>
          </p:sp>
          <p:sp>
            <p:nvSpPr>
              <p:cNvPr id="73" name="72 Rectángulo"/>
              <p:cNvSpPr/>
              <p:nvPr/>
            </p:nvSpPr>
            <p:spPr>
              <a:xfrm>
                <a:off x="1033171" y="8262441"/>
                <a:ext cx="915635" cy="276999"/>
              </a:xfrm>
              <a:prstGeom prst="rect">
                <a:avLst/>
              </a:prstGeom>
            </p:spPr>
            <p:txBody>
              <a:bodyPr wrap="none">
                <a:spAutoFit/>
              </a:bodyPr>
              <a:lstStyle/>
              <a:p>
                <a:r>
                  <a:rPr lang="es-ES" sz="1200" b="1" u="sng" dirty="0">
                    <a:latin typeface="Arial Narrow" panose="020B0606020202030204" pitchFamily="34" charset="0"/>
                  </a:rPr>
                  <a:t>Restaurante</a:t>
                </a:r>
                <a:endParaRPr lang="es-ES" sz="1200" b="1" u="sng" dirty="0">
                  <a:solidFill>
                    <a:sysClr val="windowText" lastClr="000000"/>
                  </a:solidFill>
                  <a:latin typeface="Arial Narrow" panose="020B0606020202030204" pitchFamily="34" charset="0"/>
                </a:endParaRPr>
              </a:p>
            </p:txBody>
          </p:sp>
          <p:sp>
            <p:nvSpPr>
              <p:cNvPr id="74" name="73 Rectángulo"/>
              <p:cNvSpPr/>
              <p:nvPr/>
            </p:nvSpPr>
            <p:spPr>
              <a:xfrm>
                <a:off x="1146985" y="8868485"/>
                <a:ext cx="720069" cy="242953"/>
              </a:xfrm>
              <a:prstGeom prst="rect">
                <a:avLst/>
              </a:prstGeom>
            </p:spPr>
            <p:txBody>
              <a:bodyPr wrap="none">
                <a:spAutoFit/>
              </a:bodyPr>
              <a:lstStyle/>
              <a:p>
                <a:r>
                  <a:rPr lang="es-ES" sz="1200" b="1" dirty="0">
                    <a:latin typeface="Arial Narrow" panose="020B0606020202030204" pitchFamily="34" charset="0"/>
                  </a:rPr>
                  <a:t>32 casos</a:t>
                </a:r>
                <a:endParaRPr lang="es-CO" sz="1200" dirty="0"/>
              </a:p>
            </p:txBody>
          </p:sp>
        </p:grpSp>
        <p:pic>
          <p:nvPicPr>
            <p:cNvPr id="88" name="Picture 13"/>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9778" b="97778" l="0" r="100000"/>
                      </a14:imgEffect>
                    </a14:imgLayer>
                  </a14:imgProps>
                </a:ext>
                <a:ext uri="{28A0092B-C50C-407E-A947-70E740481C1C}">
                  <a14:useLocalDpi xmlns:a14="http://schemas.microsoft.com/office/drawing/2010/main" val="0"/>
                </a:ext>
              </a:extLst>
            </a:blip>
            <a:srcRect t="5974" r="13735"/>
            <a:stretch/>
          </p:blipFill>
          <p:spPr bwMode="auto">
            <a:xfrm>
              <a:off x="2357954" y="8300359"/>
              <a:ext cx="672937" cy="733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 name="9 Grupo"/>
          <p:cNvGrpSpPr/>
          <p:nvPr/>
        </p:nvGrpSpPr>
        <p:grpSpPr>
          <a:xfrm>
            <a:off x="5222034" y="6724461"/>
            <a:ext cx="865003" cy="1705037"/>
            <a:chOff x="3636992" y="8315126"/>
            <a:chExt cx="865003" cy="1536658"/>
          </a:xfrm>
        </p:grpSpPr>
        <p:grpSp>
          <p:nvGrpSpPr>
            <p:cNvPr id="80" name="79 Grupo"/>
            <p:cNvGrpSpPr/>
            <p:nvPr/>
          </p:nvGrpSpPr>
          <p:grpSpPr>
            <a:xfrm>
              <a:off x="3659091" y="8987827"/>
              <a:ext cx="842904" cy="863957"/>
              <a:chOff x="5327048" y="1270665"/>
              <a:chExt cx="842904" cy="863957"/>
            </a:xfrm>
          </p:grpSpPr>
          <p:sp>
            <p:nvSpPr>
              <p:cNvPr id="81" name="80 Rectángulo redondeado"/>
              <p:cNvSpPr/>
              <p:nvPr/>
            </p:nvSpPr>
            <p:spPr>
              <a:xfrm>
                <a:off x="5327048" y="1561312"/>
                <a:ext cx="832562"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 5,8%</a:t>
                </a:r>
              </a:p>
            </p:txBody>
          </p:sp>
          <p:sp>
            <p:nvSpPr>
              <p:cNvPr id="82" name="81 Rectángulo"/>
              <p:cNvSpPr/>
              <p:nvPr/>
            </p:nvSpPr>
            <p:spPr>
              <a:xfrm>
                <a:off x="5338616" y="1270665"/>
                <a:ext cx="824265" cy="276999"/>
              </a:xfrm>
              <a:prstGeom prst="rect">
                <a:avLst/>
              </a:prstGeom>
            </p:spPr>
            <p:txBody>
              <a:bodyPr wrap="none">
                <a:spAutoFit/>
              </a:bodyPr>
              <a:lstStyle/>
              <a:p>
                <a:r>
                  <a:rPr lang="es-ES" sz="1200" b="1" u="sng" dirty="0">
                    <a:latin typeface="Arial Narrow" panose="020B0606020202030204" pitchFamily="34" charset="0"/>
                  </a:rPr>
                  <a:t>Educación</a:t>
                </a:r>
                <a:endParaRPr lang="es-ES" sz="1200" b="1" u="sng" dirty="0">
                  <a:solidFill>
                    <a:sysClr val="windowText" lastClr="000000"/>
                  </a:solidFill>
                  <a:latin typeface="Arial Narrow" panose="020B0606020202030204" pitchFamily="34" charset="0"/>
                </a:endParaRPr>
              </a:p>
            </p:txBody>
          </p:sp>
          <p:sp>
            <p:nvSpPr>
              <p:cNvPr id="83" name="82 Rectángulo"/>
              <p:cNvSpPr/>
              <p:nvPr/>
            </p:nvSpPr>
            <p:spPr>
              <a:xfrm>
                <a:off x="5414617" y="1884978"/>
                <a:ext cx="755335" cy="249644"/>
              </a:xfrm>
              <a:prstGeom prst="rect">
                <a:avLst/>
              </a:prstGeom>
            </p:spPr>
            <p:txBody>
              <a:bodyPr wrap="none">
                <a:spAutoFit/>
              </a:bodyPr>
              <a:lstStyle/>
              <a:p>
                <a:r>
                  <a:rPr lang="es-ES" sz="1200" b="1" dirty="0">
                    <a:latin typeface="Arial Narrow" panose="020B0606020202030204" pitchFamily="34" charset="0"/>
                  </a:rPr>
                  <a:t> 27 casos</a:t>
                </a:r>
                <a:endParaRPr lang="es-CO" sz="1200" dirty="0"/>
              </a:p>
            </p:txBody>
          </p:sp>
        </p:grpSp>
        <p:pic>
          <p:nvPicPr>
            <p:cNvPr id="89" name="Picture 14"/>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96744" l="0" r="92735"/>
                      </a14:imgEffect>
                    </a14:imgLayer>
                  </a14:imgProps>
                </a:ext>
                <a:ext uri="{28A0092B-C50C-407E-A947-70E740481C1C}">
                  <a14:useLocalDpi xmlns:a14="http://schemas.microsoft.com/office/drawing/2010/main" val="0"/>
                </a:ext>
              </a:extLst>
            </a:blip>
            <a:srcRect/>
            <a:stretch>
              <a:fillRect/>
            </a:stretch>
          </p:blipFill>
          <p:spPr bwMode="auto">
            <a:xfrm>
              <a:off x="3636992" y="8315126"/>
              <a:ext cx="854661" cy="785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 name="3 Grupo"/>
          <p:cNvGrpSpPr/>
          <p:nvPr/>
        </p:nvGrpSpPr>
        <p:grpSpPr>
          <a:xfrm>
            <a:off x="2917573" y="6820293"/>
            <a:ext cx="1478642" cy="1590481"/>
            <a:chOff x="4557644" y="6712412"/>
            <a:chExt cx="1465466" cy="1590481"/>
          </a:xfrm>
        </p:grpSpPr>
        <p:grpSp>
          <p:nvGrpSpPr>
            <p:cNvPr id="66" name="65 Grupo"/>
            <p:cNvGrpSpPr/>
            <p:nvPr/>
          </p:nvGrpSpPr>
          <p:grpSpPr>
            <a:xfrm>
              <a:off x="4557644" y="7383815"/>
              <a:ext cx="1465466" cy="919078"/>
              <a:chOff x="3600396" y="1241665"/>
              <a:chExt cx="1465466" cy="919078"/>
            </a:xfrm>
          </p:grpSpPr>
          <p:sp>
            <p:nvSpPr>
              <p:cNvPr id="67" name="66 Rectángulo redondeado"/>
              <p:cNvSpPr/>
              <p:nvPr/>
            </p:nvSpPr>
            <p:spPr>
              <a:xfrm>
                <a:off x="3912518" y="1553220"/>
                <a:ext cx="783017"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24,0%</a:t>
                </a:r>
              </a:p>
            </p:txBody>
          </p:sp>
          <p:sp>
            <p:nvSpPr>
              <p:cNvPr id="68" name="67 Rectángulo"/>
              <p:cNvSpPr/>
              <p:nvPr/>
            </p:nvSpPr>
            <p:spPr>
              <a:xfrm>
                <a:off x="3600396" y="1241665"/>
                <a:ext cx="1465466" cy="276999"/>
              </a:xfrm>
              <a:prstGeom prst="rect">
                <a:avLst/>
              </a:prstGeom>
            </p:spPr>
            <p:txBody>
              <a:bodyPr wrap="none">
                <a:spAutoFit/>
              </a:bodyPr>
              <a:lstStyle/>
              <a:p>
                <a:r>
                  <a:rPr lang="es-ES" sz="1200" b="1" u="sng" dirty="0">
                    <a:solidFill>
                      <a:sysClr val="windowText" lastClr="000000"/>
                    </a:solidFill>
                    <a:latin typeface="Arial Narrow" panose="020B0606020202030204" pitchFamily="34" charset="0"/>
                  </a:rPr>
                  <a:t>Privado de la libertad</a:t>
                </a:r>
              </a:p>
            </p:txBody>
          </p:sp>
          <p:sp>
            <p:nvSpPr>
              <p:cNvPr id="69" name="68 Rectángulo"/>
              <p:cNvSpPr/>
              <p:nvPr/>
            </p:nvSpPr>
            <p:spPr>
              <a:xfrm>
                <a:off x="3920197" y="1883744"/>
                <a:ext cx="818508" cy="276999"/>
              </a:xfrm>
              <a:prstGeom prst="rect">
                <a:avLst/>
              </a:prstGeom>
            </p:spPr>
            <p:txBody>
              <a:bodyPr wrap="none">
                <a:spAutoFit/>
              </a:bodyPr>
              <a:lstStyle/>
              <a:p>
                <a:r>
                  <a:rPr lang="es-ES" sz="1200" b="1" dirty="0">
                    <a:latin typeface="Arial Narrow" panose="020B0606020202030204" pitchFamily="34" charset="0"/>
                  </a:rPr>
                  <a:t> 112 casos</a:t>
                </a:r>
                <a:endParaRPr lang="es-CO" sz="1200" dirty="0"/>
              </a:p>
            </p:txBody>
          </p:sp>
        </p:grpSp>
        <p:pic>
          <p:nvPicPr>
            <p:cNvPr id="90" name="Picture 4"/>
            <p:cNvPicPr>
              <a:picLocks noChangeAspect="1" noChangeArrowheads="1"/>
            </p:cNvPicPr>
            <p:nvPr/>
          </p:nvPicPr>
          <p:blipFill rotWithShape="1">
            <a:blip r:embed="rId13">
              <a:extLst>
                <a:ext uri="{28A0092B-C50C-407E-A947-70E740481C1C}">
                  <a14:useLocalDpi xmlns:a14="http://schemas.microsoft.com/office/drawing/2010/main" val="0"/>
                </a:ext>
              </a:extLst>
            </a:blip>
            <a:srcRect r="48966"/>
            <a:stretch/>
          </p:blipFill>
          <p:spPr bwMode="auto">
            <a:xfrm>
              <a:off x="4816987" y="6712412"/>
              <a:ext cx="946782" cy="695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7" name="86 CuadroTexto"/>
          <p:cNvSpPr txBox="1"/>
          <p:nvPr/>
        </p:nvSpPr>
        <p:spPr>
          <a:xfrm>
            <a:off x="49716" y="4963202"/>
            <a:ext cx="2095750" cy="1200329"/>
          </a:xfrm>
          <a:prstGeom prst="rect">
            <a:avLst/>
          </a:prstGeom>
          <a:noFill/>
        </p:spPr>
        <p:txBody>
          <a:bodyPr wrap="square" rtlCol="0">
            <a:spAutoFit/>
          </a:bodyPr>
          <a:lstStyle/>
          <a:p>
            <a:pPr algn="ctr"/>
            <a:r>
              <a:rPr lang="es-ES" sz="1200" b="1" dirty="0">
                <a:latin typeface="Arial Narrow" panose="020B0606020202030204" pitchFamily="34" charset="0"/>
              </a:rPr>
              <a:t>352 personas afectadas en 19 brotes y 114 casos individuales.</a:t>
            </a:r>
            <a:endParaRPr lang="es-ES" sz="1600" b="1" dirty="0">
              <a:latin typeface="Arial Narrow" panose="020B0606020202030204" pitchFamily="34" charset="0"/>
            </a:endParaRPr>
          </a:p>
          <a:p>
            <a:pPr algn="ctr"/>
            <a:r>
              <a:rPr lang="es-ES" sz="1200" b="1" dirty="0">
                <a:latin typeface="Arial Narrow" panose="020B0606020202030204" pitchFamily="34" charset="0"/>
              </a:rPr>
              <a:t>37,9% menos con relación al mismo periodo del año anterior, donde se reportaron 751 casos </a:t>
            </a:r>
          </a:p>
        </p:txBody>
      </p:sp>
      <p:pic>
        <p:nvPicPr>
          <p:cNvPr id="85" name="Imagen 84">
            <a:extLst>
              <a:ext uri="{FF2B5EF4-FFF2-40B4-BE49-F238E27FC236}">
                <a16:creationId xmlns:a16="http://schemas.microsoft.com/office/drawing/2014/main" id="{8A1BB4ED-BAC0-4736-BD02-3F4DB82A857E}"/>
              </a:ext>
            </a:extLst>
          </p:cNvPr>
          <p:cNvPicPr>
            <a:picLocks noChangeAspect="1"/>
          </p:cNvPicPr>
          <p:nvPr/>
        </p:nvPicPr>
        <p:blipFill>
          <a:blip r:embed="rId14"/>
          <a:stretch>
            <a:fillRect/>
          </a:stretch>
        </p:blipFill>
        <p:spPr>
          <a:xfrm>
            <a:off x="3142276" y="55113"/>
            <a:ext cx="2597121" cy="323116"/>
          </a:xfrm>
          <a:prstGeom prst="rect">
            <a:avLst/>
          </a:prstGeom>
        </p:spPr>
      </p:pic>
      <p:grpSp>
        <p:nvGrpSpPr>
          <p:cNvPr id="15" name="14 Grupo"/>
          <p:cNvGrpSpPr/>
          <p:nvPr/>
        </p:nvGrpSpPr>
        <p:grpSpPr>
          <a:xfrm>
            <a:off x="2223336" y="98683"/>
            <a:ext cx="936104" cy="191774"/>
            <a:chOff x="2448322" y="74775"/>
            <a:chExt cx="936104" cy="230379"/>
          </a:xfrm>
        </p:grpSpPr>
        <p:sp>
          <p:nvSpPr>
            <p:cNvPr id="11" name="10 Elipse"/>
            <p:cNvSpPr/>
            <p:nvPr/>
          </p:nvSpPr>
          <p:spPr>
            <a:xfrm>
              <a:off x="2448322" y="74775"/>
              <a:ext cx="288032" cy="23037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cxnSpLocks/>
              <a:stCxn id="11" idx="6"/>
            </p:cNvCxnSpPr>
            <p:nvPr/>
          </p:nvCxnSpPr>
          <p:spPr>
            <a:xfrm>
              <a:off x="2736354" y="189965"/>
              <a:ext cx="648072" cy="1561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0" name="84 Grupo">
            <a:extLst>
              <a:ext uri="{FF2B5EF4-FFF2-40B4-BE49-F238E27FC236}">
                <a16:creationId xmlns:a16="http://schemas.microsoft.com/office/drawing/2014/main" id="{906C631A-D547-468B-8A7E-521EC9694A55}"/>
              </a:ext>
            </a:extLst>
          </p:cNvPr>
          <p:cNvGrpSpPr/>
          <p:nvPr/>
        </p:nvGrpSpPr>
        <p:grpSpPr>
          <a:xfrm>
            <a:off x="1781397" y="7495545"/>
            <a:ext cx="1335334" cy="681996"/>
            <a:chOff x="37098" y="7421905"/>
            <a:chExt cx="1229607" cy="397370"/>
          </a:xfrm>
        </p:grpSpPr>
        <p:sp>
          <p:nvSpPr>
            <p:cNvPr id="101" name="85 CuadroTexto">
              <a:extLst>
                <a:ext uri="{FF2B5EF4-FFF2-40B4-BE49-F238E27FC236}">
                  <a16:creationId xmlns:a16="http://schemas.microsoft.com/office/drawing/2014/main" id="{E2024541-4AA9-4DB4-996C-972F5DE242DC}"/>
                </a:ext>
              </a:extLst>
            </p:cNvPr>
            <p:cNvSpPr txBox="1"/>
            <p:nvPr/>
          </p:nvSpPr>
          <p:spPr>
            <a:xfrm>
              <a:off x="37098" y="7421905"/>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Hospitalizados</a:t>
              </a:r>
            </a:p>
          </p:txBody>
        </p:sp>
        <p:sp>
          <p:nvSpPr>
            <p:cNvPr id="102" name="86 Rectángulo redondeado">
              <a:extLst>
                <a:ext uri="{FF2B5EF4-FFF2-40B4-BE49-F238E27FC236}">
                  <a16:creationId xmlns:a16="http://schemas.microsoft.com/office/drawing/2014/main" id="{656BBBCD-0278-408C-95FC-5CEDAAED9EDC}"/>
                </a:ext>
              </a:extLst>
            </p:cNvPr>
            <p:cNvSpPr/>
            <p:nvPr/>
          </p:nvSpPr>
          <p:spPr>
            <a:xfrm>
              <a:off x="258595" y="7589001"/>
              <a:ext cx="752995" cy="230274"/>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4,9%</a:t>
              </a:r>
            </a:p>
          </p:txBody>
        </p:sp>
      </p:grpSp>
      <p:pic>
        <p:nvPicPr>
          <p:cNvPr id="103" name="Picture 5">
            <a:extLst>
              <a:ext uri="{FF2B5EF4-FFF2-40B4-BE49-F238E27FC236}">
                <a16:creationId xmlns:a16="http://schemas.microsoft.com/office/drawing/2014/main" id="{558767E4-B268-4103-BC13-C5BB27A64A8F}"/>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8861" b="100000" l="9769" r="35476"/>
                    </a14:imgEffect>
                  </a14:imgLayer>
                </a14:imgProps>
              </a:ext>
              <a:ext uri="{28A0092B-C50C-407E-A947-70E740481C1C}">
                <a14:useLocalDpi xmlns:a14="http://schemas.microsoft.com/office/drawing/2010/main" val="0"/>
              </a:ext>
            </a:extLst>
          </a:blip>
          <a:srcRect l="10893" r="64411"/>
          <a:stretch/>
        </p:blipFill>
        <p:spPr bwMode="auto">
          <a:xfrm>
            <a:off x="1958605" y="6825074"/>
            <a:ext cx="904106" cy="683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4" name="64 Rectángulo">
            <a:extLst>
              <a:ext uri="{FF2B5EF4-FFF2-40B4-BE49-F238E27FC236}">
                <a16:creationId xmlns:a16="http://schemas.microsoft.com/office/drawing/2014/main" id="{7224608D-1BC5-421B-8B7F-E8FA779894B4}"/>
              </a:ext>
            </a:extLst>
          </p:cNvPr>
          <p:cNvSpPr/>
          <p:nvPr/>
        </p:nvSpPr>
        <p:spPr>
          <a:xfrm>
            <a:off x="2096997" y="8142371"/>
            <a:ext cx="790601" cy="276999"/>
          </a:xfrm>
          <a:prstGeom prst="rect">
            <a:avLst/>
          </a:prstGeom>
        </p:spPr>
        <p:txBody>
          <a:bodyPr wrap="none">
            <a:spAutoFit/>
          </a:bodyPr>
          <a:lstStyle/>
          <a:p>
            <a:r>
              <a:rPr lang="es-ES" sz="1200" b="1" dirty="0">
                <a:latin typeface="Arial Narrow" panose="020B0606020202030204" pitchFamily="34" charset="0"/>
              </a:rPr>
              <a:t>  23 casos</a:t>
            </a:r>
            <a:endParaRPr lang="es-CO" sz="1200" dirty="0"/>
          </a:p>
        </p:txBody>
      </p:sp>
      <p:sp>
        <p:nvSpPr>
          <p:cNvPr id="84" name="17 Rectángulo">
            <a:extLst>
              <a:ext uri="{FF2B5EF4-FFF2-40B4-BE49-F238E27FC236}">
                <a16:creationId xmlns:a16="http://schemas.microsoft.com/office/drawing/2014/main" id="{0D653BA4-53CE-48AA-A019-353A1814D57B}"/>
              </a:ext>
            </a:extLst>
          </p:cNvPr>
          <p:cNvSpPr/>
          <p:nvPr/>
        </p:nvSpPr>
        <p:spPr>
          <a:xfrm>
            <a:off x="2186926" y="2698720"/>
            <a:ext cx="5050445" cy="346249"/>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pPr algn="just"/>
            <a:r>
              <a:rPr lang="es-ES" sz="1050" dirty="0">
                <a:latin typeface="Arial Narrow" panose="020B0606020202030204" pitchFamily="34" charset="0"/>
              </a:rPr>
              <a:t>Figura. Comportamiento ETA. Medellín, por periodo epidemiológico c individuales y brotes 2025(p). </a:t>
            </a:r>
          </a:p>
        </p:txBody>
      </p:sp>
      <p:sp>
        <p:nvSpPr>
          <p:cNvPr id="95" name="69 Rectángulo">
            <a:extLst>
              <a:ext uri="{FF2B5EF4-FFF2-40B4-BE49-F238E27FC236}">
                <a16:creationId xmlns:a16="http://schemas.microsoft.com/office/drawing/2014/main" id="{8E8E7140-94F5-4C8C-8A29-C16443AEA836}"/>
              </a:ext>
            </a:extLst>
          </p:cNvPr>
          <p:cNvSpPr/>
          <p:nvPr/>
        </p:nvSpPr>
        <p:spPr>
          <a:xfrm>
            <a:off x="2158964" y="5977485"/>
            <a:ext cx="4928206" cy="346249"/>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pPr algn="just"/>
            <a:r>
              <a:rPr lang="es-ES" sz="1050" dirty="0">
                <a:latin typeface="Arial Narrow" panose="020B0606020202030204" pitchFamily="34" charset="0"/>
              </a:rPr>
              <a:t>Figura. Incidencia de las ETA. Medellin 2018 – 2025(p). </a:t>
            </a:r>
          </a:p>
        </p:txBody>
      </p:sp>
      <p:pic>
        <p:nvPicPr>
          <p:cNvPr id="12" name="Imagen 11">
            <a:extLst>
              <a:ext uri="{FF2B5EF4-FFF2-40B4-BE49-F238E27FC236}">
                <a16:creationId xmlns:a16="http://schemas.microsoft.com/office/drawing/2014/main" id="{F47BAEEC-1E8C-4F41-8713-5DBB6DFDDD01}"/>
              </a:ext>
            </a:extLst>
          </p:cNvPr>
          <p:cNvPicPr>
            <a:picLocks noChangeAspect="1"/>
          </p:cNvPicPr>
          <p:nvPr/>
        </p:nvPicPr>
        <p:blipFill>
          <a:blip r:embed="rId17"/>
          <a:stretch>
            <a:fillRect/>
          </a:stretch>
        </p:blipFill>
        <p:spPr>
          <a:xfrm>
            <a:off x="2257245" y="3064229"/>
            <a:ext cx="4893938" cy="3008604"/>
          </a:xfrm>
          <a:prstGeom prst="rect">
            <a:avLst/>
          </a:prstGeom>
        </p:spPr>
      </p:pic>
      <p:pic>
        <p:nvPicPr>
          <p:cNvPr id="17" name="Imagen 16">
            <a:extLst>
              <a:ext uri="{FF2B5EF4-FFF2-40B4-BE49-F238E27FC236}">
                <a16:creationId xmlns:a16="http://schemas.microsoft.com/office/drawing/2014/main" id="{29323A0D-7E7F-45D7-A8FC-E154A263CFF6}"/>
              </a:ext>
            </a:extLst>
          </p:cNvPr>
          <p:cNvPicPr>
            <a:picLocks noChangeAspect="1"/>
          </p:cNvPicPr>
          <p:nvPr/>
        </p:nvPicPr>
        <p:blipFill>
          <a:blip r:embed="rId18"/>
          <a:stretch>
            <a:fillRect/>
          </a:stretch>
        </p:blipFill>
        <p:spPr>
          <a:xfrm>
            <a:off x="2096997" y="367663"/>
            <a:ext cx="5051669" cy="2533741"/>
          </a:xfrm>
          <a:prstGeom prst="rect">
            <a:avLst/>
          </a:prstGeom>
        </p:spPr>
      </p:pic>
      <p:sp>
        <p:nvSpPr>
          <p:cNvPr id="92" name="62 CuadroTexto"/>
          <p:cNvSpPr txBox="1"/>
          <p:nvPr/>
        </p:nvSpPr>
        <p:spPr>
          <a:xfrm>
            <a:off x="6519379" y="53128"/>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a:t>
            </a:r>
            <a:r>
              <a:rPr lang="es-ES" sz="1050" b="1" dirty="0" smtClean="0">
                <a:latin typeface="Arial Narrow" panose="020B0606020202030204" pitchFamily="34" charset="0"/>
              </a:rPr>
              <a:t>20 </a:t>
            </a:r>
            <a:endParaRPr lang="es-ES" sz="1050" b="1" dirty="0">
              <a:latin typeface="Arial Narrow" panose="020B0606020202030204" pitchFamily="34" charset="0"/>
            </a:endParaRPr>
          </a:p>
        </p:txBody>
      </p:sp>
    </p:spTree>
    <p:extLst>
      <p:ext uri="{BB962C8B-B14F-4D97-AF65-F5344CB8AC3E}">
        <p14:creationId xmlns:p14="http://schemas.microsoft.com/office/powerpoint/2010/main" val="3913883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59 Rectángulo"/>
          <p:cNvSpPr/>
          <p:nvPr/>
        </p:nvSpPr>
        <p:spPr>
          <a:xfrm>
            <a:off x="36243" y="11239"/>
            <a:ext cx="7164655" cy="426206"/>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168868" y="197650"/>
            <a:ext cx="936104" cy="261610"/>
            <a:chOff x="2448322" y="74775"/>
            <a:chExt cx="936104" cy="261610"/>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a:t>
            </a:r>
            <a:r>
              <a:rPr lang="es-ES" sz="1050" b="1" dirty="0" smtClean="0">
                <a:latin typeface="Arial Narrow" panose="020B0606020202030204" pitchFamily="34" charset="0"/>
              </a:rPr>
              <a:t>21 </a:t>
            </a:r>
            <a:endParaRPr lang="es-ES" sz="1050" b="1" dirty="0">
              <a:latin typeface="Arial Narrow" panose="020B0606020202030204" pitchFamily="34" charset="0"/>
            </a:endParaRPr>
          </a:p>
        </p:txBody>
      </p:sp>
      <p:sp>
        <p:nvSpPr>
          <p:cNvPr id="3" name="AutoShape 5" descr="https://encrypted-tbn0.gstatic.com/images?q=tbn:ANd9GcQmYAaqrmXHMkh6n_3D5aU9FAfS3KwTjfrPHPkhV7BM2n6lGzte"/>
          <p:cNvSpPr>
            <a:spLocks noChangeAspect="1" noChangeArrowheads="1"/>
          </p:cNvSpPr>
          <p:nvPr/>
        </p:nvSpPr>
        <p:spPr bwMode="auto">
          <a:xfrm>
            <a:off x="155623" y="10756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sp>
        <p:nvSpPr>
          <p:cNvPr id="55" name="54 Rectángulo"/>
          <p:cNvSpPr/>
          <p:nvPr/>
        </p:nvSpPr>
        <p:spPr>
          <a:xfrm>
            <a:off x="36243" y="4644008"/>
            <a:ext cx="7200900" cy="504056"/>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6" name="55 Grupo"/>
          <p:cNvGrpSpPr/>
          <p:nvPr/>
        </p:nvGrpSpPr>
        <p:grpSpPr>
          <a:xfrm>
            <a:off x="49918" y="197650"/>
            <a:ext cx="5341450" cy="4859437"/>
            <a:chOff x="2448322" y="-4523052"/>
            <a:chExt cx="5341450" cy="4859437"/>
          </a:xfrm>
        </p:grpSpPr>
        <p:sp>
          <p:nvSpPr>
            <p:cNvPr id="57" name="5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8" name="57 Conector recto"/>
            <p:cNvCxnSpPr>
              <a:stCxn id="5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58 CuadroTexto"/>
            <p:cNvSpPr txBox="1"/>
            <p:nvPr/>
          </p:nvSpPr>
          <p:spPr>
            <a:xfrm>
              <a:off x="3596632" y="-4523052"/>
              <a:ext cx="4193140" cy="276999"/>
            </a:xfrm>
            <a:prstGeom prst="rect">
              <a:avLst/>
            </a:prstGeom>
            <a:noFill/>
          </p:spPr>
          <p:txBody>
            <a:bodyPr wrap="square" rtlCol="0">
              <a:spAutoFit/>
            </a:bodyPr>
            <a:lstStyle/>
            <a:p>
              <a:r>
                <a:rPr lang="es-ES" sz="1200" b="1" dirty="0">
                  <a:latin typeface="Arial Narrow" panose="020B0606020202030204" pitchFamily="34" charset="0"/>
                </a:rPr>
                <a:t>Grupo etario según protocolo</a:t>
              </a:r>
            </a:p>
          </p:txBody>
        </p:sp>
      </p:grpSp>
      <p:sp>
        <p:nvSpPr>
          <p:cNvPr id="31" name="69 Rectángulo">
            <a:extLst>
              <a:ext uri="{FF2B5EF4-FFF2-40B4-BE49-F238E27FC236}">
                <a16:creationId xmlns:a16="http://schemas.microsoft.com/office/drawing/2014/main" id="{E65BE18E-E8B1-4CB9-BD91-337E23F32D90}"/>
              </a:ext>
            </a:extLst>
          </p:cNvPr>
          <p:cNvSpPr/>
          <p:nvPr/>
        </p:nvSpPr>
        <p:spPr>
          <a:xfrm>
            <a:off x="18122" y="4206458"/>
            <a:ext cx="5496634" cy="346249"/>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pPr algn="just"/>
            <a:r>
              <a:rPr lang="es-ES" sz="1050" dirty="0">
                <a:latin typeface="Arial Narrow" panose="020B0606020202030204" pitchFamily="34" charset="0"/>
              </a:rPr>
              <a:t>Figura. Distribución de los grupos de edad de los casos notificados de las ETA. a P.E VIII, Medellín 2025(p). </a:t>
            </a:r>
          </a:p>
        </p:txBody>
      </p:sp>
      <p:sp>
        <p:nvSpPr>
          <p:cNvPr id="20" name="127 Rectángulo">
            <a:extLst>
              <a:ext uri="{FF2B5EF4-FFF2-40B4-BE49-F238E27FC236}">
                <a16:creationId xmlns:a16="http://schemas.microsoft.com/office/drawing/2014/main" id="{28393C2F-2302-46EF-AAED-BD6126C15324}"/>
              </a:ext>
            </a:extLst>
          </p:cNvPr>
          <p:cNvSpPr/>
          <p:nvPr/>
        </p:nvSpPr>
        <p:spPr>
          <a:xfrm>
            <a:off x="147213" y="8749586"/>
            <a:ext cx="3620159" cy="346249"/>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pPr algn="just"/>
            <a:r>
              <a:rPr lang="es-ES" sz="1050" dirty="0">
                <a:latin typeface="Arial Narrow" panose="020B0606020202030204" pitchFamily="34" charset="0"/>
              </a:rPr>
              <a:t>Figura. % por Alimento implicado en brotes ETA. a P.E X de 2025(p). </a:t>
            </a:r>
          </a:p>
        </p:txBody>
      </p:sp>
      <p:sp>
        <p:nvSpPr>
          <p:cNvPr id="21" name="58 CuadroTexto">
            <a:extLst>
              <a:ext uri="{FF2B5EF4-FFF2-40B4-BE49-F238E27FC236}">
                <a16:creationId xmlns:a16="http://schemas.microsoft.com/office/drawing/2014/main" id="{71C45702-8304-49B6-9A60-7839B4559477}"/>
              </a:ext>
            </a:extLst>
          </p:cNvPr>
          <p:cNvSpPr txBox="1"/>
          <p:nvPr/>
        </p:nvSpPr>
        <p:spPr>
          <a:xfrm>
            <a:off x="1104972" y="4715041"/>
            <a:ext cx="4193140" cy="276999"/>
          </a:xfrm>
          <a:prstGeom prst="rect">
            <a:avLst/>
          </a:prstGeom>
          <a:noFill/>
        </p:spPr>
        <p:txBody>
          <a:bodyPr wrap="square" rtlCol="0">
            <a:spAutoFit/>
          </a:bodyPr>
          <a:lstStyle/>
          <a:p>
            <a:r>
              <a:rPr lang="es-ES" sz="1200" b="1" dirty="0">
                <a:latin typeface="Arial Narrow" panose="020B0606020202030204" pitchFamily="34" charset="0"/>
              </a:rPr>
              <a:t>Alimento implicado</a:t>
            </a:r>
          </a:p>
        </p:txBody>
      </p:sp>
      <p:pic>
        <p:nvPicPr>
          <p:cNvPr id="6" name="Imagen 5">
            <a:extLst>
              <a:ext uri="{FF2B5EF4-FFF2-40B4-BE49-F238E27FC236}">
                <a16:creationId xmlns:a16="http://schemas.microsoft.com/office/drawing/2014/main" id="{BD186274-1C5D-4969-9304-A1057582C074}"/>
              </a:ext>
            </a:extLst>
          </p:cNvPr>
          <p:cNvPicPr>
            <a:picLocks noChangeAspect="1"/>
          </p:cNvPicPr>
          <p:nvPr/>
        </p:nvPicPr>
        <p:blipFill>
          <a:blip r:embed="rId3"/>
          <a:stretch>
            <a:fillRect/>
          </a:stretch>
        </p:blipFill>
        <p:spPr>
          <a:xfrm>
            <a:off x="147213" y="5239365"/>
            <a:ext cx="6906474" cy="3820980"/>
          </a:xfrm>
          <a:prstGeom prst="rect">
            <a:avLst/>
          </a:prstGeom>
        </p:spPr>
      </p:pic>
      <p:pic>
        <p:nvPicPr>
          <p:cNvPr id="7" name="Imagen 6">
            <a:extLst>
              <a:ext uri="{FF2B5EF4-FFF2-40B4-BE49-F238E27FC236}">
                <a16:creationId xmlns:a16="http://schemas.microsoft.com/office/drawing/2014/main" id="{B9DD085D-E9E2-4549-B5C5-764F3D079513}"/>
              </a:ext>
            </a:extLst>
          </p:cNvPr>
          <p:cNvPicPr>
            <a:picLocks noChangeAspect="1"/>
          </p:cNvPicPr>
          <p:nvPr/>
        </p:nvPicPr>
        <p:blipFill>
          <a:blip r:embed="rId4"/>
          <a:stretch>
            <a:fillRect/>
          </a:stretch>
        </p:blipFill>
        <p:spPr>
          <a:xfrm>
            <a:off x="36243" y="633256"/>
            <a:ext cx="7128412" cy="3854728"/>
          </a:xfrm>
          <a:prstGeom prst="rect">
            <a:avLst/>
          </a:prstGeom>
        </p:spPr>
      </p:pic>
    </p:spTree>
    <p:extLst>
      <p:ext uri="{BB962C8B-B14F-4D97-AF65-F5344CB8AC3E}">
        <p14:creationId xmlns:p14="http://schemas.microsoft.com/office/powerpoint/2010/main" val="2227673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59 Rectángulo"/>
          <p:cNvSpPr/>
          <p:nvPr/>
        </p:nvSpPr>
        <p:spPr>
          <a:xfrm>
            <a:off x="18122" y="35088"/>
            <a:ext cx="7164655" cy="426206"/>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168868" y="158259"/>
            <a:ext cx="5150962" cy="301001"/>
            <a:chOff x="2448322" y="35384"/>
            <a:chExt cx="5150962" cy="301001"/>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406144" y="35384"/>
              <a:ext cx="4193140" cy="276999"/>
            </a:xfrm>
            <a:prstGeom prst="rect">
              <a:avLst/>
            </a:prstGeom>
            <a:noFill/>
          </p:spPr>
          <p:txBody>
            <a:bodyPr wrap="square" rtlCol="0">
              <a:spAutoFit/>
            </a:bodyPr>
            <a:lstStyle/>
            <a:p>
              <a:r>
                <a:rPr lang="es-ES" sz="1200" b="1" dirty="0">
                  <a:latin typeface="Arial Narrow" panose="020B0606020202030204" pitchFamily="34" charset="0"/>
                </a:rPr>
                <a:t>Síntomas</a:t>
              </a:r>
            </a:p>
          </p:txBody>
        </p: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22</a:t>
            </a:r>
            <a:endParaRPr lang="es-ES" sz="1050" b="1" dirty="0">
              <a:latin typeface="Arial Narrow" panose="020B0606020202030204" pitchFamily="34" charset="0"/>
            </a:endParaRPr>
          </a:p>
        </p:txBody>
      </p:sp>
      <p:sp>
        <p:nvSpPr>
          <p:cNvPr id="70" name="69 Rectángulo"/>
          <p:cNvSpPr/>
          <p:nvPr/>
        </p:nvSpPr>
        <p:spPr>
          <a:xfrm>
            <a:off x="77562" y="4299539"/>
            <a:ext cx="4494438" cy="346249"/>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pPr algn="just"/>
            <a:r>
              <a:rPr lang="es-ES" sz="1050" dirty="0">
                <a:latin typeface="Arial Narrow" panose="020B0606020202030204" pitchFamily="34" charset="0"/>
              </a:rPr>
              <a:t>Figura. # casos según síntomas</a:t>
            </a:r>
            <a:r>
              <a:rPr lang="pt-BR" sz="1050" dirty="0">
                <a:latin typeface="Arial Narrow" panose="020B0606020202030204" pitchFamily="34" charset="0"/>
              </a:rPr>
              <a:t>. a P.E X de 2025(p)</a:t>
            </a:r>
            <a:endParaRPr lang="es-ES" sz="1050" dirty="0">
              <a:latin typeface="Arial Narrow" panose="020B0606020202030204" pitchFamily="34" charset="0"/>
            </a:endParaRPr>
          </a:p>
        </p:txBody>
      </p:sp>
      <p:sp>
        <p:nvSpPr>
          <p:cNvPr id="3" name="AutoShape 5" descr="https://encrypted-tbn0.gstatic.com/images?q=tbn:ANd9GcQmYAaqrmXHMkh6n_3D5aU9FAfS3KwTjfrPHPkhV7BM2n6lGzte"/>
          <p:cNvSpPr>
            <a:spLocks noChangeAspect="1" noChangeArrowheads="1"/>
          </p:cNvSpPr>
          <p:nvPr/>
        </p:nvSpPr>
        <p:spPr bwMode="auto">
          <a:xfrm>
            <a:off x="155623" y="10756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sp>
        <p:nvSpPr>
          <p:cNvPr id="55" name="54 Rectángulo"/>
          <p:cNvSpPr/>
          <p:nvPr/>
        </p:nvSpPr>
        <p:spPr>
          <a:xfrm>
            <a:off x="36243" y="4713420"/>
            <a:ext cx="7200900" cy="353298"/>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6" name="55 Grupo"/>
          <p:cNvGrpSpPr/>
          <p:nvPr/>
        </p:nvGrpSpPr>
        <p:grpSpPr>
          <a:xfrm>
            <a:off x="313647" y="4713421"/>
            <a:ext cx="5129244" cy="305726"/>
            <a:chOff x="2448322" y="59386"/>
            <a:chExt cx="5129244" cy="276999"/>
          </a:xfrm>
        </p:grpSpPr>
        <p:sp>
          <p:nvSpPr>
            <p:cNvPr id="57" name="5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8" name="57 Conector recto"/>
            <p:cNvCxnSpPr>
              <a:stCxn id="5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58 CuadroTexto"/>
            <p:cNvSpPr txBox="1"/>
            <p:nvPr/>
          </p:nvSpPr>
          <p:spPr>
            <a:xfrm>
              <a:off x="3384426" y="59386"/>
              <a:ext cx="4193140" cy="276999"/>
            </a:xfrm>
            <a:prstGeom prst="rect">
              <a:avLst/>
            </a:prstGeom>
            <a:noFill/>
          </p:spPr>
          <p:txBody>
            <a:bodyPr wrap="square" rtlCol="0">
              <a:spAutoFit/>
            </a:bodyPr>
            <a:lstStyle/>
            <a:p>
              <a:r>
                <a:rPr lang="es-ES" sz="1200" b="1" dirty="0">
                  <a:latin typeface="Arial Narrow" panose="020B0606020202030204" pitchFamily="34" charset="0"/>
                </a:rPr>
                <a:t>Sitio de ocurrencia</a:t>
              </a:r>
            </a:p>
          </p:txBody>
        </p:sp>
      </p:grpSp>
      <p:sp>
        <p:nvSpPr>
          <p:cNvPr id="65" name="64 Rectángulo"/>
          <p:cNvSpPr/>
          <p:nvPr/>
        </p:nvSpPr>
        <p:spPr>
          <a:xfrm>
            <a:off x="36243" y="8690186"/>
            <a:ext cx="3955219" cy="346249"/>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pPr algn="just"/>
            <a:r>
              <a:rPr lang="es-ES" sz="1050" dirty="0">
                <a:latin typeface="Arial Narrow" panose="020B0606020202030204" pitchFamily="34" charset="0"/>
              </a:rPr>
              <a:t>Figura. % por Sitio de ocurrencia de las ETA. </a:t>
            </a:r>
            <a:r>
              <a:rPr lang="pt-BR" sz="1050" dirty="0">
                <a:latin typeface="Arial Narrow" panose="020B0606020202030204" pitchFamily="34" charset="0"/>
              </a:rPr>
              <a:t>. a P.E VIII de 2025(p).</a:t>
            </a:r>
            <a:endParaRPr lang="es-ES" sz="1050" dirty="0">
              <a:latin typeface="Arial Narrow" panose="020B0606020202030204" pitchFamily="34" charset="0"/>
            </a:endParaRPr>
          </a:p>
        </p:txBody>
      </p:sp>
      <p:pic>
        <p:nvPicPr>
          <p:cNvPr id="7" name="Imagen 6">
            <a:extLst>
              <a:ext uri="{FF2B5EF4-FFF2-40B4-BE49-F238E27FC236}">
                <a16:creationId xmlns:a16="http://schemas.microsoft.com/office/drawing/2014/main" id="{B4B1AF2B-2939-4ABE-ABFB-A1113A605CC6}"/>
              </a:ext>
            </a:extLst>
          </p:cNvPr>
          <p:cNvPicPr>
            <a:picLocks noChangeAspect="1"/>
          </p:cNvPicPr>
          <p:nvPr/>
        </p:nvPicPr>
        <p:blipFill>
          <a:blip r:embed="rId3"/>
          <a:stretch>
            <a:fillRect/>
          </a:stretch>
        </p:blipFill>
        <p:spPr>
          <a:xfrm>
            <a:off x="77561" y="541420"/>
            <a:ext cx="6964505" cy="3977125"/>
          </a:xfrm>
          <a:prstGeom prst="rect">
            <a:avLst/>
          </a:prstGeom>
        </p:spPr>
      </p:pic>
      <p:pic>
        <p:nvPicPr>
          <p:cNvPr id="8" name="Imagen 7">
            <a:extLst>
              <a:ext uri="{FF2B5EF4-FFF2-40B4-BE49-F238E27FC236}">
                <a16:creationId xmlns:a16="http://schemas.microsoft.com/office/drawing/2014/main" id="{8654C579-3CEF-490E-80CF-E43724E1157A}"/>
              </a:ext>
            </a:extLst>
          </p:cNvPr>
          <p:cNvPicPr>
            <a:picLocks noChangeAspect="1"/>
          </p:cNvPicPr>
          <p:nvPr/>
        </p:nvPicPr>
        <p:blipFill>
          <a:blip r:embed="rId4"/>
          <a:stretch>
            <a:fillRect/>
          </a:stretch>
        </p:blipFill>
        <p:spPr>
          <a:xfrm>
            <a:off x="18122" y="5066718"/>
            <a:ext cx="7164655" cy="3748826"/>
          </a:xfrm>
          <a:prstGeom prst="rect">
            <a:avLst/>
          </a:prstGeom>
        </p:spPr>
      </p:pic>
    </p:spTree>
    <p:extLst>
      <p:ext uri="{BB962C8B-B14F-4D97-AF65-F5344CB8AC3E}">
        <p14:creationId xmlns:p14="http://schemas.microsoft.com/office/powerpoint/2010/main" val="393189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59 Rectángulo"/>
          <p:cNvSpPr/>
          <p:nvPr/>
        </p:nvSpPr>
        <p:spPr>
          <a:xfrm>
            <a:off x="-50" y="14392"/>
            <a:ext cx="7200900" cy="375138"/>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13387" y="88500"/>
            <a:ext cx="936104" cy="261610"/>
            <a:chOff x="2448322" y="74775"/>
            <a:chExt cx="936104" cy="261610"/>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a:t>
            </a:r>
            <a:r>
              <a:rPr lang="es-ES" sz="1050" b="1" dirty="0" smtClean="0">
                <a:latin typeface="Arial Narrow" panose="020B0606020202030204" pitchFamily="34" charset="0"/>
              </a:rPr>
              <a:t>23</a:t>
            </a:r>
            <a:r>
              <a:rPr lang="es-ES" sz="1050" b="1" dirty="0" smtClean="0">
                <a:latin typeface="Arial Narrow" panose="020B0606020202030204" pitchFamily="34" charset="0"/>
              </a:rPr>
              <a:t>  </a:t>
            </a:r>
            <a:endParaRPr lang="es-ES" sz="1050" b="1" dirty="0">
              <a:latin typeface="Arial Narrow" panose="020B0606020202030204" pitchFamily="34" charset="0"/>
            </a:endParaRPr>
          </a:p>
        </p:txBody>
      </p:sp>
      <p:sp>
        <p:nvSpPr>
          <p:cNvPr id="3" name="AutoShape 5" descr="https://encrypted-tbn0.gstatic.com/images?q=tbn:ANd9GcQmYAaqrmXHMkh6n_3D5aU9FAfS3KwTjfrPHPkhV7BM2n6lGz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sp>
        <p:nvSpPr>
          <p:cNvPr id="42" name="45 Rectángulo">
            <a:extLst>
              <a:ext uri="{FF2B5EF4-FFF2-40B4-BE49-F238E27FC236}">
                <a16:creationId xmlns:a16="http://schemas.microsoft.com/office/drawing/2014/main" id="{9B419241-6699-4AF5-88AE-7B67507EE66B}"/>
              </a:ext>
            </a:extLst>
          </p:cNvPr>
          <p:cNvSpPr/>
          <p:nvPr/>
        </p:nvSpPr>
        <p:spPr>
          <a:xfrm>
            <a:off x="-58957" y="8770929"/>
            <a:ext cx="7127880" cy="338554"/>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r>
              <a:rPr lang="es-ES" sz="1000" dirty="0">
                <a:latin typeface="Arial Narrow" panose="020B0606020202030204" pitchFamily="34" charset="0"/>
              </a:rPr>
              <a:t>Figura. Mapa temático de proporción de brotes de ETA. Medellín, a periodo epidemiológico X acumulado  de  2025(p)</a:t>
            </a:r>
            <a:endParaRPr lang="es-ES" sz="1000" b="1" dirty="0">
              <a:latin typeface="Arial Narrow" panose="020B0606020202030204" pitchFamily="34" charset="0"/>
            </a:endParaRPr>
          </a:p>
        </p:txBody>
      </p:sp>
      <p:sp>
        <p:nvSpPr>
          <p:cNvPr id="38" name="45 Rectángulo">
            <a:extLst>
              <a:ext uri="{FF2B5EF4-FFF2-40B4-BE49-F238E27FC236}">
                <a16:creationId xmlns:a16="http://schemas.microsoft.com/office/drawing/2014/main" id="{7CBAF574-2D8A-445D-BFA1-4B5BC7DF2E9A}"/>
              </a:ext>
            </a:extLst>
          </p:cNvPr>
          <p:cNvSpPr/>
          <p:nvPr/>
        </p:nvSpPr>
        <p:spPr>
          <a:xfrm>
            <a:off x="36459" y="4681123"/>
            <a:ext cx="7127880" cy="338554"/>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r>
              <a:rPr lang="es-ES" sz="1000" dirty="0">
                <a:latin typeface="Arial Narrow" panose="020B0606020202030204" pitchFamily="34" charset="0"/>
              </a:rPr>
              <a:t>Figura. Mapa temático de incidencia de ETA. Medellín, a periodo epidemiológico X acumulado  de  2025(p)</a:t>
            </a:r>
            <a:endParaRPr lang="es-ES" sz="1000" b="1" dirty="0">
              <a:latin typeface="Arial Narrow" panose="020B0606020202030204" pitchFamily="34" charset="0"/>
            </a:endParaRPr>
          </a:p>
        </p:txBody>
      </p:sp>
      <p:sp>
        <p:nvSpPr>
          <p:cNvPr id="40" name="22 CuadroTexto">
            <a:extLst>
              <a:ext uri="{FF2B5EF4-FFF2-40B4-BE49-F238E27FC236}">
                <a16:creationId xmlns:a16="http://schemas.microsoft.com/office/drawing/2014/main" id="{0E8616E5-8BDD-4CBA-A953-498529B97F95}"/>
              </a:ext>
            </a:extLst>
          </p:cNvPr>
          <p:cNvSpPr txBox="1"/>
          <p:nvPr/>
        </p:nvSpPr>
        <p:spPr>
          <a:xfrm>
            <a:off x="1213458" y="67434"/>
            <a:ext cx="2743410" cy="276999"/>
          </a:xfrm>
          <a:prstGeom prst="rect">
            <a:avLst/>
          </a:prstGeom>
          <a:noFill/>
        </p:spPr>
        <p:txBody>
          <a:bodyPr wrap="square" rtlCol="0">
            <a:spAutoFit/>
          </a:bodyPr>
          <a:lstStyle/>
          <a:p>
            <a:r>
              <a:rPr lang="es-ES" sz="1200" b="1" dirty="0">
                <a:solidFill>
                  <a:schemeClr val="tx1"/>
                </a:solidFill>
                <a:latin typeface="Arial Narrow" panose="020B0606020202030204" pitchFamily="34" charset="0"/>
              </a:rPr>
              <a:t>Comportamiento por territorio</a:t>
            </a:r>
          </a:p>
        </p:txBody>
      </p:sp>
      <p:pic>
        <p:nvPicPr>
          <p:cNvPr id="2" name="Imagen 1">
            <a:extLst>
              <a:ext uri="{FF2B5EF4-FFF2-40B4-BE49-F238E27FC236}">
                <a16:creationId xmlns:a16="http://schemas.microsoft.com/office/drawing/2014/main" id="{BEFD38CA-74CE-4A98-884A-E59DB8075FF1}"/>
              </a:ext>
            </a:extLst>
          </p:cNvPr>
          <p:cNvPicPr>
            <a:picLocks noChangeAspect="1"/>
          </p:cNvPicPr>
          <p:nvPr/>
        </p:nvPicPr>
        <p:blipFill>
          <a:blip r:embed="rId2"/>
          <a:stretch>
            <a:fillRect/>
          </a:stretch>
        </p:blipFill>
        <p:spPr>
          <a:xfrm>
            <a:off x="-51" y="418541"/>
            <a:ext cx="7200900" cy="4262582"/>
          </a:xfrm>
          <a:prstGeom prst="rect">
            <a:avLst/>
          </a:prstGeom>
        </p:spPr>
      </p:pic>
      <p:pic>
        <p:nvPicPr>
          <p:cNvPr id="4" name="Imagen 3">
            <a:extLst>
              <a:ext uri="{FF2B5EF4-FFF2-40B4-BE49-F238E27FC236}">
                <a16:creationId xmlns:a16="http://schemas.microsoft.com/office/drawing/2014/main" id="{C863793C-CB59-499B-B35C-3FF7BC283095}"/>
              </a:ext>
            </a:extLst>
          </p:cNvPr>
          <p:cNvPicPr>
            <a:picLocks noChangeAspect="1"/>
          </p:cNvPicPr>
          <p:nvPr/>
        </p:nvPicPr>
        <p:blipFill>
          <a:blip r:embed="rId3"/>
          <a:stretch>
            <a:fillRect/>
          </a:stretch>
        </p:blipFill>
        <p:spPr>
          <a:xfrm>
            <a:off x="131977" y="4980428"/>
            <a:ext cx="6973456" cy="3790501"/>
          </a:xfrm>
          <a:prstGeom prst="rect">
            <a:avLst/>
          </a:prstGeom>
        </p:spPr>
      </p:pic>
    </p:spTree>
    <p:extLst>
      <p:ext uri="{BB962C8B-B14F-4D97-AF65-F5344CB8AC3E}">
        <p14:creationId xmlns:p14="http://schemas.microsoft.com/office/powerpoint/2010/main" val="655206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59 Rectángulo"/>
          <p:cNvSpPr/>
          <p:nvPr/>
        </p:nvSpPr>
        <p:spPr>
          <a:xfrm>
            <a:off x="-50" y="14392"/>
            <a:ext cx="7200900" cy="504056"/>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354" y="127920"/>
            <a:ext cx="936104" cy="261610"/>
            <a:chOff x="2448322" y="74775"/>
            <a:chExt cx="936104" cy="261610"/>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 </a:t>
            </a:r>
            <a:r>
              <a:rPr lang="es-ES" sz="1050" b="1" dirty="0" smtClean="0">
                <a:latin typeface="Arial Narrow" panose="020B0606020202030204" pitchFamily="34" charset="0"/>
              </a:rPr>
              <a:t> </a:t>
            </a:r>
            <a:r>
              <a:rPr lang="es-ES" sz="1050" b="1" dirty="0" smtClean="0">
                <a:latin typeface="Arial Narrow" panose="020B0606020202030204" pitchFamily="34" charset="0"/>
              </a:rPr>
              <a:t>24</a:t>
            </a:r>
            <a:endParaRPr lang="es-ES" sz="1050" b="1" dirty="0">
              <a:latin typeface="Arial Narrow" panose="020B0606020202030204" pitchFamily="34" charset="0"/>
            </a:endParaRPr>
          </a:p>
        </p:txBody>
      </p:sp>
      <p:sp>
        <p:nvSpPr>
          <p:cNvPr id="3" name="AutoShape 5" descr="https://encrypted-tbn0.gstatic.com/images?q=tbn:ANd9GcQmYAaqrmXHMkh6n_3D5aU9FAfS3KwTjfrPHPkhV7BM2n6lGz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dirty="0"/>
          </a:p>
        </p:txBody>
      </p:sp>
      <p:sp>
        <p:nvSpPr>
          <p:cNvPr id="11" name="13 Rectángulo"/>
          <p:cNvSpPr/>
          <p:nvPr/>
        </p:nvSpPr>
        <p:spPr>
          <a:xfrm>
            <a:off x="-25589" y="5401922"/>
            <a:ext cx="7201344" cy="354267"/>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2" name="25 Grupo"/>
          <p:cNvGrpSpPr/>
          <p:nvPr/>
        </p:nvGrpSpPr>
        <p:grpSpPr>
          <a:xfrm>
            <a:off x="95275" y="5408179"/>
            <a:ext cx="3520527" cy="289193"/>
            <a:chOff x="2448322" y="47192"/>
            <a:chExt cx="3520527" cy="289193"/>
          </a:xfrm>
        </p:grpSpPr>
        <p:sp>
          <p:nvSpPr>
            <p:cNvPr id="14"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5" name="27 Conector recto"/>
            <p:cNvCxnSpPr>
              <a:stCxn id="14"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28 CuadroTexto"/>
            <p:cNvSpPr txBox="1"/>
            <p:nvPr/>
          </p:nvSpPr>
          <p:spPr>
            <a:xfrm>
              <a:off x="3376561" y="47192"/>
              <a:ext cx="2592288" cy="276999"/>
            </a:xfrm>
            <a:prstGeom prst="rect">
              <a:avLst/>
            </a:prstGeom>
            <a:noFill/>
          </p:spPr>
          <p:txBody>
            <a:bodyPr wrap="square" rtlCol="0">
              <a:spAutoFit/>
            </a:bodyPr>
            <a:lstStyle/>
            <a:p>
              <a:r>
                <a:rPr lang="es-ES" sz="1200" b="1" dirty="0">
                  <a:latin typeface="Arial Narrow" panose="020B0606020202030204" pitchFamily="34" charset="0"/>
                </a:rPr>
                <a:t>Indicadores</a:t>
              </a:r>
            </a:p>
          </p:txBody>
        </p:sp>
      </p:grpSp>
      <p:sp>
        <p:nvSpPr>
          <p:cNvPr id="17" name="38 CuadroTexto"/>
          <p:cNvSpPr txBox="1"/>
          <p:nvPr/>
        </p:nvSpPr>
        <p:spPr>
          <a:xfrm>
            <a:off x="-25589" y="5771090"/>
            <a:ext cx="2578141" cy="41549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de notificación inmediata notificados oportunamente</a:t>
            </a:r>
            <a:endParaRPr lang="es-ES" sz="1050" b="1" dirty="0">
              <a:latin typeface="Arial Narrow" panose="020B0606020202030204" pitchFamily="34" charset="0"/>
            </a:endParaRPr>
          </a:p>
        </p:txBody>
      </p:sp>
      <p:sp>
        <p:nvSpPr>
          <p:cNvPr id="18" name="42 CuadroTexto"/>
          <p:cNvSpPr txBox="1"/>
          <p:nvPr/>
        </p:nvSpPr>
        <p:spPr>
          <a:xfrm>
            <a:off x="-20574" y="6667465"/>
            <a:ext cx="2241210" cy="41549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a los que se les detecto modo de transmisión</a:t>
            </a:r>
            <a:endParaRPr lang="es-ES" sz="1050" b="1" dirty="0">
              <a:latin typeface="Arial Narrow" panose="020B0606020202030204" pitchFamily="34" charset="0"/>
            </a:endParaRPr>
          </a:p>
        </p:txBody>
      </p:sp>
      <p:sp>
        <p:nvSpPr>
          <p:cNvPr id="19" name="46 CuadroTexto"/>
          <p:cNvSpPr txBox="1"/>
          <p:nvPr/>
        </p:nvSpPr>
        <p:spPr>
          <a:xfrm>
            <a:off x="616718" y="7058130"/>
            <a:ext cx="670376" cy="369332"/>
          </a:xfrm>
          <a:prstGeom prst="rect">
            <a:avLst/>
          </a:prstGeom>
          <a:noFill/>
        </p:spPr>
        <p:txBody>
          <a:bodyPr wrap="none" rtlCol="0">
            <a:spAutoFit/>
          </a:bodyPr>
          <a:lstStyle/>
          <a:p>
            <a:pPr algn="ctr"/>
            <a:r>
              <a:rPr lang="es-ES" b="1" dirty="0">
                <a:solidFill>
                  <a:srgbClr val="C00000"/>
                </a:solidFill>
                <a:latin typeface="Arial Narrow" panose="020B0606020202030204" pitchFamily="34" charset="0"/>
              </a:rPr>
              <a:t>100%</a:t>
            </a:r>
          </a:p>
        </p:txBody>
      </p:sp>
      <p:sp>
        <p:nvSpPr>
          <p:cNvPr id="20" name="47 CuadroTexto"/>
          <p:cNvSpPr txBox="1"/>
          <p:nvPr/>
        </p:nvSpPr>
        <p:spPr>
          <a:xfrm>
            <a:off x="4924578" y="5793422"/>
            <a:ext cx="2241210" cy="41549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con identificación de agente etiológico</a:t>
            </a:r>
          </a:p>
        </p:txBody>
      </p:sp>
      <p:sp>
        <p:nvSpPr>
          <p:cNvPr id="21" name="48 CuadroTexto"/>
          <p:cNvSpPr txBox="1"/>
          <p:nvPr/>
        </p:nvSpPr>
        <p:spPr>
          <a:xfrm>
            <a:off x="5821965" y="6224734"/>
            <a:ext cx="521297" cy="307777"/>
          </a:xfrm>
          <a:prstGeom prst="rect">
            <a:avLst/>
          </a:prstGeom>
          <a:noFill/>
        </p:spPr>
        <p:txBody>
          <a:bodyPr wrap="none" rtlCol="0">
            <a:spAutoFit/>
          </a:bodyPr>
          <a:lstStyle/>
          <a:p>
            <a:pPr algn="ctr"/>
            <a:r>
              <a:rPr lang="es-ES" b="1" dirty="0">
                <a:solidFill>
                  <a:srgbClr val="C00000"/>
                </a:solidFill>
                <a:latin typeface="Arial Narrow" panose="020B0606020202030204" pitchFamily="34" charset="0"/>
              </a:rPr>
              <a:t>21% </a:t>
            </a:r>
          </a:p>
        </p:txBody>
      </p:sp>
      <p:sp>
        <p:nvSpPr>
          <p:cNvPr id="22" name="43 CuadroTexto"/>
          <p:cNvSpPr txBox="1"/>
          <p:nvPr/>
        </p:nvSpPr>
        <p:spPr>
          <a:xfrm>
            <a:off x="4861796" y="6708040"/>
            <a:ext cx="2241210" cy="457048"/>
          </a:xfrm>
          <a:prstGeom prst="rect">
            <a:avLst/>
          </a:prstGeom>
          <a:noFill/>
        </p:spPr>
        <p:txBody>
          <a:bodyPr wrap="square" rtlCol="0">
            <a:spAutoFit/>
          </a:bodyPr>
          <a:lstStyle/>
          <a:p>
            <a:pPr algn="ctr"/>
            <a:r>
              <a:rPr lang="es-CO" sz="1050" b="1" dirty="0">
                <a:latin typeface="Arial Narrow" panose="020B0606020202030204" pitchFamily="34" charset="0"/>
              </a:rPr>
              <a:t>Porcentaje de brotes de ETA  con toma de muestra</a:t>
            </a:r>
          </a:p>
        </p:txBody>
      </p:sp>
      <p:sp>
        <p:nvSpPr>
          <p:cNvPr id="23" name="49 CuadroTexto"/>
          <p:cNvSpPr txBox="1"/>
          <p:nvPr/>
        </p:nvSpPr>
        <p:spPr>
          <a:xfrm>
            <a:off x="5820791" y="7040955"/>
            <a:ext cx="561371" cy="307777"/>
          </a:xfrm>
          <a:prstGeom prst="rect">
            <a:avLst/>
          </a:prstGeom>
          <a:noFill/>
        </p:spPr>
        <p:txBody>
          <a:bodyPr wrap="none" rtlCol="0">
            <a:spAutoFit/>
          </a:bodyPr>
          <a:lstStyle/>
          <a:p>
            <a:pPr algn="ctr"/>
            <a:r>
              <a:rPr lang="es-ES" b="1" dirty="0">
                <a:solidFill>
                  <a:srgbClr val="C00000"/>
                </a:solidFill>
                <a:latin typeface="Arial Narrow" panose="020B0606020202030204" pitchFamily="34" charset="0"/>
              </a:rPr>
              <a:t>100%</a:t>
            </a:r>
          </a:p>
        </p:txBody>
      </p:sp>
      <p:cxnSp>
        <p:nvCxnSpPr>
          <p:cNvPr id="24" name="51 Conector recto de flecha"/>
          <p:cNvCxnSpPr>
            <a:cxnSpLocks/>
          </p:cNvCxnSpPr>
          <p:nvPr/>
        </p:nvCxnSpPr>
        <p:spPr>
          <a:xfrm flipH="1">
            <a:off x="565387" y="6604956"/>
            <a:ext cx="6132296" cy="1"/>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25" name="91 CuadroTexto"/>
          <p:cNvSpPr txBox="1"/>
          <p:nvPr/>
        </p:nvSpPr>
        <p:spPr>
          <a:xfrm>
            <a:off x="783880" y="6081736"/>
            <a:ext cx="758542" cy="523220"/>
          </a:xfrm>
          <a:prstGeom prst="rect">
            <a:avLst/>
          </a:prstGeom>
          <a:noFill/>
        </p:spPr>
        <p:txBody>
          <a:bodyPr wrap="none" rtlCol="0">
            <a:spAutoFit/>
          </a:bodyPr>
          <a:lstStyle/>
          <a:p>
            <a:pPr algn="ctr"/>
            <a:r>
              <a:rPr lang="es-ES" b="1" dirty="0">
                <a:solidFill>
                  <a:srgbClr val="C00000"/>
                </a:solidFill>
                <a:latin typeface="Arial Narrow" panose="020B0606020202030204" pitchFamily="34" charset="0"/>
              </a:rPr>
              <a:t>4 brotes</a:t>
            </a:r>
          </a:p>
          <a:p>
            <a:pPr algn="ctr"/>
            <a:r>
              <a:rPr lang="es-ES" b="1" dirty="0">
                <a:solidFill>
                  <a:srgbClr val="C00000"/>
                </a:solidFill>
                <a:latin typeface="Arial Narrow" panose="020B0606020202030204" pitchFamily="34" charset="0"/>
              </a:rPr>
              <a:t>100% </a:t>
            </a:r>
          </a:p>
        </p:txBody>
      </p:sp>
      <p:sp>
        <p:nvSpPr>
          <p:cNvPr id="26" name="31 Rectángulo"/>
          <p:cNvSpPr/>
          <p:nvPr/>
        </p:nvSpPr>
        <p:spPr>
          <a:xfrm>
            <a:off x="3940" y="7884788"/>
            <a:ext cx="7171815" cy="1200329"/>
          </a:xfrm>
          <a:prstGeom prst="rect">
            <a:avLst/>
          </a:prstGeom>
        </p:spPr>
        <p:txBody>
          <a:bodyPr wrap="square">
            <a:spAutoFit/>
          </a:bodyPr>
          <a:lstStyle/>
          <a:p>
            <a:pPr algn="just"/>
            <a:r>
              <a:rPr lang="es-CO" sz="1200" dirty="0">
                <a:latin typeface="Arial Narrow" panose="020B0606020202030204" pitchFamily="34" charset="0"/>
              </a:rPr>
              <a:t>El sitio de mayor ocurrencia de las ETA a nivel individual están: el hogar seguido de los restaurantes, se presentaron cinco  brotes importantes dos en el COPED afectando PPL femeninas por alimentos mixtos (MENÚ), otro en la comuna 1 por consumo de agua no tratada, uno en evento familiar, uno en evento académico. No se reportan complicaciones ni muertes</a:t>
            </a:r>
          </a:p>
          <a:p>
            <a:pPr algn="just"/>
            <a:r>
              <a:rPr lang="es-ES" sz="1200" dirty="0">
                <a:latin typeface="Arial Narrow" panose="020B0606020202030204" pitchFamily="34" charset="0"/>
              </a:rPr>
              <a:t>El grupo de edad más afectado es el grupo de los 20 a los 49 años seguido del  de 1  a los 4 años, </a:t>
            </a:r>
          </a:p>
          <a:p>
            <a:pPr algn="just"/>
            <a:r>
              <a:rPr lang="es-CO" sz="1200" dirty="0">
                <a:latin typeface="Arial Narrow" panose="020B0606020202030204" pitchFamily="34" charset="0"/>
              </a:rPr>
              <a:t>Los alimentos más involucrados son el agua no tratada, seguida de los alimentos mixtos y los que contienen pollo, La sintomatología más predominante es la gastrointestinal (diarrea, náuseas, vomito)</a:t>
            </a:r>
          </a:p>
        </p:txBody>
      </p:sp>
      <p:sp>
        <p:nvSpPr>
          <p:cNvPr id="27" name="32 Rectángulo"/>
          <p:cNvSpPr/>
          <p:nvPr/>
        </p:nvSpPr>
        <p:spPr>
          <a:xfrm>
            <a:off x="24082" y="7506131"/>
            <a:ext cx="7141706" cy="319174"/>
          </a:xfrm>
          <a:prstGeom prst="rect">
            <a:avLst/>
          </a:prstGeom>
          <a:solidFill>
            <a:schemeClr val="tx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8" name="33 Grupo"/>
          <p:cNvGrpSpPr/>
          <p:nvPr/>
        </p:nvGrpSpPr>
        <p:grpSpPr>
          <a:xfrm>
            <a:off x="161139" y="7537534"/>
            <a:ext cx="3528392" cy="312519"/>
            <a:chOff x="2448322" y="33831"/>
            <a:chExt cx="3528392" cy="284108"/>
          </a:xfrm>
        </p:grpSpPr>
        <p:sp>
          <p:nvSpPr>
            <p:cNvPr id="29" name="34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1" name="35 Conector recto"/>
            <p:cNvCxnSpPr>
              <a:stCxn id="29"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2" name="36 CuadroTexto"/>
            <p:cNvSpPr txBox="1"/>
            <p:nvPr/>
          </p:nvSpPr>
          <p:spPr>
            <a:xfrm>
              <a:off x="3384426" y="40940"/>
              <a:ext cx="2592288" cy="276999"/>
            </a:xfrm>
            <a:prstGeom prst="rect">
              <a:avLst/>
            </a:prstGeom>
            <a:noFill/>
          </p:spPr>
          <p:txBody>
            <a:bodyPr wrap="square" rtlCol="0">
              <a:spAutoFit/>
            </a:bodyPr>
            <a:lstStyle/>
            <a:p>
              <a:r>
                <a:rPr lang="es-ES" sz="1200" b="1" dirty="0">
                  <a:latin typeface="Arial Narrow" panose="020B0606020202030204" pitchFamily="34" charset="0"/>
                </a:rPr>
                <a:t>Consideraciones Finales</a:t>
              </a:r>
            </a:p>
          </p:txBody>
        </p:sp>
      </p:grpSp>
      <p:sp>
        <p:nvSpPr>
          <p:cNvPr id="33" name="47 CuadroTexto"/>
          <p:cNvSpPr txBox="1"/>
          <p:nvPr/>
        </p:nvSpPr>
        <p:spPr>
          <a:xfrm>
            <a:off x="2571661" y="5810688"/>
            <a:ext cx="2241210" cy="253916"/>
          </a:xfrm>
          <a:prstGeom prst="rect">
            <a:avLst/>
          </a:prstGeom>
          <a:noFill/>
        </p:spPr>
        <p:txBody>
          <a:bodyPr wrap="square" rtlCol="0">
            <a:spAutoFit/>
          </a:bodyPr>
          <a:lstStyle/>
          <a:p>
            <a:pPr algn="ctr"/>
            <a:r>
              <a:rPr lang="es-CO" sz="1050" b="1" dirty="0">
                <a:latin typeface="Arial Narrow" panose="020B0606020202030204" pitchFamily="34" charset="0"/>
              </a:rPr>
              <a:t>Porcentaje de brotes Con IVC</a:t>
            </a:r>
          </a:p>
        </p:txBody>
      </p:sp>
      <p:sp>
        <p:nvSpPr>
          <p:cNvPr id="34" name="42 CuadroTexto"/>
          <p:cNvSpPr txBox="1"/>
          <p:nvPr/>
        </p:nvSpPr>
        <p:spPr>
          <a:xfrm>
            <a:off x="2250628" y="6657951"/>
            <a:ext cx="2600644" cy="415498"/>
          </a:xfrm>
          <a:prstGeom prst="rect">
            <a:avLst/>
          </a:prstGeom>
          <a:noFill/>
        </p:spPr>
        <p:txBody>
          <a:bodyPr wrap="square" rtlCol="0">
            <a:spAutoFit/>
          </a:bodyPr>
          <a:lstStyle/>
          <a:p>
            <a:pPr algn="ctr"/>
            <a:r>
              <a:rPr lang="es-ES" sz="1050" b="1" dirty="0">
                <a:latin typeface="Arial Narrow" panose="020B0606020202030204" pitchFamily="34" charset="0"/>
              </a:rPr>
              <a:t>% de brotes de ETA de notificación inmediata con caracterización social y demográfica</a:t>
            </a:r>
          </a:p>
        </p:txBody>
      </p:sp>
      <p:sp>
        <p:nvSpPr>
          <p:cNvPr id="35" name="91 CuadroTexto"/>
          <p:cNvSpPr txBox="1"/>
          <p:nvPr/>
        </p:nvSpPr>
        <p:spPr>
          <a:xfrm>
            <a:off x="3459469" y="6178619"/>
            <a:ext cx="644728" cy="307777"/>
          </a:xfrm>
          <a:prstGeom prst="rect">
            <a:avLst/>
          </a:prstGeom>
          <a:noFill/>
        </p:spPr>
        <p:txBody>
          <a:bodyPr wrap="none" rtlCol="0">
            <a:spAutoFit/>
          </a:bodyPr>
          <a:lstStyle/>
          <a:p>
            <a:pPr algn="ctr"/>
            <a:r>
              <a:rPr lang="es-ES" b="1" dirty="0">
                <a:solidFill>
                  <a:srgbClr val="C00000"/>
                </a:solidFill>
                <a:latin typeface="Arial Narrow" panose="020B0606020202030204" pitchFamily="34" charset="0"/>
              </a:rPr>
              <a:t> 100% </a:t>
            </a:r>
          </a:p>
        </p:txBody>
      </p:sp>
      <p:sp>
        <p:nvSpPr>
          <p:cNvPr id="36" name="46 CuadroTexto"/>
          <p:cNvSpPr txBox="1"/>
          <p:nvPr/>
        </p:nvSpPr>
        <p:spPr>
          <a:xfrm>
            <a:off x="3330911" y="7033430"/>
            <a:ext cx="561372" cy="307777"/>
          </a:xfrm>
          <a:prstGeom prst="rect">
            <a:avLst/>
          </a:prstGeom>
          <a:noFill/>
        </p:spPr>
        <p:txBody>
          <a:bodyPr wrap="none" rtlCol="0">
            <a:spAutoFit/>
          </a:bodyPr>
          <a:lstStyle/>
          <a:p>
            <a:pPr algn="ctr"/>
            <a:r>
              <a:rPr lang="es-ES" b="1" dirty="0">
                <a:solidFill>
                  <a:srgbClr val="C00000"/>
                </a:solidFill>
                <a:latin typeface="Arial Narrow" panose="020B0606020202030204" pitchFamily="34" charset="0"/>
              </a:rPr>
              <a:t>100%</a:t>
            </a:r>
          </a:p>
        </p:txBody>
      </p:sp>
      <p:sp>
        <p:nvSpPr>
          <p:cNvPr id="41" name="22 CuadroTexto">
            <a:extLst>
              <a:ext uri="{FF2B5EF4-FFF2-40B4-BE49-F238E27FC236}">
                <a16:creationId xmlns:a16="http://schemas.microsoft.com/office/drawing/2014/main" id="{0287DEDC-FA1B-4343-9744-9BCDC625D897}"/>
              </a:ext>
            </a:extLst>
          </p:cNvPr>
          <p:cNvSpPr txBox="1"/>
          <p:nvPr/>
        </p:nvSpPr>
        <p:spPr>
          <a:xfrm>
            <a:off x="1203371" y="106382"/>
            <a:ext cx="2743410" cy="276999"/>
          </a:xfrm>
          <a:prstGeom prst="rect">
            <a:avLst/>
          </a:prstGeom>
          <a:noFill/>
        </p:spPr>
        <p:txBody>
          <a:bodyPr wrap="square" rtlCol="0">
            <a:spAutoFit/>
          </a:bodyPr>
          <a:lstStyle/>
          <a:p>
            <a:r>
              <a:rPr lang="es-ES" sz="1200" b="1" dirty="0">
                <a:latin typeface="Arial Narrow" panose="020B0606020202030204" pitchFamily="34" charset="0"/>
              </a:rPr>
              <a:t>Canal endémico de las ETA </a:t>
            </a:r>
          </a:p>
        </p:txBody>
      </p:sp>
      <p:sp>
        <p:nvSpPr>
          <p:cNvPr id="39" name="5 Rectángulo">
            <a:extLst>
              <a:ext uri="{FF2B5EF4-FFF2-40B4-BE49-F238E27FC236}">
                <a16:creationId xmlns:a16="http://schemas.microsoft.com/office/drawing/2014/main" id="{28CDAF96-4F9E-4BF5-AF73-01561A898E49}"/>
              </a:ext>
            </a:extLst>
          </p:cNvPr>
          <p:cNvSpPr/>
          <p:nvPr/>
        </p:nvSpPr>
        <p:spPr>
          <a:xfrm>
            <a:off x="59194" y="4995123"/>
            <a:ext cx="7165788" cy="353943"/>
          </a:xfrm>
          <a:prstGeom prst="rect">
            <a:avLst/>
          </a:prstGeom>
        </p:spPr>
        <p:txBody>
          <a:bodyPr wrap="square">
            <a:spAutoFit/>
          </a:bodyPr>
          <a:lstStyle/>
          <a:p>
            <a:r>
              <a:rPr lang="es-ES" sz="600" dirty="0">
                <a:latin typeface="Arial Narrow" panose="020B0606020202030204" pitchFamily="34" charset="0"/>
              </a:rPr>
              <a:t>Fuente: SIVIGILA. Secretaria de Salud de Medellín Distrito de Ciencia Tecnología e Innovación.</a:t>
            </a:r>
          </a:p>
          <a:p>
            <a:pPr algn="just"/>
            <a:r>
              <a:rPr lang="es-ES" sz="1100" dirty="0">
                <a:latin typeface="Arial Narrow" panose="020B0606020202030204" pitchFamily="34" charset="0"/>
              </a:rPr>
              <a:t>Figura. Canal endémico de ETA.. Medellín, a Periodo epidemiológico </a:t>
            </a:r>
            <a:r>
              <a:rPr lang="pt-BR" sz="1100" dirty="0">
                <a:latin typeface="Arial Narrow" panose="020B0606020202030204" pitchFamily="34" charset="0"/>
              </a:rPr>
              <a:t> X de 2025(p)</a:t>
            </a:r>
            <a:endParaRPr lang="es-ES" sz="1100" dirty="0">
              <a:latin typeface="Arial Narrow" panose="020B0606020202030204" pitchFamily="34" charset="0"/>
            </a:endParaRPr>
          </a:p>
        </p:txBody>
      </p:sp>
      <p:pic>
        <p:nvPicPr>
          <p:cNvPr id="2" name="Imagen 1">
            <a:extLst>
              <a:ext uri="{FF2B5EF4-FFF2-40B4-BE49-F238E27FC236}">
                <a16:creationId xmlns:a16="http://schemas.microsoft.com/office/drawing/2014/main" id="{3760E8D0-34A3-4111-B6ED-C54E94674203}"/>
              </a:ext>
            </a:extLst>
          </p:cNvPr>
          <p:cNvPicPr>
            <a:picLocks noChangeAspect="1"/>
          </p:cNvPicPr>
          <p:nvPr/>
        </p:nvPicPr>
        <p:blipFill>
          <a:blip r:embed="rId2"/>
          <a:stretch>
            <a:fillRect/>
          </a:stretch>
        </p:blipFill>
        <p:spPr>
          <a:xfrm>
            <a:off x="24082" y="581056"/>
            <a:ext cx="7200900" cy="4458670"/>
          </a:xfrm>
          <a:prstGeom prst="rect">
            <a:avLst/>
          </a:prstGeom>
        </p:spPr>
      </p:pic>
    </p:spTree>
    <p:extLst>
      <p:ext uri="{BB962C8B-B14F-4D97-AF65-F5344CB8AC3E}">
        <p14:creationId xmlns:p14="http://schemas.microsoft.com/office/powerpoint/2010/main" val="29821740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r="1301"/>
          <a:stretch/>
        </p:blipFill>
        <p:spPr bwMode="auto">
          <a:xfrm>
            <a:off x="-9669" y="10266"/>
            <a:ext cx="2148327" cy="3913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3938064"/>
            <a:ext cx="2180731" cy="3086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90045" y="1026284"/>
            <a:ext cx="2309078" cy="276999"/>
          </a:xfrm>
          <a:prstGeom prst="rect">
            <a:avLst/>
          </a:prstGeom>
          <a:noFill/>
        </p:spPr>
        <p:txBody>
          <a:bodyPr wrap="square" rtlCol="0">
            <a:spAutoFit/>
          </a:bodyPr>
          <a:lstStyle/>
          <a:p>
            <a:pPr algn="ctr"/>
            <a:r>
              <a:rPr lang="es-ES" sz="1200" b="1" dirty="0">
                <a:latin typeface="Arial Narrow" panose="020B0606020202030204" pitchFamily="34" charset="0"/>
              </a:rPr>
              <a:t>Periodo epidemiológico 10 - 2025</a:t>
            </a:r>
          </a:p>
        </p:txBody>
      </p:sp>
      <p:sp>
        <p:nvSpPr>
          <p:cNvPr id="6" name="5 Rectángulo"/>
          <p:cNvSpPr/>
          <p:nvPr/>
        </p:nvSpPr>
        <p:spPr>
          <a:xfrm>
            <a:off x="2179172" y="3358951"/>
            <a:ext cx="4946011" cy="523220"/>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pPr algn="just"/>
            <a:r>
              <a:rPr lang="es-ES" sz="1100" dirty="0">
                <a:latin typeface="Arial Narrow" panose="020B0606020202030204" pitchFamily="34" charset="0"/>
              </a:rPr>
              <a:t>Figura. Canal endémico de </a:t>
            </a:r>
            <a:r>
              <a:rPr lang="es-CO" sz="1100" dirty="0">
                <a:latin typeface="Arial Narrow" panose="020B0606020202030204" pitchFamily="34" charset="0"/>
              </a:rPr>
              <a:t>intento de suicidio</a:t>
            </a:r>
            <a:r>
              <a:rPr lang="es-ES" sz="1100" dirty="0">
                <a:latin typeface="Arial Narrow" panose="020B0606020202030204" pitchFamily="34" charset="0"/>
              </a:rPr>
              <a:t>. Medellín, a Periodo epidemiológico 10  acumulado de 2025. </a:t>
            </a:r>
          </a:p>
        </p:txBody>
      </p:sp>
      <p:grpSp>
        <p:nvGrpSpPr>
          <p:cNvPr id="8" name="7 Grupo"/>
          <p:cNvGrpSpPr/>
          <p:nvPr/>
        </p:nvGrpSpPr>
        <p:grpSpPr>
          <a:xfrm>
            <a:off x="179214" y="5325845"/>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684167"/>
            </a:xfrm>
            <a:prstGeom prst="rect">
              <a:avLst/>
            </a:prstGeom>
            <a:noFill/>
          </p:spPr>
          <p:txBody>
            <a:bodyPr wrap="square" rtlCol="0">
              <a:spAutoFit/>
            </a:bodyPr>
            <a:lstStyle/>
            <a:p>
              <a:pPr algn="ctr"/>
              <a:r>
                <a:rPr lang="es-ES" b="1" dirty="0">
                  <a:latin typeface="Arial Narrow" panose="020B0606020202030204" pitchFamily="34" charset="0"/>
                </a:rPr>
                <a:t>1938</a:t>
              </a:r>
            </a:p>
          </p:txBody>
        </p:sp>
      </p:grpSp>
      <p:sp>
        <p:nvSpPr>
          <p:cNvPr id="9" name="8 CuadroTexto"/>
          <p:cNvSpPr txBox="1"/>
          <p:nvPr/>
        </p:nvSpPr>
        <p:spPr>
          <a:xfrm>
            <a:off x="16447" y="5980058"/>
            <a:ext cx="2164284" cy="830997"/>
          </a:xfrm>
          <a:prstGeom prst="rect">
            <a:avLst/>
          </a:prstGeom>
          <a:noFill/>
        </p:spPr>
        <p:txBody>
          <a:bodyPr wrap="square" rtlCol="0">
            <a:spAutoFit/>
          </a:bodyPr>
          <a:lstStyle/>
          <a:p>
            <a:pPr algn="ctr"/>
            <a:r>
              <a:rPr lang="es-ES" sz="1200" b="1" dirty="0">
                <a:latin typeface="Arial Narrow" panose="020B0606020202030204" pitchFamily="34" charset="0"/>
              </a:rPr>
              <a:t>Variación porcentual con respecto al mismo período del año anterior</a:t>
            </a:r>
          </a:p>
          <a:p>
            <a:pPr algn="ctr"/>
            <a:r>
              <a:rPr lang="es-ES" sz="1200" b="1" dirty="0">
                <a:latin typeface="Arial Narrow" panose="020B0606020202030204" pitchFamily="34" charset="0"/>
              </a:rPr>
              <a:t>Disminuyó en un 12,9%</a:t>
            </a:r>
          </a:p>
        </p:txBody>
      </p:sp>
      <p:sp>
        <p:nvSpPr>
          <p:cNvPr id="18" name="17 Rectángulo"/>
          <p:cNvSpPr/>
          <p:nvPr/>
        </p:nvSpPr>
        <p:spPr>
          <a:xfrm>
            <a:off x="2163040" y="6504491"/>
            <a:ext cx="4946011" cy="523220"/>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pPr algn="just"/>
            <a:r>
              <a:rPr lang="es-ES" sz="1100" dirty="0">
                <a:latin typeface="Arial Narrow" panose="020B0606020202030204" pitchFamily="34" charset="0"/>
              </a:rPr>
              <a:t>Figura. Comportamiento </a:t>
            </a:r>
            <a:r>
              <a:rPr lang="es-CO" sz="1100" dirty="0">
                <a:latin typeface="Arial Narrow" panose="020B0606020202030204" pitchFamily="34" charset="0"/>
              </a:rPr>
              <a:t>del intento de suicidio</a:t>
            </a:r>
            <a:r>
              <a:rPr lang="es-ES" sz="1100" dirty="0">
                <a:latin typeface="Arial Narrow" panose="020B0606020202030204" pitchFamily="34" charset="0"/>
              </a:rPr>
              <a:t>. Medellín, a Periodo epidemiológico 10   acumulado de 2022-2025. </a:t>
            </a: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de la notificación</a:t>
              </a: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a:t>
            </a:r>
            <a:r>
              <a:rPr lang="es-ES" sz="1050" b="1" dirty="0" smtClean="0">
                <a:latin typeface="Arial Narrow" panose="020B0606020202030204" pitchFamily="34" charset="0"/>
              </a:rPr>
              <a:t>25</a:t>
            </a:r>
            <a:endParaRPr lang="es-ES" sz="1050" b="1" dirty="0">
              <a:latin typeface="Arial Narrow" panose="020B0606020202030204" pitchFamily="34" charset="0"/>
            </a:endParaRPr>
          </a:p>
        </p:txBody>
      </p:sp>
      <p:sp>
        <p:nvSpPr>
          <p:cNvPr id="37" name="36 Título"/>
          <p:cNvSpPr>
            <a:spLocks noGrp="1"/>
          </p:cNvSpPr>
          <p:nvPr>
            <p:ph type="ctrTitle"/>
          </p:nvPr>
        </p:nvSpPr>
        <p:spPr>
          <a:xfrm>
            <a:off x="-18971" y="211481"/>
            <a:ext cx="2208885" cy="861774"/>
          </a:xfrm>
          <a:noFill/>
        </p:spPr>
        <p:txBody>
          <a:bodyPr wrap="square" rtlCol="0">
            <a:spAutoFit/>
          </a:bodyPr>
          <a:lstStyle/>
          <a:p>
            <a:r>
              <a:rPr lang="es-ES" sz="2500" b="1" dirty="0" smtClean="0">
                <a:solidFill>
                  <a:srgbClr val="C00000"/>
                </a:solidFill>
                <a:latin typeface="Arial Narrow" panose="020B0606020202030204" pitchFamily="34" charset="0"/>
                <a:ea typeface="+mn-ea"/>
                <a:cs typeface="+mn-cs"/>
              </a:rPr>
              <a:t>Intento </a:t>
            </a:r>
            <a:r>
              <a:rPr lang="es-ES" sz="2500" b="1" dirty="0">
                <a:solidFill>
                  <a:srgbClr val="C00000"/>
                </a:solidFill>
                <a:latin typeface="Arial Narrow" panose="020B0606020202030204" pitchFamily="34" charset="0"/>
                <a:ea typeface="+mn-ea"/>
                <a:cs typeface="+mn-cs"/>
              </a:rPr>
              <a:t>de suicidio</a:t>
            </a:r>
          </a:p>
        </p:txBody>
      </p:sp>
      <p:sp>
        <p:nvSpPr>
          <p:cNvPr id="71" name="70 CuadroTexto"/>
          <p:cNvSpPr txBox="1"/>
          <p:nvPr/>
        </p:nvSpPr>
        <p:spPr>
          <a:xfrm>
            <a:off x="879294" y="7889918"/>
            <a:ext cx="2487070" cy="430887"/>
          </a:xfrm>
          <a:prstGeom prst="rect">
            <a:avLst/>
          </a:prstGeom>
          <a:noFill/>
        </p:spPr>
        <p:txBody>
          <a:bodyPr wrap="square" rtlCol="0">
            <a:spAutoFit/>
          </a:bodyPr>
          <a:lstStyle/>
          <a:p>
            <a:pPr algn="ctr"/>
            <a:r>
              <a:rPr lang="es-CO" sz="1100" b="1" dirty="0">
                <a:latin typeface="Arial Narrow" panose="020B0606020202030204" pitchFamily="34" charset="0"/>
              </a:rPr>
              <a:t>Proporción de incidencia en población general por 100.000 habitantes</a:t>
            </a:r>
            <a:endParaRPr lang="es-ES" sz="1100" b="1" dirty="0">
              <a:latin typeface="Arial Narrow" panose="020B0606020202030204" pitchFamily="34" charset="0"/>
            </a:endParaRPr>
          </a:p>
        </p:txBody>
      </p:sp>
      <p:sp>
        <p:nvSpPr>
          <p:cNvPr id="72" name="71 CuadroTexto"/>
          <p:cNvSpPr txBox="1"/>
          <p:nvPr/>
        </p:nvSpPr>
        <p:spPr>
          <a:xfrm>
            <a:off x="1396776" y="8342291"/>
            <a:ext cx="1236236" cy="338554"/>
          </a:xfrm>
          <a:prstGeom prst="rect">
            <a:avLst/>
          </a:prstGeom>
          <a:noFill/>
        </p:spPr>
        <p:txBody>
          <a:bodyPr wrap="none" rtlCol="0">
            <a:spAutoFit/>
          </a:bodyPr>
          <a:lstStyle/>
          <a:p>
            <a:pPr algn="ctr"/>
            <a:r>
              <a:rPr lang="es-ES" sz="1600" b="1" dirty="0">
                <a:solidFill>
                  <a:srgbClr val="C00000"/>
                </a:solidFill>
                <a:latin typeface="Arial Narrow" panose="020B0606020202030204" pitchFamily="34" charset="0"/>
              </a:rPr>
              <a:t>73,6 * 100 mil</a:t>
            </a:r>
          </a:p>
        </p:txBody>
      </p:sp>
      <p:sp>
        <p:nvSpPr>
          <p:cNvPr id="33" name="32 CuadroTexto"/>
          <p:cNvSpPr txBox="1"/>
          <p:nvPr/>
        </p:nvSpPr>
        <p:spPr>
          <a:xfrm>
            <a:off x="3456434" y="7889918"/>
            <a:ext cx="2314792" cy="430887"/>
          </a:xfrm>
          <a:prstGeom prst="rect">
            <a:avLst/>
          </a:prstGeom>
          <a:noFill/>
        </p:spPr>
        <p:txBody>
          <a:bodyPr wrap="square" rtlCol="0">
            <a:spAutoFit/>
          </a:bodyPr>
          <a:lstStyle/>
          <a:p>
            <a:pPr algn="ctr"/>
            <a:r>
              <a:rPr lang="es-CO" sz="1100" b="1" dirty="0">
                <a:latin typeface="Arial Narrow" panose="020B0606020202030204" pitchFamily="34" charset="0"/>
              </a:rPr>
              <a:t>Cobertura de visita de campo</a:t>
            </a:r>
          </a:p>
          <a:p>
            <a:pPr algn="ctr"/>
            <a:r>
              <a:rPr lang="es-CO" sz="1100" b="1" dirty="0">
                <a:latin typeface="Arial Narrow" panose="020B0606020202030204" pitchFamily="34" charset="0"/>
              </a:rPr>
              <a:t>Acciones de vigilancia</a:t>
            </a:r>
            <a:endParaRPr lang="es-ES" sz="1100" b="1" dirty="0">
              <a:latin typeface="Arial Narrow" panose="020B0606020202030204" pitchFamily="34" charset="0"/>
            </a:endParaRPr>
          </a:p>
        </p:txBody>
      </p:sp>
      <p:sp>
        <p:nvSpPr>
          <p:cNvPr id="34" name="33 CuadroTexto"/>
          <p:cNvSpPr txBox="1"/>
          <p:nvPr/>
        </p:nvSpPr>
        <p:spPr>
          <a:xfrm>
            <a:off x="3600750" y="8342291"/>
            <a:ext cx="2203375" cy="338554"/>
          </a:xfrm>
          <a:prstGeom prst="rect">
            <a:avLst/>
          </a:prstGeom>
          <a:noFill/>
        </p:spPr>
        <p:txBody>
          <a:bodyPr wrap="square" rtlCol="0">
            <a:spAutoFit/>
          </a:bodyPr>
          <a:lstStyle/>
          <a:p>
            <a:pPr algn="ctr"/>
            <a:r>
              <a:rPr lang="es-ES" sz="1600" b="1" dirty="0">
                <a:solidFill>
                  <a:srgbClr val="C00000"/>
                </a:solidFill>
                <a:latin typeface="Arial Narrow" panose="020B0606020202030204" pitchFamily="34" charset="0"/>
              </a:rPr>
              <a:t>51,2% (993 casos)</a:t>
            </a:r>
          </a:p>
        </p:txBody>
      </p:sp>
      <p:sp>
        <p:nvSpPr>
          <p:cNvPr id="40" name="39 Rectángulo"/>
          <p:cNvSpPr/>
          <p:nvPr/>
        </p:nvSpPr>
        <p:spPr>
          <a:xfrm>
            <a:off x="23310" y="7050336"/>
            <a:ext cx="7177588" cy="37278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41" name="40 Grupo"/>
          <p:cNvGrpSpPr/>
          <p:nvPr/>
        </p:nvGrpSpPr>
        <p:grpSpPr>
          <a:xfrm>
            <a:off x="97999" y="7076361"/>
            <a:ext cx="3446504" cy="276999"/>
            <a:chOff x="2448322" y="74775"/>
            <a:chExt cx="3446504" cy="276999"/>
          </a:xfrm>
        </p:grpSpPr>
        <p:sp>
          <p:nvSpPr>
            <p:cNvPr id="42" name="4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43" name="42 Conector recto"/>
            <p:cNvCxnSpPr>
              <a:stCxn id="4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44" name="43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Indicadores</a:t>
              </a:r>
            </a:p>
          </p:txBody>
        </p:sp>
      </p:grpSp>
      <p:pic>
        <p:nvPicPr>
          <p:cNvPr id="2" name="Imagen 1">
            <a:extLst>
              <a:ext uri="{FF2B5EF4-FFF2-40B4-BE49-F238E27FC236}">
                <a16:creationId xmlns:a16="http://schemas.microsoft.com/office/drawing/2014/main" id="{323D2A7A-8E05-4AB6-8B5B-D2D8F7FE0BE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147960" y="552990"/>
            <a:ext cx="5045794" cy="2553616"/>
          </a:xfrm>
          <a:prstGeom prst="rect">
            <a:avLst/>
          </a:prstGeom>
        </p:spPr>
      </p:pic>
      <p:graphicFrame>
        <p:nvGraphicFramePr>
          <p:cNvPr id="31" name="4 Gráfico">
            <a:extLst>
              <a:ext uri="{FF2B5EF4-FFF2-40B4-BE49-F238E27FC236}">
                <a16:creationId xmlns:a16="http://schemas.microsoft.com/office/drawing/2014/main" id="{00000000-0008-0000-0E00-000005000000}"/>
              </a:ext>
            </a:extLst>
          </p:cNvPr>
          <p:cNvGraphicFramePr>
            <a:graphicFrameLocks/>
          </p:cNvGraphicFramePr>
          <p:nvPr>
            <p:extLst/>
          </p:nvPr>
        </p:nvGraphicFramePr>
        <p:xfrm>
          <a:off x="2016274" y="3818154"/>
          <a:ext cx="5184626" cy="276538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830383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13 Rectángulo"/>
          <p:cNvSpPr/>
          <p:nvPr/>
        </p:nvSpPr>
        <p:spPr>
          <a:xfrm>
            <a:off x="0" y="5840406"/>
            <a:ext cx="7200900" cy="370174"/>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 name="13 Rectángulo"/>
          <p:cNvSpPr/>
          <p:nvPr/>
        </p:nvSpPr>
        <p:spPr>
          <a:xfrm>
            <a:off x="0" y="0"/>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5" name="25 Grupo"/>
          <p:cNvGrpSpPr/>
          <p:nvPr/>
        </p:nvGrpSpPr>
        <p:grpSpPr>
          <a:xfrm>
            <a:off x="277404" y="127176"/>
            <a:ext cx="3446504" cy="276999"/>
            <a:chOff x="2448322" y="74775"/>
            <a:chExt cx="3446504" cy="276999"/>
          </a:xfrm>
        </p:grpSpPr>
        <p:sp>
          <p:nvSpPr>
            <p:cNvPr id="6"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7" name="27 Conector recto"/>
            <p:cNvCxnSpPr>
              <a:stCxn id="6"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28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por territorio</a:t>
              </a:r>
            </a:p>
          </p:txBody>
        </p:sp>
      </p:grpSp>
      <p:sp>
        <p:nvSpPr>
          <p:cNvPr id="9" name="69 Rectángulo"/>
          <p:cNvSpPr/>
          <p:nvPr/>
        </p:nvSpPr>
        <p:spPr>
          <a:xfrm>
            <a:off x="-64312" y="5501181"/>
            <a:ext cx="7216013" cy="307777"/>
          </a:xfrm>
          <a:prstGeom prst="rect">
            <a:avLst/>
          </a:prstGeom>
        </p:spPr>
        <p:txBody>
          <a:bodyPr wrap="square">
            <a:spAutoFit/>
          </a:bodyPr>
          <a:lstStyle/>
          <a:p>
            <a:r>
              <a:rPr lang="es-ES" sz="700" dirty="0">
                <a:latin typeface="Arial Narrow" panose="020B0606020202030204" pitchFamily="34" charset="0"/>
              </a:rPr>
              <a:t>Fuente: SIVIGILA. Secretaria de Salud de Medellín.</a:t>
            </a:r>
          </a:p>
          <a:p>
            <a:r>
              <a:rPr lang="es-ES" sz="700" dirty="0">
                <a:latin typeface="Arial Narrow" panose="020B0606020202030204" pitchFamily="34" charset="0"/>
              </a:rPr>
              <a:t>Figura. Mapa temático de proporción de casos para  intento de suicidio. Medellín, a Periodo epidemiológico 10 acumulado  de  2025. </a:t>
            </a:r>
          </a:p>
        </p:txBody>
      </p:sp>
      <p:grpSp>
        <p:nvGrpSpPr>
          <p:cNvPr id="11" name="25 Grupo"/>
          <p:cNvGrpSpPr/>
          <p:nvPr/>
        </p:nvGrpSpPr>
        <p:grpSpPr>
          <a:xfrm>
            <a:off x="277404" y="5868144"/>
            <a:ext cx="3446504" cy="276999"/>
            <a:chOff x="2448322" y="74775"/>
            <a:chExt cx="3446504" cy="276999"/>
          </a:xfrm>
        </p:grpSpPr>
        <p:sp>
          <p:nvSpPr>
            <p:cNvPr id="12"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27 Conector recto"/>
            <p:cNvCxnSpPr>
              <a:stCxn id="1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28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variables de interés</a:t>
              </a:r>
            </a:p>
          </p:txBody>
        </p:sp>
      </p:grpSp>
      <p:grpSp>
        <p:nvGrpSpPr>
          <p:cNvPr id="15" name="5 Grupo"/>
          <p:cNvGrpSpPr/>
          <p:nvPr/>
        </p:nvGrpSpPr>
        <p:grpSpPr>
          <a:xfrm>
            <a:off x="155575" y="6559629"/>
            <a:ext cx="841843" cy="1132310"/>
            <a:chOff x="1030415" y="748098"/>
            <a:chExt cx="841843" cy="1132310"/>
          </a:xfrm>
        </p:grpSpPr>
        <p:pic>
          <p:nvPicPr>
            <p:cNvPr id="16"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t="10614" r="84474"/>
            <a:stretch/>
          </p:blipFill>
          <p:spPr bwMode="auto">
            <a:xfrm>
              <a:off x="1252052" y="748098"/>
              <a:ext cx="554199" cy="541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11 Rectángulo redondeado"/>
            <p:cNvSpPr/>
            <p:nvPr/>
          </p:nvSpPr>
          <p:spPr>
            <a:xfrm>
              <a:off x="1030415" y="1520368"/>
              <a:ext cx="824936"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34,93%</a:t>
              </a:r>
            </a:p>
          </p:txBody>
        </p:sp>
        <p:sp>
          <p:nvSpPr>
            <p:cNvPr id="18" name="3 Rectángulo"/>
            <p:cNvSpPr/>
            <p:nvPr/>
          </p:nvSpPr>
          <p:spPr>
            <a:xfrm>
              <a:off x="1068833" y="1243369"/>
              <a:ext cx="803425" cy="276999"/>
            </a:xfrm>
            <a:prstGeom prst="rect">
              <a:avLst/>
            </a:prstGeom>
          </p:spPr>
          <p:txBody>
            <a:bodyPr wrap="none">
              <a:spAutoFit/>
            </a:bodyPr>
            <a:lstStyle/>
            <a:p>
              <a:r>
                <a:rPr lang="es-ES" sz="1200" b="1" u="sng" dirty="0">
                  <a:latin typeface="Arial Narrow" panose="020B0606020202030204" pitchFamily="34" charset="0"/>
                </a:rPr>
                <a:t>Masculino</a:t>
              </a:r>
              <a:endParaRPr lang="es-ES" sz="1200" b="1" u="sng" dirty="0">
                <a:solidFill>
                  <a:sysClr val="windowText" lastClr="000000"/>
                </a:solidFill>
                <a:latin typeface="Arial Narrow" panose="020B0606020202030204" pitchFamily="34" charset="0"/>
              </a:endParaRPr>
            </a:p>
          </p:txBody>
        </p:sp>
      </p:grpSp>
      <p:grpSp>
        <p:nvGrpSpPr>
          <p:cNvPr id="19" name="9 Grupo"/>
          <p:cNvGrpSpPr/>
          <p:nvPr/>
        </p:nvGrpSpPr>
        <p:grpSpPr>
          <a:xfrm>
            <a:off x="1050530" y="6589361"/>
            <a:ext cx="827642" cy="1091720"/>
            <a:chOff x="1825139" y="815810"/>
            <a:chExt cx="827642" cy="1091720"/>
          </a:xfrm>
        </p:grpSpPr>
        <p:sp>
          <p:nvSpPr>
            <p:cNvPr id="20" name="41 Rectángulo redondeado"/>
            <p:cNvSpPr/>
            <p:nvPr/>
          </p:nvSpPr>
          <p:spPr>
            <a:xfrm>
              <a:off x="1846951" y="1547490"/>
              <a:ext cx="805830"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65,07%</a:t>
              </a:r>
            </a:p>
          </p:txBody>
        </p:sp>
        <p:sp>
          <p:nvSpPr>
            <p:cNvPr id="21" name="31 Rectángulo"/>
            <p:cNvSpPr/>
            <p:nvPr/>
          </p:nvSpPr>
          <p:spPr>
            <a:xfrm>
              <a:off x="1825139" y="1274190"/>
              <a:ext cx="780983" cy="276999"/>
            </a:xfrm>
            <a:prstGeom prst="rect">
              <a:avLst/>
            </a:prstGeom>
          </p:spPr>
          <p:txBody>
            <a:bodyPr wrap="none">
              <a:spAutoFit/>
            </a:bodyPr>
            <a:lstStyle/>
            <a:p>
              <a:r>
                <a:rPr lang="es-ES" sz="1200" b="1" u="sng" dirty="0">
                  <a:latin typeface="Arial Narrow" panose="020B0606020202030204" pitchFamily="34" charset="0"/>
                </a:rPr>
                <a:t>Femenino</a:t>
              </a:r>
              <a:endParaRPr lang="es-ES" sz="1200" b="1" u="sng" dirty="0">
                <a:solidFill>
                  <a:sysClr val="windowText" lastClr="000000"/>
                </a:solidFill>
                <a:latin typeface="Arial Narrow" panose="020B0606020202030204" pitchFamily="34" charset="0"/>
              </a:endParaRPr>
            </a:p>
          </p:txBody>
        </p:sp>
        <p:pic>
          <p:nvPicPr>
            <p:cNvPr id="22"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29313" t="7366" r="56038"/>
            <a:stretch/>
          </p:blipFill>
          <p:spPr bwMode="auto">
            <a:xfrm>
              <a:off x="1975931" y="815810"/>
              <a:ext cx="489570" cy="526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3" name="12 Grupo"/>
          <p:cNvGrpSpPr/>
          <p:nvPr/>
        </p:nvGrpSpPr>
        <p:grpSpPr>
          <a:xfrm>
            <a:off x="2159538" y="6593425"/>
            <a:ext cx="1152880" cy="1113356"/>
            <a:chOff x="2107178" y="815810"/>
            <a:chExt cx="1152880" cy="1113356"/>
          </a:xfrm>
        </p:grpSpPr>
        <p:grpSp>
          <p:nvGrpSpPr>
            <p:cNvPr id="24" name="49 Grupo"/>
            <p:cNvGrpSpPr/>
            <p:nvPr/>
          </p:nvGrpSpPr>
          <p:grpSpPr>
            <a:xfrm>
              <a:off x="2107178" y="1317818"/>
              <a:ext cx="1152880" cy="611348"/>
              <a:chOff x="3744466" y="1301912"/>
              <a:chExt cx="1152880" cy="611348"/>
            </a:xfrm>
          </p:grpSpPr>
          <p:sp>
            <p:nvSpPr>
              <p:cNvPr id="26" name="50 Rectángulo redondeado"/>
              <p:cNvSpPr/>
              <p:nvPr/>
            </p:nvSpPr>
            <p:spPr>
              <a:xfrm>
                <a:off x="3912519" y="1553220"/>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0,72%</a:t>
                </a:r>
              </a:p>
            </p:txBody>
          </p:sp>
          <p:sp>
            <p:nvSpPr>
              <p:cNvPr id="27" name="52 Rectángulo"/>
              <p:cNvSpPr/>
              <p:nvPr/>
            </p:nvSpPr>
            <p:spPr>
              <a:xfrm>
                <a:off x="3744466" y="1301912"/>
                <a:ext cx="1152880" cy="276999"/>
              </a:xfrm>
              <a:prstGeom prst="rect">
                <a:avLst/>
              </a:prstGeom>
            </p:spPr>
            <p:txBody>
              <a:bodyPr wrap="none">
                <a:spAutoFit/>
              </a:bodyPr>
              <a:lstStyle/>
              <a:p>
                <a:r>
                  <a:rPr lang="es-ES" sz="1200" b="1" u="sng" dirty="0">
                    <a:latin typeface="Arial Narrow" panose="020B0606020202030204" pitchFamily="34" charset="0"/>
                  </a:rPr>
                  <a:t>Afrocolombiano</a:t>
                </a:r>
                <a:endParaRPr lang="es-ES" sz="1200" b="1" u="sng" dirty="0">
                  <a:solidFill>
                    <a:sysClr val="windowText" lastClr="000000"/>
                  </a:solidFill>
                  <a:latin typeface="Arial Narrow" panose="020B0606020202030204" pitchFamily="34" charset="0"/>
                </a:endParaRPr>
              </a:p>
            </p:txBody>
          </p:sp>
        </p:grpSp>
        <p:pic>
          <p:nvPicPr>
            <p:cNvPr id="25"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59057" t="8806" r="25145"/>
            <a:stretch/>
          </p:blipFill>
          <p:spPr bwMode="auto">
            <a:xfrm>
              <a:off x="2376314" y="815810"/>
              <a:ext cx="535911" cy="554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8" name="10 Grupo"/>
          <p:cNvGrpSpPr/>
          <p:nvPr/>
        </p:nvGrpSpPr>
        <p:grpSpPr>
          <a:xfrm>
            <a:off x="3240410" y="6612715"/>
            <a:ext cx="740068" cy="1110282"/>
            <a:chOff x="3580462" y="815810"/>
            <a:chExt cx="740068" cy="1110282"/>
          </a:xfrm>
        </p:grpSpPr>
        <p:grpSp>
          <p:nvGrpSpPr>
            <p:cNvPr id="29" name="7 Grupo"/>
            <p:cNvGrpSpPr/>
            <p:nvPr/>
          </p:nvGrpSpPr>
          <p:grpSpPr>
            <a:xfrm>
              <a:off x="3580462" y="1288342"/>
              <a:ext cx="740068" cy="637750"/>
              <a:chOff x="5245046" y="1274868"/>
              <a:chExt cx="740068" cy="637750"/>
            </a:xfrm>
          </p:grpSpPr>
          <p:sp>
            <p:nvSpPr>
              <p:cNvPr id="31" name="43 Rectángulo redondeado"/>
              <p:cNvSpPr/>
              <p:nvPr/>
            </p:nvSpPr>
            <p:spPr>
              <a:xfrm>
                <a:off x="5245046" y="1561312"/>
                <a:ext cx="740068" cy="351306"/>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0,10%</a:t>
                </a:r>
              </a:p>
            </p:txBody>
          </p:sp>
          <p:sp>
            <p:nvSpPr>
              <p:cNvPr id="32" name="33 Rectángulo"/>
              <p:cNvSpPr/>
              <p:nvPr/>
            </p:nvSpPr>
            <p:spPr>
              <a:xfrm>
                <a:off x="5272675" y="1274868"/>
                <a:ext cx="704039" cy="276999"/>
              </a:xfrm>
              <a:prstGeom prst="rect">
                <a:avLst/>
              </a:prstGeom>
            </p:spPr>
            <p:txBody>
              <a:bodyPr wrap="none">
                <a:spAutoFit/>
              </a:bodyPr>
              <a:lstStyle/>
              <a:p>
                <a:r>
                  <a:rPr lang="es-ES" sz="1200" b="1" u="sng" dirty="0">
                    <a:latin typeface="Arial Narrow" panose="020B0606020202030204" pitchFamily="34" charset="0"/>
                  </a:rPr>
                  <a:t>Indígena</a:t>
                </a:r>
                <a:endParaRPr lang="es-ES" sz="1200" b="1" u="sng" dirty="0">
                  <a:solidFill>
                    <a:sysClr val="windowText" lastClr="000000"/>
                  </a:solidFill>
                  <a:latin typeface="Arial Narrow" panose="020B0606020202030204" pitchFamily="34" charset="0"/>
                </a:endParaRPr>
              </a:p>
            </p:txBody>
          </p:sp>
        </p:grpSp>
        <p:pic>
          <p:nvPicPr>
            <p:cNvPr id="30"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86761"/>
            <a:stretch/>
          </p:blipFill>
          <p:spPr bwMode="auto">
            <a:xfrm>
              <a:off x="3727050" y="815810"/>
              <a:ext cx="451077" cy="562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33" name="Picture 6"/>
          <p:cNvPicPr>
            <a:picLocks noChangeAspect="1" noChangeArrowheads="1"/>
          </p:cNvPicPr>
          <p:nvPr/>
        </p:nvPicPr>
        <p:blipFill>
          <a:blip r:embed="rId3">
            <a:biLevel thresh="50000"/>
            <a:extLst>
              <a:ext uri="{28A0092B-C50C-407E-A947-70E740481C1C}">
                <a14:useLocalDpi xmlns:a14="http://schemas.microsoft.com/office/drawing/2010/main" val="0"/>
              </a:ext>
            </a:extLst>
          </a:blip>
          <a:srcRect/>
          <a:stretch>
            <a:fillRect/>
          </a:stretch>
        </p:blipFill>
        <p:spPr bwMode="auto">
          <a:xfrm>
            <a:off x="4873790" y="7827434"/>
            <a:ext cx="721930" cy="590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4" name="71 Grupo"/>
          <p:cNvGrpSpPr/>
          <p:nvPr/>
        </p:nvGrpSpPr>
        <p:grpSpPr>
          <a:xfrm>
            <a:off x="4334634" y="8281069"/>
            <a:ext cx="1690560" cy="650645"/>
            <a:chOff x="-14122" y="7072716"/>
            <a:chExt cx="1282684" cy="650645"/>
          </a:xfrm>
        </p:grpSpPr>
        <p:sp>
          <p:nvSpPr>
            <p:cNvPr id="35" name="72 CuadroTexto"/>
            <p:cNvSpPr txBox="1"/>
            <p:nvPr/>
          </p:nvSpPr>
          <p:spPr>
            <a:xfrm>
              <a:off x="-14122" y="7072716"/>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Área de ocurrencia</a:t>
              </a:r>
            </a:p>
          </p:txBody>
        </p:sp>
        <p:sp>
          <p:nvSpPr>
            <p:cNvPr id="36" name="73 Rectángulo redondeado"/>
            <p:cNvSpPr/>
            <p:nvPr/>
          </p:nvSpPr>
          <p:spPr>
            <a:xfrm>
              <a:off x="-14122" y="7363321"/>
              <a:ext cx="1282684"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Cabecera municipal</a:t>
              </a:r>
            </a:p>
            <a:p>
              <a:pPr algn="ctr"/>
              <a:r>
                <a:rPr lang="es-ES" sz="1600" b="1" dirty="0">
                  <a:solidFill>
                    <a:schemeClr val="tx1"/>
                  </a:solidFill>
                  <a:latin typeface="Arial Narrow" panose="020B0606020202030204" pitchFamily="34" charset="0"/>
                </a:rPr>
                <a:t>97,4%</a:t>
              </a:r>
            </a:p>
          </p:txBody>
        </p:sp>
      </p:grpSp>
      <p:pic>
        <p:nvPicPr>
          <p:cNvPr id="37" name="Picture 5"/>
          <p:cNvPicPr>
            <a:picLocks noChangeAspect="1" noChangeArrowheads="1"/>
          </p:cNvPicPr>
          <p:nvPr/>
        </p:nvPicPr>
        <p:blipFill>
          <a:blip r:embed="rId4">
            <a:biLevel thresh="50000"/>
            <a:extLst>
              <a:ext uri="{28A0092B-C50C-407E-A947-70E740481C1C}">
                <a14:useLocalDpi xmlns:a14="http://schemas.microsoft.com/office/drawing/2010/main" val="0"/>
              </a:ext>
            </a:extLst>
          </a:blip>
          <a:srcRect/>
          <a:stretch>
            <a:fillRect/>
          </a:stretch>
        </p:blipFill>
        <p:spPr bwMode="auto">
          <a:xfrm>
            <a:off x="1814317" y="7810161"/>
            <a:ext cx="514828" cy="409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8" name="87 Grupo"/>
          <p:cNvGrpSpPr/>
          <p:nvPr/>
        </p:nvGrpSpPr>
        <p:grpSpPr>
          <a:xfrm>
            <a:off x="1083388" y="8151213"/>
            <a:ext cx="1995317" cy="780501"/>
            <a:chOff x="-188366" y="7072716"/>
            <a:chExt cx="1513913" cy="780501"/>
          </a:xfrm>
        </p:grpSpPr>
        <p:sp>
          <p:nvSpPr>
            <p:cNvPr id="39" name="88 CuadroTexto"/>
            <p:cNvSpPr txBox="1"/>
            <p:nvPr/>
          </p:nvSpPr>
          <p:spPr>
            <a:xfrm>
              <a:off x="-14122" y="7072716"/>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Afiliación al SGSSS</a:t>
              </a:r>
            </a:p>
          </p:txBody>
        </p:sp>
        <p:sp>
          <p:nvSpPr>
            <p:cNvPr id="40" name="89 Rectángulo redondeado"/>
            <p:cNvSpPr/>
            <p:nvPr/>
          </p:nvSpPr>
          <p:spPr>
            <a:xfrm>
              <a:off x="-188366" y="7363320"/>
              <a:ext cx="1513913" cy="489897"/>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b="1" dirty="0">
                  <a:solidFill>
                    <a:schemeClr val="tx1"/>
                  </a:solidFill>
                  <a:latin typeface="Arial Narrow" panose="020B0606020202030204" pitchFamily="34" charset="0"/>
                </a:rPr>
                <a:t>Régimen contributivo: </a:t>
              </a:r>
              <a:r>
                <a:rPr lang="es-ES" sz="1100" b="1" dirty="0">
                  <a:solidFill>
                    <a:schemeClr val="tx1"/>
                  </a:solidFill>
                  <a:latin typeface="Arial Narrow" panose="020B0606020202030204" pitchFamily="34" charset="0"/>
                </a:rPr>
                <a:t>62,13%</a:t>
              </a:r>
            </a:p>
            <a:p>
              <a:pPr algn="ctr"/>
              <a:r>
                <a:rPr lang="es-ES" sz="1100" b="1" dirty="0">
                  <a:solidFill>
                    <a:schemeClr val="tx1"/>
                  </a:solidFill>
                  <a:latin typeface="Arial Narrow" panose="020B0606020202030204" pitchFamily="34" charset="0"/>
                </a:rPr>
                <a:t>Régimen subsidiado: 32,77%</a:t>
              </a:r>
              <a:endParaRPr lang="es-ES" sz="1200" b="1" dirty="0">
                <a:solidFill>
                  <a:schemeClr val="tx1"/>
                </a:solidFill>
                <a:latin typeface="Arial Narrow" panose="020B0606020202030204" pitchFamily="34" charset="0"/>
              </a:endParaRPr>
            </a:p>
          </p:txBody>
        </p:sp>
      </p:grpSp>
      <p:grpSp>
        <p:nvGrpSpPr>
          <p:cNvPr id="42" name="91 Grupo"/>
          <p:cNvGrpSpPr/>
          <p:nvPr/>
        </p:nvGrpSpPr>
        <p:grpSpPr>
          <a:xfrm>
            <a:off x="5275360" y="6644738"/>
            <a:ext cx="874090" cy="1056602"/>
            <a:chOff x="2507826" y="2775558"/>
            <a:chExt cx="874090" cy="1056602"/>
          </a:xfrm>
        </p:grpSpPr>
        <p:sp>
          <p:nvSpPr>
            <p:cNvPr id="43" name="92 Rectángulo redondeado"/>
            <p:cNvSpPr/>
            <p:nvPr/>
          </p:nvSpPr>
          <p:spPr>
            <a:xfrm>
              <a:off x="2507826" y="3472120"/>
              <a:ext cx="874090" cy="360040"/>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0,69%</a:t>
              </a:r>
            </a:p>
          </p:txBody>
        </p:sp>
        <p:pic>
          <p:nvPicPr>
            <p:cNvPr id="44" name="Picture 2"/>
            <p:cNvPicPr>
              <a:picLocks noChangeAspect="1" noChangeArrowheads="1"/>
            </p:cNvPicPr>
            <p:nvPr/>
          </p:nvPicPr>
          <p:blipFill>
            <a:blip r:embed="rId5">
              <a:biLevel thresh="75000"/>
              <a:extLst>
                <a:ext uri="{28A0092B-C50C-407E-A947-70E740481C1C}">
                  <a14:useLocalDpi xmlns:a14="http://schemas.microsoft.com/office/drawing/2010/main" val="0"/>
                </a:ext>
              </a:extLst>
            </a:blip>
            <a:srcRect/>
            <a:stretch>
              <a:fillRect/>
            </a:stretch>
          </p:blipFill>
          <p:spPr bwMode="auto">
            <a:xfrm>
              <a:off x="2810491" y="2775558"/>
              <a:ext cx="354332" cy="543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94 Rectángulo"/>
            <p:cNvSpPr/>
            <p:nvPr/>
          </p:nvSpPr>
          <p:spPr>
            <a:xfrm>
              <a:off x="2566290" y="3203848"/>
              <a:ext cx="724878" cy="276999"/>
            </a:xfrm>
            <a:prstGeom prst="rect">
              <a:avLst/>
            </a:prstGeom>
          </p:spPr>
          <p:txBody>
            <a:bodyPr wrap="none">
              <a:spAutoFit/>
            </a:bodyPr>
            <a:lstStyle/>
            <a:p>
              <a:pPr algn="ctr"/>
              <a:r>
                <a:rPr lang="es-ES" sz="1200" b="1" u="sng" dirty="0">
                  <a:latin typeface="Arial Narrow" panose="020B0606020202030204" pitchFamily="34" charset="0"/>
                </a:rPr>
                <a:t>Gestante</a:t>
              </a:r>
              <a:endParaRPr lang="es-ES" sz="1200" b="1" u="sng" dirty="0">
                <a:solidFill>
                  <a:sysClr val="windowText" lastClr="000000"/>
                </a:solidFill>
                <a:latin typeface="Arial Narrow" panose="020B0606020202030204" pitchFamily="34" charset="0"/>
              </a:endParaRPr>
            </a:p>
          </p:txBody>
        </p:sp>
      </p:grpSp>
      <p:grpSp>
        <p:nvGrpSpPr>
          <p:cNvPr id="46" name="14 Grupo"/>
          <p:cNvGrpSpPr/>
          <p:nvPr/>
        </p:nvGrpSpPr>
        <p:grpSpPr>
          <a:xfrm>
            <a:off x="4320530" y="6591933"/>
            <a:ext cx="874090" cy="1127234"/>
            <a:chOff x="4542245" y="835972"/>
            <a:chExt cx="874090" cy="1127234"/>
          </a:xfrm>
        </p:grpSpPr>
        <p:grpSp>
          <p:nvGrpSpPr>
            <p:cNvPr id="47" name="1 Grupo"/>
            <p:cNvGrpSpPr/>
            <p:nvPr/>
          </p:nvGrpSpPr>
          <p:grpSpPr>
            <a:xfrm>
              <a:off x="4542245" y="1334894"/>
              <a:ext cx="874090" cy="628312"/>
              <a:chOff x="2507826" y="3203848"/>
              <a:chExt cx="874090" cy="628312"/>
            </a:xfrm>
          </p:grpSpPr>
          <p:sp>
            <p:nvSpPr>
              <p:cNvPr id="49" name="56 Rectángulo redondeado"/>
              <p:cNvSpPr/>
              <p:nvPr/>
            </p:nvSpPr>
            <p:spPr>
              <a:xfrm>
                <a:off x="2507826" y="3472120"/>
                <a:ext cx="874090"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2,46%</a:t>
                </a:r>
              </a:p>
            </p:txBody>
          </p:sp>
          <p:sp>
            <p:nvSpPr>
              <p:cNvPr id="50" name="38 Rectángulo"/>
              <p:cNvSpPr/>
              <p:nvPr/>
            </p:nvSpPr>
            <p:spPr>
              <a:xfrm>
                <a:off x="2572704" y="3203848"/>
                <a:ext cx="712054" cy="276999"/>
              </a:xfrm>
              <a:prstGeom prst="rect">
                <a:avLst/>
              </a:prstGeom>
            </p:spPr>
            <p:txBody>
              <a:bodyPr wrap="none">
                <a:spAutoFit/>
              </a:bodyPr>
              <a:lstStyle/>
              <a:p>
                <a:pPr algn="ctr"/>
                <a:r>
                  <a:rPr lang="es-ES" sz="1200" b="1" u="sng" dirty="0">
                    <a:latin typeface="Arial Narrow" panose="020B0606020202030204" pitchFamily="34" charset="0"/>
                  </a:rPr>
                  <a:t>Migrante</a:t>
                </a:r>
                <a:endParaRPr lang="es-ES" sz="1200" b="1" u="sng" dirty="0">
                  <a:solidFill>
                    <a:sysClr val="windowText" lastClr="000000"/>
                  </a:solidFill>
                  <a:latin typeface="Arial Narrow" panose="020B0606020202030204" pitchFamily="34" charset="0"/>
                </a:endParaRPr>
              </a:p>
            </p:txBody>
          </p:sp>
        </p:grpSp>
        <p:pic>
          <p:nvPicPr>
            <p:cNvPr id="48" name="Picture 6"/>
            <p:cNvPicPr>
              <a:picLocks noChangeAspect="1" noChangeArrowheads="1"/>
            </p:cNvPicPr>
            <p:nvPr/>
          </p:nvPicPr>
          <p:blipFill>
            <a:blip r:embed="rId6">
              <a:biLevel thresh="50000"/>
              <a:extLst>
                <a:ext uri="{28A0092B-C50C-407E-A947-70E740481C1C}">
                  <a14:useLocalDpi xmlns:a14="http://schemas.microsoft.com/office/drawing/2010/main" val="0"/>
                </a:ext>
              </a:extLst>
            </a:blip>
            <a:srcRect/>
            <a:stretch>
              <a:fillRect/>
            </a:stretch>
          </p:blipFill>
          <p:spPr bwMode="auto">
            <a:xfrm>
              <a:off x="4769141" y="835972"/>
              <a:ext cx="479073" cy="553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51" name="15 Grupo"/>
          <p:cNvGrpSpPr/>
          <p:nvPr/>
        </p:nvGrpSpPr>
        <p:grpSpPr>
          <a:xfrm>
            <a:off x="6025194" y="6488567"/>
            <a:ext cx="1290798" cy="1202122"/>
            <a:chOff x="9455421" y="903990"/>
            <a:chExt cx="1290798" cy="1202122"/>
          </a:xfrm>
        </p:grpSpPr>
        <p:pic>
          <p:nvPicPr>
            <p:cNvPr id="52" name="Picture 4"/>
            <p:cNvPicPr>
              <a:picLocks noChangeAspect="1" noChangeArrowheads="1"/>
            </p:cNvPicPr>
            <p:nvPr/>
          </p:nvPicPr>
          <p:blipFill rotWithShape="1">
            <a:blip r:embed="rId7">
              <a:biLevel thresh="50000"/>
              <a:extLst>
                <a:ext uri="{28A0092B-C50C-407E-A947-70E740481C1C}">
                  <a14:useLocalDpi xmlns:a14="http://schemas.microsoft.com/office/drawing/2010/main" val="0"/>
                </a:ext>
              </a:extLst>
            </a:blip>
            <a:srcRect r="48966"/>
            <a:stretch/>
          </p:blipFill>
          <p:spPr bwMode="auto">
            <a:xfrm>
              <a:off x="9749565" y="903990"/>
              <a:ext cx="680837" cy="500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3" name="75 Grupo"/>
            <p:cNvGrpSpPr/>
            <p:nvPr/>
          </p:nvGrpSpPr>
          <p:grpSpPr>
            <a:xfrm>
              <a:off x="9455421" y="1311975"/>
              <a:ext cx="1290798" cy="794137"/>
              <a:chOff x="-344103" y="6929224"/>
              <a:chExt cx="1508162" cy="794137"/>
            </a:xfrm>
          </p:grpSpPr>
          <p:sp>
            <p:nvSpPr>
              <p:cNvPr id="54" name="76 CuadroTexto"/>
              <p:cNvSpPr txBox="1"/>
              <p:nvPr/>
            </p:nvSpPr>
            <p:spPr>
              <a:xfrm>
                <a:off x="-344103" y="6929224"/>
                <a:ext cx="1508162" cy="461665"/>
              </a:xfrm>
              <a:prstGeom prst="rect">
                <a:avLst/>
              </a:prstGeom>
              <a:noFill/>
            </p:spPr>
            <p:txBody>
              <a:bodyPr wrap="square" rtlCol="0">
                <a:spAutoFit/>
              </a:bodyPr>
              <a:lstStyle/>
              <a:p>
                <a:pPr algn="ctr"/>
                <a:r>
                  <a:rPr lang="es-ES" sz="1200" b="1" u="sng" dirty="0">
                    <a:latin typeface="Arial Narrow" panose="020B0606020202030204" pitchFamily="34" charset="0"/>
                  </a:rPr>
                  <a:t>Privado de la libertad</a:t>
                </a:r>
              </a:p>
            </p:txBody>
          </p:sp>
          <p:sp>
            <p:nvSpPr>
              <p:cNvPr id="55" name="77 Rectángulo redondeado"/>
              <p:cNvSpPr/>
              <p:nvPr/>
            </p:nvSpPr>
            <p:spPr>
              <a:xfrm>
                <a:off x="-103304" y="7363321"/>
                <a:ext cx="1024187"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0,64%</a:t>
                </a:r>
              </a:p>
            </p:txBody>
          </p:sp>
        </p:grpSp>
      </p:grpSp>
      <p:grpSp>
        <p:nvGrpSpPr>
          <p:cNvPr id="56" name="96 Grupo"/>
          <p:cNvGrpSpPr/>
          <p:nvPr/>
        </p:nvGrpSpPr>
        <p:grpSpPr>
          <a:xfrm>
            <a:off x="2205963" y="6207897"/>
            <a:ext cx="1847617" cy="436841"/>
            <a:chOff x="3060727" y="484500"/>
            <a:chExt cx="2369636" cy="436841"/>
          </a:xfrm>
        </p:grpSpPr>
        <p:sp>
          <p:nvSpPr>
            <p:cNvPr id="57" name="119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8" name="120 CuadroTexto"/>
            <p:cNvSpPr txBox="1"/>
            <p:nvPr/>
          </p:nvSpPr>
          <p:spPr>
            <a:xfrm>
              <a:off x="3600450" y="484500"/>
              <a:ext cx="1477125" cy="307777"/>
            </a:xfrm>
            <a:prstGeom prst="rect">
              <a:avLst/>
            </a:prstGeom>
            <a:noFill/>
          </p:spPr>
          <p:txBody>
            <a:bodyPr wrap="square" rtlCol="0">
              <a:spAutoFit/>
            </a:bodyPr>
            <a:lstStyle/>
            <a:p>
              <a:pPr algn="ctr"/>
              <a:r>
                <a:rPr lang="es-ES" sz="1400" b="1" dirty="0">
                  <a:latin typeface="Arial Narrow" panose="020B0606020202030204" pitchFamily="34" charset="0"/>
                </a:rPr>
                <a:t>Etnia</a:t>
              </a:r>
            </a:p>
          </p:txBody>
        </p:sp>
      </p:grpSp>
      <p:grpSp>
        <p:nvGrpSpPr>
          <p:cNvPr id="59" name="121 Grupo"/>
          <p:cNvGrpSpPr/>
          <p:nvPr/>
        </p:nvGrpSpPr>
        <p:grpSpPr>
          <a:xfrm>
            <a:off x="54374" y="6196035"/>
            <a:ext cx="1852274" cy="436841"/>
            <a:chOff x="3054754" y="484500"/>
            <a:chExt cx="2375609" cy="436841"/>
          </a:xfrm>
        </p:grpSpPr>
        <p:sp>
          <p:nvSpPr>
            <p:cNvPr id="60" name="122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61" name="123 CuadroTexto"/>
            <p:cNvSpPr txBox="1"/>
            <p:nvPr/>
          </p:nvSpPr>
          <p:spPr>
            <a:xfrm>
              <a:off x="3054754" y="484500"/>
              <a:ext cx="2339087" cy="307777"/>
            </a:xfrm>
            <a:prstGeom prst="rect">
              <a:avLst/>
            </a:prstGeom>
            <a:noFill/>
          </p:spPr>
          <p:txBody>
            <a:bodyPr wrap="square" rtlCol="0">
              <a:spAutoFit/>
            </a:bodyPr>
            <a:lstStyle/>
            <a:p>
              <a:pPr algn="ctr"/>
              <a:r>
                <a:rPr lang="es-ES" sz="1400" b="1" dirty="0">
                  <a:latin typeface="Arial Narrow" panose="020B0606020202030204" pitchFamily="34" charset="0"/>
                </a:rPr>
                <a:t>Sexo</a:t>
              </a:r>
            </a:p>
          </p:txBody>
        </p:sp>
      </p:grpSp>
      <p:grpSp>
        <p:nvGrpSpPr>
          <p:cNvPr id="62" name="124 Grupo"/>
          <p:cNvGrpSpPr/>
          <p:nvPr/>
        </p:nvGrpSpPr>
        <p:grpSpPr>
          <a:xfrm>
            <a:off x="4385408" y="6226595"/>
            <a:ext cx="2722457" cy="436841"/>
            <a:chOff x="3060727" y="484500"/>
            <a:chExt cx="2369636" cy="436841"/>
          </a:xfrm>
        </p:grpSpPr>
        <p:sp>
          <p:nvSpPr>
            <p:cNvPr id="63" name="125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64" name="126 CuadroTexto"/>
            <p:cNvSpPr txBox="1"/>
            <p:nvPr/>
          </p:nvSpPr>
          <p:spPr>
            <a:xfrm>
              <a:off x="3060727" y="484500"/>
              <a:ext cx="2369636" cy="307777"/>
            </a:xfrm>
            <a:prstGeom prst="rect">
              <a:avLst/>
            </a:prstGeom>
            <a:noFill/>
          </p:spPr>
          <p:txBody>
            <a:bodyPr wrap="square" rtlCol="0">
              <a:spAutoFit/>
            </a:bodyPr>
            <a:lstStyle/>
            <a:p>
              <a:pPr algn="ctr"/>
              <a:r>
                <a:rPr lang="es-ES" sz="1400" b="1" dirty="0">
                  <a:latin typeface="Arial Narrow" panose="020B0606020202030204" pitchFamily="34" charset="0"/>
                </a:rPr>
                <a:t>Poblaciones especiales</a:t>
              </a:r>
            </a:p>
          </p:txBody>
        </p:sp>
      </p:grpSp>
      <p:sp>
        <p:nvSpPr>
          <p:cNvPr id="66"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 </a:t>
            </a:r>
            <a:r>
              <a:rPr lang="es-ES" sz="1050" b="1" dirty="0" smtClean="0">
                <a:latin typeface="Arial Narrow" panose="020B0606020202030204" pitchFamily="34" charset="0"/>
              </a:rPr>
              <a:t>26</a:t>
            </a:r>
            <a:endParaRPr lang="es-ES" sz="1050" b="1" dirty="0">
              <a:latin typeface="Arial Narrow" panose="020B0606020202030204" pitchFamily="34" charset="0"/>
            </a:endParaRPr>
          </a:p>
        </p:txBody>
      </p:sp>
      <p:sp>
        <p:nvSpPr>
          <p:cNvPr id="67" name="66 Rectángulo"/>
          <p:cNvSpPr/>
          <p:nvPr/>
        </p:nvSpPr>
        <p:spPr>
          <a:xfrm>
            <a:off x="3285509" y="7660781"/>
            <a:ext cx="649537" cy="276999"/>
          </a:xfrm>
          <a:prstGeom prst="rect">
            <a:avLst/>
          </a:prstGeom>
        </p:spPr>
        <p:txBody>
          <a:bodyPr wrap="none">
            <a:spAutoFit/>
          </a:bodyPr>
          <a:lstStyle/>
          <a:p>
            <a:r>
              <a:rPr lang="es-ES" sz="1200" b="1" dirty="0">
                <a:latin typeface="Arial Narrow" panose="020B0606020202030204" pitchFamily="34" charset="0"/>
              </a:rPr>
              <a:t>2 casos</a:t>
            </a:r>
            <a:endParaRPr lang="es-CO" sz="1200" dirty="0"/>
          </a:p>
        </p:txBody>
      </p:sp>
      <p:sp>
        <p:nvSpPr>
          <p:cNvPr id="68" name="67 Rectángulo"/>
          <p:cNvSpPr/>
          <p:nvPr/>
        </p:nvSpPr>
        <p:spPr>
          <a:xfrm>
            <a:off x="2372856" y="7671662"/>
            <a:ext cx="720069" cy="276999"/>
          </a:xfrm>
          <a:prstGeom prst="rect">
            <a:avLst/>
          </a:prstGeom>
        </p:spPr>
        <p:txBody>
          <a:bodyPr wrap="none">
            <a:spAutoFit/>
          </a:bodyPr>
          <a:lstStyle/>
          <a:p>
            <a:r>
              <a:rPr lang="es-ES" sz="1200" b="1" dirty="0">
                <a:latin typeface="Arial Narrow" panose="020B0606020202030204" pitchFamily="34" charset="0"/>
              </a:rPr>
              <a:t>14 casos</a:t>
            </a:r>
            <a:endParaRPr lang="es-CO" sz="1200" dirty="0"/>
          </a:p>
        </p:txBody>
      </p:sp>
      <p:sp>
        <p:nvSpPr>
          <p:cNvPr id="69" name="68 Rectángulo"/>
          <p:cNvSpPr/>
          <p:nvPr/>
        </p:nvSpPr>
        <p:spPr>
          <a:xfrm>
            <a:off x="218005" y="7668344"/>
            <a:ext cx="790601" cy="276999"/>
          </a:xfrm>
          <a:prstGeom prst="rect">
            <a:avLst/>
          </a:prstGeom>
        </p:spPr>
        <p:txBody>
          <a:bodyPr wrap="none">
            <a:spAutoFit/>
          </a:bodyPr>
          <a:lstStyle/>
          <a:p>
            <a:r>
              <a:rPr lang="es-ES" sz="1200" b="1" dirty="0">
                <a:latin typeface="Arial Narrow" panose="020B0606020202030204" pitchFamily="34" charset="0"/>
              </a:rPr>
              <a:t>677 casos</a:t>
            </a:r>
            <a:endParaRPr lang="es-CO" sz="1200" dirty="0"/>
          </a:p>
        </p:txBody>
      </p:sp>
      <p:sp>
        <p:nvSpPr>
          <p:cNvPr id="70" name="69 Rectángulo"/>
          <p:cNvSpPr/>
          <p:nvPr/>
        </p:nvSpPr>
        <p:spPr>
          <a:xfrm>
            <a:off x="1008162" y="7660781"/>
            <a:ext cx="861133" cy="276999"/>
          </a:xfrm>
          <a:prstGeom prst="rect">
            <a:avLst/>
          </a:prstGeom>
        </p:spPr>
        <p:txBody>
          <a:bodyPr wrap="none">
            <a:spAutoFit/>
          </a:bodyPr>
          <a:lstStyle/>
          <a:p>
            <a:r>
              <a:rPr lang="es-ES" sz="1200" b="1" dirty="0">
                <a:latin typeface="Arial Narrow" panose="020B0606020202030204" pitchFamily="34" charset="0"/>
              </a:rPr>
              <a:t>1261 casos</a:t>
            </a:r>
            <a:endParaRPr lang="es-CO" sz="1200" dirty="0"/>
          </a:p>
        </p:txBody>
      </p:sp>
      <p:sp>
        <p:nvSpPr>
          <p:cNvPr id="71" name="70 Rectángulo"/>
          <p:cNvSpPr/>
          <p:nvPr/>
        </p:nvSpPr>
        <p:spPr>
          <a:xfrm>
            <a:off x="4432806" y="7674681"/>
            <a:ext cx="720069" cy="276999"/>
          </a:xfrm>
          <a:prstGeom prst="rect">
            <a:avLst/>
          </a:prstGeom>
        </p:spPr>
        <p:txBody>
          <a:bodyPr wrap="none">
            <a:spAutoFit/>
          </a:bodyPr>
          <a:lstStyle/>
          <a:p>
            <a:r>
              <a:rPr lang="es-ES" sz="1200" b="1" dirty="0">
                <a:latin typeface="Arial Narrow" panose="020B0606020202030204" pitchFamily="34" charset="0"/>
              </a:rPr>
              <a:t>50 casos</a:t>
            </a:r>
            <a:endParaRPr lang="es-CO" sz="1200" dirty="0"/>
          </a:p>
        </p:txBody>
      </p:sp>
      <p:sp>
        <p:nvSpPr>
          <p:cNvPr id="72" name="71 Rectángulo"/>
          <p:cNvSpPr/>
          <p:nvPr/>
        </p:nvSpPr>
        <p:spPr>
          <a:xfrm>
            <a:off x="5387636" y="7668343"/>
            <a:ext cx="720069" cy="276999"/>
          </a:xfrm>
          <a:prstGeom prst="rect">
            <a:avLst/>
          </a:prstGeom>
        </p:spPr>
        <p:txBody>
          <a:bodyPr wrap="none">
            <a:spAutoFit/>
          </a:bodyPr>
          <a:lstStyle/>
          <a:p>
            <a:r>
              <a:rPr lang="es-ES" sz="1200" b="1" dirty="0">
                <a:latin typeface="Arial Narrow" panose="020B0606020202030204" pitchFamily="34" charset="0"/>
              </a:rPr>
              <a:t>14 casos</a:t>
            </a:r>
            <a:endParaRPr lang="es-CO" sz="1200" dirty="0"/>
          </a:p>
        </p:txBody>
      </p:sp>
      <p:sp>
        <p:nvSpPr>
          <p:cNvPr id="73" name="72 Rectángulo"/>
          <p:cNvSpPr/>
          <p:nvPr/>
        </p:nvSpPr>
        <p:spPr>
          <a:xfrm>
            <a:off x="6350638" y="7660780"/>
            <a:ext cx="720069" cy="276999"/>
          </a:xfrm>
          <a:prstGeom prst="rect">
            <a:avLst/>
          </a:prstGeom>
        </p:spPr>
        <p:txBody>
          <a:bodyPr wrap="none">
            <a:spAutoFit/>
          </a:bodyPr>
          <a:lstStyle/>
          <a:p>
            <a:r>
              <a:rPr lang="es-ES" sz="1200" b="1" dirty="0">
                <a:latin typeface="Arial Narrow" panose="020B0606020202030204" pitchFamily="34" charset="0"/>
              </a:rPr>
              <a:t>13 casos</a:t>
            </a:r>
            <a:endParaRPr lang="es-CO" sz="1200" dirty="0"/>
          </a:p>
        </p:txBody>
      </p:sp>
      <p:pic>
        <p:nvPicPr>
          <p:cNvPr id="3" name="Imagen 2">
            <a:extLst>
              <a:ext uri="{FF2B5EF4-FFF2-40B4-BE49-F238E27FC236}">
                <a16:creationId xmlns:a16="http://schemas.microsoft.com/office/drawing/2014/main" id="{ED09134F-15B4-458C-953B-F49E49C3951A}"/>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402195" y="554649"/>
            <a:ext cx="6397197" cy="4943289"/>
          </a:xfrm>
          <a:prstGeom prst="rect">
            <a:avLst/>
          </a:prstGeom>
        </p:spPr>
      </p:pic>
    </p:spTree>
    <p:extLst>
      <p:ext uri="{BB962C8B-B14F-4D97-AF65-F5344CB8AC3E}">
        <p14:creationId xmlns:p14="http://schemas.microsoft.com/office/powerpoint/2010/main" val="3780771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59 Rectángulo"/>
          <p:cNvSpPr/>
          <p:nvPr/>
        </p:nvSpPr>
        <p:spPr>
          <a:xfrm>
            <a:off x="14436" y="15338"/>
            <a:ext cx="7200900" cy="390527"/>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91840" y="87346"/>
            <a:ext cx="5701151" cy="288032"/>
            <a:chOff x="2448322" y="33255"/>
            <a:chExt cx="5701151" cy="288032"/>
          </a:xfrm>
        </p:grpSpPr>
        <p:sp>
          <p:nvSpPr>
            <p:cNvPr id="62" name="61 Elipse"/>
            <p:cNvSpPr/>
            <p:nvPr/>
          </p:nvSpPr>
          <p:spPr>
            <a:xfrm>
              <a:off x="2448322" y="3325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16406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6" y="44288"/>
              <a:ext cx="4846937" cy="276999"/>
            </a:xfrm>
            <a:prstGeom prst="rect">
              <a:avLst/>
            </a:prstGeom>
            <a:noFill/>
          </p:spPr>
          <p:txBody>
            <a:bodyPr wrap="square" rtlCol="0">
              <a:spAutoFit/>
            </a:bodyPr>
            <a:lstStyle/>
            <a:p>
              <a:r>
                <a:rPr lang="es-ES" sz="1200" b="1" dirty="0">
                  <a:latin typeface="Arial Narrow" panose="020B0606020202030204" pitchFamily="34" charset="0"/>
                </a:rPr>
                <a:t>Variables especificas del comportamiento del evento y curso de vida</a:t>
              </a:r>
            </a:p>
          </p:txBody>
        </p:sp>
      </p:grpSp>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27</a:t>
            </a:r>
            <a:endParaRPr lang="es-ES" sz="1050" b="1" dirty="0">
              <a:latin typeface="Arial Narrow" panose="020B0606020202030204" pitchFamily="34" charset="0"/>
            </a:endParaRPr>
          </a:p>
        </p:txBody>
      </p:sp>
      <p:sp>
        <p:nvSpPr>
          <p:cNvPr id="70" name="69 Rectángulo"/>
          <p:cNvSpPr/>
          <p:nvPr/>
        </p:nvSpPr>
        <p:spPr>
          <a:xfrm>
            <a:off x="239512" y="4829476"/>
            <a:ext cx="3181350" cy="400110"/>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pPr algn="just"/>
            <a:r>
              <a:rPr lang="es-ES" sz="700" dirty="0">
                <a:latin typeface="Arial Narrow" panose="020B0606020202030204" pitchFamily="34" charset="0"/>
              </a:rPr>
              <a:t>Figura. Grupo de edad y sexo de los casos notificados de intento de suicidio. Periodo epidemiológico 10. 2025. </a:t>
            </a:r>
          </a:p>
        </p:txBody>
      </p:sp>
      <p:grpSp>
        <p:nvGrpSpPr>
          <p:cNvPr id="80" name="79 Grupo"/>
          <p:cNvGrpSpPr/>
          <p:nvPr/>
        </p:nvGrpSpPr>
        <p:grpSpPr>
          <a:xfrm>
            <a:off x="1566124" y="614149"/>
            <a:ext cx="3599812" cy="1558333"/>
            <a:chOff x="201462" y="-3092190"/>
            <a:chExt cx="5615467" cy="2421116"/>
          </a:xfrm>
        </p:grpSpPr>
        <p:pic>
          <p:nvPicPr>
            <p:cNvPr id="8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462" y="-3092190"/>
              <a:ext cx="1171575" cy="1076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8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005" y="-1890274"/>
              <a:ext cx="1028699" cy="121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9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7961" y="-1883222"/>
              <a:ext cx="1029111" cy="11773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99" name="98 Flecha izquierda"/>
            <p:cNvSpPr/>
            <p:nvPr/>
          </p:nvSpPr>
          <p:spPr>
            <a:xfrm rot="10800000">
              <a:off x="1444980" y="-2715136"/>
              <a:ext cx="269965" cy="352089"/>
            </a:xfrm>
            <a:prstGeom prst="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solidFill>
                  <a:schemeClr val="tx1"/>
                </a:solidFill>
                <a:latin typeface="Arial Narrow" panose="020B0606020202030204" pitchFamily="34" charset="0"/>
              </a:endParaRPr>
            </a:p>
          </p:txBody>
        </p:sp>
        <p:sp>
          <p:nvSpPr>
            <p:cNvPr id="100" name="99 Redondear rectángulo de esquina diagonal"/>
            <p:cNvSpPr/>
            <p:nvPr/>
          </p:nvSpPr>
          <p:spPr>
            <a:xfrm>
              <a:off x="1813500" y="-2825077"/>
              <a:ext cx="1238547" cy="576003"/>
            </a:xfrm>
            <a:prstGeom prst="round2DiagRect">
              <a:avLst/>
            </a:prstGeom>
            <a:solidFill>
              <a:srgbClr val="7030A0">
                <a:alpha val="65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a:solidFill>
                    <a:schemeClr val="tx1"/>
                  </a:solidFill>
                  <a:latin typeface="Arial Narrow" panose="020B0606020202030204" pitchFamily="34" charset="0"/>
                </a:rPr>
                <a:t>77,76%</a:t>
              </a:r>
            </a:p>
          </p:txBody>
        </p:sp>
        <p:sp>
          <p:nvSpPr>
            <p:cNvPr id="101" name="100 Flecha izquierda"/>
            <p:cNvSpPr/>
            <p:nvPr/>
          </p:nvSpPr>
          <p:spPr>
            <a:xfrm rot="10800000">
              <a:off x="4276386" y="-2735518"/>
              <a:ext cx="269965" cy="352088"/>
            </a:xfrm>
            <a:prstGeom prst="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solidFill>
                  <a:schemeClr val="tx1"/>
                </a:solidFill>
                <a:latin typeface="Arial Narrow" panose="020B0606020202030204" pitchFamily="34" charset="0"/>
              </a:endParaRPr>
            </a:p>
          </p:txBody>
        </p:sp>
        <p:sp>
          <p:nvSpPr>
            <p:cNvPr id="102" name="101 Redondear rectángulo de esquina diagonal"/>
            <p:cNvSpPr/>
            <p:nvPr/>
          </p:nvSpPr>
          <p:spPr>
            <a:xfrm>
              <a:off x="4644907" y="-2845458"/>
              <a:ext cx="1172022" cy="576003"/>
            </a:xfrm>
            <a:prstGeom prst="round2DiagRect">
              <a:avLst/>
            </a:prstGeom>
            <a:solidFill>
              <a:srgbClr val="7030A0">
                <a:alpha val="65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a:solidFill>
                    <a:schemeClr val="tx1"/>
                  </a:solidFill>
                  <a:latin typeface="Arial Narrow" panose="020B0606020202030204" pitchFamily="34" charset="0"/>
                </a:rPr>
                <a:t>10,92%</a:t>
              </a:r>
            </a:p>
          </p:txBody>
        </p:sp>
        <p:sp>
          <p:nvSpPr>
            <p:cNvPr id="103" name="102 Flecha izquierda"/>
            <p:cNvSpPr/>
            <p:nvPr/>
          </p:nvSpPr>
          <p:spPr>
            <a:xfrm rot="10800000">
              <a:off x="1440801" y="-1456720"/>
              <a:ext cx="269965" cy="352088"/>
            </a:xfrm>
            <a:prstGeom prst="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solidFill>
                  <a:schemeClr val="tx1"/>
                </a:solidFill>
                <a:latin typeface="Arial Narrow" panose="020B0606020202030204" pitchFamily="34" charset="0"/>
              </a:endParaRPr>
            </a:p>
          </p:txBody>
        </p:sp>
        <p:sp>
          <p:nvSpPr>
            <p:cNvPr id="104" name="103 Redondear rectángulo de esquina diagonal"/>
            <p:cNvSpPr/>
            <p:nvPr/>
          </p:nvSpPr>
          <p:spPr>
            <a:xfrm>
              <a:off x="1809321" y="-1566661"/>
              <a:ext cx="1124063" cy="576005"/>
            </a:xfrm>
            <a:prstGeom prst="round2DiagRect">
              <a:avLst/>
            </a:prstGeom>
            <a:solidFill>
              <a:srgbClr val="7030A0">
                <a:alpha val="65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a:solidFill>
                    <a:schemeClr val="tx1"/>
                  </a:solidFill>
                  <a:latin typeface="Arial Narrow" panose="020B0606020202030204" pitchFamily="34" charset="0"/>
                </a:rPr>
                <a:t>5,08%</a:t>
              </a:r>
            </a:p>
          </p:txBody>
        </p:sp>
        <p:sp>
          <p:nvSpPr>
            <p:cNvPr id="106" name="105 Flecha izquierda"/>
            <p:cNvSpPr/>
            <p:nvPr/>
          </p:nvSpPr>
          <p:spPr>
            <a:xfrm rot="10800000">
              <a:off x="4365499" y="-1491264"/>
              <a:ext cx="269965" cy="352088"/>
            </a:xfrm>
            <a:prstGeom prst="lef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b="1">
                <a:solidFill>
                  <a:schemeClr val="tx1"/>
                </a:solidFill>
                <a:latin typeface="Arial Narrow" panose="020B0606020202030204" pitchFamily="34" charset="0"/>
              </a:endParaRPr>
            </a:p>
          </p:txBody>
        </p:sp>
        <p:sp>
          <p:nvSpPr>
            <p:cNvPr id="107" name="106 Redondear rectángulo de esquina diagonal"/>
            <p:cNvSpPr/>
            <p:nvPr/>
          </p:nvSpPr>
          <p:spPr>
            <a:xfrm>
              <a:off x="4734017" y="-1601205"/>
              <a:ext cx="1082910" cy="576005"/>
            </a:xfrm>
            <a:prstGeom prst="round2DiagRect">
              <a:avLst/>
            </a:prstGeom>
            <a:solidFill>
              <a:srgbClr val="7030A0">
                <a:alpha val="65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a:solidFill>
                    <a:schemeClr val="tx1"/>
                  </a:solidFill>
                  <a:latin typeface="Arial Narrow" panose="020B0606020202030204" pitchFamily="34" charset="0"/>
                </a:rPr>
                <a:t>4,47%</a:t>
              </a:r>
            </a:p>
          </p:txBody>
        </p:sp>
      </p:grpSp>
      <p:sp>
        <p:nvSpPr>
          <p:cNvPr id="113" name="112 CuadroTexto"/>
          <p:cNvSpPr txBox="1"/>
          <p:nvPr/>
        </p:nvSpPr>
        <p:spPr>
          <a:xfrm>
            <a:off x="2195869" y="1110754"/>
            <a:ext cx="1620605" cy="276999"/>
          </a:xfrm>
          <a:prstGeom prst="rect">
            <a:avLst/>
          </a:prstGeom>
          <a:noFill/>
        </p:spPr>
        <p:txBody>
          <a:bodyPr wrap="square" rtlCol="0">
            <a:spAutoFit/>
          </a:bodyPr>
          <a:lstStyle/>
          <a:p>
            <a:pPr algn="ctr"/>
            <a:r>
              <a:rPr lang="es-ES" sz="1200" b="1" dirty="0">
                <a:latin typeface="Arial Narrow" panose="020B0606020202030204" pitchFamily="34" charset="0"/>
              </a:rPr>
              <a:t>1531 casos</a:t>
            </a:r>
          </a:p>
        </p:txBody>
      </p:sp>
      <p:sp>
        <p:nvSpPr>
          <p:cNvPr id="114" name="113 CuadroTexto"/>
          <p:cNvSpPr txBox="1"/>
          <p:nvPr/>
        </p:nvSpPr>
        <p:spPr>
          <a:xfrm>
            <a:off x="3917158" y="1156864"/>
            <a:ext cx="1620605" cy="276999"/>
          </a:xfrm>
          <a:prstGeom prst="rect">
            <a:avLst/>
          </a:prstGeom>
          <a:noFill/>
        </p:spPr>
        <p:txBody>
          <a:bodyPr wrap="square" rtlCol="0">
            <a:spAutoFit/>
          </a:bodyPr>
          <a:lstStyle/>
          <a:p>
            <a:pPr algn="ctr"/>
            <a:r>
              <a:rPr lang="es-ES" sz="1200" b="1" dirty="0">
                <a:latin typeface="Arial Narrow" panose="020B0606020202030204" pitchFamily="34" charset="0"/>
              </a:rPr>
              <a:t>215 casos</a:t>
            </a:r>
          </a:p>
        </p:txBody>
      </p:sp>
      <p:sp>
        <p:nvSpPr>
          <p:cNvPr id="115" name="114 CuadroTexto"/>
          <p:cNvSpPr txBox="1"/>
          <p:nvPr/>
        </p:nvSpPr>
        <p:spPr>
          <a:xfrm>
            <a:off x="2069427" y="1966785"/>
            <a:ext cx="1620605" cy="276999"/>
          </a:xfrm>
          <a:prstGeom prst="rect">
            <a:avLst/>
          </a:prstGeom>
          <a:noFill/>
        </p:spPr>
        <p:txBody>
          <a:bodyPr wrap="square" rtlCol="0">
            <a:spAutoFit/>
          </a:bodyPr>
          <a:lstStyle/>
          <a:p>
            <a:pPr algn="ctr"/>
            <a:r>
              <a:rPr lang="es-ES" sz="1200" b="1" dirty="0">
                <a:latin typeface="Arial Narrow" panose="020B0606020202030204" pitchFamily="34" charset="0"/>
              </a:rPr>
              <a:t>100 casos</a:t>
            </a:r>
          </a:p>
        </p:txBody>
      </p:sp>
      <p:sp>
        <p:nvSpPr>
          <p:cNvPr id="116" name="115 CuadroTexto"/>
          <p:cNvSpPr txBox="1"/>
          <p:nvPr/>
        </p:nvSpPr>
        <p:spPr>
          <a:xfrm>
            <a:off x="3996069" y="1990745"/>
            <a:ext cx="1620605" cy="276999"/>
          </a:xfrm>
          <a:prstGeom prst="rect">
            <a:avLst/>
          </a:prstGeom>
          <a:noFill/>
        </p:spPr>
        <p:txBody>
          <a:bodyPr wrap="square" rtlCol="0">
            <a:spAutoFit/>
          </a:bodyPr>
          <a:lstStyle/>
          <a:p>
            <a:pPr algn="ctr"/>
            <a:r>
              <a:rPr lang="es-ES" sz="1200" b="1" dirty="0">
                <a:latin typeface="Arial Narrow" panose="020B0606020202030204" pitchFamily="34" charset="0"/>
              </a:rPr>
              <a:t>88 casos</a:t>
            </a:r>
          </a:p>
        </p:txBody>
      </p:sp>
      <p:sp>
        <p:nvSpPr>
          <p:cNvPr id="117" name="116 Rectángulo"/>
          <p:cNvSpPr/>
          <p:nvPr/>
        </p:nvSpPr>
        <p:spPr>
          <a:xfrm>
            <a:off x="3732411" y="4963406"/>
            <a:ext cx="3507593" cy="307777"/>
          </a:xfrm>
          <a:prstGeom prst="rect">
            <a:avLst/>
          </a:prstGeom>
        </p:spPr>
        <p:txBody>
          <a:bodyPr wrap="square">
            <a:spAutoFit/>
          </a:bodyPr>
          <a:lstStyle/>
          <a:p>
            <a:r>
              <a:rPr lang="es-ES" sz="700" dirty="0">
                <a:latin typeface="Arial Narrow" panose="020B0606020202030204" pitchFamily="34" charset="0"/>
              </a:rPr>
              <a:t>Fuente: SIVIGILA. Secretaria de Salud de Medellín.</a:t>
            </a:r>
          </a:p>
          <a:p>
            <a:pPr algn="just"/>
            <a:r>
              <a:rPr lang="es-ES" sz="700" dirty="0">
                <a:latin typeface="Arial Narrow" panose="020B0606020202030204" pitchFamily="34" charset="0"/>
              </a:rPr>
              <a:t>Figura. Factores desencadenantes de intento de suicidio. Periodo epidemiológico 10. 2025. </a:t>
            </a:r>
          </a:p>
        </p:txBody>
      </p:sp>
      <p:sp>
        <p:nvSpPr>
          <p:cNvPr id="118" name="117 Rectángulo"/>
          <p:cNvSpPr/>
          <p:nvPr/>
        </p:nvSpPr>
        <p:spPr>
          <a:xfrm>
            <a:off x="1925567" y="7380312"/>
            <a:ext cx="3520439" cy="307777"/>
          </a:xfrm>
          <a:prstGeom prst="rect">
            <a:avLst/>
          </a:prstGeom>
        </p:spPr>
        <p:txBody>
          <a:bodyPr wrap="square">
            <a:spAutoFit/>
          </a:bodyPr>
          <a:lstStyle/>
          <a:p>
            <a:r>
              <a:rPr lang="es-ES" sz="700" dirty="0">
                <a:latin typeface="Arial Narrow" panose="020B0606020202030204" pitchFamily="34" charset="0"/>
              </a:rPr>
              <a:t>Fuente: SIVIGILA. Secretaria de Salud de Medellín.</a:t>
            </a:r>
          </a:p>
          <a:p>
            <a:pPr algn="just"/>
            <a:r>
              <a:rPr lang="es-ES" sz="700" dirty="0">
                <a:latin typeface="Arial Narrow" panose="020B0606020202030204" pitchFamily="34" charset="0"/>
              </a:rPr>
              <a:t>Figura. Factores de riesgo de intento de suicidio. Periodo epidemiológico 10. 2025. </a:t>
            </a:r>
          </a:p>
        </p:txBody>
      </p:sp>
      <p:sp>
        <p:nvSpPr>
          <p:cNvPr id="85" name="84 Rectángulo"/>
          <p:cNvSpPr/>
          <p:nvPr/>
        </p:nvSpPr>
        <p:spPr>
          <a:xfrm>
            <a:off x="-27139" y="7924844"/>
            <a:ext cx="7226190" cy="1223412"/>
          </a:xfrm>
          <a:prstGeom prst="rect">
            <a:avLst/>
          </a:prstGeom>
        </p:spPr>
        <p:txBody>
          <a:bodyPr wrap="square">
            <a:spAutoFit/>
          </a:bodyPr>
          <a:lstStyle/>
          <a:p>
            <a:pPr algn="just"/>
            <a:r>
              <a:rPr lang="es-CO" sz="1050" dirty="0">
                <a:latin typeface="Arial Narrow" panose="020B0606020202030204" pitchFamily="34" charset="0"/>
              </a:rPr>
              <a:t>El intento de suicidio es uno de los eventos de interés en salud pública que da cuenta de la salud mental de una comunidad. Cabe resaltar que algunas situaciones que pueden favorecer esta situación y que se han percibido en las visitas epidemiológicas de campo son: problemas familiares, con la pareja o expareja, enfermedades crónicas o dolor, problemas laborales, económicos y judiciales, violencia física o sexual, entre otras. La relación hombre: mujer es de aproximadamente 2 mujeres por cada hombre, en tanto que de acuerdo al curso de vida, las personas más afectadas se encuentran entre los 15 y los 34 años de edad, siendo el 68,9% del total de los casos. La cobertura de las visitas de campo que realizan los psicólogos de la secretaría de salud es del 54,6</a:t>
            </a:r>
            <a:r>
              <a:rPr lang="es-CO" sz="1050" b="1" dirty="0">
                <a:latin typeface="Arial Narrow" panose="020B0606020202030204" pitchFamily="34" charset="0"/>
              </a:rPr>
              <a:t>%, </a:t>
            </a:r>
            <a:r>
              <a:rPr lang="es-CO" sz="1050" dirty="0">
                <a:latin typeface="Arial Narrow" panose="020B0606020202030204" pitchFamily="34" charset="0"/>
              </a:rPr>
              <a:t>con respecto a los casos notificados en el período epidemiológico 10. El evento se está registrando desde la infancia, situación que debe ser tenida en cuenta al momento de diseñar estrategias de prevención.</a:t>
            </a:r>
            <a:endParaRPr lang="es-ES" sz="1050" dirty="0">
              <a:latin typeface="Arial Narrow" panose="020B0606020202030204" pitchFamily="34" charset="0"/>
            </a:endParaRPr>
          </a:p>
        </p:txBody>
      </p:sp>
      <p:sp>
        <p:nvSpPr>
          <p:cNvPr id="109" name="108 Rectángulo"/>
          <p:cNvSpPr/>
          <p:nvPr/>
        </p:nvSpPr>
        <p:spPr>
          <a:xfrm>
            <a:off x="-1849" y="7645552"/>
            <a:ext cx="7200900" cy="310824"/>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10" name="109 Grupo"/>
          <p:cNvGrpSpPr/>
          <p:nvPr/>
        </p:nvGrpSpPr>
        <p:grpSpPr>
          <a:xfrm>
            <a:off x="190189" y="7663143"/>
            <a:ext cx="3446504" cy="276999"/>
            <a:chOff x="2448322" y="33831"/>
            <a:chExt cx="3446504" cy="276999"/>
          </a:xfrm>
        </p:grpSpPr>
        <p:sp>
          <p:nvSpPr>
            <p:cNvPr id="111" name="110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12" name="111 Conector recto"/>
            <p:cNvCxnSpPr>
              <a:stCxn id="111"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19" name="118 CuadroTexto"/>
            <p:cNvSpPr txBox="1"/>
            <p:nvPr/>
          </p:nvSpPr>
          <p:spPr>
            <a:xfrm>
              <a:off x="3302538" y="33831"/>
              <a:ext cx="2592288" cy="276999"/>
            </a:xfrm>
            <a:prstGeom prst="rect">
              <a:avLst/>
            </a:prstGeom>
            <a:noFill/>
          </p:spPr>
          <p:txBody>
            <a:bodyPr wrap="square" rtlCol="0">
              <a:spAutoFit/>
            </a:bodyPr>
            <a:lstStyle/>
            <a:p>
              <a:r>
                <a:rPr lang="es-ES" sz="1200" b="1" dirty="0">
                  <a:latin typeface="Arial Narrow" panose="020B0606020202030204" pitchFamily="34" charset="0"/>
                </a:rPr>
                <a:t>Consideraciones técnicas</a:t>
              </a:r>
            </a:p>
          </p:txBody>
        </p:sp>
      </p:grpSp>
      <p:sp>
        <p:nvSpPr>
          <p:cNvPr id="3" name="AutoShape 4" descr="https://i1.wp.com/periodicovictoria.mx/wp-content/uploads/2016/04/1-infografi%CC%81a-suicidio.jpg?fit=1403%2C150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7" name="Picture 6"/>
          <p:cNvPicPr>
            <a:picLocks noChangeAspect="1" noChangeArrowheads="1"/>
          </p:cNvPicPr>
          <p:nvPr/>
        </p:nvPicPr>
        <p:blipFill>
          <a:blip r:embed="rId5" cstate="print">
            <a:biLevel thresh="75000"/>
            <a:extLst>
              <a:ext uri="{28A0092B-C50C-407E-A947-70E740481C1C}">
                <a14:useLocalDpi xmlns:a14="http://schemas.microsoft.com/office/drawing/2010/main" val="0"/>
              </a:ext>
            </a:extLst>
          </a:blip>
          <a:srcRect/>
          <a:stretch>
            <a:fillRect/>
          </a:stretch>
        </p:blipFill>
        <p:spPr bwMode="auto">
          <a:xfrm>
            <a:off x="3420861" y="706877"/>
            <a:ext cx="704106" cy="375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 name="107 Rectángulo"/>
          <p:cNvSpPr/>
          <p:nvPr/>
        </p:nvSpPr>
        <p:spPr>
          <a:xfrm>
            <a:off x="1786566" y="2239347"/>
            <a:ext cx="3507593" cy="415498"/>
          </a:xfrm>
          <a:prstGeom prst="rect">
            <a:avLst/>
          </a:prstGeom>
        </p:spPr>
        <p:txBody>
          <a:bodyPr wrap="square">
            <a:spAutoFit/>
          </a:bodyPr>
          <a:lstStyle/>
          <a:p>
            <a:pPr algn="just"/>
            <a:r>
              <a:rPr lang="es-ES" sz="1050" dirty="0">
                <a:latin typeface="Arial Narrow" panose="020B0606020202030204" pitchFamily="34" charset="0"/>
              </a:rPr>
              <a:t>Figura. Mecanismo de intento de suicidio. Periodo epidemiológico 10  2025 </a:t>
            </a:r>
          </a:p>
        </p:txBody>
      </p:sp>
      <p:graphicFrame>
        <p:nvGraphicFramePr>
          <p:cNvPr id="39" name="Gráfico 38">
            <a:extLst>
              <a:ext uri="{FF2B5EF4-FFF2-40B4-BE49-F238E27FC236}">
                <a16:creationId xmlns:a16="http://schemas.microsoft.com/office/drawing/2014/main" id="{2FEBFBCC-3A8D-41FE-B5B9-C84CA1B103D8}"/>
              </a:ext>
            </a:extLst>
          </p:cNvPr>
          <p:cNvGraphicFramePr>
            <a:graphicFrameLocks/>
          </p:cNvGraphicFramePr>
          <p:nvPr>
            <p:extLst/>
          </p:nvPr>
        </p:nvGraphicFramePr>
        <p:xfrm>
          <a:off x="-54989" y="2445044"/>
          <a:ext cx="3295399" cy="2400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3" name="Gráfico 42">
            <a:extLst>
              <a:ext uri="{FF2B5EF4-FFF2-40B4-BE49-F238E27FC236}">
                <a16:creationId xmlns:a16="http://schemas.microsoft.com/office/drawing/2014/main" id="{ABC962FC-1F8B-48F7-9A3C-C6BABC613633}"/>
              </a:ext>
            </a:extLst>
          </p:cNvPr>
          <p:cNvGraphicFramePr>
            <a:graphicFrameLocks/>
          </p:cNvGraphicFramePr>
          <p:nvPr>
            <p:extLst/>
          </p:nvPr>
        </p:nvGraphicFramePr>
        <p:xfrm>
          <a:off x="3240410" y="2614525"/>
          <a:ext cx="3798373" cy="245385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4" name="Gráfico 43">
            <a:extLst>
              <a:ext uri="{FF2B5EF4-FFF2-40B4-BE49-F238E27FC236}">
                <a16:creationId xmlns:a16="http://schemas.microsoft.com/office/drawing/2014/main" id="{105FDB46-8C64-4923-BE72-2F605C6B19F0}"/>
              </a:ext>
            </a:extLst>
          </p:cNvPr>
          <p:cNvGraphicFramePr>
            <a:graphicFrameLocks/>
          </p:cNvGraphicFramePr>
          <p:nvPr>
            <p:extLst/>
          </p:nvPr>
        </p:nvGraphicFramePr>
        <p:xfrm>
          <a:off x="1227943" y="5237856"/>
          <a:ext cx="4478917" cy="2340611"/>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4782543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1028"/>
            <a:ext cx="2167808" cy="2845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t="51432"/>
          <a:stretch>
            <a:fillRect/>
          </a:stretch>
        </p:blipFill>
        <p:spPr bwMode="auto">
          <a:xfrm>
            <a:off x="0" y="2824178"/>
            <a:ext cx="2180731" cy="2724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9943" y="766609"/>
            <a:ext cx="2207751" cy="461665"/>
          </a:xfrm>
          <a:prstGeom prst="rect">
            <a:avLst/>
          </a:prstGeom>
          <a:noFill/>
        </p:spPr>
        <p:txBody>
          <a:bodyPr wrap="square" rtlCol="0">
            <a:spAutoFit/>
          </a:bodyPr>
          <a:lstStyle/>
          <a:p>
            <a:r>
              <a:rPr lang="es-ES" sz="1200" b="1" dirty="0">
                <a:latin typeface="Arial Narrow" panose="020B0606020202030204" pitchFamily="34" charset="0"/>
              </a:rPr>
              <a:t>Periodo epidemiológico</a:t>
            </a:r>
            <a:r>
              <a:rPr lang="es-CO" sz="1200" b="1" dirty="0">
                <a:latin typeface="Arial Narrow" panose="020B0606020202030204" pitchFamily="34" charset="0"/>
              </a:rPr>
              <a:t> </a:t>
            </a:r>
          </a:p>
          <a:p>
            <a:r>
              <a:rPr lang="es-CO" sz="1200" b="1" dirty="0">
                <a:latin typeface="Arial Narrow" panose="020B0606020202030204" pitchFamily="34" charset="0"/>
              </a:rPr>
              <a:t>10</a:t>
            </a:r>
            <a:r>
              <a:rPr lang="es-CO" altLang="es-ES" sz="1200" b="1" dirty="0">
                <a:latin typeface="Arial Narrow" panose="020B0606020202030204" pitchFamily="34" charset="0"/>
              </a:rPr>
              <a:t>-</a:t>
            </a:r>
            <a:r>
              <a:rPr lang="es-ES" sz="1200" b="1" dirty="0">
                <a:latin typeface="Arial Narrow" panose="020B0606020202030204" pitchFamily="34" charset="0"/>
              </a:rPr>
              <a:t> 2025</a:t>
            </a:r>
          </a:p>
        </p:txBody>
      </p:sp>
      <p:grpSp>
        <p:nvGrpSpPr>
          <p:cNvPr id="8" name="7 Grupo"/>
          <p:cNvGrpSpPr/>
          <p:nvPr/>
        </p:nvGrpSpPr>
        <p:grpSpPr>
          <a:xfrm>
            <a:off x="167109" y="4049688"/>
            <a:ext cx="1892650" cy="488476"/>
            <a:chOff x="2397524" y="3379972"/>
            <a:chExt cx="4508500" cy="904875"/>
          </a:xfrm>
        </p:grpSpPr>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a:latin typeface="Arial Narrow" panose="020B0606020202030204" pitchFamily="34" charset="0"/>
                </a:rPr>
                <a:t>4</a:t>
              </a:r>
            </a:p>
          </p:txBody>
        </p:sp>
      </p:grpSp>
      <p:sp>
        <p:nvSpPr>
          <p:cNvPr id="9" name="8 CuadroTexto"/>
          <p:cNvSpPr txBox="1"/>
          <p:nvPr/>
        </p:nvSpPr>
        <p:spPr>
          <a:xfrm>
            <a:off x="-13834" y="4735570"/>
            <a:ext cx="2264911" cy="1000274"/>
          </a:xfrm>
          <a:prstGeom prst="rect">
            <a:avLst/>
          </a:prstGeom>
          <a:noFill/>
        </p:spPr>
        <p:txBody>
          <a:bodyPr wrap="square" rtlCol="0">
            <a:spAutoFit/>
          </a:bodyPr>
          <a:lstStyle/>
          <a:p>
            <a:pPr algn="just"/>
            <a:r>
              <a:rPr lang="es-ES" sz="1200" b="1" dirty="0">
                <a:latin typeface="Arial" panose="020B0604020202020204" pitchFamily="34" charset="0"/>
                <a:cs typeface="Arial" panose="020B0604020202020204" pitchFamily="34" charset="0"/>
              </a:rPr>
              <a:t>Variación porcentual respecto al </a:t>
            </a:r>
            <a:r>
              <a:rPr lang="es-CO" sz="1200" b="1" dirty="0">
                <a:latin typeface="Arial" panose="020B0604020202020204" pitchFamily="34" charset="0"/>
                <a:cs typeface="Arial" panose="020B0604020202020204" pitchFamily="34" charset="0"/>
              </a:rPr>
              <a:t>mismo período del año anterior:</a:t>
            </a:r>
            <a:endParaRPr lang="es-ES" sz="1200" b="1" dirty="0">
              <a:latin typeface="Arial" panose="020B0604020202020204" pitchFamily="34" charset="0"/>
              <a:cs typeface="Arial" panose="020B0604020202020204" pitchFamily="34" charset="0"/>
            </a:endParaRPr>
          </a:p>
          <a:p>
            <a:pPr algn="just"/>
            <a:r>
              <a:rPr lang="es-CO" sz="1100" b="1" dirty="0">
                <a:solidFill>
                  <a:srgbClr val="FF0000"/>
                </a:solidFill>
                <a:latin typeface="Arial" panose="020B0604020202020204" pitchFamily="34" charset="0"/>
                <a:cs typeface="Arial" panose="020B0604020202020204" pitchFamily="34" charset="0"/>
              </a:rPr>
              <a:t>Incremento del 50%</a:t>
            </a:r>
            <a:endParaRPr lang="es-ES" sz="1100" b="1" dirty="0">
              <a:solidFill>
                <a:srgbClr val="FF0000"/>
              </a:solidFill>
              <a:latin typeface="Arial" panose="020B0604020202020204" pitchFamily="34" charset="0"/>
              <a:cs typeface="Arial" panose="020B0604020202020204" pitchFamily="34" charset="0"/>
            </a:endParaRPr>
          </a:p>
          <a:p>
            <a:pPr algn="ctr"/>
            <a:r>
              <a:rPr lang="es-ES" sz="1200" b="1" dirty="0">
                <a:latin typeface="Arial Narrow" panose="020B0606020202030204" pitchFamily="34" charset="0"/>
              </a:rPr>
              <a:t>  </a:t>
            </a: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de la notificación</a:t>
              </a:r>
            </a:p>
          </p:txBody>
        </p:sp>
      </p:grpSp>
      <p:sp>
        <p:nvSpPr>
          <p:cNvPr id="14" name="13 Rectángulo"/>
          <p:cNvSpPr/>
          <p:nvPr/>
        </p:nvSpPr>
        <p:spPr>
          <a:xfrm>
            <a:off x="0" y="6156176"/>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63756" y="6256056"/>
            <a:ext cx="5971403" cy="340261"/>
            <a:chOff x="2448322" y="74775"/>
            <a:chExt cx="3513839" cy="266582"/>
          </a:xfrm>
        </p:grpSpPr>
        <p:sp>
          <p:nvSpPr>
            <p:cNvPr id="27" name="26 Elipse"/>
            <p:cNvSpPr/>
            <p:nvPr/>
          </p:nvSpPr>
          <p:spPr>
            <a:xfrm>
              <a:off x="2448322" y="74775"/>
              <a:ext cx="218596"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666918" y="205580"/>
              <a:ext cx="71750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69873" y="76112"/>
              <a:ext cx="2592288" cy="265245"/>
            </a:xfrm>
            <a:prstGeom prst="rect">
              <a:avLst/>
            </a:prstGeom>
            <a:noFill/>
          </p:spPr>
          <p:txBody>
            <a:bodyPr wrap="square" rtlCol="0">
              <a:spAutoFit/>
            </a:bodyPr>
            <a:lstStyle/>
            <a:p>
              <a:r>
                <a:rPr lang="es-ES" sz="1600" b="1" dirty="0">
                  <a:latin typeface="Arial Narrow" panose="020B0606020202030204" pitchFamily="34" charset="0"/>
                </a:rPr>
                <a:t>Variables de interés</a:t>
              </a: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a:t>
            </a:r>
            <a:r>
              <a:rPr lang="es-ES" sz="1050" b="1" dirty="0" smtClean="0">
                <a:latin typeface="Arial Narrow" panose="020B0606020202030204" pitchFamily="34" charset="0"/>
              </a:rPr>
              <a:t>28 </a:t>
            </a:r>
            <a:endParaRPr lang="es-ES" sz="1050" b="1" dirty="0">
              <a:latin typeface="Arial Narrow" panose="020B0606020202030204" pitchFamily="34" charset="0"/>
            </a:endParaRPr>
          </a:p>
        </p:txBody>
      </p:sp>
      <p:sp>
        <p:nvSpPr>
          <p:cNvPr id="37" name="36 Título"/>
          <p:cNvSpPr>
            <a:spLocks noGrp="1"/>
          </p:cNvSpPr>
          <p:nvPr>
            <p:ph type="ctrTitle"/>
          </p:nvPr>
        </p:nvSpPr>
        <p:spPr>
          <a:xfrm>
            <a:off x="-29713" y="286011"/>
            <a:ext cx="2208885" cy="338554"/>
          </a:xfrm>
          <a:noFill/>
        </p:spPr>
        <p:txBody>
          <a:bodyPr wrap="square" rtlCol="0">
            <a:spAutoFit/>
          </a:bodyPr>
          <a:lstStyle/>
          <a:p>
            <a:r>
              <a:rPr lang="es-ES" sz="1600" b="1" dirty="0">
                <a:solidFill>
                  <a:srgbClr val="C00000"/>
                </a:solidFill>
                <a:latin typeface="Arial Narrow" panose="020B0606020202030204" pitchFamily="34" charset="0"/>
                <a:ea typeface="+mn-ea"/>
                <a:cs typeface="+mn-cs"/>
              </a:rPr>
              <a:t>Mortalidad materna- MM</a:t>
            </a:r>
          </a:p>
        </p:txBody>
      </p:sp>
      <p:grpSp>
        <p:nvGrpSpPr>
          <p:cNvPr id="41" name="40 Grupo"/>
          <p:cNvGrpSpPr/>
          <p:nvPr/>
        </p:nvGrpSpPr>
        <p:grpSpPr>
          <a:xfrm>
            <a:off x="2410562" y="7703262"/>
            <a:ext cx="757840" cy="646484"/>
            <a:chOff x="5227274" y="1274868"/>
            <a:chExt cx="757840" cy="646484"/>
          </a:xfrm>
        </p:grpSpPr>
        <p:sp>
          <p:nvSpPr>
            <p:cNvPr id="42" name="41 Rectángulo redondeado"/>
            <p:cNvSpPr/>
            <p:nvPr/>
          </p:nvSpPr>
          <p:spPr>
            <a:xfrm>
              <a:off x="5245046" y="1561312"/>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p>
          </p:txBody>
        </p:sp>
        <p:sp>
          <p:nvSpPr>
            <p:cNvPr id="43" name="42 Rectángulo"/>
            <p:cNvSpPr/>
            <p:nvPr/>
          </p:nvSpPr>
          <p:spPr>
            <a:xfrm>
              <a:off x="5227274" y="1274868"/>
              <a:ext cx="704039" cy="276999"/>
            </a:xfrm>
            <a:prstGeom prst="rect">
              <a:avLst/>
            </a:prstGeom>
          </p:spPr>
          <p:txBody>
            <a:bodyPr wrap="none">
              <a:spAutoFit/>
            </a:bodyPr>
            <a:lstStyle/>
            <a:p>
              <a:r>
                <a:rPr lang="es-ES" sz="1200" b="1" u="sng" dirty="0">
                  <a:latin typeface="Arial Narrow" panose="020B0606020202030204" pitchFamily="34" charset="0"/>
                </a:rPr>
                <a:t>Indígena</a:t>
              </a:r>
              <a:endParaRPr lang="es-ES" sz="1200" b="1" u="sng" dirty="0">
                <a:solidFill>
                  <a:sysClr val="windowText" lastClr="000000"/>
                </a:solidFill>
                <a:latin typeface="Arial Narrow" panose="020B0606020202030204" pitchFamily="34" charset="0"/>
              </a:endParaRPr>
            </a:p>
          </p:txBody>
        </p:sp>
      </p:grpSp>
      <p:pic>
        <p:nvPicPr>
          <p:cNvPr id="45" name="Picture 3"/>
          <p:cNvPicPr>
            <a:picLocks noChangeAspect="1" noChangeArrowheads="1"/>
          </p:cNvPicPr>
          <p:nvPr/>
        </p:nvPicPr>
        <p:blipFill rotWithShape="1">
          <a:blip r:embed="rId6">
            <a:biLevel thresh="75000"/>
            <a:extLst>
              <a:ext uri="{28A0092B-C50C-407E-A947-70E740481C1C}">
                <a14:useLocalDpi xmlns:a14="http://schemas.microsoft.com/office/drawing/2010/main" val="0"/>
              </a:ext>
            </a:extLst>
          </a:blip>
          <a:srcRect l="86761"/>
          <a:stretch>
            <a:fillRect/>
          </a:stretch>
        </p:blipFill>
        <p:spPr bwMode="auto">
          <a:xfrm>
            <a:off x="2529565" y="7108318"/>
            <a:ext cx="537606" cy="670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Picture 6"/>
          <p:cNvPicPr>
            <a:picLocks noChangeAspect="1" noChangeArrowheads="1"/>
          </p:cNvPicPr>
          <p:nvPr/>
        </p:nvPicPr>
        <p:blipFill>
          <a:blip r:embed="rId7">
            <a:biLevel thresh="50000"/>
            <a:extLst>
              <a:ext uri="{28A0092B-C50C-407E-A947-70E740481C1C}">
                <a14:useLocalDpi xmlns:a14="http://schemas.microsoft.com/office/drawing/2010/main" val="0"/>
              </a:ext>
            </a:extLst>
          </a:blip>
          <a:srcRect/>
          <a:stretch>
            <a:fillRect/>
          </a:stretch>
        </p:blipFill>
        <p:spPr bwMode="auto">
          <a:xfrm>
            <a:off x="470011" y="6804248"/>
            <a:ext cx="94297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7" name="46 Grupo"/>
          <p:cNvGrpSpPr/>
          <p:nvPr/>
        </p:nvGrpSpPr>
        <p:grpSpPr>
          <a:xfrm>
            <a:off x="116195" y="7452320"/>
            <a:ext cx="1720560" cy="1152128"/>
            <a:chOff x="-36884" y="6798489"/>
            <a:chExt cx="1305446" cy="1152128"/>
          </a:xfrm>
        </p:grpSpPr>
        <p:sp>
          <p:nvSpPr>
            <p:cNvPr id="48" name="47 CuadroTexto"/>
            <p:cNvSpPr txBox="1"/>
            <p:nvPr/>
          </p:nvSpPr>
          <p:spPr>
            <a:xfrm>
              <a:off x="-14122" y="6798489"/>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Área de ocurrencia</a:t>
              </a:r>
            </a:p>
          </p:txBody>
        </p:sp>
        <p:sp>
          <p:nvSpPr>
            <p:cNvPr id="49" name="48 Rectángulo redondeado"/>
            <p:cNvSpPr/>
            <p:nvPr/>
          </p:nvSpPr>
          <p:spPr>
            <a:xfrm>
              <a:off x="-14122" y="7094529"/>
              <a:ext cx="1282684" cy="628832"/>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Cabecera municipal</a:t>
              </a:r>
            </a:p>
            <a:p>
              <a:pPr algn="ctr"/>
              <a:r>
                <a:rPr lang="es-ES" sz="1600" b="1" dirty="0">
                  <a:solidFill>
                    <a:schemeClr val="tx1"/>
                  </a:solidFill>
                  <a:latin typeface="Arial Narrow" panose="020B0606020202030204" pitchFamily="34" charset="0"/>
                </a:rPr>
                <a:t>4</a:t>
              </a:r>
            </a:p>
          </p:txBody>
        </p:sp>
        <p:sp>
          <p:nvSpPr>
            <p:cNvPr id="50" name="49 CuadroTexto"/>
            <p:cNvSpPr txBox="1"/>
            <p:nvPr/>
          </p:nvSpPr>
          <p:spPr>
            <a:xfrm>
              <a:off x="-36884" y="7673618"/>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a:t>
              </a:r>
            </a:p>
          </p:txBody>
        </p:sp>
      </p:grpSp>
      <p:sp>
        <p:nvSpPr>
          <p:cNvPr id="53" name="52 CuadroTexto"/>
          <p:cNvSpPr txBox="1"/>
          <p:nvPr/>
        </p:nvSpPr>
        <p:spPr>
          <a:xfrm>
            <a:off x="3021864" y="5106054"/>
            <a:ext cx="2295626" cy="147937"/>
          </a:xfrm>
          <a:prstGeom prst="rect">
            <a:avLst/>
          </a:prstGeom>
          <a:noFill/>
        </p:spPr>
        <p:txBody>
          <a:bodyPr wrap="square" rtlCol="0">
            <a:spAutoFit/>
          </a:bodyPr>
          <a:lstStyle/>
          <a:p>
            <a:pPr algn="ctr"/>
            <a:r>
              <a:rPr lang="es-ES" sz="1100" b="1" u="sng" dirty="0">
                <a:latin typeface="Arial Narrow" panose="020B0606020202030204" pitchFamily="34" charset="0"/>
              </a:rPr>
              <a:t>Afiliación al SGSS</a:t>
            </a:r>
          </a:p>
        </p:txBody>
      </p:sp>
      <p:cxnSp>
        <p:nvCxnSpPr>
          <p:cNvPr id="66" name="65 Conector recto de flecha"/>
          <p:cNvCxnSpPr/>
          <p:nvPr/>
        </p:nvCxnSpPr>
        <p:spPr>
          <a:xfrm flipH="1">
            <a:off x="3613116" y="2896506"/>
            <a:ext cx="2154764"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pic>
        <p:nvPicPr>
          <p:cNvPr id="61" name="Picture 2"/>
          <p:cNvPicPr>
            <a:picLocks noChangeAspect="1" noChangeArrowheads="1"/>
          </p:cNvPicPr>
          <p:nvPr/>
        </p:nvPicPr>
        <p:blipFill>
          <a:blip r:embed="rId8">
            <a:biLevel thresh="75000"/>
            <a:extLst>
              <a:ext uri="{28A0092B-C50C-407E-A947-70E740481C1C}">
                <a14:useLocalDpi xmlns:a14="http://schemas.microsoft.com/office/drawing/2010/main" val="0"/>
              </a:ext>
            </a:extLst>
          </a:blip>
          <a:srcRect/>
          <a:stretch>
            <a:fillRect/>
          </a:stretch>
        </p:blipFill>
        <p:spPr bwMode="auto">
          <a:xfrm>
            <a:off x="4536554" y="7125256"/>
            <a:ext cx="557405" cy="912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4" name="48 Rectángulo redondeado"/>
          <p:cNvSpPr/>
          <p:nvPr/>
        </p:nvSpPr>
        <p:spPr>
          <a:xfrm>
            <a:off x="4032498" y="8125715"/>
            <a:ext cx="1735382" cy="943509"/>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Grupo de edad en años </a:t>
            </a:r>
          </a:p>
          <a:p>
            <a:pPr algn="ctr"/>
            <a:r>
              <a:rPr lang="es-ES" sz="1200" b="1" dirty="0">
                <a:solidFill>
                  <a:schemeClr val="tx1"/>
                </a:solidFill>
                <a:latin typeface="Arial Narrow" panose="020B0606020202030204" pitchFamily="34" charset="0"/>
              </a:rPr>
              <a:t>20 a 24: 0 casos</a:t>
            </a:r>
          </a:p>
          <a:p>
            <a:pPr algn="ctr"/>
            <a:r>
              <a:rPr lang="es-ES" sz="1200" b="1" dirty="0">
                <a:solidFill>
                  <a:schemeClr val="tx1"/>
                </a:solidFill>
                <a:latin typeface="Arial Narrow" panose="020B0606020202030204" pitchFamily="34" charset="0"/>
              </a:rPr>
              <a:t>25 a 29: 1 caso</a:t>
            </a:r>
          </a:p>
          <a:p>
            <a:pPr algn="ctr"/>
            <a:r>
              <a:rPr lang="es-ES" sz="1200" b="1" dirty="0">
                <a:solidFill>
                  <a:schemeClr val="tx1"/>
                </a:solidFill>
                <a:latin typeface="Arial Narrow" panose="020B0606020202030204" pitchFamily="34" charset="0"/>
              </a:rPr>
              <a:t> 30 a 34: 1 caso</a:t>
            </a:r>
          </a:p>
          <a:p>
            <a:pPr algn="ctr"/>
            <a:r>
              <a:rPr lang="es-ES" sz="1200" b="1" dirty="0">
                <a:solidFill>
                  <a:schemeClr val="tx1"/>
                </a:solidFill>
                <a:latin typeface="Arial Narrow" panose="020B0606020202030204" pitchFamily="34" charset="0"/>
              </a:rPr>
              <a:t> 35 a 39: 2 casos</a:t>
            </a:r>
          </a:p>
          <a:p>
            <a:pPr algn="ctr"/>
            <a:r>
              <a:rPr lang="es-ES" sz="1200" b="1" dirty="0">
                <a:solidFill>
                  <a:schemeClr val="tx1"/>
                </a:solidFill>
                <a:latin typeface="Arial Narrow" panose="020B0606020202030204" pitchFamily="34" charset="0"/>
              </a:rPr>
              <a:t>40 y más: 0 casos</a:t>
            </a:r>
            <a:endParaRPr lang="es-ES" sz="1600" b="1" dirty="0">
              <a:solidFill>
                <a:schemeClr val="tx1"/>
              </a:solidFill>
              <a:latin typeface="Arial Narrow" panose="020B0606020202030204" pitchFamily="34" charset="0"/>
            </a:endParaRPr>
          </a:p>
          <a:p>
            <a:pPr algn="ctr"/>
            <a:r>
              <a:rPr lang="es-ES" sz="1600" b="1" dirty="0">
                <a:solidFill>
                  <a:schemeClr val="tx1"/>
                </a:solidFill>
                <a:latin typeface="Arial Narrow" panose="020B0606020202030204" pitchFamily="34" charset="0"/>
              </a:rPr>
              <a:t> </a:t>
            </a:r>
          </a:p>
        </p:txBody>
      </p:sp>
      <p:sp>
        <p:nvSpPr>
          <p:cNvPr id="77" name="41 Rectángulo redondeado"/>
          <p:cNvSpPr/>
          <p:nvPr/>
        </p:nvSpPr>
        <p:spPr>
          <a:xfrm>
            <a:off x="64770" y="8456295"/>
            <a:ext cx="1855470" cy="61341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latin typeface="Arial Narrow" panose="020B0606020202030204" pitchFamily="34" charset="0"/>
              </a:rPr>
              <a:t>Sitio de ocurrencia </a:t>
            </a:r>
          </a:p>
          <a:p>
            <a:pPr algn="ctr"/>
            <a:r>
              <a:rPr lang="es-ES" sz="1400" b="1" dirty="0">
                <a:solidFill>
                  <a:schemeClr val="tx1"/>
                </a:solidFill>
                <a:latin typeface="Arial Narrow" panose="020B0606020202030204" pitchFamily="34" charset="0"/>
              </a:rPr>
              <a:t>Hospital o Clínica: 3</a:t>
            </a:r>
          </a:p>
          <a:p>
            <a:pPr algn="ctr"/>
            <a:r>
              <a:rPr lang="es-ES" sz="1400" b="1" dirty="0">
                <a:solidFill>
                  <a:schemeClr val="tx1"/>
                </a:solidFill>
                <a:latin typeface="Arial Narrow" panose="020B0606020202030204" pitchFamily="34" charset="0"/>
              </a:rPr>
              <a:t>Casa: 1</a:t>
            </a:r>
          </a:p>
        </p:txBody>
      </p:sp>
      <p:sp>
        <p:nvSpPr>
          <p:cNvPr id="3" name="Rectángulo 2"/>
          <p:cNvSpPr/>
          <p:nvPr/>
        </p:nvSpPr>
        <p:spPr>
          <a:xfrm>
            <a:off x="2194566" y="2188159"/>
            <a:ext cx="5006332" cy="692497"/>
          </a:xfrm>
          <a:prstGeom prst="rect">
            <a:avLst/>
          </a:prstGeom>
        </p:spPr>
        <p:txBody>
          <a:bodyPr wrap="square">
            <a:spAutoFit/>
          </a:bodyPr>
          <a:lstStyle/>
          <a:p>
            <a:pPr algn="just" rtl="0" fontAlgn="base"/>
            <a:r>
              <a:rPr lang="es-ES" sz="1050" b="1" i="0" dirty="0">
                <a:solidFill>
                  <a:srgbClr val="000000"/>
                </a:solidFill>
                <a:effectLst/>
                <a:latin typeface="Arial" panose="020B0604020202020204" pitchFamily="34" charset="0"/>
              </a:rPr>
              <a:t>Canal endémico para mortalidad materna, datos preliminares. Residentes en Medellín. Acumulado </a:t>
            </a:r>
            <a:r>
              <a:rPr lang="es-ES" sz="1050" b="1" dirty="0">
                <a:solidFill>
                  <a:srgbClr val="000000"/>
                </a:solidFill>
                <a:latin typeface="Arial" panose="020B0604020202020204" pitchFamily="34" charset="0"/>
              </a:rPr>
              <a:t>al décimo</a:t>
            </a:r>
            <a:r>
              <a:rPr lang="es-CO" sz="1050" b="1" dirty="0">
                <a:solidFill>
                  <a:srgbClr val="000000"/>
                </a:solidFill>
                <a:latin typeface="Arial" panose="020B0604020202020204" pitchFamily="34" charset="0"/>
              </a:rPr>
              <a:t> </a:t>
            </a:r>
            <a:r>
              <a:rPr lang="es-ES" sz="1050" b="1" i="0" dirty="0">
                <a:solidFill>
                  <a:srgbClr val="000000"/>
                </a:solidFill>
                <a:effectLst/>
                <a:latin typeface="Arial" panose="020B0604020202020204" pitchFamily="34" charset="0"/>
              </a:rPr>
              <a:t>periodo epidemiológico de 2025. </a:t>
            </a:r>
            <a:r>
              <a:rPr lang="es-ES" sz="1050" b="0" i="1" dirty="0">
                <a:solidFill>
                  <a:srgbClr val="000000"/>
                </a:solidFill>
                <a:effectLst/>
                <a:latin typeface="Arial" panose="020B0604020202020204" pitchFamily="34" charset="0"/>
              </a:rPr>
              <a:t> </a:t>
            </a:r>
            <a:endParaRPr lang="es-ES" sz="400" b="0" i="1" dirty="0">
              <a:solidFill>
                <a:srgbClr val="1F497D"/>
              </a:solidFill>
              <a:effectLst/>
              <a:latin typeface="Segoe UI" panose="020B0502040204020203" pitchFamily="34" charset="0"/>
            </a:endParaRPr>
          </a:p>
          <a:p>
            <a:pPr algn="just" rtl="0" fontAlgn="base"/>
            <a:r>
              <a:rPr lang="es-ES" sz="900" b="0" i="0" dirty="0">
                <a:solidFill>
                  <a:srgbClr val="000000"/>
                </a:solidFill>
                <a:effectLst/>
                <a:latin typeface="Arial" panose="020B0604020202020204" pitchFamily="34" charset="0"/>
              </a:rPr>
              <a:t>Nota: método utilizado MMWR (razones observadas y esperadas). Fuente: Seguimiento mortalidad materna 2013 - 2025. Medellín. Fecha de corte: 4</a:t>
            </a:r>
            <a:r>
              <a:rPr lang="es-CO" sz="900" dirty="0">
                <a:solidFill>
                  <a:srgbClr val="000000"/>
                </a:solidFill>
                <a:latin typeface="Arial" panose="020B0604020202020204" pitchFamily="34" charset="0"/>
              </a:rPr>
              <a:t>/10</a:t>
            </a:r>
            <a:r>
              <a:rPr lang="es-ES" sz="900" b="0" i="0" dirty="0">
                <a:solidFill>
                  <a:srgbClr val="000000"/>
                </a:solidFill>
                <a:effectLst/>
                <a:latin typeface="Arial" panose="020B0604020202020204" pitchFamily="34" charset="0"/>
              </a:rPr>
              <a:t>/2025. </a:t>
            </a:r>
            <a:endParaRPr lang="es-ES" sz="200" b="0" i="0" dirty="0">
              <a:solidFill>
                <a:srgbClr val="000000"/>
              </a:solidFill>
              <a:effectLst/>
              <a:latin typeface="Segoe UI" panose="020B0502040204020203" pitchFamily="34" charset="0"/>
            </a:endParaRPr>
          </a:p>
        </p:txBody>
      </p:sp>
      <p:grpSp>
        <p:nvGrpSpPr>
          <p:cNvPr id="6" name="Grupo 5"/>
          <p:cNvGrpSpPr/>
          <p:nvPr/>
        </p:nvGrpSpPr>
        <p:grpSpPr>
          <a:xfrm>
            <a:off x="2520330" y="2899860"/>
            <a:ext cx="4110584" cy="2248204"/>
            <a:chOff x="3758105" y="2913551"/>
            <a:chExt cx="4110584" cy="2248204"/>
          </a:xfrm>
        </p:grpSpPr>
        <p:sp>
          <p:nvSpPr>
            <p:cNvPr id="72" name="71 CuadroTexto"/>
            <p:cNvSpPr txBox="1"/>
            <p:nvPr/>
          </p:nvSpPr>
          <p:spPr>
            <a:xfrm>
              <a:off x="4588958" y="4567725"/>
              <a:ext cx="2241210" cy="307777"/>
            </a:xfrm>
            <a:prstGeom prst="rect">
              <a:avLst/>
            </a:prstGeom>
            <a:noFill/>
          </p:spPr>
          <p:txBody>
            <a:bodyPr wrap="square" rtlCol="0">
              <a:spAutoFit/>
            </a:bodyPr>
            <a:lstStyle/>
            <a:p>
              <a:pPr algn="ctr"/>
              <a:r>
                <a:rPr lang="es-ES" sz="1400" b="1" dirty="0">
                  <a:latin typeface="Arial Narrow" panose="020B0606020202030204" pitchFamily="34" charset="0"/>
                </a:rPr>
                <a:t>Muertes maternas tardías</a:t>
              </a:r>
              <a:endParaRPr lang="es-CO" sz="1400" b="1" dirty="0">
                <a:latin typeface="Arial Narrow" panose="020B0606020202030204" pitchFamily="34" charset="0"/>
              </a:endParaRPr>
            </a:p>
          </p:txBody>
        </p:sp>
        <p:sp>
          <p:nvSpPr>
            <p:cNvPr id="73" name="72 CuadroTexto"/>
            <p:cNvSpPr txBox="1"/>
            <p:nvPr/>
          </p:nvSpPr>
          <p:spPr>
            <a:xfrm rot="10800000" flipV="1">
              <a:off x="5093959" y="4792423"/>
              <a:ext cx="2774730" cy="369332"/>
            </a:xfrm>
            <a:prstGeom prst="rect">
              <a:avLst/>
            </a:prstGeom>
            <a:noFill/>
          </p:spPr>
          <p:txBody>
            <a:bodyPr wrap="square" rtlCol="0">
              <a:spAutoFit/>
            </a:bodyPr>
            <a:lstStyle/>
            <a:p>
              <a:pPr algn="just"/>
              <a:r>
                <a:rPr lang="es-ES" b="1" dirty="0">
                  <a:solidFill>
                    <a:srgbClr val="00B050"/>
                  </a:solidFill>
                  <a:latin typeface="Arial Narrow" panose="020B0606020202030204" pitchFamily="34" charset="0"/>
                </a:rPr>
                <a:t>6 casos</a:t>
              </a:r>
            </a:p>
          </p:txBody>
        </p:sp>
        <p:sp>
          <p:nvSpPr>
            <p:cNvPr id="56" name="55 CuadroTexto"/>
            <p:cNvSpPr txBox="1"/>
            <p:nvPr/>
          </p:nvSpPr>
          <p:spPr>
            <a:xfrm>
              <a:off x="4588958" y="2913551"/>
              <a:ext cx="2241210" cy="369332"/>
            </a:xfrm>
            <a:prstGeom prst="rect">
              <a:avLst/>
            </a:prstGeom>
            <a:noFill/>
          </p:spPr>
          <p:txBody>
            <a:bodyPr wrap="square" rtlCol="0">
              <a:spAutoFit/>
            </a:bodyPr>
            <a:lstStyle/>
            <a:p>
              <a:pPr algn="ctr"/>
              <a:r>
                <a:rPr lang="es-ES" b="1" dirty="0">
                  <a:latin typeface="Arial Narrow" panose="020B0606020202030204" pitchFamily="34" charset="0"/>
                </a:rPr>
                <a:t>Razón MM temprana</a:t>
              </a:r>
              <a:endParaRPr lang="es-CO" b="1" dirty="0">
                <a:latin typeface="Arial Narrow" panose="020B0606020202030204" pitchFamily="34" charset="0"/>
              </a:endParaRPr>
            </a:p>
          </p:txBody>
        </p:sp>
        <p:sp>
          <p:nvSpPr>
            <p:cNvPr id="65" name="64 CuadroTexto"/>
            <p:cNvSpPr txBox="1"/>
            <p:nvPr/>
          </p:nvSpPr>
          <p:spPr>
            <a:xfrm>
              <a:off x="4906459" y="3912796"/>
              <a:ext cx="1544012" cy="584775"/>
            </a:xfrm>
            <a:prstGeom prst="rect">
              <a:avLst/>
            </a:prstGeom>
            <a:noFill/>
          </p:spPr>
          <p:txBody>
            <a:bodyPr wrap="none" rtlCol="0">
              <a:spAutoFit/>
            </a:bodyPr>
            <a:lstStyle/>
            <a:p>
              <a:pPr algn="ctr"/>
              <a:r>
                <a:rPr lang="es-ES" sz="1600" b="1" dirty="0">
                  <a:solidFill>
                    <a:srgbClr val="00B050"/>
                  </a:solidFill>
                  <a:latin typeface="Arial Narrow" panose="020B0606020202030204" pitchFamily="34" charset="0"/>
                </a:rPr>
                <a:t>24,8 por cien mil </a:t>
              </a:r>
            </a:p>
            <a:p>
              <a:pPr algn="ctr"/>
              <a:r>
                <a:rPr lang="es-ES" sz="1600" b="1" dirty="0">
                  <a:solidFill>
                    <a:srgbClr val="00B050"/>
                  </a:solidFill>
                  <a:latin typeface="Arial Narrow" panose="020B0606020202030204" pitchFamily="34" charset="0"/>
                </a:rPr>
                <a:t>nacidos vivos</a:t>
              </a:r>
            </a:p>
          </p:txBody>
        </p:sp>
        <p:sp>
          <p:nvSpPr>
            <p:cNvPr id="44" name="55 CuadroTexto"/>
            <p:cNvSpPr txBox="1"/>
            <p:nvPr/>
          </p:nvSpPr>
          <p:spPr>
            <a:xfrm>
              <a:off x="4320528" y="3690356"/>
              <a:ext cx="2880370" cy="369332"/>
            </a:xfrm>
            <a:prstGeom prst="rect">
              <a:avLst/>
            </a:prstGeom>
            <a:noFill/>
          </p:spPr>
          <p:txBody>
            <a:bodyPr wrap="square" rtlCol="0">
              <a:spAutoFit/>
            </a:bodyPr>
            <a:lstStyle/>
            <a:p>
              <a:pPr algn="ctr"/>
              <a:r>
                <a:rPr lang="es-ES" b="1" dirty="0">
                  <a:latin typeface="Arial Narrow" panose="020B0606020202030204" pitchFamily="34" charset="0"/>
                </a:rPr>
                <a:t>Razón MM temprana evitable. </a:t>
              </a:r>
              <a:endParaRPr lang="es-CO" b="1" dirty="0">
                <a:latin typeface="Arial Narrow" panose="020B0606020202030204" pitchFamily="34" charset="0"/>
              </a:endParaRPr>
            </a:p>
          </p:txBody>
        </p:sp>
        <p:sp>
          <p:nvSpPr>
            <p:cNvPr id="55" name="CuadroTexto 54">
              <a:extLst>
                <a:ext uri="{FF2B5EF4-FFF2-40B4-BE49-F238E27FC236}">
                  <a16:creationId xmlns:a16="http://schemas.microsoft.com/office/drawing/2014/main" id="{F9A4520A-FE33-4326-BA6D-47F84C8822BB}"/>
                </a:ext>
              </a:extLst>
            </p:cNvPr>
            <p:cNvSpPr txBox="1"/>
            <p:nvPr/>
          </p:nvSpPr>
          <p:spPr>
            <a:xfrm>
              <a:off x="3758105" y="3221369"/>
              <a:ext cx="4019550" cy="369332"/>
            </a:xfrm>
            <a:prstGeom prst="rect">
              <a:avLst/>
            </a:prstGeom>
            <a:noFill/>
          </p:spPr>
          <p:txBody>
            <a:bodyPr wrap="square">
              <a:spAutoFit/>
            </a:bodyPr>
            <a:lstStyle/>
            <a:p>
              <a:pPr algn="ctr"/>
              <a:r>
                <a:rPr lang="es-ES" sz="1800" b="1" dirty="0">
                  <a:solidFill>
                    <a:srgbClr val="FF0000"/>
                  </a:solidFill>
                  <a:latin typeface="Arial Narrow" panose="020B0606020202030204" pitchFamily="34" charset="0"/>
                </a:rPr>
                <a:t>26,5 por cien mil  nacidos vivos</a:t>
              </a:r>
              <a:endParaRPr lang="es-CO" dirty="0"/>
            </a:p>
          </p:txBody>
        </p:sp>
      </p:grpSp>
      <p:pic>
        <p:nvPicPr>
          <p:cNvPr id="2" name="Imagen 1"/>
          <p:cNvPicPr>
            <a:picLocks noChangeAspect="1"/>
          </p:cNvPicPr>
          <p:nvPr/>
        </p:nvPicPr>
        <p:blipFill>
          <a:blip r:embed="rId9"/>
          <a:stretch>
            <a:fillRect/>
          </a:stretch>
        </p:blipFill>
        <p:spPr>
          <a:xfrm>
            <a:off x="2744148" y="312509"/>
            <a:ext cx="4142215" cy="1875503"/>
          </a:xfrm>
          <a:prstGeom prst="rect">
            <a:avLst/>
          </a:prstGeom>
        </p:spPr>
      </p:pic>
      <p:sp>
        <p:nvSpPr>
          <p:cNvPr id="54" name="53 Rectángulo redondeado"/>
          <p:cNvSpPr/>
          <p:nvPr/>
        </p:nvSpPr>
        <p:spPr>
          <a:xfrm>
            <a:off x="2883565" y="5381774"/>
            <a:ext cx="2858017" cy="756137"/>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b="1" dirty="0">
              <a:solidFill>
                <a:schemeClr val="tx1"/>
              </a:solidFill>
              <a:latin typeface="Arial Narrow" panose="020B0606020202030204" pitchFamily="34" charset="0"/>
            </a:endParaRPr>
          </a:p>
          <a:p>
            <a:pPr algn="ctr"/>
            <a:r>
              <a:rPr lang="es-ES" sz="1200" b="1" dirty="0">
                <a:solidFill>
                  <a:schemeClr val="tx1"/>
                </a:solidFill>
                <a:latin typeface="Arial Narrow" panose="020B0606020202030204" pitchFamily="34" charset="0"/>
              </a:rPr>
              <a:t>Régimen subsidiado: 2 casos </a:t>
            </a:r>
          </a:p>
          <a:p>
            <a:pPr algn="ctr"/>
            <a:r>
              <a:rPr lang="es-ES" sz="1200" b="1" dirty="0">
                <a:solidFill>
                  <a:schemeClr val="tx1"/>
                </a:solidFill>
                <a:latin typeface="Arial Narrow" panose="020B0606020202030204" pitchFamily="34" charset="0"/>
              </a:rPr>
              <a:t>No Afiliado: 0</a:t>
            </a:r>
          </a:p>
          <a:p>
            <a:pPr algn="ctr"/>
            <a:r>
              <a:rPr lang="es-ES" sz="1200" b="1" dirty="0">
                <a:solidFill>
                  <a:schemeClr val="tx1"/>
                </a:solidFill>
                <a:latin typeface="Arial Narrow" panose="020B0606020202030204" pitchFamily="34" charset="0"/>
              </a:rPr>
              <a:t>Contributivo: 2 casos</a:t>
            </a:r>
          </a:p>
          <a:p>
            <a:pPr algn="ctr"/>
            <a:r>
              <a:rPr lang="es-ES" sz="1200" b="1" dirty="0">
                <a:solidFill>
                  <a:schemeClr val="tx1"/>
                </a:solidFill>
                <a:latin typeface="Arial Narrow" panose="020B0606020202030204" pitchFamily="34" charset="0"/>
              </a:rPr>
              <a:t>Excepción – especial : 0</a:t>
            </a:r>
          </a:p>
          <a:p>
            <a:pPr algn="ctr"/>
            <a:endParaRPr lang="es-ES" sz="1200" b="1"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31358150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351011" y="3203848"/>
            <a:ext cx="6843043" cy="1569660"/>
          </a:xfrm>
          <a:prstGeom prst="rect">
            <a:avLst/>
          </a:prstGeom>
        </p:spPr>
        <p:txBody>
          <a:bodyPr wrap="square">
            <a:spAutoFit/>
          </a:bodyPr>
          <a:lstStyle/>
          <a:p>
            <a:pPr algn="just">
              <a:spcAft>
                <a:spcPts val="0"/>
              </a:spcAft>
            </a:pPr>
            <a:r>
              <a:rPr lang="es-CO" sz="2000" b="1" dirty="0">
                <a:solidFill>
                  <a:srgbClr val="002060"/>
                </a:solidFill>
                <a:latin typeface="Arial" panose="020B0604020202020204" pitchFamily="34" charset="0"/>
                <a:ea typeface="Cambria" panose="02040503050406030204" pitchFamily="18" charset="0"/>
                <a:cs typeface="Calibri" panose="020F0502020204030204" pitchFamily="34" charset="0"/>
              </a:rPr>
              <a:t>Tendencia de la razón de muerte materna Colombia, Antioquia y  Medellín, 2004-2025*.</a:t>
            </a:r>
            <a:endParaRPr lang="es-CO" sz="2000" dirty="0">
              <a:solidFill>
                <a:srgbClr val="002060"/>
              </a:solidFill>
              <a:latin typeface="Calibri" panose="020F0502020204030204" pitchFamily="34" charset="0"/>
              <a:ea typeface="Cambria" panose="02040503050406030204" pitchFamily="18" charset="0"/>
              <a:cs typeface="Calibri" panose="020F0502020204030204" pitchFamily="34" charset="0"/>
            </a:endParaRPr>
          </a:p>
          <a:p>
            <a:r>
              <a:rPr lang="es-CO" sz="1000" dirty="0"/>
              <a:t>Fuente: Proceso de vigilancia epidemiológica de mortalidad materna temprana, muerte materna tardía y por causas coincidentes, Sivigila, RUAF ND y Sivigila – maternidad segura. Nacidos vivos DANE 2004 - 2023. Medellín, periodo epidemiológico 10 , fecha de corte: 04/10/2025. Los datos para Colombia y Antioquia se tomaron del informe de evento a periodo epidemiológico 9 de 2025, fecha de corte: 06/09/2025. *preliminar.</a:t>
            </a:r>
          </a:p>
          <a:p>
            <a:pPr algn="just">
              <a:spcAft>
                <a:spcPts val="0"/>
              </a:spcAft>
            </a:pPr>
            <a:endParaRPr lang="es-CO" sz="1600" dirty="0">
              <a:effectLst/>
              <a:latin typeface="Calibri" panose="020F0502020204030204" pitchFamily="34" charset="0"/>
              <a:ea typeface="Cambria" panose="02040503050406030204" pitchFamily="18" charset="0"/>
              <a:cs typeface="Calibri" panose="020F0502020204030204" pitchFamily="34" charset="0"/>
            </a:endParaRPr>
          </a:p>
        </p:txBody>
      </p:sp>
      <p:sp>
        <p:nvSpPr>
          <p:cNvPr id="8" name="Rectángulo 7"/>
          <p:cNvSpPr/>
          <p:nvPr/>
        </p:nvSpPr>
        <p:spPr>
          <a:xfrm>
            <a:off x="441591" y="7779949"/>
            <a:ext cx="6661881" cy="1292662"/>
          </a:xfrm>
          <a:prstGeom prst="rect">
            <a:avLst/>
          </a:prstGeom>
        </p:spPr>
        <p:txBody>
          <a:bodyPr wrap="square">
            <a:spAutoFit/>
          </a:bodyPr>
          <a:lstStyle/>
          <a:p>
            <a:pPr algn="just">
              <a:spcAft>
                <a:spcPts val="0"/>
              </a:spcAft>
            </a:pPr>
            <a:r>
              <a:rPr lang="es-CO" sz="2000" b="1" dirty="0">
                <a:solidFill>
                  <a:srgbClr val="002060"/>
                </a:solidFill>
                <a:latin typeface="Arial" panose="020B0604020202020204" pitchFamily="34" charset="0"/>
                <a:ea typeface="Cambria" panose="02040503050406030204" pitchFamily="18" charset="0"/>
                <a:cs typeface="Calibri" panose="020F0502020204030204" pitchFamily="34" charset="0"/>
              </a:rPr>
              <a:t>Tendencia de la razón de muerte materna evitable. </a:t>
            </a:r>
          </a:p>
          <a:p>
            <a:pPr algn="just">
              <a:spcAft>
                <a:spcPts val="0"/>
              </a:spcAft>
            </a:pPr>
            <a:r>
              <a:rPr lang="es-CO" sz="2000" b="1" dirty="0">
                <a:solidFill>
                  <a:srgbClr val="002060"/>
                </a:solidFill>
                <a:latin typeface="Arial" panose="020B0604020202020204" pitchFamily="34" charset="0"/>
                <a:ea typeface="Cambria" panose="02040503050406030204" pitchFamily="18" charset="0"/>
                <a:cs typeface="Calibri" panose="020F0502020204030204" pitchFamily="34" charset="0"/>
              </a:rPr>
              <a:t>Medellín, 2004-2025*.</a:t>
            </a:r>
            <a:endParaRPr lang="es-CO" sz="2000" dirty="0">
              <a:solidFill>
                <a:srgbClr val="002060"/>
              </a:solidFill>
              <a:latin typeface="Calibri" panose="020F0502020204030204" pitchFamily="34" charset="0"/>
              <a:ea typeface="Cambria" panose="02040503050406030204" pitchFamily="18" charset="0"/>
              <a:cs typeface="Calibri" panose="020F0502020204030204" pitchFamily="34" charset="0"/>
            </a:endParaRPr>
          </a:p>
          <a:p>
            <a:r>
              <a:rPr lang="es-CO" sz="1000" dirty="0"/>
              <a:t>Fuente: Proceso de vigilancia epidemiológica de mortalidad materna temprana, muerte materna tardía y por causas coincidentes, Sivigila, RUAF ND y Sivigila – maternidad segura. Nacidos vivos fuente DANE 2004 - 2023. Medellín, periodo epidemiológico 10, fecha de corte: 04/10/2025. *preliminar.</a:t>
            </a:r>
          </a:p>
          <a:p>
            <a:pPr>
              <a:spcAft>
                <a:spcPts val="0"/>
              </a:spcAft>
            </a:pPr>
            <a:r>
              <a:rPr lang="es-CO" sz="800" dirty="0">
                <a:latin typeface="Arial" panose="020B0604020202020204" pitchFamily="34" charset="0"/>
                <a:ea typeface="MS Mincho" panose="02020609040205080304" pitchFamily="49" charset="-128"/>
                <a:cs typeface="Calibri" panose="020F0502020204030204" pitchFamily="34" charset="0"/>
              </a:rPr>
              <a:t>.</a:t>
            </a:r>
            <a:endParaRPr lang="es-CO" sz="800" dirty="0">
              <a:latin typeface="Calibri" panose="020F0502020204030204" pitchFamily="34" charset="0"/>
              <a:ea typeface="Cambria" panose="02040503050406030204" pitchFamily="18" charset="0"/>
              <a:cs typeface="Calibri" panose="020F0502020204030204" pitchFamily="34" charset="0"/>
            </a:endParaRPr>
          </a:p>
        </p:txBody>
      </p:sp>
      <p:pic>
        <p:nvPicPr>
          <p:cNvPr id="2" name="Imagen 1"/>
          <p:cNvPicPr>
            <a:picLocks noChangeAspect="1"/>
          </p:cNvPicPr>
          <p:nvPr/>
        </p:nvPicPr>
        <p:blipFill>
          <a:blip r:embed="rId2"/>
          <a:stretch>
            <a:fillRect/>
          </a:stretch>
        </p:blipFill>
        <p:spPr>
          <a:xfrm>
            <a:off x="199098" y="131875"/>
            <a:ext cx="6677739" cy="3206518"/>
          </a:xfrm>
          <a:prstGeom prst="rect">
            <a:avLst/>
          </a:prstGeom>
        </p:spPr>
      </p:pic>
      <p:pic>
        <p:nvPicPr>
          <p:cNvPr id="3" name="Imagen 2"/>
          <p:cNvPicPr>
            <a:picLocks noChangeAspect="1"/>
          </p:cNvPicPr>
          <p:nvPr/>
        </p:nvPicPr>
        <p:blipFill>
          <a:blip r:embed="rId3"/>
          <a:stretch>
            <a:fillRect/>
          </a:stretch>
        </p:blipFill>
        <p:spPr>
          <a:xfrm>
            <a:off x="347161" y="4860032"/>
            <a:ext cx="6601386" cy="2791722"/>
          </a:xfrm>
          <a:prstGeom prst="rect">
            <a:avLst/>
          </a:prstGeom>
        </p:spPr>
      </p:pic>
      <p:sp>
        <p:nvSpPr>
          <p:cNvPr id="7"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a:t>
            </a:r>
            <a:r>
              <a:rPr lang="es-ES" sz="1050" b="1" dirty="0" smtClean="0">
                <a:latin typeface="Arial Narrow" panose="020B0606020202030204" pitchFamily="34" charset="0"/>
              </a:rPr>
              <a:t>29</a:t>
            </a:r>
            <a:endParaRPr lang="es-ES" sz="1050" b="1" dirty="0">
              <a:latin typeface="Arial Narrow" panose="020B0606020202030204" pitchFamily="34" charset="0"/>
            </a:endParaRPr>
          </a:p>
        </p:txBody>
      </p:sp>
    </p:spTree>
    <p:extLst>
      <p:ext uri="{BB962C8B-B14F-4D97-AF65-F5344CB8AC3E}">
        <p14:creationId xmlns:p14="http://schemas.microsoft.com/office/powerpoint/2010/main" val="2543963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8" y="1"/>
            <a:ext cx="2223924" cy="2824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t="51432"/>
          <a:stretch/>
        </p:blipFill>
        <p:spPr bwMode="auto">
          <a:xfrm>
            <a:off x="0" y="2824179"/>
            <a:ext cx="2232223" cy="266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4809" y="623805"/>
            <a:ext cx="2231109" cy="276999"/>
          </a:xfrm>
          <a:prstGeom prst="rect">
            <a:avLst/>
          </a:prstGeom>
          <a:noFill/>
        </p:spPr>
        <p:txBody>
          <a:bodyPr wrap="square" rtlCol="0">
            <a:spAutoFit/>
          </a:bodyPr>
          <a:lstStyle/>
          <a:p>
            <a:pPr algn="ctr"/>
            <a:r>
              <a:rPr lang="es-ES" sz="1200" b="1" dirty="0">
                <a:latin typeface="Arial Narrow" panose="020B0606020202030204" pitchFamily="34" charset="0"/>
              </a:rPr>
              <a:t>Periodo epidemiológico X - 2025</a:t>
            </a:r>
          </a:p>
        </p:txBody>
      </p:sp>
      <p:sp>
        <p:nvSpPr>
          <p:cNvPr id="6" name="5 Rectángulo"/>
          <p:cNvSpPr/>
          <p:nvPr/>
        </p:nvSpPr>
        <p:spPr>
          <a:xfrm>
            <a:off x="2249598" y="2176572"/>
            <a:ext cx="4946011" cy="353943"/>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pPr algn="just"/>
            <a:r>
              <a:rPr lang="es-ES" sz="1100" dirty="0">
                <a:latin typeface="Arial Narrow" panose="020B0606020202030204" pitchFamily="34" charset="0"/>
              </a:rPr>
              <a:t>Figura. Gráfico de control de tosferina. Medellín, a período epidemiológico X de 2025. </a:t>
            </a: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a:latin typeface="Arial Narrow" panose="020B0606020202030204" pitchFamily="34" charset="0"/>
                </a:rPr>
                <a:t>67</a:t>
              </a:r>
            </a:p>
          </p:txBody>
        </p:sp>
      </p:grpSp>
      <p:sp>
        <p:nvSpPr>
          <p:cNvPr id="18" name="17 Rectángulo"/>
          <p:cNvSpPr/>
          <p:nvPr/>
        </p:nvSpPr>
        <p:spPr>
          <a:xfrm>
            <a:off x="2212740" y="4899348"/>
            <a:ext cx="4904168" cy="523220"/>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pPr algn="just"/>
            <a:r>
              <a:rPr lang="es-ES" sz="1100" dirty="0">
                <a:latin typeface="Arial Narrow" panose="020B0606020202030204" pitchFamily="34" charset="0"/>
              </a:rPr>
              <a:t>Figura. Número de casos de tosferina. Medellín, a período epidemiológico X, años 2023-2025. </a:t>
            </a: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de la notificación</a:t>
              </a:r>
            </a:p>
          </p:txBody>
        </p:sp>
      </p:grpSp>
      <p:sp>
        <p:nvSpPr>
          <p:cNvPr id="14" name="13 Rectángulo"/>
          <p:cNvSpPr/>
          <p:nvPr/>
        </p:nvSpPr>
        <p:spPr>
          <a:xfrm>
            <a:off x="0" y="550810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621632"/>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inusual</a:t>
              </a:r>
            </a:p>
          </p:txBody>
        </p:sp>
      </p:grpSp>
      <p:grpSp>
        <p:nvGrpSpPr>
          <p:cNvPr id="32" name="31 Grupo"/>
          <p:cNvGrpSpPr/>
          <p:nvPr/>
        </p:nvGrpSpPr>
        <p:grpSpPr>
          <a:xfrm>
            <a:off x="5114767" y="5635532"/>
            <a:ext cx="3446504" cy="276999"/>
            <a:chOff x="2448322" y="74775"/>
            <a:chExt cx="3446504" cy="276999"/>
          </a:xfrm>
        </p:grpSpPr>
        <p:sp>
          <p:nvSpPr>
            <p:cNvPr id="33" name="3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4" name="33 Conector recto"/>
            <p:cNvCxnSpPr>
              <a:stCxn id="3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Indicadores</a:t>
              </a:r>
            </a:p>
          </p:txBody>
        </p:sp>
      </p:grpSp>
      <p:sp>
        <p:nvSpPr>
          <p:cNvPr id="16" name="15 CuadroTexto"/>
          <p:cNvSpPr txBox="1"/>
          <p:nvPr/>
        </p:nvSpPr>
        <p:spPr>
          <a:xfrm>
            <a:off x="4869555" y="6125495"/>
            <a:ext cx="2331345" cy="261610"/>
          </a:xfrm>
          <a:prstGeom prst="rect">
            <a:avLst/>
          </a:prstGeom>
          <a:noFill/>
        </p:spPr>
        <p:txBody>
          <a:bodyPr wrap="square" rtlCol="0">
            <a:spAutoFit/>
          </a:bodyPr>
          <a:lstStyle/>
          <a:p>
            <a:pPr algn="ctr"/>
            <a:r>
              <a:rPr lang="es-ES" sz="1100" b="1" dirty="0">
                <a:latin typeface="Arial Narrow" panose="020B0606020202030204" pitchFamily="34" charset="0"/>
              </a:rPr>
              <a:t>Letalidad</a:t>
            </a:r>
          </a:p>
        </p:txBody>
      </p:sp>
      <p:cxnSp>
        <p:nvCxnSpPr>
          <p:cNvPr id="19" name="18 Conector recto de flecha"/>
          <p:cNvCxnSpPr/>
          <p:nvPr/>
        </p:nvCxnSpPr>
        <p:spPr>
          <a:xfrm>
            <a:off x="4910607" y="7980994"/>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p:nvPr/>
        </p:nvCxnSpPr>
        <p:spPr>
          <a:xfrm flipH="1">
            <a:off x="4869505" y="6835158"/>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5672788" y="6256300"/>
            <a:ext cx="724878" cy="553998"/>
          </a:xfrm>
          <a:prstGeom prst="rect">
            <a:avLst/>
          </a:prstGeom>
          <a:noFill/>
        </p:spPr>
        <p:txBody>
          <a:bodyPr wrap="none" rtlCol="0">
            <a:spAutoFit/>
          </a:bodyPr>
          <a:lstStyle/>
          <a:p>
            <a:pPr algn="ctr"/>
            <a:r>
              <a:rPr lang="es-ES" sz="1600" b="1" dirty="0">
                <a:solidFill>
                  <a:srgbClr val="C00000"/>
                </a:solidFill>
                <a:latin typeface="Arial Narrow" panose="020B0606020202030204" pitchFamily="34" charset="0"/>
              </a:rPr>
              <a:t>0%</a:t>
            </a:r>
          </a:p>
          <a:p>
            <a:pPr algn="ctr"/>
            <a:r>
              <a:rPr lang="es-ES" sz="1400" b="1" dirty="0">
                <a:latin typeface="Arial Narrow" panose="020B0606020202030204" pitchFamily="34" charset="0"/>
              </a:rPr>
              <a:t>0 casos</a:t>
            </a:r>
          </a:p>
        </p:txBody>
      </p:sp>
      <p:sp>
        <p:nvSpPr>
          <p:cNvPr id="54" name="53 Rectángulo"/>
          <p:cNvSpPr/>
          <p:nvPr/>
        </p:nvSpPr>
        <p:spPr>
          <a:xfrm>
            <a:off x="35816" y="8449122"/>
            <a:ext cx="4417817" cy="492443"/>
          </a:xfrm>
          <a:prstGeom prst="rect">
            <a:avLst/>
          </a:prstGeom>
        </p:spPr>
        <p:txBody>
          <a:bodyPr wrap="square">
            <a:spAutoFit/>
          </a:bodyPr>
          <a:lstStyle/>
          <a:p>
            <a:pPr algn="just"/>
            <a:r>
              <a:rPr lang="es-ES" sz="600" dirty="0">
                <a:latin typeface="Arial Narrow" panose="020B0606020202030204" pitchFamily="34" charset="0"/>
              </a:rPr>
              <a:t>Fuente: SIVIGILA. Secretaria de Salud de Medellín.</a:t>
            </a:r>
          </a:p>
          <a:p>
            <a:pPr algn="just"/>
            <a:r>
              <a:rPr lang="es-ES" sz="1000" dirty="0">
                <a:latin typeface="Arial Narrow" panose="020B0606020202030204" pitchFamily="34" charset="0"/>
              </a:rPr>
              <a:t>Figura. Comportamiento inusual de tosferina. Medellín, a Periodo epidemiológico X de 2025. </a:t>
            </a:r>
          </a:p>
        </p:txBody>
      </p:sp>
      <p:sp>
        <p:nvSpPr>
          <p:cNvPr id="58" name="57 CuadroTexto"/>
          <p:cNvSpPr txBox="1"/>
          <p:nvPr/>
        </p:nvSpPr>
        <p:spPr>
          <a:xfrm>
            <a:off x="4722604" y="6835158"/>
            <a:ext cx="2598512" cy="415498"/>
          </a:xfrm>
          <a:prstGeom prst="rect">
            <a:avLst/>
          </a:prstGeom>
          <a:noFill/>
        </p:spPr>
        <p:txBody>
          <a:bodyPr wrap="square" rtlCol="0">
            <a:spAutoFit/>
          </a:bodyPr>
          <a:lstStyle/>
          <a:p>
            <a:pPr algn="ctr"/>
            <a:r>
              <a:rPr lang="es-ES" sz="1050" b="1" dirty="0">
                <a:latin typeface="Arial Narrow" panose="020B0606020202030204" pitchFamily="34" charset="0"/>
              </a:rPr>
              <a:t>Porcentaje de casos con investigación de campo</a:t>
            </a:r>
          </a:p>
        </p:txBody>
      </p:sp>
      <p:sp>
        <p:nvSpPr>
          <p:cNvPr id="61" name="60 CuadroTexto"/>
          <p:cNvSpPr txBox="1"/>
          <p:nvPr/>
        </p:nvSpPr>
        <p:spPr>
          <a:xfrm>
            <a:off x="494426" y="2843808"/>
            <a:ext cx="1220207" cy="338554"/>
          </a:xfrm>
          <a:prstGeom prst="rect">
            <a:avLst/>
          </a:prstGeom>
          <a:noFill/>
        </p:spPr>
        <p:txBody>
          <a:bodyPr wrap="none" rtlCol="0">
            <a:spAutoFit/>
          </a:bodyPr>
          <a:lstStyle/>
          <a:p>
            <a:pPr algn="ctr"/>
            <a:r>
              <a:rPr lang="es-ES" sz="1600" b="1" dirty="0">
                <a:solidFill>
                  <a:srgbClr val="C00000"/>
                </a:solidFill>
                <a:latin typeface="Arial Narrow" panose="020B0606020202030204" pitchFamily="34" charset="0"/>
              </a:rPr>
              <a:t>0% </a:t>
            </a:r>
            <a:r>
              <a:rPr lang="es-ES" sz="1400" b="1" dirty="0">
                <a:latin typeface="Arial Narrow" panose="020B0606020202030204" pitchFamily="34" charset="0"/>
              </a:rPr>
              <a:t>Mortalidad</a:t>
            </a: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3</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74775"/>
            <a:ext cx="2075175" cy="523220"/>
          </a:xfrm>
          <a:noFill/>
        </p:spPr>
        <p:txBody>
          <a:bodyPr wrap="square" rtlCol="0">
            <a:spAutoFit/>
          </a:bodyPr>
          <a:lstStyle/>
          <a:p>
            <a:r>
              <a:rPr lang="es-ES" sz="2800" b="1" dirty="0">
                <a:solidFill>
                  <a:srgbClr val="C00000"/>
                </a:solidFill>
                <a:latin typeface="Arial Narrow" panose="020B0606020202030204" pitchFamily="34" charset="0"/>
                <a:ea typeface="+mn-ea"/>
                <a:cs typeface="+mn-cs"/>
              </a:rPr>
              <a:t>Tosferina</a:t>
            </a:r>
          </a:p>
        </p:txBody>
      </p:sp>
      <p:sp>
        <p:nvSpPr>
          <p:cNvPr id="47" name="46 CuadroTexto"/>
          <p:cNvSpPr txBox="1"/>
          <p:nvPr/>
        </p:nvSpPr>
        <p:spPr>
          <a:xfrm>
            <a:off x="4927273" y="7250656"/>
            <a:ext cx="2247196" cy="338554"/>
          </a:xfrm>
          <a:prstGeom prst="rect">
            <a:avLst/>
          </a:prstGeom>
          <a:noFill/>
        </p:spPr>
        <p:txBody>
          <a:bodyPr wrap="square" rtlCol="0">
            <a:spAutoFit/>
          </a:bodyPr>
          <a:lstStyle/>
          <a:p>
            <a:pPr algn="ctr"/>
            <a:r>
              <a:rPr lang="es-ES" sz="1600" b="1" dirty="0">
                <a:solidFill>
                  <a:srgbClr val="C00000"/>
                </a:solidFill>
                <a:latin typeface="Arial Narrow" panose="020B0606020202030204" pitchFamily="34" charset="0"/>
              </a:rPr>
              <a:t>98,3%; 94,8% en ≥ 72 hrs</a:t>
            </a:r>
          </a:p>
        </p:txBody>
      </p:sp>
      <p:sp>
        <p:nvSpPr>
          <p:cNvPr id="55" name="46 CuadroTexto"/>
          <p:cNvSpPr txBox="1"/>
          <p:nvPr/>
        </p:nvSpPr>
        <p:spPr>
          <a:xfrm>
            <a:off x="4829662" y="8034330"/>
            <a:ext cx="2247196" cy="792525"/>
          </a:xfrm>
          <a:prstGeom prst="rect">
            <a:avLst/>
          </a:prstGeom>
          <a:noFill/>
        </p:spPr>
        <p:txBody>
          <a:bodyPr wrap="square" rtlCol="0">
            <a:spAutoFit/>
          </a:bodyPr>
          <a:lstStyle/>
          <a:p>
            <a:pPr algn="ctr"/>
            <a:r>
              <a:rPr lang="es-ES" sz="1050" b="1" dirty="0">
                <a:latin typeface="Arial Narrow" panose="020B0606020202030204" pitchFamily="34" charset="0"/>
              </a:rPr>
              <a:t>Cumplimiento en la notificación</a:t>
            </a:r>
          </a:p>
          <a:p>
            <a:pPr algn="ctr"/>
            <a:r>
              <a:rPr lang="es-ES" sz="1400" b="1" dirty="0">
                <a:latin typeface="Arial Narrow" panose="020B0606020202030204" pitchFamily="34" charset="0"/>
              </a:rPr>
              <a:t> </a:t>
            </a:r>
            <a:r>
              <a:rPr lang="es-ES" sz="1050" b="1" dirty="0">
                <a:latin typeface="Arial Narrow" panose="020B0606020202030204" pitchFamily="34" charset="0"/>
              </a:rPr>
              <a:t>casos probables notificados </a:t>
            </a:r>
          </a:p>
          <a:p>
            <a:pPr algn="ctr"/>
            <a:r>
              <a:rPr lang="es-ES" sz="1050" b="1" dirty="0">
                <a:latin typeface="Arial Narrow" panose="020B0606020202030204" pitchFamily="34" charset="0"/>
              </a:rPr>
              <a:t>560/584 casos notificados por vigilancia rutinaria</a:t>
            </a:r>
          </a:p>
        </p:txBody>
      </p:sp>
      <p:sp>
        <p:nvSpPr>
          <p:cNvPr id="9" name="Rectángulo 8"/>
          <p:cNvSpPr/>
          <p:nvPr/>
        </p:nvSpPr>
        <p:spPr>
          <a:xfrm>
            <a:off x="72057" y="4679265"/>
            <a:ext cx="2087645" cy="707886"/>
          </a:xfrm>
          <a:prstGeom prst="rect">
            <a:avLst/>
          </a:prstGeom>
        </p:spPr>
        <p:txBody>
          <a:bodyPr wrap="square">
            <a:spAutoFit/>
          </a:bodyPr>
          <a:lstStyle/>
          <a:p>
            <a:pPr algn="just"/>
            <a:r>
              <a:rPr lang="es-ES" sz="1000" b="1" dirty="0">
                <a:latin typeface="Arial Narrow" panose="020B0606020202030204" pitchFamily="34" charset="0"/>
              </a:rPr>
              <a:t>Aumento de 64 casos con respecto al mismo periodo del año anterior. Variación de notificación de 518,2% (570 casos más notificados).</a:t>
            </a:r>
            <a:endParaRPr lang="en-US" sz="1000" dirty="0"/>
          </a:p>
        </p:txBody>
      </p:sp>
      <p:pic>
        <p:nvPicPr>
          <p:cNvPr id="3" name="Imagen 2">
            <a:extLst>
              <a:ext uri="{FF2B5EF4-FFF2-40B4-BE49-F238E27FC236}">
                <a16:creationId xmlns:a16="http://schemas.microsoft.com/office/drawing/2014/main" id="{D3CC83E7-2A10-5B61-9565-037B283903BE}"/>
              </a:ext>
            </a:extLst>
          </p:cNvPr>
          <p:cNvPicPr>
            <a:picLocks noChangeAspect="1"/>
          </p:cNvPicPr>
          <p:nvPr/>
        </p:nvPicPr>
        <p:blipFill>
          <a:blip r:embed="rId6"/>
          <a:stretch>
            <a:fillRect/>
          </a:stretch>
        </p:blipFill>
        <p:spPr>
          <a:xfrm>
            <a:off x="2226300" y="366190"/>
            <a:ext cx="4969309" cy="1793419"/>
          </a:xfrm>
          <a:prstGeom prst="rect">
            <a:avLst/>
          </a:prstGeom>
        </p:spPr>
      </p:pic>
      <p:pic>
        <p:nvPicPr>
          <p:cNvPr id="10" name="Imagen 9">
            <a:extLst>
              <a:ext uri="{FF2B5EF4-FFF2-40B4-BE49-F238E27FC236}">
                <a16:creationId xmlns:a16="http://schemas.microsoft.com/office/drawing/2014/main" id="{7AA548C6-B1B1-723C-C7C3-535A80CF61CB}"/>
              </a:ext>
            </a:extLst>
          </p:cNvPr>
          <p:cNvPicPr>
            <a:picLocks noChangeAspect="1"/>
          </p:cNvPicPr>
          <p:nvPr/>
        </p:nvPicPr>
        <p:blipFill>
          <a:blip r:embed="rId7"/>
          <a:stretch>
            <a:fillRect/>
          </a:stretch>
        </p:blipFill>
        <p:spPr>
          <a:xfrm>
            <a:off x="2244723" y="2703382"/>
            <a:ext cx="4929745" cy="2195964"/>
          </a:xfrm>
          <a:prstGeom prst="rect">
            <a:avLst/>
          </a:prstGeom>
        </p:spPr>
      </p:pic>
      <p:pic>
        <p:nvPicPr>
          <p:cNvPr id="17" name="Imagen 16">
            <a:extLst>
              <a:ext uri="{FF2B5EF4-FFF2-40B4-BE49-F238E27FC236}">
                <a16:creationId xmlns:a16="http://schemas.microsoft.com/office/drawing/2014/main" id="{F6621BD2-0F97-E13F-8774-BF041A3BC186}"/>
              </a:ext>
            </a:extLst>
          </p:cNvPr>
          <p:cNvPicPr>
            <a:picLocks noChangeAspect="1"/>
          </p:cNvPicPr>
          <p:nvPr/>
        </p:nvPicPr>
        <p:blipFill>
          <a:blip r:embed="rId8"/>
          <a:stretch>
            <a:fillRect/>
          </a:stretch>
        </p:blipFill>
        <p:spPr>
          <a:xfrm>
            <a:off x="85114" y="6125494"/>
            <a:ext cx="4695511" cy="2239243"/>
          </a:xfrm>
          <a:prstGeom prst="rect">
            <a:avLst/>
          </a:prstGeom>
        </p:spPr>
      </p:pic>
    </p:spTree>
    <p:extLst>
      <p:ext uri="{BB962C8B-B14F-4D97-AF65-F5344CB8AC3E}">
        <p14:creationId xmlns:p14="http://schemas.microsoft.com/office/powerpoint/2010/main" val="30747601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1028"/>
            <a:ext cx="2167808" cy="2845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t="51432"/>
          <a:stretch>
            <a:fillRect/>
          </a:stretch>
        </p:blipFill>
        <p:spPr bwMode="auto">
          <a:xfrm>
            <a:off x="0" y="2824178"/>
            <a:ext cx="2180731" cy="2724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9943" y="766609"/>
            <a:ext cx="2207751" cy="275590"/>
          </a:xfrm>
          <a:prstGeom prst="rect">
            <a:avLst/>
          </a:prstGeom>
          <a:noFill/>
        </p:spPr>
        <p:txBody>
          <a:bodyPr wrap="square" rtlCol="0">
            <a:spAutoFit/>
          </a:bodyPr>
          <a:lstStyle/>
          <a:p>
            <a:r>
              <a:rPr lang="es-ES" sz="1200" b="1" dirty="0">
                <a:latin typeface="Arial Narrow" panose="020B0606020202030204" pitchFamily="34" charset="0"/>
              </a:rPr>
              <a:t>Periodo epidemiológico 10</a:t>
            </a:r>
            <a:r>
              <a:rPr lang="fr-FR" altLang="es-ES" sz="1200" b="1" dirty="0">
                <a:latin typeface="Arial Narrow" panose="020B0606020202030204" pitchFamily="34" charset="0"/>
              </a:rPr>
              <a:t> </a:t>
            </a:r>
            <a:r>
              <a:rPr lang="es-ES" sz="1200" b="1" dirty="0">
                <a:latin typeface="Arial Narrow" panose="020B0606020202030204" pitchFamily="34" charset="0"/>
              </a:rPr>
              <a:t>- 2025</a:t>
            </a:r>
          </a:p>
        </p:txBody>
      </p:sp>
      <p:grpSp>
        <p:nvGrpSpPr>
          <p:cNvPr id="8" name="7 Grupo"/>
          <p:cNvGrpSpPr/>
          <p:nvPr/>
        </p:nvGrpSpPr>
        <p:grpSpPr>
          <a:xfrm>
            <a:off x="185660" y="4183951"/>
            <a:ext cx="1892650" cy="488476"/>
            <a:chOff x="2397524" y="3379972"/>
            <a:chExt cx="4508500" cy="904875"/>
          </a:xfrm>
        </p:grpSpPr>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fr-FR" altLang="es-ES" sz="2000" b="1" dirty="0">
                  <a:latin typeface="Arial Narrow" panose="020B0606020202030204" pitchFamily="34" charset="0"/>
                </a:rPr>
                <a:t>944</a:t>
              </a:r>
            </a:p>
          </p:txBody>
        </p:sp>
      </p:grpSp>
      <p:sp>
        <p:nvSpPr>
          <p:cNvPr id="9" name="8 CuadroTexto"/>
          <p:cNvSpPr txBox="1"/>
          <p:nvPr/>
        </p:nvSpPr>
        <p:spPr>
          <a:xfrm>
            <a:off x="-67583" y="4711683"/>
            <a:ext cx="2220674" cy="830997"/>
          </a:xfrm>
          <a:prstGeom prst="rect">
            <a:avLst/>
          </a:prstGeom>
          <a:noFill/>
        </p:spPr>
        <p:txBody>
          <a:bodyPr wrap="square" rtlCol="0">
            <a:spAutoFit/>
          </a:bodyPr>
          <a:lstStyle/>
          <a:p>
            <a:pPr algn="ctr"/>
            <a:r>
              <a:rPr lang="es-ES" sz="1200" b="1" dirty="0">
                <a:latin typeface="Arial" panose="020B0604020202020204" pitchFamily="34" charset="0"/>
                <a:cs typeface="Arial" panose="020B0604020202020204" pitchFamily="34" charset="0"/>
              </a:rPr>
              <a:t>Variación porcentual respecto al </a:t>
            </a:r>
            <a:r>
              <a:rPr lang="es-CO" sz="1200" b="1" dirty="0">
                <a:latin typeface="Arial" panose="020B0604020202020204" pitchFamily="34" charset="0"/>
                <a:cs typeface="Arial" panose="020B0604020202020204" pitchFamily="34" charset="0"/>
              </a:rPr>
              <a:t>mismo período del año anterior: </a:t>
            </a:r>
          </a:p>
          <a:p>
            <a:pPr algn="ctr"/>
            <a:r>
              <a:rPr lang="es-CO" sz="1200" b="1" dirty="0">
                <a:solidFill>
                  <a:srgbClr val="00B050"/>
                </a:solidFill>
                <a:latin typeface="Arial" panose="020B0604020202020204" pitchFamily="34" charset="0"/>
                <a:cs typeface="Arial" panose="020B0604020202020204" pitchFamily="34" charset="0"/>
              </a:rPr>
              <a:t>Disminución del 1,2%</a:t>
            </a:r>
            <a:endParaRPr lang="es-ES" sz="1050" b="1" dirty="0">
              <a:solidFill>
                <a:srgbClr val="00B050"/>
              </a:solidFill>
              <a:latin typeface="Arial" panose="020B0604020202020204" pitchFamily="34" charset="0"/>
              <a:cs typeface="Arial" panose="020B0604020202020204" pitchFamily="34" charset="0"/>
            </a:endParaRP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de la notificación</a:t>
              </a:r>
            </a:p>
          </p:txBody>
        </p:sp>
      </p:grpSp>
      <p:sp>
        <p:nvSpPr>
          <p:cNvPr id="14" name="13 Rectángulo"/>
          <p:cNvSpPr/>
          <p:nvPr/>
        </p:nvSpPr>
        <p:spPr>
          <a:xfrm>
            <a:off x="-5686" y="5539298"/>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63756" y="5575373"/>
            <a:ext cx="5616874" cy="338554"/>
            <a:chOff x="2448322" y="1220"/>
            <a:chExt cx="5616874" cy="338554"/>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flipV="1">
              <a:off x="2736354" y="201216"/>
              <a:ext cx="2400590" cy="436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5472908" y="1220"/>
              <a:ext cx="2592288" cy="338554"/>
            </a:xfrm>
            <a:prstGeom prst="rect">
              <a:avLst/>
            </a:prstGeom>
            <a:noFill/>
          </p:spPr>
          <p:txBody>
            <a:bodyPr wrap="square" rtlCol="0">
              <a:spAutoFit/>
            </a:bodyPr>
            <a:lstStyle/>
            <a:p>
              <a:r>
                <a:rPr lang="es-ES" sz="1600" b="1" dirty="0">
                  <a:latin typeface="Arial Narrow" panose="020B0606020202030204" pitchFamily="34" charset="0"/>
                </a:rPr>
                <a:t>Variables de interés</a:t>
              </a: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a:t>
            </a:r>
            <a:r>
              <a:rPr lang="es-ES" sz="1050" b="1" dirty="0" smtClean="0">
                <a:latin typeface="Arial Narrow" panose="020B0606020202030204" pitchFamily="34" charset="0"/>
              </a:rPr>
              <a:t>30 </a:t>
            </a:r>
            <a:endParaRPr lang="es-ES" sz="1050" b="1" dirty="0">
              <a:latin typeface="Arial Narrow" panose="020B0606020202030204" pitchFamily="34" charset="0"/>
            </a:endParaRPr>
          </a:p>
        </p:txBody>
      </p:sp>
      <p:sp>
        <p:nvSpPr>
          <p:cNvPr id="37" name="36 Título"/>
          <p:cNvSpPr>
            <a:spLocks noGrp="1"/>
          </p:cNvSpPr>
          <p:nvPr>
            <p:ph type="ctrTitle"/>
          </p:nvPr>
        </p:nvSpPr>
        <p:spPr>
          <a:xfrm>
            <a:off x="-29713" y="162901"/>
            <a:ext cx="2208885" cy="584775"/>
          </a:xfrm>
          <a:noFill/>
        </p:spPr>
        <p:txBody>
          <a:bodyPr wrap="square" rtlCol="0">
            <a:spAutoFit/>
          </a:bodyPr>
          <a:lstStyle/>
          <a:p>
            <a:r>
              <a:rPr lang="es-ES" sz="1600" b="1" dirty="0">
                <a:solidFill>
                  <a:srgbClr val="C00000"/>
                </a:solidFill>
                <a:latin typeface="Arial Narrow" panose="020B0606020202030204" pitchFamily="34" charset="0"/>
                <a:ea typeface="+mn-ea"/>
                <a:cs typeface="+mn-cs"/>
              </a:rPr>
              <a:t>Morbilidad materna extrema - MME</a:t>
            </a:r>
          </a:p>
        </p:txBody>
      </p:sp>
      <p:pic>
        <p:nvPicPr>
          <p:cNvPr id="46" name="Picture 6"/>
          <p:cNvPicPr>
            <a:picLocks noChangeAspect="1" noChangeArrowheads="1"/>
          </p:cNvPicPr>
          <p:nvPr/>
        </p:nvPicPr>
        <p:blipFill>
          <a:blip r:embed="rId6">
            <a:biLevel thresh="50000"/>
            <a:extLst>
              <a:ext uri="{28A0092B-C50C-407E-A947-70E740481C1C}">
                <a14:useLocalDpi xmlns:a14="http://schemas.microsoft.com/office/drawing/2010/main" val="0"/>
              </a:ext>
            </a:extLst>
          </a:blip>
          <a:srcRect/>
          <a:stretch>
            <a:fillRect/>
          </a:stretch>
        </p:blipFill>
        <p:spPr bwMode="auto">
          <a:xfrm>
            <a:off x="470011" y="6092824"/>
            <a:ext cx="94297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7" name="46 Grupo"/>
          <p:cNvGrpSpPr/>
          <p:nvPr/>
        </p:nvGrpSpPr>
        <p:grpSpPr>
          <a:xfrm>
            <a:off x="131479" y="6780447"/>
            <a:ext cx="1705276" cy="957514"/>
            <a:chOff x="-25288" y="7193218"/>
            <a:chExt cx="1293850" cy="957514"/>
          </a:xfrm>
        </p:grpSpPr>
        <p:sp>
          <p:nvSpPr>
            <p:cNvPr id="48" name="47 CuadroTexto"/>
            <p:cNvSpPr txBox="1"/>
            <p:nvPr/>
          </p:nvSpPr>
          <p:spPr>
            <a:xfrm>
              <a:off x="24588" y="7193218"/>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Área de ocurrencia</a:t>
              </a:r>
            </a:p>
          </p:txBody>
        </p:sp>
        <p:sp>
          <p:nvSpPr>
            <p:cNvPr id="49" name="48 Rectángulo redondeado"/>
            <p:cNvSpPr/>
            <p:nvPr/>
          </p:nvSpPr>
          <p:spPr>
            <a:xfrm>
              <a:off x="-14122" y="7483709"/>
              <a:ext cx="1282684"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Cabecera municipal</a:t>
              </a:r>
            </a:p>
            <a:p>
              <a:pPr algn="ctr"/>
              <a:r>
                <a:rPr lang="es-ES" sz="1600" b="1" dirty="0">
                  <a:solidFill>
                    <a:schemeClr val="tx1"/>
                  </a:solidFill>
                  <a:latin typeface="Arial Narrow" panose="020B0606020202030204" pitchFamily="34" charset="0"/>
                </a:rPr>
                <a:t>98,2%</a:t>
              </a:r>
            </a:p>
          </p:txBody>
        </p:sp>
        <p:sp>
          <p:nvSpPr>
            <p:cNvPr id="50" name="49 CuadroTexto"/>
            <p:cNvSpPr txBox="1"/>
            <p:nvPr/>
          </p:nvSpPr>
          <p:spPr>
            <a:xfrm>
              <a:off x="-25288" y="7873733"/>
              <a:ext cx="1229607" cy="276999"/>
            </a:xfrm>
            <a:prstGeom prst="rect">
              <a:avLst/>
            </a:prstGeom>
            <a:noFill/>
          </p:spPr>
          <p:txBody>
            <a:bodyPr wrap="square" rtlCol="0">
              <a:spAutoFit/>
            </a:bodyPr>
            <a:lstStyle/>
            <a:p>
              <a:pPr algn="ctr"/>
              <a:endParaRPr lang="es-ES" sz="1200" b="1" dirty="0">
                <a:latin typeface="Arial Narrow" panose="020B0606020202030204" pitchFamily="34" charset="0"/>
              </a:endParaRPr>
            </a:p>
          </p:txBody>
        </p:sp>
      </p:grpSp>
      <p:grpSp>
        <p:nvGrpSpPr>
          <p:cNvPr id="52" name="51 Grupo"/>
          <p:cNvGrpSpPr/>
          <p:nvPr/>
        </p:nvGrpSpPr>
        <p:grpSpPr>
          <a:xfrm>
            <a:off x="2280138" y="3172630"/>
            <a:ext cx="2203493" cy="1580707"/>
            <a:chOff x="-2126797" y="7102671"/>
            <a:chExt cx="1561980" cy="494356"/>
          </a:xfrm>
        </p:grpSpPr>
        <p:sp>
          <p:nvSpPr>
            <p:cNvPr id="53" name="52 CuadroTexto"/>
            <p:cNvSpPr txBox="1"/>
            <p:nvPr/>
          </p:nvSpPr>
          <p:spPr>
            <a:xfrm>
              <a:off x="-2073520" y="7102671"/>
              <a:ext cx="1229607" cy="121583"/>
            </a:xfrm>
            <a:prstGeom prst="rect">
              <a:avLst/>
            </a:prstGeom>
            <a:noFill/>
          </p:spPr>
          <p:txBody>
            <a:bodyPr wrap="square" rtlCol="0">
              <a:spAutoFit/>
            </a:bodyPr>
            <a:lstStyle/>
            <a:p>
              <a:pPr algn="ctr"/>
              <a:r>
                <a:rPr lang="es-ES" sz="1000" b="1" u="sng" dirty="0">
                  <a:latin typeface="Arial Narrow" panose="020B0606020202030204" pitchFamily="34" charset="0"/>
                </a:rPr>
                <a:t>Afiliación al SGSS</a:t>
              </a:r>
            </a:p>
          </p:txBody>
        </p:sp>
        <p:sp>
          <p:nvSpPr>
            <p:cNvPr id="54" name="53 Rectángulo redondeado"/>
            <p:cNvSpPr/>
            <p:nvPr/>
          </p:nvSpPr>
          <p:spPr>
            <a:xfrm>
              <a:off x="-2126797" y="7178843"/>
              <a:ext cx="1561980" cy="418184"/>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Régimen, razón y  proporción </a:t>
              </a:r>
            </a:p>
            <a:p>
              <a:pPr algn="ctr"/>
              <a:r>
                <a:rPr lang="es-ES" sz="1200" b="1" dirty="0">
                  <a:solidFill>
                    <a:schemeClr val="tx1"/>
                  </a:solidFill>
                  <a:latin typeface="Arial Narrow" panose="020B0606020202030204" pitchFamily="34" charset="0"/>
                </a:rPr>
                <a:t>Subsidiado:           74,7   </a:t>
              </a:r>
              <a:r>
                <a:rPr lang="es-CO" sz="1200" b="1" dirty="0">
                  <a:solidFill>
                    <a:schemeClr val="tx1"/>
                  </a:solidFill>
                  <a:latin typeface="Arial Narrow" panose="020B0606020202030204" pitchFamily="34" charset="0"/>
                </a:rPr>
                <a:t>36,1</a:t>
              </a:r>
              <a:r>
                <a:rPr lang="es-ES" sz="1200" b="1" dirty="0">
                  <a:solidFill>
                    <a:schemeClr val="tx1"/>
                  </a:solidFill>
                  <a:latin typeface="Arial Narrow" panose="020B0606020202030204" pitchFamily="34" charset="0"/>
                </a:rPr>
                <a:t>%;   Contributivo:         57,6    59%;    </a:t>
              </a:r>
            </a:p>
            <a:p>
              <a:pPr algn="ctr"/>
              <a:r>
                <a:rPr lang="es-ES" sz="1200" b="1" dirty="0">
                  <a:solidFill>
                    <a:schemeClr val="tx1"/>
                  </a:solidFill>
                  <a:latin typeface="Arial Narrow" panose="020B0606020202030204" pitchFamily="34" charset="0"/>
                </a:rPr>
                <a:t>No asegurado:        41,4   </a:t>
              </a:r>
              <a:r>
                <a:rPr lang="fr-FR" sz="1200" b="1" dirty="0">
                  <a:solidFill>
                    <a:schemeClr val="tx1"/>
                  </a:solidFill>
                  <a:latin typeface="Arial Narrow" panose="020B0606020202030204" pitchFamily="34" charset="0"/>
                </a:rPr>
                <a:t>3,3</a:t>
              </a:r>
              <a:r>
                <a:rPr lang="es-ES" sz="1200" b="1" dirty="0">
                  <a:solidFill>
                    <a:schemeClr val="tx1"/>
                  </a:solidFill>
                  <a:latin typeface="Arial Narrow" panose="020B0606020202030204" pitchFamily="34" charset="0"/>
                </a:rPr>
                <a:t>%;    </a:t>
              </a:r>
            </a:p>
            <a:p>
              <a:pPr algn="ctr"/>
              <a:r>
                <a:rPr lang="es-ES" sz="1200" b="1" dirty="0">
                  <a:solidFill>
                    <a:schemeClr val="tx1"/>
                  </a:solidFill>
                  <a:latin typeface="Arial Narrow" panose="020B0606020202030204" pitchFamily="34" charset="0"/>
                </a:rPr>
                <a:t>Excepción:               73,6      1%;  </a:t>
              </a:r>
            </a:p>
            <a:p>
              <a:pPr algn="ctr"/>
              <a:r>
                <a:rPr lang="es-ES" sz="1200" b="1" dirty="0">
                  <a:solidFill>
                    <a:schemeClr val="tx1"/>
                  </a:solidFill>
                  <a:latin typeface="Arial Narrow" panose="020B0606020202030204" pitchFamily="34" charset="0"/>
                </a:rPr>
                <a:t>Especial:             1300     0,6%</a:t>
              </a:r>
            </a:p>
          </p:txBody>
        </p:sp>
      </p:grpSp>
      <p:sp>
        <p:nvSpPr>
          <p:cNvPr id="64" name="63 Flecha derecha"/>
          <p:cNvSpPr/>
          <p:nvPr/>
        </p:nvSpPr>
        <p:spPr>
          <a:xfrm>
            <a:off x="790353" y="7961239"/>
            <a:ext cx="356964" cy="372311"/>
          </a:xfrm>
          <a:prstGeom prs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6" name="5 Grupo"/>
          <p:cNvGrpSpPr/>
          <p:nvPr/>
        </p:nvGrpSpPr>
        <p:grpSpPr>
          <a:xfrm>
            <a:off x="101636" y="7524328"/>
            <a:ext cx="3940456" cy="1611978"/>
            <a:chOff x="-39942" y="7524328"/>
            <a:chExt cx="4088451" cy="1611978"/>
          </a:xfrm>
        </p:grpSpPr>
        <p:grpSp>
          <p:nvGrpSpPr>
            <p:cNvPr id="57" name="56 Grupo"/>
            <p:cNvGrpSpPr/>
            <p:nvPr/>
          </p:nvGrpSpPr>
          <p:grpSpPr>
            <a:xfrm>
              <a:off x="-39942" y="7524328"/>
              <a:ext cx="4075968" cy="1381364"/>
              <a:chOff x="2127782" y="2210626"/>
              <a:chExt cx="4075968" cy="1381364"/>
            </a:xfrm>
          </p:grpSpPr>
          <p:sp>
            <p:nvSpPr>
              <p:cNvPr id="58" name="57 Rectángulo redondeado"/>
              <p:cNvSpPr/>
              <p:nvPr/>
            </p:nvSpPr>
            <p:spPr>
              <a:xfrm>
                <a:off x="3381915" y="2210626"/>
                <a:ext cx="2821835" cy="524235"/>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latin typeface="Arial" panose="020B0604020202020204" pitchFamily="34" charset="0"/>
                    <a:cs typeface="Arial" panose="020B0604020202020204" pitchFamily="34" charset="0"/>
                  </a:rPr>
                  <a:t>Trastornos Hipertensivos: </a:t>
                </a:r>
                <a:r>
                  <a:rPr lang="es-ES" sz="1400" b="1" dirty="0">
                    <a:solidFill>
                      <a:srgbClr val="FF0000"/>
                    </a:solidFill>
                    <a:latin typeface="Arial" panose="020B0604020202020204" pitchFamily="34" charset="0"/>
                    <a:cs typeface="Arial" panose="020B0604020202020204" pitchFamily="34" charset="0"/>
                  </a:rPr>
                  <a:t>61,4%</a:t>
                </a:r>
              </a:p>
            </p:txBody>
          </p:sp>
          <p:pic>
            <p:nvPicPr>
              <p:cNvPr id="59" name="Picture 2"/>
              <p:cNvPicPr>
                <a:picLocks noChangeAspect="1" noChangeArrowheads="1"/>
              </p:cNvPicPr>
              <p:nvPr/>
            </p:nvPicPr>
            <p:blipFill>
              <a:blip r:embed="rId7">
                <a:biLevel thresh="75000"/>
                <a:extLst>
                  <a:ext uri="{28A0092B-C50C-407E-A947-70E740481C1C}">
                    <a14:useLocalDpi xmlns:a14="http://schemas.microsoft.com/office/drawing/2010/main" val="0"/>
                  </a:ext>
                </a:extLst>
              </a:blip>
              <a:srcRect/>
              <a:stretch>
                <a:fillRect/>
              </a:stretch>
            </p:blipFill>
            <p:spPr bwMode="auto">
              <a:xfrm>
                <a:off x="2271251" y="2224144"/>
                <a:ext cx="557405" cy="912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 name="59 Rectángulo"/>
              <p:cNvSpPr/>
              <p:nvPr/>
            </p:nvSpPr>
            <p:spPr>
              <a:xfrm>
                <a:off x="2127782" y="3084159"/>
                <a:ext cx="1254133" cy="507831"/>
              </a:xfrm>
              <a:prstGeom prst="rect">
                <a:avLst/>
              </a:prstGeom>
            </p:spPr>
            <p:txBody>
              <a:bodyPr wrap="square">
                <a:spAutoFit/>
              </a:bodyPr>
              <a:lstStyle/>
              <a:p>
                <a:pPr algn="ctr"/>
                <a:r>
                  <a:rPr lang="es-ES" sz="900" b="1" u="sng" dirty="0">
                    <a:latin typeface="Arial Narrow" panose="020B0606020202030204" pitchFamily="34" charset="0"/>
                  </a:rPr>
                  <a:t>Causas agrupadas de</a:t>
                </a:r>
              </a:p>
              <a:p>
                <a:pPr algn="ctr"/>
                <a:r>
                  <a:rPr lang="es-ES" sz="900" b="1" u="sng" dirty="0">
                    <a:latin typeface="Arial Narrow" panose="020B0606020202030204" pitchFamily="34" charset="0"/>
                  </a:rPr>
                  <a:t>morbilidad materna</a:t>
                </a:r>
              </a:p>
              <a:p>
                <a:pPr algn="ctr"/>
                <a:r>
                  <a:rPr lang="es-ES" sz="900" b="1" u="sng" dirty="0">
                    <a:latin typeface="Arial Narrow" panose="020B0606020202030204" pitchFamily="34" charset="0"/>
                  </a:rPr>
                  <a:t>extrema</a:t>
                </a:r>
                <a:endParaRPr lang="es-ES" sz="900" b="1" u="sng" dirty="0">
                  <a:solidFill>
                    <a:sysClr val="windowText" lastClr="000000"/>
                  </a:solidFill>
                  <a:latin typeface="Arial Narrow" panose="020B0606020202030204" pitchFamily="34" charset="0"/>
                </a:endParaRPr>
              </a:p>
            </p:txBody>
          </p:sp>
        </p:grpSp>
        <p:sp>
          <p:nvSpPr>
            <p:cNvPr id="62" name="61 Rectángulo redondeado"/>
            <p:cNvSpPr/>
            <p:nvPr/>
          </p:nvSpPr>
          <p:spPr>
            <a:xfrm>
              <a:off x="1234406" y="8100392"/>
              <a:ext cx="2801620" cy="510194"/>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latin typeface="Arial" panose="020B0604020202020204" pitchFamily="34" charset="0"/>
                  <a:cs typeface="Arial" panose="020B0604020202020204" pitchFamily="34" charset="0"/>
                </a:rPr>
                <a:t>Complicaciones</a:t>
              </a:r>
            </a:p>
            <a:p>
              <a:pPr algn="ctr"/>
              <a:r>
                <a:rPr lang="es-ES" sz="1400" b="1" dirty="0">
                  <a:solidFill>
                    <a:schemeClr val="tx1"/>
                  </a:solidFill>
                  <a:latin typeface="Arial" panose="020B0604020202020204" pitchFamily="34" charset="0"/>
                  <a:cs typeface="Arial" panose="020B0604020202020204" pitchFamily="34" charset="0"/>
                </a:rPr>
                <a:t>hemorrágicas: </a:t>
              </a:r>
              <a:r>
                <a:rPr lang="es-ES" sz="1400" b="1" dirty="0">
                  <a:solidFill>
                    <a:srgbClr val="FF0000"/>
                  </a:solidFill>
                  <a:latin typeface="Arial" panose="020B0604020202020204" pitchFamily="34" charset="0"/>
                  <a:cs typeface="Arial" panose="020B0604020202020204" pitchFamily="34" charset="0"/>
                </a:rPr>
                <a:t>22,2%</a:t>
              </a:r>
            </a:p>
          </p:txBody>
        </p:sp>
        <p:sp>
          <p:nvSpPr>
            <p:cNvPr id="71" name="70 Rectángulo redondeado"/>
            <p:cNvSpPr/>
            <p:nvPr/>
          </p:nvSpPr>
          <p:spPr>
            <a:xfrm>
              <a:off x="1244311" y="8688114"/>
              <a:ext cx="2804198" cy="448192"/>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latin typeface="Arial" panose="020B0604020202020204" pitchFamily="34" charset="0"/>
                  <a:cs typeface="Arial" panose="020B0604020202020204" pitchFamily="34" charset="0"/>
                </a:rPr>
                <a:t>Sepsis de origen obstétrico: </a:t>
              </a:r>
              <a:r>
                <a:rPr lang="es-ES" sz="1400" b="1" dirty="0">
                  <a:solidFill>
                    <a:srgbClr val="FF0000"/>
                  </a:solidFill>
                  <a:latin typeface="Arial" panose="020B0604020202020204" pitchFamily="34" charset="0"/>
                  <a:cs typeface="Arial" panose="020B0604020202020204" pitchFamily="34" charset="0"/>
                </a:rPr>
                <a:t>5,3%</a:t>
              </a:r>
            </a:p>
          </p:txBody>
        </p:sp>
      </p:grpSp>
      <p:sp>
        <p:nvSpPr>
          <p:cNvPr id="72" name="71 CuadroTexto"/>
          <p:cNvSpPr txBox="1"/>
          <p:nvPr/>
        </p:nvSpPr>
        <p:spPr>
          <a:xfrm>
            <a:off x="4821817" y="3491880"/>
            <a:ext cx="2241210" cy="523220"/>
          </a:xfrm>
          <a:prstGeom prst="rect">
            <a:avLst/>
          </a:prstGeom>
          <a:noFill/>
        </p:spPr>
        <p:txBody>
          <a:bodyPr wrap="square" rtlCol="0">
            <a:spAutoFit/>
          </a:bodyPr>
          <a:lstStyle/>
          <a:p>
            <a:pPr algn="ctr"/>
            <a:r>
              <a:rPr lang="es-ES" sz="1400" b="1" dirty="0">
                <a:latin typeface="Arial" panose="020B0604020202020204" pitchFamily="34" charset="0"/>
                <a:cs typeface="Arial" panose="020B0604020202020204" pitchFamily="34" charset="0"/>
              </a:rPr>
              <a:t>Proporción de casos con 3 o más criterios </a:t>
            </a:r>
            <a:endParaRPr lang="es-CO" sz="1400" b="1" dirty="0">
              <a:latin typeface="Arial" panose="020B0604020202020204" pitchFamily="34" charset="0"/>
              <a:cs typeface="Arial" panose="020B0604020202020204" pitchFamily="34" charset="0"/>
            </a:endParaRPr>
          </a:p>
        </p:txBody>
      </p:sp>
      <p:sp>
        <p:nvSpPr>
          <p:cNvPr id="73" name="72 CuadroTexto"/>
          <p:cNvSpPr txBox="1"/>
          <p:nvPr/>
        </p:nvSpPr>
        <p:spPr>
          <a:xfrm>
            <a:off x="5527155" y="3902340"/>
            <a:ext cx="809599" cy="307777"/>
          </a:xfrm>
          <a:prstGeom prst="rect">
            <a:avLst/>
          </a:prstGeom>
          <a:noFill/>
        </p:spPr>
        <p:txBody>
          <a:bodyPr wrap="square" rtlCol="0">
            <a:spAutoFit/>
          </a:bodyPr>
          <a:lstStyle/>
          <a:p>
            <a:pPr algn="ctr"/>
            <a:r>
              <a:rPr lang="es-CO" sz="1400" b="1" dirty="0">
                <a:solidFill>
                  <a:srgbClr val="00B050"/>
                </a:solidFill>
                <a:latin typeface="Arial" panose="020B0604020202020204" pitchFamily="34" charset="0"/>
                <a:cs typeface="Arial" panose="020B0604020202020204" pitchFamily="34" charset="0"/>
              </a:rPr>
              <a:t>9,6</a:t>
            </a:r>
            <a:r>
              <a:rPr lang="es-ES" sz="1400" b="1" dirty="0">
                <a:solidFill>
                  <a:srgbClr val="00B050"/>
                </a:solidFill>
                <a:latin typeface="Arial" panose="020B0604020202020204" pitchFamily="34" charset="0"/>
                <a:cs typeface="Arial" panose="020B0604020202020204" pitchFamily="34" charset="0"/>
              </a:rPr>
              <a:t>%</a:t>
            </a:r>
            <a:endParaRPr lang="es-ES" sz="1400" b="1" dirty="0">
              <a:solidFill>
                <a:srgbClr val="00B050"/>
              </a:solidFill>
              <a:highlight>
                <a:srgbClr val="FFFF00"/>
              </a:highlight>
              <a:latin typeface="Arial" panose="020B0604020202020204" pitchFamily="34" charset="0"/>
              <a:cs typeface="Arial" panose="020B0604020202020204" pitchFamily="34" charset="0"/>
            </a:endParaRPr>
          </a:p>
        </p:txBody>
      </p:sp>
      <p:cxnSp>
        <p:nvCxnSpPr>
          <p:cNvPr id="75" name="74 Conector recto de flecha"/>
          <p:cNvCxnSpPr/>
          <p:nvPr/>
        </p:nvCxnSpPr>
        <p:spPr>
          <a:xfrm flipH="1">
            <a:off x="4895020" y="3526058"/>
            <a:ext cx="2154764"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6" name="55 CuadroTexto"/>
          <p:cNvSpPr txBox="1"/>
          <p:nvPr/>
        </p:nvSpPr>
        <p:spPr>
          <a:xfrm>
            <a:off x="4835880" y="2924519"/>
            <a:ext cx="2241210" cy="307777"/>
          </a:xfrm>
          <a:prstGeom prst="rect">
            <a:avLst/>
          </a:prstGeom>
          <a:noFill/>
        </p:spPr>
        <p:txBody>
          <a:bodyPr wrap="square" rtlCol="0">
            <a:spAutoFit/>
          </a:bodyPr>
          <a:lstStyle/>
          <a:p>
            <a:pPr algn="ctr"/>
            <a:r>
              <a:rPr lang="es-ES" sz="1400" b="1" dirty="0">
                <a:latin typeface="Arial" panose="020B0604020202020204" pitchFamily="34" charset="0"/>
                <a:cs typeface="Arial" panose="020B0604020202020204" pitchFamily="34" charset="0"/>
              </a:rPr>
              <a:t>Razón MME</a:t>
            </a:r>
            <a:endParaRPr lang="es-CO" sz="1400" b="1" dirty="0">
              <a:latin typeface="Arial" panose="020B0604020202020204" pitchFamily="34" charset="0"/>
              <a:cs typeface="Arial" panose="020B0604020202020204" pitchFamily="34" charset="0"/>
            </a:endParaRPr>
          </a:p>
        </p:txBody>
      </p:sp>
      <p:sp>
        <p:nvSpPr>
          <p:cNvPr id="65" name="64 CuadroTexto"/>
          <p:cNvSpPr txBox="1"/>
          <p:nvPr/>
        </p:nvSpPr>
        <p:spPr>
          <a:xfrm>
            <a:off x="5058529" y="3148390"/>
            <a:ext cx="1827744" cy="415498"/>
          </a:xfrm>
          <a:prstGeom prst="rect">
            <a:avLst/>
          </a:prstGeom>
          <a:noFill/>
        </p:spPr>
        <p:txBody>
          <a:bodyPr wrap="none" rtlCol="0">
            <a:spAutoFit/>
          </a:bodyPr>
          <a:lstStyle/>
          <a:p>
            <a:pPr algn="ctr"/>
            <a:r>
              <a:rPr lang="es-CO" sz="1400" b="1" dirty="0">
                <a:solidFill>
                  <a:srgbClr val="FF0000"/>
                </a:solidFill>
                <a:latin typeface="Arial" panose="020B0604020202020204" pitchFamily="34" charset="0"/>
                <a:cs typeface="Arial" panose="020B0604020202020204" pitchFamily="34" charset="0"/>
              </a:rPr>
              <a:t>62,5 </a:t>
            </a:r>
            <a:r>
              <a:rPr lang="es-ES" sz="1400" b="1" dirty="0">
                <a:solidFill>
                  <a:srgbClr val="FF0000"/>
                </a:solidFill>
                <a:latin typeface="Arial" panose="020B0604020202020204" pitchFamily="34" charset="0"/>
                <a:cs typeface="Arial" panose="020B0604020202020204" pitchFamily="34" charset="0"/>
              </a:rPr>
              <a:t>por mil n.v. </a:t>
            </a:r>
            <a:br>
              <a:rPr lang="es-ES" sz="1400" b="1" dirty="0">
                <a:solidFill>
                  <a:srgbClr val="FF0000"/>
                </a:solidFill>
                <a:latin typeface="Arial" panose="020B0604020202020204" pitchFamily="34" charset="0"/>
                <a:cs typeface="Arial" panose="020B0604020202020204" pitchFamily="34" charset="0"/>
              </a:rPr>
            </a:br>
            <a:r>
              <a:rPr lang="es-ES" sz="700" b="1" dirty="0">
                <a:solidFill>
                  <a:srgbClr val="FF0000"/>
                </a:solidFill>
                <a:latin typeface="Arial" panose="020B0604020202020204" pitchFamily="34" charset="0"/>
                <a:cs typeface="Arial" panose="020B0604020202020204" pitchFamily="34" charset="0"/>
              </a:rPr>
              <a:t>(En zona de seguridad de 48,7 a 62,1)</a:t>
            </a:r>
          </a:p>
        </p:txBody>
      </p:sp>
      <p:cxnSp>
        <p:nvCxnSpPr>
          <p:cNvPr id="66" name="65 Conector recto de flecha"/>
          <p:cNvCxnSpPr/>
          <p:nvPr/>
        </p:nvCxnSpPr>
        <p:spPr>
          <a:xfrm flipH="1">
            <a:off x="4865040" y="2974289"/>
            <a:ext cx="2154764"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55" name="74 Conector recto de flecha"/>
          <p:cNvCxnSpPr/>
          <p:nvPr/>
        </p:nvCxnSpPr>
        <p:spPr>
          <a:xfrm flipH="1">
            <a:off x="4902070" y="4139952"/>
            <a:ext cx="2154764"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61" name="71 CuadroTexto"/>
          <p:cNvSpPr txBox="1"/>
          <p:nvPr/>
        </p:nvSpPr>
        <p:spPr>
          <a:xfrm>
            <a:off x="4902982" y="4139952"/>
            <a:ext cx="2241210" cy="307777"/>
          </a:xfrm>
          <a:prstGeom prst="rect">
            <a:avLst/>
          </a:prstGeom>
          <a:noFill/>
        </p:spPr>
        <p:txBody>
          <a:bodyPr wrap="square" rtlCol="0">
            <a:spAutoFit/>
          </a:bodyPr>
          <a:lstStyle/>
          <a:p>
            <a:pPr algn="ctr"/>
            <a:r>
              <a:rPr lang="es-ES" sz="1400" b="1" dirty="0">
                <a:latin typeface="Arial" panose="020B0604020202020204" pitchFamily="34" charset="0"/>
                <a:cs typeface="Arial" panose="020B0604020202020204" pitchFamily="34" charset="0"/>
              </a:rPr>
              <a:t>Índice de letalidad</a:t>
            </a:r>
            <a:endParaRPr lang="es-CO" sz="1400" b="1" dirty="0">
              <a:latin typeface="Arial" panose="020B0604020202020204" pitchFamily="34" charset="0"/>
              <a:cs typeface="Arial" panose="020B0604020202020204" pitchFamily="34" charset="0"/>
            </a:endParaRPr>
          </a:p>
        </p:txBody>
      </p:sp>
      <p:sp>
        <p:nvSpPr>
          <p:cNvPr id="74" name="72 CuadroTexto"/>
          <p:cNvSpPr txBox="1"/>
          <p:nvPr/>
        </p:nvSpPr>
        <p:spPr>
          <a:xfrm>
            <a:off x="4601976" y="4354959"/>
            <a:ext cx="2598924" cy="477054"/>
          </a:xfrm>
          <a:prstGeom prst="rect">
            <a:avLst/>
          </a:prstGeom>
          <a:noFill/>
        </p:spPr>
        <p:txBody>
          <a:bodyPr wrap="square" rtlCol="0">
            <a:spAutoFit/>
          </a:bodyPr>
          <a:lstStyle/>
          <a:p>
            <a:pPr algn="ctr"/>
            <a:r>
              <a:rPr lang="es-CO" sz="1400" b="1" dirty="0">
                <a:solidFill>
                  <a:srgbClr val="FFC000"/>
                </a:solidFill>
                <a:latin typeface="Arial" panose="020B0604020202020204" pitchFamily="34" charset="0"/>
                <a:cs typeface="Arial" panose="020B0604020202020204" pitchFamily="34" charset="0"/>
              </a:rPr>
              <a:t>0,4% </a:t>
            </a:r>
            <a:r>
              <a:rPr lang="es-CO" sz="1050" b="1" dirty="0">
                <a:solidFill>
                  <a:srgbClr val="FFC000"/>
                </a:solidFill>
                <a:latin typeface="Arial" panose="020B0604020202020204" pitchFamily="34" charset="0"/>
                <a:cs typeface="Arial" panose="020B0604020202020204" pitchFamily="34" charset="0"/>
              </a:rPr>
              <a:t>(Medio: 0,4 a 0,9)</a:t>
            </a:r>
            <a:endParaRPr lang="es-ES" sz="1050" b="1" dirty="0">
              <a:solidFill>
                <a:srgbClr val="FFC000"/>
              </a:solidFill>
              <a:latin typeface="Arial" panose="020B0604020202020204" pitchFamily="34" charset="0"/>
              <a:cs typeface="Arial" panose="020B0604020202020204" pitchFamily="34" charset="0"/>
            </a:endParaRPr>
          </a:p>
          <a:p>
            <a:pPr algn="ctr"/>
            <a:endParaRPr lang="es-ES" sz="1100" b="1" dirty="0">
              <a:solidFill>
                <a:srgbClr val="00B050"/>
              </a:solidFill>
              <a:latin typeface="Arial Narrow" panose="020B0606020202030204" pitchFamily="34" charset="0"/>
            </a:endParaRPr>
          </a:p>
        </p:txBody>
      </p:sp>
      <p:sp>
        <p:nvSpPr>
          <p:cNvPr id="3" name="Rectángulo 2"/>
          <p:cNvSpPr/>
          <p:nvPr/>
        </p:nvSpPr>
        <p:spPr>
          <a:xfrm>
            <a:off x="2248314" y="1979712"/>
            <a:ext cx="4808519" cy="1138773"/>
          </a:xfrm>
          <a:prstGeom prst="rect">
            <a:avLst/>
          </a:prstGeom>
        </p:spPr>
        <p:txBody>
          <a:bodyPr wrap="square">
            <a:spAutoFit/>
          </a:bodyPr>
          <a:lstStyle/>
          <a:p>
            <a:pPr algn="just" rtl="0" fontAlgn="base"/>
            <a:r>
              <a:rPr lang="es-ES" sz="1200" b="1" i="0" dirty="0">
                <a:solidFill>
                  <a:srgbClr val="000000"/>
                </a:solidFill>
                <a:effectLst/>
                <a:latin typeface="Arial" panose="020B0604020202020204" pitchFamily="34" charset="0"/>
              </a:rPr>
              <a:t>Canal endémico para morbilidad materna extrema, datos preliminares. Mujeres residentes en Medellín. Acumulado al </a:t>
            </a:r>
            <a:r>
              <a:rPr lang="es-CO" sz="1200" b="1" i="0" dirty="0">
                <a:solidFill>
                  <a:srgbClr val="000000"/>
                </a:solidFill>
                <a:effectLst/>
                <a:latin typeface="Arial" panose="020B0604020202020204" pitchFamily="34" charset="0"/>
              </a:rPr>
              <a:t> décimo </a:t>
            </a:r>
            <a:r>
              <a:rPr lang="es-ES" sz="1200" b="1" i="0" dirty="0">
                <a:solidFill>
                  <a:srgbClr val="000000"/>
                </a:solidFill>
                <a:effectLst/>
                <a:latin typeface="Arial" panose="020B0604020202020204" pitchFamily="34" charset="0"/>
              </a:rPr>
              <a:t>periodo</a:t>
            </a:r>
            <a:r>
              <a:rPr lang="es-ES" sz="1200" b="1" dirty="0">
                <a:solidFill>
                  <a:srgbClr val="000000"/>
                </a:solidFill>
                <a:latin typeface="Arial" panose="020B0604020202020204" pitchFamily="34" charset="0"/>
              </a:rPr>
              <a:t> </a:t>
            </a:r>
            <a:r>
              <a:rPr lang="es-ES" sz="1200" b="1" i="0" dirty="0">
                <a:solidFill>
                  <a:srgbClr val="000000"/>
                </a:solidFill>
                <a:effectLst/>
                <a:latin typeface="Arial" panose="020B0604020202020204" pitchFamily="34" charset="0"/>
              </a:rPr>
              <a:t>epidemiológico de 2025.</a:t>
            </a:r>
            <a:r>
              <a:rPr lang="es-ES" sz="1100" b="0" i="1" dirty="0">
                <a:solidFill>
                  <a:srgbClr val="000000"/>
                </a:solidFill>
                <a:effectLst/>
                <a:latin typeface="Arial" panose="020B0604020202020204" pitchFamily="34" charset="0"/>
              </a:rPr>
              <a:t> </a:t>
            </a:r>
            <a:endParaRPr lang="es-ES" sz="600" b="0" i="1" dirty="0">
              <a:solidFill>
                <a:srgbClr val="1F497D"/>
              </a:solidFill>
              <a:effectLst/>
              <a:latin typeface="Segoe UI" panose="020B0502040204020203" pitchFamily="34" charset="0"/>
            </a:endParaRPr>
          </a:p>
          <a:p>
            <a:pPr algn="just"/>
            <a:r>
              <a:rPr lang="es-CO" sz="800" dirty="0">
                <a:latin typeface="Arial" panose="020B0604020202020204" pitchFamily="34" charset="0"/>
                <a:cs typeface="Arial" panose="020B0604020202020204" pitchFamily="34" charset="0"/>
              </a:rPr>
              <a:t>Nota: método utilizado MMWR (razones observadas y esperadas). No se incluyeron los casos identificados durante el tiempo que duró la pandemia de </a:t>
            </a:r>
            <a:r>
              <a:rPr lang="es-CO" sz="800" dirty="0" err="1">
                <a:latin typeface="Arial" panose="020B0604020202020204" pitchFamily="34" charset="0"/>
                <a:cs typeface="Arial" panose="020B0604020202020204" pitchFamily="34" charset="0"/>
              </a:rPr>
              <a:t>Covid</a:t>
            </a:r>
            <a:r>
              <a:rPr lang="es-CO" sz="800" dirty="0">
                <a:latin typeface="Arial" panose="020B0604020202020204" pitchFamily="34" charset="0"/>
                <a:cs typeface="Arial" panose="020B0604020202020204" pitchFamily="34" charset="0"/>
              </a:rPr>
              <a:t> 19 (años 2020 y 2021).</a:t>
            </a:r>
          </a:p>
          <a:p>
            <a:pPr algn="just"/>
            <a:r>
              <a:rPr lang="es-CO" sz="800" dirty="0">
                <a:latin typeface="Arial" panose="020B0604020202020204" pitchFamily="34" charset="0"/>
                <a:cs typeface="Arial" panose="020B0604020202020204" pitchFamily="34" charset="0"/>
              </a:rPr>
              <a:t>Fuente: Seguimiento morbilidad materna extrema 2016 - 2025, Sivigila. Medellín. Fecha de corte: 04/10/2025.</a:t>
            </a:r>
          </a:p>
        </p:txBody>
      </p:sp>
      <p:cxnSp>
        <p:nvCxnSpPr>
          <p:cNvPr id="76" name="65 Conector recto de flecha"/>
          <p:cNvCxnSpPr/>
          <p:nvPr/>
        </p:nvCxnSpPr>
        <p:spPr>
          <a:xfrm flipH="1">
            <a:off x="4918009" y="4658053"/>
            <a:ext cx="2154764"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77" name="71 CuadroTexto"/>
          <p:cNvSpPr txBox="1"/>
          <p:nvPr/>
        </p:nvSpPr>
        <p:spPr>
          <a:xfrm>
            <a:off x="3754394" y="4738705"/>
            <a:ext cx="3564851" cy="523220"/>
          </a:xfrm>
          <a:prstGeom prst="rect">
            <a:avLst/>
          </a:prstGeom>
          <a:noFill/>
        </p:spPr>
        <p:txBody>
          <a:bodyPr wrap="square" rtlCol="0">
            <a:spAutoFit/>
          </a:bodyPr>
          <a:lstStyle/>
          <a:p>
            <a:pPr algn="ctr"/>
            <a:r>
              <a:rPr lang="es-CO" sz="1400" b="1" dirty="0">
                <a:latin typeface="Arial" panose="020B0604020202020204" pitchFamily="34" charset="0"/>
                <a:cs typeface="Arial" panose="020B0604020202020204" pitchFamily="34" charset="0"/>
              </a:rPr>
              <a:t>Porcentaje de muerte perinatal y neonatal tardía en mujeres con MME</a:t>
            </a:r>
          </a:p>
        </p:txBody>
      </p:sp>
      <p:sp>
        <p:nvSpPr>
          <p:cNvPr id="78" name="72 CuadroTexto"/>
          <p:cNvSpPr txBox="1"/>
          <p:nvPr/>
        </p:nvSpPr>
        <p:spPr>
          <a:xfrm>
            <a:off x="3778764" y="5197624"/>
            <a:ext cx="3253379" cy="492443"/>
          </a:xfrm>
          <a:prstGeom prst="rect">
            <a:avLst/>
          </a:prstGeom>
          <a:noFill/>
        </p:spPr>
        <p:txBody>
          <a:bodyPr wrap="square" rtlCol="0">
            <a:spAutoFit/>
          </a:bodyPr>
          <a:lstStyle/>
          <a:p>
            <a:pPr algn="ctr"/>
            <a:r>
              <a:rPr lang="es-ES" sz="1400" b="1" dirty="0">
                <a:solidFill>
                  <a:srgbClr val="00B050"/>
                </a:solidFill>
                <a:latin typeface="Arial" panose="020B0604020202020204" pitchFamily="34" charset="0"/>
                <a:cs typeface="Arial" panose="020B0604020202020204" pitchFamily="34" charset="0"/>
              </a:rPr>
              <a:t>2% </a:t>
            </a:r>
            <a:r>
              <a:rPr lang="es-ES" sz="1100" b="1" dirty="0">
                <a:solidFill>
                  <a:srgbClr val="00B050"/>
                </a:solidFill>
                <a:latin typeface="Arial" panose="020B0604020202020204" pitchFamily="34" charset="0"/>
                <a:cs typeface="Arial" panose="020B0604020202020204" pitchFamily="34" charset="0"/>
              </a:rPr>
              <a:t>(Bajo: &lt; 3,6%)</a:t>
            </a:r>
            <a:endParaRPr lang="es-ES" sz="1400" b="1" dirty="0">
              <a:solidFill>
                <a:srgbClr val="00B050"/>
              </a:solidFill>
              <a:latin typeface="Arial" panose="020B0604020202020204" pitchFamily="34" charset="0"/>
              <a:cs typeface="Arial" panose="020B0604020202020204" pitchFamily="34" charset="0"/>
            </a:endParaRPr>
          </a:p>
          <a:p>
            <a:pPr algn="ctr"/>
            <a:endParaRPr lang="es-ES" sz="1200" b="1" dirty="0">
              <a:solidFill>
                <a:srgbClr val="00B050"/>
              </a:solidFill>
              <a:latin typeface="Arial Narrow" panose="020B0606020202030204" pitchFamily="34" charset="0"/>
            </a:endParaRPr>
          </a:p>
        </p:txBody>
      </p:sp>
      <p:sp>
        <p:nvSpPr>
          <p:cNvPr id="79" name="48 Rectángulo redondeado"/>
          <p:cNvSpPr/>
          <p:nvPr/>
        </p:nvSpPr>
        <p:spPr>
          <a:xfrm>
            <a:off x="1872258" y="5991738"/>
            <a:ext cx="1722506" cy="308454"/>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panose="020B0604020202020204" pitchFamily="34" charset="0"/>
                <a:cs typeface="Arial" panose="020B0604020202020204" pitchFamily="34" charset="0"/>
              </a:rPr>
              <a:t>Razón de MME por grupo de edad</a:t>
            </a:r>
            <a:endParaRPr lang="es-ES" sz="1600" b="1" dirty="0">
              <a:solidFill>
                <a:schemeClr val="tx1"/>
              </a:solidFill>
              <a:latin typeface="Arial" panose="020B0604020202020204" pitchFamily="34" charset="0"/>
              <a:cs typeface="Arial" panose="020B0604020202020204" pitchFamily="34" charset="0"/>
            </a:endParaRPr>
          </a:p>
        </p:txBody>
      </p:sp>
      <p:sp>
        <p:nvSpPr>
          <p:cNvPr id="80" name="57 Rectángulo redondeado"/>
          <p:cNvSpPr/>
          <p:nvPr/>
        </p:nvSpPr>
        <p:spPr>
          <a:xfrm>
            <a:off x="4081263" y="7524328"/>
            <a:ext cx="2975571" cy="524235"/>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latin typeface="Arial" panose="020B0604020202020204" pitchFamily="34" charset="0"/>
                <a:cs typeface="Arial" panose="020B0604020202020204" pitchFamily="34" charset="0"/>
              </a:rPr>
              <a:t>Complicaciones del aborto:    </a:t>
            </a:r>
            <a:r>
              <a:rPr lang="es-ES" sz="1400" b="1" dirty="0">
                <a:solidFill>
                  <a:srgbClr val="FF0000"/>
                </a:solidFill>
                <a:latin typeface="Arial" panose="020B0604020202020204" pitchFamily="34" charset="0"/>
                <a:cs typeface="Arial" panose="020B0604020202020204" pitchFamily="34" charset="0"/>
              </a:rPr>
              <a:t>4,8%</a:t>
            </a:r>
          </a:p>
        </p:txBody>
      </p:sp>
      <p:sp>
        <p:nvSpPr>
          <p:cNvPr id="81" name="57 Rectángulo redondeado"/>
          <p:cNvSpPr/>
          <p:nvPr/>
        </p:nvSpPr>
        <p:spPr>
          <a:xfrm>
            <a:off x="4081262" y="8118196"/>
            <a:ext cx="2975572" cy="452384"/>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latin typeface="Arial" panose="020B0604020202020204" pitchFamily="34" charset="0"/>
                <a:cs typeface="Arial" panose="020B0604020202020204" pitchFamily="34" charset="0"/>
              </a:rPr>
              <a:t>Enfermedad pre existente que se complica: </a:t>
            </a:r>
            <a:r>
              <a:rPr lang="es-ES" sz="1400" b="1" dirty="0">
                <a:solidFill>
                  <a:srgbClr val="FF0000"/>
                </a:solidFill>
                <a:latin typeface="Arial" panose="020B0604020202020204" pitchFamily="34" charset="0"/>
                <a:cs typeface="Arial" panose="020B0604020202020204" pitchFamily="34" charset="0"/>
              </a:rPr>
              <a:t>1,8%</a:t>
            </a:r>
          </a:p>
        </p:txBody>
      </p:sp>
      <p:sp>
        <p:nvSpPr>
          <p:cNvPr id="82" name="57 Rectángulo redondeado"/>
          <p:cNvSpPr/>
          <p:nvPr/>
        </p:nvSpPr>
        <p:spPr>
          <a:xfrm>
            <a:off x="4108393" y="8640215"/>
            <a:ext cx="2948441" cy="482241"/>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latin typeface="Arial" panose="020B0604020202020204" pitchFamily="34" charset="0"/>
                <a:cs typeface="Arial" panose="020B0604020202020204" pitchFamily="34" charset="0"/>
              </a:rPr>
              <a:t>Sepsis de origen no obstétrico: </a:t>
            </a:r>
            <a:r>
              <a:rPr lang="es-ES" sz="1400" b="1" dirty="0">
                <a:solidFill>
                  <a:srgbClr val="FF0000"/>
                </a:solidFill>
                <a:latin typeface="Arial" panose="020B0604020202020204" pitchFamily="34" charset="0"/>
                <a:cs typeface="Arial" panose="020B0604020202020204" pitchFamily="34" charset="0"/>
              </a:rPr>
              <a:t>2,2%</a:t>
            </a:r>
          </a:p>
        </p:txBody>
      </p:sp>
      <p:pic>
        <p:nvPicPr>
          <p:cNvPr id="19" name="Imagen 18">
            <a:extLst>
              <a:ext uri="{FF2B5EF4-FFF2-40B4-BE49-F238E27FC236}">
                <a16:creationId xmlns:a16="http://schemas.microsoft.com/office/drawing/2014/main" id="{A84CEC17-C57E-4C55-BDC1-9CD3CFEBF7F7}"/>
              </a:ext>
            </a:extLst>
          </p:cNvPr>
          <p:cNvPicPr>
            <a:picLocks noChangeAspect="1"/>
          </p:cNvPicPr>
          <p:nvPr/>
        </p:nvPicPr>
        <p:blipFill>
          <a:blip r:embed="rId8"/>
          <a:stretch>
            <a:fillRect/>
          </a:stretch>
        </p:blipFill>
        <p:spPr>
          <a:xfrm>
            <a:off x="2787438" y="6370295"/>
            <a:ext cx="329880" cy="1127731"/>
          </a:xfrm>
          <a:prstGeom prst="rect">
            <a:avLst/>
          </a:prstGeom>
        </p:spPr>
      </p:pic>
      <p:grpSp>
        <p:nvGrpSpPr>
          <p:cNvPr id="16" name="Grupo 15"/>
          <p:cNvGrpSpPr/>
          <p:nvPr/>
        </p:nvGrpSpPr>
        <p:grpSpPr>
          <a:xfrm>
            <a:off x="1968288" y="6364735"/>
            <a:ext cx="1200114" cy="1143000"/>
            <a:chOff x="1968288" y="6364735"/>
            <a:chExt cx="1200114" cy="1143000"/>
          </a:xfrm>
        </p:grpSpPr>
        <p:pic>
          <p:nvPicPr>
            <p:cNvPr id="12" name="Imagen 11"/>
            <p:cNvPicPr>
              <a:picLocks noChangeAspect="1"/>
            </p:cNvPicPr>
            <p:nvPr/>
          </p:nvPicPr>
          <p:blipFill>
            <a:blip r:embed="rId9"/>
            <a:stretch>
              <a:fillRect/>
            </a:stretch>
          </p:blipFill>
          <p:spPr>
            <a:xfrm>
              <a:off x="1968288" y="6364735"/>
              <a:ext cx="819150" cy="1143000"/>
            </a:xfrm>
            <a:prstGeom prst="rect">
              <a:avLst/>
            </a:prstGeom>
          </p:spPr>
        </p:pic>
        <p:pic>
          <p:nvPicPr>
            <p:cNvPr id="4" name="Imagen 3"/>
            <p:cNvPicPr>
              <a:picLocks noChangeAspect="1"/>
            </p:cNvPicPr>
            <p:nvPr/>
          </p:nvPicPr>
          <p:blipFill>
            <a:blip r:embed="rId10"/>
            <a:stretch>
              <a:fillRect/>
            </a:stretch>
          </p:blipFill>
          <p:spPr>
            <a:xfrm>
              <a:off x="2823501" y="6372200"/>
              <a:ext cx="344901" cy="1125528"/>
            </a:xfrm>
            <a:prstGeom prst="rect">
              <a:avLst/>
            </a:prstGeom>
          </p:spPr>
        </p:pic>
      </p:grpSp>
      <p:pic>
        <p:nvPicPr>
          <p:cNvPr id="17" name="Imagen 16">
            <a:extLst>
              <a:ext uri="{FF2B5EF4-FFF2-40B4-BE49-F238E27FC236}">
                <a16:creationId xmlns:a16="http://schemas.microsoft.com/office/drawing/2014/main" id="{10FCCC48-8FCB-4315-8923-461373C298D7}"/>
              </a:ext>
            </a:extLst>
          </p:cNvPr>
          <p:cNvPicPr>
            <a:picLocks noChangeAspect="1"/>
          </p:cNvPicPr>
          <p:nvPr/>
        </p:nvPicPr>
        <p:blipFill>
          <a:blip r:embed="rId11"/>
          <a:stretch>
            <a:fillRect/>
          </a:stretch>
        </p:blipFill>
        <p:spPr>
          <a:xfrm>
            <a:off x="2360591" y="336053"/>
            <a:ext cx="4516246" cy="1647386"/>
          </a:xfrm>
          <a:prstGeom prst="rect">
            <a:avLst/>
          </a:prstGeom>
        </p:spPr>
      </p:pic>
    </p:spTree>
    <p:extLst>
      <p:ext uri="{BB962C8B-B14F-4D97-AF65-F5344CB8AC3E}">
        <p14:creationId xmlns:p14="http://schemas.microsoft.com/office/powerpoint/2010/main" val="9848865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57E492D-E455-4ED2-8962-2AFCF45600FB}"/>
              </a:ext>
            </a:extLst>
          </p:cNvPr>
          <p:cNvSpPr/>
          <p:nvPr/>
        </p:nvSpPr>
        <p:spPr>
          <a:xfrm>
            <a:off x="115817" y="3203848"/>
            <a:ext cx="6552728" cy="1384995"/>
          </a:xfrm>
          <a:prstGeom prst="rect">
            <a:avLst/>
          </a:prstGeom>
        </p:spPr>
        <p:txBody>
          <a:bodyPr wrap="square">
            <a:spAutoFit/>
          </a:bodyPr>
          <a:lstStyle/>
          <a:p>
            <a:pPr algn="just">
              <a:spcAft>
                <a:spcPts val="0"/>
              </a:spcAft>
            </a:pPr>
            <a:r>
              <a:rPr lang="es-CO" sz="2000" b="1" dirty="0">
                <a:solidFill>
                  <a:srgbClr val="1F497D"/>
                </a:solidFill>
                <a:latin typeface="Arial" panose="020B0604020202020204" pitchFamily="34" charset="0"/>
                <a:ea typeface="MS Mincho" panose="02020609040205080304" pitchFamily="49" charset="-128"/>
                <a:cs typeface="Times New Roman" panose="02020603050405020304" pitchFamily="18" charset="0"/>
              </a:rPr>
              <a:t>Tendencia de la razón de Morbilidad </a:t>
            </a:r>
            <a:r>
              <a:rPr lang="fr-FR" altLang="es-CO" sz="2000" b="1" dirty="0">
                <a:solidFill>
                  <a:srgbClr val="1F497D"/>
                </a:solidFill>
                <a:latin typeface="Arial" panose="020B0604020202020204" pitchFamily="34" charset="0"/>
                <a:ea typeface="MS Mincho" panose="02020609040205080304" pitchFamily="49" charset="-128"/>
                <a:cs typeface="Times New Roman" panose="02020603050405020304" pitchFamily="18" charset="0"/>
              </a:rPr>
              <a:t>M</a:t>
            </a:r>
            <a:r>
              <a:rPr lang="es-CO" sz="2000" b="1" dirty="0">
                <a:solidFill>
                  <a:srgbClr val="1F497D"/>
                </a:solidFill>
                <a:latin typeface="Arial" panose="020B0604020202020204" pitchFamily="34" charset="0"/>
                <a:ea typeface="MS Mincho" panose="02020609040205080304" pitchFamily="49" charset="-128"/>
                <a:cs typeface="Times New Roman" panose="02020603050405020304" pitchFamily="18" charset="0"/>
              </a:rPr>
              <a:t>aterna </a:t>
            </a:r>
            <a:r>
              <a:rPr lang="fr-FR" altLang="es-CO" sz="2000" b="1" dirty="0">
                <a:solidFill>
                  <a:srgbClr val="1F497D"/>
                </a:solidFill>
                <a:latin typeface="Arial" panose="020B0604020202020204" pitchFamily="34" charset="0"/>
                <a:ea typeface="MS Mincho" panose="02020609040205080304" pitchFamily="49" charset="-128"/>
                <a:cs typeface="Times New Roman" panose="02020603050405020304" pitchFamily="18" charset="0"/>
              </a:rPr>
              <a:t>E</a:t>
            </a:r>
            <a:r>
              <a:rPr lang="es-CO" sz="2000" b="1" dirty="0">
                <a:solidFill>
                  <a:srgbClr val="1F497D"/>
                </a:solidFill>
                <a:latin typeface="Arial" panose="020B0604020202020204" pitchFamily="34" charset="0"/>
                <a:ea typeface="MS Mincho" panose="02020609040205080304" pitchFamily="49" charset="-128"/>
                <a:cs typeface="Times New Roman" panose="02020603050405020304" pitchFamily="18" charset="0"/>
              </a:rPr>
              <a:t>xtrema en Colombia, Antioquia y Medellín, 2013-2025*</a:t>
            </a:r>
            <a:r>
              <a:rPr lang="es-CO" sz="2000" dirty="0">
                <a:solidFill>
                  <a:srgbClr val="1F497D"/>
                </a:solidFill>
                <a:latin typeface="Arial" panose="020B0604020202020204" pitchFamily="34" charset="0"/>
                <a:ea typeface="MS Mincho" panose="02020609040205080304" pitchFamily="49" charset="-128"/>
                <a:cs typeface="Times New Roman" panose="02020603050405020304" pitchFamily="18" charset="0"/>
              </a:rPr>
              <a:t>. </a:t>
            </a:r>
            <a:endParaRPr lang="es-CO" sz="2000" i="1" dirty="0">
              <a:solidFill>
                <a:srgbClr val="1F497D"/>
              </a:solidFill>
              <a:latin typeface="Cambria" panose="02040503050406030204" pitchFamily="18" charset="0"/>
              <a:ea typeface="MS Mincho" panose="02020609040205080304" pitchFamily="49" charset="-128"/>
              <a:cs typeface="Times New Roman" panose="02020603050405020304" pitchFamily="18" charset="0"/>
            </a:endParaRPr>
          </a:p>
          <a:p>
            <a:r>
              <a:rPr lang="es-CO" sz="800" dirty="0"/>
              <a:t>Fuente: Seguimiento morbilidad materna extrema 2013-2025, Sivigila. Medellín, periodo epidemiológico 10, fecha de corte: 04/10/2025. Datos de Colombia y Antioquia tomados del Informe de evento de MME del INS a periodo epidemiológico 9 de 2025 (06/09/2025). *preliminar</a:t>
            </a:r>
          </a:p>
          <a:p>
            <a:pPr algn="just">
              <a:spcAft>
                <a:spcPts val="0"/>
              </a:spcAft>
            </a:pPr>
            <a:r>
              <a:rPr lang="es-CO" sz="800" dirty="0">
                <a:latin typeface="Arial" panose="020B0604020202020204" pitchFamily="34" charset="0"/>
                <a:ea typeface="Cambria" panose="02040503050406030204" pitchFamily="18" charset="0"/>
                <a:cs typeface="Arial" panose="020B0604020202020204" pitchFamily="34" charset="0"/>
              </a:rPr>
              <a:t> </a:t>
            </a:r>
            <a:endParaRPr lang="es-CO" sz="800" dirty="0">
              <a:effectLst/>
              <a:latin typeface="Arial" panose="020B0604020202020204" pitchFamily="34" charset="0"/>
              <a:ea typeface="Cambria" panose="02040503050406030204" pitchFamily="18" charset="0"/>
              <a:cs typeface="Arial" panose="020B0604020202020204" pitchFamily="34" charset="0"/>
            </a:endParaRPr>
          </a:p>
        </p:txBody>
      </p:sp>
      <p:sp>
        <p:nvSpPr>
          <p:cNvPr id="11" name="Rectángulo 10">
            <a:extLst>
              <a:ext uri="{FF2B5EF4-FFF2-40B4-BE49-F238E27FC236}">
                <a16:creationId xmlns:a16="http://schemas.microsoft.com/office/drawing/2014/main" id="{F1DB50C4-8748-400C-A312-6974934179E9}"/>
              </a:ext>
            </a:extLst>
          </p:cNvPr>
          <p:cNvSpPr/>
          <p:nvPr/>
        </p:nvSpPr>
        <p:spPr>
          <a:xfrm>
            <a:off x="169074" y="7812360"/>
            <a:ext cx="6552728" cy="1292662"/>
          </a:xfrm>
          <a:prstGeom prst="rect">
            <a:avLst/>
          </a:prstGeom>
        </p:spPr>
        <p:txBody>
          <a:bodyPr wrap="square">
            <a:spAutoFit/>
          </a:bodyPr>
          <a:lstStyle/>
          <a:p>
            <a:pPr algn="just"/>
            <a:r>
              <a:rPr lang="es-CO" sz="2000" b="1" dirty="0">
                <a:solidFill>
                  <a:srgbClr val="1F497D"/>
                </a:solidFill>
                <a:latin typeface="Arial" panose="020B0604020202020204" pitchFamily="34" charset="0"/>
                <a:ea typeface="MS Mincho" panose="02020609040205080304" pitchFamily="49" charset="-128"/>
                <a:cs typeface="Times New Roman" panose="02020603050405020304" pitchFamily="18" charset="0"/>
              </a:rPr>
              <a:t>Razón de morbilidad materna extrema y por causa agrupada. Mujeres residentes en Medellín, 2013-2025*.</a:t>
            </a:r>
            <a:endParaRPr lang="es-CO" sz="2000" i="1" dirty="0">
              <a:solidFill>
                <a:srgbClr val="1F497D"/>
              </a:solidFill>
              <a:latin typeface="Cambria" panose="02040503050406030204" pitchFamily="18" charset="0"/>
              <a:ea typeface="MS Mincho" panose="02020609040205080304" pitchFamily="49" charset="-128"/>
              <a:cs typeface="Times New Roman" panose="02020603050405020304" pitchFamily="18" charset="0"/>
            </a:endParaRPr>
          </a:p>
          <a:p>
            <a:r>
              <a:rPr lang="es-CO" sz="900" dirty="0">
                <a:latin typeface="Arial" panose="020B0604020202020204" pitchFamily="34" charset="0"/>
                <a:cs typeface="Arial" panose="020B0604020202020204" pitchFamily="34" charset="0"/>
              </a:rPr>
              <a:t>Fuente: Seguimiento morbilidad materna extrema 2013-2025, Sivigila. Medellín, décimo periodo epidemiológico fecha de corte: 04/10/2025. *preliminar</a:t>
            </a:r>
          </a:p>
        </p:txBody>
      </p:sp>
      <p:pic>
        <p:nvPicPr>
          <p:cNvPr id="12" name="Imagen 11">
            <a:extLst>
              <a:ext uri="{FF2B5EF4-FFF2-40B4-BE49-F238E27FC236}">
                <a16:creationId xmlns:a16="http://schemas.microsoft.com/office/drawing/2014/main" id="{4AA9E147-0026-4FD0-8A92-19266B8CFF2C}"/>
              </a:ext>
            </a:extLst>
          </p:cNvPr>
          <p:cNvPicPr>
            <a:picLocks noChangeAspect="1"/>
          </p:cNvPicPr>
          <p:nvPr/>
        </p:nvPicPr>
        <p:blipFill>
          <a:blip r:embed="rId2"/>
          <a:stretch>
            <a:fillRect/>
          </a:stretch>
        </p:blipFill>
        <p:spPr>
          <a:xfrm>
            <a:off x="259808" y="3011825"/>
            <a:ext cx="6264746" cy="192023"/>
          </a:xfrm>
          <a:prstGeom prst="rect">
            <a:avLst/>
          </a:prstGeom>
        </p:spPr>
      </p:pic>
      <p:pic>
        <p:nvPicPr>
          <p:cNvPr id="2" name="Imagen 1"/>
          <p:cNvPicPr>
            <a:picLocks noChangeAspect="1"/>
          </p:cNvPicPr>
          <p:nvPr/>
        </p:nvPicPr>
        <p:blipFill>
          <a:blip r:embed="rId3"/>
          <a:stretch>
            <a:fillRect/>
          </a:stretch>
        </p:blipFill>
        <p:spPr>
          <a:xfrm>
            <a:off x="112007" y="77378"/>
            <a:ext cx="7015074" cy="2760350"/>
          </a:xfrm>
          <a:prstGeom prst="rect">
            <a:avLst/>
          </a:prstGeom>
        </p:spPr>
      </p:pic>
      <p:pic>
        <p:nvPicPr>
          <p:cNvPr id="4" name="Imagen 3"/>
          <p:cNvPicPr>
            <a:picLocks noChangeAspect="1"/>
          </p:cNvPicPr>
          <p:nvPr/>
        </p:nvPicPr>
        <p:blipFill>
          <a:blip r:embed="rId4"/>
          <a:stretch>
            <a:fillRect/>
          </a:stretch>
        </p:blipFill>
        <p:spPr>
          <a:xfrm>
            <a:off x="432098" y="4780866"/>
            <a:ext cx="6038409" cy="3031494"/>
          </a:xfrm>
          <a:prstGeom prst="rect">
            <a:avLst/>
          </a:prstGeom>
        </p:spPr>
      </p:pic>
      <p:sp>
        <p:nvSpPr>
          <p:cNvPr id="7"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a:t>
            </a:r>
            <a:r>
              <a:rPr lang="es-ES" sz="1050" b="1" dirty="0" smtClean="0">
                <a:latin typeface="Arial Narrow" panose="020B0606020202030204" pitchFamily="34" charset="0"/>
              </a:rPr>
              <a:t>31</a:t>
            </a:r>
            <a:endParaRPr lang="es-ES" sz="1050" b="1" dirty="0">
              <a:latin typeface="Arial Narrow" panose="020B0606020202030204" pitchFamily="34" charset="0"/>
            </a:endParaRPr>
          </a:p>
        </p:txBody>
      </p:sp>
    </p:spTree>
    <p:extLst>
      <p:ext uri="{BB962C8B-B14F-4D97-AF65-F5344CB8AC3E}">
        <p14:creationId xmlns:p14="http://schemas.microsoft.com/office/powerpoint/2010/main" val="6570865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432098" y="3059832"/>
            <a:ext cx="6547077" cy="1015663"/>
          </a:xfrm>
          <a:prstGeom prst="rect">
            <a:avLst/>
          </a:prstGeom>
        </p:spPr>
        <p:txBody>
          <a:bodyPr wrap="square">
            <a:spAutoFit/>
          </a:bodyPr>
          <a:lstStyle/>
          <a:p>
            <a:pPr algn="just">
              <a:spcAft>
                <a:spcPts val="0"/>
              </a:spcAft>
            </a:pPr>
            <a:r>
              <a:rPr lang="es-CO" sz="2000" b="1" dirty="0">
                <a:solidFill>
                  <a:srgbClr val="1F497D"/>
                </a:solidFill>
                <a:latin typeface="Arial" panose="020B0604020202020204" pitchFamily="34" charset="0"/>
                <a:ea typeface="MS Mincho" panose="02020609040205080304" pitchFamily="49" charset="-128"/>
                <a:cs typeface="Times New Roman" panose="02020603050405020304" pitchFamily="18" charset="0"/>
              </a:rPr>
              <a:t>Índice de letalidad en mujeres con MME. </a:t>
            </a:r>
          </a:p>
          <a:p>
            <a:pPr algn="just">
              <a:spcAft>
                <a:spcPts val="0"/>
              </a:spcAft>
            </a:pPr>
            <a:r>
              <a:rPr lang="fr-FR" altLang="es-CO" sz="2000" b="1" dirty="0">
                <a:solidFill>
                  <a:srgbClr val="1F497D"/>
                </a:solidFill>
                <a:latin typeface="Arial" panose="020B0604020202020204" pitchFamily="34" charset="0"/>
                <a:ea typeface="MS Mincho" panose="02020609040205080304" pitchFamily="49" charset="-128"/>
                <a:cs typeface="Times New Roman" panose="02020603050405020304" pitchFamily="18" charset="0"/>
              </a:rPr>
              <a:t>R</a:t>
            </a:r>
            <a:r>
              <a:rPr lang="es-CO" sz="2000" b="1" dirty="0">
                <a:solidFill>
                  <a:srgbClr val="1F497D"/>
                </a:solidFill>
                <a:latin typeface="Arial" panose="020B0604020202020204" pitchFamily="34" charset="0"/>
                <a:ea typeface="MS Mincho" panose="02020609040205080304" pitchFamily="49" charset="-128"/>
                <a:cs typeface="Times New Roman" panose="02020603050405020304" pitchFamily="18" charset="0"/>
              </a:rPr>
              <a:t>esidentes en Medellín, 2013-2025*.</a:t>
            </a:r>
            <a:endParaRPr lang="es-CO" sz="1200" i="1" dirty="0">
              <a:solidFill>
                <a:srgbClr val="1F497D"/>
              </a:solidFill>
              <a:latin typeface="Cambria" panose="02040503050406030204" pitchFamily="18" charset="0"/>
              <a:ea typeface="MS Mincho" panose="02020609040205080304" pitchFamily="49" charset="-128"/>
              <a:cs typeface="Times New Roman" panose="02020603050405020304" pitchFamily="18" charset="0"/>
            </a:endParaRPr>
          </a:p>
          <a:p>
            <a:r>
              <a:rPr lang="es-CO" sz="1000" dirty="0">
                <a:latin typeface="Arial" panose="020B0604020202020204" pitchFamily="34" charset="0"/>
                <a:ea typeface="Cambria" panose="02040503050406030204" pitchFamily="18" charset="0"/>
                <a:cs typeface="Calibri" panose="020F0502020204030204" pitchFamily="34" charset="0"/>
              </a:rPr>
              <a:t>Fuente: Seguimiento morbilidad materna extrema 2013-2025, Sivigila. Medellín, periodo epidemiológico 10, fecha de corte: 04/10/2025. *preliminar</a:t>
            </a:r>
          </a:p>
        </p:txBody>
      </p:sp>
      <p:pic>
        <p:nvPicPr>
          <p:cNvPr id="16" name="Imagen 15">
            <a:extLst>
              <a:ext uri="{FF2B5EF4-FFF2-40B4-BE49-F238E27FC236}">
                <a16:creationId xmlns:a16="http://schemas.microsoft.com/office/drawing/2014/main" id="{56B4F4C9-0FF2-49A8-ADAD-9763EE199801}"/>
              </a:ext>
            </a:extLst>
          </p:cNvPr>
          <p:cNvPicPr>
            <a:picLocks noChangeAspect="1"/>
          </p:cNvPicPr>
          <p:nvPr/>
        </p:nvPicPr>
        <p:blipFill>
          <a:blip r:embed="rId2"/>
          <a:stretch>
            <a:fillRect/>
          </a:stretch>
        </p:blipFill>
        <p:spPr>
          <a:xfrm>
            <a:off x="432098" y="4026315"/>
            <a:ext cx="5763429" cy="228632"/>
          </a:xfrm>
          <a:prstGeom prst="rect">
            <a:avLst/>
          </a:prstGeom>
        </p:spPr>
      </p:pic>
      <p:sp>
        <p:nvSpPr>
          <p:cNvPr id="15" name="Rectángulo 14">
            <a:extLst>
              <a:ext uri="{FF2B5EF4-FFF2-40B4-BE49-F238E27FC236}">
                <a16:creationId xmlns:a16="http://schemas.microsoft.com/office/drawing/2014/main" id="{5761F91A-EE99-45F3-8979-B8A70F091B23}"/>
              </a:ext>
            </a:extLst>
          </p:cNvPr>
          <p:cNvSpPr/>
          <p:nvPr/>
        </p:nvSpPr>
        <p:spPr>
          <a:xfrm>
            <a:off x="265667" y="7377488"/>
            <a:ext cx="6547077" cy="1323439"/>
          </a:xfrm>
          <a:prstGeom prst="rect">
            <a:avLst/>
          </a:prstGeom>
        </p:spPr>
        <p:txBody>
          <a:bodyPr wrap="square">
            <a:spAutoFit/>
          </a:bodyPr>
          <a:lstStyle/>
          <a:p>
            <a:pPr algn="just">
              <a:spcAft>
                <a:spcPts val="0"/>
              </a:spcAft>
            </a:pPr>
            <a:r>
              <a:rPr lang="es-CO" sz="2000" b="1" dirty="0">
                <a:solidFill>
                  <a:srgbClr val="1F497D"/>
                </a:solidFill>
                <a:latin typeface="Arial" panose="020B0604020202020204" pitchFamily="34" charset="0"/>
                <a:ea typeface="MS Mincho" panose="02020609040205080304" pitchFamily="49" charset="-128"/>
                <a:cs typeface="Times New Roman" panose="02020603050405020304" pitchFamily="18" charset="0"/>
              </a:rPr>
              <a:t>Índice de mortalidad perinatal y neonatal tardía en mujeres con MME. Residentes en Medellín, 2013-2025*.</a:t>
            </a:r>
          </a:p>
          <a:p>
            <a:pPr algn="just">
              <a:spcAft>
                <a:spcPts val="0"/>
              </a:spcAft>
            </a:pPr>
            <a:r>
              <a:rPr lang="es-CO" sz="1000" dirty="0">
                <a:latin typeface="Arial" panose="020B0604020202020204" pitchFamily="34" charset="0"/>
                <a:ea typeface="Cambria" panose="02040503050406030204" pitchFamily="18" charset="0"/>
              </a:rPr>
              <a:t>Fuente: Seguimiento morbilidad materna extrema 2013-2025, Sivigila. Medellín, periodo epidemiológico 10, fecha de corte: 04/10/2025. *preliminar</a:t>
            </a:r>
          </a:p>
        </p:txBody>
      </p:sp>
      <p:pic>
        <p:nvPicPr>
          <p:cNvPr id="9" name="Imagen 8">
            <a:extLst>
              <a:ext uri="{FF2B5EF4-FFF2-40B4-BE49-F238E27FC236}">
                <a16:creationId xmlns:a16="http://schemas.microsoft.com/office/drawing/2014/main" id="{80F54FD6-51FD-4D86-85F4-B9B31278FBAE}"/>
              </a:ext>
            </a:extLst>
          </p:cNvPr>
          <p:cNvPicPr>
            <a:picLocks noChangeAspect="1"/>
          </p:cNvPicPr>
          <p:nvPr/>
        </p:nvPicPr>
        <p:blipFill>
          <a:blip r:embed="rId3"/>
          <a:stretch>
            <a:fillRect/>
          </a:stretch>
        </p:blipFill>
        <p:spPr>
          <a:xfrm>
            <a:off x="405780" y="8676456"/>
            <a:ext cx="5677692" cy="209579"/>
          </a:xfrm>
          <a:prstGeom prst="rect">
            <a:avLst/>
          </a:prstGeom>
        </p:spPr>
      </p:pic>
      <p:pic>
        <p:nvPicPr>
          <p:cNvPr id="2" name="Imagen 1"/>
          <p:cNvPicPr>
            <a:picLocks noChangeAspect="1"/>
          </p:cNvPicPr>
          <p:nvPr/>
        </p:nvPicPr>
        <p:blipFill>
          <a:blip r:embed="rId4"/>
          <a:stretch>
            <a:fillRect/>
          </a:stretch>
        </p:blipFill>
        <p:spPr>
          <a:xfrm>
            <a:off x="405780" y="251520"/>
            <a:ext cx="6520514" cy="2524609"/>
          </a:xfrm>
          <a:prstGeom prst="rect">
            <a:avLst/>
          </a:prstGeom>
        </p:spPr>
      </p:pic>
      <p:pic>
        <p:nvPicPr>
          <p:cNvPr id="4" name="Imagen 3"/>
          <p:cNvPicPr>
            <a:picLocks noChangeAspect="1"/>
          </p:cNvPicPr>
          <p:nvPr/>
        </p:nvPicPr>
        <p:blipFill>
          <a:blip r:embed="rId5"/>
          <a:stretch>
            <a:fillRect/>
          </a:stretch>
        </p:blipFill>
        <p:spPr>
          <a:xfrm>
            <a:off x="404330" y="4716017"/>
            <a:ext cx="6356461" cy="2628308"/>
          </a:xfrm>
          <a:prstGeom prst="rect">
            <a:avLst/>
          </a:prstGeom>
        </p:spPr>
      </p:pic>
      <p:sp>
        <p:nvSpPr>
          <p:cNvPr id="8"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a:t>
            </a:r>
            <a:r>
              <a:rPr lang="es-ES" sz="1050" b="1" dirty="0" smtClean="0">
                <a:latin typeface="Arial Narrow" panose="020B0606020202030204" pitchFamily="34" charset="0"/>
              </a:rPr>
              <a:t>32</a:t>
            </a:r>
            <a:endParaRPr lang="es-ES" sz="1050" b="1" dirty="0">
              <a:latin typeface="Arial Narrow" panose="020B0606020202030204" pitchFamily="34" charset="0"/>
            </a:endParaRPr>
          </a:p>
        </p:txBody>
      </p:sp>
    </p:spTree>
    <p:extLst>
      <p:ext uri="{BB962C8B-B14F-4D97-AF65-F5344CB8AC3E}">
        <p14:creationId xmlns:p14="http://schemas.microsoft.com/office/powerpoint/2010/main" val="25339944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44066" y="3275856"/>
            <a:ext cx="6552728" cy="1292662"/>
          </a:xfrm>
          <a:prstGeom prst="rect">
            <a:avLst/>
          </a:prstGeom>
        </p:spPr>
        <p:txBody>
          <a:bodyPr wrap="square">
            <a:spAutoFit/>
          </a:bodyPr>
          <a:lstStyle/>
          <a:p>
            <a:pPr algn="just">
              <a:spcAft>
                <a:spcPts val="0"/>
              </a:spcAft>
            </a:pPr>
            <a:r>
              <a:rPr lang="es-CO" sz="2000" b="1" dirty="0">
                <a:solidFill>
                  <a:srgbClr val="1F497D"/>
                </a:solidFill>
                <a:latin typeface="Arial" panose="020B0604020202020204" pitchFamily="34" charset="0"/>
                <a:ea typeface="MS Mincho" panose="02020609040205080304" pitchFamily="49" charset="-128"/>
                <a:cs typeface="Times New Roman" panose="02020603050405020304" pitchFamily="18" charset="0"/>
              </a:rPr>
              <a:t>Porcentaje de casos con tres o más criterios de inclusión. Mujeres residentes en Medellín, 2013-2025*. </a:t>
            </a:r>
          </a:p>
          <a:p>
            <a:r>
              <a:rPr lang="es-CO" sz="900" dirty="0">
                <a:latin typeface="Arial" panose="020B0604020202020204" pitchFamily="34" charset="0"/>
                <a:cs typeface="Arial" panose="020B0604020202020204" pitchFamily="34" charset="0"/>
              </a:rPr>
              <a:t>Fuente: Seguimiento morbilidad materna extrema 2013-2025, Sivigila. Medellín, periodo epidemiológico 10, fecha de corte: 04/10/2025. *preliminar</a:t>
            </a:r>
          </a:p>
        </p:txBody>
      </p:sp>
      <p:sp>
        <p:nvSpPr>
          <p:cNvPr id="9" name="CuadroTexto 8">
            <a:extLst>
              <a:ext uri="{FF2B5EF4-FFF2-40B4-BE49-F238E27FC236}">
                <a16:creationId xmlns:a16="http://schemas.microsoft.com/office/drawing/2014/main" id="{6CDCD0E8-22CB-401E-8B58-60B58024AECA}"/>
              </a:ext>
            </a:extLst>
          </p:cNvPr>
          <p:cNvSpPr txBox="1"/>
          <p:nvPr/>
        </p:nvSpPr>
        <p:spPr>
          <a:xfrm>
            <a:off x="161167" y="7553568"/>
            <a:ext cx="6878566" cy="1015663"/>
          </a:xfrm>
          <a:prstGeom prst="rect">
            <a:avLst/>
          </a:prstGeom>
          <a:noFill/>
        </p:spPr>
        <p:txBody>
          <a:bodyPr wrap="square">
            <a:spAutoFit/>
          </a:bodyPr>
          <a:lstStyle/>
          <a:p>
            <a:pPr algn="just">
              <a:spcAft>
                <a:spcPts val="1000"/>
              </a:spcAft>
            </a:pPr>
            <a:r>
              <a:rPr lang="es-CO" sz="2000" b="1" dirty="0">
                <a:solidFill>
                  <a:srgbClr val="1F497D"/>
                </a:solidFill>
                <a:latin typeface="Arial" panose="020B0604020202020204" pitchFamily="34" charset="0"/>
                <a:ea typeface="MS Mincho" panose="02020609040205080304" pitchFamily="49" charset="-128"/>
                <a:cs typeface="Times New Roman" panose="02020603050405020304" pitchFamily="18" charset="0"/>
              </a:rPr>
              <a:t>Número de casos y razón de morbilidad materna extrema por grupo de edad. Mujeres residentes en Medellín, al noveno periodo epidemiológico de 2025*.</a:t>
            </a:r>
          </a:p>
        </p:txBody>
      </p:sp>
      <p:sp>
        <p:nvSpPr>
          <p:cNvPr id="11" name="CuadroTexto 10">
            <a:extLst>
              <a:ext uri="{FF2B5EF4-FFF2-40B4-BE49-F238E27FC236}">
                <a16:creationId xmlns:a16="http://schemas.microsoft.com/office/drawing/2014/main" id="{16007E61-4C59-4D23-9488-B620B98D1963}"/>
              </a:ext>
            </a:extLst>
          </p:cNvPr>
          <p:cNvSpPr txBox="1"/>
          <p:nvPr/>
        </p:nvSpPr>
        <p:spPr>
          <a:xfrm>
            <a:off x="197117" y="8604448"/>
            <a:ext cx="5995619" cy="400110"/>
          </a:xfrm>
          <a:prstGeom prst="rect">
            <a:avLst/>
          </a:prstGeom>
          <a:noFill/>
        </p:spPr>
        <p:txBody>
          <a:bodyPr wrap="square">
            <a:spAutoFit/>
          </a:bodyPr>
          <a:lstStyle/>
          <a:p>
            <a:r>
              <a:rPr lang="es-CO" sz="1000" dirty="0">
                <a:latin typeface="Arial" panose="020B0604020202020204" pitchFamily="34" charset="0"/>
                <a:ea typeface="Cambria" panose="02040503050406030204" pitchFamily="18" charset="0"/>
              </a:rPr>
              <a:t>Fuente: Seguimiento morbilidad materna extrema 2025, Sivigila. Medellín, décimo periodo epidemiológico, fecha de corte: 04/10/2025.</a:t>
            </a:r>
          </a:p>
        </p:txBody>
      </p:sp>
      <p:pic>
        <p:nvPicPr>
          <p:cNvPr id="2" name="Imagen 1"/>
          <p:cNvPicPr>
            <a:picLocks noChangeAspect="1"/>
          </p:cNvPicPr>
          <p:nvPr/>
        </p:nvPicPr>
        <p:blipFill>
          <a:blip r:embed="rId2"/>
          <a:stretch>
            <a:fillRect/>
          </a:stretch>
        </p:blipFill>
        <p:spPr>
          <a:xfrm>
            <a:off x="413384" y="321583"/>
            <a:ext cx="6599503" cy="2956216"/>
          </a:xfrm>
          <a:prstGeom prst="rect">
            <a:avLst/>
          </a:prstGeom>
        </p:spPr>
      </p:pic>
      <p:pic>
        <p:nvPicPr>
          <p:cNvPr id="4" name="Imagen 3"/>
          <p:cNvPicPr>
            <a:picLocks noChangeAspect="1"/>
          </p:cNvPicPr>
          <p:nvPr/>
        </p:nvPicPr>
        <p:blipFill>
          <a:blip r:embed="rId3"/>
          <a:stretch>
            <a:fillRect/>
          </a:stretch>
        </p:blipFill>
        <p:spPr>
          <a:xfrm>
            <a:off x="504105" y="4603736"/>
            <a:ext cx="6280297" cy="3028664"/>
          </a:xfrm>
          <a:prstGeom prst="rect">
            <a:avLst/>
          </a:prstGeom>
        </p:spPr>
      </p:pic>
      <p:sp>
        <p:nvSpPr>
          <p:cNvPr id="8"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a:t>
            </a:r>
            <a:r>
              <a:rPr lang="es-ES" sz="1050" b="1" dirty="0" smtClean="0">
                <a:latin typeface="Arial Narrow" panose="020B0606020202030204" pitchFamily="34" charset="0"/>
              </a:rPr>
              <a:t>33</a:t>
            </a:r>
            <a:endParaRPr lang="es-ES" sz="1050" b="1" dirty="0">
              <a:latin typeface="Arial Narrow" panose="020B0606020202030204" pitchFamily="34" charset="0"/>
            </a:endParaRPr>
          </a:p>
        </p:txBody>
      </p:sp>
    </p:spTree>
    <p:extLst>
      <p:ext uri="{BB962C8B-B14F-4D97-AF65-F5344CB8AC3E}">
        <p14:creationId xmlns:p14="http://schemas.microsoft.com/office/powerpoint/2010/main" val="14499249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16504"/>
            <a:ext cx="2167806" cy="2840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t="51432"/>
          <a:stretch>
            <a:fillRect/>
          </a:stretch>
        </p:blipFill>
        <p:spPr bwMode="auto">
          <a:xfrm>
            <a:off x="0" y="2824178"/>
            <a:ext cx="2180731" cy="2724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2241" y="838617"/>
            <a:ext cx="2230057" cy="275590"/>
          </a:xfrm>
          <a:prstGeom prst="rect">
            <a:avLst/>
          </a:prstGeom>
          <a:noFill/>
        </p:spPr>
        <p:txBody>
          <a:bodyPr wrap="square" rtlCol="0">
            <a:spAutoFit/>
          </a:bodyPr>
          <a:lstStyle/>
          <a:p>
            <a:r>
              <a:rPr lang="es-ES" sz="1200" b="1" dirty="0">
                <a:latin typeface="Arial Narrow" panose="020B0606020202030204" pitchFamily="34" charset="0"/>
              </a:rPr>
              <a:t>Periodo epidemiológico </a:t>
            </a:r>
            <a:r>
              <a:rPr lang="fr-FR" altLang="es-ES" sz="1200" b="1" dirty="0">
                <a:latin typeface="Arial Narrow" panose="020B0606020202030204" pitchFamily="34" charset="0"/>
              </a:rPr>
              <a:t>10 </a:t>
            </a:r>
            <a:r>
              <a:rPr lang="es-ES" sz="1200" b="1" dirty="0">
                <a:latin typeface="Arial Narrow" panose="020B0606020202030204" pitchFamily="34" charset="0"/>
              </a:rPr>
              <a:t>- 2025</a:t>
            </a:r>
          </a:p>
        </p:txBody>
      </p:sp>
      <p:grpSp>
        <p:nvGrpSpPr>
          <p:cNvPr id="8" name="7 Grupo"/>
          <p:cNvGrpSpPr/>
          <p:nvPr/>
        </p:nvGrpSpPr>
        <p:grpSpPr>
          <a:xfrm>
            <a:off x="183110" y="4142321"/>
            <a:ext cx="1892650" cy="488476"/>
            <a:chOff x="2397524" y="3379972"/>
            <a:chExt cx="4508500" cy="904875"/>
          </a:xfrm>
        </p:grpSpPr>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38718"/>
            </a:xfrm>
            <a:prstGeom prst="rect">
              <a:avLst/>
            </a:prstGeom>
            <a:noFill/>
          </p:spPr>
          <p:txBody>
            <a:bodyPr wrap="square" rtlCol="0">
              <a:spAutoFit/>
            </a:bodyPr>
            <a:lstStyle/>
            <a:p>
              <a:pPr algn="ctr"/>
              <a:r>
                <a:rPr lang="fr-FR" altLang="es-ES" sz="2000" b="1" dirty="0">
                  <a:latin typeface="Arial Narrow" panose="020B0606020202030204" pitchFamily="34" charset="0"/>
                </a:rPr>
                <a:t>152</a:t>
              </a:r>
            </a:p>
          </p:txBody>
        </p:sp>
      </p:grpSp>
      <p:grpSp>
        <p:nvGrpSpPr>
          <p:cNvPr id="15" name="14 Grupo"/>
          <p:cNvGrpSpPr/>
          <p:nvPr/>
        </p:nvGrpSpPr>
        <p:grpSpPr>
          <a:xfrm>
            <a:off x="2448322" y="46529"/>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de la notificación</a:t>
              </a: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a:t>
            </a:r>
            <a:r>
              <a:rPr lang="es-ES" sz="1050" b="1" dirty="0" smtClean="0">
                <a:latin typeface="Arial Narrow" panose="020B0606020202030204" pitchFamily="34" charset="0"/>
              </a:rPr>
              <a:t>34 </a:t>
            </a:r>
            <a:endParaRPr lang="es-ES" sz="1050" b="1" dirty="0">
              <a:latin typeface="Arial Narrow" panose="020B0606020202030204" pitchFamily="34" charset="0"/>
            </a:endParaRPr>
          </a:p>
        </p:txBody>
      </p:sp>
      <p:sp>
        <p:nvSpPr>
          <p:cNvPr id="37" name="36 Título"/>
          <p:cNvSpPr>
            <a:spLocks noGrp="1"/>
          </p:cNvSpPr>
          <p:nvPr>
            <p:ph type="ctrTitle"/>
          </p:nvPr>
        </p:nvSpPr>
        <p:spPr>
          <a:xfrm>
            <a:off x="-29713" y="162901"/>
            <a:ext cx="2208885" cy="584775"/>
          </a:xfrm>
          <a:noFill/>
        </p:spPr>
        <p:txBody>
          <a:bodyPr wrap="square" rtlCol="0">
            <a:spAutoFit/>
          </a:bodyPr>
          <a:lstStyle/>
          <a:p>
            <a:r>
              <a:rPr lang="es-CO" sz="1600" b="1" dirty="0">
                <a:solidFill>
                  <a:srgbClr val="C00000"/>
                </a:solidFill>
                <a:latin typeface="Arial Narrow" panose="020B0606020202030204" pitchFamily="34" charset="0"/>
                <a:ea typeface="+mn-ea"/>
                <a:cs typeface="+mn-cs"/>
              </a:rPr>
              <a:t>Mortalidad perinatal y neonatal tardía MPNT</a:t>
            </a:r>
            <a:endParaRPr lang="es-ES" sz="1600" b="1" dirty="0">
              <a:solidFill>
                <a:srgbClr val="C00000"/>
              </a:solidFill>
              <a:latin typeface="Arial Narrow" panose="020B0606020202030204" pitchFamily="34" charset="0"/>
              <a:ea typeface="+mn-ea"/>
              <a:cs typeface="+mn-cs"/>
            </a:endParaRPr>
          </a:p>
        </p:txBody>
      </p:sp>
      <p:grpSp>
        <p:nvGrpSpPr>
          <p:cNvPr id="10" name="Grupo 9"/>
          <p:cNvGrpSpPr/>
          <p:nvPr/>
        </p:nvGrpSpPr>
        <p:grpSpPr>
          <a:xfrm>
            <a:off x="4500723" y="4984686"/>
            <a:ext cx="869436" cy="1301566"/>
            <a:chOff x="4789075" y="3075226"/>
            <a:chExt cx="869436" cy="1754640"/>
          </a:xfrm>
        </p:grpSpPr>
        <p:grpSp>
          <p:nvGrpSpPr>
            <p:cNvPr id="65" name="64 Grupo"/>
            <p:cNvGrpSpPr/>
            <p:nvPr/>
          </p:nvGrpSpPr>
          <p:grpSpPr>
            <a:xfrm>
              <a:off x="4789075" y="3554337"/>
              <a:ext cx="869436" cy="1275529"/>
              <a:chOff x="5185719" y="1274868"/>
              <a:chExt cx="869436" cy="1275529"/>
            </a:xfrm>
          </p:grpSpPr>
          <p:sp>
            <p:nvSpPr>
              <p:cNvPr id="66" name="65 Rectángulo redondeado"/>
              <p:cNvSpPr/>
              <p:nvPr/>
            </p:nvSpPr>
            <p:spPr>
              <a:xfrm>
                <a:off x="5185719" y="1637136"/>
                <a:ext cx="869436" cy="913261"/>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latin typeface="Arial Narrow" panose="020B0606020202030204" pitchFamily="34" charset="0"/>
                  </a:rPr>
                  <a:t>0</a:t>
                </a:r>
              </a:p>
            </p:txBody>
          </p:sp>
          <p:sp>
            <p:nvSpPr>
              <p:cNvPr id="67" name="66 Rectángulo"/>
              <p:cNvSpPr/>
              <p:nvPr/>
            </p:nvSpPr>
            <p:spPr>
              <a:xfrm>
                <a:off x="5227274" y="1274868"/>
                <a:ext cx="704039" cy="276999"/>
              </a:xfrm>
              <a:prstGeom prst="rect">
                <a:avLst/>
              </a:prstGeom>
            </p:spPr>
            <p:txBody>
              <a:bodyPr wrap="none">
                <a:spAutoFit/>
              </a:bodyPr>
              <a:lstStyle/>
              <a:p>
                <a:r>
                  <a:rPr lang="es-ES" sz="1200" b="1" u="sng" dirty="0">
                    <a:latin typeface="Arial Narrow" panose="020B0606020202030204" pitchFamily="34" charset="0"/>
                  </a:rPr>
                  <a:t>Indígena</a:t>
                </a:r>
                <a:endParaRPr lang="es-ES" sz="1200" b="1" u="sng" dirty="0">
                  <a:solidFill>
                    <a:sysClr val="windowText" lastClr="000000"/>
                  </a:solidFill>
                  <a:latin typeface="Arial Narrow" panose="020B0606020202030204" pitchFamily="34" charset="0"/>
                </a:endParaRPr>
              </a:p>
            </p:txBody>
          </p:sp>
          <p:sp>
            <p:nvSpPr>
              <p:cNvPr id="68" name="67 Rectángulo"/>
              <p:cNvSpPr/>
              <p:nvPr/>
            </p:nvSpPr>
            <p:spPr>
              <a:xfrm>
                <a:off x="5286277" y="1877793"/>
                <a:ext cx="184731" cy="276999"/>
              </a:xfrm>
              <a:prstGeom prst="rect">
                <a:avLst/>
              </a:prstGeom>
            </p:spPr>
            <p:txBody>
              <a:bodyPr wrap="none">
                <a:spAutoFit/>
              </a:bodyPr>
              <a:lstStyle/>
              <a:p>
                <a:endParaRPr lang="es-CO" sz="1200" dirty="0"/>
              </a:p>
            </p:txBody>
          </p:sp>
        </p:grpSp>
        <p:pic>
          <p:nvPicPr>
            <p:cNvPr id="79" name="Picture 3"/>
            <p:cNvPicPr>
              <a:picLocks noChangeAspect="1" noChangeArrowheads="1"/>
            </p:cNvPicPr>
            <p:nvPr/>
          </p:nvPicPr>
          <p:blipFill rotWithShape="1">
            <a:blip r:embed="rId6">
              <a:biLevel thresh="75000"/>
              <a:extLst>
                <a:ext uri="{28A0092B-C50C-407E-A947-70E740481C1C}">
                  <a14:useLocalDpi xmlns:a14="http://schemas.microsoft.com/office/drawing/2010/main" val="0"/>
                </a:ext>
              </a:extLst>
            </a:blip>
            <a:srcRect l="86761"/>
            <a:stretch>
              <a:fillRect/>
            </a:stretch>
          </p:blipFill>
          <p:spPr bwMode="auto">
            <a:xfrm>
              <a:off x="4977133" y="3075226"/>
              <a:ext cx="409613" cy="510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6" name="Grupo 15"/>
          <p:cNvGrpSpPr/>
          <p:nvPr/>
        </p:nvGrpSpPr>
        <p:grpSpPr>
          <a:xfrm>
            <a:off x="5540226" y="4886454"/>
            <a:ext cx="1660672" cy="1091421"/>
            <a:chOff x="5476980" y="2996813"/>
            <a:chExt cx="1660672" cy="1091421"/>
          </a:xfrm>
        </p:grpSpPr>
        <p:pic>
          <p:nvPicPr>
            <p:cNvPr id="81" name="Picture 6"/>
            <p:cNvPicPr>
              <a:picLocks noChangeAspect="1" noChangeArrowheads="1"/>
            </p:cNvPicPr>
            <p:nvPr/>
          </p:nvPicPr>
          <p:blipFill>
            <a:blip r:embed="rId7">
              <a:biLevel thresh="50000"/>
              <a:extLst>
                <a:ext uri="{28A0092B-C50C-407E-A947-70E740481C1C}">
                  <a14:useLocalDpi xmlns:a14="http://schemas.microsoft.com/office/drawing/2010/main" val="0"/>
                </a:ext>
              </a:extLst>
            </a:blip>
            <a:srcRect/>
            <a:stretch>
              <a:fillRect/>
            </a:stretch>
          </p:blipFill>
          <p:spPr bwMode="auto">
            <a:xfrm>
              <a:off x="6140200" y="2996813"/>
              <a:ext cx="503333" cy="457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2" name="81 Grupo"/>
            <p:cNvGrpSpPr/>
            <p:nvPr/>
          </p:nvGrpSpPr>
          <p:grpSpPr>
            <a:xfrm>
              <a:off x="5476980" y="3314759"/>
              <a:ext cx="1660672" cy="773475"/>
              <a:chOff x="-303585" y="7072716"/>
              <a:chExt cx="1731490" cy="773475"/>
            </a:xfrm>
          </p:grpSpPr>
          <p:sp>
            <p:nvSpPr>
              <p:cNvPr id="83" name="82 CuadroTexto"/>
              <p:cNvSpPr txBox="1"/>
              <p:nvPr/>
            </p:nvSpPr>
            <p:spPr>
              <a:xfrm>
                <a:off x="-14122" y="7072716"/>
                <a:ext cx="1282684" cy="461665"/>
              </a:xfrm>
              <a:prstGeom prst="rect">
                <a:avLst/>
              </a:prstGeom>
              <a:noFill/>
            </p:spPr>
            <p:txBody>
              <a:bodyPr wrap="square" rtlCol="0">
                <a:spAutoFit/>
              </a:bodyPr>
              <a:lstStyle/>
              <a:p>
                <a:pPr algn="ctr"/>
                <a:r>
                  <a:rPr lang="es-ES" sz="1200" b="1" u="sng" dirty="0">
                    <a:latin typeface="Arial Narrow" panose="020B0606020202030204" pitchFamily="34" charset="0"/>
                  </a:rPr>
                  <a:t>Área de ocurrencia</a:t>
                </a:r>
              </a:p>
            </p:txBody>
          </p:sp>
          <p:sp>
            <p:nvSpPr>
              <p:cNvPr id="84" name="83 Rectángulo redondeado"/>
              <p:cNvSpPr/>
              <p:nvPr/>
            </p:nvSpPr>
            <p:spPr>
              <a:xfrm>
                <a:off x="-303585" y="7502904"/>
                <a:ext cx="1731490" cy="343287"/>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Cabecera municipal</a:t>
                </a:r>
              </a:p>
              <a:p>
                <a:pPr algn="ctr"/>
                <a:r>
                  <a:rPr lang="es-ES" sz="1400" b="1" dirty="0">
                    <a:solidFill>
                      <a:schemeClr val="tx1"/>
                    </a:solidFill>
                    <a:latin typeface="Arial Narrow" panose="020B0606020202030204" pitchFamily="34" charset="0"/>
                  </a:rPr>
                  <a:t>97,4% </a:t>
                </a:r>
                <a:r>
                  <a:rPr lang="es-ES" sz="1050" b="1" dirty="0">
                    <a:solidFill>
                      <a:schemeClr val="tx1"/>
                    </a:solidFill>
                    <a:latin typeface="Arial Narrow" panose="020B0606020202030204" pitchFamily="34" charset="0"/>
                  </a:rPr>
                  <a:t> </a:t>
                </a:r>
              </a:p>
            </p:txBody>
          </p:sp>
        </p:grpSp>
      </p:grpSp>
      <p:pic>
        <p:nvPicPr>
          <p:cNvPr id="86" name="Picture 5"/>
          <p:cNvPicPr>
            <a:picLocks noChangeAspect="1" noChangeArrowheads="1"/>
          </p:cNvPicPr>
          <p:nvPr/>
        </p:nvPicPr>
        <p:blipFill>
          <a:blip r:embed="rId8">
            <a:biLevel thresh="50000"/>
            <a:extLst>
              <a:ext uri="{28A0092B-C50C-407E-A947-70E740481C1C}">
                <a14:useLocalDpi xmlns:a14="http://schemas.microsoft.com/office/drawing/2010/main" val="0"/>
              </a:ext>
            </a:extLst>
          </a:blip>
          <a:srcRect/>
          <a:stretch>
            <a:fillRect/>
          </a:stretch>
        </p:blipFill>
        <p:spPr bwMode="auto">
          <a:xfrm>
            <a:off x="493855" y="5549099"/>
            <a:ext cx="933450" cy="751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7" name="86 Grupo"/>
          <p:cNvGrpSpPr/>
          <p:nvPr/>
        </p:nvGrpSpPr>
        <p:grpSpPr>
          <a:xfrm>
            <a:off x="150579" y="6228186"/>
            <a:ext cx="2154861" cy="1323936"/>
            <a:chOff x="-15727" y="6908037"/>
            <a:chExt cx="1480055" cy="1208754"/>
          </a:xfrm>
        </p:grpSpPr>
        <p:sp>
          <p:nvSpPr>
            <p:cNvPr id="88" name="87 CuadroTexto"/>
            <p:cNvSpPr txBox="1"/>
            <p:nvPr/>
          </p:nvSpPr>
          <p:spPr>
            <a:xfrm>
              <a:off x="14083" y="6908037"/>
              <a:ext cx="1217162" cy="238850"/>
            </a:xfrm>
            <a:prstGeom prst="rect">
              <a:avLst/>
            </a:prstGeom>
            <a:noFill/>
          </p:spPr>
          <p:txBody>
            <a:bodyPr wrap="square" rtlCol="0">
              <a:spAutoFit/>
            </a:bodyPr>
            <a:lstStyle/>
            <a:p>
              <a:pPr algn="ctr"/>
              <a:r>
                <a:rPr lang="es-ES" sz="1100" b="1" u="sng" dirty="0">
                  <a:latin typeface="Arial Narrow" panose="020B0606020202030204" pitchFamily="34" charset="0"/>
                </a:rPr>
                <a:t>Afiliación al SGSS</a:t>
              </a:r>
            </a:p>
          </p:txBody>
        </p:sp>
        <p:sp>
          <p:nvSpPr>
            <p:cNvPr id="89" name="88 Rectángulo redondeado"/>
            <p:cNvSpPr/>
            <p:nvPr/>
          </p:nvSpPr>
          <p:spPr>
            <a:xfrm>
              <a:off x="-15727" y="7103969"/>
              <a:ext cx="1480055" cy="1012822"/>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b="1" dirty="0">
                  <a:solidFill>
                    <a:schemeClr val="tx1"/>
                  </a:solidFill>
                  <a:latin typeface="Arial Narrow" panose="020B0606020202030204" pitchFamily="34" charset="0"/>
                </a:rPr>
                <a:t>Régimen contributivo</a:t>
              </a:r>
            </a:p>
            <a:p>
              <a:pPr algn="ctr"/>
              <a:r>
                <a:rPr lang="es-ES" sz="1050" b="1" dirty="0">
                  <a:solidFill>
                    <a:schemeClr val="tx1"/>
                  </a:solidFill>
                  <a:latin typeface="Arial Narrow" panose="020B0606020202030204" pitchFamily="34" charset="0"/>
                </a:rPr>
                <a:t>52% - 7*</a:t>
              </a:r>
              <a:r>
                <a:rPr lang="es-CO" sz="1050" b="1" dirty="0">
                  <a:solidFill>
                    <a:schemeClr val="tx1"/>
                  </a:solidFill>
                  <a:latin typeface="Arial Narrow" panose="020B0606020202030204" pitchFamily="34" charset="0"/>
                </a:rPr>
                <a:t> </a:t>
              </a:r>
              <a:r>
                <a:rPr lang="es-ES" sz="1050" b="1" dirty="0">
                  <a:solidFill>
                    <a:schemeClr val="tx1"/>
                  </a:solidFill>
                  <a:latin typeface="Arial Narrow" panose="020B0606020202030204" pitchFamily="34" charset="0"/>
                </a:rPr>
                <a:t>casos</a:t>
              </a:r>
            </a:p>
            <a:p>
              <a:pPr algn="ctr"/>
              <a:r>
                <a:rPr lang="es-ES" sz="1050" b="1" dirty="0">
                  <a:solidFill>
                    <a:schemeClr val="tx1"/>
                  </a:solidFill>
                  <a:latin typeface="Arial Narrow" panose="020B0606020202030204" pitchFamily="34" charset="0"/>
                </a:rPr>
                <a:t>Régimen subsidiado</a:t>
              </a:r>
            </a:p>
            <a:p>
              <a:pPr algn="ctr"/>
              <a:r>
                <a:rPr lang="es-CO" sz="1050" b="1" dirty="0">
                  <a:solidFill>
                    <a:schemeClr val="tx1"/>
                  </a:solidFill>
                  <a:latin typeface="Arial Narrow" panose="020B0606020202030204" pitchFamily="34" charset="0"/>
                </a:rPr>
                <a:t>41,4</a:t>
              </a:r>
              <a:r>
                <a:rPr lang="es-ES" sz="1050" b="1" dirty="0">
                  <a:solidFill>
                    <a:schemeClr val="tx1"/>
                  </a:solidFill>
                  <a:latin typeface="Arial Narrow" panose="020B0606020202030204" pitchFamily="34" charset="0"/>
                </a:rPr>
                <a:t>% -</a:t>
              </a:r>
              <a:r>
                <a:rPr lang="es-CO" sz="1050" b="1" dirty="0">
                  <a:solidFill>
                    <a:schemeClr val="tx1"/>
                  </a:solidFill>
                  <a:latin typeface="Arial Narrow" panose="020B0606020202030204" pitchFamily="34" charset="0"/>
                </a:rPr>
                <a:t> 63 </a:t>
              </a:r>
              <a:r>
                <a:rPr lang="es-ES" sz="1050" b="1" dirty="0">
                  <a:solidFill>
                    <a:schemeClr val="tx1"/>
                  </a:solidFill>
                  <a:latin typeface="Arial Narrow" panose="020B0606020202030204" pitchFamily="34" charset="0"/>
                </a:rPr>
                <a:t>casos</a:t>
              </a:r>
            </a:p>
            <a:p>
              <a:pPr algn="ctr"/>
              <a:r>
                <a:rPr lang="es-ES" sz="1050" b="1" dirty="0">
                  <a:solidFill>
                    <a:schemeClr val="tx1"/>
                  </a:solidFill>
                  <a:latin typeface="Arial Narrow" panose="020B0606020202030204" pitchFamily="34" charset="0"/>
                </a:rPr>
                <a:t>No afiliado </a:t>
              </a:r>
              <a:r>
                <a:rPr lang="es-CO" sz="1050" b="1" dirty="0">
                  <a:solidFill>
                    <a:schemeClr val="tx1"/>
                  </a:solidFill>
                  <a:latin typeface="Arial Narrow" panose="020B0606020202030204" pitchFamily="34" charset="0"/>
                </a:rPr>
                <a:t>2,6% - 4 </a:t>
              </a:r>
              <a:r>
                <a:rPr lang="es-ES" sz="1050" b="1" dirty="0">
                  <a:solidFill>
                    <a:schemeClr val="tx1"/>
                  </a:solidFill>
                  <a:latin typeface="Arial Narrow" panose="020B0606020202030204" pitchFamily="34" charset="0"/>
                </a:rPr>
                <a:t>casos</a:t>
              </a:r>
            </a:p>
            <a:p>
              <a:pPr algn="ctr"/>
              <a:r>
                <a:rPr lang="es-ES" sz="1050" b="1" dirty="0">
                  <a:solidFill>
                    <a:schemeClr val="tx1"/>
                  </a:solidFill>
                  <a:latin typeface="Arial Narrow" panose="020B0606020202030204" pitchFamily="34" charset="0"/>
                </a:rPr>
                <a:t>Régimen Excepción  1,3% - 2 casos</a:t>
              </a:r>
            </a:p>
            <a:p>
              <a:pPr algn="ctr"/>
              <a:r>
                <a:rPr lang="es-ES" sz="1050" b="1" dirty="0">
                  <a:solidFill>
                    <a:schemeClr val="tx1"/>
                  </a:solidFill>
                  <a:latin typeface="Arial Narrow" panose="020B0606020202030204" pitchFamily="34" charset="0"/>
                </a:rPr>
                <a:t>Régimen Especial  0,7% - 1 caso</a:t>
              </a:r>
            </a:p>
          </p:txBody>
        </p:sp>
      </p:grpSp>
      <p:sp>
        <p:nvSpPr>
          <p:cNvPr id="51" name="50 CuadroTexto"/>
          <p:cNvSpPr txBox="1"/>
          <p:nvPr/>
        </p:nvSpPr>
        <p:spPr>
          <a:xfrm>
            <a:off x="-15637" y="4603438"/>
            <a:ext cx="2180731" cy="861774"/>
          </a:xfrm>
          <a:prstGeom prst="rect">
            <a:avLst/>
          </a:prstGeom>
          <a:noFill/>
        </p:spPr>
        <p:txBody>
          <a:bodyPr wrap="square" rtlCol="0">
            <a:spAutoFit/>
          </a:bodyPr>
          <a:lstStyle/>
          <a:p>
            <a:pPr algn="ctr"/>
            <a:r>
              <a:rPr lang="es-ES" sz="1200" b="1" dirty="0">
                <a:latin typeface="Arial" panose="020B0604020202020204" pitchFamily="34" charset="0"/>
                <a:cs typeface="Arial" panose="020B0604020202020204" pitchFamily="34" charset="0"/>
              </a:rPr>
              <a:t>Variación porcentual respecto al </a:t>
            </a:r>
            <a:r>
              <a:rPr lang="es-CO" sz="1200" b="1" dirty="0">
                <a:latin typeface="Arial" panose="020B0604020202020204" pitchFamily="34" charset="0"/>
                <a:cs typeface="Arial" panose="020B0604020202020204" pitchFamily="34" charset="0"/>
              </a:rPr>
              <a:t>mismo período del año anterior: </a:t>
            </a:r>
            <a:endParaRPr lang="es-ES" sz="1200" b="1" dirty="0">
              <a:latin typeface="Arial" panose="020B0604020202020204" pitchFamily="34" charset="0"/>
              <a:cs typeface="Arial" panose="020B0604020202020204" pitchFamily="34" charset="0"/>
            </a:endParaRPr>
          </a:p>
          <a:p>
            <a:pPr algn="ctr"/>
            <a:r>
              <a:rPr lang="es-CO" sz="1400" b="1" dirty="0">
                <a:solidFill>
                  <a:srgbClr val="FF0000"/>
                </a:solidFill>
                <a:latin typeface="Arial" panose="020B0604020202020204" pitchFamily="34" charset="0"/>
                <a:cs typeface="Arial" panose="020B0604020202020204" pitchFamily="34" charset="0"/>
              </a:rPr>
              <a:t>Incremento del 10,6%</a:t>
            </a:r>
            <a:endParaRPr lang="es-ES" sz="1400" b="1" dirty="0">
              <a:solidFill>
                <a:srgbClr val="FF0000"/>
              </a:solidFill>
              <a:latin typeface="Arial" panose="020B0604020202020204" pitchFamily="34" charset="0"/>
              <a:cs typeface="Arial" panose="020B0604020202020204" pitchFamily="34" charset="0"/>
            </a:endParaRPr>
          </a:p>
        </p:txBody>
      </p:sp>
      <p:sp>
        <p:nvSpPr>
          <p:cNvPr id="59" name="58 Rectángulo"/>
          <p:cNvSpPr/>
          <p:nvPr/>
        </p:nvSpPr>
        <p:spPr>
          <a:xfrm>
            <a:off x="2186603" y="4541513"/>
            <a:ext cx="5020169" cy="390527"/>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80" name="79 Grupo"/>
          <p:cNvGrpSpPr/>
          <p:nvPr/>
        </p:nvGrpSpPr>
        <p:grpSpPr>
          <a:xfrm>
            <a:off x="193981" y="7596336"/>
            <a:ext cx="2231469" cy="1399047"/>
            <a:chOff x="4636117" y="447103"/>
            <a:chExt cx="2231469" cy="1399047"/>
          </a:xfrm>
        </p:grpSpPr>
        <p:sp>
          <p:nvSpPr>
            <p:cNvPr id="95" name="94 Rectángulo redondeado"/>
            <p:cNvSpPr/>
            <p:nvPr/>
          </p:nvSpPr>
          <p:spPr>
            <a:xfrm>
              <a:off x="4636117" y="879151"/>
              <a:ext cx="2231469" cy="966999"/>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100" b="1" dirty="0">
                  <a:solidFill>
                    <a:srgbClr val="7030A0"/>
                  </a:solidFill>
                  <a:latin typeface="Arial Narrow" panose="020B0606020202030204" pitchFamily="34" charset="0"/>
                </a:rPr>
                <a:t>Perinatales: 85,5% (130)</a:t>
              </a:r>
            </a:p>
            <a:p>
              <a:r>
                <a:rPr lang="es-ES" sz="1000" b="1" dirty="0">
                  <a:solidFill>
                    <a:schemeClr val="tx1"/>
                  </a:solidFill>
                  <a:latin typeface="Arial Narrow" panose="020B0606020202030204" pitchFamily="34" charset="0"/>
                </a:rPr>
                <a:t>Ante parto 65,4% (</a:t>
              </a:r>
              <a:r>
                <a:rPr lang="fr-FR" sz="1000" b="1" dirty="0">
                  <a:solidFill>
                    <a:schemeClr val="tx1"/>
                  </a:solidFill>
                  <a:latin typeface="Arial Narrow" panose="020B0606020202030204" pitchFamily="34" charset="0"/>
                </a:rPr>
                <a:t>85</a:t>
              </a:r>
              <a:r>
                <a:rPr lang="es-ES" sz="1000" b="1" dirty="0">
                  <a:solidFill>
                    <a:schemeClr val="tx1"/>
                  </a:solidFill>
                  <a:latin typeface="Arial Narrow" panose="020B0606020202030204" pitchFamily="34" charset="0"/>
                </a:rPr>
                <a:t>) </a:t>
              </a:r>
            </a:p>
            <a:p>
              <a:r>
                <a:rPr lang="es-ES" sz="1000" b="1" dirty="0">
                  <a:solidFill>
                    <a:schemeClr val="tx1"/>
                  </a:solidFill>
                  <a:latin typeface="Arial Narrow" panose="020B0606020202030204" pitchFamily="34" charset="0"/>
                </a:rPr>
                <a:t>Intra parto   9,2%    (12)</a:t>
              </a:r>
            </a:p>
            <a:p>
              <a:r>
                <a:rPr lang="es-ES" sz="1000" b="1" dirty="0">
                  <a:solidFill>
                    <a:schemeClr val="tx1"/>
                  </a:solidFill>
                  <a:latin typeface="Arial Narrow" panose="020B0606020202030204" pitchFamily="34" charset="0"/>
                </a:rPr>
                <a:t>Neonatales tempranas </a:t>
              </a:r>
              <a:r>
                <a:rPr lang="es-CO" sz="1000" b="1" dirty="0">
                  <a:solidFill>
                    <a:schemeClr val="tx1"/>
                  </a:solidFill>
                  <a:latin typeface="Arial Narrow" panose="020B0606020202030204" pitchFamily="34" charset="0"/>
                </a:rPr>
                <a:t>25,4</a:t>
              </a:r>
              <a:r>
                <a:rPr lang="es-ES" sz="1000" b="1" dirty="0">
                  <a:solidFill>
                    <a:schemeClr val="tx1"/>
                  </a:solidFill>
                  <a:latin typeface="Arial Narrow" panose="020B0606020202030204" pitchFamily="34" charset="0"/>
                </a:rPr>
                <a:t>% (33)</a:t>
              </a:r>
            </a:p>
            <a:p>
              <a:r>
                <a:rPr lang="es-ES" sz="1100" b="1" dirty="0">
                  <a:solidFill>
                    <a:srgbClr val="7030A0"/>
                  </a:solidFill>
                  <a:latin typeface="Arial Narrow" panose="020B0606020202030204" pitchFamily="34" charset="0"/>
                </a:rPr>
                <a:t>Neonatales tardías: </a:t>
              </a:r>
              <a:r>
                <a:rPr lang="fr-FR" altLang="es-ES" sz="1100" b="1" dirty="0">
                  <a:solidFill>
                    <a:srgbClr val="7030A0"/>
                  </a:solidFill>
                  <a:latin typeface="Arial Narrow" panose="020B0606020202030204" pitchFamily="34" charset="0"/>
                </a:rPr>
                <a:t>14,5</a:t>
              </a:r>
              <a:r>
                <a:rPr lang="es-ES" sz="1100" b="1" dirty="0">
                  <a:solidFill>
                    <a:srgbClr val="7030A0"/>
                  </a:solidFill>
                  <a:latin typeface="Arial Narrow" panose="020B0606020202030204" pitchFamily="34" charset="0"/>
                </a:rPr>
                <a:t>% (</a:t>
              </a:r>
              <a:r>
                <a:rPr lang="fr-FR" sz="1100" b="1" dirty="0">
                  <a:solidFill>
                    <a:srgbClr val="7030A0"/>
                  </a:solidFill>
                  <a:latin typeface="Arial Narrow" panose="020B0606020202030204" pitchFamily="34" charset="0"/>
                </a:rPr>
                <a:t>22</a:t>
              </a:r>
              <a:r>
                <a:rPr lang="es-ES" sz="1100" b="1" dirty="0">
                  <a:solidFill>
                    <a:srgbClr val="7030A0"/>
                  </a:solidFill>
                  <a:latin typeface="Arial Narrow" panose="020B0606020202030204" pitchFamily="34" charset="0"/>
                </a:rPr>
                <a:t>)</a:t>
              </a:r>
            </a:p>
            <a:p>
              <a:endParaRPr lang="es-ES" sz="1000" b="1" dirty="0">
                <a:solidFill>
                  <a:schemeClr val="tx1"/>
                </a:solidFill>
                <a:latin typeface="Arial Narrow" panose="020B0606020202030204" pitchFamily="34" charset="0"/>
              </a:endParaRPr>
            </a:p>
          </p:txBody>
        </p:sp>
        <p:sp>
          <p:nvSpPr>
            <p:cNvPr id="96" name="95 Rectángulo"/>
            <p:cNvSpPr/>
            <p:nvPr/>
          </p:nvSpPr>
          <p:spPr>
            <a:xfrm>
              <a:off x="4701696" y="447103"/>
              <a:ext cx="1816200" cy="461665"/>
            </a:xfrm>
            <a:prstGeom prst="rect">
              <a:avLst/>
            </a:prstGeom>
          </p:spPr>
          <p:txBody>
            <a:bodyPr wrap="square">
              <a:spAutoFit/>
            </a:bodyPr>
            <a:lstStyle/>
            <a:p>
              <a:pPr algn="ctr"/>
              <a:r>
                <a:rPr lang="es-CO" sz="1200" b="1" u="sng" dirty="0">
                  <a:latin typeface="Arial Narrow" panose="020B0606020202030204" pitchFamily="34" charset="0"/>
                </a:rPr>
                <a:t>Momento de ocurrencia </a:t>
              </a:r>
            </a:p>
            <a:p>
              <a:pPr algn="ctr"/>
              <a:r>
                <a:rPr lang="es-CO" sz="1200" b="1" u="sng" dirty="0">
                  <a:latin typeface="Arial Narrow" panose="020B0606020202030204" pitchFamily="34" charset="0"/>
                </a:rPr>
                <a:t>de la muerte</a:t>
              </a:r>
              <a:endParaRPr lang="es-ES" sz="1200" b="1" u="sng" dirty="0">
                <a:solidFill>
                  <a:sysClr val="windowText" lastClr="000000"/>
                </a:solidFill>
                <a:latin typeface="Arial Narrow" panose="020B0606020202030204" pitchFamily="34" charset="0"/>
              </a:endParaRPr>
            </a:p>
          </p:txBody>
        </p:sp>
      </p:grpSp>
      <p:grpSp>
        <p:nvGrpSpPr>
          <p:cNvPr id="47" name="46 Grupo"/>
          <p:cNvGrpSpPr/>
          <p:nvPr/>
        </p:nvGrpSpPr>
        <p:grpSpPr>
          <a:xfrm>
            <a:off x="2505747" y="4583033"/>
            <a:ext cx="3446504" cy="276999"/>
            <a:chOff x="2448322" y="98305"/>
            <a:chExt cx="3446504" cy="276999"/>
          </a:xfrm>
        </p:grpSpPr>
        <p:sp>
          <p:nvSpPr>
            <p:cNvPr id="48" name="47 Elipse"/>
            <p:cNvSpPr/>
            <p:nvPr/>
          </p:nvSpPr>
          <p:spPr>
            <a:xfrm>
              <a:off x="2448322" y="113694"/>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49" name="48 Conector recto"/>
            <p:cNvCxnSpPr/>
            <p:nvPr/>
          </p:nvCxnSpPr>
          <p:spPr>
            <a:xfrm>
              <a:off x="2736354" y="231288"/>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0" name="49 CuadroTexto"/>
            <p:cNvSpPr txBox="1"/>
            <p:nvPr/>
          </p:nvSpPr>
          <p:spPr>
            <a:xfrm>
              <a:off x="3302538" y="98305"/>
              <a:ext cx="2592288" cy="276999"/>
            </a:xfrm>
            <a:prstGeom prst="rect">
              <a:avLst/>
            </a:prstGeom>
            <a:noFill/>
          </p:spPr>
          <p:txBody>
            <a:bodyPr wrap="square" rtlCol="0">
              <a:spAutoFit/>
            </a:bodyPr>
            <a:lstStyle/>
            <a:p>
              <a:r>
                <a:rPr lang="es-ES" sz="1200" b="1" dirty="0">
                  <a:latin typeface="Arial Narrow" panose="020B0606020202030204" pitchFamily="34" charset="0"/>
                </a:rPr>
                <a:t>Variables de interés e indicadores</a:t>
              </a:r>
            </a:p>
          </p:txBody>
        </p:sp>
      </p:grpSp>
      <p:sp>
        <p:nvSpPr>
          <p:cNvPr id="72" name="53 CuadroTexto"/>
          <p:cNvSpPr txBox="1"/>
          <p:nvPr/>
        </p:nvSpPr>
        <p:spPr>
          <a:xfrm>
            <a:off x="2186648" y="5606534"/>
            <a:ext cx="2241210" cy="261610"/>
          </a:xfrm>
          <a:prstGeom prst="rect">
            <a:avLst/>
          </a:prstGeom>
          <a:noFill/>
        </p:spPr>
        <p:txBody>
          <a:bodyPr wrap="square" rtlCol="0">
            <a:spAutoFit/>
          </a:bodyPr>
          <a:lstStyle/>
          <a:p>
            <a:pPr algn="ctr"/>
            <a:r>
              <a:rPr lang="es-CO" sz="1100" b="1" dirty="0">
                <a:latin typeface="Arial Narrow" panose="020B0606020202030204" pitchFamily="34" charset="0"/>
              </a:rPr>
              <a:t>Razón de mortalidad neonatal tardía</a:t>
            </a:r>
          </a:p>
        </p:txBody>
      </p:sp>
      <p:sp>
        <p:nvSpPr>
          <p:cNvPr id="75" name="54 CuadroTexto"/>
          <p:cNvSpPr txBox="1"/>
          <p:nvPr/>
        </p:nvSpPr>
        <p:spPr>
          <a:xfrm>
            <a:off x="2206194" y="5796136"/>
            <a:ext cx="2071665" cy="615553"/>
          </a:xfrm>
          <a:prstGeom prst="rect">
            <a:avLst/>
          </a:prstGeom>
          <a:noFill/>
        </p:spPr>
        <p:txBody>
          <a:bodyPr wrap="square" rtlCol="0">
            <a:spAutoFit/>
          </a:bodyPr>
          <a:lstStyle/>
          <a:p>
            <a:pPr algn="ctr"/>
            <a:r>
              <a:rPr lang="es-CO" sz="1200" b="1" dirty="0">
                <a:solidFill>
                  <a:srgbClr val="00B050"/>
                </a:solidFill>
                <a:latin typeface="Arial Narrow" panose="020B0606020202030204" pitchFamily="34" charset="0"/>
              </a:rPr>
              <a:t>1,4 muertes por cada 1000 nacidos vivos y muertos </a:t>
            </a:r>
            <a:r>
              <a:rPr lang="es-CO" sz="1000" b="1" dirty="0">
                <a:solidFill>
                  <a:srgbClr val="00B050"/>
                </a:solidFill>
                <a:latin typeface="Arial Narrow" panose="020B0606020202030204" pitchFamily="34" charset="0"/>
              </a:rPr>
              <a:t>(22/15211)*1000</a:t>
            </a:r>
            <a:endParaRPr lang="es-CO" sz="1200" b="1" dirty="0">
              <a:solidFill>
                <a:srgbClr val="00B050"/>
              </a:solidFill>
              <a:latin typeface="Arial Narrow" panose="020B0606020202030204" pitchFamily="34" charset="0"/>
            </a:endParaRPr>
          </a:p>
        </p:txBody>
      </p:sp>
      <p:sp>
        <p:nvSpPr>
          <p:cNvPr id="77" name="56 CuadroTexto"/>
          <p:cNvSpPr txBox="1"/>
          <p:nvPr/>
        </p:nvSpPr>
        <p:spPr>
          <a:xfrm>
            <a:off x="2032035" y="4886454"/>
            <a:ext cx="2241210" cy="261610"/>
          </a:xfrm>
          <a:prstGeom prst="rect">
            <a:avLst/>
          </a:prstGeom>
          <a:noFill/>
        </p:spPr>
        <p:txBody>
          <a:bodyPr wrap="square" rtlCol="0">
            <a:spAutoFit/>
          </a:bodyPr>
          <a:lstStyle/>
          <a:p>
            <a:pPr algn="ctr"/>
            <a:r>
              <a:rPr lang="es-ES" sz="1100" b="1" dirty="0">
                <a:latin typeface="Arial Narrow" panose="020B0606020202030204" pitchFamily="34" charset="0"/>
              </a:rPr>
              <a:t>Razón de mortalidad perinatal</a:t>
            </a:r>
            <a:endParaRPr lang="es-CO" sz="1100" b="1" dirty="0">
              <a:latin typeface="Arial Narrow" panose="020B0606020202030204" pitchFamily="34" charset="0"/>
            </a:endParaRPr>
          </a:p>
        </p:txBody>
      </p:sp>
      <p:sp>
        <p:nvSpPr>
          <p:cNvPr id="78" name="57 CuadroTexto"/>
          <p:cNvSpPr txBox="1"/>
          <p:nvPr/>
        </p:nvSpPr>
        <p:spPr>
          <a:xfrm>
            <a:off x="2270815" y="5071010"/>
            <a:ext cx="1912345" cy="646331"/>
          </a:xfrm>
          <a:prstGeom prst="rect">
            <a:avLst/>
          </a:prstGeom>
          <a:noFill/>
        </p:spPr>
        <p:txBody>
          <a:bodyPr wrap="square" rtlCol="0">
            <a:spAutoFit/>
          </a:bodyPr>
          <a:lstStyle/>
          <a:p>
            <a:pPr algn="ctr"/>
            <a:r>
              <a:rPr lang="es-CO" sz="1200" b="1" dirty="0">
                <a:solidFill>
                  <a:srgbClr val="00B050"/>
                </a:solidFill>
                <a:latin typeface="Arial Narrow" panose="020B0606020202030204" pitchFamily="34" charset="0"/>
              </a:rPr>
              <a:t>8,5 muertes por cada 1000 nacidos vivos y muertos </a:t>
            </a:r>
            <a:r>
              <a:rPr lang="es-CO" sz="1050" b="1" dirty="0">
                <a:solidFill>
                  <a:srgbClr val="00B050"/>
                </a:solidFill>
                <a:latin typeface="Arial Narrow" panose="020B0606020202030204" pitchFamily="34" charset="0"/>
              </a:rPr>
              <a:t>(130/15211)*1000</a:t>
            </a:r>
            <a:endParaRPr lang="es-ES" sz="1200" b="1" dirty="0">
              <a:solidFill>
                <a:srgbClr val="C00000"/>
              </a:solidFill>
              <a:latin typeface="Arial Narrow" panose="020B0606020202030204" pitchFamily="34" charset="0"/>
            </a:endParaRPr>
          </a:p>
        </p:txBody>
      </p:sp>
      <p:sp>
        <p:nvSpPr>
          <p:cNvPr id="12" name="Rectángulo 11"/>
          <p:cNvSpPr/>
          <p:nvPr/>
        </p:nvSpPr>
        <p:spPr>
          <a:xfrm>
            <a:off x="2206194" y="1763688"/>
            <a:ext cx="4994704" cy="677108"/>
          </a:xfrm>
          <a:prstGeom prst="rect">
            <a:avLst/>
          </a:prstGeom>
        </p:spPr>
        <p:txBody>
          <a:bodyPr wrap="square">
            <a:spAutoFit/>
          </a:bodyPr>
          <a:lstStyle/>
          <a:p>
            <a:pPr algn="just" rtl="0" fontAlgn="base"/>
            <a:r>
              <a:rPr lang="es-ES" sz="1000" b="1" i="0" dirty="0">
                <a:effectLst/>
                <a:latin typeface="Arial" panose="020B0604020202020204" pitchFamily="34" charset="0"/>
                <a:cs typeface="Arial" panose="020B0604020202020204" pitchFamily="34" charset="0"/>
              </a:rPr>
              <a:t>Canal endémico para muerte perinatal, datos preliminares. Residentes en Medellín. Acumulado al </a:t>
            </a:r>
            <a:r>
              <a:rPr lang="es-CO" sz="1000" b="1" i="0" dirty="0">
                <a:effectLst/>
                <a:latin typeface="Arial" panose="020B0604020202020204" pitchFamily="34" charset="0"/>
                <a:cs typeface="Arial" panose="020B0604020202020204" pitchFamily="34" charset="0"/>
              </a:rPr>
              <a:t> </a:t>
            </a:r>
            <a:r>
              <a:rPr lang="es-CO" sz="1000" b="1" dirty="0">
                <a:latin typeface="Arial" panose="020B0604020202020204" pitchFamily="34" charset="0"/>
                <a:cs typeface="Arial" panose="020B0604020202020204" pitchFamily="34" charset="0"/>
              </a:rPr>
              <a:t>décimo </a:t>
            </a:r>
            <a:r>
              <a:rPr lang="es-ES" sz="1000" b="1" i="0" dirty="0">
                <a:effectLst/>
                <a:latin typeface="Arial" panose="020B0604020202020204" pitchFamily="34" charset="0"/>
                <a:cs typeface="Arial" panose="020B0604020202020204" pitchFamily="34" charset="0"/>
              </a:rPr>
              <a:t>periodo epidemiológico de 2025.</a:t>
            </a:r>
            <a:r>
              <a:rPr lang="es-ES" sz="1000" b="0" i="1" dirty="0">
                <a:effectLst/>
                <a:latin typeface="Arial" panose="020B0604020202020204" pitchFamily="34" charset="0"/>
                <a:cs typeface="Arial" panose="020B0604020202020204" pitchFamily="34" charset="0"/>
              </a:rPr>
              <a:t> </a:t>
            </a:r>
            <a:endParaRPr lang="es-ES" sz="400" b="0" i="1" dirty="0">
              <a:effectLst/>
              <a:latin typeface="Arial" panose="020B0604020202020204" pitchFamily="34" charset="0"/>
              <a:cs typeface="Arial" panose="020B0604020202020204" pitchFamily="34" charset="0"/>
            </a:endParaRPr>
          </a:p>
          <a:p>
            <a:pPr algn="just" rtl="0" fontAlgn="base"/>
            <a:r>
              <a:rPr lang="es-ES" sz="600" b="0" i="0" dirty="0">
                <a:solidFill>
                  <a:srgbClr val="000000"/>
                </a:solidFill>
                <a:effectLst/>
                <a:latin typeface="Arial" panose="020B0604020202020204" pitchFamily="34" charset="0"/>
                <a:cs typeface="Arial" panose="020B0604020202020204" pitchFamily="34" charset="0"/>
              </a:rPr>
              <a:t>Nota: método utilizado MMWR (razones observadas y esperadas). </a:t>
            </a:r>
            <a:r>
              <a:rPr lang="es-CO" sz="600" dirty="0">
                <a:solidFill>
                  <a:srgbClr val="000000"/>
                </a:solidFill>
                <a:latin typeface="Arial" panose="020B0604020202020204" pitchFamily="34" charset="0"/>
                <a:cs typeface="Arial" panose="020B0604020202020204" pitchFamily="34" charset="0"/>
              </a:rPr>
              <a:t>No se incluyeron los casos identificados durante los años de pandemia de COVID 19 (2020 y 2021).</a:t>
            </a:r>
            <a:endParaRPr lang="es-ES" sz="600" dirty="0">
              <a:solidFill>
                <a:srgbClr val="000000"/>
              </a:solidFill>
              <a:latin typeface="Arial" panose="020B0604020202020204" pitchFamily="34" charset="0"/>
              <a:cs typeface="Arial" panose="020B0604020202020204" pitchFamily="34" charset="0"/>
            </a:endParaRPr>
          </a:p>
          <a:p>
            <a:pPr algn="just" rtl="0" fontAlgn="base"/>
            <a:r>
              <a:rPr lang="es-ES" sz="600" b="0" i="0" dirty="0">
                <a:solidFill>
                  <a:srgbClr val="000000"/>
                </a:solidFill>
                <a:effectLst/>
                <a:latin typeface="Arial" panose="020B0604020202020204" pitchFamily="34" charset="0"/>
                <a:cs typeface="Arial" panose="020B0604020202020204" pitchFamily="34" charset="0"/>
              </a:rPr>
              <a:t>Fuente: Seguimiento de muerte perinatal 2016 - 2025, Sivigila. Medellín. Fecha de corte: </a:t>
            </a:r>
            <a:r>
              <a:rPr lang="es-ES" sz="600" dirty="0">
                <a:solidFill>
                  <a:srgbClr val="000000"/>
                </a:solidFill>
                <a:latin typeface="Arial" panose="020B0604020202020204" pitchFamily="34" charset="0"/>
                <a:cs typeface="Arial" panose="020B0604020202020204" pitchFamily="34" charset="0"/>
              </a:rPr>
              <a:t>04</a:t>
            </a:r>
            <a:r>
              <a:rPr lang="es-CO" altLang="es-ES" sz="600" b="0" i="0" dirty="0">
                <a:solidFill>
                  <a:srgbClr val="000000"/>
                </a:solidFill>
                <a:effectLst/>
                <a:latin typeface="Arial" panose="020B0604020202020204" pitchFamily="34" charset="0"/>
                <a:cs typeface="Arial" panose="020B0604020202020204" pitchFamily="34" charset="0"/>
              </a:rPr>
              <a:t>/10</a:t>
            </a:r>
            <a:r>
              <a:rPr lang="fr-FR" altLang="es-ES" sz="600" b="0" i="0" dirty="0">
                <a:solidFill>
                  <a:srgbClr val="000000"/>
                </a:solidFill>
                <a:effectLst/>
                <a:latin typeface="Arial" panose="020B0604020202020204" pitchFamily="34" charset="0"/>
                <a:cs typeface="Arial" panose="020B0604020202020204" pitchFamily="34" charset="0"/>
              </a:rPr>
              <a:t>/</a:t>
            </a:r>
            <a:r>
              <a:rPr lang="es-ES" sz="600" b="0" i="0" dirty="0">
                <a:solidFill>
                  <a:srgbClr val="000000"/>
                </a:solidFill>
                <a:effectLst/>
                <a:latin typeface="Arial" panose="020B0604020202020204" pitchFamily="34" charset="0"/>
                <a:cs typeface="Arial" panose="020B0604020202020204" pitchFamily="34" charset="0"/>
              </a:rPr>
              <a:t>2025. </a:t>
            </a:r>
          </a:p>
        </p:txBody>
      </p:sp>
      <p:sp>
        <p:nvSpPr>
          <p:cNvPr id="17" name="Rectángulo 16"/>
          <p:cNvSpPr/>
          <p:nvPr/>
        </p:nvSpPr>
        <p:spPr>
          <a:xfrm>
            <a:off x="2134391" y="3864114"/>
            <a:ext cx="4815774" cy="707886"/>
          </a:xfrm>
          <a:prstGeom prst="rect">
            <a:avLst/>
          </a:prstGeom>
        </p:spPr>
        <p:txBody>
          <a:bodyPr wrap="square">
            <a:spAutoFit/>
          </a:bodyPr>
          <a:lstStyle/>
          <a:p>
            <a:pPr algn="just" rtl="0" fontAlgn="base"/>
            <a:r>
              <a:rPr lang="es-ES" sz="1000" b="1" i="0" dirty="0">
                <a:effectLst/>
                <a:latin typeface="Arial" panose="020B0604020202020204" pitchFamily="34" charset="0"/>
              </a:rPr>
              <a:t>Canal endémico para muerte neonatal tardía, datos preliminares. Residentes en Medellín. Acumulado al periodo </a:t>
            </a:r>
            <a:r>
              <a:rPr lang="es-ES" sz="1000" b="1" dirty="0">
                <a:latin typeface="Arial" panose="020B0604020202020204" pitchFamily="34" charset="0"/>
              </a:rPr>
              <a:t>décimo</a:t>
            </a:r>
            <a:r>
              <a:rPr lang="es-ES" sz="1000" b="1" i="0" dirty="0">
                <a:effectLst/>
                <a:latin typeface="Arial" panose="020B0604020202020204" pitchFamily="34" charset="0"/>
              </a:rPr>
              <a:t> epidemiológico de 2025.</a:t>
            </a:r>
            <a:r>
              <a:rPr lang="es-ES" sz="900" b="0" i="1" dirty="0">
                <a:effectLst/>
                <a:latin typeface="Arial" panose="020B0604020202020204" pitchFamily="34" charset="0"/>
              </a:rPr>
              <a:t> </a:t>
            </a:r>
            <a:endParaRPr lang="es-ES" sz="400" b="0" i="1" dirty="0">
              <a:effectLst/>
              <a:latin typeface="Segoe UI" panose="020B0502040204020203" pitchFamily="34" charset="0"/>
            </a:endParaRPr>
          </a:p>
          <a:p>
            <a:pPr algn="just" rtl="0" fontAlgn="base"/>
            <a:r>
              <a:rPr lang="es-ES" sz="600" b="0" i="0" dirty="0">
                <a:effectLst/>
                <a:latin typeface="Arial" panose="020B0604020202020204" pitchFamily="34" charset="0"/>
                <a:cs typeface="Arial" panose="020B0604020202020204" pitchFamily="34" charset="0"/>
              </a:rPr>
              <a:t>Nota: método utilizado MMWR (razones observadas y esperadas).</a:t>
            </a:r>
            <a:r>
              <a:rPr lang="es-ES" sz="600" b="0" i="1" dirty="0">
                <a:solidFill>
                  <a:srgbClr val="1F497D"/>
                </a:solidFill>
                <a:effectLst/>
                <a:latin typeface="Arial" panose="020B0604020202020204" pitchFamily="34" charset="0"/>
                <a:cs typeface="Arial" panose="020B0604020202020204" pitchFamily="34" charset="0"/>
              </a:rPr>
              <a:t>  </a:t>
            </a:r>
            <a:r>
              <a:rPr lang="es-ES" sz="600" b="0" i="0" dirty="0">
                <a:solidFill>
                  <a:srgbClr val="000000"/>
                </a:solidFill>
                <a:effectLst/>
                <a:latin typeface="Arial" panose="020B0604020202020204" pitchFamily="34" charset="0"/>
                <a:cs typeface="Arial" panose="020B0604020202020204" pitchFamily="34" charset="0"/>
              </a:rPr>
              <a:t>). </a:t>
            </a:r>
            <a:r>
              <a:rPr lang="es-CO" sz="600" dirty="0">
                <a:solidFill>
                  <a:srgbClr val="000000"/>
                </a:solidFill>
                <a:latin typeface="Arial" panose="020B0604020202020204" pitchFamily="34" charset="0"/>
                <a:cs typeface="Arial" panose="020B0604020202020204" pitchFamily="34" charset="0"/>
              </a:rPr>
              <a:t>No se incluyeron los casos identificados durante los años de pandemia de COVID 19 (2020 y 2021).</a:t>
            </a:r>
            <a:endParaRPr lang="es-ES" sz="600" b="0" i="1" dirty="0">
              <a:solidFill>
                <a:srgbClr val="1F497D"/>
              </a:solidFill>
              <a:effectLst/>
              <a:latin typeface="Arial" panose="020B0604020202020204" pitchFamily="34" charset="0"/>
              <a:cs typeface="Arial" panose="020B0604020202020204" pitchFamily="34" charset="0"/>
            </a:endParaRPr>
          </a:p>
          <a:p>
            <a:pPr algn="just" rtl="0" fontAlgn="base"/>
            <a:r>
              <a:rPr lang="es-ES" sz="600" b="0" i="0" dirty="0">
                <a:solidFill>
                  <a:srgbClr val="000000"/>
                </a:solidFill>
                <a:effectLst/>
                <a:latin typeface="Arial" panose="020B0604020202020204" pitchFamily="34" charset="0"/>
                <a:cs typeface="Arial" panose="020B0604020202020204" pitchFamily="34" charset="0"/>
              </a:rPr>
              <a:t>Fuente: Seguimiento de muerte neonatal tardía 2016 - 2025, Sivigila. Medellín. Fecha de corte: </a:t>
            </a:r>
            <a:r>
              <a:rPr lang="fr-FR" sz="600" dirty="0">
                <a:solidFill>
                  <a:srgbClr val="000000"/>
                </a:solidFill>
                <a:latin typeface="Arial" panose="020B0604020202020204" pitchFamily="34" charset="0"/>
                <a:cs typeface="Arial" panose="020B0604020202020204" pitchFamily="34" charset="0"/>
              </a:rPr>
              <a:t>04</a:t>
            </a:r>
            <a:r>
              <a:rPr lang="es-ES" sz="600" b="0" i="0" dirty="0">
                <a:solidFill>
                  <a:srgbClr val="000000"/>
                </a:solidFill>
                <a:effectLst/>
                <a:latin typeface="Arial" panose="020B0604020202020204" pitchFamily="34" charset="0"/>
                <a:cs typeface="Arial" panose="020B0604020202020204" pitchFamily="34" charset="0"/>
              </a:rPr>
              <a:t>/10/2025</a:t>
            </a:r>
            <a:r>
              <a:rPr lang="es-ES" sz="600" b="0" i="0" dirty="0">
                <a:solidFill>
                  <a:srgbClr val="000000"/>
                </a:solidFill>
                <a:effectLst/>
                <a:latin typeface="Arial" panose="020B0604020202020204" pitchFamily="34" charset="0"/>
              </a:rPr>
              <a:t>.</a:t>
            </a:r>
            <a:r>
              <a:rPr lang="es-ES" sz="700" b="0" i="0" dirty="0">
                <a:solidFill>
                  <a:srgbClr val="000000"/>
                </a:solidFill>
                <a:effectLst/>
                <a:latin typeface="Arial" panose="020B0604020202020204" pitchFamily="34" charset="0"/>
              </a:rPr>
              <a:t> </a:t>
            </a:r>
            <a:endParaRPr lang="es-ES" sz="200" b="0" i="0" dirty="0">
              <a:solidFill>
                <a:srgbClr val="000000"/>
              </a:solidFill>
              <a:effectLst/>
              <a:latin typeface="Segoe UI" panose="020B0502040204020203" pitchFamily="34" charset="0"/>
            </a:endParaRPr>
          </a:p>
        </p:txBody>
      </p:sp>
      <p:sp>
        <p:nvSpPr>
          <p:cNvPr id="18" name="Rectángulo 17"/>
          <p:cNvSpPr/>
          <p:nvPr/>
        </p:nvSpPr>
        <p:spPr>
          <a:xfrm>
            <a:off x="2425450" y="6319002"/>
            <a:ext cx="4919416" cy="400110"/>
          </a:xfrm>
          <a:prstGeom prst="rect">
            <a:avLst/>
          </a:prstGeom>
        </p:spPr>
        <p:txBody>
          <a:bodyPr wrap="square">
            <a:spAutoFit/>
          </a:bodyPr>
          <a:lstStyle/>
          <a:p>
            <a:r>
              <a:rPr lang="es-ES" sz="1000" b="1" i="0" dirty="0">
                <a:effectLst/>
                <a:latin typeface="Arial" panose="020B0604020202020204" pitchFamily="34" charset="0"/>
              </a:rPr>
              <a:t>Razón de mortalidad perinatal y neonatal tardía según peso y momento de la muerte. Residentes en Medellín, al </a:t>
            </a:r>
            <a:r>
              <a:rPr lang="es-CO" sz="1000" b="1" i="0" dirty="0">
                <a:effectLst/>
                <a:latin typeface="Arial" panose="020B0604020202020204" pitchFamily="34" charset="0"/>
              </a:rPr>
              <a:t>décimo </a:t>
            </a:r>
            <a:r>
              <a:rPr lang="es-ES" sz="1000" b="1" i="0" dirty="0">
                <a:effectLst/>
                <a:latin typeface="Arial" panose="020B0604020202020204" pitchFamily="34" charset="0"/>
              </a:rPr>
              <a:t>periodo epidemiológico de 2025</a:t>
            </a:r>
            <a:r>
              <a:rPr lang="es-CO" sz="1000" b="1" dirty="0">
                <a:latin typeface="Arial" panose="020B0604020202020204" pitchFamily="34" charset="0"/>
                <a:ea typeface="MS Mincho" panose="02020609040205080304" pitchFamily="49" charset="-128"/>
              </a:rPr>
              <a:t>.</a:t>
            </a:r>
            <a:endParaRPr lang="es-CO" sz="1000" dirty="0"/>
          </a:p>
        </p:txBody>
      </p:sp>
      <p:sp>
        <p:nvSpPr>
          <p:cNvPr id="21" name="Rectángulo 20"/>
          <p:cNvSpPr/>
          <p:nvPr/>
        </p:nvSpPr>
        <p:spPr>
          <a:xfrm>
            <a:off x="4688781" y="8592060"/>
            <a:ext cx="2314195" cy="1071062"/>
          </a:xfrm>
          <a:prstGeom prst="rect">
            <a:avLst/>
          </a:prstGeom>
        </p:spPr>
        <p:txBody>
          <a:bodyPr wrap="square">
            <a:spAutoFit/>
          </a:bodyPr>
          <a:lstStyle/>
          <a:p>
            <a:pPr algn="just">
              <a:lnSpc>
                <a:spcPct val="115000"/>
              </a:lnSpc>
              <a:spcAft>
                <a:spcPts val="0"/>
              </a:spcAft>
            </a:pPr>
            <a:r>
              <a:rPr lang="es-CO" sz="800" dirty="0">
                <a:latin typeface="Arial" panose="020B0604020202020204" pitchFamily="34" charset="0"/>
                <a:ea typeface="MS Mincho" panose="02020609040205080304" pitchFamily="49" charset="-128"/>
                <a:cs typeface="Calibri" panose="020F0502020204030204" pitchFamily="34" charset="0"/>
              </a:rPr>
              <a:t>Fuente: Seguimiento de muertes perinatales y neonatales tardías, Sivigila y RUAF ND. Medellín. Fecha de corte: 06/09/2025</a:t>
            </a:r>
            <a:endParaRPr lang="es-CO" sz="800" dirty="0">
              <a:latin typeface="Calibri" panose="020F0502020204030204" pitchFamily="34" charset="0"/>
              <a:ea typeface="Cambria" panose="02040503050406030204" pitchFamily="18" charset="0"/>
              <a:cs typeface="Calibri" panose="020F0502020204030204" pitchFamily="34" charset="0"/>
            </a:endParaRPr>
          </a:p>
          <a:p>
            <a:r>
              <a:rPr lang="es-CO" dirty="0">
                <a:latin typeface="Arial" panose="020B0604020202020204" pitchFamily="34" charset="0"/>
                <a:ea typeface="MS Mincho" panose="02020609040205080304" pitchFamily="49" charset="-128"/>
              </a:rPr>
              <a:t/>
            </a:r>
            <a:br>
              <a:rPr lang="es-CO" dirty="0">
                <a:latin typeface="Arial" panose="020B0604020202020204" pitchFamily="34" charset="0"/>
                <a:ea typeface="MS Mincho" panose="02020609040205080304" pitchFamily="49" charset="-128"/>
              </a:rPr>
            </a:br>
            <a:endParaRPr lang="es-CO" dirty="0"/>
          </a:p>
        </p:txBody>
      </p:sp>
      <p:pic>
        <p:nvPicPr>
          <p:cNvPr id="2" name="Imagen 1"/>
          <p:cNvPicPr>
            <a:picLocks noChangeAspect="1"/>
          </p:cNvPicPr>
          <p:nvPr/>
        </p:nvPicPr>
        <p:blipFill>
          <a:blip r:embed="rId9"/>
          <a:stretch>
            <a:fillRect/>
          </a:stretch>
        </p:blipFill>
        <p:spPr>
          <a:xfrm>
            <a:off x="2736354" y="275728"/>
            <a:ext cx="3677489" cy="1557825"/>
          </a:xfrm>
          <a:prstGeom prst="rect">
            <a:avLst/>
          </a:prstGeom>
        </p:spPr>
      </p:pic>
      <p:pic>
        <p:nvPicPr>
          <p:cNvPr id="3" name="Imagen 2"/>
          <p:cNvPicPr>
            <a:picLocks noChangeAspect="1"/>
          </p:cNvPicPr>
          <p:nvPr/>
        </p:nvPicPr>
        <p:blipFill>
          <a:blip r:embed="rId10"/>
          <a:stretch>
            <a:fillRect/>
          </a:stretch>
        </p:blipFill>
        <p:spPr>
          <a:xfrm>
            <a:off x="2780573" y="2401324"/>
            <a:ext cx="3636217" cy="1499683"/>
          </a:xfrm>
          <a:prstGeom prst="rect">
            <a:avLst/>
          </a:prstGeom>
        </p:spPr>
      </p:pic>
      <p:pic>
        <p:nvPicPr>
          <p:cNvPr id="14" name="Imagen 13"/>
          <p:cNvPicPr>
            <a:picLocks noChangeAspect="1"/>
          </p:cNvPicPr>
          <p:nvPr/>
        </p:nvPicPr>
        <p:blipFill>
          <a:blip r:embed="rId11"/>
          <a:stretch>
            <a:fillRect/>
          </a:stretch>
        </p:blipFill>
        <p:spPr>
          <a:xfrm>
            <a:off x="2852771" y="6685272"/>
            <a:ext cx="3701549" cy="1829074"/>
          </a:xfrm>
          <a:prstGeom prst="rect">
            <a:avLst/>
          </a:prstGeom>
        </p:spPr>
      </p:pic>
      <p:pic>
        <p:nvPicPr>
          <p:cNvPr id="19" name="Imagen 18"/>
          <p:cNvPicPr>
            <a:picLocks noChangeAspect="1"/>
          </p:cNvPicPr>
          <p:nvPr/>
        </p:nvPicPr>
        <p:blipFill>
          <a:blip r:embed="rId12"/>
          <a:stretch>
            <a:fillRect/>
          </a:stretch>
        </p:blipFill>
        <p:spPr>
          <a:xfrm>
            <a:off x="2878531" y="8534264"/>
            <a:ext cx="1720150" cy="609736"/>
          </a:xfrm>
          <a:prstGeom prst="rect">
            <a:avLst/>
          </a:prstGeom>
        </p:spPr>
      </p:pic>
    </p:spTree>
    <p:extLst>
      <p:ext uri="{BB962C8B-B14F-4D97-AF65-F5344CB8AC3E}">
        <p14:creationId xmlns:p14="http://schemas.microsoft.com/office/powerpoint/2010/main" val="4434929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33930" y="7485976"/>
            <a:ext cx="6378675" cy="1888209"/>
          </a:xfrm>
          <a:prstGeom prst="rect">
            <a:avLst/>
          </a:prstGeom>
        </p:spPr>
        <p:txBody>
          <a:bodyPr wrap="square">
            <a:spAutoFit/>
          </a:bodyPr>
          <a:lstStyle/>
          <a:p>
            <a:pPr algn="just">
              <a:spcAft>
                <a:spcPts val="0"/>
              </a:spcAft>
            </a:pPr>
            <a:r>
              <a:rPr lang="es-CO" sz="2000" b="1" dirty="0">
                <a:solidFill>
                  <a:srgbClr val="002060"/>
                </a:solidFill>
                <a:latin typeface="Arial" panose="020B0604020202020204" pitchFamily="34" charset="0"/>
                <a:ea typeface="MS Mincho" panose="02020609040205080304" pitchFamily="49" charset="-128"/>
                <a:cs typeface="Calibri" panose="020F0502020204030204" pitchFamily="34" charset="0"/>
              </a:rPr>
              <a:t>Tendencia anual de la razón de mortalidad perinatal y neonatal tardía. </a:t>
            </a:r>
          </a:p>
          <a:p>
            <a:pPr algn="just">
              <a:spcAft>
                <a:spcPts val="0"/>
              </a:spcAft>
            </a:pPr>
            <a:r>
              <a:rPr lang="es-CO" sz="2000" b="1" dirty="0">
                <a:solidFill>
                  <a:srgbClr val="002060"/>
                </a:solidFill>
                <a:latin typeface="Arial" panose="020B0604020202020204" pitchFamily="34" charset="0"/>
                <a:ea typeface="MS Mincho" panose="02020609040205080304" pitchFamily="49" charset="-128"/>
                <a:cs typeface="Calibri" panose="020F0502020204030204" pitchFamily="34" charset="0"/>
              </a:rPr>
              <a:t>Residentes en Medellín, 2012 a 2025*.</a:t>
            </a:r>
            <a:endParaRPr lang="es-CO" sz="2000" dirty="0">
              <a:solidFill>
                <a:srgbClr val="002060"/>
              </a:solidFill>
              <a:latin typeface="Calibri" panose="020F0502020204030204" pitchFamily="34" charset="0"/>
              <a:ea typeface="Cambria" panose="02040503050406030204" pitchFamily="18" charset="0"/>
              <a:cs typeface="Calibri" panose="020F0502020204030204" pitchFamily="34" charset="0"/>
            </a:endParaRPr>
          </a:p>
          <a:p>
            <a:pPr algn="just">
              <a:lnSpc>
                <a:spcPct val="115000"/>
              </a:lnSpc>
              <a:spcAft>
                <a:spcPts val="0"/>
              </a:spcAft>
            </a:pPr>
            <a:r>
              <a:rPr lang="es-CO" sz="900" dirty="0">
                <a:latin typeface="Arial" panose="020B0604020202020204" pitchFamily="34" charset="0"/>
                <a:ea typeface="MS Mincho" panose="02020609040205080304" pitchFamily="49" charset="-128"/>
                <a:cs typeface="Calibri" panose="020F0502020204030204" pitchFamily="34" charset="0"/>
              </a:rPr>
              <a:t>Fuente: Seguimiento de muertes perinatales y neonatales tardías, Sivigila y RUAF ND. Muerte perinatales y neonatales tardías 2012 – 2025p y nacidos vivos, cifras DANE. 2025 *preliminar, corte a 06/09/25,</a:t>
            </a:r>
            <a:endParaRPr lang="es-CO" sz="900" dirty="0">
              <a:latin typeface="Calibri" panose="020F0502020204030204" pitchFamily="34" charset="0"/>
              <a:ea typeface="Cambria" panose="02040503050406030204" pitchFamily="18" charset="0"/>
              <a:cs typeface="Calibri" panose="020F0502020204030204" pitchFamily="34" charset="0"/>
            </a:endParaRPr>
          </a:p>
          <a:p>
            <a:r>
              <a:rPr lang="es-CO" dirty="0">
                <a:solidFill>
                  <a:srgbClr val="FF0000"/>
                </a:solidFill>
                <a:latin typeface="Arial" panose="020B0604020202020204" pitchFamily="34" charset="0"/>
                <a:ea typeface="MS Mincho" panose="02020609040205080304" pitchFamily="49" charset="-128"/>
              </a:rPr>
              <a:t/>
            </a:r>
            <a:br>
              <a:rPr lang="es-CO" dirty="0">
                <a:solidFill>
                  <a:srgbClr val="FF0000"/>
                </a:solidFill>
                <a:latin typeface="Arial" panose="020B0604020202020204" pitchFamily="34" charset="0"/>
                <a:ea typeface="MS Mincho" panose="02020609040205080304" pitchFamily="49" charset="-128"/>
              </a:rPr>
            </a:br>
            <a:endParaRPr lang="es-CO" dirty="0"/>
          </a:p>
        </p:txBody>
      </p:sp>
      <p:sp>
        <p:nvSpPr>
          <p:cNvPr id="7" name="Rectángulo 6"/>
          <p:cNvSpPr/>
          <p:nvPr/>
        </p:nvSpPr>
        <p:spPr>
          <a:xfrm>
            <a:off x="268583" y="2939122"/>
            <a:ext cx="6839322" cy="1652760"/>
          </a:xfrm>
          <a:prstGeom prst="rect">
            <a:avLst/>
          </a:prstGeom>
        </p:spPr>
        <p:txBody>
          <a:bodyPr wrap="square">
            <a:spAutoFit/>
          </a:bodyPr>
          <a:lstStyle/>
          <a:p>
            <a:pPr algn="just">
              <a:spcAft>
                <a:spcPts val="0"/>
              </a:spcAft>
            </a:pPr>
            <a:r>
              <a:rPr lang="es-CO" sz="2000" b="1" dirty="0">
                <a:solidFill>
                  <a:srgbClr val="002060"/>
                </a:solidFill>
                <a:latin typeface="Arial" panose="020B0604020202020204" pitchFamily="34" charset="0"/>
                <a:ea typeface="MS Mincho" panose="02020609040205080304" pitchFamily="49" charset="-128"/>
                <a:cs typeface="Calibri" panose="020F0502020204030204" pitchFamily="34" charset="0"/>
              </a:rPr>
              <a:t>Tendencia anual  razón de mortalidad perinatal y neonatal tardía. Residentes en Medellín, Antioquia y Colombia, 2012 a 2025*.</a:t>
            </a:r>
            <a:endParaRPr lang="es-CO" sz="2000" dirty="0">
              <a:solidFill>
                <a:srgbClr val="002060"/>
              </a:solidFill>
              <a:latin typeface="Calibri" panose="020F0502020204030204" pitchFamily="34" charset="0"/>
              <a:ea typeface="Cambria" panose="02040503050406030204" pitchFamily="18" charset="0"/>
              <a:cs typeface="Calibri" panose="020F0502020204030204" pitchFamily="34" charset="0"/>
            </a:endParaRPr>
          </a:p>
          <a:p>
            <a:pPr algn="just">
              <a:lnSpc>
                <a:spcPct val="115000"/>
              </a:lnSpc>
              <a:spcAft>
                <a:spcPts val="0"/>
              </a:spcAft>
            </a:pPr>
            <a:r>
              <a:rPr lang="es-CO" sz="900" dirty="0">
                <a:latin typeface="Arial" panose="020B0604020202020204" pitchFamily="34" charset="0"/>
                <a:ea typeface="MS Mincho" panose="02020609040205080304" pitchFamily="49" charset="-128"/>
                <a:cs typeface="Calibri" panose="020F0502020204030204" pitchFamily="34" charset="0"/>
              </a:rPr>
              <a:t>Fuente: Seguimiento de muertes perinatales y neonatales tardías, Sivigila y RUAF ND. Medellín, 2024 y 2025*. Muerte perinatales y neonatales tardías 2012 – 2025*: DANE. Los datos nacionales y departamentales fueron tomados del informe de evento de la mortalidad perinatal y neonatal tardía del Instituto Nacional de Salud a periodo seis, 2025. Fecha de corte: 04/10/2025. *preliminar</a:t>
            </a:r>
            <a:br>
              <a:rPr lang="es-CO" sz="900" dirty="0">
                <a:latin typeface="Arial" panose="020B0604020202020204" pitchFamily="34" charset="0"/>
                <a:ea typeface="MS Mincho" panose="02020609040205080304" pitchFamily="49" charset="-128"/>
                <a:cs typeface="Calibri" panose="020F0502020204030204" pitchFamily="34" charset="0"/>
              </a:rPr>
            </a:br>
            <a:endParaRPr lang="es-CO" sz="900" dirty="0">
              <a:latin typeface="Arial" panose="020B0604020202020204" pitchFamily="34" charset="0"/>
              <a:ea typeface="MS Mincho" panose="02020609040205080304" pitchFamily="49" charset="-128"/>
              <a:cs typeface="Calibri" panose="020F0502020204030204" pitchFamily="34" charset="0"/>
            </a:endParaRPr>
          </a:p>
        </p:txBody>
      </p:sp>
      <p:pic>
        <p:nvPicPr>
          <p:cNvPr id="2" name="Imagen 1"/>
          <p:cNvPicPr>
            <a:picLocks noChangeAspect="1"/>
          </p:cNvPicPr>
          <p:nvPr/>
        </p:nvPicPr>
        <p:blipFill>
          <a:blip r:embed="rId2"/>
          <a:stretch>
            <a:fillRect/>
          </a:stretch>
        </p:blipFill>
        <p:spPr>
          <a:xfrm>
            <a:off x="210459" y="273849"/>
            <a:ext cx="6804248" cy="2641967"/>
          </a:xfrm>
          <a:prstGeom prst="rect">
            <a:avLst/>
          </a:prstGeom>
        </p:spPr>
      </p:pic>
      <p:pic>
        <p:nvPicPr>
          <p:cNvPr id="4" name="Imagen 3"/>
          <p:cNvPicPr>
            <a:picLocks noChangeAspect="1"/>
          </p:cNvPicPr>
          <p:nvPr/>
        </p:nvPicPr>
        <p:blipFill>
          <a:blip r:embed="rId3"/>
          <a:stretch>
            <a:fillRect/>
          </a:stretch>
        </p:blipFill>
        <p:spPr>
          <a:xfrm>
            <a:off x="323616" y="4716017"/>
            <a:ext cx="6577636" cy="2497184"/>
          </a:xfrm>
          <a:prstGeom prst="rect">
            <a:avLst/>
          </a:prstGeom>
        </p:spPr>
      </p:pic>
      <p:sp>
        <p:nvSpPr>
          <p:cNvPr id="6"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a:t>
            </a:r>
            <a:r>
              <a:rPr lang="es-ES" sz="1050" b="1" dirty="0" smtClean="0">
                <a:latin typeface="Arial Narrow" panose="020B0606020202030204" pitchFamily="34" charset="0"/>
              </a:rPr>
              <a:t>35 </a:t>
            </a:r>
            <a:endParaRPr lang="es-ES" sz="1050" b="1" dirty="0">
              <a:latin typeface="Arial Narrow" panose="020B0606020202030204" pitchFamily="34" charset="0"/>
            </a:endParaRPr>
          </a:p>
        </p:txBody>
      </p:sp>
    </p:spTree>
    <p:extLst>
      <p:ext uri="{BB962C8B-B14F-4D97-AF65-F5344CB8AC3E}">
        <p14:creationId xmlns:p14="http://schemas.microsoft.com/office/powerpoint/2010/main" val="8397560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16504"/>
            <a:ext cx="2167806" cy="2840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t="51432"/>
          <a:stretch>
            <a:fillRect/>
          </a:stretch>
        </p:blipFill>
        <p:spPr bwMode="auto">
          <a:xfrm>
            <a:off x="0" y="2824178"/>
            <a:ext cx="2180731" cy="2724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2241" y="838617"/>
            <a:ext cx="2230057" cy="275590"/>
          </a:xfrm>
          <a:prstGeom prst="rect">
            <a:avLst/>
          </a:prstGeom>
          <a:noFill/>
        </p:spPr>
        <p:txBody>
          <a:bodyPr wrap="square" rtlCol="0">
            <a:spAutoFit/>
          </a:bodyPr>
          <a:lstStyle/>
          <a:p>
            <a:r>
              <a:rPr lang="es-ES" sz="1200" b="1" dirty="0">
                <a:latin typeface="Arial Narrow" panose="020B0606020202030204" pitchFamily="34" charset="0"/>
              </a:rPr>
              <a:t>Periodo epidemiológico </a:t>
            </a:r>
            <a:r>
              <a:rPr lang="fr-FR" sz="1200" b="1" dirty="0">
                <a:latin typeface="Arial Narrow" panose="020B0606020202030204" pitchFamily="34" charset="0"/>
              </a:rPr>
              <a:t>10</a:t>
            </a:r>
            <a:r>
              <a:rPr lang="fr-FR" altLang="es-ES" sz="1200" b="1" dirty="0">
                <a:latin typeface="Arial Narrow" panose="020B0606020202030204" pitchFamily="34" charset="0"/>
              </a:rPr>
              <a:t> </a:t>
            </a:r>
            <a:r>
              <a:rPr lang="es-ES" sz="1200" b="1" dirty="0">
                <a:latin typeface="Arial Narrow" panose="020B0606020202030204" pitchFamily="34" charset="0"/>
              </a:rPr>
              <a:t>- 2025</a:t>
            </a:r>
          </a:p>
        </p:txBody>
      </p:sp>
      <p:grpSp>
        <p:nvGrpSpPr>
          <p:cNvPr id="8" name="7 Grupo"/>
          <p:cNvGrpSpPr/>
          <p:nvPr/>
        </p:nvGrpSpPr>
        <p:grpSpPr>
          <a:xfrm>
            <a:off x="144040" y="4187160"/>
            <a:ext cx="1892650" cy="488476"/>
            <a:chOff x="2397524" y="3379972"/>
            <a:chExt cx="4508500" cy="904875"/>
          </a:xfrm>
        </p:grpSpPr>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38718"/>
            </a:xfrm>
            <a:prstGeom prst="rect">
              <a:avLst/>
            </a:prstGeom>
            <a:noFill/>
          </p:spPr>
          <p:txBody>
            <a:bodyPr wrap="square" rtlCol="0">
              <a:spAutoFit/>
            </a:bodyPr>
            <a:lstStyle/>
            <a:p>
              <a:pPr algn="ctr"/>
              <a:r>
                <a:rPr lang="fr-FR" altLang="es-ES" sz="2000" b="1" dirty="0">
                  <a:latin typeface="Arial Narrow" panose="020B0606020202030204" pitchFamily="34" charset="0"/>
                </a:rPr>
                <a:t>750</a:t>
              </a:r>
            </a:p>
          </p:txBody>
        </p:sp>
      </p:gr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de la notificación</a:t>
              </a: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a:t>
            </a:r>
            <a:r>
              <a:rPr lang="es-ES" sz="1050" b="1" dirty="0" smtClean="0">
                <a:latin typeface="Arial Narrow" panose="020B0606020202030204" pitchFamily="34" charset="0"/>
              </a:rPr>
              <a:t>36 </a:t>
            </a:r>
            <a:endParaRPr lang="es-ES" sz="1050" b="1" dirty="0">
              <a:latin typeface="Arial Narrow" panose="020B0606020202030204" pitchFamily="34" charset="0"/>
            </a:endParaRPr>
          </a:p>
        </p:txBody>
      </p:sp>
      <p:sp>
        <p:nvSpPr>
          <p:cNvPr id="37" name="36 Título"/>
          <p:cNvSpPr>
            <a:spLocks noGrp="1"/>
          </p:cNvSpPr>
          <p:nvPr>
            <p:ph type="ctrTitle"/>
          </p:nvPr>
        </p:nvSpPr>
        <p:spPr>
          <a:xfrm>
            <a:off x="-29713" y="286011"/>
            <a:ext cx="2208885" cy="338554"/>
          </a:xfrm>
          <a:noFill/>
        </p:spPr>
        <p:txBody>
          <a:bodyPr wrap="square" rtlCol="0">
            <a:spAutoFit/>
          </a:bodyPr>
          <a:lstStyle/>
          <a:p>
            <a:r>
              <a:rPr lang="es-CO" sz="1600" b="1" dirty="0">
                <a:solidFill>
                  <a:srgbClr val="C00000"/>
                </a:solidFill>
                <a:latin typeface="Arial Narrow" panose="020B0606020202030204" pitchFamily="34" charset="0"/>
                <a:ea typeface="+mn-ea"/>
                <a:cs typeface="+mn-cs"/>
              </a:rPr>
              <a:t>Defectos congénitos</a:t>
            </a:r>
            <a:endParaRPr lang="es-ES" sz="1600" b="1" dirty="0">
              <a:solidFill>
                <a:srgbClr val="C00000"/>
              </a:solidFill>
              <a:latin typeface="Arial Narrow" panose="020B0606020202030204" pitchFamily="34" charset="0"/>
              <a:ea typeface="+mn-ea"/>
              <a:cs typeface="+mn-cs"/>
            </a:endParaRPr>
          </a:p>
        </p:txBody>
      </p:sp>
      <p:grpSp>
        <p:nvGrpSpPr>
          <p:cNvPr id="10" name="Grupo 9"/>
          <p:cNvGrpSpPr/>
          <p:nvPr/>
        </p:nvGrpSpPr>
        <p:grpSpPr>
          <a:xfrm>
            <a:off x="3166549" y="5860158"/>
            <a:ext cx="2400839" cy="3096497"/>
            <a:chOff x="4697554" y="1992361"/>
            <a:chExt cx="2400839" cy="2704938"/>
          </a:xfrm>
        </p:grpSpPr>
        <p:grpSp>
          <p:nvGrpSpPr>
            <p:cNvPr id="65" name="64 Grupo"/>
            <p:cNvGrpSpPr/>
            <p:nvPr/>
          </p:nvGrpSpPr>
          <p:grpSpPr>
            <a:xfrm>
              <a:off x="4697554" y="2537349"/>
              <a:ext cx="2400839" cy="2159950"/>
              <a:chOff x="5094198" y="257880"/>
              <a:chExt cx="2400839" cy="2159950"/>
            </a:xfrm>
          </p:grpSpPr>
          <p:sp>
            <p:nvSpPr>
              <p:cNvPr id="66" name="65 Rectángulo redondeado"/>
              <p:cNvSpPr/>
              <p:nvPr/>
            </p:nvSpPr>
            <p:spPr>
              <a:xfrm>
                <a:off x="5094198" y="863693"/>
                <a:ext cx="2285489" cy="1554137"/>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b="1" dirty="0">
                  <a:solidFill>
                    <a:schemeClr val="tx1"/>
                  </a:solidFill>
                  <a:latin typeface="Arial Narrow" panose="020B0606020202030204" pitchFamily="34" charset="0"/>
                </a:endParaRPr>
              </a:p>
            </p:txBody>
          </p:sp>
          <p:sp>
            <p:nvSpPr>
              <p:cNvPr id="67" name="66 Rectángulo"/>
              <p:cNvSpPr/>
              <p:nvPr/>
            </p:nvSpPr>
            <p:spPr>
              <a:xfrm>
                <a:off x="5124000" y="257880"/>
                <a:ext cx="2296206" cy="461665"/>
              </a:xfrm>
              <a:prstGeom prst="rect">
                <a:avLst/>
              </a:prstGeom>
            </p:spPr>
            <p:txBody>
              <a:bodyPr wrap="none">
                <a:spAutoFit/>
              </a:bodyPr>
              <a:lstStyle/>
              <a:p>
                <a:r>
                  <a:rPr lang="es-ES" sz="1200" b="1" u="sng" dirty="0">
                    <a:latin typeface="Arial Narrow" panose="020B0606020202030204" pitchFamily="34" charset="0"/>
                  </a:rPr>
                  <a:t>Edad de la madre en años</a:t>
                </a:r>
              </a:p>
              <a:p>
                <a:r>
                  <a:rPr lang="es-ES" sz="1200" b="1" u="sng" dirty="0">
                    <a:solidFill>
                      <a:sysClr val="windowText" lastClr="000000"/>
                    </a:solidFill>
                    <a:latin typeface="Arial Narrow" panose="020B0606020202030204" pitchFamily="34" charset="0"/>
                  </a:rPr>
                  <a:t>Prevalencia por 10.000 n.v. y casos</a:t>
                </a:r>
              </a:p>
            </p:txBody>
          </p:sp>
          <p:sp>
            <p:nvSpPr>
              <p:cNvPr id="68" name="67 Rectángulo"/>
              <p:cNvSpPr/>
              <p:nvPr/>
            </p:nvSpPr>
            <p:spPr>
              <a:xfrm>
                <a:off x="5166523" y="939962"/>
                <a:ext cx="2328514" cy="1461939"/>
              </a:xfrm>
              <a:prstGeom prst="rect">
                <a:avLst/>
              </a:prstGeom>
            </p:spPr>
            <p:txBody>
              <a:bodyPr wrap="square">
                <a:spAutoFit/>
              </a:bodyPr>
              <a:lstStyle/>
              <a:p>
                <a:r>
                  <a:rPr lang="es-ES" sz="1100" b="1" dirty="0">
                    <a:latin typeface="Arial" panose="020B0604020202020204" pitchFamily="34" charset="0"/>
                    <a:cs typeface="Arial" panose="020B0604020202020204" pitchFamily="34" charset="0"/>
                  </a:rPr>
                  <a:t>Menor 20:  </a:t>
                </a:r>
                <a:r>
                  <a:rPr lang="es-CO" altLang="es-ES" sz="1100" b="1" dirty="0">
                    <a:latin typeface="Arial" panose="020B0604020202020204" pitchFamily="34" charset="0"/>
                    <a:cs typeface="Arial" panose="020B0604020202020204" pitchFamily="34" charset="0"/>
                  </a:rPr>
                  <a:t>497,6  </a:t>
                </a:r>
                <a:r>
                  <a:rPr lang="es-ES" sz="1100" b="1" dirty="0">
                    <a:latin typeface="Arial" panose="020B0604020202020204" pitchFamily="34" charset="0"/>
                    <a:cs typeface="Arial" panose="020B0604020202020204" pitchFamily="34" charset="0"/>
                  </a:rPr>
                  <a:t>-  87</a:t>
                </a:r>
                <a:r>
                  <a:rPr lang="fr-FR" altLang="es-ES" sz="1100" b="1" dirty="0">
                    <a:latin typeface="Arial" panose="020B0604020202020204" pitchFamily="34" charset="0"/>
                    <a:cs typeface="Arial" panose="020B0604020202020204" pitchFamily="34" charset="0"/>
                  </a:rPr>
                  <a:t> </a:t>
                </a:r>
                <a:r>
                  <a:rPr lang="es-ES" sz="1100" b="1" dirty="0">
                    <a:latin typeface="Arial" panose="020B0604020202020204" pitchFamily="34" charset="0"/>
                    <a:cs typeface="Arial" panose="020B0604020202020204" pitchFamily="34" charset="0"/>
                  </a:rPr>
                  <a:t>casos</a:t>
                </a:r>
              </a:p>
              <a:p>
                <a:endParaRPr lang="es-ES" sz="1100" b="1" dirty="0">
                  <a:latin typeface="Arial" panose="020B0604020202020204" pitchFamily="34" charset="0"/>
                  <a:cs typeface="Arial" panose="020B0604020202020204" pitchFamily="34" charset="0"/>
                </a:endParaRPr>
              </a:p>
              <a:p>
                <a:r>
                  <a:rPr lang="es-CO" sz="1100" b="1" dirty="0">
                    <a:latin typeface="Arial" panose="020B0604020202020204" pitchFamily="34" charset="0"/>
                    <a:cs typeface="Arial" panose="020B0604020202020204" pitchFamily="34" charset="0"/>
                  </a:rPr>
                  <a:t>20 a 29:     </a:t>
                </a:r>
                <a:r>
                  <a:rPr lang="fr-FR" altLang="es-CO" sz="1100" b="1" dirty="0">
                    <a:latin typeface="Arial" panose="020B0604020202020204" pitchFamily="34" charset="0"/>
                    <a:cs typeface="Arial" panose="020B0604020202020204" pitchFamily="34" charset="0"/>
                  </a:rPr>
                  <a:t>454,2  </a:t>
                </a:r>
                <a:r>
                  <a:rPr lang="es-CO" sz="1100" b="1" dirty="0">
                    <a:latin typeface="Arial" panose="020B0604020202020204" pitchFamily="34" charset="0"/>
                    <a:cs typeface="Arial" panose="020B0604020202020204" pitchFamily="34" charset="0"/>
                  </a:rPr>
                  <a:t>-  </a:t>
                </a:r>
                <a:r>
                  <a:rPr lang="fr-FR" sz="1100" b="1" dirty="0">
                    <a:latin typeface="Arial" panose="020B0604020202020204" pitchFamily="34" charset="0"/>
                    <a:cs typeface="Arial" panose="020B0604020202020204" pitchFamily="34" charset="0"/>
                  </a:rPr>
                  <a:t>380</a:t>
                </a:r>
                <a:r>
                  <a:rPr lang="fr-FR" altLang="es-CO" sz="1100" b="1" dirty="0">
                    <a:latin typeface="Arial" panose="020B0604020202020204" pitchFamily="34" charset="0"/>
                    <a:cs typeface="Arial" panose="020B0604020202020204" pitchFamily="34" charset="0"/>
                  </a:rPr>
                  <a:t> </a:t>
                </a:r>
                <a:r>
                  <a:rPr lang="es-CO" sz="1100" b="1" dirty="0">
                    <a:latin typeface="Arial" panose="020B0604020202020204" pitchFamily="34" charset="0"/>
                    <a:cs typeface="Arial" panose="020B0604020202020204" pitchFamily="34" charset="0"/>
                  </a:rPr>
                  <a:t>casos</a:t>
                </a:r>
              </a:p>
              <a:p>
                <a:endParaRPr lang="es-CO" sz="1100" b="1" dirty="0">
                  <a:latin typeface="Arial" panose="020B0604020202020204" pitchFamily="34" charset="0"/>
                  <a:cs typeface="Arial" panose="020B0604020202020204" pitchFamily="34" charset="0"/>
                </a:endParaRPr>
              </a:p>
              <a:p>
                <a:r>
                  <a:rPr lang="es-CO" sz="1100" b="1" dirty="0">
                    <a:latin typeface="Arial" panose="020B0604020202020204" pitchFamily="34" charset="0"/>
                    <a:cs typeface="Arial" panose="020B0604020202020204" pitchFamily="34" charset="0"/>
                  </a:rPr>
                  <a:t>30 a 39:     515,1</a:t>
                </a:r>
                <a:r>
                  <a:rPr lang="es-CO" altLang="es-CO" sz="1100" b="1" dirty="0">
                    <a:latin typeface="Arial" panose="020B0604020202020204" pitchFamily="34" charset="0"/>
                    <a:cs typeface="Arial" panose="020B0604020202020204" pitchFamily="34" charset="0"/>
                  </a:rPr>
                  <a:t>  </a:t>
                </a:r>
                <a:r>
                  <a:rPr lang="es-CO" sz="1100" b="1" dirty="0">
                    <a:latin typeface="Arial" panose="020B0604020202020204" pitchFamily="34" charset="0"/>
                    <a:cs typeface="Arial" panose="020B0604020202020204" pitchFamily="34" charset="0"/>
                  </a:rPr>
                  <a:t>-  244 casos</a:t>
                </a:r>
              </a:p>
              <a:p>
                <a:endParaRPr lang="es-CO" sz="1100" b="1" dirty="0">
                  <a:latin typeface="Arial" panose="020B0604020202020204" pitchFamily="34" charset="0"/>
                  <a:cs typeface="Arial" panose="020B0604020202020204" pitchFamily="34" charset="0"/>
                </a:endParaRPr>
              </a:p>
              <a:p>
                <a:r>
                  <a:rPr lang="es-CO" sz="1100" b="1" dirty="0">
                    <a:latin typeface="Arial" panose="020B0604020202020204" pitchFamily="34" charset="0"/>
                    <a:cs typeface="Arial" panose="020B0604020202020204" pitchFamily="34" charset="0"/>
                  </a:rPr>
                  <a:t>40 y más:  930,3  - </a:t>
                </a:r>
                <a:r>
                  <a:rPr lang="fr-FR" altLang="es-CO" sz="1100" b="1" dirty="0">
                    <a:latin typeface="Arial" panose="020B0604020202020204" pitchFamily="34" charset="0"/>
                    <a:cs typeface="Arial" panose="020B0604020202020204" pitchFamily="34" charset="0"/>
                  </a:rPr>
                  <a:t>  38</a:t>
                </a:r>
                <a:r>
                  <a:rPr lang="es-CO" sz="1100" b="1" dirty="0">
                    <a:latin typeface="Arial" panose="020B0604020202020204" pitchFamily="34" charset="0"/>
                    <a:cs typeface="Arial" panose="020B0604020202020204" pitchFamily="34" charset="0"/>
                  </a:rPr>
                  <a:t> casos</a:t>
                </a:r>
              </a:p>
              <a:p>
                <a:endParaRPr lang="es-CO" sz="1100" b="1" dirty="0">
                  <a:latin typeface="Arial" panose="020B0604020202020204" pitchFamily="34" charset="0"/>
                  <a:cs typeface="Arial" panose="020B0604020202020204" pitchFamily="34" charset="0"/>
                </a:endParaRPr>
              </a:p>
              <a:p>
                <a:r>
                  <a:rPr lang="es-CO" sz="1200" b="1" dirty="0">
                    <a:latin typeface="Arial Narrow" panose="020B0606020202030204" pitchFamily="34" charset="0"/>
                  </a:rPr>
                  <a:t>SD:                           -      1 caso</a:t>
                </a:r>
              </a:p>
            </p:txBody>
          </p:sp>
        </p:grpSp>
        <p:pic>
          <p:nvPicPr>
            <p:cNvPr id="79" name="Picture 3"/>
            <p:cNvPicPr>
              <a:picLocks noChangeAspect="1" noChangeArrowheads="1"/>
            </p:cNvPicPr>
            <p:nvPr/>
          </p:nvPicPr>
          <p:blipFill rotWithShape="1">
            <a:blip r:embed="rId6">
              <a:biLevel thresh="75000"/>
              <a:extLst>
                <a:ext uri="{28A0092B-C50C-407E-A947-70E740481C1C}">
                  <a14:useLocalDpi xmlns:a14="http://schemas.microsoft.com/office/drawing/2010/main" val="0"/>
                </a:ext>
              </a:extLst>
            </a:blip>
            <a:srcRect l="86761"/>
            <a:stretch>
              <a:fillRect/>
            </a:stretch>
          </p:blipFill>
          <p:spPr bwMode="auto">
            <a:xfrm>
              <a:off x="5315922" y="1992361"/>
              <a:ext cx="409613" cy="510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6" name="Grupo 15"/>
          <p:cNvGrpSpPr/>
          <p:nvPr/>
        </p:nvGrpSpPr>
        <p:grpSpPr>
          <a:xfrm>
            <a:off x="5574640" y="5888154"/>
            <a:ext cx="1426129" cy="2932318"/>
            <a:chOff x="5925786" y="3104657"/>
            <a:chExt cx="1426129" cy="2637744"/>
          </a:xfrm>
        </p:grpSpPr>
        <p:pic>
          <p:nvPicPr>
            <p:cNvPr id="81" name="Picture 6"/>
            <p:cNvPicPr>
              <a:picLocks noChangeAspect="1" noChangeArrowheads="1"/>
            </p:cNvPicPr>
            <p:nvPr/>
          </p:nvPicPr>
          <p:blipFill>
            <a:blip r:embed="rId7">
              <a:biLevel thresh="50000"/>
              <a:extLst>
                <a:ext uri="{28A0092B-C50C-407E-A947-70E740481C1C}">
                  <a14:useLocalDpi xmlns:a14="http://schemas.microsoft.com/office/drawing/2010/main" val="0"/>
                </a:ext>
              </a:extLst>
            </a:blip>
            <a:srcRect/>
            <a:stretch>
              <a:fillRect/>
            </a:stretch>
          </p:blipFill>
          <p:spPr bwMode="auto">
            <a:xfrm>
              <a:off x="6364464" y="3104657"/>
              <a:ext cx="491430" cy="590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2" name="81 Grupo"/>
            <p:cNvGrpSpPr/>
            <p:nvPr/>
          </p:nvGrpSpPr>
          <p:grpSpPr>
            <a:xfrm>
              <a:off x="5925786" y="3615384"/>
              <a:ext cx="1426129" cy="2127017"/>
              <a:chOff x="164360" y="7373341"/>
              <a:chExt cx="1486945" cy="2127017"/>
            </a:xfrm>
          </p:grpSpPr>
          <p:sp>
            <p:nvSpPr>
              <p:cNvPr id="83" name="82 CuadroTexto"/>
              <p:cNvSpPr txBox="1"/>
              <p:nvPr/>
            </p:nvSpPr>
            <p:spPr>
              <a:xfrm>
                <a:off x="271373" y="7373341"/>
                <a:ext cx="1282684" cy="461665"/>
              </a:xfrm>
              <a:prstGeom prst="rect">
                <a:avLst/>
              </a:prstGeom>
              <a:noFill/>
            </p:spPr>
            <p:txBody>
              <a:bodyPr wrap="square" rtlCol="0">
                <a:spAutoFit/>
              </a:bodyPr>
              <a:lstStyle/>
              <a:p>
                <a:pPr algn="ctr"/>
                <a:r>
                  <a:rPr lang="es-ES" sz="1200" b="1" u="sng" dirty="0">
                    <a:latin typeface="Arial Narrow" panose="020B0606020202030204" pitchFamily="34" charset="0"/>
                  </a:rPr>
                  <a:t>Área de ocurrencia</a:t>
                </a:r>
              </a:p>
            </p:txBody>
          </p:sp>
          <p:sp>
            <p:nvSpPr>
              <p:cNvPr id="84" name="83 Rectángulo redondeado"/>
              <p:cNvSpPr/>
              <p:nvPr/>
            </p:nvSpPr>
            <p:spPr>
              <a:xfrm>
                <a:off x="164360" y="8102346"/>
                <a:ext cx="1486945" cy="1398012"/>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latin typeface="Arial" panose="020B0604020202020204" pitchFamily="34" charset="0"/>
                    <a:cs typeface="Arial" panose="020B0604020202020204" pitchFamily="34" charset="0"/>
                  </a:rPr>
                  <a:t>Cabecera municipal</a:t>
                </a:r>
              </a:p>
              <a:p>
                <a:pPr algn="ctr"/>
                <a:r>
                  <a:rPr lang="es-CO" sz="1400" b="1" dirty="0">
                    <a:solidFill>
                      <a:schemeClr val="tx1"/>
                    </a:solidFill>
                    <a:latin typeface="Arial" panose="020B0604020202020204" pitchFamily="34" charset="0"/>
                    <a:cs typeface="Arial" panose="020B0604020202020204" pitchFamily="34" charset="0"/>
                  </a:rPr>
                  <a:t>94,3</a:t>
                </a:r>
                <a:r>
                  <a:rPr lang="es-ES" sz="1400" b="1" dirty="0">
                    <a:solidFill>
                      <a:schemeClr val="tx1"/>
                    </a:solidFill>
                    <a:latin typeface="Arial" panose="020B0604020202020204" pitchFamily="34" charset="0"/>
                    <a:cs typeface="Arial" panose="020B0604020202020204" pitchFamily="34" charset="0"/>
                  </a:rPr>
                  <a:t>%</a:t>
                </a:r>
              </a:p>
            </p:txBody>
          </p:sp>
          <p:sp>
            <p:nvSpPr>
              <p:cNvPr id="85" name="84 CuadroTexto"/>
              <p:cNvSpPr txBox="1"/>
              <p:nvPr/>
            </p:nvSpPr>
            <p:spPr>
              <a:xfrm>
                <a:off x="232208" y="9144477"/>
                <a:ext cx="1229607" cy="249172"/>
              </a:xfrm>
              <a:prstGeom prst="rect">
                <a:avLst/>
              </a:prstGeom>
              <a:noFill/>
            </p:spPr>
            <p:txBody>
              <a:bodyPr wrap="square" rtlCol="0">
                <a:spAutoFit/>
              </a:bodyPr>
              <a:lstStyle/>
              <a:p>
                <a:pPr algn="ctr"/>
                <a:r>
                  <a:rPr lang="es-ES" sz="1200" b="1" dirty="0">
                    <a:latin typeface="Arial Narrow" panose="020B0606020202030204" pitchFamily="34" charset="0"/>
                  </a:rPr>
                  <a:t>        </a:t>
                </a:r>
                <a:r>
                  <a:rPr lang="es-CO" sz="1200" b="1" dirty="0">
                    <a:latin typeface="Arial Narrow" panose="020B0606020202030204" pitchFamily="34" charset="0"/>
                  </a:rPr>
                  <a:t>707 </a:t>
                </a:r>
                <a:r>
                  <a:rPr lang="es-ES" sz="1200" b="1" dirty="0">
                    <a:latin typeface="Arial Narrow" panose="020B0606020202030204" pitchFamily="34" charset="0"/>
                  </a:rPr>
                  <a:t>casos</a:t>
                </a:r>
              </a:p>
            </p:txBody>
          </p:sp>
        </p:grpSp>
      </p:grpSp>
      <p:pic>
        <p:nvPicPr>
          <p:cNvPr id="86" name="Picture 5"/>
          <p:cNvPicPr>
            <a:picLocks noChangeAspect="1" noChangeArrowheads="1"/>
          </p:cNvPicPr>
          <p:nvPr/>
        </p:nvPicPr>
        <p:blipFill>
          <a:blip r:embed="rId8">
            <a:biLevel thresh="50000"/>
            <a:extLst>
              <a:ext uri="{28A0092B-C50C-407E-A947-70E740481C1C}">
                <a14:useLocalDpi xmlns:a14="http://schemas.microsoft.com/office/drawing/2010/main" val="0"/>
              </a:ext>
            </a:extLst>
          </a:blip>
          <a:srcRect/>
          <a:stretch>
            <a:fillRect/>
          </a:stretch>
        </p:blipFill>
        <p:spPr bwMode="auto">
          <a:xfrm>
            <a:off x="866800" y="5633605"/>
            <a:ext cx="933450" cy="751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7" name="86 Grupo"/>
          <p:cNvGrpSpPr/>
          <p:nvPr/>
        </p:nvGrpSpPr>
        <p:grpSpPr>
          <a:xfrm>
            <a:off x="101613" y="6443990"/>
            <a:ext cx="2404134" cy="2602668"/>
            <a:chOff x="-103305" y="7072717"/>
            <a:chExt cx="1504560" cy="1139404"/>
          </a:xfrm>
        </p:grpSpPr>
        <p:sp>
          <p:nvSpPr>
            <p:cNvPr id="88" name="87 CuadroTexto"/>
            <p:cNvSpPr txBox="1"/>
            <p:nvPr/>
          </p:nvSpPr>
          <p:spPr>
            <a:xfrm>
              <a:off x="81480" y="7072717"/>
              <a:ext cx="1103580" cy="149998"/>
            </a:xfrm>
            <a:prstGeom prst="rect">
              <a:avLst/>
            </a:prstGeom>
            <a:noFill/>
          </p:spPr>
          <p:txBody>
            <a:bodyPr wrap="square" rtlCol="0">
              <a:spAutoFit/>
            </a:bodyPr>
            <a:lstStyle/>
            <a:p>
              <a:pPr algn="ctr"/>
              <a:r>
                <a:rPr lang="es-ES" sz="1200" b="1" u="sng" dirty="0">
                  <a:latin typeface="Arial Narrow" panose="020B0606020202030204" pitchFamily="34" charset="0"/>
                </a:rPr>
                <a:t>Afiliación al SGSS</a:t>
              </a:r>
            </a:p>
          </p:txBody>
        </p:sp>
        <p:sp>
          <p:nvSpPr>
            <p:cNvPr id="89" name="88 Rectángulo redondeado"/>
            <p:cNvSpPr/>
            <p:nvPr/>
          </p:nvSpPr>
          <p:spPr>
            <a:xfrm>
              <a:off x="-103305" y="7254821"/>
              <a:ext cx="1504560" cy="95730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panose="020B0604020202020204" pitchFamily="34" charset="0"/>
                  <a:cs typeface="Arial" panose="020B0604020202020204" pitchFamily="34" charset="0"/>
                </a:rPr>
                <a:t>Régimen contributivo </a:t>
              </a:r>
            </a:p>
            <a:p>
              <a:pPr algn="ctr"/>
              <a:r>
                <a:rPr lang="es-ES" sz="1200" b="1" dirty="0">
                  <a:solidFill>
                    <a:schemeClr val="tx1"/>
                  </a:solidFill>
                  <a:latin typeface="Arial" panose="020B0604020202020204" pitchFamily="34" charset="0"/>
                  <a:cs typeface="Arial" panose="020B0604020202020204" pitchFamily="34" charset="0"/>
                </a:rPr>
                <a:t>65,9% - </a:t>
              </a:r>
              <a:r>
                <a:rPr lang="fr-FR" sz="1200" b="1" dirty="0">
                  <a:solidFill>
                    <a:schemeClr val="tx1"/>
                  </a:solidFill>
                  <a:latin typeface="Arial" panose="020B0604020202020204" pitchFamily="34" charset="0"/>
                  <a:cs typeface="Arial" panose="020B0604020202020204" pitchFamily="34" charset="0"/>
                </a:rPr>
                <a:t>494</a:t>
              </a:r>
              <a:r>
                <a:rPr lang="es-ES" sz="1200" b="1" dirty="0">
                  <a:solidFill>
                    <a:schemeClr val="tx1"/>
                  </a:solidFill>
                  <a:latin typeface="Arial" panose="020B0604020202020204" pitchFamily="34" charset="0"/>
                  <a:cs typeface="Arial" panose="020B0604020202020204" pitchFamily="34" charset="0"/>
                </a:rPr>
                <a:t> casos</a:t>
              </a:r>
            </a:p>
            <a:p>
              <a:pPr algn="ctr"/>
              <a:endParaRPr lang="es-ES" sz="1200" b="1" dirty="0">
                <a:solidFill>
                  <a:schemeClr val="tx1"/>
                </a:solidFill>
                <a:latin typeface="Arial" panose="020B0604020202020204" pitchFamily="34" charset="0"/>
                <a:cs typeface="Arial" panose="020B0604020202020204" pitchFamily="34" charset="0"/>
              </a:endParaRPr>
            </a:p>
            <a:p>
              <a:pPr algn="ctr"/>
              <a:r>
                <a:rPr lang="es-ES" sz="1200" b="1" dirty="0">
                  <a:solidFill>
                    <a:schemeClr val="tx1"/>
                  </a:solidFill>
                  <a:latin typeface="Arial" panose="020B0604020202020204" pitchFamily="34" charset="0"/>
                  <a:cs typeface="Arial" panose="020B0604020202020204" pitchFamily="34" charset="0"/>
                </a:rPr>
                <a:t>Régimen subsidiado</a:t>
              </a:r>
            </a:p>
            <a:p>
              <a:pPr algn="ctr"/>
              <a:r>
                <a:rPr lang="es-CO" sz="1200" b="1" dirty="0">
                  <a:solidFill>
                    <a:schemeClr val="tx1"/>
                  </a:solidFill>
                  <a:latin typeface="Arial" panose="020B0604020202020204" pitchFamily="34" charset="0"/>
                  <a:cs typeface="Arial" panose="020B0604020202020204" pitchFamily="34" charset="0"/>
                </a:rPr>
                <a:t>30,7</a:t>
              </a:r>
              <a:r>
                <a:rPr lang="es-ES" sz="1200" b="1" dirty="0">
                  <a:solidFill>
                    <a:schemeClr val="tx1"/>
                  </a:solidFill>
                  <a:latin typeface="Arial" panose="020B0604020202020204" pitchFamily="34" charset="0"/>
                  <a:cs typeface="Arial" panose="020B0604020202020204" pitchFamily="34" charset="0"/>
                </a:rPr>
                <a:t>% - </a:t>
              </a:r>
              <a:r>
                <a:rPr lang="fr-FR" sz="1200" b="1" dirty="0">
                  <a:solidFill>
                    <a:schemeClr val="tx1"/>
                  </a:solidFill>
                  <a:latin typeface="Arial" panose="020B0604020202020204" pitchFamily="34" charset="0"/>
                  <a:cs typeface="Arial" panose="020B0604020202020204" pitchFamily="34" charset="0"/>
                </a:rPr>
                <a:t>232</a:t>
              </a:r>
              <a:r>
                <a:rPr lang="es-ES" sz="1200" b="1" dirty="0">
                  <a:solidFill>
                    <a:schemeClr val="tx1"/>
                  </a:solidFill>
                  <a:latin typeface="Arial" panose="020B0604020202020204" pitchFamily="34" charset="0"/>
                  <a:cs typeface="Arial" panose="020B0604020202020204" pitchFamily="34" charset="0"/>
                </a:rPr>
                <a:t> casos</a:t>
              </a:r>
            </a:p>
            <a:p>
              <a:pPr algn="ctr"/>
              <a:endParaRPr lang="es-ES" sz="1200" b="1" dirty="0">
                <a:solidFill>
                  <a:schemeClr val="tx1"/>
                </a:solidFill>
                <a:latin typeface="Arial" panose="020B0604020202020204" pitchFamily="34" charset="0"/>
                <a:cs typeface="Arial" panose="020B0604020202020204" pitchFamily="34" charset="0"/>
              </a:endParaRPr>
            </a:p>
            <a:p>
              <a:pPr algn="ctr"/>
              <a:r>
                <a:rPr lang="es-ES" sz="1200" b="1" dirty="0">
                  <a:solidFill>
                    <a:schemeClr val="tx1"/>
                  </a:solidFill>
                  <a:latin typeface="Arial" panose="020B0604020202020204" pitchFamily="34" charset="0"/>
                  <a:cs typeface="Arial" panose="020B0604020202020204" pitchFamily="34" charset="0"/>
                </a:rPr>
                <a:t>No afiliado  </a:t>
              </a:r>
            </a:p>
            <a:p>
              <a:pPr algn="ctr"/>
              <a:r>
                <a:rPr lang="fr-FR" sz="1200" b="1" dirty="0">
                  <a:solidFill>
                    <a:schemeClr val="tx1"/>
                  </a:solidFill>
                  <a:latin typeface="Arial" panose="020B0604020202020204" pitchFamily="34" charset="0"/>
                  <a:cs typeface="Arial" panose="020B0604020202020204" pitchFamily="34" charset="0"/>
                </a:rPr>
                <a:t>   2</a:t>
              </a:r>
              <a:r>
                <a:rPr lang="es-ES" sz="1200" b="1" dirty="0">
                  <a:solidFill>
                    <a:schemeClr val="tx1"/>
                  </a:solidFill>
                  <a:latin typeface="Arial" panose="020B0604020202020204" pitchFamily="34" charset="0"/>
                  <a:cs typeface="Arial" panose="020B0604020202020204" pitchFamily="34" charset="0"/>
                </a:rPr>
                <a:t>% -    15</a:t>
              </a:r>
              <a:r>
                <a:rPr lang="es-CO" sz="1200" b="1" dirty="0">
                  <a:solidFill>
                    <a:schemeClr val="tx1"/>
                  </a:solidFill>
                  <a:latin typeface="Arial" panose="020B0604020202020204" pitchFamily="34" charset="0"/>
                  <a:cs typeface="Arial" panose="020B0604020202020204" pitchFamily="34" charset="0"/>
                </a:rPr>
                <a:t> </a:t>
              </a:r>
              <a:r>
                <a:rPr lang="es-ES" sz="1200" b="1" dirty="0">
                  <a:solidFill>
                    <a:schemeClr val="tx1"/>
                  </a:solidFill>
                  <a:latin typeface="Arial" panose="020B0604020202020204" pitchFamily="34" charset="0"/>
                  <a:cs typeface="Arial" panose="020B0604020202020204" pitchFamily="34" charset="0"/>
                </a:rPr>
                <a:t>casos</a:t>
              </a:r>
            </a:p>
            <a:p>
              <a:pPr algn="ctr"/>
              <a:endParaRPr lang="es-ES" sz="1200" b="1" dirty="0">
                <a:solidFill>
                  <a:schemeClr val="tx1"/>
                </a:solidFill>
                <a:latin typeface="Arial" panose="020B0604020202020204" pitchFamily="34" charset="0"/>
                <a:cs typeface="Arial" panose="020B0604020202020204" pitchFamily="34" charset="0"/>
              </a:endParaRPr>
            </a:p>
            <a:p>
              <a:pPr algn="ctr"/>
              <a:r>
                <a:rPr lang="es-ES" sz="1200" b="1" dirty="0">
                  <a:solidFill>
                    <a:schemeClr val="tx1"/>
                  </a:solidFill>
                  <a:latin typeface="Arial" panose="020B0604020202020204" pitchFamily="34" charset="0"/>
                  <a:cs typeface="Arial" panose="020B0604020202020204" pitchFamily="34" charset="0"/>
                </a:rPr>
                <a:t>Excepción-especial  </a:t>
              </a:r>
            </a:p>
            <a:p>
              <a:pPr algn="ctr"/>
              <a:r>
                <a:rPr lang="es-ES" sz="1200" b="1" dirty="0">
                  <a:solidFill>
                    <a:schemeClr val="tx1"/>
                  </a:solidFill>
                  <a:latin typeface="Arial" panose="020B0604020202020204" pitchFamily="34" charset="0"/>
                  <a:cs typeface="Arial" panose="020B0604020202020204" pitchFamily="34" charset="0"/>
                </a:rPr>
                <a:t> 1,4% -   9 casos</a:t>
              </a:r>
            </a:p>
          </p:txBody>
        </p:sp>
      </p:grpSp>
      <p:sp>
        <p:nvSpPr>
          <p:cNvPr id="59" name="58 Rectángulo"/>
          <p:cNvSpPr/>
          <p:nvPr/>
        </p:nvSpPr>
        <p:spPr>
          <a:xfrm>
            <a:off x="2186603" y="2843808"/>
            <a:ext cx="5020169" cy="390527"/>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47" name="46 Grupo"/>
          <p:cNvGrpSpPr/>
          <p:nvPr/>
        </p:nvGrpSpPr>
        <p:grpSpPr>
          <a:xfrm>
            <a:off x="2505747" y="2915816"/>
            <a:ext cx="3446504" cy="276999"/>
            <a:chOff x="2448322" y="-1568912"/>
            <a:chExt cx="3446504" cy="276999"/>
          </a:xfrm>
        </p:grpSpPr>
        <p:sp>
          <p:nvSpPr>
            <p:cNvPr id="48" name="47 Elipse"/>
            <p:cNvSpPr/>
            <p:nvPr/>
          </p:nvSpPr>
          <p:spPr>
            <a:xfrm>
              <a:off x="2448322" y="-1568912"/>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49" name="48 Conector recto"/>
            <p:cNvCxnSpPr>
              <a:stCxn id="48" idx="6"/>
            </p:cNvCxnSpPr>
            <p:nvPr/>
          </p:nvCxnSpPr>
          <p:spPr>
            <a:xfrm>
              <a:off x="2736354" y="-1438107"/>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0" name="49 CuadroTexto"/>
            <p:cNvSpPr txBox="1"/>
            <p:nvPr/>
          </p:nvSpPr>
          <p:spPr>
            <a:xfrm>
              <a:off x="3302538" y="-1568912"/>
              <a:ext cx="2592288" cy="276999"/>
            </a:xfrm>
            <a:prstGeom prst="rect">
              <a:avLst/>
            </a:prstGeom>
            <a:noFill/>
          </p:spPr>
          <p:txBody>
            <a:bodyPr wrap="square" rtlCol="0">
              <a:spAutoFit/>
            </a:bodyPr>
            <a:lstStyle/>
            <a:p>
              <a:r>
                <a:rPr lang="es-ES" sz="1200" b="1" dirty="0">
                  <a:latin typeface="Arial Narrow" panose="020B0606020202030204" pitchFamily="34" charset="0"/>
                </a:rPr>
                <a:t>Variables de interés e indicadores</a:t>
              </a:r>
            </a:p>
          </p:txBody>
        </p:sp>
      </p:grpSp>
      <p:sp>
        <p:nvSpPr>
          <p:cNvPr id="77" name="56 CuadroTexto"/>
          <p:cNvSpPr txBox="1"/>
          <p:nvPr/>
        </p:nvSpPr>
        <p:spPr>
          <a:xfrm>
            <a:off x="2104861" y="3059832"/>
            <a:ext cx="5312013" cy="3000821"/>
          </a:xfrm>
          <a:prstGeom prst="rect">
            <a:avLst/>
          </a:prstGeom>
          <a:noFill/>
        </p:spPr>
        <p:txBody>
          <a:bodyPr wrap="square" rtlCol="0">
            <a:spAutoFit/>
          </a:bodyPr>
          <a:lstStyle/>
          <a:p>
            <a:pPr algn="ctr"/>
            <a:endParaRPr lang="es-ES" sz="1200" b="1" dirty="0">
              <a:latin typeface="Arial" panose="020B0604020202020204" pitchFamily="34" charset="0"/>
              <a:cs typeface="Arial" panose="020B0604020202020204" pitchFamily="34" charset="0"/>
            </a:endParaRPr>
          </a:p>
          <a:p>
            <a:pPr algn="ctr"/>
            <a:r>
              <a:rPr lang="es-ES" sz="1200" b="1" dirty="0">
                <a:latin typeface="Arial" panose="020B0604020202020204" pitchFamily="34" charset="0"/>
                <a:cs typeface="Arial" panose="020B0604020202020204" pitchFamily="34" charset="0"/>
              </a:rPr>
              <a:t>Indicadores defectos congénitos en Medellín</a:t>
            </a:r>
          </a:p>
          <a:p>
            <a:r>
              <a:rPr lang="es-ES" sz="1100" b="1" dirty="0">
                <a:solidFill>
                  <a:srgbClr val="002060"/>
                </a:solidFill>
                <a:latin typeface="Arial" panose="020B0604020202020204" pitchFamily="34" charset="0"/>
                <a:cs typeface="Arial" panose="020B0604020202020204" pitchFamily="34" charset="0"/>
              </a:rPr>
              <a:t>-</a:t>
            </a:r>
            <a:r>
              <a:rPr lang="es-CO" sz="1100" b="1" dirty="0">
                <a:solidFill>
                  <a:srgbClr val="002060"/>
                </a:solidFill>
                <a:latin typeface="Arial" panose="020B0604020202020204" pitchFamily="34" charset="0"/>
                <a:cs typeface="Arial" panose="020B0604020202020204" pitchFamily="34" charset="0"/>
              </a:rPr>
              <a:t>496,4 </a:t>
            </a:r>
            <a:r>
              <a:rPr lang="es-ES" sz="1100" b="1" dirty="0">
                <a:solidFill>
                  <a:srgbClr val="002060"/>
                </a:solidFill>
                <a:latin typeface="Arial" panose="020B0604020202020204" pitchFamily="34" charset="0"/>
                <a:cs typeface="Arial" panose="020B0604020202020204" pitchFamily="34" charset="0"/>
              </a:rPr>
              <a:t>casos de defectos congénitos por cada 10.000 </a:t>
            </a:r>
            <a:r>
              <a:rPr lang="es-ES" sz="1100" b="1" dirty="0" err="1">
                <a:solidFill>
                  <a:srgbClr val="002060"/>
                </a:solidFill>
                <a:latin typeface="Arial" panose="020B0604020202020204" pitchFamily="34" charset="0"/>
                <a:cs typeface="Arial" panose="020B0604020202020204" pitchFamily="34" charset="0"/>
              </a:rPr>
              <a:t>n.v</a:t>
            </a:r>
            <a:r>
              <a:rPr lang="es-ES" sz="1100" b="1" dirty="0">
                <a:solidFill>
                  <a:srgbClr val="002060"/>
                </a:solidFill>
                <a:latin typeface="Arial" panose="020B0604020202020204" pitchFamily="34" charset="0"/>
                <a:cs typeface="Arial" panose="020B0604020202020204" pitchFamily="34" charset="0"/>
              </a:rPr>
              <a:t>.</a:t>
            </a:r>
          </a:p>
          <a:p>
            <a:endParaRPr lang="es-ES" sz="1100" b="1" dirty="0">
              <a:solidFill>
                <a:srgbClr val="002060"/>
              </a:solidFill>
              <a:latin typeface="Arial" panose="020B0604020202020204" pitchFamily="34" charset="0"/>
              <a:cs typeface="Arial" panose="020B0604020202020204" pitchFamily="34" charset="0"/>
            </a:endParaRPr>
          </a:p>
          <a:p>
            <a:r>
              <a:rPr lang="es-ES" sz="1100" b="1" dirty="0">
                <a:solidFill>
                  <a:srgbClr val="002060"/>
                </a:solidFill>
                <a:latin typeface="Arial" panose="020B0604020202020204" pitchFamily="34" charset="0"/>
                <a:cs typeface="Arial" panose="020B0604020202020204" pitchFamily="34" charset="0"/>
              </a:rPr>
              <a:t>Malformación:                       92,2%, </a:t>
            </a:r>
            <a:r>
              <a:rPr lang="fr-FR" sz="1100" b="1" dirty="0">
                <a:solidFill>
                  <a:srgbClr val="002060"/>
                </a:solidFill>
                <a:latin typeface="Arial" panose="020B0604020202020204" pitchFamily="34" charset="0"/>
                <a:cs typeface="Arial" panose="020B0604020202020204" pitchFamily="34" charset="0"/>
              </a:rPr>
              <a:t>692</a:t>
            </a:r>
            <a:r>
              <a:rPr lang="es-ES" sz="1100" b="1" dirty="0">
                <a:solidFill>
                  <a:srgbClr val="002060"/>
                </a:solidFill>
                <a:latin typeface="Arial" panose="020B0604020202020204" pitchFamily="34" charset="0"/>
                <a:cs typeface="Arial" panose="020B0604020202020204" pitchFamily="34" charset="0"/>
              </a:rPr>
              <a:t> casos,     </a:t>
            </a:r>
            <a:r>
              <a:rPr lang="es-CO" sz="1100" b="1" dirty="0">
                <a:solidFill>
                  <a:srgbClr val="002060"/>
                </a:solidFill>
                <a:latin typeface="Arial" panose="020B0604020202020204" pitchFamily="34" charset="0"/>
                <a:cs typeface="Arial" panose="020B0604020202020204" pitchFamily="34" charset="0"/>
              </a:rPr>
              <a:t>458    </a:t>
            </a:r>
            <a:r>
              <a:rPr lang="es-ES" sz="1100" b="1" dirty="0">
                <a:solidFill>
                  <a:srgbClr val="002060"/>
                </a:solidFill>
                <a:latin typeface="Arial" panose="020B0604020202020204" pitchFamily="34" charset="0"/>
                <a:cs typeface="Arial" panose="020B0604020202020204" pitchFamily="34" charset="0"/>
              </a:rPr>
              <a:t>por 10.000 n.v.</a:t>
            </a:r>
          </a:p>
          <a:p>
            <a:r>
              <a:rPr lang="es-ES" sz="1100" b="1" dirty="0">
                <a:solidFill>
                  <a:srgbClr val="002060"/>
                </a:solidFill>
                <a:latin typeface="Arial" panose="020B0604020202020204" pitchFamily="34" charset="0"/>
                <a:cs typeface="Arial" panose="020B0604020202020204" pitchFamily="34" charset="0"/>
              </a:rPr>
              <a:t>Metabólico:                               6%,     45 casos,</a:t>
            </a:r>
            <a:r>
              <a:rPr lang="fr-FR" altLang="es-ES" sz="1100" b="1" dirty="0">
                <a:solidFill>
                  <a:srgbClr val="002060"/>
                </a:solidFill>
                <a:latin typeface="Arial" panose="020B0604020202020204" pitchFamily="34" charset="0"/>
                <a:cs typeface="Arial" panose="020B0604020202020204" pitchFamily="34" charset="0"/>
              </a:rPr>
              <a:t>     29,8   </a:t>
            </a:r>
            <a:r>
              <a:rPr lang="es-CO" sz="1100" b="1" dirty="0">
                <a:solidFill>
                  <a:srgbClr val="002060"/>
                </a:solidFill>
                <a:latin typeface="Arial" panose="020B0604020202020204" pitchFamily="34" charset="0"/>
                <a:cs typeface="Arial" panose="020B0604020202020204" pitchFamily="34" charset="0"/>
              </a:rPr>
              <a:t> </a:t>
            </a:r>
            <a:r>
              <a:rPr lang="es-ES" sz="1100" b="1" dirty="0">
                <a:solidFill>
                  <a:srgbClr val="002060"/>
                </a:solidFill>
                <a:latin typeface="Arial" panose="020B0604020202020204" pitchFamily="34" charset="0"/>
                <a:cs typeface="Arial" panose="020B0604020202020204" pitchFamily="34" charset="0"/>
              </a:rPr>
              <a:t>por 10.000 n.v.</a:t>
            </a:r>
          </a:p>
          <a:p>
            <a:r>
              <a:rPr lang="es-ES" sz="1100" b="1" dirty="0">
                <a:solidFill>
                  <a:srgbClr val="002060"/>
                </a:solidFill>
                <a:latin typeface="Arial" panose="020B0604020202020204" pitchFamily="34" charset="0"/>
                <a:cs typeface="Arial" panose="020B0604020202020204" pitchFamily="34" charset="0"/>
              </a:rPr>
              <a:t>Metabólico y malformación:  1,4%,    11 casos,       7,3     por 10.000 n.v.</a:t>
            </a:r>
          </a:p>
          <a:p>
            <a:r>
              <a:rPr lang="es-ES" sz="1100" b="1" dirty="0">
                <a:solidFill>
                  <a:srgbClr val="002060"/>
                </a:solidFill>
                <a:latin typeface="Arial" panose="020B0604020202020204" pitchFamily="34" charset="0"/>
                <a:cs typeface="Arial" panose="020B0604020202020204" pitchFamily="34" charset="0"/>
              </a:rPr>
              <a:t>Sensorial, metab. y malf.:	   0,3%,      2 casos,       1,3    por 10.000 n.v.</a:t>
            </a:r>
          </a:p>
          <a:p>
            <a:endParaRPr lang="es-ES" sz="1100" b="1" dirty="0">
              <a:solidFill>
                <a:srgbClr val="002060"/>
              </a:solidFill>
              <a:latin typeface="Arial" panose="020B0604020202020204" pitchFamily="34" charset="0"/>
              <a:cs typeface="Arial" panose="020B0604020202020204" pitchFamily="34" charset="0"/>
            </a:endParaRPr>
          </a:p>
          <a:p>
            <a:r>
              <a:rPr lang="es-ES" sz="1100" b="1" dirty="0">
                <a:solidFill>
                  <a:srgbClr val="002060"/>
                </a:solidFill>
                <a:latin typeface="Arial" panose="020B0604020202020204" pitchFamily="34" charset="0"/>
                <a:cs typeface="Arial" panose="020B0604020202020204" pitchFamily="34" charset="0"/>
              </a:rPr>
              <a:t>-Proporción mortalidad por defectos congénitos </a:t>
            </a:r>
            <a:r>
              <a:rPr lang="es-CO" sz="1100" b="1" dirty="0">
                <a:solidFill>
                  <a:srgbClr val="002060"/>
                </a:solidFill>
                <a:latin typeface="Arial" panose="020B0604020202020204" pitchFamily="34" charset="0"/>
                <a:cs typeface="Arial" panose="020B0604020202020204" pitchFamily="34" charset="0"/>
              </a:rPr>
              <a:t>3,1</a:t>
            </a:r>
            <a:r>
              <a:rPr lang="es-ES" sz="1100" b="1" dirty="0">
                <a:solidFill>
                  <a:srgbClr val="002060"/>
                </a:solidFill>
                <a:latin typeface="Arial" panose="020B0604020202020204" pitchFamily="34" charset="0"/>
                <a:cs typeface="Arial" panose="020B0604020202020204" pitchFamily="34" charset="0"/>
              </a:rPr>
              <a:t>%, </a:t>
            </a:r>
            <a:r>
              <a:rPr lang="es-CO" sz="1100" b="1" dirty="0">
                <a:solidFill>
                  <a:srgbClr val="002060"/>
                </a:solidFill>
                <a:latin typeface="Arial" panose="020B0604020202020204" pitchFamily="34" charset="0"/>
                <a:cs typeface="Arial" panose="020B0604020202020204" pitchFamily="34" charset="0"/>
              </a:rPr>
              <a:t>23 </a:t>
            </a:r>
            <a:r>
              <a:rPr lang="es-ES" sz="1100" b="1" dirty="0">
                <a:solidFill>
                  <a:srgbClr val="002060"/>
                </a:solidFill>
                <a:latin typeface="Arial" panose="020B0604020202020204" pitchFamily="34" charset="0"/>
                <a:cs typeface="Arial" panose="020B0604020202020204" pitchFamily="34" charset="0"/>
              </a:rPr>
              <a:t>casos</a:t>
            </a:r>
          </a:p>
          <a:p>
            <a:endParaRPr lang="es-ES" sz="1100" b="1" dirty="0">
              <a:solidFill>
                <a:srgbClr val="002060"/>
              </a:solidFill>
              <a:latin typeface="Arial" panose="020B0604020202020204" pitchFamily="34" charset="0"/>
              <a:cs typeface="Arial" panose="020B0604020202020204" pitchFamily="34" charset="0"/>
            </a:endParaRPr>
          </a:p>
          <a:p>
            <a:r>
              <a:rPr lang="es-ES" sz="1100" b="1" dirty="0">
                <a:solidFill>
                  <a:srgbClr val="002060"/>
                </a:solidFill>
                <a:latin typeface="Arial" panose="020B0604020202020204" pitchFamily="34" charset="0"/>
                <a:cs typeface="Arial" panose="020B0604020202020204" pitchFamily="34" charset="0"/>
              </a:rPr>
              <a:t>-Defectos del tubo neural 9,3 casos por cada 10.000 n.v.; 14 casos</a:t>
            </a:r>
          </a:p>
          <a:p>
            <a:r>
              <a:rPr lang="es-ES" sz="1100" b="1" dirty="0">
                <a:solidFill>
                  <a:srgbClr val="002060"/>
                </a:solidFill>
                <a:latin typeface="Arial" panose="020B0604020202020204" pitchFamily="34" charset="0"/>
                <a:cs typeface="Arial" panose="020B0604020202020204" pitchFamily="34" charset="0"/>
              </a:rPr>
              <a:t>-Prevalencia hipotiroidismo congénito 4,6 por 10.000 n.v.; 7 casos</a:t>
            </a:r>
          </a:p>
          <a:p>
            <a:r>
              <a:rPr lang="es-ES" sz="1100" b="1" dirty="0">
                <a:solidFill>
                  <a:srgbClr val="002060"/>
                </a:solidFill>
                <a:latin typeface="Arial" panose="020B0604020202020204" pitchFamily="34" charset="0"/>
                <a:cs typeface="Arial" panose="020B0604020202020204" pitchFamily="34" charset="0"/>
              </a:rPr>
              <a:t>-Defectos congénitos metabólicos 4,6 por 10.000 </a:t>
            </a:r>
            <a:r>
              <a:rPr lang="es-ES" sz="1100" b="1" dirty="0" err="1">
                <a:solidFill>
                  <a:srgbClr val="002060"/>
                </a:solidFill>
                <a:latin typeface="Arial" panose="020B0604020202020204" pitchFamily="34" charset="0"/>
                <a:cs typeface="Arial" panose="020B0604020202020204" pitchFamily="34" charset="0"/>
              </a:rPr>
              <a:t>n.v</a:t>
            </a:r>
            <a:r>
              <a:rPr lang="es-ES" sz="1100" b="1" dirty="0">
                <a:solidFill>
                  <a:srgbClr val="002060"/>
                </a:solidFill>
                <a:latin typeface="Arial" panose="020B0604020202020204" pitchFamily="34" charset="0"/>
                <a:cs typeface="Arial" panose="020B0604020202020204" pitchFamily="34" charset="0"/>
              </a:rPr>
              <a:t>.; 7 casos</a:t>
            </a:r>
          </a:p>
          <a:p>
            <a:r>
              <a:rPr lang="es-ES" sz="1100" b="1" dirty="0">
                <a:solidFill>
                  <a:srgbClr val="002060"/>
                </a:solidFill>
                <a:latin typeface="Arial" panose="020B0604020202020204" pitchFamily="34" charset="0"/>
                <a:cs typeface="Arial" panose="020B0604020202020204" pitchFamily="34" charset="0"/>
              </a:rPr>
              <a:t>-Prevalencia déficit auditivo 0,7 por 10.000 n.v.; 1 caso</a:t>
            </a:r>
          </a:p>
          <a:p>
            <a:r>
              <a:rPr lang="es-ES" sz="1100" b="1" dirty="0">
                <a:solidFill>
                  <a:srgbClr val="002060"/>
                </a:solidFill>
                <a:latin typeface="Arial" panose="020B0604020202020204" pitchFamily="34" charset="0"/>
                <a:cs typeface="Arial" panose="020B0604020202020204" pitchFamily="34" charset="0"/>
              </a:rPr>
              <a:t>-Prevalencia defectos congénitos visuales 0,7 por 10.000 n.v.; 1 caso</a:t>
            </a:r>
          </a:p>
          <a:p>
            <a:r>
              <a:rPr lang="es-ES" sz="1100" b="1" dirty="0">
                <a:solidFill>
                  <a:srgbClr val="002060"/>
                </a:solidFill>
                <a:latin typeface="Arial" panose="020B0604020202020204" pitchFamily="34" charset="0"/>
                <a:cs typeface="Arial" panose="020B0604020202020204" pitchFamily="34" charset="0"/>
              </a:rPr>
              <a:t>-Preval. cardiopatía congénita compleja 74,8 por 10.000 n.v.; 113 casos</a:t>
            </a:r>
            <a:endParaRPr lang="es-CO" sz="1100" b="1" dirty="0">
              <a:solidFill>
                <a:srgbClr val="002060"/>
              </a:solidFill>
              <a:latin typeface="Arial" panose="020B0604020202020204" pitchFamily="34" charset="0"/>
              <a:cs typeface="Arial" panose="020B0604020202020204" pitchFamily="34" charset="0"/>
            </a:endParaRPr>
          </a:p>
        </p:txBody>
      </p:sp>
      <p:pic>
        <p:nvPicPr>
          <p:cNvPr id="53" name="Picture 5"/>
          <p:cNvPicPr>
            <a:picLocks noChangeAspect="1" noChangeArrowheads="1"/>
          </p:cNvPicPr>
          <p:nvPr/>
        </p:nvPicPr>
        <p:blipFill>
          <a:blip r:embed="rId9">
            <a:biLevel thresh="50000"/>
            <a:extLst>
              <a:ext uri="{28A0092B-C50C-407E-A947-70E740481C1C}">
                <a14:useLocalDpi xmlns:a14="http://schemas.microsoft.com/office/drawing/2010/main" val="0"/>
              </a:ext>
            </a:extLst>
          </a:blip>
          <a:srcRect/>
          <a:stretch>
            <a:fillRect/>
          </a:stretch>
        </p:blipFill>
        <p:spPr bwMode="auto">
          <a:xfrm>
            <a:off x="624299" y="1442030"/>
            <a:ext cx="529058" cy="612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ángulo 3"/>
          <p:cNvSpPr/>
          <p:nvPr/>
        </p:nvSpPr>
        <p:spPr>
          <a:xfrm>
            <a:off x="2179172" y="2169206"/>
            <a:ext cx="5021725" cy="661720"/>
          </a:xfrm>
          <a:prstGeom prst="rect">
            <a:avLst/>
          </a:prstGeom>
        </p:spPr>
        <p:txBody>
          <a:bodyPr wrap="square">
            <a:spAutoFit/>
          </a:bodyPr>
          <a:lstStyle/>
          <a:p>
            <a:pPr algn="just" rtl="0" fontAlgn="base"/>
            <a:r>
              <a:rPr lang="en-US" sz="1000" b="1" i="0" dirty="0">
                <a:solidFill>
                  <a:srgbClr val="000000"/>
                </a:solidFill>
                <a:effectLst/>
                <a:latin typeface="Arial" panose="020B0604020202020204" pitchFamily="34" charset="0"/>
              </a:rPr>
              <a:t>Canal endémico para defectos congénitos, datos preliminares. Residentes en Medellin, al </a:t>
            </a:r>
            <a:r>
              <a:rPr lang="en-US" sz="1000" b="1" dirty="0">
                <a:solidFill>
                  <a:srgbClr val="000000"/>
                </a:solidFill>
                <a:latin typeface="Arial" panose="020B0604020202020204" pitchFamily="34" charset="0"/>
              </a:rPr>
              <a:t>noveno</a:t>
            </a:r>
            <a:r>
              <a:rPr lang="en-US" sz="1000" b="1" i="0" dirty="0">
                <a:solidFill>
                  <a:srgbClr val="000000"/>
                </a:solidFill>
                <a:effectLst/>
                <a:latin typeface="Arial" panose="020B0604020202020204" pitchFamily="34" charset="0"/>
              </a:rPr>
              <a:t> período epidemiológico de 2025</a:t>
            </a:r>
            <a:endParaRPr lang="en-US" sz="500" b="0" i="1" dirty="0">
              <a:solidFill>
                <a:srgbClr val="1F497D"/>
              </a:solidFill>
              <a:effectLst/>
              <a:latin typeface="Segoe UI" panose="020B0502040204020203" pitchFamily="34" charset="0"/>
            </a:endParaRPr>
          </a:p>
          <a:p>
            <a:pPr algn="just" rtl="0" fontAlgn="base"/>
            <a:r>
              <a:rPr lang="en-US" sz="800" b="0" i="0" dirty="0">
                <a:solidFill>
                  <a:srgbClr val="000000"/>
                </a:solidFill>
                <a:effectLst/>
                <a:latin typeface="Arial" panose="020B0604020202020204" pitchFamily="34" charset="0"/>
              </a:rPr>
              <a:t>Nota: método utilizado MMWR (razones observadas y esperadas). </a:t>
            </a:r>
            <a:endParaRPr lang="en-US" sz="300" b="0" i="0" dirty="0">
              <a:solidFill>
                <a:srgbClr val="000000"/>
              </a:solidFill>
              <a:effectLst/>
              <a:latin typeface="Segoe UI" panose="020B0502040204020203" pitchFamily="34" charset="0"/>
            </a:endParaRPr>
          </a:p>
          <a:p>
            <a:pPr algn="just" rtl="0" fontAlgn="base"/>
            <a:r>
              <a:rPr lang="en-US" sz="800" b="0" i="0" dirty="0">
                <a:solidFill>
                  <a:srgbClr val="000000"/>
                </a:solidFill>
                <a:effectLst/>
                <a:latin typeface="Arial" panose="020B0604020202020204" pitchFamily="34" charset="0"/>
              </a:rPr>
              <a:t>Fuente: Seguimiento de defectos congénitos 2016 - 2025, Sivigila. Medellín. Fecha de corte: </a:t>
            </a:r>
            <a:r>
              <a:rPr lang="fr-FR" sz="800" dirty="0">
                <a:solidFill>
                  <a:srgbClr val="000000"/>
                </a:solidFill>
                <a:latin typeface="Arial" panose="020B0604020202020204" pitchFamily="34" charset="0"/>
              </a:rPr>
              <a:t>04</a:t>
            </a:r>
            <a:r>
              <a:rPr lang="en-US" sz="800" b="0" i="0" dirty="0">
                <a:solidFill>
                  <a:srgbClr val="000000"/>
                </a:solidFill>
                <a:effectLst/>
                <a:latin typeface="Arial" panose="020B0604020202020204" pitchFamily="34" charset="0"/>
              </a:rPr>
              <a:t>/10/2025. </a:t>
            </a:r>
            <a:endParaRPr lang="en-US" sz="300" b="0" i="0" dirty="0">
              <a:solidFill>
                <a:srgbClr val="000000"/>
              </a:solidFill>
              <a:effectLst/>
              <a:latin typeface="Segoe UI" panose="020B0502040204020203" pitchFamily="34" charset="0"/>
            </a:endParaRPr>
          </a:p>
          <a:p>
            <a:pPr algn="just">
              <a:spcAft>
                <a:spcPts val="0"/>
              </a:spcAft>
            </a:pPr>
            <a:r>
              <a:rPr lang="es-CO" sz="100" dirty="0">
                <a:latin typeface="Arial" panose="020B0604020202020204" pitchFamily="34" charset="0"/>
                <a:ea typeface="Cambria" panose="02040503050406030204" pitchFamily="18" charset="0"/>
                <a:cs typeface="Calibri" panose="020F0502020204030204" pitchFamily="34" charset="0"/>
              </a:rPr>
              <a:t>Fuente: Seguimiento de defectos congénitos 2016 - 2023, Sivigila. Medellín. Fecha de corte: 02/12/2023.</a:t>
            </a:r>
            <a:endParaRPr lang="es-CO" sz="100" dirty="0">
              <a:effectLst/>
              <a:latin typeface="Calibri" panose="020F0502020204030204" pitchFamily="34" charset="0"/>
              <a:ea typeface="Cambria" panose="02040503050406030204" pitchFamily="18" charset="0"/>
              <a:cs typeface="Calibri" panose="020F0502020204030204" pitchFamily="34" charset="0"/>
            </a:endParaRPr>
          </a:p>
        </p:txBody>
      </p:sp>
      <p:sp>
        <p:nvSpPr>
          <p:cNvPr id="6" name="Rectángulo 5"/>
          <p:cNvSpPr/>
          <p:nvPr/>
        </p:nvSpPr>
        <p:spPr>
          <a:xfrm>
            <a:off x="95288" y="4697369"/>
            <a:ext cx="2043961" cy="830997"/>
          </a:xfrm>
          <a:prstGeom prst="rect">
            <a:avLst/>
          </a:prstGeom>
        </p:spPr>
        <p:txBody>
          <a:bodyPr wrap="square">
            <a:spAutoFit/>
          </a:bodyPr>
          <a:lstStyle/>
          <a:p>
            <a:pPr algn="ctr"/>
            <a:r>
              <a:rPr lang="es-ES" sz="1200" b="1" dirty="0">
                <a:latin typeface="Arial" panose="020B0604020202020204" pitchFamily="34" charset="0"/>
                <a:cs typeface="Arial" panose="020B0604020202020204" pitchFamily="34" charset="0"/>
              </a:rPr>
              <a:t>Variación porcentual respecto al </a:t>
            </a:r>
            <a:r>
              <a:rPr lang="es-CO" sz="1200" b="1" dirty="0">
                <a:latin typeface="Arial" panose="020B0604020202020204" pitchFamily="34" charset="0"/>
                <a:cs typeface="Arial" panose="020B0604020202020204" pitchFamily="34" charset="0"/>
              </a:rPr>
              <a:t>mismo período del año anterior: </a:t>
            </a:r>
            <a:r>
              <a:rPr lang="es-CO" sz="1200" b="1" dirty="0">
                <a:solidFill>
                  <a:srgbClr val="FF0000"/>
                </a:solidFill>
                <a:latin typeface="Arial" panose="020B0604020202020204" pitchFamily="34" charset="0"/>
                <a:cs typeface="Arial" panose="020B0604020202020204" pitchFamily="34" charset="0"/>
              </a:rPr>
              <a:t>Incremento del 39%</a:t>
            </a:r>
            <a:endParaRPr lang="es-ES" sz="1200" b="1" dirty="0">
              <a:solidFill>
                <a:srgbClr val="FF0000"/>
              </a:solidFill>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id="{1CEDEC9C-F524-43C8-B77D-0C1455D96E62}"/>
              </a:ext>
            </a:extLst>
          </p:cNvPr>
          <p:cNvPicPr>
            <a:picLocks noChangeAspect="1"/>
          </p:cNvPicPr>
          <p:nvPr/>
        </p:nvPicPr>
        <p:blipFill>
          <a:blip r:embed="rId10"/>
          <a:stretch>
            <a:fillRect/>
          </a:stretch>
        </p:blipFill>
        <p:spPr>
          <a:xfrm>
            <a:off x="2363713" y="382054"/>
            <a:ext cx="4543785" cy="1830135"/>
          </a:xfrm>
          <a:prstGeom prst="rect">
            <a:avLst/>
          </a:prstGeom>
        </p:spPr>
      </p:pic>
    </p:spTree>
    <p:extLst>
      <p:ext uri="{BB962C8B-B14F-4D97-AF65-F5344CB8AC3E}">
        <p14:creationId xmlns:p14="http://schemas.microsoft.com/office/powerpoint/2010/main" val="4287906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44066" y="3491880"/>
            <a:ext cx="6984776" cy="1261884"/>
          </a:xfrm>
          <a:prstGeom prst="rect">
            <a:avLst/>
          </a:prstGeom>
        </p:spPr>
        <p:txBody>
          <a:bodyPr wrap="square">
            <a:spAutoFit/>
          </a:bodyPr>
          <a:lstStyle/>
          <a:p>
            <a:pPr algn="just">
              <a:spcAft>
                <a:spcPts val="0"/>
              </a:spcAft>
            </a:pPr>
            <a:r>
              <a:rPr lang="fr-FR" altLang="es-CO" b="1" dirty="0">
                <a:solidFill>
                  <a:srgbClr val="002060"/>
                </a:solidFill>
                <a:latin typeface="Arial" panose="020B0604020202020204" pitchFamily="34" charset="0"/>
                <a:ea typeface="Cambria" panose="02040503050406030204" pitchFamily="18" charset="0"/>
                <a:cs typeface="Calibri" panose="020F0502020204030204" pitchFamily="34" charset="0"/>
              </a:rPr>
              <a:t>Tendencia anual de la prevalencia de d</a:t>
            </a:r>
            <a:r>
              <a:rPr lang="es-CO" b="1" dirty="0">
                <a:solidFill>
                  <a:srgbClr val="002060"/>
                </a:solidFill>
                <a:latin typeface="Arial" panose="020B0604020202020204" pitchFamily="34" charset="0"/>
                <a:ea typeface="Cambria" panose="02040503050406030204" pitchFamily="18" charset="0"/>
                <a:cs typeface="Calibri" panose="020F0502020204030204" pitchFamily="34" charset="0"/>
              </a:rPr>
              <a:t>efectos congénitos  residencia en Colombia, Antioquia y Medellín, 2018 – 2025*. </a:t>
            </a:r>
          </a:p>
          <a:p>
            <a:pPr algn="just"/>
            <a:r>
              <a:rPr lang="es-CO" sz="1000" b="1" dirty="0">
                <a:solidFill>
                  <a:srgbClr val="000000"/>
                </a:solidFill>
                <a:effectLst/>
                <a:latin typeface="Arial" panose="020B0604020202020204" pitchFamily="34" charset="0"/>
                <a:ea typeface="Cambria" panose="02040503050406030204" pitchFamily="18" charset="0"/>
                <a:cs typeface="Arial" panose="020B0604020202020204" pitchFamily="34" charset="0"/>
              </a:rPr>
              <a:t>*</a:t>
            </a:r>
            <a:r>
              <a:rPr lang="es-CO" sz="1000" dirty="0">
                <a:solidFill>
                  <a:srgbClr val="000000"/>
                </a:solidFill>
                <a:effectLst/>
                <a:latin typeface="Arial" panose="020B0604020202020204" pitchFamily="34" charset="0"/>
                <a:ea typeface="Cambria" panose="02040503050406030204" pitchFamily="18" charset="0"/>
                <a:cs typeface="Arial" panose="020B0604020202020204" pitchFamily="34" charset="0"/>
              </a:rPr>
              <a:t>datos preliminares</a:t>
            </a:r>
            <a:r>
              <a:rPr lang="es-CO" sz="1000" b="1" dirty="0">
                <a:solidFill>
                  <a:srgbClr val="000000"/>
                </a:solidFill>
                <a:effectLst/>
                <a:latin typeface="Arial" panose="020B0604020202020204" pitchFamily="34" charset="0"/>
                <a:ea typeface="Cambria" panose="02040503050406030204" pitchFamily="18" charset="0"/>
                <a:cs typeface="Arial" panose="020B0604020202020204" pitchFamily="34" charset="0"/>
              </a:rPr>
              <a:t>.</a:t>
            </a:r>
            <a:endParaRPr lang="es-CO" sz="1000" dirty="0">
              <a:effectLst/>
              <a:latin typeface="Arial" panose="020B0604020202020204" pitchFamily="34" charset="0"/>
              <a:ea typeface="Cambria" panose="02040503050406030204" pitchFamily="18" charset="0"/>
              <a:cs typeface="Arial" panose="020B0604020202020204" pitchFamily="34" charset="0"/>
            </a:endParaRPr>
          </a:p>
          <a:p>
            <a:pPr algn="just"/>
            <a:r>
              <a:rPr lang="es-CO" sz="1000" dirty="0">
                <a:solidFill>
                  <a:srgbClr val="000000"/>
                </a:solidFill>
                <a:effectLst/>
                <a:latin typeface="Arial" panose="020B0604020202020204" pitchFamily="34" charset="0"/>
                <a:ea typeface="Cambria" panose="02040503050406030204" pitchFamily="18" charset="0"/>
                <a:cs typeface="Arial" panose="020B0604020202020204" pitchFamily="34" charset="0"/>
              </a:rPr>
              <a:t>Fuente: Seguimiento de defectos congénitos (incluye hipotiroidismo), Sivigila. Medellín. Fecha de corte: </a:t>
            </a:r>
            <a:r>
              <a:rPr lang="es-CO" sz="1000" dirty="0">
                <a:solidFill>
                  <a:srgbClr val="000000"/>
                </a:solidFill>
                <a:latin typeface="Arial" panose="020B0604020202020204" pitchFamily="34" charset="0"/>
                <a:ea typeface="Cambria" panose="02040503050406030204" pitchFamily="18" charset="0"/>
                <a:cs typeface="Arial" panose="020B0604020202020204" pitchFamily="34" charset="0"/>
              </a:rPr>
              <a:t>04</a:t>
            </a:r>
            <a:r>
              <a:rPr lang="es-CO" sz="1000" dirty="0">
                <a:solidFill>
                  <a:srgbClr val="000000"/>
                </a:solidFill>
                <a:effectLst/>
                <a:latin typeface="Arial" panose="020B0604020202020204" pitchFamily="34" charset="0"/>
                <a:ea typeface="Cambria" panose="02040503050406030204" pitchFamily="18" charset="0"/>
                <a:cs typeface="Arial" panose="020B0604020202020204" pitchFamily="34" charset="0"/>
              </a:rPr>
              <a:t>/10/2025. Los datos nacionales y departamentales se tomaron del informe de evento del Instituto Nacional de Salud a periodo seis de 2025. </a:t>
            </a:r>
            <a:endParaRPr lang="es-CO" sz="1000" dirty="0">
              <a:effectLst/>
              <a:latin typeface="Arial" panose="020B0604020202020204" pitchFamily="34" charset="0"/>
              <a:ea typeface="Cambria" panose="02040503050406030204" pitchFamily="18" charset="0"/>
              <a:cs typeface="Arial" panose="020B0604020202020204" pitchFamily="34" charset="0"/>
            </a:endParaRPr>
          </a:p>
        </p:txBody>
      </p:sp>
      <p:sp>
        <p:nvSpPr>
          <p:cNvPr id="6" name="Rectángulo 5">
            <a:extLst>
              <a:ext uri="{FF2B5EF4-FFF2-40B4-BE49-F238E27FC236}">
                <a16:creationId xmlns:a16="http://schemas.microsoft.com/office/drawing/2014/main" id="{090FD632-1172-4066-AEEC-DDDE19AD7A34}"/>
              </a:ext>
            </a:extLst>
          </p:cNvPr>
          <p:cNvSpPr/>
          <p:nvPr/>
        </p:nvSpPr>
        <p:spPr>
          <a:xfrm>
            <a:off x="207331" y="7596336"/>
            <a:ext cx="6984776" cy="1415772"/>
          </a:xfrm>
          <a:prstGeom prst="rect">
            <a:avLst/>
          </a:prstGeom>
        </p:spPr>
        <p:txBody>
          <a:bodyPr wrap="square">
            <a:spAutoFit/>
          </a:bodyPr>
          <a:lstStyle/>
          <a:p>
            <a:pPr algn="just">
              <a:spcAft>
                <a:spcPts val="0"/>
              </a:spcAft>
            </a:pPr>
            <a:r>
              <a:rPr lang="es-CO" b="1" dirty="0">
                <a:solidFill>
                  <a:srgbClr val="002060"/>
                </a:solidFill>
                <a:latin typeface="Arial" panose="020B0604020202020204" pitchFamily="34" charset="0"/>
                <a:ea typeface="Cambria" panose="02040503050406030204" pitchFamily="18" charset="0"/>
                <a:cs typeface="Calibri" panose="020F0502020204030204" pitchFamily="34" charset="0"/>
              </a:rPr>
              <a:t>Hipotiroidismo congénito, casos confirmados, tendencia anual de la incidencia. Colombia y Medellín, 2014-2025p. </a:t>
            </a:r>
          </a:p>
          <a:p>
            <a:pPr algn="just"/>
            <a:r>
              <a:rPr lang="es-CO" sz="1000" dirty="0">
                <a:effectLst/>
                <a:latin typeface="Arial" panose="020B0604020202020204" pitchFamily="34" charset="0"/>
                <a:ea typeface="Cambria" panose="02040503050406030204" pitchFamily="18" charset="0"/>
                <a:cs typeface="Arial" panose="020B0604020202020204" pitchFamily="34" charset="0"/>
              </a:rPr>
              <a:t>Fuente: Seguimiento de hipotiroidismo congénito, Sivigila. Medellín 2014 - 2025. Fecha de corte: </a:t>
            </a:r>
            <a:r>
              <a:rPr lang="es-CO" sz="1000" dirty="0">
                <a:latin typeface="Arial" panose="020B0604020202020204" pitchFamily="34" charset="0"/>
                <a:ea typeface="Cambria" panose="02040503050406030204" pitchFamily="18" charset="0"/>
                <a:cs typeface="Arial" panose="020B0604020202020204" pitchFamily="34" charset="0"/>
              </a:rPr>
              <a:t>04</a:t>
            </a:r>
            <a:r>
              <a:rPr lang="es-CO" sz="1000" dirty="0">
                <a:effectLst/>
                <a:latin typeface="Arial" panose="020B0604020202020204" pitchFamily="34" charset="0"/>
                <a:ea typeface="Cambria" panose="02040503050406030204" pitchFamily="18" charset="0"/>
                <a:cs typeface="Arial" panose="020B0604020202020204" pitchFamily="34" charset="0"/>
              </a:rPr>
              <a:t>/10/2025.</a:t>
            </a:r>
          </a:p>
          <a:p>
            <a:pPr algn="just"/>
            <a:r>
              <a:rPr lang="es-CO" sz="1000" dirty="0">
                <a:effectLst/>
                <a:latin typeface="Arial" panose="020B0604020202020204" pitchFamily="34" charset="0"/>
                <a:ea typeface="Cambria" panose="02040503050406030204" pitchFamily="18" charset="0"/>
                <a:cs typeface="Arial" panose="020B0604020202020204" pitchFamily="34" charset="0"/>
              </a:rPr>
              <a:t>Los datos nacionales según informe de evento del Instituto Nacional de Salud  al sexto periodo epidemiológico de 2025.</a:t>
            </a:r>
          </a:p>
          <a:p>
            <a:pPr algn="just"/>
            <a:r>
              <a:rPr lang="es-CO" sz="1000" dirty="0">
                <a:effectLst/>
                <a:latin typeface="Arial" panose="020B0604020202020204" pitchFamily="34" charset="0"/>
                <a:ea typeface="Cambria" panose="02040503050406030204" pitchFamily="18" charset="0"/>
                <a:cs typeface="Arial" panose="020B0604020202020204" pitchFamily="34" charset="0"/>
              </a:rPr>
              <a:t>*Para el cálculo de la razón, el denominador fueron los nacidos vivos NV de 2023, última cifra cerrada según DANE, ajustado por periodo. Datos preliminares para el año 2024 y 2025.</a:t>
            </a:r>
          </a:p>
          <a:p>
            <a:endParaRPr sz="1000" dirty="0"/>
          </a:p>
        </p:txBody>
      </p:sp>
      <p:pic>
        <p:nvPicPr>
          <p:cNvPr id="3" name="Imagen 2">
            <a:extLst>
              <a:ext uri="{FF2B5EF4-FFF2-40B4-BE49-F238E27FC236}">
                <a16:creationId xmlns:a16="http://schemas.microsoft.com/office/drawing/2014/main" id="{28E6101F-285F-4DBC-8B79-C110E7766136}"/>
              </a:ext>
            </a:extLst>
          </p:cNvPr>
          <p:cNvPicPr>
            <a:picLocks noChangeAspect="1"/>
          </p:cNvPicPr>
          <p:nvPr/>
        </p:nvPicPr>
        <p:blipFill>
          <a:blip r:embed="rId2"/>
          <a:stretch>
            <a:fillRect/>
          </a:stretch>
        </p:blipFill>
        <p:spPr>
          <a:xfrm>
            <a:off x="379005" y="162704"/>
            <a:ext cx="6273439" cy="3329226"/>
          </a:xfrm>
          <a:prstGeom prst="rect">
            <a:avLst/>
          </a:prstGeom>
        </p:spPr>
      </p:pic>
      <p:pic>
        <p:nvPicPr>
          <p:cNvPr id="8" name="Imagen 7">
            <a:extLst>
              <a:ext uri="{FF2B5EF4-FFF2-40B4-BE49-F238E27FC236}">
                <a16:creationId xmlns:a16="http://schemas.microsoft.com/office/drawing/2014/main" id="{A903849B-6255-4CAD-A04C-EDD10255EC1E}"/>
              </a:ext>
            </a:extLst>
          </p:cNvPr>
          <p:cNvPicPr>
            <a:picLocks noChangeAspect="1"/>
          </p:cNvPicPr>
          <p:nvPr/>
        </p:nvPicPr>
        <p:blipFill>
          <a:blip r:embed="rId3"/>
          <a:stretch>
            <a:fillRect/>
          </a:stretch>
        </p:blipFill>
        <p:spPr>
          <a:xfrm>
            <a:off x="379004" y="4806747"/>
            <a:ext cx="6273439" cy="2790716"/>
          </a:xfrm>
          <a:prstGeom prst="rect">
            <a:avLst/>
          </a:prstGeom>
        </p:spPr>
      </p:pic>
      <p:sp>
        <p:nvSpPr>
          <p:cNvPr id="7"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a:t>
            </a:r>
            <a:r>
              <a:rPr lang="es-ES" sz="1050" b="1" dirty="0" smtClean="0">
                <a:latin typeface="Arial Narrow" panose="020B0606020202030204" pitchFamily="34" charset="0"/>
              </a:rPr>
              <a:t>37 </a:t>
            </a:r>
            <a:endParaRPr lang="es-ES" sz="1050" b="1" dirty="0">
              <a:latin typeface="Arial Narrow" panose="020B0606020202030204" pitchFamily="34" charset="0"/>
            </a:endParaRPr>
          </a:p>
        </p:txBody>
      </p:sp>
    </p:spTree>
    <p:extLst>
      <p:ext uri="{BB962C8B-B14F-4D97-AF65-F5344CB8AC3E}">
        <p14:creationId xmlns:p14="http://schemas.microsoft.com/office/powerpoint/2010/main" val="28900540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3"/>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59057" t="8806" r="25145"/>
          <a:stretch>
            <a:fillRect/>
          </a:stretch>
        </p:blipFill>
        <p:spPr bwMode="auto">
          <a:xfrm>
            <a:off x="5142203" y="3851920"/>
            <a:ext cx="486249" cy="502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7" y="-32726"/>
            <a:ext cx="2192018" cy="2856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t="51432"/>
          <a:stretch>
            <a:fillRect/>
          </a:stretch>
        </p:blipFill>
        <p:spPr bwMode="auto">
          <a:xfrm>
            <a:off x="0" y="2824178"/>
            <a:ext cx="2180731" cy="2724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11287" y="766609"/>
            <a:ext cx="2179095" cy="275590"/>
          </a:xfrm>
          <a:prstGeom prst="rect">
            <a:avLst/>
          </a:prstGeom>
          <a:noFill/>
        </p:spPr>
        <p:txBody>
          <a:bodyPr wrap="square" rtlCol="0">
            <a:spAutoFit/>
          </a:bodyPr>
          <a:lstStyle/>
          <a:p>
            <a:pPr algn="ctr"/>
            <a:r>
              <a:rPr lang="es-ES" sz="1200" b="1" dirty="0">
                <a:latin typeface="Arial Narrow" panose="020B0606020202030204" pitchFamily="34" charset="0"/>
              </a:rPr>
              <a:t>Periodo epidemiológico </a:t>
            </a:r>
            <a:r>
              <a:rPr lang="fr-FR" sz="1200" b="1" dirty="0">
                <a:latin typeface="Arial Narrow" panose="020B0606020202030204" pitchFamily="34" charset="0"/>
              </a:rPr>
              <a:t>10</a:t>
            </a:r>
            <a:r>
              <a:rPr lang="es-ES" sz="1200" b="1" dirty="0">
                <a:latin typeface="Arial Narrow" panose="020B0606020202030204" pitchFamily="34" charset="0"/>
              </a:rPr>
              <a:t> - 2025</a:t>
            </a:r>
            <a:endParaRPr lang="fr-FR" altLang="es-ES" sz="1200" b="1" dirty="0">
              <a:latin typeface="Arial Narrow" panose="020B0606020202030204" pitchFamily="34" charset="0"/>
            </a:endParaRPr>
          </a:p>
        </p:txBody>
      </p:sp>
      <p:grpSp>
        <p:nvGrpSpPr>
          <p:cNvPr id="8" name="7 Grupo"/>
          <p:cNvGrpSpPr/>
          <p:nvPr/>
        </p:nvGrpSpPr>
        <p:grpSpPr>
          <a:xfrm>
            <a:off x="207161" y="4165896"/>
            <a:ext cx="1892650" cy="488476"/>
            <a:chOff x="2397524" y="3379972"/>
            <a:chExt cx="4508500" cy="904875"/>
          </a:xfrm>
        </p:grpSpPr>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38718"/>
            </a:xfrm>
            <a:prstGeom prst="rect">
              <a:avLst/>
            </a:prstGeom>
            <a:noFill/>
          </p:spPr>
          <p:txBody>
            <a:bodyPr wrap="square" rtlCol="0">
              <a:spAutoFit/>
            </a:bodyPr>
            <a:lstStyle/>
            <a:p>
              <a:pPr algn="ctr"/>
              <a:r>
                <a:rPr lang="fr-FR" sz="2000" b="1" dirty="0">
                  <a:latin typeface="Arial Narrow" panose="020B0606020202030204" pitchFamily="34" charset="0"/>
                </a:rPr>
                <a:t>392</a:t>
              </a:r>
            </a:p>
          </p:txBody>
        </p:sp>
      </p:grpSp>
      <p:sp>
        <p:nvSpPr>
          <p:cNvPr id="9" name="8 CuadroTexto"/>
          <p:cNvSpPr txBox="1"/>
          <p:nvPr/>
        </p:nvSpPr>
        <p:spPr>
          <a:xfrm>
            <a:off x="0" y="4716016"/>
            <a:ext cx="2180731" cy="830997"/>
          </a:xfrm>
          <a:prstGeom prst="rect">
            <a:avLst/>
          </a:prstGeom>
          <a:noFill/>
        </p:spPr>
        <p:txBody>
          <a:bodyPr wrap="square" rtlCol="0">
            <a:spAutoFit/>
          </a:bodyPr>
          <a:lstStyle/>
          <a:p>
            <a:pPr algn="ctr"/>
            <a:r>
              <a:rPr lang="es-ES" sz="1200" b="1" dirty="0">
                <a:latin typeface="Arial" panose="020B0604020202020204" pitchFamily="34" charset="0"/>
                <a:cs typeface="Arial" panose="020B0604020202020204" pitchFamily="34" charset="0"/>
              </a:rPr>
              <a:t>Variación porcentual respecto al mismo periodo del año anterior:</a:t>
            </a:r>
          </a:p>
          <a:p>
            <a:pPr algn="ctr"/>
            <a:r>
              <a:rPr lang="es-CO" sz="1200" b="1" dirty="0">
                <a:solidFill>
                  <a:srgbClr val="00B050"/>
                </a:solidFill>
                <a:latin typeface="Arial" panose="020B0604020202020204" pitchFamily="34" charset="0"/>
                <a:cs typeface="Arial" panose="020B0604020202020204" pitchFamily="34" charset="0"/>
              </a:rPr>
              <a:t>Disminución del 1%</a:t>
            </a:r>
            <a:endParaRPr lang="es-ES" sz="1200" b="1" dirty="0">
              <a:solidFill>
                <a:srgbClr val="00B050"/>
              </a:solidFill>
              <a:latin typeface="Arial" panose="020B0604020202020204" pitchFamily="34" charset="0"/>
              <a:cs typeface="Arial" panose="020B0604020202020204" pitchFamily="34" charset="0"/>
            </a:endParaRPr>
          </a:p>
        </p:txBody>
      </p:sp>
      <p:grpSp>
        <p:nvGrpSpPr>
          <p:cNvPr id="15" name="14 Grupo"/>
          <p:cNvGrpSpPr/>
          <p:nvPr/>
        </p:nvGrpSpPr>
        <p:grpSpPr>
          <a:xfrm>
            <a:off x="2448322" y="46529"/>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de la notificación</a:t>
              </a: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a:t>
            </a:r>
            <a:r>
              <a:rPr lang="es-ES" sz="1050" b="1" dirty="0" smtClean="0">
                <a:latin typeface="Arial Narrow" panose="020B0606020202030204" pitchFamily="34" charset="0"/>
              </a:rPr>
              <a:t>38 </a:t>
            </a:r>
            <a:endParaRPr lang="es-ES" sz="1050" b="1" dirty="0">
              <a:latin typeface="Arial Narrow" panose="020B0606020202030204" pitchFamily="34" charset="0"/>
            </a:endParaRPr>
          </a:p>
        </p:txBody>
      </p:sp>
      <p:sp>
        <p:nvSpPr>
          <p:cNvPr id="37" name="36 Título"/>
          <p:cNvSpPr>
            <a:spLocks noGrp="1"/>
          </p:cNvSpPr>
          <p:nvPr>
            <p:ph type="ctrTitle"/>
          </p:nvPr>
        </p:nvSpPr>
        <p:spPr>
          <a:xfrm>
            <a:off x="-29713" y="101346"/>
            <a:ext cx="2208885" cy="707886"/>
          </a:xfrm>
          <a:noFill/>
        </p:spPr>
        <p:txBody>
          <a:bodyPr wrap="square" rtlCol="0">
            <a:spAutoFit/>
          </a:bodyPr>
          <a:lstStyle/>
          <a:p>
            <a:r>
              <a:rPr lang="es-ES" sz="2000" b="1" dirty="0">
                <a:solidFill>
                  <a:srgbClr val="C00000"/>
                </a:solidFill>
                <a:latin typeface="Arial Narrow" panose="020B0606020202030204" pitchFamily="34" charset="0"/>
                <a:ea typeface="+mn-ea"/>
                <a:cs typeface="+mn-cs"/>
              </a:rPr>
              <a:t>Sífilis Gestacional SG</a:t>
            </a:r>
          </a:p>
        </p:txBody>
      </p:sp>
      <p:pic>
        <p:nvPicPr>
          <p:cNvPr id="81" name="Picture 6"/>
          <p:cNvPicPr>
            <a:picLocks noChangeAspect="1" noChangeArrowheads="1"/>
          </p:cNvPicPr>
          <p:nvPr/>
        </p:nvPicPr>
        <p:blipFill>
          <a:blip r:embed="rId6">
            <a:biLevel thresh="50000"/>
            <a:extLst>
              <a:ext uri="{28A0092B-C50C-407E-A947-70E740481C1C}">
                <a14:useLocalDpi xmlns:a14="http://schemas.microsoft.com/office/drawing/2010/main" val="0"/>
              </a:ext>
            </a:extLst>
          </a:blip>
          <a:srcRect/>
          <a:stretch>
            <a:fillRect/>
          </a:stretch>
        </p:blipFill>
        <p:spPr bwMode="auto">
          <a:xfrm>
            <a:off x="2428567" y="3843931"/>
            <a:ext cx="739835" cy="605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2" name="81 Grupo"/>
          <p:cNvGrpSpPr/>
          <p:nvPr/>
        </p:nvGrpSpPr>
        <p:grpSpPr>
          <a:xfrm>
            <a:off x="2121823" y="4366968"/>
            <a:ext cx="1344181" cy="1247682"/>
            <a:chOff x="-14122" y="7072716"/>
            <a:chExt cx="1229607" cy="1078019"/>
          </a:xfrm>
        </p:grpSpPr>
        <p:sp>
          <p:nvSpPr>
            <p:cNvPr id="83" name="82 CuadroTexto"/>
            <p:cNvSpPr txBox="1"/>
            <p:nvPr/>
          </p:nvSpPr>
          <p:spPr>
            <a:xfrm>
              <a:off x="-14122" y="7072716"/>
              <a:ext cx="1229607" cy="219388"/>
            </a:xfrm>
            <a:prstGeom prst="rect">
              <a:avLst/>
            </a:prstGeom>
            <a:noFill/>
          </p:spPr>
          <p:txBody>
            <a:bodyPr wrap="square" rtlCol="0">
              <a:spAutoFit/>
            </a:bodyPr>
            <a:lstStyle/>
            <a:p>
              <a:pPr algn="ctr"/>
              <a:r>
                <a:rPr lang="es-ES" sz="1050" b="1" u="sng" dirty="0">
                  <a:latin typeface="Arial Narrow" panose="020B0606020202030204" pitchFamily="34" charset="0"/>
                </a:rPr>
                <a:t>Área de residencia</a:t>
              </a:r>
            </a:p>
          </p:txBody>
        </p:sp>
        <p:sp>
          <p:nvSpPr>
            <p:cNvPr id="84" name="83 Rectángulo redondeado"/>
            <p:cNvSpPr/>
            <p:nvPr/>
          </p:nvSpPr>
          <p:spPr>
            <a:xfrm>
              <a:off x="94733" y="7296513"/>
              <a:ext cx="1077569" cy="854222"/>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50" b="1" dirty="0">
                  <a:solidFill>
                    <a:schemeClr val="tx1"/>
                  </a:solidFill>
                  <a:latin typeface="Arial Narrow" panose="020B0606020202030204" pitchFamily="34" charset="0"/>
                </a:rPr>
                <a:t>Cabecera  </a:t>
              </a:r>
            </a:p>
            <a:p>
              <a:pPr algn="ctr"/>
              <a:r>
                <a:rPr lang="pt-BR" sz="1050" b="1" dirty="0">
                  <a:solidFill>
                    <a:schemeClr val="tx1"/>
                  </a:solidFill>
                  <a:latin typeface="Arial Narrow" panose="020B0606020202030204" pitchFamily="34" charset="0"/>
                </a:rPr>
                <a:t>9</a:t>
              </a:r>
              <a:r>
                <a:rPr lang="es-CO" sz="1050" b="1" dirty="0">
                  <a:solidFill>
                    <a:schemeClr val="tx1"/>
                  </a:solidFill>
                  <a:latin typeface="Arial Narrow" panose="020B0606020202030204" pitchFamily="34" charset="0"/>
                </a:rPr>
                <a:t>7,2</a:t>
              </a:r>
              <a:r>
                <a:rPr lang="pt-BR" sz="1050" b="1" dirty="0">
                  <a:solidFill>
                    <a:schemeClr val="tx1"/>
                  </a:solidFill>
                  <a:latin typeface="Arial Narrow" panose="020B0606020202030204" pitchFamily="34" charset="0"/>
                </a:rPr>
                <a:t>% (381)</a:t>
              </a:r>
            </a:p>
            <a:p>
              <a:pPr algn="ctr"/>
              <a:r>
                <a:rPr lang="pt-BR" sz="1050" b="1" dirty="0">
                  <a:solidFill>
                    <a:schemeClr val="tx1"/>
                  </a:solidFill>
                  <a:latin typeface="Arial Narrow" panose="020B0606020202030204" pitchFamily="34" charset="0"/>
                </a:rPr>
                <a:t>Centro poblado</a:t>
              </a:r>
            </a:p>
            <a:p>
              <a:pPr algn="ctr"/>
              <a:r>
                <a:rPr lang="pt-BR" sz="1050" b="1" dirty="0">
                  <a:solidFill>
                    <a:schemeClr val="tx1"/>
                  </a:solidFill>
                  <a:latin typeface="Arial Narrow" panose="020B0606020202030204" pitchFamily="34" charset="0"/>
                </a:rPr>
                <a:t>2,6%  (9)</a:t>
              </a:r>
            </a:p>
            <a:p>
              <a:pPr algn="ctr"/>
              <a:r>
                <a:rPr lang="fr-FR" altLang="pt-BR" sz="1050" b="1" dirty="0">
                  <a:solidFill>
                    <a:schemeClr val="tx1"/>
                  </a:solidFill>
                  <a:latin typeface="Arial Narrow" panose="020B0606020202030204" pitchFamily="34" charset="0"/>
                </a:rPr>
                <a:t>Rural</a:t>
              </a:r>
            </a:p>
            <a:p>
              <a:pPr algn="ctr"/>
              <a:r>
                <a:rPr lang="fr-FR" altLang="pt-BR" sz="1050" b="1" dirty="0">
                  <a:solidFill>
                    <a:schemeClr val="tx1"/>
                  </a:solidFill>
                  <a:latin typeface="Arial Narrow" panose="020B0606020202030204" pitchFamily="34" charset="0"/>
                </a:rPr>
                <a:t>1% (0,3)</a:t>
              </a:r>
            </a:p>
          </p:txBody>
        </p:sp>
      </p:grpSp>
      <p:pic>
        <p:nvPicPr>
          <p:cNvPr id="86" name="Picture 5"/>
          <p:cNvPicPr>
            <a:picLocks noChangeAspect="1" noChangeArrowheads="1"/>
          </p:cNvPicPr>
          <p:nvPr/>
        </p:nvPicPr>
        <p:blipFill>
          <a:blip r:embed="rId7">
            <a:biLevel thresh="50000"/>
            <a:extLst>
              <a:ext uri="{28A0092B-C50C-407E-A947-70E740481C1C}">
                <a14:useLocalDpi xmlns:a14="http://schemas.microsoft.com/office/drawing/2010/main" val="0"/>
              </a:ext>
            </a:extLst>
          </a:blip>
          <a:srcRect/>
          <a:stretch>
            <a:fillRect/>
          </a:stretch>
        </p:blipFill>
        <p:spPr bwMode="auto">
          <a:xfrm>
            <a:off x="3785337" y="3832056"/>
            <a:ext cx="751217" cy="597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7" name="86 Grupo"/>
          <p:cNvGrpSpPr/>
          <p:nvPr/>
        </p:nvGrpSpPr>
        <p:grpSpPr>
          <a:xfrm>
            <a:off x="3411381" y="4348749"/>
            <a:ext cx="1475706" cy="1250545"/>
            <a:chOff x="-14122" y="7072716"/>
            <a:chExt cx="1229607" cy="1490990"/>
          </a:xfrm>
        </p:grpSpPr>
        <p:sp>
          <p:nvSpPr>
            <p:cNvPr id="88" name="87 CuadroTexto"/>
            <p:cNvSpPr txBox="1"/>
            <p:nvPr/>
          </p:nvSpPr>
          <p:spPr>
            <a:xfrm>
              <a:off x="-14122" y="7072716"/>
              <a:ext cx="1229607" cy="311910"/>
            </a:xfrm>
            <a:prstGeom prst="rect">
              <a:avLst/>
            </a:prstGeom>
            <a:noFill/>
          </p:spPr>
          <p:txBody>
            <a:bodyPr wrap="square" rtlCol="0">
              <a:spAutoFit/>
            </a:bodyPr>
            <a:lstStyle/>
            <a:p>
              <a:pPr algn="ctr"/>
              <a:r>
                <a:rPr lang="es-ES" sz="1050" b="1" u="sng" dirty="0">
                  <a:latin typeface="Arial Narrow" panose="020B0606020202030204" pitchFamily="34" charset="0"/>
                </a:rPr>
                <a:t>Afiliación al SGSS</a:t>
              </a:r>
            </a:p>
          </p:txBody>
        </p:sp>
        <p:sp>
          <p:nvSpPr>
            <p:cNvPr id="89" name="88 Rectángulo redondeado"/>
            <p:cNvSpPr/>
            <p:nvPr/>
          </p:nvSpPr>
          <p:spPr>
            <a:xfrm>
              <a:off x="49733" y="7393739"/>
              <a:ext cx="1165752" cy="1169967"/>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b="1" dirty="0">
                  <a:solidFill>
                    <a:schemeClr val="tx1"/>
                  </a:solidFill>
                  <a:latin typeface="Arial Narrow" panose="020B0606020202030204" pitchFamily="34" charset="0"/>
                </a:rPr>
                <a:t>-Subsidiado </a:t>
              </a:r>
              <a:endParaRPr lang="es-CO" sz="1000" b="1" dirty="0">
                <a:solidFill>
                  <a:schemeClr val="tx1"/>
                </a:solidFill>
                <a:latin typeface="Arial Narrow" panose="020B0606020202030204" pitchFamily="34" charset="0"/>
                <a:sym typeface="+mn-ea"/>
              </a:endParaRPr>
            </a:p>
            <a:p>
              <a:pPr algn="ctr"/>
              <a:r>
                <a:rPr lang="es-CO" sz="1000" b="1" dirty="0">
                  <a:solidFill>
                    <a:schemeClr val="tx1"/>
                  </a:solidFill>
                  <a:latin typeface="Arial Narrow" panose="020B0606020202030204" pitchFamily="34" charset="0"/>
                  <a:sym typeface="+mn-ea"/>
                </a:rPr>
                <a:t>49,5</a:t>
              </a:r>
              <a:r>
                <a:rPr lang="es-ES" sz="1000" b="1" dirty="0">
                  <a:solidFill>
                    <a:schemeClr val="tx1"/>
                  </a:solidFill>
                  <a:latin typeface="Arial Narrow" panose="020B0606020202030204" pitchFamily="34" charset="0"/>
                  <a:sym typeface="+mn-ea"/>
                </a:rPr>
                <a:t>% (</a:t>
              </a:r>
              <a:r>
                <a:rPr lang="fr-FR" sz="1000" b="1" dirty="0">
                  <a:solidFill>
                    <a:schemeClr val="tx1"/>
                  </a:solidFill>
                  <a:latin typeface="Arial Narrow" panose="020B0606020202030204" pitchFamily="34" charset="0"/>
                  <a:sym typeface="+mn-ea"/>
                </a:rPr>
                <a:t>194</a:t>
              </a:r>
              <a:r>
                <a:rPr lang="es-ES" sz="1000" b="1" dirty="0">
                  <a:solidFill>
                    <a:schemeClr val="tx1"/>
                  </a:solidFill>
                  <a:latin typeface="Arial Narrow" panose="020B0606020202030204" pitchFamily="34" charset="0"/>
                  <a:sym typeface="+mn-ea"/>
                </a:rPr>
                <a:t>)</a:t>
              </a:r>
              <a:endParaRPr lang="es-ES" sz="1000" b="1" dirty="0">
                <a:solidFill>
                  <a:schemeClr val="tx1"/>
                </a:solidFill>
                <a:latin typeface="Arial Narrow" panose="020B0606020202030204" pitchFamily="34" charset="0"/>
              </a:endParaRPr>
            </a:p>
            <a:p>
              <a:pPr algn="ctr"/>
              <a:r>
                <a:rPr lang="es-ES" sz="1000" b="1" dirty="0">
                  <a:solidFill>
                    <a:schemeClr val="tx1"/>
                  </a:solidFill>
                  <a:latin typeface="Arial Narrow" panose="020B0606020202030204" pitchFamily="34" charset="0"/>
                </a:rPr>
                <a:t>-Contributivo</a:t>
              </a:r>
            </a:p>
            <a:p>
              <a:pPr algn="ctr"/>
              <a:r>
                <a:rPr lang="es-ES" sz="1000" b="1" dirty="0">
                  <a:solidFill>
                    <a:schemeClr val="tx1"/>
                  </a:solidFill>
                  <a:latin typeface="Arial Narrow" panose="020B0606020202030204" pitchFamily="34" charset="0"/>
                </a:rPr>
                <a:t>40,1% (</a:t>
              </a:r>
              <a:r>
                <a:rPr lang="fr-FR" sz="1000" b="1" dirty="0">
                  <a:solidFill>
                    <a:schemeClr val="tx1"/>
                  </a:solidFill>
                  <a:latin typeface="Arial Narrow" panose="020B0606020202030204" pitchFamily="34" charset="0"/>
                </a:rPr>
                <a:t>157</a:t>
              </a:r>
              <a:r>
                <a:rPr lang="es-ES" sz="1000" b="1" dirty="0">
                  <a:solidFill>
                    <a:schemeClr val="tx1"/>
                  </a:solidFill>
                  <a:latin typeface="Arial Narrow" panose="020B0606020202030204" pitchFamily="34" charset="0"/>
                </a:rPr>
                <a:t>)</a:t>
              </a:r>
            </a:p>
            <a:p>
              <a:pPr algn="ctr"/>
              <a:r>
                <a:rPr lang="es-ES" sz="1000" b="1" dirty="0">
                  <a:solidFill>
                    <a:schemeClr val="tx1"/>
                  </a:solidFill>
                  <a:latin typeface="Arial Narrow" panose="020B0606020202030204" pitchFamily="34" charset="0"/>
                </a:rPr>
                <a:t>-No afiliadas </a:t>
              </a:r>
              <a:r>
                <a:rPr lang="es-CO" sz="1000" b="1" dirty="0">
                  <a:solidFill>
                    <a:schemeClr val="tx1"/>
                  </a:solidFill>
                  <a:latin typeface="Arial Narrow" panose="020B0606020202030204" pitchFamily="34" charset="0"/>
                  <a:sym typeface="+mn-ea"/>
                </a:rPr>
                <a:t>8,9</a:t>
              </a:r>
              <a:r>
                <a:rPr lang="es-ES" sz="1000" b="1" dirty="0">
                  <a:solidFill>
                    <a:schemeClr val="tx1"/>
                  </a:solidFill>
                  <a:latin typeface="Arial Narrow" panose="020B0606020202030204" pitchFamily="34" charset="0"/>
                  <a:sym typeface="+mn-ea"/>
                </a:rPr>
                <a:t>% (</a:t>
              </a:r>
              <a:r>
                <a:rPr lang="fr-FR" sz="1000" b="1" dirty="0">
                  <a:solidFill>
                    <a:schemeClr val="tx1"/>
                  </a:solidFill>
                  <a:latin typeface="Arial Narrow" panose="020B0606020202030204" pitchFamily="34" charset="0"/>
                  <a:sym typeface="+mn-ea"/>
                </a:rPr>
                <a:t>35</a:t>
              </a:r>
              <a:r>
                <a:rPr lang="es-ES" sz="1000" b="1" dirty="0">
                  <a:solidFill>
                    <a:schemeClr val="tx1"/>
                  </a:solidFill>
                  <a:latin typeface="Arial Narrow" panose="020B0606020202030204" pitchFamily="34" charset="0"/>
                  <a:sym typeface="+mn-ea"/>
                </a:rPr>
                <a:t>)</a:t>
              </a:r>
            </a:p>
            <a:p>
              <a:pPr algn="ctr"/>
              <a:r>
                <a:rPr lang="es-ES" sz="1000" b="1" dirty="0">
                  <a:solidFill>
                    <a:schemeClr val="tx1"/>
                  </a:solidFill>
                  <a:latin typeface="Arial Narrow" panose="020B0606020202030204" pitchFamily="34" charset="0"/>
                  <a:sym typeface="+mn-ea"/>
                </a:rPr>
                <a:t>-Excepción 0,8% (3)</a:t>
              </a:r>
              <a:endParaRPr lang="es-ES" sz="1000" b="1" dirty="0">
                <a:solidFill>
                  <a:schemeClr val="tx1"/>
                </a:solidFill>
                <a:latin typeface="Arial Narrow" panose="020B0606020202030204" pitchFamily="34" charset="0"/>
              </a:endParaRPr>
            </a:p>
          </p:txBody>
        </p:sp>
      </p:grpSp>
      <p:grpSp>
        <p:nvGrpSpPr>
          <p:cNvPr id="53" name="52 Grupo"/>
          <p:cNvGrpSpPr/>
          <p:nvPr/>
        </p:nvGrpSpPr>
        <p:grpSpPr>
          <a:xfrm>
            <a:off x="4790644" y="4302137"/>
            <a:ext cx="1069524" cy="556413"/>
            <a:chOff x="3752084" y="554831"/>
            <a:chExt cx="1174540" cy="663396"/>
          </a:xfrm>
        </p:grpSpPr>
        <p:sp>
          <p:nvSpPr>
            <p:cNvPr id="56" name="55 Rectángulo redondeado"/>
            <p:cNvSpPr/>
            <p:nvPr/>
          </p:nvSpPr>
          <p:spPr>
            <a:xfrm>
              <a:off x="3937262" y="962170"/>
              <a:ext cx="869989" cy="256057"/>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solidFill>
                  <a:latin typeface="Arial Narrow" panose="020B0606020202030204" pitchFamily="34" charset="0"/>
                </a:rPr>
                <a:t>2,8</a:t>
              </a:r>
              <a:r>
                <a:rPr lang="es-ES" sz="1200" b="1" dirty="0">
                  <a:solidFill>
                    <a:schemeClr val="tx1"/>
                  </a:solidFill>
                  <a:latin typeface="Arial Narrow" panose="020B0606020202030204" pitchFamily="34" charset="0"/>
                </a:rPr>
                <a:t>% (11)</a:t>
              </a:r>
            </a:p>
          </p:txBody>
        </p:sp>
        <p:sp>
          <p:nvSpPr>
            <p:cNvPr id="57" name="56 Rectángulo"/>
            <p:cNvSpPr/>
            <p:nvPr/>
          </p:nvSpPr>
          <p:spPr>
            <a:xfrm>
              <a:off x="3752084" y="554831"/>
              <a:ext cx="1174540" cy="311910"/>
            </a:xfrm>
            <a:prstGeom prst="rect">
              <a:avLst/>
            </a:prstGeom>
          </p:spPr>
          <p:txBody>
            <a:bodyPr wrap="none">
              <a:spAutoFit/>
            </a:bodyPr>
            <a:lstStyle/>
            <a:p>
              <a:r>
                <a:rPr lang="es-ES" sz="1050" b="1" u="sng" dirty="0">
                  <a:latin typeface="Arial Narrow" panose="020B0606020202030204" pitchFamily="34" charset="0"/>
                </a:rPr>
                <a:t>Afrocolombiano</a:t>
              </a:r>
              <a:endParaRPr lang="es-ES" sz="1050" b="1" u="sng" dirty="0">
                <a:solidFill>
                  <a:sysClr val="windowText" lastClr="000000"/>
                </a:solidFill>
                <a:latin typeface="Arial Narrow" panose="020B0606020202030204" pitchFamily="34" charset="0"/>
              </a:endParaRPr>
            </a:p>
          </p:txBody>
        </p:sp>
      </p:grpSp>
      <p:sp>
        <p:nvSpPr>
          <p:cNvPr id="51" name="50 Rectángulo"/>
          <p:cNvSpPr/>
          <p:nvPr/>
        </p:nvSpPr>
        <p:spPr>
          <a:xfrm>
            <a:off x="2153546" y="2771800"/>
            <a:ext cx="5020167" cy="38691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2" name="61 Grupo"/>
          <p:cNvGrpSpPr/>
          <p:nvPr/>
        </p:nvGrpSpPr>
        <p:grpSpPr>
          <a:xfrm>
            <a:off x="2256412" y="2880989"/>
            <a:ext cx="3495056" cy="288137"/>
            <a:chOff x="2448322" y="-794404"/>
            <a:chExt cx="3495056" cy="288137"/>
          </a:xfrm>
        </p:grpSpPr>
        <p:sp>
          <p:nvSpPr>
            <p:cNvPr id="64" name="63 Elipse"/>
            <p:cNvSpPr/>
            <p:nvPr/>
          </p:nvSpPr>
          <p:spPr>
            <a:xfrm>
              <a:off x="2448322" y="-767877"/>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9" name="68 Conector recto"/>
            <p:cNvCxnSpPr>
              <a:stCxn id="64" idx="6"/>
            </p:cNvCxnSpPr>
            <p:nvPr/>
          </p:nvCxnSpPr>
          <p:spPr>
            <a:xfrm>
              <a:off x="2736354" y="-637072"/>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0" name="69 CuadroTexto"/>
            <p:cNvSpPr txBox="1"/>
            <p:nvPr/>
          </p:nvSpPr>
          <p:spPr>
            <a:xfrm>
              <a:off x="3351090" y="-794404"/>
              <a:ext cx="2592288" cy="276999"/>
            </a:xfrm>
            <a:prstGeom prst="rect">
              <a:avLst/>
            </a:prstGeom>
            <a:noFill/>
          </p:spPr>
          <p:txBody>
            <a:bodyPr wrap="square" rtlCol="0">
              <a:spAutoFit/>
            </a:bodyPr>
            <a:lstStyle/>
            <a:p>
              <a:r>
                <a:rPr lang="es-ES" sz="1200" b="1" dirty="0">
                  <a:latin typeface="Arial Narrow" panose="020B0606020202030204" pitchFamily="34" charset="0"/>
                </a:rPr>
                <a:t>Variables de interés</a:t>
              </a:r>
            </a:p>
          </p:txBody>
        </p:sp>
      </p:grpSp>
      <p:grpSp>
        <p:nvGrpSpPr>
          <p:cNvPr id="52" name="51 Grupo"/>
          <p:cNvGrpSpPr/>
          <p:nvPr/>
        </p:nvGrpSpPr>
        <p:grpSpPr>
          <a:xfrm>
            <a:off x="5932345" y="4330875"/>
            <a:ext cx="1199741" cy="753422"/>
            <a:chOff x="2507826" y="2724731"/>
            <a:chExt cx="874090" cy="753422"/>
          </a:xfrm>
        </p:grpSpPr>
        <p:sp>
          <p:nvSpPr>
            <p:cNvPr id="54" name="53 Rectángulo redondeado"/>
            <p:cNvSpPr/>
            <p:nvPr/>
          </p:nvSpPr>
          <p:spPr>
            <a:xfrm>
              <a:off x="2507826" y="3048313"/>
              <a:ext cx="874090" cy="4298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a:solidFill>
                    <a:schemeClr val="tx1"/>
                  </a:solidFill>
                  <a:latin typeface="Arial Narrow" panose="020B0606020202030204" pitchFamily="34" charset="0"/>
                </a:rPr>
                <a:t>14</a:t>
              </a:r>
              <a:r>
                <a:rPr lang="es-ES" sz="1400" b="1" dirty="0">
                  <a:solidFill>
                    <a:schemeClr val="tx1"/>
                  </a:solidFill>
                  <a:latin typeface="Arial Narrow" panose="020B0606020202030204" pitchFamily="34" charset="0"/>
                </a:rPr>
                <a:t>% </a:t>
              </a:r>
            </a:p>
            <a:p>
              <a:pPr algn="ctr"/>
              <a:r>
                <a:rPr lang="es-ES" sz="1050" b="1" dirty="0">
                  <a:solidFill>
                    <a:schemeClr val="tx1"/>
                  </a:solidFill>
                  <a:latin typeface="Arial Narrow" panose="020B0606020202030204" pitchFamily="34" charset="0"/>
                </a:rPr>
                <a:t>(</a:t>
              </a:r>
              <a:r>
                <a:rPr lang="fr-FR" sz="1050" b="1" dirty="0">
                  <a:solidFill>
                    <a:schemeClr val="tx1"/>
                  </a:solidFill>
                  <a:latin typeface="Arial Narrow" panose="020B0606020202030204" pitchFamily="34" charset="0"/>
                </a:rPr>
                <a:t>55 venezolanas</a:t>
              </a:r>
              <a:r>
                <a:rPr lang="es-ES" sz="1050" b="1" dirty="0">
                  <a:solidFill>
                    <a:schemeClr val="tx1"/>
                  </a:solidFill>
                  <a:latin typeface="Arial Narrow" panose="020B0606020202030204" pitchFamily="34" charset="0"/>
                </a:rPr>
                <a:t>)</a:t>
              </a:r>
            </a:p>
          </p:txBody>
        </p:sp>
        <p:sp>
          <p:nvSpPr>
            <p:cNvPr id="60" name="59 Rectángulo"/>
            <p:cNvSpPr/>
            <p:nvPr/>
          </p:nvSpPr>
          <p:spPr>
            <a:xfrm>
              <a:off x="2580819" y="2724731"/>
              <a:ext cx="665567" cy="261610"/>
            </a:xfrm>
            <a:prstGeom prst="rect">
              <a:avLst/>
            </a:prstGeom>
          </p:spPr>
          <p:txBody>
            <a:bodyPr wrap="none">
              <a:spAutoFit/>
            </a:bodyPr>
            <a:lstStyle/>
            <a:p>
              <a:pPr algn="ctr"/>
              <a:r>
                <a:rPr lang="es-ES" sz="1100" b="1" u="sng" dirty="0">
                  <a:latin typeface="Arial Narrow" panose="020B0606020202030204" pitchFamily="34" charset="0"/>
                </a:rPr>
                <a:t>Migrante</a:t>
              </a:r>
              <a:endParaRPr lang="es-ES" sz="1100" b="1" u="sng" dirty="0">
                <a:solidFill>
                  <a:sysClr val="windowText" lastClr="000000"/>
                </a:solidFill>
                <a:latin typeface="Arial Narrow" panose="020B0606020202030204" pitchFamily="34" charset="0"/>
              </a:endParaRPr>
            </a:p>
          </p:txBody>
        </p:sp>
      </p:grpSp>
      <p:pic>
        <p:nvPicPr>
          <p:cNvPr id="65" name="Picture 6"/>
          <p:cNvPicPr>
            <a:picLocks noChangeAspect="1" noChangeArrowheads="1"/>
          </p:cNvPicPr>
          <p:nvPr/>
        </p:nvPicPr>
        <p:blipFill>
          <a:blip r:embed="rId8">
            <a:biLevel thresh="50000"/>
            <a:extLst>
              <a:ext uri="{28A0092B-C50C-407E-A947-70E740481C1C}">
                <a14:useLocalDpi xmlns:a14="http://schemas.microsoft.com/office/drawing/2010/main" val="0"/>
              </a:ext>
            </a:extLst>
          </a:blip>
          <a:srcRect/>
          <a:stretch>
            <a:fillRect/>
          </a:stretch>
        </p:blipFill>
        <p:spPr bwMode="auto">
          <a:xfrm>
            <a:off x="6249404" y="3924527"/>
            <a:ext cx="414384" cy="478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56 Rectángulo"/>
          <p:cNvSpPr/>
          <p:nvPr/>
        </p:nvSpPr>
        <p:spPr>
          <a:xfrm>
            <a:off x="4834222" y="5000090"/>
            <a:ext cx="667170" cy="253916"/>
          </a:xfrm>
          <a:prstGeom prst="rect">
            <a:avLst/>
          </a:prstGeom>
        </p:spPr>
        <p:txBody>
          <a:bodyPr wrap="none">
            <a:spAutoFit/>
          </a:bodyPr>
          <a:lstStyle/>
          <a:p>
            <a:r>
              <a:rPr lang="es-ES" sz="1050" b="1" u="sng" dirty="0">
                <a:latin typeface="Arial Narrow" panose="020B0606020202030204" pitchFamily="34" charset="0"/>
              </a:rPr>
              <a:t>Indígena </a:t>
            </a:r>
            <a:endParaRPr lang="es-ES" sz="1050" b="1" u="sng" dirty="0">
              <a:solidFill>
                <a:sysClr val="windowText" lastClr="000000"/>
              </a:solidFill>
              <a:latin typeface="Arial Narrow" panose="020B0606020202030204" pitchFamily="34" charset="0"/>
            </a:endParaRPr>
          </a:p>
        </p:txBody>
      </p:sp>
      <p:sp>
        <p:nvSpPr>
          <p:cNvPr id="42" name="55 Rectángulo redondeado"/>
          <p:cNvSpPr/>
          <p:nvPr/>
        </p:nvSpPr>
        <p:spPr>
          <a:xfrm>
            <a:off x="4957792" y="5292080"/>
            <a:ext cx="793676" cy="259467"/>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0,5% (2)</a:t>
            </a:r>
          </a:p>
        </p:txBody>
      </p:sp>
      <p:cxnSp>
        <p:nvCxnSpPr>
          <p:cNvPr id="49" name="65 Conector recto de flecha"/>
          <p:cNvCxnSpPr>
            <a:cxnSpLocks/>
          </p:cNvCxnSpPr>
          <p:nvPr/>
        </p:nvCxnSpPr>
        <p:spPr>
          <a:xfrm flipH="1">
            <a:off x="2240821" y="3851920"/>
            <a:ext cx="489126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55" name="65 Conector recto de flecha"/>
          <p:cNvCxnSpPr>
            <a:cxnSpLocks/>
          </p:cNvCxnSpPr>
          <p:nvPr/>
        </p:nvCxnSpPr>
        <p:spPr>
          <a:xfrm flipH="1">
            <a:off x="2240821" y="5652117"/>
            <a:ext cx="4891266"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6" name="Rectángulo 5"/>
          <p:cNvSpPr/>
          <p:nvPr/>
        </p:nvSpPr>
        <p:spPr>
          <a:xfrm>
            <a:off x="2161071" y="1854705"/>
            <a:ext cx="5000182" cy="1292662"/>
          </a:xfrm>
          <a:prstGeom prst="rect">
            <a:avLst/>
          </a:prstGeom>
        </p:spPr>
        <p:txBody>
          <a:bodyPr wrap="square">
            <a:spAutoFit/>
          </a:bodyPr>
          <a:lstStyle/>
          <a:p>
            <a:pPr algn="just" rtl="0" fontAlgn="base"/>
            <a:r>
              <a:rPr lang="es-CO" sz="1100" b="1" dirty="0">
                <a:latin typeface="Arial" panose="020B0604020202020204" pitchFamily="34" charset="0"/>
              </a:rPr>
              <a:t>Canal</a:t>
            </a:r>
            <a:r>
              <a:rPr lang="es-CO" sz="1100" b="1" i="0" dirty="0">
                <a:effectLst/>
                <a:latin typeface="Arial" panose="020B0604020202020204" pitchFamily="34" charset="0"/>
              </a:rPr>
              <a:t> endémico para sífilis gestacional, datos preliminares. Mujeres residentes en Medellín, al </a:t>
            </a:r>
            <a:r>
              <a:rPr lang="es-CO" sz="1100" b="1" dirty="0">
                <a:latin typeface="Arial" panose="020B0604020202020204" pitchFamily="34" charset="0"/>
              </a:rPr>
              <a:t>décimo</a:t>
            </a:r>
            <a:r>
              <a:rPr lang="es-CO" sz="1100" b="1" i="0" dirty="0">
                <a:effectLst/>
                <a:latin typeface="Arial" panose="020B0604020202020204" pitchFamily="34" charset="0"/>
              </a:rPr>
              <a:t> epidemiológico de 2025.</a:t>
            </a:r>
            <a:r>
              <a:rPr lang="es-CO" sz="1100" b="0" i="1" dirty="0">
                <a:effectLst/>
                <a:latin typeface="Arial" panose="020B0604020202020204" pitchFamily="34" charset="0"/>
              </a:rPr>
              <a:t> </a:t>
            </a:r>
          </a:p>
          <a:p>
            <a:pPr algn="just" rtl="0" fontAlgn="base"/>
            <a:r>
              <a:rPr lang="es-CO" sz="900" dirty="0">
                <a:solidFill>
                  <a:srgbClr val="000000"/>
                </a:solidFill>
                <a:latin typeface="Arial" panose="020B0604020202020204" pitchFamily="34" charset="0"/>
              </a:rPr>
              <a:t>Nota: método percentiles; Canal elaborado en Python. Cálculos con apoyo de DeepSeek, modelo de inteligencia artificial (IA) entrenado para análisis epidemiológicos, utilizando Python 3.10 y las bibliotecas Pandas y Matplotlib. Fuente: Seguimiento de sífilis gestacional, Sivigila. Medellín. Fecha de corte: 04/10/2025.</a:t>
            </a:r>
          </a:p>
          <a:p>
            <a:r>
              <a:rPr lang="es-CO" sz="1800" dirty="0">
                <a:solidFill>
                  <a:srgbClr val="000000"/>
                </a:solidFill>
                <a:effectLst/>
                <a:latin typeface="Arial" panose="020B0604020202020204" pitchFamily="34" charset="0"/>
                <a:ea typeface="Cambria" panose="02040503050406030204" pitchFamily="18" charset="0"/>
              </a:rPr>
              <a:t/>
            </a:r>
            <a:br>
              <a:rPr lang="es-CO" sz="1800" dirty="0">
                <a:solidFill>
                  <a:srgbClr val="000000"/>
                </a:solidFill>
                <a:effectLst/>
                <a:latin typeface="Arial" panose="020B0604020202020204" pitchFamily="34" charset="0"/>
                <a:ea typeface="Cambria" panose="02040503050406030204" pitchFamily="18" charset="0"/>
              </a:rPr>
            </a:br>
            <a:endParaRPr lang="es-CO" sz="200" b="0" i="0" dirty="0">
              <a:solidFill>
                <a:srgbClr val="000000"/>
              </a:solidFill>
              <a:effectLst/>
              <a:latin typeface="Segoe UI" panose="020B0502040204020203" pitchFamily="34" charset="0"/>
            </a:endParaRPr>
          </a:p>
        </p:txBody>
      </p:sp>
      <p:sp>
        <p:nvSpPr>
          <p:cNvPr id="14" name="Rectángulo 13"/>
          <p:cNvSpPr/>
          <p:nvPr/>
        </p:nvSpPr>
        <p:spPr>
          <a:xfrm>
            <a:off x="2783497" y="5888385"/>
            <a:ext cx="4348590" cy="954107"/>
          </a:xfrm>
          <a:prstGeom prst="rect">
            <a:avLst/>
          </a:prstGeom>
        </p:spPr>
        <p:txBody>
          <a:bodyPr wrap="square">
            <a:spAutoFit/>
          </a:bodyPr>
          <a:lstStyle/>
          <a:p>
            <a:pPr algn="just">
              <a:spcAft>
                <a:spcPts val="0"/>
              </a:spcAft>
            </a:pPr>
            <a:r>
              <a:rPr lang="es-CO" sz="1400" b="1" dirty="0">
                <a:solidFill>
                  <a:srgbClr val="002060"/>
                </a:solidFill>
                <a:latin typeface="Arial" panose="020B0604020202020204" pitchFamily="34" charset="0"/>
                <a:ea typeface="Cambria" panose="02040503050406030204" pitchFamily="18" charset="0"/>
                <a:cs typeface="Calibri" panose="020F0502020204030204" pitchFamily="34" charset="0"/>
              </a:rPr>
              <a:t>Sífilis gestacional, según variables de diagnóstico y tratamiento. Residentes en Medellín, </a:t>
            </a:r>
            <a:r>
              <a:rPr lang="fr-FR" altLang="es-CO" sz="1400" b="1" dirty="0">
                <a:solidFill>
                  <a:srgbClr val="002060"/>
                </a:solidFill>
                <a:latin typeface="Arial" panose="020B0604020202020204" pitchFamily="34" charset="0"/>
                <a:ea typeface="Cambria" panose="02040503050406030204" pitchFamily="18" charset="0"/>
                <a:cs typeface="Calibri" panose="020F0502020204030204" pitchFamily="34" charset="0"/>
              </a:rPr>
              <a:t>al décimo período </a:t>
            </a:r>
            <a:r>
              <a:rPr lang="es-CO" sz="1400" b="1" dirty="0">
                <a:solidFill>
                  <a:srgbClr val="002060"/>
                </a:solidFill>
                <a:latin typeface="Arial" panose="020B0604020202020204" pitchFamily="34" charset="0"/>
                <a:ea typeface="Cambria" panose="02040503050406030204" pitchFamily="18" charset="0"/>
                <a:cs typeface="Calibri" panose="020F0502020204030204" pitchFamily="34" charset="0"/>
              </a:rPr>
              <a:t>epidemiológico de 2025.</a:t>
            </a:r>
            <a:endParaRPr lang="es-CO" sz="1400" b="1" i="1" dirty="0">
              <a:solidFill>
                <a:srgbClr val="002060"/>
              </a:solidFill>
              <a:effectLst/>
              <a:latin typeface="Arial" panose="020B0604020202020204" pitchFamily="34" charset="0"/>
              <a:ea typeface="Cambria" panose="02040503050406030204" pitchFamily="18" charset="0"/>
              <a:cs typeface="Calibri" panose="020F0502020204030204" pitchFamily="34" charset="0"/>
            </a:endParaRPr>
          </a:p>
        </p:txBody>
      </p:sp>
      <p:sp>
        <p:nvSpPr>
          <p:cNvPr id="17" name="Rectángulo 16"/>
          <p:cNvSpPr/>
          <p:nvPr/>
        </p:nvSpPr>
        <p:spPr>
          <a:xfrm>
            <a:off x="2798069" y="8104892"/>
            <a:ext cx="2826786" cy="861774"/>
          </a:xfrm>
          <a:prstGeom prst="rect">
            <a:avLst/>
          </a:prstGeom>
        </p:spPr>
        <p:txBody>
          <a:bodyPr wrap="square">
            <a:spAutoFit/>
          </a:bodyPr>
          <a:lstStyle/>
          <a:p>
            <a:r>
              <a:rPr lang="es-CO" sz="1000" dirty="0"/>
              <a:t>*Tratamiento: se consideró como “si”, aquellos casos que al menos habían recibido una dosis.</a:t>
            </a:r>
          </a:p>
          <a:p>
            <a:endParaRPr lang="es-CO" sz="1000" dirty="0"/>
          </a:p>
          <a:p>
            <a:r>
              <a:rPr lang="es-CO" sz="1000" dirty="0"/>
              <a:t>Fuente: Seguimiento de sífilis gestacional, Sivigila. Medellín. Fecha de corte: </a:t>
            </a:r>
            <a:r>
              <a:rPr lang="fr-FR" sz="1000" dirty="0"/>
              <a:t>04</a:t>
            </a:r>
            <a:r>
              <a:rPr lang="es-CO" sz="1000" dirty="0"/>
              <a:t>/10/2025. </a:t>
            </a:r>
            <a:endParaRPr lang="es-CO" sz="1000" dirty="0">
              <a:effectLst/>
              <a:latin typeface="Calibri" panose="020F0502020204030204" pitchFamily="34" charset="0"/>
              <a:ea typeface="Cambria" panose="02040503050406030204" pitchFamily="18" charset="0"/>
              <a:cs typeface="Calibri" panose="020F0502020204030204" pitchFamily="34" charset="0"/>
            </a:endParaRPr>
          </a:p>
        </p:txBody>
      </p:sp>
      <p:sp>
        <p:nvSpPr>
          <p:cNvPr id="50" name="Rectángulo 49">
            <a:extLst>
              <a:ext uri="{FF2B5EF4-FFF2-40B4-BE49-F238E27FC236}">
                <a16:creationId xmlns:a16="http://schemas.microsoft.com/office/drawing/2014/main" id="{3091D425-C652-4A68-B722-0AA56ACDD63D}"/>
              </a:ext>
            </a:extLst>
          </p:cNvPr>
          <p:cNvSpPr/>
          <p:nvPr/>
        </p:nvSpPr>
        <p:spPr>
          <a:xfrm>
            <a:off x="2448322" y="3102445"/>
            <a:ext cx="4560195" cy="807913"/>
          </a:xfrm>
          <a:prstGeom prst="rect">
            <a:avLst/>
          </a:prstGeom>
        </p:spPr>
        <p:txBody>
          <a:bodyPr wrap="square">
            <a:spAutoFit/>
          </a:bodyPr>
          <a:lstStyle/>
          <a:p>
            <a:pPr algn="ctr">
              <a:spcAft>
                <a:spcPts val="0"/>
              </a:spcAft>
            </a:pPr>
            <a:r>
              <a:rPr lang="es-CO" sz="1200" b="1" dirty="0">
                <a:solidFill>
                  <a:srgbClr val="002060"/>
                </a:solidFill>
                <a:latin typeface="Arial" panose="020B0604020202020204" pitchFamily="34" charset="0"/>
                <a:ea typeface="Cambria" panose="02040503050406030204" pitchFamily="18" charset="0"/>
                <a:cs typeface="Calibri" panose="020F0502020204030204" pitchFamily="34" charset="0"/>
              </a:rPr>
              <a:t>Razón de prevalencia de sífilis gestacional</a:t>
            </a:r>
          </a:p>
          <a:p>
            <a:pPr algn="ctr">
              <a:spcAft>
                <a:spcPts val="0"/>
              </a:spcAft>
            </a:pPr>
            <a:r>
              <a:rPr lang="es-CO" sz="1200" b="1" i="1" dirty="0">
                <a:solidFill>
                  <a:srgbClr val="002060"/>
                </a:solidFill>
                <a:effectLst/>
                <a:latin typeface="Arial" panose="020B0604020202020204" pitchFamily="34" charset="0"/>
                <a:ea typeface="Cambria" panose="02040503050406030204" pitchFamily="18" charset="0"/>
                <a:cs typeface="Calibri" panose="020F0502020204030204" pitchFamily="34" charset="0"/>
              </a:rPr>
              <a:t>24,8 casos por 1000 nacidos vivos más mortinatos</a:t>
            </a:r>
          </a:p>
          <a:p>
            <a:pPr algn="ctr">
              <a:spcAft>
                <a:spcPts val="0"/>
              </a:spcAft>
            </a:pPr>
            <a:r>
              <a:rPr lang="es-CO" sz="1200" b="1" i="1" dirty="0">
                <a:solidFill>
                  <a:srgbClr val="002060"/>
                </a:solidFill>
                <a:latin typeface="Arial" panose="020B0604020202020204" pitchFamily="34" charset="0"/>
                <a:ea typeface="Cambria" panose="02040503050406030204" pitchFamily="18" charset="0"/>
                <a:cs typeface="Calibri" panose="020F0502020204030204" pitchFamily="34" charset="0"/>
              </a:rPr>
              <a:t>(</a:t>
            </a:r>
            <a:r>
              <a:rPr lang="es-CO" sz="1050" b="1" i="1" dirty="0">
                <a:solidFill>
                  <a:srgbClr val="002060"/>
                </a:solidFill>
                <a:latin typeface="Arial" panose="020B0604020202020204" pitchFamily="34" charset="0"/>
                <a:ea typeface="Cambria" panose="02040503050406030204" pitchFamily="18" charset="0"/>
                <a:cs typeface="Calibri" panose="020F0502020204030204" pitchFamily="34" charset="0"/>
              </a:rPr>
              <a:t>378 casos entre 15261 n. v. y 147 nacidos muertos, se excluyeron 14 venezolanas con menos de seis meses de residencia en Medellín)</a:t>
            </a:r>
            <a:endParaRPr lang="es-CO" sz="1200" b="1" i="1" dirty="0">
              <a:solidFill>
                <a:srgbClr val="002060"/>
              </a:solidFill>
              <a:effectLst/>
              <a:latin typeface="Arial" panose="020B0604020202020204" pitchFamily="34" charset="0"/>
              <a:ea typeface="Cambria" panose="02040503050406030204" pitchFamily="18" charset="0"/>
              <a:cs typeface="Calibri" panose="020F0502020204030204" pitchFamily="34" charset="0"/>
            </a:endParaRPr>
          </a:p>
        </p:txBody>
      </p:sp>
      <p:pic>
        <p:nvPicPr>
          <p:cNvPr id="3" name="Imagen 2">
            <a:extLst>
              <a:ext uri="{FF2B5EF4-FFF2-40B4-BE49-F238E27FC236}">
                <a16:creationId xmlns:a16="http://schemas.microsoft.com/office/drawing/2014/main" id="{410E80D2-BFA8-4216-840B-D67E03E8E7C6}"/>
              </a:ext>
            </a:extLst>
          </p:cNvPr>
          <p:cNvPicPr>
            <a:picLocks noChangeAspect="1"/>
          </p:cNvPicPr>
          <p:nvPr/>
        </p:nvPicPr>
        <p:blipFill>
          <a:blip r:embed="rId9"/>
          <a:stretch>
            <a:fillRect/>
          </a:stretch>
        </p:blipFill>
        <p:spPr>
          <a:xfrm>
            <a:off x="2336522" y="346088"/>
            <a:ext cx="4007288" cy="1532503"/>
          </a:xfrm>
          <a:prstGeom prst="rect">
            <a:avLst/>
          </a:prstGeom>
        </p:spPr>
      </p:pic>
      <p:pic>
        <p:nvPicPr>
          <p:cNvPr id="12" name="Imagen 11">
            <a:extLst>
              <a:ext uri="{FF2B5EF4-FFF2-40B4-BE49-F238E27FC236}">
                <a16:creationId xmlns:a16="http://schemas.microsoft.com/office/drawing/2014/main" id="{3814C0AF-91A0-49AA-B7A1-86E1F3CD2475}"/>
              </a:ext>
            </a:extLst>
          </p:cNvPr>
          <p:cNvPicPr>
            <a:picLocks noChangeAspect="1"/>
          </p:cNvPicPr>
          <p:nvPr/>
        </p:nvPicPr>
        <p:blipFill>
          <a:blip r:embed="rId10"/>
          <a:stretch>
            <a:fillRect/>
          </a:stretch>
        </p:blipFill>
        <p:spPr>
          <a:xfrm>
            <a:off x="95600" y="5752688"/>
            <a:ext cx="2758575" cy="3307427"/>
          </a:xfrm>
          <a:prstGeom prst="rect">
            <a:avLst/>
          </a:prstGeom>
        </p:spPr>
      </p:pic>
    </p:spTree>
    <p:extLst>
      <p:ext uri="{BB962C8B-B14F-4D97-AF65-F5344CB8AC3E}">
        <p14:creationId xmlns:p14="http://schemas.microsoft.com/office/powerpoint/2010/main" val="36396691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30064" y="7611466"/>
            <a:ext cx="6984826" cy="1477328"/>
          </a:xfrm>
          <a:prstGeom prst="rect">
            <a:avLst/>
          </a:prstGeom>
        </p:spPr>
        <p:txBody>
          <a:bodyPr wrap="square">
            <a:spAutoFit/>
          </a:bodyPr>
          <a:lstStyle/>
          <a:p>
            <a:pPr algn="just"/>
            <a:r>
              <a:rPr lang="es-CO" sz="2000" b="1" dirty="0">
                <a:solidFill>
                  <a:srgbClr val="002060"/>
                </a:solidFill>
                <a:latin typeface="Arial" panose="020B0604020202020204" pitchFamily="34" charset="0"/>
                <a:ea typeface="Cambria" panose="02040503050406030204" pitchFamily="18" charset="0"/>
                <a:cs typeface="Calibri" panose="020F0502020204030204" pitchFamily="34" charset="0"/>
              </a:rPr>
              <a:t>Sífilis gestacional, razón de prevalencia por año. Residentes en Medellín, 2016 a 2025*.</a:t>
            </a:r>
          </a:p>
          <a:p>
            <a:pPr algn="just"/>
            <a:r>
              <a:rPr lang="es-CO" sz="1000" dirty="0">
                <a:latin typeface="Arial" panose="020B0604020202020204" pitchFamily="34" charset="0"/>
                <a:ea typeface="Cambria" panose="02040503050406030204" pitchFamily="18" charset="0"/>
                <a:cs typeface="Arial" panose="020B0604020202020204" pitchFamily="34" charset="0"/>
              </a:rPr>
              <a:t>*Para el cálculo de la razón, el denominador fueron los mortinatos más los nacidos vivos de cada año según datos del DANE. Para el 2023, se actualizó la cifra oficial para este año del DANE publicada en 2024 y 2025, se trabaja con la misma población de 2023. Los datos de 2024 y 2025 son preliminares.</a:t>
            </a:r>
          </a:p>
          <a:p>
            <a:pPr algn="just">
              <a:spcAft>
                <a:spcPts val="1000"/>
              </a:spcAft>
            </a:pPr>
            <a:r>
              <a:rPr lang="es-CO" sz="1000" dirty="0">
                <a:latin typeface="Arial" panose="020B0604020202020204" pitchFamily="34" charset="0"/>
                <a:ea typeface="Cambria" panose="02040503050406030204" pitchFamily="18" charset="0"/>
                <a:cs typeface="Arial" panose="020B0604020202020204" pitchFamily="34" charset="0"/>
              </a:rPr>
              <a:t>**Se excluyeron catorce (14) venezolanas que tienen menos de seis meses de residencia en el país. Fuente: Seguimiento de sífilis gestacional, Sivigila. Medellín. Fecha de corte: 04/10/2025.</a:t>
            </a:r>
          </a:p>
        </p:txBody>
      </p:sp>
      <p:sp>
        <p:nvSpPr>
          <p:cNvPr id="7" name="Rectángulo 6"/>
          <p:cNvSpPr/>
          <p:nvPr/>
        </p:nvSpPr>
        <p:spPr>
          <a:xfrm>
            <a:off x="291768" y="3200033"/>
            <a:ext cx="6909132" cy="2221121"/>
          </a:xfrm>
          <a:prstGeom prst="rect">
            <a:avLst/>
          </a:prstGeom>
        </p:spPr>
        <p:txBody>
          <a:bodyPr wrap="square">
            <a:spAutoFit/>
          </a:bodyPr>
          <a:lstStyle/>
          <a:p>
            <a:pPr algn="just"/>
            <a:r>
              <a:rPr lang="es-CO" sz="2000" b="1" dirty="0">
                <a:solidFill>
                  <a:srgbClr val="002060"/>
                </a:solidFill>
                <a:latin typeface="Arial" panose="020B0604020202020204" pitchFamily="34" charset="0"/>
                <a:ea typeface="Cambria" panose="02040503050406030204" pitchFamily="18" charset="0"/>
                <a:cs typeface="Calibri" panose="020F0502020204030204" pitchFamily="34" charset="0"/>
              </a:rPr>
              <a:t>Sífilis gestacional, razón de prevalencia por año. Residencia en Colombia, Antioquia y Medellín, 2016 a 2025.</a:t>
            </a:r>
          </a:p>
          <a:p>
            <a:pPr algn="just">
              <a:spcAft>
                <a:spcPts val="1000"/>
              </a:spcAft>
            </a:pPr>
            <a:r>
              <a:rPr lang="es-CO" sz="1000" dirty="0">
                <a:latin typeface="Arial" panose="020B0604020202020204" pitchFamily="34" charset="0"/>
                <a:ea typeface="Cambria" panose="02040503050406030204" pitchFamily="18" charset="0"/>
                <a:cs typeface="Arial" panose="020B0604020202020204" pitchFamily="34" charset="0"/>
              </a:rPr>
              <a:t>*Para el cálculo de la razón, el denominador fueron los mortinatos más los nacidos vivos de cada año según datos del DANE. Para el 2023, se actualizó la cifra oficial para este año del DANE publicada en 2024 y 2025, se trabajó con la población de 2023. Los datos preliminares de Colombia y Antioquia tomados del informe del evento del INS actualizado al octavo periodo epidemiológico del 2025.**Se excluyeron catorce (14) venezolanas que tienen menos de seis meses de residencia en el país. Fuente: Seguimiento de sífilis gestacional, Sivigila. Medellín. Fecha de corte: 04/10/2025. Los datos de Antioquia y Colombia son tomados del informe del INS del evento de sífilis gestacional.</a:t>
            </a:r>
          </a:p>
          <a:p>
            <a:pPr algn="just">
              <a:spcAft>
                <a:spcPts val="1000"/>
              </a:spcAft>
            </a:pPr>
            <a:endParaRPr lang="es-CO" sz="1000" i="1" dirty="0">
              <a:effectLst/>
              <a:latin typeface="Calibri" panose="020F0502020204030204" pitchFamily="34" charset="0"/>
              <a:ea typeface="Cambria" panose="02040503050406030204" pitchFamily="18" charset="0"/>
            </a:endParaRPr>
          </a:p>
        </p:txBody>
      </p:sp>
      <p:pic>
        <p:nvPicPr>
          <p:cNvPr id="3" name="Imagen 2">
            <a:extLst>
              <a:ext uri="{FF2B5EF4-FFF2-40B4-BE49-F238E27FC236}">
                <a16:creationId xmlns:a16="http://schemas.microsoft.com/office/drawing/2014/main" id="{A31D0DE8-89B2-4AC4-9958-1B19294B9CC7}"/>
              </a:ext>
            </a:extLst>
          </p:cNvPr>
          <p:cNvPicPr>
            <a:picLocks noChangeAspect="1"/>
          </p:cNvPicPr>
          <p:nvPr/>
        </p:nvPicPr>
        <p:blipFill>
          <a:blip r:embed="rId2"/>
          <a:stretch>
            <a:fillRect/>
          </a:stretch>
        </p:blipFill>
        <p:spPr>
          <a:xfrm>
            <a:off x="352502" y="357224"/>
            <a:ext cx="6416300" cy="2842809"/>
          </a:xfrm>
          <a:prstGeom prst="rect">
            <a:avLst/>
          </a:prstGeom>
        </p:spPr>
      </p:pic>
      <p:pic>
        <p:nvPicPr>
          <p:cNvPr id="8" name="Imagen 7">
            <a:extLst>
              <a:ext uri="{FF2B5EF4-FFF2-40B4-BE49-F238E27FC236}">
                <a16:creationId xmlns:a16="http://schemas.microsoft.com/office/drawing/2014/main" id="{9F019CEE-D6EB-4E03-A80C-B899137DC69E}"/>
              </a:ext>
            </a:extLst>
          </p:cNvPr>
          <p:cNvPicPr>
            <a:picLocks noChangeAspect="1"/>
          </p:cNvPicPr>
          <p:nvPr/>
        </p:nvPicPr>
        <p:blipFill>
          <a:blip r:embed="rId3"/>
          <a:stretch>
            <a:fillRect/>
          </a:stretch>
        </p:blipFill>
        <p:spPr>
          <a:xfrm>
            <a:off x="352502" y="5107069"/>
            <a:ext cx="6001412" cy="2539883"/>
          </a:xfrm>
          <a:prstGeom prst="rect">
            <a:avLst/>
          </a:prstGeom>
        </p:spPr>
      </p:pic>
      <p:sp>
        <p:nvSpPr>
          <p:cNvPr id="6"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a:t>
            </a:r>
            <a:r>
              <a:rPr lang="es-ES" sz="1050" b="1" dirty="0" smtClean="0">
                <a:latin typeface="Arial Narrow" panose="020B0606020202030204" pitchFamily="34" charset="0"/>
              </a:rPr>
              <a:t>39 </a:t>
            </a:r>
            <a:endParaRPr lang="es-ES" sz="1050" b="1" dirty="0">
              <a:latin typeface="Arial Narrow" panose="020B0606020202030204" pitchFamily="34" charset="0"/>
            </a:endParaRPr>
          </a:p>
        </p:txBody>
      </p:sp>
    </p:spTree>
    <p:extLst>
      <p:ext uri="{BB962C8B-B14F-4D97-AF65-F5344CB8AC3E}">
        <p14:creationId xmlns:p14="http://schemas.microsoft.com/office/powerpoint/2010/main" val="2471641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6" y="-1"/>
            <a:ext cx="2210926" cy="2823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0" y="2824179"/>
            <a:ext cx="2232223" cy="2178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31483" y="623805"/>
            <a:ext cx="2232173" cy="276999"/>
          </a:xfrm>
          <a:prstGeom prst="rect">
            <a:avLst/>
          </a:prstGeom>
          <a:noFill/>
        </p:spPr>
        <p:txBody>
          <a:bodyPr wrap="square" rtlCol="0">
            <a:spAutoFit/>
          </a:bodyPr>
          <a:lstStyle/>
          <a:p>
            <a:pPr algn="ctr"/>
            <a:r>
              <a:rPr lang="es-ES" sz="1200" b="1" dirty="0">
                <a:latin typeface="Arial Narrow" panose="020B0606020202030204" pitchFamily="34" charset="0"/>
              </a:rPr>
              <a:t>Periodo epidemiológico X- 2025</a:t>
            </a:r>
          </a:p>
        </p:txBody>
      </p:sp>
      <p:sp>
        <p:nvSpPr>
          <p:cNvPr id="6" name="5 Rectángulo"/>
          <p:cNvSpPr/>
          <p:nvPr/>
        </p:nvSpPr>
        <p:spPr>
          <a:xfrm>
            <a:off x="2254889" y="1816532"/>
            <a:ext cx="4946011" cy="353943"/>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pPr algn="just"/>
            <a:r>
              <a:rPr lang="es-ES" sz="1100" dirty="0">
                <a:latin typeface="Arial Narrow" panose="020B0606020202030204" pitchFamily="34" charset="0"/>
              </a:rPr>
              <a:t>Figura. Gráfico de control de parotiditis. Medellín, a período epidemiológico X de 2025. </a:t>
            </a:r>
          </a:p>
        </p:txBody>
      </p:sp>
      <p:sp>
        <p:nvSpPr>
          <p:cNvPr id="18" name="17 Rectángulo"/>
          <p:cNvSpPr/>
          <p:nvPr/>
        </p:nvSpPr>
        <p:spPr>
          <a:xfrm>
            <a:off x="2200690" y="3419872"/>
            <a:ext cx="4946011" cy="523220"/>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pPr algn="just"/>
            <a:r>
              <a:rPr lang="es-ES" sz="1100" dirty="0">
                <a:latin typeface="Arial Narrow" panose="020B0606020202030204" pitchFamily="34" charset="0"/>
              </a:rPr>
              <a:t>Figura. Comportamiento de parotiditis. Medellín, a período epidemiológico X, años 2023-2025.</a:t>
            </a: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de la notificación</a:t>
              </a:r>
            </a:p>
          </p:txBody>
        </p:sp>
      </p:grpSp>
      <p:sp>
        <p:nvSpPr>
          <p:cNvPr id="14" name="13 Rectángulo"/>
          <p:cNvSpPr/>
          <p:nvPr/>
        </p:nvSpPr>
        <p:spPr>
          <a:xfrm>
            <a:off x="-50" y="5004048"/>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32" name="31 Grupo"/>
          <p:cNvGrpSpPr/>
          <p:nvPr/>
        </p:nvGrpSpPr>
        <p:grpSpPr>
          <a:xfrm>
            <a:off x="2226627" y="3923928"/>
            <a:ext cx="3528392" cy="307777"/>
            <a:chOff x="2448322" y="45584"/>
            <a:chExt cx="3528392" cy="307777"/>
          </a:xfrm>
        </p:grpSpPr>
        <p:sp>
          <p:nvSpPr>
            <p:cNvPr id="33" name="3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4" name="33 Conector recto"/>
            <p:cNvCxnSpPr>
              <a:stCxn id="3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3384426" y="45584"/>
              <a:ext cx="2592288" cy="307777"/>
            </a:xfrm>
            <a:prstGeom prst="rect">
              <a:avLst/>
            </a:prstGeom>
            <a:noFill/>
          </p:spPr>
          <p:txBody>
            <a:bodyPr wrap="square" rtlCol="0">
              <a:spAutoFit/>
            </a:bodyPr>
            <a:lstStyle/>
            <a:p>
              <a:r>
                <a:rPr lang="es-ES" sz="1400" b="1" dirty="0">
                  <a:latin typeface="Arial Narrow" panose="020B0606020202030204" pitchFamily="34" charset="0"/>
                </a:rPr>
                <a:t>Indicadores</a:t>
              </a:r>
            </a:p>
          </p:txBody>
        </p:sp>
      </p:grpSp>
      <p:sp>
        <p:nvSpPr>
          <p:cNvPr id="16" name="15 CuadroTexto"/>
          <p:cNvSpPr txBox="1"/>
          <p:nvPr/>
        </p:nvSpPr>
        <p:spPr>
          <a:xfrm>
            <a:off x="2127953" y="4258921"/>
            <a:ext cx="1675008" cy="430887"/>
          </a:xfrm>
          <a:prstGeom prst="rect">
            <a:avLst/>
          </a:prstGeom>
          <a:noFill/>
        </p:spPr>
        <p:txBody>
          <a:bodyPr wrap="square" rtlCol="0">
            <a:spAutoFit/>
          </a:bodyPr>
          <a:lstStyle/>
          <a:p>
            <a:pPr algn="ctr"/>
            <a:r>
              <a:rPr lang="es-ES" sz="1050" b="1" dirty="0">
                <a:latin typeface="Arial Narrow" panose="020B0606020202030204" pitchFamily="34" charset="0"/>
              </a:rPr>
              <a:t>Proporción de incidencia </a:t>
            </a:r>
          </a:p>
          <a:p>
            <a:pPr algn="ctr"/>
            <a:r>
              <a:rPr lang="es-ES" sz="1050" b="1" dirty="0">
                <a:latin typeface="Arial Narrow" panose="020B0606020202030204" pitchFamily="34" charset="0"/>
              </a:rPr>
              <a:t>en población general</a:t>
            </a:r>
          </a:p>
        </p:txBody>
      </p:sp>
      <p:sp>
        <p:nvSpPr>
          <p:cNvPr id="53" name="52 CuadroTexto"/>
          <p:cNvSpPr txBox="1"/>
          <p:nvPr/>
        </p:nvSpPr>
        <p:spPr>
          <a:xfrm>
            <a:off x="2498851" y="4564626"/>
            <a:ext cx="877163" cy="423193"/>
          </a:xfrm>
          <a:prstGeom prst="rect">
            <a:avLst/>
          </a:prstGeom>
          <a:noFill/>
        </p:spPr>
        <p:txBody>
          <a:bodyPr wrap="none" rtlCol="0">
            <a:spAutoFit/>
          </a:bodyPr>
          <a:lstStyle/>
          <a:p>
            <a:pPr algn="ctr"/>
            <a:r>
              <a:rPr lang="es-ES" sz="1100" b="1" dirty="0">
                <a:solidFill>
                  <a:srgbClr val="C00000"/>
                </a:solidFill>
                <a:latin typeface="Arial Narrow" panose="020B0606020202030204" pitchFamily="34" charset="0"/>
              </a:rPr>
              <a:t>11,7* 100 mil</a:t>
            </a:r>
          </a:p>
          <a:p>
            <a:pPr algn="ctr"/>
            <a:r>
              <a:rPr lang="es-ES" sz="1050" b="1" dirty="0">
                <a:latin typeface="Arial Narrow" panose="020B0606020202030204" pitchFamily="34" charset="0"/>
              </a:rPr>
              <a:t>309 casos</a:t>
            </a:r>
          </a:p>
        </p:txBody>
      </p:sp>
      <p:sp>
        <p:nvSpPr>
          <p:cNvPr id="58" name="57 CuadroTexto"/>
          <p:cNvSpPr txBox="1"/>
          <p:nvPr/>
        </p:nvSpPr>
        <p:spPr>
          <a:xfrm>
            <a:off x="3904973" y="4270211"/>
            <a:ext cx="1521623" cy="415498"/>
          </a:xfrm>
          <a:prstGeom prst="rect">
            <a:avLst/>
          </a:prstGeom>
          <a:noFill/>
        </p:spPr>
        <p:txBody>
          <a:bodyPr wrap="square" rtlCol="0">
            <a:spAutoFit/>
          </a:bodyPr>
          <a:lstStyle/>
          <a:p>
            <a:pPr algn="ctr"/>
            <a:r>
              <a:rPr lang="es-ES" sz="1050" b="1" dirty="0">
                <a:latin typeface="Arial Narrow" panose="020B0606020202030204" pitchFamily="34" charset="0"/>
              </a:rPr>
              <a:t>Proporción de incidencia</a:t>
            </a:r>
          </a:p>
          <a:p>
            <a:pPr algn="ctr"/>
            <a:r>
              <a:rPr lang="es-ES" sz="1050" b="1" dirty="0">
                <a:latin typeface="Arial Narrow" panose="020B0606020202030204" pitchFamily="34" charset="0"/>
              </a:rPr>
              <a:t>en menores de 5 años</a:t>
            </a:r>
          </a:p>
        </p:txBody>
      </p:sp>
      <p:sp>
        <p:nvSpPr>
          <p:cNvPr id="61" name="60 CuadroTexto"/>
          <p:cNvSpPr txBox="1"/>
          <p:nvPr/>
        </p:nvSpPr>
        <p:spPr>
          <a:xfrm>
            <a:off x="494426" y="2843808"/>
            <a:ext cx="1220207" cy="338554"/>
          </a:xfrm>
          <a:prstGeom prst="rect">
            <a:avLst/>
          </a:prstGeom>
          <a:noFill/>
        </p:spPr>
        <p:txBody>
          <a:bodyPr wrap="none" rtlCol="0">
            <a:spAutoFit/>
          </a:bodyPr>
          <a:lstStyle/>
          <a:p>
            <a:pPr algn="ctr"/>
            <a:r>
              <a:rPr lang="es-ES" sz="1600" b="1" dirty="0">
                <a:solidFill>
                  <a:srgbClr val="C00000"/>
                </a:solidFill>
                <a:latin typeface="Arial Narrow" panose="020B0606020202030204" pitchFamily="34" charset="0"/>
              </a:rPr>
              <a:t>0% </a:t>
            </a:r>
            <a:r>
              <a:rPr lang="es-ES" sz="1400" b="1" dirty="0">
                <a:latin typeface="Arial Narrow" panose="020B0606020202030204" pitchFamily="34" charset="0"/>
              </a:rPr>
              <a:t>Mortalidad</a:t>
            </a: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4 </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105553"/>
            <a:ext cx="2075175" cy="461665"/>
          </a:xfrm>
          <a:noFill/>
        </p:spPr>
        <p:txBody>
          <a:bodyPr wrap="square" rtlCol="0">
            <a:spAutoFit/>
          </a:bodyPr>
          <a:lstStyle/>
          <a:p>
            <a:r>
              <a:rPr lang="es-ES" sz="2400" b="1" dirty="0">
                <a:solidFill>
                  <a:srgbClr val="C00000"/>
                </a:solidFill>
                <a:latin typeface="Arial Narrow" panose="020B0606020202030204" pitchFamily="34" charset="0"/>
                <a:ea typeface="+mn-ea"/>
                <a:cs typeface="+mn-cs"/>
              </a:rPr>
              <a:t>Parotiditis</a:t>
            </a:r>
          </a:p>
        </p:txBody>
      </p:sp>
      <p:sp>
        <p:nvSpPr>
          <p:cNvPr id="47" name="46 CuadroTexto"/>
          <p:cNvSpPr txBox="1"/>
          <p:nvPr/>
        </p:nvSpPr>
        <p:spPr>
          <a:xfrm>
            <a:off x="4165551" y="4573161"/>
            <a:ext cx="877163" cy="423193"/>
          </a:xfrm>
          <a:prstGeom prst="rect">
            <a:avLst/>
          </a:prstGeom>
          <a:noFill/>
        </p:spPr>
        <p:txBody>
          <a:bodyPr wrap="none" rtlCol="0">
            <a:spAutoFit/>
          </a:bodyPr>
          <a:lstStyle/>
          <a:p>
            <a:pPr algn="ctr"/>
            <a:r>
              <a:rPr lang="es-ES" sz="1100" b="1" dirty="0">
                <a:solidFill>
                  <a:srgbClr val="C00000"/>
                </a:solidFill>
                <a:latin typeface="Arial Narrow" panose="020B0606020202030204" pitchFamily="34" charset="0"/>
              </a:rPr>
              <a:t>32,4* 100 mil</a:t>
            </a:r>
          </a:p>
          <a:p>
            <a:pPr algn="ctr"/>
            <a:r>
              <a:rPr lang="es-ES" sz="1050" b="1" dirty="0">
                <a:latin typeface="Arial Narrow" panose="020B0606020202030204" pitchFamily="34" charset="0"/>
              </a:rPr>
              <a:t>43 casos</a:t>
            </a:r>
          </a:p>
        </p:txBody>
      </p:sp>
      <p:sp>
        <p:nvSpPr>
          <p:cNvPr id="46" name="44 Rectángulo"/>
          <p:cNvSpPr/>
          <p:nvPr/>
        </p:nvSpPr>
        <p:spPr>
          <a:xfrm>
            <a:off x="5901598" y="5508104"/>
            <a:ext cx="1306073" cy="1461939"/>
          </a:xfrm>
          <a:prstGeom prst="rect">
            <a:avLst/>
          </a:prstGeom>
          <a:noFill/>
        </p:spPr>
        <p:txBody>
          <a:bodyPr wrap="square">
            <a:spAutoFit/>
          </a:bodyPr>
          <a:lstStyle/>
          <a:p>
            <a:r>
              <a:rPr lang="es-ES" sz="600" dirty="0">
                <a:latin typeface="Arial Narrow" panose="020B0606020202030204" pitchFamily="34" charset="0"/>
              </a:rPr>
              <a:t>Fuente: SIVIGILA. Secretaria de Salud de Medellín.</a:t>
            </a:r>
          </a:p>
          <a:p>
            <a:r>
              <a:rPr lang="es-ES" sz="1100" dirty="0">
                <a:latin typeface="Arial Narrow" panose="020B0606020202030204" pitchFamily="34" charset="0"/>
              </a:rPr>
              <a:t>Figura. Mapa temático de incidencia de parotiditis. Medellín, a período epidemiológico X de 2025.</a:t>
            </a:r>
          </a:p>
        </p:txBody>
      </p:sp>
      <p:grpSp>
        <p:nvGrpSpPr>
          <p:cNvPr id="48" name="25 Grupo"/>
          <p:cNvGrpSpPr/>
          <p:nvPr/>
        </p:nvGrpSpPr>
        <p:grpSpPr>
          <a:xfrm>
            <a:off x="72058" y="5087089"/>
            <a:ext cx="3446504" cy="276999"/>
            <a:chOff x="2448322" y="74775"/>
            <a:chExt cx="3446504" cy="276999"/>
          </a:xfrm>
        </p:grpSpPr>
        <p:sp>
          <p:nvSpPr>
            <p:cNvPr id="49"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0" name="27 Conector recto"/>
            <p:cNvCxnSpPr>
              <a:stCxn id="49"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1" name="28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por territorio</a:t>
              </a:r>
            </a:p>
          </p:txBody>
        </p:sp>
      </p:grpSp>
      <p:sp>
        <p:nvSpPr>
          <p:cNvPr id="21" name="54 CuadroTexto">
            <a:extLst>
              <a:ext uri="{FF2B5EF4-FFF2-40B4-BE49-F238E27FC236}">
                <a16:creationId xmlns:a16="http://schemas.microsoft.com/office/drawing/2014/main" id="{390E356C-892A-BB5C-CE0A-77999FB84B0B}"/>
              </a:ext>
            </a:extLst>
          </p:cNvPr>
          <p:cNvSpPr txBox="1"/>
          <p:nvPr/>
        </p:nvSpPr>
        <p:spPr>
          <a:xfrm>
            <a:off x="5440175" y="4252994"/>
            <a:ext cx="1688667" cy="430887"/>
          </a:xfrm>
          <a:prstGeom prst="rect">
            <a:avLst/>
          </a:prstGeom>
          <a:noFill/>
        </p:spPr>
        <p:txBody>
          <a:bodyPr wrap="square" rtlCol="0">
            <a:spAutoFit/>
          </a:bodyPr>
          <a:lstStyle/>
          <a:p>
            <a:pPr algn="ctr"/>
            <a:r>
              <a:rPr lang="es-ES" sz="1050" b="1" dirty="0">
                <a:latin typeface="Arial Narrow" panose="020B0606020202030204" pitchFamily="34" charset="0"/>
              </a:rPr>
              <a:t>Brotes con investigación</a:t>
            </a:r>
          </a:p>
          <a:p>
            <a:pPr algn="ctr"/>
            <a:r>
              <a:rPr lang="es-ES" sz="1050" b="1" dirty="0">
                <a:latin typeface="Arial Narrow" panose="020B0606020202030204" pitchFamily="34" charset="0"/>
              </a:rPr>
              <a:t> de campo</a:t>
            </a:r>
          </a:p>
        </p:txBody>
      </p:sp>
      <p:sp>
        <p:nvSpPr>
          <p:cNvPr id="22" name="55 CuadroTexto">
            <a:extLst>
              <a:ext uri="{FF2B5EF4-FFF2-40B4-BE49-F238E27FC236}">
                <a16:creationId xmlns:a16="http://schemas.microsoft.com/office/drawing/2014/main" id="{1BEC9A6B-EE5B-FF3B-8D4E-D2FDC2B0B126}"/>
              </a:ext>
            </a:extLst>
          </p:cNvPr>
          <p:cNvSpPr txBox="1"/>
          <p:nvPr/>
        </p:nvSpPr>
        <p:spPr>
          <a:xfrm>
            <a:off x="6007705" y="4541026"/>
            <a:ext cx="612668" cy="423193"/>
          </a:xfrm>
          <a:prstGeom prst="rect">
            <a:avLst/>
          </a:prstGeom>
          <a:noFill/>
        </p:spPr>
        <p:txBody>
          <a:bodyPr wrap="none" rtlCol="0">
            <a:spAutoFit/>
          </a:bodyPr>
          <a:lstStyle/>
          <a:p>
            <a:pPr algn="ctr"/>
            <a:r>
              <a:rPr lang="es-ES" sz="1100" b="1" dirty="0">
                <a:solidFill>
                  <a:srgbClr val="C00000"/>
                </a:solidFill>
                <a:latin typeface="Arial Narrow" panose="020B0606020202030204" pitchFamily="34" charset="0"/>
              </a:rPr>
              <a:t>--%</a:t>
            </a:r>
          </a:p>
          <a:p>
            <a:pPr algn="ctr"/>
            <a:r>
              <a:rPr lang="es-ES" sz="1050" b="1" dirty="0">
                <a:latin typeface="Arial Narrow" panose="020B0606020202030204" pitchFamily="34" charset="0"/>
              </a:rPr>
              <a:t>0 brotes</a:t>
            </a:r>
          </a:p>
        </p:txBody>
      </p:sp>
      <p:grpSp>
        <p:nvGrpSpPr>
          <p:cNvPr id="24" name="7 Grupo">
            <a:extLst>
              <a:ext uri="{FF2B5EF4-FFF2-40B4-BE49-F238E27FC236}">
                <a16:creationId xmlns:a16="http://schemas.microsoft.com/office/drawing/2014/main" id="{BDEA55C7-57E5-4104-1371-310FC32C5D4A}"/>
              </a:ext>
            </a:extLst>
          </p:cNvPr>
          <p:cNvGrpSpPr/>
          <p:nvPr/>
        </p:nvGrpSpPr>
        <p:grpSpPr>
          <a:xfrm>
            <a:off x="182043" y="3867500"/>
            <a:ext cx="1892650" cy="488476"/>
            <a:chOff x="2397524" y="3379972"/>
            <a:chExt cx="4508500" cy="904875"/>
          </a:xfrm>
        </p:grpSpPr>
        <p:pic>
          <p:nvPicPr>
            <p:cNvPr id="25" name="Picture 6">
              <a:extLst>
                <a:ext uri="{FF2B5EF4-FFF2-40B4-BE49-F238E27FC236}">
                  <a16:creationId xmlns:a16="http://schemas.microsoft.com/office/drawing/2014/main" id="{C09A31C9-27B4-494E-FBBE-8DF8C0E90A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6 CuadroTexto">
              <a:extLst>
                <a:ext uri="{FF2B5EF4-FFF2-40B4-BE49-F238E27FC236}">
                  <a16:creationId xmlns:a16="http://schemas.microsoft.com/office/drawing/2014/main" id="{6205CF12-AFD2-A7F1-AB1B-58FBCB1FE317}"/>
                </a:ext>
              </a:extLst>
            </p:cNvPr>
            <p:cNvSpPr txBox="1"/>
            <p:nvPr/>
          </p:nvSpPr>
          <p:spPr>
            <a:xfrm>
              <a:off x="3317545" y="3478755"/>
              <a:ext cx="1593562" cy="741182"/>
            </a:xfrm>
            <a:prstGeom prst="rect">
              <a:avLst/>
            </a:prstGeom>
            <a:noFill/>
          </p:spPr>
          <p:txBody>
            <a:bodyPr wrap="square" rtlCol="0">
              <a:spAutoFit/>
            </a:bodyPr>
            <a:lstStyle/>
            <a:p>
              <a:pPr algn="ctr"/>
              <a:r>
                <a:rPr lang="es-ES" sz="2000" b="1" dirty="0">
                  <a:latin typeface="Arial Narrow" panose="020B0606020202030204" pitchFamily="34" charset="0"/>
                </a:rPr>
                <a:t>309</a:t>
              </a:r>
            </a:p>
          </p:txBody>
        </p:sp>
      </p:grpSp>
      <p:sp>
        <p:nvSpPr>
          <p:cNvPr id="27" name="9 Flecha arriba">
            <a:extLst>
              <a:ext uri="{FF2B5EF4-FFF2-40B4-BE49-F238E27FC236}">
                <a16:creationId xmlns:a16="http://schemas.microsoft.com/office/drawing/2014/main" id="{E15100D4-BEAC-5226-D09A-F0B312CA7CC3}"/>
              </a:ext>
            </a:extLst>
          </p:cNvPr>
          <p:cNvSpPr/>
          <p:nvPr/>
        </p:nvSpPr>
        <p:spPr>
          <a:xfrm rot="10800000" flipH="1" flipV="1">
            <a:off x="36910" y="4427984"/>
            <a:ext cx="395188" cy="53870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CuadroTexto"/>
          <p:cNvSpPr txBox="1"/>
          <p:nvPr/>
        </p:nvSpPr>
        <p:spPr>
          <a:xfrm>
            <a:off x="288082" y="4403884"/>
            <a:ext cx="1924966" cy="600164"/>
          </a:xfrm>
          <a:prstGeom prst="rect">
            <a:avLst/>
          </a:prstGeom>
          <a:noFill/>
        </p:spPr>
        <p:txBody>
          <a:bodyPr wrap="square" rtlCol="0">
            <a:spAutoFit/>
          </a:bodyPr>
          <a:lstStyle/>
          <a:p>
            <a:r>
              <a:rPr lang="es-ES" sz="1100" b="1" dirty="0">
                <a:latin typeface="Arial Narrow" panose="020B0606020202030204" pitchFamily="34" charset="0"/>
              </a:rPr>
              <a:t>Variación porcentual de 2,5% menos respecto al mismo periodo del año anterior</a:t>
            </a:r>
          </a:p>
        </p:txBody>
      </p:sp>
      <p:pic>
        <p:nvPicPr>
          <p:cNvPr id="36" name="Imagen 35">
            <a:extLst>
              <a:ext uri="{FF2B5EF4-FFF2-40B4-BE49-F238E27FC236}">
                <a16:creationId xmlns:a16="http://schemas.microsoft.com/office/drawing/2014/main" id="{8D797FDB-FF4F-84FA-1F4D-9015E7B4BAA0}"/>
              </a:ext>
            </a:extLst>
          </p:cNvPr>
          <p:cNvPicPr>
            <a:picLocks noChangeAspect="1"/>
          </p:cNvPicPr>
          <p:nvPr/>
        </p:nvPicPr>
        <p:blipFill>
          <a:blip r:embed="rId5"/>
          <a:stretch>
            <a:fillRect/>
          </a:stretch>
        </p:blipFill>
        <p:spPr>
          <a:xfrm>
            <a:off x="2213048" y="368003"/>
            <a:ext cx="4987852" cy="1463918"/>
          </a:xfrm>
          <a:prstGeom prst="rect">
            <a:avLst/>
          </a:prstGeom>
        </p:spPr>
      </p:pic>
      <p:pic>
        <p:nvPicPr>
          <p:cNvPr id="39" name="Imagen 38">
            <a:extLst>
              <a:ext uri="{FF2B5EF4-FFF2-40B4-BE49-F238E27FC236}">
                <a16:creationId xmlns:a16="http://schemas.microsoft.com/office/drawing/2014/main" id="{BBDD5580-E165-1A48-D0A4-B46E312E7602}"/>
              </a:ext>
            </a:extLst>
          </p:cNvPr>
          <p:cNvPicPr>
            <a:picLocks noChangeAspect="1"/>
          </p:cNvPicPr>
          <p:nvPr/>
        </p:nvPicPr>
        <p:blipFill>
          <a:blip r:embed="rId6"/>
          <a:stretch>
            <a:fillRect/>
          </a:stretch>
        </p:blipFill>
        <p:spPr>
          <a:xfrm>
            <a:off x="2209059" y="2123728"/>
            <a:ext cx="4998612" cy="1294876"/>
          </a:xfrm>
          <a:prstGeom prst="rect">
            <a:avLst/>
          </a:prstGeom>
        </p:spPr>
      </p:pic>
      <p:pic>
        <p:nvPicPr>
          <p:cNvPr id="10" name="Imagen 9">
            <a:extLst>
              <a:ext uri="{FF2B5EF4-FFF2-40B4-BE49-F238E27FC236}">
                <a16:creationId xmlns:a16="http://schemas.microsoft.com/office/drawing/2014/main" id="{108C286A-5E6A-568A-F290-555D6422A8F1}"/>
              </a:ext>
            </a:extLst>
          </p:cNvPr>
          <p:cNvPicPr>
            <a:picLocks noChangeAspect="1"/>
          </p:cNvPicPr>
          <p:nvPr/>
        </p:nvPicPr>
        <p:blipFill>
          <a:blip r:embed="rId7"/>
          <a:stretch>
            <a:fillRect/>
          </a:stretch>
        </p:blipFill>
        <p:spPr>
          <a:xfrm>
            <a:off x="0" y="5506507"/>
            <a:ext cx="5901598" cy="3637494"/>
          </a:xfrm>
          <a:prstGeom prst="rect">
            <a:avLst/>
          </a:prstGeom>
        </p:spPr>
      </p:pic>
    </p:spTree>
    <p:extLst>
      <p:ext uri="{BB962C8B-B14F-4D97-AF65-F5344CB8AC3E}">
        <p14:creationId xmlns:p14="http://schemas.microsoft.com/office/powerpoint/2010/main" val="22256390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9" y="-29810"/>
            <a:ext cx="2183097" cy="2853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a:fillRect/>
          </a:stretch>
        </p:blipFill>
        <p:spPr bwMode="auto">
          <a:xfrm>
            <a:off x="0" y="2824178"/>
            <a:ext cx="2180731" cy="2724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15289" y="766609"/>
            <a:ext cx="2183097" cy="275590"/>
          </a:xfrm>
          <a:prstGeom prst="rect">
            <a:avLst/>
          </a:prstGeom>
          <a:noFill/>
        </p:spPr>
        <p:txBody>
          <a:bodyPr wrap="square" rtlCol="0">
            <a:spAutoFit/>
          </a:bodyPr>
          <a:lstStyle/>
          <a:p>
            <a:r>
              <a:rPr lang="es-ES" sz="1200" b="1" dirty="0">
                <a:latin typeface="Arial Narrow" panose="020B0606020202030204" pitchFamily="34" charset="0"/>
              </a:rPr>
              <a:t>Periodo epidemiológico </a:t>
            </a:r>
            <a:r>
              <a:rPr lang="fr-FR" sz="1200" b="1" dirty="0">
                <a:latin typeface="Arial Narrow" panose="020B0606020202030204" pitchFamily="34" charset="0"/>
              </a:rPr>
              <a:t>10</a:t>
            </a:r>
            <a:r>
              <a:rPr lang="fr-FR" altLang="es-ES" sz="1200" b="1" dirty="0">
                <a:latin typeface="Arial Narrow" panose="020B0606020202030204" pitchFamily="34" charset="0"/>
              </a:rPr>
              <a:t> </a:t>
            </a:r>
            <a:r>
              <a:rPr lang="es-ES" sz="1200" b="1" dirty="0">
                <a:latin typeface="Arial Narrow" panose="020B0606020202030204" pitchFamily="34" charset="0"/>
              </a:rPr>
              <a:t>- 2025</a:t>
            </a:r>
          </a:p>
        </p:txBody>
      </p:sp>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38718"/>
            </a:xfrm>
            <a:prstGeom prst="rect">
              <a:avLst/>
            </a:prstGeom>
            <a:noFill/>
          </p:spPr>
          <p:txBody>
            <a:bodyPr wrap="square" rtlCol="0">
              <a:spAutoFit/>
            </a:bodyPr>
            <a:lstStyle/>
            <a:p>
              <a:pPr algn="ctr"/>
              <a:r>
                <a:rPr lang="fr-FR" altLang="es-ES" sz="2000" b="1" dirty="0">
                  <a:latin typeface="Arial Narrow" panose="020B0606020202030204" pitchFamily="34" charset="0"/>
                </a:rPr>
                <a:t>19</a:t>
              </a:r>
            </a:p>
          </p:txBody>
        </p:sp>
      </p:grpSp>
      <p:sp>
        <p:nvSpPr>
          <p:cNvPr id="9" name="8 CuadroTexto"/>
          <p:cNvSpPr txBox="1"/>
          <p:nvPr/>
        </p:nvSpPr>
        <p:spPr>
          <a:xfrm>
            <a:off x="0" y="4716016"/>
            <a:ext cx="2180731" cy="830997"/>
          </a:xfrm>
          <a:prstGeom prst="rect">
            <a:avLst/>
          </a:prstGeom>
          <a:noFill/>
        </p:spPr>
        <p:txBody>
          <a:bodyPr wrap="square" rtlCol="0">
            <a:spAutoFit/>
          </a:bodyPr>
          <a:lstStyle/>
          <a:p>
            <a:pPr algn="ctr"/>
            <a:r>
              <a:rPr lang="es-ES" sz="1200" b="1" dirty="0">
                <a:latin typeface="Arial" panose="020B0604020202020204" pitchFamily="34" charset="0"/>
                <a:cs typeface="Arial" panose="020B0604020202020204" pitchFamily="34" charset="0"/>
              </a:rPr>
              <a:t>Variación porcentual respecto al mismo periodo del año anterior:</a:t>
            </a:r>
            <a:r>
              <a:rPr lang="es-ES" sz="1200" b="1" dirty="0">
                <a:solidFill>
                  <a:srgbClr val="FF0000"/>
                </a:solidFill>
                <a:latin typeface="Arial" panose="020B0604020202020204" pitchFamily="34" charset="0"/>
                <a:cs typeface="Arial" panose="020B0604020202020204" pitchFamily="34" charset="0"/>
              </a:rPr>
              <a:t> </a:t>
            </a:r>
            <a:r>
              <a:rPr lang="es-ES" sz="1200" b="1" dirty="0">
                <a:solidFill>
                  <a:srgbClr val="00B050"/>
                </a:solidFill>
                <a:latin typeface="Arial" panose="020B0604020202020204" pitchFamily="34" charset="0"/>
                <a:cs typeface="Arial" panose="020B0604020202020204" pitchFamily="34" charset="0"/>
              </a:rPr>
              <a:t>Disminución en un 40,6%</a:t>
            </a:r>
          </a:p>
        </p:txBody>
      </p:sp>
      <p:grpSp>
        <p:nvGrpSpPr>
          <p:cNvPr id="15" name="14 Grupo"/>
          <p:cNvGrpSpPr/>
          <p:nvPr/>
        </p:nvGrpSpPr>
        <p:grpSpPr>
          <a:xfrm>
            <a:off x="2448322" y="35496"/>
            <a:ext cx="3446504" cy="316278"/>
            <a:chOff x="2448322" y="35496"/>
            <a:chExt cx="3446504" cy="316278"/>
          </a:xfrm>
        </p:grpSpPr>
        <p:sp>
          <p:nvSpPr>
            <p:cNvPr id="11" name="10 Elipse"/>
            <p:cNvSpPr/>
            <p:nvPr/>
          </p:nvSpPr>
          <p:spPr>
            <a:xfrm>
              <a:off x="2448322" y="35496"/>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166301"/>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de la notificación</a:t>
              </a:r>
            </a:p>
          </p:txBody>
        </p:sp>
      </p:grpSp>
      <p:sp>
        <p:nvSpPr>
          <p:cNvPr id="14" name="13 Rectángulo"/>
          <p:cNvSpPr/>
          <p:nvPr/>
        </p:nvSpPr>
        <p:spPr>
          <a:xfrm>
            <a:off x="-19798" y="6472784"/>
            <a:ext cx="7200900" cy="40347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159474" y="6527249"/>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Variables de interés</a:t>
              </a: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a:t>
            </a:r>
            <a:r>
              <a:rPr lang="es-ES" sz="1050" b="1" dirty="0" smtClean="0">
                <a:latin typeface="Arial Narrow" panose="020B0606020202030204" pitchFamily="34" charset="0"/>
              </a:rPr>
              <a:t>40 </a:t>
            </a:r>
            <a:endParaRPr lang="es-ES" sz="1050" b="1" dirty="0">
              <a:latin typeface="Arial Narrow" panose="020B0606020202030204" pitchFamily="34" charset="0"/>
            </a:endParaRPr>
          </a:p>
        </p:txBody>
      </p:sp>
      <p:sp>
        <p:nvSpPr>
          <p:cNvPr id="37" name="36 Título"/>
          <p:cNvSpPr>
            <a:spLocks noGrp="1"/>
          </p:cNvSpPr>
          <p:nvPr>
            <p:ph type="ctrTitle"/>
          </p:nvPr>
        </p:nvSpPr>
        <p:spPr>
          <a:xfrm>
            <a:off x="-29713" y="101346"/>
            <a:ext cx="2208885" cy="707886"/>
          </a:xfrm>
          <a:noFill/>
        </p:spPr>
        <p:txBody>
          <a:bodyPr wrap="square" rtlCol="0">
            <a:spAutoFit/>
          </a:bodyPr>
          <a:lstStyle/>
          <a:p>
            <a:r>
              <a:rPr lang="es-ES" sz="2000" b="1" dirty="0">
                <a:solidFill>
                  <a:srgbClr val="C00000"/>
                </a:solidFill>
                <a:latin typeface="Arial Narrow" panose="020B0606020202030204" pitchFamily="34" charset="0"/>
                <a:ea typeface="+mn-ea"/>
                <a:cs typeface="+mn-cs"/>
              </a:rPr>
              <a:t>Sífilis Congénita  SC</a:t>
            </a:r>
          </a:p>
        </p:txBody>
      </p:sp>
      <p:grpSp>
        <p:nvGrpSpPr>
          <p:cNvPr id="82" name="81 Grupo"/>
          <p:cNvGrpSpPr/>
          <p:nvPr/>
        </p:nvGrpSpPr>
        <p:grpSpPr>
          <a:xfrm>
            <a:off x="118914" y="6832824"/>
            <a:ext cx="1690371" cy="776605"/>
            <a:chOff x="-34821" y="6965837"/>
            <a:chExt cx="1282540" cy="776605"/>
          </a:xfrm>
        </p:grpSpPr>
        <p:sp>
          <p:nvSpPr>
            <p:cNvPr id="83" name="82 CuadroTexto"/>
            <p:cNvSpPr txBox="1"/>
            <p:nvPr/>
          </p:nvSpPr>
          <p:spPr>
            <a:xfrm>
              <a:off x="-34820" y="6965837"/>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Área de ocurrencia</a:t>
              </a:r>
            </a:p>
          </p:txBody>
        </p:sp>
        <p:sp>
          <p:nvSpPr>
            <p:cNvPr id="84" name="83 Rectángulo redondeado"/>
            <p:cNvSpPr/>
            <p:nvPr/>
          </p:nvSpPr>
          <p:spPr>
            <a:xfrm>
              <a:off x="-34821" y="7261747"/>
              <a:ext cx="1282540" cy="480695"/>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es-ES" sz="1200" b="1" dirty="0">
                  <a:solidFill>
                    <a:schemeClr val="tx1"/>
                  </a:solidFill>
                  <a:latin typeface="Arial Narrow" panose="020B0606020202030204" pitchFamily="34" charset="0"/>
                </a:rPr>
                <a:t>Cabecera </a:t>
              </a:r>
              <a:r>
                <a:rPr lang="es-CO" sz="1200" b="1" dirty="0">
                  <a:solidFill>
                    <a:schemeClr val="tx1"/>
                  </a:solidFill>
                  <a:latin typeface="Arial Narrow" panose="020B0606020202030204" pitchFamily="34" charset="0"/>
                </a:rPr>
                <a:t>100</a:t>
              </a:r>
              <a:r>
                <a:rPr lang="es-ES" sz="1200" b="1" dirty="0">
                  <a:solidFill>
                    <a:schemeClr val="tx1"/>
                  </a:solidFill>
                  <a:latin typeface="Arial Narrow" panose="020B0606020202030204" pitchFamily="34" charset="0"/>
                </a:rPr>
                <a:t>% (14)</a:t>
              </a:r>
            </a:p>
          </p:txBody>
        </p:sp>
      </p:grpSp>
      <p:pic>
        <p:nvPicPr>
          <p:cNvPr id="86" name="Picture 5"/>
          <p:cNvPicPr>
            <a:picLocks noChangeAspect="1" noChangeArrowheads="1"/>
          </p:cNvPicPr>
          <p:nvPr/>
        </p:nvPicPr>
        <p:blipFill>
          <a:blip r:embed="rId5">
            <a:biLevel thresh="50000"/>
            <a:extLst>
              <a:ext uri="{28A0092B-C50C-407E-A947-70E740481C1C}">
                <a14:useLocalDpi xmlns:a14="http://schemas.microsoft.com/office/drawing/2010/main" val="0"/>
              </a:ext>
            </a:extLst>
          </a:blip>
          <a:srcRect/>
          <a:stretch>
            <a:fillRect/>
          </a:stretch>
        </p:blipFill>
        <p:spPr bwMode="auto">
          <a:xfrm>
            <a:off x="2834634" y="6982740"/>
            <a:ext cx="93345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7" name="86 Grupo"/>
          <p:cNvGrpSpPr/>
          <p:nvPr/>
        </p:nvGrpSpPr>
        <p:grpSpPr>
          <a:xfrm>
            <a:off x="2355610" y="7924881"/>
            <a:ext cx="2252952" cy="932180"/>
            <a:chOff x="-175672" y="7072716"/>
            <a:chExt cx="1709390" cy="932180"/>
          </a:xfrm>
        </p:grpSpPr>
        <p:sp>
          <p:nvSpPr>
            <p:cNvPr id="88" name="87 CuadroTexto"/>
            <p:cNvSpPr txBox="1"/>
            <p:nvPr/>
          </p:nvSpPr>
          <p:spPr>
            <a:xfrm>
              <a:off x="-14122" y="7072716"/>
              <a:ext cx="1229607" cy="829945"/>
            </a:xfrm>
            <a:prstGeom prst="rect">
              <a:avLst/>
            </a:prstGeom>
            <a:noFill/>
          </p:spPr>
          <p:txBody>
            <a:bodyPr wrap="square" rtlCol="0">
              <a:spAutoFit/>
            </a:bodyPr>
            <a:lstStyle/>
            <a:p>
              <a:pPr algn="ctr"/>
              <a:r>
                <a:rPr lang="es-ES" sz="1200" b="1" u="sng" dirty="0">
                  <a:latin typeface="Arial Narrow" panose="020B0606020202030204" pitchFamily="34" charset="0"/>
                </a:rPr>
                <a:t>Afiliación al SGSS</a:t>
              </a:r>
            </a:p>
            <a:p>
              <a:pPr algn="ctr"/>
              <a:endParaRPr lang="es-ES" sz="1200" b="1" u="sng" dirty="0">
                <a:latin typeface="Arial Narrow" panose="020B0606020202030204" pitchFamily="34" charset="0"/>
              </a:endParaRPr>
            </a:p>
            <a:p>
              <a:pPr algn="ctr"/>
              <a:endParaRPr lang="es-ES" sz="1200" b="1" u="sng" dirty="0">
                <a:latin typeface="Arial Narrow" panose="020B0606020202030204" pitchFamily="34" charset="0"/>
              </a:endParaRPr>
            </a:p>
            <a:p>
              <a:pPr algn="ctr"/>
              <a:endParaRPr lang="es-ES" sz="1200" b="1" u="sng" dirty="0">
                <a:latin typeface="Arial Narrow" panose="020B0606020202030204" pitchFamily="34" charset="0"/>
              </a:endParaRPr>
            </a:p>
          </p:txBody>
        </p:sp>
        <p:sp>
          <p:nvSpPr>
            <p:cNvPr id="89" name="88 Rectángulo redondeado"/>
            <p:cNvSpPr/>
            <p:nvPr/>
          </p:nvSpPr>
          <p:spPr>
            <a:xfrm>
              <a:off x="-175672" y="7363546"/>
              <a:ext cx="1709390" cy="64135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Subsidiado:        </a:t>
              </a:r>
              <a:r>
                <a:rPr lang="fr-FR" sz="1200" b="1" dirty="0">
                  <a:solidFill>
                    <a:schemeClr val="tx1"/>
                  </a:solidFill>
                  <a:latin typeface="Arial Narrow" panose="020B0606020202030204" pitchFamily="34" charset="0"/>
                </a:rPr>
                <a:t>78,9</a:t>
              </a:r>
              <a:r>
                <a:rPr lang="es-ES" sz="1200" b="1" dirty="0">
                  <a:solidFill>
                    <a:schemeClr val="tx1"/>
                  </a:solidFill>
                  <a:latin typeface="Arial Narrow" panose="020B0606020202030204" pitchFamily="34" charset="0"/>
                </a:rPr>
                <a:t>%   </a:t>
              </a:r>
              <a:r>
                <a:rPr lang="fr-FR" sz="1200" b="1" dirty="0">
                  <a:solidFill>
                    <a:schemeClr val="tx1"/>
                  </a:solidFill>
                  <a:latin typeface="Arial Narrow" panose="020B0606020202030204" pitchFamily="34" charset="0"/>
                </a:rPr>
                <a:t>15</a:t>
              </a:r>
              <a:r>
                <a:rPr lang="fr-FR" altLang="es-ES" sz="1200" b="1" dirty="0">
                  <a:solidFill>
                    <a:schemeClr val="tx1"/>
                  </a:solidFill>
                  <a:latin typeface="Arial Narrow" panose="020B0606020202030204" pitchFamily="34" charset="0"/>
                </a:rPr>
                <a:t> </a:t>
              </a:r>
              <a:r>
                <a:rPr lang="es-ES" sz="1200" b="1" dirty="0">
                  <a:solidFill>
                    <a:schemeClr val="tx1"/>
                  </a:solidFill>
                  <a:latin typeface="Arial Narrow" panose="020B0606020202030204" pitchFamily="34" charset="0"/>
                </a:rPr>
                <a:t>casos </a:t>
              </a:r>
            </a:p>
            <a:p>
              <a:pPr algn="ctr"/>
              <a:r>
                <a:rPr lang="es-ES" sz="1200" b="1" dirty="0">
                  <a:solidFill>
                    <a:schemeClr val="tx1"/>
                  </a:solidFill>
                  <a:latin typeface="Arial Narrow" panose="020B0606020202030204" pitchFamily="34" charset="0"/>
                </a:rPr>
                <a:t>Contributivo:     21,1%    </a:t>
              </a:r>
              <a:r>
                <a:rPr lang="es-CO" sz="1200" b="1" dirty="0">
                  <a:solidFill>
                    <a:schemeClr val="tx1"/>
                  </a:solidFill>
                  <a:latin typeface="Arial Narrow" panose="020B0606020202030204" pitchFamily="34" charset="0"/>
                </a:rPr>
                <a:t>4 </a:t>
              </a:r>
              <a:r>
                <a:rPr lang="es-ES" sz="1200" b="1" dirty="0">
                  <a:solidFill>
                    <a:schemeClr val="tx1"/>
                  </a:solidFill>
                  <a:latin typeface="Arial Narrow" panose="020B0606020202030204" pitchFamily="34" charset="0"/>
                </a:rPr>
                <a:t>casos</a:t>
              </a:r>
            </a:p>
            <a:p>
              <a:pPr algn="ctr"/>
              <a:r>
                <a:rPr lang="es-ES" sz="1200" b="1" dirty="0">
                  <a:solidFill>
                    <a:schemeClr val="tx1"/>
                  </a:solidFill>
                  <a:latin typeface="Arial Narrow" panose="020B0606020202030204" pitchFamily="34" charset="0"/>
                </a:rPr>
                <a:t>    No afiliados:       0% </a:t>
              </a:r>
              <a:r>
                <a:rPr lang="fr-FR" altLang="es-ES" sz="1200" b="1" dirty="0">
                  <a:solidFill>
                    <a:schemeClr val="tx1"/>
                  </a:solidFill>
                  <a:latin typeface="Arial Narrow" panose="020B0606020202030204" pitchFamily="34" charset="0"/>
                </a:rPr>
                <a:t>   0 </a:t>
              </a:r>
              <a:r>
                <a:rPr lang="es-ES" sz="1200" b="1" dirty="0">
                  <a:solidFill>
                    <a:schemeClr val="tx1"/>
                  </a:solidFill>
                  <a:latin typeface="Arial Narrow" panose="020B0606020202030204" pitchFamily="34" charset="0"/>
                </a:rPr>
                <a:t>casos</a:t>
              </a:r>
              <a:endParaRPr lang="es-ES" sz="1600" b="1" dirty="0">
                <a:solidFill>
                  <a:schemeClr val="tx1"/>
                </a:solidFill>
                <a:latin typeface="Arial Narrow" panose="020B0606020202030204" pitchFamily="34" charset="0"/>
              </a:endParaRPr>
            </a:p>
          </p:txBody>
        </p:sp>
      </p:grpSp>
      <p:grpSp>
        <p:nvGrpSpPr>
          <p:cNvPr id="59" name="58 Grupo"/>
          <p:cNvGrpSpPr/>
          <p:nvPr/>
        </p:nvGrpSpPr>
        <p:grpSpPr>
          <a:xfrm>
            <a:off x="312062" y="7781171"/>
            <a:ext cx="911150" cy="1327333"/>
            <a:chOff x="1008590" y="553075"/>
            <a:chExt cx="911150" cy="1327333"/>
          </a:xfrm>
        </p:grpSpPr>
        <p:pic>
          <p:nvPicPr>
            <p:cNvPr id="60" name="Picture 3"/>
            <p:cNvPicPr>
              <a:picLocks noChangeAspect="1" noChangeArrowheads="1"/>
            </p:cNvPicPr>
            <p:nvPr/>
          </p:nvPicPr>
          <p:blipFill rotWithShape="1">
            <a:blip r:embed="rId6">
              <a:biLevel thresh="75000"/>
              <a:extLst>
                <a:ext uri="{28A0092B-C50C-407E-A947-70E740481C1C}">
                  <a14:useLocalDpi xmlns:a14="http://schemas.microsoft.com/office/drawing/2010/main" val="0"/>
                </a:ext>
              </a:extLst>
            </a:blip>
            <a:srcRect t="10614" r="84474"/>
            <a:stretch>
              <a:fillRect/>
            </a:stretch>
          </p:blipFill>
          <p:spPr bwMode="auto">
            <a:xfrm>
              <a:off x="1131620" y="553075"/>
              <a:ext cx="737696" cy="720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 name="60 Rectángulo redondeado"/>
            <p:cNvSpPr/>
            <p:nvPr/>
          </p:nvSpPr>
          <p:spPr>
            <a:xfrm>
              <a:off x="1008590" y="1520368"/>
              <a:ext cx="911150"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100" b="1" dirty="0">
                  <a:solidFill>
                    <a:schemeClr val="tx1"/>
                  </a:solidFill>
                  <a:latin typeface="Arial Narrow" panose="020B0606020202030204" pitchFamily="34" charset="0"/>
                </a:rPr>
                <a:t>57,9</a:t>
              </a:r>
              <a:r>
                <a:rPr lang="es-ES" sz="1100" b="1" dirty="0">
                  <a:solidFill>
                    <a:schemeClr val="tx1"/>
                  </a:solidFill>
                  <a:latin typeface="Arial Narrow" panose="020B0606020202030204" pitchFamily="34" charset="0"/>
                </a:rPr>
                <a:t>% (11)</a:t>
              </a:r>
            </a:p>
          </p:txBody>
        </p:sp>
        <p:sp>
          <p:nvSpPr>
            <p:cNvPr id="62" name="61 Rectángulo"/>
            <p:cNvSpPr/>
            <p:nvPr/>
          </p:nvSpPr>
          <p:spPr>
            <a:xfrm>
              <a:off x="1068833" y="1243369"/>
              <a:ext cx="662361" cy="276999"/>
            </a:xfrm>
            <a:prstGeom prst="rect">
              <a:avLst/>
            </a:prstGeom>
          </p:spPr>
          <p:txBody>
            <a:bodyPr wrap="none">
              <a:spAutoFit/>
            </a:bodyPr>
            <a:lstStyle/>
            <a:p>
              <a:r>
                <a:rPr lang="es-ES" sz="1200" b="1" u="sng" dirty="0">
                  <a:latin typeface="Arial Narrow" panose="020B0606020202030204" pitchFamily="34" charset="0"/>
                </a:rPr>
                <a:t>Hombre</a:t>
              </a:r>
              <a:endParaRPr lang="es-ES" sz="1200" b="1" u="sng" dirty="0">
                <a:solidFill>
                  <a:sysClr val="windowText" lastClr="000000"/>
                </a:solidFill>
                <a:latin typeface="Arial Narrow" panose="020B0606020202030204" pitchFamily="34" charset="0"/>
              </a:endParaRPr>
            </a:p>
          </p:txBody>
        </p:sp>
      </p:grpSp>
      <p:grpSp>
        <p:nvGrpSpPr>
          <p:cNvPr id="3" name="2 Grupo"/>
          <p:cNvGrpSpPr/>
          <p:nvPr/>
        </p:nvGrpSpPr>
        <p:grpSpPr>
          <a:xfrm>
            <a:off x="1431777" y="7791051"/>
            <a:ext cx="901898" cy="1313685"/>
            <a:chOff x="1512218" y="7507641"/>
            <a:chExt cx="901898" cy="1313685"/>
          </a:xfrm>
        </p:grpSpPr>
        <p:sp>
          <p:nvSpPr>
            <p:cNvPr id="58" name="57 Rectángulo redondeado"/>
            <p:cNvSpPr/>
            <p:nvPr/>
          </p:nvSpPr>
          <p:spPr>
            <a:xfrm>
              <a:off x="1512218" y="8461286"/>
              <a:ext cx="90189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100" b="1" dirty="0">
                  <a:solidFill>
                    <a:schemeClr val="tx1"/>
                  </a:solidFill>
                  <a:latin typeface="Arial Narrow" panose="020B0606020202030204" pitchFamily="34" charset="0"/>
                </a:rPr>
                <a:t>42,1</a:t>
              </a:r>
              <a:r>
                <a:rPr lang="es-ES" sz="1100" b="1" dirty="0">
                  <a:solidFill>
                    <a:schemeClr val="tx1"/>
                  </a:solidFill>
                  <a:latin typeface="Arial Narrow" panose="020B0606020202030204" pitchFamily="34" charset="0"/>
                </a:rPr>
                <a:t>% (</a:t>
              </a:r>
              <a:r>
                <a:rPr lang="fr-FR" sz="1100" b="1" dirty="0">
                  <a:solidFill>
                    <a:schemeClr val="tx1"/>
                  </a:solidFill>
                  <a:latin typeface="Arial Narrow" panose="020B0606020202030204" pitchFamily="34" charset="0"/>
                </a:rPr>
                <a:t>8</a:t>
              </a:r>
              <a:r>
                <a:rPr lang="es-ES" sz="1100" b="1" dirty="0">
                  <a:solidFill>
                    <a:schemeClr val="tx1"/>
                  </a:solidFill>
                  <a:latin typeface="Arial Narrow" panose="020B0606020202030204" pitchFamily="34" charset="0"/>
                </a:rPr>
                <a:t>)</a:t>
              </a:r>
            </a:p>
          </p:txBody>
        </p:sp>
        <p:sp>
          <p:nvSpPr>
            <p:cNvPr id="69" name="68 Rectángulo"/>
            <p:cNvSpPr/>
            <p:nvPr/>
          </p:nvSpPr>
          <p:spPr>
            <a:xfrm>
              <a:off x="1595331" y="8187986"/>
              <a:ext cx="522900" cy="276999"/>
            </a:xfrm>
            <a:prstGeom prst="rect">
              <a:avLst/>
            </a:prstGeom>
          </p:spPr>
          <p:txBody>
            <a:bodyPr wrap="none">
              <a:spAutoFit/>
            </a:bodyPr>
            <a:lstStyle/>
            <a:p>
              <a:r>
                <a:rPr lang="es-ES" sz="1200" b="1" u="sng" dirty="0">
                  <a:latin typeface="Arial Narrow" panose="020B0606020202030204" pitchFamily="34" charset="0"/>
                </a:rPr>
                <a:t>Mujer</a:t>
              </a:r>
              <a:endParaRPr lang="es-ES" sz="1200" b="1" u="sng" dirty="0">
                <a:solidFill>
                  <a:sysClr val="windowText" lastClr="000000"/>
                </a:solidFill>
                <a:latin typeface="Arial Narrow" panose="020B0606020202030204" pitchFamily="34" charset="0"/>
              </a:endParaRPr>
            </a:p>
          </p:txBody>
        </p:sp>
        <p:pic>
          <p:nvPicPr>
            <p:cNvPr id="71" name="Picture 3"/>
            <p:cNvPicPr>
              <a:picLocks noChangeAspect="1" noChangeArrowheads="1"/>
            </p:cNvPicPr>
            <p:nvPr/>
          </p:nvPicPr>
          <p:blipFill rotWithShape="1">
            <a:blip r:embed="rId6">
              <a:biLevel thresh="75000"/>
              <a:extLst>
                <a:ext uri="{28A0092B-C50C-407E-A947-70E740481C1C}">
                  <a14:useLocalDpi xmlns:a14="http://schemas.microsoft.com/office/drawing/2010/main" val="0"/>
                </a:ext>
              </a:extLst>
            </a:blip>
            <a:srcRect l="29313" t="7366" r="56038"/>
            <a:stretch>
              <a:fillRect/>
            </a:stretch>
          </p:blipFill>
          <p:spPr bwMode="auto">
            <a:xfrm>
              <a:off x="1584226" y="7507641"/>
              <a:ext cx="696035" cy="748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99" name="98 CuadroTexto"/>
          <p:cNvSpPr txBox="1"/>
          <p:nvPr/>
        </p:nvSpPr>
        <p:spPr>
          <a:xfrm>
            <a:off x="4366939" y="7004369"/>
            <a:ext cx="2241210" cy="338554"/>
          </a:xfrm>
          <a:prstGeom prst="rect">
            <a:avLst/>
          </a:prstGeom>
          <a:noFill/>
        </p:spPr>
        <p:txBody>
          <a:bodyPr wrap="square" rtlCol="0">
            <a:spAutoFit/>
          </a:bodyPr>
          <a:lstStyle/>
          <a:p>
            <a:pPr algn="ctr"/>
            <a:r>
              <a:rPr lang="es-ES" sz="1600" b="1" dirty="0">
                <a:latin typeface="Arial Narrow" panose="020B0606020202030204" pitchFamily="34" charset="0"/>
              </a:rPr>
              <a:t>Tasa de incidencia </a:t>
            </a:r>
            <a:endParaRPr lang="es-CO" sz="1600" b="1" dirty="0">
              <a:latin typeface="Arial Narrow" panose="020B0606020202030204" pitchFamily="34" charset="0"/>
            </a:endParaRPr>
          </a:p>
        </p:txBody>
      </p:sp>
      <p:sp>
        <p:nvSpPr>
          <p:cNvPr id="100" name="99 CuadroTexto"/>
          <p:cNvSpPr txBox="1"/>
          <p:nvPr/>
        </p:nvSpPr>
        <p:spPr>
          <a:xfrm>
            <a:off x="4005183" y="7481159"/>
            <a:ext cx="2964722" cy="477054"/>
          </a:xfrm>
          <a:prstGeom prst="rect">
            <a:avLst/>
          </a:prstGeom>
          <a:noFill/>
        </p:spPr>
        <p:txBody>
          <a:bodyPr wrap="none" rtlCol="0">
            <a:spAutoFit/>
          </a:bodyPr>
          <a:lstStyle/>
          <a:p>
            <a:pPr algn="ctr"/>
            <a:r>
              <a:rPr lang="es-ES" sz="1400" b="1" dirty="0">
                <a:solidFill>
                  <a:srgbClr val="00B050"/>
                </a:solidFill>
                <a:latin typeface="Arial Narrow" panose="020B0606020202030204" pitchFamily="34" charset="0"/>
              </a:rPr>
              <a:t>1,1 casos por 1.000 n.v. mas mortinatos</a:t>
            </a:r>
          </a:p>
          <a:p>
            <a:pPr algn="ctr"/>
            <a:endParaRPr lang="es-ES" sz="1100" b="1" dirty="0">
              <a:solidFill>
                <a:srgbClr val="C00000"/>
              </a:solidFill>
              <a:latin typeface="Arial Narrow" panose="020B0606020202030204" pitchFamily="34" charset="0"/>
            </a:endParaRPr>
          </a:p>
        </p:txBody>
      </p:sp>
      <p:cxnSp>
        <p:nvCxnSpPr>
          <p:cNvPr id="104" name="103 Conector recto de flecha"/>
          <p:cNvCxnSpPr/>
          <p:nvPr/>
        </p:nvCxnSpPr>
        <p:spPr>
          <a:xfrm flipH="1">
            <a:off x="2834634" y="2824178"/>
            <a:ext cx="2154764"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10" name="Rectángulo 9"/>
          <p:cNvSpPr/>
          <p:nvPr/>
        </p:nvSpPr>
        <p:spPr>
          <a:xfrm>
            <a:off x="2179172" y="1968818"/>
            <a:ext cx="4887886" cy="846386"/>
          </a:xfrm>
          <a:prstGeom prst="rect">
            <a:avLst/>
          </a:prstGeom>
        </p:spPr>
        <p:txBody>
          <a:bodyPr wrap="square">
            <a:spAutoFit/>
          </a:bodyPr>
          <a:lstStyle/>
          <a:p>
            <a:pPr algn="just" rtl="0" fontAlgn="base"/>
            <a:r>
              <a:rPr lang="en-US" sz="1100" b="1" i="0" dirty="0">
                <a:effectLst/>
                <a:latin typeface="Arial" panose="020B0604020202020204" pitchFamily="34" charset="0"/>
              </a:rPr>
              <a:t>Canal endémico para casos confirmados de sífilis congénita, datos preliminares. Residentes en Medellín. Acumulado al decimo periodo epidemiológico uno de 2025.</a:t>
            </a:r>
            <a:r>
              <a:rPr lang="en-US" sz="1100" b="0" i="1" dirty="0">
                <a:effectLst/>
                <a:latin typeface="Arial" panose="020B0604020202020204" pitchFamily="34" charset="0"/>
              </a:rPr>
              <a:t> </a:t>
            </a:r>
            <a:endParaRPr lang="en-US" sz="1100" b="0" i="1" dirty="0">
              <a:effectLst/>
              <a:latin typeface="Segoe UI" panose="020B0502040204020203" pitchFamily="34" charset="0"/>
            </a:endParaRPr>
          </a:p>
          <a:p>
            <a:pPr algn="just" rtl="0" fontAlgn="base"/>
            <a:r>
              <a:rPr lang="en-US" sz="800" b="0" i="0" dirty="0">
                <a:solidFill>
                  <a:srgbClr val="000000"/>
                </a:solidFill>
                <a:effectLst/>
                <a:latin typeface="Arial" panose="020B0604020202020204" pitchFamily="34" charset="0"/>
              </a:rPr>
              <a:t>Nota: método utilizado MMWR (razones observadas y esperadas).</a:t>
            </a:r>
            <a:r>
              <a:rPr lang="en-US" sz="800" b="0" i="1" dirty="0">
                <a:solidFill>
                  <a:srgbClr val="000000"/>
                </a:solidFill>
                <a:effectLst/>
                <a:latin typeface="Arial" panose="020B0604020202020204" pitchFamily="34" charset="0"/>
              </a:rPr>
              <a:t> </a:t>
            </a:r>
            <a:endParaRPr lang="en-US" sz="800" b="0" i="1" dirty="0">
              <a:solidFill>
                <a:srgbClr val="1F497D"/>
              </a:solidFill>
              <a:effectLst/>
              <a:latin typeface="Segoe UI" panose="020B0502040204020203" pitchFamily="34" charset="0"/>
            </a:endParaRPr>
          </a:p>
          <a:p>
            <a:pPr algn="just" rtl="0" fontAlgn="base"/>
            <a:r>
              <a:rPr lang="en-US" sz="800" b="0" i="0" dirty="0">
                <a:solidFill>
                  <a:srgbClr val="000000"/>
                </a:solidFill>
                <a:effectLst/>
                <a:latin typeface="Arial" panose="020B0604020202020204" pitchFamily="34" charset="0"/>
              </a:rPr>
              <a:t>Fuente: Seguimiento de sífilis congénita 2016 - 2025, Sivigila. Medellín. Fecha de corte: </a:t>
            </a:r>
            <a:r>
              <a:rPr lang="en-US" sz="800" dirty="0">
                <a:solidFill>
                  <a:srgbClr val="000000"/>
                </a:solidFill>
                <a:latin typeface="Arial" panose="020B0604020202020204" pitchFamily="34" charset="0"/>
              </a:rPr>
              <a:t>04</a:t>
            </a:r>
            <a:r>
              <a:rPr lang="en-US" sz="800" b="0" i="0" dirty="0">
                <a:solidFill>
                  <a:srgbClr val="000000"/>
                </a:solidFill>
                <a:effectLst/>
                <a:latin typeface="Arial" panose="020B0604020202020204" pitchFamily="34" charset="0"/>
              </a:rPr>
              <a:t>/10/2025. </a:t>
            </a:r>
            <a:endParaRPr lang="en-US" sz="800" b="0" i="0" dirty="0">
              <a:solidFill>
                <a:srgbClr val="000000"/>
              </a:solidFill>
              <a:effectLst/>
              <a:latin typeface="Segoe UI" panose="020B0502040204020203" pitchFamily="34" charset="0"/>
            </a:endParaRPr>
          </a:p>
        </p:txBody>
      </p:sp>
      <p:sp>
        <p:nvSpPr>
          <p:cNvPr id="19" name="Rectángulo 18"/>
          <p:cNvSpPr/>
          <p:nvPr/>
        </p:nvSpPr>
        <p:spPr>
          <a:xfrm>
            <a:off x="5682989" y="2849551"/>
            <a:ext cx="1661877" cy="1815882"/>
          </a:xfrm>
          <a:prstGeom prst="rect">
            <a:avLst/>
          </a:prstGeom>
        </p:spPr>
        <p:txBody>
          <a:bodyPr wrap="square">
            <a:spAutoFit/>
          </a:bodyPr>
          <a:lstStyle/>
          <a:p>
            <a:r>
              <a:rPr lang="es-CO" sz="1400" b="1" i="1" dirty="0">
                <a:latin typeface="Arial" panose="020B0604020202020204" pitchFamily="34" charset="0"/>
                <a:ea typeface="Cambria" panose="02040503050406030204" pitchFamily="18" charset="0"/>
              </a:rPr>
              <a:t>Cascada de atención de la sífilis congénita, residentes en Medellín al decimo periodo epidemiológico de 2025.</a:t>
            </a:r>
            <a:endParaRPr lang="es-CO" sz="1400" dirty="0"/>
          </a:p>
        </p:txBody>
      </p:sp>
      <p:sp>
        <p:nvSpPr>
          <p:cNvPr id="20" name="Rectángulo 19"/>
          <p:cNvSpPr/>
          <p:nvPr/>
        </p:nvSpPr>
        <p:spPr>
          <a:xfrm>
            <a:off x="-7817" y="5504155"/>
            <a:ext cx="7200900" cy="1015663"/>
          </a:xfrm>
          <a:prstGeom prst="rect">
            <a:avLst/>
          </a:prstGeom>
        </p:spPr>
        <p:txBody>
          <a:bodyPr wrap="square">
            <a:spAutoFit/>
          </a:bodyPr>
          <a:lstStyle/>
          <a:p>
            <a:pPr algn="just"/>
            <a:r>
              <a:rPr lang="es-CO" sz="1000" dirty="0">
                <a:effectLst/>
                <a:latin typeface="Arial" panose="020B0604020202020204" pitchFamily="34" charset="0"/>
                <a:ea typeface="Cambria" panose="02040503050406030204" pitchFamily="18" charset="0"/>
              </a:rPr>
              <a:t>*La clasificación de la oportunidad del tratamiento se hizo comparando la fecha del tratamiento materno con la fecha del nacimiento del menor, si la diferencia era menor a 30 días se consideró inoportuno para prevenir la SC.</a:t>
            </a:r>
            <a:endParaRPr lang="es-CO" sz="1000" dirty="0">
              <a:effectLst/>
              <a:latin typeface="Calibri" panose="020F0502020204030204" pitchFamily="34" charset="0"/>
              <a:ea typeface="Cambria" panose="02040503050406030204" pitchFamily="18" charset="0"/>
            </a:endParaRPr>
          </a:p>
          <a:p>
            <a:pPr algn="just"/>
            <a:r>
              <a:rPr lang="es-CO" sz="1000" dirty="0">
                <a:effectLst/>
                <a:latin typeface="Arial" panose="020B0604020202020204" pitchFamily="34" charset="0"/>
                <a:ea typeface="Cambria" panose="02040503050406030204" pitchFamily="18" charset="0"/>
              </a:rPr>
              <a:t>Sin tto: sin tratamiento.</a:t>
            </a:r>
            <a:endParaRPr lang="es-CO" sz="1000" dirty="0">
              <a:effectLst/>
              <a:latin typeface="Calibri" panose="020F0502020204030204" pitchFamily="34" charset="0"/>
              <a:ea typeface="Cambria" panose="02040503050406030204" pitchFamily="18" charset="0"/>
            </a:endParaRPr>
          </a:p>
          <a:p>
            <a:pPr algn="just"/>
            <a:r>
              <a:rPr lang="es-CO" sz="1000" dirty="0">
                <a:effectLst/>
                <a:latin typeface="Arial" panose="020B0604020202020204" pitchFamily="34" charset="0"/>
                <a:ea typeface="Cambria" panose="02040503050406030204" pitchFamily="18" charset="0"/>
              </a:rPr>
              <a:t>**Se excluyeron los casos que durante el análisis de la sífilis congénita fueron clasificados como escenario 3, 4 y no caso. Se excluyó un caso por residir en otro municipio</a:t>
            </a:r>
            <a:endParaRPr lang="es-CO" sz="1000" dirty="0">
              <a:effectLst/>
              <a:latin typeface="Calibri" panose="020F0502020204030204" pitchFamily="34" charset="0"/>
              <a:ea typeface="Cambria" panose="02040503050406030204" pitchFamily="18" charset="0"/>
            </a:endParaRPr>
          </a:p>
          <a:p>
            <a:pPr algn="just"/>
            <a:r>
              <a:rPr lang="es-CO" sz="1000" dirty="0">
                <a:effectLst/>
                <a:latin typeface="Arial" panose="020B0604020202020204" pitchFamily="34" charset="0"/>
                <a:ea typeface="Cambria" panose="02040503050406030204" pitchFamily="18" charset="0"/>
              </a:rPr>
              <a:t>Fuente: Seguimiento de sífilis congénita, Sivigila y RUAF ND. Medellín. Fecha de corte: </a:t>
            </a:r>
            <a:r>
              <a:rPr lang="es-CO" sz="1000" dirty="0">
                <a:latin typeface="Arial" panose="020B0604020202020204" pitchFamily="34" charset="0"/>
                <a:ea typeface="Cambria" panose="02040503050406030204" pitchFamily="18" charset="0"/>
              </a:rPr>
              <a:t>04</a:t>
            </a:r>
            <a:r>
              <a:rPr lang="es-CO" sz="1000" dirty="0">
                <a:effectLst/>
                <a:latin typeface="Arial" panose="020B0604020202020204" pitchFamily="34" charset="0"/>
                <a:ea typeface="Cambria" panose="02040503050406030204" pitchFamily="18" charset="0"/>
              </a:rPr>
              <a:t>/10/2025.</a:t>
            </a:r>
            <a:endParaRPr lang="es-CO" sz="1000" dirty="0">
              <a:effectLst/>
              <a:latin typeface="Calibri" panose="020F0502020204030204" pitchFamily="34" charset="0"/>
              <a:ea typeface="Cambria" panose="02040503050406030204" pitchFamily="18" charset="0"/>
            </a:endParaRPr>
          </a:p>
        </p:txBody>
      </p:sp>
      <p:pic>
        <p:nvPicPr>
          <p:cNvPr id="4" name="Imagen 3">
            <a:extLst>
              <a:ext uri="{FF2B5EF4-FFF2-40B4-BE49-F238E27FC236}">
                <a16:creationId xmlns:a16="http://schemas.microsoft.com/office/drawing/2014/main" id="{17515B59-86F5-4323-A83B-250AC41BC5CA}"/>
              </a:ext>
            </a:extLst>
          </p:cNvPr>
          <p:cNvPicPr>
            <a:picLocks noChangeAspect="1"/>
          </p:cNvPicPr>
          <p:nvPr/>
        </p:nvPicPr>
        <p:blipFill>
          <a:blip r:embed="rId7"/>
          <a:stretch>
            <a:fillRect/>
          </a:stretch>
        </p:blipFill>
        <p:spPr>
          <a:xfrm>
            <a:off x="2355610" y="393232"/>
            <a:ext cx="3992095" cy="1643389"/>
          </a:xfrm>
          <a:prstGeom prst="rect">
            <a:avLst/>
          </a:prstGeom>
        </p:spPr>
      </p:pic>
      <p:pic>
        <p:nvPicPr>
          <p:cNvPr id="16" name="Imagen 15">
            <a:extLst>
              <a:ext uri="{FF2B5EF4-FFF2-40B4-BE49-F238E27FC236}">
                <a16:creationId xmlns:a16="http://schemas.microsoft.com/office/drawing/2014/main" id="{07131778-91BE-4F05-9929-4A4B97390DC3}"/>
              </a:ext>
            </a:extLst>
          </p:cNvPr>
          <p:cNvPicPr>
            <a:picLocks noChangeAspect="1"/>
          </p:cNvPicPr>
          <p:nvPr/>
        </p:nvPicPr>
        <p:blipFill>
          <a:blip r:embed="rId8"/>
          <a:stretch>
            <a:fillRect/>
          </a:stretch>
        </p:blipFill>
        <p:spPr>
          <a:xfrm>
            <a:off x="2213140" y="2923138"/>
            <a:ext cx="3443299" cy="2534218"/>
          </a:xfrm>
          <a:prstGeom prst="rect">
            <a:avLst/>
          </a:prstGeom>
        </p:spPr>
      </p:pic>
    </p:spTree>
    <p:extLst>
      <p:ext uri="{BB962C8B-B14F-4D97-AF65-F5344CB8AC3E}">
        <p14:creationId xmlns:p14="http://schemas.microsoft.com/office/powerpoint/2010/main" val="2554463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16074" y="3527244"/>
            <a:ext cx="6768802" cy="1600438"/>
          </a:xfrm>
          <a:prstGeom prst="rect">
            <a:avLst/>
          </a:prstGeom>
        </p:spPr>
        <p:txBody>
          <a:bodyPr wrap="square">
            <a:spAutoFit/>
          </a:bodyPr>
          <a:lstStyle/>
          <a:p>
            <a:pPr algn="just">
              <a:spcAft>
                <a:spcPts val="0"/>
              </a:spcAft>
            </a:pPr>
            <a:r>
              <a:rPr lang="es-CO" sz="2000" b="1" dirty="0">
                <a:solidFill>
                  <a:srgbClr val="1F497D"/>
                </a:solidFill>
                <a:latin typeface="Arial" panose="020B0604020202020204" pitchFamily="34" charset="0"/>
                <a:ea typeface="MS Mincho" panose="02020609040205080304" pitchFamily="49" charset="-128"/>
                <a:cs typeface="Times New Roman" panose="02020603050405020304" pitchFamily="18" charset="0"/>
              </a:rPr>
              <a:t>Sífilis congénita, tendencia anual de la tasa de incidencia. Colombia, Antioquia y Medellín, Antioquia,  2005 a 2025*.</a:t>
            </a:r>
            <a:endParaRPr lang="es-CO" sz="2000" i="1" dirty="0">
              <a:solidFill>
                <a:srgbClr val="1F497D"/>
              </a:solidFill>
              <a:latin typeface="Cambria" panose="02040503050406030204" pitchFamily="18" charset="0"/>
              <a:ea typeface="MS Mincho" panose="02020609040205080304" pitchFamily="49" charset="-128"/>
              <a:cs typeface="Times New Roman" panose="02020603050405020304" pitchFamily="18" charset="0"/>
            </a:endParaRPr>
          </a:p>
          <a:p>
            <a:pPr algn="just"/>
            <a:r>
              <a:rPr lang="es-CO" sz="1000" dirty="0">
                <a:latin typeface="Arial" panose="020B0604020202020204" pitchFamily="34" charset="0"/>
                <a:ea typeface="Cambria" panose="02040503050406030204" pitchFamily="18" charset="0"/>
                <a:cs typeface="Calibri" panose="020F0502020204030204" pitchFamily="34" charset="0"/>
              </a:rPr>
              <a:t>*El denominador para el cálculo de la incidencia fue los nacidos vivos más mortinatos. DANE, 2005 – 2025*, la cifra de nacidos vivos de 2024 y 2025 es preliminar con base en los datos 2023. Datos de Colombia y Antioquia tomados del informe del evento del INS actualizado al octavo periodo epidemiológico del 2025. Fecha de corte: 04/10/2025.</a:t>
            </a:r>
          </a:p>
          <a:p>
            <a:endParaRPr lang="es-CO" sz="800" i="1" dirty="0">
              <a:latin typeface="Arial" panose="020B0604020202020204" pitchFamily="34" charset="0"/>
              <a:ea typeface="MS Mincho" panose="02020609040205080304" pitchFamily="49" charset="-128"/>
              <a:cs typeface="Arial" panose="020B0604020202020204" pitchFamily="34" charset="0"/>
            </a:endParaRPr>
          </a:p>
        </p:txBody>
      </p:sp>
      <p:sp>
        <p:nvSpPr>
          <p:cNvPr id="7" name="Rectángulo 6"/>
          <p:cNvSpPr/>
          <p:nvPr/>
        </p:nvSpPr>
        <p:spPr>
          <a:xfrm>
            <a:off x="292914" y="8482498"/>
            <a:ext cx="6519709" cy="861774"/>
          </a:xfrm>
          <a:prstGeom prst="rect">
            <a:avLst/>
          </a:prstGeom>
        </p:spPr>
        <p:txBody>
          <a:bodyPr wrap="square">
            <a:spAutoFit/>
          </a:bodyPr>
          <a:lstStyle/>
          <a:p>
            <a:pPr algn="just">
              <a:spcAft>
                <a:spcPts val="0"/>
              </a:spcAft>
            </a:pPr>
            <a:r>
              <a:rPr lang="es-CO" sz="2000" b="1" dirty="0">
                <a:solidFill>
                  <a:srgbClr val="1F497D"/>
                </a:solidFill>
                <a:latin typeface="Arial" panose="020B0604020202020204" pitchFamily="34" charset="0"/>
                <a:ea typeface="MS Mincho" panose="02020609040205080304" pitchFamily="49" charset="-128"/>
                <a:cs typeface="Times New Roman" panose="02020603050405020304" pitchFamily="18" charset="0"/>
              </a:rPr>
              <a:t>Letalidad por sífilis congénita. Medellín 2013-2025*</a:t>
            </a:r>
            <a:endParaRPr lang="es-CO" sz="2000" i="1" dirty="0">
              <a:solidFill>
                <a:srgbClr val="1F497D"/>
              </a:solidFill>
              <a:latin typeface="Cambria" panose="02040503050406030204" pitchFamily="18" charset="0"/>
              <a:ea typeface="MS Mincho" panose="02020609040205080304" pitchFamily="49" charset="-128"/>
              <a:cs typeface="Times New Roman" panose="02020603050405020304" pitchFamily="18" charset="0"/>
            </a:endParaRPr>
          </a:p>
          <a:p>
            <a:pPr algn="just"/>
            <a:r>
              <a:rPr lang="es-CO" sz="1000" dirty="0">
                <a:latin typeface="Arial" panose="020B0604020202020204" pitchFamily="34" charset="0"/>
                <a:ea typeface="Cambria" panose="02040503050406030204" pitchFamily="18" charset="0"/>
                <a:cs typeface="Calibri" panose="020F0502020204030204" pitchFamily="34" charset="0"/>
              </a:rPr>
              <a:t>*Se incluyeron en el indicador los casos de muerte por sífilis  causa básica. </a:t>
            </a:r>
            <a:r>
              <a:rPr lang="es-CO" sz="1000" dirty="0">
                <a:effectLst/>
                <a:latin typeface="Arial" panose="020B0604020202020204" pitchFamily="34" charset="0"/>
                <a:ea typeface="Cambria" panose="02040503050406030204" pitchFamily="18" charset="0"/>
              </a:rPr>
              <a:t>Fuente: Seguimiento de sífilis congénita, Sivigila y RUAF ND. Medellín. Fecha de corte: </a:t>
            </a:r>
            <a:r>
              <a:rPr lang="es-CO" sz="1000" dirty="0">
                <a:latin typeface="Arial" panose="020B0604020202020204" pitchFamily="34" charset="0"/>
                <a:ea typeface="Cambria" panose="02040503050406030204" pitchFamily="18" charset="0"/>
              </a:rPr>
              <a:t>04</a:t>
            </a:r>
            <a:r>
              <a:rPr lang="es-CO" sz="1000" dirty="0">
                <a:effectLst/>
                <a:latin typeface="Arial" panose="020B0604020202020204" pitchFamily="34" charset="0"/>
                <a:ea typeface="Cambria" panose="02040503050406030204" pitchFamily="18" charset="0"/>
              </a:rPr>
              <a:t>/10/2025.</a:t>
            </a:r>
            <a:endParaRPr lang="es-CO" sz="1000" dirty="0">
              <a:effectLst/>
              <a:latin typeface="Calibri" panose="020F0502020204030204" pitchFamily="34" charset="0"/>
              <a:ea typeface="Cambria" panose="02040503050406030204" pitchFamily="18" charset="0"/>
            </a:endParaRPr>
          </a:p>
          <a:p>
            <a:pPr algn="just">
              <a:spcAft>
                <a:spcPts val="0"/>
              </a:spcAft>
            </a:pPr>
            <a:endParaRPr lang="es-CO" sz="1000" dirty="0">
              <a:latin typeface="Arial" panose="020B0604020202020204" pitchFamily="34" charset="0"/>
              <a:ea typeface="Cambria" panose="02040503050406030204" pitchFamily="18" charset="0"/>
              <a:cs typeface="Calibri" panose="020F0502020204030204" pitchFamily="34" charset="0"/>
            </a:endParaRPr>
          </a:p>
        </p:txBody>
      </p:sp>
      <p:pic>
        <p:nvPicPr>
          <p:cNvPr id="3" name="Imagen 2">
            <a:extLst>
              <a:ext uri="{FF2B5EF4-FFF2-40B4-BE49-F238E27FC236}">
                <a16:creationId xmlns:a16="http://schemas.microsoft.com/office/drawing/2014/main" id="{E802708F-FBC6-42A2-A18F-79D48D823ADE}"/>
              </a:ext>
            </a:extLst>
          </p:cNvPr>
          <p:cNvPicPr>
            <a:picLocks noChangeAspect="1"/>
          </p:cNvPicPr>
          <p:nvPr/>
        </p:nvPicPr>
        <p:blipFill>
          <a:blip r:embed="rId2"/>
          <a:stretch>
            <a:fillRect/>
          </a:stretch>
        </p:blipFill>
        <p:spPr>
          <a:xfrm>
            <a:off x="281453" y="510059"/>
            <a:ext cx="6519709" cy="3017185"/>
          </a:xfrm>
          <a:prstGeom prst="rect">
            <a:avLst/>
          </a:prstGeom>
        </p:spPr>
      </p:pic>
      <p:pic>
        <p:nvPicPr>
          <p:cNvPr id="8" name="Imagen 7">
            <a:extLst>
              <a:ext uri="{FF2B5EF4-FFF2-40B4-BE49-F238E27FC236}">
                <a16:creationId xmlns:a16="http://schemas.microsoft.com/office/drawing/2014/main" id="{027D8A27-A962-490C-8400-779E9CAB632C}"/>
              </a:ext>
            </a:extLst>
          </p:cNvPr>
          <p:cNvPicPr>
            <a:picLocks noChangeAspect="1"/>
          </p:cNvPicPr>
          <p:nvPr/>
        </p:nvPicPr>
        <p:blipFill>
          <a:blip r:embed="rId3"/>
          <a:stretch>
            <a:fillRect/>
          </a:stretch>
        </p:blipFill>
        <p:spPr>
          <a:xfrm>
            <a:off x="408803" y="5364089"/>
            <a:ext cx="6678713" cy="2907342"/>
          </a:xfrm>
          <a:prstGeom prst="rect">
            <a:avLst/>
          </a:prstGeom>
        </p:spPr>
      </p:pic>
      <p:sp>
        <p:nvSpPr>
          <p:cNvPr id="6"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a:t>
            </a:r>
            <a:r>
              <a:rPr lang="es-ES" sz="1050" b="1" dirty="0" smtClean="0">
                <a:latin typeface="Arial Narrow" panose="020B0606020202030204" pitchFamily="34" charset="0"/>
              </a:rPr>
              <a:t>41</a:t>
            </a:r>
            <a:endParaRPr lang="es-ES" sz="1050" b="1" dirty="0">
              <a:latin typeface="Arial Narrow" panose="020B0606020202030204" pitchFamily="34" charset="0"/>
            </a:endParaRPr>
          </a:p>
        </p:txBody>
      </p:sp>
    </p:spTree>
    <p:extLst>
      <p:ext uri="{BB962C8B-B14F-4D97-AF65-F5344CB8AC3E}">
        <p14:creationId xmlns:p14="http://schemas.microsoft.com/office/powerpoint/2010/main" val="638920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t="51432"/>
          <a:stretch>
            <a:fillRect/>
          </a:stretch>
        </p:blipFill>
        <p:spPr bwMode="auto">
          <a:xfrm>
            <a:off x="0" y="2824178"/>
            <a:ext cx="2180731" cy="2866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38718"/>
            </a:xfrm>
            <a:prstGeom prst="rect">
              <a:avLst/>
            </a:prstGeom>
            <a:noFill/>
          </p:spPr>
          <p:txBody>
            <a:bodyPr wrap="square" rtlCol="0">
              <a:spAutoFit/>
            </a:bodyPr>
            <a:lstStyle/>
            <a:p>
              <a:pPr algn="ctr"/>
              <a:r>
                <a:rPr lang="fr-FR" sz="2000" b="1" dirty="0">
                  <a:latin typeface="Arial Narrow" panose="020B0606020202030204" pitchFamily="34" charset="0"/>
                </a:rPr>
                <a:t>34</a:t>
              </a:r>
              <a:r>
                <a:rPr lang="es-ES" sz="2000" b="1" dirty="0">
                  <a:latin typeface="Arial Narrow" panose="020B0606020202030204" pitchFamily="34" charset="0"/>
                </a:rPr>
                <a:t> </a:t>
              </a:r>
            </a:p>
          </p:txBody>
        </p:sp>
      </p:grpSp>
      <p:grpSp>
        <p:nvGrpSpPr>
          <p:cNvPr id="15" name="14 Grupo"/>
          <p:cNvGrpSpPr/>
          <p:nvPr/>
        </p:nvGrpSpPr>
        <p:grpSpPr>
          <a:xfrm>
            <a:off x="2448322" y="35496"/>
            <a:ext cx="936104" cy="261610"/>
            <a:chOff x="2448322" y="74775"/>
            <a:chExt cx="936104" cy="261610"/>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4" name="13 Rectángulo"/>
          <p:cNvSpPr/>
          <p:nvPr/>
        </p:nvSpPr>
        <p:spPr>
          <a:xfrm>
            <a:off x="2162640" y="3569095"/>
            <a:ext cx="5033092" cy="282825"/>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458085" y="3563888"/>
            <a:ext cx="3446504" cy="288032"/>
            <a:chOff x="2448322" y="2767"/>
            <a:chExt cx="3446504" cy="288032"/>
          </a:xfrm>
        </p:grpSpPr>
        <p:sp>
          <p:nvSpPr>
            <p:cNvPr id="27" name="26 Elipse"/>
            <p:cNvSpPr/>
            <p:nvPr/>
          </p:nvSpPr>
          <p:spPr>
            <a:xfrm>
              <a:off x="2448322" y="2767"/>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133572"/>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13800"/>
              <a:ext cx="2592288" cy="276999"/>
            </a:xfrm>
            <a:prstGeom prst="rect">
              <a:avLst/>
            </a:prstGeom>
            <a:noFill/>
          </p:spPr>
          <p:txBody>
            <a:bodyPr wrap="square" rtlCol="0">
              <a:spAutoFit/>
            </a:bodyPr>
            <a:lstStyle/>
            <a:p>
              <a:r>
                <a:rPr lang="es-ES" sz="1200" b="1" dirty="0">
                  <a:latin typeface="Arial Narrow" panose="020B0606020202030204" pitchFamily="34" charset="0"/>
                </a:rPr>
                <a:t>Variables sociodemográficas</a:t>
              </a: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a:t>
            </a:r>
            <a:r>
              <a:rPr lang="es-ES" sz="1050" b="1" dirty="0" smtClean="0">
                <a:latin typeface="Arial Narrow" panose="020B0606020202030204" pitchFamily="34" charset="0"/>
              </a:rPr>
              <a:t>42</a:t>
            </a:r>
            <a:endParaRPr lang="es-ES" sz="1050" b="1" dirty="0">
              <a:latin typeface="Arial Narrow" panose="020B0606020202030204" pitchFamily="34" charset="0"/>
            </a:endParaRP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167808" cy="2820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7" name="66 CuadroTexto"/>
          <p:cNvSpPr txBox="1"/>
          <p:nvPr/>
        </p:nvSpPr>
        <p:spPr>
          <a:xfrm>
            <a:off x="49774" y="808994"/>
            <a:ext cx="2183097" cy="276999"/>
          </a:xfrm>
          <a:prstGeom prst="rect">
            <a:avLst/>
          </a:prstGeom>
          <a:noFill/>
        </p:spPr>
        <p:txBody>
          <a:bodyPr wrap="square" rtlCol="0">
            <a:spAutoFit/>
          </a:bodyPr>
          <a:lstStyle/>
          <a:p>
            <a:r>
              <a:rPr lang="es-ES" sz="1200" b="1" dirty="0">
                <a:latin typeface="Arial Narrow" panose="020B0606020202030204" pitchFamily="34" charset="0"/>
              </a:rPr>
              <a:t>Periodo epidemiológico </a:t>
            </a:r>
            <a:r>
              <a:rPr lang="fr-FR" sz="1200" b="1" dirty="0">
                <a:latin typeface="Arial Narrow" panose="020B0606020202030204" pitchFamily="34" charset="0"/>
              </a:rPr>
              <a:t>10</a:t>
            </a:r>
            <a:r>
              <a:rPr lang="es-ES" sz="1200" b="1" dirty="0">
                <a:latin typeface="Arial Narrow" panose="020B0606020202030204" pitchFamily="34" charset="0"/>
              </a:rPr>
              <a:t> - 2025</a:t>
            </a:r>
          </a:p>
        </p:txBody>
      </p:sp>
      <p:sp>
        <p:nvSpPr>
          <p:cNvPr id="72" name="36 Título"/>
          <p:cNvSpPr txBox="1"/>
          <p:nvPr/>
        </p:nvSpPr>
        <p:spPr>
          <a:xfrm>
            <a:off x="20659" y="108093"/>
            <a:ext cx="2208885" cy="738664"/>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400" b="1" dirty="0">
                <a:solidFill>
                  <a:srgbClr val="C00000"/>
                </a:solidFill>
                <a:latin typeface="Arial Narrow" panose="020B0606020202030204" pitchFamily="34" charset="0"/>
                <a:ea typeface="+mn-ea"/>
                <a:cs typeface="+mn-cs"/>
              </a:rPr>
              <a:t>Gestantes con diagnóstico de VIH y Trasmisión Materno Infantil TMI de VIH. </a:t>
            </a:r>
          </a:p>
        </p:txBody>
      </p:sp>
      <p:grpSp>
        <p:nvGrpSpPr>
          <p:cNvPr id="12" name="11 Grupo"/>
          <p:cNvGrpSpPr/>
          <p:nvPr/>
        </p:nvGrpSpPr>
        <p:grpSpPr>
          <a:xfrm>
            <a:off x="5202427" y="3995936"/>
            <a:ext cx="1998472" cy="1720542"/>
            <a:chOff x="2644752" y="6465016"/>
            <a:chExt cx="1998472" cy="1720542"/>
          </a:xfrm>
        </p:grpSpPr>
        <p:pic>
          <p:nvPicPr>
            <p:cNvPr id="131" name="Picture 5"/>
            <p:cNvPicPr>
              <a:picLocks noChangeAspect="1" noChangeArrowheads="1"/>
            </p:cNvPicPr>
            <p:nvPr/>
          </p:nvPicPr>
          <p:blipFill>
            <a:blip r:embed="rId5">
              <a:biLevel thresh="50000"/>
              <a:extLst>
                <a:ext uri="{28A0092B-C50C-407E-A947-70E740481C1C}">
                  <a14:useLocalDpi xmlns:a14="http://schemas.microsoft.com/office/drawing/2010/main" val="0"/>
                </a:ext>
              </a:extLst>
            </a:blip>
            <a:srcRect/>
            <a:stretch>
              <a:fillRect/>
            </a:stretch>
          </p:blipFill>
          <p:spPr bwMode="auto">
            <a:xfrm>
              <a:off x="3050954" y="6465016"/>
              <a:ext cx="774423" cy="616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2" name="131 Grupo"/>
            <p:cNvGrpSpPr/>
            <p:nvPr/>
          </p:nvGrpSpPr>
          <p:grpSpPr>
            <a:xfrm>
              <a:off x="2644752" y="6969072"/>
              <a:ext cx="1998472" cy="1216486"/>
              <a:chOff x="-67366" y="9710874"/>
              <a:chExt cx="1516308" cy="1216486"/>
            </a:xfrm>
          </p:grpSpPr>
          <p:sp>
            <p:nvSpPr>
              <p:cNvPr id="133" name="132 CuadroTexto"/>
              <p:cNvSpPr txBox="1"/>
              <p:nvPr/>
            </p:nvSpPr>
            <p:spPr>
              <a:xfrm>
                <a:off x="-26542" y="9710874"/>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Afiliación al SGSS</a:t>
                </a:r>
              </a:p>
            </p:txBody>
          </p:sp>
          <p:sp>
            <p:nvSpPr>
              <p:cNvPr id="134" name="133 Rectángulo redondeado"/>
              <p:cNvSpPr/>
              <p:nvPr/>
            </p:nvSpPr>
            <p:spPr>
              <a:xfrm>
                <a:off x="-67366" y="10070914"/>
                <a:ext cx="1516308" cy="856446"/>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dirty="0">
                    <a:solidFill>
                      <a:schemeClr val="tx1"/>
                    </a:solidFill>
                    <a:latin typeface="Arial Narrow" panose="020B0606020202030204" pitchFamily="34" charset="0"/>
                  </a:rPr>
                  <a:t>Contributivo: </a:t>
                </a:r>
                <a:r>
                  <a:rPr lang="fr-FR" sz="1100" b="1" dirty="0">
                    <a:solidFill>
                      <a:schemeClr val="tx1"/>
                    </a:solidFill>
                    <a:latin typeface="Arial Narrow" panose="020B0606020202030204" pitchFamily="34" charset="0"/>
                  </a:rPr>
                  <a:t>35,3</a:t>
                </a:r>
                <a:r>
                  <a:rPr lang="fr-FR" altLang="es-ES" sz="1100" b="1" dirty="0">
                    <a:solidFill>
                      <a:schemeClr val="tx1"/>
                    </a:solidFill>
                    <a:latin typeface="Arial Narrow" panose="020B0606020202030204" pitchFamily="34" charset="0"/>
                  </a:rPr>
                  <a:t>%;  12 </a:t>
                </a:r>
                <a:r>
                  <a:rPr lang="es-ES" sz="1100" b="1" dirty="0">
                    <a:solidFill>
                      <a:schemeClr val="tx1"/>
                    </a:solidFill>
                    <a:latin typeface="Arial Narrow" panose="020B0606020202030204" pitchFamily="34" charset="0"/>
                  </a:rPr>
                  <a:t>casos</a:t>
                </a:r>
              </a:p>
              <a:p>
                <a:pPr algn="ctr"/>
                <a:r>
                  <a:rPr lang="es-ES" sz="1100" b="1" dirty="0">
                    <a:solidFill>
                      <a:schemeClr val="tx1"/>
                    </a:solidFill>
                    <a:latin typeface="Arial Narrow" panose="020B0606020202030204" pitchFamily="34" charset="0"/>
                  </a:rPr>
                  <a:t>Subsidiado:    </a:t>
                </a:r>
                <a:r>
                  <a:rPr lang="fr-FR" sz="1100" b="1" dirty="0">
                    <a:solidFill>
                      <a:schemeClr val="tx1"/>
                    </a:solidFill>
                    <a:latin typeface="Arial Narrow" panose="020B0606020202030204" pitchFamily="34" charset="0"/>
                  </a:rPr>
                  <a:t>50</a:t>
                </a:r>
                <a:r>
                  <a:rPr lang="fr-FR" altLang="es-ES" sz="1100" b="1" dirty="0">
                    <a:solidFill>
                      <a:schemeClr val="tx1"/>
                    </a:solidFill>
                    <a:latin typeface="Arial Narrow" panose="020B0606020202030204" pitchFamily="34" charset="0"/>
                  </a:rPr>
                  <a:t>%;   17 </a:t>
                </a:r>
                <a:r>
                  <a:rPr lang="es-ES" sz="1100" b="1" dirty="0">
                    <a:solidFill>
                      <a:schemeClr val="tx1"/>
                    </a:solidFill>
                    <a:latin typeface="Arial Narrow" panose="020B0606020202030204" pitchFamily="34" charset="0"/>
                  </a:rPr>
                  <a:t>casos</a:t>
                </a:r>
              </a:p>
              <a:p>
                <a:pPr algn="ctr"/>
                <a:r>
                  <a:rPr lang="es-ES" sz="1100" b="1" dirty="0">
                    <a:solidFill>
                      <a:schemeClr val="tx1"/>
                    </a:solidFill>
                    <a:latin typeface="Arial Narrow" panose="020B0606020202030204" pitchFamily="34" charset="0"/>
                  </a:rPr>
                  <a:t>No afiliadas:    14,7%;  5 casos   </a:t>
                </a:r>
              </a:p>
              <a:p>
                <a:pPr algn="ctr"/>
                <a:r>
                  <a:rPr lang="es-ES" sz="1100" b="1" dirty="0">
                    <a:solidFill>
                      <a:schemeClr val="tx1"/>
                    </a:solidFill>
                    <a:latin typeface="Arial Narrow" panose="020B0606020202030204" pitchFamily="34" charset="0"/>
                  </a:rPr>
                  <a:t>Especial: 0</a:t>
                </a:r>
              </a:p>
              <a:p>
                <a:pPr algn="ctr"/>
                <a:r>
                  <a:rPr lang="es-ES" sz="1100" b="1" dirty="0">
                    <a:solidFill>
                      <a:schemeClr val="tx1"/>
                    </a:solidFill>
                    <a:latin typeface="Arial Narrow" panose="020B0606020202030204" pitchFamily="34" charset="0"/>
                  </a:rPr>
                  <a:t>Excepción: 0</a:t>
                </a:r>
              </a:p>
            </p:txBody>
          </p:sp>
        </p:grpSp>
      </p:grpSp>
      <p:sp>
        <p:nvSpPr>
          <p:cNvPr id="16" name="15 Rectángulo"/>
          <p:cNvSpPr/>
          <p:nvPr/>
        </p:nvSpPr>
        <p:spPr>
          <a:xfrm>
            <a:off x="-53464" y="4677400"/>
            <a:ext cx="2374517" cy="1015663"/>
          </a:xfrm>
          <a:prstGeom prst="rect">
            <a:avLst/>
          </a:prstGeom>
        </p:spPr>
        <p:txBody>
          <a:bodyPr wrap="square">
            <a:spAutoFit/>
          </a:bodyPr>
          <a:lstStyle/>
          <a:p>
            <a:pPr algn="ctr"/>
            <a:r>
              <a:rPr lang="es-CO" sz="1200" b="1" dirty="0">
                <a:latin typeface="Arial Narrow" panose="020B0606020202030204" pitchFamily="34" charset="0"/>
              </a:rPr>
              <a:t>Gestantes en seguimiento, conviviendo con VIH.</a:t>
            </a:r>
          </a:p>
          <a:p>
            <a:pPr algn="ctr"/>
            <a:r>
              <a:rPr lang="es-CO" sz="1200" b="1" dirty="0">
                <a:latin typeface="Arial Narrow" panose="020B0606020202030204" pitchFamily="34" charset="0"/>
              </a:rPr>
              <a:t> Variación respecto al mismo período del año anterior:</a:t>
            </a:r>
          </a:p>
          <a:p>
            <a:pPr algn="ctr"/>
            <a:r>
              <a:rPr lang="es-CO" sz="1200" b="1" dirty="0">
                <a:latin typeface="Arial Narrow" panose="020B0606020202030204" pitchFamily="34" charset="0"/>
              </a:rPr>
              <a:t> </a:t>
            </a:r>
            <a:r>
              <a:rPr lang="es-CO" sz="1200" b="1" dirty="0">
                <a:solidFill>
                  <a:srgbClr val="00B050"/>
                </a:solidFill>
                <a:latin typeface="Arial Narrow" panose="020B0606020202030204" pitchFamily="34" charset="0"/>
              </a:rPr>
              <a:t>Disminución del 2,8%</a:t>
            </a:r>
            <a:endParaRPr lang="es-ES" sz="1200" b="1" dirty="0">
              <a:solidFill>
                <a:srgbClr val="00B050"/>
              </a:solidFill>
              <a:latin typeface="Arial Narrow" panose="020B0606020202030204" pitchFamily="34" charset="0"/>
            </a:endParaRPr>
          </a:p>
        </p:txBody>
      </p:sp>
      <p:grpSp>
        <p:nvGrpSpPr>
          <p:cNvPr id="3" name="Grupo 2"/>
          <p:cNvGrpSpPr/>
          <p:nvPr/>
        </p:nvGrpSpPr>
        <p:grpSpPr>
          <a:xfrm>
            <a:off x="2124145" y="4139592"/>
            <a:ext cx="2980993" cy="1224496"/>
            <a:chOff x="2124145" y="3707544"/>
            <a:chExt cx="2980993" cy="1224496"/>
          </a:xfrm>
        </p:grpSpPr>
        <p:grpSp>
          <p:nvGrpSpPr>
            <p:cNvPr id="135" name="134 Grupo"/>
            <p:cNvGrpSpPr/>
            <p:nvPr/>
          </p:nvGrpSpPr>
          <p:grpSpPr>
            <a:xfrm>
              <a:off x="2124145" y="4283968"/>
              <a:ext cx="1260281" cy="648072"/>
              <a:chOff x="2298589" y="2762621"/>
              <a:chExt cx="1260281" cy="648072"/>
            </a:xfrm>
          </p:grpSpPr>
          <p:sp>
            <p:nvSpPr>
              <p:cNvPr id="136" name="135 Rectángulo redondeado"/>
              <p:cNvSpPr/>
              <p:nvPr/>
            </p:nvSpPr>
            <p:spPr>
              <a:xfrm>
                <a:off x="2507826" y="3050653"/>
                <a:ext cx="874090" cy="360040"/>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latin typeface="Arial Narrow" panose="020B0606020202030204" pitchFamily="34" charset="0"/>
                  </a:rPr>
                  <a:t>0</a:t>
                </a:r>
              </a:p>
            </p:txBody>
          </p:sp>
          <p:sp>
            <p:nvSpPr>
              <p:cNvPr id="138" name="137 Rectángulo"/>
              <p:cNvSpPr/>
              <p:nvPr/>
            </p:nvSpPr>
            <p:spPr>
              <a:xfrm>
                <a:off x="2298589" y="2762621"/>
                <a:ext cx="1260281" cy="276999"/>
              </a:xfrm>
              <a:prstGeom prst="rect">
                <a:avLst/>
              </a:prstGeom>
            </p:spPr>
            <p:txBody>
              <a:bodyPr wrap="none">
                <a:spAutoFit/>
              </a:bodyPr>
              <a:lstStyle/>
              <a:p>
                <a:pPr algn="ctr"/>
                <a:r>
                  <a:rPr lang="es-ES" sz="1200" b="1" u="sng" dirty="0">
                    <a:latin typeface="Arial Narrow" panose="020B0606020202030204" pitchFamily="34" charset="0"/>
                  </a:rPr>
                  <a:t>Habitante de calle</a:t>
                </a:r>
                <a:endParaRPr lang="es-ES" sz="1200" b="1" u="sng" dirty="0">
                  <a:solidFill>
                    <a:sysClr val="windowText" lastClr="000000"/>
                  </a:solidFill>
                  <a:latin typeface="Arial Narrow" panose="020B0606020202030204" pitchFamily="34" charset="0"/>
                </a:endParaRPr>
              </a:p>
            </p:txBody>
          </p:sp>
        </p:grpSp>
        <p:grpSp>
          <p:nvGrpSpPr>
            <p:cNvPr id="140" name="139 Grupo"/>
            <p:cNvGrpSpPr/>
            <p:nvPr/>
          </p:nvGrpSpPr>
          <p:grpSpPr>
            <a:xfrm>
              <a:off x="3526878" y="3762062"/>
              <a:ext cx="1578260" cy="1155399"/>
              <a:chOff x="3054222" y="2346510"/>
              <a:chExt cx="1578260" cy="1155399"/>
            </a:xfrm>
          </p:grpSpPr>
          <p:grpSp>
            <p:nvGrpSpPr>
              <p:cNvPr id="141" name="140 Grupo"/>
              <p:cNvGrpSpPr/>
              <p:nvPr/>
            </p:nvGrpSpPr>
            <p:grpSpPr>
              <a:xfrm>
                <a:off x="3867627" y="2792862"/>
                <a:ext cx="764855" cy="709047"/>
                <a:chOff x="2548770" y="2689947"/>
                <a:chExt cx="764855" cy="709047"/>
              </a:xfrm>
            </p:grpSpPr>
            <p:sp>
              <p:nvSpPr>
                <p:cNvPr id="143" name="142 Rectángulo redondeado"/>
                <p:cNvSpPr/>
                <p:nvPr/>
              </p:nvSpPr>
              <p:spPr>
                <a:xfrm>
                  <a:off x="2548770" y="3038954"/>
                  <a:ext cx="764855"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latin typeface="Arial Narrow" panose="020B0606020202030204" pitchFamily="34" charset="0"/>
                    </a:rPr>
                    <a:t>10</a:t>
                  </a:r>
                  <a:r>
                    <a:rPr lang="es-ES" sz="1400" b="1" dirty="0">
                      <a:solidFill>
                        <a:schemeClr val="tx1"/>
                      </a:solidFill>
                      <a:latin typeface="Arial Narrow" panose="020B0606020202030204" pitchFamily="34" charset="0"/>
                    </a:rPr>
                    <a:t> caso</a:t>
                  </a:r>
                  <a:r>
                    <a:rPr lang="fr-FR" altLang="es-ES" sz="1400" b="1" dirty="0">
                      <a:solidFill>
                        <a:schemeClr val="tx1"/>
                      </a:solidFill>
                      <a:latin typeface="Arial Narrow" panose="020B0606020202030204" pitchFamily="34" charset="0"/>
                    </a:rPr>
                    <a:t>s</a:t>
                  </a:r>
                </a:p>
              </p:txBody>
            </p:sp>
            <p:sp>
              <p:nvSpPr>
                <p:cNvPr id="144" name="143 Rectángulo"/>
                <p:cNvSpPr/>
                <p:nvPr/>
              </p:nvSpPr>
              <p:spPr>
                <a:xfrm>
                  <a:off x="2572704" y="2689947"/>
                  <a:ext cx="712054" cy="276999"/>
                </a:xfrm>
                <a:prstGeom prst="rect">
                  <a:avLst/>
                </a:prstGeom>
              </p:spPr>
              <p:txBody>
                <a:bodyPr wrap="none">
                  <a:spAutoFit/>
                </a:bodyPr>
                <a:lstStyle/>
                <a:p>
                  <a:pPr algn="ctr"/>
                  <a:r>
                    <a:rPr lang="es-ES" sz="1200" b="1" u="sng" dirty="0">
                      <a:latin typeface="Arial Narrow" panose="020B0606020202030204" pitchFamily="34" charset="0"/>
                    </a:rPr>
                    <a:t>Migrante</a:t>
                  </a:r>
                  <a:endParaRPr lang="es-ES" sz="1200" b="1" u="sng" dirty="0">
                    <a:solidFill>
                      <a:sysClr val="windowText" lastClr="000000"/>
                    </a:solidFill>
                    <a:latin typeface="Arial Narrow" panose="020B0606020202030204" pitchFamily="34" charset="0"/>
                  </a:endParaRPr>
                </a:p>
              </p:txBody>
            </p:sp>
          </p:grpSp>
          <p:pic>
            <p:nvPicPr>
              <p:cNvPr id="142" name="Picture 6"/>
              <p:cNvPicPr>
                <a:picLocks noChangeAspect="1" noChangeArrowheads="1"/>
              </p:cNvPicPr>
              <p:nvPr/>
            </p:nvPicPr>
            <p:blipFill>
              <a:blip r:embed="rId6">
                <a:biLevel thresh="50000"/>
                <a:extLst>
                  <a:ext uri="{28A0092B-C50C-407E-A947-70E740481C1C}">
                    <a14:useLocalDpi xmlns:a14="http://schemas.microsoft.com/office/drawing/2010/main" val="0"/>
                  </a:ext>
                </a:extLst>
              </a:blip>
              <a:srcRect/>
              <a:stretch>
                <a:fillRect/>
              </a:stretch>
            </p:blipFill>
            <p:spPr bwMode="auto">
              <a:xfrm>
                <a:off x="3054222" y="2346510"/>
                <a:ext cx="439334" cy="507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48" name="147 Grupo"/>
            <p:cNvGrpSpPr/>
            <p:nvPr/>
          </p:nvGrpSpPr>
          <p:grpSpPr>
            <a:xfrm>
              <a:off x="3084475" y="4222993"/>
              <a:ext cx="1380071" cy="700452"/>
              <a:chOff x="-285907" y="6981965"/>
              <a:chExt cx="1612468" cy="700452"/>
            </a:xfrm>
          </p:grpSpPr>
          <p:sp>
            <p:nvSpPr>
              <p:cNvPr id="149" name="148 CuadroTexto"/>
              <p:cNvSpPr txBox="1"/>
              <p:nvPr/>
            </p:nvSpPr>
            <p:spPr>
              <a:xfrm>
                <a:off x="-285907" y="6981965"/>
                <a:ext cx="1612468" cy="276999"/>
              </a:xfrm>
              <a:prstGeom prst="rect">
                <a:avLst/>
              </a:prstGeom>
              <a:noFill/>
            </p:spPr>
            <p:txBody>
              <a:bodyPr wrap="square" rtlCol="0">
                <a:spAutoFit/>
              </a:bodyPr>
              <a:lstStyle/>
              <a:p>
                <a:pPr algn="ctr"/>
                <a:r>
                  <a:rPr lang="es-ES" sz="1200" b="1" u="sng" dirty="0">
                    <a:latin typeface="Arial Narrow" panose="020B0606020202030204" pitchFamily="34" charset="0"/>
                  </a:rPr>
                  <a:t>Carcelario</a:t>
                </a:r>
              </a:p>
            </p:txBody>
          </p:sp>
          <p:sp>
            <p:nvSpPr>
              <p:cNvPr id="150" name="149 Rectángulo redondeado"/>
              <p:cNvSpPr/>
              <p:nvPr/>
            </p:nvSpPr>
            <p:spPr>
              <a:xfrm>
                <a:off x="-36885" y="7322377"/>
                <a:ext cx="1091214"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latin typeface="Arial Narrow" panose="020B0606020202030204" pitchFamily="34" charset="0"/>
                  </a:rPr>
                  <a:t>0</a:t>
                </a:r>
              </a:p>
            </p:txBody>
          </p:sp>
        </p:grpSp>
        <p:pic>
          <p:nvPicPr>
            <p:cNvPr id="163" name="Picture 4"/>
            <p:cNvPicPr>
              <a:picLocks noChangeAspect="1" noChangeArrowheads="1"/>
            </p:cNvPicPr>
            <p:nvPr/>
          </p:nvPicPr>
          <p:blipFill rotWithShape="1">
            <a:blip r:embed="rId7">
              <a:biLevel thresh="50000"/>
              <a:extLst>
                <a:ext uri="{28A0092B-C50C-407E-A947-70E740481C1C}">
                  <a14:useLocalDpi xmlns:a14="http://schemas.microsoft.com/office/drawing/2010/main" val="0"/>
                </a:ext>
              </a:extLst>
            </a:blip>
            <a:srcRect l="58247"/>
            <a:stretch>
              <a:fillRect/>
            </a:stretch>
          </p:blipFill>
          <p:spPr bwMode="auto">
            <a:xfrm>
              <a:off x="2365523" y="3707544"/>
              <a:ext cx="739337" cy="664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8">
              <a:biLevel thresh="75000"/>
              <a:extLst>
                <a:ext uri="{28A0092B-C50C-407E-A947-70E740481C1C}">
                  <a14:useLocalDpi xmlns:a14="http://schemas.microsoft.com/office/drawing/2010/main" val="0"/>
                </a:ext>
              </a:extLst>
            </a:blip>
            <a:srcRect/>
            <a:stretch>
              <a:fillRect/>
            </a:stretch>
          </p:blipFill>
          <p:spPr bwMode="auto">
            <a:xfrm>
              <a:off x="4364217" y="3728728"/>
              <a:ext cx="643842" cy="555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65" name="Grupo 2"/>
          <p:cNvGrpSpPr/>
          <p:nvPr/>
        </p:nvGrpSpPr>
        <p:grpSpPr>
          <a:xfrm>
            <a:off x="0" y="6278889"/>
            <a:ext cx="7121599" cy="1099160"/>
            <a:chOff x="2156559" y="5102522"/>
            <a:chExt cx="5506884" cy="1099160"/>
          </a:xfrm>
        </p:grpSpPr>
        <p:grpSp>
          <p:nvGrpSpPr>
            <p:cNvPr id="166" name="165 Grupo"/>
            <p:cNvGrpSpPr/>
            <p:nvPr/>
          </p:nvGrpSpPr>
          <p:grpSpPr>
            <a:xfrm>
              <a:off x="2156559" y="5102522"/>
              <a:ext cx="5506884" cy="1054532"/>
              <a:chOff x="2145310" y="5182292"/>
              <a:chExt cx="5506884" cy="1054532"/>
            </a:xfrm>
          </p:grpSpPr>
          <p:grpSp>
            <p:nvGrpSpPr>
              <p:cNvPr id="168" name="167 Grupo"/>
              <p:cNvGrpSpPr/>
              <p:nvPr/>
            </p:nvGrpSpPr>
            <p:grpSpPr>
              <a:xfrm>
                <a:off x="3438855" y="5497953"/>
                <a:ext cx="3623277" cy="459976"/>
                <a:chOff x="1214190" y="7290191"/>
                <a:chExt cx="4097229" cy="459976"/>
              </a:xfrm>
              <a:solidFill>
                <a:schemeClr val="accent2">
                  <a:lumMod val="60000"/>
                  <a:lumOff val="40000"/>
                </a:schemeClr>
              </a:solidFill>
            </p:grpSpPr>
            <p:sp>
              <p:nvSpPr>
                <p:cNvPr id="173" name="172 Rectángulo redondeado"/>
                <p:cNvSpPr/>
                <p:nvPr/>
              </p:nvSpPr>
              <p:spPr>
                <a:xfrm>
                  <a:off x="1214190" y="7290191"/>
                  <a:ext cx="4097229" cy="174971"/>
                </a:xfrm>
                <a:prstGeom prst="roundRect">
                  <a:avLst/>
                </a:pr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b="1" dirty="0">
                      <a:solidFill>
                        <a:schemeClr val="tx1"/>
                      </a:solidFill>
                      <a:latin typeface="Arial Narrow" panose="020B0606020202030204" pitchFamily="34" charset="0"/>
                    </a:rPr>
                    <a:t>Previo a la gestación:	</a:t>
                  </a:r>
                  <a:r>
                    <a:rPr lang="fr-FR" sz="1050" b="1" dirty="0">
                      <a:solidFill>
                        <a:schemeClr val="tx1"/>
                      </a:solidFill>
                      <a:latin typeface="Arial Narrow" panose="020B0606020202030204" pitchFamily="34" charset="0"/>
                    </a:rPr>
                    <a:t>19</a:t>
                  </a:r>
                  <a:r>
                    <a:rPr lang="fr-FR" altLang="es-ES" sz="1050" b="1" dirty="0">
                      <a:solidFill>
                        <a:schemeClr val="tx1"/>
                      </a:solidFill>
                      <a:latin typeface="Arial Narrow" panose="020B0606020202030204" pitchFamily="34" charset="0"/>
                    </a:rPr>
                    <a:t> </a:t>
                  </a:r>
                  <a:r>
                    <a:rPr lang="es-ES" sz="1050" b="1" dirty="0">
                      <a:solidFill>
                        <a:schemeClr val="tx1"/>
                      </a:solidFill>
                      <a:latin typeface="Arial Narrow" panose="020B0606020202030204" pitchFamily="34" charset="0"/>
                    </a:rPr>
                    <a:t>casos 55,9% </a:t>
                  </a:r>
                  <a:endParaRPr lang="es-ES" sz="1050" b="1" dirty="0">
                    <a:solidFill>
                      <a:srgbClr val="C00000"/>
                    </a:solidFill>
                    <a:latin typeface="Arial Narrow" panose="020B0606020202030204" pitchFamily="34" charset="0"/>
                  </a:endParaRPr>
                </a:p>
              </p:txBody>
            </p:sp>
            <p:sp>
              <p:nvSpPr>
                <p:cNvPr id="174" name="173 Rectángulo redondeado"/>
                <p:cNvSpPr/>
                <p:nvPr/>
              </p:nvSpPr>
              <p:spPr>
                <a:xfrm>
                  <a:off x="1218088" y="7537707"/>
                  <a:ext cx="4093331" cy="212460"/>
                </a:xfrm>
                <a:prstGeom prst="roundRect">
                  <a:avLst/>
                </a:prstGeom>
                <a:grp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b="1" dirty="0">
                      <a:solidFill>
                        <a:schemeClr val="tx1"/>
                      </a:solidFill>
                      <a:latin typeface="Arial Narrow" panose="020B0606020202030204" pitchFamily="34" charset="0"/>
                    </a:rPr>
                    <a:t>Durante la gestación:                         15 casos 44,1%</a:t>
                  </a:r>
                  <a:endParaRPr lang="es-ES" sz="1050" b="1" dirty="0">
                    <a:solidFill>
                      <a:srgbClr val="C00000"/>
                    </a:solidFill>
                    <a:latin typeface="Arial Narrow" panose="020B0606020202030204" pitchFamily="34" charset="0"/>
                  </a:endParaRPr>
                </a:p>
              </p:txBody>
            </p:sp>
          </p:grpSp>
          <p:grpSp>
            <p:nvGrpSpPr>
              <p:cNvPr id="169" name="168 Grupo"/>
              <p:cNvGrpSpPr/>
              <p:nvPr/>
            </p:nvGrpSpPr>
            <p:grpSpPr>
              <a:xfrm>
                <a:off x="2145310" y="5182292"/>
                <a:ext cx="5506884" cy="1054532"/>
                <a:chOff x="2109481" y="5613511"/>
                <a:chExt cx="5506884" cy="1054532"/>
              </a:xfrm>
            </p:grpSpPr>
            <p:sp>
              <p:nvSpPr>
                <p:cNvPr id="171" name="170 CuadroTexto"/>
                <p:cNvSpPr txBox="1"/>
                <p:nvPr/>
              </p:nvSpPr>
              <p:spPr>
                <a:xfrm>
                  <a:off x="2394645" y="5613511"/>
                  <a:ext cx="5221720" cy="253916"/>
                </a:xfrm>
                <a:prstGeom prst="rect">
                  <a:avLst/>
                </a:prstGeom>
                <a:noFill/>
              </p:spPr>
              <p:txBody>
                <a:bodyPr wrap="square" rtlCol="0">
                  <a:spAutoFit/>
                </a:bodyPr>
                <a:lstStyle/>
                <a:p>
                  <a:pPr algn="ctr"/>
                  <a:r>
                    <a:rPr lang="es-ES" sz="1050" b="1" u="sng" dirty="0">
                      <a:latin typeface="Arial Narrow" panose="020B0606020202030204" pitchFamily="34" charset="0"/>
                    </a:rPr>
                    <a:t>Momento de ocurrencia del diagnóstico</a:t>
                  </a:r>
                </a:p>
              </p:txBody>
            </p:sp>
            <p:pic>
              <p:nvPicPr>
                <p:cNvPr id="172" name="Picture 5"/>
                <p:cNvPicPr>
                  <a:picLocks noChangeAspect="1" noChangeArrowheads="1"/>
                </p:cNvPicPr>
                <p:nvPr/>
              </p:nvPicPr>
              <p:blipFill>
                <a:blip r:embed="rId9">
                  <a:biLevel thresh="75000"/>
                  <a:extLst>
                    <a:ext uri="{28A0092B-C50C-407E-A947-70E740481C1C}">
                      <a14:useLocalDpi xmlns:a14="http://schemas.microsoft.com/office/drawing/2010/main" val="0"/>
                    </a:ext>
                  </a:extLst>
                </a:blip>
                <a:srcRect/>
                <a:stretch>
                  <a:fillRect/>
                </a:stretch>
              </p:blipFill>
              <p:spPr bwMode="auto">
                <a:xfrm>
                  <a:off x="2109481" y="5947085"/>
                  <a:ext cx="910301" cy="720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70" name="169 Flecha derecha"/>
              <p:cNvSpPr/>
              <p:nvPr/>
            </p:nvSpPr>
            <p:spPr>
              <a:xfrm>
                <a:off x="3017279" y="5731890"/>
                <a:ext cx="356964" cy="37231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167" name="166 Rectángulo redondeado"/>
            <p:cNvSpPr/>
            <p:nvPr/>
          </p:nvSpPr>
          <p:spPr>
            <a:xfrm>
              <a:off x="3461979" y="5944839"/>
              <a:ext cx="3611402" cy="256843"/>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00" b="1" dirty="0">
                  <a:solidFill>
                    <a:schemeClr val="tx1"/>
                  </a:solidFill>
                  <a:latin typeface="Arial Narrow" panose="020B0606020202030204" pitchFamily="34" charset="0"/>
                </a:rPr>
                <a:t>Posterior al parto:	                        0</a:t>
              </a:r>
              <a:endParaRPr lang="es-ES" sz="1000" b="1" dirty="0">
                <a:solidFill>
                  <a:srgbClr val="C00000"/>
                </a:solidFill>
                <a:latin typeface="Arial Narrow" panose="020B0606020202030204" pitchFamily="34" charset="0"/>
              </a:endParaRPr>
            </a:p>
          </p:txBody>
        </p:sp>
      </p:grpSp>
      <p:graphicFrame>
        <p:nvGraphicFramePr>
          <p:cNvPr id="17" name="16 Diagrama"/>
          <p:cNvGraphicFramePr/>
          <p:nvPr>
            <p:extLst/>
          </p:nvPr>
        </p:nvGraphicFramePr>
        <p:xfrm>
          <a:off x="1487470" y="8060733"/>
          <a:ext cx="5694181" cy="68381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nvGrpSpPr>
          <p:cNvPr id="176" name="175 Grupo"/>
          <p:cNvGrpSpPr/>
          <p:nvPr/>
        </p:nvGrpSpPr>
        <p:grpSpPr>
          <a:xfrm>
            <a:off x="0" y="7760753"/>
            <a:ext cx="7065799" cy="1015818"/>
            <a:chOff x="2145310" y="5221006"/>
            <a:chExt cx="6785852" cy="1015818"/>
          </a:xfrm>
        </p:grpSpPr>
        <p:grpSp>
          <p:nvGrpSpPr>
            <p:cNvPr id="179" name="178 Grupo"/>
            <p:cNvGrpSpPr/>
            <p:nvPr/>
          </p:nvGrpSpPr>
          <p:grpSpPr>
            <a:xfrm>
              <a:off x="2145310" y="5221006"/>
              <a:ext cx="6785852" cy="1015818"/>
              <a:chOff x="2109481" y="5652225"/>
              <a:chExt cx="6785852" cy="1015818"/>
            </a:xfrm>
          </p:grpSpPr>
          <p:sp>
            <p:nvSpPr>
              <p:cNvPr id="181" name="180 CuadroTexto"/>
              <p:cNvSpPr txBox="1"/>
              <p:nvPr/>
            </p:nvSpPr>
            <p:spPr>
              <a:xfrm>
                <a:off x="3673613" y="5652225"/>
                <a:ext cx="5221720" cy="253916"/>
              </a:xfrm>
              <a:prstGeom prst="rect">
                <a:avLst/>
              </a:prstGeom>
              <a:noFill/>
            </p:spPr>
            <p:txBody>
              <a:bodyPr wrap="square" rtlCol="0">
                <a:spAutoFit/>
              </a:bodyPr>
              <a:lstStyle/>
              <a:p>
                <a:pPr algn="ctr"/>
                <a:r>
                  <a:rPr lang="es-ES" sz="1050" b="1" u="sng" dirty="0">
                    <a:latin typeface="Arial Narrow" panose="020B0606020202030204" pitchFamily="34" charset="0"/>
                  </a:rPr>
                  <a:t>Trimestre de ingreso al control prenatal </a:t>
                </a:r>
              </a:p>
            </p:txBody>
          </p:sp>
          <p:pic>
            <p:nvPicPr>
              <p:cNvPr id="182" name="Picture 5"/>
              <p:cNvPicPr>
                <a:picLocks noChangeAspect="1" noChangeArrowheads="1"/>
              </p:cNvPicPr>
              <p:nvPr/>
            </p:nvPicPr>
            <p:blipFill>
              <a:blip r:embed="rId9">
                <a:biLevel thresh="75000"/>
                <a:extLst>
                  <a:ext uri="{28A0092B-C50C-407E-A947-70E740481C1C}">
                    <a14:useLocalDpi xmlns:a14="http://schemas.microsoft.com/office/drawing/2010/main" val="0"/>
                  </a:ext>
                </a:extLst>
              </a:blip>
              <a:srcRect/>
              <a:stretch>
                <a:fillRect/>
              </a:stretch>
            </p:blipFill>
            <p:spPr bwMode="auto">
              <a:xfrm>
                <a:off x="2109481" y="5947085"/>
                <a:ext cx="910301" cy="720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80" name="179 Flecha derecha"/>
            <p:cNvSpPr/>
            <p:nvPr/>
          </p:nvSpPr>
          <p:spPr>
            <a:xfrm>
              <a:off x="3105942" y="5731890"/>
              <a:ext cx="356964" cy="37231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82" name="13 Rectángulo"/>
          <p:cNvSpPr/>
          <p:nvPr/>
        </p:nvSpPr>
        <p:spPr>
          <a:xfrm>
            <a:off x="24532" y="5724128"/>
            <a:ext cx="722882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83" name="25 Grupo"/>
          <p:cNvGrpSpPr/>
          <p:nvPr/>
        </p:nvGrpSpPr>
        <p:grpSpPr>
          <a:xfrm>
            <a:off x="1031068" y="5879177"/>
            <a:ext cx="4536382" cy="276999"/>
            <a:chOff x="2736354" y="74775"/>
            <a:chExt cx="3158472" cy="276999"/>
          </a:xfrm>
        </p:grpSpPr>
        <p:cxnSp>
          <p:nvCxnSpPr>
            <p:cNvPr id="85" name="27 Conector recto"/>
            <p:cNvCxnSpPr/>
            <p:nvPr/>
          </p:nvCxnSpPr>
          <p:spPr>
            <a:xfrm>
              <a:off x="2736354" y="204814"/>
              <a:ext cx="648072" cy="76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6" name="28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 Variables clínicas</a:t>
              </a:r>
            </a:p>
          </p:txBody>
        </p:sp>
      </p:grpSp>
      <p:sp>
        <p:nvSpPr>
          <p:cNvPr id="90" name="26 Elipse"/>
          <p:cNvSpPr/>
          <p:nvPr/>
        </p:nvSpPr>
        <p:spPr>
          <a:xfrm>
            <a:off x="743036" y="5859343"/>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sp>
        <p:nvSpPr>
          <p:cNvPr id="62" name="22 CuadroTexto"/>
          <p:cNvSpPr txBox="1"/>
          <p:nvPr/>
        </p:nvSpPr>
        <p:spPr>
          <a:xfrm>
            <a:off x="3456434" y="35496"/>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de la notificación</a:t>
            </a:r>
          </a:p>
        </p:txBody>
      </p:sp>
      <p:sp>
        <p:nvSpPr>
          <p:cNvPr id="61" name="142 Rectángulo redondeado"/>
          <p:cNvSpPr/>
          <p:nvPr/>
        </p:nvSpPr>
        <p:spPr>
          <a:xfrm>
            <a:off x="6320562" y="8795255"/>
            <a:ext cx="664264" cy="313249"/>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b="1" dirty="0">
                <a:solidFill>
                  <a:schemeClr val="tx1"/>
                </a:solidFill>
                <a:latin typeface="Arial Narrow" panose="020B0606020202030204" pitchFamily="34" charset="0"/>
              </a:rPr>
              <a:t>Sin dato  2 casos</a:t>
            </a:r>
          </a:p>
        </p:txBody>
      </p:sp>
      <p:sp>
        <p:nvSpPr>
          <p:cNvPr id="5" name="Rectángulo 4"/>
          <p:cNvSpPr/>
          <p:nvPr/>
        </p:nvSpPr>
        <p:spPr>
          <a:xfrm>
            <a:off x="2124145" y="2148990"/>
            <a:ext cx="5057506" cy="1020792"/>
          </a:xfrm>
          <a:prstGeom prst="rect">
            <a:avLst/>
          </a:prstGeom>
        </p:spPr>
        <p:txBody>
          <a:bodyPr wrap="square">
            <a:spAutoFit/>
          </a:bodyPr>
          <a:lstStyle/>
          <a:p>
            <a:pPr algn="just" rtl="0" fontAlgn="base"/>
            <a:r>
              <a:rPr lang="es-ES" sz="1000" b="1" i="0" dirty="0">
                <a:effectLst/>
                <a:latin typeface="Arial" panose="020B0604020202020204" pitchFamily="34" charset="0"/>
              </a:rPr>
              <a:t>Canal endémico para gestantes con VIH, datos preliminares. Residentes en Medellín. Acumulado al </a:t>
            </a:r>
            <a:r>
              <a:rPr lang="es-CO" sz="1000" b="1" dirty="0">
                <a:latin typeface="Arial" panose="020B0604020202020204" pitchFamily="34" charset="0"/>
              </a:rPr>
              <a:t>décimo</a:t>
            </a:r>
            <a:r>
              <a:rPr lang="es-CO" sz="1000" b="1" i="0" dirty="0">
                <a:effectLst/>
                <a:latin typeface="Arial" panose="020B0604020202020204" pitchFamily="34" charset="0"/>
              </a:rPr>
              <a:t> </a:t>
            </a:r>
            <a:r>
              <a:rPr lang="es-ES" sz="1000" b="1" i="0" dirty="0">
                <a:effectLst/>
                <a:latin typeface="Arial" panose="020B0604020202020204" pitchFamily="34" charset="0"/>
              </a:rPr>
              <a:t>periodo epidemiológico uno de 2025.</a:t>
            </a:r>
            <a:r>
              <a:rPr lang="es-ES" sz="1000" b="0" i="1" dirty="0">
                <a:effectLst/>
                <a:latin typeface="Arial" panose="020B0604020202020204" pitchFamily="34" charset="0"/>
              </a:rPr>
              <a:t> </a:t>
            </a:r>
            <a:endParaRPr lang="es-ES" sz="600" b="0" i="1" dirty="0">
              <a:effectLst/>
              <a:latin typeface="Segoe UI" panose="020B0502040204020203" pitchFamily="34" charset="0"/>
            </a:endParaRPr>
          </a:p>
          <a:p>
            <a:pPr algn="just">
              <a:spcAft>
                <a:spcPts val="1000"/>
              </a:spcAft>
            </a:pPr>
            <a:r>
              <a:rPr lang="es-CO" sz="800" i="0" dirty="0">
                <a:effectLst/>
                <a:latin typeface="Arial" panose="020B0604020202020204" pitchFamily="34" charset="0"/>
                <a:ea typeface="MS Mincho" panose="02020609040205080304" pitchFamily="49" charset="-128"/>
                <a:cs typeface="Arial" panose="020B0604020202020204" pitchFamily="34" charset="0"/>
              </a:rPr>
              <a:t>Nota: </a:t>
            </a:r>
            <a:r>
              <a:rPr lang="es-CO" sz="800" dirty="0">
                <a:latin typeface="Arial" panose="020B0604020202020204" pitchFamily="34" charset="0"/>
                <a:ea typeface="MS Mincho" panose="02020609040205080304" pitchFamily="49" charset="-128"/>
                <a:cs typeface="Arial" panose="020B0604020202020204" pitchFamily="34" charset="0"/>
              </a:rPr>
              <a:t>Nota: método utilizado MMWR (razones observadas y esperadas). No se incluyeron los casos identificados durante el tiempo que duró la pandemia de </a:t>
            </a:r>
            <a:r>
              <a:rPr lang="es-CO" sz="800" dirty="0" err="1">
                <a:latin typeface="Arial" panose="020B0604020202020204" pitchFamily="34" charset="0"/>
                <a:ea typeface="MS Mincho" panose="02020609040205080304" pitchFamily="49" charset="-128"/>
                <a:cs typeface="Arial" panose="020B0604020202020204" pitchFamily="34" charset="0"/>
              </a:rPr>
              <a:t>Covid</a:t>
            </a:r>
            <a:r>
              <a:rPr lang="es-CO" sz="800" dirty="0">
                <a:latin typeface="Arial" panose="020B0604020202020204" pitchFamily="34" charset="0"/>
                <a:ea typeface="MS Mincho" panose="02020609040205080304" pitchFamily="49" charset="-128"/>
                <a:cs typeface="Arial" panose="020B0604020202020204" pitchFamily="34" charset="0"/>
              </a:rPr>
              <a:t> 19 (años 2020 y 2021).Fuente: Seguimiento de gestantes con VIH 2016 - 2025. Medellín. Fecha de corte: 04/10/2025. </a:t>
            </a:r>
          </a:p>
          <a:p>
            <a:pPr algn="just">
              <a:spcAft>
                <a:spcPts val="1000"/>
              </a:spcAft>
            </a:pPr>
            <a:endParaRPr lang="es-ES" sz="800" b="0" i="0" dirty="0">
              <a:effectLst/>
              <a:latin typeface="Arial" panose="020B0604020202020204" pitchFamily="34" charset="0"/>
              <a:cs typeface="Arial" panose="020B0604020202020204" pitchFamily="34" charset="0"/>
            </a:endParaRPr>
          </a:p>
        </p:txBody>
      </p:sp>
      <p:sp>
        <p:nvSpPr>
          <p:cNvPr id="64" name="172 Rectángulo redondeado"/>
          <p:cNvSpPr/>
          <p:nvPr/>
        </p:nvSpPr>
        <p:spPr>
          <a:xfrm>
            <a:off x="1688192" y="7472007"/>
            <a:ext cx="4685685" cy="174971"/>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b="1" dirty="0">
                <a:solidFill>
                  <a:schemeClr val="tx1"/>
                </a:solidFill>
                <a:latin typeface="Arial Narrow" panose="020B0606020202030204" pitchFamily="34" charset="0"/>
              </a:rPr>
              <a:t>Sin dato:	                       </a:t>
            </a:r>
            <a:r>
              <a:rPr lang="fr-FR" sz="1050" b="1" dirty="0">
                <a:solidFill>
                  <a:schemeClr val="tx1"/>
                </a:solidFill>
                <a:latin typeface="Arial Narrow" panose="020B0606020202030204" pitchFamily="34" charset="0"/>
              </a:rPr>
              <a:t>0</a:t>
            </a:r>
            <a:r>
              <a:rPr lang="es-ES" sz="1050" b="1" dirty="0">
                <a:solidFill>
                  <a:schemeClr val="tx1"/>
                </a:solidFill>
                <a:latin typeface="Arial Narrow" panose="020B0606020202030204" pitchFamily="34" charset="0"/>
              </a:rPr>
              <a:t> </a:t>
            </a:r>
            <a:endParaRPr lang="es-ES" sz="1050" b="1" dirty="0">
              <a:solidFill>
                <a:srgbClr val="C00000"/>
              </a:solidFill>
              <a:latin typeface="Arial Narrow" panose="020B0606020202030204" pitchFamily="34" charset="0"/>
            </a:endParaRPr>
          </a:p>
        </p:txBody>
      </p:sp>
      <p:sp>
        <p:nvSpPr>
          <p:cNvPr id="66" name="CuadroTexto 65">
            <a:extLst>
              <a:ext uri="{FF2B5EF4-FFF2-40B4-BE49-F238E27FC236}">
                <a16:creationId xmlns:a16="http://schemas.microsoft.com/office/drawing/2014/main" id="{9F56DB86-1C80-4BEA-80A4-94C7D64B8107}"/>
              </a:ext>
            </a:extLst>
          </p:cNvPr>
          <p:cNvSpPr txBox="1"/>
          <p:nvPr/>
        </p:nvSpPr>
        <p:spPr>
          <a:xfrm>
            <a:off x="2151826" y="2927665"/>
            <a:ext cx="5012066" cy="623248"/>
          </a:xfrm>
          <a:prstGeom prst="rect">
            <a:avLst/>
          </a:prstGeom>
          <a:noFill/>
        </p:spPr>
        <p:txBody>
          <a:bodyPr wrap="square">
            <a:spAutoFit/>
          </a:bodyPr>
          <a:lstStyle/>
          <a:p>
            <a:r>
              <a:rPr lang="es-CO" sz="1200" b="1" dirty="0">
                <a:solidFill>
                  <a:srgbClr val="002060"/>
                </a:solidFill>
                <a:effectLst/>
                <a:latin typeface="Arial" panose="020B0604020202020204" pitchFamily="34" charset="0"/>
                <a:ea typeface="Cambria" panose="02040503050406030204" pitchFamily="18" charset="0"/>
              </a:rPr>
              <a:t>Gestantes con diagnóstico de VIH, razón de prevalencia por año: </a:t>
            </a:r>
          </a:p>
          <a:p>
            <a:pPr algn="ctr"/>
            <a:r>
              <a:rPr lang="es-CO" sz="1200" b="1" dirty="0">
                <a:solidFill>
                  <a:srgbClr val="002060"/>
                </a:solidFill>
                <a:effectLst/>
                <a:latin typeface="Arial" panose="020B0604020202020204" pitchFamily="34" charset="0"/>
                <a:ea typeface="Cambria" panose="02040503050406030204" pitchFamily="18" charset="0"/>
              </a:rPr>
              <a:t>2,1  por mil nacidos vivos, con </a:t>
            </a:r>
            <a:r>
              <a:rPr lang="es-CO" sz="1200" b="1" dirty="0">
                <a:solidFill>
                  <a:srgbClr val="002060"/>
                </a:solidFill>
                <a:latin typeface="Arial" panose="020B0604020202020204" pitchFamily="34" charset="0"/>
                <a:ea typeface="Cambria" panose="02040503050406030204" pitchFamily="18" charset="0"/>
              </a:rPr>
              <a:t>25</a:t>
            </a:r>
            <a:r>
              <a:rPr lang="es-CO" sz="1200" b="1" dirty="0">
                <a:solidFill>
                  <a:srgbClr val="002060"/>
                </a:solidFill>
                <a:effectLst/>
                <a:latin typeface="Arial" panose="020B0604020202020204" pitchFamily="34" charset="0"/>
                <a:ea typeface="Cambria" panose="02040503050406030204" pitchFamily="18" charset="0"/>
              </a:rPr>
              <a:t> casos (</a:t>
            </a:r>
            <a:r>
              <a:rPr lang="es-CO" sz="1050" b="1" dirty="0">
                <a:solidFill>
                  <a:srgbClr val="002060"/>
                </a:solidFill>
                <a:effectLst/>
                <a:latin typeface="Arial" panose="020B0604020202020204" pitchFamily="34" charset="0"/>
                <a:ea typeface="Cambria" panose="02040503050406030204" pitchFamily="18" charset="0"/>
              </a:rPr>
              <a:t>se excluyen cinco gestantes venezolanas con menos de seis meses de residencia en la Ciudad)</a:t>
            </a:r>
            <a:endParaRPr lang="es-CO" sz="1200" dirty="0">
              <a:solidFill>
                <a:srgbClr val="002060"/>
              </a:solidFill>
            </a:endParaRPr>
          </a:p>
        </p:txBody>
      </p:sp>
      <p:pic>
        <p:nvPicPr>
          <p:cNvPr id="4" name="Imagen 3">
            <a:extLst>
              <a:ext uri="{FF2B5EF4-FFF2-40B4-BE49-F238E27FC236}">
                <a16:creationId xmlns:a16="http://schemas.microsoft.com/office/drawing/2014/main" id="{AA3E53E0-A03D-487C-B1BD-05A5190D5368}"/>
              </a:ext>
            </a:extLst>
          </p:cNvPr>
          <p:cNvPicPr>
            <a:picLocks noChangeAspect="1"/>
          </p:cNvPicPr>
          <p:nvPr/>
        </p:nvPicPr>
        <p:blipFill>
          <a:blip r:embed="rId15"/>
          <a:stretch>
            <a:fillRect/>
          </a:stretch>
        </p:blipFill>
        <p:spPr>
          <a:xfrm>
            <a:off x="2321053" y="434444"/>
            <a:ext cx="4174524" cy="1769238"/>
          </a:xfrm>
          <a:prstGeom prst="rect">
            <a:avLst/>
          </a:prstGeom>
        </p:spPr>
      </p:pic>
    </p:spTree>
    <p:extLst>
      <p:ext uri="{BB962C8B-B14F-4D97-AF65-F5344CB8AC3E}">
        <p14:creationId xmlns:p14="http://schemas.microsoft.com/office/powerpoint/2010/main" val="33647105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57781" y="4139952"/>
            <a:ext cx="6199824" cy="1936428"/>
          </a:xfrm>
          <a:prstGeom prst="rect">
            <a:avLst/>
          </a:prstGeom>
        </p:spPr>
        <p:txBody>
          <a:bodyPr wrap="square">
            <a:spAutoFit/>
          </a:bodyPr>
          <a:lstStyle/>
          <a:p>
            <a:pPr algn="just">
              <a:spcAft>
                <a:spcPts val="0"/>
              </a:spcAft>
            </a:pPr>
            <a:r>
              <a:rPr lang="es-CO" sz="2000" b="1" dirty="0">
                <a:solidFill>
                  <a:srgbClr val="1F497D"/>
                </a:solidFill>
                <a:latin typeface="Arial" panose="020B0604020202020204" pitchFamily="34" charset="0"/>
                <a:ea typeface="MS Mincho" panose="02020609040205080304" pitchFamily="49" charset="-128"/>
                <a:cs typeface="Times New Roman" panose="02020603050405020304" pitchFamily="18" charset="0"/>
              </a:rPr>
              <a:t>Gestantes con diagnóstico de VIH, razón de prevalencia por año. </a:t>
            </a:r>
          </a:p>
          <a:p>
            <a:pPr algn="just">
              <a:spcAft>
                <a:spcPts val="0"/>
              </a:spcAft>
            </a:pPr>
            <a:r>
              <a:rPr lang="es-CO" sz="2000" b="1" dirty="0">
                <a:solidFill>
                  <a:srgbClr val="1F497D"/>
                </a:solidFill>
                <a:latin typeface="Arial" panose="020B0604020202020204" pitchFamily="34" charset="0"/>
                <a:ea typeface="MS Mincho" panose="02020609040205080304" pitchFamily="49" charset="-128"/>
                <a:cs typeface="Times New Roman" panose="02020603050405020304" pitchFamily="18" charset="0"/>
              </a:rPr>
              <a:t>Residentes en Medellín, 2010-2025p*</a:t>
            </a:r>
            <a:endParaRPr lang="es-CO" sz="1000" i="1" dirty="0"/>
          </a:p>
          <a:p>
            <a:pPr algn="just">
              <a:spcAft>
                <a:spcPts val="1000"/>
              </a:spcAft>
            </a:pPr>
            <a:r>
              <a:rPr lang="es-CO" sz="1050" i="0" dirty="0">
                <a:effectLst/>
                <a:latin typeface="Arial" panose="020B0604020202020204" pitchFamily="34" charset="0"/>
                <a:ea typeface="MS Mincho" panose="02020609040205080304" pitchFamily="49" charset="-128"/>
                <a:cs typeface="Arial" panose="020B0604020202020204" pitchFamily="34" charset="0"/>
              </a:rPr>
              <a:t>p: Cifras preliminares. </a:t>
            </a:r>
            <a:r>
              <a:rPr lang="es-CO" sz="1050" dirty="0">
                <a:effectLst/>
                <a:latin typeface="Arial" panose="020B0604020202020204" pitchFamily="34" charset="0"/>
                <a:ea typeface="Cambria" panose="02040503050406030204" pitchFamily="18" charset="0"/>
                <a:cs typeface="Arial" panose="020B0604020202020204" pitchFamily="34" charset="0"/>
              </a:rPr>
              <a:t>Fuente: Proceso de vigilancia epidemiológica de gestantes con diagnóstico VIH y TMI del VIH. Medellín, 2010-2025p. Fecha de corte: </a:t>
            </a:r>
            <a:r>
              <a:rPr lang="es-CO" sz="1050" dirty="0">
                <a:latin typeface="Arial" panose="020B0604020202020204" pitchFamily="34" charset="0"/>
                <a:ea typeface="Cambria" panose="02040503050406030204" pitchFamily="18" charset="0"/>
                <a:cs typeface="Arial" panose="020B0604020202020204" pitchFamily="34" charset="0"/>
              </a:rPr>
              <a:t>04</a:t>
            </a:r>
            <a:r>
              <a:rPr lang="es-CO" sz="1050" dirty="0">
                <a:effectLst/>
                <a:latin typeface="Arial" panose="020B0604020202020204" pitchFamily="34" charset="0"/>
                <a:ea typeface="Cambria" panose="02040503050406030204" pitchFamily="18" charset="0"/>
                <a:cs typeface="Arial" panose="020B0604020202020204" pitchFamily="34" charset="0"/>
              </a:rPr>
              <a:t>/10/2025, 9 período epidemiológico 2025. Nacidos vivos DANE 2010-2023. La cifra de 2024 y 2025 es preliminar con base en 2023</a:t>
            </a:r>
            <a:r>
              <a:rPr lang="es-CO" sz="1050" dirty="0">
                <a:latin typeface="Arial" panose="020B0604020202020204" pitchFamily="34" charset="0"/>
                <a:ea typeface="Cambria" panose="02040503050406030204" pitchFamily="18" charset="0"/>
                <a:cs typeface="Arial" panose="020B0604020202020204" pitchFamily="34" charset="0"/>
              </a:rPr>
              <a:t>.</a:t>
            </a:r>
            <a:endParaRPr lang="es-CO" sz="1000" dirty="0"/>
          </a:p>
          <a:p>
            <a:endParaRPr lang="es-CO" sz="1000" dirty="0"/>
          </a:p>
          <a:p>
            <a:r>
              <a:rPr lang="es-CO" sz="1000" dirty="0"/>
              <a:t> </a:t>
            </a:r>
          </a:p>
        </p:txBody>
      </p:sp>
      <p:pic>
        <p:nvPicPr>
          <p:cNvPr id="3" name="Imagen 2">
            <a:extLst>
              <a:ext uri="{FF2B5EF4-FFF2-40B4-BE49-F238E27FC236}">
                <a16:creationId xmlns:a16="http://schemas.microsoft.com/office/drawing/2014/main" id="{2FC6512C-03E3-4009-9D32-F6348EB90525}"/>
              </a:ext>
            </a:extLst>
          </p:cNvPr>
          <p:cNvPicPr>
            <a:picLocks noChangeAspect="1"/>
          </p:cNvPicPr>
          <p:nvPr/>
        </p:nvPicPr>
        <p:blipFill>
          <a:blip r:embed="rId2"/>
          <a:stretch>
            <a:fillRect/>
          </a:stretch>
        </p:blipFill>
        <p:spPr>
          <a:xfrm>
            <a:off x="360090" y="539552"/>
            <a:ext cx="6001588" cy="3715268"/>
          </a:xfrm>
          <a:prstGeom prst="rect">
            <a:avLst/>
          </a:prstGeom>
        </p:spPr>
      </p:pic>
      <p:sp>
        <p:nvSpPr>
          <p:cNvPr id="4"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43 </a:t>
            </a:r>
            <a:endParaRPr lang="es-ES" sz="1050" b="1" dirty="0">
              <a:latin typeface="Arial Narrow" panose="020B0606020202030204" pitchFamily="34" charset="0"/>
            </a:endParaRPr>
          </a:p>
        </p:txBody>
      </p:sp>
    </p:spTree>
    <p:extLst>
      <p:ext uri="{BB962C8B-B14F-4D97-AF65-F5344CB8AC3E}">
        <p14:creationId xmlns:p14="http://schemas.microsoft.com/office/powerpoint/2010/main" val="5532654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67453" y="5004048"/>
            <a:ext cx="6199824" cy="1785104"/>
          </a:xfrm>
          <a:prstGeom prst="rect">
            <a:avLst/>
          </a:prstGeom>
        </p:spPr>
        <p:txBody>
          <a:bodyPr wrap="square">
            <a:spAutoFit/>
          </a:bodyPr>
          <a:lstStyle/>
          <a:p>
            <a:pPr algn="just">
              <a:spcAft>
                <a:spcPts val="0"/>
              </a:spcAft>
            </a:pPr>
            <a:r>
              <a:rPr lang="es-CO" sz="2000" b="1" dirty="0">
                <a:solidFill>
                  <a:srgbClr val="1F497D"/>
                </a:solidFill>
                <a:latin typeface="Arial" panose="020B0604020202020204" pitchFamily="34" charset="0"/>
                <a:ea typeface="MS Mincho" panose="02020609040205080304" pitchFamily="49" charset="-128"/>
                <a:cs typeface="Times New Roman" panose="02020603050405020304" pitchFamily="18" charset="0"/>
              </a:rPr>
              <a:t>Frecuencia de niños y niñas expuestos al VIH y porcentaje de transmisión bruto y neto*. </a:t>
            </a:r>
          </a:p>
          <a:p>
            <a:pPr algn="just">
              <a:spcAft>
                <a:spcPts val="0"/>
              </a:spcAft>
            </a:pPr>
            <a:r>
              <a:rPr lang="es-CO" sz="2000" b="1" dirty="0">
                <a:solidFill>
                  <a:srgbClr val="1F497D"/>
                </a:solidFill>
                <a:latin typeface="Arial" panose="020B0604020202020204" pitchFamily="34" charset="0"/>
                <a:ea typeface="MS Mincho" panose="02020609040205080304" pitchFamily="49" charset="-128"/>
                <a:cs typeface="Times New Roman" panose="02020603050405020304" pitchFamily="18" charset="0"/>
              </a:rPr>
              <a:t>Colombia y Medellín, cohortes 2008-2024p.</a:t>
            </a:r>
          </a:p>
          <a:p>
            <a:pPr algn="just"/>
            <a:r>
              <a:rPr lang="es-CO" sz="1000" dirty="0">
                <a:effectLst/>
                <a:latin typeface="Arial" panose="020B0604020202020204" pitchFamily="34" charset="0"/>
                <a:ea typeface="Cambria" panose="02040503050406030204" pitchFamily="18" charset="0"/>
                <a:cs typeface="Arial" panose="020B0604020202020204" pitchFamily="34" charset="0"/>
              </a:rPr>
              <a:t>El porcentaje Neto se calculó a partir de 2012.</a:t>
            </a:r>
          </a:p>
          <a:p>
            <a:pPr algn="just"/>
            <a:r>
              <a:rPr lang="es-CO" sz="1000" dirty="0">
                <a:effectLst/>
                <a:latin typeface="Arial" panose="020B0604020202020204" pitchFamily="34" charset="0"/>
                <a:ea typeface="Cambria" panose="02040503050406030204" pitchFamily="18" charset="0"/>
                <a:cs typeface="Arial" panose="020B0604020202020204" pitchFamily="34" charset="0"/>
              </a:rPr>
              <a:t>Las cohortes de 2019-2024 son preliminares para Medellín, porque todavía no se han publicado datos en Colombia.</a:t>
            </a:r>
          </a:p>
          <a:p>
            <a:pPr algn="just"/>
            <a:r>
              <a:rPr lang="es-CO" sz="1000" dirty="0">
                <a:effectLst/>
                <a:latin typeface="Arial" panose="020B0604020202020204" pitchFamily="34" charset="0"/>
                <a:ea typeface="Cambria" panose="02040503050406030204" pitchFamily="18" charset="0"/>
                <a:cs typeface="Arial" panose="020B0604020202020204" pitchFamily="34" charset="0"/>
              </a:rPr>
              <a:t>Fuente: Proceso de vigilancia epidemiológica de gestantes con diagnóstico de VIH y TMI del VIH. Medellín, 2010-2024p. Fecha de corte: 04/10/2025</a:t>
            </a:r>
          </a:p>
        </p:txBody>
      </p:sp>
      <p:pic>
        <p:nvPicPr>
          <p:cNvPr id="3" name="Imagen 2">
            <a:extLst>
              <a:ext uri="{FF2B5EF4-FFF2-40B4-BE49-F238E27FC236}">
                <a16:creationId xmlns:a16="http://schemas.microsoft.com/office/drawing/2014/main" id="{AEBBD05F-1DF2-4EBF-902E-C6AC0265C882}"/>
              </a:ext>
            </a:extLst>
          </p:cNvPr>
          <p:cNvPicPr>
            <a:picLocks noChangeAspect="1"/>
          </p:cNvPicPr>
          <p:nvPr/>
        </p:nvPicPr>
        <p:blipFill>
          <a:blip r:embed="rId2"/>
          <a:stretch>
            <a:fillRect/>
          </a:stretch>
        </p:blipFill>
        <p:spPr>
          <a:xfrm>
            <a:off x="360090" y="899592"/>
            <a:ext cx="6418002" cy="3773548"/>
          </a:xfrm>
          <a:prstGeom prst="rect">
            <a:avLst/>
          </a:prstGeom>
        </p:spPr>
      </p:pic>
      <p:sp>
        <p:nvSpPr>
          <p:cNvPr id="4"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a:t>
            </a:r>
            <a:r>
              <a:rPr lang="es-ES" sz="1050" b="1" dirty="0" smtClean="0">
                <a:latin typeface="Arial Narrow" panose="020B0606020202030204" pitchFamily="34" charset="0"/>
              </a:rPr>
              <a:t>44 </a:t>
            </a:r>
            <a:endParaRPr lang="es-ES" sz="1050" b="1" dirty="0">
              <a:latin typeface="Arial Narrow" panose="020B0606020202030204" pitchFamily="34" charset="0"/>
            </a:endParaRPr>
          </a:p>
        </p:txBody>
      </p:sp>
    </p:spTree>
    <p:extLst>
      <p:ext uri="{BB962C8B-B14F-4D97-AF65-F5344CB8AC3E}">
        <p14:creationId xmlns:p14="http://schemas.microsoft.com/office/powerpoint/2010/main" val="23453173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t="51432"/>
          <a:stretch>
            <a:fillRect/>
          </a:stretch>
        </p:blipFill>
        <p:spPr bwMode="auto">
          <a:xfrm>
            <a:off x="0" y="2824178"/>
            <a:ext cx="2180731" cy="2824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38718"/>
            </a:xfrm>
            <a:prstGeom prst="rect">
              <a:avLst/>
            </a:prstGeom>
            <a:noFill/>
          </p:spPr>
          <p:txBody>
            <a:bodyPr wrap="square" rtlCol="0">
              <a:spAutoFit/>
            </a:bodyPr>
            <a:lstStyle/>
            <a:p>
              <a:pPr algn="ctr"/>
              <a:r>
                <a:rPr lang="fr-FR" altLang="es-ES" sz="2000" b="1" dirty="0">
                  <a:latin typeface="Arial Narrow" panose="020B0606020202030204" pitchFamily="34" charset="0"/>
                </a:rPr>
                <a:t>9</a:t>
              </a:r>
            </a:p>
          </p:txBody>
        </p:sp>
      </p:grpSp>
      <p:grpSp>
        <p:nvGrpSpPr>
          <p:cNvPr id="15" name="14 Grupo"/>
          <p:cNvGrpSpPr/>
          <p:nvPr/>
        </p:nvGrpSpPr>
        <p:grpSpPr>
          <a:xfrm>
            <a:off x="2448322" y="74775"/>
            <a:ext cx="936104" cy="261610"/>
            <a:chOff x="2448322" y="74775"/>
            <a:chExt cx="936104" cy="261610"/>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4" name="13 Rectángulo"/>
          <p:cNvSpPr/>
          <p:nvPr/>
        </p:nvSpPr>
        <p:spPr>
          <a:xfrm>
            <a:off x="8800" y="7187272"/>
            <a:ext cx="6886635"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603783" y="7276186"/>
            <a:ext cx="4715752" cy="298119"/>
            <a:chOff x="2448322" y="74774"/>
            <a:chExt cx="3446504" cy="298119"/>
          </a:xfrm>
        </p:grpSpPr>
        <p:sp>
          <p:nvSpPr>
            <p:cNvPr id="27" name="26 Elipse"/>
            <p:cNvSpPr/>
            <p:nvPr/>
          </p:nvSpPr>
          <p:spPr>
            <a:xfrm>
              <a:off x="2448322" y="74774"/>
              <a:ext cx="236414" cy="29811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flipV="1">
              <a:off x="2684736" y="205580"/>
              <a:ext cx="699690" cy="1825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    Variables Clínicas</a:t>
              </a: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a:t>
            </a:r>
            <a:r>
              <a:rPr lang="es-ES" sz="1050" b="1" dirty="0" smtClean="0">
                <a:latin typeface="Arial Narrow" panose="020B0606020202030204" pitchFamily="34" charset="0"/>
              </a:rPr>
              <a:t>45</a:t>
            </a:r>
            <a:endParaRPr lang="es-ES" sz="1050" b="1" dirty="0">
              <a:latin typeface="Arial Narrow" panose="020B0606020202030204" pitchFamily="34" charset="0"/>
            </a:endParaRPr>
          </a:p>
        </p:txBody>
      </p:sp>
      <p:grpSp>
        <p:nvGrpSpPr>
          <p:cNvPr id="115" name="114 Grupo"/>
          <p:cNvGrpSpPr/>
          <p:nvPr/>
        </p:nvGrpSpPr>
        <p:grpSpPr>
          <a:xfrm>
            <a:off x="216074" y="6120892"/>
            <a:ext cx="1152880" cy="611348"/>
            <a:chOff x="3744466" y="1301912"/>
            <a:chExt cx="1152880" cy="611348"/>
          </a:xfrm>
        </p:grpSpPr>
        <p:sp>
          <p:nvSpPr>
            <p:cNvPr id="117" name="116 Rectángulo redondeado"/>
            <p:cNvSpPr/>
            <p:nvPr/>
          </p:nvSpPr>
          <p:spPr>
            <a:xfrm>
              <a:off x="3876535" y="1553220"/>
              <a:ext cx="884336"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 casos</a:t>
              </a:r>
            </a:p>
          </p:txBody>
        </p:sp>
        <p:sp>
          <p:nvSpPr>
            <p:cNvPr id="118" name="117 Rectángulo"/>
            <p:cNvSpPr/>
            <p:nvPr/>
          </p:nvSpPr>
          <p:spPr>
            <a:xfrm>
              <a:off x="3744466" y="1301912"/>
              <a:ext cx="1152880" cy="276999"/>
            </a:xfrm>
            <a:prstGeom prst="rect">
              <a:avLst/>
            </a:prstGeom>
          </p:spPr>
          <p:txBody>
            <a:bodyPr wrap="none">
              <a:spAutoFit/>
            </a:bodyPr>
            <a:lstStyle/>
            <a:p>
              <a:r>
                <a:rPr lang="es-ES" sz="1200" b="1" u="sng" dirty="0">
                  <a:latin typeface="Arial Narrow" panose="020B0606020202030204" pitchFamily="34" charset="0"/>
                </a:rPr>
                <a:t>Afrocolombiano</a:t>
              </a:r>
              <a:endParaRPr lang="es-ES" sz="1200" b="1" u="sng" dirty="0">
                <a:solidFill>
                  <a:sysClr val="windowText" lastClr="000000"/>
                </a:solidFill>
                <a:latin typeface="Arial Narrow" panose="020B0606020202030204" pitchFamily="34" charset="0"/>
              </a:endParaRPr>
            </a:p>
          </p:txBody>
        </p:sp>
      </p:grpSp>
      <p:grpSp>
        <p:nvGrpSpPr>
          <p:cNvPr id="121" name="120 Grupo"/>
          <p:cNvGrpSpPr/>
          <p:nvPr/>
        </p:nvGrpSpPr>
        <p:grpSpPr>
          <a:xfrm>
            <a:off x="1268463" y="6085756"/>
            <a:ext cx="1009733" cy="646484"/>
            <a:chOff x="5136200" y="1418884"/>
            <a:chExt cx="1009733" cy="646484"/>
          </a:xfrm>
        </p:grpSpPr>
        <p:sp>
          <p:nvSpPr>
            <p:cNvPr id="123" name="122 Rectángulo redondeado"/>
            <p:cNvSpPr/>
            <p:nvPr/>
          </p:nvSpPr>
          <p:spPr>
            <a:xfrm>
              <a:off x="5136200" y="1705328"/>
              <a:ext cx="1009733"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solidFill>
                  <a:latin typeface="Arial Narrow" panose="020B0606020202030204" pitchFamily="34" charset="0"/>
                </a:rPr>
                <a:t>9</a:t>
              </a:r>
              <a:r>
                <a:rPr lang="es-ES" sz="1600" b="1" dirty="0">
                  <a:solidFill>
                    <a:schemeClr val="tx1"/>
                  </a:solidFill>
                  <a:latin typeface="Arial Narrow" panose="020B0606020202030204" pitchFamily="34" charset="0"/>
                </a:rPr>
                <a:t> casos</a:t>
              </a:r>
            </a:p>
          </p:txBody>
        </p:sp>
        <p:sp>
          <p:nvSpPr>
            <p:cNvPr id="124" name="123 Rectángulo"/>
            <p:cNvSpPr/>
            <p:nvPr/>
          </p:nvSpPr>
          <p:spPr>
            <a:xfrm>
              <a:off x="5272675" y="1418884"/>
              <a:ext cx="521297" cy="276999"/>
            </a:xfrm>
            <a:prstGeom prst="rect">
              <a:avLst/>
            </a:prstGeom>
          </p:spPr>
          <p:txBody>
            <a:bodyPr wrap="none">
              <a:spAutoFit/>
            </a:bodyPr>
            <a:lstStyle/>
            <a:p>
              <a:r>
                <a:rPr lang="es-ES" sz="1200" b="1" u="sng" dirty="0">
                  <a:latin typeface="Arial Narrow" panose="020B0606020202030204" pitchFamily="34" charset="0"/>
                </a:rPr>
                <a:t>Otros</a:t>
              </a:r>
              <a:endParaRPr lang="es-ES" sz="1200" b="1" u="sng" dirty="0">
                <a:solidFill>
                  <a:sysClr val="windowText" lastClr="000000"/>
                </a:solidFill>
                <a:latin typeface="Arial Narrow" panose="020B0606020202030204" pitchFamily="34" charset="0"/>
              </a:endParaRPr>
            </a:p>
          </p:txBody>
        </p:sp>
      </p:grpSp>
      <p:grpSp>
        <p:nvGrpSpPr>
          <p:cNvPr id="12" name="11 Grupo"/>
          <p:cNvGrpSpPr/>
          <p:nvPr/>
        </p:nvGrpSpPr>
        <p:grpSpPr>
          <a:xfrm>
            <a:off x="5140793" y="4480107"/>
            <a:ext cx="1993597" cy="2061136"/>
            <a:chOff x="2580891" y="3325852"/>
            <a:chExt cx="1993597" cy="2061136"/>
          </a:xfrm>
        </p:grpSpPr>
        <p:pic>
          <p:nvPicPr>
            <p:cNvPr id="131" name="Picture 5"/>
            <p:cNvPicPr>
              <a:picLocks noChangeAspect="1" noChangeArrowheads="1"/>
            </p:cNvPicPr>
            <p:nvPr/>
          </p:nvPicPr>
          <p:blipFill>
            <a:blip r:embed="rId4">
              <a:biLevel thresh="50000"/>
              <a:extLst>
                <a:ext uri="{28A0092B-C50C-407E-A947-70E740481C1C}">
                  <a14:useLocalDpi xmlns:a14="http://schemas.microsoft.com/office/drawing/2010/main" val="0"/>
                </a:ext>
              </a:extLst>
            </a:blip>
            <a:srcRect/>
            <a:stretch>
              <a:fillRect/>
            </a:stretch>
          </p:blipFill>
          <p:spPr bwMode="auto">
            <a:xfrm>
              <a:off x="3050954" y="3325852"/>
              <a:ext cx="93345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2" name="131 Grupo"/>
            <p:cNvGrpSpPr/>
            <p:nvPr/>
          </p:nvGrpSpPr>
          <p:grpSpPr>
            <a:xfrm>
              <a:off x="2580891" y="4074879"/>
              <a:ext cx="1993597" cy="1312109"/>
              <a:chOff x="-115820" y="6816681"/>
              <a:chExt cx="1512608" cy="1312109"/>
            </a:xfrm>
          </p:grpSpPr>
          <p:sp>
            <p:nvSpPr>
              <p:cNvPr id="133" name="132 CuadroTexto"/>
              <p:cNvSpPr txBox="1"/>
              <p:nvPr/>
            </p:nvSpPr>
            <p:spPr>
              <a:xfrm>
                <a:off x="-14122" y="7072716"/>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Afiliación al SGSS</a:t>
                </a:r>
              </a:p>
            </p:txBody>
          </p:sp>
          <p:sp>
            <p:nvSpPr>
              <p:cNvPr id="134" name="133 Rectángulo redondeado"/>
              <p:cNvSpPr/>
              <p:nvPr/>
            </p:nvSpPr>
            <p:spPr>
              <a:xfrm>
                <a:off x="-115820" y="6816681"/>
                <a:ext cx="1512608" cy="1312109"/>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100" b="1" dirty="0">
                  <a:solidFill>
                    <a:schemeClr val="tx1"/>
                  </a:solidFill>
                  <a:latin typeface="Arial Narrow" panose="020B0606020202030204" pitchFamily="34" charset="0"/>
                </a:endParaRPr>
              </a:p>
              <a:p>
                <a:pPr algn="ctr"/>
                <a:r>
                  <a:rPr lang="es-ES" sz="1100" b="1" dirty="0">
                    <a:solidFill>
                      <a:schemeClr val="tx1"/>
                    </a:solidFill>
                    <a:latin typeface="Arial Narrow" panose="020B0606020202030204" pitchFamily="34" charset="0"/>
                  </a:rPr>
                  <a:t>Régimen contributivo</a:t>
                </a:r>
                <a:endParaRPr lang="es-ES" sz="1400" b="1" dirty="0">
                  <a:solidFill>
                    <a:schemeClr val="tx1"/>
                  </a:solidFill>
                  <a:latin typeface="Arial Narrow" panose="020B0606020202030204" pitchFamily="34" charset="0"/>
                </a:endParaRPr>
              </a:p>
              <a:p>
                <a:pPr algn="ctr"/>
                <a:r>
                  <a:rPr lang="es-CO" altLang="es-ES" sz="1400" b="1" dirty="0">
                    <a:solidFill>
                      <a:schemeClr val="tx1"/>
                    </a:solidFill>
                    <a:latin typeface="Arial Narrow" panose="020B0606020202030204" pitchFamily="34" charset="0"/>
                  </a:rPr>
                  <a:t>4 </a:t>
                </a:r>
                <a:r>
                  <a:rPr lang="es-ES" sz="1400" b="1" dirty="0">
                    <a:solidFill>
                      <a:schemeClr val="tx1"/>
                    </a:solidFill>
                    <a:latin typeface="Arial Narrow" panose="020B0606020202030204" pitchFamily="34" charset="0"/>
                  </a:rPr>
                  <a:t>casos</a:t>
                </a:r>
              </a:p>
              <a:p>
                <a:pPr algn="ctr"/>
                <a:r>
                  <a:rPr lang="es-ES" sz="1100" b="1" dirty="0">
                    <a:solidFill>
                      <a:schemeClr val="tx1"/>
                    </a:solidFill>
                    <a:latin typeface="Arial Narrow" panose="020B0606020202030204" pitchFamily="34" charset="0"/>
                  </a:rPr>
                  <a:t>Régimen</a:t>
                </a:r>
                <a:r>
                  <a:rPr lang="es-ES" sz="1400" b="1" dirty="0">
                    <a:solidFill>
                      <a:schemeClr val="tx1"/>
                    </a:solidFill>
                    <a:latin typeface="Arial Narrow" panose="020B0606020202030204" pitchFamily="34" charset="0"/>
                  </a:rPr>
                  <a:t> </a:t>
                </a:r>
                <a:r>
                  <a:rPr lang="es-ES" sz="1100" b="1" dirty="0">
                    <a:solidFill>
                      <a:schemeClr val="tx1"/>
                    </a:solidFill>
                    <a:latin typeface="Arial Narrow" panose="020B0606020202030204" pitchFamily="34" charset="0"/>
                  </a:rPr>
                  <a:t> subsidiado</a:t>
                </a:r>
                <a:endParaRPr lang="es-ES" sz="1400" b="1" dirty="0">
                  <a:solidFill>
                    <a:schemeClr val="tx1"/>
                  </a:solidFill>
                  <a:latin typeface="Arial Narrow" panose="020B0606020202030204" pitchFamily="34" charset="0"/>
                </a:endParaRPr>
              </a:p>
              <a:p>
                <a:pPr algn="ctr"/>
                <a:r>
                  <a:rPr lang="fr-FR" altLang="es-ES" sz="1400" b="1" dirty="0">
                    <a:solidFill>
                      <a:schemeClr val="tx1"/>
                    </a:solidFill>
                    <a:latin typeface="Arial Narrow" panose="020B0606020202030204" pitchFamily="34" charset="0"/>
                  </a:rPr>
                  <a:t>5 </a:t>
                </a:r>
                <a:r>
                  <a:rPr lang="es-ES" sz="1400" b="1" dirty="0">
                    <a:solidFill>
                      <a:schemeClr val="tx1"/>
                    </a:solidFill>
                    <a:latin typeface="Arial Narrow" panose="020B0606020202030204" pitchFamily="34" charset="0"/>
                  </a:rPr>
                  <a:t>casos</a:t>
                </a:r>
              </a:p>
              <a:p>
                <a:pPr algn="ctr"/>
                <a:r>
                  <a:rPr lang="es-ES" sz="1100" b="1" dirty="0">
                    <a:solidFill>
                      <a:schemeClr val="tx1"/>
                    </a:solidFill>
                    <a:latin typeface="Arial Narrow" panose="020B0606020202030204" pitchFamily="34" charset="0"/>
                  </a:rPr>
                  <a:t>No afiliadas</a:t>
                </a:r>
              </a:p>
              <a:p>
                <a:pPr algn="ctr"/>
                <a:r>
                  <a:rPr lang="es-ES" sz="1400" b="1" dirty="0">
                    <a:solidFill>
                      <a:schemeClr val="tx1"/>
                    </a:solidFill>
                    <a:latin typeface="Arial Narrow" panose="020B0606020202030204" pitchFamily="34" charset="0"/>
                  </a:rPr>
                  <a:t>0 casos</a:t>
                </a:r>
              </a:p>
            </p:txBody>
          </p:sp>
        </p:grpSp>
      </p:grpSp>
      <p:grpSp>
        <p:nvGrpSpPr>
          <p:cNvPr id="135" name="134 Grupo"/>
          <p:cNvGrpSpPr/>
          <p:nvPr/>
        </p:nvGrpSpPr>
        <p:grpSpPr>
          <a:xfrm>
            <a:off x="2124145" y="5071695"/>
            <a:ext cx="1260281" cy="628312"/>
            <a:chOff x="2298589" y="3203848"/>
            <a:chExt cx="1260281" cy="628312"/>
          </a:xfrm>
        </p:grpSpPr>
        <p:sp>
          <p:nvSpPr>
            <p:cNvPr id="136" name="135 Rectángulo redondeado"/>
            <p:cNvSpPr/>
            <p:nvPr/>
          </p:nvSpPr>
          <p:spPr>
            <a:xfrm>
              <a:off x="2507826" y="3472120"/>
              <a:ext cx="874090" cy="360040"/>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 casos</a:t>
              </a:r>
            </a:p>
          </p:txBody>
        </p:sp>
        <p:sp>
          <p:nvSpPr>
            <p:cNvPr id="138" name="137 Rectángulo"/>
            <p:cNvSpPr/>
            <p:nvPr/>
          </p:nvSpPr>
          <p:spPr>
            <a:xfrm>
              <a:off x="2298589" y="3203848"/>
              <a:ext cx="1260281" cy="276999"/>
            </a:xfrm>
            <a:prstGeom prst="rect">
              <a:avLst/>
            </a:prstGeom>
          </p:spPr>
          <p:txBody>
            <a:bodyPr wrap="none">
              <a:spAutoFit/>
            </a:bodyPr>
            <a:lstStyle/>
            <a:p>
              <a:pPr algn="ctr"/>
              <a:r>
                <a:rPr lang="es-ES" sz="1200" b="1" u="sng" dirty="0">
                  <a:latin typeface="Arial Narrow" panose="020B0606020202030204" pitchFamily="34" charset="0"/>
                </a:rPr>
                <a:t>Habitante de calle</a:t>
              </a:r>
              <a:endParaRPr lang="es-ES" sz="1200" b="1" u="sng" dirty="0">
                <a:solidFill>
                  <a:sysClr val="windowText" lastClr="000000"/>
                </a:solidFill>
                <a:latin typeface="Arial Narrow" panose="020B0606020202030204" pitchFamily="34" charset="0"/>
              </a:endParaRPr>
            </a:p>
          </p:txBody>
        </p:sp>
      </p:grpSp>
      <p:grpSp>
        <p:nvGrpSpPr>
          <p:cNvPr id="140" name="139 Grupo"/>
          <p:cNvGrpSpPr/>
          <p:nvPr/>
        </p:nvGrpSpPr>
        <p:grpSpPr>
          <a:xfrm>
            <a:off x="4334561" y="4427984"/>
            <a:ext cx="764855" cy="1238940"/>
            <a:chOff x="3867627" y="2682487"/>
            <a:chExt cx="764855" cy="1238940"/>
          </a:xfrm>
        </p:grpSpPr>
        <p:grpSp>
          <p:nvGrpSpPr>
            <p:cNvPr id="141" name="140 Grupo"/>
            <p:cNvGrpSpPr/>
            <p:nvPr/>
          </p:nvGrpSpPr>
          <p:grpSpPr>
            <a:xfrm>
              <a:off x="3867627" y="3306763"/>
              <a:ext cx="764855" cy="614664"/>
              <a:chOff x="2548770" y="3203848"/>
              <a:chExt cx="764855" cy="614664"/>
            </a:xfrm>
          </p:grpSpPr>
          <p:sp>
            <p:nvSpPr>
              <p:cNvPr id="143" name="142 Rectángulo redondeado"/>
              <p:cNvSpPr/>
              <p:nvPr/>
            </p:nvSpPr>
            <p:spPr>
              <a:xfrm>
                <a:off x="2548770" y="3458472"/>
                <a:ext cx="764855"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latin typeface="Arial Narrow" panose="020B0606020202030204" pitchFamily="34" charset="0"/>
                  </a:rPr>
                  <a:t> 1 caso </a:t>
                </a:r>
              </a:p>
            </p:txBody>
          </p:sp>
          <p:sp>
            <p:nvSpPr>
              <p:cNvPr id="144" name="143 Rectángulo"/>
              <p:cNvSpPr/>
              <p:nvPr/>
            </p:nvSpPr>
            <p:spPr>
              <a:xfrm>
                <a:off x="2572704" y="3203848"/>
                <a:ext cx="712054" cy="276999"/>
              </a:xfrm>
              <a:prstGeom prst="rect">
                <a:avLst/>
              </a:prstGeom>
            </p:spPr>
            <p:txBody>
              <a:bodyPr wrap="none">
                <a:spAutoFit/>
              </a:bodyPr>
              <a:lstStyle/>
              <a:p>
                <a:pPr algn="ctr"/>
                <a:r>
                  <a:rPr lang="es-ES" sz="1200" b="1" u="sng" dirty="0">
                    <a:latin typeface="Arial Narrow" panose="020B0606020202030204" pitchFamily="34" charset="0"/>
                  </a:rPr>
                  <a:t>Migrante</a:t>
                </a:r>
                <a:endParaRPr lang="es-ES" sz="1200" b="1" u="sng" dirty="0">
                  <a:solidFill>
                    <a:sysClr val="windowText" lastClr="000000"/>
                  </a:solidFill>
                  <a:latin typeface="Arial Narrow" panose="020B0606020202030204" pitchFamily="34" charset="0"/>
                </a:endParaRPr>
              </a:p>
            </p:txBody>
          </p:sp>
        </p:grpSp>
        <p:pic>
          <p:nvPicPr>
            <p:cNvPr id="142" name="Picture 6"/>
            <p:cNvPicPr>
              <a:picLocks noChangeAspect="1" noChangeArrowheads="1"/>
            </p:cNvPicPr>
            <p:nvPr/>
          </p:nvPicPr>
          <p:blipFill>
            <a:blip r:embed="rId5">
              <a:biLevel thresh="50000"/>
              <a:extLst>
                <a:ext uri="{28A0092B-C50C-407E-A947-70E740481C1C}">
                  <a14:useLocalDpi xmlns:a14="http://schemas.microsoft.com/office/drawing/2010/main" val="0"/>
                </a:ext>
              </a:extLst>
            </a:blip>
            <a:srcRect/>
            <a:stretch>
              <a:fillRect/>
            </a:stretch>
          </p:blipFill>
          <p:spPr bwMode="auto">
            <a:xfrm>
              <a:off x="3945025" y="2682487"/>
              <a:ext cx="587628" cy="678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48" name="147 Grupo"/>
          <p:cNvGrpSpPr/>
          <p:nvPr/>
        </p:nvGrpSpPr>
        <p:grpSpPr>
          <a:xfrm>
            <a:off x="3084475" y="5076056"/>
            <a:ext cx="1380071" cy="625937"/>
            <a:chOff x="-285907" y="7056480"/>
            <a:chExt cx="1612468" cy="625937"/>
          </a:xfrm>
        </p:grpSpPr>
        <p:sp>
          <p:nvSpPr>
            <p:cNvPr id="149" name="148 CuadroTexto"/>
            <p:cNvSpPr txBox="1"/>
            <p:nvPr/>
          </p:nvSpPr>
          <p:spPr>
            <a:xfrm>
              <a:off x="-285907" y="7056480"/>
              <a:ext cx="1612468" cy="276999"/>
            </a:xfrm>
            <a:prstGeom prst="rect">
              <a:avLst/>
            </a:prstGeom>
            <a:noFill/>
          </p:spPr>
          <p:txBody>
            <a:bodyPr wrap="square" rtlCol="0">
              <a:spAutoFit/>
            </a:bodyPr>
            <a:lstStyle/>
            <a:p>
              <a:pPr algn="ctr"/>
              <a:r>
                <a:rPr lang="es-ES" sz="1200" b="1" u="sng" dirty="0">
                  <a:latin typeface="Arial Narrow" panose="020B0606020202030204" pitchFamily="34" charset="0"/>
                </a:rPr>
                <a:t>Desplazado</a:t>
              </a:r>
            </a:p>
          </p:txBody>
        </p:sp>
        <p:sp>
          <p:nvSpPr>
            <p:cNvPr id="150" name="149 Rectángulo redondeado"/>
            <p:cNvSpPr/>
            <p:nvPr/>
          </p:nvSpPr>
          <p:spPr>
            <a:xfrm>
              <a:off x="-36885" y="7322377"/>
              <a:ext cx="1091214"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 casos</a:t>
              </a:r>
            </a:p>
          </p:txBody>
        </p:sp>
      </p:grpSp>
      <p:grpSp>
        <p:nvGrpSpPr>
          <p:cNvPr id="152" name="151 Grupo"/>
          <p:cNvGrpSpPr/>
          <p:nvPr/>
        </p:nvGrpSpPr>
        <p:grpSpPr>
          <a:xfrm>
            <a:off x="362827" y="5719335"/>
            <a:ext cx="1847617" cy="436841"/>
            <a:chOff x="3060727" y="484500"/>
            <a:chExt cx="2369636" cy="436841"/>
          </a:xfrm>
        </p:grpSpPr>
        <p:sp>
          <p:nvSpPr>
            <p:cNvPr id="153" name="152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54" name="153 CuadroTexto"/>
            <p:cNvSpPr txBox="1"/>
            <p:nvPr/>
          </p:nvSpPr>
          <p:spPr>
            <a:xfrm>
              <a:off x="3600450" y="484500"/>
              <a:ext cx="1477125" cy="307777"/>
            </a:xfrm>
            <a:prstGeom prst="rect">
              <a:avLst/>
            </a:prstGeom>
            <a:noFill/>
          </p:spPr>
          <p:txBody>
            <a:bodyPr wrap="square" rtlCol="0">
              <a:spAutoFit/>
            </a:bodyPr>
            <a:lstStyle/>
            <a:p>
              <a:pPr algn="ctr"/>
              <a:r>
                <a:rPr lang="es-ES" sz="1400" b="1" dirty="0">
                  <a:latin typeface="Arial Narrow" panose="020B0606020202030204" pitchFamily="34" charset="0"/>
                </a:rPr>
                <a:t>Etnia</a:t>
              </a:r>
            </a:p>
          </p:txBody>
        </p:sp>
      </p:grpSp>
      <p:grpSp>
        <p:nvGrpSpPr>
          <p:cNvPr id="158" name="157 Grupo"/>
          <p:cNvGrpSpPr/>
          <p:nvPr/>
        </p:nvGrpSpPr>
        <p:grpSpPr>
          <a:xfrm>
            <a:off x="2349031" y="4067944"/>
            <a:ext cx="2722457" cy="436841"/>
            <a:chOff x="3060727" y="484500"/>
            <a:chExt cx="2369636" cy="436841"/>
          </a:xfrm>
        </p:grpSpPr>
        <p:sp>
          <p:nvSpPr>
            <p:cNvPr id="159" name="158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60" name="159 CuadroTexto"/>
            <p:cNvSpPr txBox="1"/>
            <p:nvPr/>
          </p:nvSpPr>
          <p:spPr>
            <a:xfrm>
              <a:off x="3060727" y="484500"/>
              <a:ext cx="2369636" cy="307777"/>
            </a:xfrm>
            <a:prstGeom prst="rect">
              <a:avLst/>
            </a:prstGeom>
            <a:noFill/>
          </p:spPr>
          <p:txBody>
            <a:bodyPr wrap="square" rtlCol="0">
              <a:spAutoFit/>
            </a:bodyPr>
            <a:lstStyle/>
            <a:p>
              <a:pPr algn="ctr"/>
              <a:r>
                <a:rPr lang="es-ES" sz="1400" b="1" dirty="0">
                  <a:latin typeface="Arial Narrow" panose="020B0606020202030204" pitchFamily="34" charset="0"/>
                </a:rPr>
                <a:t>Poblaciones especiales</a:t>
              </a:r>
            </a:p>
          </p:txBody>
        </p:sp>
      </p:grpSp>
      <p:sp>
        <p:nvSpPr>
          <p:cNvPr id="16" name="15 Rectángulo"/>
          <p:cNvSpPr/>
          <p:nvPr/>
        </p:nvSpPr>
        <p:spPr>
          <a:xfrm>
            <a:off x="-11034" y="4663853"/>
            <a:ext cx="2221477" cy="954107"/>
          </a:xfrm>
          <a:prstGeom prst="rect">
            <a:avLst/>
          </a:prstGeom>
        </p:spPr>
        <p:txBody>
          <a:bodyPr wrap="square">
            <a:spAutoFit/>
          </a:bodyPr>
          <a:lstStyle/>
          <a:p>
            <a:pPr algn="ctr"/>
            <a:r>
              <a:rPr lang="es-CO" sz="1100" b="1" dirty="0">
                <a:latin typeface="Arial" panose="020B0604020202020204" pitchFamily="34" charset="0"/>
                <a:cs typeface="Arial" panose="020B0604020202020204" pitchFamily="34" charset="0"/>
              </a:rPr>
              <a:t>Gestantes en seguimiento con diagnóstico de HB.</a:t>
            </a:r>
          </a:p>
          <a:p>
            <a:pPr algn="ctr"/>
            <a:r>
              <a:rPr lang="es-CO" sz="1100" b="1" dirty="0">
                <a:latin typeface="Arial Narrow" panose="020B0606020202030204" pitchFamily="34" charset="0"/>
              </a:rPr>
              <a:t>Variación respecto al mismo período de 2024: </a:t>
            </a:r>
            <a:endParaRPr lang="es-CO" sz="1100" b="1" dirty="0">
              <a:solidFill>
                <a:srgbClr val="FF0000"/>
              </a:solidFill>
              <a:latin typeface="Arial Narrow" panose="020B0606020202030204" pitchFamily="34" charset="0"/>
              <a:cs typeface="Arial" panose="020B0604020202020204" pitchFamily="34" charset="0"/>
            </a:endParaRPr>
          </a:p>
          <a:p>
            <a:pPr algn="ctr"/>
            <a:r>
              <a:rPr lang="es-CO" sz="1200" b="1" dirty="0">
                <a:solidFill>
                  <a:srgbClr val="FF0000"/>
                </a:solidFill>
                <a:latin typeface="Arial Narrow" panose="020B0606020202030204" pitchFamily="34" charset="0"/>
                <a:cs typeface="Arial" panose="020B0604020202020204" pitchFamily="34" charset="0"/>
              </a:rPr>
              <a:t>Incremento del 44,5%</a:t>
            </a:r>
            <a:endParaRPr lang="es-ES" sz="1600" b="1" dirty="0">
              <a:solidFill>
                <a:srgbClr val="FF0000"/>
              </a:solidFill>
              <a:latin typeface="Arial" panose="020B0604020202020204" pitchFamily="34" charset="0"/>
              <a:cs typeface="Arial" panose="020B0604020202020204" pitchFamily="34" charset="0"/>
            </a:endParaRPr>
          </a:p>
        </p:txBody>
      </p:sp>
      <p:pic>
        <p:nvPicPr>
          <p:cNvPr id="163" name="Picture 4"/>
          <p:cNvPicPr>
            <a:picLocks noChangeAspect="1" noChangeArrowheads="1"/>
          </p:cNvPicPr>
          <p:nvPr/>
        </p:nvPicPr>
        <p:blipFill rotWithShape="1">
          <a:blip r:embed="rId6">
            <a:biLevel thresh="50000"/>
            <a:extLst>
              <a:ext uri="{28A0092B-C50C-407E-A947-70E740481C1C}">
                <a14:useLocalDpi xmlns:a14="http://schemas.microsoft.com/office/drawing/2010/main" val="0"/>
              </a:ext>
            </a:extLst>
          </a:blip>
          <a:srcRect l="58247"/>
          <a:stretch>
            <a:fillRect/>
          </a:stretch>
        </p:blipFill>
        <p:spPr bwMode="auto">
          <a:xfrm>
            <a:off x="2321053" y="4419368"/>
            <a:ext cx="739337" cy="664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7">
            <a:biLevel thresh="75000"/>
            <a:extLst>
              <a:ext uri="{28A0092B-C50C-407E-A947-70E740481C1C}">
                <a14:useLocalDpi xmlns:a14="http://schemas.microsoft.com/office/drawing/2010/main" val="0"/>
              </a:ext>
            </a:extLst>
          </a:blip>
          <a:srcRect/>
          <a:stretch>
            <a:fillRect/>
          </a:stretch>
        </p:blipFill>
        <p:spPr bwMode="auto">
          <a:xfrm>
            <a:off x="3383042" y="4538352"/>
            <a:ext cx="694975" cy="599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873" y="-27008"/>
            <a:ext cx="2153858" cy="2846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5" name="36 Título"/>
          <p:cNvSpPr txBox="1"/>
          <p:nvPr/>
        </p:nvSpPr>
        <p:spPr>
          <a:xfrm>
            <a:off x="-94421" y="22375"/>
            <a:ext cx="2208885" cy="954107"/>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400" b="1" dirty="0">
                <a:solidFill>
                  <a:srgbClr val="C00000"/>
                </a:solidFill>
                <a:latin typeface="Arial Narrow" panose="020B0606020202030204" pitchFamily="34" charset="0"/>
                <a:ea typeface="+mn-ea"/>
                <a:cs typeface="+mn-cs"/>
              </a:rPr>
              <a:t>Gestantes con diagnóstico de Hepatitis B y Trasmisión Materno Infantil TMI de la Hepatitis B. </a:t>
            </a:r>
          </a:p>
        </p:txBody>
      </p:sp>
      <p:sp>
        <p:nvSpPr>
          <p:cNvPr id="86" name="85 CuadroTexto"/>
          <p:cNvSpPr txBox="1"/>
          <p:nvPr/>
        </p:nvSpPr>
        <p:spPr>
          <a:xfrm>
            <a:off x="-11034" y="868009"/>
            <a:ext cx="2183097" cy="275590"/>
          </a:xfrm>
          <a:prstGeom prst="rect">
            <a:avLst/>
          </a:prstGeom>
          <a:noFill/>
        </p:spPr>
        <p:txBody>
          <a:bodyPr wrap="square" rtlCol="0">
            <a:spAutoFit/>
          </a:bodyPr>
          <a:lstStyle/>
          <a:p>
            <a:r>
              <a:rPr lang="es-ES" sz="1200" b="1" dirty="0">
                <a:latin typeface="Arial Narrow" panose="020B0606020202030204" pitchFamily="34" charset="0"/>
              </a:rPr>
              <a:t>Periodo epidemiológico </a:t>
            </a:r>
            <a:r>
              <a:rPr lang="fr-FR" sz="1200" b="1" dirty="0">
                <a:latin typeface="Arial Narrow" panose="020B0606020202030204" pitchFamily="34" charset="0"/>
              </a:rPr>
              <a:t>10 </a:t>
            </a:r>
            <a:r>
              <a:rPr lang="es-ES" sz="1200" b="1" dirty="0">
                <a:latin typeface="Arial Narrow" panose="020B0606020202030204" pitchFamily="34" charset="0"/>
              </a:rPr>
              <a:t>- 2025</a:t>
            </a:r>
          </a:p>
        </p:txBody>
      </p:sp>
      <p:sp>
        <p:nvSpPr>
          <p:cNvPr id="67" name="22 CuadroTexto"/>
          <p:cNvSpPr txBox="1"/>
          <p:nvPr/>
        </p:nvSpPr>
        <p:spPr>
          <a:xfrm>
            <a:off x="3383042" y="62923"/>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de la notificación</a:t>
            </a:r>
          </a:p>
        </p:txBody>
      </p:sp>
      <p:sp>
        <p:nvSpPr>
          <p:cNvPr id="68" name="13 Rectángulo"/>
          <p:cNvSpPr/>
          <p:nvPr/>
        </p:nvSpPr>
        <p:spPr>
          <a:xfrm>
            <a:off x="2180731" y="3677425"/>
            <a:ext cx="5033092" cy="360040"/>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9" name="25 Grupo"/>
          <p:cNvGrpSpPr/>
          <p:nvPr/>
        </p:nvGrpSpPr>
        <p:grpSpPr>
          <a:xfrm>
            <a:off x="2508298" y="3741015"/>
            <a:ext cx="3446504" cy="276999"/>
            <a:chOff x="2448322" y="74775"/>
            <a:chExt cx="3446504" cy="276999"/>
          </a:xfrm>
        </p:grpSpPr>
        <p:sp>
          <p:nvSpPr>
            <p:cNvPr id="70"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71" name="27 Conector recto"/>
            <p:cNvCxnSpPr>
              <a:stCxn id="70"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2" name="28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Variables sociodemográficas</a:t>
              </a:r>
            </a:p>
          </p:txBody>
        </p:sp>
      </p:grpSp>
      <p:sp>
        <p:nvSpPr>
          <p:cNvPr id="4" name="Rectángulo 3"/>
          <p:cNvSpPr/>
          <p:nvPr/>
        </p:nvSpPr>
        <p:spPr>
          <a:xfrm>
            <a:off x="2171776" y="2280415"/>
            <a:ext cx="5029953" cy="1015663"/>
          </a:xfrm>
          <a:prstGeom prst="rect">
            <a:avLst/>
          </a:prstGeom>
        </p:spPr>
        <p:txBody>
          <a:bodyPr wrap="square">
            <a:spAutoFit/>
          </a:bodyPr>
          <a:lstStyle/>
          <a:p>
            <a:pPr algn="just" rtl="0" fontAlgn="base"/>
            <a:r>
              <a:rPr lang="es-ES" sz="1000" b="1" i="0" dirty="0">
                <a:effectLst/>
                <a:latin typeface="Arial" panose="020B0604020202020204" pitchFamily="34" charset="0"/>
              </a:rPr>
              <a:t>Canal endémico para gestantes con HB, datos preliminares. Residentes en Medellín. Acumulado al </a:t>
            </a:r>
            <a:r>
              <a:rPr lang="es-ES" sz="1000" b="1" dirty="0">
                <a:latin typeface="Arial" panose="020B0604020202020204" pitchFamily="34" charset="0"/>
              </a:rPr>
              <a:t>décimo</a:t>
            </a:r>
            <a:r>
              <a:rPr lang="es-ES" sz="1000" b="1" i="0" dirty="0">
                <a:effectLst/>
                <a:latin typeface="Arial" panose="020B0604020202020204" pitchFamily="34" charset="0"/>
              </a:rPr>
              <a:t> periodo epidemiológico de 2025.</a:t>
            </a:r>
            <a:r>
              <a:rPr lang="es-ES" sz="1000" b="0" i="1" dirty="0">
                <a:effectLst/>
                <a:latin typeface="Arial" panose="020B0604020202020204" pitchFamily="34" charset="0"/>
              </a:rPr>
              <a:t> </a:t>
            </a:r>
            <a:endParaRPr lang="es-ES" sz="600" b="0" i="1" dirty="0">
              <a:effectLst/>
              <a:latin typeface="Segoe UI" panose="020B0502040204020203" pitchFamily="34" charset="0"/>
            </a:endParaRPr>
          </a:p>
          <a:p>
            <a:pPr algn="just"/>
            <a:r>
              <a:rPr lang="es-CO" sz="1000" dirty="0">
                <a:effectLst/>
                <a:latin typeface="Arial" panose="020B0604020202020204" pitchFamily="34" charset="0"/>
                <a:ea typeface="Cambria" panose="02040503050406030204" pitchFamily="18" charset="0"/>
                <a:cs typeface="Arial" panose="020B0604020202020204" pitchFamily="34" charset="0"/>
              </a:rPr>
              <a:t>Nota: método utilizado MMWR (razones observadas y esperadas).</a:t>
            </a:r>
            <a:r>
              <a:rPr lang="es-CO" sz="1000" i="1" dirty="0">
                <a:effectLst/>
                <a:latin typeface="Arial" panose="020B0604020202020204" pitchFamily="34" charset="0"/>
                <a:ea typeface="Cambria" panose="02040503050406030204" pitchFamily="18" charset="0"/>
                <a:cs typeface="Arial" panose="020B0604020202020204" pitchFamily="34" charset="0"/>
              </a:rPr>
              <a:t> </a:t>
            </a:r>
            <a:r>
              <a:rPr lang="es-CO" sz="1000" dirty="0">
                <a:effectLst/>
                <a:latin typeface="Arial" panose="020B0604020202020204" pitchFamily="34" charset="0"/>
                <a:ea typeface="Cambria" panose="02040503050406030204" pitchFamily="18" charset="0"/>
                <a:cs typeface="Arial" panose="020B0604020202020204" pitchFamily="34" charset="0"/>
              </a:rPr>
              <a:t>No se incluyeron los casos identificados durante el tiempo que duró la pandemia de Covid 19 (años 2020 y 2021). Fuente: Seguimiento de gestantes con HB 2016 - 2025. Medellín. Fecha de corte: </a:t>
            </a:r>
            <a:r>
              <a:rPr lang="es-CO" sz="1000" dirty="0">
                <a:latin typeface="Arial" panose="020B0604020202020204" pitchFamily="34" charset="0"/>
                <a:ea typeface="Cambria" panose="02040503050406030204" pitchFamily="18" charset="0"/>
                <a:cs typeface="Arial" panose="020B0604020202020204" pitchFamily="34" charset="0"/>
              </a:rPr>
              <a:t>04</a:t>
            </a:r>
            <a:r>
              <a:rPr lang="es-CO" sz="1000" dirty="0">
                <a:effectLst/>
                <a:latin typeface="Arial" panose="020B0604020202020204" pitchFamily="34" charset="0"/>
                <a:ea typeface="Cambria" panose="02040503050406030204" pitchFamily="18" charset="0"/>
                <a:cs typeface="Arial" panose="020B0604020202020204" pitchFamily="34" charset="0"/>
              </a:rPr>
              <a:t>/10/2025.</a:t>
            </a:r>
          </a:p>
        </p:txBody>
      </p:sp>
      <p:sp>
        <p:nvSpPr>
          <p:cNvPr id="58" name="116 Rectángulo redondeado"/>
          <p:cNvSpPr/>
          <p:nvPr/>
        </p:nvSpPr>
        <p:spPr>
          <a:xfrm>
            <a:off x="328792" y="7705110"/>
            <a:ext cx="5463195" cy="1471497"/>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Gestante del grupo de 15 a 19 años: un (1) caso.</a:t>
            </a:r>
          </a:p>
          <a:p>
            <a:pPr algn="ctr"/>
            <a:r>
              <a:rPr lang="es-ES" sz="1200" b="1" dirty="0">
                <a:solidFill>
                  <a:schemeClr val="tx1"/>
                </a:solidFill>
                <a:latin typeface="Arial Narrow" panose="020B0606020202030204" pitchFamily="34" charset="0"/>
              </a:rPr>
              <a:t>Gestante del grupo de 20 a 24 años: tres (3) casos.</a:t>
            </a:r>
          </a:p>
          <a:p>
            <a:pPr algn="ctr"/>
            <a:r>
              <a:rPr lang="es-ES" sz="1200" b="1" dirty="0">
                <a:solidFill>
                  <a:schemeClr val="tx1"/>
                </a:solidFill>
                <a:latin typeface="Arial Narrow" panose="020B0606020202030204" pitchFamily="34" charset="0"/>
              </a:rPr>
              <a:t>Gestante del grupo de 25 a 29 años: dos  (2) casos.</a:t>
            </a:r>
          </a:p>
          <a:p>
            <a:pPr algn="ctr"/>
            <a:r>
              <a:rPr lang="es-ES" sz="1200" b="1" dirty="0">
                <a:solidFill>
                  <a:schemeClr val="tx1"/>
                </a:solidFill>
                <a:latin typeface="Arial Narrow" panose="020B0606020202030204" pitchFamily="34" charset="0"/>
              </a:rPr>
              <a:t>Gestante del grupo de 35 a 39 años: tres (3) casos. </a:t>
            </a:r>
          </a:p>
          <a:p>
            <a:pPr algn="ctr"/>
            <a:r>
              <a:rPr lang="es-ES" sz="1200" b="1" dirty="0">
                <a:solidFill>
                  <a:schemeClr val="tx1"/>
                </a:solidFill>
                <a:latin typeface="Arial Narrow" panose="020B0606020202030204" pitchFamily="34" charset="0"/>
              </a:rPr>
              <a:t>Todas (9) nuevas en la estrategia, con diagnóstico durante la gestación, </a:t>
            </a:r>
          </a:p>
          <a:p>
            <a:pPr algn="ctr"/>
            <a:r>
              <a:rPr lang="es-ES" sz="1200" b="1" dirty="0">
                <a:solidFill>
                  <a:schemeClr val="tx1"/>
                </a:solidFill>
                <a:latin typeface="Arial Narrow" panose="020B0606020202030204" pitchFamily="34" charset="0"/>
              </a:rPr>
              <a:t>primer trimestre tres (3), segundo trimestre una (1), tercer trimestre una (1), sin dato cuatro (4). </a:t>
            </a:r>
          </a:p>
          <a:p>
            <a:pPr algn="ctr"/>
            <a:r>
              <a:rPr lang="es-ES" sz="1200" b="1" dirty="0">
                <a:solidFill>
                  <a:schemeClr val="tx1"/>
                </a:solidFill>
                <a:latin typeface="Arial Narrow" panose="020B0606020202030204" pitchFamily="34" charset="0"/>
              </a:rPr>
              <a:t>Cuatro (4) con diagnóstico de hepatitis B crónica.</a:t>
            </a:r>
          </a:p>
        </p:txBody>
      </p:sp>
      <p:sp>
        <p:nvSpPr>
          <p:cNvPr id="61" name="CuadroTexto 60">
            <a:extLst>
              <a:ext uri="{FF2B5EF4-FFF2-40B4-BE49-F238E27FC236}">
                <a16:creationId xmlns:a16="http://schemas.microsoft.com/office/drawing/2014/main" id="{44A987F8-1CAD-4AEB-8C05-78E38C6F730A}"/>
              </a:ext>
            </a:extLst>
          </p:cNvPr>
          <p:cNvSpPr txBox="1"/>
          <p:nvPr/>
        </p:nvSpPr>
        <p:spPr>
          <a:xfrm>
            <a:off x="2220144" y="3275856"/>
            <a:ext cx="4942172" cy="461665"/>
          </a:xfrm>
          <a:prstGeom prst="rect">
            <a:avLst/>
          </a:prstGeom>
          <a:noFill/>
        </p:spPr>
        <p:txBody>
          <a:bodyPr wrap="square">
            <a:spAutoFit/>
          </a:bodyPr>
          <a:lstStyle/>
          <a:p>
            <a:r>
              <a:rPr lang="es-CO" sz="1200" b="1" dirty="0">
                <a:solidFill>
                  <a:srgbClr val="002060"/>
                </a:solidFill>
                <a:effectLst/>
                <a:latin typeface="Arial" panose="020B0604020202020204" pitchFamily="34" charset="0"/>
                <a:ea typeface="Cambria" panose="02040503050406030204" pitchFamily="18" charset="0"/>
              </a:rPr>
              <a:t>Gestantes con diagnóstico de HB, razón de prevalencia por año: </a:t>
            </a:r>
          </a:p>
          <a:p>
            <a:pPr algn="ctr"/>
            <a:r>
              <a:rPr lang="es-CO" sz="1200" b="1" dirty="0">
                <a:solidFill>
                  <a:srgbClr val="002060"/>
                </a:solidFill>
                <a:effectLst/>
                <a:latin typeface="Arial" panose="020B0604020202020204" pitchFamily="34" charset="0"/>
                <a:ea typeface="Cambria" panose="02040503050406030204" pitchFamily="18" charset="0"/>
              </a:rPr>
              <a:t>0,4 por mil nacidos vivos</a:t>
            </a:r>
            <a:endParaRPr lang="es-CO" sz="1200" dirty="0">
              <a:solidFill>
                <a:srgbClr val="002060"/>
              </a:solidFill>
            </a:endParaRPr>
          </a:p>
        </p:txBody>
      </p:sp>
      <p:pic>
        <p:nvPicPr>
          <p:cNvPr id="3" name="Imagen 2">
            <a:extLst>
              <a:ext uri="{FF2B5EF4-FFF2-40B4-BE49-F238E27FC236}">
                <a16:creationId xmlns:a16="http://schemas.microsoft.com/office/drawing/2014/main" id="{B58D369E-C77F-4F0B-B696-40DC95F5A82E}"/>
              </a:ext>
            </a:extLst>
          </p:cNvPr>
          <p:cNvPicPr>
            <a:picLocks noChangeAspect="1"/>
          </p:cNvPicPr>
          <p:nvPr/>
        </p:nvPicPr>
        <p:blipFill>
          <a:blip r:embed="rId9"/>
          <a:stretch>
            <a:fillRect/>
          </a:stretch>
        </p:blipFill>
        <p:spPr>
          <a:xfrm>
            <a:off x="2310522" y="379458"/>
            <a:ext cx="4584913" cy="1898315"/>
          </a:xfrm>
          <a:prstGeom prst="rect">
            <a:avLst/>
          </a:prstGeom>
        </p:spPr>
      </p:pic>
    </p:spTree>
    <p:extLst>
      <p:ext uri="{BB962C8B-B14F-4D97-AF65-F5344CB8AC3E}">
        <p14:creationId xmlns:p14="http://schemas.microsoft.com/office/powerpoint/2010/main" val="16704583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02990" y="4732040"/>
            <a:ext cx="6416675" cy="1477328"/>
          </a:xfrm>
          <a:prstGeom prst="rect">
            <a:avLst/>
          </a:prstGeom>
        </p:spPr>
        <p:txBody>
          <a:bodyPr wrap="square">
            <a:spAutoFit/>
          </a:bodyPr>
          <a:lstStyle/>
          <a:p>
            <a:pPr algn="just">
              <a:spcAft>
                <a:spcPts val="0"/>
              </a:spcAft>
            </a:pPr>
            <a:r>
              <a:rPr lang="es-CO" sz="2000" b="1" dirty="0">
                <a:solidFill>
                  <a:srgbClr val="002060"/>
                </a:solidFill>
                <a:latin typeface="Arial" panose="020B0604020202020204" pitchFamily="34" charset="0"/>
                <a:ea typeface="Cambria" panose="02040503050406030204" pitchFamily="18" charset="0"/>
                <a:cs typeface="Calibri" panose="020F0502020204030204" pitchFamily="34" charset="0"/>
              </a:rPr>
              <a:t>Gestantes con diagnóstico de Hepatitis B, prevalencia por año. </a:t>
            </a:r>
          </a:p>
          <a:p>
            <a:pPr algn="just">
              <a:spcAft>
                <a:spcPts val="0"/>
              </a:spcAft>
            </a:pPr>
            <a:r>
              <a:rPr lang="es-CO" sz="2000" b="1" dirty="0">
                <a:solidFill>
                  <a:srgbClr val="002060"/>
                </a:solidFill>
                <a:latin typeface="Arial" panose="020B0604020202020204" pitchFamily="34" charset="0"/>
                <a:ea typeface="Cambria" panose="02040503050406030204" pitchFamily="18" charset="0"/>
                <a:cs typeface="Calibri" panose="020F0502020204030204" pitchFamily="34" charset="0"/>
              </a:rPr>
              <a:t>Residentes en Medellín, 2010-2025*.</a:t>
            </a:r>
            <a:endParaRPr lang="es-CO" sz="2000" dirty="0">
              <a:solidFill>
                <a:srgbClr val="002060"/>
              </a:solidFill>
              <a:latin typeface="Calibri" panose="020F0502020204030204" pitchFamily="34" charset="0"/>
              <a:ea typeface="Cambria" panose="02040503050406030204" pitchFamily="18" charset="0"/>
              <a:cs typeface="Calibri" panose="020F0502020204030204" pitchFamily="34" charset="0"/>
            </a:endParaRPr>
          </a:p>
          <a:p>
            <a:pPr algn="just">
              <a:spcAft>
                <a:spcPts val="0"/>
              </a:spcAft>
            </a:pPr>
            <a:r>
              <a:rPr lang="es-CO" sz="1000" dirty="0">
                <a:solidFill>
                  <a:schemeClr val="tx1"/>
                </a:solidFill>
                <a:latin typeface="Arial" panose="020B0604020202020204" pitchFamily="34" charset="0"/>
                <a:ea typeface="MS Mincho" panose="02020609040205080304" pitchFamily="49" charset="-128"/>
                <a:cs typeface="Arial" panose="020B0604020202020204" pitchFamily="34" charset="0"/>
              </a:rPr>
              <a:t>p: Cifras preliminares. </a:t>
            </a:r>
            <a:endParaRPr lang="es-CO" sz="1000" i="1" dirty="0">
              <a:solidFill>
                <a:schemeClr val="tx1"/>
              </a:solidFill>
              <a:latin typeface="Arial" panose="020B0604020202020204" pitchFamily="34" charset="0"/>
              <a:ea typeface="MS Mincho" panose="02020609040205080304" pitchFamily="49" charset="-128"/>
              <a:cs typeface="Arial" panose="020B0604020202020204" pitchFamily="34" charset="0"/>
            </a:endParaRPr>
          </a:p>
          <a:p>
            <a:r>
              <a:rPr lang="es-CO" sz="1000" dirty="0">
                <a:latin typeface="Arial" panose="020B0604020202020204" pitchFamily="34" charset="0"/>
                <a:cs typeface="Arial" panose="020B0604020202020204" pitchFamily="34" charset="0"/>
              </a:rPr>
              <a:t>Fuente: Proceso de vigilancia epidemiológica de gestantes con diagnóstico HB y TMI del HB. Medellín, 2010–2025p. Corte 05/10/2025. Nacidos vivos DANE 2010 - 2023. La cifra de 2024 es preliminar con base en 2023.</a:t>
            </a:r>
          </a:p>
        </p:txBody>
      </p:sp>
      <p:pic>
        <p:nvPicPr>
          <p:cNvPr id="7" name="Imagen 6">
            <a:extLst>
              <a:ext uri="{FF2B5EF4-FFF2-40B4-BE49-F238E27FC236}">
                <a16:creationId xmlns:a16="http://schemas.microsoft.com/office/drawing/2014/main" id="{BCA9CF1C-DB1B-487A-B7FE-B74FE0B245B8}"/>
              </a:ext>
            </a:extLst>
          </p:cNvPr>
          <p:cNvPicPr>
            <a:picLocks noChangeAspect="1"/>
          </p:cNvPicPr>
          <p:nvPr/>
        </p:nvPicPr>
        <p:blipFill>
          <a:blip r:embed="rId2"/>
          <a:stretch>
            <a:fillRect/>
          </a:stretch>
        </p:blipFill>
        <p:spPr>
          <a:xfrm>
            <a:off x="502989" y="755577"/>
            <a:ext cx="6451205" cy="3656384"/>
          </a:xfrm>
          <a:prstGeom prst="rect">
            <a:avLst/>
          </a:prstGeom>
        </p:spPr>
      </p:pic>
      <p:sp>
        <p:nvSpPr>
          <p:cNvPr id="4"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a:t>
            </a:r>
            <a:r>
              <a:rPr lang="es-ES" sz="1050" b="1" dirty="0" smtClean="0">
                <a:latin typeface="Arial Narrow" panose="020B0606020202030204" pitchFamily="34" charset="0"/>
              </a:rPr>
              <a:t>46</a:t>
            </a:r>
            <a:r>
              <a:rPr lang="es-ES" sz="1050" b="1" dirty="0" smtClean="0">
                <a:latin typeface="Arial Narrow" panose="020B0606020202030204" pitchFamily="34" charset="0"/>
              </a:rPr>
              <a:t> </a:t>
            </a:r>
            <a:endParaRPr lang="es-ES" sz="1050" b="1" dirty="0">
              <a:latin typeface="Arial Narrow" panose="020B0606020202030204" pitchFamily="34" charset="0"/>
            </a:endParaRPr>
          </a:p>
        </p:txBody>
      </p:sp>
    </p:spTree>
    <p:extLst>
      <p:ext uri="{BB962C8B-B14F-4D97-AF65-F5344CB8AC3E}">
        <p14:creationId xmlns:p14="http://schemas.microsoft.com/office/powerpoint/2010/main" val="40160082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t="51432"/>
          <a:stretch/>
        </p:blipFill>
        <p:spPr bwMode="auto">
          <a:xfrm>
            <a:off x="0" y="2824178"/>
            <a:ext cx="2180731" cy="2724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214" y="4211960"/>
            <a:ext cx="1892650" cy="488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5" name="14 Grupo"/>
          <p:cNvGrpSpPr/>
          <p:nvPr/>
        </p:nvGrpSpPr>
        <p:grpSpPr>
          <a:xfrm>
            <a:off x="2448322" y="74775"/>
            <a:ext cx="936104" cy="261610"/>
            <a:chOff x="2448322" y="74775"/>
            <a:chExt cx="936104" cy="261610"/>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4" name="13 Rectángulo"/>
          <p:cNvSpPr/>
          <p:nvPr/>
        </p:nvSpPr>
        <p:spPr>
          <a:xfrm>
            <a:off x="179214" y="6516216"/>
            <a:ext cx="6886635"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910927" y="6660232"/>
            <a:ext cx="4715752" cy="304871"/>
            <a:chOff x="2448322" y="46903"/>
            <a:chExt cx="3446504" cy="304871"/>
          </a:xfrm>
        </p:grpSpPr>
        <p:sp>
          <p:nvSpPr>
            <p:cNvPr id="27" name="26 Elipse"/>
            <p:cNvSpPr/>
            <p:nvPr/>
          </p:nvSpPr>
          <p:spPr>
            <a:xfrm>
              <a:off x="2448322" y="46903"/>
              <a:ext cx="236414" cy="29811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flipV="1">
              <a:off x="2684736" y="195962"/>
              <a:ext cx="729309"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    Clasificación de los casos analizados</a:t>
              </a: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47</a:t>
            </a:r>
            <a:endParaRPr lang="es-ES" sz="1050" b="1" dirty="0">
              <a:latin typeface="Arial Narrow" panose="020B0606020202030204" pitchFamily="34" charset="0"/>
            </a:endParaRPr>
          </a:p>
        </p:txBody>
      </p:sp>
      <p:grpSp>
        <p:nvGrpSpPr>
          <p:cNvPr id="115" name="114 Grupo"/>
          <p:cNvGrpSpPr/>
          <p:nvPr/>
        </p:nvGrpSpPr>
        <p:grpSpPr>
          <a:xfrm>
            <a:off x="216074" y="5904868"/>
            <a:ext cx="1152880" cy="611348"/>
            <a:chOff x="3744466" y="1301912"/>
            <a:chExt cx="1152880" cy="611348"/>
          </a:xfrm>
        </p:grpSpPr>
        <p:sp>
          <p:nvSpPr>
            <p:cNvPr id="117" name="116 Rectángulo redondeado"/>
            <p:cNvSpPr/>
            <p:nvPr/>
          </p:nvSpPr>
          <p:spPr>
            <a:xfrm>
              <a:off x="3912519" y="1553220"/>
              <a:ext cx="884336"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 caso</a:t>
              </a:r>
            </a:p>
          </p:txBody>
        </p:sp>
        <p:sp>
          <p:nvSpPr>
            <p:cNvPr id="118" name="117 Rectángulo"/>
            <p:cNvSpPr/>
            <p:nvPr/>
          </p:nvSpPr>
          <p:spPr>
            <a:xfrm>
              <a:off x="3744466" y="1301912"/>
              <a:ext cx="1152880" cy="276999"/>
            </a:xfrm>
            <a:prstGeom prst="rect">
              <a:avLst/>
            </a:prstGeom>
          </p:spPr>
          <p:txBody>
            <a:bodyPr wrap="none">
              <a:spAutoFit/>
            </a:bodyPr>
            <a:lstStyle/>
            <a:p>
              <a:r>
                <a:rPr lang="es-ES" sz="1200" b="1" u="sng" dirty="0">
                  <a:latin typeface="Arial Narrow" panose="020B0606020202030204" pitchFamily="34" charset="0"/>
                </a:rPr>
                <a:t>Afrocolombiano</a:t>
              </a:r>
              <a:endParaRPr lang="es-ES" sz="1200" b="1" u="sng" dirty="0">
                <a:solidFill>
                  <a:sysClr val="windowText" lastClr="000000"/>
                </a:solidFill>
                <a:latin typeface="Arial Narrow" panose="020B0606020202030204" pitchFamily="34" charset="0"/>
              </a:endParaRPr>
            </a:p>
          </p:txBody>
        </p:sp>
      </p:grpSp>
      <p:grpSp>
        <p:nvGrpSpPr>
          <p:cNvPr id="121" name="120 Grupo"/>
          <p:cNvGrpSpPr/>
          <p:nvPr/>
        </p:nvGrpSpPr>
        <p:grpSpPr>
          <a:xfrm>
            <a:off x="1368954" y="5869732"/>
            <a:ext cx="980076" cy="646484"/>
            <a:chOff x="5236691" y="1418884"/>
            <a:chExt cx="980076" cy="646484"/>
          </a:xfrm>
        </p:grpSpPr>
        <p:sp>
          <p:nvSpPr>
            <p:cNvPr id="123" name="122 Rectángulo redondeado"/>
            <p:cNvSpPr/>
            <p:nvPr/>
          </p:nvSpPr>
          <p:spPr>
            <a:xfrm>
              <a:off x="5236691" y="1705328"/>
              <a:ext cx="980076"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4 casos</a:t>
              </a:r>
            </a:p>
          </p:txBody>
        </p:sp>
        <p:sp>
          <p:nvSpPr>
            <p:cNvPr id="124" name="123 Rectángulo"/>
            <p:cNvSpPr/>
            <p:nvPr/>
          </p:nvSpPr>
          <p:spPr>
            <a:xfrm>
              <a:off x="5272675" y="1418884"/>
              <a:ext cx="521297" cy="276999"/>
            </a:xfrm>
            <a:prstGeom prst="rect">
              <a:avLst/>
            </a:prstGeom>
          </p:spPr>
          <p:txBody>
            <a:bodyPr wrap="none">
              <a:spAutoFit/>
            </a:bodyPr>
            <a:lstStyle/>
            <a:p>
              <a:r>
                <a:rPr lang="es-ES" sz="1200" b="1" u="sng" dirty="0">
                  <a:latin typeface="Arial Narrow" panose="020B0606020202030204" pitchFamily="34" charset="0"/>
                </a:rPr>
                <a:t>Otros</a:t>
              </a:r>
              <a:endParaRPr lang="es-ES" sz="1200" b="1" u="sng" dirty="0">
                <a:solidFill>
                  <a:sysClr val="windowText" lastClr="000000"/>
                </a:solidFill>
                <a:latin typeface="Arial Narrow" panose="020B0606020202030204" pitchFamily="34" charset="0"/>
              </a:endParaRPr>
            </a:p>
          </p:txBody>
        </p:sp>
      </p:grpSp>
      <p:grpSp>
        <p:nvGrpSpPr>
          <p:cNvPr id="12" name="11 Grupo"/>
          <p:cNvGrpSpPr/>
          <p:nvPr/>
        </p:nvGrpSpPr>
        <p:grpSpPr>
          <a:xfrm>
            <a:off x="5140793" y="4480107"/>
            <a:ext cx="1993597" cy="2061136"/>
            <a:chOff x="2580891" y="3325852"/>
            <a:chExt cx="1993597" cy="2061136"/>
          </a:xfrm>
        </p:grpSpPr>
        <p:pic>
          <p:nvPicPr>
            <p:cNvPr id="131" name="Picture 5"/>
            <p:cNvPicPr>
              <a:picLocks noChangeAspect="1" noChangeArrowheads="1"/>
            </p:cNvPicPr>
            <p:nvPr/>
          </p:nvPicPr>
          <p:blipFill>
            <a:blip r:embed="rId4">
              <a:biLevel thresh="50000"/>
              <a:extLst>
                <a:ext uri="{28A0092B-C50C-407E-A947-70E740481C1C}">
                  <a14:useLocalDpi xmlns:a14="http://schemas.microsoft.com/office/drawing/2010/main" val="0"/>
                </a:ext>
              </a:extLst>
            </a:blip>
            <a:srcRect/>
            <a:stretch>
              <a:fillRect/>
            </a:stretch>
          </p:blipFill>
          <p:spPr bwMode="auto">
            <a:xfrm>
              <a:off x="3050954" y="3325852"/>
              <a:ext cx="93345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2" name="131 Grupo"/>
            <p:cNvGrpSpPr/>
            <p:nvPr/>
          </p:nvGrpSpPr>
          <p:grpSpPr>
            <a:xfrm>
              <a:off x="2580891" y="4074879"/>
              <a:ext cx="1993597" cy="1312109"/>
              <a:chOff x="-115820" y="6816681"/>
              <a:chExt cx="1512608" cy="1312109"/>
            </a:xfrm>
          </p:grpSpPr>
          <p:sp>
            <p:nvSpPr>
              <p:cNvPr id="133" name="132 CuadroTexto"/>
              <p:cNvSpPr txBox="1"/>
              <p:nvPr/>
            </p:nvSpPr>
            <p:spPr>
              <a:xfrm>
                <a:off x="-14122" y="7072716"/>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Afiliación al SGSS</a:t>
                </a:r>
              </a:p>
            </p:txBody>
          </p:sp>
          <p:sp>
            <p:nvSpPr>
              <p:cNvPr id="134" name="133 Rectángulo redondeado"/>
              <p:cNvSpPr/>
              <p:nvPr/>
            </p:nvSpPr>
            <p:spPr>
              <a:xfrm>
                <a:off x="-115820" y="6816681"/>
                <a:ext cx="1512608" cy="1312109"/>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100" b="1" dirty="0">
                  <a:solidFill>
                    <a:schemeClr val="tx1"/>
                  </a:solidFill>
                  <a:latin typeface="Arial Narrow" panose="020B0606020202030204" pitchFamily="34" charset="0"/>
                </a:endParaRPr>
              </a:p>
              <a:p>
                <a:pPr algn="ctr"/>
                <a:r>
                  <a:rPr lang="es-ES" sz="1100" b="1" dirty="0">
                    <a:solidFill>
                      <a:schemeClr val="tx1"/>
                    </a:solidFill>
                    <a:latin typeface="Arial Narrow" panose="020B0606020202030204" pitchFamily="34" charset="0"/>
                  </a:rPr>
                  <a:t>Régimen contributivo</a:t>
                </a:r>
                <a:endParaRPr lang="es-ES" sz="1400" b="1" dirty="0">
                  <a:solidFill>
                    <a:schemeClr val="tx1"/>
                  </a:solidFill>
                  <a:latin typeface="Arial Narrow" panose="020B0606020202030204" pitchFamily="34" charset="0"/>
                </a:endParaRPr>
              </a:p>
              <a:p>
                <a:pPr algn="ctr"/>
                <a:r>
                  <a:rPr lang="es-ES" sz="1400" b="1" dirty="0">
                    <a:solidFill>
                      <a:schemeClr val="tx1"/>
                    </a:solidFill>
                    <a:latin typeface="Arial Narrow" panose="020B0606020202030204" pitchFamily="34" charset="0"/>
                  </a:rPr>
                  <a:t>2 casos 40%</a:t>
                </a:r>
              </a:p>
              <a:p>
                <a:pPr algn="ctr"/>
                <a:r>
                  <a:rPr lang="es-ES" sz="1100" b="1" dirty="0">
                    <a:solidFill>
                      <a:schemeClr val="tx1"/>
                    </a:solidFill>
                    <a:latin typeface="Arial Narrow" panose="020B0606020202030204" pitchFamily="34" charset="0"/>
                  </a:rPr>
                  <a:t>Régimen</a:t>
                </a:r>
                <a:r>
                  <a:rPr lang="es-ES" sz="1400" b="1" dirty="0">
                    <a:solidFill>
                      <a:schemeClr val="tx1"/>
                    </a:solidFill>
                    <a:latin typeface="Arial Narrow" panose="020B0606020202030204" pitchFamily="34" charset="0"/>
                  </a:rPr>
                  <a:t> </a:t>
                </a:r>
                <a:r>
                  <a:rPr lang="es-ES" sz="1100" b="1" dirty="0">
                    <a:solidFill>
                      <a:schemeClr val="tx1"/>
                    </a:solidFill>
                    <a:latin typeface="Arial Narrow" panose="020B0606020202030204" pitchFamily="34" charset="0"/>
                  </a:rPr>
                  <a:t> subsidiado</a:t>
                </a:r>
                <a:endParaRPr lang="es-ES" sz="1400" b="1" dirty="0">
                  <a:solidFill>
                    <a:schemeClr val="tx1"/>
                  </a:solidFill>
                  <a:latin typeface="Arial Narrow" panose="020B0606020202030204" pitchFamily="34" charset="0"/>
                </a:endParaRPr>
              </a:p>
              <a:p>
                <a:pPr algn="ctr"/>
                <a:r>
                  <a:rPr lang="es-ES" sz="1400" b="1" dirty="0">
                    <a:solidFill>
                      <a:schemeClr val="tx1"/>
                    </a:solidFill>
                    <a:latin typeface="Arial Narrow" panose="020B0606020202030204" pitchFamily="34" charset="0"/>
                  </a:rPr>
                  <a:t>3 caso    60%</a:t>
                </a:r>
              </a:p>
              <a:p>
                <a:pPr algn="ctr"/>
                <a:r>
                  <a:rPr lang="es-ES" sz="1100" b="1" dirty="0">
                    <a:solidFill>
                      <a:schemeClr val="tx1"/>
                    </a:solidFill>
                    <a:latin typeface="Arial Narrow" panose="020B0606020202030204" pitchFamily="34" charset="0"/>
                  </a:rPr>
                  <a:t>No afiliado</a:t>
                </a:r>
              </a:p>
              <a:p>
                <a:pPr algn="ctr"/>
                <a:r>
                  <a:rPr lang="es-ES" sz="1400" b="1" dirty="0">
                    <a:solidFill>
                      <a:schemeClr val="tx1"/>
                    </a:solidFill>
                    <a:latin typeface="Arial Narrow" panose="020B0606020202030204" pitchFamily="34" charset="0"/>
                  </a:rPr>
                  <a:t>0 casos</a:t>
                </a:r>
              </a:p>
            </p:txBody>
          </p:sp>
        </p:grpSp>
      </p:grpSp>
      <p:grpSp>
        <p:nvGrpSpPr>
          <p:cNvPr id="135" name="134 Grupo"/>
          <p:cNvGrpSpPr/>
          <p:nvPr/>
        </p:nvGrpSpPr>
        <p:grpSpPr>
          <a:xfrm>
            <a:off x="2124145" y="5071695"/>
            <a:ext cx="1260281" cy="628312"/>
            <a:chOff x="2298589" y="3203848"/>
            <a:chExt cx="1260281" cy="628312"/>
          </a:xfrm>
        </p:grpSpPr>
        <p:sp>
          <p:nvSpPr>
            <p:cNvPr id="136" name="135 Rectángulo redondeado"/>
            <p:cNvSpPr/>
            <p:nvPr/>
          </p:nvSpPr>
          <p:spPr>
            <a:xfrm>
              <a:off x="2507826" y="3472120"/>
              <a:ext cx="874090" cy="360040"/>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 casos</a:t>
              </a:r>
            </a:p>
          </p:txBody>
        </p:sp>
        <p:sp>
          <p:nvSpPr>
            <p:cNvPr id="138" name="137 Rectángulo"/>
            <p:cNvSpPr/>
            <p:nvPr/>
          </p:nvSpPr>
          <p:spPr>
            <a:xfrm>
              <a:off x="2298589" y="3203848"/>
              <a:ext cx="1260281" cy="276999"/>
            </a:xfrm>
            <a:prstGeom prst="rect">
              <a:avLst/>
            </a:prstGeom>
          </p:spPr>
          <p:txBody>
            <a:bodyPr wrap="none">
              <a:spAutoFit/>
            </a:bodyPr>
            <a:lstStyle/>
            <a:p>
              <a:pPr algn="ctr"/>
              <a:r>
                <a:rPr lang="es-ES" sz="1200" b="1" u="sng" dirty="0">
                  <a:latin typeface="Arial Narrow" panose="020B0606020202030204" pitchFamily="34" charset="0"/>
                </a:rPr>
                <a:t>Habitante de calle</a:t>
              </a:r>
              <a:endParaRPr lang="es-ES" sz="1200" b="1" u="sng" dirty="0">
                <a:solidFill>
                  <a:sysClr val="windowText" lastClr="000000"/>
                </a:solidFill>
                <a:latin typeface="Arial Narrow" panose="020B0606020202030204" pitchFamily="34" charset="0"/>
              </a:endParaRPr>
            </a:p>
          </p:txBody>
        </p:sp>
      </p:grpSp>
      <p:grpSp>
        <p:nvGrpSpPr>
          <p:cNvPr id="140" name="139 Grupo"/>
          <p:cNvGrpSpPr/>
          <p:nvPr/>
        </p:nvGrpSpPr>
        <p:grpSpPr>
          <a:xfrm>
            <a:off x="4334561" y="4427984"/>
            <a:ext cx="764855" cy="1238940"/>
            <a:chOff x="3867627" y="2682487"/>
            <a:chExt cx="764855" cy="1238940"/>
          </a:xfrm>
        </p:grpSpPr>
        <p:grpSp>
          <p:nvGrpSpPr>
            <p:cNvPr id="141" name="140 Grupo"/>
            <p:cNvGrpSpPr/>
            <p:nvPr/>
          </p:nvGrpSpPr>
          <p:grpSpPr>
            <a:xfrm>
              <a:off x="3867627" y="3306763"/>
              <a:ext cx="764855" cy="614664"/>
              <a:chOff x="2548770" y="3203848"/>
              <a:chExt cx="764855" cy="614664"/>
            </a:xfrm>
          </p:grpSpPr>
          <p:sp>
            <p:nvSpPr>
              <p:cNvPr id="143" name="142 Rectángulo redondeado"/>
              <p:cNvSpPr/>
              <p:nvPr/>
            </p:nvSpPr>
            <p:spPr>
              <a:xfrm>
                <a:off x="2548770" y="3458472"/>
                <a:ext cx="764855"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latin typeface="Arial Narrow" panose="020B0606020202030204" pitchFamily="34" charset="0"/>
                  </a:rPr>
                  <a:t>0 casos</a:t>
                </a:r>
              </a:p>
            </p:txBody>
          </p:sp>
          <p:sp>
            <p:nvSpPr>
              <p:cNvPr id="144" name="143 Rectángulo"/>
              <p:cNvSpPr/>
              <p:nvPr/>
            </p:nvSpPr>
            <p:spPr>
              <a:xfrm>
                <a:off x="2572704" y="3203848"/>
                <a:ext cx="712054" cy="276999"/>
              </a:xfrm>
              <a:prstGeom prst="rect">
                <a:avLst/>
              </a:prstGeom>
            </p:spPr>
            <p:txBody>
              <a:bodyPr wrap="none">
                <a:spAutoFit/>
              </a:bodyPr>
              <a:lstStyle/>
              <a:p>
                <a:pPr algn="ctr"/>
                <a:r>
                  <a:rPr lang="es-ES" sz="1200" b="1" u="sng" dirty="0">
                    <a:latin typeface="Arial Narrow" panose="020B0606020202030204" pitchFamily="34" charset="0"/>
                  </a:rPr>
                  <a:t>Migrante</a:t>
                </a:r>
                <a:endParaRPr lang="es-ES" sz="1200" b="1" u="sng" dirty="0">
                  <a:solidFill>
                    <a:sysClr val="windowText" lastClr="000000"/>
                  </a:solidFill>
                  <a:latin typeface="Arial Narrow" panose="020B0606020202030204" pitchFamily="34" charset="0"/>
                </a:endParaRPr>
              </a:p>
            </p:txBody>
          </p:sp>
        </p:grpSp>
        <p:pic>
          <p:nvPicPr>
            <p:cNvPr id="142" name="Picture 6"/>
            <p:cNvPicPr>
              <a:picLocks noChangeAspect="1" noChangeArrowheads="1"/>
            </p:cNvPicPr>
            <p:nvPr/>
          </p:nvPicPr>
          <p:blipFill>
            <a:blip r:embed="rId5">
              <a:biLevel thresh="50000"/>
              <a:extLst>
                <a:ext uri="{28A0092B-C50C-407E-A947-70E740481C1C}">
                  <a14:useLocalDpi xmlns:a14="http://schemas.microsoft.com/office/drawing/2010/main" val="0"/>
                </a:ext>
              </a:extLst>
            </a:blip>
            <a:srcRect/>
            <a:stretch>
              <a:fillRect/>
            </a:stretch>
          </p:blipFill>
          <p:spPr bwMode="auto">
            <a:xfrm>
              <a:off x="3945025" y="2682487"/>
              <a:ext cx="587628" cy="678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48" name="147 Grupo"/>
          <p:cNvGrpSpPr/>
          <p:nvPr/>
        </p:nvGrpSpPr>
        <p:grpSpPr>
          <a:xfrm>
            <a:off x="3084475" y="5076056"/>
            <a:ext cx="1380071" cy="625937"/>
            <a:chOff x="-285907" y="7056480"/>
            <a:chExt cx="1612468" cy="625937"/>
          </a:xfrm>
        </p:grpSpPr>
        <p:sp>
          <p:nvSpPr>
            <p:cNvPr id="149" name="148 CuadroTexto"/>
            <p:cNvSpPr txBox="1"/>
            <p:nvPr/>
          </p:nvSpPr>
          <p:spPr>
            <a:xfrm>
              <a:off x="-285907" y="7056480"/>
              <a:ext cx="1612468" cy="276999"/>
            </a:xfrm>
            <a:prstGeom prst="rect">
              <a:avLst/>
            </a:prstGeom>
            <a:noFill/>
          </p:spPr>
          <p:txBody>
            <a:bodyPr wrap="square" rtlCol="0">
              <a:spAutoFit/>
            </a:bodyPr>
            <a:lstStyle/>
            <a:p>
              <a:pPr algn="ctr"/>
              <a:r>
                <a:rPr lang="es-ES" sz="1200" b="1" u="sng" dirty="0">
                  <a:latin typeface="Arial Narrow" panose="020B0606020202030204" pitchFamily="34" charset="0"/>
                </a:rPr>
                <a:t>Desplazado</a:t>
              </a:r>
            </a:p>
          </p:txBody>
        </p:sp>
        <p:sp>
          <p:nvSpPr>
            <p:cNvPr id="150" name="149 Rectángulo redondeado"/>
            <p:cNvSpPr/>
            <p:nvPr/>
          </p:nvSpPr>
          <p:spPr>
            <a:xfrm>
              <a:off x="-36885" y="7322377"/>
              <a:ext cx="1091214"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 casos</a:t>
              </a:r>
            </a:p>
          </p:txBody>
        </p:sp>
      </p:grpSp>
      <p:grpSp>
        <p:nvGrpSpPr>
          <p:cNvPr id="152" name="151 Grupo"/>
          <p:cNvGrpSpPr/>
          <p:nvPr/>
        </p:nvGrpSpPr>
        <p:grpSpPr>
          <a:xfrm>
            <a:off x="362827" y="5503125"/>
            <a:ext cx="1847617" cy="436841"/>
            <a:chOff x="3060727" y="484500"/>
            <a:chExt cx="2369636" cy="436841"/>
          </a:xfrm>
        </p:grpSpPr>
        <p:sp>
          <p:nvSpPr>
            <p:cNvPr id="153" name="152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54" name="153 CuadroTexto"/>
            <p:cNvSpPr txBox="1"/>
            <p:nvPr/>
          </p:nvSpPr>
          <p:spPr>
            <a:xfrm>
              <a:off x="3600450" y="484500"/>
              <a:ext cx="1477125" cy="307777"/>
            </a:xfrm>
            <a:prstGeom prst="rect">
              <a:avLst/>
            </a:prstGeom>
            <a:noFill/>
          </p:spPr>
          <p:txBody>
            <a:bodyPr wrap="square" rtlCol="0">
              <a:spAutoFit/>
            </a:bodyPr>
            <a:lstStyle/>
            <a:p>
              <a:pPr algn="ctr"/>
              <a:r>
                <a:rPr lang="es-ES" sz="1400" b="1" dirty="0">
                  <a:latin typeface="Arial Narrow" panose="020B0606020202030204" pitchFamily="34" charset="0"/>
                </a:rPr>
                <a:t>Etnia</a:t>
              </a:r>
            </a:p>
          </p:txBody>
        </p:sp>
      </p:grpSp>
      <p:grpSp>
        <p:nvGrpSpPr>
          <p:cNvPr id="158" name="157 Grupo"/>
          <p:cNvGrpSpPr/>
          <p:nvPr/>
        </p:nvGrpSpPr>
        <p:grpSpPr>
          <a:xfrm>
            <a:off x="2349031" y="4067944"/>
            <a:ext cx="2722457" cy="436841"/>
            <a:chOff x="3060727" y="484500"/>
            <a:chExt cx="2369636" cy="436841"/>
          </a:xfrm>
        </p:grpSpPr>
        <p:sp>
          <p:nvSpPr>
            <p:cNvPr id="159" name="158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60" name="159 CuadroTexto"/>
            <p:cNvSpPr txBox="1"/>
            <p:nvPr/>
          </p:nvSpPr>
          <p:spPr>
            <a:xfrm>
              <a:off x="3060727" y="484500"/>
              <a:ext cx="2369636" cy="307777"/>
            </a:xfrm>
            <a:prstGeom prst="rect">
              <a:avLst/>
            </a:prstGeom>
            <a:noFill/>
          </p:spPr>
          <p:txBody>
            <a:bodyPr wrap="square" rtlCol="0">
              <a:spAutoFit/>
            </a:bodyPr>
            <a:lstStyle/>
            <a:p>
              <a:pPr algn="ctr"/>
              <a:r>
                <a:rPr lang="es-ES" sz="1400" b="1" dirty="0">
                  <a:latin typeface="Arial Narrow" panose="020B0606020202030204" pitchFamily="34" charset="0"/>
                </a:rPr>
                <a:t>Poblaciones especiales</a:t>
              </a:r>
            </a:p>
          </p:txBody>
        </p:sp>
      </p:grpSp>
      <p:sp>
        <p:nvSpPr>
          <p:cNvPr id="16" name="15 Rectángulo"/>
          <p:cNvSpPr/>
          <p:nvPr/>
        </p:nvSpPr>
        <p:spPr>
          <a:xfrm>
            <a:off x="420668" y="4281974"/>
            <a:ext cx="980518" cy="369332"/>
          </a:xfrm>
          <a:prstGeom prst="rect">
            <a:avLst/>
          </a:prstGeom>
        </p:spPr>
        <p:txBody>
          <a:bodyPr wrap="square">
            <a:spAutoFit/>
          </a:bodyPr>
          <a:lstStyle/>
          <a:p>
            <a:pPr algn="ctr"/>
            <a:r>
              <a:rPr lang="es-CO" b="1" dirty="0">
                <a:latin typeface="Arial Narrow" panose="020B0606020202030204" pitchFamily="34" charset="0"/>
              </a:rPr>
              <a:t>5</a:t>
            </a:r>
            <a:endParaRPr lang="es-ES" b="1" dirty="0">
              <a:latin typeface="Arial Narrow" panose="020B0606020202030204" pitchFamily="34" charset="0"/>
            </a:endParaRPr>
          </a:p>
        </p:txBody>
      </p:sp>
      <p:pic>
        <p:nvPicPr>
          <p:cNvPr id="163" name="Picture 4"/>
          <p:cNvPicPr>
            <a:picLocks noChangeAspect="1" noChangeArrowheads="1"/>
          </p:cNvPicPr>
          <p:nvPr/>
        </p:nvPicPr>
        <p:blipFill rotWithShape="1">
          <a:blip r:embed="rId6">
            <a:biLevel thresh="50000"/>
            <a:extLst>
              <a:ext uri="{28A0092B-C50C-407E-A947-70E740481C1C}">
                <a14:useLocalDpi xmlns:a14="http://schemas.microsoft.com/office/drawing/2010/main" val="0"/>
              </a:ext>
            </a:extLst>
          </a:blip>
          <a:srcRect l="58247"/>
          <a:stretch/>
        </p:blipFill>
        <p:spPr bwMode="auto">
          <a:xfrm>
            <a:off x="2321053" y="4419368"/>
            <a:ext cx="739337" cy="664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7">
            <a:biLevel thresh="75000"/>
            <a:extLst>
              <a:ext uri="{28A0092B-C50C-407E-A947-70E740481C1C}">
                <a14:useLocalDpi xmlns:a14="http://schemas.microsoft.com/office/drawing/2010/main" val="0"/>
              </a:ext>
            </a:extLst>
          </a:blip>
          <a:srcRect/>
          <a:stretch>
            <a:fillRect/>
          </a:stretch>
        </p:blipFill>
        <p:spPr bwMode="auto">
          <a:xfrm>
            <a:off x="3383042" y="4538352"/>
            <a:ext cx="694975" cy="599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7" name="22 CuadroTexto"/>
          <p:cNvSpPr txBox="1"/>
          <p:nvPr/>
        </p:nvSpPr>
        <p:spPr>
          <a:xfrm>
            <a:off x="3383042" y="62923"/>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de la notificación</a:t>
            </a:r>
          </a:p>
        </p:txBody>
      </p:sp>
      <p:sp>
        <p:nvSpPr>
          <p:cNvPr id="68" name="13 Rectángulo"/>
          <p:cNvSpPr/>
          <p:nvPr/>
        </p:nvSpPr>
        <p:spPr>
          <a:xfrm>
            <a:off x="2167758" y="3563888"/>
            <a:ext cx="5033092"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9" name="25 Grupo"/>
          <p:cNvGrpSpPr/>
          <p:nvPr/>
        </p:nvGrpSpPr>
        <p:grpSpPr>
          <a:xfrm>
            <a:off x="2458085" y="3718937"/>
            <a:ext cx="3446504" cy="276999"/>
            <a:chOff x="2448322" y="74775"/>
            <a:chExt cx="3446504" cy="276999"/>
          </a:xfrm>
        </p:grpSpPr>
        <p:sp>
          <p:nvSpPr>
            <p:cNvPr id="70"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71" name="27 Conector recto"/>
            <p:cNvCxnSpPr>
              <a:stCxn id="70"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2" name="28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Variables sociodemográficas</a:t>
              </a:r>
            </a:p>
          </p:txBody>
        </p:sp>
      </p:grpSp>
      <p:sp>
        <p:nvSpPr>
          <p:cNvPr id="3" name="Rectángulo 2"/>
          <p:cNvSpPr/>
          <p:nvPr/>
        </p:nvSpPr>
        <p:spPr>
          <a:xfrm>
            <a:off x="2360344" y="2051720"/>
            <a:ext cx="4660893" cy="1190069"/>
          </a:xfrm>
          <a:prstGeom prst="rect">
            <a:avLst/>
          </a:prstGeom>
        </p:spPr>
        <p:txBody>
          <a:bodyPr wrap="square">
            <a:spAutoFit/>
          </a:bodyPr>
          <a:lstStyle/>
          <a:p>
            <a:pPr algn="just" rtl="0" fontAlgn="base"/>
            <a:r>
              <a:rPr lang="es-ES" sz="1000" b="1" i="0" dirty="0">
                <a:solidFill>
                  <a:srgbClr val="000000"/>
                </a:solidFill>
                <a:effectLst/>
                <a:latin typeface="Arial" panose="020B0604020202020204" pitchFamily="34" charset="0"/>
              </a:rPr>
              <a:t>Canal endémico para las muertes por IRA por causa básica, datos preliminares. Residentes en Medellín. Acumulado al </a:t>
            </a:r>
            <a:r>
              <a:rPr lang="es-ES" sz="1000" b="1" dirty="0">
                <a:solidFill>
                  <a:srgbClr val="000000"/>
                </a:solidFill>
                <a:latin typeface="Arial" panose="020B0604020202020204" pitchFamily="34" charset="0"/>
              </a:rPr>
              <a:t>décimo </a:t>
            </a:r>
            <a:r>
              <a:rPr lang="es-ES" sz="1000" b="1" i="0" dirty="0">
                <a:solidFill>
                  <a:srgbClr val="000000"/>
                </a:solidFill>
                <a:effectLst/>
                <a:latin typeface="Arial" panose="020B0604020202020204" pitchFamily="34" charset="0"/>
              </a:rPr>
              <a:t>periodo epidemiológico de 2025.</a:t>
            </a:r>
            <a:r>
              <a:rPr lang="es-ES" sz="1000" b="0" i="1" dirty="0">
                <a:solidFill>
                  <a:srgbClr val="000000"/>
                </a:solidFill>
                <a:effectLst/>
                <a:latin typeface="Arial" panose="020B0604020202020204" pitchFamily="34" charset="0"/>
              </a:rPr>
              <a:t> </a:t>
            </a:r>
            <a:endParaRPr lang="es-ES" sz="500" b="0" i="1" dirty="0">
              <a:solidFill>
                <a:srgbClr val="1F497D"/>
              </a:solidFill>
              <a:effectLst/>
              <a:latin typeface="Segoe UI" panose="020B0502040204020203" pitchFamily="34" charset="0"/>
            </a:endParaRPr>
          </a:p>
          <a:p>
            <a:pPr algn="just">
              <a:spcAft>
                <a:spcPts val="1000"/>
              </a:spcAft>
            </a:pPr>
            <a:r>
              <a:rPr lang="es-CO" sz="800" dirty="0">
                <a:solidFill>
                  <a:srgbClr val="000000"/>
                </a:solidFill>
                <a:latin typeface="Arial" panose="020B0604020202020204" pitchFamily="34" charset="0"/>
              </a:rPr>
              <a:t>Nota: método utilizado MMWR (razones observadas y esperadas). No se incluyeron los casos identificados durante el tiempo que duró la pandemia de COVID 19 (años 2020 y 2021).Fuente: Seguimiento de muertes por IRA 2016 - 2025, Sivigila. Medellín. Corte 04/10/2025</a:t>
            </a:r>
            <a:endParaRPr lang="es-CO" sz="800" dirty="0">
              <a:effectLst/>
              <a:latin typeface="Calibri" panose="020F0502020204030204" pitchFamily="34" charset="0"/>
              <a:ea typeface="Cambria" panose="02040503050406030204" pitchFamily="18" charset="0"/>
            </a:endParaRPr>
          </a:p>
          <a:p>
            <a:pPr algn="just" rtl="0" fontAlgn="base"/>
            <a:r>
              <a:rPr lang="es-ES" sz="900" b="0" i="0" dirty="0">
                <a:solidFill>
                  <a:srgbClr val="000000"/>
                </a:solidFill>
                <a:effectLst/>
                <a:latin typeface="Arial" panose="020B0604020202020204" pitchFamily="34" charset="0"/>
              </a:rPr>
              <a:t> </a:t>
            </a:r>
            <a:endParaRPr lang="es-ES" sz="400" b="0" i="0" dirty="0">
              <a:solidFill>
                <a:srgbClr val="000000"/>
              </a:solidFill>
              <a:effectLst/>
              <a:latin typeface="Segoe UI" panose="020B0502040204020203" pitchFamily="34" charset="0"/>
            </a:endParaRPr>
          </a:p>
        </p:txBody>
      </p:sp>
      <p:grpSp>
        <p:nvGrpSpPr>
          <p:cNvPr id="4" name="Grupo 3">
            <a:extLst>
              <a:ext uri="{FF2B5EF4-FFF2-40B4-BE49-F238E27FC236}">
                <a16:creationId xmlns:a16="http://schemas.microsoft.com/office/drawing/2014/main" id="{396AFC7B-A4F7-462E-B379-563CFFBDBD9A}"/>
              </a:ext>
            </a:extLst>
          </p:cNvPr>
          <p:cNvGrpSpPr/>
          <p:nvPr/>
        </p:nvGrpSpPr>
        <p:grpSpPr>
          <a:xfrm>
            <a:off x="-39345" y="1128"/>
            <a:ext cx="2220076" cy="2840682"/>
            <a:chOff x="1955947" y="907653"/>
            <a:chExt cx="2220076" cy="2840682"/>
          </a:xfrm>
        </p:grpSpPr>
        <p:pic>
          <p:nvPicPr>
            <p:cNvPr id="54" name="Picture 2">
              <a:extLst>
                <a:ext uri="{FF2B5EF4-FFF2-40B4-BE49-F238E27FC236}">
                  <a16:creationId xmlns:a16="http://schemas.microsoft.com/office/drawing/2014/main" id="{664A2313-A0EB-4CB8-8FE4-795E278BBDA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6250" y="907653"/>
              <a:ext cx="2167806" cy="2840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5" name="36 Título">
              <a:extLst>
                <a:ext uri="{FF2B5EF4-FFF2-40B4-BE49-F238E27FC236}">
                  <a16:creationId xmlns:a16="http://schemas.microsoft.com/office/drawing/2014/main" id="{074C2CE0-F4A3-4391-B082-4AD5E10F0C16}"/>
                </a:ext>
              </a:extLst>
            </p:cNvPr>
            <p:cNvSpPr txBox="1">
              <a:spLocks/>
            </p:cNvSpPr>
            <p:nvPr/>
          </p:nvSpPr>
          <p:spPr>
            <a:xfrm>
              <a:off x="1955947" y="941944"/>
              <a:ext cx="2208885" cy="738664"/>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400" b="1" dirty="0">
                  <a:solidFill>
                    <a:srgbClr val="C00000"/>
                  </a:solidFill>
                  <a:latin typeface="Arial Narrow" panose="020B0606020202030204" pitchFamily="34" charset="0"/>
                  <a:ea typeface="+mn-ea"/>
                  <a:cs typeface="+mn-cs"/>
                </a:rPr>
                <a:t>Mortalidad en menor de cinco años por infección respiratoria aguda IRA</a:t>
              </a:r>
            </a:p>
          </p:txBody>
        </p:sp>
        <p:sp>
          <p:nvSpPr>
            <p:cNvPr id="56" name="85 CuadroTexto">
              <a:extLst>
                <a:ext uri="{FF2B5EF4-FFF2-40B4-BE49-F238E27FC236}">
                  <a16:creationId xmlns:a16="http://schemas.microsoft.com/office/drawing/2014/main" id="{EE511CDC-6B49-439C-BD3F-4176D24CE002}"/>
                </a:ext>
              </a:extLst>
            </p:cNvPr>
            <p:cNvSpPr txBox="1"/>
            <p:nvPr/>
          </p:nvSpPr>
          <p:spPr>
            <a:xfrm>
              <a:off x="1992926" y="3455191"/>
              <a:ext cx="2183097" cy="276999"/>
            </a:xfrm>
            <a:prstGeom prst="rect">
              <a:avLst/>
            </a:prstGeom>
            <a:noFill/>
          </p:spPr>
          <p:txBody>
            <a:bodyPr wrap="square" rtlCol="0">
              <a:spAutoFit/>
            </a:bodyPr>
            <a:lstStyle/>
            <a:p>
              <a:r>
                <a:rPr lang="es-ES" sz="1200" b="1" dirty="0">
                  <a:latin typeface="Arial Narrow" panose="020B0606020202030204" pitchFamily="34" charset="0"/>
                </a:rPr>
                <a:t>Periodo epidemiológico 2 - 2025</a:t>
              </a:r>
            </a:p>
          </p:txBody>
        </p:sp>
      </p:grpSp>
      <p:sp>
        <p:nvSpPr>
          <p:cNvPr id="57" name="CuadroTexto 56">
            <a:extLst>
              <a:ext uri="{FF2B5EF4-FFF2-40B4-BE49-F238E27FC236}">
                <a16:creationId xmlns:a16="http://schemas.microsoft.com/office/drawing/2014/main" id="{0E2E9A65-C4DC-43DE-82B1-28BE054A3E52}"/>
              </a:ext>
            </a:extLst>
          </p:cNvPr>
          <p:cNvSpPr txBox="1"/>
          <p:nvPr/>
        </p:nvSpPr>
        <p:spPr>
          <a:xfrm>
            <a:off x="2232298" y="3071445"/>
            <a:ext cx="4923945" cy="492443"/>
          </a:xfrm>
          <a:prstGeom prst="rect">
            <a:avLst/>
          </a:prstGeom>
          <a:noFill/>
        </p:spPr>
        <p:txBody>
          <a:bodyPr wrap="square">
            <a:spAutoFit/>
          </a:bodyPr>
          <a:lstStyle/>
          <a:p>
            <a:r>
              <a:rPr lang="es-CO" sz="1400" b="1" dirty="0">
                <a:solidFill>
                  <a:srgbClr val="002060"/>
                </a:solidFill>
                <a:latin typeface="Arial" panose="020B0604020202020204" pitchFamily="34" charset="0"/>
                <a:ea typeface="Cambria" panose="02040503050406030204" pitchFamily="18" charset="0"/>
              </a:rPr>
              <a:t>Tasa </a:t>
            </a:r>
            <a:r>
              <a:rPr lang="es-CO" sz="1400" b="1" dirty="0">
                <a:solidFill>
                  <a:srgbClr val="002060"/>
                </a:solidFill>
                <a:effectLst/>
                <a:latin typeface="Arial" panose="020B0604020202020204" pitchFamily="34" charset="0"/>
                <a:ea typeface="Cambria" panose="02040503050406030204" pitchFamily="18" charset="0"/>
              </a:rPr>
              <a:t>de mortalidad por IRA en menores de cinco años:</a:t>
            </a:r>
            <a:endParaRPr lang="es-CO" sz="1200" b="1" dirty="0">
              <a:solidFill>
                <a:srgbClr val="002060"/>
              </a:solidFill>
              <a:latin typeface="Arial" panose="020B0604020202020204" pitchFamily="34" charset="0"/>
              <a:ea typeface="Cambria" panose="02040503050406030204" pitchFamily="18" charset="0"/>
            </a:endParaRPr>
          </a:p>
          <a:p>
            <a:pPr algn="ctr"/>
            <a:r>
              <a:rPr lang="es-CO" sz="1200" b="1" dirty="0">
                <a:solidFill>
                  <a:srgbClr val="002060"/>
                </a:solidFill>
                <a:latin typeface="Arial" panose="020B0604020202020204" pitchFamily="34" charset="0"/>
                <a:ea typeface="Cambria" panose="02040503050406030204" pitchFamily="18" charset="0"/>
              </a:rPr>
              <a:t>4,4 casos por cien mil menores de cinco años (5 casos)</a:t>
            </a:r>
            <a:endParaRPr lang="es-CO" sz="1200" dirty="0">
              <a:solidFill>
                <a:srgbClr val="002060"/>
              </a:solidFill>
            </a:endParaRPr>
          </a:p>
        </p:txBody>
      </p:sp>
      <p:sp>
        <p:nvSpPr>
          <p:cNvPr id="65" name="CuadroTexto 64">
            <a:extLst>
              <a:ext uri="{FF2B5EF4-FFF2-40B4-BE49-F238E27FC236}">
                <a16:creationId xmlns:a16="http://schemas.microsoft.com/office/drawing/2014/main" id="{1F6352CA-42D2-4832-B066-3B04B6392251}"/>
              </a:ext>
            </a:extLst>
          </p:cNvPr>
          <p:cNvSpPr txBox="1"/>
          <p:nvPr/>
        </p:nvSpPr>
        <p:spPr>
          <a:xfrm>
            <a:off x="802481" y="8977719"/>
            <a:ext cx="5091017" cy="215444"/>
          </a:xfrm>
          <a:prstGeom prst="rect">
            <a:avLst/>
          </a:prstGeom>
          <a:noFill/>
        </p:spPr>
        <p:txBody>
          <a:bodyPr wrap="square">
            <a:spAutoFit/>
          </a:bodyPr>
          <a:lstStyle/>
          <a:p>
            <a:pPr algn="just"/>
            <a:r>
              <a:rPr lang="es-CO" sz="800" dirty="0">
                <a:effectLst/>
                <a:latin typeface="Arial" panose="020B0604020202020204" pitchFamily="34" charset="0"/>
                <a:ea typeface="Cambria" panose="02040503050406030204" pitchFamily="18" charset="0"/>
              </a:rPr>
              <a:t>Fuente: Seguimiento de muertes por ERA, Sivigila y RUAF. Medellín. Fecha de corte: </a:t>
            </a:r>
            <a:r>
              <a:rPr lang="es-CO" sz="800" dirty="0">
                <a:latin typeface="Arial" panose="020B0604020202020204" pitchFamily="34" charset="0"/>
                <a:ea typeface="Cambria" panose="02040503050406030204" pitchFamily="18" charset="0"/>
              </a:rPr>
              <a:t>04/10/</a:t>
            </a:r>
            <a:r>
              <a:rPr lang="es-CO" sz="800" dirty="0">
                <a:effectLst/>
                <a:latin typeface="Arial" panose="020B0604020202020204" pitchFamily="34" charset="0"/>
                <a:ea typeface="Cambria" panose="02040503050406030204" pitchFamily="18" charset="0"/>
              </a:rPr>
              <a:t>2025. </a:t>
            </a:r>
            <a:endParaRPr lang="es-CO" sz="800" dirty="0">
              <a:effectLst/>
              <a:latin typeface="Calibri" panose="020F0502020204030204" pitchFamily="34" charset="0"/>
              <a:ea typeface="Cambria" panose="02040503050406030204" pitchFamily="18" charset="0"/>
            </a:endParaRPr>
          </a:p>
        </p:txBody>
      </p:sp>
      <p:grpSp>
        <p:nvGrpSpPr>
          <p:cNvPr id="2" name="Grupo 1">
            <a:extLst>
              <a:ext uri="{FF2B5EF4-FFF2-40B4-BE49-F238E27FC236}">
                <a16:creationId xmlns:a16="http://schemas.microsoft.com/office/drawing/2014/main" id="{E6A593BF-D3E4-471A-9433-3FBFAE5F0E2A}"/>
              </a:ext>
            </a:extLst>
          </p:cNvPr>
          <p:cNvGrpSpPr/>
          <p:nvPr/>
        </p:nvGrpSpPr>
        <p:grpSpPr>
          <a:xfrm>
            <a:off x="-86315" y="-1616"/>
            <a:ext cx="2318613" cy="2840682"/>
            <a:chOff x="-86315" y="-1616"/>
            <a:chExt cx="2318613" cy="2840682"/>
          </a:xfrm>
        </p:grpSpPr>
        <p:grpSp>
          <p:nvGrpSpPr>
            <p:cNvPr id="59" name="Grupo 58">
              <a:extLst>
                <a:ext uri="{FF2B5EF4-FFF2-40B4-BE49-F238E27FC236}">
                  <a16:creationId xmlns:a16="http://schemas.microsoft.com/office/drawing/2014/main" id="{74A7D858-E0D9-43C5-9B95-E3970D633FC6}"/>
                </a:ext>
              </a:extLst>
            </p:cNvPr>
            <p:cNvGrpSpPr/>
            <p:nvPr/>
          </p:nvGrpSpPr>
          <p:grpSpPr>
            <a:xfrm>
              <a:off x="-86315" y="-1616"/>
              <a:ext cx="2318613" cy="2840682"/>
              <a:chOff x="-99124" y="-23727"/>
              <a:chExt cx="2318613" cy="2840682"/>
            </a:xfrm>
          </p:grpSpPr>
          <p:grpSp>
            <p:nvGrpSpPr>
              <p:cNvPr id="60" name="Grupo 59">
                <a:extLst>
                  <a:ext uri="{FF2B5EF4-FFF2-40B4-BE49-F238E27FC236}">
                    <a16:creationId xmlns:a16="http://schemas.microsoft.com/office/drawing/2014/main" id="{B3D614E5-58B5-40EF-A2A9-B3611870A866}"/>
                  </a:ext>
                </a:extLst>
              </p:cNvPr>
              <p:cNvGrpSpPr/>
              <p:nvPr/>
            </p:nvGrpSpPr>
            <p:grpSpPr>
              <a:xfrm>
                <a:off x="-8835" y="-23727"/>
                <a:ext cx="2228324" cy="2840682"/>
                <a:chOff x="533674" y="513019"/>
                <a:chExt cx="2228324" cy="2840682"/>
              </a:xfrm>
            </p:grpSpPr>
            <p:pic>
              <p:nvPicPr>
                <p:cNvPr id="62" name="Picture 2">
                  <a:extLst>
                    <a:ext uri="{FF2B5EF4-FFF2-40B4-BE49-F238E27FC236}">
                      <a16:creationId xmlns:a16="http://schemas.microsoft.com/office/drawing/2014/main" id="{3AED0FA5-B509-4C87-A907-154EAB05DF6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674" y="513019"/>
                  <a:ext cx="2167806" cy="2840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4" name="85 CuadroTexto">
                  <a:extLst>
                    <a:ext uri="{FF2B5EF4-FFF2-40B4-BE49-F238E27FC236}">
                      <a16:creationId xmlns:a16="http://schemas.microsoft.com/office/drawing/2014/main" id="{8D905E76-914E-4522-9CD9-A4BA138C67B6}"/>
                    </a:ext>
                  </a:extLst>
                </p:cNvPr>
                <p:cNvSpPr txBox="1"/>
                <p:nvPr/>
              </p:nvSpPr>
              <p:spPr>
                <a:xfrm>
                  <a:off x="578901" y="3049394"/>
                  <a:ext cx="2183097" cy="276999"/>
                </a:xfrm>
                <a:prstGeom prst="rect">
                  <a:avLst/>
                </a:prstGeom>
                <a:noFill/>
              </p:spPr>
              <p:txBody>
                <a:bodyPr wrap="square" rtlCol="0">
                  <a:spAutoFit/>
                </a:bodyPr>
                <a:lstStyle/>
                <a:p>
                  <a:r>
                    <a:rPr lang="es-ES" sz="1200" b="1" dirty="0">
                      <a:latin typeface="Arial Narrow" panose="020B0606020202030204" pitchFamily="34" charset="0"/>
                    </a:rPr>
                    <a:t>Periodo epidemiológico 10 - 2025</a:t>
                  </a:r>
                </a:p>
              </p:txBody>
            </p:sp>
          </p:grpSp>
          <p:sp>
            <p:nvSpPr>
              <p:cNvPr id="61" name="36 Título">
                <a:extLst>
                  <a:ext uri="{FF2B5EF4-FFF2-40B4-BE49-F238E27FC236}">
                    <a16:creationId xmlns:a16="http://schemas.microsoft.com/office/drawing/2014/main" id="{3B0AE65D-85FF-4666-A04A-C12E8BEA4863}"/>
                  </a:ext>
                </a:extLst>
              </p:cNvPr>
              <p:cNvSpPr txBox="1">
                <a:spLocks/>
              </p:cNvSpPr>
              <p:nvPr/>
            </p:nvSpPr>
            <p:spPr>
              <a:xfrm>
                <a:off x="-99124" y="-13118"/>
                <a:ext cx="2208885" cy="954107"/>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400" b="1" dirty="0">
                    <a:solidFill>
                      <a:srgbClr val="C00000"/>
                    </a:solidFill>
                    <a:latin typeface="Arial Narrow" panose="020B0606020202030204" pitchFamily="34" charset="0"/>
                    <a:ea typeface="+mn-ea"/>
                    <a:cs typeface="+mn-cs"/>
                  </a:rPr>
                  <a:t>Vigilancia integrada a la mortalidad en menor de cinco años por infección respiratoria aguda IRA</a:t>
                </a:r>
              </a:p>
            </p:txBody>
          </p:sp>
        </p:grpSp>
        <p:pic>
          <p:nvPicPr>
            <p:cNvPr id="66" name="Imagen 65">
              <a:extLst>
                <a:ext uri="{FF2B5EF4-FFF2-40B4-BE49-F238E27FC236}">
                  <a16:creationId xmlns:a16="http://schemas.microsoft.com/office/drawing/2014/main" id="{FCE986C4-60FB-4ACF-86B2-A6926208401B}"/>
                </a:ext>
              </a:extLst>
            </p:cNvPr>
            <p:cNvPicPr>
              <a:picLocks noChangeAspect="1"/>
            </p:cNvPicPr>
            <p:nvPr/>
          </p:nvPicPr>
          <p:blipFill>
            <a:blip r:embed="rId9"/>
            <a:stretch>
              <a:fillRect/>
            </a:stretch>
          </p:blipFill>
          <p:spPr>
            <a:xfrm>
              <a:off x="636182" y="1366841"/>
              <a:ext cx="992672" cy="839953"/>
            </a:xfrm>
            <a:prstGeom prst="rect">
              <a:avLst/>
            </a:prstGeom>
          </p:spPr>
        </p:pic>
      </p:grpSp>
      <p:sp>
        <p:nvSpPr>
          <p:cNvPr id="74" name="CuadroTexto 73">
            <a:extLst>
              <a:ext uri="{FF2B5EF4-FFF2-40B4-BE49-F238E27FC236}">
                <a16:creationId xmlns:a16="http://schemas.microsoft.com/office/drawing/2014/main" id="{08331389-E271-4C3E-864B-52D37003707F}"/>
              </a:ext>
            </a:extLst>
          </p:cNvPr>
          <p:cNvSpPr txBox="1"/>
          <p:nvPr/>
        </p:nvSpPr>
        <p:spPr>
          <a:xfrm>
            <a:off x="668180" y="7020272"/>
            <a:ext cx="6100622" cy="430887"/>
          </a:xfrm>
          <a:prstGeom prst="rect">
            <a:avLst/>
          </a:prstGeom>
          <a:noFill/>
        </p:spPr>
        <p:txBody>
          <a:bodyPr wrap="square">
            <a:spAutoFit/>
          </a:bodyPr>
          <a:lstStyle/>
          <a:p>
            <a:r>
              <a:rPr lang="es-CO" sz="1100" b="1" dirty="0">
                <a:effectLst/>
                <a:latin typeface="Arial" panose="020B0604020202020204" pitchFamily="34" charset="0"/>
                <a:ea typeface="Cambria" panose="02040503050406030204" pitchFamily="18" charset="0"/>
              </a:rPr>
              <a:t>Muertes por o asociadas a ERA en niños menores de cinco años, clasificación de los casos analizados residentes en Medellín a  décimo periodo epidemiológico 2025.</a:t>
            </a:r>
            <a:endParaRPr lang="es-CO" sz="700" dirty="0"/>
          </a:p>
        </p:txBody>
      </p:sp>
      <p:sp>
        <p:nvSpPr>
          <p:cNvPr id="75" name="CuadroTexto 74">
            <a:extLst>
              <a:ext uri="{FF2B5EF4-FFF2-40B4-BE49-F238E27FC236}">
                <a16:creationId xmlns:a16="http://schemas.microsoft.com/office/drawing/2014/main" id="{E1B530A9-6833-406D-9B28-E359E17281AF}"/>
              </a:ext>
            </a:extLst>
          </p:cNvPr>
          <p:cNvSpPr txBox="1"/>
          <p:nvPr/>
        </p:nvSpPr>
        <p:spPr>
          <a:xfrm>
            <a:off x="-25795" y="4717762"/>
            <a:ext cx="2133005" cy="830997"/>
          </a:xfrm>
          <a:prstGeom prst="rect">
            <a:avLst/>
          </a:prstGeom>
          <a:noFill/>
        </p:spPr>
        <p:txBody>
          <a:bodyPr wrap="square">
            <a:spAutoFit/>
          </a:bodyPr>
          <a:lstStyle/>
          <a:p>
            <a:pPr algn="just"/>
            <a:r>
              <a:rPr lang="es-ES" sz="1200" b="1" dirty="0">
                <a:latin typeface="Arial" panose="020B0604020202020204" pitchFamily="34" charset="0"/>
                <a:cs typeface="Arial" panose="020B0604020202020204" pitchFamily="34" charset="0"/>
              </a:rPr>
              <a:t>Variación porcentual respecto al </a:t>
            </a:r>
            <a:r>
              <a:rPr lang="es-CO" sz="1200" b="1" dirty="0">
                <a:latin typeface="Arial" panose="020B0604020202020204" pitchFamily="34" charset="0"/>
                <a:cs typeface="Arial" panose="020B0604020202020204" pitchFamily="34" charset="0"/>
              </a:rPr>
              <a:t>mismo período del año anterior:</a:t>
            </a:r>
          </a:p>
          <a:p>
            <a:pPr algn="just"/>
            <a:r>
              <a:rPr lang="es-CO" sz="1200" b="1" dirty="0">
                <a:solidFill>
                  <a:srgbClr val="FF0000"/>
                </a:solidFill>
                <a:latin typeface="Arial" panose="020B0604020202020204" pitchFamily="34" charset="0"/>
                <a:cs typeface="Arial" panose="020B0604020202020204" pitchFamily="34" charset="0"/>
              </a:rPr>
              <a:t>Incremento del 20%</a:t>
            </a:r>
            <a:endParaRPr lang="es-ES" sz="1200" b="1" dirty="0">
              <a:solidFill>
                <a:srgbClr val="FF0000"/>
              </a:solidFill>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10"/>
          <a:stretch>
            <a:fillRect/>
          </a:stretch>
        </p:blipFill>
        <p:spPr>
          <a:xfrm>
            <a:off x="2360344" y="410060"/>
            <a:ext cx="4732430" cy="1646063"/>
          </a:xfrm>
          <a:prstGeom prst="rect">
            <a:avLst/>
          </a:prstGeom>
        </p:spPr>
      </p:pic>
      <p:pic>
        <p:nvPicPr>
          <p:cNvPr id="6" name="Imagen 5"/>
          <p:cNvPicPr>
            <a:picLocks noChangeAspect="1"/>
          </p:cNvPicPr>
          <p:nvPr/>
        </p:nvPicPr>
        <p:blipFill>
          <a:blip r:embed="rId11"/>
          <a:stretch>
            <a:fillRect/>
          </a:stretch>
        </p:blipFill>
        <p:spPr>
          <a:xfrm>
            <a:off x="1043602" y="7452320"/>
            <a:ext cx="4583078" cy="1518144"/>
          </a:xfrm>
          <a:prstGeom prst="rect">
            <a:avLst/>
          </a:prstGeom>
        </p:spPr>
      </p:pic>
    </p:spTree>
    <p:extLst>
      <p:ext uri="{BB962C8B-B14F-4D97-AF65-F5344CB8AC3E}">
        <p14:creationId xmlns:p14="http://schemas.microsoft.com/office/powerpoint/2010/main" val="33568366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76114" y="3779912"/>
            <a:ext cx="6416675" cy="2285241"/>
          </a:xfrm>
          <a:prstGeom prst="rect">
            <a:avLst/>
          </a:prstGeom>
        </p:spPr>
        <p:txBody>
          <a:bodyPr wrap="square">
            <a:spAutoFit/>
          </a:bodyPr>
          <a:lstStyle/>
          <a:p>
            <a:pPr algn="just">
              <a:spcAft>
                <a:spcPts val="0"/>
              </a:spcAft>
            </a:pPr>
            <a:r>
              <a:rPr lang="es-CO" sz="2000" b="1" dirty="0">
                <a:solidFill>
                  <a:srgbClr val="002060"/>
                </a:solidFill>
                <a:latin typeface="Arial" panose="020B0604020202020204" pitchFamily="34" charset="0"/>
                <a:ea typeface="Cambria" panose="02040503050406030204" pitchFamily="18" charset="0"/>
                <a:cs typeface="Calibri" panose="020F0502020204030204" pitchFamily="34" charset="0"/>
              </a:rPr>
              <a:t>Tasa de mortalidad por infección respiratoria aguda IRA como causa básica en niños menores de 5 años. Medellín, Antioquia y Colombia, 2012-2025p.</a:t>
            </a:r>
          </a:p>
          <a:p>
            <a:pPr algn="just"/>
            <a:r>
              <a:rPr lang="es-CO" sz="1000" dirty="0">
                <a:effectLst/>
                <a:latin typeface="Arial" panose="020B0604020202020204" pitchFamily="34" charset="0"/>
                <a:ea typeface="Cambria" panose="02040503050406030204" pitchFamily="18" charset="0"/>
                <a:cs typeface="Arial" panose="020B0604020202020204" pitchFamily="34" charset="0"/>
              </a:rPr>
              <a:t>Fuente: Seguimiento de muertes por ERA, Sivigila y RUAF. Medellín, 2012-2025*. Corte al décimo período epidemiol</a:t>
            </a:r>
            <a:r>
              <a:rPr lang="es-CO" sz="1000" dirty="0">
                <a:latin typeface="Arial" panose="020B0604020202020204" pitchFamily="34" charset="0"/>
                <a:ea typeface="Cambria" panose="02040503050406030204" pitchFamily="18" charset="0"/>
                <a:cs typeface="Arial" panose="020B0604020202020204" pitchFamily="34" charset="0"/>
              </a:rPr>
              <a:t>ógico de </a:t>
            </a:r>
            <a:r>
              <a:rPr lang="es-CO" sz="1000" dirty="0">
                <a:effectLst/>
                <a:latin typeface="Arial" panose="020B0604020202020204" pitchFamily="34" charset="0"/>
                <a:ea typeface="Cambria" panose="02040503050406030204" pitchFamily="18" charset="0"/>
                <a:cs typeface="Arial" panose="020B0604020202020204" pitchFamily="34" charset="0"/>
              </a:rPr>
              <a:t> 2025: </a:t>
            </a:r>
            <a:r>
              <a:rPr lang="es-CO" sz="1000" dirty="0">
                <a:latin typeface="Arial" panose="020B0604020202020204" pitchFamily="34" charset="0"/>
                <a:ea typeface="Cambria" panose="02040503050406030204" pitchFamily="18" charset="0"/>
                <a:cs typeface="Arial" panose="020B0604020202020204" pitchFamily="34" charset="0"/>
              </a:rPr>
              <a:t>04</a:t>
            </a:r>
            <a:r>
              <a:rPr lang="es-CO" sz="1000" dirty="0">
                <a:effectLst/>
                <a:latin typeface="Arial" panose="020B0604020202020204" pitchFamily="34" charset="0"/>
                <a:ea typeface="Cambria" panose="02040503050406030204" pitchFamily="18" charset="0"/>
                <a:cs typeface="Arial" panose="020B0604020202020204" pitchFamily="34" charset="0"/>
              </a:rPr>
              <a:t>/10/2025. p: datos preliminares. Los datos de Colombia y Antioquia fueron tomados del tablero de control para el evento de mortalidad en menores de 5 años por Infección Respiratoria Aguda (IRA), Enfermedad Diarreica Aguda (EDA) o Desnutrición Aguda (DNT) con corte al </a:t>
            </a:r>
            <a:r>
              <a:rPr lang="es-CO" sz="1000" dirty="0">
                <a:latin typeface="Arial" panose="020B0604020202020204" pitchFamily="34" charset="0"/>
                <a:ea typeface="Cambria" panose="02040503050406030204" pitchFamily="18" charset="0"/>
                <a:cs typeface="Arial" panose="020B0604020202020204" pitchFamily="34" charset="0"/>
              </a:rPr>
              <a:t>09</a:t>
            </a:r>
            <a:r>
              <a:rPr lang="es-CO" sz="1000" dirty="0">
                <a:effectLst/>
                <a:latin typeface="Arial" panose="020B0604020202020204" pitchFamily="34" charset="0"/>
                <a:ea typeface="Cambria" panose="02040503050406030204" pitchFamily="18" charset="0"/>
                <a:cs typeface="Arial" panose="020B0604020202020204" pitchFamily="34" charset="0"/>
              </a:rPr>
              <a:t>/08/2025 del Instituto Nacional de Salud (INS). Del 2014 al 2016 no se cuenta con el número de casos para Colombia.</a:t>
            </a:r>
          </a:p>
          <a:p>
            <a:endParaRPr lang="es-CO" sz="1000"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2"/>
          <a:stretch>
            <a:fillRect/>
          </a:stretch>
        </p:blipFill>
        <p:spPr>
          <a:xfrm>
            <a:off x="347735" y="971600"/>
            <a:ext cx="6679219" cy="2324663"/>
          </a:xfrm>
          <a:prstGeom prst="rect">
            <a:avLst/>
          </a:prstGeom>
        </p:spPr>
      </p:pic>
      <p:sp>
        <p:nvSpPr>
          <p:cNvPr id="4"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a:t>
            </a:r>
            <a:r>
              <a:rPr lang="es-ES" sz="1050" b="1" dirty="0" smtClean="0">
                <a:latin typeface="Arial Narrow" panose="020B0606020202030204" pitchFamily="34" charset="0"/>
              </a:rPr>
              <a:t>48 </a:t>
            </a:r>
            <a:endParaRPr lang="es-ES" sz="1050" b="1" dirty="0">
              <a:latin typeface="Arial Narrow" panose="020B0606020202030204" pitchFamily="34" charset="0"/>
            </a:endParaRPr>
          </a:p>
        </p:txBody>
      </p:sp>
    </p:spTree>
    <p:extLst>
      <p:ext uri="{BB962C8B-B14F-4D97-AF65-F5344CB8AC3E}">
        <p14:creationId xmlns:p14="http://schemas.microsoft.com/office/powerpoint/2010/main" val="8618677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t="51432"/>
          <a:stretch/>
        </p:blipFill>
        <p:spPr bwMode="auto">
          <a:xfrm>
            <a:off x="0" y="2824178"/>
            <a:ext cx="2180731" cy="2724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a:latin typeface="Arial Narrow" panose="020B0606020202030204" pitchFamily="34" charset="0"/>
                </a:rPr>
                <a:t>0</a:t>
              </a:r>
            </a:p>
          </p:txBody>
        </p:sp>
      </p:grpSp>
      <p:grpSp>
        <p:nvGrpSpPr>
          <p:cNvPr id="15" name="14 Grupo"/>
          <p:cNvGrpSpPr/>
          <p:nvPr/>
        </p:nvGrpSpPr>
        <p:grpSpPr>
          <a:xfrm>
            <a:off x="2448322" y="61918"/>
            <a:ext cx="4095984" cy="261610"/>
            <a:chOff x="2448322" y="74775"/>
            <a:chExt cx="4095984" cy="261610"/>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cxnSpLocks/>
            </p:cNvCxnSpPr>
            <p:nvPr/>
          </p:nvCxnSpPr>
          <p:spPr>
            <a:xfrm flipV="1">
              <a:off x="2761956" y="200537"/>
              <a:ext cx="3782350" cy="891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6" name="25 Grupo"/>
          <p:cNvGrpSpPr/>
          <p:nvPr/>
        </p:nvGrpSpPr>
        <p:grpSpPr>
          <a:xfrm>
            <a:off x="910927" y="6688103"/>
            <a:ext cx="4715752" cy="298119"/>
            <a:chOff x="2448322" y="74774"/>
            <a:chExt cx="3446504" cy="298119"/>
          </a:xfrm>
        </p:grpSpPr>
        <p:sp>
          <p:nvSpPr>
            <p:cNvPr id="27" name="26 Elipse"/>
            <p:cNvSpPr/>
            <p:nvPr/>
          </p:nvSpPr>
          <p:spPr>
            <a:xfrm>
              <a:off x="2448322" y="74774"/>
              <a:ext cx="236414" cy="29811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flipV="1">
              <a:off x="2684736" y="205580"/>
              <a:ext cx="699690" cy="1825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    Clasificación de los casos</a:t>
              </a:r>
            </a:p>
          </p:txBody>
        </p:sp>
      </p:grpSp>
      <p:sp>
        <p:nvSpPr>
          <p:cNvPr id="63" name="62 CuadroTexto"/>
          <p:cNvSpPr txBox="1"/>
          <p:nvPr/>
        </p:nvSpPr>
        <p:spPr>
          <a:xfrm>
            <a:off x="6552777" y="-2396"/>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a:t>
            </a:r>
            <a:r>
              <a:rPr lang="es-ES" sz="1050" b="1" dirty="0" smtClean="0">
                <a:latin typeface="Arial Narrow" panose="020B0606020202030204" pitchFamily="34" charset="0"/>
              </a:rPr>
              <a:t>49 </a:t>
            </a:r>
            <a:endParaRPr lang="es-ES" sz="1050" b="1" dirty="0">
              <a:latin typeface="Arial Narrow" panose="020B0606020202030204" pitchFamily="34" charset="0"/>
            </a:endParaRPr>
          </a:p>
        </p:txBody>
      </p:sp>
      <p:grpSp>
        <p:nvGrpSpPr>
          <p:cNvPr id="115" name="114 Grupo"/>
          <p:cNvGrpSpPr/>
          <p:nvPr/>
        </p:nvGrpSpPr>
        <p:grpSpPr>
          <a:xfrm>
            <a:off x="144066" y="5904868"/>
            <a:ext cx="884336" cy="611348"/>
            <a:chOff x="3672458" y="1301912"/>
            <a:chExt cx="884336" cy="611348"/>
          </a:xfrm>
        </p:grpSpPr>
        <p:sp>
          <p:nvSpPr>
            <p:cNvPr id="117" name="116 Rectángulo redondeado"/>
            <p:cNvSpPr/>
            <p:nvPr/>
          </p:nvSpPr>
          <p:spPr>
            <a:xfrm>
              <a:off x="3672458" y="1553220"/>
              <a:ext cx="884336"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 casos</a:t>
              </a:r>
            </a:p>
          </p:txBody>
        </p:sp>
        <p:sp>
          <p:nvSpPr>
            <p:cNvPr id="118" name="117 Rectángulo"/>
            <p:cNvSpPr/>
            <p:nvPr/>
          </p:nvSpPr>
          <p:spPr>
            <a:xfrm>
              <a:off x="3744466" y="1301912"/>
              <a:ext cx="704039" cy="276999"/>
            </a:xfrm>
            <a:prstGeom prst="rect">
              <a:avLst/>
            </a:prstGeom>
          </p:spPr>
          <p:txBody>
            <a:bodyPr wrap="none">
              <a:spAutoFit/>
            </a:bodyPr>
            <a:lstStyle/>
            <a:p>
              <a:r>
                <a:rPr lang="es-ES" sz="1200" b="1" u="sng" dirty="0">
                  <a:latin typeface="Arial Narrow" panose="020B0606020202030204" pitchFamily="34" charset="0"/>
                </a:rPr>
                <a:t>Indígena</a:t>
              </a:r>
              <a:endParaRPr lang="es-ES" sz="1200" b="1" u="sng" dirty="0">
                <a:solidFill>
                  <a:sysClr val="windowText" lastClr="000000"/>
                </a:solidFill>
                <a:latin typeface="Arial Narrow" panose="020B0606020202030204" pitchFamily="34" charset="0"/>
              </a:endParaRPr>
            </a:p>
          </p:txBody>
        </p:sp>
      </p:grpSp>
      <p:grpSp>
        <p:nvGrpSpPr>
          <p:cNvPr id="121" name="120 Grupo"/>
          <p:cNvGrpSpPr/>
          <p:nvPr/>
        </p:nvGrpSpPr>
        <p:grpSpPr>
          <a:xfrm>
            <a:off x="1224186" y="5869732"/>
            <a:ext cx="847750" cy="646484"/>
            <a:chOff x="5091923" y="1418884"/>
            <a:chExt cx="847750" cy="646484"/>
          </a:xfrm>
        </p:grpSpPr>
        <p:sp>
          <p:nvSpPr>
            <p:cNvPr id="123" name="122 Rectángulo redondeado"/>
            <p:cNvSpPr/>
            <p:nvPr/>
          </p:nvSpPr>
          <p:spPr>
            <a:xfrm>
              <a:off x="5091923" y="1705328"/>
              <a:ext cx="847750"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 casos</a:t>
              </a:r>
            </a:p>
          </p:txBody>
        </p:sp>
        <p:sp>
          <p:nvSpPr>
            <p:cNvPr id="124" name="123 Rectángulo"/>
            <p:cNvSpPr/>
            <p:nvPr/>
          </p:nvSpPr>
          <p:spPr>
            <a:xfrm>
              <a:off x="5272675" y="1418884"/>
              <a:ext cx="521297" cy="276999"/>
            </a:xfrm>
            <a:prstGeom prst="rect">
              <a:avLst/>
            </a:prstGeom>
          </p:spPr>
          <p:txBody>
            <a:bodyPr wrap="none">
              <a:spAutoFit/>
            </a:bodyPr>
            <a:lstStyle/>
            <a:p>
              <a:r>
                <a:rPr lang="es-ES" sz="1200" b="1" u="sng" dirty="0">
                  <a:latin typeface="Arial Narrow" panose="020B0606020202030204" pitchFamily="34" charset="0"/>
                </a:rPr>
                <a:t>Otros</a:t>
              </a:r>
              <a:endParaRPr lang="es-ES" sz="1200" b="1" u="sng" dirty="0">
                <a:solidFill>
                  <a:sysClr val="windowText" lastClr="000000"/>
                </a:solidFill>
                <a:latin typeface="Arial Narrow" panose="020B0606020202030204" pitchFamily="34" charset="0"/>
              </a:endParaRPr>
            </a:p>
          </p:txBody>
        </p:sp>
      </p:grpSp>
      <p:grpSp>
        <p:nvGrpSpPr>
          <p:cNvPr id="12" name="11 Grupo"/>
          <p:cNvGrpSpPr/>
          <p:nvPr/>
        </p:nvGrpSpPr>
        <p:grpSpPr>
          <a:xfrm>
            <a:off x="5140793" y="4211960"/>
            <a:ext cx="1993597" cy="2061136"/>
            <a:chOff x="2580891" y="3325852"/>
            <a:chExt cx="1993597" cy="2061136"/>
          </a:xfrm>
        </p:grpSpPr>
        <p:pic>
          <p:nvPicPr>
            <p:cNvPr id="131" name="Picture 5"/>
            <p:cNvPicPr>
              <a:picLocks noChangeAspect="1" noChangeArrowheads="1"/>
            </p:cNvPicPr>
            <p:nvPr/>
          </p:nvPicPr>
          <p:blipFill>
            <a:blip r:embed="rId4">
              <a:biLevel thresh="50000"/>
              <a:extLst>
                <a:ext uri="{28A0092B-C50C-407E-A947-70E740481C1C}">
                  <a14:useLocalDpi xmlns:a14="http://schemas.microsoft.com/office/drawing/2010/main" val="0"/>
                </a:ext>
              </a:extLst>
            </a:blip>
            <a:srcRect/>
            <a:stretch>
              <a:fillRect/>
            </a:stretch>
          </p:blipFill>
          <p:spPr bwMode="auto">
            <a:xfrm>
              <a:off x="3050954" y="3325852"/>
              <a:ext cx="93345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2" name="131 Grupo"/>
            <p:cNvGrpSpPr/>
            <p:nvPr/>
          </p:nvGrpSpPr>
          <p:grpSpPr>
            <a:xfrm>
              <a:off x="2580891" y="4074879"/>
              <a:ext cx="1993597" cy="1312109"/>
              <a:chOff x="-115820" y="6816681"/>
              <a:chExt cx="1512608" cy="1312109"/>
            </a:xfrm>
          </p:grpSpPr>
          <p:sp>
            <p:nvSpPr>
              <p:cNvPr id="133" name="132 CuadroTexto"/>
              <p:cNvSpPr txBox="1"/>
              <p:nvPr/>
            </p:nvSpPr>
            <p:spPr>
              <a:xfrm>
                <a:off x="-14122" y="7072716"/>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Afiliación al SGSS</a:t>
                </a:r>
              </a:p>
            </p:txBody>
          </p:sp>
          <p:sp>
            <p:nvSpPr>
              <p:cNvPr id="134" name="133 Rectángulo redondeado"/>
              <p:cNvSpPr/>
              <p:nvPr/>
            </p:nvSpPr>
            <p:spPr>
              <a:xfrm>
                <a:off x="-115820" y="6816681"/>
                <a:ext cx="1512608" cy="1312109"/>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100" b="1" dirty="0">
                  <a:solidFill>
                    <a:schemeClr val="tx1"/>
                  </a:solidFill>
                  <a:latin typeface="Arial Narrow" panose="020B0606020202030204" pitchFamily="34" charset="0"/>
                </a:endParaRPr>
              </a:p>
              <a:p>
                <a:pPr algn="ctr"/>
                <a:r>
                  <a:rPr lang="es-ES" sz="1100" b="1" dirty="0">
                    <a:solidFill>
                      <a:schemeClr val="tx1"/>
                    </a:solidFill>
                    <a:latin typeface="Arial Narrow" panose="020B0606020202030204" pitchFamily="34" charset="0"/>
                  </a:rPr>
                  <a:t>Régimen contributivo</a:t>
                </a:r>
                <a:endParaRPr lang="es-ES" sz="1400" b="1" dirty="0">
                  <a:solidFill>
                    <a:schemeClr val="tx1"/>
                  </a:solidFill>
                  <a:latin typeface="Arial Narrow" panose="020B0606020202030204" pitchFamily="34" charset="0"/>
                </a:endParaRPr>
              </a:p>
              <a:p>
                <a:pPr algn="ctr"/>
                <a:r>
                  <a:rPr lang="es-ES" sz="1400" b="1" dirty="0">
                    <a:solidFill>
                      <a:schemeClr val="tx1"/>
                    </a:solidFill>
                    <a:latin typeface="Arial Narrow" panose="020B0606020202030204" pitchFamily="34" charset="0"/>
                  </a:rPr>
                  <a:t>0 casos</a:t>
                </a:r>
              </a:p>
              <a:p>
                <a:pPr algn="ctr"/>
                <a:r>
                  <a:rPr lang="es-ES" sz="1100" b="1" dirty="0">
                    <a:solidFill>
                      <a:schemeClr val="tx1"/>
                    </a:solidFill>
                    <a:latin typeface="Arial Narrow" panose="020B0606020202030204" pitchFamily="34" charset="0"/>
                  </a:rPr>
                  <a:t>Régimen</a:t>
                </a:r>
                <a:r>
                  <a:rPr lang="es-ES" sz="1400" b="1" dirty="0">
                    <a:solidFill>
                      <a:schemeClr val="tx1"/>
                    </a:solidFill>
                    <a:latin typeface="Arial Narrow" panose="020B0606020202030204" pitchFamily="34" charset="0"/>
                  </a:rPr>
                  <a:t> </a:t>
                </a:r>
                <a:r>
                  <a:rPr lang="es-ES" sz="1100" b="1" dirty="0">
                    <a:solidFill>
                      <a:schemeClr val="tx1"/>
                    </a:solidFill>
                    <a:latin typeface="Arial Narrow" panose="020B0606020202030204" pitchFamily="34" charset="0"/>
                  </a:rPr>
                  <a:t> subsidiado</a:t>
                </a:r>
                <a:endParaRPr lang="es-ES" sz="1400" b="1" dirty="0">
                  <a:solidFill>
                    <a:schemeClr val="tx1"/>
                  </a:solidFill>
                  <a:latin typeface="Arial Narrow" panose="020B0606020202030204" pitchFamily="34" charset="0"/>
                </a:endParaRPr>
              </a:p>
              <a:p>
                <a:pPr algn="ctr"/>
                <a:r>
                  <a:rPr lang="es-ES" sz="1400" b="1" dirty="0">
                    <a:solidFill>
                      <a:schemeClr val="tx1"/>
                    </a:solidFill>
                    <a:latin typeface="Arial Narrow" panose="020B0606020202030204" pitchFamily="34" charset="0"/>
                  </a:rPr>
                  <a:t>0 casos</a:t>
                </a:r>
              </a:p>
              <a:p>
                <a:pPr algn="ctr"/>
                <a:r>
                  <a:rPr lang="es-ES" sz="1100" b="1" dirty="0">
                    <a:solidFill>
                      <a:schemeClr val="tx1"/>
                    </a:solidFill>
                    <a:latin typeface="Arial Narrow" panose="020B0606020202030204" pitchFamily="34" charset="0"/>
                  </a:rPr>
                  <a:t>No afiliados</a:t>
                </a:r>
              </a:p>
              <a:p>
                <a:pPr algn="ctr"/>
                <a:r>
                  <a:rPr lang="es-ES" sz="1400" b="1" dirty="0">
                    <a:solidFill>
                      <a:schemeClr val="tx1"/>
                    </a:solidFill>
                    <a:latin typeface="Arial Narrow" panose="020B0606020202030204" pitchFamily="34" charset="0"/>
                  </a:rPr>
                  <a:t>0 casos</a:t>
                </a:r>
              </a:p>
            </p:txBody>
          </p:sp>
        </p:grpSp>
      </p:grpSp>
      <p:grpSp>
        <p:nvGrpSpPr>
          <p:cNvPr id="135" name="134 Grupo"/>
          <p:cNvGrpSpPr/>
          <p:nvPr/>
        </p:nvGrpSpPr>
        <p:grpSpPr>
          <a:xfrm>
            <a:off x="2333382" y="5071695"/>
            <a:ext cx="874090" cy="628312"/>
            <a:chOff x="2507826" y="3203848"/>
            <a:chExt cx="874090" cy="628312"/>
          </a:xfrm>
        </p:grpSpPr>
        <p:sp>
          <p:nvSpPr>
            <p:cNvPr id="136" name="135 Rectángulo redondeado"/>
            <p:cNvSpPr/>
            <p:nvPr/>
          </p:nvSpPr>
          <p:spPr>
            <a:xfrm>
              <a:off x="2507826" y="3472120"/>
              <a:ext cx="874090" cy="360040"/>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 casos</a:t>
              </a:r>
            </a:p>
          </p:txBody>
        </p:sp>
        <p:sp>
          <p:nvSpPr>
            <p:cNvPr id="138" name="137 Rectángulo"/>
            <p:cNvSpPr/>
            <p:nvPr/>
          </p:nvSpPr>
          <p:spPr>
            <a:xfrm>
              <a:off x="2576712" y="3203848"/>
              <a:ext cx="704039" cy="276999"/>
            </a:xfrm>
            <a:prstGeom prst="rect">
              <a:avLst/>
            </a:prstGeom>
          </p:spPr>
          <p:txBody>
            <a:bodyPr wrap="none">
              <a:spAutoFit/>
            </a:bodyPr>
            <a:lstStyle/>
            <a:p>
              <a:pPr algn="ctr"/>
              <a:r>
                <a:rPr lang="es-ES" sz="1200" b="1" u="sng" dirty="0">
                  <a:solidFill>
                    <a:sysClr val="windowText" lastClr="000000"/>
                  </a:solidFill>
                  <a:latin typeface="Arial Narrow" panose="020B0606020202030204" pitchFamily="34" charset="0"/>
                </a:rPr>
                <a:t>Indígena</a:t>
              </a:r>
            </a:p>
          </p:txBody>
        </p:sp>
      </p:grpSp>
      <p:grpSp>
        <p:nvGrpSpPr>
          <p:cNvPr id="140" name="139 Grupo"/>
          <p:cNvGrpSpPr/>
          <p:nvPr/>
        </p:nvGrpSpPr>
        <p:grpSpPr>
          <a:xfrm>
            <a:off x="4334561" y="4427984"/>
            <a:ext cx="764855" cy="1238940"/>
            <a:chOff x="3867627" y="2682487"/>
            <a:chExt cx="764855" cy="1238940"/>
          </a:xfrm>
        </p:grpSpPr>
        <p:grpSp>
          <p:nvGrpSpPr>
            <p:cNvPr id="141" name="140 Grupo"/>
            <p:cNvGrpSpPr/>
            <p:nvPr/>
          </p:nvGrpSpPr>
          <p:grpSpPr>
            <a:xfrm>
              <a:off x="3867627" y="3306763"/>
              <a:ext cx="764855" cy="614664"/>
              <a:chOff x="2548770" y="3203848"/>
              <a:chExt cx="764855" cy="614664"/>
            </a:xfrm>
          </p:grpSpPr>
          <p:sp>
            <p:nvSpPr>
              <p:cNvPr id="143" name="142 Rectángulo redondeado"/>
              <p:cNvSpPr/>
              <p:nvPr/>
            </p:nvSpPr>
            <p:spPr>
              <a:xfrm>
                <a:off x="2548770" y="3458472"/>
                <a:ext cx="764855"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latin typeface="Arial Narrow" panose="020B0606020202030204" pitchFamily="34" charset="0"/>
                  </a:rPr>
                  <a:t>0 casos</a:t>
                </a:r>
              </a:p>
            </p:txBody>
          </p:sp>
          <p:sp>
            <p:nvSpPr>
              <p:cNvPr id="144" name="143 Rectángulo"/>
              <p:cNvSpPr/>
              <p:nvPr/>
            </p:nvSpPr>
            <p:spPr>
              <a:xfrm>
                <a:off x="2572704" y="3203848"/>
                <a:ext cx="712054" cy="276999"/>
              </a:xfrm>
              <a:prstGeom prst="rect">
                <a:avLst/>
              </a:prstGeom>
            </p:spPr>
            <p:txBody>
              <a:bodyPr wrap="none">
                <a:spAutoFit/>
              </a:bodyPr>
              <a:lstStyle/>
              <a:p>
                <a:pPr algn="ctr"/>
                <a:r>
                  <a:rPr lang="es-ES" sz="1200" b="1" u="sng" dirty="0">
                    <a:latin typeface="Arial Narrow" panose="020B0606020202030204" pitchFamily="34" charset="0"/>
                  </a:rPr>
                  <a:t>Migrante</a:t>
                </a:r>
                <a:endParaRPr lang="es-ES" sz="1200" b="1" u="sng" dirty="0">
                  <a:solidFill>
                    <a:sysClr val="windowText" lastClr="000000"/>
                  </a:solidFill>
                  <a:latin typeface="Arial Narrow" panose="020B0606020202030204" pitchFamily="34" charset="0"/>
                </a:endParaRPr>
              </a:p>
            </p:txBody>
          </p:sp>
        </p:grpSp>
        <p:pic>
          <p:nvPicPr>
            <p:cNvPr id="142" name="Picture 6"/>
            <p:cNvPicPr>
              <a:picLocks noChangeAspect="1" noChangeArrowheads="1"/>
            </p:cNvPicPr>
            <p:nvPr/>
          </p:nvPicPr>
          <p:blipFill>
            <a:blip r:embed="rId5">
              <a:biLevel thresh="50000"/>
              <a:extLst>
                <a:ext uri="{28A0092B-C50C-407E-A947-70E740481C1C}">
                  <a14:useLocalDpi xmlns:a14="http://schemas.microsoft.com/office/drawing/2010/main" val="0"/>
                </a:ext>
              </a:extLst>
            </a:blip>
            <a:srcRect/>
            <a:stretch>
              <a:fillRect/>
            </a:stretch>
          </p:blipFill>
          <p:spPr bwMode="auto">
            <a:xfrm>
              <a:off x="3945025" y="2682487"/>
              <a:ext cx="587628" cy="678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48" name="147 Grupo"/>
          <p:cNvGrpSpPr/>
          <p:nvPr/>
        </p:nvGrpSpPr>
        <p:grpSpPr>
          <a:xfrm>
            <a:off x="3084475" y="5076056"/>
            <a:ext cx="1380071" cy="625937"/>
            <a:chOff x="-285907" y="7056480"/>
            <a:chExt cx="1612468" cy="625937"/>
          </a:xfrm>
        </p:grpSpPr>
        <p:sp>
          <p:nvSpPr>
            <p:cNvPr id="149" name="148 CuadroTexto"/>
            <p:cNvSpPr txBox="1"/>
            <p:nvPr/>
          </p:nvSpPr>
          <p:spPr>
            <a:xfrm>
              <a:off x="-285907" y="7056480"/>
              <a:ext cx="1612468" cy="276999"/>
            </a:xfrm>
            <a:prstGeom prst="rect">
              <a:avLst/>
            </a:prstGeom>
            <a:noFill/>
          </p:spPr>
          <p:txBody>
            <a:bodyPr wrap="square" rtlCol="0">
              <a:spAutoFit/>
            </a:bodyPr>
            <a:lstStyle/>
            <a:p>
              <a:pPr algn="ctr"/>
              <a:r>
                <a:rPr lang="es-ES" sz="1200" b="1" u="sng" dirty="0">
                  <a:latin typeface="Arial Narrow" panose="020B0606020202030204" pitchFamily="34" charset="0"/>
                </a:rPr>
                <a:t>Menor 12 meses</a:t>
              </a:r>
            </a:p>
          </p:txBody>
        </p:sp>
        <p:sp>
          <p:nvSpPr>
            <p:cNvPr id="150" name="149 Rectángulo redondeado"/>
            <p:cNvSpPr/>
            <p:nvPr/>
          </p:nvSpPr>
          <p:spPr>
            <a:xfrm>
              <a:off x="-36885" y="7322377"/>
              <a:ext cx="1091214"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 casos</a:t>
              </a:r>
            </a:p>
          </p:txBody>
        </p:sp>
      </p:grpSp>
      <p:grpSp>
        <p:nvGrpSpPr>
          <p:cNvPr id="152" name="151 Grupo"/>
          <p:cNvGrpSpPr/>
          <p:nvPr/>
        </p:nvGrpSpPr>
        <p:grpSpPr>
          <a:xfrm>
            <a:off x="362827" y="5503125"/>
            <a:ext cx="1847617" cy="436841"/>
            <a:chOff x="3060727" y="484500"/>
            <a:chExt cx="2369636" cy="436841"/>
          </a:xfrm>
        </p:grpSpPr>
        <p:sp>
          <p:nvSpPr>
            <p:cNvPr id="153" name="152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54" name="153 CuadroTexto"/>
            <p:cNvSpPr txBox="1"/>
            <p:nvPr/>
          </p:nvSpPr>
          <p:spPr>
            <a:xfrm>
              <a:off x="3600450" y="484500"/>
              <a:ext cx="1477125" cy="307777"/>
            </a:xfrm>
            <a:prstGeom prst="rect">
              <a:avLst/>
            </a:prstGeom>
            <a:noFill/>
          </p:spPr>
          <p:txBody>
            <a:bodyPr wrap="square" rtlCol="0">
              <a:spAutoFit/>
            </a:bodyPr>
            <a:lstStyle/>
            <a:p>
              <a:pPr algn="ctr"/>
              <a:r>
                <a:rPr lang="es-ES" sz="1400" b="1" dirty="0">
                  <a:latin typeface="Arial Narrow" panose="020B0606020202030204" pitchFamily="34" charset="0"/>
                </a:rPr>
                <a:t>Etnia</a:t>
              </a:r>
            </a:p>
          </p:txBody>
        </p:sp>
      </p:grpSp>
      <p:grpSp>
        <p:nvGrpSpPr>
          <p:cNvPr id="158" name="157 Grupo"/>
          <p:cNvGrpSpPr/>
          <p:nvPr/>
        </p:nvGrpSpPr>
        <p:grpSpPr>
          <a:xfrm>
            <a:off x="2349031" y="4067944"/>
            <a:ext cx="2722457" cy="436841"/>
            <a:chOff x="3060727" y="484500"/>
            <a:chExt cx="2369636" cy="436841"/>
          </a:xfrm>
        </p:grpSpPr>
        <p:sp>
          <p:nvSpPr>
            <p:cNvPr id="159" name="158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60" name="159 CuadroTexto"/>
            <p:cNvSpPr txBox="1"/>
            <p:nvPr/>
          </p:nvSpPr>
          <p:spPr>
            <a:xfrm>
              <a:off x="3060727" y="484500"/>
              <a:ext cx="2369636" cy="307777"/>
            </a:xfrm>
            <a:prstGeom prst="rect">
              <a:avLst/>
            </a:prstGeom>
            <a:noFill/>
          </p:spPr>
          <p:txBody>
            <a:bodyPr wrap="square" rtlCol="0">
              <a:spAutoFit/>
            </a:bodyPr>
            <a:lstStyle/>
            <a:p>
              <a:pPr algn="ctr"/>
              <a:r>
                <a:rPr lang="es-ES" sz="1400" b="1" dirty="0">
                  <a:latin typeface="Arial Narrow" panose="020B0606020202030204" pitchFamily="34" charset="0"/>
                </a:rPr>
                <a:t>Poblaciones especiales</a:t>
              </a:r>
            </a:p>
          </p:txBody>
        </p:sp>
      </p:grpSp>
      <p:pic>
        <p:nvPicPr>
          <p:cNvPr id="163" name="Picture 4"/>
          <p:cNvPicPr>
            <a:picLocks noChangeAspect="1" noChangeArrowheads="1"/>
          </p:cNvPicPr>
          <p:nvPr/>
        </p:nvPicPr>
        <p:blipFill rotWithShape="1">
          <a:blip r:embed="rId6">
            <a:biLevel thresh="50000"/>
            <a:extLst>
              <a:ext uri="{28A0092B-C50C-407E-A947-70E740481C1C}">
                <a14:useLocalDpi xmlns:a14="http://schemas.microsoft.com/office/drawing/2010/main" val="0"/>
              </a:ext>
            </a:extLst>
          </a:blip>
          <a:srcRect l="58247"/>
          <a:stretch/>
        </p:blipFill>
        <p:spPr bwMode="auto">
          <a:xfrm>
            <a:off x="2321053" y="4419368"/>
            <a:ext cx="739337" cy="664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7">
            <a:biLevel thresh="75000"/>
            <a:extLst>
              <a:ext uri="{28A0092B-C50C-407E-A947-70E740481C1C}">
                <a14:useLocalDpi xmlns:a14="http://schemas.microsoft.com/office/drawing/2010/main" val="0"/>
              </a:ext>
            </a:extLst>
          </a:blip>
          <a:srcRect/>
          <a:stretch>
            <a:fillRect/>
          </a:stretch>
        </p:blipFill>
        <p:spPr bwMode="auto">
          <a:xfrm>
            <a:off x="3383042" y="4538352"/>
            <a:ext cx="694975" cy="599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8" name="13 Rectángulo"/>
          <p:cNvSpPr/>
          <p:nvPr/>
        </p:nvSpPr>
        <p:spPr>
          <a:xfrm>
            <a:off x="2167808" y="3577731"/>
            <a:ext cx="5033092"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sz="800" dirty="0">
                <a:solidFill>
                  <a:schemeClr val="tx1"/>
                </a:solidFill>
              </a:rPr>
              <a:t>. </a:t>
            </a:r>
          </a:p>
        </p:txBody>
      </p:sp>
      <p:grpSp>
        <p:nvGrpSpPr>
          <p:cNvPr id="69" name="25 Grupo"/>
          <p:cNvGrpSpPr/>
          <p:nvPr/>
        </p:nvGrpSpPr>
        <p:grpSpPr>
          <a:xfrm>
            <a:off x="2167808" y="3641421"/>
            <a:ext cx="4827166" cy="435335"/>
            <a:chOff x="2448322" y="74775"/>
            <a:chExt cx="3507800" cy="311955"/>
          </a:xfrm>
        </p:grpSpPr>
        <p:sp>
          <p:nvSpPr>
            <p:cNvPr id="70"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71" name="27 Conector recto"/>
            <p:cNvCxnSpPr>
              <a:stCxn id="70"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2" name="28 CuadroTexto"/>
            <p:cNvSpPr txBox="1"/>
            <p:nvPr/>
          </p:nvSpPr>
          <p:spPr>
            <a:xfrm>
              <a:off x="3363834" y="109731"/>
              <a:ext cx="2592288" cy="276999"/>
            </a:xfrm>
            <a:prstGeom prst="rect">
              <a:avLst/>
            </a:prstGeom>
            <a:noFill/>
          </p:spPr>
          <p:txBody>
            <a:bodyPr wrap="square" rtlCol="0">
              <a:spAutoFit/>
            </a:bodyPr>
            <a:lstStyle/>
            <a:p>
              <a:r>
                <a:rPr lang="es-ES" sz="1200" b="1" dirty="0">
                  <a:latin typeface="Arial Narrow" panose="020B0606020202030204" pitchFamily="34" charset="0"/>
                </a:rPr>
                <a:t>Variables sociodemográficas</a:t>
              </a:r>
            </a:p>
          </p:txBody>
        </p:sp>
      </p:grpSp>
      <p:grpSp>
        <p:nvGrpSpPr>
          <p:cNvPr id="5" name="Grupo 4">
            <a:extLst>
              <a:ext uri="{FF2B5EF4-FFF2-40B4-BE49-F238E27FC236}">
                <a16:creationId xmlns:a16="http://schemas.microsoft.com/office/drawing/2014/main" id="{27D006BC-4A1E-40B5-BB6C-F22A8EB53D7C}"/>
              </a:ext>
            </a:extLst>
          </p:cNvPr>
          <p:cNvGrpSpPr/>
          <p:nvPr/>
        </p:nvGrpSpPr>
        <p:grpSpPr>
          <a:xfrm>
            <a:off x="-101675" y="-86673"/>
            <a:ext cx="2333973" cy="2925739"/>
            <a:chOff x="-101675" y="-86673"/>
            <a:chExt cx="2333973" cy="2925739"/>
          </a:xfrm>
        </p:grpSpPr>
        <p:grpSp>
          <p:nvGrpSpPr>
            <p:cNvPr id="6" name="Grupo 5">
              <a:extLst>
                <a:ext uri="{FF2B5EF4-FFF2-40B4-BE49-F238E27FC236}">
                  <a16:creationId xmlns:a16="http://schemas.microsoft.com/office/drawing/2014/main" id="{B8EE5A5A-271A-46FE-AF98-DB9338AF0E94}"/>
                </a:ext>
              </a:extLst>
            </p:cNvPr>
            <p:cNvGrpSpPr/>
            <p:nvPr/>
          </p:nvGrpSpPr>
          <p:grpSpPr>
            <a:xfrm>
              <a:off x="-101675" y="-86673"/>
              <a:ext cx="2333973" cy="2925739"/>
              <a:chOff x="-114484" y="-108784"/>
              <a:chExt cx="2333973" cy="2925739"/>
            </a:xfrm>
          </p:grpSpPr>
          <p:grpSp>
            <p:nvGrpSpPr>
              <p:cNvPr id="55" name="Grupo 54">
                <a:extLst>
                  <a:ext uri="{FF2B5EF4-FFF2-40B4-BE49-F238E27FC236}">
                    <a16:creationId xmlns:a16="http://schemas.microsoft.com/office/drawing/2014/main" id="{EAE4052D-5797-4BDB-BB31-380D61788C45}"/>
                  </a:ext>
                </a:extLst>
              </p:cNvPr>
              <p:cNvGrpSpPr/>
              <p:nvPr/>
            </p:nvGrpSpPr>
            <p:grpSpPr>
              <a:xfrm>
                <a:off x="-8835" y="-23727"/>
                <a:ext cx="2228324" cy="2840682"/>
                <a:chOff x="533674" y="513019"/>
                <a:chExt cx="2228324" cy="2840682"/>
              </a:xfrm>
            </p:grpSpPr>
            <p:pic>
              <p:nvPicPr>
                <p:cNvPr id="56" name="Picture 2">
                  <a:extLst>
                    <a:ext uri="{FF2B5EF4-FFF2-40B4-BE49-F238E27FC236}">
                      <a16:creationId xmlns:a16="http://schemas.microsoft.com/office/drawing/2014/main" id="{3818D618-28FD-4B34-9F30-61E3D25EF03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674" y="513019"/>
                  <a:ext cx="2167806" cy="2840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8" name="85 CuadroTexto">
                  <a:extLst>
                    <a:ext uri="{FF2B5EF4-FFF2-40B4-BE49-F238E27FC236}">
                      <a16:creationId xmlns:a16="http://schemas.microsoft.com/office/drawing/2014/main" id="{432DA7A5-FE67-40BC-BAA4-A5EABD6885C4}"/>
                    </a:ext>
                  </a:extLst>
                </p:cNvPr>
                <p:cNvSpPr txBox="1"/>
                <p:nvPr/>
              </p:nvSpPr>
              <p:spPr>
                <a:xfrm>
                  <a:off x="578901" y="3049394"/>
                  <a:ext cx="2183097" cy="276999"/>
                </a:xfrm>
                <a:prstGeom prst="rect">
                  <a:avLst/>
                </a:prstGeom>
                <a:noFill/>
              </p:spPr>
              <p:txBody>
                <a:bodyPr wrap="square" rtlCol="0">
                  <a:spAutoFit/>
                </a:bodyPr>
                <a:lstStyle/>
                <a:p>
                  <a:r>
                    <a:rPr lang="es-ES" sz="1200" b="1" dirty="0">
                      <a:latin typeface="Arial Narrow" panose="020B0606020202030204" pitchFamily="34" charset="0"/>
                    </a:rPr>
                    <a:t>Periodo epidemiológico 10 - 2025</a:t>
                  </a:r>
                </a:p>
              </p:txBody>
            </p:sp>
          </p:grpSp>
          <p:sp>
            <p:nvSpPr>
              <p:cNvPr id="59" name="36 Título">
                <a:extLst>
                  <a:ext uri="{FF2B5EF4-FFF2-40B4-BE49-F238E27FC236}">
                    <a16:creationId xmlns:a16="http://schemas.microsoft.com/office/drawing/2014/main" id="{3CF05226-2132-4DE1-97F3-0BE1DC36DDBE}"/>
                  </a:ext>
                </a:extLst>
              </p:cNvPr>
              <p:cNvSpPr txBox="1">
                <a:spLocks/>
              </p:cNvSpPr>
              <p:nvPr/>
            </p:nvSpPr>
            <p:spPr>
              <a:xfrm>
                <a:off x="-114484" y="-108784"/>
                <a:ext cx="2208885" cy="954107"/>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400" b="1" dirty="0">
                    <a:solidFill>
                      <a:srgbClr val="C00000"/>
                    </a:solidFill>
                    <a:latin typeface="Arial Narrow" panose="020B0606020202030204" pitchFamily="34" charset="0"/>
                    <a:ea typeface="+mn-ea"/>
                    <a:cs typeface="+mn-cs"/>
                  </a:rPr>
                  <a:t>Vigilancia integrada a la mortalidad en menor de cinco años por enfermedad diarreica aguda EDA</a:t>
                </a:r>
              </a:p>
            </p:txBody>
          </p:sp>
        </p:grpSp>
        <p:pic>
          <p:nvPicPr>
            <p:cNvPr id="3" name="Imagen 2">
              <a:extLst>
                <a:ext uri="{FF2B5EF4-FFF2-40B4-BE49-F238E27FC236}">
                  <a16:creationId xmlns:a16="http://schemas.microsoft.com/office/drawing/2014/main" id="{65215973-66CB-4E67-B1C1-85DDA2D88B0B}"/>
                </a:ext>
              </a:extLst>
            </p:cNvPr>
            <p:cNvPicPr>
              <a:picLocks noChangeAspect="1"/>
            </p:cNvPicPr>
            <p:nvPr/>
          </p:nvPicPr>
          <p:blipFill>
            <a:blip r:embed="rId9"/>
            <a:stretch>
              <a:fillRect/>
            </a:stretch>
          </p:blipFill>
          <p:spPr>
            <a:xfrm>
              <a:off x="636182" y="1366841"/>
              <a:ext cx="992672" cy="839953"/>
            </a:xfrm>
            <a:prstGeom prst="rect">
              <a:avLst/>
            </a:prstGeom>
          </p:spPr>
        </p:pic>
      </p:grpSp>
      <p:sp>
        <p:nvSpPr>
          <p:cNvPr id="60" name="CuadroTexto 59">
            <a:extLst>
              <a:ext uri="{FF2B5EF4-FFF2-40B4-BE49-F238E27FC236}">
                <a16:creationId xmlns:a16="http://schemas.microsoft.com/office/drawing/2014/main" id="{36FC6389-C0BF-4FEA-AD10-0137B6EC8EBD}"/>
              </a:ext>
            </a:extLst>
          </p:cNvPr>
          <p:cNvSpPr txBox="1"/>
          <p:nvPr/>
        </p:nvSpPr>
        <p:spPr>
          <a:xfrm>
            <a:off x="2249216" y="2678111"/>
            <a:ext cx="4885173" cy="400110"/>
          </a:xfrm>
          <a:prstGeom prst="rect">
            <a:avLst/>
          </a:prstGeom>
          <a:noFill/>
        </p:spPr>
        <p:txBody>
          <a:bodyPr wrap="square">
            <a:spAutoFit/>
          </a:bodyPr>
          <a:lstStyle/>
          <a:p>
            <a:r>
              <a:rPr lang="es-CO" sz="1000" b="1" dirty="0">
                <a:latin typeface="Arial" panose="020B0604020202020204" pitchFamily="34" charset="0"/>
              </a:rPr>
              <a:t>Tasa de mortalidad por EDA como causa básica en niños menores de 5 años. Residentes en Medellín, 2024 y al décimo periodo epidemiológico de 2025.</a:t>
            </a:r>
          </a:p>
        </p:txBody>
      </p:sp>
      <p:sp>
        <p:nvSpPr>
          <p:cNvPr id="61" name="CuadroTexto 60">
            <a:extLst>
              <a:ext uri="{FF2B5EF4-FFF2-40B4-BE49-F238E27FC236}">
                <a16:creationId xmlns:a16="http://schemas.microsoft.com/office/drawing/2014/main" id="{4C063371-0452-4917-8C52-D26EC29311CE}"/>
              </a:ext>
            </a:extLst>
          </p:cNvPr>
          <p:cNvSpPr txBox="1"/>
          <p:nvPr/>
        </p:nvSpPr>
        <p:spPr>
          <a:xfrm>
            <a:off x="2271569" y="3142444"/>
            <a:ext cx="3657600" cy="369332"/>
          </a:xfrm>
          <a:prstGeom prst="rect">
            <a:avLst/>
          </a:prstGeom>
          <a:noFill/>
        </p:spPr>
        <p:txBody>
          <a:bodyPr wrap="square">
            <a:spAutoFit/>
          </a:bodyPr>
          <a:lstStyle/>
          <a:p>
            <a:pPr algn="just"/>
            <a:r>
              <a:rPr lang="es-CO" sz="900" dirty="0">
                <a:effectLst/>
                <a:latin typeface="Arial" panose="020B0604020202020204" pitchFamily="34" charset="0"/>
                <a:ea typeface="Cambria" panose="02040503050406030204" pitchFamily="18" charset="0"/>
              </a:rPr>
              <a:t>Fuente: Seguimiento de muertes por EDA, Sivigila y RUAF. Medellín, 2012-2025p Corte 04/10/2025.</a:t>
            </a:r>
            <a:endParaRPr lang="es-CO" sz="900" dirty="0">
              <a:effectLst/>
              <a:latin typeface="Calibri" panose="020F0502020204030204" pitchFamily="34" charset="0"/>
              <a:ea typeface="Cambria" panose="02040503050406030204" pitchFamily="18" charset="0"/>
            </a:endParaRPr>
          </a:p>
        </p:txBody>
      </p:sp>
      <p:sp>
        <p:nvSpPr>
          <p:cNvPr id="64" name="CuadroTexto 63">
            <a:extLst>
              <a:ext uri="{FF2B5EF4-FFF2-40B4-BE49-F238E27FC236}">
                <a16:creationId xmlns:a16="http://schemas.microsoft.com/office/drawing/2014/main" id="{00479EC0-872C-4E4C-B97F-27CBCFE252CB}"/>
              </a:ext>
            </a:extLst>
          </p:cNvPr>
          <p:cNvSpPr txBox="1"/>
          <p:nvPr/>
        </p:nvSpPr>
        <p:spPr>
          <a:xfrm>
            <a:off x="130377" y="4742380"/>
            <a:ext cx="1848146" cy="830997"/>
          </a:xfrm>
          <a:prstGeom prst="rect">
            <a:avLst/>
          </a:prstGeom>
          <a:noFill/>
        </p:spPr>
        <p:txBody>
          <a:bodyPr wrap="square">
            <a:spAutoFit/>
          </a:bodyPr>
          <a:lstStyle/>
          <a:p>
            <a:pPr algn="ctr"/>
            <a:r>
              <a:rPr lang="es-CO" sz="1200" b="1" dirty="0">
                <a:latin typeface="Arial Narrow" panose="020B0606020202030204" pitchFamily="34" charset="0"/>
              </a:rPr>
              <a:t>Variación respecto al mismo período del año anterior:</a:t>
            </a:r>
          </a:p>
          <a:p>
            <a:pPr algn="ctr"/>
            <a:r>
              <a:rPr lang="es-CO" sz="1200" b="1" dirty="0">
                <a:latin typeface="Arial Narrow" panose="020B0606020202030204" pitchFamily="34" charset="0"/>
              </a:rPr>
              <a:t> </a:t>
            </a:r>
            <a:r>
              <a:rPr lang="es-CO" sz="1200" b="1" dirty="0">
                <a:solidFill>
                  <a:srgbClr val="00B050"/>
                </a:solidFill>
                <a:latin typeface="Arial Narrow" panose="020B0606020202030204" pitchFamily="34" charset="0"/>
              </a:rPr>
              <a:t>Disminución del 100%</a:t>
            </a:r>
            <a:endParaRPr lang="es-ES" sz="1200" b="1" dirty="0">
              <a:solidFill>
                <a:srgbClr val="00B050"/>
              </a:solidFill>
              <a:latin typeface="Arial Narrow" panose="020B0606020202030204" pitchFamily="34" charset="0"/>
            </a:endParaRPr>
          </a:p>
        </p:txBody>
      </p:sp>
      <p:pic>
        <p:nvPicPr>
          <p:cNvPr id="2" name="Imagen 1"/>
          <p:cNvPicPr>
            <a:picLocks noChangeAspect="1"/>
          </p:cNvPicPr>
          <p:nvPr/>
        </p:nvPicPr>
        <p:blipFill>
          <a:blip r:embed="rId10"/>
          <a:stretch>
            <a:fillRect/>
          </a:stretch>
        </p:blipFill>
        <p:spPr>
          <a:xfrm>
            <a:off x="2203390" y="427422"/>
            <a:ext cx="4914335" cy="2101629"/>
          </a:xfrm>
          <a:prstGeom prst="rect">
            <a:avLst/>
          </a:prstGeom>
        </p:spPr>
      </p:pic>
    </p:spTree>
    <p:extLst>
      <p:ext uri="{BB962C8B-B14F-4D97-AF65-F5344CB8AC3E}">
        <p14:creationId xmlns:p14="http://schemas.microsoft.com/office/powerpoint/2010/main" val="1622316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9973"/>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137149"/>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variables de interés</a:t>
              </a:r>
            </a:p>
          </p:txBody>
        </p:sp>
      </p:grpSp>
      <p:sp>
        <p:nvSpPr>
          <p:cNvPr id="60" name="59 Rectángulo"/>
          <p:cNvSpPr/>
          <p:nvPr/>
        </p:nvSpPr>
        <p:spPr>
          <a:xfrm>
            <a:off x="0" y="2558984"/>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1" name="60 Grupo"/>
          <p:cNvGrpSpPr/>
          <p:nvPr/>
        </p:nvGrpSpPr>
        <p:grpSpPr>
          <a:xfrm>
            <a:off x="277404" y="2672512"/>
            <a:ext cx="3446504" cy="276999"/>
            <a:chOff x="2448322" y="74775"/>
            <a:chExt cx="3446504" cy="276999"/>
          </a:xfrm>
        </p:grpSpPr>
        <p:sp>
          <p:nvSpPr>
            <p:cNvPr id="62" name="61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3" name="62 Conector recto"/>
            <p:cNvCxnSpPr>
              <a:stCxn id="62"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63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Curso de vida</a:t>
              </a:r>
            </a:p>
          </p:txBody>
        </p:sp>
      </p:grpSp>
      <p:pic>
        <p:nvPicPr>
          <p:cNvPr id="20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5885" y="4647216"/>
            <a:ext cx="3221992" cy="421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105" name="104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5</a:t>
            </a:r>
            <a:endParaRPr lang="es-ES" sz="1050" b="1" dirty="0">
              <a:latin typeface="Arial Narrow" panose="020B0606020202030204" pitchFamily="34" charset="0"/>
            </a:endParaRPr>
          </a:p>
        </p:txBody>
      </p:sp>
      <p:grpSp>
        <p:nvGrpSpPr>
          <p:cNvPr id="4" name="3 Grupo"/>
          <p:cNvGrpSpPr/>
          <p:nvPr/>
        </p:nvGrpSpPr>
        <p:grpSpPr>
          <a:xfrm>
            <a:off x="-143966" y="830792"/>
            <a:ext cx="1258607" cy="1651732"/>
            <a:chOff x="-143966" y="539552"/>
            <a:chExt cx="1258607" cy="1651732"/>
          </a:xfrm>
        </p:grpSpPr>
        <p:pic>
          <p:nvPicPr>
            <p:cNvPr id="2051" name="Picture 3"/>
            <p:cNvPicPr>
              <a:picLocks noChangeAspect="1" noChangeArrowheads="1"/>
            </p:cNvPicPr>
            <p:nvPr/>
          </p:nvPicPr>
          <p:blipFill rotWithShape="1">
            <a:blip r:embed="rId4">
              <a:biLevel thresh="75000"/>
              <a:extLst>
                <a:ext uri="{28A0092B-C50C-407E-A947-70E740481C1C}">
                  <a14:useLocalDpi xmlns:a14="http://schemas.microsoft.com/office/drawing/2010/main" val="0"/>
                </a:ext>
              </a:extLst>
            </a:blip>
            <a:srcRect r="85225"/>
            <a:stretch/>
          </p:blipFill>
          <p:spPr bwMode="auto">
            <a:xfrm>
              <a:off x="148822" y="539552"/>
              <a:ext cx="702032"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redondeado"/>
            <p:cNvSpPr/>
            <p:nvPr/>
          </p:nvSpPr>
          <p:spPr>
            <a:xfrm>
              <a:off x="110785" y="1579196"/>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44%</a:t>
              </a:r>
            </a:p>
          </p:txBody>
        </p:sp>
        <p:sp>
          <p:nvSpPr>
            <p:cNvPr id="31" name="30 CuadroTexto"/>
            <p:cNvSpPr txBox="1"/>
            <p:nvPr/>
          </p:nvSpPr>
          <p:spPr>
            <a:xfrm>
              <a:off x="-143966" y="1914285"/>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136 casos</a:t>
              </a:r>
            </a:p>
          </p:txBody>
        </p:sp>
        <p:sp>
          <p:nvSpPr>
            <p:cNvPr id="37" name="36 CuadroTexto"/>
            <p:cNvSpPr txBox="1"/>
            <p:nvPr/>
          </p:nvSpPr>
          <p:spPr>
            <a:xfrm>
              <a:off x="-114966" y="1305463"/>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Masculino</a:t>
              </a:r>
            </a:p>
          </p:txBody>
        </p:sp>
      </p:grpSp>
      <p:grpSp>
        <p:nvGrpSpPr>
          <p:cNvPr id="5" name="4 Grupo"/>
          <p:cNvGrpSpPr/>
          <p:nvPr/>
        </p:nvGrpSpPr>
        <p:grpSpPr>
          <a:xfrm>
            <a:off x="949682" y="892966"/>
            <a:ext cx="1282616" cy="1594010"/>
            <a:chOff x="767312" y="601726"/>
            <a:chExt cx="1282616" cy="1594010"/>
          </a:xfrm>
        </p:grpSpPr>
        <p:sp>
          <p:nvSpPr>
            <p:cNvPr id="42" name="41 Rectángulo redondeado"/>
            <p:cNvSpPr/>
            <p:nvPr/>
          </p:nvSpPr>
          <p:spPr>
            <a:xfrm>
              <a:off x="1017793" y="1573062"/>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56%</a:t>
              </a:r>
            </a:p>
          </p:txBody>
        </p:sp>
        <p:sp>
          <p:nvSpPr>
            <p:cNvPr id="32" name="31 CuadroTexto"/>
            <p:cNvSpPr txBox="1"/>
            <p:nvPr/>
          </p:nvSpPr>
          <p:spPr>
            <a:xfrm>
              <a:off x="820321" y="1918737"/>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173 casos</a:t>
              </a:r>
            </a:p>
          </p:txBody>
        </p:sp>
        <p:pic>
          <p:nvPicPr>
            <p:cNvPr id="36" name="Picture 3"/>
            <p:cNvPicPr>
              <a:picLocks noChangeAspect="1" noChangeArrowheads="1"/>
            </p:cNvPicPr>
            <p:nvPr/>
          </p:nvPicPr>
          <p:blipFill rotWithShape="1">
            <a:blip r:embed="rId4">
              <a:biLevel thresh="75000"/>
              <a:extLst>
                <a:ext uri="{28A0092B-C50C-407E-A947-70E740481C1C}">
                  <a14:useLocalDpi xmlns:a14="http://schemas.microsoft.com/office/drawing/2010/main" val="0"/>
                </a:ext>
              </a:extLst>
            </a:blip>
            <a:srcRect l="30557" r="55507"/>
            <a:stretch/>
          </p:blipFill>
          <p:spPr bwMode="auto">
            <a:xfrm>
              <a:off x="1052788" y="601726"/>
              <a:ext cx="662151"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39 CuadroTexto"/>
            <p:cNvSpPr txBox="1"/>
            <p:nvPr/>
          </p:nvSpPr>
          <p:spPr>
            <a:xfrm>
              <a:off x="767312" y="1314126"/>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Femenino</a:t>
              </a:r>
            </a:p>
          </p:txBody>
        </p:sp>
      </p:grpSp>
      <p:grpSp>
        <p:nvGrpSpPr>
          <p:cNvPr id="6" name="5 Grupo"/>
          <p:cNvGrpSpPr/>
          <p:nvPr/>
        </p:nvGrpSpPr>
        <p:grpSpPr>
          <a:xfrm>
            <a:off x="1944266" y="828222"/>
            <a:ext cx="1414263" cy="1638535"/>
            <a:chOff x="1700534" y="536982"/>
            <a:chExt cx="1414263" cy="1638535"/>
          </a:xfrm>
        </p:grpSpPr>
        <p:sp>
          <p:nvSpPr>
            <p:cNvPr id="43" name="42 Rectángulo redondeado"/>
            <p:cNvSpPr/>
            <p:nvPr/>
          </p:nvSpPr>
          <p:spPr>
            <a:xfrm>
              <a:off x="2047806" y="1571104"/>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p>
          </p:txBody>
        </p:sp>
        <p:pic>
          <p:nvPicPr>
            <p:cNvPr id="39" name="Picture 3"/>
            <p:cNvPicPr>
              <a:picLocks noChangeAspect="1" noChangeArrowheads="1"/>
            </p:cNvPicPr>
            <p:nvPr/>
          </p:nvPicPr>
          <p:blipFill rotWithShape="1">
            <a:blip r:embed="rId4">
              <a:biLevel thresh="75000"/>
              <a:extLst>
                <a:ext uri="{28A0092B-C50C-407E-A947-70E740481C1C}">
                  <a14:useLocalDpi xmlns:a14="http://schemas.microsoft.com/office/drawing/2010/main" val="0"/>
                </a:ext>
              </a:extLst>
            </a:blip>
            <a:srcRect l="59204" r="26197"/>
            <a:stretch/>
          </p:blipFill>
          <p:spPr bwMode="auto">
            <a:xfrm>
              <a:off x="2088282" y="536982"/>
              <a:ext cx="69368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46 CuadroTexto"/>
            <p:cNvSpPr txBox="1"/>
            <p:nvPr/>
          </p:nvSpPr>
          <p:spPr>
            <a:xfrm>
              <a:off x="1700534" y="1311622"/>
              <a:ext cx="1414263" cy="276999"/>
            </a:xfrm>
            <a:prstGeom prst="rect">
              <a:avLst/>
            </a:prstGeom>
            <a:noFill/>
          </p:spPr>
          <p:txBody>
            <a:bodyPr wrap="square" rtlCol="0">
              <a:spAutoFit/>
            </a:bodyPr>
            <a:lstStyle/>
            <a:p>
              <a:pPr algn="ctr"/>
              <a:r>
                <a:rPr lang="es-ES" sz="1200" b="1" u="sng" dirty="0">
                  <a:latin typeface="Arial Narrow" panose="020B0606020202030204" pitchFamily="34" charset="0"/>
                </a:rPr>
                <a:t>Afrodescendiente</a:t>
              </a:r>
            </a:p>
          </p:txBody>
        </p:sp>
        <p:sp>
          <p:nvSpPr>
            <p:cNvPr id="48" name="47 CuadroTexto"/>
            <p:cNvSpPr txBox="1"/>
            <p:nvPr/>
          </p:nvSpPr>
          <p:spPr>
            <a:xfrm>
              <a:off x="1792861" y="1898518"/>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0 casos</a:t>
              </a:r>
            </a:p>
          </p:txBody>
        </p:sp>
      </p:grpSp>
      <p:grpSp>
        <p:nvGrpSpPr>
          <p:cNvPr id="11" name="10 Grupo"/>
          <p:cNvGrpSpPr/>
          <p:nvPr/>
        </p:nvGrpSpPr>
        <p:grpSpPr>
          <a:xfrm>
            <a:off x="3105668" y="865888"/>
            <a:ext cx="1246394" cy="1621088"/>
            <a:chOff x="2858112" y="554428"/>
            <a:chExt cx="1246394" cy="1621088"/>
          </a:xfrm>
        </p:grpSpPr>
        <p:sp>
          <p:nvSpPr>
            <p:cNvPr id="49" name="48 CuadroTexto"/>
            <p:cNvSpPr txBox="1"/>
            <p:nvPr/>
          </p:nvSpPr>
          <p:spPr>
            <a:xfrm>
              <a:off x="2858112" y="1315874"/>
              <a:ext cx="1229607" cy="251820"/>
            </a:xfrm>
            <a:prstGeom prst="rect">
              <a:avLst/>
            </a:prstGeom>
            <a:noFill/>
          </p:spPr>
          <p:txBody>
            <a:bodyPr wrap="square" rtlCol="0">
              <a:spAutoFit/>
            </a:bodyPr>
            <a:lstStyle/>
            <a:p>
              <a:pPr algn="ctr"/>
              <a:r>
                <a:rPr lang="es-ES" sz="1200" b="1" u="sng" dirty="0">
                  <a:latin typeface="Arial Narrow" panose="020B0606020202030204" pitchFamily="34" charset="0"/>
                </a:rPr>
                <a:t>Indígena</a:t>
              </a:r>
            </a:p>
          </p:txBody>
        </p:sp>
        <p:grpSp>
          <p:nvGrpSpPr>
            <p:cNvPr id="7" name="6 Grupo"/>
            <p:cNvGrpSpPr/>
            <p:nvPr/>
          </p:nvGrpSpPr>
          <p:grpSpPr>
            <a:xfrm>
              <a:off x="2874899" y="554428"/>
              <a:ext cx="1229607" cy="1621088"/>
              <a:chOff x="2850938" y="554428"/>
              <a:chExt cx="1229607" cy="1621088"/>
            </a:xfrm>
          </p:grpSpPr>
          <p:sp>
            <p:nvSpPr>
              <p:cNvPr id="44" name="43 Rectángulo redondeado"/>
              <p:cNvSpPr/>
              <p:nvPr/>
            </p:nvSpPr>
            <p:spPr>
              <a:xfrm>
                <a:off x="3071349" y="1566970"/>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p>
            </p:txBody>
          </p:sp>
          <p:pic>
            <p:nvPicPr>
              <p:cNvPr id="46" name="Picture 3"/>
              <p:cNvPicPr>
                <a:picLocks noChangeAspect="1" noChangeArrowheads="1"/>
              </p:cNvPicPr>
              <p:nvPr/>
            </p:nvPicPr>
            <p:blipFill rotWithShape="1">
              <a:blip r:embed="rId4">
                <a:biLevel thresh="75000"/>
                <a:extLst>
                  <a:ext uri="{28A0092B-C50C-407E-A947-70E740481C1C}">
                    <a14:useLocalDpi xmlns:a14="http://schemas.microsoft.com/office/drawing/2010/main" val="0"/>
                  </a:ext>
                </a:extLst>
              </a:blip>
              <a:srcRect l="87297"/>
              <a:stretch/>
            </p:blipFill>
            <p:spPr bwMode="auto">
              <a:xfrm>
                <a:off x="3155364" y="554428"/>
                <a:ext cx="60357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49 CuadroTexto"/>
              <p:cNvSpPr txBox="1"/>
              <p:nvPr/>
            </p:nvSpPr>
            <p:spPr>
              <a:xfrm>
                <a:off x="2850938" y="1898517"/>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0 casos</a:t>
                </a:r>
              </a:p>
            </p:txBody>
          </p:sp>
        </p:grpSp>
      </p:grpSp>
      <p:grpSp>
        <p:nvGrpSpPr>
          <p:cNvPr id="9" name="8 Grupo"/>
          <p:cNvGrpSpPr/>
          <p:nvPr/>
        </p:nvGrpSpPr>
        <p:grpSpPr>
          <a:xfrm>
            <a:off x="5622828" y="842667"/>
            <a:ext cx="1610597" cy="1615816"/>
            <a:chOff x="5622828" y="551427"/>
            <a:chExt cx="1610597" cy="1615816"/>
          </a:xfrm>
        </p:grpSpPr>
        <p:pic>
          <p:nvPicPr>
            <p:cNvPr id="2052" name="Picture 4"/>
            <p:cNvPicPr>
              <a:picLocks noChangeAspect="1" noChangeArrowheads="1"/>
            </p:cNvPicPr>
            <p:nvPr/>
          </p:nvPicPr>
          <p:blipFill rotWithShape="1">
            <a:blip r:embed="rId5">
              <a:biLevel thresh="50000"/>
              <a:extLst>
                <a:ext uri="{28A0092B-C50C-407E-A947-70E740481C1C}">
                  <a14:useLocalDpi xmlns:a14="http://schemas.microsoft.com/office/drawing/2010/main" val="0"/>
                </a:ext>
              </a:extLst>
            </a:blip>
            <a:srcRect l="58247"/>
            <a:stretch/>
          </p:blipFill>
          <p:spPr bwMode="auto">
            <a:xfrm>
              <a:off x="5915945" y="551427"/>
              <a:ext cx="924865" cy="830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 name="52 CuadroTexto"/>
            <p:cNvSpPr txBox="1"/>
            <p:nvPr/>
          </p:nvSpPr>
          <p:spPr>
            <a:xfrm>
              <a:off x="5622828" y="1311622"/>
              <a:ext cx="1610597" cy="276999"/>
            </a:xfrm>
            <a:prstGeom prst="rect">
              <a:avLst/>
            </a:prstGeom>
            <a:noFill/>
          </p:spPr>
          <p:txBody>
            <a:bodyPr wrap="square" rtlCol="0">
              <a:spAutoFit/>
            </a:bodyPr>
            <a:lstStyle/>
            <a:p>
              <a:pPr algn="ctr"/>
              <a:r>
                <a:rPr lang="es-ES" sz="1200" b="1" u="sng" dirty="0">
                  <a:latin typeface="Arial Narrow" panose="020B0606020202030204" pitchFamily="34" charset="0"/>
                </a:rPr>
                <a:t>Habitante de calle</a:t>
              </a:r>
              <a:endParaRPr lang="es-ES" sz="1200" b="1" u="sng" dirty="0">
                <a:solidFill>
                  <a:sysClr val="windowText" lastClr="000000"/>
                </a:solidFill>
                <a:latin typeface="Arial Narrow" panose="020B0606020202030204" pitchFamily="34" charset="0"/>
              </a:endParaRPr>
            </a:p>
          </p:txBody>
        </p:sp>
        <p:sp>
          <p:nvSpPr>
            <p:cNvPr id="54" name="53 Rectángulo redondeado"/>
            <p:cNvSpPr/>
            <p:nvPr/>
          </p:nvSpPr>
          <p:spPr>
            <a:xfrm>
              <a:off x="6058092" y="1558697"/>
              <a:ext cx="74006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p>
          </p:txBody>
        </p:sp>
        <p:sp>
          <p:nvSpPr>
            <p:cNvPr id="58" name="57 CuadroTexto"/>
            <p:cNvSpPr txBox="1"/>
            <p:nvPr/>
          </p:nvSpPr>
          <p:spPr>
            <a:xfrm>
              <a:off x="5837681" y="1890244"/>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0 casos</a:t>
              </a:r>
            </a:p>
          </p:txBody>
        </p:sp>
      </p:grpSp>
      <p:grpSp>
        <p:nvGrpSpPr>
          <p:cNvPr id="10" name="9 Grupo"/>
          <p:cNvGrpSpPr/>
          <p:nvPr/>
        </p:nvGrpSpPr>
        <p:grpSpPr>
          <a:xfrm>
            <a:off x="4188447" y="974808"/>
            <a:ext cx="1610597" cy="1516901"/>
            <a:chOff x="4078085" y="683568"/>
            <a:chExt cx="1610597" cy="1516901"/>
          </a:xfrm>
        </p:grpSpPr>
        <p:pic>
          <p:nvPicPr>
            <p:cNvPr id="52" name="Picture 4"/>
            <p:cNvPicPr>
              <a:picLocks noChangeAspect="1" noChangeArrowheads="1"/>
            </p:cNvPicPr>
            <p:nvPr/>
          </p:nvPicPr>
          <p:blipFill rotWithShape="1">
            <a:blip r:embed="rId5">
              <a:biLevel thresh="50000"/>
              <a:extLst>
                <a:ext uri="{28A0092B-C50C-407E-A947-70E740481C1C}">
                  <a14:useLocalDpi xmlns:a14="http://schemas.microsoft.com/office/drawing/2010/main" val="0"/>
                </a:ext>
              </a:extLst>
            </a:blip>
            <a:srcRect r="48966"/>
            <a:stretch/>
          </p:blipFill>
          <p:spPr bwMode="auto">
            <a:xfrm>
              <a:off x="4361548" y="683568"/>
              <a:ext cx="1039102" cy="763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 name="55 Rectángulo redondeado"/>
            <p:cNvSpPr/>
            <p:nvPr/>
          </p:nvSpPr>
          <p:spPr>
            <a:xfrm>
              <a:off x="4434758" y="1592873"/>
              <a:ext cx="893884" cy="36004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0,0%</a:t>
              </a:r>
            </a:p>
          </p:txBody>
        </p:sp>
        <p:sp>
          <p:nvSpPr>
            <p:cNvPr id="51" name="50 CuadroTexto"/>
            <p:cNvSpPr txBox="1"/>
            <p:nvPr/>
          </p:nvSpPr>
          <p:spPr>
            <a:xfrm>
              <a:off x="4078085" y="1331640"/>
              <a:ext cx="1610597" cy="276999"/>
            </a:xfrm>
            <a:prstGeom prst="rect">
              <a:avLst/>
            </a:prstGeom>
            <a:noFill/>
          </p:spPr>
          <p:txBody>
            <a:bodyPr wrap="square" rtlCol="0">
              <a:spAutoFit/>
            </a:bodyPr>
            <a:lstStyle/>
            <a:p>
              <a:pPr algn="ctr"/>
              <a:r>
                <a:rPr lang="es-ES" sz="1200" b="1" u="sng" dirty="0">
                  <a:latin typeface="Arial Narrow" panose="020B0606020202030204" pitchFamily="34" charset="0"/>
                </a:rPr>
                <a:t>Privados de la Libertad</a:t>
              </a:r>
              <a:endParaRPr lang="es-ES" sz="1200" b="1" u="sng" dirty="0">
                <a:solidFill>
                  <a:sysClr val="windowText" lastClr="000000"/>
                </a:solidFill>
                <a:latin typeface="Arial Narrow" panose="020B0606020202030204" pitchFamily="34" charset="0"/>
              </a:endParaRPr>
            </a:p>
          </p:txBody>
        </p:sp>
        <p:sp>
          <p:nvSpPr>
            <p:cNvPr id="65" name="64 CuadroTexto"/>
            <p:cNvSpPr txBox="1"/>
            <p:nvPr/>
          </p:nvSpPr>
          <p:spPr>
            <a:xfrm>
              <a:off x="4266295" y="1923470"/>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0 casos</a:t>
              </a:r>
            </a:p>
          </p:txBody>
        </p:sp>
      </p:grpSp>
      <p:sp>
        <p:nvSpPr>
          <p:cNvPr id="66" name="65 Rectángulo"/>
          <p:cNvSpPr/>
          <p:nvPr/>
        </p:nvSpPr>
        <p:spPr>
          <a:xfrm>
            <a:off x="-6899" y="6735293"/>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7" name="66 Grupo"/>
          <p:cNvGrpSpPr/>
          <p:nvPr/>
        </p:nvGrpSpPr>
        <p:grpSpPr>
          <a:xfrm>
            <a:off x="185139" y="6800182"/>
            <a:ext cx="3446504" cy="276999"/>
            <a:chOff x="2448322" y="33831"/>
            <a:chExt cx="3446504" cy="276999"/>
          </a:xfrm>
        </p:grpSpPr>
        <p:sp>
          <p:nvSpPr>
            <p:cNvPr id="68" name="67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9" name="68 Conector recto"/>
            <p:cNvCxnSpPr>
              <a:stCxn id="68"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0" name="69 CuadroTexto"/>
            <p:cNvSpPr txBox="1"/>
            <p:nvPr/>
          </p:nvSpPr>
          <p:spPr>
            <a:xfrm>
              <a:off x="3302538" y="33831"/>
              <a:ext cx="2592288" cy="276999"/>
            </a:xfrm>
            <a:prstGeom prst="rect">
              <a:avLst/>
            </a:prstGeom>
            <a:noFill/>
          </p:spPr>
          <p:txBody>
            <a:bodyPr wrap="square" rtlCol="0">
              <a:spAutoFit/>
            </a:bodyPr>
            <a:lstStyle/>
            <a:p>
              <a:r>
                <a:rPr lang="es-ES" sz="1200" b="1" dirty="0">
                  <a:latin typeface="Arial Narrow" panose="020B0606020202030204" pitchFamily="34" charset="0"/>
                </a:rPr>
                <a:t>Consideraciones  técnicas</a:t>
              </a:r>
            </a:p>
          </p:txBody>
        </p:sp>
      </p:grpSp>
      <p:sp>
        <p:nvSpPr>
          <p:cNvPr id="71" name="70 CuadroTexto"/>
          <p:cNvSpPr txBox="1"/>
          <p:nvPr/>
        </p:nvSpPr>
        <p:spPr>
          <a:xfrm>
            <a:off x="50" y="7118125"/>
            <a:ext cx="7137386" cy="1600438"/>
          </a:xfrm>
          <a:prstGeom prst="rect">
            <a:avLst/>
          </a:prstGeom>
          <a:noFill/>
        </p:spPr>
        <p:txBody>
          <a:bodyPr wrap="square" rtlCol="0">
            <a:spAutoFit/>
          </a:bodyPr>
          <a:lstStyle/>
          <a:p>
            <a:pPr algn="just"/>
            <a:r>
              <a:rPr lang="es-CO" sz="1400" dirty="0">
                <a:latin typeface="Arial Narrow" panose="020B0606020202030204" pitchFamily="34" charset="0"/>
              </a:rPr>
              <a:t>La tendencia actual de la parotiditis según el gráfico de control se encuentra con predominio entre el umbral estacional y el límite superior calculado según los dos años anteriores. El número de casos este año está por encima de lo presentado en los 2 años anteriores, lo que corresponde con un aumento en los casos de un 3,6% con relación al año anterior. En promedio se notificaron 8 casos por semana epidemiológica. Los cursos de vida más afectados son el de infancia y adultez, los cuales podrían relacionarse con personas con perdida de inmunidad a través del tiempo. Hasta la semana epidemiológica 40 no se identificaron brotes por este EISP.</a:t>
            </a:r>
          </a:p>
        </p:txBody>
      </p:sp>
      <p:graphicFrame>
        <p:nvGraphicFramePr>
          <p:cNvPr id="57" name="56 Diagrama"/>
          <p:cNvGraphicFramePr/>
          <p:nvPr>
            <p:extLst/>
          </p:nvPr>
        </p:nvGraphicFramePr>
        <p:xfrm>
          <a:off x="-110213" y="3087867"/>
          <a:ext cx="7074187" cy="352839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55" name="54 Grupo"/>
          <p:cNvGrpSpPr/>
          <p:nvPr/>
        </p:nvGrpSpPr>
        <p:grpSpPr>
          <a:xfrm>
            <a:off x="144066" y="517803"/>
            <a:ext cx="1642872" cy="453797"/>
            <a:chOff x="402095" y="486270"/>
            <a:chExt cx="2369636" cy="453797"/>
          </a:xfrm>
        </p:grpSpPr>
        <p:sp>
          <p:nvSpPr>
            <p:cNvPr id="59" name="58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2" name="71 CuadroTexto"/>
            <p:cNvSpPr txBox="1"/>
            <p:nvPr/>
          </p:nvSpPr>
          <p:spPr>
            <a:xfrm>
              <a:off x="1065276" y="486270"/>
              <a:ext cx="1229607" cy="338554"/>
            </a:xfrm>
            <a:prstGeom prst="rect">
              <a:avLst/>
            </a:prstGeom>
            <a:noFill/>
          </p:spPr>
          <p:txBody>
            <a:bodyPr wrap="square" rtlCol="0">
              <a:spAutoFit/>
            </a:bodyPr>
            <a:lstStyle/>
            <a:p>
              <a:pPr algn="ctr"/>
              <a:r>
                <a:rPr lang="es-ES" sz="1600" b="1" dirty="0">
                  <a:latin typeface="Arial Narrow" panose="020B0606020202030204" pitchFamily="34" charset="0"/>
                </a:rPr>
                <a:t>Sexo</a:t>
              </a:r>
            </a:p>
          </p:txBody>
        </p:sp>
      </p:grpSp>
      <p:grpSp>
        <p:nvGrpSpPr>
          <p:cNvPr id="73" name="72 Grupo"/>
          <p:cNvGrpSpPr/>
          <p:nvPr/>
        </p:nvGrpSpPr>
        <p:grpSpPr>
          <a:xfrm>
            <a:off x="2223152" y="513131"/>
            <a:ext cx="1809346" cy="436841"/>
            <a:chOff x="3060727" y="484500"/>
            <a:chExt cx="2369636" cy="436841"/>
          </a:xfrm>
        </p:grpSpPr>
        <p:sp>
          <p:nvSpPr>
            <p:cNvPr id="74" name="73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5" name="74 CuadroTexto"/>
            <p:cNvSpPr txBox="1"/>
            <p:nvPr/>
          </p:nvSpPr>
          <p:spPr>
            <a:xfrm>
              <a:off x="3600450" y="484500"/>
              <a:ext cx="1229607" cy="338554"/>
            </a:xfrm>
            <a:prstGeom prst="rect">
              <a:avLst/>
            </a:prstGeom>
            <a:noFill/>
          </p:spPr>
          <p:txBody>
            <a:bodyPr wrap="square" rtlCol="0">
              <a:spAutoFit/>
            </a:bodyPr>
            <a:lstStyle/>
            <a:p>
              <a:pPr algn="ctr"/>
              <a:r>
                <a:rPr lang="es-ES" sz="1600" b="1" dirty="0">
                  <a:latin typeface="Arial Narrow" panose="020B0606020202030204" pitchFamily="34" charset="0"/>
                </a:rPr>
                <a:t>Etnia</a:t>
              </a:r>
            </a:p>
          </p:txBody>
        </p:sp>
      </p:grpSp>
      <p:grpSp>
        <p:nvGrpSpPr>
          <p:cNvPr id="76" name="75 Grupo"/>
          <p:cNvGrpSpPr/>
          <p:nvPr/>
        </p:nvGrpSpPr>
        <p:grpSpPr>
          <a:xfrm>
            <a:off x="4573030" y="537991"/>
            <a:ext cx="2771836" cy="436841"/>
            <a:chOff x="2849287" y="484500"/>
            <a:chExt cx="2777877" cy="436841"/>
          </a:xfrm>
        </p:grpSpPr>
        <p:sp>
          <p:nvSpPr>
            <p:cNvPr id="77" name="76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8" name="77 CuadroTexto"/>
            <p:cNvSpPr txBox="1"/>
            <p:nvPr/>
          </p:nvSpPr>
          <p:spPr>
            <a:xfrm>
              <a:off x="2849287" y="484500"/>
              <a:ext cx="2777877" cy="338554"/>
            </a:xfrm>
            <a:prstGeom prst="rect">
              <a:avLst/>
            </a:prstGeom>
            <a:noFill/>
          </p:spPr>
          <p:txBody>
            <a:bodyPr wrap="square" rtlCol="0">
              <a:spAutoFit/>
            </a:bodyPr>
            <a:lstStyle/>
            <a:p>
              <a:pPr algn="ctr"/>
              <a:r>
                <a:rPr lang="es-ES" sz="1600" b="1" dirty="0">
                  <a:latin typeface="Arial Narrow" panose="020B0606020202030204" pitchFamily="34" charset="0"/>
                </a:rPr>
                <a:t>Población especiales</a:t>
              </a:r>
            </a:p>
          </p:txBody>
        </p:sp>
      </p:grpSp>
    </p:spTree>
    <p:extLst>
      <p:ext uri="{BB962C8B-B14F-4D97-AF65-F5344CB8AC3E}">
        <p14:creationId xmlns:p14="http://schemas.microsoft.com/office/powerpoint/2010/main" val="7646944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88057" y="3635896"/>
            <a:ext cx="6416675" cy="2215991"/>
          </a:xfrm>
          <a:prstGeom prst="rect">
            <a:avLst/>
          </a:prstGeom>
        </p:spPr>
        <p:txBody>
          <a:bodyPr wrap="square">
            <a:spAutoFit/>
          </a:bodyPr>
          <a:lstStyle/>
          <a:p>
            <a:pPr algn="just">
              <a:spcAft>
                <a:spcPts val="0"/>
              </a:spcAft>
            </a:pPr>
            <a:r>
              <a:rPr lang="es-CO" sz="2000" b="1" dirty="0">
                <a:solidFill>
                  <a:srgbClr val="002060"/>
                </a:solidFill>
                <a:latin typeface="Arial" panose="020B0604020202020204" pitchFamily="34" charset="0"/>
                <a:ea typeface="Cambria" panose="02040503050406030204" pitchFamily="18" charset="0"/>
                <a:cs typeface="Calibri" panose="020F0502020204030204" pitchFamily="34" charset="0"/>
              </a:rPr>
              <a:t>Tasa de mortalidad por EDA como causa básica en niños menores de 5 años. Medellín, Antioquia y Colombia, 2012-2025p.</a:t>
            </a:r>
          </a:p>
          <a:p>
            <a:pPr algn="just"/>
            <a:r>
              <a:rPr lang="es-CO" sz="1000" dirty="0">
                <a:effectLst/>
                <a:latin typeface="Arial" panose="020B0604020202020204" pitchFamily="34" charset="0"/>
                <a:ea typeface="Cambria" panose="02040503050406030204" pitchFamily="18" charset="0"/>
                <a:cs typeface="Arial" panose="020B0604020202020204" pitchFamily="34" charset="0"/>
              </a:rPr>
              <a:t>Fuente: Seguimiento de muertes por EDA, Sivigila y RUAF. Medellín, 2012-2025p. Corte al décimo perío</a:t>
            </a:r>
            <a:r>
              <a:rPr lang="es-CO" sz="1000" dirty="0">
                <a:latin typeface="Arial" panose="020B0604020202020204" pitchFamily="34" charset="0"/>
                <a:ea typeface="Cambria" panose="02040503050406030204" pitchFamily="18" charset="0"/>
                <a:cs typeface="Arial" panose="020B0604020202020204" pitchFamily="34" charset="0"/>
              </a:rPr>
              <a:t>do epidemiológico </a:t>
            </a:r>
            <a:r>
              <a:rPr lang="es-CO" sz="1000" dirty="0">
                <a:effectLst/>
                <a:latin typeface="Arial" panose="020B0604020202020204" pitchFamily="34" charset="0"/>
                <a:ea typeface="Cambria" panose="02040503050406030204" pitchFamily="18" charset="0"/>
                <a:cs typeface="Arial" panose="020B0604020202020204" pitchFamily="34" charset="0"/>
              </a:rPr>
              <a:t>de 2025: 04/10/2025. Datos de Colombia y Antioquia fueron tomados del tablero de control del evento de mortalidad en menores de 5 años por Infección Respiratoria Aguda (IRA), Enfermedad Diarreica Aguda (EDA) o Desnutrición Aguda (DNT) del Instituto Nacional de Salud (INS) con corte al </a:t>
            </a:r>
            <a:r>
              <a:rPr lang="es-CO" sz="1000" dirty="0">
                <a:latin typeface="Arial" panose="020B0604020202020204" pitchFamily="34" charset="0"/>
                <a:ea typeface="Cambria" panose="02040503050406030204" pitchFamily="18" charset="0"/>
                <a:cs typeface="Arial" panose="020B0604020202020204" pitchFamily="34" charset="0"/>
              </a:rPr>
              <a:t>08</a:t>
            </a:r>
            <a:r>
              <a:rPr lang="es-CO" sz="1000" dirty="0">
                <a:effectLst/>
                <a:latin typeface="Arial" panose="020B0604020202020204" pitchFamily="34" charset="0"/>
                <a:ea typeface="Cambria" panose="02040503050406030204" pitchFamily="18" charset="0"/>
                <a:cs typeface="Arial" panose="020B0604020202020204" pitchFamily="34" charset="0"/>
              </a:rPr>
              <a:t>/09/2025.   </a:t>
            </a:r>
          </a:p>
          <a:p>
            <a:pPr algn="just"/>
            <a:r>
              <a:rPr lang="es-CO" sz="1000" dirty="0">
                <a:effectLst/>
                <a:latin typeface="Arial" panose="020B0604020202020204" pitchFamily="34" charset="0"/>
                <a:ea typeface="Cambria" panose="02040503050406030204" pitchFamily="18" charset="0"/>
                <a:cs typeface="Arial" panose="020B0604020202020204" pitchFamily="34" charset="0"/>
              </a:rPr>
              <a:t>Para los años de 2014 al 2016 no se cuenta con el número de casos para Colombia.</a:t>
            </a:r>
          </a:p>
          <a:p>
            <a:r>
              <a:rPr lang="es-CO" sz="1800" dirty="0">
                <a:effectLst/>
                <a:latin typeface="Arial" panose="020B0604020202020204" pitchFamily="34" charset="0"/>
                <a:ea typeface="Cambria" panose="02040503050406030204" pitchFamily="18" charset="0"/>
              </a:rPr>
              <a:t/>
            </a:r>
            <a:br>
              <a:rPr lang="es-CO" sz="1800" dirty="0">
                <a:effectLst/>
                <a:latin typeface="Arial" panose="020B0604020202020204" pitchFamily="34" charset="0"/>
                <a:ea typeface="Cambria" panose="02040503050406030204" pitchFamily="18" charset="0"/>
              </a:rPr>
            </a:br>
            <a:endParaRPr lang="es-CO" sz="1000" dirty="0"/>
          </a:p>
        </p:txBody>
      </p:sp>
      <p:pic>
        <p:nvPicPr>
          <p:cNvPr id="2" name="Imagen 1"/>
          <p:cNvPicPr>
            <a:picLocks noChangeAspect="1"/>
          </p:cNvPicPr>
          <p:nvPr/>
        </p:nvPicPr>
        <p:blipFill>
          <a:blip r:embed="rId2"/>
          <a:stretch>
            <a:fillRect/>
          </a:stretch>
        </p:blipFill>
        <p:spPr>
          <a:xfrm>
            <a:off x="288057" y="1331640"/>
            <a:ext cx="6552728" cy="2166890"/>
          </a:xfrm>
          <a:prstGeom prst="rect">
            <a:avLst/>
          </a:prstGeom>
        </p:spPr>
      </p:pic>
      <p:sp>
        <p:nvSpPr>
          <p:cNvPr id="4"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a:t>
            </a:r>
            <a:r>
              <a:rPr lang="es-ES" sz="1050" b="1" dirty="0" smtClean="0">
                <a:latin typeface="Arial Narrow" panose="020B0606020202030204" pitchFamily="34" charset="0"/>
              </a:rPr>
              <a:t>50 </a:t>
            </a:r>
            <a:endParaRPr lang="es-ES" sz="1050" b="1" dirty="0">
              <a:latin typeface="Arial Narrow" panose="020B0606020202030204" pitchFamily="34" charset="0"/>
            </a:endParaRPr>
          </a:p>
        </p:txBody>
      </p:sp>
    </p:spTree>
    <p:extLst>
      <p:ext uri="{BB962C8B-B14F-4D97-AF65-F5344CB8AC3E}">
        <p14:creationId xmlns:p14="http://schemas.microsoft.com/office/powerpoint/2010/main" val="33733364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t="51432"/>
          <a:stretch/>
        </p:blipFill>
        <p:spPr bwMode="auto">
          <a:xfrm>
            <a:off x="0" y="2824178"/>
            <a:ext cx="2180731" cy="2724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7 Grupo"/>
          <p:cNvGrpSpPr/>
          <p:nvPr/>
        </p:nvGrpSpPr>
        <p:grpSpPr>
          <a:xfrm>
            <a:off x="179214" y="4211960"/>
            <a:ext cx="1892650" cy="488476"/>
            <a:chOff x="2397524" y="3379972"/>
            <a:chExt cx="4508500" cy="904875"/>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a:latin typeface="Arial Narrow" panose="020B0606020202030204" pitchFamily="34" charset="0"/>
                </a:rPr>
                <a:t>0</a:t>
              </a:r>
            </a:p>
          </p:txBody>
        </p:sp>
      </p:grpSp>
      <p:grpSp>
        <p:nvGrpSpPr>
          <p:cNvPr id="15" name="14 Grupo"/>
          <p:cNvGrpSpPr/>
          <p:nvPr/>
        </p:nvGrpSpPr>
        <p:grpSpPr>
          <a:xfrm>
            <a:off x="2448322" y="74775"/>
            <a:ext cx="936104" cy="261610"/>
            <a:chOff x="2448322" y="74775"/>
            <a:chExt cx="936104" cy="261610"/>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smtClean="0">
                <a:latin typeface="Arial Narrow" panose="020B0606020202030204" pitchFamily="34" charset="0"/>
              </a:rPr>
              <a:t>Pág. </a:t>
            </a:r>
            <a:r>
              <a:rPr lang="es-ES" sz="1050" b="1" dirty="0" smtClean="0">
                <a:latin typeface="Arial Narrow" panose="020B0606020202030204" pitchFamily="34" charset="0"/>
              </a:rPr>
              <a:t>51 </a:t>
            </a:r>
            <a:endParaRPr lang="es-ES" sz="1050" b="1" dirty="0">
              <a:latin typeface="Arial Narrow" panose="020B0606020202030204" pitchFamily="34" charset="0"/>
            </a:endParaRPr>
          </a:p>
        </p:txBody>
      </p:sp>
      <p:sp>
        <p:nvSpPr>
          <p:cNvPr id="67" name="22 CuadroTexto"/>
          <p:cNvSpPr txBox="1"/>
          <p:nvPr/>
        </p:nvSpPr>
        <p:spPr>
          <a:xfrm>
            <a:off x="3383042" y="62923"/>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del evento</a:t>
            </a:r>
          </a:p>
        </p:txBody>
      </p:sp>
      <p:grpSp>
        <p:nvGrpSpPr>
          <p:cNvPr id="23" name="11 Grupo"/>
          <p:cNvGrpSpPr/>
          <p:nvPr/>
        </p:nvGrpSpPr>
        <p:grpSpPr>
          <a:xfrm>
            <a:off x="5140793" y="4211960"/>
            <a:ext cx="1993597" cy="2061136"/>
            <a:chOff x="2580891" y="3325852"/>
            <a:chExt cx="1993597" cy="2061136"/>
          </a:xfrm>
        </p:grpSpPr>
        <p:pic>
          <p:nvPicPr>
            <p:cNvPr id="24" name="Picture 5"/>
            <p:cNvPicPr>
              <a:picLocks noChangeAspect="1" noChangeArrowheads="1"/>
            </p:cNvPicPr>
            <p:nvPr/>
          </p:nvPicPr>
          <p:blipFill>
            <a:blip r:embed="rId4">
              <a:biLevel thresh="50000"/>
              <a:extLst>
                <a:ext uri="{28A0092B-C50C-407E-A947-70E740481C1C}">
                  <a14:useLocalDpi xmlns:a14="http://schemas.microsoft.com/office/drawing/2010/main" val="0"/>
                </a:ext>
              </a:extLst>
            </a:blip>
            <a:srcRect/>
            <a:stretch>
              <a:fillRect/>
            </a:stretch>
          </p:blipFill>
          <p:spPr bwMode="auto">
            <a:xfrm>
              <a:off x="3050954" y="3325852"/>
              <a:ext cx="93345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5" name="131 Grupo"/>
            <p:cNvGrpSpPr/>
            <p:nvPr/>
          </p:nvGrpSpPr>
          <p:grpSpPr>
            <a:xfrm>
              <a:off x="2580891" y="4074879"/>
              <a:ext cx="1993597" cy="1312109"/>
              <a:chOff x="-115820" y="6816681"/>
              <a:chExt cx="1512608" cy="1312109"/>
            </a:xfrm>
          </p:grpSpPr>
          <p:sp>
            <p:nvSpPr>
              <p:cNvPr id="26" name="132 CuadroTexto"/>
              <p:cNvSpPr txBox="1"/>
              <p:nvPr/>
            </p:nvSpPr>
            <p:spPr>
              <a:xfrm>
                <a:off x="-14122" y="7072716"/>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Afiliación al SGSS</a:t>
                </a:r>
              </a:p>
            </p:txBody>
          </p:sp>
          <p:sp>
            <p:nvSpPr>
              <p:cNvPr id="27" name="133 Rectángulo redondeado"/>
              <p:cNvSpPr/>
              <p:nvPr/>
            </p:nvSpPr>
            <p:spPr>
              <a:xfrm>
                <a:off x="-115820" y="6816681"/>
                <a:ext cx="1512608" cy="1312109"/>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100" b="1" dirty="0">
                  <a:solidFill>
                    <a:schemeClr val="tx1"/>
                  </a:solidFill>
                  <a:latin typeface="Arial Narrow" panose="020B0606020202030204" pitchFamily="34" charset="0"/>
                </a:endParaRPr>
              </a:p>
              <a:p>
                <a:pPr algn="ctr"/>
                <a:r>
                  <a:rPr lang="es-ES" sz="1100" b="1" dirty="0">
                    <a:solidFill>
                      <a:schemeClr val="tx1"/>
                    </a:solidFill>
                    <a:latin typeface="Arial Narrow" panose="020B0606020202030204" pitchFamily="34" charset="0"/>
                  </a:rPr>
                  <a:t>Régimen contributivo</a:t>
                </a:r>
                <a:endParaRPr lang="es-ES" sz="1400" b="1" dirty="0">
                  <a:solidFill>
                    <a:schemeClr val="tx1"/>
                  </a:solidFill>
                  <a:latin typeface="Arial Narrow" panose="020B0606020202030204" pitchFamily="34" charset="0"/>
                </a:endParaRPr>
              </a:p>
              <a:p>
                <a:pPr algn="ctr"/>
                <a:r>
                  <a:rPr lang="es-ES" sz="1400" b="1" dirty="0">
                    <a:solidFill>
                      <a:schemeClr val="tx1"/>
                    </a:solidFill>
                    <a:latin typeface="Arial Narrow" panose="020B0606020202030204" pitchFamily="34" charset="0"/>
                  </a:rPr>
                  <a:t>0 casos</a:t>
                </a:r>
              </a:p>
              <a:p>
                <a:pPr algn="ctr"/>
                <a:r>
                  <a:rPr lang="es-ES" sz="1100" b="1" dirty="0">
                    <a:solidFill>
                      <a:schemeClr val="tx1"/>
                    </a:solidFill>
                    <a:latin typeface="Arial Narrow" panose="020B0606020202030204" pitchFamily="34" charset="0"/>
                  </a:rPr>
                  <a:t>Régimen</a:t>
                </a:r>
                <a:r>
                  <a:rPr lang="es-ES" sz="1400" b="1" dirty="0">
                    <a:solidFill>
                      <a:schemeClr val="tx1"/>
                    </a:solidFill>
                    <a:latin typeface="Arial Narrow" panose="020B0606020202030204" pitchFamily="34" charset="0"/>
                  </a:rPr>
                  <a:t> </a:t>
                </a:r>
                <a:r>
                  <a:rPr lang="es-ES" sz="1100" b="1" dirty="0">
                    <a:solidFill>
                      <a:schemeClr val="tx1"/>
                    </a:solidFill>
                    <a:latin typeface="Arial Narrow" panose="020B0606020202030204" pitchFamily="34" charset="0"/>
                  </a:rPr>
                  <a:t> subsidiado</a:t>
                </a:r>
                <a:endParaRPr lang="es-ES" sz="1400" b="1" dirty="0">
                  <a:solidFill>
                    <a:schemeClr val="tx1"/>
                  </a:solidFill>
                  <a:latin typeface="Arial Narrow" panose="020B0606020202030204" pitchFamily="34" charset="0"/>
                </a:endParaRPr>
              </a:p>
              <a:p>
                <a:pPr algn="ctr"/>
                <a:r>
                  <a:rPr lang="es-ES" sz="1400" b="1" dirty="0">
                    <a:solidFill>
                      <a:schemeClr val="tx1"/>
                    </a:solidFill>
                    <a:latin typeface="Arial Narrow" panose="020B0606020202030204" pitchFamily="34" charset="0"/>
                  </a:rPr>
                  <a:t>0 casos</a:t>
                </a:r>
              </a:p>
              <a:p>
                <a:pPr algn="ctr"/>
                <a:r>
                  <a:rPr lang="es-ES" sz="1100" b="1" dirty="0">
                    <a:solidFill>
                      <a:schemeClr val="tx1"/>
                    </a:solidFill>
                    <a:latin typeface="Arial Narrow" panose="020B0606020202030204" pitchFamily="34" charset="0"/>
                  </a:rPr>
                  <a:t>No afiliadas</a:t>
                </a:r>
              </a:p>
              <a:p>
                <a:pPr algn="ctr"/>
                <a:r>
                  <a:rPr lang="es-ES" sz="1400" b="1" dirty="0">
                    <a:solidFill>
                      <a:schemeClr val="tx1"/>
                    </a:solidFill>
                    <a:latin typeface="Arial Narrow" panose="020B0606020202030204" pitchFamily="34" charset="0"/>
                  </a:rPr>
                  <a:t>0 casos</a:t>
                </a:r>
              </a:p>
            </p:txBody>
          </p:sp>
        </p:grpSp>
      </p:grpSp>
      <p:grpSp>
        <p:nvGrpSpPr>
          <p:cNvPr id="29" name="134 Grupo"/>
          <p:cNvGrpSpPr/>
          <p:nvPr/>
        </p:nvGrpSpPr>
        <p:grpSpPr>
          <a:xfrm>
            <a:off x="2333382" y="5071695"/>
            <a:ext cx="874090" cy="628312"/>
            <a:chOff x="2507826" y="3203848"/>
            <a:chExt cx="874090" cy="628312"/>
          </a:xfrm>
        </p:grpSpPr>
        <p:sp>
          <p:nvSpPr>
            <p:cNvPr id="31" name="135 Rectángulo redondeado"/>
            <p:cNvSpPr/>
            <p:nvPr/>
          </p:nvSpPr>
          <p:spPr>
            <a:xfrm>
              <a:off x="2507826" y="3472120"/>
              <a:ext cx="874090" cy="360040"/>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 casos</a:t>
              </a:r>
            </a:p>
          </p:txBody>
        </p:sp>
        <p:sp>
          <p:nvSpPr>
            <p:cNvPr id="32" name="137 Rectángulo"/>
            <p:cNvSpPr/>
            <p:nvPr/>
          </p:nvSpPr>
          <p:spPr>
            <a:xfrm>
              <a:off x="2576712" y="3203848"/>
              <a:ext cx="704039" cy="276999"/>
            </a:xfrm>
            <a:prstGeom prst="rect">
              <a:avLst/>
            </a:prstGeom>
          </p:spPr>
          <p:txBody>
            <a:bodyPr wrap="none">
              <a:spAutoFit/>
            </a:bodyPr>
            <a:lstStyle/>
            <a:p>
              <a:pPr algn="ctr"/>
              <a:r>
                <a:rPr lang="es-ES" sz="1200" b="1" u="sng" dirty="0">
                  <a:solidFill>
                    <a:sysClr val="windowText" lastClr="000000"/>
                  </a:solidFill>
                  <a:latin typeface="Arial Narrow" panose="020B0606020202030204" pitchFamily="34" charset="0"/>
                </a:rPr>
                <a:t>Indígena</a:t>
              </a:r>
            </a:p>
          </p:txBody>
        </p:sp>
      </p:grpSp>
      <p:grpSp>
        <p:nvGrpSpPr>
          <p:cNvPr id="33" name="139 Grupo"/>
          <p:cNvGrpSpPr/>
          <p:nvPr/>
        </p:nvGrpSpPr>
        <p:grpSpPr>
          <a:xfrm>
            <a:off x="4334561" y="4427984"/>
            <a:ext cx="764855" cy="1238940"/>
            <a:chOff x="3867627" y="2682487"/>
            <a:chExt cx="764855" cy="1238940"/>
          </a:xfrm>
        </p:grpSpPr>
        <p:grpSp>
          <p:nvGrpSpPr>
            <p:cNvPr id="34" name="140 Grupo"/>
            <p:cNvGrpSpPr/>
            <p:nvPr/>
          </p:nvGrpSpPr>
          <p:grpSpPr>
            <a:xfrm>
              <a:off x="3867627" y="3306763"/>
              <a:ext cx="764855" cy="614664"/>
              <a:chOff x="2548770" y="3203848"/>
              <a:chExt cx="764855" cy="614664"/>
            </a:xfrm>
          </p:grpSpPr>
          <p:sp>
            <p:nvSpPr>
              <p:cNvPr id="36" name="142 Rectángulo redondeado"/>
              <p:cNvSpPr/>
              <p:nvPr/>
            </p:nvSpPr>
            <p:spPr>
              <a:xfrm>
                <a:off x="2548770" y="3458472"/>
                <a:ext cx="764855"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latin typeface="Arial Narrow" panose="020B0606020202030204" pitchFamily="34" charset="0"/>
                  </a:rPr>
                  <a:t>0 casos</a:t>
                </a:r>
              </a:p>
            </p:txBody>
          </p:sp>
          <p:sp>
            <p:nvSpPr>
              <p:cNvPr id="37" name="143 Rectángulo"/>
              <p:cNvSpPr/>
              <p:nvPr/>
            </p:nvSpPr>
            <p:spPr>
              <a:xfrm>
                <a:off x="2572704" y="3203848"/>
                <a:ext cx="712054" cy="276999"/>
              </a:xfrm>
              <a:prstGeom prst="rect">
                <a:avLst/>
              </a:prstGeom>
            </p:spPr>
            <p:txBody>
              <a:bodyPr wrap="none">
                <a:spAutoFit/>
              </a:bodyPr>
              <a:lstStyle/>
              <a:p>
                <a:pPr algn="ctr"/>
                <a:r>
                  <a:rPr lang="es-ES" sz="1200" b="1" u="sng" dirty="0">
                    <a:latin typeface="Arial Narrow" panose="020B0606020202030204" pitchFamily="34" charset="0"/>
                  </a:rPr>
                  <a:t>Migrante</a:t>
                </a:r>
                <a:endParaRPr lang="es-ES" sz="1200" b="1" u="sng" dirty="0">
                  <a:solidFill>
                    <a:sysClr val="windowText" lastClr="000000"/>
                  </a:solidFill>
                  <a:latin typeface="Arial Narrow" panose="020B0606020202030204" pitchFamily="34" charset="0"/>
                </a:endParaRPr>
              </a:p>
            </p:txBody>
          </p:sp>
        </p:grpSp>
        <p:pic>
          <p:nvPicPr>
            <p:cNvPr id="35" name="Picture 6"/>
            <p:cNvPicPr>
              <a:picLocks noChangeAspect="1" noChangeArrowheads="1"/>
            </p:cNvPicPr>
            <p:nvPr/>
          </p:nvPicPr>
          <p:blipFill>
            <a:blip r:embed="rId5">
              <a:biLevel thresh="50000"/>
              <a:extLst>
                <a:ext uri="{28A0092B-C50C-407E-A947-70E740481C1C}">
                  <a14:useLocalDpi xmlns:a14="http://schemas.microsoft.com/office/drawing/2010/main" val="0"/>
                </a:ext>
              </a:extLst>
            </a:blip>
            <a:srcRect/>
            <a:stretch>
              <a:fillRect/>
            </a:stretch>
          </p:blipFill>
          <p:spPr bwMode="auto">
            <a:xfrm>
              <a:off x="3945025" y="2682487"/>
              <a:ext cx="587628" cy="678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8" name="147 Grupo"/>
          <p:cNvGrpSpPr/>
          <p:nvPr/>
        </p:nvGrpSpPr>
        <p:grpSpPr>
          <a:xfrm>
            <a:off x="3084475" y="5076056"/>
            <a:ext cx="1380071" cy="625937"/>
            <a:chOff x="-285907" y="7056480"/>
            <a:chExt cx="1612468" cy="625937"/>
          </a:xfrm>
        </p:grpSpPr>
        <p:sp>
          <p:nvSpPr>
            <p:cNvPr id="39" name="148 CuadroTexto"/>
            <p:cNvSpPr txBox="1"/>
            <p:nvPr/>
          </p:nvSpPr>
          <p:spPr>
            <a:xfrm>
              <a:off x="-285907" y="7056480"/>
              <a:ext cx="1612468" cy="276999"/>
            </a:xfrm>
            <a:prstGeom prst="rect">
              <a:avLst/>
            </a:prstGeom>
            <a:noFill/>
          </p:spPr>
          <p:txBody>
            <a:bodyPr wrap="square" rtlCol="0">
              <a:spAutoFit/>
            </a:bodyPr>
            <a:lstStyle/>
            <a:p>
              <a:pPr algn="ctr"/>
              <a:r>
                <a:rPr lang="es-ES" sz="1200" b="1" u="sng" dirty="0">
                  <a:latin typeface="Arial Narrow" panose="020B0606020202030204" pitchFamily="34" charset="0"/>
                </a:rPr>
                <a:t>Menor 12 meses</a:t>
              </a:r>
            </a:p>
          </p:txBody>
        </p:sp>
        <p:sp>
          <p:nvSpPr>
            <p:cNvPr id="40" name="149 Rectángulo redondeado"/>
            <p:cNvSpPr/>
            <p:nvPr/>
          </p:nvSpPr>
          <p:spPr>
            <a:xfrm>
              <a:off x="-36885" y="7322377"/>
              <a:ext cx="1091214"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 casos</a:t>
              </a:r>
            </a:p>
          </p:txBody>
        </p:sp>
      </p:grpSp>
      <p:grpSp>
        <p:nvGrpSpPr>
          <p:cNvPr id="41" name="157 Grupo"/>
          <p:cNvGrpSpPr/>
          <p:nvPr/>
        </p:nvGrpSpPr>
        <p:grpSpPr>
          <a:xfrm>
            <a:off x="2349031" y="4067944"/>
            <a:ext cx="2722457" cy="436841"/>
            <a:chOff x="3060727" y="484500"/>
            <a:chExt cx="2369636" cy="436841"/>
          </a:xfrm>
        </p:grpSpPr>
        <p:sp>
          <p:nvSpPr>
            <p:cNvPr id="42" name="158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43" name="159 CuadroTexto"/>
            <p:cNvSpPr txBox="1"/>
            <p:nvPr/>
          </p:nvSpPr>
          <p:spPr>
            <a:xfrm>
              <a:off x="3060727" y="484500"/>
              <a:ext cx="2369636" cy="307777"/>
            </a:xfrm>
            <a:prstGeom prst="rect">
              <a:avLst/>
            </a:prstGeom>
            <a:noFill/>
          </p:spPr>
          <p:txBody>
            <a:bodyPr wrap="square" rtlCol="0">
              <a:spAutoFit/>
            </a:bodyPr>
            <a:lstStyle/>
            <a:p>
              <a:pPr algn="ctr"/>
              <a:r>
                <a:rPr lang="es-ES" sz="1400" b="1" dirty="0">
                  <a:latin typeface="Arial Narrow" panose="020B0606020202030204" pitchFamily="34" charset="0"/>
                </a:rPr>
                <a:t>Poblaciones especiales</a:t>
              </a:r>
            </a:p>
          </p:txBody>
        </p:sp>
      </p:grpSp>
      <p:pic>
        <p:nvPicPr>
          <p:cNvPr id="44" name="Picture 4"/>
          <p:cNvPicPr>
            <a:picLocks noChangeAspect="1" noChangeArrowheads="1"/>
          </p:cNvPicPr>
          <p:nvPr/>
        </p:nvPicPr>
        <p:blipFill rotWithShape="1">
          <a:blip r:embed="rId6">
            <a:biLevel thresh="50000"/>
            <a:extLst>
              <a:ext uri="{28A0092B-C50C-407E-A947-70E740481C1C}">
                <a14:useLocalDpi xmlns:a14="http://schemas.microsoft.com/office/drawing/2010/main" val="0"/>
              </a:ext>
            </a:extLst>
          </a:blip>
          <a:srcRect l="58247"/>
          <a:stretch/>
        </p:blipFill>
        <p:spPr bwMode="auto">
          <a:xfrm>
            <a:off x="2321053" y="4419368"/>
            <a:ext cx="739337" cy="664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 name="Picture 4"/>
          <p:cNvPicPr>
            <a:picLocks noChangeAspect="1" noChangeArrowheads="1"/>
          </p:cNvPicPr>
          <p:nvPr/>
        </p:nvPicPr>
        <p:blipFill>
          <a:blip r:embed="rId7">
            <a:biLevel thresh="75000"/>
            <a:extLst>
              <a:ext uri="{28A0092B-C50C-407E-A947-70E740481C1C}">
                <a14:useLocalDpi xmlns:a14="http://schemas.microsoft.com/office/drawing/2010/main" val="0"/>
              </a:ext>
            </a:extLst>
          </a:blip>
          <a:srcRect/>
          <a:stretch>
            <a:fillRect/>
          </a:stretch>
        </p:blipFill>
        <p:spPr bwMode="auto">
          <a:xfrm>
            <a:off x="3383042" y="4538352"/>
            <a:ext cx="694975" cy="599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upo 2">
            <a:extLst>
              <a:ext uri="{FF2B5EF4-FFF2-40B4-BE49-F238E27FC236}">
                <a16:creationId xmlns:a16="http://schemas.microsoft.com/office/drawing/2014/main" id="{D000B774-15DB-4BFF-A639-A56FEF022D12}"/>
              </a:ext>
            </a:extLst>
          </p:cNvPr>
          <p:cNvGrpSpPr/>
          <p:nvPr/>
        </p:nvGrpSpPr>
        <p:grpSpPr>
          <a:xfrm>
            <a:off x="-23498" y="12504"/>
            <a:ext cx="2253479" cy="2840682"/>
            <a:chOff x="-23498" y="12504"/>
            <a:chExt cx="2253479" cy="2840682"/>
          </a:xfrm>
        </p:grpSpPr>
        <p:pic>
          <p:nvPicPr>
            <p:cNvPr id="46" name="Picture 2">
              <a:extLst>
                <a:ext uri="{FF2B5EF4-FFF2-40B4-BE49-F238E27FC236}">
                  <a16:creationId xmlns:a16="http://schemas.microsoft.com/office/drawing/2014/main" id="{FB77AEB2-10C2-4594-84DF-3349ECB1FF4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07" y="12504"/>
              <a:ext cx="2167806" cy="2840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36 Título">
              <a:extLst>
                <a:ext uri="{FF2B5EF4-FFF2-40B4-BE49-F238E27FC236}">
                  <a16:creationId xmlns:a16="http://schemas.microsoft.com/office/drawing/2014/main" id="{FD9A0132-16C5-4CB6-B2B3-C70209430325}"/>
                </a:ext>
              </a:extLst>
            </p:cNvPr>
            <p:cNvSpPr txBox="1">
              <a:spLocks/>
            </p:cNvSpPr>
            <p:nvPr/>
          </p:nvSpPr>
          <p:spPr>
            <a:xfrm>
              <a:off x="21096" y="77242"/>
              <a:ext cx="2208885" cy="738664"/>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400" b="1" dirty="0">
                  <a:solidFill>
                    <a:srgbClr val="C00000"/>
                  </a:solidFill>
                  <a:latin typeface="Arial Narrow" panose="020B0606020202030204" pitchFamily="34" charset="0"/>
                  <a:ea typeface="+mn-ea"/>
                  <a:cs typeface="+mn-cs"/>
                </a:rPr>
                <a:t>Mortalidad en menor de cinco años por desnutrición DNT</a:t>
              </a:r>
            </a:p>
          </p:txBody>
        </p:sp>
        <p:sp>
          <p:nvSpPr>
            <p:cNvPr id="48" name="85 CuadroTexto">
              <a:extLst>
                <a:ext uri="{FF2B5EF4-FFF2-40B4-BE49-F238E27FC236}">
                  <a16:creationId xmlns:a16="http://schemas.microsoft.com/office/drawing/2014/main" id="{55F9E1C5-C1B7-4A25-8547-DF181BF471E9}"/>
                </a:ext>
              </a:extLst>
            </p:cNvPr>
            <p:cNvSpPr txBox="1"/>
            <p:nvPr/>
          </p:nvSpPr>
          <p:spPr>
            <a:xfrm>
              <a:off x="-23498" y="2547179"/>
              <a:ext cx="2183097" cy="276999"/>
            </a:xfrm>
            <a:prstGeom prst="rect">
              <a:avLst/>
            </a:prstGeom>
            <a:noFill/>
          </p:spPr>
          <p:txBody>
            <a:bodyPr wrap="square" rtlCol="0">
              <a:spAutoFit/>
            </a:bodyPr>
            <a:lstStyle/>
            <a:p>
              <a:r>
                <a:rPr lang="es-ES" sz="1200" b="1" dirty="0">
                  <a:latin typeface="Arial Narrow" panose="020B0606020202030204" pitchFamily="34" charset="0"/>
                </a:rPr>
                <a:t>Periodo epidemiológico 02 - 2025</a:t>
              </a:r>
            </a:p>
          </p:txBody>
        </p:sp>
      </p:grpSp>
      <p:grpSp>
        <p:nvGrpSpPr>
          <p:cNvPr id="6" name="Grupo 5">
            <a:extLst>
              <a:ext uri="{FF2B5EF4-FFF2-40B4-BE49-F238E27FC236}">
                <a16:creationId xmlns:a16="http://schemas.microsoft.com/office/drawing/2014/main" id="{849D3846-F710-4529-B009-A79E2C55B617}"/>
              </a:ext>
            </a:extLst>
          </p:cNvPr>
          <p:cNvGrpSpPr/>
          <p:nvPr/>
        </p:nvGrpSpPr>
        <p:grpSpPr>
          <a:xfrm>
            <a:off x="-101675" y="-86673"/>
            <a:ext cx="2333973" cy="2925739"/>
            <a:chOff x="-101675" y="-86673"/>
            <a:chExt cx="2333973" cy="2925739"/>
          </a:xfrm>
        </p:grpSpPr>
        <p:grpSp>
          <p:nvGrpSpPr>
            <p:cNvPr id="49" name="Grupo 48">
              <a:extLst>
                <a:ext uri="{FF2B5EF4-FFF2-40B4-BE49-F238E27FC236}">
                  <a16:creationId xmlns:a16="http://schemas.microsoft.com/office/drawing/2014/main" id="{9CCC7D45-C991-46EA-AF03-5168477FBFE5}"/>
                </a:ext>
              </a:extLst>
            </p:cNvPr>
            <p:cNvGrpSpPr/>
            <p:nvPr/>
          </p:nvGrpSpPr>
          <p:grpSpPr>
            <a:xfrm>
              <a:off x="-101675" y="-86673"/>
              <a:ext cx="2333973" cy="2925739"/>
              <a:chOff x="-114484" y="-108784"/>
              <a:chExt cx="2333973" cy="2925739"/>
            </a:xfrm>
          </p:grpSpPr>
          <p:grpSp>
            <p:nvGrpSpPr>
              <p:cNvPr id="50" name="Grupo 49">
                <a:extLst>
                  <a:ext uri="{FF2B5EF4-FFF2-40B4-BE49-F238E27FC236}">
                    <a16:creationId xmlns:a16="http://schemas.microsoft.com/office/drawing/2014/main" id="{0C48BE3D-896A-4811-99F8-76B68D3982AE}"/>
                  </a:ext>
                </a:extLst>
              </p:cNvPr>
              <p:cNvGrpSpPr/>
              <p:nvPr/>
            </p:nvGrpSpPr>
            <p:grpSpPr>
              <a:xfrm>
                <a:off x="-8835" y="-23727"/>
                <a:ext cx="2228324" cy="2840682"/>
                <a:chOff x="533674" y="513019"/>
                <a:chExt cx="2228324" cy="2840682"/>
              </a:xfrm>
            </p:grpSpPr>
            <p:pic>
              <p:nvPicPr>
                <p:cNvPr id="52" name="Picture 2">
                  <a:extLst>
                    <a:ext uri="{FF2B5EF4-FFF2-40B4-BE49-F238E27FC236}">
                      <a16:creationId xmlns:a16="http://schemas.microsoft.com/office/drawing/2014/main" id="{456B04B9-9F45-4C69-BF03-D7B66A6DCB9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674" y="513019"/>
                  <a:ext cx="2167806" cy="2840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 name="85 CuadroTexto">
                  <a:extLst>
                    <a:ext uri="{FF2B5EF4-FFF2-40B4-BE49-F238E27FC236}">
                      <a16:creationId xmlns:a16="http://schemas.microsoft.com/office/drawing/2014/main" id="{142BE678-F161-4ECA-8ADB-0826EA1B6D55}"/>
                    </a:ext>
                  </a:extLst>
                </p:cNvPr>
                <p:cNvSpPr txBox="1"/>
                <p:nvPr/>
              </p:nvSpPr>
              <p:spPr>
                <a:xfrm>
                  <a:off x="578901" y="3049394"/>
                  <a:ext cx="2183097" cy="276999"/>
                </a:xfrm>
                <a:prstGeom prst="rect">
                  <a:avLst/>
                </a:prstGeom>
                <a:noFill/>
              </p:spPr>
              <p:txBody>
                <a:bodyPr wrap="square" rtlCol="0">
                  <a:spAutoFit/>
                </a:bodyPr>
                <a:lstStyle/>
                <a:p>
                  <a:r>
                    <a:rPr lang="es-ES" sz="1200" b="1" dirty="0">
                      <a:latin typeface="Arial Narrow" panose="020B0606020202030204" pitchFamily="34" charset="0"/>
                    </a:rPr>
                    <a:t>Periodo epidemiológico 10 - 2025</a:t>
                  </a:r>
                </a:p>
              </p:txBody>
            </p:sp>
          </p:grpSp>
          <p:sp>
            <p:nvSpPr>
              <p:cNvPr id="51" name="36 Título">
                <a:extLst>
                  <a:ext uri="{FF2B5EF4-FFF2-40B4-BE49-F238E27FC236}">
                    <a16:creationId xmlns:a16="http://schemas.microsoft.com/office/drawing/2014/main" id="{88EC7945-CC40-4756-A69A-AE8146FF3ED6}"/>
                  </a:ext>
                </a:extLst>
              </p:cNvPr>
              <p:cNvSpPr txBox="1">
                <a:spLocks/>
              </p:cNvSpPr>
              <p:nvPr/>
            </p:nvSpPr>
            <p:spPr>
              <a:xfrm>
                <a:off x="-114484" y="-108784"/>
                <a:ext cx="2208885" cy="954107"/>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400" b="1" dirty="0">
                    <a:solidFill>
                      <a:srgbClr val="C00000"/>
                    </a:solidFill>
                    <a:latin typeface="Arial Narrow" panose="020B0606020202030204" pitchFamily="34" charset="0"/>
                    <a:ea typeface="+mn-ea"/>
                    <a:cs typeface="+mn-cs"/>
                  </a:rPr>
                  <a:t>Vigilancia integrada a la mortalidad en menor de cinco años por desnutrición DNT</a:t>
                </a:r>
              </a:p>
            </p:txBody>
          </p:sp>
        </p:grpSp>
        <p:pic>
          <p:nvPicPr>
            <p:cNvPr id="54" name="Imagen 53">
              <a:extLst>
                <a:ext uri="{FF2B5EF4-FFF2-40B4-BE49-F238E27FC236}">
                  <a16:creationId xmlns:a16="http://schemas.microsoft.com/office/drawing/2014/main" id="{9F8E5576-FE9E-4FD0-8B98-AE9B75E61DB1}"/>
                </a:ext>
              </a:extLst>
            </p:cNvPr>
            <p:cNvPicPr>
              <a:picLocks noChangeAspect="1"/>
            </p:cNvPicPr>
            <p:nvPr/>
          </p:nvPicPr>
          <p:blipFill>
            <a:blip r:embed="rId9"/>
            <a:stretch>
              <a:fillRect/>
            </a:stretch>
          </p:blipFill>
          <p:spPr>
            <a:xfrm>
              <a:off x="636182" y="1366841"/>
              <a:ext cx="992672" cy="839953"/>
            </a:xfrm>
            <a:prstGeom prst="rect">
              <a:avLst/>
            </a:prstGeom>
          </p:spPr>
        </p:pic>
      </p:grpSp>
      <p:sp>
        <p:nvSpPr>
          <p:cNvPr id="55" name="CuadroTexto 54">
            <a:extLst>
              <a:ext uri="{FF2B5EF4-FFF2-40B4-BE49-F238E27FC236}">
                <a16:creationId xmlns:a16="http://schemas.microsoft.com/office/drawing/2014/main" id="{EA90EC26-1ABA-444C-A6A8-A0C861080780}"/>
              </a:ext>
            </a:extLst>
          </p:cNvPr>
          <p:cNvSpPr txBox="1"/>
          <p:nvPr/>
        </p:nvSpPr>
        <p:spPr>
          <a:xfrm>
            <a:off x="2252224" y="2656686"/>
            <a:ext cx="4547155" cy="553998"/>
          </a:xfrm>
          <a:prstGeom prst="rect">
            <a:avLst/>
          </a:prstGeom>
          <a:noFill/>
        </p:spPr>
        <p:txBody>
          <a:bodyPr wrap="square">
            <a:spAutoFit/>
          </a:bodyPr>
          <a:lstStyle/>
          <a:p>
            <a:pPr algn="just"/>
            <a:r>
              <a:rPr lang="es-CO" sz="1000" b="1" dirty="0">
                <a:latin typeface="Arial" panose="020B0604020202020204" pitchFamily="34" charset="0"/>
              </a:rPr>
              <a:t>Tasa de mortalidad por DNT como causa básica en niños menores de 5 años. Residentes en Medellín, 2024 y al décimo periodo epidemiológico de 2025.</a:t>
            </a:r>
          </a:p>
        </p:txBody>
      </p:sp>
      <p:sp>
        <p:nvSpPr>
          <p:cNvPr id="56" name="CuadroTexto 55">
            <a:extLst>
              <a:ext uri="{FF2B5EF4-FFF2-40B4-BE49-F238E27FC236}">
                <a16:creationId xmlns:a16="http://schemas.microsoft.com/office/drawing/2014/main" id="{632267CB-5F2A-45D3-9DFC-65806BCC677C}"/>
              </a:ext>
            </a:extLst>
          </p:cNvPr>
          <p:cNvSpPr txBox="1"/>
          <p:nvPr/>
        </p:nvSpPr>
        <p:spPr>
          <a:xfrm>
            <a:off x="2333382" y="3309472"/>
            <a:ext cx="3651584" cy="369332"/>
          </a:xfrm>
          <a:prstGeom prst="rect">
            <a:avLst/>
          </a:prstGeom>
          <a:noFill/>
        </p:spPr>
        <p:txBody>
          <a:bodyPr wrap="square">
            <a:spAutoFit/>
          </a:bodyPr>
          <a:lstStyle/>
          <a:p>
            <a:pPr algn="just"/>
            <a:r>
              <a:rPr lang="es-CO" sz="900" dirty="0">
                <a:effectLst/>
                <a:latin typeface="Arial" panose="020B0604020202020204" pitchFamily="34" charset="0"/>
                <a:ea typeface="Cambria" panose="02040503050406030204" pitchFamily="18" charset="0"/>
              </a:rPr>
              <a:t>Fuente: Seguimiento de muertes por DNT, Sivigila y RUAF. Medellín, 2012-2025p. Corte 04/10/2025.</a:t>
            </a:r>
            <a:endParaRPr lang="es-CO" sz="900" dirty="0">
              <a:effectLst/>
              <a:latin typeface="Calibri" panose="020F0502020204030204" pitchFamily="34" charset="0"/>
              <a:ea typeface="Cambria" panose="02040503050406030204" pitchFamily="18" charset="0"/>
            </a:endParaRPr>
          </a:p>
        </p:txBody>
      </p:sp>
      <p:sp>
        <p:nvSpPr>
          <p:cNvPr id="57" name="CuadroTexto 56">
            <a:extLst>
              <a:ext uri="{FF2B5EF4-FFF2-40B4-BE49-F238E27FC236}">
                <a16:creationId xmlns:a16="http://schemas.microsoft.com/office/drawing/2014/main" id="{55410266-1C02-4D05-9632-145A5CE365EC}"/>
              </a:ext>
            </a:extLst>
          </p:cNvPr>
          <p:cNvSpPr txBox="1"/>
          <p:nvPr/>
        </p:nvSpPr>
        <p:spPr>
          <a:xfrm>
            <a:off x="130377" y="4742380"/>
            <a:ext cx="1848146" cy="830997"/>
          </a:xfrm>
          <a:prstGeom prst="rect">
            <a:avLst/>
          </a:prstGeom>
          <a:noFill/>
        </p:spPr>
        <p:txBody>
          <a:bodyPr wrap="square">
            <a:spAutoFit/>
          </a:bodyPr>
          <a:lstStyle/>
          <a:p>
            <a:pPr algn="ctr"/>
            <a:r>
              <a:rPr lang="es-CO" sz="1200" b="1" dirty="0">
                <a:latin typeface="Arial Narrow" panose="020B0606020202030204" pitchFamily="34" charset="0"/>
              </a:rPr>
              <a:t>Variación respecto al mismo período del año anterior:</a:t>
            </a:r>
          </a:p>
          <a:p>
            <a:pPr algn="ctr"/>
            <a:r>
              <a:rPr lang="es-CO" sz="1200" b="1" dirty="0">
                <a:latin typeface="Arial Narrow" panose="020B0606020202030204" pitchFamily="34" charset="0"/>
              </a:rPr>
              <a:t> </a:t>
            </a:r>
            <a:r>
              <a:rPr lang="es-CO" sz="1200" b="1" dirty="0">
                <a:solidFill>
                  <a:srgbClr val="00B050"/>
                </a:solidFill>
                <a:latin typeface="Arial Narrow" panose="020B0606020202030204" pitchFamily="34" charset="0"/>
              </a:rPr>
              <a:t>Disminución del 200%</a:t>
            </a:r>
            <a:endParaRPr lang="es-ES" sz="1200" b="1" dirty="0">
              <a:solidFill>
                <a:srgbClr val="00B050"/>
              </a:solidFill>
              <a:latin typeface="Arial Narrow" panose="020B0606020202030204" pitchFamily="34" charset="0"/>
            </a:endParaRPr>
          </a:p>
        </p:txBody>
      </p:sp>
      <p:pic>
        <p:nvPicPr>
          <p:cNvPr id="2" name="Imagen 1"/>
          <p:cNvPicPr>
            <a:picLocks noChangeAspect="1"/>
          </p:cNvPicPr>
          <p:nvPr/>
        </p:nvPicPr>
        <p:blipFill>
          <a:blip r:embed="rId10"/>
          <a:stretch>
            <a:fillRect/>
          </a:stretch>
        </p:blipFill>
        <p:spPr>
          <a:xfrm>
            <a:off x="2448322" y="466750"/>
            <a:ext cx="4342328" cy="2043448"/>
          </a:xfrm>
          <a:prstGeom prst="rect">
            <a:avLst/>
          </a:prstGeom>
        </p:spPr>
      </p:pic>
    </p:spTree>
    <p:extLst>
      <p:ext uri="{BB962C8B-B14F-4D97-AF65-F5344CB8AC3E}">
        <p14:creationId xmlns:p14="http://schemas.microsoft.com/office/powerpoint/2010/main" val="27037498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88057" y="3635896"/>
            <a:ext cx="6416675" cy="2523768"/>
          </a:xfrm>
          <a:prstGeom prst="rect">
            <a:avLst/>
          </a:prstGeom>
        </p:spPr>
        <p:txBody>
          <a:bodyPr wrap="square">
            <a:spAutoFit/>
          </a:bodyPr>
          <a:lstStyle/>
          <a:p>
            <a:pPr algn="just"/>
            <a:r>
              <a:rPr lang="es-CO" sz="2000" b="1" dirty="0">
                <a:solidFill>
                  <a:srgbClr val="002060"/>
                </a:solidFill>
                <a:latin typeface="Arial" panose="020B0604020202020204" pitchFamily="34" charset="0"/>
                <a:ea typeface="Cambria" panose="02040503050406030204" pitchFamily="18" charset="0"/>
                <a:cs typeface="Calibri" panose="020F0502020204030204" pitchFamily="34" charset="0"/>
              </a:rPr>
              <a:t>Tasa de mortalidad por DNT como causa básica en niños menores de 5 años. Colombia, Antioquia y Medellín, 2012-2025p. </a:t>
            </a:r>
          </a:p>
          <a:p>
            <a:pPr marL="90170" algn="just">
              <a:spcAft>
                <a:spcPts val="0"/>
              </a:spcAft>
            </a:pPr>
            <a:r>
              <a:rPr lang="es-CO" sz="1000" dirty="0">
                <a:effectLst/>
                <a:latin typeface="Arial" panose="020B0604020202020204" pitchFamily="34" charset="0"/>
                <a:ea typeface="Cambria" panose="02040503050406030204" pitchFamily="18" charset="0"/>
                <a:cs typeface="Arial" panose="020B0604020202020204" pitchFamily="34" charset="0"/>
              </a:rPr>
              <a:t>Fuente: Seguimiento de muertes por DNT, Sivigila y RUAF. Medellín, 2012-2025p, corte al décimo período epidemiológico de 2025: </a:t>
            </a:r>
            <a:r>
              <a:rPr lang="es-CO" sz="1000" dirty="0">
                <a:latin typeface="Arial" panose="020B0604020202020204" pitchFamily="34" charset="0"/>
                <a:ea typeface="Cambria" panose="02040503050406030204" pitchFamily="18" charset="0"/>
                <a:cs typeface="Arial" panose="020B0604020202020204" pitchFamily="34" charset="0"/>
              </a:rPr>
              <a:t>04</a:t>
            </a:r>
            <a:r>
              <a:rPr lang="es-CO" sz="1000" dirty="0">
                <a:effectLst/>
                <a:latin typeface="Arial" panose="020B0604020202020204" pitchFamily="34" charset="0"/>
                <a:ea typeface="Cambria" panose="02040503050406030204" pitchFamily="18" charset="0"/>
                <a:cs typeface="Arial" panose="020B0604020202020204" pitchFamily="34" charset="0"/>
              </a:rPr>
              <a:t>/10/2025. Datos de Colombia y Antioquia fueron tomados del del tablero de control del evento de mortalidad en menores de 5 años por Infección Respiratoria Aguda (IRA), Enfermedad Diarreica Aguda (EDA) o Desnutrición Aguda (DNT) del Instituto Nacional de Salud (INS) con corte al </a:t>
            </a:r>
            <a:r>
              <a:rPr lang="es-CO" sz="1000" dirty="0">
                <a:latin typeface="Arial" panose="020B0604020202020204" pitchFamily="34" charset="0"/>
                <a:ea typeface="Cambria" panose="02040503050406030204" pitchFamily="18" charset="0"/>
                <a:cs typeface="Arial" panose="020B0604020202020204" pitchFamily="34" charset="0"/>
              </a:rPr>
              <a:t>15/09</a:t>
            </a:r>
            <a:r>
              <a:rPr lang="es-CO" sz="1000" dirty="0">
                <a:effectLst/>
                <a:latin typeface="Arial" panose="020B0604020202020204" pitchFamily="34" charset="0"/>
                <a:ea typeface="Cambria" panose="02040503050406030204" pitchFamily="18" charset="0"/>
                <a:cs typeface="Arial" panose="020B0604020202020204" pitchFamily="34" charset="0"/>
              </a:rPr>
              <a:t>/2025 de 2025. Para los años de 2014 al 2016 no se cuenta con el número de casos para Colombia.</a:t>
            </a:r>
          </a:p>
          <a:p>
            <a:pPr marL="90170" algn="just">
              <a:spcAft>
                <a:spcPts val="0"/>
              </a:spcAft>
            </a:pPr>
            <a:r>
              <a:rPr lang="es-CO" sz="1000" dirty="0">
                <a:effectLst/>
                <a:latin typeface="Arial" panose="020B0604020202020204" pitchFamily="34" charset="0"/>
                <a:ea typeface="Cambria" panose="02040503050406030204" pitchFamily="18" charset="0"/>
                <a:cs typeface="Arial" panose="020B0604020202020204" pitchFamily="34" charset="0"/>
              </a:rPr>
              <a:t>*El análisis individual para los años 2016 y 2017, fueron realizados directamente por la SSM. </a:t>
            </a:r>
          </a:p>
          <a:p>
            <a:r>
              <a:rPr lang="es-CO" sz="1800" dirty="0">
                <a:effectLst/>
                <a:latin typeface="Arial" panose="020B0604020202020204" pitchFamily="34" charset="0"/>
                <a:ea typeface="Cambria" panose="02040503050406030204" pitchFamily="18" charset="0"/>
              </a:rPr>
              <a:t/>
            </a:r>
            <a:br>
              <a:rPr lang="es-CO" sz="1800" dirty="0">
                <a:effectLst/>
                <a:latin typeface="Arial" panose="020B0604020202020204" pitchFamily="34" charset="0"/>
                <a:ea typeface="Cambria" panose="02040503050406030204" pitchFamily="18" charset="0"/>
              </a:rPr>
            </a:br>
            <a:r>
              <a:rPr lang="es-CO" sz="1000" dirty="0"/>
              <a:t/>
            </a:r>
            <a:br>
              <a:rPr lang="es-CO" sz="1000" dirty="0"/>
            </a:br>
            <a:endParaRPr lang="es-CO" sz="1000" dirty="0"/>
          </a:p>
        </p:txBody>
      </p:sp>
      <p:pic>
        <p:nvPicPr>
          <p:cNvPr id="4" name="Imagen 3"/>
          <p:cNvPicPr>
            <a:picLocks noChangeAspect="1"/>
          </p:cNvPicPr>
          <p:nvPr/>
        </p:nvPicPr>
        <p:blipFill>
          <a:blip r:embed="rId2"/>
          <a:stretch>
            <a:fillRect/>
          </a:stretch>
        </p:blipFill>
        <p:spPr>
          <a:xfrm>
            <a:off x="206319" y="1076336"/>
            <a:ext cx="6580150" cy="2520923"/>
          </a:xfrm>
          <a:prstGeom prst="rect">
            <a:avLst/>
          </a:prstGeom>
        </p:spPr>
      </p:pic>
      <p:sp>
        <p:nvSpPr>
          <p:cNvPr id="6"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a:t>
            </a:r>
            <a:r>
              <a:rPr lang="es-ES" sz="1050" b="1" dirty="0" smtClean="0">
                <a:latin typeface="Arial Narrow" panose="020B0606020202030204" pitchFamily="34" charset="0"/>
              </a:rPr>
              <a:t>52 </a:t>
            </a:r>
            <a:endParaRPr lang="es-ES" sz="1050" b="1" dirty="0">
              <a:latin typeface="Arial Narrow" panose="020B0606020202030204" pitchFamily="34" charset="0"/>
            </a:endParaRPr>
          </a:p>
        </p:txBody>
      </p:sp>
    </p:spTree>
    <p:extLst>
      <p:ext uri="{BB962C8B-B14F-4D97-AF65-F5344CB8AC3E}">
        <p14:creationId xmlns:p14="http://schemas.microsoft.com/office/powerpoint/2010/main" val="5952988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t="51432"/>
          <a:stretch/>
        </p:blipFill>
        <p:spPr bwMode="auto">
          <a:xfrm>
            <a:off x="89073" y="2099901"/>
            <a:ext cx="2510954" cy="3349328"/>
          </a:xfrm>
          <a:prstGeom prst="rect">
            <a:avLst/>
          </a:prstGeom>
          <a:solidFill>
            <a:schemeClr val="bg2"/>
          </a:solidFill>
          <a:ln>
            <a:solidFill>
              <a:schemeClr val="accent6">
                <a:lumMod val="20000"/>
                <a:lumOff val="80000"/>
              </a:schemeClr>
            </a:solidFill>
          </a:ln>
        </p:spPr>
      </p:pic>
      <p:sp>
        <p:nvSpPr>
          <p:cNvPr id="5" name="4 CuadroTexto"/>
          <p:cNvSpPr txBox="1"/>
          <p:nvPr/>
        </p:nvSpPr>
        <p:spPr>
          <a:xfrm>
            <a:off x="58476" y="1802790"/>
            <a:ext cx="2421504" cy="276999"/>
          </a:xfrm>
          <a:prstGeom prst="rect">
            <a:avLst/>
          </a:prstGeom>
          <a:noFill/>
          <a:ln>
            <a:noFill/>
          </a:ln>
        </p:spPr>
        <p:txBody>
          <a:bodyPr wrap="square" rtlCol="0">
            <a:spAutoFit/>
          </a:bodyPr>
          <a:lstStyle/>
          <a:p>
            <a:pPr algn="ctr"/>
            <a:r>
              <a:rPr lang="es-ES" sz="1200" b="1" dirty="0">
                <a:latin typeface="Arial Narrow" panose="020B0606020202030204" pitchFamily="34" charset="0"/>
              </a:rPr>
              <a:t>Periodo epidemiológico X-2025 p</a:t>
            </a:r>
          </a:p>
        </p:txBody>
      </p:sp>
      <p:sp>
        <p:nvSpPr>
          <p:cNvPr id="6" name="5 Rectángulo"/>
          <p:cNvSpPr/>
          <p:nvPr/>
        </p:nvSpPr>
        <p:spPr>
          <a:xfrm>
            <a:off x="2649196" y="4089367"/>
            <a:ext cx="4282370" cy="646331"/>
          </a:xfrm>
          <a:prstGeom prst="rect">
            <a:avLst/>
          </a:prstGeom>
        </p:spPr>
        <p:txBody>
          <a:bodyPr wrap="square">
            <a:spAutoFit/>
          </a:bodyPr>
          <a:lstStyle/>
          <a:p>
            <a:r>
              <a:rPr lang="es-ES" sz="800" i="1" dirty="0">
                <a:latin typeface="Arial Narrow" panose="020B0606020202030204" pitchFamily="34" charset="0"/>
              </a:rPr>
              <a:t>Fuente: SVIIGILA. Secretaria de Salud de Medellín. PEX – 2025.</a:t>
            </a:r>
          </a:p>
          <a:p>
            <a:endParaRPr lang="es-ES" sz="800" dirty="0">
              <a:latin typeface="Arial Narrow" panose="020B0606020202030204" pitchFamily="34" charset="0"/>
            </a:endParaRPr>
          </a:p>
          <a:p>
            <a:pPr algn="just"/>
            <a:r>
              <a:rPr lang="es-ES" sz="1000" dirty="0">
                <a:latin typeface="Arial Narrow" panose="020B0606020202030204" pitchFamily="34" charset="0"/>
              </a:rPr>
              <a:t>Figura. Canal endémico de Violencias de género e intrafamiliar y ataques con agentes químicos Medellín, a Periodo X 2025p.</a:t>
            </a:r>
          </a:p>
        </p:txBody>
      </p:sp>
      <p:grpSp>
        <p:nvGrpSpPr>
          <p:cNvPr id="8" name="7 Grupo"/>
          <p:cNvGrpSpPr/>
          <p:nvPr/>
        </p:nvGrpSpPr>
        <p:grpSpPr>
          <a:xfrm>
            <a:off x="138242" y="3779912"/>
            <a:ext cx="2181441" cy="494380"/>
            <a:chOff x="2234969" y="3379972"/>
            <a:chExt cx="4719140" cy="915811"/>
          </a:xfrm>
        </p:grpSpPr>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4969" y="3379972"/>
              <a:ext cx="4719140" cy="904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154989" y="3554602"/>
              <a:ext cx="1912278" cy="741181"/>
            </a:xfrm>
            <a:prstGeom prst="rect">
              <a:avLst/>
            </a:prstGeom>
            <a:noFill/>
          </p:spPr>
          <p:txBody>
            <a:bodyPr wrap="square" rtlCol="0">
              <a:spAutoFit/>
            </a:bodyPr>
            <a:lstStyle/>
            <a:p>
              <a:pPr algn="ctr"/>
              <a:r>
                <a:rPr lang="es-ES" sz="2000" b="1" dirty="0">
                  <a:latin typeface="Arial Narrow" panose="020B0606020202030204" pitchFamily="34" charset="0"/>
                </a:rPr>
                <a:t>9043</a:t>
              </a:r>
            </a:p>
          </p:txBody>
        </p:sp>
      </p:grpSp>
      <p:sp>
        <p:nvSpPr>
          <p:cNvPr id="9" name="8 CuadroTexto"/>
          <p:cNvSpPr txBox="1"/>
          <p:nvPr/>
        </p:nvSpPr>
        <p:spPr>
          <a:xfrm>
            <a:off x="138242" y="4268388"/>
            <a:ext cx="2181441" cy="1107996"/>
          </a:xfrm>
          <a:prstGeom prst="rect">
            <a:avLst/>
          </a:prstGeom>
          <a:noFill/>
        </p:spPr>
        <p:txBody>
          <a:bodyPr wrap="square" rtlCol="0">
            <a:spAutoFit/>
          </a:bodyPr>
          <a:lstStyle/>
          <a:p>
            <a:pPr algn="ctr"/>
            <a:r>
              <a:rPr lang="es-ES" sz="1100" b="1" dirty="0">
                <a:latin typeface="Arial Narrow" panose="020B0606020202030204" pitchFamily="34" charset="0"/>
              </a:rPr>
              <a:t>Se presenta una disminución en los reportes con respecto al mismo período del año 2024, dicha disminución es del 7,9%, dado que para este momento del año 2024, se registraban 9826 casos. </a:t>
            </a:r>
          </a:p>
        </p:txBody>
      </p:sp>
      <p:grpSp>
        <p:nvGrpSpPr>
          <p:cNvPr id="15" name="14 Grupo"/>
          <p:cNvGrpSpPr/>
          <p:nvPr/>
        </p:nvGrpSpPr>
        <p:grpSpPr>
          <a:xfrm>
            <a:off x="2880370" y="228240"/>
            <a:ext cx="3528392" cy="307777"/>
            <a:chOff x="2448322" y="37577"/>
            <a:chExt cx="3528392" cy="307777"/>
          </a:xfrm>
        </p:grpSpPr>
        <p:sp>
          <p:nvSpPr>
            <p:cNvPr id="11" name="10 Elipse"/>
            <p:cNvSpPr/>
            <p:nvPr/>
          </p:nvSpPr>
          <p:spPr>
            <a:xfrm>
              <a:off x="2448322" y="74775"/>
              <a:ext cx="288032" cy="261610"/>
            </a:xfrm>
            <a:prstGeom prst="ellips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accent3">
                    <a:lumMod val="60000"/>
                    <a:lumOff val="40000"/>
                  </a:schemeClr>
                </a:solidFill>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84426" y="37577"/>
              <a:ext cx="2592288" cy="307777"/>
            </a:xfrm>
            <a:prstGeom prst="rect">
              <a:avLst/>
            </a:prstGeom>
            <a:noFill/>
          </p:spPr>
          <p:txBody>
            <a:bodyPr wrap="square" rtlCol="0">
              <a:spAutoFit/>
            </a:bodyPr>
            <a:lstStyle/>
            <a:p>
              <a:r>
                <a:rPr lang="es-ES" sz="1400" b="1" dirty="0">
                  <a:latin typeface="Arial Narrow" panose="020B0606020202030204" pitchFamily="34" charset="0"/>
                </a:rPr>
                <a:t>Comportamiento</a:t>
              </a:r>
              <a:r>
                <a:rPr lang="es-ES" sz="1200" b="1" dirty="0">
                  <a:latin typeface="Arial Narrow" panose="020B0606020202030204" pitchFamily="34" charset="0"/>
                </a:rPr>
                <a:t> </a:t>
              </a:r>
              <a:r>
                <a:rPr lang="es-ES" sz="1400" b="1" dirty="0">
                  <a:latin typeface="Arial Narrow" panose="020B0606020202030204" pitchFamily="34" charset="0"/>
                </a:rPr>
                <a:t>de la notificación</a:t>
              </a:r>
            </a:p>
          </p:txBody>
        </p:sp>
      </p:grpSp>
      <p:sp>
        <p:nvSpPr>
          <p:cNvPr id="14" name="13 Rectángulo"/>
          <p:cNvSpPr/>
          <p:nvPr/>
        </p:nvSpPr>
        <p:spPr>
          <a:xfrm>
            <a:off x="14040" y="5621756"/>
            <a:ext cx="7138208" cy="100381"/>
          </a:xfrm>
          <a:prstGeom prst="rect">
            <a:avLst/>
          </a:prstGeom>
          <a:solidFill>
            <a:schemeClr val="accent5">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4" name="53 Rectángulo"/>
          <p:cNvSpPr/>
          <p:nvPr/>
        </p:nvSpPr>
        <p:spPr>
          <a:xfrm>
            <a:off x="288082" y="8432294"/>
            <a:ext cx="5347148" cy="523220"/>
          </a:xfrm>
          <a:prstGeom prst="rect">
            <a:avLst/>
          </a:prstGeom>
        </p:spPr>
        <p:txBody>
          <a:bodyPr wrap="square">
            <a:spAutoFit/>
          </a:bodyPr>
          <a:lstStyle/>
          <a:p>
            <a:r>
              <a:rPr lang="es-ES" sz="600" dirty="0">
                <a:latin typeface="Arial Narrow" panose="020B0606020202030204" pitchFamily="34" charset="0"/>
              </a:rPr>
              <a:t>Fuente: SVIIGILA. Secretaria de Salud de Medellín. PE X – 2025.</a:t>
            </a:r>
          </a:p>
          <a:p>
            <a:endParaRPr lang="es-ES" sz="600" dirty="0">
              <a:latin typeface="Arial Narrow" panose="020B0606020202030204" pitchFamily="34" charset="0"/>
            </a:endParaRPr>
          </a:p>
          <a:p>
            <a:pPr algn="just"/>
            <a:r>
              <a:rPr lang="es-ES" sz="800" dirty="0">
                <a:latin typeface="Arial Narrow" panose="020B0606020202030204" pitchFamily="34" charset="0"/>
              </a:rPr>
              <a:t>Figura. Comportamientos inusuales de Violencias de género e intrafamiliar y ataques con agentes químicos por semana epidemiológica  durante el Periodo X 2025p, Distrito de Medellín </a:t>
            </a:r>
          </a:p>
        </p:txBody>
      </p:sp>
      <p:sp>
        <p:nvSpPr>
          <p:cNvPr id="63" name="62 CuadroTexto"/>
          <p:cNvSpPr txBox="1"/>
          <p:nvPr/>
        </p:nvSpPr>
        <p:spPr>
          <a:xfrm>
            <a:off x="6412360" y="90165"/>
            <a:ext cx="739888" cy="261609"/>
          </a:xfrm>
          <a:prstGeom prst="rect">
            <a:avLst/>
          </a:prstGeom>
          <a:noFill/>
        </p:spPr>
        <p:txBody>
          <a:bodyPr wrap="square" rtlCol="0">
            <a:spAutoFit/>
          </a:bodyPr>
          <a:lstStyle/>
          <a:p>
            <a:r>
              <a:rPr lang="es-ES" sz="1050" b="1" dirty="0" smtClean="0">
                <a:latin typeface="Arial Narrow" panose="020B0606020202030204" pitchFamily="34" charset="0"/>
              </a:rPr>
              <a:t>Pág. </a:t>
            </a:r>
            <a:r>
              <a:rPr lang="es-ES" sz="1050" b="1" dirty="0" smtClean="0">
                <a:latin typeface="Arial Narrow" panose="020B0606020202030204" pitchFamily="34" charset="0"/>
              </a:rPr>
              <a:t>53</a:t>
            </a:r>
            <a:endParaRPr lang="es-ES" sz="1050" b="1" dirty="0">
              <a:latin typeface="Arial Narrow" panose="020B0606020202030204" pitchFamily="34" charset="0"/>
            </a:endParaRPr>
          </a:p>
        </p:txBody>
      </p:sp>
      <p:sp>
        <p:nvSpPr>
          <p:cNvPr id="24" name="CuadroTexto 23">
            <a:extLst>
              <a:ext uri="{FF2B5EF4-FFF2-40B4-BE49-F238E27FC236}">
                <a16:creationId xmlns:a16="http://schemas.microsoft.com/office/drawing/2014/main" id="{14C748B0-1636-5A11-A6FA-96BEB7D167A7}"/>
              </a:ext>
            </a:extLst>
          </p:cNvPr>
          <p:cNvSpPr txBox="1"/>
          <p:nvPr/>
        </p:nvSpPr>
        <p:spPr>
          <a:xfrm>
            <a:off x="-108946" y="83680"/>
            <a:ext cx="3000721" cy="830997"/>
          </a:xfrm>
          <a:prstGeom prst="rect">
            <a:avLst/>
          </a:prstGeom>
          <a:noFill/>
        </p:spPr>
        <p:txBody>
          <a:bodyPr wrap="square" rtlCol="0">
            <a:spAutoFit/>
          </a:bodyPr>
          <a:lstStyle/>
          <a:p>
            <a:pPr algn="ctr"/>
            <a:r>
              <a:rPr lang="es-ES" sz="1600" b="1" dirty="0"/>
              <a:t>Violencia de género e intrafamiliar y ataques con agentes químicos</a:t>
            </a:r>
          </a:p>
        </p:txBody>
      </p:sp>
      <p:pic>
        <p:nvPicPr>
          <p:cNvPr id="25" name="Image 378">
            <a:extLst>
              <a:ext uri="{FF2B5EF4-FFF2-40B4-BE49-F238E27FC236}">
                <a16:creationId xmlns:a16="http://schemas.microsoft.com/office/drawing/2014/main" id="{938CC28E-54EB-5997-F076-1E0E36A3C149}"/>
              </a:ext>
            </a:extLst>
          </p:cNvPr>
          <p:cNvPicPr/>
          <p:nvPr/>
        </p:nvPicPr>
        <p:blipFill>
          <a:blip r:embed="rId4" cstate="print"/>
          <a:stretch>
            <a:fillRect/>
          </a:stretch>
        </p:blipFill>
        <p:spPr>
          <a:xfrm>
            <a:off x="835859" y="851799"/>
            <a:ext cx="1017381" cy="1013870"/>
          </a:xfrm>
          <a:prstGeom prst="rect">
            <a:avLst/>
          </a:prstGeom>
        </p:spPr>
      </p:pic>
      <p:sp>
        <p:nvSpPr>
          <p:cNvPr id="42" name="CuadroTexto 41">
            <a:extLst>
              <a:ext uri="{FF2B5EF4-FFF2-40B4-BE49-F238E27FC236}">
                <a16:creationId xmlns:a16="http://schemas.microsoft.com/office/drawing/2014/main" id="{76FEE46F-F1DC-E6D9-B7FD-219C1200A542}"/>
              </a:ext>
            </a:extLst>
          </p:cNvPr>
          <p:cNvSpPr txBox="1"/>
          <p:nvPr/>
        </p:nvSpPr>
        <p:spPr>
          <a:xfrm>
            <a:off x="3279807" y="720261"/>
            <a:ext cx="1679324" cy="523220"/>
          </a:xfrm>
          <a:prstGeom prst="rect">
            <a:avLst/>
          </a:prstGeom>
          <a:solidFill>
            <a:schemeClr val="accent5">
              <a:lumMod val="75000"/>
            </a:schemeClr>
          </a:solidFill>
          <a:ln>
            <a:solidFill>
              <a:schemeClr val="accent5">
                <a:lumMod val="75000"/>
              </a:schemeClr>
            </a:solidFill>
          </a:ln>
        </p:spPr>
        <p:txBody>
          <a:bodyPr wrap="square" rtlCol="0">
            <a:spAutoFit/>
          </a:bodyPr>
          <a:lstStyle/>
          <a:p>
            <a:pPr algn="ctr"/>
            <a:r>
              <a:rPr lang="es-ES" sz="1400" b="1" dirty="0">
                <a:latin typeface="Arial Narrow" panose="020B0606020202030204" pitchFamily="34" charset="0"/>
                <a:cs typeface="Arial" panose="020B0604020202020204" pitchFamily="34" charset="0"/>
              </a:rPr>
              <a:t>Tasa notificación Violencias</a:t>
            </a:r>
          </a:p>
        </p:txBody>
      </p:sp>
      <p:sp>
        <p:nvSpPr>
          <p:cNvPr id="43" name="CuadroTexto 42">
            <a:extLst>
              <a:ext uri="{FF2B5EF4-FFF2-40B4-BE49-F238E27FC236}">
                <a16:creationId xmlns:a16="http://schemas.microsoft.com/office/drawing/2014/main" id="{2BD547ED-BAF0-91B1-9510-A230E0318A87}"/>
              </a:ext>
            </a:extLst>
          </p:cNvPr>
          <p:cNvSpPr txBox="1"/>
          <p:nvPr/>
        </p:nvSpPr>
        <p:spPr>
          <a:xfrm>
            <a:off x="4984070" y="720261"/>
            <a:ext cx="1947495" cy="523220"/>
          </a:xfrm>
          <a:prstGeom prst="rect">
            <a:avLst/>
          </a:prstGeom>
          <a:solidFill>
            <a:srgbClr val="F57E1B"/>
          </a:solidFill>
          <a:ln>
            <a:solidFill>
              <a:srgbClr val="F57E1B"/>
            </a:solidFill>
          </a:ln>
        </p:spPr>
        <p:txBody>
          <a:bodyPr wrap="square" rtlCol="0">
            <a:spAutoFit/>
          </a:bodyPr>
          <a:lstStyle/>
          <a:p>
            <a:pPr algn="ctr"/>
            <a:r>
              <a:rPr lang="es-ES" sz="1400" b="1" dirty="0">
                <a:latin typeface="Arial Narrow" panose="020B0606020202030204" pitchFamily="34" charset="0"/>
                <a:cs typeface="Arial" panose="020B0604020202020204" pitchFamily="34" charset="0"/>
              </a:rPr>
              <a:t>343 casos por 100 000 habitantes</a:t>
            </a:r>
          </a:p>
        </p:txBody>
      </p:sp>
      <p:sp>
        <p:nvSpPr>
          <p:cNvPr id="46" name="CuadroTexto 45">
            <a:extLst>
              <a:ext uri="{FF2B5EF4-FFF2-40B4-BE49-F238E27FC236}">
                <a16:creationId xmlns:a16="http://schemas.microsoft.com/office/drawing/2014/main" id="{35CF8A6E-1F83-3F84-B61F-3C0DD5B5C3DB}"/>
              </a:ext>
            </a:extLst>
          </p:cNvPr>
          <p:cNvSpPr txBox="1"/>
          <p:nvPr/>
        </p:nvSpPr>
        <p:spPr>
          <a:xfrm>
            <a:off x="4844756" y="6721614"/>
            <a:ext cx="2217898" cy="738664"/>
          </a:xfrm>
          <a:prstGeom prst="rect">
            <a:avLst/>
          </a:prstGeom>
        </p:spPr>
        <p:txBody>
          <a:bodyPr wrap="square">
            <a:spAutoFit/>
          </a:bodyPr>
          <a:lstStyle>
            <a:defPPr>
              <a:defRPr lang="es-ES"/>
            </a:defPPr>
            <a:lvl1pPr algn="just">
              <a:defRPr sz="1100">
                <a:latin typeface="Arial Narrow" panose="020B0606020202030204" pitchFamily="34" charset="0"/>
              </a:defRPr>
            </a:lvl1pPr>
          </a:lstStyle>
          <a:p>
            <a:pPr algn="ctr"/>
            <a:r>
              <a:rPr lang="es-ES" sz="1400" dirty="0"/>
              <a:t>Los casos se encuentran por debajo de lo esperado para este momento del año.</a:t>
            </a:r>
          </a:p>
        </p:txBody>
      </p:sp>
      <p:pic>
        <p:nvPicPr>
          <p:cNvPr id="47" name="Google Shape;2766;p55">
            <a:extLst>
              <a:ext uri="{FF2B5EF4-FFF2-40B4-BE49-F238E27FC236}">
                <a16:creationId xmlns:a16="http://schemas.microsoft.com/office/drawing/2014/main" id="{5E495427-2D58-F463-0E86-6F8961193A45}"/>
              </a:ext>
            </a:extLst>
          </p:cNvPr>
          <p:cNvPicPr preferRelativeResize="0"/>
          <p:nvPr/>
        </p:nvPicPr>
        <p:blipFill rotWithShape="1">
          <a:blip r:embed="rId5">
            <a:alphaModFix/>
          </a:blip>
          <a:srcRect/>
          <a:stretch/>
        </p:blipFill>
        <p:spPr>
          <a:xfrm>
            <a:off x="6480770" y="8509505"/>
            <a:ext cx="659810" cy="553998"/>
          </a:xfrm>
          <a:prstGeom prst="rect">
            <a:avLst/>
          </a:prstGeom>
          <a:noFill/>
          <a:ln>
            <a:noFill/>
          </a:ln>
        </p:spPr>
      </p:pic>
      <p:sp>
        <p:nvSpPr>
          <p:cNvPr id="4" name="Rectángulo 3">
            <a:extLst>
              <a:ext uri="{FF2B5EF4-FFF2-40B4-BE49-F238E27FC236}">
                <a16:creationId xmlns:a16="http://schemas.microsoft.com/office/drawing/2014/main" id="{1DBBB1F0-C64A-46FB-8559-C867C55C08D1}"/>
              </a:ext>
            </a:extLst>
          </p:cNvPr>
          <p:cNvSpPr/>
          <p:nvPr/>
        </p:nvSpPr>
        <p:spPr>
          <a:xfrm>
            <a:off x="2692775" y="4735583"/>
            <a:ext cx="4195212" cy="8364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dirty="0">
                <a:solidFill>
                  <a:sysClr val="windowText" lastClr="000000"/>
                </a:solidFill>
              </a:rPr>
              <a:t>De acuerdo al canal endémico, se evidencia un aumento de casos en las SE 3, 12, 13 y 15.</a:t>
            </a:r>
            <a:endParaRPr lang="es-CO" sz="1050" dirty="0">
              <a:solidFill>
                <a:sysClr val="windowText" lastClr="000000"/>
              </a:solidFill>
            </a:endParaRPr>
          </a:p>
        </p:txBody>
      </p:sp>
      <p:pic>
        <p:nvPicPr>
          <p:cNvPr id="18" name="Imagen 17">
            <a:extLst>
              <a:ext uri="{FF2B5EF4-FFF2-40B4-BE49-F238E27FC236}">
                <a16:creationId xmlns:a16="http://schemas.microsoft.com/office/drawing/2014/main" id="{CC3E3BC1-F667-40E1-83B5-C1393B25F80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568713" y="1793222"/>
            <a:ext cx="4595152" cy="2147777"/>
          </a:xfrm>
          <a:prstGeom prst="rect">
            <a:avLst/>
          </a:prstGeom>
        </p:spPr>
      </p:pic>
      <p:pic>
        <p:nvPicPr>
          <p:cNvPr id="19" name="Imagen 18">
            <a:extLst>
              <a:ext uri="{FF2B5EF4-FFF2-40B4-BE49-F238E27FC236}">
                <a16:creationId xmlns:a16="http://schemas.microsoft.com/office/drawing/2014/main" id="{5CB11C0F-119D-406E-8BD0-A0C6E6C129D0}"/>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0" y="5955049"/>
            <a:ext cx="5026718" cy="2322615"/>
          </a:xfrm>
          <a:prstGeom prst="rect">
            <a:avLst/>
          </a:prstGeom>
        </p:spPr>
      </p:pic>
    </p:spTree>
    <p:extLst>
      <p:ext uri="{BB962C8B-B14F-4D97-AF65-F5344CB8AC3E}">
        <p14:creationId xmlns:p14="http://schemas.microsoft.com/office/powerpoint/2010/main" val="4220214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81001" y="1295564"/>
            <a:ext cx="2716682" cy="276999"/>
          </a:xfrm>
          <a:prstGeom prst="rect">
            <a:avLst/>
          </a:prstGeom>
          <a:noFill/>
          <a:ln>
            <a:noFill/>
          </a:ln>
        </p:spPr>
        <p:txBody>
          <a:bodyPr wrap="square" rtlCol="0">
            <a:spAutoFit/>
          </a:bodyPr>
          <a:lstStyle/>
          <a:p>
            <a:pPr algn="ctr"/>
            <a:r>
              <a:rPr lang="es-ES" sz="1200" b="1" dirty="0">
                <a:latin typeface="Arial Narrow" panose="020B0606020202030204" pitchFamily="34" charset="0"/>
              </a:rPr>
              <a:t>Periodo epidemiológico X 2025 p</a:t>
            </a:r>
          </a:p>
        </p:txBody>
      </p:sp>
      <p:grpSp>
        <p:nvGrpSpPr>
          <p:cNvPr id="15" name="14 Grupo"/>
          <p:cNvGrpSpPr/>
          <p:nvPr/>
        </p:nvGrpSpPr>
        <p:grpSpPr>
          <a:xfrm>
            <a:off x="2448322" y="74775"/>
            <a:ext cx="3534107" cy="276999"/>
            <a:chOff x="2448322" y="74775"/>
            <a:chExt cx="3534107" cy="276999"/>
          </a:xfrm>
        </p:grpSpPr>
        <p:sp>
          <p:nvSpPr>
            <p:cNvPr id="11" name="10 Elipse"/>
            <p:cNvSpPr/>
            <p:nvPr/>
          </p:nvSpPr>
          <p:spPr>
            <a:xfrm>
              <a:off x="2448322" y="74775"/>
              <a:ext cx="288032" cy="261610"/>
            </a:xfrm>
            <a:prstGeom prst="ellips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accent3">
                    <a:lumMod val="60000"/>
                    <a:lumOff val="40000"/>
                  </a:schemeClr>
                </a:solidFill>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90141"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de la notificación</a:t>
              </a:r>
            </a:p>
          </p:txBody>
        </p:sp>
      </p:grpSp>
      <p:sp>
        <p:nvSpPr>
          <p:cNvPr id="14" name="13 Rectángulo"/>
          <p:cNvSpPr/>
          <p:nvPr/>
        </p:nvSpPr>
        <p:spPr>
          <a:xfrm>
            <a:off x="7994" y="6155493"/>
            <a:ext cx="7200900" cy="391804"/>
          </a:xfrm>
          <a:prstGeom prst="rect">
            <a:avLst/>
          </a:prstGeom>
          <a:solidFill>
            <a:schemeClr val="accent5">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11237" y="6229429"/>
            <a:ext cx="3785651" cy="286787"/>
            <a:chOff x="2448322" y="265869"/>
            <a:chExt cx="3785651" cy="286787"/>
          </a:xfrm>
        </p:grpSpPr>
        <p:sp>
          <p:nvSpPr>
            <p:cNvPr id="27" name="26 Elipse"/>
            <p:cNvSpPr/>
            <p:nvPr/>
          </p:nvSpPr>
          <p:spPr>
            <a:xfrm>
              <a:off x="2448322" y="291046"/>
              <a:ext cx="288032" cy="261610"/>
            </a:xfrm>
            <a:prstGeom prst="ellipse">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421851"/>
              <a:ext cx="648072" cy="0"/>
            </a:xfrm>
            <a:prstGeom prst="line">
              <a:avLst/>
            </a:prstGeom>
            <a:ln w="2857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641685" y="265869"/>
              <a:ext cx="2592288" cy="276999"/>
            </a:xfrm>
            <a:prstGeom prst="rect">
              <a:avLst/>
            </a:prstGeom>
            <a:noFill/>
          </p:spPr>
          <p:txBody>
            <a:bodyPr wrap="square" rtlCol="0">
              <a:spAutoFit/>
            </a:bodyPr>
            <a:lstStyle/>
            <a:p>
              <a:r>
                <a:rPr lang="es-ES" sz="1200" b="1" dirty="0">
                  <a:latin typeface="Arial Narrow" panose="020B0606020202030204" pitchFamily="34" charset="0"/>
                </a:rPr>
                <a:t>Variables de interés</a:t>
              </a:r>
            </a:p>
          </p:txBody>
        </p:sp>
      </p:grpSp>
      <p:sp>
        <p:nvSpPr>
          <p:cNvPr id="54" name="53 Rectángulo"/>
          <p:cNvSpPr/>
          <p:nvPr/>
        </p:nvSpPr>
        <p:spPr>
          <a:xfrm>
            <a:off x="196595" y="8583157"/>
            <a:ext cx="4357592" cy="430887"/>
          </a:xfrm>
          <a:prstGeom prst="rect">
            <a:avLst/>
          </a:prstGeom>
        </p:spPr>
        <p:txBody>
          <a:bodyPr wrap="square">
            <a:spAutoFit/>
          </a:bodyPr>
          <a:lstStyle/>
          <a:p>
            <a:r>
              <a:rPr lang="es-ES" sz="600" dirty="0">
                <a:latin typeface="Arial Narrow" panose="020B0606020202030204" pitchFamily="34" charset="0"/>
              </a:rPr>
              <a:t>Fuente: SVIIGILA. Secretaria de Salud de Medellín. PE X – 2025.</a:t>
            </a:r>
          </a:p>
          <a:p>
            <a:r>
              <a:rPr lang="es-ES" sz="800" dirty="0">
                <a:latin typeface="Arial Narrow" panose="020B0606020202030204" pitchFamily="34" charset="0"/>
              </a:rPr>
              <a:t>Proporción de casos sospechosos de Violencia de género e intrafamiliar y ataques con agentes químicos por sexo y edad. Distrito de Medellín, a periodo epidemiológico X preliminar de 2025.</a:t>
            </a:r>
          </a:p>
        </p:txBody>
      </p:sp>
      <p:sp>
        <p:nvSpPr>
          <p:cNvPr id="63" name="62 CuadroTexto"/>
          <p:cNvSpPr txBox="1"/>
          <p:nvPr/>
        </p:nvSpPr>
        <p:spPr>
          <a:xfrm>
            <a:off x="6461011" y="12503"/>
            <a:ext cx="739888" cy="261609"/>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a:t>
            </a:r>
            <a:r>
              <a:rPr lang="es-ES" sz="1050" b="1" dirty="0" smtClean="0">
                <a:latin typeface="Arial Narrow" panose="020B0606020202030204" pitchFamily="34" charset="0"/>
              </a:rPr>
              <a:t>54</a:t>
            </a:r>
            <a:endParaRPr lang="es-ES" sz="1050" b="1" dirty="0">
              <a:latin typeface="Arial Narrow" panose="020B0606020202030204" pitchFamily="34" charset="0"/>
            </a:endParaRPr>
          </a:p>
        </p:txBody>
      </p:sp>
      <p:sp>
        <p:nvSpPr>
          <p:cNvPr id="17" name="16 Rectángulo"/>
          <p:cNvSpPr/>
          <p:nvPr/>
        </p:nvSpPr>
        <p:spPr>
          <a:xfrm>
            <a:off x="5774506" y="6588608"/>
            <a:ext cx="1296144" cy="1477328"/>
          </a:xfrm>
          <a:prstGeom prst="rect">
            <a:avLst/>
          </a:prstGeom>
        </p:spPr>
        <p:txBody>
          <a:bodyPr wrap="square">
            <a:spAutoFit/>
          </a:bodyPr>
          <a:lstStyle/>
          <a:p>
            <a:pPr algn="just"/>
            <a:r>
              <a:rPr lang="es-ES" sz="1000" dirty="0">
                <a:latin typeface="Arial Narrow" panose="020B0606020202030204" pitchFamily="34" charset="0"/>
              </a:rPr>
              <a:t>Las mujeres son las más afectadas en todos los grupos de edad, y en el caso de los adolescentes y jóvenes fueron los grupos más afectados por la Violencia intrafamiliar y de género en el Distrito</a:t>
            </a:r>
          </a:p>
        </p:txBody>
      </p:sp>
      <p:sp>
        <p:nvSpPr>
          <p:cNvPr id="24" name="CuadroTexto 23">
            <a:extLst>
              <a:ext uri="{FF2B5EF4-FFF2-40B4-BE49-F238E27FC236}">
                <a16:creationId xmlns:a16="http://schemas.microsoft.com/office/drawing/2014/main" id="{14C748B0-1636-5A11-A6FA-96BEB7D167A7}"/>
              </a:ext>
            </a:extLst>
          </p:cNvPr>
          <p:cNvSpPr txBox="1"/>
          <p:nvPr/>
        </p:nvSpPr>
        <p:spPr>
          <a:xfrm>
            <a:off x="91680" y="259054"/>
            <a:ext cx="2160258" cy="830997"/>
          </a:xfrm>
          <a:prstGeom prst="rect">
            <a:avLst/>
          </a:prstGeom>
          <a:noFill/>
        </p:spPr>
        <p:txBody>
          <a:bodyPr wrap="square" rtlCol="0">
            <a:spAutoFit/>
          </a:bodyPr>
          <a:lstStyle/>
          <a:p>
            <a:pPr algn="ctr"/>
            <a:r>
              <a:rPr lang="es-ES" sz="1600" b="1" dirty="0"/>
              <a:t>Violencia de género e intrafamiliar y ataques con agentes químicos</a:t>
            </a:r>
          </a:p>
        </p:txBody>
      </p:sp>
      <p:pic>
        <p:nvPicPr>
          <p:cNvPr id="25" name="Image 378">
            <a:extLst>
              <a:ext uri="{FF2B5EF4-FFF2-40B4-BE49-F238E27FC236}">
                <a16:creationId xmlns:a16="http://schemas.microsoft.com/office/drawing/2014/main" id="{938CC28E-54EB-5997-F076-1E0E36A3C149}"/>
              </a:ext>
            </a:extLst>
          </p:cNvPr>
          <p:cNvPicPr/>
          <p:nvPr/>
        </p:nvPicPr>
        <p:blipFill>
          <a:blip r:embed="rId2" cstate="print"/>
          <a:stretch>
            <a:fillRect/>
          </a:stretch>
        </p:blipFill>
        <p:spPr>
          <a:xfrm>
            <a:off x="2902391" y="549307"/>
            <a:ext cx="823624" cy="884157"/>
          </a:xfrm>
          <a:prstGeom prst="rect">
            <a:avLst/>
          </a:prstGeom>
        </p:spPr>
      </p:pic>
      <p:sp>
        <p:nvSpPr>
          <p:cNvPr id="2" name="Textbox 356">
            <a:extLst>
              <a:ext uri="{FF2B5EF4-FFF2-40B4-BE49-F238E27FC236}">
                <a16:creationId xmlns:a16="http://schemas.microsoft.com/office/drawing/2014/main" id="{A78DF193-F7C3-5A35-8AE2-B8840DDA55F7}"/>
              </a:ext>
            </a:extLst>
          </p:cNvPr>
          <p:cNvSpPr txBox="1">
            <a:spLocks/>
          </p:cNvSpPr>
          <p:nvPr/>
        </p:nvSpPr>
        <p:spPr>
          <a:xfrm>
            <a:off x="4611624" y="586967"/>
            <a:ext cx="2392680" cy="276999"/>
          </a:xfrm>
          <a:prstGeom prst="rect">
            <a:avLst/>
          </a:prstGeom>
          <a:solidFill>
            <a:schemeClr val="accent5">
              <a:lumMod val="60000"/>
              <a:lumOff val="40000"/>
            </a:schemeClr>
          </a:solidFill>
        </p:spPr>
        <p:txBody>
          <a:bodyPr wrap="square" lIns="0" tIns="0" rIns="0" bIns="0" rtlCol="0">
            <a:noAutofit/>
          </a:bodyPr>
          <a:lstStyle/>
          <a:p>
            <a:pPr marL="146685">
              <a:spcBef>
                <a:spcPts val="635"/>
              </a:spcBef>
              <a:spcAft>
                <a:spcPts val="0"/>
              </a:spcAft>
            </a:pPr>
            <a:r>
              <a:rPr lang="es-ES" sz="1900" b="1" dirty="0">
                <a:solidFill>
                  <a:srgbClr val="585858"/>
                </a:solidFill>
                <a:effectLst/>
                <a:latin typeface="Arial" panose="020B0604020202020204" pitchFamily="34" charset="0"/>
                <a:ea typeface="Arial MT"/>
                <a:cs typeface="Arial MT"/>
              </a:rPr>
              <a:t>Tipos</a:t>
            </a:r>
            <a:r>
              <a:rPr lang="es-ES" sz="1900" b="1" spc="-40" dirty="0">
                <a:solidFill>
                  <a:srgbClr val="585858"/>
                </a:solidFill>
                <a:effectLst/>
                <a:latin typeface="Arial" panose="020B0604020202020204" pitchFamily="34" charset="0"/>
                <a:ea typeface="Arial MT"/>
                <a:cs typeface="Arial MT"/>
              </a:rPr>
              <a:t> </a:t>
            </a:r>
            <a:r>
              <a:rPr lang="es-ES" sz="1900" b="1" dirty="0">
                <a:solidFill>
                  <a:srgbClr val="585858"/>
                </a:solidFill>
                <a:effectLst/>
                <a:latin typeface="Arial" panose="020B0604020202020204" pitchFamily="34" charset="0"/>
                <a:ea typeface="Arial MT"/>
                <a:cs typeface="Arial MT"/>
              </a:rPr>
              <a:t>de</a:t>
            </a:r>
            <a:r>
              <a:rPr lang="es-ES" sz="1900" b="1" spc="-40" dirty="0">
                <a:solidFill>
                  <a:srgbClr val="585858"/>
                </a:solidFill>
                <a:effectLst/>
                <a:latin typeface="Arial" panose="020B0604020202020204" pitchFamily="34" charset="0"/>
                <a:ea typeface="Arial MT"/>
                <a:cs typeface="Arial MT"/>
              </a:rPr>
              <a:t> </a:t>
            </a:r>
            <a:r>
              <a:rPr lang="es-ES" sz="1900" b="1" spc="-10" dirty="0">
                <a:solidFill>
                  <a:srgbClr val="585858"/>
                </a:solidFill>
                <a:effectLst/>
                <a:latin typeface="Arial" panose="020B0604020202020204" pitchFamily="34" charset="0"/>
                <a:ea typeface="Arial MT"/>
                <a:cs typeface="Arial MT"/>
              </a:rPr>
              <a:t>Violencia</a:t>
            </a:r>
            <a:endParaRPr lang="es-ES" sz="1100" dirty="0">
              <a:effectLst/>
              <a:latin typeface="Arial MT"/>
              <a:ea typeface="Arial MT"/>
              <a:cs typeface="Arial MT"/>
            </a:endParaRPr>
          </a:p>
        </p:txBody>
      </p:sp>
      <p:sp>
        <p:nvSpPr>
          <p:cNvPr id="4" name="Textbox 360">
            <a:extLst>
              <a:ext uri="{FF2B5EF4-FFF2-40B4-BE49-F238E27FC236}">
                <a16:creationId xmlns:a16="http://schemas.microsoft.com/office/drawing/2014/main" id="{F434821D-99E5-CD12-3B02-01897DE0A5E5}"/>
              </a:ext>
            </a:extLst>
          </p:cNvPr>
          <p:cNvSpPr txBox="1">
            <a:spLocks/>
          </p:cNvSpPr>
          <p:nvPr/>
        </p:nvSpPr>
        <p:spPr>
          <a:xfrm>
            <a:off x="4611623" y="863966"/>
            <a:ext cx="2454185" cy="5128592"/>
          </a:xfrm>
          <a:prstGeom prst="rect">
            <a:avLst/>
          </a:prstGeom>
          <a:ln w="7598">
            <a:solidFill>
              <a:srgbClr val="D9D9D9"/>
            </a:solidFill>
            <a:prstDash val="solid"/>
          </a:ln>
        </p:spPr>
        <p:txBody>
          <a:bodyPr wrap="square" lIns="0" tIns="0" rIns="0" bIns="0" rtlCol="0">
            <a:noAutofit/>
          </a:bodyPr>
          <a:lstStyle/>
          <a:p>
            <a:pPr marL="1392555">
              <a:spcBef>
                <a:spcPts val="610"/>
              </a:spcBef>
              <a:spcAft>
                <a:spcPts val="0"/>
              </a:spcAft>
            </a:pPr>
            <a:r>
              <a:rPr lang="es-ES" sz="1400" b="1" spc="-10" dirty="0">
                <a:solidFill>
                  <a:srgbClr val="002060"/>
                </a:solidFill>
                <a:effectLst/>
                <a:latin typeface="Arial" panose="020B0604020202020204" pitchFamily="34" charset="0"/>
                <a:ea typeface="Arial MT"/>
                <a:cs typeface="Arial MT"/>
              </a:rPr>
              <a:t>   </a:t>
            </a:r>
            <a:r>
              <a:rPr lang="es-ES" sz="1100" dirty="0">
                <a:effectLst/>
                <a:latin typeface="Arial MT"/>
                <a:ea typeface="Arial MT"/>
                <a:cs typeface="Arial MT"/>
              </a:rPr>
              <a:t>  </a:t>
            </a:r>
            <a:r>
              <a:rPr lang="es-ES" sz="1400" b="1" spc="-10" dirty="0">
                <a:solidFill>
                  <a:srgbClr val="002060"/>
                </a:solidFill>
                <a:latin typeface="Arial" panose="020B0604020202020204" pitchFamily="34" charset="0"/>
              </a:rPr>
              <a:t>Sexual</a:t>
            </a:r>
          </a:p>
          <a:p>
            <a:pPr marL="1153795" algn="ctr">
              <a:spcBef>
                <a:spcPts val="680"/>
              </a:spcBef>
              <a:spcAft>
                <a:spcPts val="0"/>
              </a:spcAft>
            </a:pPr>
            <a:r>
              <a:rPr lang="es-ES" sz="2200" b="1" dirty="0">
                <a:solidFill>
                  <a:srgbClr val="404040"/>
                </a:solidFill>
                <a:effectLst/>
                <a:latin typeface="Arial" panose="020B0604020202020204" pitchFamily="34" charset="0"/>
                <a:ea typeface="Arial MT"/>
                <a:cs typeface="Arial MT"/>
              </a:rPr>
              <a:t>  </a:t>
            </a:r>
            <a:r>
              <a:rPr lang="es-ES" sz="2200" b="1" dirty="0">
                <a:solidFill>
                  <a:srgbClr val="404040"/>
                </a:solidFill>
                <a:latin typeface="Arial" panose="020B0604020202020204" pitchFamily="34" charset="0"/>
                <a:ea typeface="Arial MT"/>
                <a:cs typeface="Arial MT"/>
              </a:rPr>
              <a:t>36</a:t>
            </a:r>
            <a:r>
              <a:rPr lang="es-ES" sz="2200" b="1" dirty="0">
                <a:solidFill>
                  <a:srgbClr val="404040"/>
                </a:solidFill>
                <a:effectLst/>
                <a:latin typeface="Arial" panose="020B0604020202020204" pitchFamily="34" charset="0"/>
                <a:ea typeface="Arial MT"/>
                <a:cs typeface="Arial MT"/>
              </a:rPr>
              <a:t>,6</a:t>
            </a:r>
            <a:r>
              <a:rPr lang="es-ES" sz="2200" b="1" spc="-50" dirty="0">
                <a:solidFill>
                  <a:srgbClr val="404040"/>
                </a:solidFill>
                <a:effectLst/>
                <a:latin typeface="Arial" panose="020B0604020202020204" pitchFamily="34" charset="0"/>
                <a:ea typeface="Arial MT"/>
                <a:cs typeface="Arial MT"/>
              </a:rPr>
              <a:t>%</a:t>
            </a:r>
          </a:p>
          <a:p>
            <a:pPr marL="1179195" algn="ctr">
              <a:spcBef>
                <a:spcPts val="805"/>
              </a:spcBef>
            </a:pPr>
            <a:r>
              <a:rPr lang="es-ES" sz="1400" b="1" spc="-50" dirty="0">
                <a:solidFill>
                  <a:srgbClr val="FF0000"/>
                </a:solidFill>
                <a:latin typeface="Arial" panose="020B0604020202020204" pitchFamily="34" charset="0"/>
              </a:rPr>
              <a:t>3308</a:t>
            </a:r>
          </a:p>
          <a:p>
            <a:pPr marL="1179195" algn="ctr">
              <a:spcBef>
                <a:spcPts val="805"/>
              </a:spcBef>
            </a:pPr>
            <a:endParaRPr lang="es-ES" sz="1400" b="1" spc="-50" dirty="0">
              <a:solidFill>
                <a:srgbClr val="FF0000"/>
              </a:solidFill>
              <a:latin typeface="Arial" panose="020B0604020202020204" pitchFamily="34" charset="0"/>
            </a:endParaRPr>
          </a:p>
          <a:p>
            <a:pPr marL="1392555" algn="ctr">
              <a:spcBef>
                <a:spcPts val="610"/>
              </a:spcBef>
              <a:spcAft>
                <a:spcPts val="0"/>
              </a:spcAft>
            </a:pPr>
            <a:r>
              <a:rPr lang="es-ES" sz="1400" b="1" spc="-10" dirty="0">
                <a:solidFill>
                  <a:srgbClr val="002060"/>
                </a:solidFill>
                <a:effectLst/>
                <a:latin typeface="Arial" panose="020B0604020202020204" pitchFamily="34" charset="0"/>
                <a:ea typeface="Arial MT"/>
                <a:cs typeface="Arial MT"/>
              </a:rPr>
              <a:t>Física</a:t>
            </a:r>
            <a:endParaRPr lang="es-ES" sz="1400" dirty="0">
              <a:solidFill>
                <a:srgbClr val="002060"/>
              </a:solidFill>
              <a:effectLst/>
              <a:latin typeface="Arial MT"/>
              <a:ea typeface="Arial MT"/>
              <a:cs typeface="Arial MT"/>
            </a:endParaRPr>
          </a:p>
          <a:p>
            <a:pPr marL="1179195" algn="ctr">
              <a:spcBef>
                <a:spcPts val="805"/>
              </a:spcBef>
              <a:spcAft>
                <a:spcPts val="0"/>
              </a:spcAft>
            </a:pPr>
            <a:r>
              <a:rPr lang="es-ES" sz="2200" b="1" dirty="0">
                <a:solidFill>
                  <a:srgbClr val="404040"/>
                </a:solidFill>
                <a:latin typeface="Arial" panose="020B0604020202020204" pitchFamily="34" charset="0"/>
                <a:ea typeface="Arial MT"/>
                <a:cs typeface="Arial MT"/>
              </a:rPr>
              <a:t>  39,6</a:t>
            </a:r>
            <a:r>
              <a:rPr lang="es-ES" sz="2200" b="1" spc="-50" dirty="0">
                <a:solidFill>
                  <a:srgbClr val="404040"/>
                </a:solidFill>
                <a:effectLst/>
                <a:latin typeface="Arial" panose="020B0604020202020204" pitchFamily="34" charset="0"/>
                <a:ea typeface="Arial MT"/>
                <a:cs typeface="Arial MT"/>
              </a:rPr>
              <a:t>%</a:t>
            </a:r>
          </a:p>
          <a:p>
            <a:pPr marL="1179195" algn="ctr">
              <a:spcBef>
                <a:spcPts val="805"/>
              </a:spcBef>
              <a:spcAft>
                <a:spcPts val="0"/>
              </a:spcAft>
            </a:pPr>
            <a:r>
              <a:rPr lang="es-ES" sz="1400" b="1" spc="-50" dirty="0">
                <a:solidFill>
                  <a:srgbClr val="FF0000"/>
                </a:solidFill>
                <a:latin typeface="Arial" panose="020B0604020202020204" pitchFamily="34" charset="0"/>
                <a:ea typeface="Arial MT"/>
                <a:cs typeface="Arial MT"/>
              </a:rPr>
              <a:t>3579</a:t>
            </a:r>
            <a:endParaRPr lang="es-ES" sz="1400" b="1" spc="-50" dirty="0">
              <a:solidFill>
                <a:srgbClr val="FF0000"/>
              </a:solidFill>
              <a:latin typeface="Arial MT"/>
              <a:ea typeface="Arial MT"/>
              <a:cs typeface="Arial MT"/>
            </a:endParaRPr>
          </a:p>
          <a:p>
            <a:pPr marL="1179195" algn="ctr">
              <a:spcBef>
                <a:spcPts val="805"/>
              </a:spcBef>
              <a:spcAft>
                <a:spcPts val="0"/>
              </a:spcAft>
            </a:pPr>
            <a:r>
              <a:rPr lang="es-ES" sz="1100" dirty="0">
                <a:effectLst/>
                <a:latin typeface="Arial MT"/>
                <a:ea typeface="Arial MT"/>
                <a:cs typeface="Arial MT"/>
              </a:rPr>
              <a:t>   </a:t>
            </a:r>
            <a:endParaRPr lang="es-ES" sz="850" dirty="0">
              <a:effectLst/>
              <a:latin typeface="Arial MT"/>
              <a:ea typeface="Arial MT"/>
              <a:cs typeface="Arial MT"/>
            </a:endParaRPr>
          </a:p>
          <a:p>
            <a:pPr algn="ctr">
              <a:spcBef>
                <a:spcPts val="250"/>
              </a:spcBef>
            </a:pPr>
            <a:r>
              <a:rPr lang="es-ES" sz="1100" dirty="0">
                <a:effectLst/>
                <a:latin typeface="Arial MT"/>
                <a:ea typeface="Arial MT"/>
                <a:cs typeface="Arial MT"/>
              </a:rPr>
              <a:t> </a:t>
            </a:r>
            <a:endParaRPr lang="es-ES" sz="850" dirty="0">
              <a:effectLst/>
              <a:latin typeface="Arial MT"/>
              <a:ea typeface="Arial MT"/>
              <a:cs typeface="Arial MT"/>
            </a:endParaRPr>
          </a:p>
          <a:p>
            <a:pPr marL="1200150" algn="ctr"/>
            <a:r>
              <a:rPr lang="es-ES" sz="1100" spc="-10" dirty="0">
                <a:solidFill>
                  <a:srgbClr val="002060"/>
                </a:solidFill>
                <a:effectLst/>
                <a:latin typeface="Arial" panose="020B0604020202020204" pitchFamily="34" charset="0"/>
                <a:ea typeface="Arial MT"/>
                <a:cs typeface="Arial MT"/>
              </a:rPr>
              <a:t>       </a:t>
            </a:r>
            <a:r>
              <a:rPr lang="es-ES" sz="1100" b="1" spc="-10" dirty="0">
                <a:solidFill>
                  <a:srgbClr val="002060"/>
                </a:solidFill>
                <a:effectLst/>
                <a:latin typeface="Arial" panose="020B0604020202020204" pitchFamily="34" charset="0"/>
                <a:ea typeface="Arial MT"/>
                <a:cs typeface="Arial MT"/>
              </a:rPr>
              <a:t>Psicológica</a:t>
            </a:r>
            <a:endParaRPr lang="es-ES" sz="1100" b="1" dirty="0">
              <a:solidFill>
                <a:srgbClr val="002060"/>
              </a:solidFill>
              <a:effectLst/>
              <a:latin typeface="Arial MT"/>
              <a:ea typeface="Arial MT"/>
              <a:cs typeface="Arial MT"/>
            </a:endParaRPr>
          </a:p>
          <a:p>
            <a:pPr marL="1091565" algn="ctr">
              <a:spcBef>
                <a:spcPts val="510"/>
              </a:spcBef>
              <a:spcAft>
                <a:spcPts val="0"/>
              </a:spcAft>
            </a:pPr>
            <a:r>
              <a:rPr lang="es-ES" sz="2200" b="1" dirty="0">
                <a:solidFill>
                  <a:srgbClr val="404040"/>
                </a:solidFill>
                <a:effectLst/>
                <a:latin typeface="Arial" panose="020B0604020202020204" pitchFamily="34" charset="0"/>
                <a:ea typeface="Arial MT"/>
                <a:cs typeface="Arial MT"/>
              </a:rPr>
              <a:t>     21,7</a:t>
            </a:r>
            <a:r>
              <a:rPr lang="es-ES" sz="2200" b="1" spc="-50" dirty="0">
                <a:solidFill>
                  <a:srgbClr val="404040"/>
                </a:solidFill>
                <a:effectLst/>
                <a:latin typeface="Arial" panose="020B0604020202020204" pitchFamily="34" charset="0"/>
                <a:ea typeface="Arial MT"/>
                <a:cs typeface="Arial MT"/>
              </a:rPr>
              <a:t>%</a:t>
            </a:r>
          </a:p>
          <a:p>
            <a:pPr marL="1091565" algn="ctr">
              <a:spcBef>
                <a:spcPts val="510"/>
              </a:spcBef>
              <a:spcAft>
                <a:spcPts val="0"/>
              </a:spcAft>
            </a:pPr>
            <a:r>
              <a:rPr lang="es-ES" sz="2200" b="1" spc="-50" dirty="0">
                <a:solidFill>
                  <a:srgbClr val="404040"/>
                </a:solidFill>
                <a:latin typeface="Arial" panose="020B0604020202020204" pitchFamily="34" charset="0"/>
                <a:ea typeface="Arial MT"/>
                <a:cs typeface="Arial MT"/>
              </a:rPr>
              <a:t>    </a:t>
            </a:r>
            <a:r>
              <a:rPr lang="es-ES" sz="1400" b="1" spc="-50" dirty="0">
                <a:solidFill>
                  <a:srgbClr val="FF0000"/>
                </a:solidFill>
                <a:latin typeface="Arial" panose="020B0604020202020204" pitchFamily="34" charset="0"/>
                <a:ea typeface="Arial MT"/>
                <a:cs typeface="Arial MT"/>
              </a:rPr>
              <a:t>1964</a:t>
            </a:r>
            <a:endParaRPr lang="es-ES" sz="1400" b="1" spc="-50" dirty="0">
              <a:solidFill>
                <a:srgbClr val="FF0000"/>
              </a:solidFill>
              <a:latin typeface="Arial" panose="020B0604020202020204" pitchFamily="34" charset="0"/>
            </a:endParaRPr>
          </a:p>
          <a:p>
            <a:pPr marL="1164590">
              <a:spcBef>
                <a:spcPts val="480"/>
              </a:spcBef>
              <a:spcAft>
                <a:spcPts val="0"/>
              </a:spcAft>
            </a:pPr>
            <a:r>
              <a:rPr lang="es-ES" sz="1100" dirty="0">
                <a:effectLst/>
                <a:latin typeface="Arial MT"/>
                <a:ea typeface="Arial MT"/>
                <a:cs typeface="Arial MT"/>
              </a:rPr>
              <a:t>          </a:t>
            </a:r>
          </a:p>
          <a:p>
            <a:pPr marL="1254125" indent="-116205" algn="ctr">
              <a:lnSpc>
                <a:spcPct val="105000"/>
              </a:lnSpc>
            </a:pPr>
            <a:r>
              <a:rPr lang="es-ES" sz="1100" b="1" dirty="0">
                <a:solidFill>
                  <a:srgbClr val="002060"/>
                </a:solidFill>
                <a:effectLst/>
                <a:latin typeface="Arial" panose="020B0604020202020204" pitchFamily="34" charset="0"/>
                <a:ea typeface="Arial MT"/>
                <a:cs typeface="Arial MT"/>
              </a:rPr>
              <a:t>Negligencia</a:t>
            </a:r>
            <a:r>
              <a:rPr lang="es-ES" sz="1100" b="1" spc="-80" dirty="0">
                <a:solidFill>
                  <a:srgbClr val="002060"/>
                </a:solidFill>
                <a:effectLst/>
                <a:latin typeface="Arial" panose="020B0604020202020204" pitchFamily="34" charset="0"/>
                <a:ea typeface="Arial MT"/>
                <a:cs typeface="Arial MT"/>
              </a:rPr>
              <a:t> </a:t>
            </a:r>
            <a:r>
              <a:rPr lang="es-ES" sz="1100" b="1" dirty="0">
                <a:solidFill>
                  <a:srgbClr val="002060"/>
                </a:solidFill>
                <a:effectLst/>
                <a:latin typeface="Arial" panose="020B0604020202020204" pitchFamily="34" charset="0"/>
                <a:ea typeface="Arial MT"/>
                <a:cs typeface="Arial MT"/>
              </a:rPr>
              <a:t>y          </a:t>
            </a:r>
            <a:r>
              <a:rPr lang="es-ES" sz="1100" b="1" spc="-10" dirty="0">
                <a:solidFill>
                  <a:srgbClr val="002060"/>
                </a:solidFill>
                <a:effectLst/>
                <a:latin typeface="Arial" panose="020B0604020202020204" pitchFamily="34" charset="0"/>
                <a:ea typeface="Arial MT"/>
                <a:cs typeface="Arial MT"/>
              </a:rPr>
              <a:t>abandono</a:t>
            </a:r>
            <a:endParaRPr lang="es-ES" sz="1100" dirty="0">
              <a:solidFill>
                <a:srgbClr val="002060"/>
              </a:solidFill>
              <a:effectLst/>
              <a:latin typeface="Arial MT"/>
              <a:ea typeface="Arial MT"/>
              <a:cs typeface="Arial MT"/>
            </a:endParaRPr>
          </a:p>
          <a:p>
            <a:pPr marL="1153795">
              <a:spcBef>
                <a:spcPts val="390"/>
              </a:spcBef>
              <a:spcAft>
                <a:spcPts val="0"/>
              </a:spcAft>
            </a:pPr>
            <a:r>
              <a:rPr lang="es-ES" sz="2200" b="1" dirty="0">
                <a:solidFill>
                  <a:srgbClr val="404040"/>
                </a:solidFill>
                <a:effectLst/>
                <a:latin typeface="Arial" panose="020B0604020202020204" pitchFamily="34" charset="0"/>
                <a:ea typeface="Arial MT"/>
                <a:cs typeface="Arial MT"/>
              </a:rPr>
              <a:t>   </a:t>
            </a:r>
            <a:r>
              <a:rPr lang="es-ES" sz="2200" b="1" dirty="0">
                <a:solidFill>
                  <a:srgbClr val="404040"/>
                </a:solidFill>
                <a:latin typeface="Arial" panose="020B0604020202020204" pitchFamily="34" charset="0"/>
                <a:ea typeface="Arial MT"/>
                <a:cs typeface="Arial MT"/>
              </a:rPr>
              <a:t>  2,1</a:t>
            </a:r>
            <a:r>
              <a:rPr lang="es-ES" sz="2200" b="1" spc="-50" dirty="0">
                <a:solidFill>
                  <a:srgbClr val="404040"/>
                </a:solidFill>
                <a:effectLst/>
                <a:latin typeface="Arial" panose="020B0604020202020204" pitchFamily="34" charset="0"/>
                <a:ea typeface="Arial MT"/>
                <a:cs typeface="Arial MT"/>
              </a:rPr>
              <a:t>%</a:t>
            </a:r>
          </a:p>
          <a:p>
            <a:pPr marL="1153795">
              <a:spcBef>
                <a:spcPts val="390"/>
              </a:spcBef>
              <a:spcAft>
                <a:spcPts val="0"/>
              </a:spcAft>
            </a:pPr>
            <a:r>
              <a:rPr lang="es-ES" sz="2200" b="1" spc="-50" dirty="0">
                <a:solidFill>
                  <a:srgbClr val="404040"/>
                </a:solidFill>
                <a:latin typeface="Arial" panose="020B0604020202020204" pitchFamily="34" charset="0"/>
                <a:ea typeface="Arial MT"/>
                <a:cs typeface="Arial MT"/>
              </a:rPr>
              <a:t>        </a:t>
            </a:r>
            <a:r>
              <a:rPr lang="es-ES" sz="1400" b="1" spc="-50" dirty="0">
                <a:solidFill>
                  <a:srgbClr val="FF0000"/>
                </a:solidFill>
                <a:latin typeface="Arial" panose="020B0604020202020204" pitchFamily="34" charset="0"/>
              </a:rPr>
              <a:t>192</a:t>
            </a:r>
          </a:p>
          <a:p>
            <a:pPr marL="1164590">
              <a:spcBef>
                <a:spcPts val="480"/>
              </a:spcBef>
              <a:spcAft>
                <a:spcPts val="0"/>
              </a:spcAft>
            </a:pPr>
            <a:endParaRPr lang="es-ES" sz="1100" dirty="0">
              <a:effectLst/>
              <a:latin typeface="Arial MT"/>
              <a:ea typeface="Arial MT"/>
              <a:cs typeface="Arial MT"/>
            </a:endParaRPr>
          </a:p>
        </p:txBody>
      </p:sp>
      <p:pic>
        <p:nvPicPr>
          <p:cNvPr id="16" name="Imagen 15">
            <a:extLst>
              <a:ext uri="{FF2B5EF4-FFF2-40B4-BE49-F238E27FC236}">
                <a16:creationId xmlns:a16="http://schemas.microsoft.com/office/drawing/2014/main" id="{40BA4611-FA9A-3738-3109-66AFBEFF51A1}"/>
              </a:ext>
            </a:extLst>
          </p:cNvPr>
          <p:cNvPicPr>
            <a:picLocks noChangeAspect="1"/>
          </p:cNvPicPr>
          <p:nvPr/>
        </p:nvPicPr>
        <p:blipFill>
          <a:blip r:embed="rId3"/>
          <a:stretch>
            <a:fillRect/>
          </a:stretch>
        </p:blipFill>
        <p:spPr>
          <a:xfrm>
            <a:off x="4703394" y="2099690"/>
            <a:ext cx="1225895" cy="1154293"/>
          </a:xfrm>
          <a:prstGeom prst="rect">
            <a:avLst/>
          </a:prstGeom>
        </p:spPr>
      </p:pic>
      <p:pic>
        <p:nvPicPr>
          <p:cNvPr id="19" name="Imagen 18">
            <a:extLst>
              <a:ext uri="{FF2B5EF4-FFF2-40B4-BE49-F238E27FC236}">
                <a16:creationId xmlns:a16="http://schemas.microsoft.com/office/drawing/2014/main" id="{51FCF00F-0DED-CBFD-8274-0FFC94FB94F6}"/>
              </a:ext>
            </a:extLst>
          </p:cNvPr>
          <p:cNvPicPr>
            <a:picLocks noChangeAspect="1"/>
          </p:cNvPicPr>
          <p:nvPr/>
        </p:nvPicPr>
        <p:blipFill>
          <a:blip r:embed="rId4"/>
          <a:stretch>
            <a:fillRect/>
          </a:stretch>
        </p:blipFill>
        <p:spPr>
          <a:xfrm>
            <a:off x="4686285" y="889170"/>
            <a:ext cx="1225895" cy="955899"/>
          </a:xfrm>
          <a:prstGeom prst="rect">
            <a:avLst/>
          </a:prstGeom>
        </p:spPr>
      </p:pic>
      <p:pic>
        <p:nvPicPr>
          <p:cNvPr id="21" name="Imagen 20">
            <a:extLst>
              <a:ext uri="{FF2B5EF4-FFF2-40B4-BE49-F238E27FC236}">
                <a16:creationId xmlns:a16="http://schemas.microsoft.com/office/drawing/2014/main" id="{62426466-DD35-5588-515D-9BE6B722B1BE}"/>
              </a:ext>
            </a:extLst>
          </p:cNvPr>
          <p:cNvPicPr>
            <a:picLocks noChangeAspect="1"/>
          </p:cNvPicPr>
          <p:nvPr/>
        </p:nvPicPr>
        <p:blipFill>
          <a:blip r:embed="rId5"/>
          <a:stretch>
            <a:fillRect/>
          </a:stretch>
        </p:blipFill>
        <p:spPr>
          <a:xfrm>
            <a:off x="4714001" y="4780676"/>
            <a:ext cx="1225895" cy="1041417"/>
          </a:xfrm>
          <a:prstGeom prst="rect">
            <a:avLst/>
          </a:prstGeom>
        </p:spPr>
      </p:pic>
      <p:pic>
        <p:nvPicPr>
          <p:cNvPr id="30" name="Imagen 29">
            <a:extLst>
              <a:ext uri="{FF2B5EF4-FFF2-40B4-BE49-F238E27FC236}">
                <a16:creationId xmlns:a16="http://schemas.microsoft.com/office/drawing/2014/main" id="{5CB2DCBD-9403-1DEC-F063-05210D41F452}"/>
              </a:ext>
            </a:extLst>
          </p:cNvPr>
          <p:cNvPicPr>
            <a:picLocks noChangeAspect="1"/>
          </p:cNvPicPr>
          <p:nvPr/>
        </p:nvPicPr>
        <p:blipFill>
          <a:blip r:embed="rId6"/>
          <a:stretch>
            <a:fillRect/>
          </a:stretch>
        </p:blipFill>
        <p:spPr>
          <a:xfrm>
            <a:off x="4714002" y="3632817"/>
            <a:ext cx="1225894" cy="939183"/>
          </a:xfrm>
          <a:prstGeom prst="rect">
            <a:avLst/>
          </a:prstGeom>
        </p:spPr>
      </p:pic>
      <p:pic>
        <p:nvPicPr>
          <p:cNvPr id="40" name="Imagen 39">
            <a:extLst>
              <a:ext uri="{FF2B5EF4-FFF2-40B4-BE49-F238E27FC236}">
                <a16:creationId xmlns:a16="http://schemas.microsoft.com/office/drawing/2014/main" id="{F2F24CCF-9FF6-E869-2C3E-81D4CAE1166B}"/>
              </a:ext>
            </a:extLst>
          </p:cNvPr>
          <p:cNvPicPr>
            <a:picLocks noChangeAspect="1"/>
          </p:cNvPicPr>
          <p:nvPr/>
        </p:nvPicPr>
        <p:blipFill>
          <a:blip r:embed="rId7"/>
          <a:stretch>
            <a:fillRect/>
          </a:stretch>
        </p:blipFill>
        <p:spPr>
          <a:xfrm>
            <a:off x="3502146" y="6744830"/>
            <a:ext cx="447738" cy="706049"/>
          </a:xfrm>
          <a:prstGeom prst="rect">
            <a:avLst/>
          </a:prstGeom>
        </p:spPr>
      </p:pic>
      <p:pic>
        <p:nvPicPr>
          <p:cNvPr id="42" name="Imagen 41">
            <a:extLst>
              <a:ext uri="{FF2B5EF4-FFF2-40B4-BE49-F238E27FC236}">
                <a16:creationId xmlns:a16="http://schemas.microsoft.com/office/drawing/2014/main" id="{F96B6B27-06FB-35F0-B117-955CF73713C9}"/>
              </a:ext>
            </a:extLst>
          </p:cNvPr>
          <p:cNvPicPr>
            <a:picLocks noChangeAspect="1"/>
          </p:cNvPicPr>
          <p:nvPr/>
        </p:nvPicPr>
        <p:blipFill>
          <a:blip r:embed="rId8"/>
          <a:stretch>
            <a:fillRect/>
          </a:stretch>
        </p:blipFill>
        <p:spPr>
          <a:xfrm>
            <a:off x="3608444" y="7608878"/>
            <a:ext cx="388444" cy="793418"/>
          </a:xfrm>
          <a:prstGeom prst="rect">
            <a:avLst/>
          </a:prstGeom>
        </p:spPr>
      </p:pic>
      <p:sp>
        <p:nvSpPr>
          <p:cNvPr id="44" name="Rectángulo: esquinas redondeadas 43">
            <a:extLst>
              <a:ext uri="{FF2B5EF4-FFF2-40B4-BE49-F238E27FC236}">
                <a16:creationId xmlns:a16="http://schemas.microsoft.com/office/drawing/2014/main" id="{552B3211-78EB-44BA-8C2C-2C7056F7A582}"/>
              </a:ext>
            </a:extLst>
          </p:cNvPr>
          <p:cNvSpPr/>
          <p:nvPr/>
        </p:nvSpPr>
        <p:spPr>
          <a:xfrm>
            <a:off x="4094807" y="6710232"/>
            <a:ext cx="1615239" cy="775246"/>
          </a:xfrm>
          <a:prstGeom prst="roundRect">
            <a:avLst/>
          </a:prstGeom>
          <a:solidFill>
            <a:schemeClr val="accent6">
              <a:lumMod val="40000"/>
              <a:lumOff val="60000"/>
            </a:schemeClr>
          </a:solidFill>
          <a:ln>
            <a:solidFill>
              <a:schemeClr val="accent6">
                <a:lumMod val="40000"/>
                <a:lumOff val="60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ES" sz="1200" dirty="0">
                <a:solidFill>
                  <a:schemeClr val="tx1"/>
                </a:solidFill>
              </a:rPr>
              <a:t>Tasa 532 casos  por cada 100 000 mujeres</a:t>
            </a:r>
          </a:p>
        </p:txBody>
      </p:sp>
      <p:sp>
        <p:nvSpPr>
          <p:cNvPr id="47" name="Rectángulo: esquinas redondeadas 46">
            <a:extLst>
              <a:ext uri="{FF2B5EF4-FFF2-40B4-BE49-F238E27FC236}">
                <a16:creationId xmlns:a16="http://schemas.microsoft.com/office/drawing/2014/main" id="{B908A309-3914-F4DD-4C4B-A98A3211DA8B}"/>
              </a:ext>
            </a:extLst>
          </p:cNvPr>
          <p:cNvSpPr/>
          <p:nvPr/>
        </p:nvSpPr>
        <p:spPr>
          <a:xfrm>
            <a:off x="4094806" y="7657374"/>
            <a:ext cx="1528378" cy="651034"/>
          </a:xfrm>
          <a:prstGeom prst="roundRect">
            <a:avLst/>
          </a:prstGeom>
          <a:solidFill>
            <a:schemeClr val="accent5">
              <a:lumMod val="60000"/>
              <a:lumOff val="40000"/>
            </a:schemeClr>
          </a:solidFill>
          <a:ln>
            <a:solidFill>
              <a:schemeClr val="accent5">
                <a:lumMod val="40000"/>
                <a:lumOff val="60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ES" sz="1200" dirty="0">
                <a:solidFill>
                  <a:schemeClr val="tx1"/>
                </a:solidFill>
              </a:rPr>
              <a:t>Tasa 131 casos por cada 100 000 hombres</a:t>
            </a:r>
          </a:p>
        </p:txBody>
      </p:sp>
      <p:sp>
        <p:nvSpPr>
          <p:cNvPr id="52" name="53 Rectángulo">
            <a:extLst>
              <a:ext uri="{FF2B5EF4-FFF2-40B4-BE49-F238E27FC236}">
                <a16:creationId xmlns:a16="http://schemas.microsoft.com/office/drawing/2014/main" id="{375BC485-BE82-DDAA-8DA8-7B387B35F1BC}"/>
              </a:ext>
            </a:extLst>
          </p:cNvPr>
          <p:cNvSpPr/>
          <p:nvPr/>
        </p:nvSpPr>
        <p:spPr>
          <a:xfrm>
            <a:off x="-14248" y="5539640"/>
            <a:ext cx="4357592" cy="523220"/>
          </a:xfrm>
          <a:prstGeom prst="rect">
            <a:avLst/>
          </a:prstGeom>
        </p:spPr>
        <p:txBody>
          <a:bodyPr wrap="square">
            <a:spAutoFit/>
          </a:bodyPr>
          <a:lstStyle/>
          <a:p>
            <a:r>
              <a:rPr lang="es-ES" sz="600" dirty="0">
                <a:latin typeface="Arial Narrow" panose="020B0606020202030204" pitchFamily="34" charset="0"/>
              </a:rPr>
              <a:t>Fuente: SVIIGILA. Secretaria de Salud de Medellín. PE X - 2025</a:t>
            </a:r>
          </a:p>
          <a:p>
            <a:endParaRPr lang="es-ES" sz="600" dirty="0">
              <a:latin typeface="Arial Narrow" panose="020B0606020202030204" pitchFamily="34" charset="0"/>
            </a:endParaRPr>
          </a:p>
          <a:p>
            <a:pPr algn="just"/>
            <a:r>
              <a:rPr lang="es-ES" sz="800" dirty="0">
                <a:latin typeface="Arial Narrow" panose="020B0606020202030204" pitchFamily="34" charset="0"/>
              </a:rPr>
              <a:t>Figura. Frecuencia de casos sospechosos de Violencia sexual y no sexual según tipo y modalidad en el Distrito de Medellín, a Periodo X 2025p.</a:t>
            </a:r>
          </a:p>
        </p:txBody>
      </p:sp>
      <p:pic>
        <p:nvPicPr>
          <p:cNvPr id="53" name="Google Shape;2766;p55">
            <a:extLst>
              <a:ext uri="{FF2B5EF4-FFF2-40B4-BE49-F238E27FC236}">
                <a16:creationId xmlns:a16="http://schemas.microsoft.com/office/drawing/2014/main" id="{18DF5793-073E-6DC5-C301-90484E77FCC5}"/>
              </a:ext>
            </a:extLst>
          </p:cNvPr>
          <p:cNvPicPr preferRelativeResize="0"/>
          <p:nvPr/>
        </p:nvPicPr>
        <p:blipFill rotWithShape="1">
          <a:blip r:embed="rId9">
            <a:alphaModFix/>
          </a:blip>
          <a:srcRect/>
          <a:stretch/>
        </p:blipFill>
        <p:spPr>
          <a:xfrm>
            <a:off x="6270301" y="8509505"/>
            <a:ext cx="870279" cy="553998"/>
          </a:xfrm>
          <a:prstGeom prst="rect">
            <a:avLst/>
          </a:prstGeom>
          <a:noFill/>
          <a:ln>
            <a:noFill/>
          </a:ln>
        </p:spPr>
      </p:pic>
      <p:sp>
        <p:nvSpPr>
          <p:cNvPr id="31" name="53 Rectángulo">
            <a:extLst>
              <a:ext uri="{FF2B5EF4-FFF2-40B4-BE49-F238E27FC236}">
                <a16:creationId xmlns:a16="http://schemas.microsoft.com/office/drawing/2014/main" id="{49B1CA12-54C6-4050-99E2-2AAE55EA0F07}"/>
              </a:ext>
            </a:extLst>
          </p:cNvPr>
          <p:cNvSpPr/>
          <p:nvPr/>
        </p:nvSpPr>
        <p:spPr>
          <a:xfrm>
            <a:off x="73142" y="3117752"/>
            <a:ext cx="4357592" cy="523220"/>
          </a:xfrm>
          <a:prstGeom prst="rect">
            <a:avLst/>
          </a:prstGeom>
        </p:spPr>
        <p:txBody>
          <a:bodyPr wrap="square">
            <a:spAutoFit/>
          </a:bodyPr>
          <a:lstStyle/>
          <a:p>
            <a:r>
              <a:rPr lang="es-ES" sz="600" dirty="0">
                <a:latin typeface="Arial Narrow" panose="020B0606020202030204" pitchFamily="34" charset="0"/>
              </a:rPr>
              <a:t>Fuente: SVIIGILA. Secretaria de Salud de Medellín. PE X - 2025</a:t>
            </a:r>
          </a:p>
          <a:p>
            <a:endParaRPr lang="es-ES" sz="600" dirty="0">
              <a:latin typeface="Arial Narrow" panose="020B0606020202030204" pitchFamily="34" charset="0"/>
            </a:endParaRPr>
          </a:p>
          <a:p>
            <a:pPr algn="just"/>
            <a:r>
              <a:rPr lang="es-ES" sz="800" dirty="0">
                <a:latin typeface="Arial Narrow" panose="020B0606020202030204" pitchFamily="34" charset="0"/>
              </a:rPr>
              <a:t>Figura. Frecuencia de casos sospechosos de Violencia sexual y no sexual. Distrito de Medellín, a Periodo X 2025p.</a:t>
            </a:r>
          </a:p>
        </p:txBody>
      </p:sp>
      <p:pic>
        <p:nvPicPr>
          <p:cNvPr id="22" name="Imagen 21">
            <a:extLst>
              <a:ext uri="{FF2B5EF4-FFF2-40B4-BE49-F238E27FC236}">
                <a16:creationId xmlns:a16="http://schemas.microsoft.com/office/drawing/2014/main" id="{0ACC3E26-A762-4A87-ABC3-782DB066BB3F}"/>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854807" y="1533995"/>
            <a:ext cx="2692229" cy="1618201"/>
          </a:xfrm>
          <a:prstGeom prst="rect">
            <a:avLst/>
          </a:prstGeom>
        </p:spPr>
      </p:pic>
      <p:pic>
        <p:nvPicPr>
          <p:cNvPr id="32" name="Imagen 31">
            <a:extLst>
              <a:ext uri="{FF2B5EF4-FFF2-40B4-BE49-F238E27FC236}">
                <a16:creationId xmlns:a16="http://schemas.microsoft.com/office/drawing/2014/main" id="{482CE429-534C-4E74-8276-45957A023D80}"/>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235478" y="3577432"/>
            <a:ext cx="3460252" cy="2000522"/>
          </a:xfrm>
          <a:prstGeom prst="rect">
            <a:avLst/>
          </a:prstGeom>
        </p:spPr>
      </p:pic>
      <p:pic>
        <p:nvPicPr>
          <p:cNvPr id="33" name="Imagen 32">
            <a:extLst>
              <a:ext uri="{FF2B5EF4-FFF2-40B4-BE49-F238E27FC236}">
                <a16:creationId xmlns:a16="http://schemas.microsoft.com/office/drawing/2014/main" id="{314BD43C-C4D0-4001-A633-E73FF6A95D58}"/>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301726" y="6605541"/>
            <a:ext cx="2848195" cy="2005690"/>
          </a:xfrm>
          <a:prstGeom prst="rect">
            <a:avLst/>
          </a:prstGeom>
        </p:spPr>
      </p:pic>
    </p:spTree>
    <p:extLst>
      <p:ext uri="{BB962C8B-B14F-4D97-AF65-F5344CB8AC3E}">
        <p14:creationId xmlns:p14="http://schemas.microsoft.com/office/powerpoint/2010/main" val="13196567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4964" y="2267907"/>
            <a:ext cx="2232241" cy="523220"/>
          </a:xfrm>
          <a:prstGeom prst="rect">
            <a:avLst/>
          </a:prstGeom>
          <a:noFill/>
          <a:ln>
            <a:noFill/>
          </a:ln>
        </p:spPr>
        <p:txBody>
          <a:bodyPr wrap="square" rtlCol="0">
            <a:spAutoFit/>
          </a:bodyPr>
          <a:lstStyle/>
          <a:p>
            <a:pPr algn="ctr"/>
            <a:r>
              <a:rPr lang="es-ES" sz="1400" b="1" dirty="0">
                <a:latin typeface="Arial Narrow" panose="020B0606020202030204" pitchFamily="34" charset="0"/>
              </a:rPr>
              <a:t>Periodo epidemiológico </a:t>
            </a:r>
          </a:p>
          <a:p>
            <a:pPr algn="ctr"/>
            <a:r>
              <a:rPr lang="es-ES" sz="1400" b="1" dirty="0">
                <a:latin typeface="Arial Narrow" panose="020B0606020202030204" pitchFamily="34" charset="0"/>
              </a:rPr>
              <a:t>X -2025p </a:t>
            </a: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accent3">
                    <a:lumMod val="60000"/>
                    <a:lumOff val="40000"/>
                  </a:schemeClr>
                </a:solidFill>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Grupos de interés</a:t>
              </a:r>
            </a:p>
          </p:txBody>
        </p:sp>
      </p:grpSp>
      <p:sp>
        <p:nvSpPr>
          <p:cNvPr id="14" name="13 Rectángulo"/>
          <p:cNvSpPr/>
          <p:nvPr/>
        </p:nvSpPr>
        <p:spPr>
          <a:xfrm>
            <a:off x="-33365" y="7663323"/>
            <a:ext cx="7200900" cy="504056"/>
          </a:xfrm>
          <a:prstGeom prst="rect">
            <a:avLst/>
          </a:prstGeom>
          <a:solidFill>
            <a:schemeClr val="accent5">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3" name="62 CuadroTexto"/>
          <p:cNvSpPr txBox="1"/>
          <p:nvPr/>
        </p:nvSpPr>
        <p:spPr>
          <a:xfrm>
            <a:off x="6461011" y="12503"/>
            <a:ext cx="739888" cy="261609"/>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a:t>
            </a:r>
            <a:r>
              <a:rPr lang="es-ES" sz="1050" b="1" dirty="0" smtClean="0">
                <a:latin typeface="Arial Narrow" panose="020B0606020202030204" pitchFamily="34" charset="0"/>
              </a:rPr>
              <a:t>55</a:t>
            </a:r>
            <a:endParaRPr lang="es-ES" sz="1050" b="1" dirty="0">
              <a:latin typeface="Arial Narrow" panose="020B0606020202030204" pitchFamily="34" charset="0"/>
            </a:endParaRPr>
          </a:p>
        </p:txBody>
      </p:sp>
      <p:sp>
        <p:nvSpPr>
          <p:cNvPr id="24" name="CuadroTexto 23">
            <a:extLst>
              <a:ext uri="{FF2B5EF4-FFF2-40B4-BE49-F238E27FC236}">
                <a16:creationId xmlns:a16="http://schemas.microsoft.com/office/drawing/2014/main" id="{14C748B0-1636-5A11-A6FA-96BEB7D167A7}"/>
              </a:ext>
            </a:extLst>
          </p:cNvPr>
          <p:cNvSpPr txBox="1"/>
          <p:nvPr/>
        </p:nvSpPr>
        <p:spPr>
          <a:xfrm>
            <a:off x="-10883" y="131242"/>
            <a:ext cx="2373578" cy="923330"/>
          </a:xfrm>
          <a:prstGeom prst="rect">
            <a:avLst/>
          </a:prstGeom>
          <a:noFill/>
        </p:spPr>
        <p:txBody>
          <a:bodyPr wrap="square" rtlCol="0">
            <a:spAutoFit/>
          </a:bodyPr>
          <a:lstStyle/>
          <a:p>
            <a:pPr algn="ctr"/>
            <a:r>
              <a:rPr lang="es-ES" b="1" dirty="0"/>
              <a:t>Violencia de genero e intrafamiliar y ataques con agentes químicos</a:t>
            </a:r>
          </a:p>
        </p:txBody>
      </p:sp>
      <p:pic>
        <p:nvPicPr>
          <p:cNvPr id="25" name="Image 378">
            <a:extLst>
              <a:ext uri="{FF2B5EF4-FFF2-40B4-BE49-F238E27FC236}">
                <a16:creationId xmlns:a16="http://schemas.microsoft.com/office/drawing/2014/main" id="{938CC28E-54EB-5997-F076-1E0E36A3C149}"/>
              </a:ext>
            </a:extLst>
          </p:cNvPr>
          <p:cNvPicPr/>
          <p:nvPr/>
        </p:nvPicPr>
        <p:blipFill>
          <a:blip r:embed="rId2" cstate="print"/>
          <a:stretch>
            <a:fillRect/>
          </a:stretch>
        </p:blipFill>
        <p:spPr>
          <a:xfrm>
            <a:off x="747386" y="1173247"/>
            <a:ext cx="1017381" cy="1013870"/>
          </a:xfrm>
          <a:prstGeom prst="rect">
            <a:avLst/>
          </a:prstGeom>
        </p:spPr>
      </p:pic>
      <p:pic>
        <p:nvPicPr>
          <p:cNvPr id="59" name="Imagen 58">
            <a:extLst>
              <a:ext uri="{FF2B5EF4-FFF2-40B4-BE49-F238E27FC236}">
                <a16:creationId xmlns:a16="http://schemas.microsoft.com/office/drawing/2014/main" id="{3D1AA0E0-FC9B-53BF-4FE9-E47078714134}"/>
              </a:ext>
            </a:extLst>
          </p:cNvPr>
          <p:cNvPicPr>
            <a:picLocks noChangeAspect="1"/>
          </p:cNvPicPr>
          <p:nvPr/>
        </p:nvPicPr>
        <p:blipFill rotWithShape="1">
          <a:blip r:embed="rId3"/>
          <a:srcRect t="10296"/>
          <a:stretch/>
        </p:blipFill>
        <p:spPr>
          <a:xfrm>
            <a:off x="3728455" y="579912"/>
            <a:ext cx="684243" cy="840368"/>
          </a:xfrm>
          <a:prstGeom prst="rect">
            <a:avLst/>
          </a:prstGeom>
        </p:spPr>
      </p:pic>
      <p:pic>
        <p:nvPicPr>
          <p:cNvPr id="61" name="Imagen 60">
            <a:extLst>
              <a:ext uri="{FF2B5EF4-FFF2-40B4-BE49-F238E27FC236}">
                <a16:creationId xmlns:a16="http://schemas.microsoft.com/office/drawing/2014/main" id="{99CDBE99-B9F4-725F-222E-BC01C9CEB579}"/>
              </a:ext>
            </a:extLst>
          </p:cNvPr>
          <p:cNvPicPr>
            <a:picLocks noChangeAspect="1"/>
          </p:cNvPicPr>
          <p:nvPr/>
        </p:nvPicPr>
        <p:blipFill>
          <a:blip r:embed="rId4"/>
          <a:stretch>
            <a:fillRect/>
          </a:stretch>
        </p:blipFill>
        <p:spPr>
          <a:xfrm>
            <a:off x="4812168" y="557373"/>
            <a:ext cx="571979" cy="862907"/>
          </a:xfrm>
          <a:prstGeom prst="rect">
            <a:avLst/>
          </a:prstGeom>
        </p:spPr>
      </p:pic>
      <p:pic>
        <p:nvPicPr>
          <p:cNvPr id="1024" name="Imagen 1023">
            <a:extLst>
              <a:ext uri="{FF2B5EF4-FFF2-40B4-BE49-F238E27FC236}">
                <a16:creationId xmlns:a16="http://schemas.microsoft.com/office/drawing/2014/main" id="{D51EA6DB-DF08-07D2-EDEA-68252665F638}"/>
              </a:ext>
            </a:extLst>
          </p:cNvPr>
          <p:cNvPicPr>
            <a:picLocks noChangeAspect="1"/>
          </p:cNvPicPr>
          <p:nvPr/>
        </p:nvPicPr>
        <p:blipFill>
          <a:blip r:embed="rId5"/>
          <a:stretch>
            <a:fillRect/>
          </a:stretch>
        </p:blipFill>
        <p:spPr>
          <a:xfrm>
            <a:off x="2609105" y="564883"/>
            <a:ext cx="620646" cy="846225"/>
          </a:xfrm>
          <a:prstGeom prst="rect">
            <a:avLst/>
          </a:prstGeom>
        </p:spPr>
      </p:pic>
      <p:grpSp>
        <p:nvGrpSpPr>
          <p:cNvPr id="8" name="Grupo 7">
            <a:extLst>
              <a:ext uri="{FF2B5EF4-FFF2-40B4-BE49-F238E27FC236}">
                <a16:creationId xmlns:a16="http://schemas.microsoft.com/office/drawing/2014/main" id="{76B72F73-AFCA-47D4-93DE-68D8300A42FF}"/>
              </a:ext>
            </a:extLst>
          </p:cNvPr>
          <p:cNvGrpSpPr/>
          <p:nvPr/>
        </p:nvGrpSpPr>
        <p:grpSpPr>
          <a:xfrm>
            <a:off x="3315141" y="6159298"/>
            <a:ext cx="3636745" cy="1099328"/>
            <a:chOff x="3790011" y="4205231"/>
            <a:chExt cx="3266823" cy="824311"/>
          </a:xfrm>
        </p:grpSpPr>
        <p:sp>
          <p:nvSpPr>
            <p:cNvPr id="1032" name="CuadroTexto 1031">
              <a:extLst>
                <a:ext uri="{FF2B5EF4-FFF2-40B4-BE49-F238E27FC236}">
                  <a16:creationId xmlns:a16="http://schemas.microsoft.com/office/drawing/2014/main" id="{D907D758-7FD3-A41C-084C-0C4CF0C795A3}"/>
                </a:ext>
              </a:extLst>
            </p:cNvPr>
            <p:cNvSpPr txBox="1"/>
            <p:nvPr/>
          </p:nvSpPr>
          <p:spPr>
            <a:xfrm>
              <a:off x="3988109" y="4205231"/>
              <a:ext cx="2950528" cy="222542"/>
            </a:xfrm>
            <a:prstGeom prst="rect">
              <a:avLst/>
            </a:prstGeom>
            <a:solidFill>
              <a:schemeClr val="accent3">
                <a:lumMod val="40000"/>
                <a:lumOff val="60000"/>
              </a:schemeClr>
            </a:solidFill>
            <a:ln>
              <a:solidFill>
                <a:schemeClr val="accent3">
                  <a:lumMod val="40000"/>
                  <a:lumOff val="60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defPPr>
                <a:defRPr lang="es-ES"/>
              </a:defPPr>
              <a:lvl1pPr algn="ctr">
                <a:defRPr sz="10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sz="1400" b="1" dirty="0">
                  <a:solidFill>
                    <a:schemeClr val="tx1"/>
                  </a:solidFill>
                </a:rPr>
                <a:t>Estrato socioeconómico</a:t>
              </a:r>
            </a:p>
          </p:txBody>
        </p:sp>
        <p:sp>
          <p:nvSpPr>
            <p:cNvPr id="1033" name="85 CuadroTexto">
              <a:extLst>
                <a:ext uri="{FF2B5EF4-FFF2-40B4-BE49-F238E27FC236}">
                  <a16:creationId xmlns:a16="http://schemas.microsoft.com/office/drawing/2014/main" id="{DF54B453-B197-2794-33DA-73FA7A4F0C40}"/>
                </a:ext>
              </a:extLst>
            </p:cNvPr>
            <p:cNvSpPr txBox="1"/>
            <p:nvPr/>
          </p:nvSpPr>
          <p:spPr>
            <a:xfrm>
              <a:off x="3790011" y="4457995"/>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Estrato 1 y 2</a:t>
              </a:r>
            </a:p>
          </p:txBody>
        </p:sp>
        <p:sp>
          <p:nvSpPr>
            <p:cNvPr id="1034" name="86 Rectángulo redondeado">
              <a:extLst>
                <a:ext uri="{FF2B5EF4-FFF2-40B4-BE49-F238E27FC236}">
                  <a16:creationId xmlns:a16="http://schemas.microsoft.com/office/drawing/2014/main" id="{2842E33F-4D0E-5A8A-C501-C53D2991A919}"/>
                </a:ext>
              </a:extLst>
            </p:cNvPr>
            <p:cNvSpPr/>
            <p:nvPr/>
          </p:nvSpPr>
          <p:spPr>
            <a:xfrm>
              <a:off x="3958574" y="4744658"/>
              <a:ext cx="901926" cy="284884"/>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48,4%</a:t>
              </a:r>
            </a:p>
          </p:txBody>
        </p:sp>
        <p:sp>
          <p:nvSpPr>
            <p:cNvPr id="1035" name="85 CuadroTexto">
              <a:extLst>
                <a:ext uri="{FF2B5EF4-FFF2-40B4-BE49-F238E27FC236}">
                  <a16:creationId xmlns:a16="http://schemas.microsoft.com/office/drawing/2014/main" id="{D79E14A4-11B0-AAA9-5033-25DBDA4BF435}"/>
                </a:ext>
              </a:extLst>
            </p:cNvPr>
            <p:cNvSpPr txBox="1"/>
            <p:nvPr/>
          </p:nvSpPr>
          <p:spPr>
            <a:xfrm>
              <a:off x="5827227" y="4450284"/>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Estrato 5 y 6</a:t>
              </a:r>
            </a:p>
          </p:txBody>
        </p:sp>
        <p:sp>
          <p:nvSpPr>
            <p:cNvPr id="1036" name="86 Rectángulo redondeado">
              <a:extLst>
                <a:ext uri="{FF2B5EF4-FFF2-40B4-BE49-F238E27FC236}">
                  <a16:creationId xmlns:a16="http://schemas.microsoft.com/office/drawing/2014/main" id="{3BD3C7B5-3FA7-CE4B-D5C7-3EBB2D8A3F45}"/>
                </a:ext>
              </a:extLst>
            </p:cNvPr>
            <p:cNvSpPr/>
            <p:nvPr/>
          </p:nvSpPr>
          <p:spPr>
            <a:xfrm>
              <a:off x="5998951" y="4740888"/>
              <a:ext cx="901926" cy="270084"/>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0,9%</a:t>
              </a:r>
            </a:p>
          </p:txBody>
        </p:sp>
        <p:sp>
          <p:nvSpPr>
            <p:cNvPr id="1037" name="85 CuadroTexto">
              <a:extLst>
                <a:ext uri="{FF2B5EF4-FFF2-40B4-BE49-F238E27FC236}">
                  <a16:creationId xmlns:a16="http://schemas.microsoft.com/office/drawing/2014/main" id="{68BFC29C-6499-C0E1-B83E-E1179D4E8BE4}"/>
                </a:ext>
              </a:extLst>
            </p:cNvPr>
            <p:cNvSpPr txBox="1"/>
            <p:nvPr/>
          </p:nvSpPr>
          <p:spPr>
            <a:xfrm>
              <a:off x="4769344" y="4472795"/>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Estrato 3 y 4</a:t>
              </a:r>
            </a:p>
          </p:txBody>
        </p:sp>
        <p:sp>
          <p:nvSpPr>
            <p:cNvPr id="1038" name="86 Rectángulo redondeado">
              <a:extLst>
                <a:ext uri="{FF2B5EF4-FFF2-40B4-BE49-F238E27FC236}">
                  <a16:creationId xmlns:a16="http://schemas.microsoft.com/office/drawing/2014/main" id="{0A4DC337-13B5-DC01-0231-A1427AED338A}"/>
                </a:ext>
              </a:extLst>
            </p:cNvPr>
            <p:cNvSpPr/>
            <p:nvPr/>
          </p:nvSpPr>
          <p:spPr>
            <a:xfrm>
              <a:off x="4953015" y="4733973"/>
              <a:ext cx="901926" cy="276999"/>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17,7%</a:t>
              </a:r>
            </a:p>
          </p:txBody>
        </p:sp>
      </p:grpSp>
      <p:pic>
        <p:nvPicPr>
          <p:cNvPr id="1043" name="Google Shape;2545;p50">
            <a:extLst>
              <a:ext uri="{FF2B5EF4-FFF2-40B4-BE49-F238E27FC236}">
                <a16:creationId xmlns:a16="http://schemas.microsoft.com/office/drawing/2014/main" id="{C80A1A50-6A85-E033-8D94-25928ECA8FCC}"/>
              </a:ext>
            </a:extLst>
          </p:cNvPr>
          <p:cNvPicPr preferRelativeResize="0"/>
          <p:nvPr/>
        </p:nvPicPr>
        <p:blipFill rotWithShape="1">
          <a:blip r:embed="rId6">
            <a:alphaModFix/>
          </a:blip>
          <a:srcRect/>
          <a:stretch/>
        </p:blipFill>
        <p:spPr>
          <a:xfrm>
            <a:off x="750508" y="2970361"/>
            <a:ext cx="939538" cy="637689"/>
          </a:xfrm>
          <a:prstGeom prst="rect">
            <a:avLst/>
          </a:prstGeom>
          <a:noFill/>
          <a:ln>
            <a:noFill/>
          </a:ln>
        </p:spPr>
      </p:pic>
      <p:pic>
        <p:nvPicPr>
          <p:cNvPr id="1044" name="Google Shape;2766;p55">
            <a:extLst>
              <a:ext uri="{FF2B5EF4-FFF2-40B4-BE49-F238E27FC236}">
                <a16:creationId xmlns:a16="http://schemas.microsoft.com/office/drawing/2014/main" id="{48B43EA8-44D5-A505-84BA-043F9CDDB59A}"/>
              </a:ext>
            </a:extLst>
          </p:cNvPr>
          <p:cNvPicPr preferRelativeResize="0"/>
          <p:nvPr/>
        </p:nvPicPr>
        <p:blipFill rotWithShape="1">
          <a:blip r:embed="rId7">
            <a:alphaModFix/>
          </a:blip>
          <a:srcRect/>
          <a:stretch/>
        </p:blipFill>
        <p:spPr>
          <a:xfrm>
            <a:off x="6461010" y="8472149"/>
            <a:ext cx="718687" cy="659347"/>
          </a:xfrm>
          <a:prstGeom prst="rect">
            <a:avLst/>
          </a:prstGeom>
          <a:noFill/>
          <a:ln>
            <a:noFill/>
          </a:ln>
        </p:spPr>
      </p:pic>
      <p:grpSp>
        <p:nvGrpSpPr>
          <p:cNvPr id="4" name="Grupo 3">
            <a:extLst>
              <a:ext uri="{FF2B5EF4-FFF2-40B4-BE49-F238E27FC236}">
                <a16:creationId xmlns:a16="http://schemas.microsoft.com/office/drawing/2014/main" id="{F39B8249-8ED9-478B-BB02-1BEE0FF38220}"/>
              </a:ext>
            </a:extLst>
          </p:cNvPr>
          <p:cNvGrpSpPr/>
          <p:nvPr/>
        </p:nvGrpSpPr>
        <p:grpSpPr>
          <a:xfrm>
            <a:off x="1639002" y="6149599"/>
            <a:ext cx="1447386" cy="1452988"/>
            <a:chOff x="2277056" y="4093029"/>
            <a:chExt cx="1447386" cy="1452988"/>
          </a:xfrm>
        </p:grpSpPr>
        <p:sp>
          <p:nvSpPr>
            <p:cNvPr id="1048" name="64 CuadroTexto">
              <a:extLst>
                <a:ext uri="{FF2B5EF4-FFF2-40B4-BE49-F238E27FC236}">
                  <a16:creationId xmlns:a16="http://schemas.microsoft.com/office/drawing/2014/main" id="{11E6D49C-AA17-71E8-DD65-DC07916AB065}"/>
                </a:ext>
              </a:extLst>
            </p:cNvPr>
            <p:cNvSpPr txBox="1"/>
            <p:nvPr/>
          </p:nvSpPr>
          <p:spPr>
            <a:xfrm>
              <a:off x="2333177" y="4093029"/>
              <a:ext cx="1391265" cy="276999"/>
            </a:xfrm>
            <a:prstGeom prst="rect">
              <a:avLst/>
            </a:prstGeom>
            <a:noFill/>
          </p:spPr>
          <p:txBody>
            <a:bodyPr wrap="square" rtlCol="0">
              <a:spAutoFit/>
            </a:bodyPr>
            <a:lstStyle/>
            <a:p>
              <a:pPr algn="ctr"/>
              <a:r>
                <a:rPr lang="es-ES" sz="1200" b="1" u="sng" dirty="0">
                  <a:latin typeface="Arial Narrow" panose="020B0606020202030204" pitchFamily="34" charset="0"/>
                </a:rPr>
                <a:t>Aseguramiento</a:t>
              </a:r>
            </a:p>
          </p:txBody>
        </p:sp>
        <p:sp>
          <p:nvSpPr>
            <p:cNvPr id="1049" name="86 Rectángulo redondeado">
              <a:extLst>
                <a:ext uri="{FF2B5EF4-FFF2-40B4-BE49-F238E27FC236}">
                  <a16:creationId xmlns:a16="http://schemas.microsoft.com/office/drawing/2014/main" id="{7200D494-5BB4-6893-12F5-605633CAAFC4}"/>
                </a:ext>
              </a:extLst>
            </p:cNvPr>
            <p:cNvSpPr/>
            <p:nvPr/>
          </p:nvSpPr>
          <p:spPr>
            <a:xfrm>
              <a:off x="2309727" y="4417921"/>
              <a:ext cx="1401734" cy="198221"/>
            </a:xfrm>
            <a:prstGeom prst="roundRect">
              <a:avLst/>
            </a:prstGeom>
            <a:solidFill>
              <a:schemeClr val="accent5">
                <a:lumMod val="20000"/>
                <a:lumOff val="80000"/>
              </a:schemeClr>
            </a:solidFill>
            <a:ln w="25400" cap="flat" cmpd="sng">
              <a:solidFill>
                <a:schemeClr val="accent5">
                  <a:lumMod val="20000"/>
                  <a:lumOff val="80000"/>
                </a:schemeClr>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pPr>
              <a:r>
                <a:rPr lang="es-ES" sz="1000" b="1" dirty="0">
                  <a:solidFill>
                    <a:schemeClr val="dk1"/>
                  </a:solidFill>
                  <a:latin typeface="Arial Narrow"/>
                  <a:sym typeface="Arial"/>
                </a:rPr>
                <a:t>Contributivo 49,3 %</a:t>
              </a:r>
            </a:p>
          </p:txBody>
        </p:sp>
        <p:sp>
          <p:nvSpPr>
            <p:cNvPr id="1050" name="86 Rectángulo redondeado">
              <a:extLst>
                <a:ext uri="{FF2B5EF4-FFF2-40B4-BE49-F238E27FC236}">
                  <a16:creationId xmlns:a16="http://schemas.microsoft.com/office/drawing/2014/main" id="{AF0DF049-2599-BECF-F5B2-44EF5B862645}"/>
                </a:ext>
              </a:extLst>
            </p:cNvPr>
            <p:cNvSpPr/>
            <p:nvPr/>
          </p:nvSpPr>
          <p:spPr>
            <a:xfrm>
              <a:off x="2290483" y="4699070"/>
              <a:ext cx="1420978" cy="182600"/>
            </a:xfrm>
            <a:prstGeom prst="roundRect">
              <a:avLst>
                <a:gd name="adj" fmla="val 8966"/>
              </a:avLst>
            </a:prstGeom>
            <a:solidFill>
              <a:schemeClr val="accent5">
                <a:lumMod val="20000"/>
                <a:lumOff val="80000"/>
              </a:schemeClr>
            </a:solidFill>
            <a:ln w="25400" cap="flat" cmpd="sng">
              <a:solidFill>
                <a:schemeClr val="accent5">
                  <a:lumMod val="20000"/>
                  <a:lumOff val="80000"/>
                </a:schemeClr>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pPr>
              <a:r>
                <a:rPr lang="es-ES" sz="1000" b="1" dirty="0">
                  <a:solidFill>
                    <a:schemeClr val="dk1"/>
                  </a:solidFill>
                  <a:latin typeface="Arial Narrow"/>
                  <a:sym typeface="Arial"/>
                </a:rPr>
                <a:t>Subsidiado 31,4%</a:t>
              </a:r>
            </a:p>
          </p:txBody>
        </p:sp>
        <p:sp>
          <p:nvSpPr>
            <p:cNvPr id="1051" name="86 Rectángulo redondeado">
              <a:extLst>
                <a:ext uri="{FF2B5EF4-FFF2-40B4-BE49-F238E27FC236}">
                  <a16:creationId xmlns:a16="http://schemas.microsoft.com/office/drawing/2014/main" id="{49119282-B775-EB19-20A1-E4E025056FB9}"/>
                </a:ext>
              </a:extLst>
            </p:cNvPr>
            <p:cNvSpPr/>
            <p:nvPr/>
          </p:nvSpPr>
          <p:spPr>
            <a:xfrm>
              <a:off x="2277056" y="5229850"/>
              <a:ext cx="1420978" cy="316167"/>
            </a:xfrm>
            <a:prstGeom prst="roundRect">
              <a:avLst>
                <a:gd name="adj" fmla="val 8966"/>
              </a:avLst>
            </a:prstGeom>
            <a:solidFill>
              <a:schemeClr val="accent5">
                <a:lumMod val="20000"/>
                <a:lumOff val="80000"/>
              </a:schemeClr>
            </a:solidFill>
            <a:ln w="25400" cap="flat" cmpd="sng">
              <a:solidFill>
                <a:schemeClr val="accent5">
                  <a:lumMod val="20000"/>
                  <a:lumOff val="80000"/>
                </a:schemeClr>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pPr>
              <a:r>
                <a:rPr lang="es-ES" sz="1000" b="1" dirty="0">
                  <a:solidFill>
                    <a:schemeClr val="dk1"/>
                  </a:solidFill>
                  <a:latin typeface="Arial Narrow"/>
                  <a:sym typeface="Arial"/>
                </a:rPr>
                <a:t>Ninguno/ particular 0,3%</a:t>
              </a:r>
            </a:p>
            <a:p>
              <a:pPr algn="ctr">
                <a:buClr>
                  <a:srgbClr val="000000"/>
                </a:buClr>
              </a:pPr>
              <a:r>
                <a:rPr lang="es-ES" sz="1000" b="1" dirty="0">
                  <a:solidFill>
                    <a:schemeClr val="dk1"/>
                  </a:solidFill>
                  <a:latin typeface="Arial Narrow"/>
                  <a:sym typeface="Arial"/>
                </a:rPr>
                <a:t>Indeterminado 17,7% </a:t>
              </a:r>
            </a:p>
          </p:txBody>
        </p:sp>
      </p:grpSp>
      <p:sp>
        <p:nvSpPr>
          <p:cNvPr id="1052" name="64 CuadroTexto">
            <a:extLst>
              <a:ext uri="{FF2B5EF4-FFF2-40B4-BE49-F238E27FC236}">
                <a16:creationId xmlns:a16="http://schemas.microsoft.com/office/drawing/2014/main" id="{37DA8DFD-23C8-B549-9BE4-7CDAFDD1B7E2}"/>
              </a:ext>
            </a:extLst>
          </p:cNvPr>
          <p:cNvSpPr txBox="1"/>
          <p:nvPr/>
        </p:nvSpPr>
        <p:spPr>
          <a:xfrm>
            <a:off x="480273" y="3608050"/>
            <a:ext cx="1391265" cy="276999"/>
          </a:xfrm>
          <a:prstGeom prst="rect">
            <a:avLst/>
          </a:prstGeom>
          <a:noFill/>
        </p:spPr>
        <p:txBody>
          <a:bodyPr wrap="square" rtlCol="0">
            <a:spAutoFit/>
          </a:bodyPr>
          <a:lstStyle/>
          <a:p>
            <a:pPr algn="ctr"/>
            <a:r>
              <a:rPr lang="es-ES" sz="1200" b="1" u="sng" dirty="0">
                <a:latin typeface="Arial Narrow" panose="020B0606020202030204" pitchFamily="34" charset="0"/>
              </a:rPr>
              <a:t>Área</a:t>
            </a:r>
          </a:p>
        </p:txBody>
      </p:sp>
      <p:pic>
        <p:nvPicPr>
          <p:cNvPr id="2050" name="Picture 2" descr="Categoría «Icono minusvalido» de fotos, imágenes e ...">
            <a:extLst>
              <a:ext uri="{FF2B5EF4-FFF2-40B4-BE49-F238E27FC236}">
                <a16:creationId xmlns:a16="http://schemas.microsoft.com/office/drawing/2014/main" id="{54365793-2E31-6198-C760-6307A7F199B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9676" t="9755" r="14303" b="14835"/>
          <a:stretch/>
        </p:blipFill>
        <p:spPr bwMode="auto">
          <a:xfrm>
            <a:off x="2582898" y="2371436"/>
            <a:ext cx="673060" cy="764210"/>
          </a:xfrm>
          <a:prstGeom prst="rect">
            <a:avLst/>
          </a:prstGeom>
          <a:noFill/>
          <a:extLst>
            <a:ext uri="{909E8E84-426E-40DD-AFC4-6F175D3DCCD1}">
              <a14:hiddenFill xmlns:a14="http://schemas.microsoft.com/office/drawing/2010/main">
                <a:solidFill>
                  <a:srgbClr val="FFFFFF"/>
                </a:solidFill>
              </a14:hiddenFill>
            </a:ext>
          </a:extLst>
        </p:spPr>
      </p:pic>
      <p:sp>
        <p:nvSpPr>
          <p:cNvPr id="1055" name="86 Rectángulo redondeado">
            <a:extLst>
              <a:ext uri="{FF2B5EF4-FFF2-40B4-BE49-F238E27FC236}">
                <a16:creationId xmlns:a16="http://schemas.microsoft.com/office/drawing/2014/main" id="{E9732D0D-15FD-62D6-3B0D-F4ED4B614221}"/>
              </a:ext>
            </a:extLst>
          </p:cNvPr>
          <p:cNvSpPr/>
          <p:nvPr/>
        </p:nvSpPr>
        <p:spPr>
          <a:xfrm>
            <a:off x="140914" y="3914636"/>
            <a:ext cx="977969" cy="577733"/>
          </a:xfrm>
          <a:prstGeom prst="roundRect">
            <a:avLst/>
          </a:prstGeom>
          <a:solidFill>
            <a:srgbClr val="F57E1B"/>
          </a:solidFill>
          <a:ln w="25400" cap="flat" cmpd="sng">
            <a:solidFill>
              <a:srgbClr val="F57E1B"/>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pPr>
            <a:r>
              <a:rPr lang="es-ES" sz="1200" b="1" dirty="0">
                <a:solidFill>
                  <a:schemeClr val="dk1"/>
                </a:solidFill>
                <a:latin typeface="Arial Narrow"/>
                <a:sym typeface="Arial"/>
              </a:rPr>
              <a:t>Urbana 97,3%</a:t>
            </a:r>
          </a:p>
          <a:p>
            <a:pPr algn="ctr">
              <a:buClr>
                <a:srgbClr val="000000"/>
              </a:buClr>
            </a:pPr>
            <a:r>
              <a:rPr lang="es-ES" sz="1200" b="1" dirty="0">
                <a:solidFill>
                  <a:schemeClr val="dk1"/>
                </a:solidFill>
                <a:latin typeface="Arial Narrow"/>
                <a:sym typeface="Arial"/>
              </a:rPr>
              <a:t>8797 casos</a:t>
            </a:r>
          </a:p>
        </p:txBody>
      </p:sp>
      <p:grpSp>
        <p:nvGrpSpPr>
          <p:cNvPr id="3" name="Grupo 2">
            <a:extLst>
              <a:ext uri="{FF2B5EF4-FFF2-40B4-BE49-F238E27FC236}">
                <a16:creationId xmlns:a16="http://schemas.microsoft.com/office/drawing/2014/main" id="{325883D1-8C78-4370-B15D-641B524F9CB3}"/>
              </a:ext>
            </a:extLst>
          </p:cNvPr>
          <p:cNvGrpSpPr/>
          <p:nvPr/>
        </p:nvGrpSpPr>
        <p:grpSpPr>
          <a:xfrm>
            <a:off x="2221297" y="1331640"/>
            <a:ext cx="4823670" cy="908192"/>
            <a:chOff x="2219433" y="1011983"/>
            <a:chExt cx="4823670" cy="908192"/>
          </a:xfrm>
        </p:grpSpPr>
        <p:grpSp>
          <p:nvGrpSpPr>
            <p:cNvPr id="6" name="11 Grupo">
              <a:extLst>
                <a:ext uri="{FF2B5EF4-FFF2-40B4-BE49-F238E27FC236}">
                  <a16:creationId xmlns:a16="http://schemas.microsoft.com/office/drawing/2014/main" id="{B5D9E004-C5D6-D177-06B9-3BC55EEC5A4D}"/>
                </a:ext>
              </a:extLst>
            </p:cNvPr>
            <p:cNvGrpSpPr/>
            <p:nvPr/>
          </p:nvGrpSpPr>
          <p:grpSpPr>
            <a:xfrm>
              <a:off x="2219433" y="1138469"/>
              <a:ext cx="1472343" cy="781706"/>
              <a:chOff x="-78740" y="7024161"/>
              <a:chExt cx="1229607" cy="781706"/>
            </a:xfrm>
          </p:grpSpPr>
          <p:sp>
            <p:nvSpPr>
              <p:cNvPr id="9" name="52 CuadroTexto">
                <a:extLst>
                  <a:ext uri="{FF2B5EF4-FFF2-40B4-BE49-F238E27FC236}">
                    <a16:creationId xmlns:a16="http://schemas.microsoft.com/office/drawing/2014/main" id="{78E7CB15-D32C-3FAC-9EF8-24C1B8AA6EAF}"/>
                  </a:ext>
                </a:extLst>
              </p:cNvPr>
              <p:cNvSpPr txBox="1"/>
              <p:nvPr/>
            </p:nvSpPr>
            <p:spPr>
              <a:xfrm>
                <a:off x="-78740" y="7024161"/>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Gestantes</a:t>
                </a:r>
              </a:p>
            </p:txBody>
          </p:sp>
          <p:sp>
            <p:nvSpPr>
              <p:cNvPr id="10" name="54 Rectángulo redondeado">
                <a:extLst>
                  <a:ext uri="{FF2B5EF4-FFF2-40B4-BE49-F238E27FC236}">
                    <a16:creationId xmlns:a16="http://schemas.microsoft.com/office/drawing/2014/main" id="{499BEDC8-B0CD-BE70-A5FD-5F68B9CC62E8}"/>
                  </a:ext>
                </a:extLst>
              </p:cNvPr>
              <p:cNvSpPr/>
              <p:nvPr/>
            </p:nvSpPr>
            <p:spPr>
              <a:xfrm>
                <a:off x="69270" y="7313631"/>
                <a:ext cx="798165" cy="492236"/>
              </a:xfrm>
              <a:prstGeom prst="roundRect">
                <a:avLst/>
              </a:prstGeom>
              <a:solidFill>
                <a:srgbClr val="AF8386"/>
              </a:solidFill>
              <a:ln>
                <a:solidFill>
                  <a:srgbClr val="AF8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2,2%</a:t>
                </a:r>
              </a:p>
              <a:p>
                <a:pPr algn="ctr"/>
                <a:r>
                  <a:rPr lang="es-ES" sz="1200" b="1" dirty="0">
                    <a:solidFill>
                      <a:schemeClr val="tx1"/>
                    </a:solidFill>
                    <a:latin typeface="Arial Narrow" panose="020B0606020202030204" pitchFamily="34" charset="0"/>
                  </a:rPr>
                  <a:t>205 casos</a:t>
                </a:r>
              </a:p>
            </p:txBody>
          </p:sp>
        </p:grpSp>
        <p:grpSp>
          <p:nvGrpSpPr>
            <p:cNvPr id="22" name="63 Grupo">
              <a:extLst>
                <a:ext uri="{FF2B5EF4-FFF2-40B4-BE49-F238E27FC236}">
                  <a16:creationId xmlns:a16="http://schemas.microsoft.com/office/drawing/2014/main" id="{D19D3F6E-C8AA-C874-87A2-CA9A29109EB1}"/>
                </a:ext>
              </a:extLst>
            </p:cNvPr>
            <p:cNvGrpSpPr/>
            <p:nvPr/>
          </p:nvGrpSpPr>
          <p:grpSpPr>
            <a:xfrm>
              <a:off x="3395429" y="1152322"/>
              <a:ext cx="1229607" cy="744196"/>
              <a:chOff x="-28754" y="7060823"/>
              <a:chExt cx="1229607" cy="744196"/>
            </a:xfrm>
          </p:grpSpPr>
          <p:sp>
            <p:nvSpPr>
              <p:cNvPr id="31" name="64 CuadroTexto">
                <a:extLst>
                  <a:ext uri="{FF2B5EF4-FFF2-40B4-BE49-F238E27FC236}">
                    <a16:creationId xmlns:a16="http://schemas.microsoft.com/office/drawing/2014/main" id="{A49E8618-DFA0-C6D8-76B0-2410D6E3E4EB}"/>
                  </a:ext>
                </a:extLst>
              </p:cNvPr>
              <p:cNvSpPr txBox="1"/>
              <p:nvPr/>
            </p:nvSpPr>
            <p:spPr>
              <a:xfrm>
                <a:off x="-28754" y="7060823"/>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Indígena</a:t>
                </a:r>
              </a:p>
            </p:txBody>
          </p:sp>
          <p:sp>
            <p:nvSpPr>
              <p:cNvPr id="32" name="65 Rectángulo redondeado">
                <a:extLst>
                  <a:ext uri="{FF2B5EF4-FFF2-40B4-BE49-F238E27FC236}">
                    <a16:creationId xmlns:a16="http://schemas.microsoft.com/office/drawing/2014/main" id="{5D2B4A8A-654D-2030-D894-82CB13D3F89A}"/>
                  </a:ext>
                </a:extLst>
              </p:cNvPr>
              <p:cNvSpPr/>
              <p:nvPr/>
            </p:nvSpPr>
            <p:spPr>
              <a:xfrm>
                <a:off x="154604" y="7343460"/>
                <a:ext cx="914114" cy="461559"/>
              </a:xfrm>
              <a:prstGeom prst="roundRect">
                <a:avLst/>
              </a:prstGeom>
              <a:solidFill>
                <a:srgbClr val="AF8386"/>
              </a:solidFill>
              <a:ln>
                <a:solidFill>
                  <a:srgbClr val="AF8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0,1%</a:t>
                </a:r>
              </a:p>
              <a:p>
                <a:pPr algn="ctr"/>
                <a:r>
                  <a:rPr lang="es-ES" sz="1200" b="1" dirty="0">
                    <a:solidFill>
                      <a:schemeClr val="tx1"/>
                    </a:solidFill>
                    <a:latin typeface="Arial Narrow" panose="020B0606020202030204" pitchFamily="34" charset="0"/>
                  </a:rPr>
                  <a:t>12 casos</a:t>
                </a:r>
              </a:p>
            </p:txBody>
          </p:sp>
        </p:grpSp>
        <p:sp>
          <p:nvSpPr>
            <p:cNvPr id="1027" name="64 CuadroTexto">
              <a:extLst>
                <a:ext uri="{FF2B5EF4-FFF2-40B4-BE49-F238E27FC236}">
                  <a16:creationId xmlns:a16="http://schemas.microsoft.com/office/drawing/2014/main" id="{DA11E622-5EBA-3F8F-EC37-02BF436FAEE5}"/>
                </a:ext>
              </a:extLst>
            </p:cNvPr>
            <p:cNvSpPr txBox="1"/>
            <p:nvPr/>
          </p:nvSpPr>
          <p:spPr>
            <a:xfrm>
              <a:off x="4409767" y="1150941"/>
              <a:ext cx="1391265" cy="276999"/>
            </a:xfrm>
            <a:prstGeom prst="rect">
              <a:avLst/>
            </a:prstGeom>
            <a:noFill/>
          </p:spPr>
          <p:txBody>
            <a:bodyPr wrap="square" rtlCol="0">
              <a:spAutoFit/>
            </a:bodyPr>
            <a:lstStyle/>
            <a:p>
              <a:pPr algn="ctr"/>
              <a:r>
                <a:rPr lang="es-ES" sz="1200" b="1" u="sng" dirty="0">
                  <a:latin typeface="Arial Narrow" panose="020B0606020202030204" pitchFamily="34" charset="0"/>
                </a:rPr>
                <a:t>Afrodescendiente</a:t>
              </a:r>
            </a:p>
          </p:txBody>
        </p:sp>
        <p:sp>
          <p:nvSpPr>
            <p:cNvPr id="1028" name="65 Rectángulo redondeado">
              <a:extLst>
                <a:ext uri="{FF2B5EF4-FFF2-40B4-BE49-F238E27FC236}">
                  <a16:creationId xmlns:a16="http://schemas.microsoft.com/office/drawing/2014/main" id="{8D318E26-3D11-7499-F0FA-3026744DC66B}"/>
                </a:ext>
              </a:extLst>
            </p:cNvPr>
            <p:cNvSpPr/>
            <p:nvPr/>
          </p:nvSpPr>
          <p:spPr>
            <a:xfrm>
              <a:off x="4588297" y="1443728"/>
              <a:ext cx="1102627" cy="452790"/>
            </a:xfrm>
            <a:prstGeom prst="roundRect">
              <a:avLst/>
            </a:prstGeom>
            <a:solidFill>
              <a:srgbClr val="AF8386"/>
            </a:solidFill>
            <a:ln>
              <a:solidFill>
                <a:srgbClr val="AF8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1,0%</a:t>
              </a:r>
            </a:p>
            <a:p>
              <a:pPr algn="ctr"/>
              <a:r>
                <a:rPr lang="es-ES" sz="1200" b="1" dirty="0">
                  <a:solidFill>
                    <a:schemeClr val="tx1"/>
                  </a:solidFill>
                  <a:latin typeface="Arial Narrow" panose="020B0606020202030204" pitchFamily="34" charset="0"/>
                </a:rPr>
                <a:t>87 casos</a:t>
              </a:r>
            </a:p>
          </p:txBody>
        </p:sp>
        <p:sp>
          <p:nvSpPr>
            <p:cNvPr id="1065" name="64 CuadroTexto">
              <a:extLst>
                <a:ext uri="{FF2B5EF4-FFF2-40B4-BE49-F238E27FC236}">
                  <a16:creationId xmlns:a16="http://schemas.microsoft.com/office/drawing/2014/main" id="{2C0622D7-8D8A-1A57-67B0-BF683FC2F742}"/>
                </a:ext>
              </a:extLst>
            </p:cNvPr>
            <p:cNvSpPr txBox="1"/>
            <p:nvPr/>
          </p:nvSpPr>
          <p:spPr>
            <a:xfrm>
              <a:off x="5715336" y="1011983"/>
              <a:ext cx="1327767" cy="461665"/>
            </a:xfrm>
            <a:prstGeom prst="rect">
              <a:avLst/>
            </a:prstGeom>
            <a:noFill/>
          </p:spPr>
          <p:txBody>
            <a:bodyPr wrap="square" rtlCol="0">
              <a:spAutoFit/>
            </a:bodyPr>
            <a:lstStyle/>
            <a:p>
              <a:pPr algn="ctr"/>
              <a:r>
                <a:rPr lang="es-ES" sz="1200" b="1" u="sng" dirty="0">
                  <a:latin typeface="Arial Narrow" panose="020B0606020202030204" pitchFamily="34" charset="0"/>
                </a:rPr>
                <a:t>Centros psiquiátricos</a:t>
              </a:r>
            </a:p>
          </p:txBody>
        </p:sp>
        <p:sp>
          <p:nvSpPr>
            <p:cNvPr id="1066" name="Google Shape;2574;p50">
              <a:extLst>
                <a:ext uri="{FF2B5EF4-FFF2-40B4-BE49-F238E27FC236}">
                  <a16:creationId xmlns:a16="http://schemas.microsoft.com/office/drawing/2014/main" id="{E1C61B3B-CBAA-6482-0C6F-90C7D9069762}"/>
                </a:ext>
              </a:extLst>
            </p:cNvPr>
            <p:cNvSpPr/>
            <p:nvPr/>
          </p:nvSpPr>
          <p:spPr>
            <a:xfrm>
              <a:off x="5913468" y="1439876"/>
              <a:ext cx="1036554" cy="461559"/>
            </a:xfrm>
            <a:custGeom>
              <a:avLst/>
              <a:gdLst/>
              <a:ahLst/>
              <a:cxnLst/>
              <a:rect l="l" t="t" r="r" b="b"/>
              <a:pathLst>
                <a:path w="913129" h="360044" extrusionOk="0">
                  <a:moveTo>
                    <a:pt x="852932" y="0"/>
                  </a:moveTo>
                  <a:lnTo>
                    <a:pt x="59944" y="0"/>
                  </a:lnTo>
                  <a:lnTo>
                    <a:pt x="36593" y="4704"/>
                  </a:lnTo>
                  <a:lnTo>
                    <a:pt x="17541" y="17541"/>
                  </a:lnTo>
                  <a:lnTo>
                    <a:pt x="4704" y="36593"/>
                  </a:lnTo>
                  <a:lnTo>
                    <a:pt x="0" y="59943"/>
                  </a:lnTo>
                  <a:lnTo>
                    <a:pt x="0" y="299719"/>
                  </a:lnTo>
                  <a:lnTo>
                    <a:pt x="4704" y="323070"/>
                  </a:lnTo>
                  <a:lnTo>
                    <a:pt x="17541" y="342122"/>
                  </a:lnTo>
                  <a:lnTo>
                    <a:pt x="36593" y="354959"/>
                  </a:lnTo>
                  <a:lnTo>
                    <a:pt x="59944" y="359663"/>
                  </a:lnTo>
                  <a:lnTo>
                    <a:pt x="852932" y="359663"/>
                  </a:lnTo>
                  <a:lnTo>
                    <a:pt x="876282" y="354959"/>
                  </a:lnTo>
                  <a:lnTo>
                    <a:pt x="895334" y="342122"/>
                  </a:lnTo>
                  <a:lnTo>
                    <a:pt x="908171" y="323070"/>
                  </a:lnTo>
                  <a:lnTo>
                    <a:pt x="912876" y="299719"/>
                  </a:lnTo>
                  <a:lnTo>
                    <a:pt x="912876" y="59943"/>
                  </a:lnTo>
                  <a:lnTo>
                    <a:pt x="908171" y="36593"/>
                  </a:lnTo>
                  <a:lnTo>
                    <a:pt x="895334" y="17541"/>
                  </a:lnTo>
                  <a:lnTo>
                    <a:pt x="876282" y="4704"/>
                  </a:lnTo>
                  <a:lnTo>
                    <a:pt x="852932" y="0"/>
                  </a:lnTo>
                  <a:close/>
                </a:path>
              </a:pathLst>
            </a:custGeom>
            <a:solidFill>
              <a:srgbClr val="AF8386"/>
            </a:solidFill>
            <a:ln>
              <a:solidFill>
                <a:srgbClr val="AF8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sym typeface="Calibri"/>
                </a:rPr>
                <a:t>0,4% </a:t>
              </a:r>
            </a:p>
            <a:p>
              <a:pPr algn="ctr"/>
              <a:r>
                <a:rPr lang="es-ES" sz="1200" b="1" dirty="0">
                  <a:solidFill>
                    <a:schemeClr val="tx1"/>
                  </a:solidFill>
                  <a:latin typeface="Arial Narrow" panose="020B0606020202030204" pitchFamily="34" charset="0"/>
                  <a:sym typeface="Calibri"/>
                </a:rPr>
                <a:t>37 casos</a:t>
              </a:r>
            </a:p>
          </p:txBody>
        </p:sp>
      </p:grpSp>
      <p:pic>
        <p:nvPicPr>
          <p:cNvPr id="2052" name="Picture 4" descr="Enfermedad - Iconos gratis de usuario">
            <a:extLst>
              <a:ext uri="{FF2B5EF4-FFF2-40B4-BE49-F238E27FC236}">
                <a16:creationId xmlns:a16="http://schemas.microsoft.com/office/drawing/2014/main" id="{00D27700-7502-BEA3-19C3-503F02AD710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67698" y="511037"/>
            <a:ext cx="853550" cy="89261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cono de abuso conyugal. violencia intrafamiliar y discriminación de la  mujer. concepto de humillación, conflicto, disputa y odio. ilustración  vectorial 4996090 Vector en Vecteezy">
            <a:extLst>
              <a:ext uri="{FF2B5EF4-FFF2-40B4-BE49-F238E27FC236}">
                <a16:creationId xmlns:a16="http://schemas.microsoft.com/office/drawing/2014/main" id="{051E3CD3-1A39-C895-A1AE-725CBA4A7D80}"/>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6999" t="15548" r="25417" b="17765"/>
          <a:stretch/>
        </p:blipFill>
        <p:spPr bwMode="auto">
          <a:xfrm>
            <a:off x="4949424" y="2515748"/>
            <a:ext cx="727446" cy="65979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resentation Name by alejiscardona1 on emaze">
            <a:extLst>
              <a:ext uri="{FF2B5EF4-FFF2-40B4-BE49-F238E27FC236}">
                <a16:creationId xmlns:a16="http://schemas.microsoft.com/office/drawing/2014/main" id="{BF1EF572-2EB7-EC28-CB21-7AF61664AB5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27234" y="2440867"/>
            <a:ext cx="665489" cy="647872"/>
          </a:xfrm>
          <a:prstGeom prst="rect">
            <a:avLst/>
          </a:prstGeom>
          <a:noFill/>
          <a:extLst>
            <a:ext uri="{909E8E84-426E-40DD-AFC4-6F175D3DCCD1}">
              <a14:hiddenFill xmlns:a14="http://schemas.microsoft.com/office/drawing/2010/main">
                <a:solidFill>
                  <a:srgbClr val="FFFFFF"/>
                </a:solidFill>
              </a14:hiddenFill>
            </a:ext>
          </a:extLst>
        </p:spPr>
      </p:pic>
      <p:sp>
        <p:nvSpPr>
          <p:cNvPr id="1067" name="CuadroTexto 1066">
            <a:extLst>
              <a:ext uri="{FF2B5EF4-FFF2-40B4-BE49-F238E27FC236}">
                <a16:creationId xmlns:a16="http://schemas.microsoft.com/office/drawing/2014/main" id="{CAF3193C-680B-E40B-8151-B3EAD5336C96}"/>
              </a:ext>
            </a:extLst>
          </p:cNvPr>
          <p:cNvSpPr txBox="1"/>
          <p:nvPr/>
        </p:nvSpPr>
        <p:spPr>
          <a:xfrm>
            <a:off x="6086189" y="2548123"/>
            <a:ext cx="616565" cy="369332"/>
          </a:xfrm>
          <a:prstGeom prst="rect">
            <a:avLst/>
          </a:prstGeom>
          <a:noFill/>
          <a:ln>
            <a:solidFill>
              <a:schemeClr val="tx1"/>
            </a:solidFill>
          </a:ln>
        </p:spPr>
        <p:txBody>
          <a:bodyPr wrap="square" rtlCol="0">
            <a:spAutoFit/>
          </a:bodyPr>
          <a:lstStyle/>
          <a:p>
            <a:r>
              <a:rPr lang="es-ES" b="1" dirty="0"/>
              <a:t>ICBF</a:t>
            </a:r>
          </a:p>
        </p:txBody>
      </p:sp>
      <p:sp>
        <p:nvSpPr>
          <p:cNvPr id="7" name="CuadroTexto 6">
            <a:extLst>
              <a:ext uri="{FF2B5EF4-FFF2-40B4-BE49-F238E27FC236}">
                <a16:creationId xmlns:a16="http://schemas.microsoft.com/office/drawing/2014/main" id="{B9A6DF04-ABE3-7D98-B522-DD1CAAAF1B04}"/>
              </a:ext>
            </a:extLst>
          </p:cNvPr>
          <p:cNvSpPr txBox="1"/>
          <p:nvPr/>
        </p:nvSpPr>
        <p:spPr>
          <a:xfrm>
            <a:off x="906598" y="8254244"/>
            <a:ext cx="5577806" cy="584775"/>
          </a:xfrm>
          <a:prstGeom prst="rect">
            <a:avLst/>
          </a:prstGeom>
          <a:noFill/>
        </p:spPr>
        <p:txBody>
          <a:bodyPr wrap="square">
            <a:spAutoFit/>
          </a:bodyPr>
          <a:lstStyle/>
          <a:p>
            <a:pPr algn="ctr"/>
            <a:r>
              <a:rPr lang="es-ES" sz="1600" dirty="0">
                <a:latin typeface="Arial Narrow" panose="020B0606020202030204" pitchFamily="34" charset="0"/>
              </a:rPr>
              <a:t>No se presentaron ataques con agentes químicos durante el período epidemiológico X 2025p</a:t>
            </a:r>
          </a:p>
        </p:txBody>
      </p:sp>
      <p:grpSp>
        <p:nvGrpSpPr>
          <p:cNvPr id="16" name="Grupo 15">
            <a:extLst>
              <a:ext uri="{FF2B5EF4-FFF2-40B4-BE49-F238E27FC236}">
                <a16:creationId xmlns:a16="http://schemas.microsoft.com/office/drawing/2014/main" id="{AB9065F6-F26F-42AA-A15C-02CA57AA4CA0}"/>
              </a:ext>
            </a:extLst>
          </p:cNvPr>
          <p:cNvGrpSpPr/>
          <p:nvPr/>
        </p:nvGrpSpPr>
        <p:grpSpPr>
          <a:xfrm>
            <a:off x="2078838" y="3059832"/>
            <a:ext cx="5056061" cy="946153"/>
            <a:chOff x="2069865" y="2464365"/>
            <a:chExt cx="5056061" cy="946153"/>
          </a:xfrm>
        </p:grpSpPr>
        <p:sp>
          <p:nvSpPr>
            <p:cNvPr id="1054" name="64 CuadroTexto">
              <a:extLst>
                <a:ext uri="{FF2B5EF4-FFF2-40B4-BE49-F238E27FC236}">
                  <a16:creationId xmlns:a16="http://schemas.microsoft.com/office/drawing/2014/main" id="{3A65060A-5B5E-6691-78EE-512ACD215BD8}"/>
                </a:ext>
              </a:extLst>
            </p:cNvPr>
            <p:cNvSpPr txBox="1"/>
            <p:nvPr/>
          </p:nvSpPr>
          <p:spPr>
            <a:xfrm>
              <a:off x="2069865" y="2464365"/>
              <a:ext cx="1636362" cy="461665"/>
            </a:xfrm>
            <a:prstGeom prst="rect">
              <a:avLst/>
            </a:prstGeom>
            <a:noFill/>
          </p:spPr>
          <p:txBody>
            <a:bodyPr wrap="square" rtlCol="0">
              <a:spAutoFit/>
            </a:bodyPr>
            <a:lstStyle/>
            <a:p>
              <a:pPr algn="ctr"/>
              <a:r>
                <a:rPr lang="es-ES" sz="1200" b="1" u="sng" dirty="0">
                  <a:latin typeface="Arial Narrow" panose="020B0606020202030204" pitchFamily="34" charset="0"/>
                </a:rPr>
                <a:t>Personas en situación de discapacidad</a:t>
              </a:r>
            </a:p>
          </p:txBody>
        </p:sp>
        <p:sp>
          <p:nvSpPr>
            <p:cNvPr id="1056" name="Google Shape;2574;p50">
              <a:extLst>
                <a:ext uri="{FF2B5EF4-FFF2-40B4-BE49-F238E27FC236}">
                  <a16:creationId xmlns:a16="http://schemas.microsoft.com/office/drawing/2014/main" id="{7F4902EE-8585-F1CF-62B6-236110800C42}"/>
                </a:ext>
              </a:extLst>
            </p:cNvPr>
            <p:cNvSpPr/>
            <p:nvPr/>
          </p:nvSpPr>
          <p:spPr>
            <a:xfrm>
              <a:off x="2391589" y="2897510"/>
              <a:ext cx="1062810" cy="466098"/>
            </a:xfrm>
            <a:custGeom>
              <a:avLst/>
              <a:gdLst/>
              <a:ahLst/>
              <a:cxnLst/>
              <a:rect l="l" t="t" r="r" b="b"/>
              <a:pathLst>
                <a:path w="913129" h="360044" extrusionOk="0">
                  <a:moveTo>
                    <a:pt x="852932" y="0"/>
                  </a:moveTo>
                  <a:lnTo>
                    <a:pt x="59944" y="0"/>
                  </a:lnTo>
                  <a:lnTo>
                    <a:pt x="36593" y="4704"/>
                  </a:lnTo>
                  <a:lnTo>
                    <a:pt x="17541" y="17541"/>
                  </a:lnTo>
                  <a:lnTo>
                    <a:pt x="4704" y="36593"/>
                  </a:lnTo>
                  <a:lnTo>
                    <a:pt x="0" y="59943"/>
                  </a:lnTo>
                  <a:lnTo>
                    <a:pt x="0" y="299719"/>
                  </a:lnTo>
                  <a:lnTo>
                    <a:pt x="4704" y="323070"/>
                  </a:lnTo>
                  <a:lnTo>
                    <a:pt x="17541" y="342122"/>
                  </a:lnTo>
                  <a:lnTo>
                    <a:pt x="36593" y="354959"/>
                  </a:lnTo>
                  <a:lnTo>
                    <a:pt x="59944" y="359663"/>
                  </a:lnTo>
                  <a:lnTo>
                    <a:pt x="852932" y="359663"/>
                  </a:lnTo>
                  <a:lnTo>
                    <a:pt x="876282" y="354959"/>
                  </a:lnTo>
                  <a:lnTo>
                    <a:pt x="895334" y="342122"/>
                  </a:lnTo>
                  <a:lnTo>
                    <a:pt x="908171" y="323070"/>
                  </a:lnTo>
                  <a:lnTo>
                    <a:pt x="912876" y="299719"/>
                  </a:lnTo>
                  <a:lnTo>
                    <a:pt x="912876" y="59943"/>
                  </a:lnTo>
                  <a:lnTo>
                    <a:pt x="908171" y="36593"/>
                  </a:lnTo>
                  <a:lnTo>
                    <a:pt x="895334" y="17541"/>
                  </a:lnTo>
                  <a:lnTo>
                    <a:pt x="876282" y="4704"/>
                  </a:lnTo>
                  <a:lnTo>
                    <a:pt x="852932" y="0"/>
                  </a:lnTo>
                  <a:close/>
                </a:path>
              </a:pathLst>
            </a:custGeom>
            <a:solidFill>
              <a:srgbClr val="AF8386"/>
            </a:solidFill>
            <a:ln>
              <a:solidFill>
                <a:srgbClr val="AF8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sym typeface="Calibri"/>
                </a:rPr>
                <a:t>0,7%</a:t>
              </a:r>
            </a:p>
            <a:p>
              <a:pPr algn="ctr"/>
              <a:r>
                <a:rPr lang="es-ES" sz="1200" b="1" dirty="0">
                  <a:solidFill>
                    <a:schemeClr val="tx1"/>
                  </a:solidFill>
                  <a:latin typeface="Arial Narrow" panose="020B0606020202030204" pitchFamily="34" charset="0"/>
                  <a:sym typeface="Calibri"/>
                </a:rPr>
                <a:t>62 casos</a:t>
              </a:r>
            </a:p>
          </p:txBody>
        </p:sp>
        <p:sp>
          <p:nvSpPr>
            <p:cNvPr id="1058" name="64 CuadroTexto">
              <a:extLst>
                <a:ext uri="{FF2B5EF4-FFF2-40B4-BE49-F238E27FC236}">
                  <a16:creationId xmlns:a16="http://schemas.microsoft.com/office/drawing/2014/main" id="{280C4D3E-93EC-41F9-F188-F31FC89944A4}"/>
                </a:ext>
              </a:extLst>
            </p:cNvPr>
            <p:cNvSpPr txBox="1"/>
            <p:nvPr/>
          </p:nvSpPr>
          <p:spPr>
            <a:xfrm>
              <a:off x="3454399" y="2608764"/>
              <a:ext cx="1391265" cy="276999"/>
            </a:xfrm>
            <a:prstGeom prst="rect">
              <a:avLst/>
            </a:prstGeom>
            <a:noFill/>
          </p:spPr>
          <p:txBody>
            <a:bodyPr wrap="square" rtlCol="0">
              <a:spAutoFit/>
            </a:bodyPr>
            <a:lstStyle/>
            <a:p>
              <a:pPr algn="ctr"/>
              <a:r>
                <a:rPr lang="es-ES" sz="1200" b="1" u="sng" dirty="0">
                  <a:latin typeface="Arial Narrow" panose="020B0606020202030204" pitchFamily="34" charset="0"/>
                </a:rPr>
                <a:t>Migrantes </a:t>
              </a:r>
            </a:p>
          </p:txBody>
        </p:sp>
        <p:sp>
          <p:nvSpPr>
            <p:cNvPr id="1059" name="Google Shape;2574;p50">
              <a:extLst>
                <a:ext uri="{FF2B5EF4-FFF2-40B4-BE49-F238E27FC236}">
                  <a16:creationId xmlns:a16="http://schemas.microsoft.com/office/drawing/2014/main" id="{6570A830-DB45-4E98-541C-E592508E4E30}"/>
                </a:ext>
              </a:extLst>
            </p:cNvPr>
            <p:cNvSpPr/>
            <p:nvPr/>
          </p:nvSpPr>
          <p:spPr>
            <a:xfrm>
              <a:off x="3661698" y="2881469"/>
              <a:ext cx="977969" cy="482140"/>
            </a:xfrm>
            <a:custGeom>
              <a:avLst/>
              <a:gdLst/>
              <a:ahLst/>
              <a:cxnLst/>
              <a:rect l="l" t="t" r="r" b="b"/>
              <a:pathLst>
                <a:path w="913129" h="360044" extrusionOk="0">
                  <a:moveTo>
                    <a:pt x="852932" y="0"/>
                  </a:moveTo>
                  <a:lnTo>
                    <a:pt x="59944" y="0"/>
                  </a:lnTo>
                  <a:lnTo>
                    <a:pt x="36593" y="4704"/>
                  </a:lnTo>
                  <a:lnTo>
                    <a:pt x="17541" y="17541"/>
                  </a:lnTo>
                  <a:lnTo>
                    <a:pt x="4704" y="36593"/>
                  </a:lnTo>
                  <a:lnTo>
                    <a:pt x="0" y="59943"/>
                  </a:lnTo>
                  <a:lnTo>
                    <a:pt x="0" y="299719"/>
                  </a:lnTo>
                  <a:lnTo>
                    <a:pt x="4704" y="323070"/>
                  </a:lnTo>
                  <a:lnTo>
                    <a:pt x="17541" y="342122"/>
                  </a:lnTo>
                  <a:lnTo>
                    <a:pt x="36593" y="354959"/>
                  </a:lnTo>
                  <a:lnTo>
                    <a:pt x="59944" y="359663"/>
                  </a:lnTo>
                  <a:lnTo>
                    <a:pt x="852932" y="359663"/>
                  </a:lnTo>
                  <a:lnTo>
                    <a:pt x="876282" y="354959"/>
                  </a:lnTo>
                  <a:lnTo>
                    <a:pt x="895334" y="342122"/>
                  </a:lnTo>
                  <a:lnTo>
                    <a:pt x="908171" y="323070"/>
                  </a:lnTo>
                  <a:lnTo>
                    <a:pt x="912876" y="299719"/>
                  </a:lnTo>
                  <a:lnTo>
                    <a:pt x="912876" y="59943"/>
                  </a:lnTo>
                  <a:lnTo>
                    <a:pt x="908171" y="36593"/>
                  </a:lnTo>
                  <a:lnTo>
                    <a:pt x="895334" y="17541"/>
                  </a:lnTo>
                  <a:lnTo>
                    <a:pt x="876282" y="4704"/>
                  </a:lnTo>
                  <a:lnTo>
                    <a:pt x="852932" y="0"/>
                  </a:lnTo>
                  <a:close/>
                </a:path>
              </a:pathLst>
            </a:custGeom>
            <a:solidFill>
              <a:srgbClr val="AF8386"/>
            </a:solidFill>
            <a:ln>
              <a:solidFill>
                <a:srgbClr val="AF8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sym typeface="Calibri"/>
                </a:rPr>
                <a:t>0,1%</a:t>
              </a:r>
            </a:p>
            <a:p>
              <a:pPr algn="ctr"/>
              <a:r>
                <a:rPr lang="es-ES" sz="1200" b="1" dirty="0">
                  <a:solidFill>
                    <a:schemeClr val="tx1"/>
                  </a:solidFill>
                  <a:latin typeface="Arial Narrow" panose="020B0606020202030204" pitchFamily="34" charset="0"/>
                  <a:sym typeface="Calibri"/>
                </a:rPr>
                <a:t>10 casos</a:t>
              </a:r>
            </a:p>
          </p:txBody>
        </p:sp>
        <p:sp>
          <p:nvSpPr>
            <p:cNvPr id="1061" name="64 CuadroTexto">
              <a:extLst>
                <a:ext uri="{FF2B5EF4-FFF2-40B4-BE49-F238E27FC236}">
                  <a16:creationId xmlns:a16="http://schemas.microsoft.com/office/drawing/2014/main" id="{5D27719C-17C3-8320-9BE9-A5A36A6CEE72}"/>
                </a:ext>
              </a:extLst>
            </p:cNvPr>
            <p:cNvSpPr txBox="1"/>
            <p:nvPr/>
          </p:nvSpPr>
          <p:spPr>
            <a:xfrm>
              <a:off x="4639668" y="2631835"/>
              <a:ext cx="1300989" cy="276999"/>
            </a:xfrm>
            <a:prstGeom prst="rect">
              <a:avLst/>
            </a:prstGeom>
            <a:noFill/>
          </p:spPr>
          <p:txBody>
            <a:bodyPr wrap="square" rtlCol="0">
              <a:spAutoFit/>
            </a:bodyPr>
            <a:lstStyle/>
            <a:p>
              <a:pPr algn="ctr"/>
              <a:r>
                <a:rPr lang="es-ES" sz="1200" b="1" u="sng" dirty="0">
                  <a:latin typeface="Arial Narrow" panose="020B0606020202030204" pitchFamily="34" charset="0"/>
                </a:rPr>
                <a:t>Victimas Violencia</a:t>
              </a:r>
            </a:p>
          </p:txBody>
        </p:sp>
        <p:sp>
          <p:nvSpPr>
            <p:cNvPr id="1063" name="64 CuadroTexto">
              <a:extLst>
                <a:ext uri="{FF2B5EF4-FFF2-40B4-BE49-F238E27FC236}">
                  <a16:creationId xmlns:a16="http://schemas.microsoft.com/office/drawing/2014/main" id="{739CB940-7698-462B-A7AF-19E8645FAB57}"/>
                </a:ext>
              </a:extLst>
            </p:cNvPr>
            <p:cNvSpPr txBox="1"/>
            <p:nvPr/>
          </p:nvSpPr>
          <p:spPr>
            <a:xfrm>
              <a:off x="5824937" y="2612708"/>
              <a:ext cx="1300989" cy="276999"/>
            </a:xfrm>
            <a:prstGeom prst="rect">
              <a:avLst/>
            </a:prstGeom>
            <a:noFill/>
          </p:spPr>
          <p:txBody>
            <a:bodyPr wrap="square" rtlCol="0">
              <a:spAutoFit/>
            </a:bodyPr>
            <a:lstStyle/>
            <a:p>
              <a:pPr algn="ctr"/>
              <a:r>
                <a:rPr lang="es-ES" sz="1200" b="1" u="sng" dirty="0">
                  <a:latin typeface="Arial Narrow" panose="020B0606020202030204" pitchFamily="34" charset="0"/>
                </a:rPr>
                <a:t>Población ICBF</a:t>
              </a:r>
            </a:p>
          </p:txBody>
        </p:sp>
        <p:sp>
          <p:nvSpPr>
            <p:cNvPr id="1064" name="Google Shape;2574;p50">
              <a:extLst>
                <a:ext uri="{FF2B5EF4-FFF2-40B4-BE49-F238E27FC236}">
                  <a16:creationId xmlns:a16="http://schemas.microsoft.com/office/drawing/2014/main" id="{5D350E6A-B9E6-7630-7BFC-49E80CF012E7}"/>
                </a:ext>
              </a:extLst>
            </p:cNvPr>
            <p:cNvSpPr/>
            <p:nvPr/>
          </p:nvSpPr>
          <p:spPr>
            <a:xfrm>
              <a:off x="5988696" y="2929418"/>
              <a:ext cx="913130" cy="481100"/>
            </a:xfrm>
            <a:custGeom>
              <a:avLst/>
              <a:gdLst/>
              <a:ahLst/>
              <a:cxnLst/>
              <a:rect l="l" t="t" r="r" b="b"/>
              <a:pathLst>
                <a:path w="913129" h="360044" extrusionOk="0">
                  <a:moveTo>
                    <a:pt x="852932" y="0"/>
                  </a:moveTo>
                  <a:lnTo>
                    <a:pt x="59944" y="0"/>
                  </a:lnTo>
                  <a:lnTo>
                    <a:pt x="36593" y="4704"/>
                  </a:lnTo>
                  <a:lnTo>
                    <a:pt x="17541" y="17541"/>
                  </a:lnTo>
                  <a:lnTo>
                    <a:pt x="4704" y="36593"/>
                  </a:lnTo>
                  <a:lnTo>
                    <a:pt x="0" y="59943"/>
                  </a:lnTo>
                  <a:lnTo>
                    <a:pt x="0" y="299719"/>
                  </a:lnTo>
                  <a:lnTo>
                    <a:pt x="4704" y="323070"/>
                  </a:lnTo>
                  <a:lnTo>
                    <a:pt x="17541" y="342122"/>
                  </a:lnTo>
                  <a:lnTo>
                    <a:pt x="36593" y="354959"/>
                  </a:lnTo>
                  <a:lnTo>
                    <a:pt x="59944" y="359663"/>
                  </a:lnTo>
                  <a:lnTo>
                    <a:pt x="852932" y="359663"/>
                  </a:lnTo>
                  <a:lnTo>
                    <a:pt x="876282" y="354959"/>
                  </a:lnTo>
                  <a:lnTo>
                    <a:pt x="895334" y="342122"/>
                  </a:lnTo>
                  <a:lnTo>
                    <a:pt x="908171" y="323070"/>
                  </a:lnTo>
                  <a:lnTo>
                    <a:pt x="912876" y="299719"/>
                  </a:lnTo>
                  <a:lnTo>
                    <a:pt x="912876" y="59943"/>
                  </a:lnTo>
                  <a:lnTo>
                    <a:pt x="908171" y="36593"/>
                  </a:lnTo>
                  <a:lnTo>
                    <a:pt x="895334" y="17541"/>
                  </a:lnTo>
                  <a:lnTo>
                    <a:pt x="876282" y="4704"/>
                  </a:lnTo>
                  <a:lnTo>
                    <a:pt x="852932" y="0"/>
                  </a:lnTo>
                  <a:close/>
                </a:path>
              </a:pathLst>
            </a:custGeom>
            <a:solidFill>
              <a:srgbClr val="AF8386"/>
            </a:solidFill>
            <a:ln>
              <a:solidFill>
                <a:srgbClr val="AF8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sym typeface="Calibri"/>
                </a:rPr>
                <a:t>0,8%</a:t>
              </a:r>
            </a:p>
            <a:p>
              <a:pPr algn="ctr"/>
              <a:r>
                <a:rPr lang="es-ES" sz="1200" b="1" dirty="0">
                  <a:solidFill>
                    <a:schemeClr val="tx1"/>
                  </a:solidFill>
                  <a:latin typeface="Arial Narrow" panose="020B0606020202030204" pitchFamily="34" charset="0"/>
                  <a:sym typeface="Calibri"/>
                </a:rPr>
                <a:t>73 casos</a:t>
              </a:r>
            </a:p>
          </p:txBody>
        </p:sp>
        <p:sp>
          <p:nvSpPr>
            <p:cNvPr id="2" name="Google Shape;2574;p50">
              <a:extLst>
                <a:ext uri="{FF2B5EF4-FFF2-40B4-BE49-F238E27FC236}">
                  <a16:creationId xmlns:a16="http://schemas.microsoft.com/office/drawing/2014/main" id="{E9521DAA-87F0-D99A-2AFC-92E91E11BE36}"/>
                </a:ext>
              </a:extLst>
            </p:cNvPr>
            <p:cNvSpPr/>
            <p:nvPr/>
          </p:nvSpPr>
          <p:spPr>
            <a:xfrm>
              <a:off x="4816066" y="2900563"/>
              <a:ext cx="1008870" cy="475407"/>
            </a:xfrm>
            <a:custGeom>
              <a:avLst/>
              <a:gdLst/>
              <a:ahLst/>
              <a:cxnLst/>
              <a:rect l="l" t="t" r="r" b="b"/>
              <a:pathLst>
                <a:path w="913129" h="360044" extrusionOk="0">
                  <a:moveTo>
                    <a:pt x="852932" y="0"/>
                  </a:moveTo>
                  <a:lnTo>
                    <a:pt x="59944" y="0"/>
                  </a:lnTo>
                  <a:lnTo>
                    <a:pt x="36593" y="4704"/>
                  </a:lnTo>
                  <a:lnTo>
                    <a:pt x="17541" y="17541"/>
                  </a:lnTo>
                  <a:lnTo>
                    <a:pt x="4704" y="36593"/>
                  </a:lnTo>
                  <a:lnTo>
                    <a:pt x="0" y="59943"/>
                  </a:lnTo>
                  <a:lnTo>
                    <a:pt x="0" y="299719"/>
                  </a:lnTo>
                  <a:lnTo>
                    <a:pt x="4704" y="323070"/>
                  </a:lnTo>
                  <a:lnTo>
                    <a:pt x="17541" y="342122"/>
                  </a:lnTo>
                  <a:lnTo>
                    <a:pt x="36593" y="354959"/>
                  </a:lnTo>
                  <a:lnTo>
                    <a:pt x="59944" y="359663"/>
                  </a:lnTo>
                  <a:lnTo>
                    <a:pt x="852932" y="359663"/>
                  </a:lnTo>
                  <a:lnTo>
                    <a:pt x="876282" y="354959"/>
                  </a:lnTo>
                  <a:lnTo>
                    <a:pt x="895334" y="342122"/>
                  </a:lnTo>
                  <a:lnTo>
                    <a:pt x="908171" y="323070"/>
                  </a:lnTo>
                  <a:lnTo>
                    <a:pt x="912876" y="299719"/>
                  </a:lnTo>
                  <a:lnTo>
                    <a:pt x="912876" y="59943"/>
                  </a:lnTo>
                  <a:lnTo>
                    <a:pt x="908171" y="36593"/>
                  </a:lnTo>
                  <a:lnTo>
                    <a:pt x="895334" y="17541"/>
                  </a:lnTo>
                  <a:lnTo>
                    <a:pt x="876282" y="4704"/>
                  </a:lnTo>
                  <a:lnTo>
                    <a:pt x="852932" y="0"/>
                  </a:lnTo>
                  <a:close/>
                </a:path>
              </a:pathLst>
            </a:custGeom>
            <a:solidFill>
              <a:srgbClr val="AF8386"/>
            </a:solidFill>
            <a:ln>
              <a:solidFill>
                <a:srgbClr val="AF8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sym typeface="Calibri"/>
                </a:rPr>
                <a:t>0,8%</a:t>
              </a:r>
            </a:p>
            <a:p>
              <a:pPr algn="ctr"/>
              <a:r>
                <a:rPr lang="es-ES" sz="1200" b="1" dirty="0">
                  <a:solidFill>
                    <a:schemeClr val="tx1"/>
                  </a:solidFill>
                  <a:latin typeface="Arial Narrow" panose="020B0606020202030204" pitchFamily="34" charset="0"/>
                  <a:sym typeface="Calibri"/>
                </a:rPr>
                <a:t>75 casos</a:t>
              </a:r>
            </a:p>
          </p:txBody>
        </p:sp>
      </p:grpSp>
      <p:pic>
        <p:nvPicPr>
          <p:cNvPr id="62" name="Google Shape;2552;p50">
            <a:extLst>
              <a:ext uri="{FF2B5EF4-FFF2-40B4-BE49-F238E27FC236}">
                <a16:creationId xmlns:a16="http://schemas.microsoft.com/office/drawing/2014/main" id="{139D037F-19E0-421A-8D09-733DB6D756F0}"/>
              </a:ext>
            </a:extLst>
          </p:cNvPr>
          <p:cNvPicPr preferRelativeResize="0"/>
          <p:nvPr/>
        </p:nvPicPr>
        <p:blipFill rotWithShape="1">
          <a:blip r:embed="rId12">
            <a:alphaModFix/>
          </a:blip>
          <a:srcRect/>
          <a:stretch/>
        </p:blipFill>
        <p:spPr>
          <a:xfrm>
            <a:off x="199843" y="6367472"/>
            <a:ext cx="1197425" cy="756988"/>
          </a:xfrm>
          <a:prstGeom prst="rect">
            <a:avLst/>
          </a:prstGeom>
          <a:noFill/>
          <a:ln>
            <a:noFill/>
          </a:ln>
        </p:spPr>
      </p:pic>
      <p:pic>
        <p:nvPicPr>
          <p:cNvPr id="17" name="Imagen 16">
            <a:extLst>
              <a:ext uri="{FF2B5EF4-FFF2-40B4-BE49-F238E27FC236}">
                <a16:creationId xmlns:a16="http://schemas.microsoft.com/office/drawing/2014/main" id="{CA9802C3-2410-424D-AD44-AE382BF48BD3}"/>
              </a:ext>
            </a:extLst>
          </p:cNvPr>
          <p:cNvPicPr>
            <a:picLocks noChangeAspect="1"/>
          </p:cNvPicPr>
          <p:nvPr/>
        </p:nvPicPr>
        <p:blipFill rotWithShape="1">
          <a:blip r:embed="rId13"/>
          <a:srcRect l="7535" t="14838" r="11024" b="27980"/>
          <a:stretch/>
        </p:blipFill>
        <p:spPr>
          <a:xfrm>
            <a:off x="2424399" y="4305893"/>
            <a:ext cx="934599" cy="743198"/>
          </a:xfrm>
          <a:prstGeom prst="rect">
            <a:avLst/>
          </a:prstGeom>
        </p:spPr>
      </p:pic>
      <p:grpSp>
        <p:nvGrpSpPr>
          <p:cNvPr id="67" name="Grupo 66">
            <a:extLst>
              <a:ext uri="{FF2B5EF4-FFF2-40B4-BE49-F238E27FC236}">
                <a16:creationId xmlns:a16="http://schemas.microsoft.com/office/drawing/2014/main" id="{37763F36-043F-4B5C-B800-B94BDEF1AD60}"/>
              </a:ext>
            </a:extLst>
          </p:cNvPr>
          <p:cNvGrpSpPr/>
          <p:nvPr/>
        </p:nvGrpSpPr>
        <p:grpSpPr>
          <a:xfrm>
            <a:off x="2243777" y="5004048"/>
            <a:ext cx="4891622" cy="900784"/>
            <a:chOff x="2314961" y="2499383"/>
            <a:chExt cx="4891622" cy="900784"/>
          </a:xfrm>
        </p:grpSpPr>
        <p:sp>
          <p:nvSpPr>
            <p:cNvPr id="68" name="64 CuadroTexto">
              <a:extLst>
                <a:ext uri="{FF2B5EF4-FFF2-40B4-BE49-F238E27FC236}">
                  <a16:creationId xmlns:a16="http://schemas.microsoft.com/office/drawing/2014/main" id="{67666F4A-B282-446F-A86C-EF7651D17726}"/>
                </a:ext>
              </a:extLst>
            </p:cNvPr>
            <p:cNvSpPr txBox="1"/>
            <p:nvPr/>
          </p:nvSpPr>
          <p:spPr>
            <a:xfrm>
              <a:off x="2314961" y="2604469"/>
              <a:ext cx="1391265" cy="276999"/>
            </a:xfrm>
            <a:prstGeom prst="rect">
              <a:avLst/>
            </a:prstGeom>
            <a:noFill/>
          </p:spPr>
          <p:txBody>
            <a:bodyPr wrap="square" rtlCol="0">
              <a:spAutoFit/>
            </a:bodyPr>
            <a:lstStyle/>
            <a:p>
              <a:pPr algn="ctr"/>
              <a:r>
                <a:rPr lang="es-ES" sz="1200" b="1" u="sng" dirty="0">
                  <a:latin typeface="Arial Narrow" panose="020B0606020202030204" pitchFamily="34" charset="0"/>
                </a:rPr>
                <a:t>Desplazados</a:t>
              </a:r>
            </a:p>
          </p:txBody>
        </p:sp>
        <p:sp>
          <p:nvSpPr>
            <p:cNvPr id="69" name="Google Shape;2574;p50">
              <a:extLst>
                <a:ext uri="{FF2B5EF4-FFF2-40B4-BE49-F238E27FC236}">
                  <a16:creationId xmlns:a16="http://schemas.microsoft.com/office/drawing/2014/main" id="{CB00BA7F-1668-4D2D-A5F0-E8AC73BB62DA}"/>
                </a:ext>
              </a:extLst>
            </p:cNvPr>
            <p:cNvSpPr/>
            <p:nvPr/>
          </p:nvSpPr>
          <p:spPr>
            <a:xfrm>
              <a:off x="2391589" y="2897510"/>
              <a:ext cx="1062810" cy="466098"/>
            </a:xfrm>
            <a:custGeom>
              <a:avLst/>
              <a:gdLst/>
              <a:ahLst/>
              <a:cxnLst/>
              <a:rect l="l" t="t" r="r" b="b"/>
              <a:pathLst>
                <a:path w="913129" h="360044" extrusionOk="0">
                  <a:moveTo>
                    <a:pt x="852932" y="0"/>
                  </a:moveTo>
                  <a:lnTo>
                    <a:pt x="59944" y="0"/>
                  </a:lnTo>
                  <a:lnTo>
                    <a:pt x="36593" y="4704"/>
                  </a:lnTo>
                  <a:lnTo>
                    <a:pt x="17541" y="17541"/>
                  </a:lnTo>
                  <a:lnTo>
                    <a:pt x="4704" y="36593"/>
                  </a:lnTo>
                  <a:lnTo>
                    <a:pt x="0" y="59943"/>
                  </a:lnTo>
                  <a:lnTo>
                    <a:pt x="0" y="299719"/>
                  </a:lnTo>
                  <a:lnTo>
                    <a:pt x="4704" y="323070"/>
                  </a:lnTo>
                  <a:lnTo>
                    <a:pt x="17541" y="342122"/>
                  </a:lnTo>
                  <a:lnTo>
                    <a:pt x="36593" y="354959"/>
                  </a:lnTo>
                  <a:lnTo>
                    <a:pt x="59944" y="359663"/>
                  </a:lnTo>
                  <a:lnTo>
                    <a:pt x="852932" y="359663"/>
                  </a:lnTo>
                  <a:lnTo>
                    <a:pt x="876282" y="354959"/>
                  </a:lnTo>
                  <a:lnTo>
                    <a:pt x="895334" y="342122"/>
                  </a:lnTo>
                  <a:lnTo>
                    <a:pt x="908171" y="323070"/>
                  </a:lnTo>
                  <a:lnTo>
                    <a:pt x="912876" y="299719"/>
                  </a:lnTo>
                  <a:lnTo>
                    <a:pt x="912876" y="59943"/>
                  </a:lnTo>
                  <a:lnTo>
                    <a:pt x="908171" y="36593"/>
                  </a:lnTo>
                  <a:lnTo>
                    <a:pt x="895334" y="17541"/>
                  </a:lnTo>
                  <a:lnTo>
                    <a:pt x="876282" y="4704"/>
                  </a:lnTo>
                  <a:lnTo>
                    <a:pt x="852932" y="0"/>
                  </a:lnTo>
                  <a:close/>
                </a:path>
              </a:pathLst>
            </a:custGeom>
            <a:solidFill>
              <a:srgbClr val="AF8386"/>
            </a:solidFill>
            <a:ln>
              <a:solidFill>
                <a:srgbClr val="AF8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sym typeface="Calibri"/>
                </a:rPr>
                <a:t>0,2%</a:t>
              </a:r>
            </a:p>
            <a:p>
              <a:pPr algn="ctr"/>
              <a:r>
                <a:rPr lang="es-ES" sz="1200" b="1" dirty="0">
                  <a:solidFill>
                    <a:schemeClr val="tx1"/>
                  </a:solidFill>
                  <a:latin typeface="Arial Narrow" panose="020B0606020202030204" pitchFamily="34" charset="0"/>
                  <a:sym typeface="Calibri"/>
                </a:rPr>
                <a:t>20 casos</a:t>
              </a:r>
            </a:p>
          </p:txBody>
        </p:sp>
        <p:sp>
          <p:nvSpPr>
            <p:cNvPr id="70" name="64 CuadroTexto">
              <a:extLst>
                <a:ext uri="{FF2B5EF4-FFF2-40B4-BE49-F238E27FC236}">
                  <a16:creationId xmlns:a16="http://schemas.microsoft.com/office/drawing/2014/main" id="{A813CCA1-EE32-4871-88EB-3517D623A10D}"/>
                </a:ext>
              </a:extLst>
            </p:cNvPr>
            <p:cNvSpPr txBox="1"/>
            <p:nvPr/>
          </p:nvSpPr>
          <p:spPr>
            <a:xfrm>
              <a:off x="3454399" y="2499383"/>
              <a:ext cx="1391265" cy="461665"/>
            </a:xfrm>
            <a:prstGeom prst="rect">
              <a:avLst/>
            </a:prstGeom>
            <a:noFill/>
          </p:spPr>
          <p:txBody>
            <a:bodyPr wrap="square" rtlCol="0">
              <a:spAutoFit/>
            </a:bodyPr>
            <a:lstStyle/>
            <a:p>
              <a:pPr algn="ctr"/>
              <a:r>
                <a:rPr lang="es-ES" sz="1200" b="1" u="sng" dirty="0">
                  <a:latin typeface="Arial Narrow" panose="020B0606020202030204" pitchFamily="34" charset="0"/>
                </a:rPr>
                <a:t>Población privada de la libertad </a:t>
              </a:r>
            </a:p>
          </p:txBody>
        </p:sp>
        <p:sp>
          <p:nvSpPr>
            <p:cNvPr id="71" name="Google Shape;2574;p50">
              <a:extLst>
                <a:ext uri="{FF2B5EF4-FFF2-40B4-BE49-F238E27FC236}">
                  <a16:creationId xmlns:a16="http://schemas.microsoft.com/office/drawing/2014/main" id="{FCBD7C68-79EF-4601-9897-6140AE15BE0A}"/>
                </a:ext>
              </a:extLst>
            </p:cNvPr>
            <p:cNvSpPr/>
            <p:nvPr/>
          </p:nvSpPr>
          <p:spPr>
            <a:xfrm>
              <a:off x="3664902" y="2900650"/>
              <a:ext cx="913130" cy="466098"/>
            </a:xfrm>
            <a:custGeom>
              <a:avLst/>
              <a:gdLst/>
              <a:ahLst/>
              <a:cxnLst/>
              <a:rect l="l" t="t" r="r" b="b"/>
              <a:pathLst>
                <a:path w="913129" h="360044" extrusionOk="0">
                  <a:moveTo>
                    <a:pt x="852932" y="0"/>
                  </a:moveTo>
                  <a:lnTo>
                    <a:pt x="59944" y="0"/>
                  </a:lnTo>
                  <a:lnTo>
                    <a:pt x="36593" y="4704"/>
                  </a:lnTo>
                  <a:lnTo>
                    <a:pt x="17541" y="17541"/>
                  </a:lnTo>
                  <a:lnTo>
                    <a:pt x="4704" y="36593"/>
                  </a:lnTo>
                  <a:lnTo>
                    <a:pt x="0" y="59943"/>
                  </a:lnTo>
                  <a:lnTo>
                    <a:pt x="0" y="299719"/>
                  </a:lnTo>
                  <a:lnTo>
                    <a:pt x="4704" y="323070"/>
                  </a:lnTo>
                  <a:lnTo>
                    <a:pt x="17541" y="342122"/>
                  </a:lnTo>
                  <a:lnTo>
                    <a:pt x="36593" y="354959"/>
                  </a:lnTo>
                  <a:lnTo>
                    <a:pt x="59944" y="359663"/>
                  </a:lnTo>
                  <a:lnTo>
                    <a:pt x="852932" y="359663"/>
                  </a:lnTo>
                  <a:lnTo>
                    <a:pt x="876282" y="354959"/>
                  </a:lnTo>
                  <a:lnTo>
                    <a:pt x="895334" y="342122"/>
                  </a:lnTo>
                  <a:lnTo>
                    <a:pt x="908171" y="323070"/>
                  </a:lnTo>
                  <a:lnTo>
                    <a:pt x="912876" y="299719"/>
                  </a:lnTo>
                  <a:lnTo>
                    <a:pt x="912876" y="59943"/>
                  </a:lnTo>
                  <a:lnTo>
                    <a:pt x="908171" y="36593"/>
                  </a:lnTo>
                  <a:lnTo>
                    <a:pt x="895334" y="17541"/>
                  </a:lnTo>
                  <a:lnTo>
                    <a:pt x="876282" y="4704"/>
                  </a:lnTo>
                  <a:lnTo>
                    <a:pt x="852932" y="0"/>
                  </a:lnTo>
                  <a:close/>
                </a:path>
              </a:pathLst>
            </a:custGeom>
            <a:solidFill>
              <a:srgbClr val="AF8386"/>
            </a:solidFill>
            <a:ln>
              <a:solidFill>
                <a:srgbClr val="AF8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sym typeface="Calibri"/>
                </a:rPr>
                <a:t>0,04%</a:t>
              </a:r>
            </a:p>
            <a:p>
              <a:pPr algn="ctr"/>
              <a:r>
                <a:rPr lang="es-ES" sz="1200" b="1" dirty="0">
                  <a:solidFill>
                    <a:schemeClr val="tx1"/>
                  </a:solidFill>
                  <a:latin typeface="Arial Narrow" panose="020B0606020202030204" pitchFamily="34" charset="0"/>
                  <a:sym typeface="Calibri"/>
                </a:rPr>
                <a:t>4 casos</a:t>
              </a:r>
            </a:p>
          </p:txBody>
        </p:sp>
        <p:sp>
          <p:nvSpPr>
            <p:cNvPr id="72" name="64 CuadroTexto">
              <a:extLst>
                <a:ext uri="{FF2B5EF4-FFF2-40B4-BE49-F238E27FC236}">
                  <a16:creationId xmlns:a16="http://schemas.microsoft.com/office/drawing/2014/main" id="{654CF78B-2E3D-409E-87F4-AE66AB17F941}"/>
                </a:ext>
              </a:extLst>
            </p:cNvPr>
            <p:cNvSpPr txBox="1"/>
            <p:nvPr/>
          </p:nvSpPr>
          <p:spPr>
            <a:xfrm>
              <a:off x="4639668" y="2631835"/>
              <a:ext cx="1462819" cy="276999"/>
            </a:xfrm>
            <a:prstGeom prst="rect">
              <a:avLst/>
            </a:prstGeom>
            <a:noFill/>
          </p:spPr>
          <p:txBody>
            <a:bodyPr wrap="square" rtlCol="0">
              <a:spAutoFit/>
            </a:bodyPr>
            <a:lstStyle/>
            <a:p>
              <a:pPr algn="ctr"/>
              <a:r>
                <a:rPr lang="es-ES" sz="1200" b="1" u="sng" dirty="0">
                  <a:latin typeface="Arial Narrow" panose="020B0606020202030204" pitchFamily="34" charset="0"/>
                </a:rPr>
                <a:t>Madres comunitarias</a:t>
              </a:r>
            </a:p>
          </p:txBody>
        </p:sp>
        <p:sp>
          <p:nvSpPr>
            <p:cNvPr id="73" name="64 CuadroTexto">
              <a:extLst>
                <a:ext uri="{FF2B5EF4-FFF2-40B4-BE49-F238E27FC236}">
                  <a16:creationId xmlns:a16="http://schemas.microsoft.com/office/drawing/2014/main" id="{2506C497-B49E-4355-8E24-4B8F2C4062DA}"/>
                </a:ext>
              </a:extLst>
            </p:cNvPr>
            <p:cNvSpPr txBox="1"/>
            <p:nvPr/>
          </p:nvSpPr>
          <p:spPr>
            <a:xfrm>
              <a:off x="5905594" y="2639098"/>
              <a:ext cx="1300989" cy="276999"/>
            </a:xfrm>
            <a:prstGeom prst="rect">
              <a:avLst/>
            </a:prstGeom>
            <a:noFill/>
          </p:spPr>
          <p:txBody>
            <a:bodyPr wrap="square" rtlCol="0">
              <a:spAutoFit/>
            </a:bodyPr>
            <a:lstStyle/>
            <a:p>
              <a:pPr algn="ctr"/>
              <a:r>
                <a:rPr lang="es-ES" sz="1200" b="1" u="sng" dirty="0">
                  <a:latin typeface="Arial Narrow" panose="020B0606020202030204" pitchFamily="34" charset="0"/>
                </a:rPr>
                <a:t>Desmovilizados</a:t>
              </a:r>
            </a:p>
          </p:txBody>
        </p:sp>
        <p:sp>
          <p:nvSpPr>
            <p:cNvPr id="75" name="Google Shape;2574;p50">
              <a:extLst>
                <a:ext uri="{FF2B5EF4-FFF2-40B4-BE49-F238E27FC236}">
                  <a16:creationId xmlns:a16="http://schemas.microsoft.com/office/drawing/2014/main" id="{67C7F620-21F3-4BE9-B016-80F55E434BF1}"/>
                </a:ext>
              </a:extLst>
            </p:cNvPr>
            <p:cNvSpPr/>
            <p:nvPr/>
          </p:nvSpPr>
          <p:spPr>
            <a:xfrm>
              <a:off x="4875254" y="2897510"/>
              <a:ext cx="913130" cy="502657"/>
            </a:xfrm>
            <a:custGeom>
              <a:avLst/>
              <a:gdLst/>
              <a:ahLst/>
              <a:cxnLst/>
              <a:rect l="l" t="t" r="r" b="b"/>
              <a:pathLst>
                <a:path w="913129" h="360044" extrusionOk="0">
                  <a:moveTo>
                    <a:pt x="852932" y="0"/>
                  </a:moveTo>
                  <a:lnTo>
                    <a:pt x="59944" y="0"/>
                  </a:lnTo>
                  <a:lnTo>
                    <a:pt x="36593" y="4704"/>
                  </a:lnTo>
                  <a:lnTo>
                    <a:pt x="17541" y="17541"/>
                  </a:lnTo>
                  <a:lnTo>
                    <a:pt x="4704" y="36593"/>
                  </a:lnTo>
                  <a:lnTo>
                    <a:pt x="0" y="59943"/>
                  </a:lnTo>
                  <a:lnTo>
                    <a:pt x="0" y="299719"/>
                  </a:lnTo>
                  <a:lnTo>
                    <a:pt x="4704" y="323070"/>
                  </a:lnTo>
                  <a:lnTo>
                    <a:pt x="17541" y="342122"/>
                  </a:lnTo>
                  <a:lnTo>
                    <a:pt x="36593" y="354959"/>
                  </a:lnTo>
                  <a:lnTo>
                    <a:pt x="59944" y="359663"/>
                  </a:lnTo>
                  <a:lnTo>
                    <a:pt x="852932" y="359663"/>
                  </a:lnTo>
                  <a:lnTo>
                    <a:pt x="876282" y="354959"/>
                  </a:lnTo>
                  <a:lnTo>
                    <a:pt x="895334" y="342122"/>
                  </a:lnTo>
                  <a:lnTo>
                    <a:pt x="908171" y="323070"/>
                  </a:lnTo>
                  <a:lnTo>
                    <a:pt x="912876" y="299719"/>
                  </a:lnTo>
                  <a:lnTo>
                    <a:pt x="912876" y="59943"/>
                  </a:lnTo>
                  <a:lnTo>
                    <a:pt x="908171" y="36593"/>
                  </a:lnTo>
                  <a:lnTo>
                    <a:pt x="895334" y="17541"/>
                  </a:lnTo>
                  <a:lnTo>
                    <a:pt x="876282" y="4704"/>
                  </a:lnTo>
                  <a:lnTo>
                    <a:pt x="852932" y="0"/>
                  </a:lnTo>
                  <a:close/>
                </a:path>
              </a:pathLst>
            </a:custGeom>
            <a:solidFill>
              <a:srgbClr val="AF8386"/>
            </a:solidFill>
            <a:ln>
              <a:solidFill>
                <a:srgbClr val="AF8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sym typeface="Calibri"/>
                </a:rPr>
                <a:t>0,1%</a:t>
              </a:r>
            </a:p>
            <a:p>
              <a:pPr algn="ctr"/>
              <a:r>
                <a:rPr lang="es-ES" sz="1200" b="1" dirty="0">
                  <a:solidFill>
                    <a:schemeClr val="tx1"/>
                  </a:solidFill>
                  <a:latin typeface="Arial Narrow" panose="020B0606020202030204" pitchFamily="34" charset="0"/>
                  <a:sym typeface="Calibri"/>
                </a:rPr>
                <a:t>6 casos</a:t>
              </a:r>
            </a:p>
          </p:txBody>
        </p:sp>
      </p:grpSp>
      <p:pic>
        <p:nvPicPr>
          <p:cNvPr id="76" name="Picture 5">
            <a:extLst>
              <a:ext uri="{FF2B5EF4-FFF2-40B4-BE49-F238E27FC236}">
                <a16:creationId xmlns:a16="http://schemas.microsoft.com/office/drawing/2014/main" id="{5271377B-A3B2-40B0-BF7A-D46C01A23065}"/>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8861" b="100000" l="9769" r="35476"/>
                    </a14:imgEffect>
                  </a14:imgLayer>
                </a14:imgProps>
              </a:ext>
              <a:ext uri="{28A0092B-C50C-407E-A947-70E740481C1C}">
                <a14:useLocalDpi xmlns:a14="http://schemas.microsoft.com/office/drawing/2010/main" val="0"/>
              </a:ext>
            </a:extLst>
          </a:blip>
          <a:srcRect l="12084" r="68057"/>
          <a:stretch/>
        </p:blipFill>
        <p:spPr bwMode="auto">
          <a:xfrm>
            <a:off x="238435" y="4554949"/>
            <a:ext cx="727035" cy="743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7" name="84 Grupo">
            <a:extLst>
              <a:ext uri="{FF2B5EF4-FFF2-40B4-BE49-F238E27FC236}">
                <a16:creationId xmlns:a16="http://schemas.microsoft.com/office/drawing/2014/main" id="{95BFBE9F-1323-46AB-B115-0479A1AE37EF}"/>
              </a:ext>
            </a:extLst>
          </p:cNvPr>
          <p:cNvGrpSpPr/>
          <p:nvPr/>
        </p:nvGrpSpPr>
        <p:grpSpPr>
          <a:xfrm>
            <a:off x="27431" y="5319287"/>
            <a:ext cx="1229607" cy="754569"/>
            <a:chOff x="-14122" y="7072716"/>
            <a:chExt cx="1229607" cy="754569"/>
          </a:xfrm>
        </p:grpSpPr>
        <p:sp>
          <p:nvSpPr>
            <p:cNvPr id="78" name="85 CuadroTexto">
              <a:extLst>
                <a:ext uri="{FF2B5EF4-FFF2-40B4-BE49-F238E27FC236}">
                  <a16:creationId xmlns:a16="http://schemas.microsoft.com/office/drawing/2014/main" id="{2CC1D66D-4455-4E76-9475-1A2132F5E8AB}"/>
                </a:ext>
              </a:extLst>
            </p:cNvPr>
            <p:cNvSpPr txBox="1"/>
            <p:nvPr/>
          </p:nvSpPr>
          <p:spPr>
            <a:xfrm>
              <a:off x="-14122" y="7072716"/>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Hospitalizados</a:t>
              </a:r>
            </a:p>
          </p:txBody>
        </p:sp>
        <p:sp>
          <p:nvSpPr>
            <p:cNvPr id="79" name="86 Rectángulo redondeado">
              <a:extLst>
                <a:ext uri="{FF2B5EF4-FFF2-40B4-BE49-F238E27FC236}">
                  <a16:creationId xmlns:a16="http://schemas.microsoft.com/office/drawing/2014/main" id="{1FA0A824-E87A-48B9-9A6E-ADF555D580F4}"/>
                </a:ext>
              </a:extLst>
            </p:cNvPr>
            <p:cNvSpPr/>
            <p:nvPr/>
          </p:nvSpPr>
          <p:spPr>
            <a:xfrm>
              <a:off x="132344" y="7370612"/>
              <a:ext cx="936665" cy="456673"/>
            </a:xfrm>
            <a:prstGeom prst="roundRect">
              <a:avLst/>
            </a:prstGeom>
            <a:solidFill>
              <a:srgbClr val="92D050"/>
            </a:solidFill>
            <a:ln w="254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pPr>
              <a:r>
                <a:rPr lang="es-ES" sz="1200" b="1" dirty="0">
                  <a:solidFill>
                    <a:schemeClr val="dk1"/>
                  </a:solidFill>
                  <a:latin typeface="Arial Narrow"/>
                  <a:sym typeface="Arial"/>
                </a:rPr>
                <a:t>11,3%</a:t>
              </a:r>
            </a:p>
            <a:p>
              <a:pPr algn="ctr">
                <a:buClr>
                  <a:srgbClr val="000000"/>
                </a:buClr>
              </a:pPr>
              <a:r>
                <a:rPr lang="es-ES" sz="1200" b="1" dirty="0">
                  <a:solidFill>
                    <a:schemeClr val="dk1"/>
                  </a:solidFill>
                  <a:latin typeface="Arial Narrow"/>
                  <a:sym typeface="Arial"/>
                </a:rPr>
                <a:t>1021 casos</a:t>
              </a:r>
            </a:p>
          </p:txBody>
        </p:sp>
      </p:grpSp>
      <p:sp>
        <p:nvSpPr>
          <p:cNvPr id="80" name="86 Rectángulo redondeado">
            <a:extLst>
              <a:ext uri="{FF2B5EF4-FFF2-40B4-BE49-F238E27FC236}">
                <a16:creationId xmlns:a16="http://schemas.microsoft.com/office/drawing/2014/main" id="{EABB1DCA-4CF5-4521-B148-4F7AF7733DAD}"/>
              </a:ext>
            </a:extLst>
          </p:cNvPr>
          <p:cNvSpPr/>
          <p:nvPr/>
        </p:nvSpPr>
        <p:spPr>
          <a:xfrm>
            <a:off x="1192203" y="3914637"/>
            <a:ext cx="1008869" cy="550986"/>
          </a:xfrm>
          <a:prstGeom prst="roundRect">
            <a:avLst/>
          </a:prstGeom>
          <a:solidFill>
            <a:srgbClr val="92D050"/>
          </a:solidFill>
          <a:ln w="254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pPr>
            <a:r>
              <a:rPr lang="es-ES" sz="1200" b="1" dirty="0">
                <a:solidFill>
                  <a:schemeClr val="dk1"/>
                </a:solidFill>
                <a:latin typeface="Arial Narrow"/>
                <a:sym typeface="Arial"/>
              </a:rPr>
              <a:t>Rural 2,7%</a:t>
            </a:r>
          </a:p>
          <a:p>
            <a:pPr algn="ctr">
              <a:buClr>
                <a:srgbClr val="000000"/>
              </a:buClr>
            </a:pPr>
            <a:r>
              <a:rPr lang="es-ES" sz="1200" b="1" dirty="0">
                <a:solidFill>
                  <a:schemeClr val="dk1"/>
                </a:solidFill>
                <a:latin typeface="Arial Narrow"/>
                <a:sym typeface="Arial"/>
              </a:rPr>
              <a:t>246 casos</a:t>
            </a:r>
          </a:p>
        </p:txBody>
      </p:sp>
      <p:pic>
        <p:nvPicPr>
          <p:cNvPr id="1026" name="Picture 2" descr="Reja: Más de 342,196 ilustraciones y dibujos de stock con licencia libres  de regalías | Shutterstock">
            <a:extLst>
              <a:ext uri="{FF2B5EF4-FFF2-40B4-BE49-F238E27FC236}">
                <a16:creationId xmlns:a16="http://schemas.microsoft.com/office/drawing/2014/main" id="{83DE4809-35CA-4E1F-9F67-487006995341}"/>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9475" t="7428" r="9361" b="7924"/>
          <a:stretch/>
        </p:blipFill>
        <p:spPr bwMode="auto">
          <a:xfrm>
            <a:off x="3727234" y="4139952"/>
            <a:ext cx="732028" cy="89967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Pegatinas de otros silueta día de la madre | Diseños únicos | Spreadshirt">
            <a:extLst>
              <a:ext uri="{FF2B5EF4-FFF2-40B4-BE49-F238E27FC236}">
                <a16:creationId xmlns:a16="http://schemas.microsoft.com/office/drawing/2014/main" id="{D494A6FE-DD00-4495-BE38-B1353B1E0A6B}"/>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802815" y="4253874"/>
            <a:ext cx="848350" cy="8483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ibujo de símbolo de la paz Para Colorear - Img 30111">
            <a:extLst>
              <a:ext uri="{FF2B5EF4-FFF2-40B4-BE49-F238E27FC236}">
                <a16:creationId xmlns:a16="http://schemas.microsoft.com/office/drawing/2014/main" id="{3658A00E-59A4-4096-9804-9193900C978F}"/>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174742" y="4329197"/>
            <a:ext cx="572535" cy="808819"/>
          </a:xfrm>
          <a:prstGeom prst="rect">
            <a:avLst/>
          </a:prstGeom>
          <a:noFill/>
          <a:extLst>
            <a:ext uri="{909E8E84-426E-40DD-AFC4-6F175D3DCCD1}">
              <a14:hiddenFill xmlns:a14="http://schemas.microsoft.com/office/drawing/2010/main">
                <a:solidFill>
                  <a:srgbClr val="FFFFFF"/>
                </a:solidFill>
              </a14:hiddenFill>
            </a:ext>
          </a:extLst>
        </p:spPr>
      </p:pic>
      <p:sp>
        <p:nvSpPr>
          <p:cNvPr id="84" name="Google Shape;2574;p50">
            <a:extLst>
              <a:ext uri="{FF2B5EF4-FFF2-40B4-BE49-F238E27FC236}">
                <a16:creationId xmlns:a16="http://schemas.microsoft.com/office/drawing/2014/main" id="{19B1A4AF-1DC9-48F1-89F6-BE28D0945E7B}"/>
              </a:ext>
            </a:extLst>
          </p:cNvPr>
          <p:cNvSpPr/>
          <p:nvPr/>
        </p:nvSpPr>
        <p:spPr>
          <a:xfrm>
            <a:off x="6053624" y="5406879"/>
            <a:ext cx="913130" cy="502657"/>
          </a:xfrm>
          <a:custGeom>
            <a:avLst/>
            <a:gdLst/>
            <a:ahLst/>
            <a:cxnLst/>
            <a:rect l="l" t="t" r="r" b="b"/>
            <a:pathLst>
              <a:path w="913129" h="360044" extrusionOk="0">
                <a:moveTo>
                  <a:pt x="852932" y="0"/>
                </a:moveTo>
                <a:lnTo>
                  <a:pt x="59944" y="0"/>
                </a:lnTo>
                <a:lnTo>
                  <a:pt x="36593" y="4704"/>
                </a:lnTo>
                <a:lnTo>
                  <a:pt x="17541" y="17541"/>
                </a:lnTo>
                <a:lnTo>
                  <a:pt x="4704" y="36593"/>
                </a:lnTo>
                <a:lnTo>
                  <a:pt x="0" y="59943"/>
                </a:lnTo>
                <a:lnTo>
                  <a:pt x="0" y="299719"/>
                </a:lnTo>
                <a:lnTo>
                  <a:pt x="4704" y="323070"/>
                </a:lnTo>
                <a:lnTo>
                  <a:pt x="17541" y="342122"/>
                </a:lnTo>
                <a:lnTo>
                  <a:pt x="36593" y="354959"/>
                </a:lnTo>
                <a:lnTo>
                  <a:pt x="59944" y="359663"/>
                </a:lnTo>
                <a:lnTo>
                  <a:pt x="852932" y="359663"/>
                </a:lnTo>
                <a:lnTo>
                  <a:pt x="876282" y="354959"/>
                </a:lnTo>
                <a:lnTo>
                  <a:pt x="895334" y="342122"/>
                </a:lnTo>
                <a:lnTo>
                  <a:pt x="908171" y="323070"/>
                </a:lnTo>
                <a:lnTo>
                  <a:pt x="912876" y="299719"/>
                </a:lnTo>
                <a:lnTo>
                  <a:pt x="912876" y="59943"/>
                </a:lnTo>
                <a:lnTo>
                  <a:pt x="908171" y="36593"/>
                </a:lnTo>
                <a:lnTo>
                  <a:pt x="895334" y="17541"/>
                </a:lnTo>
                <a:lnTo>
                  <a:pt x="876282" y="4704"/>
                </a:lnTo>
                <a:lnTo>
                  <a:pt x="852932" y="0"/>
                </a:lnTo>
                <a:close/>
              </a:path>
            </a:pathLst>
          </a:custGeom>
          <a:solidFill>
            <a:srgbClr val="AF8386"/>
          </a:solidFill>
          <a:ln>
            <a:solidFill>
              <a:srgbClr val="AF83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sym typeface="Calibri"/>
              </a:rPr>
              <a:t>0,04%</a:t>
            </a:r>
          </a:p>
          <a:p>
            <a:pPr algn="ctr"/>
            <a:r>
              <a:rPr lang="es-ES" sz="1200" b="1" dirty="0">
                <a:solidFill>
                  <a:schemeClr val="tx1"/>
                </a:solidFill>
                <a:latin typeface="Arial Narrow" panose="020B0606020202030204" pitchFamily="34" charset="0"/>
                <a:sym typeface="Calibri"/>
              </a:rPr>
              <a:t>4 casos</a:t>
            </a:r>
          </a:p>
        </p:txBody>
      </p:sp>
      <p:pic>
        <p:nvPicPr>
          <p:cNvPr id="19" name="Picture 8" descr="58.500+ Duelo Fotografías de stock, fotos e imágenes libres de derechos -  iStock | Tristeza, Muerte, Funeral">
            <a:extLst>
              <a:ext uri="{FF2B5EF4-FFF2-40B4-BE49-F238E27FC236}">
                <a16:creationId xmlns:a16="http://schemas.microsoft.com/office/drawing/2014/main" id="{6803C468-BA50-4B4C-B2DB-0893606EABA4}"/>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13119" y="4520398"/>
            <a:ext cx="935342" cy="935342"/>
          </a:xfrm>
          <a:prstGeom prst="rect">
            <a:avLst/>
          </a:prstGeom>
          <a:noFill/>
          <a:extLst>
            <a:ext uri="{909E8E84-426E-40DD-AFC4-6F175D3DCCD1}">
              <a14:hiddenFill xmlns:a14="http://schemas.microsoft.com/office/drawing/2010/main">
                <a:solidFill>
                  <a:srgbClr val="FFFFFF"/>
                </a:solidFill>
              </a14:hiddenFill>
            </a:ext>
          </a:extLst>
        </p:spPr>
      </p:pic>
      <p:sp>
        <p:nvSpPr>
          <p:cNvPr id="86" name="86 Rectángulo redondeado">
            <a:extLst>
              <a:ext uri="{FF2B5EF4-FFF2-40B4-BE49-F238E27FC236}">
                <a16:creationId xmlns:a16="http://schemas.microsoft.com/office/drawing/2014/main" id="{CA0C4FAC-511A-458B-90C3-CE350D9A4B16}"/>
              </a:ext>
            </a:extLst>
          </p:cNvPr>
          <p:cNvSpPr/>
          <p:nvPr/>
        </p:nvSpPr>
        <p:spPr>
          <a:xfrm>
            <a:off x="1213502" y="5594695"/>
            <a:ext cx="936665" cy="495671"/>
          </a:xfrm>
          <a:prstGeom prst="roundRect">
            <a:avLst/>
          </a:prstGeom>
          <a:solidFill>
            <a:srgbClr val="F57E1B"/>
          </a:solidFill>
          <a:ln w="25400" cap="flat" cmpd="sng">
            <a:solidFill>
              <a:srgbClr val="F57E1B"/>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pPr>
            <a:r>
              <a:rPr lang="es-ES" sz="1200" b="1" dirty="0">
                <a:solidFill>
                  <a:schemeClr val="dk1"/>
                </a:solidFill>
                <a:latin typeface="Arial Narrow"/>
                <a:sym typeface="Arial"/>
              </a:rPr>
              <a:t>0,04%</a:t>
            </a:r>
          </a:p>
          <a:p>
            <a:pPr algn="ctr">
              <a:buClr>
                <a:srgbClr val="000000"/>
              </a:buClr>
            </a:pPr>
            <a:r>
              <a:rPr lang="es-ES" sz="1200" b="1" dirty="0">
                <a:solidFill>
                  <a:schemeClr val="dk1"/>
                </a:solidFill>
                <a:latin typeface="Arial Narrow"/>
                <a:sym typeface="Arial"/>
              </a:rPr>
              <a:t>4 casos</a:t>
            </a:r>
          </a:p>
        </p:txBody>
      </p:sp>
      <p:sp>
        <p:nvSpPr>
          <p:cNvPr id="87" name="85 CuadroTexto">
            <a:extLst>
              <a:ext uri="{FF2B5EF4-FFF2-40B4-BE49-F238E27FC236}">
                <a16:creationId xmlns:a16="http://schemas.microsoft.com/office/drawing/2014/main" id="{C6515D13-8037-48AD-B208-C4EE0EAF805C}"/>
              </a:ext>
            </a:extLst>
          </p:cNvPr>
          <p:cNvSpPr txBox="1"/>
          <p:nvPr/>
        </p:nvSpPr>
        <p:spPr>
          <a:xfrm>
            <a:off x="1027598" y="5319286"/>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Muertes</a:t>
            </a:r>
          </a:p>
        </p:txBody>
      </p:sp>
      <p:sp>
        <p:nvSpPr>
          <p:cNvPr id="88" name="86 Rectángulo redondeado">
            <a:extLst>
              <a:ext uri="{FF2B5EF4-FFF2-40B4-BE49-F238E27FC236}">
                <a16:creationId xmlns:a16="http://schemas.microsoft.com/office/drawing/2014/main" id="{4CB044F9-DDA3-4B18-9636-222500AA7571}"/>
              </a:ext>
            </a:extLst>
          </p:cNvPr>
          <p:cNvSpPr/>
          <p:nvPr/>
        </p:nvSpPr>
        <p:spPr>
          <a:xfrm>
            <a:off x="1639002" y="7033403"/>
            <a:ext cx="1439351" cy="184800"/>
          </a:xfrm>
          <a:prstGeom prst="roundRect">
            <a:avLst/>
          </a:prstGeom>
          <a:solidFill>
            <a:schemeClr val="accent5">
              <a:lumMod val="20000"/>
              <a:lumOff val="80000"/>
            </a:schemeClr>
          </a:solidFill>
          <a:ln w="25400" cap="flat" cmpd="sng">
            <a:solidFill>
              <a:schemeClr val="accent5">
                <a:lumMod val="20000"/>
                <a:lumOff val="80000"/>
              </a:schemeClr>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pPr>
            <a:r>
              <a:rPr lang="es-ES" sz="1000" b="1" dirty="0">
                <a:solidFill>
                  <a:schemeClr val="dk1"/>
                </a:solidFill>
                <a:latin typeface="Arial Narrow"/>
                <a:sym typeface="Arial"/>
              </a:rPr>
              <a:t>Excepción 1,2 %</a:t>
            </a:r>
          </a:p>
        </p:txBody>
      </p:sp>
    </p:spTree>
    <p:extLst>
      <p:ext uri="{BB962C8B-B14F-4D97-AF65-F5344CB8AC3E}">
        <p14:creationId xmlns:p14="http://schemas.microsoft.com/office/powerpoint/2010/main" val="14266704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0" y="215552"/>
            <a:ext cx="7140580" cy="504056"/>
          </a:xfrm>
          <a:prstGeom prst="rect">
            <a:avLst/>
          </a:prstGeom>
          <a:solidFill>
            <a:schemeClr val="accent5">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a:t>                            </a:t>
            </a:r>
            <a:r>
              <a:rPr lang="es-ES" b="1" dirty="0">
                <a:solidFill>
                  <a:schemeClr val="tx1"/>
                </a:solidFill>
              </a:rPr>
              <a:t>Violencia Sexual</a:t>
            </a:r>
          </a:p>
        </p:txBody>
      </p:sp>
      <p:grpSp>
        <p:nvGrpSpPr>
          <p:cNvPr id="26" name="25 Grupo"/>
          <p:cNvGrpSpPr/>
          <p:nvPr/>
        </p:nvGrpSpPr>
        <p:grpSpPr>
          <a:xfrm>
            <a:off x="3506470" y="305924"/>
            <a:ext cx="3446504" cy="307777"/>
            <a:chOff x="2448322" y="74775"/>
            <a:chExt cx="3446504" cy="307777"/>
          </a:xfrm>
        </p:grpSpPr>
        <p:sp>
          <p:nvSpPr>
            <p:cNvPr id="27" name="26 Elipse"/>
            <p:cNvSpPr/>
            <p:nvPr/>
          </p:nvSpPr>
          <p:spPr>
            <a:xfrm>
              <a:off x="2448322" y="74775"/>
              <a:ext cx="288032" cy="261610"/>
            </a:xfrm>
            <a:prstGeom prst="ellipse">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307777"/>
            </a:xfrm>
            <a:prstGeom prst="rect">
              <a:avLst/>
            </a:prstGeom>
            <a:noFill/>
          </p:spPr>
          <p:txBody>
            <a:bodyPr wrap="square" rtlCol="0">
              <a:spAutoFit/>
            </a:bodyPr>
            <a:lstStyle/>
            <a:p>
              <a:r>
                <a:rPr lang="es-ES" sz="1400" b="1" dirty="0">
                  <a:latin typeface="Arial Narrow" panose="020B0606020202030204" pitchFamily="34" charset="0"/>
                </a:rPr>
                <a:t>3308 casos de violencia sexual</a:t>
              </a:r>
            </a:p>
          </p:txBody>
        </p:sp>
      </p:grpSp>
      <p:sp>
        <p:nvSpPr>
          <p:cNvPr id="63" name="62 CuadroTexto"/>
          <p:cNvSpPr txBox="1"/>
          <p:nvPr/>
        </p:nvSpPr>
        <p:spPr>
          <a:xfrm>
            <a:off x="6461011" y="12503"/>
            <a:ext cx="739888" cy="261609"/>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a:t>
            </a:r>
            <a:r>
              <a:rPr lang="es-ES" sz="1050" b="1" dirty="0" smtClean="0">
                <a:latin typeface="Arial Narrow" panose="020B0606020202030204" pitchFamily="34" charset="0"/>
              </a:rPr>
              <a:t>56</a:t>
            </a:r>
            <a:endParaRPr lang="es-ES" sz="1050" b="1" dirty="0">
              <a:latin typeface="Arial Narrow" panose="020B0606020202030204" pitchFamily="34" charset="0"/>
            </a:endParaRPr>
          </a:p>
        </p:txBody>
      </p:sp>
      <p:grpSp>
        <p:nvGrpSpPr>
          <p:cNvPr id="6" name="11 Grupo">
            <a:extLst>
              <a:ext uri="{FF2B5EF4-FFF2-40B4-BE49-F238E27FC236}">
                <a16:creationId xmlns:a16="http://schemas.microsoft.com/office/drawing/2014/main" id="{B5D9E004-C5D6-D177-06B9-3BC55EEC5A4D}"/>
              </a:ext>
            </a:extLst>
          </p:cNvPr>
          <p:cNvGrpSpPr/>
          <p:nvPr/>
        </p:nvGrpSpPr>
        <p:grpSpPr>
          <a:xfrm>
            <a:off x="1868156" y="1756132"/>
            <a:ext cx="1379228" cy="1020396"/>
            <a:chOff x="-36885" y="6930221"/>
            <a:chExt cx="1229608" cy="1020396"/>
          </a:xfrm>
        </p:grpSpPr>
        <p:sp>
          <p:nvSpPr>
            <p:cNvPr id="9" name="52 CuadroTexto">
              <a:extLst>
                <a:ext uri="{FF2B5EF4-FFF2-40B4-BE49-F238E27FC236}">
                  <a16:creationId xmlns:a16="http://schemas.microsoft.com/office/drawing/2014/main" id="{78E7CB15-D32C-3FAC-9EF8-24C1B8AA6EAF}"/>
                </a:ext>
              </a:extLst>
            </p:cNvPr>
            <p:cNvSpPr txBox="1"/>
            <p:nvPr/>
          </p:nvSpPr>
          <p:spPr>
            <a:xfrm>
              <a:off x="-36885" y="6930221"/>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Masculino</a:t>
              </a:r>
            </a:p>
          </p:txBody>
        </p:sp>
        <p:sp>
          <p:nvSpPr>
            <p:cNvPr id="10" name="54 Rectángulo redondeado">
              <a:extLst>
                <a:ext uri="{FF2B5EF4-FFF2-40B4-BE49-F238E27FC236}">
                  <a16:creationId xmlns:a16="http://schemas.microsoft.com/office/drawing/2014/main" id="{499BEDC8-B0CD-BE70-A5FD-5F68B9CC62E8}"/>
                </a:ext>
              </a:extLst>
            </p:cNvPr>
            <p:cNvSpPr/>
            <p:nvPr/>
          </p:nvSpPr>
          <p:spPr>
            <a:xfrm>
              <a:off x="55178" y="7268741"/>
              <a:ext cx="1028495" cy="504055"/>
            </a:xfrm>
            <a:prstGeom prst="roundRect">
              <a:avLst/>
            </a:prstGeom>
            <a:solidFill>
              <a:srgbClr val="00B0F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18,0%</a:t>
              </a:r>
            </a:p>
            <a:p>
              <a:pPr algn="ctr"/>
              <a:r>
                <a:rPr lang="es-ES" sz="1200" b="1" dirty="0">
                  <a:solidFill>
                    <a:schemeClr val="tx1"/>
                  </a:solidFill>
                  <a:latin typeface="Arial Narrow" panose="020B0606020202030204" pitchFamily="34" charset="0"/>
                </a:rPr>
                <a:t>597 casos</a:t>
              </a:r>
            </a:p>
          </p:txBody>
        </p:sp>
        <p:sp>
          <p:nvSpPr>
            <p:cNvPr id="12" name="55 CuadroTexto">
              <a:extLst>
                <a:ext uri="{FF2B5EF4-FFF2-40B4-BE49-F238E27FC236}">
                  <a16:creationId xmlns:a16="http://schemas.microsoft.com/office/drawing/2014/main" id="{E1A0926A-9C56-1AC4-C889-E356CD374438}"/>
                </a:ext>
              </a:extLst>
            </p:cNvPr>
            <p:cNvSpPr txBox="1"/>
            <p:nvPr/>
          </p:nvSpPr>
          <p:spPr>
            <a:xfrm>
              <a:off x="-36884" y="7673618"/>
              <a:ext cx="1229607" cy="276999"/>
            </a:xfrm>
            <a:prstGeom prst="rect">
              <a:avLst/>
            </a:prstGeom>
            <a:noFill/>
          </p:spPr>
          <p:txBody>
            <a:bodyPr wrap="square" rtlCol="0">
              <a:spAutoFit/>
            </a:bodyPr>
            <a:lstStyle/>
            <a:p>
              <a:pPr algn="ctr"/>
              <a:endParaRPr lang="es-ES" sz="1200" b="1" dirty="0">
                <a:latin typeface="Arial Narrow" panose="020B0606020202030204" pitchFamily="34" charset="0"/>
              </a:endParaRPr>
            </a:p>
          </p:txBody>
        </p:sp>
      </p:grpSp>
      <p:pic>
        <p:nvPicPr>
          <p:cNvPr id="18" name="Picture 3">
            <a:extLst>
              <a:ext uri="{FF2B5EF4-FFF2-40B4-BE49-F238E27FC236}">
                <a16:creationId xmlns:a16="http://schemas.microsoft.com/office/drawing/2014/main" id="{C122BA20-1B86-6702-EF83-0668407D14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3073"/>
          <a:stretch/>
        </p:blipFill>
        <p:spPr bwMode="auto">
          <a:xfrm>
            <a:off x="2161640" y="814552"/>
            <a:ext cx="898297" cy="950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3">
            <a:extLst>
              <a:ext uri="{FF2B5EF4-FFF2-40B4-BE49-F238E27FC236}">
                <a16:creationId xmlns:a16="http://schemas.microsoft.com/office/drawing/2014/main" id="{8BF3265D-A929-B65C-F34C-89D93B0FD2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990" t="-1382" r="53581" b="1382"/>
          <a:stretch/>
        </p:blipFill>
        <p:spPr bwMode="auto">
          <a:xfrm>
            <a:off x="720368" y="904571"/>
            <a:ext cx="898297" cy="923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2" name="63 Grupo">
            <a:extLst>
              <a:ext uri="{FF2B5EF4-FFF2-40B4-BE49-F238E27FC236}">
                <a16:creationId xmlns:a16="http://schemas.microsoft.com/office/drawing/2014/main" id="{D19D3F6E-C8AA-C874-87A2-CA9A29109EB1}"/>
              </a:ext>
            </a:extLst>
          </p:cNvPr>
          <p:cNvGrpSpPr/>
          <p:nvPr/>
        </p:nvGrpSpPr>
        <p:grpSpPr>
          <a:xfrm>
            <a:off x="512865" y="1740826"/>
            <a:ext cx="1304959" cy="835784"/>
            <a:chOff x="-14121" y="6984971"/>
            <a:chExt cx="1304959" cy="835784"/>
          </a:xfrm>
        </p:grpSpPr>
        <p:sp>
          <p:nvSpPr>
            <p:cNvPr id="31" name="64 CuadroTexto">
              <a:extLst>
                <a:ext uri="{FF2B5EF4-FFF2-40B4-BE49-F238E27FC236}">
                  <a16:creationId xmlns:a16="http://schemas.microsoft.com/office/drawing/2014/main" id="{A49E8618-DFA0-C6D8-76B0-2410D6E3E4EB}"/>
                </a:ext>
              </a:extLst>
            </p:cNvPr>
            <p:cNvSpPr txBox="1"/>
            <p:nvPr/>
          </p:nvSpPr>
          <p:spPr>
            <a:xfrm>
              <a:off x="61231" y="6984971"/>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Femenino</a:t>
              </a:r>
            </a:p>
          </p:txBody>
        </p:sp>
        <p:sp>
          <p:nvSpPr>
            <p:cNvPr id="32" name="65 Rectángulo redondeado">
              <a:extLst>
                <a:ext uri="{FF2B5EF4-FFF2-40B4-BE49-F238E27FC236}">
                  <a16:creationId xmlns:a16="http://schemas.microsoft.com/office/drawing/2014/main" id="{5D2B4A8A-654D-2030-D894-82CB13D3F89A}"/>
                </a:ext>
              </a:extLst>
            </p:cNvPr>
            <p:cNvSpPr/>
            <p:nvPr/>
          </p:nvSpPr>
          <p:spPr>
            <a:xfrm>
              <a:off x="-14121" y="7363320"/>
              <a:ext cx="1153644" cy="457435"/>
            </a:xfrm>
            <a:prstGeom prst="roundRect">
              <a:avLst/>
            </a:prstGeom>
            <a:solidFill>
              <a:srgbClr val="FF00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82,0%</a:t>
              </a:r>
            </a:p>
            <a:p>
              <a:pPr algn="ctr"/>
              <a:r>
                <a:rPr lang="es-ES" sz="1200" b="1" dirty="0">
                  <a:solidFill>
                    <a:schemeClr val="tx1"/>
                  </a:solidFill>
                  <a:latin typeface="Arial Narrow" panose="020B0606020202030204" pitchFamily="34" charset="0"/>
                </a:rPr>
                <a:t>2711 casos</a:t>
              </a:r>
            </a:p>
          </p:txBody>
        </p:sp>
      </p:grpSp>
      <p:pic>
        <p:nvPicPr>
          <p:cNvPr id="16" name="Imagen 15">
            <a:extLst>
              <a:ext uri="{FF2B5EF4-FFF2-40B4-BE49-F238E27FC236}">
                <a16:creationId xmlns:a16="http://schemas.microsoft.com/office/drawing/2014/main" id="{C2294BFB-09CD-BDD2-F581-2524ACAA1CB2}"/>
              </a:ext>
            </a:extLst>
          </p:cNvPr>
          <p:cNvPicPr>
            <a:picLocks noChangeAspect="1"/>
          </p:cNvPicPr>
          <p:nvPr/>
        </p:nvPicPr>
        <p:blipFill>
          <a:blip r:embed="rId3"/>
          <a:stretch>
            <a:fillRect/>
          </a:stretch>
        </p:blipFill>
        <p:spPr>
          <a:xfrm>
            <a:off x="11916" y="22227"/>
            <a:ext cx="887913" cy="692355"/>
          </a:xfrm>
          <a:prstGeom prst="rect">
            <a:avLst/>
          </a:prstGeom>
        </p:spPr>
      </p:pic>
      <p:sp>
        <p:nvSpPr>
          <p:cNvPr id="19" name="CuadroTexto 18">
            <a:extLst>
              <a:ext uri="{FF2B5EF4-FFF2-40B4-BE49-F238E27FC236}">
                <a16:creationId xmlns:a16="http://schemas.microsoft.com/office/drawing/2014/main" id="{E187AB55-74EC-A895-30C8-2C0E13DFD992}"/>
              </a:ext>
            </a:extLst>
          </p:cNvPr>
          <p:cNvSpPr txBox="1"/>
          <p:nvPr/>
        </p:nvSpPr>
        <p:spPr>
          <a:xfrm>
            <a:off x="3540867" y="759044"/>
            <a:ext cx="3412107" cy="369332"/>
          </a:xfrm>
          <a:prstGeom prst="rect">
            <a:avLst/>
          </a:prstGeom>
          <a:solidFill>
            <a:schemeClr val="accent5">
              <a:lumMod val="60000"/>
              <a:lumOff val="40000"/>
            </a:schemeClr>
          </a:solidFill>
        </p:spPr>
        <p:txBody>
          <a:bodyPr wrap="square" rtlCol="0">
            <a:spAutoFit/>
          </a:bodyPr>
          <a:lstStyle/>
          <a:p>
            <a:pPr algn="ctr"/>
            <a:r>
              <a:rPr lang="es-ES" b="1" dirty="0">
                <a:latin typeface="+mj-lt"/>
                <a:cs typeface="Arial" panose="020B0604020202020204" pitchFamily="34" charset="0"/>
              </a:rPr>
              <a:t>Tasa notificación</a:t>
            </a:r>
          </a:p>
        </p:txBody>
      </p:sp>
      <p:sp>
        <p:nvSpPr>
          <p:cNvPr id="21" name="CuadroTexto 20">
            <a:extLst>
              <a:ext uri="{FF2B5EF4-FFF2-40B4-BE49-F238E27FC236}">
                <a16:creationId xmlns:a16="http://schemas.microsoft.com/office/drawing/2014/main" id="{442C9975-AAFE-CEF7-7637-7078A877E64D}"/>
              </a:ext>
            </a:extLst>
          </p:cNvPr>
          <p:cNvSpPr txBox="1"/>
          <p:nvPr/>
        </p:nvSpPr>
        <p:spPr>
          <a:xfrm>
            <a:off x="3540867" y="1076328"/>
            <a:ext cx="3412107" cy="523220"/>
          </a:xfrm>
          <a:prstGeom prst="rect">
            <a:avLst/>
          </a:prstGeom>
          <a:solidFill>
            <a:schemeClr val="accent6">
              <a:lumMod val="60000"/>
              <a:lumOff val="40000"/>
            </a:schemeClr>
          </a:solidFill>
          <a:ln>
            <a:solidFill>
              <a:schemeClr val="accent6">
                <a:lumMod val="60000"/>
                <a:lumOff val="40000"/>
              </a:schemeClr>
            </a:solidFill>
          </a:ln>
        </p:spPr>
        <p:txBody>
          <a:bodyPr wrap="square" rtlCol="0">
            <a:spAutoFit/>
          </a:bodyPr>
          <a:lstStyle/>
          <a:p>
            <a:pPr algn="ctr"/>
            <a:r>
              <a:rPr lang="es-ES" sz="1400" b="1" dirty="0">
                <a:latin typeface="+mj-lt"/>
                <a:cs typeface="Arial" panose="020B0604020202020204" pitchFamily="34" charset="0"/>
              </a:rPr>
              <a:t>General: 237 casos x 100 000 habitantes del Distrito </a:t>
            </a:r>
          </a:p>
        </p:txBody>
      </p:sp>
      <p:sp>
        <p:nvSpPr>
          <p:cNvPr id="40" name="CuadroTexto 39">
            <a:extLst>
              <a:ext uri="{FF2B5EF4-FFF2-40B4-BE49-F238E27FC236}">
                <a16:creationId xmlns:a16="http://schemas.microsoft.com/office/drawing/2014/main" id="{56D5317D-2278-D56F-2E9B-7A2814FE264A}"/>
              </a:ext>
            </a:extLst>
          </p:cNvPr>
          <p:cNvSpPr txBox="1"/>
          <p:nvPr/>
        </p:nvSpPr>
        <p:spPr>
          <a:xfrm>
            <a:off x="741235" y="2721749"/>
            <a:ext cx="6027567" cy="646331"/>
          </a:xfrm>
          <a:prstGeom prst="rect">
            <a:avLst/>
          </a:prstGeom>
          <a:noFill/>
        </p:spPr>
        <p:txBody>
          <a:bodyPr wrap="square">
            <a:spAutoFit/>
          </a:bodyPr>
          <a:lstStyle/>
          <a:p>
            <a:pPr algn="ctr"/>
            <a:r>
              <a:rPr lang="es-ES" sz="1200" dirty="0">
                <a:effectLst/>
                <a:latin typeface="Arial Narrow" panose="020B0606020202030204" pitchFamily="34" charset="0"/>
                <a:ea typeface="Cambria" panose="02040503050406030204" pitchFamily="18" charset="0"/>
              </a:rPr>
              <a:t>La violencia sexual fue infligida por un agresor familiar en un </a:t>
            </a:r>
            <a:r>
              <a:rPr lang="es-ES" sz="1200" dirty="0">
                <a:latin typeface="Arial Narrow" panose="020B0606020202030204" pitchFamily="34" charset="0"/>
                <a:ea typeface="Cambria" panose="02040503050406030204" pitchFamily="18" charset="0"/>
              </a:rPr>
              <a:t>40,4</a:t>
            </a:r>
            <a:r>
              <a:rPr lang="es-ES" sz="1200" dirty="0">
                <a:effectLst/>
                <a:latin typeface="Arial Narrow" panose="020B0606020202030204" pitchFamily="34" charset="0"/>
                <a:ea typeface="Cambria" panose="02040503050406030204" pitchFamily="18" charset="0"/>
              </a:rPr>
              <a:t>%. </a:t>
            </a:r>
          </a:p>
          <a:p>
            <a:pPr algn="ctr"/>
            <a:r>
              <a:rPr lang="es-ES" sz="1200" dirty="0">
                <a:latin typeface="Arial Narrow" panose="020B0606020202030204" pitchFamily="34" charset="0"/>
                <a:ea typeface="Cambria" panose="02040503050406030204" pitchFamily="18" charset="0"/>
              </a:rPr>
              <a:t>La violencia sexual se presentó principalmente en la vivienda (63,5% de los casos).</a:t>
            </a:r>
          </a:p>
          <a:p>
            <a:pPr algn="ctr"/>
            <a:endParaRPr lang="es-ES" sz="1200" dirty="0">
              <a:effectLst/>
              <a:latin typeface="Arial Narrow" panose="020B0606020202030204" pitchFamily="34" charset="0"/>
              <a:ea typeface="Cambria" panose="02040503050406030204" pitchFamily="18" charset="0"/>
            </a:endParaRPr>
          </a:p>
        </p:txBody>
      </p:sp>
      <p:pic>
        <p:nvPicPr>
          <p:cNvPr id="53" name="Google Shape;2766;p55">
            <a:extLst>
              <a:ext uri="{FF2B5EF4-FFF2-40B4-BE49-F238E27FC236}">
                <a16:creationId xmlns:a16="http://schemas.microsoft.com/office/drawing/2014/main" id="{31368703-B471-8A2A-8046-683E9580AD7C}"/>
              </a:ext>
            </a:extLst>
          </p:cNvPr>
          <p:cNvPicPr preferRelativeResize="0"/>
          <p:nvPr/>
        </p:nvPicPr>
        <p:blipFill rotWithShape="1">
          <a:blip r:embed="rId4">
            <a:alphaModFix/>
          </a:blip>
          <a:srcRect/>
          <a:stretch/>
        </p:blipFill>
        <p:spPr>
          <a:xfrm>
            <a:off x="6060183" y="8246760"/>
            <a:ext cx="1091858" cy="881700"/>
          </a:xfrm>
          <a:prstGeom prst="rect">
            <a:avLst/>
          </a:prstGeom>
          <a:noFill/>
          <a:ln>
            <a:noFill/>
          </a:ln>
        </p:spPr>
      </p:pic>
      <p:sp>
        <p:nvSpPr>
          <p:cNvPr id="54" name="CuadroTexto 53">
            <a:extLst>
              <a:ext uri="{FF2B5EF4-FFF2-40B4-BE49-F238E27FC236}">
                <a16:creationId xmlns:a16="http://schemas.microsoft.com/office/drawing/2014/main" id="{CE060560-CF5E-417C-5FB2-7B03CC55F943}"/>
              </a:ext>
            </a:extLst>
          </p:cNvPr>
          <p:cNvSpPr txBox="1"/>
          <p:nvPr/>
        </p:nvSpPr>
        <p:spPr>
          <a:xfrm>
            <a:off x="455872" y="7153553"/>
            <a:ext cx="5771255" cy="1384995"/>
          </a:xfrm>
          <a:prstGeom prst="rect">
            <a:avLst/>
          </a:prstGeom>
          <a:solidFill>
            <a:schemeClr val="accent5">
              <a:lumMod val="20000"/>
              <a:lumOff val="80000"/>
            </a:schemeClr>
          </a:solidFill>
        </p:spPr>
        <p:txBody>
          <a:bodyPr wrap="square">
            <a:spAutoFit/>
          </a:bodyPr>
          <a:lstStyle>
            <a:defPPr>
              <a:defRPr lang="es-ES"/>
            </a:defPPr>
            <a:lvl1pPr algn="just">
              <a:defRPr sz="1200">
                <a:effectLst/>
                <a:latin typeface="Arial Narrow" panose="020B0606020202030204" pitchFamily="34" charset="0"/>
                <a:ea typeface="Cambria" panose="02040503050406030204" pitchFamily="18" charset="0"/>
              </a:defRPr>
            </a:lvl1pPr>
          </a:lstStyle>
          <a:p>
            <a:r>
              <a:rPr lang="es-ES" dirty="0"/>
              <a:t>Fuente numerador Sivigila Medellín a Período epidemiológico X 2025 p, sujeto a ajustes a la fecha de realización de este informe preliminar, no se han cargado la totalidad de las notificaciones de las comisarías de familia. Por lo tanto, se ajustará este informe una vez se tenga el cierre del año.</a:t>
            </a:r>
          </a:p>
          <a:p>
            <a:endParaRPr lang="es-ES" dirty="0"/>
          </a:p>
          <a:p>
            <a:r>
              <a:rPr lang="es-ES" dirty="0"/>
              <a:t>Fuente denominador: Proyección poblacional página Alcaldía de Medellín: https://www.medellin.gov.co/es/centro-documental/proyecciones-poblacion-Viviendas-y-hogares/ DANE Municipio de Medellín, Base de proyección Censo 2018.</a:t>
            </a:r>
          </a:p>
        </p:txBody>
      </p:sp>
      <p:sp>
        <p:nvSpPr>
          <p:cNvPr id="2" name="CuadroTexto 1">
            <a:extLst>
              <a:ext uri="{FF2B5EF4-FFF2-40B4-BE49-F238E27FC236}">
                <a16:creationId xmlns:a16="http://schemas.microsoft.com/office/drawing/2014/main" id="{633373EF-FF2A-8724-3785-79231C432D4B}"/>
              </a:ext>
            </a:extLst>
          </p:cNvPr>
          <p:cNvSpPr txBox="1"/>
          <p:nvPr/>
        </p:nvSpPr>
        <p:spPr>
          <a:xfrm>
            <a:off x="586646" y="6505549"/>
            <a:ext cx="5805451" cy="584775"/>
          </a:xfrm>
          <a:prstGeom prst="rect">
            <a:avLst/>
          </a:prstGeom>
          <a:noFill/>
        </p:spPr>
        <p:txBody>
          <a:bodyPr wrap="square" rtlCol="0">
            <a:spAutoFit/>
          </a:bodyPr>
          <a:lstStyle/>
          <a:p>
            <a:pPr algn="just"/>
            <a:r>
              <a:rPr lang="es-ES" sz="800" dirty="0">
                <a:latin typeface="Arial Narrow" panose="020B0606020202030204" pitchFamily="34" charset="0"/>
              </a:rPr>
              <a:t>Fuente: SVIIGILA. Secretaria de Salud de Medellín. PE X– 2025.</a:t>
            </a:r>
            <a:endParaRPr lang="es-CO" sz="1200" dirty="0">
              <a:latin typeface="Arial Narrow" panose="020B0606020202030204" pitchFamily="34" charset="0"/>
              <a:ea typeface="Cambria" panose="02040503050406030204" pitchFamily="18" charset="0"/>
            </a:endParaRPr>
          </a:p>
          <a:p>
            <a:pPr algn="just"/>
            <a:r>
              <a:rPr lang="es-CO" sz="1200" dirty="0">
                <a:latin typeface="Arial Narrow" panose="020B0606020202030204" pitchFamily="34" charset="0"/>
                <a:ea typeface="Cambria" panose="02040503050406030204" pitchFamily="18" charset="0"/>
              </a:rPr>
              <a:t>Figura X. Distribución porcentual de los casos de violencia sexual según ciclo de la vida propuesto por </a:t>
            </a:r>
            <a:r>
              <a:rPr lang="es-CO" sz="1200" dirty="0" err="1">
                <a:latin typeface="Arial Narrow" panose="020B0606020202030204" pitchFamily="34" charset="0"/>
                <a:ea typeface="Cambria" panose="02040503050406030204" pitchFamily="18" charset="0"/>
              </a:rPr>
              <a:t>MinSalud</a:t>
            </a:r>
            <a:r>
              <a:rPr lang="es-CO" sz="1200" dirty="0">
                <a:latin typeface="Arial Narrow" panose="020B0606020202030204" pitchFamily="34" charset="0"/>
                <a:ea typeface="Cambria" panose="02040503050406030204" pitchFamily="18" charset="0"/>
              </a:rPr>
              <a:t> Colombia. Medellín, PE X 2025.</a:t>
            </a:r>
            <a:endParaRPr lang="en-US" sz="1200" dirty="0">
              <a:latin typeface="Arial Narrow" panose="020B0606020202030204" pitchFamily="34" charset="0"/>
              <a:ea typeface="Cambria" panose="02040503050406030204" pitchFamily="18" charset="0"/>
            </a:endParaRPr>
          </a:p>
        </p:txBody>
      </p:sp>
      <p:sp>
        <p:nvSpPr>
          <p:cNvPr id="30" name="CuadroTexto 29">
            <a:extLst>
              <a:ext uri="{FF2B5EF4-FFF2-40B4-BE49-F238E27FC236}">
                <a16:creationId xmlns:a16="http://schemas.microsoft.com/office/drawing/2014/main" id="{441F94B0-0E8A-4C7D-A338-3A459FEF8CE1}"/>
              </a:ext>
            </a:extLst>
          </p:cNvPr>
          <p:cNvSpPr txBox="1"/>
          <p:nvPr/>
        </p:nvSpPr>
        <p:spPr>
          <a:xfrm>
            <a:off x="3540867" y="1633021"/>
            <a:ext cx="3412107" cy="523220"/>
          </a:xfrm>
          <a:prstGeom prst="rect">
            <a:avLst/>
          </a:prstGeom>
          <a:solidFill>
            <a:srgbClr val="FF0000"/>
          </a:solidFill>
          <a:ln>
            <a:solidFill>
              <a:schemeClr val="accent6">
                <a:lumMod val="60000"/>
                <a:lumOff val="40000"/>
              </a:schemeClr>
            </a:solidFill>
          </a:ln>
        </p:spPr>
        <p:txBody>
          <a:bodyPr wrap="square" rtlCol="0">
            <a:spAutoFit/>
          </a:bodyPr>
          <a:lstStyle/>
          <a:p>
            <a:pPr algn="ctr"/>
            <a:r>
              <a:rPr lang="es-ES" sz="1400" b="1" dirty="0">
                <a:latin typeface="+mj-lt"/>
                <a:cs typeface="Arial" panose="020B0604020202020204" pitchFamily="34" charset="0"/>
              </a:rPr>
              <a:t>Mujeres: 194 casos x 100 000 mujeres habitantes del Distrito</a:t>
            </a:r>
          </a:p>
        </p:txBody>
      </p:sp>
      <p:sp>
        <p:nvSpPr>
          <p:cNvPr id="34" name="CuadroTexto 33">
            <a:extLst>
              <a:ext uri="{FF2B5EF4-FFF2-40B4-BE49-F238E27FC236}">
                <a16:creationId xmlns:a16="http://schemas.microsoft.com/office/drawing/2014/main" id="{F9282B2A-CD88-43FF-9705-5F8088D4D8DF}"/>
              </a:ext>
            </a:extLst>
          </p:cNvPr>
          <p:cNvSpPr txBox="1"/>
          <p:nvPr/>
        </p:nvSpPr>
        <p:spPr>
          <a:xfrm>
            <a:off x="3540867" y="2181244"/>
            <a:ext cx="3412106" cy="523220"/>
          </a:xfrm>
          <a:prstGeom prst="rect">
            <a:avLst/>
          </a:prstGeom>
          <a:solidFill>
            <a:srgbClr val="00B0F0"/>
          </a:solidFill>
          <a:ln>
            <a:solidFill>
              <a:schemeClr val="accent6">
                <a:lumMod val="60000"/>
                <a:lumOff val="40000"/>
              </a:schemeClr>
            </a:solidFill>
          </a:ln>
        </p:spPr>
        <p:txBody>
          <a:bodyPr wrap="square" rtlCol="0">
            <a:spAutoFit/>
          </a:bodyPr>
          <a:lstStyle/>
          <a:p>
            <a:pPr algn="ctr"/>
            <a:r>
              <a:rPr lang="es-ES" sz="1400" b="1" dirty="0">
                <a:latin typeface="+mj-lt"/>
                <a:cs typeface="Arial" panose="020B0604020202020204" pitchFamily="34" charset="0"/>
              </a:rPr>
              <a:t>Hombres 43 casos x 100 000 hombres habitantes del Distrito</a:t>
            </a:r>
          </a:p>
        </p:txBody>
      </p:sp>
      <p:pic>
        <p:nvPicPr>
          <p:cNvPr id="5" name="Imagen 4">
            <a:extLst>
              <a:ext uri="{FF2B5EF4-FFF2-40B4-BE49-F238E27FC236}">
                <a16:creationId xmlns:a16="http://schemas.microsoft.com/office/drawing/2014/main" id="{BCC1F3C4-75F0-3348-DBBD-6D82410BADB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448143" y="3242926"/>
            <a:ext cx="4176140" cy="3016794"/>
          </a:xfrm>
          <a:prstGeom prst="rect">
            <a:avLst/>
          </a:prstGeom>
        </p:spPr>
      </p:pic>
    </p:spTree>
    <p:extLst>
      <p:ext uri="{BB962C8B-B14F-4D97-AF65-F5344CB8AC3E}">
        <p14:creationId xmlns:p14="http://schemas.microsoft.com/office/powerpoint/2010/main" val="30319186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n 35">
            <a:extLst>
              <a:ext uri="{FF2B5EF4-FFF2-40B4-BE49-F238E27FC236}">
                <a16:creationId xmlns:a16="http://schemas.microsoft.com/office/drawing/2014/main" id="{0281D00B-25C3-475C-B755-164E41AB090A}"/>
              </a:ext>
            </a:extLst>
          </p:cNvPr>
          <p:cNvPicPr>
            <a:picLocks noChangeAspect="1"/>
          </p:cNvPicPr>
          <p:nvPr/>
        </p:nvPicPr>
        <p:blipFill>
          <a:blip r:embed="rId2"/>
          <a:stretch>
            <a:fillRect/>
          </a:stretch>
        </p:blipFill>
        <p:spPr>
          <a:xfrm>
            <a:off x="1440210" y="7660651"/>
            <a:ext cx="1784358" cy="1447853"/>
          </a:xfrm>
          <a:prstGeom prst="rect">
            <a:avLst/>
          </a:prstGeom>
        </p:spPr>
      </p:pic>
      <p:sp>
        <p:nvSpPr>
          <p:cNvPr id="58" name="13 Rectángulo"/>
          <p:cNvSpPr/>
          <p:nvPr/>
        </p:nvSpPr>
        <p:spPr>
          <a:xfrm>
            <a:off x="0" y="-36512"/>
            <a:ext cx="7200900" cy="35497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5" name="14 Grupo"/>
          <p:cNvGrpSpPr/>
          <p:nvPr/>
        </p:nvGrpSpPr>
        <p:grpSpPr>
          <a:xfrm>
            <a:off x="2448322" y="35496"/>
            <a:ext cx="4320481" cy="276999"/>
            <a:chOff x="2448322" y="35496"/>
            <a:chExt cx="3504920" cy="276999"/>
          </a:xfrm>
        </p:grpSpPr>
        <p:sp>
          <p:nvSpPr>
            <p:cNvPr id="11" name="10 Elipse"/>
            <p:cNvSpPr/>
            <p:nvPr/>
          </p:nvSpPr>
          <p:spPr>
            <a:xfrm>
              <a:off x="2448322" y="35496"/>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166301"/>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60954" y="35496"/>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de la notificación</a:t>
              </a:r>
            </a:p>
          </p:txBody>
        </p:sp>
      </p:grpSp>
      <p:sp>
        <p:nvSpPr>
          <p:cNvPr id="14" name="13 Rectángulo"/>
          <p:cNvSpPr/>
          <p:nvPr/>
        </p:nvSpPr>
        <p:spPr>
          <a:xfrm>
            <a:off x="0" y="5528359"/>
            <a:ext cx="7200900" cy="448175"/>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32" name="31 Grupo"/>
          <p:cNvGrpSpPr/>
          <p:nvPr/>
        </p:nvGrpSpPr>
        <p:grpSpPr>
          <a:xfrm>
            <a:off x="216074" y="5635532"/>
            <a:ext cx="3528392" cy="276999"/>
            <a:chOff x="2448322" y="74775"/>
            <a:chExt cx="3528392" cy="276999"/>
          </a:xfrm>
        </p:grpSpPr>
        <p:sp>
          <p:nvSpPr>
            <p:cNvPr id="33" name="3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4" name="33 Conector recto"/>
            <p:cNvCxnSpPr>
              <a:stCxn id="3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3384426" y="74775"/>
              <a:ext cx="2592288" cy="276999"/>
            </a:xfrm>
            <a:prstGeom prst="rect">
              <a:avLst/>
            </a:prstGeom>
            <a:noFill/>
          </p:spPr>
          <p:txBody>
            <a:bodyPr wrap="square" rtlCol="0">
              <a:spAutoFit/>
            </a:bodyPr>
            <a:lstStyle/>
            <a:p>
              <a:r>
                <a:rPr lang="es-ES" sz="1200" b="1" dirty="0">
                  <a:latin typeface="Arial Narrow" panose="020B0606020202030204" pitchFamily="34" charset="0"/>
                </a:rPr>
                <a:t>Variables de interés</a:t>
              </a:r>
            </a:p>
          </p:txBody>
        </p:sp>
      </p:grpSp>
      <p:pic>
        <p:nvPicPr>
          <p:cNvPr id="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64" y="611560"/>
            <a:ext cx="2092534" cy="125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41 CuadroTexto"/>
          <p:cNvSpPr txBox="1"/>
          <p:nvPr/>
        </p:nvSpPr>
        <p:spPr>
          <a:xfrm>
            <a:off x="15062" y="341869"/>
            <a:ext cx="2368202" cy="276999"/>
          </a:xfrm>
          <a:prstGeom prst="rect">
            <a:avLst/>
          </a:prstGeom>
          <a:noFill/>
          <a:ln>
            <a:noFill/>
          </a:ln>
        </p:spPr>
        <p:txBody>
          <a:bodyPr wrap="square" rtlCol="0">
            <a:spAutoFit/>
          </a:bodyPr>
          <a:lstStyle/>
          <a:p>
            <a:pPr algn="ctr"/>
            <a:r>
              <a:rPr lang="es-ES" sz="1200" b="1" dirty="0">
                <a:latin typeface="Arial Narrow" panose="020B0606020202030204" pitchFamily="34" charset="0"/>
              </a:rPr>
              <a:t>Periodo epidemiológico X de 2025</a:t>
            </a:r>
          </a:p>
        </p:txBody>
      </p:sp>
      <p:sp>
        <p:nvSpPr>
          <p:cNvPr id="43" name="36 Título"/>
          <p:cNvSpPr txBox="1">
            <a:spLocks/>
          </p:cNvSpPr>
          <p:nvPr/>
        </p:nvSpPr>
        <p:spPr>
          <a:xfrm>
            <a:off x="78522" y="-36512"/>
            <a:ext cx="2075175" cy="369332"/>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800" b="1" dirty="0">
                <a:solidFill>
                  <a:srgbClr val="C00000"/>
                </a:solidFill>
                <a:latin typeface="Arial Narrow" panose="020B0606020202030204" pitchFamily="34" charset="0"/>
                <a:ea typeface="+mn-ea"/>
                <a:cs typeface="+mn-cs"/>
              </a:rPr>
              <a:t>Dengue</a:t>
            </a:r>
          </a:p>
        </p:txBody>
      </p:sp>
      <p:sp>
        <p:nvSpPr>
          <p:cNvPr id="3" name="2 Rectángulo"/>
          <p:cNvSpPr/>
          <p:nvPr/>
        </p:nvSpPr>
        <p:spPr>
          <a:xfrm>
            <a:off x="2592338" y="5940152"/>
            <a:ext cx="4567659" cy="215444"/>
          </a:xfrm>
          <a:prstGeom prst="rect">
            <a:avLst/>
          </a:prstGeom>
        </p:spPr>
        <p:txBody>
          <a:bodyPr wrap="square">
            <a:spAutoFit/>
          </a:bodyPr>
          <a:lstStyle/>
          <a:p>
            <a:pPr algn="ctr"/>
            <a:r>
              <a:rPr lang="es-CO" sz="800" b="1" i="1" dirty="0">
                <a:solidFill>
                  <a:prstClr val="black"/>
                </a:solidFill>
              </a:rPr>
              <a:t>Casos e incidencia de Dengue por grupo de edad y sexo. Medellín a semana epidemiológica 40 de 2025</a:t>
            </a:r>
          </a:p>
        </p:txBody>
      </p:sp>
      <p:sp>
        <p:nvSpPr>
          <p:cNvPr id="39" name="17 Rectángulo"/>
          <p:cNvSpPr/>
          <p:nvPr/>
        </p:nvSpPr>
        <p:spPr>
          <a:xfrm>
            <a:off x="66870" y="3750876"/>
            <a:ext cx="1517358" cy="677108"/>
          </a:xfrm>
          <a:prstGeom prst="rect">
            <a:avLst/>
          </a:prstGeom>
        </p:spPr>
        <p:txBody>
          <a:bodyPr wrap="square">
            <a:spAutoFit/>
          </a:bodyPr>
          <a:lstStyle/>
          <a:p>
            <a:pPr algn="just"/>
            <a:r>
              <a:rPr lang="es-ES" sz="900" b="1" i="1" dirty="0">
                <a:solidFill>
                  <a:prstClr val="black"/>
                </a:solidFill>
              </a:rPr>
              <a:t>Número de casos de Dengue, Medellín, a semana epidemiológica 40, años 2023-2025</a:t>
            </a:r>
            <a:r>
              <a:rPr lang="es-ES" sz="1100" dirty="0">
                <a:latin typeface="Arial Narrow" panose="020B0606020202030204" pitchFamily="34" charset="0"/>
              </a:rPr>
              <a:t>. </a:t>
            </a:r>
          </a:p>
        </p:txBody>
      </p:sp>
      <p:sp>
        <p:nvSpPr>
          <p:cNvPr id="54" name="88 CuadroTexto"/>
          <p:cNvSpPr txBox="1"/>
          <p:nvPr/>
        </p:nvSpPr>
        <p:spPr>
          <a:xfrm>
            <a:off x="68154" y="8214791"/>
            <a:ext cx="1300048" cy="461665"/>
          </a:xfrm>
          <a:prstGeom prst="rect">
            <a:avLst/>
          </a:prstGeom>
          <a:noFill/>
        </p:spPr>
        <p:txBody>
          <a:bodyPr wrap="square" rtlCol="0">
            <a:spAutoFit/>
          </a:bodyPr>
          <a:lstStyle/>
          <a:p>
            <a:pPr algn="ctr"/>
            <a:r>
              <a:rPr lang="es-ES" sz="1200" b="1" u="sng" dirty="0">
                <a:latin typeface="Arial Narrow" panose="020B0606020202030204" pitchFamily="34" charset="0"/>
              </a:rPr>
              <a:t>Afiliación al SGSS</a:t>
            </a:r>
          </a:p>
          <a:p>
            <a:pPr algn="ctr"/>
            <a:r>
              <a:rPr lang="es-ES" sz="1200" b="1" u="sng" dirty="0">
                <a:latin typeface="Arial Narrow" panose="020B0606020202030204" pitchFamily="34" charset="0"/>
              </a:rPr>
              <a:t>Medellín</a:t>
            </a:r>
          </a:p>
        </p:txBody>
      </p:sp>
      <p:pic>
        <p:nvPicPr>
          <p:cNvPr id="56" name="Picture 5"/>
          <p:cNvPicPr>
            <a:picLocks noChangeAspect="1" noChangeArrowheads="1"/>
          </p:cNvPicPr>
          <p:nvPr/>
        </p:nvPicPr>
        <p:blipFill>
          <a:blip r:embed="rId4">
            <a:biLevel thresh="50000"/>
            <a:extLst>
              <a:ext uri="{28A0092B-C50C-407E-A947-70E740481C1C}">
                <a14:useLocalDpi xmlns:a14="http://schemas.microsoft.com/office/drawing/2010/main" val="0"/>
              </a:ext>
            </a:extLst>
          </a:blip>
          <a:srcRect/>
          <a:stretch>
            <a:fillRect/>
          </a:stretch>
        </p:blipFill>
        <p:spPr bwMode="auto">
          <a:xfrm>
            <a:off x="298962" y="7513657"/>
            <a:ext cx="745204" cy="593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Rectángulo 46"/>
          <p:cNvSpPr/>
          <p:nvPr/>
        </p:nvSpPr>
        <p:spPr>
          <a:xfrm>
            <a:off x="94821" y="2039444"/>
            <a:ext cx="1489406" cy="1338828"/>
          </a:xfrm>
          <a:prstGeom prst="rect">
            <a:avLst/>
          </a:prstGeom>
        </p:spPr>
        <p:txBody>
          <a:bodyPr wrap="square">
            <a:spAutoFit/>
          </a:bodyPr>
          <a:lstStyle/>
          <a:p>
            <a:pPr algn="just"/>
            <a:r>
              <a:rPr lang="es-ES" sz="900" b="1" i="1" dirty="0">
                <a:solidFill>
                  <a:prstClr val="black"/>
                </a:solidFill>
              </a:rPr>
              <a:t>Canal endémico de Dengue. Medellín, a semana epidemiológica 40 acumulado de 2025. </a:t>
            </a:r>
          </a:p>
          <a:p>
            <a:pPr algn="just"/>
            <a:endParaRPr lang="es-ES" sz="900" b="1" i="1" dirty="0">
              <a:solidFill>
                <a:prstClr val="black"/>
              </a:solidFill>
            </a:endParaRPr>
          </a:p>
          <a:p>
            <a:pPr algn="just"/>
            <a:endParaRPr lang="es-ES" sz="900" b="1" i="1" dirty="0">
              <a:solidFill>
                <a:prstClr val="black"/>
              </a:solidFill>
            </a:endParaRPr>
          </a:p>
          <a:p>
            <a:pPr algn="just"/>
            <a:r>
              <a:rPr lang="es-ES" sz="900" b="1" i="1" dirty="0">
                <a:solidFill>
                  <a:prstClr val="black"/>
                </a:solidFill>
              </a:rPr>
              <a:t>Actualmente los casos se ubican en zona de seguridad</a:t>
            </a:r>
          </a:p>
        </p:txBody>
      </p:sp>
      <p:sp>
        <p:nvSpPr>
          <p:cNvPr id="53" name="8 CuadroTexto"/>
          <p:cNvSpPr txBox="1"/>
          <p:nvPr/>
        </p:nvSpPr>
        <p:spPr>
          <a:xfrm>
            <a:off x="139764" y="4563289"/>
            <a:ext cx="1157819" cy="707886"/>
          </a:xfrm>
          <a:prstGeom prst="rect">
            <a:avLst/>
          </a:prstGeom>
          <a:solidFill>
            <a:srgbClr val="FFC000"/>
          </a:solidFill>
        </p:spPr>
        <p:txBody>
          <a:bodyPr wrap="square" rtlCol="0">
            <a:spAutoFit/>
          </a:bodyPr>
          <a:lstStyle/>
          <a:p>
            <a:pPr algn="ctr"/>
            <a:r>
              <a:rPr lang="es-ES" sz="800" b="1" dirty="0">
                <a:latin typeface="Arial Narrow" panose="020B0606020202030204" pitchFamily="34" charset="0"/>
              </a:rPr>
              <a:t>La variación porcentual con respecto al mismo periodo del año anterior es de un decremento en un 72,6% </a:t>
            </a:r>
          </a:p>
        </p:txBody>
      </p:sp>
      <p:grpSp>
        <p:nvGrpSpPr>
          <p:cNvPr id="41" name="11 Grupo"/>
          <p:cNvGrpSpPr/>
          <p:nvPr/>
        </p:nvGrpSpPr>
        <p:grpSpPr>
          <a:xfrm>
            <a:off x="72058" y="6502411"/>
            <a:ext cx="1252369" cy="877901"/>
            <a:chOff x="-36884" y="7072716"/>
            <a:chExt cx="1252369" cy="877901"/>
          </a:xfrm>
        </p:grpSpPr>
        <p:sp>
          <p:nvSpPr>
            <p:cNvPr id="44" name="52 CuadroTexto"/>
            <p:cNvSpPr txBox="1"/>
            <p:nvPr/>
          </p:nvSpPr>
          <p:spPr>
            <a:xfrm>
              <a:off x="-14122" y="7072716"/>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Masculino</a:t>
              </a:r>
            </a:p>
          </p:txBody>
        </p:sp>
        <p:sp>
          <p:nvSpPr>
            <p:cNvPr id="46" name="54 Rectángulo redondeado"/>
            <p:cNvSpPr/>
            <p:nvPr/>
          </p:nvSpPr>
          <p:spPr>
            <a:xfrm>
              <a:off x="60879" y="7363321"/>
              <a:ext cx="888735"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598 casos</a:t>
              </a:r>
            </a:p>
            <a:p>
              <a:pPr algn="ctr"/>
              <a:r>
                <a:rPr lang="es-ES" sz="1200" b="1" dirty="0">
                  <a:solidFill>
                    <a:schemeClr val="tx1"/>
                  </a:solidFill>
                  <a:latin typeface="Arial Narrow" panose="020B0606020202030204" pitchFamily="34" charset="0"/>
                </a:rPr>
                <a:t>53,0%</a:t>
              </a:r>
            </a:p>
          </p:txBody>
        </p:sp>
        <p:sp>
          <p:nvSpPr>
            <p:cNvPr id="48" name="55 CuadroTexto"/>
            <p:cNvSpPr txBox="1"/>
            <p:nvPr/>
          </p:nvSpPr>
          <p:spPr>
            <a:xfrm>
              <a:off x="-36884" y="7673618"/>
              <a:ext cx="1229607" cy="276999"/>
            </a:xfrm>
            <a:prstGeom prst="rect">
              <a:avLst/>
            </a:prstGeom>
            <a:noFill/>
          </p:spPr>
          <p:txBody>
            <a:bodyPr wrap="square" rtlCol="0">
              <a:spAutoFit/>
            </a:bodyPr>
            <a:lstStyle/>
            <a:p>
              <a:pPr algn="ctr"/>
              <a:endParaRPr lang="es-ES" sz="1200" b="1" dirty="0">
                <a:latin typeface="Arial Narrow" panose="020B0606020202030204" pitchFamily="34" charset="0"/>
              </a:endParaRPr>
            </a:p>
          </p:txBody>
        </p:sp>
      </p:grpSp>
      <p:pic>
        <p:nvPicPr>
          <p:cNvPr id="4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r="83073"/>
          <a:stretch/>
        </p:blipFill>
        <p:spPr bwMode="auto">
          <a:xfrm>
            <a:off x="432098" y="5997956"/>
            <a:ext cx="557930" cy="590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28990" t="-1382" r="53581" b="1382"/>
          <a:stretch/>
        </p:blipFill>
        <p:spPr bwMode="auto">
          <a:xfrm>
            <a:off x="1513827" y="5990895"/>
            <a:ext cx="574455" cy="590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1" name="63 Grupo"/>
          <p:cNvGrpSpPr/>
          <p:nvPr/>
        </p:nvGrpSpPr>
        <p:grpSpPr>
          <a:xfrm>
            <a:off x="1174940" y="6502411"/>
            <a:ext cx="1229607" cy="877901"/>
            <a:chOff x="-14122" y="7072716"/>
            <a:chExt cx="1229607" cy="877901"/>
          </a:xfrm>
        </p:grpSpPr>
        <p:sp>
          <p:nvSpPr>
            <p:cNvPr id="52" name="64 CuadroTexto"/>
            <p:cNvSpPr txBox="1"/>
            <p:nvPr/>
          </p:nvSpPr>
          <p:spPr>
            <a:xfrm>
              <a:off x="-14122" y="7072716"/>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Femenino</a:t>
              </a:r>
            </a:p>
          </p:txBody>
        </p:sp>
        <p:sp>
          <p:nvSpPr>
            <p:cNvPr id="55" name="65 Rectángulo redondeado"/>
            <p:cNvSpPr/>
            <p:nvPr/>
          </p:nvSpPr>
          <p:spPr>
            <a:xfrm>
              <a:off x="209545" y="7363321"/>
              <a:ext cx="929977"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solidFill>
                    <a:schemeClr val="tx1"/>
                  </a:solidFill>
                  <a:latin typeface="Arial Narrow" panose="020B0606020202030204" pitchFamily="34" charset="0"/>
                </a:rPr>
                <a:t>530 casos</a:t>
              </a:r>
            </a:p>
            <a:p>
              <a:pPr algn="ctr"/>
              <a:r>
                <a:rPr lang="es-ES" sz="1200" b="1" dirty="0">
                  <a:solidFill>
                    <a:schemeClr val="tx1"/>
                  </a:solidFill>
                  <a:latin typeface="Arial Narrow" panose="020B0606020202030204" pitchFamily="34" charset="0"/>
                </a:rPr>
                <a:t>47,0%</a:t>
              </a:r>
            </a:p>
          </p:txBody>
        </p:sp>
        <p:sp>
          <p:nvSpPr>
            <p:cNvPr id="57" name="66 CuadroTexto"/>
            <p:cNvSpPr txBox="1"/>
            <p:nvPr/>
          </p:nvSpPr>
          <p:spPr>
            <a:xfrm>
              <a:off x="-14122" y="7673618"/>
              <a:ext cx="1229607" cy="276999"/>
            </a:xfrm>
            <a:prstGeom prst="rect">
              <a:avLst/>
            </a:prstGeom>
            <a:noFill/>
          </p:spPr>
          <p:txBody>
            <a:bodyPr wrap="square" rtlCol="0">
              <a:spAutoFit/>
            </a:bodyPr>
            <a:lstStyle/>
            <a:p>
              <a:pPr algn="ctr"/>
              <a:endParaRPr lang="es-ES" sz="1200" b="1" dirty="0">
                <a:latin typeface="Arial Narrow" panose="020B0606020202030204" pitchFamily="34" charset="0"/>
              </a:endParaRPr>
            </a:p>
          </p:txBody>
        </p:sp>
      </p:grpSp>
      <p:pic>
        <p:nvPicPr>
          <p:cNvPr id="45" name="Imagen 44"/>
          <p:cNvPicPr>
            <a:picLocks noChangeAspect="1"/>
          </p:cNvPicPr>
          <p:nvPr/>
        </p:nvPicPr>
        <p:blipFill>
          <a:blip r:embed="rId6"/>
          <a:stretch>
            <a:fillRect/>
          </a:stretch>
        </p:blipFill>
        <p:spPr>
          <a:xfrm>
            <a:off x="5698667" y="8094090"/>
            <a:ext cx="1451023" cy="996582"/>
          </a:xfrm>
          <a:prstGeom prst="rect">
            <a:avLst/>
          </a:prstGeom>
        </p:spPr>
      </p:pic>
      <p:sp>
        <p:nvSpPr>
          <p:cNvPr id="17" name="Rectángulo 16"/>
          <p:cNvSpPr/>
          <p:nvPr/>
        </p:nvSpPr>
        <p:spPr>
          <a:xfrm>
            <a:off x="15062" y="3779912"/>
            <a:ext cx="7180855" cy="17814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0" name="Rectángulo 59"/>
          <p:cNvSpPr/>
          <p:nvPr/>
        </p:nvSpPr>
        <p:spPr>
          <a:xfrm>
            <a:off x="19995" y="1979712"/>
            <a:ext cx="7180855" cy="17354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9" name="58 Rectángulo">
            <a:extLst>
              <a:ext uri="{FF2B5EF4-FFF2-40B4-BE49-F238E27FC236}">
                <a16:creationId xmlns:a16="http://schemas.microsoft.com/office/drawing/2014/main" id="{DEB949B1-BED7-43DD-B4E9-488462E84CB1}"/>
              </a:ext>
            </a:extLst>
          </p:cNvPr>
          <p:cNvSpPr/>
          <p:nvPr/>
        </p:nvSpPr>
        <p:spPr>
          <a:xfrm>
            <a:off x="50" y="8892480"/>
            <a:ext cx="2088232" cy="223138"/>
          </a:xfrm>
          <a:prstGeom prst="rect">
            <a:avLst/>
          </a:prstGeom>
        </p:spPr>
        <p:txBody>
          <a:bodyPr wrap="square">
            <a:spAutoFit/>
          </a:bodyPr>
          <a:lstStyle/>
          <a:p>
            <a:pPr algn="just"/>
            <a:r>
              <a:rPr lang="es-ES" sz="700" dirty="0">
                <a:latin typeface="Arial Narrow" panose="020B0606020202030204" pitchFamily="34" charset="0"/>
              </a:rPr>
              <a:t>Fuente: SIVIGILA. Secretaria de Salud de Medellín</a:t>
            </a:r>
            <a:r>
              <a:rPr lang="es-ES" sz="850" dirty="0">
                <a:latin typeface="Arial Narrow" panose="020B0606020202030204" pitchFamily="34" charset="0"/>
              </a:rPr>
              <a:t>. </a:t>
            </a:r>
          </a:p>
        </p:txBody>
      </p:sp>
      <p:pic>
        <p:nvPicPr>
          <p:cNvPr id="24" name="Imagen 23">
            <a:extLst>
              <a:ext uri="{FF2B5EF4-FFF2-40B4-BE49-F238E27FC236}">
                <a16:creationId xmlns:a16="http://schemas.microsoft.com/office/drawing/2014/main" id="{488FCBB6-0DD4-4406-866A-B75B7164C710}"/>
              </a:ext>
            </a:extLst>
          </p:cNvPr>
          <p:cNvPicPr>
            <a:picLocks noChangeAspect="1"/>
          </p:cNvPicPr>
          <p:nvPr/>
        </p:nvPicPr>
        <p:blipFill>
          <a:blip r:embed="rId7"/>
          <a:stretch>
            <a:fillRect/>
          </a:stretch>
        </p:blipFill>
        <p:spPr>
          <a:xfrm>
            <a:off x="2263679" y="335493"/>
            <a:ext cx="4937222" cy="1556782"/>
          </a:xfrm>
          <a:prstGeom prst="rect">
            <a:avLst/>
          </a:prstGeom>
        </p:spPr>
      </p:pic>
      <p:pic>
        <p:nvPicPr>
          <p:cNvPr id="26" name="Imagen 25">
            <a:extLst>
              <a:ext uri="{FF2B5EF4-FFF2-40B4-BE49-F238E27FC236}">
                <a16:creationId xmlns:a16="http://schemas.microsoft.com/office/drawing/2014/main" id="{7F935823-DBEA-4FE0-B176-754A161D3CF7}"/>
              </a:ext>
            </a:extLst>
          </p:cNvPr>
          <p:cNvPicPr>
            <a:picLocks noChangeAspect="1"/>
          </p:cNvPicPr>
          <p:nvPr/>
        </p:nvPicPr>
        <p:blipFill>
          <a:blip r:embed="rId8"/>
          <a:stretch>
            <a:fillRect/>
          </a:stretch>
        </p:blipFill>
        <p:spPr>
          <a:xfrm>
            <a:off x="1560881" y="2034893"/>
            <a:ext cx="5599116" cy="1639471"/>
          </a:xfrm>
          <a:prstGeom prst="rect">
            <a:avLst/>
          </a:prstGeom>
        </p:spPr>
      </p:pic>
      <p:pic>
        <p:nvPicPr>
          <p:cNvPr id="28" name="Imagen 27">
            <a:extLst>
              <a:ext uri="{FF2B5EF4-FFF2-40B4-BE49-F238E27FC236}">
                <a16:creationId xmlns:a16="http://schemas.microsoft.com/office/drawing/2014/main" id="{4424BBB1-E9EC-4E73-97E9-ACCB5123AA20}"/>
              </a:ext>
            </a:extLst>
          </p:cNvPr>
          <p:cNvPicPr>
            <a:picLocks noChangeAspect="1"/>
          </p:cNvPicPr>
          <p:nvPr/>
        </p:nvPicPr>
        <p:blipFill>
          <a:blip r:embed="rId9"/>
          <a:stretch>
            <a:fillRect/>
          </a:stretch>
        </p:blipFill>
        <p:spPr>
          <a:xfrm>
            <a:off x="1519186" y="3813755"/>
            <a:ext cx="5640811" cy="1708639"/>
          </a:xfrm>
          <a:prstGeom prst="rect">
            <a:avLst/>
          </a:prstGeom>
        </p:spPr>
      </p:pic>
      <p:pic>
        <p:nvPicPr>
          <p:cNvPr id="30" name="Imagen 29">
            <a:extLst>
              <a:ext uri="{FF2B5EF4-FFF2-40B4-BE49-F238E27FC236}">
                <a16:creationId xmlns:a16="http://schemas.microsoft.com/office/drawing/2014/main" id="{1A14181E-4E33-4978-8DD5-E9492D0E4C94}"/>
              </a:ext>
            </a:extLst>
          </p:cNvPr>
          <p:cNvPicPr>
            <a:picLocks noChangeAspect="1"/>
          </p:cNvPicPr>
          <p:nvPr/>
        </p:nvPicPr>
        <p:blipFill>
          <a:blip r:embed="rId10"/>
          <a:stretch>
            <a:fillRect/>
          </a:stretch>
        </p:blipFill>
        <p:spPr>
          <a:xfrm>
            <a:off x="2401838" y="6177142"/>
            <a:ext cx="4758159" cy="1635218"/>
          </a:xfrm>
          <a:prstGeom prst="rect">
            <a:avLst/>
          </a:prstGeom>
        </p:spPr>
      </p:pic>
      <p:sp>
        <p:nvSpPr>
          <p:cNvPr id="61" name="62 CuadroTexto"/>
          <p:cNvSpPr txBox="1"/>
          <p:nvPr/>
        </p:nvSpPr>
        <p:spPr>
          <a:xfrm>
            <a:off x="6552777" y="12504"/>
            <a:ext cx="648121" cy="253916"/>
          </a:xfrm>
          <a:prstGeom prst="rect">
            <a:avLst/>
          </a:prstGeom>
          <a:noFill/>
        </p:spPr>
        <p:txBody>
          <a:bodyPr wrap="square" rtlCol="0">
            <a:spAutoFit/>
          </a:bodyPr>
          <a:lstStyle/>
          <a:p>
            <a:r>
              <a:rPr lang="es-ES" sz="1050" b="1" dirty="0">
                <a:solidFill>
                  <a:schemeClr val="bg1"/>
                </a:solidFill>
                <a:latin typeface="Arial Narrow" panose="020B0606020202030204" pitchFamily="34" charset="0"/>
              </a:rPr>
              <a:t>Pág</a:t>
            </a:r>
            <a:r>
              <a:rPr lang="es-ES" sz="1050" b="1" dirty="0" smtClean="0">
                <a:solidFill>
                  <a:schemeClr val="bg1"/>
                </a:solidFill>
                <a:latin typeface="Arial Narrow" panose="020B0606020202030204" pitchFamily="34" charset="0"/>
              </a:rPr>
              <a:t>. </a:t>
            </a:r>
            <a:r>
              <a:rPr lang="es-ES" sz="1050" b="1" dirty="0" smtClean="0">
                <a:solidFill>
                  <a:schemeClr val="bg1"/>
                </a:solidFill>
                <a:latin typeface="Arial Narrow" panose="020B0606020202030204" pitchFamily="34" charset="0"/>
              </a:rPr>
              <a:t>57 </a:t>
            </a:r>
            <a:endParaRPr lang="es-ES" sz="105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3212899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Imagen 75">
            <a:extLst>
              <a:ext uri="{FF2B5EF4-FFF2-40B4-BE49-F238E27FC236}">
                <a16:creationId xmlns:a16="http://schemas.microsoft.com/office/drawing/2014/main" id="{30B1DDDB-3D9F-4867-B82E-C0D66E45DB2E}"/>
              </a:ext>
            </a:extLst>
          </p:cNvPr>
          <p:cNvPicPr/>
          <p:nvPr/>
        </p:nvPicPr>
        <p:blipFill>
          <a:blip r:embed="rId2"/>
          <a:stretch>
            <a:fillRect/>
          </a:stretch>
        </p:blipFill>
        <p:spPr>
          <a:xfrm>
            <a:off x="2974587" y="4535318"/>
            <a:ext cx="4204833" cy="3164384"/>
          </a:xfrm>
          <a:prstGeom prst="rect">
            <a:avLst/>
          </a:prstGeom>
        </p:spPr>
      </p:pic>
      <p:sp>
        <p:nvSpPr>
          <p:cNvPr id="71" name="13 Rectángulo"/>
          <p:cNvSpPr/>
          <p:nvPr/>
        </p:nvSpPr>
        <p:spPr>
          <a:xfrm>
            <a:off x="-50" y="35496"/>
            <a:ext cx="7200900" cy="35497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5" name="14 Grupo"/>
          <p:cNvGrpSpPr/>
          <p:nvPr/>
        </p:nvGrpSpPr>
        <p:grpSpPr>
          <a:xfrm>
            <a:off x="72058" y="74581"/>
            <a:ext cx="4100130" cy="461665"/>
            <a:chOff x="2448322" y="74581"/>
            <a:chExt cx="3702711" cy="461665"/>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558745" y="74581"/>
              <a:ext cx="2592288" cy="461665"/>
            </a:xfrm>
            <a:prstGeom prst="rect">
              <a:avLst/>
            </a:prstGeom>
            <a:noFill/>
          </p:spPr>
          <p:txBody>
            <a:bodyPr wrap="square" rtlCol="0">
              <a:spAutoFit/>
            </a:bodyPr>
            <a:lstStyle/>
            <a:p>
              <a:r>
                <a:rPr lang="es-ES" sz="1200" b="1" dirty="0">
                  <a:latin typeface="Arial Narrow" panose="020B0606020202030204" pitchFamily="34" charset="0"/>
                </a:rPr>
                <a:t>Variables de interés de los casos en Medellín</a:t>
              </a:r>
            </a:p>
          </p:txBody>
        </p:sp>
      </p:grpSp>
      <p:sp>
        <p:nvSpPr>
          <p:cNvPr id="14" name="13 Rectángulo"/>
          <p:cNvSpPr/>
          <p:nvPr/>
        </p:nvSpPr>
        <p:spPr>
          <a:xfrm>
            <a:off x="0" y="3568956"/>
            <a:ext cx="7200900" cy="35497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16073" y="3989605"/>
            <a:ext cx="4199150" cy="276999"/>
            <a:chOff x="2397239" y="2767"/>
            <a:chExt cx="3497587" cy="276999"/>
          </a:xfrm>
        </p:grpSpPr>
        <p:sp>
          <p:nvSpPr>
            <p:cNvPr id="27" name="26 Elipse"/>
            <p:cNvSpPr/>
            <p:nvPr/>
          </p:nvSpPr>
          <p:spPr>
            <a:xfrm>
              <a:off x="2397239" y="2767"/>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685271" y="133572"/>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2767"/>
              <a:ext cx="2592288" cy="276999"/>
            </a:xfrm>
            <a:prstGeom prst="rect">
              <a:avLst/>
            </a:prstGeom>
            <a:noFill/>
          </p:spPr>
          <p:txBody>
            <a:bodyPr wrap="square" rtlCol="0">
              <a:spAutoFit/>
            </a:bodyPr>
            <a:lstStyle/>
            <a:p>
              <a:r>
                <a:rPr lang="es-ES" sz="1200" b="1" dirty="0">
                  <a:latin typeface="Arial Narrow" panose="020B0606020202030204" pitchFamily="34" charset="0"/>
                </a:rPr>
                <a:t>Ubicación geográfica de casos de dengue</a:t>
              </a:r>
            </a:p>
          </p:txBody>
        </p:sp>
      </p:grpSp>
      <p:sp>
        <p:nvSpPr>
          <p:cNvPr id="10" name="AutoShape 2" descr="C:\Users\98493498\Desktop\Laboratorio-Cli%CC%81nico.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6" name="AutoShape 4" descr="C:\Users\98493498\Desktop\Laboratorio-Cli%CC%81nico.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6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4146" y="19007"/>
            <a:ext cx="937301" cy="70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36 Título"/>
          <p:cNvSpPr txBox="1">
            <a:spLocks/>
          </p:cNvSpPr>
          <p:nvPr/>
        </p:nvSpPr>
        <p:spPr>
          <a:xfrm>
            <a:off x="4018978" y="35496"/>
            <a:ext cx="2075175" cy="338554"/>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600" b="1" dirty="0">
                <a:solidFill>
                  <a:srgbClr val="C00000"/>
                </a:solidFill>
                <a:latin typeface="Arial Narrow" panose="020B0606020202030204" pitchFamily="34" charset="0"/>
                <a:ea typeface="+mn-ea"/>
                <a:cs typeface="+mn-cs"/>
              </a:rPr>
              <a:t>DENGUE</a:t>
            </a:r>
          </a:p>
        </p:txBody>
      </p:sp>
      <p:sp>
        <p:nvSpPr>
          <p:cNvPr id="72" name="42 Rectángulo redondeado"/>
          <p:cNvSpPr/>
          <p:nvPr/>
        </p:nvSpPr>
        <p:spPr>
          <a:xfrm>
            <a:off x="113747" y="3415082"/>
            <a:ext cx="678419"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b="1" dirty="0">
                <a:solidFill>
                  <a:schemeClr val="tx1"/>
                </a:solidFill>
                <a:latin typeface="Arial Narrow" panose="020B0606020202030204" pitchFamily="34" charset="0"/>
              </a:rPr>
              <a:t>1,06%</a:t>
            </a:r>
          </a:p>
          <a:p>
            <a:pPr algn="ctr"/>
            <a:r>
              <a:rPr lang="es-ES" sz="1050" b="1" dirty="0">
                <a:solidFill>
                  <a:schemeClr val="tx1"/>
                </a:solidFill>
                <a:latin typeface="Arial Narrow" panose="020B0606020202030204" pitchFamily="34" charset="0"/>
              </a:rPr>
              <a:t>12 casos</a:t>
            </a:r>
          </a:p>
        </p:txBody>
      </p:sp>
      <p:sp>
        <p:nvSpPr>
          <p:cNvPr id="73" name="43 Rectángulo redondeado"/>
          <p:cNvSpPr/>
          <p:nvPr/>
        </p:nvSpPr>
        <p:spPr>
          <a:xfrm>
            <a:off x="864146" y="3415082"/>
            <a:ext cx="620257"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b="1" dirty="0">
                <a:solidFill>
                  <a:schemeClr val="tx1"/>
                </a:solidFill>
                <a:latin typeface="Arial Narrow" panose="020B0606020202030204" pitchFamily="34" charset="0"/>
              </a:rPr>
              <a:t>0,09%     </a:t>
            </a:r>
          </a:p>
          <a:p>
            <a:pPr algn="ctr"/>
            <a:r>
              <a:rPr lang="es-ES" sz="1050" b="1" dirty="0">
                <a:solidFill>
                  <a:schemeClr val="tx1"/>
                </a:solidFill>
                <a:latin typeface="Arial Narrow" panose="020B0606020202030204" pitchFamily="34" charset="0"/>
              </a:rPr>
              <a:t>1 casos</a:t>
            </a:r>
          </a:p>
        </p:txBody>
      </p:sp>
      <p:pic>
        <p:nvPicPr>
          <p:cNvPr id="74" name="Picture 3"/>
          <p:cNvPicPr>
            <a:picLocks noChangeAspect="1" noChangeArrowheads="1"/>
          </p:cNvPicPr>
          <p:nvPr/>
        </p:nvPicPr>
        <p:blipFill rotWithShape="1">
          <a:blip r:embed="rId4">
            <a:biLevel thresh="75000"/>
            <a:extLst>
              <a:ext uri="{28A0092B-C50C-407E-A947-70E740481C1C}">
                <a14:useLocalDpi xmlns:a14="http://schemas.microsoft.com/office/drawing/2010/main" val="0"/>
              </a:ext>
            </a:extLst>
          </a:blip>
          <a:srcRect l="59910" t="12083" r="27482"/>
          <a:stretch/>
        </p:blipFill>
        <p:spPr bwMode="auto">
          <a:xfrm>
            <a:off x="302847" y="2797029"/>
            <a:ext cx="343790" cy="429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9" name="Picture 3"/>
          <p:cNvPicPr>
            <a:picLocks noChangeAspect="1" noChangeArrowheads="1"/>
          </p:cNvPicPr>
          <p:nvPr/>
        </p:nvPicPr>
        <p:blipFill rotWithShape="1">
          <a:blip r:embed="rId4">
            <a:biLevel thresh="75000"/>
            <a:extLst>
              <a:ext uri="{28A0092B-C50C-407E-A947-70E740481C1C}">
                <a14:useLocalDpi xmlns:a14="http://schemas.microsoft.com/office/drawing/2010/main" val="0"/>
              </a:ext>
            </a:extLst>
          </a:blip>
          <a:srcRect l="87770"/>
          <a:stretch/>
        </p:blipFill>
        <p:spPr bwMode="auto">
          <a:xfrm>
            <a:off x="1003361" y="2771220"/>
            <a:ext cx="359726" cy="459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0" name="71 Abrir llave"/>
          <p:cNvSpPr/>
          <p:nvPr/>
        </p:nvSpPr>
        <p:spPr>
          <a:xfrm rot="5400000">
            <a:off x="1045122" y="1457856"/>
            <a:ext cx="286123" cy="2232249"/>
          </a:xfrm>
          <a:prstGeom prst="leftBrac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1" name="76 Rectángulo"/>
          <p:cNvSpPr/>
          <p:nvPr/>
        </p:nvSpPr>
        <p:spPr>
          <a:xfrm>
            <a:off x="-27642" y="3203848"/>
            <a:ext cx="1016624" cy="246221"/>
          </a:xfrm>
          <a:prstGeom prst="rect">
            <a:avLst/>
          </a:prstGeom>
        </p:spPr>
        <p:txBody>
          <a:bodyPr wrap="none">
            <a:spAutoFit/>
          </a:bodyPr>
          <a:lstStyle/>
          <a:p>
            <a:pPr algn="ctr"/>
            <a:r>
              <a:rPr lang="es-ES" sz="1000" dirty="0"/>
              <a:t> </a:t>
            </a:r>
            <a:r>
              <a:rPr lang="es-ES" sz="1000" b="1" u="sng" dirty="0">
                <a:latin typeface="Arial Narrow" panose="020B0606020202030204" pitchFamily="34" charset="0"/>
              </a:rPr>
              <a:t>Afrocolombiano</a:t>
            </a:r>
            <a:endParaRPr lang="es-ES" sz="1000" b="1" u="sng" dirty="0">
              <a:solidFill>
                <a:sysClr val="windowText" lastClr="000000"/>
              </a:solidFill>
              <a:latin typeface="Arial Narrow" panose="020B0606020202030204" pitchFamily="34" charset="0"/>
            </a:endParaRPr>
          </a:p>
        </p:txBody>
      </p:sp>
      <p:sp>
        <p:nvSpPr>
          <p:cNvPr id="82" name="9 Rectángulo"/>
          <p:cNvSpPr/>
          <p:nvPr/>
        </p:nvSpPr>
        <p:spPr>
          <a:xfrm>
            <a:off x="864146" y="3194747"/>
            <a:ext cx="643125" cy="246221"/>
          </a:xfrm>
          <a:prstGeom prst="rect">
            <a:avLst/>
          </a:prstGeom>
        </p:spPr>
        <p:txBody>
          <a:bodyPr wrap="none">
            <a:spAutoFit/>
          </a:bodyPr>
          <a:lstStyle/>
          <a:p>
            <a:pPr algn="ctr"/>
            <a:r>
              <a:rPr lang="es-ES" sz="1000" b="1" dirty="0">
                <a:latin typeface="Arial Narrow" panose="020B0606020202030204" pitchFamily="34" charset="0"/>
              </a:rPr>
              <a:t> </a:t>
            </a:r>
            <a:r>
              <a:rPr lang="es-ES" sz="1000" b="1" u="sng" dirty="0">
                <a:latin typeface="Arial Narrow" panose="020B0606020202030204" pitchFamily="34" charset="0"/>
              </a:rPr>
              <a:t>Indígena</a:t>
            </a:r>
            <a:endParaRPr lang="es-ES" sz="1000" b="1" u="sng" dirty="0">
              <a:solidFill>
                <a:sysClr val="windowText" lastClr="000000"/>
              </a:solidFill>
              <a:latin typeface="Arial Narrow" panose="020B0606020202030204" pitchFamily="34" charset="0"/>
            </a:endParaRPr>
          </a:p>
        </p:txBody>
      </p:sp>
      <p:grpSp>
        <p:nvGrpSpPr>
          <p:cNvPr id="83" name="7 Grupo"/>
          <p:cNvGrpSpPr/>
          <p:nvPr/>
        </p:nvGrpSpPr>
        <p:grpSpPr>
          <a:xfrm>
            <a:off x="1543140" y="3156840"/>
            <a:ext cx="709249" cy="617559"/>
            <a:chOff x="5397274" y="1274444"/>
            <a:chExt cx="794791" cy="617559"/>
          </a:xfrm>
        </p:grpSpPr>
        <p:sp>
          <p:nvSpPr>
            <p:cNvPr id="84" name="43 Rectángulo redondeado"/>
            <p:cNvSpPr/>
            <p:nvPr/>
          </p:nvSpPr>
          <p:spPr>
            <a:xfrm>
              <a:off x="5397274" y="1531963"/>
              <a:ext cx="794791" cy="36004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b="1" dirty="0">
                  <a:solidFill>
                    <a:schemeClr val="tx1"/>
                  </a:solidFill>
                  <a:latin typeface="Arial Narrow" panose="020B0606020202030204" pitchFamily="34" charset="0"/>
                </a:rPr>
                <a:t>0%</a:t>
              </a:r>
            </a:p>
            <a:p>
              <a:pPr algn="ctr"/>
              <a:r>
                <a:rPr lang="es-ES" sz="1050" b="1" dirty="0">
                  <a:solidFill>
                    <a:schemeClr val="tx1"/>
                  </a:solidFill>
                  <a:latin typeface="Arial Narrow" panose="020B0606020202030204" pitchFamily="34" charset="0"/>
                </a:rPr>
                <a:t> 0 casos</a:t>
              </a:r>
            </a:p>
          </p:txBody>
        </p:sp>
        <p:sp>
          <p:nvSpPr>
            <p:cNvPr id="88" name="33 Rectángulo"/>
            <p:cNvSpPr/>
            <p:nvPr/>
          </p:nvSpPr>
          <p:spPr>
            <a:xfrm>
              <a:off x="5502960" y="1274444"/>
              <a:ext cx="502061" cy="253916"/>
            </a:xfrm>
            <a:prstGeom prst="rect">
              <a:avLst/>
            </a:prstGeom>
          </p:spPr>
          <p:txBody>
            <a:bodyPr wrap="none">
              <a:spAutoFit/>
            </a:bodyPr>
            <a:lstStyle/>
            <a:p>
              <a:r>
                <a:rPr lang="es-ES" sz="1050" b="1" u="sng" dirty="0">
                  <a:latin typeface="Arial Narrow" panose="020B0606020202030204" pitchFamily="34" charset="0"/>
                </a:rPr>
                <a:t>Raizal</a:t>
              </a:r>
              <a:endParaRPr lang="es-ES" sz="1050" b="1" u="sng" dirty="0">
                <a:solidFill>
                  <a:sysClr val="windowText" lastClr="000000"/>
                </a:solidFill>
                <a:latin typeface="Arial Narrow" panose="020B0606020202030204" pitchFamily="34" charset="0"/>
              </a:endParaRPr>
            </a:p>
          </p:txBody>
        </p:sp>
      </p:grpSp>
      <p:sp>
        <p:nvSpPr>
          <p:cNvPr id="122" name="55 Rectángulo redondeado"/>
          <p:cNvSpPr/>
          <p:nvPr/>
        </p:nvSpPr>
        <p:spPr>
          <a:xfrm>
            <a:off x="2974587" y="3414359"/>
            <a:ext cx="625863" cy="360040"/>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0" b="1" dirty="0">
              <a:solidFill>
                <a:schemeClr val="tx1"/>
              </a:solidFill>
              <a:latin typeface="Arial Narrow" panose="020B0606020202030204" pitchFamily="34" charset="0"/>
            </a:endParaRPr>
          </a:p>
          <a:p>
            <a:pPr algn="ctr"/>
            <a:r>
              <a:rPr lang="es-ES" sz="1050" b="1" dirty="0">
                <a:solidFill>
                  <a:schemeClr val="tx1"/>
                </a:solidFill>
                <a:latin typeface="Arial Narrow" panose="020B0606020202030204" pitchFamily="34" charset="0"/>
              </a:rPr>
              <a:t>0%</a:t>
            </a:r>
          </a:p>
          <a:p>
            <a:pPr algn="ctr"/>
            <a:r>
              <a:rPr lang="es-ES" sz="1050" b="1" dirty="0">
                <a:solidFill>
                  <a:schemeClr val="tx1"/>
                </a:solidFill>
                <a:latin typeface="Arial Narrow" panose="020B0606020202030204" pitchFamily="34" charset="0"/>
              </a:rPr>
              <a:t>0 casos</a:t>
            </a:r>
          </a:p>
          <a:p>
            <a:pPr algn="ctr"/>
            <a:endParaRPr lang="es-ES" sz="1050" b="1" dirty="0">
              <a:solidFill>
                <a:schemeClr val="tx1"/>
              </a:solidFill>
              <a:latin typeface="Arial Narrow" panose="020B0606020202030204" pitchFamily="34" charset="0"/>
            </a:endParaRPr>
          </a:p>
        </p:txBody>
      </p:sp>
      <p:sp>
        <p:nvSpPr>
          <p:cNvPr id="123" name="56 Rectángulo redondeado"/>
          <p:cNvSpPr/>
          <p:nvPr/>
        </p:nvSpPr>
        <p:spPr>
          <a:xfrm>
            <a:off x="3651724" y="3420998"/>
            <a:ext cx="685991"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b="1" dirty="0">
                <a:solidFill>
                  <a:schemeClr val="tx1"/>
                </a:solidFill>
                <a:latin typeface="Arial Narrow" panose="020B0606020202030204" pitchFamily="34" charset="0"/>
              </a:rPr>
              <a:t>0,72%</a:t>
            </a:r>
          </a:p>
          <a:p>
            <a:pPr algn="ctr"/>
            <a:r>
              <a:rPr lang="es-ES" sz="1050" b="1" dirty="0">
                <a:solidFill>
                  <a:schemeClr val="tx1"/>
                </a:solidFill>
                <a:latin typeface="Arial Narrow" panose="020B0606020202030204" pitchFamily="34" charset="0"/>
              </a:rPr>
              <a:t>9 casos</a:t>
            </a:r>
          </a:p>
        </p:txBody>
      </p:sp>
      <p:sp>
        <p:nvSpPr>
          <p:cNvPr id="124" name="83 Abrir llave"/>
          <p:cNvSpPr/>
          <p:nvPr/>
        </p:nvSpPr>
        <p:spPr>
          <a:xfrm rot="5400000">
            <a:off x="4612384" y="197980"/>
            <a:ext cx="280384" cy="4757741"/>
          </a:xfrm>
          <a:prstGeom prst="leftBrac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pic>
        <p:nvPicPr>
          <p:cNvPr id="125" name="Picture 2"/>
          <p:cNvPicPr>
            <a:picLocks noChangeAspect="1" noChangeArrowheads="1"/>
          </p:cNvPicPr>
          <p:nvPr/>
        </p:nvPicPr>
        <p:blipFill>
          <a:blip r:embed="rId5">
            <a:biLevel thresh="75000"/>
            <a:extLst>
              <a:ext uri="{28A0092B-C50C-407E-A947-70E740481C1C}">
                <a14:useLocalDpi xmlns:a14="http://schemas.microsoft.com/office/drawing/2010/main" val="0"/>
              </a:ext>
            </a:extLst>
          </a:blip>
          <a:srcRect/>
          <a:stretch>
            <a:fillRect/>
          </a:stretch>
        </p:blipFill>
        <p:spPr bwMode="auto">
          <a:xfrm>
            <a:off x="5232627" y="2697312"/>
            <a:ext cx="326912" cy="534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7" name="90 CuadroTexto"/>
          <p:cNvSpPr txBox="1"/>
          <p:nvPr/>
        </p:nvSpPr>
        <p:spPr>
          <a:xfrm>
            <a:off x="4608562" y="3169202"/>
            <a:ext cx="1610597" cy="253916"/>
          </a:xfrm>
          <a:prstGeom prst="rect">
            <a:avLst/>
          </a:prstGeom>
          <a:noFill/>
        </p:spPr>
        <p:txBody>
          <a:bodyPr wrap="square" rtlCol="0">
            <a:spAutoFit/>
          </a:bodyPr>
          <a:lstStyle/>
          <a:p>
            <a:pPr algn="ctr"/>
            <a:r>
              <a:rPr lang="es-ES" sz="1000" b="1" u="sng" dirty="0">
                <a:latin typeface="Arial Narrow" panose="020B0606020202030204" pitchFamily="34" charset="0"/>
              </a:rPr>
              <a:t>Gestantes</a:t>
            </a:r>
            <a:endParaRPr lang="es-ES" sz="1050" b="1" u="sng" dirty="0">
              <a:solidFill>
                <a:sysClr val="windowText" lastClr="000000"/>
              </a:solidFill>
              <a:latin typeface="Arial Narrow" panose="020B0606020202030204" pitchFamily="34" charset="0"/>
            </a:endParaRPr>
          </a:p>
        </p:txBody>
      </p:sp>
      <p:sp>
        <p:nvSpPr>
          <p:cNvPr id="129" name="75 CuadroTexto"/>
          <p:cNvSpPr txBox="1"/>
          <p:nvPr/>
        </p:nvSpPr>
        <p:spPr>
          <a:xfrm>
            <a:off x="388976" y="2159106"/>
            <a:ext cx="1571320" cy="413920"/>
          </a:xfrm>
          <a:prstGeom prst="rect">
            <a:avLst/>
          </a:prstGeom>
          <a:noFill/>
        </p:spPr>
        <p:txBody>
          <a:bodyPr wrap="square" rtlCol="0">
            <a:spAutoFit/>
          </a:bodyPr>
          <a:lstStyle/>
          <a:p>
            <a:pPr algn="ctr"/>
            <a:r>
              <a:rPr lang="es-ES" sz="1600" b="1" dirty="0">
                <a:latin typeface="Arial Narrow" panose="020B0606020202030204" pitchFamily="34" charset="0"/>
              </a:rPr>
              <a:t>Etnia</a:t>
            </a:r>
          </a:p>
        </p:txBody>
      </p:sp>
      <p:sp>
        <p:nvSpPr>
          <p:cNvPr id="130" name="85 CuadroTexto"/>
          <p:cNvSpPr txBox="1"/>
          <p:nvPr/>
        </p:nvSpPr>
        <p:spPr>
          <a:xfrm>
            <a:off x="2346598" y="2172548"/>
            <a:ext cx="4811955" cy="338554"/>
          </a:xfrm>
          <a:prstGeom prst="rect">
            <a:avLst/>
          </a:prstGeom>
          <a:noFill/>
        </p:spPr>
        <p:txBody>
          <a:bodyPr wrap="square" rtlCol="0">
            <a:spAutoFit/>
          </a:bodyPr>
          <a:lstStyle/>
          <a:p>
            <a:pPr algn="ctr"/>
            <a:r>
              <a:rPr lang="es-ES" sz="1600" b="1" dirty="0">
                <a:latin typeface="Arial Narrow" panose="020B0606020202030204" pitchFamily="34" charset="0"/>
              </a:rPr>
              <a:t>Poblaciones especiales</a:t>
            </a:r>
          </a:p>
        </p:txBody>
      </p:sp>
      <p:pic>
        <p:nvPicPr>
          <p:cNvPr id="132" name="Imagen 131"/>
          <p:cNvPicPr>
            <a:picLocks noChangeAspect="1"/>
          </p:cNvPicPr>
          <p:nvPr/>
        </p:nvPicPr>
        <p:blipFill>
          <a:blip r:embed="rId6"/>
          <a:stretch>
            <a:fillRect/>
          </a:stretch>
        </p:blipFill>
        <p:spPr>
          <a:xfrm>
            <a:off x="1659337" y="2757111"/>
            <a:ext cx="475198" cy="445497"/>
          </a:xfrm>
          <a:prstGeom prst="rect">
            <a:avLst/>
          </a:prstGeom>
        </p:spPr>
      </p:pic>
      <p:pic>
        <p:nvPicPr>
          <p:cNvPr id="133" name="Imagen 132"/>
          <p:cNvPicPr>
            <a:picLocks noChangeAspect="1"/>
          </p:cNvPicPr>
          <p:nvPr/>
        </p:nvPicPr>
        <p:blipFill>
          <a:blip r:embed="rId7"/>
          <a:stretch>
            <a:fillRect/>
          </a:stretch>
        </p:blipFill>
        <p:spPr>
          <a:xfrm>
            <a:off x="3726744" y="2738513"/>
            <a:ext cx="539746" cy="493598"/>
          </a:xfrm>
          <a:prstGeom prst="rect">
            <a:avLst/>
          </a:prstGeom>
        </p:spPr>
      </p:pic>
      <p:sp>
        <p:nvSpPr>
          <p:cNvPr id="59" name="9 Rectángulo"/>
          <p:cNvSpPr/>
          <p:nvPr/>
        </p:nvSpPr>
        <p:spPr>
          <a:xfrm>
            <a:off x="4248522" y="3183505"/>
            <a:ext cx="914033" cy="246221"/>
          </a:xfrm>
          <a:prstGeom prst="rect">
            <a:avLst/>
          </a:prstGeom>
        </p:spPr>
        <p:txBody>
          <a:bodyPr wrap="none">
            <a:spAutoFit/>
          </a:bodyPr>
          <a:lstStyle/>
          <a:p>
            <a:pPr algn="ctr"/>
            <a:r>
              <a:rPr lang="es-ES" sz="1000" b="1" dirty="0">
                <a:latin typeface="Arial Narrow" panose="020B0606020202030204" pitchFamily="34" charset="0"/>
              </a:rPr>
              <a:t> </a:t>
            </a:r>
            <a:r>
              <a:rPr lang="es-ES" sz="1000" b="1" u="sng" dirty="0">
                <a:latin typeface="Arial Narrow" panose="020B0606020202030204" pitchFamily="34" charset="0"/>
              </a:rPr>
              <a:t>Discapacidad</a:t>
            </a:r>
            <a:endParaRPr lang="es-ES" sz="1000" b="1" u="sng" dirty="0">
              <a:solidFill>
                <a:sysClr val="windowText" lastClr="000000"/>
              </a:solidFill>
              <a:latin typeface="Arial Narrow" panose="020B0606020202030204" pitchFamily="34" charset="0"/>
            </a:endParaRPr>
          </a:p>
        </p:txBody>
      </p:sp>
      <p:sp>
        <p:nvSpPr>
          <p:cNvPr id="62" name="43 Rectángulo redondeado"/>
          <p:cNvSpPr/>
          <p:nvPr/>
        </p:nvSpPr>
        <p:spPr>
          <a:xfrm>
            <a:off x="4377356" y="3412982"/>
            <a:ext cx="683988" cy="360040"/>
          </a:xfrm>
          <a:prstGeom prst="roundRect">
            <a:avLst/>
          </a:prstGeom>
          <a:solidFill>
            <a:schemeClr val="accent2"/>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b="1" dirty="0">
                <a:solidFill>
                  <a:schemeClr val="tx1"/>
                </a:solidFill>
                <a:latin typeface="Arial Narrow" panose="020B0606020202030204" pitchFamily="34" charset="0"/>
              </a:rPr>
              <a:t>0,09%</a:t>
            </a:r>
          </a:p>
          <a:p>
            <a:pPr algn="ctr"/>
            <a:r>
              <a:rPr lang="es-ES" sz="1050" b="1" dirty="0">
                <a:solidFill>
                  <a:schemeClr val="tx1"/>
                </a:solidFill>
                <a:latin typeface="Arial Narrow" panose="020B0606020202030204" pitchFamily="34" charset="0"/>
              </a:rPr>
              <a:t>1 casos</a:t>
            </a:r>
          </a:p>
        </p:txBody>
      </p:sp>
      <p:pic>
        <p:nvPicPr>
          <p:cNvPr id="24" name="Imagen 23"/>
          <p:cNvPicPr>
            <a:picLocks noChangeAspect="1"/>
          </p:cNvPicPr>
          <p:nvPr/>
        </p:nvPicPr>
        <p:blipFill>
          <a:blip r:embed="rId8"/>
          <a:stretch>
            <a:fillRect/>
          </a:stretch>
        </p:blipFill>
        <p:spPr>
          <a:xfrm>
            <a:off x="5698667" y="8094090"/>
            <a:ext cx="1451023" cy="996582"/>
          </a:xfrm>
          <a:prstGeom prst="rect">
            <a:avLst/>
          </a:prstGeom>
        </p:spPr>
      </p:pic>
      <p:pic>
        <p:nvPicPr>
          <p:cNvPr id="49" name="Imagen 48"/>
          <p:cNvPicPr>
            <a:picLocks noChangeAspect="1"/>
          </p:cNvPicPr>
          <p:nvPr/>
        </p:nvPicPr>
        <p:blipFill>
          <a:blip r:embed="rId9"/>
          <a:stretch>
            <a:fillRect/>
          </a:stretch>
        </p:blipFill>
        <p:spPr>
          <a:xfrm>
            <a:off x="5893158" y="2753811"/>
            <a:ext cx="503030" cy="441792"/>
          </a:xfrm>
          <a:prstGeom prst="rect">
            <a:avLst/>
          </a:prstGeom>
        </p:spPr>
      </p:pic>
      <p:sp>
        <p:nvSpPr>
          <p:cNvPr id="50" name="43 Rectángulo redondeado"/>
          <p:cNvSpPr/>
          <p:nvPr/>
        </p:nvSpPr>
        <p:spPr>
          <a:xfrm>
            <a:off x="5790084" y="3426363"/>
            <a:ext cx="70797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b="1" dirty="0">
                <a:solidFill>
                  <a:schemeClr val="tx1"/>
                </a:solidFill>
                <a:latin typeface="Arial Narrow" panose="020B0606020202030204" pitchFamily="34" charset="0"/>
              </a:rPr>
              <a:t>0,35%</a:t>
            </a:r>
          </a:p>
          <a:p>
            <a:pPr algn="ctr"/>
            <a:r>
              <a:rPr lang="es-ES" sz="1050" b="1" dirty="0">
                <a:solidFill>
                  <a:schemeClr val="tx1"/>
                </a:solidFill>
                <a:latin typeface="Arial Narrow" panose="020B0606020202030204" pitchFamily="34" charset="0"/>
              </a:rPr>
              <a:t>4 casos</a:t>
            </a:r>
          </a:p>
        </p:txBody>
      </p:sp>
      <p:sp>
        <p:nvSpPr>
          <p:cNvPr id="51" name="9 Rectángulo"/>
          <p:cNvSpPr/>
          <p:nvPr/>
        </p:nvSpPr>
        <p:spPr>
          <a:xfrm>
            <a:off x="5701263" y="3147984"/>
            <a:ext cx="851515" cy="246221"/>
          </a:xfrm>
          <a:prstGeom prst="rect">
            <a:avLst/>
          </a:prstGeom>
        </p:spPr>
        <p:txBody>
          <a:bodyPr wrap="none">
            <a:spAutoFit/>
          </a:bodyPr>
          <a:lstStyle/>
          <a:p>
            <a:pPr algn="ctr"/>
            <a:r>
              <a:rPr lang="es-ES" sz="1000" b="1" dirty="0">
                <a:latin typeface="Arial Narrow" panose="020B0606020202030204" pitchFamily="34" charset="0"/>
              </a:rPr>
              <a:t> </a:t>
            </a:r>
            <a:r>
              <a:rPr lang="es-ES" sz="1000" b="1" u="sng" dirty="0">
                <a:latin typeface="Arial Narrow" panose="020B0606020202030204" pitchFamily="34" charset="0"/>
              </a:rPr>
              <a:t>Desplazados</a:t>
            </a:r>
            <a:endParaRPr lang="es-ES" sz="1000" b="1" u="sng" dirty="0">
              <a:solidFill>
                <a:sysClr val="windowText" lastClr="000000"/>
              </a:solidFill>
              <a:latin typeface="Arial Narrow" panose="020B0606020202030204" pitchFamily="34" charset="0"/>
            </a:endParaRPr>
          </a:p>
        </p:txBody>
      </p:sp>
      <p:sp>
        <p:nvSpPr>
          <p:cNvPr id="53" name="55 Rectángulo redondeado"/>
          <p:cNvSpPr/>
          <p:nvPr/>
        </p:nvSpPr>
        <p:spPr>
          <a:xfrm>
            <a:off x="2304306" y="3414359"/>
            <a:ext cx="633743"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0" b="1" dirty="0">
              <a:solidFill>
                <a:schemeClr val="tx1"/>
              </a:solidFill>
              <a:latin typeface="Arial Narrow" panose="020B0606020202030204" pitchFamily="34" charset="0"/>
            </a:endParaRPr>
          </a:p>
          <a:p>
            <a:pPr algn="ctr"/>
            <a:r>
              <a:rPr lang="es-ES" sz="1050" b="1" dirty="0">
                <a:solidFill>
                  <a:schemeClr val="tx1"/>
                </a:solidFill>
                <a:latin typeface="Arial Narrow" panose="020B0606020202030204" pitchFamily="34" charset="0"/>
              </a:rPr>
              <a:t>0%</a:t>
            </a:r>
          </a:p>
          <a:p>
            <a:pPr algn="ctr"/>
            <a:r>
              <a:rPr lang="es-ES" sz="1050" b="1" dirty="0">
                <a:solidFill>
                  <a:schemeClr val="tx1"/>
                </a:solidFill>
                <a:latin typeface="Arial Narrow" panose="020B0606020202030204" pitchFamily="34" charset="0"/>
              </a:rPr>
              <a:t>0 casos</a:t>
            </a:r>
          </a:p>
          <a:p>
            <a:pPr algn="ctr"/>
            <a:endParaRPr lang="es-ES" sz="1050" b="1" dirty="0">
              <a:solidFill>
                <a:schemeClr val="tx1"/>
              </a:solidFill>
              <a:latin typeface="Arial Narrow" panose="020B0606020202030204" pitchFamily="34" charset="0"/>
            </a:endParaRPr>
          </a:p>
        </p:txBody>
      </p:sp>
      <p:pic>
        <p:nvPicPr>
          <p:cNvPr id="54" name="Imagen 53"/>
          <p:cNvPicPr>
            <a:picLocks noChangeAspect="1"/>
          </p:cNvPicPr>
          <p:nvPr/>
        </p:nvPicPr>
        <p:blipFill>
          <a:blip r:embed="rId10"/>
          <a:stretch>
            <a:fillRect/>
          </a:stretch>
        </p:blipFill>
        <p:spPr>
          <a:xfrm>
            <a:off x="2407380" y="2774179"/>
            <a:ext cx="410987" cy="439209"/>
          </a:xfrm>
          <a:prstGeom prst="rect">
            <a:avLst/>
          </a:prstGeom>
        </p:spPr>
      </p:pic>
      <p:sp>
        <p:nvSpPr>
          <p:cNvPr id="9" name="CuadroTexto 8"/>
          <p:cNvSpPr txBox="1"/>
          <p:nvPr/>
        </p:nvSpPr>
        <p:spPr>
          <a:xfrm>
            <a:off x="1034350" y="4246076"/>
            <a:ext cx="5969255" cy="253916"/>
          </a:xfrm>
          <a:prstGeom prst="rect">
            <a:avLst/>
          </a:prstGeom>
          <a:noFill/>
        </p:spPr>
        <p:txBody>
          <a:bodyPr wrap="square" rtlCol="0">
            <a:spAutoFit/>
          </a:bodyPr>
          <a:lstStyle/>
          <a:p>
            <a:r>
              <a:rPr lang="es-MX" sz="1050" b="1" dirty="0"/>
              <a:t>Casos e incidencia de dengue por comuna en Medellín con corte a semana epidemiológica 40 2025 </a:t>
            </a:r>
            <a:endParaRPr lang="es-CO" sz="1050" b="1" dirty="0"/>
          </a:p>
        </p:txBody>
      </p:sp>
      <p:sp>
        <p:nvSpPr>
          <p:cNvPr id="17" name="Rectángulo 16"/>
          <p:cNvSpPr/>
          <p:nvPr/>
        </p:nvSpPr>
        <p:spPr>
          <a:xfrm>
            <a:off x="3113653" y="7699702"/>
            <a:ext cx="3231058" cy="184666"/>
          </a:xfrm>
          <a:prstGeom prst="rect">
            <a:avLst/>
          </a:prstGeom>
        </p:spPr>
        <p:txBody>
          <a:bodyPr wrap="square">
            <a:spAutoFit/>
          </a:bodyPr>
          <a:lstStyle/>
          <a:p>
            <a:r>
              <a:rPr lang="es-CO" sz="600" dirty="0"/>
              <a:t>https://www.medellin.gov.co/mapgis9/mapa.jsp?aplicacion=1&amp;css=css/app_mapas_medellin.css</a:t>
            </a:r>
          </a:p>
        </p:txBody>
      </p:sp>
      <p:sp>
        <p:nvSpPr>
          <p:cNvPr id="64" name="58 Rectángulo"/>
          <p:cNvSpPr/>
          <p:nvPr/>
        </p:nvSpPr>
        <p:spPr>
          <a:xfrm>
            <a:off x="-29226" y="8938420"/>
            <a:ext cx="2088232" cy="223138"/>
          </a:xfrm>
          <a:prstGeom prst="rect">
            <a:avLst/>
          </a:prstGeom>
        </p:spPr>
        <p:txBody>
          <a:bodyPr wrap="square">
            <a:spAutoFit/>
          </a:bodyPr>
          <a:lstStyle/>
          <a:p>
            <a:pPr algn="just"/>
            <a:r>
              <a:rPr lang="es-ES" sz="600" dirty="0"/>
              <a:t>Fuente: SIVIGILA. Secretaria de Salud de Medellín</a:t>
            </a:r>
            <a:r>
              <a:rPr lang="es-ES" sz="800" dirty="0"/>
              <a:t>. </a:t>
            </a:r>
          </a:p>
        </p:txBody>
      </p:sp>
      <p:sp>
        <p:nvSpPr>
          <p:cNvPr id="65" name="9 Rectángulo"/>
          <p:cNvSpPr/>
          <p:nvPr/>
        </p:nvSpPr>
        <p:spPr>
          <a:xfrm>
            <a:off x="2211343" y="3175799"/>
            <a:ext cx="813043" cy="246221"/>
          </a:xfrm>
          <a:prstGeom prst="rect">
            <a:avLst/>
          </a:prstGeom>
        </p:spPr>
        <p:txBody>
          <a:bodyPr wrap="none">
            <a:spAutoFit/>
          </a:bodyPr>
          <a:lstStyle/>
          <a:p>
            <a:pPr algn="ctr"/>
            <a:r>
              <a:rPr lang="es-ES" sz="1000" b="1" dirty="0">
                <a:latin typeface="Arial Narrow" panose="020B0606020202030204" pitchFamily="34" charset="0"/>
              </a:rPr>
              <a:t> </a:t>
            </a:r>
            <a:r>
              <a:rPr lang="es-ES" sz="1000" b="1" u="sng" dirty="0">
                <a:latin typeface="Arial Narrow" panose="020B0606020202030204" pitchFamily="34" charset="0"/>
              </a:rPr>
              <a:t>Psiquiátrico</a:t>
            </a:r>
            <a:endParaRPr lang="es-ES" sz="1000" b="1" u="sng" dirty="0">
              <a:solidFill>
                <a:sysClr val="windowText" lastClr="000000"/>
              </a:solidFill>
              <a:latin typeface="Arial Narrow" panose="020B0606020202030204" pitchFamily="34" charset="0"/>
            </a:endParaRPr>
          </a:p>
        </p:txBody>
      </p:sp>
      <p:sp>
        <p:nvSpPr>
          <p:cNvPr id="66" name="9 Rectángulo"/>
          <p:cNvSpPr/>
          <p:nvPr/>
        </p:nvSpPr>
        <p:spPr>
          <a:xfrm>
            <a:off x="3014403" y="3183237"/>
            <a:ext cx="418705" cy="246221"/>
          </a:xfrm>
          <a:prstGeom prst="rect">
            <a:avLst/>
          </a:prstGeom>
        </p:spPr>
        <p:txBody>
          <a:bodyPr wrap="none">
            <a:spAutoFit/>
          </a:bodyPr>
          <a:lstStyle/>
          <a:p>
            <a:pPr algn="ctr"/>
            <a:r>
              <a:rPr lang="es-ES" sz="1000" b="1" dirty="0">
                <a:latin typeface="Arial Narrow" panose="020B0606020202030204" pitchFamily="34" charset="0"/>
              </a:rPr>
              <a:t> </a:t>
            </a:r>
            <a:r>
              <a:rPr lang="es-ES" sz="1000" b="1" u="sng" dirty="0">
                <a:latin typeface="Arial Narrow" panose="020B0606020202030204" pitchFamily="34" charset="0"/>
              </a:rPr>
              <a:t>PPL</a:t>
            </a:r>
            <a:endParaRPr lang="es-ES" sz="1000" b="1" u="sng" dirty="0">
              <a:solidFill>
                <a:sysClr val="windowText" lastClr="000000"/>
              </a:solidFill>
              <a:latin typeface="Arial Narrow" panose="020B0606020202030204" pitchFamily="34" charset="0"/>
            </a:endParaRPr>
          </a:p>
        </p:txBody>
      </p:sp>
      <p:sp>
        <p:nvSpPr>
          <p:cNvPr id="67" name="9 Rectángulo"/>
          <p:cNvSpPr/>
          <p:nvPr/>
        </p:nvSpPr>
        <p:spPr>
          <a:xfrm>
            <a:off x="3651724" y="3175354"/>
            <a:ext cx="651139" cy="246221"/>
          </a:xfrm>
          <a:prstGeom prst="rect">
            <a:avLst/>
          </a:prstGeom>
        </p:spPr>
        <p:txBody>
          <a:bodyPr wrap="none">
            <a:spAutoFit/>
          </a:bodyPr>
          <a:lstStyle/>
          <a:p>
            <a:pPr algn="ctr"/>
            <a:r>
              <a:rPr lang="es-ES" sz="1000" b="1" dirty="0">
                <a:latin typeface="Arial Narrow" panose="020B0606020202030204" pitchFamily="34" charset="0"/>
              </a:rPr>
              <a:t> </a:t>
            </a:r>
            <a:r>
              <a:rPr lang="es-ES" sz="1000" b="1" u="sng" dirty="0">
                <a:latin typeface="Arial Narrow" panose="020B0606020202030204" pitchFamily="34" charset="0"/>
              </a:rPr>
              <a:t>Migrante</a:t>
            </a:r>
            <a:endParaRPr lang="es-ES" sz="1000" b="1" u="sng" dirty="0">
              <a:solidFill>
                <a:sysClr val="windowText" lastClr="000000"/>
              </a:solidFill>
              <a:latin typeface="Arial Narrow" panose="020B0606020202030204" pitchFamily="34" charset="0"/>
            </a:endParaRPr>
          </a:p>
        </p:txBody>
      </p:sp>
      <p:sp>
        <p:nvSpPr>
          <p:cNvPr id="68" name="91 Rectángulo redondeado"/>
          <p:cNvSpPr/>
          <p:nvPr/>
        </p:nvSpPr>
        <p:spPr>
          <a:xfrm>
            <a:off x="5074979" y="3423969"/>
            <a:ext cx="692791"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b="1" dirty="0">
                <a:solidFill>
                  <a:schemeClr val="tx1"/>
                </a:solidFill>
                <a:latin typeface="Arial Narrow" panose="020B0606020202030204" pitchFamily="34" charset="0"/>
              </a:rPr>
              <a:t>0,18%</a:t>
            </a:r>
          </a:p>
          <a:p>
            <a:pPr algn="ctr"/>
            <a:r>
              <a:rPr lang="es-ES" sz="1050" b="1" dirty="0">
                <a:solidFill>
                  <a:schemeClr val="tx1"/>
                </a:solidFill>
                <a:latin typeface="Arial Narrow" panose="020B0606020202030204" pitchFamily="34" charset="0"/>
              </a:rPr>
              <a:t>2 casos</a:t>
            </a:r>
          </a:p>
        </p:txBody>
      </p:sp>
      <p:pic>
        <p:nvPicPr>
          <p:cNvPr id="7" name="Imagen 6"/>
          <p:cNvPicPr>
            <a:picLocks noChangeAspect="1"/>
          </p:cNvPicPr>
          <p:nvPr/>
        </p:nvPicPr>
        <p:blipFill>
          <a:blip r:embed="rId11"/>
          <a:stretch>
            <a:fillRect/>
          </a:stretch>
        </p:blipFill>
        <p:spPr>
          <a:xfrm>
            <a:off x="3045446" y="2717042"/>
            <a:ext cx="431179" cy="496907"/>
          </a:xfrm>
          <a:prstGeom prst="rect">
            <a:avLst/>
          </a:prstGeom>
        </p:spPr>
      </p:pic>
      <p:pic>
        <p:nvPicPr>
          <p:cNvPr id="12" name="Imagen 11"/>
          <p:cNvPicPr>
            <a:picLocks noChangeAspect="1"/>
          </p:cNvPicPr>
          <p:nvPr/>
        </p:nvPicPr>
        <p:blipFill>
          <a:blip r:embed="rId12"/>
          <a:stretch>
            <a:fillRect/>
          </a:stretch>
        </p:blipFill>
        <p:spPr>
          <a:xfrm>
            <a:off x="4429547" y="2652682"/>
            <a:ext cx="599270" cy="546934"/>
          </a:xfrm>
          <a:prstGeom prst="rect">
            <a:avLst/>
          </a:prstGeom>
        </p:spPr>
      </p:pic>
      <p:sp>
        <p:nvSpPr>
          <p:cNvPr id="69" name="43 Rectángulo redondeado"/>
          <p:cNvSpPr/>
          <p:nvPr/>
        </p:nvSpPr>
        <p:spPr>
          <a:xfrm>
            <a:off x="6498062" y="3421771"/>
            <a:ext cx="630780" cy="360040"/>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b="1" dirty="0">
                <a:solidFill>
                  <a:schemeClr val="tx1"/>
                </a:solidFill>
                <a:latin typeface="Arial Narrow" panose="020B0606020202030204" pitchFamily="34" charset="0"/>
              </a:rPr>
              <a:t>0%</a:t>
            </a:r>
          </a:p>
          <a:p>
            <a:pPr algn="ctr"/>
            <a:r>
              <a:rPr lang="es-ES" sz="1050" b="1" dirty="0">
                <a:solidFill>
                  <a:schemeClr val="tx1"/>
                </a:solidFill>
                <a:latin typeface="Arial Narrow" panose="020B0606020202030204" pitchFamily="34" charset="0"/>
              </a:rPr>
              <a:t>0 casos</a:t>
            </a:r>
          </a:p>
        </p:txBody>
      </p:sp>
      <p:sp>
        <p:nvSpPr>
          <p:cNvPr id="75" name="9 Rectángulo"/>
          <p:cNvSpPr/>
          <p:nvPr/>
        </p:nvSpPr>
        <p:spPr>
          <a:xfrm>
            <a:off x="6416652" y="3147984"/>
            <a:ext cx="684803" cy="246221"/>
          </a:xfrm>
          <a:prstGeom prst="rect">
            <a:avLst/>
          </a:prstGeom>
        </p:spPr>
        <p:txBody>
          <a:bodyPr wrap="none">
            <a:spAutoFit/>
          </a:bodyPr>
          <a:lstStyle/>
          <a:p>
            <a:pPr algn="ctr"/>
            <a:r>
              <a:rPr lang="es-ES" sz="1000" b="1" dirty="0">
                <a:latin typeface="Arial Narrow" panose="020B0606020202030204" pitchFamily="34" charset="0"/>
              </a:rPr>
              <a:t> </a:t>
            </a:r>
            <a:r>
              <a:rPr lang="es-ES" sz="1000" b="1" u="sng" dirty="0">
                <a:latin typeface="Arial Narrow" panose="020B0606020202030204" pitchFamily="34" charset="0"/>
              </a:rPr>
              <a:t>Victima V</a:t>
            </a:r>
            <a:endParaRPr lang="es-ES" sz="1000" b="1" u="sng" dirty="0">
              <a:solidFill>
                <a:sysClr val="windowText" lastClr="000000"/>
              </a:solidFill>
              <a:latin typeface="Arial Narrow" panose="020B0606020202030204" pitchFamily="34" charset="0"/>
            </a:endParaRPr>
          </a:p>
        </p:txBody>
      </p:sp>
      <p:pic>
        <p:nvPicPr>
          <p:cNvPr id="31" name="Imagen 30"/>
          <p:cNvPicPr>
            <a:picLocks noChangeAspect="1"/>
          </p:cNvPicPr>
          <p:nvPr/>
        </p:nvPicPr>
        <p:blipFill>
          <a:blip r:embed="rId13"/>
          <a:stretch>
            <a:fillRect/>
          </a:stretch>
        </p:blipFill>
        <p:spPr>
          <a:xfrm>
            <a:off x="6530818" y="2645034"/>
            <a:ext cx="526016" cy="528533"/>
          </a:xfrm>
          <a:prstGeom prst="rect">
            <a:avLst/>
          </a:prstGeom>
        </p:spPr>
      </p:pic>
      <p:graphicFrame>
        <p:nvGraphicFramePr>
          <p:cNvPr id="8" name="Tabla 7">
            <a:extLst>
              <a:ext uri="{FF2B5EF4-FFF2-40B4-BE49-F238E27FC236}">
                <a16:creationId xmlns:a16="http://schemas.microsoft.com/office/drawing/2014/main" id="{5CB5A415-9DDE-47F2-BD5B-D84E2092AA36}"/>
              </a:ext>
            </a:extLst>
          </p:cNvPr>
          <p:cNvGraphicFramePr>
            <a:graphicFrameLocks noGrp="1"/>
          </p:cNvGraphicFramePr>
          <p:nvPr>
            <p:extLst/>
          </p:nvPr>
        </p:nvGraphicFramePr>
        <p:xfrm>
          <a:off x="99640" y="4541653"/>
          <a:ext cx="2852738" cy="4764405"/>
        </p:xfrm>
        <a:graphic>
          <a:graphicData uri="http://schemas.openxmlformats.org/drawingml/2006/table">
            <a:tbl>
              <a:tblPr/>
              <a:tblGrid>
                <a:gridCol w="1425575">
                  <a:extLst>
                    <a:ext uri="{9D8B030D-6E8A-4147-A177-3AD203B41FA5}">
                      <a16:colId xmlns:a16="http://schemas.microsoft.com/office/drawing/2014/main" val="219310932"/>
                    </a:ext>
                  </a:extLst>
                </a:gridCol>
                <a:gridCol w="385763">
                  <a:extLst>
                    <a:ext uri="{9D8B030D-6E8A-4147-A177-3AD203B41FA5}">
                      <a16:colId xmlns:a16="http://schemas.microsoft.com/office/drawing/2014/main" val="1656056803"/>
                    </a:ext>
                  </a:extLst>
                </a:gridCol>
                <a:gridCol w="514350">
                  <a:extLst>
                    <a:ext uri="{9D8B030D-6E8A-4147-A177-3AD203B41FA5}">
                      <a16:colId xmlns:a16="http://schemas.microsoft.com/office/drawing/2014/main" val="1797283629"/>
                    </a:ext>
                  </a:extLst>
                </a:gridCol>
                <a:gridCol w="527050">
                  <a:extLst>
                    <a:ext uri="{9D8B030D-6E8A-4147-A177-3AD203B41FA5}">
                      <a16:colId xmlns:a16="http://schemas.microsoft.com/office/drawing/2014/main" val="29448430"/>
                    </a:ext>
                  </a:extLst>
                </a:gridCol>
              </a:tblGrid>
              <a:tr h="190500">
                <a:tc>
                  <a:txBody>
                    <a:bodyPr/>
                    <a:lstStyle/>
                    <a:p>
                      <a:pPr algn="l" fontAlgn="b"/>
                      <a:r>
                        <a:rPr lang="es-CO" sz="900" b="1" i="0" u="none" strike="noStrike">
                          <a:solidFill>
                            <a:srgbClr val="000000"/>
                          </a:solidFill>
                          <a:effectLst/>
                          <a:latin typeface="Aptos Narrow"/>
                        </a:rPr>
                        <a:t>Comuna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EA72E"/>
                    </a:solidFill>
                  </a:tcPr>
                </a:tc>
                <a:tc>
                  <a:txBody>
                    <a:bodyPr/>
                    <a:lstStyle/>
                    <a:p>
                      <a:pPr algn="ctr" fontAlgn="ctr"/>
                      <a:r>
                        <a:rPr lang="es-CO" sz="900" b="1" i="0" u="none" strike="noStrike">
                          <a:solidFill>
                            <a:srgbClr val="000000"/>
                          </a:solidFill>
                          <a:effectLst/>
                          <a:latin typeface="Aptos Narrow"/>
                        </a:rPr>
                        <a:t># casos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EA72E"/>
                    </a:solidFill>
                  </a:tcPr>
                </a:tc>
                <a:tc>
                  <a:txBody>
                    <a:bodyPr/>
                    <a:lstStyle/>
                    <a:p>
                      <a:pPr algn="ctr" fontAlgn="ctr"/>
                      <a:r>
                        <a:rPr lang="es-CO" sz="900" b="1" i="0" u="none" strike="noStrike">
                          <a:solidFill>
                            <a:srgbClr val="000000"/>
                          </a:solidFill>
                          <a:effectLst/>
                          <a:latin typeface="Aptos Narrow"/>
                        </a:rPr>
                        <a:t>Población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EA72E"/>
                    </a:solidFill>
                  </a:tcPr>
                </a:tc>
                <a:tc>
                  <a:txBody>
                    <a:bodyPr/>
                    <a:lstStyle/>
                    <a:p>
                      <a:pPr algn="ctr" fontAlgn="ctr"/>
                      <a:r>
                        <a:rPr lang="es-CO" sz="900" b="1" i="0" u="none" strike="noStrike">
                          <a:solidFill>
                            <a:srgbClr val="000000"/>
                          </a:solidFill>
                          <a:effectLst/>
                          <a:latin typeface="Aptos Narrow"/>
                        </a:rPr>
                        <a:t>Incidencia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EA72E"/>
                    </a:solidFill>
                  </a:tcPr>
                </a:tc>
                <a:extLst>
                  <a:ext uri="{0D108BD9-81ED-4DB2-BD59-A6C34878D82A}">
                    <a16:rowId xmlns:a16="http://schemas.microsoft.com/office/drawing/2014/main" val="4040640304"/>
                  </a:ext>
                </a:extLst>
              </a:tr>
              <a:tr h="180975">
                <a:tc>
                  <a:txBody>
                    <a:bodyPr/>
                    <a:lstStyle/>
                    <a:p>
                      <a:pPr algn="l" fontAlgn="b"/>
                      <a:r>
                        <a:rPr lang="es-CO" sz="900" b="0" i="0" u="none" strike="noStrike">
                          <a:solidFill>
                            <a:srgbClr val="000000"/>
                          </a:solidFill>
                          <a:effectLst/>
                          <a:latin typeface="Aptos Narrow"/>
                        </a:rPr>
                        <a:t>SAN JAVIER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114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es-CO" sz="900" b="0" i="0" u="none" strike="noStrike">
                          <a:solidFill>
                            <a:srgbClr val="000000"/>
                          </a:solidFill>
                          <a:effectLst/>
                          <a:latin typeface="Aptos Narrow"/>
                        </a:rPr>
                        <a:t>182447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62,5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706D"/>
                    </a:solidFill>
                  </a:tcPr>
                </a:tc>
                <a:extLst>
                  <a:ext uri="{0D108BD9-81ED-4DB2-BD59-A6C34878D82A}">
                    <a16:rowId xmlns:a16="http://schemas.microsoft.com/office/drawing/2014/main" val="1525770948"/>
                  </a:ext>
                </a:extLst>
              </a:tr>
              <a:tr h="180975">
                <a:tc>
                  <a:txBody>
                    <a:bodyPr/>
                    <a:lstStyle/>
                    <a:p>
                      <a:pPr algn="l" fontAlgn="b"/>
                      <a:r>
                        <a:rPr lang="es-CO" sz="900" b="0" i="0" u="none" strike="noStrike">
                          <a:solidFill>
                            <a:srgbClr val="000000"/>
                          </a:solidFill>
                          <a:effectLst/>
                          <a:latin typeface="Aptos Narrow"/>
                        </a:rPr>
                        <a:t>BELEN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111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6F6D"/>
                    </a:solidFill>
                  </a:tcPr>
                </a:tc>
                <a:tc>
                  <a:txBody>
                    <a:bodyPr/>
                    <a:lstStyle/>
                    <a:p>
                      <a:pPr algn="ctr" fontAlgn="ctr"/>
                      <a:r>
                        <a:rPr lang="es-CO" sz="900" b="0" i="0" u="none" strike="noStrike">
                          <a:solidFill>
                            <a:srgbClr val="000000"/>
                          </a:solidFill>
                          <a:effectLst/>
                          <a:latin typeface="Aptos Narrow"/>
                        </a:rPr>
                        <a:t>222266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49,9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9F76"/>
                    </a:solidFill>
                  </a:tcPr>
                </a:tc>
                <a:extLst>
                  <a:ext uri="{0D108BD9-81ED-4DB2-BD59-A6C34878D82A}">
                    <a16:rowId xmlns:a16="http://schemas.microsoft.com/office/drawing/2014/main" val="3327441205"/>
                  </a:ext>
                </a:extLst>
              </a:tr>
              <a:tr h="180975">
                <a:tc>
                  <a:txBody>
                    <a:bodyPr/>
                    <a:lstStyle/>
                    <a:p>
                      <a:pPr algn="l" fontAlgn="b"/>
                      <a:r>
                        <a:rPr lang="es-CO" sz="900" b="0" i="0" u="none" strike="noStrike">
                          <a:solidFill>
                            <a:srgbClr val="000000"/>
                          </a:solidFill>
                          <a:effectLst/>
                          <a:latin typeface="Aptos Narrow"/>
                        </a:rPr>
                        <a:t>ROBLEDO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107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766E"/>
                    </a:solidFill>
                  </a:tcPr>
                </a:tc>
                <a:tc>
                  <a:txBody>
                    <a:bodyPr/>
                    <a:lstStyle/>
                    <a:p>
                      <a:pPr algn="ctr" fontAlgn="ctr"/>
                      <a:r>
                        <a:rPr lang="es-CO" sz="900" b="0" i="0" u="none" strike="noStrike">
                          <a:solidFill>
                            <a:srgbClr val="000000"/>
                          </a:solidFill>
                          <a:effectLst/>
                          <a:latin typeface="Aptos Narrow"/>
                        </a:rPr>
                        <a:t>216194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49,5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176"/>
                    </a:solidFill>
                  </a:tcPr>
                </a:tc>
                <a:extLst>
                  <a:ext uri="{0D108BD9-81ED-4DB2-BD59-A6C34878D82A}">
                    <a16:rowId xmlns:a16="http://schemas.microsoft.com/office/drawing/2014/main" val="1405163824"/>
                  </a:ext>
                </a:extLst>
              </a:tr>
              <a:tr h="180975">
                <a:tc>
                  <a:txBody>
                    <a:bodyPr/>
                    <a:lstStyle/>
                    <a:p>
                      <a:pPr algn="l" fontAlgn="b"/>
                      <a:r>
                        <a:rPr lang="es-CO" sz="900" b="0" i="0" u="none" strike="noStrike">
                          <a:solidFill>
                            <a:srgbClr val="000000"/>
                          </a:solidFill>
                          <a:effectLst/>
                          <a:latin typeface="Aptos Narrow"/>
                        </a:rPr>
                        <a:t>VILLA HERMOSA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9273"/>
                    </a:solidFill>
                  </a:tcPr>
                </a:tc>
                <a:tc>
                  <a:txBody>
                    <a:bodyPr/>
                    <a:lstStyle/>
                    <a:p>
                      <a:pPr algn="ctr" fontAlgn="ctr"/>
                      <a:r>
                        <a:rPr lang="es-CO" sz="900" b="0" i="0" u="none" strike="noStrike">
                          <a:solidFill>
                            <a:srgbClr val="000000"/>
                          </a:solidFill>
                          <a:effectLst/>
                          <a:latin typeface="Aptos Narrow"/>
                        </a:rPr>
                        <a:t>179508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50,7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9D75"/>
                    </a:solidFill>
                  </a:tcPr>
                </a:tc>
                <a:extLst>
                  <a:ext uri="{0D108BD9-81ED-4DB2-BD59-A6C34878D82A}">
                    <a16:rowId xmlns:a16="http://schemas.microsoft.com/office/drawing/2014/main" val="3984147860"/>
                  </a:ext>
                </a:extLst>
              </a:tr>
              <a:tr h="180975">
                <a:tc>
                  <a:txBody>
                    <a:bodyPr/>
                    <a:lstStyle/>
                    <a:p>
                      <a:pPr algn="l" fontAlgn="ctr"/>
                      <a:r>
                        <a:rPr lang="es-CO" sz="900" b="0" i="0" u="none" strike="noStrike">
                          <a:solidFill>
                            <a:srgbClr val="000000"/>
                          </a:solidFill>
                          <a:effectLst/>
                          <a:latin typeface="Aptos Narrow"/>
                        </a:rPr>
                        <a:t>NO CODIFICA DIRECCIÓN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9B75"/>
                    </a:solidFill>
                  </a:tcPr>
                </a:tc>
                <a:tc>
                  <a:txBody>
                    <a:bodyPr/>
                    <a:lstStyle/>
                    <a:p>
                      <a:pPr algn="ctr" fontAlgn="ctr"/>
                      <a:r>
                        <a:rPr lang="es-CO" sz="900" b="0" i="0" u="none" strike="noStrike">
                          <a:solidFill>
                            <a:srgbClr val="000000"/>
                          </a:solidFill>
                          <a:effectLst/>
                          <a:latin typeface="Aptos Narrow"/>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910342899"/>
                  </a:ext>
                </a:extLst>
              </a:tr>
              <a:tr h="180975">
                <a:tc>
                  <a:txBody>
                    <a:bodyPr/>
                    <a:lstStyle/>
                    <a:p>
                      <a:pPr algn="l" fontAlgn="b"/>
                      <a:r>
                        <a:rPr lang="es-CO" sz="900" b="0" i="0" u="none" strike="noStrike">
                          <a:solidFill>
                            <a:srgbClr val="000000"/>
                          </a:solidFill>
                          <a:effectLst/>
                          <a:latin typeface="Aptos Narrow"/>
                        </a:rPr>
                        <a:t>EL POBLADO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279"/>
                    </a:solidFill>
                  </a:tcPr>
                </a:tc>
                <a:tc>
                  <a:txBody>
                    <a:bodyPr/>
                    <a:lstStyle/>
                    <a:p>
                      <a:pPr algn="ctr" fontAlgn="ctr"/>
                      <a:r>
                        <a:rPr lang="es-CO" sz="900" b="0" i="0" u="none" strike="noStrike">
                          <a:solidFill>
                            <a:srgbClr val="000000"/>
                          </a:solidFill>
                          <a:effectLst/>
                          <a:latin typeface="Aptos Narrow"/>
                        </a:rPr>
                        <a:t>113594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64,3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1645442433"/>
                  </a:ext>
                </a:extLst>
              </a:tr>
              <a:tr h="180975">
                <a:tc>
                  <a:txBody>
                    <a:bodyPr/>
                    <a:lstStyle/>
                    <a:p>
                      <a:pPr algn="l" fontAlgn="b"/>
                      <a:r>
                        <a:rPr lang="es-CO" sz="900" b="0" i="0" u="none" strike="noStrike">
                          <a:solidFill>
                            <a:srgbClr val="000000"/>
                          </a:solidFill>
                          <a:effectLst/>
                          <a:latin typeface="Aptos Narrow"/>
                        </a:rPr>
                        <a:t>MANRIQUE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07C"/>
                    </a:solidFill>
                  </a:tcPr>
                </a:tc>
                <a:tc>
                  <a:txBody>
                    <a:bodyPr/>
                    <a:lstStyle/>
                    <a:p>
                      <a:pPr algn="ctr" fontAlgn="ctr"/>
                      <a:r>
                        <a:rPr lang="es-CO" sz="900" b="0" i="0" u="none" strike="noStrike">
                          <a:solidFill>
                            <a:srgbClr val="000000"/>
                          </a:solidFill>
                          <a:effectLst/>
                          <a:latin typeface="Aptos Narrow"/>
                        </a:rPr>
                        <a:t>185895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35,0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881"/>
                    </a:solidFill>
                  </a:tcPr>
                </a:tc>
                <a:extLst>
                  <a:ext uri="{0D108BD9-81ED-4DB2-BD59-A6C34878D82A}">
                    <a16:rowId xmlns:a16="http://schemas.microsoft.com/office/drawing/2014/main" val="3814285479"/>
                  </a:ext>
                </a:extLst>
              </a:tr>
              <a:tr h="180975">
                <a:tc>
                  <a:txBody>
                    <a:bodyPr/>
                    <a:lstStyle/>
                    <a:p>
                      <a:pPr algn="l" fontAlgn="b"/>
                      <a:r>
                        <a:rPr lang="es-CO" sz="900" b="0" i="0" u="none" strike="noStrike">
                          <a:solidFill>
                            <a:srgbClr val="000000"/>
                          </a:solidFill>
                          <a:effectLst/>
                          <a:latin typeface="Aptos Narrow"/>
                        </a:rPr>
                        <a:t>POPULAR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07F"/>
                    </a:solidFill>
                  </a:tcPr>
                </a:tc>
                <a:tc>
                  <a:txBody>
                    <a:bodyPr/>
                    <a:lstStyle/>
                    <a:p>
                      <a:pPr algn="ctr" fontAlgn="ctr"/>
                      <a:r>
                        <a:rPr lang="es-CO" sz="900" b="0" i="0" u="none" strike="noStrike">
                          <a:solidFill>
                            <a:srgbClr val="000000"/>
                          </a:solidFill>
                          <a:effectLst/>
                          <a:latin typeface="Aptos Narrow"/>
                        </a:rPr>
                        <a:t>154823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36,2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380"/>
                    </a:solidFill>
                  </a:tcPr>
                </a:tc>
                <a:extLst>
                  <a:ext uri="{0D108BD9-81ED-4DB2-BD59-A6C34878D82A}">
                    <a16:rowId xmlns:a16="http://schemas.microsoft.com/office/drawing/2014/main" val="2203961395"/>
                  </a:ext>
                </a:extLst>
              </a:tr>
              <a:tr h="180975">
                <a:tc>
                  <a:txBody>
                    <a:bodyPr/>
                    <a:lstStyle/>
                    <a:p>
                      <a:pPr algn="l" fontAlgn="b"/>
                      <a:r>
                        <a:rPr lang="es-CO" sz="900" b="0" i="0" u="none" strike="noStrike">
                          <a:solidFill>
                            <a:srgbClr val="000000"/>
                          </a:solidFill>
                          <a:effectLst/>
                          <a:latin typeface="Aptos Narrow"/>
                        </a:rPr>
                        <a:t>SAN CRISTOBAL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781"/>
                    </a:solidFill>
                  </a:tcPr>
                </a:tc>
                <a:tc>
                  <a:txBody>
                    <a:bodyPr/>
                    <a:lstStyle/>
                    <a:p>
                      <a:pPr algn="ctr" fontAlgn="ctr"/>
                      <a:r>
                        <a:rPr lang="es-CO" sz="900" b="0" i="0" u="none" strike="noStrike">
                          <a:solidFill>
                            <a:srgbClr val="000000"/>
                          </a:solidFill>
                          <a:effectLst/>
                          <a:latin typeface="Aptos Narrow"/>
                        </a:rPr>
                        <a:t>168924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30,8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784"/>
                    </a:solidFill>
                  </a:tcPr>
                </a:tc>
                <a:extLst>
                  <a:ext uri="{0D108BD9-81ED-4DB2-BD59-A6C34878D82A}">
                    <a16:rowId xmlns:a16="http://schemas.microsoft.com/office/drawing/2014/main" val="851781911"/>
                  </a:ext>
                </a:extLst>
              </a:tr>
              <a:tr h="180975">
                <a:tc>
                  <a:txBody>
                    <a:bodyPr/>
                    <a:lstStyle/>
                    <a:p>
                      <a:pPr algn="l" fontAlgn="b"/>
                      <a:r>
                        <a:rPr lang="es-CO" sz="900" b="0" i="0" u="none" strike="noStrike">
                          <a:solidFill>
                            <a:srgbClr val="000000"/>
                          </a:solidFill>
                          <a:effectLst/>
                          <a:latin typeface="Aptos Narrow"/>
                        </a:rPr>
                        <a:t>BUENOS AIRES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B81"/>
                    </a:solidFill>
                  </a:tcPr>
                </a:tc>
                <a:tc>
                  <a:txBody>
                    <a:bodyPr/>
                    <a:lstStyle/>
                    <a:p>
                      <a:pPr algn="ctr" fontAlgn="ctr"/>
                      <a:r>
                        <a:rPr lang="es-CO" sz="900" b="0" i="0" u="none" strike="noStrike">
                          <a:solidFill>
                            <a:srgbClr val="000000"/>
                          </a:solidFill>
                          <a:effectLst/>
                          <a:latin typeface="Aptos Narrow"/>
                        </a:rPr>
                        <a:t>183086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27,3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E783"/>
                    </a:solidFill>
                  </a:tcPr>
                </a:tc>
                <a:extLst>
                  <a:ext uri="{0D108BD9-81ED-4DB2-BD59-A6C34878D82A}">
                    <a16:rowId xmlns:a16="http://schemas.microsoft.com/office/drawing/2014/main" val="1222733432"/>
                  </a:ext>
                </a:extLst>
              </a:tr>
              <a:tr h="180975">
                <a:tc>
                  <a:txBody>
                    <a:bodyPr/>
                    <a:lstStyle/>
                    <a:p>
                      <a:pPr algn="l" fontAlgn="b"/>
                      <a:r>
                        <a:rPr lang="es-CO" sz="900" b="0" i="0" u="none" strike="noStrike">
                          <a:solidFill>
                            <a:srgbClr val="000000"/>
                          </a:solidFill>
                          <a:effectLst/>
                          <a:latin typeface="Aptos Narrow"/>
                        </a:rPr>
                        <a:t>LA CANDELARIA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984"/>
                    </a:solidFill>
                  </a:tcPr>
                </a:tc>
                <a:tc>
                  <a:txBody>
                    <a:bodyPr/>
                    <a:lstStyle/>
                    <a:p>
                      <a:pPr algn="ctr" fontAlgn="ctr"/>
                      <a:r>
                        <a:rPr lang="es-CO" sz="900" b="0" i="0" u="none" strike="noStrike">
                          <a:solidFill>
                            <a:srgbClr val="000000"/>
                          </a:solidFill>
                          <a:effectLst/>
                          <a:latin typeface="Aptos Narrow"/>
                        </a:rPr>
                        <a:t>80444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52,2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9774"/>
                    </a:solidFill>
                  </a:tcPr>
                </a:tc>
                <a:extLst>
                  <a:ext uri="{0D108BD9-81ED-4DB2-BD59-A6C34878D82A}">
                    <a16:rowId xmlns:a16="http://schemas.microsoft.com/office/drawing/2014/main" val="2845750740"/>
                  </a:ext>
                </a:extLst>
              </a:tr>
              <a:tr h="180975">
                <a:tc>
                  <a:txBody>
                    <a:bodyPr/>
                    <a:lstStyle/>
                    <a:p>
                      <a:pPr algn="l" fontAlgn="b"/>
                      <a:r>
                        <a:rPr lang="es-CO" sz="900" b="0" i="0" u="none" strike="noStrike">
                          <a:solidFill>
                            <a:srgbClr val="000000"/>
                          </a:solidFill>
                          <a:effectLst/>
                          <a:latin typeface="Aptos Narrow"/>
                        </a:rPr>
                        <a:t>ARANJUEZ</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E983"/>
                    </a:solidFill>
                  </a:tcPr>
                </a:tc>
                <a:tc>
                  <a:txBody>
                    <a:bodyPr/>
                    <a:lstStyle/>
                    <a:p>
                      <a:pPr algn="ctr" fontAlgn="ctr"/>
                      <a:r>
                        <a:rPr lang="es-CO" sz="900" b="0" i="0" u="none" strike="noStrike">
                          <a:solidFill>
                            <a:srgbClr val="000000"/>
                          </a:solidFill>
                          <a:effectLst/>
                          <a:latin typeface="Aptos Narrow"/>
                        </a:rPr>
                        <a:t>147250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26,5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683"/>
                    </a:solidFill>
                  </a:tcPr>
                </a:tc>
                <a:extLst>
                  <a:ext uri="{0D108BD9-81ED-4DB2-BD59-A6C34878D82A}">
                    <a16:rowId xmlns:a16="http://schemas.microsoft.com/office/drawing/2014/main" val="7203675"/>
                  </a:ext>
                </a:extLst>
              </a:tr>
              <a:tr h="180975">
                <a:tc>
                  <a:txBody>
                    <a:bodyPr/>
                    <a:lstStyle/>
                    <a:p>
                      <a:pPr algn="l" fontAlgn="b"/>
                      <a:r>
                        <a:rPr lang="es-CO" sz="900" b="0" i="0" u="none" strike="noStrike">
                          <a:solidFill>
                            <a:srgbClr val="000000"/>
                          </a:solidFill>
                          <a:effectLst/>
                          <a:latin typeface="Aptos Narrow"/>
                        </a:rPr>
                        <a:t>DOCE DE OCTUBRE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883"/>
                    </a:solidFill>
                  </a:tcPr>
                </a:tc>
                <a:tc>
                  <a:txBody>
                    <a:bodyPr/>
                    <a:lstStyle/>
                    <a:p>
                      <a:pPr algn="ctr" fontAlgn="ctr"/>
                      <a:r>
                        <a:rPr lang="es-CO" sz="900" b="0" i="0" u="none" strike="noStrike">
                          <a:solidFill>
                            <a:srgbClr val="000000"/>
                          </a:solidFill>
                          <a:effectLst/>
                          <a:latin typeface="Aptos Narrow"/>
                        </a:rPr>
                        <a:t>186227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20,4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DC81"/>
                    </a:solidFill>
                  </a:tcPr>
                </a:tc>
                <a:extLst>
                  <a:ext uri="{0D108BD9-81ED-4DB2-BD59-A6C34878D82A}">
                    <a16:rowId xmlns:a16="http://schemas.microsoft.com/office/drawing/2014/main" val="2744566228"/>
                  </a:ext>
                </a:extLst>
              </a:tr>
              <a:tr h="180975">
                <a:tc>
                  <a:txBody>
                    <a:bodyPr/>
                    <a:lstStyle/>
                    <a:p>
                      <a:pPr algn="l" fontAlgn="b"/>
                      <a:r>
                        <a:rPr lang="es-CO" sz="900" b="0" i="0" u="none" strike="noStrike">
                          <a:solidFill>
                            <a:srgbClr val="000000"/>
                          </a:solidFill>
                          <a:effectLst/>
                          <a:latin typeface="Aptos Narrow"/>
                        </a:rPr>
                        <a:t>CASTILLA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382"/>
                    </a:solidFill>
                  </a:tcPr>
                </a:tc>
                <a:tc>
                  <a:txBody>
                    <a:bodyPr/>
                    <a:lstStyle/>
                    <a:p>
                      <a:pPr algn="ctr" fontAlgn="ctr"/>
                      <a:r>
                        <a:rPr lang="es-CO" sz="900" b="0" i="0" u="none" strike="noStrike">
                          <a:solidFill>
                            <a:srgbClr val="000000"/>
                          </a:solidFill>
                          <a:effectLst/>
                          <a:latin typeface="Aptos Narrow"/>
                        </a:rPr>
                        <a:t>128067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26,5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683"/>
                    </a:solidFill>
                  </a:tcPr>
                </a:tc>
                <a:extLst>
                  <a:ext uri="{0D108BD9-81ED-4DB2-BD59-A6C34878D82A}">
                    <a16:rowId xmlns:a16="http://schemas.microsoft.com/office/drawing/2014/main" val="2793903885"/>
                  </a:ext>
                </a:extLst>
              </a:tr>
              <a:tr h="180975">
                <a:tc>
                  <a:txBody>
                    <a:bodyPr/>
                    <a:lstStyle/>
                    <a:p>
                      <a:pPr algn="l" fontAlgn="b"/>
                      <a:r>
                        <a:rPr lang="es-CO" sz="900" b="0" i="0" u="none" strike="noStrike">
                          <a:solidFill>
                            <a:srgbClr val="000000"/>
                          </a:solidFill>
                          <a:effectLst/>
                          <a:latin typeface="Aptos Narrow"/>
                        </a:rPr>
                        <a:t>SAN ANTONIO DE PRADO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1E282"/>
                    </a:solidFill>
                  </a:tcPr>
                </a:tc>
                <a:tc>
                  <a:txBody>
                    <a:bodyPr/>
                    <a:lstStyle/>
                    <a:p>
                      <a:pPr algn="ctr" fontAlgn="ctr"/>
                      <a:r>
                        <a:rPr lang="es-CO" sz="900" b="0" i="0" u="none" strike="noStrike">
                          <a:solidFill>
                            <a:srgbClr val="000000"/>
                          </a:solidFill>
                          <a:effectLst/>
                          <a:latin typeface="Aptos Narrow"/>
                        </a:rPr>
                        <a:t>126953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26,0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E582"/>
                    </a:solidFill>
                  </a:tcPr>
                </a:tc>
                <a:extLst>
                  <a:ext uri="{0D108BD9-81ED-4DB2-BD59-A6C34878D82A}">
                    <a16:rowId xmlns:a16="http://schemas.microsoft.com/office/drawing/2014/main" val="603447874"/>
                  </a:ext>
                </a:extLst>
              </a:tr>
              <a:tr h="180975">
                <a:tc>
                  <a:txBody>
                    <a:bodyPr/>
                    <a:lstStyle/>
                    <a:p>
                      <a:pPr algn="l" fontAlgn="b"/>
                      <a:r>
                        <a:rPr lang="es-CO" sz="900" b="0" i="0" u="none" strike="noStrike">
                          <a:solidFill>
                            <a:srgbClr val="000000"/>
                          </a:solidFill>
                          <a:effectLst/>
                          <a:latin typeface="Aptos Narrow"/>
                        </a:rPr>
                        <a:t>LAURELES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1DD81"/>
                    </a:solidFill>
                  </a:tcPr>
                </a:tc>
                <a:tc>
                  <a:txBody>
                    <a:bodyPr/>
                    <a:lstStyle/>
                    <a:p>
                      <a:pPr algn="ctr" fontAlgn="ctr"/>
                      <a:r>
                        <a:rPr lang="es-CO" sz="900" b="0" i="0" u="none" strike="noStrike">
                          <a:solidFill>
                            <a:srgbClr val="000000"/>
                          </a:solidFill>
                          <a:effectLst/>
                          <a:latin typeface="Aptos Narrow"/>
                        </a:rPr>
                        <a:t>101487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28,6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E983"/>
                    </a:solidFill>
                  </a:tcPr>
                </a:tc>
                <a:extLst>
                  <a:ext uri="{0D108BD9-81ED-4DB2-BD59-A6C34878D82A}">
                    <a16:rowId xmlns:a16="http://schemas.microsoft.com/office/drawing/2014/main" val="1794686300"/>
                  </a:ext>
                </a:extLst>
              </a:tr>
              <a:tr h="180975">
                <a:tc>
                  <a:txBody>
                    <a:bodyPr/>
                    <a:lstStyle/>
                    <a:p>
                      <a:pPr algn="l" fontAlgn="b"/>
                      <a:r>
                        <a:rPr lang="es-CO" sz="900" b="0" i="0" u="none" strike="noStrike">
                          <a:solidFill>
                            <a:srgbClr val="000000"/>
                          </a:solidFill>
                          <a:effectLst/>
                          <a:latin typeface="Aptos Narrow"/>
                        </a:rPr>
                        <a:t>SANTA CRUZ</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DB80"/>
                    </a:solidFill>
                  </a:tcPr>
                </a:tc>
                <a:tc>
                  <a:txBody>
                    <a:bodyPr/>
                    <a:lstStyle/>
                    <a:p>
                      <a:pPr algn="ctr" fontAlgn="ctr"/>
                      <a:r>
                        <a:rPr lang="es-CO" sz="900" b="0" i="0" u="none" strike="noStrike">
                          <a:solidFill>
                            <a:srgbClr val="000000"/>
                          </a:solidFill>
                          <a:effectLst/>
                          <a:latin typeface="Aptos Narrow"/>
                        </a:rPr>
                        <a:t>126425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21,4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E81"/>
                    </a:solidFill>
                  </a:tcPr>
                </a:tc>
                <a:extLst>
                  <a:ext uri="{0D108BD9-81ED-4DB2-BD59-A6C34878D82A}">
                    <a16:rowId xmlns:a16="http://schemas.microsoft.com/office/drawing/2014/main" val="4273279190"/>
                  </a:ext>
                </a:extLst>
              </a:tr>
              <a:tr h="180975">
                <a:tc>
                  <a:txBody>
                    <a:bodyPr/>
                    <a:lstStyle/>
                    <a:p>
                      <a:pPr algn="l" fontAlgn="b"/>
                      <a:r>
                        <a:rPr lang="es-CO" sz="900" b="0" i="0" u="none" strike="noStrike">
                          <a:solidFill>
                            <a:srgbClr val="000000"/>
                          </a:solidFill>
                          <a:effectLst/>
                          <a:latin typeface="Aptos Narrow"/>
                        </a:rPr>
                        <a:t>GUAYABAL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D980"/>
                    </a:solidFill>
                  </a:tcPr>
                </a:tc>
                <a:tc>
                  <a:txBody>
                    <a:bodyPr/>
                    <a:lstStyle/>
                    <a:p>
                      <a:pPr algn="ctr" fontAlgn="ctr"/>
                      <a:r>
                        <a:rPr lang="es-CO" sz="900" b="0" i="0" u="none" strike="noStrike">
                          <a:solidFill>
                            <a:srgbClr val="000000"/>
                          </a:solidFill>
                          <a:effectLst/>
                          <a:latin typeface="Aptos Narrow"/>
                        </a:rPr>
                        <a:t>64320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38,9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97E"/>
                    </a:solidFill>
                  </a:tcPr>
                </a:tc>
                <a:extLst>
                  <a:ext uri="{0D108BD9-81ED-4DB2-BD59-A6C34878D82A}">
                    <a16:rowId xmlns:a16="http://schemas.microsoft.com/office/drawing/2014/main" val="2306027373"/>
                  </a:ext>
                </a:extLst>
              </a:tr>
              <a:tr h="180975">
                <a:tc>
                  <a:txBody>
                    <a:bodyPr/>
                    <a:lstStyle/>
                    <a:p>
                      <a:pPr algn="l" fontAlgn="b"/>
                      <a:r>
                        <a:rPr lang="es-CO" sz="900" b="0" i="0" u="none" strike="noStrike">
                          <a:solidFill>
                            <a:srgbClr val="000000"/>
                          </a:solidFill>
                          <a:effectLst/>
                          <a:latin typeface="Aptos Narrow"/>
                        </a:rPr>
                        <a:t>LA AMERICA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880"/>
                    </a:solidFill>
                  </a:tcPr>
                </a:tc>
                <a:tc>
                  <a:txBody>
                    <a:bodyPr/>
                    <a:lstStyle/>
                    <a:p>
                      <a:pPr algn="ctr" fontAlgn="ctr"/>
                      <a:r>
                        <a:rPr lang="es-CO" sz="900" b="0" i="0" u="none" strike="noStrike">
                          <a:solidFill>
                            <a:srgbClr val="000000"/>
                          </a:solidFill>
                          <a:effectLst/>
                          <a:latin typeface="Aptos Narrow"/>
                        </a:rPr>
                        <a:t>88714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27,1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E783"/>
                    </a:solidFill>
                  </a:tcPr>
                </a:tc>
                <a:extLst>
                  <a:ext uri="{0D108BD9-81ED-4DB2-BD59-A6C34878D82A}">
                    <a16:rowId xmlns:a16="http://schemas.microsoft.com/office/drawing/2014/main" val="1590260255"/>
                  </a:ext>
                </a:extLst>
              </a:tr>
              <a:tr h="180975">
                <a:tc>
                  <a:txBody>
                    <a:bodyPr/>
                    <a:lstStyle/>
                    <a:p>
                      <a:pPr algn="l" fontAlgn="b"/>
                      <a:r>
                        <a:rPr lang="es-CO" sz="900" b="0" i="0" u="none" strike="noStrike">
                          <a:solidFill>
                            <a:srgbClr val="000000"/>
                          </a:solidFill>
                          <a:effectLst/>
                          <a:latin typeface="Aptos Narrow"/>
                        </a:rPr>
                        <a:t>ALTAVISTA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5D57F"/>
                    </a:solidFill>
                  </a:tcPr>
                </a:tc>
                <a:tc>
                  <a:txBody>
                    <a:bodyPr/>
                    <a:lstStyle/>
                    <a:p>
                      <a:pPr algn="ctr" fontAlgn="ctr"/>
                      <a:r>
                        <a:rPr lang="es-CO" sz="900" b="0" i="0" u="none" strike="noStrike">
                          <a:solidFill>
                            <a:srgbClr val="000000"/>
                          </a:solidFill>
                          <a:effectLst/>
                          <a:latin typeface="Aptos Narrow"/>
                        </a:rPr>
                        <a:t>47189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46,6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AC78"/>
                    </a:solidFill>
                  </a:tcPr>
                </a:tc>
                <a:extLst>
                  <a:ext uri="{0D108BD9-81ED-4DB2-BD59-A6C34878D82A}">
                    <a16:rowId xmlns:a16="http://schemas.microsoft.com/office/drawing/2014/main" val="4238901959"/>
                  </a:ext>
                </a:extLst>
              </a:tr>
              <a:tr h="180975">
                <a:tc>
                  <a:txBody>
                    <a:bodyPr/>
                    <a:lstStyle/>
                    <a:p>
                      <a:pPr algn="l" fontAlgn="b"/>
                      <a:r>
                        <a:rPr lang="es-CO" sz="900" b="0" i="0" u="none" strike="noStrike">
                          <a:solidFill>
                            <a:srgbClr val="000000"/>
                          </a:solidFill>
                          <a:effectLst/>
                          <a:latin typeface="Aptos Narrow"/>
                        </a:rPr>
                        <a:t>SANTA ELENA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2C77C"/>
                    </a:solidFill>
                  </a:tcPr>
                </a:tc>
                <a:tc>
                  <a:txBody>
                    <a:bodyPr/>
                    <a:lstStyle/>
                    <a:p>
                      <a:pPr algn="ctr" fontAlgn="ctr"/>
                      <a:r>
                        <a:rPr lang="es-CO" sz="900" b="0" i="0" u="none" strike="noStrike">
                          <a:solidFill>
                            <a:srgbClr val="000000"/>
                          </a:solidFill>
                          <a:effectLst/>
                          <a:latin typeface="Aptos Narrow"/>
                        </a:rPr>
                        <a:t>34715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25,9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E582"/>
                    </a:solidFill>
                  </a:tcPr>
                </a:tc>
                <a:extLst>
                  <a:ext uri="{0D108BD9-81ED-4DB2-BD59-A6C34878D82A}">
                    <a16:rowId xmlns:a16="http://schemas.microsoft.com/office/drawing/2014/main" val="800874711"/>
                  </a:ext>
                </a:extLst>
              </a:tr>
              <a:tr h="180975">
                <a:tc>
                  <a:txBody>
                    <a:bodyPr/>
                    <a:lstStyle/>
                    <a:p>
                      <a:pPr algn="l" fontAlgn="b"/>
                      <a:r>
                        <a:rPr lang="es-CO" sz="900" b="0" i="0" u="none" strike="noStrike">
                          <a:solidFill>
                            <a:srgbClr val="000000"/>
                          </a:solidFill>
                          <a:effectLst/>
                          <a:latin typeface="Aptos Narrow"/>
                        </a:rPr>
                        <a:t>SAN SEBASTIAN DE PALMITAS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es-CO" sz="900" b="0" i="0" u="none" strike="noStrike">
                          <a:solidFill>
                            <a:srgbClr val="000000"/>
                          </a:solidFill>
                          <a:effectLst/>
                          <a:latin typeface="Aptos Narrow"/>
                        </a:rPr>
                        <a:t>6936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14,4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D37F"/>
                    </a:solidFill>
                  </a:tcPr>
                </a:tc>
                <a:extLst>
                  <a:ext uri="{0D108BD9-81ED-4DB2-BD59-A6C34878D82A}">
                    <a16:rowId xmlns:a16="http://schemas.microsoft.com/office/drawing/2014/main" val="544895908"/>
                  </a:ext>
                </a:extLst>
              </a:tr>
              <a:tr h="190500">
                <a:tc>
                  <a:txBody>
                    <a:bodyPr/>
                    <a:lstStyle/>
                    <a:p>
                      <a:pPr algn="l" fontAlgn="b"/>
                      <a:r>
                        <a:rPr lang="es-CO" sz="900" b="0" i="0" u="none" strike="noStrike">
                          <a:solidFill>
                            <a:srgbClr val="000000"/>
                          </a:solidFill>
                          <a:effectLst/>
                          <a:latin typeface="Aptos Narrow"/>
                        </a:rPr>
                        <a:t>Total general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1128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ptos Narrow"/>
                        </a:rPr>
                        <a:t>2745464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dirty="0">
                          <a:solidFill>
                            <a:srgbClr val="000000"/>
                          </a:solidFill>
                          <a:effectLst/>
                          <a:latin typeface="Aptos Narrow"/>
                        </a:rPr>
                        <a:t>41,1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8332298"/>
                  </a:ext>
                </a:extLst>
              </a:tr>
            </a:tbl>
          </a:graphicData>
        </a:graphic>
      </p:graphicFrame>
      <p:pic>
        <p:nvPicPr>
          <p:cNvPr id="18" name="Imagen 17">
            <a:extLst>
              <a:ext uri="{FF2B5EF4-FFF2-40B4-BE49-F238E27FC236}">
                <a16:creationId xmlns:a16="http://schemas.microsoft.com/office/drawing/2014/main" id="{034B5857-4365-43DC-9ED7-E0DEF6F3E350}"/>
              </a:ext>
            </a:extLst>
          </p:cNvPr>
          <p:cNvPicPr>
            <a:picLocks noChangeAspect="1"/>
          </p:cNvPicPr>
          <p:nvPr/>
        </p:nvPicPr>
        <p:blipFill>
          <a:blip r:embed="rId14"/>
          <a:stretch>
            <a:fillRect/>
          </a:stretch>
        </p:blipFill>
        <p:spPr>
          <a:xfrm>
            <a:off x="188653" y="432084"/>
            <a:ext cx="5905500" cy="1666875"/>
          </a:xfrm>
          <a:prstGeom prst="rect">
            <a:avLst/>
          </a:prstGeom>
        </p:spPr>
      </p:pic>
      <p:sp>
        <p:nvSpPr>
          <p:cNvPr id="58" name="62 CuadroTexto"/>
          <p:cNvSpPr txBox="1"/>
          <p:nvPr/>
        </p:nvSpPr>
        <p:spPr>
          <a:xfrm>
            <a:off x="6552777" y="12504"/>
            <a:ext cx="648121" cy="253916"/>
          </a:xfrm>
          <a:prstGeom prst="rect">
            <a:avLst/>
          </a:prstGeom>
          <a:noFill/>
        </p:spPr>
        <p:txBody>
          <a:bodyPr wrap="square" rtlCol="0">
            <a:spAutoFit/>
          </a:bodyPr>
          <a:lstStyle/>
          <a:p>
            <a:r>
              <a:rPr lang="es-ES" sz="1050" b="1" dirty="0" smtClean="0">
                <a:solidFill>
                  <a:schemeClr val="bg1"/>
                </a:solidFill>
                <a:latin typeface="Arial Narrow" panose="020B0606020202030204" pitchFamily="34" charset="0"/>
              </a:rPr>
              <a:t>Pág. </a:t>
            </a:r>
            <a:r>
              <a:rPr lang="es-ES" sz="1050" b="1" dirty="0" smtClean="0">
                <a:solidFill>
                  <a:schemeClr val="bg1"/>
                </a:solidFill>
                <a:latin typeface="Arial Narrow" panose="020B0606020202030204" pitchFamily="34" charset="0"/>
              </a:rPr>
              <a:t>58 </a:t>
            </a:r>
            <a:endParaRPr lang="es-ES" sz="1050" b="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8286587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644"/>
        <p:cNvGrpSpPr/>
        <p:nvPr/>
      </p:nvGrpSpPr>
      <p:grpSpPr>
        <a:xfrm>
          <a:off x="0" y="0"/>
          <a:ext cx="0" cy="0"/>
          <a:chOff x="0" y="0"/>
          <a:chExt cx="0" cy="0"/>
        </a:xfrm>
      </p:grpSpPr>
      <p:pic>
        <p:nvPicPr>
          <p:cNvPr id="2646" name="Google Shape;2646;p56"/>
          <p:cNvPicPr preferRelativeResize="0"/>
          <p:nvPr/>
        </p:nvPicPr>
        <p:blipFill rotWithShape="1">
          <a:blip r:embed="rId3">
            <a:alphaModFix/>
          </a:blip>
          <a:srcRect/>
          <a:stretch/>
        </p:blipFill>
        <p:spPr>
          <a:xfrm>
            <a:off x="6712302" y="8695344"/>
            <a:ext cx="436191" cy="337944"/>
          </a:xfrm>
          <a:prstGeom prst="rect">
            <a:avLst/>
          </a:prstGeom>
          <a:noFill/>
          <a:ln>
            <a:noFill/>
          </a:ln>
        </p:spPr>
      </p:pic>
      <p:pic>
        <p:nvPicPr>
          <p:cNvPr id="2647" name="Google Shape;2647;p56"/>
          <p:cNvPicPr preferRelativeResize="0"/>
          <p:nvPr/>
        </p:nvPicPr>
        <p:blipFill rotWithShape="1">
          <a:blip r:embed="rId4">
            <a:alphaModFix/>
          </a:blip>
          <a:srcRect l="-2" r="40938"/>
          <a:stretch/>
        </p:blipFill>
        <p:spPr>
          <a:xfrm>
            <a:off x="0" y="2275443"/>
            <a:ext cx="7200900" cy="6880924"/>
          </a:xfrm>
          <a:prstGeom prst="rect">
            <a:avLst/>
          </a:prstGeom>
          <a:noFill/>
          <a:ln>
            <a:noFill/>
          </a:ln>
        </p:spPr>
      </p:pic>
      <p:grpSp>
        <p:nvGrpSpPr>
          <p:cNvPr id="2648" name="Google Shape;2648;p56"/>
          <p:cNvGrpSpPr/>
          <p:nvPr/>
        </p:nvGrpSpPr>
        <p:grpSpPr>
          <a:xfrm>
            <a:off x="1728242" y="2275443"/>
            <a:ext cx="5305921" cy="6880924"/>
            <a:chOff x="7461810" y="-36659"/>
            <a:chExt cx="4447883" cy="6903934"/>
          </a:xfrm>
        </p:grpSpPr>
        <p:sp>
          <p:nvSpPr>
            <p:cNvPr id="2649" name="Google Shape;2649;p56"/>
            <p:cNvSpPr/>
            <p:nvPr/>
          </p:nvSpPr>
          <p:spPr>
            <a:xfrm>
              <a:off x="7461810" y="-27296"/>
              <a:ext cx="4315226" cy="6894571"/>
            </a:xfrm>
            <a:custGeom>
              <a:avLst/>
              <a:gdLst/>
              <a:ahLst/>
              <a:cxnLst/>
              <a:rect l="l" t="t" r="r" b="b"/>
              <a:pathLst>
                <a:path w="4315226" h="6894571" extrusionOk="0">
                  <a:moveTo>
                    <a:pt x="614150" y="0"/>
                  </a:moveTo>
                  <a:lnTo>
                    <a:pt x="4315226" y="27295"/>
                  </a:lnTo>
                  <a:lnTo>
                    <a:pt x="3673781" y="6894571"/>
                  </a:lnTo>
                  <a:lnTo>
                    <a:pt x="0" y="6894571"/>
                  </a:lnTo>
                  <a:lnTo>
                    <a:pt x="614150" y="0"/>
                  </a:lnTo>
                  <a:close/>
                </a:path>
              </a:pathLst>
            </a:custGeom>
            <a:solidFill>
              <a:srgbClr val="0099CC">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650" name="Google Shape;2650;p56"/>
            <p:cNvCxnSpPr/>
            <p:nvPr/>
          </p:nvCxnSpPr>
          <p:spPr>
            <a:xfrm flipH="1">
              <a:off x="11280577" y="-36659"/>
              <a:ext cx="629116" cy="6890287"/>
            </a:xfrm>
            <a:prstGeom prst="straightConnector1">
              <a:avLst/>
            </a:prstGeom>
            <a:noFill/>
            <a:ln w="38100" cap="flat" cmpd="sng">
              <a:solidFill>
                <a:schemeClr val="lt1"/>
              </a:solidFill>
              <a:prstDash val="solid"/>
              <a:round/>
              <a:headEnd type="none" w="sm" len="sm"/>
              <a:tailEnd type="none" w="sm" len="sm"/>
            </a:ln>
          </p:spPr>
        </p:cxnSp>
      </p:grpSp>
      <p:sp>
        <p:nvSpPr>
          <p:cNvPr id="2651" name="Google Shape;2651;p56"/>
          <p:cNvSpPr txBox="1"/>
          <p:nvPr/>
        </p:nvSpPr>
        <p:spPr>
          <a:xfrm>
            <a:off x="2520329" y="4572000"/>
            <a:ext cx="3605107" cy="33992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3600" i="1" dirty="0">
                <a:solidFill>
                  <a:schemeClr val="lt1"/>
                </a:solidFill>
                <a:latin typeface="Libre Franklin Black"/>
                <a:ea typeface="Libre Franklin Black"/>
                <a:cs typeface="Libre Franklin Black"/>
                <a:sym typeface="Libre Franklin Black"/>
              </a:rPr>
              <a:t>Gracias</a:t>
            </a:r>
            <a:endParaRPr dirty="0"/>
          </a:p>
          <a:p>
            <a:pPr marL="0" marR="0" lvl="0" indent="0" algn="ctr" rtl="0">
              <a:spcBef>
                <a:spcPts val="0"/>
              </a:spcBef>
              <a:spcAft>
                <a:spcPts val="0"/>
              </a:spcAft>
              <a:buNone/>
            </a:pPr>
            <a:r>
              <a:rPr lang="es-ES" sz="3600" i="1" dirty="0">
                <a:solidFill>
                  <a:schemeClr val="lt1"/>
                </a:solidFill>
                <a:latin typeface="Libre Franklin Black"/>
                <a:ea typeface="Libre Franklin Black"/>
                <a:cs typeface="Libre Franklin Black"/>
                <a:sym typeface="Libre Franklin Black"/>
              </a:rPr>
              <a:t>Equipo de Vigilancia epidemiológica y Sistemas de información</a:t>
            </a:r>
            <a:endParaRPr sz="5400" i="1" dirty="0">
              <a:solidFill>
                <a:schemeClr val="lt1"/>
              </a:solidFill>
              <a:latin typeface="Libre Franklin Black"/>
              <a:ea typeface="Libre Franklin Black"/>
              <a:cs typeface="Libre Franklin Black"/>
              <a:sym typeface="Libre Franklin Black"/>
            </a:endParaRPr>
          </a:p>
        </p:txBody>
      </p:sp>
      <p:sp>
        <p:nvSpPr>
          <p:cNvPr id="2652" name="Google Shape;2652;p56"/>
          <p:cNvSpPr txBox="1"/>
          <p:nvPr/>
        </p:nvSpPr>
        <p:spPr>
          <a:xfrm>
            <a:off x="2502805" y="6876256"/>
            <a:ext cx="3598545" cy="4514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900" b="1">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r>
              <a:rPr lang="es-ES" sz="8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s-ES" sz="8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nvGrpSpPr>
          <p:cNvPr id="2653" name="Google Shape;2653;p56"/>
          <p:cNvGrpSpPr/>
          <p:nvPr/>
        </p:nvGrpSpPr>
        <p:grpSpPr>
          <a:xfrm>
            <a:off x="0" y="14519"/>
            <a:ext cx="4536554" cy="1605153"/>
            <a:chOff x="0" y="14519"/>
            <a:chExt cx="4536554" cy="1605153"/>
          </a:xfrm>
        </p:grpSpPr>
        <p:sp>
          <p:nvSpPr>
            <p:cNvPr id="2654" name="Google Shape;2654;p56"/>
            <p:cNvSpPr txBox="1"/>
            <p:nvPr/>
          </p:nvSpPr>
          <p:spPr>
            <a:xfrm>
              <a:off x="1162804" y="992927"/>
              <a:ext cx="2734310" cy="62674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1600" b="1">
                  <a:solidFill>
                    <a:srgbClr val="000000"/>
                  </a:solidFill>
                  <a:latin typeface="Arial Narrow"/>
                  <a:ea typeface="Arial Narrow"/>
                  <a:cs typeface="Arial Narrow"/>
                  <a:sym typeface="Arial Narrow"/>
                </a:rPr>
                <a:t>Boletín de Periodo Epidemiológico Medellín </a:t>
              </a:r>
              <a:r>
                <a:rPr lang="es-ES" sz="1100" b="1">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s-ES" sz="1100" b="1">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sp>
          <p:nvSpPr>
            <p:cNvPr id="2655" name="Google Shape;2655;p56"/>
            <p:cNvSpPr txBox="1"/>
            <p:nvPr/>
          </p:nvSpPr>
          <p:spPr>
            <a:xfrm>
              <a:off x="0" y="14519"/>
              <a:ext cx="4536554" cy="99694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3200" b="1">
                  <a:solidFill>
                    <a:srgbClr val="00B050"/>
                  </a:solidFill>
                  <a:latin typeface="Arial Narrow"/>
                  <a:ea typeface="Arial Narrow"/>
                  <a:cs typeface="Arial Narrow"/>
                  <a:sym typeface="Arial Narrow"/>
                </a:rPr>
                <a:t>Secretaría de Salud de Medellín</a:t>
              </a:r>
              <a:r>
                <a:rPr lang="es-ES" sz="1100" b="1">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s-ES" sz="1100" b="1">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s-ES" sz="1000">
                  <a:solidFill>
                    <a:srgbClr val="000000"/>
                  </a:solidFill>
                  <a:latin typeface="Calibri"/>
                  <a:ea typeface="Calibri"/>
                  <a:cs typeface="Calibri"/>
                  <a:sym typeface="Calibri"/>
                </a:rPr>
                <a:t> </a:t>
              </a:r>
              <a:endParaRPr sz="1200">
                <a:solidFill>
                  <a:schemeClr val="dk1"/>
                </a:solidFill>
                <a:latin typeface="Times New Roman"/>
                <a:ea typeface="Times New Roman"/>
                <a:cs typeface="Times New Roman"/>
                <a:sym typeface="Times New Roman"/>
              </a:endParaRPr>
            </a:p>
          </p:txBody>
        </p:sp>
      </p:grpSp>
      <p:sp>
        <p:nvSpPr>
          <p:cNvPr id="2656" name="Google Shape;2656;p56"/>
          <p:cNvSpPr txBox="1"/>
          <p:nvPr/>
        </p:nvSpPr>
        <p:spPr>
          <a:xfrm>
            <a:off x="576114" y="1684583"/>
            <a:ext cx="3816424" cy="45148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800" b="1" dirty="0">
                <a:solidFill>
                  <a:srgbClr val="000000"/>
                </a:solidFill>
                <a:latin typeface="Arial Narrow"/>
                <a:ea typeface="Arial Narrow"/>
                <a:cs typeface="Arial Narrow"/>
                <a:sym typeface="Arial Narrow"/>
              </a:rPr>
              <a:t>Programa Vigilancia Epidemiológica – Subsecretaría de Salud Pública</a:t>
            </a:r>
            <a:endParaRPr sz="1200" dirty="0">
              <a:solidFill>
                <a:schemeClr val="dk1"/>
              </a:solidFill>
              <a:latin typeface="Times New Roman"/>
              <a:ea typeface="Times New Roman"/>
              <a:cs typeface="Times New Roman"/>
              <a:sym typeface="Times New Roman"/>
            </a:endParaRPr>
          </a:p>
          <a:p>
            <a:pPr algn="ctr"/>
            <a:r>
              <a:rPr lang="es-ES" sz="800" b="1" dirty="0">
                <a:latin typeface="Arial Narrow"/>
                <a:ea typeface="Arial Narrow"/>
                <a:cs typeface="Arial Narrow"/>
                <a:sym typeface="Arial Narrow"/>
              </a:rPr>
              <a:t>Período epidemiológico </a:t>
            </a:r>
            <a:r>
              <a:rPr lang="es-ES" sz="800" b="1" dirty="0" smtClean="0">
                <a:latin typeface="Arial Narrow"/>
                <a:ea typeface="Arial Narrow"/>
                <a:cs typeface="Arial Narrow"/>
                <a:sym typeface="Arial Narrow"/>
              </a:rPr>
              <a:t>10 </a:t>
            </a:r>
            <a:r>
              <a:rPr lang="es-ES" sz="800" b="1" dirty="0">
                <a:latin typeface="Arial Narrow"/>
                <a:ea typeface="Arial Narrow"/>
                <a:cs typeface="Arial Narrow"/>
                <a:sym typeface="Arial Narrow"/>
              </a:rPr>
              <a:t>de 2025 - Reporte Semanas 01 a </a:t>
            </a:r>
            <a:r>
              <a:rPr lang="es-ES" sz="800" b="1" dirty="0" smtClean="0">
                <a:latin typeface="Arial Narrow"/>
                <a:ea typeface="Arial Narrow"/>
                <a:cs typeface="Arial Narrow"/>
                <a:sym typeface="Arial Narrow"/>
              </a:rPr>
              <a:t>40 </a:t>
            </a:r>
            <a:r>
              <a:rPr lang="es-ES" sz="800" b="1" dirty="0">
                <a:latin typeface="Arial Narrow"/>
                <a:ea typeface="Arial Narrow"/>
                <a:cs typeface="Arial Narrow"/>
                <a:sym typeface="Arial Narrow"/>
              </a:rPr>
              <a:t>(Hasta </a:t>
            </a:r>
            <a:r>
              <a:rPr lang="es-ES" sz="800" b="1" dirty="0" smtClean="0">
                <a:latin typeface="Arial Narrow"/>
                <a:ea typeface="Arial Narrow"/>
                <a:cs typeface="Arial Narrow"/>
                <a:sym typeface="Arial Narrow"/>
              </a:rPr>
              <a:t>octubre 04 </a:t>
            </a:r>
            <a:r>
              <a:rPr lang="es-ES" sz="800" b="1" dirty="0">
                <a:latin typeface="Arial Narrow"/>
                <a:ea typeface="Arial Narrow"/>
                <a:cs typeface="Arial Narrow"/>
                <a:sym typeface="Arial Narrow"/>
              </a:rPr>
              <a:t>de 2025)</a:t>
            </a:r>
            <a:endParaRPr lang="es-ES" sz="1200" dirty="0">
              <a:solidFill>
                <a:schemeClr val="dk1"/>
              </a:solidFill>
              <a:latin typeface="Times New Roman"/>
              <a:ea typeface="Times New Roman"/>
              <a:cs typeface="Times New Roman"/>
              <a:sym typeface="Times New Roman"/>
            </a:endParaRPr>
          </a:p>
        </p:txBody>
      </p:sp>
      <p:pic>
        <p:nvPicPr>
          <p:cNvPr id="2657" name="Google Shape;2657;p56"/>
          <p:cNvPicPr preferRelativeResize="0"/>
          <p:nvPr/>
        </p:nvPicPr>
        <p:blipFill rotWithShape="1">
          <a:blip r:embed="rId5">
            <a:alphaModFix/>
          </a:blip>
          <a:srcRect/>
          <a:stretch/>
        </p:blipFill>
        <p:spPr>
          <a:xfrm>
            <a:off x="4449340" y="275325"/>
            <a:ext cx="2463478" cy="1860743"/>
          </a:xfrm>
          <a:prstGeom prst="rect">
            <a:avLst/>
          </a:prstGeom>
          <a:noFill/>
          <a:ln>
            <a:noFill/>
          </a:ln>
        </p:spPr>
      </p:pic>
      <p:sp>
        <p:nvSpPr>
          <p:cNvPr id="2" name="62 CuadroTexto">
            <a:extLst>
              <a:ext uri="{FF2B5EF4-FFF2-40B4-BE49-F238E27FC236}">
                <a16:creationId xmlns:a16="http://schemas.microsoft.com/office/drawing/2014/main" id="{566DEBA3-855E-FFB6-29DC-B22F171087A5}"/>
              </a:ext>
            </a:extLst>
          </p:cNvPr>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a:t>
            </a:r>
            <a:r>
              <a:rPr lang="es-ES" sz="1050" b="1" dirty="0" smtClean="0">
                <a:latin typeface="Arial Narrow" panose="020B0606020202030204" pitchFamily="34" charset="0"/>
              </a:rPr>
              <a:t>59</a:t>
            </a:r>
            <a:endParaRPr lang="es-ES" sz="1050" b="1" dirty="0">
              <a:latin typeface="Arial Narrow" panose="020B0606020202030204" pitchFamily="34" charset="0"/>
            </a:endParaRPr>
          </a:p>
        </p:txBody>
      </p:sp>
    </p:spTree>
    <p:extLst>
      <p:ext uri="{BB962C8B-B14F-4D97-AF65-F5344CB8AC3E}">
        <p14:creationId xmlns:p14="http://schemas.microsoft.com/office/powerpoint/2010/main" val="1058845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0" y="-7142"/>
            <a:ext cx="2208636" cy="2845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a:stretch/>
        </p:blipFill>
        <p:spPr bwMode="auto">
          <a:xfrm>
            <a:off x="50" y="2824179"/>
            <a:ext cx="2240673" cy="2182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115830" y="623805"/>
            <a:ext cx="2404500" cy="276999"/>
          </a:xfrm>
          <a:prstGeom prst="rect">
            <a:avLst/>
          </a:prstGeom>
          <a:noFill/>
        </p:spPr>
        <p:txBody>
          <a:bodyPr wrap="square" rtlCol="0">
            <a:spAutoFit/>
          </a:bodyPr>
          <a:lstStyle/>
          <a:p>
            <a:r>
              <a:rPr lang="es-ES" sz="1200" b="1" dirty="0">
                <a:latin typeface="Arial Narrow" panose="020B0606020202030204" pitchFamily="34" charset="0"/>
              </a:rPr>
              <a:t>Periodo epidemiológico X 2025</a:t>
            </a:r>
          </a:p>
        </p:txBody>
      </p:sp>
      <p:sp>
        <p:nvSpPr>
          <p:cNvPr id="6" name="5 Rectángulo"/>
          <p:cNvSpPr/>
          <p:nvPr/>
        </p:nvSpPr>
        <p:spPr>
          <a:xfrm>
            <a:off x="2274078" y="2167727"/>
            <a:ext cx="4946011" cy="353943"/>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pPr algn="just"/>
            <a:r>
              <a:rPr lang="es-ES" sz="1100" dirty="0">
                <a:latin typeface="Arial Narrow" panose="020B0606020202030204" pitchFamily="34" charset="0"/>
              </a:rPr>
              <a:t>Figura. Gráfico de control de varicela. Medellín, a período epidemiológico X de 2025. </a:t>
            </a:r>
          </a:p>
        </p:txBody>
      </p:sp>
      <p:grpSp>
        <p:nvGrpSpPr>
          <p:cNvPr id="8" name="7 Grupo"/>
          <p:cNvGrpSpPr/>
          <p:nvPr/>
        </p:nvGrpSpPr>
        <p:grpSpPr>
          <a:xfrm>
            <a:off x="185295" y="3867500"/>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684167"/>
            </a:xfrm>
            <a:prstGeom prst="rect">
              <a:avLst/>
            </a:prstGeom>
            <a:noFill/>
          </p:spPr>
          <p:txBody>
            <a:bodyPr wrap="square" rtlCol="0">
              <a:spAutoFit/>
            </a:bodyPr>
            <a:lstStyle/>
            <a:p>
              <a:pPr algn="ctr"/>
              <a:r>
                <a:rPr lang="es-ES" b="1" dirty="0">
                  <a:latin typeface="Arial Narrow" panose="020B0606020202030204" pitchFamily="34" charset="0"/>
                </a:rPr>
                <a:t>1027</a:t>
              </a:r>
            </a:p>
          </p:txBody>
        </p:sp>
      </p:grpSp>
      <p:sp>
        <p:nvSpPr>
          <p:cNvPr id="10" name="9 Flecha arriba"/>
          <p:cNvSpPr/>
          <p:nvPr/>
        </p:nvSpPr>
        <p:spPr>
          <a:xfrm rot="10800000" flipH="1" flipV="1">
            <a:off x="36910" y="4393732"/>
            <a:ext cx="395188" cy="538707"/>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CuadroTexto"/>
          <p:cNvSpPr txBox="1"/>
          <p:nvPr/>
        </p:nvSpPr>
        <p:spPr>
          <a:xfrm>
            <a:off x="185295" y="4326473"/>
            <a:ext cx="2055378" cy="646331"/>
          </a:xfrm>
          <a:prstGeom prst="rect">
            <a:avLst/>
          </a:prstGeom>
          <a:noFill/>
        </p:spPr>
        <p:txBody>
          <a:bodyPr wrap="square" rtlCol="0">
            <a:spAutoFit/>
          </a:bodyPr>
          <a:lstStyle/>
          <a:p>
            <a:pPr algn="r"/>
            <a:r>
              <a:rPr lang="es-ES" sz="1200" b="1" dirty="0">
                <a:latin typeface="Arial Narrow" panose="020B0606020202030204" pitchFamily="34" charset="0"/>
              </a:rPr>
              <a:t>Variación porcentual de 6,53% más respecto al mismo período del año anterior</a:t>
            </a:r>
          </a:p>
        </p:txBody>
      </p:sp>
      <p:sp>
        <p:nvSpPr>
          <p:cNvPr id="18" name="17 Rectángulo"/>
          <p:cNvSpPr/>
          <p:nvPr/>
        </p:nvSpPr>
        <p:spPr>
          <a:xfrm>
            <a:off x="2240673" y="4480828"/>
            <a:ext cx="4836379" cy="523220"/>
          </a:xfrm>
          <a:prstGeom prst="rect">
            <a:avLst/>
          </a:prstGeom>
        </p:spPr>
        <p:txBody>
          <a:bodyPr wrap="square">
            <a:spAutoFit/>
          </a:bodyPr>
          <a:lstStyle/>
          <a:p>
            <a:r>
              <a:rPr lang="es-ES" sz="600" dirty="0">
                <a:latin typeface="Arial Narrow" panose="020B0606020202030204" pitchFamily="34" charset="0"/>
              </a:rPr>
              <a:t>Fuente: SIVIGILA. Secretaria de Salud de Medellín.</a:t>
            </a:r>
          </a:p>
          <a:p>
            <a:pPr algn="just"/>
            <a:r>
              <a:rPr lang="es-ES" sz="1100" dirty="0">
                <a:latin typeface="Arial Narrow" panose="020B0606020202030204" pitchFamily="34" charset="0"/>
              </a:rPr>
              <a:t>Figura. Comportamiento de varicela. Medellín, a periodo epidemiológico X, años 2023-2025.</a:t>
            </a:r>
          </a:p>
        </p:txBody>
      </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de la notificación</a:t>
              </a:r>
            </a:p>
          </p:txBody>
        </p:sp>
      </p:grpSp>
      <p:sp>
        <p:nvSpPr>
          <p:cNvPr id="14" name="13 Rectángulo"/>
          <p:cNvSpPr/>
          <p:nvPr/>
        </p:nvSpPr>
        <p:spPr>
          <a:xfrm>
            <a:off x="0" y="5004048"/>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6" name="25 Grupo"/>
          <p:cNvGrpSpPr/>
          <p:nvPr/>
        </p:nvGrpSpPr>
        <p:grpSpPr>
          <a:xfrm>
            <a:off x="277404" y="5131224"/>
            <a:ext cx="3446504" cy="276999"/>
            <a:chOff x="2448322" y="74775"/>
            <a:chExt cx="3446504" cy="276999"/>
          </a:xfrm>
        </p:grpSpPr>
        <p:sp>
          <p:nvSpPr>
            <p:cNvPr id="27" name="26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28" name="27 Conector recto"/>
            <p:cNvCxnSpPr>
              <a:stCxn id="27"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por territorio</a:t>
              </a:r>
            </a:p>
          </p:txBody>
        </p:sp>
      </p:gr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6 </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74775"/>
            <a:ext cx="2075175" cy="523220"/>
          </a:xfrm>
          <a:noFill/>
        </p:spPr>
        <p:txBody>
          <a:bodyPr wrap="square" rtlCol="0">
            <a:spAutoFit/>
          </a:bodyPr>
          <a:lstStyle/>
          <a:p>
            <a:r>
              <a:rPr lang="es-ES" sz="2800" b="1" dirty="0">
                <a:solidFill>
                  <a:srgbClr val="C00000"/>
                </a:solidFill>
                <a:latin typeface="Arial Narrow" panose="020B0606020202030204" pitchFamily="34" charset="0"/>
                <a:ea typeface="+mn-ea"/>
                <a:cs typeface="+mn-cs"/>
              </a:rPr>
              <a:t>Varicela</a:t>
            </a:r>
          </a:p>
        </p:txBody>
      </p:sp>
      <p:sp>
        <p:nvSpPr>
          <p:cNvPr id="45" name="44 Rectángulo"/>
          <p:cNvSpPr/>
          <p:nvPr/>
        </p:nvSpPr>
        <p:spPr>
          <a:xfrm>
            <a:off x="5894826" y="5530180"/>
            <a:ext cx="1325263" cy="1292662"/>
          </a:xfrm>
          <a:prstGeom prst="rect">
            <a:avLst/>
          </a:prstGeom>
          <a:noFill/>
        </p:spPr>
        <p:txBody>
          <a:bodyPr wrap="square">
            <a:spAutoFit/>
          </a:bodyPr>
          <a:lstStyle/>
          <a:p>
            <a:r>
              <a:rPr lang="es-ES" sz="600" dirty="0">
                <a:latin typeface="Arial Narrow" panose="020B0606020202030204" pitchFamily="34" charset="0"/>
              </a:rPr>
              <a:t>Fuente: SIVIGILA. Secretaria de Salud de Medellín.</a:t>
            </a:r>
          </a:p>
          <a:p>
            <a:r>
              <a:rPr lang="es-ES" sz="1100" dirty="0">
                <a:latin typeface="Arial Narrow" panose="020B0606020202030204" pitchFamily="34" charset="0"/>
              </a:rPr>
              <a:t>Figura. Mapa temático de incidencia de varicela. Medellín, a período epidemiológico X de 2025. </a:t>
            </a:r>
          </a:p>
        </p:txBody>
      </p:sp>
      <p:pic>
        <p:nvPicPr>
          <p:cNvPr id="16" name="Imagen 15">
            <a:extLst>
              <a:ext uri="{FF2B5EF4-FFF2-40B4-BE49-F238E27FC236}">
                <a16:creationId xmlns:a16="http://schemas.microsoft.com/office/drawing/2014/main" id="{42ECAED4-DAA3-4563-3FD7-C973F176FF15}"/>
              </a:ext>
            </a:extLst>
          </p:cNvPr>
          <p:cNvPicPr>
            <a:picLocks noChangeAspect="1"/>
          </p:cNvPicPr>
          <p:nvPr/>
        </p:nvPicPr>
        <p:blipFill>
          <a:blip r:embed="rId5"/>
          <a:stretch>
            <a:fillRect/>
          </a:stretch>
        </p:blipFill>
        <p:spPr>
          <a:xfrm>
            <a:off x="2213106" y="377659"/>
            <a:ext cx="4983324" cy="1812135"/>
          </a:xfrm>
          <a:prstGeom prst="rect">
            <a:avLst/>
          </a:prstGeom>
        </p:spPr>
      </p:pic>
      <p:pic>
        <p:nvPicPr>
          <p:cNvPr id="21" name="Imagen 20">
            <a:extLst>
              <a:ext uri="{FF2B5EF4-FFF2-40B4-BE49-F238E27FC236}">
                <a16:creationId xmlns:a16="http://schemas.microsoft.com/office/drawing/2014/main" id="{B02B6738-9769-A9AA-BF47-E9EA44908D3D}"/>
              </a:ext>
            </a:extLst>
          </p:cNvPr>
          <p:cNvPicPr>
            <a:picLocks noChangeAspect="1"/>
          </p:cNvPicPr>
          <p:nvPr/>
        </p:nvPicPr>
        <p:blipFill>
          <a:blip r:embed="rId6"/>
          <a:stretch>
            <a:fillRect/>
          </a:stretch>
        </p:blipFill>
        <p:spPr>
          <a:xfrm>
            <a:off x="2213105" y="2531643"/>
            <a:ext cx="4946011" cy="1946169"/>
          </a:xfrm>
          <a:prstGeom prst="rect">
            <a:avLst/>
          </a:prstGeom>
        </p:spPr>
      </p:pic>
      <p:pic>
        <p:nvPicPr>
          <p:cNvPr id="12" name="Imagen 11">
            <a:extLst>
              <a:ext uri="{FF2B5EF4-FFF2-40B4-BE49-F238E27FC236}">
                <a16:creationId xmlns:a16="http://schemas.microsoft.com/office/drawing/2014/main" id="{C2879050-8F47-E646-C9A9-479B8336E909}"/>
              </a:ext>
            </a:extLst>
          </p:cNvPr>
          <p:cNvPicPr>
            <a:picLocks noChangeAspect="1"/>
          </p:cNvPicPr>
          <p:nvPr/>
        </p:nvPicPr>
        <p:blipFill>
          <a:blip r:embed="rId7"/>
          <a:stretch>
            <a:fillRect/>
          </a:stretch>
        </p:blipFill>
        <p:spPr>
          <a:xfrm>
            <a:off x="0" y="5507333"/>
            <a:ext cx="5894826" cy="3636667"/>
          </a:xfrm>
          <a:prstGeom prst="rect">
            <a:avLst/>
          </a:prstGeom>
        </p:spPr>
      </p:pic>
    </p:spTree>
    <p:extLst>
      <p:ext uri="{BB962C8B-B14F-4D97-AF65-F5344CB8AC3E}">
        <p14:creationId xmlns:p14="http://schemas.microsoft.com/office/powerpoint/2010/main" val="658379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3 Rectángulo">
            <a:extLst>
              <a:ext uri="{FF2B5EF4-FFF2-40B4-BE49-F238E27FC236}">
                <a16:creationId xmlns:a16="http://schemas.microsoft.com/office/drawing/2014/main" id="{782E004F-0340-9DFE-A01A-073F96720F08}"/>
              </a:ext>
            </a:extLst>
          </p:cNvPr>
          <p:cNvSpPr/>
          <p:nvPr/>
        </p:nvSpPr>
        <p:spPr>
          <a:xfrm>
            <a:off x="0" y="9973"/>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4" name="25 Grupo">
            <a:extLst>
              <a:ext uri="{FF2B5EF4-FFF2-40B4-BE49-F238E27FC236}">
                <a16:creationId xmlns:a16="http://schemas.microsoft.com/office/drawing/2014/main" id="{37376271-0DD5-E61F-1511-33143AC42C36}"/>
              </a:ext>
            </a:extLst>
          </p:cNvPr>
          <p:cNvGrpSpPr/>
          <p:nvPr/>
        </p:nvGrpSpPr>
        <p:grpSpPr>
          <a:xfrm>
            <a:off x="277404" y="137149"/>
            <a:ext cx="3446504" cy="276999"/>
            <a:chOff x="2448322" y="74775"/>
            <a:chExt cx="3446504" cy="276999"/>
          </a:xfrm>
        </p:grpSpPr>
        <p:sp>
          <p:nvSpPr>
            <p:cNvPr id="5" name="26 Elipse">
              <a:extLst>
                <a:ext uri="{FF2B5EF4-FFF2-40B4-BE49-F238E27FC236}">
                  <a16:creationId xmlns:a16="http://schemas.microsoft.com/office/drawing/2014/main" id="{19D1E525-3EFE-395F-7E41-C47785EFF8E4}"/>
                </a:ext>
              </a:extLst>
            </p:cNvPr>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6" name="27 Conector recto">
              <a:extLst>
                <a:ext uri="{FF2B5EF4-FFF2-40B4-BE49-F238E27FC236}">
                  <a16:creationId xmlns:a16="http://schemas.microsoft.com/office/drawing/2014/main" id="{3DF44EE9-DBB4-A4F2-AA10-3E2626C2ACA1}"/>
                </a:ext>
              </a:extLst>
            </p:cNvPr>
            <p:cNvCxnSpPr>
              <a:stCxn id="5"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28 CuadroTexto">
              <a:extLst>
                <a:ext uri="{FF2B5EF4-FFF2-40B4-BE49-F238E27FC236}">
                  <a16:creationId xmlns:a16="http://schemas.microsoft.com/office/drawing/2014/main" id="{1EF7E761-B17D-7254-9E75-6B40BEBF3CA1}"/>
                </a:ext>
              </a:extLst>
            </p:cNvPr>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variables de interés</a:t>
              </a:r>
            </a:p>
          </p:txBody>
        </p:sp>
      </p:grpSp>
      <p:sp>
        <p:nvSpPr>
          <p:cNvPr id="9" name="59 Rectángulo">
            <a:extLst>
              <a:ext uri="{FF2B5EF4-FFF2-40B4-BE49-F238E27FC236}">
                <a16:creationId xmlns:a16="http://schemas.microsoft.com/office/drawing/2014/main" id="{E7C7E097-F160-FC46-E086-3C2C44EA26E3}"/>
              </a:ext>
            </a:extLst>
          </p:cNvPr>
          <p:cNvSpPr/>
          <p:nvPr/>
        </p:nvSpPr>
        <p:spPr>
          <a:xfrm>
            <a:off x="0" y="4185452"/>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0" name="60 Grupo">
            <a:extLst>
              <a:ext uri="{FF2B5EF4-FFF2-40B4-BE49-F238E27FC236}">
                <a16:creationId xmlns:a16="http://schemas.microsoft.com/office/drawing/2014/main" id="{7E2C068D-7060-27B1-11E9-FE6166493BE1}"/>
              </a:ext>
            </a:extLst>
          </p:cNvPr>
          <p:cNvGrpSpPr/>
          <p:nvPr/>
        </p:nvGrpSpPr>
        <p:grpSpPr>
          <a:xfrm>
            <a:off x="277404" y="4298980"/>
            <a:ext cx="3446504" cy="276999"/>
            <a:chOff x="2448322" y="74775"/>
            <a:chExt cx="3446504" cy="276999"/>
          </a:xfrm>
        </p:grpSpPr>
        <p:sp>
          <p:nvSpPr>
            <p:cNvPr id="11" name="61 Elipse">
              <a:extLst>
                <a:ext uri="{FF2B5EF4-FFF2-40B4-BE49-F238E27FC236}">
                  <a16:creationId xmlns:a16="http://schemas.microsoft.com/office/drawing/2014/main" id="{3C7EDBFB-3B1E-C76B-9BD7-C4F8CEA57714}"/>
                </a:ext>
              </a:extLst>
            </p:cNvPr>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2" name="62 Conector recto">
              <a:extLst>
                <a:ext uri="{FF2B5EF4-FFF2-40B4-BE49-F238E27FC236}">
                  <a16:creationId xmlns:a16="http://schemas.microsoft.com/office/drawing/2014/main" id="{550C96A1-FE0D-178E-3F9D-6F5C15222315}"/>
                </a:ext>
              </a:extLst>
            </p:cNvPr>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63 CuadroTexto">
              <a:extLst>
                <a:ext uri="{FF2B5EF4-FFF2-40B4-BE49-F238E27FC236}">
                  <a16:creationId xmlns:a16="http://schemas.microsoft.com/office/drawing/2014/main" id="{8EC7C6C6-4F1B-7924-7B89-9F7E4E9B42BA}"/>
                </a:ext>
              </a:extLst>
            </p:cNvPr>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Curso de vida y brotes</a:t>
              </a:r>
            </a:p>
          </p:txBody>
        </p:sp>
      </p:grpSp>
      <p:sp>
        <p:nvSpPr>
          <p:cNvPr id="15" name="104 CuadroTexto">
            <a:extLst>
              <a:ext uri="{FF2B5EF4-FFF2-40B4-BE49-F238E27FC236}">
                <a16:creationId xmlns:a16="http://schemas.microsoft.com/office/drawing/2014/main" id="{185CB37E-9B6A-D3B5-1343-7310C50C0520}"/>
              </a:ext>
            </a:extLst>
          </p:cNvPr>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7</a:t>
            </a:r>
            <a:endParaRPr lang="es-ES" sz="1050" b="1" dirty="0">
              <a:latin typeface="Arial Narrow" panose="020B0606020202030204" pitchFamily="34" charset="0"/>
            </a:endParaRPr>
          </a:p>
        </p:txBody>
      </p:sp>
      <p:pic>
        <p:nvPicPr>
          <p:cNvPr id="16" name="Picture 2">
            <a:extLst>
              <a:ext uri="{FF2B5EF4-FFF2-40B4-BE49-F238E27FC236}">
                <a16:creationId xmlns:a16="http://schemas.microsoft.com/office/drawing/2014/main" id="{A9AE6BE9-06D3-5214-8EFE-56C1D0D45287}"/>
              </a:ext>
            </a:extLst>
          </p:cNvPr>
          <p:cNvPicPr>
            <a:picLocks noChangeAspect="1" noChangeArrowheads="1"/>
          </p:cNvPicPr>
          <p:nvPr/>
        </p:nvPicPr>
        <p:blipFill>
          <a:blip r:embed="rId3">
            <a:biLevel thresh="75000"/>
            <a:extLst>
              <a:ext uri="{28A0092B-C50C-407E-A947-70E740481C1C}">
                <a14:useLocalDpi xmlns:a14="http://schemas.microsoft.com/office/drawing/2010/main" val="0"/>
              </a:ext>
            </a:extLst>
          </a:blip>
          <a:srcRect/>
          <a:stretch>
            <a:fillRect/>
          </a:stretch>
        </p:blipFill>
        <p:spPr bwMode="auto">
          <a:xfrm>
            <a:off x="6171850" y="865485"/>
            <a:ext cx="438131" cy="716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45 Rectángulo redondeado">
            <a:extLst>
              <a:ext uri="{FF2B5EF4-FFF2-40B4-BE49-F238E27FC236}">
                <a16:creationId xmlns:a16="http://schemas.microsoft.com/office/drawing/2014/main" id="{68CECD1E-D5A9-6FF0-3536-3D33A3B21432}"/>
              </a:ext>
            </a:extLst>
          </p:cNvPr>
          <p:cNvSpPr/>
          <p:nvPr/>
        </p:nvSpPr>
        <p:spPr>
          <a:xfrm>
            <a:off x="744567" y="4872680"/>
            <a:ext cx="2644371" cy="39635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Distribución de los brotes</a:t>
            </a:r>
          </a:p>
        </p:txBody>
      </p:sp>
      <p:cxnSp>
        <p:nvCxnSpPr>
          <p:cNvPr id="19" name="6 Conector angular">
            <a:extLst>
              <a:ext uri="{FF2B5EF4-FFF2-40B4-BE49-F238E27FC236}">
                <a16:creationId xmlns:a16="http://schemas.microsoft.com/office/drawing/2014/main" id="{C47E31E3-ED9B-1A8E-CF75-FFDCEF8951CA}"/>
              </a:ext>
            </a:extLst>
          </p:cNvPr>
          <p:cNvCxnSpPr>
            <a:stCxn id="18" idx="2"/>
          </p:cNvCxnSpPr>
          <p:nvPr/>
        </p:nvCxnSpPr>
        <p:spPr>
          <a:xfrm rot="16200000" flipH="1">
            <a:off x="1918119" y="5417663"/>
            <a:ext cx="297268" cy="1"/>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0" name="16 Tabla">
            <a:extLst>
              <a:ext uri="{FF2B5EF4-FFF2-40B4-BE49-F238E27FC236}">
                <a16:creationId xmlns:a16="http://schemas.microsoft.com/office/drawing/2014/main" id="{D1D08448-A8E9-87E9-C921-6ED96058F768}"/>
              </a:ext>
            </a:extLst>
          </p:cNvPr>
          <p:cNvGraphicFramePr>
            <a:graphicFrameLocks noGrp="1"/>
          </p:cNvGraphicFramePr>
          <p:nvPr>
            <p:extLst/>
          </p:nvPr>
        </p:nvGraphicFramePr>
        <p:xfrm>
          <a:off x="808849" y="5580236"/>
          <a:ext cx="2680766" cy="1477941"/>
        </p:xfrm>
        <a:graphic>
          <a:graphicData uri="http://schemas.openxmlformats.org/drawingml/2006/table">
            <a:tbl>
              <a:tblPr firstRow="1" bandRow="1">
                <a:tableStyleId>{68D230F3-CF80-4859-8CE7-A43EE81993B5}</a:tableStyleId>
              </a:tblPr>
              <a:tblGrid>
                <a:gridCol w="1822207">
                  <a:extLst>
                    <a:ext uri="{9D8B030D-6E8A-4147-A177-3AD203B41FA5}">
                      <a16:colId xmlns:a16="http://schemas.microsoft.com/office/drawing/2014/main" val="20000"/>
                    </a:ext>
                  </a:extLst>
                </a:gridCol>
                <a:gridCol w="858559">
                  <a:extLst>
                    <a:ext uri="{9D8B030D-6E8A-4147-A177-3AD203B41FA5}">
                      <a16:colId xmlns:a16="http://schemas.microsoft.com/office/drawing/2014/main" val="20001"/>
                    </a:ext>
                  </a:extLst>
                </a:gridCol>
              </a:tblGrid>
              <a:tr h="292208">
                <a:tc>
                  <a:txBody>
                    <a:bodyPr/>
                    <a:lstStyle/>
                    <a:p>
                      <a:pPr algn="ctr"/>
                      <a:r>
                        <a:rPr lang="es-CO" sz="1000" dirty="0">
                          <a:latin typeface="Arial Narrow" panose="020B0606020202030204" pitchFamily="34" charset="0"/>
                        </a:rPr>
                        <a:t>Lugar</a:t>
                      </a:r>
                    </a:p>
                  </a:txBody>
                  <a:tcPr/>
                </a:tc>
                <a:tc>
                  <a:txBody>
                    <a:bodyPr/>
                    <a:lstStyle/>
                    <a:p>
                      <a:pPr algn="ctr"/>
                      <a:r>
                        <a:rPr lang="es-CO" sz="1000" dirty="0">
                          <a:latin typeface="Arial Narrow" panose="020B0606020202030204" pitchFamily="34" charset="0"/>
                        </a:rPr>
                        <a:t>Total brotes</a:t>
                      </a:r>
                    </a:p>
                  </a:txBody>
                  <a:tcPr/>
                </a:tc>
                <a:extLst>
                  <a:ext uri="{0D108BD9-81ED-4DB2-BD59-A6C34878D82A}">
                    <a16:rowId xmlns:a16="http://schemas.microsoft.com/office/drawing/2014/main" val="10000"/>
                  </a:ext>
                </a:extLst>
              </a:tr>
              <a:tr h="178572">
                <a:tc>
                  <a:txBody>
                    <a:bodyPr/>
                    <a:lstStyle/>
                    <a:p>
                      <a:pPr algn="l"/>
                      <a:r>
                        <a:rPr lang="es-CO" sz="1000" dirty="0">
                          <a:latin typeface="Arial Narrow" panose="020B0606020202030204" pitchFamily="34" charset="0"/>
                        </a:rPr>
                        <a:t>Sector educativo</a:t>
                      </a:r>
                    </a:p>
                  </a:txBody>
                  <a:tcPr/>
                </a:tc>
                <a:tc>
                  <a:txBody>
                    <a:bodyPr/>
                    <a:lstStyle/>
                    <a:p>
                      <a:pPr algn="ctr"/>
                      <a:r>
                        <a:rPr lang="es-CO" sz="1000" dirty="0">
                          <a:latin typeface="Arial Narrow" panose="020B0606020202030204" pitchFamily="34" charset="0"/>
                        </a:rPr>
                        <a:t>1</a:t>
                      </a:r>
                    </a:p>
                  </a:txBody>
                  <a:tcPr/>
                </a:tc>
                <a:extLst>
                  <a:ext uri="{0D108BD9-81ED-4DB2-BD59-A6C34878D82A}">
                    <a16:rowId xmlns:a16="http://schemas.microsoft.com/office/drawing/2014/main" val="10001"/>
                  </a:ext>
                </a:extLst>
              </a:tr>
              <a:tr h="405845">
                <a:tc>
                  <a:txBody>
                    <a:bodyPr/>
                    <a:lstStyle/>
                    <a:p>
                      <a:pPr algn="l"/>
                      <a:r>
                        <a:rPr lang="es-CO" sz="1000" dirty="0">
                          <a:latin typeface="Arial Narrow" panose="020B0606020202030204" pitchFamily="34" charset="0"/>
                        </a:rPr>
                        <a:t>Centro Penitenciario- Estación</a:t>
                      </a:r>
                      <a:r>
                        <a:rPr lang="es-CO" sz="1000" baseline="0" dirty="0">
                          <a:latin typeface="Arial Narrow" panose="020B0606020202030204" pitchFamily="34" charset="0"/>
                        </a:rPr>
                        <a:t> de Policía- Batallón</a:t>
                      </a:r>
                      <a:endParaRPr lang="es-CO" sz="1000" dirty="0">
                        <a:latin typeface="Arial Narrow" panose="020B0606020202030204" pitchFamily="34" charset="0"/>
                      </a:endParaRPr>
                    </a:p>
                  </a:txBody>
                  <a:tcPr/>
                </a:tc>
                <a:tc>
                  <a:txBody>
                    <a:bodyPr/>
                    <a:lstStyle/>
                    <a:p>
                      <a:pPr algn="ctr"/>
                      <a:r>
                        <a:rPr lang="es-CO" sz="1000" dirty="0">
                          <a:latin typeface="Arial Narrow" panose="020B0606020202030204" pitchFamily="34" charset="0"/>
                        </a:rPr>
                        <a:t>4</a:t>
                      </a:r>
                    </a:p>
                  </a:txBody>
                  <a:tcPr/>
                </a:tc>
                <a:extLst>
                  <a:ext uri="{0D108BD9-81ED-4DB2-BD59-A6C34878D82A}">
                    <a16:rowId xmlns:a16="http://schemas.microsoft.com/office/drawing/2014/main" val="10002"/>
                  </a:ext>
                </a:extLst>
              </a:tr>
              <a:tr h="292208">
                <a:tc>
                  <a:txBody>
                    <a:bodyPr/>
                    <a:lstStyle/>
                    <a:p>
                      <a:pPr algn="l"/>
                      <a:r>
                        <a:rPr lang="es-CO" sz="1000" dirty="0">
                          <a:latin typeface="Arial Narrow" panose="020B0606020202030204" pitchFamily="34" charset="0"/>
                        </a:rPr>
                        <a:t>Otro </a:t>
                      </a:r>
                    </a:p>
                  </a:txBody>
                  <a:tcPr/>
                </a:tc>
                <a:tc>
                  <a:txBody>
                    <a:bodyPr/>
                    <a:lstStyle/>
                    <a:p>
                      <a:pPr algn="ctr"/>
                      <a:r>
                        <a:rPr lang="es-CO" sz="1000" dirty="0">
                          <a:latin typeface="Arial Narrow" panose="020B0606020202030204" pitchFamily="34" charset="0"/>
                        </a:rPr>
                        <a:t>0</a:t>
                      </a:r>
                    </a:p>
                  </a:txBody>
                  <a:tcPr/>
                </a:tc>
                <a:extLst>
                  <a:ext uri="{0D108BD9-81ED-4DB2-BD59-A6C34878D82A}">
                    <a16:rowId xmlns:a16="http://schemas.microsoft.com/office/drawing/2014/main" val="10003"/>
                  </a:ext>
                </a:extLst>
              </a:tr>
              <a:tr h="183983">
                <a:tc>
                  <a:txBody>
                    <a:bodyPr/>
                    <a:lstStyle/>
                    <a:p>
                      <a:pPr algn="l"/>
                      <a:r>
                        <a:rPr lang="es-CO" sz="1000" kern="1200" dirty="0">
                          <a:solidFill>
                            <a:schemeClr val="tx1"/>
                          </a:solidFill>
                          <a:latin typeface="Arial Narrow" panose="020B0606020202030204" pitchFamily="34" charset="0"/>
                          <a:ea typeface="+mn-ea"/>
                          <a:cs typeface="+mn-cs"/>
                        </a:rPr>
                        <a:t>Familiares</a:t>
                      </a:r>
                    </a:p>
                  </a:txBody>
                  <a:tcPr/>
                </a:tc>
                <a:tc>
                  <a:txBody>
                    <a:bodyPr/>
                    <a:lstStyle/>
                    <a:p>
                      <a:pPr marL="0" algn="ctr" defTabSz="914400" rtl="0" eaLnBrk="1" latinLnBrk="0" hangingPunct="1"/>
                      <a:r>
                        <a:rPr lang="es-CO" sz="1000" kern="1200" dirty="0">
                          <a:solidFill>
                            <a:schemeClr val="tx1"/>
                          </a:solidFill>
                          <a:latin typeface="Arial Narrow" panose="020B0606020202030204" pitchFamily="34" charset="0"/>
                          <a:ea typeface="+mn-ea"/>
                          <a:cs typeface="+mn-cs"/>
                        </a:rPr>
                        <a:t>0</a:t>
                      </a:r>
                    </a:p>
                  </a:txBody>
                  <a:tcPr/>
                </a:tc>
                <a:extLst>
                  <a:ext uri="{0D108BD9-81ED-4DB2-BD59-A6C34878D82A}">
                    <a16:rowId xmlns:a16="http://schemas.microsoft.com/office/drawing/2014/main" val="10004"/>
                  </a:ext>
                </a:extLst>
              </a:tr>
            </a:tbl>
          </a:graphicData>
        </a:graphic>
      </p:graphicFrame>
      <p:sp>
        <p:nvSpPr>
          <p:cNvPr id="21" name="50 CuadroTexto">
            <a:extLst>
              <a:ext uri="{FF2B5EF4-FFF2-40B4-BE49-F238E27FC236}">
                <a16:creationId xmlns:a16="http://schemas.microsoft.com/office/drawing/2014/main" id="{3A9F25C2-9AC5-DE11-6C5A-43140774DD1D}"/>
              </a:ext>
            </a:extLst>
          </p:cNvPr>
          <p:cNvSpPr txBox="1"/>
          <p:nvPr/>
        </p:nvSpPr>
        <p:spPr>
          <a:xfrm>
            <a:off x="95983" y="3075922"/>
            <a:ext cx="2331345" cy="430887"/>
          </a:xfrm>
          <a:prstGeom prst="rect">
            <a:avLst/>
          </a:prstGeom>
          <a:noFill/>
        </p:spPr>
        <p:txBody>
          <a:bodyPr wrap="square" rtlCol="0">
            <a:spAutoFit/>
          </a:bodyPr>
          <a:lstStyle/>
          <a:p>
            <a:pPr algn="ctr"/>
            <a:r>
              <a:rPr lang="es-ES" sz="1100" b="1" dirty="0">
                <a:latin typeface="Arial Narrow" panose="020B0606020202030204" pitchFamily="34" charset="0"/>
              </a:rPr>
              <a:t>Proporción de incidencia en población general</a:t>
            </a:r>
          </a:p>
        </p:txBody>
      </p:sp>
      <p:cxnSp>
        <p:nvCxnSpPr>
          <p:cNvPr id="22" name="52 Conector recto de flecha">
            <a:extLst>
              <a:ext uri="{FF2B5EF4-FFF2-40B4-BE49-F238E27FC236}">
                <a16:creationId xmlns:a16="http://schemas.microsoft.com/office/drawing/2014/main" id="{E4822B06-5E53-25EA-FED9-05140E48ECB7}"/>
              </a:ext>
            </a:extLst>
          </p:cNvPr>
          <p:cNvCxnSpPr/>
          <p:nvPr/>
        </p:nvCxnSpPr>
        <p:spPr>
          <a:xfrm>
            <a:off x="4479067" y="3982770"/>
            <a:ext cx="2582164"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23" name="53 Conector recto de flecha">
            <a:extLst>
              <a:ext uri="{FF2B5EF4-FFF2-40B4-BE49-F238E27FC236}">
                <a16:creationId xmlns:a16="http://schemas.microsoft.com/office/drawing/2014/main" id="{E2AD736D-D984-27FD-13F4-8DABA57C82EA}"/>
              </a:ext>
            </a:extLst>
          </p:cNvPr>
          <p:cNvCxnSpPr/>
          <p:nvPr/>
        </p:nvCxnSpPr>
        <p:spPr>
          <a:xfrm flipH="1">
            <a:off x="107240" y="3982770"/>
            <a:ext cx="257161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25" name="57 CuadroTexto">
            <a:extLst>
              <a:ext uri="{FF2B5EF4-FFF2-40B4-BE49-F238E27FC236}">
                <a16:creationId xmlns:a16="http://schemas.microsoft.com/office/drawing/2014/main" id="{D8B5E045-A2BE-C044-357D-849297E0B279}"/>
              </a:ext>
            </a:extLst>
          </p:cNvPr>
          <p:cNvSpPr txBox="1"/>
          <p:nvPr/>
        </p:nvSpPr>
        <p:spPr>
          <a:xfrm>
            <a:off x="4753486" y="3091333"/>
            <a:ext cx="2487186" cy="261610"/>
          </a:xfrm>
          <a:prstGeom prst="rect">
            <a:avLst/>
          </a:prstGeom>
          <a:noFill/>
        </p:spPr>
        <p:txBody>
          <a:bodyPr wrap="square" rtlCol="0">
            <a:spAutoFit/>
          </a:bodyPr>
          <a:lstStyle/>
          <a:p>
            <a:pPr algn="ctr"/>
            <a:r>
              <a:rPr lang="es-ES" sz="1100" b="1" dirty="0">
                <a:latin typeface="Arial Narrow" panose="020B0606020202030204" pitchFamily="34" charset="0"/>
              </a:rPr>
              <a:t>Brotes con investigación de campo</a:t>
            </a:r>
          </a:p>
        </p:txBody>
      </p:sp>
      <p:sp>
        <p:nvSpPr>
          <p:cNvPr id="30" name="58 CuadroTexto">
            <a:extLst>
              <a:ext uri="{FF2B5EF4-FFF2-40B4-BE49-F238E27FC236}">
                <a16:creationId xmlns:a16="http://schemas.microsoft.com/office/drawing/2014/main" id="{F5C7CF21-F95B-C4C1-881D-E4BBCA742B76}"/>
              </a:ext>
            </a:extLst>
          </p:cNvPr>
          <p:cNvSpPr txBox="1"/>
          <p:nvPr/>
        </p:nvSpPr>
        <p:spPr>
          <a:xfrm>
            <a:off x="5392721" y="3327432"/>
            <a:ext cx="857928" cy="553998"/>
          </a:xfrm>
          <a:prstGeom prst="rect">
            <a:avLst/>
          </a:prstGeom>
          <a:noFill/>
        </p:spPr>
        <p:txBody>
          <a:bodyPr wrap="none" rtlCol="0">
            <a:spAutoFit/>
          </a:bodyPr>
          <a:lstStyle/>
          <a:p>
            <a:pPr algn="ctr"/>
            <a:r>
              <a:rPr lang="es-ES" sz="1600" b="1" dirty="0">
                <a:solidFill>
                  <a:srgbClr val="C00000"/>
                </a:solidFill>
                <a:latin typeface="Arial Narrow" panose="020B0606020202030204" pitchFamily="34" charset="0"/>
              </a:rPr>
              <a:t>100%</a:t>
            </a:r>
          </a:p>
          <a:p>
            <a:pPr algn="ctr"/>
            <a:r>
              <a:rPr lang="es-ES" sz="1400" b="1" dirty="0">
                <a:latin typeface="Arial Narrow" panose="020B0606020202030204" pitchFamily="34" charset="0"/>
              </a:rPr>
              <a:t>(5 brotes)</a:t>
            </a:r>
          </a:p>
        </p:txBody>
      </p:sp>
      <p:sp>
        <p:nvSpPr>
          <p:cNvPr id="31" name="64 CuadroTexto">
            <a:extLst>
              <a:ext uri="{FF2B5EF4-FFF2-40B4-BE49-F238E27FC236}">
                <a16:creationId xmlns:a16="http://schemas.microsoft.com/office/drawing/2014/main" id="{D218A832-65D5-A352-9E36-ACA4B8AFEDB5}"/>
              </a:ext>
            </a:extLst>
          </p:cNvPr>
          <p:cNvSpPr txBox="1"/>
          <p:nvPr/>
        </p:nvSpPr>
        <p:spPr>
          <a:xfrm>
            <a:off x="2342448" y="3098459"/>
            <a:ext cx="2598512" cy="430887"/>
          </a:xfrm>
          <a:prstGeom prst="rect">
            <a:avLst/>
          </a:prstGeom>
          <a:noFill/>
        </p:spPr>
        <p:txBody>
          <a:bodyPr wrap="square" rtlCol="0">
            <a:spAutoFit/>
          </a:bodyPr>
          <a:lstStyle/>
          <a:p>
            <a:pPr algn="ctr"/>
            <a:r>
              <a:rPr lang="es-ES" sz="1100" b="1" dirty="0">
                <a:latin typeface="Arial Narrow" panose="020B0606020202030204" pitchFamily="34" charset="0"/>
              </a:rPr>
              <a:t>Proporción de incidencia en menores de 5 años</a:t>
            </a:r>
          </a:p>
        </p:txBody>
      </p:sp>
      <p:sp>
        <p:nvSpPr>
          <p:cNvPr id="32" name="65 CuadroTexto">
            <a:extLst>
              <a:ext uri="{FF2B5EF4-FFF2-40B4-BE49-F238E27FC236}">
                <a16:creationId xmlns:a16="http://schemas.microsoft.com/office/drawing/2014/main" id="{88843923-AF41-BD4C-929D-025DCFB6EDB2}"/>
              </a:ext>
            </a:extLst>
          </p:cNvPr>
          <p:cNvSpPr txBox="1"/>
          <p:nvPr/>
        </p:nvSpPr>
        <p:spPr>
          <a:xfrm>
            <a:off x="2959435" y="3447511"/>
            <a:ext cx="1449436" cy="553998"/>
          </a:xfrm>
          <a:prstGeom prst="rect">
            <a:avLst/>
          </a:prstGeom>
          <a:noFill/>
        </p:spPr>
        <p:txBody>
          <a:bodyPr wrap="none" rtlCol="0">
            <a:spAutoFit/>
          </a:bodyPr>
          <a:lstStyle/>
          <a:p>
            <a:pPr algn="ctr"/>
            <a:r>
              <a:rPr lang="es-ES" sz="1600" b="1" dirty="0">
                <a:solidFill>
                  <a:srgbClr val="C00000"/>
                </a:solidFill>
                <a:latin typeface="Arial Narrow" panose="020B0606020202030204" pitchFamily="34" charset="0"/>
              </a:rPr>
              <a:t>172,55 x 100 mil</a:t>
            </a:r>
          </a:p>
          <a:p>
            <a:pPr algn="ctr"/>
            <a:r>
              <a:rPr lang="es-ES" sz="1400" b="1" dirty="0">
                <a:latin typeface="Arial Narrow" panose="020B0606020202030204" pitchFamily="34" charset="0"/>
              </a:rPr>
              <a:t>229 casos</a:t>
            </a:r>
          </a:p>
        </p:txBody>
      </p:sp>
      <p:grpSp>
        <p:nvGrpSpPr>
          <p:cNvPr id="33" name="77 Grupo">
            <a:extLst>
              <a:ext uri="{FF2B5EF4-FFF2-40B4-BE49-F238E27FC236}">
                <a16:creationId xmlns:a16="http://schemas.microsoft.com/office/drawing/2014/main" id="{656C2545-97F7-972E-DE1A-D7746546D95F}"/>
              </a:ext>
            </a:extLst>
          </p:cNvPr>
          <p:cNvGrpSpPr/>
          <p:nvPr/>
        </p:nvGrpSpPr>
        <p:grpSpPr>
          <a:xfrm>
            <a:off x="1944266" y="757458"/>
            <a:ext cx="1414263" cy="1686506"/>
            <a:chOff x="1700534" y="536982"/>
            <a:chExt cx="1414263" cy="1686506"/>
          </a:xfrm>
        </p:grpSpPr>
        <p:sp>
          <p:nvSpPr>
            <p:cNvPr id="34" name="78 Rectángulo redondeado">
              <a:extLst>
                <a:ext uri="{FF2B5EF4-FFF2-40B4-BE49-F238E27FC236}">
                  <a16:creationId xmlns:a16="http://schemas.microsoft.com/office/drawing/2014/main" id="{DEEE3960-C3DF-3E40-643D-5BB49E0301F2}"/>
                </a:ext>
              </a:extLst>
            </p:cNvPr>
            <p:cNvSpPr/>
            <p:nvPr/>
          </p:nvSpPr>
          <p:spPr>
            <a:xfrm>
              <a:off x="2047806" y="1571104"/>
              <a:ext cx="740068" cy="3600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p>
          </p:txBody>
        </p:sp>
        <p:pic>
          <p:nvPicPr>
            <p:cNvPr id="35" name="Picture 3">
              <a:extLst>
                <a:ext uri="{FF2B5EF4-FFF2-40B4-BE49-F238E27FC236}">
                  <a16:creationId xmlns:a16="http://schemas.microsoft.com/office/drawing/2014/main" id="{45907250-60DE-A7E9-72F3-F74F5924E8E8}"/>
                </a:ext>
              </a:extLst>
            </p:cNvPr>
            <p:cNvPicPr>
              <a:picLocks noChangeAspect="1" noChangeArrowheads="1"/>
            </p:cNvPicPr>
            <p:nvPr/>
          </p:nvPicPr>
          <p:blipFill rotWithShape="1">
            <a:blip r:embed="rId4">
              <a:biLevel thresh="75000"/>
              <a:extLst>
                <a:ext uri="{28A0092B-C50C-407E-A947-70E740481C1C}">
                  <a14:useLocalDpi xmlns:a14="http://schemas.microsoft.com/office/drawing/2010/main" val="0"/>
                </a:ext>
              </a:extLst>
            </a:blip>
            <a:srcRect l="59204" r="26197"/>
            <a:stretch/>
          </p:blipFill>
          <p:spPr bwMode="auto">
            <a:xfrm>
              <a:off x="2088282" y="536982"/>
              <a:ext cx="69368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80 CuadroTexto">
              <a:extLst>
                <a:ext uri="{FF2B5EF4-FFF2-40B4-BE49-F238E27FC236}">
                  <a16:creationId xmlns:a16="http://schemas.microsoft.com/office/drawing/2014/main" id="{83562C67-A91D-8825-D87A-9E49D41078B2}"/>
                </a:ext>
              </a:extLst>
            </p:cNvPr>
            <p:cNvSpPr txBox="1"/>
            <p:nvPr/>
          </p:nvSpPr>
          <p:spPr>
            <a:xfrm>
              <a:off x="1700534" y="1311622"/>
              <a:ext cx="1414263" cy="276999"/>
            </a:xfrm>
            <a:prstGeom prst="rect">
              <a:avLst/>
            </a:prstGeom>
            <a:noFill/>
          </p:spPr>
          <p:txBody>
            <a:bodyPr wrap="square" rtlCol="0">
              <a:spAutoFit/>
            </a:bodyPr>
            <a:lstStyle/>
            <a:p>
              <a:pPr algn="ctr"/>
              <a:r>
                <a:rPr lang="es-ES" sz="1200" b="1" u="sng" dirty="0">
                  <a:latin typeface="Arial Narrow" panose="020B0606020202030204" pitchFamily="34" charset="0"/>
                </a:rPr>
                <a:t>Afrodescendiente</a:t>
              </a:r>
            </a:p>
          </p:txBody>
        </p:sp>
        <p:sp>
          <p:nvSpPr>
            <p:cNvPr id="37" name="81 CuadroTexto">
              <a:extLst>
                <a:ext uri="{FF2B5EF4-FFF2-40B4-BE49-F238E27FC236}">
                  <a16:creationId xmlns:a16="http://schemas.microsoft.com/office/drawing/2014/main" id="{0434C647-82FA-C68D-7DED-538A8CDB9180}"/>
                </a:ext>
              </a:extLst>
            </p:cNvPr>
            <p:cNvSpPr txBox="1"/>
            <p:nvPr/>
          </p:nvSpPr>
          <p:spPr>
            <a:xfrm>
              <a:off x="1760919" y="1946489"/>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0 casos</a:t>
              </a:r>
            </a:p>
          </p:txBody>
        </p:sp>
      </p:grpSp>
      <p:grpSp>
        <p:nvGrpSpPr>
          <p:cNvPr id="38" name="82 Grupo">
            <a:extLst>
              <a:ext uri="{FF2B5EF4-FFF2-40B4-BE49-F238E27FC236}">
                <a16:creationId xmlns:a16="http://schemas.microsoft.com/office/drawing/2014/main" id="{9D7345C3-AF03-7BEE-966B-64394A07EBCD}"/>
              </a:ext>
            </a:extLst>
          </p:cNvPr>
          <p:cNvGrpSpPr/>
          <p:nvPr/>
        </p:nvGrpSpPr>
        <p:grpSpPr>
          <a:xfrm>
            <a:off x="3168402" y="836172"/>
            <a:ext cx="1246394" cy="1621088"/>
            <a:chOff x="2858112" y="554428"/>
            <a:chExt cx="1246394" cy="1621088"/>
          </a:xfrm>
        </p:grpSpPr>
        <p:sp>
          <p:nvSpPr>
            <p:cNvPr id="39" name="83 CuadroTexto">
              <a:extLst>
                <a:ext uri="{FF2B5EF4-FFF2-40B4-BE49-F238E27FC236}">
                  <a16:creationId xmlns:a16="http://schemas.microsoft.com/office/drawing/2014/main" id="{B11E721B-1B47-8F7C-D411-28130B7DD78E}"/>
                </a:ext>
              </a:extLst>
            </p:cNvPr>
            <p:cNvSpPr txBox="1"/>
            <p:nvPr/>
          </p:nvSpPr>
          <p:spPr>
            <a:xfrm>
              <a:off x="2858112" y="1315874"/>
              <a:ext cx="1229607" cy="251820"/>
            </a:xfrm>
            <a:prstGeom prst="rect">
              <a:avLst/>
            </a:prstGeom>
            <a:noFill/>
          </p:spPr>
          <p:txBody>
            <a:bodyPr wrap="square" rtlCol="0">
              <a:spAutoFit/>
            </a:bodyPr>
            <a:lstStyle/>
            <a:p>
              <a:pPr algn="ctr"/>
              <a:r>
                <a:rPr lang="es-ES" sz="1200" b="1" u="sng" dirty="0">
                  <a:latin typeface="Arial Narrow" panose="020B0606020202030204" pitchFamily="34" charset="0"/>
                </a:rPr>
                <a:t>Indígena</a:t>
              </a:r>
            </a:p>
          </p:txBody>
        </p:sp>
        <p:grpSp>
          <p:nvGrpSpPr>
            <p:cNvPr id="40" name="84 Grupo">
              <a:extLst>
                <a:ext uri="{FF2B5EF4-FFF2-40B4-BE49-F238E27FC236}">
                  <a16:creationId xmlns:a16="http://schemas.microsoft.com/office/drawing/2014/main" id="{A5BC1B79-99FD-D023-F4AB-F00695473D5B}"/>
                </a:ext>
              </a:extLst>
            </p:cNvPr>
            <p:cNvGrpSpPr/>
            <p:nvPr/>
          </p:nvGrpSpPr>
          <p:grpSpPr>
            <a:xfrm>
              <a:off x="2874899" y="554428"/>
              <a:ext cx="1229607" cy="1621088"/>
              <a:chOff x="2850938" y="554428"/>
              <a:chExt cx="1229607" cy="1621088"/>
            </a:xfrm>
          </p:grpSpPr>
          <p:sp>
            <p:nvSpPr>
              <p:cNvPr id="41" name="85 Rectángulo redondeado">
                <a:extLst>
                  <a:ext uri="{FF2B5EF4-FFF2-40B4-BE49-F238E27FC236}">
                    <a16:creationId xmlns:a16="http://schemas.microsoft.com/office/drawing/2014/main" id="{C8670AD5-8E2C-7354-8442-9B60771299C2}"/>
                  </a:ext>
                </a:extLst>
              </p:cNvPr>
              <p:cNvSpPr/>
              <p:nvPr/>
            </p:nvSpPr>
            <p:spPr>
              <a:xfrm>
                <a:off x="3071349" y="1566970"/>
                <a:ext cx="740068"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0%</a:t>
                </a:r>
              </a:p>
            </p:txBody>
          </p:sp>
          <p:pic>
            <p:nvPicPr>
              <p:cNvPr id="42" name="Picture 3">
                <a:extLst>
                  <a:ext uri="{FF2B5EF4-FFF2-40B4-BE49-F238E27FC236}">
                    <a16:creationId xmlns:a16="http://schemas.microsoft.com/office/drawing/2014/main" id="{667F5E98-F2DD-15F8-387F-47857548497B}"/>
                  </a:ext>
                </a:extLst>
              </p:cNvPr>
              <p:cNvPicPr>
                <a:picLocks noChangeAspect="1" noChangeArrowheads="1"/>
              </p:cNvPicPr>
              <p:nvPr/>
            </p:nvPicPr>
            <p:blipFill rotWithShape="1">
              <a:blip r:embed="rId4">
                <a:biLevel thresh="75000"/>
                <a:extLst>
                  <a:ext uri="{28A0092B-C50C-407E-A947-70E740481C1C}">
                    <a14:useLocalDpi xmlns:a14="http://schemas.microsoft.com/office/drawing/2010/main" val="0"/>
                  </a:ext>
                </a:extLst>
              </a:blip>
              <a:srcRect l="87297"/>
              <a:stretch/>
            </p:blipFill>
            <p:spPr bwMode="auto">
              <a:xfrm>
                <a:off x="3155364" y="554428"/>
                <a:ext cx="60357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87 CuadroTexto">
                <a:extLst>
                  <a:ext uri="{FF2B5EF4-FFF2-40B4-BE49-F238E27FC236}">
                    <a16:creationId xmlns:a16="http://schemas.microsoft.com/office/drawing/2014/main" id="{97AD870B-59AB-2D08-2279-4F0994421794}"/>
                  </a:ext>
                </a:extLst>
              </p:cNvPr>
              <p:cNvSpPr txBox="1"/>
              <p:nvPr/>
            </p:nvSpPr>
            <p:spPr>
              <a:xfrm>
                <a:off x="2850938" y="1898517"/>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0 casos</a:t>
                </a:r>
              </a:p>
            </p:txBody>
          </p:sp>
        </p:grpSp>
      </p:grpSp>
      <p:grpSp>
        <p:nvGrpSpPr>
          <p:cNvPr id="44" name="88 Grupo">
            <a:extLst>
              <a:ext uri="{FF2B5EF4-FFF2-40B4-BE49-F238E27FC236}">
                <a16:creationId xmlns:a16="http://schemas.microsoft.com/office/drawing/2014/main" id="{8BBD3640-972C-FBCA-3605-B5CD288C62CE}"/>
              </a:ext>
            </a:extLst>
          </p:cNvPr>
          <p:cNvGrpSpPr/>
          <p:nvPr/>
        </p:nvGrpSpPr>
        <p:grpSpPr>
          <a:xfrm>
            <a:off x="5622828" y="1573146"/>
            <a:ext cx="1610597" cy="855621"/>
            <a:chOff x="5622828" y="1311622"/>
            <a:chExt cx="1610597" cy="855621"/>
          </a:xfrm>
        </p:grpSpPr>
        <p:sp>
          <p:nvSpPr>
            <p:cNvPr id="45" name="90 CuadroTexto">
              <a:extLst>
                <a:ext uri="{FF2B5EF4-FFF2-40B4-BE49-F238E27FC236}">
                  <a16:creationId xmlns:a16="http://schemas.microsoft.com/office/drawing/2014/main" id="{5C8633C2-C012-F6D1-AADE-B371480E0B6D}"/>
                </a:ext>
              </a:extLst>
            </p:cNvPr>
            <p:cNvSpPr txBox="1"/>
            <p:nvPr/>
          </p:nvSpPr>
          <p:spPr>
            <a:xfrm>
              <a:off x="5622828" y="1311622"/>
              <a:ext cx="1610597" cy="276999"/>
            </a:xfrm>
            <a:prstGeom prst="rect">
              <a:avLst/>
            </a:prstGeom>
            <a:noFill/>
          </p:spPr>
          <p:txBody>
            <a:bodyPr wrap="square" rtlCol="0">
              <a:spAutoFit/>
            </a:bodyPr>
            <a:lstStyle/>
            <a:p>
              <a:pPr algn="ctr"/>
              <a:r>
                <a:rPr lang="es-ES" sz="1200" b="1" u="sng" dirty="0">
                  <a:latin typeface="Arial Narrow" panose="020B0606020202030204" pitchFamily="34" charset="0"/>
                </a:rPr>
                <a:t>Maternas</a:t>
              </a:r>
              <a:endParaRPr lang="es-ES" sz="1200" b="1" u="sng" dirty="0">
                <a:solidFill>
                  <a:sysClr val="windowText" lastClr="000000"/>
                </a:solidFill>
                <a:latin typeface="Arial Narrow" panose="020B0606020202030204" pitchFamily="34" charset="0"/>
              </a:endParaRPr>
            </a:p>
          </p:txBody>
        </p:sp>
        <p:sp>
          <p:nvSpPr>
            <p:cNvPr id="47" name="91 Rectángulo redondeado">
              <a:extLst>
                <a:ext uri="{FF2B5EF4-FFF2-40B4-BE49-F238E27FC236}">
                  <a16:creationId xmlns:a16="http://schemas.microsoft.com/office/drawing/2014/main" id="{F469DD3C-CB73-9D14-F20B-8509F25F0DC4}"/>
                </a:ext>
              </a:extLst>
            </p:cNvPr>
            <p:cNvSpPr/>
            <p:nvPr/>
          </p:nvSpPr>
          <p:spPr>
            <a:xfrm>
              <a:off x="6058092" y="1558697"/>
              <a:ext cx="740068"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1,72%</a:t>
              </a:r>
            </a:p>
          </p:txBody>
        </p:sp>
        <p:sp>
          <p:nvSpPr>
            <p:cNvPr id="48" name="92 CuadroTexto">
              <a:extLst>
                <a:ext uri="{FF2B5EF4-FFF2-40B4-BE49-F238E27FC236}">
                  <a16:creationId xmlns:a16="http://schemas.microsoft.com/office/drawing/2014/main" id="{4C85A2CB-882C-D1F2-D7CD-77E7F4359023}"/>
                </a:ext>
              </a:extLst>
            </p:cNvPr>
            <p:cNvSpPr txBox="1"/>
            <p:nvPr/>
          </p:nvSpPr>
          <p:spPr>
            <a:xfrm>
              <a:off x="5837681" y="1890244"/>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4 casos</a:t>
              </a:r>
            </a:p>
          </p:txBody>
        </p:sp>
      </p:grpSp>
      <p:grpSp>
        <p:nvGrpSpPr>
          <p:cNvPr id="49" name="93 Grupo">
            <a:extLst>
              <a:ext uri="{FF2B5EF4-FFF2-40B4-BE49-F238E27FC236}">
                <a16:creationId xmlns:a16="http://schemas.microsoft.com/office/drawing/2014/main" id="{154BCF8B-50E2-8B9A-C8CE-E79E465376EF}"/>
              </a:ext>
            </a:extLst>
          </p:cNvPr>
          <p:cNvGrpSpPr/>
          <p:nvPr/>
        </p:nvGrpSpPr>
        <p:grpSpPr>
          <a:xfrm>
            <a:off x="4248522" y="982163"/>
            <a:ext cx="1610597" cy="1516901"/>
            <a:chOff x="4078085" y="683568"/>
            <a:chExt cx="1610597" cy="1516901"/>
          </a:xfrm>
        </p:grpSpPr>
        <p:pic>
          <p:nvPicPr>
            <p:cNvPr id="50" name="Picture 4">
              <a:extLst>
                <a:ext uri="{FF2B5EF4-FFF2-40B4-BE49-F238E27FC236}">
                  <a16:creationId xmlns:a16="http://schemas.microsoft.com/office/drawing/2014/main" id="{DDF9EC08-AFD1-7B1A-B6DF-E503649F4396}"/>
                </a:ext>
              </a:extLst>
            </p:cNvPr>
            <p:cNvPicPr>
              <a:picLocks noChangeAspect="1" noChangeArrowheads="1"/>
            </p:cNvPicPr>
            <p:nvPr/>
          </p:nvPicPr>
          <p:blipFill rotWithShape="1">
            <a:blip r:embed="rId5">
              <a:biLevel thresh="50000"/>
              <a:extLst>
                <a:ext uri="{28A0092B-C50C-407E-A947-70E740481C1C}">
                  <a14:useLocalDpi xmlns:a14="http://schemas.microsoft.com/office/drawing/2010/main" val="0"/>
                </a:ext>
              </a:extLst>
            </a:blip>
            <a:srcRect r="48966"/>
            <a:stretch/>
          </p:blipFill>
          <p:spPr bwMode="auto">
            <a:xfrm>
              <a:off x="4361548" y="683568"/>
              <a:ext cx="1039102" cy="763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 name="95 Rectángulo redondeado">
              <a:extLst>
                <a:ext uri="{FF2B5EF4-FFF2-40B4-BE49-F238E27FC236}">
                  <a16:creationId xmlns:a16="http://schemas.microsoft.com/office/drawing/2014/main" id="{E4F93B7B-986C-427D-FBF1-DC59EC06E373}"/>
                </a:ext>
              </a:extLst>
            </p:cNvPr>
            <p:cNvSpPr/>
            <p:nvPr/>
          </p:nvSpPr>
          <p:spPr>
            <a:xfrm>
              <a:off x="4434758" y="1592873"/>
              <a:ext cx="893884" cy="36004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7,5%</a:t>
              </a:r>
            </a:p>
          </p:txBody>
        </p:sp>
        <p:sp>
          <p:nvSpPr>
            <p:cNvPr id="56" name="96 CuadroTexto">
              <a:extLst>
                <a:ext uri="{FF2B5EF4-FFF2-40B4-BE49-F238E27FC236}">
                  <a16:creationId xmlns:a16="http://schemas.microsoft.com/office/drawing/2014/main" id="{6E81FBC2-BF7B-FDAE-06BA-0418756FCAEC}"/>
                </a:ext>
              </a:extLst>
            </p:cNvPr>
            <p:cNvSpPr txBox="1"/>
            <p:nvPr/>
          </p:nvSpPr>
          <p:spPr>
            <a:xfrm>
              <a:off x="4078085" y="1331640"/>
              <a:ext cx="1610597" cy="276999"/>
            </a:xfrm>
            <a:prstGeom prst="rect">
              <a:avLst/>
            </a:prstGeom>
            <a:noFill/>
          </p:spPr>
          <p:txBody>
            <a:bodyPr wrap="square" rtlCol="0">
              <a:spAutoFit/>
            </a:bodyPr>
            <a:lstStyle/>
            <a:p>
              <a:pPr algn="ctr"/>
              <a:r>
                <a:rPr lang="es-ES" sz="1200" b="1" u="sng" dirty="0">
                  <a:latin typeface="Arial Narrow" panose="020B0606020202030204" pitchFamily="34" charset="0"/>
                </a:rPr>
                <a:t>Privados de la Libertad</a:t>
              </a:r>
              <a:endParaRPr lang="es-ES" sz="1200" b="1" u="sng" dirty="0">
                <a:solidFill>
                  <a:sysClr val="windowText" lastClr="000000"/>
                </a:solidFill>
                <a:latin typeface="Arial Narrow" panose="020B0606020202030204" pitchFamily="34" charset="0"/>
              </a:endParaRPr>
            </a:p>
          </p:txBody>
        </p:sp>
        <p:sp>
          <p:nvSpPr>
            <p:cNvPr id="57" name="97 CuadroTexto">
              <a:extLst>
                <a:ext uri="{FF2B5EF4-FFF2-40B4-BE49-F238E27FC236}">
                  <a16:creationId xmlns:a16="http://schemas.microsoft.com/office/drawing/2014/main" id="{870B8026-6AE3-AE6A-E4BB-F3FA288B5BD7}"/>
                </a:ext>
              </a:extLst>
            </p:cNvPr>
            <p:cNvSpPr txBox="1"/>
            <p:nvPr/>
          </p:nvSpPr>
          <p:spPr>
            <a:xfrm>
              <a:off x="4266295" y="1923470"/>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53 casos</a:t>
              </a:r>
            </a:p>
          </p:txBody>
        </p:sp>
      </p:grpSp>
      <p:sp>
        <p:nvSpPr>
          <p:cNvPr id="67" name="98 Rectángulo">
            <a:extLst>
              <a:ext uri="{FF2B5EF4-FFF2-40B4-BE49-F238E27FC236}">
                <a16:creationId xmlns:a16="http://schemas.microsoft.com/office/drawing/2014/main" id="{792E9365-C3C2-69E5-E637-882799E9964F}"/>
              </a:ext>
            </a:extLst>
          </p:cNvPr>
          <p:cNvSpPr/>
          <p:nvPr/>
        </p:nvSpPr>
        <p:spPr>
          <a:xfrm>
            <a:off x="1963" y="2481356"/>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68" name="99 Grupo">
            <a:extLst>
              <a:ext uri="{FF2B5EF4-FFF2-40B4-BE49-F238E27FC236}">
                <a16:creationId xmlns:a16="http://schemas.microsoft.com/office/drawing/2014/main" id="{F0159E32-C604-3E81-B897-8E6CC33DA040}"/>
              </a:ext>
            </a:extLst>
          </p:cNvPr>
          <p:cNvGrpSpPr/>
          <p:nvPr/>
        </p:nvGrpSpPr>
        <p:grpSpPr>
          <a:xfrm>
            <a:off x="276968" y="2594884"/>
            <a:ext cx="3446504" cy="276999"/>
            <a:chOff x="2448322" y="74775"/>
            <a:chExt cx="3446504" cy="276999"/>
          </a:xfrm>
        </p:grpSpPr>
        <p:sp>
          <p:nvSpPr>
            <p:cNvPr id="69" name="100 Elipse">
              <a:extLst>
                <a:ext uri="{FF2B5EF4-FFF2-40B4-BE49-F238E27FC236}">
                  <a16:creationId xmlns:a16="http://schemas.microsoft.com/office/drawing/2014/main" id="{EA8A2625-6B9C-0A8A-3E9A-3D7F0A8DB5CA}"/>
                </a:ext>
              </a:extLst>
            </p:cNvPr>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70" name="101 Conector recto">
              <a:extLst>
                <a:ext uri="{FF2B5EF4-FFF2-40B4-BE49-F238E27FC236}">
                  <a16:creationId xmlns:a16="http://schemas.microsoft.com/office/drawing/2014/main" id="{CADD5F95-1678-1503-AF12-AE4667F008B1}"/>
                </a:ext>
              </a:extLst>
            </p:cNvPr>
            <p:cNvCxnSpPr>
              <a:stCxn id="69"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1" name="102 CuadroTexto">
              <a:extLst>
                <a:ext uri="{FF2B5EF4-FFF2-40B4-BE49-F238E27FC236}">
                  <a16:creationId xmlns:a16="http://schemas.microsoft.com/office/drawing/2014/main" id="{28FC5BDF-AFA4-8E5A-39C0-0C68E8A4B8F2}"/>
                </a:ext>
              </a:extLst>
            </p:cNvPr>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Indicadores</a:t>
              </a:r>
            </a:p>
          </p:txBody>
        </p:sp>
      </p:grpSp>
      <p:sp>
        <p:nvSpPr>
          <p:cNvPr id="72" name="103 Rectángulo">
            <a:extLst>
              <a:ext uri="{FF2B5EF4-FFF2-40B4-BE49-F238E27FC236}">
                <a16:creationId xmlns:a16="http://schemas.microsoft.com/office/drawing/2014/main" id="{ABA1CB28-4324-F007-57EB-741379FC5C5E}"/>
              </a:ext>
            </a:extLst>
          </p:cNvPr>
          <p:cNvSpPr/>
          <p:nvPr/>
        </p:nvSpPr>
        <p:spPr>
          <a:xfrm>
            <a:off x="50" y="7340677"/>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73" name="105 Grupo">
            <a:extLst>
              <a:ext uri="{FF2B5EF4-FFF2-40B4-BE49-F238E27FC236}">
                <a16:creationId xmlns:a16="http://schemas.microsoft.com/office/drawing/2014/main" id="{F77866E3-6C92-83A6-D0C0-4A3820E5E8D2}"/>
              </a:ext>
            </a:extLst>
          </p:cNvPr>
          <p:cNvGrpSpPr/>
          <p:nvPr/>
        </p:nvGrpSpPr>
        <p:grpSpPr>
          <a:xfrm>
            <a:off x="192088" y="7405566"/>
            <a:ext cx="3446504" cy="276999"/>
            <a:chOff x="2448322" y="33831"/>
            <a:chExt cx="3446504" cy="276999"/>
          </a:xfrm>
        </p:grpSpPr>
        <p:sp>
          <p:nvSpPr>
            <p:cNvPr id="74" name="106 Elipse">
              <a:extLst>
                <a:ext uri="{FF2B5EF4-FFF2-40B4-BE49-F238E27FC236}">
                  <a16:creationId xmlns:a16="http://schemas.microsoft.com/office/drawing/2014/main" id="{ADCB081B-3146-3EAA-082C-1F1195F28061}"/>
                </a:ext>
              </a:extLst>
            </p:cNvPr>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75" name="107 Conector recto">
              <a:extLst>
                <a:ext uri="{FF2B5EF4-FFF2-40B4-BE49-F238E27FC236}">
                  <a16:creationId xmlns:a16="http://schemas.microsoft.com/office/drawing/2014/main" id="{E1F7E231-1529-D843-7E63-2038EC536491}"/>
                </a:ext>
              </a:extLst>
            </p:cNvPr>
            <p:cNvCxnSpPr>
              <a:stCxn id="74"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6" name="108 CuadroTexto">
              <a:extLst>
                <a:ext uri="{FF2B5EF4-FFF2-40B4-BE49-F238E27FC236}">
                  <a16:creationId xmlns:a16="http://schemas.microsoft.com/office/drawing/2014/main" id="{CD238BAC-F469-3BA6-CF93-7EBC8DC74AC1}"/>
                </a:ext>
              </a:extLst>
            </p:cNvPr>
            <p:cNvSpPr txBox="1"/>
            <p:nvPr/>
          </p:nvSpPr>
          <p:spPr>
            <a:xfrm>
              <a:off x="3302538" y="33831"/>
              <a:ext cx="2592288" cy="276999"/>
            </a:xfrm>
            <a:prstGeom prst="rect">
              <a:avLst/>
            </a:prstGeom>
            <a:noFill/>
          </p:spPr>
          <p:txBody>
            <a:bodyPr wrap="square" rtlCol="0">
              <a:spAutoFit/>
            </a:bodyPr>
            <a:lstStyle/>
            <a:p>
              <a:r>
                <a:rPr lang="es-ES" sz="1200" b="1" dirty="0">
                  <a:latin typeface="Arial Narrow" panose="020B0606020202030204" pitchFamily="34" charset="0"/>
                </a:rPr>
                <a:t>Consideraciones  técnicas</a:t>
              </a:r>
            </a:p>
          </p:txBody>
        </p:sp>
      </p:grpSp>
      <p:grpSp>
        <p:nvGrpSpPr>
          <p:cNvPr id="77" name="89 Grupo">
            <a:extLst>
              <a:ext uri="{FF2B5EF4-FFF2-40B4-BE49-F238E27FC236}">
                <a16:creationId xmlns:a16="http://schemas.microsoft.com/office/drawing/2014/main" id="{0D37B737-AE42-3041-DA5F-F8A4C1B4E485}"/>
              </a:ext>
            </a:extLst>
          </p:cNvPr>
          <p:cNvGrpSpPr/>
          <p:nvPr/>
        </p:nvGrpSpPr>
        <p:grpSpPr>
          <a:xfrm>
            <a:off x="144066" y="517803"/>
            <a:ext cx="1642872" cy="453797"/>
            <a:chOff x="402095" y="486270"/>
            <a:chExt cx="2369636" cy="453797"/>
          </a:xfrm>
        </p:grpSpPr>
        <p:sp>
          <p:nvSpPr>
            <p:cNvPr id="110" name="110 Abrir llave">
              <a:extLst>
                <a:ext uri="{FF2B5EF4-FFF2-40B4-BE49-F238E27FC236}">
                  <a16:creationId xmlns:a16="http://schemas.microsoft.com/office/drawing/2014/main" id="{C2CBEA51-51AD-A6A3-4EC2-599394611166}"/>
                </a:ext>
              </a:extLst>
            </p:cNvPr>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32" name="111 CuadroTexto">
              <a:extLst>
                <a:ext uri="{FF2B5EF4-FFF2-40B4-BE49-F238E27FC236}">
                  <a16:creationId xmlns:a16="http://schemas.microsoft.com/office/drawing/2014/main" id="{A92D3F11-CBD4-8A9F-CB70-90DF16F971F2}"/>
                </a:ext>
              </a:extLst>
            </p:cNvPr>
            <p:cNvSpPr txBox="1"/>
            <p:nvPr/>
          </p:nvSpPr>
          <p:spPr>
            <a:xfrm>
              <a:off x="1065276" y="486270"/>
              <a:ext cx="1229607" cy="338554"/>
            </a:xfrm>
            <a:prstGeom prst="rect">
              <a:avLst/>
            </a:prstGeom>
            <a:noFill/>
          </p:spPr>
          <p:txBody>
            <a:bodyPr wrap="square" rtlCol="0">
              <a:spAutoFit/>
            </a:bodyPr>
            <a:lstStyle/>
            <a:p>
              <a:pPr algn="ctr"/>
              <a:r>
                <a:rPr lang="es-ES" sz="1600" b="1" dirty="0">
                  <a:latin typeface="Arial Narrow" panose="020B0606020202030204" pitchFamily="34" charset="0"/>
                </a:rPr>
                <a:t>Sexo</a:t>
              </a:r>
            </a:p>
          </p:txBody>
        </p:sp>
      </p:grpSp>
      <p:grpSp>
        <p:nvGrpSpPr>
          <p:cNvPr id="133" name="112 Grupo">
            <a:extLst>
              <a:ext uri="{FF2B5EF4-FFF2-40B4-BE49-F238E27FC236}">
                <a16:creationId xmlns:a16="http://schemas.microsoft.com/office/drawing/2014/main" id="{FCBE9971-6E9C-091A-B621-E8F921DB9553}"/>
              </a:ext>
            </a:extLst>
          </p:cNvPr>
          <p:cNvGrpSpPr/>
          <p:nvPr/>
        </p:nvGrpSpPr>
        <p:grpSpPr>
          <a:xfrm>
            <a:off x="2223152" y="513131"/>
            <a:ext cx="1809346" cy="436841"/>
            <a:chOff x="3060727" y="484500"/>
            <a:chExt cx="2369636" cy="436841"/>
          </a:xfrm>
        </p:grpSpPr>
        <p:sp>
          <p:nvSpPr>
            <p:cNvPr id="134" name="113 Abrir llave">
              <a:extLst>
                <a:ext uri="{FF2B5EF4-FFF2-40B4-BE49-F238E27FC236}">
                  <a16:creationId xmlns:a16="http://schemas.microsoft.com/office/drawing/2014/main" id="{77224783-7E9B-C1EB-D4D2-C72C39E2A023}"/>
                </a:ext>
              </a:extLst>
            </p:cNvPr>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35" name="114 CuadroTexto">
              <a:extLst>
                <a:ext uri="{FF2B5EF4-FFF2-40B4-BE49-F238E27FC236}">
                  <a16:creationId xmlns:a16="http://schemas.microsoft.com/office/drawing/2014/main" id="{1BDA8F16-1C49-219C-0892-7CF3FF58EC47}"/>
                </a:ext>
              </a:extLst>
            </p:cNvPr>
            <p:cNvSpPr txBox="1"/>
            <p:nvPr/>
          </p:nvSpPr>
          <p:spPr>
            <a:xfrm>
              <a:off x="3600450" y="484500"/>
              <a:ext cx="1229607" cy="338554"/>
            </a:xfrm>
            <a:prstGeom prst="rect">
              <a:avLst/>
            </a:prstGeom>
            <a:noFill/>
          </p:spPr>
          <p:txBody>
            <a:bodyPr wrap="square" rtlCol="0">
              <a:spAutoFit/>
            </a:bodyPr>
            <a:lstStyle/>
            <a:p>
              <a:pPr algn="ctr"/>
              <a:r>
                <a:rPr lang="es-ES" sz="1600" b="1" dirty="0">
                  <a:latin typeface="Arial Narrow" panose="020B0606020202030204" pitchFamily="34" charset="0"/>
                </a:rPr>
                <a:t>Etnia</a:t>
              </a:r>
            </a:p>
          </p:txBody>
        </p:sp>
      </p:grpSp>
      <p:grpSp>
        <p:nvGrpSpPr>
          <p:cNvPr id="136" name="67 Grupo">
            <a:extLst>
              <a:ext uri="{FF2B5EF4-FFF2-40B4-BE49-F238E27FC236}">
                <a16:creationId xmlns:a16="http://schemas.microsoft.com/office/drawing/2014/main" id="{9531DF65-E91D-AE80-1FBC-8A38C10D85B3}"/>
              </a:ext>
            </a:extLst>
          </p:cNvPr>
          <p:cNvGrpSpPr/>
          <p:nvPr/>
        </p:nvGrpSpPr>
        <p:grpSpPr>
          <a:xfrm>
            <a:off x="-135413" y="936762"/>
            <a:ext cx="1239485" cy="1512661"/>
            <a:chOff x="-135413" y="539552"/>
            <a:chExt cx="1250054" cy="1731005"/>
          </a:xfrm>
        </p:grpSpPr>
        <p:pic>
          <p:nvPicPr>
            <p:cNvPr id="137" name="Picture 3">
              <a:extLst>
                <a:ext uri="{FF2B5EF4-FFF2-40B4-BE49-F238E27FC236}">
                  <a16:creationId xmlns:a16="http://schemas.microsoft.com/office/drawing/2014/main" id="{7437608C-77E4-DFFC-640A-9790D1980145}"/>
                </a:ext>
              </a:extLst>
            </p:cNvPr>
            <p:cNvPicPr>
              <a:picLocks noChangeAspect="1" noChangeArrowheads="1"/>
            </p:cNvPicPr>
            <p:nvPr/>
          </p:nvPicPr>
          <p:blipFill rotWithShape="1">
            <a:blip r:embed="rId4">
              <a:biLevel thresh="75000"/>
              <a:extLst>
                <a:ext uri="{28A0092B-C50C-407E-A947-70E740481C1C}">
                  <a14:useLocalDpi xmlns:a14="http://schemas.microsoft.com/office/drawing/2010/main" val="0"/>
                </a:ext>
              </a:extLst>
            </a:blip>
            <a:srcRect r="85225"/>
            <a:stretch/>
          </p:blipFill>
          <p:spPr bwMode="auto">
            <a:xfrm>
              <a:off x="148822" y="539552"/>
              <a:ext cx="702032"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8" name="69 Rectángulo redondeado">
              <a:extLst>
                <a:ext uri="{FF2B5EF4-FFF2-40B4-BE49-F238E27FC236}">
                  <a16:creationId xmlns:a16="http://schemas.microsoft.com/office/drawing/2014/main" id="{830317BA-A3B0-E805-AC77-E5F57C0431A8}"/>
                </a:ext>
              </a:extLst>
            </p:cNvPr>
            <p:cNvSpPr/>
            <p:nvPr/>
          </p:nvSpPr>
          <p:spPr>
            <a:xfrm>
              <a:off x="110785" y="1579196"/>
              <a:ext cx="740068"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60%</a:t>
              </a:r>
            </a:p>
          </p:txBody>
        </p:sp>
        <p:sp>
          <p:nvSpPr>
            <p:cNvPr id="139" name="70 CuadroTexto">
              <a:extLst>
                <a:ext uri="{FF2B5EF4-FFF2-40B4-BE49-F238E27FC236}">
                  <a16:creationId xmlns:a16="http://schemas.microsoft.com/office/drawing/2014/main" id="{A29D11C3-D116-50AA-36E5-B8FDBA04576C}"/>
                </a:ext>
              </a:extLst>
            </p:cNvPr>
            <p:cNvSpPr txBox="1"/>
            <p:nvPr/>
          </p:nvSpPr>
          <p:spPr>
            <a:xfrm>
              <a:off x="-135413" y="1953575"/>
              <a:ext cx="1229607" cy="316982"/>
            </a:xfrm>
            <a:prstGeom prst="rect">
              <a:avLst/>
            </a:prstGeom>
            <a:noFill/>
          </p:spPr>
          <p:txBody>
            <a:bodyPr wrap="square" rtlCol="0">
              <a:spAutoFit/>
            </a:bodyPr>
            <a:lstStyle/>
            <a:p>
              <a:pPr algn="ctr"/>
              <a:r>
                <a:rPr lang="es-ES" sz="1200" b="1" dirty="0">
                  <a:latin typeface="Arial Narrow" panose="020B0606020202030204" pitchFamily="34" charset="0"/>
                </a:rPr>
                <a:t>616 casos</a:t>
              </a:r>
            </a:p>
          </p:txBody>
        </p:sp>
        <p:sp>
          <p:nvSpPr>
            <p:cNvPr id="140" name="71 CuadroTexto">
              <a:extLst>
                <a:ext uri="{FF2B5EF4-FFF2-40B4-BE49-F238E27FC236}">
                  <a16:creationId xmlns:a16="http://schemas.microsoft.com/office/drawing/2014/main" id="{0A3CBA4D-DF14-DF35-E2EA-F932F284AA36}"/>
                </a:ext>
              </a:extLst>
            </p:cNvPr>
            <p:cNvSpPr txBox="1"/>
            <p:nvPr/>
          </p:nvSpPr>
          <p:spPr>
            <a:xfrm>
              <a:off x="-114966" y="1305463"/>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Masculino</a:t>
              </a:r>
            </a:p>
          </p:txBody>
        </p:sp>
      </p:grpSp>
      <p:grpSp>
        <p:nvGrpSpPr>
          <p:cNvPr id="141" name="72 Grupo">
            <a:extLst>
              <a:ext uri="{FF2B5EF4-FFF2-40B4-BE49-F238E27FC236}">
                <a16:creationId xmlns:a16="http://schemas.microsoft.com/office/drawing/2014/main" id="{D88EE438-D169-891E-FB05-C3371CFDBC48}"/>
              </a:ext>
            </a:extLst>
          </p:cNvPr>
          <p:cNvGrpSpPr/>
          <p:nvPr/>
        </p:nvGrpSpPr>
        <p:grpSpPr>
          <a:xfrm>
            <a:off x="949682" y="863250"/>
            <a:ext cx="1282616" cy="1594010"/>
            <a:chOff x="767312" y="601726"/>
            <a:chExt cx="1282616" cy="1594010"/>
          </a:xfrm>
        </p:grpSpPr>
        <p:sp>
          <p:nvSpPr>
            <p:cNvPr id="142" name="73 Rectángulo redondeado">
              <a:extLst>
                <a:ext uri="{FF2B5EF4-FFF2-40B4-BE49-F238E27FC236}">
                  <a16:creationId xmlns:a16="http://schemas.microsoft.com/office/drawing/2014/main" id="{81C64D2B-A6DF-467C-63D1-D4F39548B9CA}"/>
                </a:ext>
              </a:extLst>
            </p:cNvPr>
            <p:cNvSpPr/>
            <p:nvPr/>
          </p:nvSpPr>
          <p:spPr>
            <a:xfrm>
              <a:off x="1017793" y="1573062"/>
              <a:ext cx="740068"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solidFill>
                    <a:schemeClr val="tx1"/>
                  </a:solidFill>
                  <a:latin typeface="Arial Narrow" panose="020B0606020202030204" pitchFamily="34" charset="0"/>
                </a:rPr>
                <a:t>40%</a:t>
              </a:r>
            </a:p>
          </p:txBody>
        </p:sp>
        <p:sp>
          <p:nvSpPr>
            <p:cNvPr id="143" name="74 CuadroTexto">
              <a:extLst>
                <a:ext uri="{FF2B5EF4-FFF2-40B4-BE49-F238E27FC236}">
                  <a16:creationId xmlns:a16="http://schemas.microsoft.com/office/drawing/2014/main" id="{6D6C6C56-1D88-E06D-56A5-5982FA31F53B}"/>
                </a:ext>
              </a:extLst>
            </p:cNvPr>
            <p:cNvSpPr txBox="1"/>
            <p:nvPr/>
          </p:nvSpPr>
          <p:spPr>
            <a:xfrm>
              <a:off x="820321" y="1918737"/>
              <a:ext cx="1229607" cy="276999"/>
            </a:xfrm>
            <a:prstGeom prst="rect">
              <a:avLst/>
            </a:prstGeom>
            <a:noFill/>
          </p:spPr>
          <p:txBody>
            <a:bodyPr wrap="square" rtlCol="0">
              <a:spAutoFit/>
            </a:bodyPr>
            <a:lstStyle/>
            <a:p>
              <a:pPr algn="ctr"/>
              <a:r>
                <a:rPr lang="es-ES" sz="1200" b="1" dirty="0">
                  <a:latin typeface="Arial Narrow" panose="020B0606020202030204" pitchFamily="34" charset="0"/>
                </a:rPr>
                <a:t>411 casos</a:t>
              </a:r>
            </a:p>
          </p:txBody>
        </p:sp>
        <p:pic>
          <p:nvPicPr>
            <p:cNvPr id="144" name="Picture 3">
              <a:extLst>
                <a:ext uri="{FF2B5EF4-FFF2-40B4-BE49-F238E27FC236}">
                  <a16:creationId xmlns:a16="http://schemas.microsoft.com/office/drawing/2014/main" id="{7486023C-ADA7-9FCD-4F4A-7E87E34B61DC}"/>
                </a:ext>
              </a:extLst>
            </p:cNvPr>
            <p:cNvPicPr>
              <a:picLocks noChangeAspect="1" noChangeArrowheads="1"/>
            </p:cNvPicPr>
            <p:nvPr/>
          </p:nvPicPr>
          <p:blipFill rotWithShape="1">
            <a:blip r:embed="rId4">
              <a:biLevel thresh="75000"/>
              <a:extLst>
                <a:ext uri="{28A0092B-C50C-407E-A947-70E740481C1C}">
                  <a14:useLocalDpi xmlns:a14="http://schemas.microsoft.com/office/drawing/2010/main" val="0"/>
                </a:ext>
              </a:extLst>
            </a:blip>
            <a:srcRect l="30557" r="55507"/>
            <a:stretch/>
          </p:blipFill>
          <p:spPr bwMode="auto">
            <a:xfrm>
              <a:off x="1052788" y="601726"/>
              <a:ext cx="662151"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5" name="76 CuadroTexto">
              <a:extLst>
                <a:ext uri="{FF2B5EF4-FFF2-40B4-BE49-F238E27FC236}">
                  <a16:creationId xmlns:a16="http://schemas.microsoft.com/office/drawing/2014/main" id="{FA2EF0C4-146F-71BB-4A95-74AF8416D7D6}"/>
                </a:ext>
              </a:extLst>
            </p:cNvPr>
            <p:cNvSpPr txBox="1"/>
            <p:nvPr/>
          </p:nvSpPr>
          <p:spPr>
            <a:xfrm>
              <a:off x="767312" y="1314126"/>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Femenino</a:t>
              </a:r>
            </a:p>
          </p:txBody>
        </p:sp>
      </p:grpSp>
      <p:sp>
        <p:nvSpPr>
          <p:cNvPr id="146" name="109 CuadroTexto">
            <a:extLst>
              <a:ext uri="{FF2B5EF4-FFF2-40B4-BE49-F238E27FC236}">
                <a16:creationId xmlns:a16="http://schemas.microsoft.com/office/drawing/2014/main" id="{F2BEC84C-6D39-2133-4C3F-F60EFC9306C3}"/>
              </a:ext>
            </a:extLst>
          </p:cNvPr>
          <p:cNvSpPr txBox="1"/>
          <p:nvPr/>
        </p:nvSpPr>
        <p:spPr>
          <a:xfrm>
            <a:off x="50" y="7723509"/>
            <a:ext cx="7200800" cy="830997"/>
          </a:xfrm>
          <a:prstGeom prst="rect">
            <a:avLst/>
          </a:prstGeom>
          <a:noFill/>
        </p:spPr>
        <p:txBody>
          <a:bodyPr wrap="square" rtlCol="0">
            <a:spAutoFit/>
          </a:bodyPr>
          <a:lstStyle/>
          <a:p>
            <a:pPr algn="just"/>
            <a:r>
              <a:rPr lang="es-CO" sz="1200" dirty="0">
                <a:latin typeface="Arial Narrow" panose="020B0606020202030204" pitchFamily="34" charset="0"/>
              </a:rPr>
              <a:t>El comportamiento del evento hasta semana epidemiológica 40 ha estado por encima del límite inferior calculado según los dos años anteriores, con tendencia actual estable. Se evidencia un número de casos mayor a lo observado en 2024. Los cursos de vida con mayor número de casos son los de primera infancia y juventud con más del 50% de los casos. En promedio se notificaron 26 casos por semana epidemiológica.</a:t>
            </a:r>
            <a:endParaRPr lang="es-CO" sz="1400" dirty="0">
              <a:latin typeface="Arial Narrow" panose="020B0606020202030204" pitchFamily="34" charset="0"/>
            </a:endParaRPr>
          </a:p>
        </p:txBody>
      </p:sp>
      <p:pic>
        <p:nvPicPr>
          <p:cNvPr id="186" name="Picture 8">
            <a:extLst>
              <a:ext uri="{FF2B5EF4-FFF2-40B4-BE49-F238E27FC236}">
                <a16:creationId xmlns:a16="http://schemas.microsoft.com/office/drawing/2014/main" id="{E9B47D10-12DD-D5A2-1BD8-1EBED9F74D3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200" y="5901769"/>
            <a:ext cx="2016224" cy="2639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graphicFrame>
        <p:nvGraphicFramePr>
          <p:cNvPr id="187" name="19 Diagrama">
            <a:extLst>
              <a:ext uri="{FF2B5EF4-FFF2-40B4-BE49-F238E27FC236}">
                <a16:creationId xmlns:a16="http://schemas.microsoft.com/office/drawing/2014/main" id="{0116622F-4CE4-1000-EA8B-6A8C2A55E1A3}"/>
              </a:ext>
            </a:extLst>
          </p:cNvPr>
          <p:cNvGraphicFramePr/>
          <p:nvPr>
            <p:extLst/>
          </p:nvPr>
        </p:nvGraphicFramePr>
        <p:xfrm>
          <a:off x="3197724" y="4829553"/>
          <a:ext cx="4003176" cy="24497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88" name="54 CuadroTexto">
            <a:extLst>
              <a:ext uri="{FF2B5EF4-FFF2-40B4-BE49-F238E27FC236}">
                <a16:creationId xmlns:a16="http://schemas.microsoft.com/office/drawing/2014/main" id="{1C3EC86F-5C94-1CD7-08AF-4D44ED9B9DFA}"/>
              </a:ext>
            </a:extLst>
          </p:cNvPr>
          <p:cNvSpPr txBox="1"/>
          <p:nvPr/>
        </p:nvSpPr>
        <p:spPr>
          <a:xfrm>
            <a:off x="114509" y="3413763"/>
            <a:ext cx="2241319" cy="553998"/>
          </a:xfrm>
          <a:prstGeom prst="rect">
            <a:avLst/>
          </a:prstGeom>
          <a:noFill/>
        </p:spPr>
        <p:txBody>
          <a:bodyPr wrap="none" rtlCol="0">
            <a:spAutoFit/>
          </a:bodyPr>
          <a:lstStyle/>
          <a:p>
            <a:pPr algn="ctr"/>
            <a:r>
              <a:rPr lang="es-ES" sz="1600" b="1" dirty="0">
                <a:solidFill>
                  <a:srgbClr val="C00000"/>
                </a:solidFill>
                <a:latin typeface="Arial Narrow" panose="020B0606020202030204" pitchFamily="34" charset="0"/>
              </a:rPr>
              <a:t>38,98 x 100 mil habitantes</a:t>
            </a:r>
          </a:p>
          <a:p>
            <a:pPr algn="ctr"/>
            <a:r>
              <a:rPr lang="es-ES" sz="1400" b="1" dirty="0">
                <a:latin typeface="Arial Narrow" panose="020B0606020202030204" pitchFamily="34" charset="0"/>
              </a:rPr>
              <a:t>1027 casos</a:t>
            </a:r>
          </a:p>
        </p:txBody>
      </p:sp>
    </p:spTree>
    <p:extLst>
      <p:ext uri="{BB962C8B-B14F-4D97-AF65-F5344CB8AC3E}">
        <p14:creationId xmlns:p14="http://schemas.microsoft.com/office/powerpoint/2010/main" val="3310644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14045" cy="2824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t="51432" b="10827"/>
          <a:stretch/>
        </p:blipFill>
        <p:spPr bwMode="auto">
          <a:xfrm>
            <a:off x="0" y="2824179"/>
            <a:ext cx="2232223" cy="2072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0" y="623805"/>
            <a:ext cx="2240972" cy="276999"/>
          </a:xfrm>
          <a:prstGeom prst="rect">
            <a:avLst/>
          </a:prstGeom>
          <a:noFill/>
        </p:spPr>
        <p:txBody>
          <a:bodyPr wrap="square" rtlCol="0">
            <a:spAutoFit/>
          </a:bodyPr>
          <a:lstStyle/>
          <a:p>
            <a:pPr algn="ctr"/>
            <a:r>
              <a:rPr lang="es-ES" sz="1200" b="1" dirty="0">
                <a:latin typeface="Arial Narrow" panose="020B0606020202030204" pitchFamily="34" charset="0"/>
              </a:rPr>
              <a:t>Periodo epidemiológico X- 2025</a:t>
            </a:r>
          </a:p>
        </p:txBody>
      </p:sp>
      <p:sp>
        <p:nvSpPr>
          <p:cNvPr id="6" name="5 Rectángulo"/>
          <p:cNvSpPr/>
          <p:nvPr/>
        </p:nvSpPr>
        <p:spPr>
          <a:xfrm>
            <a:off x="2274078" y="1816532"/>
            <a:ext cx="4946011" cy="523220"/>
          </a:xfrm>
          <a:prstGeom prst="rect">
            <a:avLst/>
          </a:prstGeom>
        </p:spPr>
        <p:txBody>
          <a:bodyPr wrap="square">
            <a:spAutoFit/>
          </a:bodyPr>
          <a:lstStyle/>
          <a:p>
            <a:r>
              <a:rPr lang="es-CO" sz="600" dirty="0">
                <a:latin typeface="Arial Narrow" panose="020B0606020202030204" pitchFamily="34" charset="0"/>
              </a:rPr>
              <a:t>Fuente: SIVIGILA. Secretaria de Salud de Medellín.</a:t>
            </a:r>
          </a:p>
          <a:p>
            <a:pPr algn="just"/>
            <a:r>
              <a:rPr lang="es-CO" sz="1100" dirty="0">
                <a:latin typeface="Arial Narrow" panose="020B0606020202030204" pitchFamily="34" charset="0"/>
              </a:rPr>
              <a:t>Figura. Gráfico de control meningitis por Meningococo. Medellín, a período epidemiológico X de 2025. </a:t>
            </a:r>
          </a:p>
        </p:txBody>
      </p:sp>
      <p:grpSp>
        <p:nvGrpSpPr>
          <p:cNvPr id="8" name="7 Grupo"/>
          <p:cNvGrpSpPr/>
          <p:nvPr/>
        </p:nvGrpSpPr>
        <p:grpSpPr>
          <a:xfrm>
            <a:off x="179214" y="4067944"/>
            <a:ext cx="1892650" cy="488476"/>
            <a:chOff x="2397524" y="3379972"/>
            <a:chExt cx="4508500" cy="904875"/>
          </a:xfrm>
        </p:grpSpPr>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524" y="3379972"/>
              <a:ext cx="45085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317545" y="3478755"/>
              <a:ext cx="1593562" cy="741182"/>
            </a:xfrm>
            <a:prstGeom prst="rect">
              <a:avLst/>
            </a:prstGeom>
            <a:noFill/>
          </p:spPr>
          <p:txBody>
            <a:bodyPr wrap="square" rtlCol="0">
              <a:spAutoFit/>
            </a:bodyPr>
            <a:lstStyle/>
            <a:p>
              <a:pPr algn="ctr"/>
              <a:r>
                <a:rPr lang="es-ES" sz="2000" b="1" dirty="0">
                  <a:latin typeface="Arial Narrow" panose="020B0606020202030204" pitchFamily="34" charset="0"/>
                </a:rPr>
                <a:t>58</a:t>
              </a:r>
            </a:p>
          </p:txBody>
        </p:sp>
      </p:grpSp>
      <p:grpSp>
        <p:nvGrpSpPr>
          <p:cNvPr id="15" name="14 Grupo"/>
          <p:cNvGrpSpPr/>
          <p:nvPr/>
        </p:nvGrpSpPr>
        <p:grpSpPr>
          <a:xfrm>
            <a:off x="2448322" y="74775"/>
            <a:ext cx="3446504" cy="276999"/>
            <a:chOff x="2448322" y="74775"/>
            <a:chExt cx="3446504" cy="276999"/>
          </a:xfrm>
        </p:grpSpPr>
        <p:sp>
          <p:nvSpPr>
            <p:cNvPr id="11" name="10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3" name="12 Conector recto"/>
            <p:cNvCxnSpPr>
              <a:stCxn id="11"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de la notificación</a:t>
              </a:r>
            </a:p>
          </p:txBody>
        </p:sp>
      </p:grpSp>
      <p:sp>
        <p:nvSpPr>
          <p:cNvPr id="14" name="13 Rectángulo"/>
          <p:cNvSpPr/>
          <p:nvPr/>
        </p:nvSpPr>
        <p:spPr>
          <a:xfrm>
            <a:off x="0" y="5035466"/>
            <a:ext cx="7200900" cy="376880"/>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32" name="31 Grupo"/>
          <p:cNvGrpSpPr/>
          <p:nvPr/>
        </p:nvGrpSpPr>
        <p:grpSpPr>
          <a:xfrm>
            <a:off x="102925" y="5079459"/>
            <a:ext cx="3526243" cy="276999"/>
            <a:chOff x="2448322" y="74775"/>
            <a:chExt cx="3526243" cy="276999"/>
          </a:xfrm>
        </p:grpSpPr>
        <p:sp>
          <p:nvSpPr>
            <p:cNvPr id="33" name="3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34" name="33 Conector recto"/>
            <p:cNvCxnSpPr>
              <a:stCxn id="3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3382277" y="74775"/>
              <a:ext cx="2592288" cy="276999"/>
            </a:xfrm>
            <a:prstGeom prst="rect">
              <a:avLst/>
            </a:prstGeom>
            <a:noFill/>
          </p:spPr>
          <p:txBody>
            <a:bodyPr wrap="square" rtlCol="0">
              <a:spAutoFit/>
            </a:bodyPr>
            <a:lstStyle/>
            <a:p>
              <a:r>
                <a:rPr lang="es-ES" sz="1200" b="1" dirty="0">
                  <a:latin typeface="Arial Narrow" panose="020B0606020202030204" pitchFamily="34" charset="0"/>
                </a:rPr>
                <a:t>Indicadores</a:t>
              </a:r>
            </a:p>
          </p:txBody>
        </p:sp>
      </p:grpSp>
      <p:sp>
        <p:nvSpPr>
          <p:cNvPr id="16" name="15 CuadroTexto"/>
          <p:cNvSpPr txBox="1"/>
          <p:nvPr/>
        </p:nvSpPr>
        <p:spPr>
          <a:xfrm>
            <a:off x="699785" y="5517176"/>
            <a:ext cx="1882089" cy="577081"/>
          </a:xfrm>
          <a:prstGeom prst="rect">
            <a:avLst/>
          </a:prstGeom>
          <a:noFill/>
        </p:spPr>
        <p:txBody>
          <a:bodyPr wrap="square" rtlCol="0">
            <a:spAutoFit/>
          </a:bodyPr>
          <a:lstStyle/>
          <a:p>
            <a:pPr algn="ctr"/>
            <a:r>
              <a:rPr lang="es-ES" sz="1050" b="1" dirty="0">
                <a:latin typeface="Arial Narrow" panose="020B0606020202030204" pitchFamily="34" charset="0"/>
              </a:rPr>
              <a:t>Proporción de incidencia meningitis bacterianas  en población general</a:t>
            </a:r>
          </a:p>
        </p:txBody>
      </p:sp>
      <p:cxnSp>
        <p:nvCxnSpPr>
          <p:cNvPr id="19" name="18 Conector recto de flecha"/>
          <p:cNvCxnSpPr/>
          <p:nvPr/>
        </p:nvCxnSpPr>
        <p:spPr>
          <a:xfrm>
            <a:off x="2273172" y="6469249"/>
            <a:ext cx="2222505"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p:nvPr/>
        </p:nvCxnSpPr>
        <p:spPr>
          <a:xfrm flipH="1">
            <a:off x="384499" y="6469249"/>
            <a:ext cx="2259337" cy="0"/>
          </a:xfrm>
          <a:prstGeom prst="straightConnector1">
            <a:avLst/>
          </a:prstGeom>
          <a:ln>
            <a:solidFill>
              <a:srgbClr val="002060"/>
            </a:solidFill>
            <a:tailEnd type="ova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1154132" y="5990611"/>
            <a:ext cx="1008971" cy="461665"/>
          </a:xfrm>
          <a:prstGeom prst="rect">
            <a:avLst/>
          </a:prstGeom>
          <a:noFill/>
        </p:spPr>
        <p:txBody>
          <a:bodyPr wrap="square" rtlCol="0">
            <a:spAutoFit/>
          </a:bodyPr>
          <a:lstStyle/>
          <a:p>
            <a:pPr algn="ctr"/>
            <a:r>
              <a:rPr lang="es-ES" sz="1200" b="1" dirty="0">
                <a:solidFill>
                  <a:srgbClr val="C00000"/>
                </a:solidFill>
                <a:latin typeface="Arial Narrow" panose="020B0606020202030204" pitchFamily="34" charset="0"/>
              </a:rPr>
              <a:t>2,2* 100 mil</a:t>
            </a:r>
          </a:p>
          <a:p>
            <a:pPr algn="ctr"/>
            <a:r>
              <a:rPr lang="es-ES" sz="1200" b="1" dirty="0">
                <a:latin typeface="Arial Narrow" panose="020B0606020202030204" pitchFamily="34" charset="0"/>
              </a:rPr>
              <a:t> 58 casos</a:t>
            </a:r>
          </a:p>
        </p:txBody>
      </p:sp>
      <p:sp>
        <p:nvSpPr>
          <p:cNvPr id="55" name="54 CuadroTexto"/>
          <p:cNvSpPr txBox="1"/>
          <p:nvPr/>
        </p:nvSpPr>
        <p:spPr>
          <a:xfrm>
            <a:off x="1268421" y="6591704"/>
            <a:ext cx="2487186" cy="261610"/>
          </a:xfrm>
          <a:prstGeom prst="rect">
            <a:avLst/>
          </a:prstGeom>
          <a:noFill/>
        </p:spPr>
        <p:txBody>
          <a:bodyPr wrap="square" rtlCol="0">
            <a:spAutoFit/>
          </a:bodyPr>
          <a:lstStyle/>
          <a:p>
            <a:pPr algn="ctr"/>
            <a:r>
              <a:rPr lang="es-ES" sz="1050" b="1" dirty="0">
                <a:latin typeface="Arial Narrow" panose="020B0606020202030204" pitchFamily="34" charset="0"/>
              </a:rPr>
              <a:t>Brotes con investigación de campo</a:t>
            </a:r>
          </a:p>
        </p:txBody>
      </p:sp>
      <p:sp>
        <p:nvSpPr>
          <p:cNvPr id="56" name="55 CuadroTexto"/>
          <p:cNvSpPr txBox="1"/>
          <p:nvPr/>
        </p:nvSpPr>
        <p:spPr>
          <a:xfrm>
            <a:off x="2260689" y="6853314"/>
            <a:ext cx="676788" cy="276999"/>
          </a:xfrm>
          <a:prstGeom prst="rect">
            <a:avLst/>
          </a:prstGeom>
          <a:noFill/>
        </p:spPr>
        <p:txBody>
          <a:bodyPr wrap="none" rtlCol="0">
            <a:spAutoFit/>
          </a:bodyPr>
          <a:lstStyle/>
          <a:p>
            <a:pPr algn="ctr"/>
            <a:r>
              <a:rPr lang="es-ES" sz="1200" b="1" dirty="0">
                <a:solidFill>
                  <a:srgbClr val="C00000"/>
                </a:solidFill>
                <a:latin typeface="Arial Narrow" panose="020B0606020202030204" pitchFamily="34" charset="0"/>
              </a:rPr>
              <a:t>0 brotes</a:t>
            </a:r>
          </a:p>
        </p:txBody>
      </p:sp>
      <p:sp>
        <p:nvSpPr>
          <p:cNvPr id="58" name="57 CuadroTexto"/>
          <p:cNvSpPr txBox="1"/>
          <p:nvPr/>
        </p:nvSpPr>
        <p:spPr>
          <a:xfrm>
            <a:off x="2512014" y="5517176"/>
            <a:ext cx="2082427" cy="553998"/>
          </a:xfrm>
          <a:prstGeom prst="rect">
            <a:avLst/>
          </a:prstGeom>
          <a:noFill/>
        </p:spPr>
        <p:txBody>
          <a:bodyPr wrap="square" rtlCol="0">
            <a:spAutoFit/>
          </a:bodyPr>
          <a:lstStyle/>
          <a:p>
            <a:pPr algn="ctr"/>
            <a:r>
              <a:rPr lang="es-ES" sz="1000" b="1" dirty="0">
                <a:latin typeface="Arial Narrow" panose="020B0606020202030204" pitchFamily="34" charset="0"/>
              </a:rPr>
              <a:t>Proporción de incidencia de meningitis bacterianas  en menores de 5 años</a:t>
            </a:r>
          </a:p>
        </p:txBody>
      </p:sp>
      <p:sp>
        <p:nvSpPr>
          <p:cNvPr id="63" name="62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8</a:t>
            </a:r>
            <a:endParaRPr lang="es-ES" sz="1050" b="1" dirty="0">
              <a:latin typeface="Arial Narrow" panose="020B0606020202030204" pitchFamily="34" charset="0"/>
            </a:endParaRPr>
          </a:p>
        </p:txBody>
      </p:sp>
      <p:sp>
        <p:nvSpPr>
          <p:cNvPr id="37" name="36 Título"/>
          <p:cNvSpPr>
            <a:spLocks noGrp="1"/>
          </p:cNvSpPr>
          <p:nvPr>
            <p:ph type="ctrTitle"/>
          </p:nvPr>
        </p:nvSpPr>
        <p:spPr>
          <a:xfrm>
            <a:off x="85115" y="-79113"/>
            <a:ext cx="2075175" cy="830997"/>
          </a:xfrm>
          <a:noFill/>
        </p:spPr>
        <p:txBody>
          <a:bodyPr wrap="square" rtlCol="0">
            <a:spAutoFit/>
          </a:bodyPr>
          <a:lstStyle/>
          <a:p>
            <a:r>
              <a:rPr lang="es-ES" sz="2400" b="1" dirty="0">
                <a:solidFill>
                  <a:srgbClr val="C00000"/>
                </a:solidFill>
                <a:latin typeface="Arial Narrow" panose="020B0606020202030204" pitchFamily="34" charset="0"/>
                <a:ea typeface="+mn-ea"/>
                <a:cs typeface="+mn-cs"/>
              </a:rPr>
              <a:t>Meningitis bacterianas</a:t>
            </a:r>
          </a:p>
        </p:txBody>
      </p:sp>
      <p:sp>
        <p:nvSpPr>
          <p:cNvPr id="47" name="46 CuadroTexto"/>
          <p:cNvSpPr txBox="1"/>
          <p:nvPr/>
        </p:nvSpPr>
        <p:spPr>
          <a:xfrm>
            <a:off x="3116941" y="5976806"/>
            <a:ext cx="946093" cy="461665"/>
          </a:xfrm>
          <a:prstGeom prst="rect">
            <a:avLst/>
          </a:prstGeom>
          <a:noFill/>
        </p:spPr>
        <p:txBody>
          <a:bodyPr wrap="none" rtlCol="0">
            <a:spAutoFit/>
          </a:bodyPr>
          <a:lstStyle/>
          <a:p>
            <a:pPr algn="ctr"/>
            <a:r>
              <a:rPr lang="es-ES" sz="1200" b="1" dirty="0">
                <a:solidFill>
                  <a:srgbClr val="C00000"/>
                </a:solidFill>
                <a:latin typeface="Arial Narrow" panose="020B0606020202030204" pitchFamily="34" charset="0"/>
              </a:rPr>
              <a:t>3,01* 100 mil</a:t>
            </a:r>
          </a:p>
          <a:p>
            <a:pPr algn="ctr"/>
            <a:r>
              <a:rPr lang="es-ES" sz="1200" b="1" dirty="0">
                <a:latin typeface="Arial Narrow" panose="020B0606020202030204" pitchFamily="34" charset="0"/>
              </a:rPr>
              <a:t>4 casos</a:t>
            </a:r>
          </a:p>
        </p:txBody>
      </p:sp>
      <p:sp>
        <p:nvSpPr>
          <p:cNvPr id="46" name="45 Rectángulo"/>
          <p:cNvSpPr/>
          <p:nvPr/>
        </p:nvSpPr>
        <p:spPr>
          <a:xfrm>
            <a:off x="2240922" y="2387050"/>
            <a:ext cx="4959928"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48" name="47 Grupo"/>
          <p:cNvGrpSpPr/>
          <p:nvPr/>
        </p:nvGrpSpPr>
        <p:grpSpPr>
          <a:xfrm>
            <a:off x="2518376" y="2490476"/>
            <a:ext cx="3446504" cy="276999"/>
            <a:chOff x="2448322" y="74775"/>
            <a:chExt cx="3446504" cy="276999"/>
          </a:xfrm>
        </p:grpSpPr>
        <p:sp>
          <p:nvSpPr>
            <p:cNvPr id="49" name="48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50" name="49 Conector recto"/>
            <p:cNvCxnSpPr>
              <a:stCxn id="49"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1" name="50 CuadroTexto"/>
            <p:cNvSpPr txBox="1"/>
            <p:nvPr/>
          </p:nvSpPr>
          <p:spPr>
            <a:xfrm>
              <a:off x="3302538" y="74775"/>
              <a:ext cx="2592288" cy="276999"/>
            </a:xfrm>
            <a:prstGeom prst="rect">
              <a:avLst/>
            </a:prstGeom>
            <a:noFill/>
          </p:spPr>
          <p:txBody>
            <a:bodyPr wrap="square" rtlCol="0">
              <a:spAutoFit/>
            </a:bodyPr>
            <a:lstStyle/>
            <a:p>
              <a:r>
                <a:rPr lang="es-ES" sz="1200" b="1" dirty="0">
                  <a:latin typeface="Arial Narrow" panose="020B0606020202030204" pitchFamily="34" charset="0"/>
                </a:rPr>
                <a:t>Comportamiento variables de interés</a:t>
              </a:r>
            </a:p>
          </p:txBody>
        </p:sp>
      </p:grpSp>
      <p:grpSp>
        <p:nvGrpSpPr>
          <p:cNvPr id="52" name="51 Grupo"/>
          <p:cNvGrpSpPr/>
          <p:nvPr/>
        </p:nvGrpSpPr>
        <p:grpSpPr>
          <a:xfrm>
            <a:off x="2566197" y="4103409"/>
            <a:ext cx="1229607" cy="650645"/>
            <a:chOff x="-14122" y="7072716"/>
            <a:chExt cx="1229607" cy="650645"/>
          </a:xfrm>
        </p:grpSpPr>
        <p:sp>
          <p:nvSpPr>
            <p:cNvPr id="54" name="53 CuadroTexto"/>
            <p:cNvSpPr txBox="1"/>
            <p:nvPr/>
          </p:nvSpPr>
          <p:spPr>
            <a:xfrm>
              <a:off x="-14122" y="7072716"/>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Masculino</a:t>
              </a:r>
            </a:p>
          </p:txBody>
        </p:sp>
        <p:sp>
          <p:nvSpPr>
            <p:cNvPr id="57" name="56 Rectángulo redondeado"/>
            <p:cNvSpPr/>
            <p:nvPr/>
          </p:nvSpPr>
          <p:spPr>
            <a:xfrm>
              <a:off x="82073" y="7363321"/>
              <a:ext cx="867541" cy="36004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latin typeface="Arial Narrow" panose="020B0606020202030204" pitchFamily="34" charset="0"/>
                </a:rPr>
                <a:t>43 casos</a:t>
              </a:r>
            </a:p>
          </p:txBody>
        </p:sp>
      </p:grpSp>
      <p:pic>
        <p:nvPicPr>
          <p:cNvPr id="60"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r="83073"/>
          <a:stretch/>
        </p:blipFill>
        <p:spPr bwMode="auto">
          <a:xfrm>
            <a:off x="2772737" y="3342424"/>
            <a:ext cx="804283"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 name="Picture 3"/>
          <p:cNvPicPr>
            <a:picLocks noChangeAspect="1" noChangeArrowheads="1"/>
          </p:cNvPicPr>
          <p:nvPr/>
        </p:nvPicPr>
        <p:blipFill rotWithShape="1">
          <a:blip r:embed="rId5">
            <a:biLevel thresh="75000"/>
            <a:extLst>
              <a:ext uri="{28A0092B-C50C-407E-A947-70E740481C1C}">
                <a14:useLocalDpi xmlns:a14="http://schemas.microsoft.com/office/drawing/2010/main" val="0"/>
              </a:ext>
            </a:extLst>
          </a:blip>
          <a:srcRect l="28990" t="-1382" r="53581" b="1382"/>
          <a:stretch/>
        </p:blipFill>
        <p:spPr bwMode="auto">
          <a:xfrm>
            <a:off x="3831795" y="3331261"/>
            <a:ext cx="828105" cy="85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4" name="63 Grupo"/>
          <p:cNvGrpSpPr/>
          <p:nvPr/>
        </p:nvGrpSpPr>
        <p:grpSpPr>
          <a:xfrm>
            <a:off x="3646317" y="4103409"/>
            <a:ext cx="1229607" cy="650645"/>
            <a:chOff x="-14122" y="7072716"/>
            <a:chExt cx="1229607" cy="650645"/>
          </a:xfrm>
        </p:grpSpPr>
        <p:sp>
          <p:nvSpPr>
            <p:cNvPr id="65" name="64 CuadroTexto"/>
            <p:cNvSpPr txBox="1"/>
            <p:nvPr/>
          </p:nvSpPr>
          <p:spPr>
            <a:xfrm>
              <a:off x="-14122" y="7072716"/>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Femenino</a:t>
              </a:r>
            </a:p>
          </p:txBody>
        </p:sp>
        <p:sp>
          <p:nvSpPr>
            <p:cNvPr id="66" name="65 Rectángulo redondeado"/>
            <p:cNvSpPr/>
            <p:nvPr/>
          </p:nvSpPr>
          <p:spPr>
            <a:xfrm>
              <a:off x="156035" y="7363321"/>
              <a:ext cx="895870" cy="36004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latin typeface="Arial Narrow" panose="020B0606020202030204" pitchFamily="34" charset="0"/>
                </a:rPr>
                <a:t>15 casos</a:t>
              </a:r>
            </a:p>
          </p:txBody>
        </p:sp>
      </p:grpSp>
      <p:pic>
        <p:nvPicPr>
          <p:cNvPr id="68" name="Picture 7"/>
          <p:cNvPicPr>
            <a:picLocks noChangeAspect="1" noChangeArrowheads="1"/>
          </p:cNvPicPr>
          <p:nvPr/>
        </p:nvPicPr>
        <p:blipFill rotWithShape="1">
          <a:blip r:embed="rId6">
            <a:biLevel thresh="75000"/>
            <a:extLst>
              <a:ext uri="{28A0092B-C50C-407E-A947-70E740481C1C}">
                <a14:useLocalDpi xmlns:a14="http://schemas.microsoft.com/office/drawing/2010/main" val="0"/>
              </a:ext>
            </a:extLst>
          </a:blip>
          <a:srcRect l="13773" r="11756"/>
          <a:stretch/>
        </p:blipFill>
        <p:spPr bwMode="auto">
          <a:xfrm>
            <a:off x="5993195" y="3447360"/>
            <a:ext cx="762489" cy="737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Picture 10" descr="https://www.comb.cat/Upload/Imatges/2979.JPG"/>
          <p:cNvPicPr>
            <a:picLocks noChangeAspect="1" noChangeArrowheads="1"/>
          </p:cNvPicPr>
          <p:nvPr/>
        </p:nvPicPr>
        <p:blipFill rotWithShape="1">
          <a:blip r:embed="rId7" cstate="print">
            <a:biLevel thresh="75000"/>
            <a:extLst>
              <a:ext uri="{BEBA8EAE-BF5A-486C-A8C5-ECC9F3942E4B}">
                <a14:imgProps xmlns:a14="http://schemas.microsoft.com/office/drawing/2010/main">
                  <a14:imgLayer r:embed="rId8">
                    <a14:imgEffect>
                      <a14:backgroundRemoval t="10000" b="90000" l="10000" r="90000"/>
                    </a14:imgEffect>
                    <a14:imgEffect>
                      <a14:saturation sat="400000"/>
                    </a14:imgEffect>
                  </a14:imgLayer>
                </a14:imgProps>
              </a:ext>
              <a:ext uri="{28A0092B-C50C-407E-A947-70E740481C1C}">
                <a14:useLocalDpi xmlns:a14="http://schemas.microsoft.com/office/drawing/2010/main" val="0"/>
              </a:ext>
            </a:extLst>
          </a:blip>
          <a:srcRect l="20417" t="9029" r="28521" b="12182"/>
          <a:stretch/>
        </p:blipFill>
        <p:spPr bwMode="auto">
          <a:xfrm>
            <a:off x="4948070" y="3356567"/>
            <a:ext cx="831338" cy="808094"/>
          </a:xfrm>
          <a:prstGeom prst="rect">
            <a:avLst/>
          </a:prstGeom>
          <a:noFill/>
          <a:extLst>
            <a:ext uri="{909E8E84-426E-40DD-AFC4-6F175D3DCCD1}">
              <a14:hiddenFill xmlns:a14="http://schemas.microsoft.com/office/drawing/2010/main">
                <a:solidFill>
                  <a:srgbClr val="FFFFFF"/>
                </a:solidFill>
              </a14:hiddenFill>
            </a:ext>
          </a:extLst>
        </p:spPr>
      </p:pic>
      <p:grpSp>
        <p:nvGrpSpPr>
          <p:cNvPr id="70" name="69 Grupo"/>
          <p:cNvGrpSpPr/>
          <p:nvPr/>
        </p:nvGrpSpPr>
        <p:grpSpPr>
          <a:xfrm>
            <a:off x="4765855" y="4074086"/>
            <a:ext cx="1229607" cy="664293"/>
            <a:chOff x="-14122" y="7072716"/>
            <a:chExt cx="1229607" cy="664293"/>
          </a:xfrm>
        </p:grpSpPr>
        <p:sp>
          <p:nvSpPr>
            <p:cNvPr id="71" name="70 CuadroTexto"/>
            <p:cNvSpPr txBox="1"/>
            <p:nvPr/>
          </p:nvSpPr>
          <p:spPr>
            <a:xfrm>
              <a:off x="-14122" y="7072716"/>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&lt; 5 años</a:t>
              </a:r>
            </a:p>
          </p:txBody>
        </p:sp>
        <p:sp>
          <p:nvSpPr>
            <p:cNvPr id="72" name="71 Rectángulo redondeado"/>
            <p:cNvSpPr/>
            <p:nvPr/>
          </p:nvSpPr>
          <p:spPr>
            <a:xfrm>
              <a:off x="195897" y="7376969"/>
              <a:ext cx="905303" cy="360040"/>
            </a:xfrm>
            <a:prstGeom prst="round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latin typeface="Arial Narrow" panose="020B0606020202030204" pitchFamily="34" charset="0"/>
                </a:rPr>
                <a:t>4 casos</a:t>
              </a:r>
            </a:p>
          </p:txBody>
        </p:sp>
      </p:grpSp>
      <p:grpSp>
        <p:nvGrpSpPr>
          <p:cNvPr id="74" name="73 Grupo"/>
          <p:cNvGrpSpPr/>
          <p:nvPr/>
        </p:nvGrpSpPr>
        <p:grpSpPr>
          <a:xfrm>
            <a:off x="5823459" y="4064492"/>
            <a:ext cx="1229607" cy="664293"/>
            <a:chOff x="-14122" y="7072716"/>
            <a:chExt cx="1229607" cy="664293"/>
          </a:xfrm>
        </p:grpSpPr>
        <p:sp>
          <p:nvSpPr>
            <p:cNvPr id="75" name="74 CuadroTexto"/>
            <p:cNvSpPr txBox="1"/>
            <p:nvPr/>
          </p:nvSpPr>
          <p:spPr>
            <a:xfrm>
              <a:off x="-14122" y="7072716"/>
              <a:ext cx="1229607" cy="276999"/>
            </a:xfrm>
            <a:prstGeom prst="rect">
              <a:avLst/>
            </a:prstGeom>
            <a:noFill/>
          </p:spPr>
          <p:txBody>
            <a:bodyPr wrap="square" rtlCol="0">
              <a:spAutoFit/>
            </a:bodyPr>
            <a:lstStyle/>
            <a:p>
              <a:pPr algn="ctr"/>
              <a:r>
                <a:rPr lang="es-ES" sz="1200" b="1" u="sng" dirty="0">
                  <a:latin typeface="Arial Narrow" panose="020B0606020202030204" pitchFamily="34" charset="0"/>
                </a:rPr>
                <a:t>&gt; 65 años</a:t>
              </a:r>
            </a:p>
          </p:txBody>
        </p:sp>
        <p:sp>
          <p:nvSpPr>
            <p:cNvPr id="76" name="75 Rectángulo redondeado"/>
            <p:cNvSpPr/>
            <p:nvPr/>
          </p:nvSpPr>
          <p:spPr>
            <a:xfrm>
              <a:off x="209546" y="7376969"/>
              <a:ext cx="865691" cy="360040"/>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solidFill>
                    <a:schemeClr val="tx1"/>
                  </a:solidFill>
                  <a:latin typeface="Arial Narrow" panose="020B0606020202030204" pitchFamily="34" charset="0"/>
                </a:rPr>
                <a:t>13 casos</a:t>
              </a:r>
            </a:p>
          </p:txBody>
        </p:sp>
      </p:grpSp>
      <p:sp>
        <p:nvSpPr>
          <p:cNvPr id="84" name="83 Rectángulo"/>
          <p:cNvSpPr/>
          <p:nvPr/>
        </p:nvSpPr>
        <p:spPr>
          <a:xfrm>
            <a:off x="-4561" y="7461173"/>
            <a:ext cx="7200900" cy="3828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85" name="84 Grupo"/>
          <p:cNvGrpSpPr/>
          <p:nvPr/>
        </p:nvGrpSpPr>
        <p:grpSpPr>
          <a:xfrm>
            <a:off x="192088" y="7514089"/>
            <a:ext cx="3446504" cy="276999"/>
            <a:chOff x="2448322" y="33831"/>
            <a:chExt cx="3446504" cy="276999"/>
          </a:xfrm>
        </p:grpSpPr>
        <p:sp>
          <p:nvSpPr>
            <p:cNvPr id="86" name="85 Elipse"/>
            <p:cNvSpPr/>
            <p:nvPr/>
          </p:nvSpPr>
          <p:spPr>
            <a:xfrm>
              <a:off x="2448322" y="33831"/>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87" name="86 Conector recto"/>
            <p:cNvCxnSpPr>
              <a:stCxn id="86" idx="6"/>
            </p:cNvCxnSpPr>
            <p:nvPr/>
          </p:nvCxnSpPr>
          <p:spPr>
            <a:xfrm>
              <a:off x="2736354" y="164636"/>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8" name="87 CuadroTexto"/>
            <p:cNvSpPr txBox="1"/>
            <p:nvPr/>
          </p:nvSpPr>
          <p:spPr>
            <a:xfrm>
              <a:off x="3302538" y="33831"/>
              <a:ext cx="2592288" cy="276999"/>
            </a:xfrm>
            <a:prstGeom prst="rect">
              <a:avLst/>
            </a:prstGeom>
            <a:noFill/>
          </p:spPr>
          <p:txBody>
            <a:bodyPr wrap="square" rtlCol="0">
              <a:spAutoFit/>
            </a:bodyPr>
            <a:lstStyle/>
            <a:p>
              <a:r>
                <a:rPr lang="es-ES" sz="1200" b="1" dirty="0">
                  <a:latin typeface="Arial Narrow" panose="020B0606020202030204" pitchFamily="34" charset="0"/>
                </a:rPr>
                <a:t>Consideraciones técnicas</a:t>
              </a:r>
            </a:p>
          </p:txBody>
        </p:sp>
      </p:grpSp>
      <p:sp>
        <p:nvSpPr>
          <p:cNvPr id="89" name="88 CuadroTexto"/>
          <p:cNvSpPr txBox="1"/>
          <p:nvPr/>
        </p:nvSpPr>
        <p:spPr>
          <a:xfrm>
            <a:off x="6281" y="7917195"/>
            <a:ext cx="7190058" cy="577081"/>
          </a:xfrm>
          <a:prstGeom prst="rect">
            <a:avLst/>
          </a:prstGeom>
          <a:noFill/>
        </p:spPr>
        <p:txBody>
          <a:bodyPr wrap="square" rtlCol="0">
            <a:spAutoFit/>
          </a:bodyPr>
          <a:lstStyle/>
          <a:p>
            <a:pPr algn="just"/>
            <a:r>
              <a:rPr lang="es-CO" sz="1050" dirty="0">
                <a:latin typeface="Arial Narrow" panose="020B0606020202030204" pitchFamily="34" charset="0"/>
              </a:rPr>
              <a:t>De los 59 casos confirmados, 27 corresponden a aislamiento de </a:t>
            </a:r>
            <a:r>
              <a:rPr lang="es-CO" sz="1050" i="1" dirty="0">
                <a:latin typeface="Arial Narrow" panose="020B0606020202030204" pitchFamily="34" charset="0"/>
              </a:rPr>
              <a:t>S. </a:t>
            </a:r>
            <a:r>
              <a:rPr lang="es-CO" sz="1050" i="1" dirty="0" err="1">
                <a:latin typeface="Arial Narrow" panose="020B0606020202030204" pitchFamily="34" charset="0"/>
              </a:rPr>
              <a:t>pnemoniae</a:t>
            </a:r>
            <a:r>
              <a:rPr lang="es-CO" sz="1050" i="1" dirty="0">
                <a:latin typeface="Arial Narrow" panose="020B0606020202030204" pitchFamily="34" charset="0"/>
              </a:rPr>
              <a:t>, </a:t>
            </a:r>
            <a:r>
              <a:rPr lang="es-CO" sz="1050" dirty="0">
                <a:latin typeface="Arial Narrow" panose="020B0606020202030204" pitchFamily="34" charset="0"/>
              </a:rPr>
              <a:t>otros 19 a </a:t>
            </a:r>
            <a:r>
              <a:rPr lang="es-CO" sz="1050" i="1" dirty="0">
                <a:latin typeface="Arial Narrow" panose="020B0606020202030204" pitchFamily="34" charset="0"/>
              </a:rPr>
              <a:t>N. meningitidis, </a:t>
            </a:r>
            <a:r>
              <a:rPr lang="es-CO" sz="1050" dirty="0">
                <a:latin typeface="Arial Narrow" panose="020B0606020202030204" pitchFamily="34" charset="0"/>
              </a:rPr>
              <a:t>tres (3) a </a:t>
            </a:r>
            <a:r>
              <a:rPr lang="es-CO" sz="1050" i="1" dirty="0">
                <a:latin typeface="Arial Narrow" panose="020B0606020202030204" pitchFamily="34" charset="0"/>
              </a:rPr>
              <a:t>H. </a:t>
            </a:r>
            <a:r>
              <a:rPr lang="es-CO" sz="1050" i="1" dirty="0" err="1">
                <a:latin typeface="Arial Narrow" panose="020B0606020202030204" pitchFamily="34" charset="0"/>
              </a:rPr>
              <a:t>influenzae</a:t>
            </a:r>
            <a:r>
              <a:rPr lang="es-CO" sz="1050" i="1" dirty="0">
                <a:latin typeface="Arial Narrow" panose="020B0606020202030204" pitchFamily="34" charset="0"/>
              </a:rPr>
              <a:t> </a:t>
            </a:r>
            <a:r>
              <a:rPr lang="es-CO" sz="1050" dirty="0">
                <a:latin typeface="Arial Narrow" panose="020B0606020202030204" pitchFamily="34" charset="0"/>
              </a:rPr>
              <a:t>y los nueve (9) restantes a otros agentes bacterianos. Se han notificado 14 casos con condición final fallecido, 9 de ellos correspondientes a aislamiento o detección de neumococo</a:t>
            </a:r>
            <a:r>
              <a:rPr lang="es-CO" sz="1050" i="1" dirty="0">
                <a:latin typeface="Arial Narrow" panose="020B0606020202030204" pitchFamily="34" charset="0"/>
              </a:rPr>
              <a:t>, </a:t>
            </a:r>
            <a:r>
              <a:rPr lang="es-CO" sz="1050" dirty="0">
                <a:latin typeface="Arial Narrow" panose="020B0606020202030204" pitchFamily="34" charset="0"/>
              </a:rPr>
              <a:t>4 de meningococo y 1 de otros agentes bacterianos.</a:t>
            </a:r>
            <a:endParaRPr lang="es-CO" sz="1050" i="1" dirty="0">
              <a:latin typeface="Arial Narrow" panose="020B0606020202030204" pitchFamily="34" charset="0"/>
            </a:endParaRPr>
          </a:p>
        </p:txBody>
      </p:sp>
      <p:grpSp>
        <p:nvGrpSpPr>
          <p:cNvPr id="78" name="77 Grupo"/>
          <p:cNvGrpSpPr/>
          <p:nvPr/>
        </p:nvGrpSpPr>
        <p:grpSpPr>
          <a:xfrm>
            <a:off x="2674054" y="2923234"/>
            <a:ext cx="1642872" cy="453797"/>
            <a:chOff x="402095" y="486270"/>
            <a:chExt cx="2369636" cy="453797"/>
          </a:xfrm>
        </p:grpSpPr>
        <p:sp>
          <p:nvSpPr>
            <p:cNvPr id="80" name="79 Abrir llave"/>
            <p:cNvSpPr/>
            <p:nvPr/>
          </p:nvSpPr>
          <p:spPr>
            <a:xfrm rot="16200000">
              <a:off x="1469899" y="-361764"/>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1" name="80 CuadroTexto"/>
            <p:cNvSpPr txBox="1"/>
            <p:nvPr/>
          </p:nvSpPr>
          <p:spPr>
            <a:xfrm>
              <a:off x="1065276" y="486270"/>
              <a:ext cx="1229607" cy="338554"/>
            </a:xfrm>
            <a:prstGeom prst="rect">
              <a:avLst/>
            </a:prstGeom>
            <a:noFill/>
          </p:spPr>
          <p:txBody>
            <a:bodyPr wrap="square" rtlCol="0">
              <a:spAutoFit/>
            </a:bodyPr>
            <a:lstStyle/>
            <a:p>
              <a:pPr algn="ctr"/>
              <a:r>
                <a:rPr lang="es-ES" sz="1600" b="1" dirty="0">
                  <a:latin typeface="Arial Narrow" panose="020B0606020202030204" pitchFamily="34" charset="0"/>
                </a:rPr>
                <a:t>Sexo</a:t>
              </a:r>
            </a:p>
          </p:txBody>
        </p:sp>
      </p:grpSp>
      <p:grpSp>
        <p:nvGrpSpPr>
          <p:cNvPr id="82" name="81 Grupo"/>
          <p:cNvGrpSpPr/>
          <p:nvPr/>
        </p:nvGrpSpPr>
        <p:grpSpPr>
          <a:xfrm>
            <a:off x="4887448" y="2918562"/>
            <a:ext cx="1809346" cy="436841"/>
            <a:chOff x="3060727" y="484500"/>
            <a:chExt cx="2369636" cy="436841"/>
          </a:xfrm>
        </p:grpSpPr>
        <p:sp>
          <p:nvSpPr>
            <p:cNvPr id="83" name="82 Abrir llave"/>
            <p:cNvSpPr/>
            <p:nvPr/>
          </p:nvSpPr>
          <p:spPr>
            <a:xfrm rot="16200000">
              <a:off x="4128531" y="-380490"/>
              <a:ext cx="234027" cy="2369636"/>
            </a:xfrm>
            <a:prstGeom prst="leftBrac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0" name="89 CuadroTexto"/>
            <p:cNvSpPr txBox="1"/>
            <p:nvPr/>
          </p:nvSpPr>
          <p:spPr>
            <a:xfrm>
              <a:off x="3600450" y="484500"/>
              <a:ext cx="1229607" cy="338554"/>
            </a:xfrm>
            <a:prstGeom prst="rect">
              <a:avLst/>
            </a:prstGeom>
            <a:noFill/>
          </p:spPr>
          <p:txBody>
            <a:bodyPr wrap="square" rtlCol="0">
              <a:spAutoFit/>
            </a:bodyPr>
            <a:lstStyle/>
            <a:p>
              <a:pPr algn="ctr"/>
              <a:r>
                <a:rPr lang="es-ES" sz="1600" b="1" dirty="0">
                  <a:latin typeface="Arial Narrow" panose="020B0606020202030204" pitchFamily="34" charset="0"/>
                </a:rPr>
                <a:t>Edad</a:t>
              </a:r>
            </a:p>
          </p:txBody>
        </p:sp>
      </p:grpSp>
      <p:pic>
        <p:nvPicPr>
          <p:cNvPr id="10" name="Imagen 9">
            <a:extLst>
              <a:ext uri="{FF2B5EF4-FFF2-40B4-BE49-F238E27FC236}">
                <a16:creationId xmlns:a16="http://schemas.microsoft.com/office/drawing/2014/main" id="{688C8823-D0F0-7C79-4B27-7CEEA2106B7F}"/>
              </a:ext>
            </a:extLst>
          </p:cNvPr>
          <p:cNvPicPr>
            <a:picLocks noChangeAspect="1"/>
          </p:cNvPicPr>
          <p:nvPr/>
        </p:nvPicPr>
        <p:blipFill>
          <a:blip r:embed="rId9"/>
          <a:stretch>
            <a:fillRect/>
          </a:stretch>
        </p:blipFill>
        <p:spPr>
          <a:xfrm>
            <a:off x="2214045" y="365820"/>
            <a:ext cx="4982294" cy="1480562"/>
          </a:xfrm>
          <a:prstGeom prst="rect">
            <a:avLst/>
          </a:prstGeom>
        </p:spPr>
      </p:pic>
    </p:spTree>
    <p:extLst>
      <p:ext uri="{BB962C8B-B14F-4D97-AF65-F5344CB8AC3E}">
        <p14:creationId xmlns:p14="http://schemas.microsoft.com/office/powerpoint/2010/main" val="2228410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3226" y="3128211"/>
            <a:ext cx="1735416" cy="2235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2815" y="517975"/>
            <a:ext cx="1735827" cy="2373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0 Rectángulo"/>
          <p:cNvSpPr/>
          <p:nvPr/>
        </p:nvSpPr>
        <p:spPr>
          <a:xfrm>
            <a:off x="-2" y="0"/>
            <a:ext cx="7200900" cy="504056"/>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8 CuadroTexto"/>
          <p:cNvSpPr txBox="1"/>
          <p:nvPr/>
        </p:nvSpPr>
        <p:spPr>
          <a:xfrm>
            <a:off x="6552777" y="12504"/>
            <a:ext cx="648121" cy="253916"/>
          </a:xfrm>
          <a:prstGeom prst="rect">
            <a:avLst/>
          </a:prstGeom>
          <a:noFill/>
        </p:spPr>
        <p:txBody>
          <a:bodyPr wrap="square" rtlCol="0">
            <a:spAutoFit/>
          </a:bodyPr>
          <a:lstStyle/>
          <a:p>
            <a:r>
              <a:rPr lang="es-ES" sz="1050" b="1" dirty="0">
                <a:latin typeface="Arial Narrow" panose="020B0606020202030204" pitchFamily="34" charset="0"/>
              </a:rPr>
              <a:t>Pág</a:t>
            </a:r>
            <a:r>
              <a:rPr lang="es-ES" sz="1050" b="1" dirty="0" smtClean="0">
                <a:latin typeface="Arial Narrow" panose="020B0606020202030204" pitchFamily="34" charset="0"/>
              </a:rPr>
              <a:t>. 9</a:t>
            </a:r>
            <a:endParaRPr lang="es-ES" sz="1050" b="1" dirty="0">
              <a:latin typeface="Arial Narrow" panose="020B0606020202030204" pitchFamily="34" charset="0"/>
            </a:endParaRPr>
          </a:p>
        </p:txBody>
      </p:sp>
      <p:grpSp>
        <p:nvGrpSpPr>
          <p:cNvPr id="12" name="11 Grupo"/>
          <p:cNvGrpSpPr/>
          <p:nvPr/>
        </p:nvGrpSpPr>
        <p:grpSpPr>
          <a:xfrm>
            <a:off x="126430" y="59386"/>
            <a:ext cx="4338116" cy="276999"/>
            <a:chOff x="2448322" y="74775"/>
            <a:chExt cx="4338116" cy="276999"/>
          </a:xfrm>
        </p:grpSpPr>
        <p:sp>
          <p:nvSpPr>
            <p:cNvPr id="13" name="12 Elipse"/>
            <p:cNvSpPr/>
            <p:nvPr/>
          </p:nvSpPr>
          <p:spPr>
            <a:xfrm>
              <a:off x="2448322" y="74775"/>
              <a:ext cx="288032" cy="26161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Narrow" panose="020B0606020202030204" pitchFamily="34" charset="0"/>
              </a:endParaRPr>
            </a:p>
          </p:txBody>
        </p:sp>
        <p:cxnSp>
          <p:nvCxnSpPr>
            <p:cNvPr id="14" name="13 Conector recto"/>
            <p:cNvCxnSpPr>
              <a:stCxn id="13" idx="6"/>
            </p:cNvCxnSpPr>
            <p:nvPr/>
          </p:nvCxnSpPr>
          <p:spPr>
            <a:xfrm>
              <a:off x="2736354" y="205580"/>
              <a:ext cx="6480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14 CuadroTexto"/>
            <p:cNvSpPr txBox="1"/>
            <p:nvPr/>
          </p:nvSpPr>
          <p:spPr>
            <a:xfrm>
              <a:off x="3302538" y="74775"/>
              <a:ext cx="3483900" cy="276999"/>
            </a:xfrm>
            <a:prstGeom prst="rect">
              <a:avLst/>
            </a:prstGeom>
            <a:noFill/>
          </p:spPr>
          <p:txBody>
            <a:bodyPr wrap="square" rtlCol="0">
              <a:spAutoFit/>
            </a:bodyPr>
            <a:lstStyle/>
            <a:p>
              <a:r>
                <a:rPr lang="es-ES" sz="1200" b="1" dirty="0">
                  <a:latin typeface="Arial Narrow" panose="020B0606020202030204" pitchFamily="34" charset="0"/>
                </a:rPr>
                <a:t>Otros eventos inmunoprevenibles de baja frecuencia</a:t>
              </a:r>
            </a:p>
          </p:txBody>
        </p:sp>
      </p:grpSp>
      <p:pic>
        <p:nvPicPr>
          <p:cNvPr id="819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844" y="504056"/>
            <a:ext cx="1971345" cy="2514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36 Título"/>
          <p:cNvSpPr txBox="1">
            <a:spLocks/>
          </p:cNvSpPr>
          <p:nvPr/>
        </p:nvSpPr>
        <p:spPr>
          <a:xfrm>
            <a:off x="72058" y="772124"/>
            <a:ext cx="1905130" cy="338554"/>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600" b="1" dirty="0">
                <a:solidFill>
                  <a:srgbClr val="C00000"/>
                </a:solidFill>
                <a:latin typeface="Arial Narrow" panose="020B0606020202030204" pitchFamily="34" charset="0"/>
                <a:ea typeface="+mn-ea"/>
                <a:cs typeface="+mn-cs"/>
              </a:rPr>
              <a:t>Parálisis Flácida</a:t>
            </a:r>
          </a:p>
        </p:txBody>
      </p:sp>
      <p:sp>
        <p:nvSpPr>
          <p:cNvPr id="20" name="19 Rectángulo"/>
          <p:cNvSpPr/>
          <p:nvPr/>
        </p:nvSpPr>
        <p:spPr>
          <a:xfrm>
            <a:off x="-37977" y="2910722"/>
            <a:ext cx="7257607" cy="210893"/>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2" name="36 Título"/>
          <p:cNvSpPr txBox="1">
            <a:spLocks/>
          </p:cNvSpPr>
          <p:nvPr/>
        </p:nvSpPr>
        <p:spPr>
          <a:xfrm>
            <a:off x="3479568" y="558210"/>
            <a:ext cx="1951371" cy="584775"/>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600" b="1" dirty="0">
                <a:solidFill>
                  <a:srgbClr val="C00000"/>
                </a:solidFill>
                <a:latin typeface="Arial Narrow" panose="020B0606020202030204" pitchFamily="34" charset="0"/>
                <a:ea typeface="+mn-ea"/>
                <a:cs typeface="+mn-cs"/>
              </a:rPr>
              <a:t>Síndrome de rubeola congénita</a:t>
            </a:r>
          </a:p>
        </p:txBody>
      </p:sp>
      <p:pic>
        <p:nvPicPr>
          <p:cNvPr id="819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80" y="3128211"/>
            <a:ext cx="1978581" cy="2391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24 Rectángulo"/>
          <p:cNvSpPr/>
          <p:nvPr/>
        </p:nvSpPr>
        <p:spPr>
          <a:xfrm>
            <a:off x="-26344" y="5364088"/>
            <a:ext cx="7227244" cy="19461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7" name="36 Título"/>
          <p:cNvSpPr txBox="1">
            <a:spLocks/>
          </p:cNvSpPr>
          <p:nvPr/>
        </p:nvSpPr>
        <p:spPr>
          <a:xfrm>
            <a:off x="-77910" y="3306281"/>
            <a:ext cx="2022176" cy="338554"/>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600" b="1" dirty="0">
                <a:solidFill>
                  <a:srgbClr val="C00000"/>
                </a:solidFill>
                <a:latin typeface="Arial Narrow" panose="020B0606020202030204" pitchFamily="34" charset="0"/>
                <a:ea typeface="+mn-ea"/>
                <a:cs typeface="+mn-cs"/>
              </a:rPr>
              <a:t>Tétanos accidental</a:t>
            </a:r>
          </a:p>
        </p:txBody>
      </p:sp>
      <p:sp>
        <p:nvSpPr>
          <p:cNvPr id="24" name="23 CuadroTexto"/>
          <p:cNvSpPr txBox="1"/>
          <p:nvPr/>
        </p:nvSpPr>
        <p:spPr>
          <a:xfrm>
            <a:off x="1886974" y="523655"/>
            <a:ext cx="1668137" cy="2123658"/>
          </a:xfrm>
          <a:prstGeom prst="rect">
            <a:avLst/>
          </a:prstGeom>
          <a:noFill/>
        </p:spPr>
        <p:txBody>
          <a:bodyPr wrap="square" rtlCol="0">
            <a:spAutoFit/>
          </a:bodyPr>
          <a:lstStyle/>
          <a:p>
            <a:pPr algn="just"/>
            <a:r>
              <a:rPr lang="es-CO" sz="1100" dirty="0">
                <a:latin typeface="Arial Narrow" panose="020B0606020202030204" pitchFamily="34" charset="0"/>
              </a:rPr>
              <a:t>Hasta la semana epidemiológica 40 se han notificado tres (3) casos probables para este evento en residentes de Medellín. </a:t>
            </a:r>
          </a:p>
          <a:p>
            <a:pPr algn="just"/>
            <a:r>
              <a:rPr lang="es-CO" sz="1100" dirty="0">
                <a:latin typeface="Arial Narrow" panose="020B0606020202030204" pitchFamily="34" charset="0"/>
              </a:rPr>
              <a:t>La meta de notificación para este evento es de 1 o más casos en un año por cada </a:t>
            </a:r>
            <a:r>
              <a:rPr lang="es-ES" sz="1100" dirty="0">
                <a:latin typeface="Arial Narrow" panose="020B0606020202030204" pitchFamily="34" charset="0"/>
              </a:rPr>
              <a:t>100.000 habitantes menores de 15 años, lo que se traduce en 5 o más casos en el año para Medellín.</a:t>
            </a:r>
            <a:endParaRPr lang="es-CO" sz="1100" dirty="0">
              <a:latin typeface="Arial Narrow" panose="020B0606020202030204" pitchFamily="34" charset="0"/>
            </a:endParaRPr>
          </a:p>
        </p:txBody>
      </p:sp>
      <p:sp>
        <p:nvSpPr>
          <p:cNvPr id="33" name="36 Título"/>
          <p:cNvSpPr txBox="1">
            <a:spLocks/>
          </p:cNvSpPr>
          <p:nvPr/>
        </p:nvSpPr>
        <p:spPr>
          <a:xfrm>
            <a:off x="3240338" y="3189766"/>
            <a:ext cx="2423395" cy="338554"/>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600" b="1" dirty="0">
                <a:solidFill>
                  <a:srgbClr val="C00000"/>
                </a:solidFill>
                <a:latin typeface="Arial Narrow" panose="020B0606020202030204" pitchFamily="34" charset="0"/>
                <a:ea typeface="+mn-ea"/>
                <a:cs typeface="+mn-cs"/>
              </a:rPr>
              <a:t>EAPV</a:t>
            </a:r>
          </a:p>
        </p:txBody>
      </p:sp>
      <p:sp>
        <p:nvSpPr>
          <p:cNvPr id="34" name="33 CuadroTexto"/>
          <p:cNvSpPr txBox="1"/>
          <p:nvPr/>
        </p:nvSpPr>
        <p:spPr>
          <a:xfrm>
            <a:off x="5328642" y="506884"/>
            <a:ext cx="1872256" cy="1869743"/>
          </a:xfrm>
          <a:prstGeom prst="rect">
            <a:avLst/>
          </a:prstGeom>
          <a:noFill/>
        </p:spPr>
        <p:txBody>
          <a:bodyPr wrap="square" rtlCol="0">
            <a:spAutoFit/>
          </a:bodyPr>
          <a:lstStyle/>
          <a:p>
            <a:pPr algn="just"/>
            <a:r>
              <a:rPr lang="es-CO" sz="1050" dirty="0">
                <a:latin typeface="Arial Narrow" panose="020B0606020202030204" pitchFamily="34" charset="0"/>
              </a:rPr>
              <a:t>Hasta la semana epidemiológica 40 se han notificado 15 casos</a:t>
            </a:r>
            <a:r>
              <a:rPr lang="es-CO" sz="1050" dirty="0">
                <a:solidFill>
                  <a:srgbClr val="FF0000"/>
                </a:solidFill>
                <a:latin typeface="Arial Narrow" panose="020B0606020202030204" pitchFamily="34" charset="0"/>
              </a:rPr>
              <a:t>  </a:t>
            </a:r>
            <a:r>
              <a:rPr lang="es-CO" sz="1050" dirty="0">
                <a:latin typeface="Arial Narrow" panose="020B0606020202030204" pitchFamily="34" charset="0"/>
              </a:rPr>
              <a:t>sospechosos de síndrome de rubeola congénita en residentes de la Ciudad, para una tasa de notificación de 8,3 casos por 10.000 nacidos vivos. La meta de notificación para este evento debería ser mayor a un caso por 10,000 nacidos vivos. 14 de los 15 casos se encuentran descartados.</a:t>
            </a:r>
          </a:p>
        </p:txBody>
      </p:sp>
      <p:sp>
        <p:nvSpPr>
          <p:cNvPr id="35" name="34 CuadroTexto"/>
          <p:cNvSpPr txBox="1"/>
          <p:nvPr/>
        </p:nvSpPr>
        <p:spPr>
          <a:xfrm>
            <a:off x="1937501" y="3475558"/>
            <a:ext cx="1623594" cy="1277273"/>
          </a:xfrm>
          <a:prstGeom prst="rect">
            <a:avLst/>
          </a:prstGeom>
          <a:noFill/>
        </p:spPr>
        <p:txBody>
          <a:bodyPr wrap="square" rtlCol="0">
            <a:spAutoFit/>
          </a:bodyPr>
          <a:lstStyle/>
          <a:p>
            <a:pPr algn="just"/>
            <a:r>
              <a:rPr lang="es-CO" sz="1100" dirty="0">
                <a:latin typeface="Arial Narrow" panose="020B0606020202030204" pitchFamily="34" charset="0"/>
              </a:rPr>
              <a:t>Hasta la semana epidemiológica 40 no se han notificado casos probables, ni confirmados por clínica para este evento en residentes de Medellín. </a:t>
            </a:r>
          </a:p>
          <a:p>
            <a:pPr algn="just"/>
            <a:endParaRPr lang="es-CO" sz="1100" dirty="0">
              <a:latin typeface="Arial Narrow" panose="020B0606020202030204" pitchFamily="34" charset="0"/>
            </a:endParaRPr>
          </a:p>
        </p:txBody>
      </p:sp>
      <p:sp>
        <p:nvSpPr>
          <p:cNvPr id="36" name="35 CuadroTexto"/>
          <p:cNvSpPr txBox="1"/>
          <p:nvPr/>
        </p:nvSpPr>
        <p:spPr>
          <a:xfrm>
            <a:off x="5430939" y="3446785"/>
            <a:ext cx="1604307" cy="1384995"/>
          </a:xfrm>
          <a:prstGeom prst="rect">
            <a:avLst/>
          </a:prstGeom>
          <a:noFill/>
        </p:spPr>
        <p:txBody>
          <a:bodyPr wrap="square" rtlCol="0">
            <a:spAutoFit/>
          </a:bodyPr>
          <a:lstStyle/>
          <a:p>
            <a:pPr algn="just"/>
            <a:r>
              <a:rPr lang="es-CO" sz="1050" dirty="0">
                <a:latin typeface="Arial Narrow" panose="020B0606020202030204" pitchFamily="34" charset="0"/>
              </a:rPr>
              <a:t>Hasta la semana epidemiológica 40 se ha notificado 1 caso sospechoso para este evento en residentes de Medellín, a la espera de su clasificación por parte de Comité Territorial de Expertos.</a:t>
            </a:r>
          </a:p>
        </p:txBody>
      </p:sp>
      <p:pic>
        <p:nvPicPr>
          <p:cNvPr id="3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996" y="5558706"/>
            <a:ext cx="1965732" cy="2272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37 CuadroTexto"/>
          <p:cNvSpPr txBox="1"/>
          <p:nvPr/>
        </p:nvSpPr>
        <p:spPr>
          <a:xfrm>
            <a:off x="-20106" y="6030032"/>
            <a:ext cx="1954957" cy="253916"/>
          </a:xfrm>
          <a:prstGeom prst="rect">
            <a:avLst/>
          </a:prstGeom>
          <a:noFill/>
        </p:spPr>
        <p:txBody>
          <a:bodyPr wrap="square" rtlCol="0">
            <a:spAutoFit/>
          </a:bodyPr>
          <a:lstStyle/>
          <a:p>
            <a:r>
              <a:rPr lang="es-ES" sz="1050" b="1" dirty="0">
                <a:latin typeface="Arial Narrow" panose="020B0606020202030204" pitchFamily="34" charset="0"/>
              </a:rPr>
              <a:t>Periodo epidemiológico X- 2025</a:t>
            </a:r>
          </a:p>
        </p:txBody>
      </p:sp>
      <p:sp>
        <p:nvSpPr>
          <p:cNvPr id="39" name="36 Título"/>
          <p:cNvSpPr txBox="1">
            <a:spLocks/>
          </p:cNvSpPr>
          <p:nvPr/>
        </p:nvSpPr>
        <p:spPr>
          <a:xfrm>
            <a:off x="-174906" y="5623229"/>
            <a:ext cx="2253996" cy="338554"/>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600" b="1" dirty="0">
                <a:solidFill>
                  <a:srgbClr val="C00000"/>
                </a:solidFill>
                <a:latin typeface="Arial Narrow" panose="020B0606020202030204" pitchFamily="34" charset="0"/>
                <a:ea typeface="+mn-ea"/>
                <a:cs typeface="+mn-cs"/>
              </a:rPr>
              <a:t>Difteria</a:t>
            </a:r>
          </a:p>
        </p:txBody>
      </p:sp>
      <p:sp>
        <p:nvSpPr>
          <p:cNvPr id="40" name="39 Rectángulo"/>
          <p:cNvSpPr/>
          <p:nvPr/>
        </p:nvSpPr>
        <p:spPr>
          <a:xfrm>
            <a:off x="-13172" y="7859249"/>
            <a:ext cx="5341814" cy="252028"/>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2" name="41 CuadroTexto"/>
          <p:cNvSpPr txBox="1"/>
          <p:nvPr/>
        </p:nvSpPr>
        <p:spPr>
          <a:xfrm>
            <a:off x="1954958" y="6079909"/>
            <a:ext cx="1645490" cy="1277273"/>
          </a:xfrm>
          <a:prstGeom prst="rect">
            <a:avLst/>
          </a:prstGeom>
          <a:noFill/>
        </p:spPr>
        <p:txBody>
          <a:bodyPr wrap="square" rtlCol="0">
            <a:spAutoFit/>
          </a:bodyPr>
          <a:lstStyle/>
          <a:p>
            <a:pPr algn="just"/>
            <a:r>
              <a:rPr lang="es-CO" sz="1100" dirty="0">
                <a:latin typeface="Arial Narrow" panose="020B0606020202030204" pitchFamily="34" charset="0"/>
              </a:rPr>
              <a:t>Hasta la semana epidemiológica 40 no se han notificado casos ni probables ni confirmados por clínica para este evento en residentes de Medellín. </a:t>
            </a:r>
          </a:p>
          <a:p>
            <a:pPr algn="just"/>
            <a:endParaRPr lang="es-CO" sz="1100" dirty="0">
              <a:latin typeface="Arial Narrow" panose="020B0606020202030204" pitchFamily="34" charset="0"/>
            </a:endParaRPr>
          </a:p>
        </p:txBody>
      </p:sp>
      <p:pic>
        <p:nvPicPr>
          <p:cNvPr id="43"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13563" y="5558706"/>
            <a:ext cx="1715080" cy="2272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36 Título"/>
          <p:cNvSpPr txBox="1">
            <a:spLocks/>
          </p:cNvSpPr>
          <p:nvPr/>
        </p:nvSpPr>
        <p:spPr>
          <a:xfrm>
            <a:off x="3546187" y="5581240"/>
            <a:ext cx="1782455" cy="584775"/>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1600" b="1" dirty="0">
                <a:solidFill>
                  <a:srgbClr val="C00000"/>
                </a:solidFill>
                <a:latin typeface="Arial Narrow" panose="020B0606020202030204" pitchFamily="34" charset="0"/>
                <a:ea typeface="+mn-ea"/>
                <a:cs typeface="+mn-cs"/>
              </a:rPr>
              <a:t>Sarampión y Rubeola</a:t>
            </a:r>
          </a:p>
        </p:txBody>
      </p:sp>
      <p:sp>
        <p:nvSpPr>
          <p:cNvPr id="46" name="45 CuadroTexto"/>
          <p:cNvSpPr txBox="1"/>
          <p:nvPr/>
        </p:nvSpPr>
        <p:spPr>
          <a:xfrm>
            <a:off x="5318012" y="5580112"/>
            <a:ext cx="1882886" cy="2631490"/>
          </a:xfrm>
          <a:prstGeom prst="rect">
            <a:avLst/>
          </a:prstGeom>
          <a:noFill/>
        </p:spPr>
        <p:txBody>
          <a:bodyPr wrap="square" rtlCol="0">
            <a:spAutoFit/>
          </a:bodyPr>
          <a:lstStyle/>
          <a:p>
            <a:pPr algn="just"/>
            <a:r>
              <a:rPr lang="es-ES" sz="1100" dirty="0">
                <a:latin typeface="Arial Narrow" panose="020B0606020202030204" pitchFamily="34" charset="0"/>
              </a:rPr>
              <a:t>Hasta la semana epidemiológica 40  se han notificado en residentes de la Ciudad 184 casos sospechosos de sarampión/rubéola, para una tasa de notificación de 6,98 casos por cada 100.000 habitantes, indicando esto que se cumple con la meta de notificación del evento proporcional en este periodo y que debe ser mayor a 2 casos por cada 100.000 habitantes durante un año (53 casos), o 1 caso por 100.000 habitantes por</a:t>
            </a:r>
          </a:p>
        </p:txBody>
      </p:sp>
      <p:sp>
        <p:nvSpPr>
          <p:cNvPr id="2" name="1 Rectángulo"/>
          <p:cNvSpPr/>
          <p:nvPr/>
        </p:nvSpPr>
        <p:spPr>
          <a:xfrm>
            <a:off x="49846" y="8170399"/>
            <a:ext cx="7092912" cy="769441"/>
          </a:xfrm>
          <a:prstGeom prst="rect">
            <a:avLst/>
          </a:prstGeom>
          <a:noFill/>
        </p:spPr>
        <p:txBody>
          <a:bodyPr wrap="square" rtlCol="0">
            <a:spAutoFit/>
          </a:bodyPr>
          <a:lstStyle/>
          <a:p>
            <a:pPr algn="just"/>
            <a:r>
              <a:rPr lang="es-ES" sz="1100" dirty="0">
                <a:latin typeface="Arial Narrow" panose="020B0606020202030204" pitchFamily="34" charset="0"/>
              </a:rPr>
              <a:t>periodo epidemiológico (4 a 5 casos). Adicionalmente, 181 de los 184 casos ya fueron descartados después de haber realizado lo establecido por laboratorio e investigación epidemiológica de campo IEC. No se han confirmado casos de sarampión ni de rubeola, sin embargo, se debe estar alerta por la situación epidemiológica de estas enfermedades en el país y en todo el mundo. El 93,4% de los casos notificados (172) contaron con IEC en las primeras 48 horas después de su notificación.</a:t>
            </a:r>
          </a:p>
        </p:txBody>
      </p:sp>
      <p:sp>
        <p:nvSpPr>
          <p:cNvPr id="47" name="37 CuadroTexto"/>
          <p:cNvSpPr txBox="1"/>
          <p:nvPr/>
        </p:nvSpPr>
        <p:spPr>
          <a:xfrm>
            <a:off x="-3532" y="1006123"/>
            <a:ext cx="1941033" cy="253916"/>
          </a:xfrm>
          <a:prstGeom prst="rect">
            <a:avLst/>
          </a:prstGeom>
          <a:noFill/>
        </p:spPr>
        <p:txBody>
          <a:bodyPr wrap="square" rtlCol="0">
            <a:spAutoFit/>
          </a:bodyPr>
          <a:lstStyle/>
          <a:p>
            <a:r>
              <a:rPr lang="es-ES" sz="1050" b="1" dirty="0">
                <a:latin typeface="Arial Narrow" panose="020B0606020202030204" pitchFamily="34" charset="0"/>
              </a:rPr>
              <a:t>Periodo epidemiológico X- 2025</a:t>
            </a:r>
          </a:p>
        </p:txBody>
      </p:sp>
      <p:sp>
        <p:nvSpPr>
          <p:cNvPr id="48" name="37 CuadroTexto"/>
          <p:cNvSpPr txBox="1"/>
          <p:nvPr/>
        </p:nvSpPr>
        <p:spPr>
          <a:xfrm>
            <a:off x="50" y="3581646"/>
            <a:ext cx="1954908" cy="253916"/>
          </a:xfrm>
          <a:prstGeom prst="rect">
            <a:avLst/>
          </a:prstGeom>
          <a:noFill/>
        </p:spPr>
        <p:txBody>
          <a:bodyPr wrap="square" rtlCol="0">
            <a:spAutoFit/>
          </a:bodyPr>
          <a:lstStyle/>
          <a:p>
            <a:r>
              <a:rPr lang="es-ES" sz="1050" b="1" dirty="0">
                <a:latin typeface="Arial Narrow" panose="020B0606020202030204" pitchFamily="34" charset="0"/>
              </a:rPr>
              <a:t>Periodo epidemiológico X- 2025</a:t>
            </a:r>
          </a:p>
        </p:txBody>
      </p:sp>
      <p:sp>
        <p:nvSpPr>
          <p:cNvPr id="50" name="37 CuadroTexto"/>
          <p:cNvSpPr txBox="1"/>
          <p:nvPr/>
        </p:nvSpPr>
        <p:spPr>
          <a:xfrm>
            <a:off x="3503567" y="1022712"/>
            <a:ext cx="2016224" cy="253916"/>
          </a:xfrm>
          <a:prstGeom prst="rect">
            <a:avLst/>
          </a:prstGeom>
          <a:noFill/>
        </p:spPr>
        <p:txBody>
          <a:bodyPr wrap="square" rtlCol="0">
            <a:spAutoFit/>
          </a:bodyPr>
          <a:lstStyle/>
          <a:p>
            <a:r>
              <a:rPr lang="es-ES" sz="1050" b="1" dirty="0">
                <a:latin typeface="Arial Narrow" panose="020B0606020202030204" pitchFamily="34" charset="0"/>
              </a:rPr>
              <a:t>Periodo epidemiológico X- 2025</a:t>
            </a:r>
          </a:p>
        </p:txBody>
      </p:sp>
      <p:sp>
        <p:nvSpPr>
          <p:cNvPr id="41" name="37 CuadroTexto"/>
          <p:cNvSpPr txBox="1"/>
          <p:nvPr/>
        </p:nvSpPr>
        <p:spPr>
          <a:xfrm>
            <a:off x="3501148" y="3547456"/>
            <a:ext cx="2016224" cy="253916"/>
          </a:xfrm>
          <a:prstGeom prst="rect">
            <a:avLst/>
          </a:prstGeom>
          <a:noFill/>
        </p:spPr>
        <p:txBody>
          <a:bodyPr wrap="square" rtlCol="0">
            <a:spAutoFit/>
          </a:bodyPr>
          <a:lstStyle/>
          <a:p>
            <a:r>
              <a:rPr lang="es-ES" sz="1050" b="1" dirty="0">
                <a:latin typeface="Arial Narrow" panose="020B0606020202030204" pitchFamily="34" charset="0"/>
              </a:rPr>
              <a:t>Periodo epidemiológico X- 2025</a:t>
            </a:r>
          </a:p>
        </p:txBody>
      </p:sp>
      <p:sp>
        <p:nvSpPr>
          <p:cNvPr id="51" name="37 CuadroTexto"/>
          <p:cNvSpPr txBox="1"/>
          <p:nvPr/>
        </p:nvSpPr>
        <p:spPr>
          <a:xfrm>
            <a:off x="3513147" y="6060773"/>
            <a:ext cx="2016224" cy="253916"/>
          </a:xfrm>
          <a:prstGeom prst="rect">
            <a:avLst/>
          </a:prstGeom>
          <a:noFill/>
        </p:spPr>
        <p:txBody>
          <a:bodyPr wrap="square" rtlCol="0">
            <a:spAutoFit/>
          </a:bodyPr>
          <a:lstStyle/>
          <a:p>
            <a:r>
              <a:rPr lang="es-ES" sz="1050" b="1" dirty="0">
                <a:latin typeface="Arial Narrow" panose="020B0606020202030204" pitchFamily="34" charset="0"/>
              </a:rPr>
              <a:t>Periodo epidemiológico X- 2025</a:t>
            </a:r>
          </a:p>
        </p:txBody>
      </p:sp>
    </p:spTree>
    <p:extLst>
      <p:ext uri="{BB962C8B-B14F-4D97-AF65-F5344CB8AC3E}">
        <p14:creationId xmlns:p14="http://schemas.microsoft.com/office/powerpoint/2010/main" val="3744786696"/>
      </p:ext>
    </p:extLst>
  </p:cSld>
  <p:clrMapOvr>
    <a:masterClrMapping/>
  </p:clrMapOvr>
</p:sld>
</file>

<file path=ppt/theme/theme1.xml><?xml version="1.0" encoding="utf-8"?>
<a:theme xmlns:a="http://schemas.openxmlformats.org/drawingml/2006/main" name="Tema de Office">
  <a:themeElements>
    <a:clrScheme name="Personalizado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7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361</TotalTime>
  <Words>10228</Words>
  <Application>Microsoft Office PowerPoint</Application>
  <PresentationFormat>Personalizado</PresentationFormat>
  <Paragraphs>1657</Paragraphs>
  <Slides>59</Slides>
  <Notes>15</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59</vt:i4>
      </vt:variant>
    </vt:vector>
  </HeadingPairs>
  <TitlesOfParts>
    <vt:vector size="70" baseType="lpstr">
      <vt:lpstr>Arial Narrow</vt:lpstr>
      <vt:lpstr>Libre Franklin Black</vt:lpstr>
      <vt:lpstr>Segoe UI</vt:lpstr>
      <vt:lpstr>Arial</vt:lpstr>
      <vt:lpstr>Aptos Narrow</vt:lpstr>
      <vt:lpstr>Times New Roman</vt:lpstr>
      <vt:lpstr>MS Mincho</vt:lpstr>
      <vt:lpstr>Calibri</vt:lpstr>
      <vt:lpstr>Cambria</vt:lpstr>
      <vt:lpstr>Arial MT</vt:lpstr>
      <vt:lpstr>Tema de Office</vt:lpstr>
      <vt:lpstr>Presentación</vt:lpstr>
      <vt:lpstr>Contenido</vt:lpstr>
      <vt:lpstr>Tosferina</vt:lpstr>
      <vt:lpstr>Parotiditis</vt:lpstr>
      <vt:lpstr>Presentación de PowerPoint</vt:lpstr>
      <vt:lpstr>Varicela</vt:lpstr>
      <vt:lpstr>Presentación de PowerPoint</vt:lpstr>
      <vt:lpstr>Meningitis bacterianas</vt:lpstr>
      <vt:lpstr>Presentación de PowerPoint</vt:lpstr>
      <vt:lpstr>Hepatitis A</vt:lpstr>
      <vt:lpstr>Presentación de PowerPoint</vt:lpstr>
      <vt:lpstr>Presentación de PowerPoint</vt:lpstr>
      <vt:lpstr>Presentación de PowerPoint</vt:lpstr>
      <vt:lpstr>Intoxicaciones</vt:lpstr>
      <vt:lpstr>Presentación de PowerPoint</vt:lpstr>
      <vt:lpstr>Presentación de PowerPoint</vt:lpstr>
      <vt:lpstr>Fiebre Tifoidea</vt:lpstr>
      <vt:lpstr>Presentación de PowerPoint</vt:lpstr>
      <vt:lpstr>Presentación de PowerPoint</vt:lpstr>
      <vt:lpstr>Enfermedad transmitida por alimentos ETA </vt:lpstr>
      <vt:lpstr>Presentación de PowerPoint</vt:lpstr>
      <vt:lpstr>Presentación de PowerPoint</vt:lpstr>
      <vt:lpstr>Presentación de PowerPoint</vt:lpstr>
      <vt:lpstr>Presentación de PowerPoint</vt:lpstr>
      <vt:lpstr>Intento de suicidio</vt:lpstr>
      <vt:lpstr>Presentación de PowerPoint</vt:lpstr>
      <vt:lpstr>Presentación de PowerPoint</vt:lpstr>
      <vt:lpstr>Mortalidad materna- MM</vt:lpstr>
      <vt:lpstr>Presentación de PowerPoint</vt:lpstr>
      <vt:lpstr>Morbilidad materna extrema - MME</vt:lpstr>
      <vt:lpstr>Presentación de PowerPoint</vt:lpstr>
      <vt:lpstr>Presentación de PowerPoint</vt:lpstr>
      <vt:lpstr>Presentación de PowerPoint</vt:lpstr>
      <vt:lpstr>Mortalidad perinatal y neonatal tardía MPNT</vt:lpstr>
      <vt:lpstr>Presentación de PowerPoint</vt:lpstr>
      <vt:lpstr>Defectos congénitos</vt:lpstr>
      <vt:lpstr>Presentación de PowerPoint</vt:lpstr>
      <vt:lpstr>Sífilis Gestacional SG</vt:lpstr>
      <vt:lpstr>Presentación de PowerPoint</vt:lpstr>
      <vt:lpstr>Sífilis Congénita  SC</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dc:title>
  <dc:creator>Silvana Zapata Bedoya</dc:creator>
  <cp:lastModifiedBy>Usuario de Windows</cp:lastModifiedBy>
  <cp:revision>22</cp:revision>
  <dcterms:created xsi:type="dcterms:W3CDTF">2019-03-11T16:04:20Z</dcterms:created>
  <dcterms:modified xsi:type="dcterms:W3CDTF">2026-01-14T15:17:02Z</dcterms:modified>
</cp:coreProperties>
</file>