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8" r:id="rId3"/>
    <p:sldId id="727" r:id="rId4"/>
    <p:sldId id="728" r:id="rId5"/>
    <p:sldId id="729" r:id="rId6"/>
    <p:sldId id="730" r:id="rId7"/>
    <p:sldId id="731" r:id="rId8"/>
    <p:sldId id="732" r:id="rId9"/>
    <p:sldId id="733" r:id="rId10"/>
    <p:sldId id="741" r:id="rId11"/>
    <p:sldId id="742" r:id="rId12"/>
    <p:sldId id="743" r:id="rId13"/>
    <p:sldId id="744" r:id="rId14"/>
    <p:sldId id="745" r:id="rId15"/>
    <p:sldId id="746" r:id="rId16"/>
    <p:sldId id="747" r:id="rId17"/>
    <p:sldId id="748" r:id="rId18"/>
    <p:sldId id="749" r:id="rId19"/>
    <p:sldId id="750" r:id="rId20"/>
    <p:sldId id="751" r:id="rId21"/>
    <p:sldId id="752" r:id="rId22"/>
    <p:sldId id="753" r:id="rId23"/>
    <p:sldId id="754" r:id="rId24"/>
    <p:sldId id="755" r:id="rId25"/>
    <p:sldId id="734" r:id="rId26"/>
    <p:sldId id="735" r:id="rId27"/>
    <p:sldId id="736" r:id="rId28"/>
    <p:sldId id="758" r:id="rId29"/>
    <p:sldId id="759" r:id="rId30"/>
    <p:sldId id="760" r:id="rId31"/>
    <p:sldId id="761" r:id="rId32"/>
    <p:sldId id="762" r:id="rId33"/>
    <p:sldId id="763" r:id="rId34"/>
    <p:sldId id="764" r:id="rId35"/>
    <p:sldId id="765" r:id="rId36"/>
    <p:sldId id="766" r:id="rId37"/>
    <p:sldId id="767" r:id="rId38"/>
    <p:sldId id="768" r:id="rId39"/>
    <p:sldId id="769" r:id="rId40"/>
    <p:sldId id="770" r:id="rId41"/>
    <p:sldId id="771" r:id="rId42"/>
    <p:sldId id="772" r:id="rId43"/>
    <p:sldId id="773" r:id="rId44"/>
    <p:sldId id="774" r:id="rId45"/>
    <p:sldId id="775" r:id="rId46"/>
    <p:sldId id="776" r:id="rId47"/>
    <p:sldId id="777" r:id="rId48"/>
    <p:sldId id="778" r:id="rId49"/>
    <p:sldId id="779" r:id="rId50"/>
    <p:sldId id="780" r:id="rId51"/>
    <p:sldId id="781" r:id="rId52"/>
    <p:sldId id="782" r:id="rId53"/>
    <p:sldId id="737" r:id="rId54"/>
    <p:sldId id="738" r:id="rId55"/>
    <p:sldId id="739" r:id="rId56"/>
    <p:sldId id="740" r:id="rId57"/>
    <p:sldId id="756" r:id="rId58"/>
    <p:sldId id="757" r:id="rId59"/>
    <p:sldId id="311" r:id="rId60"/>
  </p:sldIdLst>
  <p:sldSz cx="7200900" cy="9144000"/>
  <p:notesSz cx="7010400" cy="9296400"/>
  <p:embeddedFontLst>
    <p:embeddedFont>
      <p:font typeface="Libre Franklin Black" panose="020B0604020202020204" charset="0"/>
      <p:bold r:id="rId62"/>
      <p:boldItalic r:id="rId63"/>
    </p:embeddedFont>
    <p:embeddedFont>
      <p:font typeface="Arial Narrow" panose="020B0606020202030204" pitchFamily="34" charset="0"/>
      <p:regular r:id="rId64"/>
      <p:bold r:id="rId65"/>
      <p:italic r:id="rId66"/>
      <p:boldItalic r:id="rId67"/>
    </p:embeddedFont>
    <p:embeddedFont>
      <p:font typeface="Quattrocento Sans" panose="020B0604020202020204"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Cambria" panose="02040503050406030204" pitchFamily="18"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60"/>
  </p:normalViewPr>
  <p:slideViewPr>
    <p:cSldViewPr snapToGrid="0">
      <p:cViewPr varScale="1">
        <p:scale>
          <a:sx n="62" d="100"/>
          <a:sy n="62" d="100"/>
        </p:scale>
        <p:origin x="2107" y="67"/>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heme" Target="theme/theme1.xml"/><Relationship Id="rId61" Type="http://schemas.openxmlformats.org/officeDocument/2006/relationships/notesMaster" Target="notesMasters/notesMaster1.xml"/><Relationship Id="rId82" Type="http://schemas.openxmlformats.org/officeDocument/2006/relationships/font" Target="fonts/font21.fntdata"/></Relationships>
</file>

<file path=ppt/charts/_rels/chart1.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5\Periodo%2012\PLANTILLA%20PROPIA%20INTENTO%20DE%20SUICIDIO_2025%20para%20bolet&#237;n.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2\PLANTILLA%20PROPIA%20INTENTO%20DE%20SUICIDIO_2025%20para%20bolet&#237;n.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2\PLANTILLA%20PROPIA%20INTENTO%20DE%20SUICIDIO_2025%20para%20bolet&#237;n.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nas1\Alcaldia\217-SALUD\21730-S-SP\U-VE\Homes\1037613764\Boletines\2025\Periodo%2012\PLANTILLA%20PROPIA%20INTENTO%20DE%20SUICIDIO_2025%20para%20bolet&#237;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endémico'!$A$78</c:f>
              <c:strCache>
                <c:ptCount val="1"/>
                <c:pt idx="0">
                  <c:v>2025</c:v>
                </c:pt>
              </c:strCache>
            </c:strRef>
          </c:tx>
          <c:spPr>
            <a:solidFill>
              <a:srgbClr val="0070C0"/>
            </a:solidFill>
          </c:spPr>
          <c:invertIfNegative val="0"/>
          <c:val>
            <c:numRef>
              <c:f>'Canal endémico'!$B$78:$BA$78</c:f>
              <c:numCache>
                <c:formatCode>General</c:formatCode>
                <c:ptCount val="52"/>
                <c:pt idx="0">
                  <c:v>37</c:v>
                </c:pt>
                <c:pt idx="1">
                  <c:v>47</c:v>
                </c:pt>
                <c:pt idx="2">
                  <c:v>34</c:v>
                </c:pt>
                <c:pt idx="3">
                  <c:v>47</c:v>
                </c:pt>
                <c:pt idx="4">
                  <c:v>40</c:v>
                </c:pt>
                <c:pt idx="5">
                  <c:v>47</c:v>
                </c:pt>
                <c:pt idx="6">
                  <c:v>60</c:v>
                </c:pt>
                <c:pt idx="7">
                  <c:v>41</c:v>
                </c:pt>
                <c:pt idx="8">
                  <c:v>53</c:v>
                </c:pt>
                <c:pt idx="9">
                  <c:v>54</c:v>
                </c:pt>
                <c:pt idx="10">
                  <c:v>42</c:v>
                </c:pt>
                <c:pt idx="11">
                  <c:v>58</c:v>
                </c:pt>
                <c:pt idx="12">
                  <c:v>42</c:v>
                </c:pt>
                <c:pt idx="13">
                  <c:v>60</c:v>
                </c:pt>
                <c:pt idx="14">
                  <c:v>34</c:v>
                </c:pt>
                <c:pt idx="15">
                  <c:v>37</c:v>
                </c:pt>
                <c:pt idx="16">
                  <c:v>49</c:v>
                </c:pt>
                <c:pt idx="17">
                  <c:v>43</c:v>
                </c:pt>
                <c:pt idx="18">
                  <c:v>47</c:v>
                </c:pt>
                <c:pt idx="19">
                  <c:v>37</c:v>
                </c:pt>
                <c:pt idx="20">
                  <c:v>35</c:v>
                </c:pt>
                <c:pt idx="21">
                  <c:v>54</c:v>
                </c:pt>
                <c:pt idx="22">
                  <c:v>48</c:v>
                </c:pt>
                <c:pt idx="23">
                  <c:v>56</c:v>
                </c:pt>
                <c:pt idx="24">
                  <c:v>38</c:v>
                </c:pt>
                <c:pt idx="25">
                  <c:v>41</c:v>
                </c:pt>
                <c:pt idx="26">
                  <c:v>46</c:v>
                </c:pt>
                <c:pt idx="27">
                  <c:v>52</c:v>
                </c:pt>
                <c:pt idx="28">
                  <c:v>48</c:v>
                </c:pt>
                <c:pt idx="29">
                  <c:v>70</c:v>
                </c:pt>
                <c:pt idx="30">
                  <c:v>59</c:v>
                </c:pt>
                <c:pt idx="31">
                  <c:v>50</c:v>
                </c:pt>
                <c:pt idx="32">
                  <c:v>31</c:v>
                </c:pt>
                <c:pt idx="33">
                  <c:v>58</c:v>
                </c:pt>
                <c:pt idx="34">
                  <c:v>54</c:v>
                </c:pt>
                <c:pt idx="35">
                  <c:v>53</c:v>
                </c:pt>
                <c:pt idx="36">
                  <c:v>67</c:v>
                </c:pt>
                <c:pt idx="37">
                  <c:v>49</c:v>
                </c:pt>
                <c:pt idx="38">
                  <c:v>68</c:v>
                </c:pt>
                <c:pt idx="39">
                  <c:v>54</c:v>
                </c:pt>
                <c:pt idx="40">
                  <c:v>49</c:v>
                </c:pt>
                <c:pt idx="41">
                  <c:v>54</c:v>
                </c:pt>
                <c:pt idx="42">
                  <c:v>56</c:v>
                </c:pt>
                <c:pt idx="43">
                  <c:v>52</c:v>
                </c:pt>
                <c:pt idx="44">
                  <c:v>79</c:v>
                </c:pt>
                <c:pt idx="45">
                  <c:v>48</c:v>
                </c:pt>
                <c:pt idx="46">
                  <c:v>43</c:v>
                </c:pt>
                <c:pt idx="47">
                  <c:v>44</c:v>
                </c:pt>
                <c:pt idx="48">
                  <c:v>0</c:v>
                </c:pt>
                <c:pt idx="49">
                  <c:v>0</c:v>
                </c:pt>
                <c:pt idx="50">
                  <c:v>0</c:v>
                </c:pt>
                <c:pt idx="51">
                  <c:v>0</c:v>
                </c:pt>
              </c:numCache>
            </c:numRef>
          </c:val>
          <c:extLst>
            <c:ext xmlns:c16="http://schemas.microsoft.com/office/drawing/2014/chart" uri="{C3380CC4-5D6E-409C-BE32-E72D297353CC}">
              <c16:uniqueId val="{00000000-153C-4307-94E3-28600CE18E08}"/>
            </c:ext>
          </c:extLst>
        </c:ser>
        <c:dLbls>
          <c:showLegendKey val="0"/>
          <c:showVal val="0"/>
          <c:showCatName val="0"/>
          <c:showSerName val="0"/>
          <c:showPercent val="0"/>
          <c:showBubbleSize val="0"/>
        </c:dLbls>
        <c:gapWidth val="5"/>
        <c:axId val="138182656"/>
        <c:axId val="138184576"/>
      </c:barChart>
      <c:lineChart>
        <c:grouping val="standard"/>
        <c:varyColors val="0"/>
        <c:ser>
          <c:idx val="0"/>
          <c:order val="0"/>
          <c:tx>
            <c:strRef>
              <c:f>'Canal endémico'!$A$75</c:f>
              <c:strCache>
                <c:ptCount val="1"/>
                <c:pt idx="0">
                  <c:v>2022</c:v>
                </c:pt>
              </c:strCache>
            </c:strRef>
          </c:tx>
          <c:spPr>
            <a:ln>
              <a:solidFill>
                <a:srgbClr val="FFC000"/>
              </a:solidFill>
            </a:ln>
          </c:spPr>
          <c:marker>
            <c:symbol val="none"/>
          </c:marker>
          <c:val>
            <c:numRef>
              <c:f>'Canal endémico'!$B$75:$BA$75</c:f>
              <c:numCache>
                <c:formatCode>General</c:formatCode>
                <c:ptCount val="52"/>
                <c:pt idx="0">
                  <c:v>28</c:v>
                </c:pt>
                <c:pt idx="1">
                  <c:v>47</c:v>
                </c:pt>
                <c:pt idx="2">
                  <c:v>32</c:v>
                </c:pt>
                <c:pt idx="3">
                  <c:v>22</c:v>
                </c:pt>
                <c:pt idx="4">
                  <c:v>39</c:v>
                </c:pt>
                <c:pt idx="5">
                  <c:v>45</c:v>
                </c:pt>
                <c:pt idx="6">
                  <c:v>68</c:v>
                </c:pt>
                <c:pt idx="7">
                  <c:v>52</c:v>
                </c:pt>
                <c:pt idx="8">
                  <c:v>62</c:v>
                </c:pt>
                <c:pt idx="9">
                  <c:v>70</c:v>
                </c:pt>
                <c:pt idx="10">
                  <c:v>53</c:v>
                </c:pt>
                <c:pt idx="11">
                  <c:v>67</c:v>
                </c:pt>
                <c:pt idx="12">
                  <c:v>51</c:v>
                </c:pt>
                <c:pt idx="13">
                  <c:v>53</c:v>
                </c:pt>
                <c:pt idx="14">
                  <c:v>49</c:v>
                </c:pt>
                <c:pt idx="15">
                  <c:v>57</c:v>
                </c:pt>
                <c:pt idx="16">
                  <c:v>44</c:v>
                </c:pt>
                <c:pt idx="17">
                  <c:v>59</c:v>
                </c:pt>
                <c:pt idx="18">
                  <c:v>56</c:v>
                </c:pt>
                <c:pt idx="19">
                  <c:v>57</c:v>
                </c:pt>
                <c:pt idx="20">
                  <c:v>49</c:v>
                </c:pt>
                <c:pt idx="21">
                  <c:v>50</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52</c:v>
                </c:pt>
                <c:pt idx="36">
                  <c:v>57</c:v>
                </c:pt>
                <c:pt idx="37">
                  <c:v>62</c:v>
                </c:pt>
                <c:pt idx="38">
                  <c:v>74</c:v>
                </c:pt>
                <c:pt idx="39">
                  <c:v>59</c:v>
                </c:pt>
                <c:pt idx="40">
                  <c:v>52</c:v>
                </c:pt>
                <c:pt idx="41">
                  <c:v>55</c:v>
                </c:pt>
                <c:pt idx="42">
                  <c:v>52</c:v>
                </c:pt>
                <c:pt idx="43">
                  <c:v>55</c:v>
                </c:pt>
                <c:pt idx="44">
                  <c:v>47</c:v>
                </c:pt>
                <c:pt idx="45">
                  <c:v>53</c:v>
                </c:pt>
                <c:pt idx="46">
                  <c:v>52</c:v>
                </c:pt>
                <c:pt idx="47">
                  <c:v>46</c:v>
                </c:pt>
                <c:pt idx="48">
                  <c:v>38</c:v>
                </c:pt>
                <c:pt idx="49">
                  <c:v>39</c:v>
                </c:pt>
                <c:pt idx="50">
                  <c:v>39</c:v>
                </c:pt>
                <c:pt idx="51">
                  <c:v>56</c:v>
                </c:pt>
              </c:numCache>
            </c:numRef>
          </c:val>
          <c:smooth val="0"/>
          <c:extLst>
            <c:ext xmlns:c16="http://schemas.microsoft.com/office/drawing/2014/chart" uri="{C3380CC4-5D6E-409C-BE32-E72D297353CC}">
              <c16:uniqueId val="{00000001-153C-4307-94E3-28600CE18E08}"/>
            </c:ext>
          </c:extLst>
        </c:ser>
        <c:ser>
          <c:idx val="4"/>
          <c:order val="1"/>
          <c:tx>
            <c:strRef>
              <c:f>'Canal endémico'!$A$76</c:f>
              <c:strCache>
                <c:ptCount val="1"/>
                <c:pt idx="0">
                  <c:v>2023</c:v>
                </c:pt>
              </c:strCache>
            </c:strRef>
          </c:tx>
          <c:spPr>
            <a:ln>
              <a:solidFill>
                <a:srgbClr val="92D050"/>
              </a:solidFill>
            </a:ln>
          </c:spPr>
          <c:marker>
            <c:symbol val="none"/>
          </c:marker>
          <c:val>
            <c:numRef>
              <c:f>'Canal endémico'!$B$76:$BA$76</c:f>
              <c:numCache>
                <c:formatCode>General</c:formatCode>
                <c:ptCount val="52"/>
                <c:pt idx="0">
                  <c:v>47</c:v>
                </c:pt>
                <c:pt idx="1">
                  <c:v>31</c:v>
                </c:pt>
                <c:pt idx="2">
                  <c:v>36</c:v>
                </c:pt>
                <c:pt idx="3">
                  <c:v>46</c:v>
                </c:pt>
                <c:pt idx="4">
                  <c:v>54</c:v>
                </c:pt>
                <c:pt idx="5">
                  <c:v>49</c:v>
                </c:pt>
                <c:pt idx="6">
                  <c:v>46</c:v>
                </c:pt>
                <c:pt idx="7">
                  <c:v>71</c:v>
                </c:pt>
                <c:pt idx="8">
                  <c:v>69</c:v>
                </c:pt>
                <c:pt idx="9">
                  <c:v>65</c:v>
                </c:pt>
                <c:pt idx="10">
                  <c:v>62</c:v>
                </c:pt>
                <c:pt idx="11">
                  <c:v>62</c:v>
                </c:pt>
                <c:pt idx="12">
                  <c:v>69</c:v>
                </c:pt>
                <c:pt idx="13">
                  <c:v>60</c:v>
                </c:pt>
                <c:pt idx="14">
                  <c:v>71</c:v>
                </c:pt>
                <c:pt idx="15">
                  <c:v>72</c:v>
                </c:pt>
                <c:pt idx="16">
                  <c:v>49</c:v>
                </c:pt>
                <c:pt idx="17">
                  <c:v>67</c:v>
                </c:pt>
                <c:pt idx="18">
                  <c:v>67</c:v>
                </c:pt>
                <c:pt idx="19">
                  <c:v>65</c:v>
                </c:pt>
                <c:pt idx="20">
                  <c:v>51</c:v>
                </c:pt>
                <c:pt idx="21">
                  <c:v>47</c:v>
                </c:pt>
                <c:pt idx="22">
                  <c:v>71</c:v>
                </c:pt>
                <c:pt idx="23">
                  <c:v>53</c:v>
                </c:pt>
                <c:pt idx="24">
                  <c:v>48</c:v>
                </c:pt>
                <c:pt idx="25">
                  <c:v>55</c:v>
                </c:pt>
                <c:pt idx="26">
                  <c:v>61</c:v>
                </c:pt>
                <c:pt idx="27">
                  <c:v>48</c:v>
                </c:pt>
                <c:pt idx="28">
                  <c:v>46</c:v>
                </c:pt>
                <c:pt idx="29">
                  <c:v>39</c:v>
                </c:pt>
                <c:pt idx="30">
                  <c:v>47</c:v>
                </c:pt>
                <c:pt idx="31">
                  <c:v>60</c:v>
                </c:pt>
                <c:pt idx="32">
                  <c:v>64</c:v>
                </c:pt>
                <c:pt idx="33">
                  <c:v>60</c:v>
                </c:pt>
                <c:pt idx="34">
                  <c:v>80</c:v>
                </c:pt>
                <c:pt idx="35">
                  <c:v>57</c:v>
                </c:pt>
                <c:pt idx="36">
                  <c:v>76</c:v>
                </c:pt>
                <c:pt idx="37">
                  <c:v>65</c:v>
                </c:pt>
                <c:pt idx="38">
                  <c:v>59</c:v>
                </c:pt>
                <c:pt idx="39">
                  <c:v>60</c:v>
                </c:pt>
                <c:pt idx="40">
                  <c:v>54</c:v>
                </c:pt>
                <c:pt idx="41">
                  <c:v>60</c:v>
                </c:pt>
                <c:pt idx="42">
                  <c:v>61</c:v>
                </c:pt>
                <c:pt idx="43">
                  <c:v>54</c:v>
                </c:pt>
                <c:pt idx="44">
                  <c:v>39</c:v>
                </c:pt>
                <c:pt idx="45">
                  <c:v>53</c:v>
                </c:pt>
                <c:pt idx="46">
                  <c:v>53</c:v>
                </c:pt>
                <c:pt idx="47">
                  <c:v>47</c:v>
                </c:pt>
                <c:pt idx="48">
                  <c:v>48</c:v>
                </c:pt>
                <c:pt idx="49">
                  <c:v>50</c:v>
                </c:pt>
                <c:pt idx="50">
                  <c:v>32</c:v>
                </c:pt>
                <c:pt idx="51">
                  <c:v>38</c:v>
                </c:pt>
              </c:numCache>
            </c:numRef>
          </c:val>
          <c:smooth val="0"/>
          <c:extLst>
            <c:ext xmlns:c16="http://schemas.microsoft.com/office/drawing/2014/chart" uri="{C3380CC4-5D6E-409C-BE32-E72D297353CC}">
              <c16:uniqueId val="{00000002-153C-4307-94E3-28600CE18E08}"/>
            </c:ext>
          </c:extLst>
        </c:ser>
        <c:ser>
          <c:idx val="3"/>
          <c:order val="2"/>
          <c:tx>
            <c:strRef>
              <c:f>'Canal endémico'!$A$77</c:f>
              <c:strCache>
                <c:ptCount val="1"/>
                <c:pt idx="0">
                  <c:v>2024</c:v>
                </c:pt>
              </c:strCache>
            </c:strRef>
          </c:tx>
          <c:spPr>
            <a:ln>
              <a:solidFill>
                <a:srgbClr val="C00000"/>
              </a:solidFill>
            </a:ln>
          </c:spPr>
          <c:marker>
            <c:symbol val="none"/>
          </c:marker>
          <c:val>
            <c:numRef>
              <c:f>'Canal endémico'!$B$77:$BA$77</c:f>
              <c:numCache>
                <c:formatCode>General</c:formatCode>
                <c:ptCount val="52"/>
                <c:pt idx="0">
                  <c:v>48</c:v>
                </c:pt>
                <c:pt idx="1">
                  <c:v>46</c:v>
                </c:pt>
                <c:pt idx="2">
                  <c:v>42</c:v>
                </c:pt>
                <c:pt idx="3">
                  <c:v>44</c:v>
                </c:pt>
                <c:pt idx="4">
                  <c:v>47</c:v>
                </c:pt>
                <c:pt idx="5">
                  <c:v>49</c:v>
                </c:pt>
                <c:pt idx="6">
                  <c:v>67</c:v>
                </c:pt>
                <c:pt idx="7">
                  <c:v>58</c:v>
                </c:pt>
                <c:pt idx="8">
                  <c:v>63</c:v>
                </c:pt>
                <c:pt idx="9">
                  <c:v>66</c:v>
                </c:pt>
                <c:pt idx="10">
                  <c:v>68</c:v>
                </c:pt>
                <c:pt idx="11">
                  <c:v>64</c:v>
                </c:pt>
                <c:pt idx="12">
                  <c:v>61</c:v>
                </c:pt>
                <c:pt idx="13">
                  <c:v>53</c:v>
                </c:pt>
                <c:pt idx="14">
                  <c:v>67</c:v>
                </c:pt>
                <c:pt idx="15">
                  <c:v>77</c:v>
                </c:pt>
                <c:pt idx="16">
                  <c:v>57</c:v>
                </c:pt>
                <c:pt idx="17">
                  <c:v>63</c:v>
                </c:pt>
                <c:pt idx="18">
                  <c:v>57</c:v>
                </c:pt>
                <c:pt idx="19">
                  <c:v>56</c:v>
                </c:pt>
                <c:pt idx="20">
                  <c:v>50</c:v>
                </c:pt>
                <c:pt idx="21">
                  <c:v>40</c:v>
                </c:pt>
                <c:pt idx="22">
                  <c:v>62</c:v>
                </c:pt>
                <c:pt idx="23">
                  <c:v>50</c:v>
                </c:pt>
                <c:pt idx="24">
                  <c:v>56</c:v>
                </c:pt>
                <c:pt idx="25">
                  <c:v>40</c:v>
                </c:pt>
                <c:pt idx="26">
                  <c:v>55</c:v>
                </c:pt>
                <c:pt idx="27">
                  <c:v>42</c:v>
                </c:pt>
                <c:pt idx="28">
                  <c:v>56</c:v>
                </c:pt>
                <c:pt idx="29">
                  <c:v>52</c:v>
                </c:pt>
                <c:pt idx="30">
                  <c:v>36</c:v>
                </c:pt>
                <c:pt idx="31">
                  <c:v>62</c:v>
                </c:pt>
                <c:pt idx="32">
                  <c:v>50</c:v>
                </c:pt>
                <c:pt idx="33">
                  <c:v>51</c:v>
                </c:pt>
                <c:pt idx="34">
                  <c:v>59</c:v>
                </c:pt>
                <c:pt idx="35">
                  <c:v>63</c:v>
                </c:pt>
                <c:pt idx="36">
                  <c:v>68</c:v>
                </c:pt>
                <c:pt idx="37">
                  <c:v>60</c:v>
                </c:pt>
                <c:pt idx="38">
                  <c:v>60</c:v>
                </c:pt>
                <c:pt idx="39">
                  <c:v>61</c:v>
                </c:pt>
                <c:pt idx="40">
                  <c:v>57</c:v>
                </c:pt>
                <c:pt idx="41">
                  <c:v>54</c:v>
                </c:pt>
                <c:pt idx="42">
                  <c:v>42</c:v>
                </c:pt>
                <c:pt idx="43">
                  <c:v>52</c:v>
                </c:pt>
                <c:pt idx="44">
                  <c:v>55</c:v>
                </c:pt>
                <c:pt idx="45">
                  <c:v>49</c:v>
                </c:pt>
                <c:pt idx="46">
                  <c:v>48</c:v>
                </c:pt>
                <c:pt idx="47">
                  <c:v>50</c:v>
                </c:pt>
                <c:pt idx="48">
                  <c:v>57</c:v>
                </c:pt>
                <c:pt idx="49">
                  <c:v>39</c:v>
                </c:pt>
                <c:pt idx="50">
                  <c:v>51</c:v>
                </c:pt>
                <c:pt idx="51">
                  <c:v>36</c:v>
                </c:pt>
              </c:numCache>
            </c:numRef>
          </c:val>
          <c:smooth val="0"/>
          <c:extLst>
            <c:ext xmlns:c16="http://schemas.microsoft.com/office/drawing/2014/chart" uri="{C3380CC4-5D6E-409C-BE32-E72D297353CC}">
              <c16:uniqueId val="{00000003-153C-4307-94E3-28600CE18E08}"/>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'Edad-CicloVital'!$T$2</c:f>
              <c:strCache>
                <c:ptCount val="1"/>
                <c:pt idx="0">
                  <c:v>Masculino</c:v>
                </c:pt>
              </c:strCache>
            </c:strRef>
          </c:tx>
          <c:spPr>
            <a:solidFill>
              <a:schemeClr val="accent1"/>
            </a:solidFill>
            <a:ln>
              <a:noFill/>
            </a:ln>
            <a:effectLst/>
          </c:spPr>
          <c:invertIfNegative val="0"/>
          <c:dLbls>
            <c:dLbl>
              <c:idx val="1"/>
              <c:layout>
                <c:manualLayout>
                  <c:x val="-2.3856858846918488E-2"/>
                  <c:y val="3.8149731990622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1B-450D-9718-DE4964D5631E}"/>
                </c:ext>
              </c:extLst>
            </c:dLbl>
            <c:dLbl>
              <c:idx val="2"/>
              <c:layout>
                <c:manualLayout>
                  <c:x val="-3.9761431411530865E-2"/>
                  <c:y val="-3.81407202429086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1B-450D-9718-DE4964D5631E}"/>
                </c:ext>
              </c:extLst>
            </c:dLbl>
            <c:dLbl>
              <c:idx val="3"/>
              <c:layout>
                <c:manualLayout>
                  <c:x val="-0.12723658051689862"/>
                  <c:y val="1.2015663619093851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1B-450D-9718-DE4964D5631E}"/>
                </c:ext>
              </c:extLst>
            </c:dLbl>
            <c:dLbl>
              <c:idx val="4"/>
              <c:layout>
                <c:manualLayout>
                  <c:x val="-0.1219350563286945"/>
                  <c:y val="6.007831809546925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1B-450D-9718-DE4964D5631E}"/>
                </c:ext>
              </c:extLst>
            </c:dLbl>
            <c:dLbl>
              <c:idx val="5"/>
              <c:layout>
                <c:manualLayout>
                  <c:x val="-0.11398277004638833"/>
                  <c:y val="9.0117477136209844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1B-450D-9718-DE4964D5631E}"/>
                </c:ext>
              </c:extLst>
            </c:dLbl>
            <c:dLbl>
              <c:idx val="6"/>
              <c:layout>
                <c:manualLayout>
                  <c:x val="-8.74751491053678E-2"/>
                  <c:y val="6.007831810246328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1B-450D-9718-DE4964D5631E}"/>
                </c:ext>
              </c:extLst>
            </c:dLbl>
            <c:dLbl>
              <c:idx val="7"/>
              <c:layout>
                <c:manualLayout>
                  <c:x val="-7.4221338634857567E-2"/>
                  <c:y val="7.63024678971514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1B-450D-9718-DE4964D5631E}"/>
                </c:ext>
              </c:extLst>
            </c:dLbl>
            <c:dLbl>
              <c:idx val="8"/>
              <c:layout>
                <c:manualLayout>
                  <c:x val="-6.6269052352551358E-2"/>
                  <c:y val="6.0078318095469253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1B-450D-9718-DE4964D5631E}"/>
                </c:ext>
              </c:extLst>
            </c:dLbl>
            <c:dLbl>
              <c:idx val="9"/>
              <c:layout>
                <c:manualLayout>
                  <c:x val="-3.976143141153081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1B-450D-9718-DE4964D5631E}"/>
                </c:ext>
              </c:extLst>
            </c:dLbl>
            <c:dLbl>
              <c:idx val="10"/>
              <c:layout>
                <c:manualLayout>
                  <c:x val="-3.1809145129224649E-2"/>
                  <c:y val="-3.8143724158813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1B-450D-9718-DE4964D5631E}"/>
                </c:ext>
              </c:extLst>
            </c:dLbl>
            <c:dLbl>
              <c:idx val="11"/>
              <c:layout>
                <c:manualLayout>
                  <c:x val="-3.18091451292246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1B-450D-9718-DE4964D5631E}"/>
                </c:ext>
              </c:extLst>
            </c:dLbl>
            <c:dLbl>
              <c:idx val="12"/>
              <c:layout>
                <c:manualLayout>
                  <c:x val="-3.18091451292246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1B-450D-9718-DE4964D5631E}"/>
                </c:ext>
              </c:extLst>
            </c:dLbl>
            <c:dLbl>
              <c:idx val="13"/>
              <c:layout>
                <c:manualLayout>
                  <c:x val="-2.3856858846918537E-2"/>
                  <c:y val="1.748509183976253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A1B-450D-9718-DE4964D5631E}"/>
                </c:ext>
              </c:extLst>
            </c:dLbl>
            <c:dLbl>
              <c:idx val="14"/>
              <c:layout>
                <c:manualLayout>
                  <c:x val="-3.44599072233267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1B-450D-9718-DE4964D5631E}"/>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'Edad-CicloVital'!$R$3:$R$17</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'Edad-CicloVital'!$T$3:$T$17</c:f>
              <c:numCache>
                <c:formatCode>0;0</c:formatCode>
                <c:ptCount val="15"/>
                <c:pt idx="0">
                  <c:v>0</c:v>
                </c:pt>
                <c:pt idx="1">
                  <c:v>-2</c:v>
                </c:pt>
                <c:pt idx="2">
                  <c:v>-23</c:v>
                </c:pt>
                <c:pt idx="3">
                  <c:v>-168</c:v>
                </c:pt>
                <c:pt idx="4">
                  <c:v>-168</c:v>
                </c:pt>
                <c:pt idx="5">
                  <c:v>-137</c:v>
                </c:pt>
                <c:pt idx="6">
                  <c:v>-92</c:v>
                </c:pt>
                <c:pt idx="7">
                  <c:v>-69</c:v>
                </c:pt>
                <c:pt idx="8">
                  <c:v>-57</c:v>
                </c:pt>
                <c:pt idx="9">
                  <c:v>-27</c:v>
                </c:pt>
                <c:pt idx="10">
                  <c:v>-22</c:v>
                </c:pt>
                <c:pt idx="11">
                  <c:v>-22</c:v>
                </c:pt>
                <c:pt idx="12">
                  <c:v>-6</c:v>
                </c:pt>
                <c:pt idx="13">
                  <c:v>-7</c:v>
                </c:pt>
                <c:pt idx="14">
                  <c:v>-13</c:v>
                </c:pt>
              </c:numCache>
            </c:numRef>
          </c:val>
          <c:extLst>
            <c:ext xmlns:c16="http://schemas.microsoft.com/office/drawing/2014/chart" uri="{C3380CC4-5D6E-409C-BE32-E72D297353CC}">
              <c16:uniqueId val="{0000000E-FA1B-450D-9718-DE4964D5631E}"/>
            </c:ext>
          </c:extLst>
        </c:ser>
        <c:ser>
          <c:idx val="1"/>
          <c:order val="1"/>
          <c:tx>
            <c:strRef>
              <c:f>'Edad-CicloVital'!$U$2</c:f>
              <c:strCache>
                <c:ptCount val="1"/>
                <c:pt idx="0">
                  <c:v>Femenino</c:v>
                </c:pt>
              </c:strCache>
            </c:strRef>
          </c:tx>
          <c:spPr>
            <a:solidFill>
              <a:srgbClr val="92D050"/>
            </a:solidFill>
            <a:ln>
              <a:noFill/>
            </a:ln>
            <a:effectLst/>
          </c:spPr>
          <c:invertIfNegative val="0"/>
          <c:dLbls>
            <c:dLbl>
              <c:idx val="1"/>
              <c:layout>
                <c:manualLayout>
                  <c:x val="1.59045725646122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A1B-450D-9718-DE4964D5631E}"/>
                </c:ext>
              </c:extLst>
            </c:dLbl>
            <c:dLbl>
              <c:idx val="2"/>
              <c:layout>
                <c:manualLayout>
                  <c:x val="0.1192842942345923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A1B-450D-9718-DE4964D5631E}"/>
                </c:ext>
              </c:extLst>
            </c:dLbl>
            <c:dLbl>
              <c:idx val="3"/>
              <c:layout>
                <c:manualLayout>
                  <c:x val="0.27567925778661367"/>
                  <c:y val="-6.994036735905014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A1B-450D-9718-DE4964D5631E}"/>
                </c:ext>
              </c:extLst>
            </c:dLbl>
            <c:dLbl>
              <c:idx val="4"/>
              <c:layout>
                <c:manualLayout>
                  <c:x val="0.20675944333996024"/>
                  <c:y val="-3.8149731990622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A1B-450D-9718-DE4964D5631E}"/>
                </c:ext>
              </c:extLst>
            </c:dLbl>
            <c:dLbl>
              <c:idx val="5"/>
              <c:layout>
                <c:manualLayout>
                  <c:x val="0.17229953611663354"/>
                  <c:y val="3.8149731990622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A1B-450D-9718-DE4964D5631E}"/>
                </c:ext>
              </c:extLst>
            </c:dLbl>
            <c:dLbl>
              <c:idx val="6"/>
              <c:layout>
                <c:manualLayout>
                  <c:x val="0.1219350563286945"/>
                  <c:y val="-6.994036735905014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A1B-450D-9718-DE4964D5631E}"/>
                </c:ext>
              </c:extLst>
            </c:dLbl>
            <c:dLbl>
              <c:idx val="7"/>
              <c:layout>
                <c:manualLayout>
                  <c:x val="0.10337972166998012"/>
                  <c:y val="-7.62994639812459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A1B-450D-9718-DE4964D5631E}"/>
                </c:ext>
              </c:extLst>
            </c:dLbl>
            <c:dLbl>
              <c:idx val="8"/>
              <c:layout>
                <c:manualLayout>
                  <c:x val="7.15705765407553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A1B-450D-9718-DE4964D5631E}"/>
                </c:ext>
              </c:extLst>
            </c:dLbl>
            <c:dLbl>
              <c:idx val="9"/>
              <c:layout>
                <c:manualLayout>
                  <c:x val="4.506295559973492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A1B-450D-9718-DE4964D5631E}"/>
                </c:ext>
              </c:extLst>
            </c:dLbl>
            <c:dLbl>
              <c:idx val="10"/>
              <c:layout>
                <c:manualLayout>
                  <c:x val="4.2412193505632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A1B-450D-9718-DE4964D5631E}"/>
                </c:ext>
              </c:extLst>
            </c:dLbl>
            <c:dLbl>
              <c:idx val="11"/>
              <c:layout>
                <c:manualLayout>
                  <c:x val="2.650762094102059E-2"/>
                  <c:y val="7.62994639812459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A1B-450D-9718-DE4964D5631E}"/>
                </c:ext>
              </c:extLst>
            </c:dLbl>
            <c:dLbl>
              <c:idx val="12"/>
              <c:layout>
                <c:manualLayout>
                  <c:x val="2.385685884691844E-2"/>
                  <c:y val="-3.8149731990622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A1B-450D-9718-DE4964D5631E}"/>
                </c:ext>
              </c:extLst>
            </c:dLbl>
            <c:dLbl>
              <c:idx val="13"/>
              <c:layout>
                <c:manualLayout>
                  <c:x val="3.1809145129224649E-2"/>
                  <c:y val="-1.748509183976253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A1B-450D-9718-DE4964D5631E}"/>
                </c:ext>
              </c:extLst>
            </c:dLbl>
            <c:dLbl>
              <c:idx val="14"/>
              <c:layout>
                <c:manualLayout>
                  <c:x val="2.3856754486206073E-2"/>
                  <c:y val="-3.814973199062306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8595096090125902E-2"/>
                      <c:h val="4.5722603986556878E-2"/>
                    </c:manualLayout>
                  </c15:layout>
                </c:ext>
                <c:ext xmlns:c16="http://schemas.microsoft.com/office/drawing/2014/chart" uri="{C3380CC4-5D6E-409C-BE32-E72D297353CC}">
                  <c16:uniqueId val="{0000001C-FA1B-450D-9718-DE4964D5631E}"/>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'Edad-CicloVital'!$R$3:$R$17</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'Edad-CicloVital'!$U$3:$U$17</c:f>
              <c:numCache>
                <c:formatCode>General</c:formatCode>
                <c:ptCount val="15"/>
                <c:pt idx="1">
                  <c:v>2</c:v>
                </c:pt>
                <c:pt idx="2">
                  <c:v>156</c:v>
                </c:pt>
                <c:pt idx="3">
                  <c:v>394</c:v>
                </c:pt>
                <c:pt idx="4">
                  <c:v>294</c:v>
                </c:pt>
                <c:pt idx="5">
                  <c:v>230</c:v>
                </c:pt>
                <c:pt idx="6">
                  <c:v>148</c:v>
                </c:pt>
                <c:pt idx="7">
                  <c:v>122</c:v>
                </c:pt>
                <c:pt idx="8">
                  <c:v>81</c:v>
                </c:pt>
                <c:pt idx="9">
                  <c:v>38</c:v>
                </c:pt>
                <c:pt idx="10">
                  <c:v>39</c:v>
                </c:pt>
                <c:pt idx="11">
                  <c:v>23</c:v>
                </c:pt>
                <c:pt idx="12">
                  <c:v>12</c:v>
                </c:pt>
                <c:pt idx="13">
                  <c:v>6</c:v>
                </c:pt>
                <c:pt idx="14">
                  <c:v>7</c:v>
                </c:pt>
              </c:numCache>
            </c:numRef>
          </c:val>
          <c:extLst>
            <c:ext xmlns:c16="http://schemas.microsoft.com/office/drawing/2014/chart" uri="{C3380CC4-5D6E-409C-BE32-E72D297353CC}">
              <c16:uniqueId val="{0000001D-FA1B-450D-9718-DE4964D5631E}"/>
            </c:ext>
          </c:extLst>
        </c:ser>
        <c:dLbls>
          <c:dLblPos val="ctr"/>
          <c:showLegendKey val="0"/>
          <c:showVal val="1"/>
          <c:showCatName val="0"/>
          <c:showSerName val="0"/>
          <c:showPercent val="0"/>
          <c:showBubbleSize val="0"/>
        </c:dLbls>
        <c:gapWidth val="7"/>
        <c:overlap val="100"/>
        <c:axId val="1315743151"/>
        <c:axId val="1315745231"/>
      </c:barChart>
      <c:catAx>
        <c:axId val="1315743151"/>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crossAx val="1315745231"/>
        <c:crosses val="autoZero"/>
        <c:auto val="1"/>
        <c:lblAlgn val="ctr"/>
        <c:lblOffset val="100"/>
        <c:noMultiLvlLbl val="0"/>
      </c:catAx>
      <c:valAx>
        <c:axId val="1315745231"/>
        <c:scaling>
          <c:orientation val="minMax"/>
        </c:scaling>
        <c:delete val="0"/>
        <c:axPos val="b"/>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1315743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FactoresASOCIADOS!$AK$5:$AK$14</c:f>
              <c:strCache>
                <c:ptCount val="10"/>
                <c:pt idx="0">
                  <c:v>Suicidio familiar amigo</c:v>
                </c:pt>
                <c:pt idx="1">
                  <c:v>Problema legal</c:v>
                </c:pt>
                <c:pt idx="2">
                  <c:v>Muerte de familiar</c:v>
                </c:pt>
                <c:pt idx="3">
                  <c:v>Maltrato físico, psicológico o sexual</c:v>
                </c:pt>
                <c:pt idx="4">
                  <c:v>Problema escolar/ educación</c:v>
                </c:pt>
                <c:pt idx="5">
                  <c:v>Problema laboral</c:v>
                </c:pt>
                <c:pt idx="6">
                  <c:v>Enfermedad crónica dolorosa o discapacitante</c:v>
                </c:pt>
                <c:pt idx="7">
                  <c:v>Problemas económicos</c:v>
                </c:pt>
                <c:pt idx="8">
                  <c:v>Conflictos con pareja o expareja</c:v>
                </c:pt>
                <c:pt idx="9">
                  <c:v>Problemas familiares</c:v>
                </c:pt>
              </c:strCache>
            </c:strRef>
          </c:cat>
          <c:val>
            <c:numRef>
              <c:f>FactoresASOCIADOS!$AO$5:$AO$14</c:f>
              <c:numCache>
                <c:formatCode>0.0</c:formatCode>
                <c:ptCount val="10"/>
                <c:pt idx="0">
                  <c:v>0.66765578635014833</c:v>
                </c:pt>
                <c:pt idx="1">
                  <c:v>2.2997032640949553</c:v>
                </c:pt>
                <c:pt idx="2">
                  <c:v>3.8204747774480712</c:v>
                </c:pt>
                <c:pt idx="3">
                  <c:v>4.6364985163204748</c:v>
                </c:pt>
                <c:pt idx="4">
                  <c:v>4.9703264094955495</c:v>
                </c:pt>
                <c:pt idx="5">
                  <c:v>5.9718100890207717</c:v>
                </c:pt>
                <c:pt idx="6">
                  <c:v>6.0830860534124627</c:v>
                </c:pt>
                <c:pt idx="7">
                  <c:v>11.016320474777448</c:v>
                </c:pt>
                <c:pt idx="8">
                  <c:v>26.669139465875368</c:v>
                </c:pt>
                <c:pt idx="9">
                  <c:v>33.86498516320475</c:v>
                </c:pt>
              </c:numCache>
            </c:numRef>
          </c:val>
          <c:extLst>
            <c:ext xmlns:c16="http://schemas.microsoft.com/office/drawing/2014/chart" uri="{C3380CC4-5D6E-409C-BE32-E72D297353CC}">
              <c16:uniqueId val="{00000000-7899-44F6-88FE-A3E0CA6C90F1}"/>
            </c:ext>
          </c:extLst>
        </c:ser>
        <c:dLbls>
          <c:dLblPos val="outEnd"/>
          <c:showLegendKey val="0"/>
          <c:showVal val="1"/>
          <c:showCatName val="0"/>
          <c:showSerName val="0"/>
          <c:showPercent val="0"/>
          <c:showBubbleSize val="0"/>
        </c:dLbls>
        <c:gapWidth val="219"/>
        <c:axId val="740510848"/>
        <c:axId val="740508352"/>
      </c:barChart>
      <c:catAx>
        <c:axId val="740510848"/>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Factores desencadenantes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0508352"/>
        <c:crosses val="autoZero"/>
        <c:auto val="1"/>
        <c:lblAlgn val="ctr"/>
        <c:lblOffset val="100"/>
        <c:noMultiLvlLbl val="0"/>
      </c:catAx>
      <c:valAx>
        <c:axId val="740508352"/>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Porcentaje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740510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FactoresRiesgo!$AK$4:$AK$10</c:f>
              <c:strCache>
                <c:ptCount val="7"/>
                <c:pt idx="0">
                  <c:v>Antecedente violencia abuso</c:v>
                </c:pt>
                <c:pt idx="1">
                  <c:v>Antecedente familiar</c:v>
                </c:pt>
                <c:pt idx="2">
                  <c:v>Abuso Alcohol</c:v>
                </c:pt>
                <c:pt idx="3">
                  <c:v>Plan suicida</c:v>
                </c:pt>
                <c:pt idx="4">
                  <c:v>Consumo de SPA</c:v>
                </c:pt>
                <c:pt idx="5">
                  <c:v>Idea suicida</c:v>
                </c:pt>
                <c:pt idx="6">
                  <c:v>Trastornos psiquiatricos</c:v>
                </c:pt>
              </c:strCache>
            </c:strRef>
          </c:cat>
          <c:val>
            <c:numRef>
              <c:f>FactoresRiesgo!$AO$4:$AO$10</c:f>
              <c:numCache>
                <c:formatCode>0.0</c:formatCode>
                <c:ptCount val="7"/>
                <c:pt idx="0">
                  <c:v>2.3728813559322033</c:v>
                </c:pt>
                <c:pt idx="1">
                  <c:v>2.5577812018489987</c:v>
                </c:pt>
                <c:pt idx="2">
                  <c:v>3.9137134052388292</c:v>
                </c:pt>
                <c:pt idx="3">
                  <c:v>11.864406779661017</c:v>
                </c:pt>
                <c:pt idx="4">
                  <c:v>14.021571648690292</c:v>
                </c:pt>
                <c:pt idx="5">
                  <c:v>22.773497688751927</c:v>
                </c:pt>
                <c:pt idx="6">
                  <c:v>42.496147919876734</c:v>
                </c:pt>
              </c:numCache>
            </c:numRef>
          </c:val>
          <c:extLst>
            <c:ext xmlns:c16="http://schemas.microsoft.com/office/drawing/2014/chart" uri="{C3380CC4-5D6E-409C-BE32-E72D297353CC}">
              <c16:uniqueId val="{00000000-2A39-4B77-BB4A-4FDF92EAB353}"/>
            </c:ext>
          </c:extLst>
        </c:ser>
        <c:dLbls>
          <c:dLblPos val="outEnd"/>
          <c:showLegendKey val="0"/>
          <c:showVal val="1"/>
          <c:showCatName val="0"/>
          <c:showSerName val="0"/>
          <c:showPercent val="0"/>
          <c:showBubbleSize val="0"/>
        </c:dLbls>
        <c:gapWidth val="182"/>
        <c:axId val="740494624"/>
        <c:axId val="740501696"/>
      </c:barChart>
      <c:catAx>
        <c:axId val="7404946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Factores</a:t>
                </a:r>
                <a:r>
                  <a:rPr lang="es-CO" baseline="0"/>
                  <a:t> de Riesgo</a:t>
                </a:r>
                <a:endParaRPr lang="es-CO"/>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40501696"/>
        <c:crosses val="autoZero"/>
        <c:auto val="1"/>
        <c:lblAlgn val="ctr"/>
        <c:lblOffset val="100"/>
        <c:noMultiLvlLbl val="0"/>
      </c:catAx>
      <c:valAx>
        <c:axId val="7405016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Porcentaje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40494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18,5%</a:t>
          </a:r>
        </a:p>
        <a:p>
          <a:r>
            <a:rPr lang="es-ES" sz="1200" b="1" dirty="0">
              <a:solidFill>
                <a:schemeClr val="bg1"/>
              </a:solidFill>
              <a:latin typeface="Arial Narrow" panose="020B0606020202030204" pitchFamily="34" charset="0"/>
            </a:rPr>
            <a:t>67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21,2%</a:t>
          </a:r>
        </a:p>
        <a:p>
          <a:r>
            <a:rPr lang="es-ES" sz="1200" b="1" dirty="0">
              <a:solidFill>
                <a:schemeClr val="bg1"/>
              </a:solidFill>
              <a:latin typeface="Arial Narrow" panose="020B0606020202030204" pitchFamily="34" charset="0"/>
            </a:rPr>
            <a:t>77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100" b="1" dirty="0">
              <a:solidFill>
                <a:schemeClr val="bg1"/>
              </a:solidFill>
              <a:latin typeface="Arial Narrow" panose="020B0606020202030204" pitchFamily="34" charset="0"/>
            </a:rPr>
            <a:t>5,5%</a:t>
          </a:r>
        </a:p>
        <a:p>
          <a:r>
            <a:rPr lang="es-ES" sz="1100" b="1" dirty="0">
              <a:solidFill>
                <a:schemeClr val="bg1"/>
              </a:solidFill>
              <a:latin typeface="Arial Narrow" panose="020B0606020202030204" pitchFamily="34" charset="0"/>
            </a:rPr>
            <a:t>20 casos</a:t>
          </a:r>
          <a:endParaRPr lang="es-ES" sz="1200" b="1" dirty="0">
            <a:solidFill>
              <a:schemeClr val="bg1"/>
            </a:solidFill>
            <a:latin typeface="Arial Narrow" panose="020B0606020202030204" pitchFamily="34" charset="0"/>
          </a:endParaRP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7,7%</a:t>
          </a:r>
        </a:p>
        <a:p>
          <a:r>
            <a:rPr lang="es-ES" sz="1200" b="1" dirty="0">
              <a:solidFill>
                <a:schemeClr val="bg1"/>
              </a:solidFill>
              <a:latin typeface="Arial Narrow" panose="020B0606020202030204" pitchFamily="34" charset="0"/>
            </a:rPr>
            <a:t>28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29,5%</a:t>
          </a:r>
        </a:p>
        <a:p>
          <a:r>
            <a:rPr lang="es-ES" sz="1200" b="1" dirty="0">
              <a:solidFill>
                <a:schemeClr val="bg1"/>
              </a:solidFill>
              <a:latin typeface="Arial Narrow" panose="020B0606020202030204" pitchFamily="34" charset="0"/>
            </a:rPr>
            <a:t>107 casos</a:t>
          </a:r>
          <a:endParaRPr lang="es-ES" sz="14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100" b="1" dirty="0">
              <a:solidFill>
                <a:schemeClr val="bg1"/>
              </a:solidFill>
              <a:latin typeface="Arial Narrow" panose="020B0606020202030204" pitchFamily="34" charset="0"/>
            </a:rPr>
            <a:t>17,6%</a:t>
          </a:r>
        </a:p>
        <a:p>
          <a:r>
            <a:rPr lang="es-ES" sz="1100" b="1" dirty="0">
              <a:solidFill>
                <a:schemeClr val="bg1"/>
              </a:solidFill>
              <a:latin typeface="Arial Narrow" panose="020B0606020202030204" pitchFamily="34" charset="0"/>
            </a:rPr>
            <a:t>64 casos</a:t>
          </a:r>
          <a:endParaRPr lang="es-ES" sz="1200" b="1" dirty="0">
            <a:solidFill>
              <a:schemeClr val="bg1"/>
            </a:solidFill>
            <a:latin typeface="Arial Narrow" panose="020B0606020202030204" pitchFamily="34" charset="0"/>
          </a:endParaRP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D664316D-6763-48C8-9616-4F4E2B76C911}" type="presOf" srcId="{DFDA11ED-11F1-482A-9387-80FD19912601}" destId="{B3F2CECB-D49F-4F22-B7D9-7693E99EF7FF}" srcOrd="0" destOrd="0" presId="urn:microsoft.com/office/officeart/2005/8/layout/cycle5"/>
    <dgm:cxn modelId="{4247D30C-3ACE-4A61-9BEF-BE829EFBCCB8}" type="presOf" srcId="{067DE91F-5875-416A-83FE-762AAF2680C1}" destId="{2FBB3DD5-4721-42EF-947B-811A6B7552C5}"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6A5C8540-AECB-4343-A87A-FD7C9AD35365}" srcId="{4D348A5A-39AF-4E9E-B8B8-5AABA701B047}" destId="{067DE91F-5875-416A-83FE-762AAF2680C1}" srcOrd="4" destOrd="0" parTransId="{C84AAE9B-3AAC-4E29-BB4F-A2E9139D362B}" sibTransId="{DEAA2F35-722B-4737-A991-BBC1ADCE9036}"/>
    <dgm:cxn modelId="{3B7BEBC5-2FB7-4953-8E4E-1B838EE42DF2}" type="presOf" srcId="{DEAA2F35-722B-4737-A991-BBC1ADCE9036}" destId="{ED010544-6BD3-478F-92D1-42A7B6489659}" srcOrd="0" destOrd="0" presId="urn:microsoft.com/office/officeart/2005/8/layout/cycle5"/>
    <dgm:cxn modelId="{750401C0-1BEC-4562-9660-68D8422839FB}" type="presOf" srcId="{B07DA8DE-0519-4D62-BE0B-7CA0307AA349}" destId="{0691A0E1-681C-4AB1-A224-401390FCDE9C}" srcOrd="0" destOrd="0" presId="urn:microsoft.com/office/officeart/2005/8/layout/cycle5"/>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CDB8A8BC-76F4-4850-980F-77A084A179C5}" srcId="{4D348A5A-39AF-4E9E-B8B8-5AABA701B047}" destId="{DFDA11ED-11F1-482A-9387-80FD19912601}" srcOrd="3" destOrd="0" parTransId="{DE7B412C-D772-4D56-B94E-8DEF29F79628}" sibTransId="{EA57AC0D-7E14-43C1-8F5B-17573E0C9A83}"/>
    <dgm:cxn modelId="{7403ABF2-980E-485D-B13B-4868E6A3F219}" type="presOf" srcId="{70D6C5C8-C4AE-437E-AFA5-FA9B333CF722}" destId="{27D567E4-4A42-448F-AF61-85BFDC290DB9}"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49E3710C-9DCD-4394-A7E2-D7A3519EFD33}" srcId="{4D348A5A-39AF-4E9E-B8B8-5AABA701B047}" destId="{A2B81017-66B4-4D6E-96A6-E6632B7708F9}" srcOrd="5" destOrd="0" parTransId="{92163F71-7525-460D-9B81-4A3C3D2B3B07}" sibTransId="{FED1A0E8-AFBC-42FD-B4DC-3DDC15500C46}"/>
    <dgm:cxn modelId="{E62BAD07-CD46-404F-84CB-9D76BE0B1F20}" type="presOf" srcId="{A2B81017-66B4-4D6E-96A6-E6632B7708F9}" destId="{95DBFE4D-3E58-4247-ADAA-C6118920DE75}"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552BA513-1843-487F-B03C-038E34FEEBB7}" type="presOf" srcId="{FED1A0E8-AFBC-42FD-B4DC-3DDC15500C46}" destId="{2527C3C0-DAF9-4F56-8A16-C76DDF47C5BB}" srcOrd="0" destOrd="0" presId="urn:microsoft.com/office/officeart/2005/8/layout/cycle5"/>
    <dgm:cxn modelId="{B4853804-9AC9-4FDF-8AA4-1C52F5AA7FC1}" type="presOf" srcId="{A462869C-5BFC-4790-97BB-90D244005F7F}" destId="{45D13642-0443-4272-9039-52251396ED66}"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22%</a:t>
          </a:r>
        </a:p>
        <a:p>
          <a:r>
            <a:rPr lang="es-ES" sz="800" b="1" dirty="0">
              <a:solidFill>
                <a:schemeClr val="bg1"/>
              </a:solidFill>
              <a:latin typeface="Arial Narrow" panose="020B0606020202030204" pitchFamily="34" charset="0"/>
            </a:rPr>
            <a:t>280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dirty="0">
              <a:solidFill>
                <a:schemeClr val="bg1"/>
              </a:solidFill>
              <a:latin typeface="Arial Narrow" panose="020B0606020202030204" pitchFamily="34" charset="0"/>
            </a:rPr>
            <a:t>8%</a:t>
          </a:r>
        </a:p>
        <a:p>
          <a:r>
            <a:rPr lang="es-ES" sz="800" b="1" dirty="0">
              <a:solidFill>
                <a:schemeClr val="bg1"/>
              </a:solidFill>
              <a:latin typeface="Arial Narrow" panose="020B0606020202030204" pitchFamily="34" charset="0"/>
            </a:rPr>
            <a:t>97 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dirty="0">
              <a:solidFill>
                <a:schemeClr val="bg1"/>
              </a:solidFill>
              <a:latin typeface="Arial Narrow" panose="020B0606020202030204" pitchFamily="34" charset="0"/>
            </a:rPr>
            <a:t>15%</a:t>
          </a:r>
        </a:p>
        <a:p>
          <a:r>
            <a:rPr lang="es-ES" sz="800" b="1" dirty="0">
              <a:solidFill>
                <a:schemeClr val="bg1"/>
              </a:solidFill>
              <a:latin typeface="Arial Narrow" panose="020B0606020202030204" pitchFamily="34" charset="0"/>
            </a:rPr>
            <a:t>187 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dirty="0">
              <a:solidFill>
                <a:schemeClr val="bg1"/>
              </a:solidFill>
              <a:latin typeface="Arial Narrow" panose="020B0606020202030204" pitchFamily="34" charset="0"/>
            </a:rPr>
            <a:t>31%</a:t>
          </a:r>
        </a:p>
        <a:p>
          <a:r>
            <a:rPr lang="es-ES" sz="800" b="1" dirty="0">
              <a:solidFill>
                <a:schemeClr val="bg1"/>
              </a:solidFill>
              <a:latin typeface="Arial Narrow" panose="020B0606020202030204" pitchFamily="34" charset="0"/>
            </a:rPr>
            <a:t>397 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dirty="0">
              <a:solidFill>
                <a:schemeClr val="bg1"/>
              </a:solidFill>
              <a:latin typeface="Arial Narrow" panose="020B0606020202030204" pitchFamily="34" charset="0"/>
            </a:rPr>
            <a:t>21%</a:t>
          </a:r>
        </a:p>
        <a:p>
          <a:r>
            <a:rPr lang="es-ES" sz="800" b="1" dirty="0">
              <a:solidFill>
                <a:schemeClr val="bg1"/>
              </a:solidFill>
              <a:latin typeface="Arial Narrow" panose="020B0606020202030204" pitchFamily="34" charset="0"/>
            </a:rPr>
            <a:t>271 casos</a:t>
          </a:r>
          <a:endParaRPr lang="es-ES" sz="900" b="1" dirty="0">
            <a:solidFill>
              <a:schemeClr val="bg1"/>
            </a:solidFill>
            <a:latin typeface="Arial Narrow" panose="020B0606020202030204" pitchFamily="34" charset="0"/>
          </a:endParaRP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3%</a:t>
          </a:r>
        </a:p>
        <a:p>
          <a:r>
            <a:rPr lang="es-ES" sz="800" b="1" dirty="0">
              <a:solidFill>
                <a:schemeClr val="bg1"/>
              </a:solidFill>
              <a:latin typeface="Arial Narrow" panose="020B0606020202030204" pitchFamily="34" charset="0"/>
            </a:rPr>
            <a:t>33 casos</a:t>
          </a: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t>
        <a:bodyPr/>
        <a:lstStyle/>
        <a:p>
          <a:endParaRPr lang="es-ES"/>
        </a:p>
      </dgm:t>
    </dgm:pt>
    <dgm:pt modelId="{27D567E4-4A42-448F-AF61-85BFDC290DB9}" type="pres">
      <dgm:prSet presAssocID="{70D6C5C8-C4AE-437E-AFA5-FA9B333CF722}" presName="node" presStyleLbl="node1" presStyleIdx="0" presStyleCnt="6" custScaleX="148251">
        <dgm:presLayoutVars>
          <dgm:bulletEnabled val="1"/>
        </dgm:presLayoutVars>
      </dgm:prSet>
      <dgm:spPr/>
      <dgm:t>
        <a:bodyPr/>
        <a:lstStyle/>
        <a:p>
          <a:endParaRPr lang="es-ES"/>
        </a:p>
      </dgm:t>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t>
        <a:bodyPr/>
        <a:lstStyle/>
        <a:p>
          <a:endParaRPr lang="es-ES"/>
        </a:p>
      </dgm:t>
    </dgm:pt>
    <dgm:pt modelId="{0691A0E1-681C-4AB1-A224-401390FCDE9C}" type="pres">
      <dgm:prSet presAssocID="{B07DA8DE-0519-4D62-BE0B-7CA0307AA349}" presName="node" presStyleLbl="node1" presStyleIdx="1" presStyleCnt="6" custScaleX="149622">
        <dgm:presLayoutVars>
          <dgm:bulletEnabled val="1"/>
        </dgm:presLayoutVars>
      </dgm:prSet>
      <dgm:spPr/>
      <dgm:t>
        <a:bodyPr/>
        <a:lstStyle/>
        <a:p>
          <a:endParaRPr lang="es-ES"/>
        </a:p>
      </dgm:t>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t>
        <a:bodyPr/>
        <a:lstStyle/>
        <a:p>
          <a:endParaRPr lang="es-ES"/>
        </a:p>
      </dgm:t>
    </dgm:pt>
    <dgm:pt modelId="{CE6855D9-5D01-4C33-9AB2-7900DF22BD98}" type="pres">
      <dgm:prSet presAssocID="{BCD0C872-2890-4B0E-8947-05D96592E59C}" presName="node" presStyleLbl="node1" presStyleIdx="2" presStyleCnt="6" custScaleX="132443">
        <dgm:presLayoutVars>
          <dgm:bulletEnabled val="1"/>
        </dgm:presLayoutVars>
      </dgm:prSet>
      <dgm:spPr/>
      <dgm:t>
        <a:bodyPr/>
        <a:lstStyle/>
        <a:p>
          <a:endParaRPr lang="es-ES"/>
        </a:p>
      </dgm:t>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t>
        <a:bodyPr/>
        <a:lstStyle/>
        <a:p>
          <a:endParaRPr lang="es-ES"/>
        </a:p>
      </dgm:t>
    </dgm:pt>
    <dgm:pt modelId="{B3F2CECB-D49F-4F22-B7D9-7693E99EF7FF}" type="pres">
      <dgm:prSet presAssocID="{DFDA11ED-11F1-482A-9387-80FD19912601}" presName="node" presStyleLbl="node1" presStyleIdx="3" presStyleCnt="6" custScaleX="148251">
        <dgm:presLayoutVars>
          <dgm:bulletEnabled val="1"/>
        </dgm:presLayoutVars>
      </dgm:prSet>
      <dgm:spPr/>
      <dgm:t>
        <a:bodyPr/>
        <a:lstStyle/>
        <a:p>
          <a:endParaRPr lang="es-ES"/>
        </a:p>
      </dgm:t>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t>
        <a:bodyPr/>
        <a:lstStyle/>
        <a:p>
          <a:endParaRPr lang="es-ES"/>
        </a:p>
      </dgm:t>
    </dgm:pt>
    <dgm:pt modelId="{2FBB3DD5-4721-42EF-947B-811A6B7552C5}" type="pres">
      <dgm:prSet presAssocID="{067DE91F-5875-416A-83FE-762AAF2680C1}" presName="node" presStyleLbl="node1" presStyleIdx="4" presStyleCnt="6" custScaleX="139363">
        <dgm:presLayoutVars>
          <dgm:bulletEnabled val="1"/>
        </dgm:presLayoutVars>
      </dgm:prSet>
      <dgm:spPr/>
      <dgm:t>
        <a:bodyPr/>
        <a:lstStyle/>
        <a:p>
          <a:endParaRPr lang="es-ES"/>
        </a:p>
      </dgm:t>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t>
        <a:bodyPr/>
        <a:lstStyle/>
        <a:p>
          <a:endParaRPr lang="es-ES"/>
        </a:p>
      </dgm:t>
    </dgm:pt>
    <dgm:pt modelId="{95DBFE4D-3E58-4247-ADAA-C6118920DE75}" type="pres">
      <dgm:prSet presAssocID="{A2B81017-66B4-4D6E-96A6-E6632B7708F9}" presName="node" presStyleLbl="node1" presStyleIdx="5" presStyleCnt="6" custScaleX="141554">
        <dgm:presLayoutVars>
          <dgm:bulletEnabled val="1"/>
        </dgm:presLayoutVars>
      </dgm:prSet>
      <dgm:spPr/>
      <dgm:t>
        <a:bodyPr/>
        <a:lstStyle/>
        <a:p>
          <a:endParaRPr lang="es-ES"/>
        </a:p>
      </dgm:t>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t>
        <a:bodyPr/>
        <a:lstStyle/>
        <a:p>
          <a:endParaRPr lang="es-ES"/>
        </a:p>
      </dgm:t>
    </dgm:pt>
  </dgm:ptLst>
  <dgm:cxnLst>
    <dgm:cxn modelId="{6A5C8540-AECB-4343-A87A-FD7C9AD35365}" srcId="{4D348A5A-39AF-4E9E-B8B8-5AABA701B047}" destId="{067DE91F-5875-416A-83FE-762AAF2680C1}" srcOrd="4" destOrd="0" parTransId="{C84AAE9B-3AAC-4E29-BB4F-A2E9139D362B}" sibTransId="{DEAA2F35-722B-4737-A991-BBC1ADCE9036}"/>
    <dgm:cxn modelId="{A0F1B4FD-23D9-4047-892C-B208FEE4DF14}" type="presOf" srcId="{70D6C5C8-C4AE-437E-AFA5-FA9B333CF722}" destId="{27D567E4-4A42-448F-AF61-85BFDC290DB9}" srcOrd="0" destOrd="0" presId="urn:microsoft.com/office/officeart/2005/8/layout/cycle5"/>
    <dgm:cxn modelId="{8CABD0D7-B5D6-4315-9793-077D8D0B2505}" type="presOf" srcId="{4D348A5A-39AF-4E9E-B8B8-5AABA701B047}" destId="{91C2CDD1-9A95-4E2C-9947-E75911752FAE}" srcOrd="0" destOrd="0" presId="urn:microsoft.com/office/officeart/2005/8/layout/cycle5"/>
    <dgm:cxn modelId="{D894179F-FD3A-43FC-AC7B-E63ECE2EADA5}"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9C372E67-F569-4632-A912-5D8BC70CF477}" type="presOf" srcId="{2DE7C5E0-3F77-42D0-9143-5DA0A4D17480}" destId="{97E2FCC0-7117-4E1D-BEA7-E80B12FC7A62}" srcOrd="0" destOrd="0" presId="urn:microsoft.com/office/officeart/2005/8/layout/cycle5"/>
    <dgm:cxn modelId="{CA1FCD47-223C-4F92-8D64-50E2843D9669}" type="presOf" srcId="{BCD0C872-2890-4B0E-8947-05D96592E59C}" destId="{CE6855D9-5D01-4C33-9AB2-7900DF22BD98}"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CDB8A8BC-76F4-4850-980F-77A084A179C5}" srcId="{4D348A5A-39AF-4E9E-B8B8-5AABA701B047}" destId="{DFDA11ED-11F1-482A-9387-80FD19912601}" srcOrd="3" destOrd="0" parTransId="{DE7B412C-D772-4D56-B94E-8DEF29F79628}" sibTransId="{EA57AC0D-7E14-43C1-8F5B-17573E0C9A83}"/>
    <dgm:cxn modelId="{49E3710C-9DCD-4394-A7E2-D7A3519EFD33}" srcId="{4D348A5A-39AF-4E9E-B8B8-5AABA701B047}" destId="{A2B81017-66B4-4D6E-96A6-E6632B7708F9}" srcOrd="5" destOrd="0" parTransId="{92163F71-7525-460D-9B81-4A3C3D2B3B07}" sibTransId="{FED1A0E8-AFBC-42FD-B4DC-3DDC15500C46}"/>
    <dgm:cxn modelId="{035D5009-17A7-443C-A9F6-DC402B6B44F6}" srcId="{4D348A5A-39AF-4E9E-B8B8-5AABA701B047}" destId="{BCD0C872-2890-4B0E-8947-05D96592E59C}" srcOrd="2" destOrd="0" parTransId="{85B57174-6200-41FF-9ACB-65DDEA879430}" sibTransId="{4C5ACF53-D587-4632-AA70-55B43EBE36B8}"/>
    <dgm:cxn modelId="{2459BBF5-0946-4806-B505-F2DE3359D58B}" type="presOf" srcId="{4C5ACF53-D587-4632-AA70-55B43EBE36B8}" destId="{91496150-CE10-4708-A73B-9B008B3F95B6}" srcOrd="0" destOrd="0" presId="urn:microsoft.com/office/officeart/2005/8/layout/cycle5"/>
    <dgm:cxn modelId="{70F1C258-A784-47FE-847F-5F69753A4651}" type="presOf" srcId="{EA57AC0D-7E14-43C1-8F5B-17573E0C9A83}" destId="{D5D4151A-971C-413B-8065-A30749D877C7}" srcOrd="0" destOrd="0" presId="urn:microsoft.com/office/officeart/2005/8/layout/cycle5"/>
    <dgm:cxn modelId="{57E58D86-7EF9-40CA-B7E1-B0F63048BA6C}" type="presOf" srcId="{067DE91F-5875-416A-83FE-762AAF2680C1}" destId="{2FBB3DD5-4721-42EF-947B-811A6B7552C5}" srcOrd="0" destOrd="0" presId="urn:microsoft.com/office/officeart/2005/8/layout/cycle5"/>
    <dgm:cxn modelId="{22AAF2C4-BC6A-4D53-999F-ACB633B345E8}" type="presOf" srcId="{A2B81017-66B4-4D6E-96A6-E6632B7708F9}" destId="{95DBFE4D-3E58-4247-ADAA-C6118920DE75}" srcOrd="0" destOrd="0" presId="urn:microsoft.com/office/officeart/2005/8/layout/cycle5"/>
    <dgm:cxn modelId="{DFF780BA-7F05-457A-AAED-8381AC7CCEC3}" type="presOf" srcId="{FED1A0E8-AFBC-42FD-B4DC-3DDC15500C46}" destId="{2527C3C0-DAF9-4F56-8A16-C76DDF47C5BB}" srcOrd="0" destOrd="0" presId="urn:microsoft.com/office/officeart/2005/8/layout/cycle5"/>
    <dgm:cxn modelId="{3A7FFAC1-B652-44EB-9210-50CA02691460}" type="presOf" srcId="{A462869C-5BFC-4790-97BB-90D244005F7F}" destId="{45D13642-0443-4272-9039-52251396ED66}" srcOrd="0" destOrd="0" presId="urn:microsoft.com/office/officeart/2005/8/layout/cycle5"/>
    <dgm:cxn modelId="{E50B6AEA-1571-4839-8162-CCE608E5F0F0}" type="presOf" srcId="{DFDA11ED-11F1-482A-9387-80FD19912601}" destId="{B3F2CECB-D49F-4F22-B7D9-7693E99EF7FF}" srcOrd="0" destOrd="0" presId="urn:microsoft.com/office/officeart/2005/8/layout/cycle5"/>
    <dgm:cxn modelId="{5E44ACB1-7D2B-4246-A60C-09D1BD36BFDC}" type="presOf" srcId="{B07DA8DE-0519-4D62-BE0B-7CA0307AA349}" destId="{0691A0E1-681C-4AB1-A224-401390FCDE9C}" srcOrd="0" destOrd="0" presId="urn:microsoft.com/office/officeart/2005/8/layout/cycle5"/>
    <dgm:cxn modelId="{C10E8966-1619-4129-8134-300480496233}" type="presParOf" srcId="{91C2CDD1-9A95-4E2C-9947-E75911752FAE}" destId="{27D567E4-4A42-448F-AF61-85BFDC290DB9}" srcOrd="0" destOrd="0" presId="urn:microsoft.com/office/officeart/2005/8/layout/cycle5"/>
    <dgm:cxn modelId="{FCEB2246-A323-473A-9A8D-C3B7625EFDD4}" type="presParOf" srcId="{91C2CDD1-9A95-4E2C-9947-E75911752FAE}" destId="{DE37BD11-E7F3-42F4-9771-FF32F3FC5D46}" srcOrd="1" destOrd="0" presId="urn:microsoft.com/office/officeart/2005/8/layout/cycle5"/>
    <dgm:cxn modelId="{E9D423D3-1A6E-4290-82DD-54A9BBCD589C}" type="presParOf" srcId="{91C2CDD1-9A95-4E2C-9947-E75911752FAE}" destId="{97E2FCC0-7117-4E1D-BEA7-E80B12FC7A62}" srcOrd="2" destOrd="0" presId="urn:microsoft.com/office/officeart/2005/8/layout/cycle5"/>
    <dgm:cxn modelId="{0A812DA7-76A3-4E13-B964-9775E47C71AC}" type="presParOf" srcId="{91C2CDD1-9A95-4E2C-9947-E75911752FAE}" destId="{0691A0E1-681C-4AB1-A224-401390FCDE9C}" srcOrd="3" destOrd="0" presId="urn:microsoft.com/office/officeart/2005/8/layout/cycle5"/>
    <dgm:cxn modelId="{2C6B8843-CCCA-4C64-8435-784DB4403F6B}" type="presParOf" srcId="{91C2CDD1-9A95-4E2C-9947-E75911752FAE}" destId="{0342E744-403E-45E9-96B1-27CAF7293E7E}" srcOrd="4" destOrd="0" presId="urn:microsoft.com/office/officeart/2005/8/layout/cycle5"/>
    <dgm:cxn modelId="{18DE101A-3F88-44B5-AFEA-481758AF6B2F}" type="presParOf" srcId="{91C2CDD1-9A95-4E2C-9947-E75911752FAE}" destId="{45D13642-0443-4272-9039-52251396ED66}" srcOrd="5" destOrd="0" presId="urn:microsoft.com/office/officeart/2005/8/layout/cycle5"/>
    <dgm:cxn modelId="{CA2C10BC-3411-4EEC-A4EC-A57A16AEE2E8}" type="presParOf" srcId="{91C2CDD1-9A95-4E2C-9947-E75911752FAE}" destId="{CE6855D9-5D01-4C33-9AB2-7900DF22BD98}" srcOrd="6" destOrd="0" presId="urn:microsoft.com/office/officeart/2005/8/layout/cycle5"/>
    <dgm:cxn modelId="{FCE6F75E-9DE9-49F4-8E7C-C5A0867D66F4}" type="presParOf" srcId="{91C2CDD1-9A95-4E2C-9947-E75911752FAE}" destId="{3728C71A-D821-4DDF-92F9-5D7CEBB2094D}" srcOrd="7" destOrd="0" presId="urn:microsoft.com/office/officeart/2005/8/layout/cycle5"/>
    <dgm:cxn modelId="{D626334C-D031-44AF-A795-FE3D8BD60249}" type="presParOf" srcId="{91C2CDD1-9A95-4E2C-9947-E75911752FAE}" destId="{91496150-CE10-4708-A73B-9B008B3F95B6}" srcOrd="8" destOrd="0" presId="urn:microsoft.com/office/officeart/2005/8/layout/cycle5"/>
    <dgm:cxn modelId="{7E56FA7B-2547-443C-9A84-79AB42E4D20A}" type="presParOf" srcId="{91C2CDD1-9A95-4E2C-9947-E75911752FAE}" destId="{B3F2CECB-D49F-4F22-B7D9-7693E99EF7FF}" srcOrd="9" destOrd="0" presId="urn:microsoft.com/office/officeart/2005/8/layout/cycle5"/>
    <dgm:cxn modelId="{5FBB3D4F-C1A3-4607-ABEA-F0F5BD16D3D1}" type="presParOf" srcId="{91C2CDD1-9A95-4E2C-9947-E75911752FAE}" destId="{5FD747CB-B33D-40AF-84DE-C7304DDA2CB1}" srcOrd="10" destOrd="0" presId="urn:microsoft.com/office/officeart/2005/8/layout/cycle5"/>
    <dgm:cxn modelId="{F8E1B3B6-6FF8-4F5E-A30A-F066830FE2AC}" type="presParOf" srcId="{91C2CDD1-9A95-4E2C-9947-E75911752FAE}" destId="{D5D4151A-971C-413B-8065-A30749D877C7}" srcOrd="11" destOrd="0" presId="urn:microsoft.com/office/officeart/2005/8/layout/cycle5"/>
    <dgm:cxn modelId="{E2CCC0C4-2C97-418A-8724-291EE749C597}" type="presParOf" srcId="{91C2CDD1-9A95-4E2C-9947-E75911752FAE}" destId="{2FBB3DD5-4721-42EF-947B-811A6B7552C5}" srcOrd="12" destOrd="0" presId="urn:microsoft.com/office/officeart/2005/8/layout/cycle5"/>
    <dgm:cxn modelId="{79D4C7EC-1953-4B2D-998C-9AE3E8586A61}" type="presParOf" srcId="{91C2CDD1-9A95-4E2C-9947-E75911752FAE}" destId="{334F2FC4-A6CA-4DFB-806B-59AE39E7D740}" srcOrd="13" destOrd="0" presId="urn:microsoft.com/office/officeart/2005/8/layout/cycle5"/>
    <dgm:cxn modelId="{D00F35FC-DB93-419E-9D1F-699ED545F505}" type="presParOf" srcId="{91C2CDD1-9A95-4E2C-9947-E75911752FAE}" destId="{ED010544-6BD3-478F-92D1-42A7B6489659}" srcOrd="14" destOrd="0" presId="urn:microsoft.com/office/officeart/2005/8/layout/cycle5"/>
    <dgm:cxn modelId="{DC42C7E3-0CAD-47D3-9000-DE074376004C}" type="presParOf" srcId="{91C2CDD1-9A95-4E2C-9947-E75911752FAE}" destId="{95DBFE4D-3E58-4247-ADAA-C6118920DE75}" srcOrd="15" destOrd="0" presId="urn:microsoft.com/office/officeart/2005/8/layout/cycle5"/>
    <dgm:cxn modelId="{240954EC-1A31-46B5-ACF7-DC4AA01F4E68}" type="presParOf" srcId="{91C2CDD1-9A95-4E2C-9947-E75911752FAE}" destId="{76D60FEC-5E80-4CD2-8C60-AB82131CA685}" srcOrd="16" destOrd="0" presId="urn:microsoft.com/office/officeart/2005/8/layout/cycle5"/>
    <dgm:cxn modelId="{E8CBB66D-1BAA-4531-A6F4-2D5FBFF2389D}"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Primera infancia</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18,5%</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67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Infancia</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21,2%</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77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Adolescencia</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5,5%</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20 casos</a:t>
          </a:r>
          <a:endParaRPr lang="es-ES" sz="1200" b="1" kern="1200" dirty="0">
            <a:solidFill>
              <a:schemeClr val="bg1"/>
            </a:solidFill>
            <a:latin typeface="Arial Narrow" panose="020B0606020202030204" pitchFamily="34" charset="0"/>
          </a:endParaRP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Juventud</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7,7%</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28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Adultez</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29,5%</a:t>
          </a:r>
        </a:p>
        <a:p>
          <a:pPr lvl="0" algn="ctr" defTabSz="488950">
            <a:lnSpc>
              <a:spcPct val="90000"/>
            </a:lnSpc>
            <a:spcBef>
              <a:spcPct val="0"/>
            </a:spcBef>
            <a:spcAft>
              <a:spcPct val="35000"/>
            </a:spcAft>
          </a:pPr>
          <a:r>
            <a:rPr lang="es-ES" sz="1200" b="1" kern="1200" dirty="0">
              <a:solidFill>
                <a:schemeClr val="bg1"/>
              </a:solidFill>
              <a:latin typeface="Arial Narrow" panose="020B0606020202030204" pitchFamily="34" charset="0"/>
            </a:rPr>
            <a:t>107 casos</a:t>
          </a:r>
          <a:endParaRPr lang="es-ES" sz="1400" b="1" kern="1200" dirty="0">
            <a:solidFill>
              <a:schemeClr val="bg1"/>
            </a:solidFill>
            <a:latin typeface="Arial Narrow" panose="020B0606020202030204" pitchFamily="34" charset="0"/>
          </a:endParaRP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a:solidFill>
                <a:schemeClr val="tx1"/>
              </a:solidFill>
              <a:latin typeface="Arial Narrow" panose="020B0606020202030204" pitchFamily="34" charset="0"/>
            </a:rPr>
            <a:t>Adulto Mayor</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17,6%</a:t>
          </a:r>
        </a:p>
        <a:p>
          <a:pPr lvl="0" algn="ctr" defTabSz="488950">
            <a:lnSpc>
              <a:spcPct val="90000"/>
            </a:lnSpc>
            <a:spcBef>
              <a:spcPct val="0"/>
            </a:spcBef>
            <a:spcAft>
              <a:spcPct val="35000"/>
            </a:spcAft>
          </a:pPr>
          <a:r>
            <a:rPr lang="es-ES" sz="1100" b="1" kern="1200" dirty="0">
              <a:solidFill>
                <a:schemeClr val="bg1"/>
              </a:solidFill>
              <a:latin typeface="Arial Narrow" panose="020B0606020202030204" pitchFamily="34" charset="0"/>
            </a:rPr>
            <a:t>64 casos</a:t>
          </a:r>
          <a:endParaRPr lang="es-ES" sz="1200" b="1" kern="1200" dirty="0">
            <a:solidFill>
              <a:schemeClr val="bg1"/>
            </a:solidFill>
            <a:latin typeface="Arial Narrow" panose="020B0606020202030204" pitchFamily="34" charset="0"/>
          </a:endParaRP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500017" y="1037"/>
          <a:ext cx="976567" cy="4281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Primera infancia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22%</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280 casos</a:t>
          </a:r>
        </a:p>
      </dsp:txBody>
      <dsp:txXfrm>
        <a:off x="1520919" y="21939"/>
        <a:ext cx="934763" cy="386367"/>
      </dsp:txXfrm>
    </dsp:sp>
    <dsp:sp modelId="{97E2FCC0-7117-4E1D-BEA7-E80B12FC7A62}">
      <dsp:nvSpPr>
        <dsp:cNvPr id="0" name=""/>
        <dsp:cNvSpPr/>
      </dsp:nvSpPr>
      <dsp:spPr>
        <a:xfrm>
          <a:off x="978560" y="215123"/>
          <a:ext cx="2019482" cy="2019482"/>
        </a:xfrm>
        <a:custGeom>
          <a:avLst/>
          <a:gdLst/>
          <a:ahLst/>
          <a:cxnLst/>
          <a:rect l="0" t="0" r="0" b="0"/>
          <a:pathLst>
            <a:path>
              <a:moveTo>
                <a:pt x="1545502" y="153857"/>
              </a:moveTo>
              <a:arcTo wR="1009741" hR="1009741" stAng="18122732" swAng="565704"/>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369963" y="505908"/>
          <a:ext cx="985598" cy="428171"/>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Infancia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8%</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97 casos</a:t>
          </a:r>
        </a:p>
      </dsp:txBody>
      <dsp:txXfrm>
        <a:off x="2390865" y="526810"/>
        <a:ext cx="943794" cy="386367"/>
      </dsp:txXfrm>
    </dsp:sp>
    <dsp:sp modelId="{45D13642-0443-4272-9039-52251396ED66}">
      <dsp:nvSpPr>
        <dsp:cNvPr id="0" name=""/>
        <dsp:cNvSpPr/>
      </dsp:nvSpPr>
      <dsp:spPr>
        <a:xfrm>
          <a:off x="978560" y="215123"/>
          <a:ext cx="2019482" cy="2019482"/>
        </a:xfrm>
        <a:custGeom>
          <a:avLst/>
          <a:gdLst/>
          <a:ahLst/>
          <a:cxnLst/>
          <a:rect l="0" t="0" r="0" b="0"/>
          <a:pathLst>
            <a:path>
              <a:moveTo>
                <a:pt x="2003719" y="832023"/>
              </a:moveTo>
              <a:arcTo wR="1009741" hR="1009741" stAng="20991779" swAng="1216443"/>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426544" y="1515649"/>
          <a:ext cx="872436" cy="428171"/>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Adolescencia</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15%</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187 casos</a:t>
          </a:r>
        </a:p>
      </dsp:txBody>
      <dsp:txXfrm>
        <a:off x="2447446" y="1536551"/>
        <a:ext cx="830632" cy="386367"/>
      </dsp:txXfrm>
    </dsp:sp>
    <dsp:sp modelId="{91496150-CE10-4708-A73B-9B008B3F95B6}">
      <dsp:nvSpPr>
        <dsp:cNvPr id="0" name=""/>
        <dsp:cNvSpPr/>
      </dsp:nvSpPr>
      <dsp:spPr>
        <a:xfrm>
          <a:off x="978560" y="215123"/>
          <a:ext cx="2019482" cy="2019482"/>
        </a:xfrm>
        <a:custGeom>
          <a:avLst/>
          <a:gdLst/>
          <a:ahLst/>
          <a:cxnLst/>
          <a:rect l="0" t="0" r="0" b="0"/>
          <a:pathLst>
            <a:path>
              <a:moveTo>
                <a:pt x="1678471" y="1766296"/>
              </a:moveTo>
              <a:arcTo wR="1009741" hR="1009741" stAng="2911563" swAng="565704"/>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500017" y="2020520"/>
          <a:ext cx="976567" cy="428171"/>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Juventud</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31%</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397 casos</a:t>
          </a:r>
        </a:p>
      </dsp:txBody>
      <dsp:txXfrm>
        <a:off x="1520919" y="2041422"/>
        <a:ext cx="934763" cy="386367"/>
      </dsp:txXfrm>
    </dsp:sp>
    <dsp:sp modelId="{D5D4151A-971C-413B-8065-A30749D877C7}">
      <dsp:nvSpPr>
        <dsp:cNvPr id="0" name=""/>
        <dsp:cNvSpPr/>
      </dsp:nvSpPr>
      <dsp:spPr>
        <a:xfrm>
          <a:off x="978560" y="215123"/>
          <a:ext cx="2019482" cy="2019482"/>
        </a:xfrm>
        <a:custGeom>
          <a:avLst/>
          <a:gdLst/>
          <a:ahLst/>
          <a:cxnLst/>
          <a:rect l="0" t="0" r="0" b="0"/>
          <a:pathLst>
            <a:path>
              <a:moveTo>
                <a:pt x="473979" y="1865624"/>
              </a:moveTo>
              <a:arcTo wR="1009741" hR="1009741" stAng="7322732" swAng="565704"/>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654830" y="1515649"/>
          <a:ext cx="918019" cy="428171"/>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Adultez</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21%</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271 casos</a:t>
          </a:r>
          <a:endParaRPr lang="es-ES" sz="900" b="1" kern="1200" dirty="0">
            <a:solidFill>
              <a:schemeClr val="bg1"/>
            </a:solidFill>
            <a:latin typeface="Arial Narrow" panose="020B0606020202030204" pitchFamily="34" charset="0"/>
          </a:endParaRPr>
        </a:p>
      </dsp:txBody>
      <dsp:txXfrm>
        <a:off x="675732" y="1536551"/>
        <a:ext cx="876215" cy="386367"/>
      </dsp:txXfrm>
    </dsp:sp>
    <dsp:sp modelId="{ED010544-6BD3-478F-92D1-42A7B6489659}">
      <dsp:nvSpPr>
        <dsp:cNvPr id="0" name=""/>
        <dsp:cNvSpPr/>
      </dsp:nvSpPr>
      <dsp:spPr>
        <a:xfrm>
          <a:off x="978560" y="215123"/>
          <a:ext cx="2019482" cy="2019482"/>
        </a:xfrm>
        <a:custGeom>
          <a:avLst/>
          <a:gdLst/>
          <a:ahLst/>
          <a:cxnLst/>
          <a:rect l="0" t="0" r="0" b="0"/>
          <a:pathLst>
            <a:path>
              <a:moveTo>
                <a:pt x="15762" y="1187458"/>
              </a:moveTo>
              <a:arcTo wR="1009741" hR="1009741" stAng="10191779" swAng="1216443"/>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647613" y="505908"/>
          <a:ext cx="932452" cy="428171"/>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s-ES" sz="700" b="1" kern="1200" dirty="0">
              <a:solidFill>
                <a:schemeClr val="tx1"/>
              </a:solidFill>
              <a:latin typeface="Arial Narrow" panose="020B0606020202030204" pitchFamily="34" charset="0"/>
            </a:rPr>
            <a:t>Adulto Mayor</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a:t>
          </a:r>
        </a:p>
        <a:p>
          <a:pPr lvl="0" algn="ctr" defTabSz="311150">
            <a:lnSpc>
              <a:spcPct val="90000"/>
            </a:lnSpc>
            <a:spcBef>
              <a:spcPct val="0"/>
            </a:spcBef>
            <a:spcAft>
              <a:spcPct val="35000"/>
            </a:spcAft>
          </a:pPr>
          <a:r>
            <a:rPr lang="es-ES" sz="800" b="1" kern="1200" dirty="0">
              <a:solidFill>
                <a:schemeClr val="bg1"/>
              </a:solidFill>
              <a:latin typeface="Arial Narrow" panose="020B0606020202030204" pitchFamily="34" charset="0"/>
            </a:rPr>
            <a:t>33 casos</a:t>
          </a:r>
        </a:p>
      </dsp:txBody>
      <dsp:txXfrm>
        <a:off x="668515" y="526810"/>
        <a:ext cx="890648" cy="386367"/>
      </dsp:txXfrm>
    </dsp:sp>
    <dsp:sp modelId="{2527C3C0-DAF9-4F56-8A16-C76DDF47C5BB}">
      <dsp:nvSpPr>
        <dsp:cNvPr id="0" name=""/>
        <dsp:cNvSpPr/>
      </dsp:nvSpPr>
      <dsp:spPr>
        <a:xfrm>
          <a:off x="978560" y="215123"/>
          <a:ext cx="2019482" cy="2019482"/>
        </a:xfrm>
        <a:custGeom>
          <a:avLst/>
          <a:gdLst/>
          <a:ahLst/>
          <a:cxnLst/>
          <a:rect l="0" t="0" r="0" b="0"/>
          <a:pathLst>
            <a:path>
              <a:moveTo>
                <a:pt x="341010" y="253185"/>
              </a:moveTo>
              <a:arcTo wR="1009741" hR="1009741" stAng="13711563" swAng="565704"/>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22</a:t>
            </a:fld>
            <a:endParaRPr lang="es-ES" dirty="0"/>
          </a:p>
        </p:txBody>
      </p:sp>
    </p:spTree>
    <p:extLst>
      <p:ext uri="{BB962C8B-B14F-4D97-AF65-F5344CB8AC3E}">
        <p14:creationId xmlns:p14="http://schemas.microsoft.com/office/powerpoint/2010/main" val="89206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s-ES"/>
              <a:t>ok</a:t>
            </a: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s-ES"/>
              <a:t>28</a:t>
            </a:fld>
            <a:endParaRPr/>
          </a:p>
        </p:txBody>
      </p:sp>
    </p:spTree>
    <p:extLst>
      <p:ext uri="{BB962C8B-B14F-4D97-AF65-F5344CB8AC3E}">
        <p14:creationId xmlns:p14="http://schemas.microsoft.com/office/powerpoint/2010/main" val="33269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63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s-ES"/>
              <a:t>ok</a:t>
            </a:r>
            <a:endParaRPr/>
          </a:p>
        </p:txBody>
      </p:sp>
      <p:sp>
        <p:nvSpPr>
          <p:cNvPr id="142" name="Google Shape;142;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s-ES"/>
              <a:t>30</a:t>
            </a:fld>
            <a:endParaRPr/>
          </a:p>
        </p:txBody>
      </p:sp>
    </p:spTree>
    <p:extLst>
      <p:ext uri="{BB962C8B-B14F-4D97-AF65-F5344CB8AC3E}">
        <p14:creationId xmlns:p14="http://schemas.microsoft.com/office/powerpoint/2010/main" val="153417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0" name="Google Shape;200;p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16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183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19" name="Google Shape;219;p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9604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s-ES"/>
              <a:t>ok</a:t>
            </a:r>
            <a:endParaRPr/>
          </a:p>
        </p:txBody>
      </p:sp>
      <p:sp>
        <p:nvSpPr>
          <p:cNvPr id="229" name="Google Shape;229;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s-ES"/>
              <a:t>34</a:t>
            </a:fld>
            <a:endParaRPr/>
          </a:p>
        </p:txBody>
      </p:sp>
    </p:spTree>
    <p:extLst>
      <p:ext uri="{BB962C8B-B14F-4D97-AF65-F5344CB8AC3E}">
        <p14:creationId xmlns:p14="http://schemas.microsoft.com/office/powerpoint/2010/main" val="357222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1" name="Google Shape;281;p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3641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s-ES"/>
              <a:t>ok</a:t>
            </a:r>
            <a:endParaRPr/>
          </a:p>
        </p:txBody>
      </p:sp>
      <p:sp>
        <p:nvSpPr>
          <p:cNvPr id="290" name="Google Shape;290;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s-ES"/>
              <a:t>36</a:t>
            </a:fld>
            <a:endParaRPr/>
          </a:p>
        </p:txBody>
      </p:sp>
    </p:spTree>
    <p:extLst>
      <p:ext uri="{BB962C8B-B14F-4D97-AF65-F5344CB8AC3E}">
        <p14:creationId xmlns:p14="http://schemas.microsoft.com/office/powerpoint/2010/main" val="273263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32" name="Google Shape;332;p1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146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551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88" name="Google Shape;388;p1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9625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6" name="Google Shape;396;p1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7251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1" name="Google Shape;441;p1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3905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9" name="Google Shape;449;p1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0195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30" name="Google Shape;530;p1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3506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1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5636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42" name="Google Shape;542;p1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8126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03" name="Google Shape;603;p1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285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3</a:t>
            </a:fld>
            <a:endParaRPr lang="es-ES"/>
          </a:p>
        </p:txBody>
      </p:sp>
    </p:spTree>
    <p:extLst>
      <p:ext uri="{BB962C8B-B14F-4D97-AF65-F5344CB8AC3E}">
        <p14:creationId xmlns:p14="http://schemas.microsoft.com/office/powerpoint/2010/main" val="297717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09" name="Google Shape;609;p2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5515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79" name="Google Shape;679;p2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1950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85" name="Google Shape;685;p2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431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47" name="Google Shape;747;p2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433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53" name="Google Shape;753;p2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5044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2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02" name="Google Shape;802;p2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421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A292E40-D3F9-4BD2-844F-831B1704489D}" type="slidenum">
              <a:rPr lang="es-ES" smtClean="0"/>
              <a:t>5</a:t>
            </a:fld>
            <a:endParaRPr lang="es-ES"/>
          </a:p>
        </p:txBody>
      </p:sp>
    </p:spTree>
    <p:extLst>
      <p:ext uri="{BB962C8B-B14F-4D97-AF65-F5344CB8AC3E}">
        <p14:creationId xmlns:p14="http://schemas.microsoft.com/office/powerpoint/2010/main" val="87214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7</a:t>
            </a:fld>
            <a:endParaRPr lang="es-ES"/>
          </a:p>
        </p:txBody>
      </p:sp>
    </p:spTree>
    <p:extLst>
      <p:ext uri="{BB962C8B-B14F-4D97-AF65-F5344CB8AC3E}">
        <p14:creationId xmlns:p14="http://schemas.microsoft.com/office/powerpoint/2010/main" val="141605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9</a:t>
            </a:fld>
            <a:endParaRPr lang="es-ES"/>
          </a:p>
        </p:txBody>
      </p:sp>
    </p:spTree>
    <p:extLst>
      <p:ext uri="{BB962C8B-B14F-4D97-AF65-F5344CB8AC3E}">
        <p14:creationId xmlns:p14="http://schemas.microsoft.com/office/powerpoint/2010/main" val="147769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14</a:t>
            </a:fld>
            <a:endParaRPr lang="es-ES"/>
          </a:p>
        </p:txBody>
      </p:sp>
    </p:spTree>
    <p:extLst>
      <p:ext uri="{BB962C8B-B14F-4D97-AF65-F5344CB8AC3E}">
        <p14:creationId xmlns:p14="http://schemas.microsoft.com/office/powerpoint/2010/main" val="5352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18</a:t>
            </a:fld>
            <a:endParaRPr lang="es-ES"/>
          </a:p>
        </p:txBody>
      </p:sp>
    </p:spTree>
    <p:extLst>
      <p:ext uri="{BB962C8B-B14F-4D97-AF65-F5344CB8AC3E}">
        <p14:creationId xmlns:p14="http://schemas.microsoft.com/office/powerpoint/2010/main" val="985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A292E40-D3F9-4BD2-844F-831B1704489D}" type="slidenum">
              <a:rPr lang="es-ES" smtClean="0"/>
              <a:t>21</a:t>
            </a:fld>
            <a:endParaRPr lang="es-ES" dirty="0"/>
          </a:p>
        </p:txBody>
      </p:sp>
    </p:spTree>
    <p:extLst>
      <p:ext uri="{BB962C8B-B14F-4D97-AF65-F5344CB8AC3E}">
        <p14:creationId xmlns:p14="http://schemas.microsoft.com/office/powerpoint/2010/main" val="103068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40068" y="2840569"/>
            <a:ext cx="6120765" cy="1960033"/>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080135" y="5181600"/>
            <a:ext cx="504063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3C8F11AF-62C1-494E-97FB-184CCD4F54E6}" type="datetimeFigureOut">
              <a:rPr lang="es-ES" smtClean="0"/>
              <a:t>16/01/2026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1026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360046" y="2046817"/>
            <a:ext cx="318164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360046" y="2899833"/>
            <a:ext cx="318164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3657958" y="2046817"/>
            <a:ext cx="31828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3657958" y="2899833"/>
            <a:ext cx="31828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3C8F11AF-62C1-494E-97FB-184CCD4F54E6}" type="datetimeFigureOut">
              <a:rPr lang="es-ES" smtClean="0"/>
              <a:t>16/01/2026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71862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35.png"/><Relationship Id="rId3" Type="http://schemas.openxmlformats.org/officeDocument/2006/relationships/image" Target="../media/image44.emf"/><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49.png"/><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48.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47.png"/><Relationship Id="rId19" Type="http://schemas.openxmlformats.org/officeDocument/2006/relationships/image" Target="../media/image34.png"/><Relationship Id="rId4" Type="http://schemas.openxmlformats.org/officeDocument/2006/relationships/image" Target="../media/image3.png"/><Relationship Id="rId9" Type="http://schemas.microsoft.com/office/2007/relationships/hdphoto" Target="../media/hdphoto4.wdp"/><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5.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13.png"/><Relationship Id="rId15" Type="http://schemas.openxmlformats.org/officeDocument/2006/relationships/image" Target="../media/image60.png"/><Relationship Id="rId10" Type="http://schemas.openxmlformats.org/officeDocument/2006/relationships/image" Target="../media/image14.png"/><Relationship Id="rId4" Type="http://schemas.openxmlformats.org/officeDocument/2006/relationships/image" Target="../media/image59.png"/><Relationship Id="rId9" Type="http://schemas.openxmlformats.org/officeDocument/2006/relationships/image" Target="../media/image36.pn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4.png"/><Relationship Id="rId1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13.png"/><Relationship Id="rId12" Type="http://schemas.microsoft.com/office/2007/relationships/hdphoto" Target="../media/hdphoto7.wdp"/><Relationship Id="rId17" Type="http://schemas.openxmlformats.org/officeDocument/2006/relationships/image" Target="../media/image70.png"/><Relationship Id="rId2" Type="http://schemas.openxmlformats.org/officeDocument/2006/relationships/image" Target="../media/image3.png"/><Relationship Id="rId16" Type="http://schemas.microsoft.com/office/2007/relationships/hdphoto" Target="../media/hdphoto2.wdp"/><Relationship Id="rId1" Type="http://schemas.openxmlformats.org/officeDocument/2006/relationships/slideLayout" Target="../slideLayouts/slideLayout10.xml"/><Relationship Id="rId6" Type="http://schemas.microsoft.com/office/2007/relationships/hdphoto" Target="../media/hdphoto5.wdp"/><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37.png"/><Relationship Id="rId10"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chart" Target="../charts/chart1.xml"/><Relationship Id="rId5" Type="http://schemas.openxmlformats.org/officeDocument/2006/relationships/image" Target="../media/image7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82.png"/><Relationship Id="rId7" Type="http://schemas.openxmlformats.org/officeDocument/2006/relationships/chart" Target="../charts/chart3.xml"/><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chart" Target="../charts/chart2.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5.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91.png"/><Relationship Id="rId4" Type="http://schemas.openxmlformats.org/officeDocument/2006/relationships/image" Target="../media/image3.pn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1.png"/><Relationship Id="rId7" Type="http://schemas.openxmlformats.org/officeDocument/2006/relationships/image" Target="../media/image34.png"/><Relationship Id="rId12"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04.png"/><Relationship Id="rId5" Type="http://schemas.openxmlformats.org/officeDocument/2006/relationships/image" Target="../media/image4.png"/><Relationship Id="rId10" Type="http://schemas.openxmlformats.org/officeDocument/2006/relationships/image" Target="../media/image103.png"/><Relationship Id="rId4" Type="http://schemas.openxmlformats.org/officeDocument/2006/relationships/image" Target="../media/image3.png"/><Relationship Id="rId9"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09.png"/><Relationship Id="rId4" Type="http://schemas.openxmlformats.org/officeDocument/2006/relationships/image" Target="../media/image3.png"/><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image" Target="../media/image114.png"/><Relationship Id="rId5" Type="http://schemas.openxmlformats.org/officeDocument/2006/relationships/image" Target="../media/image3.png"/><Relationship Id="rId10"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7.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35.png"/><Relationship Id="rId11" Type="http://schemas.openxmlformats.org/officeDocument/2006/relationships/image" Target="../media/image125.png"/><Relationship Id="rId5" Type="http://schemas.openxmlformats.org/officeDocument/2006/relationships/image" Target="../media/image122.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29.png"/><Relationship Id="rId4" Type="http://schemas.openxmlformats.org/officeDocument/2006/relationships/image" Target="../media/image4.png"/><Relationship Id="rId9" Type="http://schemas.openxmlformats.org/officeDocument/2006/relationships/image" Target="../media/image128.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132.png"/><Relationship Id="rId5" Type="http://schemas.openxmlformats.org/officeDocument/2006/relationships/image" Target="../media/image35.png"/><Relationship Id="rId10" Type="http://schemas.openxmlformats.org/officeDocument/2006/relationships/image" Target="../media/image131.png"/><Relationship Id="rId4" Type="http://schemas.openxmlformats.org/officeDocument/2006/relationships/image" Target="../media/image4.png"/><Relationship Id="rId9"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135.png"/><Relationship Id="rId5" Type="http://schemas.openxmlformats.org/officeDocument/2006/relationships/image" Target="../media/image35.png"/><Relationship Id="rId10" Type="http://schemas.openxmlformats.org/officeDocument/2006/relationships/image" Target="../media/image131.png"/><Relationship Id="rId4" Type="http://schemas.openxmlformats.org/officeDocument/2006/relationships/image" Target="../media/image4.png"/><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Data" Target="../diagrams/data1.xml"/><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137.png"/><Relationship Id="rId5" Type="http://schemas.openxmlformats.org/officeDocument/2006/relationships/image" Target="../media/image35.png"/><Relationship Id="rId10" Type="http://schemas.openxmlformats.org/officeDocument/2006/relationships/image" Target="../media/image131.png"/><Relationship Id="rId4" Type="http://schemas.openxmlformats.org/officeDocument/2006/relationships/image" Target="../media/image4.png"/><Relationship Id="rId9"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1.jpg"/><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0.png"/><Relationship Id="rId2" Type="http://schemas.openxmlformats.org/officeDocument/2006/relationships/image" Target="../media/image139.png"/><Relationship Id="rId1" Type="http://schemas.openxmlformats.org/officeDocument/2006/relationships/slideLayout" Target="../slideLayouts/slideLayout10.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jpg"/></Relationships>
</file>

<file path=ppt/slides/_rels/slide55.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18" Type="http://schemas.openxmlformats.org/officeDocument/2006/relationships/image" Target="../media/image164.jpeg"/><Relationship Id="rId3" Type="http://schemas.openxmlformats.org/officeDocument/2006/relationships/image" Target="../media/image151.png"/><Relationship Id="rId7" Type="http://schemas.openxmlformats.org/officeDocument/2006/relationships/image" Target="../media/image1.jpg"/><Relationship Id="rId12" Type="http://schemas.openxmlformats.org/officeDocument/2006/relationships/image" Target="../media/image159.png"/><Relationship Id="rId17" Type="http://schemas.openxmlformats.org/officeDocument/2006/relationships/image" Target="../media/image163.png"/><Relationship Id="rId2" Type="http://schemas.openxmlformats.org/officeDocument/2006/relationships/image" Target="../media/image139.png"/><Relationship Id="rId16" Type="http://schemas.openxmlformats.org/officeDocument/2006/relationships/image" Target="../media/image162.jpeg"/><Relationship Id="rId1" Type="http://schemas.openxmlformats.org/officeDocument/2006/relationships/slideLayout" Target="../slideLayouts/slideLayout10.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5" Type="http://schemas.openxmlformats.org/officeDocument/2006/relationships/image" Target="../media/image161.png"/><Relationship Id="rId10" Type="http://schemas.openxmlformats.org/officeDocument/2006/relationships/image" Target="../media/image157.png"/><Relationship Id="rId4" Type="http://schemas.openxmlformats.org/officeDocument/2006/relationships/image" Target="../media/image152.png"/><Relationship Id="rId9" Type="http://schemas.openxmlformats.org/officeDocument/2006/relationships/image" Target="../media/image156.png"/><Relationship Id="rId1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5.png"/><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35.png"/><Relationship Id="rId7" Type="http://schemas.openxmlformats.org/officeDocument/2006/relationships/image" Target="../media/image169.png"/><Relationship Id="rId2" Type="http://schemas.openxmlformats.org/officeDocument/2006/relationships/image" Target="../media/image166.png"/><Relationship Id="rId1" Type="http://schemas.openxmlformats.org/officeDocument/2006/relationships/slideLayout" Target="../slideLayouts/slideLayout10.xml"/><Relationship Id="rId6" Type="http://schemas.openxmlformats.org/officeDocument/2006/relationships/image" Target="../media/image168.emf"/><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3.png"/><Relationship Id="rId9" Type="http://schemas.openxmlformats.org/officeDocument/2006/relationships/image" Target="../media/image171.png"/></Relationships>
</file>

<file path=ppt/slides/_rels/slide58.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3.png"/><Relationship Id="rId7" Type="http://schemas.openxmlformats.org/officeDocument/2006/relationships/image" Target="../media/image167.png"/><Relationship Id="rId12" Type="http://schemas.openxmlformats.org/officeDocument/2006/relationships/image" Target="../media/image180.png"/><Relationship Id="rId2" Type="http://schemas.openxmlformats.org/officeDocument/2006/relationships/image" Target="../media/image173.png"/><Relationship Id="rId1" Type="http://schemas.openxmlformats.org/officeDocument/2006/relationships/slideLayout" Target="../slideLayouts/slideLayout10.xml"/><Relationship Id="rId6" Type="http://schemas.openxmlformats.org/officeDocument/2006/relationships/image" Target="../media/image175.png"/><Relationship Id="rId11" Type="http://schemas.openxmlformats.org/officeDocument/2006/relationships/image" Target="../media/image179.png"/><Relationship Id="rId5" Type="http://schemas.openxmlformats.org/officeDocument/2006/relationships/image" Target="../media/image174.png"/><Relationship Id="rId10" Type="http://schemas.openxmlformats.org/officeDocument/2006/relationships/image" Target="../media/image178.png"/><Relationship Id="rId4" Type="http://schemas.openxmlformats.org/officeDocument/2006/relationships/image" Target="../media/image19.png"/><Relationship Id="rId9" Type="http://schemas.openxmlformats.org/officeDocument/2006/relationships/image" Target="../media/image177.png"/><Relationship Id="rId14" Type="http://schemas.openxmlformats.org/officeDocument/2006/relationships/image" Target="../media/image182.emf"/></Relationships>
</file>

<file path=ppt/slides/_rels/slide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8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png"/><Relationship Id="rId7"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2.png"/><Relationship Id="rId11" Type="http://schemas.microsoft.com/office/2007/relationships/diagramDrawing" Target="../diagrams/drawing2.xml"/><Relationship Id="rId5" Type="http://schemas.openxmlformats.org/officeDocument/2006/relationships/image" Target="../media/image14.png"/><Relationship Id="rId10" Type="http://schemas.openxmlformats.org/officeDocument/2006/relationships/diagramColors" Target="../diagrams/colors2.xml"/><Relationship Id="rId4" Type="http://schemas.openxmlformats.org/officeDocument/2006/relationships/image" Target="../media/image13.png"/><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Isabel Cristina Vallejo </a:t>
            </a:r>
            <a:r>
              <a:rPr lang="es-ES" sz="1200" dirty="0" smtClean="0">
                <a:solidFill>
                  <a:schemeClr val="dk1"/>
                </a:solidFill>
                <a:latin typeface="Arial Narrow"/>
                <a:ea typeface="Arial Narrow"/>
                <a:cs typeface="Arial Narrow"/>
                <a:sym typeface="Arial Narrow"/>
              </a:rPr>
              <a:t>Zapata</a:t>
            </a:r>
          </a:p>
          <a:p>
            <a:pPr marL="0" marR="0" lvl="0" indent="0" algn="l" rtl="0">
              <a:spcBef>
                <a:spcPts val="0"/>
              </a:spcBef>
              <a:spcAft>
                <a:spcPts val="0"/>
              </a:spcAft>
              <a:buNone/>
            </a:pPr>
            <a:r>
              <a:rPr lang="es-ES" sz="1200" dirty="0" smtClean="0">
                <a:solidFill>
                  <a:schemeClr val="dk1"/>
                </a:solidFill>
                <a:latin typeface="Arial Narrow"/>
                <a:sym typeface="Arial Narrow"/>
              </a:rPr>
              <a:t>José </a:t>
            </a:r>
            <a:r>
              <a:rPr lang="es-ES" sz="1200" dirty="0" err="1" smtClean="0">
                <a:solidFill>
                  <a:schemeClr val="dk1"/>
                </a:solidFill>
                <a:latin typeface="Arial Narrow"/>
                <a:sym typeface="Arial Narrow"/>
              </a:rPr>
              <a:t>José</a:t>
            </a:r>
            <a:r>
              <a:rPr lang="es-ES" sz="1200" dirty="0" smtClean="0">
                <a:solidFill>
                  <a:schemeClr val="dk1"/>
                </a:solidFill>
                <a:latin typeface="Arial Narrow"/>
                <a:sym typeface="Arial Narrow"/>
              </a:rPr>
              <a:t> Arteaga</a:t>
            </a:r>
          </a:p>
          <a:p>
            <a:pPr marL="0" marR="0" lvl="0" indent="0" algn="l" rtl="0">
              <a:spcBef>
                <a:spcPts val="0"/>
              </a:spcBef>
              <a:spcAft>
                <a:spcPts val="0"/>
              </a:spcAft>
              <a:buNone/>
            </a:pPr>
            <a:r>
              <a:rPr lang="es-ES" sz="1200" dirty="0" smtClean="0">
                <a:solidFill>
                  <a:schemeClr val="dk1"/>
                </a:solidFill>
                <a:latin typeface="Arial Narrow"/>
                <a:sym typeface="Arial Narrow"/>
              </a:rPr>
              <a:t>Maritza Rodríguez Velásquez</a:t>
            </a:r>
          </a:p>
          <a:p>
            <a:pPr marL="0" lvl="0" indent="0" algn="l" rtl="0">
              <a:spcBef>
                <a:spcPts val="0"/>
              </a:spcBef>
              <a:spcAft>
                <a:spcPts val="0"/>
              </a:spcAft>
              <a:buClr>
                <a:schemeClr val="dk1"/>
              </a:buClr>
              <a:buFont typeface="Arial"/>
              <a:buNone/>
            </a:pPr>
            <a:r>
              <a:rPr lang="es-CO" sz="1200" dirty="0" smtClean="0">
                <a:solidFill>
                  <a:schemeClr val="dk1"/>
                </a:solidFill>
                <a:latin typeface="Arial Narrow"/>
                <a:ea typeface="Arial Narrow"/>
                <a:cs typeface="Arial Narrow"/>
                <a:sym typeface="Arial Narrow"/>
              </a:rPr>
              <a:t>John Jairo González</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2048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Profesionales Vigilancia Epidemiológica  y Sistemas de Información</a:t>
            </a:r>
            <a:endParaRPr sz="1200" dirty="0">
              <a:solidFill>
                <a:schemeClr val="dk1"/>
              </a:solidFill>
              <a:latin typeface="Arial Narrow"/>
              <a:ea typeface="Arial Narrow"/>
              <a:cs typeface="Arial Narrow"/>
              <a:sym typeface="Arial Narrow"/>
            </a:endParaRPr>
          </a:p>
          <a:p>
            <a:r>
              <a:rPr lang="es-ES" sz="1200" dirty="0" err="1" smtClean="0">
                <a:solidFill>
                  <a:schemeClr val="dk1"/>
                </a:solidFill>
                <a:latin typeface="Arial Narrow"/>
                <a:ea typeface="Arial Narrow"/>
                <a:cs typeface="Arial Narrow"/>
                <a:sym typeface="Arial Narrow"/>
              </a:rPr>
              <a:t>Adiela</a:t>
            </a:r>
            <a:r>
              <a:rPr lang="es-ES" sz="1200" dirty="0" smtClean="0">
                <a:solidFill>
                  <a:schemeClr val="dk1"/>
                </a:solidFill>
                <a:latin typeface="Arial Narrow"/>
                <a:ea typeface="Arial Narrow"/>
                <a:cs typeface="Arial Narrow"/>
                <a:sym typeface="Arial Narrow"/>
              </a:rPr>
              <a:t> María </a:t>
            </a:r>
            <a:r>
              <a:rPr lang="es-ES" sz="1200" dirty="0" err="1" smtClean="0">
                <a:solidFill>
                  <a:schemeClr val="dk1"/>
                </a:solidFill>
                <a:latin typeface="Arial Narrow"/>
                <a:ea typeface="Arial Narrow"/>
                <a:cs typeface="Arial Narrow"/>
                <a:sym typeface="Arial Narrow"/>
              </a:rPr>
              <a:t>Yepez</a:t>
            </a:r>
            <a:r>
              <a:rPr lang="es-ES" sz="1200" dirty="0" smtClean="0">
                <a:solidFill>
                  <a:schemeClr val="dk1"/>
                </a:solidFill>
                <a:latin typeface="Arial Narrow"/>
                <a:ea typeface="Arial Narrow"/>
                <a:cs typeface="Arial Narrow"/>
                <a:sym typeface="Arial Narrow"/>
              </a:rPr>
              <a:t> </a:t>
            </a:r>
            <a:r>
              <a:rPr lang="es-ES" sz="1200" dirty="0" err="1" smtClean="0">
                <a:solidFill>
                  <a:schemeClr val="dk1"/>
                </a:solidFill>
                <a:latin typeface="Arial Narrow"/>
                <a:ea typeface="Arial Narrow"/>
                <a:cs typeface="Arial Narrow"/>
                <a:sym typeface="Arial Narrow"/>
              </a:rPr>
              <a:t>Pemberthy</a:t>
            </a:r>
            <a:endParaRPr lang="es-ES" sz="1200" dirty="0">
              <a:solidFill>
                <a:schemeClr val="dk1"/>
              </a:solidFill>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Priscila Ramírez </a:t>
            </a:r>
            <a:r>
              <a:rPr lang="es-ES" sz="1200" dirty="0" smtClean="0">
                <a:solidFill>
                  <a:schemeClr val="dk1"/>
                </a:solidFill>
                <a:latin typeface="Arial Narrow"/>
                <a:ea typeface="Arial Narrow"/>
                <a:cs typeface="Arial Narrow"/>
                <a:sym typeface="Arial Narrow"/>
              </a:rPr>
              <a:t>García</a:t>
            </a:r>
          </a:p>
          <a:p>
            <a:pPr marL="0" marR="0" lvl="0" indent="0" algn="l" rtl="0">
              <a:spcBef>
                <a:spcPts val="0"/>
              </a:spcBef>
              <a:spcAft>
                <a:spcPts val="0"/>
              </a:spcAft>
              <a:buNone/>
            </a:pPr>
            <a:r>
              <a:rPr lang="es-ES" sz="1200" dirty="0" err="1" smtClean="0">
                <a:solidFill>
                  <a:schemeClr val="dk1"/>
                </a:solidFill>
                <a:latin typeface="Arial Narrow"/>
                <a:sym typeface="Arial Narrow"/>
              </a:rPr>
              <a:t>Andres</a:t>
            </a:r>
            <a:r>
              <a:rPr lang="es-ES" sz="1200" dirty="0" smtClean="0">
                <a:solidFill>
                  <a:schemeClr val="dk1"/>
                </a:solidFill>
                <a:latin typeface="Arial Narrow"/>
                <a:sym typeface="Arial Narrow"/>
              </a:rPr>
              <a:t> Felipe Montoya Giraldo</a:t>
            </a:r>
            <a:endParaRPr sz="1200" dirty="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1</a:t>
            </a:r>
            <a:endParaRPr sz="1050" b="1" dirty="0">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dirty="0">
                <a:latin typeface="Arial Narrow"/>
                <a:ea typeface="Arial Narrow"/>
                <a:cs typeface="Arial Narrow"/>
                <a:sym typeface="Arial Narrow"/>
              </a:rPr>
              <a:t>Presentación</a:t>
            </a:r>
            <a:endParaRPr sz="2000" b="1" dirty="0">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a:t>
              </a:r>
              <a:r>
                <a:rPr lang="es-ES" sz="800" b="1" dirty="0" smtClean="0">
                  <a:latin typeface="Arial Narrow"/>
                  <a:ea typeface="Arial Narrow"/>
                  <a:cs typeface="Arial Narrow"/>
                  <a:sym typeface="Arial Narrow"/>
                </a:rPr>
                <a:t>12 </a:t>
              </a:r>
              <a:r>
                <a:rPr lang="es-ES" sz="800" b="1" dirty="0">
                  <a:latin typeface="Arial Narrow"/>
                  <a:ea typeface="Arial Narrow"/>
                  <a:cs typeface="Arial Narrow"/>
                  <a:sym typeface="Arial Narrow"/>
                </a:rPr>
                <a:t>de 2025 - Reporte Semanas 01 a </a:t>
              </a:r>
              <a:r>
                <a:rPr lang="es-ES" sz="800" b="1" dirty="0" smtClean="0">
                  <a:latin typeface="Arial Narrow"/>
                  <a:ea typeface="Arial Narrow"/>
                  <a:cs typeface="Arial Narrow"/>
                  <a:sym typeface="Arial Narrow"/>
                </a:rPr>
                <a:t>48 </a:t>
              </a:r>
              <a:r>
                <a:rPr lang="es-ES" sz="800" b="1" dirty="0">
                  <a:latin typeface="Arial Narrow"/>
                  <a:ea typeface="Arial Narrow"/>
                  <a:cs typeface="Arial Narrow"/>
                  <a:sym typeface="Arial Narrow"/>
                </a:rPr>
                <a:t>(Hasta </a:t>
              </a:r>
              <a:r>
                <a:rPr lang="es-ES" sz="800" b="1" dirty="0" smtClean="0">
                  <a:latin typeface="Arial Narrow"/>
                  <a:ea typeface="Arial Narrow"/>
                  <a:cs typeface="Arial Narrow"/>
                  <a:sym typeface="Arial Narrow"/>
                </a:rPr>
                <a:t>noviembre 29 </a:t>
              </a:r>
              <a:r>
                <a:rPr lang="es-ES" sz="800" b="1" dirty="0">
                  <a:latin typeface="Arial Narrow"/>
                  <a:ea typeface="Arial Narrow"/>
                  <a:cs typeface="Arial Narrow"/>
                  <a:sym typeface="Arial Narrow"/>
                </a:rPr>
                <a:t>de 2025)</a:t>
              </a:r>
              <a:endParaRPr lang="es-ES"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13 Rectángulo">
            <a:extLst>
              <a:ext uri="{FF2B5EF4-FFF2-40B4-BE49-F238E27FC236}">
                <a16:creationId xmlns:a16="http://schemas.microsoft.com/office/drawing/2014/main" id="{9A921D88-2990-4967-BB1E-868FD37934E4}"/>
              </a:ext>
            </a:extLst>
          </p:cNvPr>
          <p:cNvSpPr/>
          <p:nvPr/>
        </p:nvSpPr>
        <p:spPr>
          <a:xfrm>
            <a:off x="1971786" y="-1"/>
            <a:ext cx="519940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235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4028" y="2212218"/>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XII - 2025</a:t>
            </a:r>
          </a:p>
        </p:txBody>
      </p:sp>
      <p:sp>
        <p:nvSpPr>
          <p:cNvPr id="6" name="5 Rectángulo"/>
          <p:cNvSpPr/>
          <p:nvPr/>
        </p:nvSpPr>
        <p:spPr>
          <a:xfrm>
            <a:off x="2129140" y="4381803"/>
            <a:ext cx="488469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XII  acumulado  de 2025(p). </a:t>
            </a:r>
          </a:p>
        </p:txBody>
      </p:sp>
      <p:grpSp>
        <p:nvGrpSpPr>
          <p:cNvPr id="8" name="7 Grupo"/>
          <p:cNvGrpSpPr/>
          <p:nvPr/>
        </p:nvGrpSpPr>
        <p:grpSpPr>
          <a:xfrm>
            <a:off x="130012" y="3456877"/>
            <a:ext cx="1892650" cy="519133"/>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4"/>
              <a:ext cx="1593562" cy="697412"/>
            </a:xfrm>
            <a:prstGeom prst="rect">
              <a:avLst/>
            </a:prstGeom>
            <a:noFill/>
          </p:spPr>
          <p:txBody>
            <a:bodyPr wrap="square" rtlCol="0">
              <a:spAutoFit/>
            </a:bodyPr>
            <a:lstStyle/>
            <a:p>
              <a:pPr algn="ctr"/>
              <a:r>
                <a:rPr lang="es-ES" sz="2000" b="1" dirty="0">
                  <a:solidFill>
                    <a:schemeClr val="tx1"/>
                  </a:solidFill>
                  <a:latin typeface="Arial Narrow" panose="020B0606020202030204" pitchFamily="34" charset="0"/>
                </a:rPr>
                <a:t>342</a:t>
              </a:r>
            </a:p>
          </p:txBody>
        </p:sp>
      </p:grpSp>
      <p:sp>
        <p:nvSpPr>
          <p:cNvPr id="9" name="8 CuadroTexto"/>
          <p:cNvSpPr txBox="1"/>
          <p:nvPr/>
        </p:nvSpPr>
        <p:spPr>
          <a:xfrm>
            <a:off x="4078" y="3988877"/>
            <a:ext cx="2119129" cy="938719"/>
          </a:xfrm>
          <a:prstGeom prst="rect">
            <a:avLst/>
          </a:prstGeom>
          <a:noFill/>
        </p:spPr>
        <p:txBody>
          <a:bodyPr wrap="square" rtlCol="0">
            <a:spAutoFit/>
          </a:bodyPr>
          <a:lstStyle/>
          <a:p>
            <a:pPr algn="ctr"/>
            <a:r>
              <a:rPr lang="es-ES" sz="1100" b="1" dirty="0">
                <a:latin typeface="Arial Narrow" panose="020B0606020202030204" pitchFamily="34" charset="0"/>
              </a:rPr>
              <a:t>Variación porcentual de 74,2%,  983 casos menos respecto al mismo periodo acumulado del año anterior donde se reportaron 1325 casos</a:t>
            </a:r>
          </a:p>
        </p:txBody>
      </p:sp>
      <p:sp>
        <p:nvSpPr>
          <p:cNvPr id="18" name="17 Rectángulo"/>
          <p:cNvSpPr/>
          <p:nvPr/>
        </p:nvSpPr>
        <p:spPr>
          <a:xfrm>
            <a:off x="-29714" y="8717228"/>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cumulado semana  48 - 2021 a 2025(p)</a:t>
            </a:r>
            <a:endParaRPr lang="es-ES" sz="1000" dirty="0">
              <a:latin typeface="Arial Narrow" panose="020B0606020202030204" pitchFamily="34" charset="0"/>
            </a:endParaRPr>
          </a:p>
        </p:txBody>
      </p:sp>
      <p:grpSp>
        <p:nvGrpSpPr>
          <p:cNvPr id="15" name="14 Grupo"/>
          <p:cNvGrpSpPr/>
          <p:nvPr/>
        </p:nvGrpSpPr>
        <p:grpSpPr>
          <a:xfrm>
            <a:off x="2186197" y="56076"/>
            <a:ext cx="4547112" cy="276999"/>
            <a:chOff x="2448322" y="62872"/>
            <a:chExt cx="3462538"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cxnSpLocks/>
              <a:stCxn id="11" idx="6"/>
            </p:cNvCxnSpPr>
            <p:nvPr/>
          </p:nvCxnSpPr>
          <p:spPr>
            <a:xfrm>
              <a:off x="2736354" y="205580"/>
              <a:ext cx="280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024387" y="62872"/>
              <a:ext cx="2886473"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Canal endémico - 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10</a:t>
            </a:r>
            <a:endParaRPr lang="es-ES" sz="1050" b="1" dirty="0">
              <a:solidFill>
                <a:schemeClr val="bg1"/>
              </a:solidFill>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305803" y="714058"/>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966A3C31-9C82-4101-B25C-081C14C58D81}"/>
              </a:ext>
            </a:extLst>
          </p:cNvPr>
          <p:cNvPicPr>
            <a:picLocks noChangeAspect="1"/>
          </p:cNvPicPr>
          <p:nvPr/>
        </p:nvPicPr>
        <p:blipFill>
          <a:blip r:embed="rId6"/>
          <a:stretch>
            <a:fillRect/>
          </a:stretch>
        </p:blipFill>
        <p:spPr>
          <a:xfrm>
            <a:off x="2074352" y="863382"/>
            <a:ext cx="5096834" cy="3495848"/>
          </a:xfrm>
          <a:prstGeom prst="rect">
            <a:avLst/>
          </a:prstGeom>
        </p:spPr>
      </p:pic>
      <p:pic>
        <p:nvPicPr>
          <p:cNvPr id="4" name="Imagen 3">
            <a:extLst>
              <a:ext uri="{FF2B5EF4-FFF2-40B4-BE49-F238E27FC236}">
                <a16:creationId xmlns:a16="http://schemas.microsoft.com/office/drawing/2014/main" id="{F35E5579-C6CC-4A42-8833-FA2A35B98826}"/>
              </a:ext>
            </a:extLst>
          </p:cNvPr>
          <p:cNvPicPr>
            <a:picLocks noChangeAspect="1"/>
          </p:cNvPicPr>
          <p:nvPr/>
        </p:nvPicPr>
        <p:blipFill>
          <a:blip r:embed="rId7"/>
          <a:stretch>
            <a:fillRect/>
          </a:stretch>
        </p:blipFill>
        <p:spPr>
          <a:xfrm>
            <a:off x="-2772" y="4935852"/>
            <a:ext cx="7173958" cy="3827178"/>
          </a:xfrm>
          <a:prstGeom prst="rect">
            <a:avLst/>
          </a:prstGeom>
        </p:spPr>
      </p:pic>
    </p:spTree>
    <p:extLst>
      <p:ext uri="{BB962C8B-B14F-4D97-AF65-F5344CB8AC3E}">
        <p14:creationId xmlns:p14="http://schemas.microsoft.com/office/powerpoint/2010/main" val="27096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Factores y curso de vida</a:t>
              </a:r>
            </a:p>
          </p:txBody>
        </p:sp>
      </p:gr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69,9%</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239 casos</a:t>
              </a:r>
              <a:endParaRPr lang="es-CO" sz="1200" dirty="0"/>
            </a:p>
          </p:txBody>
        </p:sp>
      </p:grpSp>
      <p:grpSp>
        <p:nvGrpSpPr>
          <p:cNvPr id="3" name="2 Grupo"/>
          <p:cNvGrpSpPr/>
          <p:nvPr/>
        </p:nvGrpSpPr>
        <p:grpSpPr>
          <a:xfrm>
            <a:off x="1117971" y="913240"/>
            <a:ext cx="822150" cy="1594295"/>
            <a:chOff x="1825139" y="1057131"/>
            <a:chExt cx="822150"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30,1%</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55335" cy="276999"/>
            </a:xfrm>
            <a:prstGeom prst="rect">
              <a:avLst/>
            </a:prstGeom>
          </p:spPr>
          <p:txBody>
            <a:bodyPr wrap="none">
              <a:spAutoFit/>
            </a:bodyPr>
            <a:lstStyle/>
            <a:p>
              <a:r>
                <a:rPr lang="es-ES" sz="1200" b="1" dirty="0">
                  <a:latin typeface="Arial Narrow" panose="020B0606020202030204" pitchFamily="34" charset="0"/>
                </a:rPr>
                <a:t>103casos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9586" y="8577764"/>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XII 2025(p).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429576" y="3126411"/>
            <a:ext cx="1690560" cy="895875"/>
            <a:chOff x="-14122" y="6941207"/>
            <a:chExt cx="1282684" cy="895875"/>
          </a:xfrm>
        </p:grpSpPr>
        <p:sp>
          <p:nvSpPr>
            <p:cNvPr id="73" name="72 CuadroTexto"/>
            <p:cNvSpPr txBox="1"/>
            <p:nvPr/>
          </p:nvSpPr>
          <p:spPr>
            <a:xfrm>
              <a:off x="9138" y="694120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203307"/>
              <a:ext cx="1282684"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400" b="1" dirty="0">
                  <a:solidFill>
                    <a:schemeClr val="tx1"/>
                  </a:solidFill>
                  <a:latin typeface="Arial Narrow" panose="020B0606020202030204" pitchFamily="34" charset="0"/>
                </a:rPr>
                <a:t>98,5% </a:t>
              </a:r>
            </a:p>
            <a:p>
              <a:pPr algn="ctr"/>
              <a:r>
                <a:rPr lang="es-ES" sz="1400" b="1" dirty="0">
                  <a:solidFill>
                    <a:schemeClr val="tx1"/>
                  </a:solidFill>
                  <a:latin typeface="Arial Narrow" panose="020B0606020202030204" pitchFamily="34" charset="0"/>
                </a:rPr>
                <a:t>337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75,1% - 257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22,5% - 77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860413" cy="1519436"/>
            <a:chOff x="3826683" y="2682487"/>
            <a:chExt cx="860413" cy="1519436"/>
          </a:xfrm>
        </p:grpSpPr>
        <p:grpSp>
          <p:nvGrpSpPr>
            <p:cNvPr id="2" name="1 Grupo"/>
            <p:cNvGrpSpPr/>
            <p:nvPr/>
          </p:nvGrpSpPr>
          <p:grpSpPr>
            <a:xfrm>
              <a:off x="3826683" y="3306763"/>
              <a:ext cx="860413" cy="895160"/>
              <a:chOff x="2507826" y="3203848"/>
              <a:chExt cx="860413"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2,9%</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10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83969"/>
            <a:chOff x="-14122" y="7072716"/>
            <a:chExt cx="1229607" cy="783969"/>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30,4%</a:t>
              </a:r>
            </a:p>
            <a:p>
              <a:pPr algn="ctr"/>
              <a:r>
                <a:rPr lang="es-ES" sz="1200" b="1" dirty="0">
                  <a:solidFill>
                    <a:schemeClr val="tx1"/>
                  </a:solidFill>
                  <a:latin typeface="Arial Narrow" panose="020B0606020202030204" pitchFamily="34" charset="0"/>
                </a:rPr>
                <a:t>104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0,3%</a:t>
              </a:r>
            </a:p>
            <a:p>
              <a:pPr algn="ctr"/>
              <a:r>
                <a:rPr lang="es-ES" sz="1200" b="1" dirty="0">
                  <a:solidFill>
                    <a:schemeClr val="tx1"/>
                  </a:solidFill>
                  <a:latin typeface="Arial Narrow" panose="020B0606020202030204" pitchFamily="34" charset="0"/>
                </a:rPr>
                <a:t>1 casos</a:t>
              </a:r>
            </a:p>
          </p:txBody>
        </p:sp>
      </p:grpSp>
      <p:sp>
        <p:nvSpPr>
          <p:cNvPr id="119" name="69 Rectángulo">
            <a:extLst>
              <a:ext uri="{FF2B5EF4-FFF2-40B4-BE49-F238E27FC236}">
                <a16:creationId xmlns:a16="http://schemas.microsoft.com/office/drawing/2014/main" id="{6F3C5649-9437-44F5-AB8C-F9286A91828B}"/>
              </a:ext>
            </a:extLst>
          </p:cNvPr>
          <p:cNvSpPr/>
          <p:nvPr/>
        </p:nvSpPr>
        <p:spPr>
          <a:xfrm>
            <a:off x="3539827" y="8585048"/>
            <a:ext cx="3783144"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 por Estrato socioeconómico de los casos notificados de hepatitis A. </a:t>
            </a:r>
          </a:p>
          <a:p>
            <a:pPr algn="just"/>
            <a:r>
              <a:rPr lang="es-ES" sz="1000" dirty="0">
                <a:latin typeface="Arial Narrow" panose="020B0606020202030204" pitchFamily="34" charset="0"/>
              </a:rPr>
              <a:t>Periodo epidemiológico XII 2025(p). </a:t>
            </a:r>
          </a:p>
        </p:txBody>
      </p:sp>
      <p:sp>
        <p:nvSpPr>
          <p:cNvPr id="13" name="62 CuadroTexto">
            <a:extLst>
              <a:ext uri="{FF2B5EF4-FFF2-40B4-BE49-F238E27FC236}">
                <a16:creationId xmlns:a16="http://schemas.microsoft.com/office/drawing/2014/main" id="{070DE0E2-9372-7674-CE6A-C7E996FA277A}"/>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11 </a:t>
            </a:r>
            <a:endParaRPr lang="es-ES" sz="1050" b="1" dirty="0">
              <a:solidFill>
                <a:schemeClr val="bg1"/>
              </a:solidFill>
              <a:latin typeface="Arial Narrow" panose="020B0606020202030204" pitchFamily="34" charset="0"/>
            </a:endParaRPr>
          </a:p>
        </p:txBody>
      </p:sp>
      <p:pic>
        <p:nvPicPr>
          <p:cNvPr id="16" name="Imagen 15">
            <a:extLst>
              <a:ext uri="{FF2B5EF4-FFF2-40B4-BE49-F238E27FC236}">
                <a16:creationId xmlns:a16="http://schemas.microsoft.com/office/drawing/2014/main" id="{873B748E-47F5-4648-A6B0-3CE531DCA681}"/>
              </a:ext>
            </a:extLst>
          </p:cNvPr>
          <p:cNvPicPr>
            <a:picLocks noChangeAspect="1"/>
          </p:cNvPicPr>
          <p:nvPr/>
        </p:nvPicPr>
        <p:blipFill>
          <a:blip r:embed="rId12"/>
          <a:stretch>
            <a:fillRect/>
          </a:stretch>
        </p:blipFill>
        <p:spPr>
          <a:xfrm>
            <a:off x="3600450" y="4544105"/>
            <a:ext cx="3531763" cy="4065133"/>
          </a:xfrm>
          <a:prstGeom prst="rect">
            <a:avLst/>
          </a:prstGeom>
        </p:spPr>
      </p:pic>
      <p:pic>
        <p:nvPicPr>
          <p:cNvPr id="19" name="Imagen 18">
            <a:extLst>
              <a:ext uri="{FF2B5EF4-FFF2-40B4-BE49-F238E27FC236}">
                <a16:creationId xmlns:a16="http://schemas.microsoft.com/office/drawing/2014/main" id="{4C520674-1AF4-4390-A5EF-0421207ECCE0}"/>
              </a:ext>
            </a:extLst>
          </p:cNvPr>
          <p:cNvPicPr>
            <a:picLocks noChangeAspect="1"/>
          </p:cNvPicPr>
          <p:nvPr/>
        </p:nvPicPr>
        <p:blipFill>
          <a:blip r:embed="rId13"/>
          <a:stretch>
            <a:fillRect/>
          </a:stretch>
        </p:blipFill>
        <p:spPr>
          <a:xfrm>
            <a:off x="0" y="4529136"/>
            <a:ext cx="3409692" cy="4222975"/>
          </a:xfrm>
          <a:prstGeom prst="rect">
            <a:avLst/>
          </a:prstGeom>
        </p:spPr>
      </p:pic>
    </p:spTree>
    <p:extLst>
      <p:ext uri="{BB962C8B-B14F-4D97-AF65-F5344CB8AC3E}">
        <p14:creationId xmlns:p14="http://schemas.microsoft.com/office/powerpoint/2010/main" val="303748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 </a:t>
              </a:r>
              <a:r>
                <a:rPr lang="es-ES" sz="1200" b="1" dirty="0">
                  <a:solidFill>
                    <a:schemeClr val="tx1"/>
                  </a:solidFill>
                  <a:latin typeface="Arial Narrow" panose="020B0606020202030204" pitchFamily="34" charset="0"/>
                </a:rPr>
                <a:t>Incidencia por 100 mil habitantes</a:t>
              </a:r>
            </a:p>
          </p:txBody>
        </p:sp>
      </p:grpSp>
      <p:sp>
        <p:nvSpPr>
          <p:cNvPr id="60" name="59 Rectángulo"/>
          <p:cNvSpPr/>
          <p:nvPr/>
        </p:nvSpPr>
        <p:spPr>
          <a:xfrm>
            <a:off x="43650" y="4744026"/>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61" name="60 Grupo"/>
          <p:cNvGrpSpPr/>
          <p:nvPr/>
        </p:nvGrpSpPr>
        <p:grpSpPr>
          <a:xfrm>
            <a:off x="203308" y="4781951"/>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solidFill>
                    <a:schemeClr val="bg1"/>
                  </a:solidFill>
                  <a:latin typeface="Arial Narrow" panose="020B0606020202030204" pitchFamily="34" charset="0"/>
                </a:rPr>
                <a:t> </a:t>
              </a:r>
              <a:r>
                <a:rPr lang="es-ES" sz="1200" b="1" dirty="0">
                  <a:solidFill>
                    <a:schemeClr val="tx1"/>
                  </a:solidFill>
                  <a:latin typeface="Arial Narrow" panose="020B0606020202030204" pitchFamily="34" charset="0"/>
                </a:rPr>
                <a:t># casos según inicio de síntomas por periodo epidemiológico </a:t>
              </a:r>
            </a:p>
          </p:txBody>
        </p:sp>
      </p:grpSp>
      <p:sp>
        <p:nvSpPr>
          <p:cNvPr id="70" name="69 Rectángulo"/>
          <p:cNvSpPr/>
          <p:nvPr/>
        </p:nvSpPr>
        <p:spPr>
          <a:xfrm>
            <a:off x="0" y="8619083"/>
            <a:ext cx="617262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casos de hepatitis A por sexo según inicio de síntomas por periodo epidemiológico. </a:t>
            </a:r>
          </a:p>
          <a:p>
            <a:pPr algn="just"/>
            <a:r>
              <a:rPr lang="es-ES" sz="1050" dirty="0">
                <a:latin typeface="Arial Narrow" panose="020B0606020202030204" pitchFamily="34" charset="0"/>
              </a:rPr>
              <a:t>Periodo epidemiológico XII 2025(p). </a:t>
            </a:r>
          </a:p>
        </p:txBody>
      </p:sp>
      <p:sp>
        <p:nvSpPr>
          <p:cNvPr id="81" name="69 Rectángulo">
            <a:extLst>
              <a:ext uri="{FF2B5EF4-FFF2-40B4-BE49-F238E27FC236}">
                <a16:creationId xmlns:a16="http://schemas.microsoft.com/office/drawing/2014/main" id="{8455B433-A8E2-4DAF-960A-936C119BC3F9}"/>
              </a:ext>
            </a:extLst>
          </p:cNvPr>
          <p:cNvSpPr/>
          <p:nvPr/>
        </p:nvSpPr>
        <p:spPr>
          <a:xfrm>
            <a:off x="43650" y="4160592"/>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de hepatitis A en el últimos ocho años. </a:t>
            </a:r>
          </a:p>
          <a:p>
            <a:pPr algn="just"/>
            <a:r>
              <a:rPr lang="es-ES" sz="1050" dirty="0">
                <a:latin typeface="Arial Narrow" panose="020B0606020202030204" pitchFamily="34" charset="0"/>
              </a:rPr>
              <a:t>Periodo epidemiológico XII 2025(p). </a:t>
            </a:r>
          </a:p>
        </p:txBody>
      </p:sp>
      <p:sp>
        <p:nvSpPr>
          <p:cNvPr id="2" name="62 CuadroTexto">
            <a:extLst>
              <a:ext uri="{FF2B5EF4-FFF2-40B4-BE49-F238E27FC236}">
                <a16:creationId xmlns:a16="http://schemas.microsoft.com/office/drawing/2014/main" id="{16D4D056-9387-9F94-38B7-D4C03A84287D}"/>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12 </a:t>
            </a:r>
            <a:endParaRPr lang="es-ES" sz="1050" b="1" dirty="0">
              <a:solidFill>
                <a:schemeClr val="bg1"/>
              </a:solidFill>
              <a:latin typeface="Arial Narrow" panose="020B0606020202030204" pitchFamily="34" charset="0"/>
            </a:endParaRPr>
          </a:p>
        </p:txBody>
      </p:sp>
      <p:pic>
        <p:nvPicPr>
          <p:cNvPr id="3" name="Imagen 2">
            <a:extLst>
              <a:ext uri="{FF2B5EF4-FFF2-40B4-BE49-F238E27FC236}">
                <a16:creationId xmlns:a16="http://schemas.microsoft.com/office/drawing/2014/main" id="{4B2B4AC8-E367-4C89-B792-589A08B3841C}"/>
              </a:ext>
            </a:extLst>
          </p:cNvPr>
          <p:cNvPicPr>
            <a:picLocks noChangeAspect="1"/>
          </p:cNvPicPr>
          <p:nvPr/>
        </p:nvPicPr>
        <p:blipFill>
          <a:blip r:embed="rId2"/>
          <a:stretch>
            <a:fillRect/>
          </a:stretch>
        </p:blipFill>
        <p:spPr>
          <a:xfrm>
            <a:off x="43650" y="5194767"/>
            <a:ext cx="7157248" cy="3424316"/>
          </a:xfrm>
          <a:prstGeom prst="rect">
            <a:avLst/>
          </a:prstGeom>
        </p:spPr>
      </p:pic>
      <p:pic>
        <p:nvPicPr>
          <p:cNvPr id="6" name="Imagen 5">
            <a:extLst>
              <a:ext uri="{FF2B5EF4-FFF2-40B4-BE49-F238E27FC236}">
                <a16:creationId xmlns:a16="http://schemas.microsoft.com/office/drawing/2014/main" id="{1B5EF0C2-175B-4029-BEF5-7C3B43B486E6}"/>
              </a:ext>
            </a:extLst>
          </p:cNvPr>
          <p:cNvPicPr>
            <a:picLocks noChangeAspect="1"/>
          </p:cNvPicPr>
          <p:nvPr/>
        </p:nvPicPr>
        <p:blipFill>
          <a:blip r:embed="rId3"/>
          <a:stretch>
            <a:fillRect/>
          </a:stretch>
        </p:blipFill>
        <p:spPr>
          <a:xfrm>
            <a:off x="-2" y="582878"/>
            <a:ext cx="7200900" cy="3577713"/>
          </a:xfrm>
          <a:prstGeom prst="rect">
            <a:avLst/>
          </a:prstGeom>
        </p:spPr>
      </p:pic>
    </p:spTree>
    <p:extLst>
      <p:ext uri="{BB962C8B-B14F-4D97-AF65-F5344CB8AC3E}">
        <p14:creationId xmlns:p14="http://schemas.microsoft.com/office/powerpoint/2010/main" val="1863363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 georreferenciación de los casos</a:t>
              </a:r>
            </a:p>
          </p:txBody>
        </p:sp>
      </p:grpSp>
      <p:sp>
        <p:nvSpPr>
          <p:cNvPr id="16" name="79 Rectángulo">
            <a:extLst>
              <a:ext uri="{FF2B5EF4-FFF2-40B4-BE49-F238E27FC236}">
                <a16:creationId xmlns:a16="http://schemas.microsoft.com/office/drawing/2014/main" id="{7CDAD64D-F097-4EF1-96D7-33C9517177AD}"/>
              </a:ext>
            </a:extLst>
          </p:cNvPr>
          <p:cNvSpPr/>
          <p:nvPr/>
        </p:nvSpPr>
        <p:spPr>
          <a:xfrm>
            <a:off x="11723" y="7379455"/>
            <a:ext cx="7200900" cy="32255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7" name="80 Grupo">
            <a:extLst>
              <a:ext uri="{FF2B5EF4-FFF2-40B4-BE49-F238E27FC236}">
                <a16:creationId xmlns:a16="http://schemas.microsoft.com/office/drawing/2014/main" id="{EABE1D53-BFD5-4A73-8C3D-F12F90F5E473}"/>
              </a:ext>
            </a:extLst>
          </p:cNvPr>
          <p:cNvGrpSpPr/>
          <p:nvPr/>
        </p:nvGrpSpPr>
        <p:grpSpPr>
          <a:xfrm>
            <a:off x="135036" y="7385086"/>
            <a:ext cx="3579503" cy="369948"/>
            <a:chOff x="2482609" y="-58980"/>
            <a:chExt cx="3510688" cy="296719"/>
          </a:xfrm>
        </p:grpSpPr>
        <p:sp>
          <p:nvSpPr>
            <p:cNvPr id="18" name="81 Elipse">
              <a:extLst>
                <a:ext uri="{FF2B5EF4-FFF2-40B4-BE49-F238E27FC236}">
                  <a16:creationId xmlns:a16="http://schemas.microsoft.com/office/drawing/2014/main" id="{BEE8A2B9-4FDD-42D5-9F18-967045A45AE3}"/>
                </a:ext>
              </a:extLst>
            </p:cNvPr>
            <p:cNvSpPr/>
            <p:nvPr/>
          </p:nvSpPr>
          <p:spPr>
            <a:xfrm>
              <a:off x="2482609" y="-58980"/>
              <a:ext cx="288032" cy="2703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19" name="82 Conector recto">
              <a:extLst>
                <a:ext uri="{FF2B5EF4-FFF2-40B4-BE49-F238E27FC236}">
                  <a16:creationId xmlns:a16="http://schemas.microsoft.com/office/drawing/2014/main" id="{D73B7C5D-31E2-446C-B7D6-B852CC2F5600}"/>
                </a:ext>
              </a:extLst>
            </p:cNvPr>
            <p:cNvCxnSpPr>
              <a:cxnSpLocks/>
            </p:cNvCxnSpPr>
            <p:nvPr/>
          </p:nvCxnSpPr>
          <p:spPr>
            <a:xfrm flipV="1">
              <a:off x="2759156" y="74652"/>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83 CuadroTexto">
              <a:extLst>
                <a:ext uri="{FF2B5EF4-FFF2-40B4-BE49-F238E27FC236}">
                  <a16:creationId xmlns:a16="http://schemas.microsoft.com/office/drawing/2014/main" id="{9017E08F-4267-4144-86C7-9B93BDFD0A6F}"/>
                </a:ext>
              </a:extLst>
            </p:cNvPr>
            <p:cNvSpPr txBox="1"/>
            <p:nvPr/>
          </p:nvSpPr>
          <p:spPr>
            <a:xfrm>
              <a:off x="3401009" y="-39260"/>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Consideraciones  técnicas</a:t>
              </a:r>
            </a:p>
          </p:txBody>
        </p:sp>
      </p:grpSp>
      <p:sp>
        <p:nvSpPr>
          <p:cNvPr id="2" name="62 CuadroTexto">
            <a:extLst>
              <a:ext uri="{FF2B5EF4-FFF2-40B4-BE49-F238E27FC236}">
                <a16:creationId xmlns:a16="http://schemas.microsoft.com/office/drawing/2014/main" id="{16D4D056-9387-9F94-38B7-D4C03A84287D}"/>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13 </a:t>
            </a:r>
            <a:endParaRPr lang="es-ES" sz="1050" b="1" dirty="0">
              <a:solidFill>
                <a:schemeClr val="bg1"/>
              </a:solidFill>
              <a:latin typeface="Arial Narrow" panose="020B0606020202030204" pitchFamily="34" charset="0"/>
            </a:endParaRPr>
          </a:p>
        </p:txBody>
      </p:sp>
      <p:sp>
        <p:nvSpPr>
          <p:cNvPr id="30" name="68 Rectángulo">
            <a:extLst>
              <a:ext uri="{FF2B5EF4-FFF2-40B4-BE49-F238E27FC236}">
                <a16:creationId xmlns:a16="http://schemas.microsoft.com/office/drawing/2014/main" id="{2BBAF9B7-F614-4A0E-8652-703B8A5B3C93}"/>
              </a:ext>
            </a:extLst>
          </p:cNvPr>
          <p:cNvSpPr/>
          <p:nvPr/>
        </p:nvSpPr>
        <p:spPr>
          <a:xfrm>
            <a:off x="25626" y="7707473"/>
            <a:ext cx="7192645" cy="1277273"/>
          </a:xfrm>
          <a:prstGeom prst="rect">
            <a:avLst/>
          </a:prstGeom>
        </p:spPr>
        <p:txBody>
          <a:bodyPr wrap="square">
            <a:spAutoFit/>
          </a:bodyPr>
          <a:lstStyle/>
          <a:p>
            <a:pPr algn="just"/>
            <a:r>
              <a:rPr lang="es-CO"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Se evidencia una disminución</a:t>
            </a:r>
            <a:r>
              <a:rPr lang="es-ES"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de 983  casos con relación al mismo periodo de tiempo del año 2024 donde se notificaron 1325 casos, esto es un 74,2%  menos. El 88% de la población afectada está en los cursos de vida de juventud y adultez, No se han presentado casos en menores de 1 años, en los cursos de vida podemos observar que la enfermedad paso de afectar a los ciclos de vida de primera infancia e infancia hacia los cursos de vida de juventud y adultez, la cual es la población más susceptible debido a la no inmunidad por vacuna o exposición anteriormente al virus. El 70,% de la población afectada es de sexo masculino. Se reportó una muerte en mujer de 29 años la cual cursaba simultáneamente con infección por dengue grave. La incidencia general del evento es del 13% por cada cien mil habitantes. L</a:t>
            </a:r>
            <a:r>
              <a:rPr lang="es-CO" sz="11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a enfermedad se está transmitiendo en Medellín persona a persona, en estos momentos nos encontramos en zona de seguridad</a:t>
            </a:r>
            <a:endParaRPr lang="es-CO" sz="1100" dirty="0">
              <a:effectLst/>
              <a:latin typeface="Calibri" panose="020F0502020204030204" pitchFamily="34" charset="0"/>
              <a:ea typeface="Cambria" panose="02040503050406030204" pitchFamily="18" charset="0"/>
            </a:endParaRPr>
          </a:p>
        </p:txBody>
      </p:sp>
      <p:sp>
        <p:nvSpPr>
          <p:cNvPr id="24" name="13 Rectángulo">
            <a:extLst>
              <a:ext uri="{FF2B5EF4-FFF2-40B4-BE49-F238E27FC236}">
                <a16:creationId xmlns:a16="http://schemas.microsoft.com/office/drawing/2014/main" id="{5D650837-00A6-476A-9BCA-AA591D449E94}"/>
              </a:ext>
            </a:extLst>
          </p:cNvPr>
          <p:cNvSpPr/>
          <p:nvPr/>
        </p:nvSpPr>
        <p:spPr>
          <a:xfrm>
            <a:off x="-2" y="5182088"/>
            <a:ext cx="7200900" cy="402803"/>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1" name="80 Grupo">
            <a:extLst>
              <a:ext uri="{FF2B5EF4-FFF2-40B4-BE49-F238E27FC236}">
                <a16:creationId xmlns:a16="http://schemas.microsoft.com/office/drawing/2014/main" id="{2875EDBE-CB41-4786-AA9C-F85C438C5237}"/>
              </a:ext>
            </a:extLst>
          </p:cNvPr>
          <p:cNvGrpSpPr/>
          <p:nvPr/>
        </p:nvGrpSpPr>
        <p:grpSpPr>
          <a:xfrm>
            <a:off x="100800" y="5232865"/>
            <a:ext cx="3528392" cy="352026"/>
            <a:chOff x="2448322" y="-56585"/>
            <a:chExt cx="3528392" cy="352026"/>
          </a:xfrm>
        </p:grpSpPr>
        <p:sp>
          <p:nvSpPr>
            <p:cNvPr id="32" name="81 Elipse">
              <a:extLst>
                <a:ext uri="{FF2B5EF4-FFF2-40B4-BE49-F238E27FC236}">
                  <a16:creationId xmlns:a16="http://schemas.microsoft.com/office/drawing/2014/main" id="{3D097D68-3483-4A13-88C9-CA2FC1FF9926}"/>
                </a:ext>
              </a:extLst>
            </p:cNvPr>
            <p:cNvSpPr/>
            <p:nvPr/>
          </p:nvSpPr>
          <p:spPr>
            <a:xfrm>
              <a:off x="2448322" y="-27116"/>
              <a:ext cx="288032" cy="3225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33" name="82 Conector recto">
              <a:extLst>
                <a:ext uri="{FF2B5EF4-FFF2-40B4-BE49-F238E27FC236}">
                  <a16:creationId xmlns:a16="http://schemas.microsoft.com/office/drawing/2014/main" id="{ED87E87A-AA62-4AD2-92D5-0BB2A6F6C87B}"/>
                </a:ext>
              </a:extLst>
            </p:cNvPr>
            <p:cNvCxnSpPr>
              <a:cxnSpLocks/>
            </p:cNvCxnSpPr>
            <p:nvPr/>
          </p:nvCxnSpPr>
          <p:spPr>
            <a:xfrm flipV="1">
              <a:off x="2727776" y="112388"/>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83 CuadroTexto">
              <a:extLst>
                <a:ext uri="{FF2B5EF4-FFF2-40B4-BE49-F238E27FC236}">
                  <a16:creationId xmlns:a16="http://schemas.microsoft.com/office/drawing/2014/main" id="{77D425B9-9535-4F64-98C9-B04298FCE0CE}"/>
                </a:ext>
              </a:extLst>
            </p:cNvPr>
            <p:cNvSpPr txBox="1"/>
            <p:nvPr/>
          </p:nvSpPr>
          <p:spPr>
            <a:xfrm>
              <a:off x="3384426" y="-5658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Indicadores</a:t>
              </a:r>
            </a:p>
          </p:txBody>
        </p:sp>
      </p:grpSp>
      <p:sp>
        <p:nvSpPr>
          <p:cNvPr id="35" name="CuadroTexto 34">
            <a:extLst>
              <a:ext uri="{FF2B5EF4-FFF2-40B4-BE49-F238E27FC236}">
                <a16:creationId xmlns:a16="http://schemas.microsoft.com/office/drawing/2014/main" id="{A99B906F-FF63-41DC-A775-FB5D57199F3E}"/>
              </a:ext>
            </a:extLst>
          </p:cNvPr>
          <p:cNvSpPr txBox="1"/>
          <p:nvPr/>
        </p:nvSpPr>
        <p:spPr>
          <a:xfrm>
            <a:off x="25626" y="5566816"/>
            <a:ext cx="3574822" cy="430887"/>
          </a:xfrm>
          <a:prstGeom prst="rect">
            <a:avLst/>
          </a:prstGeom>
          <a:noFill/>
        </p:spPr>
        <p:txBody>
          <a:bodyPr wrap="square">
            <a:spAutoFit/>
          </a:bodyPr>
          <a:lstStyle/>
          <a:p>
            <a:pPr algn="ctr"/>
            <a:r>
              <a:rPr lang="es-ES" sz="1050" b="1" dirty="0"/>
              <a:t>Incidencia de HA en niños nacidos después del 1 de enero de 2012</a:t>
            </a:r>
            <a:endParaRPr lang="es-CO" sz="1050" b="1" dirty="0"/>
          </a:p>
        </p:txBody>
      </p:sp>
      <p:sp>
        <p:nvSpPr>
          <p:cNvPr id="36" name="41 CuadroTexto">
            <a:extLst>
              <a:ext uri="{FF2B5EF4-FFF2-40B4-BE49-F238E27FC236}">
                <a16:creationId xmlns:a16="http://schemas.microsoft.com/office/drawing/2014/main" id="{074D7E26-3054-44B5-BDEB-F9939C7BCA01}"/>
              </a:ext>
            </a:extLst>
          </p:cNvPr>
          <p:cNvSpPr txBox="1"/>
          <p:nvPr/>
        </p:nvSpPr>
        <p:spPr>
          <a:xfrm>
            <a:off x="1028327" y="5945135"/>
            <a:ext cx="1319286" cy="430887"/>
          </a:xfrm>
          <a:prstGeom prst="rect">
            <a:avLst/>
          </a:prstGeom>
          <a:noFill/>
        </p:spPr>
        <p:txBody>
          <a:bodyPr wrap="square" rtlCol="0">
            <a:spAutoFit/>
          </a:bodyPr>
          <a:lstStyle/>
          <a:p>
            <a:pPr algn="ctr"/>
            <a:r>
              <a:rPr lang="es-ES" sz="1100" b="1" dirty="0">
                <a:solidFill>
                  <a:srgbClr val="C00000"/>
                </a:solidFill>
                <a:latin typeface="Arial Narrow" panose="020B0606020202030204" pitchFamily="34" charset="0"/>
              </a:rPr>
              <a:t>1 * cada 100 mil</a:t>
            </a:r>
          </a:p>
          <a:p>
            <a:pPr algn="ctr"/>
            <a:r>
              <a:rPr lang="es-ES" sz="1100" b="1" dirty="0">
                <a:solidFill>
                  <a:srgbClr val="C00000"/>
                </a:solidFill>
                <a:latin typeface="Arial Narrow" panose="020B0606020202030204" pitchFamily="34" charset="0"/>
              </a:rPr>
              <a:t>2 casos</a:t>
            </a:r>
          </a:p>
        </p:txBody>
      </p:sp>
      <p:sp>
        <p:nvSpPr>
          <p:cNvPr id="37" name="38 CuadroTexto">
            <a:extLst>
              <a:ext uri="{FF2B5EF4-FFF2-40B4-BE49-F238E27FC236}">
                <a16:creationId xmlns:a16="http://schemas.microsoft.com/office/drawing/2014/main" id="{55B2CD91-B206-4664-9D99-3664533E5AE8}"/>
              </a:ext>
            </a:extLst>
          </p:cNvPr>
          <p:cNvSpPr txBox="1"/>
          <p:nvPr/>
        </p:nvSpPr>
        <p:spPr>
          <a:xfrm>
            <a:off x="3720295" y="5558620"/>
            <a:ext cx="3526933" cy="430887"/>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XII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sp>
        <p:nvSpPr>
          <p:cNvPr id="38" name="41 CuadroTexto">
            <a:extLst>
              <a:ext uri="{FF2B5EF4-FFF2-40B4-BE49-F238E27FC236}">
                <a16:creationId xmlns:a16="http://schemas.microsoft.com/office/drawing/2014/main" id="{09805D11-AB73-4FD8-8B48-CEE6F069EE68}"/>
              </a:ext>
            </a:extLst>
          </p:cNvPr>
          <p:cNvSpPr txBox="1"/>
          <p:nvPr/>
        </p:nvSpPr>
        <p:spPr>
          <a:xfrm>
            <a:off x="4457255" y="5961423"/>
            <a:ext cx="2053012" cy="430887"/>
          </a:xfrm>
          <a:prstGeom prst="rect">
            <a:avLst/>
          </a:prstGeom>
          <a:noFill/>
        </p:spPr>
        <p:txBody>
          <a:bodyPr wrap="square" rtlCol="0">
            <a:spAutoFit/>
          </a:bodyPr>
          <a:lstStyle/>
          <a:p>
            <a:pPr algn="ctr"/>
            <a:r>
              <a:rPr lang="es-ES" sz="1100" b="1" dirty="0">
                <a:solidFill>
                  <a:srgbClr val="C00000"/>
                </a:solidFill>
                <a:latin typeface="Arial Narrow" panose="020B0606020202030204" pitchFamily="34" charset="0"/>
              </a:rPr>
              <a:t>13 * cada 100 mil</a:t>
            </a:r>
          </a:p>
          <a:p>
            <a:pPr algn="ctr"/>
            <a:r>
              <a:rPr lang="es-ES" sz="1100" b="1" dirty="0">
                <a:solidFill>
                  <a:srgbClr val="C00000"/>
                </a:solidFill>
                <a:latin typeface="Arial Narrow" panose="020B0606020202030204" pitchFamily="34" charset="0"/>
              </a:rPr>
              <a:t>342 casos</a:t>
            </a:r>
          </a:p>
        </p:txBody>
      </p:sp>
      <p:sp>
        <p:nvSpPr>
          <p:cNvPr id="39" name="CuadroTexto 38">
            <a:extLst>
              <a:ext uri="{FF2B5EF4-FFF2-40B4-BE49-F238E27FC236}">
                <a16:creationId xmlns:a16="http://schemas.microsoft.com/office/drawing/2014/main" id="{4E0886EA-9B18-4292-9685-AFBE012D01D0}"/>
              </a:ext>
            </a:extLst>
          </p:cNvPr>
          <p:cNvSpPr txBox="1"/>
          <p:nvPr/>
        </p:nvSpPr>
        <p:spPr>
          <a:xfrm>
            <a:off x="11723" y="6652156"/>
            <a:ext cx="3322892" cy="415498"/>
          </a:xfrm>
          <a:prstGeom prst="rect">
            <a:avLst/>
          </a:prstGeom>
          <a:noFill/>
        </p:spPr>
        <p:txBody>
          <a:bodyPr wrap="square">
            <a:spAutoFit/>
          </a:bodyPr>
          <a:lstStyle/>
          <a:p>
            <a:pPr algn="ctr"/>
            <a:r>
              <a:rPr lang="es-ES" sz="1000" b="1" dirty="0"/>
              <a:t>Oportunidad en la notificación inmediata de botes de HA en población cerrada o privada de la libertad.</a:t>
            </a:r>
            <a:endParaRPr lang="es-CO" sz="1000" b="1" dirty="0"/>
          </a:p>
        </p:txBody>
      </p:sp>
      <p:sp>
        <p:nvSpPr>
          <p:cNvPr id="40" name="41 CuadroTexto">
            <a:extLst>
              <a:ext uri="{FF2B5EF4-FFF2-40B4-BE49-F238E27FC236}">
                <a16:creationId xmlns:a16="http://schemas.microsoft.com/office/drawing/2014/main" id="{BE329B36-3430-4EB3-979A-E62EA7E99C97}"/>
              </a:ext>
            </a:extLst>
          </p:cNvPr>
          <p:cNvSpPr txBox="1"/>
          <p:nvPr/>
        </p:nvSpPr>
        <p:spPr>
          <a:xfrm>
            <a:off x="-2" y="7049435"/>
            <a:ext cx="3122618"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 100% - 1 Brote</a:t>
            </a:r>
          </a:p>
        </p:txBody>
      </p:sp>
      <p:sp>
        <p:nvSpPr>
          <p:cNvPr id="41" name="42 CuadroTexto">
            <a:extLst>
              <a:ext uri="{FF2B5EF4-FFF2-40B4-BE49-F238E27FC236}">
                <a16:creationId xmlns:a16="http://schemas.microsoft.com/office/drawing/2014/main" id="{6F7A389B-F957-4358-A79F-2077E9383EC4}"/>
              </a:ext>
            </a:extLst>
          </p:cNvPr>
          <p:cNvSpPr txBox="1"/>
          <p:nvPr/>
        </p:nvSpPr>
        <p:spPr>
          <a:xfrm>
            <a:off x="4212491" y="6635468"/>
            <a:ext cx="2664346" cy="415498"/>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2" name="43 CuadroTexto">
            <a:extLst>
              <a:ext uri="{FF2B5EF4-FFF2-40B4-BE49-F238E27FC236}">
                <a16:creationId xmlns:a16="http://schemas.microsoft.com/office/drawing/2014/main" id="{9B994771-716F-4631-875E-F4BD91B6E416}"/>
              </a:ext>
            </a:extLst>
          </p:cNvPr>
          <p:cNvSpPr txBox="1"/>
          <p:nvPr/>
        </p:nvSpPr>
        <p:spPr>
          <a:xfrm>
            <a:off x="4368011" y="7089124"/>
            <a:ext cx="2348501"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cxnSp>
        <p:nvCxnSpPr>
          <p:cNvPr id="43" name="40 Conector recto de flecha">
            <a:extLst>
              <a:ext uri="{FF2B5EF4-FFF2-40B4-BE49-F238E27FC236}">
                <a16:creationId xmlns:a16="http://schemas.microsoft.com/office/drawing/2014/main" id="{BFB2A760-926B-4B12-86A1-B0F4ACE377E4}"/>
              </a:ext>
            </a:extLst>
          </p:cNvPr>
          <p:cNvCxnSpPr/>
          <p:nvPr/>
        </p:nvCxnSpPr>
        <p:spPr>
          <a:xfrm flipH="1">
            <a:off x="341059" y="6392310"/>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4" name="40 Conector recto de flecha">
            <a:extLst>
              <a:ext uri="{FF2B5EF4-FFF2-40B4-BE49-F238E27FC236}">
                <a16:creationId xmlns:a16="http://schemas.microsoft.com/office/drawing/2014/main" id="{4B00A45B-DE5A-4E0D-AEDB-C9FE32F8EDAD}"/>
              </a:ext>
            </a:extLst>
          </p:cNvPr>
          <p:cNvCxnSpPr/>
          <p:nvPr/>
        </p:nvCxnSpPr>
        <p:spPr>
          <a:xfrm flipH="1">
            <a:off x="4354092" y="6425410"/>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5" name="5 Rectángulo">
            <a:extLst>
              <a:ext uri="{FF2B5EF4-FFF2-40B4-BE49-F238E27FC236}">
                <a16:creationId xmlns:a16="http://schemas.microsoft.com/office/drawing/2014/main" id="{C5BEDC3C-E5E6-445D-887F-6588C1D753E9}"/>
              </a:ext>
            </a:extLst>
          </p:cNvPr>
          <p:cNvSpPr/>
          <p:nvPr/>
        </p:nvSpPr>
        <p:spPr>
          <a:xfrm>
            <a:off x="51601" y="4818266"/>
            <a:ext cx="558547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Mapa de incidencia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XII  acumulado  de 2025(p). </a:t>
            </a:r>
          </a:p>
        </p:txBody>
      </p:sp>
      <p:pic>
        <p:nvPicPr>
          <p:cNvPr id="3" name="Imagen 2">
            <a:extLst>
              <a:ext uri="{FF2B5EF4-FFF2-40B4-BE49-F238E27FC236}">
                <a16:creationId xmlns:a16="http://schemas.microsoft.com/office/drawing/2014/main" id="{346BE005-0B8A-4047-857B-0FF0277CBEE2}"/>
              </a:ext>
            </a:extLst>
          </p:cNvPr>
          <p:cNvPicPr>
            <a:picLocks noChangeAspect="1"/>
          </p:cNvPicPr>
          <p:nvPr/>
        </p:nvPicPr>
        <p:blipFill>
          <a:blip r:embed="rId2"/>
          <a:stretch>
            <a:fillRect/>
          </a:stretch>
        </p:blipFill>
        <p:spPr>
          <a:xfrm>
            <a:off x="51601" y="556155"/>
            <a:ext cx="7149297" cy="4209090"/>
          </a:xfrm>
          <a:prstGeom prst="rect">
            <a:avLst/>
          </a:prstGeom>
        </p:spPr>
      </p:pic>
    </p:spTree>
    <p:extLst>
      <p:ext uri="{BB962C8B-B14F-4D97-AF65-F5344CB8AC3E}">
        <p14:creationId xmlns:p14="http://schemas.microsoft.com/office/powerpoint/2010/main" val="364007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13 Rectángulo">
            <a:extLst>
              <a:ext uri="{FF2B5EF4-FFF2-40B4-BE49-F238E27FC236}">
                <a16:creationId xmlns:a16="http://schemas.microsoft.com/office/drawing/2014/main" id="{71E15DFC-C366-47BC-9E0C-2F1E8E100879}"/>
              </a:ext>
            </a:extLst>
          </p:cNvPr>
          <p:cNvSpPr/>
          <p:nvPr/>
        </p:nvSpPr>
        <p:spPr>
          <a:xfrm>
            <a:off x="2177364" y="-7446"/>
            <a:ext cx="5023536" cy="433435"/>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772688"/>
            <a:ext cx="2232223" cy="265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XII- 2025</a:t>
            </a:r>
          </a:p>
        </p:txBody>
      </p:sp>
      <p:grpSp>
        <p:nvGrpSpPr>
          <p:cNvPr id="8" name="7 Grupo"/>
          <p:cNvGrpSpPr/>
          <p:nvPr/>
        </p:nvGrpSpPr>
        <p:grpSpPr>
          <a:xfrm>
            <a:off x="159492" y="3964621"/>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1272</a:t>
              </a:r>
            </a:p>
          </p:txBody>
        </p:sp>
      </p:grpSp>
      <p:sp>
        <p:nvSpPr>
          <p:cNvPr id="9" name="8 CuadroTexto"/>
          <p:cNvSpPr txBox="1"/>
          <p:nvPr/>
        </p:nvSpPr>
        <p:spPr>
          <a:xfrm>
            <a:off x="48604" y="4445586"/>
            <a:ext cx="2135310" cy="938719"/>
          </a:xfrm>
          <a:prstGeom prst="rect">
            <a:avLst/>
          </a:prstGeom>
          <a:noFill/>
        </p:spPr>
        <p:txBody>
          <a:bodyPr wrap="square" rtlCol="0">
            <a:spAutoFit/>
          </a:bodyPr>
          <a:lstStyle/>
          <a:p>
            <a:pPr algn="ctr"/>
            <a:r>
              <a:rPr lang="es-ES" sz="1100" dirty="0">
                <a:solidFill>
                  <a:schemeClr val="tx1"/>
                </a:solidFill>
                <a:latin typeface="Arial Narrow" panose="020B0606020202030204" pitchFamily="34" charset="0"/>
              </a:rPr>
              <a:t>Se presento una disminución de 24 casos  lo que representa un 1,9% menos con respecto al mismo periodo acumulado del año anterior donde se presentaron 1296 casos</a:t>
            </a:r>
          </a:p>
        </p:txBody>
      </p:sp>
      <p:sp>
        <p:nvSpPr>
          <p:cNvPr id="18" name="17 Rectángulo"/>
          <p:cNvSpPr/>
          <p:nvPr/>
        </p:nvSpPr>
        <p:spPr>
          <a:xfrm>
            <a:off x="2217998" y="4994401"/>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XII acumulado de 2022-2025(p). </a:t>
            </a:r>
          </a:p>
        </p:txBody>
      </p:sp>
      <p:grpSp>
        <p:nvGrpSpPr>
          <p:cNvPr id="15" name="14 Grupo"/>
          <p:cNvGrpSpPr/>
          <p:nvPr/>
        </p:nvGrpSpPr>
        <p:grpSpPr>
          <a:xfrm>
            <a:off x="2231198" y="38765"/>
            <a:ext cx="3458715" cy="297642"/>
            <a:chOff x="2448322" y="38743"/>
            <a:chExt cx="3458715" cy="297642"/>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14749" y="38743"/>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de la notificación</a:t>
              </a:r>
            </a:p>
          </p:txBody>
        </p:sp>
      </p:grpSp>
      <p:sp>
        <p:nvSpPr>
          <p:cNvPr id="14" name="13 Rectángulo"/>
          <p:cNvSpPr/>
          <p:nvPr/>
        </p:nvSpPr>
        <p:spPr>
          <a:xfrm>
            <a:off x="40655" y="5466778"/>
            <a:ext cx="7033343" cy="360475"/>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grpSp>
        <p:nvGrpSpPr>
          <p:cNvPr id="26" name="25 Grupo"/>
          <p:cNvGrpSpPr/>
          <p:nvPr/>
        </p:nvGrpSpPr>
        <p:grpSpPr>
          <a:xfrm>
            <a:off x="58434" y="5517236"/>
            <a:ext cx="3511444" cy="299642"/>
            <a:chOff x="2448322" y="-20751"/>
            <a:chExt cx="3511444" cy="299642"/>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67478" y="-20751"/>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14</a:t>
            </a:r>
            <a:endParaRPr lang="es-ES" sz="1050" b="1" dirty="0">
              <a:solidFill>
                <a:schemeClr val="bg1"/>
              </a:solidFill>
              <a:latin typeface="Arial Narrow" panose="020B0606020202030204" pitchFamily="34" charset="0"/>
            </a:endParaRPr>
          </a:p>
        </p:txBody>
      </p:sp>
      <p:sp>
        <p:nvSpPr>
          <p:cNvPr id="37" name="36 Título"/>
          <p:cNvSpPr>
            <a:spLocks noGrp="1"/>
          </p:cNvSpPr>
          <p:nvPr>
            <p:ph type="title"/>
          </p:nvPr>
        </p:nvSpPr>
        <p:spPr>
          <a:xfrm>
            <a:off x="276679" y="235200"/>
            <a:ext cx="1678863"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142711" y="6635323"/>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56,3%</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716 casos</a:t>
              </a:r>
              <a:endParaRPr lang="es-CO" sz="1200" dirty="0">
                <a:latin typeface="Arial Narrow" panose="020B0606020202030204" pitchFamily="34" charset="0"/>
              </a:endParaRPr>
            </a:p>
          </p:txBody>
        </p:sp>
      </p:grpSp>
      <p:grpSp>
        <p:nvGrpSpPr>
          <p:cNvPr id="6" name="5 Grupo"/>
          <p:cNvGrpSpPr/>
          <p:nvPr/>
        </p:nvGrpSpPr>
        <p:grpSpPr>
          <a:xfrm>
            <a:off x="4520189" y="6656157"/>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21,5%</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a:latin typeface="Arial Narrow" panose="020B0606020202030204" pitchFamily="34" charset="0"/>
                </a:rPr>
                <a:t>273 casos</a:t>
              </a:r>
              <a:endParaRPr lang="es-CO" sz="1200" dirty="0">
                <a:latin typeface="Arial Narrow" panose="020B0606020202030204" pitchFamily="34" charset="0"/>
              </a:endParaRPr>
            </a:p>
          </p:txBody>
        </p:sp>
      </p:grpSp>
      <p:pic>
        <p:nvPicPr>
          <p:cNvPr id="96"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t="10614" r="84474"/>
          <a:stretch/>
        </p:blipFill>
        <p:spPr bwMode="auto">
          <a:xfrm>
            <a:off x="334708" y="6206620"/>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66 Grupo"/>
          <p:cNvGrpSpPr/>
          <p:nvPr/>
        </p:nvGrpSpPr>
        <p:grpSpPr>
          <a:xfrm>
            <a:off x="60098" y="8174821"/>
            <a:ext cx="934437" cy="749566"/>
            <a:chOff x="5265956" y="1265576"/>
            <a:chExt cx="909277" cy="655776"/>
          </a:xfrm>
        </p:grpSpPr>
        <p:sp>
          <p:nvSpPr>
            <p:cNvPr id="68" name="67 Rectángulo redondeado"/>
            <p:cNvSpPr/>
            <p:nvPr/>
          </p:nvSpPr>
          <p:spPr>
            <a:xfrm>
              <a:off x="5327048" y="1594250"/>
              <a:ext cx="848185" cy="32710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13,1%</a:t>
              </a:r>
            </a:p>
            <a:p>
              <a:pPr algn="ctr"/>
              <a:r>
                <a:rPr lang="es-ES" sz="1200" b="1" dirty="0">
                  <a:solidFill>
                    <a:schemeClr val="tx1"/>
                  </a:solidFill>
                  <a:latin typeface="Arial Narrow" panose="020B0606020202030204" pitchFamily="34" charset="0"/>
                </a:rPr>
                <a:t>167 casos</a:t>
              </a:r>
              <a:endParaRPr lang="es-CO" sz="1200" dirty="0">
                <a:solidFill>
                  <a:schemeClr val="tx1"/>
                </a:solidFill>
                <a:latin typeface="Arial Narrow" panose="020B0606020202030204" pitchFamily="34" charset="0"/>
              </a:endParaRPr>
            </a:p>
            <a:p>
              <a:pPr algn="ctr"/>
              <a:endParaRPr lang="es-ES" sz="1200" b="1" dirty="0">
                <a:solidFill>
                  <a:schemeClr val="tx1"/>
                </a:solidFill>
                <a:latin typeface="Arial Narrow" panose="020B0606020202030204" pitchFamily="34" charset="0"/>
              </a:endParaRPr>
            </a:p>
          </p:txBody>
        </p:sp>
        <p:sp>
          <p:nvSpPr>
            <p:cNvPr id="69" name="68 Rectángulo"/>
            <p:cNvSpPr/>
            <p:nvPr/>
          </p:nvSpPr>
          <p:spPr>
            <a:xfrm>
              <a:off x="5265956" y="1265576"/>
              <a:ext cx="775553" cy="24233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grpSp>
      <p:grpSp>
        <p:nvGrpSpPr>
          <p:cNvPr id="74" name="73 Grupo"/>
          <p:cNvGrpSpPr/>
          <p:nvPr/>
        </p:nvGrpSpPr>
        <p:grpSpPr>
          <a:xfrm>
            <a:off x="2413577" y="6670336"/>
            <a:ext cx="1253869" cy="866287"/>
            <a:chOff x="2392876" y="3120081"/>
            <a:chExt cx="1253869" cy="866287"/>
          </a:xfrm>
        </p:grpSpPr>
        <p:sp>
          <p:nvSpPr>
            <p:cNvPr id="76" name="75 Rectángulo redondeado"/>
            <p:cNvSpPr/>
            <p:nvPr/>
          </p:nvSpPr>
          <p:spPr>
            <a:xfrm>
              <a:off x="2571637" y="3386357"/>
              <a:ext cx="874090" cy="37111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Arial Narrow" panose="020B0606020202030204" pitchFamily="34" charset="0"/>
                </a:rPr>
                <a:t>Oral</a:t>
              </a:r>
            </a:p>
            <a:p>
              <a:pPr algn="ctr"/>
              <a:r>
                <a:rPr lang="es-ES" b="1" dirty="0">
                  <a:solidFill>
                    <a:schemeClr val="tx1"/>
                  </a:solidFill>
                  <a:latin typeface="Arial Narrow" panose="020B0606020202030204" pitchFamily="34" charset="0"/>
                </a:rPr>
                <a:t> 53,7%</a:t>
              </a:r>
            </a:p>
          </p:txBody>
        </p:sp>
        <p:sp>
          <p:nvSpPr>
            <p:cNvPr id="77" name="76 Rectángulo"/>
            <p:cNvSpPr/>
            <p:nvPr/>
          </p:nvSpPr>
          <p:spPr>
            <a:xfrm>
              <a:off x="2392876" y="3120081"/>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679103" y="3709369"/>
              <a:ext cx="790601" cy="276999"/>
            </a:xfrm>
            <a:prstGeom prst="rect">
              <a:avLst/>
            </a:prstGeom>
          </p:spPr>
          <p:txBody>
            <a:bodyPr wrap="none">
              <a:spAutoFit/>
            </a:bodyPr>
            <a:lstStyle/>
            <a:p>
              <a:r>
                <a:rPr lang="es-ES" sz="1200" b="1" dirty="0">
                  <a:latin typeface="Arial Narrow" panose="020B0606020202030204" pitchFamily="34" charset="0"/>
                </a:rPr>
                <a:t>683 casos</a:t>
              </a:r>
              <a:endParaRPr lang="es-CO" sz="1200" dirty="0">
                <a:latin typeface="Arial Narrow" panose="020B0606020202030204" pitchFamily="34" charset="0"/>
              </a:endParaRPr>
            </a:p>
          </p:txBody>
        </p:sp>
      </p:grpSp>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63878" y="7649568"/>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585983" y="6011182"/>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4265" y="6107032"/>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4893" y="6104792"/>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153" y="6651107"/>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46,8%</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595 casos</a:t>
              </a:r>
              <a:endParaRPr lang="es-CO" sz="1200" dirty="0">
                <a:latin typeface="Arial Narrow" panose="020B0606020202030204" pitchFamily="34" charset="0"/>
              </a:endParaRPr>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43206" y="6091585"/>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79894" y="6659613"/>
            <a:ext cx="845307" cy="903208"/>
            <a:chOff x="5327048" y="1270665"/>
            <a:chExt cx="845307"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13,6%</a:t>
              </a:r>
            </a:p>
          </p:txBody>
        </p:sp>
        <p:sp>
          <p:nvSpPr>
            <p:cNvPr id="112" name="111 Rectángulo"/>
            <p:cNvSpPr/>
            <p:nvPr/>
          </p:nvSpPr>
          <p:spPr>
            <a:xfrm>
              <a:off x="5338616" y="1270665"/>
              <a:ext cx="676788"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90601" cy="276999"/>
            </a:xfrm>
            <a:prstGeom prst="rect">
              <a:avLst/>
            </a:prstGeom>
          </p:spPr>
          <p:txBody>
            <a:bodyPr wrap="none">
              <a:spAutoFit/>
            </a:bodyPr>
            <a:lstStyle/>
            <a:p>
              <a:r>
                <a:rPr lang="es-ES" sz="1200" b="1" dirty="0">
                  <a:latin typeface="Arial Narrow" panose="020B0606020202030204" pitchFamily="34" charset="0"/>
                </a:rPr>
                <a:t>173 casos</a:t>
              </a:r>
              <a:endParaRPr lang="es-CO" sz="1200" dirty="0">
                <a:latin typeface="Arial Narrow" panose="020B0606020202030204" pitchFamily="34" charset="0"/>
              </a:endParaRPr>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599" y="6134263"/>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79417"/>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8,5%</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90601" cy="276999"/>
            </a:xfrm>
            <a:prstGeom prst="rect">
              <a:avLst/>
            </a:prstGeom>
          </p:spPr>
          <p:txBody>
            <a:bodyPr wrap="none">
              <a:spAutoFit/>
            </a:bodyPr>
            <a:lstStyle/>
            <a:p>
              <a:r>
                <a:rPr lang="es-ES" sz="1200" b="1" dirty="0">
                  <a:latin typeface="Arial Narrow" panose="020B0606020202030204" pitchFamily="34" charset="0"/>
                </a:rPr>
                <a:t>108 casos</a:t>
              </a:r>
              <a:endParaRPr lang="es-CO" sz="1200" dirty="0">
                <a:latin typeface="Arial Narrow" panose="020B0606020202030204" pitchFamily="34" charset="0"/>
              </a:endParaRPr>
            </a:p>
          </p:txBody>
        </p:sp>
      </p:grpSp>
      <p:grpSp>
        <p:nvGrpSpPr>
          <p:cNvPr id="79" name="78 Grupo"/>
          <p:cNvGrpSpPr/>
          <p:nvPr/>
        </p:nvGrpSpPr>
        <p:grpSpPr>
          <a:xfrm>
            <a:off x="52198" y="5797015"/>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latin typeface="Arial Narrow" panose="020B0606020202030204" pitchFamily="34" charset="0"/>
              </a:endParaRPr>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43436" y="5763791"/>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latin typeface="Arial Narrow" panose="020B0606020202030204" pitchFamily="34" charset="0"/>
              </a:endParaRPr>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grpSp>
        <p:nvGrpSpPr>
          <p:cNvPr id="126" name="2 Grupo"/>
          <p:cNvGrpSpPr/>
          <p:nvPr/>
        </p:nvGrpSpPr>
        <p:grpSpPr>
          <a:xfrm>
            <a:off x="1415684" y="6183062"/>
            <a:ext cx="805508" cy="1354961"/>
            <a:chOff x="1689364" y="1161621"/>
            <a:chExt cx="984716" cy="1801160"/>
          </a:xfrm>
        </p:grpSpPr>
        <p:sp>
          <p:nvSpPr>
            <p:cNvPr id="127" name="41 Rectángulo redondeado"/>
            <p:cNvSpPr/>
            <p:nvPr/>
          </p:nvSpPr>
          <p:spPr>
            <a:xfrm>
              <a:off x="1707100" y="2150339"/>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43,7%</a:t>
              </a:r>
            </a:p>
          </p:txBody>
        </p:sp>
        <p:sp>
          <p:nvSpPr>
            <p:cNvPr id="128" name="31 Rectángulo"/>
            <p:cNvSpPr/>
            <p:nvPr/>
          </p:nvSpPr>
          <p:spPr>
            <a:xfrm>
              <a:off x="1711689" y="1791006"/>
              <a:ext cx="954735" cy="368217"/>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689364" y="2594564"/>
              <a:ext cx="966492" cy="368217"/>
            </a:xfrm>
            <a:prstGeom prst="rect">
              <a:avLst/>
            </a:prstGeom>
          </p:spPr>
          <p:txBody>
            <a:bodyPr wrap="none">
              <a:spAutoFit/>
            </a:bodyPr>
            <a:lstStyle/>
            <a:p>
              <a:r>
                <a:rPr lang="es-ES" sz="1200" b="1" dirty="0">
                  <a:latin typeface="Arial Narrow" panose="020B0606020202030204" pitchFamily="34" charset="0"/>
                </a:rPr>
                <a:t>556 casos</a:t>
              </a:r>
              <a:endParaRPr lang="es-CO" sz="1200" dirty="0">
                <a:latin typeface="Arial Narrow" panose="020B0606020202030204" pitchFamily="34" charset="0"/>
              </a:endParaRPr>
            </a:p>
          </p:txBody>
        </p:sp>
        <p:pic>
          <p:nvPicPr>
            <p:cNvPr id="130"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29313" t="7366" r="56038"/>
            <a:stretch/>
          </p:blipFill>
          <p:spPr bwMode="auto">
            <a:xfrm>
              <a:off x="1862841" y="1161621"/>
              <a:ext cx="530003" cy="69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 name="Picture 5">
            <a:extLst>
              <a:ext uri="{FF2B5EF4-FFF2-40B4-BE49-F238E27FC236}">
                <a16:creationId xmlns:a16="http://schemas.microsoft.com/office/drawing/2014/main" id="{B665D345-18D6-4EB2-8A9E-AC697763635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5403184" y="7501551"/>
            <a:ext cx="904106" cy="6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6">
            <a:extLst>
              <a:ext uri="{FF2B5EF4-FFF2-40B4-BE49-F238E27FC236}">
                <a16:creationId xmlns:a16="http://schemas.microsoft.com/office/drawing/2014/main" id="{ADDCC91F-F042-4E4C-8FE1-1F27708C330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6246055" y="7567347"/>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3" name="84 Grupo">
            <a:extLst>
              <a:ext uri="{FF2B5EF4-FFF2-40B4-BE49-F238E27FC236}">
                <a16:creationId xmlns:a16="http://schemas.microsoft.com/office/drawing/2014/main" id="{662AAAA1-4E78-4481-92D9-CA9334048BA3}"/>
              </a:ext>
            </a:extLst>
          </p:cNvPr>
          <p:cNvGrpSpPr/>
          <p:nvPr/>
        </p:nvGrpSpPr>
        <p:grpSpPr>
          <a:xfrm>
            <a:off x="5154891" y="8220299"/>
            <a:ext cx="1335334" cy="706735"/>
            <a:chOff x="37098" y="7409712"/>
            <a:chExt cx="1229607" cy="420265"/>
          </a:xfrm>
        </p:grpSpPr>
        <p:sp>
          <p:nvSpPr>
            <p:cNvPr id="84" name="85 CuadroTexto">
              <a:extLst>
                <a:ext uri="{FF2B5EF4-FFF2-40B4-BE49-F238E27FC236}">
                  <a16:creationId xmlns:a16="http://schemas.microsoft.com/office/drawing/2014/main" id="{CC238E2B-6320-469A-B131-F5537EFE1BD5}"/>
                </a:ext>
              </a:extLst>
            </p:cNvPr>
            <p:cNvSpPr txBox="1"/>
            <p:nvPr/>
          </p:nvSpPr>
          <p:spPr>
            <a:xfrm>
              <a:off x="37098" y="7409712"/>
              <a:ext cx="1229607" cy="16471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5" name="86 Rectángulo redondeado">
              <a:extLst>
                <a:ext uri="{FF2B5EF4-FFF2-40B4-BE49-F238E27FC236}">
                  <a16:creationId xmlns:a16="http://schemas.microsoft.com/office/drawing/2014/main" id="{BF53C72B-8251-4130-9F78-74696754CD80}"/>
                </a:ext>
              </a:extLst>
            </p:cNvPr>
            <p:cNvSpPr/>
            <p:nvPr/>
          </p:nvSpPr>
          <p:spPr>
            <a:xfrm>
              <a:off x="249055" y="7599703"/>
              <a:ext cx="805692" cy="2302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25% </a:t>
              </a:r>
            </a:p>
            <a:p>
              <a:pPr algn="ctr"/>
              <a:r>
                <a:rPr lang="es-ES" sz="1200" b="1" dirty="0">
                  <a:solidFill>
                    <a:schemeClr val="tx1"/>
                  </a:solidFill>
                  <a:latin typeface="Arial Narrow" panose="020B0606020202030204" pitchFamily="34" charset="0"/>
                </a:rPr>
                <a:t>320 casos </a:t>
              </a:r>
            </a:p>
          </p:txBody>
        </p:sp>
      </p:grpSp>
      <p:grpSp>
        <p:nvGrpSpPr>
          <p:cNvPr id="86" name="88 Grupo">
            <a:extLst>
              <a:ext uri="{FF2B5EF4-FFF2-40B4-BE49-F238E27FC236}">
                <a16:creationId xmlns:a16="http://schemas.microsoft.com/office/drawing/2014/main" id="{D1AB1965-371E-492E-B658-3F461F1F4E4A}"/>
              </a:ext>
            </a:extLst>
          </p:cNvPr>
          <p:cNvGrpSpPr/>
          <p:nvPr/>
        </p:nvGrpSpPr>
        <p:grpSpPr>
          <a:xfrm>
            <a:off x="6094749" y="8139545"/>
            <a:ext cx="1229607" cy="784842"/>
            <a:chOff x="-14122" y="7072716"/>
            <a:chExt cx="1229607" cy="650645"/>
          </a:xfrm>
        </p:grpSpPr>
        <p:sp>
          <p:nvSpPr>
            <p:cNvPr id="87" name="89 CuadroTexto">
              <a:extLst>
                <a:ext uri="{FF2B5EF4-FFF2-40B4-BE49-F238E27FC236}">
                  <a16:creationId xmlns:a16="http://schemas.microsoft.com/office/drawing/2014/main" id="{68260BE5-C6A5-43B1-A300-5FA2FF71526C}"/>
                </a:ext>
              </a:extLst>
            </p:cNvPr>
            <p:cNvSpPr txBox="1"/>
            <p:nvPr/>
          </p:nvSpPr>
          <p:spPr>
            <a:xfrm>
              <a:off x="-14122" y="7072716"/>
              <a:ext cx="1229607" cy="229636"/>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5" name="90 Rectángulo redondeado">
              <a:extLst>
                <a:ext uri="{FF2B5EF4-FFF2-40B4-BE49-F238E27FC236}">
                  <a16:creationId xmlns:a16="http://schemas.microsoft.com/office/drawing/2014/main" id="{28F3D7C9-7F10-4E97-AC5B-A5FBD0B1E948}"/>
                </a:ext>
              </a:extLst>
            </p:cNvPr>
            <p:cNvSpPr/>
            <p:nvPr/>
          </p:nvSpPr>
          <p:spPr>
            <a:xfrm>
              <a:off x="232404" y="7363321"/>
              <a:ext cx="813055"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1,2%</a:t>
              </a:r>
            </a:p>
            <a:p>
              <a:pPr algn="ctr"/>
              <a:r>
                <a:rPr lang="es-ES" sz="1200" b="1" dirty="0">
                  <a:solidFill>
                    <a:schemeClr val="tx1"/>
                  </a:solidFill>
                  <a:latin typeface="Arial Narrow" panose="020B0606020202030204" pitchFamily="34" charset="0"/>
                </a:rPr>
                <a:t>15 casos</a:t>
              </a:r>
            </a:p>
            <a:p>
              <a:pPr algn="ctr"/>
              <a:endParaRPr lang="es-ES" sz="1200" b="1" dirty="0">
                <a:solidFill>
                  <a:schemeClr val="tx1"/>
                </a:solidFill>
                <a:latin typeface="Arial Narrow" panose="020B0606020202030204" pitchFamily="34" charset="0"/>
              </a:endParaRPr>
            </a:p>
          </p:txBody>
        </p:sp>
      </p:grpSp>
      <p:pic>
        <p:nvPicPr>
          <p:cNvPr id="119" name="Picture 5">
            <a:extLst>
              <a:ext uri="{FF2B5EF4-FFF2-40B4-BE49-F238E27FC236}">
                <a16:creationId xmlns:a16="http://schemas.microsoft.com/office/drawing/2014/main" id="{7171EB49-A713-4554-85D1-B591E7EF4C9A}"/>
              </a:ext>
            </a:extLst>
          </p:cNvPr>
          <p:cNvPicPr>
            <a:picLocks noChangeAspect="1" noChangeArrowheads="1"/>
          </p:cNvPicPr>
          <p:nvPr/>
        </p:nvPicPr>
        <p:blipFill>
          <a:blip r:embed="rId18">
            <a:biLevel thresh="50000"/>
            <a:extLst>
              <a:ext uri="{28A0092B-C50C-407E-A947-70E740481C1C}">
                <a14:useLocalDpi xmlns:a14="http://schemas.microsoft.com/office/drawing/2010/main" val="0"/>
              </a:ext>
            </a:extLst>
          </a:blip>
          <a:srcRect/>
          <a:stretch>
            <a:fillRect/>
          </a:stretch>
        </p:blipFill>
        <p:spPr bwMode="auto">
          <a:xfrm>
            <a:off x="1105817" y="7704338"/>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 name="89 Rectángulo redondeado">
            <a:extLst>
              <a:ext uri="{FF2B5EF4-FFF2-40B4-BE49-F238E27FC236}">
                <a16:creationId xmlns:a16="http://schemas.microsoft.com/office/drawing/2014/main" id="{3C85E2C0-ABE1-4847-A151-9F3962865E77}"/>
              </a:ext>
            </a:extLst>
          </p:cNvPr>
          <p:cNvSpPr/>
          <p:nvPr/>
        </p:nvSpPr>
        <p:spPr>
          <a:xfrm>
            <a:off x="2095018" y="7661565"/>
            <a:ext cx="1856730" cy="1407659"/>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63,1% - 803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24,5% - 312 casos</a:t>
            </a:r>
          </a:p>
        </p:txBody>
      </p:sp>
      <p:sp>
        <p:nvSpPr>
          <p:cNvPr id="135" name="90 Rectángulo redondeado">
            <a:extLst>
              <a:ext uri="{FF2B5EF4-FFF2-40B4-BE49-F238E27FC236}">
                <a16:creationId xmlns:a16="http://schemas.microsoft.com/office/drawing/2014/main" id="{528901BB-0510-443F-A116-8A276527FB3D}"/>
              </a:ext>
            </a:extLst>
          </p:cNvPr>
          <p:cNvSpPr/>
          <p:nvPr/>
        </p:nvSpPr>
        <p:spPr>
          <a:xfrm>
            <a:off x="1139917" y="8550500"/>
            <a:ext cx="861489" cy="43429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u="sng" dirty="0">
                <a:solidFill>
                  <a:schemeClr val="tx1"/>
                </a:solidFill>
                <a:latin typeface="Arial Narrow" panose="020B0606020202030204" pitchFamily="34" charset="0"/>
              </a:rPr>
              <a:t>Afiliación al SGSS</a:t>
            </a:r>
            <a:endParaRPr lang="es-ES" sz="1200" b="1" dirty="0">
              <a:solidFill>
                <a:schemeClr val="tx1"/>
              </a:solidFill>
              <a:latin typeface="Arial Narrow" panose="020B0606020202030204" pitchFamily="34" charset="0"/>
            </a:endParaRPr>
          </a:p>
        </p:txBody>
      </p:sp>
      <p:pic>
        <p:nvPicPr>
          <p:cNvPr id="136" name="Picture 6">
            <a:extLst>
              <a:ext uri="{FF2B5EF4-FFF2-40B4-BE49-F238E27FC236}">
                <a16:creationId xmlns:a16="http://schemas.microsoft.com/office/drawing/2014/main" id="{7570DA24-68C3-40D4-B93F-6733CCA47E3E}"/>
              </a:ext>
            </a:extLst>
          </p:cNvPr>
          <p:cNvPicPr>
            <a:picLocks noChangeAspect="1" noChangeArrowheads="1"/>
          </p:cNvPicPr>
          <p:nvPr/>
        </p:nvPicPr>
        <p:blipFill>
          <a:blip r:embed="rId19">
            <a:biLevel thresh="50000"/>
            <a:extLst>
              <a:ext uri="{28A0092B-C50C-407E-A947-70E740481C1C}">
                <a14:useLocalDpi xmlns:a14="http://schemas.microsoft.com/office/drawing/2010/main" val="0"/>
              </a:ext>
            </a:extLst>
          </a:blip>
          <a:srcRect/>
          <a:stretch>
            <a:fillRect/>
          </a:stretch>
        </p:blipFill>
        <p:spPr bwMode="auto">
          <a:xfrm>
            <a:off x="4240881" y="7524038"/>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73 Rectángulo redondeado">
            <a:extLst>
              <a:ext uri="{FF2B5EF4-FFF2-40B4-BE49-F238E27FC236}">
                <a16:creationId xmlns:a16="http://schemas.microsoft.com/office/drawing/2014/main" id="{2CA79FD0-9DC9-478C-98A4-818D4C5C6F3C}"/>
              </a:ext>
            </a:extLst>
          </p:cNvPr>
          <p:cNvSpPr/>
          <p:nvPr/>
        </p:nvSpPr>
        <p:spPr>
          <a:xfrm>
            <a:off x="3993375" y="8344594"/>
            <a:ext cx="1318662" cy="56957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Cabecera mpal</a:t>
            </a:r>
          </a:p>
          <a:p>
            <a:pPr algn="ctr"/>
            <a:r>
              <a:rPr lang="es-ES" sz="1200" b="1" dirty="0">
                <a:solidFill>
                  <a:schemeClr val="tx1"/>
                </a:solidFill>
                <a:latin typeface="Arial Narrow" panose="020B0606020202030204" pitchFamily="34" charset="0"/>
              </a:rPr>
              <a:t>98%</a:t>
            </a:r>
          </a:p>
          <a:p>
            <a:pPr algn="ctr"/>
            <a:r>
              <a:rPr lang="es-ES" sz="1200" b="1" dirty="0">
                <a:solidFill>
                  <a:schemeClr val="tx1"/>
                </a:solidFill>
                <a:latin typeface="Arial Narrow" panose="020B0606020202030204" pitchFamily="34" charset="0"/>
              </a:rPr>
              <a:t>1248 casos</a:t>
            </a:r>
          </a:p>
          <a:p>
            <a:pPr algn="ctr"/>
            <a:endParaRPr lang="es-ES" sz="1200" b="1" dirty="0">
              <a:solidFill>
                <a:schemeClr val="tx1"/>
              </a:solidFill>
              <a:latin typeface="Arial Narrow" panose="020B0606020202030204" pitchFamily="34" charset="0"/>
            </a:endParaRPr>
          </a:p>
        </p:txBody>
      </p:sp>
      <p:sp>
        <p:nvSpPr>
          <p:cNvPr id="141" name="5 Rectángulo">
            <a:extLst>
              <a:ext uri="{FF2B5EF4-FFF2-40B4-BE49-F238E27FC236}">
                <a16:creationId xmlns:a16="http://schemas.microsoft.com/office/drawing/2014/main" id="{FABF4AE2-6AB5-4F5D-9351-FD3984D82E76}"/>
              </a:ext>
            </a:extLst>
          </p:cNvPr>
          <p:cNvSpPr/>
          <p:nvPr/>
        </p:nvSpPr>
        <p:spPr>
          <a:xfrm>
            <a:off x="2196117" y="2571347"/>
            <a:ext cx="494601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Canal endémico de </a:t>
            </a:r>
            <a:r>
              <a:rPr lang="es-CO" sz="1000" dirty="0">
                <a:latin typeface="Arial Narrow" panose="020B0606020202030204" pitchFamily="34" charset="0"/>
              </a:rPr>
              <a:t>intoxicaciones</a:t>
            </a:r>
            <a:r>
              <a:rPr lang="es-ES" sz="1000" dirty="0">
                <a:latin typeface="Arial Narrow" panose="020B0606020202030204" pitchFamily="34" charset="0"/>
              </a:rPr>
              <a:t>.. Medellín, Periodo epidemiológico XII acumulado  de 2025(p). </a:t>
            </a:r>
          </a:p>
        </p:txBody>
      </p:sp>
      <p:pic>
        <p:nvPicPr>
          <p:cNvPr id="2" name="Imagen 1">
            <a:extLst>
              <a:ext uri="{FF2B5EF4-FFF2-40B4-BE49-F238E27FC236}">
                <a16:creationId xmlns:a16="http://schemas.microsoft.com/office/drawing/2014/main" id="{98F95DF8-A543-4167-A9FB-BE58F8282C67}"/>
              </a:ext>
            </a:extLst>
          </p:cNvPr>
          <p:cNvPicPr>
            <a:picLocks noChangeAspect="1"/>
          </p:cNvPicPr>
          <p:nvPr/>
        </p:nvPicPr>
        <p:blipFill>
          <a:blip r:embed="rId20"/>
          <a:stretch>
            <a:fillRect/>
          </a:stretch>
        </p:blipFill>
        <p:spPr>
          <a:xfrm>
            <a:off x="2258003" y="484378"/>
            <a:ext cx="4942897" cy="2125949"/>
          </a:xfrm>
          <a:prstGeom prst="rect">
            <a:avLst/>
          </a:prstGeom>
        </p:spPr>
      </p:pic>
      <p:pic>
        <p:nvPicPr>
          <p:cNvPr id="3" name="Imagen 2">
            <a:extLst>
              <a:ext uri="{FF2B5EF4-FFF2-40B4-BE49-F238E27FC236}">
                <a16:creationId xmlns:a16="http://schemas.microsoft.com/office/drawing/2014/main" id="{A85A7ACE-CDF3-4AEE-B884-216585CB8A46}"/>
              </a:ext>
            </a:extLst>
          </p:cNvPr>
          <p:cNvPicPr>
            <a:picLocks noChangeAspect="1"/>
          </p:cNvPicPr>
          <p:nvPr/>
        </p:nvPicPr>
        <p:blipFill>
          <a:blip r:embed="rId21"/>
          <a:stretch>
            <a:fillRect/>
          </a:stretch>
        </p:blipFill>
        <p:spPr>
          <a:xfrm>
            <a:off x="2206285" y="3024944"/>
            <a:ext cx="4946011" cy="1973080"/>
          </a:xfrm>
          <a:prstGeom prst="rect">
            <a:avLst/>
          </a:prstGeom>
        </p:spPr>
      </p:pic>
    </p:spTree>
    <p:extLst>
      <p:ext uri="{BB962C8B-B14F-4D97-AF65-F5344CB8AC3E}">
        <p14:creationId xmlns:p14="http://schemas.microsoft.com/office/powerpoint/2010/main" val="1592588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62 CuadroTexto"/>
          <p:cNvSpPr txBox="1"/>
          <p:nvPr/>
        </p:nvSpPr>
        <p:spPr>
          <a:xfrm>
            <a:off x="6552777" y="12504"/>
            <a:ext cx="648121" cy="253916"/>
          </a:xfrm>
          <a:prstGeom prst="rect">
            <a:avLst/>
          </a:prstGeom>
          <a:noFill/>
        </p:spPr>
        <p:txBody>
          <a:bodyPr wrap="square" rtlCol="0">
            <a:spAutoFit/>
          </a:bodyPr>
          <a:lstStyle/>
          <a:p>
            <a:r>
              <a:rPr lang="es-ES" sz="1000" b="1" dirty="0">
                <a:latin typeface="Arial Narrow" panose="020B0606020202030204" pitchFamily="34" charset="0"/>
              </a:rPr>
              <a:t>Pág.. </a:t>
            </a:r>
          </a:p>
        </p:txBody>
      </p:sp>
      <p:sp>
        <p:nvSpPr>
          <p:cNvPr id="25" name="69 Rectángulo">
            <a:extLst>
              <a:ext uri="{FF2B5EF4-FFF2-40B4-BE49-F238E27FC236}">
                <a16:creationId xmlns:a16="http://schemas.microsoft.com/office/drawing/2014/main" id="{16E2E6C8-7144-4647-828C-115C0D4783C1}"/>
              </a:ext>
            </a:extLst>
          </p:cNvPr>
          <p:cNvSpPr/>
          <p:nvPr/>
        </p:nvSpPr>
        <p:spPr>
          <a:xfrm>
            <a:off x="-73929" y="2385847"/>
            <a:ext cx="3549869"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Curso de vida de los casos notificados de Intoxicación aguda por sustancias químicas Periodo epidemiológico XII 2025(p). </a:t>
            </a:r>
          </a:p>
        </p:txBody>
      </p:sp>
      <p:sp>
        <p:nvSpPr>
          <p:cNvPr id="27" name="69 Rectángulo">
            <a:extLst>
              <a:ext uri="{FF2B5EF4-FFF2-40B4-BE49-F238E27FC236}">
                <a16:creationId xmlns:a16="http://schemas.microsoft.com/office/drawing/2014/main" id="{2FB905D1-43C9-47F9-B2F4-C8553A42DFBF}"/>
              </a:ext>
            </a:extLst>
          </p:cNvPr>
          <p:cNvSpPr/>
          <p:nvPr/>
        </p:nvSpPr>
        <p:spPr>
          <a:xfrm>
            <a:off x="3811979" y="2394441"/>
            <a:ext cx="3356366"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de casos por estrato socioeconómico a Periodo epidemiológico XII 2025(p). </a:t>
            </a:r>
          </a:p>
        </p:txBody>
      </p:sp>
      <p:sp>
        <p:nvSpPr>
          <p:cNvPr id="30" name="1 Rectángulo">
            <a:extLst>
              <a:ext uri="{FF2B5EF4-FFF2-40B4-BE49-F238E27FC236}">
                <a16:creationId xmlns:a16="http://schemas.microsoft.com/office/drawing/2014/main" id="{91F27D5B-1183-4FDD-B7B1-FE6F4E42334A}"/>
              </a:ext>
            </a:extLst>
          </p:cNvPr>
          <p:cNvSpPr/>
          <p:nvPr/>
        </p:nvSpPr>
        <p:spPr>
          <a:xfrm>
            <a:off x="22411" y="5076056"/>
            <a:ext cx="3543965" cy="492443"/>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 de casos por grupo de sustancia, a periodo epidemiológico XII acumulado. Medellín 2025(p)</a:t>
            </a:r>
          </a:p>
        </p:txBody>
      </p:sp>
      <p:sp>
        <p:nvSpPr>
          <p:cNvPr id="32" name="97 Rectángulo">
            <a:extLst>
              <a:ext uri="{FF2B5EF4-FFF2-40B4-BE49-F238E27FC236}">
                <a16:creationId xmlns:a16="http://schemas.microsoft.com/office/drawing/2014/main" id="{57DEA3A7-83EB-45AE-81E2-74DBF4E254CC}"/>
              </a:ext>
            </a:extLst>
          </p:cNvPr>
          <p:cNvSpPr/>
          <p:nvPr/>
        </p:nvSpPr>
        <p:spPr>
          <a:xfrm>
            <a:off x="-4757" y="8714682"/>
            <a:ext cx="6720353" cy="330860"/>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pPr algn="just"/>
            <a:r>
              <a:rPr lang="es-ES" sz="1000" dirty="0">
                <a:latin typeface="Arial Narrow" panose="020B0606020202030204" pitchFamily="34" charset="0"/>
              </a:rPr>
              <a:t>Figura. Comportamiento inusual para Intoxicaciones. Periodo epidemiológico XII 2025(p). </a:t>
            </a:r>
          </a:p>
        </p:txBody>
      </p:sp>
      <p:sp>
        <p:nvSpPr>
          <p:cNvPr id="17" name="59 Rectángulo">
            <a:extLst>
              <a:ext uri="{FF2B5EF4-FFF2-40B4-BE49-F238E27FC236}">
                <a16:creationId xmlns:a16="http://schemas.microsoft.com/office/drawing/2014/main" id="{69D85F5C-7F35-4C4A-B574-883B2118FCEC}"/>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grpSp>
        <p:nvGrpSpPr>
          <p:cNvPr id="18" name="60 Grupo">
            <a:extLst>
              <a:ext uri="{FF2B5EF4-FFF2-40B4-BE49-F238E27FC236}">
                <a16:creationId xmlns:a16="http://schemas.microsoft.com/office/drawing/2014/main" id="{5C05BC6B-C41A-4644-A3BE-F2FB65B0DB1A}"/>
              </a:ext>
            </a:extLst>
          </p:cNvPr>
          <p:cNvGrpSpPr/>
          <p:nvPr/>
        </p:nvGrpSpPr>
        <p:grpSpPr>
          <a:xfrm>
            <a:off x="51047" y="98458"/>
            <a:ext cx="5124815" cy="280855"/>
            <a:chOff x="2448322" y="55530"/>
            <a:chExt cx="5124815" cy="280855"/>
          </a:xfrm>
        </p:grpSpPr>
        <p:sp>
          <p:nvSpPr>
            <p:cNvPr id="19" name="61 Elipse">
              <a:extLst>
                <a:ext uri="{FF2B5EF4-FFF2-40B4-BE49-F238E27FC236}">
                  <a16:creationId xmlns:a16="http://schemas.microsoft.com/office/drawing/2014/main" id="{99321572-754D-4A3E-B403-92029BD8F101}"/>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1"/>
                </a:solidFill>
                <a:latin typeface="Arial Narrow" panose="020B0606020202030204" pitchFamily="34" charset="0"/>
              </a:endParaRPr>
            </a:p>
          </p:txBody>
        </p:sp>
        <p:cxnSp>
          <p:nvCxnSpPr>
            <p:cNvPr id="20" name="62 Conector recto">
              <a:extLst>
                <a:ext uri="{FF2B5EF4-FFF2-40B4-BE49-F238E27FC236}">
                  <a16:creationId xmlns:a16="http://schemas.microsoft.com/office/drawing/2014/main" id="{1E60BDC7-DA92-4CA3-9866-5E4A26FFAB5D}"/>
                </a:ext>
              </a:extLst>
            </p:cNvPr>
            <p:cNvCxnSpPr>
              <a:stCxn id="1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63 CuadroTexto">
              <a:extLst>
                <a:ext uri="{FF2B5EF4-FFF2-40B4-BE49-F238E27FC236}">
                  <a16:creationId xmlns:a16="http://schemas.microsoft.com/office/drawing/2014/main" id="{1CC073D0-DA56-497D-9CE3-B2D323247C5C}"/>
                </a:ext>
              </a:extLst>
            </p:cNvPr>
            <p:cNvSpPr txBox="1"/>
            <p:nvPr/>
          </p:nvSpPr>
          <p:spPr>
            <a:xfrm>
              <a:off x="3379997" y="55530"/>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Curso de vida, estrato y grupo de sustancias</a:t>
              </a:r>
            </a:p>
          </p:txBody>
        </p:sp>
      </p:grpSp>
      <p:sp>
        <p:nvSpPr>
          <p:cNvPr id="22" name="1 Rectángulo">
            <a:extLst>
              <a:ext uri="{FF2B5EF4-FFF2-40B4-BE49-F238E27FC236}">
                <a16:creationId xmlns:a16="http://schemas.microsoft.com/office/drawing/2014/main" id="{D830343F-1A3F-40BB-BE45-44EE192B73DE}"/>
              </a:ext>
            </a:extLst>
          </p:cNvPr>
          <p:cNvSpPr/>
          <p:nvPr/>
        </p:nvSpPr>
        <p:spPr>
          <a:xfrm>
            <a:off x="3576224" y="5063570"/>
            <a:ext cx="3672006" cy="477054"/>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Incidencia de las intoxicaciones agudas por sustancias químicas con ocurrencia en Medellin últimos ocho años semana 48 2025(p)</a:t>
            </a:r>
          </a:p>
        </p:txBody>
      </p:sp>
      <p:sp>
        <p:nvSpPr>
          <p:cNvPr id="3" name="62 CuadroTexto">
            <a:extLst>
              <a:ext uri="{FF2B5EF4-FFF2-40B4-BE49-F238E27FC236}">
                <a16:creationId xmlns:a16="http://schemas.microsoft.com/office/drawing/2014/main" id="{9E4D1D8F-21C7-56AD-E77B-A27ACF294E8D}"/>
              </a:ext>
            </a:extLst>
          </p:cNvPr>
          <p:cNvSpPr txBox="1"/>
          <p:nvPr/>
        </p:nvSpPr>
        <p:spPr>
          <a:xfrm>
            <a:off x="6541975" y="39440"/>
            <a:ext cx="648121" cy="246221"/>
          </a:xfrm>
          <a:prstGeom prst="rect">
            <a:avLst/>
          </a:prstGeom>
          <a:noFill/>
        </p:spPr>
        <p:txBody>
          <a:bodyPr wrap="square" rtlCol="0">
            <a:spAutoFit/>
          </a:bodyPr>
          <a:lstStyle/>
          <a:p>
            <a:r>
              <a:rPr lang="es-ES" sz="1000" b="1" dirty="0" smtClean="0">
                <a:solidFill>
                  <a:schemeClr val="bg1"/>
                </a:solidFill>
                <a:latin typeface="Arial Narrow" panose="020B0606020202030204" pitchFamily="34" charset="0"/>
              </a:rPr>
              <a:t>Pág. 15</a:t>
            </a:r>
            <a:endParaRPr lang="es-ES" sz="1000" b="1" dirty="0">
              <a:solidFill>
                <a:schemeClr val="bg1"/>
              </a:solidFill>
              <a:latin typeface="Arial Narrow" panose="020B0606020202030204" pitchFamily="34" charset="0"/>
            </a:endParaRPr>
          </a:p>
        </p:txBody>
      </p:sp>
      <p:pic>
        <p:nvPicPr>
          <p:cNvPr id="4" name="Imagen 3">
            <a:extLst>
              <a:ext uri="{FF2B5EF4-FFF2-40B4-BE49-F238E27FC236}">
                <a16:creationId xmlns:a16="http://schemas.microsoft.com/office/drawing/2014/main" id="{BB4C7EFF-C2AE-4C45-9ABC-2557E1272ECE}"/>
              </a:ext>
            </a:extLst>
          </p:cNvPr>
          <p:cNvPicPr>
            <a:picLocks noChangeAspect="1"/>
          </p:cNvPicPr>
          <p:nvPr/>
        </p:nvPicPr>
        <p:blipFill>
          <a:blip r:embed="rId2"/>
          <a:stretch>
            <a:fillRect/>
          </a:stretch>
        </p:blipFill>
        <p:spPr>
          <a:xfrm>
            <a:off x="34918" y="5625319"/>
            <a:ext cx="7131907" cy="3040318"/>
          </a:xfrm>
          <a:prstGeom prst="rect">
            <a:avLst/>
          </a:prstGeom>
        </p:spPr>
      </p:pic>
      <p:pic>
        <p:nvPicPr>
          <p:cNvPr id="5" name="Imagen 4">
            <a:extLst>
              <a:ext uri="{FF2B5EF4-FFF2-40B4-BE49-F238E27FC236}">
                <a16:creationId xmlns:a16="http://schemas.microsoft.com/office/drawing/2014/main" id="{D1D78319-A25C-46C0-B5BA-C817528B5E84}"/>
              </a:ext>
            </a:extLst>
          </p:cNvPr>
          <p:cNvPicPr>
            <a:picLocks noChangeAspect="1"/>
          </p:cNvPicPr>
          <p:nvPr/>
        </p:nvPicPr>
        <p:blipFill>
          <a:blip r:embed="rId3"/>
          <a:stretch>
            <a:fillRect/>
          </a:stretch>
        </p:blipFill>
        <p:spPr>
          <a:xfrm>
            <a:off x="3576224" y="2829983"/>
            <a:ext cx="3579113" cy="2311011"/>
          </a:xfrm>
          <a:prstGeom prst="rect">
            <a:avLst/>
          </a:prstGeom>
        </p:spPr>
      </p:pic>
      <p:pic>
        <p:nvPicPr>
          <p:cNvPr id="6" name="Imagen 5">
            <a:extLst>
              <a:ext uri="{FF2B5EF4-FFF2-40B4-BE49-F238E27FC236}">
                <a16:creationId xmlns:a16="http://schemas.microsoft.com/office/drawing/2014/main" id="{17068362-0297-4BD5-8C8E-969BC9DBE894}"/>
              </a:ext>
            </a:extLst>
          </p:cNvPr>
          <p:cNvPicPr>
            <a:picLocks noChangeAspect="1"/>
          </p:cNvPicPr>
          <p:nvPr/>
        </p:nvPicPr>
        <p:blipFill>
          <a:blip r:embed="rId4"/>
          <a:stretch>
            <a:fillRect/>
          </a:stretch>
        </p:blipFill>
        <p:spPr>
          <a:xfrm>
            <a:off x="95906" y="380172"/>
            <a:ext cx="3480317" cy="2081491"/>
          </a:xfrm>
          <a:prstGeom prst="rect">
            <a:avLst/>
          </a:prstGeom>
        </p:spPr>
      </p:pic>
      <p:pic>
        <p:nvPicPr>
          <p:cNvPr id="7" name="Imagen 6">
            <a:extLst>
              <a:ext uri="{FF2B5EF4-FFF2-40B4-BE49-F238E27FC236}">
                <a16:creationId xmlns:a16="http://schemas.microsoft.com/office/drawing/2014/main" id="{2304C68F-744B-44C2-9DDC-8AE8D8948A61}"/>
              </a:ext>
            </a:extLst>
          </p:cNvPr>
          <p:cNvPicPr>
            <a:picLocks noChangeAspect="1"/>
          </p:cNvPicPr>
          <p:nvPr/>
        </p:nvPicPr>
        <p:blipFill>
          <a:blip r:embed="rId5"/>
          <a:stretch>
            <a:fillRect/>
          </a:stretch>
        </p:blipFill>
        <p:spPr>
          <a:xfrm>
            <a:off x="32555" y="2703514"/>
            <a:ext cx="3567895" cy="2392974"/>
          </a:xfrm>
          <a:prstGeom prst="rect">
            <a:avLst/>
          </a:prstGeom>
        </p:spPr>
      </p:pic>
      <p:pic>
        <p:nvPicPr>
          <p:cNvPr id="14" name="Imagen 13">
            <a:extLst>
              <a:ext uri="{FF2B5EF4-FFF2-40B4-BE49-F238E27FC236}">
                <a16:creationId xmlns:a16="http://schemas.microsoft.com/office/drawing/2014/main" id="{8F85C8DC-0765-4186-9E00-DD7D33D035DA}"/>
              </a:ext>
            </a:extLst>
          </p:cNvPr>
          <p:cNvPicPr>
            <a:picLocks noChangeAspect="1"/>
          </p:cNvPicPr>
          <p:nvPr/>
        </p:nvPicPr>
        <p:blipFill>
          <a:blip r:embed="rId6"/>
          <a:stretch>
            <a:fillRect/>
          </a:stretch>
        </p:blipFill>
        <p:spPr>
          <a:xfrm>
            <a:off x="3787752" y="486537"/>
            <a:ext cx="3356366" cy="2015607"/>
          </a:xfrm>
          <a:prstGeom prst="rect">
            <a:avLst/>
          </a:prstGeom>
        </p:spPr>
      </p:pic>
    </p:spTree>
    <p:extLst>
      <p:ext uri="{BB962C8B-B14F-4D97-AF65-F5344CB8AC3E}">
        <p14:creationId xmlns:p14="http://schemas.microsoft.com/office/powerpoint/2010/main" val="378020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3 Rectángulo">
            <a:extLst>
              <a:ext uri="{FF2B5EF4-FFF2-40B4-BE49-F238E27FC236}">
                <a16:creationId xmlns:a16="http://schemas.microsoft.com/office/drawing/2014/main" id="{A0A72556-472B-4DBD-9A99-B79B33E85CD2}"/>
              </a:ext>
            </a:extLst>
          </p:cNvPr>
          <p:cNvSpPr/>
          <p:nvPr/>
        </p:nvSpPr>
        <p:spPr>
          <a:xfrm>
            <a:off x="-10804" y="5168603"/>
            <a:ext cx="7200900" cy="39502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00" b="1" dirty="0">
                <a:latin typeface="Arial Narrow" panose="020B0606020202030204" pitchFamily="34" charset="0"/>
              </a:rPr>
              <a:t>Pág.. </a:t>
            </a:r>
          </a:p>
        </p:txBody>
      </p:sp>
      <p:sp>
        <p:nvSpPr>
          <p:cNvPr id="30" name="1 Rectángulo">
            <a:extLst>
              <a:ext uri="{FF2B5EF4-FFF2-40B4-BE49-F238E27FC236}">
                <a16:creationId xmlns:a16="http://schemas.microsoft.com/office/drawing/2014/main" id="{91F27D5B-1183-4FDD-B7B1-FE6F4E42334A}"/>
              </a:ext>
            </a:extLst>
          </p:cNvPr>
          <p:cNvSpPr/>
          <p:nvPr/>
        </p:nvSpPr>
        <p:spPr>
          <a:xfrm>
            <a:off x="22411" y="4783543"/>
            <a:ext cx="7167685" cy="323165"/>
          </a:xfrm>
          <a:prstGeom prst="rect">
            <a:avLst/>
          </a:prstGeom>
        </p:spPr>
        <p:txBody>
          <a:bodyPr wrap="square">
            <a:spAutoFit/>
          </a:bodyPr>
          <a:lstStyle/>
          <a:p>
            <a:r>
              <a:rPr lang="es-ES" sz="500" dirty="0">
                <a:latin typeface="Arial Narrow" panose="020B0606020202030204" pitchFamily="34" charset="0"/>
              </a:rPr>
              <a:t>Fuente: SIVIGILA. Secretaria de Salud de Medellín Distrito de Ciencia Tecnología e Innovación.</a:t>
            </a:r>
          </a:p>
          <a:p>
            <a:r>
              <a:rPr lang="es-CO" sz="1000" dirty="0">
                <a:latin typeface="Arial Narrow" panose="020B0606020202030204" pitchFamily="34" charset="0"/>
              </a:rPr>
              <a:t>Figura mapa temático de incidencia de intoxicaciones agudas por sustancias químicas, a periodo epidemiológico XII acumulado. Medellín 2025(p)</a:t>
            </a:r>
          </a:p>
        </p:txBody>
      </p:sp>
      <p:sp>
        <p:nvSpPr>
          <p:cNvPr id="17" name="59 Rectángulo">
            <a:extLst>
              <a:ext uri="{FF2B5EF4-FFF2-40B4-BE49-F238E27FC236}">
                <a16:creationId xmlns:a16="http://schemas.microsoft.com/office/drawing/2014/main" id="{69D85F5C-7F35-4C4A-B574-883B2118FCEC}"/>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grpSp>
        <p:nvGrpSpPr>
          <p:cNvPr id="18" name="60 Grupo">
            <a:extLst>
              <a:ext uri="{FF2B5EF4-FFF2-40B4-BE49-F238E27FC236}">
                <a16:creationId xmlns:a16="http://schemas.microsoft.com/office/drawing/2014/main" id="{5C05BC6B-C41A-4644-A3BE-F2FB65B0DB1A}"/>
              </a:ext>
            </a:extLst>
          </p:cNvPr>
          <p:cNvGrpSpPr/>
          <p:nvPr/>
        </p:nvGrpSpPr>
        <p:grpSpPr>
          <a:xfrm>
            <a:off x="51047" y="98458"/>
            <a:ext cx="5124815" cy="280855"/>
            <a:chOff x="2448322" y="55530"/>
            <a:chExt cx="5124815" cy="280855"/>
          </a:xfrm>
        </p:grpSpPr>
        <p:sp>
          <p:nvSpPr>
            <p:cNvPr id="19" name="61 Elipse">
              <a:extLst>
                <a:ext uri="{FF2B5EF4-FFF2-40B4-BE49-F238E27FC236}">
                  <a16:creationId xmlns:a16="http://schemas.microsoft.com/office/drawing/2014/main" id="{99321572-754D-4A3E-B403-92029BD8F101}"/>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bg1"/>
                </a:solidFill>
                <a:latin typeface="Arial Narrow" panose="020B0606020202030204" pitchFamily="34" charset="0"/>
              </a:endParaRPr>
            </a:p>
          </p:txBody>
        </p:sp>
        <p:cxnSp>
          <p:nvCxnSpPr>
            <p:cNvPr id="20" name="62 Conector recto">
              <a:extLst>
                <a:ext uri="{FF2B5EF4-FFF2-40B4-BE49-F238E27FC236}">
                  <a16:creationId xmlns:a16="http://schemas.microsoft.com/office/drawing/2014/main" id="{1E60BDC7-DA92-4CA3-9866-5E4A26FFAB5D}"/>
                </a:ext>
              </a:extLst>
            </p:cNvPr>
            <p:cNvCxnSpPr>
              <a:stCxn id="1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63 CuadroTexto">
              <a:extLst>
                <a:ext uri="{FF2B5EF4-FFF2-40B4-BE49-F238E27FC236}">
                  <a16:creationId xmlns:a16="http://schemas.microsoft.com/office/drawing/2014/main" id="{1CC073D0-DA56-497D-9CE3-B2D323247C5C}"/>
                </a:ext>
              </a:extLst>
            </p:cNvPr>
            <p:cNvSpPr txBox="1"/>
            <p:nvPr/>
          </p:nvSpPr>
          <p:spPr>
            <a:xfrm>
              <a:off x="3379997" y="55530"/>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Mapa de Incidencia</a:t>
              </a:r>
            </a:p>
          </p:txBody>
        </p:sp>
      </p:grpSp>
      <p:sp>
        <p:nvSpPr>
          <p:cNvPr id="33" name="13 Rectángulo">
            <a:extLst>
              <a:ext uri="{FF2B5EF4-FFF2-40B4-BE49-F238E27FC236}">
                <a16:creationId xmlns:a16="http://schemas.microsoft.com/office/drawing/2014/main" id="{AC4FAF05-AFA5-4203-9935-2457BC31BFD3}"/>
              </a:ext>
            </a:extLst>
          </p:cNvPr>
          <p:cNvSpPr/>
          <p:nvPr/>
        </p:nvSpPr>
        <p:spPr>
          <a:xfrm>
            <a:off x="0" y="6811932"/>
            <a:ext cx="7200900" cy="39502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34" name="38 CuadroTexto">
            <a:extLst>
              <a:ext uri="{FF2B5EF4-FFF2-40B4-BE49-F238E27FC236}">
                <a16:creationId xmlns:a16="http://schemas.microsoft.com/office/drawing/2014/main" id="{96A47E42-65E9-4289-9F6C-1C1AB5BA895E}"/>
              </a:ext>
            </a:extLst>
          </p:cNvPr>
          <p:cNvSpPr txBox="1"/>
          <p:nvPr/>
        </p:nvSpPr>
        <p:spPr>
          <a:xfrm>
            <a:off x="4827368" y="5574989"/>
            <a:ext cx="2331345" cy="577081"/>
          </a:xfrm>
          <a:prstGeom prst="rect">
            <a:avLst/>
          </a:prstGeom>
          <a:noFill/>
        </p:spPr>
        <p:txBody>
          <a:bodyPr wrap="square" rtlCol="0">
            <a:spAutoFit/>
          </a:bodyPr>
          <a:lstStyle/>
          <a:p>
            <a:pPr algn="ctr"/>
            <a:r>
              <a:rPr lang="es-ES" sz="1050" b="1" dirty="0">
                <a:latin typeface="Arial Narrow" panose="020B0606020202030204" pitchFamily="34" charset="0"/>
              </a:rPr>
              <a:t>Casos confirmados por laboratorio de intoxicación por metanol bebida adulterada</a:t>
            </a:r>
          </a:p>
        </p:txBody>
      </p:sp>
      <p:sp>
        <p:nvSpPr>
          <p:cNvPr id="36" name="CuadroTexto 35">
            <a:extLst>
              <a:ext uri="{FF2B5EF4-FFF2-40B4-BE49-F238E27FC236}">
                <a16:creationId xmlns:a16="http://schemas.microsoft.com/office/drawing/2014/main" id="{C29763A4-F9A1-40BC-87DF-C46829083469}"/>
              </a:ext>
            </a:extLst>
          </p:cNvPr>
          <p:cNvSpPr txBox="1"/>
          <p:nvPr/>
        </p:nvSpPr>
        <p:spPr>
          <a:xfrm>
            <a:off x="2293497" y="5625543"/>
            <a:ext cx="2312143" cy="430887"/>
          </a:xfrm>
          <a:prstGeom prst="rect">
            <a:avLst/>
          </a:prstGeom>
          <a:noFill/>
        </p:spPr>
        <p:txBody>
          <a:bodyPr wrap="square">
            <a:spAutoFit/>
          </a:bodyPr>
          <a:lstStyle/>
          <a:p>
            <a:pPr algn="ctr"/>
            <a:r>
              <a:rPr lang="es-ES" sz="1050" b="1" dirty="0">
                <a:latin typeface="Arial Narrow" panose="020B0606020202030204" pitchFamily="34" charset="0"/>
              </a:rPr>
              <a:t>Incidencia acumulada en población general x 100,000 habitantes</a:t>
            </a:r>
          </a:p>
        </p:txBody>
      </p:sp>
      <p:sp>
        <p:nvSpPr>
          <p:cNvPr id="37" name="CuadroTexto 36">
            <a:extLst>
              <a:ext uri="{FF2B5EF4-FFF2-40B4-BE49-F238E27FC236}">
                <a16:creationId xmlns:a16="http://schemas.microsoft.com/office/drawing/2014/main" id="{E141E421-A8CB-462C-AEE8-F557EC1E24DC}"/>
              </a:ext>
            </a:extLst>
          </p:cNvPr>
          <p:cNvSpPr txBox="1"/>
          <p:nvPr/>
        </p:nvSpPr>
        <p:spPr>
          <a:xfrm>
            <a:off x="-10804" y="5648087"/>
            <a:ext cx="2347866" cy="430887"/>
          </a:xfrm>
          <a:prstGeom prst="rect">
            <a:avLst/>
          </a:prstGeom>
          <a:noFill/>
        </p:spPr>
        <p:txBody>
          <a:bodyPr wrap="square">
            <a:spAutoFit/>
          </a:bodyPr>
          <a:lstStyle/>
          <a:p>
            <a:pPr algn="ctr"/>
            <a:r>
              <a:rPr lang="es-ES" sz="1050" b="1" dirty="0">
                <a:latin typeface="Arial Narrow" panose="020B0606020202030204" pitchFamily="34" charset="0"/>
              </a:rPr>
              <a:t>Proporción de brotes en población confinada</a:t>
            </a:r>
          </a:p>
        </p:txBody>
      </p:sp>
      <p:sp>
        <p:nvSpPr>
          <p:cNvPr id="40" name="74 CuadroTexto">
            <a:extLst>
              <a:ext uri="{FF2B5EF4-FFF2-40B4-BE49-F238E27FC236}">
                <a16:creationId xmlns:a16="http://schemas.microsoft.com/office/drawing/2014/main" id="{5643E42B-0BC0-48CC-8CF5-CACE86EDC66F}"/>
              </a:ext>
            </a:extLst>
          </p:cNvPr>
          <p:cNvSpPr txBox="1"/>
          <p:nvPr/>
        </p:nvSpPr>
        <p:spPr>
          <a:xfrm>
            <a:off x="2418691" y="6198205"/>
            <a:ext cx="2007281" cy="276999"/>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48,3* cada 100 mil habitantes</a:t>
            </a:r>
          </a:p>
        </p:txBody>
      </p:sp>
      <p:sp>
        <p:nvSpPr>
          <p:cNvPr id="41" name="80 CuadroTexto">
            <a:extLst>
              <a:ext uri="{FF2B5EF4-FFF2-40B4-BE49-F238E27FC236}">
                <a16:creationId xmlns:a16="http://schemas.microsoft.com/office/drawing/2014/main" id="{E022C868-7EDD-448B-B0FA-5605F11FFE70}"/>
              </a:ext>
            </a:extLst>
          </p:cNvPr>
          <p:cNvSpPr txBox="1"/>
          <p:nvPr/>
        </p:nvSpPr>
        <p:spPr>
          <a:xfrm>
            <a:off x="5268322" y="6261612"/>
            <a:ext cx="1449435"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1 caso - 0,07%</a:t>
            </a:r>
          </a:p>
        </p:txBody>
      </p:sp>
      <p:sp>
        <p:nvSpPr>
          <p:cNvPr id="42" name="80 CuadroTexto">
            <a:extLst>
              <a:ext uri="{FF2B5EF4-FFF2-40B4-BE49-F238E27FC236}">
                <a16:creationId xmlns:a16="http://schemas.microsoft.com/office/drawing/2014/main" id="{63096A58-F3CC-4759-BCEE-0D34147C8C3D}"/>
              </a:ext>
            </a:extLst>
          </p:cNvPr>
          <p:cNvSpPr txBox="1"/>
          <p:nvPr/>
        </p:nvSpPr>
        <p:spPr>
          <a:xfrm>
            <a:off x="835926" y="6223511"/>
            <a:ext cx="541221" cy="276999"/>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0%</a:t>
            </a:r>
          </a:p>
        </p:txBody>
      </p:sp>
      <p:grpSp>
        <p:nvGrpSpPr>
          <p:cNvPr id="43" name="72 Grupo">
            <a:extLst>
              <a:ext uri="{FF2B5EF4-FFF2-40B4-BE49-F238E27FC236}">
                <a16:creationId xmlns:a16="http://schemas.microsoft.com/office/drawing/2014/main" id="{0A8B4F07-9C99-4C4E-B668-9755E6C00DC3}"/>
              </a:ext>
            </a:extLst>
          </p:cNvPr>
          <p:cNvGrpSpPr/>
          <p:nvPr/>
        </p:nvGrpSpPr>
        <p:grpSpPr>
          <a:xfrm>
            <a:off x="223858" y="5203637"/>
            <a:ext cx="3526243" cy="261610"/>
            <a:chOff x="2448322" y="74775"/>
            <a:chExt cx="3526243" cy="261610"/>
          </a:xfrm>
        </p:grpSpPr>
        <p:sp>
          <p:nvSpPr>
            <p:cNvPr id="44" name="79 Elipse">
              <a:extLst>
                <a:ext uri="{FF2B5EF4-FFF2-40B4-BE49-F238E27FC236}">
                  <a16:creationId xmlns:a16="http://schemas.microsoft.com/office/drawing/2014/main" id="{4803568F-5672-49E3-A025-90BC4F097136}"/>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cxnSp>
          <p:nvCxnSpPr>
            <p:cNvPr id="45" name="80 Conector recto">
              <a:extLst>
                <a:ext uri="{FF2B5EF4-FFF2-40B4-BE49-F238E27FC236}">
                  <a16:creationId xmlns:a16="http://schemas.microsoft.com/office/drawing/2014/main" id="{70861693-9C14-46EB-B77F-79BFE272496B}"/>
                </a:ext>
              </a:extLst>
            </p:cNvPr>
            <p:cNvCxnSpPr>
              <a:stCxn id="4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81 CuadroTexto">
              <a:extLst>
                <a:ext uri="{FF2B5EF4-FFF2-40B4-BE49-F238E27FC236}">
                  <a16:creationId xmlns:a16="http://schemas.microsoft.com/office/drawing/2014/main" id="{E682A166-5D62-40A3-8E95-EE4701EEB0D8}"/>
                </a:ext>
              </a:extLst>
            </p:cNvPr>
            <p:cNvSpPr txBox="1"/>
            <p:nvPr/>
          </p:nvSpPr>
          <p:spPr>
            <a:xfrm>
              <a:off x="3382277" y="74775"/>
              <a:ext cx="2592288"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Indicadores</a:t>
              </a:r>
            </a:p>
          </p:txBody>
        </p:sp>
      </p:grpSp>
      <p:sp>
        <p:nvSpPr>
          <p:cNvPr id="3" name="62 CuadroTexto">
            <a:extLst>
              <a:ext uri="{FF2B5EF4-FFF2-40B4-BE49-F238E27FC236}">
                <a16:creationId xmlns:a16="http://schemas.microsoft.com/office/drawing/2014/main" id="{9E4D1D8F-21C7-56AD-E77B-A27ACF294E8D}"/>
              </a:ext>
            </a:extLst>
          </p:cNvPr>
          <p:cNvSpPr txBox="1"/>
          <p:nvPr/>
        </p:nvSpPr>
        <p:spPr>
          <a:xfrm>
            <a:off x="6541975" y="39440"/>
            <a:ext cx="648121" cy="246221"/>
          </a:xfrm>
          <a:prstGeom prst="rect">
            <a:avLst/>
          </a:prstGeom>
          <a:noFill/>
        </p:spPr>
        <p:txBody>
          <a:bodyPr wrap="square" rtlCol="0">
            <a:spAutoFit/>
          </a:bodyPr>
          <a:lstStyle/>
          <a:p>
            <a:r>
              <a:rPr lang="es-ES" sz="1000" b="1" dirty="0">
                <a:solidFill>
                  <a:schemeClr val="bg1"/>
                </a:solidFill>
                <a:latin typeface="Arial Narrow" panose="020B0606020202030204" pitchFamily="34" charset="0"/>
              </a:rPr>
              <a:t>Pág</a:t>
            </a:r>
            <a:r>
              <a:rPr lang="es-ES" sz="1000" b="1" dirty="0" smtClean="0">
                <a:solidFill>
                  <a:schemeClr val="bg1"/>
                </a:solidFill>
                <a:latin typeface="Arial Narrow" panose="020B0606020202030204" pitchFamily="34" charset="0"/>
              </a:rPr>
              <a:t>. 16</a:t>
            </a:r>
            <a:endParaRPr lang="es-ES" sz="1000" b="1" dirty="0">
              <a:solidFill>
                <a:schemeClr val="bg1"/>
              </a:solidFill>
              <a:latin typeface="Arial Narrow" panose="020B0606020202030204" pitchFamily="34" charset="0"/>
            </a:endParaRPr>
          </a:p>
        </p:txBody>
      </p:sp>
      <p:grpSp>
        <p:nvGrpSpPr>
          <p:cNvPr id="35" name="72 Grupo">
            <a:extLst>
              <a:ext uri="{FF2B5EF4-FFF2-40B4-BE49-F238E27FC236}">
                <a16:creationId xmlns:a16="http://schemas.microsoft.com/office/drawing/2014/main" id="{F4D17AE1-218D-4ECC-B76A-7020ACD37727}"/>
              </a:ext>
            </a:extLst>
          </p:cNvPr>
          <p:cNvGrpSpPr/>
          <p:nvPr/>
        </p:nvGrpSpPr>
        <p:grpSpPr>
          <a:xfrm>
            <a:off x="190828" y="6873456"/>
            <a:ext cx="3526243" cy="261610"/>
            <a:chOff x="2448322" y="74775"/>
            <a:chExt cx="3526243" cy="261610"/>
          </a:xfrm>
        </p:grpSpPr>
        <p:sp>
          <p:nvSpPr>
            <p:cNvPr id="38" name="79 Elipse">
              <a:extLst>
                <a:ext uri="{FF2B5EF4-FFF2-40B4-BE49-F238E27FC236}">
                  <a16:creationId xmlns:a16="http://schemas.microsoft.com/office/drawing/2014/main" id="{0F46890A-8EE3-4FA4-B7CD-D1FAEA433657}"/>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cxnSp>
          <p:nvCxnSpPr>
            <p:cNvPr id="39" name="80 Conector recto">
              <a:extLst>
                <a:ext uri="{FF2B5EF4-FFF2-40B4-BE49-F238E27FC236}">
                  <a16:creationId xmlns:a16="http://schemas.microsoft.com/office/drawing/2014/main" id="{EBF4971A-7B40-41CC-B3E2-1C8AC764F939}"/>
                </a:ext>
              </a:extLst>
            </p:cNvPr>
            <p:cNvCxnSpPr>
              <a:stCxn id="3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81 CuadroTexto">
              <a:extLst>
                <a:ext uri="{FF2B5EF4-FFF2-40B4-BE49-F238E27FC236}">
                  <a16:creationId xmlns:a16="http://schemas.microsoft.com/office/drawing/2014/main" id="{3AD4FF94-2326-4189-B93D-E6F35951B04E}"/>
                </a:ext>
              </a:extLst>
            </p:cNvPr>
            <p:cNvSpPr txBox="1"/>
            <p:nvPr/>
          </p:nvSpPr>
          <p:spPr>
            <a:xfrm>
              <a:off x="3382277" y="74775"/>
              <a:ext cx="2592288"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Consideraciones Finales:</a:t>
              </a:r>
            </a:p>
          </p:txBody>
        </p:sp>
      </p:grpSp>
      <p:sp>
        <p:nvSpPr>
          <p:cNvPr id="48" name="84 Rectángulo">
            <a:extLst>
              <a:ext uri="{FF2B5EF4-FFF2-40B4-BE49-F238E27FC236}">
                <a16:creationId xmlns:a16="http://schemas.microsoft.com/office/drawing/2014/main" id="{B6BD1AF3-EDFA-4F81-BA82-2A7208E77614}"/>
              </a:ext>
            </a:extLst>
          </p:cNvPr>
          <p:cNvSpPr/>
          <p:nvPr/>
        </p:nvSpPr>
        <p:spPr>
          <a:xfrm>
            <a:off x="-10804" y="7217467"/>
            <a:ext cx="7135004" cy="1754326"/>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a:t>
            </a:r>
            <a:r>
              <a:rPr lang="es-ES" sz="1200" dirty="0">
                <a:latin typeface="Arial Narrow" panose="020B0606020202030204" pitchFamily="34" charset="0"/>
              </a:rPr>
              <a:t>una disminución de 1,9%, 24casos menos con respecto al mismo periodo del año anterior donde se presentaron 1296 casos</a:t>
            </a:r>
          </a:p>
          <a:p>
            <a:pPr algn="just"/>
            <a:r>
              <a:rPr lang="es-CO" sz="1200" dirty="0">
                <a:latin typeface="Arial Narrow" panose="020B0606020202030204" pitchFamily="34" charset="0"/>
              </a:rPr>
              <a:t>Alrededor del 44% de las notificaciones relacionadas con las intoxicaciones corresponden a intoxicaciones por sustancias psicoactivas, viéndose mas afectado el sexo masculino. El lugar de mayor ocurrencia de las intoxicaciones en general es el hogar y la vía de exposición más frecuente es la oral.</a:t>
            </a:r>
          </a:p>
          <a:p>
            <a:pPr algn="just"/>
            <a:r>
              <a:rPr lang="es-CO" sz="1200" dirty="0">
                <a:latin typeface="Arial Narrow" panose="020B0606020202030204" pitchFamily="34" charset="0"/>
              </a:rPr>
              <a:t>En relación al tipo de exposición  la mayoría de ellas son de forma accidental, al igual que la intencional psicoactivas seguidas de la de posible acto delictivo. 320 afectados requirieron ser hospitalizados. Se presentaron quince muertes (diez hombres, cinco mujeres), 5 por sustancias psicoactivas, 3 por metanol, 3 por medicamentos, 1 por solventes, 1 por otras sustancias y 2 por plaguicidas.</a:t>
            </a:r>
            <a:endParaRPr lang="es-ES" sz="1200" dirty="0">
              <a:latin typeface="Arial Narrow" panose="020B0606020202030204" pitchFamily="34" charset="0"/>
            </a:endParaRPr>
          </a:p>
        </p:txBody>
      </p:sp>
      <p:pic>
        <p:nvPicPr>
          <p:cNvPr id="2" name="Imagen 1">
            <a:extLst>
              <a:ext uri="{FF2B5EF4-FFF2-40B4-BE49-F238E27FC236}">
                <a16:creationId xmlns:a16="http://schemas.microsoft.com/office/drawing/2014/main" id="{FD1E8012-0DBE-4E4E-8E08-4ADF7625A0F3}"/>
              </a:ext>
            </a:extLst>
          </p:cNvPr>
          <p:cNvPicPr>
            <a:picLocks noChangeAspect="1"/>
          </p:cNvPicPr>
          <p:nvPr/>
        </p:nvPicPr>
        <p:blipFill>
          <a:blip r:embed="rId2"/>
          <a:stretch>
            <a:fillRect/>
          </a:stretch>
        </p:blipFill>
        <p:spPr>
          <a:xfrm>
            <a:off x="-10804" y="389822"/>
            <a:ext cx="7200900" cy="4284179"/>
          </a:xfrm>
          <a:prstGeom prst="rect">
            <a:avLst/>
          </a:prstGeom>
        </p:spPr>
      </p:pic>
    </p:spTree>
    <p:extLst>
      <p:ext uri="{BB962C8B-B14F-4D97-AF65-F5344CB8AC3E}">
        <p14:creationId xmlns:p14="http://schemas.microsoft.com/office/powerpoint/2010/main" val="203841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13 Rectángulo">
            <a:extLst>
              <a:ext uri="{FF2B5EF4-FFF2-40B4-BE49-F238E27FC236}">
                <a16:creationId xmlns:a16="http://schemas.microsoft.com/office/drawing/2014/main" id="{9EE3C3CF-4FDA-4CE5-B381-16916AFD5C42}"/>
              </a:ext>
            </a:extLst>
          </p:cNvPr>
          <p:cNvSpPr/>
          <p:nvPr/>
        </p:nvSpPr>
        <p:spPr>
          <a:xfrm>
            <a:off x="26767" y="4886462"/>
            <a:ext cx="7150840"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p:cNvSpPr/>
          <p:nvPr/>
        </p:nvSpPr>
        <p:spPr>
          <a:xfrm>
            <a:off x="0" y="-17514"/>
            <a:ext cx="2123207" cy="221221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6" name="13 Rectángulo">
            <a:extLst>
              <a:ext uri="{FF2B5EF4-FFF2-40B4-BE49-F238E27FC236}">
                <a16:creationId xmlns:a16="http://schemas.microsoft.com/office/drawing/2014/main" id="{9A921D88-2990-4967-BB1E-868FD37934E4}"/>
              </a:ext>
            </a:extLst>
          </p:cNvPr>
          <p:cNvSpPr/>
          <p:nvPr/>
        </p:nvSpPr>
        <p:spPr>
          <a:xfrm>
            <a:off x="2151839" y="-3382"/>
            <a:ext cx="5049059" cy="399570"/>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8429" y="2203748"/>
            <a:ext cx="2143410"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4" y="492976"/>
            <a:ext cx="2562201" cy="276999"/>
          </a:xfrm>
          <a:prstGeom prst="rect">
            <a:avLst/>
          </a:prstGeom>
          <a:noFill/>
        </p:spPr>
        <p:txBody>
          <a:bodyPr wrap="square" rtlCol="0">
            <a:spAutoFit/>
          </a:bodyPr>
          <a:lstStyle/>
          <a:p>
            <a:r>
              <a:rPr lang="es-ES" sz="1200" b="1" dirty="0">
                <a:latin typeface="Arial Narrow" panose="020B0606020202030204" pitchFamily="34" charset="0"/>
              </a:rPr>
              <a:t>Periodo epidemiológico XII - 2025</a:t>
            </a:r>
          </a:p>
        </p:txBody>
      </p:sp>
      <p:grpSp>
        <p:nvGrpSpPr>
          <p:cNvPr id="8" name="7 Grupo"/>
          <p:cNvGrpSpPr/>
          <p:nvPr/>
        </p:nvGrpSpPr>
        <p:grpSpPr>
          <a:xfrm>
            <a:off x="274008" y="3416240"/>
            <a:ext cx="1800200" cy="507733"/>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4" y="3478753"/>
              <a:ext cx="1593563" cy="713071"/>
            </a:xfrm>
            <a:prstGeom prst="rect">
              <a:avLst/>
            </a:prstGeom>
            <a:noFill/>
          </p:spPr>
          <p:txBody>
            <a:bodyPr wrap="square" rtlCol="0">
              <a:spAutoFit/>
            </a:bodyPr>
            <a:lstStyle/>
            <a:p>
              <a:pPr algn="ctr"/>
              <a:r>
                <a:rPr lang="es-ES" sz="2000" b="1" dirty="0">
                  <a:latin typeface="Arial Narrow" panose="020B0606020202030204" pitchFamily="34" charset="0"/>
                </a:rPr>
                <a:t>30</a:t>
              </a:r>
            </a:p>
          </p:txBody>
        </p:sp>
      </p:grpSp>
      <p:sp>
        <p:nvSpPr>
          <p:cNvPr id="9" name="8 CuadroTexto"/>
          <p:cNvSpPr txBox="1"/>
          <p:nvPr/>
        </p:nvSpPr>
        <p:spPr>
          <a:xfrm>
            <a:off x="253641" y="3993995"/>
            <a:ext cx="1869566" cy="707886"/>
          </a:xfrm>
          <a:prstGeom prst="rect">
            <a:avLst/>
          </a:prstGeom>
          <a:noFill/>
        </p:spPr>
        <p:txBody>
          <a:bodyPr wrap="square" rtlCol="0">
            <a:spAutoFit/>
          </a:bodyPr>
          <a:lstStyle/>
          <a:p>
            <a:pPr algn="ctr"/>
            <a:r>
              <a:rPr lang="es-ES" sz="1000" b="1" dirty="0">
                <a:latin typeface="Arial Narrow" panose="020B0606020202030204" pitchFamily="34" charset="0"/>
              </a:rPr>
              <a:t>Variación porcentual de  1300%  más respecto al mismo periodo acumulado del año anterior donde se reportó  4</a:t>
            </a:r>
            <a:r>
              <a:rPr lang="es-ES" sz="1000" b="1" dirty="0">
                <a:solidFill>
                  <a:srgbClr val="FF0000"/>
                </a:solidFill>
                <a:latin typeface="Arial Narrow" panose="020B0606020202030204" pitchFamily="34" charset="0"/>
              </a:rPr>
              <a:t> </a:t>
            </a:r>
            <a:r>
              <a:rPr lang="es-ES" sz="1000" b="1" dirty="0">
                <a:latin typeface="Arial Narrow" panose="020B0606020202030204" pitchFamily="34" charset="0"/>
              </a:rPr>
              <a:t>caso</a:t>
            </a:r>
          </a:p>
        </p:txBody>
      </p:sp>
      <p:sp>
        <p:nvSpPr>
          <p:cNvPr id="10" name="9 Flecha arriba"/>
          <p:cNvSpPr/>
          <p:nvPr/>
        </p:nvSpPr>
        <p:spPr>
          <a:xfrm rot="10800000" flipH="1" flipV="1">
            <a:off x="23293" y="4134039"/>
            <a:ext cx="282510"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14 Grupo"/>
          <p:cNvGrpSpPr/>
          <p:nvPr/>
        </p:nvGrpSpPr>
        <p:grpSpPr>
          <a:xfrm>
            <a:off x="2189947" y="133319"/>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17</a:t>
            </a:r>
            <a:endParaRPr lang="es-ES" sz="1050" b="1" dirty="0">
              <a:latin typeface="Arial Narrow" panose="020B0606020202030204" pitchFamily="34" charset="0"/>
            </a:endParaRPr>
          </a:p>
        </p:txBody>
      </p:sp>
      <p:sp>
        <p:nvSpPr>
          <p:cNvPr id="37" name="36 Título"/>
          <p:cNvSpPr>
            <a:spLocks noGrp="1"/>
          </p:cNvSpPr>
          <p:nvPr>
            <p:ph type="ctrTitle"/>
          </p:nvPr>
        </p:nvSpPr>
        <p:spPr>
          <a:xfrm>
            <a:off x="-74280" y="1333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Fiebre Tifoidea</a:t>
            </a:r>
          </a:p>
        </p:txBody>
      </p:sp>
      <p:sp>
        <p:nvSpPr>
          <p:cNvPr id="12" name="Conector 11"/>
          <p:cNvSpPr/>
          <p:nvPr/>
        </p:nvSpPr>
        <p:spPr>
          <a:xfrm>
            <a:off x="371535" y="769975"/>
            <a:ext cx="1417197" cy="1424729"/>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4"/>
          <a:stretch>
            <a:fillRect/>
          </a:stretch>
        </p:blipFill>
        <p:spPr>
          <a:xfrm>
            <a:off x="371535" y="734355"/>
            <a:ext cx="1417197" cy="141719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1" name="25 Grupo">
            <a:extLst>
              <a:ext uri="{FF2B5EF4-FFF2-40B4-BE49-F238E27FC236}">
                <a16:creationId xmlns:a16="http://schemas.microsoft.com/office/drawing/2014/main" id="{891DEE5B-9E4E-4ACC-9414-5FCA2099358C}"/>
              </a:ext>
            </a:extLst>
          </p:cNvPr>
          <p:cNvGrpSpPr/>
          <p:nvPr/>
        </p:nvGrpSpPr>
        <p:grpSpPr>
          <a:xfrm>
            <a:off x="153946" y="4965888"/>
            <a:ext cx="3446504" cy="276999"/>
            <a:chOff x="2448322" y="74775"/>
            <a:chExt cx="3446504" cy="276999"/>
          </a:xfrm>
        </p:grpSpPr>
        <p:sp>
          <p:nvSpPr>
            <p:cNvPr id="32" name="26 Elipse">
              <a:extLst>
                <a:ext uri="{FF2B5EF4-FFF2-40B4-BE49-F238E27FC236}">
                  <a16:creationId xmlns:a16="http://schemas.microsoft.com/office/drawing/2014/main" id="{509D6518-DA4B-4F01-A9AF-597DBC0844F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3" name="27 Conector recto">
              <a:extLst>
                <a:ext uri="{FF2B5EF4-FFF2-40B4-BE49-F238E27FC236}">
                  <a16:creationId xmlns:a16="http://schemas.microsoft.com/office/drawing/2014/main" id="{1B84D9F1-C756-4DEB-91FC-368214E7722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28 CuadroTexto">
              <a:extLst>
                <a:ext uri="{FF2B5EF4-FFF2-40B4-BE49-F238E27FC236}">
                  <a16:creationId xmlns:a16="http://schemas.microsoft.com/office/drawing/2014/main" id="{C5D17E55-25B3-4DE0-8BC3-BB4BC3D45817}"/>
                </a:ext>
              </a:extLst>
            </p:cNvPr>
            <p:cNvSpPr txBox="1"/>
            <p:nvPr/>
          </p:nvSpPr>
          <p:spPr>
            <a:xfrm>
              <a:off x="3302538"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102" name="63 CuadroTexto">
            <a:extLst>
              <a:ext uri="{FF2B5EF4-FFF2-40B4-BE49-F238E27FC236}">
                <a16:creationId xmlns:a16="http://schemas.microsoft.com/office/drawing/2014/main" id="{3353A748-2BBF-43D6-B270-01758623E520}"/>
              </a:ext>
            </a:extLst>
          </p:cNvPr>
          <p:cNvSpPr txBox="1"/>
          <p:nvPr/>
        </p:nvSpPr>
        <p:spPr>
          <a:xfrm>
            <a:off x="3131591" y="94856"/>
            <a:ext cx="2444026"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Incidencia por 100 mil habitantes</a:t>
            </a:r>
          </a:p>
        </p:txBody>
      </p:sp>
      <p:sp>
        <p:nvSpPr>
          <p:cNvPr id="104" name="69 Rectángulo">
            <a:extLst>
              <a:ext uri="{FF2B5EF4-FFF2-40B4-BE49-F238E27FC236}">
                <a16:creationId xmlns:a16="http://schemas.microsoft.com/office/drawing/2014/main" id="{577C6B3B-B460-4927-9B4E-37B3591AAB0F}"/>
              </a:ext>
            </a:extLst>
          </p:cNvPr>
          <p:cNvSpPr/>
          <p:nvPr/>
        </p:nvSpPr>
        <p:spPr>
          <a:xfrm>
            <a:off x="2103083" y="4314433"/>
            <a:ext cx="475414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los casos notificados de fiebre tifoidea del 2018 al 2025. </a:t>
            </a:r>
          </a:p>
          <a:p>
            <a:pPr algn="just"/>
            <a:r>
              <a:rPr lang="es-ES" sz="1050" dirty="0">
                <a:latin typeface="Arial Narrow" panose="020B0606020202030204" pitchFamily="34" charset="0"/>
              </a:rPr>
              <a:t>Periodo epidemiológico  acumulado XII 2025(p). </a:t>
            </a:r>
          </a:p>
        </p:txBody>
      </p:sp>
      <p:grpSp>
        <p:nvGrpSpPr>
          <p:cNvPr id="173" name="5 Grupo">
            <a:extLst>
              <a:ext uri="{FF2B5EF4-FFF2-40B4-BE49-F238E27FC236}">
                <a16:creationId xmlns:a16="http://schemas.microsoft.com/office/drawing/2014/main" id="{A99DF991-3E92-462B-B152-97F5787F5E3D}"/>
              </a:ext>
            </a:extLst>
          </p:cNvPr>
          <p:cNvGrpSpPr/>
          <p:nvPr/>
        </p:nvGrpSpPr>
        <p:grpSpPr>
          <a:xfrm>
            <a:off x="44564" y="5739239"/>
            <a:ext cx="840140" cy="1573268"/>
            <a:chOff x="1032118" y="553075"/>
            <a:chExt cx="840140" cy="1573268"/>
          </a:xfrm>
        </p:grpSpPr>
        <p:pic>
          <p:nvPicPr>
            <p:cNvPr id="174" name="Picture 3">
              <a:extLst>
                <a:ext uri="{FF2B5EF4-FFF2-40B4-BE49-F238E27FC236}">
                  <a16:creationId xmlns:a16="http://schemas.microsoft.com/office/drawing/2014/main" id="{C242ADE3-ACE3-45EC-9394-631610310CF9}"/>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5" name="11 Rectángulo redondeado">
              <a:extLst>
                <a:ext uri="{FF2B5EF4-FFF2-40B4-BE49-F238E27FC236}">
                  <a16:creationId xmlns:a16="http://schemas.microsoft.com/office/drawing/2014/main" id="{82DC7C44-08F7-4A53-A069-2B556827F2E8}"/>
                </a:ext>
              </a:extLst>
            </p:cNvPr>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53,3%</a:t>
              </a:r>
            </a:p>
          </p:txBody>
        </p:sp>
        <p:sp>
          <p:nvSpPr>
            <p:cNvPr id="176" name="3 Rectángulo">
              <a:extLst>
                <a:ext uri="{FF2B5EF4-FFF2-40B4-BE49-F238E27FC236}">
                  <a16:creationId xmlns:a16="http://schemas.microsoft.com/office/drawing/2014/main" id="{3BE6ECAE-8935-46D8-A315-BC14D70B1A08}"/>
                </a:ext>
              </a:extLst>
            </p:cNvPr>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77" name="4 Rectángulo">
              <a:extLst>
                <a:ext uri="{FF2B5EF4-FFF2-40B4-BE49-F238E27FC236}">
                  <a16:creationId xmlns:a16="http://schemas.microsoft.com/office/drawing/2014/main" id="{3E4B45A7-5641-480B-B128-A5DFBE97D98D}"/>
                </a:ext>
              </a:extLst>
            </p:cNvPr>
            <p:cNvSpPr/>
            <p:nvPr/>
          </p:nvSpPr>
          <p:spPr>
            <a:xfrm>
              <a:off x="1141927" y="1849344"/>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grpSp>
      <p:grpSp>
        <p:nvGrpSpPr>
          <p:cNvPr id="178" name="2 Grupo">
            <a:extLst>
              <a:ext uri="{FF2B5EF4-FFF2-40B4-BE49-F238E27FC236}">
                <a16:creationId xmlns:a16="http://schemas.microsoft.com/office/drawing/2014/main" id="{240B3408-5E6E-4FDF-8C51-1715F9784706}"/>
              </a:ext>
            </a:extLst>
          </p:cNvPr>
          <p:cNvGrpSpPr/>
          <p:nvPr/>
        </p:nvGrpSpPr>
        <p:grpSpPr>
          <a:xfrm>
            <a:off x="994513" y="5741979"/>
            <a:ext cx="812752" cy="1594295"/>
            <a:chOff x="1825139" y="1057131"/>
            <a:chExt cx="812752" cy="1594295"/>
          </a:xfrm>
        </p:grpSpPr>
        <p:sp>
          <p:nvSpPr>
            <p:cNvPr id="179" name="41 Rectángulo redondeado">
              <a:extLst>
                <a:ext uri="{FF2B5EF4-FFF2-40B4-BE49-F238E27FC236}">
                  <a16:creationId xmlns:a16="http://schemas.microsoft.com/office/drawing/2014/main" id="{951AA765-2D1E-4B9A-8105-3F69D550CCE9}"/>
                </a:ext>
              </a:extLst>
            </p:cNvPr>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46,7%</a:t>
              </a:r>
            </a:p>
          </p:txBody>
        </p:sp>
        <p:sp>
          <p:nvSpPr>
            <p:cNvPr id="180" name="31 Rectángulo">
              <a:extLst>
                <a:ext uri="{FF2B5EF4-FFF2-40B4-BE49-F238E27FC236}">
                  <a16:creationId xmlns:a16="http://schemas.microsoft.com/office/drawing/2014/main" id="{A07EF153-B498-4343-AD2C-E14ED910739B}"/>
                </a:ext>
              </a:extLst>
            </p:cNvPr>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81" name="34 Rectángulo">
              <a:extLst>
                <a:ext uri="{FF2B5EF4-FFF2-40B4-BE49-F238E27FC236}">
                  <a16:creationId xmlns:a16="http://schemas.microsoft.com/office/drawing/2014/main" id="{DA4498F3-588D-4061-BF9A-6202CC261B3B}"/>
                </a:ext>
              </a:extLst>
            </p:cNvPr>
            <p:cNvSpPr/>
            <p:nvPr/>
          </p:nvSpPr>
          <p:spPr>
            <a:xfrm>
              <a:off x="1891954" y="2374427"/>
              <a:ext cx="720069"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pic>
          <p:nvPicPr>
            <p:cNvPr id="182" name="Picture 3">
              <a:extLst>
                <a:ext uri="{FF2B5EF4-FFF2-40B4-BE49-F238E27FC236}">
                  <a16:creationId xmlns:a16="http://schemas.microsoft.com/office/drawing/2014/main" id="{0A81E725-8FF1-4AC2-A9E4-1066E2AB5B7D}"/>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3" name="6 Grupo">
            <a:extLst>
              <a:ext uri="{FF2B5EF4-FFF2-40B4-BE49-F238E27FC236}">
                <a16:creationId xmlns:a16="http://schemas.microsoft.com/office/drawing/2014/main" id="{8025EBE9-B8FF-467D-A28C-758E2ED56CCE}"/>
              </a:ext>
            </a:extLst>
          </p:cNvPr>
          <p:cNvGrpSpPr/>
          <p:nvPr/>
        </p:nvGrpSpPr>
        <p:grpSpPr>
          <a:xfrm>
            <a:off x="2086783" y="5708617"/>
            <a:ext cx="1152880" cy="1582804"/>
            <a:chOff x="3115290" y="1057131"/>
            <a:chExt cx="1152880" cy="1582804"/>
          </a:xfrm>
        </p:grpSpPr>
        <p:grpSp>
          <p:nvGrpSpPr>
            <p:cNvPr id="184" name="49 Grupo">
              <a:extLst>
                <a:ext uri="{FF2B5EF4-FFF2-40B4-BE49-F238E27FC236}">
                  <a16:creationId xmlns:a16="http://schemas.microsoft.com/office/drawing/2014/main" id="{07E438F1-E0DC-410D-9CBA-16B321EA1F5D}"/>
                </a:ext>
              </a:extLst>
            </p:cNvPr>
            <p:cNvGrpSpPr/>
            <p:nvPr/>
          </p:nvGrpSpPr>
          <p:grpSpPr>
            <a:xfrm>
              <a:off x="3115290" y="1781104"/>
              <a:ext cx="1152880" cy="858831"/>
              <a:chOff x="3744466" y="1301912"/>
              <a:chExt cx="1152880" cy="858831"/>
            </a:xfrm>
          </p:grpSpPr>
          <p:sp>
            <p:nvSpPr>
              <p:cNvPr id="186" name="50 Rectángulo redondeado">
                <a:extLst>
                  <a:ext uri="{FF2B5EF4-FFF2-40B4-BE49-F238E27FC236}">
                    <a16:creationId xmlns:a16="http://schemas.microsoft.com/office/drawing/2014/main" id="{F31841B0-1882-4CA7-AD79-6EC160CD0DAD}"/>
                  </a:ext>
                </a:extLst>
              </p:cNvPr>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187" name="52 Rectángulo">
                <a:extLst>
                  <a:ext uri="{FF2B5EF4-FFF2-40B4-BE49-F238E27FC236}">
                    <a16:creationId xmlns:a16="http://schemas.microsoft.com/office/drawing/2014/main" id="{205DE12B-DE5E-4A51-B5C9-31EA931477A1}"/>
                  </a:ext>
                </a:extLst>
              </p:cNvPr>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88" name="53 Rectángulo">
                <a:extLst>
                  <a:ext uri="{FF2B5EF4-FFF2-40B4-BE49-F238E27FC236}">
                    <a16:creationId xmlns:a16="http://schemas.microsoft.com/office/drawing/2014/main" id="{DE998490-518F-4B88-AB9E-CBBC78358D8F}"/>
                  </a:ext>
                </a:extLst>
              </p:cNvPr>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185" name="Picture 3">
              <a:extLst>
                <a:ext uri="{FF2B5EF4-FFF2-40B4-BE49-F238E27FC236}">
                  <a16:creationId xmlns:a16="http://schemas.microsoft.com/office/drawing/2014/main" id="{95215F6D-C1C5-43D2-95FC-B364B03C7CC6}"/>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9" name="8 Grupo">
            <a:extLst>
              <a:ext uri="{FF2B5EF4-FFF2-40B4-BE49-F238E27FC236}">
                <a16:creationId xmlns:a16="http://schemas.microsoft.com/office/drawing/2014/main" id="{DDE10130-57BF-4E31-9A0D-67CF474B2F32}"/>
              </a:ext>
            </a:extLst>
          </p:cNvPr>
          <p:cNvGrpSpPr/>
          <p:nvPr/>
        </p:nvGrpSpPr>
        <p:grpSpPr>
          <a:xfrm>
            <a:off x="3248018" y="5708617"/>
            <a:ext cx="740068" cy="1574421"/>
            <a:chOff x="4588574" y="1057131"/>
            <a:chExt cx="740068" cy="1574421"/>
          </a:xfrm>
        </p:grpSpPr>
        <p:grpSp>
          <p:nvGrpSpPr>
            <p:cNvPr id="190" name="7 Grupo">
              <a:extLst>
                <a:ext uri="{FF2B5EF4-FFF2-40B4-BE49-F238E27FC236}">
                  <a16:creationId xmlns:a16="http://schemas.microsoft.com/office/drawing/2014/main" id="{80C423B7-4A80-4739-809B-006BB163AB03}"/>
                </a:ext>
              </a:extLst>
            </p:cNvPr>
            <p:cNvGrpSpPr/>
            <p:nvPr/>
          </p:nvGrpSpPr>
          <p:grpSpPr>
            <a:xfrm>
              <a:off x="4588574" y="1751628"/>
              <a:ext cx="740068" cy="879924"/>
              <a:chOff x="5245046" y="1274868"/>
              <a:chExt cx="740068" cy="879924"/>
            </a:xfrm>
          </p:grpSpPr>
          <p:sp>
            <p:nvSpPr>
              <p:cNvPr id="192" name="43 Rectángulo redondeado">
                <a:extLst>
                  <a:ext uri="{FF2B5EF4-FFF2-40B4-BE49-F238E27FC236}">
                    <a16:creationId xmlns:a16="http://schemas.microsoft.com/office/drawing/2014/main" id="{E6FD59C9-55A7-4CB9-B4CB-E8A47CB4B62F}"/>
                  </a:ext>
                </a:extLst>
              </p:cNvPr>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193" name="33 Rectángulo">
                <a:extLst>
                  <a:ext uri="{FF2B5EF4-FFF2-40B4-BE49-F238E27FC236}">
                    <a16:creationId xmlns:a16="http://schemas.microsoft.com/office/drawing/2014/main" id="{9CF4364B-85BB-4859-9504-E17AA464F53C}"/>
                  </a:ext>
                </a:extLst>
              </p:cNvPr>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194" name="36 Rectángulo">
                <a:extLst>
                  <a:ext uri="{FF2B5EF4-FFF2-40B4-BE49-F238E27FC236}">
                    <a16:creationId xmlns:a16="http://schemas.microsoft.com/office/drawing/2014/main" id="{B419C946-A86C-4E30-8F19-3621EEED69D3}"/>
                  </a:ext>
                </a:extLst>
              </p:cNvPr>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191" name="Picture 3">
              <a:extLst>
                <a:ext uri="{FF2B5EF4-FFF2-40B4-BE49-F238E27FC236}">
                  <a16:creationId xmlns:a16="http://schemas.microsoft.com/office/drawing/2014/main" id="{CFDD53F3-A7A8-4BE6-8D4A-0A662AEA6150}"/>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5" name="Picture 6">
            <a:extLst>
              <a:ext uri="{FF2B5EF4-FFF2-40B4-BE49-F238E27FC236}">
                <a16:creationId xmlns:a16="http://schemas.microsoft.com/office/drawing/2014/main" id="{8E015834-7506-424E-ADEA-A5536C959E17}"/>
              </a:ext>
            </a:extLst>
          </p:cNvPr>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5609802" y="7303930"/>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6" name="71 Grupo">
            <a:extLst>
              <a:ext uri="{FF2B5EF4-FFF2-40B4-BE49-F238E27FC236}">
                <a16:creationId xmlns:a16="http://schemas.microsoft.com/office/drawing/2014/main" id="{A328362B-A046-47F9-BBCE-CE06EFE271B4}"/>
              </a:ext>
            </a:extLst>
          </p:cNvPr>
          <p:cNvGrpSpPr/>
          <p:nvPr/>
        </p:nvGrpSpPr>
        <p:grpSpPr>
          <a:xfrm>
            <a:off x="5306118" y="7955150"/>
            <a:ext cx="1690560" cy="895875"/>
            <a:chOff x="-14122" y="6941207"/>
            <a:chExt cx="1282684" cy="895875"/>
          </a:xfrm>
        </p:grpSpPr>
        <p:sp>
          <p:nvSpPr>
            <p:cNvPr id="197" name="72 CuadroTexto">
              <a:extLst>
                <a:ext uri="{FF2B5EF4-FFF2-40B4-BE49-F238E27FC236}">
                  <a16:creationId xmlns:a16="http://schemas.microsoft.com/office/drawing/2014/main" id="{FAD0914E-0F7C-4C0D-B236-AAC3CB7672FF}"/>
                </a:ext>
              </a:extLst>
            </p:cNvPr>
            <p:cNvSpPr txBox="1"/>
            <p:nvPr/>
          </p:nvSpPr>
          <p:spPr>
            <a:xfrm>
              <a:off x="9138" y="694120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198" name="73 Rectángulo redondeado">
              <a:extLst>
                <a:ext uri="{FF2B5EF4-FFF2-40B4-BE49-F238E27FC236}">
                  <a16:creationId xmlns:a16="http://schemas.microsoft.com/office/drawing/2014/main" id="{C41D7C3B-5136-462F-818B-0BDB9E9CCC56}"/>
                </a:ext>
              </a:extLst>
            </p:cNvPr>
            <p:cNvSpPr/>
            <p:nvPr/>
          </p:nvSpPr>
          <p:spPr>
            <a:xfrm>
              <a:off x="-14122" y="7203307"/>
              <a:ext cx="1282684" cy="6337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400" b="1" dirty="0">
                  <a:solidFill>
                    <a:schemeClr val="tx1"/>
                  </a:solidFill>
                  <a:latin typeface="Arial Narrow" panose="020B0606020202030204" pitchFamily="34" charset="0"/>
                </a:rPr>
                <a:t>96,7% </a:t>
              </a:r>
            </a:p>
            <a:p>
              <a:pPr algn="ctr"/>
              <a:r>
                <a:rPr lang="es-ES" sz="1400" b="1" dirty="0">
                  <a:solidFill>
                    <a:schemeClr val="tx1"/>
                  </a:solidFill>
                  <a:latin typeface="Arial Narrow" panose="020B0606020202030204" pitchFamily="34" charset="0"/>
                </a:rPr>
                <a:t>29 casos</a:t>
              </a:r>
            </a:p>
          </p:txBody>
        </p:sp>
      </p:grpSp>
      <p:pic>
        <p:nvPicPr>
          <p:cNvPr id="199" name="Picture 5">
            <a:extLst>
              <a:ext uri="{FF2B5EF4-FFF2-40B4-BE49-F238E27FC236}">
                <a16:creationId xmlns:a16="http://schemas.microsoft.com/office/drawing/2014/main" id="{B0A14953-896C-4625-8045-B4C92F119D6F}"/>
              </a:ext>
            </a:extLst>
          </p:cNvPr>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2220671" y="7542549"/>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87 Grupo">
            <a:extLst>
              <a:ext uri="{FF2B5EF4-FFF2-40B4-BE49-F238E27FC236}">
                <a16:creationId xmlns:a16="http://schemas.microsoft.com/office/drawing/2014/main" id="{33DF2E91-D412-4DCE-81A2-48E2CC67E3F7}"/>
              </a:ext>
            </a:extLst>
          </p:cNvPr>
          <p:cNvGrpSpPr/>
          <p:nvPr/>
        </p:nvGrpSpPr>
        <p:grpSpPr>
          <a:xfrm>
            <a:off x="1825923" y="7775479"/>
            <a:ext cx="3277595" cy="978490"/>
            <a:chOff x="-14122" y="6517843"/>
            <a:chExt cx="2486820" cy="978490"/>
          </a:xfrm>
        </p:grpSpPr>
        <p:sp>
          <p:nvSpPr>
            <p:cNvPr id="201" name="88 CuadroTexto">
              <a:extLst>
                <a:ext uri="{FF2B5EF4-FFF2-40B4-BE49-F238E27FC236}">
                  <a16:creationId xmlns:a16="http://schemas.microsoft.com/office/drawing/2014/main" id="{656717D3-5797-4FA7-AF76-CBE23652AB9F}"/>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02" name="89 Rectángulo redondeado">
              <a:extLst>
                <a:ext uri="{FF2B5EF4-FFF2-40B4-BE49-F238E27FC236}">
                  <a16:creationId xmlns:a16="http://schemas.microsoft.com/office/drawing/2014/main" id="{1A9CCED0-DB97-4F30-A214-D6055DFAD2D1}"/>
                </a:ext>
              </a:extLst>
            </p:cNvPr>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60% - 18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33,3% - 10 casos</a:t>
              </a:r>
            </a:p>
          </p:txBody>
        </p:sp>
      </p:grpSp>
      <p:grpSp>
        <p:nvGrpSpPr>
          <p:cNvPr id="203" name="91 Grupo">
            <a:extLst>
              <a:ext uri="{FF2B5EF4-FFF2-40B4-BE49-F238E27FC236}">
                <a16:creationId xmlns:a16="http://schemas.microsoft.com/office/drawing/2014/main" id="{24EB402C-7DF4-4FA2-8469-96A0BAAE9CBF}"/>
              </a:ext>
            </a:extLst>
          </p:cNvPr>
          <p:cNvGrpSpPr/>
          <p:nvPr/>
        </p:nvGrpSpPr>
        <p:grpSpPr>
          <a:xfrm>
            <a:off x="4205798" y="5810922"/>
            <a:ext cx="874090" cy="1513653"/>
            <a:chOff x="2507826" y="2585355"/>
            <a:chExt cx="874090" cy="1513653"/>
          </a:xfrm>
        </p:grpSpPr>
        <p:sp>
          <p:nvSpPr>
            <p:cNvPr id="204" name="92 Rectángulo redondeado">
              <a:extLst>
                <a:ext uri="{FF2B5EF4-FFF2-40B4-BE49-F238E27FC236}">
                  <a16:creationId xmlns:a16="http://schemas.microsoft.com/office/drawing/2014/main" id="{14958355-292F-4289-A4A4-8AFEB618B5AF}"/>
                </a:ext>
              </a:extLst>
            </p:cNvPr>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pic>
          <p:nvPicPr>
            <p:cNvPr id="205" name="Picture 2">
              <a:extLst>
                <a:ext uri="{FF2B5EF4-FFF2-40B4-BE49-F238E27FC236}">
                  <a16:creationId xmlns:a16="http://schemas.microsoft.com/office/drawing/2014/main" id="{49A29424-F4AE-4246-BBC6-54120CDB3061}"/>
                </a:ext>
              </a:extLst>
            </p:cNvPr>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 name="94 Rectángulo">
              <a:extLst>
                <a:ext uri="{FF2B5EF4-FFF2-40B4-BE49-F238E27FC236}">
                  <a16:creationId xmlns:a16="http://schemas.microsoft.com/office/drawing/2014/main" id="{3883444C-AE1B-488F-A42B-38950D7108E6}"/>
                </a:ext>
              </a:extLst>
            </p:cNvPr>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207" name="95 Rectángulo">
              <a:extLst>
                <a:ext uri="{FF2B5EF4-FFF2-40B4-BE49-F238E27FC236}">
                  <a16:creationId xmlns:a16="http://schemas.microsoft.com/office/drawing/2014/main" id="{32EC5B4A-1193-42B7-BB04-A17D0C584E1F}"/>
                </a:ext>
              </a:extLst>
            </p:cNvPr>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208" name="10 Grupo">
            <a:extLst>
              <a:ext uri="{FF2B5EF4-FFF2-40B4-BE49-F238E27FC236}">
                <a16:creationId xmlns:a16="http://schemas.microsoft.com/office/drawing/2014/main" id="{31946A9A-37AB-4DC4-90F6-85AB64B763B4}"/>
              </a:ext>
            </a:extLst>
          </p:cNvPr>
          <p:cNvGrpSpPr/>
          <p:nvPr/>
        </p:nvGrpSpPr>
        <p:grpSpPr>
          <a:xfrm>
            <a:off x="6231823" y="5816838"/>
            <a:ext cx="789881" cy="1519436"/>
            <a:chOff x="3826683" y="2682487"/>
            <a:chExt cx="789881" cy="1519436"/>
          </a:xfrm>
        </p:grpSpPr>
        <p:grpSp>
          <p:nvGrpSpPr>
            <p:cNvPr id="209" name="1 Grupo">
              <a:extLst>
                <a:ext uri="{FF2B5EF4-FFF2-40B4-BE49-F238E27FC236}">
                  <a16:creationId xmlns:a16="http://schemas.microsoft.com/office/drawing/2014/main" id="{D007CDF7-8E79-4EE3-9D1D-7D33B8C8803B}"/>
                </a:ext>
              </a:extLst>
            </p:cNvPr>
            <p:cNvGrpSpPr/>
            <p:nvPr/>
          </p:nvGrpSpPr>
          <p:grpSpPr>
            <a:xfrm>
              <a:off x="3826683" y="3306763"/>
              <a:ext cx="789881" cy="895160"/>
              <a:chOff x="2507826" y="3203848"/>
              <a:chExt cx="789881" cy="895160"/>
            </a:xfrm>
          </p:grpSpPr>
          <p:sp>
            <p:nvSpPr>
              <p:cNvPr id="211" name="56 Rectángulo redondeado">
                <a:extLst>
                  <a:ext uri="{FF2B5EF4-FFF2-40B4-BE49-F238E27FC236}">
                    <a16:creationId xmlns:a16="http://schemas.microsoft.com/office/drawing/2014/main" id="{351E3F22-AC0E-4F57-850E-297FD575B049}"/>
                  </a:ext>
                </a:extLst>
              </p:cNvPr>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a:t>
                </a:r>
              </a:p>
            </p:txBody>
          </p:sp>
          <p:sp>
            <p:nvSpPr>
              <p:cNvPr id="212" name="38 Rectángulo">
                <a:extLst>
                  <a:ext uri="{FF2B5EF4-FFF2-40B4-BE49-F238E27FC236}">
                    <a16:creationId xmlns:a16="http://schemas.microsoft.com/office/drawing/2014/main" id="{DEF1ACE5-3EAA-40B6-95D9-FFFAB221F9EA}"/>
                  </a:ext>
                </a:extLst>
              </p:cNvPr>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213" name="40 Rectángulo">
                <a:extLst>
                  <a:ext uri="{FF2B5EF4-FFF2-40B4-BE49-F238E27FC236}">
                    <a16:creationId xmlns:a16="http://schemas.microsoft.com/office/drawing/2014/main" id="{CE428CBC-6F32-436C-92C6-5B95761FBC04}"/>
                  </a:ext>
                </a:extLst>
              </p:cNvPr>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1 casos</a:t>
                </a:r>
                <a:endParaRPr lang="es-CO" sz="1200" dirty="0"/>
              </a:p>
            </p:txBody>
          </p:sp>
        </p:grpSp>
        <p:pic>
          <p:nvPicPr>
            <p:cNvPr id="210" name="Picture 6">
              <a:extLst>
                <a:ext uri="{FF2B5EF4-FFF2-40B4-BE49-F238E27FC236}">
                  <a16:creationId xmlns:a16="http://schemas.microsoft.com/office/drawing/2014/main" id="{E9445615-98B4-4F29-85A2-104AED31D7A7}"/>
                </a:ext>
              </a:extLst>
            </p:cNvPr>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4" name="9 Grupo">
            <a:extLst>
              <a:ext uri="{FF2B5EF4-FFF2-40B4-BE49-F238E27FC236}">
                <a16:creationId xmlns:a16="http://schemas.microsoft.com/office/drawing/2014/main" id="{19C2BE79-2950-441B-985F-1D7584796140}"/>
              </a:ext>
            </a:extLst>
          </p:cNvPr>
          <p:cNvGrpSpPr/>
          <p:nvPr/>
        </p:nvGrpSpPr>
        <p:grpSpPr>
          <a:xfrm>
            <a:off x="4989160" y="5761653"/>
            <a:ext cx="1380071" cy="1567357"/>
            <a:chOff x="1963587" y="2618404"/>
            <a:chExt cx="1380071" cy="1567357"/>
          </a:xfrm>
        </p:grpSpPr>
        <p:pic>
          <p:nvPicPr>
            <p:cNvPr id="215" name="Picture 4">
              <a:extLst>
                <a:ext uri="{FF2B5EF4-FFF2-40B4-BE49-F238E27FC236}">
                  <a16:creationId xmlns:a16="http://schemas.microsoft.com/office/drawing/2014/main" id="{7EFF2702-BAFF-4916-A458-27DF8020E90F}"/>
                </a:ext>
              </a:extLst>
            </p:cNvPr>
            <p:cNvPicPr>
              <a:picLocks noChangeAspect="1" noChangeArrowheads="1"/>
            </p:cNvPicPr>
            <p:nvPr/>
          </p:nvPicPr>
          <p:blipFill rotWithShape="1">
            <a:blip r:embed="rId10">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6" name="75 Grupo">
              <a:extLst>
                <a:ext uri="{FF2B5EF4-FFF2-40B4-BE49-F238E27FC236}">
                  <a16:creationId xmlns:a16="http://schemas.microsoft.com/office/drawing/2014/main" id="{15BA6BB6-A347-4049-8DA9-E489E7C10783}"/>
                </a:ext>
              </a:extLst>
            </p:cNvPr>
            <p:cNvGrpSpPr/>
            <p:nvPr/>
          </p:nvGrpSpPr>
          <p:grpSpPr>
            <a:xfrm>
              <a:off x="1963587" y="3189889"/>
              <a:ext cx="1380071" cy="995872"/>
              <a:chOff x="-325073" y="6955842"/>
              <a:chExt cx="1612468" cy="995872"/>
            </a:xfrm>
          </p:grpSpPr>
          <p:sp>
            <p:nvSpPr>
              <p:cNvPr id="217" name="76 CuadroTexto">
                <a:extLst>
                  <a:ext uri="{FF2B5EF4-FFF2-40B4-BE49-F238E27FC236}">
                    <a16:creationId xmlns:a16="http://schemas.microsoft.com/office/drawing/2014/main" id="{8F6D406D-98C6-4D22-B6FB-DF949BAE8DC2}"/>
                  </a:ext>
                </a:extLst>
              </p:cNvPr>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218" name="77 Rectángulo redondeado">
                <a:extLst>
                  <a:ext uri="{FF2B5EF4-FFF2-40B4-BE49-F238E27FC236}">
                    <a16:creationId xmlns:a16="http://schemas.microsoft.com/office/drawing/2014/main" id="{79286149-2698-44C5-8365-B18A715989E3}"/>
                  </a:ext>
                </a:extLst>
              </p:cNvPr>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219" name="78 CuadroTexto">
                <a:extLst>
                  <a:ext uri="{FF2B5EF4-FFF2-40B4-BE49-F238E27FC236}">
                    <a16:creationId xmlns:a16="http://schemas.microsoft.com/office/drawing/2014/main" id="{73A44C77-6D36-4BFD-920A-B58428298181}"/>
                  </a:ext>
                </a:extLst>
              </p:cNvPr>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220" name="84 Grupo">
            <a:extLst>
              <a:ext uri="{FF2B5EF4-FFF2-40B4-BE49-F238E27FC236}">
                <a16:creationId xmlns:a16="http://schemas.microsoft.com/office/drawing/2014/main" id="{DAE84909-5E58-4C6F-B76D-ECC5E86372F8}"/>
              </a:ext>
            </a:extLst>
          </p:cNvPr>
          <p:cNvGrpSpPr/>
          <p:nvPr/>
        </p:nvGrpSpPr>
        <p:grpSpPr>
          <a:xfrm>
            <a:off x="2215364" y="5363500"/>
            <a:ext cx="1847617" cy="436841"/>
            <a:chOff x="3060727" y="484500"/>
            <a:chExt cx="2369636" cy="436841"/>
          </a:xfrm>
        </p:grpSpPr>
        <p:sp>
          <p:nvSpPr>
            <p:cNvPr id="221" name="85 Abrir llave">
              <a:extLst>
                <a:ext uri="{FF2B5EF4-FFF2-40B4-BE49-F238E27FC236}">
                  <a16:creationId xmlns:a16="http://schemas.microsoft.com/office/drawing/2014/main" id="{FA7994D7-ECB5-4CD1-8D34-7ECF5CC6E669}"/>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2" name="96 CuadroTexto">
              <a:extLst>
                <a:ext uri="{FF2B5EF4-FFF2-40B4-BE49-F238E27FC236}">
                  <a16:creationId xmlns:a16="http://schemas.microsoft.com/office/drawing/2014/main" id="{E0A0DD03-5735-4C5C-BAEA-BDDDEF089B3C}"/>
                </a:ext>
              </a:extLst>
            </p:cNvPr>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223" name="98 Grupo">
            <a:extLst>
              <a:ext uri="{FF2B5EF4-FFF2-40B4-BE49-F238E27FC236}">
                <a16:creationId xmlns:a16="http://schemas.microsoft.com/office/drawing/2014/main" id="{B296D9A9-ED36-4F0D-ABD7-FF8892A2BF77}"/>
              </a:ext>
            </a:extLst>
          </p:cNvPr>
          <p:cNvGrpSpPr/>
          <p:nvPr/>
        </p:nvGrpSpPr>
        <p:grpSpPr>
          <a:xfrm>
            <a:off x="82267" y="5363498"/>
            <a:ext cx="1852274" cy="436841"/>
            <a:chOff x="3054754" y="484500"/>
            <a:chExt cx="2375609" cy="436841"/>
          </a:xfrm>
        </p:grpSpPr>
        <p:sp>
          <p:nvSpPr>
            <p:cNvPr id="224" name="99 Abrir llave">
              <a:extLst>
                <a:ext uri="{FF2B5EF4-FFF2-40B4-BE49-F238E27FC236}">
                  <a16:creationId xmlns:a16="http://schemas.microsoft.com/office/drawing/2014/main" id="{6C0E3A28-554A-4EE6-B9F4-5B0C50BB0DF3}"/>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5" name="100 CuadroTexto">
              <a:extLst>
                <a:ext uri="{FF2B5EF4-FFF2-40B4-BE49-F238E27FC236}">
                  <a16:creationId xmlns:a16="http://schemas.microsoft.com/office/drawing/2014/main" id="{75B57CEC-313D-48BA-AEA4-602034D4E00C}"/>
                </a:ext>
              </a:extLst>
            </p:cNvPr>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226" name="101 Grupo">
            <a:extLst>
              <a:ext uri="{FF2B5EF4-FFF2-40B4-BE49-F238E27FC236}">
                <a16:creationId xmlns:a16="http://schemas.microsoft.com/office/drawing/2014/main" id="{C826A565-1B43-4330-B2B5-A2E55784C450}"/>
              </a:ext>
            </a:extLst>
          </p:cNvPr>
          <p:cNvGrpSpPr/>
          <p:nvPr/>
        </p:nvGrpSpPr>
        <p:grpSpPr>
          <a:xfrm>
            <a:off x="4287237" y="5425664"/>
            <a:ext cx="2722457" cy="436841"/>
            <a:chOff x="3060727" y="484500"/>
            <a:chExt cx="2369636" cy="436841"/>
          </a:xfrm>
        </p:grpSpPr>
        <p:sp>
          <p:nvSpPr>
            <p:cNvPr id="227" name="102 Abrir llave">
              <a:extLst>
                <a:ext uri="{FF2B5EF4-FFF2-40B4-BE49-F238E27FC236}">
                  <a16:creationId xmlns:a16="http://schemas.microsoft.com/office/drawing/2014/main" id="{B6D3B382-1371-4E68-8739-E406B531C53E}"/>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8" name="103 CuadroTexto">
              <a:extLst>
                <a:ext uri="{FF2B5EF4-FFF2-40B4-BE49-F238E27FC236}">
                  <a16:creationId xmlns:a16="http://schemas.microsoft.com/office/drawing/2014/main" id="{C10CB300-C2B8-41F8-98FC-8E69109BB005}"/>
                </a:ext>
              </a:extLst>
            </p:cNvPr>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229" name="Picture 5">
            <a:extLst>
              <a:ext uri="{FF2B5EF4-FFF2-40B4-BE49-F238E27FC236}">
                <a16:creationId xmlns:a16="http://schemas.microsoft.com/office/drawing/2014/main" id="{6F84255A-07F8-4FA3-AE45-455BD36A6FE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68921" y="7354853"/>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0" name="84 Grupo">
            <a:extLst>
              <a:ext uri="{FF2B5EF4-FFF2-40B4-BE49-F238E27FC236}">
                <a16:creationId xmlns:a16="http://schemas.microsoft.com/office/drawing/2014/main" id="{F60434E7-5686-46C2-A965-C44B18DFBD4D}"/>
              </a:ext>
            </a:extLst>
          </p:cNvPr>
          <p:cNvGrpSpPr/>
          <p:nvPr/>
        </p:nvGrpSpPr>
        <p:grpSpPr>
          <a:xfrm>
            <a:off x="-65131" y="8096536"/>
            <a:ext cx="1229607" cy="783969"/>
            <a:chOff x="-14122" y="7072716"/>
            <a:chExt cx="1229607" cy="783969"/>
          </a:xfrm>
        </p:grpSpPr>
        <p:sp>
          <p:nvSpPr>
            <p:cNvPr id="231" name="85 CuadroTexto">
              <a:extLst>
                <a:ext uri="{FF2B5EF4-FFF2-40B4-BE49-F238E27FC236}">
                  <a16:creationId xmlns:a16="http://schemas.microsoft.com/office/drawing/2014/main" id="{1023BD99-5D0D-4548-A66E-9B0094B6FA43}"/>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232" name="86 Rectángulo redondeado">
              <a:extLst>
                <a:ext uri="{FF2B5EF4-FFF2-40B4-BE49-F238E27FC236}">
                  <a16:creationId xmlns:a16="http://schemas.microsoft.com/office/drawing/2014/main" id="{DBD2D868-9ACD-42EC-AC41-4D35E0EB1FD6}"/>
                </a:ext>
              </a:extLst>
            </p:cNvPr>
            <p:cNvSpPr/>
            <p:nvPr/>
          </p:nvSpPr>
          <p:spPr>
            <a:xfrm>
              <a:off x="69701" y="7400012"/>
              <a:ext cx="96373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93,3%</a:t>
              </a:r>
            </a:p>
            <a:p>
              <a:pPr algn="ctr"/>
              <a:r>
                <a:rPr lang="es-ES" sz="1200" b="1" dirty="0">
                  <a:solidFill>
                    <a:schemeClr val="tx1"/>
                  </a:solidFill>
                  <a:latin typeface="Arial Narrow" panose="020B0606020202030204" pitchFamily="34" charset="0"/>
                </a:rPr>
                <a:t>28 casos</a:t>
              </a:r>
            </a:p>
          </p:txBody>
        </p:sp>
      </p:grpSp>
      <p:pic>
        <p:nvPicPr>
          <p:cNvPr id="233" name="Picture 6">
            <a:extLst>
              <a:ext uri="{FF2B5EF4-FFF2-40B4-BE49-F238E27FC236}">
                <a16:creationId xmlns:a16="http://schemas.microsoft.com/office/drawing/2014/main" id="{18898D55-DDCA-423C-BCFF-0483373B7B5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128091" y="7430459"/>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4" name="88 Grupo">
            <a:extLst>
              <a:ext uri="{FF2B5EF4-FFF2-40B4-BE49-F238E27FC236}">
                <a16:creationId xmlns:a16="http://schemas.microsoft.com/office/drawing/2014/main" id="{432E63CC-DDE1-4FAE-9270-8F5CFAFC10D7}"/>
              </a:ext>
            </a:extLst>
          </p:cNvPr>
          <p:cNvGrpSpPr/>
          <p:nvPr/>
        </p:nvGrpSpPr>
        <p:grpSpPr>
          <a:xfrm>
            <a:off x="914444" y="8091645"/>
            <a:ext cx="1229607" cy="784842"/>
            <a:chOff x="-14122" y="7072716"/>
            <a:chExt cx="1229607" cy="650645"/>
          </a:xfrm>
        </p:grpSpPr>
        <p:sp>
          <p:nvSpPr>
            <p:cNvPr id="235" name="89 CuadroTexto">
              <a:extLst>
                <a:ext uri="{FF2B5EF4-FFF2-40B4-BE49-F238E27FC236}">
                  <a16:creationId xmlns:a16="http://schemas.microsoft.com/office/drawing/2014/main" id="{6E30CD0D-60E0-4C43-ADC3-085FC5D5E5E2}"/>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236" name="90 Rectángulo redondeado">
              <a:extLst>
                <a:ext uri="{FF2B5EF4-FFF2-40B4-BE49-F238E27FC236}">
                  <a16:creationId xmlns:a16="http://schemas.microsoft.com/office/drawing/2014/main" id="{B60CBF29-731C-48E1-9FD1-C4BD0450F758}"/>
                </a:ext>
              </a:extLst>
            </p:cNvPr>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a:t>
              </a:r>
            </a:p>
            <a:p>
              <a:pPr algn="ctr"/>
              <a:r>
                <a:rPr lang="es-ES" sz="1200" b="1" dirty="0">
                  <a:solidFill>
                    <a:schemeClr val="tx1"/>
                  </a:solidFill>
                  <a:latin typeface="Arial Narrow" panose="020B0606020202030204" pitchFamily="34" charset="0"/>
                </a:rPr>
                <a:t>0 caso</a:t>
              </a:r>
            </a:p>
          </p:txBody>
        </p:sp>
      </p:grpSp>
      <p:pic>
        <p:nvPicPr>
          <p:cNvPr id="16" name="Imagen 15">
            <a:extLst>
              <a:ext uri="{FF2B5EF4-FFF2-40B4-BE49-F238E27FC236}">
                <a16:creationId xmlns:a16="http://schemas.microsoft.com/office/drawing/2014/main" id="{38EA7B8B-DF48-44A0-BB30-55B24B23568C}"/>
              </a:ext>
            </a:extLst>
          </p:cNvPr>
          <p:cNvPicPr>
            <a:picLocks noChangeAspect="1"/>
          </p:cNvPicPr>
          <p:nvPr/>
        </p:nvPicPr>
        <p:blipFill>
          <a:blip r:embed="rId15"/>
          <a:stretch>
            <a:fillRect/>
          </a:stretch>
        </p:blipFill>
        <p:spPr>
          <a:xfrm>
            <a:off x="2169928" y="898300"/>
            <a:ext cx="5007679" cy="3008619"/>
          </a:xfrm>
          <a:prstGeom prst="rect">
            <a:avLst/>
          </a:prstGeom>
        </p:spPr>
      </p:pic>
    </p:spTree>
    <p:extLst>
      <p:ext uri="{BB962C8B-B14F-4D97-AF65-F5344CB8AC3E}">
        <p14:creationId xmlns:p14="http://schemas.microsoft.com/office/powerpoint/2010/main" val="274777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31996"/>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4530"/>
            <a:ext cx="3605764" cy="294229"/>
            <a:chOff x="2448322" y="42156"/>
            <a:chExt cx="3605764" cy="29422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461798" y="42156"/>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9" name="69 Rectángulo">
            <a:extLst>
              <a:ext uri="{FF2B5EF4-FFF2-40B4-BE49-F238E27FC236}">
                <a16:creationId xmlns:a16="http://schemas.microsoft.com/office/drawing/2014/main" id="{6F3C5649-9437-44F5-AB8C-F9286A91828B}"/>
              </a:ext>
            </a:extLst>
          </p:cNvPr>
          <p:cNvSpPr/>
          <p:nvPr/>
        </p:nvSpPr>
        <p:spPr>
          <a:xfrm>
            <a:off x="3469424" y="3619167"/>
            <a:ext cx="3600450"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Estrato socioeconómico de los casos de fiebre tifoidea. Periodo epidemiológico XII 2025(p). </a:t>
            </a:r>
          </a:p>
        </p:txBody>
      </p:sp>
      <p:sp>
        <p:nvSpPr>
          <p:cNvPr id="84" name="28 CuadroTexto">
            <a:extLst>
              <a:ext uri="{FF2B5EF4-FFF2-40B4-BE49-F238E27FC236}">
                <a16:creationId xmlns:a16="http://schemas.microsoft.com/office/drawing/2014/main" id="{1F07CD0F-DC37-4428-B121-668A9F3C99D0}"/>
              </a:ext>
            </a:extLst>
          </p:cNvPr>
          <p:cNvSpPr txBox="1"/>
          <p:nvPr/>
        </p:nvSpPr>
        <p:spPr>
          <a:xfrm>
            <a:off x="1315538" y="4208769"/>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Casos por Comuna</a:t>
            </a:r>
          </a:p>
        </p:txBody>
      </p:sp>
      <p:sp>
        <p:nvSpPr>
          <p:cNvPr id="113" name="69 Rectángulo">
            <a:extLst>
              <a:ext uri="{FF2B5EF4-FFF2-40B4-BE49-F238E27FC236}">
                <a16:creationId xmlns:a16="http://schemas.microsoft.com/office/drawing/2014/main" id="{B0C3F2DD-4830-4BAB-84E5-639242D9B6B3}"/>
              </a:ext>
            </a:extLst>
          </p:cNvPr>
          <p:cNvSpPr/>
          <p:nvPr/>
        </p:nvSpPr>
        <p:spPr>
          <a:xfrm>
            <a:off x="62272" y="8622130"/>
            <a:ext cx="3820896"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Tabla. # de casos de fiebre tifoidea. Por comuna </a:t>
            </a:r>
          </a:p>
          <a:p>
            <a:pPr algn="just"/>
            <a:r>
              <a:rPr lang="es-ES" sz="1050" dirty="0">
                <a:latin typeface="Arial Narrow" panose="020B0606020202030204" pitchFamily="34" charset="0"/>
              </a:rPr>
              <a:t>Periodo epidemiológico XII 2025(p). </a:t>
            </a:r>
          </a:p>
        </p:txBody>
      </p:sp>
      <p:sp>
        <p:nvSpPr>
          <p:cNvPr id="115" name="69 Rectángulo">
            <a:extLst>
              <a:ext uri="{FF2B5EF4-FFF2-40B4-BE49-F238E27FC236}">
                <a16:creationId xmlns:a16="http://schemas.microsoft.com/office/drawing/2014/main" id="{35515CDA-BE93-4B07-B1E3-552814C2B936}"/>
              </a:ext>
            </a:extLst>
          </p:cNvPr>
          <p:cNvSpPr/>
          <p:nvPr/>
        </p:nvSpPr>
        <p:spPr>
          <a:xfrm>
            <a:off x="3527419" y="8572240"/>
            <a:ext cx="3577275"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casos de fiebre tifoidea según sexo por periodo epidemiológico  XII 2025(p). </a:t>
            </a:r>
          </a:p>
        </p:txBody>
      </p:sp>
      <p:sp>
        <p:nvSpPr>
          <p:cNvPr id="21" name="69 Rectángulo">
            <a:extLst>
              <a:ext uri="{FF2B5EF4-FFF2-40B4-BE49-F238E27FC236}">
                <a16:creationId xmlns:a16="http://schemas.microsoft.com/office/drawing/2014/main" id="{09A7381B-07F9-4968-BA04-A8A4E5E5CF90}"/>
              </a:ext>
            </a:extLst>
          </p:cNvPr>
          <p:cNvSpPr/>
          <p:nvPr/>
        </p:nvSpPr>
        <p:spPr>
          <a:xfrm>
            <a:off x="-35133" y="3611045"/>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 PEII - 2025</a:t>
            </a:r>
          </a:p>
          <a:p>
            <a:pPr algn="just"/>
            <a:r>
              <a:rPr lang="es-ES" sz="1050" dirty="0">
                <a:latin typeface="Arial Narrow" panose="020B0606020202030204" pitchFamily="34" charset="0"/>
              </a:rPr>
              <a:t>Figura. Distribución por edad y sexo Fiebre Tifoidea,</a:t>
            </a:r>
          </a:p>
          <a:p>
            <a:pPr algn="just"/>
            <a:r>
              <a:rPr lang="es-ES" sz="1050" dirty="0">
                <a:latin typeface="Arial Narrow" panose="020B0606020202030204" pitchFamily="34" charset="0"/>
              </a:rPr>
              <a:t>Medellín, PE XII 2025(p). </a:t>
            </a:r>
          </a:p>
        </p:txBody>
      </p:sp>
      <p:graphicFrame>
        <p:nvGraphicFramePr>
          <p:cNvPr id="2" name="Tabla 1">
            <a:extLst>
              <a:ext uri="{FF2B5EF4-FFF2-40B4-BE49-F238E27FC236}">
                <a16:creationId xmlns:a16="http://schemas.microsoft.com/office/drawing/2014/main" id="{EAD2BB19-1ABC-40FF-9B80-CE1356CE1B61}"/>
              </a:ext>
            </a:extLst>
          </p:cNvPr>
          <p:cNvGraphicFramePr>
            <a:graphicFrameLocks noGrp="1"/>
          </p:cNvGraphicFramePr>
          <p:nvPr>
            <p:extLst/>
          </p:nvPr>
        </p:nvGraphicFramePr>
        <p:xfrm>
          <a:off x="62273" y="4613366"/>
          <a:ext cx="2977811" cy="3958872"/>
        </p:xfrm>
        <a:graphic>
          <a:graphicData uri="http://schemas.openxmlformats.org/drawingml/2006/table">
            <a:tbl>
              <a:tblPr/>
              <a:tblGrid>
                <a:gridCol w="603101">
                  <a:extLst>
                    <a:ext uri="{9D8B030D-6E8A-4147-A177-3AD203B41FA5}">
                      <a16:colId xmlns:a16="http://schemas.microsoft.com/office/drawing/2014/main" val="316366130"/>
                    </a:ext>
                  </a:extLst>
                </a:gridCol>
                <a:gridCol w="603101">
                  <a:extLst>
                    <a:ext uri="{9D8B030D-6E8A-4147-A177-3AD203B41FA5}">
                      <a16:colId xmlns:a16="http://schemas.microsoft.com/office/drawing/2014/main" val="1113590000"/>
                    </a:ext>
                  </a:extLst>
                </a:gridCol>
                <a:gridCol w="1168508">
                  <a:extLst>
                    <a:ext uri="{9D8B030D-6E8A-4147-A177-3AD203B41FA5}">
                      <a16:colId xmlns:a16="http://schemas.microsoft.com/office/drawing/2014/main" val="143713614"/>
                    </a:ext>
                  </a:extLst>
                </a:gridCol>
                <a:gridCol w="603101">
                  <a:extLst>
                    <a:ext uri="{9D8B030D-6E8A-4147-A177-3AD203B41FA5}">
                      <a16:colId xmlns:a16="http://schemas.microsoft.com/office/drawing/2014/main" val="2404715157"/>
                    </a:ext>
                  </a:extLst>
                </a:gridCol>
              </a:tblGrid>
              <a:tr h="393600">
                <a:tc>
                  <a:txBody>
                    <a:bodyPr/>
                    <a:lstStyle/>
                    <a:p>
                      <a:pPr algn="ctr" fontAlgn="ctr"/>
                      <a:r>
                        <a:rPr lang="es-CO" sz="600" b="1" i="0" u="none" strike="noStrike" dirty="0">
                          <a:solidFill>
                            <a:srgbClr val="000000"/>
                          </a:solidFill>
                          <a:effectLst/>
                          <a:latin typeface="Calibri" panose="020F0502020204030204" pitchFamily="34" charset="0"/>
                        </a:rPr>
                        <a:t>Casos</a:t>
                      </a:r>
                    </a:p>
                  </a:txBody>
                  <a:tcPr marL="5204" marR="5204" marT="52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dirty="0">
                          <a:solidFill>
                            <a:srgbClr val="000000"/>
                          </a:solidFill>
                          <a:effectLst/>
                          <a:latin typeface="Calibri" panose="020F0502020204030204" pitchFamily="34" charset="0"/>
                        </a:rPr>
                        <a:t>Tasa de incidencia por 100.000 </a:t>
                      </a:r>
                      <a:r>
                        <a:rPr lang="es-CO" sz="600" b="1" i="0" u="none" strike="noStrike" dirty="0" err="1">
                          <a:solidFill>
                            <a:srgbClr val="000000"/>
                          </a:solidFill>
                          <a:effectLst/>
                          <a:latin typeface="Calibri" panose="020F0502020204030204" pitchFamily="34" charset="0"/>
                        </a:rPr>
                        <a:t>hbts</a:t>
                      </a:r>
                      <a:endParaRPr lang="es-CO" sz="600" b="1" i="0" u="none" strike="noStrike" dirty="0">
                        <a:solidFill>
                          <a:srgbClr val="000000"/>
                        </a:solidFill>
                        <a:effectLst/>
                        <a:latin typeface="Calibri" panose="020F0502020204030204" pitchFamily="34" charset="0"/>
                      </a:endParaRPr>
                    </a:p>
                  </a:txBody>
                  <a:tcPr marL="5204" marR="5204" marT="5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dirty="0">
                          <a:solidFill>
                            <a:srgbClr val="000000"/>
                          </a:solidFill>
                          <a:effectLst/>
                          <a:latin typeface="Calibri" panose="020F0502020204030204" pitchFamily="34" charset="0"/>
                        </a:rPr>
                        <a:t>Nombre Comuna</a:t>
                      </a:r>
                    </a:p>
                  </a:txBody>
                  <a:tcPr marL="5204" marR="5204" marT="52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600" b="1" i="0" u="none" strike="noStrike">
                          <a:solidFill>
                            <a:srgbClr val="000000"/>
                          </a:solidFill>
                          <a:effectLst/>
                          <a:latin typeface="Calibri" panose="020F0502020204030204" pitchFamily="34" charset="0"/>
                        </a:rPr>
                        <a:t>Población comuna</a:t>
                      </a:r>
                    </a:p>
                  </a:txBody>
                  <a:tcPr marL="5204" marR="5204" marT="52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46862153"/>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01 Popular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146.474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917322"/>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02 Santa Cruz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121.265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91131934"/>
                  </a:ext>
                </a:extLst>
              </a:tr>
              <a:tr h="199561">
                <a:tc>
                  <a:txBody>
                    <a:bodyPr/>
                    <a:lstStyle/>
                    <a:p>
                      <a:pPr algn="r" fontAlgn="b"/>
                      <a:r>
                        <a:rPr lang="es-CO" sz="600" b="1" i="0" u="none" strike="noStrike">
                          <a:solidFill>
                            <a:srgbClr val="000000"/>
                          </a:solidFill>
                          <a:effectLst/>
                          <a:latin typeface="Calibri" panose="020F0502020204030204" pitchFamily="34" charset="0"/>
                        </a:rPr>
                        <a:t>3</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03 Manrique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177.789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522333"/>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04 Aranjuez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153.519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0510090"/>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05 Castilla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135.664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402698"/>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0,5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06 Doce De Octubre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192.483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79241936"/>
                  </a:ext>
                </a:extLst>
              </a:tr>
              <a:tr h="199561">
                <a:tc>
                  <a:txBody>
                    <a:bodyPr/>
                    <a:lstStyle/>
                    <a:p>
                      <a:pPr algn="r" fontAlgn="b"/>
                      <a:r>
                        <a:rPr lang="es-CO" sz="600" b="1" i="0" u="none" strike="noStrike">
                          <a:solidFill>
                            <a:srgbClr val="000000"/>
                          </a:solidFill>
                          <a:effectLst/>
                          <a:latin typeface="Calibri" panose="020F0502020204030204" pitchFamily="34" charset="0"/>
                        </a:rPr>
                        <a:t>2</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07 Robledo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203.600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815406"/>
                  </a:ext>
                </a:extLst>
              </a:tr>
              <a:tr h="199561">
                <a:tc>
                  <a:txBody>
                    <a:bodyPr/>
                    <a:lstStyle/>
                    <a:p>
                      <a:pPr algn="r" fontAlgn="b"/>
                      <a:r>
                        <a:rPr lang="es-CO" sz="600" b="1" i="0" u="none" strike="noStrike">
                          <a:solidFill>
                            <a:srgbClr val="000000"/>
                          </a:solidFill>
                          <a:effectLst/>
                          <a:latin typeface="Calibri" panose="020F0502020204030204" pitchFamily="34" charset="0"/>
                        </a:rPr>
                        <a:t>2</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1,2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08 Villa Hermosa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163.978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22935460"/>
                  </a:ext>
                </a:extLst>
              </a:tr>
              <a:tr h="199561">
                <a:tc>
                  <a:txBody>
                    <a:bodyPr/>
                    <a:lstStyle/>
                    <a:p>
                      <a:pPr algn="r" fontAlgn="b"/>
                      <a:r>
                        <a:rPr lang="es-CO" sz="600" b="1" i="0" u="none" strike="noStrike">
                          <a:solidFill>
                            <a:srgbClr val="000000"/>
                          </a:solidFill>
                          <a:effectLst/>
                          <a:latin typeface="Calibri" panose="020F0502020204030204" pitchFamily="34" charset="0"/>
                        </a:rPr>
                        <a:t>5</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3,0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09 Buenos Aires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168.191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092044"/>
                  </a:ext>
                </a:extLst>
              </a:tr>
              <a:tr h="199561">
                <a:tc>
                  <a:txBody>
                    <a:bodyPr/>
                    <a:lstStyle/>
                    <a:p>
                      <a:pPr algn="r" fontAlgn="b"/>
                      <a:r>
                        <a:rPr lang="es-CO" sz="600" b="1" i="0" u="none" strike="noStrike">
                          <a:solidFill>
                            <a:srgbClr val="000000"/>
                          </a:solidFill>
                          <a:effectLst/>
                          <a:latin typeface="Calibri" panose="020F0502020204030204" pitchFamily="34" charset="0"/>
                        </a:rPr>
                        <a:t>4</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4,8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10 La Candelaria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83.444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73219232"/>
                  </a:ext>
                </a:extLst>
              </a:tr>
              <a:tr h="199561">
                <a:tc>
                  <a:txBody>
                    <a:bodyPr/>
                    <a:lstStyle/>
                    <a:p>
                      <a:pPr algn="r" fontAlgn="b"/>
                      <a:r>
                        <a:rPr lang="es-CO" sz="600" b="1" i="0" u="none" strike="noStrike">
                          <a:solidFill>
                            <a:srgbClr val="000000"/>
                          </a:solidFill>
                          <a:effectLst/>
                          <a:latin typeface="Calibri" panose="020F0502020204030204" pitchFamily="34" charset="0"/>
                        </a:rPr>
                        <a:t>3</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2,7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11 Laureles - Estadio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112.842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952800"/>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1,1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12 La América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95.157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72800740"/>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13 San Javier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169.837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6286652"/>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0,8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14 El Poblado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119.626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9167219"/>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16 Belen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a:solidFill>
                            <a:srgbClr val="000000"/>
                          </a:solidFill>
                          <a:effectLst/>
                          <a:latin typeface="Segoe UI" panose="020B0502040204020203" pitchFamily="34" charset="0"/>
                        </a:rPr>
                        <a:t>           221.797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13528083"/>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dirty="0">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60 San Cristóbal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123.753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9753466"/>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70 Altavista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41.440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365810"/>
                  </a:ext>
                </a:extLst>
              </a:tr>
              <a:tr h="199561">
                <a:tc>
                  <a:txBody>
                    <a:bodyPr/>
                    <a:lstStyle/>
                    <a:p>
                      <a:pPr algn="r" fontAlgn="b"/>
                      <a:r>
                        <a:rPr lang="es-CO" sz="600" b="1" i="0" u="none" strike="noStrike">
                          <a:solidFill>
                            <a:srgbClr val="000000"/>
                          </a:solidFill>
                          <a:effectLst/>
                          <a:latin typeface="Calibri" panose="020F0502020204030204" pitchFamily="34" charset="0"/>
                        </a:rPr>
                        <a:t>1</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1,0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500" b="1" i="0" u="none" strike="noStrike">
                          <a:solidFill>
                            <a:srgbClr val="000000"/>
                          </a:solidFill>
                          <a:effectLst/>
                          <a:latin typeface="Segoe UI" panose="020B0502040204020203" pitchFamily="34" charset="0"/>
                        </a:rPr>
                        <a:t> 80 San Antonio de Prado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500" b="1" i="0" u="none" strike="noStrike" dirty="0">
                          <a:solidFill>
                            <a:srgbClr val="000000"/>
                          </a:solidFill>
                          <a:effectLst/>
                          <a:latin typeface="Segoe UI" panose="020B0502040204020203" pitchFamily="34" charset="0"/>
                        </a:rPr>
                        <a:t>           101.563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05090869"/>
                  </a:ext>
                </a:extLst>
              </a:tr>
              <a:tr h="167220">
                <a:tc>
                  <a:txBody>
                    <a:bodyPr/>
                    <a:lstStyle/>
                    <a:p>
                      <a:pPr algn="r" fontAlgn="b"/>
                      <a:r>
                        <a:rPr lang="es-CO" sz="600" b="1" i="0" u="none" strike="noStrike">
                          <a:solidFill>
                            <a:srgbClr val="000000"/>
                          </a:solidFill>
                          <a:effectLst/>
                          <a:latin typeface="Calibri" panose="020F0502020204030204" pitchFamily="34" charset="0"/>
                        </a:rPr>
                        <a:t>0</a:t>
                      </a:r>
                    </a:p>
                  </a:txBody>
                  <a:tcPr marL="5204" marR="5204" marT="520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600" b="1" i="0" u="none" strike="noStrike">
                          <a:solidFill>
                            <a:srgbClr val="000000"/>
                          </a:solidFill>
                          <a:effectLst/>
                          <a:latin typeface="Calibri" panose="020F0502020204030204" pitchFamily="34" charset="0"/>
                        </a:rPr>
                        <a:t>                    -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500" b="1" i="0" u="none" strike="noStrike">
                          <a:solidFill>
                            <a:srgbClr val="000000"/>
                          </a:solidFill>
                          <a:effectLst/>
                          <a:latin typeface="Segoe UI" panose="020B0502040204020203" pitchFamily="34" charset="0"/>
                        </a:rPr>
                        <a:t> 90 Santa Elena </a:t>
                      </a:r>
                    </a:p>
                  </a:txBody>
                  <a:tcPr marL="5204" marR="5204" marT="52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s-CO" sz="500" b="1" i="0" u="none" strike="noStrike" dirty="0">
                          <a:solidFill>
                            <a:srgbClr val="000000"/>
                          </a:solidFill>
                          <a:effectLst/>
                          <a:latin typeface="Segoe UI" panose="020B0502040204020203" pitchFamily="34" charset="0"/>
                        </a:rPr>
                        <a:t>             24.891 </a:t>
                      </a:r>
                    </a:p>
                  </a:txBody>
                  <a:tcPr marL="5204" marR="5204" marT="520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822911"/>
                  </a:ext>
                </a:extLst>
              </a:tr>
            </a:tbl>
          </a:graphicData>
        </a:graphic>
      </p:graphicFrame>
      <p:pic>
        <p:nvPicPr>
          <p:cNvPr id="3" name="Imagen 2">
            <a:extLst>
              <a:ext uri="{FF2B5EF4-FFF2-40B4-BE49-F238E27FC236}">
                <a16:creationId xmlns:a16="http://schemas.microsoft.com/office/drawing/2014/main" id="{0D63BA7A-65A2-42EC-B242-6D2661A7584A}"/>
              </a:ext>
            </a:extLst>
          </p:cNvPr>
          <p:cNvPicPr>
            <a:picLocks noChangeAspect="1"/>
          </p:cNvPicPr>
          <p:nvPr/>
        </p:nvPicPr>
        <p:blipFill>
          <a:blip r:embed="rId3"/>
          <a:stretch>
            <a:fillRect/>
          </a:stretch>
        </p:blipFill>
        <p:spPr>
          <a:xfrm>
            <a:off x="23752" y="381529"/>
            <a:ext cx="3267739" cy="3359187"/>
          </a:xfrm>
          <a:prstGeom prst="rect">
            <a:avLst/>
          </a:prstGeom>
        </p:spPr>
      </p:pic>
      <p:pic>
        <p:nvPicPr>
          <p:cNvPr id="6" name="Imagen 5">
            <a:extLst>
              <a:ext uri="{FF2B5EF4-FFF2-40B4-BE49-F238E27FC236}">
                <a16:creationId xmlns:a16="http://schemas.microsoft.com/office/drawing/2014/main" id="{E160CD3B-3D93-45FE-930A-93CC6F7FF0AA}"/>
              </a:ext>
            </a:extLst>
          </p:cNvPr>
          <p:cNvPicPr>
            <a:picLocks noChangeAspect="1"/>
          </p:cNvPicPr>
          <p:nvPr/>
        </p:nvPicPr>
        <p:blipFill>
          <a:blip r:embed="rId4"/>
          <a:stretch>
            <a:fillRect/>
          </a:stretch>
        </p:blipFill>
        <p:spPr>
          <a:xfrm>
            <a:off x="3559192" y="449617"/>
            <a:ext cx="3700593" cy="3139712"/>
          </a:xfrm>
          <a:prstGeom prst="rect">
            <a:avLst/>
          </a:prstGeom>
        </p:spPr>
      </p:pic>
      <p:pic>
        <p:nvPicPr>
          <p:cNvPr id="4" name="Imagen 3">
            <a:extLst>
              <a:ext uri="{FF2B5EF4-FFF2-40B4-BE49-F238E27FC236}">
                <a16:creationId xmlns:a16="http://schemas.microsoft.com/office/drawing/2014/main" id="{D311AB9B-5B96-4E1A-8D9F-334BEE051A18}"/>
              </a:ext>
            </a:extLst>
          </p:cNvPr>
          <p:cNvPicPr>
            <a:picLocks noChangeAspect="1"/>
          </p:cNvPicPr>
          <p:nvPr/>
        </p:nvPicPr>
        <p:blipFill>
          <a:blip r:embed="rId5"/>
          <a:stretch>
            <a:fillRect/>
          </a:stretch>
        </p:blipFill>
        <p:spPr>
          <a:xfrm>
            <a:off x="3469424" y="4613366"/>
            <a:ext cx="3669203" cy="4210000"/>
          </a:xfrm>
          <a:prstGeom prst="rect">
            <a:avLst/>
          </a:prstGeom>
        </p:spPr>
      </p:pic>
      <p:sp>
        <p:nvSpPr>
          <p:cNvPr id="2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18</a:t>
            </a:r>
            <a:endParaRPr lang="es-ES" sz="1050" b="1" dirty="0">
              <a:latin typeface="Arial Narrow" panose="020B0606020202030204" pitchFamily="34" charset="0"/>
            </a:endParaRPr>
          </a:p>
        </p:txBody>
      </p:sp>
    </p:spTree>
    <p:extLst>
      <p:ext uri="{BB962C8B-B14F-4D97-AF65-F5344CB8AC3E}">
        <p14:creationId xmlns:p14="http://schemas.microsoft.com/office/powerpoint/2010/main" val="2773777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5365082"/>
            <a:ext cx="7200900" cy="402803"/>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p>
        </p:txBody>
      </p:sp>
      <p:grpSp>
        <p:nvGrpSpPr>
          <p:cNvPr id="73" name="72 Grupo"/>
          <p:cNvGrpSpPr/>
          <p:nvPr/>
        </p:nvGrpSpPr>
        <p:grpSpPr>
          <a:xfrm>
            <a:off x="209610" y="5436996"/>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Indicadores</a:t>
              </a:r>
            </a:p>
          </p:txBody>
        </p:sp>
      </p:grpSp>
      <p:sp>
        <p:nvSpPr>
          <p:cNvPr id="38" name="37 Rectángulo"/>
          <p:cNvSpPr/>
          <p:nvPr/>
        </p:nvSpPr>
        <p:spPr>
          <a:xfrm>
            <a:off x="151958" y="5018550"/>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Incidencia de fiebre tifoidea. Medellín, a Periodo epidemiológico XII acumulado  de  2025(p). </a:t>
            </a:r>
          </a:p>
        </p:txBody>
      </p:sp>
      <p:sp>
        <p:nvSpPr>
          <p:cNvPr id="39" name="38 CuadroTexto"/>
          <p:cNvSpPr txBox="1"/>
          <p:nvPr/>
        </p:nvSpPr>
        <p:spPr>
          <a:xfrm>
            <a:off x="864146" y="5763345"/>
            <a:ext cx="6262603" cy="261610"/>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XII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787798" y="766126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3024386" y="6001222"/>
            <a:ext cx="1204176" cy="738664"/>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1,1</a:t>
            </a:r>
          </a:p>
          <a:p>
            <a:pPr algn="ctr"/>
            <a:r>
              <a:rPr lang="es-ES" sz="1400" b="1" dirty="0">
                <a:solidFill>
                  <a:srgbClr val="C00000"/>
                </a:solidFill>
                <a:latin typeface="Arial Narrow" panose="020B0606020202030204" pitchFamily="34" charset="0"/>
              </a:rPr>
              <a:t> * cada 100 mil</a:t>
            </a:r>
          </a:p>
          <a:p>
            <a:pPr algn="ctr"/>
            <a:r>
              <a:rPr lang="es-ES" b="1" dirty="0">
                <a:solidFill>
                  <a:srgbClr val="C00000"/>
                </a:solidFill>
                <a:latin typeface="Arial Narrow" panose="020B0606020202030204" pitchFamily="34" charset="0"/>
              </a:rPr>
              <a:t>30</a:t>
            </a:r>
            <a:r>
              <a:rPr lang="es-ES" sz="1400" b="1" dirty="0">
                <a:solidFill>
                  <a:srgbClr val="C00000"/>
                </a:solidFill>
                <a:latin typeface="Arial Narrow" panose="020B0606020202030204" pitchFamily="34" charset="0"/>
              </a:rPr>
              <a:t> casos</a:t>
            </a:r>
          </a:p>
        </p:txBody>
      </p:sp>
      <p:sp>
        <p:nvSpPr>
          <p:cNvPr id="43" name="42 CuadroTexto"/>
          <p:cNvSpPr txBox="1"/>
          <p:nvPr/>
        </p:nvSpPr>
        <p:spPr>
          <a:xfrm>
            <a:off x="4453827" y="6851582"/>
            <a:ext cx="2664346" cy="415498"/>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4769672" y="7316211"/>
            <a:ext cx="2348501"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sp>
        <p:nvSpPr>
          <p:cNvPr id="47" name="CuadroTexto 46">
            <a:extLst>
              <a:ext uri="{FF2B5EF4-FFF2-40B4-BE49-F238E27FC236}">
                <a16:creationId xmlns:a16="http://schemas.microsoft.com/office/drawing/2014/main" id="{D03A5BDD-79A5-4081-946A-59F41763A011}"/>
              </a:ext>
            </a:extLst>
          </p:cNvPr>
          <p:cNvSpPr txBox="1"/>
          <p:nvPr/>
        </p:nvSpPr>
        <p:spPr>
          <a:xfrm>
            <a:off x="0" y="6816517"/>
            <a:ext cx="3024386" cy="415498"/>
          </a:xfrm>
          <a:prstGeom prst="rect">
            <a:avLst/>
          </a:prstGeom>
          <a:noFill/>
        </p:spPr>
        <p:txBody>
          <a:bodyPr wrap="square">
            <a:spAutoFit/>
          </a:bodyPr>
          <a:lstStyle/>
          <a:p>
            <a:pPr algn="ctr"/>
            <a:r>
              <a:rPr lang="es-ES" sz="1100" b="1" dirty="0"/>
              <a:t>Oportunidad</a:t>
            </a:r>
            <a:r>
              <a:rPr lang="es-ES" sz="1000" b="1" dirty="0"/>
              <a:t> en la notificación inmediata de botes de F.T en población cerrada o privada de la libertad.</a:t>
            </a:r>
            <a:endParaRPr lang="es-CO" sz="1000" b="1" dirty="0"/>
          </a:p>
        </p:txBody>
      </p:sp>
      <p:sp>
        <p:nvSpPr>
          <p:cNvPr id="48" name="41 CuadroTexto">
            <a:extLst>
              <a:ext uri="{FF2B5EF4-FFF2-40B4-BE49-F238E27FC236}">
                <a16:creationId xmlns:a16="http://schemas.microsoft.com/office/drawing/2014/main" id="{9A1C51F5-8831-498C-98C3-22A6414D4EDE}"/>
              </a:ext>
            </a:extLst>
          </p:cNvPr>
          <p:cNvSpPr txBox="1"/>
          <p:nvPr/>
        </p:nvSpPr>
        <p:spPr>
          <a:xfrm>
            <a:off x="426892" y="7277774"/>
            <a:ext cx="2320182" cy="307777"/>
          </a:xfrm>
          <a:prstGeom prst="rect">
            <a:avLst/>
          </a:prstGeom>
          <a:noFill/>
        </p:spPr>
        <p:txBody>
          <a:bodyPr wrap="square" rtlCol="0">
            <a:spAutoFit/>
          </a:bodyPr>
          <a:lstStyle/>
          <a:p>
            <a:pPr algn="ctr"/>
            <a:r>
              <a:rPr lang="es-ES" sz="1400" b="1" dirty="0">
                <a:solidFill>
                  <a:srgbClr val="C00000"/>
                </a:solidFill>
                <a:latin typeface="Arial Narrow" panose="020B0606020202030204" pitchFamily="34" charset="0"/>
              </a:rPr>
              <a:t>No se han presentado casos</a:t>
            </a:r>
          </a:p>
        </p:txBody>
      </p:sp>
      <p:cxnSp>
        <p:nvCxnSpPr>
          <p:cNvPr id="49" name="40 Conector recto de flecha">
            <a:extLst>
              <a:ext uri="{FF2B5EF4-FFF2-40B4-BE49-F238E27FC236}">
                <a16:creationId xmlns:a16="http://schemas.microsoft.com/office/drawing/2014/main" id="{9B7A2807-B4DA-497F-91A2-36771F4F8EB6}"/>
              </a:ext>
            </a:extLst>
          </p:cNvPr>
          <p:cNvCxnSpPr>
            <a:cxnSpLocks/>
          </p:cNvCxnSpPr>
          <p:nvPr/>
        </p:nvCxnSpPr>
        <p:spPr>
          <a:xfrm flipH="1">
            <a:off x="2224773" y="6728091"/>
            <a:ext cx="2751350"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0" name="39 Conector recto de flecha">
            <a:extLst>
              <a:ext uri="{FF2B5EF4-FFF2-40B4-BE49-F238E27FC236}">
                <a16:creationId xmlns:a16="http://schemas.microsoft.com/office/drawing/2014/main" id="{32746041-C18F-4FC1-96AF-233AF9B87370}"/>
              </a:ext>
            </a:extLst>
          </p:cNvPr>
          <p:cNvCxnSpPr>
            <a:cxnSpLocks/>
          </p:cNvCxnSpPr>
          <p:nvPr/>
        </p:nvCxnSpPr>
        <p:spPr>
          <a:xfrm>
            <a:off x="73672" y="7669320"/>
            <a:ext cx="2806698"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3" name="79 Rectángulo">
            <a:extLst>
              <a:ext uri="{FF2B5EF4-FFF2-40B4-BE49-F238E27FC236}">
                <a16:creationId xmlns:a16="http://schemas.microsoft.com/office/drawing/2014/main" id="{0E6078EF-B2EA-49CE-B4EF-B2060E4BF4D7}"/>
              </a:ext>
            </a:extLst>
          </p:cNvPr>
          <p:cNvSpPr/>
          <p:nvPr/>
        </p:nvSpPr>
        <p:spPr>
          <a:xfrm>
            <a:off x="0" y="7755690"/>
            <a:ext cx="7200900" cy="32255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4" name="80 Grupo">
            <a:extLst>
              <a:ext uri="{FF2B5EF4-FFF2-40B4-BE49-F238E27FC236}">
                <a16:creationId xmlns:a16="http://schemas.microsoft.com/office/drawing/2014/main" id="{ED95BAF5-155F-40DA-B5E3-48BBD2E3CEDC}"/>
              </a:ext>
            </a:extLst>
          </p:cNvPr>
          <p:cNvGrpSpPr/>
          <p:nvPr/>
        </p:nvGrpSpPr>
        <p:grpSpPr>
          <a:xfrm>
            <a:off x="73672" y="7763027"/>
            <a:ext cx="3528392" cy="352026"/>
            <a:chOff x="2448322" y="-56585"/>
            <a:chExt cx="3528392" cy="352026"/>
          </a:xfrm>
        </p:grpSpPr>
        <p:sp>
          <p:nvSpPr>
            <p:cNvPr id="25" name="81 Elipse">
              <a:extLst>
                <a:ext uri="{FF2B5EF4-FFF2-40B4-BE49-F238E27FC236}">
                  <a16:creationId xmlns:a16="http://schemas.microsoft.com/office/drawing/2014/main" id="{4FEB8CFF-50C6-4F15-BB1F-F2DAF65424E2}"/>
                </a:ext>
              </a:extLst>
            </p:cNvPr>
            <p:cNvSpPr/>
            <p:nvPr/>
          </p:nvSpPr>
          <p:spPr>
            <a:xfrm>
              <a:off x="2448322" y="-27116"/>
              <a:ext cx="288032" cy="3225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6" name="82 Conector recto">
              <a:extLst>
                <a:ext uri="{FF2B5EF4-FFF2-40B4-BE49-F238E27FC236}">
                  <a16:creationId xmlns:a16="http://schemas.microsoft.com/office/drawing/2014/main" id="{9B531635-7A30-43DA-81F1-86917E51F7D6}"/>
                </a:ext>
              </a:extLst>
            </p:cNvPr>
            <p:cNvCxnSpPr>
              <a:cxnSpLocks/>
            </p:cNvCxnSpPr>
            <p:nvPr/>
          </p:nvCxnSpPr>
          <p:spPr>
            <a:xfrm flipV="1">
              <a:off x="2727776" y="112388"/>
              <a:ext cx="648072" cy="210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83 CuadroTexto">
              <a:extLst>
                <a:ext uri="{FF2B5EF4-FFF2-40B4-BE49-F238E27FC236}">
                  <a16:creationId xmlns:a16="http://schemas.microsoft.com/office/drawing/2014/main" id="{C6606413-D14B-4169-87A3-B513C4E655D8}"/>
                </a:ext>
              </a:extLst>
            </p:cNvPr>
            <p:cNvSpPr txBox="1"/>
            <p:nvPr/>
          </p:nvSpPr>
          <p:spPr>
            <a:xfrm>
              <a:off x="3384426" y="-56585"/>
              <a:ext cx="2592288"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Consideraciones  técnicas</a:t>
              </a:r>
            </a:p>
          </p:txBody>
        </p:sp>
      </p:grpSp>
      <p:sp>
        <p:nvSpPr>
          <p:cNvPr id="28" name="68 Rectángulo">
            <a:extLst>
              <a:ext uri="{FF2B5EF4-FFF2-40B4-BE49-F238E27FC236}">
                <a16:creationId xmlns:a16="http://schemas.microsoft.com/office/drawing/2014/main" id="{C9DDD16C-85C3-430B-B845-C4C3EB06ACDF}"/>
              </a:ext>
            </a:extLst>
          </p:cNvPr>
          <p:cNvSpPr/>
          <p:nvPr/>
        </p:nvSpPr>
        <p:spPr>
          <a:xfrm>
            <a:off x="7644" y="8132784"/>
            <a:ext cx="7193256" cy="938719"/>
          </a:xfrm>
          <a:prstGeom prst="rect">
            <a:avLst/>
          </a:prstGeom>
        </p:spPr>
        <p:txBody>
          <a:bodyPr wrap="square">
            <a:spAutoFit/>
          </a:bodyPr>
          <a:lstStyle/>
          <a:p>
            <a:pPr algn="just"/>
            <a:r>
              <a:rPr lang="es-CO" sz="1100" dirty="0">
                <a:latin typeface="Arial Narrow" panose="020B0606020202030204" pitchFamily="34" charset="0"/>
              </a:rPr>
              <a:t>Se da cierre al brote de ciudad de fiebre tifoidea, en el momento se están presentando casos aislados, los casos reportados durante el brote se concentraron el las comunas: 9-Buenos Aires,  10-Candelaria, 8-Villa Hermosa y 3-Manrrique; a la fecha no se han reportado casos en población confinada, los casos se han identificado por resultados de laboratorio, BAC y BAI. El 93,3% de los casos  han requerido ser hospitalizados. No se han presentado casos en menores de cinco años. El 20% de los casos corresponde a personas en condición de indigencia, el ultimo caso se reporto el 29 de julio de 2025</a:t>
            </a:r>
          </a:p>
        </p:txBody>
      </p:sp>
      <p:sp>
        <p:nvSpPr>
          <p:cNvPr id="29" name="59 Rectángulo">
            <a:extLst>
              <a:ext uri="{FF2B5EF4-FFF2-40B4-BE49-F238E27FC236}">
                <a16:creationId xmlns:a16="http://schemas.microsoft.com/office/drawing/2014/main" id="{96EB6D36-74B2-4005-8E83-1C8EBD68897E}"/>
              </a:ext>
            </a:extLst>
          </p:cNvPr>
          <p:cNvSpPr/>
          <p:nvPr/>
        </p:nvSpPr>
        <p:spPr>
          <a:xfrm>
            <a:off x="10800" y="19564"/>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Arial Narrow" panose="020B0606020202030204" pitchFamily="34" charset="0"/>
            </a:endParaRPr>
          </a:p>
        </p:txBody>
      </p:sp>
      <p:sp>
        <p:nvSpPr>
          <p:cNvPr id="30" name="63 CuadroTexto">
            <a:extLst>
              <a:ext uri="{FF2B5EF4-FFF2-40B4-BE49-F238E27FC236}">
                <a16:creationId xmlns:a16="http://schemas.microsoft.com/office/drawing/2014/main" id="{53C5C1DC-97D4-4F50-B153-B029EB5262F1}"/>
              </a:ext>
            </a:extLst>
          </p:cNvPr>
          <p:cNvSpPr txBox="1"/>
          <p:nvPr/>
        </p:nvSpPr>
        <p:spPr>
          <a:xfrm>
            <a:off x="1185219" y="99773"/>
            <a:ext cx="4193140" cy="261610"/>
          </a:xfrm>
          <a:prstGeom prst="rect">
            <a:avLst/>
          </a:prstGeom>
          <a:noFill/>
        </p:spPr>
        <p:txBody>
          <a:bodyPr wrap="square" rtlCol="0">
            <a:spAutoFit/>
          </a:bodyPr>
          <a:lstStyle/>
          <a:p>
            <a:r>
              <a:rPr lang="es-ES" sz="1100" b="1" dirty="0">
                <a:solidFill>
                  <a:schemeClr val="tx1"/>
                </a:solidFill>
                <a:latin typeface="Arial Narrow" panose="020B0606020202030204" pitchFamily="34" charset="0"/>
              </a:rPr>
              <a:t>Mapa Temático de Incidencia</a:t>
            </a:r>
          </a:p>
        </p:txBody>
      </p:sp>
      <p:grpSp>
        <p:nvGrpSpPr>
          <p:cNvPr id="31" name="25 Grupo">
            <a:extLst>
              <a:ext uri="{FF2B5EF4-FFF2-40B4-BE49-F238E27FC236}">
                <a16:creationId xmlns:a16="http://schemas.microsoft.com/office/drawing/2014/main" id="{B6651C86-A138-4940-8212-37CD560C8C29}"/>
              </a:ext>
            </a:extLst>
          </p:cNvPr>
          <p:cNvGrpSpPr/>
          <p:nvPr/>
        </p:nvGrpSpPr>
        <p:grpSpPr>
          <a:xfrm>
            <a:off x="277404" y="137149"/>
            <a:ext cx="936104" cy="261610"/>
            <a:chOff x="2448322" y="74775"/>
            <a:chExt cx="936104" cy="261610"/>
          </a:xfrm>
        </p:grpSpPr>
        <p:sp>
          <p:nvSpPr>
            <p:cNvPr id="32" name="26 Elipse">
              <a:extLst>
                <a:ext uri="{FF2B5EF4-FFF2-40B4-BE49-F238E27FC236}">
                  <a16:creationId xmlns:a16="http://schemas.microsoft.com/office/drawing/2014/main" id="{9D92D470-6524-4B0D-9E1A-BB770DA6A148}"/>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latin typeface="Arial Narrow" panose="020B0606020202030204" pitchFamily="34" charset="0"/>
              </a:endParaRPr>
            </a:p>
          </p:txBody>
        </p:sp>
        <p:cxnSp>
          <p:nvCxnSpPr>
            <p:cNvPr id="33" name="27 Conector recto">
              <a:extLst>
                <a:ext uri="{FF2B5EF4-FFF2-40B4-BE49-F238E27FC236}">
                  <a16:creationId xmlns:a16="http://schemas.microsoft.com/office/drawing/2014/main" id="{4ABEE31A-737D-46E6-9C3B-02E4AED4E9A5}"/>
                </a:ext>
              </a:extLst>
            </p:cNvPr>
            <p:cNvCxnSpPr>
              <a:stCxn id="3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Imagen 1">
            <a:extLst>
              <a:ext uri="{FF2B5EF4-FFF2-40B4-BE49-F238E27FC236}">
                <a16:creationId xmlns:a16="http://schemas.microsoft.com/office/drawing/2014/main" id="{95024D81-17AD-4C8A-BAD2-D87A1EA7905D}"/>
              </a:ext>
            </a:extLst>
          </p:cNvPr>
          <p:cNvPicPr>
            <a:picLocks noChangeAspect="1"/>
          </p:cNvPicPr>
          <p:nvPr/>
        </p:nvPicPr>
        <p:blipFill>
          <a:blip r:embed="rId2"/>
          <a:stretch>
            <a:fillRect/>
          </a:stretch>
        </p:blipFill>
        <p:spPr>
          <a:xfrm>
            <a:off x="10800" y="448109"/>
            <a:ext cx="7200900" cy="4588876"/>
          </a:xfrm>
          <a:prstGeom prst="rect">
            <a:avLst/>
          </a:prstGeom>
        </p:spPr>
      </p:pic>
      <p:sp>
        <p:nvSpPr>
          <p:cNvPr id="34" name="62 CuadroTexto"/>
          <p:cNvSpPr txBox="1"/>
          <p:nvPr/>
        </p:nvSpPr>
        <p:spPr>
          <a:xfrm>
            <a:off x="6541975" y="65911"/>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19</a:t>
            </a:r>
            <a:endParaRPr lang="es-ES" sz="1050" b="1" dirty="0">
              <a:latin typeface="Arial Narrow" panose="020B0606020202030204" pitchFamily="34" charset="0"/>
            </a:endParaRPr>
          </a:p>
        </p:txBody>
      </p:sp>
    </p:spTree>
    <p:extLst>
      <p:ext uri="{BB962C8B-B14F-4D97-AF65-F5344CB8AC3E}">
        <p14:creationId xmlns:p14="http://schemas.microsoft.com/office/powerpoint/2010/main" val="380311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2</a:t>
            </a:r>
            <a:endParaRPr sz="1050" b="1" dirty="0">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dirty="0">
                <a:latin typeface="Arial Narrow"/>
                <a:ea typeface="Arial Narrow"/>
                <a:cs typeface="Arial Narrow"/>
                <a:sym typeface="Arial Narrow"/>
              </a:rPr>
              <a:t>Contenido</a:t>
            </a:r>
            <a:endParaRPr sz="2000" b="1" dirty="0">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12 de 2025 - Reporte Semanas 01 a 48 (Hasta noviembre 29 de 2025)</a:t>
            </a:r>
            <a:endParaRPr lang="es-ES" sz="1200" dirty="0">
              <a:solidFill>
                <a:schemeClr val="dk1"/>
              </a:solidFill>
              <a:latin typeface="Times New Roman"/>
              <a:ea typeface="Times New Roman"/>
              <a:cs typeface="Times New Roman"/>
              <a:sym typeface="Times New Roman"/>
            </a:endParaRPr>
          </a:p>
        </p:txBody>
      </p:sp>
      <p:graphicFrame>
        <p:nvGraphicFramePr>
          <p:cNvPr id="122" name="Google Shape;122;p3"/>
          <p:cNvGraphicFramePr/>
          <p:nvPr>
            <p:extLst>
              <p:ext uri="{D42A27DB-BD31-4B8C-83A1-F6EECF244321}">
                <p14:modId xmlns:p14="http://schemas.microsoft.com/office/powerpoint/2010/main" val="3944988869"/>
              </p:ext>
            </p:extLst>
          </p:nvPr>
        </p:nvGraphicFramePr>
        <p:xfrm>
          <a:off x="288082" y="3347864"/>
          <a:ext cx="6645502" cy="4131125"/>
        </p:xfrm>
        <a:graphic>
          <a:graphicData uri="http://schemas.openxmlformats.org/drawingml/2006/table">
            <a:tbl>
              <a:tblPr>
                <a:noFill/>
                <a:tableStyleId>{93BA0192-C984-429C-8F2B-7130667B95A3}</a:tableStyleId>
              </a:tblPr>
              <a:tblGrid>
                <a:gridCol w="2966576">
                  <a:extLst>
                    <a:ext uri="{9D8B030D-6E8A-4147-A177-3AD203B41FA5}">
                      <a16:colId xmlns:a16="http://schemas.microsoft.com/office/drawing/2014/main" val="20000"/>
                    </a:ext>
                  </a:extLst>
                </a:gridCol>
                <a:gridCol w="2966576">
                  <a:extLst>
                    <a:ext uri="{9D8B030D-6E8A-4147-A177-3AD203B41FA5}">
                      <a16:colId xmlns:a16="http://schemas.microsoft.com/office/drawing/2014/main" val="1766007609"/>
                    </a:ext>
                  </a:extLst>
                </a:gridCol>
                <a:gridCol w="356175">
                  <a:extLst>
                    <a:ext uri="{9D8B030D-6E8A-4147-A177-3AD203B41FA5}">
                      <a16:colId xmlns:a16="http://schemas.microsoft.com/office/drawing/2014/main" val="20002"/>
                    </a:ext>
                  </a:extLst>
                </a:gridCol>
                <a:gridCol w="356175">
                  <a:extLst>
                    <a:ext uri="{9D8B030D-6E8A-4147-A177-3AD203B41FA5}">
                      <a16:colId xmlns:a16="http://schemas.microsoft.com/office/drawing/2014/main" val="1506915996"/>
                    </a:ext>
                  </a:extLst>
                </a:gridCol>
              </a:tblGrid>
              <a:tr h="37440">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Tos</a:t>
                      </a:r>
                      <a:r>
                        <a:rPr lang="es-CO" sz="1100" b="1" i="0" u="none" strike="noStrike" cap="none" baseline="0" dirty="0" smtClean="0">
                          <a:solidFill>
                            <a:schemeClr val="dk1"/>
                          </a:solidFill>
                          <a:latin typeface="Arial Narrow"/>
                          <a:ea typeface="Arial Narrow"/>
                          <a:cs typeface="Arial Narrow"/>
                          <a:sym typeface="Arial Narrow"/>
                        </a:rPr>
                        <a:t> ferina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3</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5"/>
                  </a:ext>
                </a:extLst>
              </a:tr>
              <a:tr h="1359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Parotiditis</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2763713758"/>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Varicela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6</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285516525"/>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Meningitis bacteriana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96198254"/>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Parálisis flácida, Síndrome de rubéola congénita, Tétanos accidental, EAPV, Difteria y Sarampión</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a:t>
                      </a:r>
                      <a:r>
                        <a:rPr lang="es-CO" sz="1100" b="1" i="0" u="none" strike="noStrike" cap="none" baseline="0" dirty="0" smtClean="0">
                          <a:solidFill>
                            <a:schemeClr val="dk1"/>
                          </a:solidFill>
                          <a:latin typeface="Arial Narrow"/>
                          <a:ea typeface="Arial Narrow"/>
                          <a:cs typeface="Arial Narrow"/>
                          <a:sym typeface="Arial"/>
                        </a:rPr>
                        <a:t> 9</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127669879"/>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Hepatitis 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155222588"/>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Intoxicaciones</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08"/>
                  </a:ext>
                </a:extLst>
              </a:tr>
              <a:tr h="182947">
                <a:tc>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Fiebre tifoidea</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17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2513440453"/>
                  </a:ext>
                </a:extLst>
              </a:tr>
              <a:tr h="91474">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Enfermedad transmitida por alimentos ETA</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20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118495974"/>
                  </a:ext>
                </a:extLst>
              </a:tr>
              <a:tr h="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Intento de suicidio</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25</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448132057"/>
                  </a:ext>
                </a:extLst>
              </a:tr>
              <a:tr h="182947">
                <a:tc gridSpan="2">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1100" b="1" i="0" u="none" strike="noStrike" cap="none" dirty="0" smtClean="0">
                          <a:solidFill>
                            <a:schemeClr val="dk1"/>
                          </a:solidFill>
                          <a:latin typeface="Arial Narrow"/>
                          <a:ea typeface="Arial Narrow"/>
                          <a:cs typeface="Arial Narrow"/>
                          <a:sym typeface="Arial"/>
                        </a:rPr>
                        <a:t>Mortalidad Materna - MM</a:t>
                      </a: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lang="es-CO" sz="1100" b="1" i="0" u="none" strike="noStrike" cap="none" dirty="0" smtClean="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28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2027711596"/>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Morbilidad materna extrema - MME</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09"/>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Mortalidad perinatal y neonatal tardía MPNNT</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34</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0"/>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Defectos congénitos</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36</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1"/>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Sífilis Gestacional SG</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38</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2"/>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Sífilis Congénita  SC</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40</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3"/>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Gestantes con diagnóstico de VIH y Trasmisión Materno Infantil TMI de VIH.</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42</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4"/>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45</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5"/>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MX" sz="1100" b="1" i="0" u="none" strike="noStrike" cap="none" dirty="0">
                          <a:solidFill>
                            <a:schemeClr val="dk1"/>
                          </a:solidFill>
                          <a:latin typeface="Arial Narrow"/>
                          <a:ea typeface="Arial Narrow"/>
                          <a:cs typeface="Arial Narrow"/>
                          <a:sym typeface="Arial Narrow"/>
                        </a:rPr>
                        <a:t>Vigilancia integrada a la mortalidad en menor de cinco años por infección respiratoria aguda IRA</a:t>
                      </a: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199146720"/>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MX" sz="1100" b="1" i="0" u="none" strike="noStrike" cap="none" dirty="0">
                          <a:solidFill>
                            <a:schemeClr val="dk1"/>
                          </a:solidFill>
                          <a:latin typeface="Arial Narrow"/>
                          <a:ea typeface="Arial Narrow"/>
                          <a:cs typeface="Arial Narrow"/>
                          <a:sym typeface="Arial Narrow"/>
                        </a:rPr>
                        <a:t>Vigilancia integrada a la mortalidad en menor de cinco años por enfermedad diarreica aguda EDA</a:t>
                      </a: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49</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585786829"/>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MX" sz="1100" b="1" i="0" u="none" strike="noStrike" cap="none" dirty="0">
                          <a:solidFill>
                            <a:schemeClr val="dk1"/>
                          </a:solidFill>
                          <a:latin typeface="Arial Narrow"/>
                          <a:ea typeface="Arial Narrow"/>
                          <a:cs typeface="Arial Narrow"/>
                          <a:sym typeface="Arial Narrow"/>
                        </a:rPr>
                        <a:t>Vigilancia integrada a la mortalidad en menor de cinco años por desnutrición DNT</a:t>
                      </a: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51</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14546925"/>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Violencia de género e intrafamiliar</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a:t>
                      </a:r>
                      <a:r>
                        <a:rPr lang="es-ES" sz="1100" b="1" i="0" u="none" strike="noStrike" cap="none" dirty="0" smtClean="0">
                          <a:solidFill>
                            <a:schemeClr val="dk1"/>
                          </a:solidFill>
                          <a:latin typeface="Arial Narrow"/>
                          <a:ea typeface="Arial Narrow"/>
                          <a:cs typeface="Arial Narrow"/>
                          <a:sym typeface="Arial Narrow"/>
                        </a:rPr>
                        <a:t>53</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6"/>
                  </a:ext>
                </a:extLst>
              </a:tr>
              <a:tr h="182947">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Narrow"/>
                        </a:rPr>
                        <a:t>Dengue</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CO" sz="1100" b="1" i="0" u="none" strike="noStrike" cap="none" dirty="0" smtClean="0">
                          <a:solidFill>
                            <a:schemeClr val="dk1"/>
                          </a:solidFill>
                          <a:latin typeface="Arial Narrow"/>
                          <a:ea typeface="Arial Narrow"/>
                          <a:cs typeface="Arial Narrow"/>
                          <a:sym typeface="Arial"/>
                        </a:rPr>
                        <a:t>Pág. 57</a:t>
                      </a:r>
                      <a:endParaRPr sz="1100" b="1" i="0" u="none" strike="noStrike" cap="none" dirty="0">
                        <a:solidFill>
                          <a:schemeClr val="dk1"/>
                        </a:solidFill>
                        <a:latin typeface="Arial Narrow"/>
                        <a:ea typeface="Arial Narrow"/>
                        <a:cs typeface="Arial Narrow"/>
                        <a:sym typeface="Arial"/>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hMerge="1">
                  <a:txBody>
                    <a:bodyPr/>
                    <a:lstStyle/>
                    <a:p>
                      <a:endParaRPr lang="es-CO"/>
                    </a:p>
                  </a:txBody>
                  <a:tcPr/>
                </a:tc>
                <a:extLst>
                  <a:ext uri="{0D108BD9-81ED-4DB2-BD59-A6C34878D82A}">
                    <a16:rowId xmlns:a16="http://schemas.microsoft.com/office/drawing/2014/main" val="10018"/>
                  </a:ext>
                </a:extLst>
              </a:tr>
            </a:tbl>
          </a:graphicData>
        </a:graphic>
      </p:graphicFrame>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37 Rectángulo">
            <a:extLst>
              <a:ext uri="{FF2B5EF4-FFF2-40B4-BE49-F238E27FC236}">
                <a16:creationId xmlns:a16="http://schemas.microsoft.com/office/drawing/2014/main" id="{AED6385E-11E7-43C1-B226-A9F45CBDBEFF}"/>
              </a:ext>
            </a:extLst>
          </p:cNvPr>
          <p:cNvSpPr/>
          <p:nvPr/>
        </p:nvSpPr>
        <p:spPr>
          <a:xfrm>
            <a:off x="-24561" y="6413704"/>
            <a:ext cx="7200900" cy="29149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09"/>
            <a:ext cx="2180731" cy="15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307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3079525"/>
            <a:ext cx="2180731" cy="259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6133" y="1363198"/>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XII 2025</a:t>
            </a:r>
          </a:p>
        </p:txBody>
      </p:sp>
      <p:grpSp>
        <p:nvGrpSpPr>
          <p:cNvPr id="8" name="7 Grupo"/>
          <p:cNvGrpSpPr/>
          <p:nvPr/>
        </p:nvGrpSpPr>
        <p:grpSpPr>
          <a:xfrm>
            <a:off x="122787" y="440714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b="1" dirty="0">
                  <a:latin typeface="Arial Narrow" panose="020B0606020202030204" pitchFamily="34" charset="0"/>
                </a:rPr>
                <a:t>490</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p>
        </p:txBody>
      </p:sp>
      <p:sp>
        <p:nvSpPr>
          <p:cNvPr id="37" name="36 Título"/>
          <p:cNvSpPr>
            <a:spLocks noGrp="1"/>
          </p:cNvSpPr>
          <p:nvPr>
            <p:ph type="ctrTitle"/>
          </p:nvPr>
        </p:nvSpPr>
        <p:spPr>
          <a:xfrm>
            <a:off x="-14182" y="21057"/>
            <a:ext cx="2166585" cy="132339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304196" y="1567020"/>
            <a:ext cx="1519238" cy="139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Rectángulo"/>
          <p:cNvSpPr/>
          <p:nvPr/>
        </p:nvSpPr>
        <p:spPr>
          <a:xfrm>
            <a:off x="2159198" y="-10593"/>
            <a:ext cx="5041702" cy="31937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0" y="6422399"/>
            <a:ext cx="4189209" cy="276999"/>
            <a:chOff x="2439852" y="105252"/>
            <a:chExt cx="3471724" cy="276999"/>
          </a:xfrm>
        </p:grpSpPr>
        <p:sp>
          <p:nvSpPr>
            <p:cNvPr id="54" name="53 Elipse"/>
            <p:cNvSpPr/>
            <p:nvPr/>
          </p:nvSpPr>
          <p:spPr>
            <a:xfrm>
              <a:off x="2439852" y="135314"/>
              <a:ext cx="252096" cy="20397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cxnSpLocks/>
            </p:cNvCxnSpPr>
            <p:nvPr/>
          </p:nvCxnSpPr>
          <p:spPr>
            <a:xfrm>
              <a:off x="2727830" y="249012"/>
              <a:ext cx="55843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253873" y="105252"/>
              <a:ext cx="2657703"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159864" y="6813668"/>
            <a:ext cx="825867" cy="1548871"/>
            <a:chOff x="1046391" y="553075"/>
            <a:chExt cx="846888" cy="1564895"/>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31,8%</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046391" y="1838105"/>
              <a:ext cx="846888" cy="279865"/>
            </a:xfrm>
            <a:prstGeom prst="rect">
              <a:avLst/>
            </a:prstGeom>
          </p:spPr>
          <p:txBody>
            <a:bodyPr wrap="none">
              <a:spAutoFit/>
            </a:bodyPr>
            <a:lstStyle/>
            <a:p>
              <a:r>
                <a:rPr lang="es-ES" sz="1200" b="1" dirty="0">
                  <a:latin typeface="Arial Narrow" panose="020B0606020202030204" pitchFamily="34" charset="0"/>
                </a:rPr>
                <a:t> 156 casos</a:t>
              </a:r>
              <a:endParaRPr lang="es-CO" sz="1200" dirty="0"/>
            </a:p>
          </p:txBody>
        </p:sp>
      </p:grpSp>
      <p:grpSp>
        <p:nvGrpSpPr>
          <p:cNvPr id="3" name="2 Grupo"/>
          <p:cNvGrpSpPr/>
          <p:nvPr/>
        </p:nvGrpSpPr>
        <p:grpSpPr>
          <a:xfrm>
            <a:off x="1041605" y="6828686"/>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68,2%</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90601" cy="276999"/>
            </a:xfrm>
            <a:prstGeom prst="rect">
              <a:avLst/>
            </a:prstGeom>
          </p:spPr>
          <p:txBody>
            <a:bodyPr wrap="none">
              <a:spAutoFit/>
            </a:bodyPr>
            <a:lstStyle/>
            <a:p>
              <a:r>
                <a:rPr lang="es-ES" sz="1200" b="1" dirty="0">
                  <a:latin typeface="Arial Narrow" panose="020B0606020202030204" pitchFamily="34" charset="0"/>
                </a:rPr>
                <a:t>334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4282577" y="6813668"/>
            <a:ext cx="852511" cy="1619439"/>
            <a:chOff x="838588" y="8382748"/>
            <a:chExt cx="852511" cy="1431173"/>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52511" cy="850772"/>
              <a:chOff x="1115283" y="1243369"/>
              <a:chExt cx="852511" cy="850772"/>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43,3%</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141927" y="1849344"/>
                <a:ext cx="825867" cy="244797"/>
              </a:xfrm>
              <a:prstGeom prst="rect">
                <a:avLst/>
              </a:prstGeom>
            </p:spPr>
            <p:txBody>
              <a:bodyPr wrap="none">
                <a:spAutoFit/>
              </a:bodyPr>
              <a:lstStyle/>
              <a:p>
                <a:r>
                  <a:rPr lang="es-ES" sz="1200" b="1" dirty="0">
                    <a:latin typeface="Arial Narrow" panose="020B0606020202030204" pitchFamily="34" charset="0"/>
                  </a:rPr>
                  <a:t> 212 casos</a:t>
                </a:r>
                <a:endParaRPr lang="es-CO" sz="1200" dirty="0"/>
              </a:p>
            </p:txBody>
          </p:sp>
        </p:grpSp>
      </p:grpSp>
      <p:grpSp>
        <p:nvGrpSpPr>
          <p:cNvPr id="9" name="8 Grupo"/>
          <p:cNvGrpSpPr/>
          <p:nvPr/>
        </p:nvGrpSpPr>
        <p:grpSpPr>
          <a:xfrm>
            <a:off x="6147173" y="6708945"/>
            <a:ext cx="915635" cy="1723639"/>
            <a:chOff x="2206271" y="8300359"/>
            <a:chExt cx="915635" cy="1511787"/>
          </a:xfrm>
        </p:grpSpPr>
        <p:grpSp>
          <p:nvGrpSpPr>
            <p:cNvPr id="71" name="70 Grupo"/>
            <p:cNvGrpSpPr/>
            <p:nvPr/>
          </p:nvGrpSpPr>
          <p:grpSpPr>
            <a:xfrm>
              <a:off x="2206271" y="8963149"/>
              <a:ext cx="915635" cy="848997"/>
              <a:chOff x="1033171" y="8262441"/>
              <a:chExt cx="915635" cy="848997"/>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9,2%</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42953"/>
              </a:xfrm>
              <a:prstGeom prst="rect">
                <a:avLst/>
              </a:prstGeom>
            </p:spPr>
            <p:txBody>
              <a:bodyPr wrap="none">
                <a:spAutoFit/>
              </a:bodyPr>
              <a:lstStyle/>
              <a:p>
                <a:r>
                  <a:rPr lang="es-ES" sz="1200" b="1" dirty="0">
                    <a:latin typeface="Arial Narrow" panose="020B0606020202030204" pitchFamily="34" charset="0"/>
                  </a:rPr>
                  <a:t>45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222034" y="6724461"/>
            <a:ext cx="865003" cy="1705037"/>
            <a:chOff x="3636992" y="8315126"/>
            <a:chExt cx="865003" cy="1536658"/>
          </a:xfrm>
        </p:grpSpPr>
        <p:grpSp>
          <p:nvGrpSpPr>
            <p:cNvPr id="80" name="79 Grupo"/>
            <p:cNvGrpSpPr/>
            <p:nvPr/>
          </p:nvGrpSpPr>
          <p:grpSpPr>
            <a:xfrm>
              <a:off x="3659091" y="8987827"/>
              <a:ext cx="842904" cy="863957"/>
              <a:chOff x="5327048" y="1270665"/>
              <a:chExt cx="842904" cy="863957"/>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 5,5%</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414617" y="1884978"/>
                <a:ext cx="755335" cy="249644"/>
              </a:xfrm>
              <a:prstGeom prst="rect">
                <a:avLst/>
              </a:prstGeom>
            </p:spPr>
            <p:txBody>
              <a:bodyPr wrap="none">
                <a:spAutoFit/>
              </a:bodyPr>
              <a:lstStyle/>
              <a:p>
                <a:r>
                  <a:rPr lang="es-ES" sz="1200" b="1" dirty="0">
                    <a:latin typeface="Arial Narrow" panose="020B0606020202030204" pitchFamily="34" charset="0"/>
                  </a:rPr>
                  <a:t> 27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917573" y="6820293"/>
            <a:ext cx="1478642" cy="1590481"/>
            <a:chOff x="4557644" y="6712412"/>
            <a:chExt cx="1465466" cy="1590481"/>
          </a:xfrm>
        </p:grpSpPr>
        <p:grpSp>
          <p:nvGrpSpPr>
            <p:cNvPr id="66" name="65 Grupo"/>
            <p:cNvGrpSpPr/>
            <p:nvPr/>
          </p:nvGrpSpPr>
          <p:grpSpPr>
            <a:xfrm>
              <a:off x="4557644" y="7383815"/>
              <a:ext cx="1465466" cy="919078"/>
              <a:chOff x="3600396" y="1241665"/>
              <a:chExt cx="1465466" cy="919078"/>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23,3%</a:t>
                </a:r>
              </a:p>
            </p:txBody>
          </p:sp>
          <p:sp>
            <p:nvSpPr>
              <p:cNvPr id="68" name="67 Rectángulo"/>
              <p:cNvSpPr/>
              <p:nvPr/>
            </p:nvSpPr>
            <p:spPr>
              <a:xfrm>
                <a:off x="3600396" y="1241665"/>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818508" cy="276999"/>
              </a:xfrm>
              <a:prstGeom prst="rect">
                <a:avLst/>
              </a:prstGeom>
            </p:spPr>
            <p:txBody>
              <a:bodyPr wrap="none">
                <a:spAutoFit/>
              </a:bodyPr>
              <a:lstStyle/>
              <a:p>
                <a:r>
                  <a:rPr lang="es-ES" sz="1200" b="1" dirty="0">
                    <a:latin typeface="Arial Narrow" panose="020B0606020202030204" pitchFamily="34" charset="0"/>
                  </a:rPr>
                  <a:t> 114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987" y="671241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49716" y="4963202"/>
            <a:ext cx="2095750" cy="1200329"/>
          </a:xfrm>
          <a:prstGeom prst="rect">
            <a:avLst/>
          </a:prstGeom>
          <a:noFill/>
        </p:spPr>
        <p:txBody>
          <a:bodyPr wrap="square" rtlCol="0">
            <a:spAutoFit/>
          </a:bodyPr>
          <a:lstStyle/>
          <a:p>
            <a:pPr algn="ctr"/>
            <a:r>
              <a:rPr lang="es-ES" sz="1200" b="1" dirty="0">
                <a:latin typeface="Arial Narrow" panose="020B0606020202030204" pitchFamily="34" charset="0"/>
              </a:rPr>
              <a:t>362 personas afectadas en 22 brotes y 128 casos individuales.</a:t>
            </a:r>
            <a:endParaRPr lang="es-ES" sz="1600" b="1" dirty="0">
              <a:latin typeface="Arial Narrow" panose="020B0606020202030204" pitchFamily="34" charset="0"/>
            </a:endParaRPr>
          </a:p>
          <a:p>
            <a:pPr algn="ctr"/>
            <a:r>
              <a:rPr lang="es-ES" sz="1200" b="1" dirty="0">
                <a:latin typeface="Arial Narrow" panose="020B0606020202030204" pitchFamily="34" charset="0"/>
              </a:rPr>
              <a:t>42,3% menos con relación al mismo periodo del año anterior, donde se reportaron 849 casos </a:t>
            </a:r>
          </a:p>
        </p:txBody>
      </p:sp>
      <p:pic>
        <p:nvPicPr>
          <p:cNvPr id="85" name="Imagen 84">
            <a:extLst>
              <a:ext uri="{FF2B5EF4-FFF2-40B4-BE49-F238E27FC236}">
                <a16:creationId xmlns:a16="http://schemas.microsoft.com/office/drawing/2014/main" id="{8A1BB4ED-BAC0-4736-BD02-3F4DB82A857E}"/>
              </a:ext>
            </a:extLst>
          </p:cNvPr>
          <p:cNvPicPr>
            <a:picLocks noChangeAspect="1"/>
          </p:cNvPicPr>
          <p:nvPr/>
        </p:nvPicPr>
        <p:blipFill>
          <a:blip r:embed="rId14"/>
          <a:stretch>
            <a:fillRect/>
          </a:stretch>
        </p:blipFill>
        <p:spPr>
          <a:xfrm>
            <a:off x="3142276" y="55113"/>
            <a:ext cx="2597121" cy="323116"/>
          </a:xfrm>
          <a:prstGeom prst="rect">
            <a:avLst/>
          </a:prstGeom>
        </p:spPr>
      </p:pic>
      <p:grpSp>
        <p:nvGrpSpPr>
          <p:cNvPr id="15" name="14 Grupo"/>
          <p:cNvGrpSpPr/>
          <p:nvPr/>
        </p:nvGrpSpPr>
        <p:grpSpPr>
          <a:xfrm>
            <a:off x="2223336" y="98683"/>
            <a:ext cx="936104" cy="191774"/>
            <a:chOff x="2448322" y="74775"/>
            <a:chExt cx="936104" cy="230379"/>
          </a:xfrm>
        </p:grpSpPr>
        <p:sp>
          <p:nvSpPr>
            <p:cNvPr id="11" name="10 Elipse"/>
            <p:cNvSpPr/>
            <p:nvPr/>
          </p:nvSpPr>
          <p:spPr>
            <a:xfrm>
              <a:off x="2448322" y="74775"/>
              <a:ext cx="288032" cy="23037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cxnSpLocks/>
              <a:stCxn id="11" idx="6"/>
            </p:cNvCxnSpPr>
            <p:nvPr/>
          </p:nvCxnSpPr>
          <p:spPr>
            <a:xfrm>
              <a:off x="2736354" y="189965"/>
              <a:ext cx="648072" cy="156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0" name="84 Grupo">
            <a:extLst>
              <a:ext uri="{FF2B5EF4-FFF2-40B4-BE49-F238E27FC236}">
                <a16:creationId xmlns:a16="http://schemas.microsoft.com/office/drawing/2014/main" id="{906C631A-D547-468B-8A7E-521EC9694A55}"/>
              </a:ext>
            </a:extLst>
          </p:cNvPr>
          <p:cNvGrpSpPr/>
          <p:nvPr/>
        </p:nvGrpSpPr>
        <p:grpSpPr>
          <a:xfrm>
            <a:off x="1781397" y="7495545"/>
            <a:ext cx="1335334" cy="681996"/>
            <a:chOff x="37098" y="7421905"/>
            <a:chExt cx="1229607" cy="397370"/>
          </a:xfrm>
        </p:grpSpPr>
        <p:sp>
          <p:nvSpPr>
            <p:cNvPr id="101" name="85 CuadroTexto">
              <a:extLst>
                <a:ext uri="{FF2B5EF4-FFF2-40B4-BE49-F238E27FC236}">
                  <a16:creationId xmlns:a16="http://schemas.microsoft.com/office/drawing/2014/main" id="{E2024541-4AA9-4DB4-996C-972F5DE242DC}"/>
                </a:ext>
              </a:extLst>
            </p:cNvPr>
            <p:cNvSpPr txBox="1"/>
            <p:nvPr/>
          </p:nvSpPr>
          <p:spPr>
            <a:xfrm>
              <a:off x="37098" y="742190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2" name="86 Rectángulo redondeado">
              <a:extLst>
                <a:ext uri="{FF2B5EF4-FFF2-40B4-BE49-F238E27FC236}">
                  <a16:creationId xmlns:a16="http://schemas.microsoft.com/office/drawing/2014/main" id="{656BBBCD-0278-408C-95FC-5CEDAAED9EDC}"/>
                </a:ext>
              </a:extLst>
            </p:cNvPr>
            <p:cNvSpPr/>
            <p:nvPr/>
          </p:nvSpPr>
          <p:spPr>
            <a:xfrm>
              <a:off x="258595" y="7589001"/>
              <a:ext cx="752995" cy="23027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4,9%</a:t>
              </a:r>
            </a:p>
          </p:txBody>
        </p:sp>
      </p:grpSp>
      <p:pic>
        <p:nvPicPr>
          <p:cNvPr id="103" name="Picture 5">
            <a:extLst>
              <a:ext uri="{FF2B5EF4-FFF2-40B4-BE49-F238E27FC236}">
                <a16:creationId xmlns:a16="http://schemas.microsoft.com/office/drawing/2014/main" id="{558767E4-B268-4103-BC13-C5BB27A64A8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58605" y="6825074"/>
            <a:ext cx="904106" cy="6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64 Rectángulo">
            <a:extLst>
              <a:ext uri="{FF2B5EF4-FFF2-40B4-BE49-F238E27FC236}">
                <a16:creationId xmlns:a16="http://schemas.microsoft.com/office/drawing/2014/main" id="{7224608D-1BC5-421B-8B7F-E8FA779894B4}"/>
              </a:ext>
            </a:extLst>
          </p:cNvPr>
          <p:cNvSpPr/>
          <p:nvPr/>
        </p:nvSpPr>
        <p:spPr>
          <a:xfrm>
            <a:off x="2096997" y="8142371"/>
            <a:ext cx="790601" cy="276999"/>
          </a:xfrm>
          <a:prstGeom prst="rect">
            <a:avLst/>
          </a:prstGeom>
        </p:spPr>
        <p:txBody>
          <a:bodyPr wrap="none">
            <a:spAutoFit/>
          </a:bodyPr>
          <a:lstStyle/>
          <a:p>
            <a:r>
              <a:rPr lang="es-ES" sz="1200" b="1" dirty="0">
                <a:latin typeface="Arial Narrow" panose="020B0606020202030204" pitchFamily="34" charset="0"/>
              </a:rPr>
              <a:t>  24 casos</a:t>
            </a:r>
            <a:endParaRPr lang="es-CO" sz="1200" dirty="0"/>
          </a:p>
        </p:txBody>
      </p:sp>
      <p:sp>
        <p:nvSpPr>
          <p:cNvPr id="84" name="17 Rectángulo">
            <a:extLst>
              <a:ext uri="{FF2B5EF4-FFF2-40B4-BE49-F238E27FC236}">
                <a16:creationId xmlns:a16="http://schemas.microsoft.com/office/drawing/2014/main" id="{0D653BA4-53CE-48AA-A019-353A1814D57B}"/>
              </a:ext>
            </a:extLst>
          </p:cNvPr>
          <p:cNvSpPr/>
          <p:nvPr/>
        </p:nvSpPr>
        <p:spPr>
          <a:xfrm>
            <a:off x="2186926" y="2698720"/>
            <a:ext cx="505044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por periodo epidemiológico c individuales y brotes 2025(p). </a:t>
            </a:r>
          </a:p>
        </p:txBody>
      </p:sp>
      <p:sp>
        <p:nvSpPr>
          <p:cNvPr id="95" name="69 Rectángulo">
            <a:extLst>
              <a:ext uri="{FF2B5EF4-FFF2-40B4-BE49-F238E27FC236}">
                <a16:creationId xmlns:a16="http://schemas.microsoft.com/office/drawing/2014/main" id="{8E8E7140-94F5-4C8C-8A29-C16443AEA836}"/>
              </a:ext>
            </a:extLst>
          </p:cNvPr>
          <p:cNvSpPr/>
          <p:nvPr/>
        </p:nvSpPr>
        <p:spPr>
          <a:xfrm>
            <a:off x="2158964" y="5977485"/>
            <a:ext cx="4928206"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Incidencia de las ETA. Medellin 2018 – 2025(p). </a:t>
            </a:r>
          </a:p>
        </p:txBody>
      </p:sp>
      <p:pic>
        <p:nvPicPr>
          <p:cNvPr id="12" name="Imagen 11">
            <a:extLst>
              <a:ext uri="{FF2B5EF4-FFF2-40B4-BE49-F238E27FC236}">
                <a16:creationId xmlns:a16="http://schemas.microsoft.com/office/drawing/2014/main" id="{FE34673B-1886-4C8A-AEFA-FBDEC181CC17}"/>
              </a:ext>
            </a:extLst>
          </p:cNvPr>
          <p:cNvPicPr>
            <a:picLocks noChangeAspect="1"/>
          </p:cNvPicPr>
          <p:nvPr/>
        </p:nvPicPr>
        <p:blipFill>
          <a:blip r:embed="rId17"/>
          <a:stretch>
            <a:fillRect/>
          </a:stretch>
        </p:blipFill>
        <p:spPr>
          <a:xfrm>
            <a:off x="2315433" y="3222973"/>
            <a:ext cx="4572396" cy="2743438"/>
          </a:xfrm>
          <a:prstGeom prst="rect">
            <a:avLst/>
          </a:prstGeom>
        </p:spPr>
      </p:pic>
      <p:pic>
        <p:nvPicPr>
          <p:cNvPr id="16" name="Imagen 15">
            <a:extLst>
              <a:ext uri="{FF2B5EF4-FFF2-40B4-BE49-F238E27FC236}">
                <a16:creationId xmlns:a16="http://schemas.microsoft.com/office/drawing/2014/main" id="{95B10C3F-02C6-40D5-B1CB-BE9D5B7DDD6D}"/>
              </a:ext>
            </a:extLst>
          </p:cNvPr>
          <p:cNvPicPr>
            <a:picLocks noChangeAspect="1"/>
          </p:cNvPicPr>
          <p:nvPr/>
        </p:nvPicPr>
        <p:blipFill>
          <a:blip r:embed="rId18"/>
          <a:stretch>
            <a:fillRect/>
          </a:stretch>
        </p:blipFill>
        <p:spPr>
          <a:xfrm>
            <a:off x="2261116" y="343338"/>
            <a:ext cx="4887549" cy="2349579"/>
          </a:xfrm>
          <a:prstGeom prst="rect">
            <a:avLst/>
          </a:prstGeom>
        </p:spPr>
      </p:pic>
      <p:sp>
        <p:nvSpPr>
          <p:cNvPr id="92" name="62 CuadroTexto"/>
          <p:cNvSpPr txBox="1"/>
          <p:nvPr/>
        </p:nvSpPr>
        <p:spPr>
          <a:xfrm>
            <a:off x="6500544" y="55113"/>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20</a:t>
            </a:r>
            <a:endParaRPr lang="es-ES" sz="1050" b="1" dirty="0">
              <a:latin typeface="Arial Narrow" panose="020B0606020202030204" pitchFamily="34" charset="0"/>
            </a:endParaRPr>
          </a:p>
        </p:txBody>
      </p:sp>
    </p:spTree>
    <p:extLst>
      <p:ext uri="{BB962C8B-B14F-4D97-AF65-F5344CB8AC3E}">
        <p14:creationId xmlns:p14="http://schemas.microsoft.com/office/powerpoint/2010/main" val="413718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36243" y="20423"/>
            <a:ext cx="7164655" cy="42620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168868" y="19765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21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5" name="54 Rectángulo"/>
          <p:cNvSpPr/>
          <p:nvPr/>
        </p:nvSpPr>
        <p:spPr>
          <a:xfrm>
            <a:off x="36243" y="4644008"/>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47855" y="156423"/>
            <a:ext cx="5341450" cy="4859437"/>
            <a:chOff x="2448322" y="-4523052"/>
            <a:chExt cx="5341450" cy="4859437"/>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596632" y="-4523052"/>
              <a:ext cx="4193140" cy="276999"/>
            </a:xfrm>
            <a:prstGeom prst="rect">
              <a:avLst/>
            </a:prstGeom>
            <a:noFill/>
          </p:spPr>
          <p:txBody>
            <a:bodyPr wrap="square" rtlCol="0">
              <a:spAutoFit/>
            </a:bodyPr>
            <a:lstStyle/>
            <a:p>
              <a:r>
                <a:rPr lang="es-ES" sz="1200" b="1" dirty="0">
                  <a:latin typeface="Arial Narrow" panose="020B0606020202030204" pitchFamily="34" charset="0"/>
                </a:rPr>
                <a:t>Grupo etario según protocolo</a:t>
              </a:r>
            </a:p>
          </p:txBody>
        </p:sp>
      </p:grpSp>
      <p:sp>
        <p:nvSpPr>
          <p:cNvPr id="31" name="69 Rectángulo">
            <a:extLst>
              <a:ext uri="{FF2B5EF4-FFF2-40B4-BE49-F238E27FC236}">
                <a16:creationId xmlns:a16="http://schemas.microsoft.com/office/drawing/2014/main" id="{E65BE18E-E8B1-4CB9-BD91-337E23F32D90}"/>
              </a:ext>
            </a:extLst>
          </p:cNvPr>
          <p:cNvSpPr/>
          <p:nvPr/>
        </p:nvSpPr>
        <p:spPr>
          <a:xfrm>
            <a:off x="18122" y="4206458"/>
            <a:ext cx="5496634"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de los grupos de edad de los casos notificados de las ETA. a P.E XII, Medellín 2025(p). </a:t>
            </a:r>
          </a:p>
        </p:txBody>
      </p:sp>
      <p:sp>
        <p:nvSpPr>
          <p:cNvPr id="20" name="127 Rectángulo">
            <a:extLst>
              <a:ext uri="{FF2B5EF4-FFF2-40B4-BE49-F238E27FC236}">
                <a16:creationId xmlns:a16="http://schemas.microsoft.com/office/drawing/2014/main" id="{28393C2F-2302-46EF-AAED-BD6126C15324}"/>
              </a:ext>
            </a:extLst>
          </p:cNvPr>
          <p:cNvSpPr/>
          <p:nvPr/>
        </p:nvSpPr>
        <p:spPr>
          <a:xfrm>
            <a:off x="147213" y="8749586"/>
            <a:ext cx="3620159"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por Alimento implicado en brotes ETA. a P.E XII de 2025(p). </a:t>
            </a:r>
          </a:p>
        </p:txBody>
      </p:sp>
      <p:sp>
        <p:nvSpPr>
          <p:cNvPr id="21" name="58 CuadroTexto">
            <a:extLst>
              <a:ext uri="{FF2B5EF4-FFF2-40B4-BE49-F238E27FC236}">
                <a16:creationId xmlns:a16="http://schemas.microsoft.com/office/drawing/2014/main" id="{71C45702-8304-49B6-9A60-7839B4559477}"/>
              </a:ext>
            </a:extLst>
          </p:cNvPr>
          <p:cNvSpPr txBox="1"/>
          <p:nvPr/>
        </p:nvSpPr>
        <p:spPr>
          <a:xfrm>
            <a:off x="1104972" y="4715041"/>
            <a:ext cx="4193140" cy="276999"/>
          </a:xfrm>
          <a:prstGeom prst="rect">
            <a:avLst/>
          </a:prstGeom>
          <a:noFill/>
        </p:spPr>
        <p:txBody>
          <a:bodyPr wrap="square" rtlCol="0">
            <a:spAutoFit/>
          </a:bodyPr>
          <a:lstStyle/>
          <a:p>
            <a:r>
              <a:rPr lang="es-ES" sz="1200" b="1" dirty="0">
                <a:latin typeface="Arial Narrow" panose="020B0606020202030204" pitchFamily="34" charset="0"/>
              </a:rPr>
              <a:t>Alimento implicado</a:t>
            </a:r>
          </a:p>
        </p:txBody>
      </p:sp>
      <p:pic>
        <p:nvPicPr>
          <p:cNvPr id="7" name="Imagen 6">
            <a:extLst>
              <a:ext uri="{FF2B5EF4-FFF2-40B4-BE49-F238E27FC236}">
                <a16:creationId xmlns:a16="http://schemas.microsoft.com/office/drawing/2014/main" id="{181FD554-B952-4AC0-BB65-9569494F9474}"/>
              </a:ext>
            </a:extLst>
          </p:cNvPr>
          <p:cNvPicPr>
            <a:picLocks noChangeAspect="1"/>
          </p:cNvPicPr>
          <p:nvPr/>
        </p:nvPicPr>
        <p:blipFill>
          <a:blip r:embed="rId3"/>
          <a:stretch>
            <a:fillRect/>
          </a:stretch>
        </p:blipFill>
        <p:spPr>
          <a:xfrm>
            <a:off x="10408" y="5146665"/>
            <a:ext cx="7190490" cy="3840912"/>
          </a:xfrm>
          <a:prstGeom prst="rect">
            <a:avLst/>
          </a:prstGeom>
        </p:spPr>
      </p:pic>
      <p:pic>
        <p:nvPicPr>
          <p:cNvPr id="8" name="Imagen 7">
            <a:extLst>
              <a:ext uri="{FF2B5EF4-FFF2-40B4-BE49-F238E27FC236}">
                <a16:creationId xmlns:a16="http://schemas.microsoft.com/office/drawing/2014/main" id="{B0DDA781-1808-4A46-9692-0554A278A660}"/>
              </a:ext>
            </a:extLst>
          </p:cNvPr>
          <p:cNvPicPr>
            <a:picLocks noChangeAspect="1"/>
          </p:cNvPicPr>
          <p:nvPr/>
        </p:nvPicPr>
        <p:blipFill>
          <a:blip r:embed="rId4"/>
          <a:stretch>
            <a:fillRect/>
          </a:stretch>
        </p:blipFill>
        <p:spPr>
          <a:xfrm>
            <a:off x="47855" y="554887"/>
            <a:ext cx="7153043" cy="3600970"/>
          </a:xfrm>
          <a:prstGeom prst="rect">
            <a:avLst/>
          </a:prstGeom>
        </p:spPr>
      </p:pic>
    </p:spTree>
    <p:extLst>
      <p:ext uri="{BB962C8B-B14F-4D97-AF65-F5344CB8AC3E}">
        <p14:creationId xmlns:p14="http://schemas.microsoft.com/office/powerpoint/2010/main" val="4128969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8122" y="35088"/>
            <a:ext cx="7164655" cy="42620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168868" y="158259"/>
            <a:ext cx="5150962" cy="301001"/>
            <a:chOff x="2448322" y="35384"/>
            <a:chExt cx="5150962" cy="301001"/>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406144" y="35384"/>
              <a:ext cx="4193140" cy="276999"/>
            </a:xfrm>
            <a:prstGeom prst="rect">
              <a:avLst/>
            </a:prstGeom>
            <a:noFill/>
          </p:spPr>
          <p:txBody>
            <a:bodyPr wrap="square" rtlCol="0">
              <a:spAutoFit/>
            </a:bodyPr>
            <a:lstStyle/>
            <a:p>
              <a:r>
                <a:rPr lang="es-ES" sz="1200" b="1" dirty="0">
                  <a:latin typeface="Arial Narrow" panose="020B0606020202030204" pitchFamily="34" charset="0"/>
                </a:rPr>
                <a:t>Síntomas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a:t>
            </a:r>
            <a:r>
              <a:rPr lang="es-ES" sz="1050" b="1" dirty="0" smtClean="0">
                <a:latin typeface="Arial Narrow" panose="020B0606020202030204" pitchFamily="34" charset="0"/>
              </a:rPr>
              <a:t>22 </a:t>
            </a:r>
            <a:endParaRPr lang="es-ES" sz="1050" b="1" dirty="0">
              <a:latin typeface="Arial Narrow" panose="020B0606020202030204" pitchFamily="34" charset="0"/>
            </a:endParaRPr>
          </a:p>
        </p:txBody>
      </p:sp>
      <p:sp>
        <p:nvSpPr>
          <p:cNvPr id="70" name="69 Rectángulo"/>
          <p:cNvSpPr/>
          <p:nvPr/>
        </p:nvSpPr>
        <p:spPr>
          <a:xfrm>
            <a:off x="77562" y="4299539"/>
            <a:ext cx="4494438"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casos según síntomas</a:t>
            </a:r>
            <a:r>
              <a:rPr lang="pt-BR" sz="1050" dirty="0">
                <a:latin typeface="Arial Narrow" panose="020B0606020202030204" pitchFamily="34" charset="0"/>
              </a:rPr>
              <a:t>. a P.E XII de 2025(p)</a:t>
            </a:r>
            <a:endParaRPr lang="es-ES" sz="1050"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55" name="54 Rectángulo"/>
          <p:cNvSpPr/>
          <p:nvPr/>
        </p:nvSpPr>
        <p:spPr>
          <a:xfrm>
            <a:off x="36243" y="4713420"/>
            <a:ext cx="7200900" cy="35329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13421"/>
            <a:ext cx="5129244" cy="305726"/>
            <a:chOff x="2448322" y="59386"/>
            <a:chExt cx="5129244"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84426" y="59386"/>
              <a:ext cx="4193140" cy="276999"/>
            </a:xfrm>
            <a:prstGeom prst="rect">
              <a:avLst/>
            </a:prstGeom>
            <a:noFill/>
          </p:spPr>
          <p:txBody>
            <a:bodyPr wrap="square" rtlCol="0">
              <a:spAutoFit/>
            </a:bodyPr>
            <a:lstStyle/>
            <a:p>
              <a:r>
                <a:rPr lang="es-ES" sz="1200" b="1" dirty="0">
                  <a:latin typeface="Arial Narrow" panose="020B0606020202030204" pitchFamily="34" charset="0"/>
                </a:rPr>
                <a:t>Sitio de ocurrencia</a:t>
              </a:r>
            </a:p>
          </p:txBody>
        </p:sp>
      </p:grpSp>
      <p:sp>
        <p:nvSpPr>
          <p:cNvPr id="65" name="64 Rectángulo"/>
          <p:cNvSpPr/>
          <p:nvPr/>
        </p:nvSpPr>
        <p:spPr>
          <a:xfrm>
            <a:off x="36243" y="8690186"/>
            <a:ext cx="3955219"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 por Sitio de ocurrencia de las ETA </a:t>
            </a:r>
            <a:r>
              <a:rPr lang="pt-BR" sz="1050" dirty="0">
                <a:latin typeface="Arial Narrow" panose="020B0606020202030204" pitchFamily="34" charset="0"/>
              </a:rPr>
              <a:t>a P.E XII de 2025(p).</a:t>
            </a:r>
            <a:endParaRPr lang="es-ES" sz="1050" dirty="0">
              <a:latin typeface="Arial Narrow" panose="020B0606020202030204" pitchFamily="34" charset="0"/>
            </a:endParaRPr>
          </a:p>
        </p:txBody>
      </p:sp>
      <p:pic>
        <p:nvPicPr>
          <p:cNvPr id="2" name="Imagen 1">
            <a:extLst>
              <a:ext uri="{FF2B5EF4-FFF2-40B4-BE49-F238E27FC236}">
                <a16:creationId xmlns:a16="http://schemas.microsoft.com/office/drawing/2014/main" id="{015F82C4-C0EA-43B0-B9CA-E76B6993666E}"/>
              </a:ext>
            </a:extLst>
          </p:cNvPr>
          <p:cNvPicPr>
            <a:picLocks noChangeAspect="1"/>
          </p:cNvPicPr>
          <p:nvPr/>
        </p:nvPicPr>
        <p:blipFill>
          <a:blip r:embed="rId3"/>
          <a:stretch>
            <a:fillRect/>
          </a:stretch>
        </p:blipFill>
        <p:spPr>
          <a:xfrm>
            <a:off x="18122" y="5083704"/>
            <a:ext cx="7164655" cy="3731841"/>
          </a:xfrm>
          <a:prstGeom prst="rect">
            <a:avLst/>
          </a:prstGeom>
        </p:spPr>
      </p:pic>
      <p:pic>
        <p:nvPicPr>
          <p:cNvPr id="4" name="Imagen 3">
            <a:extLst>
              <a:ext uri="{FF2B5EF4-FFF2-40B4-BE49-F238E27FC236}">
                <a16:creationId xmlns:a16="http://schemas.microsoft.com/office/drawing/2014/main" id="{50351254-6B8B-49D7-826C-F52EA05D1E8E}"/>
              </a:ext>
            </a:extLst>
          </p:cNvPr>
          <p:cNvPicPr>
            <a:picLocks noChangeAspect="1"/>
          </p:cNvPicPr>
          <p:nvPr/>
        </p:nvPicPr>
        <p:blipFill>
          <a:blip r:embed="rId4"/>
          <a:stretch>
            <a:fillRect/>
          </a:stretch>
        </p:blipFill>
        <p:spPr>
          <a:xfrm>
            <a:off x="155623" y="633255"/>
            <a:ext cx="7027154" cy="3640247"/>
          </a:xfrm>
          <a:prstGeom prst="rect">
            <a:avLst/>
          </a:prstGeom>
        </p:spPr>
      </p:pic>
    </p:spTree>
    <p:extLst>
      <p:ext uri="{BB962C8B-B14F-4D97-AF65-F5344CB8AC3E}">
        <p14:creationId xmlns:p14="http://schemas.microsoft.com/office/powerpoint/2010/main" val="3220418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375138"/>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13387" y="8850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23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42" name="45 Rectángulo">
            <a:extLst>
              <a:ext uri="{FF2B5EF4-FFF2-40B4-BE49-F238E27FC236}">
                <a16:creationId xmlns:a16="http://schemas.microsoft.com/office/drawing/2014/main" id="{9B419241-6699-4AF5-88AE-7B67507EE66B}"/>
              </a:ext>
            </a:extLst>
          </p:cNvPr>
          <p:cNvSpPr/>
          <p:nvPr/>
        </p:nvSpPr>
        <p:spPr>
          <a:xfrm>
            <a:off x="-58957" y="8770929"/>
            <a:ext cx="7127880"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proporción de brotes de ETA. Medellín, a periodo epidemiológico XII acumulado  de  2025(p)</a:t>
            </a:r>
            <a:endParaRPr lang="es-ES" sz="1000" b="1" dirty="0">
              <a:latin typeface="Arial Narrow" panose="020B0606020202030204" pitchFamily="34" charset="0"/>
            </a:endParaRPr>
          </a:p>
        </p:txBody>
      </p:sp>
      <p:sp>
        <p:nvSpPr>
          <p:cNvPr id="38" name="45 Rectángulo">
            <a:extLst>
              <a:ext uri="{FF2B5EF4-FFF2-40B4-BE49-F238E27FC236}">
                <a16:creationId xmlns:a16="http://schemas.microsoft.com/office/drawing/2014/main" id="{7CBAF574-2D8A-445D-BFA1-4B5BC7DF2E9A}"/>
              </a:ext>
            </a:extLst>
          </p:cNvPr>
          <p:cNvSpPr/>
          <p:nvPr/>
        </p:nvSpPr>
        <p:spPr>
          <a:xfrm>
            <a:off x="36459" y="4681123"/>
            <a:ext cx="7127880" cy="338554"/>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incidencia de ETA. Medellín, a periodo epidemiológico XII acumulado  de  2025(p)</a:t>
            </a:r>
            <a:endParaRPr lang="es-ES" sz="1000" b="1" dirty="0">
              <a:latin typeface="Arial Narrow" panose="020B0606020202030204" pitchFamily="34" charset="0"/>
            </a:endParaRPr>
          </a:p>
        </p:txBody>
      </p:sp>
      <p:sp>
        <p:nvSpPr>
          <p:cNvPr id="40" name="22 CuadroTexto">
            <a:extLst>
              <a:ext uri="{FF2B5EF4-FFF2-40B4-BE49-F238E27FC236}">
                <a16:creationId xmlns:a16="http://schemas.microsoft.com/office/drawing/2014/main" id="{0E8616E5-8BDD-4CBA-A953-498529B97F95}"/>
              </a:ext>
            </a:extLst>
          </p:cNvPr>
          <p:cNvSpPr txBox="1"/>
          <p:nvPr/>
        </p:nvSpPr>
        <p:spPr>
          <a:xfrm>
            <a:off x="1213458" y="67434"/>
            <a:ext cx="2743410" cy="276999"/>
          </a:xfrm>
          <a:prstGeom prst="rect">
            <a:avLst/>
          </a:prstGeom>
          <a:noFill/>
        </p:spPr>
        <p:txBody>
          <a:bodyPr wrap="square" rtlCol="0">
            <a:spAutoFit/>
          </a:bodyPr>
          <a:lstStyle/>
          <a:p>
            <a:r>
              <a:rPr lang="es-ES" sz="1200" b="1" dirty="0">
                <a:solidFill>
                  <a:schemeClr val="tx1"/>
                </a:solidFill>
                <a:latin typeface="Arial Narrow" panose="020B0606020202030204" pitchFamily="34" charset="0"/>
              </a:rPr>
              <a:t>Comportamiento por territorio</a:t>
            </a:r>
          </a:p>
        </p:txBody>
      </p:sp>
      <p:pic>
        <p:nvPicPr>
          <p:cNvPr id="2" name="Imagen 1">
            <a:extLst>
              <a:ext uri="{FF2B5EF4-FFF2-40B4-BE49-F238E27FC236}">
                <a16:creationId xmlns:a16="http://schemas.microsoft.com/office/drawing/2014/main" id="{B4FBA8A5-3002-4796-B7EB-3AA6A0AD276C}"/>
              </a:ext>
            </a:extLst>
          </p:cNvPr>
          <p:cNvPicPr>
            <a:picLocks noChangeAspect="1"/>
          </p:cNvPicPr>
          <p:nvPr/>
        </p:nvPicPr>
        <p:blipFill>
          <a:blip r:embed="rId2"/>
          <a:stretch>
            <a:fillRect/>
          </a:stretch>
        </p:blipFill>
        <p:spPr>
          <a:xfrm>
            <a:off x="155575" y="4989771"/>
            <a:ext cx="6913348" cy="3736061"/>
          </a:xfrm>
          <a:prstGeom prst="rect">
            <a:avLst/>
          </a:prstGeom>
        </p:spPr>
      </p:pic>
      <p:pic>
        <p:nvPicPr>
          <p:cNvPr id="4" name="Imagen 3">
            <a:extLst>
              <a:ext uri="{FF2B5EF4-FFF2-40B4-BE49-F238E27FC236}">
                <a16:creationId xmlns:a16="http://schemas.microsoft.com/office/drawing/2014/main" id="{3984EE66-8145-49C8-8351-5B4E0E0E064A}"/>
              </a:ext>
            </a:extLst>
          </p:cNvPr>
          <p:cNvPicPr>
            <a:picLocks noChangeAspect="1"/>
          </p:cNvPicPr>
          <p:nvPr/>
        </p:nvPicPr>
        <p:blipFill>
          <a:blip r:embed="rId3"/>
          <a:stretch>
            <a:fillRect/>
          </a:stretch>
        </p:blipFill>
        <p:spPr>
          <a:xfrm>
            <a:off x="36459" y="442572"/>
            <a:ext cx="7127880" cy="4238551"/>
          </a:xfrm>
          <a:prstGeom prst="rect">
            <a:avLst/>
          </a:prstGeom>
        </p:spPr>
      </p:pic>
    </p:spTree>
    <p:extLst>
      <p:ext uri="{BB962C8B-B14F-4D97-AF65-F5344CB8AC3E}">
        <p14:creationId xmlns:p14="http://schemas.microsoft.com/office/powerpoint/2010/main" val="3036768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24</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11" name="13 Rectángulo"/>
          <p:cNvSpPr/>
          <p:nvPr/>
        </p:nvSpPr>
        <p:spPr>
          <a:xfrm>
            <a:off x="-25589" y="5401922"/>
            <a:ext cx="7201344" cy="35426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95275" y="5408179"/>
            <a:ext cx="3520527" cy="289193"/>
            <a:chOff x="2448322" y="47192"/>
            <a:chExt cx="3520527" cy="289193"/>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76561" y="47192"/>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5589" y="5771090"/>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20574" y="6667465"/>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616718" y="7058130"/>
            <a:ext cx="670376"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sp>
        <p:nvSpPr>
          <p:cNvPr id="20" name="47 CuadroTexto"/>
          <p:cNvSpPr txBox="1"/>
          <p:nvPr/>
        </p:nvSpPr>
        <p:spPr>
          <a:xfrm>
            <a:off x="4924578" y="579342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779113" y="6174557"/>
            <a:ext cx="644727"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22,7% </a:t>
            </a:r>
          </a:p>
        </p:txBody>
      </p:sp>
      <p:sp>
        <p:nvSpPr>
          <p:cNvPr id="22" name="43 CuadroTexto"/>
          <p:cNvSpPr txBox="1"/>
          <p:nvPr/>
        </p:nvSpPr>
        <p:spPr>
          <a:xfrm>
            <a:off x="4861796" y="6708040"/>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820791" y="7040955"/>
            <a:ext cx="561371"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cxnSp>
        <p:nvCxnSpPr>
          <p:cNvPr id="24" name="51 Conector recto de flecha"/>
          <p:cNvCxnSpPr>
            <a:cxnSpLocks/>
          </p:cNvCxnSpPr>
          <p:nvPr/>
        </p:nvCxnSpPr>
        <p:spPr>
          <a:xfrm flipH="1">
            <a:off x="565387" y="6604956"/>
            <a:ext cx="6132296" cy="1"/>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83880" y="6081736"/>
            <a:ext cx="758542" cy="523220"/>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4 brotes</a:t>
            </a:r>
          </a:p>
          <a:p>
            <a:pPr algn="ctr"/>
            <a:r>
              <a:rPr lang="es-ES" b="1" dirty="0">
                <a:solidFill>
                  <a:srgbClr val="C00000"/>
                </a:solidFill>
                <a:latin typeface="Arial Narrow" panose="020B0606020202030204" pitchFamily="34" charset="0"/>
              </a:rPr>
              <a:t>100% </a:t>
            </a:r>
          </a:p>
        </p:txBody>
      </p:sp>
      <p:sp>
        <p:nvSpPr>
          <p:cNvPr id="26" name="31 Rectángulo"/>
          <p:cNvSpPr/>
          <p:nvPr/>
        </p:nvSpPr>
        <p:spPr>
          <a:xfrm>
            <a:off x="-10825" y="7829826"/>
            <a:ext cx="7171815" cy="1369606"/>
          </a:xfrm>
          <a:prstGeom prst="rect">
            <a:avLst/>
          </a:prstGeom>
        </p:spPr>
        <p:txBody>
          <a:bodyPr wrap="square">
            <a:spAutoFit/>
          </a:bodyPr>
          <a:lstStyle/>
          <a:p>
            <a:pPr algn="just"/>
            <a:r>
              <a:rPr lang="es-CO" sz="1200" dirty="0">
                <a:latin typeface="Arial Narrow" panose="020B0606020202030204" pitchFamily="34" charset="0"/>
              </a:rPr>
              <a:t>El sitio de mayor ocurrencia de las ETA a nivel individual están: el hogar seguido de los restaurantes, se presentaron cinco  brotes importantes dos en el COPED afectando PPL femeninas por alimentos mixtos (MENÚ), otro en la comuna 1 por consumo de agua no tratada, uno en evento familiar, uno en evento académico. No se reportan complicaciones ni muertes</a:t>
            </a:r>
          </a:p>
          <a:p>
            <a:pPr algn="just"/>
            <a:r>
              <a:rPr lang="es-ES" sz="1200" dirty="0">
                <a:latin typeface="Arial Narrow" panose="020B0606020202030204" pitchFamily="34" charset="0"/>
              </a:rPr>
              <a:t>El grupo de edad más afectado es el grupo de los 20 a los 49 años seguido del  de 1  a los 4 años, </a:t>
            </a:r>
          </a:p>
          <a:p>
            <a:pPr algn="just"/>
            <a:r>
              <a:rPr lang="es-CO" sz="1200" dirty="0">
                <a:latin typeface="Arial Narrow" panose="020B0606020202030204" pitchFamily="34" charset="0"/>
              </a:rPr>
              <a:t>Los alimentos más involucrados son el agua no tratada, seguida de los alimentos mixtos y los que contienen pollo, La sintomatología más predominante es la gastrointestinal (diarrea, náuseas, vomito); </a:t>
            </a:r>
            <a:r>
              <a:rPr lang="es-CO" sz="1100" dirty="0">
                <a:latin typeface="Arial Narrow" panose="020B0606020202030204" pitchFamily="34" charset="0"/>
              </a:rPr>
              <a:t>dentro de los agentes identificados tenemos: </a:t>
            </a:r>
            <a:r>
              <a:rPr lang="es-CO" sz="1100" i="1" dirty="0" err="1">
                <a:latin typeface="Arial Narrow" panose="020B0606020202030204" pitchFamily="34" charset="0"/>
              </a:rPr>
              <a:t>Shigella</a:t>
            </a:r>
            <a:r>
              <a:rPr lang="es-CO" sz="1100" i="1" dirty="0">
                <a:latin typeface="Arial Narrow" panose="020B0606020202030204" pitchFamily="34" charset="0"/>
              </a:rPr>
              <a:t> </a:t>
            </a:r>
            <a:r>
              <a:rPr lang="es-CO" sz="1100" i="1" dirty="0" err="1">
                <a:latin typeface="Arial Narrow" panose="020B0606020202030204" pitchFamily="34" charset="0"/>
              </a:rPr>
              <a:t>sp</a:t>
            </a:r>
            <a:r>
              <a:rPr lang="es-CO" sz="1100" i="1" dirty="0">
                <a:latin typeface="Arial Narrow" panose="020B0606020202030204" pitchFamily="34" charset="0"/>
              </a:rPr>
              <a:t>, </a:t>
            </a:r>
            <a:r>
              <a:rPr lang="es-CO" sz="1100" i="1" dirty="0" err="1">
                <a:latin typeface="Arial Narrow" panose="020B0606020202030204" pitchFamily="34" charset="0"/>
              </a:rPr>
              <a:t>Escherichia</a:t>
            </a:r>
            <a:r>
              <a:rPr lang="es-CO" sz="1100" i="1" dirty="0">
                <a:latin typeface="Arial Narrow" panose="020B0606020202030204" pitchFamily="34" charset="0"/>
              </a:rPr>
              <a:t> </a:t>
            </a:r>
            <a:r>
              <a:rPr lang="es-CO" sz="1100" i="1" dirty="0" err="1">
                <a:latin typeface="Arial Narrow" panose="020B0606020202030204" pitchFamily="34" charset="0"/>
              </a:rPr>
              <a:t>coli</a:t>
            </a:r>
            <a:r>
              <a:rPr lang="es-CO" sz="1100" i="1" dirty="0">
                <a:latin typeface="Arial Narrow" panose="020B0606020202030204" pitchFamily="34" charset="0"/>
              </a:rPr>
              <a:t>, Rotavirus, Complejo E </a:t>
            </a:r>
            <a:r>
              <a:rPr lang="es-CO" sz="1100" i="1" dirty="0" err="1">
                <a:latin typeface="Arial Narrow" panose="020B0606020202030204" pitchFamily="34" charset="0"/>
              </a:rPr>
              <a:t>Histolytica</a:t>
            </a:r>
            <a:r>
              <a:rPr lang="es-CO" sz="1100" i="1" dirty="0">
                <a:latin typeface="Arial Narrow" panose="020B0606020202030204" pitchFamily="34" charset="0"/>
              </a:rPr>
              <a:t>, </a:t>
            </a:r>
            <a:r>
              <a:rPr lang="es-CO" sz="1100" i="1" dirty="0" err="1">
                <a:latin typeface="Arial Narrow" panose="020B0606020202030204" pitchFamily="34" charset="0"/>
              </a:rPr>
              <a:t>Bacillus</a:t>
            </a:r>
            <a:r>
              <a:rPr lang="es-CO" sz="1100" i="1" dirty="0">
                <a:latin typeface="Arial Narrow" panose="020B0606020202030204" pitchFamily="34" charset="0"/>
              </a:rPr>
              <a:t> </a:t>
            </a:r>
            <a:r>
              <a:rPr lang="es-CO" sz="1100" i="1" dirty="0" err="1">
                <a:latin typeface="Arial Narrow" panose="020B0606020202030204" pitchFamily="34" charset="0"/>
              </a:rPr>
              <a:t>cereus</a:t>
            </a:r>
            <a:r>
              <a:rPr lang="es-CO" sz="1100" dirty="0">
                <a:latin typeface="Arial Narrow" panose="020B0606020202030204" pitchFamily="34" charset="0"/>
              </a:rPr>
              <a:t>, </a:t>
            </a:r>
            <a:endParaRPr lang="es-CO" sz="1200" dirty="0">
              <a:latin typeface="Arial Narrow" panose="020B0606020202030204" pitchFamily="34" charset="0"/>
            </a:endParaRPr>
          </a:p>
        </p:txBody>
      </p:sp>
      <p:sp>
        <p:nvSpPr>
          <p:cNvPr id="27" name="32 Rectángulo"/>
          <p:cNvSpPr/>
          <p:nvPr/>
        </p:nvSpPr>
        <p:spPr>
          <a:xfrm>
            <a:off x="24082" y="7506131"/>
            <a:ext cx="7141706" cy="319174"/>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61139" y="7537534"/>
            <a:ext cx="3528392" cy="312519"/>
            <a:chOff x="2448322" y="33831"/>
            <a:chExt cx="3528392" cy="284108"/>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84426" y="40940"/>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33" name="47 CuadroTexto"/>
          <p:cNvSpPr txBox="1"/>
          <p:nvPr/>
        </p:nvSpPr>
        <p:spPr>
          <a:xfrm>
            <a:off x="2571661" y="5810688"/>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250628" y="6657951"/>
            <a:ext cx="2600644" cy="415498"/>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459469" y="6178619"/>
            <a:ext cx="644728"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 100% </a:t>
            </a:r>
          </a:p>
        </p:txBody>
      </p:sp>
      <p:sp>
        <p:nvSpPr>
          <p:cNvPr id="36" name="46 CuadroTexto"/>
          <p:cNvSpPr txBox="1"/>
          <p:nvPr/>
        </p:nvSpPr>
        <p:spPr>
          <a:xfrm>
            <a:off x="3330911" y="7033430"/>
            <a:ext cx="561372" cy="307777"/>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a:t>
            </a:r>
          </a:p>
        </p:txBody>
      </p:sp>
      <p:sp>
        <p:nvSpPr>
          <p:cNvPr id="41" name="22 CuadroTexto">
            <a:extLst>
              <a:ext uri="{FF2B5EF4-FFF2-40B4-BE49-F238E27FC236}">
                <a16:creationId xmlns:a16="http://schemas.microsoft.com/office/drawing/2014/main" id="{0287DEDC-FA1B-4343-9744-9BCDC625D897}"/>
              </a:ext>
            </a:extLst>
          </p:cNvPr>
          <p:cNvSpPr txBox="1"/>
          <p:nvPr/>
        </p:nvSpPr>
        <p:spPr>
          <a:xfrm>
            <a:off x="1203371" y="106382"/>
            <a:ext cx="2743410" cy="276999"/>
          </a:xfrm>
          <a:prstGeom prst="rect">
            <a:avLst/>
          </a:prstGeom>
          <a:noFill/>
        </p:spPr>
        <p:txBody>
          <a:bodyPr wrap="square" rtlCol="0">
            <a:spAutoFit/>
          </a:bodyPr>
          <a:lstStyle/>
          <a:p>
            <a:r>
              <a:rPr lang="es-ES" sz="1200" b="1" dirty="0">
                <a:latin typeface="Arial Narrow" panose="020B0606020202030204" pitchFamily="34" charset="0"/>
              </a:rPr>
              <a:t>Canal endémico de las ETA </a:t>
            </a:r>
          </a:p>
        </p:txBody>
      </p:sp>
      <p:sp>
        <p:nvSpPr>
          <p:cNvPr id="39" name="5 Rectángulo">
            <a:extLst>
              <a:ext uri="{FF2B5EF4-FFF2-40B4-BE49-F238E27FC236}">
                <a16:creationId xmlns:a16="http://schemas.microsoft.com/office/drawing/2014/main" id="{28CDAF96-4F9E-4BF5-AF73-01561A898E49}"/>
              </a:ext>
            </a:extLst>
          </p:cNvPr>
          <p:cNvSpPr/>
          <p:nvPr/>
        </p:nvSpPr>
        <p:spPr>
          <a:xfrm>
            <a:off x="59194" y="4995123"/>
            <a:ext cx="7165788"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ETA.. Medellín, a Periodo epidemiológico </a:t>
            </a:r>
            <a:r>
              <a:rPr lang="pt-BR" sz="1100" dirty="0">
                <a:latin typeface="Arial Narrow" panose="020B0606020202030204" pitchFamily="34" charset="0"/>
              </a:rPr>
              <a:t> XII de 2025(p)</a:t>
            </a:r>
            <a:endParaRPr lang="es-ES" sz="1100" dirty="0">
              <a:latin typeface="Arial Narrow" panose="020B0606020202030204" pitchFamily="34" charset="0"/>
            </a:endParaRPr>
          </a:p>
        </p:txBody>
      </p:sp>
      <p:pic>
        <p:nvPicPr>
          <p:cNvPr id="2" name="Imagen 1">
            <a:extLst>
              <a:ext uri="{FF2B5EF4-FFF2-40B4-BE49-F238E27FC236}">
                <a16:creationId xmlns:a16="http://schemas.microsoft.com/office/drawing/2014/main" id="{640CF99C-74FB-401B-950C-10E14993BD72}"/>
              </a:ext>
            </a:extLst>
          </p:cNvPr>
          <p:cNvPicPr>
            <a:picLocks noChangeAspect="1"/>
          </p:cNvPicPr>
          <p:nvPr/>
        </p:nvPicPr>
        <p:blipFill>
          <a:blip r:embed="rId2"/>
          <a:stretch>
            <a:fillRect/>
          </a:stretch>
        </p:blipFill>
        <p:spPr>
          <a:xfrm>
            <a:off x="-24182" y="726988"/>
            <a:ext cx="7127188" cy="4242252"/>
          </a:xfrm>
          <a:prstGeom prst="rect">
            <a:avLst/>
          </a:prstGeom>
        </p:spPr>
      </p:pic>
    </p:spTree>
    <p:extLst>
      <p:ext uri="{BB962C8B-B14F-4D97-AF65-F5344CB8AC3E}">
        <p14:creationId xmlns:p14="http://schemas.microsoft.com/office/powerpoint/2010/main" val="46464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12 - 2025</a:t>
            </a:r>
          </a:p>
        </p:txBody>
      </p:sp>
      <p:sp>
        <p:nvSpPr>
          <p:cNvPr id="6" name="5 Rectángulo"/>
          <p:cNvSpPr/>
          <p:nvPr/>
        </p:nvSpPr>
        <p:spPr>
          <a:xfrm>
            <a:off x="2179172" y="335895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12  acumulado de 2025.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2365</a:t>
              </a:r>
            </a:p>
          </p:txBody>
        </p:sp>
      </p:grpSp>
      <p:sp>
        <p:nvSpPr>
          <p:cNvPr id="9" name="8 CuadroTexto"/>
          <p:cNvSpPr txBox="1"/>
          <p:nvPr/>
        </p:nvSpPr>
        <p:spPr>
          <a:xfrm>
            <a:off x="16447" y="5980058"/>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período del año anterior</a:t>
            </a:r>
          </a:p>
          <a:p>
            <a:pPr algn="ctr"/>
            <a:r>
              <a:rPr lang="es-ES" sz="1200" b="1" dirty="0">
                <a:latin typeface="Arial Narrow" panose="020B0606020202030204" pitchFamily="34" charset="0"/>
              </a:rPr>
              <a:t>Disminuyó en un 10,1%</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12   acumulado de 2022-2025.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25</a:t>
            </a:r>
            <a:endParaRPr lang="es-ES" sz="1050" b="1" dirty="0">
              <a:latin typeface="Arial Narrow" panose="020B0606020202030204" pitchFamily="34" charset="0"/>
            </a:endParaRP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smtClean="0">
                <a:solidFill>
                  <a:srgbClr val="C00000"/>
                </a:solidFill>
                <a:latin typeface="Arial Narrow" panose="020B0606020202030204" pitchFamily="34" charset="0"/>
                <a:ea typeface="+mn-ea"/>
                <a:cs typeface="+mn-cs"/>
              </a:rPr>
              <a:t>Intento </a:t>
            </a:r>
            <a:r>
              <a:rPr lang="es-ES" sz="2500" b="1" dirty="0">
                <a:solidFill>
                  <a:srgbClr val="C00000"/>
                </a:solidFill>
                <a:latin typeface="Arial Narrow" panose="020B0606020202030204" pitchFamily="34" charset="0"/>
                <a:ea typeface="+mn-ea"/>
                <a:cs typeface="+mn-cs"/>
              </a:rPr>
              <a:t>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6"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89,8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203375"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49,7% (1176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pic>
        <p:nvPicPr>
          <p:cNvPr id="2" name="Imagen 1">
            <a:extLst>
              <a:ext uri="{FF2B5EF4-FFF2-40B4-BE49-F238E27FC236}">
                <a16:creationId xmlns:a16="http://schemas.microsoft.com/office/drawing/2014/main" id="{323D2A7A-8E05-4AB6-8B5B-D2D8F7FE0B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22829" y="730015"/>
            <a:ext cx="5045794" cy="2498132"/>
          </a:xfrm>
          <a:prstGeom prst="rect">
            <a:avLst/>
          </a:prstGeom>
        </p:spPr>
      </p:pic>
      <p:graphicFrame>
        <p:nvGraphicFramePr>
          <p:cNvPr id="31" name="4 Gráfico">
            <a:extLst>
              <a:ext uri="{FF2B5EF4-FFF2-40B4-BE49-F238E27FC236}">
                <a16:creationId xmlns:a16="http://schemas.microsoft.com/office/drawing/2014/main" id="{00000000-0008-0000-0E00-000005000000}"/>
              </a:ext>
            </a:extLst>
          </p:cNvPr>
          <p:cNvGraphicFramePr>
            <a:graphicFrameLocks/>
          </p:cNvGraphicFramePr>
          <p:nvPr>
            <p:extLst/>
          </p:nvPr>
        </p:nvGraphicFramePr>
        <p:xfrm>
          <a:off x="2014894" y="3882410"/>
          <a:ext cx="5153729" cy="27011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70177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64312" y="550118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12 acumulado  de  2025.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34,38%</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65,62%</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0,63%</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0,08%</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97,3%</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62,07%</a:t>
              </a:r>
            </a:p>
            <a:p>
              <a:pPr algn="ctr"/>
              <a:r>
                <a:rPr lang="es-ES" sz="1100" b="1" dirty="0">
                  <a:solidFill>
                    <a:schemeClr val="tx1"/>
                  </a:solidFill>
                  <a:latin typeface="Arial Narrow" panose="020B0606020202030204" pitchFamily="34" charset="0"/>
                </a:rPr>
                <a:t>Régimen subsidiado: 33,15%</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0,73%</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2,38%</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0,60%</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26</a:t>
            </a:r>
            <a:endParaRPr lang="es-ES" sz="1050" b="1" dirty="0">
              <a:solidFill>
                <a:schemeClr val="bg1"/>
              </a:solidFill>
              <a:latin typeface="Arial Narrow" panose="020B0606020202030204" pitchFamily="34" charset="0"/>
            </a:endParaRP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68" name="67 Rectángulo"/>
          <p:cNvSpPr/>
          <p:nvPr/>
        </p:nvSpPr>
        <p:spPr>
          <a:xfrm>
            <a:off x="2372856" y="7671662"/>
            <a:ext cx="720069" cy="276999"/>
          </a:xfrm>
          <a:prstGeom prst="rect">
            <a:avLst/>
          </a:prstGeom>
        </p:spPr>
        <p:txBody>
          <a:bodyPr wrap="none">
            <a:spAutoFit/>
          </a:bodyPr>
          <a:lstStyle/>
          <a:p>
            <a:r>
              <a:rPr lang="es-ES" sz="1200" b="1" dirty="0">
                <a:latin typeface="Arial Narrow" panose="020B0606020202030204" pitchFamily="34" charset="0"/>
              </a:rPr>
              <a:t>15 casos</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813 casos</a:t>
            </a:r>
            <a:endParaRPr lang="es-CO" sz="1200" dirty="0"/>
          </a:p>
        </p:txBody>
      </p:sp>
      <p:sp>
        <p:nvSpPr>
          <p:cNvPr id="70" name="69 Rectángulo"/>
          <p:cNvSpPr/>
          <p:nvPr/>
        </p:nvSpPr>
        <p:spPr>
          <a:xfrm>
            <a:off x="1008162" y="7660781"/>
            <a:ext cx="861133" cy="276999"/>
          </a:xfrm>
          <a:prstGeom prst="rect">
            <a:avLst/>
          </a:prstGeom>
        </p:spPr>
        <p:txBody>
          <a:bodyPr wrap="none">
            <a:spAutoFit/>
          </a:bodyPr>
          <a:lstStyle/>
          <a:p>
            <a:r>
              <a:rPr lang="es-ES" sz="1200" b="1" dirty="0">
                <a:latin typeface="Arial Narrow" panose="020B0606020202030204" pitchFamily="34" charset="0"/>
              </a:rPr>
              <a:t>1552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59 casos</a:t>
            </a:r>
            <a:endParaRPr lang="es-CO" sz="1200" dirty="0"/>
          </a:p>
        </p:txBody>
      </p:sp>
      <p:sp>
        <p:nvSpPr>
          <p:cNvPr id="72" name="71 Rectángulo"/>
          <p:cNvSpPr/>
          <p:nvPr/>
        </p:nvSpPr>
        <p:spPr>
          <a:xfrm>
            <a:off x="5387636" y="7668343"/>
            <a:ext cx="720069" cy="276999"/>
          </a:xfrm>
          <a:prstGeom prst="rect">
            <a:avLst/>
          </a:prstGeom>
        </p:spPr>
        <p:txBody>
          <a:bodyPr wrap="none">
            <a:spAutoFit/>
          </a:bodyPr>
          <a:lstStyle/>
          <a:p>
            <a:r>
              <a:rPr lang="es-ES" sz="1200" b="1" dirty="0">
                <a:latin typeface="Arial Narrow" panose="020B0606020202030204" pitchFamily="34" charset="0"/>
              </a:rPr>
              <a:t>18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15 casos</a:t>
            </a:r>
            <a:endParaRPr lang="es-CO" sz="1200" dirty="0"/>
          </a:p>
        </p:txBody>
      </p:sp>
      <p:pic>
        <p:nvPicPr>
          <p:cNvPr id="3" name="Imagen 2">
            <a:extLst>
              <a:ext uri="{FF2B5EF4-FFF2-40B4-BE49-F238E27FC236}">
                <a16:creationId xmlns:a16="http://schemas.microsoft.com/office/drawing/2014/main" id="{ED09134F-15B4-458C-953B-F49E49C3951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02195" y="554649"/>
            <a:ext cx="6397196" cy="4943288"/>
          </a:xfrm>
          <a:prstGeom prst="rect">
            <a:avLst/>
          </a:prstGeom>
        </p:spPr>
      </p:pic>
    </p:spTree>
    <p:extLst>
      <p:ext uri="{BB962C8B-B14F-4D97-AF65-F5344CB8AC3E}">
        <p14:creationId xmlns:p14="http://schemas.microsoft.com/office/powerpoint/2010/main" val="1550791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27</a:t>
            </a:r>
            <a:endParaRPr lang="es-ES" sz="1050" b="1" dirty="0">
              <a:solidFill>
                <a:schemeClr val="bg1"/>
              </a:solidFill>
              <a:latin typeface="Arial Narrow" panose="020B0606020202030204" pitchFamily="34" charset="0"/>
            </a:endParaRP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Grupo de edad y sexo de los casos notificados de intento de suicidio. Periodo epidemiológico 12. 2025.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78,02%</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10,28%</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4,95%</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4,58%</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1874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247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119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110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12. 2025.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12. 2025. </a:t>
            </a:r>
          </a:p>
        </p:txBody>
      </p:sp>
      <p:sp>
        <p:nvSpPr>
          <p:cNvPr id="85" name="84 Rectángulo"/>
          <p:cNvSpPr/>
          <p:nvPr/>
        </p:nvSpPr>
        <p:spPr>
          <a:xfrm>
            <a:off x="-27139" y="7924844"/>
            <a:ext cx="7226190"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familiares,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34 años de edad, siendo el 69% del total de los casos. La cobertura de las visitas de campo que realizan los psicólogos de la secretaría de salud es del 49,7</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12. El evento se está registrando desde la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12  2025 </a:t>
            </a:r>
          </a:p>
        </p:txBody>
      </p:sp>
      <p:graphicFrame>
        <p:nvGraphicFramePr>
          <p:cNvPr id="39" name="Gráfico 38">
            <a:extLst>
              <a:ext uri="{FF2B5EF4-FFF2-40B4-BE49-F238E27FC236}">
                <a16:creationId xmlns:a16="http://schemas.microsoft.com/office/drawing/2014/main" id="{2FEBFBCC-3A8D-41FE-B5B9-C84CA1B103D8}"/>
              </a:ext>
            </a:extLst>
          </p:cNvPr>
          <p:cNvGraphicFramePr>
            <a:graphicFrameLocks/>
          </p:cNvGraphicFramePr>
          <p:nvPr>
            <p:extLst/>
          </p:nvPr>
        </p:nvGraphicFramePr>
        <p:xfrm>
          <a:off x="-38700" y="2433770"/>
          <a:ext cx="3356131" cy="24765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Gráfico 42">
            <a:extLst>
              <a:ext uri="{FF2B5EF4-FFF2-40B4-BE49-F238E27FC236}">
                <a16:creationId xmlns:a16="http://schemas.microsoft.com/office/drawing/2014/main" id="{ABC962FC-1F8B-48F7-9A3C-C6BABC613633}"/>
              </a:ext>
            </a:extLst>
          </p:cNvPr>
          <p:cNvGraphicFramePr>
            <a:graphicFrameLocks/>
          </p:cNvGraphicFramePr>
          <p:nvPr>
            <p:extLst/>
          </p:nvPr>
        </p:nvGraphicFramePr>
        <p:xfrm>
          <a:off x="2919022" y="2571668"/>
          <a:ext cx="4346945" cy="26279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Gráfico 43">
            <a:extLst>
              <a:ext uri="{FF2B5EF4-FFF2-40B4-BE49-F238E27FC236}">
                <a16:creationId xmlns:a16="http://schemas.microsoft.com/office/drawing/2014/main" id="{105FDB46-8C64-4923-BE72-2F605C6B19F0}"/>
              </a:ext>
            </a:extLst>
          </p:cNvPr>
          <p:cNvGraphicFramePr>
            <a:graphicFrameLocks/>
          </p:cNvGraphicFramePr>
          <p:nvPr>
            <p:extLst/>
          </p:nvPr>
        </p:nvGraphicFramePr>
        <p:xfrm>
          <a:off x="1296194" y="5171601"/>
          <a:ext cx="4536504" cy="244972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098357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90" name="Google Shape;90;p1"/>
          <p:cNvPicPr preferRelativeResize="0"/>
          <p:nvPr/>
        </p:nvPicPr>
        <p:blipFill rotWithShape="1">
          <a:blip r:embed="rId4">
            <a:alphaModFix/>
          </a:blip>
          <a:srcRect t="51429"/>
          <a:stretch/>
        </p:blipFill>
        <p:spPr>
          <a:xfrm>
            <a:off x="0" y="2824178"/>
            <a:ext cx="2180731" cy="2724869"/>
          </a:xfrm>
          <a:prstGeom prst="rect">
            <a:avLst/>
          </a:prstGeom>
          <a:noFill/>
          <a:ln>
            <a:noFill/>
          </a:ln>
        </p:spPr>
      </p:pic>
      <p:sp>
        <p:nvSpPr>
          <p:cNvPr id="91" name="Google Shape;91;p1"/>
          <p:cNvSpPr txBox="1"/>
          <p:nvPr/>
        </p:nvSpPr>
        <p:spPr>
          <a:xfrm>
            <a:off x="-39943" y="766609"/>
            <a:ext cx="22077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12- 2025</a:t>
            </a:r>
            <a:endParaRPr sz="1400" b="0" i="0" u="none" strike="noStrike" cap="none">
              <a:solidFill>
                <a:srgbClr val="000000"/>
              </a:solidFill>
              <a:latin typeface="Arial"/>
              <a:ea typeface="Arial"/>
              <a:cs typeface="Arial"/>
              <a:sym typeface="Arial"/>
            </a:endParaRPr>
          </a:p>
        </p:txBody>
      </p:sp>
      <p:grpSp>
        <p:nvGrpSpPr>
          <p:cNvPr id="92" name="Google Shape;92;p1"/>
          <p:cNvGrpSpPr/>
          <p:nvPr/>
        </p:nvGrpSpPr>
        <p:grpSpPr>
          <a:xfrm>
            <a:off x="167109" y="4049688"/>
            <a:ext cx="1892650" cy="488476"/>
            <a:chOff x="2397524" y="3379972"/>
            <a:chExt cx="4508500" cy="904875"/>
          </a:xfrm>
        </p:grpSpPr>
        <p:pic>
          <p:nvPicPr>
            <p:cNvPr id="93" name="Google Shape;93;p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94" name="Google Shape;94;p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4</a:t>
              </a:r>
              <a:endParaRPr sz="1400" b="0" i="0" u="none" strike="noStrike" cap="none">
                <a:solidFill>
                  <a:srgbClr val="000000"/>
                </a:solidFill>
                <a:latin typeface="Arial"/>
                <a:ea typeface="Arial"/>
                <a:cs typeface="Arial"/>
                <a:sym typeface="Arial"/>
              </a:endParaRPr>
            </a:p>
          </p:txBody>
        </p:sp>
      </p:grpSp>
      <p:sp>
        <p:nvSpPr>
          <p:cNvPr id="95" name="Google Shape;95;p1"/>
          <p:cNvSpPr txBox="1"/>
          <p:nvPr/>
        </p:nvSpPr>
        <p:spPr>
          <a:xfrm>
            <a:off x="-13834" y="4735570"/>
            <a:ext cx="2265000" cy="1000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a:ea typeface="Arial"/>
                <a:cs typeface="Arial"/>
                <a:sym typeface="Arial"/>
              </a:rPr>
              <a:t>Variación porcentual respecto al mismo período del año anterior: 3</a:t>
            </a:r>
            <a:endParaRPr sz="1200" b="1"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es-ES" sz="1100" b="1" i="0" u="none" strike="noStrike" cap="none">
                <a:solidFill>
                  <a:srgbClr val="FF0000"/>
                </a:solidFill>
                <a:latin typeface="Arial"/>
                <a:ea typeface="Arial"/>
                <a:cs typeface="Arial"/>
                <a:sym typeface="Arial"/>
              </a:rPr>
              <a:t>Incremento del 50%</a:t>
            </a:r>
            <a:endParaRPr sz="1100" b="1"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grpSp>
        <p:nvGrpSpPr>
          <p:cNvPr id="96" name="Google Shape;96;p1"/>
          <p:cNvGrpSpPr/>
          <p:nvPr/>
        </p:nvGrpSpPr>
        <p:grpSpPr>
          <a:xfrm>
            <a:off x="2448322" y="74775"/>
            <a:ext cx="3446504" cy="276999"/>
            <a:chOff x="2448322" y="74775"/>
            <a:chExt cx="3446504" cy="276999"/>
          </a:xfrm>
        </p:grpSpPr>
        <p:sp>
          <p:nvSpPr>
            <p:cNvPr id="97" name="Google Shape;97;p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98" name="Google Shape;98;p1"/>
            <p:cNvCxnSpPr>
              <a:stCxn id="9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99" name="Google Shape;99;p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grpSp>
      <p:sp>
        <p:nvSpPr>
          <p:cNvPr id="100" name="Google Shape;100;p1"/>
          <p:cNvSpPr/>
          <p:nvPr/>
        </p:nvSpPr>
        <p:spPr>
          <a:xfrm>
            <a:off x="0" y="61561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01" name="Google Shape;101;p1"/>
          <p:cNvGrpSpPr/>
          <p:nvPr/>
        </p:nvGrpSpPr>
        <p:grpSpPr>
          <a:xfrm>
            <a:off x="263756" y="6256056"/>
            <a:ext cx="5971403" cy="340261"/>
            <a:chOff x="2448322" y="74775"/>
            <a:chExt cx="3513839" cy="266582"/>
          </a:xfrm>
        </p:grpSpPr>
        <p:sp>
          <p:nvSpPr>
            <p:cNvPr id="102" name="Google Shape;102;p1"/>
            <p:cNvSpPr/>
            <p:nvPr/>
          </p:nvSpPr>
          <p:spPr>
            <a:xfrm>
              <a:off x="2448322" y="74775"/>
              <a:ext cx="218596"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103" name="Google Shape;103;p1"/>
            <p:cNvCxnSpPr>
              <a:stCxn id="102" idx="6"/>
            </p:cNvCxnSpPr>
            <p:nvPr/>
          </p:nvCxnSpPr>
          <p:spPr>
            <a:xfrm>
              <a:off x="2666918" y="205580"/>
              <a:ext cx="717600" cy="0"/>
            </a:xfrm>
            <a:prstGeom prst="straightConnector1">
              <a:avLst/>
            </a:prstGeom>
            <a:noFill/>
            <a:ln w="28575" cap="flat" cmpd="sng">
              <a:solidFill>
                <a:srgbClr val="C00000"/>
              </a:solidFill>
              <a:prstDash val="solid"/>
              <a:round/>
              <a:headEnd type="none" w="sm" len="sm"/>
              <a:tailEnd type="none" w="sm" len="sm"/>
            </a:ln>
          </p:spPr>
        </p:cxnSp>
        <p:sp>
          <p:nvSpPr>
            <p:cNvPr id="104" name="Google Shape;104;p1"/>
            <p:cNvSpPr txBox="1"/>
            <p:nvPr/>
          </p:nvSpPr>
          <p:spPr>
            <a:xfrm>
              <a:off x="3369873" y="76112"/>
              <a:ext cx="2592288" cy="2652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Variables de interés</a:t>
              </a:r>
              <a:endParaRPr sz="1400" b="0" i="0" u="none" strike="noStrike" cap="none">
                <a:solidFill>
                  <a:srgbClr val="000000"/>
                </a:solidFill>
                <a:latin typeface="Arial"/>
                <a:ea typeface="Arial"/>
                <a:cs typeface="Arial"/>
                <a:sym typeface="Arial"/>
              </a:endParaRPr>
            </a:p>
          </p:txBody>
        </p:sp>
      </p:grpSp>
      <p:sp>
        <p:nvSpPr>
          <p:cNvPr id="105"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28 </a:t>
            </a:r>
            <a:endParaRPr sz="1400" b="0" i="0" u="none" strike="noStrike" cap="none" dirty="0">
              <a:solidFill>
                <a:srgbClr val="000000"/>
              </a:solidFill>
              <a:latin typeface="Arial"/>
              <a:ea typeface="Arial"/>
              <a:cs typeface="Arial"/>
              <a:sym typeface="Arial"/>
            </a:endParaRPr>
          </a:p>
        </p:txBody>
      </p:sp>
      <p:sp>
        <p:nvSpPr>
          <p:cNvPr id="106" name="Google Shape;106;p1"/>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materna- MM</a:t>
            </a:r>
            <a:endParaRPr/>
          </a:p>
        </p:txBody>
      </p:sp>
      <p:grpSp>
        <p:nvGrpSpPr>
          <p:cNvPr id="107" name="Google Shape;107;p1"/>
          <p:cNvGrpSpPr/>
          <p:nvPr/>
        </p:nvGrpSpPr>
        <p:grpSpPr>
          <a:xfrm>
            <a:off x="2410562" y="7703262"/>
            <a:ext cx="757840" cy="646484"/>
            <a:chOff x="5227274" y="1274868"/>
            <a:chExt cx="757840" cy="646484"/>
          </a:xfrm>
        </p:grpSpPr>
        <p:sp>
          <p:nvSpPr>
            <p:cNvPr id="108" name="Google Shape;108;p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sp>
          <p:nvSpPr>
            <p:cNvPr id="109" name="Google Shape;109;p1"/>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Indígena</a:t>
              </a:r>
              <a:endParaRPr sz="1200" b="1" i="0" u="sng" strike="noStrike" cap="none">
                <a:solidFill>
                  <a:srgbClr val="000000"/>
                </a:solidFill>
                <a:latin typeface="Arial Narrow"/>
                <a:ea typeface="Arial Narrow"/>
                <a:cs typeface="Arial Narrow"/>
                <a:sym typeface="Arial Narrow"/>
              </a:endParaRPr>
            </a:p>
          </p:txBody>
        </p:sp>
      </p:grpSp>
      <p:pic>
        <p:nvPicPr>
          <p:cNvPr id="110" name="Google Shape;110;p1"/>
          <p:cNvPicPr preferRelativeResize="0"/>
          <p:nvPr/>
        </p:nvPicPr>
        <p:blipFill rotWithShape="1">
          <a:blip r:embed="rId6">
            <a:alphaModFix/>
          </a:blip>
          <a:srcRect l="86761"/>
          <a:stretch/>
        </p:blipFill>
        <p:spPr>
          <a:xfrm>
            <a:off x="2529565" y="7108318"/>
            <a:ext cx="537606" cy="670512"/>
          </a:xfrm>
          <a:prstGeom prst="rect">
            <a:avLst/>
          </a:prstGeom>
          <a:noFill/>
          <a:ln>
            <a:noFill/>
          </a:ln>
        </p:spPr>
      </p:pic>
      <p:pic>
        <p:nvPicPr>
          <p:cNvPr id="111" name="Google Shape;111;p1"/>
          <p:cNvPicPr preferRelativeResize="0"/>
          <p:nvPr/>
        </p:nvPicPr>
        <p:blipFill rotWithShape="1">
          <a:blip r:embed="rId7">
            <a:alphaModFix/>
          </a:blip>
          <a:srcRect/>
          <a:stretch/>
        </p:blipFill>
        <p:spPr>
          <a:xfrm>
            <a:off x="470011" y="6804248"/>
            <a:ext cx="942975" cy="771525"/>
          </a:xfrm>
          <a:prstGeom prst="rect">
            <a:avLst/>
          </a:prstGeom>
          <a:noFill/>
          <a:ln>
            <a:noFill/>
          </a:ln>
        </p:spPr>
      </p:pic>
      <p:grpSp>
        <p:nvGrpSpPr>
          <p:cNvPr id="112" name="Google Shape;112;p1"/>
          <p:cNvGrpSpPr/>
          <p:nvPr/>
        </p:nvGrpSpPr>
        <p:grpSpPr>
          <a:xfrm>
            <a:off x="116195" y="7452320"/>
            <a:ext cx="1720560" cy="1152128"/>
            <a:chOff x="-36884" y="6798489"/>
            <a:chExt cx="1305446" cy="1152128"/>
          </a:xfrm>
        </p:grpSpPr>
        <p:sp>
          <p:nvSpPr>
            <p:cNvPr id="113" name="Google Shape;113;p1"/>
            <p:cNvSpPr txBox="1"/>
            <p:nvPr/>
          </p:nvSpPr>
          <p:spPr>
            <a:xfrm>
              <a:off x="-14122" y="6798489"/>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Área de ocurrencia</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14122" y="7094529"/>
              <a:ext cx="1282684" cy="628832"/>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Cabecera municipal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4</a:t>
              </a:r>
              <a:endParaRPr sz="1400" b="0" i="0" u="none" strike="noStrike" cap="none">
                <a:solidFill>
                  <a:srgbClr val="000000"/>
                </a:solidFill>
                <a:latin typeface="Arial"/>
                <a:ea typeface="Arial"/>
                <a:cs typeface="Arial"/>
                <a:sym typeface="Arial"/>
              </a:endParaRPr>
            </a:p>
          </p:txBody>
        </p:sp>
        <p:sp>
          <p:nvSpPr>
            <p:cNvPr id="115" name="Google Shape;115;p1"/>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p:txBody>
        </p:sp>
      </p:grpSp>
      <p:sp>
        <p:nvSpPr>
          <p:cNvPr id="116" name="Google Shape;116;p1"/>
          <p:cNvSpPr txBox="1"/>
          <p:nvPr/>
        </p:nvSpPr>
        <p:spPr>
          <a:xfrm>
            <a:off x="3021864" y="5106054"/>
            <a:ext cx="2295626" cy="1479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cxnSp>
        <p:nvCxnSpPr>
          <p:cNvPr id="117" name="Google Shape;117;p1"/>
          <p:cNvCxnSpPr/>
          <p:nvPr/>
        </p:nvCxnSpPr>
        <p:spPr>
          <a:xfrm rot="10800000">
            <a:off x="3613116" y="2896506"/>
            <a:ext cx="2154764" cy="0"/>
          </a:xfrm>
          <a:prstGeom prst="straightConnector1">
            <a:avLst/>
          </a:prstGeom>
          <a:noFill/>
          <a:ln w="9525" cap="flat" cmpd="sng">
            <a:solidFill>
              <a:srgbClr val="002060"/>
            </a:solidFill>
            <a:prstDash val="solid"/>
            <a:round/>
            <a:headEnd type="none" w="sm" len="sm"/>
            <a:tailEnd type="oval" w="med" len="med"/>
          </a:ln>
        </p:spPr>
      </p:cxnSp>
      <p:pic>
        <p:nvPicPr>
          <p:cNvPr id="118" name="Google Shape;118;p1"/>
          <p:cNvPicPr preferRelativeResize="0"/>
          <p:nvPr/>
        </p:nvPicPr>
        <p:blipFill rotWithShape="1">
          <a:blip r:embed="rId8">
            <a:alphaModFix/>
          </a:blip>
          <a:srcRect/>
          <a:stretch/>
        </p:blipFill>
        <p:spPr>
          <a:xfrm>
            <a:off x="4536554" y="7125256"/>
            <a:ext cx="557405" cy="912116"/>
          </a:xfrm>
          <a:prstGeom prst="rect">
            <a:avLst/>
          </a:prstGeom>
          <a:noFill/>
          <a:ln>
            <a:noFill/>
          </a:ln>
        </p:spPr>
      </p:pic>
      <p:sp>
        <p:nvSpPr>
          <p:cNvPr id="119" name="Google Shape;119;p1"/>
          <p:cNvSpPr/>
          <p:nvPr/>
        </p:nvSpPr>
        <p:spPr>
          <a:xfrm>
            <a:off x="4032498" y="8125715"/>
            <a:ext cx="1735382" cy="943509"/>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Grupo de edad en años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20 a 24: 0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25 a 29: 1 caso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30 a 34: 1 caso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35 a 39: 2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40 y más: 0 casos</a:t>
            </a:r>
            <a:endParaRPr sz="16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 </a:t>
            </a:r>
            <a:endParaRPr sz="1400" b="0" i="0" u="none" strike="noStrike" cap="none">
              <a:solidFill>
                <a:srgbClr val="000000"/>
              </a:solidFill>
              <a:latin typeface="Arial"/>
              <a:ea typeface="Arial"/>
              <a:cs typeface="Arial"/>
              <a:sym typeface="Arial"/>
            </a:endParaRPr>
          </a:p>
        </p:txBody>
      </p:sp>
      <p:sp>
        <p:nvSpPr>
          <p:cNvPr id="120" name="Google Shape;120;p1"/>
          <p:cNvSpPr/>
          <p:nvPr/>
        </p:nvSpPr>
        <p:spPr>
          <a:xfrm>
            <a:off x="64770" y="8456295"/>
            <a:ext cx="1855470" cy="61341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Sitio de ocurrencia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Hospital o Clínica: 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Casa: 1</a:t>
            </a: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a:off x="2194566" y="2188159"/>
            <a:ext cx="5006332" cy="6924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s-ES" sz="1050" b="1" i="0" u="none" strike="noStrike" cap="none">
                <a:solidFill>
                  <a:srgbClr val="000000"/>
                </a:solidFill>
                <a:latin typeface="Arial"/>
                <a:ea typeface="Arial"/>
                <a:cs typeface="Arial"/>
                <a:sym typeface="Arial"/>
              </a:rPr>
              <a:t>Canal endémico para mortalidad materna, datos preliminares. Residentes en Medellín. Acumulado al  duodécimo periodo epidemiológico de 2025. </a:t>
            </a:r>
            <a:r>
              <a:rPr lang="es-ES" sz="1050" b="0" i="1" u="none" strike="noStrike" cap="none">
                <a:solidFill>
                  <a:srgbClr val="000000"/>
                </a:solidFill>
                <a:latin typeface="Arial"/>
                <a:ea typeface="Arial"/>
                <a:cs typeface="Arial"/>
                <a:sym typeface="Arial"/>
              </a:rPr>
              <a:t> </a:t>
            </a:r>
            <a:endParaRPr sz="400" b="0" i="1" u="none" strike="noStrike" cap="none">
              <a:solidFill>
                <a:srgbClr val="1F497D"/>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900"/>
              <a:buFont typeface="Arial"/>
              <a:buNone/>
            </a:pPr>
            <a:r>
              <a:rPr lang="es-ES" sz="900" b="0" i="0" u="none" strike="noStrike" cap="none">
                <a:solidFill>
                  <a:srgbClr val="000000"/>
                </a:solidFill>
                <a:latin typeface="Arial"/>
                <a:ea typeface="Arial"/>
                <a:cs typeface="Arial"/>
                <a:sym typeface="Arial"/>
              </a:rPr>
              <a:t>Nota: método utilizado MMWR (razones observadas y esperadas). Fuente: Seguimiento mortalidad materna 2013 - 2025. Medellín. Fecha de corte: 29/11/2025. </a:t>
            </a:r>
            <a:endParaRPr sz="200" b="0" i="0" u="none" strike="noStrike" cap="none">
              <a:solidFill>
                <a:srgbClr val="000000"/>
              </a:solidFill>
              <a:latin typeface="Quattrocento Sans"/>
              <a:ea typeface="Quattrocento Sans"/>
              <a:cs typeface="Quattrocento Sans"/>
              <a:sym typeface="Quattrocento Sans"/>
            </a:endParaRPr>
          </a:p>
        </p:txBody>
      </p:sp>
      <p:grpSp>
        <p:nvGrpSpPr>
          <p:cNvPr id="122" name="Google Shape;122;p1"/>
          <p:cNvGrpSpPr/>
          <p:nvPr/>
        </p:nvGrpSpPr>
        <p:grpSpPr>
          <a:xfrm>
            <a:off x="2520330" y="2899860"/>
            <a:ext cx="4110584" cy="2248204"/>
            <a:chOff x="3758105" y="2913551"/>
            <a:chExt cx="4110584" cy="2248204"/>
          </a:xfrm>
        </p:grpSpPr>
        <p:sp>
          <p:nvSpPr>
            <p:cNvPr id="123" name="Google Shape;123;p1"/>
            <p:cNvSpPr txBox="1"/>
            <p:nvPr/>
          </p:nvSpPr>
          <p:spPr>
            <a:xfrm>
              <a:off x="4588958" y="4567725"/>
              <a:ext cx="224121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Muertes maternas tardías</a:t>
              </a:r>
              <a:endParaRPr sz="1400" b="1" i="0" u="none" strike="noStrike" cap="none">
                <a:solidFill>
                  <a:schemeClr val="dk1"/>
                </a:solidFill>
                <a:latin typeface="Arial Narrow"/>
                <a:ea typeface="Arial Narrow"/>
                <a:cs typeface="Arial Narrow"/>
                <a:sym typeface="Arial Narrow"/>
              </a:endParaRPr>
            </a:p>
          </p:txBody>
        </p:sp>
        <p:sp>
          <p:nvSpPr>
            <p:cNvPr id="124" name="Google Shape;124;p1"/>
            <p:cNvSpPr txBox="1"/>
            <p:nvPr/>
          </p:nvSpPr>
          <p:spPr>
            <a:xfrm flipH="1">
              <a:off x="5093959" y="4792423"/>
              <a:ext cx="277473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00B050"/>
                  </a:solidFill>
                  <a:latin typeface="Arial Narrow"/>
                  <a:ea typeface="Arial Narrow"/>
                  <a:cs typeface="Arial Narrow"/>
                  <a:sym typeface="Arial Narrow"/>
                </a:rPr>
                <a:t>8 casos</a:t>
              </a:r>
              <a:endParaRPr sz="1400" b="0" i="0" u="none" strike="noStrike" cap="none">
                <a:solidFill>
                  <a:srgbClr val="000000"/>
                </a:solidFill>
                <a:latin typeface="Arial"/>
                <a:ea typeface="Arial"/>
                <a:cs typeface="Arial"/>
                <a:sym typeface="Arial"/>
              </a:endParaRPr>
            </a:p>
          </p:txBody>
        </p:sp>
        <p:sp>
          <p:nvSpPr>
            <p:cNvPr id="125" name="Google Shape;125;p1"/>
            <p:cNvSpPr txBox="1"/>
            <p:nvPr/>
          </p:nvSpPr>
          <p:spPr>
            <a:xfrm>
              <a:off x="4588958" y="2913551"/>
              <a:ext cx="224121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chemeClr val="dk1"/>
                  </a:solidFill>
                  <a:latin typeface="Arial Narrow"/>
                  <a:ea typeface="Arial Narrow"/>
                  <a:cs typeface="Arial Narrow"/>
                  <a:sym typeface="Arial Narrow"/>
                </a:rPr>
                <a:t>Razón MM temprana</a:t>
              </a:r>
              <a:endParaRPr sz="1800" b="1" i="0" u="none" strike="noStrike" cap="none">
                <a:solidFill>
                  <a:schemeClr val="dk1"/>
                </a:solidFill>
                <a:latin typeface="Arial Narrow"/>
                <a:ea typeface="Arial Narrow"/>
                <a:cs typeface="Arial Narrow"/>
                <a:sym typeface="Arial Narrow"/>
              </a:endParaRPr>
            </a:p>
          </p:txBody>
        </p:sp>
        <p:sp>
          <p:nvSpPr>
            <p:cNvPr id="126" name="Google Shape;126;p1"/>
            <p:cNvSpPr txBox="1"/>
            <p:nvPr/>
          </p:nvSpPr>
          <p:spPr>
            <a:xfrm>
              <a:off x="4906460" y="3912796"/>
              <a:ext cx="154401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dirty="0">
                  <a:solidFill>
                    <a:srgbClr val="00B050"/>
                  </a:solidFill>
                  <a:latin typeface="Arial Narrow"/>
                  <a:ea typeface="Arial Narrow"/>
                  <a:cs typeface="Arial Narrow"/>
                  <a:sym typeface="Arial Narrow"/>
                </a:rPr>
                <a:t>18,2 por cien mil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dirty="0">
                  <a:solidFill>
                    <a:srgbClr val="00B050"/>
                  </a:solidFill>
                  <a:latin typeface="Arial Narrow"/>
                  <a:ea typeface="Arial Narrow"/>
                  <a:cs typeface="Arial Narrow"/>
                  <a:sym typeface="Arial Narrow"/>
                </a:rPr>
                <a:t>nacidos vivos</a:t>
              </a:r>
              <a:endParaRPr sz="1400" b="0" i="0" u="none" strike="noStrike" cap="none" dirty="0">
                <a:solidFill>
                  <a:srgbClr val="000000"/>
                </a:solidFill>
                <a:latin typeface="Arial"/>
                <a:ea typeface="Arial"/>
                <a:cs typeface="Arial"/>
                <a:sym typeface="Arial"/>
              </a:endParaRPr>
            </a:p>
          </p:txBody>
        </p:sp>
        <p:sp>
          <p:nvSpPr>
            <p:cNvPr id="127" name="Google Shape;127;p1"/>
            <p:cNvSpPr txBox="1"/>
            <p:nvPr/>
          </p:nvSpPr>
          <p:spPr>
            <a:xfrm>
              <a:off x="4320528" y="3690356"/>
              <a:ext cx="288037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chemeClr val="dk1"/>
                  </a:solidFill>
                  <a:latin typeface="Arial Narrow"/>
                  <a:ea typeface="Arial Narrow"/>
                  <a:cs typeface="Arial Narrow"/>
                  <a:sym typeface="Arial Narrow"/>
                </a:rPr>
                <a:t>Razón MM temprana evitable. </a:t>
              </a:r>
              <a:endParaRPr sz="1800" b="1" i="0" u="none" strike="noStrike" cap="none">
                <a:solidFill>
                  <a:schemeClr val="dk1"/>
                </a:solidFill>
                <a:latin typeface="Arial Narrow"/>
                <a:ea typeface="Arial Narrow"/>
                <a:cs typeface="Arial Narrow"/>
                <a:sym typeface="Arial Narrow"/>
              </a:endParaRPr>
            </a:p>
          </p:txBody>
        </p:sp>
        <p:sp>
          <p:nvSpPr>
            <p:cNvPr id="128" name="Google Shape;128;p1"/>
            <p:cNvSpPr txBox="1"/>
            <p:nvPr/>
          </p:nvSpPr>
          <p:spPr>
            <a:xfrm>
              <a:off x="3758105" y="3221369"/>
              <a:ext cx="401955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dirty="0">
                  <a:solidFill>
                    <a:srgbClr val="FF0000"/>
                  </a:solidFill>
                  <a:latin typeface="Arial Narrow"/>
                  <a:ea typeface="Arial Narrow"/>
                  <a:cs typeface="Arial Narrow"/>
                  <a:sym typeface="Arial Narrow"/>
                </a:rPr>
                <a:t>24,3 por cien mil  nacidos vivos</a:t>
              </a:r>
              <a:endParaRPr sz="1800" b="0" i="0" u="none" strike="noStrike" cap="none" dirty="0">
                <a:solidFill>
                  <a:schemeClr val="dk1"/>
                </a:solidFill>
                <a:latin typeface="Calibri"/>
                <a:ea typeface="Calibri"/>
                <a:cs typeface="Calibri"/>
                <a:sym typeface="Calibri"/>
              </a:endParaRPr>
            </a:p>
          </p:txBody>
        </p:sp>
      </p:grpSp>
      <p:sp>
        <p:nvSpPr>
          <p:cNvPr id="129" name="Google Shape;129;p1"/>
          <p:cNvSpPr/>
          <p:nvPr/>
        </p:nvSpPr>
        <p:spPr>
          <a:xfrm>
            <a:off x="2883565" y="5381774"/>
            <a:ext cx="2858017" cy="75613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Régimen subsidiado: 2 casos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No Afiliado: 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Contributivo: 2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Excepción – especial : 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Narrow"/>
              <a:ea typeface="Arial Narrow"/>
              <a:cs typeface="Arial Narrow"/>
              <a:sym typeface="Arial Narrow"/>
            </a:endParaRPr>
          </a:p>
        </p:txBody>
      </p:sp>
      <p:pic>
        <p:nvPicPr>
          <p:cNvPr id="130" name="Google Shape;130;p1"/>
          <p:cNvPicPr preferRelativeResize="0"/>
          <p:nvPr/>
        </p:nvPicPr>
        <p:blipFill rotWithShape="1">
          <a:blip r:embed="rId9">
            <a:alphaModFix/>
          </a:blip>
          <a:srcRect/>
          <a:stretch/>
        </p:blipFill>
        <p:spPr>
          <a:xfrm>
            <a:off x="2499707" y="367748"/>
            <a:ext cx="4053070" cy="1829511"/>
          </a:xfrm>
          <a:prstGeom prst="rect">
            <a:avLst/>
          </a:prstGeom>
          <a:noFill/>
          <a:ln>
            <a:noFill/>
          </a:ln>
        </p:spPr>
      </p:pic>
    </p:spTree>
    <p:extLst>
      <p:ext uri="{BB962C8B-B14F-4D97-AF65-F5344CB8AC3E}">
        <p14:creationId xmlns:p14="http://schemas.microsoft.com/office/powerpoint/2010/main" val="3400765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
          <p:cNvSpPr/>
          <p:nvPr/>
        </p:nvSpPr>
        <p:spPr>
          <a:xfrm>
            <a:off x="351011" y="3203848"/>
            <a:ext cx="6843043" cy="16311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Tendencia de la razón de muerte materna. </a:t>
            </a:r>
            <a:endParaRPr sz="2000" b="1" i="0" u="none" strike="noStrike" cap="none" dirty="0">
              <a:solidFill>
                <a:srgbClr val="00206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Residentes en Colombia, Antioquia y  Medellín, 2004-2025*.</a:t>
            </a:r>
            <a:endParaRPr sz="2000" b="0" i="0" u="none" strike="noStrike" cap="none" dirty="0">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CO" sz="1000" dirty="0">
                <a:solidFill>
                  <a:schemeClr val="dk1"/>
                </a:solidFill>
                <a:latin typeface="Calibri"/>
                <a:ea typeface="Calibri"/>
                <a:cs typeface="Calibri"/>
              </a:rPr>
              <a:t>Fuente: Proceso de vigilancia epidemiológica de mortalidad materna temprana, muerte materna tardía y por causas coincidentes, </a:t>
            </a:r>
            <a:r>
              <a:rPr lang="es-CO" sz="1000" dirty="0" err="1">
                <a:solidFill>
                  <a:schemeClr val="dk1"/>
                </a:solidFill>
                <a:latin typeface="Calibri"/>
                <a:ea typeface="Calibri"/>
                <a:cs typeface="Calibri"/>
              </a:rPr>
              <a:t>Sivigila</a:t>
            </a:r>
            <a:r>
              <a:rPr lang="es-CO" sz="1000" dirty="0">
                <a:solidFill>
                  <a:schemeClr val="dk1"/>
                </a:solidFill>
                <a:latin typeface="Calibri"/>
                <a:ea typeface="Calibri"/>
                <a:cs typeface="Calibri"/>
              </a:rPr>
              <a:t>, RUAF ND y </a:t>
            </a:r>
            <a:r>
              <a:rPr lang="es-CO" sz="1000" dirty="0" err="1">
                <a:solidFill>
                  <a:schemeClr val="dk1"/>
                </a:solidFill>
                <a:latin typeface="Calibri"/>
                <a:ea typeface="Calibri"/>
                <a:cs typeface="Calibri"/>
              </a:rPr>
              <a:t>Sivigila</a:t>
            </a:r>
            <a:r>
              <a:rPr lang="es-CO" sz="1000" dirty="0">
                <a:solidFill>
                  <a:schemeClr val="dk1"/>
                </a:solidFill>
                <a:latin typeface="Calibri"/>
                <a:ea typeface="Calibri"/>
                <a:cs typeface="Calibri"/>
              </a:rPr>
              <a:t> – maternidad segura. Nacidos vivos DANE 2004 - 2024. Medellín, duodécimo periodo epidemiológico, fecha de corte: 29/11/2025. Los datos para Colombia y Antioquia se tomaron del informe de evento a undécimo periodo epidemiológico de 2025, fecha de corte: 01/11/2025. </a:t>
            </a:r>
            <a:endParaRPr sz="1000" dirty="0">
              <a:solidFill>
                <a:schemeClr val="dk1"/>
              </a:solidFill>
              <a:latin typeface="Calibri"/>
              <a:ea typeface="Calibri"/>
              <a:cs typeface="Calibri"/>
              <a:sym typeface="Calibri"/>
            </a:endParaRPr>
          </a:p>
        </p:txBody>
      </p:sp>
      <p:sp>
        <p:nvSpPr>
          <p:cNvPr id="136" name="Google Shape;136;p2"/>
          <p:cNvSpPr/>
          <p:nvPr/>
        </p:nvSpPr>
        <p:spPr>
          <a:xfrm>
            <a:off x="441591" y="7779949"/>
            <a:ext cx="6661881" cy="129262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Tendencia de la razón de muerte materna evitable.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Residentes en Medellín, 2004-2025*.</a:t>
            </a:r>
            <a:endParaRPr sz="2000" b="0" i="0" u="none" strike="noStrike" cap="none" dirty="0">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CO" sz="1000" dirty="0">
                <a:solidFill>
                  <a:schemeClr val="dk1"/>
                </a:solidFill>
                <a:latin typeface="Calibri"/>
                <a:ea typeface="Calibri"/>
                <a:cs typeface="Calibri"/>
              </a:rPr>
              <a:t>Fuente: Proceso de vigilancia epidemiológica de mortalidad materna temprana, muerte materna tardía y por causas coincidentes, </a:t>
            </a:r>
            <a:r>
              <a:rPr lang="es-CO" sz="1000" dirty="0" err="1">
                <a:solidFill>
                  <a:schemeClr val="dk1"/>
                </a:solidFill>
                <a:latin typeface="Calibri"/>
                <a:ea typeface="Calibri"/>
                <a:cs typeface="Calibri"/>
              </a:rPr>
              <a:t>Sivigila</a:t>
            </a:r>
            <a:r>
              <a:rPr lang="es-CO" sz="1000" dirty="0">
                <a:solidFill>
                  <a:schemeClr val="dk1"/>
                </a:solidFill>
                <a:latin typeface="Calibri"/>
                <a:ea typeface="Calibri"/>
                <a:cs typeface="Calibri"/>
              </a:rPr>
              <a:t>, RUAF ND y </a:t>
            </a:r>
            <a:r>
              <a:rPr lang="es-CO" sz="1000" dirty="0" err="1">
                <a:solidFill>
                  <a:schemeClr val="dk1"/>
                </a:solidFill>
                <a:latin typeface="Calibri"/>
                <a:ea typeface="Calibri"/>
                <a:cs typeface="Calibri"/>
              </a:rPr>
              <a:t>Sivigila</a:t>
            </a:r>
            <a:r>
              <a:rPr lang="es-CO" sz="1000" dirty="0">
                <a:solidFill>
                  <a:schemeClr val="dk1"/>
                </a:solidFill>
                <a:latin typeface="Calibri"/>
                <a:ea typeface="Calibri"/>
                <a:cs typeface="Calibri"/>
              </a:rPr>
              <a:t> – maternidad segura. Nacidos vivos fuente DANE 2004 - 2024. Medellín, duodécimo periodo epidemiológico, fecha de corte: 29/11/2025. </a:t>
            </a:r>
            <a:r>
              <a:rPr lang="es-ES" sz="1000" dirty="0">
                <a:solidFill>
                  <a:schemeClr val="dk1"/>
                </a:solidFill>
                <a:latin typeface="Calibri"/>
                <a:ea typeface="Calibri"/>
                <a:cs typeface="Calibri"/>
                <a:sym typeface="Calibri"/>
              </a:rPr>
              <a:t>.</a:t>
            </a:r>
            <a:endParaRPr sz="1000"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800"/>
              <a:buFont typeface="Arial"/>
              <a:buNone/>
            </a:pPr>
            <a:r>
              <a:rPr lang="es-ES" sz="800" b="0" i="0" u="none" strike="noStrike" cap="none" dirty="0">
                <a:solidFill>
                  <a:schemeClr val="dk1"/>
                </a:solidFill>
                <a:latin typeface="Arial"/>
                <a:ea typeface="Arial"/>
                <a:cs typeface="Arial"/>
                <a:sym typeface="Arial"/>
              </a:rPr>
              <a:t>.</a:t>
            </a:r>
            <a:endParaRPr sz="800" b="0" i="0" u="none" strike="noStrike" cap="none"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51136B9A-CF55-4B6F-809C-77D53194035F}"/>
              </a:ext>
            </a:extLst>
          </p:cNvPr>
          <p:cNvPicPr>
            <a:picLocks noChangeAspect="1"/>
          </p:cNvPicPr>
          <p:nvPr/>
        </p:nvPicPr>
        <p:blipFill>
          <a:blip r:embed="rId3"/>
          <a:stretch>
            <a:fillRect/>
          </a:stretch>
        </p:blipFill>
        <p:spPr>
          <a:xfrm>
            <a:off x="320139" y="139986"/>
            <a:ext cx="6176914" cy="3063862"/>
          </a:xfrm>
          <a:prstGeom prst="rect">
            <a:avLst/>
          </a:prstGeom>
        </p:spPr>
      </p:pic>
      <p:pic>
        <p:nvPicPr>
          <p:cNvPr id="5" name="Imagen 4">
            <a:extLst>
              <a:ext uri="{FF2B5EF4-FFF2-40B4-BE49-F238E27FC236}">
                <a16:creationId xmlns:a16="http://schemas.microsoft.com/office/drawing/2014/main" id="{73F29D35-9555-45CF-A4A3-87EC1D13166D}"/>
              </a:ext>
            </a:extLst>
          </p:cNvPr>
          <p:cNvPicPr>
            <a:picLocks noChangeAspect="1"/>
          </p:cNvPicPr>
          <p:nvPr/>
        </p:nvPicPr>
        <p:blipFill>
          <a:blip r:embed="rId4"/>
          <a:stretch>
            <a:fillRect/>
          </a:stretch>
        </p:blipFill>
        <p:spPr>
          <a:xfrm>
            <a:off x="351011" y="4908561"/>
            <a:ext cx="6309045" cy="2718297"/>
          </a:xfrm>
          <a:prstGeom prst="rect">
            <a:avLst/>
          </a:prstGeom>
        </p:spPr>
      </p:pic>
      <p:sp>
        <p:nvSpPr>
          <p:cNvPr id="6"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29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2923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 - 2025</a:t>
            </a:r>
          </a:p>
        </p:txBody>
      </p:sp>
      <p:sp>
        <p:nvSpPr>
          <p:cNvPr id="6" name="5 Rectángulo"/>
          <p:cNvSpPr/>
          <p:nvPr/>
        </p:nvSpPr>
        <p:spPr>
          <a:xfrm>
            <a:off x="2249598" y="2176572"/>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tosferina. Medellín, a período epidemiológico XI de 2025.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89</a:t>
              </a:r>
            </a:p>
          </p:txBody>
        </p:sp>
      </p:grpSp>
      <p:sp>
        <p:nvSpPr>
          <p:cNvPr id="18" name="17 Rectángulo"/>
          <p:cNvSpPr/>
          <p:nvPr/>
        </p:nvSpPr>
        <p:spPr>
          <a:xfrm>
            <a:off x="2212740" y="489934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XII, años 2023-2025.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869505"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tosferina. Medellín, a Periodo epidemiológico XII de 2025.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casos con investigación de campo</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3</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99%; 93% en ≥ 72 hrs</a:t>
            </a:r>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821/857 casos notificados por vigilancia rutinaria</a:t>
            </a:r>
          </a:p>
        </p:txBody>
      </p:sp>
      <p:sp>
        <p:nvSpPr>
          <p:cNvPr id="9" name="Rectángulo 8"/>
          <p:cNvSpPr/>
          <p:nvPr/>
        </p:nvSpPr>
        <p:spPr>
          <a:xfrm>
            <a:off x="72057" y="4679265"/>
            <a:ext cx="2087645" cy="707886"/>
          </a:xfrm>
          <a:prstGeom prst="rect">
            <a:avLst/>
          </a:prstGeom>
        </p:spPr>
        <p:txBody>
          <a:bodyPr wrap="square">
            <a:spAutoFit/>
          </a:bodyPr>
          <a:lstStyle/>
          <a:p>
            <a:pPr algn="just"/>
            <a:r>
              <a:rPr lang="es-ES" sz="1000" b="1" dirty="0">
                <a:latin typeface="Arial Narrow" panose="020B0606020202030204" pitchFamily="34" charset="0"/>
              </a:rPr>
              <a:t>Aumento de 86 casos con respecto al mismo periodo del año anterior. Variación de notificación de 597% (734 casos más notificados).</a:t>
            </a:r>
            <a:endParaRPr lang="en-US" sz="1000" dirty="0"/>
          </a:p>
        </p:txBody>
      </p:sp>
      <p:pic>
        <p:nvPicPr>
          <p:cNvPr id="3" name="Imagen 2">
            <a:extLst>
              <a:ext uri="{FF2B5EF4-FFF2-40B4-BE49-F238E27FC236}">
                <a16:creationId xmlns:a16="http://schemas.microsoft.com/office/drawing/2014/main" id="{21388805-DA6F-6286-1DF1-1034ABFEEE54}"/>
              </a:ext>
            </a:extLst>
          </p:cNvPr>
          <p:cNvPicPr>
            <a:picLocks noChangeAspect="1"/>
          </p:cNvPicPr>
          <p:nvPr/>
        </p:nvPicPr>
        <p:blipFill>
          <a:blip r:embed="rId6"/>
          <a:stretch>
            <a:fillRect/>
          </a:stretch>
        </p:blipFill>
        <p:spPr>
          <a:xfrm>
            <a:off x="2249598" y="375613"/>
            <a:ext cx="4951302" cy="1783996"/>
          </a:xfrm>
          <a:prstGeom prst="rect">
            <a:avLst/>
          </a:prstGeom>
        </p:spPr>
      </p:pic>
      <p:pic>
        <p:nvPicPr>
          <p:cNvPr id="12" name="Imagen 11">
            <a:extLst>
              <a:ext uri="{FF2B5EF4-FFF2-40B4-BE49-F238E27FC236}">
                <a16:creationId xmlns:a16="http://schemas.microsoft.com/office/drawing/2014/main" id="{BA8D14B4-6DD4-04F9-FFB7-4466EBBAAFAA}"/>
              </a:ext>
            </a:extLst>
          </p:cNvPr>
          <p:cNvPicPr>
            <a:picLocks noChangeAspect="1"/>
          </p:cNvPicPr>
          <p:nvPr/>
        </p:nvPicPr>
        <p:blipFill>
          <a:blip r:embed="rId7"/>
          <a:stretch>
            <a:fillRect/>
          </a:stretch>
        </p:blipFill>
        <p:spPr>
          <a:xfrm>
            <a:off x="2322201" y="2703382"/>
            <a:ext cx="4852267" cy="2171105"/>
          </a:xfrm>
          <a:prstGeom prst="rect">
            <a:avLst/>
          </a:prstGeom>
        </p:spPr>
      </p:pic>
      <p:pic>
        <p:nvPicPr>
          <p:cNvPr id="21" name="Imagen 20">
            <a:extLst>
              <a:ext uri="{FF2B5EF4-FFF2-40B4-BE49-F238E27FC236}">
                <a16:creationId xmlns:a16="http://schemas.microsoft.com/office/drawing/2014/main" id="{922979B7-BE83-E3B4-6834-CBEE29F20EB5}"/>
              </a:ext>
            </a:extLst>
          </p:cNvPr>
          <p:cNvPicPr>
            <a:picLocks noChangeAspect="1"/>
          </p:cNvPicPr>
          <p:nvPr/>
        </p:nvPicPr>
        <p:blipFill>
          <a:blip r:embed="rId8"/>
          <a:stretch>
            <a:fillRect/>
          </a:stretch>
        </p:blipFill>
        <p:spPr>
          <a:xfrm>
            <a:off x="-4809" y="6319822"/>
            <a:ext cx="4727413" cy="2129299"/>
          </a:xfrm>
          <a:prstGeom prst="rect">
            <a:avLst/>
          </a:prstGeom>
        </p:spPr>
      </p:pic>
    </p:spTree>
    <p:extLst>
      <p:ext uri="{BB962C8B-B14F-4D97-AF65-F5344CB8AC3E}">
        <p14:creationId xmlns:p14="http://schemas.microsoft.com/office/powerpoint/2010/main" val="1425816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45" name="Google Shape;145;p3"/>
          <p:cNvPicPr preferRelativeResize="0"/>
          <p:nvPr/>
        </p:nvPicPr>
        <p:blipFill rotWithShape="1">
          <a:blip r:embed="rId4">
            <a:alphaModFix/>
          </a:blip>
          <a:srcRect t="51429"/>
          <a:stretch/>
        </p:blipFill>
        <p:spPr>
          <a:xfrm>
            <a:off x="0" y="2824178"/>
            <a:ext cx="2180731" cy="2724869"/>
          </a:xfrm>
          <a:prstGeom prst="rect">
            <a:avLst/>
          </a:prstGeom>
          <a:noFill/>
          <a:ln>
            <a:noFill/>
          </a:ln>
        </p:spPr>
      </p:pic>
      <p:sp>
        <p:nvSpPr>
          <p:cNvPr id="146" name="Google Shape;146;p3"/>
          <p:cNvSpPr txBox="1"/>
          <p:nvPr/>
        </p:nvSpPr>
        <p:spPr>
          <a:xfrm>
            <a:off x="-39943" y="766609"/>
            <a:ext cx="2207751" cy="2755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nvGrpSpPr>
          <p:cNvPr id="147" name="Google Shape;147;p3"/>
          <p:cNvGrpSpPr/>
          <p:nvPr/>
        </p:nvGrpSpPr>
        <p:grpSpPr>
          <a:xfrm>
            <a:off x="177813" y="4193223"/>
            <a:ext cx="1892650" cy="488476"/>
            <a:chOff x="2397524" y="3379972"/>
            <a:chExt cx="4508500" cy="904875"/>
          </a:xfrm>
        </p:grpSpPr>
        <p:pic>
          <p:nvPicPr>
            <p:cNvPr id="148" name="Google Shape;148;p3"/>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49" name="Google Shape;149;p3"/>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1165</a:t>
              </a:r>
              <a:endParaRPr sz="1400" b="0" i="0" u="none" strike="noStrike" cap="none">
                <a:solidFill>
                  <a:srgbClr val="000000"/>
                </a:solidFill>
                <a:latin typeface="Arial"/>
                <a:ea typeface="Arial"/>
                <a:cs typeface="Arial"/>
                <a:sym typeface="Arial"/>
              </a:endParaRPr>
            </a:p>
          </p:txBody>
        </p:sp>
      </p:grpSp>
      <p:sp>
        <p:nvSpPr>
          <p:cNvPr id="150" name="Google Shape;150;p3"/>
          <p:cNvSpPr txBox="1"/>
          <p:nvPr/>
        </p:nvSpPr>
        <p:spPr>
          <a:xfrm>
            <a:off x="-67583" y="4711683"/>
            <a:ext cx="222067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a:ea typeface="Arial"/>
                <a:cs typeface="Arial"/>
                <a:sym typeface="Arial"/>
              </a:rPr>
              <a:t>Variación porcentual respecto al mismo período del año anterior: 1172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B050"/>
                </a:solidFill>
                <a:latin typeface="Arial"/>
                <a:ea typeface="Arial"/>
                <a:cs typeface="Arial"/>
                <a:sym typeface="Arial"/>
              </a:rPr>
              <a:t>Disminución del 0,6%</a:t>
            </a:r>
            <a:endParaRPr sz="1050" b="1" i="0" u="none" strike="noStrike" cap="none">
              <a:solidFill>
                <a:srgbClr val="00B050"/>
              </a:solidFill>
              <a:latin typeface="Arial"/>
              <a:ea typeface="Arial"/>
              <a:cs typeface="Arial"/>
              <a:sym typeface="Arial"/>
            </a:endParaRPr>
          </a:p>
        </p:txBody>
      </p:sp>
      <p:grpSp>
        <p:nvGrpSpPr>
          <p:cNvPr id="151" name="Google Shape;151;p3"/>
          <p:cNvGrpSpPr/>
          <p:nvPr/>
        </p:nvGrpSpPr>
        <p:grpSpPr>
          <a:xfrm>
            <a:off x="2448322" y="74775"/>
            <a:ext cx="3446504" cy="276999"/>
            <a:chOff x="2448322" y="74775"/>
            <a:chExt cx="3446504" cy="276999"/>
          </a:xfrm>
        </p:grpSpPr>
        <p:sp>
          <p:nvSpPr>
            <p:cNvPr id="152" name="Google Shape;152;p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153" name="Google Shape;153;p3"/>
            <p:cNvCxnSpPr>
              <a:stCxn id="15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54" name="Google Shape;154;p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grpSp>
      <p:sp>
        <p:nvSpPr>
          <p:cNvPr id="155" name="Google Shape;155;p3"/>
          <p:cNvSpPr/>
          <p:nvPr/>
        </p:nvSpPr>
        <p:spPr>
          <a:xfrm>
            <a:off x="-5686" y="553929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56" name="Google Shape;156;p3"/>
          <p:cNvGrpSpPr/>
          <p:nvPr/>
        </p:nvGrpSpPr>
        <p:grpSpPr>
          <a:xfrm>
            <a:off x="263756" y="5575373"/>
            <a:ext cx="5616874" cy="338554"/>
            <a:chOff x="2448322" y="1220"/>
            <a:chExt cx="5616874" cy="338554"/>
          </a:xfrm>
        </p:grpSpPr>
        <p:sp>
          <p:nvSpPr>
            <p:cNvPr id="157" name="Google Shape;157;p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158" name="Google Shape;158;p3"/>
            <p:cNvCxnSpPr>
              <a:stCxn id="157" idx="6"/>
            </p:cNvCxnSpPr>
            <p:nvPr/>
          </p:nvCxnSpPr>
          <p:spPr>
            <a:xfrm rot="10800000" flipH="1">
              <a:off x="2736354" y="201080"/>
              <a:ext cx="2400600" cy="4500"/>
            </a:xfrm>
            <a:prstGeom prst="straightConnector1">
              <a:avLst/>
            </a:prstGeom>
            <a:noFill/>
            <a:ln w="28575" cap="flat" cmpd="sng">
              <a:solidFill>
                <a:srgbClr val="C00000"/>
              </a:solidFill>
              <a:prstDash val="solid"/>
              <a:round/>
              <a:headEnd type="none" w="sm" len="sm"/>
              <a:tailEnd type="none" w="sm" len="sm"/>
            </a:ln>
          </p:spPr>
        </p:cxnSp>
        <p:sp>
          <p:nvSpPr>
            <p:cNvPr id="159" name="Google Shape;159;p3"/>
            <p:cNvSpPr txBox="1"/>
            <p:nvPr/>
          </p:nvSpPr>
          <p:spPr>
            <a:xfrm>
              <a:off x="5472908" y="1220"/>
              <a:ext cx="259228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Variables de interés</a:t>
              </a:r>
              <a:endParaRPr sz="1400" b="0" i="0" u="none" strike="noStrike" cap="none">
                <a:solidFill>
                  <a:srgbClr val="000000"/>
                </a:solidFill>
                <a:latin typeface="Arial"/>
                <a:ea typeface="Arial"/>
                <a:cs typeface="Arial"/>
                <a:sym typeface="Arial"/>
              </a:endParaRPr>
            </a:p>
          </p:txBody>
        </p:sp>
      </p:grpSp>
      <p:sp>
        <p:nvSpPr>
          <p:cNvPr id="160" name="Google Shape;160;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30</a:t>
            </a:r>
            <a:endParaRPr sz="1400" b="0" i="0" u="none" strike="noStrike" cap="none" dirty="0">
              <a:solidFill>
                <a:srgbClr val="000000"/>
              </a:solidFill>
              <a:latin typeface="Arial"/>
              <a:ea typeface="Arial"/>
              <a:cs typeface="Arial"/>
              <a:sym typeface="Arial"/>
            </a:endParaRPr>
          </a:p>
        </p:txBody>
      </p:sp>
      <p:sp>
        <p:nvSpPr>
          <p:cNvPr id="161" name="Google Shape;161;p3"/>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Morbilidad materna extrema - MME</a:t>
            </a:r>
            <a:endParaRPr/>
          </a:p>
        </p:txBody>
      </p:sp>
      <p:pic>
        <p:nvPicPr>
          <p:cNvPr id="162" name="Google Shape;162;p3"/>
          <p:cNvPicPr preferRelativeResize="0"/>
          <p:nvPr/>
        </p:nvPicPr>
        <p:blipFill rotWithShape="1">
          <a:blip r:embed="rId6">
            <a:alphaModFix/>
          </a:blip>
          <a:srcRect/>
          <a:stretch/>
        </p:blipFill>
        <p:spPr>
          <a:xfrm>
            <a:off x="470011" y="6092824"/>
            <a:ext cx="942975" cy="771525"/>
          </a:xfrm>
          <a:prstGeom prst="rect">
            <a:avLst/>
          </a:prstGeom>
          <a:noFill/>
          <a:ln>
            <a:noFill/>
          </a:ln>
        </p:spPr>
      </p:pic>
      <p:grpSp>
        <p:nvGrpSpPr>
          <p:cNvPr id="163" name="Google Shape;163;p3"/>
          <p:cNvGrpSpPr/>
          <p:nvPr/>
        </p:nvGrpSpPr>
        <p:grpSpPr>
          <a:xfrm>
            <a:off x="131479" y="6780447"/>
            <a:ext cx="1705276" cy="957514"/>
            <a:chOff x="-25288" y="7193218"/>
            <a:chExt cx="1293850" cy="957514"/>
          </a:xfrm>
        </p:grpSpPr>
        <p:sp>
          <p:nvSpPr>
            <p:cNvPr id="164" name="Google Shape;164;p3"/>
            <p:cNvSpPr txBox="1"/>
            <p:nvPr/>
          </p:nvSpPr>
          <p:spPr>
            <a:xfrm>
              <a:off x="24588" y="7193218"/>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Área de ocurrencia</a:t>
              </a:r>
              <a:endParaRPr sz="1400" b="0" i="0" u="none" strike="noStrike" cap="none">
                <a:solidFill>
                  <a:srgbClr val="000000"/>
                </a:solidFill>
                <a:latin typeface="Arial"/>
                <a:ea typeface="Arial"/>
                <a:cs typeface="Arial"/>
                <a:sym typeface="Arial"/>
              </a:endParaRPr>
            </a:p>
          </p:txBody>
        </p:sp>
        <p:sp>
          <p:nvSpPr>
            <p:cNvPr id="165" name="Google Shape;165;p3"/>
            <p:cNvSpPr/>
            <p:nvPr/>
          </p:nvSpPr>
          <p:spPr>
            <a:xfrm>
              <a:off x="-14122" y="7483709"/>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Cabecera municipal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97,9%</a:t>
              </a:r>
              <a:endParaRPr sz="1400" b="0" i="0" u="none" strike="noStrike" cap="none">
                <a:solidFill>
                  <a:srgbClr val="000000"/>
                </a:solidFill>
                <a:latin typeface="Arial"/>
                <a:ea typeface="Arial"/>
                <a:cs typeface="Arial"/>
                <a:sym typeface="Arial"/>
              </a:endParaRPr>
            </a:p>
          </p:txBody>
        </p:sp>
        <p:sp>
          <p:nvSpPr>
            <p:cNvPr id="166" name="Google Shape;166;p3"/>
            <p:cNvSpPr txBox="1"/>
            <p:nvPr/>
          </p:nvSpPr>
          <p:spPr>
            <a:xfrm>
              <a:off x="-25288" y="7873733"/>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Narrow"/>
                <a:ea typeface="Arial Narrow"/>
                <a:cs typeface="Arial Narrow"/>
                <a:sym typeface="Arial Narrow"/>
              </a:endParaRPr>
            </a:p>
          </p:txBody>
        </p:sp>
      </p:grpSp>
      <p:grpSp>
        <p:nvGrpSpPr>
          <p:cNvPr id="167" name="Google Shape;167;p3"/>
          <p:cNvGrpSpPr/>
          <p:nvPr/>
        </p:nvGrpSpPr>
        <p:grpSpPr>
          <a:xfrm>
            <a:off x="2280138" y="3172630"/>
            <a:ext cx="2203493" cy="1580707"/>
            <a:chOff x="-2126797" y="7102671"/>
            <a:chExt cx="1561980" cy="494356"/>
          </a:xfrm>
        </p:grpSpPr>
        <p:sp>
          <p:nvSpPr>
            <p:cNvPr id="168" name="Google Shape;168;p3"/>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s-ES" sz="10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169" name="Google Shape;169;p3"/>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Régimen, razón y  proporción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Subsidiado:          84,1    35,9%;   Contributivo:        65        58,7%;   No asegurado:     56,65     3,9%;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Excepción:           82,6       0,9%;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Especial:            1194,2     0,5%</a:t>
              </a:r>
              <a:endParaRPr sz="1400" b="0" i="0" u="none" strike="noStrike" cap="none">
                <a:solidFill>
                  <a:srgbClr val="000000"/>
                </a:solidFill>
                <a:latin typeface="Arial"/>
                <a:ea typeface="Arial"/>
                <a:cs typeface="Arial"/>
                <a:sym typeface="Arial"/>
              </a:endParaRPr>
            </a:p>
          </p:txBody>
        </p:sp>
      </p:grpSp>
      <p:sp>
        <p:nvSpPr>
          <p:cNvPr id="170" name="Google Shape;170;p3"/>
          <p:cNvSpPr/>
          <p:nvPr/>
        </p:nvSpPr>
        <p:spPr>
          <a:xfrm>
            <a:off x="790353" y="7961239"/>
            <a:ext cx="356964" cy="372311"/>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1" name="Google Shape;171;p3"/>
          <p:cNvGrpSpPr/>
          <p:nvPr/>
        </p:nvGrpSpPr>
        <p:grpSpPr>
          <a:xfrm>
            <a:off x="101636" y="7524328"/>
            <a:ext cx="3940456" cy="1611978"/>
            <a:chOff x="-39942" y="7524328"/>
            <a:chExt cx="4088451" cy="1611978"/>
          </a:xfrm>
        </p:grpSpPr>
        <p:grpSp>
          <p:nvGrpSpPr>
            <p:cNvPr id="172" name="Google Shape;172;p3"/>
            <p:cNvGrpSpPr/>
            <p:nvPr/>
          </p:nvGrpSpPr>
          <p:grpSpPr>
            <a:xfrm>
              <a:off x="-39942" y="7524328"/>
              <a:ext cx="4075968" cy="1381364"/>
              <a:chOff x="2127782" y="2210626"/>
              <a:chExt cx="4075968" cy="1381364"/>
            </a:xfrm>
          </p:grpSpPr>
          <p:sp>
            <p:nvSpPr>
              <p:cNvPr id="173" name="Google Shape;173;p3"/>
              <p:cNvSpPr/>
              <p:nvPr/>
            </p:nvSpPr>
            <p:spPr>
              <a:xfrm>
                <a:off x="3381915" y="2210626"/>
                <a:ext cx="2821835"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Trastornos Hipertensivos: </a:t>
                </a:r>
                <a:r>
                  <a:rPr lang="es-ES" sz="1400" b="1" i="0" u="none" strike="noStrike" cap="none">
                    <a:solidFill>
                      <a:srgbClr val="FF0000"/>
                    </a:solidFill>
                    <a:latin typeface="Arial"/>
                    <a:ea typeface="Arial"/>
                    <a:cs typeface="Arial"/>
                    <a:sym typeface="Arial"/>
                  </a:rPr>
                  <a:t>61,6%</a:t>
                </a:r>
                <a:endParaRPr sz="1400" b="0" i="0" u="none" strike="noStrike" cap="none">
                  <a:solidFill>
                    <a:srgbClr val="000000"/>
                  </a:solidFill>
                  <a:latin typeface="Arial"/>
                  <a:ea typeface="Arial"/>
                  <a:cs typeface="Arial"/>
                  <a:sym typeface="Arial"/>
                </a:endParaRPr>
              </a:p>
            </p:txBody>
          </p:sp>
          <p:pic>
            <p:nvPicPr>
              <p:cNvPr id="174" name="Google Shape;174;p3"/>
              <p:cNvPicPr preferRelativeResize="0"/>
              <p:nvPr/>
            </p:nvPicPr>
            <p:blipFill rotWithShape="1">
              <a:blip r:embed="rId7">
                <a:alphaModFix/>
              </a:blip>
              <a:srcRect/>
              <a:stretch/>
            </p:blipFill>
            <p:spPr>
              <a:xfrm>
                <a:off x="2271251" y="2224144"/>
                <a:ext cx="557405" cy="912116"/>
              </a:xfrm>
              <a:prstGeom prst="rect">
                <a:avLst/>
              </a:prstGeom>
              <a:noFill/>
              <a:ln>
                <a:noFill/>
              </a:ln>
            </p:spPr>
          </p:pic>
          <p:sp>
            <p:nvSpPr>
              <p:cNvPr id="175" name="Google Shape;175;p3"/>
              <p:cNvSpPr/>
              <p:nvPr/>
            </p:nvSpPr>
            <p:spPr>
              <a:xfrm>
                <a:off x="2127782" y="3084159"/>
                <a:ext cx="1254133"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s-ES" sz="900" b="1" i="0" u="sng" strike="noStrike" cap="none">
                    <a:solidFill>
                      <a:schemeClr val="dk1"/>
                    </a:solidFill>
                    <a:latin typeface="Arial Narrow"/>
                    <a:ea typeface="Arial Narrow"/>
                    <a:cs typeface="Arial Narrow"/>
                    <a:sym typeface="Arial Narrow"/>
                  </a:rPr>
                  <a:t>Causas agrupadas de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s-ES" sz="900" b="1" i="0" u="sng" strike="noStrike" cap="none">
                    <a:solidFill>
                      <a:schemeClr val="dk1"/>
                    </a:solidFill>
                    <a:latin typeface="Arial Narrow"/>
                    <a:ea typeface="Arial Narrow"/>
                    <a:cs typeface="Arial Narrow"/>
                    <a:sym typeface="Arial Narrow"/>
                  </a:rPr>
                  <a:t>morbilidad materna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s-ES" sz="900" b="1" i="0" u="sng" strike="noStrike" cap="none">
                    <a:solidFill>
                      <a:schemeClr val="dk1"/>
                    </a:solidFill>
                    <a:latin typeface="Arial Narrow"/>
                    <a:ea typeface="Arial Narrow"/>
                    <a:cs typeface="Arial Narrow"/>
                    <a:sym typeface="Arial Narrow"/>
                  </a:rPr>
                  <a:t>extrema</a:t>
                </a:r>
                <a:endParaRPr sz="900" b="1" i="0" u="sng" strike="noStrike" cap="none">
                  <a:solidFill>
                    <a:srgbClr val="000000"/>
                  </a:solidFill>
                  <a:latin typeface="Arial Narrow"/>
                  <a:ea typeface="Arial Narrow"/>
                  <a:cs typeface="Arial Narrow"/>
                  <a:sym typeface="Arial Narrow"/>
                </a:endParaRPr>
              </a:p>
            </p:txBody>
          </p:sp>
        </p:grpSp>
        <p:sp>
          <p:nvSpPr>
            <p:cNvPr id="176" name="Google Shape;176;p3"/>
            <p:cNvSpPr/>
            <p:nvPr/>
          </p:nvSpPr>
          <p:spPr>
            <a:xfrm>
              <a:off x="1234406" y="8100392"/>
              <a:ext cx="2801620" cy="51019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Complicaciones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hemorrágicas: </a:t>
              </a:r>
              <a:r>
                <a:rPr lang="es-ES" sz="1400" b="1" i="0" u="none" strike="noStrike" cap="none">
                  <a:solidFill>
                    <a:srgbClr val="FF0000"/>
                  </a:solidFill>
                  <a:latin typeface="Arial"/>
                  <a:ea typeface="Arial"/>
                  <a:cs typeface="Arial"/>
                  <a:sym typeface="Arial"/>
                </a:rPr>
                <a:t>22,3%</a:t>
              </a:r>
              <a:endParaRPr sz="1400" b="0" i="0" u="none" strike="noStrike" cap="none">
                <a:solidFill>
                  <a:srgbClr val="000000"/>
                </a:solidFill>
                <a:latin typeface="Arial"/>
                <a:ea typeface="Arial"/>
                <a:cs typeface="Arial"/>
                <a:sym typeface="Arial"/>
              </a:endParaRPr>
            </a:p>
          </p:txBody>
        </p:sp>
        <p:sp>
          <p:nvSpPr>
            <p:cNvPr id="177" name="Google Shape;177;p3"/>
            <p:cNvSpPr/>
            <p:nvPr/>
          </p:nvSpPr>
          <p:spPr>
            <a:xfrm>
              <a:off x="1244311" y="8688114"/>
              <a:ext cx="2804198" cy="448192"/>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Sepsis de origen obstétrico: </a:t>
              </a:r>
              <a:r>
                <a:rPr lang="es-ES" sz="1400" b="1" i="0" u="none" strike="noStrike" cap="none">
                  <a:solidFill>
                    <a:srgbClr val="FF0000"/>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sp>
        <p:nvSpPr>
          <p:cNvPr id="178" name="Google Shape;178;p3"/>
          <p:cNvSpPr txBox="1"/>
          <p:nvPr/>
        </p:nvSpPr>
        <p:spPr>
          <a:xfrm>
            <a:off x="4821817" y="3491880"/>
            <a:ext cx="22412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Proporción de casos con 3 o más criterios </a:t>
            </a:r>
            <a:endParaRPr sz="1400" b="1" i="0" u="none" strike="noStrike" cap="none">
              <a:solidFill>
                <a:schemeClr val="dk1"/>
              </a:solidFill>
              <a:latin typeface="Arial"/>
              <a:ea typeface="Arial"/>
              <a:cs typeface="Arial"/>
              <a:sym typeface="Arial"/>
            </a:endParaRPr>
          </a:p>
        </p:txBody>
      </p:sp>
      <p:sp>
        <p:nvSpPr>
          <p:cNvPr id="179" name="Google Shape;179;p3"/>
          <p:cNvSpPr txBox="1"/>
          <p:nvPr/>
        </p:nvSpPr>
        <p:spPr>
          <a:xfrm>
            <a:off x="5527155" y="3902340"/>
            <a:ext cx="80959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rgbClr val="00B050"/>
                </a:solidFill>
                <a:latin typeface="Arial"/>
                <a:ea typeface="Arial"/>
                <a:cs typeface="Arial"/>
                <a:sym typeface="Arial"/>
              </a:rPr>
              <a:t>10%</a:t>
            </a:r>
            <a:endParaRPr sz="1400" b="1" i="0" u="none" strike="noStrike" cap="none">
              <a:solidFill>
                <a:srgbClr val="00B050"/>
              </a:solidFill>
              <a:highlight>
                <a:srgbClr val="FFFF00"/>
              </a:highlight>
              <a:latin typeface="Arial"/>
              <a:ea typeface="Arial"/>
              <a:cs typeface="Arial"/>
              <a:sym typeface="Arial"/>
            </a:endParaRPr>
          </a:p>
        </p:txBody>
      </p:sp>
      <p:cxnSp>
        <p:nvCxnSpPr>
          <p:cNvPr id="180" name="Google Shape;180;p3"/>
          <p:cNvCxnSpPr/>
          <p:nvPr/>
        </p:nvCxnSpPr>
        <p:spPr>
          <a:xfrm rot="10800000">
            <a:off x="4895020" y="3526058"/>
            <a:ext cx="2154764" cy="0"/>
          </a:xfrm>
          <a:prstGeom prst="straightConnector1">
            <a:avLst/>
          </a:prstGeom>
          <a:noFill/>
          <a:ln w="9525" cap="flat" cmpd="sng">
            <a:solidFill>
              <a:srgbClr val="002060"/>
            </a:solidFill>
            <a:prstDash val="solid"/>
            <a:round/>
            <a:headEnd type="none" w="sm" len="sm"/>
            <a:tailEnd type="oval" w="med" len="med"/>
          </a:ln>
        </p:spPr>
      </p:cxnSp>
      <p:sp>
        <p:nvSpPr>
          <p:cNvPr id="181" name="Google Shape;181;p3"/>
          <p:cNvSpPr txBox="1"/>
          <p:nvPr/>
        </p:nvSpPr>
        <p:spPr>
          <a:xfrm>
            <a:off x="4835880" y="2924519"/>
            <a:ext cx="224121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Razón MME</a:t>
            </a:r>
            <a:endParaRPr sz="1400" b="1" i="0" u="none" strike="noStrike" cap="none">
              <a:solidFill>
                <a:schemeClr val="dk1"/>
              </a:solidFill>
              <a:latin typeface="Arial"/>
              <a:ea typeface="Arial"/>
              <a:cs typeface="Arial"/>
              <a:sym typeface="Arial"/>
            </a:endParaRPr>
          </a:p>
        </p:txBody>
      </p:sp>
      <p:sp>
        <p:nvSpPr>
          <p:cNvPr id="182" name="Google Shape;182;p3"/>
          <p:cNvSpPr txBox="1"/>
          <p:nvPr/>
        </p:nvSpPr>
        <p:spPr>
          <a:xfrm>
            <a:off x="5058529" y="3148390"/>
            <a:ext cx="1827744"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rgbClr val="FF0000"/>
                </a:solidFill>
                <a:latin typeface="Arial"/>
                <a:ea typeface="Arial"/>
                <a:cs typeface="Arial"/>
                <a:sym typeface="Arial"/>
              </a:rPr>
              <a:t>70,8 por mil n.v. </a:t>
            </a:r>
            <a:br>
              <a:rPr lang="es-ES" sz="1400" b="1" i="0" u="none" strike="noStrike" cap="none">
                <a:solidFill>
                  <a:srgbClr val="FF0000"/>
                </a:solidFill>
                <a:latin typeface="Arial"/>
                <a:ea typeface="Arial"/>
                <a:cs typeface="Arial"/>
                <a:sym typeface="Arial"/>
              </a:rPr>
            </a:br>
            <a:r>
              <a:rPr lang="es-ES" sz="700" b="1" i="0" u="none" strike="noStrike" cap="none">
                <a:solidFill>
                  <a:srgbClr val="FF0000"/>
                </a:solidFill>
                <a:latin typeface="Arial"/>
                <a:ea typeface="Arial"/>
                <a:cs typeface="Arial"/>
                <a:sym typeface="Arial"/>
              </a:rPr>
              <a:t>(En zona de seguridad de 48,7 a 62,1)</a:t>
            </a:r>
            <a:endParaRPr sz="1400" b="0" i="0" u="none" strike="noStrike" cap="none">
              <a:solidFill>
                <a:srgbClr val="000000"/>
              </a:solidFill>
              <a:latin typeface="Arial"/>
              <a:ea typeface="Arial"/>
              <a:cs typeface="Arial"/>
              <a:sym typeface="Arial"/>
            </a:endParaRPr>
          </a:p>
        </p:txBody>
      </p:sp>
      <p:cxnSp>
        <p:nvCxnSpPr>
          <p:cNvPr id="183" name="Google Shape;183;p3"/>
          <p:cNvCxnSpPr/>
          <p:nvPr/>
        </p:nvCxnSpPr>
        <p:spPr>
          <a:xfrm rot="10800000">
            <a:off x="4865040" y="2974289"/>
            <a:ext cx="2154764" cy="0"/>
          </a:xfrm>
          <a:prstGeom prst="straightConnector1">
            <a:avLst/>
          </a:prstGeom>
          <a:noFill/>
          <a:ln w="9525" cap="flat" cmpd="sng">
            <a:solidFill>
              <a:srgbClr val="002060"/>
            </a:solidFill>
            <a:prstDash val="solid"/>
            <a:round/>
            <a:headEnd type="none" w="sm" len="sm"/>
            <a:tailEnd type="oval" w="med" len="med"/>
          </a:ln>
        </p:spPr>
      </p:cxnSp>
      <p:cxnSp>
        <p:nvCxnSpPr>
          <p:cNvPr id="184" name="Google Shape;184;p3"/>
          <p:cNvCxnSpPr/>
          <p:nvPr/>
        </p:nvCxnSpPr>
        <p:spPr>
          <a:xfrm rot="10800000">
            <a:off x="4902070" y="4139952"/>
            <a:ext cx="2154764" cy="0"/>
          </a:xfrm>
          <a:prstGeom prst="straightConnector1">
            <a:avLst/>
          </a:prstGeom>
          <a:noFill/>
          <a:ln w="9525" cap="flat" cmpd="sng">
            <a:solidFill>
              <a:srgbClr val="002060"/>
            </a:solidFill>
            <a:prstDash val="solid"/>
            <a:round/>
            <a:headEnd type="none" w="sm" len="sm"/>
            <a:tailEnd type="oval" w="med" len="med"/>
          </a:ln>
        </p:spPr>
      </p:cxnSp>
      <p:sp>
        <p:nvSpPr>
          <p:cNvPr id="185" name="Google Shape;185;p3"/>
          <p:cNvSpPr txBox="1"/>
          <p:nvPr/>
        </p:nvSpPr>
        <p:spPr>
          <a:xfrm>
            <a:off x="4902982" y="4139952"/>
            <a:ext cx="224121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Índice de letalidad</a:t>
            </a:r>
            <a:endParaRPr sz="1400" b="1" i="0" u="none" strike="noStrike" cap="none">
              <a:solidFill>
                <a:schemeClr val="dk1"/>
              </a:solidFill>
              <a:latin typeface="Arial"/>
              <a:ea typeface="Arial"/>
              <a:cs typeface="Arial"/>
              <a:sym typeface="Arial"/>
            </a:endParaRPr>
          </a:p>
        </p:txBody>
      </p:sp>
      <p:sp>
        <p:nvSpPr>
          <p:cNvPr id="186" name="Google Shape;186;p3"/>
          <p:cNvSpPr txBox="1"/>
          <p:nvPr/>
        </p:nvSpPr>
        <p:spPr>
          <a:xfrm>
            <a:off x="4601976" y="4354959"/>
            <a:ext cx="2598924"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rgbClr val="00B050"/>
                </a:solidFill>
                <a:latin typeface="Arial"/>
                <a:ea typeface="Arial"/>
                <a:cs typeface="Arial"/>
                <a:sym typeface="Arial"/>
              </a:rPr>
              <a:t>0,3% </a:t>
            </a:r>
            <a:r>
              <a:rPr lang="es-ES" sz="1050" b="1" i="0" u="none" strike="noStrike" cap="none">
                <a:solidFill>
                  <a:srgbClr val="00B050"/>
                </a:solidFill>
                <a:latin typeface="Arial"/>
                <a:ea typeface="Arial"/>
                <a:cs typeface="Arial"/>
                <a:sym typeface="Arial"/>
              </a:rPr>
              <a:t>(Bajo: &lt;4)</a:t>
            </a:r>
            <a:endParaRPr sz="1050" b="1" i="0" u="none" strike="noStrike" cap="none">
              <a:solidFill>
                <a:srgbClr val="00B05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B050"/>
              </a:solidFill>
              <a:latin typeface="Arial Narrow"/>
              <a:ea typeface="Arial Narrow"/>
              <a:cs typeface="Arial Narrow"/>
              <a:sym typeface="Arial Narrow"/>
            </a:endParaRPr>
          </a:p>
        </p:txBody>
      </p:sp>
      <p:sp>
        <p:nvSpPr>
          <p:cNvPr id="187" name="Google Shape;187;p3"/>
          <p:cNvSpPr/>
          <p:nvPr/>
        </p:nvSpPr>
        <p:spPr>
          <a:xfrm>
            <a:off x="2248314" y="1979712"/>
            <a:ext cx="4808519" cy="11387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s-ES" sz="1200" b="1" i="0" u="none" strike="noStrike" cap="none">
                <a:solidFill>
                  <a:srgbClr val="000000"/>
                </a:solidFill>
                <a:latin typeface="Arial"/>
                <a:ea typeface="Arial"/>
                <a:cs typeface="Arial"/>
                <a:sym typeface="Arial"/>
              </a:rPr>
              <a:t>Canal endémico para morbilidad materna extrema, datos preliminares. Mujeres residentes en Medellín. Acumulado al  duodécimo periodo epidemiológico de 2025.</a:t>
            </a:r>
            <a:r>
              <a:rPr lang="es-ES" sz="1100" b="0" i="1" u="none" strike="noStrike" cap="none">
                <a:solidFill>
                  <a:srgbClr val="000000"/>
                </a:solidFill>
                <a:latin typeface="Arial"/>
                <a:ea typeface="Arial"/>
                <a:cs typeface="Arial"/>
                <a:sym typeface="Arial"/>
              </a:rPr>
              <a:t> </a:t>
            </a:r>
            <a:endParaRPr sz="600" b="0" i="1" u="none" strike="noStrike" cap="none">
              <a:solidFill>
                <a:srgbClr val="1F497D"/>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Arial"/>
                <a:ea typeface="Arial"/>
                <a:cs typeface="Arial"/>
                <a:sym typeface="Arial"/>
              </a:rPr>
              <a:t>Nota: método utilizado MMWR (razones observadas y esperadas). No se incluyeron los casos identificados durante el tiempo que duró la pandemia de Covid 19 (años 2020 y 2021).</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Arial"/>
                <a:ea typeface="Arial"/>
                <a:cs typeface="Arial"/>
                <a:sym typeface="Arial"/>
              </a:rPr>
              <a:t>Fuente: Seguimiento morbilidad materna extrema 2016 - 2025, Sivigila. Medellín. Fecha de corte: 29/11/2025.</a:t>
            </a:r>
            <a:endParaRPr sz="1400" b="0" i="0" u="none" strike="noStrike" cap="none">
              <a:solidFill>
                <a:srgbClr val="000000"/>
              </a:solidFill>
              <a:latin typeface="Arial"/>
              <a:ea typeface="Arial"/>
              <a:cs typeface="Arial"/>
              <a:sym typeface="Arial"/>
            </a:endParaRPr>
          </a:p>
        </p:txBody>
      </p:sp>
      <p:cxnSp>
        <p:nvCxnSpPr>
          <p:cNvPr id="188" name="Google Shape;188;p3"/>
          <p:cNvCxnSpPr/>
          <p:nvPr/>
        </p:nvCxnSpPr>
        <p:spPr>
          <a:xfrm rot="10800000">
            <a:off x="4918009" y="4658053"/>
            <a:ext cx="2154764" cy="0"/>
          </a:xfrm>
          <a:prstGeom prst="straightConnector1">
            <a:avLst/>
          </a:prstGeom>
          <a:noFill/>
          <a:ln w="9525" cap="flat" cmpd="sng">
            <a:solidFill>
              <a:srgbClr val="002060"/>
            </a:solidFill>
            <a:prstDash val="solid"/>
            <a:round/>
            <a:headEnd type="none" w="sm" len="sm"/>
            <a:tailEnd type="oval" w="med" len="med"/>
          </a:ln>
        </p:spPr>
      </p:cxnSp>
      <p:sp>
        <p:nvSpPr>
          <p:cNvPr id="189" name="Google Shape;189;p3"/>
          <p:cNvSpPr txBox="1"/>
          <p:nvPr/>
        </p:nvSpPr>
        <p:spPr>
          <a:xfrm>
            <a:off x="3754394" y="4738705"/>
            <a:ext cx="35648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Porcentaje de muerte perinatal y neonatal tardía en mujeres con MME</a:t>
            </a:r>
            <a:endParaRPr sz="1400" b="0" i="0" u="none" strike="noStrike" cap="none">
              <a:solidFill>
                <a:srgbClr val="000000"/>
              </a:solidFill>
              <a:latin typeface="Arial"/>
              <a:ea typeface="Arial"/>
              <a:cs typeface="Arial"/>
              <a:sym typeface="Arial"/>
            </a:endParaRPr>
          </a:p>
        </p:txBody>
      </p:sp>
      <p:sp>
        <p:nvSpPr>
          <p:cNvPr id="190" name="Google Shape;190;p3"/>
          <p:cNvSpPr txBox="1"/>
          <p:nvPr/>
        </p:nvSpPr>
        <p:spPr>
          <a:xfrm>
            <a:off x="3778764" y="5197624"/>
            <a:ext cx="3253379" cy="4924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rgbClr val="00B050"/>
                </a:solidFill>
                <a:latin typeface="Arial"/>
                <a:ea typeface="Arial"/>
                <a:cs typeface="Arial"/>
                <a:sym typeface="Arial"/>
              </a:rPr>
              <a:t>1,6% </a:t>
            </a:r>
            <a:r>
              <a:rPr lang="es-ES" sz="1100" b="1" i="0" u="none" strike="noStrike" cap="none">
                <a:solidFill>
                  <a:srgbClr val="00B050"/>
                </a:solidFill>
                <a:latin typeface="Arial"/>
                <a:ea typeface="Arial"/>
                <a:cs typeface="Arial"/>
                <a:sym typeface="Arial"/>
              </a:rPr>
              <a:t>(Bajo: &lt; 3,6%)</a:t>
            </a:r>
            <a:endParaRPr sz="1400" b="1" i="0" u="none" strike="noStrike" cap="none">
              <a:solidFill>
                <a:srgbClr val="00B05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B050"/>
              </a:solidFill>
              <a:latin typeface="Arial Narrow"/>
              <a:ea typeface="Arial Narrow"/>
              <a:cs typeface="Arial Narrow"/>
              <a:sym typeface="Arial Narrow"/>
            </a:endParaRPr>
          </a:p>
        </p:txBody>
      </p:sp>
      <p:sp>
        <p:nvSpPr>
          <p:cNvPr id="191" name="Google Shape;191;p3"/>
          <p:cNvSpPr/>
          <p:nvPr/>
        </p:nvSpPr>
        <p:spPr>
          <a:xfrm>
            <a:off x="1872258" y="5991738"/>
            <a:ext cx="1722506" cy="308454"/>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a:ea typeface="Arial"/>
                <a:cs typeface="Arial"/>
                <a:sym typeface="Arial"/>
              </a:rPr>
              <a:t>Razón de MME por grupo de edad</a:t>
            </a:r>
            <a:endParaRPr sz="1600" b="1" i="0" u="none" strike="noStrike" cap="none">
              <a:solidFill>
                <a:schemeClr val="dk1"/>
              </a:solidFill>
              <a:latin typeface="Arial"/>
              <a:ea typeface="Arial"/>
              <a:cs typeface="Arial"/>
              <a:sym typeface="Arial"/>
            </a:endParaRPr>
          </a:p>
        </p:txBody>
      </p:sp>
      <p:sp>
        <p:nvSpPr>
          <p:cNvPr id="192" name="Google Shape;192;p3"/>
          <p:cNvSpPr/>
          <p:nvPr/>
        </p:nvSpPr>
        <p:spPr>
          <a:xfrm>
            <a:off x="4081263" y="7524328"/>
            <a:ext cx="2975571"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Complicaciones del aborto:    </a:t>
            </a:r>
            <a:r>
              <a:rPr lang="es-ES" sz="1400" b="1" i="0" u="none" strike="noStrike" cap="none">
                <a:solidFill>
                  <a:srgbClr val="FF0000"/>
                </a:solidFill>
                <a:latin typeface="Arial"/>
                <a:ea typeface="Arial"/>
                <a:cs typeface="Arial"/>
                <a:sym typeface="Arial"/>
              </a:rPr>
              <a:t>5,1%</a:t>
            </a:r>
            <a:endParaRPr sz="1400" b="0" i="0" u="none" strike="noStrike" cap="none">
              <a:solidFill>
                <a:srgbClr val="000000"/>
              </a:solidFill>
              <a:latin typeface="Arial"/>
              <a:ea typeface="Arial"/>
              <a:cs typeface="Arial"/>
              <a:sym typeface="Arial"/>
            </a:endParaRPr>
          </a:p>
        </p:txBody>
      </p:sp>
      <p:sp>
        <p:nvSpPr>
          <p:cNvPr id="193" name="Google Shape;193;p3"/>
          <p:cNvSpPr/>
          <p:nvPr/>
        </p:nvSpPr>
        <p:spPr>
          <a:xfrm>
            <a:off x="4081262" y="8118196"/>
            <a:ext cx="2975572" cy="45238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Enfermedad pre existente que se complica: </a:t>
            </a:r>
            <a:r>
              <a:rPr lang="es-ES" sz="1400" b="1" i="0" u="none" strike="noStrike" cap="none">
                <a:solidFill>
                  <a:srgbClr val="FF0000"/>
                </a:solidFill>
                <a:latin typeface="Arial"/>
                <a:ea typeface="Arial"/>
                <a:cs typeface="Arial"/>
                <a:sym typeface="Arial"/>
              </a:rPr>
              <a:t>1,7%</a:t>
            </a:r>
            <a:endParaRPr sz="1400" b="0" i="0" u="none" strike="noStrike" cap="none">
              <a:solidFill>
                <a:srgbClr val="000000"/>
              </a:solidFill>
              <a:latin typeface="Arial"/>
              <a:ea typeface="Arial"/>
              <a:cs typeface="Arial"/>
              <a:sym typeface="Arial"/>
            </a:endParaRPr>
          </a:p>
        </p:txBody>
      </p:sp>
      <p:sp>
        <p:nvSpPr>
          <p:cNvPr id="194" name="Google Shape;194;p3"/>
          <p:cNvSpPr/>
          <p:nvPr/>
        </p:nvSpPr>
        <p:spPr>
          <a:xfrm>
            <a:off x="4108393" y="8640215"/>
            <a:ext cx="2948441" cy="482241"/>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a:ea typeface="Arial"/>
                <a:cs typeface="Arial"/>
                <a:sym typeface="Arial"/>
              </a:rPr>
              <a:t>Sepsis de origen no obstétrico: </a:t>
            </a:r>
            <a:r>
              <a:rPr lang="es-ES" sz="1400" b="1" i="0" u="none" strike="noStrike" cap="none">
                <a:solidFill>
                  <a:srgbClr val="FF0000"/>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pic>
        <p:nvPicPr>
          <p:cNvPr id="195" name="Google Shape;195;p3"/>
          <p:cNvPicPr preferRelativeResize="0"/>
          <p:nvPr/>
        </p:nvPicPr>
        <p:blipFill rotWithShape="1">
          <a:blip r:embed="rId8">
            <a:alphaModFix/>
          </a:blip>
          <a:srcRect/>
          <a:stretch/>
        </p:blipFill>
        <p:spPr>
          <a:xfrm>
            <a:off x="1968288" y="6364735"/>
            <a:ext cx="819150" cy="1143000"/>
          </a:xfrm>
          <a:prstGeom prst="rect">
            <a:avLst/>
          </a:prstGeom>
          <a:noFill/>
          <a:ln>
            <a:noFill/>
          </a:ln>
        </p:spPr>
      </p:pic>
      <p:pic>
        <p:nvPicPr>
          <p:cNvPr id="196" name="Google Shape;196;p3"/>
          <p:cNvPicPr preferRelativeResize="0"/>
          <p:nvPr/>
        </p:nvPicPr>
        <p:blipFill rotWithShape="1">
          <a:blip r:embed="rId9">
            <a:alphaModFix/>
          </a:blip>
          <a:srcRect/>
          <a:stretch/>
        </p:blipFill>
        <p:spPr>
          <a:xfrm>
            <a:off x="2448322" y="372418"/>
            <a:ext cx="4345081" cy="1637056"/>
          </a:xfrm>
          <a:prstGeom prst="rect">
            <a:avLst/>
          </a:prstGeom>
          <a:noFill/>
          <a:ln>
            <a:noFill/>
          </a:ln>
        </p:spPr>
      </p:pic>
      <p:pic>
        <p:nvPicPr>
          <p:cNvPr id="197" name="Google Shape;197;p3"/>
          <p:cNvPicPr preferRelativeResize="0"/>
          <p:nvPr/>
        </p:nvPicPr>
        <p:blipFill rotWithShape="1">
          <a:blip r:embed="rId10">
            <a:alphaModFix/>
          </a:blip>
          <a:srcRect/>
          <a:stretch/>
        </p:blipFill>
        <p:spPr>
          <a:xfrm>
            <a:off x="2761308" y="6368590"/>
            <a:ext cx="353196" cy="1128692"/>
          </a:xfrm>
          <a:prstGeom prst="rect">
            <a:avLst/>
          </a:prstGeom>
          <a:noFill/>
          <a:ln>
            <a:noFill/>
          </a:ln>
        </p:spPr>
      </p:pic>
    </p:spTree>
    <p:extLst>
      <p:ext uri="{BB962C8B-B14F-4D97-AF65-F5344CB8AC3E}">
        <p14:creationId xmlns:p14="http://schemas.microsoft.com/office/powerpoint/2010/main" val="3624123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
          <p:cNvSpPr/>
          <p:nvPr/>
        </p:nvSpPr>
        <p:spPr>
          <a:xfrm>
            <a:off x="115817" y="3203848"/>
            <a:ext cx="655272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Tendencia de la razón de Morbilidad Materna Extrema. Residentes en Colombia, Antioquia y Medellín, 2013-2025*</a:t>
            </a:r>
            <a:r>
              <a:rPr lang="es-ES" sz="2000" b="0" i="0" u="none" strike="noStrike" cap="none">
                <a:solidFill>
                  <a:srgbClr val="1F497D"/>
                </a:solidFill>
                <a:latin typeface="Arial"/>
                <a:ea typeface="Arial"/>
                <a:cs typeface="Arial"/>
                <a:sym typeface="Arial"/>
              </a:rPr>
              <a:t>. </a:t>
            </a:r>
            <a:endParaRPr sz="2000" b="0" i="1" u="none" strike="noStrike" cap="none">
              <a:solidFill>
                <a:srgbClr val="1F497D"/>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Calibri"/>
                <a:ea typeface="Calibri"/>
                <a:cs typeface="Calibri"/>
                <a:sym typeface="Calibri"/>
              </a:rPr>
              <a:t>Fuente: Seguimiento morbilidad materna extrema 2013-2025, Sivigila. Medellín, periodo epidemiológico 12, fecha de corte: 29/11/2025. Datos de Colombia y Antioquia tomados del Informe de evento de MME del INS a periodo epidemiológico 11 de 2025 (01/11/2025). *preliminar</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Arial"/>
                <a:ea typeface="Arial"/>
                <a:cs typeface="Arial"/>
                <a:sym typeface="Arial"/>
              </a:rPr>
              <a:t> </a:t>
            </a:r>
            <a:endParaRPr sz="800" b="0" i="0" u="none" strike="noStrike" cap="none">
              <a:solidFill>
                <a:schemeClr val="dk1"/>
              </a:solidFill>
              <a:latin typeface="Arial"/>
              <a:ea typeface="Arial"/>
              <a:cs typeface="Arial"/>
              <a:sym typeface="Arial"/>
            </a:endParaRPr>
          </a:p>
        </p:txBody>
      </p:sp>
      <p:sp>
        <p:nvSpPr>
          <p:cNvPr id="203" name="Google Shape;203;p4"/>
          <p:cNvSpPr/>
          <p:nvPr/>
        </p:nvSpPr>
        <p:spPr>
          <a:xfrm>
            <a:off x="169074" y="7812360"/>
            <a:ext cx="6552728" cy="9848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Razón de morbilidad materna extrema por causa agrupada. Residentes en Medellín, 2013-2025*.</a:t>
            </a:r>
            <a:endParaRPr sz="2000" b="0" i="1" u="none" strike="noStrike" cap="none">
              <a:solidFill>
                <a:srgbClr val="1F497D"/>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900"/>
              <a:buFont typeface="Arial"/>
              <a:buNone/>
            </a:pPr>
            <a:r>
              <a:rPr lang="es-ES" sz="900" b="0" i="0" u="none" strike="noStrike" cap="none">
                <a:solidFill>
                  <a:schemeClr val="dk1"/>
                </a:solidFill>
                <a:latin typeface="Arial"/>
                <a:ea typeface="Arial"/>
                <a:cs typeface="Arial"/>
                <a:sym typeface="Arial"/>
              </a:rPr>
              <a:t>Fuente: Seguimiento morbilidad materna extrema 2013-2025, Sivigila. Medellín, periodo epidemiológico 12, fecha de corte: 29/11/2025. *preliminar</a:t>
            </a:r>
            <a:endParaRPr sz="1400" b="0" i="0" u="none" strike="noStrike" cap="none">
              <a:solidFill>
                <a:srgbClr val="000000"/>
              </a:solidFill>
              <a:latin typeface="Arial"/>
              <a:ea typeface="Arial"/>
              <a:cs typeface="Arial"/>
              <a:sym typeface="Arial"/>
            </a:endParaRPr>
          </a:p>
        </p:txBody>
      </p:sp>
      <p:pic>
        <p:nvPicPr>
          <p:cNvPr id="204" name="Google Shape;204;p4"/>
          <p:cNvPicPr preferRelativeResize="0"/>
          <p:nvPr/>
        </p:nvPicPr>
        <p:blipFill rotWithShape="1">
          <a:blip r:embed="rId3">
            <a:alphaModFix/>
          </a:blip>
          <a:srcRect/>
          <a:stretch/>
        </p:blipFill>
        <p:spPr>
          <a:xfrm>
            <a:off x="259808" y="3011825"/>
            <a:ext cx="6264746" cy="192023"/>
          </a:xfrm>
          <a:prstGeom prst="rect">
            <a:avLst/>
          </a:prstGeom>
          <a:noFill/>
          <a:ln>
            <a:noFill/>
          </a:ln>
        </p:spPr>
      </p:pic>
      <p:pic>
        <p:nvPicPr>
          <p:cNvPr id="205" name="Google Shape;205;p4"/>
          <p:cNvPicPr preferRelativeResize="0"/>
          <p:nvPr/>
        </p:nvPicPr>
        <p:blipFill rotWithShape="1">
          <a:blip r:embed="rId4">
            <a:alphaModFix/>
          </a:blip>
          <a:srcRect/>
          <a:stretch/>
        </p:blipFill>
        <p:spPr>
          <a:xfrm>
            <a:off x="169074" y="194564"/>
            <a:ext cx="6524554" cy="2706996"/>
          </a:xfrm>
          <a:prstGeom prst="rect">
            <a:avLst/>
          </a:prstGeom>
          <a:noFill/>
          <a:ln>
            <a:noFill/>
          </a:ln>
        </p:spPr>
      </p:pic>
      <p:pic>
        <p:nvPicPr>
          <p:cNvPr id="206" name="Google Shape;206;p4"/>
          <p:cNvPicPr preferRelativeResize="0"/>
          <p:nvPr/>
        </p:nvPicPr>
        <p:blipFill rotWithShape="1">
          <a:blip r:embed="rId5">
            <a:alphaModFix/>
          </a:blip>
          <a:srcRect/>
          <a:stretch/>
        </p:blipFill>
        <p:spPr>
          <a:xfrm>
            <a:off x="259808" y="4780866"/>
            <a:ext cx="6475513" cy="2939320"/>
          </a:xfrm>
          <a:prstGeom prst="rect">
            <a:avLst/>
          </a:prstGeom>
          <a:noFill/>
          <a:ln>
            <a:noFill/>
          </a:ln>
        </p:spPr>
      </p:pic>
      <p:sp>
        <p:nvSpPr>
          <p:cNvPr id="7"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31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917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p:nvPr/>
        </p:nvSpPr>
        <p:spPr>
          <a:xfrm>
            <a:off x="432098" y="3059832"/>
            <a:ext cx="6547077"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Índice de letalidad en mujeres con MME.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Residentes en Medellín, 2013-2025*.</a:t>
            </a:r>
            <a:endParaRPr sz="1200" b="0" i="1" u="none" strike="noStrike" cap="none">
              <a:solidFill>
                <a:srgbClr val="1F497D"/>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Fuente: Seguimiento morbilidad materna extrema 2013-2025, Sivigila. Medellín, periodo epidemiológico 12, fecha de corte: 29/11/2025. *preliminar</a:t>
            </a:r>
            <a:endParaRPr sz="1400" b="0" i="0" u="none" strike="noStrike" cap="none">
              <a:solidFill>
                <a:srgbClr val="000000"/>
              </a:solidFill>
              <a:latin typeface="Arial"/>
              <a:ea typeface="Arial"/>
              <a:cs typeface="Arial"/>
              <a:sym typeface="Arial"/>
            </a:endParaRPr>
          </a:p>
        </p:txBody>
      </p:sp>
      <p:pic>
        <p:nvPicPr>
          <p:cNvPr id="212" name="Google Shape;212;p5"/>
          <p:cNvPicPr preferRelativeResize="0"/>
          <p:nvPr/>
        </p:nvPicPr>
        <p:blipFill rotWithShape="1">
          <a:blip r:embed="rId3">
            <a:alphaModFix/>
          </a:blip>
          <a:srcRect/>
          <a:stretch/>
        </p:blipFill>
        <p:spPr>
          <a:xfrm>
            <a:off x="432098" y="4026315"/>
            <a:ext cx="5763429" cy="228632"/>
          </a:xfrm>
          <a:prstGeom prst="rect">
            <a:avLst/>
          </a:prstGeom>
          <a:noFill/>
          <a:ln>
            <a:noFill/>
          </a:ln>
        </p:spPr>
      </p:pic>
      <p:sp>
        <p:nvSpPr>
          <p:cNvPr id="213" name="Google Shape;213;p5"/>
          <p:cNvSpPr/>
          <p:nvPr/>
        </p:nvSpPr>
        <p:spPr>
          <a:xfrm>
            <a:off x="265667" y="7377488"/>
            <a:ext cx="6547077"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Índice de mortalidad perinatal y neonatal tardía en mujeres con MME. </a:t>
            </a:r>
            <a:endParaRPr sz="2000" b="1" i="0" u="none" strike="noStrike" cap="none">
              <a:solidFill>
                <a:srgbClr val="1F497D"/>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Residentes en Medellín, 2013-2025*.</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Fuente: Seguimiento morbilidad materna extrema 2013-2025, Sivigila. Medellín, periodo epidemiológico 12, fecha de corte: 29/11/2025. *preliminar</a:t>
            </a:r>
            <a:endParaRPr sz="1400" b="0" i="0" u="none" strike="noStrike" cap="none">
              <a:solidFill>
                <a:srgbClr val="000000"/>
              </a:solidFill>
              <a:latin typeface="Arial"/>
              <a:ea typeface="Arial"/>
              <a:cs typeface="Arial"/>
              <a:sym typeface="Arial"/>
            </a:endParaRPr>
          </a:p>
        </p:txBody>
      </p:sp>
      <p:pic>
        <p:nvPicPr>
          <p:cNvPr id="214" name="Google Shape;214;p5"/>
          <p:cNvPicPr preferRelativeResize="0"/>
          <p:nvPr/>
        </p:nvPicPr>
        <p:blipFill rotWithShape="1">
          <a:blip r:embed="rId4">
            <a:alphaModFix/>
          </a:blip>
          <a:srcRect/>
          <a:stretch/>
        </p:blipFill>
        <p:spPr>
          <a:xfrm>
            <a:off x="405780" y="8676456"/>
            <a:ext cx="5677692" cy="209579"/>
          </a:xfrm>
          <a:prstGeom prst="rect">
            <a:avLst/>
          </a:prstGeom>
          <a:noFill/>
          <a:ln>
            <a:noFill/>
          </a:ln>
        </p:spPr>
      </p:pic>
      <p:pic>
        <p:nvPicPr>
          <p:cNvPr id="215" name="Google Shape;215;p5"/>
          <p:cNvPicPr preferRelativeResize="0"/>
          <p:nvPr/>
        </p:nvPicPr>
        <p:blipFill rotWithShape="1">
          <a:blip r:embed="rId5">
            <a:alphaModFix/>
          </a:blip>
          <a:srcRect/>
          <a:stretch/>
        </p:blipFill>
        <p:spPr>
          <a:xfrm>
            <a:off x="424830" y="439067"/>
            <a:ext cx="6629687" cy="2510469"/>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424830" y="4391557"/>
            <a:ext cx="6387914" cy="2937995"/>
          </a:xfrm>
          <a:prstGeom prst="rect">
            <a:avLst/>
          </a:prstGeom>
          <a:noFill/>
          <a:ln>
            <a:noFill/>
          </a:ln>
        </p:spPr>
      </p:pic>
      <p:sp>
        <p:nvSpPr>
          <p:cNvPr id="8"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a:t>
            </a:r>
            <a:r>
              <a:rPr lang="es-ES" sz="1050" b="1" dirty="0" smtClean="0">
                <a:solidFill>
                  <a:schemeClr val="dk1"/>
                </a:solidFill>
                <a:latin typeface="Arial Narrow"/>
                <a:ea typeface="Arial Narrow"/>
                <a:cs typeface="Arial Narrow"/>
                <a:sym typeface="Arial Narrow"/>
              </a:rPr>
              <a:t>32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21455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
          <p:cNvSpPr/>
          <p:nvPr/>
        </p:nvSpPr>
        <p:spPr>
          <a:xfrm>
            <a:off x="144066" y="3275856"/>
            <a:ext cx="6552728" cy="9848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Porcentaje de casos con tres o más criterios de inclusión. Residentes en Medellín, 2013-2025*.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s-ES" sz="900" b="0" i="0" u="none" strike="noStrike" cap="none">
                <a:solidFill>
                  <a:schemeClr val="dk1"/>
                </a:solidFill>
                <a:latin typeface="Arial"/>
                <a:ea typeface="Arial"/>
                <a:cs typeface="Arial"/>
                <a:sym typeface="Arial"/>
              </a:rPr>
              <a:t>Fuente: Seguimiento morbilidad materna extrema 2013-2025, Sivigila. Medellín, periodo epidemiológico 12, fecha de corte: 29/11/2025. *preliminar</a:t>
            </a:r>
            <a:endParaRPr sz="1400" b="0" i="0" u="none" strike="noStrike" cap="none">
              <a:solidFill>
                <a:srgbClr val="000000"/>
              </a:solidFill>
              <a:latin typeface="Arial"/>
              <a:ea typeface="Arial"/>
              <a:cs typeface="Arial"/>
              <a:sym typeface="Arial"/>
            </a:endParaRPr>
          </a:p>
        </p:txBody>
      </p:sp>
      <p:sp>
        <p:nvSpPr>
          <p:cNvPr id="222" name="Google Shape;222;p6"/>
          <p:cNvSpPr txBox="1"/>
          <p:nvPr/>
        </p:nvSpPr>
        <p:spPr>
          <a:xfrm>
            <a:off x="161167" y="7553568"/>
            <a:ext cx="6878566"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Número de casos y razón de morbilidad materna extrema por grupo de edad. Residentes en Medellín, al duodécimo periodo epidemiológico de 2025*.</a:t>
            </a:r>
            <a:endParaRPr sz="1400" b="0" i="0" u="none" strike="noStrike" cap="none">
              <a:solidFill>
                <a:srgbClr val="000000"/>
              </a:solidFill>
              <a:latin typeface="Arial"/>
              <a:ea typeface="Arial"/>
              <a:cs typeface="Arial"/>
              <a:sym typeface="Arial"/>
            </a:endParaRPr>
          </a:p>
        </p:txBody>
      </p:sp>
      <p:sp>
        <p:nvSpPr>
          <p:cNvPr id="223" name="Google Shape;223;p6"/>
          <p:cNvSpPr txBox="1"/>
          <p:nvPr/>
        </p:nvSpPr>
        <p:spPr>
          <a:xfrm>
            <a:off x="197117" y="8604448"/>
            <a:ext cx="599561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Fuente: Seguimiento morbilidad materna extrema 2025, Sivigila. Medellín,   periodo epidemiológico 12, fecha de corte: 29/11/2025.</a:t>
            </a:r>
            <a:endParaRPr sz="1400" b="0" i="0" u="none" strike="noStrike" cap="none">
              <a:solidFill>
                <a:srgbClr val="000000"/>
              </a:solidFill>
              <a:latin typeface="Arial"/>
              <a:ea typeface="Arial"/>
              <a:cs typeface="Arial"/>
              <a:sym typeface="Arial"/>
            </a:endParaRPr>
          </a:p>
        </p:txBody>
      </p:sp>
      <p:pic>
        <p:nvPicPr>
          <p:cNvPr id="224" name="Google Shape;224;p6"/>
          <p:cNvPicPr preferRelativeResize="0"/>
          <p:nvPr/>
        </p:nvPicPr>
        <p:blipFill rotWithShape="1">
          <a:blip r:embed="rId3">
            <a:alphaModFix/>
          </a:blip>
          <a:srcRect/>
          <a:stretch/>
        </p:blipFill>
        <p:spPr>
          <a:xfrm>
            <a:off x="197117" y="361661"/>
            <a:ext cx="6551294" cy="2914196"/>
          </a:xfrm>
          <a:prstGeom prst="rect">
            <a:avLst/>
          </a:prstGeom>
          <a:noFill/>
          <a:ln>
            <a:noFill/>
          </a:ln>
        </p:spPr>
      </p:pic>
      <p:pic>
        <p:nvPicPr>
          <p:cNvPr id="225" name="Google Shape;225;p6"/>
          <p:cNvPicPr preferRelativeResize="0"/>
          <p:nvPr/>
        </p:nvPicPr>
        <p:blipFill rotWithShape="1">
          <a:blip r:embed="rId4">
            <a:alphaModFix/>
          </a:blip>
          <a:srcRect/>
          <a:stretch/>
        </p:blipFill>
        <p:spPr>
          <a:xfrm>
            <a:off x="275866" y="4476750"/>
            <a:ext cx="6645928" cy="3076818"/>
          </a:xfrm>
          <a:prstGeom prst="rect">
            <a:avLst/>
          </a:prstGeom>
          <a:noFill/>
          <a:ln>
            <a:noFill/>
          </a:ln>
        </p:spPr>
      </p:pic>
      <p:sp>
        <p:nvSpPr>
          <p:cNvPr id="7"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33</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43188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7"/>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232" name="Google Shape;232;p7"/>
          <p:cNvPicPr preferRelativeResize="0"/>
          <p:nvPr/>
        </p:nvPicPr>
        <p:blipFill rotWithShape="1">
          <a:blip r:embed="rId4">
            <a:alphaModFix/>
          </a:blip>
          <a:srcRect t="51429"/>
          <a:stretch/>
        </p:blipFill>
        <p:spPr>
          <a:xfrm>
            <a:off x="0" y="2824178"/>
            <a:ext cx="2180731" cy="2724869"/>
          </a:xfrm>
          <a:prstGeom prst="rect">
            <a:avLst/>
          </a:prstGeom>
          <a:noFill/>
          <a:ln>
            <a:noFill/>
          </a:ln>
        </p:spPr>
      </p:pic>
      <p:sp>
        <p:nvSpPr>
          <p:cNvPr id="233" name="Google Shape;233;p7"/>
          <p:cNvSpPr txBox="1"/>
          <p:nvPr/>
        </p:nvSpPr>
        <p:spPr>
          <a:xfrm>
            <a:off x="2241" y="838617"/>
            <a:ext cx="2230057" cy="2755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nvGrpSpPr>
          <p:cNvPr id="234" name="Google Shape;234;p7"/>
          <p:cNvGrpSpPr/>
          <p:nvPr/>
        </p:nvGrpSpPr>
        <p:grpSpPr>
          <a:xfrm>
            <a:off x="183110" y="4142321"/>
            <a:ext cx="1892650" cy="488476"/>
            <a:chOff x="2397524" y="3379972"/>
            <a:chExt cx="4508500" cy="904875"/>
          </a:xfrm>
        </p:grpSpPr>
        <p:pic>
          <p:nvPicPr>
            <p:cNvPr id="235" name="Google Shape;235;p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36" name="Google Shape;236;p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dk1"/>
                  </a:solidFill>
                  <a:latin typeface="Arial Narrow"/>
                  <a:ea typeface="Arial Narrow"/>
                  <a:cs typeface="Arial Narrow"/>
                  <a:sym typeface="Arial Narrow"/>
                </a:rPr>
                <a:t>182</a:t>
              </a:r>
              <a:endParaRPr sz="1400" b="0" i="0" u="none" strike="noStrike" cap="none" dirty="0">
                <a:solidFill>
                  <a:srgbClr val="000000"/>
                </a:solidFill>
                <a:latin typeface="Arial"/>
                <a:ea typeface="Arial"/>
                <a:cs typeface="Arial"/>
                <a:sym typeface="Arial"/>
              </a:endParaRPr>
            </a:p>
          </p:txBody>
        </p:sp>
      </p:grpSp>
      <p:grpSp>
        <p:nvGrpSpPr>
          <p:cNvPr id="237" name="Google Shape;237;p7"/>
          <p:cNvGrpSpPr/>
          <p:nvPr/>
        </p:nvGrpSpPr>
        <p:grpSpPr>
          <a:xfrm>
            <a:off x="2448322" y="46529"/>
            <a:ext cx="3446504" cy="276999"/>
            <a:chOff x="2448322" y="74775"/>
            <a:chExt cx="3446504" cy="276999"/>
          </a:xfrm>
        </p:grpSpPr>
        <p:sp>
          <p:nvSpPr>
            <p:cNvPr id="238" name="Google Shape;238;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239" name="Google Shape;239;p7"/>
            <p:cNvCxnSpPr>
              <a:stCxn id="23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40" name="Google Shape;240;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grpSp>
      <p:sp>
        <p:nvSpPr>
          <p:cNvPr id="241" name="Google Shape;241;p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34 </a:t>
            </a:r>
            <a:endParaRPr sz="1400" b="0" i="0" u="none" strike="noStrike" cap="none" dirty="0">
              <a:solidFill>
                <a:srgbClr val="000000"/>
              </a:solidFill>
              <a:latin typeface="Arial"/>
              <a:ea typeface="Arial"/>
              <a:cs typeface="Arial"/>
              <a:sym typeface="Arial"/>
            </a:endParaRPr>
          </a:p>
        </p:txBody>
      </p:sp>
      <p:sp>
        <p:nvSpPr>
          <p:cNvPr id="242" name="Google Shape;242;p7"/>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perinatal y neonatal tardía MPNT</a:t>
            </a:r>
            <a:endParaRPr sz="1600" b="1">
              <a:solidFill>
                <a:srgbClr val="C00000"/>
              </a:solidFill>
              <a:latin typeface="Arial Narrow"/>
              <a:ea typeface="Arial Narrow"/>
              <a:cs typeface="Arial Narrow"/>
              <a:sym typeface="Arial Narrow"/>
            </a:endParaRPr>
          </a:p>
        </p:txBody>
      </p:sp>
      <p:grpSp>
        <p:nvGrpSpPr>
          <p:cNvPr id="243" name="Google Shape;243;p7"/>
          <p:cNvGrpSpPr/>
          <p:nvPr/>
        </p:nvGrpSpPr>
        <p:grpSpPr>
          <a:xfrm>
            <a:off x="4500723" y="4984686"/>
            <a:ext cx="869436" cy="1301566"/>
            <a:chOff x="4789075" y="3075226"/>
            <a:chExt cx="869436" cy="1754640"/>
          </a:xfrm>
        </p:grpSpPr>
        <p:grpSp>
          <p:nvGrpSpPr>
            <p:cNvPr id="244" name="Google Shape;244;p7"/>
            <p:cNvGrpSpPr/>
            <p:nvPr/>
          </p:nvGrpSpPr>
          <p:grpSpPr>
            <a:xfrm>
              <a:off x="4789075" y="3554337"/>
              <a:ext cx="869436" cy="1275529"/>
              <a:chOff x="5185719" y="1274868"/>
              <a:chExt cx="869436" cy="1275529"/>
            </a:xfrm>
          </p:grpSpPr>
          <p:sp>
            <p:nvSpPr>
              <p:cNvPr id="245" name="Google Shape;245;p7"/>
              <p:cNvSpPr/>
              <p:nvPr/>
            </p:nvSpPr>
            <p:spPr>
              <a:xfrm>
                <a:off x="5185719" y="1637136"/>
                <a:ext cx="869436" cy="913261"/>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sp>
            <p:nvSpPr>
              <p:cNvPr id="246" name="Google Shape;246;p7"/>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Indígena</a:t>
                </a:r>
                <a:endParaRPr sz="1200" b="1" i="0" u="sng" strike="noStrike" cap="none">
                  <a:solidFill>
                    <a:srgbClr val="000000"/>
                  </a:solidFill>
                  <a:latin typeface="Arial Narrow"/>
                  <a:ea typeface="Arial Narrow"/>
                  <a:cs typeface="Arial Narrow"/>
                  <a:sym typeface="Arial Narrow"/>
                </a:endParaRPr>
              </a:p>
            </p:txBody>
          </p:sp>
          <p:sp>
            <p:nvSpPr>
              <p:cNvPr id="247" name="Google Shape;247;p7"/>
              <p:cNvSpPr/>
              <p:nvPr/>
            </p:nvSpPr>
            <p:spPr>
              <a:xfrm>
                <a:off x="5286277" y="1877793"/>
                <a:ext cx="18473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pic>
          <p:nvPicPr>
            <p:cNvPr id="248" name="Google Shape;248;p7"/>
            <p:cNvPicPr preferRelativeResize="0"/>
            <p:nvPr/>
          </p:nvPicPr>
          <p:blipFill rotWithShape="1">
            <a:blip r:embed="rId6">
              <a:alphaModFix/>
            </a:blip>
            <a:srcRect l="86761"/>
            <a:stretch/>
          </p:blipFill>
          <p:spPr>
            <a:xfrm>
              <a:off x="4977133" y="3075226"/>
              <a:ext cx="409613" cy="510877"/>
            </a:xfrm>
            <a:prstGeom prst="rect">
              <a:avLst/>
            </a:prstGeom>
            <a:noFill/>
            <a:ln>
              <a:noFill/>
            </a:ln>
          </p:spPr>
        </p:pic>
      </p:grpSp>
      <p:grpSp>
        <p:nvGrpSpPr>
          <p:cNvPr id="249" name="Google Shape;249;p7"/>
          <p:cNvGrpSpPr/>
          <p:nvPr/>
        </p:nvGrpSpPr>
        <p:grpSpPr>
          <a:xfrm>
            <a:off x="5540226" y="4886454"/>
            <a:ext cx="1660672" cy="1091421"/>
            <a:chOff x="5476980" y="2996813"/>
            <a:chExt cx="1660672" cy="1091421"/>
          </a:xfrm>
        </p:grpSpPr>
        <p:pic>
          <p:nvPicPr>
            <p:cNvPr id="250" name="Google Shape;250;p7"/>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251" name="Google Shape;251;p7"/>
            <p:cNvGrpSpPr/>
            <p:nvPr/>
          </p:nvGrpSpPr>
          <p:grpSpPr>
            <a:xfrm>
              <a:off x="5476980" y="3314759"/>
              <a:ext cx="1660672" cy="773475"/>
              <a:chOff x="-303585" y="7072716"/>
              <a:chExt cx="1731490" cy="773475"/>
            </a:xfrm>
          </p:grpSpPr>
          <p:sp>
            <p:nvSpPr>
              <p:cNvPr id="252" name="Google Shape;252;p7"/>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Área de ocurrencia</a:t>
                </a:r>
                <a:endParaRPr sz="1400" b="0" i="0" u="none" strike="noStrike" cap="none">
                  <a:solidFill>
                    <a:srgbClr val="000000"/>
                  </a:solidFill>
                  <a:latin typeface="Arial"/>
                  <a:ea typeface="Arial"/>
                  <a:cs typeface="Arial"/>
                  <a:sym typeface="Arial"/>
                </a:endParaRPr>
              </a:p>
            </p:txBody>
          </p:sp>
          <p:sp>
            <p:nvSpPr>
              <p:cNvPr id="253" name="Google Shape;253;p7"/>
              <p:cNvSpPr/>
              <p:nvPr/>
            </p:nvSpPr>
            <p:spPr>
              <a:xfrm>
                <a:off x="-303585" y="7502904"/>
                <a:ext cx="1731490" cy="343287"/>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Narrow"/>
                    <a:ea typeface="Arial Narrow"/>
                    <a:cs typeface="Arial Narrow"/>
                    <a:sym typeface="Arial Narrow"/>
                  </a:rPr>
                  <a:t>Cabecera municipal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dirty="0">
                    <a:solidFill>
                      <a:schemeClr val="dk1"/>
                    </a:solidFill>
                    <a:latin typeface="Arial Narrow"/>
                    <a:ea typeface="Arial Narrow"/>
                    <a:cs typeface="Arial Narrow"/>
                    <a:sym typeface="Arial Narrow"/>
                  </a:rPr>
                  <a:t>96,7% </a:t>
                </a:r>
                <a:r>
                  <a:rPr lang="es-ES" sz="1050" b="1" i="0" u="none" strike="noStrike" cap="none" dirty="0">
                    <a:solidFill>
                      <a:schemeClr val="dk1"/>
                    </a:solidFill>
                    <a:latin typeface="Arial Narrow"/>
                    <a:ea typeface="Arial Narrow"/>
                    <a:cs typeface="Arial Narrow"/>
                    <a:sym typeface="Arial Narrow"/>
                  </a:rPr>
                  <a:t> </a:t>
                </a:r>
                <a:endParaRPr sz="1400" b="0" i="0" u="none" strike="noStrike" cap="none" dirty="0">
                  <a:solidFill>
                    <a:srgbClr val="000000"/>
                  </a:solidFill>
                  <a:latin typeface="Arial"/>
                  <a:ea typeface="Arial"/>
                  <a:cs typeface="Arial"/>
                  <a:sym typeface="Arial"/>
                </a:endParaRPr>
              </a:p>
            </p:txBody>
          </p:sp>
        </p:grpSp>
      </p:grpSp>
      <p:pic>
        <p:nvPicPr>
          <p:cNvPr id="254" name="Google Shape;254;p7"/>
          <p:cNvPicPr preferRelativeResize="0"/>
          <p:nvPr/>
        </p:nvPicPr>
        <p:blipFill rotWithShape="1">
          <a:blip r:embed="rId8">
            <a:alphaModFix/>
          </a:blip>
          <a:srcRect/>
          <a:stretch/>
        </p:blipFill>
        <p:spPr>
          <a:xfrm>
            <a:off x="493855" y="5549099"/>
            <a:ext cx="933450" cy="751093"/>
          </a:xfrm>
          <a:prstGeom prst="rect">
            <a:avLst/>
          </a:prstGeom>
          <a:noFill/>
          <a:ln>
            <a:noFill/>
          </a:ln>
        </p:spPr>
      </p:pic>
      <p:grpSp>
        <p:nvGrpSpPr>
          <p:cNvPr id="255" name="Google Shape;255;p7"/>
          <p:cNvGrpSpPr/>
          <p:nvPr/>
        </p:nvGrpSpPr>
        <p:grpSpPr>
          <a:xfrm>
            <a:off x="150579" y="6228186"/>
            <a:ext cx="2154861" cy="1323936"/>
            <a:chOff x="-15727" y="6908037"/>
            <a:chExt cx="1480055" cy="1208754"/>
          </a:xfrm>
        </p:grpSpPr>
        <p:sp>
          <p:nvSpPr>
            <p:cNvPr id="256" name="Google Shape;256;p7"/>
            <p:cNvSpPr txBox="1"/>
            <p:nvPr/>
          </p:nvSpPr>
          <p:spPr>
            <a:xfrm>
              <a:off x="14083" y="6908037"/>
              <a:ext cx="1217162" cy="238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257" name="Google Shape;257;p7"/>
            <p:cNvSpPr/>
            <p:nvPr/>
          </p:nvSpPr>
          <p:spPr>
            <a:xfrm>
              <a:off x="-15727" y="7103969"/>
              <a:ext cx="1480055" cy="101282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Régimen contributivo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55,5% - </a:t>
              </a:r>
              <a:r>
                <a:rPr lang="es-ES" sz="1050" b="1" dirty="0">
                  <a:solidFill>
                    <a:schemeClr val="dk1"/>
                  </a:solidFill>
                  <a:latin typeface="Arial Narrow"/>
                  <a:ea typeface="Arial Narrow"/>
                  <a:cs typeface="Arial Narrow"/>
                  <a:sym typeface="Arial Narrow"/>
                </a:rPr>
                <a:t>101</a:t>
              </a:r>
              <a:r>
                <a:rPr lang="es-ES" sz="1050" b="1" i="0" u="none" strike="noStrike" cap="none" dirty="0">
                  <a:solidFill>
                    <a:schemeClr val="dk1"/>
                  </a:solidFill>
                  <a:latin typeface="Arial Narrow"/>
                  <a:ea typeface="Arial Narrow"/>
                  <a:cs typeface="Arial Narrow"/>
                  <a:sym typeface="Arial Narrow"/>
                </a:rPr>
                <a:t>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Régimen subsidiado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37,4% - 63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No afiliado 4,4% - 8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Régimen Excepción  1,1% - 2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Régimen Especial  0,5% - 1 caso</a:t>
              </a:r>
              <a:endParaRPr sz="1400" b="0" i="0" u="none" strike="noStrike" cap="none" dirty="0">
                <a:solidFill>
                  <a:srgbClr val="000000"/>
                </a:solidFill>
                <a:latin typeface="Arial"/>
                <a:ea typeface="Arial"/>
                <a:cs typeface="Arial"/>
                <a:sym typeface="Arial"/>
              </a:endParaRPr>
            </a:p>
          </p:txBody>
        </p:sp>
      </p:grpSp>
      <p:sp>
        <p:nvSpPr>
          <p:cNvPr id="258" name="Google Shape;258;p7"/>
          <p:cNvSpPr txBox="1"/>
          <p:nvPr/>
        </p:nvSpPr>
        <p:spPr>
          <a:xfrm>
            <a:off x="-15637" y="4603438"/>
            <a:ext cx="2180731"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Variación porcentual respecto al mismo período del año anterior: </a:t>
            </a:r>
            <a:r>
              <a:rPr lang="es-ES" sz="1400" b="1" i="0" u="none" strike="noStrike" cap="none" dirty="0">
                <a:solidFill>
                  <a:srgbClr val="00B050"/>
                </a:solidFill>
                <a:latin typeface="Arial"/>
                <a:ea typeface="Arial"/>
                <a:cs typeface="Arial"/>
                <a:sym typeface="Arial"/>
              </a:rPr>
              <a:t>Disminución del 4,2%</a:t>
            </a:r>
            <a:endParaRPr sz="1400" b="1" i="0" u="none" strike="noStrike" cap="none" dirty="0">
              <a:solidFill>
                <a:srgbClr val="00B050"/>
              </a:solidFill>
              <a:latin typeface="Arial"/>
              <a:ea typeface="Arial"/>
              <a:cs typeface="Arial"/>
              <a:sym typeface="Arial"/>
            </a:endParaRPr>
          </a:p>
        </p:txBody>
      </p:sp>
      <p:sp>
        <p:nvSpPr>
          <p:cNvPr id="259" name="Google Shape;259;p7"/>
          <p:cNvSpPr/>
          <p:nvPr/>
        </p:nvSpPr>
        <p:spPr>
          <a:xfrm>
            <a:off x="2186603" y="4541513"/>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60" name="Google Shape;260;p7"/>
          <p:cNvGrpSpPr/>
          <p:nvPr/>
        </p:nvGrpSpPr>
        <p:grpSpPr>
          <a:xfrm>
            <a:off x="193981" y="7596336"/>
            <a:ext cx="2231469" cy="1399047"/>
            <a:chOff x="4636117" y="447103"/>
            <a:chExt cx="2231469" cy="1399047"/>
          </a:xfrm>
        </p:grpSpPr>
        <p:sp>
          <p:nvSpPr>
            <p:cNvPr id="261" name="Google Shape;261;p7"/>
            <p:cNvSpPr/>
            <p:nvPr/>
          </p:nvSpPr>
          <p:spPr>
            <a:xfrm>
              <a:off x="4636117" y="879151"/>
              <a:ext cx="2231469" cy="966999"/>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7030A0"/>
                  </a:solidFill>
                  <a:latin typeface="Arial Narrow"/>
                  <a:ea typeface="Arial Narrow"/>
                  <a:cs typeface="Arial Narrow"/>
                  <a:sym typeface="Arial Narrow"/>
                </a:rPr>
                <a:t>Perinatales: 84,6% (154)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chemeClr val="dk1"/>
                  </a:solidFill>
                  <a:latin typeface="Arial Narrow"/>
                  <a:ea typeface="Arial Narrow"/>
                  <a:cs typeface="Arial Narrow"/>
                  <a:sym typeface="Arial Narrow"/>
                </a:rPr>
                <a:t>Ante parto 63,6% (98)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chemeClr val="dk1"/>
                  </a:solidFill>
                  <a:latin typeface="Arial Narrow"/>
                  <a:ea typeface="Arial Narrow"/>
                  <a:cs typeface="Arial Narrow"/>
                  <a:sym typeface="Arial Narrow"/>
                </a:rPr>
                <a:t>Intra parto   8,4%    (13)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chemeClr val="dk1"/>
                  </a:solidFill>
                  <a:latin typeface="Arial Narrow"/>
                  <a:ea typeface="Arial Narrow"/>
                  <a:cs typeface="Arial Narrow"/>
                  <a:sym typeface="Arial Narrow"/>
                </a:rPr>
                <a:t>Neonatales tempranas 27,9% (43)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7030A0"/>
                  </a:solidFill>
                  <a:latin typeface="Arial Narrow"/>
                  <a:ea typeface="Arial Narrow"/>
                  <a:cs typeface="Arial Narrow"/>
                  <a:sym typeface="Arial Narrow"/>
                </a:rPr>
                <a:t>Neonatales tardías: 15,3% (28)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dirty="0">
                <a:solidFill>
                  <a:schemeClr val="dk1"/>
                </a:solidFill>
                <a:latin typeface="Arial Narrow"/>
                <a:ea typeface="Arial Narrow"/>
                <a:cs typeface="Arial Narrow"/>
                <a:sym typeface="Arial Narrow"/>
              </a:endParaRPr>
            </a:p>
          </p:txBody>
        </p:sp>
        <p:sp>
          <p:nvSpPr>
            <p:cNvPr id="262" name="Google Shape;262;p7"/>
            <p:cNvSpPr/>
            <p:nvPr/>
          </p:nvSpPr>
          <p:spPr>
            <a:xfrm>
              <a:off x="4701696" y="447103"/>
              <a:ext cx="18162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Momento de ocurrencia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de la muerte</a:t>
              </a:r>
              <a:endParaRPr sz="1200" b="1" i="0" u="sng" strike="noStrike" cap="none">
                <a:solidFill>
                  <a:srgbClr val="000000"/>
                </a:solidFill>
                <a:latin typeface="Arial Narrow"/>
                <a:ea typeface="Arial Narrow"/>
                <a:cs typeface="Arial Narrow"/>
                <a:sym typeface="Arial Narrow"/>
              </a:endParaRPr>
            </a:p>
          </p:txBody>
        </p:sp>
      </p:grpSp>
      <p:grpSp>
        <p:nvGrpSpPr>
          <p:cNvPr id="263" name="Google Shape;263;p7"/>
          <p:cNvGrpSpPr/>
          <p:nvPr/>
        </p:nvGrpSpPr>
        <p:grpSpPr>
          <a:xfrm>
            <a:off x="2505747" y="4583033"/>
            <a:ext cx="3446504" cy="276999"/>
            <a:chOff x="2448322" y="98305"/>
            <a:chExt cx="3446504" cy="276999"/>
          </a:xfrm>
        </p:grpSpPr>
        <p:sp>
          <p:nvSpPr>
            <p:cNvPr id="264" name="Google Shape;264;p7"/>
            <p:cNvSpPr/>
            <p:nvPr/>
          </p:nvSpPr>
          <p:spPr>
            <a:xfrm>
              <a:off x="2448322" y="113694"/>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265" name="Google Shape;265;p7"/>
            <p:cNvCxnSpPr/>
            <p:nvPr/>
          </p:nvCxnSpPr>
          <p:spPr>
            <a:xfrm>
              <a:off x="2736354" y="231288"/>
              <a:ext cx="648072" cy="0"/>
            </a:xfrm>
            <a:prstGeom prst="straightConnector1">
              <a:avLst/>
            </a:prstGeom>
            <a:noFill/>
            <a:ln w="28575" cap="flat" cmpd="sng">
              <a:solidFill>
                <a:srgbClr val="C00000"/>
              </a:solidFill>
              <a:prstDash val="solid"/>
              <a:round/>
              <a:headEnd type="none" w="sm" len="sm"/>
              <a:tailEnd type="none" w="sm" len="sm"/>
            </a:ln>
          </p:spPr>
        </p:cxnSp>
        <p:sp>
          <p:nvSpPr>
            <p:cNvPr id="266" name="Google Shape;266;p7"/>
            <p:cNvSpPr txBox="1"/>
            <p:nvPr/>
          </p:nvSpPr>
          <p:spPr>
            <a:xfrm>
              <a:off x="3302538" y="9830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de interés e indicadores</a:t>
              </a:r>
              <a:endParaRPr sz="1400" b="0" i="0" u="none" strike="noStrike" cap="none">
                <a:solidFill>
                  <a:srgbClr val="000000"/>
                </a:solidFill>
                <a:latin typeface="Arial"/>
                <a:ea typeface="Arial"/>
                <a:cs typeface="Arial"/>
                <a:sym typeface="Arial"/>
              </a:endParaRPr>
            </a:p>
          </p:txBody>
        </p:sp>
      </p:grpSp>
      <p:sp>
        <p:nvSpPr>
          <p:cNvPr id="267" name="Google Shape;267;p7"/>
          <p:cNvSpPr txBox="1"/>
          <p:nvPr/>
        </p:nvSpPr>
        <p:spPr>
          <a:xfrm>
            <a:off x="2186648" y="5606534"/>
            <a:ext cx="224121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Razón de mortalidad neonatal tardía</a:t>
            </a:r>
            <a:endParaRPr sz="1400" b="0" i="0" u="none" strike="noStrike" cap="none">
              <a:solidFill>
                <a:srgbClr val="000000"/>
              </a:solidFill>
              <a:latin typeface="Arial"/>
              <a:ea typeface="Arial"/>
              <a:cs typeface="Arial"/>
              <a:sym typeface="Arial"/>
            </a:endParaRPr>
          </a:p>
        </p:txBody>
      </p:sp>
      <p:sp>
        <p:nvSpPr>
          <p:cNvPr id="268" name="Google Shape;268;p7"/>
          <p:cNvSpPr txBox="1"/>
          <p:nvPr/>
        </p:nvSpPr>
        <p:spPr>
          <a:xfrm>
            <a:off x="2206194" y="5796136"/>
            <a:ext cx="2071665"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rgbClr val="00B050"/>
                </a:solidFill>
                <a:latin typeface="Arial Narrow"/>
                <a:ea typeface="Arial Narrow"/>
                <a:cs typeface="Arial Narrow"/>
                <a:sym typeface="Arial Narrow"/>
              </a:rPr>
              <a:t>1,4 muertes por cada 1000 nacidos vivos y muertos </a:t>
            </a:r>
            <a:r>
              <a:rPr lang="es-ES" sz="1000" b="1" i="0" u="none" strike="noStrike" cap="none" dirty="0">
                <a:solidFill>
                  <a:srgbClr val="00B050"/>
                </a:solidFill>
                <a:latin typeface="Arial Narrow"/>
                <a:ea typeface="Arial Narrow"/>
                <a:cs typeface="Arial Narrow"/>
                <a:sym typeface="Arial Narrow"/>
              </a:rPr>
              <a:t>(28/18,248)*1000</a:t>
            </a:r>
            <a:endParaRPr sz="1200" b="1" i="0" u="none" strike="noStrike" cap="none" dirty="0">
              <a:solidFill>
                <a:srgbClr val="00B050"/>
              </a:solidFill>
              <a:latin typeface="Arial Narrow"/>
              <a:ea typeface="Arial Narrow"/>
              <a:cs typeface="Arial Narrow"/>
              <a:sym typeface="Arial Narrow"/>
            </a:endParaRPr>
          </a:p>
        </p:txBody>
      </p:sp>
      <p:sp>
        <p:nvSpPr>
          <p:cNvPr id="269" name="Google Shape;269;p7"/>
          <p:cNvSpPr txBox="1"/>
          <p:nvPr/>
        </p:nvSpPr>
        <p:spPr>
          <a:xfrm>
            <a:off x="2032035" y="4886454"/>
            <a:ext cx="224121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Razón de mortalidad perinatal</a:t>
            </a:r>
            <a:endParaRPr sz="1100" b="1" i="0" u="none" strike="noStrike" cap="none">
              <a:solidFill>
                <a:schemeClr val="dk1"/>
              </a:solidFill>
              <a:latin typeface="Arial Narrow"/>
              <a:ea typeface="Arial Narrow"/>
              <a:cs typeface="Arial Narrow"/>
              <a:sym typeface="Arial Narrow"/>
            </a:endParaRPr>
          </a:p>
        </p:txBody>
      </p:sp>
      <p:sp>
        <p:nvSpPr>
          <p:cNvPr id="270" name="Google Shape;270;p7"/>
          <p:cNvSpPr txBox="1"/>
          <p:nvPr/>
        </p:nvSpPr>
        <p:spPr>
          <a:xfrm>
            <a:off x="2270815" y="5071010"/>
            <a:ext cx="19123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rgbClr val="00B050"/>
                </a:solidFill>
                <a:latin typeface="Arial Narrow"/>
                <a:ea typeface="Arial Narrow"/>
                <a:cs typeface="Arial Narrow"/>
                <a:sym typeface="Arial Narrow"/>
              </a:rPr>
              <a:t>8,4 muertes por cada 1000 nacidos vivos y muertos </a:t>
            </a:r>
            <a:r>
              <a:rPr lang="es-ES" sz="1050" b="1" i="0" u="none" strike="noStrike" cap="none" dirty="0">
                <a:solidFill>
                  <a:srgbClr val="00B050"/>
                </a:solidFill>
                <a:latin typeface="Arial Narrow"/>
                <a:ea typeface="Arial Narrow"/>
                <a:cs typeface="Arial Narrow"/>
                <a:sym typeface="Arial Narrow"/>
              </a:rPr>
              <a:t>(154/18,248)*1000</a:t>
            </a:r>
            <a:endParaRPr sz="1200" b="1" i="0" u="none" strike="noStrike" cap="none" dirty="0">
              <a:solidFill>
                <a:srgbClr val="C00000"/>
              </a:solidFill>
              <a:latin typeface="Arial Narrow"/>
              <a:ea typeface="Arial Narrow"/>
              <a:cs typeface="Arial Narrow"/>
              <a:sym typeface="Arial Narrow"/>
            </a:endParaRPr>
          </a:p>
        </p:txBody>
      </p:sp>
      <p:sp>
        <p:nvSpPr>
          <p:cNvPr id="271" name="Google Shape;271;p7"/>
          <p:cNvSpPr/>
          <p:nvPr/>
        </p:nvSpPr>
        <p:spPr>
          <a:xfrm>
            <a:off x="2206194" y="1763688"/>
            <a:ext cx="4994704" cy="67710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a:ea typeface="Arial"/>
                <a:cs typeface="Arial"/>
                <a:sym typeface="Arial"/>
              </a:rPr>
              <a:t>Canal endémico para muerte perinatal, datos preliminares. Residentes en Medellín. Acumulado al  duodécimo periodo epidemiológico de 2025.</a:t>
            </a:r>
            <a:r>
              <a:rPr lang="es-ES" sz="1000" b="0" i="1" u="none" strike="noStrike" cap="none">
                <a:solidFill>
                  <a:schemeClr val="dk1"/>
                </a:solidFill>
                <a:latin typeface="Arial"/>
                <a:ea typeface="Arial"/>
                <a:cs typeface="Arial"/>
                <a:sym typeface="Arial"/>
              </a:rPr>
              <a:t> </a:t>
            </a:r>
            <a:endParaRPr sz="400" b="0" i="1"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600"/>
              <a:buFont typeface="Arial"/>
              <a:buNone/>
            </a:pPr>
            <a:r>
              <a:rPr lang="es-ES" sz="600" b="0" i="0" u="none" strike="noStrike" cap="none">
                <a:solidFill>
                  <a:srgbClr val="000000"/>
                </a:solidFill>
                <a:latin typeface="Arial"/>
                <a:ea typeface="Arial"/>
                <a:cs typeface="Arial"/>
                <a:sym typeface="Arial"/>
              </a:rPr>
              <a:t>Nota: método utilizado MMWR (razones observadas y esperadas). No se incluyeron los casos identificados durante los años de pandemia de COVID 19 (2020 y 2021).</a:t>
            </a:r>
            <a:endParaRPr sz="6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600"/>
              <a:buFont typeface="Arial"/>
              <a:buNone/>
            </a:pPr>
            <a:r>
              <a:rPr lang="es-ES" sz="600" b="0" i="0" u="none" strike="noStrike" cap="none">
                <a:solidFill>
                  <a:srgbClr val="000000"/>
                </a:solidFill>
                <a:latin typeface="Arial"/>
                <a:ea typeface="Arial"/>
                <a:cs typeface="Arial"/>
                <a:sym typeface="Arial"/>
              </a:rPr>
              <a:t>Fuente: Seguimiento de muerte perinatal 2016 - 2025, Sivigila. Medellín. Fecha de corte: 29/11/2025. </a:t>
            </a:r>
            <a:endParaRPr sz="1400" b="0" i="0" u="none" strike="noStrike" cap="none">
              <a:solidFill>
                <a:srgbClr val="000000"/>
              </a:solidFill>
              <a:latin typeface="Arial"/>
              <a:ea typeface="Arial"/>
              <a:cs typeface="Arial"/>
              <a:sym typeface="Arial"/>
            </a:endParaRPr>
          </a:p>
        </p:txBody>
      </p:sp>
      <p:sp>
        <p:nvSpPr>
          <p:cNvPr id="272" name="Google Shape;272;p7"/>
          <p:cNvSpPr/>
          <p:nvPr/>
        </p:nvSpPr>
        <p:spPr>
          <a:xfrm>
            <a:off x="2134391" y="3864114"/>
            <a:ext cx="4815774"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a:ea typeface="Arial"/>
                <a:cs typeface="Arial"/>
                <a:sym typeface="Arial"/>
              </a:rPr>
              <a:t>Canal endémico para muerte neonatal tardía, datos preliminares. Residentes en Medellín. Acumulado al periodo duodécimo epidemiológico de 2025.</a:t>
            </a:r>
            <a:r>
              <a:rPr lang="es-ES" sz="900" b="0" i="1" u="none" strike="noStrike" cap="none">
                <a:solidFill>
                  <a:schemeClr val="dk1"/>
                </a:solidFill>
                <a:latin typeface="Arial"/>
                <a:ea typeface="Arial"/>
                <a:cs typeface="Arial"/>
                <a:sym typeface="Arial"/>
              </a:rPr>
              <a:t> </a:t>
            </a:r>
            <a:endParaRPr sz="400" b="0" i="1" u="none" strike="noStrike" cap="none">
              <a:solidFill>
                <a:schemeClr val="dk1"/>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600"/>
              <a:buFont typeface="Arial"/>
              <a:buNone/>
            </a:pPr>
            <a:r>
              <a:rPr lang="es-ES" sz="600" b="0" i="0" u="none" strike="noStrike" cap="none">
                <a:solidFill>
                  <a:schemeClr val="dk1"/>
                </a:solidFill>
                <a:latin typeface="Arial"/>
                <a:ea typeface="Arial"/>
                <a:cs typeface="Arial"/>
                <a:sym typeface="Arial"/>
              </a:rPr>
              <a:t>Nota: método utilizado MMWR (razones observadas y esperadas).</a:t>
            </a:r>
            <a:r>
              <a:rPr lang="es-ES" sz="600" b="0" i="1" u="none" strike="noStrike" cap="none">
                <a:solidFill>
                  <a:srgbClr val="1F497D"/>
                </a:solidFill>
                <a:latin typeface="Arial"/>
                <a:ea typeface="Arial"/>
                <a:cs typeface="Arial"/>
                <a:sym typeface="Arial"/>
              </a:rPr>
              <a:t>  </a:t>
            </a:r>
            <a:r>
              <a:rPr lang="es-ES" sz="600" b="0" i="0" u="none" strike="noStrike" cap="none">
                <a:solidFill>
                  <a:srgbClr val="000000"/>
                </a:solidFill>
                <a:latin typeface="Arial"/>
                <a:ea typeface="Arial"/>
                <a:cs typeface="Arial"/>
                <a:sym typeface="Arial"/>
              </a:rPr>
              <a:t>). No se incluyeron los casos identificados durante los años de pandemia de COVID 19 (2020 y 2021).</a:t>
            </a:r>
            <a:endParaRPr sz="600" b="0" i="1" u="none" strike="noStrike" cap="none">
              <a:solidFill>
                <a:srgbClr val="1F497D"/>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600"/>
              <a:buFont typeface="Arial"/>
              <a:buNone/>
            </a:pPr>
            <a:r>
              <a:rPr lang="es-ES" sz="600" b="0" i="0" u="none" strike="noStrike" cap="none">
                <a:solidFill>
                  <a:srgbClr val="000000"/>
                </a:solidFill>
                <a:latin typeface="Arial"/>
                <a:ea typeface="Arial"/>
                <a:cs typeface="Arial"/>
                <a:sym typeface="Arial"/>
              </a:rPr>
              <a:t>Fuente: Seguimiento de muerte neonatal tardía 2016 - 2025, Sivigila. Medellín. Fecha de corte: 29/11/2025.</a:t>
            </a:r>
            <a:r>
              <a:rPr lang="es-ES" sz="700" b="0" i="0" u="none" strike="noStrike" cap="none">
                <a:solidFill>
                  <a:srgbClr val="000000"/>
                </a:solidFill>
                <a:latin typeface="Arial"/>
                <a:ea typeface="Arial"/>
                <a:cs typeface="Arial"/>
                <a:sym typeface="Arial"/>
              </a:rPr>
              <a:t> </a:t>
            </a:r>
            <a:endParaRPr sz="200" b="0" i="0" u="none" strike="noStrike" cap="none">
              <a:solidFill>
                <a:srgbClr val="000000"/>
              </a:solidFill>
              <a:latin typeface="Quattrocento Sans"/>
              <a:ea typeface="Quattrocento Sans"/>
              <a:cs typeface="Quattrocento Sans"/>
              <a:sym typeface="Quattrocento Sans"/>
            </a:endParaRPr>
          </a:p>
        </p:txBody>
      </p:sp>
      <p:sp>
        <p:nvSpPr>
          <p:cNvPr id="273" name="Google Shape;273;p7"/>
          <p:cNvSpPr/>
          <p:nvPr/>
        </p:nvSpPr>
        <p:spPr>
          <a:xfrm>
            <a:off x="2425450" y="6319002"/>
            <a:ext cx="4919416"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chemeClr val="dk1"/>
                </a:solidFill>
                <a:latin typeface="Arial"/>
                <a:ea typeface="Arial"/>
                <a:cs typeface="Arial"/>
                <a:sym typeface="Arial"/>
              </a:rPr>
              <a:t>Razón de mortalidad perinatal y neonatal tardía según peso y momento de la muerte. Residentes en Medellín, al duodécimo periodo epidemiológico de 2025.</a:t>
            </a:r>
            <a:endParaRPr sz="1000" b="0" i="0" u="none" strike="noStrike" cap="none" dirty="0">
              <a:solidFill>
                <a:schemeClr val="dk1"/>
              </a:solidFill>
              <a:latin typeface="Calibri"/>
              <a:ea typeface="Calibri"/>
              <a:cs typeface="Calibri"/>
              <a:sym typeface="Calibri"/>
            </a:endParaRPr>
          </a:p>
        </p:txBody>
      </p:sp>
      <p:sp>
        <p:nvSpPr>
          <p:cNvPr id="274" name="Google Shape;274;p7"/>
          <p:cNvSpPr/>
          <p:nvPr/>
        </p:nvSpPr>
        <p:spPr>
          <a:xfrm>
            <a:off x="4688781" y="8592060"/>
            <a:ext cx="2314195" cy="1071062"/>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800"/>
              <a:buFont typeface="Arial"/>
              <a:buNone/>
            </a:pPr>
            <a:r>
              <a:rPr lang="es-ES" sz="800" b="0" i="0" u="none" strike="noStrike" cap="none">
                <a:solidFill>
                  <a:schemeClr val="dk1"/>
                </a:solidFill>
                <a:latin typeface="Arial"/>
                <a:ea typeface="Arial"/>
                <a:cs typeface="Arial"/>
                <a:sym typeface="Arial"/>
              </a:rPr>
              <a:t>Fuente: Seguimiento de muertes perinatales y neonatales tardías, Sivigila y RUAF ND. Medellín. Fecha de corte: 29/11/2025</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
            </a: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969D911B-3FFF-43B3-968D-C359F273BA17}"/>
              </a:ext>
            </a:extLst>
          </p:cNvPr>
          <p:cNvPicPr>
            <a:picLocks noChangeAspect="1"/>
          </p:cNvPicPr>
          <p:nvPr/>
        </p:nvPicPr>
        <p:blipFill>
          <a:blip r:embed="rId9"/>
          <a:stretch>
            <a:fillRect/>
          </a:stretch>
        </p:blipFill>
        <p:spPr>
          <a:xfrm>
            <a:off x="2688601" y="389422"/>
            <a:ext cx="3681961" cy="1298774"/>
          </a:xfrm>
          <a:prstGeom prst="rect">
            <a:avLst/>
          </a:prstGeom>
        </p:spPr>
      </p:pic>
      <p:pic>
        <p:nvPicPr>
          <p:cNvPr id="5" name="Imagen 4">
            <a:extLst>
              <a:ext uri="{FF2B5EF4-FFF2-40B4-BE49-F238E27FC236}">
                <a16:creationId xmlns:a16="http://schemas.microsoft.com/office/drawing/2014/main" id="{63D7EF09-3BF8-4B77-B55A-572BBAF9CBA8}"/>
              </a:ext>
            </a:extLst>
          </p:cNvPr>
          <p:cNvPicPr>
            <a:picLocks noChangeAspect="1"/>
          </p:cNvPicPr>
          <p:nvPr/>
        </p:nvPicPr>
        <p:blipFill>
          <a:blip r:embed="rId10"/>
          <a:stretch>
            <a:fillRect/>
          </a:stretch>
        </p:blipFill>
        <p:spPr>
          <a:xfrm>
            <a:off x="2688601" y="2510429"/>
            <a:ext cx="3488696" cy="1329027"/>
          </a:xfrm>
          <a:prstGeom prst="rect">
            <a:avLst/>
          </a:prstGeom>
        </p:spPr>
      </p:pic>
      <p:pic>
        <p:nvPicPr>
          <p:cNvPr id="7" name="Imagen 6">
            <a:extLst>
              <a:ext uri="{FF2B5EF4-FFF2-40B4-BE49-F238E27FC236}">
                <a16:creationId xmlns:a16="http://schemas.microsoft.com/office/drawing/2014/main" id="{C4C72A19-45D3-45C8-B3B1-7BB674154819}"/>
              </a:ext>
            </a:extLst>
          </p:cNvPr>
          <p:cNvPicPr>
            <a:picLocks noChangeAspect="1"/>
          </p:cNvPicPr>
          <p:nvPr/>
        </p:nvPicPr>
        <p:blipFill>
          <a:blip r:embed="rId11"/>
          <a:stretch>
            <a:fillRect/>
          </a:stretch>
        </p:blipFill>
        <p:spPr>
          <a:xfrm>
            <a:off x="2736869" y="8493378"/>
            <a:ext cx="1378832" cy="558231"/>
          </a:xfrm>
          <a:prstGeom prst="rect">
            <a:avLst/>
          </a:prstGeom>
        </p:spPr>
      </p:pic>
      <p:pic>
        <p:nvPicPr>
          <p:cNvPr id="9" name="Imagen 8">
            <a:extLst>
              <a:ext uri="{FF2B5EF4-FFF2-40B4-BE49-F238E27FC236}">
                <a16:creationId xmlns:a16="http://schemas.microsoft.com/office/drawing/2014/main" id="{A5103FD6-5206-4DB4-98C5-EE4D3B63CC93}"/>
              </a:ext>
            </a:extLst>
          </p:cNvPr>
          <p:cNvPicPr>
            <a:picLocks noChangeAspect="1"/>
          </p:cNvPicPr>
          <p:nvPr/>
        </p:nvPicPr>
        <p:blipFill>
          <a:blip r:embed="rId12"/>
          <a:stretch>
            <a:fillRect/>
          </a:stretch>
        </p:blipFill>
        <p:spPr>
          <a:xfrm>
            <a:off x="3026821" y="6715890"/>
            <a:ext cx="3401508" cy="1722282"/>
          </a:xfrm>
          <a:prstGeom prst="rect">
            <a:avLst/>
          </a:prstGeom>
        </p:spPr>
      </p:pic>
    </p:spTree>
    <p:extLst>
      <p:ext uri="{BB962C8B-B14F-4D97-AF65-F5344CB8AC3E}">
        <p14:creationId xmlns:p14="http://schemas.microsoft.com/office/powerpoint/2010/main" val="362091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8"/>
          <p:cNvSpPr/>
          <p:nvPr/>
        </p:nvSpPr>
        <p:spPr>
          <a:xfrm>
            <a:off x="333930" y="7485976"/>
            <a:ext cx="6378675" cy="188820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Tendencia anual de la razón de mortalidad perinatal y neonatal tardía.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Residentes en Medellín, 2012 a 2025*.</a:t>
            </a:r>
            <a:endParaRPr sz="2000" b="0" i="0" u="none" strike="noStrike" cap="none">
              <a:solidFill>
                <a:srgbClr val="002060"/>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900"/>
              <a:buFont typeface="Arial"/>
              <a:buNone/>
            </a:pPr>
            <a:r>
              <a:rPr lang="es-ES" sz="900" b="0" i="0" u="none" strike="noStrike" cap="none">
                <a:solidFill>
                  <a:schemeClr val="dk1"/>
                </a:solidFill>
                <a:latin typeface="Arial"/>
                <a:ea typeface="Arial"/>
                <a:cs typeface="Arial"/>
                <a:sym typeface="Arial"/>
              </a:rPr>
              <a:t>Fuente: Seguimiento de muertes perinatales y neonatales tardías, Sivigila y RUAF ND. Muerte perinatales y neonatales tardías 2012 – 2025p y nacidos vivos, cifras DANE. 2025 *preliminar, corte a 29/11/25,</a:t>
            </a: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rgbClr val="FF0000"/>
                </a:solidFill>
                <a:latin typeface="Arial"/>
                <a:ea typeface="Arial"/>
                <a:cs typeface="Arial"/>
                <a:sym typeface="Arial"/>
              </a:rPr>
              <a:t/>
            </a:r>
            <a:br>
              <a:rPr lang="es-ES" sz="1800" b="0" i="0" u="none" strike="noStrike" cap="none">
                <a:solidFill>
                  <a:srgbClr val="FF0000"/>
                </a:solidFill>
                <a:latin typeface="Arial"/>
                <a:ea typeface="Arial"/>
                <a:cs typeface="Arial"/>
                <a:sym typeface="Arial"/>
              </a:rPr>
            </a:br>
            <a:endParaRPr sz="1800" b="0" i="0" u="none" strike="noStrike" cap="none">
              <a:solidFill>
                <a:schemeClr val="dk1"/>
              </a:solidFill>
              <a:latin typeface="Calibri"/>
              <a:ea typeface="Calibri"/>
              <a:cs typeface="Calibri"/>
              <a:sym typeface="Calibri"/>
            </a:endParaRPr>
          </a:p>
        </p:txBody>
      </p:sp>
      <p:sp>
        <p:nvSpPr>
          <p:cNvPr id="284" name="Google Shape;284;p8"/>
          <p:cNvSpPr/>
          <p:nvPr/>
        </p:nvSpPr>
        <p:spPr>
          <a:xfrm>
            <a:off x="268583" y="2939122"/>
            <a:ext cx="6839322" cy="16527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Tendencia anual  razón de mortalidad perinatal y neonatal tardía. Residentes en Colombia, Antioquia y Medellín, 2012 a 2025*.</a:t>
            </a:r>
            <a:endParaRPr sz="2000" b="0" i="0" u="none" strike="noStrike" cap="none">
              <a:solidFill>
                <a:srgbClr val="002060"/>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900"/>
              <a:buFont typeface="Arial"/>
              <a:buNone/>
            </a:pPr>
            <a:r>
              <a:rPr lang="es-ES" sz="900" b="0" i="0" u="none" strike="noStrike" cap="none">
                <a:solidFill>
                  <a:schemeClr val="dk1"/>
                </a:solidFill>
                <a:latin typeface="Arial"/>
                <a:ea typeface="Arial"/>
                <a:cs typeface="Arial"/>
                <a:sym typeface="Arial"/>
              </a:rPr>
              <a:t>Fuente: Seguimiento de muertes perinatales y neonatales tardías, Sivigila y RUAF ND. Medellín, 2024 y 2025*. Muerte perinatales y neonatales tardías 2012 – 2025*: DANE. Los datos nacionales y departamentales fueron tomados del informe de evento de la mortalidad perinatal y neonatal tardía del Instituto Nacional de Salud a periodo diez, 2025. Fecha de corte: 29/11/2025. *preliminar</a:t>
            </a:r>
            <a:br>
              <a:rPr lang="es-ES"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p:txBody>
      </p:sp>
      <p:pic>
        <p:nvPicPr>
          <p:cNvPr id="3" name="Imagen 2">
            <a:extLst>
              <a:ext uri="{FF2B5EF4-FFF2-40B4-BE49-F238E27FC236}">
                <a16:creationId xmlns:a16="http://schemas.microsoft.com/office/drawing/2014/main" id="{3A06C075-2103-41E0-80D2-BA5C6E6C18A0}"/>
              </a:ext>
            </a:extLst>
          </p:cNvPr>
          <p:cNvPicPr>
            <a:picLocks noChangeAspect="1"/>
          </p:cNvPicPr>
          <p:nvPr/>
        </p:nvPicPr>
        <p:blipFill>
          <a:blip r:embed="rId3"/>
          <a:stretch>
            <a:fillRect/>
          </a:stretch>
        </p:blipFill>
        <p:spPr>
          <a:xfrm>
            <a:off x="268583" y="220592"/>
            <a:ext cx="6227467" cy="2815899"/>
          </a:xfrm>
          <a:prstGeom prst="rect">
            <a:avLst/>
          </a:prstGeom>
        </p:spPr>
      </p:pic>
      <p:pic>
        <p:nvPicPr>
          <p:cNvPr id="5" name="Imagen 4">
            <a:extLst>
              <a:ext uri="{FF2B5EF4-FFF2-40B4-BE49-F238E27FC236}">
                <a16:creationId xmlns:a16="http://schemas.microsoft.com/office/drawing/2014/main" id="{7D448127-148B-4853-8879-010CF93FB8A9}"/>
              </a:ext>
            </a:extLst>
          </p:cNvPr>
          <p:cNvPicPr>
            <a:picLocks noChangeAspect="1"/>
          </p:cNvPicPr>
          <p:nvPr/>
        </p:nvPicPr>
        <p:blipFill>
          <a:blip r:embed="rId4"/>
          <a:stretch>
            <a:fillRect/>
          </a:stretch>
        </p:blipFill>
        <p:spPr>
          <a:xfrm>
            <a:off x="268583" y="4862885"/>
            <a:ext cx="6378675" cy="2352087"/>
          </a:xfrm>
          <a:prstGeom prst="rect">
            <a:avLst/>
          </a:prstGeom>
        </p:spPr>
      </p:pic>
      <p:sp>
        <p:nvSpPr>
          <p:cNvPr id="6"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35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71788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9"/>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293" name="Google Shape;293;p9"/>
          <p:cNvPicPr preferRelativeResize="0"/>
          <p:nvPr/>
        </p:nvPicPr>
        <p:blipFill rotWithShape="1">
          <a:blip r:embed="rId4">
            <a:alphaModFix/>
          </a:blip>
          <a:srcRect t="51429"/>
          <a:stretch/>
        </p:blipFill>
        <p:spPr>
          <a:xfrm>
            <a:off x="0" y="2824178"/>
            <a:ext cx="2180731" cy="2724869"/>
          </a:xfrm>
          <a:prstGeom prst="rect">
            <a:avLst/>
          </a:prstGeom>
          <a:noFill/>
          <a:ln>
            <a:noFill/>
          </a:ln>
        </p:spPr>
      </p:pic>
      <p:sp>
        <p:nvSpPr>
          <p:cNvPr id="294" name="Google Shape;294;p9"/>
          <p:cNvSpPr txBox="1"/>
          <p:nvPr/>
        </p:nvSpPr>
        <p:spPr>
          <a:xfrm>
            <a:off x="2241" y="838617"/>
            <a:ext cx="2230057" cy="2755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nvGrpSpPr>
          <p:cNvPr id="295" name="Google Shape;295;p9"/>
          <p:cNvGrpSpPr/>
          <p:nvPr/>
        </p:nvGrpSpPr>
        <p:grpSpPr>
          <a:xfrm>
            <a:off x="144040" y="4187160"/>
            <a:ext cx="1892650" cy="488476"/>
            <a:chOff x="2397524" y="3379972"/>
            <a:chExt cx="4508500" cy="904875"/>
          </a:xfrm>
        </p:grpSpPr>
        <p:pic>
          <p:nvPicPr>
            <p:cNvPr id="296" name="Google Shape;296;p9"/>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97" name="Google Shape;297;p9"/>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dk1"/>
                  </a:solidFill>
                  <a:latin typeface="Arial Narrow"/>
                  <a:ea typeface="Arial Narrow"/>
                  <a:cs typeface="Arial Narrow"/>
                  <a:sym typeface="Arial Narrow"/>
                </a:rPr>
                <a:t>866</a:t>
              </a:r>
              <a:endParaRPr sz="1400" b="0" i="0" u="none" strike="noStrike" cap="none" dirty="0">
                <a:solidFill>
                  <a:srgbClr val="000000"/>
                </a:solidFill>
                <a:latin typeface="Arial"/>
                <a:ea typeface="Arial"/>
                <a:cs typeface="Arial"/>
                <a:sym typeface="Arial"/>
              </a:endParaRPr>
            </a:p>
          </p:txBody>
        </p:sp>
      </p:grpSp>
      <p:grpSp>
        <p:nvGrpSpPr>
          <p:cNvPr id="298" name="Google Shape;298;p9"/>
          <p:cNvGrpSpPr/>
          <p:nvPr/>
        </p:nvGrpSpPr>
        <p:grpSpPr>
          <a:xfrm>
            <a:off x="2448322" y="74775"/>
            <a:ext cx="3446504" cy="276999"/>
            <a:chOff x="2448322" y="74775"/>
            <a:chExt cx="3446504" cy="276999"/>
          </a:xfrm>
        </p:grpSpPr>
        <p:sp>
          <p:nvSpPr>
            <p:cNvPr id="299" name="Google Shape;299;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300" name="Google Shape;300;p9"/>
            <p:cNvCxnSpPr>
              <a:stCxn id="2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1" name="Google Shape;301;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grpSp>
      <p:sp>
        <p:nvSpPr>
          <p:cNvPr id="302" name="Google Shape;302;p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36</a:t>
            </a:r>
            <a:endParaRPr sz="1400" b="0" i="0" u="none" strike="noStrike" cap="none" dirty="0">
              <a:solidFill>
                <a:srgbClr val="000000"/>
              </a:solidFill>
              <a:latin typeface="Arial"/>
              <a:ea typeface="Arial"/>
              <a:cs typeface="Arial"/>
              <a:sym typeface="Arial"/>
            </a:endParaRPr>
          </a:p>
        </p:txBody>
      </p:sp>
      <p:sp>
        <p:nvSpPr>
          <p:cNvPr id="303" name="Google Shape;303;p9"/>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Defectos congénitos</a:t>
            </a:r>
            <a:endParaRPr sz="1600" b="1">
              <a:solidFill>
                <a:srgbClr val="C00000"/>
              </a:solidFill>
              <a:latin typeface="Arial Narrow"/>
              <a:ea typeface="Arial Narrow"/>
              <a:cs typeface="Arial Narrow"/>
              <a:sym typeface="Arial Narrow"/>
            </a:endParaRPr>
          </a:p>
        </p:txBody>
      </p:sp>
      <p:grpSp>
        <p:nvGrpSpPr>
          <p:cNvPr id="304" name="Google Shape;304;p9"/>
          <p:cNvGrpSpPr/>
          <p:nvPr/>
        </p:nvGrpSpPr>
        <p:grpSpPr>
          <a:xfrm>
            <a:off x="3166549" y="5860158"/>
            <a:ext cx="2400839" cy="3096497"/>
            <a:chOff x="4697554" y="1992361"/>
            <a:chExt cx="2400839" cy="2704938"/>
          </a:xfrm>
        </p:grpSpPr>
        <p:grpSp>
          <p:nvGrpSpPr>
            <p:cNvPr id="305" name="Google Shape;305;p9"/>
            <p:cNvGrpSpPr/>
            <p:nvPr/>
          </p:nvGrpSpPr>
          <p:grpSpPr>
            <a:xfrm>
              <a:off x="4697554" y="2537349"/>
              <a:ext cx="2400839" cy="2159950"/>
              <a:chOff x="5094198" y="257880"/>
              <a:chExt cx="2400839" cy="2159950"/>
            </a:xfrm>
          </p:grpSpPr>
          <p:sp>
            <p:nvSpPr>
              <p:cNvPr id="306" name="Google Shape;306;p9"/>
              <p:cNvSpPr/>
              <p:nvPr/>
            </p:nvSpPr>
            <p:spPr>
              <a:xfrm>
                <a:off x="5094198" y="863693"/>
                <a:ext cx="2285489" cy="1554137"/>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Narrow"/>
                  <a:ea typeface="Arial Narrow"/>
                  <a:cs typeface="Arial Narrow"/>
                  <a:sym typeface="Arial Narrow"/>
                </a:endParaRPr>
              </a:p>
            </p:txBody>
          </p:sp>
          <p:sp>
            <p:nvSpPr>
              <p:cNvPr id="307" name="Google Shape;307;p9"/>
              <p:cNvSpPr/>
              <p:nvPr/>
            </p:nvSpPr>
            <p:spPr>
              <a:xfrm>
                <a:off x="5124000" y="257880"/>
                <a:ext cx="229620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Edad de la madre en años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rgbClr val="000000"/>
                    </a:solidFill>
                    <a:latin typeface="Arial Narrow"/>
                    <a:ea typeface="Arial Narrow"/>
                    <a:cs typeface="Arial Narrow"/>
                    <a:sym typeface="Arial Narrow"/>
                  </a:rPr>
                  <a:t>Prevalencia por 10.000 n.v. y casos</a:t>
                </a: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5166523" y="939962"/>
                <a:ext cx="2328514" cy="1461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chemeClr val="dk1"/>
                    </a:solidFill>
                    <a:latin typeface="Arial"/>
                    <a:ea typeface="Arial"/>
                    <a:cs typeface="Arial"/>
                    <a:sym typeface="Arial"/>
                  </a:rPr>
                  <a:t>Menor 20:  582,7   -  93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chemeClr val="dk1"/>
                    </a:solidFill>
                    <a:latin typeface="Arial"/>
                    <a:ea typeface="Arial"/>
                    <a:cs typeface="Arial"/>
                    <a:sym typeface="Arial"/>
                  </a:rPr>
                  <a:t>20 a 29:     478,8   -  433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chemeClr val="dk1"/>
                    </a:solidFill>
                    <a:latin typeface="Arial"/>
                    <a:ea typeface="Arial"/>
                    <a:cs typeface="Arial"/>
                    <a:sym typeface="Arial"/>
                  </a:rPr>
                  <a:t>30 a 39:     534,9  -  292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chemeClr val="dk1"/>
                    </a:solidFill>
                    <a:latin typeface="Arial"/>
                    <a:ea typeface="Arial"/>
                    <a:cs typeface="Arial"/>
                    <a:sym typeface="Arial"/>
                  </a:rPr>
                  <a:t>40 y más:  887,0  -   47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Narrow"/>
                    <a:ea typeface="Arial Narrow"/>
                    <a:cs typeface="Arial Narrow"/>
                    <a:sym typeface="Arial Narrow"/>
                  </a:rPr>
                  <a:t>SD:                    NA  -      1 caso</a:t>
                </a:r>
                <a:endParaRPr sz="1400" b="0" i="0" u="none" strike="noStrike" cap="none" dirty="0">
                  <a:solidFill>
                    <a:srgbClr val="000000"/>
                  </a:solidFill>
                  <a:latin typeface="Arial"/>
                  <a:ea typeface="Arial"/>
                  <a:cs typeface="Arial"/>
                  <a:sym typeface="Arial"/>
                </a:endParaRPr>
              </a:p>
            </p:txBody>
          </p:sp>
        </p:grpSp>
        <p:pic>
          <p:nvPicPr>
            <p:cNvPr id="309" name="Google Shape;309;p9"/>
            <p:cNvPicPr preferRelativeResize="0"/>
            <p:nvPr/>
          </p:nvPicPr>
          <p:blipFill rotWithShape="1">
            <a:blip r:embed="rId6">
              <a:alphaModFix/>
            </a:blip>
            <a:srcRect l="86761"/>
            <a:stretch/>
          </p:blipFill>
          <p:spPr>
            <a:xfrm>
              <a:off x="5315922" y="1992361"/>
              <a:ext cx="409613" cy="510877"/>
            </a:xfrm>
            <a:prstGeom prst="rect">
              <a:avLst/>
            </a:prstGeom>
            <a:noFill/>
            <a:ln>
              <a:noFill/>
            </a:ln>
          </p:spPr>
        </p:pic>
      </p:grpSp>
      <p:grpSp>
        <p:nvGrpSpPr>
          <p:cNvPr id="310" name="Google Shape;310;p9"/>
          <p:cNvGrpSpPr/>
          <p:nvPr/>
        </p:nvGrpSpPr>
        <p:grpSpPr>
          <a:xfrm>
            <a:off x="5573861" y="5888154"/>
            <a:ext cx="1426129" cy="2930838"/>
            <a:chOff x="5925007" y="3104657"/>
            <a:chExt cx="1426129" cy="2636413"/>
          </a:xfrm>
        </p:grpSpPr>
        <p:pic>
          <p:nvPicPr>
            <p:cNvPr id="311" name="Google Shape;311;p9"/>
            <p:cNvPicPr preferRelativeResize="0"/>
            <p:nvPr/>
          </p:nvPicPr>
          <p:blipFill rotWithShape="1">
            <a:blip r:embed="rId7">
              <a:alphaModFix/>
            </a:blip>
            <a:srcRect/>
            <a:stretch/>
          </p:blipFill>
          <p:spPr>
            <a:xfrm>
              <a:off x="6364464" y="3104657"/>
              <a:ext cx="491430" cy="590723"/>
            </a:xfrm>
            <a:prstGeom prst="rect">
              <a:avLst/>
            </a:prstGeom>
            <a:noFill/>
            <a:ln>
              <a:noFill/>
            </a:ln>
          </p:spPr>
        </p:pic>
        <p:grpSp>
          <p:nvGrpSpPr>
            <p:cNvPr id="312" name="Google Shape;312;p9"/>
            <p:cNvGrpSpPr/>
            <p:nvPr/>
          </p:nvGrpSpPr>
          <p:grpSpPr>
            <a:xfrm>
              <a:off x="5925007" y="3615384"/>
              <a:ext cx="1426129" cy="2125686"/>
              <a:chOff x="163548" y="7373341"/>
              <a:chExt cx="1486945" cy="2125686"/>
            </a:xfrm>
          </p:grpSpPr>
          <p:sp>
            <p:nvSpPr>
              <p:cNvPr id="313" name="Google Shape;313;p9"/>
              <p:cNvSpPr txBox="1"/>
              <p:nvPr/>
            </p:nvSpPr>
            <p:spPr>
              <a:xfrm>
                <a:off x="271373" y="7373341"/>
                <a:ext cx="12826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Área de ocurrencia</a:t>
                </a:r>
                <a:endParaRPr sz="1400" b="0" i="0" u="none" strike="noStrike" cap="none">
                  <a:solidFill>
                    <a:srgbClr val="000000"/>
                  </a:solidFill>
                  <a:latin typeface="Arial"/>
                  <a:ea typeface="Arial"/>
                  <a:cs typeface="Arial"/>
                  <a:sym typeface="Arial"/>
                </a:endParaRPr>
              </a:p>
            </p:txBody>
          </p:sp>
          <p:sp>
            <p:nvSpPr>
              <p:cNvPr id="314" name="Google Shape;314;p9"/>
              <p:cNvSpPr/>
              <p:nvPr/>
            </p:nvSpPr>
            <p:spPr>
              <a:xfrm>
                <a:off x="163548" y="8101015"/>
                <a:ext cx="1486945" cy="1398012"/>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dirty="0">
                    <a:solidFill>
                      <a:schemeClr val="dk1"/>
                    </a:solidFill>
                    <a:latin typeface="Arial"/>
                    <a:ea typeface="Arial"/>
                    <a:cs typeface="Arial"/>
                    <a:sym typeface="Arial"/>
                  </a:rPr>
                  <a:t>Cabecera municipal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dirty="0">
                    <a:solidFill>
                      <a:schemeClr val="dk1"/>
                    </a:solidFill>
                    <a:latin typeface="Arial"/>
                    <a:ea typeface="Arial"/>
                    <a:cs typeface="Arial"/>
                    <a:sym typeface="Arial"/>
                  </a:rPr>
                  <a:t>94,1%</a:t>
                </a:r>
                <a:endParaRPr sz="1400" b="0" i="0" u="none" strike="noStrike" cap="none" dirty="0">
                  <a:solidFill>
                    <a:srgbClr val="000000"/>
                  </a:solidFill>
                  <a:latin typeface="Arial"/>
                  <a:ea typeface="Arial"/>
                  <a:cs typeface="Arial"/>
                  <a:sym typeface="Arial"/>
                </a:endParaRPr>
              </a:p>
            </p:txBody>
          </p:sp>
          <p:sp>
            <p:nvSpPr>
              <p:cNvPr id="315" name="Google Shape;315;p9"/>
              <p:cNvSpPr txBox="1"/>
              <p:nvPr/>
            </p:nvSpPr>
            <p:spPr>
              <a:xfrm>
                <a:off x="263135" y="8979308"/>
                <a:ext cx="1229607" cy="4152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Narrow"/>
                    <a:ea typeface="Arial Narrow"/>
                    <a:cs typeface="Arial Narrow"/>
                    <a:sym typeface="Arial Narrow"/>
                  </a:rPr>
                  <a:t>        </a:t>
                </a: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Narrow"/>
                    <a:ea typeface="Arial Narrow"/>
                    <a:cs typeface="Arial Narrow"/>
                    <a:sym typeface="Arial Narrow"/>
                  </a:rPr>
                  <a:t>815 casos</a:t>
                </a:r>
                <a:endParaRPr sz="1400" b="0" i="0" u="none" strike="noStrike" cap="none" dirty="0">
                  <a:solidFill>
                    <a:srgbClr val="000000"/>
                  </a:solidFill>
                  <a:latin typeface="Arial"/>
                  <a:ea typeface="Arial"/>
                  <a:cs typeface="Arial"/>
                  <a:sym typeface="Arial"/>
                </a:endParaRPr>
              </a:p>
            </p:txBody>
          </p:sp>
        </p:grpSp>
      </p:grpSp>
      <p:pic>
        <p:nvPicPr>
          <p:cNvPr id="316" name="Google Shape;316;p9"/>
          <p:cNvPicPr preferRelativeResize="0"/>
          <p:nvPr/>
        </p:nvPicPr>
        <p:blipFill rotWithShape="1">
          <a:blip r:embed="rId8">
            <a:alphaModFix/>
          </a:blip>
          <a:srcRect/>
          <a:stretch/>
        </p:blipFill>
        <p:spPr>
          <a:xfrm>
            <a:off x="866800" y="5633605"/>
            <a:ext cx="933450" cy="751093"/>
          </a:xfrm>
          <a:prstGeom prst="rect">
            <a:avLst/>
          </a:prstGeom>
          <a:noFill/>
          <a:ln>
            <a:noFill/>
          </a:ln>
        </p:spPr>
      </p:pic>
      <p:grpSp>
        <p:nvGrpSpPr>
          <p:cNvPr id="317" name="Google Shape;317;p9"/>
          <p:cNvGrpSpPr/>
          <p:nvPr/>
        </p:nvGrpSpPr>
        <p:grpSpPr>
          <a:xfrm>
            <a:off x="101613" y="6443990"/>
            <a:ext cx="2404134" cy="2602668"/>
            <a:chOff x="-103305" y="7072717"/>
            <a:chExt cx="1504560" cy="1139404"/>
          </a:xfrm>
        </p:grpSpPr>
        <p:sp>
          <p:nvSpPr>
            <p:cNvPr id="318" name="Google Shape;318;p9"/>
            <p:cNvSpPr txBox="1"/>
            <p:nvPr/>
          </p:nvSpPr>
          <p:spPr>
            <a:xfrm>
              <a:off x="81480" y="7072717"/>
              <a:ext cx="1103580" cy="149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319" name="Google Shape;319;p9"/>
            <p:cNvSpPr/>
            <p:nvPr/>
          </p:nvSpPr>
          <p:spPr>
            <a:xfrm>
              <a:off x="-103305" y="7254821"/>
              <a:ext cx="1504560" cy="95730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Régimen contributivo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67,6% - 585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Régimen subsidiado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39,6% - 256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No afiliado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1,4% -    12 casos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Excepción-especial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 1% -   9 casos</a:t>
              </a:r>
              <a:endParaRPr sz="1400" b="0" i="0" u="none" strike="noStrike" cap="none" dirty="0">
                <a:solidFill>
                  <a:srgbClr val="000000"/>
                </a:solidFill>
                <a:latin typeface="Arial"/>
                <a:ea typeface="Arial"/>
                <a:cs typeface="Arial"/>
                <a:sym typeface="Arial"/>
              </a:endParaRPr>
            </a:p>
          </p:txBody>
        </p:sp>
      </p:grpSp>
      <p:sp>
        <p:nvSpPr>
          <p:cNvPr id="320" name="Google Shape;320;p9"/>
          <p:cNvSpPr/>
          <p:nvPr/>
        </p:nvSpPr>
        <p:spPr>
          <a:xfrm>
            <a:off x="2186603" y="2843808"/>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21" name="Google Shape;321;p9"/>
          <p:cNvGrpSpPr/>
          <p:nvPr/>
        </p:nvGrpSpPr>
        <p:grpSpPr>
          <a:xfrm>
            <a:off x="2505747" y="2915816"/>
            <a:ext cx="3446504" cy="276999"/>
            <a:chOff x="2448322" y="-1568912"/>
            <a:chExt cx="3446504" cy="276999"/>
          </a:xfrm>
        </p:grpSpPr>
        <p:sp>
          <p:nvSpPr>
            <p:cNvPr id="322" name="Google Shape;322;p9"/>
            <p:cNvSpPr/>
            <p:nvPr/>
          </p:nvSpPr>
          <p:spPr>
            <a:xfrm>
              <a:off x="2448322" y="-1568912"/>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323" name="Google Shape;323;p9"/>
            <p:cNvCxnSpPr>
              <a:stCxn id="322" idx="6"/>
            </p:cNvCxnSpPr>
            <p:nvPr/>
          </p:nvCxnSpPr>
          <p:spPr>
            <a:xfrm>
              <a:off x="2736354" y="-1438107"/>
              <a:ext cx="648000" cy="0"/>
            </a:xfrm>
            <a:prstGeom prst="straightConnector1">
              <a:avLst/>
            </a:prstGeom>
            <a:noFill/>
            <a:ln w="28575" cap="flat" cmpd="sng">
              <a:solidFill>
                <a:srgbClr val="C00000"/>
              </a:solidFill>
              <a:prstDash val="solid"/>
              <a:round/>
              <a:headEnd type="none" w="sm" len="sm"/>
              <a:tailEnd type="none" w="sm" len="sm"/>
            </a:ln>
          </p:spPr>
        </p:cxnSp>
        <p:sp>
          <p:nvSpPr>
            <p:cNvPr id="324" name="Google Shape;324;p9"/>
            <p:cNvSpPr txBox="1"/>
            <p:nvPr/>
          </p:nvSpPr>
          <p:spPr>
            <a:xfrm>
              <a:off x="3302538" y="-1568912"/>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de interés e indicadores</a:t>
              </a:r>
              <a:endParaRPr sz="1400" b="0" i="0" u="none" strike="noStrike" cap="none">
                <a:solidFill>
                  <a:srgbClr val="000000"/>
                </a:solidFill>
                <a:latin typeface="Arial"/>
                <a:ea typeface="Arial"/>
                <a:cs typeface="Arial"/>
                <a:sym typeface="Arial"/>
              </a:endParaRPr>
            </a:p>
          </p:txBody>
        </p:sp>
      </p:grpSp>
      <p:sp>
        <p:nvSpPr>
          <p:cNvPr id="325" name="Google Shape;325;p9"/>
          <p:cNvSpPr txBox="1"/>
          <p:nvPr/>
        </p:nvSpPr>
        <p:spPr>
          <a:xfrm>
            <a:off x="2104861" y="3059832"/>
            <a:ext cx="5312013" cy="28315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Indicadores defectos congénitos en Medellín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-478 casos de defectos congénitos por cada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Malformación:                       94,6%, 819 casos,  504,4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Metabólico:                             3,6%,     31 casos,     </a:t>
            </a:r>
            <a:r>
              <a:rPr lang="es-ES" sz="1100" b="1" dirty="0">
                <a:solidFill>
                  <a:srgbClr val="002060"/>
                </a:solidFill>
              </a:rPr>
              <a:t>19,1</a:t>
            </a:r>
            <a:r>
              <a:rPr lang="es-ES" sz="1100" b="1" i="0" u="none" strike="noStrike" cap="none" dirty="0">
                <a:solidFill>
                  <a:srgbClr val="002060"/>
                </a:solidFill>
                <a:latin typeface="Arial"/>
                <a:ea typeface="Arial"/>
                <a:cs typeface="Arial"/>
                <a:sym typeface="Arial"/>
              </a:rPr>
              <a:t>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Metabólico y malformación:  1,6%,    14 casos,       8,6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Sensorial:		   0,2%,      2 casos,       1,2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-Proporción mortalidad por defectos congénitos 3,2%, 28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a:t>
            </a:r>
            <a:r>
              <a:rPr lang="es-ES" sz="1100" b="1" i="0" u="none" strike="noStrike" cap="none" dirty="0" err="1">
                <a:solidFill>
                  <a:srgbClr val="002060"/>
                </a:solidFill>
                <a:latin typeface="Arial"/>
                <a:ea typeface="Arial"/>
                <a:cs typeface="Arial"/>
                <a:sym typeface="Arial"/>
              </a:rPr>
              <a:t>Preval</a:t>
            </a:r>
            <a:r>
              <a:rPr lang="es-ES" sz="1100" b="1" dirty="0">
                <a:solidFill>
                  <a:srgbClr val="002060"/>
                </a:solidFill>
              </a:rPr>
              <a:t>. d</a:t>
            </a:r>
            <a:r>
              <a:rPr lang="es-ES" sz="1100" b="1" i="0" u="none" strike="noStrike" cap="none" dirty="0">
                <a:solidFill>
                  <a:srgbClr val="002060"/>
                </a:solidFill>
                <a:latin typeface="Arial"/>
                <a:ea typeface="Arial"/>
                <a:cs typeface="Arial"/>
                <a:sym typeface="Arial"/>
              </a:rPr>
              <a:t>efectos del tubo neural 9,2 casos por cada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 15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-Prevalencia hipotiroidismo congénito 6,2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 10 casos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-Prevalencia déficit auditivo 0,6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 1 caso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-Prevalencia defectos congénitos visuales 0,6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 1 caso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b="1" i="0" u="none" strike="noStrike" cap="none" dirty="0">
                <a:solidFill>
                  <a:srgbClr val="002060"/>
                </a:solidFill>
                <a:latin typeface="Arial"/>
                <a:ea typeface="Arial"/>
                <a:cs typeface="Arial"/>
                <a:sym typeface="Arial"/>
              </a:rPr>
              <a:t>-</a:t>
            </a:r>
            <a:r>
              <a:rPr lang="es-ES" sz="1100" b="1" i="0" u="none" strike="noStrike" cap="none" dirty="0" err="1">
                <a:solidFill>
                  <a:srgbClr val="002060"/>
                </a:solidFill>
                <a:latin typeface="Arial"/>
                <a:ea typeface="Arial"/>
                <a:cs typeface="Arial"/>
                <a:sym typeface="Arial"/>
              </a:rPr>
              <a:t>Preval</a:t>
            </a:r>
            <a:r>
              <a:rPr lang="es-ES" sz="1100" b="1" i="0" u="none" strike="noStrike" cap="none" dirty="0">
                <a:solidFill>
                  <a:srgbClr val="002060"/>
                </a:solidFill>
                <a:latin typeface="Arial"/>
                <a:ea typeface="Arial"/>
                <a:cs typeface="Arial"/>
                <a:sym typeface="Arial"/>
              </a:rPr>
              <a:t>. cardiopatía congénita compleja 82,5 por 10.000 </a:t>
            </a:r>
            <a:r>
              <a:rPr lang="es-ES" sz="1100" b="1" i="0" u="none" strike="noStrike" cap="none" dirty="0" err="1">
                <a:solidFill>
                  <a:srgbClr val="002060"/>
                </a:solidFill>
                <a:latin typeface="Arial"/>
                <a:ea typeface="Arial"/>
                <a:cs typeface="Arial"/>
                <a:sym typeface="Arial"/>
              </a:rPr>
              <a:t>n.v</a:t>
            </a:r>
            <a:r>
              <a:rPr lang="es-ES" sz="1100" b="1" i="0" u="none" strike="noStrike" cap="none" dirty="0">
                <a:solidFill>
                  <a:srgbClr val="002060"/>
                </a:solidFill>
                <a:latin typeface="Arial"/>
                <a:ea typeface="Arial"/>
                <a:cs typeface="Arial"/>
                <a:sym typeface="Arial"/>
              </a:rPr>
              <a:t>.; 134 casos</a:t>
            </a:r>
            <a:endParaRPr sz="1100" b="1" i="0" u="none" strike="noStrike" cap="none" dirty="0">
              <a:solidFill>
                <a:srgbClr val="002060"/>
              </a:solidFill>
              <a:latin typeface="Arial"/>
              <a:ea typeface="Arial"/>
              <a:cs typeface="Arial"/>
              <a:sym typeface="Arial"/>
            </a:endParaRPr>
          </a:p>
        </p:txBody>
      </p:sp>
      <p:pic>
        <p:nvPicPr>
          <p:cNvPr id="326" name="Google Shape;326;p9"/>
          <p:cNvPicPr preferRelativeResize="0"/>
          <p:nvPr/>
        </p:nvPicPr>
        <p:blipFill rotWithShape="1">
          <a:blip r:embed="rId9">
            <a:alphaModFix/>
          </a:blip>
          <a:srcRect/>
          <a:stretch/>
        </p:blipFill>
        <p:spPr>
          <a:xfrm>
            <a:off x="624299" y="1442030"/>
            <a:ext cx="529058" cy="612280"/>
          </a:xfrm>
          <a:prstGeom prst="rect">
            <a:avLst/>
          </a:prstGeom>
          <a:noFill/>
          <a:ln>
            <a:noFill/>
          </a:ln>
        </p:spPr>
      </p:pic>
      <p:sp>
        <p:nvSpPr>
          <p:cNvPr id="327" name="Google Shape;327;p9"/>
          <p:cNvSpPr/>
          <p:nvPr/>
        </p:nvSpPr>
        <p:spPr>
          <a:xfrm>
            <a:off x="2179172" y="2169206"/>
            <a:ext cx="5021725" cy="6617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dirty="0">
                <a:solidFill>
                  <a:srgbClr val="000000"/>
                </a:solidFill>
                <a:latin typeface="Arial"/>
                <a:ea typeface="Arial"/>
                <a:cs typeface="Arial"/>
                <a:sym typeface="Arial"/>
              </a:rPr>
              <a:t>Canal endémico para defectos congénitos, datos preliminares. Residentes en </a:t>
            </a:r>
            <a:r>
              <a:rPr lang="es-ES" sz="1000" b="1" i="0" u="none" strike="noStrike" cap="none" dirty="0" err="1">
                <a:solidFill>
                  <a:srgbClr val="000000"/>
                </a:solidFill>
                <a:latin typeface="Arial"/>
                <a:ea typeface="Arial"/>
                <a:cs typeface="Arial"/>
                <a:sym typeface="Arial"/>
              </a:rPr>
              <a:t>Medellin</a:t>
            </a:r>
            <a:r>
              <a:rPr lang="es-ES" sz="1000" b="1" i="0" u="none" strike="noStrike" cap="none" dirty="0">
                <a:solidFill>
                  <a:srgbClr val="000000"/>
                </a:solidFill>
                <a:latin typeface="Arial"/>
                <a:ea typeface="Arial"/>
                <a:cs typeface="Arial"/>
                <a:sym typeface="Arial"/>
              </a:rPr>
              <a:t>, al duodécimo período epidemiológico de 2025</a:t>
            </a:r>
            <a:endParaRPr sz="500" b="0" i="1" u="none" strike="noStrike" cap="none" dirty="0">
              <a:solidFill>
                <a:srgbClr val="1F497D"/>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dirty="0">
                <a:solidFill>
                  <a:srgbClr val="000000"/>
                </a:solidFill>
                <a:latin typeface="Arial"/>
                <a:ea typeface="Arial"/>
                <a:cs typeface="Arial"/>
                <a:sym typeface="Arial"/>
              </a:rPr>
              <a:t>Nota: método utilizado MMWR (razones observadas y esperadas). </a:t>
            </a:r>
            <a:endParaRPr sz="300" b="0" i="0" u="none" strike="noStrike" cap="none" dirty="0">
              <a:solidFill>
                <a:srgbClr val="000000"/>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dirty="0">
                <a:solidFill>
                  <a:srgbClr val="000000"/>
                </a:solidFill>
                <a:latin typeface="Arial"/>
                <a:ea typeface="Arial"/>
                <a:cs typeface="Arial"/>
                <a:sym typeface="Arial"/>
              </a:rPr>
              <a:t>Fuente: Seguimiento de defectos congénitos 2016 - 2025, </a:t>
            </a:r>
            <a:r>
              <a:rPr lang="es-ES" sz="800" b="0" i="0" u="none" strike="noStrike" cap="none" dirty="0" err="1">
                <a:solidFill>
                  <a:srgbClr val="000000"/>
                </a:solidFill>
                <a:latin typeface="Arial"/>
                <a:ea typeface="Arial"/>
                <a:cs typeface="Arial"/>
                <a:sym typeface="Arial"/>
              </a:rPr>
              <a:t>Sivigila</a:t>
            </a:r>
            <a:r>
              <a:rPr lang="es-ES" sz="800" b="0" i="0" u="none" strike="noStrike" cap="none" dirty="0">
                <a:solidFill>
                  <a:srgbClr val="000000"/>
                </a:solidFill>
                <a:latin typeface="Arial"/>
                <a:ea typeface="Arial"/>
                <a:cs typeface="Arial"/>
                <a:sym typeface="Arial"/>
              </a:rPr>
              <a:t>. Medellín. Fecha de corte: 29/11/2025. </a:t>
            </a:r>
            <a:endParaRPr sz="300" b="0" i="0" u="none" strike="noStrike" cap="none" dirty="0">
              <a:solidFill>
                <a:srgbClr val="000000"/>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100"/>
              <a:buFont typeface="Arial"/>
              <a:buNone/>
            </a:pPr>
            <a:r>
              <a:rPr lang="es-ES" sz="100" b="0" i="0" u="none" strike="noStrike" cap="none" dirty="0">
                <a:solidFill>
                  <a:schemeClr val="dk1"/>
                </a:solidFill>
                <a:latin typeface="Arial"/>
                <a:ea typeface="Arial"/>
                <a:cs typeface="Arial"/>
                <a:sym typeface="Arial"/>
              </a:rPr>
              <a:t>Fuente: Seguimiento de defectos congénitos 2016 - 2023, </a:t>
            </a:r>
            <a:r>
              <a:rPr lang="es-ES" sz="100" b="0" i="0" u="none" strike="noStrike" cap="none" dirty="0" err="1">
                <a:solidFill>
                  <a:schemeClr val="dk1"/>
                </a:solidFill>
                <a:latin typeface="Arial"/>
                <a:ea typeface="Arial"/>
                <a:cs typeface="Arial"/>
                <a:sym typeface="Arial"/>
              </a:rPr>
              <a:t>Sivigila</a:t>
            </a:r>
            <a:r>
              <a:rPr lang="es-ES" sz="100" b="0" i="0" u="none" strike="noStrike" cap="none" dirty="0">
                <a:solidFill>
                  <a:schemeClr val="dk1"/>
                </a:solidFill>
                <a:latin typeface="Arial"/>
                <a:ea typeface="Arial"/>
                <a:cs typeface="Arial"/>
                <a:sym typeface="Arial"/>
              </a:rPr>
              <a:t>. Medellín. Fecha de corte: 02/12/2023.</a:t>
            </a:r>
            <a:endParaRPr sz="100" b="0" i="0" u="none" strike="noStrike" cap="none" dirty="0">
              <a:solidFill>
                <a:schemeClr val="dk1"/>
              </a:solidFill>
              <a:latin typeface="Calibri"/>
              <a:ea typeface="Calibri"/>
              <a:cs typeface="Calibri"/>
              <a:sym typeface="Calibri"/>
            </a:endParaRPr>
          </a:p>
        </p:txBody>
      </p:sp>
      <p:sp>
        <p:nvSpPr>
          <p:cNvPr id="328" name="Google Shape;328;p9"/>
          <p:cNvSpPr/>
          <p:nvPr/>
        </p:nvSpPr>
        <p:spPr>
          <a:xfrm>
            <a:off x="95288" y="4697369"/>
            <a:ext cx="204396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Variación porcentual respecto al mismo período del año anterior: </a:t>
            </a:r>
            <a:r>
              <a:rPr lang="es-ES" sz="1200" b="1" i="0" u="none" strike="noStrike" cap="none" dirty="0">
                <a:solidFill>
                  <a:srgbClr val="FF0000"/>
                </a:solidFill>
                <a:latin typeface="Arial"/>
                <a:ea typeface="Arial"/>
                <a:cs typeface="Arial"/>
                <a:sym typeface="Arial"/>
              </a:rPr>
              <a:t>Incremento del 30,8%</a:t>
            </a:r>
            <a:endParaRPr sz="1200" b="1" i="0" u="none" strike="noStrike" cap="none" dirty="0">
              <a:solidFill>
                <a:srgbClr val="FF0000"/>
              </a:solidFill>
              <a:latin typeface="Arial"/>
              <a:ea typeface="Arial"/>
              <a:cs typeface="Arial"/>
              <a:sym typeface="Arial"/>
            </a:endParaRPr>
          </a:p>
        </p:txBody>
      </p:sp>
      <p:pic>
        <p:nvPicPr>
          <p:cNvPr id="3" name="Imagen 2">
            <a:extLst>
              <a:ext uri="{FF2B5EF4-FFF2-40B4-BE49-F238E27FC236}">
                <a16:creationId xmlns:a16="http://schemas.microsoft.com/office/drawing/2014/main" id="{76754DCC-9690-45BB-A3EA-312590677EE7}"/>
              </a:ext>
            </a:extLst>
          </p:cNvPr>
          <p:cNvPicPr>
            <a:picLocks noChangeAspect="1"/>
          </p:cNvPicPr>
          <p:nvPr/>
        </p:nvPicPr>
        <p:blipFill>
          <a:blip r:embed="rId10"/>
          <a:stretch>
            <a:fillRect/>
          </a:stretch>
        </p:blipFill>
        <p:spPr>
          <a:xfrm>
            <a:off x="2448322" y="381899"/>
            <a:ext cx="4104455" cy="1766203"/>
          </a:xfrm>
          <a:prstGeom prst="rect">
            <a:avLst/>
          </a:prstGeom>
        </p:spPr>
      </p:pic>
    </p:spTree>
    <p:extLst>
      <p:ext uri="{BB962C8B-B14F-4D97-AF65-F5344CB8AC3E}">
        <p14:creationId xmlns:p14="http://schemas.microsoft.com/office/powerpoint/2010/main" val="1271889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0"/>
          <p:cNvSpPr/>
          <p:nvPr/>
        </p:nvSpPr>
        <p:spPr>
          <a:xfrm>
            <a:off x="144066" y="3491880"/>
            <a:ext cx="6984776" cy="126188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002060"/>
                </a:solidFill>
                <a:latin typeface="Arial"/>
                <a:ea typeface="Arial"/>
                <a:cs typeface="Arial"/>
                <a:sym typeface="Arial"/>
              </a:rPr>
              <a:t>Tendencia anual de la prevalencia de defectos congénitos.  Colombia, Antioquia y Medellín, 2018 – 2025*.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rgbClr val="000000"/>
                </a:solidFill>
                <a:latin typeface="Arial"/>
                <a:ea typeface="Arial"/>
                <a:cs typeface="Arial"/>
                <a:sym typeface="Arial"/>
              </a:rPr>
              <a:t>*</a:t>
            </a:r>
            <a:r>
              <a:rPr lang="es-ES" sz="1000" b="0" i="0" u="none" strike="noStrike" cap="none">
                <a:solidFill>
                  <a:srgbClr val="000000"/>
                </a:solidFill>
                <a:latin typeface="Arial"/>
                <a:ea typeface="Arial"/>
                <a:cs typeface="Arial"/>
                <a:sym typeface="Arial"/>
              </a:rPr>
              <a:t>datos preliminares</a:t>
            </a:r>
            <a:r>
              <a:rPr lang="es-ES" sz="1000" b="1" i="0" u="none" strike="noStrike" cap="none">
                <a:solidFill>
                  <a:srgbClr val="000000"/>
                </a:solidFill>
                <a:latin typeface="Arial"/>
                <a:ea typeface="Arial"/>
                <a:cs typeface="Arial"/>
                <a:sym typeface="Arial"/>
              </a:rPr>
              <a:t>.</a:t>
            </a:r>
            <a:endParaRPr sz="10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rgbClr val="000000"/>
                </a:solidFill>
                <a:latin typeface="Arial"/>
                <a:ea typeface="Arial"/>
                <a:cs typeface="Arial"/>
                <a:sym typeface="Arial"/>
              </a:rPr>
              <a:t>Fuente: Seguimiento de defectos congénitos (incluye hipotiroidismo), Sivigila. Medellín. Fecha de corte: 29/11/2025. Los datos nacionales y departamentales se tomaron del informe de evento del Instituto Nacional de Salud a periodo seis de 2025. </a:t>
            </a:r>
            <a:endParaRPr sz="1000" b="0" i="0" u="none" strike="noStrike" cap="none">
              <a:solidFill>
                <a:schemeClr val="dk1"/>
              </a:solidFill>
              <a:latin typeface="Arial"/>
              <a:ea typeface="Arial"/>
              <a:cs typeface="Arial"/>
              <a:sym typeface="Arial"/>
            </a:endParaRPr>
          </a:p>
        </p:txBody>
      </p:sp>
      <p:sp>
        <p:nvSpPr>
          <p:cNvPr id="335" name="Google Shape;335;p10"/>
          <p:cNvSpPr/>
          <p:nvPr/>
        </p:nvSpPr>
        <p:spPr>
          <a:xfrm>
            <a:off x="207331" y="7596336"/>
            <a:ext cx="6984776" cy="16927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002060"/>
                </a:solidFill>
                <a:latin typeface="Arial"/>
                <a:ea typeface="Arial"/>
                <a:cs typeface="Arial"/>
                <a:sym typeface="Arial"/>
              </a:rPr>
              <a:t>Hipotiroidismo congénito, casos confirmados, tendencia anual de la incidencia. </a:t>
            </a:r>
            <a:endParaRPr sz="1800" b="1" i="0" u="none" strike="noStrike" cap="none">
              <a:solidFill>
                <a:srgbClr val="00206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002060"/>
                </a:solidFill>
                <a:latin typeface="Arial"/>
                <a:ea typeface="Arial"/>
                <a:cs typeface="Arial"/>
                <a:sym typeface="Arial"/>
              </a:rPr>
              <a:t>Colombia y Medellín, 2014-2025p.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Fuente: Seguimiento de hipotiroidismo congénito, Sivigila. Medellín 2014 - 2025. Fecha de corte: 29/11/2025.</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Los datos nacionales según informe de evento del Instituto Nacional de Salud  al sexto periodo epidemiológico de 2025.</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*Para el cálculo de la razón, el denominador fueron los nacidos vivos NV de 2023, última cifra cerrada según DANE, ajustado por periodo. Datos preliminares para el año 2024 y 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9058CDA8-B115-4912-A71E-F1F1EECC576A}"/>
              </a:ext>
            </a:extLst>
          </p:cNvPr>
          <p:cNvPicPr>
            <a:picLocks noChangeAspect="1"/>
          </p:cNvPicPr>
          <p:nvPr/>
        </p:nvPicPr>
        <p:blipFill>
          <a:blip r:embed="rId3"/>
          <a:stretch>
            <a:fillRect/>
          </a:stretch>
        </p:blipFill>
        <p:spPr>
          <a:xfrm>
            <a:off x="379004" y="389958"/>
            <a:ext cx="5335995" cy="3141500"/>
          </a:xfrm>
          <a:prstGeom prst="rect">
            <a:avLst/>
          </a:prstGeom>
        </p:spPr>
      </p:pic>
      <p:pic>
        <p:nvPicPr>
          <p:cNvPr id="5" name="Imagen 4">
            <a:extLst>
              <a:ext uri="{FF2B5EF4-FFF2-40B4-BE49-F238E27FC236}">
                <a16:creationId xmlns:a16="http://schemas.microsoft.com/office/drawing/2014/main" id="{E602915C-0746-45AC-BDAC-FCEF04E3A577}"/>
              </a:ext>
            </a:extLst>
          </p:cNvPr>
          <p:cNvPicPr>
            <a:picLocks noChangeAspect="1"/>
          </p:cNvPicPr>
          <p:nvPr/>
        </p:nvPicPr>
        <p:blipFill>
          <a:blip r:embed="rId4"/>
          <a:stretch>
            <a:fillRect/>
          </a:stretch>
        </p:blipFill>
        <p:spPr>
          <a:xfrm>
            <a:off x="513967" y="4753764"/>
            <a:ext cx="5487166" cy="2886478"/>
          </a:xfrm>
          <a:prstGeom prst="rect">
            <a:avLst/>
          </a:prstGeom>
        </p:spPr>
      </p:pic>
      <p:sp>
        <p:nvSpPr>
          <p:cNvPr id="6"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37</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14689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11"/>
          <p:cNvPicPr preferRelativeResize="0"/>
          <p:nvPr/>
        </p:nvPicPr>
        <p:blipFill rotWithShape="1">
          <a:blip r:embed="rId3">
            <a:alphaModFix/>
          </a:blip>
          <a:srcRect l="59057" t="8806" r="25145"/>
          <a:stretch/>
        </p:blipFill>
        <p:spPr>
          <a:xfrm>
            <a:off x="5142203" y="3851920"/>
            <a:ext cx="486249" cy="502665"/>
          </a:xfrm>
          <a:prstGeom prst="rect">
            <a:avLst/>
          </a:prstGeom>
          <a:noFill/>
          <a:ln>
            <a:noFill/>
          </a:ln>
        </p:spPr>
      </p:pic>
      <p:pic>
        <p:nvPicPr>
          <p:cNvPr id="343" name="Google Shape;343;p11"/>
          <p:cNvPicPr preferRelativeResize="0"/>
          <p:nvPr/>
        </p:nvPicPr>
        <p:blipFill rotWithShape="1">
          <a:blip r:embed="rId4">
            <a:alphaModFix/>
          </a:blip>
          <a:srcRect/>
          <a:stretch/>
        </p:blipFill>
        <p:spPr>
          <a:xfrm>
            <a:off x="-11287" y="-32726"/>
            <a:ext cx="2192018" cy="2856904"/>
          </a:xfrm>
          <a:prstGeom prst="rect">
            <a:avLst/>
          </a:prstGeom>
          <a:noFill/>
          <a:ln>
            <a:noFill/>
          </a:ln>
        </p:spPr>
      </p:pic>
      <p:pic>
        <p:nvPicPr>
          <p:cNvPr id="344" name="Google Shape;344;p11"/>
          <p:cNvPicPr preferRelativeResize="0"/>
          <p:nvPr/>
        </p:nvPicPr>
        <p:blipFill rotWithShape="1">
          <a:blip r:embed="rId5">
            <a:alphaModFix/>
          </a:blip>
          <a:srcRect t="51429"/>
          <a:stretch/>
        </p:blipFill>
        <p:spPr>
          <a:xfrm>
            <a:off x="0" y="2824178"/>
            <a:ext cx="2180731" cy="2724869"/>
          </a:xfrm>
          <a:prstGeom prst="rect">
            <a:avLst/>
          </a:prstGeom>
          <a:noFill/>
          <a:ln>
            <a:noFill/>
          </a:ln>
        </p:spPr>
      </p:pic>
      <p:sp>
        <p:nvSpPr>
          <p:cNvPr id="345" name="Google Shape;345;p11"/>
          <p:cNvSpPr txBox="1"/>
          <p:nvPr/>
        </p:nvSpPr>
        <p:spPr>
          <a:xfrm>
            <a:off x="-11287" y="766609"/>
            <a:ext cx="2179095" cy="2755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200" b="1" i="0" u="none" strike="noStrike" cap="none">
              <a:solidFill>
                <a:schemeClr val="dk1"/>
              </a:solidFill>
              <a:latin typeface="Arial Narrow"/>
              <a:ea typeface="Arial Narrow"/>
              <a:cs typeface="Arial Narrow"/>
              <a:sym typeface="Arial Narrow"/>
            </a:endParaRPr>
          </a:p>
        </p:txBody>
      </p:sp>
      <p:grpSp>
        <p:nvGrpSpPr>
          <p:cNvPr id="346" name="Google Shape;346;p11"/>
          <p:cNvGrpSpPr/>
          <p:nvPr/>
        </p:nvGrpSpPr>
        <p:grpSpPr>
          <a:xfrm>
            <a:off x="207161" y="4165896"/>
            <a:ext cx="1892650" cy="488476"/>
            <a:chOff x="2397524" y="3379972"/>
            <a:chExt cx="4508500" cy="904875"/>
          </a:xfrm>
        </p:grpSpPr>
        <p:pic>
          <p:nvPicPr>
            <p:cNvPr id="347" name="Google Shape;347;p11"/>
            <p:cNvPicPr preferRelativeResize="0"/>
            <p:nvPr/>
          </p:nvPicPr>
          <p:blipFill rotWithShape="1">
            <a:blip r:embed="rId6">
              <a:alphaModFix/>
            </a:blip>
            <a:srcRect/>
            <a:stretch/>
          </p:blipFill>
          <p:spPr>
            <a:xfrm>
              <a:off x="2397524" y="3379972"/>
              <a:ext cx="4508500" cy="904875"/>
            </a:xfrm>
            <a:prstGeom prst="rect">
              <a:avLst/>
            </a:prstGeom>
            <a:noFill/>
            <a:ln>
              <a:noFill/>
            </a:ln>
          </p:spPr>
        </p:pic>
        <p:sp>
          <p:nvSpPr>
            <p:cNvPr id="348" name="Google Shape;348;p11"/>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dk1"/>
                  </a:solidFill>
                  <a:latin typeface="Arial Narrow"/>
                  <a:ea typeface="Arial Narrow"/>
                  <a:cs typeface="Arial Narrow"/>
                  <a:sym typeface="Arial Narrow"/>
                </a:rPr>
                <a:t>486</a:t>
              </a:r>
              <a:endParaRPr sz="1400" b="0" i="0" u="none" strike="noStrike" cap="none" dirty="0">
                <a:solidFill>
                  <a:srgbClr val="000000"/>
                </a:solidFill>
                <a:latin typeface="Arial"/>
                <a:ea typeface="Arial"/>
                <a:cs typeface="Arial"/>
                <a:sym typeface="Arial"/>
              </a:endParaRPr>
            </a:p>
          </p:txBody>
        </p:sp>
      </p:grpSp>
      <p:sp>
        <p:nvSpPr>
          <p:cNvPr id="349" name="Google Shape;349;p11"/>
          <p:cNvSpPr txBox="1"/>
          <p:nvPr/>
        </p:nvSpPr>
        <p:spPr>
          <a:xfrm>
            <a:off x="0" y="4716016"/>
            <a:ext cx="218073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a:ea typeface="Arial"/>
                <a:cs typeface="Arial"/>
                <a:sym typeface="Arial"/>
              </a:rPr>
              <a:t>Variación porcentual respecto al mismo periodo del año anterior: </a:t>
            </a:r>
            <a:r>
              <a:rPr lang="es-ES" sz="1200" b="1" i="0" u="none" strike="noStrike" cap="none" dirty="0">
                <a:solidFill>
                  <a:srgbClr val="FF0000"/>
                </a:solidFill>
                <a:latin typeface="Arial"/>
                <a:ea typeface="Arial"/>
                <a:cs typeface="Arial"/>
                <a:sym typeface="Arial"/>
              </a:rPr>
              <a:t>Incremento  del 2,8%</a:t>
            </a:r>
            <a:endParaRPr sz="1200" b="1" i="0" u="none" strike="noStrike" cap="none" dirty="0">
              <a:solidFill>
                <a:srgbClr val="FF0000"/>
              </a:solidFill>
              <a:latin typeface="Arial"/>
              <a:ea typeface="Arial"/>
              <a:cs typeface="Arial"/>
              <a:sym typeface="Arial"/>
            </a:endParaRPr>
          </a:p>
        </p:txBody>
      </p:sp>
      <p:grpSp>
        <p:nvGrpSpPr>
          <p:cNvPr id="350" name="Google Shape;350;p11"/>
          <p:cNvGrpSpPr/>
          <p:nvPr/>
        </p:nvGrpSpPr>
        <p:grpSpPr>
          <a:xfrm>
            <a:off x="2448322" y="46529"/>
            <a:ext cx="3446504" cy="276999"/>
            <a:chOff x="2448322" y="74775"/>
            <a:chExt cx="3446504" cy="276999"/>
          </a:xfrm>
        </p:grpSpPr>
        <p:sp>
          <p:nvSpPr>
            <p:cNvPr id="351" name="Google Shape;351;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352" name="Google Shape;352;p11"/>
            <p:cNvCxnSpPr>
              <a:stCxn id="35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53" name="Google Shape;353;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grpSp>
      <p:sp>
        <p:nvSpPr>
          <p:cNvPr id="354" name="Google Shape;354;p1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38</a:t>
            </a:r>
            <a:endParaRPr sz="1400" b="0" i="0" u="none" strike="noStrike" cap="none" dirty="0">
              <a:solidFill>
                <a:srgbClr val="000000"/>
              </a:solidFill>
              <a:latin typeface="Arial"/>
              <a:ea typeface="Arial"/>
              <a:cs typeface="Arial"/>
              <a:sym typeface="Arial"/>
            </a:endParaRPr>
          </a:p>
        </p:txBody>
      </p:sp>
      <p:sp>
        <p:nvSpPr>
          <p:cNvPr id="355" name="Google Shape;355;p11"/>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Gestacional SG</a:t>
            </a:r>
            <a:endParaRPr/>
          </a:p>
        </p:txBody>
      </p:sp>
      <p:pic>
        <p:nvPicPr>
          <p:cNvPr id="356" name="Google Shape;356;p11"/>
          <p:cNvPicPr preferRelativeResize="0"/>
          <p:nvPr/>
        </p:nvPicPr>
        <p:blipFill rotWithShape="1">
          <a:blip r:embed="rId7">
            <a:alphaModFix/>
          </a:blip>
          <a:srcRect/>
          <a:stretch/>
        </p:blipFill>
        <p:spPr>
          <a:xfrm>
            <a:off x="2428567" y="3843931"/>
            <a:ext cx="739835" cy="605319"/>
          </a:xfrm>
          <a:prstGeom prst="rect">
            <a:avLst/>
          </a:prstGeom>
          <a:noFill/>
          <a:ln>
            <a:noFill/>
          </a:ln>
        </p:spPr>
      </p:pic>
      <p:grpSp>
        <p:nvGrpSpPr>
          <p:cNvPr id="357" name="Google Shape;357;p11"/>
          <p:cNvGrpSpPr/>
          <p:nvPr/>
        </p:nvGrpSpPr>
        <p:grpSpPr>
          <a:xfrm>
            <a:off x="2121823" y="4366968"/>
            <a:ext cx="1344181" cy="1247682"/>
            <a:chOff x="-14122" y="7072716"/>
            <a:chExt cx="1229607" cy="1078019"/>
          </a:xfrm>
        </p:grpSpPr>
        <p:sp>
          <p:nvSpPr>
            <p:cNvPr id="358" name="Google Shape;358;p11"/>
            <p:cNvSpPr txBox="1"/>
            <p:nvPr/>
          </p:nvSpPr>
          <p:spPr>
            <a:xfrm>
              <a:off x="-14122" y="7072716"/>
              <a:ext cx="1229607" cy="219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s-ES" sz="1050" b="1" i="0" u="sng" strike="noStrike" cap="none">
                  <a:solidFill>
                    <a:schemeClr val="dk1"/>
                  </a:solidFill>
                  <a:latin typeface="Arial Narrow"/>
                  <a:ea typeface="Arial Narrow"/>
                  <a:cs typeface="Arial Narrow"/>
                  <a:sym typeface="Arial Narrow"/>
                </a:rPr>
                <a:t>Área de residencia</a:t>
              </a:r>
              <a:endParaRPr sz="1400" b="0" i="0" u="none" strike="noStrike" cap="none">
                <a:solidFill>
                  <a:srgbClr val="000000"/>
                </a:solidFill>
                <a:latin typeface="Arial"/>
                <a:ea typeface="Arial"/>
                <a:cs typeface="Arial"/>
                <a:sym typeface="Arial"/>
              </a:endParaRPr>
            </a:p>
          </p:txBody>
        </p:sp>
        <p:sp>
          <p:nvSpPr>
            <p:cNvPr id="359" name="Google Shape;359;p11"/>
            <p:cNvSpPr/>
            <p:nvPr/>
          </p:nvSpPr>
          <p:spPr>
            <a:xfrm>
              <a:off x="94733" y="7296513"/>
              <a:ext cx="1077569" cy="854222"/>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Cabecera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97,3% (473)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Centro poblado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2,1%  (10)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Rural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0,6% (3)</a:t>
              </a:r>
              <a:endParaRPr sz="1400" b="0" i="0" u="none" strike="noStrike" cap="none">
                <a:solidFill>
                  <a:srgbClr val="000000"/>
                </a:solidFill>
                <a:latin typeface="Arial"/>
                <a:ea typeface="Arial"/>
                <a:cs typeface="Arial"/>
                <a:sym typeface="Arial"/>
              </a:endParaRPr>
            </a:p>
          </p:txBody>
        </p:sp>
      </p:grpSp>
      <p:pic>
        <p:nvPicPr>
          <p:cNvPr id="360" name="Google Shape;360;p11"/>
          <p:cNvPicPr preferRelativeResize="0"/>
          <p:nvPr/>
        </p:nvPicPr>
        <p:blipFill rotWithShape="1">
          <a:blip r:embed="rId8">
            <a:alphaModFix/>
          </a:blip>
          <a:srcRect/>
          <a:stretch/>
        </p:blipFill>
        <p:spPr>
          <a:xfrm>
            <a:off x="3785337" y="3832056"/>
            <a:ext cx="751217" cy="597908"/>
          </a:xfrm>
          <a:prstGeom prst="rect">
            <a:avLst/>
          </a:prstGeom>
          <a:noFill/>
          <a:ln>
            <a:noFill/>
          </a:ln>
        </p:spPr>
      </p:pic>
      <p:grpSp>
        <p:nvGrpSpPr>
          <p:cNvPr id="361" name="Google Shape;361;p11"/>
          <p:cNvGrpSpPr/>
          <p:nvPr/>
        </p:nvGrpSpPr>
        <p:grpSpPr>
          <a:xfrm>
            <a:off x="3411381" y="4348749"/>
            <a:ext cx="1475706" cy="1250545"/>
            <a:chOff x="-14122" y="7072716"/>
            <a:chExt cx="1229607" cy="1490990"/>
          </a:xfrm>
        </p:grpSpPr>
        <p:sp>
          <p:nvSpPr>
            <p:cNvPr id="362" name="Google Shape;362;p11"/>
            <p:cNvSpPr txBox="1"/>
            <p:nvPr/>
          </p:nvSpPr>
          <p:spPr>
            <a:xfrm>
              <a:off x="-14122" y="7072716"/>
              <a:ext cx="1229607" cy="3119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s-ES" sz="105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363" name="Google Shape;363;p11"/>
            <p:cNvSpPr/>
            <p:nvPr/>
          </p:nvSpPr>
          <p:spPr>
            <a:xfrm>
              <a:off x="49733" y="7393739"/>
              <a:ext cx="1165752" cy="116996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-Subsidiado </a:t>
              </a:r>
              <a:endParaRPr sz="10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49,5% (218)</a:t>
              </a:r>
              <a:endParaRPr sz="10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-Contributivo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39,8% (175)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-No afiliadas 9,3% (41)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-Excepción 1,4% (6)</a:t>
              </a:r>
              <a:endParaRPr sz="1000" b="1" i="0" u="none" strike="noStrike" cap="none">
                <a:solidFill>
                  <a:schemeClr val="dk1"/>
                </a:solidFill>
                <a:latin typeface="Arial Narrow"/>
                <a:ea typeface="Arial Narrow"/>
                <a:cs typeface="Arial Narrow"/>
                <a:sym typeface="Arial Narrow"/>
              </a:endParaRPr>
            </a:p>
          </p:txBody>
        </p:sp>
      </p:grpSp>
      <p:grpSp>
        <p:nvGrpSpPr>
          <p:cNvPr id="364" name="Google Shape;364;p11"/>
          <p:cNvGrpSpPr/>
          <p:nvPr/>
        </p:nvGrpSpPr>
        <p:grpSpPr>
          <a:xfrm>
            <a:off x="4790644" y="4302137"/>
            <a:ext cx="1069524" cy="556413"/>
            <a:chOff x="3752084" y="554831"/>
            <a:chExt cx="1174540" cy="663396"/>
          </a:xfrm>
        </p:grpSpPr>
        <p:sp>
          <p:nvSpPr>
            <p:cNvPr id="365" name="Google Shape;365;p11"/>
            <p:cNvSpPr/>
            <p:nvPr/>
          </p:nvSpPr>
          <p:spPr>
            <a:xfrm>
              <a:off x="3937262" y="962170"/>
              <a:ext cx="869989" cy="256057"/>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2,7% (13)</a:t>
              </a:r>
              <a:endParaRPr sz="1400" b="0" i="0" u="none" strike="noStrike" cap="none">
                <a:solidFill>
                  <a:srgbClr val="000000"/>
                </a:solidFill>
                <a:latin typeface="Arial"/>
                <a:ea typeface="Arial"/>
                <a:cs typeface="Arial"/>
                <a:sym typeface="Arial"/>
              </a:endParaRPr>
            </a:p>
          </p:txBody>
        </p:sp>
        <p:sp>
          <p:nvSpPr>
            <p:cNvPr id="366" name="Google Shape;366;p11"/>
            <p:cNvSpPr/>
            <p:nvPr/>
          </p:nvSpPr>
          <p:spPr>
            <a:xfrm>
              <a:off x="3752084" y="554831"/>
              <a:ext cx="1174540" cy="3119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sng" strike="noStrike" cap="none">
                  <a:solidFill>
                    <a:schemeClr val="dk1"/>
                  </a:solidFill>
                  <a:latin typeface="Arial Narrow"/>
                  <a:ea typeface="Arial Narrow"/>
                  <a:cs typeface="Arial Narrow"/>
                  <a:sym typeface="Arial Narrow"/>
                </a:rPr>
                <a:t>Afrocolombiano</a:t>
              </a:r>
              <a:endParaRPr sz="1050" b="1" i="0" u="sng" strike="noStrike" cap="none">
                <a:solidFill>
                  <a:srgbClr val="000000"/>
                </a:solidFill>
                <a:latin typeface="Arial Narrow"/>
                <a:ea typeface="Arial Narrow"/>
                <a:cs typeface="Arial Narrow"/>
                <a:sym typeface="Arial Narrow"/>
              </a:endParaRPr>
            </a:p>
          </p:txBody>
        </p:sp>
      </p:grpSp>
      <p:sp>
        <p:nvSpPr>
          <p:cNvPr id="367" name="Google Shape;367;p11"/>
          <p:cNvSpPr/>
          <p:nvPr/>
        </p:nvSpPr>
        <p:spPr>
          <a:xfrm>
            <a:off x="2153546" y="2771800"/>
            <a:ext cx="5020167" cy="38691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68" name="Google Shape;368;p11"/>
          <p:cNvGrpSpPr/>
          <p:nvPr/>
        </p:nvGrpSpPr>
        <p:grpSpPr>
          <a:xfrm>
            <a:off x="2256412" y="2880989"/>
            <a:ext cx="3495056" cy="288137"/>
            <a:chOff x="2448322" y="-794404"/>
            <a:chExt cx="3495056" cy="288137"/>
          </a:xfrm>
        </p:grpSpPr>
        <p:sp>
          <p:nvSpPr>
            <p:cNvPr id="369" name="Google Shape;369;p11"/>
            <p:cNvSpPr/>
            <p:nvPr/>
          </p:nvSpPr>
          <p:spPr>
            <a:xfrm>
              <a:off x="2448322" y="-767877"/>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370" name="Google Shape;370;p11"/>
            <p:cNvCxnSpPr>
              <a:stCxn id="369" idx="6"/>
            </p:cNvCxnSpPr>
            <p:nvPr/>
          </p:nvCxnSpPr>
          <p:spPr>
            <a:xfrm>
              <a:off x="2736354" y="-637072"/>
              <a:ext cx="648000" cy="0"/>
            </a:xfrm>
            <a:prstGeom prst="straightConnector1">
              <a:avLst/>
            </a:prstGeom>
            <a:noFill/>
            <a:ln w="28575" cap="flat" cmpd="sng">
              <a:solidFill>
                <a:srgbClr val="C00000"/>
              </a:solidFill>
              <a:prstDash val="solid"/>
              <a:round/>
              <a:headEnd type="none" w="sm" len="sm"/>
              <a:tailEnd type="none" w="sm" len="sm"/>
            </a:ln>
          </p:spPr>
        </p:cxnSp>
        <p:sp>
          <p:nvSpPr>
            <p:cNvPr id="371" name="Google Shape;371;p11"/>
            <p:cNvSpPr txBox="1"/>
            <p:nvPr/>
          </p:nvSpPr>
          <p:spPr>
            <a:xfrm>
              <a:off x="3351090" y="-794404"/>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de interés</a:t>
              </a:r>
              <a:endParaRPr sz="1400" b="0" i="0" u="none" strike="noStrike" cap="none">
                <a:solidFill>
                  <a:srgbClr val="000000"/>
                </a:solidFill>
                <a:latin typeface="Arial"/>
                <a:ea typeface="Arial"/>
                <a:cs typeface="Arial"/>
                <a:sym typeface="Arial"/>
              </a:endParaRPr>
            </a:p>
          </p:txBody>
        </p:sp>
      </p:grpSp>
      <p:grpSp>
        <p:nvGrpSpPr>
          <p:cNvPr id="372" name="Google Shape;372;p11"/>
          <p:cNvGrpSpPr/>
          <p:nvPr/>
        </p:nvGrpSpPr>
        <p:grpSpPr>
          <a:xfrm>
            <a:off x="5932345" y="4330875"/>
            <a:ext cx="1199741" cy="753422"/>
            <a:chOff x="2507826" y="2724731"/>
            <a:chExt cx="874090" cy="753422"/>
          </a:xfrm>
        </p:grpSpPr>
        <p:sp>
          <p:nvSpPr>
            <p:cNvPr id="373" name="Google Shape;373;p11"/>
            <p:cNvSpPr/>
            <p:nvPr/>
          </p:nvSpPr>
          <p:spPr>
            <a:xfrm>
              <a:off x="2507826" y="3048313"/>
              <a:ext cx="874090" cy="4298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14,2%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(69 venezolanas)</a:t>
              </a:r>
              <a:endParaRPr sz="1400" b="0" i="0" u="none" strike="noStrike" cap="none">
                <a:solidFill>
                  <a:srgbClr val="000000"/>
                </a:solidFill>
                <a:latin typeface="Arial"/>
                <a:ea typeface="Arial"/>
                <a:cs typeface="Arial"/>
                <a:sym typeface="Arial"/>
              </a:endParaRPr>
            </a:p>
          </p:txBody>
        </p:sp>
        <p:sp>
          <p:nvSpPr>
            <p:cNvPr id="374" name="Google Shape;374;p11"/>
            <p:cNvSpPr/>
            <p:nvPr/>
          </p:nvSpPr>
          <p:spPr>
            <a:xfrm>
              <a:off x="2580819" y="2724731"/>
              <a:ext cx="665567"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sng" strike="noStrike" cap="none">
                  <a:solidFill>
                    <a:schemeClr val="dk1"/>
                  </a:solidFill>
                  <a:latin typeface="Arial Narrow"/>
                  <a:ea typeface="Arial Narrow"/>
                  <a:cs typeface="Arial Narrow"/>
                  <a:sym typeface="Arial Narrow"/>
                </a:rPr>
                <a:t>Migrante</a:t>
              </a:r>
              <a:endParaRPr sz="1100" b="1" i="0" u="sng" strike="noStrike" cap="none">
                <a:solidFill>
                  <a:srgbClr val="000000"/>
                </a:solidFill>
                <a:latin typeface="Arial Narrow"/>
                <a:ea typeface="Arial Narrow"/>
                <a:cs typeface="Arial Narrow"/>
                <a:sym typeface="Arial Narrow"/>
              </a:endParaRPr>
            </a:p>
          </p:txBody>
        </p:sp>
      </p:grpSp>
      <p:pic>
        <p:nvPicPr>
          <p:cNvPr id="375" name="Google Shape;375;p11"/>
          <p:cNvPicPr preferRelativeResize="0"/>
          <p:nvPr/>
        </p:nvPicPr>
        <p:blipFill rotWithShape="1">
          <a:blip r:embed="rId9">
            <a:alphaModFix/>
          </a:blip>
          <a:srcRect/>
          <a:stretch/>
        </p:blipFill>
        <p:spPr>
          <a:xfrm>
            <a:off x="6249404" y="3924527"/>
            <a:ext cx="414384" cy="478515"/>
          </a:xfrm>
          <a:prstGeom prst="rect">
            <a:avLst/>
          </a:prstGeom>
          <a:noFill/>
          <a:ln>
            <a:noFill/>
          </a:ln>
        </p:spPr>
      </p:pic>
      <p:sp>
        <p:nvSpPr>
          <p:cNvPr id="376" name="Google Shape;376;p11"/>
          <p:cNvSpPr/>
          <p:nvPr/>
        </p:nvSpPr>
        <p:spPr>
          <a:xfrm>
            <a:off x="4834222" y="5000090"/>
            <a:ext cx="66717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sng" strike="noStrike" cap="none">
                <a:solidFill>
                  <a:schemeClr val="dk1"/>
                </a:solidFill>
                <a:latin typeface="Arial Narrow"/>
                <a:ea typeface="Arial Narrow"/>
                <a:cs typeface="Arial Narrow"/>
                <a:sym typeface="Arial Narrow"/>
              </a:rPr>
              <a:t>Indígena </a:t>
            </a:r>
            <a:endParaRPr sz="1050" b="1" i="0" u="sng" strike="noStrike" cap="none">
              <a:solidFill>
                <a:srgbClr val="000000"/>
              </a:solidFill>
              <a:latin typeface="Arial Narrow"/>
              <a:ea typeface="Arial Narrow"/>
              <a:cs typeface="Arial Narrow"/>
              <a:sym typeface="Arial Narrow"/>
            </a:endParaRPr>
          </a:p>
        </p:txBody>
      </p:sp>
      <p:sp>
        <p:nvSpPr>
          <p:cNvPr id="377" name="Google Shape;377;p11"/>
          <p:cNvSpPr/>
          <p:nvPr/>
        </p:nvSpPr>
        <p:spPr>
          <a:xfrm>
            <a:off x="4957792" y="5292080"/>
            <a:ext cx="793676" cy="259467"/>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0,4% (2)</a:t>
            </a:r>
            <a:endParaRPr sz="1400" b="0" i="0" u="none" strike="noStrike" cap="none">
              <a:solidFill>
                <a:srgbClr val="000000"/>
              </a:solidFill>
              <a:latin typeface="Arial"/>
              <a:ea typeface="Arial"/>
              <a:cs typeface="Arial"/>
              <a:sym typeface="Arial"/>
            </a:endParaRPr>
          </a:p>
        </p:txBody>
      </p:sp>
      <p:cxnSp>
        <p:nvCxnSpPr>
          <p:cNvPr id="378" name="Google Shape;378;p11"/>
          <p:cNvCxnSpPr/>
          <p:nvPr/>
        </p:nvCxnSpPr>
        <p:spPr>
          <a:xfrm rot="10800000">
            <a:off x="2240821" y="3851920"/>
            <a:ext cx="4891265" cy="0"/>
          </a:xfrm>
          <a:prstGeom prst="straightConnector1">
            <a:avLst/>
          </a:prstGeom>
          <a:noFill/>
          <a:ln w="9525" cap="flat" cmpd="sng">
            <a:solidFill>
              <a:srgbClr val="002060"/>
            </a:solidFill>
            <a:prstDash val="solid"/>
            <a:round/>
            <a:headEnd type="none" w="sm" len="sm"/>
            <a:tailEnd type="oval" w="med" len="med"/>
          </a:ln>
        </p:spPr>
      </p:cxnSp>
      <p:cxnSp>
        <p:nvCxnSpPr>
          <p:cNvPr id="379" name="Google Shape;379;p11"/>
          <p:cNvCxnSpPr/>
          <p:nvPr/>
        </p:nvCxnSpPr>
        <p:spPr>
          <a:xfrm rot="10800000">
            <a:off x="2240821" y="5652117"/>
            <a:ext cx="4891266" cy="0"/>
          </a:xfrm>
          <a:prstGeom prst="straightConnector1">
            <a:avLst/>
          </a:prstGeom>
          <a:noFill/>
          <a:ln w="9525" cap="flat" cmpd="sng">
            <a:solidFill>
              <a:srgbClr val="002060"/>
            </a:solidFill>
            <a:prstDash val="solid"/>
            <a:round/>
            <a:headEnd type="none" w="sm" len="sm"/>
            <a:tailEnd type="oval" w="med" len="med"/>
          </a:ln>
        </p:spPr>
      </p:cxnSp>
      <p:sp>
        <p:nvSpPr>
          <p:cNvPr id="380" name="Google Shape;380;p11"/>
          <p:cNvSpPr/>
          <p:nvPr/>
        </p:nvSpPr>
        <p:spPr>
          <a:xfrm>
            <a:off x="2161071" y="1854705"/>
            <a:ext cx="5000182" cy="129266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Canal endémico para sífilis gestacional, datos preliminares. Mujeres residentes en Medellín, al duodécimo epidemiológico de 2025.</a:t>
            </a:r>
            <a:r>
              <a:rPr lang="es-ES" sz="1100" b="0" i="1"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900"/>
              <a:buFont typeface="Arial"/>
              <a:buNone/>
            </a:pPr>
            <a:r>
              <a:rPr lang="es-ES" sz="900" b="0" i="0" u="none" strike="noStrike" cap="none">
                <a:solidFill>
                  <a:srgbClr val="000000"/>
                </a:solidFill>
                <a:latin typeface="Arial"/>
                <a:ea typeface="Arial"/>
                <a:cs typeface="Arial"/>
                <a:sym typeface="Arial"/>
              </a:rPr>
              <a:t>Nota: método percentiles; Canal elaborado en Python. Cálculos con apoyo de DeepSeek, modelo de inteligencia artificial (IA) entrenado para análisis epidemiológicos, utilizando Python 3.10 y las bibliotecas Pandas y Matplotlib. Fuente: Seguimiento de sífilis gestacional, Sivigila. Medellín. Fecha de corte: 29/11/2025.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rgbClr val="000000"/>
                </a:solidFill>
                <a:latin typeface="Arial"/>
                <a:ea typeface="Arial"/>
                <a:cs typeface="Arial"/>
                <a:sym typeface="Arial"/>
              </a:rPr>
              <a:t/>
            </a:r>
            <a:br>
              <a:rPr lang="es-ES" sz="1800" b="0" i="0" u="none" strike="noStrike" cap="none">
                <a:solidFill>
                  <a:srgbClr val="000000"/>
                </a:solidFill>
                <a:latin typeface="Arial"/>
                <a:ea typeface="Arial"/>
                <a:cs typeface="Arial"/>
                <a:sym typeface="Arial"/>
              </a:rPr>
            </a:br>
            <a:endParaRPr sz="200" b="0" i="0" u="none" strike="noStrike" cap="none">
              <a:solidFill>
                <a:srgbClr val="000000"/>
              </a:solidFill>
              <a:latin typeface="Quattrocento Sans"/>
              <a:ea typeface="Quattrocento Sans"/>
              <a:cs typeface="Quattrocento Sans"/>
              <a:sym typeface="Quattrocento Sans"/>
            </a:endParaRPr>
          </a:p>
        </p:txBody>
      </p:sp>
      <p:sp>
        <p:nvSpPr>
          <p:cNvPr id="381" name="Google Shape;381;p11"/>
          <p:cNvSpPr/>
          <p:nvPr/>
        </p:nvSpPr>
        <p:spPr>
          <a:xfrm>
            <a:off x="3199596" y="5753126"/>
            <a:ext cx="3829549"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ES" sz="1400" b="1" i="0" u="none" strike="noStrike" cap="none" dirty="0">
                <a:solidFill>
                  <a:srgbClr val="002060"/>
                </a:solidFill>
                <a:latin typeface="Arial"/>
                <a:ea typeface="Arial"/>
                <a:cs typeface="Arial"/>
                <a:sym typeface="Arial"/>
              </a:rPr>
              <a:t>Sífilis gestacional, según variables de diagnóstico y tratamiento. </a:t>
            </a:r>
            <a:endParaRPr dirty="0"/>
          </a:p>
          <a:p>
            <a:pPr marL="0" marR="0" lvl="0" indent="0" algn="just" rtl="0">
              <a:lnSpc>
                <a:spcPct val="100000"/>
              </a:lnSpc>
              <a:spcBef>
                <a:spcPts val="0"/>
              </a:spcBef>
              <a:spcAft>
                <a:spcPts val="0"/>
              </a:spcAft>
              <a:buClr>
                <a:srgbClr val="000000"/>
              </a:buClr>
              <a:buSzPts val="1400"/>
              <a:buFont typeface="Arial"/>
              <a:buNone/>
            </a:pPr>
            <a:r>
              <a:rPr lang="es-ES" sz="1400" b="1" i="0" u="none" strike="noStrike" cap="none" dirty="0">
                <a:solidFill>
                  <a:srgbClr val="002060"/>
                </a:solidFill>
                <a:latin typeface="Arial"/>
                <a:ea typeface="Arial"/>
                <a:cs typeface="Arial"/>
                <a:sym typeface="Arial"/>
              </a:rPr>
              <a:t>Residentes en Medellín, al duodécimo período epidemiológico de 2025.</a:t>
            </a:r>
            <a:endParaRPr sz="1400" b="1" i="1" u="none" strike="noStrike" cap="none" dirty="0">
              <a:solidFill>
                <a:srgbClr val="002060"/>
              </a:solidFill>
              <a:latin typeface="Arial"/>
              <a:ea typeface="Arial"/>
              <a:cs typeface="Arial"/>
              <a:sym typeface="Arial"/>
            </a:endParaRPr>
          </a:p>
        </p:txBody>
      </p:sp>
      <p:sp>
        <p:nvSpPr>
          <p:cNvPr id="382" name="Google Shape;382;p11"/>
          <p:cNvSpPr/>
          <p:nvPr/>
        </p:nvSpPr>
        <p:spPr>
          <a:xfrm>
            <a:off x="3369239" y="8235697"/>
            <a:ext cx="3597136"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Calibri"/>
                <a:ea typeface="Calibri"/>
                <a:cs typeface="Calibri"/>
                <a:sym typeface="Calibri"/>
              </a:rPr>
              <a:t>*Tratamiento: se consideró como “si”, aquellos casos que al menos habían recibido una dosis.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Calibri"/>
                <a:ea typeface="Calibri"/>
                <a:cs typeface="Calibri"/>
                <a:sym typeface="Calibri"/>
              </a:rPr>
              <a:t>Fuente: Seguimiento de sífilis gestacional, Sivigila. Medellín. Fecha de corte: 29/11/2025. </a:t>
            </a:r>
            <a:endParaRPr sz="1000" b="0" i="0" u="none" strike="noStrike" cap="none">
              <a:solidFill>
                <a:schemeClr val="dk1"/>
              </a:solidFill>
              <a:latin typeface="Calibri"/>
              <a:ea typeface="Calibri"/>
              <a:cs typeface="Calibri"/>
              <a:sym typeface="Calibri"/>
            </a:endParaRPr>
          </a:p>
        </p:txBody>
      </p:sp>
      <p:sp>
        <p:nvSpPr>
          <p:cNvPr id="383" name="Google Shape;383;p11"/>
          <p:cNvSpPr/>
          <p:nvPr/>
        </p:nvSpPr>
        <p:spPr>
          <a:xfrm>
            <a:off x="2448322" y="3102445"/>
            <a:ext cx="4560195" cy="8079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2060"/>
                </a:solidFill>
                <a:latin typeface="Arial"/>
                <a:ea typeface="Arial"/>
                <a:cs typeface="Arial"/>
                <a:sym typeface="Arial"/>
              </a:rPr>
              <a:t>Razón de prevalencia de sífilis gestacional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1" u="none" strike="noStrike" cap="none">
                <a:solidFill>
                  <a:srgbClr val="002060"/>
                </a:solidFill>
                <a:latin typeface="Arial"/>
                <a:ea typeface="Arial"/>
                <a:cs typeface="Arial"/>
                <a:sym typeface="Arial"/>
              </a:rPr>
              <a:t>28,1 casos por 1000 nacidos vivos más mortinatos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1" u="none" strike="noStrike" cap="none">
                <a:solidFill>
                  <a:srgbClr val="002060"/>
                </a:solidFill>
                <a:latin typeface="Arial"/>
                <a:ea typeface="Arial"/>
                <a:cs typeface="Arial"/>
                <a:sym typeface="Arial"/>
              </a:rPr>
              <a:t>(</a:t>
            </a:r>
            <a:r>
              <a:rPr lang="es-ES" sz="1050" b="1" i="1" u="none" strike="noStrike" cap="none">
                <a:solidFill>
                  <a:srgbClr val="002060"/>
                </a:solidFill>
                <a:latin typeface="Arial"/>
                <a:ea typeface="Arial"/>
                <a:cs typeface="Arial"/>
                <a:sym typeface="Arial"/>
              </a:rPr>
              <a:t>468 casos entre 16543 n. v. y 176 nacidos muertos, se excluyeron 18 venezolanas con menos de seis meses de residencia en Medellín)</a:t>
            </a:r>
            <a:endParaRPr sz="1200" b="1" i="1" u="none" strike="noStrike" cap="none">
              <a:solidFill>
                <a:srgbClr val="002060"/>
              </a:solidFill>
              <a:latin typeface="Arial"/>
              <a:ea typeface="Arial"/>
              <a:cs typeface="Arial"/>
              <a:sym typeface="Arial"/>
            </a:endParaRPr>
          </a:p>
        </p:txBody>
      </p:sp>
      <p:pic>
        <p:nvPicPr>
          <p:cNvPr id="384" name="Google Shape;384;p11"/>
          <p:cNvPicPr preferRelativeResize="0"/>
          <p:nvPr/>
        </p:nvPicPr>
        <p:blipFill rotWithShape="1">
          <a:blip r:embed="rId10">
            <a:alphaModFix/>
          </a:blip>
          <a:srcRect/>
          <a:stretch/>
        </p:blipFill>
        <p:spPr>
          <a:xfrm>
            <a:off x="2377858" y="370111"/>
            <a:ext cx="4078738" cy="1541774"/>
          </a:xfrm>
          <a:prstGeom prst="rect">
            <a:avLst/>
          </a:prstGeom>
          <a:noFill/>
          <a:ln>
            <a:noFill/>
          </a:ln>
        </p:spPr>
      </p:pic>
      <p:pic>
        <p:nvPicPr>
          <p:cNvPr id="385" name="Google Shape;385;p11"/>
          <p:cNvPicPr preferRelativeResize="0"/>
          <p:nvPr/>
        </p:nvPicPr>
        <p:blipFill rotWithShape="1">
          <a:blip r:embed="rId11">
            <a:alphaModFix/>
          </a:blip>
          <a:srcRect/>
          <a:stretch/>
        </p:blipFill>
        <p:spPr>
          <a:xfrm>
            <a:off x="124444" y="5719460"/>
            <a:ext cx="3001325" cy="3414588"/>
          </a:xfrm>
          <a:prstGeom prst="rect">
            <a:avLst/>
          </a:prstGeom>
          <a:noFill/>
          <a:ln>
            <a:noFill/>
          </a:ln>
        </p:spPr>
      </p:pic>
    </p:spTree>
    <p:extLst>
      <p:ext uri="{BB962C8B-B14F-4D97-AF65-F5344CB8AC3E}">
        <p14:creationId xmlns:p14="http://schemas.microsoft.com/office/powerpoint/2010/main" val="190063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2"/>
          <p:cNvSpPr/>
          <p:nvPr/>
        </p:nvSpPr>
        <p:spPr>
          <a:xfrm>
            <a:off x="189756" y="7646952"/>
            <a:ext cx="6984826"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Sífilis gestacional, razón de prevalencia por año. Medellín, 2016 a 2025*.</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s-ES" sz="1000" b="0" i="0" u="none" strike="noStrike" cap="none">
                <a:solidFill>
                  <a:schemeClr val="dk1"/>
                </a:solidFill>
                <a:latin typeface="Arial"/>
                <a:ea typeface="Arial"/>
                <a:cs typeface="Arial"/>
                <a:sym typeface="Arial"/>
              </a:rPr>
              <a:t>*Para el cálculo de la razón, el denominador fueron los mortinatos más los nacidos vivos de cada año según datos del DANE. Para el 2023, se actualizó la cifra oficial para este año del DANE publicada en 2024 y 2025, se trabaja con la misma población dieciocho (18) venezolanas que tienen menos de seis meses de residencia en el país. Fuente: Seguimiento de sífilis gestacional, Sivigila. Medellín. Fecha de corte: 29/11/2025.</a:t>
            </a:r>
            <a:endParaRPr sz="1400" b="0" i="0" u="none" strike="noStrike" cap="none">
              <a:solidFill>
                <a:srgbClr val="000000"/>
              </a:solidFill>
              <a:latin typeface="Arial"/>
              <a:ea typeface="Arial"/>
              <a:cs typeface="Arial"/>
              <a:sym typeface="Arial"/>
            </a:endParaRPr>
          </a:p>
        </p:txBody>
      </p:sp>
      <p:sp>
        <p:nvSpPr>
          <p:cNvPr id="391" name="Google Shape;391;p12"/>
          <p:cNvSpPr/>
          <p:nvPr/>
        </p:nvSpPr>
        <p:spPr>
          <a:xfrm>
            <a:off x="259331" y="3203848"/>
            <a:ext cx="6909132" cy="17594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Sífilis gestacional, razón de prevalencia por año. Colombia, Antioquia y Medellín, 2016 a 2025.</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*Para el cálculo de la razón, el denominador fueron los mortinatos más los nacidos vivos de cada año según datos del DANE. Para el 2023, se actualizó la cifra oficial para este año del DANE publicada. Años 2024 y 2025 con la población de 2023. Los datos preliminares de Colombia y Antioquia,  informe del evento   INS actualizado al periodo epidemiológico 11 del 2025.</a:t>
            </a:r>
            <a:r>
              <a:rPr lang="es-ES" sz="1000" b="0" i="1" u="none" strike="noStrike" cap="none">
                <a:solidFill>
                  <a:schemeClr val="dk1"/>
                </a:solidFill>
                <a:latin typeface="Arial"/>
                <a:ea typeface="Arial"/>
                <a:cs typeface="Arial"/>
                <a:sym typeface="Arial"/>
              </a:rPr>
              <a:t> </a:t>
            </a:r>
            <a:r>
              <a:rPr lang="es-ES" sz="1000" b="0" i="0" u="none" strike="noStrike" cap="none">
                <a:solidFill>
                  <a:schemeClr val="dk1"/>
                </a:solidFill>
                <a:latin typeface="Arial"/>
                <a:ea typeface="Arial"/>
                <a:cs typeface="Arial"/>
                <a:sym typeface="Arial"/>
              </a:rPr>
              <a:t>**Se excluyeron 18 venezolanas que tienen menos de seis meses de residencia en el país.</a:t>
            </a:r>
            <a:r>
              <a:rPr lang="es-ES" sz="1000" b="0" i="1" u="none" strike="noStrike" cap="none">
                <a:solidFill>
                  <a:schemeClr val="dk1"/>
                </a:solidFill>
                <a:latin typeface="Arial"/>
                <a:ea typeface="Arial"/>
                <a:cs typeface="Arial"/>
                <a:sym typeface="Arial"/>
              </a:rPr>
              <a:t> </a:t>
            </a:r>
            <a:r>
              <a:rPr lang="es-ES" sz="1000" b="0" i="0" u="none" strike="noStrike" cap="none">
                <a:solidFill>
                  <a:schemeClr val="dk1"/>
                </a:solidFill>
                <a:latin typeface="Arial"/>
                <a:ea typeface="Arial"/>
                <a:cs typeface="Arial"/>
                <a:sym typeface="Arial"/>
              </a:rPr>
              <a:t>Fuente: Seguimiento de sífilis gestacional, Sivigila. Medellín. Fecha de corte: 29/11/2025. </a:t>
            </a:r>
            <a:endParaRPr sz="1000" b="0" i="1" u="none" strike="noStrike" cap="none">
              <a:solidFill>
                <a:schemeClr val="dk1"/>
              </a:solidFill>
              <a:latin typeface="Arial"/>
              <a:ea typeface="Arial"/>
              <a:cs typeface="Arial"/>
              <a:sym typeface="Arial"/>
            </a:endParaRPr>
          </a:p>
          <a:p>
            <a:pPr marL="0" marR="0" lvl="0" indent="0" algn="just" rtl="0">
              <a:lnSpc>
                <a:spcPct val="100000"/>
              </a:lnSpc>
              <a:spcBef>
                <a:spcPts val="1000"/>
              </a:spcBef>
              <a:spcAft>
                <a:spcPts val="0"/>
              </a:spcAft>
              <a:buClr>
                <a:srgbClr val="000000"/>
              </a:buClr>
              <a:buSzPts val="1000"/>
              <a:buFont typeface="Arial"/>
              <a:buNone/>
            </a:pPr>
            <a:endParaRPr sz="1000" b="0" i="1" u="none" strike="noStrike" cap="none">
              <a:solidFill>
                <a:schemeClr val="dk1"/>
              </a:solidFill>
              <a:latin typeface="Calibri"/>
              <a:ea typeface="Calibri"/>
              <a:cs typeface="Calibri"/>
              <a:sym typeface="Calibri"/>
            </a:endParaRPr>
          </a:p>
        </p:txBody>
      </p:sp>
      <p:pic>
        <p:nvPicPr>
          <p:cNvPr id="392" name="Google Shape;392;p12"/>
          <p:cNvPicPr preferRelativeResize="0"/>
          <p:nvPr/>
        </p:nvPicPr>
        <p:blipFill rotWithShape="1">
          <a:blip r:embed="rId3">
            <a:alphaModFix/>
          </a:blip>
          <a:srcRect/>
          <a:stretch/>
        </p:blipFill>
        <p:spPr>
          <a:xfrm>
            <a:off x="259331" y="302918"/>
            <a:ext cx="6432410" cy="2807127"/>
          </a:xfrm>
          <a:prstGeom prst="rect">
            <a:avLst/>
          </a:prstGeom>
          <a:noFill/>
          <a:ln>
            <a:noFill/>
          </a:ln>
        </p:spPr>
      </p:pic>
      <p:pic>
        <p:nvPicPr>
          <p:cNvPr id="393" name="Google Shape;393;p12"/>
          <p:cNvPicPr preferRelativeResize="0"/>
          <p:nvPr/>
        </p:nvPicPr>
        <p:blipFill rotWithShape="1">
          <a:blip r:embed="rId4">
            <a:alphaModFix/>
          </a:blip>
          <a:srcRect/>
          <a:stretch/>
        </p:blipFill>
        <p:spPr>
          <a:xfrm>
            <a:off x="345055" y="4731642"/>
            <a:ext cx="6346686" cy="3001035"/>
          </a:xfrm>
          <a:prstGeom prst="rect">
            <a:avLst/>
          </a:prstGeom>
          <a:noFill/>
          <a:ln>
            <a:noFill/>
          </a:ln>
        </p:spPr>
      </p:pic>
      <p:sp>
        <p:nvSpPr>
          <p:cNvPr id="6"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39</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4895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76" y="2824179"/>
            <a:ext cx="2210925" cy="217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XII- 2025</a:t>
            </a:r>
          </a:p>
        </p:txBody>
      </p:sp>
      <p:sp>
        <p:nvSpPr>
          <p:cNvPr id="6" name="5 Rectángulo"/>
          <p:cNvSpPr/>
          <p:nvPr/>
        </p:nvSpPr>
        <p:spPr>
          <a:xfrm>
            <a:off x="2254889" y="1816532"/>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XII de 2025. </a:t>
            </a:r>
          </a:p>
        </p:txBody>
      </p:sp>
      <p:sp>
        <p:nvSpPr>
          <p:cNvPr id="18" name="17 Rectángulo"/>
          <p:cNvSpPr/>
          <p:nvPr/>
        </p:nvSpPr>
        <p:spPr>
          <a:xfrm>
            <a:off x="2200690" y="341987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XII, años 2023-2025.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50" y="5004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2226627" y="3923928"/>
            <a:ext cx="3528392" cy="307777"/>
            <a:chOff x="2448322" y="45584"/>
            <a:chExt cx="3528392" cy="307777"/>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4426" y="45584"/>
              <a:ext cx="2592288" cy="307777"/>
            </a:xfrm>
            <a:prstGeom prst="rect">
              <a:avLst/>
            </a:prstGeom>
            <a:noFill/>
          </p:spPr>
          <p:txBody>
            <a:bodyPr wrap="square" rtlCol="0">
              <a:spAutoFit/>
            </a:bodyPr>
            <a:lstStyle/>
            <a:p>
              <a:r>
                <a:rPr lang="es-ES" sz="1400" b="1" dirty="0">
                  <a:latin typeface="Arial Narrow" panose="020B0606020202030204" pitchFamily="34" charset="0"/>
                </a:rPr>
                <a:t>Indicadores</a:t>
              </a:r>
            </a:p>
          </p:txBody>
        </p:sp>
      </p:grpSp>
      <p:sp>
        <p:nvSpPr>
          <p:cNvPr id="16" name="15 CuadroTexto"/>
          <p:cNvSpPr txBox="1"/>
          <p:nvPr/>
        </p:nvSpPr>
        <p:spPr>
          <a:xfrm>
            <a:off x="2127953" y="4258921"/>
            <a:ext cx="1675008" cy="430887"/>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a:t>
            </a:r>
          </a:p>
          <a:p>
            <a:pPr algn="ctr"/>
            <a:r>
              <a:rPr lang="es-ES" sz="1050" b="1" dirty="0">
                <a:latin typeface="Arial Narrow" panose="020B0606020202030204" pitchFamily="34" charset="0"/>
              </a:rPr>
              <a:t>en población general</a:t>
            </a:r>
          </a:p>
        </p:txBody>
      </p:sp>
      <p:sp>
        <p:nvSpPr>
          <p:cNvPr id="53" name="52 CuadroTexto"/>
          <p:cNvSpPr txBox="1"/>
          <p:nvPr/>
        </p:nvSpPr>
        <p:spPr>
          <a:xfrm>
            <a:off x="2498851" y="4564626"/>
            <a:ext cx="877163"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13,8* 100 mil</a:t>
            </a:r>
          </a:p>
          <a:p>
            <a:pPr algn="ctr"/>
            <a:r>
              <a:rPr lang="es-ES" sz="1050" b="1" dirty="0">
                <a:latin typeface="Arial Narrow" panose="020B0606020202030204" pitchFamily="34" charset="0"/>
              </a:rPr>
              <a:t>363 casos</a:t>
            </a:r>
          </a:p>
        </p:txBody>
      </p:sp>
      <p:sp>
        <p:nvSpPr>
          <p:cNvPr id="58" name="57 CuadroTexto"/>
          <p:cNvSpPr txBox="1"/>
          <p:nvPr/>
        </p:nvSpPr>
        <p:spPr>
          <a:xfrm>
            <a:off x="3904973" y="4270211"/>
            <a:ext cx="1521623"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a:t>
            </a:r>
          </a:p>
          <a:p>
            <a:pPr algn="ctr"/>
            <a:r>
              <a:rPr lang="es-ES" sz="1050" b="1" dirty="0">
                <a:latin typeface="Arial Narrow" panose="020B0606020202030204" pitchFamily="34" charset="0"/>
              </a:rPr>
              <a:t>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4</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4165551" y="4573161"/>
            <a:ext cx="877163"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39,2* 100 mil</a:t>
            </a:r>
          </a:p>
          <a:p>
            <a:pPr algn="ctr"/>
            <a:r>
              <a:rPr lang="es-ES" sz="1050" b="1" dirty="0">
                <a:latin typeface="Arial Narrow" panose="020B0606020202030204" pitchFamily="34" charset="0"/>
              </a:rPr>
              <a:t>52 casos</a:t>
            </a:r>
          </a:p>
        </p:txBody>
      </p:sp>
      <p:sp>
        <p:nvSpPr>
          <p:cNvPr id="46" name="44 Rectángulo"/>
          <p:cNvSpPr/>
          <p:nvPr/>
        </p:nvSpPr>
        <p:spPr>
          <a:xfrm>
            <a:off x="5901598" y="5508104"/>
            <a:ext cx="1306073" cy="1461939"/>
          </a:xfrm>
          <a:prstGeom prst="rect">
            <a:avLst/>
          </a:prstGeom>
          <a:noFill/>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incidencia de parotiditis. Medellín, a período epidemiológico XII de 2025.</a:t>
            </a:r>
          </a:p>
        </p:txBody>
      </p:sp>
      <p:grpSp>
        <p:nvGrpSpPr>
          <p:cNvPr id="48" name="25 Grupo"/>
          <p:cNvGrpSpPr/>
          <p:nvPr/>
        </p:nvGrpSpPr>
        <p:grpSpPr>
          <a:xfrm>
            <a:off x="72058" y="5087089"/>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21" name="54 CuadroTexto">
            <a:extLst>
              <a:ext uri="{FF2B5EF4-FFF2-40B4-BE49-F238E27FC236}">
                <a16:creationId xmlns:a16="http://schemas.microsoft.com/office/drawing/2014/main" id="{390E356C-892A-BB5C-CE0A-77999FB84B0B}"/>
              </a:ext>
            </a:extLst>
          </p:cNvPr>
          <p:cNvSpPr txBox="1"/>
          <p:nvPr/>
        </p:nvSpPr>
        <p:spPr>
          <a:xfrm>
            <a:off x="5440175" y="4252994"/>
            <a:ext cx="1688667" cy="430887"/>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a:t>
            </a:r>
          </a:p>
          <a:p>
            <a:pPr algn="ctr"/>
            <a:r>
              <a:rPr lang="es-ES" sz="1050" b="1" dirty="0">
                <a:latin typeface="Arial Narrow" panose="020B0606020202030204" pitchFamily="34" charset="0"/>
              </a:rPr>
              <a:t> de campo</a:t>
            </a:r>
          </a:p>
        </p:txBody>
      </p:sp>
      <p:sp>
        <p:nvSpPr>
          <p:cNvPr id="22" name="55 CuadroTexto">
            <a:extLst>
              <a:ext uri="{FF2B5EF4-FFF2-40B4-BE49-F238E27FC236}">
                <a16:creationId xmlns:a16="http://schemas.microsoft.com/office/drawing/2014/main" id="{1BEC9A6B-EE5B-FF3B-8D4E-D2FDC2B0B126}"/>
              </a:ext>
            </a:extLst>
          </p:cNvPr>
          <p:cNvSpPr txBox="1"/>
          <p:nvPr/>
        </p:nvSpPr>
        <p:spPr>
          <a:xfrm>
            <a:off x="6007705" y="4541026"/>
            <a:ext cx="612668" cy="423193"/>
          </a:xfrm>
          <a:prstGeom prst="rect">
            <a:avLst/>
          </a:prstGeom>
          <a:noFill/>
        </p:spPr>
        <p:txBody>
          <a:bodyPr wrap="none" rtlCol="0">
            <a:spAutoFit/>
          </a:bodyPr>
          <a:lstStyle/>
          <a:p>
            <a:pPr algn="ctr"/>
            <a:r>
              <a:rPr lang="es-ES" sz="1100" b="1" dirty="0">
                <a:solidFill>
                  <a:srgbClr val="C00000"/>
                </a:solidFill>
                <a:latin typeface="Arial Narrow" panose="020B0606020202030204" pitchFamily="34" charset="0"/>
              </a:rPr>
              <a:t>--%</a:t>
            </a:r>
          </a:p>
          <a:p>
            <a:pPr algn="ctr"/>
            <a:r>
              <a:rPr lang="es-ES" sz="1050" b="1" dirty="0">
                <a:latin typeface="Arial Narrow" panose="020B0606020202030204" pitchFamily="34" charset="0"/>
              </a:rPr>
              <a:t>0 brotes</a:t>
            </a:r>
          </a:p>
        </p:txBody>
      </p:sp>
      <p:grpSp>
        <p:nvGrpSpPr>
          <p:cNvPr id="24" name="7 Grupo">
            <a:extLst>
              <a:ext uri="{FF2B5EF4-FFF2-40B4-BE49-F238E27FC236}">
                <a16:creationId xmlns:a16="http://schemas.microsoft.com/office/drawing/2014/main" id="{BDEA55C7-57E5-4104-1371-310FC32C5D4A}"/>
              </a:ext>
            </a:extLst>
          </p:cNvPr>
          <p:cNvGrpSpPr/>
          <p:nvPr/>
        </p:nvGrpSpPr>
        <p:grpSpPr>
          <a:xfrm>
            <a:off x="182043" y="3867500"/>
            <a:ext cx="1892650" cy="488476"/>
            <a:chOff x="2397524" y="3379972"/>
            <a:chExt cx="4508500" cy="904875"/>
          </a:xfrm>
        </p:grpSpPr>
        <p:pic>
          <p:nvPicPr>
            <p:cNvPr id="25" name="Picture 6">
              <a:extLst>
                <a:ext uri="{FF2B5EF4-FFF2-40B4-BE49-F238E27FC236}">
                  <a16:creationId xmlns:a16="http://schemas.microsoft.com/office/drawing/2014/main" id="{C09A31C9-27B4-494E-FBBE-8DF8C0E90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6 CuadroTexto">
              <a:extLst>
                <a:ext uri="{FF2B5EF4-FFF2-40B4-BE49-F238E27FC236}">
                  <a16:creationId xmlns:a16="http://schemas.microsoft.com/office/drawing/2014/main" id="{6205CF12-AFD2-A7F1-AB1B-58FBCB1FE317}"/>
                </a:ext>
              </a:extLst>
            </p:cNvPr>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363</a:t>
              </a:r>
            </a:p>
          </p:txBody>
        </p:sp>
      </p:grpSp>
      <p:sp>
        <p:nvSpPr>
          <p:cNvPr id="27" name="9 Flecha arriba">
            <a:extLst>
              <a:ext uri="{FF2B5EF4-FFF2-40B4-BE49-F238E27FC236}">
                <a16:creationId xmlns:a16="http://schemas.microsoft.com/office/drawing/2014/main" id="{E15100D4-BEAC-5226-D09A-F0B312CA7CC3}"/>
              </a:ext>
            </a:extLst>
          </p:cNvPr>
          <p:cNvSpPr/>
          <p:nvPr/>
        </p:nvSpPr>
        <p:spPr>
          <a:xfrm flipH="1" flipV="1">
            <a:off x="36910" y="4427984"/>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88082" y="4403884"/>
            <a:ext cx="1924966" cy="600164"/>
          </a:xfrm>
          <a:prstGeom prst="rect">
            <a:avLst/>
          </a:prstGeom>
          <a:noFill/>
        </p:spPr>
        <p:txBody>
          <a:bodyPr wrap="square" rtlCol="0">
            <a:spAutoFit/>
          </a:bodyPr>
          <a:lstStyle/>
          <a:p>
            <a:r>
              <a:rPr lang="es-ES" sz="1100" b="1" dirty="0">
                <a:latin typeface="Arial Narrow" panose="020B0606020202030204" pitchFamily="34" charset="0"/>
              </a:rPr>
              <a:t>Variación porcentual de 0.2% menos respecto al mismo periodo del año anterior</a:t>
            </a:r>
          </a:p>
        </p:txBody>
      </p:sp>
      <p:pic>
        <p:nvPicPr>
          <p:cNvPr id="4" name="Imagen 3">
            <a:extLst>
              <a:ext uri="{FF2B5EF4-FFF2-40B4-BE49-F238E27FC236}">
                <a16:creationId xmlns:a16="http://schemas.microsoft.com/office/drawing/2014/main" id="{E301B1F6-5B83-7F88-1714-7E2BB6A086B2}"/>
              </a:ext>
            </a:extLst>
          </p:cNvPr>
          <p:cNvPicPr>
            <a:picLocks noChangeAspect="1"/>
          </p:cNvPicPr>
          <p:nvPr/>
        </p:nvPicPr>
        <p:blipFill>
          <a:blip r:embed="rId5"/>
          <a:stretch>
            <a:fillRect/>
          </a:stretch>
        </p:blipFill>
        <p:spPr>
          <a:xfrm>
            <a:off x="2208983" y="353298"/>
            <a:ext cx="4998688" cy="1492827"/>
          </a:xfrm>
          <a:prstGeom prst="rect">
            <a:avLst/>
          </a:prstGeom>
        </p:spPr>
      </p:pic>
      <p:pic>
        <p:nvPicPr>
          <p:cNvPr id="10" name="Imagen 9">
            <a:extLst>
              <a:ext uri="{FF2B5EF4-FFF2-40B4-BE49-F238E27FC236}">
                <a16:creationId xmlns:a16="http://schemas.microsoft.com/office/drawing/2014/main" id="{4EACF24D-35CD-4D1A-40AD-71EAFE3048B7}"/>
              </a:ext>
            </a:extLst>
          </p:cNvPr>
          <p:cNvPicPr>
            <a:picLocks noChangeAspect="1"/>
          </p:cNvPicPr>
          <p:nvPr/>
        </p:nvPicPr>
        <p:blipFill>
          <a:blip r:embed="rId6"/>
          <a:stretch>
            <a:fillRect/>
          </a:stretch>
        </p:blipFill>
        <p:spPr>
          <a:xfrm>
            <a:off x="2180497" y="2096253"/>
            <a:ext cx="5027174" cy="1329577"/>
          </a:xfrm>
          <a:prstGeom prst="rect">
            <a:avLst/>
          </a:prstGeom>
        </p:spPr>
      </p:pic>
      <p:pic>
        <p:nvPicPr>
          <p:cNvPr id="3" name="Imagen 2">
            <a:extLst>
              <a:ext uri="{FF2B5EF4-FFF2-40B4-BE49-F238E27FC236}">
                <a16:creationId xmlns:a16="http://schemas.microsoft.com/office/drawing/2014/main" id="{9B70725D-DFEC-156D-F713-E5FC39E70913}"/>
              </a:ext>
            </a:extLst>
          </p:cNvPr>
          <p:cNvPicPr>
            <a:picLocks noChangeAspect="1"/>
          </p:cNvPicPr>
          <p:nvPr/>
        </p:nvPicPr>
        <p:blipFill>
          <a:blip r:embed="rId7"/>
          <a:stretch>
            <a:fillRect/>
          </a:stretch>
        </p:blipFill>
        <p:spPr>
          <a:xfrm>
            <a:off x="26691" y="5546897"/>
            <a:ext cx="5874907" cy="3597103"/>
          </a:xfrm>
          <a:prstGeom prst="rect">
            <a:avLst/>
          </a:prstGeom>
        </p:spPr>
      </p:pic>
    </p:spTree>
    <p:extLst>
      <p:ext uri="{BB962C8B-B14F-4D97-AF65-F5344CB8AC3E}">
        <p14:creationId xmlns:p14="http://schemas.microsoft.com/office/powerpoint/2010/main" val="2391072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3"/>
          <p:cNvPicPr preferRelativeResize="0"/>
          <p:nvPr/>
        </p:nvPicPr>
        <p:blipFill rotWithShape="1">
          <a:blip r:embed="rId3">
            <a:alphaModFix/>
          </a:blip>
          <a:srcRect/>
          <a:stretch/>
        </p:blipFill>
        <p:spPr>
          <a:xfrm>
            <a:off x="-15289" y="-29810"/>
            <a:ext cx="2183097" cy="2853988"/>
          </a:xfrm>
          <a:prstGeom prst="rect">
            <a:avLst/>
          </a:prstGeom>
          <a:noFill/>
          <a:ln>
            <a:noFill/>
          </a:ln>
        </p:spPr>
      </p:pic>
      <p:pic>
        <p:nvPicPr>
          <p:cNvPr id="399" name="Google Shape;399;p13"/>
          <p:cNvPicPr preferRelativeResize="0"/>
          <p:nvPr/>
        </p:nvPicPr>
        <p:blipFill rotWithShape="1">
          <a:blip r:embed="rId4">
            <a:alphaModFix/>
          </a:blip>
          <a:srcRect t="51429"/>
          <a:stretch/>
        </p:blipFill>
        <p:spPr>
          <a:xfrm>
            <a:off x="0" y="2824178"/>
            <a:ext cx="2180731" cy="2724869"/>
          </a:xfrm>
          <a:prstGeom prst="rect">
            <a:avLst/>
          </a:prstGeom>
          <a:noFill/>
          <a:ln>
            <a:noFill/>
          </a:ln>
        </p:spPr>
      </p:pic>
      <p:sp>
        <p:nvSpPr>
          <p:cNvPr id="400" name="Google Shape;400;p13"/>
          <p:cNvSpPr txBox="1"/>
          <p:nvPr/>
        </p:nvSpPr>
        <p:spPr>
          <a:xfrm>
            <a:off x="-15289" y="766609"/>
            <a:ext cx="2183097" cy="2755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nvGrpSpPr>
          <p:cNvPr id="401" name="Google Shape;401;p13"/>
          <p:cNvGrpSpPr/>
          <p:nvPr/>
        </p:nvGrpSpPr>
        <p:grpSpPr>
          <a:xfrm>
            <a:off x="179214" y="4211960"/>
            <a:ext cx="1892650" cy="488476"/>
            <a:chOff x="2397524" y="3379972"/>
            <a:chExt cx="4508500" cy="904875"/>
          </a:xfrm>
        </p:grpSpPr>
        <p:pic>
          <p:nvPicPr>
            <p:cNvPr id="402" name="Google Shape;402;p13"/>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403" name="Google Shape;403;p13"/>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22</a:t>
              </a:r>
              <a:endParaRPr sz="1400" b="0" i="0" u="none" strike="noStrike" cap="none">
                <a:solidFill>
                  <a:srgbClr val="000000"/>
                </a:solidFill>
                <a:latin typeface="Arial"/>
                <a:ea typeface="Arial"/>
                <a:cs typeface="Arial"/>
                <a:sym typeface="Arial"/>
              </a:endParaRPr>
            </a:p>
          </p:txBody>
        </p:sp>
      </p:grpSp>
      <p:sp>
        <p:nvSpPr>
          <p:cNvPr id="404" name="Google Shape;404;p13"/>
          <p:cNvSpPr txBox="1"/>
          <p:nvPr/>
        </p:nvSpPr>
        <p:spPr>
          <a:xfrm>
            <a:off x="0" y="4716016"/>
            <a:ext cx="21807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a:ea typeface="Arial"/>
                <a:cs typeface="Arial"/>
                <a:sym typeface="Arial"/>
              </a:rPr>
              <a:t>Variación porcentual respecto al mismo periodo del año anterior: </a:t>
            </a:r>
            <a:r>
              <a:rPr lang="es-ES" sz="1200" b="1" i="0" u="none" strike="noStrike" cap="none">
                <a:solidFill>
                  <a:srgbClr val="00B050"/>
                </a:solidFill>
                <a:latin typeface="Arial"/>
                <a:ea typeface="Arial"/>
                <a:cs typeface="Arial"/>
                <a:sym typeface="Arial"/>
              </a:rPr>
              <a:t>Disminución del 18%</a:t>
            </a:r>
            <a:endParaRPr sz="1400" b="0" i="0" u="none" strike="noStrike" cap="none">
              <a:solidFill>
                <a:srgbClr val="000000"/>
              </a:solidFill>
              <a:latin typeface="Arial"/>
              <a:ea typeface="Arial"/>
              <a:cs typeface="Arial"/>
              <a:sym typeface="Arial"/>
            </a:endParaRPr>
          </a:p>
        </p:txBody>
      </p:sp>
      <p:grpSp>
        <p:nvGrpSpPr>
          <p:cNvPr id="405" name="Google Shape;405;p13"/>
          <p:cNvGrpSpPr/>
          <p:nvPr/>
        </p:nvGrpSpPr>
        <p:grpSpPr>
          <a:xfrm>
            <a:off x="2448322" y="35496"/>
            <a:ext cx="3446504" cy="316278"/>
            <a:chOff x="2448322" y="35496"/>
            <a:chExt cx="3446504" cy="316278"/>
          </a:xfrm>
        </p:grpSpPr>
        <p:sp>
          <p:nvSpPr>
            <p:cNvPr id="406" name="Google Shape;406;p13"/>
            <p:cNvSpPr/>
            <p:nvPr/>
          </p:nvSpPr>
          <p:spPr>
            <a:xfrm>
              <a:off x="2448322" y="3549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407" name="Google Shape;407;p13"/>
            <p:cNvCxnSpPr>
              <a:stCxn id="406" idx="6"/>
            </p:cNvCxnSpPr>
            <p:nvPr/>
          </p:nvCxnSpPr>
          <p:spPr>
            <a:xfrm>
              <a:off x="2736354" y="166301"/>
              <a:ext cx="648000" cy="0"/>
            </a:xfrm>
            <a:prstGeom prst="straightConnector1">
              <a:avLst/>
            </a:prstGeom>
            <a:noFill/>
            <a:ln w="28575" cap="flat" cmpd="sng">
              <a:solidFill>
                <a:srgbClr val="C00000"/>
              </a:solidFill>
              <a:prstDash val="solid"/>
              <a:round/>
              <a:headEnd type="none" w="sm" len="sm"/>
              <a:tailEnd type="none" w="sm" len="sm"/>
            </a:ln>
          </p:spPr>
        </p:cxnSp>
        <p:sp>
          <p:nvSpPr>
            <p:cNvPr id="408" name="Google Shape;408;p1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grpSp>
      <p:sp>
        <p:nvSpPr>
          <p:cNvPr id="409" name="Google Shape;409;p13"/>
          <p:cNvSpPr/>
          <p:nvPr/>
        </p:nvSpPr>
        <p:spPr>
          <a:xfrm>
            <a:off x="-19798" y="6472784"/>
            <a:ext cx="7200900" cy="40347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0" name="Google Shape;410;p13"/>
          <p:cNvGrpSpPr/>
          <p:nvPr/>
        </p:nvGrpSpPr>
        <p:grpSpPr>
          <a:xfrm>
            <a:off x="159474" y="6527249"/>
            <a:ext cx="3446504" cy="276999"/>
            <a:chOff x="2448322" y="74775"/>
            <a:chExt cx="3446504" cy="276999"/>
          </a:xfrm>
        </p:grpSpPr>
        <p:sp>
          <p:nvSpPr>
            <p:cNvPr id="411" name="Google Shape;411;p1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412" name="Google Shape;412;p13"/>
            <p:cNvCxnSpPr>
              <a:stCxn id="41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13" name="Google Shape;413;p1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de interés</a:t>
              </a:r>
              <a:endParaRPr sz="1400" b="0" i="0" u="none" strike="noStrike" cap="none">
                <a:solidFill>
                  <a:srgbClr val="000000"/>
                </a:solidFill>
                <a:latin typeface="Arial"/>
                <a:ea typeface="Arial"/>
                <a:cs typeface="Arial"/>
                <a:sym typeface="Arial"/>
              </a:endParaRPr>
            </a:p>
          </p:txBody>
        </p:sp>
      </p:grpSp>
      <p:sp>
        <p:nvSpPr>
          <p:cNvPr id="414" name="Google Shape;414;p1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40 </a:t>
            </a:r>
            <a:endParaRPr sz="1400" b="0" i="0" u="none" strike="noStrike" cap="none" dirty="0">
              <a:solidFill>
                <a:srgbClr val="000000"/>
              </a:solidFill>
              <a:latin typeface="Arial"/>
              <a:ea typeface="Arial"/>
              <a:cs typeface="Arial"/>
              <a:sym typeface="Arial"/>
            </a:endParaRPr>
          </a:p>
        </p:txBody>
      </p:sp>
      <p:sp>
        <p:nvSpPr>
          <p:cNvPr id="415" name="Google Shape;415;p13"/>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Congénita  SC</a:t>
            </a:r>
            <a:endParaRPr/>
          </a:p>
        </p:txBody>
      </p:sp>
      <p:grpSp>
        <p:nvGrpSpPr>
          <p:cNvPr id="416" name="Google Shape;416;p13"/>
          <p:cNvGrpSpPr/>
          <p:nvPr/>
        </p:nvGrpSpPr>
        <p:grpSpPr>
          <a:xfrm>
            <a:off x="118914" y="6832824"/>
            <a:ext cx="1690371" cy="776605"/>
            <a:chOff x="-34821" y="6965837"/>
            <a:chExt cx="1282540" cy="776605"/>
          </a:xfrm>
        </p:grpSpPr>
        <p:sp>
          <p:nvSpPr>
            <p:cNvPr id="417" name="Google Shape;417;p13"/>
            <p:cNvSpPr txBox="1"/>
            <p:nvPr/>
          </p:nvSpPr>
          <p:spPr>
            <a:xfrm>
              <a:off x="-34820" y="6965837"/>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Área de ocurrencia</a:t>
              </a:r>
              <a:endParaRPr sz="1400" b="0" i="0" u="none" strike="noStrike" cap="none">
                <a:solidFill>
                  <a:srgbClr val="000000"/>
                </a:solidFill>
                <a:latin typeface="Arial"/>
                <a:ea typeface="Arial"/>
                <a:cs typeface="Arial"/>
                <a:sym typeface="Arial"/>
              </a:endParaRPr>
            </a:p>
          </p:txBody>
        </p:sp>
        <p:sp>
          <p:nvSpPr>
            <p:cNvPr id="418" name="Google Shape;418;p13"/>
            <p:cNvSpPr/>
            <p:nvPr/>
          </p:nvSpPr>
          <p:spPr>
            <a:xfrm>
              <a:off x="-34821" y="7261747"/>
              <a:ext cx="1282540" cy="480695"/>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chemeClr val="dk1"/>
                  </a:solidFill>
                  <a:latin typeface="Arial Narrow"/>
                  <a:ea typeface="Arial Narrow"/>
                  <a:cs typeface="Arial Narrow"/>
                  <a:sym typeface="Arial Narrow"/>
                </a:rPr>
                <a:t>Cabecera 100% (</a:t>
              </a:r>
              <a:r>
                <a:rPr lang="es-ES" sz="1200" b="1" dirty="0">
                  <a:solidFill>
                    <a:schemeClr val="dk1"/>
                  </a:solidFill>
                  <a:latin typeface="Arial Narrow"/>
                  <a:ea typeface="Arial Narrow"/>
                  <a:cs typeface="Arial Narrow"/>
                  <a:sym typeface="Arial Narrow"/>
                </a:rPr>
                <a:t>22</a:t>
              </a:r>
              <a:r>
                <a:rPr lang="es-ES" sz="1200" b="1" i="0" u="none" strike="noStrike" cap="none" dirty="0">
                  <a:solidFill>
                    <a:schemeClr val="dk1"/>
                  </a:solidFill>
                  <a:latin typeface="Arial Narrow"/>
                  <a:ea typeface="Arial Narrow"/>
                  <a:cs typeface="Arial Narrow"/>
                  <a:sym typeface="Arial Narrow"/>
                </a:rPr>
                <a:t>)</a:t>
              </a:r>
              <a:endParaRPr sz="1400" b="0" i="0" u="none" strike="noStrike" cap="none" dirty="0">
                <a:solidFill>
                  <a:srgbClr val="000000"/>
                </a:solidFill>
                <a:latin typeface="Arial"/>
                <a:ea typeface="Arial"/>
                <a:cs typeface="Arial"/>
                <a:sym typeface="Arial"/>
              </a:endParaRPr>
            </a:p>
          </p:txBody>
        </p:sp>
      </p:grpSp>
      <p:pic>
        <p:nvPicPr>
          <p:cNvPr id="419" name="Google Shape;419;p13"/>
          <p:cNvPicPr preferRelativeResize="0"/>
          <p:nvPr/>
        </p:nvPicPr>
        <p:blipFill rotWithShape="1">
          <a:blip r:embed="rId6">
            <a:alphaModFix/>
          </a:blip>
          <a:srcRect/>
          <a:stretch/>
        </p:blipFill>
        <p:spPr>
          <a:xfrm>
            <a:off x="2834634" y="6982740"/>
            <a:ext cx="933450" cy="742950"/>
          </a:xfrm>
          <a:prstGeom prst="rect">
            <a:avLst/>
          </a:prstGeom>
          <a:noFill/>
          <a:ln>
            <a:noFill/>
          </a:ln>
        </p:spPr>
      </p:pic>
      <p:grpSp>
        <p:nvGrpSpPr>
          <p:cNvPr id="420" name="Google Shape;420;p13"/>
          <p:cNvGrpSpPr/>
          <p:nvPr/>
        </p:nvGrpSpPr>
        <p:grpSpPr>
          <a:xfrm>
            <a:off x="2355610" y="7924881"/>
            <a:ext cx="2252952" cy="932180"/>
            <a:chOff x="-175672" y="7072716"/>
            <a:chExt cx="1709390" cy="932180"/>
          </a:xfrm>
        </p:grpSpPr>
        <p:sp>
          <p:nvSpPr>
            <p:cNvPr id="421" name="Google Shape;421;p13"/>
            <p:cNvSpPr txBox="1"/>
            <p:nvPr/>
          </p:nvSpPr>
          <p:spPr>
            <a:xfrm>
              <a:off x="-14122" y="7072716"/>
              <a:ext cx="1229607" cy="8299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sng"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endParaRPr sz="1200" b="1" i="0" u="sng"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endParaRPr sz="1200" b="1" i="0" u="sng" strike="noStrike" cap="none">
                <a:solidFill>
                  <a:schemeClr val="dk1"/>
                </a:solidFill>
                <a:latin typeface="Arial Narrow"/>
                <a:ea typeface="Arial Narrow"/>
                <a:cs typeface="Arial Narrow"/>
                <a:sym typeface="Arial Narrow"/>
              </a:endParaRPr>
            </a:p>
          </p:txBody>
        </p:sp>
        <p:sp>
          <p:nvSpPr>
            <p:cNvPr id="422" name="Google Shape;422;p13"/>
            <p:cNvSpPr/>
            <p:nvPr/>
          </p:nvSpPr>
          <p:spPr>
            <a:xfrm>
              <a:off x="-175672" y="7363546"/>
              <a:ext cx="1709390" cy="64135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Subsidiado:        81,8%   18 casos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Contributivo:      18,2%    4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No afiliados:       0%    0 casos</a:t>
              </a:r>
              <a:endParaRPr sz="1600" b="1" i="0" u="none" strike="noStrike" cap="none">
                <a:solidFill>
                  <a:schemeClr val="dk1"/>
                </a:solidFill>
                <a:latin typeface="Arial Narrow"/>
                <a:ea typeface="Arial Narrow"/>
                <a:cs typeface="Arial Narrow"/>
                <a:sym typeface="Arial Narrow"/>
              </a:endParaRPr>
            </a:p>
          </p:txBody>
        </p:sp>
      </p:grpSp>
      <p:grpSp>
        <p:nvGrpSpPr>
          <p:cNvPr id="423" name="Google Shape;423;p13"/>
          <p:cNvGrpSpPr/>
          <p:nvPr/>
        </p:nvGrpSpPr>
        <p:grpSpPr>
          <a:xfrm>
            <a:off x="312062" y="7781171"/>
            <a:ext cx="911150" cy="1327333"/>
            <a:chOff x="1008590" y="553075"/>
            <a:chExt cx="911150" cy="1327333"/>
          </a:xfrm>
        </p:grpSpPr>
        <p:pic>
          <p:nvPicPr>
            <p:cNvPr id="424" name="Google Shape;424;p13"/>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425" name="Google Shape;425;p13"/>
            <p:cNvSpPr/>
            <p:nvPr/>
          </p:nvSpPr>
          <p:spPr>
            <a:xfrm>
              <a:off x="1008590" y="1520368"/>
              <a:ext cx="911150"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59,1% (13)</a:t>
              </a:r>
              <a:endParaRPr sz="1400" b="0" i="0" u="none" strike="noStrike" cap="none">
                <a:solidFill>
                  <a:srgbClr val="000000"/>
                </a:solidFill>
                <a:latin typeface="Arial"/>
                <a:ea typeface="Arial"/>
                <a:cs typeface="Arial"/>
                <a:sym typeface="Arial"/>
              </a:endParaRPr>
            </a:p>
          </p:txBody>
        </p:sp>
        <p:sp>
          <p:nvSpPr>
            <p:cNvPr id="426" name="Google Shape;426;p13"/>
            <p:cNvSpPr/>
            <p:nvPr/>
          </p:nvSpPr>
          <p:spPr>
            <a:xfrm>
              <a:off x="1068833" y="1243369"/>
              <a:ext cx="66236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Hombre</a:t>
              </a:r>
              <a:endParaRPr sz="1200" b="1" i="0" u="sng" strike="noStrike" cap="none">
                <a:solidFill>
                  <a:srgbClr val="000000"/>
                </a:solidFill>
                <a:latin typeface="Arial Narrow"/>
                <a:ea typeface="Arial Narrow"/>
                <a:cs typeface="Arial Narrow"/>
                <a:sym typeface="Arial Narrow"/>
              </a:endParaRPr>
            </a:p>
          </p:txBody>
        </p:sp>
      </p:grpSp>
      <p:grpSp>
        <p:nvGrpSpPr>
          <p:cNvPr id="427" name="Google Shape;427;p13"/>
          <p:cNvGrpSpPr/>
          <p:nvPr/>
        </p:nvGrpSpPr>
        <p:grpSpPr>
          <a:xfrm>
            <a:off x="1431777" y="7791051"/>
            <a:ext cx="901898" cy="1313685"/>
            <a:chOff x="1512218" y="7507641"/>
            <a:chExt cx="901898" cy="1313685"/>
          </a:xfrm>
        </p:grpSpPr>
        <p:sp>
          <p:nvSpPr>
            <p:cNvPr id="428" name="Google Shape;428;p13"/>
            <p:cNvSpPr/>
            <p:nvPr/>
          </p:nvSpPr>
          <p:spPr>
            <a:xfrm>
              <a:off x="1512218" y="8461286"/>
              <a:ext cx="90189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40,9% (9)</a:t>
              </a:r>
              <a:endParaRPr sz="1400" b="0" i="0" u="none" strike="noStrike" cap="none">
                <a:solidFill>
                  <a:srgbClr val="000000"/>
                </a:solidFill>
                <a:latin typeface="Arial"/>
                <a:ea typeface="Arial"/>
                <a:cs typeface="Arial"/>
                <a:sym typeface="Arial"/>
              </a:endParaRPr>
            </a:p>
          </p:txBody>
        </p:sp>
        <p:sp>
          <p:nvSpPr>
            <p:cNvPr id="429" name="Google Shape;429;p13"/>
            <p:cNvSpPr/>
            <p:nvPr/>
          </p:nvSpPr>
          <p:spPr>
            <a:xfrm>
              <a:off x="1595331" y="8187986"/>
              <a:ext cx="5229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Mujer</a:t>
              </a:r>
              <a:endParaRPr sz="1200" b="1" i="0" u="sng" strike="noStrike" cap="none">
                <a:solidFill>
                  <a:srgbClr val="000000"/>
                </a:solidFill>
                <a:latin typeface="Arial Narrow"/>
                <a:ea typeface="Arial Narrow"/>
                <a:cs typeface="Arial Narrow"/>
                <a:sym typeface="Arial Narrow"/>
              </a:endParaRPr>
            </a:p>
          </p:txBody>
        </p:sp>
        <p:pic>
          <p:nvPicPr>
            <p:cNvPr id="430" name="Google Shape;430;p13"/>
            <p:cNvPicPr preferRelativeResize="0"/>
            <p:nvPr/>
          </p:nvPicPr>
          <p:blipFill rotWithShape="1">
            <a:blip r:embed="rId7">
              <a:alphaModFix/>
            </a:blip>
            <a:srcRect l="29313" t="7366" r="56038"/>
            <a:stretch/>
          </p:blipFill>
          <p:spPr>
            <a:xfrm>
              <a:off x="1584226" y="7507641"/>
              <a:ext cx="696035" cy="748294"/>
            </a:xfrm>
            <a:prstGeom prst="rect">
              <a:avLst/>
            </a:prstGeom>
            <a:noFill/>
            <a:ln>
              <a:noFill/>
            </a:ln>
          </p:spPr>
        </p:pic>
      </p:grpSp>
      <p:sp>
        <p:nvSpPr>
          <p:cNvPr id="431" name="Google Shape;431;p13"/>
          <p:cNvSpPr txBox="1"/>
          <p:nvPr/>
        </p:nvSpPr>
        <p:spPr>
          <a:xfrm>
            <a:off x="4366939" y="7004369"/>
            <a:ext cx="224121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Tasa de incidencia </a:t>
            </a:r>
            <a:endParaRPr sz="1600" b="1" i="0" u="none" strike="noStrike" cap="none">
              <a:solidFill>
                <a:schemeClr val="dk1"/>
              </a:solidFill>
              <a:latin typeface="Arial Narrow"/>
              <a:ea typeface="Arial Narrow"/>
              <a:cs typeface="Arial Narrow"/>
              <a:sym typeface="Arial Narrow"/>
            </a:endParaRPr>
          </a:p>
        </p:txBody>
      </p:sp>
      <p:sp>
        <p:nvSpPr>
          <p:cNvPr id="432" name="Google Shape;432;p13"/>
          <p:cNvSpPr txBox="1"/>
          <p:nvPr/>
        </p:nvSpPr>
        <p:spPr>
          <a:xfrm>
            <a:off x="4005183" y="7481159"/>
            <a:ext cx="2964722" cy="477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rgbClr val="00B050"/>
                </a:solidFill>
                <a:latin typeface="Arial Narrow"/>
                <a:ea typeface="Arial Narrow"/>
                <a:cs typeface="Arial Narrow"/>
                <a:sym typeface="Arial Narrow"/>
              </a:rPr>
              <a:t>1,2 casos por 1.000 n.v. mas mortinatos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C00000"/>
              </a:solidFill>
              <a:latin typeface="Arial Narrow"/>
              <a:ea typeface="Arial Narrow"/>
              <a:cs typeface="Arial Narrow"/>
              <a:sym typeface="Arial Narrow"/>
            </a:endParaRPr>
          </a:p>
        </p:txBody>
      </p:sp>
      <p:cxnSp>
        <p:nvCxnSpPr>
          <p:cNvPr id="433" name="Google Shape;433;p13"/>
          <p:cNvCxnSpPr/>
          <p:nvPr/>
        </p:nvCxnSpPr>
        <p:spPr>
          <a:xfrm rot="10800000">
            <a:off x="2834634" y="2824178"/>
            <a:ext cx="2154764" cy="0"/>
          </a:xfrm>
          <a:prstGeom prst="straightConnector1">
            <a:avLst/>
          </a:prstGeom>
          <a:noFill/>
          <a:ln w="9525" cap="flat" cmpd="sng">
            <a:solidFill>
              <a:srgbClr val="002060"/>
            </a:solidFill>
            <a:prstDash val="solid"/>
            <a:round/>
            <a:headEnd type="none" w="sm" len="sm"/>
            <a:tailEnd type="oval" w="med" len="med"/>
          </a:ln>
        </p:spPr>
      </p:cxnSp>
      <p:sp>
        <p:nvSpPr>
          <p:cNvPr id="434" name="Google Shape;434;p13"/>
          <p:cNvSpPr/>
          <p:nvPr/>
        </p:nvSpPr>
        <p:spPr>
          <a:xfrm>
            <a:off x="2179172" y="1968818"/>
            <a:ext cx="4887886" cy="8463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Canal endémico para casos confirmados de sífilis congénita, datos preliminares. Residentes en Medellín. Acumulado al duodécimo periodo epidemiológico uno de 2025.</a:t>
            </a:r>
            <a:r>
              <a:rPr lang="es-ES" sz="1100" b="0" i="1" u="none" strike="noStrike" cap="none">
                <a:solidFill>
                  <a:schemeClr val="dk1"/>
                </a:solidFill>
                <a:latin typeface="Arial"/>
                <a:ea typeface="Arial"/>
                <a:cs typeface="Arial"/>
                <a:sym typeface="Arial"/>
              </a:rPr>
              <a:t> </a:t>
            </a:r>
            <a:endParaRPr sz="1100" b="0" i="1" u="none" strike="noStrike" cap="none">
              <a:solidFill>
                <a:schemeClr val="dk1"/>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rgbClr val="000000"/>
                </a:solidFill>
                <a:latin typeface="Arial"/>
                <a:ea typeface="Arial"/>
                <a:cs typeface="Arial"/>
                <a:sym typeface="Arial"/>
              </a:rPr>
              <a:t>Nota: método utilizado MMWR (razones observadas y esperadas).</a:t>
            </a:r>
            <a:r>
              <a:rPr lang="es-ES" sz="800" b="0" i="1" u="none" strike="noStrike" cap="none">
                <a:solidFill>
                  <a:srgbClr val="000000"/>
                </a:solidFill>
                <a:latin typeface="Arial"/>
                <a:ea typeface="Arial"/>
                <a:cs typeface="Arial"/>
                <a:sym typeface="Arial"/>
              </a:rPr>
              <a:t> </a:t>
            </a:r>
            <a:endParaRPr sz="800" b="0" i="1" u="none" strike="noStrike" cap="none">
              <a:solidFill>
                <a:srgbClr val="1F497D"/>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rgbClr val="000000"/>
                </a:solidFill>
                <a:latin typeface="Arial"/>
                <a:ea typeface="Arial"/>
                <a:cs typeface="Arial"/>
                <a:sym typeface="Arial"/>
              </a:rPr>
              <a:t>Fuente: Seguimiento de sífilis congénita 2016 - 2025, Sivigila. Medellín. Fecha de corte: 29/11/2025. </a:t>
            </a:r>
            <a:endParaRPr sz="800" b="0" i="0" u="none" strike="noStrike" cap="none">
              <a:solidFill>
                <a:srgbClr val="000000"/>
              </a:solidFill>
              <a:latin typeface="Quattrocento Sans"/>
              <a:ea typeface="Quattrocento Sans"/>
              <a:cs typeface="Quattrocento Sans"/>
              <a:sym typeface="Quattrocento Sans"/>
            </a:endParaRPr>
          </a:p>
        </p:txBody>
      </p:sp>
      <p:sp>
        <p:nvSpPr>
          <p:cNvPr id="435" name="Google Shape;435;p13"/>
          <p:cNvSpPr/>
          <p:nvPr/>
        </p:nvSpPr>
        <p:spPr>
          <a:xfrm>
            <a:off x="5682989" y="2849551"/>
            <a:ext cx="1661877"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1" i="1" u="none" strike="noStrike" cap="none">
                <a:solidFill>
                  <a:schemeClr val="dk1"/>
                </a:solidFill>
                <a:latin typeface="Arial"/>
                <a:ea typeface="Arial"/>
                <a:cs typeface="Arial"/>
                <a:sym typeface="Arial"/>
              </a:rPr>
              <a:t>Cascada de atención de la sífilis congénita, residentes en Medellín al duodécimo periodo epidemiológico de 2025.</a:t>
            </a:r>
            <a:endParaRPr sz="1400" b="0" i="0" u="none" strike="noStrike" cap="none">
              <a:solidFill>
                <a:schemeClr val="dk1"/>
              </a:solidFill>
              <a:latin typeface="Calibri"/>
              <a:ea typeface="Calibri"/>
              <a:cs typeface="Calibri"/>
              <a:sym typeface="Calibri"/>
            </a:endParaRPr>
          </a:p>
        </p:txBody>
      </p:sp>
      <p:sp>
        <p:nvSpPr>
          <p:cNvPr id="436" name="Google Shape;436;p13"/>
          <p:cNvSpPr/>
          <p:nvPr/>
        </p:nvSpPr>
        <p:spPr>
          <a:xfrm>
            <a:off x="-7817" y="5504155"/>
            <a:ext cx="7200900"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*La clasificación de la oportunidad del tratamiento se hizo comparando la fecha del tratamiento materno con la fecha del nacimiento del menor, si la diferencia era menor a 30 días se consideró inoportuno para prevenir la SC.</a:t>
            </a:r>
            <a:endParaRPr sz="10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Sin </a:t>
            </a:r>
            <a:r>
              <a:rPr lang="es-ES" sz="1000" b="0" i="0" u="none" strike="noStrike" cap="none" dirty="0" err="1">
                <a:solidFill>
                  <a:schemeClr val="dk1"/>
                </a:solidFill>
                <a:latin typeface="Arial"/>
                <a:ea typeface="Arial"/>
                <a:cs typeface="Arial"/>
                <a:sym typeface="Arial"/>
              </a:rPr>
              <a:t>tto</a:t>
            </a:r>
            <a:r>
              <a:rPr lang="es-ES" sz="1000" b="0" i="0" u="none" strike="noStrike" cap="none" dirty="0">
                <a:solidFill>
                  <a:schemeClr val="dk1"/>
                </a:solidFill>
                <a:latin typeface="Arial"/>
                <a:ea typeface="Arial"/>
                <a:cs typeface="Arial"/>
                <a:sym typeface="Arial"/>
              </a:rPr>
              <a:t>: sin tratamiento.</a:t>
            </a:r>
            <a:endParaRPr sz="10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**Se excluyeron los casos que durante el análisis de la sífilis congénita fueron clasificados como escenario 3, 4 y no caso. Se excluyó un caso por residir en otro municipio</a:t>
            </a:r>
            <a:endParaRPr sz="10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Fuente: Seguimiento de sífilis congénita, </a:t>
            </a:r>
            <a:r>
              <a:rPr lang="es-ES" sz="1000" b="0" i="0" u="none" strike="noStrike" cap="none" dirty="0" err="1">
                <a:solidFill>
                  <a:schemeClr val="dk1"/>
                </a:solidFill>
                <a:latin typeface="Arial"/>
                <a:ea typeface="Arial"/>
                <a:cs typeface="Arial"/>
                <a:sym typeface="Arial"/>
              </a:rPr>
              <a:t>Sivigila</a:t>
            </a:r>
            <a:r>
              <a:rPr lang="es-ES" sz="1000" b="0" i="0" u="none" strike="noStrike" cap="none" dirty="0">
                <a:solidFill>
                  <a:schemeClr val="dk1"/>
                </a:solidFill>
                <a:latin typeface="Arial"/>
                <a:ea typeface="Arial"/>
                <a:cs typeface="Arial"/>
                <a:sym typeface="Arial"/>
              </a:rPr>
              <a:t> y RUAF ND. Medellín. Fecha de corte: 29/11/2025.</a:t>
            </a:r>
            <a:endParaRPr sz="1000" b="0" i="0" u="none" strike="noStrike" cap="none" dirty="0">
              <a:solidFill>
                <a:schemeClr val="dk1"/>
              </a:solidFill>
              <a:latin typeface="Calibri"/>
              <a:ea typeface="Calibri"/>
              <a:cs typeface="Calibri"/>
              <a:sym typeface="Calibri"/>
            </a:endParaRPr>
          </a:p>
        </p:txBody>
      </p:sp>
      <p:pic>
        <p:nvPicPr>
          <p:cNvPr id="437" name="Google Shape;437;p13"/>
          <p:cNvPicPr preferRelativeResize="0"/>
          <p:nvPr/>
        </p:nvPicPr>
        <p:blipFill rotWithShape="1">
          <a:blip r:embed="rId8">
            <a:alphaModFix/>
          </a:blip>
          <a:srcRect/>
          <a:stretch/>
        </p:blipFill>
        <p:spPr>
          <a:xfrm>
            <a:off x="2592338" y="366505"/>
            <a:ext cx="3817987" cy="1571325"/>
          </a:xfrm>
          <a:prstGeom prst="rect">
            <a:avLst/>
          </a:prstGeom>
          <a:noFill/>
          <a:ln>
            <a:noFill/>
          </a:ln>
        </p:spPr>
      </p:pic>
      <p:pic>
        <p:nvPicPr>
          <p:cNvPr id="438" name="Google Shape;438;p13"/>
          <p:cNvPicPr preferRelativeResize="0"/>
          <p:nvPr/>
        </p:nvPicPr>
        <p:blipFill rotWithShape="1">
          <a:blip r:embed="rId9">
            <a:alphaModFix/>
          </a:blip>
          <a:srcRect/>
          <a:stretch/>
        </p:blipFill>
        <p:spPr>
          <a:xfrm>
            <a:off x="2181061" y="2954477"/>
            <a:ext cx="3501897" cy="2531262"/>
          </a:xfrm>
          <a:prstGeom prst="rect">
            <a:avLst/>
          </a:prstGeom>
          <a:noFill/>
          <a:ln>
            <a:noFill/>
          </a:ln>
        </p:spPr>
      </p:pic>
    </p:spTree>
    <p:extLst>
      <p:ext uri="{BB962C8B-B14F-4D97-AF65-F5344CB8AC3E}">
        <p14:creationId xmlns:p14="http://schemas.microsoft.com/office/powerpoint/2010/main" val="382953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4"/>
          <p:cNvSpPr/>
          <p:nvPr/>
        </p:nvSpPr>
        <p:spPr>
          <a:xfrm>
            <a:off x="216074" y="3443354"/>
            <a:ext cx="6768900" cy="20620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Sífilis congénita, tendencia anual de la tasa de incidencia. </a:t>
            </a:r>
            <a:endParaRPr sz="2000" b="1" i="0" u="none" strike="noStrike" cap="none">
              <a:solidFill>
                <a:srgbClr val="1F497D"/>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Residentes en Colombia, Antioquia y Medellín,  2005 a 2025*.</a:t>
            </a:r>
            <a:endParaRPr sz="2000" b="0" i="1" u="none" strike="noStrike" cap="none">
              <a:solidFill>
                <a:srgbClr val="1F497D"/>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El denominador para el cálculo de la incidencia fue los nacidos vivos más mortinatos. DANE, 2005 – 2025*, la cifra de nacidos vivos de 2024 y 2025 es preliminar con base en los datos 2024. Datos de Colombia y Antioquia tomados del informe del evento del INS actualizado al periodo epidemiológico 11 del 2025. Fuente: Seguimiento de sífilis congénita, Sivigila y RUAF ND. Medellín. Fecha de corte: 29/11/2025.</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800" b="0" i="1" u="none" strike="noStrike" cap="none">
              <a:solidFill>
                <a:schemeClr val="dk1"/>
              </a:solidFill>
              <a:latin typeface="Arial"/>
              <a:ea typeface="Arial"/>
              <a:cs typeface="Arial"/>
              <a:sym typeface="Arial"/>
            </a:endParaRPr>
          </a:p>
        </p:txBody>
      </p:sp>
      <p:sp>
        <p:nvSpPr>
          <p:cNvPr id="444" name="Google Shape;444;p14"/>
          <p:cNvSpPr/>
          <p:nvPr/>
        </p:nvSpPr>
        <p:spPr>
          <a:xfrm>
            <a:off x="292914" y="8202865"/>
            <a:ext cx="6519600" cy="11695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Letalidad por sífilis congénita. Residentes en Medellín 2013-2025*</a:t>
            </a:r>
            <a:endParaRPr sz="2000" b="0" i="1" u="none" strike="noStrike" cap="none">
              <a:solidFill>
                <a:srgbClr val="1F497D"/>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*Se incluyeron en el indicador los casos de muerte por sífilis  causa básica. Fuente: Seguimiento de sífilis congénita, Sivigila y RUAF ND. Medellín. Fecha de corte: 29/11/2025.</a:t>
            </a:r>
            <a:endParaRPr sz="1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pic>
        <p:nvPicPr>
          <p:cNvPr id="445" name="Google Shape;445;p14"/>
          <p:cNvPicPr preferRelativeResize="0"/>
          <p:nvPr/>
        </p:nvPicPr>
        <p:blipFill rotWithShape="1">
          <a:blip r:embed="rId3">
            <a:alphaModFix/>
          </a:blip>
          <a:srcRect/>
          <a:stretch/>
        </p:blipFill>
        <p:spPr>
          <a:xfrm>
            <a:off x="292913" y="476250"/>
            <a:ext cx="6263971" cy="2877193"/>
          </a:xfrm>
          <a:prstGeom prst="rect">
            <a:avLst/>
          </a:prstGeom>
          <a:noFill/>
          <a:ln>
            <a:noFill/>
          </a:ln>
        </p:spPr>
      </p:pic>
      <p:pic>
        <p:nvPicPr>
          <p:cNvPr id="446" name="Google Shape;446;p14"/>
          <p:cNvPicPr preferRelativeResize="0"/>
          <p:nvPr/>
        </p:nvPicPr>
        <p:blipFill rotWithShape="1">
          <a:blip r:embed="rId4">
            <a:alphaModFix/>
          </a:blip>
          <a:srcRect/>
          <a:stretch/>
        </p:blipFill>
        <p:spPr>
          <a:xfrm>
            <a:off x="388386" y="5505418"/>
            <a:ext cx="6363774" cy="2697448"/>
          </a:xfrm>
          <a:prstGeom prst="rect">
            <a:avLst/>
          </a:prstGeom>
          <a:noFill/>
          <a:ln>
            <a:noFill/>
          </a:ln>
        </p:spPr>
      </p:pic>
      <p:sp>
        <p:nvSpPr>
          <p:cNvPr id="6"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41</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50080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15"/>
          <p:cNvPicPr preferRelativeResize="0"/>
          <p:nvPr/>
        </p:nvPicPr>
        <p:blipFill rotWithShape="1">
          <a:blip r:embed="rId3">
            <a:alphaModFix/>
          </a:blip>
          <a:srcRect t="51429"/>
          <a:stretch/>
        </p:blipFill>
        <p:spPr>
          <a:xfrm>
            <a:off x="0" y="2824178"/>
            <a:ext cx="2180731" cy="2866310"/>
          </a:xfrm>
          <a:prstGeom prst="rect">
            <a:avLst/>
          </a:prstGeom>
          <a:noFill/>
          <a:ln>
            <a:noFill/>
          </a:ln>
        </p:spPr>
      </p:pic>
      <p:grpSp>
        <p:nvGrpSpPr>
          <p:cNvPr id="452" name="Google Shape;452;p15"/>
          <p:cNvGrpSpPr/>
          <p:nvPr/>
        </p:nvGrpSpPr>
        <p:grpSpPr>
          <a:xfrm>
            <a:off x="179214" y="4211960"/>
            <a:ext cx="1892650" cy="488476"/>
            <a:chOff x="2397524" y="3379972"/>
            <a:chExt cx="4508500" cy="904875"/>
          </a:xfrm>
        </p:grpSpPr>
        <p:pic>
          <p:nvPicPr>
            <p:cNvPr id="453" name="Google Shape;453;p15"/>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454" name="Google Shape;454;p15"/>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53 </a:t>
              </a:r>
              <a:endParaRPr sz="1400" b="0" i="0" u="none" strike="noStrike" cap="none">
                <a:solidFill>
                  <a:srgbClr val="000000"/>
                </a:solidFill>
                <a:latin typeface="Arial"/>
                <a:ea typeface="Arial"/>
                <a:cs typeface="Arial"/>
                <a:sym typeface="Arial"/>
              </a:endParaRPr>
            </a:p>
          </p:txBody>
        </p:sp>
      </p:grpSp>
      <p:grpSp>
        <p:nvGrpSpPr>
          <p:cNvPr id="455" name="Google Shape;455;p15"/>
          <p:cNvGrpSpPr/>
          <p:nvPr/>
        </p:nvGrpSpPr>
        <p:grpSpPr>
          <a:xfrm>
            <a:off x="2448322" y="35496"/>
            <a:ext cx="936032" cy="261610"/>
            <a:chOff x="2448322" y="74775"/>
            <a:chExt cx="936032" cy="261610"/>
          </a:xfrm>
        </p:grpSpPr>
        <p:sp>
          <p:nvSpPr>
            <p:cNvPr id="456" name="Google Shape;456;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457" name="Google Shape;457;p15"/>
            <p:cNvCxnSpPr>
              <a:stCxn id="45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458" name="Google Shape;458;p15"/>
          <p:cNvSpPr/>
          <p:nvPr/>
        </p:nvSpPr>
        <p:spPr>
          <a:xfrm>
            <a:off x="2162640" y="3569095"/>
            <a:ext cx="5033092" cy="28282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59" name="Google Shape;459;p15"/>
          <p:cNvGrpSpPr/>
          <p:nvPr/>
        </p:nvGrpSpPr>
        <p:grpSpPr>
          <a:xfrm>
            <a:off x="2458085" y="3563888"/>
            <a:ext cx="3446504" cy="288032"/>
            <a:chOff x="2448322" y="2767"/>
            <a:chExt cx="3446504" cy="288032"/>
          </a:xfrm>
        </p:grpSpPr>
        <p:sp>
          <p:nvSpPr>
            <p:cNvPr id="460" name="Google Shape;460;p15"/>
            <p:cNvSpPr/>
            <p:nvPr/>
          </p:nvSpPr>
          <p:spPr>
            <a:xfrm>
              <a:off x="2448322" y="2767"/>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461" name="Google Shape;461;p15"/>
            <p:cNvCxnSpPr>
              <a:stCxn id="460" idx="6"/>
            </p:cNvCxnSpPr>
            <p:nvPr/>
          </p:nvCxnSpPr>
          <p:spPr>
            <a:xfrm>
              <a:off x="2736354" y="133572"/>
              <a:ext cx="648000" cy="0"/>
            </a:xfrm>
            <a:prstGeom prst="straightConnector1">
              <a:avLst/>
            </a:prstGeom>
            <a:noFill/>
            <a:ln w="28575" cap="flat" cmpd="sng">
              <a:solidFill>
                <a:srgbClr val="C00000"/>
              </a:solidFill>
              <a:prstDash val="solid"/>
              <a:round/>
              <a:headEnd type="none" w="sm" len="sm"/>
              <a:tailEnd type="none" w="sm" len="sm"/>
            </a:ln>
          </p:spPr>
        </p:cxnSp>
        <p:sp>
          <p:nvSpPr>
            <p:cNvPr id="462" name="Google Shape;462;p15"/>
            <p:cNvSpPr txBox="1"/>
            <p:nvPr/>
          </p:nvSpPr>
          <p:spPr>
            <a:xfrm>
              <a:off x="3302538" y="13800"/>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sociodemográficas</a:t>
              </a:r>
              <a:endParaRPr sz="1400" b="0" i="0" u="none" strike="noStrike" cap="none">
                <a:solidFill>
                  <a:srgbClr val="000000"/>
                </a:solidFill>
                <a:latin typeface="Arial"/>
                <a:ea typeface="Arial"/>
                <a:cs typeface="Arial"/>
                <a:sym typeface="Arial"/>
              </a:endParaRPr>
            </a:p>
          </p:txBody>
        </p:sp>
      </p:grpSp>
      <p:sp>
        <p:nvSpPr>
          <p:cNvPr id="463" name="Google Shape;463;p1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smtClean="0">
                <a:solidFill>
                  <a:schemeClr val="dk1"/>
                </a:solidFill>
                <a:latin typeface="Arial Narrow"/>
                <a:ea typeface="Arial Narrow"/>
                <a:cs typeface="Arial Narrow"/>
                <a:sym typeface="Arial Narrow"/>
              </a:rPr>
              <a:t>Pág. 42</a:t>
            </a:r>
            <a:endParaRPr sz="1400" b="0" i="0" u="none" strike="noStrike" cap="none" dirty="0">
              <a:solidFill>
                <a:srgbClr val="000000"/>
              </a:solidFill>
              <a:latin typeface="Arial"/>
              <a:ea typeface="Arial"/>
              <a:cs typeface="Arial"/>
              <a:sym typeface="Arial"/>
            </a:endParaRPr>
          </a:p>
        </p:txBody>
      </p:sp>
      <p:pic>
        <p:nvPicPr>
          <p:cNvPr id="464" name="Google Shape;464;p15"/>
          <p:cNvPicPr preferRelativeResize="0"/>
          <p:nvPr/>
        </p:nvPicPr>
        <p:blipFill rotWithShape="1">
          <a:blip r:embed="rId5">
            <a:alphaModFix/>
          </a:blip>
          <a:srcRect/>
          <a:stretch/>
        </p:blipFill>
        <p:spPr>
          <a:xfrm>
            <a:off x="0" y="0"/>
            <a:ext cx="2167808" cy="2820804"/>
          </a:xfrm>
          <a:prstGeom prst="rect">
            <a:avLst/>
          </a:prstGeom>
          <a:noFill/>
          <a:ln>
            <a:noFill/>
          </a:ln>
        </p:spPr>
      </p:pic>
      <p:sp>
        <p:nvSpPr>
          <p:cNvPr id="465" name="Google Shape;465;p15"/>
          <p:cNvSpPr txBox="1"/>
          <p:nvPr/>
        </p:nvSpPr>
        <p:spPr>
          <a:xfrm>
            <a:off x="49774" y="808994"/>
            <a:ext cx="21830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sp>
        <p:nvSpPr>
          <p:cNvPr id="466" name="Google Shape;466;p15"/>
          <p:cNvSpPr txBox="1"/>
          <p:nvPr/>
        </p:nvSpPr>
        <p:spPr>
          <a:xfrm>
            <a:off x="20659" y="108093"/>
            <a:ext cx="2208885" cy="738664"/>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Gestantes con diagnóstico de VIH y Trasmisión Materno Infantil TMI de VIH. </a:t>
            </a:r>
            <a:endParaRPr sz="1400" b="0" i="0" u="none" strike="noStrike" cap="none">
              <a:solidFill>
                <a:srgbClr val="000000"/>
              </a:solidFill>
              <a:latin typeface="Arial"/>
              <a:ea typeface="Arial"/>
              <a:cs typeface="Arial"/>
              <a:sym typeface="Arial"/>
            </a:endParaRPr>
          </a:p>
        </p:txBody>
      </p:sp>
      <p:grpSp>
        <p:nvGrpSpPr>
          <p:cNvPr id="467" name="Google Shape;467;p15"/>
          <p:cNvGrpSpPr/>
          <p:nvPr/>
        </p:nvGrpSpPr>
        <p:grpSpPr>
          <a:xfrm>
            <a:off x="5202427" y="3995936"/>
            <a:ext cx="1998472" cy="1720542"/>
            <a:chOff x="2644752" y="6465016"/>
            <a:chExt cx="1998472" cy="1720542"/>
          </a:xfrm>
        </p:grpSpPr>
        <p:pic>
          <p:nvPicPr>
            <p:cNvPr id="468" name="Google Shape;468;p15"/>
            <p:cNvPicPr preferRelativeResize="0"/>
            <p:nvPr/>
          </p:nvPicPr>
          <p:blipFill rotWithShape="1">
            <a:blip r:embed="rId6">
              <a:alphaModFix/>
            </a:blip>
            <a:srcRect/>
            <a:stretch/>
          </p:blipFill>
          <p:spPr>
            <a:xfrm>
              <a:off x="3050954" y="6465016"/>
              <a:ext cx="774423" cy="616377"/>
            </a:xfrm>
            <a:prstGeom prst="rect">
              <a:avLst/>
            </a:prstGeom>
            <a:noFill/>
            <a:ln>
              <a:noFill/>
            </a:ln>
          </p:spPr>
        </p:pic>
        <p:grpSp>
          <p:nvGrpSpPr>
            <p:cNvPr id="469" name="Google Shape;469;p15"/>
            <p:cNvGrpSpPr/>
            <p:nvPr/>
          </p:nvGrpSpPr>
          <p:grpSpPr>
            <a:xfrm>
              <a:off x="2644752" y="6969072"/>
              <a:ext cx="1998472" cy="1216486"/>
              <a:chOff x="-67366" y="9710874"/>
              <a:chExt cx="1516308" cy="1216486"/>
            </a:xfrm>
          </p:grpSpPr>
          <p:sp>
            <p:nvSpPr>
              <p:cNvPr id="470" name="Google Shape;470;p15"/>
              <p:cNvSpPr txBox="1"/>
              <p:nvPr/>
            </p:nvSpPr>
            <p:spPr>
              <a:xfrm>
                <a:off x="-26542" y="9710874"/>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471" name="Google Shape;471;p15"/>
              <p:cNvSpPr/>
              <p:nvPr/>
            </p:nvSpPr>
            <p:spPr>
              <a:xfrm>
                <a:off x="-67366" y="10070914"/>
                <a:ext cx="1516308" cy="856446"/>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Contributivo: 45,3%;  24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Subsidiado:    41,5%; 22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No afiliadas:  13,2%;   7 casos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Especial: 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Excepción: 0</a:t>
                </a:r>
                <a:endParaRPr sz="1400" b="0" i="0" u="none" strike="noStrike" cap="none">
                  <a:solidFill>
                    <a:srgbClr val="000000"/>
                  </a:solidFill>
                  <a:latin typeface="Arial"/>
                  <a:ea typeface="Arial"/>
                  <a:cs typeface="Arial"/>
                  <a:sym typeface="Arial"/>
                </a:endParaRPr>
              </a:p>
            </p:txBody>
          </p:sp>
        </p:grpSp>
      </p:grpSp>
      <p:sp>
        <p:nvSpPr>
          <p:cNvPr id="472" name="Google Shape;472;p15"/>
          <p:cNvSpPr/>
          <p:nvPr/>
        </p:nvSpPr>
        <p:spPr>
          <a:xfrm>
            <a:off x="-53464" y="4677400"/>
            <a:ext cx="237451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Gestantes en seguimiento, conviviendo con VIH.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Variación respecto al mismo período del año anterior: </a:t>
            </a:r>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FF0000"/>
                </a:solidFill>
                <a:latin typeface="Arial Narrow"/>
                <a:ea typeface="Arial Narrow"/>
                <a:cs typeface="Arial Narrow"/>
                <a:sym typeface="Arial Narrow"/>
              </a:rPr>
              <a:t>Incremento del 21%</a:t>
            </a:r>
            <a:endParaRPr sz="1200" b="1" i="0" u="none" strike="noStrike" cap="none">
              <a:solidFill>
                <a:srgbClr val="FF0000"/>
              </a:solidFill>
              <a:latin typeface="Arial Narrow"/>
              <a:ea typeface="Arial Narrow"/>
              <a:cs typeface="Arial Narrow"/>
              <a:sym typeface="Arial Narrow"/>
            </a:endParaRPr>
          </a:p>
        </p:txBody>
      </p:sp>
      <p:grpSp>
        <p:nvGrpSpPr>
          <p:cNvPr id="473" name="Google Shape;473;p15"/>
          <p:cNvGrpSpPr/>
          <p:nvPr/>
        </p:nvGrpSpPr>
        <p:grpSpPr>
          <a:xfrm>
            <a:off x="2124145" y="4139592"/>
            <a:ext cx="2980993" cy="1224496"/>
            <a:chOff x="2124145" y="3707544"/>
            <a:chExt cx="2980993" cy="1224496"/>
          </a:xfrm>
        </p:grpSpPr>
        <p:grpSp>
          <p:nvGrpSpPr>
            <p:cNvPr id="474" name="Google Shape;474;p15"/>
            <p:cNvGrpSpPr/>
            <p:nvPr/>
          </p:nvGrpSpPr>
          <p:grpSpPr>
            <a:xfrm>
              <a:off x="2124145" y="4283968"/>
              <a:ext cx="1260281" cy="648072"/>
              <a:chOff x="2298589" y="2762621"/>
              <a:chExt cx="1260281" cy="648072"/>
            </a:xfrm>
          </p:grpSpPr>
          <p:sp>
            <p:nvSpPr>
              <p:cNvPr id="475" name="Google Shape;475;p15"/>
              <p:cNvSpPr/>
              <p:nvPr/>
            </p:nvSpPr>
            <p:spPr>
              <a:xfrm>
                <a:off x="2507826" y="3050653"/>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sp>
            <p:nvSpPr>
              <p:cNvPr id="476" name="Google Shape;476;p15"/>
              <p:cNvSpPr/>
              <p:nvPr/>
            </p:nvSpPr>
            <p:spPr>
              <a:xfrm>
                <a:off x="2298589" y="2762621"/>
                <a:ext cx="126028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Habitante de calle</a:t>
                </a:r>
                <a:endParaRPr sz="1200" b="1" i="0" u="sng" strike="noStrike" cap="none">
                  <a:solidFill>
                    <a:srgbClr val="000000"/>
                  </a:solidFill>
                  <a:latin typeface="Arial Narrow"/>
                  <a:ea typeface="Arial Narrow"/>
                  <a:cs typeface="Arial Narrow"/>
                  <a:sym typeface="Arial Narrow"/>
                </a:endParaRPr>
              </a:p>
            </p:txBody>
          </p:sp>
        </p:grpSp>
        <p:grpSp>
          <p:nvGrpSpPr>
            <p:cNvPr id="477" name="Google Shape;477;p15"/>
            <p:cNvGrpSpPr/>
            <p:nvPr/>
          </p:nvGrpSpPr>
          <p:grpSpPr>
            <a:xfrm>
              <a:off x="3526878" y="3762062"/>
              <a:ext cx="1578260" cy="1155399"/>
              <a:chOff x="3054222" y="2346510"/>
              <a:chExt cx="1578260" cy="1155399"/>
            </a:xfrm>
          </p:grpSpPr>
          <p:grpSp>
            <p:nvGrpSpPr>
              <p:cNvPr id="478" name="Google Shape;478;p15"/>
              <p:cNvGrpSpPr/>
              <p:nvPr/>
            </p:nvGrpSpPr>
            <p:grpSpPr>
              <a:xfrm>
                <a:off x="3867627" y="2792862"/>
                <a:ext cx="764855" cy="709047"/>
                <a:chOff x="2548770" y="2689947"/>
                <a:chExt cx="764855" cy="709047"/>
              </a:xfrm>
            </p:grpSpPr>
            <p:sp>
              <p:nvSpPr>
                <p:cNvPr id="479" name="Google Shape;479;p15"/>
                <p:cNvSpPr/>
                <p:nvPr/>
              </p:nvSpPr>
              <p:spPr>
                <a:xfrm>
                  <a:off x="2548770" y="3038954"/>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13 casos</a:t>
                  </a:r>
                  <a:endParaRPr sz="1400" b="0" i="0" u="none" strike="noStrike" cap="none">
                    <a:solidFill>
                      <a:srgbClr val="000000"/>
                    </a:solidFill>
                    <a:latin typeface="Arial"/>
                    <a:ea typeface="Arial"/>
                    <a:cs typeface="Arial"/>
                    <a:sym typeface="Arial"/>
                  </a:endParaRPr>
                </a:p>
              </p:txBody>
            </p:sp>
            <p:sp>
              <p:nvSpPr>
                <p:cNvPr id="480" name="Google Shape;480;p15"/>
                <p:cNvSpPr/>
                <p:nvPr/>
              </p:nvSpPr>
              <p:spPr>
                <a:xfrm>
                  <a:off x="2572704" y="2689947"/>
                  <a:ext cx="71205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Migrante</a:t>
                  </a:r>
                  <a:endParaRPr sz="1200" b="1" i="0" u="sng" strike="noStrike" cap="none">
                    <a:solidFill>
                      <a:srgbClr val="000000"/>
                    </a:solidFill>
                    <a:latin typeface="Arial Narrow"/>
                    <a:ea typeface="Arial Narrow"/>
                    <a:cs typeface="Arial Narrow"/>
                    <a:sym typeface="Arial Narrow"/>
                  </a:endParaRPr>
                </a:p>
              </p:txBody>
            </p:sp>
          </p:grpSp>
          <p:pic>
            <p:nvPicPr>
              <p:cNvPr id="481" name="Google Shape;481;p15"/>
              <p:cNvPicPr preferRelativeResize="0"/>
              <p:nvPr/>
            </p:nvPicPr>
            <p:blipFill rotWithShape="1">
              <a:blip r:embed="rId7">
                <a:alphaModFix/>
              </a:blip>
              <a:srcRect/>
              <a:stretch/>
            </p:blipFill>
            <p:spPr>
              <a:xfrm>
                <a:off x="3054222" y="2346510"/>
                <a:ext cx="439334" cy="507326"/>
              </a:xfrm>
              <a:prstGeom prst="rect">
                <a:avLst/>
              </a:prstGeom>
              <a:noFill/>
              <a:ln>
                <a:noFill/>
              </a:ln>
            </p:spPr>
          </p:pic>
        </p:grpSp>
        <p:grpSp>
          <p:nvGrpSpPr>
            <p:cNvPr id="482" name="Google Shape;482;p15"/>
            <p:cNvGrpSpPr/>
            <p:nvPr/>
          </p:nvGrpSpPr>
          <p:grpSpPr>
            <a:xfrm>
              <a:off x="3084475" y="4222993"/>
              <a:ext cx="1380071" cy="700452"/>
              <a:chOff x="-285907" y="6981965"/>
              <a:chExt cx="1612468" cy="700452"/>
            </a:xfrm>
          </p:grpSpPr>
          <p:sp>
            <p:nvSpPr>
              <p:cNvPr id="483" name="Google Shape;483;p15"/>
              <p:cNvSpPr txBox="1"/>
              <p:nvPr/>
            </p:nvSpPr>
            <p:spPr>
              <a:xfrm>
                <a:off x="-285907" y="6981965"/>
                <a:ext cx="161246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Carcelario</a:t>
                </a:r>
                <a:endParaRPr sz="1400" b="0" i="0" u="none" strike="noStrike" cap="none">
                  <a:solidFill>
                    <a:srgbClr val="000000"/>
                  </a:solidFill>
                  <a:latin typeface="Arial"/>
                  <a:ea typeface="Arial"/>
                  <a:cs typeface="Arial"/>
                  <a:sym typeface="Arial"/>
                </a:endParaRPr>
              </a:p>
            </p:txBody>
          </p:sp>
          <p:sp>
            <p:nvSpPr>
              <p:cNvPr id="484" name="Google Shape;484;p15"/>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grpSp>
        <p:pic>
          <p:nvPicPr>
            <p:cNvPr id="485" name="Google Shape;485;p15"/>
            <p:cNvPicPr preferRelativeResize="0"/>
            <p:nvPr/>
          </p:nvPicPr>
          <p:blipFill rotWithShape="1">
            <a:blip r:embed="rId8">
              <a:alphaModFix/>
            </a:blip>
            <a:srcRect l="58247"/>
            <a:stretch/>
          </p:blipFill>
          <p:spPr>
            <a:xfrm>
              <a:off x="2365523" y="3707544"/>
              <a:ext cx="739337" cy="664026"/>
            </a:xfrm>
            <a:prstGeom prst="rect">
              <a:avLst/>
            </a:prstGeom>
            <a:noFill/>
            <a:ln>
              <a:noFill/>
            </a:ln>
          </p:spPr>
        </p:pic>
        <p:pic>
          <p:nvPicPr>
            <p:cNvPr id="486" name="Google Shape;486;p15"/>
            <p:cNvPicPr preferRelativeResize="0"/>
            <p:nvPr/>
          </p:nvPicPr>
          <p:blipFill rotWithShape="1">
            <a:blip r:embed="rId9">
              <a:alphaModFix/>
            </a:blip>
            <a:srcRect/>
            <a:stretch/>
          </p:blipFill>
          <p:spPr>
            <a:xfrm>
              <a:off x="4364217" y="3728728"/>
              <a:ext cx="643842" cy="555240"/>
            </a:xfrm>
            <a:prstGeom prst="rect">
              <a:avLst/>
            </a:prstGeom>
            <a:noFill/>
            <a:ln>
              <a:noFill/>
            </a:ln>
          </p:spPr>
        </p:pic>
      </p:grpSp>
      <p:grpSp>
        <p:nvGrpSpPr>
          <p:cNvPr id="487" name="Google Shape;487;p15"/>
          <p:cNvGrpSpPr/>
          <p:nvPr/>
        </p:nvGrpSpPr>
        <p:grpSpPr>
          <a:xfrm>
            <a:off x="0" y="6278889"/>
            <a:ext cx="7121599" cy="1099160"/>
            <a:chOff x="2156559" y="5102522"/>
            <a:chExt cx="5506884" cy="1099160"/>
          </a:xfrm>
        </p:grpSpPr>
        <p:grpSp>
          <p:nvGrpSpPr>
            <p:cNvPr id="488" name="Google Shape;488;p15"/>
            <p:cNvGrpSpPr/>
            <p:nvPr/>
          </p:nvGrpSpPr>
          <p:grpSpPr>
            <a:xfrm>
              <a:off x="2156559" y="5102522"/>
              <a:ext cx="5506884" cy="1054532"/>
              <a:chOff x="2145310" y="5182292"/>
              <a:chExt cx="5506884" cy="1054532"/>
            </a:xfrm>
          </p:grpSpPr>
          <p:grpSp>
            <p:nvGrpSpPr>
              <p:cNvPr id="489" name="Google Shape;489;p15"/>
              <p:cNvGrpSpPr/>
              <p:nvPr/>
            </p:nvGrpSpPr>
            <p:grpSpPr>
              <a:xfrm>
                <a:off x="3438855" y="5497953"/>
                <a:ext cx="3623277" cy="459976"/>
                <a:chOff x="1214190" y="7290191"/>
                <a:chExt cx="4097229" cy="459976"/>
              </a:xfrm>
            </p:grpSpPr>
            <p:sp>
              <p:nvSpPr>
                <p:cNvPr id="490" name="Google Shape;490;p15"/>
                <p:cNvSpPr/>
                <p:nvPr/>
              </p:nvSpPr>
              <p:spPr>
                <a:xfrm>
                  <a:off x="1214190" y="7290191"/>
                  <a:ext cx="4097229"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Previo a la gestación:	27 casos 50,9% </a:t>
                  </a:r>
                  <a:endParaRPr sz="1050" b="1" i="0" u="none" strike="noStrike" cap="none">
                    <a:solidFill>
                      <a:srgbClr val="C00000"/>
                    </a:solidFill>
                    <a:latin typeface="Arial Narrow"/>
                    <a:ea typeface="Arial Narrow"/>
                    <a:cs typeface="Arial Narrow"/>
                    <a:sym typeface="Arial Narrow"/>
                  </a:endParaRPr>
                </a:p>
              </p:txBody>
            </p:sp>
            <p:sp>
              <p:nvSpPr>
                <p:cNvPr id="491" name="Google Shape;491;p15"/>
                <p:cNvSpPr/>
                <p:nvPr/>
              </p:nvSpPr>
              <p:spPr>
                <a:xfrm>
                  <a:off x="1218088" y="7537707"/>
                  <a:ext cx="4093331" cy="21246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Durante la gestación:                         25 casos 47,2%</a:t>
                  </a:r>
                  <a:endParaRPr sz="1050" b="1" i="0" u="none" strike="noStrike" cap="none">
                    <a:solidFill>
                      <a:srgbClr val="C00000"/>
                    </a:solidFill>
                    <a:latin typeface="Arial Narrow"/>
                    <a:ea typeface="Arial Narrow"/>
                    <a:cs typeface="Arial Narrow"/>
                    <a:sym typeface="Arial Narrow"/>
                  </a:endParaRPr>
                </a:p>
              </p:txBody>
            </p:sp>
          </p:grpSp>
          <p:grpSp>
            <p:nvGrpSpPr>
              <p:cNvPr id="492" name="Google Shape;492;p15"/>
              <p:cNvGrpSpPr/>
              <p:nvPr/>
            </p:nvGrpSpPr>
            <p:grpSpPr>
              <a:xfrm>
                <a:off x="2145310" y="5182292"/>
                <a:ext cx="5506884" cy="1054532"/>
                <a:chOff x="2109481" y="5613511"/>
                <a:chExt cx="5506884" cy="1054532"/>
              </a:xfrm>
            </p:grpSpPr>
            <p:sp>
              <p:nvSpPr>
                <p:cNvPr id="493" name="Google Shape;493;p15"/>
                <p:cNvSpPr txBox="1"/>
                <p:nvPr/>
              </p:nvSpPr>
              <p:spPr>
                <a:xfrm>
                  <a:off x="2394645" y="5613511"/>
                  <a:ext cx="5221720"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s-ES" sz="1050" b="1" i="0" u="sng" strike="noStrike" cap="none">
                      <a:solidFill>
                        <a:schemeClr val="dk1"/>
                      </a:solidFill>
                      <a:latin typeface="Arial Narrow"/>
                      <a:ea typeface="Arial Narrow"/>
                      <a:cs typeface="Arial Narrow"/>
                      <a:sym typeface="Arial Narrow"/>
                    </a:rPr>
                    <a:t>Momento de ocurrencia del diagnóstico</a:t>
                  </a:r>
                  <a:endParaRPr sz="1400" b="0" i="0" u="none" strike="noStrike" cap="none">
                    <a:solidFill>
                      <a:srgbClr val="000000"/>
                    </a:solidFill>
                    <a:latin typeface="Arial"/>
                    <a:ea typeface="Arial"/>
                    <a:cs typeface="Arial"/>
                    <a:sym typeface="Arial"/>
                  </a:endParaRPr>
                </a:p>
              </p:txBody>
            </p:sp>
            <p:pic>
              <p:nvPicPr>
                <p:cNvPr id="494" name="Google Shape;494;p1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495" name="Google Shape;495;p15"/>
              <p:cNvSpPr/>
              <p:nvPr/>
            </p:nvSpPr>
            <p:spPr>
              <a:xfrm>
                <a:off x="3017279"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6" name="Google Shape;496;p15"/>
            <p:cNvSpPr/>
            <p:nvPr/>
          </p:nvSpPr>
          <p:spPr>
            <a:xfrm>
              <a:off x="3461979" y="5944839"/>
              <a:ext cx="3611402" cy="256843"/>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Narrow"/>
                  <a:ea typeface="Arial Narrow"/>
                  <a:cs typeface="Arial Narrow"/>
                  <a:sym typeface="Arial Narrow"/>
                </a:rPr>
                <a:t>Posterior al parto:	                        0</a:t>
              </a:r>
              <a:endParaRPr sz="1000" b="1" i="0" u="none" strike="noStrike" cap="none">
                <a:solidFill>
                  <a:srgbClr val="C00000"/>
                </a:solidFill>
                <a:latin typeface="Arial Narrow"/>
                <a:ea typeface="Arial Narrow"/>
                <a:cs typeface="Arial Narrow"/>
                <a:sym typeface="Arial Narrow"/>
              </a:endParaRPr>
            </a:p>
          </p:txBody>
        </p:sp>
      </p:grpSp>
      <p:grpSp>
        <p:nvGrpSpPr>
          <p:cNvPr id="497" name="Google Shape;497;p15"/>
          <p:cNvGrpSpPr/>
          <p:nvPr/>
        </p:nvGrpSpPr>
        <p:grpSpPr>
          <a:xfrm>
            <a:off x="1490902" y="8060733"/>
            <a:ext cx="5687315" cy="683816"/>
            <a:chOff x="3432" y="0"/>
            <a:chExt cx="5687315" cy="683816"/>
          </a:xfrm>
        </p:grpSpPr>
        <p:sp>
          <p:nvSpPr>
            <p:cNvPr id="498" name="Google Shape;498;p15"/>
            <p:cNvSpPr/>
            <p:nvPr/>
          </p:nvSpPr>
          <p:spPr>
            <a:xfrm>
              <a:off x="3432" y="0"/>
              <a:ext cx="1038839" cy="683816"/>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15"/>
            <p:cNvSpPr txBox="1"/>
            <p:nvPr/>
          </p:nvSpPr>
          <p:spPr>
            <a:xfrm>
              <a:off x="23460" y="20028"/>
              <a:ext cx="998783"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Primer trimestre: 32 casos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60,4%               </a:t>
              </a:r>
              <a:endParaRPr sz="1400" b="0" i="0" u="none" strike="noStrike" cap="none">
                <a:solidFill>
                  <a:srgbClr val="000000"/>
                </a:solidFill>
                <a:latin typeface="Arial"/>
                <a:ea typeface="Arial"/>
                <a:cs typeface="Arial"/>
                <a:sym typeface="Arial"/>
              </a:endParaRPr>
            </a:p>
          </p:txBody>
        </p:sp>
        <p:sp>
          <p:nvSpPr>
            <p:cNvPr id="500" name="Google Shape;500;p15"/>
            <p:cNvSpPr/>
            <p:nvPr/>
          </p:nvSpPr>
          <p:spPr>
            <a:xfrm>
              <a:off x="1146156" y="213092"/>
              <a:ext cx="220234" cy="257632"/>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5"/>
            <p:cNvSpPr txBox="1"/>
            <p:nvPr/>
          </p:nvSpPr>
          <p:spPr>
            <a:xfrm>
              <a:off x="1146156" y="264618"/>
              <a:ext cx="154164" cy="1545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1" i="0" u="none" strike="noStrike" cap="none">
                <a:solidFill>
                  <a:schemeClr val="dk1"/>
                </a:solidFill>
                <a:latin typeface="Arial Narrow"/>
                <a:ea typeface="Arial Narrow"/>
                <a:cs typeface="Arial Narrow"/>
                <a:sym typeface="Arial Narrow"/>
              </a:endParaRPr>
            </a:p>
          </p:txBody>
        </p:sp>
        <p:sp>
          <p:nvSpPr>
            <p:cNvPr id="502" name="Google Shape;502;p15"/>
            <p:cNvSpPr/>
            <p:nvPr/>
          </p:nvSpPr>
          <p:spPr>
            <a:xfrm>
              <a:off x="1457808" y="0"/>
              <a:ext cx="1324188" cy="683816"/>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5"/>
            <p:cNvSpPr txBox="1"/>
            <p:nvPr/>
          </p:nvSpPr>
          <p:spPr>
            <a:xfrm>
              <a:off x="1477836" y="20028"/>
              <a:ext cx="1284132"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Segundo trimestre: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5 casos</a:t>
              </a:r>
              <a:endParaRPr sz="105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9,4%</a:t>
              </a:r>
              <a:endParaRPr sz="1400" b="0" i="0" u="none" strike="noStrike" cap="none">
                <a:solidFill>
                  <a:srgbClr val="000000"/>
                </a:solidFill>
                <a:latin typeface="Arial"/>
                <a:ea typeface="Arial"/>
                <a:cs typeface="Arial"/>
                <a:sym typeface="Arial"/>
              </a:endParaRPr>
            </a:p>
          </p:txBody>
        </p:sp>
        <p:sp>
          <p:nvSpPr>
            <p:cNvPr id="504" name="Google Shape;504;p15"/>
            <p:cNvSpPr/>
            <p:nvPr/>
          </p:nvSpPr>
          <p:spPr>
            <a:xfrm>
              <a:off x="2885880" y="213092"/>
              <a:ext cx="220234" cy="257632"/>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15"/>
            <p:cNvSpPr txBox="1"/>
            <p:nvPr/>
          </p:nvSpPr>
          <p:spPr>
            <a:xfrm>
              <a:off x="2885880" y="264618"/>
              <a:ext cx="154164" cy="1545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1" i="0" u="none" strike="noStrike" cap="none">
                <a:solidFill>
                  <a:schemeClr val="dk1"/>
                </a:solidFill>
                <a:latin typeface="Arial Narrow"/>
                <a:ea typeface="Arial Narrow"/>
                <a:cs typeface="Arial Narrow"/>
                <a:sym typeface="Arial Narrow"/>
              </a:endParaRPr>
            </a:p>
          </p:txBody>
        </p:sp>
        <p:sp>
          <p:nvSpPr>
            <p:cNvPr id="506" name="Google Shape;506;p15"/>
            <p:cNvSpPr/>
            <p:nvPr/>
          </p:nvSpPr>
          <p:spPr>
            <a:xfrm>
              <a:off x="3197532" y="0"/>
              <a:ext cx="1038839" cy="683816"/>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5"/>
            <p:cNvSpPr txBox="1"/>
            <p:nvPr/>
          </p:nvSpPr>
          <p:spPr>
            <a:xfrm>
              <a:off x="3217560" y="20028"/>
              <a:ext cx="998783"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Tercer trimestre: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sp>
          <p:nvSpPr>
            <p:cNvPr id="508" name="Google Shape;508;p15"/>
            <p:cNvSpPr/>
            <p:nvPr/>
          </p:nvSpPr>
          <p:spPr>
            <a:xfrm>
              <a:off x="4340256" y="213092"/>
              <a:ext cx="220234" cy="257632"/>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15"/>
            <p:cNvSpPr txBox="1"/>
            <p:nvPr/>
          </p:nvSpPr>
          <p:spPr>
            <a:xfrm>
              <a:off x="4340256" y="264618"/>
              <a:ext cx="154164" cy="15458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alibri"/>
                <a:buNone/>
              </a:pPr>
              <a:endParaRPr sz="1100" b="1" i="0" u="none" strike="noStrike" cap="none">
                <a:solidFill>
                  <a:schemeClr val="dk1"/>
                </a:solidFill>
                <a:latin typeface="Arial Narrow"/>
                <a:ea typeface="Arial Narrow"/>
                <a:cs typeface="Arial Narrow"/>
                <a:sym typeface="Arial Narrow"/>
              </a:endParaRPr>
            </a:p>
          </p:txBody>
        </p:sp>
        <p:sp>
          <p:nvSpPr>
            <p:cNvPr id="510" name="Google Shape;510;p15"/>
            <p:cNvSpPr/>
            <p:nvPr/>
          </p:nvSpPr>
          <p:spPr>
            <a:xfrm>
              <a:off x="4651908" y="0"/>
              <a:ext cx="1038839" cy="683816"/>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5"/>
            <p:cNvSpPr txBox="1"/>
            <p:nvPr/>
          </p:nvSpPr>
          <p:spPr>
            <a:xfrm>
              <a:off x="4671936" y="20028"/>
              <a:ext cx="998783" cy="643760"/>
            </a:xfrm>
            <a:prstGeom prst="rect">
              <a:avLst/>
            </a:prstGeom>
            <a:noFill/>
            <a:ln>
              <a:noFill/>
            </a:ln>
          </p:spPr>
          <p:txBody>
            <a:bodyPr spcFirstLastPara="1" wrap="square" lIns="41900" tIns="41900" rIns="41900" bIns="41900" anchor="ctr" anchorCtr="0">
              <a:noAutofit/>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Sin control prenatal: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8 casos</a:t>
              </a:r>
              <a:endParaRPr sz="105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368"/>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15,1%                       </a:t>
              </a:r>
              <a:endParaRPr sz="1400" b="0" i="0" u="none" strike="noStrike" cap="none">
                <a:solidFill>
                  <a:srgbClr val="000000"/>
                </a:solidFill>
                <a:latin typeface="Arial"/>
                <a:ea typeface="Arial"/>
                <a:cs typeface="Arial"/>
                <a:sym typeface="Arial"/>
              </a:endParaRPr>
            </a:p>
          </p:txBody>
        </p:sp>
      </p:grpSp>
      <p:grpSp>
        <p:nvGrpSpPr>
          <p:cNvPr id="512" name="Google Shape;512;p15"/>
          <p:cNvGrpSpPr/>
          <p:nvPr/>
        </p:nvGrpSpPr>
        <p:grpSpPr>
          <a:xfrm>
            <a:off x="0" y="7760753"/>
            <a:ext cx="7065799" cy="1015818"/>
            <a:chOff x="2145310" y="5221006"/>
            <a:chExt cx="6785852" cy="1015818"/>
          </a:xfrm>
        </p:grpSpPr>
        <p:grpSp>
          <p:nvGrpSpPr>
            <p:cNvPr id="513" name="Google Shape;513;p15"/>
            <p:cNvGrpSpPr/>
            <p:nvPr/>
          </p:nvGrpSpPr>
          <p:grpSpPr>
            <a:xfrm>
              <a:off x="2145310" y="5221006"/>
              <a:ext cx="6785852" cy="1015818"/>
              <a:chOff x="2109481" y="5652225"/>
              <a:chExt cx="6785852" cy="1015818"/>
            </a:xfrm>
          </p:grpSpPr>
          <p:sp>
            <p:nvSpPr>
              <p:cNvPr id="514" name="Google Shape;514;p15"/>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s-ES" sz="1050" b="1" i="0" u="sng" strike="noStrike" cap="none">
                    <a:solidFill>
                      <a:schemeClr val="dk1"/>
                    </a:solidFill>
                    <a:latin typeface="Arial Narrow"/>
                    <a:ea typeface="Arial Narrow"/>
                    <a:cs typeface="Arial Narrow"/>
                    <a:sym typeface="Arial Narrow"/>
                  </a:rPr>
                  <a:t>Trimestre de ingreso al control prenatal </a:t>
                </a:r>
                <a:endParaRPr sz="1400" b="0" i="0" u="none" strike="noStrike" cap="none">
                  <a:solidFill>
                    <a:srgbClr val="000000"/>
                  </a:solidFill>
                  <a:latin typeface="Arial"/>
                  <a:ea typeface="Arial"/>
                  <a:cs typeface="Arial"/>
                  <a:sym typeface="Arial"/>
                </a:endParaRPr>
              </a:p>
            </p:txBody>
          </p:sp>
          <p:pic>
            <p:nvPicPr>
              <p:cNvPr id="515" name="Google Shape;515;p1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516" name="Google Shape;516;p1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7" name="Google Shape;517;p15"/>
          <p:cNvSpPr/>
          <p:nvPr/>
        </p:nvSpPr>
        <p:spPr>
          <a:xfrm>
            <a:off x="24532" y="5724128"/>
            <a:ext cx="722882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18" name="Google Shape;518;p15"/>
          <p:cNvGrpSpPr/>
          <p:nvPr/>
        </p:nvGrpSpPr>
        <p:grpSpPr>
          <a:xfrm>
            <a:off x="1031068" y="5879177"/>
            <a:ext cx="4536382" cy="276999"/>
            <a:chOff x="2736354" y="74775"/>
            <a:chExt cx="3158472" cy="276999"/>
          </a:xfrm>
        </p:grpSpPr>
        <p:cxnSp>
          <p:nvCxnSpPr>
            <p:cNvPr id="519" name="Google Shape;519;p15"/>
            <p:cNvCxnSpPr/>
            <p:nvPr/>
          </p:nvCxnSpPr>
          <p:spPr>
            <a:xfrm>
              <a:off x="2736354" y="204814"/>
              <a:ext cx="648072" cy="766"/>
            </a:xfrm>
            <a:prstGeom prst="straightConnector1">
              <a:avLst/>
            </a:prstGeom>
            <a:noFill/>
            <a:ln w="28575" cap="flat" cmpd="sng">
              <a:solidFill>
                <a:srgbClr val="C00000"/>
              </a:solidFill>
              <a:prstDash val="solid"/>
              <a:round/>
              <a:headEnd type="none" w="sm" len="sm"/>
              <a:tailEnd type="none" w="sm" len="sm"/>
            </a:ln>
          </p:spPr>
        </p:cxnSp>
        <p:sp>
          <p:nvSpPr>
            <p:cNvPr id="520" name="Google Shape;520;p1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Variables clínicas</a:t>
              </a:r>
              <a:endParaRPr sz="1400" b="0" i="0" u="none" strike="noStrike" cap="none">
                <a:solidFill>
                  <a:srgbClr val="000000"/>
                </a:solidFill>
                <a:latin typeface="Arial"/>
                <a:ea typeface="Arial"/>
                <a:cs typeface="Arial"/>
                <a:sym typeface="Arial"/>
              </a:endParaRPr>
            </a:p>
          </p:txBody>
        </p:sp>
      </p:grpSp>
      <p:sp>
        <p:nvSpPr>
          <p:cNvPr id="521" name="Google Shape;521;p15"/>
          <p:cNvSpPr/>
          <p:nvPr/>
        </p:nvSpPr>
        <p:spPr>
          <a:xfrm>
            <a:off x="743036" y="5859343"/>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sp>
        <p:nvSpPr>
          <p:cNvPr id="522" name="Google Shape;522;p15"/>
          <p:cNvSpPr txBox="1"/>
          <p:nvPr/>
        </p:nvSpPr>
        <p:spPr>
          <a:xfrm>
            <a:off x="3456434" y="35496"/>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sp>
        <p:nvSpPr>
          <p:cNvPr id="523" name="Google Shape;523;p15"/>
          <p:cNvSpPr/>
          <p:nvPr/>
        </p:nvSpPr>
        <p:spPr>
          <a:xfrm>
            <a:off x="6320562" y="8795255"/>
            <a:ext cx="664264" cy="313249"/>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Sin dato  8 casos</a:t>
            </a:r>
            <a:endParaRPr sz="1400" b="0" i="0" u="none" strike="noStrike" cap="none">
              <a:solidFill>
                <a:srgbClr val="000000"/>
              </a:solidFill>
              <a:latin typeface="Arial"/>
              <a:ea typeface="Arial"/>
              <a:cs typeface="Arial"/>
              <a:sym typeface="Arial"/>
            </a:endParaRPr>
          </a:p>
        </p:txBody>
      </p:sp>
      <p:sp>
        <p:nvSpPr>
          <p:cNvPr id="524" name="Google Shape;524;p15"/>
          <p:cNvSpPr/>
          <p:nvPr/>
        </p:nvSpPr>
        <p:spPr>
          <a:xfrm>
            <a:off x="2124145" y="2148990"/>
            <a:ext cx="5057506"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a:ea typeface="Arial"/>
                <a:cs typeface="Arial"/>
                <a:sym typeface="Arial"/>
              </a:rPr>
              <a:t>Canal endémico para gestantes con VIH, datos preliminares. Residentes en Medellín. Acumulado al duodécimo periodo epidemiológico uno de 2025.</a:t>
            </a:r>
            <a:r>
              <a:rPr lang="es-ES" sz="1000" b="0" i="1" u="none" strike="noStrike" cap="none">
                <a:solidFill>
                  <a:schemeClr val="dk1"/>
                </a:solidFill>
                <a:latin typeface="Arial"/>
                <a:ea typeface="Arial"/>
                <a:cs typeface="Arial"/>
                <a:sym typeface="Arial"/>
              </a:rPr>
              <a:t> </a:t>
            </a:r>
            <a:endParaRPr sz="600" b="0" i="1" u="none" strike="noStrike" cap="none">
              <a:solidFill>
                <a:schemeClr val="dk1"/>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Arial"/>
                <a:ea typeface="Arial"/>
                <a:cs typeface="Arial"/>
                <a:sym typeface="Arial"/>
              </a:rPr>
              <a:t>Nota: método utilizado MMWR (razones observadas y esperadas). No se incluyeron los casos identificados durante el tiempo que duró la pandemia de Covid 19 (años 2020 y 2021).</a:t>
            </a:r>
            <a:r>
              <a:rPr lang="es-ES" sz="800" b="0" i="1" u="none" strike="noStrike" cap="none">
                <a:solidFill>
                  <a:schemeClr val="dk1"/>
                </a:solidFill>
                <a:latin typeface="Arial"/>
                <a:ea typeface="Arial"/>
                <a:cs typeface="Arial"/>
                <a:sym typeface="Arial"/>
              </a:rPr>
              <a:t> </a:t>
            </a:r>
            <a:r>
              <a:rPr lang="es-ES" sz="800" b="0" i="0" u="none" strike="noStrike" cap="none">
                <a:solidFill>
                  <a:schemeClr val="dk1"/>
                </a:solidFill>
                <a:latin typeface="Arial"/>
                <a:ea typeface="Arial"/>
                <a:cs typeface="Arial"/>
                <a:sym typeface="Arial"/>
              </a:rPr>
              <a:t>Fuente: Seguimiento de gestantes con VIH 2016 - 2025. Medellín. Fecha de corte: 29/11/2025</a:t>
            </a:r>
            <a:endParaRPr sz="800" b="0" i="0" u="none" strike="noStrike" cap="none">
              <a:solidFill>
                <a:schemeClr val="dk1"/>
              </a:solidFill>
              <a:latin typeface="Arial"/>
              <a:ea typeface="Arial"/>
              <a:cs typeface="Arial"/>
              <a:sym typeface="Arial"/>
            </a:endParaRPr>
          </a:p>
        </p:txBody>
      </p:sp>
      <p:sp>
        <p:nvSpPr>
          <p:cNvPr id="525" name="Google Shape;525;p15"/>
          <p:cNvSpPr/>
          <p:nvPr/>
        </p:nvSpPr>
        <p:spPr>
          <a:xfrm>
            <a:off x="1688192" y="7472007"/>
            <a:ext cx="4685685"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s-ES" sz="1050" b="1" i="0" u="none" strike="noStrike" cap="none">
                <a:solidFill>
                  <a:schemeClr val="dk1"/>
                </a:solidFill>
                <a:latin typeface="Arial Narrow"/>
                <a:ea typeface="Arial Narrow"/>
                <a:cs typeface="Arial Narrow"/>
                <a:sym typeface="Arial Narrow"/>
              </a:rPr>
              <a:t>Sin dato:	                       1 </a:t>
            </a:r>
            <a:endParaRPr sz="1050" b="1" i="0" u="none" strike="noStrike" cap="none">
              <a:solidFill>
                <a:srgbClr val="C00000"/>
              </a:solidFill>
              <a:latin typeface="Arial Narrow"/>
              <a:ea typeface="Arial Narrow"/>
              <a:cs typeface="Arial Narrow"/>
              <a:sym typeface="Arial Narrow"/>
            </a:endParaRPr>
          </a:p>
        </p:txBody>
      </p:sp>
      <p:sp>
        <p:nvSpPr>
          <p:cNvPr id="526" name="Google Shape;526;p15"/>
          <p:cNvSpPr txBox="1"/>
          <p:nvPr/>
        </p:nvSpPr>
        <p:spPr>
          <a:xfrm>
            <a:off x="2188834" y="2949496"/>
            <a:ext cx="5012066" cy="6232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2060"/>
                </a:solidFill>
                <a:latin typeface="Arial"/>
                <a:ea typeface="Arial"/>
                <a:cs typeface="Arial"/>
                <a:sym typeface="Arial"/>
              </a:rPr>
              <a:t>Gestantes con diagnóstico de VIH, razón de prevalencia por año: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2060"/>
                </a:solidFill>
                <a:latin typeface="Arial"/>
                <a:ea typeface="Arial"/>
                <a:cs typeface="Arial"/>
                <a:sym typeface="Arial"/>
              </a:rPr>
              <a:t>2,1  por mil nacidos vivos, con 25 casos (</a:t>
            </a:r>
            <a:r>
              <a:rPr lang="es-ES" sz="1050" b="1" i="0" u="none" strike="noStrike" cap="none">
                <a:solidFill>
                  <a:srgbClr val="002060"/>
                </a:solidFill>
                <a:latin typeface="Arial"/>
                <a:ea typeface="Arial"/>
                <a:cs typeface="Arial"/>
                <a:sym typeface="Arial"/>
              </a:rPr>
              <a:t>se excluyen cinco gestantes venezolanas con menos de seis meses de residencia en la Ciudad)</a:t>
            </a:r>
            <a:endParaRPr sz="1200" b="0" i="0" u="none" strike="noStrike" cap="none">
              <a:solidFill>
                <a:srgbClr val="002060"/>
              </a:solidFill>
              <a:latin typeface="Calibri"/>
              <a:ea typeface="Calibri"/>
              <a:cs typeface="Calibri"/>
              <a:sym typeface="Calibri"/>
            </a:endParaRPr>
          </a:p>
        </p:txBody>
      </p:sp>
      <p:pic>
        <p:nvPicPr>
          <p:cNvPr id="527" name="Google Shape;527;p15"/>
          <p:cNvPicPr preferRelativeResize="0"/>
          <p:nvPr/>
        </p:nvPicPr>
        <p:blipFill rotWithShape="1">
          <a:blip r:embed="rId11">
            <a:alphaModFix/>
          </a:blip>
          <a:srcRect/>
          <a:stretch/>
        </p:blipFill>
        <p:spPr>
          <a:xfrm>
            <a:off x="2267245" y="343621"/>
            <a:ext cx="4394602" cy="1841911"/>
          </a:xfrm>
          <a:prstGeom prst="rect">
            <a:avLst/>
          </a:prstGeom>
          <a:noFill/>
          <a:ln>
            <a:noFill/>
          </a:ln>
        </p:spPr>
      </p:pic>
    </p:spTree>
    <p:extLst>
      <p:ext uri="{BB962C8B-B14F-4D97-AF65-F5344CB8AC3E}">
        <p14:creationId xmlns:p14="http://schemas.microsoft.com/office/powerpoint/2010/main" val="284918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6"/>
          <p:cNvSpPr/>
          <p:nvPr/>
        </p:nvSpPr>
        <p:spPr>
          <a:xfrm>
            <a:off x="557781" y="4139952"/>
            <a:ext cx="6199824" cy="19364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Gestantes con diagnóstico de VIH, razón de prevalencia por año.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Residentes en Medellín, 2010-2025p*</a:t>
            </a:r>
            <a:endParaRPr sz="1000" b="0" i="1"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50"/>
              <a:buFont typeface="Arial"/>
              <a:buNone/>
            </a:pPr>
            <a:r>
              <a:rPr lang="es-ES" sz="1050" b="0" i="0" u="none" strike="noStrike" cap="none">
                <a:solidFill>
                  <a:schemeClr val="dk1"/>
                </a:solidFill>
                <a:latin typeface="Arial"/>
                <a:ea typeface="Arial"/>
                <a:cs typeface="Arial"/>
                <a:sym typeface="Arial"/>
              </a:rPr>
              <a:t>p: Cifras preliminares. Fuente: Proceso de vigilancia epidemiológica de gestantes con diagnóstico VIH y TMI del VIH. Medellín, 2010-2025p. Fecha de corte: 29/11/2025, período epidemiológico 12 de 2025. Nacidos vivos DANE 2010-2023. La de 2025 es preliminar con base en 2024.</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533" name="Google Shape;533;p16"/>
          <p:cNvPicPr preferRelativeResize="0"/>
          <p:nvPr/>
        </p:nvPicPr>
        <p:blipFill rotWithShape="1">
          <a:blip r:embed="rId3">
            <a:alphaModFix/>
          </a:blip>
          <a:srcRect/>
          <a:stretch/>
        </p:blipFill>
        <p:spPr>
          <a:xfrm>
            <a:off x="443295" y="533400"/>
            <a:ext cx="6422957" cy="3673227"/>
          </a:xfrm>
          <a:prstGeom prst="rect">
            <a:avLst/>
          </a:prstGeom>
          <a:noFill/>
          <a:ln>
            <a:noFill/>
          </a:ln>
        </p:spPr>
      </p:pic>
      <p:sp>
        <p:nvSpPr>
          <p:cNvPr id="4"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a:t>
            </a:r>
            <a:r>
              <a:rPr lang="es-ES" sz="1050" b="1" dirty="0" smtClean="0">
                <a:solidFill>
                  <a:schemeClr val="dk1"/>
                </a:solidFill>
                <a:latin typeface="Arial Narrow"/>
                <a:ea typeface="Arial Narrow"/>
                <a:cs typeface="Arial Narrow"/>
                <a:sym typeface="Arial Narrow"/>
              </a:rPr>
              <a:t>43</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51203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7"/>
          <p:cNvSpPr/>
          <p:nvPr/>
        </p:nvSpPr>
        <p:spPr>
          <a:xfrm>
            <a:off x="567453" y="5004048"/>
            <a:ext cx="6199824" cy="178510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Frecuencia de niños y niñas expuestos al VIH y porcentaje de transmisión bruto y neto*.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Arial"/>
                <a:ea typeface="Arial"/>
                <a:cs typeface="Arial"/>
                <a:sym typeface="Arial"/>
              </a:rPr>
              <a:t>Colombia y Medellín, cohortes 2008-2024p.</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El porcentaje Neto se calculó a partir de 2012.</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Las cohortes de 2019-2024 son preliminares para Medellín, porque todavía no se han publicado datos en Colombia.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Fuente: Proceso de vigilancia epidemiológica de gestantes con diagnóstico de VIH y TMI del VIH. Medellín, 2010-2024p. Fecha de corte: 29/11/2025</a:t>
            </a:r>
            <a:endParaRPr sz="1400" b="0" i="0" u="none" strike="noStrike" cap="none">
              <a:solidFill>
                <a:srgbClr val="000000"/>
              </a:solidFill>
              <a:latin typeface="Arial"/>
              <a:ea typeface="Arial"/>
              <a:cs typeface="Arial"/>
              <a:sym typeface="Arial"/>
            </a:endParaRPr>
          </a:p>
        </p:txBody>
      </p:sp>
      <p:pic>
        <p:nvPicPr>
          <p:cNvPr id="539" name="Google Shape;539;p17"/>
          <p:cNvPicPr preferRelativeResize="0"/>
          <p:nvPr/>
        </p:nvPicPr>
        <p:blipFill rotWithShape="1">
          <a:blip r:embed="rId3">
            <a:alphaModFix/>
          </a:blip>
          <a:srcRect/>
          <a:stretch/>
        </p:blipFill>
        <p:spPr>
          <a:xfrm>
            <a:off x="347236" y="947489"/>
            <a:ext cx="6106377" cy="3553321"/>
          </a:xfrm>
          <a:prstGeom prst="rect">
            <a:avLst/>
          </a:prstGeom>
          <a:noFill/>
          <a:ln>
            <a:noFill/>
          </a:ln>
        </p:spPr>
      </p:pic>
      <p:sp>
        <p:nvSpPr>
          <p:cNvPr id="4"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a:t>
            </a:r>
            <a:r>
              <a:rPr lang="es-ES" sz="1050" b="1" dirty="0" smtClean="0">
                <a:solidFill>
                  <a:schemeClr val="dk1"/>
                </a:solidFill>
                <a:latin typeface="Arial Narrow"/>
                <a:ea typeface="Arial Narrow"/>
                <a:cs typeface="Arial Narrow"/>
                <a:sym typeface="Arial Narrow"/>
              </a:rPr>
              <a:t>44</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4688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18"/>
          <p:cNvPicPr preferRelativeResize="0"/>
          <p:nvPr/>
        </p:nvPicPr>
        <p:blipFill rotWithShape="1">
          <a:blip r:embed="rId3">
            <a:alphaModFix/>
          </a:blip>
          <a:srcRect t="51429"/>
          <a:stretch/>
        </p:blipFill>
        <p:spPr>
          <a:xfrm>
            <a:off x="0" y="2824178"/>
            <a:ext cx="2180731" cy="2824560"/>
          </a:xfrm>
          <a:prstGeom prst="rect">
            <a:avLst/>
          </a:prstGeom>
          <a:noFill/>
          <a:ln>
            <a:noFill/>
          </a:ln>
        </p:spPr>
      </p:pic>
      <p:grpSp>
        <p:nvGrpSpPr>
          <p:cNvPr id="545" name="Google Shape;545;p18"/>
          <p:cNvGrpSpPr/>
          <p:nvPr/>
        </p:nvGrpSpPr>
        <p:grpSpPr>
          <a:xfrm>
            <a:off x="179214" y="4211960"/>
            <a:ext cx="1892650" cy="488476"/>
            <a:chOff x="2397524" y="3379972"/>
            <a:chExt cx="4508500" cy="904875"/>
          </a:xfrm>
        </p:grpSpPr>
        <p:pic>
          <p:nvPicPr>
            <p:cNvPr id="546" name="Google Shape;546;p18"/>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547" name="Google Shape;547;p18"/>
            <p:cNvSpPr txBox="1"/>
            <p:nvPr/>
          </p:nvSpPr>
          <p:spPr>
            <a:xfrm>
              <a:off x="3317545" y="3478755"/>
              <a:ext cx="1593562" cy="738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9</a:t>
              </a:r>
              <a:endParaRPr sz="1400" b="0" i="0" u="none" strike="noStrike" cap="none">
                <a:solidFill>
                  <a:srgbClr val="000000"/>
                </a:solidFill>
                <a:latin typeface="Arial"/>
                <a:ea typeface="Arial"/>
                <a:cs typeface="Arial"/>
                <a:sym typeface="Arial"/>
              </a:endParaRPr>
            </a:p>
          </p:txBody>
        </p:sp>
      </p:grpSp>
      <p:grpSp>
        <p:nvGrpSpPr>
          <p:cNvPr id="548" name="Google Shape;548;p18"/>
          <p:cNvGrpSpPr/>
          <p:nvPr/>
        </p:nvGrpSpPr>
        <p:grpSpPr>
          <a:xfrm>
            <a:off x="2448322" y="74775"/>
            <a:ext cx="936032" cy="261610"/>
            <a:chOff x="2448322" y="74775"/>
            <a:chExt cx="936032" cy="261610"/>
          </a:xfrm>
        </p:grpSpPr>
        <p:sp>
          <p:nvSpPr>
            <p:cNvPr id="549" name="Google Shape;549;p1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550" name="Google Shape;550;p18"/>
            <p:cNvCxnSpPr>
              <a:stCxn id="54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551" name="Google Shape;551;p18"/>
          <p:cNvSpPr/>
          <p:nvPr/>
        </p:nvSpPr>
        <p:spPr>
          <a:xfrm>
            <a:off x="8800" y="7187272"/>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52" name="Google Shape;552;p18"/>
          <p:cNvGrpSpPr/>
          <p:nvPr/>
        </p:nvGrpSpPr>
        <p:grpSpPr>
          <a:xfrm>
            <a:off x="603783" y="7276186"/>
            <a:ext cx="4715752" cy="298119"/>
            <a:chOff x="2448322" y="74774"/>
            <a:chExt cx="3446504" cy="298119"/>
          </a:xfrm>
        </p:grpSpPr>
        <p:sp>
          <p:nvSpPr>
            <p:cNvPr id="553" name="Google Shape;553;p18"/>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554" name="Google Shape;554;p18"/>
            <p:cNvCxnSpPr>
              <a:stCxn id="553"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555" name="Google Shape;555;p1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Variables Clínicas</a:t>
              </a:r>
              <a:endParaRPr sz="1400" b="0" i="0" u="none" strike="noStrike" cap="none">
                <a:solidFill>
                  <a:srgbClr val="000000"/>
                </a:solidFill>
                <a:latin typeface="Arial"/>
                <a:ea typeface="Arial"/>
                <a:cs typeface="Arial"/>
                <a:sym typeface="Arial"/>
              </a:endParaRPr>
            </a:p>
          </p:txBody>
        </p:sp>
      </p:grpSp>
      <p:sp>
        <p:nvSpPr>
          <p:cNvPr id="556" name="Google Shape;556;p1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45</a:t>
            </a:r>
            <a:endParaRPr sz="1400" b="0" i="0" u="none" strike="noStrike" cap="none" dirty="0">
              <a:solidFill>
                <a:srgbClr val="000000"/>
              </a:solidFill>
              <a:latin typeface="Arial"/>
              <a:ea typeface="Arial"/>
              <a:cs typeface="Arial"/>
              <a:sym typeface="Arial"/>
            </a:endParaRPr>
          </a:p>
        </p:txBody>
      </p:sp>
      <p:grpSp>
        <p:nvGrpSpPr>
          <p:cNvPr id="557" name="Google Shape;557;p18"/>
          <p:cNvGrpSpPr/>
          <p:nvPr/>
        </p:nvGrpSpPr>
        <p:grpSpPr>
          <a:xfrm>
            <a:off x="216074" y="6120892"/>
            <a:ext cx="1152880" cy="611348"/>
            <a:chOff x="3744466" y="1301912"/>
            <a:chExt cx="1152880" cy="611348"/>
          </a:xfrm>
        </p:grpSpPr>
        <p:sp>
          <p:nvSpPr>
            <p:cNvPr id="558" name="Google Shape;558;p18"/>
            <p:cNvSpPr/>
            <p:nvPr/>
          </p:nvSpPr>
          <p:spPr>
            <a:xfrm>
              <a:off x="3876535"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dirty="0">
                  <a:solidFill>
                    <a:schemeClr val="dk1"/>
                  </a:solidFill>
                  <a:latin typeface="Arial Narrow"/>
                  <a:ea typeface="Arial Narrow"/>
                  <a:cs typeface="Arial Narrow"/>
                  <a:sym typeface="Arial Narrow"/>
                </a:rPr>
                <a:t>1 casos</a:t>
              </a:r>
              <a:endParaRPr sz="1400" b="0" i="0" u="none" strike="noStrike" cap="none" dirty="0">
                <a:solidFill>
                  <a:srgbClr val="000000"/>
                </a:solidFill>
                <a:latin typeface="Arial"/>
                <a:ea typeface="Arial"/>
                <a:cs typeface="Arial"/>
                <a:sym typeface="Arial"/>
              </a:endParaRPr>
            </a:p>
          </p:txBody>
        </p:sp>
        <p:sp>
          <p:nvSpPr>
            <p:cNvPr id="559" name="Google Shape;559;p1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Afrocolombiano</a:t>
              </a:r>
              <a:endParaRPr sz="1200" b="1" i="0" u="sng" strike="noStrike" cap="none">
                <a:solidFill>
                  <a:srgbClr val="000000"/>
                </a:solidFill>
                <a:latin typeface="Arial Narrow"/>
                <a:ea typeface="Arial Narrow"/>
                <a:cs typeface="Arial Narrow"/>
                <a:sym typeface="Arial Narrow"/>
              </a:endParaRPr>
            </a:p>
          </p:txBody>
        </p:sp>
      </p:grpSp>
      <p:grpSp>
        <p:nvGrpSpPr>
          <p:cNvPr id="560" name="Google Shape;560;p18"/>
          <p:cNvGrpSpPr/>
          <p:nvPr/>
        </p:nvGrpSpPr>
        <p:grpSpPr>
          <a:xfrm>
            <a:off x="1268463" y="6085756"/>
            <a:ext cx="1009733" cy="646484"/>
            <a:chOff x="5136200" y="1418884"/>
            <a:chExt cx="1009733" cy="646484"/>
          </a:xfrm>
        </p:grpSpPr>
        <p:sp>
          <p:nvSpPr>
            <p:cNvPr id="561" name="Google Shape;561;p18"/>
            <p:cNvSpPr/>
            <p:nvPr/>
          </p:nvSpPr>
          <p:spPr>
            <a:xfrm>
              <a:off x="5136200" y="1705328"/>
              <a:ext cx="1009733"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dirty="0">
                  <a:solidFill>
                    <a:schemeClr val="dk1"/>
                  </a:solidFill>
                  <a:latin typeface="Arial Narrow"/>
                  <a:ea typeface="Arial Narrow"/>
                  <a:cs typeface="Arial Narrow"/>
                  <a:sym typeface="Arial Narrow"/>
                </a:rPr>
                <a:t>8 casos</a:t>
              </a:r>
              <a:endParaRPr sz="1400" b="0" i="0" u="none" strike="noStrike" cap="none" dirty="0">
                <a:solidFill>
                  <a:srgbClr val="000000"/>
                </a:solidFill>
                <a:latin typeface="Arial"/>
                <a:ea typeface="Arial"/>
                <a:cs typeface="Arial"/>
                <a:sym typeface="Arial"/>
              </a:endParaRPr>
            </a:p>
          </p:txBody>
        </p:sp>
        <p:sp>
          <p:nvSpPr>
            <p:cNvPr id="562" name="Google Shape;562;p18"/>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Otros</a:t>
              </a:r>
              <a:endParaRPr sz="1200" b="1" i="0" u="sng" strike="noStrike" cap="none">
                <a:solidFill>
                  <a:srgbClr val="000000"/>
                </a:solidFill>
                <a:latin typeface="Arial Narrow"/>
                <a:ea typeface="Arial Narrow"/>
                <a:cs typeface="Arial Narrow"/>
                <a:sym typeface="Arial Narrow"/>
              </a:endParaRPr>
            </a:p>
          </p:txBody>
        </p:sp>
      </p:grpSp>
      <p:grpSp>
        <p:nvGrpSpPr>
          <p:cNvPr id="563" name="Google Shape;563;p18"/>
          <p:cNvGrpSpPr/>
          <p:nvPr/>
        </p:nvGrpSpPr>
        <p:grpSpPr>
          <a:xfrm>
            <a:off x="5140793" y="4480107"/>
            <a:ext cx="1993597" cy="2061136"/>
            <a:chOff x="2580891" y="3325852"/>
            <a:chExt cx="1993597" cy="2061136"/>
          </a:xfrm>
        </p:grpSpPr>
        <p:pic>
          <p:nvPicPr>
            <p:cNvPr id="564" name="Google Shape;564;p18"/>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565" name="Google Shape;565;p18"/>
            <p:cNvGrpSpPr/>
            <p:nvPr/>
          </p:nvGrpSpPr>
          <p:grpSpPr>
            <a:xfrm>
              <a:off x="2580891" y="4074879"/>
              <a:ext cx="1993597" cy="1312109"/>
              <a:chOff x="-115820" y="6816681"/>
              <a:chExt cx="1512608" cy="1312109"/>
            </a:xfrm>
          </p:grpSpPr>
          <p:sp>
            <p:nvSpPr>
              <p:cNvPr id="566" name="Google Shape;566;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567" name="Google Shape;567;p18"/>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 contributivo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6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a:t>
                </a:r>
                <a:r>
                  <a:rPr lang="es-ES" sz="1400" b="1" i="0" u="none" strike="noStrike" cap="none">
                    <a:solidFill>
                      <a:schemeClr val="dk1"/>
                    </a:solidFill>
                    <a:latin typeface="Arial Narrow"/>
                    <a:ea typeface="Arial Narrow"/>
                    <a:cs typeface="Arial Narrow"/>
                    <a:sym typeface="Arial Narrow"/>
                  </a:rPr>
                  <a:t> </a:t>
                </a:r>
                <a:r>
                  <a:rPr lang="es-ES" sz="1100" b="1" i="0" u="none" strike="noStrike" cap="none">
                    <a:solidFill>
                      <a:schemeClr val="dk1"/>
                    </a:solidFill>
                    <a:latin typeface="Arial Narrow"/>
                    <a:ea typeface="Arial Narrow"/>
                    <a:cs typeface="Arial Narrow"/>
                    <a:sym typeface="Arial Narrow"/>
                  </a:rPr>
                  <a:t> subsidiado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3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No afiliadas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grpSp>
        <p:nvGrpSpPr>
          <p:cNvPr id="568" name="Google Shape;568;p18"/>
          <p:cNvGrpSpPr/>
          <p:nvPr/>
        </p:nvGrpSpPr>
        <p:grpSpPr>
          <a:xfrm>
            <a:off x="2124145" y="5071695"/>
            <a:ext cx="1260281" cy="628312"/>
            <a:chOff x="2298589" y="3203848"/>
            <a:chExt cx="1260281" cy="628312"/>
          </a:xfrm>
        </p:grpSpPr>
        <p:sp>
          <p:nvSpPr>
            <p:cNvPr id="569" name="Google Shape;569;p1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570" name="Google Shape;570;p18"/>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Habitante de calle</a:t>
              </a:r>
              <a:endParaRPr sz="1200" b="1" i="0" u="sng" strike="noStrike" cap="none">
                <a:solidFill>
                  <a:srgbClr val="000000"/>
                </a:solidFill>
                <a:latin typeface="Arial Narrow"/>
                <a:ea typeface="Arial Narrow"/>
                <a:cs typeface="Arial Narrow"/>
                <a:sym typeface="Arial Narrow"/>
              </a:endParaRPr>
            </a:p>
          </p:txBody>
        </p:sp>
      </p:grpSp>
      <p:grpSp>
        <p:nvGrpSpPr>
          <p:cNvPr id="571" name="Google Shape;571;p18"/>
          <p:cNvGrpSpPr/>
          <p:nvPr/>
        </p:nvGrpSpPr>
        <p:grpSpPr>
          <a:xfrm>
            <a:off x="4334561" y="4427984"/>
            <a:ext cx="764855" cy="1238940"/>
            <a:chOff x="3867627" y="2682487"/>
            <a:chExt cx="764855" cy="1238940"/>
          </a:xfrm>
        </p:grpSpPr>
        <p:grpSp>
          <p:nvGrpSpPr>
            <p:cNvPr id="572" name="Google Shape;572;p18"/>
            <p:cNvGrpSpPr/>
            <p:nvPr/>
          </p:nvGrpSpPr>
          <p:grpSpPr>
            <a:xfrm>
              <a:off x="3867627" y="3306763"/>
              <a:ext cx="764855" cy="614664"/>
              <a:chOff x="2548770" y="3203848"/>
              <a:chExt cx="764855" cy="614664"/>
            </a:xfrm>
          </p:grpSpPr>
          <p:sp>
            <p:nvSpPr>
              <p:cNvPr id="573" name="Google Shape;573;p18"/>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 1 caso </a:t>
                </a:r>
                <a:endParaRPr sz="1400" b="0" i="0" u="none" strike="noStrike" cap="none">
                  <a:solidFill>
                    <a:srgbClr val="000000"/>
                  </a:solidFill>
                  <a:latin typeface="Arial"/>
                  <a:ea typeface="Arial"/>
                  <a:cs typeface="Arial"/>
                  <a:sym typeface="Arial"/>
                </a:endParaRPr>
              </a:p>
            </p:txBody>
          </p:sp>
          <p:sp>
            <p:nvSpPr>
              <p:cNvPr id="574" name="Google Shape;574;p1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Migrante</a:t>
                </a:r>
                <a:endParaRPr sz="1200" b="1" i="0" u="sng" strike="noStrike" cap="none">
                  <a:solidFill>
                    <a:srgbClr val="000000"/>
                  </a:solidFill>
                  <a:latin typeface="Arial Narrow"/>
                  <a:ea typeface="Arial Narrow"/>
                  <a:cs typeface="Arial Narrow"/>
                  <a:sym typeface="Arial Narrow"/>
                </a:endParaRPr>
              </a:p>
            </p:txBody>
          </p:sp>
        </p:grpSp>
        <p:pic>
          <p:nvPicPr>
            <p:cNvPr id="575" name="Google Shape;575;p18"/>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576" name="Google Shape;576;p18"/>
          <p:cNvGrpSpPr/>
          <p:nvPr/>
        </p:nvGrpSpPr>
        <p:grpSpPr>
          <a:xfrm>
            <a:off x="3084475" y="5076056"/>
            <a:ext cx="1380071" cy="625937"/>
            <a:chOff x="-285907" y="7056480"/>
            <a:chExt cx="1612468" cy="625937"/>
          </a:xfrm>
        </p:grpSpPr>
        <p:sp>
          <p:nvSpPr>
            <p:cNvPr id="577" name="Google Shape;577;p18"/>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Desplazado</a:t>
              </a:r>
              <a:endParaRPr sz="1400" b="0" i="0" u="none" strike="noStrike" cap="none">
                <a:solidFill>
                  <a:srgbClr val="000000"/>
                </a:solidFill>
                <a:latin typeface="Arial"/>
                <a:ea typeface="Arial"/>
                <a:cs typeface="Arial"/>
                <a:sym typeface="Arial"/>
              </a:endParaRPr>
            </a:p>
          </p:txBody>
        </p:sp>
        <p:sp>
          <p:nvSpPr>
            <p:cNvPr id="578" name="Google Shape;578;p18"/>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nvGrpSpPr>
          <p:cNvPr id="579" name="Google Shape;579;p18"/>
          <p:cNvGrpSpPr/>
          <p:nvPr/>
        </p:nvGrpSpPr>
        <p:grpSpPr>
          <a:xfrm>
            <a:off x="362827" y="5719335"/>
            <a:ext cx="1847617" cy="436842"/>
            <a:chOff x="3060727" y="484500"/>
            <a:chExt cx="2369636" cy="436842"/>
          </a:xfrm>
        </p:grpSpPr>
        <p:sp>
          <p:nvSpPr>
            <p:cNvPr id="580" name="Google Shape;580;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1" name="Google Shape;581;p1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Etnia</a:t>
              </a:r>
              <a:endParaRPr sz="1400" b="0" i="0" u="none" strike="noStrike" cap="none">
                <a:solidFill>
                  <a:srgbClr val="000000"/>
                </a:solidFill>
                <a:latin typeface="Arial"/>
                <a:ea typeface="Arial"/>
                <a:cs typeface="Arial"/>
                <a:sym typeface="Arial"/>
              </a:endParaRPr>
            </a:p>
          </p:txBody>
        </p:sp>
      </p:grpSp>
      <p:grpSp>
        <p:nvGrpSpPr>
          <p:cNvPr id="582" name="Google Shape;582;p18"/>
          <p:cNvGrpSpPr/>
          <p:nvPr/>
        </p:nvGrpSpPr>
        <p:grpSpPr>
          <a:xfrm>
            <a:off x="2349028" y="4067944"/>
            <a:ext cx="2722456" cy="436842"/>
            <a:chOff x="3060727" y="484500"/>
            <a:chExt cx="2369637" cy="436842"/>
          </a:xfrm>
        </p:grpSpPr>
        <p:sp>
          <p:nvSpPr>
            <p:cNvPr id="583" name="Google Shape;583;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p1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Poblaciones especiales</a:t>
              </a:r>
              <a:endParaRPr sz="1400" b="0" i="0" u="none" strike="noStrike" cap="none">
                <a:solidFill>
                  <a:srgbClr val="000000"/>
                </a:solidFill>
                <a:latin typeface="Arial"/>
                <a:ea typeface="Arial"/>
                <a:cs typeface="Arial"/>
                <a:sym typeface="Arial"/>
              </a:endParaRPr>
            </a:p>
          </p:txBody>
        </p:sp>
      </p:grpSp>
      <p:sp>
        <p:nvSpPr>
          <p:cNvPr id="585" name="Google Shape;585;p18"/>
          <p:cNvSpPr/>
          <p:nvPr/>
        </p:nvSpPr>
        <p:spPr>
          <a:xfrm>
            <a:off x="-11034" y="4663853"/>
            <a:ext cx="2221477"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Gestantes en seguimiento con diagnóstico de HB.</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Variación respecto al mismo período de 2024: </a:t>
            </a:r>
            <a:endParaRPr sz="1100" b="1" i="0" u="none" strike="noStrike" cap="none">
              <a:solidFill>
                <a:srgbClr val="FF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FF0000"/>
                </a:solidFill>
                <a:latin typeface="Arial Narrow"/>
                <a:ea typeface="Arial Narrow"/>
                <a:cs typeface="Arial Narrow"/>
                <a:sym typeface="Arial Narrow"/>
              </a:rPr>
              <a:t>Incremento del 44,4%</a:t>
            </a:r>
            <a:endParaRPr sz="1600" b="1" i="0" u="none" strike="noStrike" cap="none">
              <a:solidFill>
                <a:srgbClr val="FF0000"/>
              </a:solidFill>
              <a:latin typeface="Arial"/>
              <a:ea typeface="Arial"/>
              <a:cs typeface="Arial"/>
              <a:sym typeface="Arial"/>
            </a:endParaRPr>
          </a:p>
        </p:txBody>
      </p:sp>
      <p:pic>
        <p:nvPicPr>
          <p:cNvPr id="586" name="Google Shape;586;p18"/>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587" name="Google Shape;587;p18"/>
          <p:cNvPicPr preferRelativeResize="0"/>
          <p:nvPr/>
        </p:nvPicPr>
        <p:blipFill rotWithShape="1">
          <a:blip r:embed="rId8">
            <a:alphaModFix/>
          </a:blip>
          <a:srcRect/>
          <a:stretch/>
        </p:blipFill>
        <p:spPr>
          <a:xfrm>
            <a:off x="3383042" y="4538352"/>
            <a:ext cx="694975" cy="599336"/>
          </a:xfrm>
          <a:prstGeom prst="rect">
            <a:avLst/>
          </a:prstGeom>
          <a:noFill/>
          <a:ln>
            <a:noFill/>
          </a:ln>
        </p:spPr>
      </p:pic>
      <p:pic>
        <p:nvPicPr>
          <p:cNvPr id="588" name="Google Shape;588;p18"/>
          <p:cNvPicPr preferRelativeResize="0"/>
          <p:nvPr/>
        </p:nvPicPr>
        <p:blipFill rotWithShape="1">
          <a:blip r:embed="rId9">
            <a:alphaModFix/>
          </a:blip>
          <a:srcRect/>
          <a:stretch/>
        </p:blipFill>
        <p:spPr>
          <a:xfrm>
            <a:off x="26873" y="-27008"/>
            <a:ext cx="2153858" cy="2846793"/>
          </a:xfrm>
          <a:prstGeom prst="rect">
            <a:avLst/>
          </a:prstGeom>
          <a:noFill/>
          <a:ln>
            <a:noFill/>
          </a:ln>
        </p:spPr>
      </p:pic>
      <p:sp>
        <p:nvSpPr>
          <p:cNvPr id="589" name="Google Shape;589;p18"/>
          <p:cNvSpPr txBox="1"/>
          <p:nvPr/>
        </p:nvSpPr>
        <p:spPr>
          <a:xfrm>
            <a:off x="-94421" y="22375"/>
            <a:ext cx="2208885" cy="95410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Gestantes con diagnóstico de Hepatitis B y Trasmisión Materno Infantil TMI de la Hepatitis B. </a:t>
            </a:r>
            <a:endParaRPr sz="1400" b="0" i="0" u="none" strike="noStrike" cap="none">
              <a:solidFill>
                <a:srgbClr val="000000"/>
              </a:solidFill>
              <a:latin typeface="Arial"/>
              <a:ea typeface="Arial"/>
              <a:cs typeface="Arial"/>
              <a:sym typeface="Arial"/>
            </a:endParaRPr>
          </a:p>
        </p:txBody>
      </p:sp>
      <p:sp>
        <p:nvSpPr>
          <p:cNvPr id="590" name="Google Shape;590;p18"/>
          <p:cNvSpPr txBox="1"/>
          <p:nvPr/>
        </p:nvSpPr>
        <p:spPr>
          <a:xfrm>
            <a:off x="-11034" y="868009"/>
            <a:ext cx="2183097" cy="2755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sp>
        <p:nvSpPr>
          <p:cNvPr id="591" name="Google Shape;591;p18"/>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sp>
        <p:nvSpPr>
          <p:cNvPr id="592" name="Google Shape;592;p18"/>
          <p:cNvSpPr/>
          <p:nvPr/>
        </p:nvSpPr>
        <p:spPr>
          <a:xfrm>
            <a:off x="2180731" y="3677425"/>
            <a:ext cx="5033092" cy="360040"/>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3" name="Google Shape;593;p18"/>
          <p:cNvGrpSpPr/>
          <p:nvPr/>
        </p:nvGrpSpPr>
        <p:grpSpPr>
          <a:xfrm>
            <a:off x="2508298" y="3741015"/>
            <a:ext cx="3446504" cy="276999"/>
            <a:chOff x="2448322" y="74775"/>
            <a:chExt cx="3446504" cy="276999"/>
          </a:xfrm>
        </p:grpSpPr>
        <p:sp>
          <p:nvSpPr>
            <p:cNvPr id="594" name="Google Shape;594;p1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595" name="Google Shape;595;p18"/>
            <p:cNvCxnSpPr>
              <a:stCxn id="59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96" name="Google Shape;596;p1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sociodemográficas</a:t>
              </a:r>
              <a:endParaRPr sz="1400" b="0" i="0" u="none" strike="noStrike" cap="none">
                <a:solidFill>
                  <a:srgbClr val="000000"/>
                </a:solidFill>
                <a:latin typeface="Arial"/>
                <a:ea typeface="Arial"/>
                <a:cs typeface="Arial"/>
                <a:sym typeface="Arial"/>
              </a:endParaRPr>
            </a:p>
          </p:txBody>
        </p:sp>
      </p:grpSp>
      <p:sp>
        <p:nvSpPr>
          <p:cNvPr id="597" name="Google Shape;597;p18"/>
          <p:cNvSpPr/>
          <p:nvPr/>
        </p:nvSpPr>
        <p:spPr>
          <a:xfrm>
            <a:off x="2171776" y="2280415"/>
            <a:ext cx="5029953" cy="10156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a:ea typeface="Arial"/>
                <a:cs typeface="Arial"/>
                <a:sym typeface="Arial"/>
              </a:rPr>
              <a:t>Canal endémico para gestantes con HB, datos preliminares. Residentes en Medellín. Acumulado al undécimo periodo epidemiológico de 2025.</a:t>
            </a:r>
            <a:r>
              <a:rPr lang="es-ES" sz="1000" b="0" i="1" u="none" strike="noStrike" cap="none">
                <a:solidFill>
                  <a:schemeClr val="dk1"/>
                </a:solidFill>
                <a:latin typeface="Arial"/>
                <a:ea typeface="Arial"/>
                <a:cs typeface="Arial"/>
                <a:sym typeface="Arial"/>
              </a:rPr>
              <a:t> </a:t>
            </a:r>
            <a:endParaRPr sz="600" b="0" i="1" u="none" strike="noStrike" cap="none">
              <a:solidFill>
                <a:schemeClr val="dk1"/>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Nota: método utilizado MMWR (razones observadas y esperadas).</a:t>
            </a:r>
            <a:r>
              <a:rPr lang="es-ES" sz="1000" b="0" i="1" u="none" strike="noStrike" cap="none">
                <a:solidFill>
                  <a:schemeClr val="dk1"/>
                </a:solidFill>
                <a:latin typeface="Arial"/>
                <a:ea typeface="Arial"/>
                <a:cs typeface="Arial"/>
                <a:sym typeface="Arial"/>
              </a:rPr>
              <a:t> </a:t>
            </a:r>
            <a:r>
              <a:rPr lang="es-ES" sz="1000" b="0" i="0" u="none" strike="noStrike" cap="none">
                <a:solidFill>
                  <a:schemeClr val="dk1"/>
                </a:solidFill>
                <a:latin typeface="Arial"/>
                <a:ea typeface="Arial"/>
                <a:cs typeface="Arial"/>
                <a:sym typeface="Arial"/>
              </a:rPr>
              <a:t>No se incluyeron los casos identificados durante el tiempo que duró la pandemia de Covid 19 (años 2020 y 2021). Fuente: Seguimiento de gestantes con HB 2016 - 2025. Medellín. Fecha de corte: 29/11/2025.</a:t>
            </a:r>
            <a:endParaRPr sz="1400" b="0" i="0" u="none" strike="noStrike" cap="none">
              <a:solidFill>
                <a:srgbClr val="000000"/>
              </a:solidFill>
              <a:latin typeface="Arial"/>
              <a:ea typeface="Arial"/>
              <a:cs typeface="Arial"/>
              <a:sym typeface="Arial"/>
            </a:endParaRPr>
          </a:p>
        </p:txBody>
      </p:sp>
      <p:sp>
        <p:nvSpPr>
          <p:cNvPr id="598" name="Google Shape;598;p18"/>
          <p:cNvSpPr/>
          <p:nvPr/>
        </p:nvSpPr>
        <p:spPr>
          <a:xfrm>
            <a:off x="328792" y="7641456"/>
            <a:ext cx="6033908" cy="1502544"/>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Gestante del grupo de 15 a 19 años: un (1) caso.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Gestante del grupo de 20 a 24 años: tres (3)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Gestante del grupo de 25 a 29 años: un (1) caso.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Gestante del grupo de 30 a 34 años:  dos (2) casos.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Gestante del grupo de 35 a 39 años: dos (2) casos.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Todas (9) nuevas en la estrategia, con diagnóstico durante la gestación,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primer trimestre cuatro (4), segundo trimestre una (1), tercer trimestre (1), sin CPN dos (2).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Cinco (5) con diagnóstico de hepatitis B crónica.</a:t>
            </a:r>
            <a:endParaRPr sz="1400" b="0" i="0" u="none" strike="noStrike" cap="none">
              <a:solidFill>
                <a:srgbClr val="000000"/>
              </a:solidFill>
              <a:latin typeface="Arial"/>
              <a:ea typeface="Arial"/>
              <a:cs typeface="Arial"/>
              <a:sym typeface="Arial"/>
            </a:endParaRPr>
          </a:p>
        </p:txBody>
      </p:sp>
      <p:sp>
        <p:nvSpPr>
          <p:cNvPr id="599" name="Google Shape;599;p18"/>
          <p:cNvSpPr txBox="1"/>
          <p:nvPr/>
        </p:nvSpPr>
        <p:spPr>
          <a:xfrm>
            <a:off x="2220144" y="3275856"/>
            <a:ext cx="494217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rgbClr val="002060"/>
                </a:solidFill>
                <a:latin typeface="Arial"/>
                <a:ea typeface="Arial"/>
                <a:cs typeface="Arial"/>
                <a:sym typeface="Arial"/>
              </a:rPr>
              <a:t>Gestantes con diagnóstico de HB, razón de prevalencia por año: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rgbClr val="002060"/>
                </a:solidFill>
                <a:latin typeface="Arial"/>
                <a:ea typeface="Arial"/>
                <a:cs typeface="Arial"/>
                <a:sym typeface="Arial"/>
              </a:rPr>
              <a:t>0,5 por mil nacidos vivos</a:t>
            </a:r>
            <a:endParaRPr sz="1200" b="0" i="0" u="none" strike="noStrike" cap="none">
              <a:solidFill>
                <a:srgbClr val="002060"/>
              </a:solidFill>
              <a:latin typeface="Calibri"/>
              <a:ea typeface="Calibri"/>
              <a:cs typeface="Calibri"/>
              <a:sym typeface="Calibri"/>
            </a:endParaRPr>
          </a:p>
        </p:txBody>
      </p:sp>
      <p:pic>
        <p:nvPicPr>
          <p:cNvPr id="600" name="Google Shape;600;p18"/>
          <p:cNvPicPr preferRelativeResize="0"/>
          <p:nvPr/>
        </p:nvPicPr>
        <p:blipFill rotWithShape="1">
          <a:blip r:embed="rId10">
            <a:alphaModFix/>
          </a:blip>
          <a:srcRect/>
          <a:stretch/>
        </p:blipFill>
        <p:spPr>
          <a:xfrm>
            <a:off x="2434556" y="407073"/>
            <a:ext cx="4408437" cy="1866290"/>
          </a:xfrm>
          <a:prstGeom prst="rect">
            <a:avLst/>
          </a:prstGeom>
          <a:noFill/>
          <a:ln>
            <a:noFill/>
          </a:ln>
        </p:spPr>
      </p:pic>
    </p:spTree>
    <p:extLst>
      <p:ext uri="{BB962C8B-B14F-4D97-AF65-F5344CB8AC3E}">
        <p14:creationId xmlns:p14="http://schemas.microsoft.com/office/powerpoint/2010/main" val="2718872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9"/>
          <p:cNvSpPr/>
          <p:nvPr/>
        </p:nvSpPr>
        <p:spPr>
          <a:xfrm>
            <a:off x="502990" y="4732040"/>
            <a:ext cx="6416675" cy="14773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Gestantes con diagnóstico de Hepatitis B, prevalencia por año.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002060"/>
                </a:solidFill>
                <a:latin typeface="Arial"/>
                <a:ea typeface="Arial"/>
                <a:cs typeface="Arial"/>
                <a:sym typeface="Arial"/>
              </a:rPr>
              <a:t>Residentes en Medellín, 2010-2025*.</a:t>
            </a:r>
            <a:endParaRPr sz="2000" b="0" i="0" u="none" strike="noStrike" cap="none">
              <a:solidFill>
                <a:srgbClr val="00206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p: Cifras preliminares. </a:t>
            </a:r>
            <a:endParaRPr sz="10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Arial"/>
                <a:ea typeface="Arial"/>
                <a:cs typeface="Arial"/>
                <a:sym typeface="Arial"/>
              </a:rPr>
              <a:t>Fuente: Proceso de vigilancia epidemiológica de gestantes con diagnóstico HB y TMI del HB. Medellín, 2010–2025p. Corte 29/11/2025. Nacidos vivos DANE 2010 - 2024. La cifra de 2025 es preliminar con base en 2024.</a:t>
            </a:r>
            <a:endParaRPr sz="1400" b="0" i="0" u="none" strike="noStrike" cap="none">
              <a:solidFill>
                <a:srgbClr val="000000"/>
              </a:solidFill>
              <a:latin typeface="Arial"/>
              <a:ea typeface="Arial"/>
              <a:cs typeface="Arial"/>
              <a:sym typeface="Arial"/>
            </a:endParaRPr>
          </a:p>
        </p:txBody>
      </p:sp>
      <p:pic>
        <p:nvPicPr>
          <p:cNvPr id="606" name="Google Shape;606;p19"/>
          <p:cNvPicPr preferRelativeResize="0"/>
          <p:nvPr/>
        </p:nvPicPr>
        <p:blipFill rotWithShape="1">
          <a:blip r:embed="rId3">
            <a:alphaModFix/>
          </a:blip>
          <a:srcRect/>
          <a:stretch/>
        </p:blipFill>
        <p:spPr>
          <a:xfrm>
            <a:off x="304584" y="1085851"/>
            <a:ext cx="6591731" cy="3398540"/>
          </a:xfrm>
          <a:prstGeom prst="rect">
            <a:avLst/>
          </a:prstGeom>
          <a:noFill/>
          <a:ln>
            <a:noFill/>
          </a:ln>
        </p:spPr>
      </p:pic>
      <p:sp>
        <p:nvSpPr>
          <p:cNvPr id="4"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a:t>
            </a:r>
            <a:r>
              <a:rPr lang="es-ES" sz="1050" b="1" dirty="0" smtClean="0">
                <a:solidFill>
                  <a:schemeClr val="dk1"/>
                </a:solidFill>
                <a:latin typeface="Arial Narrow"/>
                <a:ea typeface="Arial Narrow"/>
                <a:cs typeface="Arial Narrow"/>
                <a:sym typeface="Arial Narrow"/>
              </a:rPr>
              <a:t>46</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9929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20"/>
          <p:cNvPicPr preferRelativeResize="0"/>
          <p:nvPr/>
        </p:nvPicPr>
        <p:blipFill rotWithShape="1">
          <a:blip r:embed="rId3">
            <a:alphaModFix/>
          </a:blip>
          <a:srcRect t="51429"/>
          <a:stretch/>
        </p:blipFill>
        <p:spPr>
          <a:xfrm>
            <a:off x="0" y="2824178"/>
            <a:ext cx="2180731" cy="2724869"/>
          </a:xfrm>
          <a:prstGeom prst="rect">
            <a:avLst/>
          </a:prstGeom>
          <a:noFill/>
          <a:ln>
            <a:noFill/>
          </a:ln>
        </p:spPr>
      </p:pic>
      <p:pic>
        <p:nvPicPr>
          <p:cNvPr id="612" name="Google Shape;612;p20"/>
          <p:cNvPicPr preferRelativeResize="0"/>
          <p:nvPr/>
        </p:nvPicPr>
        <p:blipFill rotWithShape="1">
          <a:blip r:embed="rId4">
            <a:alphaModFix/>
          </a:blip>
          <a:srcRect/>
          <a:stretch/>
        </p:blipFill>
        <p:spPr>
          <a:xfrm>
            <a:off x="179214" y="4211960"/>
            <a:ext cx="1892650" cy="488476"/>
          </a:xfrm>
          <a:prstGeom prst="rect">
            <a:avLst/>
          </a:prstGeom>
          <a:noFill/>
          <a:ln>
            <a:noFill/>
          </a:ln>
        </p:spPr>
      </p:pic>
      <p:grpSp>
        <p:nvGrpSpPr>
          <p:cNvPr id="613" name="Google Shape;613;p20"/>
          <p:cNvGrpSpPr/>
          <p:nvPr/>
        </p:nvGrpSpPr>
        <p:grpSpPr>
          <a:xfrm>
            <a:off x="2448322" y="74775"/>
            <a:ext cx="936032" cy="261610"/>
            <a:chOff x="2448322" y="74775"/>
            <a:chExt cx="936032" cy="261610"/>
          </a:xfrm>
        </p:grpSpPr>
        <p:sp>
          <p:nvSpPr>
            <p:cNvPr id="614" name="Google Shape;614;p2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615" name="Google Shape;615;p20"/>
            <p:cNvCxnSpPr>
              <a:stCxn id="61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616" name="Google Shape;616;p20"/>
          <p:cNvSpPr/>
          <p:nvPr/>
        </p:nvSpPr>
        <p:spPr>
          <a:xfrm>
            <a:off x="179214" y="6516216"/>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17" name="Google Shape;617;p20"/>
          <p:cNvGrpSpPr/>
          <p:nvPr/>
        </p:nvGrpSpPr>
        <p:grpSpPr>
          <a:xfrm>
            <a:off x="910927" y="6660232"/>
            <a:ext cx="4715752" cy="304871"/>
            <a:chOff x="2448322" y="46903"/>
            <a:chExt cx="3446504" cy="304871"/>
          </a:xfrm>
        </p:grpSpPr>
        <p:sp>
          <p:nvSpPr>
            <p:cNvPr id="618" name="Google Shape;618;p20"/>
            <p:cNvSpPr/>
            <p:nvPr/>
          </p:nvSpPr>
          <p:spPr>
            <a:xfrm>
              <a:off x="2448322" y="46903"/>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619" name="Google Shape;619;p20"/>
            <p:cNvCxnSpPr>
              <a:stCxn id="618" idx="6"/>
            </p:cNvCxnSpPr>
            <p:nvPr/>
          </p:nvCxnSpPr>
          <p:spPr>
            <a:xfrm>
              <a:off x="2684736" y="195963"/>
              <a:ext cx="729300" cy="0"/>
            </a:xfrm>
            <a:prstGeom prst="straightConnector1">
              <a:avLst/>
            </a:prstGeom>
            <a:noFill/>
            <a:ln w="28575" cap="flat" cmpd="sng">
              <a:solidFill>
                <a:srgbClr val="C00000"/>
              </a:solidFill>
              <a:prstDash val="solid"/>
              <a:round/>
              <a:headEnd type="none" w="sm" len="sm"/>
              <a:tailEnd type="none" w="sm" len="sm"/>
            </a:ln>
          </p:spPr>
        </p:cxnSp>
        <p:sp>
          <p:nvSpPr>
            <p:cNvPr id="620" name="Google Shape;620;p2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Clasificación de los casos analizados</a:t>
              </a:r>
              <a:endParaRPr sz="1400" b="0" i="0" u="none" strike="noStrike" cap="none">
                <a:solidFill>
                  <a:srgbClr val="000000"/>
                </a:solidFill>
                <a:latin typeface="Arial"/>
                <a:ea typeface="Arial"/>
                <a:cs typeface="Arial"/>
                <a:sym typeface="Arial"/>
              </a:endParaRPr>
            </a:p>
          </p:txBody>
        </p:sp>
      </p:grpSp>
      <p:sp>
        <p:nvSpPr>
          <p:cNvPr id="621" name="Google Shape;621;p2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47</a:t>
            </a:r>
            <a:endParaRPr sz="1400" b="0" i="0" u="none" strike="noStrike" cap="none" dirty="0">
              <a:solidFill>
                <a:srgbClr val="000000"/>
              </a:solidFill>
              <a:latin typeface="Arial"/>
              <a:ea typeface="Arial"/>
              <a:cs typeface="Arial"/>
              <a:sym typeface="Arial"/>
            </a:endParaRPr>
          </a:p>
        </p:txBody>
      </p:sp>
      <p:grpSp>
        <p:nvGrpSpPr>
          <p:cNvPr id="622" name="Google Shape;622;p20"/>
          <p:cNvGrpSpPr/>
          <p:nvPr/>
        </p:nvGrpSpPr>
        <p:grpSpPr>
          <a:xfrm>
            <a:off x="216074" y="5904868"/>
            <a:ext cx="1152880" cy="611348"/>
            <a:chOff x="3744466" y="1301912"/>
            <a:chExt cx="1152880" cy="611348"/>
          </a:xfrm>
        </p:grpSpPr>
        <p:sp>
          <p:nvSpPr>
            <p:cNvPr id="623" name="Google Shape;623;p20"/>
            <p:cNvSpPr/>
            <p:nvPr/>
          </p:nvSpPr>
          <p:spPr>
            <a:xfrm>
              <a:off x="3912519"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a:t>
              </a:r>
              <a:endParaRPr sz="1400" b="0" i="0" u="none" strike="noStrike" cap="none">
                <a:solidFill>
                  <a:srgbClr val="000000"/>
                </a:solidFill>
                <a:latin typeface="Arial"/>
                <a:ea typeface="Arial"/>
                <a:cs typeface="Arial"/>
                <a:sym typeface="Arial"/>
              </a:endParaRPr>
            </a:p>
          </p:txBody>
        </p:sp>
        <p:sp>
          <p:nvSpPr>
            <p:cNvPr id="624" name="Google Shape;624;p20"/>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Afrocolombiano</a:t>
              </a:r>
              <a:endParaRPr sz="1200" b="1" i="0" u="sng" strike="noStrike" cap="none">
                <a:solidFill>
                  <a:srgbClr val="000000"/>
                </a:solidFill>
                <a:latin typeface="Arial Narrow"/>
                <a:ea typeface="Arial Narrow"/>
                <a:cs typeface="Arial Narrow"/>
                <a:sym typeface="Arial Narrow"/>
              </a:endParaRPr>
            </a:p>
          </p:txBody>
        </p:sp>
      </p:grpSp>
      <p:grpSp>
        <p:nvGrpSpPr>
          <p:cNvPr id="625" name="Google Shape;625;p20"/>
          <p:cNvGrpSpPr/>
          <p:nvPr/>
        </p:nvGrpSpPr>
        <p:grpSpPr>
          <a:xfrm>
            <a:off x="1368954" y="5869732"/>
            <a:ext cx="980076" cy="646484"/>
            <a:chOff x="5236691" y="1418884"/>
            <a:chExt cx="980076" cy="646484"/>
          </a:xfrm>
        </p:grpSpPr>
        <p:sp>
          <p:nvSpPr>
            <p:cNvPr id="626" name="Google Shape;626;p20"/>
            <p:cNvSpPr/>
            <p:nvPr/>
          </p:nvSpPr>
          <p:spPr>
            <a:xfrm>
              <a:off x="5236691" y="1705328"/>
              <a:ext cx="980076"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4 casos</a:t>
              </a:r>
              <a:endParaRPr sz="1400" b="0" i="0" u="none" strike="noStrike" cap="none">
                <a:solidFill>
                  <a:srgbClr val="000000"/>
                </a:solidFill>
                <a:latin typeface="Arial"/>
                <a:ea typeface="Arial"/>
                <a:cs typeface="Arial"/>
                <a:sym typeface="Arial"/>
              </a:endParaRPr>
            </a:p>
          </p:txBody>
        </p:sp>
        <p:sp>
          <p:nvSpPr>
            <p:cNvPr id="627" name="Google Shape;627;p20"/>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Otros</a:t>
              </a:r>
              <a:endParaRPr sz="1200" b="1" i="0" u="sng" strike="noStrike" cap="none">
                <a:solidFill>
                  <a:srgbClr val="000000"/>
                </a:solidFill>
                <a:latin typeface="Arial Narrow"/>
                <a:ea typeface="Arial Narrow"/>
                <a:cs typeface="Arial Narrow"/>
                <a:sym typeface="Arial Narrow"/>
              </a:endParaRPr>
            </a:p>
          </p:txBody>
        </p:sp>
      </p:grpSp>
      <p:grpSp>
        <p:nvGrpSpPr>
          <p:cNvPr id="628" name="Google Shape;628;p20"/>
          <p:cNvGrpSpPr/>
          <p:nvPr/>
        </p:nvGrpSpPr>
        <p:grpSpPr>
          <a:xfrm>
            <a:off x="5140793" y="4480107"/>
            <a:ext cx="1993597" cy="2061136"/>
            <a:chOff x="2580891" y="3325852"/>
            <a:chExt cx="1993597" cy="2061136"/>
          </a:xfrm>
        </p:grpSpPr>
        <p:pic>
          <p:nvPicPr>
            <p:cNvPr id="629" name="Google Shape;629;p20"/>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630" name="Google Shape;630;p20"/>
            <p:cNvGrpSpPr/>
            <p:nvPr/>
          </p:nvGrpSpPr>
          <p:grpSpPr>
            <a:xfrm>
              <a:off x="2580891" y="4074879"/>
              <a:ext cx="1993597" cy="1312109"/>
              <a:chOff x="-115820" y="6816681"/>
              <a:chExt cx="1512608" cy="1312109"/>
            </a:xfrm>
          </p:grpSpPr>
          <p:sp>
            <p:nvSpPr>
              <p:cNvPr id="631" name="Google Shape;631;p2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632" name="Google Shape;632;p20"/>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 contributivo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2 casos 40%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a:t>
                </a:r>
                <a:r>
                  <a:rPr lang="es-ES" sz="1400" b="1" i="0" u="none" strike="noStrike" cap="none">
                    <a:solidFill>
                      <a:schemeClr val="dk1"/>
                    </a:solidFill>
                    <a:latin typeface="Arial Narrow"/>
                    <a:ea typeface="Arial Narrow"/>
                    <a:cs typeface="Arial Narrow"/>
                    <a:sym typeface="Arial Narrow"/>
                  </a:rPr>
                  <a:t> </a:t>
                </a:r>
                <a:r>
                  <a:rPr lang="es-ES" sz="1100" b="1" i="0" u="none" strike="noStrike" cap="none">
                    <a:solidFill>
                      <a:schemeClr val="dk1"/>
                    </a:solidFill>
                    <a:latin typeface="Arial Narrow"/>
                    <a:ea typeface="Arial Narrow"/>
                    <a:cs typeface="Arial Narrow"/>
                    <a:sym typeface="Arial Narrow"/>
                  </a:rPr>
                  <a:t> subsidiado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3 caso    60%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No afiliado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grpSp>
        <p:nvGrpSpPr>
          <p:cNvPr id="633" name="Google Shape;633;p20"/>
          <p:cNvGrpSpPr/>
          <p:nvPr/>
        </p:nvGrpSpPr>
        <p:grpSpPr>
          <a:xfrm>
            <a:off x="2124145" y="5071695"/>
            <a:ext cx="1260281" cy="628312"/>
            <a:chOff x="2298589" y="3203848"/>
            <a:chExt cx="1260281" cy="628312"/>
          </a:xfrm>
        </p:grpSpPr>
        <p:sp>
          <p:nvSpPr>
            <p:cNvPr id="634" name="Google Shape;634;p20"/>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635" name="Google Shape;635;p20"/>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Habitante de calle</a:t>
              </a:r>
              <a:endParaRPr sz="1200" b="1" i="0" u="sng" strike="noStrike" cap="none">
                <a:solidFill>
                  <a:srgbClr val="000000"/>
                </a:solidFill>
                <a:latin typeface="Arial Narrow"/>
                <a:ea typeface="Arial Narrow"/>
                <a:cs typeface="Arial Narrow"/>
                <a:sym typeface="Arial Narrow"/>
              </a:endParaRPr>
            </a:p>
          </p:txBody>
        </p:sp>
      </p:grpSp>
      <p:grpSp>
        <p:nvGrpSpPr>
          <p:cNvPr id="636" name="Google Shape;636;p20"/>
          <p:cNvGrpSpPr/>
          <p:nvPr/>
        </p:nvGrpSpPr>
        <p:grpSpPr>
          <a:xfrm>
            <a:off x="4334561" y="4427984"/>
            <a:ext cx="764855" cy="1238940"/>
            <a:chOff x="3867627" y="2682487"/>
            <a:chExt cx="764855" cy="1238940"/>
          </a:xfrm>
        </p:grpSpPr>
        <p:grpSp>
          <p:nvGrpSpPr>
            <p:cNvPr id="637" name="Google Shape;637;p20"/>
            <p:cNvGrpSpPr/>
            <p:nvPr/>
          </p:nvGrpSpPr>
          <p:grpSpPr>
            <a:xfrm>
              <a:off x="3867627" y="3306763"/>
              <a:ext cx="764855" cy="614664"/>
              <a:chOff x="2548770" y="3203848"/>
              <a:chExt cx="764855" cy="614664"/>
            </a:xfrm>
          </p:grpSpPr>
          <p:sp>
            <p:nvSpPr>
              <p:cNvPr id="638" name="Google Shape;638;p20"/>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639" name="Google Shape;639;p20"/>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Migrante</a:t>
                </a:r>
                <a:endParaRPr sz="1200" b="1" i="0" u="sng" strike="noStrike" cap="none">
                  <a:solidFill>
                    <a:srgbClr val="000000"/>
                  </a:solidFill>
                  <a:latin typeface="Arial Narrow"/>
                  <a:ea typeface="Arial Narrow"/>
                  <a:cs typeface="Arial Narrow"/>
                  <a:sym typeface="Arial Narrow"/>
                </a:endParaRPr>
              </a:p>
            </p:txBody>
          </p:sp>
        </p:grpSp>
        <p:pic>
          <p:nvPicPr>
            <p:cNvPr id="640" name="Google Shape;640;p20"/>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641" name="Google Shape;641;p20"/>
          <p:cNvGrpSpPr/>
          <p:nvPr/>
        </p:nvGrpSpPr>
        <p:grpSpPr>
          <a:xfrm>
            <a:off x="3084475" y="5076056"/>
            <a:ext cx="1380071" cy="625937"/>
            <a:chOff x="-285907" y="7056480"/>
            <a:chExt cx="1612468" cy="625937"/>
          </a:xfrm>
        </p:grpSpPr>
        <p:sp>
          <p:nvSpPr>
            <p:cNvPr id="642" name="Google Shape;642;p20"/>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Desplazado</a:t>
              </a:r>
              <a:endParaRPr sz="1400" b="0" i="0" u="none" strike="noStrike" cap="none">
                <a:solidFill>
                  <a:srgbClr val="000000"/>
                </a:solidFill>
                <a:latin typeface="Arial"/>
                <a:ea typeface="Arial"/>
                <a:cs typeface="Arial"/>
                <a:sym typeface="Arial"/>
              </a:endParaRPr>
            </a:p>
          </p:txBody>
        </p:sp>
        <p:sp>
          <p:nvSpPr>
            <p:cNvPr id="643" name="Google Shape;643;p20"/>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nvGrpSpPr>
          <p:cNvPr id="644" name="Google Shape;644;p20"/>
          <p:cNvGrpSpPr/>
          <p:nvPr/>
        </p:nvGrpSpPr>
        <p:grpSpPr>
          <a:xfrm>
            <a:off x="362827" y="5503125"/>
            <a:ext cx="1847617" cy="436842"/>
            <a:chOff x="3060727" y="484500"/>
            <a:chExt cx="2369636" cy="436842"/>
          </a:xfrm>
        </p:grpSpPr>
        <p:sp>
          <p:nvSpPr>
            <p:cNvPr id="645" name="Google Shape;645;p2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p20"/>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Etnia</a:t>
              </a:r>
              <a:endParaRPr sz="1400" b="0" i="0" u="none" strike="noStrike" cap="none">
                <a:solidFill>
                  <a:srgbClr val="000000"/>
                </a:solidFill>
                <a:latin typeface="Arial"/>
                <a:ea typeface="Arial"/>
                <a:cs typeface="Arial"/>
                <a:sym typeface="Arial"/>
              </a:endParaRPr>
            </a:p>
          </p:txBody>
        </p:sp>
      </p:grpSp>
      <p:grpSp>
        <p:nvGrpSpPr>
          <p:cNvPr id="647" name="Google Shape;647;p20"/>
          <p:cNvGrpSpPr/>
          <p:nvPr/>
        </p:nvGrpSpPr>
        <p:grpSpPr>
          <a:xfrm>
            <a:off x="2349028" y="4067944"/>
            <a:ext cx="2722456" cy="436842"/>
            <a:chOff x="3060727" y="484500"/>
            <a:chExt cx="2369637" cy="436842"/>
          </a:xfrm>
        </p:grpSpPr>
        <p:sp>
          <p:nvSpPr>
            <p:cNvPr id="648" name="Google Shape;648;p2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9" name="Google Shape;649;p20"/>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Poblaciones especiales</a:t>
              </a:r>
              <a:endParaRPr sz="1400" b="0" i="0" u="none" strike="noStrike" cap="none">
                <a:solidFill>
                  <a:srgbClr val="000000"/>
                </a:solidFill>
                <a:latin typeface="Arial"/>
                <a:ea typeface="Arial"/>
                <a:cs typeface="Arial"/>
                <a:sym typeface="Arial"/>
              </a:endParaRPr>
            </a:p>
          </p:txBody>
        </p:sp>
      </p:grpSp>
      <p:sp>
        <p:nvSpPr>
          <p:cNvPr id="650" name="Google Shape;650;p20"/>
          <p:cNvSpPr/>
          <p:nvPr/>
        </p:nvSpPr>
        <p:spPr>
          <a:xfrm>
            <a:off x="420668" y="4281974"/>
            <a:ext cx="98051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1" i="0" u="none" strike="noStrike" cap="none">
                <a:solidFill>
                  <a:schemeClr val="dk1"/>
                </a:solidFill>
                <a:latin typeface="Arial Narrow"/>
                <a:ea typeface="Arial Narrow"/>
                <a:cs typeface="Arial Narrow"/>
                <a:sym typeface="Arial Narrow"/>
              </a:rPr>
              <a:t>5</a:t>
            </a:r>
            <a:endParaRPr sz="1800" b="1" i="0" u="none" strike="noStrike" cap="none">
              <a:solidFill>
                <a:schemeClr val="dk1"/>
              </a:solidFill>
              <a:latin typeface="Arial Narrow"/>
              <a:ea typeface="Arial Narrow"/>
              <a:cs typeface="Arial Narrow"/>
              <a:sym typeface="Arial Narrow"/>
            </a:endParaRPr>
          </a:p>
        </p:txBody>
      </p:sp>
      <p:pic>
        <p:nvPicPr>
          <p:cNvPr id="651" name="Google Shape;651;p20"/>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652" name="Google Shape;652;p20"/>
          <p:cNvPicPr preferRelativeResize="0"/>
          <p:nvPr/>
        </p:nvPicPr>
        <p:blipFill rotWithShape="1">
          <a:blip r:embed="rId8">
            <a:alphaModFix/>
          </a:blip>
          <a:srcRect/>
          <a:stretch/>
        </p:blipFill>
        <p:spPr>
          <a:xfrm>
            <a:off x="3383042" y="4538352"/>
            <a:ext cx="694975" cy="599336"/>
          </a:xfrm>
          <a:prstGeom prst="rect">
            <a:avLst/>
          </a:prstGeom>
          <a:noFill/>
          <a:ln>
            <a:noFill/>
          </a:ln>
        </p:spPr>
      </p:pic>
      <p:sp>
        <p:nvSpPr>
          <p:cNvPr id="653" name="Google Shape;653;p20"/>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 la notificación</a:t>
            </a:r>
            <a:endParaRPr sz="1400" b="0" i="0" u="none" strike="noStrike" cap="none">
              <a:solidFill>
                <a:srgbClr val="000000"/>
              </a:solidFill>
              <a:latin typeface="Arial"/>
              <a:ea typeface="Arial"/>
              <a:cs typeface="Arial"/>
              <a:sym typeface="Arial"/>
            </a:endParaRPr>
          </a:p>
        </p:txBody>
      </p:sp>
      <p:sp>
        <p:nvSpPr>
          <p:cNvPr id="654" name="Google Shape;654;p20"/>
          <p:cNvSpPr/>
          <p:nvPr/>
        </p:nvSpPr>
        <p:spPr>
          <a:xfrm>
            <a:off x="2167758" y="3563888"/>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55" name="Google Shape;655;p20"/>
          <p:cNvGrpSpPr/>
          <p:nvPr/>
        </p:nvGrpSpPr>
        <p:grpSpPr>
          <a:xfrm>
            <a:off x="2458085" y="3718937"/>
            <a:ext cx="3446504" cy="276999"/>
            <a:chOff x="2448322" y="74775"/>
            <a:chExt cx="3446504" cy="276999"/>
          </a:xfrm>
        </p:grpSpPr>
        <p:sp>
          <p:nvSpPr>
            <p:cNvPr id="656" name="Google Shape;656;p2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657" name="Google Shape;657;p20"/>
            <p:cNvCxnSpPr>
              <a:stCxn id="65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58" name="Google Shape;658;p2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sociodemográficas</a:t>
              </a:r>
              <a:endParaRPr sz="1400" b="0" i="0" u="none" strike="noStrike" cap="none">
                <a:solidFill>
                  <a:srgbClr val="000000"/>
                </a:solidFill>
                <a:latin typeface="Arial"/>
                <a:ea typeface="Arial"/>
                <a:cs typeface="Arial"/>
                <a:sym typeface="Arial"/>
              </a:endParaRPr>
            </a:p>
          </p:txBody>
        </p:sp>
      </p:grpSp>
      <p:sp>
        <p:nvSpPr>
          <p:cNvPr id="659" name="Google Shape;659;p20"/>
          <p:cNvSpPr/>
          <p:nvPr/>
        </p:nvSpPr>
        <p:spPr>
          <a:xfrm>
            <a:off x="2360344" y="2051720"/>
            <a:ext cx="4660893" cy="119006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rgbClr val="000000"/>
                </a:solidFill>
                <a:latin typeface="Arial"/>
                <a:ea typeface="Arial"/>
                <a:cs typeface="Arial"/>
                <a:sym typeface="Arial"/>
              </a:rPr>
              <a:t>Canal endémico para las muertes por IRA por causa básica, datos preliminares. Residentes en Medellín. Acumulado al undécimo periodo epidemiológico de 2025.</a:t>
            </a:r>
            <a:r>
              <a:rPr lang="es-ES" sz="1000" b="0" i="1" u="none" strike="noStrike" cap="none">
                <a:solidFill>
                  <a:srgbClr val="000000"/>
                </a:solidFill>
                <a:latin typeface="Arial"/>
                <a:ea typeface="Arial"/>
                <a:cs typeface="Arial"/>
                <a:sym typeface="Arial"/>
              </a:rPr>
              <a:t> </a:t>
            </a:r>
            <a:endParaRPr sz="500" b="0" i="1" u="none" strike="noStrike" cap="none">
              <a:solidFill>
                <a:srgbClr val="1F497D"/>
              </a:solidFill>
              <a:latin typeface="Quattrocento Sans"/>
              <a:ea typeface="Quattrocento Sans"/>
              <a:cs typeface="Quattrocento Sans"/>
              <a:sym typeface="Quattrocento Sans"/>
            </a:endParaRPr>
          </a:p>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rgbClr val="000000"/>
                </a:solidFill>
                <a:latin typeface="Arial"/>
                <a:ea typeface="Arial"/>
                <a:cs typeface="Arial"/>
                <a:sym typeface="Arial"/>
              </a:rPr>
              <a:t>Nota: método utilizado MMWR (razones observadas y esperadas). No se incluyeron los casos identificados durante el tiempo que duró la pandemia de COVID 19 (años 2020 y 2021).Fuente: Seguimiento de muertes por IRA 2016 - 2025, Sivigila. Medellín. Corte 29/11/2025</a:t>
            </a:r>
            <a:endParaRPr sz="800" b="0" i="0" u="none" strike="noStrike" cap="none">
              <a:solidFill>
                <a:schemeClr val="dk1"/>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900"/>
              <a:buFont typeface="Arial"/>
              <a:buNone/>
            </a:pPr>
            <a:r>
              <a:rPr lang="es-ES" sz="900" b="0" i="0" u="none" strike="noStrike" cap="none">
                <a:solidFill>
                  <a:srgbClr val="000000"/>
                </a:solidFill>
                <a:latin typeface="Arial"/>
                <a:ea typeface="Arial"/>
                <a:cs typeface="Arial"/>
                <a:sym typeface="Arial"/>
              </a:rPr>
              <a:t> </a:t>
            </a:r>
            <a:endParaRPr sz="400" b="0" i="0" u="none" strike="noStrike" cap="none">
              <a:solidFill>
                <a:srgbClr val="000000"/>
              </a:solidFill>
              <a:latin typeface="Quattrocento Sans"/>
              <a:ea typeface="Quattrocento Sans"/>
              <a:cs typeface="Quattrocento Sans"/>
              <a:sym typeface="Quattrocento Sans"/>
            </a:endParaRPr>
          </a:p>
        </p:txBody>
      </p:sp>
      <p:grpSp>
        <p:nvGrpSpPr>
          <p:cNvPr id="660" name="Google Shape;660;p20"/>
          <p:cNvGrpSpPr/>
          <p:nvPr/>
        </p:nvGrpSpPr>
        <p:grpSpPr>
          <a:xfrm>
            <a:off x="-39345" y="1128"/>
            <a:ext cx="2220076" cy="2840682"/>
            <a:chOff x="1955947" y="907653"/>
            <a:chExt cx="2220076" cy="2840682"/>
          </a:xfrm>
        </p:grpSpPr>
        <p:pic>
          <p:nvPicPr>
            <p:cNvPr id="661" name="Google Shape;661;p20"/>
            <p:cNvPicPr preferRelativeResize="0"/>
            <p:nvPr/>
          </p:nvPicPr>
          <p:blipFill rotWithShape="1">
            <a:blip r:embed="rId9">
              <a:alphaModFix/>
            </a:blip>
            <a:srcRect/>
            <a:stretch/>
          </p:blipFill>
          <p:spPr>
            <a:xfrm>
              <a:off x="1986250" y="907653"/>
              <a:ext cx="2167806" cy="2840682"/>
            </a:xfrm>
            <a:prstGeom prst="rect">
              <a:avLst/>
            </a:prstGeom>
            <a:noFill/>
            <a:ln>
              <a:noFill/>
            </a:ln>
          </p:spPr>
        </p:pic>
        <p:sp>
          <p:nvSpPr>
            <p:cNvPr id="662" name="Google Shape;662;p20"/>
            <p:cNvSpPr txBox="1"/>
            <p:nvPr/>
          </p:nvSpPr>
          <p:spPr>
            <a:xfrm>
              <a:off x="1955947" y="941944"/>
              <a:ext cx="2208885" cy="738664"/>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Mortalidad en menor de cinco años por infección respiratoria aguda IRA</a:t>
              </a:r>
              <a:endParaRPr sz="1400" b="0" i="0" u="none" strike="noStrike" cap="none">
                <a:solidFill>
                  <a:srgbClr val="000000"/>
                </a:solidFill>
                <a:latin typeface="Arial"/>
                <a:ea typeface="Arial"/>
                <a:cs typeface="Arial"/>
                <a:sym typeface="Arial"/>
              </a:endParaRPr>
            </a:p>
          </p:txBody>
        </p:sp>
        <p:sp>
          <p:nvSpPr>
            <p:cNvPr id="663" name="Google Shape;663;p20"/>
            <p:cNvSpPr txBox="1"/>
            <p:nvPr/>
          </p:nvSpPr>
          <p:spPr>
            <a:xfrm>
              <a:off x="1992926" y="3455191"/>
              <a:ext cx="21830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2 - 2025</a:t>
              </a:r>
              <a:endParaRPr sz="1400" b="0" i="0" u="none" strike="noStrike" cap="none">
                <a:solidFill>
                  <a:srgbClr val="000000"/>
                </a:solidFill>
                <a:latin typeface="Arial"/>
                <a:ea typeface="Arial"/>
                <a:cs typeface="Arial"/>
                <a:sym typeface="Arial"/>
              </a:endParaRPr>
            </a:p>
          </p:txBody>
        </p:sp>
      </p:grpSp>
      <p:sp>
        <p:nvSpPr>
          <p:cNvPr id="664" name="Google Shape;664;p20"/>
          <p:cNvSpPr txBox="1"/>
          <p:nvPr/>
        </p:nvSpPr>
        <p:spPr>
          <a:xfrm>
            <a:off x="2232298" y="3071445"/>
            <a:ext cx="4923945"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1" i="0" u="none" strike="noStrike" cap="none" dirty="0">
                <a:solidFill>
                  <a:srgbClr val="002060"/>
                </a:solidFill>
                <a:latin typeface="Arial"/>
                <a:ea typeface="Arial"/>
                <a:cs typeface="Arial"/>
                <a:sym typeface="Arial"/>
              </a:rPr>
              <a:t>Tasa de mortalidad por IRA en menores de cinco años:</a:t>
            </a:r>
            <a:endParaRPr sz="1200" b="1" i="0" u="none" strike="noStrike" cap="none" dirty="0">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dirty="0">
                <a:solidFill>
                  <a:srgbClr val="002060"/>
                </a:solidFill>
                <a:latin typeface="Arial"/>
                <a:ea typeface="Arial"/>
                <a:cs typeface="Arial"/>
                <a:sym typeface="Arial"/>
              </a:rPr>
              <a:t>3,7 casos por cien mil menores de cinco años (5 casos)</a:t>
            </a:r>
            <a:endParaRPr sz="1200" b="0" i="0" u="none" strike="noStrike" cap="none" dirty="0">
              <a:solidFill>
                <a:srgbClr val="002060"/>
              </a:solidFill>
              <a:latin typeface="Calibri"/>
              <a:ea typeface="Calibri"/>
              <a:cs typeface="Calibri"/>
              <a:sym typeface="Calibri"/>
            </a:endParaRPr>
          </a:p>
        </p:txBody>
      </p:sp>
      <p:sp>
        <p:nvSpPr>
          <p:cNvPr id="665" name="Google Shape;665;p20"/>
          <p:cNvSpPr txBox="1"/>
          <p:nvPr/>
        </p:nvSpPr>
        <p:spPr>
          <a:xfrm>
            <a:off x="802481" y="8977719"/>
            <a:ext cx="5091017" cy="21544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Arial"/>
                <a:ea typeface="Arial"/>
                <a:cs typeface="Arial"/>
                <a:sym typeface="Arial"/>
              </a:rPr>
              <a:t>Fuente: Seguimiento de muertes por ERA, Sivigila y RUAF. Medellín. Fecha de corte: 29/11/2025. </a:t>
            </a:r>
            <a:endParaRPr sz="800" b="0" i="0" u="none" strike="noStrike" cap="none">
              <a:solidFill>
                <a:schemeClr val="dk1"/>
              </a:solidFill>
              <a:latin typeface="Calibri"/>
              <a:ea typeface="Calibri"/>
              <a:cs typeface="Calibri"/>
              <a:sym typeface="Calibri"/>
            </a:endParaRPr>
          </a:p>
        </p:txBody>
      </p:sp>
      <p:grpSp>
        <p:nvGrpSpPr>
          <p:cNvPr id="666" name="Google Shape;666;p20"/>
          <p:cNvGrpSpPr/>
          <p:nvPr/>
        </p:nvGrpSpPr>
        <p:grpSpPr>
          <a:xfrm>
            <a:off x="-86315" y="-1616"/>
            <a:ext cx="2318613" cy="2840682"/>
            <a:chOff x="-86315" y="-1616"/>
            <a:chExt cx="2318613" cy="2840682"/>
          </a:xfrm>
        </p:grpSpPr>
        <p:grpSp>
          <p:nvGrpSpPr>
            <p:cNvPr id="667" name="Google Shape;667;p20"/>
            <p:cNvGrpSpPr/>
            <p:nvPr/>
          </p:nvGrpSpPr>
          <p:grpSpPr>
            <a:xfrm>
              <a:off x="-86315" y="-1616"/>
              <a:ext cx="2318613" cy="2840682"/>
              <a:chOff x="-99124" y="-23727"/>
              <a:chExt cx="2318613" cy="2840682"/>
            </a:xfrm>
          </p:grpSpPr>
          <p:grpSp>
            <p:nvGrpSpPr>
              <p:cNvPr id="668" name="Google Shape;668;p20"/>
              <p:cNvGrpSpPr/>
              <p:nvPr/>
            </p:nvGrpSpPr>
            <p:grpSpPr>
              <a:xfrm>
                <a:off x="-8835" y="-23727"/>
                <a:ext cx="2228324" cy="2840682"/>
                <a:chOff x="533674" y="513019"/>
                <a:chExt cx="2228324" cy="2840682"/>
              </a:xfrm>
            </p:grpSpPr>
            <p:pic>
              <p:nvPicPr>
                <p:cNvPr id="669" name="Google Shape;669;p20"/>
                <p:cNvPicPr preferRelativeResize="0"/>
                <p:nvPr/>
              </p:nvPicPr>
              <p:blipFill rotWithShape="1">
                <a:blip r:embed="rId9">
                  <a:alphaModFix/>
                </a:blip>
                <a:srcRect/>
                <a:stretch/>
              </p:blipFill>
              <p:spPr>
                <a:xfrm>
                  <a:off x="533674" y="513019"/>
                  <a:ext cx="2167806" cy="2840682"/>
                </a:xfrm>
                <a:prstGeom prst="rect">
                  <a:avLst/>
                </a:prstGeom>
                <a:noFill/>
                <a:ln>
                  <a:noFill/>
                </a:ln>
              </p:spPr>
            </p:pic>
            <p:sp>
              <p:nvSpPr>
                <p:cNvPr id="670" name="Google Shape;670;p20"/>
                <p:cNvSpPr txBox="1"/>
                <p:nvPr/>
              </p:nvSpPr>
              <p:spPr>
                <a:xfrm>
                  <a:off x="578901" y="3049394"/>
                  <a:ext cx="21830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sp>
            <p:nvSpPr>
              <p:cNvPr id="671" name="Google Shape;671;p20"/>
              <p:cNvSpPr txBox="1"/>
              <p:nvPr/>
            </p:nvSpPr>
            <p:spPr>
              <a:xfrm>
                <a:off x="-99124" y="-13118"/>
                <a:ext cx="2208885" cy="95410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Vigilancia integrada a la mortalidad en menor de cinco años por infección respiratoria aguda IRA</a:t>
                </a:r>
                <a:endParaRPr sz="1400" b="0" i="0" u="none" strike="noStrike" cap="none">
                  <a:solidFill>
                    <a:srgbClr val="000000"/>
                  </a:solidFill>
                  <a:latin typeface="Arial"/>
                  <a:ea typeface="Arial"/>
                  <a:cs typeface="Arial"/>
                  <a:sym typeface="Arial"/>
                </a:endParaRPr>
              </a:p>
            </p:txBody>
          </p:sp>
        </p:grpSp>
        <p:pic>
          <p:nvPicPr>
            <p:cNvPr id="672" name="Google Shape;672;p20"/>
            <p:cNvPicPr preferRelativeResize="0"/>
            <p:nvPr/>
          </p:nvPicPr>
          <p:blipFill rotWithShape="1">
            <a:blip r:embed="rId10">
              <a:alphaModFix/>
            </a:blip>
            <a:srcRect/>
            <a:stretch/>
          </p:blipFill>
          <p:spPr>
            <a:xfrm>
              <a:off x="636182" y="1366841"/>
              <a:ext cx="992672" cy="839953"/>
            </a:xfrm>
            <a:prstGeom prst="rect">
              <a:avLst/>
            </a:prstGeom>
            <a:noFill/>
            <a:ln>
              <a:noFill/>
            </a:ln>
          </p:spPr>
        </p:pic>
      </p:grpSp>
      <p:sp>
        <p:nvSpPr>
          <p:cNvPr id="673" name="Google Shape;673;p20"/>
          <p:cNvSpPr txBox="1"/>
          <p:nvPr/>
        </p:nvSpPr>
        <p:spPr>
          <a:xfrm>
            <a:off x="668180" y="7020272"/>
            <a:ext cx="610062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Muertes por o asociadas a ERA en niños menores de cinco años, clasificación de los casos analizados residentes en Medellín a  décimo periodo epidemiológico 2025.</a:t>
            </a:r>
            <a:endParaRPr sz="700" b="0" i="0" u="none" strike="noStrike" cap="none">
              <a:solidFill>
                <a:schemeClr val="dk1"/>
              </a:solidFill>
              <a:latin typeface="Calibri"/>
              <a:ea typeface="Calibri"/>
              <a:cs typeface="Calibri"/>
              <a:sym typeface="Calibri"/>
            </a:endParaRPr>
          </a:p>
        </p:txBody>
      </p:sp>
      <p:sp>
        <p:nvSpPr>
          <p:cNvPr id="674" name="Google Shape;674;p20"/>
          <p:cNvSpPr txBox="1"/>
          <p:nvPr/>
        </p:nvSpPr>
        <p:spPr>
          <a:xfrm>
            <a:off x="-25795" y="4717762"/>
            <a:ext cx="2133005"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a:ea typeface="Arial"/>
                <a:cs typeface="Arial"/>
                <a:sym typeface="Arial"/>
              </a:rPr>
              <a:t>Variación porcentual respecto al mismo período del año anterior:</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es-ES" sz="1200" b="1" i="0" u="none" strike="noStrike" cap="none">
                <a:solidFill>
                  <a:srgbClr val="FF0000"/>
                </a:solidFill>
                <a:latin typeface="Arial"/>
                <a:ea typeface="Arial"/>
                <a:cs typeface="Arial"/>
                <a:sym typeface="Arial"/>
              </a:rPr>
              <a:t>Incremento del 20%</a:t>
            </a:r>
            <a:endParaRPr sz="1200" b="1" i="0" u="none" strike="noStrike" cap="none">
              <a:solidFill>
                <a:srgbClr val="FF0000"/>
              </a:solidFill>
              <a:latin typeface="Arial"/>
              <a:ea typeface="Arial"/>
              <a:cs typeface="Arial"/>
              <a:sym typeface="Arial"/>
            </a:endParaRPr>
          </a:p>
        </p:txBody>
      </p:sp>
      <p:pic>
        <p:nvPicPr>
          <p:cNvPr id="3" name="Imagen 2">
            <a:extLst>
              <a:ext uri="{FF2B5EF4-FFF2-40B4-BE49-F238E27FC236}">
                <a16:creationId xmlns:a16="http://schemas.microsoft.com/office/drawing/2014/main" id="{2596EA98-1178-4CCD-9CDA-5CD6951ADBCF}"/>
              </a:ext>
            </a:extLst>
          </p:cNvPr>
          <p:cNvPicPr>
            <a:picLocks noChangeAspect="1"/>
          </p:cNvPicPr>
          <p:nvPr/>
        </p:nvPicPr>
        <p:blipFill>
          <a:blip r:embed="rId11"/>
          <a:stretch>
            <a:fillRect/>
          </a:stretch>
        </p:blipFill>
        <p:spPr>
          <a:xfrm>
            <a:off x="2470347" y="444570"/>
            <a:ext cx="4183771" cy="1645955"/>
          </a:xfrm>
          <a:prstGeom prst="rect">
            <a:avLst/>
          </a:prstGeom>
        </p:spPr>
      </p:pic>
      <p:pic>
        <p:nvPicPr>
          <p:cNvPr id="7" name="Imagen 6">
            <a:extLst>
              <a:ext uri="{FF2B5EF4-FFF2-40B4-BE49-F238E27FC236}">
                <a16:creationId xmlns:a16="http://schemas.microsoft.com/office/drawing/2014/main" id="{DB7E3ED2-B578-487D-B242-F70129860E39}"/>
              </a:ext>
            </a:extLst>
          </p:cNvPr>
          <p:cNvPicPr>
            <a:picLocks noChangeAspect="1"/>
          </p:cNvPicPr>
          <p:nvPr/>
        </p:nvPicPr>
        <p:blipFill>
          <a:blip r:embed="rId12"/>
          <a:stretch>
            <a:fillRect/>
          </a:stretch>
        </p:blipFill>
        <p:spPr>
          <a:xfrm>
            <a:off x="1034305" y="7419927"/>
            <a:ext cx="4620008" cy="1507919"/>
          </a:xfrm>
          <a:prstGeom prst="rect">
            <a:avLst/>
          </a:prstGeom>
        </p:spPr>
      </p:pic>
    </p:spTree>
    <p:extLst>
      <p:ext uri="{BB962C8B-B14F-4D97-AF65-F5344CB8AC3E}">
        <p14:creationId xmlns:p14="http://schemas.microsoft.com/office/powerpoint/2010/main" val="2409942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1"/>
          <p:cNvSpPr/>
          <p:nvPr/>
        </p:nvSpPr>
        <p:spPr>
          <a:xfrm>
            <a:off x="576114" y="3779912"/>
            <a:ext cx="6416675" cy="25545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Tasa de mortalidad por infección respiratoria aguda como causa básica en niños menores de cinco años. </a:t>
            </a:r>
            <a:endParaRPr sz="2000" b="1" i="0" u="none" strike="noStrike" cap="none" dirty="0">
              <a:solidFill>
                <a:srgbClr val="00206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Residentes en Colombia, Antioquia y Medellín, 2012-2025p.</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Fuente: Seguimiento de muertes por ERA, </a:t>
            </a:r>
            <a:r>
              <a:rPr lang="es-ES" sz="1000" b="0" i="0" u="none" strike="noStrike" cap="none" dirty="0" err="1">
                <a:solidFill>
                  <a:schemeClr val="dk1"/>
                </a:solidFill>
                <a:latin typeface="Arial"/>
                <a:ea typeface="Arial"/>
                <a:cs typeface="Arial"/>
                <a:sym typeface="Arial"/>
              </a:rPr>
              <a:t>Sivigila</a:t>
            </a:r>
            <a:r>
              <a:rPr lang="es-ES" sz="1000" b="0" i="0" u="none" strike="noStrike" cap="none" dirty="0">
                <a:solidFill>
                  <a:schemeClr val="dk1"/>
                </a:solidFill>
                <a:latin typeface="Arial"/>
                <a:ea typeface="Arial"/>
                <a:cs typeface="Arial"/>
                <a:sym typeface="Arial"/>
              </a:rPr>
              <a:t> y RUAF. Medellín, 2012-2025*. Corte al duodécimo período epidemiológico de  2025: 29/11/2025. p: datos preliminares. Los datos de Colombia y Antioquia fueron tomados del tablero de control para el evento de mortalidad en menores de 5 años por Infección Respiratoria Aguda (IRA), Enfermedad Diarreica Aguda (EDA) o Desnutrición Aguda (DNT) con corte al 21/11/2025 del Instituto Nacional de Salud (INS). Del 2014 al 2016 no se cuenta con el número de casos para Colombia.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pic>
        <p:nvPicPr>
          <p:cNvPr id="3" name="Imagen 2">
            <a:extLst>
              <a:ext uri="{FF2B5EF4-FFF2-40B4-BE49-F238E27FC236}">
                <a16:creationId xmlns:a16="http://schemas.microsoft.com/office/drawing/2014/main" id="{077AE512-AF9B-48D0-A845-7900EFB5B826}"/>
              </a:ext>
            </a:extLst>
          </p:cNvPr>
          <p:cNvPicPr>
            <a:picLocks noChangeAspect="1"/>
          </p:cNvPicPr>
          <p:nvPr/>
        </p:nvPicPr>
        <p:blipFill>
          <a:blip r:embed="rId3"/>
          <a:stretch>
            <a:fillRect/>
          </a:stretch>
        </p:blipFill>
        <p:spPr>
          <a:xfrm>
            <a:off x="576114" y="800714"/>
            <a:ext cx="6153150" cy="2753659"/>
          </a:xfrm>
          <a:prstGeom prst="rect">
            <a:avLst/>
          </a:prstGeom>
        </p:spPr>
      </p:pic>
      <p:sp>
        <p:nvSpPr>
          <p:cNvPr id="4"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a:t>
            </a:r>
            <a:r>
              <a:rPr lang="es-ES" sz="1050" b="1" dirty="0" smtClean="0">
                <a:solidFill>
                  <a:schemeClr val="dk1"/>
                </a:solidFill>
                <a:latin typeface="Arial Narrow"/>
                <a:ea typeface="Arial Narrow"/>
                <a:cs typeface="Arial Narrow"/>
                <a:sym typeface="Arial Narrow"/>
              </a:rPr>
              <a:t>48</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24549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22"/>
          <p:cNvPicPr preferRelativeResize="0"/>
          <p:nvPr/>
        </p:nvPicPr>
        <p:blipFill rotWithShape="1">
          <a:blip r:embed="rId3">
            <a:alphaModFix/>
          </a:blip>
          <a:srcRect t="51429"/>
          <a:stretch/>
        </p:blipFill>
        <p:spPr>
          <a:xfrm>
            <a:off x="0" y="2824178"/>
            <a:ext cx="2180731" cy="2724869"/>
          </a:xfrm>
          <a:prstGeom prst="rect">
            <a:avLst/>
          </a:prstGeom>
          <a:noFill/>
          <a:ln>
            <a:noFill/>
          </a:ln>
        </p:spPr>
      </p:pic>
      <p:grpSp>
        <p:nvGrpSpPr>
          <p:cNvPr id="688" name="Google Shape;688;p22"/>
          <p:cNvGrpSpPr/>
          <p:nvPr/>
        </p:nvGrpSpPr>
        <p:grpSpPr>
          <a:xfrm>
            <a:off x="179214" y="4211960"/>
            <a:ext cx="1892650" cy="488476"/>
            <a:chOff x="2397524" y="3379972"/>
            <a:chExt cx="4508500" cy="904875"/>
          </a:xfrm>
        </p:grpSpPr>
        <p:pic>
          <p:nvPicPr>
            <p:cNvPr id="689" name="Google Shape;689;p22"/>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690" name="Google Shape;690;p2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grpSp>
      <p:grpSp>
        <p:nvGrpSpPr>
          <p:cNvPr id="691" name="Google Shape;691;p22"/>
          <p:cNvGrpSpPr/>
          <p:nvPr/>
        </p:nvGrpSpPr>
        <p:grpSpPr>
          <a:xfrm>
            <a:off x="2448322" y="61918"/>
            <a:ext cx="4095984" cy="261610"/>
            <a:chOff x="2448322" y="74775"/>
            <a:chExt cx="4095984" cy="261610"/>
          </a:xfrm>
        </p:grpSpPr>
        <p:sp>
          <p:nvSpPr>
            <p:cNvPr id="692" name="Google Shape;692;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693" name="Google Shape;693;p22"/>
            <p:cNvCxnSpPr/>
            <p:nvPr/>
          </p:nvCxnSpPr>
          <p:spPr>
            <a:xfrm rot="10800000" flipH="1">
              <a:off x="2761956" y="200537"/>
              <a:ext cx="3782350" cy="8915"/>
            </a:xfrm>
            <a:prstGeom prst="straightConnector1">
              <a:avLst/>
            </a:prstGeom>
            <a:noFill/>
            <a:ln w="28575" cap="flat" cmpd="sng">
              <a:solidFill>
                <a:srgbClr val="C00000"/>
              </a:solidFill>
              <a:prstDash val="solid"/>
              <a:round/>
              <a:headEnd type="none" w="sm" len="sm"/>
              <a:tailEnd type="none" w="sm" len="sm"/>
            </a:ln>
          </p:spPr>
        </p:cxnSp>
      </p:grpSp>
      <p:grpSp>
        <p:nvGrpSpPr>
          <p:cNvPr id="694" name="Google Shape;694;p22"/>
          <p:cNvGrpSpPr/>
          <p:nvPr/>
        </p:nvGrpSpPr>
        <p:grpSpPr>
          <a:xfrm>
            <a:off x="910927" y="6688103"/>
            <a:ext cx="4715752" cy="298119"/>
            <a:chOff x="2448322" y="74774"/>
            <a:chExt cx="3446504" cy="298119"/>
          </a:xfrm>
        </p:grpSpPr>
        <p:sp>
          <p:nvSpPr>
            <p:cNvPr id="695" name="Google Shape;695;p22"/>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696" name="Google Shape;696;p22"/>
            <p:cNvCxnSpPr>
              <a:stCxn id="695"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697" name="Google Shape;697;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Clasificación de los casos</a:t>
              </a:r>
              <a:endParaRPr sz="1400" b="0" i="0" u="none" strike="noStrike" cap="none">
                <a:solidFill>
                  <a:srgbClr val="000000"/>
                </a:solidFill>
                <a:latin typeface="Arial"/>
                <a:ea typeface="Arial"/>
                <a:cs typeface="Arial"/>
                <a:sym typeface="Arial"/>
              </a:endParaRPr>
            </a:p>
          </p:txBody>
        </p:sp>
      </p:grpSp>
      <p:sp>
        <p:nvSpPr>
          <p:cNvPr id="698" name="Google Shape;698;p22"/>
          <p:cNvSpPr txBox="1"/>
          <p:nvPr/>
        </p:nvSpPr>
        <p:spPr>
          <a:xfrm>
            <a:off x="6552777" y="-2396"/>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49 </a:t>
            </a:r>
            <a:endParaRPr sz="1400" b="0" i="0" u="none" strike="noStrike" cap="none" dirty="0">
              <a:solidFill>
                <a:srgbClr val="000000"/>
              </a:solidFill>
              <a:latin typeface="Arial"/>
              <a:ea typeface="Arial"/>
              <a:cs typeface="Arial"/>
              <a:sym typeface="Arial"/>
            </a:endParaRPr>
          </a:p>
        </p:txBody>
      </p:sp>
      <p:grpSp>
        <p:nvGrpSpPr>
          <p:cNvPr id="699" name="Google Shape;699;p22"/>
          <p:cNvGrpSpPr/>
          <p:nvPr/>
        </p:nvGrpSpPr>
        <p:grpSpPr>
          <a:xfrm>
            <a:off x="144066" y="5904868"/>
            <a:ext cx="884336" cy="611348"/>
            <a:chOff x="3672458" y="1301912"/>
            <a:chExt cx="884336" cy="611348"/>
          </a:xfrm>
        </p:grpSpPr>
        <p:sp>
          <p:nvSpPr>
            <p:cNvPr id="700" name="Google Shape;700;p22"/>
            <p:cNvSpPr/>
            <p:nvPr/>
          </p:nvSpPr>
          <p:spPr>
            <a:xfrm>
              <a:off x="3672458"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701" name="Google Shape;701;p22"/>
            <p:cNvSpPr/>
            <p:nvPr/>
          </p:nvSpPr>
          <p:spPr>
            <a:xfrm>
              <a:off x="3744466" y="1301912"/>
              <a:ext cx="70403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Indígena</a:t>
              </a:r>
              <a:endParaRPr sz="1200" b="1" i="0" u="sng" strike="noStrike" cap="none">
                <a:solidFill>
                  <a:srgbClr val="000000"/>
                </a:solidFill>
                <a:latin typeface="Arial Narrow"/>
                <a:ea typeface="Arial Narrow"/>
                <a:cs typeface="Arial Narrow"/>
                <a:sym typeface="Arial Narrow"/>
              </a:endParaRPr>
            </a:p>
          </p:txBody>
        </p:sp>
      </p:grpSp>
      <p:grpSp>
        <p:nvGrpSpPr>
          <p:cNvPr id="702" name="Google Shape;702;p22"/>
          <p:cNvGrpSpPr/>
          <p:nvPr/>
        </p:nvGrpSpPr>
        <p:grpSpPr>
          <a:xfrm>
            <a:off x="1224186" y="5869732"/>
            <a:ext cx="847750" cy="646484"/>
            <a:chOff x="5091923" y="1418884"/>
            <a:chExt cx="847750" cy="646484"/>
          </a:xfrm>
        </p:grpSpPr>
        <p:sp>
          <p:nvSpPr>
            <p:cNvPr id="703" name="Google Shape;703;p22"/>
            <p:cNvSpPr/>
            <p:nvPr/>
          </p:nvSpPr>
          <p:spPr>
            <a:xfrm>
              <a:off x="5091923" y="1705328"/>
              <a:ext cx="84775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704" name="Google Shape;704;p22"/>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Otros</a:t>
              </a:r>
              <a:endParaRPr sz="1200" b="1" i="0" u="sng" strike="noStrike" cap="none">
                <a:solidFill>
                  <a:srgbClr val="000000"/>
                </a:solidFill>
                <a:latin typeface="Arial Narrow"/>
                <a:ea typeface="Arial Narrow"/>
                <a:cs typeface="Arial Narrow"/>
                <a:sym typeface="Arial Narrow"/>
              </a:endParaRPr>
            </a:p>
          </p:txBody>
        </p:sp>
      </p:grpSp>
      <p:grpSp>
        <p:nvGrpSpPr>
          <p:cNvPr id="705" name="Google Shape;705;p22"/>
          <p:cNvGrpSpPr/>
          <p:nvPr/>
        </p:nvGrpSpPr>
        <p:grpSpPr>
          <a:xfrm>
            <a:off x="5140793" y="4211960"/>
            <a:ext cx="1993597" cy="2061136"/>
            <a:chOff x="2580891" y="3325852"/>
            <a:chExt cx="1993597" cy="2061136"/>
          </a:xfrm>
        </p:grpSpPr>
        <p:pic>
          <p:nvPicPr>
            <p:cNvPr id="706" name="Google Shape;706;p22"/>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707" name="Google Shape;707;p22"/>
            <p:cNvGrpSpPr/>
            <p:nvPr/>
          </p:nvGrpSpPr>
          <p:grpSpPr>
            <a:xfrm>
              <a:off x="2580891" y="4074879"/>
              <a:ext cx="1993597" cy="1312109"/>
              <a:chOff x="-115820" y="6816681"/>
              <a:chExt cx="1512608" cy="1312109"/>
            </a:xfrm>
          </p:grpSpPr>
          <p:sp>
            <p:nvSpPr>
              <p:cNvPr id="708" name="Google Shape;708;p2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709" name="Google Shape;709;p22"/>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 contributivo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a:t>
                </a:r>
                <a:r>
                  <a:rPr lang="es-ES" sz="1400" b="1" i="0" u="none" strike="noStrike" cap="none">
                    <a:solidFill>
                      <a:schemeClr val="dk1"/>
                    </a:solidFill>
                    <a:latin typeface="Arial Narrow"/>
                    <a:ea typeface="Arial Narrow"/>
                    <a:cs typeface="Arial Narrow"/>
                    <a:sym typeface="Arial Narrow"/>
                  </a:rPr>
                  <a:t> </a:t>
                </a:r>
                <a:r>
                  <a:rPr lang="es-ES" sz="1100" b="1" i="0" u="none" strike="noStrike" cap="none">
                    <a:solidFill>
                      <a:schemeClr val="dk1"/>
                    </a:solidFill>
                    <a:latin typeface="Arial Narrow"/>
                    <a:ea typeface="Arial Narrow"/>
                    <a:cs typeface="Arial Narrow"/>
                    <a:sym typeface="Arial Narrow"/>
                  </a:rPr>
                  <a:t> subsidiado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No afiliados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grpSp>
        <p:nvGrpSpPr>
          <p:cNvPr id="710" name="Google Shape;710;p22"/>
          <p:cNvGrpSpPr/>
          <p:nvPr/>
        </p:nvGrpSpPr>
        <p:grpSpPr>
          <a:xfrm>
            <a:off x="2333382" y="5071695"/>
            <a:ext cx="874090" cy="628312"/>
            <a:chOff x="2507826" y="3203848"/>
            <a:chExt cx="874090" cy="628312"/>
          </a:xfrm>
        </p:grpSpPr>
        <p:sp>
          <p:nvSpPr>
            <p:cNvPr id="711" name="Google Shape;711;p22"/>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712" name="Google Shape;712;p22"/>
            <p:cNvSpPr/>
            <p:nvPr/>
          </p:nvSpPr>
          <p:spPr>
            <a:xfrm>
              <a:off x="2576712" y="3203848"/>
              <a:ext cx="704039"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rgbClr val="000000"/>
                  </a:solidFill>
                  <a:latin typeface="Arial Narrow"/>
                  <a:ea typeface="Arial Narrow"/>
                  <a:cs typeface="Arial Narrow"/>
                  <a:sym typeface="Arial Narrow"/>
                </a:rPr>
                <a:t>Indígena</a:t>
              </a:r>
              <a:endParaRPr sz="1400" b="0" i="0" u="none" strike="noStrike" cap="none">
                <a:solidFill>
                  <a:srgbClr val="000000"/>
                </a:solidFill>
                <a:latin typeface="Arial"/>
                <a:ea typeface="Arial"/>
                <a:cs typeface="Arial"/>
                <a:sym typeface="Arial"/>
              </a:endParaRPr>
            </a:p>
          </p:txBody>
        </p:sp>
      </p:grpSp>
      <p:grpSp>
        <p:nvGrpSpPr>
          <p:cNvPr id="713" name="Google Shape;713;p22"/>
          <p:cNvGrpSpPr/>
          <p:nvPr/>
        </p:nvGrpSpPr>
        <p:grpSpPr>
          <a:xfrm>
            <a:off x="4334561" y="4427984"/>
            <a:ext cx="764855" cy="1238940"/>
            <a:chOff x="3867627" y="2682487"/>
            <a:chExt cx="764855" cy="1238940"/>
          </a:xfrm>
        </p:grpSpPr>
        <p:grpSp>
          <p:nvGrpSpPr>
            <p:cNvPr id="714" name="Google Shape;714;p22"/>
            <p:cNvGrpSpPr/>
            <p:nvPr/>
          </p:nvGrpSpPr>
          <p:grpSpPr>
            <a:xfrm>
              <a:off x="3867627" y="3306763"/>
              <a:ext cx="764855" cy="614664"/>
              <a:chOff x="2548770" y="3203848"/>
              <a:chExt cx="764855" cy="614664"/>
            </a:xfrm>
          </p:grpSpPr>
          <p:sp>
            <p:nvSpPr>
              <p:cNvPr id="715" name="Google Shape;715;p22"/>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716" name="Google Shape;716;p2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Migrante</a:t>
                </a:r>
                <a:endParaRPr sz="1200" b="1" i="0" u="sng" strike="noStrike" cap="none">
                  <a:solidFill>
                    <a:srgbClr val="000000"/>
                  </a:solidFill>
                  <a:latin typeface="Arial Narrow"/>
                  <a:ea typeface="Arial Narrow"/>
                  <a:cs typeface="Arial Narrow"/>
                  <a:sym typeface="Arial Narrow"/>
                </a:endParaRPr>
              </a:p>
            </p:txBody>
          </p:sp>
        </p:grpSp>
        <p:pic>
          <p:nvPicPr>
            <p:cNvPr id="717" name="Google Shape;717;p22"/>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718" name="Google Shape;718;p22"/>
          <p:cNvGrpSpPr/>
          <p:nvPr/>
        </p:nvGrpSpPr>
        <p:grpSpPr>
          <a:xfrm>
            <a:off x="3084475" y="5076056"/>
            <a:ext cx="1380071" cy="625937"/>
            <a:chOff x="-285907" y="7056480"/>
            <a:chExt cx="1612468" cy="625937"/>
          </a:xfrm>
        </p:grpSpPr>
        <p:sp>
          <p:nvSpPr>
            <p:cNvPr id="719" name="Google Shape;719;p22"/>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Menor 12 meses</a:t>
              </a:r>
              <a:endParaRPr sz="1400" b="0" i="0" u="none" strike="noStrike" cap="none">
                <a:solidFill>
                  <a:srgbClr val="000000"/>
                </a:solidFill>
                <a:latin typeface="Arial"/>
                <a:ea typeface="Arial"/>
                <a:cs typeface="Arial"/>
                <a:sym typeface="Arial"/>
              </a:endParaRPr>
            </a:p>
          </p:txBody>
        </p:sp>
        <p:sp>
          <p:nvSpPr>
            <p:cNvPr id="720" name="Google Shape;720;p22"/>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nvGrpSpPr>
          <p:cNvPr id="721" name="Google Shape;721;p22"/>
          <p:cNvGrpSpPr/>
          <p:nvPr/>
        </p:nvGrpSpPr>
        <p:grpSpPr>
          <a:xfrm>
            <a:off x="362827" y="5503125"/>
            <a:ext cx="1847617" cy="436842"/>
            <a:chOff x="3060727" y="484500"/>
            <a:chExt cx="2369636" cy="436842"/>
          </a:xfrm>
        </p:grpSpPr>
        <p:sp>
          <p:nvSpPr>
            <p:cNvPr id="722" name="Google Shape;722;p2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3" name="Google Shape;723;p22"/>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Etnia</a:t>
              </a:r>
              <a:endParaRPr sz="1400" b="0" i="0" u="none" strike="noStrike" cap="none">
                <a:solidFill>
                  <a:srgbClr val="000000"/>
                </a:solidFill>
                <a:latin typeface="Arial"/>
                <a:ea typeface="Arial"/>
                <a:cs typeface="Arial"/>
                <a:sym typeface="Arial"/>
              </a:endParaRPr>
            </a:p>
          </p:txBody>
        </p:sp>
      </p:grpSp>
      <p:grpSp>
        <p:nvGrpSpPr>
          <p:cNvPr id="724" name="Google Shape;724;p22"/>
          <p:cNvGrpSpPr/>
          <p:nvPr/>
        </p:nvGrpSpPr>
        <p:grpSpPr>
          <a:xfrm>
            <a:off x="2349028" y="4067944"/>
            <a:ext cx="2722456" cy="436842"/>
            <a:chOff x="3060727" y="484500"/>
            <a:chExt cx="2369637" cy="436842"/>
          </a:xfrm>
        </p:grpSpPr>
        <p:sp>
          <p:nvSpPr>
            <p:cNvPr id="725" name="Google Shape;725;p2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6" name="Google Shape;726;p22"/>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Poblaciones especiales</a:t>
              </a:r>
              <a:endParaRPr sz="1400" b="0" i="0" u="none" strike="noStrike" cap="none">
                <a:solidFill>
                  <a:srgbClr val="000000"/>
                </a:solidFill>
                <a:latin typeface="Arial"/>
                <a:ea typeface="Arial"/>
                <a:cs typeface="Arial"/>
                <a:sym typeface="Arial"/>
              </a:endParaRPr>
            </a:p>
          </p:txBody>
        </p:sp>
      </p:grpSp>
      <p:pic>
        <p:nvPicPr>
          <p:cNvPr id="727" name="Google Shape;727;p22"/>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728" name="Google Shape;728;p22"/>
          <p:cNvPicPr preferRelativeResize="0"/>
          <p:nvPr/>
        </p:nvPicPr>
        <p:blipFill rotWithShape="1">
          <a:blip r:embed="rId8">
            <a:alphaModFix/>
          </a:blip>
          <a:srcRect/>
          <a:stretch/>
        </p:blipFill>
        <p:spPr>
          <a:xfrm>
            <a:off x="3383042" y="4538352"/>
            <a:ext cx="694975" cy="599336"/>
          </a:xfrm>
          <a:prstGeom prst="rect">
            <a:avLst/>
          </a:prstGeom>
          <a:noFill/>
          <a:ln>
            <a:noFill/>
          </a:ln>
        </p:spPr>
      </p:pic>
      <p:sp>
        <p:nvSpPr>
          <p:cNvPr id="729" name="Google Shape;729;p22"/>
          <p:cNvSpPr/>
          <p:nvPr/>
        </p:nvSpPr>
        <p:spPr>
          <a:xfrm>
            <a:off x="2167808" y="3577731"/>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s-ES" sz="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730" name="Google Shape;730;p22"/>
          <p:cNvGrpSpPr/>
          <p:nvPr/>
        </p:nvGrpSpPr>
        <p:grpSpPr>
          <a:xfrm>
            <a:off x="2167808" y="3641421"/>
            <a:ext cx="4827166" cy="435335"/>
            <a:chOff x="2448322" y="74775"/>
            <a:chExt cx="3507800" cy="311955"/>
          </a:xfrm>
        </p:grpSpPr>
        <p:sp>
          <p:nvSpPr>
            <p:cNvPr id="731" name="Google Shape;731;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732" name="Google Shape;732;p22"/>
            <p:cNvCxnSpPr>
              <a:stCxn id="7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33" name="Google Shape;733;p22"/>
            <p:cNvSpPr txBox="1"/>
            <p:nvPr/>
          </p:nvSpPr>
          <p:spPr>
            <a:xfrm>
              <a:off x="3363834" y="109731"/>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Variables sociodemográficas</a:t>
              </a:r>
              <a:endParaRPr sz="1400" b="0" i="0" u="none" strike="noStrike" cap="none">
                <a:solidFill>
                  <a:srgbClr val="000000"/>
                </a:solidFill>
                <a:latin typeface="Arial"/>
                <a:ea typeface="Arial"/>
                <a:cs typeface="Arial"/>
                <a:sym typeface="Arial"/>
              </a:endParaRPr>
            </a:p>
          </p:txBody>
        </p:sp>
      </p:grpSp>
      <p:grpSp>
        <p:nvGrpSpPr>
          <p:cNvPr id="734" name="Google Shape;734;p22"/>
          <p:cNvGrpSpPr/>
          <p:nvPr/>
        </p:nvGrpSpPr>
        <p:grpSpPr>
          <a:xfrm>
            <a:off x="-129159" y="-11338"/>
            <a:ext cx="2350595" cy="2840682"/>
            <a:chOff x="-118297" y="-1616"/>
            <a:chExt cx="2350595" cy="2840682"/>
          </a:xfrm>
        </p:grpSpPr>
        <p:grpSp>
          <p:nvGrpSpPr>
            <p:cNvPr id="735" name="Google Shape;735;p22"/>
            <p:cNvGrpSpPr/>
            <p:nvPr/>
          </p:nvGrpSpPr>
          <p:grpSpPr>
            <a:xfrm>
              <a:off x="-118297" y="-1616"/>
              <a:ext cx="2350595" cy="2840682"/>
              <a:chOff x="-131106" y="-23727"/>
              <a:chExt cx="2350595" cy="2840682"/>
            </a:xfrm>
          </p:grpSpPr>
          <p:grpSp>
            <p:nvGrpSpPr>
              <p:cNvPr id="736" name="Google Shape;736;p22"/>
              <p:cNvGrpSpPr/>
              <p:nvPr/>
            </p:nvGrpSpPr>
            <p:grpSpPr>
              <a:xfrm>
                <a:off x="-8835" y="-23727"/>
                <a:ext cx="2228324" cy="2840682"/>
                <a:chOff x="533674" y="513019"/>
                <a:chExt cx="2228324" cy="2840682"/>
              </a:xfrm>
            </p:grpSpPr>
            <p:pic>
              <p:nvPicPr>
                <p:cNvPr id="737" name="Google Shape;737;p22"/>
                <p:cNvPicPr preferRelativeResize="0"/>
                <p:nvPr/>
              </p:nvPicPr>
              <p:blipFill rotWithShape="1">
                <a:blip r:embed="rId9">
                  <a:alphaModFix/>
                </a:blip>
                <a:srcRect/>
                <a:stretch/>
              </p:blipFill>
              <p:spPr>
                <a:xfrm>
                  <a:off x="533674" y="513019"/>
                  <a:ext cx="2167806" cy="2840682"/>
                </a:xfrm>
                <a:prstGeom prst="rect">
                  <a:avLst/>
                </a:prstGeom>
                <a:noFill/>
                <a:ln>
                  <a:noFill/>
                </a:ln>
              </p:spPr>
            </p:pic>
            <p:sp>
              <p:nvSpPr>
                <p:cNvPr id="738" name="Google Shape;738;p22"/>
                <p:cNvSpPr txBox="1"/>
                <p:nvPr/>
              </p:nvSpPr>
              <p:spPr>
                <a:xfrm>
                  <a:off x="578901" y="3049394"/>
                  <a:ext cx="21830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sp>
            <p:nvSpPr>
              <p:cNvPr id="739" name="Google Shape;739;p22"/>
              <p:cNvSpPr txBox="1"/>
              <p:nvPr/>
            </p:nvSpPr>
            <p:spPr>
              <a:xfrm>
                <a:off x="-131106" y="32680"/>
                <a:ext cx="2208885" cy="95410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Vigilancia integrada a la mortalidad en menor de cinco años por enfermedad diarreica aguda EDA</a:t>
                </a:r>
                <a:endParaRPr sz="1400" b="0" i="0" u="none" strike="noStrike" cap="none">
                  <a:solidFill>
                    <a:srgbClr val="000000"/>
                  </a:solidFill>
                  <a:latin typeface="Arial"/>
                  <a:ea typeface="Arial"/>
                  <a:cs typeface="Arial"/>
                  <a:sym typeface="Arial"/>
                </a:endParaRPr>
              </a:p>
            </p:txBody>
          </p:sp>
        </p:grpSp>
        <p:pic>
          <p:nvPicPr>
            <p:cNvPr id="740" name="Google Shape;740;p22"/>
            <p:cNvPicPr preferRelativeResize="0"/>
            <p:nvPr/>
          </p:nvPicPr>
          <p:blipFill rotWithShape="1">
            <a:blip r:embed="rId10">
              <a:alphaModFix/>
            </a:blip>
            <a:srcRect/>
            <a:stretch/>
          </p:blipFill>
          <p:spPr>
            <a:xfrm>
              <a:off x="636182" y="1366841"/>
              <a:ext cx="992672" cy="839953"/>
            </a:xfrm>
            <a:prstGeom prst="rect">
              <a:avLst/>
            </a:prstGeom>
            <a:noFill/>
            <a:ln>
              <a:noFill/>
            </a:ln>
          </p:spPr>
        </p:pic>
      </p:grpSp>
      <p:sp>
        <p:nvSpPr>
          <p:cNvPr id="741" name="Google Shape;741;p22"/>
          <p:cNvSpPr txBox="1"/>
          <p:nvPr/>
        </p:nvSpPr>
        <p:spPr>
          <a:xfrm>
            <a:off x="2249216" y="2678111"/>
            <a:ext cx="488517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dirty="0">
                <a:solidFill>
                  <a:schemeClr val="dk1"/>
                </a:solidFill>
                <a:latin typeface="Arial"/>
                <a:ea typeface="Arial"/>
                <a:cs typeface="Arial"/>
                <a:sym typeface="Arial"/>
              </a:rPr>
              <a:t>Tasa de mortalidad por EDA como causa básica en niños menores de 5 años. Residentes en Medellín, 2024 y al duodécimo periodo epidemiológico de 2025.</a:t>
            </a:r>
            <a:endParaRPr sz="1400" b="0" i="0" u="none" strike="noStrike" cap="none" dirty="0">
              <a:solidFill>
                <a:srgbClr val="000000"/>
              </a:solidFill>
              <a:latin typeface="Arial"/>
              <a:ea typeface="Arial"/>
              <a:cs typeface="Arial"/>
              <a:sym typeface="Arial"/>
            </a:endParaRPr>
          </a:p>
        </p:txBody>
      </p:sp>
      <p:sp>
        <p:nvSpPr>
          <p:cNvPr id="742" name="Google Shape;742;p22"/>
          <p:cNvSpPr txBox="1"/>
          <p:nvPr/>
        </p:nvSpPr>
        <p:spPr>
          <a:xfrm>
            <a:off x="2271569" y="3142444"/>
            <a:ext cx="3657600"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s-ES" sz="900" b="0" i="0" u="none" strike="noStrike" cap="none">
                <a:solidFill>
                  <a:schemeClr val="dk1"/>
                </a:solidFill>
                <a:latin typeface="Arial"/>
                <a:ea typeface="Arial"/>
                <a:cs typeface="Arial"/>
                <a:sym typeface="Arial"/>
              </a:rPr>
              <a:t>Fuente: Seguimiento de muertes por EDA, Sivigila y RUAF. Medellín, 2012-2025p Corte 29/11/2025.</a:t>
            </a:r>
            <a:endParaRPr sz="900" b="0" i="0" u="none" strike="noStrike" cap="none">
              <a:solidFill>
                <a:schemeClr val="dk1"/>
              </a:solidFill>
              <a:latin typeface="Calibri"/>
              <a:ea typeface="Calibri"/>
              <a:cs typeface="Calibri"/>
              <a:sym typeface="Calibri"/>
            </a:endParaRPr>
          </a:p>
        </p:txBody>
      </p:sp>
      <p:sp>
        <p:nvSpPr>
          <p:cNvPr id="743" name="Google Shape;743;p22"/>
          <p:cNvSpPr txBox="1"/>
          <p:nvPr/>
        </p:nvSpPr>
        <p:spPr>
          <a:xfrm>
            <a:off x="130377" y="4742380"/>
            <a:ext cx="184814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Variación respecto al mismo período del año anterior: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a:t>
            </a:r>
            <a:r>
              <a:rPr lang="es-ES" sz="1200" b="1" i="0" u="none" strike="noStrike" cap="none">
                <a:solidFill>
                  <a:srgbClr val="00B050"/>
                </a:solidFill>
                <a:latin typeface="Arial Narrow"/>
                <a:ea typeface="Arial Narrow"/>
                <a:cs typeface="Arial Narrow"/>
                <a:sym typeface="Arial Narrow"/>
              </a:rPr>
              <a:t>Disminución del 100%</a:t>
            </a:r>
            <a:endParaRPr sz="1200" b="1" i="0" u="none" strike="noStrike" cap="none">
              <a:solidFill>
                <a:srgbClr val="00B05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793C371B-B34F-4988-A257-9F39274FC35C}"/>
              </a:ext>
            </a:extLst>
          </p:cNvPr>
          <p:cNvPicPr>
            <a:picLocks noChangeAspect="1"/>
          </p:cNvPicPr>
          <p:nvPr/>
        </p:nvPicPr>
        <p:blipFill>
          <a:blip r:embed="rId11"/>
          <a:stretch>
            <a:fillRect/>
          </a:stretch>
        </p:blipFill>
        <p:spPr>
          <a:xfrm>
            <a:off x="2564176" y="402391"/>
            <a:ext cx="4001575" cy="2321199"/>
          </a:xfrm>
          <a:prstGeom prst="rect">
            <a:avLst/>
          </a:prstGeom>
        </p:spPr>
      </p:pic>
    </p:spTree>
    <p:extLst>
      <p:ext uri="{BB962C8B-B14F-4D97-AF65-F5344CB8AC3E}">
        <p14:creationId xmlns:p14="http://schemas.microsoft.com/office/powerpoint/2010/main" val="384668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a:t>
            </a:r>
            <a:r>
              <a:rPr lang="es-ES" sz="1050" b="1" dirty="0">
                <a:solidFill>
                  <a:schemeClr val="bg1"/>
                </a:solidFill>
                <a:latin typeface="Arial Narrow" panose="020B0606020202030204" pitchFamily="34" charset="0"/>
              </a:rPr>
              <a:t>5</a:t>
            </a: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167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54%</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196 casos</a:t>
              </a:r>
            </a:p>
          </p:txBody>
        </p:sp>
        <p:pic>
          <p:nvPicPr>
            <p:cNvPr id="36"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39"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46"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actual de la parotiditis según el gráfico de control se encuentra con predominio entre el umbral estacional y el límite superior calculado según los dos años anteriores. El número de casos este año está por debajo de lo presentado en los 2 años anteriores, lo que corresponde con una disminución en los casos de un 0,2% con relación al año anterior. En promedio se notificaron 8 casos por semana epidemiológica. Los cursos de vida más afectados son el de infancia y adultez, los cuales podrían relacionarse con personas con perdida de inmunidad a través del tiempo. Hasta la semana epidemiológica 48 no se identificaron brotes por este EISP.</a:t>
            </a:r>
          </a:p>
        </p:txBody>
      </p:sp>
      <p:graphicFrame>
        <p:nvGraphicFramePr>
          <p:cNvPr id="57" name="56 Diagrama"/>
          <p:cNvGraphicFramePr/>
          <p:nvPr>
            <p:extLst/>
          </p:nvPr>
        </p:nvGraphicFramePr>
        <p:xfrm>
          <a:off x="-110213" y="3087867"/>
          <a:ext cx="7074187" cy="3528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1774300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23"/>
          <p:cNvSpPr/>
          <p:nvPr/>
        </p:nvSpPr>
        <p:spPr>
          <a:xfrm>
            <a:off x="288057" y="3635896"/>
            <a:ext cx="6416675" cy="283150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Tasa de mortalidad por enfermedad diarreica aguda EDA como causa básica en niños menores de cinco  años. </a:t>
            </a:r>
            <a:endParaRPr sz="2000" b="1" i="0" u="none" strike="noStrike" cap="none" dirty="0">
              <a:solidFill>
                <a:srgbClr val="00206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Residentes en Colombia, Antioquia y Medellín,  2012-2025p.</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Fuente: Seguimiento de muertes por EDA, </a:t>
            </a:r>
            <a:r>
              <a:rPr lang="es-ES" sz="1000" b="0" i="0" u="none" strike="noStrike" cap="none" dirty="0" err="1">
                <a:solidFill>
                  <a:schemeClr val="dk1"/>
                </a:solidFill>
                <a:latin typeface="Arial"/>
                <a:ea typeface="Arial"/>
                <a:cs typeface="Arial"/>
                <a:sym typeface="Arial"/>
              </a:rPr>
              <a:t>Sivigila</a:t>
            </a:r>
            <a:r>
              <a:rPr lang="es-ES" sz="1000" b="0" i="0" u="none" strike="noStrike" cap="none" dirty="0">
                <a:solidFill>
                  <a:schemeClr val="dk1"/>
                </a:solidFill>
                <a:latin typeface="Arial"/>
                <a:ea typeface="Arial"/>
                <a:cs typeface="Arial"/>
                <a:sym typeface="Arial"/>
              </a:rPr>
              <a:t> y RUAF. Medellín, 2012-2025p. Corte </a:t>
            </a:r>
            <a:r>
              <a:rPr lang="es-ES" sz="1000" b="0" i="0" u="none" strike="noStrike" cap="none">
                <a:solidFill>
                  <a:schemeClr val="dk1"/>
                </a:solidFill>
                <a:latin typeface="Arial"/>
                <a:ea typeface="Arial"/>
                <a:cs typeface="Arial"/>
                <a:sym typeface="Arial"/>
              </a:rPr>
              <a:t>al duodécimo </a:t>
            </a:r>
            <a:r>
              <a:rPr lang="es-ES" sz="1000" b="0" i="0" u="none" strike="noStrike" cap="none" dirty="0">
                <a:solidFill>
                  <a:schemeClr val="dk1"/>
                </a:solidFill>
                <a:latin typeface="Arial"/>
                <a:ea typeface="Arial"/>
                <a:cs typeface="Arial"/>
                <a:sym typeface="Arial"/>
              </a:rPr>
              <a:t>período epidemiológico de 2025: 29/11/2025. Datos de Colombia y Antioquia fueron tomados del tablero de control del evento de mortalidad en menores de 5 años por Infección Respiratoria Aguda (IRA), Enfermedad Diarreica Aguda (EDA) o Desnutrición Aguda (DNT) del Instituto Nacional de Salud (INS) con corte al 22/10/2025.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Para los años de 2014 al 2016 no se cuenta con el número de casos para Colombia.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dirty="0">
                <a:solidFill>
                  <a:schemeClr val="dk1"/>
                </a:solidFill>
                <a:latin typeface="Arial"/>
                <a:ea typeface="Arial"/>
                <a:cs typeface="Arial"/>
                <a:sym typeface="Arial"/>
              </a:rPr>
              <a:t/>
            </a:r>
            <a:br>
              <a:rPr lang="es-ES" sz="1800" b="0" i="0" u="none" strike="noStrike" cap="none" dirty="0">
                <a:solidFill>
                  <a:schemeClr val="dk1"/>
                </a:solidFill>
                <a:latin typeface="Arial"/>
                <a:ea typeface="Arial"/>
                <a:cs typeface="Arial"/>
                <a:sym typeface="Arial"/>
              </a:rPr>
            </a:br>
            <a:endParaRPr sz="1000" b="0" i="0" u="none" strike="noStrike" cap="none"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FE04C5D3-6C69-42C3-8893-10F3F1332700}"/>
              </a:ext>
            </a:extLst>
          </p:cNvPr>
          <p:cNvPicPr>
            <a:picLocks noChangeAspect="1"/>
          </p:cNvPicPr>
          <p:nvPr/>
        </p:nvPicPr>
        <p:blipFill>
          <a:blip r:embed="rId3"/>
          <a:stretch>
            <a:fillRect/>
          </a:stretch>
        </p:blipFill>
        <p:spPr>
          <a:xfrm>
            <a:off x="288057" y="510207"/>
            <a:ext cx="6334125" cy="2922855"/>
          </a:xfrm>
          <a:prstGeom prst="rect">
            <a:avLst/>
          </a:prstGeom>
        </p:spPr>
      </p:pic>
      <p:sp>
        <p:nvSpPr>
          <p:cNvPr id="4"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50</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5891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24"/>
          <p:cNvPicPr preferRelativeResize="0"/>
          <p:nvPr/>
        </p:nvPicPr>
        <p:blipFill rotWithShape="1">
          <a:blip r:embed="rId3">
            <a:alphaModFix/>
          </a:blip>
          <a:srcRect t="51429"/>
          <a:stretch/>
        </p:blipFill>
        <p:spPr>
          <a:xfrm>
            <a:off x="0" y="2824178"/>
            <a:ext cx="2180731" cy="2724869"/>
          </a:xfrm>
          <a:prstGeom prst="rect">
            <a:avLst/>
          </a:prstGeom>
          <a:noFill/>
          <a:ln>
            <a:noFill/>
          </a:ln>
        </p:spPr>
      </p:pic>
      <p:grpSp>
        <p:nvGrpSpPr>
          <p:cNvPr id="756" name="Google Shape;756;p24"/>
          <p:cNvGrpSpPr/>
          <p:nvPr/>
        </p:nvGrpSpPr>
        <p:grpSpPr>
          <a:xfrm>
            <a:off x="179214" y="4211960"/>
            <a:ext cx="1892650" cy="488476"/>
            <a:chOff x="2397524" y="3379972"/>
            <a:chExt cx="4508500" cy="904875"/>
          </a:xfrm>
        </p:grpSpPr>
        <p:pic>
          <p:nvPicPr>
            <p:cNvPr id="757" name="Google Shape;757;p2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758" name="Google Shape;758;p2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dk1"/>
                  </a:solidFill>
                  <a:latin typeface="Arial Narrow"/>
                  <a:ea typeface="Arial Narrow"/>
                  <a:cs typeface="Arial Narrow"/>
                  <a:sym typeface="Arial Narrow"/>
                </a:rPr>
                <a:t>0</a:t>
              </a:r>
              <a:endParaRPr sz="1400" b="0" i="0" u="none" strike="noStrike" cap="none">
                <a:solidFill>
                  <a:srgbClr val="000000"/>
                </a:solidFill>
                <a:latin typeface="Arial"/>
                <a:ea typeface="Arial"/>
                <a:cs typeface="Arial"/>
                <a:sym typeface="Arial"/>
              </a:endParaRPr>
            </a:p>
          </p:txBody>
        </p:sp>
      </p:grpSp>
      <p:grpSp>
        <p:nvGrpSpPr>
          <p:cNvPr id="759" name="Google Shape;759;p24"/>
          <p:cNvGrpSpPr/>
          <p:nvPr/>
        </p:nvGrpSpPr>
        <p:grpSpPr>
          <a:xfrm>
            <a:off x="2448322" y="74775"/>
            <a:ext cx="936032" cy="261610"/>
            <a:chOff x="2448322" y="74775"/>
            <a:chExt cx="936032" cy="261610"/>
          </a:xfrm>
        </p:grpSpPr>
        <p:sp>
          <p:nvSpPr>
            <p:cNvPr id="760" name="Google Shape;760;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Narrow"/>
                <a:ea typeface="Arial Narrow"/>
                <a:cs typeface="Arial Narrow"/>
                <a:sym typeface="Arial Narrow"/>
              </a:endParaRPr>
            </a:p>
          </p:txBody>
        </p:sp>
        <p:cxnSp>
          <p:nvCxnSpPr>
            <p:cNvPr id="761" name="Google Shape;761;p24"/>
            <p:cNvCxnSpPr>
              <a:stCxn id="76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762" name="Google Shape;762;p2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smtClean="0">
                <a:solidFill>
                  <a:schemeClr val="dk1"/>
                </a:solidFill>
                <a:latin typeface="Arial Narrow"/>
                <a:ea typeface="Arial Narrow"/>
                <a:cs typeface="Arial Narrow"/>
                <a:sym typeface="Arial Narrow"/>
              </a:rPr>
              <a:t>Pág. 51 </a:t>
            </a:r>
            <a:endParaRPr sz="1400" b="0" i="0" u="none" strike="noStrike" cap="none" dirty="0">
              <a:solidFill>
                <a:srgbClr val="000000"/>
              </a:solidFill>
              <a:latin typeface="Arial"/>
              <a:ea typeface="Arial"/>
              <a:cs typeface="Arial"/>
              <a:sym typeface="Arial"/>
            </a:endParaRPr>
          </a:p>
        </p:txBody>
      </p:sp>
      <p:sp>
        <p:nvSpPr>
          <p:cNvPr id="763" name="Google Shape;763;p24"/>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Comportamiento del evento</a:t>
            </a:r>
            <a:endParaRPr sz="1400" b="0" i="0" u="none" strike="noStrike" cap="none">
              <a:solidFill>
                <a:srgbClr val="000000"/>
              </a:solidFill>
              <a:latin typeface="Arial"/>
              <a:ea typeface="Arial"/>
              <a:cs typeface="Arial"/>
              <a:sym typeface="Arial"/>
            </a:endParaRPr>
          </a:p>
        </p:txBody>
      </p:sp>
      <p:grpSp>
        <p:nvGrpSpPr>
          <p:cNvPr id="764" name="Google Shape;764;p24"/>
          <p:cNvGrpSpPr/>
          <p:nvPr/>
        </p:nvGrpSpPr>
        <p:grpSpPr>
          <a:xfrm>
            <a:off x="5140793" y="4211960"/>
            <a:ext cx="1993597" cy="2061136"/>
            <a:chOff x="2580891" y="3325852"/>
            <a:chExt cx="1993597" cy="2061136"/>
          </a:xfrm>
        </p:grpSpPr>
        <p:pic>
          <p:nvPicPr>
            <p:cNvPr id="765" name="Google Shape;765;p24"/>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766" name="Google Shape;766;p24"/>
            <p:cNvGrpSpPr/>
            <p:nvPr/>
          </p:nvGrpSpPr>
          <p:grpSpPr>
            <a:xfrm>
              <a:off x="2580891" y="4074879"/>
              <a:ext cx="1993597" cy="1312109"/>
              <a:chOff x="-115820" y="6816681"/>
              <a:chExt cx="1512608" cy="1312109"/>
            </a:xfrm>
          </p:grpSpPr>
          <p:sp>
            <p:nvSpPr>
              <p:cNvPr id="767" name="Google Shape;767;p24"/>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Afiliación al SGSS</a:t>
                </a:r>
                <a:endParaRPr sz="1400" b="0" i="0" u="none" strike="noStrike" cap="none">
                  <a:solidFill>
                    <a:srgbClr val="000000"/>
                  </a:solidFill>
                  <a:latin typeface="Arial"/>
                  <a:ea typeface="Arial"/>
                  <a:cs typeface="Arial"/>
                  <a:sym typeface="Arial"/>
                </a:endParaRPr>
              </a:p>
            </p:txBody>
          </p:sp>
          <p:sp>
            <p:nvSpPr>
              <p:cNvPr id="768" name="Google Shape;768;p24"/>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 contributivo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Régimen</a:t>
                </a:r>
                <a:r>
                  <a:rPr lang="es-ES" sz="1400" b="1" i="0" u="none" strike="noStrike" cap="none">
                    <a:solidFill>
                      <a:schemeClr val="dk1"/>
                    </a:solidFill>
                    <a:latin typeface="Arial Narrow"/>
                    <a:ea typeface="Arial Narrow"/>
                    <a:cs typeface="Arial Narrow"/>
                    <a:sym typeface="Arial Narrow"/>
                  </a:rPr>
                  <a:t> </a:t>
                </a:r>
                <a:r>
                  <a:rPr lang="es-ES" sz="1100" b="1" i="0" u="none" strike="noStrike" cap="none">
                    <a:solidFill>
                      <a:schemeClr val="dk1"/>
                    </a:solidFill>
                    <a:latin typeface="Arial Narrow"/>
                    <a:ea typeface="Arial Narrow"/>
                    <a:cs typeface="Arial Narrow"/>
                    <a:sym typeface="Arial Narrow"/>
                  </a:rPr>
                  <a:t> subsidiado</a:t>
                </a:r>
                <a:endParaRPr sz="1400" b="1" i="0" u="none" strike="noStrike" cap="none">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Narrow"/>
                    <a:ea typeface="Arial Narrow"/>
                    <a:cs typeface="Arial Narrow"/>
                    <a:sym typeface="Arial Narrow"/>
                  </a:rPr>
                  <a:t>No afiliadas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grpSp>
        <p:nvGrpSpPr>
          <p:cNvPr id="769" name="Google Shape;769;p24"/>
          <p:cNvGrpSpPr/>
          <p:nvPr/>
        </p:nvGrpSpPr>
        <p:grpSpPr>
          <a:xfrm>
            <a:off x="2333382" y="5071695"/>
            <a:ext cx="874090" cy="628312"/>
            <a:chOff x="2507826" y="3203848"/>
            <a:chExt cx="874090" cy="628312"/>
          </a:xfrm>
        </p:grpSpPr>
        <p:sp>
          <p:nvSpPr>
            <p:cNvPr id="770" name="Google Shape;770;p24"/>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771" name="Google Shape;771;p24"/>
            <p:cNvSpPr/>
            <p:nvPr/>
          </p:nvSpPr>
          <p:spPr>
            <a:xfrm>
              <a:off x="2576712" y="3203848"/>
              <a:ext cx="704039"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rgbClr val="000000"/>
                  </a:solidFill>
                  <a:latin typeface="Arial Narrow"/>
                  <a:ea typeface="Arial Narrow"/>
                  <a:cs typeface="Arial Narrow"/>
                  <a:sym typeface="Arial Narrow"/>
                </a:rPr>
                <a:t>Indígena</a:t>
              </a:r>
              <a:endParaRPr sz="1400" b="0" i="0" u="none" strike="noStrike" cap="none">
                <a:solidFill>
                  <a:srgbClr val="000000"/>
                </a:solidFill>
                <a:latin typeface="Arial"/>
                <a:ea typeface="Arial"/>
                <a:cs typeface="Arial"/>
                <a:sym typeface="Arial"/>
              </a:endParaRPr>
            </a:p>
          </p:txBody>
        </p:sp>
      </p:grpSp>
      <p:grpSp>
        <p:nvGrpSpPr>
          <p:cNvPr id="772" name="Google Shape;772;p24"/>
          <p:cNvGrpSpPr/>
          <p:nvPr/>
        </p:nvGrpSpPr>
        <p:grpSpPr>
          <a:xfrm>
            <a:off x="4334561" y="4427984"/>
            <a:ext cx="764855" cy="1238940"/>
            <a:chOff x="3867627" y="2682487"/>
            <a:chExt cx="764855" cy="1238940"/>
          </a:xfrm>
        </p:grpSpPr>
        <p:grpSp>
          <p:nvGrpSpPr>
            <p:cNvPr id="773" name="Google Shape;773;p24"/>
            <p:cNvGrpSpPr/>
            <p:nvPr/>
          </p:nvGrpSpPr>
          <p:grpSpPr>
            <a:xfrm>
              <a:off x="3867627" y="3306763"/>
              <a:ext cx="764855" cy="614664"/>
              <a:chOff x="2548770" y="3203848"/>
              <a:chExt cx="764855" cy="614664"/>
            </a:xfrm>
          </p:grpSpPr>
          <p:sp>
            <p:nvSpPr>
              <p:cNvPr id="774" name="Google Shape;774;p24"/>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sp>
            <p:nvSpPr>
              <p:cNvPr id="775" name="Google Shape;775;p24"/>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Migrante</a:t>
                </a:r>
                <a:endParaRPr sz="1200" b="1" i="0" u="sng" strike="noStrike" cap="none">
                  <a:solidFill>
                    <a:srgbClr val="000000"/>
                  </a:solidFill>
                  <a:latin typeface="Arial Narrow"/>
                  <a:ea typeface="Arial Narrow"/>
                  <a:cs typeface="Arial Narrow"/>
                  <a:sym typeface="Arial Narrow"/>
                </a:endParaRPr>
              </a:p>
            </p:txBody>
          </p:sp>
        </p:grpSp>
        <p:pic>
          <p:nvPicPr>
            <p:cNvPr id="776" name="Google Shape;776;p24"/>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777" name="Google Shape;777;p24"/>
          <p:cNvGrpSpPr/>
          <p:nvPr/>
        </p:nvGrpSpPr>
        <p:grpSpPr>
          <a:xfrm>
            <a:off x="3084475" y="5076056"/>
            <a:ext cx="1380071" cy="625937"/>
            <a:chOff x="-285907" y="7056480"/>
            <a:chExt cx="1612468" cy="625937"/>
          </a:xfrm>
        </p:grpSpPr>
        <p:sp>
          <p:nvSpPr>
            <p:cNvPr id="778" name="Google Shape;778;p24"/>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sng" strike="noStrike" cap="none">
                  <a:solidFill>
                    <a:schemeClr val="dk1"/>
                  </a:solidFill>
                  <a:latin typeface="Arial Narrow"/>
                  <a:ea typeface="Arial Narrow"/>
                  <a:cs typeface="Arial Narrow"/>
                  <a:sym typeface="Arial Narrow"/>
                </a:rPr>
                <a:t>Menor 12 meses</a:t>
              </a:r>
              <a:endParaRPr sz="1400" b="0" i="0" u="none" strike="noStrike" cap="none">
                <a:solidFill>
                  <a:srgbClr val="000000"/>
                </a:solidFill>
                <a:latin typeface="Arial"/>
                <a:ea typeface="Arial"/>
                <a:cs typeface="Arial"/>
                <a:sym typeface="Arial"/>
              </a:endParaRPr>
            </a:p>
          </p:txBody>
        </p:sp>
        <p:sp>
          <p:nvSpPr>
            <p:cNvPr id="779" name="Google Shape;779;p24"/>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Arial Narrow"/>
                  <a:ea typeface="Arial Narrow"/>
                  <a:cs typeface="Arial Narrow"/>
                  <a:sym typeface="Arial Narrow"/>
                </a:rPr>
                <a:t>0 casos</a:t>
              </a:r>
              <a:endParaRPr sz="1400" b="0" i="0" u="none" strike="noStrike" cap="none">
                <a:solidFill>
                  <a:srgbClr val="000000"/>
                </a:solidFill>
                <a:latin typeface="Arial"/>
                <a:ea typeface="Arial"/>
                <a:cs typeface="Arial"/>
                <a:sym typeface="Arial"/>
              </a:endParaRPr>
            </a:p>
          </p:txBody>
        </p:sp>
      </p:grpSp>
      <p:grpSp>
        <p:nvGrpSpPr>
          <p:cNvPr id="780" name="Google Shape;780;p24"/>
          <p:cNvGrpSpPr/>
          <p:nvPr/>
        </p:nvGrpSpPr>
        <p:grpSpPr>
          <a:xfrm>
            <a:off x="2349028" y="4067944"/>
            <a:ext cx="2722456" cy="436842"/>
            <a:chOff x="3060727" y="484500"/>
            <a:chExt cx="2369637" cy="436842"/>
          </a:xfrm>
        </p:grpSpPr>
        <p:sp>
          <p:nvSpPr>
            <p:cNvPr id="781" name="Google Shape;781;p24"/>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2" name="Google Shape;782;p24"/>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ES" sz="1400" b="1" i="0" u="none" strike="noStrike" cap="none">
                  <a:solidFill>
                    <a:schemeClr val="dk1"/>
                  </a:solidFill>
                  <a:latin typeface="Arial Narrow"/>
                  <a:ea typeface="Arial Narrow"/>
                  <a:cs typeface="Arial Narrow"/>
                  <a:sym typeface="Arial Narrow"/>
                </a:rPr>
                <a:t>Poblaciones especiales</a:t>
              </a:r>
              <a:endParaRPr sz="1400" b="0" i="0" u="none" strike="noStrike" cap="none">
                <a:solidFill>
                  <a:srgbClr val="000000"/>
                </a:solidFill>
                <a:latin typeface="Arial"/>
                <a:ea typeface="Arial"/>
                <a:cs typeface="Arial"/>
                <a:sym typeface="Arial"/>
              </a:endParaRPr>
            </a:p>
          </p:txBody>
        </p:sp>
      </p:grpSp>
      <p:pic>
        <p:nvPicPr>
          <p:cNvPr id="783" name="Google Shape;783;p24"/>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784" name="Google Shape;784;p24"/>
          <p:cNvPicPr preferRelativeResize="0"/>
          <p:nvPr/>
        </p:nvPicPr>
        <p:blipFill rotWithShape="1">
          <a:blip r:embed="rId8">
            <a:alphaModFix/>
          </a:blip>
          <a:srcRect/>
          <a:stretch/>
        </p:blipFill>
        <p:spPr>
          <a:xfrm>
            <a:off x="3383042" y="4538352"/>
            <a:ext cx="694975" cy="599336"/>
          </a:xfrm>
          <a:prstGeom prst="rect">
            <a:avLst/>
          </a:prstGeom>
          <a:noFill/>
          <a:ln>
            <a:noFill/>
          </a:ln>
        </p:spPr>
      </p:pic>
      <p:grpSp>
        <p:nvGrpSpPr>
          <p:cNvPr id="785" name="Google Shape;785;p24"/>
          <p:cNvGrpSpPr/>
          <p:nvPr/>
        </p:nvGrpSpPr>
        <p:grpSpPr>
          <a:xfrm>
            <a:off x="-23498" y="12504"/>
            <a:ext cx="2253479" cy="2840682"/>
            <a:chOff x="-23498" y="12504"/>
            <a:chExt cx="2253479" cy="2840682"/>
          </a:xfrm>
        </p:grpSpPr>
        <p:pic>
          <p:nvPicPr>
            <p:cNvPr id="786" name="Google Shape;786;p24"/>
            <p:cNvPicPr preferRelativeResize="0"/>
            <p:nvPr/>
          </p:nvPicPr>
          <p:blipFill rotWithShape="1">
            <a:blip r:embed="rId9">
              <a:alphaModFix/>
            </a:blip>
            <a:srcRect/>
            <a:stretch/>
          </p:blipFill>
          <p:spPr>
            <a:xfrm>
              <a:off x="-8207" y="12504"/>
              <a:ext cx="2167806" cy="2840682"/>
            </a:xfrm>
            <a:prstGeom prst="rect">
              <a:avLst/>
            </a:prstGeom>
            <a:noFill/>
            <a:ln>
              <a:noFill/>
            </a:ln>
          </p:spPr>
        </p:pic>
        <p:sp>
          <p:nvSpPr>
            <p:cNvPr id="787" name="Google Shape;787;p24"/>
            <p:cNvSpPr txBox="1"/>
            <p:nvPr/>
          </p:nvSpPr>
          <p:spPr>
            <a:xfrm>
              <a:off x="21096" y="77242"/>
              <a:ext cx="2208885" cy="738664"/>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Mortalidad en menor de cinco años por desnutrición DNT</a:t>
              </a:r>
              <a:endParaRPr sz="1400" b="0" i="0" u="none" strike="noStrike" cap="none">
                <a:solidFill>
                  <a:srgbClr val="000000"/>
                </a:solidFill>
                <a:latin typeface="Arial"/>
                <a:ea typeface="Arial"/>
                <a:cs typeface="Arial"/>
                <a:sym typeface="Arial"/>
              </a:endParaRPr>
            </a:p>
          </p:txBody>
        </p:sp>
        <p:sp>
          <p:nvSpPr>
            <p:cNvPr id="788" name="Google Shape;788;p24"/>
            <p:cNvSpPr txBox="1"/>
            <p:nvPr/>
          </p:nvSpPr>
          <p:spPr>
            <a:xfrm>
              <a:off x="-23498" y="2547179"/>
              <a:ext cx="21830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02 - 2025</a:t>
              </a:r>
              <a:endParaRPr sz="1400" b="0" i="0" u="none" strike="noStrike" cap="none">
                <a:solidFill>
                  <a:srgbClr val="000000"/>
                </a:solidFill>
                <a:latin typeface="Arial"/>
                <a:ea typeface="Arial"/>
                <a:cs typeface="Arial"/>
                <a:sym typeface="Arial"/>
              </a:endParaRPr>
            </a:p>
          </p:txBody>
        </p:sp>
      </p:grpSp>
      <p:grpSp>
        <p:nvGrpSpPr>
          <p:cNvPr id="789" name="Google Shape;789;p24"/>
          <p:cNvGrpSpPr/>
          <p:nvPr/>
        </p:nvGrpSpPr>
        <p:grpSpPr>
          <a:xfrm>
            <a:off x="-88651" y="-1616"/>
            <a:ext cx="2320949" cy="2840682"/>
            <a:chOff x="-88651" y="-1616"/>
            <a:chExt cx="2320949" cy="2840682"/>
          </a:xfrm>
        </p:grpSpPr>
        <p:grpSp>
          <p:nvGrpSpPr>
            <p:cNvPr id="790" name="Google Shape;790;p24"/>
            <p:cNvGrpSpPr/>
            <p:nvPr/>
          </p:nvGrpSpPr>
          <p:grpSpPr>
            <a:xfrm>
              <a:off x="-88651" y="-1616"/>
              <a:ext cx="2320949" cy="2840682"/>
              <a:chOff x="-101460" y="-23727"/>
              <a:chExt cx="2320949" cy="2840682"/>
            </a:xfrm>
          </p:grpSpPr>
          <p:grpSp>
            <p:nvGrpSpPr>
              <p:cNvPr id="791" name="Google Shape;791;p24"/>
              <p:cNvGrpSpPr/>
              <p:nvPr/>
            </p:nvGrpSpPr>
            <p:grpSpPr>
              <a:xfrm>
                <a:off x="-8835" y="-23727"/>
                <a:ext cx="2228324" cy="2840682"/>
                <a:chOff x="533674" y="513019"/>
                <a:chExt cx="2228324" cy="2840682"/>
              </a:xfrm>
            </p:grpSpPr>
            <p:pic>
              <p:nvPicPr>
                <p:cNvPr id="792" name="Google Shape;792;p24"/>
                <p:cNvPicPr preferRelativeResize="0"/>
                <p:nvPr/>
              </p:nvPicPr>
              <p:blipFill rotWithShape="1">
                <a:blip r:embed="rId9">
                  <a:alphaModFix/>
                </a:blip>
                <a:srcRect/>
                <a:stretch/>
              </p:blipFill>
              <p:spPr>
                <a:xfrm>
                  <a:off x="533674" y="513019"/>
                  <a:ext cx="2167806" cy="2840682"/>
                </a:xfrm>
                <a:prstGeom prst="rect">
                  <a:avLst/>
                </a:prstGeom>
                <a:noFill/>
                <a:ln>
                  <a:noFill/>
                </a:ln>
              </p:spPr>
            </p:pic>
            <p:sp>
              <p:nvSpPr>
                <p:cNvPr id="793" name="Google Shape;793;p24"/>
                <p:cNvSpPr txBox="1"/>
                <p:nvPr/>
              </p:nvSpPr>
              <p:spPr>
                <a:xfrm>
                  <a:off x="578901" y="3049394"/>
                  <a:ext cx="21830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Periodo epidemiológico 12 - 2025</a:t>
                  </a:r>
                  <a:endParaRPr sz="1400" b="0" i="0" u="none" strike="noStrike" cap="none">
                    <a:solidFill>
                      <a:srgbClr val="000000"/>
                    </a:solidFill>
                    <a:latin typeface="Arial"/>
                    <a:ea typeface="Arial"/>
                    <a:cs typeface="Arial"/>
                    <a:sym typeface="Arial"/>
                  </a:endParaRPr>
                </a:p>
              </p:txBody>
            </p:sp>
          </p:grpSp>
          <p:sp>
            <p:nvSpPr>
              <p:cNvPr id="794" name="Google Shape;794;p24"/>
              <p:cNvSpPr txBox="1"/>
              <p:nvPr/>
            </p:nvSpPr>
            <p:spPr>
              <a:xfrm>
                <a:off x="-101460" y="-14044"/>
                <a:ext cx="2208885" cy="954107"/>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C00000"/>
                  </a:buClr>
                  <a:buSzPts val="1400"/>
                  <a:buFont typeface="Arial Narrow"/>
                  <a:buNone/>
                </a:pPr>
                <a:r>
                  <a:rPr lang="es-ES" sz="1400" b="1" i="0" u="none" strike="noStrike" cap="none">
                    <a:solidFill>
                      <a:srgbClr val="C00000"/>
                    </a:solidFill>
                    <a:latin typeface="Arial Narrow"/>
                    <a:ea typeface="Arial Narrow"/>
                    <a:cs typeface="Arial Narrow"/>
                    <a:sym typeface="Arial Narrow"/>
                  </a:rPr>
                  <a:t>Vigilancia integrada a la mortalidad en menor de cinco años por desnutrición DNT</a:t>
                </a:r>
                <a:endParaRPr sz="1400" b="0" i="0" u="none" strike="noStrike" cap="none">
                  <a:solidFill>
                    <a:srgbClr val="000000"/>
                  </a:solidFill>
                  <a:latin typeface="Arial"/>
                  <a:ea typeface="Arial"/>
                  <a:cs typeface="Arial"/>
                  <a:sym typeface="Arial"/>
                </a:endParaRPr>
              </a:p>
            </p:txBody>
          </p:sp>
        </p:grpSp>
        <p:pic>
          <p:nvPicPr>
            <p:cNvPr id="795" name="Google Shape;795;p24"/>
            <p:cNvPicPr preferRelativeResize="0"/>
            <p:nvPr/>
          </p:nvPicPr>
          <p:blipFill rotWithShape="1">
            <a:blip r:embed="rId10">
              <a:alphaModFix/>
            </a:blip>
            <a:srcRect/>
            <a:stretch/>
          </p:blipFill>
          <p:spPr>
            <a:xfrm>
              <a:off x="636182" y="1366841"/>
              <a:ext cx="992672" cy="839953"/>
            </a:xfrm>
            <a:prstGeom prst="rect">
              <a:avLst/>
            </a:prstGeom>
            <a:noFill/>
            <a:ln>
              <a:noFill/>
            </a:ln>
          </p:spPr>
        </p:pic>
      </p:grpSp>
      <p:sp>
        <p:nvSpPr>
          <p:cNvPr id="796" name="Google Shape;796;p24"/>
          <p:cNvSpPr txBox="1"/>
          <p:nvPr/>
        </p:nvSpPr>
        <p:spPr>
          <a:xfrm>
            <a:off x="2252224" y="2656686"/>
            <a:ext cx="4547155" cy="5539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s-ES" sz="1000" b="1" i="0" u="none" strike="noStrike" cap="none">
                <a:solidFill>
                  <a:schemeClr val="dk1"/>
                </a:solidFill>
                <a:latin typeface="Arial"/>
                <a:ea typeface="Arial"/>
                <a:cs typeface="Arial"/>
                <a:sym typeface="Arial"/>
              </a:rPr>
              <a:t>Tasa de mortalidad por DNT como causa básica en niños menores de 5 años. Residentes en Medellín, 2024 y al duodécimo periodo epidemiológico de 2025.</a:t>
            </a:r>
            <a:endParaRPr sz="1400" b="0" i="0" u="none" strike="noStrike" cap="none">
              <a:solidFill>
                <a:srgbClr val="000000"/>
              </a:solidFill>
              <a:latin typeface="Arial"/>
              <a:ea typeface="Arial"/>
              <a:cs typeface="Arial"/>
              <a:sym typeface="Arial"/>
            </a:endParaRPr>
          </a:p>
        </p:txBody>
      </p:sp>
      <p:sp>
        <p:nvSpPr>
          <p:cNvPr id="797" name="Google Shape;797;p24"/>
          <p:cNvSpPr txBox="1"/>
          <p:nvPr/>
        </p:nvSpPr>
        <p:spPr>
          <a:xfrm>
            <a:off x="2333382" y="3309472"/>
            <a:ext cx="3651584"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s-ES" sz="900" b="0" i="0" u="none" strike="noStrike" cap="none">
                <a:solidFill>
                  <a:schemeClr val="dk1"/>
                </a:solidFill>
                <a:latin typeface="Arial"/>
                <a:ea typeface="Arial"/>
                <a:cs typeface="Arial"/>
                <a:sym typeface="Arial"/>
              </a:rPr>
              <a:t>Fuente: Seguimiento de muertes por DNT, Sivigila y RUAF. Medellín, 2012-2025p. Corte 29/11/2025.</a:t>
            </a:r>
            <a:endParaRPr sz="900" b="0" i="0" u="none" strike="noStrike" cap="none">
              <a:solidFill>
                <a:schemeClr val="dk1"/>
              </a:solidFill>
              <a:latin typeface="Calibri"/>
              <a:ea typeface="Calibri"/>
              <a:cs typeface="Calibri"/>
              <a:sym typeface="Calibri"/>
            </a:endParaRPr>
          </a:p>
        </p:txBody>
      </p:sp>
      <p:sp>
        <p:nvSpPr>
          <p:cNvPr id="798" name="Google Shape;798;p24"/>
          <p:cNvSpPr txBox="1"/>
          <p:nvPr/>
        </p:nvSpPr>
        <p:spPr>
          <a:xfrm>
            <a:off x="130377" y="4742380"/>
            <a:ext cx="184814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Variación respecto al mismo período del año anterior: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dk1"/>
                </a:solidFill>
                <a:latin typeface="Arial Narrow"/>
                <a:ea typeface="Arial Narrow"/>
                <a:cs typeface="Arial Narrow"/>
                <a:sym typeface="Arial Narrow"/>
              </a:rPr>
              <a:t> </a:t>
            </a:r>
            <a:r>
              <a:rPr lang="es-ES" sz="1200" b="1" i="0" u="none" strike="noStrike" cap="none">
                <a:solidFill>
                  <a:srgbClr val="00B050"/>
                </a:solidFill>
                <a:latin typeface="Arial Narrow"/>
                <a:ea typeface="Arial Narrow"/>
                <a:cs typeface="Arial Narrow"/>
                <a:sym typeface="Arial Narrow"/>
              </a:rPr>
              <a:t>Disminución del 200%</a:t>
            </a:r>
            <a:endParaRPr sz="1200" b="1" i="0" u="none" strike="noStrike" cap="none">
              <a:solidFill>
                <a:srgbClr val="00B050"/>
              </a:solidFill>
              <a:latin typeface="Arial Narrow"/>
              <a:ea typeface="Arial Narrow"/>
              <a:cs typeface="Arial Narrow"/>
              <a:sym typeface="Arial Narrow"/>
            </a:endParaRPr>
          </a:p>
        </p:txBody>
      </p:sp>
      <p:pic>
        <p:nvPicPr>
          <p:cNvPr id="799" name="Google Shape;799;p24"/>
          <p:cNvPicPr preferRelativeResize="0"/>
          <p:nvPr/>
        </p:nvPicPr>
        <p:blipFill rotWithShape="1">
          <a:blip r:embed="rId11">
            <a:alphaModFix/>
          </a:blip>
          <a:srcRect/>
          <a:stretch/>
        </p:blipFill>
        <p:spPr>
          <a:xfrm>
            <a:off x="2448322" y="466750"/>
            <a:ext cx="4342328" cy="2043448"/>
          </a:xfrm>
          <a:prstGeom prst="rect">
            <a:avLst/>
          </a:prstGeom>
          <a:noFill/>
          <a:ln>
            <a:noFill/>
          </a:ln>
        </p:spPr>
      </p:pic>
    </p:spTree>
    <p:extLst>
      <p:ext uri="{BB962C8B-B14F-4D97-AF65-F5344CB8AC3E}">
        <p14:creationId xmlns:p14="http://schemas.microsoft.com/office/powerpoint/2010/main" val="569296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25"/>
          <p:cNvSpPr/>
          <p:nvPr/>
        </p:nvSpPr>
        <p:spPr>
          <a:xfrm>
            <a:off x="288057" y="3635896"/>
            <a:ext cx="6416675" cy="283150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002060"/>
                </a:solidFill>
                <a:latin typeface="Arial"/>
                <a:ea typeface="Arial"/>
                <a:cs typeface="Arial"/>
                <a:sym typeface="Arial"/>
              </a:rPr>
              <a:t>Tasa de mortalidad por desnutrición DNT como causa básica en niños menores de cinco años. Residentes en Colombia, Antioquia y Medellín, 2012-2025p. </a:t>
            </a:r>
            <a:endParaRPr sz="1400" b="0" i="0" u="none" strike="noStrike" cap="none" dirty="0">
              <a:solidFill>
                <a:srgbClr val="000000"/>
              </a:solidFill>
              <a:latin typeface="Arial"/>
              <a:ea typeface="Arial"/>
              <a:cs typeface="Arial"/>
              <a:sym typeface="Arial"/>
            </a:endParaRPr>
          </a:p>
          <a:p>
            <a:pPr marL="9017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chemeClr val="dk1"/>
                </a:solidFill>
                <a:latin typeface="Arial"/>
                <a:ea typeface="Arial"/>
                <a:cs typeface="Arial"/>
                <a:sym typeface="Arial"/>
              </a:rPr>
              <a:t>Fuente: Seguimiento de muertes por DNT, </a:t>
            </a:r>
            <a:r>
              <a:rPr lang="es-ES" sz="1000" b="0" i="0" u="none" strike="noStrike" cap="none" dirty="0" err="1">
                <a:solidFill>
                  <a:schemeClr val="dk1"/>
                </a:solidFill>
                <a:latin typeface="Arial"/>
                <a:ea typeface="Arial"/>
                <a:cs typeface="Arial"/>
                <a:sym typeface="Arial"/>
              </a:rPr>
              <a:t>Sivigila</a:t>
            </a:r>
            <a:r>
              <a:rPr lang="es-ES" sz="1000" b="0" i="0" u="none" strike="noStrike" cap="none" dirty="0">
                <a:solidFill>
                  <a:schemeClr val="dk1"/>
                </a:solidFill>
                <a:latin typeface="Arial"/>
                <a:ea typeface="Arial"/>
                <a:cs typeface="Arial"/>
                <a:sym typeface="Arial"/>
              </a:rPr>
              <a:t> y RUAF. Medellín, 2012-2025p, corte al duodécimo período epidemiológico de 2025: 29/11/2025. Datos de Colombia y Antioquia fueron tomados del del tablero de control del evento de mortalidad en menores de 5 años por Infección Respiratoria Aguda (IRA), Enfermedad Diarreica Aguda (EDA) o Desnutrición Aguda (DNT) del Instituto Nacional de Salud (INS) con corte al </a:t>
            </a:r>
            <a:r>
              <a:rPr lang="es-ES" sz="1000" dirty="0">
                <a:solidFill>
                  <a:schemeClr val="dk1"/>
                </a:solidFill>
              </a:rPr>
              <a:t>22</a:t>
            </a:r>
            <a:r>
              <a:rPr lang="es-ES" sz="1000" b="0" i="0" u="none" strike="noStrike" cap="none" dirty="0">
                <a:solidFill>
                  <a:schemeClr val="dk1"/>
                </a:solidFill>
                <a:latin typeface="Arial"/>
                <a:ea typeface="Arial"/>
                <a:cs typeface="Arial"/>
                <a:sym typeface="Arial"/>
              </a:rPr>
              <a:t>/10/2025 de 2025. Para los años de 2014 al 2016 no se cuenta con el número de casos para Colombia.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dirty="0">
                <a:solidFill>
                  <a:schemeClr val="dk1"/>
                </a:solidFill>
                <a:latin typeface="Arial"/>
                <a:ea typeface="Arial"/>
                <a:cs typeface="Arial"/>
                <a:sym typeface="Arial"/>
              </a:rPr>
              <a:t/>
            </a:r>
            <a:br>
              <a:rPr lang="es-ES" sz="1800" b="0" i="0" u="none" strike="noStrike" cap="none" dirty="0">
                <a:solidFill>
                  <a:schemeClr val="dk1"/>
                </a:solidFill>
                <a:latin typeface="Arial"/>
                <a:ea typeface="Arial"/>
                <a:cs typeface="Arial"/>
                <a:sym typeface="Arial"/>
              </a:rPr>
            </a:br>
            <a:r>
              <a:rPr lang="es-ES" sz="1000" b="0" i="0" u="none" strike="noStrike" cap="none" dirty="0">
                <a:solidFill>
                  <a:schemeClr val="dk1"/>
                </a:solidFill>
                <a:latin typeface="Calibri"/>
                <a:ea typeface="Calibri"/>
                <a:cs typeface="Calibri"/>
                <a:sym typeface="Calibri"/>
              </a:rPr>
              <a:t/>
            </a:r>
            <a:br>
              <a:rPr lang="es-ES" sz="1000" b="0" i="0" u="none" strike="noStrike" cap="none" dirty="0">
                <a:solidFill>
                  <a:schemeClr val="dk1"/>
                </a:solidFill>
                <a:latin typeface="Calibri"/>
                <a:ea typeface="Calibri"/>
                <a:cs typeface="Calibri"/>
                <a:sym typeface="Calibri"/>
              </a:rPr>
            </a:br>
            <a:endParaRPr sz="1000" b="0" i="0" u="none" strike="noStrike" cap="none" dirty="0">
              <a:solidFill>
                <a:schemeClr val="dk1"/>
              </a:solidFill>
              <a:latin typeface="Calibri"/>
              <a:ea typeface="Calibri"/>
              <a:cs typeface="Calibri"/>
              <a:sym typeface="Calibri"/>
            </a:endParaRPr>
          </a:p>
        </p:txBody>
      </p:sp>
      <p:pic>
        <p:nvPicPr>
          <p:cNvPr id="3" name="Imagen 2">
            <a:extLst>
              <a:ext uri="{FF2B5EF4-FFF2-40B4-BE49-F238E27FC236}">
                <a16:creationId xmlns:a16="http://schemas.microsoft.com/office/drawing/2014/main" id="{E22051F8-6151-4E8C-975A-3094C99C5582}"/>
              </a:ext>
            </a:extLst>
          </p:cNvPr>
          <p:cNvPicPr>
            <a:picLocks noChangeAspect="1"/>
          </p:cNvPicPr>
          <p:nvPr/>
        </p:nvPicPr>
        <p:blipFill>
          <a:blip r:embed="rId3"/>
          <a:stretch>
            <a:fillRect/>
          </a:stretch>
        </p:blipFill>
        <p:spPr>
          <a:xfrm>
            <a:off x="478926" y="706461"/>
            <a:ext cx="6243048" cy="2831505"/>
          </a:xfrm>
          <a:prstGeom prst="rect">
            <a:avLst/>
          </a:prstGeom>
        </p:spPr>
      </p:pic>
      <p:sp>
        <p:nvSpPr>
          <p:cNvPr id="4" name="Google Shape;105;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1" i="0" u="none" strike="noStrike" cap="none" dirty="0">
                <a:solidFill>
                  <a:schemeClr val="dk1"/>
                </a:solidFill>
                <a:latin typeface="Arial Narrow"/>
                <a:ea typeface="Arial Narrow"/>
                <a:cs typeface="Arial Narrow"/>
                <a:sym typeface="Arial Narrow"/>
              </a:rPr>
              <a:t>Pág</a:t>
            </a:r>
            <a:r>
              <a:rPr lang="es-ES" sz="1050" b="1" i="0" u="none" strike="noStrike" cap="none" dirty="0" smtClean="0">
                <a:solidFill>
                  <a:schemeClr val="dk1"/>
                </a:solidFill>
                <a:latin typeface="Arial Narrow"/>
                <a:ea typeface="Arial Narrow"/>
                <a:cs typeface="Arial Narrow"/>
                <a:sym typeface="Arial Narrow"/>
              </a:rPr>
              <a:t>. 52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76690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89073" y="2099901"/>
            <a:ext cx="2510954" cy="3349328"/>
          </a:xfrm>
          <a:prstGeom prst="rect">
            <a:avLst/>
          </a:prstGeom>
          <a:solidFill>
            <a:schemeClr val="bg2"/>
          </a:solidFill>
          <a:ln>
            <a:solidFill>
              <a:schemeClr val="accent6">
                <a:lumMod val="20000"/>
                <a:lumOff val="80000"/>
              </a:schemeClr>
            </a:solidFill>
          </a:ln>
        </p:spPr>
      </p:pic>
      <p:sp>
        <p:nvSpPr>
          <p:cNvPr id="5" name="4 CuadroTexto"/>
          <p:cNvSpPr txBox="1"/>
          <p:nvPr/>
        </p:nvSpPr>
        <p:spPr>
          <a:xfrm>
            <a:off x="58476" y="1802790"/>
            <a:ext cx="2421504"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XII-2025 p</a:t>
            </a:r>
          </a:p>
        </p:txBody>
      </p:sp>
      <p:sp>
        <p:nvSpPr>
          <p:cNvPr id="6" name="5 Rectángulo"/>
          <p:cNvSpPr/>
          <p:nvPr/>
        </p:nvSpPr>
        <p:spPr>
          <a:xfrm>
            <a:off x="2649196" y="4089367"/>
            <a:ext cx="4282370" cy="646331"/>
          </a:xfrm>
          <a:prstGeom prst="rect">
            <a:avLst/>
          </a:prstGeom>
        </p:spPr>
        <p:txBody>
          <a:bodyPr wrap="square">
            <a:spAutoFit/>
          </a:bodyPr>
          <a:lstStyle/>
          <a:p>
            <a:r>
              <a:rPr lang="es-ES" sz="800" i="1" dirty="0">
                <a:latin typeface="Arial Narrow" panose="020B0606020202030204" pitchFamily="34" charset="0"/>
              </a:rPr>
              <a:t>Fuente: SVIIGILA. Secretaria de Salud de Medellín. PEXII – 2025.</a:t>
            </a:r>
          </a:p>
          <a:p>
            <a:endParaRPr lang="es-ES" sz="800" dirty="0">
              <a:latin typeface="Arial Narrow" panose="020B0606020202030204" pitchFamily="34" charset="0"/>
            </a:endParaRPr>
          </a:p>
          <a:p>
            <a:pPr algn="just"/>
            <a:r>
              <a:rPr lang="es-ES" sz="1000" dirty="0">
                <a:latin typeface="Arial Narrow" panose="020B0606020202030204" pitchFamily="34" charset="0"/>
              </a:rPr>
              <a:t>Figura. Canal endémico de Violencias de género e intrafamiliar y ataques con agentes químicos Medellín, a Periodo XII 2025p.</a:t>
            </a:r>
          </a:p>
        </p:txBody>
      </p:sp>
      <p:grpSp>
        <p:nvGrpSpPr>
          <p:cNvPr id="8" name="7 Grupo"/>
          <p:cNvGrpSpPr/>
          <p:nvPr/>
        </p:nvGrpSpPr>
        <p:grpSpPr>
          <a:xfrm>
            <a:off x="138242" y="3779912"/>
            <a:ext cx="2181441" cy="494380"/>
            <a:chOff x="2234969" y="3379972"/>
            <a:chExt cx="4719140" cy="915811"/>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89" y="3554602"/>
              <a:ext cx="1912278" cy="741181"/>
            </a:xfrm>
            <a:prstGeom prst="rect">
              <a:avLst/>
            </a:prstGeom>
            <a:noFill/>
          </p:spPr>
          <p:txBody>
            <a:bodyPr wrap="square" rtlCol="0">
              <a:spAutoFit/>
            </a:bodyPr>
            <a:lstStyle/>
            <a:p>
              <a:pPr algn="ctr"/>
              <a:r>
                <a:rPr lang="es-ES" sz="2000" b="1" dirty="0">
                  <a:latin typeface="Arial Narrow" panose="020B0606020202030204" pitchFamily="34" charset="0"/>
                </a:rPr>
                <a:t>13035</a:t>
              </a:r>
            </a:p>
          </p:txBody>
        </p:sp>
      </p:grpSp>
      <p:sp>
        <p:nvSpPr>
          <p:cNvPr id="9" name="8 CuadroTexto"/>
          <p:cNvSpPr txBox="1"/>
          <p:nvPr/>
        </p:nvSpPr>
        <p:spPr>
          <a:xfrm>
            <a:off x="138242" y="4268388"/>
            <a:ext cx="2181441" cy="1107996"/>
          </a:xfrm>
          <a:prstGeom prst="rect">
            <a:avLst/>
          </a:prstGeom>
          <a:noFill/>
        </p:spPr>
        <p:txBody>
          <a:bodyPr wrap="square" rtlCol="0">
            <a:spAutoFit/>
          </a:bodyPr>
          <a:lstStyle/>
          <a:p>
            <a:pPr algn="ctr"/>
            <a:r>
              <a:rPr lang="es-ES" sz="1100" b="1" dirty="0">
                <a:latin typeface="Arial Narrow" panose="020B0606020202030204" pitchFamily="34" charset="0"/>
              </a:rPr>
              <a:t>Se presenta un aumento en los reportes con respecto al mismo período del año 2024, dicho aumento es del 12,6%, dado que para este momento del año 2024, se registraban 11572 casos. </a:t>
            </a:r>
          </a:p>
        </p:txBody>
      </p:sp>
      <p:grpSp>
        <p:nvGrpSpPr>
          <p:cNvPr id="15" name="14 Grupo"/>
          <p:cNvGrpSpPr/>
          <p:nvPr/>
        </p:nvGrpSpPr>
        <p:grpSpPr>
          <a:xfrm>
            <a:off x="2880370" y="228240"/>
            <a:ext cx="3528392" cy="307777"/>
            <a:chOff x="2448322" y="37577"/>
            <a:chExt cx="3528392" cy="307777"/>
          </a:xfrm>
        </p:grpSpPr>
        <p:sp>
          <p:nvSpPr>
            <p:cNvPr id="11" name="10 Elipse"/>
            <p:cNvSpPr/>
            <p:nvPr/>
          </p:nvSpPr>
          <p:spPr>
            <a:xfrm>
              <a:off x="2448322" y="74775"/>
              <a:ext cx="288032" cy="26161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60000"/>
                    <a:lumOff val="40000"/>
                  </a:schemeClr>
                </a:solidFill>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84426" y="37577"/>
              <a:ext cx="2592288" cy="307777"/>
            </a:xfrm>
            <a:prstGeom prst="rect">
              <a:avLst/>
            </a:prstGeom>
            <a:noFill/>
          </p:spPr>
          <p:txBody>
            <a:bodyPr wrap="square" rtlCol="0">
              <a:spAutoFit/>
            </a:bodyPr>
            <a:lstStyle/>
            <a:p>
              <a:r>
                <a:rPr lang="es-ES" sz="1400" b="1" dirty="0">
                  <a:latin typeface="Arial Narrow" panose="020B0606020202030204" pitchFamily="34" charset="0"/>
                </a:rPr>
                <a:t>Comportamiento</a:t>
              </a:r>
              <a:r>
                <a:rPr lang="es-ES" sz="1200" b="1" dirty="0">
                  <a:latin typeface="Arial Narrow" panose="020B0606020202030204" pitchFamily="34" charset="0"/>
                </a:rPr>
                <a:t> </a:t>
              </a:r>
              <a:r>
                <a:rPr lang="es-ES" sz="1400" b="1" dirty="0">
                  <a:latin typeface="Arial Narrow" panose="020B0606020202030204" pitchFamily="34" charset="0"/>
                </a:rPr>
                <a:t>de la notificación</a:t>
              </a:r>
            </a:p>
          </p:txBody>
        </p:sp>
      </p:grpSp>
      <p:sp>
        <p:nvSpPr>
          <p:cNvPr id="14" name="13 Rectángulo"/>
          <p:cNvSpPr/>
          <p:nvPr/>
        </p:nvSpPr>
        <p:spPr>
          <a:xfrm>
            <a:off x="14040" y="5621756"/>
            <a:ext cx="7138208" cy="100381"/>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53 Rectángulo"/>
          <p:cNvSpPr/>
          <p:nvPr/>
        </p:nvSpPr>
        <p:spPr>
          <a:xfrm>
            <a:off x="288082" y="8432294"/>
            <a:ext cx="5347148" cy="523220"/>
          </a:xfrm>
          <a:prstGeom prst="rect">
            <a:avLst/>
          </a:prstGeom>
        </p:spPr>
        <p:txBody>
          <a:bodyPr wrap="square">
            <a:spAutoFit/>
          </a:bodyPr>
          <a:lstStyle/>
          <a:p>
            <a:r>
              <a:rPr lang="es-ES" sz="600" dirty="0">
                <a:latin typeface="Arial Narrow" panose="020B0606020202030204" pitchFamily="34" charset="0"/>
              </a:rPr>
              <a:t>Fuente: SVIIGILA. Secretaria de Salud de Medellín. PE XII – 2025.</a:t>
            </a:r>
          </a:p>
          <a:p>
            <a:endParaRPr lang="es-ES" sz="600" dirty="0">
              <a:latin typeface="Arial Narrow" panose="020B0606020202030204" pitchFamily="34" charset="0"/>
            </a:endParaRPr>
          </a:p>
          <a:p>
            <a:pPr algn="just"/>
            <a:r>
              <a:rPr lang="es-ES" sz="800" dirty="0">
                <a:latin typeface="Arial Narrow" panose="020B0606020202030204" pitchFamily="34" charset="0"/>
              </a:rPr>
              <a:t>Figura. Comportamientos inusuales de Violencias de género e intrafamiliar y ataques con agentes químicos por semana epidemiológica  durante el Periodo XII 2025p, Distrito de Medellín </a:t>
            </a:r>
          </a:p>
        </p:txBody>
      </p:sp>
      <p:sp>
        <p:nvSpPr>
          <p:cNvPr id="63" name="62 CuadroTexto"/>
          <p:cNvSpPr txBox="1"/>
          <p:nvPr/>
        </p:nvSpPr>
        <p:spPr>
          <a:xfrm>
            <a:off x="6412360" y="90165"/>
            <a:ext cx="739888" cy="261609"/>
          </a:xfrm>
          <a:prstGeom prst="rect">
            <a:avLst/>
          </a:prstGeom>
          <a:noFill/>
        </p:spPr>
        <p:txBody>
          <a:bodyPr wrap="square" rtlCol="0">
            <a:spAutoFit/>
          </a:bodyPr>
          <a:lstStyle/>
          <a:p>
            <a:r>
              <a:rPr lang="es-ES" sz="1050" b="1" dirty="0" smtClean="0">
                <a:latin typeface="Arial Narrow" panose="020B0606020202030204" pitchFamily="34" charset="0"/>
              </a:rPr>
              <a:t>Pág. 53</a:t>
            </a:r>
            <a:endParaRPr lang="es-ES" sz="1050" b="1" dirty="0">
              <a:latin typeface="Arial Narrow" panose="020B0606020202030204" pitchFamily="34" charset="0"/>
            </a:endParaRPr>
          </a:p>
        </p:txBody>
      </p:sp>
      <p:sp>
        <p:nvSpPr>
          <p:cNvPr id="24" name="CuadroTexto 23">
            <a:extLst>
              <a:ext uri="{FF2B5EF4-FFF2-40B4-BE49-F238E27FC236}">
                <a16:creationId xmlns:a16="http://schemas.microsoft.com/office/drawing/2014/main" id="{14C748B0-1636-5A11-A6FA-96BEB7D167A7}"/>
              </a:ext>
            </a:extLst>
          </p:cNvPr>
          <p:cNvSpPr txBox="1"/>
          <p:nvPr/>
        </p:nvSpPr>
        <p:spPr>
          <a:xfrm>
            <a:off x="-108946" y="83680"/>
            <a:ext cx="3000721" cy="830997"/>
          </a:xfrm>
          <a:prstGeom prst="rect">
            <a:avLst/>
          </a:prstGeom>
          <a:noFill/>
        </p:spPr>
        <p:txBody>
          <a:bodyPr wrap="square" rtlCol="0">
            <a:spAutoFit/>
          </a:bodyPr>
          <a:lstStyle/>
          <a:p>
            <a:pPr algn="ctr"/>
            <a:r>
              <a:rPr lang="es-ES" sz="1600" b="1" dirty="0"/>
              <a:t>Violencia de género e intrafamiliar y ataques con agentes químicos</a:t>
            </a:r>
          </a:p>
        </p:txBody>
      </p:sp>
      <p:pic>
        <p:nvPicPr>
          <p:cNvPr id="25" name="Image 378">
            <a:extLst>
              <a:ext uri="{FF2B5EF4-FFF2-40B4-BE49-F238E27FC236}">
                <a16:creationId xmlns:a16="http://schemas.microsoft.com/office/drawing/2014/main" id="{938CC28E-54EB-5997-F076-1E0E36A3C149}"/>
              </a:ext>
            </a:extLst>
          </p:cNvPr>
          <p:cNvPicPr/>
          <p:nvPr/>
        </p:nvPicPr>
        <p:blipFill>
          <a:blip r:embed="rId4" cstate="print"/>
          <a:stretch>
            <a:fillRect/>
          </a:stretch>
        </p:blipFill>
        <p:spPr>
          <a:xfrm>
            <a:off x="835859" y="851799"/>
            <a:ext cx="1017381" cy="1013870"/>
          </a:xfrm>
          <a:prstGeom prst="rect">
            <a:avLst/>
          </a:prstGeom>
        </p:spPr>
      </p:pic>
      <p:sp>
        <p:nvSpPr>
          <p:cNvPr id="42" name="CuadroTexto 41">
            <a:extLst>
              <a:ext uri="{FF2B5EF4-FFF2-40B4-BE49-F238E27FC236}">
                <a16:creationId xmlns:a16="http://schemas.microsoft.com/office/drawing/2014/main" id="{76FEE46F-F1DC-E6D9-B7FD-219C1200A542}"/>
              </a:ext>
            </a:extLst>
          </p:cNvPr>
          <p:cNvSpPr txBox="1"/>
          <p:nvPr/>
        </p:nvSpPr>
        <p:spPr>
          <a:xfrm>
            <a:off x="3279807" y="720261"/>
            <a:ext cx="1679324" cy="523220"/>
          </a:xfrm>
          <a:prstGeom prst="rect">
            <a:avLst/>
          </a:prstGeom>
          <a:solidFill>
            <a:schemeClr val="accent5">
              <a:lumMod val="75000"/>
            </a:schemeClr>
          </a:solidFill>
          <a:ln>
            <a:solidFill>
              <a:schemeClr val="accent5">
                <a:lumMod val="75000"/>
              </a:schemeClr>
            </a:solidFill>
          </a:ln>
        </p:spPr>
        <p:txBody>
          <a:bodyPr wrap="square" rtlCol="0">
            <a:spAutoFit/>
          </a:bodyPr>
          <a:lstStyle/>
          <a:p>
            <a:pPr algn="ctr"/>
            <a:r>
              <a:rPr lang="es-ES" sz="1400" b="1" dirty="0">
                <a:latin typeface="Arial Narrow" panose="020B0606020202030204" pitchFamily="34" charset="0"/>
                <a:cs typeface="Arial" panose="020B0604020202020204" pitchFamily="34" charset="0"/>
              </a:rPr>
              <a:t>Tasa notificación Violencias</a:t>
            </a:r>
          </a:p>
        </p:txBody>
      </p:sp>
      <p:sp>
        <p:nvSpPr>
          <p:cNvPr id="43" name="CuadroTexto 42">
            <a:extLst>
              <a:ext uri="{FF2B5EF4-FFF2-40B4-BE49-F238E27FC236}">
                <a16:creationId xmlns:a16="http://schemas.microsoft.com/office/drawing/2014/main" id="{2BD547ED-BAF0-91B1-9510-A230E0318A87}"/>
              </a:ext>
            </a:extLst>
          </p:cNvPr>
          <p:cNvSpPr txBox="1"/>
          <p:nvPr/>
        </p:nvSpPr>
        <p:spPr>
          <a:xfrm>
            <a:off x="4984070" y="720261"/>
            <a:ext cx="1947495" cy="523220"/>
          </a:xfrm>
          <a:prstGeom prst="rect">
            <a:avLst/>
          </a:prstGeom>
          <a:solidFill>
            <a:srgbClr val="F57E1B"/>
          </a:solidFill>
          <a:ln>
            <a:solidFill>
              <a:srgbClr val="F57E1B"/>
            </a:solidFill>
          </a:ln>
        </p:spPr>
        <p:txBody>
          <a:bodyPr wrap="square" rtlCol="0">
            <a:spAutoFit/>
          </a:bodyPr>
          <a:lstStyle/>
          <a:p>
            <a:pPr algn="ctr"/>
            <a:r>
              <a:rPr lang="es-ES" sz="1400" b="1" dirty="0">
                <a:latin typeface="Arial Narrow" panose="020B0606020202030204" pitchFamily="34" charset="0"/>
                <a:cs typeface="Arial" panose="020B0604020202020204" pitchFamily="34" charset="0"/>
              </a:rPr>
              <a:t>495 casos por 100 000 habitantes</a:t>
            </a:r>
          </a:p>
        </p:txBody>
      </p:sp>
      <p:sp>
        <p:nvSpPr>
          <p:cNvPr id="46" name="CuadroTexto 45">
            <a:extLst>
              <a:ext uri="{FF2B5EF4-FFF2-40B4-BE49-F238E27FC236}">
                <a16:creationId xmlns:a16="http://schemas.microsoft.com/office/drawing/2014/main" id="{35CF8A6E-1F83-3F84-B61F-3C0DD5B5C3DB}"/>
              </a:ext>
            </a:extLst>
          </p:cNvPr>
          <p:cNvSpPr txBox="1"/>
          <p:nvPr/>
        </p:nvSpPr>
        <p:spPr>
          <a:xfrm>
            <a:off x="4844756" y="6721614"/>
            <a:ext cx="2217898" cy="738664"/>
          </a:xfrm>
          <a:prstGeom prst="rect">
            <a:avLst/>
          </a:prstGeom>
        </p:spPr>
        <p:txBody>
          <a:bodyPr wrap="square">
            <a:spAutoFit/>
          </a:bodyPr>
          <a:lstStyle>
            <a:defPPr>
              <a:defRPr lang="es-ES"/>
            </a:defPPr>
            <a:lvl1pPr algn="just">
              <a:defRPr sz="1100">
                <a:latin typeface="Arial Narrow" panose="020B0606020202030204" pitchFamily="34" charset="0"/>
              </a:defRPr>
            </a:lvl1pPr>
          </a:lstStyle>
          <a:p>
            <a:pPr algn="ctr"/>
            <a:r>
              <a:rPr lang="es-ES" sz="1400" dirty="0"/>
              <a:t>Los casos se encuentran por debajo de lo esperado para este momento del año.</a:t>
            </a:r>
          </a:p>
        </p:txBody>
      </p:sp>
      <p:pic>
        <p:nvPicPr>
          <p:cNvPr id="47" name="Google Shape;2766;p55">
            <a:extLst>
              <a:ext uri="{FF2B5EF4-FFF2-40B4-BE49-F238E27FC236}">
                <a16:creationId xmlns:a16="http://schemas.microsoft.com/office/drawing/2014/main" id="{5E495427-2D58-F463-0E86-6F8961193A45}"/>
              </a:ext>
            </a:extLst>
          </p:cNvPr>
          <p:cNvPicPr preferRelativeResize="0"/>
          <p:nvPr/>
        </p:nvPicPr>
        <p:blipFill rotWithShape="1">
          <a:blip r:embed="rId5">
            <a:alphaModFix/>
          </a:blip>
          <a:srcRect/>
          <a:stretch/>
        </p:blipFill>
        <p:spPr>
          <a:xfrm>
            <a:off x="6480770" y="8509505"/>
            <a:ext cx="659810" cy="553998"/>
          </a:xfrm>
          <a:prstGeom prst="rect">
            <a:avLst/>
          </a:prstGeom>
          <a:noFill/>
          <a:ln>
            <a:noFill/>
          </a:ln>
        </p:spPr>
      </p:pic>
      <p:sp>
        <p:nvSpPr>
          <p:cNvPr id="4" name="Rectángulo 3">
            <a:extLst>
              <a:ext uri="{FF2B5EF4-FFF2-40B4-BE49-F238E27FC236}">
                <a16:creationId xmlns:a16="http://schemas.microsoft.com/office/drawing/2014/main" id="{1DBBB1F0-C64A-46FB-8559-C867C55C08D1}"/>
              </a:ext>
            </a:extLst>
          </p:cNvPr>
          <p:cNvSpPr/>
          <p:nvPr/>
        </p:nvSpPr>
        <p:spPr>
          <a:xfrm>
            <a:off x="2692775" y="4735583"/>
            <a:ext cx="4195212" cy="836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ysClr val="windowText" lastClr="000000"/>
                </a:solidFill>
              </a:rPr>
              <a:t>De acuerdo al canal endémico, se evidencia un aumento de casos en las SE 3, 6, 12, 13, 14, 15, 21, 22, 28, 39 y 48.</a:t>
            </a:r>
            <a:endParaRPr lang="es-CO" sz="1050" dirty="0">
              <a:solidFill>
                <a:sysClr val="windowText" lastClr="000000"/>
              </a:solidFill>
            </a:endParaRPr>
          </a:p>
        </p:txBody>
      </p:sp>
      <p:pic>
        <p:nvPicPr>
          <p:cNvPr id="18" name="Imagen 17">
            <a:extLst>
              <a:ext uri="{FF2B5EF4-FFF2-40B4-BE49-F238E27FC236}">
                <a16:creationId xmlns:a16="http://schemas.microsoft.com/office/drawing/2014/main" id="{CC3E3BC1-F667-40E1-83B5-C1393B25F80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68714" y="1793222"/>
            <a:ext cx="4595150" cy="2147776"/>
          </a:xfrm>
          <a:prstGeom prst="rect">
            <a:avLst/>
          </a:prstGeom>
        </p:spPr>
      </p:pic>
      <p:pic>
        <p:nvPicPr>
          <p:cNvPr id="19" name="Imagen 18">
            <a:extLst>
              <a:ext uri="{FF2B5EF4-FFF2-40B4-BE49-F238E27FC236}">
                <a16:creationId xmlns:a16="http://schemas.microsoft.com/office/drawing/2014/main" id="{5CB11C0F-119D-406E-8BD0-A0C6E6C129D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6022600"/>
            <a:ext cx="5026718" cy="2136786"/>
          </a:xfrm>
          <a:prstGeom prst="rect">
            <a:avLst/>
          </a:prstGeom>
        </p:spPr>
      </p:pic>
    </p:spTree>
    <p:extLst>
      <p:ext uri="{BB962C8B-B14F-4D97-AF65-F5344CB8AC3E}">
        <p14:creationId xmlns:p14="http://schemas.microsoft.com/office/powerpoint/2010/main" val="111730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81001" y="1295564"/>
            <a:ext cx="2716682"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XII 2025 p</a:t>
            </a:r>
          </a:p>
        </p:txBody>
      </p:sp>
      <p:grpSp>
        <p:nvGrpSpPr>
          <p:cNvPr id="15" name="14 Grupo"/>
          <p:cNvGrpSpPr/>
          <p:nvPr/>
        </p:nvGrpSpPr>
        <p:grpSpPr>
          <a:xfrm>
            <a:off x="2448322" y="74775"/>
            <a:ext cx="3534107" cy="276999"/>
            <a:chOff x="2448322" y="74775"/>
            <a:chExt cx="3534107" cy="276999"/>
          </a:xfrm>
        </p:grpSpPr>
        <p:sp>
          <p:nvSpPr>
            <p:cNvPr id="11" name="10 Elipse"/>
            <p:cNvSpPr/>
            <p:nvPr/>
          </p:nvSpPr>
          <p:spPr>
            <a:xfrm>
              <a:off x="2448322" y="74775"/>
              <a:ext cx="288032" cy="26161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60000"/>
                    <a:lumOff val="40000"/>
                  </a:schemeClr>
                </a:solidFill>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90141"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7994" y="6155493"/>
            <a:ext cx="7200900" cy="391804"/>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11237" y="6229429"/>
            <a:ext cx="3785651" cy="286787"/>
            <a:chOff x="2448322" y="265869"/>
            <a:chExt cx="3785651" cy="286787"/>
          </a:xfrm>
        </p:grpSpPr>
        <p:sp>
          <p:nvSpPr>
            <p:cNvPr id="27" name="26 Elipse"/>
            <p:cNvSpPr/>
            <p:nvPr/>
          </p:nvSpPr>
          <p:spPr>
            <a:xfrm>
              <a:off x="2448322" y="291046"/>
              <a:ext cx="288032" cy="26161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421851"/>
              <a:ext cx="648072"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641685" y="265869"/>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6595" y="8583157"/>
            <a:ext cx="4357592" cy="430887"/>
          </a:xfrm>
          <a:prstGeom prst="rect">
            <a:avLst/>
          </a:prstGeom>
        </p:spPr>
        <p:txBody>
          <a:bodyPr wrap="square">
            <a:spAutoFit/>
          </a:bodyPr>
          <a:lstStyle/>
          <a:p>
            <a:r>
              <a:rPr lang="es-ES" sz="600" dirty="0">
                <a:latin typeface="Arial Narrow" panose="020B0606020202030204" pitchFamily="34" charset="0"/>
              </a:rPr>
              <a:t>Fuente: SVIIGILA. Secretaria de Salud de Medellín. PE XII – 2025.</a:t>
            </a:r>
          </a:p>
          <a:p>
            <a:r>
              <a:rPr lang="es-ES" sz="800" dirty="0">
                <a:latin typeface="Arial Narrow" panose="020B0606020202030204" pitchFamily="34" charset="0"/>
              </a:rPr>
              <a:t>Proporción de casos sospechosos de Violencia de género e intrafamiliar y ataques con agentes químicos por sexo y edad. Distrito de Medellín, a periodo epidemiológico XII preliminar de 2025.</a:t>
            </a:r>
          </a:p>
        </p:txBody>
      </p:sp>
      <p:sp>
        <p:nvSpPr>
          <p:cNvPr id="63" name="62 CuadroTexto"/>
          <p:cNvSpPr txBox="1"/>
          <p:nvPr/>
        </p:nvSpPr>
        <p:spPr>
          <a:xfrm>
            <a:off x="6461011" y="12503"/>
            <a:ext cx="739888" cy="261609"/>
          </a:xfrm>
          <a:prstGeom prst="rect">
            <a:avLst/>
          </a:prstGeom>
          <a:noFill/>
        </p:spPr>
        <p:txBody>
          <a:bodyPr wrap="square" rtlCol="0">
            <a:spAutoFit/>
          </a:bodyPr>
          <a:lstStyle/>
          <a:p>
            <a:r>
              <a:rPr lang="es-ES" sz="1050" b="1" dirty="0" smtClean="0">
                <a:latin typeface="Arial Narrow" panose="020B0606020202030204" pitchFamily="34" charset="0"/>
              </a:rPr>
              <a:t>Pág. 54</a:t>
            </a:r>
            <a:endParaRPr lang="es-ES" sz="1050" b="1" dirty="0">
              <a:latin typeface="Arial Narrow" panose="020B0606020202030204" pitchFamily="34" charset="0"/>
            </a:endParaRPr>
          </a:p>
        </p:txBody>
      </p:sp>
      <p:sp>
        <p:nvSpPr>
          <p:cNvPr id="17" name="16 Rectángulo"/>
          <p:cNvSpPr/>
          <p:nvPr/>
        </p:nvSpPr>
        <p:spPr>
          <a:xfrm>
            <a:off x="5774506" y="6588608"/>
            <a:ext cx="1296144" cy="1477328"/>
          </a:xfrm>
          <a:prstGeom prst="rect">
            <a:avLst/>
          </a:prstGeom>
        </p:spPr>
        <p:txBody>
          <a:bodyPr wrap="square">
            <a:spAutoFit/>
          </a:bodyPr>
          <a:lstStyle/>
          <a:p>
            <a:pPr algn="just"/>
            <a:r>
              <a:rPr lang="es-ES" sz="1000" dirty="0">
                <a:latin typeface="Arial Narrow" panose="020B0606020202030204" pitchFamily="34" charset="0"/>
              </a:rPr>
              <a:t>Las mujeres son las más afectadas en todos los grupos de edad, y en el caso de los adolescentes y jóvenes fueron los grupos más afectados por la Violencia intrafamiliar y de género en el Distrito</a:t>
            </a:r>
          </a:p>
        </p:txBody>
      </p:sp>
      <p:sp>
        <p:nvSpPr>
          <p:cNvPr id="24" name="CuadroTexto 23">
            <a:extLst>
              <a:ext uri="{FF2B5EF4-FFF2-40B4-BE49-F238E27FC236}">
                <a16:creationId xmlns:a16="http://schemas.microsoft.com/office/drawing/2014/main" id="{14C748B0-1636-5A11-A6FA-96BEB7D167A7}"/>
              </a:ext>
            </a:extLst>
          </p:cNvPr>
          <p:cNvSpPr txBox="1"/>
          <p:nvPr/>
        </p:nvSpPr>
        <p:spPr>
          <a:xfrm>
            <a:off x="91680" y="259054"/>
            <a:ext cx="2160258" cy="830997"/>
          </a:xfrm>
          <a:prstGeom prst="rect">
            <a:avLst/>
          </a:prstGeom>
          <a:noFill/>
        </p:spPr>
        <p:txBody>
          <a:bodyPr wrap="square" rtlCol="0">
            <a:spAutoFit/>
          </a:bodyPr>
          <a:lstStyle/>
          <a:p>
            <a:pPr algn="ctr"/>
            <a:r>
              <a:rPr lang="es-ES" sz="1600" b="1" dirty="0"/>
              <a:t>Violencia de género e intrafamiliar y ataques con agentes químicos</a:t>
            </a:r>
          </a:p>
        </p:txBody>
      </p:sp>
      <p:pic>
        <p:nvPicPr>
          <p:cNvPr id="25" name="Image 378">
            <a:extLst>
              <a:ext uri="{FF2B5EF4-FFF2-40B4-BE49-F238E27FC236}">
                <a16:creationId xmlns:a16="http://schemas.microsoft.com/office/drawing/2014/main" id="{938CC28E-54EB-5997-F076-1E0E36A3C149}"/>
              </a:ext>
            </a:extLst>
          </p:cNvPr>
          <p:cNvPicPr/>
          <p:nvPr/>
        </p:nvPicPr>
        <p:blipFill>
          <a:blip r:embed="rId2" cstate="print"/>
          <a:stretch>
            <a:fillRect/>
          </a:stretch>
        </p:blipFill>
        <p:spPr>
          <a:xfrm>
            <a:off x="2902391" y="549307"/>
            <a:ext cx="823624" cy="884157"/>
          </a:xfrm>
          <a:prstGeom prst="rect">
            <a:avLst/>
          </a:prstGeom>
        </p:spPr>
      </p:pic>
      <p:sp>
        <p:nvSpPr>
          <p:cNvPr id="2" name="Textbox 356">
            <a:extLst>
              <a:ext uri="{FF2B5EF4-FFF2-40B4-BE49-F238E27FC236}">
                <a16:creationId xmlns:a16="http://schemas.microsoft.com/office/drawing/2014/main" id="{A78DF193-F7C3-5A35-8AE2-B8840DDA55F7}"/>
              </a:ext>
            </a:extLst>
          </p:cNvPr>
          <p:cNvSpPr txBox="1">
            <a:spLocks/>
          </p:cNvSpPr>
          <p:nvPr/>
        </p:nvSpPr>
        <p:spPr>
          <a:xfrm>
            <a:off x="4611624" y="586967"/>
            <a:ext cx="2392680" cy="276999"/>
          </a:xfrm>
          <a:prstGeom prst="rect">
            <a:avLst/>
          </a:prstGeom>
          <a:solidFill>
            <a:schemeClr val="accent5">
              <a:lumMod val="60000"/>
              <a:lumOff val="40000"/>
            </a:schemeClr>
          </a:solidFill>
        </p:spPr>
        <p:txBody>
          <a:bodyPr wrap="square" lIns="0" tIns="0" rIns="0" bIns="0" rtlCol="0">
            <a:noAutofit/>
          </a:bodyPr>
          <a:lstStyle/>
          <a:p>
            <a:pPr marL="146685">
              <a:spcBef>
                <a:spcPts val="635"/>
              </a:spcBef>
              <a:spcAft>
                <a:spcPts val="0"/>
              </a:spcAft>
            </a:pPr>
            <a:r>
              <a:rPr lang="es-ES" sz="1900" b="1" dirty="0">
                <a:solidFill>
                  <a:srgbClr val="585858"/>
                </a:solidFill>
                <a:effectLst/>
                <a:latin typeface="Arial" panose="020B0604020202020204" pitchFamily="34" charset="0"/>
                <a:ea typeface="Arial MT"/>
                <a:cs typeface="Arial MT"/>
              </a:rPr>
              <a:t>Tipos</a:t>
            </a:r>
            <a:r>
              <a:rPr lang="es-ES" sz="1900" b="1" spc="-40" dirty="0">
                <a:solidFill>
                  <a:srgbClr val="585858"/>
                </a:solidFill>
                <a:effectLst/>
                <a:latin typeface="Arial" panose="020B0604020202020204" pitchFamily="34" charset="0"/>
                <a:ea typeface="Arial MT"/>
                <a:cs typeface="Arial MT"/>
              </a:rPr>
              <a:t> </a:t>
            </a:r>
            <a:r>
              <a:rPr lang="es-ES" sz="1900" b="1" dirty="0">
                <a:solidFill>
                  <a:srgbClr val="585858"/>
                </a:solidFill>
                <a:effectLst/>
                <a:latin typeface="Arial" panose="020B0604020202020204" pitchFamily="34" charset="0"/>
                <a:ea typeface="Arial MT"/>
                <a:cs typeface="Arial MT"/>
              </a:rPr>
              <a:t>de</a:t>
            </a:r>
            <a:r>
              <a:rPr lang="es-ES" sz="1900" b="1" spc="-40" dirty="0">
                <a:solidFill>
                  <a:srgbClr val="585858"/>
                </a:solidFill>
                <a:effectLst/>
                <a:latin typeface="Arial" panose="020B0604020202020204" pitchFamily="34" charset="0"/>
                <a:ea typeface="Arial MT"/>
                <a:cs typeface="Arial MT"/>
              </a:rPr>
              <a:t> </a:t>
            </a:r>
            <a:r>
              <a:rPr lang="es-ES" sz="1900" b="1" spc="-10" dirty="0">
                <a:solidFill>
                  <a:srgbClr val="585858"/>
                </a:solidFill>
                <a:effectLst/>
                <a:latin typeface="Arial" panose="020B0604020202020204" pitchFamily="34" charset="0"/>
                <a:ea typeface="Arial MT"/>
                <a:cs typeface="Arial MT"/>
              </a:rPr>
              <a:t>Violencia</a:t>
            </a:r>
            <a:endParaRPr lang="es-ES" sz="1100" dirty="0">
              <a:effectLst/>
              <a:latin typeface="Arial MT"/>
              <a:ea typeface="Arial MT"/>
              <a:cs typeface="Arial MT"/>
            </a:endParaRPr>
          </a:p>
        </p:txBody>
      </p:sp>
      <p:sp>
        <p:nvSpPr>
          <p:cNvPr id="4" name="Textbox 360">
            <a:extLst>
              <a:ext uri="{FF2B5EF4-FFF2-40B4-BE49-F238E27FC236}">
                <a16:creationId xmlns:a16="http://schemas.microsoft.com/office/drawing/2014/main" id="{F434821D-99E5-CD12-3B02-01897DE0A5E5}"/>
              </a:ext>
            </a:extLst>
          </p:cNvPr>
          <p:cNvSpPr txBox="1">
            <a:spLocks/>
          </p:cNvSpPr>
          <p:nvPr/>
        </p:nvSpPr>
        <p:spPr>
          <a:xfrm>
            <a:off x="4611623" y="863966"/>
            <a:ext cx="2454185" cy="5128592"/>
          </a:xfrm>
          <a:prstGeom prst="rect">
            <a:avLst/>
          </a:prstGeom>
          <a:ln w="7598">
            <a:solidFill>
              <a:srgbClr val="D9D9D9"/>
            </a:solidFill>
            <a:prstDash val="solid"/>
          </a:ln>
        </p:spPr>
        <p:txBody>
          <a:bodyPr wrap="square" lIns="0" tIns="0" rIns="0" bIns="0" rtlCol="0">
            <a:noAutofit/>
          </a:bodyPr>
          <a:lstStyle/>
          <a:p>
            <a:pPr marL="1392555">
              <a:spcBef>
                <a:spcPts val="610"/>
              </a:spcBef>
              <a:spcAft>
                <a:spcPts val="0"/>
              </a:spcAft>
            </a:pPr>
            <a:r>
              <a:rPr lang="es-ES" sz="1400" b="1" spc="-10" dirty="0">
                <a:solidFill>
                  <a:srgbClr val="002060"/>
                </a:solidFill>
                <a:effectLst/>
                <a:latin typeface="Arial" panose="020B0604020202020204" pitchFamily="34" charset="0"/>
                <a:ea typeface="Arial MT"/>
                <a:cs typeface="Arial MT"/>
              </a:rPr>
              <a:t>   </a:t>
            </a:r>
            <a:r>
              <a:rPr lang="es-ES" sz="1100" dirty="0">
                <a:effectLst/>
                <a:latin typeface="Arial MT"/>
                <a:ea typeface="Arial MT"/>
                <a:cs typeface="Arial MT"/>
              </a:rPr>
              <a:t>  </a:t>
            </a:r>
            <a:r>
              <a:rPr lang="es-ES" sz="1400" b="1" spc="-10" dirty="0">
                <a:solidFill>
                  <a:srgbClr val="002060"/>
                </a:solidFill>
                <a:latin typeface="Arial" panose="020B0604020202020204" pitchFamily="34" charset="0"/>
              </a:rPr>
              <a:t>Sexual</a:t>
            </a:r>
          </a:p>
          <a:p>
            <a:pPr marL="1153795" algn="ctr">
              <a:spcBef>
                <a:spcPts val="680"/>
              </a:spcBef>
              <a:spcAft>
                <a:spcPts val="0"/>
              </a:spcAft>
            </a:pPr>
            <a:r>
              <a:rPr lang="es-ES" sz="2200" b="1" dirty="0">
                <a:solidFill>
                  <a:srgbClr val="404040"/>
                </a:solidFill>
                <a:effectLst/>
                <a:latin typeface="Arial" panose="020B0604020202020204" pitchFamily="34" charset="0"/>
                <a:ea typeface="Arial MT"/>
                <a:cs typeface="Arial MT"/>
              </a:rPr>
              <a:t>  </a:t>
            </a:r>
            <a:r>
              <a:rPr lang="es-ES" sz="2200" b="1" dirty="0">
                <a:solidFill>
                  <a:srgbClr val="404040"/>
                </a:solidFill>
                <a:latin typeface="Arial" panose="020B0604020202020204" pitchFamily="34" charset="0"/>
                <a:ea typeface="Arial MT"/>
                <a:cs typeface="Arial MT"/>
              </a:rPr>
              <a:t>32</a:t>
            </a:r>
            <a:r>
              <a:rPr lang="es-ES" sz="2200" b="1" dirty="0">
                <a:solidFill>
                  <a:srgbClr val="404040"/>
                </a:solidFill>
                <a:effectLst/>
                <a:latin typeface="Arial" panose="020B0604020202020204" pitchFamily="34" charset="0"/>
                <a:ea typeface="Arial MT"/>
                <a:cs typeface="Arial MT"/>
              </a:rPr>
              <a:t>,2</a:t>
            </a:r>
            <a:r>
              <a:rPr lang="es-ES" sz="2200" b="1" spc="-50" dirty="0">
                <a:solidFill>
                  <a:srgbClr val="404040"/>
                </a:solidFill>
                <a:effectLst/>
                <a:latin typeface="Arial" panose="020B0604020202020204" pitchFamily="34" charset="0"/>
                <a:ea typeface="Arial MT"/>
                <a:cs typeface="Arial MT"/>
              </a:rPr>
              <a:t>%</a:t>
            </a:r>
          </a:p>
          <a:p>
            <a:pPr marL="1179195" algn="ctr">
              <a:spcBef>
                <a:spcPts val="805"/>
              </a:spcBef>
            </a:pPr>
            <a:r>
              <a:rPr lang="es-ES" sz="1400" b="1" spc="-50" dirty="0">
                <a:solidFill>
                  <a:srgbClr val="FF0000"/>
                </a:solidFill>
                <a:latin typeface="Arial" panose="020B0604020202020204" pitchFamily="34" charset="0"/>
              </a:rPr>
              <a:t>4202</a:t>
            </a:r>
          </a:p>
          <a:p>
            <a:pPr marL="1179195" algn="ctr">
              <a:spcBef>
                <a:spcPts val="805"/>
              </a:spcBef>
            </a:pPr>
            <a:endParaRPr lang="es-ES" sz="1400" b="1" spc="-50" dirty="0">
              <a:solidFill>
                <a:srgbClr val="FF0000"/>
              </a:solidFill>
              <a:latin typeface="Arial" panose="020B0604020202020204" pitchFamily="34" charset="0"/>
            </a:endParaRPr>
          </a:p>
          <a:p>
            <a:pPr marL="1392555" algn="ctr">
              <a:spcBef>
                <a:spcPts val="610"/>
              </a:spcBef>
              <a:spcAft>
                <a:spcPts val="0"/>
              </a:spcAft>
            </a:pPr>
            <a:r>
              <a:rPr lang="es-ES" sz="1400" b="1" spc="-10" dirty="0">
                <a:solidFill>
                  <a:srgbClr val="002060"/>
                </a:solidFill>
                <a:effectLst/>
                <a:latin typeface="Arial" panose="020B0604020202020204" pitchFamily="34" charset="0"/>
                <a:ea typeface="Arial MT"/>
                <a:cs typeface="Arial MT"/>
              </a:rPr>
              <a:t>Física</a:t>
            </a:r>
            <a:endParaRPr lang="es-ES" sz="1400" dirty="0">
              <a:solidFill>
                <a:srgbClr val="002060"/>
              </a:solidFill>
              <a:effectLst/>
              <a:latin typeface="Arial MT"/>
              <a:ea typeface="Arial MT"/>
              <a:cs typeface="Arial MT"/>
            </a:endParaRPr>
          </a:p>
          <a:p>
            <a:pPr marL="1179195" algn="ctr">
              <a:spcBef>
                <a:spcPts val="805"/>
              </a:spcBef>
              <a:spcAft>
                <a:spcPts val="0"/>
              </a:spcAft>
            </a:pPr>
            <a:r>
              <a:rPr lang="es-ES" sz="2200" b="1" dirty="0">
                <a:solidFill>
                  <a:srgbClr val="404040"/>
                </a:solidFill>
                <a:latin typeface="Arial" panose="020B0604020202020204" pitchFamily="34" charset="0"/>
                <a:ea typeface="Arial MT"/>
                <a:cs typeface="Arial MT"/>
              </a:rPr>
              <a:t>  39,6</a:t>
            </a:r>
            <a:r>
              <a:rPr lang="es-ES" sz="2200" b="1" spc="-50" dirty="0">
                <a:solidFill>
                  <a:srgbClr val="404040"/>
                </a:solidFill>
                <a:effectLst/>
                <a:latin typeface="Arial" panose="020B0604020202020204" pitchFamily="34" charset="0"/>
                <a:ea typeface="Arial MT"/>
                <a:cs typeface="Arial MT"/>
              </a:rPr>
              <a:t>%</a:t>
            </a:r>
          </a:p>
          <a:p>
            <a:pPr marL="1179195" algn="ctr">
              <a:spcBef>
                <a:spcPts val="805"/>
              </a:spcBef>
              <a:spcAft>
                <a:spcPts val="0"/>
              </a:spcAft>
            </a:pPr>
            <a:r>
              <a:rPr lang="es-ES" sz="1400" b="1" spc="-50" dirty="0">
                <a:solidFill>
                  <a:srgbClr val="FF0000"/>
                </a:solidFill>
                <a:latin typeface="Arial" panose="020B0604020202020204" pitchFamily="34" charset="0"/>
                <a:ea typeface="Arial MT"/>
                <a:cs typeface="Arial MT"/>
              </a:rPr>
              <a:t>5168</a:t>
            </a:r>
            <a:endParaRPr lang="es-ES" sz="1400" b="1" spc="-50" dirty="0">
              <a:solidFill>
                <a:srgbClr val="FF0000"/>
              </a:solidFill>
              <a:latin typeface="Arial MT"/>
              <a:ea typeface="Arial MT"/>
              <a:cs typeface="Arial MT"/>
            </a:endParaRPr>
          </a:p>
          <a:p>
            <a:pPr marL="1179195" algn="ctr">
              <a:spcBef>
                <a:spcPts val="805"/>
              </a:spcBef>
              <a:spcAft>
                <a:spcPts val="0"/>
              </a:spcAft>
            </a:pPr>
            <a:r>
              <a:rPr lang="es-ES" sz="1100" dirty="0">
                <a:effectLst/>
                <a:latin typeface="Arial MT"/>
                <a:ea typeface="Arial MT"/>
                <a:cs typeface="Arial MT"/>
              </a:rPr>
              <a:t>   </a:t>
            </a:r>
            <a:endParaRPr lang="es-ES" sz="850" dirty="0">
              <a:effectLst/>
              <a:latin typeface="Arial MT"/>
              <a:ea typeface="Arial MT"/>
              <a:cs typeface="Arial MT"/>
            </a:endParaRPr>
          </a:p>
          <a:p>
            <a:pPr algn="ctr">
              <a:spcBef>
                <a:spcPts val="250"/>
              </a:spcBef>
            </a:pPr>
            <a:r>
              <a:rPr lang="es-ES" sz="1100" dirty="0">
                <a:effectLst/>
                <a:latin typeface="Arial MT"/>
                <a:ea typeface="Arial MT"/>
                <a:cs typeface="Arial MT"/>
              </a:rPr>
              <a:t> </a:t>
            </a:r>
            <a:endParaRPr lang="es-ES" sz="850" dirty="0">
              <a:effectLst/>
              <a:latin typeface="Arial MT"/>
              <a:ea typeface="Arial MT"/>
              <a:cs typeface="Arial MT"/>
            </a:endParaRPr>
          </a:p>
          <a:p>
            <a:pPr marL="1200150" algn="ctr"/>
            <a:r>
              <a:rPr lang="es-ES" sz="1100" spc="-10" dirty="0">
                <a:solidFill>
                  <a:srgbClr val="002060"/>
                </a:solidFill>
                <a:effectLst/>
                <a:latin typeface="Arial" panose="020B0604020202020204" pitchFamily="34" charset="0"/>
                <a:ea typeface="Arial MT"/>
                <a:cs typeface="Arial MT"/>
              </a:rPr>
              <a:t>       </a:t>
            </a:r>
            <a:r>
              <a:rPr lang="es-ES" sz="1100" b="1" spc="-10" dirty="0">
                <a:solidFill>
                  <a:srgbClr val="002060"/>
                </a:solidFill>
                <a:effectLst/>
                <a:latin typeface="Arial" panose="020B0604020202020204" pitchFamily="34" charset="0"/>
                <a:ea typeface="Arial MT"/>
                <a:cs typeface="Arial MT"/>
              </a:rPr>
              <a:t>Psicológica</a:t>
            </a:r>
            <a:endParaRPr lang="es-ES" sz="1100" b="1" dirty="0">
              <a:solidFill>
                <a:srgbClr val="002060"/>
              </a:solidFill>
              <a:effectLst/>
              <a:latin typeface="Arial MT"/>
              <a:ea typeface="Arial MT"/>
              <a:cs typeface="Arial MT"/>
            </a:endParaRPr>
          </a:p>
          <a:p>
            <a:pPr marL="1091565" algn="ctr">
              <a:spcBef>
                <a:spcPts val="510"/>
              </a:spcBef>
              <a:spcAft>
                <a:spcPts val="0"/>
              </a:spcAft>
            </a:pPr>
            <a:r>
              <a:rPr lang="es-ES" sz="2200" b="1" dirty="0">
                <a:solidFill>
                  <a:srgbClr val="404040"/>
                </a:solidFill>
                <a:effectLst/>
                <a:latin typeface="Arial" panose="020B0604020202020204" pitchFamily="34" charset="0"/>
                <a:ea typeface="Arial MT"/>
                <a:cs typeface="Arial MT"/>
              </a:rPr>
              <a:t>     26,0</a:t>
            </a:r>
            <a:r>
              <a:rPr lang="es-ES" sz="2200" b="1" spc="-50" dirty="0">
                <a:solidFill>
                  <a:srgbClr val="404040"/>
                </a:solidFill>
                <a:effectLst/>
                <a:latin typeface="Arial" panose="020B0604020202020204" pitchFamily="34" charset="0"/>
                <a:ea typeface="Arial MT"/>
                <a:cs typeface="Arial MT"/>
              </a:rPr>
              <a:t>%</a:t>
            </a:r>
          </a:p>
          <a:p>
            <a:pPr marL="1091565" algn="ctr">
              <a:spcBef>
                <a:spcPts val="510"/>
              </a:spcBef>
              <a:spcAft>
                <a:spcPts val="0"/>
              </a:spcAft>
            </a:pPr>
            <a:r>
              <a:rPr lang="es-ES" sz="2200" b="1" spc="-50" dirty="0">
                <a:solidFill>
                  <a:srgbClr val="404040"/>
                </a:solidFill>
                <a:latin typeface="Arial" panose="020B0604020202020204" pitchFamily="34" charset="0"/>
                <a:ea typeface="Arial MT"/>
                <a:cs typeface="Arial MT"/>
              </a:rPr>
              <a:t>    </a:t>
            </a:r>
            <a:r>
              <a:rPr lang="es-ES" sz="1400" b="1" spc="-50" dirty="0">
                <a:solidFill>
                  <a:srgbClr val="FF0000"/>
                </a:solidFill>
                <a:latin typeface="Arial" panose="020B0604020202020204" pitchFamily="34" charset="0"/>
                <a:ea typeface="Arial MT"/>
                <a:cs typeface="Arial MT"/>
              </a:rPr>
              <a:t>3388</a:t>
            </a:r>
            <a:endParaRPr lang="es-ES" sz="1400" b="1" spc="-50" dirty="0">
              <a:solidFill>
                <a:srgbClr val="FF0000"/>
              </a:solidFill>
              <a:latin typeface="Arial" panose="020B0604020202020204" pitchFamily="34" charset="0"/>
            </a:endParaRPr>
          </a:p>
          <a:p>
            <a:pPr marL="1164590">
              <a:spcBef>
                <a:spcPts val="480"/>
              </a:spcBef>
              <a:spcAft>
                <a:spcPts val="0"/>
              </a:spcAft>
            </a:pPr>
            <a:r>
              <a:rPr lang="es-ES" sz="1100" dirty="0">
                <a:effectLst/>
                <a:latin typeface="Arial MT"/>
                <a:ea typeface="Arial MT"/>
                <a:cs typeface="Arial MT"/>
              </a:rPr>
              <a:t>          </a:t>
            </a:r>
          </a:p>
          <a:p>
            <a:pPr marL="1254125" indent="-116205" algn="ctr">
              <a:lnSpc>
                <a:spcPct val="105000"/>
              </a:lnSpc>
            </a:pPr>
            <a:r>
              <a:rPr lang="es-ES" sz="1100" b="1" dirty="0">
                <a:solidFill>
                  <a:srgbClr val="002060"/>
                </a:solidFill>
                <a:effectLst/>
                <a:latin typeface="Arial" panose="020B0604020202020204" pitchFamily="34" charset="0"/>
                <a:ea typeface="Arial MT"/>
                <a:cs typeface="Arial MT"/>
              </a:rPr>
              <a:t>Negligencia</a:t>
            </a:r>
            <a:r>
              <a:rPr lang="es-ES" sz="1100" b="1" spc="-80" dirty="0">
                <a:solidFill>
                  <a:srgbClr val="002060"/>
                </a:solidFill>
                <a:effectLst/>
                <a:latin typeface="Arial" panose="020B0604020202020204" pitchFamily="34" charset="0"/>
                <a:ea typeface="Arial MT"/>
                <a:cs typeface="Arial MT"/>
              </a:rPr>
              <a:t> </a:t>
            </a:r>
            <a:r>
              <a:rPr lang="es-ES" sz="1100" b="1" dirty="0">
                <a:solidFill>
                  <a:srgbClr val="002060"/>
                </a:solidFill>
                <a:effectLst/>
                <a:latin typeface="Arial" panose="020B0604020202020204" pitchFamily="34" charset="0"/>
                <a:ea typeface="Arial MT"/>
                <a:cs typeface="Arial MT"/>
              </a:rPr>
              <a:t>y          </a:t>
            </a:r>
            <a:r>
              <a:rPr lang="es-ES" sz="1100" b="1" spc="-10" dirty="0">
                <a:solidFill>
                  <a:srgbClr val="002060"/>
                </a:solidFill>
                <a:effectLst/>
                <a:latin typeface="Arial" panose="020B0604020202020204" pitchFamily="34" charset="0"/>
                <a:ea typeface="Arial MT"/>
                <a:cs typeface="Arial MT"/>
              </a:rPr>
              <a:t>abandono</a:t>
            </a:r>
            <a:endParaRPr lang="es-ES" sz="1100" dirty="0">
              <a:solidFill>
                <a:srgbClr val="002060"/>
              </a:solidFill>
              <a:effectLst/>
              <a:latin typeface="Arial MT"/>
              <a:ea typeface="Arial MT"/>
              <a:cs typeface="Arial MT"/>
            </a:endParaRPr>
          </a:p>
          <a:p>
            <a:pPr marL="1153795">
              <a:spcBef>
                <a:spcPts val="390"/>
              </a:spcBef>
              <a:spcAft>
                <a:spcPts val="0"/>
              </a:spcAft>
            </a:pPr>
            <a:r>
              <a:rPr lang="es-ES" sz="2200" b="1" dirty="0">
                <a:solidFill>
                  <a:srgbClr val="404040"/>
                </a:solidFill>
                <a:effectLst/>
                <a:latin typeface="Arial" panose="020B0604020202020204" pitchFamily="34" charset="0"/>
                <a:ea typeface="Arial MT"/>
                <a:cs typeface="Arial MT"/>
              </a:rPr>
              <a:t>   </a:t>
            </a:r>
            <a:r>
              <a:rPr lang="es-ES" sz="2200" b="1" dirty="0">
                <a:solidFill>
                  <a:srgbClr val="404040"/>
                </a:solidFill>
                <a:latin typeface="Arial" panose="020B0604020202020204" pitchFamily="34" charset="0"/>
                <a:ea typeface="Arial MT"/>
                <a:cs typeface="Arial MT"/>
              </a:rPr>
              <a:t>  2,1</a:t>
            </a:r>
            <a:r>
              <a:rPr lang="es-ES" sz="2200" b="1" spc="-50" dirty="0">
                <a:solidFill>
                  <a:srgbClr val="404040"/>
                </a:solidFill>
                <a:effectLst/>
                <a:latin typeface="Arial" panose="020B0604020202020204" pitchFamily="34" charset="0"/>
                <a:ea typeface="Arial MT"/>
                <a:cs typeface="Arial MT"/>
              </a:rPr>
              <a:t>%</a:t>
            </a:r>
          </a:p>
          <a:p>
            <a:pPr marL="1153795">
              <a:spcBef>
                <a:spcPts val="390"/>
              </a:spcBef>
              <a:spcAft>
                <a:spcPts val="0"/>
              </a:spcAft>
            </a:pPr>
            <a:r>
              <a:rPr lang="es-ES" sz="2200" b="1" spc="-50" dirty="0">
                <a:solidFill>
                  <a:srgbClr val="404040"/>
                </a:solidFill>
                <a:latin typeface="Arial" panose="020B0604020202020204" pitchFamily="34" charset="0"/>
                <a:ea typeface="Arial MT"/>
                <a:cs typeface="Arial MT"/>
              </a:rPr>
              <a:t>        </a:t>
            </a:r>
            <a:r>
              <a:rPr lang="es-ES" sz="1400" b="1" spc="-50" dirty="0">
                <a:solidFill>
                  <a:srgbClr val="FF0000"/>
                </a:solidFill>
                <a:latin typeface="Arial" panose="020B0604020202020204" pitchFamily="34" charset="0"/>
              </a:rPr>
              <a:t>277</a:t>
            </a:r>
          </a:p>
          <a:p>
            <a:pPr marL="1164590">
              <a:spcBef>
                <a:spcPts val="480"/>
              </a:spcBef>
              <a:spcAft>
                <a:spcPts val="0"/>
              </a:spcAft>
            </a:pPr>
            <a:endParaRPr lang="es-ES" sz="1100" dirty="0">
              <a:effectLst/>
              <a:latin typeface="Arial MT"/>
              <a:ea typeface="Arial MT"/>
              <a:cs typeface="Arial MT"/>
            </a:endParaRPr>
          </a:p>
        </p:txBody>
      </p:sp>
      <p:pic>
        <p:nvPicPr>
          <p:cNvPr id="16" name="Imagen 15">
            <a:extLst>
              <a:ext uri="{FF2B5EF4-FFF2-40B4-BE49-F238E27FC236}">
                <a16:creationId xmlns:a16="http://schemas.microsoft.com/office/drawing/2014/main" id="{40BA4611-FA9A-3738-3109-66AFBEFF51A1}"/>
              </a:ext>
            </a:extLst>
          </p:cNvPr>
          <p:cNvPicPr>
            <a:picLocks noChangeAspect="1"/>
          </p:cNvPicPr>
          <p:nvPr/>
        </p:nvPicPr>
        <p:blipFill>
          <a:blip r:embed="rId3"/>
          <a:stretch>
            <a:fillRect/>
          </a:stretch>
        </p:blipFill>
        <p:spPr>
          <a:xfrm>
            <a:off x="4703394" y="2099690"/>
            <a:ext cx="1225895" cy="1154293"/>
          </a:xfrm>
          <a:prstGeom prst="rect">
            <a:avLst/>
          </a:prstGeom>
        </p:spPr>
      </p:pic>
      <p:pic>
        <p:nvPicPr>
          <p:cNvPr id="19" name="Imagen 18">
            <a:extLst>
              <a:ext uri="{FF2B5EF4-FFF2-40B4-BE49-F238E27FC236}">
                <a16:creationId xmlns:a16="http://schemas.microsoft.com/office/drawing/2014/main" id="{51FCF00F-0DED-CBFD-8274-0FFC94FB94F6}"/>
              </a:ext>
            </a:extLst>
          </p:cNvPr>
          <p:cNvPicPr>
            <a:picLocks noChangeAspect="1"/>
          </p:cNvPicPr>
          <p:nvPr/>
        </p:nvPicPr>
        <p:blipFill>
          <a:blip r:embed="rId4"/>
          <a:stretch>
            <a:fillRect/>
          </a:stretch>
        </p:blipFill>
        <p:spPr>
          <a:xfrm>
            <a:off x="4686285" y="889170"/>
            <a:ext cx="1225895" cy="955899"/>
          </a:xfrm>
          <a:prstGeom prst="rect">
            <a:avLst/>
          </a:prstGeom>
        </p:spPr>
      </p:pic>
      <p:pic>
        <p:nvPicPr>
          <p:cNvPr id="21" name="Imagen 20">
            <a:extLst>
              <a:ext uri="{FF2B5EF4-FFF2-40B4-BE49-F238E27FC236}">
                <a16:creationId xmlns:a16="http://schemas.microsoft.com/office/drawing/2014/main" id="{62426466-DD35-5588-515D-9BE6B722B1BE}"/>
              </a:ext>
            </a:extLst>
          </p:cNvPr>
          <p:cNvPicPr>
            <a:picLocks noChangeAspect="1"/>
          </p:cNvPicPr>
          <p:nvPr/>
        </p:nvPicPr>
        <p:blipFill>
          <a:blip r:embed="rId5"/>
          <a:stretch>
            <a:fillRect/>
          </a:stretch>
        </p:blipFill>
        <p:spPr>
          <a:xfrm>
            <a:off x="4714001" y="4780676"/>
            <a:ext cx="1225895" cy="1041417"/>
          </a:xfrm>
          <a:prstGeom prst="rect">
            <a:avLst/>
          </a:prstGeom>
        </p:spPr>
      </p:pic>
      <p:pic>
        <p:nvPicPr>
          <p:cNvPr id="30" name="Imagen 29">
            <a:extLst>
              <a:ext uri="{FF2B5EF4-FFF2-40B4-BE49-F238E27FC236}">
                <a16:creationId xmlns:a16="http://schemas.microsoft.com/office/drawing/2014/main" id="{5CB2DCBD-9403-1DEC-F063-05210D41F452}"/>
              </a:ext>
            </a:extLst>
          </p:cNvPr>
          <p:cNvPicPr>
            <a:picLocks noChangeAspect="1"/>
          </p:cNvPicPr>
          <p:nvPr/>
        </p:nvPicPr>
        <p:blipFill>
          <a:blip r:embed="rId6"/>
          <a:stretch>
            <a:fillRect/>
          </a:stretch>
        </p:blipFill>
        <p:spPr>
          <a:xfrm>
            <a:off x="4714002" y="3632817"/>
            <a:ext cx="1225894" cy="939183"/>
          </a:xfrm>
          <a:prstGeom prst="rect">
            <a:avLst/>
          </a:prstGeom>
        </p:spPr>
      </p:pic>
      <p:pic>
        <p:nvPicPr>
          <p:cNvPr id="40" name="Imagen 39">
            <a:extLst>
              <a:ext uri="{FF2B5EF4-FFF2-40B4-BE49-F238E27FC236}">
                <a16:creationId xmlns:a16="http://schemas.microsoft.com/office/drawing/2014/main" id="{F2F24CCF-9FF6-E869-2C3E-81D4CAE1166B}"/>
              </a:ext>
            </a:extLst>
          </p:cNvPr>
          <p:cNvPicPr>
            <a:picLocks noChangeAspect="1"/>
          </p:cNvPicPr>
          <p:nvPr/>
        </p:nvPicPr>
        <p:blipFill>
          <a:blip r:embed="rId7"/>
          <a:stretch>
            <a:fillRect/>
          </a:stretch>
        </p:blipFill>
        <p:spPr>
          <a:xfrm>
            <a:off x="3502146" y="6744830"/>
            <a:ext cx="447738" cy="706049"/>
          </a:xfrm>
          <a:prstGeom prst="rect">
            <a:avLst/>
          </a:prstGeom>
        </p:spPr>
      </p:pic>
      <p:pic>
        <p:nvPicPr>
          <p:cNvPr id="42" name="Imagen 41">
            <a:extLst>
              <a:ext uri="{FF2B5EF4-FFF2-40B4-BE49-F238E27FC236}">
                <a16:creationId xmlns:a16="http://schemas.microsoft.com/office/drawing/2014/main" id="{F96B6B27-06FB-35F0-B117-955CF73713C9}"/>
              </a:ext>
            </a:extLst>
          </p:cNvPr>
          <p:cNvPicPr>
            <a:picLocks noChangeAspect="1"/>
          </p:cNvPicPr>
          <p:nvPr/>
        </p:nvPicPr>
        <p:blipFill>
          <a:blip r:embed="rId8"/>
          <a:stretch>
            <a:fillRect/>
          </a:stretch>
        </p:blipFill>
        <p:spPr>
          <a:xfrm>
            <a:off x="3608444" y="7608878"/>
            <a:ext cx="388444" cy="793418"/>
          </a:xfrm>
          <a:prstGeom prst="rect">
            <a:avLst/>
          </a:prstGeom>
        </p:spPr>
      </p:pic>
      <p:sp>
        <p:nvSpPr>
          <p:cNvPr id="44" name="Rectángulo: esquinas redondeadas 43">
            <a:extLst>
              <a:ext uri="{FF2B5EF4-FFF2-40B4-BE49-F238E27FC236}">
                <a16:creationId xmlns:a16="http://schemas.microsoft.com/office/drawing/2014/main" id="{552B3211-78EB-44BA-8C2C-2C7056F7A582}"/>
              </a:ext>
            </a:extLst>
          </p:cNvPr>
          <p:cNvSpPr/>
          <p:nvPr/>
        </p:nvSpPr>
        <p:spPr>
          <a:xfrm>
            <a:off x="4094807" y="6710232"/>
            <a:ext cx="1615239" cy="775246"/>
          </a:xfrm>
          <a:prstGeom prst="roundRect">
            <a:avLst/>
          </a:prstGeom>
          <a:solidFill>
            <a:schemeClr val="accent6">
              <a:lumMod val="40000"/>
              <a:lumOff val="60000"/>
            </a:schemeClr>
          </a:solidFill>
          <a:ln>
            <a:solidFill>
              <a:schemeClr val="accent6">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dirty="0">
                <a:solidFill>
                  <a:schemeClr val="tx1"/>
                </a:solidFill>
              </a:rPr>
              <a:t>Tasa 770 casos  por cada 100 000 mujeres</a:t>
            </a:r>
          </a:p>
        </p:txBody>
      </p:sp>
      <p:sp>
        <p:nvSpPr>
          <p:cNvPr id="47" name="Rectángulo: esquinas redondeadas 46">
            <a:extLst>
              <a:ext uri="{FF2B5EF4-FFF2-40B4-BE49-F238E27FC236}">
                <a16:creationId xmlns:a16="http://schemas.microsoft.com/office/drawing/2014/main" id="{B908A309-3914-F4DD-4C4B-A98A3211DA8B}"/>
              </a:ext>
            </a:extLst>
          </p:cNvPr>
          <p:cNvSpPr/>
          <p:nvPr/>
        </p:nvSpPr>
        <p:spPr>
          <a:xfrm>
            <a:off x="4094806" y="7657374"/>
            <a:ext cx="1528378" cy="651034"/>
          </a:xfrm>
          <a:prstGeom prst="roundRect">
            <a:avLst/>
          </a:prstGeom>
          <a:solidFill>
            <a:schemeClr val="accent5">
              <a:lumMod val="60000"/>
              <a:lumOff val="40000"/>
            </a:schemeClr>
          </a:solidFill>
          <a:ln>
            <a:solidFill>
              <a:schemeClr val="accent5">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dirty="0">
                <a:solidFill>
                  <a:schemeClr val="tx1"/>
                </a:solidFill>
              </a:rPr>
              <a:t>Tasa 185 casos por cada 100 000 hombres</a:t>
            </a:r>
          </a:p>
        </p:txBody>
      </p:sp>
      <p:sp>
        <p:nvSpPr>
          <p:cNvPr id="52" name="53 Rectángulo">
            <a:extLst>
              <a:ext uri="{FF2B5EF4-FFF2-40B4-BE49-F238E27FC236}">
                <a16:creationId xmlns:a16="http://schemas.microsoft.com/office/drawing/2014/main" id="{375BC485-BE82-DDAA-8DA8-7B387B35F1BC}"/>
              </a:ext>
            </a:extLst>
          </p:cNvPr>
          <p:cNvSpPr/>
          <p:nvPr/>
        </p:nvSpPr>
        <p:spPr>
          <a:xfrm>
            <a:off x="-14248" y="5539640"/>
            <a:ext cx="4357592" cy="523220"/>
          </a:xfrm>
          <a:prstGeom prst="rect">
            <a:avLst/>
          </a:prstGeom>
        </p:spPr>
        <p:txBody>
          <a:bodyPr wrap="square">
            <a:spAutoFit/>
          </a:bodyPr>
          <a:lstStyle/>
          <a:p>
            <a:r>
              <a:rPr lang="es-ES" sz="600" dirty="0">
                <a:latin typeface="Arial Narrow" panose="020B0606020202030204" pitchFamily="34" charset="0"/>
              </a:rPr>
              <a:t>Fuente: SVIIGILA. Secretaria de Salud de Medellín. PE XII - 2025</a:t>
            </a:r>
          </a:p>
          <a:p>
            <a:endParaRPr lang="es-ES" sz="600" dirty="0">
              <a:latin typeface="Arial Narrow" panose="020B0606020202030204" pitchFamily="34" charset="0"/>
            </a:endParaRPr>
          </a:p>
          <a:p>
            <a:pPr algn="just"/>
            <a:r>
              <a:rPr lang="es-ES" sz="800" dirty="0">
                <a:latin typeface="Arial Narrow" panose="020B0606020202030204" pitchFamily="34" charset="0"/>
              </a:rPr>
              <a:t>Figura. Frecuencia de casos sospechosos de Violencia sexual y no sexual según tipo y modalidad en el Distrito de Medellín, a Periodo XII 2025p.</a:t>
            </a:r>
          </a:p>
        </p:txBody>
      </p:sp>
      <p:pic>
        <p:nvPicPr>
          <p:cNvPr id="53" name="Google Shape;2766;p55">
            <a:extLst>
              <a:ext uri="{FF2B5EF4-FFF2-40B4-BE49-F238E27FC236}">
                <a16:creationId xmlns:a16="http://schemas.microsoft.com/office/drawing/2014/main" id="{18DF5793-073E-6DC5-C301-90484E77FCC5}"/>
              </a:ext>
            </a:extLst>
          </p:cNvPr>
          <p:cNvPicPr preferRelativeResize="0"/>
          <p:nvPr/>
        </p:nvPicPr>
        <p:blipFill rotWithShape="1">
          <a:blip r:embed="rId9">
            <a:alphaModFix/>
          </a:blip>
          <a:srcRect/>
          <a:stretch/>
        </p:blipFill>
        <p:spPr>
          <a:xfrm>
            <a:off x="6270301" y="8509505"/>
            <a:ext cx="870279" cy="553998"/>
          </a:xfrm>
          <a:prstGeom prst="rect">
            <a:avLst/>
          </a:prstGeom>
          <a:noFill/>
          <a:ln>
            <a:noFill/>
          </a:ln>
        </p:spPr>
      </p:pic>
      <p:sp>
        <p:nvSpPr>
          <p:cNvPr id="31" name="53 Rectángulo">
            <a:extLst>
              <a:ext uri="{FF2B5EF4-FFF2-40B4-BE49-F238E27FC236}">
                <a16:creationId xmlns:a16="http://schemas.microsoft.com/office/drawing/2014/main" id="{49B1CA12-54C6-4050-99E2-2AAE55EA0F07}"/>
              </a:ext>
            </a:extLst>
          </p:cNvPr>
          <p:cNvSpPr/>
          <p:nvPr/>
        </p:nvSpPr>
        <p:spPr>
          <a:xfrm>
            <a:off x="73142" y="3117752"/>
            <a:ext cx="4357592" cy="523220"/>
          </a:xfrm>
          <a:prstGeom prst="rect">
            <a:avLst/>
          </a:prstGeom>
        </p:spPr>
        <p:txBody>
          <a:bodyPr wrap="square">
            <a:spAutoFit/>
          </a:bodyPr>
          <a:lstStyle/>
          <a:p>
            <a:r>
              <a:rPr lang="es-ES" sz="600" dirty="0">
                <a:latin typeface="Arial Narrow" panose="020B0606020202030204" pitchFamily="34" charset="0"/>
              </a:rPr>
              <a:t>Fuente: SVIIGILA. Secretaria de Salud de Medellín. PE XII - 2025</a:t>
            </a:r>
          </a:p>
          <a:p>
            <a:endParaRPr lang="es-ES" sz="600" dirty="0">
              <a:latin typeface="Arial Narrow" panose="020B0606020202030204" pitchFamily="34" charset="0"/>
            </a:endParaRPr>
          </a:p>
          <a:p>
            <a:pPr algn="just"/>
            <a:r>
              <a:rPr lang="es-ES" sz="800" dirty="0">
                <a:latin typeface="Arial Narrow" panose="020B0606020202030204" pitchFamily="34" charset="0"/>
              </a:rPr>
              <a:t>Figura. Frecuencia de casos sospechosos de Violencia sexual y no sexual. Distrito de Medellín, a Periodo XII 2025p.</a:t>
            </a:r>
          </a:p>
        </p:txBody>
      </p:sp>
      <p:pic>
        <p:nvPicPr>
          <p:cNvPr id="22" name="Imagen 21">
            <a:extLst>
              <a:ext uri="{FF2B5EF4-FFF2-40B4-BE49-F238E27FC236}">
                <a16:creationId xmlns:a16="http://schemas.microsoft.com/office/drawing/2014/main" id="{0ACC3E26-A762-4A87-ABC3-782DB066BB3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54808" y="1533995"/>
            <a:ext cx="2692227" cy="1618200"/>
          </a:xfrm>
          <a:prstGeom prst="rect">
            <a:avLst/>
          </a:prstGeom>
        </p:spPr>
      </p:pic>
      <p:pic>
        <p:nvPicPr>
          <p:cNvPr id="32" name="Imagen 31">
            <a:extLst>
              <a:ext uri="{FF2B5EF4-FFF2-40B4-BE49-F238E27FC236}">
                <a16:creationId xmlns:a16="http://schemas.microsoft.com/office/drawing/2014/main" id="{482CE429-534C-4E74-8276-45957A023D8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5479" y="3577432"/>
            <a:ext cx="3460250" cy="2000521"/>
          </a:xfrm>
          <a:prstGeom prst="rect">
            <a:avLst/>
          </a:prstGeom>
        </p:spPr>
      </p:pic>
      <p:pic>
        <p:nvPicPr>
          <p:cNvPr id="33" name="Imagen 32">
            <a:extLst>
              <a:ext uri="{FF2B5EF4-FFF2-40B4-BE49-F238E27FC236}">
                <a16:creationId xmlns:a16="http://schemas.microsoft.com/office/drawing/2014/main" id="{314BD43C-C4D0-4001-A633-E73FF6A95D5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01726" y="6605541"/>
            <a:ext cx="2848194" cy="2005689"/>
          </a:xfrm>
          <a:prstGeom prst="rect">
            <a:avLst/>
          </a:prstGeom>
        </p:spPr>
      </p:pic>
    </p:spTree>
    <p:extLst>
      <p:ext uri="{BB962C8B-B14F-4D97-AF65-F5344CB8AC3E}">
        <p14:creationId xmlns:p14="http://schemas.microsoft.com/office/powerpoint/2010/main" val="10500945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4964" y="2267907"/>
            <a:ext cx="2232241" cy="523220"/>
          </a:xfrm>
          <a:prstGeom prst="rect">
            <a:avLst/>
          </a:prstGeom>
          <a:noFill/>
          <a:ln>
            <a:noFill/>
          </a:ln>
        </p:spPr>
        <p:txBody>
          <a:bodyPr wrap="square" rtlCol="0">
            <a:spAutoFit/>
          </a:bodyPr>
          <a:lstStyle/>
          <a:p>
            <a:pPr algn="ctr"/>
            <a:r>
              <a:rPr lang="es-ES" sz="1400" b="1" dirty="0">
                <a:latin typeface="Arial Narrow" panose="020B0606020202030204" pitchFamily="34" charset="0"/>
              </a:rPr>
              <a:t>Periodo epidemiológico </a:t>
            </a:r>
          </a:p>
          <a:p>
            <a:pPr algn="ctr"/>
            <a:r>
              <a:rPr lang="es-ES" sz="1400" b="1" dirty="0">
                <a:latin typeface="Arial Narrow" panose="020B0606020202030204" pitchFamily="34" charset="0"/>
              </a:rPr>
              <a:t>XII -2025p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60000"/>
                    <a:lumOff val="40000"/>
                  </a:schemeClr>
                </a:solidFill>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Grupos de interés</a:t>
              </a:r>
            </a:p>
          </p:txBody>
        </p:sp>
      </p:grpSp>
      <p:sp>
        <p:nvSpPr>
          <p:cNvPr id="14" name="13 Rectángulo"/>
          <p:cNvSpPr/>
          <p:nvPr/>
        </p:nvSpPr>
        <p:spPr>
          <a:xfrm>
            <a:off x="-33365" y="7663323"/>
            <a:ext cx="7200900" cy="504056"/>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461011" y="12503"/>
            <a:ext cx="739888" cy="261609"/>
          </a:xfrm>
          <a:prstGeom prst="rect">
            <a:avLst/>
          </a:prstGeom>
          <a:noFill/>
        </p:spPr>
        <p:txBody>
          <a:bodyPr wrap="square" rtlCol="0">
            <a:spAutoFit/>
          </a:bodyPr>
          <a:lstStyle/>
          <a:p>
            <a:r>
              <a:rPr lang="es-ES" sz="1050" b="1" dirty="0" smtClean="0">
                <a:latin typeface="Arial Narrow" panose="020B0606020202030204" pitchFamily="34" charset="0"/>
              </a:rPr>
              <a:t>Pág. 55</a:t>
            </a:r>
            <a:endParaRPr lang="es-ES" sz="1050" b="1" dirty="0">
              <a:latin typeface="Arial Narrow" panose="020B0606020202030204" pitchFamily="34" charset="0"/>
            </a:endParaRPr>
          </a:p>
        </p:txBody>
      </p:sp>
      <p:sp>
        <p:nvSpPr>
          <p:cNvPr id="24" name="CuadroTexto 23">
            <a:extLst>
              <a:ext uri="{FF2B5EF4-FFF2-40B4-BE49-F238E27FC236}">
                <a16:creationId xmlns:a16="http://schemas.microsoft.com/office/drawing/2014/main" id="{14C748B0-1636-5A11-A6FA-96BEB7D167A7}"/>
              </a:ext>
            </a:extLst>
          </p:cNvPr>
          <p:cNvSpPr txBox="1"/>
          <p:nvPr/>
        </p:nvSpPr>
        <p:spPr>
          <a:xfrm>
            <a:off x="-10883" y="131242"/>
            <a:ext cx="2373578" cy="923330"/>
          </a:xfrm>
          <a:prstGeom prst="rect">
            <a:avLst/>
          </a:prstGeom>
          <a:noFill/>
        </p:spPr>
        <p:txBody>
          <a:bodyPr wrap="square" rtlCol="0">
            <a:spAutoFit/>
          </a:bodyPr>
          <a:lstStyle/>
          <a:p>
            <a:pPr algn="ctr"/>
            <a:r>
              <a:rPr lang="es-ES" b="1" dirty="0"/>
              <a:t>Violencia de genero e intrafamiliar y ataques con agentes químicos</a:t>
            </a:r>
          </a:p>
        </p:txBody>
      </p:sp>
      <p:pic>
        <p:nvPicPr>
          <p:cNvPr id="25" name="Image 378">
            <a:extLst>
              <a:ext uri="{FF2B5EF4-FFF2-40B4-BE49-F238E27FC236}">
                <a16:creationId xmlns:a16="http://schemas.microsoft.com/office/drawing/2014/main" id="{938CC28E-54EB-5997-F076-1E0E36A3C149}"/>
              </a:ext>
            </a:extLst>
          </p:cNvPr>
          <p:cNvPicPr/>
          <p:nvPr/>
        </p:nvPicPr>
        <p:blipFill>
          <a:blip r:embed="rId2" cstate="print"/>
          <a:stretch>
            <a:fillRect/>
          </a:stretch>
        </p:blipFill>
        <p:spPr>
          <a:xfrm>
            <a:off x="747386" y="1173247"/>
            <a:ext cx="1017381" cy="1013870"/>
          </a:xfrm>
          <a:prstGeom prst="rect">
            <a:avLst/>
          </a:prstGeom>
        </p:spPr>
      </p:pic>
      <p:pic>
        <p:nvPicPr>
          <p:cNvPr id="59" name="Imagen 58">
            <a:extLst>
              <a:ext uri="{FF2B5EF4-FFF2-40B4-BE49-F238E27FC236}">
                <a16:creationId xmlns:a16="http://schemas.microsoft.com/office/drawing/2014/main" id="{3D1AA0E0-FC9B-53BF-4FE9-E47078714134}"/>
              </a:ext>
            </a:extLst>
          </p:cNvPr>
          <p:cNvPicPr>
            <a:picLocks noChangeAspect="1"/>
          </p:cNvPicPr>
          <p:nvPr/>
        </p:nvPicPr>
        <p:blipFill rotWithShape="1">
          <a:blip r:embed="rId3"/>
          <a:srcRect t="10296"/>
          <a:stretch/>
        </p:blipFill>
        <p:spPr>
          <a:xfrm>
            <a:off x="3728455" y="579912"/>
            <a:ext cx="684243" cy="840368"/>
          </a:xfrm>
          <a:prstGeom prst="rect">
            <a:avLst/>
          </a:prstGeom>
        </p:spPr>
      </p:pic>
      <p:pic>
        <p:nvPicPr>
          <p:cNvPr id="61" name="Imagen 60">
            <a:extLst>
              <a:ext uri="{FF2B5EF4-FFF2-40B4-BE49-F238E27FC236}">
                <a16:creationId xmlns:a16="http://schemas.microsoft.com/office/drawing/2014/main" id="{99CDBE99-B9F4-725F-222E-BC01C9CEB579}"/>
              </a:ext>
            </a:extLst>
          </p:cNvPr>
          <p:cNvPicPr>
            <a:picLocks noChangeAspect="1"/>
          </p:cNvPicPr>
          <p:nvPr/>
        </p:nvPicPr>
        <p:blipFill>
          <a:blip r:embed="rId4"/>
          <a:stretch>
            <a:fillRect/>
          </a:stretch>
        </p:blipFill>
        <p:spPr>
          <a:xfrm>
            <a:off x="4812168" y="557373"/>
            <a:ext cx="571979" cy="862907"/>
          </a:xfrm>
          <a:prstGeom prst="rect">
            <a:avLst/>
          </a:prstGeom>
        </p:spPr>
      </p:pic>
      <p:pic>
        <p:nvPicPr>
          <p:cNvPr id="1024" name="Imagen 1023">
            <a:extLst>
              <a:ext uri="{FF2B5EF4-FFF2-40B4-BE49-F238E27FC236}">
                <a16:creationId xmlns:a16="http://schemas.microsoft.com/office/drawing/2014/main" id="{D51EA6DB-DF08-07D2-EDEA-68252665F638}"/>
              </a:ext>
            </a:extLst>
          </p:cNvPr>
          <p:cNvPicPr>
            <a:picLocks noChangeAspect="1"/>
          </p:cNvPicPr>
          <p:nvPr/>
        </p:nvPicPr>
        <p:blipFill>
          <a:blip r:embed="rId5"/>
          <a:stretch>
            <a:fillRect/>
          </a:stretch>
        </p:blipFill>
        <p:spPr>
          <a:xfrm>
            <a:off x="2609105" y="564883"/>
            <a:ext cx="620646" cy="846225"/>
          </a:xfrm>
          <a:prstGeom prst="rect">
            <a:avLst/>
          </a:prstGeom>
        </p:spPr>
      </p:pic>
      <p:grpSp>
        <p:nvGrpSpPr>
          <p:cNvPr id="8" name="Grupo 7">
            <a:extLst>
              <a:ext uri="{FF2B5EF4-FFF2-40B4-BE49-F238E27FC236}">
                <a16:creationId xmlns:a16="http://schemas.microsoft.com/office/drawing/2014/main" id="{76B72F73-AFCA-47D4-93DE-68D8300A42FF}"/>
              </a:ext>
            </a:extLst>
          </p:cNvPr>
          <p:cNvGrpSpPr/>
          <p:nvPr/>
        </p:nvGrpSpPr>
        <p:grpSpPr>
          <a:xfrm>
            <a:off x="3315141" y="6159298"/>
            <a:ext cx="3636745" cy="1099328"/>
            <a:chOff x="3790011" y="4205231"/>
            <a:chExt cx="3266823" cy="824311"/>
          </a:xfrm>
        </p:grpSpPr>
        <p:sp>
          <p:nvSpPr>
            <p:cNvPr id="1032" name="CuadroTexto 1031">
              <a:extLst>
                <a:ext uri="{FF2B5EF4-FFF2-40B4-BE49-F238E27FC236}">
                  <a16:creationId xmlns:a16="http://schemas.microsoft.com/office/drawing/2014/main" id="{D907D758-7FD3-A41C-084C-0C4CF0C795A3}"/>
                </a:ext>
              </a:extLst>
            </p:cNvPr>
            <p:cNvSpPr txBox="1"/>
            <p:nvPr/>
          </p:nvSpPr>
          <p:spPr>
            <a:xfrm>
              <a:off x="3988109" y="4205231"/>
              <a:ext cx="2950528" cy="222542"/>
            </a:xfrm>
            <a:prstGeom prst="rect">
              <a:avLst/>
            </a:prstGeom>
            <a:solidFill>
              <a:schemeClr val="accent3">
                <a:lumMod val="40000"/>
                <a:lumOff val="60000"/>
              </a:schemeClr>
            </a:solidFill>
            <a:ln>
              <a:solidFill>
                <a:schemeClr val="accent3">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s-ES"/>
              </a:defPPr>
              <a:lvl1pPr algn="ctr">
                <a:defRPr sz="1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400" b="1" dirty="0">
                  <a:solidFill>
                    <a:schemeClr val="tx1"/>
                  </a:solidFill>
                </a:rPr>
                <a:t>Estrato socioeconómico</a:t>
              </a:r>
            </a:p>
          </p:txBody>
        </p:sp>
        <p:sp>
          <p:nvSpPr>
            <p:cNvPr id="1033" name="85 CuadroTexto">
              <a:extLst>
                <a:ext uri="{FF2B5EF4-FFF2-40B4-BE49-F238E27FC236}">
                  <a16:creationId xmlns:a16="http://schemas.microsoft.com/office/drawing/2014/main" id="{DF54B453-B197-2794-33DA-73FA7A4F0C40}"/>
                </a:ext>
              </a:extLst>
            </p:cNvPr>
            <p:cNvSpPr txBox="1"/>
            <p:nvPr/>
          </p:nvSpPr>
          <p:spPr>
            <a:xfrm>
              <a:off x="3790011" y="445799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Estrato 1 y 2</a:t>
              </a:r>
            </a:p>
          </p:txBody>
        </p:sp>
        <p:sp>
          <p:nvSpPr>
            <p:cNvPr id="1034" name="86 Rectángulo redondeado">
              <a:extLst>
                <a:ext uri="{FF2B5EF4-FFF2-40B4-BE49-F238E27FC236}">
                  <a16:creationId xmlns:a16="http://schemas.microsoft.com/office/drawing/2014/main" id="{2842E33F-4D0E-5A8A-C501-C53D2991A919}"/>
                </a:ext>
              </a:extLst>
            </p:cNvPr>
            <p:cNvSpPr/>
            <p:nvPr/>
          </p:nvSpPr>
          <p:spPr>
            <a:xfrm>
              <a:off x="3958574" y="4744658"/>
              <a:ext cx="901926" cy="28488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44,3%</a:t>
              </a:r>
            </a:p>
          </p:txBody>
        </p:sp>
        <p:sp>
          <p:nvSpPr>
            <p:cNvPr id="1035" name="85 CuadroTexto">
              <a:extLst>
                <a:ext uri="{FF2B5EF4-FFF2-40B4-BE49-F238E27FC236}">
                  <a16:creationId xmlns:a16="http://schemas.microsoft.com/office/drawing/2014/main" id="{D79E14A4-11B0-AAA9-5033-25DBDA4BF435}"/>
                </a:ext>
              </a:extLst>
            </p:cNvPr>
            <p:cNvSpPr txBox="1"/>
            <p:nvPr/>
          </p:nvSpPr>
          <p:spPr>
            <a:xfrm>
              <a:off x="5827227" y="4450284"/>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Estrato 5 y 6</a:t>
              </a:r>
            </a:p>
          </p:txBody>
        </p:sp>
        <p:sp>
          <p:nvSpPr>
            <p:cNvPr id="1036" name="86 Rectángulo redondeado">
              <a:extLst>
                <a:ext uri="{FF2B5EF4-FFF2-40B4-BE49-F238E27FC236}">
                  <a16:creationId xmlns:a16="http://schemas.microsoft.com/office/drawing/2014/main" id="{3BD3C7B5-3FA7-CE4B-D5C7-3EBB2D8A3F45}"/>
                </a:ext>
              </a:extLst>
            </p:cNvPr>
            <p:cNvSpPr/>
            <p:nvPr/>
          </p:nvSpPr>
          <p:spPr>
            <a:xfrm>
              <a:off x="5998951" y="4740888"/>
              <a:ext cx="901926" cy="27008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0,8%</a:t>
              </a:r>
            </a:p>
          </p:txBody>
        </p:sp>
        <p:sp>
          <p:nvSpPr>
            <p:cNvPr id="1037" name="85 CuadroTexto">
              <a:extLst>
                <a:ext uri="{FF2B5EF4-FFF2-40B4-BE49-F238E27FC236}">
                  <a16:creationId xmlns:a16="http://schemas.microsoft.com/office/drawing/2014/main" id="{68BFC29C-6499-C0E1-B83E-E1179D4E8BE4}"/>
                </a:ext>
              </a:extLst>
            </p:cNvPr>
            <p:cNvSpPr txBox="1"/>
            <p:nvPr/>
          </p:nvSpPr>
          <p:spPr>
            <a:xfrm>
              <a:off x="4769344" y="4472795"/>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Estrato 3 y 4</a:t>
              </a:r>
            </a:p>
          </p:txBody>
        </p:sp>
        <p:sp>
          <p:nvSpPr>
            <p:cNvPr id="1038" name="86 Rectángulo redondeado">
              <a:extLst>
                <a:ext uri="{FF2B5EF4-FFF2-40B4-BE49-F238E27FC236}">
                  <a16:creationId xmlns:a16="http://schemas.microsoft.com/office/drawing/2014/main" id="{0A4DC337-13B5-DC01-0231-A1427AED338A}"/>
                </a:ext>
              </a:extLst>
            </p:cNvPr>
            <p:cNvSpPr/>
            <p:nvPr/>
          </p:nvSpPr>
          <p:spPr>
            <a:xfrm>
              <a:off x="4953015" y="4733973"/>
              <a:ext cx="901926" cy="276999"/>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15,7%</a:t>
              </a:r>
            </a:p>
          </p:txBody>
        </p:sp>
      </p:grpSp>
      <p:pic>
        <p:nvPicPr>
          <p:cNvPr id="1043" name="Google Shape;2545;p50">
            <a:extLst>
              <a:ext uri="{FF2B5EF4-FFF2-40B4-BE49-F238E27FC236}">
                <a16:creationId xmlns:a16="http://schemas.microsoft.com/office/drawing/2014/main" id="{C80A1A50-6A85-E033-8D94-25928ECA8FCC}"/>
              </a:ext>
            </a:extLst>
          </p:cNvPr>
          <p:cNvPicPr preferRelativeResize="0"/>
          <p:nvPr/>
        </p:nvPicPr>
        <p:blipFill rotWithShape="1">
          <a:blip r:embed="rId6">
            <a:alphaModFix/>
          </a:blip>
          <a:srcRect/>
          <a:stretch/>
        </p:blipFill>
        <p:spPr>
          <a:xfrm>
            <a:off x="750508" y="2970361"/>
            <a:ext cx="939538" cy="637689"/>
          </a:xfrm>
          <a:prstGeom prst="rect">
            <a:avLst/>
          </a:prstGeom>
          <a:noFill/>
          <a:ln>
            <a:noFill/>
          </a:ln>
        </p:spPr>
      </p:pic>
      <p:pic>
        <p:nvPicPr>
          <p:cNvPr id="1044" name="Google Shape;2766;p55">
            <a:extLst>
              <a:ext uri="{FF2B5EF4-FFF2-40B4-BE49-F238E27FC236}">
                <a16:creationId xmlns:a16="http://schemas.microsoft.com/office/drawing/2014/main" id="{48B43EA8-44D5-A505-84BA-043F9CDDB59A}"/>
              </a:ext>
            </a:extLst>
          </p:cNvPr>
          <p:cNvPicPr preferRelativeResize="0"/>
          <p:nvPr/>
        </p:nvPicPr>
        <p:blipFill rotWithShape="1">
          <a:blip r:embed="rId7">
            <a:alphaModFix/>
          </a:blip>
          <a:srcRect/>
          <a:stretch/>
        </p:blipFill>
        <p:spPr>
          <a:xfrm>
            <a:off x="6461010" y="8472149"/>
            <a:ext cx="718687" cy="659347"/>
          </a:xfrm>
          <a:prstGeom prst="rect">
            <a:avLst/>
          </a:prstGeom>
          <a:noFill/>
          <a:ln>
            <a:noFill/>
          </a:ln>
        </p:spPr>
      </p:pic>
      <p:grpSp>
        <p:nvGrpSpPr>
          <p:cNvPr id="4" name="Grupo 3">
            <a:extLst>
              <a:ext uri="{FF2B5EF4-FFF2-40B4-BE49-F238E27FC236}">
                <a16:creationId xmlns:a16="http://schemas.microsoft.com/office/drawing/2014/main" id="{F39B8249-8ED9-478B-BB02-1BEE0FF38220}"/>
              </a:ext>
            </a:extLst>
          </p:cNvPr>
          <p:cNvGrpSpPr/>
          <p:nvPr/>
        </p:nvGrpSpPr>
        <p:grpSpPr>
          <a:xfrm>
            <a:off x="1639002" y="6149599"/>
            <a:ext cx="1447386" cy="1452988"/>
            <a:chOff x="2277056" y="4093029"/>
            <a:chExt cx="1447386" cy="1452988"/>
          </a:xfrm>
        </p:grpSpPr>
        <p:sp>
          <p:nvSpPr>
            <p:cNvPr id="1048" name="64 CuadroTexto">
              <a:extLst>
                <a:ext uri="{FF2B5EF4-FFF2-40B4-BE49-F238E27FC236}">
                  <a16:creationId xmlns:a16="http://schemas.microsoft.com/office/drawing/2014/main" id="{11E6D49C-AA17-71E8-DD65-DC07916AB065}"/>
                </a:ext>
              </a:extLst>
            </p:cNvPr>
            <p:cNvSpPr txBox="1"/>
            <p:nvPr/>
          </p:nvSpPr>
          <p:spPr>
            <a:xfrm>
              <a:off x="2333177" y="4093029"/>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Aseguramiento</a:t>
              </a:r>
            </a:p>
          </p:txBody>
        </p:sp>
        <p:sp>
          <p:nvSpPr>
            <p:cNvPr id="1049" name="86 Rectángulo redondeado">
              <a:extLst>
                <a:ext uri="{FF2B5EF4-FFF2-40B4-BE49-F238E27FC236}">
                  <a16:creationId xmlns:a16="http://schemas.microsoft.com/office/drawing/2014/main" id="{7200D494-5BB4-6893-12F5-605633CAAFC4}"/>
                </a:ext>
              </a:extLst>
            </p:cNvPr>
            <p:cNvSpPr/>
            <p:nvPr/>
          </p:nvSpPr>
          <p:spPr>
            <a:xfrm>
              <a:off x="2309727" y="4417921"/>
              <a:ext cx="1401734" cy="198221"/>
            </a:xfrm>
            <a:prstGeom prst="roundRect">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Contributivo 45,0 %</a:t>
              </a:r>
            </a:p>
          </p:txBody>
        </p:sp>
        <p:sp>
          <p:nvSpPr>
            <p:cNvPr id="1050" name="86 Rectángulo redondeado">
              <a:extLst>
                <a:ext uri="{FF2B5EF4-FFF2-40B4-BE49-F238E27FC236}">
                  <a16:creationId xmlns:a16="http://schemas.microsoft.com/office/drawing/2014/main" id="{AF0DF049-2599-BECF-F5B2-44EF5B862645}"/>
                </a:ext>
              </a:extLst>
            </p:cNvPr>
            <p:cNvSpPr/>
            <p:nvPr/>
          </p:nvSpPr>
          <p:spPr>
            <a:xfrm>
              <a:off x="2290483" y="4699070"/>
              <a:ext cx="1420978" cy="182600"/>
            </a:xfrm>
            <a:prstGeom prst="roundRect">
              <a:avLst>
                <a:gd name="adj" fmla="val 8966"/>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Subsidiado 29,6%</a:t>
              </a:r>
            </a:p>
          </p:txBody>
        </p:sp>
        <p:sp>
          <p:nvSpPr>
            <p:cNvPr id="1051" name="86 Rectángulo redondeado">
              <a:extLst>
                <a:ext uri="{FF2B5EF4-FFF2-40B4-BE49-F238E27FC236}">
                  <a16:creationId xmlns:a16="http://schemas.microsoft.com/office/drawing/2014/main" id="{49119282-B775-EB19-20A1-E4E025056FB9}"/>
                </a:ext>
              </a:extLst>
            </p:cNvPr>
            <p:cNvSpPr/>
            <p:nvPr/>
          </p:nvSpPr>
          <p:spPr>
            <a:xfrm>
              <a:off x="2277056" y="5229850"/>
              <a:ext cx="1420978" cy="316167"/>
            </a:xfrm>
            <a:prstGeom prst="roundRect">
              <a:avLst>
                <a:gd name="adj" fmla="val 8966"/>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Ninguno/ particular 1,3%</a:t>
              </a:r>
            </a:p>
            <a:p>
              <a:pPr algn="ctr">
                <a:buClr>
                  <a:srgbClr val="000000"/>
                </a:buClr>
              </a:pPr>
              <a:r>
                <a:rPr lang="es-ES" sz="1000" b="1" dirty="0">
                  <a:solidFill>
                    <a:schemeClr val="dk1"/>
                  </a:solidFill>
                  <a:latin typeface="Arial Narrow"/>
                  <a:sym typeface="Arial"/>
                </a:rPr>
                <a:t>Indeterminado 23,0% </a:t>
              </a:r>
            </a:p>
          </p:txBody>
        </p:sp>
      </p:grpSp>
      <p:sp>
        <p:nvSpPr>
          <p:cNvPr id="1052" name="64 CuadroTexto">
            <a:extLst>
              <a:ext uri="{FF2B5EF4-FFF2-40B4-BE49-F238E27FC236}">
                <a16:creationId xmlns:a16="http://schemas.microsoft.com/office/drawing/2014/main" id="{37DA8DFD-23C8-B549-9BE4-7CDAFDD1B7E2}"/>
              </a:ext>
            </a:extLst>
          </p:cNvPr>
          <p:cNvSpPr txBox="1"/>
          <p:nvPr/>
        </p:nvSpPr>
        <p:spPr>
          <a:xfrm>
            <a:off x="480273" y="3608050"/>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Área</a:t>
            </a:r>
          </a:p>
        </p:txBody>
      </p:sp>
      <p:pic>
        <p:nvPicPr>
          <p:cNvPr id="2050" name="Picture 2" descr="Categoría «Icono minusvalido» de fotos, imágenes e ...">
            <a:extLst>
              <a:ext uri="{FF2B5EF4-FFF2-40B4-BE49-F238E27FC236}">
                <a16:creationId xmlns:a16="http://schemas.microsoft.com/office/drawing/2014/main" id="{54365793-2E31-6198-C760-6307A7F199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676" t="9755" r="14303" b="14835"/>
          <a:stretch/>
        </p:blipFill>
        <p:spPr bwMode="auto">
          <a:xfrm>
            <a:off x="2582898" y="2371436"/>
            <a:ext cx="673060" cy="764210"/>
          </a:xfrm>
          <a:prstGeom prst="rect">
            <a:avLst/>
          </a:prstGeom>
          <a:noFill/>
          <a:extLst>
            <a:ext uri="{909E8E84-426E-40DD-AFC4-6F175D3DCCD1}">
              <a14:hiddenFill xmlns:a14="http://schemas.microsoft.com/office/drawing/2010/main">
                <a:solidFill>
                  <a:srgbClr val="FFFFFF"/>
                </a:solidFill>
              </a14:hiddenFill>
            </a:ext>
          </a:extLst>
        </p:spPr>
      </p:pic>
      <p:sp>
        <p:nvSpPr>
          <p:cNvPr id="1055" name="86 Rectángulo redondeado">
            <a:extLst>
              <a:ext uri="{FF2B5EF4-FFF2-40B4-BE49-F238E27FC236}">
                <a16:creationId xmlns:a16="http://schemas.microsoft.com/office/drawing/2014/main" id="{E9732D0D-15FD-62D6-3B0D-F4ED4B614221}"/>
              </a:ext>
            </a:extLst>
          </p:cNvPr>
          <p:cNvSpPr/>
          <p:nvPr/>
        </p:nvSpPr>
        <p:spPr>
          <a:xfrm>
            <a:off x="110014" y="3914636"/>
            <a:ext cx="1008869" cy="577733"/>
          </a:xfrm>
          <a:prstGeom prst="roundRect">
            <a:avLst/>
          </a:prstGeom>
          <a:solidFill>
            <a:srgbClr val="F57E1B"/>
          </a:solidFill>
          <a:ln w="25400" cap="flat" cmpd="sng">
            <a:solidFill>
              <a:srgbClr val="F57E1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Urbana 97,6%</a:t>
            </a:r>
          </a:p>
          <a:p>
            <a:pPr algn="ctr">
              <a:buClr>
                <a:srgbClr val="000000"/>
              </a:buClr>
            </a:pPr>
            <a:r>
              <a:rPr lang="es-ES" sz="1200" b="1" dirty="0">
                <a:solidFill>
                  <a:schemeClr val="dk1"/>
                </a:solidFill>
                <a:latin typeface="Arial Narrow"/>
                <a:sym typeface="Arial"/>
              </a:rPr>
              <a:t>12722 casos</a:t>
            </a:r>
          </a:p>
        </p:txBody>
      </p:sp>
      <p:grpSp>
        <p:nvGrpSpPr>
          <p:cNvPr id="3" name="Grupo 2">
            <a:extLst>
              <a:ext uri="{FF2B5EF4-FFF2-40B4-BE49-F238E27FC236}">
                <a16:creationId xmlns:a16="http://schemas.microsoft.com/office/drawing/2014/main" id="{325883D1-8C78-4370-B15D-641B524F9CB3}"/>
              </a:ext>
            </a:extLst>
          </p:cNvPr>
          <p:cNvGrpSpPr/>
          <p:nvPr/>
        </p:nvGrpSpPr>
        <p:grpSpPr>
          <a:xfrm>
            <a:off x="2221297" y="1331640"/>
            <a:ext cx="4823670" cy="908192"/>
            <a:chOff x="2219433" y="1011983"/>
            <a:chExt cx="4823670" cy="908192"/>
          </a:xfrm>
        </p:grpSpPr>
        <p:grpSp>
          <p:nvGrpSpPr>
            <p:cNvPr id="6" name="11 Grupo">
              <a:extLst>
                <a:ext uri="{FF2B5EF4-FFF2-40B4-BE49-F238E27FC236}">
                  <a16:creationId xmlns:a16="http://schemas.microsoft.com/office/drawing/2014/main" id="{B5D9E004-C5D6-D177-06B9-3BC55EEC5A4D}"/>
                </a:ext>
              </a:extLst>
            </p:cNvPr>
            <p:cNvGrpSpPr/>
            <p:nvPr/>
          </p:nvGrpSpPr>
          <p:grpSpPr>
            <a:xfrm>
              <a:off x="2219433" y="1138469"/>
              <a:ext cx="1472343" cy="781706"/>
              <a:chOff x="-78740" y="7024161"/>
              <a:chExt cx="1229607" cy="781706"/>
            </a:xfrm>
          </p:grpSpPr>
          <p:sp>
            <p:nvSpPr>
              <p:cNvPr id="9" name="52 CuadroTexto">
                <a:extLst>
                  <a:ext uri="{FF2B5EF4-FFF2-40B4-BE49-F238E27FC236}">
                    <a16:creationId xmlns:a16="http://schemas.microsoft.com/office/drawing/2014/main" id="{78E7CB15-D32C-3FAC-9EF8-24C1B8AA6EAF}"/>
                  </a:ext>
                </a:extLst>
              </p:cNvPr>
              <p:cNvSpPr txBox="1"/>
              <p:nvPr/>
            </p:nvSpPr>
            <p:spPr>
              <a:xfrm>
                <a:off x="-78740" y="7024161"/>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Gestantes</a:t>
                </a:r>
              </a:p>
            </p:txBody>
          </p:sp>
          <p:sp>
            <p:nvSpPr>
              <p:cNvPr id="10" name="54 Rectángulo redondeado">
                <a:extLst>
                  <a:ext uri="{FF2B5EF4-FFF2-40B4-BE49-F238E27FC236}">
                    <a16:creationId xmlns:a16="http://schemas.microsoft.com/office/drawing/2014/main" id="{499BEDC8-B0CD-BE70-A5FD-5F68B9CC62E8}"/>
                  </a:ext>
                </a:extLst>
              </p:cNvPr>
              <p:cNvSpPr/>
              <p:nvPr/>
            </p:nvSpPr>
            <p:spPr>
              <a:xfrm>
                <a:off x="69270" y="7313631"/>
                <a:ext cx="798165" cy="492236"/>
              </a:xfrm>
              <a:prstGeom prst="roundRect">
                <a:avLst/>
              </a:pr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2,3%</a:t>
                </a:r>
              </a:p>
              <a:p>
                <a:pPr algn="ctr"/>
                <a:r>
                  <a:rPr lang="es-ES" sz="1200" b="1" dirty="0">
                    <a:solidFill>
                      <a:schemeClr val="tx1"/>
                    </a:solidFill>
                    <a:latin typeface="Arial Narrow" panose="020B0606020202030204" pitchFamily="34" charset="0"/>
                  </a:rPr>
                  <a:t>246 casos</a:t>
                </a:r>
              </a:p>
            </p:txBody>
          </p:sp>
        </p:grpSp>
        <p:grpSp>
          <p:nvGrpSpPr>
            <p:cNvPr id="22" name="63 Grupo">
              <a:extLst>
                <a:ext uri="{FF2B5EF4-FFF2-40B4-BE49-F238E27FC236}">
                  <a16:creationId xmlns:a16="http://schemas.microsoft.com/office/drawing/2014/main" id="{D19D3F6E-C8AA-C874-87A2-CA9A29109EB1}"/>
                </a:ext>
              </a:extLst>
            </p:cNvPr>
            <p:cNvGrpSpPr/>
            <p:nvPr/>
          </p:nvGrpSpPr>
          <p:grpSpPr>
            <a:xfrm>
              <a:off x="3395429" y="1152322"/>
              <a:ext cx="1229607" cy="744196"/>
              <a:chOff x="-28754" y="7060823"/>
              <a:chExt cx="1229607" cy="744196"/>
            </a:xfrm>
          </p:grpSpPr>
          <p:sp>
            <p:nvSpPr>
              <p:cNvPr id="31" name="64 CuadroTexto">
                <a:extLst>
                  <a:ext uri="{FF2B5EF4-FFF2-40B4-BE49-F238E27FC236}">
                    <a16:creationId xmlns:a16="http://schemas.microsoft.com/office/drawing/2014/main" id="{A49E8618-DFA0-C6D8-76B0-2410D6E3E4EB}"/>
                  </a:ext>
                </a:extLst>
              </p:cNvPr>
              <p:cNvSpPr txBox="1"/>
              <p:nvPr/>
            </p:nvSpPr>
            <p:spPr>
              <a:xfrm>
                <a:off x="-28754" y="706082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sp>
            <p:nvSpPr>
              <p:cNvPr id="32" name="65 Rectángulo redondeado">
                <a:extLst>
                  <a:ext uri="{FF2B5EF4-FFF2-40B4-BE49-F238E27FC236}">
                    <a16:creationId xmlns:a16="http://schemas.microsoft.com/office/drawing/2014/main" id="{5D2B4A8A-654D-2030-D894-82CB13D3F89A}"/>
                  </a:ext>
                </a:extLst>
              </p:cNvPr>
              <p:cNvSpPr/>
              <p:nvPr/>
            </p:nvSpPr>
            <p:spPr>
              <a:xfrm>
                <a:off x="154604" y="7343460"/>
                <a:ext cx="914114" cy="461559"/>
              </a:xfrm>
              <a:prstGeom prst="roundRect">
                <a:avLst/>
              </a:pr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0,1%</a:t>
                </a:r>
              </a:p>
              <a:p>
                <a:pPr algn="ctr"/>
                <a:r>
                  <a:rPr lang="es-ES" sz="1200" b="1" dirty="0">
                    <a:solidFill>
                      <a:schemeClr val="tx1"/>
                    </a:solidFill>
                    <a:latin typeface="Arial Narrow" panose="020B0606020202030204" pitchFamily="34" charset="0"/>
                  </a:rPr>
                  <a:t>13 casos</a:t>
                </a:r>
              </a:p>
            </p:txBody>
          </p:sp>
        </p:grpSp>
        <p:sp>
          <p:nvSpPr>
            <p:cNvPr id="1027" name="64 CuadroTexto">
              <a:extLst>
                <a:ext uri="{FF2B5EF4-FFF2-40B4-BE49-F238E27FC236}">
                  <a16:creationId xmlns:a16="http://schemas.microsoft.com/office/drawing/2014/main" id="{DA11E622-5EBA-3F8F-EC37-02BF436FAEE5}"/>
                </a:ext>
              </a:extLst>
            </p:cNvPr>
            <p:cNvSpPr txBox="1"/>
            <p:nvPr/>
          </p:nvSpPr>
          <p:spPr>
            <a:xfrm>
              <a:off x="4409767" y="1150941"/>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1028" name="65 Rectángulo redondeado">
              <a:extLst>
                <a:ext uri="{FF2B5EF4-FFF2-40B4-BE49-F238E27FC236}">
                  <a16:creationId xmlns:a16="http://schemas.microsoft.com/office/drawing/2014/main" id="{8D318E26-3D11-7499-F0FA-3026744DC66B}"/>
                </a:ext>
              </a:extLst>
            </p:cNvPr>
            <p:cNvSpPr/>
            <p:nvPr/>
          </p:nvSpPr>
          <p:spPr>
            <a:xfrm>
              <a:off x="4588297" y="1443728"/>
              <a:ext cx="1102627" cy="452790"/>
            </a:xfrm>
            <a:prstGeom prst="roundRect">
              <a:avLst/>
            </a:pr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0,9%</a:t>
              </a:r>
            </a:p>
            <a:p>
              <a:pPr algn="ctr"/>
              <a:r>
                <a:rPr lang="es-ES" sz="1200" b="1" dirty="0">
                  <a:solidFill>
                    <a:schemeClr val="tx1"/>
                  </a:solidFill>
                  <a:latin typeface="Arial Narrow" panose="020B0606020202030204" pitchFamily="34" charset="0"/>
                </a:rPr>
                <a:t>95 casos</a:t>
              </a:r>
            </a:p>
          </p:txBody>
        </p:sp>
        <p:sp>
          <p:nvSpPr>
            <p:cNvPr id="1065" name="64 CuadroTexto">
              <a:extLst>
                <a:ext uri="{FF2B5EF4-FFF2-40B4-BE49-F238E27FC236}">
                  <a16:creationId xmlns:a16="http://schemas.microsoft.com/office/drawing/2014/main" id="{2C0622D7-8D8A-1A57-67B0-BF683FC2F742}"/>
                </a:ext>
              </a:extLst>
            </p:cNvPr>
            <p:cNvSpPr txBox="1"/>
            <p:nvPr/>
          </p:nvSpPr>
          <p:spPr>
            <a:xfrm>
              <a:off x="5715336" y="1011983"/>
              <a:ext cx="1327767" cy="461665"/>
            </a:xfrm>
            <a:prstGeom prst="rect">
              <a:avLst/>
            </a:prstGeom>
            <a:noFill/>
          </p:spPr>
          <p:txBody>
            <a:bodyPr wrap="square" rtlCol="0">
              <a:spAutoFit/>
            </a:bodyPr>
            <a:lstStyle/>
            <a:p>
              <a:pPr algn="ctr"/>
              <a:r>
                <a:rPr lang="es-ES" sz="1200" b="1" u="sng" dirty="0">
                  <a:latin typeface="Arial Narrow" panose="020B0606020202030204" pitchFamily="34" charset="0"/>
                </a:rPr>
                <a:t>Centros psiquiátricos</a:t>
              </a:r>
            </a:p>
          </p:txBody>
        </p:sp>
        <p:sp>
          <p:nvSpPr>
            <p:cNvPr id="1066" name="Google Shape;2574;p50">
              <a:extLst>
                <a:ext uri="{FF2B5EF4-FFF2-40B4-BE49-F238E27FC236}">
                  <a16:creationId xmlns:a16="http://schemas.microsoft.com/office/drawing/2014/main" id="{E1C61B3B-CBAA-6482-0C6F-90C7D9069762}"/>
                </a:ext>
              </a:extLst>
            </p:cNvPr>
            <p:cNvSpPr/>
            <p:nvPr/>
          </p:nvSpPr>
          <p:spPr>
            <a:xfrm>
              <a:off x="5913468" y="1439876"/>
              <a:ext cx="1036554" cy="461559"/>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0,4% </a:t>
              </a:r>
            </a:p>
            <a:p>
              <a:pPr algn="ctr"/>
              <a:r>
                <a:rPr lang="es-ES" sz="1200" b="1" dirty="0">
                  <a:solidFill>
                    <a:schemeClr val="tx1"/>
                  </a:solidFill>
                  <a:latin typeface="Arial Narrow" panose="020B0606020202030204" pitchFamily="34" charset="0"/>
                  <a:sym typeface="Calibri"/>
                </a:rPr>
                <a:t>47 casos</a:t>
              </a:r>
            </a:p>
          </p:txBody>
        </p:sp>
      </p:grpSp>
      <p:pic>
        <p:nvPicPr>
          <p:cNvPr id="2052" name="Picture 4" descr="Enfermedad - Iconos gratis de usuario">
            <a:extLst>
              <a:ext uri="{FF2B5EF4-FFF2-40B4-BE49-F238E27FC236}">
                <a16:creationId xmlns:a16="http://schemas.microsoft.com/office/drawing/2014/main" id="{00D27700-7502-BEA3-19C3-503F02AD71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67698" y="511037"/>
            <a:ext cx="853550" cy="8926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cono de abuso conyugal. violencia intrafamiliar y discriminación de la  mujer. concepto de humillación, conflicto, disputa y odio. ilustración  vectorial 4996090 Vector en Vecteezy">
            <a:extLst>
              <a:ext uri="{FF2B5EF4-FFF2-40B4-BE49-F238E27FC236}">
                <a16:creationId xmlns:a16="http://schemas.microsoft.com/office/drawing/2014/main" id="{051E3CD3-1A39-C895-A1AE-725CBA4A7D8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999" t="15548" r="25417" b="17765"/>
          <a:stretch/>
        </p:blipFill>
        <p:spPr bwMode="auto">
          <a:xfrm>
            <a:off x="4949424" y="2515748"/>
            <a:ext cx="727446" cy="6597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sentation Name by alejiscardona1 on emaze">
            <a:extLst>
              <a:ext uri="{FF2B5EF4-FFF2-40B4-BE49-F238E27FC236}">
                <a16:creationId xmlns:a16="http://schemas.microsoft.com/office/drawing/2014/main" id="{BF1EF572-2EB7-EC28-CB21-7AF61664AB5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7234" y="2440867"/>
            <a:ext cx="665489" cy="647872"/>
          </a:xfrm>
          <a:prstGeom prst="rect">
            <a:avLst/>
          </a:prstGeom>
          <a:noFill/>
          <a:extLst>
            <a:ext uri="{909E8E84-426E-40DD-AFC4-6F175D3DCCD1}">
              <a14:hiddenFill xmlns:a14="http://schemas.microsoft.com/office/drawing/2010/main">
                <a:solidFill>
                  <a:srgbClr val="FFFFFF"/>
                </a:solidFill>
              </a14:hiddenFill>
            </a:ext>
          </a:extLst>
        </p:spPr>
      </p:pic>
      <p:sp>
        <p:nvSpPr>
          <p:cNvPr id="1067" name="CuadroTexto 1066">
            <a:extLst>
              <a:ext uri="{FF2B5EF4-FFF2-40B4-BE49-F238E27FC236}">
                <a16:creationId xmlns:a16="http://schemas.microsoft.com/office/drawing/2014/main" id="{CAF3193C-680B-E40B-8151-B3EAD5336C96}"/>
              </a:ext>
            </a:extLst>
          </p:cNvPr>
          <p:cNvSpPr txBox="1"/>
          <p:nvPr/>
        </p:nvSpPr>
        <p:spPr>
          <a:xfrm>
            <a:off x="6086189" y="2548123"/>
            <a:ext cx="616565" cy="369332"/>
          </a:xfrm>
          <a:prstGeom prst="rect">
            <a:avLst/>
          </a:prstGeom>
          <a:noFill/>
          <a:ln>
            <a:solidFill>
              <a:schemeClr val="tx1"/>
            </a:solidFill>
          </a:ln>
        </p:spPr>
        <p:txBody>
          <a:bodyPr wrap="square" rtlCol="0">
            <a:spAutoFit/>
          </a:bodyPr>
          <a:lstStyle/>
          <a:p>
            <a:r>
              <a:rPr lang="es-ES" b="1" dirty="0"/>
              <a:t>ICBF</a:t>
            </a:r>
          </a:p>
        </p:txBody>
      </p:sp>
      <p:sp>
        <p:nvSpPr>
          <p:cNvPr id="7" name="CuadroTexto 6">
            <a:extLst>
              <a:ext uri="{FF2B5EF4-FFF2-40B4-BE49-F238E27FC236}">
                <a16:creationId xmlns:a16="http://schemas.microsoft.com/office/drawing/2014/main" id="{B9A6DF04-ABE3-7D98-B522-DD1CAAAF1B04}"/>
              </a:ext>
            </a:extLst>
          </p:cNvPr>
          <p:cNvSpPr txBox="1"/>
          <p:nvPr/>
        </p:nvSpPr>
        <p:spPr>
          <a:xfrm>
            <a:off x="906598" y="8254244"/>
            <a:ext cx="5577806" cy="584775"/>
          </a:xfrm>
          <a:prstGeom prst="rect">
            <a:avLst/>
          </a:prstGeom>
          <a:noFill/>
        </p:spPr>
        <p:txBody>
          <a:bodyPr wrap="square">
            <a:spAutoFit/>
          </a:bodyPr>
          <a:lstStyle/>
          <a:p>
            <a:pPr algn="ctr"/>
            <a:r>
              <a:rPr lang="es-ES" sz="1600" dirty="0">
                <a:latin typeface="Arial Narrow" panose="020B0606020202030204" pitchFamily="34" charset="0"/>
              </a:rPr>
              <a:t>No se presentaron ataques con agentes químicos durante el período epidemiológico XII 2025p</a:t>
            </a:r>
          </a:p>
        </p:txBody>
      </p:sp>
      <p:grpSp>
        <p:nvGrpSpPr>
          <p:cNvPr id="16" name="Grupo 15">
            <a:extLst>
              <a:ext uri="{FF2B5EF4-FFF2-40B4-BE49-F238E27FC236}">
                <a16:creationId xmlns:a16="http://schemas.microsoft.com/office/drawing/2014/main" id="{AB9065F6-F26F-42AA-A15C-02CA57AA4CA0}"/>
              </a:ext>
            </a:extLst>
          </p:cNvPr>
          <p:cNvGrpSpPr/>
          <p:nvPr/>
        </p:nvGrpSpPr>
        <p:grpSpPr>
          <a:xfrm>
            <a:off x="2078838" y="3059832"/>
            <a:ext cx="5056061" cy="946153"/>
            <a:chOff x="2069865" y="2464365"/>
            <a:chExt cx="5056061" cy="946153"/>
          </a:xfrm>
        </p:grpSpPr>
        <p:sp>
          <p:nvSpPr>
            <p:cNvPr id="1054" name="64 CuadroTexto">
              <a:extLst>
                <a:ext uri="{FF2B5EF4-FFF2-40B4-BE49-F238E27FC236}">
                  <a16:creationId xmlns:a16="http://schemas.microsoft.com/office/drawing/2014/main" id="{3A65060A-5B5E-6691-78EE-512ACD215BD8}"/>
                </a:ext>
              </a:extLst>
            </p:cNvPr>
            <p:cNvSpPr txBox="1"/>
            <p:nvPr/>
          </p:nvSpPr>
          <p:spPr>
            <a:xfrm>
              <a:off x="2069865" y="2464365"/>
              <a:ext cx="1636362" cy="461665"/>
            </a:xfrm>
            <a:prstGeom prst="rect">
              <a:avLst/>
            </a:prstGeom>
            <a:noFill/>
          </p:spPr>
          <p:txBody>
            <a:bodyPr wrap="square" rtlCol="0">
              <a:spAutoFit/>
            </a:bodyPr>
            <a:lstStyle/>
            <a:p>
              <a:pPr algn="ctr"/>
              <a:r>
                <a:rPr lang="es-ES" sz="1200" b="1" u="sng" dirty="0">
                  <a:latin typeface="Arial Narrow" panose="020B0606020202030204" pitchFamily="34" charset="0"/>
                </a:rPr>
                <a:t>Personas en situación de discapacidad</a:t>
              </a:r>
            </a:p>
          </p:txBody>
        </p:sp>
        <p:sp>
          <p:nvSpPr>
            <p:cNvPr id="1056" name="Google Shape;2574;p50">
              <a:extLst>
                <a:ext uri="{FF2B5EF4-FFF2-40B4-BE49-F238E27FC236}">
                  <a16:creationId xmlns:a16="http://schemas.microsoft.com/office/drawing/2014/main" id="{7F4902EE-8585-F1CF-62B6-236110800C42}"/>
                </a:ext>
              </a:extLst>
            </p:cNvPr>
            <p:cNvSpPr/>
            <p:nvPr/>
          </p:nvSpPr>
          <p:spPr>
            <a:xfrm>
              <a:off x="2391589" y="2897510"/>
              <a:ext cx="1062810" cy="466098"/>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0,7%</a:t>
              </a:r>
            </a:p>
            <a:p>
              <a:pPr algn="ctr"/>
              <a:r>
                <a:rPr lang="es-ES" sz="1200" b="1" dirty="0">
                  <a:solidFill>
                    <a:schemeClr val="tx1"/>
                  </a:solidFill>
                  <a:latin typeface="Arial Narrow" panose="020B0606020202030204" pitchFamily="34" charset="0"/>
                  <a:sym typeface="Calibri"/>
                </a:rPr>
                <a:t>71 casos</a:t>
              </a:r>
            </a:p>
          </p:txBody>
        </p:sp>
        <p:sp>
          <p:nvSpPr>
            <p:cNvPr id="1058" name="64 CuadroTexto">
              <a:extLst>
                <a:ext uri="{FF2B5EF4-FFF2-40B4-BE49-F238E27FC236}">
                  <a16:creationId xmlns:a16="http://schemas.microsoft.com/office/drawing/2014/main" id="{280C4D3E-93EC-41F9-F188-F31FC89944A4}"/>
                </a:ext>
              </a:extLst>
            </p:cNvPr>
            <p:cNvSpPr txBox="1"/>
            <p:nvPr/>
          </p:nvSpPr>
          <p:spPr>
            <a:xfrm>
              <a:off x="3454399" y="2608764"/>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Migrantes </a:t>
              </a:r>
            </a:p>
          </p:txBody>
        </p:sp>
        <p:sp>
          <p:nvSpPr>
            <p:cNvPr id="1059" name="Google Shape;2574;p50">
              <a:extLst>
                <a:ext uri="{FF2B5EF4-FFF2-40B4-BE49-F238E27FC236}">
                  <a16:creationId xmlns:a16="http://schemas.microsoft.com/office/drawing/2014/main" id="{6570A830-DB45-4E98-541C-E592508E4E30}"/>
                </a:ext>
              </a:extLst>
            </p:cNvPr>
            <p:cNvSpPr/>
            <p:nvPr/>
          </p:nvSpPr>
          <p:spPr>
            <a:xfrm>
              <a:off x="3661698" y="2881469"/>
              <a:ext cx="977969" cy="482140"/>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2,7%</a:t>
              </a:r>
            </a:p>
            <a:p>
              <a:pPr algn="ctr"/>
              <a:r>
                <a:rPr lang="es-ES" sz="1200" b="1" dirty="0">
                  <a:solidFill>
                    <a:schemeClr val="tx1"/>
                  </a:solidFill>
                  <a:latin typeface="Arial Narrow" panose="020B0606020202030204" pitchFamily="34" charset="0"/>
                  <a:sym typeface="Calibri"/>
                </a:rPr>
                <a:t>290 casos</a:t>
              </a:r>
            </a:p>
          </p:txBody>
        </p:sp>
        <p:sp>
          <p:nvSpPr>
            <p:cNvPr id="1061" name="64 CuadroTexto">
              <a:extLst>
                <a:ext uri="{FF2B5EF4-FFF2-40B4-BE49-F238E27FC236}">
                  <a16:creationId xmlns:a16="http://schemas.microsoft.com/office/drawing/2014/main" id="{5D27719C-17C3-8320-9BE9-A5A36A6CEE72}"/>
                </a:ext>
              </a:extLst>
            </p:cNvPr>
            <p:cNvSpPr txBox="1"/>
            <p:nvPr/>
          </p:nvSpPr>
          <p:spPr>
            <a:xfrm>
              <a:off x="4639668" y="2631835"/>
              <a:ext cx="1300989" cy="276999"/>
            </a:xfrm>
            <a:prstGeom prst="rect">
              <a:avLst/>
            </a:prstGeom>
            <a:noFill/>
          </p:spPr>
          <p:txBody>
            <a:bodyPr wrap="square" rtlCol="0">
              <a:spAutoFit/>
            </a:bodyPr>
            <a:lstStyle/>
            <a:p>
              <a:pPr algn="ctr"/>
              <a:r>
                <a:rPr lang="es-ES" sz="1200" b="1" u="sng" dirty="0">
                  <a:latin typeface="Arial Narrow" panose="020B0606020202030204" pitchFamily="34" charset="0"/>
                </a:rPr>
                <a:t>Victimas Violencia</a:t>
              </a:r>
            </a:p>
          </p:txBody>
        </p:sp>
        <p:sp>
          <p:nvSpPr>
            <p:cNvPr id="1063" name="64 CuadroTexto">
              <a:extLst>
                <a:ext uri="{FF2B5EF4-FFF2-40B4-BE49-F238E27FC236}">
                  <a16:creationId xmlns:a16="http://schemas.microsoft.com/office/drawing/2014/main" id="{739CB940-7698-462B-A7AF-19E8645FAB57}"/>
                </a:ext>
              </a:extLst>
            </p:cNvPr>
            <p:cNvSpPr txBox="1"/>
            <p:nvPr/>
          </p:nvSpPr>
          <p:spPr>
            <a:xfrm>
              <a:off x="5824937" y="2612708"/>
              <a:ext cx="1300989" cy="276999"/>
            </a:xfrm>
            <a:prstGeom prst="rect">
              <a:avLst/>
            </a:prstGeom>
            <a:noFill/>
          </p:spPr>
          <p:txBody>
            <a:bodyPr wrap="square" rtlCol="0">
              <a:spAutoFit/>
            </a:bodyPr>
            <a:lstStyle/>
            <a:p>
              <a:pPr algn="ctr"/>
              <a:r>
                <a:rPr lang="es-ES" sz="1200" b="1" u="sng" dirty="0">
                  <a:latin typeface="Arial Narrow" panose="020B0606020202030204" pitchFamily="34" charset="0"/>
                </a:rPr>
                <a:t>Población ICBF</a:t>
              </a:r>
            </a:p>
          </p:txBody>
        </p:sp>
        <p:sp>
          <p:nvSpPr>
            <p:cNvPr id="1064" name="Google Shape;2574;p50">
              <a:extLst>
                <a:ext uri="{FF2B5EF4-FFF2-40B4-BE49-F238E27FC236}">
                  <a16:creationId xmlns:a16="http://schemas.microsoft.com/office/drawing/2014/main" id="{5D350E6A-B9E6-7630-7BFC-49E80CF012E7}"/>
                </a:ext>
              </a:extLst>
            </p:cNvPr>
            <p:cNvSpPr/>
            <p:nvPr/>
          </p:nvSpPr>
          <p:spPr>
            <a:xfrm>
              <a:off x="5988696" y="2929418"/>
              <a:ext cx="913130" cy="481100"/>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0,8%</a:t>
              </a:r>
            </a:p>
            <a:p>
              <a:pPr algn="ctr"/>
              <a:r>
                <a:rPr lang="es-ES" sz="1200" b="1" dirty="0">
                  <a:solidFill>
                    <a:schemeClr val="tx1"/>
                  </a:solidFill>
                  <a:latin typeface="Arial Narrow" panose="020B0606020202030204" pitchFamily="34" charset="0"/>
                  <a:sym typeface="Calibri"/>
                </a:rPr>
                <a:t>91 casos</a:t>
              </a:r>
            </a:p>
          </p:txBody>
        </p:sp>
        <p:sp>
          <p:nvSpPr>
            <p:cNvPr id="2" name="Google Shape;2574;p50">
              <a:extLst>
                <a:ext uri="{FF2B5EF4-FFF2-40B4-BE49-F238E27FC236}">
                  <a16:creationId xmlns:a16="http://schemas.microsoft.com/office/drawing/2014/main" id="{E9521DAA-87F0-D99A-2AFC-92E91E11BE36}"/>
                </a:ext>
              </a:extLst>
            </p:cNvPr>
            <p:cNvSpPr/>
            <p:nvPr/>
          </p:nvSpPr>
          <p:spPr>
            <a:xfrm>
              <a:off x="4816066" y="2900563"/>
              <a:ext cx="1008870" cy="475407"/>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0,8%</a:t>
              </a:r>
            </a:p>
            <a:p>
              <a:pPr algn="ctr"/>
              <a:r>
                <a:rPr lang="es-ES" sz="1200" b="1" dirty="0">
                  <a:solidFill>
                    <a:schemeClr val="tx1"/>
                  </a:solidFill>
                  <a:latin typeface="Arial Narrow" panose="020B0606020202030204" pitchFamily="34" charset="0"/>
                  <a:sym typeface="Calibri"/>
                </a:rPr>
                <a:t>88 casos</a:t>
              </a:r>
            </a:p>
          </p:txBody>
        </p:sp>
      </p:grpSp>
      <p:pic>
        <p:nvPicPr>
          <p:cNvPr id="62" name="Google Shape;2552;p50">
            <a:extLst>
              <a:ext uri="{FF2B5EF4-FFF2-40B4-BE49-F238E27FC236}">
                <a16:creationId xmlns:a16="http://schemas.microsoft.com/office/drawing/2014/main" id="{139D037F-19E0-421A-8D09-733DB6D756F0}"/>
              </a:ext>
            </a:extLst>
          </p:cNvPr>
          <p:cNvPicPr preferRelativeResize="0"/>
          <p:nvPr/>
        </p:nvPicPr>
        <p:blipFill rotWithShape="1">
          <a:blip r:embed="rId12">
            <a:alphaModFix/>
          </a:blip>
          <a:srcRect/>
          <a:stretch/>
        </p:blipFill>
        <p:spPr>
          <a:xfrm>
            <a:off x="199843" y="6367472"/>
            <a:ext cx="1197425" cy="756988"/>
          </a:xfrm>
          <a:prstGeom prst="rect">
            <a:avLst/>
          </a:prstGeom>
          <a:noFill/>
          <a:ln>
            <a:noFill/>
          </a:ln>
        </p:spPr>
      </p:pic>
      <p:pic>
        <p:nvPicPr>
          <p:cNvPr id="17" name="Imagen 16">
            <a:extLst>
              <a:ext uri="{FF2B5EF4-FFF2-40B4-BE49-F238E27FC236}">
                <a16:creationId xmlns:a16="http://schemas.microsoft.com/office/drawing/2014/main" id="{CA9802C3-2410-424D-AD44-AE382BF48BD3}"/>
              </a:ext>
            </a:extLst>
          </p:cNvPr>
          <p:cNvPicPr>
            <a:picLocks noChangeAspect="1"/>
          </p:cNvPicPr>
          <p:nvPr/>
        </p:nvPicPr>
        <p:blipFill rotWithShape="1">
          <a:blip r:embed="rId13"/>
          <a:srcRect l="7535" t="14838" r="11024" b="27980"/>
          <a:stretch/>
        </p:blipFill>
        <p:spPr>
          <a:xfrm>
            <a:off x="2424399" y="4305893"/>
            <a:ext cx="934599" cy="743198"/>
          </a:xfrm>
          <a:prstGeom prst="rect">
            <a:avLst/>
          </a:prstGeom>
        </p:spPr>
      </p:pic>
      <p:grpSp>
        <p:nvGrpSpPr>
          <p:cNvPr id="67" name="Grupo 66">
            <a:extLst>
              <a:ext uri="{FF2B5EF4-FFF2-40B4-BE49-F238E27FC236}">
                <a16:creationId xmlns:a16="http://schemas.microsoft.com/office/drawing/2014/main" id="{37763F36-043F-4B5C-B800-B94BDEF1AD60}"/>
              </a:ext>
            </a:extLst>
          </p:cNvPr>
          <p:cNvGrpSpPr/>
          <p:nvPr/>
        </p:nvGrpSpPr>
        <p:grpSpPr>
          <a:xfrm>
            <a:off x="2243777" y="5004048"/>
            <a:ext cx="4891622" cy="900784"/>
            <a:chOff x="2314961" y="2499383"/>
            <a:chExt cx="4891622" cy="900784"/>
          </a:xfrm>
        </p:grpSpPr>
        <p:sp>
          <p:nvSpPr>
            <p:cNvPr id="68" name="64 CuadroTexto">
              <a:extLst>
                <a:ext uri="{FF2B5EF4-FFF2-40B4-BE49-F238E27FC236}">
                  <a16:creationId xmlns:a16="http://schemas.microsoft.com/office/drawing/2014/main" id="{67666F4A-B282-446F-A86C-EF7651D17726}"/>
                </a:ext>
              </a:extLst>
            </p:cNvPr>
            <p:cNvSpPr txBox="1"/>
            <p:nvPr/>
          </p:nvSpPr>
          <p:spPr>
            <a:xfrm>
              <a:off x="2314961" y="2604469"/>
              <a:ext cx="1391265" cy="276999"/>
            </a:xfrm>
            <a:prstGeom prst="rect">
              <a:avLst/>
            </a:prstGeom>
            <a:noFill/>
          </p:spPr>
          <p:txBody>
            <a:bodyPr wrap="square" rtlCol="0">
              <a:spAutoFit/>
            </a:bodyPr>
            <a:lstStyle/>
            <a:p>
              <a:pPr algn="ctr"/>
              <a:r>
                <a:rPr lang="es-ES" sz="1200" b="1" u="sng" dirty="0">
                  <a:latin typeface="Arial Narrow" panose="020B0606020202030204" pitchFamily="34" charset="0"/>
                </a:rPr>
                <a:t>Desplazados</a:t>
              </a:r>
            </a:p>
          </p:txBody>
        </p:sp>
        <p:sp>
          <p:nvSpPr>
            <p:cNvPr id="69" name="Google Shape;2574;p50">
              <a:extLst>
                <a:ext uri="{FF2B5EF4-FFF2-40B4-BE49-F238E27FC236}">
                  <a16:creationId xmlns:a16="http://schemas.microsoft.com/office/drawing/2014/main" id="{CB00BA7F-1668-4D2D-A5F0-E8AC73BB62DA}"/>
                </a:ext>
              </a:extLst>
            </p:cNvPr>
            <p:cNvSpPr/>
            <p:nvPr/>
          </p:nvSpPr>
          <p:spPr>
            <a:xfrm>
              <a:off x="2391589" y="2897510"/>
              <a:ext cx="1062810" cy="466098"/>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0,2%</a:t>
              </a:r>
            </a:p>
            <a:p>
              <a:pPr algn="ctr"/>
              <a:r>
                <a:rPr lang="es-ES" sz="1200" b="1" dirty="0">
                  <a:solidFill>
                    <a:schemeClr val="tx1"/>
                  </a:solidFill>
                  <a:latin typeface="Arial Narrow" panose="020B0606020202030204" pitchFamily="34" charset="0"/>
                  <a:sym typeface="Calibri"/>
                </a:rPr>
                <a:t>27 casos</a:t>
              </a:r>
            </a:p>
          </p:txBody>
        </p:sp>
        <p:sp>
          <p:nvSpPr>
            <p:cNvPr id="70" name="64 CuadroTexto">
              <a:extLst>
                <a:ext uri="{FF2B5EF4-FFF2-40B4-BE49-F238E27FC236}">
                  <a16:creationId xmlns:a16="http://schemas.microsoft.com/office/drawing/2014/main" id="{A813CCA1-EE32-4871-88EB-3517D623A10D}"/>
                </a:ext>
              </a:extLst>
            </p:cNvPr>
            <p:cNvSpPr txBox="1"/>
            <p:nvPr/>
          </p:nvSpPr>
          <p:spPr>
            <a:xfrm>
              <a:off x="3454399" y="2499383"/>
              <a:ext cx="1391265" cy="461665"/>
            </a:xfrm>
            <a:prstGeom prst="rect">
              <a:avLst/>
            </a:prstGeom>
            <a:noFill/>
          </p:spPr>
          <p:txBody>
            <a:bodyPr wrap="square" rtlCol="0">
              <a:spAutoFit/>
            </a:bodyPr>
            <a:lstStyle/>
            <a:p>
              <a:pPr algn="ctr"/>
              <a:r>
                <a:rPr lang="es-ES" sz="1200" b="1" u="sng" dirty="0">
                  <a:latin typeface="Arial Narrow" panose="020B0606020202030204" pitchFamily="34" charset="0"/>
                </a:rPr>
                <a:t>Población privada de la libertad </a:t>
              </a:r>
            </a:p>
          </p:txBody>
        </p:sp>
        <p:sp>
          <p:nvSpPr>
            <p:cNvPr id="71" name="Google Shape;2574;p50">
              <a:extLst>
                <a:ext uri="{FF2B5EF4-FFF2-40B4-BE49-F238E27FC236}">
                  <a16:creationId xmlns:a16="http://schemas.microsoft.com/office/drawing/2014/main" id="{FCBD7C68-79EF-4601-9897-6140AE15BE0A}"/>
                </a:ext>
              </a:extLst>
            </p:cNvPr>
            <p:cNvSpPr/>
            <p:nvPr/>
          </p:nvSpPr>
          <p:spPr>
            <a:xfrm>
              <a:off x="3664902" y="2900650"/>
              <a:ext cx="913130" cy="466098"/>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0,06%</a:t>
              </a:r>
            </a:p>
            <a:p>
              <a:pPr algn="ctr"/>
              <a:r>
                <a:rPr lang="es-ES" sz="1200" b="1" dirty="0">
                  <a:solidFill>
                    <a:schemeClr val="tx1"/>
                  </a:solidFill>
                  <a:latin typeface="Arial Narrow" panose="020B0606020202030204" pitchFamily="34" charset="0"/>
                  <a:sym typeface="Calibri"/>
                </a:rPr>
                <a:t>6 casos</a:t>
              </a:r>
            </a:p>
          </p:txBody>
        </p:sp>
        <p:sp>
          <p:nvSpPr>
            <p:cNvPr id="72" name="64 CuadroTexto">
              <a:extLst>
                <a:ext uri="{FF2B5EF4-FFF2-40B4-BE49-F238E27FC236}">
                  <a16:creationId xmlns:a16="http://schemas.microsoft.com/office/drawing/2014/main" id="{654CF78B-2E3D-409E-87F4-AE66AB17F941}"/>
                </a:ext>
              </a:extLst>
            </p:cNvPr>
            <p:cNvSpPr txBox="1"/>
            <p:nvPr/>
          </p:nvSpPr>
          <p:spPr>
            <a:xfrm>
              <a:off x="4639668" y="2631835"/>
              <a:ext cx="1462819" cy="276999"/>
            </a:xfrm>
            <a:prstGeom prst="rect">
              <a:avLst/>
            </a:prstGeom>
            <a:noFill/>
          </p:spPr>
          <p:txBody>
            <a:bodyPr wrap="square" rtlCol="0">
              <a:spAutoFit/>
            </a:bodyPr>
            <a:lstStyle/>
            <a:p>
              <a:pPr algn="ctr"/>
              <a:r>
                <a:rPr lang="es-ES" sz="1200" b="1" u="sng" dirty="0">
                  <a:latin typeface="Arial Narrow" panose="020B0606020202030204" pitchFamily="34" charset="0"/>
                </a:rPr>
                <a:t>Madres comunitarias</a:t>
              </a:r>
            </a:p>
          </p:txBody>
        </p:sp>
        <p:sp>
          <p:nvSpPr>
            <p:cNvPr id="73" name="64 CuadroTexto">
              <a:extLst>
                <a:ext uri="{FF2B5EF4-FFF2-40B4-BE49-F238E27FC236}">
                  <a16:creationId xmlns:a16="http://schemas.microsoft.com/office/drawing/2014/main" id="{2506C497-B49E-4355-8E24-4B8F2C4062DA}"/>
                </a:ext>
              </a:extLst>
            </p:cNvPr>
            <p:cNvSpPr txBox="1"/>
            <p:nvPr/>
          </p:nvSpPr>
          <p:spPr>
            <a:xfrm>
              <a:off x="5905594" y="2639098"/>
              <a:ext cx="1300989" cy="276999"/>
            </a:xfrm>
            <a:prstGeom prst="rect">
              <a:avLst/>
            </a:prstGeom>
            <a:noFill/>
          </p:spPr>
          <p:txBody>
            <a:bodyPr wrap="square" rtlCol="0">
              <a:spAutoFit/>
            </a:bodyPr>
            <a:lstStyle/>
            <a:p>
              <a:pPr algn="ctr"/>
              <a:r>
                <a:rPr lang="es-ES" sz="1200" b="1" u="sng" dirty="0">
                  <a:latin typeface="Arial Narrow" panose="020B0606020202030204" pitchFamily="34" charset="0"/>
                </a:rPr>
                <a:t>Desmovilizados</a:t>
              </a:r>
            </a:p>
          </p:txBody>
        </p:sp>
        <p:sp>
          <p:nvSpPr>
            <p:cNvPr id="75" name="Google Shape;2574;p50">
              <a:extLst>
                <a:ext uri="{FF2B5EF4-FFF2-40B4-BE49-F238E27FC236}">
                  <a16:creationId xmlns:a16="http://schemas.microsoft.com/office/drawing/2014/main" id="{67C7F620-21F3-4BE9-B016-80F55E434BF1}"/>
                </a:ext>
              </a:extLst>
            </p:cNvPr>
            <p:cNvSpPr/>
            <p:nvPr/>
          </p:nvSpPr>
          <p:spPr>
            <a:xfrm>
              <a:off x="4875254" y="2897510"/>
              <a:ext cx="913130" cy="502657"/>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0,1%</a:t>
              </a:r>
            </a:p>
            <a:p>
              <a:pPr algn="ctr"/>
              <a:r>
                <a:rPr lang="es-ES" sz="1200" b="1" dirty="0">
                  <a:solidFill>
                    <a:schemeClr val="tx1"/>
                  </a:solidFill>
                  <a:latin typeface="Arial Narrow" panose="020B0606020202030204" pitchFamily="34" charset="0"/>
                  <a:sym typeface="Calibri"/>
                </a:rPr>
                <a:t>6 casos</a:t>
              </a:r>
            </a:p>
          </p:txBody>
        </p:sp>
      </p:grpSp>
      <p:pic>
        <p:nvPicPr>
          <p:cNvPr id="76" name="Picture 5">
            <a:extLst>
              <a:ext uri="{FF2B5EF4-FFF2-40B4-BE49-F238E27FC236}">
                <a16:creationId xmlns:a16="http://schemas.microsoft.com/office/drawing/2014/main" id="{5271377B-A3B2-40B0-BF7A-D46C01A230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2084" r="68057"/>
          <a:stretch/>
        </p:blipFill>
        <p:spPr bwMode="auto">
          <a:xfrm>
            <a:off x="238435" y="4554949"/>
            <a:ext cx="727035"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7" name="84 Grupo">
            <a:extLst>
              <a:ext uri="{FF2B5EF4-FFF2-40B4-BE49-F238E27FC236}">
                <a16:creationId xmlns:a16="http://schemas.microsoft.com/office/drawing/2014/main" id="{95BFBE9F-1323-46AB-B115-0479A1AE37EF}"/>
              </a:ext>
            </a:extLst>
          </p:cNvPr>
          <p:cNvGrpSpPr/>
          <p:nvPr/>
        </p:nvGrpSpPr>
        <p:grpSpPr>
          <a:xfrm>
            <a:off x="27431" y="5319287"/>
            <a:ext cx="1229607" cy="754569"/>
            <a:chOff x="-14122" y="7072716"/>
            <a:chExt cx="1229607" cy="754569"/>
          </a:xfrm>
        </p:grpSpPr>
        <p:sp>
          <p:nvSpPr>
            <p:cNvPr id="78" name="85 CuadroTexto">
              <a:extLst>
                <a:ext uri="{FF2B5EF4-FFF2-40B4-BE49-F238E27FC236}">
                  <a16:creationId xmlns:a16="http://schemas.microsoft.com/office/drawing/2014/main" id="{2CC1D66D-4455-4E76-9475-1A2132F5E8AB}"/>
                </a:ext>
              </a:extLst>
            </p:cNvPr>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79" name="86 Rectángulo redondeado">
              <a:extLst>
                <a:ext uri="{FF2B5EF4-FFF2-40B4-BE49-F238E27FC236}">
                  <a16:creationId xmlns:a16="http://schemas.microsoft.com/office/drawing/2014/main" id="{1FA0A824-E87A-48B9-9A6E-ADF555D580F4}"/>
                </a:ext>
              </a:extLst>
            </p:cNvPr>
            <p:cNvSpPr/>
            <p:nvPr/>
          </p:nvSpPr>
          <p:spPr>
            <a:xfrm>
              <a:off x="132344" y="7370612"/>
              <a:ext cx="936665" cy="456673"/>
            </a:xfrm>
            <a:prstGeom prst="roundRect">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10,5%</a:t>
              </a:r>
            </a:p>
            <a:p>
              <a:pPr algn="ctr">
                <a:buClr>
                  <a:srgbClr val="000000"/>
                </a:buClr>
              </a:pPr>
              <a:r>
                <a:rPr lang="es-ES" sz="1200" b="1" dirty="0">
                  <a:solidFill>
                    <a:schemeClr val="dk1"/>
                  </a:solidFill>
                  <a:latin typeface="Arial Narrow"/>
                  <a:sym typeface="Arial"/>
                </a:rPr>
                <a:t>1371 casos</a:t>
              </a:r>
            </a:p>
          </p:txBody>
        </p:sp>
      </p:grpSp>
      <p:sp>
        <p:nvSpPr>
          <p:cNvPr id="80" name="86 Rectángulo redondeado">
            <a:extLst>
              <a:ext uri="{FF2B5EF4-FFF2-40B4-BE49-F238E27FC236}">
                <a16:creationId xmlns:a16="http://schemas.microsoft.com/office/drawing/2014/main" id="{EABB1DCA-4CF5-4521-B148-4F7AF7733DAD}"/>
              </a:ext>
            </a:extLst>
          </p:cNvPr>
          <p:cNvSpPr/>
          <p:nvPr/>
        </p:nvSpPr>
        <p:spPr>
          <a:xfrm>
            <a:off x="1192203" y="3914637"/>
            <a:ext cx="1008869" cy="550986"/>
          </a:xfrm>
          <a:prstGeom prst="roundRect">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Rural 2,4%</a:t>
            </a:r>
          </a:p>
          <a:p>
            <a:pPr algn="ctr">
              <a:buClr>
                <a:srgbClr val="000000"/>
              </a:buClr>
            </a:pPr>
            <a:r>
              <a:rPr lang="es-ES" sz="1200" b="1" dirty="0">
                <a:solidFill>
                  <a:schemeClr val="dk1"/>
                </a:solidFill>
                <a:latin typeface="Arial Narrow"/>
                <a:sym typeface="Arial"/>
              </a:rPr>
              <a:t>313 casos</a:t>
            </a:r>
          </a:p>
        </p:txBody>
      </p:sp>
      <p:pic>
        <p:nvPicPr>
          <p:cNvPr id="1026" name="Picture 2" descr="Reja: Más de 342,196 ilustraciones y dibujos de stock con licencia libres  de regalías | Shutterstock">
            <a:extLst>
              <a:ext uri="{FF2B5EF4-FFF2-40B4-BE49-F238E27FC236}">
                <a16:creationId xmlns:a16="http://schemas.microsoft.com/office/drawing/2014/main" id="{83DE4809-35CA-4E1F-9F67-48700699534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9475" t="7428" r="9361" b="7924"/>
          <a:stretch/>
        </p:blipFill>
        <p:spPr bwMode="auto">
          <a:xfrm>
            <a:off x="3727234" y="4139952"/>
            <a:ext cx="732028" cy="8996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egatinas de otros silueta día de la madre | Diseños únicos | Spreadshirt">
            <a:extLst>
              <a:ext uri="{FF2B5EF4-FFF2-40B4-BE49-F238E27FC236}">
                <a16:creationId xmlns:a16="http://schemas.microsoft.com/office/drawing/2014/main" id="{D494A6FE-DD00-4495-BE38-B1353B1E0A6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02815" y="4253874"/>
            <a:ext cx="848350" cy="848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bujo de símbolo de la paz Para Colorear - Img 30111">
            <a:extLst>
              <a:ext uri="{FF2B5EF4-FFF2-40B4-BE49-F238E27FC236}">
                <a16:creationId xmlns:a16="http://schemas.microsoft.com/office/drawing/2014/main" id="{3658A00E-59A4-4096-9804-9193900C978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74742" y="4329197"/>
            <a:ext cx="572535" cy="808819"/>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2574;p50">
            <a:extLst>
              <a:ext uri="{FF2B5EF4-FFF2-40B4-BE49-F238E27FC236}">
                <a16:creationId xmlns:a16="http://schemas.microsoft.com/office/drawing/2014/main" id="{19B1A4AF-1DC9-48F1-89F6-BE28D0945E7B}"/>
              </a:ext>
            </a:extLst>
          </p:cNvPr>
          <p:cNvSpPr/>
          <p:nvPr/>
        </p:nvSpPr>
        <p:spPr>
          <a:xfrm>
            <a:off x="6053624" y="5406879"/>
            <a:ext cx="913130" cy="502657"/>
          </a:xfrm>
          <a:custGeom>
            <a:avLst/>
            <a:gdLst/>
            <a:ahLst/>
            <a:cxnLst/>
            <a:rect l="l" t="t" r="r" b="b"/>
            <a:pathLst>
              <a:path w="913129" h="360044" extrusionOk="0">
                <a:moveTo>
                  <a:pt x="852932" y="0"/>
                </a:moveTo>
                <a:lnTo>
                  <a:pt x="59944" y="0"/>
                </a:lnTo>
                <a:lnTo>
                  <a:pt x="36593" y="4704"/>
                </a:lnTo>
                <a:lnTo>
                  <a:pt x="17541" y="17541"/>
                </a:lnTo>
                <a:lnTo>
                  <a:pt x="4704" y="36593"/>
                </a:lnTo>
                <a:lnTo>
                  <a:pt x="0" y="59943"/>
                </a:lnTo>
                <a:lnTo>
                  <a:pt x="0" y="299719"/>
                </a:lnTo>
                <a:lnTo>
                  <a:pt x="4704" y="323070"/>
                </a:lnTo>
                <a:lnTo>
                  <a:pt x="17541" y="342122"/>
                </a:lnTo>
                <a:lnTo>
                  <a:pt x="36593" y="354959"/>
                </a:lnTo>
                <a:lnTo>
                  <a:pt x="59944" y="359663"/>
                </a:lnTo>
                <a:lnTo>
                  <a:pt x="852932" y="359663"/>
                </a:lnTo>
                <a:lnTo>
                  <a:pt x="876282" y="354959"/>
                </a:lnTo>
                <a:lnTo>
                  <a:pt x="895334" y="342122"/>
                </a:lnTo>
                <a:lnTo>
                  <a:pt x="908171" y="323070"/>
                </a:lnTo>
                <a:lnTo>
                  <a:pt x="912876" y="299719"/>
                </a:lnTo>
                <a:lnTo>
                  <a:pt x="912876" y="59943"/>
                </a:lnTo>
                <a:lnTo>
                  <a:pt x="908171" y="36593"/>
                </a:lnTo>
                <a:lnTo>
                  <a:pt x="895334" y="17541"/>
                </a:lnTo>
                <a:lnTo>
                  <a:pt x="876282" y="4704"/>
                </a:lnTo>
                <a:lnTo>
                  <a:pt x="852932" y="0"/>
                </a:lnTo>
                <a:close/>
              </a:path>
            </a:pathLst>
          </a:custGeom>
          <a:solidFill>
            <a:srgbClr val="AF8386"/>
          </a:solidFill>
          <a:ln>
            <a:solidFill>
              <a:srgbClr val="AF8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sym typeface="Calibri"/>
              </a:rPr>
              <a:t>0,04%</a:t>
            </a:r>
          </a:p>
          <a:p>
            <a:pPr algn="ctr"/>
            <a:r>
              <a:rPr lang="es-ES" sz="1200" b="1" dirty="0">
                <a:solidFill>
                  <a:schemeClr val="tx1"/>
                </a:solidFill>
                <a:latin typeface="Arial Narrow" panose="020B0606020202030204" pitchFamily="34" charset="0"/>
                <a:sym typeface="Calibri"/>
              </a:rPr>
              <a:t>4 casos</a:t>
            </a:r>
          </a:p>
        </p:txBody>
      </p:sp>
      <p:pic>
        <p:nvPicPr>
          <p:cNvPr id="19" name="Picture 8" descr="58.500+ Duelo Fotografías de stock, fotos e imágenes libres de derechos -  iStock | Tristeza, Muerte, Funeral">
            <a:extLst>
              <a:ext uri="{FF2B5EF4-FFF2-40B4-BE49-F238E27FC236}">
                <a16:creationId xmlns:a16="http://schemas.microsoft.com/office/drawing/2014/main" id="{6803C468-BA50-4B4C-B2DB-0893606EABA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3119" y="4520398"/>
            <a:ext cx="935342" cy="935342"/>
          </a:xfrm>
          <a:prstGeom prst="rect">
            <a:avLst/>
          </a:prstGeom>
          <a:noFill/>
          <a:extLst>
            <a:ext uri="{909E8E84-426E-40DD-AFC4-6F175D3DCCD1}">
              <a14:hiddenFill xmlns:a14="http://schemas.microsoft.com/office/drawing/2010/main">
                <a:solidFill>
                  <a:srgbClr val="FFFFFF"/>
                </a:solidFill>
              </a14:hiddenFill>
            </a:ext>
          </a:extLst>
        </p:spPr>
      </p:pic>
      <p:sp>
        <p:nvSpPr>
          <p:cNvPr id="86" name="86 Rectángulo redondeado">
            <a:extLst>
              <a:ext uri="{FF2B5EF4-FFF2-40B4-BE49-F238E27FC236}">
                <a16:creationId xmlns:a16="http://schemas.microsoft.com/office/drawing/2014/main" id="{CA0C4FAC-511A-458B-90C3-CE350D9A4B16}"/>
              </a:ext>
            </a:extLst>
          </p:cNvPr>
          <p:cNvSpPr/>
          <p:nvPr/>
        </p:nvSpPr>
        <p:spPr>
          <a:xfrm>
            <a:off x="1213502" y="5594695"/>
            <a:ext cx="936665" cy="495671"/>
          </a:xfrm>
          <a:prstGeom prst="roundRect">
            <a:avLst/>
          </a:prstGeom>
          <a:solidFill>
            <a:srgbClr val="F57E1B"/>
          </a:solidFill>
          <a:ln w="25400" cap="flat" cmpd="sng">
            <a:solidFill>
              <a:srgbClr val="F57E1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200" b="1" dirty="0">
                <a:solidFill>
                  <a:schemeClr val="dk1"/>
                </a:solidFill>
                <a:latin typeface="Arial Narrow"/>
                <a:sym typeface="Arial"/>
              </a:rPr>
              <a:t>0,05%</a:t>
            </a:r>
          </a:p>
          <a:p>
            <a:pPr algn="ctr">
              <a:buClr>
                <a:srgbClr val="000000"/>
              </a:buClr>
            </a:pPr>
            <a:r>
              <a:rPr lang="es-ES" sz="1200" b="1" dirty="0">
                <a:solidFill>
                  <a:schemeClr val="dk1"/>
                </a:solidFill>
                <a:latin typeface="Arial Narrow"/>
                <a:sym typeface="Arial"/>
              </a:rPr>
              <a:t>6 casos</a:t>
            </a:r>
          </a:p>
        </p:txBody>
      </p:sp>
      <p:sp>
        <p:nvSpPr>
          <p:cNvPr id="87" name="85 CuadroTexto">
            <a:extLst>
              <a:ext uri="{FF2B5EF4-FFF2-40B4-BE49-F238E27FC236}">
                <a16:creationId xmlns:a16="http://schemas.microsoft.com/office/drawing/2014/main" id="{C6515D13-8037-48AD-B208-C4EE0EAF805C}"/>
              </a:ext>
            </a:extLst>
          </p:cNvPr>
          <p:cNvSpPr txBox="1"/>
          <p:nvPr/>
        </p:nvSpPr>
        <p:spPr>
          <a:xfrm>
            <a:off x="1027598" y="531928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Muertes</a:t>
            </a:r>
          </a:p>
        </p:txBody>
      </p:sp>
      <p:sp>
        <p:nvSpPr>
          <p:cNvPr id="88" name="86 Rectángulo redondeado">
            <a:extLst>
              <a:ext uri="{FF2B5EF4-FFF2-40B4-BE49-F238E27FC236}">
                <a16:creationId xmlns:a16="http://schemas.microsoft.com/office/drawing/2014/main" id="{4CB044F9-DDA3-4B18-9636-222500AA7571}"/>
              </a:ext>
            </a:extLst>
          </p:cNvPr>
          <p:cNvSpPr/>
          <p:nvPr/>
        </p:nvSpPr>
        <p:spPr>
          <a:xfrm>
            <a:off x="1639002" y="7033403"/>
            <a:ext cx="1439351" cy="184800"/>
          </a:xfrm>
          <a:prstGeom prst="roundRect">
            <a:avLst/>
          </a:prstGeom>
          <a:solidFill>
            <a:schemeClr val="accent5">
              <a:lumMod val="20000"/>
              <a:lumOff val="80000"/>
            </a:schemeClr>
          </a:solidFill>
          <a:ln w="25400" cap="flat" cmpd="sng">
            <a:solidFill>
              <a:schemeClr val="accent5">
                <a:lumMod val="20000"/>
                <a:lumOff val="80000"/>
              </a:schemeClr>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s-ES" sz="1000" b="1" dirty="0">
                <a:solidFill>
                  <a:schemeClr val="dk1"/>
                </a:solidFill>
                <a:latin typeface="Arial Narrow"/>
                <a:sym typeface="Arial"/>
              </a:rPr>
              <a:t>Excepción 1,1%</a:t>
            </a:r>
          </a:p>
        </p:txBody>
      </p:sp>
    </p:spTree>
    <p:extLst>
      <p:ext uri="{BB962C8B-B14F-4D97-AF65-F5344CB8AC3E}">
        <p14:creationId xmlns:p14="http://schemas.microsoft.com/office/powerpoint/2010/main" val="2338746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15552"/>
            <a:ext cx="7140580" cy="504056"/>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                            </a:t>
            </a:r>
            <a:r>
              <a:rPr lang="es-ES" b="1" dirty="0">
                <a:solidFill>
                  <a:schemeClr val="tx1"/>
                </a:solidFill>
              </a:rPr>
              <a:t>Violencia Sexual</a:t>
            </a:r>
          </a:p>
        </p:txBody>
      </p:sp>
      <p:grpSp>
        <p:nvGrpSpPr>
          <p:cNvPr id="26" name="25 Grupo"/>
          <p:cNvGrpSpPr/>
          <p:nvPr/>
        </p:nvGrpSpPr>
        <p:grpSpPr>
          <a:xfrm>
            <a:off x="3506470" y="305924"/>
            <a:ext cx="3446504" cy="307777"/>
            <a:chOff x="2448322" y="74775"/>
            <a:chExt cx="3446504" cy="307777"/>
          </a:xfrm>
        </p:grpSpPr>
        <p:sp>
          <p:nvSpPr>
            <p:cNvPr id="27" name="26 Elipse"/>
            <p:cNvSpPr/>
            <p:nvPr/>
          </p:nvSpPr>
          <p:spPr>
            <a:xfrm>
              <a:off x="2448322" y="74775"/>
              <a:ext cx="288032" cy="26161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307777"/>
            </a:xfrm>
            <a:prstGeom prst="rect">
              <a:avLst/>
            </a:prstGeom>
            <a:noFill/>
          </p:spPr>
          <p:txBody>
            <a:bodyPr wrap="square" rtlCol="0">
              <a:spAutoFit/>
            </a:bodyPr>
            <a:lstStyle/>
            <a:p>
              <a:r>
                <a:rPr lang="es-ES" sz="1400" b="1" dirty="0">
                  <a:latin typeface="Arial Narrow" panose="020B0606020202030204" pitchFamily="34" charset="0"/>
                </a:rPr>
                <a:t>4202 casos de violencia sexual</a:t>
              </a:r>
            </a:p>
          </p:txBody>
        </p:sp>
      </p:grpSp>
      <p:sp>
        <p:nvSpPr>
          <p:cNvPr id="63" name="62 CuadroTexto"/>
          <p:cNvSpPr txBox="1"/>
          <p:nvPr/>
        </p:nvSpPr>
        <p:spPr>
          <a:xfrm>
            <a:off x="6461011" y="12503"/>
            <a:ext cx="739888" cy="261609"/>
          </a:xfrm>
          <a:prstGeom prst="rect">
            <a:avLst/>
          </a:prstGeom>
          <a:noFill/>
        </p:spPr>
        <p:txBody>
          <a:bodyPr wrap="square" rtlCol="0">
            <a:spAutoFit/>
          </a:bodyPr>
          <a:lstStyle/>
          <a:p>
            <a:r>
              <a:rPr lang="es-ES" sz="1050" b="1" dirty="0" smtClean="0">
                <a:latin typeface="Arial Narrow" panose="020B0606020202030204" pitchFamily="34" charset="0"/>
              </a:rPr>
              <a:t>Pág. </a:t>
            </a:r>
            <a:r>
              <a:rPr lang="es-ES" sz="1050" b="1" smtClean="0">
                <a:latin typeface="Arial Narrow" panose="020B0606020202030204" pitchFamily="34" charset="0"/>
              </a:rPr>
              <a:t>56</a:t>
            </a:r>
            <a:endParaRPr lang="es-ES" sz="1050" b="1" dirty="0">
              <a:latin typeface="Arial Narrow" panose="020B0606020202030204" pitchFamily="34" charset="0"/>
            </a:endParaRPr>
          </a:p>
        </p:txBody>
      </p:sp>
      <p:grpSp>
        <p:nvGrpSpPr>
          <p:cNvPr id="6" name="11 Grupo">
            <a:extLst>
              <a:ext uri="{FF2B5EF4-FFF2-40B4-BE49-F238E27FC236}">
                <a16:creationId xmlns:a16="http://schemas.microsoft.com/office/drawing/2014/main" id="{B5D9E004-C5D6-D177-06B9-3BC55EEC5A4D}"/>
              </a:ext>
            </a:extLst>
          </p:cNvPr>
          <p:cNvGrpSpPr/>
          <p:nvPr/>
        </p:nvGrpSpPr>
        <p:grpSpPr>
          <a:xfrm>
            <a:off x="1868156" y="1756132"/>
            <a:ext cx="1379228" cy="1020396"/>
            <a:chOff x="-36885" y="6930221"/>
            <a:chExt cx="1229608" cy="1020396"/>
          </a:xfrm>
        </p:grpSpPr>
        <p:sp>
          <p:nvSpPr>
            <p:cNvPr id="9" name="52 CuadroTexto">
              <a:extLst>
                <a:ext uri="{FF2B5EF4-FFF2-40B4-BE49-F238E27FC236}">
                  <a16:creationId xmlns:a16="http://schemas.microsoft.com/office/drawing/2014/main" id="{78E7CB15-D32C-3FAC-9EF8-24C1B8AA6EAF}"/>
                </a:ext>
              </a:extLst>
            </p:cNvPr>
            <p:cNvSpPr txBox="1"/>
            <p:nvPr/>
          </p:nvSpPr>
          <p:spPr>
            <a:xfrm>
              <a:off x="-36885" y="6930221"/>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10" name="54 Rectángulo redondeado">
              <a:extLst>
                <a:ext uri="{FF2B5EF4-FFF2-40B4-BE49-F238E27FC236}">
                  <a16:creationId xmlns:a16="http://schemas.microsoft.com/office/drawing/2014/main" id="{499BEDC8-B0CD-BE70-A5FD-5F68B9CC62E8}"/>
                </a:ext>
              </a:extLst>
            </p:cNvPr>
            <p:cNvSpPr/>
            <p:nvPr/>
          </p:nvSpPr>
          <p:spPr>
            <a:xfrm>
              <a:off x="55178" y="7268741"/>
              <a:ext cx="1028495" cy="504055"/>
            </a:xfrm>
            <a:prstGeom prst="roundRect">
              <a:avLst/>
            </a:prstGeom>
            <a:solidFill>
              <a:srgbClr val="00B0F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17,7%</a:t>
              </a:r>
            </a:p>
            <a:p>
              <a:pPr algn="ctr"/>
              <a:r>
                <a:rPr lang="es-ES" sz="1200" b="1" dirty="0">
                  <a:solidFill>
                    <a:schemeClr val="tx1"/>
                  </a:solidFill>
                  <a:latin typeface="Arial Narrow" panose="020B0606020202030204" pitchFamily="34" charset="0"/>
                </a:rPr>
                <a:t>743 casos</a:t>
              </a:r>
            </a:p>
          </p:txBody>
        </p:sp>
        <p:sp>
          <p:nvSpPr>
            <p:cNvPr id="12" name="55 CuadroTexto">
              <a:extLst>
                <a:ext uri="{FF2B5EF4-FFF2-40B4-BE49-F238E27FC236}">
                  <a16:creationId xmlns:a16="http://schemas.microsoft.com/office/drawing/2014/main" id="{E1A0926A-9C56-1AC4-C889-E356CD374438}"/>
                </a:ext>
              </a:extLst>
            </p:cNvPr>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18" name="Picture 3">
            <a:extLst>
              <a:ext uri="{FF2B5EF4-FFF2-40B4-BE49-F238E27FC236}">
                <a16:creationId xmlns:a16="http://schemas.microsoft.com/office/drawing/2014/main" id="{C122BA20-1B86-6702-EF83-0668407D14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073"/>
          <a:stretch/>
        </p:blipFill>
        <p:spPr bwMode="auto">
          <a:xfrm>
            <a:off x="2161640" y="814552"/>
            <a:ext cx="898297" cy="95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id="{8BF3265D-A929-B65C-F34C-89D93B0FD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90" t="-1382" r="53581" b="1382"/>
          <a:stretch/>
        </p:blipFill>
        <p:spPr bwMode="auto">
          <a:xfrm>
            <a:off x="720368" y="904571"/>
            <a:ext cx="898297" cy="92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63 Grupo">
            <a:extLst>
              <a:ext uri="{FF2B5EF4-FFF2-40B4-BE49-F238E27FC236}">
                <a16:creationId xmlns:a16="http://schemas.microsoft.com/office/drawing/2014/main" id="{D19D3F6E-C8AA-C874-87A2-CA9A29109EB1}"/>
              </a:ext>
            </a:extLst>
          </p:cNvPr>
          <p:cNvGrpSpPr/>
          <p:nvPr/>
        </p:nvGrpSpPr>
        <p:grpSpPr>
          <a:xfrm>
            <a:off x="512865" y="1740826"/>
            <a:ext cx="1304959" cy="835784"/>
            <a:chOff x="-14121" y="6984971"/>
            <a:chExt cx="1304959" cy="835784"/>
          </a:xfrm>
        </p:grpSpPr>
        <p:sp>
          <p:nvSpPr>
            <p:cNvPr id="31" name="64 CuadroTexto">
              <a:extLst>
                <a:ext uri="{FF2B5EF4-FFF2-40B4-BE49-F238E27FC236}">
                  <a16:creationId xmlns:a16="http://schemas.microsoft.com/office/drawing/2014/main" id="{A49E8618-DFA0-C6D8-76B0-2410D6E3E4EB}"/>
                </a:ext>
              </a:extLst>
            </p:cNvPr>
            <p:cNvSpPr txBox="1"/>
            <p:nvPr/>
          </p:nvSpPr>
          <p:spPr>
            <a:xfrm>
              <a:off x="61231" y="6984971"/>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32" name="65 Rectángulo redondeado">
              <a:extLst>
                <a:ext uri="{FF2B5EF4-FFF2-40B4-BE49-F238E27FC236}">
                  <a16:creationId xmlns:a16="http://schemas.microsoft.com/office/drawing/2014/main" id="{5D2B4A8A-654D-2030-D894-82CB13D3F89A}"/>
                </a:ext>
              </a:extLst>
            </p:cNvPr>
            <p:cNvSpPr/>
            <p:nvPr/>
          </p:nvSpPr>
          <p:spPr>
            <a:xfrm>
              <a:off x="-14121" y="7363320"/>
              <a:ext cx="1153644" cy="457435"/>
            </a:xfrm>
            <a:prstGeom prst="roundRect">
              <a:avLst/>
            </a:prstGeom>
            <a:solidFill>
              <a:srgbClr val="FF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82,3%</a:t>
              </a:r>
            </a:p>
            <a:p>
              <a:pPr algn="ctr"/>
              <a:r>
                <a:rPr lang="es-ES" sz="1200" b="1" dirty="0">
                  <a:solidFill>
                    <a:schemeClr val="tx1"/>
                  </a:solidFill>
                  <a:latin typeface="Arial Narrow" panose="020B0606020202030204" pitchFamily="34" charset="0"/>
                </a:rPr>
                <a:t>3459 casos</a:t>
              </a:r>
            </a:p>
          </p:txBody>
        </p:sp>
      </p:grpSp>
      <p:pic>
        <p:nvPicPr>
          <p:cNvPr id="16" name="Imagen 15">
            <a:extLst>
              <a:ext uri="{FF2B5EF4-FFF2-40B4-BE49-F238E27FC236}">
                <a16:creationId xmlns:a16="http://schemas.microsoft.com/office/drawing/2014/main" id="{C2294BFB-09CD-BDD2-F581-2524ACAA1CB2}"/>
              </a:ext>
            </a:extLst>
          </p:cNvPr>
          <p:cNvPicPr>
            <a:picLocks noChangeAspect="1"/>
          </p:cNvPicPr>
          <p:nvPr/>
        </p:nvPicPr>
        <p:blipFill>
          <a:blip r:embed="rId3"/>
          <a:stretch>
            <a:fillRect/>
          </a:stretch>
        </p:blipFill>
        <p:spPr>
          <a:xfrm>
            <a:off x="11916" y="22227"/>
            <a:ext cx="887913" cy="692355"/>
          </a:xfrm>
          <a:prstGeom prst="rect">
            <a:avLst/>
          </a:prstGeom>
        </p:spPr>
      </p:pic>
      <p:sp>
        <p:nvSpPr>
          <p:cNvPr id="19" name="CuadroTexto 18">
            <a:extLst>
              <a:ext uri="{FF2B5EF4-FFF2-40B4-BE49-F238E27FC236}">
                <a16:creationId xmlns:a16="http://schemas.microsoft.com/office/drawing/2014/main" id="{E187AB55-74EC-A895-30C8-2C0E13DFD992}"/>
              </a:ext>
            </a:extLst>
          </p:cNvPr>
          <p:cNvSpPr txBox="1"/>
          <p:nvPr/>
        </p:nvSpPr>
        <p:spPr>
          <a:xfrm>
            <a:off x="3540867" y="759044"/>
            <a:ext cx="3412107" cy="369332"/>
          </a:xfrm>
          <a:prstGeom prst="rect">
            <a:avLst/>
          </a:prstGeom>
          <a:solidFill>
            <a:schemeClr val="accent5">
              <a:lumMod val="60000"/>
              <a:lumOff val="40000"/>
            </a:schemeClr>
          </a:solidFill>
        </p:spPr>
        <p:txBody>
          <a:bodyPr wrap="square" rtlCol="0">
            <a:spAutoFit/>
          </a:bodyPr>
          <a:lstStyle/>
          <a:p>
            <a:pPr algn="ctr"/>
            <a:r>
              <a:rPr lang="es-ES" b="1" dirty="0">
                <a:latin typeface="+mj-lt"/>
                <a:cs typeface="Arial" panose="020B0604020202020204" pitchFamily="34" charset="0"/>
              </a:rPr>
              <a:t>Tasa notificación</a:t>
            </a:r>
          </a:p>
        </p:txBody>
      </p:sp>
      <p:sp>
        <p:nvSpPr>
          <p:cNvPr id="21" name="CuadroTexto 20">
            <a:extLst>
              <a:ext uri="{FF2B5EF4-FFF2-40B4-BE49-F238E27FC236}">
                <a16:creationId xmlns:a16="http://schemas.microsoft.com/office/drawing/2014/main" id="{442C9975-AAFE-CEF7-7637-7078A877E64D}"/>
              </a:ext>
            </a:extLst>
          </p:cNvPr>
          <p:cNvSpPr txBox="1"/>
          <p:nvPr/>
        </p:nvSpPr>
        <p:spPr>
          <a:xfrm>
            <a:off x="3540867" y="1076328"/>
            <a:ext cx="3412107" cy="523220"/>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pPr algn="ctr"/>
            <a:r>
              <a:rPr lang="es-ES" sz="1400" b="1" dirty="0">
                <a:latin typeface="+mj-lt"/>
                <a:cs typeface="Arial" panose="020B0604020202020204" pitchFamily="34" charset="0"/>
              </a:rPr>
              <a:t>General: 301 casos x 100 000 habitantes del Distrito </a:t>
            </a:r>
          </a:p>
        </p:txBody>
      </p:sp>
      <p:sp>
        <p:nvSpPr>
          <p:cNvPr id="40" name="CuadroTexto 39">
            <a:extLst>
              <a:ext uri="{FF2B5EF4-FFF2-40B4-BE49-F238E27FC236}">
                <a16:creationId xmlns:a16="http://schemas.microsoft.com/office/drawing/2014/main" id="{56D5317D-2278-D56F-2E9B-7A2814FE264A}"/>
              </a:ext>
            </a:extLst>
          </p:cNvPr>
          <p:cNvSpPr txBox="1"/>
          <p:nvPr/>
        </p:nvSpPr>
        <p:spPr>
          <a:xfrm>
            <a:off x="741235" y="2721749"/>
            <a:ext cx="6027567" cy="646331"/>
          </a:xfrm>
          <a:prstGeom prst="rect">
            <a:avLst/>
          </a:prstGeom>
          <a:noFill/>
        </p:spPr>
        <p:txBody>
          <a:bodyPr wrap="square">
            <a:spAutoFit/>
          </a:bodyPr>
          <a:lstStyle/>
          <a:p>
            <a:pPr algn="ctr"/>
            <a:r>
              <a:rPr lang="es-ES" sz="1200" dirty="0">
                <a:effectLst/>
                <a:latin typeface="Arial Narrow" panose="020B0606020202030204" pitchFamily="34" charset="0"/>
                <a:ea typeface="Cambria" panose="02040503050406030204" pitchFamily="18" charset="0"/>
              </a:rPr>
              <a:t>La violencia sexual fue infligida por un agresor familiar en un 39</a:t>
            </a:r>
            <a:r>
              <a:rPr lang="es-ES" sz="1200" dirty="0">
                <a:latin typeface="Arial Narrow" panose="020B0606020202030204" pitchFamily="34" charset="0"/>
                <a:ea typeface="Cambria" panose="02040503050406030204" pitchFamily="18" charset="0"/>
              </a:rPr>
              <a:t>,8</a:t>
            </a:r>
            <a:r>
              <a:rPr lang="es-ES" sz="1200" dirty="0">
                <a:effectLst/>
                <a:latin typeface="Arial Narrow" panose="020B0606020202030204" pitchFamily="34" charset="0"/>
                <a:ea typeface="Cambria" panose="02040503050406030204" pitchFamily="18" charset="0"/>
              </a:rPr>
              <a:t>%. </a:t>
            </a:r>
          </a:p>
          <a:p>
            <a:pPr algn="ctr"/>
            <a:r>
              <a:rPr lang="es-ES" sz="1200" dirty="0">
                <a:latin typeface="Arial Narrow" panose="020B0606020202030204" pitchFamily="34" charset="0"/>
                <a:ea typeface="Cambria" panose="02040503050406030204" pitchFamily="18" charset="0"/>
              </a:rPr>
              <a:t>La violencia sexual se presentó principalmente en la vivienda (62,7% de los casos).</a:t>
            </a:r>
          </a:p>
          <a:p>
            <a:pPr algn="ctr"/>
            <a:endParaRPr lang="es-ES" sz="1200" dirty="0">
              <a:effectLst/>
              <a:latin typeface="Arial Narrow" panose="020B0606020202030204" pitchFamily="34" charset="0"/>
              <a:ea typeface="Cambria" panose="02040503050406030204" pitchFamily="18" charset="0"/>
            </a:endParaRPr>
          </a:p>
        </p:txBody>
      </p:sp>
      <p:pic>
        <p:nvPicPr>
          <p:cNvPr id="53" name="Google Shape;2766;p55">
            <a:extLst>
              <a:ext uri="{FF2B5EF4-FFF2-40B4-BE49-F238E27FC236}">
                <a16:creationId xmlns:a16="http://schemas.microsoft.com/office/drawing/2014/main" id="{31368703-B471-8A2A-8046-683E9580AD7C}"/>
              </a:ext>
            </a:extLst>
          </p:cNvPr>
          <p:cNvPicPr preferRelativeResize="0"/>
          <p:nvPr/>
        </p:nvPicPr>
        <p:blipFill rotWithShape="1">
          <a:blip r:embed="rId4">
            <a:alphaModFix/>
          </a:blip>
          <a:srcRect/>
          <a:stretch/>
        </p:blipFill>
        <p:spPr>
          <a:xfrm>
            <a:off x="6060183" y="8246760"/>
            <a:ext cx="1091858" cy="881700"/>
          </a:xfrm>
          <a:prstGeom prst="rect">
            <a:avLst/>
          </a:prstGeom>
          <a:noFill/>
          <a:ln>
            <a:noFill/>
          </a:ln>
        </p:spPr>
      </p:pic>
      <p:sp>
        <p:nvSpPr>
          <p:cNvPr id="54" name="CuadroTexto 53">
            <a:extLst>
              <a:ext uri="{FF2B5EF4-FFF2-40B4-BE49-F238E27FC236}">
                <a16:creationId xmlns:a16="http://schemas.microsoft.com/office/drawing/2014/main" id="{CE060560-CF5E-417C-5FB2-7B03CC55F943}"/>
              </a:ext>
            </a:extLst>
          </p:cNvPr>
          <p:cNvSpPr txBox="1"/>
          <p:nvPr/>
        </p:nvSpPr>
        <p:spPr>
          <a:xfrm>
            <a:off x="455872" y="7153553"/>
            <a:ext cx="5771255" cy="1384995"/>
          </a:xfrm>
          <a:prstGeom prst="rect">
            <a:avLst/>
          </a:prstGeom>
          <a:solidFill>
            <a:schemeClr val="accent5">
              <a:lumMod val="20000"/>
              <a:lumOff val="80000"/>
            </a:schemeClr>
          </a:solidFill>
        </p:spPr>
        <p:txBody>
          <a:bodyPr wrap="square">
            <a:spAutoFit/>
          </a:bodyPr>
          <a:lstStyle>
            <a:defPPr>
              <a:defRPr lang="es-ES"/>
            </a:defPPr>
            <a:lvl1pPr algn="just">
              <a:defRPr sz="1200">
                <a:effectLst/>
                <a:latin typeface="Arial Narrow" panose="020B0606020202030204" pitchFamily="34" charset="0"/>
                <a:ea typeface="Cambria" panose="02040503050406030204" pitchFamily="18" charset="0"/>
              </a:defRPr>
            </a:lvl1pPr>
          </a:lstStyle>
          <a:p>
            <a:r>
              <a:rPr lang="es-ES" dirty="0"/>
              <a:t>Fuente numerador Sivigila Medellín a Período epidemiológico XII 2025 p, sujeto a ajustes a la fecha de realización de este informe preliminar, no se han cargado la totalidad de las notificaciones de las comisarías de familia. Por lo tanto, se ajustará este informe una vez se tenga el cierre del año.</a:t>
            </a:r>
          </a:p>
          <a:p>
            <a:endParaRPr lang="es-ES" dirty="0"/>
          </a:p>
          <a:p>
            <a:r>
              <a:rPr lang="es-ES" dirty="0"/>
              <a:t>Fuente denominador: Proyección poblacional página Alcaldía de Medellín: https://www.medellin.gov.co/es/centro-documental/proyecciones-poblacion-Viviendas-y-hogares/ DANE Municipio de Medellín, Base de proyección Censo 2018.</a:t>
            </a:r>
          </a:p>
        </p:txBody>
      </p:sp>
      <p:sp>
        <p:nvSpPr>
          <p:cNvPr id="2" name="CuadroTexto 1">
            <a:extLst>
              <a:ext uri="{FF2B5EF4-FFF2-40B4-BE49-F238E27FC236}">
                <a16:creationId xmlns:a16="http://schemas.microsoft.com/office/drawing/2014/main" id="{633373EF-FF2A-8724-3785-79231C432D4B}"/>
              </a:ext>
            </a:extLst>
          </p:cNvPr>
          <p:cNvSpPr txBox="1"/>
          <p:nvPr/>
        </p:nvSpPr>
        <p:spPr>
          <a:xfrm>
            <a:off x="586646" y="6505549"/>
            <a:ext cx="5805451" cy="584775"/>
          </a:xfrm>
          <a:prstGeom prst="rect">
            <a:avLst/>
          </a:prstGeom>
          <a:noFill/>
        </p:spPr>
        <p:txBody>
          <a:bodyPr wrap="square" rtlCol="0">
            <a:spAutoFit/>
          </a:bodyPr>
          <a:lstStyle/>
          <a:p>
            <a:pPr algn="just"/>
            <a:r>
              <a:rPr lang="es-ES" sz="800" dirty="0">
                <a:latin typeface="Arial Narrow" panose="020B0606020202030204" pitchFamily="34" charset="0"/>
              </a:rPr>
              <a:t>Fuente: SVIIGILA. Secretaria de Salud de Medellín. PE XII– 2025.</a:t>
            </a:r>
            <a:endParaRPr lang="es-CO" sz="1200" dirty="0">
              <a:latin typeface="Arial Narrow" panose="020B0606020202030204" pitchFamily="34" charset="0"/>
              <a:ea typeface="Cambria" panose="02040503050406030204" pitchFamily="18" charset="0"/>
            </a:endParaRPr>
          </a:p>
          <a:p>
            <a:pPr algn="just"/>
            <a:r>
              <a:rPr lang="es-CO" sz="1200" dirty="0">
                <a:latin typeface="Arial Narrow" panose="020B0606020202030204" pitchFamily="34" charset="0"/>
                <a:ea typeface="Cambria" panose="02040503050406030204" pitchFamily="18" charset="0"/>
              </a:rPr>
              <a:t>Figura X. Distribución porcentual de los casos de violencia sexual según ciclo de la vida propuesto por </a:t>
            </a:r>
            <a:r>
              <a:rPr lang="es-CO" sz="1200" dirty="0" err="1">
                <a:latin typeface="Arial Narrow" panose="020B0606020202030204" pitchFamily="34" charset="0"/>
                <a:ea typeface="Cambria" panose="02040503050406030204" pitchFamily="18" charset="0"/>
              </a:rPr>
              <a:t>MinSalud</a:t>
            </a:r>
            <a:r>
              <a:rPr lang="es-CO" sz="1200" dirty="0">
                <a:latin typeface="Arial Narrow" panose="020B0606020202030204" pitchFamily="34" charset="0"/>
                <a:ea typeface="Cambria" panose="02040503050406030204" pitchFamily="18" charset="0"/>
              </a:rPr>
              <a:t> Colombia. Medellín, PE XII 2025.</a:t>
            </a:r>
            <a:endParaRPr lang="en-US" sz="1200" dirty="0">
              <a:latin typeface="Arial Narrow" panose="020B0606020202030204" pitchFamily="34" charset="0"/>
              <a:ea typeface="Cambria" panose="02040503050406030204" pitchFamily="18" charset="0"/>
            </a:endParaRPr>
          </a:p>
        </p:txBody>
      </p:sp>
      <p:sp>
        <p:nvSpPr>
          <p:cNvPr id="30" name="CuadroTexto 29">
            <a:extLst>
              <a:ext uri="{FF2B5EF4-FFF2-40B4-BE49-F238E27FC236}">
                <a16:creationId xmlns:a16="http://schemas.microsoft.com/office/drawing/2014/main" id="{441F94B0-0E8A-4C7D-A338-3A459FEF8CE1}"/>
              </a:ext>
            </a:extLst>
          </p:cNvPr>
          <p:cNvSpPr txBox="1"/>
          <p:nvPr/>
        </p:nvSpPr>
        <p:spPr>
          <a:xfrm>
            <a:off x="3540867" y="1633021"/>
            <a:ext cx="3412107" cy="523220"/>
          </a:xfrm>
          <a:prstGeom prst="rect">
            <a:avLst/>
          </a:prstGeom>
          <a:solidFill>
            <a:srgbClr val="FF0000"/>
          </a:solidFill>
          <a:ln>
            <a:solidFill>
              <a:schemeClr val="accent6">
                <a:lumMod val="60000"/>
                <a:lumOff val="40000"/>
              </a:schemeClr>
            </a:solidFill>
          </a:ln>
        </p:spPr>
        <p:txBody>
          <a:bodyPr wrap="square" rtlCol="0">
            <a:spAutoFit/>
          </a:bodyPr>
          <a:lstStyle/>
          <a:p>
            <a:pPr algn="ctr"/>
            <a:r>
              <a:rPr lang="es-ES" sz="1400" b="1" dirty="0">
                <a:latin typeface="+mj-lt"/>
                <a:cs typeface="Arial" panose="020B0604020202020204" pitchFamily="34" charset="0"/>
              </a:rPr>
              <a:t>Mujeres: 248 casos x 100 000 mujeres habitantes del Distrito</a:t>
            </a:r>
          </a:p>
        </p:txBody>
      </p:sp>
      <p:sp>
        <p:nvSpPr>
          <p:cNvPr id="34" name="CuadroTexto 33">
            <a:extLst>
              <a:ext uri="{FF2B5EF4-FFF2-40B4-BE49-F238E27FC236}">
                <a16:creationId xmlns:a16="http://schemas.microsoft.com/office/drawing/2014/main" id="{F9282B2A-CD88-43FF-9705-5F8088D4D8DF}"/>
              </a:ext>
            </a:extLst>
          </p:cNvPr>
          <p:cNvSpPr txBox="1"/>
          <p:nvPr/>
        </p:nvSpPr>
        <p:spPr>
          <a:xfrm>
            <a:off x="3540867" y="2181244"/>
            <a:ext cx="3412106" cy="523220"/>
          </a:xfrm>
          <a:prstGeom prst="rect">
            <a:avLst/>
          </a:prstGeom>
          <a:solidFill>
            <a:srgbClr val="00B0F0"/>
          </a:solidFill>
          <a:ln>
            <a:solidFill>
              <a:schemeClr val="accent6">
                <a:lumMod val="60000"/>
                <a:lumOff val="40000"/>
              </a:schemeClr>
            </a:solidFill>
          </a:ln>
        </p:spPr>
        <p:txBody>
          <a:bodyPr wrap="square" rtlCol="0">
            <a:spAutoFit/>
          </a:bodyPr>
          <a:lstStyle/>
          <a:p>
            <a:pPr algn="ctr"/>
            <a:r>
              <a:rPr lang="es-ES" sz="1400" b="1" dirty="0">
                <a:latin typeface="+mj-lt"/>
                <a:cs typeface="Arial" panose="020B0604020202020204" pitchFamily="34" charset="0"/>
              </a:rPr>
              <a:t>Hombres 53 casos x 100 000 hombres habitantes del Distrito</a:t>
            </a:r>
          </a:p>
        </p:txBody>
      </p:sp>
      <p:pic>
        <p:nvPicPr>
          <p:cNvPr id="5" name="Imagen 4">
            <a:extLst>
              <a:ext uri="{FF2B5EF4-FFF2-40B4-BE49-F238E27FC236}">
                <a16:creationId xmlns:a16="http://schemas.microsoft.com/office/drawing/2014/main" id="{BCC1F3C4-75F0-3348-DBBD-6D82410BAD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48144" y="3242926"/>
            <a:ext cx="4176138" cy="3016793"/>
          </a:xfrm>
          <a:prstGeom prst="rect">
            <a:avLst/>
          </a:prstGeom>
        </p:spPr>
      </p:pic>
    </p:spTree>
    <p:extLst>
      <p:ext uri="{BB962C8B-B14F-4D97-AF65-F5344CB8AC3E}">
        <p14:creationId xmlns:p14="http://schemas.microsoft.com/office/powerpoint/2010/main" val="3042752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13 Rectángulo"/>
          <p:cNvSpPr/>
          <p:nvPr/>
        </p:nvSpPr>
        <p:spPr>
          <a:xfrm>
            <a:off x="0" y="-36512"/>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2448322" y="35496"/>
            <a:ext cx="4320481" cy="276999"/>
            <a:chOff x="2448322" y="35496"/>
            <a:chExt cx="3504920" cy="276999"/>
          </a:xfrm>
        </p:grpSpPr>
        <p:sp>
          <p:nvSpPr>
            <p:cNvPr id="11" name="10 Elipse"/>
            <p:cNvSpPr/>
            <p:nvPr/>
          </p:nvSpPr>
          <p:spPr>
            <a:xfrm>
              <a:off x="2448322" y="3549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16630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60954" y="35496"/>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28359"/>
            <a:ext cx="7200900" cy="448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216074" y="5635532"/>
            <a:ext cx="3528392" cy="276999"/>
            <a:chOff x="2448322" y="74775"/>
            <a:chExt cx="3528392"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4426"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pic>
        <p:nvPicPr>
          <p:cNvPr id="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64" y="611560"/>
            <a:ext cx="2092534" cy="125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41 CuadroTexto"/>
          <p:cNvSpPr txBox="1"/>
          <p:nvPr/>
        </p:nvSpPr>
        <p:spPr>
          <a:xfrm>
            <a:off x="15062" y="341869"/>
            <a:ext cx="2368202"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XII de 2025</a:t>
            </a:r>
          </a:p>
        </p:txBody>
      </p:sp>
      <p:sp>
        <p:nvSpPr>
          <p:cNvPr id="43" name="36 Título"/>
          <p:cNvSpPr txBox="1">
            <a:spLocks/>
          </p:cNvSpPr>
          <p:nvPr/>
        </p:nvSpPr>
        <p:spPr>
          <a:xfrm>
            <a:off x="78522" y="-36512"/>
            <a:ext cx="2075175" cy="36933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solidFill>
                  <a:srgbClr val="C00000"/>
                </a:solidFill>
                <a:latin typeface="Arial Narrow" panose="020B0606020202030204" pitchFamily="34" charset="0"/>
                <a:ea typeface="+mn-ea"/>
                <a:cs typeface="+mn-cs"/>
              </a:rPr>
              <a:t>Dengue</a:t>
            </a:r>
          </a:p>
        </p:txBody>
      </p:sp>
      <p:sp>
        <p:nvSpPr>
          <p:cNvPr id="3" name="2 Rectángulo"/>
          <p:cNvSpPr/>
          <p:nvPr/>
        </p:nvSpPr>
        <p:spPr>
          <a:xfrm>
            <a:off x="2592338" y="5940152"/>
            <a:ext cx="4567659" cy="215444"/>
          </a:xfrm>
          <a:prstGeom prst="rect">
            <a:avLst/>
          </a:prstGeom>
        </p:spPr>
        <p:txBody>
          <a:bodyPr wrap="square">
            <a:spAutoFit/>
          </a:bodyPr>
          <a:lstStyle/>
          <a:p>
            <a:pPr algn="ctr"/>
            <a:r>
              <a:rPr lang="es-CO" sz="800" b="1" i="1" dirty="0">
                <a:solidFill>
                  <a:prstClr val="black"/>
                </a:solidFill>
              </a:rPr>
              <a:t>Casos e incidencia de Dengue por grupo de edad y sexo. Medellín a semana epidemiológica 48 de 2025</a:t>
            </a:r>
          </a:p>
        </p:txBody>
      </p:sp>
      <p:sp>
        <p:nvSpPr>
          <p:cNvPr id="39" name="17 Rectángulo"/>
          <p:cNvSpPr/>
          <p:nvPr/>
        </p:nvSpPr>
        <p:spPr>
          <a:xfrm>
            <a:off x="66870" y="3750876"/>
            <a:ext cx="1517358" cy="677108"/>
          </a:xfrm>
          <a:prstGeom prst="rect">
            <a:avLst/>
          </a:prstGeom>
        </p:spPr>
        <p:txBody>
          <a:bodyPr wrap="square">
            <a:spAutoFit/>
          </a:bodyPr>
          <a:lstStyle/>
          <a:p>
            <a:pPr algn="just"/>
            <a:r>
              <a:rPr lang="es-ES" sz="900" b="1" i="1" dirty="0">
                <a:solidFill>
                  <a:prstClr val="black"/>
                </a:solidFill>
              </a:rPr>
              <a:t>Número de casos de Dengue, Medellín, a semana epidemiológica 48, años 2023-2025</a:t>
            </a:r>
            <a:r>
              <a:rPr lang="es-ES" sz="1100" dirty="0">
                <a:latin typeface="Arial Narrow" panose="020B0606020202030204" pitchFamily="34" charset="0"/>
              </a:rPr>
              <a:t>. </a:t>
            </a:r>
          </a:p>
        </p:txBody>
      </p:sp>
      <p:sp>
        <p:nvSpPr>
          <p:cNvPr id="54" name="88 CuadroTexto"/>
          <p:cNvSpPr txBox="1"/>
          <p:nvPr/>
        </p:nvSpPr>
        <p:spPr>
          <a:xfrm>
            <a:off x="68154" y="8214791"/>
            <a:ext cx="1300048" cy="461665"/>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a:p>
            <a:pPr algn="ctr"/>
            <a:r>
              <a:rPr lang="es-ES" sz="1200" b="1" u="sng" dirty="0">
                <a:latin typeface="Arial Narrow" panose="020B0606020202030204" pitchFamily="34" charset="0"/>
              </a:rPr>
              <a:t>Medellín</a:t>
            </a:r>
          </a:p>
        </p:txBody>
      </p:sp>
      <p:pic>
        <p:nvPicPr>
          <p:cNvPr id="56" name="Picture 5"/>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98962" y="7513657"/>
            <a:ext cx="745204" cy="59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ángulo 46"/>
          <p:cNvSpPr/>
          <p:nvPr/>
        </p:nvSpPr>
        <p:spPr>
          <a:xfrm>
            <a:off x="94821" y="2039444"/>
            <a:ext cx="1489406" cy="1338828"/>
          </a:xfrm>
          <a:prstGeom prst="rect">
            <a:avLst/>
          </a:prstGeom>
        </p:spPr>
        <p:txBody>
          <a:bodyPr wrap="square">
            <a:spAutoFit/>
          </a:bodyPr>
          <a:lstStyle/>
          <a:p>
            <a:pPr algn="just"/>
            <a:r>
              <a:rPr lang="es-ES" sz="900" b="1" i="1" dirty="0">
                <a:solidFill>
                  <a:prstClr val="black"/>
                </a:solidFill>
              </a:rPr>
              <a:t>Canal endémico de Dengue. Medellín, a semana epidemiológica 48 acumulado de 2025. </a:t>
            </a:r>
          </a:p>
          <a:p>
            <a:pPr algn="just"/>
            <a:endParaRPr lang="es-ES" sz="900" b="1" i="1" dirty="0">
              <a:solidFill>
                <a:prstClr val="black"/>
              </a:solidFill>
            </a:endParaRPr>
          </a:p>
          <a:p>
            <a:pPr algn="just"/>
            <a:endParaRPr lang="es-ES" sz="900" b="1" i="1" dirty="0">
              <a:solidFill>
                <a:prstClr val="black"/>
              </a:solidFill>
            </a:endParaRPr>
          </a:p>
          <a:p>
            <a:pPr algn="just"/>
            <a:r>
              <a:rPr lang="es-ES" sz="900" b="1" i="1" dirty="0">
                <a:solidFill>
                  <a:prstClr val="black"/>
                </a:solidFill>
              </a:rPr>
              <a:t>Actualmente los casos se ubican en zona de seguridad</a:t>
            </a:r>
          </a:p>
        </p:txBody>
      </p:sp>
      <p:sp>
        <p:nvSpPr>
          <p:cNvPr id="53" name="8 CuadroTexto"/>
          <p:cNvSpPr txBox="1"/>
          <p:nvPr/>
        </p:nvSpPr>
        <p:spPr>
          <a:xfrm>
            <a:off x="139764" y="4563289"/>
            <a:ext cx="1157819" cy="707886"/>
          </a:xfrm>
          <a:prstGeom prst="rect">
            <a:avLst/>
          </a:prstGeom>
          <a:solidFill>
            <a:srgbClr val="FFC000"/>
          </a:solidFill>
        </p:spPr>
        <p:txBody>
          <a:bodyPr wrap="square" rtlCol="0">
            <a:spAutoFit/>
          </a:bodyPr>
          <a:lstStyle/>
          <a:p>
            <a:pPr algn="ctr"/>
            <a:r>
              <a:rPr lang="es-ES" sz="800" b="1" dirty="0">
                <a:latin typeface="Arial Narrow" panose="020B0606020202030204" pitchFamily="34" charset="0"/>
              </a:rPr>
              <a:t>La variación porcentual con respecto al mismo periodo del año anterior es de un decremento en un 73,9% </a:t>
            </a:r>
          </a:p>
        </p:txBody>
      </p:sp>
      <p:grpSp>
        <p:nvGrpSpPr>
          <p:cNvPr id="41" name="11 Grupo"/>
          <p:cNvGrpSpPr/>
          <p:nvPr/>
        </p:nvGrpSpPr>
        <p:grpSpPr>
          <a:xfrm>
            <a:off x="72058" y="6502411"/>
            <a:ext cx="1252369" cy="877901"/>
            <a:chOff x="-36884" y="7072716"/>
            <a:chExt cx="1252369" cy="877901"/>
          </a:xfrm>
        </p:grpSpPr>
        <p:sp>
          <p:nvSpPr>
            <p:cNvPr id="44"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46"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650 casos</a:t>
              </a:r>
            </a:p>
            <a:p>
              <a:pPr algn="ctr"/>
              <a:r>
                <a:rPr lang="es-ES" sz="1200" b="1" dirty="0">
                  <a:solidFill>
                    <a:schemeClr val="tx1"/>
                  </a:solidFill>
                  <a:latin typeface="Arial Narrow" panose="020B0606020202030204" pitchFamily="34" charset="0"/>
                </a:rPr>
                <a:t>52,8%</a:t>
              </a:r>
            </a:p>
          </p:txBody>
        </p:sp>
        <p:sp>
          <p:nvSpPr>
            <p:cNvPr id="48"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4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83073"/>
          <a:stretch/>
        </p:blipFill>
        <p:spPr bwMode="auto">
          <a:xfrm>
            <a:off x="432098" y="5997956"/>
            <a:ext cx="557930" cy="5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990" t="-1382" r="53581" b="1382"/>
          <a:stretch/>
        </p:blipFill>
        <p:spPr bwMode="auto">
          <a:xfrm>
            <a:off x="1513827" y="5990895"/>
            <a:ext cx="574455" cy="5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 name="63 Grupo"/>
          <p:cNvGrpSpPr/>
          <p:nvPr/>
        </p:nvGrpSpPr>
        <p:grpSpPr>
          <a:xfrm>
            <a:off x="1174940" y="6502411"/>
            <a:ext cx="1229607" cy="877901"/>
            <a:chOff x="-14122" y="7072716"/>
            <a:chExt cx="1229607" cy="877901"/>
          </a:xfrm>
        </p:grpSpPr>
        <p:sp>
          <p:nvSpPr>
            <p:cNvPr id="52"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55"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582 casos</a:t>
              </a:r>
            </a:p>
            <a:p>
              <a:pPr algn="ctr"/>
              <a:r>
                <a:rPr lang="es-ES" sz="1200" b="1" dirty="0">
                  <a:solidFill>
                    <a:schemeClr val="tx1"/>
                  </a:solidFill>
                  <a:latin typeface="Arial Narrow" panose="020B0606020202030204" pitchFamily="34" charset="0"/>
                </a:rPr>
                <a:t>47,2%</a:t>
              </a:r>
            </a:p>
          </p:txBody>
        </p:sp>
        <p:sp>
          <p:nvSpPr>
            <p:cNvPr id="5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45" name="Imagen 44"/>
          <p:cNvPicPr>
            <a:picLocks noChangeAspect="1"/>
          </p:cNvPicPr>
          <p:nvPr/>
        </p:nvPicPr>
        <p:blipFill>
          <a:blip r:embed="rId5"/>
          <a:stretch>
            <a:fillRect/>
          </a:stretch>
        </p:blipFill>
        <p:spPr>
          <a:xfrm>
            <a:off x="5698667" y="8094090"/>
            <a:ext cx="1451023" cy="996582"/>
          </a:xfrm>
          <a:prstGeom prst="rect">
            <a:avLst/>
          </a:prstGeom>
        </p:spPr>
      </p:pic>
      <p:sp>
        <p:nvSpPr>
          <p:cNvPr id="17" name="Rectángulo 16"/>
          <p:cNvSpPr/>
          <p:nvPr/>
        </p:nvSpPr>
        <p:spPr>
          <a:xfrm>
            <a:off x="15062" y="3779912"/>
            <a:ext cx="7180855" cy="1781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Rectángulo 59"/>
          <p:cNvSpPr/>
          <p:nvPr/>
        </p:nvSpPr>
        <p:spPr>
          <a:xfrm>
            <a:off x="19995" y="1979712"/>
            <a:ext cx="7180855" cy="17354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58 Rectángulo">
            <a:extLst>
              <a:ext uri="{FF2B5EF4-FFF2-40B4-BE49-F238E27FC236}">
                <a16:creationId xmlns:a16="http://schemas.microsoft.com/office/drawing/2014/main" id="{DEB949B1-BED7-43DD-B4E9-488462E84CB1}"/>
              </a:ext>
            </a:extLst>
          </p:cNvPr>
          <p:cNvSpPr/>
          <p:nvPr/>
        </p:nvSpPr>
        <p:spPr>
          <a:xfrm>
            <a:off x="50" y="8892480"/>
            <a:ext cx="2088232" cy="22313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p:txBody>
      </p:sp>
      <p:pic>
        <p:nvPicPr>
          <p:cNvPr id="2" name="Imagen 1">
            <a:extLst>
              <a:ext uri="{FF2B5EF4-FFF2-40B4-BE49-F238E27FC236}">
                <a16:creationId xmlns:a16="http://schemas.microsoft.com/office/drawing/2014/main" id="{CA32C4AD-9507-49B6-9166-D028B598ED60}"/>
              </a:ext>
            </a:extLst>
          </p:cNvPr>
          <p:cNvPicPr>
            <a:picLocks noChangeAspect="1"/>
          </p:cNvPicPr>
          <p:nvPr/>
        </p:nvPicPr>
        <p:blipFill>
          <a:blip r:embed="rId6"/>
          <a:stretch>
            <a:fillRect/>
          </a:stretch>
        </p:blipFill>
        <p:spPr>
          <a:xfrm>
            <a:off x="2328584" y="387837"/>
            <a:ext cx="4821106" cy="1591875"/>
          </a:xfrm>
          <a:prstGeom prst="rect">
            <a:avLst/>
          </a:prstGeom>
        </p:spPr>
      </p:pic>
      <p:pic>
        <p:nvPicPr>
          <p:cNvPr id="61" name="Imagen 60">
            <a:extLst>
              <a:ext uri="{FF2B5EF4-FFF2-40B4-BE49-F238E27FC236}">
                <a16:creationId xmlns:a16="http://schemas.microsoft.com/office/drawing/2014/main" id="{0335DF87-DD06-459A-998D-2962F27056AA}"/>
              </a:ext>
            </a:extLst>
          </p:cNvPr>
          <p:cNvPicPr/>
          <p:nvPr/>
        </p:nvPicPr>
        <p:blipFill>
          <a:blip r:embed="rId7"/>
          <a:stretch>
            <a:fillRect/>
          </a:stretch>
        </p:blipFill>
        <p:spPr>
          <a:xfrm>
            <a:off x="1513826" y="2011454"/>
            <a:ext cx="5635863" cy="1665237"/>
          </a:xfrm>
          <a:prstGeom prst="rect">
            <a:avLst/>
          </a:prstGeom>
        </p:spPr>
      </p:pic>
      <p:pic>
        <p:nvPicPr>
          <p:cNvPr id="62" name="Imagen 61">
            <a:extLst>
              <a:ext uri="{FF2B5EF4-FFF2-40B4-BE49-F238E27FC236}">
                <a16:creationId xmlns:a16="http://schemas.microsoft.com/office/drawing/2014/main" id="{D43EECE4-B8BB-4902-A9F9-36FDAE65786E}"/>
              </a:ext>
            </a:extLst>
          </p:cNvPr>
          <p:cNvPicPr/>
          <p:nvPr/>
        </p:nvPicPr>
        <p:blipFill>
          <a:blip r:embed="rId8"/>
          <a:stretch>
            <a:fillRect/>
          </a:stretch>
        </p:blipFill>
        <p:spPr>
          <a:xfrm>
            <a:off x="1513826" y="3821165"/>
            <a:ext cx="5620204" cy="1633009"/>
          </a:xfrm>
          <a:prstGeom prst="rect">
            <a:avLst/>
          </a:prstGeom>
        </p:spPr>
      </p:pic>
      <p:pic>
        <p:nvPicPr>
          <p:cNvPr id="63" name="Imagen 62">
            <a:extLst>
              <a:ext uri="{FF2B5EF4-FFF2-40B4-BE49-F238E27FC236}">
                <a16:creationId xmlns:a16="http://schemas.microsoft.com/office/drawing/2014/main" id="{918965F8-93B0-45DC-9437-542C4DA8D7F0}"/>
              </a:ext>
            </a:extLst>
          </p:cNvPr>
          <p:cNvPicPr/>
          <p:nvPr/>
        </p:nvPicPr>
        <p:blipFill>
          <a:blip r:embed="rId9"/>
          <a:stretch>
            <a:fillRect/>
          </a:stretch>
        </p:blipFill>
        <p:spPr>
          <a:xfrm>
            <a:off x="2404547" y="6108831"/>
            <a:ext cx="4791370" cy="1680861"/>
          </a:xfrm>
          <a:prstGeom prst="rect">
            <a:avLst/>
          </a:prstGeom>
        </p:spPr>
      </p:pic>
      <p:pic>
        <p:nvPicPr>
          <p:cNvPr id="5" name="Imagen 4">
            <a:extLst>
              <a:ext uri="{FF2B5EF4-FFF2-40B4-BE49-F238E27FC236}">
                <a16:creationId xmlns:a16="http://schemas.microsoft.com/office/drawing/2014/main" id="{F9E22041-1C11-48C4-9327-01819974C39F}"/>
              </a:ext>
            </a:extLst>
          </p:cNvPr>
          <p:cNvPicPr>
            <a:picLocks noChangeAspect="1"/>
          </p:cNvPicPr>
          <p:nvPr/>
        </p:nvPicPr>
        <p:blipFill>
          <a:blip r:embed="rId10"/>
          <a:stretch>
            <a:fillRect/>
          </a:stretch>
        </p:blipFill>
        <p:spPr>
          <a:xfrm>
            <a:off x="1548221" y="7524321"/>
            <a:ext cx="1685429" cy="1453378"/>
          </a:xfrm>
          <a:prstGeom prst="rect">
            <a:avLst/>
          </a:prstGeom>
        </p:spPr>
      </p:pic>
      <p:sp>
        <p:nvSpPr>
          <p:cNvPr id="64"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57</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92440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13 Rectángulo"/>
          <p:cNvSpPr/>
          <p:nvPr/>
        </p:nvSpPr>
        <p:spPr>
          <a:xfrm>
            <a:off x="-50" y="35496"/>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14 Grupo"/>
          <p:cNvGrpSpPr/>
          <p:nvPr/>
        </p:nvGrpSpPr>
        <p:grpSpPr>
          <a:xfrm>
            <a:off x="72058" y="74581"/>
            <a:ext cx="4100130" cy="461665"/>
            <a:chOff x="2448322" y="74581"/>
            <a:chExt cx="3702711" cy="461665"/>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558745" y="74581"/>
              <a:ext cx="2592288" cy="461665"/>
            </a:xfrm>
            <a:prstGeom prst="rect">
              <a:avLst/>
            </a:prstGeom>
            <a:noFill/>
          </p:spPr>
          <p:txBody>
            <a:bodyPr wrap="square" rtlCol="0">
              <a:spAutoFit/>
            </a:bodyPr>
            <a:lstStyle/>
            <a:p>
              <a:r>
                <a:rPr lang="es-ES" sz="1200" b="1" dirty="0">
                  <a:latin typeface="Arial Narrow" panose="020B0606020202030204" pitchFamily="34" charset="0"/>
                </a:rPr>
                <a:t>Variables de interés de los casos en Medellín</a:t>
              </a:r>
            </a:p>
          </p:txBody>
        </p:sp>
      </p:grpSp>
      <p:sp>
        <p:nvSpPr>
          <p:cNvPr id="14" name="13 Rectángulo"/>
          <p:cNvSpPr/>
          <p:nvPr/>
        </p:nvSpPr>
        <p:spPr>
          <a:xfrm>
            <a:off x="0" y="3568956"/>
            <a:ext cx="7200900" cy="35497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16073" y="3989605"/>
            <a:ext cx="4199150" cy="276999"/>
            <a:chOff x="2397239" y="2767"/>
            <a:chExt cx="3497587" cy="276999"/>
          </a:xfrm>
        </p:grpSpPr>
        <p:sp>
          <p:nvSpPr>
            <p:cNvPr id="27" name="26 Elipse"/>
            <p:cNvSpPr/>
            <p:nvPr/>
          </p:nvSpPr>
          <p:spPr>
            <a:xfrm>
              <a:off x="2397239" y="27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685271" y="13357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2767"/>
              <a:ext cx="2592288" cy="276999"/>
            </a:xfrm>
            <a:prstGeom prst="rect">
              <a:avLst/>
            </a:prstGeom>
            <a:noFill/>
          </p:spPr>
          <p:txBody>
            <a:bodyPr wrap="square" rtlCol="0">
              <a:spAutoFit/>
            </a:bodyPr>
            <a:lstStyle/>
            <a:p>
              <a:r>
                <a:rPr lang="es-ES" sz="1200" b="1" dirty="0">
                  <a:latin typeface="Arial Narrow" panose="020B0606020202030204" pitchFamily="34" charset="0"/>
                </a:rPr>
                <a:t>Ubicación geográfica de casos de dengue</a:t>
              </a:r>
            </a:p>
          </p:txBody>
        </p:sp>
      </p:grpSp>
      <p:sp>
        <p:nvSpPr>
          <p:cNvPr id="10" name="AutoShape 2" descr="C:\Users\98493498\Desktop\Laboratorio-Cli%CC%81nico.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4" descr="C:\Users\98493498\Desktop\Laboratorio-Cli%CC%81nico.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4146" y="19007"/>
            <a:ext cx="937301" cy="70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36 Título"/>
          <p:cNvSpPr txBox="1">
            <a:spLocks/>
          </p:cNvSpPr>
          <p:nvPr/>
        </p:nvSpPr>
        <p:spPr>
          <a:xfrm>
            <a:off x="4018978" y="35496"/>
            <a:ext cx="207517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DENGUE</a:t>
            </a:r>
          </a:p>
        </p:txBody>
      </p:sp>
      <p:sp>
        <p:nvSpPr>
          <p:cNvPr id="72" name="42 Rectángulo redondeado"/>
          <p:cNvSpPr/>
          <p:nvPr/>
        </p:nvSpPr>
        <p:spPr>
          <a:xfrm>
            <a:off x="113747" y="3415082"/>
            <a:ext cx="67841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0,97%</a:t>
            </a:r>
          </a:p>
          <a:p>
            <a:pPr algn="ctr"/>
            <a:r>
              <a:rPr lang="es-ES" sz="1050" b="1" dirty="0">
                <a:solidFill>
                  <a:schemeClr val="tx1"/>
                </a:solidFill>
                <a:latin typeface="Arial Narrow" panose="020B0606020202030204" pitchFamily="34" charset="0"/>
              </a:rPr>
              <a:t>12 casos</a:t>
            </a:r>
          </a:p>
        </p:txBody>
      </p:sp>
      <p:sp>
        <p:nvSpPr>
          <p:cNvPr id="73" name="43 Rectángulo redondeado"/>
          <p:cNvSpPr/>
          <p:nvPr/>
        </p:nvSpPr>
        <p:spPr>
          <a:xfrm>
            <a:off x="864146" y="3415082"/>
            <a:ext cx="620257"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0,16%     </a:t>
            </a:r>
          </a:p>
          <a:p>
            <a:pPr algn="ctr"/>
            <a:r>
              <a:rPr lang="es-ES" sz="1050" b="1" dirty="0">
                <a:solidFill>
                  <a:schemeClr val="tx1"/>
                </a:solidFill>
                <a:latin typeface="Arial Narrow" panose="020B0606020202030204" pitchFamily="34" charset="0"/>
              </a:rPr>
              <a:t>2 casos</a:t>
            </a:r>
          </a:p>
        </p:txBody>
      </p:sp>
      <p:pic>
        <p:nvPicPr>
          <p:cNvPr id="74"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910" t="12083" r="27482"/>
          <a:stretch/>
        </p:blipFill>
        <p:spPr bwMode="auto">
          <a:xfrm>
            <a:off x="302847" y="2797029"/>
            <a:ext cx="343790" cy="42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770"/>
          <a:stretch/>
        </p:blipFill>
        <p:spPr bwMode="auto">
          <a:xfrm>
            <a:off x="1003361" y="2771220"/>
            <a:ext cx="359726" cy="4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71 Abrir llave"/>
          <p:cNvSpPr/>
          <p:nvPr/>
        </p:nvSpPr>
        <p:spPr>
          <a:xfrm rot="5400000">
            <a:off x="1045122" y="1457856"/>
            <a:ext cx="286123" cy="2232249"/>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76 Rectángulo"/>
          <p:cNvSpPr/>
          <p:nvPr/>
        </p:nvSpPr>
        <p:spPr>
          <a:xfrm>
            <a:off x="-27642" y="3203848"/>
            <a:ext cx="1016624" cy="246221"/>
          </a:xfrm>
          <a:prstGeom prst="rect">
            <a:avLst/>
          </a:prstGeom>
        </p:spPr>
        <p:txBody>
          <a:bodyPr wrap="none">
            <a:spAutoFit/>
          </a:bodyPr>
          <a:lstStyle/>
          <a:p>
            <a:pPr algn="ctr"/>
            <a:r>
              <a:rPr lang="es-ES" sz="1000" dirty="0"/>
              <a:t> </a:t>
            </a:r>
            <a:r>
              <a:rPr lang="es-ES" sz="1000" b="1" u="sng" dirty="0">
                <a:latin typeface="Arial Narrow" panose="020B0606020202030204" pitchFamily="34" charset="0"/>
              </a:rPr>
              <a:t>Afrocolombiano</a:t>
            </a:r>
            <a:endParaRPr lang="es-ES" sz="1000" b="1" u="sng" dirty="0">
              <a:solidFill>
                <a:sysClr val="windowText" lastClr="000000"/>
              </a:solidFill>
              <a:latin typeface="Arial Narrow" panose="020B0606020202030204" pitchFamily="34" charset="0"/>
            </a:endParaRPr>
          </a:p>
        </p:txBody>
      </p:sp>
      <p:sp>
        <p:nvSpPr>
          <p:cNvPr id="82" name="9 Rectángulo"/>
          <p:cNvSpPr/>
          <p:nvPr/>
        </p:nvSpPr>
        <p:spPr>
          <a:xfrm>
            <a:off x="864146" y="3194747"/>
            <a:ext cx="64312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Indígena</a:t>
            </a:r>
            <a:endParaRPr lang="es-ES" sz="1000" b="1" u="sng" dirty="0">
              <a:solidFill>
                <a:sysClr val="windowText" lastClr="000000"/>
              </a:solidFill>
              <a:latin typeface="Arial Narrow" panose="020B0606020202030204" pitchFamily="34" charset="0"/>
            </a:endParaRPr>
          </a:p>
        </p:txBody>
      </p:sp>
      <p:grpSp>
        <p:nvGrpSpPr>
          <p:cNvPr id="83" name="7 Grupo"/>
          <p:cNvGrpSpPr/>
          <p:nvPr/>
        </p:nvGrpSpPr>
        <p:grpSpPr>
          <a:xfrm>
            <a:off x="1543140" y="3156840"/>
            <a:ext cx="709249" cy="617559"/>
            <a:chOff x="5397274" y="1274444"/>
            <a:chExt cx="794791" cy="617559"/>
          </a:xfrm>
        </p:grpSpPr>
        <p:sp>
          <p:nvSpPr>
            <p:cNvPr id="84" name="43 Rectángulo redondeado"/>
            <p:cNvSpPr/>
            <p:nvPr/>
          </p:nvSpPr>
          <p:spPr>
            <a:xfrm>
              <a:off x="5397274" y="1531963"/>
              <a:ext cx="794791" cy="36004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 0 casos</a:t>
              </a:r>
            </a:p>
          </p:txBody>
        </p:sp>
        <p:sp>
          <p:nvSpPr>
            <p:cNvPr id="88" name="33 Rectángulo"/>
            <p:cNvSpPr/>
            <p:nvPr/>
          </p:nvSpPr>
          <p:spPr>
            <a:xfrm>
              <a:off x="5502960" y="1274444"/>
              <a:ext cx="502061" cy="253916"/>
            </a:xfrm>
            <a:prstGeom prst="rect">
              <a:avLst/>
            </a:prstGeom>
          </p:spPr>
          <p:txBody>
            <a:bodyPr wrap="none">
              <a:spAutoFit/>
            </a:bodyPr>
            <a:lstStyle/>
            <a:p>
              <a:r>
                <a:rPr lang="es-ES" sz="1050" b="1" u="sng" dirty="0">
                  <a:latin typeface="Arial Narrow" panose="020B0606020202030204" pitchFamily="34" charset="0"/>
                </a:rPr>
                <a:t>Raizal</a:t>
              </a:r>
              <a:endParaRPr lang="es-ES" sz="1050" b="1" u="sng" dirty="0">
                <a:solidFill>
                  <a:sysClr val="windowText" lastClr="000000"/>
                </a:solidFill>
                <a:latin typeface="Arial Narrow" panose="020B0606020202030204" pitchFamily="34" charset="0"/>
              </a:endParaRPr>
            </a:p>
          </p:txBody>
        </p:sp>
      </p:grpSp>
      <p:sp>
        <p:nvSpPr>
          <p:cNvPr id="122" name="55 Rectángulo redondeado"/>
          <p:cNvSpPr/>
          <p:nvPr/>
        </p:nvSpPr>
        <p:spPr>
          <a:xfrm>
            <a:off x="2974587" y="3414359"/>
            <a:ext cx="625863" cy="36004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b="1" dirty="0">
              <a:solidFill>
                <a:schemeClr val="tx1"/>
              </a:solidFill>
              <a:latin typeface="Arial Narrow" panose="020B0606020202030204" pitchFamily="34" charset="0"/>
            </a:endParaRPr>
          </a:p>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a:p>
            <a:pPr algn="ctr"/>
            <a:endParaRPr lang="es-ES" sz="1050" b="1" dirty="0">
              <a:solidFill>
                <a:schemeClr val="tx1"/>
              </a:solidFill>
              <a:latin typeface="Arial Narrow" panose="020B0606020202030204" pitchFamily="34" charset="0"/>
            </a:endParaRPr>
          </a:p>
        </p:txBody>
      </p:sp>
      <p:sp>
        <p:nvSpPr>
          <p:cNvPr id="123" name="56 Rectángulo redondeado"/>
          <p:cNvSpPr/>
          <p:nvPr/>
        </p:nvSpPr>
        <p:spPr>
          <a:xfrm>
            <a:off x="3651724" y="3420998"/>
            <a:ext cx="685991"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0,81%</a:t>
            </a:r>
          </a:p>
          <a:p>
            <a:pPr algn="ctr"/>
            <a:r>
              <a:rPr lang="es-ES" sz="1050" b="1" dirty="0">
                <a:solidFill>
                  <a:schemeClr val="tx1"/>
                </a:solidFill>
                <a:latin typeface="Arial Narrow" panose="020B0606020202030204" pitchFamily="34" charset="0"/>
              </a:rPr>
              <a:t>10 casos</a:t>
            </a:r>
          </a:p>
        </p:txBody>
      </p:sp>
      <p:sp>
        <p:nvSpPr>
          <p:cNvPr id="124" name="83 Abrir llave"/>
          <p:cNvSpPr/>
          <p:nvPr/>
        </p:nvSpPr>
        <p:spPr>
          <a:xfrm rot="5400000">
            <a:off x="4612384" y="197980"/>
            <a:ext cx="280384" cy="4757741"/>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25" name="Picture 2"/>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5232627" y="2697312"/>
            <a:ext cx="326912" cy="53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7" name="90 CuadroTexto"/>
          <p:cNvSpPr txBox="1"/>
          <p:nvPr/>
        </p:nvSpPr>
        <p:spPr>
          <a:xfrm>
            <a:off x="4608562" y="3169202"/>
            <a:ext cx="1610597" cy="253916"/>
          </a:xfrm>
          <a:prstGeom prst="rect">
            <a:avLst/>
          </a:prstGeom>
          <a:noFill/>
        </p:spPr>
        <p:txBody>
          <a:bodyPr wrap="square" rtlCol="0">
            <a:spAutoFit/>
          </a:bodyPr>
          <a:lstStyle/>
          <a:p>
            <a:pPr algn="ctr"/>
            <a:r>
              <a:rPr lang="es-ES" sz="1000" b="1" u="sng" dirty="0">
                <a:latin typeface="Arial Narrow" panose="020B0606020202030204" pitchFamily="34" charset="0"/>
              </a:rPr>
              <a:t>Gestantes</a:t>
            </a:r>
            <a:endParaRPr lang="es-ES" sz="1050" b="1" u="sng" dirty="0">
              <a:solidFill>
                <a:sysClr val="windowText" lastClr="000000"/>
              </a:solidFill>
              <a:latin typeface="Arial Narrow" panose="020B0606020202030204" pitchFamily="34" charset="0"/>
            </a:endParaRPr>
          </a:p>
        </p:txBody>
      </p:sp>
      <p:sp>
        <p:nvSpPr>
          <p:cNvPr id="129" name="75 CuadroTexto"/>
          <p:cNvSpPr txBox="1"/>
          <p:nvPr/>
        </p:nvSpPr>
        <p:spPr>
          <a:xfrm>
            <a:off x="388976" y="2159106"/>
            <a:ext cx="1571320" cy="413920"/>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sp>
        <p:nvSpPr>
          <p:cNvPr id="130" name="85 CuadroTexto"/>
          <p:cNvSpPr txBox="1"/>
          <p:nvPr/>
        </p:nvSpPr>
        <p:spPr>
          <a:xfrm>
            <a:off x="2346598" y="2172548"/>
            <a:ext cx="4811955"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pic>
        <p:nvPicPr>
          <p:cNvPr id="132" name="Imagen 131"/>
          <p:cNvPicPr>
            <a:picLocks noChangeAspect="1"/>
          </p:cNvPicPr>
          <p:nvPr/>
        </p:nvPicPr>
        <p:blipFill>
          <a:blip r:embed="rId5"/>
          <a:stretch>
            <a:fillRect/>
          </a:stretch>
        </p:blipFill>
        <p:spPr>
          <a:xfrm>
            <a:off x="1659337" y="2757111"/>
            <a:ext cx="475198" cy="445497"/>
          </a:xfrm>
          <a:prstGeom prst="rect">
            <a:avLst/>
          </a:prstGeom>
        </p:spPr>
      </p:pic>
      <p:pic>
        <p:nvPicPr>
          <p:cNvPr id="133" name="Imagen 132"/>
          <p:cNvPicPr>
            <a:picLocks noChangeAspect="1"/>
          </p:cNvPicPr>
          <p:nvPr/>
        </p:nvPicPr>
        <p:blipFill>
          <a:blip r:embed="rId6"/>
          <a:stretch>
            <a:fillRect/>
          </a:stretch>
        </p:blipFill>
        <p:spPr>
          <a:xfrm>
            <a:off x="3726744" y="2738513"/>
            <a:ext cx="539746" cy="493598"/>
          </a:xfrm>
          <a:prstGeom prst="rect">
            <a:avLst/>
          </a:prstGeom>
        </p:spPr>
      </p:pic>
      <p:sp>
        <p:nvSpPr>
          <p:cNvPr id="59" name="9 Rectángulo"/>
          <p:cNvSpPr/>
          <p:nvPr/>
        </p:nvSpPr>
        <p:spPr>
          <a:xfrm>
            <a:off x="4248522" y="3183505"/>
            <a:ext cx="91403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Discapacidad</a:t>
            </a:r>
            <a:endParaRPr lang="es-ES" sz="1000" b="1" u="sng" dirty="0">
              <a:solidFill>
                <a:sysClr val="windowText" lastClr="000000"/>
              </a:solidFill>
              <a:latin typeface="Arial Narrow" panose="020B0606020202030204" pitchFamily="34" charset="0"/>
            </a:endParaRPr>
          </a:p>
        </p:txBody>
      </p:sp>
      <p:sp>
        <p:nvSpPr>
          <p:cNvPr id="62" name="43 Rectángulo redondeado"/>
          <p:cNvSpPr/>
          <p:nvPr/>
        </p:nvSpPr>
        <p:spPr>
          <a:xfrm>
            <a:off x="4377356" y="3412982"/>
            <a:ext cx="683988" cy="360040"/>
          </a:xfrm>
          <a:prstGeom prst="roundRect">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0,08%</a:t>
            </a:r>
          </a:p>
          <a:p>
            <a:pPr algn="ctr"/>
            <a:r>
              <a:rPr lang="es-ES" sz="1050" b="1" dirty="0">
                <a:solidFill>
                  <a:schemeClr val="tx1"/>
                </a:solidFill>
                <a:latin typeface="Arial Narrow" panose="020B0606020202030204" pitchFamily="34" charset="0"/>
              </a:rPr>
              <a:t>1 casos</a:t>
            </a:r>
          </a:p>
        </p:txBody>
      </p:sp>
      <p:pic>
        <p:nvPicPr>
          <p:cNvPr id="24" name="Imagen 23"/>
          <p:cNvPicPr>
            <a:picLocks noChangeAspect="1"/>
          </p:cNvPicPr>
          <p:nvPr/>
        </p:nvPicPr>
        <p:blipFill>
          <a:blip r:embed="rId7"/>
          <a:stretch>
            <a:fillRect/>
          </a:stretch>
        </p:blipFill>
        <p:spPr>
          <a:xfrm>
            <a:off x="5698667" y="8094090"/>
            <a:ext cx="1451023" cy="996582"/>
          </a:xfrm>
          <a:prstGeom prst="rect">
            <a:avLst/>
          </a:prstGeom>
        </p:spPr>
      </p:pic>
      <p:pic>
        <p:nvPicPr>
          <p:cNvPr id="49" name="Imagen 48"/>
          <p:cNvPicPr>
            <a:picLocks noChangeAspect="1"/>
          </p:cNvPicPr>
          <p:nvPr/>
        </p:nvPicPr>
        <p:blipFill>
          <a:blip r:embed="rId8"/>
          <a:stretch>
            <a:fillRect/>
          </a:stretch>
        </p:blipFill>
        <p:spPr>
          <a:xfrm>
            <a:off x="5893158" y="2753811"/>
            <a:ext cx="503030" cy="441792"/>
          </a:xfrm>
          <a:prstGeom prst="rect">
            <a:avLst/>
          </a:prstGeom>
        </p:spPr>
      </p:pic>
      <p:sp>
        <p:nvSpPr>
          <p:cNvPr id="50" name="43 Rectángulo redondeado"/>
          <p:cNvSpPr/>
          <p:nvPr/>
        </p:nvSpPr>
        <p:spPr>
          <a:xfrm>
            <a:off x="5790084" y="3426363"/>
            <a:ext cx="70797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0,4%</a:t>
            </a:r>
          </a:p>
          <a:p>
            <a:pPr algn="ctr"/>
            <a:r>
              <a:rPr lang="es-ES" sz="1050" b="1" dirty="0">
                <a:solidFill>
                  <a:schemeClr val="tx1"/>
                </a:solidFill>
                <a:latin typeface="Arial Narrow" panose="020B0606020202030204" pitchFamily="34" charset="0"/>
              </a:rPr>
              <a:t>5 casos</a:t>
            </a:r>
          </a:p>
        </p:txBody>
      </p:sp>
      <p:sp>
        <p:nvSpPr>
          <p:cNvPr id="51" name="9 Rectángulo"/>
          <p:cNvSpPr/>
          <p:nvPr/>
        </p:nvSpPr>
        <p:spPr>
          <a:xfrm>
            <a:off x="5701263" y="3147984"/>
            <a:ext cx="85151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Desplazados</a:t>
            </a:r>
            <a:endParaRPr lang="es-ES" sz="1000" b="1" u="sng" dirty="0">
              <a:solidFill>
                <a:sysClr val="windowText" lastClr="000000"/>
              </a:solidFill>
              <a:latin typeface="Arial Narrow" panose="020B0606020202030204" pitchFamily="34" charset="0"/>
            </a:endParaRPr>
          </a:p>
        </p:txBody>
      </p:sp>
      <p:sp>
        <p:nvSpPr>
          <p:cNvPr id="53" name="55 Rectángulo redondeado"/>
          <p:cNvSpPr/>
          <p:nvPr/>
        </p:nvSpPr>
        <p:spPr>
          <a:xfrm>
            <a:off x="2304306" y="3414359"/>
            <a:ext cx="63374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b="1" dirty="0">
              <a:solidFill>
                <a:schemeClr val="tx1"/>
              </a:solidFill>
              <a:latin typeface="Arial Narrow" panose="020B0606020202030204" pitchFamily="34" charset="0"/>
            </a:endParaRPr>
          </a:p>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a:p>
            <a:pPr algn="ctr"/>
            <a:endParaRPr lang="es-ES" sz="1050" b="1" dirty="0">
              <a:solidFill>
                <a:schemeClr val="tx1"/>
              </a:solidFill>
              <a:latin typeface="Arial Narrow" panose="020B0606020202030204" pitchFamily="34" charset="0"/>
            </a:endParaRPr>
          </a:p>
        </p:txBody>
      </p:sp>
      <p:pic>
        <p:nvPicPr>
          <p:cNvPr id="54" name="Imagen 53"/>
          <p:cNvPicPr>
            <a:picLocks noChangeAspect="1"/>
          </p:cNvPicPr>
          <p:nvPr/>
        </p:nvPicPr>
        <p:blipFill>
          <a:blip r:embed="rId9"/>
          <a:stretch>
            <a:fillRect/>
          </a:stretch>
        </p:blipFill>
        <p:spPr>
          <a:xfrm>
            <a:off x="2407380" y="2774179"/>
            <a:ext cx="410987" cy="439209"/>
          </a:xfrm>
          <a:prstGeom prst="rect">
            <a:avLst/>
          </a:prstGeom>
        </p:spPr>
      </p:pic>
      <p:sp>
        <p:nvSpPr>
          <p:cNvPr id="9" name="CuadroTexto 8"/>
          <p:cNvSpPr txBox="1"/>
          <p:nvPr/>
        </p:nvSpPr>
        <p:spPr>
          <a:xfrm>
            <a:off x="1034350" y="4246076"/>
            <a:ext cx="5969255" cy="253916"/>
          </a:xfrm>
          <a:prstGeom prst="rect">
            <a:avLst/>
          </a:prstGeom>
          <a:noFill/>
        </p:spPr>
        <p:txBody>
          <a:bodyPr wrap="square" rtlCol="0">
            <a:spAutoFit/>
          </a:bodyPr>
          <a:lstStyle/>
          <a:p>
            <a:r>
              <a:rPr lang="es-MX" sz="1050" b="1" dirty="0"/>
              <a:t>Casos e incidencia de dengue por comuna en Medellín con corte a semana epidemiológica 48 2025 </a:t>
            </a:r>
            <a:endParaRPr lang="es-CO" sz="1050" b="1" dirty="0"/>
          </a:p>
        </p:txBody>
      </p:sp>
      <p:sp>
        <p:nvSpPr>
          <p:cNvPr id="17" name="Rectángulo 16"/>
          <p:cNvSpPr/>
          <p:nvPr/>
        </p:nvSpPr>
        <p:spPr>
          <a:xfrm>
            <a:off x="3113653" y="7699702"/>
            <a:ext cx="3231058" cy="184666"/>
          </a:xfrm>
          <a:prstGeom prst="rect">
            <a:avLst/>
          </a:prstGeom>
        </p:spPr>
        <p:txBody>
          <a:bodyPr wrap="square">
            <a:spAutoFit/>
          </a:bodyPr>
          <a:lstStyle/>
          <a:p>
            <a:r>
              <a:rPr lang="es-CO" sz="600" dirty="0"/>
              <a:t>https://www.medellin.gov.co/mapgis9/mapa.jsp?aplicacion=1&amp;css=css/app_mapas_medellin.css</a:t>
            </a:r>
          </a:p>
        </p:txBody>
      </p:sp>
      <p:sp>
        <p:nvSpPr>
          <p:cNvPr id="64" name="58 Rectángulo"/>
          <p:cNvSpPr/>
          <p:nvPr/>
        </p:nvSpPr>
        <p:spPr>
          <a:xfrm>
            <a:off x="-29226" y="8938420"/>
            <a:ext cx="2088232" cy="223138"/>
          </a:xfrm>
          <a:prstGeom prst="rect">
            <a:avLst/>
          </a:prstGeom>
        </p:spPr>
        <p:txBody>
          <a:bodyPr wrap="square">
            <a:spAutoFit/>
          </a:bodyPr>
          <a:lstStyle/>
          <a:p>
            <a:pPr algn="just"/>
            <a:r>
              <a:rPr lang="es-ES" sz="600" dirty="0"/>
              <a:t>Fuente: SIVIGILA. Secretaria de Salud de Medellín</a:t>
            </a:r>
            <a:r>
              <a:rPr lang="es-ES" sz="800" dirty="0"/>
              <a:t>. </a:t>
            </a:r>
          </a:p>
        </p:txBody>
      </p:sp>
      <p:sp>
        <p:nvSpPr>
          <p:cNvPr id="65" name="9 Rectángulo"/>
          <p:cNvSpPr/>
          <p:nvPr/>
        </p:nvSpPr>
        <p:spPr>
          <a:xfrm>
            <a:off x="2211343" y="3175799"/>
            <a:ext cx="81304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Psiquiátrico</a:t>
            </a:r>
            <a:endParaRPr lang="es-ES" sz="1000" b="1" u="sng" dirty="0">
              <a:solidFill>
                <a:sysClr val="windowText" lastClr="000000"/>
              </a:solidFill>
              <a:latin typeface="Arial Narrow" panose="020B0606020202030204" pitchFamily="34" charset="0"/>
            </a:endParaRPr>
          </a:p>
        </p:txBody>
      </p:sp>
      <p:sp>
        <p:nvSpPr>
          <p:cNvPr id="66" name="9 Rectángulo"/>
          <p:cNvSpPr/>
          <p:nvPr/>
        </p:nvSpPr>
        <p:spPr>
          <a:xfrm>
            <a:off x="3014403" y="3183237"/>
            <a:ext cx="418705"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PPL</a:t>
            </a:r>
            <a:endParaRPr lang="es-ES" sz="1000" b="1" u="sng" dirty="0">
              <a:solidFill>
                <a:sysClr val="windowText" lastClr="000000"/>
              </a:solidFill>
              <a:latin typeface="Arial Narrow" panose="020B0606020202030204" pitchFamily="34" charset="0"/>
            </a:endParaRPr>
          </a:p>
        </p:txBody>
      </p:sp>
      <p:sp>
        <p:nvSpPr>
          <p:cNvPr id="67" name="9 Rectángulo"/>
          <p:cNvSpPr/>
          <p:nvPr/>
        </p:nvSpPr>
        <p:spPr>
          <a:xfrm>
            <a:off x="3651724" y="3175354"/>
            <a:ext cx="651139"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Migrante</a:t>
            </a:r>
            <a:endParaRPr lang="es-ES" sz="1000" b="1" u="sng" dirty="0">
              <a:solidFill>
                <a:sysClr val="windowText" lastClr="000000"/>
              </a:solidFill>
              <a:latin typeface="Arial Narrow" panose="020B0606020202030204" pitchFamily="34" charset="0"/>
            </a:endParaRPr>
          </a:p>
        </p:txBody>
      </p:sp>
      <p:sp>
        <p:nvSpPr>
          <p:cNvPr id="68" name="91 Rectángulo redondeado"/>
          <p:cNvSpPr/>
          <p:nvPr/>
        </p:nvSpPr>
        <p:spPr>
          <a:xfrm>
            <a:off x="5074979" y="3423969"/>
            <a:ext cx="692791"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0,16%</a:t>
            </a:r>
          </a:p>
          <a:p>
            <a:pPr algn="ctr"/>
            <a:r>
              <a:rPr lang="es-ES" sz="1050" b="1" dirty="0">
                <a:solidFill>
                  <a:schemeClr val="tx1"/>
                </a:solidFill>
                <a:latin typeface="Arial Narrow" panose="020B0606020202030204" pitchFamily="34" charset="0"/>
              </a:rPr>
              <a:t>2 casos</a:t>
            </a:r>
          </a:p>
        </p:txBody>
      </p:sp>
      <p:pic>
        <p:nvPicPr>
          <p:cNvPr id="7" name="Imagen 6"/>
          <p:cNvPicPr>
            <a:picLocks noChangeAspect="1"/>
          </p:cNvPicPr>
          <p:nvPr/>
        </p:nvPicPr>
        <p:blipFill>
          <a:blip r:embed="rId10"/>
          <a:stretch>
            <a:fillRect/>
          </a:stretch>
        </p:blipFill>
        <p:spPr>
          <a:xfrm>
            <a:off x="3045446" y="2717042"/>
            <a:ext cx="431179" cy="496907"/>
          </a:xfrm>
          <a:prstGeom prst="rect">
            <a:avLst/>
          </a:prstGeom>
        </p:spPr>
      </p:pic>
      <p:pic>
        <p:nvPicPr>
          <p:cNvPr id="12" name="Imagen 11"/>
          <p:cNvPicPr>
            <a:picLocks noChangeAspect="1"/>
          </p:cNvPicPr>
          <p:nvPr/>
        </p:nvPicPr>
        <p:blipFill>
          <a:blip r:embed="rId11"/>
          <a:stretch>
            <a:fillRect/>
          </a:stretch>
        </p:blipFill>
        <p:spPr>
          <a:xfrm>
            <a:off x="4429547" y="2652682"/>
            <a:ext cx="599270" cy="546934"/>
          </a:xfrm>
          <a:prstGeom prst="rect">
            <a:avLst/>
          </a:prstGeom>
        </p:spPr>
      </p:pic>
      <p:sp>
        <p:nvSpPr>
          <p:cNvPr id="69" name="43 Rectángulo redondeado"/>
          <p:cNvSpPr/>
          <p:nvPr/>
        </p:nvSpPr>
        <p:spPr>
          <a:xfrm>
            <a:off x="6498062" y="3421771"/>
            <a:ext cx="630780" cy="36004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0%</a:t>
            </a:r>
          </a:p>
          <a:p>
            <a:pPr algn="ctr"/>
            <a:r>
              <a:rPr lang="es-ES" sz="1050" b="1" dirty="0">
                <a:solidFill>
                  <a:schemeClr val="tx1"/>
                </a:solidFill>
                <a:latin typeface="Arial Narrow" panose="020B0606020202030204" pitchFamily="34" charset="0"/>
              </a:rPr>
              <a:t>0 casos</a:t>
            </a:r>
          </a:p>
        </p:txBody>
      </p:sp>
      <p:sp>
        <p:nvSpPr>
          <p:cNvPr id="75" name="9 Rectángulo"/>
          <p:cNvSpPr/>
          <p:nvPr/>
        </p:nvSpPr>
        <p:spPr>
          <a:xfrm>
            <a:off x="6416652" y="3147984"/>
            <a:ext cx="684803" cy="246221"/>
          </a:xfrm>
          <a:prstGeom prst="rect">
            <a:avLst/>
          </a:prstGeom>
        </p:spPr>
        <p:txBody>
          <a:bodyPr wrap="none">
            <a:spAutoFit/>
          </a:bodyPr>
          <a:lstStyle/>
          <a:p>
            <a:pPr algn="ctr"/>
            <a:r>
              <a:rPr lang="es-ES" sz="1000" b="1" dirty="0">
                <a:latin typeface="Arial Narrow" panose="020B0606020202030204" pitchFamily="34" charset="0"/>
              </a:rPr>
              <a:t> </a:t>
            </a:r>
            <a:r>
              <a:rPr lang="es-ES" sz="1000" b="1" u="sng" dirty="0">
                <a:latin typeface="Arial Narrow" panose="020B0606020202030204" pitchFamily="34" charset="0"/>
              </a:rPr>
              <a:t>Victima V</a:t>
            </a:r>
            <a:endParaRPr lang="es-ES" sz="1000" b="1" u="sng" dirty="0">
              <a:solidFill>
                <a:sysClr val="windowText" lastClr="000000"/>
              </a:solidFill>
              <a:latin typeface="Arial Narrow" panose="020B0606020202030204" pitchFamily="34" charset="0"/>
            </a:endParaRPr>
          </a:p>
        </p:txBody>
      </p:sp>
      <p:pic>
        <p:nvPicPr>
          <p:cNvPr id="31" name="Imagen 30"/>
          <p:cNvPicPr>
            <a:picLocks noChangeAspect="1"/>
          </p:cNvPicPr>
          <p:nvPr/>
        </p:nvPicPr>
        <p:blipFill>
          <a:blip r:embed="rId12"/>
          <a:stretch>
            <a:fillRect/>
          </a:stretch>
        </p:blipFill>
        <p:spPr>
          <a:xfrm>
            <a:off x="6530818" y="2645034"/>
            <a:ext cx="526016" cy="528533"/>
          </a:xfrm>
          <a:prstGeom prst="rect">
            <a:avLst/>
          </a:prstGeom>
        </p:spPr>
      </p:pic>
      <p:pic>
        <p:nvPicPr>
          <p:cNvPr id="58" name="Imagen 57">
            <a:extLst>
              <a:ext uri="{FF2B5EF4-FFF2-40B4-BE49-F238E27FC236}">
                <a16:creationId xmlns:a16="http://schemas.microsoft.com/office/drawing/2014/main" id="{8ED609A3-854C-4C23-9ED2-98FE610D8A22}"/>
              </a:ext>
            </a:extLst>
          </p:cNvPr>
          <p:cNvPicPr/>
          <p:nvPr/>
        </p:nvPicPr>
        <p:blipFill>
          <a:blip r:embed="rId13"/>
          <a:stretch>
            <a:fillRect/>
          </a:stretch>
        </p:blipFill>
        <p:spPr>
          <a:xfrm>
            <a:off x="2938049" y="4560630"/>
            <a:ext cx="4231292" cy="3139072"/>
          </a:xfrm>
          <a:prstGeom prst="rect">
            <a:avLst/>
          </a:prstGeom>
        </p:spPr>
      </p:pic>
      <p:graphicFrame>
        <p:nvGraphicFramePr>
          <p:cNvPr id="2" name="Tabla 1">
            <a:extLst>
              <a:ext uri="{FF2B5EF4-FFF2-40B4-BE49-F238E27FC236}">
                <a16:creationId xmlns:a16="http://schemas.microsoft.com/office/drawing/2014/main" id="{E11A24CF-772A-42F7-A89C-8ECD9CC1B98F}"/>
              </a:ext>
            </a:extLst>
          </p:cNvPr>
          <p:cNvGraphicFramePr>
            <a:graphicFrameLocks noGrp="1"/>
          </p:cNvGraphicFramePr>
          <p:nvPr>
            <p:extLst/>
          </p:nvPr>
        </p:nvGraphicFramePr>
        <p:xfrm>
          <a:off x="59243" y="4560630"/>
          <a:ext cx="2822574" cy="4312920"/>
        </p:xfrm>
        <a:graphic>
          <a:graphicData uri="http://schemas.openxmlformats.org/drawingml/2006/table">
            <a:tbl>
              <a:tblPr firstRow="1" firstCol="1" bandRow="1"/>
              <a:tblGrid>
                <a:gridCol w="1333500">
                  <a:extLst>
                    <a:ext uri="{9D8B030D-6E8A-4147-A177-3AD203B41FA5}">
                      <a16:colId xmlns:a16="http://schemas.microsoft.com/office/drawing/2014/main" val="3157709257"/>
                    </a:ext>
                  </a:extLst>
                </a:gridCol>
                <a:gridCol w="425450">
                  <a:extLst>
                    <a:ext uri="{9D8B030D-6E8A-4147-A177-3AD203B41FA5}">
                      <a16:colId xmlns:a16="http://schemas.microsoft.com/office/drawing/2014/main" val="3414258559"/>
                    </a:ext>
                  </a:extLst>
                </a:gridCol>
                <a:gridCol w="525462">
                  <a:extLst>
                    <a:ext uri="{9D8B030D-6E8A-4147-A177-3AD203B41FA5}">
                      <a16:colId xmlns:a16="http://schemas.microsoft.com/office/drawing/2014/main" val="3801917286"/>
                    </a:ext>
                  </a:extLst>
                </a:gridCol>
                <a:gridCol w="538162">
                  <a:extLst>
                    <a:ext uri="{9D8B030D-6E8A-4147-A177-3AD203B41FA5}">
                      <a16:colId xmlns:a16="http://schemas.microsoft.com/office/drawing/2014/main" val="2854692355"/>
                    </a:ext>
                  </a:extLst>
                </a:gridCol>
              </a:tblGrid>
              <a:tr h="179705">
                <a:tc>
                  <a:txBody>
                    <a:bodyPr/>
                    <a:lstStyle/>
                    <a:p>
                      <a:r>
                        <a:rPr lang="es-CO" sz="800" b="1">
                          <a:solidFill>
                            <a:srgbClr val="000000"/>
                          </a:solidFill>
                          <a:effectLst/>
                          <a:latin typeface="Calibri" panose="020F0502020204030204" pitchFamily="34" charset="0"/>
                          <a:ea typeface="Times New Roman" panose="02020603050405020304" pitchFamily="18" charset="0"/>
                        </a:rPr>
                        <a:t>Comuna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r>
                        <a:rPr lang="es-CO" sz="800" b="1" dirty="0">
                          <a:solidFill>
                            <a:srgbClr val="000000"/>
                          </a:solidFill>
                          <a:effectLst/>
                          <a:latin typeface="Calibri" panose="020F0502020204030204" pitchFamily="34" charset="0"/>
                          <a:ea typeface="Times New Roman" panose="02020603050405020304" pitchFamily="18" charset="0"/>
                        </a:rPr>
                        <a:t># Casos</a:t>
                      </a:r>
                      <a:endParaRPr lang="es-CO" sz="800" dirty="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r>
                        <a:rPr lang="es-CO" sz="800" b="1">
                          <a:solidFill>
                            <a:srgbClr val="000000"/>
                          </a:solidFill>
                          <a:effectLst/>
                          <a:latin typeface="Calibri" panose="020F0502020204030204" pitchFamily="34" charset="0"/>
                          <a:ea typeface="Times New Roman" panose="02020603050405020304" pitchFamily="18" charset="0"/>
                        </a:rPr>
                        <a:t>Población</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r>
                        <a:rPr lang="es-CO" sz="800" b="1">
                          <a:solidFill>
                            <a:srgbClr val="000000"/>
                          </a:solidFill>
                          <a:effectLst/>
                          <a:latin typeface="Calibri" panose="020F0502020204030204" pitchFamily="34" charset="0"/>
                          <a:ea typeface="Times New Roman" panose="02020603050405020304" pitchFamily="18" charset="0"/>
                        </a:rPr>
                        <a:t>Incidencia</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143872516"/>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ROBLEDO</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121</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216194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56,0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9C75"/>
                    </a:solidFill>
                  </a:tcPr>
                </a:tc>
                <a:extLst>
                  <a:ext uri="{0D108BD9-81ED-4DB2-BD59-A6C34878D82A}">
                    <a16:rowId xmlns:a16="http://schemas.microsoft.com/office/drawing/2014/main" val="3194950581"/>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SAN JAVIER</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118</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6F6D"/>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182447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64,7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7D6F"/>
                    </a:solidFill>
                  </a:tcPr>
                </a:tc>
                <a:extLst>
                  <a:ext uri="{0D108BD9-81ED-4DB2-BD59-A6C34878D82A}">
                    <a16:rowId xmlns:a16="http://schemas.microsoft.com/office/drawing/2014/main" val="2785544722"/>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BELEN</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113</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786E"/>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222266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50,8</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D79"/>
                    </a:solidFill>
                  </a:tcPr>
                </a:tc>
                <a:extLst>
                  <a:ext uri="{0D108BD9-81ED-4DB2-BD59-A6C34878D82A}">
                    <a16:rowId xmlns:a16="http://schemas.microsoft.com/office/drawing/2014/main" val="2290423719"/>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VILLA HERMOSA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97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9474"/>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179508</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54,0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A276"/>
                    </a:solidFill>
                  </a:tcPr>
                </a:tc>
                <a:extLst>
                  <a:ext uri="{0D108BD9-81ED-4DB2-BD59-A6C34878D82A}">
                    <a16:rowId xmlns:a16="http://schemas.microsoft.com/office/drawing/2014/main" val="1859709094"/>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NO CODIFICA DIRECCIÓN</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90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A076"/>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0,0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822329611"/>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EL POBLADO</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80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B279"/>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113594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70,4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54345605"/>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MANRIQUE</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72</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07C"/>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185895</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38,7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781"/>
                    </a:solidFill>
                  </a:tcPr>
                </a:tc>
                <a:extLst>
                  <a:ext uri="{0D108BD9-81ED-4DB2-BD59-A6C34878D82A}">
                    <a16:rowId xmlns:a16="http://schemas.microsoft.com/office/drawing/2014/main" val="3746076000"/>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POPULAR</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61</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380"/>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154823</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39,4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2492251083"/>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SAN CRISTOBAL</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57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81"/>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168924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33,7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984"/>
                    </a:solidFill>
                  </a:tcPr>
                </a:tc>
                <a:extLst>
                  <a:ext uri="{0D108BD9-81ED-4DB2-BD59-A6C34878D82A}">
                    <a16:rowId xmlns:a16="http://schemas.microsoft.com/office/drawing/2014/main" val="99974392"/>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BUENOS AIRES</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57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81"/>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183086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31,1</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E883"/>
                    </a:solidFill>
                  </a:tcPr>
                </a:tc>
                <a:extLst>
                  <a:ext uri="{0D108BD9-81ED-4DB2-BD59-A6C34878D82A}">
                    <a16:rowId xmlns:a16="http://schemas.microsoft.com/office/drawing/2014/main" val="2513609751"/>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DOCE DE OCTUBRE</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186227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25,2</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081"/>
                    </a:solidFill>
                  </a:tcPr>
                </a:tc>
                <a:extLst>
                  <a:ext uri="{0D108BD9-81ED-4DB2-BD59-A6C34878D82A}">
                    <a16:rowId xmlns:a16="http://schemas.microsoft.com/office/drawing/2014/main" val="3991919072"/>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LA CANDELARIA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80444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58,4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9373"/>
                    </a:solidFill>
                  </a:tcPr>
                </a:tc>
                <a:extLst>
                  <a:ext uri="{0D108BD9-81ED-4DB2-BD59-A6C34878D82A}">
                    <a16:rowId xmlns:a16="http://schemas.microsoft.com/office/drawing/2014/main" val="2288382827"/>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ARANJUEZ</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A83"/>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147250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31,2</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883"/>
                    </a:solidFill>
                  </a:tcPr>
                </a:tc>
                <a:extLst>
                  <a:ext uri="{0D108BD9-81ED-4DB2-BD59-A6C34878D82A}">
                    <a16:rowId xmlns:a16="http://schemas.microsoft.com/office/drawing/2014/main" val="2427839316"/>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CASTILLA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41</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2"/>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128067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32,0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83"/>
                    </a:solidFill>
                  </a:tcPr>
                </a:tc>
                <a:extLst>
                  <a:ext uri="{0D108BD9-81ED-4DB2-BD59-A6C34878D82A}">
                    <a16:rowId xmlns:a16="http://schemas.microsoft.com/office/drawing/2014/main" val="3698714229"/>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SAN ANTONIO DE PRADO</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81"/>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126953</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28,4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482"/>
                    </a:solidFill>
                  </a:tcPr>
                </a:tc>
                <a:extLst>
                  <a:ext uri="{0D108BD9-81ED-4DB2-BD59-A6C34878D82A}">
                    <a16:rowId xmlns:a16="http://schemas.microsoft.com/office/drawing/2014/main" val="3955432804"/>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LAURELES</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32</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DC81"/>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101487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31,5</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983"/>
                    </a:solidFill>
                  </a:tcPr>
                </a:tc>
                <a:extLst>
                  <a:ext uri="{0D108BD9-81ED-4DB2-BD59-A6C34878D82A}">
                    <a16:rowId xmlns:a16="http://schemas.microsoft.com/office/drawing/2014/main" val="3491220939"/>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SANTA CRUZ</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31</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B80"/>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126425</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24,5</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DF81"/>
                    </a:solidFill>
                  </a:tcPr>
                </a:tc>
                <a:extLst>
                  <a:ext uri="{0D108BD9-81ED-4DB2-BD59-A6C34878D82A}">
                    <a16:rowId xmlns:a16="http://schemas.microsoft.com/office/drawing/2014/main" val="669803873"/>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GUAYABAL</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27</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BD780"/>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64320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42,0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C7E"/>
                    </a:solidFill>
                  </a:tcPr>
                </a:tc>
                <a:extLst>
                  <a:ext uri="{0D108BD9-81ED-4DB2-BD59-A6C34878D82A}">
                    <a16:rowId xmlns:a16="http://schemas.microsoft.com/office/drawing/2014/main" val="2059200032"/>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LA AMERICA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67F"/>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88714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29,3</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683"/>
                    </a:solidFill>
                  </a:tcPr>
                </a:tc>
                <a:extLst>
                  <a:ext uri="{0D108BD9-81ED-4DB2-BD59-A6C34878D82A}">
                    <a16:rowId xmlns:a16="http://schemas.microsoft.com/office/drawing/2014/main" val="3920873301"/>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ALTAVISTA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22</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D27F"/>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47189</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46,6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C7B"/>
                    </a:solidFill>
                  </a:tcPr>
                </a:tc>
                <a:extLst>
                  <a:ext uri="{0D108BD9-81ED-4DB2-BD59-A6C34878D82A}">
                    <a16:rowId xmlns:a16="http://schemas.microsoft.com/office/drawing/2014/main" val="2985311915"/>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SANTA ELENA</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10</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67C"/>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34715</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28,8</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582"/>
                    </a:solidFill>
                  </a:tcPr>
                </a:tc>
                <a:extLst>
                  <a:ext uri="{0D108BD9-81ED-4DB2-BD59-A6C34878D82A}">
                    <a16:rowId xmlns:a16="http://schemas.microsoft.com/office/drawing/2014/main" val="2689386320"/>
                  </a:ext>
                </a:extLst>
              </a:tr>
              <a:tr h="179705">
                <a:tc>
                  <a:txBody>
                    <a:bodyPr/>
                    <a:lstStyle/>
                    <a:p>
                      <a:r>
                        <a:rPr lang="es-CO" sz="800">
                          <a:solidFill>
                            <a:srgbClr val="000000"/>
                          </a:solidFill>
                          <a:effectLst/>
                          <a:latin typeface="Calibri" panose="020F0502020204030204" pitchFamily="34" charset="0"/>
                          <a:ea typeface="Times New Roman" panose="02020603050405020304" pitchFamily="18" charset="0"/>
                        </a:rPr>
                        <a:t>SAN SEBASTIAN DE PALMITAS</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6936</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CO" sz="800">
                          <a:solidFill>
                            <a:srgbClr val="000000"/>
                          </a:solidFill>
                          <a:effectLst/>
                          <a:latin typeface="Calibri" panose="020F0502020204030204" pitchFamily="34" charset="0"/>
                          <a:ea typeface="Times New Roman" panose="02020603050405020304" pitchFamily="18" charset="0"/>
                        </a:rPr>
                        <a:t>14,4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7D17E"/>
                    </a:solidFill>
                  </a:tcPr>
                </a:tc>
                <a:extLst>
                  <a:ext uri="{0D108BD9-81ED-4DB2-BD59-A6C34878D82A}">
                    <a16:rowId xmlns:a16="http://schemas.microsoft.com/office/drawing/2014/main" val="2069767785"/>
                  </a:ext>
                </a:extLst>
              </a:tr>
              <a:tr h="179705">
                <a:tc>
                  <a:txBody>
                    <a:bodyPr/>
                    <a:lstStyle/>
                    <a:p>
                      <a:r>
                        <a:rPr lang="es-CO" sz="800" b="1">
                          <a:solidFill>
                            <a:srgbClr val="000000"/>
                          </a:solidFill>
                          <a:effectLst/>
                          <a:latin typeface="Calibri" panose="020F0502020204030204" pitchFamily="34" charset="0"/>
                          <a:ea typeface="Times New Roman" panose="02020603050405020304" pitchFamily="18" charset="0"/>
                        </a:rPr>
                        <a:t>Total general</a:t>
                      </a:r>
                      <a:endParaRPr lang="es-CO" sz="800">
                        <a:effectLst/>
                        <a:latin typeface="Calibri" panose="020F0502020204030204" pitchFamily="34" charset="0"/>
                        <a:ea typeface="Cambria" panose="020405030504060302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r>
                        <a:rPr lang="es-CO" sz="800" b="1">
                          <a:solidFill>
                            <a:srgbClr val="000000"/>
                          </a:solidFill>
                          <a:effectLst/>
                          <a:latin typeface="Calibri" panose="020F0502020204030204" pitchFamily="34" charset="0"/>
                          <a:ea typeface="Times New Roman" panose="02020603050405020304" pitchFamily="18" charset="0"/>
                        </a:rPr>
                        <a:t>1232</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r>
                        <a:rPr lang="es-CO" sz="800" b="1">
                          <a:solidFill>
                            <a:srgbClr val="000000"/>
                          </a:solidFill>
                          <a:effectLst/>
                          <a:latin typeface="Calibri" panose="020F0502020204030204" pitchFamily="34" charset="0"/>
                          <a:ea typeface="Times New Roman" panose="02020603050405020304" pitchFamily="18" charset="0"/>
                        </a:rPr>
                        <a:t>2745464</a:t>
                      </a:r>
                      <a:endParaRPr lang="es-CO" sz="80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a:r>
                        <a:rPr lang="es-CO" sz="800" b="1" dirty="0">
                          <a:solidFill>
                            <a:srgbClr val="000000"/>
                          </a:solidFill>
                          <a:effectLst/>
                          <a:latin typeface="Calibri" panose="020F0502020204030204" pitchFamily="34" charset="0"/>
                          <a:ea typeface="Times New Roman" panose="02020603050405020304" pitchFamily="18" charset="0"/>
                        </a:rPr>
                        <a:t>44,9</a:t>
                      </a:r>
                      <a:endParaRPr lang="es-CO" sz="800" dirty="0">
                        <a:effectLst/>
                        <a:latin typeface="Calibri" panose="020F0502020204030204" pitchFamily="34" charset="0"/>
                        <a:ea typeface="Cambria" panose="020405030504060302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32478239"/>
                  </a:ext>
                </a:extLst>
              </a:tr>
            </a:tbl>
          </a:graphicData>
        </a:graphic>
      </p:graphicFrame>
      <p:pic>
        <p:nvPicPr>
          <p:cNvPr id="3" name="Imagen 2">
            <a:extLst>
              <a:ext uri="{FF2B5EF4-FFF2-40B4-BE49-F238E27FC236}">
                <a16:creationId xmlns:a16="http://schemas.microsoft.com/office/drawing/2014/main" id="{0F0ABCC1-D8FE-40C8-8D28-BE536BDDBD7D}"/>
              </a:ext>
            </a:extLst>
          </p:cNvPr>
          <p:cNvPicPr>
            <a:picLocks noChangeAspect="1"/>
          </p:cNvPicPr>
          <p:nvPr/>
        </p:nvPicPr>
        <p:blipFill>
          <a:blip r:embed="rId14"/>
          <a:stretch>
            <a:fillRect/>
          </a:stretch>
        </p:blipFill>
        <p:spPr>
          <a:xfrm>
            <a:off x="13843" y="391065"/>
            <a:ext cx="6180303" cy="1666875"/>
          </a:xfrm>
          <a:prstGeom prst="rect">
            <a:avLst/>
          </a:prstGeom>
        </p:spPr>
      </p:pic>
      <p:sp>
        <p:nvSpPr>
          <p:cNvPr id="60"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58</a:t>
            </a:r>
            <a:endParaRPr lang="es-ES" sz="105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36349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29" y="4572000"/>
            <a:ext cx="3605107"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lvl="0" algn="ctr"/>
            <a:r>
              <a:rPr lang="es-ES" sz="800" b="1" dirty="0">
                <a:latin typeface="Arial Narrow"/>
                <a:ea typeface="Arial Narrow"/>
                <a:cs typeface="Arial Narrow"/>
                <a:sym typeface="Arial Narrow"/>
              </a:rPr>
              <a:t>Programa Vigilancia Epidemiológica – Subsecretaría de Salud Pública</a:t>
            </a:r>
            <a:endParaRPr lang="es-ES" sz="1200" dirty="0">
              <a:solidFill>
                <a:schemeClr val="dk1"/>
              </a:solidFill>
              <a:latin typeface="Times New Roman"/>
              <a:ea typeface="Times New Roman"/>
              <a:cs typeface="Times New Roman"/>
              <a:sym typeface="Times New Roman"/>
            </a:endParaRPr>
          </a:p>
          <a:p>
            <a:pPr algn="ctr"/>
            <a:r>
              <a:rPr lang="es-ES" sz="800" b="1" dirty="0">
                <a:latin typeface="Arial Narrow"/>
                <a:ea typeface="Arial Narrow"/>
                <a:cs typeface="Arial Narrow"/>
                <a:sym typeface="Arial Narrow"/>
              </a:rPr>
              <a:t>Período epidemiológico 12 de 2025 - Reporte Semanas 01 a 48 (Hasta noviembre 29 de 2025)</a:t>
            </a:r>
            <a:endParaRPr lang="es-ES"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
        <p:nvSpPr>
          <p:cNvPr id="2" name="62 CuadroTexto">
            <a:extLst>
              <a:ext uri="{FF2B5EF4-FFF2-40B4-BE49-F238E27FC236}">
                <a16:creationId xmlns:a16="http://schemas.microsoft.com/office/drawing/2014/main" id="{566DEBA3-855E-FFB6-29DC-B22F171087A5}"/>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a:t>
            </a:r>
            <a:r>
              <a:rPr lang="es-ES" sz="1050" b="1" dirty="0" smtClean="0">
                <a:latin typeface="Arial Narrow" panose="020B0606020202030204" pitchFamily="34" charset="0"/>
              </a:rPr>
              <a:t>. 59</a:t>
            </a:r>
            <a:endParaRPr lang="es-ES" sz="1050" b="1" dirty="0">
              <a:latin typeface="Arial Narrow" panose="020B0606020202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08636"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24179"/>
            <a:ext cx="2240673" cy="218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15830"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XII 2025</a:t>
            </a:r>
          </a:p>
        </p:txBody>
      </p:sp>
      <p:sp>
        <p:nvSpPr>
          <p:cNvPr id="6" name="5 Rectángulo"/>
          <p:cNvSpPr/>
          <p:nvPr/>
        </p:nvSpPr>
        <p:spPr>
          <a:xfrm>
            <a:off x="2274078" y="2167727"/>
            <a:ext cx="4946011"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XII de 2025. </a:t>
            </a:r>
          </a:p>
        </p:txBody>
      </p:sp>
      <p:grpSp>
        <p:nvGrpSpPr>
          <p:cNvPr id="8" name="7 Grupo"/>
          <p:cNvGrpSpPr/>
          <p:nvPr/>
        </p:nvGrpSpPr>
        <p:grpSpPr>
          <a:xfrm>
            <a:off x="185295" y="386750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1265</a:t>
              </a:r>
            </a:p>
          </p:txBody>
        </p:sp>
      </p:grpSp>
      <p:sp>
        <p:nvSpPr>
          <p:cNvPr id="10" name="9 Flecha arriba"/>
          <p:cNvSpPr/>
          <p:nvPr/>
        </p:nvSpPr>
        <p:spPr>
          <a:xfrm rot="10800000" flipH="1" flipV="1">
            <a:off x="36910" y="4393732"/>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185295" y="4326473"/>
            <a:ext cx="2055378" cy="646331"/>
          </a:xfrm>
          <a:prstGeom prst="rect">
            <a:avLst/>
          </a:prstGeom>
          <a:noFill/>
        </p:spPr>
        <p:txBody>
          <a:bodyPr wrap="square" rtlCol="0">
            <a:spAutoFit/>
          </a:bodyPr>
          <a:lstStyle/>
          <a:p>
            <a:pPr algn="r"/>
            <a:r>
              <a:rPr lang="es-ES" sz="1200" b="1" dirty="0">
                <a:latin typeface="Arial Narrow" panose="020B0606020202030204" pitchFamily="34" charset="0"/>
              </a:rPr>
              <a:t>Variación porcentual de 12,7% más respecto al mismo período del año anterior</a:t>
            </a:r>
          </a:p>
        </p:txBody>
      </p:sp>
      <p:sp>
        <p:nvSpPr>
          <p:cNvPr id="18" name="17 Rectángulo"/>
          <p:cNvSpPr/>
          <p:nvPr/>
        </p:nvSpPr>
        <p:spPr>
          <a:xfrm>
            <a:off x="2240673" y="4480828"/>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varicela. Medellín, a periodo epidemiológico XII, años 2023-2025.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04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131224"/>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6</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5894826" y="5530180"/>
            <a:ext cx="1325263" cy="1292662"/>
          </a:xfrm>
          <a:prstGeom prst="rect">
            <a:avLst/>
          </a:prstGeom>
          <a:noFill/>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incidencia de varicela. Medellín, a período epidemiológico XII de 2025. </a:t>
            </a:r>
          </a:p>
        </p:txBody>
      </p:sp>
      <p:pic>
        <p:nvPicPr>
          <p:cNvPr id="4" name="Imagen 3">
            <a:extLst>
              <a:ext uri="{FF2B5EF4-FFF2-40B4-BE49-F238E27FC236}">
                <a16:creationId xmlns:a16="http://schemas.microsoft.com/office/drawing/2014/main" id="{B1DFA996-11F5-D074-68B0-4636D4DA88AE}"/>
              </a:ext>
            </a:extLst>
          </p:cNvPr>
          <p:cNvPicPr>
            <a:picLocks noChangeAspect="1"/>
          </p:cNvPicPr>
          <p:nvPr/>
        </p:nvPicPr>
        <p:blipFill>
          <a:blip r:embed="rId5"/>
          <a:stretch>
            <a:fillRect/>
          </a:stretch>
        </p:blipFill>
        <p:spPr>
          <a:xfrm>
            <a:off x="2213106" y="354774"/>
            <a:ext cx="4987794" cy="1835021"/>
          </a:xfrm>
          <a:prstGeom prst="rect">
            <a:avLst/>
          </a:prstGeom>
        </p:spPr>
      </p:pic>
      <p:pic>
        <p:nvPicPr>
          <p:cNvPr id="16" name="Imagen 15">
            <a:extLst>
              <a:ext uri="{FF2B5EF4-FFF2-40B4-BE49-F238E27FC236}">
                <a16:creationId xmlns:a16="http://schemas.microsoft.com/office/drawing/2014/main" id="{B9E8A957-5CEA-2B49-D012-962F0A85DA97}"/>
              </a:ext>
            </a:extLst>
          </p:cNvPr>
          <p:cNvPicPr>
            <a:picLocks noChangeAspect="1"/>
          </p:cNvPicPr>
          <p:nvPr/>
        </p:nvPicPr>
        <p:blipFill>
          <a:blip r:embed="rId6"/>
          <a:stretch>
            <a:fillRect/>
          </a:stretch>
        </p:blipFill>
        <p:spPr>
          <a:xfrm>
            <a:off x="2212658" y="2471952"/>
            <a:ext cx="4983772" cy="1986800"/>
          </a:xfrm>
          <a:prstGeom prst="rect">
            <a:avLst/>
          </a:prstGeom>
        </p:spPr>
      </p:pic>
      <p:pic>
        <p:nvPicPr>
          <p:cNvPr id="3" name="Imagen 2">
            <a:extLst>
              <a:ext uri="{FF2B5EF4-FFF2-40B4-BE49-F238E27FC236}">
                <a16:creationId xmlns:a16="http://schemas.microsoft.com/office/drawing/2014/main" id="{B045C114-B816-A303-0ACA-62073F42E55D}"/>
              </a:ext>
            </a:extLst>
          </p:cNvPr>
          <p:cNvPicPr>
            <a:picLocks noChangeAspect="1"/>
          </p:cNvPicPr>
          <p:nvPr/>
        </p:nvPicPr>
        <p:blipFill>
          <a:blip r:embed="rId7"/>
          <a:stretch>
            <a:fillRect/>
          </a:stretch>
        </p:blipFill>
        <p:spPr>
          <a:xfrm>
            <a:off x="19189" y="5558342"/>
            <a:ext cx="5957525" cy="3585658"/>
          </a:xfrm>
          <a:prstGeom prst="rect">
            <a:avLst/>
          </a:prstGeom>
        </p:spPr>
      </p:pic>
    </p:spTree>
    <p:extLst>
      <p:ext uri="{BB962C8B-B14F-4D97-AF65-F5344CB8AC3E}">
        <p14:creationId xmlns:p14="http://schemas.microsoft.com/office/powerpoint/2010/main" val="43951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3 Rectángulo">
            <a:extLst>
              <a:ext uri="{FF2B5EF4-FFF2-40B4-BE49-F238E27FC236}">
                <a16:creationId xmlns:a16="http://schemas.microsoft.com/office/drawing/2014/main" id="{782E004F-0340-9DFE-A01A-073F96720F08}"/>
              </a:ext>
            </a:extLst>
          </p:cNvPr>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 name="25 Grupo">
            <a:extLst>
              <a:ext uri="{FF2B5EF4-FFF2-40B4-BE49-F238E27FC236}">
                <a16:creationId xmlns:a16="http://schemas.microsoft.com/office/drawing/2014/main" id="{37376271-0DD5-E61F-1511-33143AC42C36}"/>
              </a:ext>
            </a:extLst>
          </p:cNvPr>
          <p:cNvGrpSpPr/>
          <p:nvPr/>
        </p:nvGrpSpPr>
        <p:grpSpPr>
          <a:xfrm>
            <a:off x="277404" y="137149"/>
            <a:ext cx="3446504" cy="276999"/>
            <a:chOff x="2448322" y="74775"/>
            <a:chExt cx="3446504" cy="276999"/>
          </a:xfrm>
        </p:grpSpPr>
        <p:sp>
          <p:nvSpPr>
            <p:cNvPr id="5" name="26 Elipse">
              <a:extLst>
                <a:ext uri="{FF2B5EF4-FFF2-40B4-BE49-F238E27FC236}">
                  <a16:creationId xmlns:a16="http://schemas.microsoft.com/office/drawing/2014/main" id="{19D1E525-3EFE-395F-7E41-C47785EFF8E4}"/>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 name="27 Conector recto">
              <a:extLst>
                <a:ext uri="{FF2B5EF4-FFF2-40B4-BE49-F238E27FC236}">
                  <a16:creationId xmlns:a16="http://schemas.microsoft.com/office/drawing/2014/main" id="{3DF44EE9-DBB4-A4F2-AA10-3E2626C2ACA1}"/>
                </a:ext>
              </a:extLst>
            </p:cNvPr>
            <p:cNvCxnSpPr>
              <a:stCxn id="5"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a:extLst>
                <a:ext uri="{FF2B5EF4-FFF2-40B4-BE49-F238E27FC236}">
                  <a16:creationId xmlns:a16="http://schemas.microsoft.com/office/drawing/2014/main" id="{1EF7E761-B17D-7254-9E75-6B40BEBF3CA1}"/>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9" name="59 Rectángulo">
            <a:extLst>
              <a:ext uri="{FF2B5EF4-FFF2-40B4-BE49-F238E27FC236}">
                <a16:creationId xmlns:a16="http://schemas.microsoft.com/office/drawing/2014/main" id="{E7C7E097-F160-FC46-E086-3C2C44EA26E3}"/>
              </a:ext>
            </a:extLst>
          </p:cNvPr>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60 Grupo">
            <a:extLst>
              <a:ext uri="{FF2B5EF4-FFF2-40B4-BE49-F238E27FC236}">
                <a16:creationId xmlns:a16="http://schemas.microsoft.com/office/drawing/2014/main" id="{7E2C068D-7060-27B1-11E9-FE6166493BE1}"/>
              </a:ext>
            </a:extLst>
          </p:cNvPr>
          <p:cNvGrpSpPr/>
          <p:nvPr/>
        </p:nvGrpSpPr>
        <p:grpSpPr>
          <a:xfrm>
            <a:off x="277404" y="4298980"/>
            <a:ext cx="3446504" cy="276999"/>
            <a:chOff x="2448322" y="74775"/>
            <a:chExt cx="3446504" cy="276999"/>
          </a:xfrm>
        </p:grpSpPr>
        <p:sp>
          <p:nvSpPr>
            <p:cNvPr id="11" name="61 Elipse">
              <a:extLst>
                <a:ext uri="{FF2B5EF4-FFF2-40B4-BE49-F238E27FC236}">
                  <a16:creationId xmlns:a16="http://schemas.microsoft.com/office/drawing/2014/main" id="{3C7EDBFB-3B1E-C76B-9BD7-C4F8CEA57714}"/>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62 Conector recto">
              <a:extLst>
                <a:ext uri="{FF2B5EF4-FFF2-40B4-BE49-F238E27FC236}">
                  <a16:creationId xmlns:a16="http://schemas.microsoft.com/office/drawing/2014/main" id="{550C96A1-FE0D-178E-3F9D-6F5C15222315}"/>
                </a:ext>
              </a:extLst>
            </p:cNvPr>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63 CuadroTexto">
              <a:extLst>
                <a:ext uri="{FF2B5EF4-FFF2-40B4-BE49-F238E27FC236}">
                  <a16:creationId xmlns:a16="http://schemas.microsoft.com/office/drawing/2014/main" id="{8EC7C6C6-4F1B-7924-7B89-9F7E4E9B42BA}"/>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sp>
        <p:nvSpPr>
          <p:cNvPr id="15" name="104 CuadroTexto">
            <a:extLst>
              <a:ext uri="{FF2B5EF4-FFF2-40B4-BE49-F238E27FC236}">
                <a16:creationId xmlns:a16="http://schemas.microsoft.com/office/drawing/2014/main" id="{185CB37E-9B6A-D3B5-1343-7310C50C0520}"/>
              </a:ext>
            </a:extLst>
          </p:cNvPr>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7</a:t>
            </a:r>
            <a:endParaRPr lang="es-ES" sz="1050" b="1" dirty="0">
              <a:solidFill>
                <a:schemeClr val="bg1"/>
              </a:solidFill>
              <a:latin typeface="Arial Narrow" panose="020B0606020202030204" pitchFamily="34" charset="0"/>
            </a:endParaRPr>
          </a:p>
        </p:txBody>
      </p:sp>
      <p:pic>
        <p:nvPicPr>
          <p:cNvPr id="16" name="Picture 2">
            <a:extLst>
              <a:ext uri="{FF2B5EF4-FFF2-40B4-BE49-F238E27FC236}">
                <a16:creationId xmlns:a16="http://schemas.microsoft.com/office/drawing/2014/main" id="{A9AE6BE9-06D3-5214-8EFE-56C1D0D45287}"/>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45 Rectángulo redondeado">
            <a:extLst>
              <a:ext uri="{FF2B5EF4-FFF2-40B4-BE49-F238E27FC236}">
                <a16:creationId xmlns:a16="http://schemas.microsoft.com/office/drawing/2014/main" id="{68CECD1E-D5A9-6FF0-3536-3D33A3B21432}"/>
              </a:ext>
            </a:extLst>
          </p:cNvPr>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19" name="6 Conector angular">
            <a:extLst>
              <a:ext uri="{FF2B5EF4-FFF2-40B4-BE49-F238E27FC236}">
                <a16:creationId xmlns:a16="http://schemas.microsoft.com/office/drawing/2014/main" id="{C47E31E3-ED9B-1A8E-CF75-FFDCEF8951CA}"/>
              </a:ext>
            </a:extLst>
          </p:cNvPr>
          <p:cNvCxnSpPr>
            <a:stCxn id="18"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 name="16 Tabla">
            <a:extLst>
              <a:ext uri="{FF2B5EF4-FFF2-40B4-BE49-F238E27FC236}">
                <a16:creationId xmlns:a16="http://schemas.microsoft.com/office/drawing/2014/main" id="{D1D08448-A8E9-87E9-C921-6ED96058F768}"/>
              </a:ext>
            </a:extLst>
          </p:cNvPr>
          <p:cNvGraphicFramePr>
            <a:graphicFrameLocks noGrp="1"/>
          </p:cNvGraphicFramePr>
          <p:nvPr>
            <p:extLst/>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419" sz="1000" dirty="0">
                          <a:latin typeface="Arial Narrow" panose="020B0606020202030204" pitchFamily="34" charset="0"/>
                        </a:rPr>
                        <a:t>5</a:t>
                      </a:r>
                      <a:endParaRPr lang="es-CO" sz="1000" dirty="0">
                        <a:latin typeface="Arial Narrow" panose="020B0606020202030204" pitchFamily="34" charset="0"/>
                      </a:endParaRP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21" name="50 CuadroTexto">
            <a:extLst>
              <a:ext uri="{FF2B5EF4-FFF2-40B4-BE49-F238E27FC236}">
                <a16:creationId xmlns:a16="http://schemas.microsoft.com/office/drawing/2014/main" id="{3A9F25C2-9AC5-DE11-6C5A-43140774DD1D}"/>
              </a:ext>
            </a:extLst>
          </p:cNvPr>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22" name="52 Conector recto de flecha">
            <a:extLst>
              <a:ext uri="{FF2B5EF4-FFF2-40B4-BE49-F238E27FC236}">
                <a16:creationId xmlns:a16="http://schemas.microsoft.com/office/drawing/2014/main" id="{E4822B06-5E53-25EA-FED9-05140E48ECB7}"/>
              </a:ext>
            </a:extLst>
          </p:cNvPr>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3" name="53 Conector recto de flecha">
            <a:extLst>
              <a:ext uri="{FF2B5EF4-FFF2-40B4-BE49-F238E27FC236}">
                <a16:creationId xmlns:a16="http://schemas.microsoft.com/office/drawing/2014/main" id="{E2AD736D-D984-27FD-13F4-8DABA57C82EA}"/>
              </a:ext>
            </a:extLst>
          </p:cNvPr>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57 CuadroTexto">
            <a:extLst>
              <a:ext uri="{FF2B5EF4-FFF2-40B4-BE49-F238E27FC236}">
                <a16:creationId xmlns:a16="http://schemas.microsoft.com/office/drawing/2014/main" id="{D8B5E045-A2BE-C044-357D-849297E0B279}"/>
              </a:ext>
            </a:extLst>
          </p:cNvPr>
          <p:cNvSpPr txBox="1"/>
          <p:nvPr/>
        </p:nvSpPr>
        <p:spPr>
          <a:xfrm>
            <a:off x="4753486" y="3091333"/>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30" name="58 CuadroTexto">
            <a:extLst>
              <a:ext uri="{FF2B5EF4-FFF2-40B4-BE49-F238E27FC236}">
                <a16:creationId xmlns:a16="http://schemas.microsoft.com/office/drawing/2014/main" id="{F5C7CF21-F95B-C4C1-881D-E4BBCA742B76}"/>
              </a:ext>
            </a:extLst>
          </p:cNvPr>
          <p:cNvSpPr txBox="1"/>
          <p:nvPr/>
        </p:nvSpPr>
        <p:spPr>
          <a:xfrm>
            <a:off x="5392721" y="3327432"/>
            <a:ext cx="85792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(6 brotes)</a:t>
            </a:r>
          </a:p>
        </p:txBody>
      </p:sp>
      <p:sp>
        <p:nvSpPr>
          <p:cNvPr id="31" name="64 CuadroTexto">
            <a:extLst>
              <a:ext uri="{FF2B5EF4-FFF2-40B4-BE49-F238E27FC236}">
                <a16:creationId xmlns:a16="http://schemas.microsoft.com/office/drawing/2014/main" id="{D218A832-65D5-A352-9E36-ACA4B8AFEDB5}"/>
              </a:ext>
            </a:extLst>
          </p:cNvPr>
          <p:cNvSpPr txBox="1"/>
          <p:nvPr/>
        </p:nvSpPr>
        <p:spPr>
          <a:xfrm>
            <a:off x="2342448" y="3098459"/>
            <a:ext cx="2598512"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menores de 5 años</a:t>
            </a:r>
          </a:p>
        </p:txBody>
      </p:sp>
      <p:sp>
        <p:nvSpPr>
          <p:cNvPr id="32" name="65 CuadroTexto">
            <a:extLst>
              <a:ext uri="{FF2B5EF4-FFF2-40B4-BE49-F238E27FC236}">
                <a16:creationId xmlns:a16="http://schemas.microsoft.com/office/drawing/2014/main" id="{88843923-AF41-BD4C-929D-025DCFB6EDB2}"/>
              </a:ext>
            </a:extLst>
          </p:cNvPr>
          <p:cNvSpPr txBox="1"/>
          <p:nvPr/>
        </p:nvSpPr>
        <p:spPr>
          <a:xfrm>
            <a:off x="3075654" y="3447511"/>
            <a:ext cx="1217000"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204 x 100 mil</a:t>
            </a:r>
          </a:p>
          <a:p>
            <a:pPr algn="ctr"/>
            <a:r>
              <a:rPr lang="es-ES" sz="1400" b="1" dirty="0">
                <a:latin typeface="Arial Narrow" panose="020B0606020202030204" pitchFamily="34" charset="0"/>
              </a:rPr>
              <a:t>271 casos</a:t>
            </a:r>
          </a:p>
        </p:txBody>
      </p:sp>
      <p:grpSp>
        <p:nvGrpSpPr>
          <p:cNvPr id="33" name="77 Grupo">
            <a:extLst>
              <a:ext uri="{FF2B5EF4-FFF2-40B4-BE49-F238E27FC236}">
                <a16:creationId xmlns:a16="http://schemas.microsoft.com/office/drawing/2014/main" id="{656C2545-97F7-972E-DE1A-D7746546D95F}"/>
              </a:ext>
            </a:extLst>
          </p:cNvPr>
          <p:cNvGrpSpPr/>
          <p:nvPr/>
        </p:nvGrpSpPr>
        <p:grpSpPr>
          <a:xfrm>
            <a:off x="1944266" y="757458"/>
            <a:ext cx="1414263" cy="1686506"/>
            <a:chOff x="1700534" y="536982"/>
            <a:chExt cx="1414263" cy="1686506"/>
          </a:xfrm>
        </p:grpSpPr>
        <p:sp>
          <p:nvSpPr>
            <p:cNvPr id="34" name="78 Rectángulo redondeado">
              <a:extLst>
                <a:ext uri="{FF2B5EF4-FFF2-40B4-BE49-F238E27FC236}">
                  <a16:creationId xmlns:a16="http://schemas.microsoft.com/office/drawing/2014/main" id="{DEEE3960-C3DF-3E40-643D-5BB49E0301F2}"/>
                </a:ext>
              </a:extLst>
            </p:cNvPr>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35" name="Picture 3">
              <a:extLst>
                <a:ext uri="{FF2B5EF4-FFF2-40B4-BE49-F238E27FC236}">
                  <a16:creationId xmlns:a16="http://schemas.microsoft.com/office/drawing/2014/main" id="{45907250-60DE-A7E9-72F3-F74F5924E8E8}"/>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80 CuadroTexto">
              <a:extLst>
                <a:ext uri="{FF2B5EF4-FFF2-40B4-BE49-F238E27FC236}">
                  <a16:creationId xmlns:a16="http://schemas.microsoft.com/office/drawing/2014/main" id="{83562C67-A91D-8825-D87A-9E49D41078B2}"/>
                </a:ext>
              </a:extLst>
            </p:cNvPr>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37" name="81 CuadroTexto">
              <a:extLst>
                <a:ext uri="{FF2B5EF4-FFF2-40B4-BE49-F238E27FC236}">
                  <a16:creationId xmlns:a16="http://schemas.microsoft.com/office/drawing/2014/main" id="{0434C647-82FA-C68D-7DED-538A8CDB9180}"/>
                </a:ext>
              </a:extLst>
            </p:cNvPr>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38" name="82 Grupo">
            <a:extLst>
              <a:ext uri="{FF2B5EF4-FFF2-40B4-BE49-F238E27FC236}">
                <a16:creationId xmlns:a16="http://schemas.microsoft.com/office/drawing/2014/main" id="{9D7345C3-AF03-7BEE-966B-64394A07EBCD}"/>
              </a:ext>
            </a:extLst>
          </p:cNvPr>
          <p:cNvGrpSpPr/>
          <p:nvPr/>
        </p:nvGrpSpPr>
        <p:grpSpPr>
          <a:xfrm>
            <a:off x="3168402" y="836172"/>
            <a:ext cx="1246394" cy="1621088"/>
            <a:chOff x="2858112" y="554428"/>
            <a:chExt cx="1246394" cy="1621088"/>
          </a:xfrm>
        </p:grpSpPr>
        <p:sp>
          <p:nvSpPr>
            <p:cNvPr id="39" name="83 CuadroTexto">
              <a:extLst>
                <a:ext uri="{FF2B5EF4-FFF2-40B4-BE49-F238E27FC236}">
                  <a16:creationId xmlns:a16="http://schemas.microsoft.com/office/drawing/2014/main" id="{B11E721B-1B47-8F7C-D411-28130B7DD78E}"/>
                </a:ext>
              </a:extLst>
            </p:cNvPr>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40" name="84 Grupo">
              <a:extLst>
                <a:ext uri="{FF2B5EF4-FFF2-40B4-BE49-F238E27FC236}">
                  <a16:creationId xmlns:a16="http://schemas.microsoft.com/office/drawing/2014/main" id="{A5BC1B79-99FD-D023-F4AB-F00695473D5B}"/>
                </a:ext>
              </a:extLst>
            </p:cNvPr>
            <p:cNvGrpSpPr/>
            <p:nvPr/>
          </p:nvGrpSpPr>
          <p:grpSpPr>
            <a:xfrm>
              <a:off x="2874899" y="554428"/>
              <a:ext cx="1229607" cy="1621088"/>
              <a:chOff x="2850938" y="554428"/>
              <a:chExt cx="1229607" cy="1621088"/>
            </a:xfrm>
          </p:grpSpPr>
          <p:sp>
            <p:nvSpPr>
              <p:cNvPr id="41" name="85 Rectángulo redondeado">
                <a:extLst>
                  <a:ext uri="{FF2B5EF4-FFF2-40B4-BE49-F238E27FC236}">
                    <a16:creationId xmlns:a16="http://schemas.microsoft.com/office/drawing/2014/main" id="{C8670AD5-8E2C-7354-8442-9B60771299C2}"/>
                  </a:ext>
                </a:extLst>
              </p:cNvPr>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42" name="Picture 3">
                <a:extLst>
                  <a:ext uri="{FF2B5EF4-FFF2-40B4-BE49-F238E27FC236}">
                    <a16:creationId xmlns:a16="http://schemas.microsoft.com/office/drawing/2014/main" id="{667F5E98-F2DD-15F8-387F-47857548497B}"/>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87 CuadroTexto">
                <a:extLst>
                  <a:ext uri="{FF2B5EF4-FFF2-40B4-BE49-F238E27FC236}">
                    <a16:creationId xmlns:a16="http://schemas.microsoft.com/office/drawing/2014/main" id="{97AD870B-59AB-2D08-2279-4F0994421794}"/>
                  </a:ext>
                </a:extLst>
              </p:cNvPr>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44" name="88 Grupo">
            <a:extLst>
              <a:ext uri="{FF2B5EF4-FFF2-40B4-BE49-F238E27FC236}">
                <a16:creationId xmlns:a16="http://schemas.microsoft.com/office/drawing/2014/main" id="{8BBD3640-972C-FBCA-3605-B5CD288C62CE}"/>
              </a:ext>
            </a:extLst>
          </p:cNvPr>
          <p:cNvGrpSpPr/>
          <p:nvPr/>
        </p:nvGrpSpPr>
        <p:grpSpPr>
          <a:xfrm>
            <a:off x="5622828" y="1573146"/>
            <a:ext cx="1610597" cy="855621"/>
            <a:chOff x="5622828" y="1311622"/>
            <a:chExt cx="1610597" cy="855621"/>
          </a:xfrm>
        </p:grpSpPr>
        <p:sp>
          <p:nvSpPr>
            <p:cNvPr id="45" name="90 CuadroTexto">
              <a:extLst>
                <a:ext uri="{FF2B5EF4-FFF2-40B4-BE49-F238E27FC236}">
                  <a16:creationId xmlns:a16="http://schemas.microsoft.com/office/drawing/2014/main" id="{5C8633C2-C012-F6D1-AADE-B371480E0B6D}"/>
                </a:ext>
              </a:extLst>
            </p:cNvPr>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47" name="91 Rectángulo redondeado">
              <a:extLst>
                <a:ext uri="{FF2B5EF4-FFF2-40B4-BE49-F238E27FC236}">
                  <a16:creationId xmlns:a16="http://schemas.microsoft.com/office/drawing/2014/main" id="{F469DD3C-CB73-9D14-F20B-8509F25F0DC4}"/>
                </a:ext>
              </a:extLst>
            </p:cNvPr>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1,78%</a:t>
              </a:r>
            </a:p>
          </p:txBody>
        </p:sp>
        <p:sp>
          <p:nvSpPr>
            <p:cNvPr id="48" name="92 CuadroTexto">
              <a:extLst>
                <a:ext uri="{FF2B5EF4-FFF2-40B4-BE49-F238E27FC236}">
                  <a16:creationId xmlns:a16="http://schemas.microsoft.com/office/drawing/2014/main" id="{4C85A2CB-882C-D1F2-D7CD-77E7F4359023}"/>
                </a:ext>
              </a:extLst>
            </p:cNvPr>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8 casos</a:t>
              </a:r>
            </a:p>
          </p:txBody>
        </p:sp>
      </p:grpSp>
      <p:grpSp>
        <p:nvGrpSpPr>
          <p:cNvPr id="49" name="93 Grupo">
            <a:extLst>
              <a:ext uri="{FF2B5EF4-FFF2-40B4-BE49-F238E27FC236}">
                <a16:creationId xmlns:a16="http://schemas.microsoft.com/office/drawing/2014/main" id="{154BCF8B-50E2-8B9A-C8CE-E79E465376EF}"/>
              </a:ext>
            </a:extLst>
          </p:cNvPr>
          <p:cNvGrpSpPr/>
          <p:nvPr/>
        </p:nvGrpSpPr>
        <p:grpSpPr>
          <a:xfrm>
            <a:off x="4248522" y="945092"/>
            <a:ext cx="1610597" cy="1516901"/>
            <a:chOff x="4078085" y="683568"/>
            <a:chExt cx="1610597" cy="1516901"/>
          </a:xfrm>
        </p:grpSpPr>
        <p:pic>
          <p:nvPicPr>
            <p:cNvPr id="50" name="Picture 4">
              <a:extLst>
                <a:ext uri="{FF2B5EF4-FFF2-40B4-BE49-F238E27FC236}">
                  <a16:creationId xmlns:a16="http://schemas.microsoft.com/office/drawing/2014/main" id="{DDF9EC08-AFD1-7B1A-B6DF-E503649F4396}"/>
                </a:ext>
              </a:extLst>
            </p:cNvPr>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95 Rectángulo redondeado">
              <a:extLst>
                <a:ext uri="{FF2B5EF4-FFF2-40B4-BE49-F238E27FC236}">
                  <a16:creationId xmlns:a16="http://schemas.microsoft.com/office/drawing/2014/main" id="{E4F93B7B-986C-427D-FBF1-DC59EC06E373}"/>
                </a:ext>
              </a:extLst>
            </p:cNvPr>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7,5%</a:t>
              </a:r>
            </a:p>
          </p:txBody>
        </p:sp>
        <p:sp>
          <p:nvSpPr>
            <p:cNvPr id="56" name="96 CuadroTexto">
              <a:extLst>
                <a:ext uri="{FF2B5EF4-FFF2-40B4-BE49-F238E27FC236}">
                  <a16:creationId xmlns:a16="http://schemas.microsoft.com/office/drawing/2014/main" id="{6E81FBC2-BF7B-FDAE-06BA-0418756FCAEC}"/>
                </a:ext>
              </a:extLst>
            </p:cNvPr>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57" name="97 CuadroTexto">
              <a:extLst>
                <a:ext uri="{FF2B5EF4-FFF2-40B4-BE49-F238E27FC236}">
                  <a16:creationId xmlns:a16="http://schemas.microsoft.com/office/drawing/2014/main" id="{870B8026-6AE3-AE6A-E4BB-F3FA288B5BD7}"/>
                </a:ext>
              </a:extLst>
            </p:cNvPr>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52 casos</a:t>
              </a:r>
            </a:p>
          </p:txBody>
        </p:sp>
      </p:grpSp>
      <p:sp>
        <p:nvSpPr>
          <p:cNvPr id="67" name="98 Rectángulo">
            <a:extLst>
              <a:ext uri="{FF2B5EF4-FFF2-40B4-BE49-F238E27FC236}">
                <a16:creationId xmlns:a16="http://schemas.microsoft.com/office/drawing/2014/main" id="{792E9365-C3C2-69E5-E637-882799E9964F}"/>
              </a:ext>
            </a:extLst>
          </p:cNvPr>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8" name="99 Grupo">
            <a:extLst>
              <a:ext uri="{FF2B5EF4-FFF2-40B4-BE49-F238E27FC236}">
                <a16:creationId xmlns:a16="http://schemas.microsoft.com/office/drawing/2014/main" id="{F0159E32-C604-3E81-B897-8E6CC33DA040}"/>
              </a:ext>
            </a:extLst>
          </p:cNvPr>
          <p:cNvGrpSpPr/>
          <p:nvPr/>
        </p:nvGrpSpPr>
        <p:grpSpPr>
          <a:xfrm>
            <a:off x="276968" y="2594884"/>
            <a:ext cx="3446504" cy="276999"/>
            <a:chOff x="2448322" y="74775"/>
            <a:chExt cx="3446504" cy="276999"/>
          </a:xfrm>
        </p:grpSpPr>
        <p:sp>
          <p:nvSpPr>
            <p:cNvPr id="69" name="100 Elipse">
              <a:extLst>
                <a:ext uri="{FF2B5EF4-FFF2-40B4-BE49-F238E27FC236}">
                  <a16:creationId xmlns:a16="http://schemas.microsoft.com/office/drawing/2014/main" id="{EA8A2625-6B9C-0A8A-3E9A-3D7F0A8DB5CA}"/>
                </a:ext>
              </a:extLst>
            </p:cNvPr>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0" name="101 Conector recto">
              <a:extLst>
                <a:ext uri="{FF2B5EF4-FFF2-40B4-BE49-F238E27FC236}">
                  <a16:creationId xmlns:a16="http://schemas.microsoft.com/office/drawing/2014/main" id="{CADD5F95-1678-1503-AF12-AE4667F008B1}"/>
                </a:ext>
              </a:extLst>
            </p:cNvPr>
            <p:cNvCxnSpPr>
              <a:stCxn id="6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102 CuadroTexto">
              <a:extLst>
                <a:ext uri="{FF2B5EF4-FFF2-40B4-BE49-F238E27FC236}">
                  <a16:creationId xmlns:a16="http://schemas.microsoft.com/office/drawing/2014/main" id="{28FC5BDF-AFA4-8E5A-39C0-0C68E8A4B8F2}"/>
                </a:ext>
              </a:extLst>
            </p:cNvPr>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72" name="103 Rectángulo">
            <a:extLst>
              <a:ext uri="{FF2B5EF4-FFF2-40B4-BE49-F238E27FC236}">
                <a16:creationId xmlns:a16="http://schemas.microsoft.com/office/drawing/2014/main" id="{ABA1CB28-4324-F007-57EB-741379FC5C5E}"/>
              </a:ext>
            </a:extLst>
          </p:cNvPr>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3" name="105 Grupo">
            <a:extLst>
              <a:ext uri="{FF2B5EF4-FFF2-40B4-BE49-F238E27FC236}">
                <a16:creationId xmlns:a16="http://schemas.microsoft.com/office/drawing/2014/main" id="{F77866E3-6C92-83A6-D0C0-4A3820E5E8D2}"/>
              </a:ext>
            </a:extLst>
          </p:cNvPr>
          <p:cNvGrpSpPr/>
          <p:nvPr/>
        </p:nvGrpSpPr>
        <p:grpSpPr>
          <a:xfrm>
            <a:off x="192088" y="7405566"/>
            <a:ext cx="3446504" cy="276999"/>
            <a:chOff x="2448322" y="33831"/>
            <a:chExt cx="3446504" cy="276999"/>
          </a:xfrm>
        </p:grpSpPr>
        <p:sp>
          <p:nvSpPr>
            <p:cNvPr id="74" name="106 Elipse">
              <a:extLst>
                <a:ext uri="{FF2B5EF4-FFF2-40B4-BE49-F238E27FC236}">
                  <a16:creationId xmlns:a16="http://schemas.microsoft.com/office/drawing/2014/main" id="{ADCB081B-3146-3EAA-082C-1F1195F28061}"/>
                </a:ext>
              </a:extLst>
            </p:cNvPr>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107 Conector recto">
              <a:extLst>
                <a:ext uri="{FF2B5EF4-FFF2-40B4-BE49-F238E27FC236}">
                  <a16:creationId xmlns:a16="http://schemas.microsoft.com/office/drawing/2014/main" id="{E1F7E231-1529-D843-7E63-2038EC536491}"/>
                </a:ext>
              </a:extLst>
            </p:cNvPr>
            <p:cNvCxnSpPr>
              <a:stCxn id="7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108 CuadroTexto">
              <a:extLst>
                <a:ext uri="{FF2B5EF4-FFF2-40B4-BE49-F238E27FC236}">
                  <a16:creationId xmlns:a16="http://schemas.microsoft.com/office/drawing/2014/main" id="{CD238BAC-F469-3BA6-CF93-7EBC8DC74AC1}"/>
                </a:ext>
              </a:extLst>
            </p:cNvPr>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77" name="89 Grupo">
            <a:extLst>
              <a:ext uri="{FF2B5EF4-FFF2-40B4-BE49-F238E27FC236}">
                <a16:creationId xmlns:a16="http://schemas.microsoft.com/office/drawing/2014/main" id="{0D37B737-AE42-3041-DA5F-F8A4C1B4E485}"/>
              </a:ext>
            </a:extLst>
          </p:cNvPr>
          <p:cNvGrpSpPr/>
          <p:nvPr/>
        </p:nvGrpSpPr>
        <p:grpSpPr>
          <a:xfrm>
            <a:off x="144066" y="517803"/>
            <a:ext cx="1642872" cy="453797"/>
            <a:chOff x="402095" y="486270"/>
            <a:chExt cx="2369636" cy="453797"/>
          </a:xfrm>
        </p:grpSpPr>
        <p:sp>
          <p:nvSpPr>
            <p:cNvPr id="110" name="110 Abrir llave">
              <a:extLst>
                <a:ext uri="{FF2B5EF4-FFF2-40B4-BE49-F238E27FC236}">
                  <a16:creationId xmlns:a16="http://schemas.microsoft.com/office/drawing/2014/main" id="{C2CBEA51-51AD-A6A3-4EC2-599394611166}"/>
                </a:ext>
              </a:extLst>
            </p:cNvPr>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2" name="111 CuadroTexto">
              <a:extLst>
                <a:ext uri="{FF2B5EF4-FFF2-40B4-BE49-F238E27FC236}">
                  <a16:creationId xmlns:a16="http://schemas.microsoft.com/office/drawing/2014/main" id="{A92D3F11-CBD4-8A9F-CB70-90DF16F971F2}"/>
                </a:ext>
              </a:extLst>
            </p:cNvPr>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33" name="112 Grupo">
            <a:extLst>
              <a:ext uri="{FF2B5EF4-FFF2-40B4-BE49-F238E27FC236}">
                <a16:creationId xmlns:a16="http://schemas.microsoft.com/office/drawing/2014/main" id="{FCBE9971-6E9C-091A-B621-E8F921DB9553}"/>
              </a:ext>
            </a:extLst>
          </p:cNvPr>
          <p:cNvGrpSpPr/>
          <p:nvPr/>
        </p:nvGrpSpPr>
        <p:grpSpPr>
          <a:xfrm>
            <a:off x="2223152" y="513131"/>
            <a:ext cx="1809346" cy="436841"/>
            <a:chOff x="3060727" y="484500"/>
            <a:chExt cx="2369636" cy="436841"/>
          </a:xfrm>
        </p:grpSpPr>
        <p:sp>
          <p:nvSpPr>
            <p:cNvPr id="134" name="113 Abrir llave">
              <a:extLst>
                <a:ext uri="{FF2B5EF4-FFF2-40B4-BE49-F238E27FC236}">
                  <a16:creationId xmlns:a16="http://schemas.microsoft.com/office/drawing/2014/main" id="{77224783-7E9B-C1EB-D4D2-C72C39E2A023}"/>
                </a:ext>
              </a:extLst>
            </p:cNvPr>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5" name="114 CuadroTexto">
              <a:extLst>
                <a:ext uri="{FF2B5EF4-FFF2-40B4-BE49-F238E27FC236}">
                  <a16:creationId xmlns:a16="http://schemas.microsoft.com/office/drawing/2014/main" id="{1BDA8F16-1C49-219C-0892-7CF3FF58EC47}"/>
                </a:ext>
              </a:extLst>
            </p:cNvPr>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36" name="67 Grupo">
            <a:extLst>
              <a:ext uri="{FF2B5EF4-FFF2-40B4-BE49-F238E27FC236}">
                <a16:creationId xmlns:a16="http://schemas.microsoft.com/office/drawing/2014/main" id="{9531DF65-E91D-AE80-1FBC-8A38C10D85B3}"/>
              </a:ext>
            </a:extLst>
          </p:cNvPr>
          <p:cNvGrpSpPr/>
          <p:nvPr/>
        </p:nvGrpSpPr>
        <p:grpSpPr>
          <a:xfrm>
            <a:off x="-135413" y="936762"/>
            <a:ext cx="1239485" cy="1512661"/>
            <a:chOff x="-135413" y="539552"/>
            <a:chExt cx="1250054" cy="1731005"/>
          </a:xfrm>
        </p:grpSpPr>
        <p:pic>
          <p:nvPicPr>
            <p:cNvPr id="137" name="Picture 3">
              <a:extLst>
                <a:ext uri="{FF2B5EF4-FFF2-40B4-BE49-F238E27FC236}">
                  <a16:creationId xmlns:a16="http://schemas.microsoft.com/office/drawing/2014/main" id="{7437608C-77E4-DFFC-640A-9790D1980145}"/>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 name="69 Rectángulo redondeado">
              <a:extLst>
                <a:ext uri="{FF2B5EF4-FFF2-40B4-BE49-F238E27FC236}">
                  <a16:creationId xmlns:a16="http://schemas.microsoft.com/office/drawing/2014/main" id="{830317BA-A3B0-E805-AC77-E5F57C0431A8}"/>
                </a:ext>
              </a:extLst>
            </p:cNvPr>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58%</a:t>
              </a:r>
            </a:p>
          </p:txBody>
        </p:sp>
        <p:sp>
          <p:nvSpPr>
            <p:cNvPr id="139" name="70 CuadroTexto">
              <a:extLst>
                <a:ext uri="{FF2B5EF4-FFF2-40B4-BE49-F238E27FC236}">
                  <a16:creationId xmlns:a16="http://schemas.microsoft.com/office/drawing/2014/main" id="{A29D11C3-D116-50AA-36E5-B8FDBA04576C}"/>
                </a:ext>
              </a:extLst>
            </p:cNvPr>
            <p:cNvSpPr txBox="1"/>
            <p:nvPr/>
          </p:nvSpPr>
          <p:spPr>
            <a:xfrm>
              <a:off x="-135413" y="1953575"/>
              <a:ext cx="1229607" cy="316982"/>
            </a:xfrm>
            <a:prstGeom prst="rect">
              <a:avLst/>
            </a:prstGeom>
            <a:noFill/>
          </p:spPr>
          <p:txBody>
            <a:bodyPr wrap="square" rtlCol="0">
              <a:spAutoFit/>
            </a:bodyPr>
            <a:lstStyle/>
            <a:p>
              <a:pPr algn="ctr"/>
              <a:r>
                <a:rPr lang="es-ES" sz="1200" b="1" dirty="0">
                  <a:latin typeface="Arial Narrow" panose="020B0606020202030204" pitchFamily="34" charset="0"/>
                </a:rPr>
                <a:t>739 casos</a:t>
              </a:r>
            </a:p>
          </p:txBody>
        </p:sp>
        <p:sp>
          <p:nvSpPr>
            <p:cNvPr id="140" name="71 CuadroTexto">
              <a:extLst>
                <a:ext uri="{FF2B5EF4-FFF2-40B4-BE49-F238E27FC236}">
                  <a16:creationId xmlns:a16="http://schemas.microsoft.com/office/drawing/2014/main" id="{0A3CBA4D-DF14-DF35-E2EA-F932F284AA36}"/>
                </a:ext>
              </a:extLst>
            </p:cNvPr>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141" name="72 Grupo">
            <a:extLst>
              <a:ext uri="{FF2B5EF4-FFF2-40B4-BE49-F238E27FC236}">
                <a16:creationId xmlns:a16="http://schemas.microsoft.com/office/drawing/2014/main" id="{D88EE438-D169-891E-FB05-C3371CFDBC48}"/>
              </a:ext>
            </a:extLst>
          </p:cNvPr>
          <p:cNvGrpSpPr/>
          <p:nvPr/>
        </p:nvGrpSpPr>
        <p:grpSpPr>
          <a:xfrm>
            <a:off x="949682" y="863250"/>
            <a:ext cx="1282616" cy="1594010"/>
            <a:chOff x="767312" y="601726"/>
            <a:chExt cx="1282616" cy="1594010"/>
          </a:xfrm>
        </p:grpSpPr>
        <p:sp>
          <p:nvSpPr>
            <p:cNvPr id="142" name="73 Rectángulo redondeado">
              <a:extLst>
                <a:ext uri="{FF2B5EF4-FFF2-40B4-BE49-F238E27FC236}">
                  <a16:creationId xmlns:a16="http://schemas.microsoft.com/office/drawing/2014/main" id="{81C64D2B-A6DF-467C-63D1-D4F39548B9CA}"/>
                </a:ext>
              </a:extLst>
            </p:cNvPr>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42%</a:t>
              </a:r>
            </a:p>
          </p:txBody>
        </p:sp>
        <p:sp>
          <p:nvSpPr>
            <p:cNvPr id="143" name="74 CuadroTexto">
              <a:extLst>
                <a:ext uri="{FF2B5EF4-FFF2-40B4-BE49-F238E27FC236}">
                  <a16:creationId xmlns:a16="http://schemas.microsoft.com/office/drawing/2014/main" id="{6D6C6C56-1D88-E06D-56A5-5982FA31F53B}"/>
                </a:ext>
              </a:extLst>
            </p:cNvPr>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526 casos</a:t>
              </a:r>
            </a:p>
          </p:txBody>
        </p:sp>
        <p:pic>
          <p:nvPicPr>
            <p:cNvPr id="144" name="Picture 3">
              <a:extLst>
                <a:ext uri="{FF2B5EF4-FFF2-40B4-BE49-F238E27FC236}">
                  <a16:creationId xmlns:a16="http://schemas.microsoft.com/office/drawing/2014/main" id="{7486023C-ADA7-9FCD-4F4A-7E87E34B61DC}"/>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 name="76 CuadroTexto">
              <a:extLst>
                <a:ext uri="{FF2B5EF4-FFF2-40B4-BE49-F238E27FC236}">
                  <a16:creationId xmlns:a16="http://schemas.microsoft.com/office/drawing/2014/main" id="{FA2EF0C4-146F-71BB-4A95-74AF8416D7D6}"/>
                </a:ext>
              </a:extLst>
            </p:cNvPr>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sp>
        <p:nvSpPr>
          <p:cNvPr id="146" name="109 CuadroTexto">
            <a:extLst>
              <a:ext uri="{FF2B5EF4-FFF2-40B4-BE49-F238E27FC236}">
                <a16:creationId xmlns:a16="http://schemas.microsoft.com/office/drawing/2014/main" id="{F2BEC84C-6D39-2133-4C3F-F60EFC9306C3}"/>
              </a:ext>
            </a:extLst>
          </p:cNvPr>
          <p:cNvSpPr txBox="1"/>
          <p:nvPr/>
        </p:nvSpPr>
        <p:spPr>
          <a:xfrm>
            <a:off x="50" y="7723509"/>
            <a:ext cx="7200800" cy="830997"/>
          </a:xfrm>
          <a:prstGeom prst="rect">
            <a:avLst/>
          </a:prstGeom>
          <a:noFill/>
        </p:spPr>
        <p:txBody>
          <a:bodyPr wrap="square" rtlCol="0">
            <a:spAutoFit/>
          </a:bodyPr>
          <a:lstStyle/>
          <a:p>
            <a:pPr algn="just"/>
            <a:r>
              <a:rPr lang="es-CO" sz="1200" dirty="0">
                <a:latin typeface="Arial Narrow" panose="020B0606020202030204" pitchFamily="34" charset="0"/>
              </a:rPr>
              <a:t>El comportamiento del evento hasta semana epidemiológica 48 ha estado por encima del límite inferior calculado según los dos años anteriores, con tendencia actual estable. Se evidencia un número de casos mayor a lo observado en 2024. Los cursos de vida con mayor número de casos son los de primera infancia y juventud con más del 50% de los casos. En promedio se notificaron 25 casos por semana epidemiológica.</a:t>
            </a:r>
            <a:endParaRPr lang="es-CO" sz="1400" dirty="0">
              <a:latin typeface="Arial Narrow" panose="020B0606020202030204" pitchFamily="34" charset="0"/>
            </a:endParaRPr>
          </a:p>
        </p:txBody>
      </p:sp>
      <p:pic>
        <p:nvPicPr>
          <p:cNvPr id="186" name="Picture 8">
            <a:extLst>
              <a:ext uri="{FF2B5EF4-FFF2-40B4-BE49-F238E27FC236}">
                <a16:creationId xmlns:a16="http://schemas.microsoft.com/office/drawing/2014/main" id="{E9B47D10-12DD-D5A2-1BD8-1EBED9F74D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200"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187" name="19 Diagrama">
            <a:extLst>
              <a:ext uri="{FF2B5EF4-FFF2-40B4-BE49-F238E27FC236}">
                <a16:creationId xmlns:a16="http://schemas.microsoft.com/office/drawing/2014/main" id="{0116622F-4CE4-1000-EA8B-6A8C2A55E1A3}"/>
              </a:ext>
            </a:extLst>
          </p:cNvPr>
          <p:cNvGraphicFramePr/>
          <p:nvPr>
            <p:extLst/>
          </p:nvPr>
        </p:nvGraphicFramePr>
        <p:xfrm>
          <a:off x="3197724" y="4829553"/>
          <a:ext cx="4003176" cy="2449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8" name="54 CuadroTexto">
            <a:extLst>
              <a:ext uri="{FF2B5EF4-FFF2-40B4-BE49-F238E27FC236}">
                <a16:creationId xmlns:a16="http://schemas.microsoft.com/office/drawing/2014/main" id="{1C3EC86F-5C94-1CD7-08AF-4D44ED9B9DFA}"/>
              </a:ext>
            </a:extLst>
          </p:cNvPr>
          <p:cNvSpPr txBox="1"/>
          <p:nvPr/>
        </p:nvSpPr>
        <p:spPr>
          <a:xfrm>
            <a:off x="230727" y="3413763"/>
            <a:ext cx="200888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48 x 100 mil habitantes</a:t>
            </a:r>
          </a:p>
          <a:p>
            <a:pPr algn="ctr"/>
            <a:r>
              <a:rPr lang="es-ES" sz="1400" b="1" dirty="0">
                <a:latin typeface="Arial Narrow" panose="020B0606020202030204" pitchFamily="34" charset="0"/>
              </a:rPr>
              <a:t>1265 casos</a:t>
            </a:r>
          </a:p>
        </p:txBody>
      </p:sp>
    </p:spTree>
    <p:extLst>
      <p:ext uri="{BB962C8B-B14F-4D97-AF65-F5344CB8AC3E}">
        <p14:creationId xmlns:p14="http://schemas.microsoft.com/office/powerpoint/2010/main" val="1196072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XII- 2025</a:t>
            </a:r>
          </a:p>
        </p:txBody>
      </p:sp>
      <p:sp>
        <p:nvSpPr>
          <p:cNvPr id="6" name="5 Rectángulo"/>
          <p:cNvSpPr/>
          <p:nvPr/>
        </p:nvSpPr>
        <p:spPr>
          <a:xfrm>
            <a:off x="2274078" y="1816532"/>
            <a:ext cx="4946011" cy="523220"/>
          </a:xfrm>
          <a:prstGeom prst="rect">
            <a:avLst/>
          </a:prstGeom>
        </p:spPr>
        <p:txBody>
          <a:bodyPr wrap="square">
            <a:spAutoFit/>
          </a:bodyPr>
          <a:lstStyle/>
          <a:p>
            <a:r>
              <a:rPr lang="es-CO" sz="600" dirty="0">
                <a:latin typeface="Arial Narrow" panose="020B0606020202030204" pitchFamily="34" charset="0"/>
              </a:rPr>
              <a:t>Fuente: SIVIGILA. Secretaria de Salud de Medellín.</a:t>
            </a:r>
          </a:p>
          <a:p>
            <a:pPr algn="just"/>
            <a:r>
              <a:rPr lang="es-CO" sz="1100" dirty="0">
                <a:latin typeface="Arial Narrow" panose="020B0606020202030204" pitchFamily="34" charset="0"/>
              </a:rPr>
              <a:t>Figura. Gráfico de control meningitis por Meningococo. Medellín, a período epidemiológico XII de 2025.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65</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2,5* 100 mil</a:t>
            </a:r>
          </a:p>
          <a:p>
            <a:pPr algn="ctr"/>
            <a:r>
              <a:rPr lang="es-ES" sz="1200" b="1" dirty="0">
                <a:latin typeface="Arial Narrow" panose="020B0606020202030204" pitchFamily="34" charset="0"/>
              </a:rPr>
              <a:t> 65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2260689" y="6853314"/>
            <a:ext cx="676788" cy="276999"/>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8</a:t>
            </a:r>
            <a:endParaRPr lang="es-ES" sz="1050" b="1" dirty="0">
              <a:latin typeface="Arial Narrow" panose="020B0606020202030204" pitchFamily="34" charset="0"/>
            </a:endParaRP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3"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3,01* 100 mil</a:t>
            </a:r>
          </a:p>
          <a:p>
            <a:pPr algn="ctr"/>
            <a:r>
              <a:rPr lang="es-ES" sz="1200" b="1" dirty="0">
                <a:latin typeface="Arial Narrow" panose="020B0606020202030204" pitchFamily="34" charset="0"/>
              </a:rPr>
              <a:t>4 casos</a:t>
            </a:r>
          </a:p>
        </p:txBody>
      </p:sp>
      <p:sp>
        <p:nvSpPr>
          <p:cNvPr id="46" name="45 Rectángulo"/>
          <p:cNvSpPr/>
          <p:nvPr/>
        </p:nvSpPr>
        <p:spPr>
          <a:xfrm>
            <a:off x="224092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47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18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4 casos</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865691"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15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9" name="88 CuadroTexto"/>
          <p:cNvSpPr txBox="1"/>
          <p:nvPr/>
        </p:nvSpPr>
        <p:spPr>
          <a:xfrm>
            <a:off x="6281" y="7917195"/>
            <a:ext cx="7190058" cy="577081"/>
          </a:xfrm>
          <a:prstGeom prst="rect">
            <a:avLst/>
          </a:prstGeom>
          <a:noFill/>
        </p:spPr>
        <p:txBody>
          <a:bodyPr wrap="square" rtlCol="0">
            <a:spAutoFit/>
          </a:bodyPr>
          <a:lstStyle/>
          <a:p>
            <a:pPr algn="just"/>
            <a:r>
              <a:rPr lang="es-CO" sz="1050" dirty="0">
                <a:latin typeface="Arial Narrow" panose="020B0606020202030204" pitchFamily="34" charset="0"/>
              </a:rPr>
              <a:t>De los 65 casos confirmados, 30 corresponden a aislamiento de </a:t>
            </a:r>
            <a:r>
              <a:rPr lang="es-CO" sz="1050" i="1" dirty="0">
                <a:latin typeface="Arial Narrow" panose="020B0606020202030204" pitchFamily="34" charset="0"/>
              </a:rPr>
              <a:t>S. </a:t>
            </a:r>
            <a:r>
              <a:rPr lang="es-CO" sz="1050" i="1" dirty="0" err="1">
                <a:latin typeface="Arial Narrow" panose="020B0606020202030204" pitchFamily="34" charset="0"/>
              </a:rPr>
              <a:t>pnemoniae</a:t>
            </a:r>
            <a:r>
              <a:rPr lang="es-CO" sz="1050" i="1" dirty="0">
                <a:latin typeface="Arial Narrow" panose="020B0606020202030204" pitchFamily="34" charset="0"/>
              </a:rPr>
              <a:t>, </a:t>
            </a:r>
            <a:r>
              <a:rPr lang="es-CO" sz="1050" dirty="0">
                <a:latin typeface="Arial Narrow" panose="020B0606020202030204" pitchFamily="34" charset="0"/>
              </a:rPr>
              <a:t>otros 21 a </a:t>
            </a:r>
            <a:r>
              <a:rPr lang="es-CO" sz="1050" i="1" dirty="0">
                <a:latin typeface="Arial Narrow" panose="020B0606020202030204" pitchFamily="34" charset="0"/>
              </a:rPr>
              <a:t>N. meningitidis, </a:t>
            </a:r>
            <a:r>
              <a:rPr lang="es-CO" sz="1050" dirty="0">
                <a:latin typeface="Arial Narrow" panose="020B0606020202030204" pitchFamily="34" charset="0"/>
              </a:rPr>
              <a:t>cuatro (4) a </a:t>
            </a:r>
            <a:r>
              <a:rPr lang="es-CO" sz="1050" i="1" dirty="0">
                <a:latin typeface="Arial Narrow" panose="020B0606020202030204" pitchFamily="34" charset="0"/>
              </a:rPr>
              <a:t>H. </a:t>
            </a:r>
            <a:r>
              <a:rPr lang="es-CO" sz="1050" i="1" dirty="0" err="1">
                <a:latin typeface="Arial Narrow" panose="020B0606020202030204" pitchFamily="34" charset="0"/>
              </a:rPr>
              <a:t>influenzae</a:t>
            </a:r>
            <a:r>
              <a:rPr lang="es-CO" sz="1050" i="1" dirty="0">
                <a:latin typeface="Arial Narrow" panose="020B0606020202030204" pitchFamily="34" charset="0"/>
              </a:rPr>
              <a:t> </a:t>
            </a:r>
            <a:r>
              <a:rPr lang="es-CO" sz="1050" dirty="0">
                <a:latin typeface="Arial Narrow" panose="020B0606020202030204" pitchFamily="34" charset="0"/>
              </a:rPr>
              <a:t>y los 10 restantes a otros agentes bacterianos. Se han notificado 17 casos con condición final fallecido, 12 de ellos correspondientes a aislamiento o detección de neumococo</a:t>
            </a:r>
            <a:r>
              <a:rPr lang="es-CO" sz="1050" i="1" dirty="0">
                <a:latin typeface="Arial Narrow" panose="020B0606020202030204" pitchFamily="34" charset="0"/>
              </a:rPr>
              <a:t>, </a:t>
            </a:r>
            <a:r>
              <a:rPr lang="es-CO" sz="1050" dirty="0">
                <a:latin typeface="Arial Narrow" panose="020B0606020202030204" pitchFamily="34" charset="0"/>
              </a:rPr>
              <a:t>4 de meningococo y 1 de otros agentes bacterianos.</a:t>
            </a:r>
            <a:endParaRPr lang="es-CO" sz="1050" i="1" dirty="0">
              <a:latin typeface="Arial Narrow" panose="020B0606020202030204" pitchFamily="34" charset="0"/>
            </a:endParaRP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4" name="Imagen 3">
            <a:extLst>
              <a:ext uri="{FF2B5EF4-FFF2-40B4-BE49-F238E27FC236}">
                <a16:creationId xmlns:a16="http://schemas.microsoft.com/office/drawing/2014/main" id="{86C25EBF-6C40-0926-BF15-2738FDB98668}"/>
              </a:ext>
            </a:extLst>
          </p:cNvPr>
          <p:cNvPicPr>
            <a:picLocks noChangeAspect="1"/>
          </p:cNvPicPr>
          <p:nvPr/>
        </p:nvPicPr>
        <p:blipFill>
          <a:blip r:embed="rId9"/>
          <a:stretch>
            <a:fillRect/>
          </a:stretch>
        </p:blipFill>
        <p:spPr>
          <a:xfrm>
            <a:off x="2214045" y="380847"/>
            <a:ext cx="4959928" cy="1434522"/>
          </a:xfrm>
          <a:prstGeom prst="rect">
            <a:avLst/>
          </a:prstGeom>
        </p:spPr>
      </p:pic>
    </p:spTree>
    <p:extLst>
      <p:ext uri="{BB962C8B-B14F-4D97-AF65-F5344CB8AC3E}">
        <p14:creationId xmlns:p14="http://schemas.microsoft.com/office/powerpoint/2010/main" val="2798262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7975"/>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a:solidFill>
                  <a:schemeClr val="bg1"/>
                </a:solidFill>
                <a:latin typeface="Arial Narrow" panose="020B0606020202030204" pitchFamily="34" charset="0"/>
              </a:rPr>
              <a:t>Pág</a:t>
            </a:r>
            <a:r>
              <a:rPr lang="es-ES" sz="1050" b="1" dirty="0" smtClean="0">
                <a:solidFill>
                  <a:schemeClr val="bg1"/>
                </a:solidFill>
                <a:latin typeface="Arial Narrow" panose="020B0606020202030204" pitchFamily="34" charset="0"/>
              </a:rPr>
              <a:t>.. 9</a:t>
            </a:r>
            <a:endParaRPr lang="es-ES" sz="1050" b="1" dirty="0">
              <a:solidFill>
                <a:schemeClr val="bg1"/>
              </a:solidFill>
              <a:latin typeface="Arial Narrow" panose="020B0606020202030204" pitchFamily="34" charset="0"/>
            </a:endParaRP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2123658"/>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48 se han notificado cuatro (4) casos probables para este evento en residentes de Medellín. </a:t>
            </a:r>
          </a:p>
          <a:p>
            <a:pPr algn="just"/>
            <a:r>
              <a:rPr lang="es-CO" sz="1100" dirty="0">
                <a:latin typeface="Arial Narrow" panose="020B0606020202030204" pitchFamily="34" charset="0"/>
              </a:rPr>
              <a:t>La meta de notificación para este evento es de 1 o más casos en un año por cada </a:t>
            </a:r>
            <a:r>
              <a:rPr lang="es-ES" sz="1100" dirty="0">
                <a:latin typeface="Arial Narrow" panose="020B0606020202030204" pitchFamily="34" charset="0"/>
              </a:rPr>
              <a:t>100.000 habitantes menores de 15 años, lo que se traduce en 5 o más casos en el año para Medellín.</a:t>
            </a:r>
            <a:endParaRPr lang="es-CO" sz="1100" dirty="0">
              <a:latin typeface="Arial Narrow" panose="020B0606020202030204" pitchFamily="34" charset="0"/>
            </a:endParaRP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28642" y="506884"/>
            <a:ext cx="1872256" cy="2031325"/>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48 se han notificado 20 casos</a:t>
            </a:r>
            <a:r>
              <a:rPr lang="es-CO" sz="1050" dirty="0">
                <a:solidFill>
                  <a:srgbClr val="FF0000"/>
                </a:solidFill>
                <a:latin typeface="Arial Narrow" panose="020B0606020202030204" pitchFamily="34" charset="0"/>
              </a:rPr>
              <a:t>  </a:t>
            </a:r>
            <a:r>
              <a:rPr lang="es-CO" sz="1050" dirty="0">
                <a:latin typeface="Arial Narrow" panose="020B0606020202030204" pitchFamily="34" charset="0"/>
              </a:rPr>
              <a:t>sospechosos de síndrome de rubeola congénita en residentes de la Ciudad, para una tasa de notificación de 11,1 casos por 10.000 nacidos vivos. La meta de notificación para este evento debería ser mayor a un caso por 10,000 nacidos vivos. Los 20 casos se encuentran descartados por laboratorio.</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48 no se han notificado casos probables, ni confirmados por clínica para este evento en residentes de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384995"/>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48 se ha notificado 1 caso sospechoso para este evento en residentes de Medellín, a la espera de su clasificación por parte de Comité Territorial de Expertos.</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20106" y="6030032"/>
            <a:ext cx="1954957" cy="253916"/>
          </a:xfrm>
          <a:prstGeom prst="rect">
            <a:avLst/>
          </a:prstGeom>
          <a:noFill/>
        </p:spPr>
        <p:txBody>
          <a:bodyPr wrap="square" rtlCol="0">
            <a:spAutoFit/>
          </a:bodyPr>
          <a:lstStyle/>
          <a:p>
            <a:r>
              <a:rPr lang="es-ES" sz="1050" b="1" dirty="0">
                <a:latin typeface="Arial Narrow" panose="020B0606020202030204" pitchFamily="34" charset="0"/>
              </a:rPr>
              <a:t>Periodo epidemiológico XII- 2025</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44 no se han notificado casos ni probables ni confirmados por clínica para este evento en residentes de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8012" y="5580112"/>
            <a:ext cx="1882886" cy="2631490"/>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48  se han notificado en residentes de la Ciudad 206 casos sospechosos de sarampión/rubéola, para una tasa de notificación de 7,81 casos por cada 100.000 habitantes, indicando esto que se cumple con la meta de notificación del evento proporcional en este periodo y que debe ser mayor a 2 casos por cada 100.000 habitantes durante un año (53 casos), o 1 caso por 100.000 habitantes por</a:t>
            </a:r>
          </a:p>
        </p:txBody>
      </p:sp>
      <p:sp>
        <p:nvSpPr>
          <p:cNvPr id="2" name="1 Rectángulo"/>
          <p:cNvSpPr/>
          <p:nvPr/>
        </p:nvSpPr>
        <p:spPr>
          <a:xfrm>
            <a:off x="49846" y="8170399"/>
            <a:ext cx="7092912" cy="769441"/>
          </a:xfrm>
          <a:prstGeom prst="rect">
            <a:avLst/>
          </a:prstGeom>
          <a:noFill/>
        </p:spPr>
        <p:txBody>
          <a:bodyPr wrap="square" rtlCol="0">
            <a:spAutoFit/>
          </a:bodyPr>
          <a:lstStyle/>
          <a:p>
            <a:pPr algn="just"/>
            <a:r>
              <a:rPr lang="es-ES" sz="1100" dirty="0">
                <a:latin typeface="Arial Narrow" panose="020B0606020202030204" pitchFamily="34" charset="0"/>
              </a:rPr>
              <a:t>periodo epidemiológico (4 a 5 casos). Adicionalmente, 205 de los 206 casos ya fueron descartados después de haber realizado lo establecido por laboratorio e investigación epidemiológica de campo IEC. No se han confirmado casos de sarampión ni de rubeola, sin embargo, se debe estar alerta por la situación epidemiológica de estas enfermedades en el país y en todo el mundo. El 93,2% de los casos notificados (192) contaron con IEC en las primeras 48 horas después de su notificación.</a:t>
            </a:r>
          </a:p>
        </p:txBody>
      </p:sp>
      <p:sp>
        <p:nvSpPr>
          <p:cNvPr id="47" name="37 CuadroTexto"/>
          <p:cNvSpPr txBox="1"/>
          <p:nvPr/>
        </p:nvSpPr>
        <p:spPr>
          <a:xfrm>
            <a:off x="-3532" y="1006123"/>
            <a:ext cx="1941033" cy="253916"/>
          </a:xfrm>
          <a:prstGeom prst="rect">
            <a:avLst/>
          </a:prstGeom>
          <a:noFill/>
        </p:spPr>
        <p:txBody>
          <a:bodyPr wrap="square" rtlCol="0">
            <a:spAutoFit/>
          </a:bodyPr>
          <a:lstStyle/>
          <a:p>
            <a:r>
              <a:rPr lang="es-ES" sz="1050" b="1" dirty="0">
                <a:latin typeface="Arial Narrow" panose="020B0606020202030204" pitchFamily="34" charset="0"/>
              </a:rPr>
              <a:t>Periodo epidemiológico XII- 2025</a:t>
            </a:r>
          </a:p>
        </p:txBody>
      </p:sp>
      <p:sp>
        <p:nvSpPr>
          <p:cNvPr id="48" name="37 CuadroTexto"/>
          <p:cNvSpPr txBox="1"/>
          <p:nvPr/>
        </p:nvSpPr>
        <p:spPr>
          <a:xfrm>
            <a:off x="50" y="3581646"/>
            <a:ext cx="1954908" cy="253916"/>
          </a:xfrm>
          <a:prstGeom prst="rect">
            <a:avLst/>
          </a:prstGeom>
          <a:noFill/>
        </p:spPr>
        <p:txBody>
          <a:bodyPr wrap="square" rtlCol="0">
            <a:spAutoFit/>
          </a:bodyPr>
          <a:lstStyle/>
          <a:p>
            <a:r>
              <a:rPr lang="es-ES" sz="1050" b="1" dirty="0">
                <a:latin typeface="Arial Narrow" panose="020B0606020202030204" pitchFamily="34" charset="0"/>
              </a:rPr>
              <a:t>Periodo epidemiológico XII- 2025</a:t>
            </a:r>
          </a:p>
        </p:txBody>
      </p:sp>
      <p:sp>
        <p:nvSpPr>
          <p:cNvPr id="50" name="37 CuadroTexto"/>
          <p:cNvSpPr txBox="1"/>
          <p:nvPr/>
        </p:nvSpPr>
        <p:spPr>
          <a:xfrm>
            <a:off x="3503567" y="1022712"/>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XII- 2025</a:t>
            </a:r>
          </a:p>
        </p:txBody>
      </p:sp>
      <p:sp>
        <p:nvSpPr>
          <p:cNvPr id="41" name="37 CuadroTexto"/>
          <p:cNvSpPr txBox="1"/>
          <p:nvPr/>
        </p:nvSpPr>
        <p:spPr>
          <a:xfrm>
            <a:off x="3501148" y="3547456"/>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XII- 2025</a:t>
            </a:r>
          </a:p>
        </p:txBody>
      </p:sp>
      <p:sp>
        <p:nvSpPr>
          <p:cNvPr id="51" name="37 CuadroTexto"/>
          <p:cNvSpPr txBox="1"/>
          <p:nvPr/>
        </p:nvSpPr>
        <p:spPr>
          <a:xfrm>
            <a:off x="3513147" y="6060773"/>
            <a:ext cx="2016224" cy="253916"/>
          </a:xfrm>
          <a:prstGeom prst="rect">
            <a:avLst/>
          </a:prstGeom>
          <a:noFill/>
        </p:spPr>
        <p:txBody>
          <a:bodyPr wrap="square" rtlCol="0">
            <a:spAutoFit/>
          </a:bodyPr>
          <a:lstStyle/>
          <a:p>
            <a:r>
              <a:rPr lang="es-ES" sz="1050" b="1" dirty="0">
                <a:latin typeface="Arial Narrow" panose="020B0606020202030204" pitchFamily="34" charset="0"/>
              </a:rPr>
              <a:t>Periodo epidemiológico XII- 2025</a:t>
            </a:r>
          </a:p>
        </p:txBody>
      </p:sp>
    </p:spTree>
    <p:extLst>
      <p:ext uri="{BB962C8B-B14F-4D97-AF65-F5344CB8AC3E}">
        <p14:creationId xmlns:p14="http://schemas.microsoft.com/office/powerpoint/2010/main" val="1567956246"/>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1959</TotalTime>
  <Words>10083</Words>
  <Application>Microsoft Office PowerPoint</Application>
  <PresentationFormat>Personalizado</PresentationFormat>
  <Paragraphs>1631</Paragraphs>
  <Slides>59</Slides>
  <Notes>36</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59</vt:i4>
      </vt:variant>
    </vt:vector>
  </HeadingPairs>
  <TitlesOfParts>
    <vt:vector size="69" baseType="lpstr">
      <vt:lpstr>Libre Franklin Black</vt:lpstr>
      <vt:lpstr>Arial MT</vt:lpstr>
      <vt:lpstr>Arial Narrow</vt:lpstr>
      <vt:lpstr>Quattrocento Sans</vt:lpstr>
      <vt:lpstr>Segoe UI</vt:lpstr>
      <vt:lpstr>Times New Roman</vt:lpstr>
      <vt:lpstr>Calibri</vt:lpstr>
      <vt:lpstr>Arial</vt:lpstr>
      <vt:lpstr>Cambria</vt:lpstr>
      <vt:lpstr>Tema de Office</vt:lpstr>
      <vt:lpstr>Presentación</vt:lpstr>
      <vt:lpstr>Contenido</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Presentación de PowerPoint</vt:lpstr>
      <vt:lpstr>Presentación de PowerPoint</vt:lpstr>
      <vt:lpstr>Intoxicaciones</vt:lpstr>
      <vt:lpstr>Presentación de PowerPoint</vt:lpstr>
      <vt:lpstr>Presentación de PowerPoint</vt:lpstr>
      <vt:lpstr>Fiebre Tifoidea</vt:lpstr>
      <vt:lpstr>Presentación de PowerPoint</vt:lpstr>
      <vt:lpstr>Presentación de PowerPoint</vt:lpstr>
      <vt:lpstr>Enfermedad transmitida por alimentos ETA </vt:lpstr>
      <vt:lpstr>Presentación de PowerPoint</vt:lpstr>
      <vt:lpstr>Presentación de PowerPoint</vt:lpstr>
      <vt:lpstr>Presentación de PowerPoint</vt:lpstr>
      <vt:lpstr>Presentación de PowerPoint</vt:lpstr>
      <vt:lpstr>Intento de suicidio</vt:lpstr>
      <vt:lpstr>Presentación de PowerPoint</vt:lpstr>
      <vt:lpstr>Presentación de PowerPoint</vt:lpstr>
      <vt:lpstr>Mortalidad materna- MM</vt:lpstr>
      <vt:lpstr>Presentación de PowerPoint</vt:lpstr>
      <vt:lpstr>Morbilidad materna extrema - MME</vt:lpstr>
      <vt:lpstr>Presentación de PowerPoint</vt:lpstr>
      <vt:lpstr>Presentación de PowerPoint</vt:lpstr>
      <vt:lpstr>Presentación de PowerPoint</vt:lpstr>
      <vt:lpstr>Mortalidad perinatal y neonatal tardía MPNT</vt:lpstr>
      <vt:lpstr>Presentación de PowerPoint</vt:lpstr>
      <vt:lpstr>Defectos congénitos</vt:lpstr>
      <vt:lpstr>Presentación de PowerPoint</vt:lpstr>
      <vt:lpstr>Sífilis Gestacional SG</vt:lpstr>
      <vt:lpstr>Presentación de PowerPoint</vt:lpstr>
      <vt:lpstr>Sífilis Congénita  SC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Claudia María Álvarez Serna</cp:lastModifiedBy>
  <cp:revision>34</cp:revision>
  <dcterms:created xsi:type="dcterms:W3CDTF">2019-03-11T16:04:20Z</dcterms:created>
  <dcterms:modified xsi:type="dcterms:W3CDTF">2026-01-16T16:39:11Z</dcterms:modified>
</cp:coreProperties>
</file>