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722" r:id="rId2"/>
    <p:sldId id="723" r:id="rId3"/>
    <p:sldId id="896" r:id="rId4"/>
    <p:sldId id="897" r:id="rId5"/>
    <p:sldId id="898" r:id="rId6"/>
    <p:sldId id="899" r:id="rId7"/>
    <p:sldId id="900" r:id="rId8"/>
    <p:sldId id="901" r:id="rId9"/>
    <p:sldId id="902" r:id="rId10"/>
    <p:sldId id="912" r:id="rId11"/>
    <p:sldId id="913" r:id="rId12"/>
    <p:sldId id="914" r:id="rId13"/>
    <p:sldId id="915" r:id="rId14"/>
    <p:sldId id="916" r:id="rId15"/>
    <p:sldId id="917" r:id="rId16"/>
    <p:sldId id="918" r:id="rId17"/>
    <p:sldId id="919" r:id="rId18"/>
    <p:sldId id="920" r:id="rId19"/>
    <p:sldId id="921" r:id="rId20"/>
    <p:sldId id="922" r:id="rId21"/>
    <p:sldId id="923" r:id="rId22"/>
    <p:sldId id="924" r:id="rId23"/>
    <p:sldId id="925" r:id="rId24"/>
    <p:sldId id="926" r:id="rId25"/>
    <p:sldId id="905" r:id="rId26"/>
    <p:sldId id="906" r:id="rId27"/>
    <p:sldId id="907" r:id="rId28"/>
    <p:sldId id="927" r:id="rId29"/>
    <p:sldId id="928" r:id="rId30"/>
    <p:sldId id="929" r:id="rId31"/>
    <p:sldId id="930" r:id="rId32"/>
    <p:sldId id="931" r:id="rId33"/>
    <p:sldId id="932" r:id="rId34"/>
    <p:sldId id="933" r:id="rId35"/>
    <p:sldId id="934" r:id="rId36"/>
    <p:sldId id="935" r:id="rId37"/>
    <p:sldId id="936" r:id="rId38"/>
    <p:sldId id="937" r:id="rId39"/>
    <p:sldId id="938" r:id="rId40"/>
    <p:sldId id="939" r:id="rId41"/>
    <p:sldId id="940" r:id="rId42"/>
    <p:sldId id="891" r:id="rId43"/>
    <p:sldId id="892" r:id="rId44"/>
    <p:sldId id="893" r:id="rId45"/>
    <p:sldId id="894" r:id="rId46"/>
    <p:sldId id="895" r:id="rId47"/>
    <p:sldId id="941" r:id="rId48"/>
    <p:sldId id="942" r:id="rId49"/>
    <p:sldId id="943" r:id="rId50"/>
    <p:sldId id="944" r:id="rId51"/>
    <p:sldId id="822" r:id="rId52"/>
  </p:sldIdLst>
  <p:sldSz cx="7200900" cy="9144000"/>
  <p:notesSz cx="7010400" cy="9296400"/>
  <p:embeddedFontLst>
    <p:embeddedFont>
      <p:font typeface="Calibri" panose="020F0502020204030204" pitchFamily="34" charset="0"/>
      <p:regular r:id="rId54"/>
      <p:bold r:id="rId55"/>
      <p:italic r:id="rId56"/>
      <p:boldItalic r:id="rId57"/>
    </p:embeddedFont>
    <p:embeddedFont>
      <p:font typeface="Libre Franklin Black" panose="020B0604020202020204" charset="0"/>
      <p:bold r:id="rId58"/>
      <p:boldItalic r:id="rId59"/>
    </p:embeddedFont>
    <p:embeddedFont>
      <p:font typeface="Cambria" panose="02040503050406030204" pitchFamily="18" charset="0"/>
      <p:regular r:id="rId60"/>
      <p:bold r:id="rId61"/>
      <p:italic r:id="rId62"/>
      <p:boldItalic r:id="rId63"/>
    </p:embeddedFont>
    <p:embeddedFont>
      <p:font typeface="Arial Narrow" panose="020B0606020202030204" pitchFamily="34" charset="0"/>
      <p:regular r:id="rId64"/>
      <p:bold r:id="rId65"/>
      <p:italic r:id="rId66"/>
      <p:boldItalic r:id="rId67"/>
    </p:embeddedFont>
    <p:embeddedFont>
      <p:font typeface="Segoe UI" panose="020B0502040204020203"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1" roundtripDataSignature="AMtx7mhq9H1o+73z2AjGQsSkbnHR69S0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BA0192-C984-429C-8F2B-7130667B95A3}">
  <a:tblStyle styleId="{93BA0192-C984-429C-8F2B-7130667B95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F18B00D-03EA-40F0-9A42-3DDA0B58A83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C8D0CF-BB21-4FCC-AB7F-7B5F85500848}"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382ECF1-7B51-4A65-B451-8108D788B6D5}"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60"/>
  </p:normalViewPr>
  <p:slideViewPr>
    <p:cSldViewPr snapToGrid="0">
      <p:cViewPr varScale="1">
        <p:scale>
          <a:sx n="83" d="100"/>
          <a:sy n="83" d="100"/>
        </p:scale>
        <p:origin x="2778" y="84"/>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8.fntdata"/></Relationships>
</file>

<file path=ppt/charts/_rels/chart1.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5\Periodo%2013\PLANTILLA%20PROPIA%20INTENTO%20DE%20SUICIDIO_2025%20para%20bolet&#237;n.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3\PLANTILLA%20PROPIA%20INTENTO%20DE%20SUICIDIO_2025%20para%20bolet&#237;n.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3\PLANTILLA%20PROPIA%20INTENTO%20DE%20SUICIDIO_2025%20para%20bolet&#237;n.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3\PLANTILLA%20PROPIA%20INTENTO%20DE%20SUICIDIO_2025%20para%20bolet&#237;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endémico'!$A$78</c:f>
              <c:strCache>
                <c:ptCount val="1"/>
                <c:pt idx="0">
                  <c:v>2025</c:v>
                </c:pt>
              </c:strCache>
            </c:strRef>
          </c:tx>
          <c:spPr>
            <a:solidFill>
              <a:srgbClr val="0070C0"/>
            </a:solidFill>
          </c:spPr>
          <c:invertIfNegative val="0"/>
          <c:val>
            <c:numRef>
              <c:f>'Canal endémico'!$B$78:$BA$78</c:f>
              <c:numCache>
                <c:formatCode>General</c:formatCode>
                <c:ptCount val="52"/>
                <c:pt idx="0">
                  <c:v>37</c:v>
                </c:pt>
                <c:pt idx="1">
                  <c:v>47</c:v>
                </c:pt>
                <c:pt idx="2">
                  <c:v>34</c:v>
                </c:pt>
                <c:pt idx="3">
                  <c:v>47</c:v>
                </c:pt>
                <c:pt idx="4">
                  <c:v>40</c:v>
                </c:pt>
                <c:pt idx="5">
                  <c:v>47</c:v>
                </c:pt>
                <c:pt idx="6">
                  <c:v>60</c:v>
                </c:pt>
                <c:pt idx="7">
                  <c:v>41</c:v>
                </c:pt>
                <c:pt idx="8">
                  <c:v>53</c:v>
                </c:pt>
                <c:pt idx="9">
                  <c:v>54</c:v>
                </c:pt>
                <c:pt idx="10">
                  <c:v>42</c:v>
                </c:pt>
                <c:pt idx="11">
                  <c:v>58</c:v>
                </c:pt>
                <c:pt idx="12">
                  <c:v>42</c:v>
                </c:pt>
                <c:pt idx="13">
                  <c:v>60</c:v>
                </c:pt>
                <c:pt idx="14">
                  <c:v>34</c:v>
                </c:pt>
                <c:pt idx="15">
                  <c:v>37</c:v>
                </c:pt>
                <c:pt idx="16">
                  <c:v>49</c:v>
                </c:pt>
                <c:pt idx="17">
                  <c:v>43</c:v>
                </c:pt>
                <c:pt idx="18">
                  <c:v>47</c:v>
                </c:pt>
                <c:pt idx="19">
                  <c:v>37</c:v>
                </c:pt>
                <c:pt idx="20">
                  <c:v>35</c:v>
                </c:pt>
                <c:pt idx="21">
                  <c:v>54</c:v>
                </c:pt>
                <c:pt idx="22">
                  <c:v>48</c:v>
                </c:pt>
                <c:pt idx="23">
                  <c:v>56</c:v>
                </c:pt>
                <c:pt idx="24">
                  <c:v>38</c:v>
                </c:pt>
                <c:pt idx="25">
                  <c:v>41</c:v>
                </c:pt>
                <c:pt idx="26">
                  <c:v>46</c:v>
                </c:pt>
                <c:pt idx="27">
                  <c:v>52</c:v>
                </c:pt>
                <c:pt idx="28">
                  <c:v>48</c:v>
                </c:pt>
                <c:pt idx="29">
                  <c:v>70</c:v>
                </c:pt>
                <c:pt idx="30">
                  <c:v>59</c:v>
                </c:pt>
                <c:pt idx="31">
                  <c:v>50</c:v>
                </c:pt>
                <c:pt idx="32">
                  <c:v>31</c:v>
                </c:pt>
                <c:pt idx="33">
                  <c:v>58</c:v>
                </c:pt>
                <c:pt idx="34">
                  <c:v>54</c:v>
                </c:pt>
                <c:pt idx="35">
                  <c:v>53</c:v>
                </c:pt>
                <c:pt idx="36">
                  <c:v>67</c:v>
                </c:pt>
                <c:pt idx="37">
                  <c:v>49</c:v>
                </c:pt>
                <c:pt idx="38">
                  <c:v>68</c:v>
                </c:pt>
                <c:pt idx="39">
                  <c:v>54</c:v>
                </c:pt>
                <c:pt idx="40">
                  <c:v>49</c:v>
                </c:pt>
                <c:pt idx="41">
                  <c:v>54</c:v>
                </c:pt>
                <c:pt idx="42">
                  <c:v>56</c:v>
                </c:pt>
                <c:pt idx="43">
                  <c:v>52</c:v>
                </c:pt>
                <c:pt idx="44">
                  <c:v>79</c:v>
                </c:pt>
                <c:pt idx="45">
                  <c:v>48</c:v>
                </c:pt>
                <c:pt idx="46">
                  <c:v>43</c:v>
                </c:pt>
                <c:pt idx="47">
                  <c:v>44</c:v>
                </c:pt>
                <c:pt idx="48">
                  <c:v>52</c:v>
                </c:pt>
                <c:pt idx="49">
                  <c:v>58</c:v>
                </c:pt>
                <c:pt idx="50">
                  <c:v>37</c:v>
                </c:pt>
                <c:pt idx="51">
                  <c:v>23</c:v>
                </c:pt>
              </c:numCache>
            </c:numRef>
          </c:val>
          <c:extLst>
            <c:ext xmlns:c16="http://schemas.microsoft.com/office/drawing/2014/chart" uri="{C3380CC4-5D6E-409C-BE32-E72D297353CC}">
              <c16:uniqueId val="{00000000-3FD4-422B-AE0D-CA7481448762}"/>
            </c:ext>
          </c:extLst>
        </c:ser>
        <c:dLbls>
          <c:showLegendKey val="0"/>
          <c:showVal val="0"/>
          <c:showCatName val="0"/>
          <c:showSerName val="0"/>
          <c:showPercent val="0"/>
          <c:showBubbleSize val="0"/>
        </c:dLbls>
        <c:gapWidth val="5"/>
        <c:axId val="138182656"/>
        <c:axId val="138184576"/>
      </c:barChart>
      <c:lineChart>
        <c:grouping val="standard"/>
        <c:varyColors val="0"/>
        <c:ser>
          <c:idx val="0"/>
          <c:order val="0"/>
          <c:tx>
            <c:strRef>
              <c:f>'Canal endémico'!$A$75</c:f>
              <c:strCache>
                <c:ptCount val="1"/>
                <c:pt idx="0">
                  <c:v>2022</c:v>
                </c:pt>
              </c:strCache>
            </c:strRef>
          </c:tx>
          <c:spPr>
            <a:ln>
              <a:solidFill>
                <a:srgbClr val="FFC000"/>
              </a:solidFill>
            </a:ln>
          </c:spPr>
          <c:marker>
            <c:symbol val="none"/>
          </c:marker>
          <c:val>
            <c:numRef>
              <c:f>'Canal endémico'!$B$75:$BA$75</c:f>
              <c:numCache>
                <c:formatCode>General</c:formatCode>
                <c:ptCount val="52"/>
                <c:pt idx="0">
                  <c:v>28</c:v>
                </c:pt>
                <c:pt idx="1">
                  <c:v>47</c:v>
                </c:pt>
                <c:pt idx="2">
                  <c:v>32</c:v>
                </c:pt>
                <c:pt idx="3">
                  <c:v>22</c:v>
                </c:pt>
                <c:pt idx="4">
                  <c:v>39</c:v>
                </c:pt>
                <c:pt idx="5">
                  <c:v>45</c:v>
                </c:pt>
                <c:pt idx="6">
                  <c:v>68</c:v>
                </c:pt>
                <c:pt idx="7">
                  <c:v>52</c:v>
                </c:pt>
                <c:pt idx="8">
                  <c:v>62</c:v>
                </c:pt>
                <c:pt idx="9">
                  <c:v>70</c:v>
                </c:pt>
                <c:pt idx="10">
                  <c:v>53</c:v>
                </c:pt>
                <c:pt idx="11">
                  <c:v>67</c:v>
                </c:pt>
                <c:pt idx="12">
                  <c:v>51</c:v>
                </c:pt>
                <c:pt idx="13">
                  <c:v>53</c:v>
                </c:pt>
                <c:pt idx="14">
                  <c:v>49</c:v>
                </c:pt>
                <c:pt idx="15">
                  <c:v>57</c:v>
                </c:pt>
                <c:pt idx="16">
                  <c:v>44</c:v>
                </c:pt>
                <c:pt idx="17">
                  <c:v>59</c:v>
                </c:pt>
                <c:pt idx="18">
                  <c:v>56</c:v>
                </c:pt>
                <c:pt idx="19">
                  <c:v>57</c:v>
                </c:pt>
                <c:pt idx="20">
                  <c:v>49</c:v>
                </c:pt>
                <c:pt idx="21">
                  <c:v>50</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52</c:v>
                </c:pt>
                <c:pt idx="36">
                  <c:v>57</c:v>
                </c:pt>
                <c:pt idx="37">
                  <c:v>62</c:v>
                </c:pt>
                <c:pt idx="38">
                  <c:v>74</c:v>
                </c:pt>
                <c:pt idx="39">
                  <c:v>59</c:v>
                </c:pt>
                <c:pt idx="40">
                  <c:v>52</c:v>
                </c:pt>
                <c:pt idx="41">
                  <c:v>55</c:v>
                </c:pt>
                <c:pt idx="42">
                  <c:v>52</c:v>
                </c:pt>
                <c:pt idx="43">
                  <c:v>55</c:v>
                </c:pt>
                <c:pt idx="44">
                  <c:v>47</c:v>
                </c:pt>
                <c:pt idx="45">
                  <c:v>53</c:v>
                </c:pt>
                <c:pt idx="46">
                  <c:v>52</c:v>
                </c:pt>
                <c:pt idx="47">
                  <c:v>46</c:v>
                </c:pt>
                <c:pt idx="48">
                  <c:v>38</c:v>
                </c:pt>
                <c:pt idx="49">
                  <c:v>39</c:v>
                </c:pt>
                <c:pt idx="50">
                  <c:v>39</c:v>
                </c:pt>
                <c:pt idx="51">
                  <c:v>56</c:v>
                </c:pt>
              </c:numCache>
            </c:numRef>
          </c:val>
          <c:smooth val="0"/>
          <c:extLst>
            <c:ext xmlns:c16="http://schemas.microsoft.com/office/drawing/2014/chart" uri="{C3380CC4-5D6E-409C-BE32-E72D297353CC}">
              <c16:uniqueId val="{00000001-3FD4-422B-AE0D-CA7481448762}"/>
            </c:ext>
          </c:extLst>
        </c:ser>
        <c:ser>
          <c:idx val="4"/>
          <c:order val="1"/>
          <c:tx>
            <c:strRef>
              <c:f>'Canal endémico'!$A$76</c:f>
              <c:strCache>
                <c:ptCount val="1"/>
                <c:pt idx="0">
                  <c:v>2023</c:v>
                </c:pt>
              </c:strCache>
            </c:strRef>
          </c:tx>
          <c:spPr>
            <a:ln>
              <a:solidFill>
                <a:srgbClr val="92D050"/>
              </a:solidFill>
            </a:ln>
          </c:spPr>
          <c:marker>
            <c:symbol val="none"/>
          </c:marker>
          <c:val>
            <c:numRef>
              <c:f>'Canal endémico'!$B$76:$BA$76</c:f>
              <c:numCache>
                <c:formatCode>General</c:formatCode>
                <c:ptCount val="52"/>
                <c:pt idx="0">
                  <c:v>47</c:v>
                </c:pt>
                <c:pt idx="1">
                  <c:v>31</c:v>
                </c:pt>
                <c:pt idx="2">
                  <c:v>36</c:v>
                </c:pt>
                <c:pt idx="3">
                  <c:v>46</c:v>
                </c:pt>
                <c:pt idx="4">
                  <c:v>54</c:v>
                </c:pt>
                <c:pt idx="5">
                  <c:v>49</c:v>
                </c:pt>
                <c:pt idx="6">
                  <c:v>46</c:v>
                </c:pt>
                <c:pt idx="7">
                  <c:v>71</c:v>
                </c:pt>
                <c:pt idx="8">
                  <c:v>69</c:v>
                </c:pt>
                <c:pt idx="9">
                  <c:v>65</c:v>
                </c:pt>
                <c:pt idx="10">
                  <c:v>62</c:v>
                </c:pt>
                <c:pt idx="11">
                  <c:v>62</c:v>
                </c:pt>
                <c:pt idx="12">
                  <c:v>69</c:v>
                </c:pt>
                <c:pt idx="13">
                  <c:v>60</c:v>
                </c:pt>
                <c:pt idx="14">
                  <c:v>71</c:v>
                </c:pt>
                <c:pt idx="15">
                  <c:v>72</c:v>
                </c:pt>
                <c:pt idx="16">
                  <c:v>49</c:v>
                </c:pt>
                <c:pt idx="17">
                  <c:v>67</c:v>
                </c:pt>
                <c:pt idx="18">
                  <c:v>67</c:v>
                </c:pt>
                <c:pt idx="19">
                  <c:v>65</c:v>
                </c:pt>
                <c:pt idx="20">
                  <c:v>51</c:v>
                </c:pt>
                <c:pt idx="21">
                  <c:v>47</c:v>
                </c:pt>
                <c:pt idx="22">
                  <c:v>71</c:v>
                </c:pt>
                <c:pt idx="23">
                  <c:v>53</c:v>
                </c:pt>
                <c:pt idx="24">
                  <c:v>48</c:v>
                </c:pt>
                <c:pt idx="25">
                  <c:v>55</c:v>
                </c:pt>
                <c:pt idx="26">
                  <c:v>61</c:v>
                </c:pt>
                <c:pt idx="27">
                  <c:v>48</c:v>
                </c:pt>
                <c:pt idx="28">
                  <c:v>46</c:v>
                </c:pt>
                <c:pt idx="29">
                  <c:v>39</c:v>
                </c:pt>
                <c:pt idx="30">
                  <c:v>47</c:v>
                </c:pt>
                <c:pt idx="31">
                  <c:v>60</c:v>
                </c:pt>
                <c:pt idx="32">
                  <c:v>64</c:v>
                </c:pt>
                <c:pt idx="33">
                  <c:v>60</c:v>
                </c:pt>
                <c:pt idx="34">
                  <c:v>80</c:v>
                </c:pt>
                <c:pt idx="35">
                  <c:v>57</c:v>
                </c:pt>
                <c:pt idx="36">
                  <c:v>76</c:v>
                </c:pt>
                <c:pt idx="37">
                  <c:v>65</c:v>
                </c:pt>
                <c:pt idx="38">
                  <c:v>59</c:v>
                </c:pt>
                <c:pt idx="39">
                  <c:v>60</c:v>
                </c:pt>
                <c:pt idx="40">
                  <c:v>54</c:v>
                </c:pt>
                <c:pt idx="41">
                  <c:v>60</c:v>
                </c:pt>
                <c:pt idx="42">
                  <c:v>61</c:v>
                </c:pt>
                <c:pt idx="43">
                  <c:v>54</c:v>
                </c:pt>
                <c:pt idx="44">
                  <c:v>39</c:v>
                </c:pt>
                <c:pt idx="45">
                  <c:v>53</c:v>
                </c:pt>
                <c:pt idx="46">
                  <c:v>53</c:v>
                </c:pt>
                <c:pt idx="47">
                  <c:v>47</c:v>
                </c:pt>
                <c:pt idx="48">
                  <c:v>48</c:v>
                </c:pt>
                <c:pt idx="49">
                  <c:v>50</c:v>
                </c:pt>
                <c:pt idx="50">
                  <c:v>32</c:v>
                </c:pt>
                <c:pt idx="51">
                  <c:v>38</c:v>
                </c:pt>
              </c:numCache>
            </c:numRef>
          </c:val>
          <c:smooth val="0"/>
          <c:extLst>
            <c:ext xmlns:c16="http://schemas.microsoft.com/office/drawing/2014/chart" uri="{C3380CC4-5D6E-409C-BE32-E72D297353CC}">
              <c16:uniqueId val="{00000002-3FD4-422B-AE0D-CA7481448762}"/>
            </c:ext>
          </c:extLst>
        </c:ser>
        <c:ser>
          <c:idx val="3"/>
          <c:order val="2"/>
          <c:tx>
            <c:strRef>
              <c:f>'Canal endémico'!$A$77</c:f>
              <c:strCache>
                <c:ptCount val="1"/>
                <c:pt idx="0">
                  <c:v>2024</c:v>
                </c:pt>
              </c:strCache>
            </c:strRef>
          </c:tx>
          <c:spPr>
            <a:ln>
              <a:solidFill>
                <a:srgbClr val="C00000"/>
              </a:solidFill>
            </a:ln>
          </c:spPr>
          <c:marker>
            <c:symbol val="none"/>
          </c:marker>
          <c:val>
            <c:numRef>
              <c:f>'Canal endémico'!$B$77:$BA$77</c:f>
              <c:numCache>
                <c:formatCode>General</c:formatCode>
                <c:ptCount val="52"/>
                <c:pt idx="0">
                  <c:v>48</c:v>
                </c:pt>
                <c:pt idx="1">
                  <c:v>46</c:v>
                </c:pt>
                <c:pt idx="2">
                  <c:v>42</c:v>
                </c:pt>
                <c:pt idx="3">
                  <c:v>44</c:v>
                </c:pt>
                <c:pt idx="4">
                  <c:v>47</c:v>
                </c:pt>
                <c:pt idx="5">
                  <c:v>48</c:v>
                </c:pt>
                <c:pt idx="6">
                  <c:v>67</c:v>
                </c:pt>
                <c:pt idx="7">
                  <c:v>57</c:v>
                </c:pt>
                <c:pt idx="8">
                  <c:v>63</c:v>
                </c:pt>
                <c:pt idx="9">
                  <c:v>66</c:v>
                </c:pt>
                <c:pt idx="10">
                  <c:v>69</c:v>
                </c:pt>
                <c:pt idx="11">
                  <c:v>63</c:v>
                </c:pt>
                <c:pt idx="12">
                  <c:v>61</c:v>
                </c:pt>
                <c:pt idx="13">
                  <c:v>53</c:v>
                </c:pt>
                <c:pt idx="14">
                  <c:v>67</c:v>
                </c:pt>
                <c:pt idx="15">
                  <c:v>76</c:v>
                </c:pt>
                <c:pt idx="16">
                  <c:v>57</c:v>
                </c:pt>
                <c:pt idx="17">
                  <c:v>63</c:v>
                </c:pt>
                <c:pt idx="18">
                  <c:v>57</c:v>
                </c:pt>
                <c:pt idx="19">
                  <c:v>57</c:v>
                </c:pt>
                <c:pt idx="20">
                  <c:v>50</c:v>
                </c:pt>
                <c:pt idx="21">
                  <c:v>40</c:v>
                </c:pt>
                <c:pt idx="22">
                  <c:v>62</c:v>
                </c:pt>
                <c:pt idx="23">
                  <c:v>50</c:v>
                </c:pt>
                <c:pt idx="24">
                  <c:v>57</c:v>
                </c:pt>
                <c:pt idx="25">
                  <c:v>40</c:v>
                </c:pt>
                <c:pt idx="26">
                  <c:v>55</c:v>
                </c:pt>
                <c:pt idx="27">
                  <c:v>42</c:v>
                </c:pt>
                <c:pt idx="28">
                  <c:v>56</c:v>
                </c:pt>
                <c:pt idx="29">
                  <c:v>51</c:v>
                </c:pt>
                <c:pt idx="30">
                  <c:v>36</c:v>
                </c:pt>
                <c:pt idx="31">
                  <c:v>62</c:v>
                </c:pt>
                <c:pt idx="32">
                  <c:v>50</c:v>
                </c:pt>
                <c:pt idx="33">
                  <c:v>51</c:v>
                </c:pt>
                <c:pt idx="34">
                  <c:v>59</c:v>
                </c:pt>
                <c:pt idx="35">
                  <c:v>63</c:v>
                </c:pt>
                <c:pt idx="36">
                  <c:v>68</c:v>
                </c:pt>
                <c:pt idx="37">
                  <c:v>59</c:v>
                </c:pt>
                <c:pt idx="38">
                  <c:v>60</c:v>
                </c:pt>
                <c:pt idx="39">
                  <c:v>61</c:v>
                </c:pt>
                <c:pt idx="40">
                  <c:v>57</c:v>
                </c:pt>
                <c:pt idx="41">
                  <c:v>55</c:v>
                </c:pt>
                <c:pt idx="42">
                  <c:v>42</c:v>
                </c:pt>
                <c:pt idx="43">
                  <c:v>52</c:v>
                </c:pt>
                <c:pt idx="44">
                  <c:v>55</c:v>
                </c:pt>
                <c:pt idx="45">
                  <c:v>49</c:v>
                </c:pt>
                <c:pt idx="46">
                  <c:v>48</c:v>
                </c:pt>
                <c:pt idx="47">
                  <c:v>49</c:v>
                </c:pt>
                <c:pt idx="48">
                  <c:v>57</c:v>
                </c:pt>
                <c:pt idx="49">
                  <c:v>39</c:v>
                </c:pt>
                <c:pt idx="50">
                  <c:v>53</c:v>
                </c:pt>
                <c:pt idx="51">
                  <c:v>40</c:v>
                </c:pt>
              </c:numCache>
            </c:numRef>
          </c:val>
          <c:smooth val="0"/>
          <c:extLst>
            <c:ext xmlns:c16="http://schemas.microsoft.com/office/drawing/2014/chart" uri="{C3380CC4-5D6E-409C-BE32-E72D297353CC}">
              <c16:uniqueId val="{00000003-3FD4-422B-AE0D-CA7481448762}"/>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'Edad-CicloVital'!$T$2</c:f>
              <c:strCache>
                <c:ptCount val="1"/>
                <c:pt idx="0">
                  <c:v>Masculino</c:v>
                </c:pt>
              </c:strCache>
            </c:strRef>
          </c:tx>
          <c:spPr>
            <a:solidFill>
              <a:schemeClr val="accent1"/>
            </a:solidFill>
            <a:ln>
              <a:noFill/>
            </a:ln>
            <a:effectLst/>
          </c:spPr>
          <c:invertIfNegative val="0"/>
          <c:dLbls>
            <c:dLbl>
              <c:idx val="1"/>
              <c:layout>
                <c:manualLayout>
                  <c:x val="-2.3856858846918488E-2"/>
                  <c:y val="3.814973199062297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D2A-4CE0-BA8C-4AB639094470}"/>
                </c:ext>
              </c:extLst>
            </c:dLbl>
            <c:dLbl>
              <c:idx val="2"/>
              <c:layout>
                <c:manualLayout>
                  <c:x val="-3.9761431411530865E-2"/>
                  <c:y val="-3.8140720242908657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D2A-4CE0-BA8C-4AB639094470}"/>
                </c:ext>
              </c:extLst>
            </c:dLbl>
            <c:dLbl>
              <c:idx val="3"/>
              <c:layout>
                <c:manualLayout>
                  <c:x val="-0.12723658051689862"/>
                  <c:y val="1.2015663619093851E-6"/>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D2A-4CE0-BA8C-4AB639094470}"/>
                </c:ext>
              </c:extLst>
            </c:dLbl>
            <c:dLbl>
              <c:idx val="4"/>
              <c:layout>
                <c:manualLayout>
                  <c:x val="-0.1219350563286945"/>
                  <c:y val="6.0078318095469253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D2A-4CE0-BA8C-4AB639094470}"/>
                </c:ext>
              </c:extLst>
            </c:dLbl>
            <c:dLbl>
              <c:idx val="5"/>
              <c:layout>
                <c:manualLayout>
                  <c:x val="-0.11398277004638833"/>
                  <c:y val="9.0117477136209844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D2A-4CE0-BA8C-4AB639094470}"/>
                </c:ext>
              </c:extLst>
            </c:dLbl>
            <c:dLbl>
              <c:idx val="6"/>
              <c:layout>
                <c:manualLayout>
                  <c:x val="-8.74751491053678E-2"/>
                  <c:y val="6.0078318102463289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D2A-4CE0-BA8C-4AB639094470}"/>
                </c:ext>
              </c:extLst>
            </c:dLbl>
            <c:dLbl>
              <c:idx val="7"/>
              <c:layout>
                <c:manualLayout>
                  <c:x val="-7.4221338634857567E-2"/>
                  <c:y val="7.6302467897151425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D2A-4CE0-BA8C-4AB639094470}"/>
                </c:ext>
              </c:extLst>
            </c:dLbl>
            <c:dLbl>
              <c:idx val="8"/>
              <c:layout>
                <c:manualLayout>
                  <c:x val="-6.6269052352551358E-2"/>
                  <c:y val="6.0078318095469253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D2A-4CE0-BA8C-4AB639094470}"/>
                </c:ext>
              </c:extLst>
            </c:dLbl>
            <c:dLbl>
              <c:idx val="9"/>
              <c:layout>
                <c:manualLayout>
                  <c:x val="-3.9761431411530816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D2A-4CE0-BA8C-4AB639094470}"/>
                </c:ext>
              </c:extLst>
            </c:dLbl>
            <c:dLbl>
              <c:idx val="10"/>
              <c:layout>
                <c:manualLayout>
                  <c:x val="-3.1809145129224649E-2"/>
                  <c:y val="-3.814372415881308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D2A-4CE0-BA8C-4AB639094470}"/>
                </c:ext>
              </c:extLst>
            </c:dLbl>
            <c:dLbl>
              <c:idx val="11"/>
              <c:layout>
                <c:manualLayout>
                  <c:x val="-3.1809145129224649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D2A-4CE0-BA8C-4AB639094470}"/>
                </c:ext>
              </c:extLst>
            </c:dLbl>
            <c:dLbl>
              <c:idx val="12"/>
              <c:layout>
                <c:manualLayout>
                  <c:x val="-3.1809145129224649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D2A-4CE0-BA8C-4AB639094470}"/>
                </c:ext>
              </c:extLst>
            </c:dLbl>
            <c:dLbl>
              <c:idx val="13"/>
              <c:layout>
                <c:manualLayout>
                  <c:x val="-2.3856858846918537E-2"/>
                  <c:y val="1.7485091839762537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D2A-4CE0-BA8C-4AB639094470}"/>
                </c:ext>
              </c:extLst>
            </c:dLbl>
            <c:dLbl>
              <c:idx val="14"/>
              <c:layout>
                <c:manualLayout>
                  <c:x val="-3.4459907223326709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D2A-4CE0-BA8C-4AB639094470}"/>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'Edad-CicloVital'!$R$3:$R$17</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'Edad-CicloVital'!$T$3:$T$17</c:f>
              <c:numCache>
                <c:formatCode>0;0</c:formatCode>
                <c:ptCount val="15"/>
                <c:pt idx="0">
                  <c:v>0</c:v>
                </c:pt>
                <c:pt idx="1">
                  <c:v>-2</c:v>
                </c:pt>
                <c:pt idx="2">
                  <c:v>-24</c:v>
                </c:pt>
                <c:pt idx="3">
                  <c:v>-180</c:v>
                </c:pt>
                <c:pt idx="4">
                  <c:v>-185</c:v>
                </c:pt>
                <c:pt idx="5">
                  <c:v>-155</c:v>
                </c:pt>
                <c:pt idx="6">
                  <c:v>-100</c:v>
                </c:pt>
                <c:pt idx="7">
                  <c:v>-79</c:v>
                </c:pt>
                <c:pt idx="8">
                  <c:v>-67</c:v>
                </c:pt>
                <c:pt idx="9">
                  <c:v>-31</c:v>
                </c:pt>
                <c:pt idx="10">
                  <c:v>-23</c:v>
                </c:pt>
                <c:pt idx="11">
                  <c:v>-24</c:v>
                </c:pt>
                <c:pt idx="12">
                  <c:v>-7</c:v>
                </c:pt>
                <c:pt idx="13">
                  <c:v>-9</c:v>
                </c:pt>
                <c:pt idx="14">
                  <c:v>-13</c:v>
                </c:pt>
              </c:numCache>
            </c:numRef>
          </c:val>
          <c:extLst>
            <c:ext xmlns:c16="http://schemas.microsoft.com/office/drawing/2014/chart" uri="{C3380CC4-5D6E-409C-BE32-E72D297353CC}">
              <c16:uniqueId val="{0000000E-8D2A-4CE0-BA8C-4AB639094470}"/>
            </c:ext>
          </c:extLst>
        </c:ser>
        <c:ser>
          <c:idx val="1"/>
          <c:order val="1"/>
          <c:tx>
            <c:strRef>
              <c:f>'Edad-CicloVital'!$U$2</c:f>
              <c:strCache>
                <c:ptCount val="1"/>
                <c:pt idx="0">
                  <c:v>Femenino</c:v>
                </c:pt>
              </c:strCache>
            </c:strRef>
          </c:tx>
          <c:spPr>
            <a:solidFill>
              <a:srgbClr val="92D050"/>
            </a:solidFill>
            <a:ln>
              <a:noFill/>
            </a:ln>
            <a:effectLst/>
          </c:spPr>
          <c:invertIfNegative val="0"/>
          <c:dLbls>
            <c:dLbl>
              <c:idx val="1"/>
              <c:layout>
                <c:manualLayout>
                  <c:x val="1.5904572564612276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D2A-4CE0-BA8C-4AB639094470}"/>
                </c:ext>
              </c:extLst>
            </c:dLbl>
            <c:dLbl>
              <c:idx val="2"/>
              <c:layout>
                <c:manualLayout>
                  <c:x val="0.11928429423459234"/>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8D2A-4CE0-BA8C-4AB639094470}"/>
                </c:ext>
              </c:extLst>
            </c:dLbl>
            <c:dLbl>
              <c:idx val="3"/>
              <c:layout>
                <c:manualLayout>
                  <c:x val="0.27567925778661367"/>
                  <c:y val="-6.9940367359050146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8D2A-4CE0-BA8C-4AB639094470}"/>
                </c:ext>
              </c:extLst>
            </c:dLbl>
            <c:dLbl>
              <c:idx val="4"/>
              <c:layout>
                <c:manualLayout>
                  <c:x val="0.20675944333996024"/>
                  <c:y val="-3.814973199062297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8D2A-4CE0-BA8C-4AB639094470}"/>
                </c:ext>
              </c:extLst>
            </c:dLbl>
            <c:dLbl>
              <c:idx val="5"/>
              <c:layout>
                <c:manualLayout>
                  <c:x val="0.17229953611663354"/>
                  <c:y val="3.814973199062297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8D2A-4CE0-BA8C-4AB639094470}"/>
                </c:ext>
              </c:extLst>
            </c:dLbl>
            <c:dLbl>
              <c:idx val="6"/>
              <c:layout>
                <c:manualLayout>
                  <c:x val="0.1219350563286945"/>
                  <c:y val="-6.9940367359050146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8D2A-4CE0-BA8C-4AB639094470}"/>
                </c:ext>
              </c:extLst>
            </c:dLbl>
            <c:dLbl>
              <c:idx val="7"/>
              <c:layout>
                <c:manualLayout>
                  <c:x val="0.10337972166998012"/>
                  <c:y val="-7.6299463981245952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8D2A-4CE0-BA8C-4AB639094470}"/>
                </c:ext>
              </c:extLst>
            </c:dLbl>
            <c:dLbl>
              <c:idx val="8"/>
              <c:layout>
                <c:manualLayout>
                  <c:x val="7.1570576540755368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8D2A-4CE0-BA8C-4AB639094470}"/>
                </c:ext>
              </c:extLst>
            </c:dLbl>
            <c:dLbl>
              <c:idx val="9"/>
              <c:layout>
                <c:manualLayout>
                  <c:x val="4.5062955599734923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8D2A-4CE0-BA8C-4AB639094470}"/>
                </c:ext>
              </c:extLst>
            </c:dLbl>
            <c:dLbl>
              <c:idx val="10"/>
              <c:layout>
                <c:manualLayout>
                  <c:x val="4.241219350563287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8D2A-4CE0-BA8C-4AB639094470}"/>
                </c:ext>
              </c:extLst>
            </c:dLbl>
            <c:dLbl>
              <c:idx val="11"/>
              <c:layout>
                <c:manualLayout>
                  <c:x val="2.650762094102059E-2"/>
                  <c:y val="7.6299463981245952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8D2A-4CE0-BA8C-4AB639094470}"/>
                </c:ext>
              </c:extLst>
            </c:dLbl>
            <c:dLbl>
              <c:idx val="12"/>
              <c:layout>
                <c:manualLayout>
                  <c:x val="2.385685884691844E-2"/>
                  <c:y val="-3.8149731990622803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8D2A-4CE0-BA8C-4AB639094470}"/>
                </c:ext>
              </c:extLst>
            </c:dLbl>
            <c:dLbl>
              <c:idx val="13"/>
              <c:layout>
                <c:manualLayout>
                  <c:x val="3.1809145129224649E-2"/>
                  <c:y val="-1.7485091839762537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8D2A-4CE0-BA8C-4AB639094470}"/>
                </c:ext>
              </c:extLst>
            </c:dLbl>
            <c:dLbl>
              <c:idx val="14"/>
              <c:layout>
                <c:manualLayout>
                  <c:x val="2.3856754486206073E-2"/>
                  <c:y val="-3.8149731990623063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8595096090125902E-2"/>
                      <c:h val="4.5722603986556878E-2"/>
                    </c:manualLayout>
                  </c15:layout>
                </c:ext>
                <c:ext xmlns:c16="http://schemas.microsoft.com/office/drawing/2014/chart" uri="{C3380CC4-5D6E-409C-BE32-E72D297353CC}">
                  <c16:uniqueId val="{0000001C-8D2A-4CE0-BA8C-4AB639094470}"/>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'Edad-CicloVital'!$R$3:$R$17</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'Edad-CicloVital'!$U$3:$U$17</c:f>
              <c:numCache>
                <c:formatCode>General</c:formatCode>
                <c:ptCount val="15"/>
                <c:pt idx="1">
                  <c:v>2</c:v>
                </c:pt>
                <c:pt idx="2">
                  <c:v>167</c:v>
                </c:pt>
                <c:pt idx="3">
                  <c:v>426</c:v>
                </c:pt>
                <c:pt idx="4">
                  <c:v>317</c:v>
                </c:pt>
                <c:pt idx="5">
                  <c:v>248</c:v>
                </c:pt>
                <c:pt idx="6">
                  <c:v>159</c:v>
                </c:pt>
                <c:pt idx="7">
                  <c:v>133</c:v>
                </c:pt>
                <c:pt idx="8">
                  <c:v>87</c:v>
                </c:pt>
                <c:pt idx="9">
                  <c:v>43</c:v>
                </c:pt>
                <c:pt idx="10">
                  <c:v>43</c:v>
                </c:pt>
                <c:pt idx="11">
                  <c:v>24</c:v>
                </c:pt>
                <c:pt idx="12">
                  <c:v>14</c:v>
                </c:pt>
                <c:pt idx="13">
                  <c:v>6</c:v>
                </c:pt>
                <c:pt idx="14">
                  <c:v>8</c:v>
                </c:pt>
              </c:numCache>
            </c:numRef>
          </c:val>
          <c:extLst>
            <c:ext xmlns:c16="http://schemas.microsoft.com/office/drawing/2014/chart" uri="{C3380CC4-5D6E-409C-BE32-E72D297353CC}">
              <c16:uniqueId val="{0000001D-8D2A-4CE0-BA8C-4AB639094470}"/>
            </c:ext>
          </c:extLst>
        </c:ser>
        <c:dLbls>
          <c:dLblPos val="ctr"/>
          <c:showLegendKey val="0"/>
          <c:showVal val="1"/>
          <c:showCatName val="0"/>
          <c:showSerName val="0"/>
          <c:showPercent val="0"/>
          <c:showBubbleSize val="0"/>
        </c:dLbls>
        <c:gapWidth val="7"/>
        <c:overlap val="100"/>
        <c:axId val="1315743151"/>
        <c:axId val="1315745231"/>
      </c:barChart>
      <c:catAx>
        <c:axId val="1315743151"/>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crossAx val="1315745231"/>
        <c:crosses val="autoZero"/>
        <c:auto val="1"/>
        <c:lblAlgn val="ctr"/>
        <c:lblOffset val="100"/>
        <c:noMultiLvlLbl val="0"/>
      </c:catAx>
      <c:valAx>
        <c:axId val="1315745231"/>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crossAx val="131574315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00"/>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FactoresASOCIADOS!$AK$5:$AK$14</c:f>
              <c:strCache>
                <c:ptCount val="10"/>
                <c:pt idx="0">
                  <c:v>Suicidio familiar amigo</c:v>
                </c:pt>
                <c:pt idx="1">
                  <c:v>Problema legal</c:v>
                </c:pt>
                <c:pt idx="2">
                  <c:v>Muerte de familiar</c:v>
                </c:pt>
                <c:pt idx="3">
                  <c:v>Maltrato físico, psicológico o sexual</c:v>
                </c:pt>
                <c:pt idx="4">
                  <c:v>Problema escolar/ educación</c:v>
                </c:pt>
                <c:pt idx="5">
                  <c:v>Problema laboral</c:v>
                </c:pt>
                <c:pt idx="6">
                  <c:v>Enfermedad crónica dolorosa o discapacitante</c:v>
                </c:pt>
                <c:pt idx="7">
                  <c:v>Problemas económicos</c:v>
                </c:pt>
                <c:pt idx="8">
                  <c:v>Conflictos con pareja o expareja</c:v>
                </c:pt>
                <c:pt idx="9">
                  <c:v>Problemas familiares</c:v>
                </c:pt>
              </c:strCache>
            </c:strRef>
          </c:cat>
          <c:val>
            <c:numRef>
              <c:f>FactoresASOCIADOS!$AO$5:$AO$14</c:f>
              <c:numCache>
                <c:formatCode>0.0</c:formatCode>
                <c:ptCount val="10"/>
                <c:pt idx="0">
                  <c:v>0.68027210884353739</c:v>
                </c:pt>
                <c:pt idx="1">
                  <c:v>2.2789115646258504</c:v>
                </c:pt>
                <c:pt idx="2">
                  <c:v>3.9115646258503403</c:v>
                </c:pt>
                <c:pt idx="3">
                  <c:v>4.4897959183673466</c:v>
                </c:pt>
                <c:pt idx="4">
                  <c:v>4.8299319727891161</c:v>
                </c:pt>
                <c:pt idx="5">
                  <c:v>6.0204081632653059</c:v>
                </c:pt>
                <c:pt idx="6">
                  <c:v>6.0544217687074831</c:v>
                </c:pt>
                <c:pt idx="7">
                  <c:v>10.850340136054422</c:v>
                </c:pt>
                <c:pt idx="8">
                  <c:v>27.108843537414966</c:v>
                </c:pt>
                <c:pt idx="9">
                  <c:v>33.775510204081634</c:v>
                </c:pt>
              </c:numCache>
            </c:numRef>
          </c:val>
          <c:extLst>
            <c:ext xmlns:c16="http://schemas.microsoft.com/office/drawing/2014/chart" uri="{C3380CC4-5D6E-409C-BE32-E72D297353CC}">
              <c16:uniqueId val="{00000000-3C1A-44C4-BDF1-6ECB637941FD}"/>
            </c:ext>
          </c:extLst>
        </c:ser>
        <c:dLbls>
          <c:dLblPos val="outEnd"/>
          <c:showLegendKey val="0"/>
          <c:showVal val="1"/>
          <c:showCatName val="0"/>
          <c:showSerName val="0"/>
          <c:showPercent val="0"/>
          <c:showBubbleSize val="0"/>
        </c:dLbls>
        <c:gapWidth val="219"/>
        <c:axId val="740510848"/>
        <c:axId val="740508352"/>
      </c:barChart>
      <c:catAx>
        <c:axId val="740510848"/>
        <c:scaling>
          <c:orientation val="minMax"/>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Factores desencadenantes</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0508352"/>
        <c:crosses val="autoZero"/>
        <c:auto val="1"/>
        <c:lblAlgn val="ctr"/>
        <c:lblOffset val="100"/>
        <c:noMultiLvlLbl val="0"/>
      </c:catAx>
      <c:valAx>
        <c:axId val="740508352"/>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Porcentaje</a:t>
                </a:r>
              </a:p>
            </c:rich>
          </c:tx>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0510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FactoresRiesgo!$AK$4:$AK$10</c:f>
              <c:strCache>
                <c:ptCount val="7"/>
                <c:pt idx="0">
                  <c:v>Antecedente violencia abuso</c:v>
                </c:pt>
                <c:pt idx="1">
                  <c:v>Antecedente familiar</c:v>
                </c:pt>
                <c:pt idx="2">
                  <c:v>Abuso Alcohol</c:v>
                </c:pt>
                <c:pt idx="3">
                  <c:v>Plan suicida</c:v>
                </c:pt>
                <c:pt idx="4">
                  <c:v>Consumo de SPA</c:v>
                </c:pt>
                <c:pt idx="5">
                  <c:v>Idea suicida</c:v>
                </c:pt>
                <c:pt idx="6">
                  <c:v>Trastornos psiquiatricos</c:v>
                </c:pt>
              </c:strCache>
            </c:strRef>
          </c:cat>
          <c:val>
            <c:numRef>
              <c:f>FactoresRiesgo!$AO$4:$AO$10</c:f>
              <c:numCache>
                <c:formatCode>0.0</c:formatCode>
                <c:ptCount val="7"/>
                <c:pt idx="0">
                  <c:v>2.3380281690140845</c:v>
                </c:pt>
                <c:pt idx="1">
                  <c:v>2.4788732394366195</c:v>
                </c:pt>
                <c:pt idx="2">
                  <c:v>4.084507042253521</c:v>
                </c:pt>
                <c:pt idx="3">
                  <c:v>11.71830985915493</c:v>
                </c:pt>
                <c:pt idx="4">
                  <c:v>14.169014084507042</c:v>
                </c:pt>
                <c:pt idx="5">
                  <c:v>22.64788732394366</c:v>
                </c:pt>
                <c:pt idx="6">
                  <c:v>42.563380281690137</c:v>
                </c:pt>
              </c:numCache>
            </c:numRef>
          </c:val>
          <c:extLst>
            <c:ext xmlns:c16="http://schemas.microsoft.com/office/drawing/2014/chart" uri="{C3380CC4-5D6E-409C-BE32-E72D297353CC}">
              <c16:uniqueId val="{00000000-531A-4A3E-8214-C4A2E84EA464}"/>
            </c:ext>
          </c:extLst>
        </c:ser>
        <c:dLbls>
          <c:dLblPos val="outEnd"/>
          <c:showLegendKey val="0"/>
          <c:showVal val="1"/>
          <c:showCatName val="0"/>
          <c:showSerName val="0"/>
          <c:showPercent val="0"/>
          <c:showBubbleSize val="0"/>
        </c:dLbls>
        <c:gapWidth val="182"/>
        <c:axId val="740494624"/>
        <c:axId val="740501696"/>
      </c:barChart>
      <c:catAx>
        <c:axId val="740494624"/>
        <c:scaling>
          <c:orientation val="minMax"/>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Factores de Riesgo</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0501696"/>
        <c:crosses val="autoZero"/>
        <c:auto val="1"/>
        <c:lblAlgn val="ctr"/>
        <c:lblOffset val="100"/>
        <c:noMultiLvlLbl val="0"/>
      </c:catAx>
      <c:valAx>
        <c:axId val="740501696"/>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Porcentaje</a:t>
                </a:r>
              </a:p>
            </c:rich>
          </c:tx>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0494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1100" b="1" dirty="0">
              <a:solidFill>
                <a:schemeClr val="tx1"/>
              </a:solidFill>
              <a:latin typeface="Arial Narrow" panose="020B0606020202030204" pitchFamily="34" charset="0"/>
            </a:rPr>
            <a:t>Primera infancia</a:t>
          </a:r>
        </a:p>
        <a:p>
          <a:r>
            <a:rPr lang="es-ES" sz="1200" b="1" dirty="0">
              <a:solidFill>
                <a:schemeClr val="bg1"/>
              </a:solidFill>
              <a:latin typeface="Arial Narrow" panose="020B0606020202030204" pitchFamily="34" charset="0"/>
            </a:rPr>
            <a:t>19%</a:t>
          </a:r>
        </a:p>
        <a:p>
          <a:r>
            <a:rPr lang="es-ES" sz="1200" b="1" dirty="0">
              <a:solidFill>
                <a:schemeClr val="bg1"/>
              </a:solidFill>
              <a:latin typeface="Arial Narrow" panose="020B0606020202030204" pitchFamily="34" charset="0"/>
            </a:rPr>
            <a:t>77 casos</a:t>
          </a:r>
        </a:p>
      </dgm:t>
    </dgm:pt>
    <dgm:pt modelId="{B4426622-C56F-4F7A-AB95-8708949A4A86}" type="parTrans" cxnId="{44349CED-3F6F-401A-BB8F-C54B0CD67380}">
      <dgm:prSet/>
      <dgm:spPr/>
      <dgm:t>
        <a:bodyPr/>
        <a:lstStyle/>
        <a:p>
          <a:endParaRPr lang="es-ES" sz="16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600" b="1">
            <a:solidFill>
              <a:schemeClr val="tx1"/>
            </a:solidFill>
            <a:latin typeface="Arial Narrow" panose="020B0606020202030204" pitchFamily="34" charset="0"/>
          </a:endParaRPr>
        </a:p>
      </dgm:t>
    </dgm:pt>
    <dgm:pt modelId="{B07DA8DE-0519-4D62-BE0B-7CA0307AA349}">
      <dgm:prSet phldrT="[Texto]" custT="1"/>
      <dgm:spPr/>
      <dgm:t>
        <a:bodyPr/>
        <a:lstStyle/>
        <a:p>
          <a:r>
            <a:rPr lang="es-ES" sz="1100" b="1" dirty="0">
              <a:solidFill>
                <a:schemeClr val="tx1"/>
              </a:solidFill>
              <a:latin typeface="Arial Narrow" panose="020B0606020202030204" pitchFamily="34" charset="0"/>
            </a:rPr>
            <a:t>Infancia</a:t>
          </a:r>
        </a:p>
        <a:p>
          <a:r>
            <a:rPr lang="es-ES" sz="1200" b="1" dirty="0">
              <a:solidFill>
                <a:schemeClr val="bg1"/>
              </a:solidFill>
              <a:latin typeface="Arial Narrow" panose="020B0606020202030204" pitchFamily="34" charset="0"/>
            </a:rPr>
            <a:t>20%</a:t>
          </a:r>
        </a:p>
        <a:p>
          <a:r>
            <a:rPr lang="es-ES" sz="1200" b="1" dirty="0">
              <a:solidFill>
                <a:schemeClr val="bg1"/>
              </a:solidFill>
              <a:latin typeface="Arial Narrow" panose="020B0606020202030204" pitchFamily="34" charset="0"/>
            </a:rPr>
            <a:t>82 casos</a:t>
          </a:r>
        </a:p>
      </dgm:t>
    </dgm:pt>
    <dgm:pt modelId="{D0470645-0F91-4C89-B53D-D20A173D1395}" type="parTrans" cxnId="{95A45AD4-4A0F-4254-9C91-CF26ECC11EEE}">
      <dgm:prSet/>
      <dgm:spPr/>
      <dgm:t>
        <a:bodyPr/>
        <a:lstStyle/>
        <a:p>
          <a:endParaRPr lang="es-ES" sz="16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600" b="1">
            <a:solidFill>
              <a:schemeClr val="tx1"/>
            </a:solidFill>
            <a:latin typeface="Arial Narrow" panose="020B0606020202030204" pitchFamily="34" charset="0"/>
          </a:endParaRPr>
        </a:p>
      </dgm:t>
    </dgm:pt>
    <dgm:pt modelId="{BCD0C872-2890-4B0E-8947-05D96592E59C}">
      <dgm:prSet phldrT="[Texto]" custT="1"/>
      <dgm:spPr/>
      <dgm:t>
        <a:bodyPr/>
        <a:lstStyle/>
        <a:p>
          <a:r>
            <a:rPr lang="es-ES" sz="1100" b="1" dirty="0">
              <a:solidFill>
                <a:schemeClr val="tx1"/>
              </a:solidFill>
              <a:latin typeface="Arial Narrow" panose="020B0606020202030204" pitchFamily="34" charset="0"/>
            </a:rPr>
            <a:t>Adolescencia</a:t>
          </a:r>
        </a:p>
        <a:p>
          <a:r>
            <a:rPr lang="es-ES" sz="1100" b="1" dirty="0">
              <a:solidFill>
                <a:schemeClr val="bg1"/>
              </a:solidFill>
              <a:latin typeface="Arial Narrow" panose="020B0606020202030204" pitchFamily="34" charset="0"/>
            </a:rPr>
            <a:t>5%</a:t>
          </a:r>
        </a:p>
        <a:p>
          <a:r>
            <a:rPr lang="es-ES" sz="1100" b="1" dirty="0">
              <a:solidFill>
                <a:schemeClr val="bg1"/>
              </a:solidFill>
              <a:latin typeface="Arial Narrow" panose="020B0606020202030204" pitchFamily="34" charset="0"/>
            </a:rPr>
            <a:t>22 casos</a:t>
          </a:r>
          <a:endParaRPr lang="es-ES" sz="1200" b="1" dirty="0">
            <a:solidFill>
              <a:schemeClr val="bg1"/>
            </a:solidFill>
            <a:latin typeface="Arial Narrow" panose="020B0606020202030204" pitchFamily="34" charset="0"/>
          </a:endParaRPr>
        </a:p>
      </dgm:t>
    </dgm:pt>
    <dgm:pt modelId="{85B57174-6200-41FF-9ACB-65DDEA879430}" type="parTrans" cxnId="{035D5009-17A7-443C-A9F6-DC402B6B44F6}">
      <dgm:prSet/>
      <dgm:spPr/>
      <dgm:t>
        <a:bodyPr/>
        <a:lstStyle/>
        <a:p>
          <a:endParaRPr lang="es-ES" sz="16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600" b="1">
            <a:solidFill>
              <a:schemeClr val="tx1"/>
            </a:solidFill>
            <a:latin typeface="Arial Narrow" panose="020B0606020202030204" pitchFamily="34" charset="0"/>
          </a:endParaRPr>
        </a:p>
      </dgm:t>
    </dgm:pt>
    <dgm:pt modelId="{DFDA11ED-11F1-482A-9387-80FD19912601}">
      <dgm:prSet phldrT="[Texto]" custT="1"/>
      <dgm:spPr/>
      <dgm:t>
        <a:bodyPr/>
        <a:lstStyle/>
        <a:p>
          <a:r>
            <a:rPr lang="es-ES" sz="1100" b="1" dirty="0">
              <a:solidFill>
                <a:schemeClr val="tx1"/>
              </a:solidFill>
              <a:latin typeface="Arial Narrow" panose="020B0606020202030204" pitchFamily="34" charset="0"/>
            </a:rPr>
            <a:t>Juventud</a:t>
          </a:r>
        </a:p>
        <a:p>
          <a:r>
            <a:rPr lang="es-ES" sz="1200" b="1" dirty="0">
              <a:solidFill>
                <a:schemeClr val="bg1"/>
              </a:solidFill>
              <a:latin typeface="Arial Narrow" panose="020B0606020202030204" pitchFamily="34" charset="0"/>
            </a:rPr>
            <a:t>8%</a:t>
          </a:r>
        </a:p>
        <a:p>
          <a:r>
            <a:rPr lang="es-ES" sz="1200" b="1" dirty="0">
              <a:solidFill>
                <a:schemeClr val="bg1"/>
              </a:solidFill>
              <a:latin typeface="Arial Narrow" panose="020B0606020202030204" pitchFamily="34" charset="0"/>
            </a:rPr>
            <a:t>33 casos</a:t>
          </a:r>
        </a:p>
      </dgm:t>
    </dgm:pt>
    <dgm:pt modelId="{DE7B412C-D772-4D56-B94E-8DEF29F79628}" type="parTrans" cxnId="{CDB8A8BC-76F4-4850-980F-77A084A179C5}">
      <dgm:prSet/>
      <dgm:spPr/>
      <dgm:t>
        <a:bodyPr/>
        <a:lstStyle/>
        <a:p>
          <a:endParaRPr lang="es-ES" sz="16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600" b="1">
            <a:solidFill>
              <a:schemeClr val="tx1"/>
            </a:solidFill>
            <a:latin typeface="Arial Narrow" panose="020B0606020202030204" pitchFamily="34" charset="0"/>
          </a:endParaRPr>
        </a:p>
      </dgm:t>
    </dgm:pt>
    <dgm:pt modelId="{067DE91F-5875-416A-83FE-762AAF2680C1}">
      <dgm:prSet phldrT="[Texto]" custT="1"/>
      <dgm:spPr/>
      <dgm:t>
        <a:bodyPr/>
        <a:lstStyle/>
        <a:p>
          <a:r>
            <a:rPr lang="es-ES" sz="1100" b="1" dirty="0">
              <a:solidFill>
                <a:schemeClr val="tx1"/>
              </a:solidFill>
              <a:latin typeface="Arial Narrow" panose="020B0606020202030204" pitchFamily="34" charset="0"/>
            </a:rPr>
            <a:t>Adultez</a:t>
          </a:r>
        </a:p>
        <a:p>
          <a:r>
            <a:rPr lang="es-ES" sz="1200" b="1" dirty="0">
              <a:solidFill>
                <a:schemeClr val="bg1"/>
              </a:solidFill>
              <a:latin typeface="Arial Narrow" panose="020B0606020202030204" pitchFamily="34" charset="0"/>
            </a:rPr>
            <a:t>29%</a:t>
          </a:r>
        </a:p>
        <a:p>
          <a:r>
            <a:rPr lang="es-ES" sz="1200" b="1" dirty="0">
              <a:solidFill>
                <a:schemeClr val="bg1"/>
              </a:solidFill>
              <a:latin typeface="Arial Narrow" panose="020B0606020202030204" pitchFamily="34" charset="0"/>
            </a:rPr>
            <a:t>119 casos</a:t>
          </a:r>
          <a:endParaRPr lang="es-ES" sz="1400" b="1" dirty="0">
            <a:solidFill>
              <a:schemeClr val="bg1"/>
            </a:solidFill>
            <a:latin typeface="Arial Narrow" panose="020B0606020202030204" pitchFamily="34" charset="0"/>
          </a:endParaRPr>
        </a:p>
      </dgm:t>
    </dgm:pt>
    <dgm:pt modelId="{C84AAE9B-3AAC-4E29-BB4F-A2E9139D362B}" type="parTrans" cxnId="{6A5C8540-AECB-4343-A87A-FD7C9AD35365}">
      <dgm:prSet/>
      <dgm:spPr/>
      <dgm:t>
        <a:bodyPr/>
        <a:lstStyle/>
        <a:p>
          <a:endParaRPr lang="es-ES" sz="16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600" b="1">
            <a:solidFill>
              <a:schemeClr val="tx1"/>
            </a:solidFill>
            <a:latin typeface="Arial Narrow" panose="020B0606020202030204" pitchFamily="34" charset="0"/>
          </a:endParaRPr>
        </a:p>
      </dgm:t>
    </dgm:pt>
    <dgm:pt modelId="{A2B81017-66B4-4D6E-96A6-E6632B7708F9}">
      <dgm:prSet phldrT="[Texto]" custT="1"/>
      <dgm:spPr/>
      <dgm:t>
        <a:bodyPr/>
        <a:lstStyle/>
        <a:p>
          <a:r>
            <a:rPr lang="es-ES" sz="1100" b="1" dirty="0">
              <a:solidFill>
                <a:schemeClr val="tx1"/>
              </a:solidFill>
              <a:latin typeface="Arial Narrow" panose="020B0606020202030204" pitchFamily="34" charset="0"/>
            </a:rPr>
            <a:t>Adulto Mayor</a:t>
          </a:r>
        </a:p>
        <a:p>
          <a:r>
            <a:rPr lang="es-ES" sz="1100" b="1" dirty="0">
              <a:solidFill>
                <a:schemeClr val="bg1"/>
              </a:solidFill>
              <a:latin typeface="Arial Narrow" panose="020B0606020202030204" pitchFamily="34" charset="0"/>
            </a:rPr>
            <a:t>18%</a:t>
          </a:r>
        </a:p>
        <a:p>
          <a:r>
            <a:rPr lang="es-ES" sz="1100" b="1" dirty="0">
              <a:solidFill>
                <a:schemeClr val="bg1"/>
              </a:solidFill>
              <a:latin typeface="Arial Narrow" panose="020B0606020202030204" pitchFamily="34" charset="0"/>
            </a:rPr>
            <a:t>72 casos</a:t>
          </a:r>
          <a:endParaRPr lang="es-ES" sz="1200" b="1" dirty="0">
            <a:solidFill>
              <a:schemeClr val="bg1"/>
            </a:solidFill>
            <a:latin typeface="Arial Narrow" panose="020B0606020202030204" pitchFamily="34" charset="0"/>
          </a:endParaRPr>
        </a:p>
      </dgm:t>
    </dgm:pt>
    <dgm:pt modelId="{92163F71-7525-460D-9B81-4A3C3D2B3B07}" type="parTrans" cxnId="{49E3710C-9DCD-4394-A7E2-D7A3519EFD33}">
      <dgm:prSet/>
      <dgm:spPr/>
      <dgm:t>
        <a:bodyPr/>
        <a:lstStyle/>
        <a:p>
          <a:endParaRPr lang="es-ES" sz="16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6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t>
        <a:bodyPr/>
        <a:lstStyle/>
        <a:p>
          <a:endParaRPr lang="es-ES"/>
        </a:p>
      </dgm:t>
    </dgm:pt>
    <dgm:pt modelId="{27D567E4-4A42-448F-AF61-85BFDC290DB9}" type="pres">
      <dgm:prSet presAssocID="{70D6C5C8-C4AE-437E-AFA5-FA9B333CF722}" presName="node" presStyleLbl="node1" presStyleIdx="0" presStyleCnt="6" custScaleX="148251">
        <dgm:presLayoutVars>
          <dgm:bulletEnabled val="1"/>
        </dgm:presLayoutVars>
      </dgm:prSet>
      <dgm:spPr/>
      <dgm:t>
        <a:bodyPr/>
        <a:lstStyle/>
        <a:p>
          <a:endParaRPr lang="es-ES"/>
        </a:p>
      </dgm:t>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t>
        <a:bodyPr/>
        <a:lstStyle/>
        <a:p>
          <a:endParaRPr lang="es-ES"/>
        </a:p>
      </dgm:t>
    </dgm:pt>
    <dgm:pt modelId="{0691A0E1-681C-4AB1-A224-401390FCDE9C}" type="pres">
      <dgm:prSet presAssocID="{B07DA8DE-0519-4D62-BE0B-7CA0307AA349}" presName="node" presStyleLbl="node1" presStyleIdx="1" presStyleCnt="6" custScaleX="149622">
        <dgm:presLayoutVars>
          <dgm:bulletEnabled val="1"/>
        </dgm:presLayoutVars>
      </dgm:prSet>
      <dgm:spPr/>
      <dgm:t>
        <a:bodyPr/>
        <a:lstStyle/>
        <a:p>
          <a:endParaRPr lang="es-ES"/>
        </a:p>
      </dgm:t>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t>
        <a:bodyPr/>
        <a:lstStyle/>
        <a:p>
          <a:endParaRPr lang="es-ES"/>
        </a:p>
      </dgm:t>
    </dgm:pt>
    <dgm:pt modelId="{CE6855D9-5D01-4C33-9AB2-7900DF22BD98}" type="pres">
      <dgm:prSet presAssocID="{BCD0C872-2890-4B0E-8947-05D96592E59C}" presName="node" presStyleLbl="node1" presStyleIdx="2" presStyleCnt="6" custScaleX="132443">
        <dgm:presLayoutVars>
          <dgm:bulletEnabled val="1"/>
        </dgm:presLayoutVars>
      </dgm:prSet>
      <dgm:spPr/>
      <dgm:t>
        <a:bodyPr/>
        <a:lstStyle/>
        <a:p>
          <a:endParaRPr lang="es-ES"/>
        </a:p>
      </dgm:t>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t>
        <a:bodyPr/>
        <a:lstStyle/>
        <a:p>
          <a:endParaRPr lang="es-ES"/>
        </a:p>
      </dgm:t>
    </dgm:pt>
    <dgm:pt modelId="{B3F2CECB-D49F-4F22-B7D9-7693E99EF7FF}" type="pres">
      <dgm:prSet presAssocID="{DFDA11ED-11F1-482A-9387-80FD19912601}" presName="node" presStyleLbl="node1" presStyleIdx="3" presStyleCnt="6" custScaleX="148251">
        <dgm:presLayoutVars>
          <dgm:bulletEnabled val="1"/>
        </dgm:presLayoutVars>
      </dgm:prSet>
      <dgm:spPr/>
      <dgm:t>
        <a:bodyPr/>
        <a:lstStyle/>
        <a:p>
          <a:endParaRPr lang="es-ES"/>
        </a:p>
      </dgm:t>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t>
        <a:bodyPr/>
        <a:lstStyle/>
        <a:p>
          <a:endParaRPr lang="es-ES"/>
        </a:p>
      </dgm:t>
    </dgm:pt>
    <dgm:pt modelId="{2FBB3DD5-4721-42EF-947B-811A6B7552C5}" type="pres">
      <dgm:prSet presAssocID="{067DE91F-5875-416A-83FE-762AAF2680C1}" presName="node" presStyleLbl="node1" presStyleIdx="4" presStyleCnt="6" custScaleX="139363">
        <dgm:presLayoutVars>
          <dgm:bulletEnabled val="1"/>
        </dgm:presLayoutVars>
      </dgm:prSet>
      <dgm:spPr/>
      <dgm:t>
        <a:bodyPr/>
        <a:lstStyle/>
        <a:p>
          <a:endParaRPr lang="es-ES"/>
        </a:p>
      </dgm:t>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t>
        <a:bodyPr/>
        <a:lstStyle/>
        <a:p>
          <a:endParaRPr lang="es-ES"/>
        </a:p>
      </dgm:t>
    </dgm:pt>
    <dgm:pt modelId="{95DBFE4D-3E58-4247-ADAA-C6118920DE75}" type="pres">
      <dgm:prSet presAssocID="{A2B81017-66B4-4D6E-96A6-E6632B7708F9}" presName="node" presStyleLbl="node1" presStyleIdx="5" presStyleCnt="6" custScaleX="141554">
        <dgm:presLayoutVars>
          <dgm:bulletEnabled val="1"/>
        </dgm:presLayoutVars>
      </dgm:prSet>
      <dgm:spPr/>
      <dgm:t>
        <a:bodyPr/>
        <a:lstStyle/>
        <a:p>
          <a:endParaRPr lang="es-ES"/>
        </a:p>
      </dgm:t>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t>
        <a:bodyPr/>
        <a:lstStyle/>
        <a:p>
          <a:endParaRPr lang="es-ES"/>
        </a:p>
      </dgm:t>
    </dgm:pt>
  </dgm:ptLst>
  <dgm:cxnLst>
    <dgm:cxn modelId="{D664316D-6763-48C8-9616-4F4E2B76C911}" type="presOf" srcId="{DFDA11ED-11F1-482A-9387-80FD19912601}" destId="{B3F2CECB-D49F-4F22-B7D9-7693E99EF7FF}" srcOrd="0" destOrd="0" presId="urn:microsoft.com/office/officeart/2005/8/layout/cycle5"/>
    <dgm:cxn modelId="{4247D30C-3ACE-4A61-9BEF-BE829EFBCCB8}" type="presOf" srcId="{067DE91F-5875-416A-83FE-762AAF2680C1}" destId="{2FBB3DD5-4721-42EF-947B-811A6B7552C5}"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6A5C8540-AECB-4343-A87A-FD7C9AD35365}" srcId="{4D348A5A-39AF-4E9E-B8B8-5AABA701B047}" destId="{067DE91F-5875-416A-83FE-762AAF2680C1}" srcOrd="4" destOrd="0" parTransId="{C84AAE9B-3AAC-4E29-BB4F-A2E9139D362B}" sibTransId="{DEAA2F35-722B-4737-A991-BBC1ADCE9036}"/>
    <dgm:cxn modelId="{3B7BEBC5-2FB7-4953-8E4E-1B838EE42DF2}" type="presOf" srcId="{DEAA2F35-722B-4737-A991-BBC1ADCE9036}" destId="{ED010544-6BD3-478F-92D1-42A7B6489659}" srcOrd="0" destOrd="0" presId="urn:microsoft.com/office/officeart/2005/8/layout/cycle5"/>
    <dgm:cxn modelId="{750401C0-1BEC-4562-9660-68D8422839FB}" type="presOf" srcId="{B07DA8DE-0519-4D62-BE0B-7CA0307AA349}" destId="{0691A0E1-681C-4AB1-A224-401390FCDE9C}" srcOrd="0" destOrd="0" presId="urn:microsoft.com/office/officeart/2005/8/layout/cycle5"/>
    <dgm:cxn modelId="{DCF5AD44-F5E2-4E04-BF46-2457239C50DD}" type="presOf" srcId="{2DE7C5E0-3F77-42D0-9143-5DA0A4D17480}" destId="{97E2FCC0-7117-4E1D-BEA7-E80B12FC7A62}" srcOrd="0" destOrd="0" presId="urn:microsoft.com/office/officeart/2005/8/layout/cycle5"/>
    <dgm:cxn modelId="{EE2BE964-DD78-4756-9040-8FB0623EF756}" type="presOf" srcId="{EA57AC0D-7E14-43C1-8F5B-17573E0C9A83}" destId="{D5D4151A-971C-413B-8065-A30749D877C7}"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CDB8A8BC-76F4-4850-980F-77A084A179C5}" srcId="{4D348A5A-39AF-4E9E-B8B8-5AABA701B047}" destId="{DFDA11ED-11F1-482A-9387-80FD19912601}" srcOrd="3" destOrd="0" parTransId="{DE7B412C-D772-4D56-B94E-8DEF29F79628}" sibTransId="{EA57AC0D-7E14-43C1-8F5B-17573E0C9A83}"/>
    <dgm:cxn modelId="{7403ABF2-980E-485D-B13B-4868E6A3F219}" type="presOf" srcId="{70D6C5C8-C4AE-437E-AFA5-FA9B333CF722}" destId="{27D567E4-4A42-448F-AF61-85BFDC290DB9}" srcOrd="0" destOrd="0" presId="urn:microsoft.com/office/officeart/2005/8/layout/cycle5"/>
    <dgm:cxn modelId="{EF0C447F-B923-4F62-BABD-79885E7A4D46}" type="presOf" srcId="{BCD0C872-2890-4B0E-8947-05D96592E59C}" destId="{CE6855D9-5D01-4C33-9AB2-7900DF22BD98}" srcOrd="0" destOrd="0" presId="urn:microsoft.com/office/officeart/2005/8/layout/cycle5"/>
    <dgm:cxn modelId="{698F3C26-A0F2-404E-9577-EADC151F44CA}" type="presOf" srcId="{4C5ACF53-D587-4632-AA70-55B43EBE36B8}" destId="{91496150-CE10-4708-A73B-9B008B3F95B6}" srcOrd="0" destOrd="0" presId="urn:microsoft.com/office/officeart/2005/8/layout/cycle5"/>
    <dgm:cxn modelId="{49E3710C-9DCD-4394-A7E2-D7A3519EFD33}" srcId="{4D348A5A-39AF-4E9E-B8B8-5AABA701B047}" destId="{A2B81017-66B4-4D6E-96A6-E6632B7708F9}" srcOrd="5" destOrd="0" parTransId="{92163F71-7525-460D-9B81-4A3C3D2B3B07}" sibTransId="{FED1A0E8-AFBC-42FD-B4DC-3DDC15500C46}"/>
    <dgm:cxn modelId="{E62BAD07-CD46-404F-84CB-9D76BE0B1F20}" type="presOf" srcId="{A2B81017-66B4-4D6E-96A6-E6632B7708F9}" destId="{95DBFE4D-3E58-4247-ADAA-C6118920DE75}" srcOrd="0" destOrd="0" presId="urn:microsoft.com/office/officeart/2005/8/layout/cycle5"/>
    <dgm:cxn modelId="{0BBE6B6A-FECF-423C-AEB5-6B82689727E1}" type="presOf" srcId="{4D348A5A-39AF-4E9E-B8B8-5AABA701B047}" destId="{91C2CDD1-9A95-4E2C-9947-E75911752FAE}"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552BA513-1843-487F-B03C-038E34FEEBB7}" type="presOf" srcId="{FED1A0E8-AFBC-42FD-B4DC-3DDC15500C46}" destId="{2527C3C0-DAF9-4F56-8A16-C76DDF47C5BB}" srcOrd="0" destOrd="0" presId="urn:microsoft.com/office/officeart/2005/8/layout/cycle5"/>
    <dgm:cxn modelId="{B4853804-9AC9-4FDF-8AA4-1C52F5AA7FC1}" type="presOf" srcId="{A462869C-5BFC-4790-97BB-90D244005F7F}" destId="{45D13642-0443-4272-9039-52251396ED66}" srcOrd="0" destOrd="0" presId="urn:microsoft.com/office/officeart/2005/8/layout/cycle5"/>
    <dgm:cxn modelId="{860B56EC-7E4D-4C8F-8512-C73DDA3F68BA}" type="presParOf" srcId="{91C2CDD1-9A95-4E2C-9947-E75911752FAE}" destId="{27D567E4-4A42-448F-AF61-85BFDC290DB9}" srcOrd="0" destOrd="0" presId="urn:microsoft.com/office/officeart/2005/8/layout/cycle5"/>
    <dgm:cxn modelId="{8AE5E4C6-7393-42D9-BFFE-39E853ACD5C0}" type="presParOf" srcId="{91C2CDD1-9A95-4E2C-9947-E75911752FAE}" destId="{DE37BD11-E7F3-42F4-9771-FF32F3FC5D46}" srcOrd="1" destOrd="0" presId="urn:microsoft.com/office/officeart/2005/8/layout/cycle5"/>
    <dgm:cxn modelId="{09587C26-6FC2-412E-BE0A-475C686B489D}" type="presParOf" srcId="{91C2CDD1-9A95-4E2C-9947-E75911752FAE}" destId="{97E2FCC0-7117-4E1D-BEA7-E80B12FC7A62}" srcOrd="2" destOrd="0" presId="urn:microsoft.com/office/officeart/2005/8/layout/cycle5"/>
    <dgm:cxn modelId="{6887EE7F-8173-4A38-8739-401752593B59}" type="presParOf" srcId="{91C2CDD1-9A95-4E2C-9947-E75911752FAE}" destId="{0691A0E1-681C-4AB1-A224-401390FCDE9C}" srcOrd="3" destOrd="0" presId="urn:microsoft.com/office/officeart/2005/8/layout/cycle5"/>
    <dgm:cxn modelId="{317F00B2-1982-43AA-9309-37D177C0DBC2}" type="presParOf" srcId="{91C2CDD1-9A95-4E2C-9947-E75911752FAE}" destId="{0342E744-403E-45E9-96B1-27CAF7293E7E}" srcOrd="4" destOrd="0" presId="urn:microsoft.com/office/officeart/2005/8/layout/cycle5"/>
    <dgm:cxn modelId="{EB6BAA9F-92BA-4CAD-85AE-FA317F6D4498}" type="presParOf" srcId="{91C2CDD1-9A95-4E2C-9947-E75911752FAE}" destId="{45D13642-0443-4272-9039-52251396ED66}" srcOrd="5" destOrd="0" presId="urn:microsoft.com/office/officeart/2005/8/layout/cycle5"/>
    <dgm:cxn modelId="{69B7DB72-3041-4A9B-830E-36B39A2BFCC1}" type="presParOf" srcId="{91C2CDD1-9A95-4E2C-9947-E75911752FAE}" destId="{CE6855D9-5D01-4C33-9AB2-7900DF22BD98}" srcOrd="6" destOrd="0" presId="urn:microsoft.com/office/officeart/2005/8/layout/cycle5"/>
    <dgm:cxn modelId="{7B4FC30C-C5FA-443C-8E16-A6BEF8A1DC26}" type="presParOf" srcId="{91C2CDD1-9A95-4E2C-9947-E75911752FAE}" destId="{3728C71A-D821-4DDF-92F9-5D7CEBB2094D}" srcOrd="7" destOrd="0" presId="urn:microsoft.com/office/officeart/2005/8/layout/cycle5"/>
    <dgm:cxn modelId="{E4E28F6A-4953-4CB4-B31F-ACA1FADD7FA7}" type="presParOf" srcId="{91C2CDD1-9A95-4E2C-9947-E75911752FAE}" destId="{91496150-CE10-4708-A73B-9B008B3F95B6}" srcOrd="8" destOrd="0" presId="urn:microsoft.com/office/officeart/2005/8/layout/cycle5"/>
    <dgm:cxn modelId="{1B330C24-7ECD-4C5B-AC23-1DC9CA124478}" type="presParOf" srcId="{91C2CDD1-9A95-4E2C-9947-E75911752FAE}" destId="{B3F2CECB-D49F-4F22-B7D9-7693E99EF7FF}" srcOrd="9" destOrd="0" presId="urn:microsoft.com/office/officeart/2005/8/layout/cycle5"/>
    <dgm:cxn modelId="{1F4A0781-410E-40F5-8EA9-AB67B5E3031F}" type="presParOf" srcId="{91C2CDD1-9A95-4E2C-9947-E75911752FAE}" destId="{5FD747CB-B33D-40AF-84DE-C7304DDA2CB1}" srcOrd="10" destOrd="0" presId="urn:microsoft.com/office/officeart/2005/8/layout/cycle5"/>
    <dgm:cxn modelId="{1CF4F8B1-8283-4741-9BFC-FD2982EBCE6C}" type="presParOf" srcId="{91C2CDD1-9A95-4E2C-9947-E75911752FAE}" destId="{D5D4151A-971C-413B-8065-A30749D877C7}" srcOrd="11" destOrd="0" presId="urn:microsoft.com/office/officeart/2005/8/layout/cycle5"/>
    <dgm:cxn modelId="{C087DE89-C17E-462C-AB04-A6D54ABC5821}" type="presParOf" srcId="{91C2CDD1-9A95-4E2C-9947-E75911752FAE}" destId="{2FBB3DD5-4721-42EF-947B-811A6B7552C5}" srcOrd="12" destOrd="0" presId="urn:microsoft.com/office/officeart/2005/8/layout/cycle5"/>
    <dgm:cxn modelId="{F3BCF96E-043D-47F3-BAA8-7E1B38C1AF00}" type="presParOf" srcId="{91C2CDD1-9A95-4E2C-9947-E75911752FAE}" destId="{334F2FC4-A6CA-4DFB-806B-59AE39E7D740}" srcOrd="13" destOrd="0" presId="urn:microsoft.com/office/officeart/2005/8/layout/cycle5"/>
    <dgm:cxn modelId="{4E7505C3-9CEB-4414-BCDA-EE13308C927F}" type="presParOf" srcId="{91C2CDD1-9A95-4E2C-9947-E75911752FAE}" destId="{ED010544-6BD3-478F-92D1-42A7B6489659}" srcOrd="14" destOrd="0" presId="urn:microsoft.com/office/officeart/2005/8/layout/cycle5"/>
    <dgm:cxn modelId="{68BCFCA7-CD4D-44AF-8ACE-53539EE7038B}" type="presParOf" srcId="{91C2CDD1-9A95-4E2C-9947-E75911752FAE}" destId="{95DBFE4D-3E58-4247-ADAA-C6118920DE75}" srcOrd="15" destOrd="0" presId="urn:microsoft.com/office/officeart/2005/8/layout/cycle5"/>
    <dgm:cxn modelId="{9391E6EA-1C31-451B-A3BC-102CAD92C43D}" type="presParOf" srcId="{91C2CDD1-9A95-4E2C-9947-E75911752FAE}" destId="{76D60FEC-5E80-4CD2-8C60-AB82131CA685}" srcOrd="16" destOrd="0" presId="urn:microsoft.com/office/officeart/2005/8/layout/cycle5"/>
    <dgm:cxn modelId="{44B0AC08-113E-4E67-8B49-BA728D256534}"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700" b="1" dirty="0">
              <a:solidFill>
                <a:schemeClr val="tx1"/>
              </a:solidFill>
              <a:latin typeface="Arial Narrow" panose="020B0606020202030204" pitchFamily="34" charset="0"/>
            </a:rPr>
            <a:t>Primera infancia</a:t>
          </a:r>
        </a:p>
        <a:p>
          <a:r>
            <a:rPr lang="es-ES" sz="800" b="1" dirty="0">
              <a:solidFill>
                <a:schemeClr val="bg1"/>
              </a:solidFill>
              <a:latin typeface="Arial Narrow" panose="020B0606020202030204" pitchFamily="34" charset="0"/>
            </a:rPr>
            <a:t>21%</a:t>
          </a:r>
        </a:p>
        <a:p>
          <a:r>
            <a:rPr lang="es-ES" sz="800" b="1" dirty="0">
              <a:solidFill>
                <a:schemeClr val="bg1"/>
              </a:solidFill>
              <a:latin typeface="Arial Narrow" panose="020B0606020202030204" pitchFamily="34" charset="0"/>
            </a:rPr>
            <a:t>288 casos</a:t>
          </a:r>
        </a:p>
      </dgm:t>
    </dgm:pt>
    <dgm:pt modelId="{B4426622-C56F-4F7A-AB95-8708949A4A86}" type="parTrans" cxnId="{44349CED-3F6F-401A-BB8F-C54B0CD67380}">
      <dgm:prSet/>
      <dgm:spPr/>
      <dgm:t>
        <a:bodyPr/>
        <a:lstStyle/>
        <a:p>
          <a:endParaRPr lang="es-ES" sz="10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000" b="1">
            <a:solidFill>
              <a:schemeClr val="tx1"/>
            </a:solidFill>
            <a:latin typeface="Arial Narrow" panose="020B0606020202030204" pitchFamily="34" charset="0"/>
          </a:endParaRPr>
        </a:p>
      </dgm:t>
    </dgm:pt>
    <dgm:pt modelId="{B07DA8DE-0519-4D62-BE0B-7CA0307AA349}">
      <dgm:prSet phldrT="[Texto]" custT="1"/>
      <dgm:spPr/>
      <dgm:t>
        <a:bodyPr/>
        <a:lstStyle/>
        <a:p>
          <a:r>
            <a:rPr lang="es-ES" sz="700" b="1" dirty="0">
              <a:solidFill>
                <a:schemeClr val="tx1"/>
              </a:solidFill>
              <a:latin typeface="Arial Narrow" panose="020B0606020202030204" pitchFamily="34" charset="0"/>
            </a:rPr>
            <a:t>Infancia</a:t>
          </a:r>
        </a:p>
        <a:p>
          <a:r>
            <a:rPr lang="es-ES" sz="800" b="1" dirty="0">
              <a:solidFill>
                <a:schemeClr val="bg1"/>
              </a:solidFill>
              <a:latin typeface="Arial Narrow" panose="020B0606020202030204" pitchFamily="34" charset="0"/>
            </a:rPr>
            <a:t>8%</a:t>
          </a:r>
        </a:p>
        <a:p>
          <a:r>
            <a:rPr lang="es-ES" sz="800" b="1" dirty="0">
              <a:solidFill>
                <a:schemeClr val="bg1"/>
              </a:solidFill>
              <a:latin typeface="Arial Narrow" panose="020B0606020202030204" pitchFamily="34" charset="0"/>
            </a:rPr>
            <a:t>104 casos</a:t>
          </a:r>
        </a:p>
      </dgm:t>
    </dgm:pt>
    <dgm:pt modelId="{D0470645-0F91-4C89-B53D-D20A173D1395}" type="parTrans" cxnId="{95A45AD4-4A0F-4254-9C91-CF26ECC11EEE}">
      <dgm:prSet/>
      <dgm:spPr/>
      <dgm:t>
        <a:bodyPr/>
        <a:lstStyle/>
        <a:p>
          <a:endParaRPr lang="es-ES" sz="10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000" b="1">
            <a:solidFill>
              <a:schemeClr val="tx1"/>
            </a:solidFill>
            <a:latin typeface="Arial Narrow" panose="020B0606020202030204" pitchFamily="34" charset="0"/>
          </a:endParaRPr>
        </a:p>
      </dgm:t>
    </dgm:pt>
    <dgm:pt modelId="{BCD0C872-2890-4B0E-8947-05D96592E59C}">
      <dgm:prSet phldrT="[Texto]" custT="1"/>
      <dgm:spPr/>
      <dgm:t>
        <a:bodyPr/>
        <a:lstStyle/>
        <a:p>
          <a:r>
            <a:rPr lang="es-ES" sz="700" b="1" dirty="0">
              <a:solidFill>
                <a:schemeClr val="tx1"/>
              </a:solidFill>
              <a:latin typeface="Arial Narrow" panose="020B0606020202030204" pitchFamily="34" charset="0"/>
            </a:rPr>
            <a:t>Adolescencia</a:t>
          </a:r>
        </a:p>
        <a:p>
          <a:r>
            <a:rPr lang="es-ES" sz="800" b="1" dirty="0">
              <a:solidFill>
                <a:schemeClr val="bg1"/>
              </a:solidFill>
              <a:latin typeface="Arial Narrow" panose="020B0606020202030204" pitchFamily="34" charset="0"/>
            </a:rPr>
            <a:t>15%</a:t>
          </a:r>
        </a:p>
        <a:p>
          <a:r>
            <a:rPr lang="es-ES" sz="800" b="1" dirty="0">
              <a:solidFill>
                <a:schemeClr val="bg1"/>
              </a:solidFill>
              <a:latin typeface="Arial Narrow" panose="020B0606020202030204" pitchFamily="34" charset="0"/>
            </a:rPr>
            <a:t>201 casos</a:t>
          </a:r>
        </a:p>
      </dgm:t>
    </dgm:pt>
    <dgm:pt modelId="{85B57174-6200-41FF-9ACB-65DDEA879430}" type="parTrans" cxnId="{035D5009-17A7-443C-A9F6-DC402B6B44F6}">
      <dgm:prSet/>
      <dgm:spPr/>
      <dgm:t>
        <a:bodyPr/>
        <a:lstStyle/>
        <a:p>
          <a:endParaRPr lang="es-ES" sz="10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000" b="1">
            <a:solidFill>
              <a:schemeClr val="tx1"/>
            </a:solidFill>
            <a:latin typeface="Arial Narrow" panose="020B0606020202030204" pitchFamily="34" charset="0"/>
          </a:endParaRPr>
        </a:p>
      </dgm:t>
    </dgm:pt>
    <dgm:pt modelId="{DFDA11ED-11F1-482A-9387-80FD19912601}">
      <dgm:prSet phldrT="[Texto]" custT="1"/>
      <dgm:spPr/>
      <dgm:t>
        <a:bodyPr/>
        <a:lstStyle/>
        <a:p>
          <a:r>
            <a:rPr lang="es-ES" sz="700" b="1" dirty="0">
              <a:solidFill>
                <a:schemeClr val="tx1"/>
              </a:solidFill>
              <a:latin typeface="Arial Narrow" panose="020B0606020202030204" pitchFamily="34" charset="0"/>
            </a:rPr>
            <a:t>Juventud</a:t>
          </a:r>
        </a:p>
        <a:p>
          <a:r>
            <a:rPr lang="es-ES" sz="800" b="1" dirty="0">
              <a:solidFill>
                <a:schemeClr val="bg1"/>
              </a:solidFill>
              <a:latin typeface="Arial Narrow" panose="020B0606020202030204" pitchFamily="34" charset="0"/>
            </a:rPr>
            <a:t>32%</a:t>
          </a:r>
        </a:p>
        <a:p>
          <a:r>
            <a:rPr lang="es-ES" sz="800" b="1" dirty="0">
              <a:solidFill>
                <a:schemeClr val="bg1"/>
              </a:solidFill>
              <a:latin typeface="Arial Narrow" panose="020B0606020202030204" pitchFamily="34" charset="0"/>
            </a:rPr>
            <a:t>433 casos</a:t>
          </a:r>
        </a:p>
      </dgm:t>
    </dgm:pt>
    <dgm:pt modelId="{DE7B412C-D772-4D56-B94E-8DEF29F79628}" type="parTrans" cxnId="{CDB8A8BC-76F4-4850-980F-77A084A179C5}">
      <dgm:prSet/>
      <dgm:spPr/>
      <dgm:t>
        <a:bodyPr/>
        <a:lstStyle/>
        <a:p>
          <a:endParaRPr lang="es-ES" sz="10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000" b="1">
            <a:solidFill>
              <a:schemeClr val="tx1"/>
            </a:solidFill>
            <a:latin typeface="Arial Narrow" panose="020B0606020202030204" pitchFamily="34" charset="0"/>
          </a:endParaRPr>
        </a:p>
      </dgm:t>
    </dgm:pt>
    <dgm:pt modelId="{067DE91F-5875-416A-83FE-762AAF2680C1}">
      <dgm:prSet phldrT="[Texto]" custT="1"/>
      <dgm:spPr/>
      <dgm:t>
        <a:bodyPr/>
        <a:lstStyle/>
        <a:p>
          <a:r>
            <a:rPr lang="es-ES" sz="700" b="1" dirty="0">
              <a:solidFill>
                <a:schemeClr val="tx1"/>
              </a:solidFill>
              <a:latin typeface="Arial Narrow" panose="020B0606020202030204" pitchFamily="34" charset="0"/>
            </a:rPr>
            <a:t>Adultez</a:t>
          </a:r>
        </a:p>
        <a:p>
          <a:r>
            <a:rPr lang="es-ES" sz="800" b="1" dirty="0">
              <a:solidFill>
                <a:schemeClr val="bg1"/>
              </a:solidFill>
              <a:latin typeface="Arial Narrow" panose="020B0606020202030204" pitchFamily="34" charset="0"/>
            </a:rPr>
            <a:t>22%</a:t>
          </a:r>
        </a:p>
        <a:p>
          <a:r>
            <a:rPr lang="es-ES" sz="800" b="1" dirty="0">
              <a:solidFill>
                <a:schemeClr val="bg1"/>
              </a:solidFill>
              <a:latin typeface="Arial Narrow" panose="020B0606020202030204" pitchFamily="34" charset="0"/>
            </a:rPr>
            <a:t>296 casos</a:t>
          </a:r>
          <a:endParaRPr lang="es-ES" sz="900" b="1" dirty="0">
            <a:solidFill>
              <a:schemeClr val="bg1"/>
            </a:solidFill>
            <a:latin typeface="Arial Narrow" panose="020B0606020202030204" pitchFamily="34" charset="0"/>
          </a:endParaRPr>
        </a:p>
      </dgm:t>
    </dgm:pt>
    <dgm:pt modelId="{C84AAE9B-3AAC-4E29-BB4F-A2E9139D362B}" type="parTrans" cxnId="{6A5C8540-AECB-4343-A87A-FD7C9AD35365}">
      <dgm:prSet/>
      <dgm:spPr/>
      <dgm:t>
        <a:bodyPr/>
        <a:lstStyle/>
        <a:p>
          <a:endParaRPr lang="es-ES" sz="10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000" b="1">
            <a:solidFill>
              <a:schemeClr val="tx1"/>
            </a:solidFill>
            <a:latin typeface="Arial Narrow" panose="020B0606020202030204" pitchFamily="34" charset="0"/>
          </a:endParaRPr>
        </a:p>
      </dgm:t>
    </dgm:pt>
    <dgm:pt modelId="{A2B81017-66B4-4D6E-96A6-E6632B7708F9}">
      <dgm:prSet phldrT="[Texto]" custT="1"/>
      <dgm:spPr/>
      <dgm:t>
        <a:bodyPr/>
        <a:lstStyle/>
        <a:p>
          <a:r>
            <a:rPr lang="es-ES" sz="700" b="1" dirty="0">
              <a:solidFill>
                <a:schemeClr val="tx1"/>
              </a:solidFill>
              <a:latin typeface="Arial Narrow" panose="020B0606020202030204" pitchFamily="34" charset="0"/>
            </a:rPr>
            <a:t>Adulto Mayor</a:t>
          </a:r>
        </a:p>
        <a:p>
          <a:r>
            <a:rPr lang="es-ES" sz="800" b="1" dirty="0">
              <a:solidFill>
                <a:schemeClr val="bg1"/>
              </a:solidFill>
              <a:latin typeface="Arial Narrow" panose="020B0606020202030204" pitchFamily="34" charset="0"/>
            </a:rPr>
            <a:t>3%</a:t>
          </a:r>
        </a:p>
        <a:p>
          <a:r>
            <a:rPr lang="es-ES" sz="800" b="1" dirty="0">
              <a:solidFill>
                <a:schemeClr val="bg1"/>
              </a:solidFill>
              <a:latin typeface="Arial Narrow" panose="020B0606020202030204" pitchFamily="34" charset="0"/>
            </a:rPr>
            <a:t>35 casos</a:t>
          </a:r>
        </a:p>
      </dgm:t>
    </dgm:pt>
    <dgm:pt modelId="{92163F71-7525-460D-9B81-4A3C3D2B3B07}" type="parTrans" cxnId="{49E3710C-9DCD-4394-A7E2-D7A3519EFD33}">
      <dgm:prSet/>
      <dgm:spPr/>
      <dgm:t>
        <a:bodyPr/>
        <a:lstStyle/>
        <a:p>
          <a:endParaRPr lang="es-ES" sz="10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0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t>
        <a:bodyPr/>
        <a:lstStyle/>
        <a:p>
          <a:endParaRPr lang="es-ES"/>
        </a:p>
      </dgm:t>
    </dgm:pt>
    <dgm:pt modelId="{27D567E4-4A42-448F-AF61-85BFDC290DB9}" type="pres">
      <dgm:prSet presAssocID="{70D6C5C8-C4AE-437E-AFA5-FA9B333CF722}" presName="node" presStyleLbl="node1" presStyleIdx="0" presStyleCnt="6" custScaleX="148251">
        <dgm:presLayoutVars>
          <dgm:bulletEnabled val="1"/>
        </dgm:presLayoutVars>
      </dgm:prSet>
      <dgm:spPr/>
      <dgm:t>
        <a:bodyPr/>
        <a:lstStyle/>
        <a:p>
          <a:endParaRPr lang="es-ES"/>
        </a:p>
      </dgm:t>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t>
        <a:bodyPr/>
        <a:lstStyle/>
        <a:p>
          <a:endParaRPr lang="es-ES"/>
        </a:p>
      </dgm:t>
    </dgm:pt>
    <dgm:pt modelId="{0691A0E1-681C-4AB1-A224-401390FCDE9C}" type="pres">
      <dgm:prSet presAssocID="{B07DA8DE-0519-4D62-BE0B-7CA0307AA349}" presName="node" presStyleLbl="node1" presStyleIdx="1" presStyleCnt="6" custScaleX="149622">
        <dgm:presLayoutVars>
          <dgm:bulletEnabled val="1"/>
        </dgm:presLayoutVars>
      </dgm:prSet>
      <dgm:spPr/>
      <dgm:t>
        <a:bodyPr/>
        <a:lstStyle/>
        <a:p>
          <a:endParaRPr lang="es-ES"/>
        </a:p>
      </dgm:t>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t>
        <a:bodyPr/>
        <a:lstStyle/>
        <a:p>
          <a:endParaRPr lang="es-ES"/>
        </a:p>
      </dgm:t>
    </dgm:pt>
    <dgm:pt modelId="{CE6855D9-5D01-4C33-9AB2-7900DF22BD98}" type="pres">
      <dgm:prSet presAssocID="{BCD0C872-2890-4B0E-8947-05D96592E59C}" presName="node" presStyleLbl="node1" presStyleIdx="2" presStyleCnt="6" custScaleX="132443">
        <dgm:presLayoutVars>
          <dgm:bulletEnabled val="1"/>
        </dgm:presLayoutVars>
      </dgm:prSet>
      <dgm:spPr/>
      <dgm:t>
        <a:bodyPr/>
        <a:lstStyle/>
        <a:p>
          <a:endParaRPr lang="es-ES"/>
        </a:p>
      </dgm:t>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t>
        <a:bodyPr/>
        <a:lstStyle/>
        <a:p>
          <a:endParaRPr lang="es-ES"/>
        </a:p>
      </dgm:t>
    </dgm:pt>
    <dgm:pt modelId="{B3F2CECB-D49F-4F22-B7D9-7693E99EF7FF}" type="pres">
      <dgm:prSet presAssocID="{DFDA11ED-11F1-482A-9387-80FD19912601}" presName="node" presStyleLbl="node1" presStyleIdx="3" presStyleCnt="6" custScaleX="148251">
        <dgm:presLayoutVars>
          <dgm:bulletEnabled val="1"/>
        </dgm:presLayoutVars>
      </dgm:prSet>
      <dgm:spPr/>
      <dgm:t>
        <a:bodyPr/>
        <a:lstStyle/>
        <a:p>
          <a:endParaRPr lang="es-ES"/>
        </a:p>
      </dgm:t>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t>
        <a:bodyPr/>
        <a:lstStyle/>
        <a:p>
          <a:endParaRPr lang="es-ES"/>
        </a:p>
      </dgm:t>
    </dgm:pt>
    <dgm:pt modelId="{2FBB3DD5-4721-42EF-947B-811A6B7552C5}" type="pres">
      <dgm:prSet presAssocID="{067DE91F-5875-416A-83FE-762AAF2680C1}" presName="node" presStyleLbl="node1" presStyleIdx="4" presStyleCnt="6" custScaleX="139363">
        <dgm:presLayoutVars>
          <dgm:bulletEnabled val="1"/>
        </dgm:presLayoutVars>
      </dgm:prSet>
      <dgm:spPr/>
      <dgm:t>
        <a:bodyPr/>
        <a:lstStyle/>
        <a:p>
          <a:endParaRPr lang="es-ES"/>
        </a:p>
      </dgm:t>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t>
        <a:bodyPr/>
        <a:lstStyle/>
        <a:p>
          <a:endParaRPr lang="es-ES"/>
        </a:p>
      </dgm:t>
    </dgm:pt>
    <dgm:pt modelId="{95DBFE4D-3E58-4247-ADAA-C6118920DE75}" type="pres">
      <dgm:prSet presAssocID="{A2B81017-66B4-4D6E-96A6-E6632B7708F9}" presName="node" presStyleLbl="node1" presStyleIdx="5" presStyleCnt="6" custScaleX="141554">
        <dgm:presLayoutVars>
          <dgm:bulletEnabled val="1"/>
        </dgm:presLayoutVars>
      </dgm:prSet>
      <dgm:spPr/>
      <dgm:t>
        <a:bodyPr/>
        <a:lstStyle/>
        <a:p>
          <a:endParaRPr lang="es-ES"/>
        </a:p>
      </dgm:t>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t>
        <a:bodyPr/>
        <a:lstStyle/>
        <a:p>
          <a:endParaRPr lang="es-ES"/>
        </a:p>
      </dgm:t>
    </dgm:pt>
  </dgm:ptLst>
  <dgm:cxnLst>
    <dgm:cxn modelId="{6A5C8540-AECB-4343-A87A-FD7C9AD35365}" srcId="{4D348A5A-39AF-4E9E-B8B8-5AABA701B047}" destId="{067DE91F-5875-416A-83FE-762AAF2680C1}" srcOrd="4" destOrd="0" parTransId="{C84AAE9B-3AAC-4E29-BB4F-A2E9139D362B}" sibTransId="{DEAA2F35-722B-4737-A991-BBC1ADCE9036}"/>
    <dgm:cxn modelId="{A0F1B4FD-23D9-4047-892C-B208FEE4DF14}" type="presOf" srcId="{70D6C5C8-C4AE-437E-AFA5-FA9B333CF722}" destId="{27D567E4-4A42-448F-AF61-85BFDC290DB9}" srcOrd="0" destOrd="0" presId="urn:microsoft.com/office/officeart/2005/8/layout/cycle5"/>
    <dgm:cxn modelId="{8CABD0D7-B5D6-4315-9793-077D8D0B2505}" type="presOf" srcId="{4D348A5A-39AF-4E9E-B8B8-5AABA701B047}" destId="{91C2CDD1-9A95-4E2C-9947-E75911752FAE}" srcOrd="0" destOrd="0" presId="urn:microsoft.com/office/officeart/2005/8/layout/cycle5"/>
    <dgm:cxn modelId="{D894179F-FD3A-43FC-AC7B-E63ECE2EADA5}" type="presOf" srcId="{DEAA2F35-722B-4737-A991-BBC1ADCE9036}" destId="{ED010544-6BD3-478F-92D1-42A7B648965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9C372E67-F569-4632-A912-5D8BC70CF477}" type="presOf" srcId="{2DE7C5E0-3F77-42D0-9143-5DA0A4D17480}" destId="{97E2FCC0-7117-4E1D-BEA7-E80B12FC7A62}" srcOrd="0" destOrd="0" presId="urn:microsoft.com/office/officeart/2005/8/layout/cycle5"/>
    <dgm:cxn modelId="{CA1FCD47-223C-4F92-8D64-50E2843D9669}" type="presOf" srcId="{BCD0C872-2890-4B0E-8947-05D96592E59C}" destId="{CE6855D9-5D01-4C33-9AB2-7900DF22BD98}"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CDB8A8BC-76F4-4850-980F-77A084A179C5}" srcId="{4D348A5A-39AF-4E9E-B8B8-5AABA701B047}" destId="{DFDA11ED-11F1-482A-9387-80FD19912601}" srcOrd="3" destOrd="0" parTransId="{DE7B412C-D772-4D56-B94E-8DEF29F79628}" sibTransId="{EA57AC0D-7E14-43C1-8F5B-17573E0C9A83}"/>
    <dgm:cxn modelId="{49E3710C-9DCD-4394-A7E2-D7A3519EFD33}" srcId="{4D348A5A-39AF-4E9E-B8B8-5AABA701B047}" destId="{A2B81017-66B4-4D6E-96A6-E6632B7708F9}" srcOrd="5" destOrd="0" parTransId="{92163F71-7525-460D-9B81-4A3C3D2B3B07}" sibTransId="{FED1A0E8-AFBC-42FD-B4DC-3DDC15500C46}"/>
    <dgm:cxn modelId="{035D5009-17A7-443C-A9F6-DC402B6B44F6}" srcId="{4D348A5A-39AF-4E9E-B8B8-5AABA701B047}" destId="{BCD0C872-2890-4B0E-8947-05D96592E59C}" srcOrd="2" destOrd="0" parTransId="{85B57174-6200-41FF-9ACB-65DDEA879430}" sibTransId="{4C5ACF53-D587-4632-AA70-55B43EBE36B8}"/>
    <dgm:cxn modelId="{2459BBF5-0946-4806-B505-F2DE3359D58B}" type="presOf" srcId="{4C5ACF53-D587-4632-AA70-55B43EBE36B8}" destId="{91496150-CE10-4708-A73B-9B008B3F95B6}" srcOrd="0" destOrd="0" presId="urn:microsoft.com/office/officeart/2005/8/layout/cycle5"/>
    <dgm:cxn modelId="{70F1C258-A784-47FE-847F-5F69753A4651}" type="presOf" srcId="{EA57AC0D-7E14-43C1-8F5B-17573E0C9A83}" destId="{D5D4151A-971C-413B-8065-A30749D877C7}" srcOrd="0" destOrd="0" presId="urn:microsoft.com/office/officeart/2005/8/layout/cycle5"/>
    <dgm:cxn modelId="{57E58D86-7EF9-40CA-B7E1-B0F63048BA6C}" type="presOf" srcId="{067DE91F-5875-416A-83FE-762AAF2680C1}" destId="{2FBB3DD5-4721-42EF-947B-811A6B7552C5}" srcOrd="0" destOrd="0" presId="urn:microsoft.com/office/officeart/2005/8/layout/cycle5"/>
    <dgm:cxn modelId="{22AAF2C4-BC6A-4D53-999F-ACB633B345E8}" type="presOf" srcId="{A2B81017-66B4-4D6E-96A6-E6632B7708F9}" destId="{95DBFE4D-3E58-4247-ADAA-C6118920DE75}" srcOrd="0" destOrd="0" presId="urn:microsoft.com/office/officeart/2005/8/layout/cycle5"/>
    <dgm:cxn modelId="{DFF780BA-7F05-457A-AAED-8381AC7CCEC3}" type="presOf" srcId="{FED1A0E8-AFBC-42FD-B4DC-3DDC15500C46}" destId="{2527C3C0-DAF9-4F56-8A16-C76DDF47C5BB}" srcOrd="0" destOrd="0" presId="urn:microsoft.com/office/officeart/2005/8/layout/cycle5"/>
    <dgm:cxn modelId="{3A7FFAC1-B652-44EB-9210-50CA02691460}" type="presOf" srcId="{A462869C-5BFC-4790-97BB-90D244005F7F}" destId="{45D13642-0443-4272-9039-52251396ED66}" srcOrd="0" destOrd="0" presId="urn:microsoft.com/office/officeart/2005/8/layout/cycle5"/>
    <dgm:cxn modelId="{E50B6AEA-1571-4839-8162-CCE608E5F0F0}" type="presOf" srcId="{DFDA11ED-11F1-482A-9387-80FD19912601}" destId="{B3F2CECB-D49F-4F22-B7D9-7693E99EF7FF}" srcOrd="0" destOrd="0" presId="urn:microsoft.com/office/officeart/2005/8/layout/cycle5"/>
    <dgm:cxn modelId="{5E44ACB1-7D2B-4246-A60C-09D1BD36BFDC}" type="presOf" srcId="{B07DA8DE-0519-4D62-BE0B-7CA0307AA349}" destId="{0691A0E1-681C-4AB1-A224-401390FCDE9C}" srcOrd="0" destOrd="0" presId="urn:microsoft.com/office/officeart/2005/8/layout/cycle5"/>
    <dgm:cxn modelId="{C10E8966-1619-4129-8134-300480496233}" type="presParOf" srcId="{91C2CDD1-9A95-4E2C-9947-E75911752FAE}" destId="{27D567E4-4A42-448F-AF61-85BFDC290DB9}" srcOrd="0" destOrd="0" presId="urn:microsoft.com/office/officeart/2005/8/layout/cycle5"/>
    <dgm:cxn modelId="{FCEB2246-A323-473A-9A8D-C3B7625EFDD4}" type="presParOf" srcId="{91C2CDD1-9A95-4E2C-9947-E75911752FAE}" destId="{DE37BD11-E7F3-42F4-9771-FF32F3FC5D46}" srcOrd="1" destOrd="0" presId="urn:microsoft.com/office/officeart/2005/8/layout/cycle5"/>
    <dgm:cxn modelId="{E9D423D3-1A6E-4290-82DD-54A9BBCD589C}" type="presParOf" srcId="{91C2CDD1-9A95-4E2C-9947-E75911752FAE}" destId="{97E2FCC0-7117-4E1D-BEA7-E80B12FC7A62}" srcOrd="2" destOrd="0" presId="urn:microsoft.com/office/officeart/2005/8/layout/cycle5"/>
    <dgm:cxn modelId="{0A812DA7-76A3-4E13-B964-9775E47C71AC}" type="presParOf" srcId="{91C2CDD1-9A95-4E2C-9947-E75911752FAE}" destId="{0691A0E1-681C-4AB1-A224-401390FCDE9C}" srcOrd="3" destOrd="0" presId="urn:microsoft.com/office/officeart/2005/8/layout/cycle5"/>
    <dgm:cxn modelId="{2C6B8843-CCCA-4C64-8435-784DB4403F6B}" type="presParOf" srcId="{91C2CDD1-9A95-4E2C-9947-E75911752FAE}" destId="{0342E744-403E-45E9-96B1-27CAF7293E7E}" srcOrd="4" destOrd="0" presId="urn:microsoft.com/office/officeart/2005/8/layout/cycle5"/>
    <dgm:cxn modelId="{18DE101A-3F88-44B5-AFEA-481758AF6B2F}" type="presParOf" srcId="{91C2CDD1-9A95-4E2C-9947-E75911752FAE}" destId="{45D13642-0443-4272-9039-52251396ED66}" srcOrd="5" destOrd="0" presId="urn:microsoft.com/office/officeart/2005/8/layout/cycle5"/>
    <dgm:cxn modelId="{CA2C10BC-3411-4EEC-A4EC-A57A16AEE2E8}" type="presParOf" srcId="{91C2CDD1-9A95-4E2C-9947-E75911752FAE}" destId="{CE6855D9-5D01-4C33-9AB2-7900DF22BD98}" srcOrd="6" destOrd="0" presId="urn:microsoft.com/office/officeart/2005/8/layout/cycle5"/>
    <dgm:cxn modelId="{FCE6F75E-9DE9-49F4-8E7C-C5A0867D66F4}" type="presParOf" srcId="{91C2CDD1-9A95-4E2C-9947-E75911752FAE}" destId="{3728C71A-D821-4DDF-92F9-5D7CEBB2094D}" srcOrd="7" destOrd="0" presId="urn:microsoft.com/office/officeart/2005/8/layout/cycle5"/>
    <dgm:cxn modelId="{D626334C-D031-44AF-A795-FE3D8BD60249}" type="presParOf" srcId="{91C2CDD1-9A95-4E2C-9947-E75911752FAE}" destId="{91496150-CE10-4708-A73B-9B008B3F95B6}" srcOrd="8" destOrd="0" presId="urn:microsoft.com/office/officeart/2005/8/layout/cycle5"/>
    <dgm:cxn modelId="{7E56FA7B-2547-443C-9A84-79AB42E4D20A}" type="presParOf" srcId="{91C2CDD1-9A95-4E2C-9947-E75911752FAE}" destId="{B3F2CECB-D49F-4F22-B7D9-7693E99EF7FF}" srcOrd="9" destOrd="0" presId="urn:microsoft.com/office/officeart/2005/8/layout/cycle5"/>
    <dgm:cxn modelId="{5FBB3D4F-C1A3-4607-ABEA-F0F5BD16D3D1}" type="presParOf" srcId="{91C2CDD1-9A95-4E2C-9947-E75911752FAE}" destId="{5FD747CB-B33D-40AF-84DE-C7304DDA2CB1}" srcOrd="10" destOrd="0" presId="urn:microsoft.com/office/officeart/2005/8/layout/cycle5"/>
    <dgm:cxn modelId="{F8E1B3B6-6FF8-4F5E-A30A-F066830FE2AC}" type="presParOf" srcId="{91C2CDD1-9A95-4E2C-9947-E75911752FAE}" destId="{D5D4151A-971C-413B-8065-A30749D877C7}" srcOrd="11" destOrd="0" presId="urn:microsoft.com/office/officeart/2005/8/layout/cycle5"/>
    <dgm:cxn modelId="{E2CCC0C4-2C97-418A-8724-291EE749C597}" type="presParOf" srcId="{91C2CDD1-9A95-4E2C-9947-E75911752FAE}" destId="{2FBB3DD5-4721-42EF-947B-811A6B7552C5}" srcOrd="12" destOrd="0" presId="urn:microsoft.com/office/officeart/2005/8/layout/cycle5"/>
    <dgm:cxn modelId="{79D4C7EC-1953-4B2D-998C-9AE3E8586A61}" type="presParOf" srcId="{91C2CDD1-9A95-4E2C-9947-E75911752FAE}" destId="{334F2FC4-A6CA-4DFB-806B-59AE39E7D740}" srcOrd="13" destOrd="0" presId="urn:microsoft.com/office/officeart/2005/8/layout/cycle5"/>
    <dgm:cxn modelId="{D00F35FC-DB93-419E-9D1F-699ED545F505}" type="presParOf" srcId="{91C2CDD1-9A95-4E2C-9947-E75911752FAE}" destId="{ED010544-6BD3-478F-92D1-42A7B6489659}" srcOrd="14" destOrd="0" presId="urn:microsoft.com/office/officeart/2005/8/layout/cycle5"/>
    <dgm:cxn modelId="{DC42C7E3-0CAD-47D3-9000-DE074376004C}" type="presParOf" srcId="{91C2CDD1-9A95-4E2C-9947-E75911752FAE}" destId="{95DBFE4D-3E58-4247-ADAA-C6118920DE75}" srcOrd="15" destOrd="0" presId="urn:microsoft.com/office/officeart/2005/8/layout/cycle5"/>
    <dgm:cxn modelId="{240954EC-1A31-46B5-ACF7-DC4AA01F4E68}" type="presParOf" srcId="{91C2CDD1-9A95-4E2C-9947-E75911752FAE}" destId="{76D60FEC-5E80-4CD2-8C60-AB82131CA685}" srcOrd="16" destOrd="0" presId="urn:microsoft.com/office/officeart/2005/8/layout/cycle5"/>
    <dgm:cxn modelId="{E8CBB66D-1BAA-4531-A6F4-2D5FBFF2389D}"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2813813" y="587"/>
          <a:ext cx="1408240" cy="6174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Primera infancia</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19%</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77 casos</a:t>
          </a:r>
        </a:p>
      </dsp:txBody>
      <dsp:txXfrm>
        <a:off x="2843954" y="30728"/>
        <a:ext cx="1347958" cy="557154"/>
      </dsp:txXfrm>
    </dsp:sp>
    <dsp:sp modelId="{97E2FCC0-7117-4E1D-BEA7-E80B12FC7A62}">
      <dsp:nvSpPr>
        <dsp:cNvPr id="0" name=""/>
        <dsp:cNvSpPr/>
      </dsp:nvSpPr>
      <dsp:spPr>
        <a:xfrm>
          <a:off x="2063043" y="309305"/>
          <a:ext cx="2909780" cy="2909780"/>
        </a:xfrm>
        <a:custGeom>
          <a:avLst/>
          <a:gdLst/>
          <a:ahLst/>
          <a:cxnLst/>
          <a:rect l="0" t="0" r="0" b="0"/>
          <a:pathLst>
            <a:path>
              <a:moveTo>
                <a:pt x="2227230" y="221928"/>
              </a:moveTo>
              <a:arcTo wR="1454890" hR="1454890" stAng="18123808" swAng="56425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4067273" y="728032"/>
          <a:ext cx="1421263" cy="617436"/>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Infancia</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20%</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82 casos</a:t>
          </a:r>
        </a:p>
      </dsp:txBody>
      <dsp:txXfrm>
        <a:off x="4097414" y="758173"/>
        <a:ext cx="1360981" cy="557154"/>
      </dsp:txXfrm>
    </dsp:sp>
    <dsp:sp modelId="{45D13642-0443-4272-9039-52251396ED66}">
      <dsp:nvSpPr>
        <dsp:cNvPr id="0" name=""/>
        <dsp:cNvSpPr/>
      </dsp:nvSpPr>
      <dsp:spPr>
        <a:xfrm>
          <a:off x="2063043" y="309305"/>
          <a:ext cx="2909780" cy="2909780"/>
        </a:xfrm>
        <a:custGeom>
          <a:avLst/>
          <a:gdLst/>
          <a:ahLst/>
          <a:cxnLst/>
          <a:rect l="0" t="0" r="0" b="0"/>
          <a:pathLst>
            <a:path>
              <a:moveTo>
                <a:pt x="2887097" y="1198985"/>
              </a:moveTo>
              <a:arcTo wR="1454890" hR="1454890" stAng="20992162" swAng="1215676"/>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4148865" y="2182922"/>
          <a:ext cx="1258080" cy="617436"/>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Adolescencia</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5%</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22 casos</a:t>
          </a:r>
          <a:endParaRPr lang="es-ES" sz="1200" b="1" kern="1200" dirty="0">
            <a:solidFill>
              <a:schemeClr val="bg1"/>
            </a:solidFill>
            <a:latin typeface="Arial Narrow" panose="020B0606020202030204" pitchFamily="34" charset="0"/>
          </a:endParaRPr>
        </a:p>
      </dsp:txBody>
      <dsp:txXfrm>
        <a:off x="4179006" y="2213063"/>
        <a:ext cx="1197798" cy="557154"/>
      </dsp:txXfrm>
    </dsp:sp>
    <dsp:sp modelId="{91496150-CE10-4708-A73B-9B008B3F95B6}">
      <dsp:nvSpPr>
        <dsp:cNvPr id="0" name=""/>
        <dsp:cNvSpPr/>
      </dsp:nvSpPr>
      <dsp:spPr>
        <a:xfrm>
          <a:off x="2063043" y="309305"/>
          <a:ext cx="2909780" cy="2909780"/>
        </a:xfrm>
        <a:custGeom>
          <a:avLst/>
          <a:gdLst/>
          <a:ahLst/>
          <a:cxnLst/>
          <a:rect l="0" t="0" r="0" b="0"/>
          <a:pathLst>
            <a:path>
              <a:moveTo>
                <a:pt x="2418316" y="2545081"/>
              </a:moveTo>
              <a:arcTo wR="1454890" hR="1454890" stAng="2911936" swAng="564256"/>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2813813" y="2910367"/>
          <a:ext cx="1408240" cy="617436"/>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Juventud</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8%</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33 casos</a:t>
          </a:r>
        </a:p>
      </dsp:txBody>
      <dsp:txXfrm>
        <a:off x="2843954" y="2940508"/>
        <a:ext cx="1347958" cy="557154"/>
      </dsp:txXfrm>
    </dsp:sp>
    <dsp:sp modelId="{D5D4151A-971C-413B-8065-A30749D877C7}">
      <dsp:nvSpPr>
        <dsp:cNvPr id="0" name=""/>
        <dsp:cNvSpPr/>
      </dsp:nvSpPr>
      <dsp:spPr>
        <a:xfrm>
          <a:off x="2063043" y="309305"/>
          <a:ext cx="2909780" cy="2909780"/>
        </a:xfrm>
        <a:custGeom>
          <a:avLst/>
          <a:gdLst/>
          <a:ahLst/>
          <a:cxnLst/>
          <a:rect l="0" t="0" r="0" b="0"/>
          <a:pathLst>
            <a:path>
              <a:moveTo>
                <a:pt x="682549" y="2687852"/>
              </a:moveTo>
              <a:arcTo wR="1454890" hR="1454890" stAng="7323808" swAng="564256"/>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1596055" y="2182922"/>
          <a:ext cx="1323813" cy="617436"/>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Adultez</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29%</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119 casos</a:t>
          </a:r>
          <a:endParaRPr lang="es-ES" sz="1400" b="1" kern="1200" dirty="0">
            <a:solidFill>
              <a:schemeClr val="bg1"/>
            </a:solidFill>
            <a:latin typeface="Arial Narrow" panose="020B0606020202030204" pitchFamily="34" charset="0"/>
          </a:endParaRPr>
        </a:p>
      </dsp:txBody>
      <dsp:txXfrm>
        <a:off x="1626196" y="2213063"/>
        <a:ext cx="1263531" cy="557154"/>
      </dsp:txXfrm>
    </dsp:sp>
    <dsp:sp modelId="{ED010544-6BD3-478F-92D1-42A7B6489659}">
      <dsp:nvSpPr>
        <dsp:cNvPr id="0" name=""/>
        <dsp:cNvSpPr/>
      </dsp:nvSpPr>
      <dsp:spPr>
        <a:xfrm>
          <a:off x="2063043" y="309305"/>
          <a:ext cx="2909780" cy="2909780"/>
        </a:xfrm>
        <a:custGeom>
          <a:avLst/>
          <a:gdLst/>
          <a:ahLst/>
          <a:cxnLst/>
          <a:rect l="0" t="0" r="0" b="0"/>
          <a:pathLst>
            <a:path>
              <a:moveTo>
                <a:pt x="22682" y="1710795"/>
              </a:moveTo>
              <a:arcTo wR="1454890" hR="1454890" stAng="10192162" swAng="1215676"/>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1585649" y="728032"/>
          <a:ext cx="1344625" cy="6174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Adulto Mayor</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18%</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72 casos</a:t>
          </a:r>
          <a:endParaRPr lang="es-ES" sz="1200" b="1" kern="1200" dirty="0">
            <a:solidFill>
              <a:schemeClr val="bg1"/>
            </a:solidFill>
            <a:latin typeface="Arial Narrow" panose="020B0606020202030204" pitchFamily="34" charset="0"/>
          </a:endParaRPr>
        </a:p>
      </dsp:txBody>
      <dsp:txXfrm>
        <a:off x="1615790" y="758173"/>
        <a:ext cx="1284343" cy="557154"/>
      </dsp:txXfrm>
    </dsp:sp>
    <dsp:sp modelId="{2527C3C0-DAF9-4F56-8A16-C76DDF47C5BB}">
      <dsp:nvSpPr>
        <dsp:cNvPr id="0" name=""/>
        <dsp:cNvSpPr/>
      </dsp:nvSpPr>
      <dsp:spPr>
        <a:xfrm>
          <a:off x="2063043" y="309305"/>
          <a:ext cx="2909780" cy="2909780"/>
        </a:xfrm>
        <a:custGeom>
          <a:avLst/>
          <a:gdLst/>
          <a:ahLst/>
          <a:cxnLst/>
          <a:rect l="0" t="0" r="0" b="0"/>
          <a:pathLst>
            <a:path>
              <a:moveTo>
                <a:pt x="491464" y="364699"/>
              </a:moveTo>
              <a:arcTo wR="1454890" hR="1454890" stAng="13711936" swAng="564256"/>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1500017" y="1037"/>
          <a:ext cx="976567" cy="42817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Primera infancia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21%</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288 casos</a:t>
          </a:r>
        </a:p>
      </dsp:txBody>
      <dsp:txXfrm>
        <a:off x="1520919" y="21939"/>
        <a:ext cx="934763" cy="386367"/>
      </dsp:txXfrm>
    </dsp:sp>
    <dsp:sp modelId="{97E2FCC0-7117-4E1D-BEA7-E80B12FC7A62}">
      <dsp:nvSpPr>
        <dsp:cNvPr id="0" name=""/>
        <dsp:cNvSpPr/>
      </dsp:nvSpPr>
      <dsp:spPr>
        <a:xfrm>
          <a:off x="978560" y="215123"/>
          <a:ext cx="2019482" cy="2019482"/>
        </a:xfrm>
        <a:custGeom>
          <a:avLst/>
          <a:gdLst/>
          <a:ahLst/>
          <a:cxnLst/>
          <a:rect l="0" t="0" r="0" b="0"/>
          <a:pathLst>
            <a:path>
              <a:moveTo>
                <a:pt x="1545502" y="153857"/>
              </a:moveTo>
              <a:arcTo wR="1009741" hR="1009741" stAng="18122732" swAng="565704"/>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2369963" y="505908"/>
          <a:ext cx="985598" cy="428171"/>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Infancia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8%</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104 casos</a:t>
          </a:r>
        </a:p>
      </dsp:txBody>
      <dsp:txXfrm>
        <a:off x="2390865" y="526810"/>
        <a:ext cx="943794" cy="386367"/>
      </dsp:txXfrm>
    </dsp:sp>
    <dsp:sp modelId="{45D13642-0443-4272-9039-52251396ED66}">
      <dsp:nvSpPr>
        <dsp:cNvPr id="0" name=""/>
        <dsp:cNvSpPr/>
      </dsp:nvSpPr>
      <dsp:spPr>
        <a:xfrm>
          <a:off x="978560" y="215123"/>
          <a:ext cx="2019482" cy="2019482"/>
        </a:xfrm>
        <a:custGeom>
          <a:avLst/>
          <a:gdLst/>
          <a:ahLst/>
          <a:cxnLst/>
          <a:rect l="0" t="0" r="0" b="0"/>
          <a:pathLst>
            <a:path>
              <a:moveTo>
                <a:pt x="2003719" y="832023"/>
              </a:moveTo>
              <a:arcTo wR="1009741" hR="1009741" stAng="20991779" swAng="1216443"/>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2426544" y="1515649"/>
          <a:ext cx="872436" cy="428171"/>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Adolescencia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15%</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201 casos</a:t>
          </a:r>
        </a:p>
      </dsp:txBody>
      <dsp:txXfrm>
        <a:off x="2447446" y="1536551"/>
        <a:ext cx="830632" cy="386367"/>
      </dsp:txXfrm>
    </dsp:sp>
    <dsp:sp modelId="{91496150-CE10-4708-A73B-9B008B3F95B6}">
      <dsp:nvSpPr>
        <dsp:cNvPr id="0" name=""/>
        <dsp:cNvSpPr/>
      </dsp:nvSpPr>
      <dsp:spPr>
        <a:xfrm>
          <a:off x="978560" y="215123"/>
          <a:ext cx="2019482" cy="2019482"/>
        </a:xfrm>
        <a:custGeom>
          <a:avLst/>
          <a:gdLst/>
          <a:ahLst/>
          <a:cxnLst/>
          <a:rect l="0" t="0" r="0" b="0"/>
          <a:pathLst>
            <a:path>
              <a:moveTo>
                <a:pt x="1678471" y="1766296"/>
              </a:moveTo>
              <a:arcTo wR="1009741" hR="1009741" stAng="2911563" swAng="565704"/>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1500017" y="2020520"/>
          <a:ext cx="976567" cy="428171"/>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Juventud</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32%</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433 casos</a:t>
          </a:r>
        </a:p>
      </dsp:txBody>
      <dsp:txXfrm>
        <a:off x="1520919" y="2041422"/>
        <a:ext cx="934763" cy="386367"/>
      </dsp:txXfrm>
    </dsp:sp>
    <dsp:sp modelId="{D5D4151A-971C-413B-8065-A30749D877C7}">
      <dsp:nvSpPr>
        <dsp:cNvPr id="0" name=""/>
        <dsp:cNvSpPr/>
      </dsp:nvSpPr>
      <dsp:spPr>
        <a:xfrm>
          <a:off x="978560" y="215123"/>
          <a:ext cx="2019482" cy="2019482"/>
        </a:xfrm>
        <a:custGeom>
          <a:avLst/>
          <a:gdLst/>
          <a:ahLst/>
          <a:cxnLst/>
          <a:rect l="0" t="0" r="0" b="0"/>
          <a:pathLst>
            <a:path>
              <a:moveTo>
                <a:pt x="473979" y="1865624"/>
              </a:moveTo>
              <a:arcTo wR="1009741" hR="1009741" stAng="7322732" swAng="565704"/>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654830" y="1515649"/>
          <a:ext cx="918019" cy="428171"/>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Adultez</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22%</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296 casos</a:t>
          </a:r>
          <a:endParaRPr lang="es-ES" sz="900" b="1" kern="1200" dirty="0">
            <a:solidFill>
              <a:schemeClr val="bg1"/>
            </a:solidFill>
            <a:latin typeface="Arial Narrow" panose="020B0606020202030204" pitchFamily="34" charset="0"/>
          </a:endParaRPr>
        </a:p>
      </dsp:txBody>
      <dsp:txXfrm>
        <a:off x="675732" y="1536551"/>
        <a:ext cx="876215" cy="386367"/>
      </dsp:txXfrm>
    </dsp:sp>
    <dsp:sp modelId="{ED010544-6BD3-478F-92D1-42A7B6489659}">
      <dsp:nvSpPr>
        <dsp:cNvPr id="0" name=""/>
        <dsp:cNvSpPr/>
      </dsp:nvSpPr>
      <dsp:spPr>
        <a:xfrm>
          <a:off x="978560" y="215123"/>
          <a:ext cx="2019482" cy="2019482"/>
        </a:xfrm>
        <a:custGeom>
          <a:avLst/>
          <a:gdLst/>
          <a:ahLst/>
          <a:cxnLst/>
          <a:rect l="0" t="0" r="0" b="0"/>
          <a:pathLst>
            <a:path>
              <a:moveTo>
                <a:pt x="15762" y="1187458"/>
              </a:moveTo>
              <a:arcTo wR="1009741" hR="1009741" stAng="10191779" swAng="1216443"/>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647613" y="505908"/>
          <a:ext cx="932452" cy="428171"/>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Adulto Mayor</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35 casos</a:t>
          </a:r>
        </a:p>
      </dsp:txBody>
      <dsp:txXfrm>
        <a:off x="668515" y="526810"/>
        <a:ext cx="890648" cy="386367"/>
      </dsp:txXfrm>
    </dsp:sp>
    <dsp:sp modelId="{2527C3C0-DAF9-4F56-8A16-C76DDF47C5BB}">
      <dsp:nvSpPr>
        <dsp:cNvPr id="0" name=""/>
        <dsp:cNvSpPr/>
      </dsp:nvSpPr>
      <dsp:spPr>
        <a:xfrm>
          <a:off x="978560" y="215123"/>
          <a:ext cx="2019482" cy="2019482"/>
        </a:xfrm>
        <a:custGeom>
          <a:avLst/>
          <a:gdLst/>
          <a:ahLst/>
          <a:cxnLst/>
          <a:rect l="0" t="0" r="0" b="0"/>
          <a:pathLst>
            <a:path>
              <a:moveTo>
                <a:pt x="341010" y="253185"/>
              </a:moveTo>
              <a:arcTo wR="1009741" hR="1009741" stAng="13711563" swAng="565704"/>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extLst>
      <p:ext uri="{BB962C8B-B14F-4D97-AF65-F5344CB8AC3E}">
        <p14:creationId xmlns:p14="http://schemas.microsoft.com/office/powerpoint/2010/main" val="408714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22</a:t>
            </a:fld>
            <a:endParaRPr lang="es-ES" dirty="0"/>
          </a:p>
        </p:txBody>
      </p:sp>
    </p:spTree>
    <p:extLst>
      <p:ext uri="{BB962C8B-B14F-4D97-AF65-F5344CB8AC3E}">
        <p14:creationId xmlns:p14="http://schemas.microsoft.com/office/powerpoint/2010/main" val="3490777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3" name="Google Shape;2643;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51</a:t>
            </a:fld>
            <a:endParaRPr/>
          </a:p>
        </p:txBody>
      </p:sp>
    </p:spTree>
    <p:extLst>
      <p:ext uri="{BB962C8B-B14F-4D97-AF65-F5344CB8AC3E}">
        <p14:creationId xmlns:p14="http://schemas.microsoft.com/office/powerpoint/2010/main" val="202348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extLst>
      <p:ext uri="{BB962C8B-B14F-4D97-AF65-F5344CB8AC3E}">
        <p14:creationId xmlns:p14="http://schemas.microsoft.com/office/powerpoint/2010/main" val="140961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ajustar los indicadores</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3</a:t>
            </a:fld>
            <a:endParaRPr lang="es-ES"/>
          </a:p>
        </p:txBody>
      </p:sp>
    </p:spTree>
    <p:extLst>
      <p:ext uri="{BB962C8B-B14F-4D97-AF65-F5344CB8AC3E}">
        <p14:creationId xmlns:p14="http://schemas.microsoft.com/office/powerpoint/2010/main" val="190152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5A292E40-D3F9-4BD2-844F-831B1704489D}" type="slidenum">
              <a:rPr lang="es-ES" smtClean="0"/>
              <a:t>5</a:t>
            </a:fld>
            <a:endParaRPr lang="es-ES"/>
          </a:p>
        </p:txBody>
      </p:sp>
    </p:spTree>
    <p:extLst>
      <p:ext uri="{BB962C8B-B14F-4D97-AF65-F5344CB8AC3E}">
        <p14:creationId xmlns:p14="http://schemas.microsoft.com/office/powerpoint/2010/main" val="183367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indicador</a:t>
            </a:r>
            <a:r>
              <a:rPr lang="es-ES" baseline="0" dirty="0"/>
              <a:t> de brotes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7</a:t>
            </a:fld>
            <a:endParaRPr lang="es-ES"/>
          </a:p>
        </p:txBody>
      </p:sp>
    </p:spTree>
    <p:extLst>
      <p:ext uri="{BB962C8B-B14F-4D97-AF65-F5344CB8AC3E}">
        <p14:creationId xmlns:p14="http://schemas.microsoft.com/office/powerpoint/2010/main" val="6530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9</a:t>
            </a:fld>
            <a:endParaRPr lang="es-ES"/>
          </a:p>
        </p:txBody>
      </p:sp>
    </p:spTree>
    <p:extLst>
      <p:ext uri="{BB962C8B-B14F-4D97-AF65-F5344CB8AC3E}">
        <p14:creationId xmlns:p14="http://schemas.microsoft.com/office/powerpoint/2010/main" val="1087811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14</a:t>
            </a:fld>
            <a:endParaRPr lang="es-ES"/>
          </a:p>
        </p:txBody>
      </p:sp>
    </p:spTree>
    <p:extLst>
      <p:ext uri="{BB962C8B-B14F-4D97-AF65-F5344CB8AC3E}">
        <p14:creationId xmlns:p14="http://schemas.microsoft.com/office/powerpoint/2010/main" val="417333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18</a:t>
            </a:fld>
            <a:endParaRPr lang="es-ES"/>
          </a:p>
        </p:txBody>
      </p:sp>
    </p:spTree>
    <p:extLst>
      <p:ext uri="{BB962C8B-B14F-4D97-AF65-F5344CB8AC3E}">
        <p14:creationId xmlns:p14="http://schemas.microsoft.com/office/powerpoint/2010/main" val="2151499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21</a:t>
            </a:fld>
            <a:endParaRPr lang="es-ES" dirty="0"/>
          </a:p>
        </p:txBody>
      </p:sp>
    </p:spTree>
    <p:extLst>
      <p:ext uri="{BB962C8B-B14F-4D97-AF65-F5344CB8AC3E}">
        <p14:creationId xmlns:p14="http://schemas.microsoft.com/office/powerpoint/2010/main" val="105697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641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360046" y="2046817"/>
            <a:ext cx="318164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360046" y="2899833"/>
            <a:ext cx="318164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3657958" y="2046817"/>
            <a:ext cx="318289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3657958" y="2899833"/>
            <a:ext cx="318289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3C8F11AF-62C1-494E-97FB-184CCD4F54E6}" type="datetimeFigureOut">
              <a:rPr lang="es-ES" smtClean="0"/>
              <a:t>04/03/2026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7360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411426" y="817033"/>
            <a:ext cx="4320540" cy="5486400"/>
          </a:xfrm>
          <a:prstGeom prst="rect">
            <a:avLst/>
          </a:prstGeom>
          <a:noFill/>
          <a:ln>
            <a:noFill/>
          </a:ln>
        </p:spPr>
      </p:sp>
      <p:sp>
        <p:nvSpPr>
          <p:cNvPr id="68" name="Google Shape;68;p66"/>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40068" y="2840569"/>
            <a:ext cx="6120765" cy="1960033"/>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080135" y="5181600"/>
            <a:ext cx="504063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3C8F11AF-62C1-494E-97FB-184CCD4F54E6}" type="datetimeFigureOut">
              <a:rPr lang="es-ES" smtClean="0"/>
              <a:t>04/03/2026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1026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14.png"/><Relationship Id="rId12"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35.png"/><Relationship Id="rId3" Type="http://schemas.openxmlformats.org/officeDocument/2006/relationships/image" Target="../media/image44.emf"/><Relationship Id="rId21"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49.png"/><Relationship Id="rId17"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51.png"/><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48.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47.png"/><Relationship Id="rId19" Type="http://schemas.openxmlformats.org/officeDocument/2006/relationships/image" Target="../media/image34.png"/><Relationship Id="rId4" Type="http://schemas.openxmlformats.org/officeDocument/2006/relationships/image" Target="../media/image3.png"/><Relationship Id="rId9" Type="http://schemas.microsoft.com/office/2007/relationships/hdphoto" Target="../media/hdphoto4.wdp"/><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5.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13.png"/><Relationship Id="rId15" Type="http://schemas.openxmlformats.org/officeDocument/2006/relationships/image" Target="../media/image60.png"/><Relationship Id="rId10" Type="http://schemas.openxmlformats.org/officeDocument/2006/relationships/image" Target="../media/image14.png"/><Relationship Id="rId4" Type="http://schemas.openxmlformats.org/officeDocument/2006/relationships/image" Target="../media/image59.png"/><Relationship Id="rId9" Type="http://schemas.openxmlformats.org/officeDocument/2006/relationships/image" Target="../media/image36.pn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4.png"/><Relationship Id="rId1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13.png"/><Relationship Id="rId12" Type="http://schemas.microsoft.com/office/2007/relationships/hdphoto" Target="../media/hdphoto7.wdp"/><Relationship Id="rId17" Type="http://schemas.openxmlformats.org/officeDocument/2006/relationships/image" Target="../media/image70.png"/><Relationship Id="rId2" Type="http://schemas.openxmlformats.org/officeDocument/2006/relationships/image" Target="../media/image3.png"/><Relationship Id="rId16" Type="http://schemas.microsoft.com/office/2007/relationships/hdphoto" Target="../media/hdphoto2.wdp"/><Relationship Id="rId1" Type="http://schemas.openxmlformats.org/officeDocument/2006/relationships/slideLayout" Target="../slideLayouts/slideLayout9.xml"/><Relationship Id="rId6" Type="http://schemas.microsoft.com/office/2007/relationships/hdphoto" Target="../media/hdphoto5.wdp"/><Relationship Id="rId11" Type="http://schemas.openxmlformats.org/officeDocument/2006/relationships/image" Target="../media/image68.png"/><Relationship Id="rId5" Type="http://schemas.openxmlformats.org/officeDocument/2006/relationships/image" Target="../media/image66.png"/><Relationship Id="rId15" Type="http://schemas.openxmlformats.org/officeDocument/2006/relationships/image" Target="../media/image37.png"/><Relationship Id="rId10"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chart" Target="../charts/chart1.xml"/><Relationship Id="rId5" Type="http://schemas.openxmlformats.org/officeDocument/2006/relationships/image" Target="../media/image7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4.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82.png"/><Relationship Id="rId7" Type="http://schemas.openxmlformats.org/officeDocument/2006/relationships/chart" Target="../charts/chart3.xml"/><Relationship Id="rId2" Type="http://schemas.openxmlformats.org/officeDocument/2006/relationships/image" Target="../media/image81.png"/><Relationship Id="rId1" Type="http://schemas.openxmlformats.org/officeDocument/2006/relationships/slideLayout" Target="../slideLayouts/slideLayout9.xml"/><Relationship Id="rId6" Type="http://schemas.openxmlformats.org/officeDocument/2006/relationships/chart" Target="../charts/chart2.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8.emf"/><Relationship Id="rId2" Type="http://schemas.openxmlformats.org/officeDocument/2006/relationships/image" Target="../media/image85.png"/><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image" Target="../media/image13.png"/><Relationship Id="rId10" Type="http://schemas.openxmlformats.org/officeDocument/2006/relationships/image" Target="../media/image91.png"/><Relationship Id="rId4" Type="http://schemas.openxmlformats.org/officeDocument/2006/relationships/image" Target="../media/image35.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media/image93.emf"/><Relationship Id="rId7" Type="http://schemas.openxmlformats.org/officeDocument/2006/relationships/image" Target="../media/image95.png"/><Relationship Id="rId12" Type="http://schemas.openxmlformats.org/officeDocument/2006/relationships/image" Target="../media/image99.png"/><Relationship Id="rId2" Type="http://schemas.openxmlformats.org/officeDocument/2006/relationships/image" Target="../media/image92.png"/><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98.png"/><Relationship Id="rId5" Type="http://schemas.openxmlformats.org/officeDocument/2006/relationships/image" Target="../media/image13.png"/><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image" Target="../media/image87.png"/><Relationship Id="rId1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3.png"/><Relationship Id="rId7" Type="http://schemas.openxmlformats.org/officeDocument/2006/relationships/image" Target="../media/image117.png"/><Relationship Id="rId2" Type="http://schemas.openxmlformats.org/officeDocument/2006/relationships/image" Target="../media/image114.png"/><Relationship Id="rId1" Type="http://schemas.openxmlformats.org/officeDocument/2006/relationships/slideLayout" Target="../slideLayouts/slideLayout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4.png"/><Relationship Id="rId9" Type="http://schemas.openxmlformats.org/officeDocument/2006/relationships/image" Target="../media/image119.png"/></Relationships>
</file>

<file path=ppt/slides/_rels/slide43.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image" Target="../media/image3.png"/><Relationship Id="rId7" Type="http://schemas.openxmlformats.org/officeDocument/2006/relationships/image" Target="../media/image122.png"/><Relationship Id="rId2" Type="http://schemas.openxmlformats.org/officeDocument/2006/relationships/image" Target="../media/image114.png"/><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4.png"/><Relationship Id="rId9" Type="http://schemas.openxmlformats.org/officeDocument/2006/relationships/image" Target="../media/image124.png"/></Relationships>
</file>

<file path=ppt/slides/_rels/slide44.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3.png"/><Relationship Id="rId7" Type="http://schemas.openxmlformats.org/officeDocument/2006/relationships/image" Target="../media/image127.png"/><Relationship Id="rId2" Type="http://schemas.openxmlformats.org/officeDocument/2006/relationships/image" Target="../media/image114.png"/><Relationship Id="rId1" Type="http://schemas.openxmlformats.org/officeDocument/2006/relationships/slideLayout" Target="../slideLayouts/slideLayout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4.png"/><Relationship Id="rId9" Type="http://schemas.openxmlformats.org/officeDocument/2006/relationships/image" Target="../media/image129.png"/></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34.png"/><Relationship Id="rId3"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133.png"/><Relationship Id="rId2" Type="http://schemas.openxmlformats.org/officeDocument/2006/relationships/image" Target="../media/image114.png"/><Relationship Id="rId1" Type="http://schemas.openxmlformats.org/officeDocument/2006/relationships/slideLayout" Target="../slideLayouts/slideLayout9.xml"/><Relationship Id="rId6" Type="http://schemas.openxmlformats.org/officeDocument/2006/relationships/image" Target="../media/image130.png"/><Relationship Id="rId11" Type="http://schemas.openxmlformats.org/officeDocument/2006/relationships/image" Target="../media/image132.png"/><Relationship Id="rId5" Type="http://schemas.openxmlformats.org/officeDocument/2006/relationships/image" Target="../media/image13.png"/><Relationship Id="rId10" Type="http://schemas.microsoft.com/office/2007/relationships/hdphoto" Target="../media/hdphoto8.wdp"/><Relationship Id="rId4" Type="http://schemas.openxmlformats.org/officeDocument/2006/relationships/image" Target="../media/image4.png"/><Relationship Id="rId9"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14.png"/><Relationship Id="rId1" Type="http://schemas.openxmlformats.org/officeDocument/2006/relationships/slideLayout" Target="../slideLayouts/slideLayout9.xml"/><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37.png"/><Relationship Id="rId10" Type="http://schemas.openxmlformats.org/officeDocument/2006/relationships/image" Target="../media/image138.png"/><Relationship Id="rId4" Type="http://schemas.openxmlformats.org/officeDocument/2006/relationships/image" Target="../media/image13.png"/><Relationship Id="rId9" Type="http://schemas.openxmlformats.org/officeDocument/2006/relationships/image" Target="../media/image137.png"/></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9.xml"/><Relationship Id="rId4" Type="http://schemas.openxmlformats.org/officeDocument/2006/relationships/image" Target="../media/image143.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Data" Target="../diagrams/data1.xml"/><Relationship Id="rId5" Type="http://schemas.openxmlformats.org/officeDocument/2006/relationships/image" Target="../media/image14.png"/><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9.xml"/><Relationship Id="rId4" Type="http://schemas.openxmlformats.org/officeDocument/2006/relationships/image" Target="../media/image146.png"/></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jpg"/><Relationship Id="rId4" Type="http://schemas.openxmlformats.org/officeDocument/2006/relationships/image" Target="../media/image148.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9.png"/><Relationship Id="rId7" Type="http://schemas.openxmlformats.org/officeDocument/2006/relationships/diagramData" Target="../diagrams/data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png"/><Relationship Id="rId11" Type="http://schemas.microsoft.com/office/2007/relationships/diagramDrawing" Target="../diagrams/drawing2.xml"/><Relationship Id="rId5" Type="http://schemas.openxmlformats.org/officeDocument/2006/relationships/image" Target="../media/image14.png"/><Relationship Id="rId10" Type="http://schemas.openxmlformats.org/officeDocument/2006/relationships/diagramColors" Target="../diagrams/colors2.xml"/><Relationship Id="rId4" Type="http://schemas.openxmlformats.org/officeDocument/2006/relationships/image" Target="../media/image13.png"/><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6074" y="2617734"/>
            <a:ext cx="6840760" cy="60016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El </a:t>
            </a:r>
            <a:r>
              <a:rPr lang="es-ES" sz="1200" b="1" dirty="0">
                <a:solidFill>
                  <a:schemeClr val="dk1"/>
                </a:solidFill>
                <a:latin typeface="Arial Narrow"/>
                <a:ea typeface="Arial Narrow"/>
                <a:cs typeface="Arial Narrow"/>
                <a:sym typeface="Arial Narrow"/>
              </a:rPr>
              <a:t>Boletín de Período Epidemiológico </a:t>
            </a:r>
            <a:r>
              <a:rPr lang="es-ES" sz="1200" dirty="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Subsecretaría de Salud Pública</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Programa Vigilancia Epidemiológica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Líder de Programa: </a:t>
            </a:r>
            <a:r>
              <a:rPr lang="es-ES" sz="1200" dirty="0">
                <a:solidFill>
                  <a:schemeClr val="dk1"/>
                </a:solidFill>
                <a:latin typeface="Arial Narrow"/>
                <a:ea typeface="Arial Narrow"/>
                <a:cs typeface="Arial Narrow"/>
                <a:sym typeface="Arial Narrow"/>
              </a:rPr>
              <a:t>Rita Elena Almanza Payares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Epidemiólogos</a:t>
            </a:r>
            <a:endParaRPr sz="1200" dirty="0">
              <a:solidFill>
                <a:schemeClr val="dk1"/>
              </a:solidFill>
              <a:latin typeface="Arial Narrow"/>
              <a:ea typeface="Arial Narrow"/>
              <a:cs typeface="Arial Narrow"/>
              <a:sym typeface="Arial Narrow"/>
            </a:endParaRPr>
          </a:p>
          <a:p>
            <a:r>
              <a:rPr lang="es-ES" sz="1200" dirty="0">
                <a:solidFill>
                  <a:schemeClr val="dk1"/>
                </a:solidFill>
                <a:latin typeface="Arial Narrow"/>
                <a:sym typeface="Arial Narrow"/>
              </a:rPr>
              <a:t>José </a:t>
            </a:r>
            <a:r>
              <a:rPr lang="es-ES" sz="1200" dirty="0" err="1">
                <a:solidFill>
                  <a:schemeClr val="dk1"/>
                </a:solidFill>
                <a:latin typeface="Arial Narrow"/>
                <a:sym typeface="Arial Narrow"/>
              </a:rPr>
              <a:t>José</a:t>
            </a:r>
            <a:r>
              <a:rPr lang="es-ES" sz="1200" dirty="0">
                <a:solidFill>
                  <a:schemeClr val="dk1"/>
                </a:solidFill>
                <a:latin typeface="Arial Narrow"/>
                <a:sym typeface="Arial Narrow"/>
              </a:rPr>
              <a:t> </a:t>
            </a:r>
            <a:r>
              <a:rPr lang="es-ES" sz="1200" dirty="0" smtClean="0">
                <a:solidFill>
                  <a:schemeClr val="dk1"/>
                </a:solidFill>
                <a:latin typeface="Arial Narrow"/>
                <a:sym typeface="Arial Narrow"/>
              </a:rPr>
              <a:t>Arteaga</a:t>
            </a:r>
          </a:p>
          <a:p>
            <a:r>
              <a:rPr lang="es-ES" sz="1200" dirty="0">
                <a:solidFill>
                  <a:schemeClr val="dk1"/>
                </a:solidFill>
                <a:latin typeface="Arial Narrow"/>
                <a:sym typeface="Arial Narrow"/>
              </a:rPr>
              <a:t>Maritza Rodríguez Velásquez</a:t>
            </a:r>
            <a:endParaRPr lang="es-ES" sz="1200" dirty="0" smtClean="0">
              <a:solidFill>
                <a:schemeClr val="dk1"/>
              </a:solidFill>
              <a:latin typeface="Arial Narrow"/>
              <a:sym typeface="Arial Narrow"/>
            </a:endParaRPr>
          </a:p>
          <a:p>
            <a:r>
              <a:rPr lang="es-ES" sz="1200" dirty="0" smtClean="0">
                <a:solidFill>
                  <a:schemeClr val="dk1"/>
                </a:solidFill>
                <a:latin typeface="Arial Narrow"/>
                <a:sym typeface="Arial Narrow"/>
              </a:rPr>
              <a:t>Diana Andrea Sierra González</a:t>
            </a:r>
          </a:p>
          <a:p>
            <a:r>
              <a:rPr lang="es-ES" sz="1200" dirty="0" smtClean="0">
                <a:solidFill>
                  <a:schemeClr val="dk1"/>
                </a:solidFill>
                <a:latin typeface="Arial Narrow"/>
                <a:sym typeface="Arial Narrow"/>
              </a:rPr>
              <a:t>María Alejandra Roa López</a:t>
            </a:r>
          </a:p>
          <a:p>
            <a:r>
              <a:rPr lang="es-ES" sz="1200" dirty="0" smtClean="0">
                <a:solidFill>
                  <a:schemeClr val="dk1"/>
                </a:solidFill>
                <a:latin typeface="Arial Narrow"/>
                <a:sym typeface="Arial Narrow"/>
              </a:rPr>
              <a:t>Ximena Alexandra Ríos</a:t>
            </a:r>
            <a:endParaRPr lang="es-ES" sz="1200" dirty="0">
              <a:solidFill>
                <a:schemeClr val="dk1"/>
              </a:solidFill>
              <a:latin typeface="Arial Narrow"/>
              <a:sym typeface="Arial Narrow"/>
            </a:endParaRPr>
          </a:p>
          <a:p>
            <a:pPr marL="0" marR="0" lvl="0" indent="0" algn="l" rtl="0">
              <a:spcBef>
                <a:spcPts val="0"/>
              </a:spcBef>
              <a:spcAft>
                <a:spcPts val="0"/>
              </a:spcAft>
              <a:buNone/>
            </a:pPr>
            <a:r>
              <a:rPr lang="es-ES" sz="1200" dirty="0" smtClean="0">
                <a:solidFill>
                  <a:schemeClr val="dk1"/>
                </a:solidFill>
                <a:latin typeface="Arial Narrow"/>
                <a:ea typeface="Arial Narrow"/>
                <a:cs typeface="Arial Narrow"/>
                <a:sym typeface="Arial Narrow"/>
              </a:rPr>
              <a:t>Isabel </a:t>
            </a:r>
            <a:r>
              <a:rPr lang="es-ES" sz="1200" dirty="0">
                <a:solidFill>
                  <a:schemeClr val="dk1"/>
                </a:solidFill>
                <a:latin typeface="Arial Narrow"/>
                <a:ea typeface="Arial Narrow"/>
                <a:cs typeface="Arial Narrow"/>
                <a:sym typeface="Arial Narrow"/>
              </a:rPr>
              <a:t>Cristina Vallejo </a:t>
            </a:r>
            <a:r>
              <a:rPr lang="es-ES" sz="1200" dirty="0" smtClean="0">
                <a:solidFill>
                  <a:schemeClr val="dk1"/>
                </a:solidFill>
                <a:latin typeface="Arial Narrow"/>
                <a:ea typeface="Arial Narrow"/>
                <a:cs typeface="Arial Narrow"/>
                <a:sym typeface="Arial Narrow"/>
              </a:rPr>
              <a:t>Zapata</a:t>
            </a:r>
          </a:p>
          <a:p>
            <a:pPr marL="0" lvl="0" indent="0" algn="l" rtl="0">
              <a:spcBef>
                <a:spcPts val="0"/>
              </a:spcBef>
              <a:spcAft>
                <a:spcPts val="0"/>
              </a:spcAft>
              <a:buClr>
                <a:schemeClr val="dk1"/>
              </a:buClr>
              <a:buFont typeface="Arial"/>
              <a:buNone/>
            </a:pPr>
            <a:r>
              <a:rPr lang="es-CO" sz="1200" dirty="0" smtClean="0">
                <a:solidFill>
                  <a:schemeClr val="dk1"/>
                </a:solidFill>
                <a:latin typeface="Arial Narrow"/>
                <a:ea typeface="Arial Narrow"/>
                <a:cs typeface="Arial Narrow"/>
                <a:sym typeface="Arial Narrow"/>
              </a:rPr>
              <a:t>John Jairo González</a:t>
            </a:r>
          </a:p>
          <a:p>
            <a:pPr marL="0" lvl="0" indent="0" algn="l" rtl="0">
              <a:spcBef>
                <a:spcPts val="0"/>
              </a:spcBef>
              <a:spcAft>
                <a:spcPts val="0"/>
              </a:spcAft>
              <a:buClr>
                <a:schemeClr val="dk1"/>
              </a:buClr>
              <a:buFont typeface="Arial"/>
              <a:buNone/>
            </a:pPr>
            <a:r>
              <a:rPr lang="es-CO" sz="1200" dirty="0" smtClean="0">
                <a:solidFill>
                  <a:schemeClr val="dk1"/>
                </a:solidFill>
                <a:latin typeface="Arial Narrow"/>
                <a:ea typeface="Arial Narrow"/>
                <a:cs typeface="Arial Narrow"/>
                <a:sym typeface="Arial Narrow"/>
              </a:rPr>
              <a:t>Viviana </a:t>
            </a:r>
            <a:r>
              <a:rPr lang="es-CO" sz="1200" dirty="0" err="1" smtClean="0">
                <a:solidFill>
                  <a:schemeClr val="dk1"/>
                </a:solidFill>
                <a:latin typeface="Arial Narrow"/>
                <a:ea typeface="Arial Narrow"/>
                <a:cs typeface="Arial Narrow"/>
                <a:sym typeface="Arial Narrow"/>
              </a:rPr>
              <a:t>Lenis</a:t>
            </a:r>
            <a:r>
              <a:rPr lang="es-CO" sz="1200" dirty="0" smtClean="0">
                <a:solidFill>
                  <a:schemeClr val="dk1"/>
                </a:solidFill>
                <a:latin typeface="Arial Narrow"/>
                <a:ea typeface="Arial Narrow"/>
                <a:cs typeface="Arial Narrow"/>
                <a:sym typeface="Arial Narrow"/>
              </a:rPr>
              <a:t> Ballesteros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0" name="Google Shape;90;p1"/>
          <p:cNvSpPr/>
          <p:nvPr/>
        </p:nvSpPr>
        <p:spPr>
          <a:xfrm>
            <a:off x="2736354" y="6423387"/>
            <a:ext cx="4392600"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Profesionales Vigilancia Epidemiológica  y Sistemas de Información</a:t>
            </a:r>
            <a:endParaRPr sz="1200" dirty="0">
              <a:solidFill>
                <a:schemeClr val="dk1"/>
              </a:solidFill>
              <a:latin typeface="Arial Narrow"/>
              <a:ea typeface="Arial Narrow"/>
              <a:cs typeface="Arial Narrow"/>
              <a:sym typeface="Arial Narrow"/>
            </a:endParaRPr>
          </a:p>
          <a:p>
            <a:r>
              <a:rPr lang="es-ES" sz="1200" dirty="0" err="1" smtClean="0">
                <a:solidFill>
                  <a:schemeClr val="dk1"/>
                </a:solidFill>
                <a:latin typeface="Arial Narrow"/>
                <a:ea typeface="Arial Narrow"/>
                <a:cs typeface="Arial Narrow"/>
                <a:sym typeface="Arial Narrow"/>
              </a:rPr>
              <a:t>Adiela</a:t>
            </a:r>
            <a:r>
              <a:rPr lang="es-ES" sz="1200" dirty="0" smtClean="0">
                <a:solidFill>
                  <a:schemeClr val="dk1"/>
                </a:solidFill>
                <a:latin typeface="Arial Narrow"/>
                <a:ea typeface="Arial Narrow"/>
                <a:cs typeface="Arial Narrow"/>
                <a:sym typeface="Arial Narrow"/>
              </a:rPr>
              <a:t> María </a:t>
            </a:r>
            <a:r>
              <a:rPr lang="es-ES" sz="1200" dirty="0" err="1" smtClean="0">
                <a:solidFill>
                  <a:schemeClr val="dk1"/>
                </a:solidFill>
                <a:latin typeface="Arial Narrow"/>
                <a:ea typeface="Arial Narrow"/>
                <a:cs typeface="Arial Narrow"/>
                <a:sym typeface="Arial Narrow"/>
              </a:rPr>
              <a:t>Yepez</a:t>
            </a:r>
            <a:r>
              <a:rPr lang="es-ES" sz="1200" dirty="0" smtClean="0">
                <a:solidFill>
                  <a:schemeClr val="dk1"/>
                </a:solidFill>
                <a:latin typeface="Arial Narrow"/>
                <a:ea typeface="Arial Narrow"/>
                <a:cs typeface="Arial Narrow"/>
                <a:sym typeface="Arial Narrow"/>
              </a:rPr>
              <a:t> </a:t>
            </a:r>
            <a:r>
              <a:rPr lang="es-ES" sz="1200" dirty="0" err="1" smtClean="0">
                <a:solidFill>
                  <a:schemeClr val="dk1"/>
                </a:solidFill>
                <a:latin typeface="Arial Narrow"/>
                <a:ea typeface="Arial Narrow"/>
                <a:cs typeface="Arial Narrow"/>
                <a:sym typeface="Arial Narrow"/>
              </a:rPr>
              <a:t>Pemberthy</a:t>
            </a:r>
            <a:endParaRPr lang="es-ES" sz="1200" dirty="0" smtClean="0">
              <a:solidFill>
                <a:schemeClr val="dk1"/>
              </a:solidFill>
              <a:latin typeface="Arial Narrow"/>
              <a:ea typeface="Arial Narrow"/>
              <a:cs typeface="Arial Narrow"/>
              <a:sym typeface="Arial Narrow"/>
            </a:endParaRPr>
          </a:p>
          <a:p>
            <a:r>
              <a:rPr lang="es-ES" sz="1200" dirty="0" smtClean="0">
                <a:solidFill>
                  <a:schemeClr val="dk1"/>
                </a:solidFill>
                <a:latin typeface="Arial Narrow"/>
                <a:sym typeface="Arial Narrow"/>
              </a:rPr>
              <a:t>Jennifer </a:t>
            </a:r>
            <a:r>
              <a:rPr lang="es-ES" sz="1200" dirty="0" err="1" smtClean="0">
                <a:solidFill>
                  <a:schemeClr val="dk1"/>
                </a:solidFill>
                <a:latin typeface="Arial Narrow"/>
                <a:sym typeface="Arial Narrow"/>
              </a:rPr>
              <a:t>Garcia</a:t>
            </a:r>
            <a:r>
              <a:rPr lang="es-ES" sz="1200" dirty="0" smtClean="0">
                <a:solidFill>
                  <a:schemeClr val="dk1"/>
                </a:solidFill>
                <a:latin typeface="Arial Narrow"/>
                <a:sym typeface="Arial Narrow"/>
              </a:rPr>
              <a:t> Vergara</a:t>
            </a:r>
          </a:p>
          <a:p>
            <a:r>
              <a:rPr lang="es-ES" sz="1200" dirty="0" smtClean="0">
                <a:solidFill>
                  <a:schemeClr val="dk1"/>
                </a:solidFill>
                <a:latin typeface="Arial Narrow"/>
                <a:sym typeface="Arial Narrow"/>
              </a:rPr>
              <a:t>César Alejandro Herrera </a:t>
            </a:r>
            <a:r>
              <a:rPr lang="es-ES" sz="1200" dirty="0" err="1" smtClean="0">
                <a:solidFill>
                  <a:schemeClr val="dk1"/>
                </a:solidFill>
                <a:latin typeface="Arial Narrow"/>
                <a:sym typeface="Arial Narrow"/>
              </a:rPr>
              <a:t>Ibañez</a:t>
            </a:r>
            <a:endParaRPr lang="es-ES" sz="1200" dirty="0" smtClean="0">
              <a:solidFill>
                <a:schemeClr val="dk1"/>
              </a:solidFill>
              <a:latin typeface="Arial Narrow"/>
              <a:sym typeface="Arial Narrow"/>
            </a:endParaRPr>
          </a:p>
          <a:p>
            <a:r>
              <a:rPr lang="es-ES" sz="1200" dirty="0" err="1" smtClean="0">
                <a:solidFill>
                  <a:schemeClr val="dk1"/>
                </a:solidFill>
                <a:latin typeface="Arial Narrow"/>
                <a:sym typeface="Arial Narrow"/>
              </a:rPr>
              <a:t>Yuly</a:t>
            </a:r>
            <a:r>
              <a:rPr lang="es-ES" sz="1200" dirty="0" smtClean="0">
                <a:solidFill>
                  <a:schemeClr val="dk1"/>
                </a:solidFill>
                <a:latin typeface="Arial Narrow"/>
                <a:sym typeface="Arial Narrow"/>
              </a:rPr>
              <a:t> Vanessa </a:t>
            </a:r>
            <a:r>
              <a:rPr lang="es-ES" sz="1200" dirty="0" err="1" smtClean="0">
                <a:solidFill>
                  <a:schemeClr val="dk1"/>
                </a:solidFill>
                <a:latin typeface="Arial Narrow"/>
                <a:sym typeface="Arial Narrow"/>
              </a:rPr>
              <a:t>Berrío</a:t>
            </a:r>
            <a:r>
              <a:rPr lang="es-ES" sz="1200" dirty="0" smtClean="0">
                <a:solidFill>
                  <a:schemeClr val="dk1"/>
                </a:solidFill>
                <a:latin typeface="Arial Narrow"/>
                <a:sym typeface="Arial Narrow"/>
              </a:rPr>
              <a:t> Toro</a:t>
            </a:r>
            <a:endParaRPr lang="es-ES" sz="1200" dirty="0">
              <a:solidFill>
                <a:schemeClr val="dk1"/>
              </a:solidFill>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Priscila Ramírez García</a:t>
            </a:r>
            <a:endParaRPr dirty="0"/>
          </a:p>
          <a:p>
            <a:pPr marL="0" marR="0" lvl="0" indent="0" algn="l" rtl="0">
              <a:spcBef>
                <a:spcPts val="0"/>
              </a:spcBef>
              <a:spcAft>
                <a:spcPts val="0"/>
              </a:spcAft>
              <a:buNone/>
            </a:pPr>
            <a:r>
              <a:rPr lang="es-ES" sz="1200" dirty="0" smtClean="0">
                <a:solidFill>
                  <a:schemeClr val="dk1"/>
                </a:solidFill>
                <a:latin typeface="Arial Narrow"/>
                <a:sym typeface="Arial Narrow"/>
              </a:rPr>
              <a:t>Andrés Felipe Montoya Giraldo</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1" name="Google Shape;9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1</a:t>
            </a:r>
            <a:endParaRPr sz="1050" b="1" dirty="0">
              <a:solidFill>
                <a:schemeClr val="dk1"/>
              </a:solidFill>
              <a:latin typeface="Arial Narrow"/>
              <a:ea typeface="Arial Narrow"/>
              <a:cs typeface="Arial Narrow"/>
              <a:sym typeface="Arial Narrow"/>
            </a:endParaRPr>
          </a:p>
        </p:txBody>
      </p:sp>
      <p:sp>
        <p:nvSpPr>
          <p:cNvPr id="92" name="Google Shape;9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dirty="0">
                <a:latin typeface="Arial Narrow"/>
                <a:ea typeface="Arial Narrow"/>
                <a:cs typeface="Arial Narrow"/>
                <a:sym typeface="Arial Narrow"/>
              </a:rPr>
              <a:t>Presentación</a:t>
            </a:r>
            <a:endParaRPr sz="2000" b="1" dirty="0">
              <a:latin typeface="Arial Narrow"/>
              <a:ea typeface="Arial Narrow"/>
              <a:cs typeface="Arial Narrow"/>
              <a:sym typeface="Arial Narrow"/>
            </a:endParaRPr>
          </a:p>
        </p:txBody>
      </p:sp>
      <p:grpSp>
        <p:nvGrpSpPr>
          <p:cNvPr id="93" name="Google Shape;93;p1"/>
          <p:cNvGrpSpPr/>
          <p:nvPr/>
        </p:nvGrpSpPr>
        <p:grpSpPr>
          <a:xfrm>
            <a:off x="0" y="14519"/>
            <a:ext cx="4536554" cy="2121549"/>
            <a:chOff x="0" y="14519"/>
            <a:chExt cx="4536554" cy="2121549"/>
          </a:xfrm>
        </p:grpSpPr>
        <p:sp>
          <p:nvSpPr>
            <p:cNvPr id="94" name="Google Shape;9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lvl="0" algn="ctr"/>
              <a:r>
                <a:rPr lang="es-ES" sz="800" b="1" dirty="0">
                  <a:latin typeface="Arial Narrow"/>
                  <a:ea typeface="Arial Narrow"/>
                  <a:cs typeface="Arial Narrow"/>
                  <a:sym typeface="Arial Narrow"/>
                </a:rPr>
                <a:t>Programa Vigilancia Epidemiológica – Subsecretaría de Salud Pública</a:t>
              </a:r>
              <a:endParaRPr lang="es-ES" sz="1200" dirty="0">
                <a:solidFill>
                  <a:schemeClr val="dk1"/>
                </a:solidFill>
                <a:latin typeface="Times New Roman"/>
                <a:ea typeface="Times New Roman"/>
                <a:cs typeface="Times New Roman"/>
                <a:sym typeface="Times New Roman"/>
              </a:endParaRPr>
            </a:p>
            <a:p>
              <a:pPr algn="ctr"/>
              <a:r>
                <a:rPr lang="es-ES" sz="800" b="1" dirty="0">
                  <a:latin typeface="Arial Narrow"/>
                  <a:ea typeface="Arial Narrow"/>
                  <a:cs typeface="Arial Narrow"/>
                  <a:sym typeface="Arial Narrow"/>
                </a:rPr>
                <a:t>Período epidemiológico </a:t>
              </a:r>
              <a:r>
                <a:rPr lang="es-ES" sz="800" b="1" dirty="0" smtClean="0">
                  <a:latin typeface="Arial Narrow"/>
                  <a:ea typeface="Arial Narrow"/>
                  <a:cs typeface="Arial Narrow"/>
                  <a:sym typeface="Arial Narrow"/>
                </a:rPr>
                <a:t>13 </a:t>
              </a:r>
              <a:r>
                <a:rPr lang="es-ES" sz="800" b="1" dirty="0">
                  <a:latin typeface="Arial Narrow"/>
                  <a:ea typeface="Arial Narrow"/>
                  <a:cs typeface="Arial Narrow"/>
                  <a:sym typeface="Arial Narrow"/>
                </a:rPr>
                <a:t>de 2025 - Reporte Semanas 01 a </a:t>
              </a:r>
              <a:r>
                <a:rPr lang="es-ES" sz="800" b="1" dirty="0" smtClean="0">
                  <a:latin typeface="Arial Narrow"/>
                  <a:ea typeface="Arial Narrow"/>
                  <a:cs typeface="Arial Narrow"/>
                  <a:sym typeface="Arial Narrow"/>
                </a:rPr>
                <a:t>53 </a:t>
              </a:r>
              <a:r>
                <a:rPr lang="es-ES" sz="800" b="1" dirty="0">
                  <a:latin typeface="Arial Narrow"/>
                  <a:ea typeface="Arial Narrow"/>
                  <a:cs typeface="Arial Narrow"/>
                  <a:sym typeface="Arial Narrow"/>
                </a:rPr>
                <a:t>(Hasta </a:t>
              </a:r>
              <a:r>
                <a:rPr lang="es-ES" sz="800" b="1" dirty="0" smtClean="0">
                  <a:latin typeface="Arial Narrow"/>
                  <a:ea typeface="Arial Narrow"/>
                  <a:cs typeface="Arial Narrow"/>
                  <a:sym typeface="Arial Narrow"/>
                </a:rPr>
                <a:t>enero 03 </a:t>
              </a:r>
              <a:r>
                <a:rPr lang="es-ES" sz="800" b="1" dirty="0">
                  <a:latin typeface="Arial Narrow"/>
                  <a:ea typeface="Arial Narrow"/>
                  <a:cs typeface="Arial Narrow"/>
                  <a:sym typeface="Arial Narrow"/>
                </a:rPr>
                <a:t>de </a:t>
              </a:r>
              <a:r>
                <a:rPr lang="es-ES" sz="800" b="1" dirty="0" smtClean="0">
                  <a:latin typeface="Arial Narrow"/>
                  <a:ea typeface="Arial Narrow"/>
                  <a:cs typeface="Arial Narrow"/>
                  <a:sym typeface="Arial Narrow"/>
                </a:rPr>
                <a:t>2026)</a:t>
              </a:r>
              <a:endParaRPr lang="es-ES"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
          <p:nvSpPr>
            <p:cNvPr id="95" name="Google Shape;9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97" name="Google Shape;9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extLst>
      <p:ext uri="{BB962C8B-B14F-4D97-AF65-F5344CB8AC3E}">
        <p14:creationId xmlns:p14="http://schemas.microsoft.com/office/powerpoint/2010/main" val="505430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13 Rectángulo">
            <a:extLst>
              <a:ext uri="{FF2B5EF4-FFF2-40B4-BE49-F238E27FC236}">
                <a16:creationId xmlns:a16="http://schemas.microsoft.com/office/drawing/2014/main" id="{9A921D88-2990-4967-BB1E-868FD37934E4}"/>
              </a:ext>
            </a:extLst>
          </p:cNvPr>
          <p:cNvSpPr/>
          <p:nvPr/>
        </p:nvSpPr>
        <p:spPr>
          <a:xfrm>
            <a:off x="1971786" y="-1"/>
            <a:ext cx="5199400"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23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14028" y="2212218"/>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4" y="492976"/>
            <a:ext cx="2562201" cy="276999"/>
          </a:xfrm>
          <a:prstGeom prst="rect">
            <a:avLst/>
          </a:prstGeom>
          <a:noFill/>
        </p:spPr>
        <p:txBody>
          <a:bodyPr wrap="square" rtlCol="0">
            <a:spAutoFit/>
          </a:bodyPr>
          <a:lstStyle/>
          <a:p>
            <a:r>
              <a:rPr lang="es-ES" sz="1200" b="1" dirty="0">
                <a:latin typeface="Arial Narrow" panose="020B0606020202030204" pitchFamily="34" charset="0"/>
              </a:rPr>
              <a:t>Periodo epidemiológico XIII - 2025</a:t>
            </a:r>
          </a:p>
        </p:txBody>
      </p:sp>
      <p:sp>
        <p:nvSpPr>
          <p:cNvPr id="6" name="5 Rectángulo"/>
          <p:cNvSpPr/>
          <p:nvPr/>
        </p:nvSpPr>
        <p:spPr>
          <a:xfrm>
            <a:off x="2129140" y="4381803"/>
            <a:ext cx="488469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XIII  acumulado  de 2025(p). </a:t>
            </a:r>
          </a:p>
        </p:txBody>
      </p:sp>
      <p:grpSp>
        <p:nvGrpSpPr>
          <p:cNvPr id="8" name="7 Grupo"/>
          <p:cNvGrpSpPr/>
          <p:nvPr/>
        </p:nvGrpSpPr>
        <p:grpSpPr>
          <a:xfrm>
            <a:off x="130012" y="3456877"/>
            <a:ext cx="1892650" cy="519133"/>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4"/>
              <a:ext cx="1593562" cy="697412"/>
            </a:xfrm>
            <a:prstGeom prst="rect">
              <a:avLst/>
            </a:prstGeom>
            <a:noFill/>
          </p:spPr>
          <p:txBody>
            <a:bodyPr wrap="square" rtlCol="0">
              <a:spAutoFit/>
            </a:bodyPr>
            <a:lstStyle/>
            <a:p>
              <a:pPr algn="ctr"/>
              <a:r>
                <a:rPr lang="es-ES" sz="2000" b="1" dirty="0">
                  <a:solidFill>
                    <a:schemeClr val="tx1"/>
                  </a:solidFill>
                  <a:latin typeface="Arial Narrow" panose="020B0606020202030204" pitchFamily="34" charset="0"/>
                </a:rPr>
                <a:t>354</a:t>
              </a:r>
            </a:p>
          </p:txBody>
        </p:sp>
      </p:grpSp>
      <p:sp>
        <p:nvSpPr>
          <p:cNvPr id="9" name="8 CuadroTexto"/>
          <p:cNvSpPr txBox="1"/>
          <p:nvPr/>
        </p:nvSpPr>
        <p:spPr>
          <a:xfrm>
            <a:off x="4078" y="3988877"/>
            <a:ext cx="2119129" cy="938719"/>
          </a:xfrm>
          <a:prstGeom prst="rect">
            <a:avLst/>
          </a:prstGeom>
          <a:noFill/>
        </p:spPr>
        <p:txBody>
          <a:bodyPr wrap="square" rtlCol="0">
            <a:spAutoFit/>
          </a:bodyPr>
          <a:lstStyle/>
          <a:p>
            <a:pPr algn="ctr"/>
            <a:r>
              <a:rPr lang="es-ES" sz="1100" b="1" dirty="0">
                <a:latin typeface="Arial Narrow" panose="020B0606020202030204" pitchFamily="34" charset="0"/>
              </a:rPr>
              <a:t>Variación porcentual de 74,6%,  1041 casos menos respecto al mismo periodo acumulado del año anterior donde se reportaron 1395 casos</a:t>
            </a:r>
          </a:p>
        </p:txBody>
      </p:sp>
      <p:sp>
        <p:nvSpPr>
          <p:cNvPr id="18" name="17 Rectángulo"/>
          <p:cNvSpPr/>
          <p:nvPr/>
        </p:nvSpPr>
        <p:spPr>
          <a:xfrm>
            <a:off x="-29714" y="8717228"/>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Comportamiento </a:t>
            </a:r>
            <a:r>
              <a:rPr lang="es-CO" sz="1100" dirty="0">
                <a:latin typeface="Arial Narrow" panose="020B0606020202030204" pitchFamily="34" charset="0"/>
              </a:rPr>
              <a:t>de la Hepatitis A</a:t>
            </a:r>
            <a:r>
              <a:rPr lang="es-ES" sz="1100" dirty="0">
                <a:latin typeface="Arial Narrow" panose="020B0606020202030204" pitchFamily="34" charset="0"/>
              </a:rPr>
              <a:t>. Medellín, cumulado semana  53 - 2021 a 2025(p)</a:t>
            </a:r>
            <a:endParaRPr lang="es-ES" sz="1000" dirty="0">
              <a:latin typeface="Arial Narrow" panose="020B0606020202030204" pitchFamily="34" charset="0"/>
            </a:endParaRPr>
          </a:p>
        </p:txBody>
      </p:sp>
      <p:grpSp>
        <p:nvGrpSpPr>
          <p:cNvPr id="15" name="14 Grupo"/>
          <p:cNvGrpSpPr/>
          <p:nvPr/>
        </p:nvGrpSpPr>
        <p:grpSpPr>
          <a:xfrm>
            <a:off x="2186197" y="56076"/>
            <a:ext cx="4547112" cy="276999"/>
            <a:chOff x="2448322" y="62872"/>
            <a:chExt cx="3462538"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cxnSpLocks/>
              <a:stCxn id="11" idx="6"/>
            </p:cNvCxnSpPr>
            <p:nvPr/>
          </p:nvCxnSpPr>
          <p:spPr>
            <a:xfrm>
              <a:off x="2736354" y="205580"/>
              <a:ext cx="280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024387" y="62872"/>
              <a:ext cx="2886473"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Canal endémico - 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 </a:t>
            </a:r>
            <a:r>
              <a:rPr lang="es-ES" sz="1050" b="1" dirty="0" smtClean="0">
                <a:solidFill>
                  <a:schemeClr val="bg1"/>
                </a:solidFill>
                <a:latin typeface="Arial Narrow" panose="020B0606020202030204" pitchFamily="34" charset="0"/>
              </a:rPr>
              <a:t>10</a:t>
            </a:r>
            <a:endParaRPr lang="es-ES" sz="1050" b="1" dirty="0">
              <a:solidFill>
                <a:schemeClr val="bg1"/>
              </a:solidFill>
              <a:latin typeface="Arial Narrow" panose="020B0606020202030204" pitchFamily="34" charset="0"/>
            </a:endParaRPr>
          </a:p>
        </p:txBody>
      </p:sp>
      <p:sp>
        <p:nvSpPr>
          <p:cNvPr id="37" name="36 Título"/>
          <p:cNvSpPr>
            <a:spLocks noGrp="1"/>
          </p:cNvSpPr>
          <p:nvPr>
            <p:ph type="ctrTitle"/>
          </p:nvPr>
        </p:nvSpPr>
        <p:spPr>
          <a:xfrm>
            <a:off x="-74280" y="1333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A</a:t>
            </a:r>
          </a:p>
        </p:txBody>
      </p:sp>
      <p:pic>
        <p:nvPicPr>
          <p:cNvPr id="3074" name="Picture 2"/>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0000" t="4287" r="8708" b="50000"/>
          <a:stretch/>
        </p:blipFill>
        <p:spPr bwMode="auto">
          <a:xfrm>
            <a:off x="305803" y="714058"/>
            <a:ext cx="1448718" cy="160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AC99141A-52B4-4694-B6EC-3A728A39C367}"/>
              </a:ext>
            </a:extLst>
          </p:cNvPr>
          <p:cNvPicPr>
            <a:picLocks noChangeAspect="1"/>
          </p:cNvPicPr>
          <p:nvPr/>
        </p:nvPicPr>
        <p:blipFill>
          <a:blip r:embed="rId6"/>
          <a:stretch>
            <a:fillRect/>
          </a:stretch>
        </p:blipFill>
        <p:spPr>
          <a:xfrm>
            <a:off x="2074352" y="883312"/>
            <a:ext cx="4956747" cy="3153521"/>
          </a:xfrm>
          <a:prstGeom prst="rect">
            <a:avLst/>
          </a:prstGeom>
        </p:spPr>
      </p:pic>
      <p:pic>
        <p:nvPicPr>
          <p:cNvPr id="10" name="Imagen 9">
            <a:extLst>
              <a:ext uri="{FF2B5EF4-FFF2-40B4-BE49-F238E27FC236}">
                <a16:creationId xmlns:a16="http://schemas.microsoft.com/office/drawing/2014/main" id="{3CB8C486-12D2-48DE-B66D-0F68C5707BDD}"/>
              </a:ext>
            </a:extLst>
          </p:cNvPr>
          <p:cNvPicPr>
            <a:picLocks noChangeAspect="1"/>
          </p:cNvPicPr>
          <p:nvPr/>
        </p:nvPicPr>
        <p:blipFill>
          <a:blip r:embed="rId7"/>
          <a:stretch>
            <a:fillRect/>
          </a:stretch>
        </p:blipFill>
        <p:spPr>
          <a:xfrm>
            <a:off x="7247" y="4945936"/>
            <a:ext cx="7200900" cy="3771292"/>
          </a:xfrm>
          <a:prstGeom prst="rect">
            <a:avLst/>
          </a:prstGeom>
        </p:spPr>
      </p:pic>
    </p:spTree>
    <p:extLst>
      <p:ext uri="{BB962C8B-B14F-4D97-AF65-F5344CB8AC3E}">
        <p14:creationId xmlns:p14="http://schemas.microsoft.com/office/powerpoint/2010/main" val="3032745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Factores y curso de vida</a:t>
              </a:r>
            </a:p>
          </p:txBody>
        </p:sp>
      </p:grpSp>
      <p:grpSp>
        <p:nvGrpSpPr>
          <p:cNvPr id="6" name="5 Grupo"/>
          <p:cNvGrpSpPr/>
          <p:nvPr/>
        </p:nvGrpSpPr>
        <p:grpSpPr>
          <a:xfrm>
            <a:off x="168022" y="910500"/>
            <a:ext cx="900410" cy="1573268"/>
            <a:chOff x="1032118" y="553075"/>
            <a:chExt cx="900410" cy="1573268"/>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69,8%</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247 casos</a:t>
              </a:r>
              <a:endParaRPr lang="es-CO" sz="1200" dirty="0"/>
            </a:p>
          </p:txBody>
        </p:sp>
      </p:grpSp>
      <p:grpSp>
        <p:nvGrpSpPr>
          <p:cNvPr id="3" name="2 Grupo"/>
          <p:cNvGrpSpPr/>
          <p:nvPr/>
        </p:nvGrpSpPr>
        <p:grpSpPr>
          <a:xfrm>
            <a:off x="1117971" y="913240"/>
            <a:ext cx="822150" cy="1594295"/>
            <a:chOff x="1825139" y="1057131"/>
            <a:chExt cx="822150" cy="1594295"/>
          </a:xfrm>
        </p:grpSpPr>
        <p:sp>
          <p:nvSpPr>
            <p:cNvPr id="42" name="41 Rectángulo redondeado"/>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30,2%</a:t>
              </a: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91954" y="2374427"/>
              <a:ext cx="755335" cy="276999"/>
            </a:xfrm>
            <a:prstGeom prst="rect">
              <a:avLst/>
            </a:prstGeom>
          </p:spPr>
          <p:txBody>
            <a:bodyPr wrap="none">
              <a:spAutoFit/>
            </a:bodyPr>
            <a:lstStyle/>
            <a:p>
              <a:r>
                <a:rPr lang="es-ES" sz="1200" b="1" dirty="0">
                  <a:latin typeface="Arial Narrow" panose="020B0606020202030204" pitchFamily="34" charset="0"/>
                </a:rPr>
                <a:t>107casos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210241" y="879878"/>
            <a:ext cx="1152880" cy="1582804"/>
            <a:chOff x="3115290" y="1057131"/>
            <a:chExt cx="1152880" cy="1582804"/>
          </a:xfrm>
        </p:grpSpPr>
        <p:grpSp>
          <p:nvGrpSpPr>
            <p:cNvPr id="50" name="49 Grupo"/>
            <p:cNvGrpSpPr/>
            <p:nvPr/>
          </p:nvGrpSpPr>
          <p:grpSpPr>
            <a:xfrm>
              <a:off x="3115290" y="1781104"/>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3371476" y="879878"/>
            <a:ext cx="740068" cy="1574421"/>
            <a:chOff x="4588574" y="1057131"/>
            <a:chExt cx="740068" cy="1574421"/>
          </a:xfrm>
        </p:grpSpPr>
        <p:grpSp>
          <p:nvGrpSpPr>
            <p:cNvPr id="8" name="7 Grupo"/>
            <p:cNvGrpSpPr/>
            <p:nvPr/>
          </p:nvGrpSpPr>
          <p:grpSpPr>
            <a:xfrm>
              <a:off x="4588574" y="1751628"/>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9586" y="8577764"/>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Ciclo de vida de los casos notificados de hepatitis A. </a:t>
            </a:r>
          </a:p>
          <a:p>
            <a:pPr algn="just"/>
            <a:r>
              <a:rPr lang="es-ES" sz="1050" dirty="0">
                <a:latin typeface="Arial Narrow" panose="020B0606020202030204" pitchFamily="34" charset="0"/>
              </a:rPr>
              <a:t>Periodo epidemiológico  XIII 2025(p).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738390" y="2526303"/>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5429576" y="3126411"/>
            <a:ext cx="1690560" cy="895875"/>
            <a:chOff x="-14122" y="6941207"/>
            <a:chExt cx="1282684" cy="895875"/>
          </a:xfrm>
        </p:grpSpPr>
        <p:sp>
          <p:nvSpPr>
            <p:cNvPr id="73" name="72 CuadroTexto"/>
            <p:cNvSpPr txBox="1"/>
            <p:nvPr/>
          </p:nvSpPr>
          <p:spPr>
            <a:xfrm>
              <a:off x="9138" y="6941207"/>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203307"/>
              <a:ext cx="1282684" cy="6337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400" b="1" dirty="0">
                  <a:solidFill>
                    <a:schemeClr val="tx1"/>
                  </a:solidFill>
                  <a:latin typeface="Arial Narrow" panose="020B0606020202030204" pitchFamily="34" charset="0"/>
                </a:rPr>
                <a:t>98,6% </a:t>
              </a:r>
            </a:p>
            <a:p>
              <a:pPr algn="ctr"/>
              <a:r>
                <a:rPr lang="es-ES" sz="1400" b="1" dirty="0">
                  <a:solidFill>
                    <a:schemeClr val="tx1"/>
                  </a:solidFill>
                  <a:latin typeface="Arial Narrow" panose="020B0606020202030204" pitchFamily="34" charset="0"/>
                </a:rPr>
                <a:t>349 casos</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344129" y="2713810"/>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1949381" y="2946740"/>
            <a:ext cx="3277595" cy="978490"/>
            <a:chOff x="-14122" y="6517843"/>
            <a:chExt cx="2486820" cy="978490"/>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74,6% - 264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23,2% - 82 casos</a:t>
              </a:r>
            </a:p>
          </p:txBody>
        </p:sp>
      </p:grpSp>
      <p:grpSp>
        <p:nvGrpSpPr>
          <p:cNvPr id="92" name="91 Grupo"/>
          <p:cNvGrpSpPr/>
          <p:nvPr/>
        </p:nvGrpSpPr>
        <p:grpSpPr>
          <a:xfrm>
            <a:off x="4329256" y="982183"/>
            <a:ext cx="874090" cy="1513653"/>
            <a:chOff x="2507826" y="2585355"/>
            <a:chExt cx="874090" cy="151365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grpSp>
        <p:nvGrpSpPr>
          <p:cNvPr id="11" name="10 Grupo"/>
          <p:cNvGrpSpPr/>
          <p:nvPr/>
        </p:nvGrpSpPr>
        <p:grpSpPr>
          <a:xfrm>
            <a:off x="6355281" y="988099"/>
            <a:ext cx="860413" cy="1519436"/>
            <a:chOff x="3826683" y="2682487"/>
            <a:chExt cx="860413" cy="1519436"/>
          </a:xfrm>
        </p:grpSpPr>
        <p:grpSp>
          <p:nvGrpSpPr>
            <p:cNvPr id="2" name="1 Grupo"/>
            <p:cNvGrpSpPr/>
            <p:nvPr/>
          </p:nvGrpSpPr>
          <p:grpSpPr>
            <a:xfrm>
              <a:off x="3826683" y="3306763"/>
              <a:ext cx="860413" cy="895160"/>
              <a:chOff x="2507826" y="3203848"/>
              <a:chExt cx="860413" cy="895160"/>
            </a:xfrm>
          </p:grpSpPr>
          <p:sp>
            <p:nvSpPr>
              <p:cNvPr id="57"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2,8%</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20069" cy="276999"/>
              </a:xfrm>
              <a:prstGeom prst="rect">
                <a:avLst/>
              </a:prstGeom>
            </p:spPr>
            <p:txBody>
              <a:bodyPr wrap="none">
                <a:spAutoFit/>
              </a:bodyPr>
              <a:lstStyle/>
              <a:p>
                <a:r>
                  <a:rPr lang="es-ES" sz="1200" b="1" dirty="0">
                    <a:latin typeface="Arial Narrow" panose="020B0606020202030204" pitchFamily="34" charset="0"/>
                  </a:rPr>
                  <a:t>10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112618" y="932914"/>
            <a:ext cx="1380071" cy="1567357"/>
            <a:chOff x="1963587" y="2618404"/>
            <a:chExt cx="1380071" cy="1567357"/>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963587" y="3189889"/>
              <a:ext cx="1380071" cy="995872"/>
              <a:chOff x="-325073" y="6955842"/>
              <a:chExt cx="1612468" cy="995872"/>
            </a:xfrm>
          </p:grpSpPr>
          <p:sp>
            <p:nvSpPr>
              <p:cNvPr id="77" name="76 CuadroTexto"/>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79" name="78 CuadroTexto"/>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85" name="84 Grupo"/>
          <p:cNvGrpSpPr/>
          <p:nvPr/>
        </p:nvGrpSpPr>
        <p:grpSpPr>
          <a:xfrm>
            <a:off x="2338822" y="534761"/>
            <a:ext cx="1847617" cy="436841"/>
            <a:chOff x="3060727" y="484500"/>
            <a:chExt cx="2369636" cy="436841"/>
          </a:xfrm>
        </p:grpSpPr>
        <p:sp>
          <p:nvSpPr>
            <p:cNvPr id="86" name="8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7" name="96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99" name="98 Grupo"/>
          <p:cNvGrpSpPr/>
          <p:nvPr/>
        </p:nvGrpSpPr>
        <p:grpSpPr>
          <a:xfrm>
            <a:off x="205725" y="534759"/>
            <a:ext cx="1852274"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02" name="101 Grupo"/>
          <p:cNvGrpSpPr/>
          <p:nvPr/>
        </p:nvGrpSpPr>
        <p:grpSpPr>
          <a:xfrm>
            <a:off x="4410695" y="596925"/>
            <a:ext cx="2722457" cy="436841"/>
            <a:chOff x="3060727" y="484500"/>
            <a:chExt cx="2369636" cy="436841"/>
          </a:xfrm>
        </p:grpSpPr>
        <p:sp>
          <p:nvSpPr>
            <p:cNvPr id="103" name="10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4" name="103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91" name="Picture 5"/>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2379" y="2526114"/>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6" name="84 Grupo"/>
          <p:cNvGrpSpPr/>
          <p:nvPr/>
        </p:nvGrpSpPr>
        <p:grpSpPr>
          <a:xfrm>
            <a:off x="58327" y="3267797"/>
            <a:ext cx="1229607" cy="783969"/>
            <a:chOff x="-14122" y="7072716"/>
            <a:chExt cx="1229607" cy="783969"/>
          </a:xfrm>
        </p:grpSpPr>
        <p:sp>
          <p:nvSpPr>
            <p:cNvPr id="107"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8" name="86 Rectángulo redondeado"/>
            <p:cNvSpPr/>
            <p:nvPr/>
          </p:nvSpPr>
          <p:spPr>
            <a:xfrm>
              <a:off x="69701" y="7400012"/>
              <a:ext cx="96373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30,8%</a:t>
              </a:r>
            </a:p>
            <a:p>
              <a:pPr algn="ctr"/>
              <a:r>
                <a:rPr lang="es-ES" sz="1200" b="1" dirty="0">
                  <a:solidFill>
                    <a:schemeClr val="tx1"/>
                  </a:solidFill>
                  <a:latin typeface="Arial Narrow" panose="020B0606020202030204" pitchFamily="34" charset="0"/>
                </a:rPr>
                <a:t>109 casos</a:t>
              </a:r>
            </a:p>
          </p:txBody>
        </p:sp>
      </p:grpSp>
      <p:pic>
        <p:nvPicPr>
          <p:cNvPr id="109"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251549" y="260172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88 Grupo"/>
          <p:cNvGrpSpPr/>
          <p:nvPr/>
        </p:nvGrpSpPr>
        <p:grpSpPr>
          <a:xfrm>
            <a:off x="1037902" y="3262906"/>
            <a:ext cx="1229607" cy="784842"/>
            <a:chOff x="-14122" y="7072716"/>
            <a:chExt cx="1229607" cy="650645"/>
          </a:xfrm>
        </p:grpSpPr>
        <p:sp>
          <p:nvSpPr>
            <p:cNvPr id="111"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112"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0,3%</a:t>
              </a:r>
            </a:p>
            <a:p>
              <a:pPr algn="ctr"/>
              <a:r>
                <a:rPr lang="es-ES" sz="1200" b="1" dirty="0">
                  <a:solidFill>
                    <a:schemeClr val="tx1"/>
                  </a:solidFill>
                  <a:latin typeface="Arial Narrow" panose="020B0606020202030204" pitchFamily="34" charset="0"/>
                </a:rPr>
                <a:t>1 casos</a:t>
              </a:r>
            </a:p>
          </p:txBody>
        </p:sp>
      </p:grpSp>
      <p:sp>
        <p:nvSpPr>
          <p:cNvPr id="119" name="69 Rectángulo">
            <a:extLst>
              <a:ext uri="{FF2B5EF4-FFF2-40B4-BE49-F238E27FC236}">
                <a16:creationId xmlns:a16="http://schemas.microsoft.com/office/drawing/2014/main" id="{6F3C5649-9437-44F5-AB8C-F9286A91828B}"/>
              </a:ext>
            </a:extLst>
          </p:cNvPr>
          <p:cNvSpPr/>
          <p:nvPr/>
        </p:nvSpPr>
        <p:spPr>
          <a:xfrm>
            <a:off x="3539827" y="8585048"/>
            <a:ext cx="3783144"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 por Estrato socioeconómico de los casos notificados de hepatitis A. </a:t>
            </a:r>
          </a:p>
          <a:p>
            <a:pPr algn="just"/>
            <a:r>
              <a:rPr lang="es-ES" sz="1000" dirty="0">
                <a:latin typeface="Arial Narrow" panose="020B0606020202030204" pitchFamily="34" charset="0"/>
              </a:rPr>
              <a:t>Periodo epidemiológico XIII 2025(p). </a:t>
            </a:r>
          </a:p>
        </p:txBody>
      </p:sp>
      <p:sp>
        <p:nvSpPr>
          <p:cNvPr id="13" name="62 CuadroTexto">
            <a:extLst>
              <a:ext uri="{FF2B5EF4-FFF2-40B4-BE49-F238E27FC236}">
                <a16:creationId xmlns:a16="http://schemas.microsoft.com/office/drawing/2014/main" id="{070DE0E2-9372-7674-CE6A-C7E996FA277A}"/>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 </a:t>
            </a:r>
            <a:r>
              <a:rPr lang="es-ES" sz="1050" b="1" dirty="0" smtClean="0">
                <a:solidFill>
                  <a:schemeClr val="bg1"/>
                </a:solidFill>
                <a:latin typeface="Arial Narrow" panose="020B0606020202030204" pitchFamily="34" charset="0"/>
              </a:rPr>
              <a:t>11</a:t>
            </a:r>
            <a:endParaRPr lang="es-ES" sz="1050" b="1" dirty="0">
              <a:solidFill>
                <a:schemeClr val="bg1"/>
              </a:solidFill>
              <a:latin typeface="Arial Narrow" panose="020B0606020202030204" pitchFamily="34" charset="0"/>
            </a:endParaRPr>
          </a:p>
        </p:txBody>
      </p:sp>
      <p:pic>
        <p:nvPicPr>
          <p:cNvPr id="15" name="Imagen 14">
            <a:extLst>
              <a:ext uri="{FF2B5EF4-FFF2-40B4-BE49-F238E27FC236}">
                <a16:creationId xmlns:a16="http://schemas.microsoft.com/office/drawing/2014/main" id="{17DC7DA4-C27A-4CB9-BC32-FF2BBBC8D1FC}"/>
              </a:ext>
            </a:extLst>
          </p:cNvPr>
          <p:cNvPicPr>
            <a:picLocks noChangeAspect="1"/>
          </p:cNvPicPr>
          <p:nvPr/>
        </p:nvPicPr>
        <p:blipFill>
          <a:blip r:embed="rId12"/>
          <a:stretch>
            <a:fillRect/>
          </a:stretch>
        </p:blipFill>
        <p:spPr>
          <a:xfrm>
            <a:off x="0" y="4553691"/>
            <a:ext cx="3363121" cy="4065126"/>
          </a:xfrm>
          <a:prstGeom prst="rect">
            <a:avLst/>
          </a:prstGeom>
        </p:spPr>
      </p:pic>
      <p:pic>
        <p:nvPicPr>
          <p:cNvPr id="17" name="Imagen 16">
            <a:extLst>
              <a:ext uri="{FF2B5EF4-FFF2-40B4-BE49-F238E27FC236}">
                <a16:creationId xmlns:a16="http://schemas.microsoft.com/office/drawing/2014/main" id="{F204FD55-9690-4627-A76B-B2FA9B31CC40}"/>
              </a:ext>
            </a:extLst>
          </p:cNvPr>
          <p:cNvPicPr>
            <a:picLocks noChangeAspect="1"/>
          </p:cNvPicPr>
          <p:nvPr/>
        </p:nvPicPr>
        <p:blipFill>
          <a:blip r:embed="rId13"/>
          <a:stretch>
            <a:fillRect/>
          </a:stretch>
        </p:blipFill>
        <p:spPr>
          <a:xfrm>
            <a:off x="3584923" y="4595710"/>
            <a:ext cx="3547290" cy="3977640"/>
          </a:xfrm>
          <a:prstGeom prst="rect">
            <a:avLst/>
          </a:prstGeom>
        </p:spPr>
      </p:pic>
    </p:spTree>
    <p:extLst>
      <p:ext uri="{BB962C8B-B14F-4D97-AF65-F5344CB8AC3E}">
        <p14:creationId xmlns:p14="http://schemas.microsoft.com/office/powerpoint/2010/main" val="3971819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 </a:t>
              </a:r>
              <a:r>
                <a:rPr lang="es-ES" sz="1200" b="1" dirty="0">
                  <a:solidFill>
                    <a:schemeClr val="tx1"/>
                  </a:solidFill>
                  <a:latin typeface="Arial Narrow" panose="020B0606020202030204" pitchFamily="34" charset="0"/>
                </a:rPr>
                <a:t>Incidencia por 100 mil habitantes</a:t>
              </a:r>
            </a:p>
          </p:txBody>
        </p:sp>
      </p:grpSp>
      <p:sp>
        <p:nvSpPr>
          <p:cNvPr id="60" name="59 Rectángulo"/>
          <p:cNvSpPr/>
          <p:nvPr/>
        </p:nvSpPr>
        <p:spPr>
          <a:xfrm>
            <a:off x="43650" y="4744026"/>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nvGrpSpPr>
          <p:cNvPr id="61" name="60 Grupo"/>
          <p:cNvGrpSpPr/>
          <p:nvPr/>
        </p:nvGrpSpPr>
        <p:grpSpPr>
          <a:xfrm>
            <a:off x="203308" y="4781951"/>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 </a:t>
              </a:r>
              <a:r>
                <a:rPr lang="es-ES" sz="1200" b="1" dirty="0">
                  <a:solidFill>
                    <a:schemeClr val="tx1"/>
                  </a:solidFill>
                  <a:latin typeface="Arial Narrow" panose="020B0606020202030204" pitchFamily="34" charset="0"/>
                </a:rPr>
                <a:t># casos según inicio de síntomas por periodo epidemiológico </a:t>
              </a:r>
            </a:p>
          </p:txBody>
        </p:sp>
      </p:grpSp>
      <p:sp>
        <p:nvSpPr>
          <p:cNvPr id="70" name="69 Rectángulo"/>
          <p:cNvSpPr/>
          <p:nvPr/>
        </p:nvSpPr>
        <p:spPr>
          <a:xfrm>
            <a:off x="0" y="8619083"/>
            <a:ext cx="617262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casos de hepatitis A por sexo según inicio de síntomas por periodo epidemiológico. </a:t>
            </a:r>
          </a:p>
          <a:p>
            <a:pPr algn="just"/>
            <a:r>
              <a:rPr lang="es-ES" sz="1050" dirty="0">
                <a:latin typeface="Arial Narrow" panose="020B0606020202030204" pitchFamily="34" charset="0"/>
              </a:rPr>
              <a:t>Periodo epidemiológico XIII 2025(p). </a:t>
            </a:r>
          </a:p>
        </p:txBody>
      </p:sp>
      <p:sp>
        <p:nvSpPr>
          <p:cNvPr id="81" name="69 Rectángulo">
            <a:extLst>
              <a:ext uri="{FF2B5EF4-FFF2-40B4-BE49-F238E27FC236}">
                <a16:creationId xmlns:a16="http://schemas.microsoft.com/office/drawing/2014/main" id="{8455B433-A8E2-4DAF-960A-936C119BC3F9}"/>
              </a:ext>
            </a:extLst>
          </p:cNvPr>
          <p:cNvSpPr/>
          <p:nvPr/>
        </p:nvSpPr>
        <p:spPr>
          <a:xfrm>
            <a:off x="43650" y="4160592"/>
            <a:ext cx="475414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los casos notificados de hepatitis A en el últimos ocho años. </a:t>
            </a:r>
          </a:p>
          <a:p>
            <a:pPr algn="just"/>
            <a:r>
              <a:rPr lang="es-ES" sz="1050" dirty="0">
                <a:latin typeface="Arial Narrow" panose="020B0606020202030204" pitchFamily="34" charset="0"/>
              </a:rPr>
              <a:t>Periodo epidemiológico XIII 2025(p). </a:t>
            </a:r>
          </a:p>
        </p:txBody>
      </p:sp>
      <p:sp>
        <p:nvSpPr>
          <p:cNvPr id="2" name="62 CuadroTexto">
            <a:extLst>
              <a:ext uri="{FF2B5EF4-FFF2-40B4-BE49-F238E27FC236}">
                <a16:creationId xmlns:a16="http://schemas.microsoft.com/office/drawing/2014/main" id="{16D4D056-9387-9F94-38B7-D4C03A84287D}"/>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..12 </a:t>
            </a:r>
            <a:endParaRPr lang="es-ES" sz="1050" b="1" dirty="0">
              <a:solidFill>
                <a:schemeClr val="bg1"/>
              </a:solidFill>
              <a:latin typeface="Arial Narrow" panose="020B0606020202030204" pitchFamily="34" charset="0"/>
            </a:endParaRPr>
          </a:p>
        </p:txBody>
      </p:sp>
      <p:pic>
        <p:nvPicPr>
          <p:cNvPr id="4" name="Imagen 3">
            <a:extLst>
              <a:ext uri="{FF2B5EF4-FFF2-40B4-BE49-F238E27FC236}">
                <a16:creationId xmlns:a16="http://schemas.microsoft.com/office/drawing/2014/main" id="{509F6B4A-5641-40DB-8D38-50CC29B69190}"/>
              </a:ext>
            </a:extLst>
          </p:cNvPr>
          <p:cNvPicPr>
            <a:picLocks noChangeAspect="1"/>
          </p:cNvPicPr>
          <p:nvPr/>
        </p:nvPicPr>
        <p:blipFill>
          <a:blip r:embed="rId2"/>
          <a:stretch>
            <a:fillRect/>
          </a:stretch>
        </p:blipFill>
        <p:spPr>
          <a:xfrm>
            <a:off x="203308" y="582878"/>
            <a:ext cx="6803134" cy="3462444"/>
          </a:xfrm>
          <a:prstGeom prst="rect">
            <a:avLst/>
          </a:prstGeom>
        </p:spPr>
      </p:pic>
      <p:pic>
        <p:nvPicPr>
          <p:cNvPr id="5" name="Imagen 4">
            <a:extLst>
              <a:ext uri="{FF2B5EF4-FFF2-40B4-BE49-F238E27FC236}">
                <a16:creationId xmlns:a16="http://schemas.microsoft.com/office/drawing/2014/main" id="{EF072237-68EA-4C11-A110-8B2C8BE08AD6}"/>
              </a:ext>
            </a:extLst>
          </p:cNvPr>
          <p:cNvPicPr>
            <a:picLocks noChangeAspect="1"/>
          </p:cNvPicPr>
          <p:nvPr/>
        </p:nvPicPr>
        <p:blipFill>
          <a:blip r:embed="rId3"/>
          <a:stretch>
            <a:fillRect/>
          </a:stretch>
        </p:blipFill>
        <p:spPr>
          <a:xfrm>
            <a:off x="43650" y="5119165"/>
            <a:ext cx="7157248" cy="3585448"/>
          </a:xfrm>
          <a:prstGeom prst="rect">
            <a:avLst/>
          </a:prstGeom>
        </p:spPr>
      </p:pic>
    </p:spTree>
    <p:extLst>
      <p:ext uri="{BB962C8B-B14F-4D97-AF65-F5344CB8AC3E}">
        <p14:creationId xmlns:p14="http://schemas.microsoft.com/office/powerpoint/2010/main" val="516306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 georreferenciación de los casos</a:t>
              </a:r>
            </a:p>
          </p:txBody>
        </p:sp>
      </p:grpSp>
      <p:sp>
        <p:nvSpPr>
          <p:cNvPr id="16" name="79 Rectángulo">
            <a:extLst>
              <a:ext uri="{FF2B5EF4-FFF2-40B4-BE49-F238E27FC236}">
                <a16:creationId xmlns:a16="http://schemas.microsoft.com/office/drawing/2014/main" id="{7CDAD64D-F097-4EF1-96D7-33C9517177AD}"/>
              </a:ext>
            </a:extLst>
          </p:cNvPr>
          <p:cNvSpPr/>
          <p:nvPr/>
        </p:nvSpPr>
        <p:spPr>
          <a:xfrm>
            <a:off x="11723" y="7379455"/>
            <a:ext cx="7200900" cy="32255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7" name="80 Grupo">
            <a:extLst>
              <a:ext uri="{FF2B5EF4-FFF2-40B4-BE49-F238E27FC236}">
                <a16:creationId xmlns:a16="http://schemas.microsoft.com/office/drawing/2014/main" id="{EABE1D53-BFD5-4A73-8C3D-F12F90F5E473}"/>
              </a:ext>
            </a:extLst>
          </p:cNvPr>
          <p:cNvGrpSpPr/>
          <p:nvPr/>
        </p:nvGrpSpPr>
        <p:grpSpPr>
          <a:xfrm>
            <a:off x="135036" y="7385086"/>
            <a:ext cx="3579503" cy="369948"/>
            <a:chOff x="2482609" y="-58980"/>
            <a:chExt cx="3510688" cy="296719"/>
          </a:xfrm>
        </p:grpSpPr>
        <p:sp>
          <p:nvSpPr>
            <p:cNvPr id="18" name="81 Elipse">
              <a:extLst>
                <a:ext uri="{FF2B5EF4-FFF2-40B4-BE49-F238E27FC236}">
                  <a16:creationId xmlns:a16="http://schemas.microsoft.com/office/drawing/2014/main" id="{BEE8A2B9-4FDD-42D5-9F18-967045A45AE3}"/>
                </a:ext>
              </a:extLst>
            </p:cNvPr>
            <p:cNvSpPr/>
            <p:nvPr/>
          </p:nvSpPr>
          <p:spPr>
            <a:xfrm>
              <a:off x="2482609" y="-58980"/>
              <a:ext cx="288032" cy="2703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19" name="82 Conector recto">
              <a:extLst>
                <a:ext uri="{FF2B5EF4-FFF2-40B4-BE49-F238E27FC236}">
                  <a16:creationId xmlns:a16="http://schemas.microsoft.com/office/drawing/2014/main" id="{D73B7C5D-31E2-446C-B7D6-B852CC2F5600}"/>
                </a:ext>
              </a:extLst>
            </p:cNvPr>
            <p:cNvCxnSpPr>
              <a:cxnSpLocks/>
            </p:cNvCxnSpPr>
            <p:nvPr/>
          </p:nvCxnSpPr>
          <p:spPr>
            <a:xfrm flipV="1">
              <a:off x="2759156" y="74652"/>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83 CuadroTexto">
              <a:extLst>
                <a:ext uri="{FF2B5EF4-FFF2-40B4-BE49-F238E27FC236}">
                  <a16:creationId xmlns:a16="http://schemas.microsoft.com/office/drawing/2014/main" id="{9017E08F-4267-4144-86C7-9B93BDFD0A6F}"/>
                </a:ext>
              </a:extLst>
            </p:cNvPr>
            <p:cNvSpPr txBox="1"/>
            <p:nvPr/>
          </p:nvSpPr>
          <p:spPr>
            <a:xfrm>
              <a:off x="3401009" y="-39260"/>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Consideraciones  técnicas</a:t>
              </a:r>
            </a:p>
          </p:txBody>
        </p:sp>
      </p:grpSp>
      <p:sp>
        <p:nvSpPr>
          <p:cNvPr id="2" name="62 CuadroTexto">
            <a:extLst>
              <a:ext uri="{FF2B5EF4-FFF2-40B4-BE49-F238E27FC236}">
                <a16:creationId xmlns:a16="http://schemas.microsoft.com/office/drawing/2014/main" id="{16D4D056-9387-9F94-38B7-D4C03A84287D}"/>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13 </a:t>
            </a:r>
            <a:endParaRPr lang="es-ES" sz="1050" b="1" dirty="0">
              <a:solidFill>
                <a:schemeClr val="bg1"/>
              </a:solidFill>
              <a:latin typeface="Arial Narrow" panose="020B0606020202030204" pitchFamily="34" charset="0"/>
            </a:endParaRPr>
          </a:p>
        </p:txBody>
      </p:sp>
      <p:sp>
        <p:nvSpPr>
          <p:cNvPr id="30" name="68 Rectángulo">
            <a:extLst>
              <a:ext uri="{FF2B5EF4-FFF2-40B4-BE49-F238E27FC236}">
                <a16:creationId xmlns:a16="http://schemas.microsoft.com/office/drawing/2014/main" id="{2BBAF9B7-F614-4A0E-8652-703B8A5B3C93}"/>
              </a:ext>
            </a:extLst>
          </p:cNvPr>
          <p:cNvSpPr/>
          <p:nvPr/>
        </p:nvSpPr>
        <p:spPr>
          <a:xfrm>
            <a:off x="25626" y="7707473"/>
            <a:ext cx="7192645" cy="1446550"/>
          </a:xfrm>
          <a:prstGeom prst="rect">
            <a:avLst/>
          </a:prstGeom>
        </p:spPr>
        <p:txBody>
          <a:bodyPr wrap="square">
            <a:spAutoFit/>
          </a:bodyPr>
          <a:lstStyle/>
          <a:p>
            <a:pPr algn="just"/>
            <a:r>
              <a:rPr lang="es-CO"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Se evidencia una disminución</a:t>
            </a:r>
            <a:r>
              <a:rPr lang="es-ES"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 de 1041  casos con relación al mismo periodo de tiempo del año 2024 donde se notificaron 1395 casos, esto es un 74,6%  menos. El 87% de la población afectada está en los cursos de vida de juventud y adultez, No se han presentado casos en menores de 1 años, en los cursos de vida podemos observar que la enfermedad paso de afectar a los ciclos de vida de primera infancia e infancia hacia los cursos de vida de juventud y adultez, la cual es la población más susceptible debido a la no inmunidad por vacuna o exposición anteriormente al virus. El 70,% de la población afectada es de sexo masculino. Se reportó una muerte en mujer de 29 años la cual cursaba simultáneamente con infección por dengue grave. La incidencia general del evento es del 13,4% por cada cien mil habitantes. L</a:t>
            </a:r>
            <a:r>
              <a:rPr lang="es-CO"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a enfermedad se está transmitiendo en Medellín persona a persona, en estos momentos nos encontramos en zona de seguridad</a:t>
            </a:r>
            <a:endParaRPr lang="es-CO" sz="1100" dirty="0">
              <a:effectLst/>
              <a:latin typeface="Calibri" panose="020F0502020204030204" pitchFamily="34" charset="0"/>
              <a:ea typeface="Cambria" panose="02040503050406030204" pitchFamily="18" charset="0"/>
            </a:endParaRPr>
          </a:p>
        </p:txBody>
      </p:sp>
      <p:sp>
        <p:nvSpPr>
          <p:cNvPr id="24" name="13 Rectángulo">
            <a:extLst>
              <a:ext uri="{FF2B5EF4-FFF2-40B4-BE49-F238E27FC236}">
                <a16:creationId xmlns:a16="http://schemas.microsoft.com/office/drawing/2014/main" id="{5D650837-00A6-476A-9BCA-AA591D449E94}"/>
              </a:ext>
            </a:extLst>
          </p:cNvPr>
          <p:cNvSpPr/>
          <p:nvPr/>
        </p:nvSpPr>
        <p:spPr>
          <a:xfrm>
            <a:off x="-2" y="5182088"/>
            <a:ext cx="7200900" cy="402803"/>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1" name="80 Grupo">
            <a:extLst>
              <a:ext uri="{FF2B5EF4-FFF2-40B4-BE49-F238E27FC236}">
                <a16:creationId xmlns:a16="http://schemas.microsoft.com/office/drawing/2014/main" id="{2875EDBE-CB41-4786-AA9C-F85C438C5237}"/>
              </a:ext>
            </a:extLst>
          </p:cNvPr>
          <p:cNvGrpSpPr/>
          <p:nvPr/>
        </p:nvGrpSpPr>
        <p:grpSpPr>
          <a:xfrm>
            <a:off x="100800" y="5232865"/>
            <a:ext cx="3528392" cy="352026"/>
            <a:chOff x="2448322" y="-56585"/>
            <a:chExt cx="3528392" cy="352026"/>
          </a:xfrm>
        </p:grpSpPr>
        <p:sp>
          <p:nvSpPr>
            <p:cNvPr id="32" name="81 Elipse">
              <a:extLst>
                <a:ext uri="{FF2B5EF4-FFF2-40B4-BE49-F238E27FC236}">
                  <a16:creationId xmlns:a16="http://schemas.microsoft.com/office/drawing/2014/main" id="{3D097D68-3483-4A13-88C9-CA2FC1FF9926}"/>
                </a:ext>
              </a:extLst>
            </p:cNvPr>
            <p:cNvSpPr/>
            <p:nvPr/>
          </p:nvSpPr>
          <p:spPr>
            <a:xfrm>
              <a:off x="2448322" y="-27116"/>
              <a:ext cx="288032" cy="3225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33" name="82 Conector recto">
              <a:extLst>
                <a:ext uri="{FF2B5EF4-FFF2-40B4-BE49-F238E27FC236}">
                  <a16:creationId xmlns:a16="http://schemas.microsoft.com/office/drawing/2014/main" id="{ED87E87A-AA62-4AD2-92D5-0BB2A6F6C87B}"/>
                </a:ext>
              </a:extLst>
            </p:cNvPr>
            <p:cNvCxnSpPr>
              <a:cxnSpLocks/>
            </p:cNvCxnSpPr>
            <p:nvPr/>
          </p:nvCxnSpPr>
          <p:spPr>
            <a:xfrm flipV="1">
              <a:off x="2727776" y="112388"/>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83 CuadroTexto">
              <a:extLst>
                <a:ext uri="{FF2B5EF4-FFF2-40B4-BE49-F238E27FC236}">
                  <a16:creationId xmlns:a16="http://schemas.microsoft.com/office/drawing/2014/main" id="{77D425B9-9535-4F64-98C9-B04298FCE0CE}"/>
                </a:ext>
              </a:extLst>
            </p:cNvPr>
            <p:cNvSpPr txBox="1"/>
            <p:nvPr/>
          </p:nvSpPr>
          <p:spPr>
            <a:xfrm>
              <a:off x="3384426" y="-5658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Indicadores</a:t>
              </a:r>
            </a:p>
          </p:txBody>
        </p:sp>
      </p:grpSp>
      <p:sp>
        <p:nvSpPr>
          <p:cNvPr id="35" name="CuadroTexto 34">
            <a:extLst>
              <a:ext uri="{FF2B5EF4-FFF2-40B4-BE49-F238E27FC236}">
                <a16:creationId xmlns:a16="http://schemas.microsoft.com/office/drawing/2014/main" id="{A99B906F-FF63-41DC-A775-FB5D57199F3E}"/>
              </a:ext>
            </a:extLst>
          </p:cNvPr>
          <p:cNvSpPr txBox="1"/>
          <p:nvPr/>
        </p:nvSpPr>
        <p:spPr>
          <a:xfrm>
            <a:off x="25626" y="5566816"/>
            <a:ext cx="3574822" cy="430887"/>
          </a:xfrm>
          <a:prstGeom prst="rect">
            <a:avLst/>
          </a:prstGeom>
          <a:noFill/>
        </p:spPr>
        <p:txBody>
          <a:bodyPr wrap="square">
            <a:spAutoFit/>
          </a:bodyPr>
          <a:lstStyle/>
          <a:p>
            <a:pPr algn="ctr"/>
            <a:r>
              <a:rPr lang="es-ES" sz="1050" b="1" dirty="0"/>
              <a:t>Incidencia de HA en niños nacidos después del 1 de enero de 2012</a:t>
            </a:r>
            <a:endParaRPr lang="es-CO" sz="1050" b="1" dirty="0"/>
          </a:p>
        </p:txBody>
      </p:sp>
      <p:sp>
        <p:nvSpPr>
          <p:cNvPr id="36" name="41 CuadroTexto">
            <a:extLst>
              <a:ext uri="{FF2B5EF4-FFF2-40B4-BE49-F238E27FC236}">
                <a16:creationId xmlns:a16="http://schemas.microsoft.com/office/drawing/2014/main" id="{074D7E26-3054-44B5-BDEB-F9939C7BCA01}"/>
              </a:ext>
            </a:extLst>
          </p:cNvPr>
          <p:cNvSpPr txBox="1"/>
          <p:nvPr/>
        </p:nvSpPr>
        <p:spPr>
          <a:xfrm>
            <a:off x="1028327" y="5945135"/>
            <a:ext cx="1319286" cy="430887"/>
          </a:xfrm>
          <a:prstGeom prst="rect">
            <a:avLst/>
          </a:prstGeom>
          <a:noFill/>
        </p:spPr>
        <p:txBody>
          <a:bodyPr wrap="square" rtlCol="0">
            <a:spAutoFit/>
          </a:bodyPr>
          <a:lstStyle/>
          <a:p>
            <a:pPr algn="ctr"/>
            <a:r>
              <a:rPr lang="es-ES" sz="1100" b="1" dirty="0">
                <a:solidFill>
                  <a:srgbClr val="C00000"/>
                </a:solidFill>
                <a:latin typeface="Arial Narrow" panose="020B0606020202030204" pitchFamily="34" charset="0"/>
              </a:rPr>
              <a:t>0,6 * cada 100 mil</a:t>
            </a:r>
          </a:p>
          <a:p>
            <a:pPr algn="ctr"/>
            <a:r>
              <a:rPr lang="es-ES" sz="1100" b="1" dirty="0">
                <a:solidFill>
                  <a:srgbClr val="C00000"/>
                </a:solidFill>
                <a:latin typeface="Arial Narrow" panose="020B0606020202030204" pitchFamily="34" charset="0"/>
              </a:rPr>
              <a:t>2 casos</a:t>
            </a:r>
          </a:p>
        </p:txBody>
      </p:sp>
      <p:sp>
        <p:nvSpPr>
          <p:cNvPr id="37" name="38 CuadroTexto">
            <a:extLst>
              <a:ext uri="{FF2B5EF4-FFF2-40B4-BE49-F238E27FC236}">
                <a16:creationId xmlns:a16="http://schemas.microsoft.com/office/drawing/2014/main" id="{55B2CD91-B206-4664-9D99-3664533E5AE8}"/>
              </a:ext>
            </a:extLst>
          </p:cNvPr>
          <p:cNvSpPr txBox="1"/>
          <p:nvPr/>
        </p:nvSpPr>
        <p:spPr>
          <a:xfrm>
            <a:off x="3720295" y="5558620"/>
            <a:ext cx="3526933" cy="430887"/>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XII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sp>
        <p:nvSpPr>
          <p:cNvPr id="38" name="41 CuadroTexto">
            <a:extLst>
              <a:ext uri="{FF2B5EF4-FFF2-40B4-BE49-F238E27FC236}">
                <a16:creationId xmlns:a16="http://schemas.microsoft.com/office/drawing/2014/main" id="{09805D11-AB73-4FD8-8B48-CEE6F069EE68}"/>
              </a:ext>
            </a:extLst>
          </p:cNvPr>
          <p:cNvSpPr txBox="1"/>
          <p:nvPr/>
        </p:nvSpPr>
        <p:spPr>
          <a:xfrm>
            <a:off x="4457255" y="5961423"/>
            <a:ext cx="2053012" cy="430887"/>
          </a:xfrm>
          <a:prstGeom prst="rect">
            <a:avLst/>
          </a:prstGeom>
          <a:noFill/>
        </p:spPr>
        <p:txBody>
          <a:bodyPr wrap="square" rtlCol="0">
            <a:spAutoFit/>
          </a:bodyPr>
          <a:lstStyle/>
          <a:p>
            <a:pPr algn="ctr"/>
            <a:r>
              <a:rPr lang="es-ES" sz="1100" b="1" dirty="0">
                <a:solidFill>
                  <a:srgbClr val="C00000"/>
                </a:solidFill>
                <a:latin typeface="Arial Narrow" panose="020B0606020202030204" pitchFamily="34" charset="0"/>
              </a:rPr>
              <a:t>13,4 * cada 100 mil</a:t>
            </a:r>
          </a:p>
          <a:p>
            <a:pPr algn="ctr"/>
            <a:r>
              <a:rPr lang="es-ES" sz="1100" b="1" dirty="0">
                <a:solidFill>
                  <a:srgbClr val="C00000"/>
                </a:solidFill>
                <a:latin typeface="Arial Narrow" panose="020B0606020202030204" pitchFamily="34" charset="0"/>
              </a:rPr>
              <a:t>354 casos</a:t>
            </a:r>
          </a:p>
        </p:txBody>
      </p:sp>
      <p:sp>
        <p:nvSpPr>
          <p:cNvPr id="39" name="CuadroTexto 38">
            <a:extLst>
              <a:ext uri="{FF2B5EF4-FFF2-40B4-BE49-F238E27FC236}">
                <a16:creationId xmlns:a16="http://schemas.microsoft.com/office/drawing/2014/main" id="{4E0886EA-9B18-4292-9685-AFBE012D01D0}"/>
              </a:ext>
            </a:extLst>
          </p:cNvPr>
          <p:cNvSpPr txBox="1"/>
          <p:nvPr/>
        </p:nvSpPr>
        <p:spPr>
          <a:xfrm>
            <a:off x="11723" y="6652156"/>
            <a:ext cx="3322892" cy="415498"/>
          </a:xfrm>
          <a:prstGeom prst="rect">
            <a:avLst/>
          </a:prstGeom>
          <a:noFill/>
        </p:spPr>
        <p:txBody>
          <a:bodyPr wrap="square">
            <a:spAutoFit/>
          </a:bodyPr>
          <a:lstStyle/>
          <a:p>
            <a:pPr algn="ctr"/>
            <a:r>
              <a:rPr lang="es-ES" sz="1000" b="1" dirty="0"/>
              <a:t>Oportunidad en la notificación inmediata de botes de HA en población cerrada o privada de la libertad.</a:t>
            </a:r>
            <a:endParaRPr lang="es-CO" sz="1000" b="1" dirty="0"/>
          </a:p>
        </p:txBody>
      </p:sp>
      <p:sp>
        <p:nvSpPr>
          <p:cNvPr id="40" name="41 CuadroTexto">
            <a:extLst>
              <a:ext uri="{FF2B5EF4-FFF2-40B4-BE49-F238E27FC236}">
                <a16:creationId xmlns:a16="http://schemas.microsoft.com/office/drawing/2014/main" id="{BE329B36-3430-4EB3-979A-E62EA7E99C97}"/>
              </a:ext>
            </a:extLst>
          </p:cNvPr>
          <p:cNvSpPr txBox="1"/>
          <p:nvPr/>
        </p:nvSpPr>
        <p:spPr>
          <a:xfrm>
            <a:off x="-2" y="7049435"/>
            <a:ext cx="3122618"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 100% - 1 Brote</a:t>
            </a:r>
          </a:p>
        </p:txBody>
      </p:sp>
      <p:sp>
        <p:nvSpPr>
          <p:cNvPr id="41" name="42 CuadroTexto">
            <a:extLst>
              <a:ext uri="{FF2B5EF4-FFF2-40B4-BE49-F238E27FC236}">
                <a16:creationId xmlns:a16="http://schemas.microsoft.com/office/drawing/2014/main" id="{6F7A389B-F957-4358-A79F-2077E9383EC4}"/>
              </a:ext>
            </a:extLst>
          </p:cNvPr>
          <p:cNvSpPr txBox="1"/>
          <p:nvPr/>
        </p:nvSpPr>
        <p:spPr>
          <a:xfrm>
            <a:off x="4212491" y="6635468"/>
            <a:ext cx="2664346" cy="415498"/>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2" name="43 CuadroTexto">
            <a:extLst>
              <a:ext uri="{FF2B5EF4-FFF2-40B4-BE49-F238E27FC236}">
                <a16:creationId xmlns:a16="http://schemas.microsoft.com/office/drawing/2014/main" id="{9B994771-716F-4631-875E-F4BD91B6E416}"/>
              </a:ext>
            </a:extLst>
          </p:cNvPr>
          <p:cNvSpPr txBox="1"/>
          <p:nvPr/>
        </p:nvSpPr>
        <p:spPr>
          <a:xfrm>
            <a:off x="4368011" y="7089124"/>
            <a:ext cx="2348501"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endParaRPr lang="es-ES" sz="1400" b="1" dirty="0">
              <a:latin typeface="Arial Narrow" panose="020B0606020202030204" pitchFamily="34" charset="0"/>
            </a:endParaRPr>
          </a:p>
        </p:txBody>
      </p:sp>
      <p:cxnSp>
        <p:nvCxnSpPr>
          <p:cNvPr id="43" name="40 Conector recto de flecha">
            <a:extLst>
              <a:ext uri="{FF2B5EF4-FFF2-40B4-BE49-F238E27FC236}">
                <a16:creationId xmlns:a16="http://schemas.microsoft.com/office/drawing/2014/main" id="{BFB2A760-926B-4B12-86A1-B0F4ACE377E4}"/>
              </a:ext>
            </a:extLst>
          </p:cNvPr>
          <p:cNvCxnSpPr/>
          <p:nvPr/>
        </p:nvCxnSpPr>
        <p:spPr>
          <a:xfrm flipH="1">
            <a:off x="341059" y="6392310"/>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4" name="40 Conector recto de flecha">
            <a:extLst>
              <a:ext uri="{FF2B5EF4-FFF2-40B4-BE49-F238E27FC236}">
                <a16:creationId xmlns:a16="http://schemas.microsoft.com/office/drawing/2014/main" id="{4B00A45B-DE5A-4E0D-AEDB-C9FE32F8EDAD}"/>
              </a:ext>
            </a:extLst>
          </p:cNvPr>
          <p:cNvCxnSpPr/>
          <p:nvPr/>
        </p:nvCxnSpPr>
        <p:spPr>
          <a:xfrm flipH="1">
            <a:off x="4354092" y="6425410"/>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5" name="5 Rectángulo">
            <a:extLst>
              <a:ext uri="{FF2B5EF4-FFF2-40B4-BE49-F238E27FC236}">
                <a16:creationId xmlns:a16="http://schemas.microsoft.com/office/drawing/2014/main" id="{C5BEDC3C-E5E6-445D-887F-6588C1D753E9}"/>
              </a:ext>
            </a:extLst>
          </p:cNvPr>
          <p:cNvSpPr/>
          <p:nvPr/>
        </p:nvSpPr>
        <p:spPr>
          <a:xfrm>
            <a:off x="11723" y="4760698"/>
            <a:ext cx="6138370"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Mapa de incidencia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XIII  acumulado  de 2025(p). </a:t>
            </a:r>
          </a:p>
        </p:txBody>
      </p:sp>
      <p:pic>
        <p:nvPicPr>
          <p:cNvPr id="3" name="Imagen 2">
            <a:extLst>
              <a:ext uri="{FF2B5EF4-FFF2-40B4-BE49-F238E27FC236}">
                <a16:creationId xmlns:a16="http://schemas.microsoft.com/office/drawing/2014/main" id="{1DC1AEA2-D3C1-4DD3-BE3F-1C90BF80BEA6}"/>
              </a:ext>
            </a:extLst>
          </p:cNvPr>
          <p:cNvPicPr>
            <a:picLocks noChangeAspect="1"/>
          </p:cNvPicPr>
          <p:nvPr/>
        </p:nvPicPr>
        <p:blipFill>
          <a:blip r:embed="rId2"/>
          <a:stretch>
            <a:fillRect/>
          </a:stretch>
        </p:blipFill>
        <p:spPr>
          <a:xfrm>
            <a:off x="41123" y="556539"/>
            <a:ext cx="7058912" cy="4198697"/>
          </a:xfrm>
          <a:prstGeom prst="rect">
            <a:avLst/>
          </a:prstGeom>
        </p:spPr>
      </p:pic>
    </p:spTree>
    <p:extLst>
      <p:ext uri="{BB962C8B-B14F-4D97-AF65-F5344CB8AC3E}">
        <p14:creationId xmlns:p14="http://schemas.microsoft.com/office/powerpoint/2010/main" val="243619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13 Rectángulo">
            <a:extLst>
              <a:ext uri="{FF2B5EF4-FFF2-40B4-BE49-F238E27FC236}">
                <a16:creationId xmlns:a16="http://schemas.microsoft.com/office/drawing/2014/main" id="{71E15DFC-C366-47BC-9E0C-2F1E8E100879}"/>
              </a:ext>
            </a:extLst>
          </p:cNvPr>
          <p:cNvSpPr/>
          <p:nvPr/>
        </p:nvSpPr>
        <p:spPr>
          <a:xfrm>
            <a:off x="2177364" y="-7446"/>
            <a:ext cx="5023536" cy="433435"/>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772688"/>
            <a:ext cx="2232223" cy="265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a:t>
            </a:r>
            <a:r>
              <a:rPr lang="es-ES" sz="1200" b="1" dirty="0" smtClean="0">
                <a:latin typeface="Arial Narrow" panose="020B0606020202030204" pitchFamily="34" charset="0"/>
              </a:rPr>
              <a:t>XIII- </a:t>
            </a:r>
            <a:r>
              <a:rPr lang="es-ES" sz="1200" b="1" dirty="0">
                <a:latin typeface="Arial Narrow" panose="020B0606020202030204" pitchFamily="34" charset="0"/>
              </a:rPr>
              <a:t>2025</a:t>
            </a:r>
          </a:p>
        </p:txBody>
      </p:sp>
      <p:grpSp>
        <p:nvGrpSpPr>
          <p:cNvPr id="8" name="7 Grupo"/>
          <p:cNvGrpSpPr/>
          <p:nvPr/>
        </p:nvGrpSpPr>
        <p:grpSpPr>
          <a:xfrm>
            <a:off x="159492" y="3964621"/>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a:latin typeface="Arial Narrow" panose="020B0606020202030204" pitchFamily="34" charset="0"/>
                </a:rPr>
                <a:t>1399</a:t>
              </a:r>
            </a:p>
          </p:txBody>
        </p:sp>
      </p:grpSp>
      <p:sp>
        <p:nvSpPr>
          <p:cNvPr id="9" name="8 CuadroTexto"/>
          <p:cNvSpPr txBox="1"/>
          <p:nvPr/>
        </p:nvSpPr>
        <p:spPr>
          <a:xfrm>
            <a:off x="48604" y="4445586"/>
            <a:ext cx="2135310" cy="938719"/>
          </a:xfrm>
          <a:prstGeom prst="rect">
            <a:avLst/>
          </a:prstGeom>
          <a:noFill/>
        </p:spPr>
        <p:txBody>
          <a:bodyPr wrap="square" rtlCol="0">
            <a:spAutoFit/>
          </a:bodyPr>
          <a:lstStyle/>
          <a:p>
            <a:pPr algn="ctr"/>
            <a:r>
              <a:rPr lang="es-ES" sz="1100" dirty="0">
                <a:solidFill>
                  <a:schemeClr val="tx1"/>
                </a:solidFill>
                <a:latin typeface="Arial Narrow" panose="020B0606020202030204" pitchFamily="34" charset="0"/>
              </a:rPr>
              <a:t>Se presento una disminución de 23 casos  lo que representa un 1,6% menos con respecto al mismo periodo acumulado del año anterior donde se presentaron 1422 casos</a:t>
            </a:r>
          </a:p>
        </p:txBody>
      </p:sp>
      <p:sp>
        <p:nvSpPr>
          <p:cNvPr id="18" name="17 Rectángulo"/>
          <p:cNvSpPr/>
          <p:nvPr/>
        </p:nvSpPr>
        <p:spPr>
          <a:xfrm>
            <a:off x="2217998" y="4994401"/>
            <a:ext cx="494601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a:t>
            </a:r>
            <a:r>
              <a:rPr lang="es-CO" sz="1050" dirty="0">
                <a:latin typeface="Arial Narrow" panose="020B0606020202030204" pitchFamily="34" charset="0"/>
              </a:rPr>
              <a:t>intoxicaciones</a:t>
            </a:r>
            <a:r>
              <a:rPr lang="es-ES" sz="1050" dirty="0">
                <a:latin typeface="Arial Narrow" panose="020B0606020202030204" pitchFamily="34" charset="0"/>
              </a:rPr>
              <a:t>. Medellín, a periodo epidemiológico XIII acumulado de 2022-2025(p). </a:t>
            </a:r>
          </a:p>
        </p:txBody>
      </p:sp>
      <p:grpSp>
        <p:nvGrpSpPr>
          <p:cNvPr id="15" name="14 Grupo"/>
          <p:cNvGrpSpPr/>
          <p:nvPr/>
        </p:nvGrpSpPr>
        <p:grpSpPr>
          <a:xfrm>
            <a:off x="2231198" y="38765"/>
            <a:ext cx="3458715" cy="297642"/>
            <a:chOff x="2448322" y="38743"/>
            <a:chExt cx="3458715" cy="297642"/>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14749" y="38743"/>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de la notificación</a:t>
              </a:r>
            </a:p>
          </p:txBody>
        </p:sp>
      </p:grpSp>
      <p:sp>
        <p:nvSpPr>
          <p:cNvPr id="14" name="13 Rectángulo"/>
          <p:cNvSpPr/>
          <p:nvPr/>
        </p:nvSpPr>
        <p:spPr>
          <a:xfrm>
            <a:off x="40655" y="5466778"/>
            <a:ext cx="7033343" cy="360475"/>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grpSp>
        <p:nvGrpSpPr>
          <p:cNvPr id="26" name="25 Grupo"/>
          <p:cNvGrpSpPr/>
          <p:nvPr/>
        </p:nvGrpSpPr>
        <p:grpSpPr>
          <a:xfrm>
            <a:off x="58434" y="5517236"/>
            <a:ext cx="3511444" cy="299642"/>
            <a:chOff x="2448322" y="-20751"/>
            <a:chExt cx="3511444" cy="299642"/>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67478" y="-20751"/>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14</a:t>
            </a:r>
            <a:endParaRPr lang="es-ES" sz="1050" b="1" dirty="0">
              <a:solidFill>
                <a:schemeClr val="bg1"/>
              </a:solidFill>
              <a:latin typeface="Arial Narrow" panose="020B0606020202030204" pitchFamily="34" charset="0"/>
            </a:endParaRPr>
          </a:p>
        </p:txBody>
      </p:sp>
      <p:sp>
        <p:nvSpPr>
          <p:cNvPr id="37" name="36 Título"/>
          <p:cNvSpPr>
            <a:spLocks noGrp="1"/>
          </p:cNvSpPr>
          <p:nvPr>
            <p:ph type="title"/>
          </p:nvPr>
        </p:nvSpPr>
        <p:spPr>
          <a:xfrm>
            <a:off x="276679" y="235200"/>
            <a:ext cx="1678863"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Intoxicaciones</a:t>
            </a:r>
          </a:p>
        </p:txBody>
      </p:sp>
      <p:grpSp>
        <p:nvGrpSpPr>
          <p:cNvPr id="89" name="88 Grupo"/>
          <p:cNvGrpSpPr/>
          <p:nvPr/>
        </p:nvGrpSpPr>
        <p:grpSpPr>
          <a:xfrm>
            <a:off x="142711" y="6635323"/>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57,3%</a:t>
              </a: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a:latin typeface="Arial Narrow" panose="020B0606020202030204" pitchFamily="34" charset="0"/>
                </a:rPr>
                <a:t>802 casos</a:t>
              </a:r>
              <a:endParaRPr lang="es-CO" sz="1200" dirty="0">
                <a:latin typeface="Arial Narrow" panose="020B0606020202030204" pitchFamily="34" charset="0"/>
              </a:endParaRPr>
            </a:p>
          </p:txBody>
        </p:sp>
      </p:grpSp>
      <p:grpSp>
        <p:nvGrpSpPr>
          <p:cNvPr id="6" name="5 Grupo"/>
          <p:cNvGrpSpPr/>
          <p:nvPr/>
        </p:nvGrpSpPr>
        <p:grpSpPr>
          <a:xfrm>
            <a:off x="4520189" y="6656157"/>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21,8%</a:t>
              </a: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a:latin typeface="Arial Narrow" panose="020B0606020202030204" pitchFamily="34" charset="0"/>
                </a:rPr>
                <a:t>305 casos</a:t>
              </a:r>
              <a:endParaRPr lang="es-CO" sz="1200" dirty="0">
                <a:latin typeface="Arial Narrow" panose="020B0606020202030204" pitchFamily="34" charset="0"/>
              </a:endParaRPr>
            </a:p>
          </p:txBody>
        </p:sp>
      </p:grpSp>
      <p:pic>
        <p:nvPicPr>
          <p:cNvPr id="96"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t="10614" r="84474"/>
          <a:stretch/>
        </p:blipFill>
        <p:spPr bwMode="auto">
          <a:xfrm>
            <a:off x="334708" y="6206620"/>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 name="66 Grupo"/>
          <p:cNvGrpSpPr/>
          <p:nvPr/>
        </p:nvGrpSpPr>
        <p:grpSpPr>
          <a:xfrm>
            <a:off x="60098" y="8174821"/>
            <a:ext cx="934437" cy="749566"/>
            <a:chOff x="5265956" y="1265576"/>
            <a:chExt cx="909277" cy="655776"/>
          </a:xfrm>
        </p:grpSpPr>
        <p:sp>
          <p:nvSpPr>
            <p:cNvPr id="68" name="67 Rectángulo redondeado"/>
            <p:cNvSpPr/>
            <p:nvPr/>
          </p:nvSpPr>
          <p:spPr>
            <a:xfrm>
              <a:off x="5327048" y="1594250"/>
              <a:ext cx="848185" cy="32710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12,7%</a:t>
              </a:r>
            </a:p>
            <a:p>
              <a:pPr algn="ctr"/>
              <a:r>
                <a:rPr lang="es-ES" sz="1200" b="1" dirty="0">
                  <a:solidFill>
                    <a:schemeClr val="tx1"/>
                  </a:solidFill>
                  <a:latin typeface="Arial Narrow" panose="020B0606020202030204" pitchFamily="34" charset="0"/>
                </a:rPr>
                <a:t>177 casos</a:t>
              </a:r>
              <a:endParaRPr lang="es-CO" sz="1200" dirty="0">
                <a:solidFill>
                  <a:schemeClr val="tx1"/>
                </a:solidFill>
                <a:latin typeface="Arial Narrow" panose="020B0606020202030204" pitchFamily="34" charset="0"/>
              </a:endParaRPr>
            </a:p>
            <a:p>
              <a:pPr algn="ctr"/>
              <a:endParaRPr lang="es-ES" sz="1200" b="1" dirty="0">
                <a:solidFill>
                  <a:schemeClr val="tx1"/>
                </a:solidFill>
                <a:latin typeface="Arial Narrow" panose="020B0606020202030204" pitchFamily="34" charset="0"/>
              </a:endParaRPr>
            </a:p>
          </p:txBody>
        </p:sp>
        <p:sp>
          <p:nvSpPr>
            <p:cNvPr id="69" name="68 Rectángulo"/>
            <p:cNvSpPr/>
            <p:nvPr/>
          </p:nvSpPr>
          <p:spPr>
            <a:xfrm>
              <a:off x="5265956" y="1265576"/>
              <a:ext cx="775553" cy="242339"/>
            </a:xfrm>
            <a:prstGeom prst="rect">
              <a:avLst/>
            </a:prstGeom>
          </p:spPr>
          <p:txBody>
            <a:bodyPr wrap="none">
              <a:spAutoFit/>
            </a:bodyPr>
            <a:lstStyle/>
            <a:p>
              <a:r>
                <a:rPr lang="es-ES" sz="1200" b="1" u="sng" dirty="0">
                  <a:latin typeface="Arial Narrow" panose="020B0606020202030204" pitchFamily="34" charset="0"/>
                </a:rPr>
                <a:t>0 a 5 años</a:t>
              </a:r>
              <a:endParaRPr lang="es-ES" sz="1200" b="1" u="sng" dirty="0">
                <a:solidFill>
                  <a:sysClr val="windowText" lastClr="000000"/>
                </a:solidFill>
                <a:latin typeface="Arial Narrow" panose="020B0606020202030204" pitchFamily="34" charset="0"/>
              </a:endParaRPr>
            </a:p>
          </p:txBody>
        </p:sp>
      </p:grpSp>
      <p:grpSp>
        <p:nvGrpSpPr>
          <p:cNvPr id="74" name="73 Grupo"/>
          <p:cNvGrpSpPr/>
          <p:nvPr/>
        </p:nvGrpSpPr>
        <p:grpSpPr>
          <a:xfrm>
            <a:off x="2413577" y="6670336"/>
            <a:ext cx="1253869" cy="866287"/>
            <a:chOff x="2392876" y="3120081"/>
            <a:chExt cx="1253869" cy="866287"/>
          </a:xfrm>
        </p:grpSpPr>
        <p:sp>
          <p:nvSpPr>
            <p:cNvPr id="76" name="75 Rectángulo redondeado"/>
            <p:cNvSpPr/>
            <p:nvPr/>
          </p:nvSpPr>
          <p:spPr>
            <a:xfrm>
              <a:off x="2571637" y="3386357"/>
              <a:ext cx="874090" cy="37111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Arial Narrow" panose="020B0606020202030204" pitchFamily="34" charset="0"/>
                </a:rPr>
                <a:t>Oral</a:t>
              </a:r>
            </a:p>
            <a:p>
              <a:pPr algn="ctr"/>
              <a:r>
                <a:rPr lang="es-ES" b="1" dirty="0">
                  <a:solidFill>
                    <a:schemeClr val="tx1"/>
                  </a:solidFill>
                  <a:latin typeface="Arial Narrow" panose="020B0606020202030204" pitchFamily="34" charset="0"/>
                </a:rPr>
                <a:t> 53,2%</a:t>
              </a:r>
            </a:p>
          </p:txBody>
        </p:sp>
        <p:sp>
          <p:nvSpPr>
            <p:cNvPr id="77" name="76 Rectángulo"/>
            <p:cNvSpPr/>
            <p:nvPr/>
          </p:nvSpPr>
          <p:spPr>
            <a:xfrm>
              <a:off x="2392876" y="3120081"/>
              <a:ext cx="1253869" cy="276999"/>
            </a:xfrm>
            <a:prstGeom prst="rect">
              <a:avLst/>
            </a:prstGeom>
          </p:spPr>
          <p:txBody>
            <a:bodyPr wrap="none">
              <a:spAutoFit/>
            </a:bodyPr>
            <a:lstStyle/>
            <a:p>
              <a:pPr algn="ctr"/>
              <a:r>
                <a:rPr lang="es-ES" sz="1200" b="1" u="sng" dirty="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679103" y="3709369"/>
              <a:ext cx="790601" cy="276999"/>
            </a:xfrm>
            <a:prstGeom prst="rect">
              <a:avLst/>
            </a:prstGeom>
          </p:spPr>
          <p:txBody>
            <a:bodyPr wrap="none">
              <a:spAutoFit/>
            </a:bodyPr>
            <a:lstStyle/>
            <a:p>
              <a:r>
                <a:rPr lang="es-ES" sz="1200" b="1" dirty="0">
                  <a:latin typeface="Arial Narrow" panose="020B0606020202030204" pitchFamily="34" charset="0"/>
                </a:rPr>
                <a:t>744 casos</a:t>
              </a:r>
              <a:endParaRPr lang="es-CO" sz="1200" dirty="0">
                <a:latin typeface="Arial Narrow" panose="020B0606020202030204" pitchFamily="34" charset="0"/>
              </a:endParaRPr>
            </a:p>
          </p:txBody>
        </p:sp>
      </p:grpSp>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263878" y="7649568"/>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585983" y="6011182"/>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4265" y="6107032"/>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4893" y="6104792"/>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153" y="6651107"/>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47,0%</a:t>
              </a: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a:latin typeface="Arial Narrow" panose="020B0606020202030204" pitchFamily="34" charset="0"/>
                </a:rPr>
                <a:t>658 casos</a:t>
              </a:r>
              <a:endParaRPr lang="es-CO" sz="1200" dirty="0">
                <a:latin typeface="Arial Narrow" panose="020B0606020202030204" pitchFamily="34" charset="0"/>
              </a:endParaRPr>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43206" y="6091585"/>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79894" y="6659613"/>
            <a:ext cx="845307" cy="903208"/>
            <a:chOff x="5327048" y="1270665"/>
            <a:chExt cx="845307"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13,1%</a:t>
              </a:r>
            </a:p>
          </p:txBody>
        </p:sp>
        <p:sp>
          <p:nvSpPr>
            <p:cNvPr id="112" name="111 Rectángulo"/>
            <p:cNvSpPr/>
            <p:nvPr/>
          </p:nvSpPr>
          <p:spPr>
            <a:xfrm>
              <a:off x="5338616" y="1270665"/>
              <a:ext cx="676788" cy="276999"/>
            </a:xfrm>
            <a:prstGeom prst="rect">
              <a:avLst/>
            </a:prstGeom>
          </p:spPr>
          <p:txBody>
            <a:bodyPr wrap="none">
              <a:spAutoFit/>
            </a:bodyPr>
            <a:lstStyle/>
            <a:p>
              <a:r>
                <a:rPr lang="es-ES" sz="1200" b="1" u="sng" dirty="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90601" cy="276999"/>
            </a:xfrm>
            <a:prstGeom prst="rect">
              <a:avLst/>
            </a:prstGeom>
          </p:spPr>
          <p:txBody>
            <a:bodyPr wrap="none">
              <a:spAutoFit/>
            </a:bodyPr>
            <a:lstStyle/>
            <a:p>
              <a:r>
                <a:rPr lang="es-ES" sz="1200" b="1" dirty="0">
                  <a:latin typeface="Arial Narrow" panose="020B0606020202030204" pitchFamily="34" charset="0"/>
                </a:rPr>
                <a:t>183 casos</a:t>
              </a:r>
              <a:endParaRPr lang="es-CO" sz="1200" dirty="0">
                <a:latin typeface="Arial Narrow" panose="020B0606020202030204" pitchFamily="34" charset="0"/>
              </a:endParaRPr>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599" y="6134263"/>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79417"/>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8,3%</a:t>
              </a: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90601" cy="276999"/>
            </a:xfrm>
            <a:prstGeom prst="rect">
              <a:avLst/>
            </a:prstGeom>
          </p:spPr>
          <p:txBody>
            <a:bodyPr wrap="none">
              <a:spAutoFit/>
            </a:bodyPr>
            <a:lstStyle/>
            <a:p>
              <a:r>
                <a:rPr lang="es-ES" sz="1200" b="1" dirty="0">
                  <a:latin typeface="Arial Narrow" panose="020B0606020202030204" pitchFamily="34" charset="0"/>
                </a:rPr>
                <a:t>116 casos</a:t>
              </a:r>
              <a:endParaRPr lang="es-CO" sz="1200" dirty="0">
                <a:latin typeface="Arial Narrow" panose="020B0606020202030204" pitchFamily="34" charset="0"/>
              </a:endParaRPr>
            </a:p>
          </p:txBody>
        </p:sp>
      </p:grpSp>
      <p:grpSp>
        <p:nvGrpSpPr>
          <p:cNvPr id="79" name="78 Grupo"/>
          <p:cNvGrpSpPr/>
          <p:nvPr/>
        </p:nvGrpSpPr>
        <p:grpSpPr>
          <a:xfrm>
            <a:off x="52198" y="5797015"/>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latin typeface="Arial Narrow" panose="020B0606020202030204" pitchFamily="34" charset="0"/>
              </a:endParaRPr>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 y Edad</a:t>
              </a:r>
            </a:p>
          </p:txBody>
        </p:sp>
      </p:grpSp>
      <p:grpSp>
        <p:nvGrpSpPr>
          <p:cNvPr id="99" name="98 Grupo"/>
          <p:cNvGrpSpPr/>
          <p:nvPr/>
        </p:nvGrpSpPr>
        <p:grpSpPr>
          <a:xfrm>
            <a:off x="3843436" y="5763791"/>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latin typeface="Arial Narrow" panose="020B0606020202030204" pitchFamily="34" charset="0"/>
              </a:endParaRPr>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Lugar de exposición</a:t>
              </a:r>
            </a:p>
          </p:txBody>
        </p:sp>
      </p:grpSp>
      <p:grpSp>
        <p:nvGrpSpPr>
          <p:cNvPr id="126" name="2 Grupo"/>
          <p:cNvGrpSpPr/>
          <p:nvPr/>
        </p:nvGrpSpPr>
        <p:grpSpPr>
          <a:xfrm>
            <a:off x="1415684" y="6183062"/>
            <a:ext cx="805508" cy="1354961"/>
            <a:chOff x="1689364" y="1161621"/>
            <a:chExt cx="984716" cy="1801160"/>
          </a:xfrm>
        </p:grpSpPr>
        <p:sp>
          <p:nvSpPr>
            <p:cNvPr id="127" name="41 Rectángulo redondeado"/>
            <p:cNvSpPr/>
            <p:nvPr/>
          </p:nvSpPr>
          <p:spPr>
            <a:xfrm>
              <a:off x="1707100" y="2150339"/>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42,7%</a:t>
              </a:r>
            </a:p>
          </p:txBody>
        </p:sp>
        <p:sp>
          <p:nvSpPr>
            <p:cNvPr id="128" name="31 Rectángulo"/>
            <p:cNvSpPr/>
            <p:nvPr/>
          </p:nvSpPr>
          <p:spPr>
            <a:xfrm>
              <a:off x="1711689" y="1791006"/>
              <a:ext cx="954735" cy="368217"/>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689364" y="2594564"/>
              <a:ext cx="966492" cy="368217"/>
            </a:xfrm>
            <a:prstGeom prst="rect">
              <a:avLst/>
            </a:prstGeom>
          </p:spPr>
          <p:txBody>
            <a:bodyPr wrap="none">
              <a:spAutoFit/>
            </a:bodyPr>
            <a:lstStyle/>
            <a:p>
              <a:r>
                <a:rPr lang="es-ES" sz="1200" b="1" dirty="0">
                  <a:latin typeface="Arial Narrow" panose="020B0606020202030204" pitchFamily="34" charset="0"/>
                </a:rPr>
                <a:t>597 casos</a:t>
              </a:r>
              <a:endParaRPr lang="es-CO" sz="1200" dirty="0">
                <a:latin typeface="Arial Narrow" panose="020B0606020202030204" pitchFamily="34" charset="0"/>
              </a:endParaRPr>
            </a:p>
          </p:txBody>
        </p:sp>
        <p:pic>
          <p:nvPicPr>
            <p:cNvPr id="130"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29313" t="7366" r="56038"/>
            <a:stretch/>
          </p:blipFill>
          <p:spPr bwMode="auto">
            <a:xfrm>
              <a:off x="1862841" y="1161621"/>
              <a:ext cx="530003" cy="69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1" name="Picture 5">
            <a:extLst>
              <a:ext uri="{FF2B5EF4-FFF2-40B4-BE49-F238E27FC236}">
                <a16:creationId xmlns:a16="http://schemas.microsoft.com/office/drawing/2014/main" id="{B665D345-18D6-4EB2-8A9E-AC697763635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5403184" y="7501551"/>
            <a:ext cx="904106" cy="683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6">
            <a:extLst>
              <a:ext uri="{FF2B5EF4-FFF2-40B4-BE49-F238E27FC236}">
                <a16:creationId xmlns:a16="http://schemas.microsoft.com/office/drawing/2014/main" id="{ADDCC91F-F042-4E4C-8FE1-1F27708C330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6246055" y="7567347"/>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3" name="84 Grupo">
            <a:extLst>
              <a:ext uri="{FF2B5EF4-FFF2-40B4-BE49-F238E27FC236}">
                <a16:creationId xmlns:a16="http://schemas.microsoft.com/office/drawing/2014/main" id="{662AAAA1-4E78-4481-92D9-CA9334048BA3}"/>
              </a:ext>
            </a:extLst>
          </p:cNvPr>
          <p:cNvGrpSpPr/>
          <p:nvPr/>
        </p:nvGrpSpPr>
        <p:grpSpPr>
          <a:xfrm>
            <a:off x="5154891" y="8220299"/>
            <a:ext cx="1335334" cy="706735"/>
            <a:chOff x="37098" y="7409712"/>
            <a:chExt cx="1229607" cy="420265"/>
          </a:xfrm>
        </p:grpSpPr>
        <p:sp>
          <p:nvSpPr>
            <p:cNvPr id="84" name="85 CuadroTexto">
              <a:extLst>
                <a:ext uri="{FF2B5EF4-FFF2-40B4-BE49-F238E27FC236}">
                  <a16:creationId xmlns:a16="http://schemas.microsoft.com/office/drawing/2014/main" id="{CC238E2B-6320-469A-B131-F5537EFE1BD5}"/>
                </a:ext>
              </a:extLst>
            </p:cNvPr>
            <p:cNvSpPr txBox="1"/>
            <p:nvPr/>
          </p:nvSpPr>
          <p:spPr>
            <a:xfrm>
              <a:off x="37098" y="7409712"/>
              <a:ext cx="1229607" cy="16471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5" name="86 Rectángulo redondeado">
              <a:extLst>
                <a:ext uri="{FF2B5EF4-FFF2-40B4-BE49-F238E27FC236}">
                  <a16:creationId xmlns:a16="http://schemas.microsoft.com/office/drawing/2014/main" id="{BF53C72B-8251-4130-9F78-74696754CD80}"/>
                </a:ext>
              </a:extLst>
            </p:cNvPr>
            <p:cNvSpPr/>
            <p:nvPr/>
          </p:nvSpPr>
          <p:spPr>
            <a:xfrm>
              <a:off x="249055" y="7599703"/>
              <a:ext cx="805692" cy="23027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24,4% </a:t>
              </a:r>
            </a:p>
            <a:p>
              <a:pPr algn="ctr"/>
              <a:r>
                <a:rPr lang="es-ES" sz="1200" b="1" dirty="0">
                  <a:solidFill>
                    <a:schemeClr val="tx1"/>
                  </a:solidFill>
                  <a:latin typeface="Arial Narrow" panose="020B0606020202030204" pitchFamily="34" charset="0"/>
                </a:rPr>
                <a:t>341 casos </a:t>
              </a:r>
            </a:p>
          </p:txBody>
        </p:sp>
      </p:grpSp>
      <p:grpSp>
        <p:nvGrpSpPr>
          <p:cNvPr id="86" name="88 Grupo">
            <a:extLst>
              <a:ext uri="{FF2B5EF4-FFF2-40B4-BE49-F238E27FC236}">
                <a16:creationId xmlns:a16="http://schemas.microsoft.com/office/drawing/2014/main" id="{D1AB1965-371E-492E-B658-3F461F1F4E4A}"/>
              </a:ext>
            </a:extLst>
          </p:cNvPr>
          <p:cNvGrpSpPr/>
          <p:nvPr/>
        </p:nvGrpSpPr>
        <p:grpSpPr>
          <a:xfrm>
            <a:off x="6094749" y="8139545"/>
            <a:ext cx="1229607" cy="784842"/>
            <a:chOff x="-14122" y="7072716"/>
            <a:chExt cx="1229607" cy="650645"/>
          </a:xfrm>
        </p:grpSpPr>
        <p:sp>
          <p:nvSpPr>
            <p:cNvPr id="87" name="89 CuadroTexto">
              <a:extLst>
                <a:ext uri="{FF2B5EF4-FFF2-40B4-BE49-F238E27FC236}">
                  <a16:creationId xmlns:a16="http://schemas.microsoft.com/office/drawing/2014/main" id="{68260BE5-C6A5-43B1-A300-5FA2FF71526C}"/>
                </a:ext>
              </a:extLst>
            </p:cNvPr>
            <p:cNvSpPr txBox="1"/>
            <p:nvPr/>
          </p:nvSpPr>
          <p:spPr>
            <a:xfrm>
              <a:off x="-14122" y="7072716"/>
              <a:ext cx="1229607" cy="229636"/>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5" name="90 Rectángulo redondeado">
              <a:extLst>
                <a:ext uri="{FF2B5EF4-FFF2-40B4-BE49-F238E27FC236}">
                  <a16:creationId xmlns:a16="http://schemas.microsoft.com/office/drawing/2014/main" id="{28F3D7C9-7F10-4E97-AC5B-A5FBD0B1E948}"/>
                </a:ext>
              </a:extLst>
            </p:cNvPr>
            <p:cNvSpPr/>
            <p:nvPr/>
          </p:nvSpPr>
          <p:spPr>
            <a:xfrm>
              <a:off x="232404" y="7363321"/>
              <a:ext cx="813055"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1,4%</a:t>
              </a:r>
            </a:p>
            <a:p>
              <a:pPr algn="ctr"/>
              <a:r>
                <a:rPr lang="es-ES" sz="1200" b="1" dirty="0">
                  <a:solidFill>
                    <a:schemeClr val="tx1"/>
                  </a:solidFill>
                  <a:latin typeface="Arial Narrow" panose="020B0606020202030204" pitchFamily="34" charset="0"/>
                </a:rPr>
                <a:t>19 casos</a:t>
              </a:r>
            </a:p>
            <a:p>
              <a:pPr algn="ctr"/>
              <a:endParaRPr lang="es-ES" sz="1200" b="1" dirty="0">
                <a:solidFill>
                  <a:schemeClr val="tx1"/>
                </a:solidFill>
                <a:latin typeface="Arial Narrow" panose="020B0606020202030204" pitchFamily="34" charset="0"/>
              </a:endParaRPr>
            </a:p>
          </p:txBody>
        </p:sp>
      </p:grpSp>
      <p:pic>
        <p:nvPicPr>
          <p:cNvPr id="119" name="Picture 5">
            <a:extLst>
              <a:ext uri="{FF2B5EF4-FFF2-40B4-BE49-F238E27FC236}">
                <a16:creationId xmlns:a16="http://schemas.microsoft.com/office/drawing/2014/main" id="{7171EB49-A713-4554-85D1-B591E7EF4C9A}"/>
              </a:ext>
            </a:extLst>
          </p:cNvPr>
          <p:cNvPicPr>
            <a:picLocks noChangeAspect="1" noChangeArrowheads="1"/>
          </p:cNvPicPr>
          <p:nvPr/>
        </p:nvPicPr>
        <p:blipFill>
          <a:blip r:embed="rId18">
            <a:biLevel thresh="50000"/>
            <a:extLst>
              <a:ext uri="{28A0092B-C50C-407E-A947-70E740481C1C}">
                <a14:useLocalDpi xmlns:a14="http://schemas.microsoft.com/office/drawing/2010/main" val="0"/>
              </a:ext>
            </a:extLst>
          </a:blip>
          <a:srcRect/>
          <a:stretch>
            <a:fillRect/>
          </a:stretch>
        </p:blipFill>
        <p:spPr bwMode="auto">
          <a:xfrm>
            <a:off x="1105817" y="7704338"/>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 name="89 Rectángulo redondeado">
            <a:extLst>
              <a:ext uri="{FF2B5EF4-FFF2-40B4-BE49-F238E27FC236}">
                <a16:creationId xmlns:a16="http://schemas.microsoft.com/office/drawing/2014/main" id="{3C85E2C0-ABE1-4847-A151-9F3962865E77}"/>
              </a:ext>
            </a:extLst>
          </p:cNvPr>
          <p:cNvSpPr/>
          <p:nvPr/>
        </p:nvSpPr>
        <p:spPr>
          <a:xfrm>
            <a:off x="2095018" y="7661565"/>
            <a:ext cx="1856730" cy="1407659"/>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63,5% - 889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23,9% - 334 casos</a:t>
            </a:r>
          </a:p>
        </p:txBody>
      </p:sp>
      <p:sp>
        <p:nvSpPr>
          <p:cNvPr id="135" name="90 Rectángulo redondeado">
            <a:extLst>
              <a:ext uri="{FF2B5EF4-FFF2-40B4-BE49-F238E27FC236}">
                <a16:creationId xmlns:a16="http://schemas.microsoft.com/office/drawing/2014/main" id="{528901BB-0510-443F-A116-8A276527FB3D}"/>
              </a:ext>
            </a:extLst>
          </p:cNvPr>
          <p:cNvSpPr/>
          <p:nvPr/>
        </p:nvSpPr>
        <p:spPr>
          <a:xfrm>
            <a:off x="1139917" y="8550500"/>
            <a:ext cx="861489" cy="434299"/>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u="sng" dirty="0">
                <a:solidFill>
                  <a:schemeClr val="tx1"/>
                </a:solidFill>
                <a:latin typeface="Arial Narrow" panose="020B0606020202030204" pitchFamily="34" charset="0"/>
              </a:rPr>
              <a:t>Afiliación al SGSS</a:t>
            </a:r>
            <a:endParaRPr lang="es-ES" sz="1200" b="1" dirty="0">
              <a:solidFill>
                <a:schemeClr val="tx1"/>
              </a:solidFill>
              <a:latin typeface="Arial Narrow" panose="020B0606020202030204" pitchFamily="34" charset="0"/>
            </a:endParaRPr>
          </a:p>
        </p:txBody>
      </p:sp>
      <p:pic>
        <p:nvPicPr>
          <p:cNvPr id="136" name="Picture 6">
            <a:extLst>
              <a:ext uri="{FF2B5EF4-FFF2-40B4-BE49-F238E27FC236}">
                <a16:creationId xmlns:a16="http://schemas.microsoft.com/office/drawing/2014/main" id="{7570DA24-68C3-40D4-B93F-6733CCA47E3E}"/>
              </a:ext>
            </a:extLst>
          </p:cNvPr>
          <p:cNvPicPr>
            <a:picLocks noChangeAspect="1" noChangeArrowheads="1"/>
          </p:cNvPicPr>
          <p:nvPr/>
        </p:nvPicPr>
        <p:blipFill>
          <a:blip r:embed="rId19">
            <a:biLevel thresh="50000"/>
            <a:extLst>
              <a:ext uri="{28A0092B-C50C-407E-A947-70E740481C1C}">
                <a14:useLocalDpi xmlns:a14="http://schemas.microsoft.com/office/drawing/2010/main" val="0"/>
              </a:ext>
            </a:extLst>
          </a:blip>
          <a:srcRect/>
          <a:stretch>
            <a:fillRect/>
          </a:stretch>
        </p:blipFill>
        <p:spPr bwMode="auto">
          <a:xfrm>
            <a:off x="4240881" y="7524038"/>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73 Rectángulo redondeado">
            <a:extLst>
              <a:ext uri="{FF2B5EF4-FFF2-40B4-BE49-F238E27FC236}">
                <a16:creationId xmlns:a16="http://schemas.microsoft.com/office/drawing/2014/main" id="{2CA79FD0-9DC9-478C-98A4-818D4C5C6F3C}"/>
              </a:ext>
            </a:extLst>
          </p:cNvPr>
          <p:cNvSpPr/>
          <p:nvPr/>
        </p:nvSpPr>
        <p:spPr>
          <a:xfrm>
            <a:off x="3993375" y="8344594"/>
            <a:ext cx="1318662" cy="56957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Cabecera mpal</a:t>
            </a:r>
          </a:p>
          <a:p>
            <a:pPr algn="ctr"/>
            <a:r>
              <a:rPr lang="es-ES" sz="1200" b="1" dirty="0">
                <a:solidFill>
                  <a:schemeClr val="tx1"/>
                </a:solidFill>
                <a:latin typeface="Arial Narrow" panose="020B0606020202030204" pitchFamily="34" charset="0"/>
              </a:rPr>
              <a:t>98,2%</a:t>
            </a:r>
          </a:p>
          <a:p>
            <a:pPr algn="ctr"/>
            <a:r>
              <a:rPr lang="es-ES" sz="1200" b="1" dirty="0">
                <a:solidFill>
                  <a:schemeClr val="tx1"/>
                </a:solidFill>
                <a:latin typeface="Arial Narrow" panose="020B0606020202030204" pitchFamily="34" charset="0"/>
              </a:rPr>
              <a:t>1374 casos</a:t>
            </a:r>
          </a:p>
          <a:p>
            <a:pPr algn="ctr"/>
            <a:endParaRPr lang="es-ES" sz="1200" b="1" dirty="0">
              <a:solidFill>
                <a:schemeClr val="tx1"/>
              </a:solidFill>
              <a:latin typeface="Arial Narrow" panose="020B0606020202030204" pitchFamily="34" charset="0"/>
            </a:endParaRPr>
          </a:p>
        </p:txBody>
      </p:sp>
      <p:sp>
        <p:nvSpPr>
          <p:cNvPr id="141" name="5 Rectángulo">
            <a:extLst>
              <a:ext uri="{FF2B5EF4-FFF2-40B4-BE49-F238E27FC236}">
                <a16:creationId xmlns:a16="http://schemas.microsoft.com/office/drawing/2014/main" id="{FABF4AE2-6AB5-4F5D-9351-FD3984D82E76}"/>
              </a:ext>
            </a:extLst>
          </p:cNvPr>
          <p:cNvSpPr/>
          <p:nvPr/>
        </p:nvSpPr>
        <p:spPr>
          <a:xfrm>
            <a:off x="2196117" y="2571347"/>
            <a:ext cx="4946011"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Canal endémico de </a:t>
            </a:r>
            <a:r>
              <a:rPr lang="es-CO" sz="1000" dirty="0">
                <a:latin typeface="Arial Narrow" panose="020B0606020202030204" pitchFamily="34" charset="0"/>
              </a:rPr>
              <a:t>intoxicaciones</a:t>
            </a:r>
            <a:r>
              <a:rPr lang="es-ES" sz="1000" dirty="0">
                <a:latin typeface="Arial Narrow" panose="020B0606020202030204" pitchFamily="34" charset="0"/>
              </a:rPr>
              <a:t>.. Medellín, Periodo epidemiológico XIII acumulado  de 2025(p). </a:t>
            </a:r>
          </a:p>
        </p:txBody>
      </p:sp>
      <p:pic>
        <p:nvPicPr>
          <p:cNvPr id="4" name="Imagen 3">
            <a:extLst>
              <a:ext uri="{FF2B5EF4-FFF2-40B4-BE49-F238E27FC236}">
                <a16:creationId xmlns:a16="http://schemas.microsoft.com/office/drawing/2014/main" id="{93E26DA9-6011-4893-A179-BE0E06CB0F7C}"/>
              </a:ext>
            </a:extLst>
          </p:cNvPr>
          <p:cNvPicPr>
            <a:picLocks noChangeAspect="1"/>
          </p:cNvPicPr>
          <p:nvPr/>
        </p:nvPicPr>
        <p:blipFill>
          <a:blip r:embed="rId20"/>
          <a:stretch>
            <a:fillRect/>
          </a:stretch>
        </p:blipFill>
        <p:spPr>
          <a:xfrm>
            <a:off x="2184606" y="508202"/>
            <a:ext cx="4979403" cy="2115128"/>
          </a:xfrm>
          <a:prstGeom prst="rect">
            <a:avLst/>
          </a:prstGeom>
        </p:spPr>
      </p:pic>
      <p:pic>
        <p:nvPicPr>
          <p:cNvPr id="10" name="Imagen 9">
            <a:extLst>
              <a:ext uri="{FF2B5EF4-FFF2-40B4-BE49-F238E27FC236}">
                <a16:creationId xmlns:a16="http://schemas.microsoft.com/office/drawing/2014/main" id="{187011B5-EFB8-421B-92D6-24AB2D5E134B}"/>
              </a:ext>
            </a:extLst>
          </p:cNvPr>
          <p:cNvPicPr>
            <a:picLocks noChangeAspect="1"/>
          </p:cNvPicPr>
          <p:nvPr/>
        </p:nvPicPr>
        <p:blipFill>
          <a:blip r:embed="rId21"/>
          <a:stretch>
            <a:fillRect/>
          </a:stretch>
        </p:blipFill>
        <p:spPr>
          <a:xfrm>
            <a:off x="2221192" y="3027047"/>
            <a:ext cx="4946011" cy="1973080"/>
          </a:xfrm>
          <a:prstGeom prst="rect">
            <a:avLst/>
          </a:prstGeom>
        </p:spPr>
      </p:pic>
    </p:spTree>
    <p:extLst>
      <p:ext uri="{BB962C8B-B14F-4D97-AF65-F5344CB8AC3E}">
        <p14:creationId xmlns:p14="http://schemas.microsoft.com/office/powerpoint/2010/main" val="374380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62 CuadroTexto"/>
          <p:cNvSpPr txBox="1"/>
          <p:nvPr/>
        </p:nvSpPr>
        <p:spPr>
          <a:xfrm>
            <a:off x="6552777" y="12504"/>
            <a:ext cx="648121" cy="253916"/>
          </a:xfrm>
          <a:prstGeom prst="rect">
            <a:avLst/>
          </a:prstGeom>
          <a:noFill/>
        </p:spPr>
        <p:txBody>
          <a:bodyPr wrap="square" rtlCol="0">
            <a:spAutoFit/>
          </a:bodyPr>
          <a:lstStyle/>
          <a:p>
            <a:r>
              <a:rPr lang="es-ES" sz="1000" b="1" dirty="0">
                <a:latin typeface="Arial Narrow" panose="020B0606020202030204" pitchFamily="34" charset="0"/>
              </a:rPr>
              <a:t>Pág.. </a:t>
            </a:r>
          </a:p>
        </p:txBody>
      </p:sp>
      <p:sp>
        <p:nvSpPr>
          <p:cNvPr id="25" name="69 Rectángulo">
            <a:extLst>
              <a:ext uri="{FF2B5EF4-FFF2-40B4-BE49-F238E27FC236}">
                <a16:creationId xmlns:a16="http://schemas.microsoft.com/office/drawing/2014/main" id="{16E2E6C8-7144-4647-828C-115C0D4783C1}"/>
              </a:ext>
            </a:extLst>
          </p:cNvPr>
          <p:cNvSpPr/>
          <p:nvPr/>
        </p:nvSpPr>
        <p:spPr>
          <a:xfrm>
            <a:off x="-73929" y="2385847"/>
            <a:ext cx="3549869"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Curso de vida de los casos notificados de Intoxicación aguda por sustancias químicas Periodo epidemiológico XIII 2025(p). </a:t>
            </a:r>
          </a:p>
        </p:txBody>
      </p:sp>
      <p:sp>
        <p:nvSpPr>
          <p:cNvPr id="27" name="69 Rectángulo">
            <a:extLst>
              <a:ext uri="{FF2B5EF4-FFF2-40B4-BE49-F238E27FC236}">
                <a16:creationId xmlns:a16="http://schemas.microsoft.com/office/drawing/2014/main" id="{2FB905D1-43C9-47F9-B2F4-C8553A42DFBF}"/>
              </a:ext>
            </a:extLst>
          </p:cNvPr>
          <p:cNvSpPr/>
          <p:nvPr/>
        </p:nvSpPr>
        <p:spPr>
          <a:xfrm>
            <a:off x="3811979" y="2394441"/>
            <a:ext cx="3356366"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de casos por estrato socioeconómico Medellín a Periodo epidemiológico XIII 2025(p). </a:t>
            </a:r>
          </a:p>
        </p:txBody>
      </p:sp>
      <p:sp>
        <p:nvSpPr>
          <p:cNvPr id="30" name="1 Rectángulo">
            <a:extLst>
              <a:ext uri="{FF2B5EF4-FFF2-40B4-BE49-F238E27FC236}">
                <a16:creationId xmlns:a16="http://schemas.microsoft.com/office/drawing/2014/main" id="{91F27D5B-1183-4FDD-B7B1-FE6F4E42334A}"/>
              </a:ext>
            </a:extLst>
          </p:cNvPr>
          <p:cNvSpPr/>
          <p:nvPr/>
        </p:nvSpPr>
        <p:spPr>
          <a:xfrm>
            <a:off x="22411" y="5076056"/>
            <a:ext cx="3543965" cy="492443"/>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 de casos por grupo de sustancia, a periodo epidemiológico </a:t>
            </a:r>
            <a:r>
              <a:rPr lang="es-CO" sz="1000" dirty="0" smtClean="0">
                <a:latin typeface="Arial Narrow" panose="020B0606020202030204" pitchFamily="34" charset="0"/>
              </a:rPr>
              <a:t>XIII </a:t>
            </a:r>
            <a:r>
              <a:rPr lang="es-CO" sz="1000" dirty="0">
                <a:latin typeface="Arial Narrow" panose="020B0606020202030204" pitchFamily="34" charset="0"/>
              </a:rPr>
              <a:t>acumulado. Medellín 2025(p)</a:t>
            </a:r>
          </a:p>
        </p:txBody>
      </p:sp>
      <p:sp>
        <p:nvSpPr>
          <p:cNvPr id="32" name="97 Rectángulo">
            <a:extLst>
              <a:ext uri="{FF2B5EF4-FFF2-40B4-BE49-F238E27FC236}">
                <a16:creationId xmlns:a16="http://schemas.microsoft.com/office/drawing/2014/main" id="{57DEA3A7-83EB-45AE-81E2-74DBF4E254CC}"/>
              </a:ext>
            </a:extLst>
          </p:cNvPr>
          <p:cNvSpPr/>
          <p:nvPr/>
        </p:nvSpPr>
        <p:spPr>
          <a:xfrm>
            <a:off x="-4757" y="8714682"/>
            <a:ext cx="6720353" cy="330860"/>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Comportamiento inusual para Intoxicaciones. Periodo epidemiológico XIII 2025(p). </a:t>
            </a:r>
          </a:p>
        </p:txBody>
      </p:sp>
      <p:sp>
        <p:nvSpPr>
          <p:cNvPr id="17" name="59 Rectángulo">
            <a:extLst>
              <a:ext uri="{FF2B5EF4-FFF2-40B4-BE49-F238E27FC236}">
                <a16:creationId xmlns:a16="http://schemas.microsoft.com/office/drawing/2014/main" id="{69D85F5C-7F35-4C4A-B574-883B2118FCEC}"/>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grpSp>
        <p:nvGrpSpPr>
          <p:cNvPr id="18" name="60 Grupo">
            <a:extLst>
              <a:ext uri="{FF2B5EF4-FFF2-40B4-BE49-F238E27FC236}">
                <a16:creationId xmlns:a16="http://schemas.microsoft.com/office/drawing/2014/main" id="{5C05BC6B-C41A-4644-A3BE-F2FB65B0DB1A}"/>
              </a:ext>
            </a:extLst>
          </p:cNvPr>
          <p:cNvGrpSpPr/>
          <p:nvPr/>
        </p:nvGrpSpPr>
        <p:grpSpPr>
          <a:xfrm>
            <a:off x="51047" y="98458"/>
            <a:ext cx="5124815" cy="280855"/>
            <a:chOff x="2448322" y="55530"/>
            <a:chExt cx="5124815" cy="280855"/>
          </a:xfrm>
        </p:grpSpPr>
        <p:sp>
          <p:nvSpPr>
            <p:cNvPr id="19" name="61 Elipse">
              <a:extLst>
                <a:ext uri="{FF2B5EF4-FFF2-40B4-BE49-F238E27FC236}">
                  <a16:creationId xmlns:a16="http://schemas.microsoft.com/office/drawing/2014/main" id="{99321572-754D-4A3E-B403-92029BD8F101}"/>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bg1"/>
                </a:solidFill>
                <a:latin typeface="Arial Narrow" panose="020B0606020202030204" pitchFamily="34" charset="0"/>
              </a:endParaRPr>
            </a:p>
          </p:txBody>
        </p:sp>
        <p:cxnSp>
          <p:nvCxnSpPr>
            <p:cNvPr id="20" name="62 Conector recto">
              <a:extLst>
                <a:ext uri="{FF2B5EF4-FFF2-40B4-BE49-F238E27FC236}">
                  <a16:creationId xmlns:a16="http://schemas.microsoft.com/office/drawing/2014/main" id="{1E60BDC7-DA92-4CA3-9866-5E4A26FFAB5D}"/>
                </a:ext>
              </a:extLst>
            </p:cNvPr>
            <p:cNvCxnSpPr>
              <a:stCxn id="1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63 CuadroTexto">
              <a:extLst>
                <a:ext uri="{FF2B5EF4-FFF2-40B4-BE49-F238E27FC236}">
                  <a16:creationId xmlns:a16="http://schemas.microsoft.com/office/drawing/2014/main" id="{1CC073D0-DA56-497D-9CE3-B2D323247C5C}"/>
                </a:ext>
              </a:extLst>
            </p:cNvPr>
            <p:cNvSpPr txBox="1"/>
            <p:nvPr/>
          </p:nvSpPr>
          <p:spPr>
            <a:xfrm>
              <a:off x="3379997" y="55530"/>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Curso de vida, estrato y grupo de sustancias</a:t>
              </a:r>
            </a:p>
          </p:txBody>
        </p:sp>
      </p:grpSp>
      <p:sp>
        <p:nvSpPr>
          <p:cNvPr id="22" name="1 Rectángulo">
            <a:extLst>
              <a:ext uri="{FF2B5EF4-FFF2-40B4-BE49-F238E27FC236}">
                <a16:creationId xmlns:a16="http://schemas.microsoft.com/office/drawing/2014/main" id="{D830343F-1A3F-40BB-BE45-44EE192B73DE}"/>
              </a:ext>
            </a:extLst>
          </p:cNvPr>
          <p:cNvSpPr/>
          <p:nvPr/>
        </p:nvSpPr>
        <p:spPr>
          <a:xfrm>
            <a:off x="3576224" y="5063570"/>
            <a:ext cx="3672006"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Incidencia de las intoxicaciones agudas por sustancias químicas con ocurrencia en Medellin últimos ocho años semana 53 2025(p)</a:t>
            </a:r>
          </a:p>
        </p:txBody>
      </p:sp>
      <p:sp>
        <p:nvSpPr>
          <p:cNvPr id="3" name="62 CuadroTexto">
            <a:extLst>
              <a:ext uri="{FF2B5EF4-FFF2-40B4-BE49-F238E27FC236}">
                <a16:creationId xmlns:a16="http://schemas.microsoft.com/office/drawing/2014/main" id="{9E4D1D8F-21C7-56AD-E77B-A27ACF294E8D}"/>
              </a:ext>
            </a:extLst>
          </p:cNvPr>
          <p:cNvSpPr txBox="1"/>
          <p:nvPr/>
        </p:nvSpPr>
        <p:spPr>
          <a:xfrm>
            <a:off x="6541975" y="39440"/>
            <a:ext cx="648121" cy="246221"/>
          </a:xfrm>
          <a:prstGeom prst="rect">
            <a:avLst/>
          </a:prstGeom>
          <a:noFill/>
        </p:spPr>
        <p:txBody>
          <a:bodyPr wrap="square" rtlCol="0">
            <a:spAutoFit/>
          </a:bodyPr>
          <a:lstStyle/>
          <a:p>
            <a:r>
              <a:rPr lang="es-ES" sz="1000" b="1" dirty="0">
                <a:solidFill>
                  <a:schemeClr val="bg1"/>
                </a:solidFill>
                <a:latin typeface="Arial Narrow" panose="020B0606020202030204" pitchFamily="34" charset="0"/>
              </a:rPr>
              <a:t>Pág</a:t>
            </a:r>
            <a:r>
              <a:rPr lang="es-ES" sz="1000" b="1" dirty="0" smtClean="0">
                <a:solidFill>
                  <a:schemeClr val="bg1"/>
                </a:solidFill>
                <a:latin typeface="Arial Narrow" panose="020B0606020202030204" pitchFamily="34" charset="0"/>
              </a:rPr>
              <a:t>. 15 </a:t>
            </a:r>
            <a:endParaRPr lang="es-ES" sz="1000" b="1" dirty="0">
              <a:solidFill>
                <a:schemeClr val="bg1"/>
              </a:solidFill>
              <a:latin typeface="Arial Narrow" panose="020B0606020202030204" pitchFamily="34" charset="0"/>
            </a:endParaRPr>
          </a:p>
        </p:txBody>
      </p:sp>
      <p:pic>
        <p:nvPicPr>
          <p:cNvPr id="2" name="Imagen 1">
            <a:extLst>
              <a:ext uri="{FF2B5EF4-FFF2-40B4-BE49-F238E27FC236}">
                <a16:creationId xmlns:a16="http://schemas.microsoft.com/office/drawing/2014/main" id="{D55BD357-04D6-4BEA-8C0D-4C5814E53992}"/>
              </a:ext>
            </a:extLst>
          </p:cNvPr>
          <p:cNvPicPr>
            <a:picLocks noChangeAspect="1"/>
          </p:cNvPicPr>
          <p:nvPr/>
        </p:nvPicPr>
        <p:blipFill>
          <a:blip r:embed="rId2"/>
          <a:stretch>
            <a:fillRect/>
          </a:stretch>
        </p:blipFill>
        <p:spPr>
          <a:xfrm>
            <a:off x="3660027" y="2862900"/>
            <a:ext cx="3503600" cy="2200669"/>
          </a:xfrm>
          <a:prstGeom prst="rect">
            <a:avLst/>
          </a:prstGeom>
        </p:spPr>
      </p:pic>
      <p:pic>
        <p:nvPicPr>
          <p:cNvPr id="8" name="Imagen 7">
            <a:extLst>
              <a:ext uri="{FF2B5EF4-FFF2-40B4-BE49-F238E27FC236}">
                <a16:creationId xmlns:a16="http://schemas.microsoft.com/office/drawing/2014/main" id="{2FE11808-E404-4D04-AD21-3979C00C42EC}"/>
              </a:ext>
            </a:extLst>
          </p:cNvPr>
          <p:cNvPicPr>
            <a:picLocks noChangeAspect="1"/>
          </p:cNvPicPr>
          <p:nvPr/>
        </p:nvPicPr>
        <p:blipFill>
          <a:blip r:embed="rId3"/>
          <a:stretch>
            <a:fillRect/>
          </a:stretch>
        </p:blipFill>
        <p:spPr>
          <a:xfrm>
            <a:off x="10800" y="5635721"/>
            <a:ext cx="7200900" cy="3106836"/>
          </a:xfrm>
          <a:prstGeom prst="rect">
            <a:avLst/>
          </a:prstGeom>
        </p:spPr>
      </p:pic>
      <p:pic>
        <p:nvPicPr>
          <p:cNvPr id="4" name="Imagen 3">
            <a:extLst>
              <a:ext uri="{FF2B5EF4-FFF2-40B4-BE49-F238E27FC236}">
                <a16:creationId xmlns:a16="http://schemas.microsoft.com/office/drawing/2014/main" id="{16F9482A-2B51-47E1-B2F4-6F4FA8C6676E}"/>
              </a:ext>
            </a:extLst>
          </p:cNvPr>
          <p:cNvPicPr>
            <a:picLocks noChangeAspect="1"/>
          </p:cNvPicPr>
          <p:nvPr/>
        </p:nvPicPr>
        <p:blipFill>
          <a:blip r:embed="rId4"/>
          <a:stretch>
            <a:fillRect/>
          </a:stretch>
        </p:blipFill>
        <p:spPr>
          <a:xfrm>
            <a:off x="22411" y="473171"/>
            <a:ext cx="3390738" cy="1921270"/>
          </a:xfrm>
          <a:prstGeom prst="rect">
            <a:avLst/>
          </a:prstGeom>
        </p:spPr>
      </p:pic>
      <p:pic>
        <p:nvPicPr>
          <p:cNvPr id="5" name="Imagen 4">
            <a:extLst>
              <a:ext uri="{FF2B5EF4-FFF2-40B4-BE49-F238E27FC236}">
                <a16:creationId xmlns:a16="http://schemas.microsoft.com/office/drawing/2014/main" id="{CCA04B35-A4F8-4F69-A9AB-A44DBC148788}"/>
              </a:ext>
            </a:extLst>
          </p:cNvPr>
          <p:cNvPicPr>
            <a:picLocks noChangeAspect="1"/>
          </p:cNvPicPr>
          <p:nvPr/>
        </p:nvPicPr>
        <p:blipFill>
          <a:blip r:embed="rId5"/>
          <a:stretch>
            <a:fillRect/>
          </a:stretch>
        </p:blipFill>
        <p:spPr>
          <a:xfrm>
            <a:off x="3743175" y="401443"/>
            <a:ext cx="3390738" cy="1975681"/>
          </a:xfrm>
          <a:prstGeom prst="rect">
            <a:avLst/>
          </a:prstGeom>
        </p:spPr>
      </p:pic>
      <p:pic>
        <p:nvPicPr>
          <p:cNvPr id="9" name="Imagen 8">
            <a:extLst>
              <a:ext uri="{FF2B5EF4-FFF2-40B4-BE49-F238E27FC236}">
                <a16:creationId xmlns:a16="http://schemas.microsoft.com/office/drawing/2014/main" id="{B0158BA9-825F-443F-8BA4-EDC02D19F72D}"/>
              </a:ext>
            </a:extLst>
          </p:cNvPr>
          <p:cNvPicPr>
            <a:picLocks noChangeAspect="1"/>
          </p:cNvPicPr>
          <p:nvPr/>
        </p:nvPicPr>
        <p:blipFill>
          <a:blip r:embed="rId6"/>
          <a:stretch>
            <a:fillRect/>
          </a:stretch>
        </p:blipFill>
        <p:spPr>
          <a:xfrm>
            <a:off x="32555" y="2731325"/>
            <a:ext cx="3513314" cy="2310097"/>
          </a:xfrm>
          <a:prstGeom prst="rect">
            <a:avLst/>
          </a:prstGeom>
        </p:spPr>
      </p:pic>
    </p:spTree>
    <p:extLst>
      <p:ext uri="{BB962C8B-B14F-4D97-AF65-F5344CB8AC3E}">
        <p14:creationId xmlns:p14="http://schemas.microsoft.com/office/powerpoint/2010/main" val="993480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3 Rectángulo">
            <a:extLst>
              <a:ext uri="{FF2B5EF4-FFF2-40B4-BE49-F238E27FC236}">
                <a16:creationId xmlns:a16="http://schemas.microsoft.com/office/drawing/2014/main" id="{A0A72556-472B-4DBD-9A99-B79B33E85CD2}"/>
              </a:ext>
            </a:extLst>
          </p:cNvPr>
          <p:cNvSpPr/>
          <p:nvPr/>
        </p:nvSpPr>
        <p:spPr>
          <a:xfrm>
            <a:off x="-10804" y="5168603"/>
            <a:ext cx="7200900" cy="39502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00" b="1" dirty="0">
                <a:latin typeface="Arial Narrow" panose="020B0606020202030204" pitchFamily="34" charset="0"/>
              </a:rPr>
              <a:t>Pág.. </a:t>
            </a:r>
          </a:p>
        </p:txBody>
      </p:sp>
      <p:sp>
        <p:nvSpPr>
          <p:cNvPr id="30" name="1 Rectángulo">
            <a:extLst>
              <a:ext uri="{FF2B5EF4-FFF2-40B4-BE49-F238E27FC236}">
                <a16:creationId xmlns:a16="http://schemas.microsoft.com/office/drawing/2014/main" id="{91F27D5B-1183-4FDD-B7B1-FE6F4E42334A}"/>
              </a:ext>
            </a:extLst>
          </p:cNvPr>
          <p:cNvSpPr/>
          <p:nvPr/>
        </p:nvSpPr>
        <p:spPr>
          <a:xfrm>
            <a:off x="22411" y="4783543"/>
            <a:ext cx="7167685" cy="323165"/>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mapa temático de incidencia de intoxicaciones agudas por sustancias químicas, a periodo epidemiológico XIII acumulado. Medellín 2025(p)</a:t>
            </a:r>
          </a:p>
        </p:txBody>
      </p:sp>
      <p:sp>
        <p:nvSpPr>
          <p:cNvPr id="17" name="59 Rectángulo">
            <a:extLst>
              <a:ext uri="{FF2B5EF4-FFF2-40B4-BE49-F238E27FC236}">
                <a16:creationId xmlns:a16="http://schemas.microsoft.com/office/drawing/2014/main" id="{69D85F5C-7F35-4C4A-B574-883B2118FCEC}"/>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grpSp>
        <p:nvGrpSpPr>
          <p:cNvPr id="18" name="60 Grupo">
            <a:extLst>
              <a:ext uri="{FF2B5EF4-FFF2-40B4-BE49-F238E27FC236}">
                <a16:creationId xmlns:a16="http://schemas.microsoft.com/office/drawing/2014/main" id="{5C05BC6B-C41A-4644-A3BE-F2FB65B0DB1A}"/>
              </a:ext>
            </a:extLst>
          </p:cNvPr>
          <p:cNvGrpSpPr/>
          <p:nvPr/>
        </p:nvGrpSpPr>
        <p:grpSpPr>
          <a:xfrm>
            <a:off x="51047" y="98458"/>
            <a:ext cx="5124815" cy="280855"/>
            <a:chOff x="2448322" y="55530"/>
            <a:chExt cx="5124815" cy="280855"/>
          </a:xfrm>
        </p:grpSpPr>
        <p:sp>
          <p:nvSpPr>
            <p:cNvPr id="19" name="61 Elipse">
              <a:extLst>
                <a:ext uri="{FF2B5EF4-FFF2-40B4-BE49-F238E27FC236}">
                  <a16:creationId xmlns:a16="http://schemas.microsoft.com/office/drawing/2014/main" id="{99321572-754D-4A3E-B403-92029BD8F101}"/>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bg1"/>
                </a:solidFill>
                <a:latin typeface="Arial Narrow" panose="020B0606020202030204" pitchFamily="34" charset="0"/>
              </a:endParaRPr>
            </a:p>
          </p:txBody>
        </p:sp>
        <p:cxnSp>
          <p:nvCxnSpPr>
            <p:cNvPr id="20" name="62 Conector recto">
              <a:extLst>
                <a:ext uri="{FF2B5EF4-FFF2-40B4-BE49-F238E27FC236}">
                  <a16:creationId xmlns:a16="http://schemas.microsoft.com/office/drawing/2014/main" id="{1E60BDC7-DA92-4CA3-9866-5E4A26FFAB5D}"/>
                </a:ext>
              </a:extLst>
            </p:cNvPr>
            <p:cNvCxnSpPr>
              <a:stCxn id="1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63 CuadroTexto">
              <a:extLst>
                <a:ext uri="{FF2B5EF4-FFF2-40B4-BE49-F238E27FC236}">
                  <a16:creationId xmlns:a16="http://schemas.microsoft.com/office/drawing/2014/main" id="{1CC073D0-DA56-497D-9CE3-B2D323247C5C}"/>
                </a:ext>
              </a:extLst>
            </p:cNvPr>
            <p:cNvSpPr txBox="1"/>
            <p:nvPr/>
          </p:nvSpPr>
          <p:spPr>
            <a:xfrm>
              <a:off x="3379997" y="55530"/>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Mapa de Incidencia</a:t>
              </a:r>
            </a:p>
          </p:txBody>
        </p:sp>
      </p:grpSp>
      <p:sp>
        <p:nvSpPr>
          <p:cNvPr id="33" name="13 Rectángulo">
            <a:extLst>
              <a:ext uri="{FF2B5EF4-FFF2-40B4-BE49-F238E27FC236}">
                <a16:creationId xmlns:a16="http://schemas.microsoft.com/office/drawing/2014/main" id="{AC4FAF05-AFA5-4203-9935-2457BC31BFD3}"/>
              </a:ext>
            </a:extLst>
          </p:cNvPr>
          <p:cNvSpPr/>
          <p:nvPr/>
        </p:nvSpPr>
        <p:spPr>
          <a:xfrm>
            <a:off x="0" y="6811932"/>
            <a:ext cx="7200900" cy="39502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34" name="38 CuadroTexto">
            <a:extLst>
              <a:ext uri="{FF2B5EF4-FFF2-40B4-BE49-F238E27FC236}">
                <a16:creationId xmlns:a16="http://schemas.microsoft.com/office/drawing/2014/main" id="{96A47E42-65E9-4289-9F6C-1C1AB5BA895E}"/>
              </a:ext>
            </a:extLst>
          </p:cNvPr>
          <p:cNvSpPr txBox="1"/>
          <p:nvPr/>
        </p:nvSpPr>
        <p:spPr>
          <a:xfrm>
            <a:off x="4827368" y="5574989"/>
            <a:ext cx="2331345" cy="577081"/>
          </a:xfrm>
          <a:prstGeom prst="rect">
            <a:avLst/>
          </a:prstGeom>
          <a:noFill/>
        </p:spPr>
        <p:txBody>
          <a:bodyPr wrap="square" rtlCol="0">
            <a:spAutoFit/>
          </a:bodyPr>
          <a:lstStyle/>
          <a:p>
            <a:pPr algn="ctr"/>
            <a:r>
              <a:rPr lang="es-ES" sz="1050" b="1" dirty="0">
                <a:latin typeface="Arial Narrow" panose="020B0606020202030204" pitchFamily="34" charset="0"/>
              </a:rPr>
              <a:t>Casos confirmados por laboratorio de intoxicación por metanol bebida adulterada</a:t>
            </a:r>
          </a:p>
        </p:txBody>
      </p:sp>
      <p:sp>
        <p:nvSpPr>
          <p:cNvPr id="36" name="CuadroTexto 35">
            <a:extLst>
              <a:ext uri="{FF2B5EF4-FFF2-40B4-BE49-F238E27FC236}">
                <a16:creationId xmlns:a16="http://schemas.microsoft.com/office/drawing/2014/main" id="{C29763A4-F9A1-40BC-87DF-C46829083469}"/>
              </a:ext>
            </a:extLst>
          </p:cNvPr>
          <p:cNvSpPr txBox="1"/>
          <p:nvPr/>
        </p:nvSpPr>
        <p:spPr>
          <a:xfrm>
            <a:off x="2293497" y="5625543"/>
            <a:ext cx="2312143" cy="430887"/>
          </a:xfrm>
          <a:prstGeom prst="rect">
            <a:avLst/>
          </a:prstGeom>
          <a:noFill/>
        </p:spPr>
        <p:txBody>
          <a:bodyPr wrap="square">
            <a:spAutoFit/>
          </a:bodyPr>
          <a:lstStyle/>
          <a:p>
            <a:pPr algn="ctr"/>
            <a:r>
              <a:rPr lang="es-ES" sz="1050" b="1" dirty="0">
                <a:latin typeface="Arial Narrow" panose="020B0606020202030204" pitchFamily="34" charset="0"/>
              </a:rPr>
              <a:t>Incidencia acumulada en población general x 100,000 habitantes</a:t>
            </a:r>
          </a:p>
        </p:txBody>
      </p:sp>
      <p:sp>
        <p:nvSpPr>
          <p:cNvPr id="37" name="CuadroTexto 36">
            <a:extLst>
              <a:ext uri="{FF2B5EF4-FFF2-40B4-BE49-F238E27FC236}">
                <a16:creationId xmlns:a16="http://schemas.microsoft.com/office/drawing/2014/main" id="{E141E421-A8CB-462C-AEE8-F557EC1E24DC}"/>
              </a:ext>
            </a:extLst>
          </p:cNvPr>
          <p:cNvSpPr txBox="1"/>
          <p:nvPr/>
        </p:nvSpPr>
        <p:spPr>
          <a:xfrm>
            <a:off x="-10804" y="5648087"/>
            <a:ext cx="2347866" cy="430887"/>
          </a:xfrm>
          <a:prstGeom prst="rect">
            <a:avLst/>
          </a:prstGeom>
          <a:noFill/>
        </p:spPr>
        <p:txBody>
          <a:bodyPr wrap="square">
            <a:spAutoFit/>
          </a:bodyPr>
          <a:lstStyle/>
          <a:p>
            <a:pPr algn="ctr"/>
            <a:r>
              <a:rPr lang="es-ES" sz="1050" b="1" dirty="0">
                <a:latin typeface="Arial Narrow" panose="020B0606020202030204" pitchFamily="34" charset="0"/>
              </a:rPr>
              <a:t>Proporción de brotes en población confinada</a:t>
            </a:r>
          </a:p>
        </p:txBody>
      </p:sp>
      <p:sp>
        <p:nvSpPr>
          <p:cNvPr id="40" name="74 CuadroTexto">
            <a:extLst>
              <a:ext uri="{FF2B5EF4-FFF2-40B4-BE49-F238E27FC236}">
                <a16:creationId xmlns:a16="http://schemas.microsoft.com/office/drawing/2014/main" id="{5643E42B-0BC0-48CC-8CF5-CACE86EDC66F}"/>
              </a:ext>
            </a:extLst>
          </p:cNvPr>
          <p:cNvSpPr txBox="1"/>
          <p:nvPr/>
        </p:nvSpPr>
        <p:spPr>
          <a:xfrm>
            <a:off x="2453957" y="6198205"/>
            <a:ext cx="1936748" cy="276999"/>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53,1* cada 100 mil habitantes</a:t>
            </a:r>
          </a:p>
        </p:txBody>
      </p:sp>
      <p:sp>
        <p:nvSpPr>
          <p:cNvPr id="41" name="80 CuadroTexto">
            <a:extLst>
              <a:ext uri="{FF2B5EF4-FFF2-40B4-BE49-F238E27FC236}">
                <a16:creationId xmlns:a16="http://schemas.microsoft.com/office/drawing/2014/main" id="{E022C868-7EDD-448B-B0FA-5605F11FFE70}"/>
              </a:ext>
            </a:extLst>
          </p:cNvPr>
          <p:cNvSpPr txBox="1"/>
          <p:nvPr/>
        </p:nvSpPr>
        <p:spPr>
          <a:xfrm>
            <a:off x="5268322" y="6261612"/>
            <a:ext cx="1449435"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1 caso - 0,07%</a:t>
            </a:r>
          </a:p>
        </p:txBody>
      </p:sp>
      <p:sp>
        <p:nvSpPr>
          <p:cNvPr id="42" name="80 CuadroTexto">
            <a:extLst>
              <a:ext uri="{FF2B5EF4-FFF2-40B4-BE49-F238E27FC236}">
                <a16:creationId xmlns:a16="http://schemas.microsoft.com/office/drawing/2014/main" id="{63096A58-F3CC-4759-BCEE-0D34147C8C3D}"/>
              </a:ext>
            </a:extLst>
          </p:cNvPr>
          <p:cNvSpPr txBox="1"/>
          <p:nvPr/>
        </p:nvSpPr>
        <p:spPr>
          <a:xfrm>
            <a:off x="835926" y="6223511"/>
            <a:ext cx="541221"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0%</a:t>
            </a:r>
          </a:p>
        </p:txBody>
      </p:sp>
      <p:grpSp>
        <p:nvGrpSpPr>
          <p:cNvPr id="43" name="72 Grupo">
            <a:extLst>
              <a:ext uri="{FF2B5EF4-FFF2-40B4-BE49-F238E27FC236}">
                <a16:creationId xmlns:a16="http://schemas.microsoft.com/office/drawing/2014/main" id="{0A8B4F07-9C99-4C4E-B668-9755E6C00DC3}"/>
              </a:ext>
            </a:extLst>
          </p:cNvPr>
          <p:cNvGrpSpPr/>
          <p:nvPr/>
        </p:nvGrpSpPr>
        <p:grpSpPr>
          <a:xfrm>
            <a:off x="223858" y="5203637"/>
            <a:ext cx="3526243" cy="261610"/>
            <a:chOff x="2448322" y="74775"/>
            <a:chExt cx="3526243" cy="261610"/>
          </a:xfrm>
        </p:grpSpPr>
        <p:sp>
          <p:nvSpPr>
            <p:cNvPr id="44" name="79 Elipse">
              <a:extLst>
                <a:ext uri="{FF2B5EF4-FFF2-40B4-BE49-F238E27FC236}">
                  <a16:creationId xmlns:a16="http://schemas.microsoft.com/office/drawing/2014/main" id="{4803568F-5672-49E3-A025-90BC4F097136}"/>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cxnSp>
          <p:nvCxnSpPr>
            <p:cNvPr id="45" name="80 Conector recto">
              <a:extLst>
                <a:ext uri="{FF2B5EF4-FFF2-40B4-BE49-F238E27FC236}">
                  <a16:creationId xmlns:a16="http://schemas.microsoft.com/office/drawing/2014/main" id="{70861693-9C14-46EB-B77F-79BFE272496B}"/>
                </a:ext>
              </a:extLst>
            </p:cNvPr>
            <p:cNvCxnSpPr>
              <a:stCxn id="4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81 CuadroTexto">
              <a:extLst>
                <a:ext uri="{FF2B5EF4-FFF2-40B4-BE49-F238E27FC236}">
                  <a16:creationId xmlns:a16="http://schemas.microsoft.com/office/drawing/2014/main" id="{E682A166-5D62-40A3-8E95-EE4701EEB0D8}"/>
                </a:ext>
              </a:extLst>
            </p:cNvPr>
            <p:cNvSpPr txBox="1"/>
            <p:nvPr/>
          </p:nvSpPr>
          <p:spPr>
            <a:xfrm>
              <a:off x="3382277" y="74775"/>
              <a:ext cx="2592288"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Indicadores</a:t>
              </a:r>
            </a:p>
          </p:txBody>
        </p:sp>
      </p:grpSp>
      <p:sp>
        <p:nvSpPr>
          <p:cNvPr id="3" name="62 CuadroTexto">
            <a:extLst>
              <a:ext uri="{FF2B5EF4-FFF2-40B4-BE49-F238E27FC236}">
                <a16:creationId xmlns:a16="http://schemas.microsoft.com/office/drawing/2014/main" id="{9E4D1D8F-21C7-56AD-E77B-A27ACF294E8D}"/>
              </a:ext>
            </a:extLst>
          </p:cNvPr>
          <p:cNvSpPr txBox="1"/>
          <p:nvPr/>
        </p:nvSpPr>
        <p:spPr>
          <a:xfrm>
            <a:off x="6541975" y="39440"/>
            <a:ext cx="648121" cy="246221"/>
          </a:xfrm>
          <a:prstGeom prst="rect">
            <a:avLst/>
          </a:prstGeom>
          <a:noFill/>
        </p:spPr>
        <p:txBody>
          <a:bodyPr wrap="square" rtlCol="0">
            <a:spAutoFit/>
          </a:bodyPr>
          <a:lstStyle/>
          <a:p>
            <a:r>
              <a:rPr lang="es-ES" sz="1000" b="1" dirty="0">
                <a:solidFill>
                  <a:schemeClr val="bg1"/>
                </a:solidFill>
                <a:latin typeface="Arial Narrow" panose="020B0606020202030204" pitchFamily="34" charset="0"/>
              </a:rPr>
              <a:t>Pág</a:t>
            </a:r>
            <a:r>
              <a:rPr lang="es-ES" sz="1000" b="1" dirty="0" smtClean="0">
                <a:solidFill>
                  <a:schemeClr val="bg1"/>
                </a:solidFill>
                <a:latin typeface="Arial Narrow" panose="020B0606020202030204" pitchFamily="34" charset="0"/>
              </a:rPr>
              <a:t>..16</a:t>
            </a:r>
            <a:endParaRPr lang="es-ES" sz="1000" b="1" dirty="0">
              <a:solidFill>
                <a:schemeClr val="bg1"/>
              </a:solidFill>
              <a:latin typeface="Arial Narrow" panose="020B0606020202030204" pitchFamily="34" charset="0"/>
            </a:endParaRPr>
          </a:p>
        </p:txBody>
      </p:sp>
      <p:grpSp>
        <p:nvGrpSpPr>
          <p:cNvPr id="35" name="72 Grupo">
            <a:extLst>
              <a:ext uri="{FF2B5EF4-FFF2-40B4-BE49-F238E27FC236}">
                <a16:creationId xmlns:a16="http://schemas.microsoft.com/office/drawing/2014/main" id="{F4D17AE1-218D-4ECC-B76A-7020ACD37727}"/>
              </a:ext>
            </a:extLst>
          </p:cNvPr>
          <p:cNvGrpSpPr/>
          <p:nvPr/>
        </p:nvGrpSpPr>
        <p:grpSpPr>
          <a:xfrm>
            <a:off x="190828" y="6873456"/>
            <a:ext cx="3526243" cy="261610"/>
            <a:chOff x="2448322" y="74775"/>
            <a:chExt cx="3526243" cy="261610"/>
          </a:xfrm>
        </p:grpSpPr>
        <p:sp>
          <p:nvSpPr>
            <p:cNvPr id="38" name="79 Elipse">
              <a:extLst>
                <a:ext uri="{FF2B5EF4-FFF2-40B4-BE49-F238E27FC236}">
                  <a16:creationId xmlns:a16="http://schemas.microsoft.com/office/drawing/2014/main" id="{0F46890A-8EE3-4FA4-B7CD-D1FAEA433657}"/>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cxnSp>
          <p:nvCxnSpPr>
            <p:cNvPr id="39" name="80 Conector recto">
              <a:extLst>
                <a:ext uri="{FF2B5EF4-FFF2-40B4-BE49-F238E27FC236}">
                  <a16:creationId xmlns:a16="http://schemas.microsoft.com/office/drawing/2014/main" id="{EBF4971A-7B40-41CC-B3E2-1C8AC764F939}"/>
                </a:ext>
              </a:extLst>
            </p:cNvPr>
            <p:cNvCxnSpPr>
              <a:stCxn id="3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81 CuadroTexto">
              <a:extLst>
                <a:ext uri="{FF2B5EF4-FFF2-40B4-BE49-F238E27FC236}">
                  <a16:creationId xmlns:a16="http://schemas.microsoft.com/office/drawing/2014/main" id="{3AD4FF94-2326-4189-B93D-E6F35951B04E}"/>
                </a:ext>
              </a:extLst>
            </p:cNvPr>
            <p:cNvSpPr txBox="1"/>
            <p:nvPr/>
          </p:nvSpPr>
          <p:spPr>
            <a:xfrm>
              <a:off x="3382277" y="74775"/>
              <a:ext cx="2592288"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Consideraciones Finales:</a:t>
              </a:r>
            </a:p>
          </p:txBody>
        </p:sp>
      </p:grpSp>
      <p:sp>
        <p:nvSpPr>
          <p:cNvPr id="48" name="84 Rectángulo">
            <a:extLst>
              <a:ext uri="{FF2B5EF4-FFF2-40B4-BE49-F238E27FC236}">
                <a16:creationId xmlns:a16="http://schemas.microsoft.com/office/drawing/2014/main" id="{B6BD1AF3-EDFA-4F81-BA82-2A7208E77614}"/>
              </a:ext>
            </a:extLst>
          </p:cNvPr>
          <p:cNvSpPr/>
          <p:nvPr/>
        </p:nvSpPr>
        <p:spPr>
          <a:xfrm>
            <a:off x="-10804" y="7217467"/>
            <a:ext cx="7135004" cy="1754326"/>
          </a:xfrm>
          <a:prstGeom prst="rect">
            <a:avLst/>
          </a:prstGeom>
        </p:spPr>
        <p:txBody>
          <a:bodyPr wrap="square">
            <a:spAutoFit/>
          </a:bodyPr>
          <a:lstStyle/>
          <a:p>
            <a:pPr algn="just"/>
            <a:r>
              <a:rPr lang="es-CO" sz="1200" dirty="0">
                <a:latin typeface="Arial Narrow" panose="020B0606020202030204" pitchFamily="34" charset="0"/>
              </a:rPr>
              <a:t>El comportamiento de la notificación tuvo </a:t>
            </a:r>
            <a:r>
              <a:rPr lang="es-ES" sz="1200" dirty="0">
                <a:latin typeface="Arial Narrow" panose="020B0606020202030204" pitchFamily="34" charset="0"/>
              </a:rPr>
              <a:t>una disminución de 1,6%, 23 casos menos con respecto al mismo periodo del año anterior donde se presentaron 1422 casos</a:t>
            </a:r>
          </a:p>
          <a:p>
            <a:pPr algn="just"/>
            <a:r>
              <a:rPr lang="es-CO" sz="1200" dirty="0">
                <a:latin typeface="Arial Narrow" panose="020B0606020202030204" pitchFamily="34" charset="0"/>
              </a:rPr>
              <a:t>Alrededor del 45% de las notificaciones relacionadas con las intoxicaciones corresponden a intoxicaciones por sustancias psicoactivas, viéndose mas afectado el sexo masculino. El lugar de mayor ocurrencia de las intoxicaciones en general es el hogar y la vía de exposición más frecuente es la oral.</a:t>
            </a:r>
          </a:p>
          <a:p>
            <a:pPr algn="just"/>
            <a:r>
              <a:rPr lang="es-CO" sz="1200" dirty="0">
                <a:latin typeface="Arial Narrow" panose="020B0606020202030204" pitchFamily="34" charset="0"/>
              </a:rPr>
              <a:t>En relación al tipo de exposición  la mayoría de ellas son de forma accidental, al igual que la intencional psicoactivas seguidas de la de posible acto delictivo. 341 afectados requirieron ser hospitalizados. Se presentaron diecinueve muertes (trece hombres, seis mujeres), 9 por sustancias psicoactivas, 3 por metanol, 3 por medicamentos</a:t>
            </a:r>
            <a:r>
              <a:rPr lang="es-CO" sz="1200">
                <a:latin typeface="Arial Narrow" panose="020B0606020202030204" pitchFamily="34" charset="0"/>
              </a:rPr>
              <a:t>, 2 por plaguicidas, 1 </a:t>
            </a:r>
            <a:r>
              <a:rPr lang="es-CO" sz="1200" dirty="0">
                <a:latin typeface="Arial Narrow" panose="020B0606020202030204" pitchFamily="34" charset="0"/>
              </a:rPr>
              <a:t>por solventes</a:t>
            </a:r>
            <a:r>
              <a:rPr lang="es-CO" sz="1200">
                <a:latin typeface="Arial Narrow" panose="020B0606020202030204" pitchFamily="34" charset="0"/>
              </a:rPr>
              <a:t>, y 1 </a:t>
            </a:r>
            <a:r>
              <a:rPr lang="es-CO" sz="1200" dirty="0">
                <a:latin typeface="Arial Narrow" panose="020B0606020202030204" pitchFamily="34" charset="0"/>
              </a:rPr>
              <a:t>por </a:t>
            </a:r>
            <a:r>
              <a:rPr lang="es-CO" sz="1200">
                <a:latin typeface="Arial Narrow" panose="020B0606020202030204" pitchFamily="34" charset="0"/>
              </a:rPr>
              <a:t>otras sustancias.</a:t>
            </a:r>
            <a:endParaRPr lang="es-ES" sz="1200" dirty="0">
              <a:latin typeface="Arial Narrow" panose="020B0606020202030204" pitchFamily="34" charset="0"/>
            </a:endParaRPr>
          </a:p>
        </p:txBody>
      </p:sp>
      <p:pic>
        <p:nvPicPr>
          <p:cNvPr id="2" name="Imagen 1">
            <a:extLst>
              <a:ext uri="{FF2B5EF4-FFF2-40B4-BE49-F238E27FC236}">
                <a16:creationId xmlns:a16="http://schemas.microsoft.com/office/drawing/2014/main" id="{1FFCD299-7B5C-4FEF-9238-C28F1A6E5C57}"/>
              </a:ext>
            </a:extLst>
          </p:cNvPr>
          <p:cNvPicPr>
            <a:picLocks noChangeAspect="1"/>
          </p:cNvPicPr>
          <p:nvPr/>
        </p:nvPicPr>
        <p:blipFill>
          <a:blip r:embed="rId2"/>
          <a:stretch>
            <a:fillRect/>
          </a:stretch>
        </p:blipFill>
        <p:spPr>
          <a:xfrm>
            <a:off x="190828" y="379313"/>
            <a:ext cx="6967885" cy="4369596"/>
          </a:xfrm>
          <a:prstGeom prst="rect">
            <a:avLst/>
          </a:prstGeom>
        </p:spPr>
      </p:pic>
    </p:spTree>
    <p:extLst>
      <p:ext uri="{BB962C8B-B14F-4D97-AF65-F5344CB8AC3E}">
        <p14:creationId xmlns:p14="http://schemas.microsoft.com/office/powerpoint/2010/main" val="1232883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13 Rectángulo">
            <a:extLst>
              <a:ext uri="{FF2B5EF4-FFF2-40B4-BE49-F238E27FC236}">
                <a16:creationId xmlns:a16="http://schemas.microsoft.com/office/drawing/2014/main" id="{9EE3C3CF-4FDA-4CE5-B381-16916AFD5C42}"/>
              </a:ext>
            </a:extLst>
          </p:cNvPr>
          <p:cNvSpPr/>
          <p:nvPr/>
        </p:nvSpPr>
        <p:spPr>
          <a:xfrm>
            <a:off x="26767" y="4886462"/>
            <a:ext cx="7150840"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Rectángulo 1"/>
          <p:cNvSpPr/>
          <p:nvPr/>
        </p:nvSpPr>
        <p:spPr>
          <a:xfrm>
            <a:off x="0" y="-17514"/>
            <a:ext cx="2123207" cy="221221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26" name="13 Rectángulo">
            <a:extLst>
              <a:ext uri="{FF2B5EF4-FFF2-40B4-BE49-F238E27FC236}">
                <a16:creationId xmlns:a16="http://schemas.microsoft.com/office/drawing/2014/main" id="{9A921D88-2990-4967-BB1E-868FD37934E4}"/>
              </a:ext>
            </a:extLst>
          </p:cNvPr>
          <p:cNvSpPr/>
          <p:nvPr/>
        </p:nvSpPr>
        <p:spPr>
          <a:xfrm>
            <a:off x="2151839" y="-3382"/>
            <a:ext cx="5049059"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8429" y="2203748"/>
            <a:ext cx="2143410"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4" y="492976"/>
            <a:ext cx="2562201" cy="276999"/>
          </a:xfrm>
          <a:prstGeom prst="rect">
            <a:avLst/>
          </a:prstGeom>
          <a:noFill/>
        </p:spPr>
        <p:txBody>
          <a:bodyPr wrap="square" rtlCol="0">
            <a:spAutoFit/>
          </a:bodyPr>
          <a:lstStyle/>
          <a:p>
            <a:r>
              <a:rPr lang="es-ES" sz="1200" b="1" dirty="0">
                <a:latin typeface="Arial Narrow" panose="020B0606020202030204" pitchFamily="34" charset="0"/>
              </a:rPr>
              <a:t>Periodo epidemiológico XIII - 2025</a:t>
            </a:r>
          </a:p>
        </p:txBody>
      </p:sp>
      <p:grpSp>
        <p:nvGrpSpPr>
          <p:cNvPr id="8" name="7 Grupo"/>
          <p:cNvGrpSpPr/>
          <p:nvPr/>
        </p:nvGrpSpPr>
        <p:grpSpPr>
          <a:xfrm>
            <a:off x="274008" y="3416240"/>
            <a:ext cx="1800200" cy="507733"/>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4" y="3478753"/>
              <a:ext cx="1593563" cy="713071"/>
            </a:xfrm>
            <a:prstGeom prst="rect">
              <a:avLst/>
            </a:prstGeom>
            <a:noFill/>
          </p:spPr>
          <p:txBody>
            <a:bodyPr wrap="square" rtlCol="0">
              <a:spAutoFit/>
            </a:bodyPr>
            <a:lstStyle/>
            <a:p>
              <a:pPr algn="ctr"/>
              <a:r>
                <a:rPr lang="es-ES" sz="2000" b="1" dirty="0">
                  <a:latin typeface="Arial Narrow" panose="020B0606020202030204" pitchFamily="34" charset="0"/>
                </a:rPr>
                <a:t>30</a:t>
              </a:r>
            </a:p>
          </p:txBody>
        </p:sp>
      </p:grpSp>
      <p:sp>
        <p:nvSpPr>
          <p:cNvPr id="9" name="8 CuadroTexto"/>
          <p:cNvSpPr txBox="1"/>
          <p:nvPr/>
        </p:nvSpPr>
        <p:spPr>
          <a:xfrm>
            <a:off x="253641" y="3993995"/>
            <a:ext cx="1869566" cy="707886"/>
          </a:xfrm>
          <a:prstGeom prst="rect">
            <a:avLst/>
          </a:prstGeom>
          <a:noFill/>
        </p:spPr>
        <p:txBody>
          <a:bodyPr wrap="square" rtlCol="0">
            <a:spAutoFit/>
          </a:bodyPr>
          <a:lstStyle/>
          <a:p>
            <a:pPr algn="ctr"/>
            <a:r>
              <a:rPr lang="es-ES" sz="1000" b="1" dirty="0">
                <a:latin typeface="Arial Narrow" panose="020B0606020202030204" pitchFamily="34" charset="0"/>
              </a:rPr>
              <a:t>Variación porcentual de  1150%  más respecto al mismo periodo acumulado del año anterior donde se reportó  7</a:t>
            </a:r>
            <a:r>
              <a:rPr lang="es-ES" sz="1000" b="1" dirty="0">
                <a:solidFill>
                  <a:srgbClr val="FF0000"/>
                </a:solidFill>
                <a:latin typeface="Arial Narrow" panose="020B0606020202030204" pitchFamily="34" charset="0"/>
              </a:rPr>
              <a:t> </a:t>
            </a:r>
            <a:r>
              <a:rPr lang="es-ES" sz="1000" b="1" dirty="0">
                <a:latin typeface="Arial Narrow" panose="020B0606020202030204" pitchFamily="34" charset="0"/>
              </a:rPr>
              <a:t>casos</a:t>
            </a:r>
          </a:p>
        </p:txBody>
      </p:sp>
      <p:sp>
        <p:nvSpPr>
          <p:cNvPr id="10" name="9 Flecha arriba"/>
          <p:cNvSpPr/>
          <p:nvPr/>
        </p:nvSpPr>
        <p:spPr>
          <a:xfrm rot="10800000" flipH="1" flipV="1">
            <a:off x="23293" y="4134039"/>
            <a:ext cx="282510"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14 Grupo"/>
          <p:cNvGrpSpPr/>
          <p:nvPr/>
        </p:nvGrpSpPr>
        <p:grpSpPr>
          <a:xfrm>
            <a:off x="2189947" y="133319"/>
            <a:ext cx="936104" cy="261610"/>
            <a:chOff x="2448322" y="74775"/>
            <a:chExt cx="936104" cy="261610"/>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17</a:t>
            </a:r>
            <a:endParaRPr lang="es-ES" sz="1050" b="1" dirty="0">
              <a:latin typeface="Arial Narrow" panose="020B0606020202030204" pitchFamily="34" charset="0"/>
            </a:endParaRPr>
          </a:p>
        </p:txBody>
      </p:sp>
      <p:sp>
        <p:nvSpPr>
          <p:cNvPr id="37" name="36 Título"/>
          <p:cNvSpPr>
            <a:spLocks noGrp="1"/>
          </p:cNvSpPr>
          <p:nvPr>
            <p:ph type="ctrTitle"/>
          </p:nvPr>
        </p:nvSpPr>
        <p:spPr>
          <a:xfrm>
            <a:off x="-74280" y="1333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Fiebre Tifoidea</a:t>
            </a:r>
          </a:p>
        </p:txBody>
      </p:sp>
      <p:sp>
        <p:nvSpPr>
          <p:cNvPr id="12" name="Conector 11"/>
          <p:cNvSpPr/>
          <p:nvPr/>
        </p:nvSpPr>
        <p:spPr>
          <a:xfrm>
            <a:off x="371535" y="769975"/>
            <a:ext cx="1417197" cy="1424729"/>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4"/>
          <a:stretch>
            <a:fillRect/>
          </a:stretch>
        </p:blipFill>
        <p:spPr>
          <a:xfrm>
            <a:off x="371535" y="734355"/>
            <a:ext cx="1417197" cy="141719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1" name="25 Grupo">
            <a:extLst>
              <a:ext uri="{FF2B5EF4-FFF2-40B4-BE49-F238E27FC236}">
                <a16:creationId xmlns:a16="http://schemas.microsoft.com/office/drawing/2014/main" id="{891DEE5B-9E4E-4ACC-9414-5FCA2099358C}"/>
              </a:ext>
            </a:extLst>
          </p:cNvPr>
          <p:cNvGrpSpPr/>
          <p:nvPr/>
        </p:nvGrpSpPr>
        <p:grpSpPr>
          <a:xfrm>
            <a:off x="153946" y="4965888"/>
            <a:ext cx="3446504" cy="276999"/>
            <a:chOff x="2448322" y="74775"/>
            <a:chExt cx="3446504" cy="276999"/>
          </a:xfrm>
        </p:grpSpPr>
        <p:sp>
          <p:nvSpPr>
            <p:cNvPr id="32" name="26 Elipse">
              <a:extLst>
                <a:ext uri="{FF2B5EF4-FFF2-40B4-BE49-F238E27FC236}">
                  <a16:creationId xmlns:a16="http://schemas.microsoft.com/office/drawing/2014/main" id="{509D6518-DA4B-4F01-A9AF-597DBC0844FA}"/>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3" name="27 Conector recto">
              <a:extLst>
                <a:ext uri="{FF2B5EF4-FFF2-40B4-BE49-F238E27FC236}">
                  <a16:creationId xmlns:a16="http://schemas.microsoft.com/office/drawing/2014/main" id="{1B84D9F1-C756-4DEB-91FC-368214E77225}"/>
                </a:ext>
              </a:extLst>
            </p:cNvPr>
            <p:cNvCxnSpPr>
              <a:stCxn id="3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28 CuadroTexto">
              <a:extLst>
                <a:ext uri="{FF2B5EF4-FFF2-40B4-BE49-F238E27FC236}">
                  <a16:creationId xmlns:a16="http://schemas.microsoft.com/office/drawing/2014/main" id="{C5D17E55-25B3-4DE0-8BC3-BB4BC3D45817}"/>
                </a:ext>
              </a:extLst>
            </p:cNvPr>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102" name="63 CuadroTexto">
            <a:extLst>
              <a:ext uri="{FF2B5EF4-FFF2-40B4-BE49-F238E27FC236}">
                <a16:creationId xmlns:a16="http://schemas.microsoft.com/office/drawing/2014/main" id="{3353A748-2BBF-43D6-B270-01758623E520}"/>
              </a:ext>
            </a:extLst>
          </p:cNvPr>
          <p:cNvSpPr txBox="1"/>
          <p:nvPr/>
        </p:nvSpPr>
        <p:spPr>
          <a:xfrm>
            <a:off x="3131591" y="94856"/>
            <a:ext cx="2444026"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Incidencia por 100 mil habitantes</a:t>
            </a:r>
          </a:p>
        </p:txBody>
      </p:sp>
      <p:sp>
        <p:nvSpPr>
          <p:cNvPr id="104" name="69 Rectángulo">
            <a:extLst>
              <a:ext uri="{FF2B5EF4-FFF2-40B4-BE49-F238E27FC236}">
                <a16:creationId xmlns:a16="http://schemas.microsoft.com/office/drawing/2014/main" id="{577C6B3B-B460-4927-9B4E-37B3591AAB0F}"/>
              </a:ext>
            </a:extLst>
          </p:cNvPr>
          <p:cNvSpPr/>
          <p:nvPr/>
        </p:nvSpPr>
        <p:spPr>
          <a:xfrm>
            <a:off x="2103083" y="4314433"/>
            <a:ext cx="475414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los casos notificados de fiebre tifoidea del 2018 al 2025. </a:t>
            </a:r>
          </a:p>
          <a:p>
            <a:pPr algn="just"/>
            <a:r>
              <a:rPr lang="es-ES" sz="1050" dirty="0">
                <a:latin typeface="Arial Narrow" panose="020B0606020202030204" pitchFamily="34" charset="0"/>
              </a:rPr>
              <a:t>Periodo epidemiológico  acumulado XIII 2025(p). </a:t>
            </a:r>
          </a:p>
        </p:txBody>
      </p:sp>
      <p:grpSp>
        <p:nvGrpSpPr>
          <p:cNvPr id="173" name="5 Grupo">
            <a:extLst>
              <a:ext uri="{FF2B5EF4-FFF2-40B4-BE49-F238E27FC236}">
                <a16:creationId xmlns:a16="http://schemas.microsoft.com/office/drawing/2014/main" id="{A99DF991-3E92-462B-B152-97F5787F5E3D}"/>
              </a:ext>
            </a:extLst>
          </p:cNvPr>
          <p:cNvGrpSpPr/>
          <p:nvPr/>
        </p:nvGrpSpPr>
        <p:grpSpPr>
          <a:xfrm>
            <a:off x="44564" y="5739239"/>
            <a:ext cx="840140" cy="1573268"/>
            <a:chOff x="1032118" y="553075"/>
            <a:chExt cx="840140" cy="1573268"/>
          </a:xfrm>
        </p:grpSpPr>
        <p:pic>
          <p:nvPicPr>
            <p:cNvPr id="174" name="Picture 3">
              <a:extLst>
                <a:ext uri="{FF2B5EF4-FFF2-40B4-BE49-F238E27FC236}">
                  <a16:creationId xmlns:a16="http://schemas.microsoft.com/office/drawing/2014/main" id="{C242ADE3-ACE3-45EC-9394-631610310CF9}"/>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5" name="11 Rectángulo redondeado">
              <a:extLst>
                <a:ext uri="{FF2B5EF4-FFF2-40B4-BE49-F238E27FC236}">
                  <a16:creationId xmlns:a16="http://schemas.microsoft.com/office/drawing/2014/main" id="{82DC7C44-08F7-4A53-A069-2B556827F2E8}"/>
                </a:ext>
              </a:extLst>
            </p:cNvPr>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53,3%</a:t>
              </a:r>
            </a:p>
          </p:txBody>
        </p:sp>
        <p:sp>
          <p:nvSpPr>
            <p:cNvPr id="176" name="3 Rectángulo">
              <a:extLst>
                <a:ext uri="{FF2B5EF4-FFF2-40B4-BE49-F238E27FC236}">
                  <a16:creationId xmlns:a16="http://schemas.microsoft.com/office/drawing/2014/main" id="{3BE6ECAE-8935-46D8-A315-BC14D70B1A08}"/>
                </a:ext>
              </a:extLst>
            </p:cNvPr>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77" name="4 Rectángulo">
              <a:extLst>
                <a:ext uri="{FF2B5EF4-FFF2-40B4-BE49-F238E27FC236}">
                  <a16:creationId xmlns:a16="http://schemas.microsoft.com/office/drawing/2014/main" id="{3E4B45A7-5641-480B-B128-A5DFBE97D98D}"/>
                </a:ext>
              </a:extLst>
            </p:cNvPr>
            <p:cNvSpPr/>
            <p:nvPr/>
          </p:nvSpPr>
          <p:spPr>
            <a:xfrm>
              <a:off x="1141927" y="1849344"/>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grpSp>
      <p:grpSp>
        <p:nvGrpSpPr>
          <p:cNvPr id="178" name="2 Grupo">
            <a:extLst>
              <a:ext uri="{FF2B5EF4-FFF2-40B4-BE49-F238E27FC236}">
                <a16:creationId xmlns:a16="http://schemas.microsoft.com/office/drawing/2014/main" id="{240B3408-5E6E-4FDF-8C51-1715F9784706}"/>
              </a:ext>
            </a:extLst>
          </p:cNvPr>
          <p:cNvGrpSpPr/>
          <p:nvPr/>
        </p:nvGrpSpPr>
        <p:grpSpPr>
          <a:xfrm>
            <a:off x="994513" y="5741979"/>
            <a:ext cx="812752" cy="1594295"/>
            <a:chOff x="1825139" y="1057131"/>
            <a:chExt cx="812752" cy="1594295"/>
          </a:xfrm>
        </p:grpSpPr>
        <p:sp>
          <p:nvSpPr>
            <p:cNvPr id="179" name="41 Rectángulo redondeado">
              <a:extLst>
                <a:ext uri="{FF2B5EF4-FFF2-40B4-BE49-F238E27FC236}">
                  <a16:creationId xmlns:a16="http://schemas.microsoft.com/office/drawing/2014/main" id="{951AA765-2D1E-4B9A-8105-3F69D550CCE9}"/>
                </a:ext>
              </a:extLst>
            </p:cNvPr>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46,7%</a:t>
              </a:r>
            </a:p>
          </p:txBody>
        </p:sp>
        <p:sp>
          <p:nvSpPr>
            <p:cNvPr id="180" name="31 Rectángulo">
              <a:extLst>
                <a:ext uri="{FF2B5EF4-FFF2-40B4-BE49-F238E27FC236}">
                  <a16:creationId xmlns:a16="http://schemas.microsoft.com/office/drawing/2014/main" id="{A07EF153-B498-4343-AD2C-E14ED910739B}"/>
                </a:ext>
              </a:extLst>
            </p:cNvPr>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81" name="34 Rectángulo">
              <a:extLst>
                <a:ext uri="{FF2B5EF4-FFF2-40B4-BE49-F238E27FC236}">
                  <a16:creationId xmlns:a16="http://schemas.microsoft.com/office/drawing/2014/main" id="{DA4498F3-588D-4061-BF9A-6202CC261B3B}"/>
                </a:ext>
              </a:extLst>
            </p:cNvPr>
            <p:cNvSpPr/>
            <p:nvPr/>
          </p:nvSpPr>
          <p:spPr>
            <a:xfrm>
              <a:off x="1891954" y="2374427"/>
              <a:ext cx="720069" cy="276999"/>
            </a:xfrm>
            <a:prstGeom prst="rect">
              <a:avLst/>
            </a:prstGeom>
          </p:spPr>
          <p:txBody>
            <a:bodyPr wrap="none">
              <a:spAutoFit/>
            </a:bodyPr>
            <a:lstStyle/>
            <a:p>
              <a:r>
                <a:rPr lang="es-ES" sz="1200" b="1" dirty="0">
                  <a:latin typeface="Arial Narrow" panose="020B0606020202030204" pitchFamily="34" charset="0"/>
                </a:rPr>
                <a:t>14 casos</a:t>
              </a:r>
              <a:endParaRPr lang="es-CO" sz="1200" dirty="0"/>
            </a:p>
          </p:txBody>
        </p:sp>
        <p:pic>
          <p:nvPicPr>
            <p:cNvPr id="182" name="Picture 3">
              <a:extLst>
                <a:ext uri="{FF2B5EF4-FFF2-40B4-BE49-F238E27FC236}">
                  <a16:creationId xmlns:a16="http://schemas.microsoft.com/office/drawing/2014/main" id="{0A81E725-8FF1-4AC2-A9E4-1066E2AB5B7D}"/>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3" name="6 Grupo">
            <a:extLst>
              <a:ext uri="{FF2B5EF4-FFF2-40B4-BE49-F238E27FC236}">
                <a16:creationId xmlns:a16="http://schemas.microsoft.com/office/drawing/2014/main" id="{8025EBE9-B8FF-467D-A28C-758E2ED56CCE}"/>
              </a:ext>
            </a:extLst>
          </p:cNvPr>
          <p:cNvGrpSpPr/>
          <p:nvPr/>
        </p:nvGrpSpPr>
        <p:grpSpPr>
          <a:xfrm>
            <a:off x="2086783" y="5708617"/>
            <a:ext cx="1152880" cy="1582804"/>
            <a:chOff x="3115290" y="1057131"/>
            <a:chExt cx="1152880" cy="1582804"/>
          </a:xfrm>
        </p:grpSpPr>
        <p:grpSp>
          <p:nvGrpSpPr>
            <p:cNvPr id="184" name="49 Grupo">
              <a:extLst>
                <a:ext uri="{FF2B5EF4-FFF2-40B4-BE49-F238E27FC236}">
                  <a16:creationId xmlns:a16="http://schemas.microsoft.com/office/drawing/2014/main" id="{07E438F1-E0DC-410D-9CBA-16B321EA1F5D}"/>
                </a:ext>
              </a:extLst>
            </p:cNvPr>
            <p:cNvGrpSpPr/>
            <p:nvPr/>
          </p:nvGrpSpPr>
          <p:grpSpPr>
            <a:xfrm>
              <a:off x="3115290" y="1781104"/>
              <a:ext cx="1152880" cy="858831"/>
              <a:chOff x="3744466" y="1301912"/>
              <a:chExt cx="1152880" cy="858831"/>
            </a:xfrm>
          </p:grpSpPr>
          <p:sp>
            <p:nvSpPr>
              <p:cNvPr id="186" name="50 Rectángulo redondeado">
                <a:extLst>
                  <a:ext uri="{FF2B5EF4-FFF2-40B4-BE49-F238E27FC236}">
                    <a16:creationId xmlns:a16="http://schemas.microsoft.com/office/drawing/2014/main" id="{F31841B0-1882-4CA7-AD79-6EC160CD0DAD}"/>
                  </a:ext>
                </a:extLst>
              </p:cNvPr>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187" name="52 Rectángulo">
                <a:extLst>
                  <a:ext uri="{FF2B5EF4-FFF2-40B4-BE49-F238E27FC236}">
                    <a16:creationId xmlns:a16="http://schemas.microsoft.com/office/drawing/2014/main" id="{205DE12B-DE5E-4A51-B5C9-31EA931477A1}"/>
                  </a:ext>
                </a:extLst>
              </p:cNvPr>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88" name="53 Rectángulo">
                <a:extLst>
                  <a:ext uri="{FF2B5EF4-FFF2-40B4-BE49-F238E27FC236}">
                    <a16:creationId xmlns:a16="http://schemas.microsoft.com/office/drawing/2014/main" id="{DE998490-518F-4B88-AB9E-CBBC78358D8F}"/>
                  </a:ext>
                </a:extLst>
              </p:cNvPr>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185" name="Picture 3">
              <a:extLst>
                <a:ext uri="{FF2B5EF4-FFF2-40B4-BE49-F238E27FC236}">
                  <a16:creationId xmlns:a16="http://schemas.microsoft.com/office/drawing/2014/main" id="{95215F6D-C1C5-43D2-95FC-B364B03C7CC6}"/>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9" name="8 Grupo">
            <a:extLst>
              <a:ext uri="{FF2B5EF4-FFF2-40B4-BE49-F238E27FC236}">
                <a16:creationId xmlns:a16="http://schemas.microsoft.com/office/drawing/2014/main" id="{DDE10130-57BF-4E31-9A0D-67CF474B2F32}"/>
              </a:ext>
            </a:extLst>
          </p:cNvPr>
          <p:cNvGrpSpPr/>
          <p:nvPr/>
        </p:nvGrpSpPr>
        <p:grpSpPr>
          <a:xfrm>
            <a:off x="3248018" y="5708617"/>
            <a:ext cx="740068" cy="1574421"/>
            <a:chOff x="4588574" y="1057131"/>
            <a:chExt cx="740068" cy="1574421"/>
          </a:xfrm>
        </p:grpSpPr>
        <p:grpSp>
          <p:nvGrpSpPr>
            <p:cNvPr id="190" name="7 Grupo">
              <a:extLst>
                <a:ext uri="{FF2B5EF4-FFF2-40B4-BE49-F238E27FC236}">
                  <a16:creationId xmlns:a16="http://schemas.microsoft.com/office/drawing/2014/main" id="{80C423B7-4A80-4739-809B-006BB163AB03}"/>
                </a:ext>
              </a:extLst>
            </p:cNvPr>
            <p:cNvGrpSpPr/>
            <p:nvPr/>
          </p:nvGrpSpPr>
          <p:grpSpPr>
            <a:xfrm>
              <a:off x="4588574" y="1751628"/>
              <a:ext cx="740068" cy="879924"/>
              <a:chOff x="5245046" y="1274868"/>
              <a:chExt cx="740068" cy="879924"/>
            </a:xfrm>
          </p:grpSpPr>
          <p:sp>
            <p:nvSpPr>
              <p:cNvPr id="192" name="43 Rectángulo redondeado">
                <a:extLst>
                  <a:ext uri="{FF2B5EF4-FFF2-40B4-BE49-F238E27FC236}">
                    <a16:creationId xmlns:a16="http://schemas.microsoft.com/office/drawing/2014/main" id="{E6FD59C9-55A7-4CB9-B4CB-E8A47CB4B62F}"/>
                  </a:ext>
                </a:extLst>
              </p:cNvPr>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193" name="33 Rectángulo">
                <a:extLst>
                  <a:ext uri="{FF2B5EF4-FFF2-40B4-BE49-F238E27FC236}">
                    <a16:creationId xmlns:a16="http://schemas.microsoft.com/office/drawing/2014/main" id="{9CF4364B-85BB-4859-9504-E17AA464F53C}"/>
                  </a:ext>
                </a:extLst>
              </p:cNvPr>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194" name="36 Rectángulo">
                <a:extLst>
                  <a:ext uri="{FF2B5EF4-FFF2-40B4-BE49-F238E27FC236}">
                    <a16:creationId xmlns:a16="http://schemas.microsoft.com/office/drawing/2014/main" id="{B419C946-A86C-4E30-8F19-3621EEED69D3}"/>
                  </a:ext>
                </a:extLst>
              </p:cNvPr>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191" name="Picture 3">
              <a:extLst>
                <a:ext uri="{FF2B5EF4-FFF2-40B4-BE49-F238E27FC236}">
                  <a16:creationId xmlns:a16="http://schemas.microsoft.com/office/drawing/2014/main" id="{CFDD53F3-A7A8-4BE6-8D4A-0A662AEA6150}"/>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5" name="Picture 6">
            <a:extLst>
              <a:ext uri="{FF2B5EF4-FFF2-40B4-BE49-F238E27FC236}">
                <a16:creationId xmlns:a16="http://schemas.microsoft.com/office/drawing/2014/main" id="{8E015834-7506-424E-ADEA-A5536C959E17}"/>
              </a:ext>
            </a:extLst>
          </p:cNvPr>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5609802" y="7303930"/>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6" name="71 Grupo">
            <a:extLst>
              <a:ext uri="{FF2B5EF4-FFF2-40B4-BE49-F238E27FC236}">
                <a16:creationId xmlns:a16="http://schemas.microsoft.com/office/drawing/2014/main" id="{A328362B-A046-47F9-BBCE-CE06EFE271B4}"/>
              </a:ext>
            </a:extLst>
          </p:cNvPr>
          <p:cNvGrpSpPr/>
          <p:nvPr/>
        </p:nvGrpSpPr>
        <p:grpSpPr>
          <a:xfrm>
            <a:off x="5306118" y="7955150"/>
            <a:ext cx="1690560" cy="895875"/>
            <a:chOff x="-14122" y="6941207"/>
            <a:chExt cx="1282684" cy="895875"/>
          </a:xfrm>
        </p:grpSpPr>
        <p:sp>
          <p:nvSpPr>
            <p:cNvPr id="197" name="72 CuadroTexto">
              <a:extLst>
                <a:ext uri="{FF2B5EF4-FFF2-40B4-BE49-F238E27FC236}">
                  <a16:creationId xmlns:a16="http://schemas.microsoft.com/office/drawing/2014/main" id="{FAD0914E-0F7C-4C0D-B236-AAC3CB7672FF}"/>
                </a:ext>
              </a:extLst>
            </p:cNvPr>
            <p:cNvSpPr txBox="1"/>
            <p:nvPr/>
          </p:nvSpPr>
          <p:spPr>
            <a:xfrm>
              <a:off x="9138" y="6941207"/>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198" name="73 Rectángulo redondeado">
              <a:extLst>
                <a:ext uri="{FF2B5EF4-FFF2-40B4-BE49-F238E27FC236}">
                  <a16:creationId xmlns:a16="http://schemas.microsoft.com/office/drawing/2014/main" id="{C41D7C3B-5136-462F-818B-0BDB9E9CCC56}"/>
                </a:ext>
              </a:extLst>
            </p:cNvPr>
            <p:cNvSpPr/>
            <p:nvPr/>
          </p:nvSpPr>
          <p:spPr>
            <a:xfrm>
              <a:off x="-14122" y="7203307"/>
              <a:ext cx="1282684" cy="6337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400" b="1" dirty="0">
                  <a:solidFill>
                    <a:schemeClr val="tx1"/>
                  </a:solidFill>
                  <a:latin typeface="Arial Narrow" panose="020B0606020202030204" pitchFamily="34" charset="0"/>
                </a:rPr>
                <a:t>96,7% </a:t>
              </a:r>
            </a:p>
            <a:p>
              <a:pPr algn="ctr"/>
              <a:r>
                <a:rPr lang="es-ES" sz="1400" b="1" dirty="0">
                  <a:solidFill>
                    <a:schemeClr val="tx1"/>
                  </a:solidFill>
                  <a:latin typeface="Arial Narrow" panose="020B0606020202030204" pitchFamily="34" charset="0"/>
                </a:rPr>
                <a:t>29 casos</a:t>
              </a:r>
            </a:p>
          </p:txBody>
        </p:sp>
      </p:grpSp>
      <p:pic>
        <p:nvPicPr>
          <p:cNvPr id="199" name="Picture 5">
            <a:extLst>
              <a:ext uri="{FF2B5EF4-FFF2-40B4-BE49-F238E27FC236}">
                <a16:creationId xmlns:a16="http://schemas.microsoft.com/office/drawing/2014/main" id="{B0A14953-896C-4625-8045-B4C92F119D6F}"/>
              </a:ext>
            </a:extLst>
          </p:cNvPr>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2220671" y="7542549"/>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0" name="87 Grupo">
            <a:extLst>
              <a:ext uri="{FF2B5EF4-FFF2-40B4-BE49-F238E27FC236}">
                <a16:creationId xmlns:a16="http://schemas.microsoft.com/office/drawing/2014/main" id="{33DF2E91-D412-4DCE-81A2-48E2CC67E3F7}"/>
              </a:ext>
            </a:extLst>
          </p:cNvPr>
          <p:cNvGrpSpPr/>
          <p:nvPr/>
        </p:nvGrpSpPr>
        <p:grpSpPr>
          <a:xfrm>
            <a:off x="1825923" y="7775479"/>
            <a:ext cx="3277595" cy="978490"/>
            <a:chOff x="-14122" y="6517843"/>
            <a:chExt cx="2486820" cy="978490"/>
          </a:xfrm>
        </p:grpSpPr>
        <p:sp>
          <p:nvSpPr>
            <p:cNvPr id="201" name="88 CuadroTexto">
              <a:extLst>
                <a:ext uri="{FF2B5EF4-FFF2-40B4-BE49-F238E27FC236}">
                  <a16:creationId xmlns:a16="http://schemas.microsoft.com/office/drawing/2014/main" id="{656717D3-5797-4FA7-AF76-CBE23652AB9F}"/>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202" name="89 Rectángulo redondeado">
              <a:extLst>
                <a:ext uri="{FF2B5EF4-FFF2-40B4-BE49-F238E27FC236}">
                  <a16:creationId xmlns:a16="http://schemas.microsoft.com/office/drawing/2014/main" id="{1A9CCED0-DB97-4F30-A214-D6055DFAD2D1}"/>
                </a:ext>
              </a:extLst>
            </p:cNvPr>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60% - 18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33,3% - 10 casos</a:t>
              </a:r>
            </a:p>
          </p:txBody>
        </p:sp>
      </p:grpSp>
      <p:grpSp>
        <p:nvGrpSpPr>
          <p:cNvPr id="203" name="91 Grupo">
            <a:extLst>
              <a:ext uri="{FF2B5EF4-FFF2-40B4-BE49-F238E27FC236}">
                <a16:creationId xmlns:a16="http://schemas.microsoft.com/office/drawing/2014/main" id="{24EB402C-7DF4-4FA2-8469-96A0BAAE9CBF}"/>
              </a:ext>
            </a:extLst>
          </p:cNvPr>
          <p:cNvGrpSpPr/>
          <p:nvPr/>
        </p:nvGrpSpPr>
        <p:grpSpPr>
          <a:xfrm>
            <a:off x="4205798" y="5810922"/>
            <a:ext cx="874090" cy="1513653"/>
            <a:chOff x="2507826" y="2585355"/>
            <a:chExt cx="874090" cy="1513653"/>
          </a:xfrm>
        </p:grpSpPr>
        <p:sp>
          <p:nvSpPr>
            <p:cNvPr id="204" name="92 Rectángulo redondeado">
              <a:extLst>
                <a:ext uri="{FF2B5EF4-FFF2-40B4-BE49-F238E27FC236}">
                  <a16:creationId xmlns:a16="http://schemas.microsoft.com/office/drawing/2014/main" id="{14958355-292F-4289-A4A4-8AFEB618B5AF}"/>
                </a:ext>
              </a:extLst>
            </p:cNvPr>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a:t>
              </a:r>
            </a:p>
          </p:txBody>
        </p:sp>
        <p:pic>
          <p:nvPicPr>
            <p:cNvPr id="205" name="Picture 2">
              <a:extLst>
                <a:ext uri="{FF2B5EF4-FFF2-40B4-BE49-F238E27FC236}">
                  <a16:creationId xmlns:a16="http://schemas.microsoft.com/office/drawing/2014/main" id="{49A29424-F4AE-4246-BBC6-54120CDB3061}"/>
                </a:ext>
              </a:extLst>
            </p:cNvPr>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 name="94 Rectángulo">
              <a:extLst>
                <a:ext uri="{FF2B5EF4-FFF2-40B4-BE49-F238E27FC236}">
                  <a16:creationId xmlns:a16="http://schemas.microsoft.com/office/drawing/2014/main" id="{3883444C-AE1B-488F-A42B-38950D7108E6}"/>
                </a:ext>
              </a:extLst>
            </p:cNvPr>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207" name="95 Rectángulo">
              <a:extLst>
                <a:ext uri="{FF2B5EF4-FFF2-40B4-BE49-F238E27FC236}">
                  <a16:creationId xmlns:a16="http://schemas.microsoft.com/office/drawing/2014/main" id="{32EC5B4A-1193-42B7-BB04-A17D0C584E1F}"/>
                </a:ext>
              </a:extLst>
            </p:cNvPr>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grpSp>
      <p:grpSp>
        <p:nvGrpSpPr>
          <p:cNvPr id="208" name="10 Grupo">
            <a:extLst>
              <a:ext uri="{FF2B5EF4-FFF2-40B4-BE49-F238E27FC236}">
                <a16:creationId xmlns:a16="http://schemas.microsoft.com/office/drawing/2014/main" id="{31946A9A-37AB-4DC4-90F6-85AB64B763B4}"/>
              </a:ext>
            </a:extLst>
          </p:cNvPr>
          <p:cNvGrpSpPr/>
          <p:nvPr/>
        </p:nvGrpSpPr>
        <p:grpSpPr>
          <a:xfrm>
            <a:off x="6231823" y="5816838"/>
            <a:ext cx="789881" cy="1519436"/>
            <a:chOff x="3826683" y="2682487"/>
            <a:chExt cx="789881" cy="1519436"/>
          </a:xfrm>
        </p:grpSpPr>
        <p:grpSp>
          <p:nvGrpSpPr>
            <p:cNvPr id="209" name="1 Grupo">
              <a:extLst>
                <a:ext uri="{FF2B5EF4-FFF2-40B4-BE49-F238E27FC236}">
                  <a16:creationId xmlns:a16="http://schemas.microsoft.com/office/drawing/2014/main" id="{D007CDF7-8E79-4EE3-9D1D-7D33B8C8803B}"/>
                </a:ext>
              </a:extLst>
            </p:cNvPr>
            <p:cNvGrpSpPr/>
            <p:nvPr/>
          </p:nvGrpSpPr>
          <p:grpSpPr>
            <a:xfrm>
              <a:off x="3826683" y="3306763"/>
              <a:ext cx="789881" cy="895160"/>
              <a:chOff x="2507826" y="3203848"/>
              <a:chExt cx="789881" cy="895160"/>
            </a:xfrm>
          </p:grpSpPr>
          <p:sp>
            <p:nvSpPr>
              <p:cNvPr id="211" name="56 Rectángulo redondeado">
                <a:extLst>
                  <a:ext uri="{FF2B5EF4-FFF2-40B4-BE49-F238E27FC236}">
                    <a16:creationId xmlns:a16="http://schemas.microsoft.com/office/drawing/2014/main" id="{351E3F22-AC0E-4F57-850E-297FD575B049}"/>
                  </a:ext>
                </a:extLst>
              </p:cNvPr>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a:t>
                </a:r>
              </a:p>
            </p:txBody>
          </p:sp>
          <p:sp>
            <p:nvSpPr>
              <p:cNvPr id="212" name="38 Rectángulo">
                <a:extLst>
                  <a:ext uri="{FF2B5EF4-FFF2-40B4-BE49-F238E27FC236}">
                    <a16:creationId xmlns:a16="http://schemas.microsoft.com/office/drawing/2014/main" id="{DEF1ACE5-3EAA-40B6-95D9-FFFAB221F9EA}"/>
                  </a:ext>
                </a:extLst>
              </p:cNvPr>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213" name="40 Rectángulo">
                <a:extLst>
                  <a:ext uri="{FF2B5EF4-FFF2-40B4-BE49-F238E27FC236}">
                    <a16:creationId xmlns:a16="http://schemas.microsoft.com/office/drawing/2014/main" id="{CE428CBC-6F32-436C-92C6-5B95761FBC04}"/>
                  </a:ext>
                </a:extLst>
              </p:cNvPr>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1 casos</a:t>
                </a:r>
                <a:endParaRPr lang="es-CO" sz="1200" dirty="0"/>
              </a:p>
            </p:txBody>
          </p:sp>
        </p:grpSp>
        <p:pic>
          <p:nvPicPr>
            <p:cNvPr id="210" name="Picture 6">
              <a:extLst>
                <a:ext uri="{FF2B5EF4-FFF2-40B4-BE49-F238E27FC236}">
                  <a16:creationId xmlns:a16="http://schemas.microsoft.com/office/drawing/2014/main" id="{E9445615-98B4-4F29-85A2-104AED31D7A7}"/>
                </a:ext>
              </a:extLst>
            </p:cNvPr>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4" name="9 Grupo">
            <a:extLst>
              <a:ext uri="{FF2B5EF4-FFF2-40B4-BE49-F238E27FC236}">
                <a16:creationId xmlns:a16="http://schemas.microsoft.com/office/drawing/2014/main" id="{19C2BE79-2950-441B-985F-1D7584796140}"/>
              </a:ext>
            </a:extLst>
          </p:cNvPr>
          <p:cNvGrpSpPr/>
          <p:nvPr/>
        </p:nvGrpSpPr>
        <p:grpSpPr>
          <a:xfrm>
            <a:off x="4989160" y="5761653"/>
            <a:ext cx="1380071" cy="1567357"/>
            <a:chOff x="1963587" y="2618404"/>
            <a:chExt cx="1380071" cy="1567357"/>
          </a:xfrm>
        </p:grpSpPr>
        <p:pic>
          <p:nvPicPr>
            <p:cNvPr id="215" name="Picture 4">
              <a:extLst>
                <a:ext uri="{FF2B5EF4-FFF2-40B4-BE49-F238E27FC236}">
                  <a16:creationId xmlns:a16="http://schemas.microsoft.com/office/drawing/2014/main" id="{7EFF2702-BAFF-4916-A458-27DF8020E90F}"/>
                </a:ext>
              </a:extLst>
            </p:cNvPr>
            <p:cNvPicPr>
              <a:picLocks noChangeAspect="1" noChangeArrowheads="1"/>
            </p:cNvPicPr>
            <p:nvPr/>
          </p:nvPicPr>
          <p:blipFill rotWithShape="1">
            <a:blip r:embed="rId10">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6" name="75 Grupo">
              <a:extLst>
                <a:ext uri="{FF2B5EF4-FFF2-40B4-BE49-F238E27FC236}">
                  <a16:creationId xmlns:a16="http://schemas.microsoft.com/office/drawing/2014/main" id="{15BA6BB6-A347-4049-8DA9-E489E7C10783}"/>
                </a:ext>
              </a:extLst>
            </p:cNvPr>
            <p:cNvGrpSpPr/>
            <p:nvPr/>
          </p:nvGrpSpPr>
          <p:grpSpPr>
            <a:xfrm>
              <a:off x="1963587" y="3189889"/>
              <a:ext cx="1380071" cy="995872"/>
              <a:chOff x="-325073" y="6955842"/>
              <a:chExt cx="1612468" cy="995872"/>
            </a:xfrm>
          </p:grpSpPr>
          <p:sp>
            <p:nvSpPr>
              <p:cNvPr id="217" name="76 CuadroTexto">
                <a:extLst>
                  <a:ext uri="{FF2B5EF4-FFF2-40B4-BE49-F238E27FC236}">
                    <a16:creationId xmlns:a16="http://schemas.microsoft.com/office/drawing/2014/main" id="{8F6D406D-98C6-4D22-B6FB-DF949BAE8DC2}"/>
                  </a:ext>
                </a:extLst>
              </p:cNvPr>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218" name="77 Rectángulo redondeado">
                <a:extLst>
                  <a:ext uri="{FF2B5EF4-FFF2-40B4-BE49-F238E27FC236}">
                    <a16:creationId xmlns:a16="http://schemas.microsoft.com/office/drawing/2014/main" id="{79286149-2698-44C5-8365-B18A715989E3}"/>
                  </a:ext>
                </a:extLst>
              </p:cNvPr>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219" name="78 CuadroTexto">
                <a:extLst>
                  <a:ext uri="{FF2B5EF4-FFF2-40B4-BE49-F238E27FC236}">
                    <a16:creationId xmlns:a16="http://schemas.microsoft.com/office/drawing/2014/main" id="{73A44C77-6D36-4BFD-920A-B58428298181}"/>
                  </a:ext>
                </a:extLst>
              </p:cNvPr>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220" name="84 Grupo">
            <a:extLst>
              <a:ext uri="{FF2B5EF4-FFF2-40B4-BE49-F238E27FC236}">
                <a16:creationId xmlns:a16="http://schemas.microsoft.com/office/drawing/2014/main" id="{DAE84909-5E58-4C6F-B76D-ECC5E86372F8}"/>
              </a:ext>
            </a:extLst>
          </p:cNvPr>
          <p:cNvGrpSpPr/>
          <p:nvPr/>
        </p:nvGrpSpPr>
        <p:grpSpPr>
          <a:xfrm>
            <a:off x="2215364" y="5363500"/>
            <a:ext cx="1847617" cy="436841"/>
            <a:chOff x="3060727" y="484500"/>
            <a:chExt cx="2369636" cy="436841"/>
          </a:xfrm>
        </p:grpSpPr>
        <p:sp>
          <p:nvSpPr>
            <p:cNvPr id="221" name="85 Abrir llave">
              <a:extLst>
                <a:ext uri="{FF2B5EF4-FFF2-40B4-BE49-F238E27FC236}">
                  <a16:creationId xmlns:a16="http://schemas.microsoft.com/office/drawing/2014/main" id="{FA7994D7-ECB5-4CD1-8D34-7ECF5CC6E669}"/>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2" name="96 CuadroTexto">
              <a:extLst>
                <a:ext uri="{FF2B5EF4-FFF2-40B4-BE49-F238E27FC236}">
                  <a16:creationId xmlns:a16="http://schemas.microsoft.com/office/drawing/2014/main" id="{E0A0DD03-5735-4C5C-BAEA-BDDDEF089B3C}"/>
                </a:ext>
              </a:extLst>
            </p:cNvPr>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223" name="98 Grupo">
            <a:extLst>
              <a:ext uri="{FF2B5EF4-FFF2-40B4-BE49-F238E27FC236}">
                <a16:creationId xmlns:a16="http://schemas.microsoft.com/office/drawing/2014/main" id="{B296D9A9-ED36-4F0D-ABD7-FF8892A2BF77}"/>
              </a:ext>
            </a:extLst>
          </p:cNvPr>
          <p:cNvGrpSpPr/>
          <p:nvPr/>
        </p:nvGrpSpPr>
        <p:grpSpPr>
          <a:xfrm>
            <a:off x="82267" y="5363498"/>
            <a:ext cx="1852274" cy="436841"/>
            <a:chOff x="3054754" y="484500"/>
            <a:chExt cx="2375609" cy="436841"/>
          </a:xfrm>
        </p:grpSpPr>
        <p:sp>
          <p:nvSpPr>
            <p:cNvPr id="224" name="99 Abrir llave">
              <a:extLst>
                <a:ext uri="{FF2B5EF4-FFF2-40B4-BE49-F238E27FC236}">
                  <a16:creationId xmlns:a16="http://schemas.microsoft.com/office/drawing/2014/main" id="{6C0E3A28-554A-4EE6-B9F4-5B0C50BB0DF3}"/>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5" name="100 CuadroTexto">
              <a:extLst>
                <a:ext uri="{FF2B5EF4-FFF2-40B4-BE49-F238E27FC236}">
                  <a16:creationId xmlns:a16="http://schemas.microsoft.com/office/drawing/2014/main" id="{75B57CEC-313D-48BA-AEA4-602034D4E00C}"/>
                </a:ext>
              </a:extLst>
            </p:cNvPr>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226" name="101 Grupo">
            <a:extLst>
              <a:ext uri="{FF2B5EF4-FFF2-40B4-BE49-F238E27FC236}">
                <a16:creationId xmlns:a16="http://schemas.microsoft.com/office/drawing/2014/main" id="{C826A565-1B43-4330-B2B5-A2E55784C450}"/>
              </a:ext>
            </a:extLst>
          </p:cNvPr>
          <p:cNvGrpSpPr/>
          <p:nvPr/>
        </p:nvGrpSpPr>
        <p:grpSpPr>
          <a:xfrm>
            <a:off x="4287237" y="5425664"/>
            <a:ext cx="2722457" cy="436841"/>
            <a:chOff x="3060727" y="484500"/>
            <a:chExt cx="2369636" cy="436841"/>
          </a:xfrm>
        </p:grpSpPr>
        <p:sp>
          <p:nvSpPr>
            <p:cNvPr id="227" name="102 Abrir llave">
              <a:extLst>
                <a:ext uri="{FF2B5EF4-FFF2-40B4-BE49-F238E27FC236}">
                  <a16:creationId xmlns:a16="http://schemas.microsoft.com/office/drawing/2014/main" id="{B6D3B382-1371-4E68-8739-E406B531C53E}"/>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8" name="103 CuadroTexto">
              <a:extLst>
                <a:ext uri="{FF2B5EF4-FFF2-40B4-BE49-F238E27FC236}">
                  <a16:creationId xmlns:a16="http://schemas.microsoft.com/office/drawing/2014/main" id="{C10CB300-C2B8-41F8-98FC-8E69109BB005}"/>
                </a:ext>
              </a:extLst>
            </p:cNvPr>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229" name="Picture 5">
            <a:extLst>
              <a:ext uri="{FF2B5EF4-FFF2-40B4-BE49-F238E27FC236}">
                <a16:creationId xmlns:a16="http://schemas.microsoft.com/office/drawing/2014/main" id="{6F84255A-07F8-4FA3-AE45-455BD36A6FE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68921" y="7354853"/>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0" name="84 Grupo">
            <a:extLst>
              <a:ext uri="{FF2B5EF4-FFF2-40B4-BE49-F238E27FC236}">
                <a16:creationId xmlns:a16="http://schemas.microsoft.com/office/drawing/2014/main" id="{F60434E7-5686-46C2-A965-C44B18DFBD4D}"/>
              </a:ext>
            </a:extLst>
          </p:cNvPr>
          <p:cNvGrpSpPr/>
          <p:nvPr/>
        </p:nvGrpSpPr>
        <p:grpSpPr>
          <a:xfrm>
            <a:off x="-65131" y="8096536"/>
            <a:ext cx="1229607" cy="783969"/>
            <a:chOff x="-14122" y="7072716"/>
            <a:chExt cx="1229607" cy="783969"/>
          </a:xfrm>
        </p:grpSpPr>
        <p:sp>
          <p:nvSpPr>
            <p:cNvPr id="231" name="85 CuadroTexto">
              <a:extLst>
                <a:ext uri="{FF2B5EF4-FFF2-40B4-BE49-F238E27FC236}">
                  <a16:creationId xmlns:a16="http://schemas.microsoft.com/office/drawing/2014/main" id="{1023BD99-5D0D-4548-A66E-9B0094B6FA43}"/>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232" name="86 Rectángulo redondeado">
              <a:extLst>
                <a:ext uri="{FF2B5EF4-FFF2-40B4-BE49-F238E27FC236}">
                  <a16:creationId xmlns:a16="http://schemas.microsoft.com/office/drawing/2014/main" id="{DBD2D868-9ACD-42EC-AC41-4D35E0EB1FD6}"/>
                </a:ext>
              </a:extLst>
            </p:cNvPr>
            <p:cNvSpPr/>
            <p:nvPr/>
          </p:nvSpPr>
          <p:spPr>
            <a:xfrm>
              <a:off x="69701" y="7400012"/>
              <a:ext cx="96373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93,3%</a:t>
              </a:r>
            </a:p>
            <a:p>
              <a:pPr algn="ctr"/>
              <a:r>
                <a:rPr lang="es-ES" sz="1200" b="1" dirty="0">
                  <a:solidFill>
                    <a:schemeClr val="tx1"/>
                  </a:solidFill>
                  <a:latin typeface="Arial Narrow" panose="020B0606020202030204" pitchFamily="34" charset="0"/>
                </a:rPr>
                <a:t>28 casos</a:t>
              </a:r>
            </a:p>
          </p:txBody>
        </p:sp>
      </p:grpSp>
      <p:pic>
        <p:nvPicPr>
          <p:cNvPr id="233" name="Picture 6">
            <a:extLst>
              <a:ext uri="{FF2B5EF4-FFF2-40B4-BE49-F238E27FC236}">
                <a16:creationId xmlns:a16="http://schemas.microsoft.com/office/drawing/2014/main" id="{18898D55-DDCA-423C-BCFF-0483373B7B5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128091" y="7430459"/>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4" name="88 Grupo">
            <a:extLst>
              <a:ext uri="{FF2B5EF4-FFF2-40B4-BE49-F238E27FC236}">
                <a16:creationId xmlns:a16="http://schemas.microsoft.com/office/drawing/2014/main" id="{432E63CC-DDE1-4FAE-9270-8F5CFAFC10D7}"/>
              </a:ext>
            </a:extLst>
          </p:cNvPr>
          <p:cNvGrpSpPr/>
          <p:nvPr/>
        </p:nvGrpSpPr>
        <p:grpSpPr>
          <a:xfrm>
            <a:off x="914444" y="8091645"/>
            <a:ext cx="1229607" cy="784842"/>
            <a:chOff x="-14122" y="7072716"/>
            <a:chExt cx="1229607" cy="650645"/>
          </a:xfrm>
        </p:grpSpPr>
        <p:sp>
          <p:nvSpPr>
            <p:cNvPr id="235" name="89 CuadroTexto">
              <a:extLst>
                <a:ext uri="{FF2B5EF4-FFF2-40B4-BE49-F238E27FC236}">
                  <a16:creationId xmlns:a16="http://schemas.microsoft.com/office/drawing/2014/main" id="{6E30CD0D-60E0-4C43-ADC3-085FC5D5E5E2}"/>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236" name="90 Rectángulo redondeado">
              <a:extLst>
                <a:ext uri="{FF2B5EF4-FFF2-40B4-BE49-F238E27FC236}">
                  <a16:creationId xmlns:a16="http://schemas.microsoft.com/office/drawing/2014/main" id="{B60CBF29-731C-48E1-9FD1-C4BD0450F758}"/>
                </a:ext>
              </a:extLst>
            </p:cNvPr>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a:t>
              </a:r>
            </a:p>
            <a:p>
              <a:pPr algn="ctr"/>
              <a:r>
                <a:rPr lang="es-ES" sz="1200" b="1" dirty="0">
                  <a:solidFill>
                    <a:schemeClr val="tx1"/>
                  </a:solidFill>
                  <a:latin typeface="Arial Narrow" panose="020B0606020202030204" pitchFamily="34" charset="0"/>
                </a:rPr>
                <a:t>0 caso</a:t>
              </a:r>
            </a:p>
          </p:txBody>
        </p:sp>
      </p:grpSp>
      <p:pic>
        <p:nvPicPr>
          <p:cNvPr id="4" name="Imagen 3">
            <a:extLst>
              <a:ext uri="{FF2B5EF4-FFF2-40B4-BE49-F238E27FC236}">
                <a16:creationId xmlns:a16="http://schemas.microsoft.com/office/drawing/2014/main" id="{7544CC6E-91EA-4C98-8508-0DFE7AD11CD2}"/>
              </a:ext>
            </a:extLst>
          </p:cNvPr>
          <p:cNvPicPr>
            <a:picLocks noChangeAspect="1"/>
          </p:cNvPicPr>
          <p:nvPr/>
        </p:nvPicPr>
        <p:blipFill>
          <a:blip r:embed="rId15"/>
          <a:stretch>
            <a:fillRect/>
          </a:stretch>
        </p:blipFill>
        <p:spPr>
          <a:xfrm>
            <a:off x="2310536" y="890265"/>
            <a:ext cx="4754147" cy="3103729"/>
          </a:xfrm>
          <a:prstGeom prst="rect">
            <a:avLst/>
          </a:prstGeom>
        </p:spPr>
      </p:pic>
    </p:spTree>
    <p:extLst>
      <p:ext uri="{BB962C8B-B14F-4D97-AF65-F5344CB8AC3E}">
        <p14:creationId xmlns:p14="http://schemas.microsoft.com/office/powerpoint/2010/main" val="280821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31996"/>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04530"/>
            <a:ext cx="3605764" cy="294229"/>
            <a:chOff x="2448322" y="42156"/>
            <a:chExt cx="3605764" cy="29422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461798" y="42156"/>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9" name="69 Rectángulo">
            <a:extLst>
              <a:ext uri="{FF2B5EF4-FFF2-40B4-BE49-F238E27FC236}">
                <a16:creationId xmlns:a16="http://schemas.microsoft.com/office/drawing/2014/main" id="{6F3C5649-9437-44F5-AB8C-F9286A91828B}"/>
              </a:ext>
            </a:extLst>
          </p:cNvPr>
          <p:cNvSpPr/>
          <p:nvPr/>
        </p:nvSpPr>
        <p:spPr>
          <a:xfrm>
            <a:off x="3469424" y="3619167"/>
            <a:ext cx="3600450"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Estrato socioeconómico de los casos de fiebre tifoidea. Periodo epidemiológico XIII 2025(p). </a:t>
            </a:r>
          </a:p>
        </p:txBody>
      </p:sp>
      <p:sp>
        <p:nvSpPr>
          <p:cNvPr id="84" name="28 CuadroTexto">
            <a:extLst>
              <a:ext uri="{FF2B5EF4-FFF2-40B4-BE49-F238E27FC236}">
                <a16:creationId xmlns:a16="http://schemas.microsoft.com/office/drawing/2014/main" id="{1F07CD0F-DC37-4428-B121-668A9F3C99D0}"/>
              </a:ext>
            </a:extLst>
          </p:cNvPr>
          <p:cNvSpPr txBox="1"/>
          <p:nvPr/>
        </p:nvSpPr>
        <p:spPr>
          <a:xfrm>
            <a:off x="1315538" y="4208769"/>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Casos por Comuna</a:t>
            </a:r>
          </a:p>
        </p:txBody>
      </p:sp>
      <p:sp>
        <p:nvSpPr>
          <p:cNvPr id="113" name="69 Rectángulo">
            <a:extLst>
              <a:ext uri="{FF2B5EF4-FFF2-40B4-BE49-F238E27FC236}">
                <a16:creationId xmlns:a16="http://schemas.microsoft.com/office/drawing/2014/main" id="{B0C3F2DD-4830-4BAB-84E5-639242D9B6B3}"/>
              </a:ext>
            </a:extLst>
          </p:cNvPr>
          <p:cNvSpPr/>
          <p:nvPr/>
        </p:nvSpPr>
        <p:spPr>
          <a:xfrm>
            <a:off x="62272" y="8622130"/>
            <a:ext cx="3820896"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Tabla. # de casos de fiebre tifoidea. Por comuna </a:t>
            </a:r>
          </a:p>
          <a:p>
            <a:pPr algn="just"/>
            <a:r>
              <a:rPr lang="es-ES" sz="1050" dirty="0">
                <a:latin typeface="Arial Narrow" panose="020B0606020202030204" pitchFamily="34" charset="0"/>
              </a:rPr>
              <a:t>Periodo epidemiológico XIII 2025(p). </a:t>
            </a:r>
          </a:p>
        </p:txBody>
      </p:sp>
      <p:sp>
        <p:nvSpPr>
          <p:cNvPr id="115" name="69 Rectángulo">
            <a:extLst>
              <a:ext uri="{FF2B5EF4-FFF2-40B4-BE49-F238E27FC236}">
                <a16:creationId xmlns:a16="http://schemas.microsoft.com/office/drawing/2014/main" id="{35515CDA-BE93-4B07-B1E3-552814C2B936}"/>
              </a:ext>
            </a:extLst>
          </p:cNvPr>
          <p:cNvSpPr/>
          <p:nvPr/>
        </p:nvSpPr>
        <p:spPr>
          <a:xfrm>
            <a:off x="3527419" y="8572240"/>
            <a:ext cx="3577275"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casos de fiebre tifoidea según sexo por periodo epidemiológico  XIII 2025(p). </a:t>
            </a:r>
          </a:p>
        </p:txBody>
      </p:sp>
      <p:sp>
        <p:nvSpPr>
          <p:cNvPr id="21" name="69 Rectángulo">
            <a:extLst>
              <a:ext uri="{FF2B5EF4-FFF2-40B4-BE49-F238E27FC236}">
                <a16:creationId xmlns:a16="http://schemas.microsoft.com/office/drawing/2014/main" id="{09A7381B-07F9-4968-BA04-A8A4E5E5CF90}"/>
              </a:ext>
            </a:extLst>
          </p:cNvPr>
          <p:cNvSpPr/>
          <p:nvPr/>
        </p:nvSpPr>
        <p:spPr>
          <a:xfrm>
            <a:off x="-35133" y="3611045"/>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 PEII - 2025</a:t>
            </a:r>
          </a:p>
          <a:p>
            <a:pPr algn="just"/>
            <a:r>
              <a:rPr lang="es-ES" sz="1050" dirty="0">
                <a:latin typeface="Arial Narrow" panose="020B0606020202030204" pitchFamily="34" charset="0"/>
              </a:rPr>
              <a:t>Figura. Distribución por edad y sexo Fiebre Tifoidea,</a:t>
            </a:r>
          </a:p>
          <a:p>
            <a:pPr algn="just"/>
            <a:r>
              <a:rPr lang="es-ES" sz="1050" dirty="0">
                <a:latin typeface="Arial Narrow" panose="020B0606020202030204" pitchFamily="34" charset="0"/>
              </a:rPr>
              <a:t>Medellín, PE XIII 2025(p). </a:t>
            </a:r>
          </a:p>
        </p:txBody>
      </p:sp>
      <p:graphicFrame>
        <p:nvGraphicFramePr>
          <p:cNvPr id="2" name="Tabla 1">
            <a:extLst>
              <a:ext uri="{FF2B5EF4-FFF2-40B4-BE49-F238E27FC236}">
                <a16:creationId xmlns:a16="http://schemas.microsoft.com/office/drawing/2014/main" id="{EAD2BB19-1ABC-40FF-9B80-CE1356CE1B61}"/>
              </a:ext>
            </a:extLst>
          </p:cNvPr>
          <p:cNvGraphicFramePr>
            <a:graphicFrameLocks noGrp="1"/>
          </p:cNvGraphicFramePr>
          <p:nvPr>
            <p:extLst/>
          </p:nvPr>
        </p:nvGraphicFramePr>
        <p:xfrm>
          <a:off x="62273" y="4613366"/>
          <a:ext cx="2977811" cy="3958872"/>
        </p:xfrm>
        <a:graphic>
          <a:graphicData uri="http://schemas.openxmlformats.org/drawingml/2006/table">
            <a:tbl>
              <a:tblPr/>
              <a:tblGrid>
                <a:gridCol w="603101">
                  <a:extLst>
                    <a:ext uri="{9D8B030D-6E8A-4147-A177-3AD203B41FA5}">
                      <a16:colId xmlns:a16="http://schemas.microsoft.com/office/drawing/2014/main" val="316366130"/>
                    </a:ext>
                  </a:extLst>
                </a:gridCol>
                <a:gridCol w="603101">
                  <a:extLst>
                    <a:ext uri="{9D8B030D-6E8A-4147-A177-3AD203B41FA5}">
                      <a16:colId xmlns:a16="http://schemas.microsoft.com/office/drawing/2014/main" val="1113590000"/>
                    </a:ext>
                  </a:extLst>
                </a:gridCol>
                <a:gridCol w="1168508">
                  <a:extLst>
                    <a:ext uri="{9D8B030D-6E8A-4147-A177-3AD203B41FA5}">
                      <a16:colId xmlns:a16="http://schemas.microsoft.com/office/drawing/2014/main" val="143713614"/>
                    </a:ext>
                  </a:extLst>
                </a:gridCol>
                <a:gridCol w="603101">
                  <a:extLst>
                    <a:ext uri="{9D8B030D-6E8A-4147-A177-3AD203B41FA5}">
                      <a16:colId xmlns:a16="http://schemas.microsoft.com/office/drawing/2014/main" val="2404715157"/>
                    </a:ext>
                  </a:extLst>
                </a:gridCol>
              </a:tblGrid>
              <a:tr h="393600">
                <a:tc>
                  <a:txBody>
                    <a:bodyPr/>
                    <a:lstStyle/>
                    <a:p>
                      <a:pPr algn="ctr" fontAlgn="ctr"/>
                      <a:r>
                        <a:rPr lang="es-CO" sz="600" b="1" i="0" u="none" strike="noStrike" dirty="0">
                          <a:solidFill>
                            <a:srgbClr val="000000"/>
                          </a:solidFill>
                          <a:effectLst/>
                          <a:latin typeface="Calibri" panose="020F0502020204030204" pitchFamily="34" charset="0"/>
                        </a:rPr>
                        <a:t>Casos</a:t>
                      </a:r>
                    </a:p>
                  </a:txBody>
                  <a:tcPr marL="5204" marR="5204" marT="5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dirty="0">
                          <a:solidFill>
                            <a:srgbClr val="000000"/>
                          </a:solidFill>
                          <a:effectLst/>
                          <a:latin typeface="Calibri" panose="020F0502020204030204" pitchFamily="34" charset="0"/>
                        </a:rPr>
                        <a:t>Tasa de incidencia por 100.000 </a:t>
                      </a:r>
                      <a:r>
                        <a:rPr lang="es-CO" sz="600" b="1" i="0" u="none" strike="noStrike" dirty="0" err="1">
                          <a:solidFill>
                            <a:srgbClr val="000000"/>
                          </a:solidFill>
                          <a:effectLst/>
                          <a:latin typeface="Calibri" panose="020F0502020204030204" pitchFamily="34" charset="0"/>
                        </a:rPr>
                        <a:t>hbts</a:t>
                      </a:r>
                      <a:endParaRPr lang="es-CO" sz="600" b="1" i="0" u="none" strike="noStrike" dirty="0">
                        <a:solidFill>
                          <a:srgbClr val="000000"/>
                        </a:solidFill>
                        <a:effectLst/>
                        <a:latin typeface="Calibri" panose="020F0502020204030204" pitchFamily="34" charset="0"/>
                      </a:endParaRPr>
                    </a:p>
                  </a:txBody>
                  <a:tcPr marL="5204" marR="5204" marT="5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dirty="0">
                          <a:solidFill>
                            <a:srgbClr val="000000"/>
                          </a:solidFill>
                          <a:effectLst/>
                          <a:latin typeface="Calibri" panose="020F0502020204030204" pitchFamily="34" charset="0"/>
                        </a:rPr>
                        <a:t>Nombre Comuna</a:t>
                      </a:r>
                    </a:p>
                  </a:txBody>
                  <a:tcPr marL="5204" marR="5204" marT="5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a:solidFill>
                            <a:srgbClr val="000000"/>
                          </a:solidFill>
                          <a:effectLst/>
                          <a:latin typeface="Calibri" panose="020F0502020204030204" pitchFamily="34" charset="0"/>
                        </a:rPr>
                        <a:t>Población comuna</a:t>
                      </a:r>
                    </a:p>
                  </a:txBody>
                  <a:tcPr marL="5204" marR="5204" marT="52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46862153"/>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01 Popular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146.474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917322"/>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02 Santa Cruz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121.265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91131934"/>
                  </a:ext>
                </a:extLst>
              </a:tr>
              <a:tr h="199561">
                <a:tc>
                  <a:txBody>
                    <a:bodyPr/>
                    <a:lstStyle/>
                    <a:p>
                      <a:pPr algn="r" fontAlgn="b"/>
                      <a:r>
                        <a:rPr lang="es-CO" sz="600" b="1" i="0" u="none" strike="noStrike">
                          <a:solidFill>
                            <a:srgbClr val="000000"/>
                          </a:solidFill>
                          <a:effectLst/>
                          <a:latin typeface="Calibri" panose="020F0502020204030204" pitchFamily="34" charset="0"/>
                        </a:rPr>
                        <a:t>3</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03 Manrique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177.789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522333"/>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04 Aranjuez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153.519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0510090"/>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05 Castilla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135.664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402698"/>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0,5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06 Doce De Octubre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192.483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79241936"/>
                  </a:ext>
                </a:extLst>
              </a:tr>
              <a:tr h="199561">
                <a:tc>
                  <a:txBody>
                    <a:bodyPr/>
                    <a:lstStyle/>
                    <a:p>
                      <a:pPr algn="r" fontAlgn="b"/>
                      <a:r>
                        <a:rPr lang="es-CO" sz="600" b="1" i="0" u="none" strike="noStrike">
                          <a:solidFill>
                            <a:srgbClr val="000000"/>
                          </a:solidFill>
                          <a:effectLst/>
                          <a:latin typeface="Calibri" panose="020F0502020204030204" pitchFamily="34" charset="0"/>
                        </a:rPr>
                        <a:t>2</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07 Robledo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203.600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815406"/>
                  </a:ext>
                </a:extLst>
              </a:tr>
              <a:tr h="199561">
                <a:tc>
                  <a:txBody>
                    <a:bodyPr/>
                    <a:lstStyle/>
                    <a:p>
                      <a:pPr algn="r" fontAlgn="b"/>
                      <a:r>
                        <a:rPr lang="es-CO" sz="600" b="1" i="0" u="none" strike="noStrike">
                          <a:solidFill>
                            <a:srgbClr val="000000"/>
                          </a:solidFill>
                          <a:effectLst/>
                          <a:latin typeface="Calibri" panose="020F0502020204030204" pitchFamily="34" charset="0"/>
                        </a:rPr>
                        <a:t>2</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1,2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08 Villa Hermosa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163.978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22935460"/>
                  </a:ext>
                </a:extLst>
              </a:tr>
              <a:tr h="199561">
                <a:tc>
                  <a:txBody>
                    <a:bodyPr/>
                    <a:lstStyle/>
                    <a:p>
                      <a:pPr algn="r" fontAlgn="b"/>
                      <a:r>
                        <a:rPr lang="es-CO" sz="600" b="1" i="0" u="none" strike="noStrike">
                          <a:solidFill>
                            <a:srgbClr val="000000"/>
                          </a:solidFill>
                          <a:effectLst/>
                          <a:latin typeface="Calibri" panose="020F0502020204030204" pitchFamily="34" charset="0"/>
                        </a:rPr>
                        <a:t>5</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3,0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09 Buenos Aires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168.191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092044"/>
                  </a:ext>
                </a:extLst>
              </a:tr>
              <a:tr h="199561">
                <a:tc>
                  <a:txBody>
                    <a:bodyPr/>
                    <a:lstStyle/>
                    <a:p>
                      <a:pPr algn="r" fontAlgn="b"/>
                      <a:r>
                        <a:rPr lang="es-CO" sz="600" b="1" i="0" u="none" strike="noStrike">
                          <a:solidFill>
                            <a:srgbClr val="000000"/>
                          </a:solidFill>
                          <a:effectLst/>
                          <a:latin typeface="Calibri" panose="020F0502020204030204" pitchFamily="34" charset="0"/>
                        </a:rPr>
                        <a:t>4</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4,8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10 La Candelaria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83.444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73219232"/>
                  </a:ext>
                </a:extLst>
              </a:tr>
              <a:tr h="199561">
                <a:tc>
                  <a:txBody>
                    <a:bodyPr/>
                    <a:lstStyle/>
                    <a:p>
                      <a:pPr algn="r" fontAlgn="b"/>
                      <a:r>
                        <a:rPr lang="es-CO" sz="600" b="1" i="0" u="none" strike="noStrike">
                          <a:solidFill>
                            <a:srgbClr val="000000"/>
                          </a:solidFill>
                          <a:effectLst/>
                          <a:latin typeface="Calibri" panose="020F0502020204030204" pitchFamily="34" charset="0"/>
                        </a:rPr>
                        <a:t>3</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2,7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11 Laureles - Estadio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112.842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952800"/>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1,1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12 La América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95.157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72800740"/>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13 San Javier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169.837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286652"/>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14 El Poblado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119.626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59167219"/>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16 Belen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221.797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13528083"/>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dirty="0">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60 San Cristóbal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123.753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9753466"/>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70 Altavista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41.440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365810"/>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500" b="1" i="0" u="none" strike="noStrike">
                          <a:solidFill>
                            <a:srgbClr val="000000"/>
                          </a:solidFill>
                          <a:effectLst/>
                          <a:latin typeface="Segoe UI" panose="020B0502040204020203" pitchFamily="34" charset="0"/>
                        </a:rPr>
                        <a:t> 80 San Antonio de Prado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101.563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05090869"/>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90 Santa Elena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24.891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822911"/>
                  </a:ext>
                </a:extLst>
              </a:tr>
            </a:tbl>
          </a:graphicData>
        </a:graphic>
      </p:graphicFrame>
      <p:pic>
        <p:nvPicPr>
          <p:cNvPr id="3" name="Imagen 2">
            <a:extLst>
              <a:ext uri="{FF2B5EF4-FFF2-40B4-BE49-F238E27FC236}">
                <a16:creationId xmlns:a16="http://schemas.microsoft.com/office/drawing/2014/main" id="{0D63BA7A-65A2-42EC-B242-6D2661A7584A}"/>
              </a:ext>
            </a:extLst>
          </p:cNvPr>
          <p:cNvPicPr>
            <a:picLocks noChangeAspect="1"/>
          </p:cNvPicPr>
          <p:nvPr/>
        </p:nvPicPr>
        <p:blipFill>
          <a:blip r:embed="rId3"/>
          <a:stretch>
            <a:fillRect/>
          </a:stretch>
        </p:blipFill>
        <p:spPr>
          <a:xfrm>
            <a:off x="23752" y="381529"/>
            <a:ext cx="3267739" cy="3359187"/>
          </a:xfrm>
          <a:prstGeom prst="rect">
            <a:avLst/>
          </a:prstGeom>
        </p:spPr>
      </p:pic>
      <p:pic>
        <p:nvPicPr>
          <p:cNvPr id="6" name="Imagen 5">
            <a:extLst>
              <a:ext uri="{FF2B5EF4-FFF2-40B4-BE49-F238E27FC236}">
                <a16:creationId xmlns:a16="http://schemas.microsoft.com/office/drawing/2014/main" id="{E160CD3B-3D93-45FE-930A-93CC6F7FF0AA}"/>
              </a:ext>
            </a:extLst>
          </p:cNvPr>
          <p:cNvPicPr>
            <a:picLocks noChangeAspect="1"/>
          </p:cNvPicPr>
          <p:nvPr/>
        </p:nvPicPr>
        <p:blipFill>
          <a:blip r:embed="rId4"/>
          <a:stretch>
            <a:fillRect/>
          </a:stretch>
        </p:blipFill>
        <p:spPr>
          <a:xfrm>
            <a:off x="3559192" y="449617"/>
            <a:ext cx="3700593" cy="3139712"/>
          </a:xfrm>
          <a:prstGeom prst="rect">
            <a:avLst/>
          </a:prstGeom>
        </p:spPr>
      </p:pic>
      <p:pic>
        <p:nvPicPr>
          <p:cNvPr id="4" name="Imagen 3">
            <a:extLst>
              <a:ext uri="{FF2B5EF4-FFF2-40B4-BE49-F238E27FC236}">
                <a16:creationId xmlns:a16="http://schemas.microsoft.com/office/drawing/2014/main" id="{D311AB9B-5B96-4E1A-8D9F-334BEE051A18}"/>
              </a:ext>
            </a:extLst>
          </p:cNvPr>
          <p:cNvPicPr>
            <a:picLocks noChangeAspect="1"/>
          </p:cNvPicPr>
          <p:nvPr/>
        </p:nvPicPr>
        <p:blipFill>
          <a:blip r:embed="rId5"/>
          <a:stretch>
            <a:fillRect/>
          </a:stretch>
        </p:blipFill>
        <p:spPr>
          <a:xfrm>
            <a:off x="3469424" y="4613366"/>
            <a:ext cx="3669203" cy="4210000"/>
          </a:xfrm>
          <a:prstGeom prst="rect">
            <a:avLst/>
          </a:prstGeom>
        </p:spPr>
      </p:pic>
      <p:sp>
        <p:nvSpPr>
          <p:cNvPr id="2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18</a:t>
            </a:r>
            <a:endParaRPr lang="es-ES" sz="1050" b="1" dirty="0">
              <a:latin typeface="Arial Narrow" panose="020B0606020202030204" pitchFamily="34" charset="0"/>
            </a:endParaRPr>
          </a:p>
        </p:txBody>
      </p:sp>
    </p:spTree>
    <p:extLst>
      <p:ext uri="{BB962C8B-B14F-4D97-AF65-F5344CB8AC3E}">
        <p14:creationId xmlns:p14="http://schemas.microsoft.com/office/powerpoint/2010/main" val="4135022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5365082"/>
            <a:ext cx="7200900" cy="402803"/>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p>
        </p:txBody>
      </p:sp>
      <p:grpSp>
        <p:nvGrpSpPr>
          <p:cNvPr id="73" name="72 Grupo"/>
          <p:cNvGrpSpPr/>
          <p:nvPr/>
        </p:nvGrpSpPr>
        <p:grpSpPr>
          <a:xfrm>
            <a:off x="209610" y="5436996"/>
            <a:ext cx="3526243" cy="276999"/>
            <a:chOff x="2448322" y="74775"/>
            <a:chExt cx="3526243"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82277"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Indicadores</a:t>
              </a:r>
            </a:p>
          </p:txBody>
        </p:sp>
      </p:grpSp>
      <p:sp>
        <p:nvSpPr>
          <p:cNvPr id="38" name="37 Rectángulo"/>
          <p:cNvSpPr/>
          <p:nvPr/>
        </p:nvSpPr>
        <p:spPr>
          <a:xfrm>
            <a:off x="151958" y="5018550"/>
            <a:ext cx="6896984"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Mapa temático de Incidencia de fiebre tifoidea. Medellín, a Periodo epidemiológico XIII acumulado  de  2025(p). </a:t>
            </a:r>
          </a:p>
        </p:txBody>
      </p:sp>
      <p:sp>
        <p:nvSpPr>
          <p:cNvPr id="39" name="38 CuadroTexto"/>
          <p:cNvSpPr txBox="1"/>
          <p:nvPr/>
        </p:nvSpPr>
        <p:spPr>
          <a:xfrm>
            <a:off x="864146" y="5763345"/>
            <a:ext cx="6262603" cy="261610"/>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XIII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cxnSp>
        <p:nvCxnSpPr>
          <p:cNvPr id="40" name="39 Conector recto de flecha"/>
          <p:cNvCxnSpPr/>
          <p:nvPr/>
        </p:nvCxnSpPr>
        <p:spPr>
          <a:xfrm>
            <a:off x="4787798" y="766126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3024386" y="6001222"/>
            <a:ext cx="1204176" cy="738664"/>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1,1</a:t>
            </a:r>
          </a:p>
          <a:p>
            <a:pPr algn="ctr"/>
            <a:r>
              <a:rPr lang="es-ES" sz="1400" b="1" dirty="0">
                <a:solidFill>
                  <a:srgbClr val="C00000"/>
                </a:solidFill>
                <a:latin typeface="Arial Narrow" panose="020B0606020202030204" pitchFamily="34" charset="0"/>
              </a:rPr>
              <a:t> * cada 100 mil</a:t>
            </a:r>
          </a:p>
          <a:p>
            <a:pPr algn="ctr"/>
            <a:r>
              <a:rPr lang="es-ES" b="1" dirty="0">
                <a:solidFill>
                  <a:srgbClr val="C00000"/>
                </a:solidFill>
                <a:latin typeface="Arial Narrow" panose="020B0606020202030204" pitchFamily="34" charset="0"/>
              </a:rPr>
              <a:t>30</a:t>
            </a:r>
            <a:r>
              <a:rPr lang="es-ES" sz="1400" b="1" dirty="0">
                <a:solidFill>
                  <a:srgbClr val="C00000"/>
                </a:solidFill>
                <a:latin typeface="Arial Narrow" panose="020B0606020202030204" pitchFamily="34" charset="0"/>
              </a:rPr>
              <a:t> casos</a:t>
            </a:r>
          </a:p>
        </p:txBody>
      </p:sp>
      <p:sp>
        <p:nvSpPr>
          <p:cNvPr id="43" name="42 CuadroTexto"/>
          <p:cNvSpPr txBox="1"/>
          <p:nvPr/>
        </p:nvSpPr>
        <p:spPr>
          <a:xfrm>
            <a:off x="4453827" y="6851582"/>
            <a:ext cx="2664346" cy="415498"/>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4" name="43 CuadroTexto"/>
          <p:cNvSpPr txBox="1"/>
          <p:nvPr/>
        </p:nvSpPr>
        <p:spPr>
          <a:xfrm>
            <a:off x="4769672" y="7316211"/>
            <a:ext cx="2348501"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endParaRPr lang="es-ES" sz="1400" b="1" dirty="0">
              <a:latin typeface="Arial Narrow" panose="020B0606020202030204" pitchFamily="34" charset="0"/>
            </a:endParaRPr>
          </a:p>
        </p:txBody>
      </p:sp>
      <p:sp>
        <p:nvSpPr>
          <p:cNvPr id="47" name="CuadroTexto 46">
            <a:extLst>
              <a:ext uri="{FF2B5EF4-FFF2-40B4-BE49-F238E27FC236}">
                <a16:creationId xmlns:a16="http://schemas.microsoft.com/office/drawing/2014/main" id="{D03A5BDD-79A5-4081-946A-59F41763A011}"/>
              </a:ext>
            </a:extLst>
          </p:cNvPr>
          <p:cNvSpPr txBox="1"/>
          <p:nvPr/>
        </p:nvSpPr>
        <p:spPr>
          <a:xfrm>
            <a:off x="0" y="6816517"/>
            <a:ext cx="3024386" cy="415498"/>
          </a:xfrm>
          <a:prstGeom prst="rect">
            <a:avLst/>
          </a:prstGeom>
          <a:noFill/>
        </p:spPr>
        <p:txBody>
          <a:bodyPr wrap="square">
            <a:spAutoFit/>
          </a:bodyPr>
          <a:lstStyle/>
          <a:p>
            <a:pPr algn="ctr"/>
            <a:r>
              <a:rPr lang="es-ES" sz="1100" b="1" dirty="0"/>
              <a:t>Oportunidad</a:t>
            </a:r>
            <a:r>
              <a:rPr lang="es-ES" sz="1000" b="1" dirty="0"/>
              <a:t> en la notificación inmediata de botes de F.T en población cerrada o privada de la libertad.</a:t>
            </a:r>
            <a:endParaRPr lang="es-CO" sz="1000" b="1" dirty="0"/>
          </a:p>
        </p:txBody>
      </p:sp>
      <p:sp>
        <p:nvSpPr>
          <p:cNvPr id="48" name="41 CuadroTexto">
            <a:extLst>
              <a:ext uri="{FF2B5EF4-FFF2-40B4-BE49-F238E27FC236}">
                <a16:creationId xmlns:a16="http://schemas.microsoft.com/office/drawing/2014/main" id="{9A1C51F5-8831-498C-98C3-22A6414D4EDE}"/>
              </a:ext>
            </a:extLst>
          </p:cNvPr>
          <p:cNvSpPr txBox="1"/>
          <p:nvPr/>
        </p:nvSpPr>
        <p:spPr>
          <a:xfrm>
            <a:off x="426892" y="7277774"/>
            <a:ext cx="2320182"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p>
        </p:txBody>
      </p:sp>
      <p:cxnSp>
        <p:nvCxnSpPr>
          <p:cNvPr id="49" name="40 Conector recto de flecha">
            <a:extLst>
              <a:ext uri="{FF2B5EF4-FFF2-40B4-BE49-F238E27FC236}">
                <a16:creationId xmlns:a16="http://schemas.microsoft.com/office/drawing/2014/main" id="{9B7A2807-B4DA-497F-91A2-36771F4F8EB6}"/>
              </a:ext>
            </a:extLst>
          </p:cNvPr>
          <p:cNvCxnSpPr>
            <a:cxnSpLocks/>
          </p:cNvCxnSpPr>
          <p:nvPr/>
        </p:nvCxnSpPr>
        <p:spPr>
          <a:xfrm flipH="1">
            <a:off x="2224773" y="6728091"/>
            <a:ext cx="2751350"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0" name="39 Conector recto de flecha">
            <a:extLst>
              <a:ext uri="{FF2B5EF4-FFF2-40B4-BE49-F238E27FC236}">
                <a16:creationId xmlns:a16="http://schemas.microsoft.com/office/drawing/2014/main" id="{32746041-C18F-4FC1-96AF-233AF9B87370}"/>
              </a:ext>
            </a:extLst>
          </p:cNvPr>
          <p:cNvCxnSpPr>
            <a:cxnSpLocks/>
          </p:cNvCxnSpPr>
          <p:nvPr/>
        </p:nvCxnSpPr>
        <p:spPr>
          <a:xfrm>
            <a:off x="73672" y="7669320"/>
            <a:ext cx="2806698"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3" name="79 Rectángulo">
            <a:extLst>
              <a:ext uri="{FF2B5EF4-FFF2-40B4-BE49-F238E27FC236}">
                <a16:creationId xmlns:a16="http://schemas.microsoft.com/office/drawing/2014/main" id="{0E6078EF-B2EA-49CE-B4EF-B2060E4BF4D7}"/>
              </a:ext>
            </a:extLst>
          </p:cNvPr>
          <p:cNvSpPr/>
          <p:nvPr/>
        </p:nvSpPr>
        <p:spPr>
          <a:xfrm>
            <a:off x="0" y="7755690"/>
            <a:ext cx="7200900" cy="32255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4" name="80 Grupo">
            <a:extLst>
              <a:ext uri="{FF2B5EF4-FFF2-40B4-BE49-F238E27FC236}">
                <a16:creationId xmlns:a16="http://schemas.microsoft.com/office/drawing/2014/main" id="{ED95BAF5-155F-40DA-B5E3-48BBD2E3CEDC}"/>
              </a:ext>
            </a:extLst>
          </p:cNvPr>
          <p:cNvGrpSpPr/>
          <p:nvPr/>
        </p:nvGrpSpPr>
        <p:grpSpPr>
          <a:xfrm>
            <a:off x="73672" y="7763027"/>
            <a:ext cx="3528392" cy="352026"/>
            <a:chOff x="2448322" y="-56585"/>
            <a:chExt cx="3528392" cy="352026"/>
          </a:xfrm>
        </p:grpSpPr>
        <p:sp>
          <p:nvSpPr>
            <p:cNvPr id="25" name="81 Elipse">
              <a:extLst>
                <a:ext uri="{FF2B5EF4-FFF2-40B4-BE49-F238E27FC236}">
                  <a16:creationId xmlns:a16="http://schemas.microsoft.com/office/drawing/2014/main" id="{4FEB8CFF-50C6-4F15-BB1F-F2DAF65424E2}"/>
                </a:ext>
              </a:extLst>
            </p:cNvPr>
            <p:cNvSpPr/>
            <p:nvPr/>
          </p:nvSpPr>
          <p:spPr>
            <a:xfrm>
              <a:off x="2448322" y="-27116"/>
              <a:ext cx="288032" cy="3225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6" name="82 Conector recto">
              <a:extLst>
                <a:ext uri="{FF2B5EF4-FFF2-40B4-BE49-F238E27FC236}">
                  <a16:creationId xmlns:a16="http://schemas.microsoft.com/office/drawing/2014/main" id="{9B531635-7A30-43DA-81F1-86917E51F7D6}"/>
                </a:ext>
              </a:extLst>
            </p:cNvPr>
            <p:cNvCxnSpPr>
              <a:cxnSpLocks/>
            </p:cNvCxnSpPr>
            <p:nvPr/>
          </p:nvCxnSpPr>
          <p:spPr>
            <a:xfrm flipV="1">
              <a:off x="2727776" y="112388"/>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83 CuadroTexto">
              <a:extLst>
                <a:ext uri="{FF2B5EF4-FFF2-40B4-BE49-F238E27FC236}">
                  <a16:creationId xmlns:a16="http://schemas.microsoft.com/office/drawing/2014/main" id="{C6606413-D14B-4169-87A3-B513C4E655D8}"/>
                </a:ext>
              </a:extLst>
            </p:cNvPr>
            <p:cNvSpPr txBox="1"/>
            <p:nvPr/>
          </p:nvSpPr>
          <p:spPr>
            <a:xfrm>
              <a:off x="3384426" y="-5658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Consideraciones  técnicas</a:t>
              </a:r>
            </a:p>
          </p:txBody>
        </p:sp>
      </p:grpSp>
      <p:sp>
        <p:nvSpPr>
          <p:cNvPr id="28" name="68 Rectángulo">
            <a:extLst>
              <a:ext uri="{FF2B5EF4-FFF2-40B4-BE49-F238E27FC236}">
                <a16:creationId xmlns:a16="http://schemas.microsoft.com/office/drawing/2014/main" id="{C9DDD16C-85C3-430B-B845-C4C3EB06ACDF}"/>
              </a:ext>
            </a:extLst>
          </p:cNvPr>
          <p:cNvSpPr/>
          <p:nvPr/>
        </p:nvSpPr>
        <p:spPr>
          <a:xfrm>
            <a:off x="7644" y="8132784"/>
            <a:ext cx="7193256" cy="938719"/>
          </a:xfrm>
          <a:prstGeom prst="rect">
            <a:avLst/>
          </a:prstGeom>
        </p:spPr>
        <p:txBody>
          <a:bodyPr wrap="square">
            <a:spAutoFit/>
          </a:bodyPr>
          <a:lstStyle/>
          <a:p>
            <a:pPr algn="just"/>
            <a:r>
              <a:rPr lang="es-CO" sz="1100" dirty="0">
                <a:latin typeface="Arial Narrow" panose="020B0606020202030204" pitchFamily="34" charset="0"/>
              </a:rPr>
              <a:t>Se da cierre al brote de ciudad de fiebre tifoidea, en el momento se están presentando casos aislados, los casos reportados durante el brote se concentraron el las comunas: 9-Buenos Aires,  10-Candelaria, 8-Villa Hermosa y 3-Manrrique; a la fecha no se han reportado casos en población confinada, los casos se han identificado por resultados de laboratorio, BAC y BAI. El 93,3% de los casos  han requerido ser hospitalizados. No se han presentado casos en menores de cinco años. El 20% de los casos corresponde a personas en condición de indigencia, el ultimo caso se reporto el 29 de julio de 2025</a:t>
            </a:r>
          </a:p>
        </p:txBody>
      </p:sp>
      <p:sp>
        <p:nvSpPr>
          <p:cNvPr id="29" name="59 Rectángulo">
            <a:extLst>
              <a:ext uri="{FF2B5EF4-FFF2-40B4-BE49-F238E27FC236}">
                <a16:creationId xmlns:a16="http://schemas.microsoft.com/office/drawing/2014/main" id="{96EB6D36-74B2-4005-8E83-1C8EBD68897E}"/>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30" name="63 CuadroTexto">
            <a:extLst>
              <a:ext uri="{FF2B5EF4-FFF2-40B4-BE49-F238E27FC236}">
                <a16:creationId xmlns:a16="http://schemas.microsoft.com/office/drawing/2014/main" id="{53C5C1DC-97D4-4F50-B153-B029EB5262F1}"/>
              </a:ext>
            </a:extLst>
          </p:cNvPr>
          <p:cNvSpPr txBox="1"/>
          <p:nvPr/>
        </p:nvSpPr>
        <p:spPr>
          <a:xfrm>
            <a:off x="1185219" y="99773"/>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Mapa Temático de Incidencia</a:t>
            </a:r>
          </a:p>
        </p:txBody>
      </p:sp>
      <p:grpSp>
        <p:nvGrpSpPr>
          <p:cNvPr id="31" name="25 Grupo">
            <a:extLst>
              <a:ext uri="{FF2B5EF4-FFF2-40B4-BE49-F238E27FC236}">
                <a16:creationId xmlns:a16="http://schemas.microsoft.com/office/drawing/2014/main" id="{B6651C86-A138-4940-8212-37CD560C8C29}"/>
              </a:ext>
            </a:extLst>
          </p:cNvPr>
          <p:cNvGrpSpPr/>
          <p:nvPr/>
        </p:nvGrpSpPr>
        <p:grpSpPr>
          <a:xfrm>
            <a:off x="277404" y="137149"/>
            <a:ext cx="936104" cy="261610"/>
            <a:chOff x="2448322" y="74775"/>
            <a:chExt cx="936104" cy="261610"/>
          </a:xfrm>
        </p:grpSpPr>
        <p:sp>
          <p:nvSpPr>
            <p:cNvPr id="32" name="26 Elipse">
              <a:extLst>
                <a:ext uri="{FF2B5EF4-FFF2-40B4-BE49-F238E27FC236}">
                  <a16:creationId xmlns:a16="http://schemas.microsoft.com/office/drawing/2014/main" id="{9D92D470-6524-4B0D-9E1A-BB770DA6A148}"/>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33" name="27 Conector recto">
              <a:extLst>
                <a:ext uri="{FF2B5EF4-FFF2-40B4-BE49-F238E27FC236}">
                  <a16:creationId xmlns:a16="http://schemas.microsoft.com/office/drawing/2014/main" id="{4ABEE31A-737D-46E6-9C3B-02E4AED4E9A5}"/>
                </a:ext>
              </a:extLst>
            </p:cNvPr>
            <p:cNvCxnSpPr>
              <a:stCxn id="3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Imagen 1">
            <a:extLst>
              <a:ext uri="{FF2B5EF4-FFF2-40B4-BE49-F238E27FC236}">
                <a16:creationId xmlns:a16="http://schemas.microsoft.com/office/drawing/2014/main" id="{6DB54CD5-932E-48CE-8EAA-AFC811B05E8D}"/>
              </a:ext>
            </a:extLst>
          </p:cNvPr>
          <p:cNvPicPr>
            <a:picLocks noChangeAspect="1"/>
          </p:cNvPicPr>
          <p:nvPr/>
        </p:nvPicPr>
        <p:blipFill>
          <a:blip r:embed="rId2"/>
          <a:stretch>
            <a:fillRect/>
          </a:stretch>
        </p:blipFill>
        <p:spPr>
          <a:xfrm>
            <a:off x="-22694" y="402476"/>
            <a:ext cx="7129288" cy="4641650"/>
          </a:xfrm>
          <a:prstGeom prst="rect">
            <a:avLst/>
          </a:prstGeom>
        </p:spPr>
      </p:pic>
      <p:sp>
        <p:nvSpPr>
          <p:cNvPr id="34" name="62 CuadroTexto"/>
          <p:cNvSpPr txBox="1"/>
          <p:nvPr/>
        </p:nvSpPr>
        <p:spPr>
          <a:xfrm>
            <a:off x="6552779" y="65255"/>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19</a:t>
            </a:r>
            <a:endParaRPr lang="es-ES" sz="1050" b="1" dirty="0">
              <a:latin typeface="Arial Narrow" panose="020B0606020202030204" pitchFamily="34" charset="0"/>
            </a:endParaRPr>
          </a:p>
        </p:txBody>
      </p:sp>
    </p:spTree>
    <p:extLst>
      <p:ext uri="{BB962C8B-B14F-4D97-AF65-F5344CB8AC3E}">
        <p14:creationId xmlns:p14="http://schemas.microsoft.com/office/powerpoint/2010/main" val="401042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2</a:t>
            </a:r>
            <a:endParaRPr sz="1050" b="1" dirty="0">
              <a:solidFill>
                <a:schemeClr val="dk1"/>
              </a:solidFill>
              <a:latin typeface="Arial Narrow"/>
              <a:ea typeface="Arial Narrow"/>
              <a:cs typeface="Arial Narrow"/>
              <a:sym typeface="Arial Narrow"/>
            </a:endParaRPr>
          </a:p>
        </p:txBody>
      </p:sp>
      <p:sp>
        <p:nvSpPr>
          <p:cNvPr id="117" name="Google Shape;11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18" name="Google Shape;118;p3"/>
          <p:cNvGrpSpPr/>
          <p:nvPr/>
        </p:nvGrpSpPr>
        <p:grpSpPr>
          <a:xfrm>
            <a:off x="0" y="107504"/>
            <a:ext cx="4536554" cy="1534801"/>
            <a:chOff x="0" y="14519"/>
            <a:chExt cx="4536554" cy="1605153"/>
          </a:xfrm>
        </p:grpSpPr>
        <p:sp>
          <p:nvSpPr>
            <p:cNvPr id="119" name="Google Shape;11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0" name="Google Shape;12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1" name="Google Shape;12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lvl="0" algn="ctr"/>
            <a:r>
              <a:rPr lang="es-ES" sz="800" b="1" dirty="0">
                <a:latin typeface="Arial Narrow"/>
                <a:ea typeface="Arial Narrow"/>
                <a:cs typeface="Arial Narrow"/>
                <a:sym typeface="Arial Narrow"/>
              </a:rPr>
              <a:t>Programa Vigilancia Epidemiológica – Subsecretaría de Salud Pública</a:t>
            </a:r>
            <a:endParaRPr lang="es-ES" sz="1200" dirty="0">
              <a:solidFill>
                <a:schemeClr val="dk1"/>
              </a:solidFill>
              <a:latin typeface="Times New Roman"/>
              <a:ea typeface="Times New Roman"/>
              <a:cs typeface="Times New Roman"/>
              <a:sym typeface="Times New Roman"/>
            </a:endParaRPr>
          </a:p>
          <a:p>
            <a:pPr algn="ctr"/>
            <a:r>
              <a:rPr lang="es-ES" sz="800" b="1" dirty="0">
                <a:latin typeface="Arial Narrow"/>
                <a:ea typeface="Arial Narrow"/>
                <a:cs typeface="Arial Narrow"/>
                <a:sym typeface="Arial Narrow"/>
              </a:rPr>
              <a:t>Período epidemiológico 13 de 2025 - Reporte Semanas 01 a 53 (Hasta enero 03 de 2026)</a:t>
            </a:r>
            <a:endParaRPr lang="es-ES" sz="1200" dirty="0">
              <a:solidFill>
                <a:schemeClr val="dk1"/>
              </a:solidFill>
              <a:latin typeface="Times New Roman"/>
              <a:ea typeface="Times New Roman"/>
              <a:cs typeface="Times New Roman"/>
              <a:sym typeface="Times New Roman"/>
            </a:endParaRPr>
          </a:p>
        </p:txBody>
      </p:sp>
      <p:pic>
        <p:nvPicPr>
          <p:cNvPr id="123" name="Google Shape;123;p3"/>
          <p:cNvPicPr preferRelativeResize="0"/>
          <p:nvPr/>
        </p:nvPicPr>
        <p:blipFill rotWithShape="1">
          <a:blip r:embed="rId3">
            <a:alphaModFix/>
          </a:blip>
          <a:srcRect/>
          <a:stretch/>
        </p:blipFill>
        <p:spPr>
          <a:xfrm>
            <a:off x="4449340" y="275325"/>
            <a:ext cx="2463478" cy="1860743"/>
          </a:xfrm>
          <a:prstGeom prst="rect">
            <a:avLst/>
          </a:prstGeom>
          <a:noFill/>
          <a:ln>
            <a:noFill/>
          </a:ln>
        </p:spPr>
      </p:pic>
      <p:graphicFrame>
        <p:nvGraphicFramePr>
          <p:cNvPr id="10" name="Google Shape;122;p3"/>
          <p:cNvGraphicFramePr/>
          <p:nvPr>
            <p:extLst>
              <p:ext uri="{D42A27DB-BD31-4B8C-83A1-F6EECF244321}">
                <p14:modId xmlns:p14="http://schemas.microsoft.com/office/powerpoint/2010/main" val="4162264283"/>
              </p:ext>
            </p:extLst>
          </p:nvPr>
        </p:nvGraphicFramePr>
        <p:xfrm>
          <a:off x="288082" y="3347864"/>
          <a:ext cx="6645502" cy="2446274"/>
        </p:xfrm>
        <a:graphic>
          <a:graphicData uri="http://schemas.openxmlformats.org/drawingml/2006/table">
            <a:tbl>
              <a:tblPr>
                <a:noFill/>
                <a:tableStyleId>{93BA0192-C984-429C-8F2B-7130667B95A3}</a:tableStyleId>
              </a:tblPr>
              <a:tblGrid>
                <a:gridCol w="2966576">
                  <a:extLst>
                    <a:ext uri="{9D8B030D-6E8A-4147-A177-3AD203B41FA5}">
                      <a16:colId xmlns:a16="http://schemas.microsoft.com/office/drawing/2014/main" val="20000"/>
                    </a:ext>
                  </a:extLst>
                </a:gridCol>
                <a:gridCol w="2966576">
                  <a:extLst>
                    <a:ext uri="{9D8B030D-6E8A-4147-A177-3AD203B41FA5}">
                      <a16:colId xmlns:a16="http://schemas.microsoft.com/office/drawing/2014/main" val="1766007609"/>
                    </a:ext>
                  </a:extLst>
                </a:gridCol>
                <a:gridCol w="356175">
                  <a:extLst>
                    <a:ext uri="{9D8B030D-6E8A-4147-A177-3AD203B41FA5}">
                      <a16:colId xmlns:a16="http://schemas.microsoft.com/office/drawing/2014/main" val="20002"/>
                    </a:ext>
                  </a:extLst>
                </a:gridCol>
                <a:gridCol w="356175">
                  <a:extLst>
                    <a:ext uri="{9D8B030D-6E8A-4147-A177-3AD203B41FA5}">
                      <a16:colId xmlns:a16="http://schemas.microsoft.com/office/drawing/2014/main" val="1506915996"/>
                    </a:ext>
                  </a:extLst>
                </a:gridCol>
              </a:tblGrid>
              <a:tr h="37440">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Tos</a:t>
                      </a:r>
                      <a:r>
                        <a:rPr lang="es-CO" sz="1100" b="1" i="0" u="none" strike="noStrike" cap="none" baseline="0" dirty="0" smtClean="0">
                          <a:solidFill>
                            <a:schemeClr val="dk1"/>
                          </a:solidFill>
                          <a:latin typeface="Arial Narrow"/>
                          <a:ea typeface="Arial Narrow"/>
                          <a:cs typeface="Arial Narrow"/>
                          <a:sym typeface="Arial Narrow"/>
                        </a:rPr>
                        <a:t> ferina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3</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1359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Parotiditis</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4</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2763713758"/>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Varicela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6</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285516525"/>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Meningitis bacteriana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8</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96198254"/>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Parálisis flácida, Síndrome de rubéola congénita, Tétanos accidental, EAPV, Difteria y Sarampión</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a:t>
                      </a:r>
                      <a:r>
                        <a:rPr lang="es-CO" sz="1100" b="1" i="0" u="none" strike="noStrike" cap="none" baseline="0" dirty="0" smtClean="0">
                          <a:solidFill>
                            <a:schemeClr val="dk1"/>
                          </a:solidFill>
                          <a:latin typeface="Arial Narrow"/>
                          <a:ea typeface="Arial Narrow"/>
                          <a:cs typeface="Arial Narrow"/>
                          <a:sym typeface="Arial"/>
                        </a:rPr>
                        <a:t> 9</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127669879"/>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Hepatitis 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10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155222588"/>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Intoxicaciones</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14</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08"/>
                  </a:ext>
                </a:extLst>
              </a:tr>
              <a:tr h="182947">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Fiebre tifoidea</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17</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2513440453"/>
                  </a:ext>
                </a:extLst>
              </a:tr>
              <a:tr h="91474">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Enfermedad transmitida por alimentos ETA</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20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118495974"/>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Intento de suicidio</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25</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448132057"/>
                  </a:ext>
                </a:extLst>
              </a:tr>
              <a:tr h="91474">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Dengue</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28</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r h="86683">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Infecciones asociadas a dispositivos-IAD</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30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extLst>
                  <a:ext uri="{0D108BD9-81ED-4DB2-BD59-A6C34878D82A}">
                    <a16:rowId xmlns:a16="http://schemas.microsoft.com/office/drawing/2014/main" val="3824363266"/>
                  </a:ext>
                </a:extLst>
              </a:tr>
              <a:tr h="86683">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IRAG</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42</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extLst>
                  <a:ext uri="{0D108BD9-81ED-4DB2-BD59-A6C34878D82A}">
                    <a16:rowId xmlns:a16="http://schemas.microsoft.com/office/drawing/2014/main" val="2825269092"/>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EDA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47</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extLst>
                  <a:ext uri="{0D108BD9-81ED-4DB2-BD59-A6C34878D82A}">
                    <a16:rowId xmlns:a16="http://schemas.microsoft.com/office/drawing/2014/main" val="2371364000"/>
                  </a:ext>
                </a:extLst>
              </a:tr>
            </a:tbl>
          </a:graphicData>
        </a:graphic>
      </p:graphicFrame>
    </p:spTree>
    <p:extLst>
      <p:ext uri="{BB962C8B-B14F-4D97-AF65-F5344CB8AC3E}">
        <p14:creationId xmlns:p14="http://schemas.microsoft.com/office/powerpoint/2010/main" val="230811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37 Rectángulo">
            <a:extLst>
              <a:ext uri="{FF2B5EF4-FFF2-40B4-BE49-F238E27FC236}">
                <a16:creationId xmlns:a16="http://schemas.microsoft.com/office/drawing/2014/main" id="{AED6385E-11E7-43C1-B226-A9F45CBDBEFF}"/>
              </a:ext>
            </a:extLst>
          </p:cNvPr>
          <p:cNvSpPr/>
          <p:nvPr/>
        </p:nvSpPr>
        <p:spPr>
          <a:xfrm>
            <a:off x="-24561" y="6413704"/>
            <a:ext cx="7200900" cy="29149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09"/>
            <a:ext cx="2180731" cy="156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0"/>
            <a:ext cx="2166585" cy="3071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3079525"/>
            <a:ext cx="2180731" cy="259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6133" y="1363198"/>
            <a:ext cx="2251490" cy="276999"/>
          </a:xfrm>
          <a:prstGeom prst="rect">
            <a:avLst/>
          </a:prstGeom>
          <a:noFill/>
        </p:spPr>
        <p:txBody>
          <a:bodyPr wrap="square" rtlCol="0">
            <a:spAutoFit/>
          </a:bodyPr>
          <a:lstStyle/>
          <a:p>
            <a:r>
              <a:rPr lang="es-ES" sz="1200" b="1" dirty="0">
                <a:latin typeface="Arial Narrow" panose="020B0606020202030204" pitchFamily="34" charset="0"/>
              </a:rPr>
              <a:t>Periodo epidemiológico  XIII 2025</a:t>
            </a:r>
          </a:p>
        </p:txBody>
      </p:sp>
      <p:grpSp>
        <p:nvGrpSpPr>
          <p:cNvPr id="8" name="7 Grupo"/>
          <p:cNvGrpSpPr/>
          <p:nvPr/>
        </p:nvGrpSpPr>
        <p:grpSpPr>
          <a:xfrm>
            <a:off x="122787" y="440714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b="1" dirty="0">
                  <a:latin typeface="Arial Narrow" panose="020B0606020202030204" pitchFamily="34" charset="0"/>
                </a:rPr>
                <a:t>503</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p>
        </p:txBody>
      </p:sp>
      <p:sp>
        <p:nvSpPr>
          <p:cNvPr id="37" name="36 Título"/>
          <p:cNvSpPr>
            <a:spLocks noGrp="1"/>
          </p:cNvSpPr>
          <p:nvPr>
            <p:ph type="ctrTitle"/>
          </p:nvPr>
        </p:nvSpPr>
        <p:spPr>
          <a:xfrm>
            <a:off x="-14182" y="21057"/>
            <a:ext cx="2166585" cy="1323399"/>
          </a:xfrm>
          <a:noFill/>
        </p:spPr>
        <p:txBody>
          <a:bodyPr wrap="square" rtlCol="0">
            <a:spAutoFit/>
          </a:bodyPr>
          <a:lstStyle/>
          <a:p>
            <a:r>
              <a:rPr lang="es-ES" sz="2000" b="1" dirty="0">
                <a:solidFill>
                  <a:srgbClr val="C00000"/>
                </a:solidFill>
                <a:latin typeface="Arial Narrow" panose="020B0606020202030204" pitchFamily="34" charset="0"/>
              </a:rPr>
              <a:t>Enfermedad transmitida por alimentos </a:t>
            </a:r>
            <a:r>
              <a:rPr lang="es-ES" sz="2000" b="1" dirty="0">
                <a:solidFill>
                  <a:srgbClr val="C00000"/>
                </a:solidFill>
                <a:latin typeface="Arial Narrow" panose="020B0606020202030204" pitchFamily="34" charset="0"/>
                <a:ea typeface="+mn-ea"/>
                <a:cs typeface="+mn-cs"/>
              </a:rPr>
              <a:t>ETA</a:t>
            </a:r>
            <a:br>
              <a:rPr lang="es-ES" sz="2000" b="1" dirty="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304196" y="1567020"/>
            <a:ext cx="1519238" cy="139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Rectángulo"/>
          <p:cNvSpPr/>
          <p:nvPr/>
        </p:nvSpPr>
        <p:spPr>
          <a:xfrm>
            <a:off x="2159198" y="-10593"/>
            <a:ext cx="5041702" cy="31937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0" y="6422399"/>
            <a:ext cx="4189209" cy="276999"/>
            <a:chOff x="2439852" y="105252"/>
            <a:chExt cx="3471724" cy="276999"/>
          </a:xfrm>
        </p:grpSpPr>
        <p:sp>
          <p:nvSpPr>
            <p:cNvPr id="54" name="53 Elipse"/>
            <p:cNvSpPr/>
            <p:nvPr/>
          </p:nvSpPr>
          <p:spPr>
            <a:xfrm>
              <a:off x="2439852" y="135314"/>
              <a:ext cx="252096" cy="20397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cxnSpLocks/>
            </p:cNvCxnSpPr>
            <p:nvPr/>
          </p:nvCxnSpPr>
          <p:spPr>
            <a:xfrm>
              <a:off x="2727830" y="249012"/>
              <a:ext cx="55843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253873" y="105252"/>
              <a:ext cx="2657703"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8" name="57 Grupo"/>
          <p:cNvGrpSpPr/>
          <p:nvPr/>
        </p:nvGrpSpPr>
        <p:grpSpPr>
          <a:xfrm>
            <a:off x="159864" y="6813668"/>
            <a:ext cx="825867" cy="1548871"/>
            <a:chOff x="1046391" y="553075"/>
            <a:chExt cx="846888" cy="1564895"/>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59074" y="1520368"/>
              <a:ext cx="796277"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32,0%</a:t>
              </a: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046391" y="1838105"/>
              <a:ext cx="846888" cy="279865"/>
            </a:xfrm>
            <a:prstGeom prst="rect">
              <a:avLst/>
            </a:prstGeom>
          </p:spPr>
          <p:txBody>
            <a:bodyPr wrap="none">
              <a:spAutoFit/>
            </a:bodyPr>
            <a:lstStyle/>
            <a:p>
              <a:r>
                <a:rPr lang="es-ES" sz="1200" b="1" dirty="0">
                  <a:latin typeface="Arial Narrow" panose="020B0606020202030204" pitchFamily="34" charset="0"/>
                </a:rPr>
                <a:t> 161 casos</a:t>
              </a:r>
              <a:endParaRPr lang="es-CO" sz="1200" dirty="0"/>
            </a:p>
          </p:txBody>
        </p:sp>
      </p:grpSp>
      <p:grpSp>
        <p:nvGrpSpPr>
          <p:cNvPr id="3" name="2 Grupo"/>
          <p:cNvGrpSpPr/>
          <p:nvPr/>
        </p:nvGrpSpPr>
        <p:grpSpPr>
          <a:xfrm>
            <a:off x="1041605" y="6828686"/>
            <a:ext cx="826373" cy="1582088"/>
            <a:chOff x="3159269" y="6660232"/>
            <a:chExt cx="826373" cy="1582088"/>
          </a:xfrm>
        </p:grpSpPr>
        <p:sp>
          <p:nvSpPr>
            <p:cNvPr id="57" name="56 Rectángulo redondeado"/>
            <p:cNvSpPr/>
            <p:nvPr/>
          </p:nvSpPr>
          <p:spPr>
            <a:xfrm>
              <a:off x="3171391" y="7613877"/>
              <a:ext cx="79514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68,0%</a:t>
              </a: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159269" y="7965321"/>
              <a:ext cx="790601" cy="276999"/>
            </a:xfrm>
            <a:prstGeom prst="rect">
              <a:avLst/>
            </a:prstGeom>
          </p:spPr>
          <p:txBody>
            <a:bodyPr wrap="none">
              <a:spAutoFit/>
            </a:bodyPr>
            <a:lstStyle/>
            <a:p>
              <a:r>
                <a:rPr lang="es-ES" sz="1200" b="1" dirty="0">
                  <a:latin typeface="Arial Narrow" panose="020B0606020202030204" pitchFamily="34" charset="0"/>
                </a:rPr>
                <a:t>342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4282577" y="6813668"/>
            <a:ext cx="852511" cy="1619439"/>
            <a:chOff x="838588" y="8382748"/>
            <a:chExt cx="852511" cy="1431173"/>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838588" y="8963149"/>
              <a:ext cx="852511" cy="850772"/>
              <a:chOff x="1115283" y="1243369"/>
              <a:chExt cx="852511" cy="850772"/>
            </a:xfrm>
          </p:grpSpPr>
          <p:sp>
            <p:nvSpPr>
              <p:cNvPr id="77" name="76 Rectángulo redondeado"/>
              <p:cNvSpPr/>
              <p:nvPr/>
            </p:nvSpPr>
            <p:spPr>
              <a:xfrm>
                <a:off x="1115283" y="1520368"/>
                <a:ext cx="81654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43,7%</a:t>
                </a: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79" name="78 Rectángulo"/>
              <p:cNvSpPr/>
              <p:nvPr/>
            </p:nvSpPr>
            <p:spPr>
              <a:xfrm>
                <a:off x="1141927" y="1849344"/>
                <a:ext cx="825867" cy="244797"/>
              </a:xfrm>
              <a:prstGeom prst="rect">
                <a:avLst/>
              </a:prstGeom>
            </p:spPr>
            <p:txBody>
              <a:bodyPr wrap="none">
                <a:spAutoFit/>
              </a:bodyPr>
              <a:lstStyle/>
              <a:p>
                <a:r>
                  <a:rPr lang="es-ES" sz="1200" b="1" dirty="0">
                    <a:latin typeface="Arial Narrow" panose="020B0606020202030204" pitchFamily="34" charset="0"/>
                  </a:rPr>
                  <a:t> 220 casos</a:t>
                </a:r>
                <a:endParaRPr lang="es-CO" sz="1200" dirty="0"/>
              </a:p>
            </p:txBody>
          </p:sp>
        </p:grpSp>
      </p:grpSp>
      <p:grpSp>
        <p:nvGrpSpPr>
          <p:cNvPr id="9" name="8 Grupo"/>
          <p:cNvGrpSpPr/>
          <p:nvPr/>
        </p:nvGrpSpPr>
        <p:grpSpPr>
          <a:xfrm>
            <a:off x="6147173" y="6708945"/>
            <a:ext cx="915635" cy="1723639"/>
            <a:chOff x="2206271" y="8300359"/>
            <a:chExt cx="915635" cy="1511787"/>
          </a:xfrm>
        </p:grpSpPr>
        <p:grpSp>
          <p:nvGrpSpPr>
            <p:cNvPr id="71" name="70 Grupo"/>
            <p:cNvGrpSpPr/>
            <p:nvPr/>
          </p:nvGrpSpPr>
          <p:grpSpPr>
            <a:xfrm>
              <a:off x="2206271" y="8963149"/>
              <a:ext cx="915635" cy="848997"/>
              <a:chOff x="1033171" y="8262441"/>
              <a:chExt cx="915635" cy="848997"/>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9,3%</a:t>
                </a: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42953"/>
              </a:xfrm>
              <a:prstGeom prst="rect">
                <a:avLst/>
              </a:prstGeom>
            </p:spPr>
            <p:txBody>
              <a:bodyPr wrap="none">
                <a:spAutoFit/>
              </a:bodyPr>
              <a:lstStyle/>
              <a:p>
                <a:r>
                  <a:rPr lang="es-ES" sz="1200" b="1" dirty="0">
                    <a:latin typeface="Arial Narrow" panose="020B0606020202030204" pitchFamily="34" charset="0"/>
                  </a:rPr>
                  <a:t>47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222034" y="6724461"/>
            <a:ext cx="865003" cy="1705037"/>
            <a:chOff x="3636992" y="8315126"/>
            <a:chExt cx="865003" cy="1536658"/>
          </a:xfrm>
        </p:grpSpPr>
        <p:grpSp>
          <p:nvGrpSpPr>
            <p:cNvPr id="80" name="79 Grupo"/>
            <p:cNvGrpSpPr/>
            <p:nvPr/>
          </p:nvGrpSpPr>
          <p:grpSpPr>
            <a:xfrm>
              <a:off x="3659091" y="8987827"/>
              <a:ext cx="842904" cy="863957"/>
              <a:chOff x="5327048" y="1270665"/>
              <a:chExt cx="842904" cy="863957"/>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5,4%</a:t>
                </a: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414617" y="1884978"/>
                <a:ext cx="755335" cy="249644"/>
              </a:xfrm>
              <a:prstGeom prst="rect">
                <a:avLst/>
              </a:prstGeom>
            </p:spPr>
            <p:txBody>
              <a:bodyPr wrap="none">
                <a:spAutoFit/>
              </a:bodyPr>
              <a:lstStyle/>
              <a:p>
                <a:r>
                  <a:rPr lang="es-ES" sz="1200" b="1" dirty="0">
                    <a:latin typeface="Arial Narrow" panose="020B0606020202030204" pitchFamily="34" charset="0"/>
                  </a:rPr>
                  <a:t> 27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917573" y="6820293"/>
            <a:ext cx="1478642" cy="1590481"/>
            <a:chOff x="4557644" y="6712412"/>
            <a:chExt cx="1465466" cy="1590481"/>
          </a:xfrm>
        </p:grpSpPr>
        <p:grpSp>
          <p:nvGrpSpPr>
            <p:cNvPr id="66" name="65 Grupo"/>
            <p:cNvGrpSpPr/>
            <p:nvPr/>
          </p:nvGrpSpPr>
          <p:grpSpPr>
            <a:xfrm>
              <a:off x="4557644" y="7383815"/>
              <a:ext cx="1465466" cy="919078"/>
              <a:chOff x="3600396" y="1241665"/>
              <a:chExt cx="1465466" cy="919078"/>
            </a:xfrm>
          </p:grpSpPr>
          <p:sp>
            <p:nvSpPr>
              <p:cNvPr id="67" name="66 Rectángulo redondeado"/>
              <p:cNvSpPr/>
              <p:nvPr/>
            </p:nvSpPr>
            <p:spPr>
              <a:xfrm>
                <a:off x="3912518" y="1553220"/>
                <a:ext cx="78301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22,7%</a:t>
                </a:r>
              </a:p>
            </p:txBody>
          </p:sp>
          <p:sp>
            <p:nvSpPr>
              <p:cNvPr id="68" name="67 Rectángulo"/>
              <p:cNvSpPr/>
              <p:nvPr/>
            </p:nvSpPr>
            <p:spPr>
              <a:xfrm>
                <a:off x="3600396" y="1241665"/>
                <a:ext cx="1465466"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Privado de la libertad</a:t>
                </a:r>
              </a:p>
            </p:txBody>
          </p:sp>
          <p:sp>
            <p:nvSpPr>
              <p:cNvPr id="69" name="68 Rectángulo"/>
              <p:cNvSpPr/>
              <p:nvPr/>
            </p:nvSpPr>
            <p:spPr>
              <a:xfrm>
                <a:off x="3920197" y="1883744"/>
                <a:ext cx="818508" cy="276999"/>
              </a:xfrm>
              <a:prstGeom prst="rect">
                <a:avLst/>
              </a:prstGeom>
            </p:spPr>
            <p:txBody>
              <a:bodyPr wrap="none">
                <a:spAutoFit/>
              </a:bodyPr>
              <a:lstStyle/>
              <a:p>
                <a:r>
                  <a:rPr lang="es-ES" sz="1200" b="1" dirty="0">
                    <a:latin typeface="Arial Narrow" panose="020B0606020202030204" pitchFamily="34" charset="0"/>
                  </a:rPr>
                  <a:t> 114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987" y="671241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49716" y="4963202"/>
            <a:ext cx="2095750" cy="1200329"/>
          </a:xfrm>
          <a:prstGeom prst="rect">
            <a:avLst/>
          </a:prstGeom>
          <a:noFill/>
        </p:spPr>
        <p:txBody>
          <a:bodyPr wrap="square" rtlCol="0">
            <a:spAutoFit/>
          </a:bodyPr>
          <a:lstStyle/>
          <a:p>
            <a:pPr algn="ctr"/>
            <a:r>
              <a:rPr lang="es-ES" sz="1200" b="1" dirty="0">
                <a:latin typeface="Arial Narrow" panose="020B0606020202030204" pitchFamily="34" charset="0"/>
              </a:rPr>
              <a:t>365 personas afectadas en 23 brotes y 138 casos individuales.</a:t>
            </a:r>
            <a:endParaRPr lang="es-ES" sz="1600" b="1" dirty="0">
              <a:latin typeface="Arial Narrow" panose="020B0606020202030204" pitchFamily="34" charset="0"/>
            </a:endParaRPr>
          </a:p>
          <a:p>
            <a:pPr algn="ctr"/>
            <a:r>
              <a:rPr lang="es-ES" sz="1200" b="1" dirty="0">
                <a:latin typeface="Arial Narrow" panose="020B0606020202030204" pitchFamily="34" charset="0"/>
              </a:rPr>
              <a:t>44,8% menos con relación al mismo periodo del año anterior, donde se reportaron 911 casos </a:t>
            </a:r>
          </a:p>
        </p:txBody>
      </p:sp>
      <p:pic>
        <p:nvPicPr>
          <p:cNvPr id="85" name="Imagen 84">
            <a:extLst>
              <a:ext uri="{FF2B5EF4-FFF2-40B4-BE49-F238E27FC236}">
                <a16:creationId xmlns:a16="http://schemas.microsoft.com/office/drawing/2014/main" id="{8A1BB4ED-BAC0-4736-BD02-3F4DB82A857E}"/>
              </a:ext>
            </a:extLst>
          </p:cNvPr>
          <p:cNvPicPr>
            <a:picLocks noChangeAspect="1"/>
          </p:cNvPicPr>
          <p:nvPr/>
        </p:nvPicPr>
        <p:blipFill>
          <a:blip r:embed="rId14"/>
          <a:stretch>
            <a:fillRect/>
          </a:stretch>
        </p:blipFill>
        <p:spPr>
          <a:xfrm>
            <a:off x="3142276" y="55113"/>
            <a:ext cx="2597121" cy="323116"/>
          </a:xfrm>
          <a:prstGeom prst="rect">
            <a:avLst/>
          </a:prstGeom>
        </p:spPr>
      </p:pic>
      <p:grpSp>
        <p:nvGrpSpPr>
          <p:cNvPr id="15" name="14 Grupo"/>
          <p:cNvGrpSpPr/>
          <p:nvPr/>
        </p:nvGrpSpPr>
        <p:grpSpPr>
          <a:xfrm>
            <a:off x="2223336" y="98683"/>
            <a:ext cx="936104" cy="191774"/>
            <a:chOff x="2448322" y="74775"/>
            <a:chExt cx="936104" cy="230379"/>
          </a:xfrm>
        </p:grpSpPr>
        <p:sp>
          <p:nvSpPr>
            <p:cNvPr id="11" name="10 Elipse"/>
            <p:cNvSpPr/>
            <p:nvPr/>
          </p:nvSpPr>
          <p:spPr>
            <a:xfrm>
              <a:off x="2448322" y="74775"/>
              <a:ext cx="288032" cy="23037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cxnSpLocks/>
              <a:stCxn id="11" idx="6"/>
            </p:cNvCxnSpPr>
            <p:nvPr/>
          </p:nvCxnSpPr>
          <p:spPr>
            <a:xfrm>
              <a:off x="2736354" y="189965"/>
              <a:ext cx="648072" cy="156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0" name="84 Grupo">
            <a:extLst>
              <a:ext uri="{FF2B5EF4-FFF2-40B4-BE49-F238E27FC236}">
                <a16:creationId xmlns:a16="http://schemas.microsoft.com/office/drawing/2014/main" id="{906C631A-D547-468B-8A7E-521EC9694A55}"/>
              </a:ext>
            </a:extLst>
          </p:cNvPr>
          <p:cNvGrpSpPr/>
          <p:nvPr/>
        </p:nvGrpSpPr>
        <p:grpSpPr>
          <a:xfrm>
            <a:off x="1781397" y="7495545"/>
            <a:ext cx="1335334" cy="681996"/>
            <a:chOff x="37098" y="7421905"/>
            <a:chExt cx="1229607" cy="397370"/>
          </a:xfrm>
        </p:grpSpPr>
        <p:sp>
          <p:nvSpPr>
            <p:cNvPr id="101" name="85 CuadroTexto">
              <a:extLst>
                <a:ext uri="{FF2B5EF4-FFF2-40B4-BE49-F238E27FC236}">
                  <a16:creationId xmlns:a16="http://schemas.microsoft.com/office/drawing/2014/main" id="{E2024541-4AA9-4DB4-996C-972F5DE242DC}"/>
                </a:ext>
              </a:extLst>
            </p:cNvPr>
            <p:cNvSpPr txBox="1"/>
            <p:nvPr/>
          </p:nvSpPr>
          <p:spPr>
            <a:xfrm>
              <a:off x="37098" y="7421905"/>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2" name="86 Rectángulo redondeado">
              <a:extLst>
                <a:ext uri="{FF2B5EF4-FFF2-40B4-BE49-F238E27FC236}">
                  <a16:creationId xmlns:a16="http://schemas.microsoft.com/office/drawing/2014/main" id="{656BBBCD-0278-408C-95FC-5CEDAAED9EDC}"/>
                </a:ext>
              </a:extLst>
            </p:cNvPr>
            <p:cNvSpPr/>
            <p:nvPr/>
          </p:nvSpPr>
          <p:spPr>
            <a:xfrm>
              <a:off x="258595" y="7589001"/>
              <a:ext cx="752995" cy="23027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5,6%</a:t>
              </a:r>
            </a:p>
          </p:txBody>
        </p:sp>
      </p:grpSp>
      <p:pic>
        <p:nvPicPr>
          <p:cNvPr id="103" name="Picture 5">
            <a:extLst>
              <a:ext uri="{FF2B5EF4-FFF2-40B4-BE49-F238E27FC236}">
                <a16:creationId xmlns:a16="http://schemas.microsoft.com/office/drawing/2014/main" id="{558767E4-B268-4103-BC13-C5BB27A64A8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58605" y="6825074"/>
            <a:ext cx="904106" cy="683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64 Rectángulo">
            <a:extLst>
              <a:ext uri="{FF2B5EF4-FFF2-40B4-BE49-F238E27FC236}">
                <a16:creationId xmlns:a16="http://schemas.microsoft.com/office/drawing/2014/main" id="{7224608D-1BC5-421B-8B7F-E8FA779894B4}"/>
              </a:ext>
            </a:extLst>
          </p:cNvPr>
          <p:cNvSpPr/>
          <p:nvPr/>
        </p:nvSpPr>
        <p:spPr>
          <a:xfrm>
            <a:off x="2096997" y="8142371"/>
            <a:ext cx="790601" cy="276999"/>
          </a:xfrm>
          <a:prstGeom prst="rect">
            <a:avLst/>
          </a:prstGeom>
        </p:spPr>
        <p:txBody>
          <a:bodyPr wrap="none">
            <a:spAutoFit/>
          </a:bodyPr>
          <a:lstStyle/>
          <a:p>
            <a:r>
              <a:rPr lang="es-ES" sz="1200" b="1" dirty="0">
                <a:latin typeface="Arial Narrow" panose="020B0606020202030204" pitchFamily="34" charset="0"/>
              </a:rPr>
              <a:t>  28 casos</a:t>
            </a:r>
            <a:endParaRPr lang="es-CO" sz="1200" dirty="0"/>
          </a:p>
        </p:txBody>
      </p:sp>
      <p:sp>
        <p:nvSpPr>
          <p:cNvPr id="84" name="17 Rectángulo">
            <a:extLst>
              <a:ext uri="{FF2B5EF4-FFF2-40B4-BE49-F238E27FC236}">
                <a16:creationId xmlns:a16="http://schemas.microsoft.com/office/drawing/2014/main" id="{0D653BA4-53CE-48AA-A019-353A1814D57B}"/>
              </a:ext>
            </a:extLst>
          </p:cNvPr>
          <p:cNvSpPr/>
          <p:nvPr/>
        </p:nvSpPr>
        <p:spPr>
          <a:xfrm>
            <a:off x="2186926" y="2698720"/>
            <a:ext cx="5050445"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ETA. Medellín, por periodo epidemiológico c individuales y brotes 2025(p). </a:t>
            </a:r>
          </a:p>
        </p:txBody>
      </p:sp>
      <p:sp>
        <p:nvSpPr>
          <p:cNvPr id="95" name="69 Rectángulo">
            <a:extLst>
              <a:ext uri="{FF2B5EF4-FFF2-40B4-BE49-F238E27FC236}">
                <a16:creationId xmlns:a16="http://schemas.microsoft.com/office/drawing/2014/main" id="{8E8E7140-94F5-4C8C-8A29-C16443AEA836}"/>
              </a:ext>
            </a:extLst>
          </p:cNvPr>
          <p:cNvSpPr/>
          <p:nvPr/>
        </p:nvSpPr>
        <p:spPr>
          <a:xfrm>
            <a:off x="2158964" y="5977485"/>
            <a:ext cx="4928206"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las ETA. Medellin 2018 – 2025(p). </a:t>
            </a:r>
          </a:p>
        </p:txBody>
      </p:sp>
      <p:pic>
        <p:nvPicPr>
          <p:cNvPr id="2" name="Imagen 1">
            <a:extLst>
              <a:ext uri="{FF2B5EF4-FFF2-40B4-BE49-F238E27FC236}">
                <a16:creationId xmlns:a16="http://schemas.microsoft.com/office/drawing/2014/main" id="{212EE1D1-8FD4-4058-B0DD-E40351EA7B2B}"/>
              </a:ext>
            </a:extLst>
          </p:cNvPr>
          <p:cNvPicPr>
            <a:picLocks noChangeAspect="1"/>
          </p:cNvPicPr>
          <p:nvPr/>
        </p:nvPicPr>
        <p:blipFill>
          <a:blip r:embed="rId17"/>
          <a:stretch>
            <a:fillRect/>
          </a:stretch>
        </p:blipFill>
        <p:spPr>
          <a:xfrm>
            <a:off x="2223336" y="309942"/>
            <a:ext cx="4837186" cy="2500587"/>
          </a:xfrm>
          <a:prstGeom prst="rect">
            <a:avLst/>
          </a:prstGeom>
        </p:spPr>
      </p:pic>
      <p:pic>
        <p:nvPicPr>
          <p:cNvPr id="14" name="Imagen 13">
            <a:extLst>
              <a:ext uri="{FF2B5EF4-FFF2-40B4-BE49-F238E27FC236}">
                <a16:creationId xmlns:a16="http://schemas.microsoft.com/office/drawing/2014/main" id="{4DAF3634-DBFD-4578-870D-9E41F6B82B44}"/>
              </a:ext>
            </a:extLst>
          </p:cNvPr>
          <p:cNvPicPr>
            <a:picLocks noChangeAspect="1"/>
          </p:cNvPicPr>
          <p:nvPr/>
        </p:nvPicPr>
        <p:blipFill>
          <a:blip r:embed="rId18"/>
          <a:stretch>
            <a:fillRect/>
          </a:stretch>
        </p:blipFill>
        <p:spPr>
          <a:xfrm>
            <a:off x="2194614" y="2981949"/>
            <a:ext cx="4892556" cy="2960980"/>
          </a:xfrm>
          <a:prstGeom prst="rect">
            <a:avLst/>
          </a:prstGeom>
        </p:spPr>
      </p:pic>
      <p:sp>
        <p:nvSpPr>
          <p:cNvPr id="92" name="62 CuadroTexto"/>
          <p:cNvSpPr txBox="1"/>
          <p:nvPr/>
        </p:nvSpPr>
        <p:spPr>
          <a:xfrm>
            <a:off x="6552779" y="65255"/>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20</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764614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36243" y="83655"/>
            <a:ext cx="7164655" cy="42620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168868" y="19765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21</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5" name="54 Rectángulo"/>
          <p:cNvSpPr/>
          <p:nvPr/>
        </p:nvSpPr>
        <p:spPr>
          <a:xfrm>
            <a:off x="36243" y="4644008"/>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47855" y="156423"/>
            <a:ext cx="5341450" cy="4859437"/>
            <a:chOff x="2448322" y="-4523052"/>
            <a:chExt cx="5341450" cy="4859437"/>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596632" y="-4523052"/>
              <a:ext cx="4193140" cy="276999"/>
            </a:xfrm>
            <a:prstGeom prst="rect">
              <a:avLst/>
            </a:prstGeom>
            <a:noFill/>
          </p:spPr>
          <p:txBody>
            <a:bodyPr wrap="square" rtlCol="0">
              <a:spAutoFit/>
            </a:bodyPr>
            <a:lstStyle/>
            <a:p>
              <a:r>
                <a:rPr lang="es-ES" sz="1200" b="1" dirty="0">
                  <a:latin typeface="Arial Narrow" panose="020B0606020202030204" pitchFamily="34" charset="0"/>
                </a:rPr>
                <a:t>Grupo etario según protocolo</a:t>
              </a:r>
            </a:p>
          </p:txBody>
        </p:sp>
      </p:grpSp>
      <p:sp>
        <p:nvSpPr>
          <p:cNvPr id="31" name="69 Rectángulo">
            <a:extLst>
              <a:ext uri="{FF2B5EF4-FFF2-40B4-BE49-F238E27FC236}">
                <a16:creationId xmlns:a16="http://schemas.microsoft.com/office/drawing/2014/main" id="{E65BE18E-E8B1-4CB9-BD91-337E23F32D90}"/>
              </a:ext>
            </a:extLst>
          </p:cNvPr>
          <p:cNvSpPr/>
          <p:nvPr/>
        </p:nvSpPr>
        <p:spPr>
          <a:xfrm>
            <a:off x="18122" y="4206458"/>
            <a:ext cx="5496634"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Distribución de los grupos de edad de los casos notificados de las ETA. a P.E XIII, Medellín 2025(p). </a:t>
            </a:r>
          </a:p>
        </p:txBody>
      </p:sp>
      <p:sp>
        <p:nvSpPr>
          <p:cNvPr id="20" name="127 Rectángulo">
            <a:extLst>
              <a:ext uri="{FF2B5EF4-FFF2-40B4-BE49-F238E27FC236}">
                <a16:creationId xmlns:a16="http://schemas.microsoft.com/office/drawing/2014/main" id="{28393C2F-2302-46EF-AAED-BD6126C15324}"/>
              </a:ext>
            </a:extLst>
          </p:cNvPr>
          <p:cNvSpPr/>
          <p:nvPr/>
        </p:nvSpPr>
        <p:spPr>
          <a:xfrm>
            <a:off x="147213" y="8749586"/>
            <a:ext cx="3620159"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por Alimento implicado en brotes ETA. a P.E XIII de 2025(p). </a:t>
            </a:r>
          </a:p>
        </p:txBody>
      </p:sp>
      <p:sp>
        <p:nvSpPr>
          <p:cNvPr id="21" name="58 CuadroTexto">
            <a:extLst>
              <a:ext uri="{FF2B5EF4-FFF2-40B4-BE49-F238E27FC236}">
                <a16:creationId xmlns:a16="http://schemas.microsoft.com/office/drawing/2014/main" id="{71C45702-8304-49B6-9A60-7839B4559477}"/>
              </a:ext>
            </a:extLst>
          </p:cNvPr>
          <p:cNvSpPr txBox="1"/>
          <p:nvPr/>
        </p:nvSpPr>
        <p:spPr>
          <a:xfrm>
            <a:off x="1104972" y="4715041"/>
            <a:ext cx="4193140" cy="276999"/>
          </a:xfrm>
          <a:prstGeom prst="rect">
            <a:avLst/>
          </a:prstGeom>
          <a:noFill/>
        </p:spPr>
        <p:txBody>
          <a:bodyPr wrap="square" rtlCol="0">
            <a:spAutoFit/>
          </a:bodyPr>
          <a:lstStyle/>
          <a:p>
            <a:r>
              <a:rPr lang="es-ES" sz="1200" b="1" dirty="0">
                <a:latin typeface="Arial Narrow" panose="020B0606020202030204" pitchFamily="34" charset="0"/>
              </a:rPr>
              <a:t>Alimento implicado</a:t>
            </a:r>
          </a:p>
        </p:txBody>
      </p:sp>
      <p:pic>
        <p:nvPicPr>
          <p:cNvPr id="2" name="Imagen 1">
            <a:extLst>
              <a:ext uri="{FF2B5EF4-FFF2-40B4-BE49-F238E27FC236}">
                <a16:creationId xmlns:a16="http://schemas.microsoft.com/office/drawing/2014/main" id="{EB52FAB2-5071-4D54-8C9F-ABDBE22624A1}"/>
              </a:ext>
            </a:extLst>
          </p:cNvPr>
          <p:cNvPicPr>
            <a:picLocks noChangeAspect="1"/>
          </p:cNvPicPr>
          <p:nvPr/>
        </p:nvPicPr>
        <p:blipFill>
          <a:blip r:embed="rId3"/>
          <a:stretch>
            <a:fillRect/>
          </a:stretch>
        </p:blipFill>
        <p:spPr>
          <a:xfrm>
            <a:off x="36243" y="573255"/>
            <a:ext cx="7056091" cy="3582601"/>
          </a:xfrm>
          <a:prstGeom prst="rect">
            <a:avLst/>
          </a:prstGeom>
        </p:spPr>
      </p:pic>
      <p:pic>
        <p:nvPicPr>
          <p:cNvPr id="4" name="Imagen 3">
            <a:extLst>
              <a:ext uri="{FF2B5EF4-FFF2-40B4-BE49-F238E27FC236}">
                <a16:creationId xmlns:a16="http://schemas.microsoft.com/office/drawing/2014/main" id="{561C9558-7732-4D2C-A4A4-80F2129F5E5F}"/>
              </a:ext>
            </a:extLst>
          </p:cNvPr>
          <p:cNvPicPr>
            <a:picLocks noChangeAspect="1"/>
          </p:cNvPicPr>
          <p:nvPr/>
        </p:nvPicPr>
        <p:blipFill>
          <a:blip r:embed="rId4"/>
          <a:stretch>
            <a:fillRect/>
          </a:stretch>
        </p:blipFill>
        <p:spPr>
          <a:xfrm>
            <a:off x="168868" y="5219095"/>
            <a:ext cx="6923466" cy="3711200"/>
          </a:xfrm>
          <a:prstGeom prst="rect">
            <a:avLst/>
          </a:prstGeom>
        </p:spPr>
      </p:pic>
    </p:spTree>
    <p:extLst>
      <p:ext uri="{BB962C8B-B14F-4D97-AF65-F5344CB8AC3E}">
        <p14:creationId xmlns:p14="http://schemas.microsoft.com/office/powerpoint/2010/main" val="740342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8122" y="35088"/>
            <a:ext cx="7164655" cy="42620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168868" y="158259"/>
            <a:ext cx="5150962" cy="301001"/>
            <a:chOff x="2448322" y="35384"/>
            <a:chExt cx="5150962" cy="301001"/>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406144" y="35384"/>
              <a:ext cx="4193140" cy="276999"/>
            </a:xfrm>
            <a:prstGeom prst="rect">
              <a:avLst/>
            </a:prstGeom>
            <a:noFill/>
          </p:spPr>
          <p:txBody>
            <a:bodyPr wrap="square" rtlCol="0">
              <a:spAutoFit/>
            </a:bodyPr>
            <a:lstStyle/>
            <a:p>
              <a:r>
                <a:rPr lang="es-ES" sz="1200" b="1" dirty="0">
                  <a:latin typeface="Arial Narrow" panose="020B0606020202030204" pitchFamily="34" charset="0"/>
                </a:rPr>
                <a:t>Síntomas</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22 </a:t>
            </a:r>
            <a:endParaRPr lang="es-ES" sz="1050" b="1" dirty="0">
              <a:latin typeface="Arial Narrow" panose="020B0606020202030204" pitchFamily="34" charset="0"/>
            </a:endParaRPr>
          </a:p>
        </p:txBody>
      </p:sp>
      <p:sp>
        <p:nvSpPr>
          <p:cNvPr id="70" name="69 Rectángulo"/>
          <p:cNvSpPr/>
          <p:nvPr/>
        </p:nvSpPr>
        <p:spPr>
          <a:xfrm>
            <a:off x="77562" y="4299539"/>
            <a:ext cx="4494438"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casos según síntomas</a:t>
            </a:r>
            <a:r>
              <a:rPr lang="pt-BR" sz="1050" dirty="0">
                <a:latin typeface="Arial Narrow" panose="020B0606020202030204" pitchFamily="34" charset="0"/>
              </a:rPr>
              <a:t>. a P.E XIII de 2025(p)</a:t>
            </a:r>
            <a:endParaRPr lang="es-ES" sz="1050"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5" name="54 Rectángulo"/>
          <p:cNvSpPr/>
          <p:nvPr/>
        </p:nvSpPr>
        <p:spPr>
          <a:xfrm>
            <a:off x="36243" y="4713420"/>
            <a:ext cx="7200900" cy="35329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13421"/>
            <a:ext cx="5129244" cy="305726"/>
            <a:chOff x="2448322" y="59386"/>
            <a:chExt cx="5129244"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84426" y="59386"/>
              <a:ext cx="4193140" cy="276999"/>
            </a:xfrm>
            <a:prstGeom prst="rect">
              <a:avLst/>
            </a:prstGeom>
            <a:noFill/>
          </p:spPr>
          <p:txBody>
            <a:bodyPr wrap="square" rtlCol="0">
              <a:spAutoFit/>
            </a:bodyPr>
            <a:lstStyle/>
            <a:p>
              <a:r>
                <a:rPr lang="es-ES" sz="1200" b="1" dirty="0">
                  <a:latin typeface="Arial Narrow" panose="020B0606020202030204" pitchFamily="34" charset="0"/>
                </a:rPr>
                <a:t>Sitio de ocurrencia</a:t>
              </a:r>
            </a:p>
          </p:txBody>
        </p:sp>
      </p:grpSp>
      <p:sp>
        <p:nvSpPr>
          <p:cNvPr id="65" name="64 Rectángulo"/>
          <p:cNvSpPr/>
          <p:nvPr/>
        </p:nvSpPr>
        <p:spPr>
          <a:xfrm>
            <a:off x="36243" y="8690186"/>
            <a:ext cx="3955219"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por Sitio de ocurrencia de las ETA </a:t>
            </a:r>
            <a:r>
              <a:rPr lang="pt-BR" sz="1050" dirty="0">
                <a:latin typeface="Arial Narrow" panose="020B0606020202030204" pitchFamily="34" charset="0"/>
              </a:rPr>
              <a:t>a P.E XIII de 2025(p).</a:t>
            </a:r>
            <a:endParaRPr lang="es-ES" sz="1050" dirty="0">
              <a:latin typeface="Arial Narrow" panose="020B0606020202030204" pitchFamily="34" charset="0"/>
            </a:endParaRPr>
          </a:p>
        </p:txBody>
      </p:sp>
      <p:pic>
        <p:nvPicPr>
          <p:cNvPr id="5" name="Imagen 4">
            <a:extLst>
              <a:ext uri="{FF2B5EF4-FFF2-40B4-BE49-F238E27FC236}">
                <a16:creationId xmlns:a16="http://schemas.microsoft.com/office/drawing/2014/main" id="{2593B3D5-A588-4823-BCB4-5484B2A4A51C}"/>
              </a:ext>
            </a:extLst>
          </p:cNvPr>
          <p:cNvPicPr>
            <a:picLocks noChangeAspect="1"/>
          </p:cNvPicPr>
          <p:nvPr/>
        </p:nvPicPr>
        <p:blipFill>
          <a:blip r:embed="rId3"/>
          <a:stretch>
            <a:fillRect/>
          </a:stretch>
        </p:blipFill>
        <p:spPr>
          <a:xfrm>
            <a:off x="36242" y="483096"/>
            <a:ext cx="7087095" cy="4162692"/>
          </a:xfrm>
          <a:prstGeom prst="rect">
            <a:avLst/>
          </a:prstGeom>
        </p:spPr>
      </p:pic>
      <p:pic>
        <p:nvPicPr>
          <p:cNvPr id="6" name="Imagen 5">
            <a:extLst>
              <a:ext uri="{FF2B5EF4-FFF2-40B4-BE49-F238E27FC236}">
                <a16:creationId xmlns:a16="http://schemas.microsoft.com/office/drawing/2014/main" id="{29E05145-863E-486B-8366-EC5EB77C9393}"/>
              </a:ext>
            </a:extLst>
          </p:cNvPr>
          <p:cNvPicPr>
            <a:picLocks noChangeAspect="1"/>
          </p:cNvPicPr>
          <p:nvPr/>
        </p:nvPicPr>
        <p:blipFill>
          <a:blip r:embed="rId4"/>
          <a:stretch>
            <a:fillRect/>
          </a:stretch>
        </p:blipFill>
        <p:spPr>
          <a:xfrm>
            <a:off x="-1" y="5134350"/>
            <a:ext cx="7182777" cy="3763564"/>
          </a:xfrm>
          <a:prstGeom prst="rect">
            <a:avLst/>
          </a:prstGeom>
        </p:spPr>
      </p:pic>
    </p:spTree>
    <p:extLst>
      <p:ext uri="{BB962C8B-B14F-4D97-AF65-F5344CB8AC3E}">
        <p14:creationId xmlns:p14="http://schemas.microsoft.com/office/powerpoint/2010/main" val="1444430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13387" y="8850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23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42" name="45 Rectángulo">
            <a:extLst>
              <a:ext uri="{FF2B5EF4-FFF2-40B4-BE49-F238E27FC236}">
                <a16:creationId xmlns:a16="http://schemas.microsoft.com/office/drawing/2014/main" id="{9B419241-6699-4AF5-88AE-7B67507EE66B}"/>
              </a:ext>
            </a:extLst>
          </p:cNvPr>
          <p:cNvSpPr/>
          <p:nvPr/>
        </p:nvSpPr>
        <p:spPr>
          <a:xfrm>
            <a:off x="-58957" y="8770929"/>
            <a:ext cx="7127880" cy="338554"/>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proporción de brotes de ETA. Medellín, a periodo epidemiológico XIII acumulado  de  2025(p)</a:t>
            </a:r>
            <a:endParaRPr lang="es-ES" sz="1000" b="1" dirty="0">
              <a:latin typeface="Arial Narrow" panose="020B0606020202030204" pitchFamily="34" charset="0"/>
            </a:endParaRPr>
          </a:p>
        </p:txBody>
      </p:sp>
      <p:sp>
        <p:nvSpPr>
          <p:cNvPr id="38" name="45 Rectángulo">
            <a:extLst>
              <a:ext uri="{FF2B5EF4-FFF2-40B4-BE49-F238E27FC236}">
                <a16:creationId xmlns:a16="http://schemas.microsoft.com/office/drawing/2014/main" id="{7CBAF574-2D8A-445D-BFA1-4B5BC7DF2E9A}"/>
              </a:ext>
            </a:extLst>
          </p:cNvPr>
          <p:cNvSpPr/>
          <p:nvPr/>
        </p:nvSpPr>
        <p:spPr>
          <a:xfrm>
            <a:off x="36459" y="4681123"/>
            <a:ext cx="7127880" cy="338554"/>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incidencia de ETA. Medellín, a periodo epidemiológico XIII acumulado  de  2025(p)</a:t>
            </a:r>
            <a:endParaRPr lang="es-ES" sz="1000" b="1" dirty="0">
              <a:latin typeface="Arial Narrow" panose="020B0606020202030204" pitchFamily="34" charset="0"/>
            </a:endParaRPr>
          </a:p>
        </p:txBody>
      </p:sp>
      <p:sp>
        <p:nvSpPr>
          <p:cNvPr id="40" name="22 CuadroTexto">
            <a:extLst>
              <a:ext uri="{FF2B5EF4-FFF2-40B4-BE49-F238E27FC236}">
                <a16:creationId xmlns:a16="http://schemas.microsoft.com/office/drawing/2014/main" id="{0E8616E5-8BDD-4CBA-A953-498529B97F95}"/>
              </a:ext>
            </a:extLst>
          </p:cNvPr>
          <p:cNvSpPr txBox="1"/>
          <p:nvPr/>
        </p:nvSpPr>
        <p:spPr>
          <a:xfrm>
            <a:off x="1213458" y="67434"/>
            <a:ext cx="2743410"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por territorio</a:t>
            </a:r>
          </a:p>
        </p:txBody>
      </p:sp>
      <p:pic>
        <p:nvPicPr>
          <p:cNvPr id="2" name="Imagen 1">
            <a:extLst>
              <a:ext uri="{FF2B5EF4-FFF2-40B4-BE49-F238E27FC236}">
                <a16:creationId xmlns:a16="http://schemas.microsoft.com/office/drawing/2014/main" id="{FBCAE3C3-71E1-4780-A934-36007379E63E}"/>
              </a:ext>
            </a:extLst>
          </p:cNvPr>
          <p:cNvPicPr>
            <a:picLocks noChangeAspect="1"/>
          </p:cNvPicPr>
          <p:nvPr/>
        </p:nvPicPr>
        <p:blipFill>
          <a:blip r:embed="rId2"/>
          <a:stretch>
            <a:fillRect/>
          </a:stretch>
        </p:blipFill>
        <p:spPr>
          <a:xfrm>
            <a:off x="77650" y="5019677"/>
            <a:ext cx="7045497" cy="3751251"/>
          </a:xfrm>
          <a:prstGeom prst="rect">
            <a:avLst/>
          </a:prstGeom>
        </p:spPr>
      </p:pic>
      <p:pic>
        <p:nvPicPr>
          <p:cNvPr id="4" name="Imagen 3">
            <a:extLst>
              <a:ext uri="{FF2B5EF4-FFF2-40B4-BE49-F238E27FC236}">
                <a16:creationId xmlns:a16="http://schemas.microsoft.com/office/drawing/2014/main" id="{5D879D18-5E30-4814-8D83-87CE278D1B59}"/>
              </a:ext>
            </a:extLst>
          </p:cNvPr>
          <p:cNvPicPr>
            <a:picLocks noChangeAspect="1"/>
          </p:cNvPicPr>
          <p:nvPr/>
        </p:nvPicPr>
        <p:blipFill>
          <a:blip r:embed="rId3"/>
          <a:stretch>
            <a:fillRect/>
          </a:stretch>
        </p:blipFill>
        <p:spPr>
          <a:xfrm>
            <a:off x="36459" y="425275"/>
            <a:ext cx="7200900" cy="4210751"/>
          </a:xfrm>
          <a:prstGeom prst="rect">
            <a:avLst/>
          </a:prstGeom>
        </p:spPr>
      </p:pic>
    </p:spTree>
    <p:extLst>
      <p:ext uri="{BB962C8B-B14F-4D97-AF65-F5344CB8AC3E}">
        <p14:creationId xmlns:p14="http://schemas.microsoft.com/office/powerpoint/2010/main" val="137286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24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11" name="13 Rectángulo"/>
          <p:cNvSpPr/>
          <p:nvPr/>
        </p:nvSpPr>
        <p:spPr>
          <a:xfrm>
            <a:off x="-25589" y="5401922"/>
            <a:ext cx="7201344" cy="35426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95275" y="5408179"/>
            <a:ext cx="3520527" cy="289193"/>
            <a:chOff x="2448322" y="47192"/>
            <a:chExt cx="3520527" cy="289193"/>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76561" y="47192"/>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7" name="38 CuadroTexto"/>
          <p:cNvSpPr txBox="1"/>
          <p:nvPr/>
        </p:nvSpPr>
        <p:spPr>
          <a:xfrm>
            <a:off x="-25589" y="5771090"/>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de notificación inmediata notificados oportunamente</a:t>
            </a:r>
            <a:endParaRPr lang="es-ES" sz="1050" b="1" dirty="0">
              <a:latin typeface="Arial Narrow" panose="020B0606020202030204" pitchFamily="34" charset="0"/>
            </a:endParaRPr>
          </a:p>
        </p:txBody>
      </p:sp>
      <p:sp>
        <p:nvSpPr>
          <p:cNvPr id="18" name="42 CuadroTexto"/>
          <p:cNvSpPr txBox="1"/>
          <p:nvPr/>
        </p:nvSpPr>
        <p:spPr>
          <a:xfrm>
            <a:off x="-20574" y="6667465"/>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detecto modo de transmisión</a:t>
            </a:r>
            <a:endParaRPr lang="es-ES" sz="1050" b="1" dirty="0">
              <a:latin typeface="Arial Narrow" panose="020B0606020202030204" pitchFamily="34" charset="0"/>
            </a:endParaRPr>
          </a:p>
        </p:txBody>
      </p:sp>
      <p:sp>
        <p:nvSpPr>
          <p:cNvPr id="19" name="46 CuadroTexto"/>
          <p:cNvSpPr txBox="1"/>
          <p:nvPr/>
        </p:nvSpPr>
        <p:spPr>
          <a:xfrm>
            <a:off x="616718" y="7058130"/>
            <a:ext cx="670376"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sp>
        <p:nvSpPr>
          <p:cNvPr id="20" name="47 CuadroTexto"/>
          <p:cNvSpPr txBox="1"/>
          <p:nvPr/>
        </p:nvSpPr>
        <p:spPr>
          <a:xfrm>
            <a:off x="4924578" y="5793422"/>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de agente etiológico</a:t>
            </a:r>
          </a:p>
        </p:txBody>
      </p:sp>
      <p:sp>
        <p:nvSpPr>
          <p:cNvPr id="21" name="48 CuadroTexto"/>
          <p:cNvSpPr txBox="1"/>
          <p:nvPr/>
        </p:nvSpPr>
        <p:spPr>
          <a:xfrm>
            <a:off x="5779113" y="6174557"/>
            <a:ext cx="644727"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22,7% </a:t>
            </a:r>
          </a:p>
        </p:txBody>
      </p:sp>
      <p:sp>
        <p:nvSpPr>
          <p:cNvPr id="22" name="43 CuadroTexto"/>
          <p:cNvSpPr txBox="1"/>
          <p:nvPr/>
        </p:nvSpPr>
        <p:spPr>
          <a:xfrm>
            <a:off x="4861796" y="6708040"/>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toma de muestra</a:t>
            </a:r>
          </a:p>
        </p:txBody>
      </p:sp>
      <p:sp>
        <p:nvSpPr>
          <p:cNvPr id="23" name="49 CuadroTexto"/>
          <p:cNvSpPr txBox="1"/>
          <p:nvPr/>
        </p:nvSpPr>
        <p:spPr>
          <a:xfrm>
            <a:off x="5820791" y="7040955"/>
            <a:ext cx="561371"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cxnSp>
        <p:nvCxnSpPr>
          <p:cNvPr id="24" name="51 Conector recto de flecha"/>
          <p:cNvCxnSpPr>
            <a:cxnSpLocks/>
          </p:cNvCxnSpPr>
          <p:nvPr/>
        </p:nvCxnSpPr>
        <p:spPr>
          <a:xfrm flipH="1">
            <a:off x="565387" y="6604956"/>
            <a:ext cx="6132296" cy="1"/>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783880" y="6081736"/>
            <a:ext cx="758542" cy="523220"/>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4 brotes</a:t>
            </a:r>
          </a:p>
          <a:p>
            <a:pPr algn="ctr"/>
            <a:r>
              <a:rPr lang="es-ES" b="1" dirty="0">
                <a:solidFill>
                  <a:srgbClr val="C00000"/>
                </a:solidFill>
                <a:latin typeface="Arial Narrow" panose="020B0606020202030204" pitchFamily="34" charset="0"/>
              </a:rPr>
              <a:t>100% </a:t>
            </a:r>
          </a:p>
        </p:txBody>
      </p:sp>
      <p:sp>
        <p:nvSpPr>
          <p:cNvPr id="26" name="31 Rectángulo"/>
          <p:cNvSpPr/>
          <p:nvPr/>
        </p:nvSpPr>
        <p:spPr>
          <a:xfrm>
            <a:off x="-10825" y="7829826"/>
            <a:ext cx="7171815" cy="1369606"/>
          </a:xfrm>
          <a:prstGeom prst="rect">
            <a:avLst/>
          </a:prstGeom>
        </p:spPr>
        <p:txBody>
          <a:bodyPr wrap="square">
            <a:spAutoFit/>
          </a:bodyPr>
          <a:lstStyle/>
          <a:p>
            <a:pPr algn="just"/>
            <a:r>
              <a:rPr lang="es-CO" sz="1200" dirty="0">
                <a:latin typeface="Arial Narrow" panose="020B0606020202030204" pitchFamily="34" charset="0"/>
              </a:rPr>
              <a:t>El sitio de mayor ocurrencia de las ETA a nivel individual están: el hogar seguido de los restaurantes, se presentaron cinco  brotes importantes dos en el COPED afectando PPL femeninas por alimentos mixtos (MENÚ), otro en la comuna 1 por consumo de agua no tratada, uno en evento familiar, uno en evento académico. No se reportan complicaciones ni muertes</a:t>
            </a:r>
          </a:p>
          <a:p>
            <a:pPr algn="just"/>
            <a:r>
              <a:rPr lang="es-ES" sz="1200" dirty="0">
                <a:latin typeface="Arial Narrow" panose="020B0606020202030204" pitchFamily="34" charset="0"/>
              </a:rPr>
              <a:t>El grupo de edad más afectado es el grupo de los 20 a los 49 años seguido del  de 1  a los 4 años, </a:t>
            </a:r>
          </a:p>
          <a:p>
            <a:pPr algn="just"/>
            <a:r>
              <a:rPr lang="es-CO" sz="1200" dirty="0">
                <a:latin typeface="Arial Narrow" panose="020B0606020202030204" pitchFamily="34" charset="0"/>
              </a:rPr>
              <a:t>Los alimentos más involucrados son el agua no tratada, seguida de los alimentos mixtos y los que contienen pollo, La sintomatología más predominante es la gastrointestinal (diarrea, náuseas, vomito); </a:t>
            </a:r>
            <a:r>
              <a:rPr lang="es-CO" sz="1100" dirty="0">
                <a:latin typeface="Arial Narrow" panose="020B0606020202030204" pitchFamily="34" charset="0"/>
              </a:rPr>
              <a:t>dentro de los agentes identificados tenemos: </a:t>
            </a:r>
            <a:r>
              <a:rPr lang="es-CO" sz="1100" i="1" dirty="0" err="1">
                <a:latin typeface="Arial Narrow" panose="020B0606020202030204" pitchFamily="34" charset="0"/>
              </a:rPr>
              <a:t>Shigella</a:t>
            </a:r>
            <a:r>
              <a:rPr lang="es-CO" sz="1100" i="1" dirty="0">
                <a:latin typeface="Arial Narrow" panose="020B0606020202030204" pitchFamily="34" charset="0"/>
              </a:rPr>
              <a:t> </a:t>
            </a:r>
            <a:r>
              <a:rPr lang="es-CO" sz="1100" i="1" dirty="0" err="1">
                <a:latin typeface="Arial Narrow" panose="020B0606020202030204" pitchFamily="34" charset="0"/>
              </a:rPr>
              <a:t>sp</a:t>
            </a:r>
            <a:r>
              <a:rPr lang="es-CO" sz="1100" i="1" dirty="0">
                <a:latin typeface="Arial Narrow" panose="020B0606020202030204" pitchFamily="34" charset="0"/>
              </a:rPr>
              <a:t>, </a:t>
            </a:r>
            <a:r>
              <a:rPr lang="es-CO" sz="1100" i="1" dirty="0" err="1">
                <a:latin typeface="Arial Narrow" panose="020B0606020202030204" pitchFamily="34" charset="0"/>
              </a:rPr>
              <a:t>Escherichia</a:t>
            </a:r>
            <a:r>
              <a:rPr lang="es-CO" sz="1100" i="1" dirty="0">
                <a:latin typeface="Arial Narrow" panose="020B0606020202030204" pitchFamily="34" charset="0"/>
              </a:rPr>
              <a:t> </a:t>
            </a:r>
            <a:r>
              <a:rPr lang="es-CO" sz="1100" i="1" dirty="0" err="1">
                <a:latin typeface="Arial Narrow" panose="020B0606020202030204" pitchFamily="34" charset="0"/>
              </a:rPr>
              <a:t>coli</a:t>
            </a:r>
            <a:r>
              <a:rPr lang="es-CO" sz="1100" i="1" dirty="0">
                <a:latin typeface="Arial Narrow" panose="020B0606020202030204" pitchFamily="34" charset="0"/>
              </a:rPr>
              <a:t>, Rotavirus, Complejo E </a:t>
            </a:r>
            <a:r>
              <a:rPr lang="es-CO" sz="1100" i="1" dirty="0" err="1">
                <a:latin typeface="Arial Narrow" panose="020B0606020202030204" pitchFamily="34" charset="0"/>
              </a:rPr>
              <a:t>Histolytica</a:t>
            </a:r>
            <a:r>
              <a:rPr lang="es-CO" sz="1100" i="1" dirty="0">
                <a:latin typeface="Arial Narrow" panose="020B0606020202030204" pitchFamily="34" charset="0"/>
              </a:rPr>
              <a:t>, </a:t>
            </a:r>
            <a:r>
              <a:rPr lang="es-CO" sz="1100" i="1" dirty="0" err="1">
                <a:latin typeface="Arial Narrow" panose="020B0606020202030204" pitchFamily="34" charset="0"/>
              </a:rPr>
              <a:t>Bacillus</a:t>
            </a:r>
            <a:r>
              <a:rPr lang="es-CO" sz="1100" i="1" dirty="0">
                <a:latin typeface="Arial Narrow" panose="020B0606020202030204" pitchFamily="34" charset="0"/>
              </a:rPr>
              <a:t> </a:t>
            </a:r>
            <a:r>
              <a:rPr lang="es-CO" sz="1100" i="1" dirty="0" err="1">
                <a:latin typeface="Arial Narrow" panose="020B0606020202030204" pitchFamily="34" charset="0"/>
              </a:rPr>
              <a:t>cereus</a:t>
            </a:r>
            <a:r>
              <a:rPr lang="es-CO" sz="1100" dirty="0">
                <a:latin typeface="Arial Narrow" panose="020B0606020202030204" pitchFamily="34" charset="0"/>
              </a:rPr>
              <a:t>, </a:t>
            </a:r>
            <a:endParaRPr lang="es-CO" sz="1200" dirty="0">
              <a:latin typeface="Arial Narrow" panose="020B0606020202030204" pitchFamily="34" charset="0"/>
            </a:endParaRPr>
          </a:p>
        </p:txBody>
      </p:sp>
      <p:sp>
        <p:nvSpPr>
          <p:cNvPr id="27" name="32 Rectángulo"/>
          <p:cNvSpPr/>
          <p:nvPr/>
        </p:nvSpPr>
        <p:spPr>
          <a:xfrm>
            <a:off x="24082" y="7506131"/>
            <a:ext cx="7141706" cy="319174"/>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61139" y="7537534"/>
            <a:ext cx="3528392" cy="312519"/>
            <a:chOff x="2448322" y="33831"/>
            <a:chExt cx="3528392" cy="284108"/>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84426" y="40940"/>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33" name="47 CuadroTexto"/>
          <p:cNvSpPr txBox="1"/>
          <p:nvPr/>
        </p:nvSpPr>
        <p:spPr>
          <a:xfrm>
            <a:off x="2571661" y="5810688"/>
            <a:ext cx="2241210" cy="253916"/>
          </a:xfrm>
          <a:prstGeom prst="rect">
            <a:avLst/>
          </a:prstGeom>
          <a:noFill/>
        </p:spPr>
        <p:txBody>
          <a:bodyPr wrap="square" rtlCol="0">
            <a:spAutoFit/>
          </a:bodyPr>
          <a:lstStyle/>
          <a:p>
            <a:pPr algn="ctr"/>
            <a:r>
              <a:rPr lang="es-CO" sz="1050" b="1" dirty="0">
                <a:latin typeface="Arial Narrow" panose="020B0606020202030204" pitchFamily="34" charset="0"/>
              </a:rPr>
              <a:t>Porcentaje de brotes Con IVC</a:t>
            </a:r>
          </a:p>
        </p:txBody>
      </p:sp>
      <p:sp>
        <p:nvSpPr>
          <p:cNvPr id="34" name="42 CuadroTexto"/>
          <p:cNvSpPr txBox="1"/>
          <p:nvPr/>
        </p:nvSpPr>
        <p:spPr>
          <a:xfrm>
            <a:off x="2250628" y="6657951"/>
            <a:ext cx="2600644" cy="415498"/>
          </a:xfrm>
          <a:prstGeom prst="rect">
            <a:avLst/>
          </a:prstGeom>
          <a:noFill/>
        </p:spPr>
        <p:txBody>
          <a:bodyPr wrap="square" rtlCol="0">
            <a:spAutoFit/>
          </a:bodyPr>
          <a:lstStyle/>
          <a:p>
            <a:pPr algn="ctr"/>
            <a:r>
              <a:rPr lang="es-ES" sz="1050" b="1" dirty="0">
                <a:latin typeface="Arial Narrow" panose="020B0606020202030204" pitchFamily="34" charset="0"/>
              </a:rPr>
              <a:t>% de brotes de ETA de notificación inmediata con caracterización social y demográfica</a:t>
            </a:r>
          </a:p>
        </p:txBody>
      </p:sp>
      <p:sp>
        <p:nvSpPr>
          <p:cNvPr id="35" name="91 CuadroTexto"/>
          <p:cNvSpPr txBox="1"/>
          <p:nvPr/>
        </p:nvSpPr>
        <p:spPr>
          <a:xfrm>
            <a:off x="3459469" y="6178619"/>
            <a:ext cx="644728"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 100% </a:t>
            </a:r>
          </a:p>
        </p:txBody>
      </p:sp>
      <p:sp>
        <p:nvSpPr>
          <p:cNvPr id="36" name="46 CuadroTexto"/>
          <p:cNvSpPr txBox="1"/>
          <p:nvPr/>
        </p:nvSpPr>
        <p:spPr>
          <a:xfrm>
            <a:off x="3330911" y="7033430"/>
            <a:ext cx="561372"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sp>
        <p:nvSpPr>
          <p:cNvPr id="41" name="22 CuadroTexto">
            <a:extLst>
              <a:ext uri="{FF2B5EF4-FFF2-40B4-BE49-F238E27FC236}">
                <a16:creationId xmlns:a16="http://schemas.microsoft.com/office/drawing/2014/main" id="{0287DEDC-FA1B-4343-9744-9BCDC625D897}"/>
              </a:ext>
            </a:extLst>
          </p:cNvPr>
          <p:cNvSpPr txBox="1"/>
          <p:nvPr/>
        </p:nvSpPr>
        <p:spPr>
          <a:xfrm>
            <a:off x="1203371" y="106382"/>
            <a:ext cx="2743410" cy="276999"/>
          </a:xfrm>
          <a:prstGeom prst="rect">
            <a:avLst/>
          </a:prstGeom>
          <a:noFill/>
        </p:spPr>
        <p:txBody>
          <a:bodyPr wrap="square" rtlCol="0">
            <a:spAutoFit/>
          </a:bodyPr>
          <a:lstStyle/>
          <a:p>
            <a:r>
              <a:rPr lang="es-ES" sz="1200" b="1" dirty="0">
                <a:latin typeface="Arial Narrow" panose="020B0606020202030204" pitchFamily="34" charset="0"/>
              </a:rPr>
              <a:t>Canal endémico de las ETA </a:t>
            </a:r>
          </a:p>
        </p:txBody>
      </p:sp>
      <p:sp>
        <p:nvSpPr>
          <p:cNvPr id="39" name="5 Rectángulo">
            <a:extLst>
              <a:ext uri="{FF2B5EF4-FFF2-40B4-BE49-F238E27FC236}">
                <a16:creationId xmlns:a16="http://schemas.microsoft.com/office/drawing/2014/main" id="{28CDAF96-4F9E-4BF5-AF73-01561A898E49}"/>
              </a:ext>
            </a:extLst>
          </p:cNvPr>
          <p:cNvSpPr/>
          <p:nvPr/>
        </p:nvSpPr>
        <p:spPr>
          <a:xfrm>
            <a:off x="59194" y="4995123"/>
            <a:ext cx="7165788"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ETA.. Medellín, a Periodo epidemiológico </a:t>
            </a:r>
            <a:r>
              <a:rPr lang="pt-BR" sz="1100" dirty="0">
                <a:latin typeface="Arial Narrow" panose="020B0606020202030204" pitchFamily="34" charset="0"/>
              </a:rPr>
              <a:t> XIII de 2025(p)</a:t>
            </a:r>
            <a:endParaRPr lang="es-ES" sz="1100" dirty="0">
              <a:latin typeface="Arial Narrow" panose="020B0606020202030204" pitchFamily="34" charset="0"/>
            </a:endParaRPr>
          </a:p>
        </p:txBody>
      </p:sp>
      <p:pic>
        <p:nvPicPr>
          <p:cNvPr id="4" name="Imagen 3">
            <a:extLst>
              <a:ext uri="{FF2B5EF4-FFF2-40B4-BE49-F238E27FC236}">
                <a16:creationId xmlns:a16="http://schemas.microsoft.com/office/drawing/2014/main" id="{40A872C9-A266-4B13-A5F5-3B219412DA7A}"/>
              </a:ext>
            </a:extLst>
          </p:cNvPr>
          <p:cNvPicPr>
            <a:picLocks noChangeAspect="1"/>
          </p:cNvPicPr>
          <p:nvPr/>
        </p:nvPicPr>
        <p:blipFill>
          <a:blip r:embed="rId2"/>
          <a:stretch>
            <a:fillRect/>
          </a:stretch>
        </p:blipFill>
        <p:spPr>
          <a:xfrm>
            <a:off x="-39910" y="558726"/>
            <a:ext cx="7200900" cy="4410513"/>
          </a:xfrm>
          <a:prstGeom prst="rect">
            <a:avLst/>
          </a:prstGeom>
        </p:spPr>
      </p:pic>
    </p:spTree>
    <p:extLst>
      <p:ext uri="{BB962C8B-B14F-4D97-AF65-F5344CB8AC3E}">
        <p14:creationId xmlns:p14="http://schemas.microsoft.com/office/powerpoint/2010/main" val="3312314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9669" y="10266"/>
            <a:ext cx="2148327" cy="391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3938064"/>
            <a:ext cx="2180731" cy="30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13 - 2025</a:t>
            </a:r>
          </a:p>
        </p:txBody>
      </p:sp>
      <p:sp>
        <p:nvSpPr>
          <p:cNvPr id="6" name="5 Rectángulo"/>
          <p:cNvSpPr/>
          <p:nvPr/>
        </p:nvSpPr>
        <p:spPr>
          <a:xfrm>
            <a:off x="2179172" y="335895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intento de suicidio</a:t>
            </a:r>
            <a:r>
              <a:rPr lang="es-ES" sz="1100" dirty="0">
                <a:latin typeface="Arial Narrow" panose="020B0606020202030204" pitchFamily="34" charset="0"/>
              </a:rPr>
              <a:t>. Medellín, a Periodo epidemiológico 13  acumulado de 2025. </a:t>
            </a:r>
          </a:p>
        </p:txBody>
      </p:sp>
      <p:grpSp>
        <p:nvGrpSpPr>
          <p:cNvPr id="8" name="7 Grupo"/>
          <p:cNvGrpSpPr/>
          <p:nvPr/>
        </p:nvGrpSpPr>
        <p:grpSpPr>
          <a:xfrm>
            <a:off x="179214" y="5325845"/>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2576</a:t>
              </a:r>
            </a:p>
          </p:txBody>
        </p:sp>
      </p:grpSp>
      <p:sp>
        <p:nvSpPr>
          <p:cNvPr id="9" name="8 CuadroTexto"/>
          <p:cNvSpPr txBox="1"/>
          <p:nvPr/>
        </p:nvSpPr>
        <p:spPr>
          <a:xfrm>
            <a:off x="16447" y="5819943"/>
            <a:ext cx="2164284" cy="1200329"/>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período del año anterior</a:t>
            </a:r>
          </a:p>
          <a:p>
            <a:pPr algn="ctr"/>
            <a:r>
              <a:rPr lang="es-ES" sz="1200" b="1" dirty="0">
                <a:latin typeface="Arial Narrow" panose="020B0606020202030204" pitchFamily="34" charset="0"/>
              </a:rPr>
              <a:t>disminuyó en un 8,6%, aclarando que el año 2025 tuvo 53 semanas y 2024 solo 52</a:t>
            </a:r>
          </a:p>
        </p:txBody>
      </p:sp>
      <p:sp>
        <p:nvSpPr>
          <p:cNvPr id="18" name="17 Rectángulo"/>
          <p:cNvSpPr/>
          <p:nvPr/>
        </p:nvSpPr>
        <p:spPr>
          <a:xfrm>
            <a:off x="2163040" y="650449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a:t>
            </a:r>
            <a:r>
              <a:rPr lang="es-CO" sz="1100" dirty="0">
                <a:latin typeface="Arial Narrow" panose="020B0606020202030204" pitchFamily="34" charset="0"/>
              </a:rPr>
              <a:t>del intento de suicidio</a:t>
            </a:r>
            <a:r>
              <a:rPr lang="es-ES" sz="1100" dirty="0">
                <a:latin typeface="Arial Narrow" panose="020B0606020202030204" pitchFamily="34" charset="0"/>
              </a:rPr>
              <a:t>. Medellín, a Periodo epidemiológico 13   acumulado de 2022-2025.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25</a:t>
            </a:r>
            <a:endParaRPr lang="es-ES" sz="1050" b="1" dirty="0">
              <a:latin typeface="Arial Narrow" panose="020B0606020202030204" pitchFamily="34" charset="0"/>
            </a:endParaRPr>
          </a:p>
        </p:txBody>
      </p:sp>
      <p:sp>
        <p:nvSpPr>
          <p:cNvPr id="37" name="36 Título"/>
          <p:cNvSpPr>
            <a:spLocks noGrp="1"/>
          </p:cNvSpPr>
          <p:nvPr>
            <p:ph type="ctrTitle"/>
          </p:nvPr>
        </p:nvSpPr>
        <p:spPr>
          <a:xfrm>
            <a:off x="-18971" y="211481"/>
            <a:ext cx="2208885" cy="861774"/>
          </a:xfrm>
          <a:noFill/>
        </p:spPr>
        <p:txBody>
          <a:bodyPr wrap="square" rtlCol="0">
            <a:spAutoFit/>
          </a:bodyPr>
          <a:lstStyle/>
          <a:p>
            <a:r>
              <a:rPr lang="es-ES" sz="2500" b="1" dirty="0" smtClean="0">
                <a:solidFill>
                  <a:srgbClr val="C00000"/>
                </a:solidFill>
                <a:latin typeface="Arial Narrow" panose="020B0606020202030204" pitchFamily="34" charset="0"/>
                <a:ea typeface="+mn-ea"/>
                <a:cs typeface="+mn-cs"/>
              </a:rPr>
              <a:t>Intento </a:t>
            </a:r>
            <a:r>
              <a:rPr lang="es-ES" sz="2500" b="1" dirty="0">
                <a:solidFill>
                  <a:srgbClr val="C00000"/>
                </a:solidFill>
                <a:latin typeface="Arial Narrow" panose="020B0606020202030204" pitchFamily="34" charset="0"/>
                <a:ea typeface="+mn-ea"/>
                <a:cs typeface="+mn-cs"/>
              </a:rPr>
              <a:t>de suicidio</a:t>
            </a:r>
          </a:p>
        </p:txBody>
      </p:sp>
      <p:sp>
        <p:nvSpPr>
          <p:cNvPr id="71" name="70 CuadroTexto"/>
          <p:cNvSpPr txBox="1"/>
          <p:nvPr/>
        </p:nvSpPr>
        <p:spPr>
          <a:xfrm>
            <a:off x="879294" y="7889918"/>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72" name="71 CuadroTexto"/>
          <p:cNvSpPr txBox="1"/>
          <p:nvPr/>
        </p:nvSpPr>
        <p:spPr>
          <a:xfrm>
            <a:off x="1396776" y="8342291"/>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97,8 * 100 mil</a:t>
            </a:r>
          </a:p>
        </p:txBody>
      </p:sp>
      <p:sp>
        <p:nvSpPr>
          <p:cNvPr id="33" name="32 CuadroTexto"/>
          <p:cNvSpPr txBox="1"/>
          <p:nvPr/>
        </p:nvSpPr>
        <p:spPr>
          <a:xfrm>
            <a:off x="3456434" y="7889918"/>
            <a:ext cx="2314792" cy="430887"/>
          </a:xfrm>
          <a:prstGeom prst="rect">
            <a:avLst/>
          </a:prstGeom>
          <a:noFill/>
        </p:spPr>
        <p:txBody>
          <a:bodyPr wrap="square" rtlCol="0">
            <a:spAutoFit/>
          </a:bodyPr>
          <a:lstStyle/>
          <a:p>
            <a:pPr algn="ctr"/>
            <a:r>
              <a:rPr lang="es-CO" sz="1100" b="1" dirty="0">
                <a:latin typeface="Arial Narrow" panose="020B0606020202030204" pitchFamily="34" charset="0"/>
              </a:rPr>
              <a:t>Cobertura de visita de campo</a:t>
            </a:r>
          </a:p>
          <a:p>
            <a:pPr algn="ctr"/>
            <a:r>
              <a:rPr lang="es-CO" sz="1100" b="1" dirty="0">
                <a:latin typeface="Arial Narrow" panose="020B0606020202030204" pitchFamily="34" charset="0"/>
              </a:rPr>
              <a:t>Acciones de vigilancia</a:t>
            </a:r>
            <a:endParaRPr lang="es-ES" sz="1100" b="1" dirty="0">
              <a:latin typeface="Arial Narrow" panose="020B0606020202030204" pitchFamily="34" charset="0"/>
            </a:endParaRPr>
          </a:p>
        </p:txBody>
      </p:sp>
      <p:sp>
        <p:nvSpPr>
          <p:cNvPr id="34" name="33 CuadroTexto"/>
          <p:cNvSpPr txBox="1"/>
          <p:nvPr/>
        </p:nvSpPr>
        <p:spPr>
          <a:xfrm>
            <a:off x="3600750" y="8342291"/>
            <a:ext cx="2203375"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49,7% (1281 casos)</a:t>
            </a:r>
          </a:p>
        </p:txBody>
      </p:sp>
      <p:sp>
        <p:nvSpPr>
          <p:cNvPr id="40" name="39 Rectángulo"/>
          <p:cNvSpPr/>
          <p:nvPr/>
        </p:nvSpPr>
        <p:spPr>
          <a:xfrm>
            <a:off x="23310" y="705033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1" name="40 Grupo"/>
          <p:cNvGrpSpPr/>
          <p:nvPr/>
        </p:nvGrpSpPr>
        <p:grpSpPr>
          <a:xfrm>
            <a:off x="97999" y="7076361"/>
            <a:ext cx="3446504" cy="276999"/>
            <a:chOff x="2448322" y="74775"/>
            <a:chExt cx="3446504" cy="276999"/>
          </a:xfrm>
        </p:grpSpPr>
        <p:sp>
          <p:nvSpPr>
            <p:cNvPr id="42" name="4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3" name="42 Conector recto"/>
            <p:cNvCxnSpPr>
              <a:stCxn id="4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pic>
        <p:nvPicPr>
          <p:cNvPr id="2" name="Imagen 1">
            <a:extLst>
              <a:ext uri="{FF2B5EF4-FFF2-40B4-BE49-F238E27FC236}">
                <a16:creationId xmlns:a16="http://schemas.microsoft.com/office/drawing/2014/main" id="{323D2A7A-8E05-4AB6-8B5B-D2D8F7FE0B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22829" y="733216"/>
            <a:ext cx="5045794" cy="2395703"/>
          </a:xfrm>
          <a:prstGeom prst="rect">
            <a:avLst/>
          </a:prstGeom>
        </p:spPr>
      </p:pic>
      <p:graphicFrame>
        <p:nvGraphicFramePr>
          <p:cNvPr id="30" name="4 Gráfico">
            <a:extLst>
              <a:ext uri="{FF2B5EF4-FFF2-40B4-BE49-F238E27FC236}">
                <a16:creationId xmlns:a16="http://schemas.microsoft.com/office/drawing/2014/main" id="{00000000-0008-0000-0E00-000005000000}"/>
              </a:ext>
            </a:extLst>
          </p:cNvPr>
          <p:cNvGraphicFramePr>
            <a:graphicFrameLocks/>
          </p:cNvGraphicFramePr>
          <p:nvPr>
            <p:extLst/>
          </p:nvPr>
        </p:nvGraphicFramePr>
        <p:xfrm>
          <a:off x="1975891" y="3882170"/>
          <a:ext cx="5189805" cy="285006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19056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13 Rectángulo"/>
          <p:cNvSpPr/>
          <p:nvPr/>
        </p:nvSpPr>
        <p:spPr>
          <a:xfrm>
            <a:off x="0" y="5840406"/>
            <a:ext cx="7200900" cy="37017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25 Grupo"/>
          <p:cNvGrpSpPr/>
          <p:nvPr/>
        </p:nvGrpSpPr>
        <p:grpSpPr>
          <a:xfrm>
            <a:off x="277404" y="127176"/>
            <a:ext cx="3446504" cy="276999"/>
            <a:chOff x="2448322" y="74775"/>
            <a:chExt cx="3446504" cy="276999"/>
          </a:xfrm>
        </p:grpSpPr>
        <p:sp>
          <p:nvSpPr>
            <p:cNvPr id="6"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27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9" name="69 Rectángulo"/>
          <p:cNvSpPr/>
          <p:nvPr/>
        </p:nvSpPr>
        <p:spPr>
          <a:xfrm>
            <a:off x="-64312" y="5501181"/>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intento de suicidio. Medellín, a Periodo epidemiológico 13 acumulado  de  2025. </a:t>
            </a:r>
          </a:p>
        </p:txBody>
      </p:sp>
      <p:grpSp>
        <p:nvGrpSpPr>
          <p:cNvPr id="11" name="25 Grupo"/>
          <p:cNvGrpSpPr/>
          <p:nvPr/>
        </p:nvGrpSpPr>
        <p:grpSpPr>
          <a:xfrm>
            <a:off x="277404" y="5868144"/>
            <a:ext cx="3446504" cy="276999"/>
            <a:chOff x="2448322" y="74775"/>
            <a:chExt cx="3446504" cy="276999"/>
          </a:xfrm>
        </p:grpSpPr>
        <p:sp>
          <p:nvSpPr>
            <p:cNvPr id="12"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27 Conector recto"/>
            <p:cNvCxnSpPr>
              <a:stCxn id="1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15" name="5 Grupo"/>
          <p:cNvGrpSpPr/>
          <p:nvPr/>
        </p:nvGrpSpPr>
        <p:grpSpPr>
          <a:xfrm>
            <a:off x="155575" y="6559629"/>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34,90%</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50530" y="6589361"/>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65,10%</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59538" y="6593425"/>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0,62%</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40410" y="6612715"/>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0,08%</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73790" y="7827434"/>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34634" y="8281069"/>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97,3%</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814317" y="7810161"/>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83388" y="8151213"/>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Régimen contributivo: </a:t>
              </a:r>
              <a:r>
                <a:rPr lang="es-ES" sz="1100" b="1" dirty="0">
                  <a:solidFill>
                    <a:schemeClr val="tx1"/>
                  </a:solidFill>
                  <a:latin typeface="Arial Narrow" panose="020B0606020202030204" pitchFamily="34" charset="0"/>
                </a:rPr>
                <a:t>62,38%</a:t>
              </a:r>
            </a:p>
            <a:p>
              <a:pPr algn="ctr"/>
              <a:r>
                <a:rPr lang="es-ES" sz="1100" b="1" dirty="0">
                  <a:solidFill>
                    <a:schemeClr val="tx1"/>
                  </a:solidFill>
                  <a:latin typeface="Arial Narrow" panose="020B0606020202030204" pitchFamily="34" charset="0"/>
                </a:rPr>
                <a:t>Régimen subsidiado: 33,04%</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75360" y="6644738"/>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0,70%</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320530" y="6591933"/>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2,29%</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6025194" y="6488567"/>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0,59%</a:t>
                </a:r>
              </a:p>
            </p:txBody>
          </p:sp>
        </p:grpSp>
      </p:grpSp>
      <p:grpSp>
        <p:nvGrpSpPr>
          <p:cNvPr id="56" name="96 Grupo"/>
          <p:cNvGrpSpPr/>
          <p:nvPr/>
        </p:nvGrpSpPr>
        <p:grpSpPr>
          <a:xfrm>
            <a:off x="2205963" y="6207897"/>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54374" y="6196035"/>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85408" y="6226595"/>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26</a:t>
            </a:r>
            <a:endParaRPr lang="es-ES" sz="1050" b="1" dirty="0">
              <a:latin typeface="Arial Narrow" panose="020B0606020202030204" pitchFamily="34" charset="0"/>
            </a:endParaRPr>
          </a:p>
        </p:txBody>
      </p:sp>
      <p:sp>
        <p:nvSpPr>
          <p:cNvPr id="67" name="66 Rectángulo"/>
          <p:cNvSpPr/>
          <p:nvPr/>
        </p:nvSpPr>
        <p:spPr>
          <a:xfrm>
            <a:off x="3285509" y="7660781"/>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sp>
        <p:nvSpPr>
          <p:cNvPr id="68" name="67 Rectángulo"/>
          <p:cNvSpPr/>
          <p:nvPr/>
        </p:nvSpPr>
        <p:spPr>
          <a:xfrm>
            <a:off x="2372856" y="7671662"/>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sp>
        <p:nvSpPr>
          <p:cNvPr id="69" name="68 Rectángulo"/>
          <p:cNvSpPr/>
          <p:nvPr/>
        </p:nvSpPr>
        <p:spPr>
          <a:xfrm>
            <a:off x="218005" y="7668344"/>
            <a:ext cx="790601" cy="276999"/>
          </a:xfrm>
          <a:prstGeom prst="rect">
            <a:avLst/>
          </a:prstGeom>
        </p:spPr>
        <p:txBody>
          <a:bodyPr wrap="none">
            <a:spAutoFit/>
          </a:bodyPr>
          <a:lstStyle/>
          <a:p>
            <a:r>
              <a:rPr lang="es-ES" sz="1200" b="1" dirty="0">
                <a:latin typeface="Arial Narrow" panose="020B0606020202030204" pitchFamily="34" charset="0"/>
              </a:rPr>
              <a:t>899 casos</a:t>
            </a:r>
            <a:endParaRPr lang="es-CO" sz="1200" dirty="0"/>
          </a:p>
        </p:txBody>
      </p:sp>
      <p:sp>
        <p:nvSpPr>
          <p:cNvPr id="70" name="69 Rectángulo"/>
          <p:cNvSpPr/>
          <p:nvPr/>
        </p:nvSpPr>
        <p:spPr>
          <a:xfrm>
            <a:off x="1008162" y="7660781"/>
            <a:ext cx="861133" cy="276999"/>
          </a:xfrm>
          <a:prstGeom prst="rect">
            <a:avLst/>
          </a:prstGeom>
        </p:spPr>
        <p:txBody>
          <a:bodyPr wrap="none">
            <a:spAutoFit/>
          </a:bodyPr>
          <a:lstStyle/>
          <a:p>
            <a:r>
              <a:rPr lang="es-ES" sz="1200" b="1" dirty="0">
                <a:latin typeface="Arial Narrow" panose="020B0606020202030204" pitchFamily="34" charset="0"/>
              </a:rPr>
              <a:t>1677 casos</a:t>
            </a:r>
            <a:endParaRPr lang="es-CO" sz="1200" dirty="0"/>
          </a:p>
        </p:txBody>
      </p:sp>
      <p:sp>
        <p:nvSpPr>
          <p:cNvPr id="71" name="70 Rectángulo"/>
          <p:cNvSpPr/>
          <p:nvPr/>
        </p:nvSpPr>
        <p:spPr>
          <a:xfrm>
            <a:off x="4432806" y="7674681"/>
            <a:ext cx="720069" cy="276999"/>
          </a:xfrm>
          <a:prstGeom prst="rect">
            <a:avLst/>
          </a:prstGeom>
        </p:spPr>
        <p:txBody>
          <a:bodyPr wrap="none">
            <a:spAutoFit/>
          </a:bodyPr>
          <a:lstStyle/>
          <a:p>
            <a:r>
              <a:rPr lang="es-ES" sz="1200" b="1" dirty="0">
                <a:latin typeface="Arial Narrow" panose="020B0606020202030204" pitchFamily="34" charset="0"/>
              </a:rPr>
              <a:t>62 casos</a:t>
            </a:r>
            <a:endParaRPr lang="es-CO" sz="1200" dirty="0"/>
          </a:p>
        </p:txBody>
      </p:sp>
      <p:sp>
        <p:nvSpPr>
          <p:cNvPr id="72" name="71 Rectángulo"/>
          <p:cNvSpPr/>
          <p:nvPr/>
        </p:nvSpPr>
        <p:spPr>
          <a:xfrm>
            <a:off x="5387636" y="7668343"/>
            <a:ext cx="720069" cy="276999"/>
          </a:xfrm>
          <a:prstGeom prst="rect">
            <a:avLst/>
          </a:prstGeom>
        </p:spPr>
        <p:txBody>
          <a:bodyPr wrap="none">
            <a:spAutoFit/>
          </a:bodyPr>
          <a:lstStyle/>
          <a:p>
            <a:r>
              <a:rPr lang="es-ES" sz="1200" b="1" dirty="0">
                <a:latin typeface="Arial Narrow" panose="020B0606020202030204" pitchFamily="34" charset="0"/>
              </a:rPr>
              <a:t>19 casos</a:t>
            </a:r>
            <a:endParaRPr lang="es-CO" sz="1200" dirty="0"/>
          </a:p>
        </p:txBody>
      </p:sp>
      <p:sp>
        <p:nvSpPr>
          <p:cNvPr id="73" name="72 Rectángulo"/>
          <p:cNvSpPr/>
          <p:nvPr/>
        </p:nvSpPr>
        <p:spPr>
          <a:xfrm>
            <a:off x="6350638" y="7660780"/>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pic>
        <p:nvPicPr>
          <p:cNvPr id="3" name="Imagen 2">
            <a:extLst>
              <a:ext uri="{FF2B5EF4-FFF2-40B4-BE49-F238E27FC236}">
                <a16:creationId xmlns:a16="http://schemas.microsoft.com/office/drawing/2014/main" id="{ED09134F-15B4-458C-953B-F49E49C3951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02195" y="554649"/>
            <a:ext cx="6397196" cy="4943287"/>
          </a:xfrm>
          <a:prstGeom prst="rect">
            <a:avLst/>
          </a:prstGeom>
        </p:spPr>
      </p:pic>
    </p:spTree>
    <p:extLst>
      <p:ext uri="{BB962C8B-B14F-4D97-AF65-F5344CB8AC3E}">
        <p14:creationId xmlns:p14="http://schemas.microsoft.com/office/powerpoint/2010/main" val="1858039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415498"/>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327</a:t>
            </a:r>
            <a:endParaRPr lang="es-ES" sz="1050" b="1" dirty="0">
              <a:latin typeface="Arial Narrow" panose="020B0606020202030204" pitchFamily="34" charset="0"/>
            </a:endParaRPr>
          </a:p>
        </p:txBody>
      </p:sp>
      <p:sp>
        <p:nvSpPr>
          <p:cNvPr id="70" name="69 Rectángulo"/>
          <p:cNvSpPr/>
          <p:nvPr/>
        </p:nvSpPr>
        <p:spPr>
          <a:xfrm>
            <a:off x="239512" y="4829476"/>
            <a:ext cx="3181350" cy="40011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Grupo de edad y sexo de los casos notificados de intento de suicidio. Periodo epidemiológico 13. 2025. </a:t>
            </a:r>
          </a:p>
        </p:txBody>
      </p:sp>
      <p:grpSp>
        <p:nvGrpSpPr>
          <p:cNvPr id="80" name="79 Grupo"/>
          <p:cNvGrpSpPr/>
          <p:nvPr/>
        </p:nvGrpSpPr>
        <p:grpSpPr>
          <a:xfrm>
            <a:off x="1566124" y="614149"/>
            <a:ext cx="3599812" cy="1558333"/>
            <a:chOff x="201462" y="-3092190"/>
            <a:chExt cx="5615467" cy="2421116"/>
          </a:xfrm>
        </p:grpSpPr>
        <p:pic>
          <p:nvPicPr>
            <p:cNvPr id="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2" y="-3092190"/>
              <a:ext cx="117157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5" y="-1890274"/>
              <a:ext cx="1028699"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961" y="-1883222"/>
              <a:ext cx="1029111" cy="11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9" name="98 Flecha izquierda"/>
            <p:cNvSpPr/>
            <p:nvPr/>
          </p:nvSpPr>
          <p:spPr>
            <a:xfrm rot="10800000">
              <a:off x="1444980" y="-2715136"/>
              <a:ext cx="269965" cy="35208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0" name="99 Redondear rectángulo de esquina diagonal"/>
            <p:cNvSpPr/>
            <p:nvPr/>
          </p:nvSpPr>
          <p:spPr>
            <a:xfrm>
              <a:off x="1813500" y="-2825077"/>
              <a:ext cx="1238547"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77,60%</a:t>
              </a:r>
            </a:p>
          </p:txBody>
        </p:sp>
        <p:sp>
          <p:nvSpPr>
            <p:cNvPr id="101" name="100 Flecha izquierda"/>
            <p:cNvSpPr/>
            <p:nvPr/>
          </p:nvSpPr>
          <p:spPr>
            <a:xfrm rot="10800000">
              <a:off x="4276386" y="-2735518"/>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2" name="101 Redondear rectángulo de esquina diagonal"/>
            <p:cNvSpPr/>
            <p:nvPr/>
          </p:nvSpPr>
          <p:spPr>
            <a:xfrm>
              <a:off x="4644907" y="-2845458"/>
              <a:ext cx="1172022"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10,65%</a:t>
              </a:r>
            </a:p>
          </p:txBody>
        </p:sp>
        <p:sp>
          <p:nvSpPr>
            <p:cNvPr id="103" name="102 Flecha izquierda"/>
            <p:cNvSpPr/>
            <p:nvPr/>
          </p:nvSpPr>
          <p:spPr>
            <a:xfrm rot="10800000">
              <a:off x="1440801" y="-1456720"/>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4" name="103 Redondear rectángulo de esquina diagonal"/>
            <p:cNvSpPr/>
            <p:nvPr/>
          </p:nvSpPr>
          <p:spPr>
            <a:xfrm>
              <a:off x="1809321" y="-1566661"/>
              <a:ext cx="1124063"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4,96%</a:t>
              </a:r>
            </a:p>
          </p:txBody>
        </p:sp>
        <p:sp>
          <p:nvSpPr>
            <p:cNvPr id="106" name="105 Flecha izquierda"/>
            <p:cNvSpPr/>
            <p:nvPr/>
          </p:nvSpPr>
          <p:spPr>
            <a:xfrm rot="10800000">
              <a:off x="4365499" y="-1491264"/>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7" name="106 Redondear rectángulo de esquina diagonal"/>
            <p:cNvSpPr/>
            <p:nvPr/>
          </p:nvSpPr>
          <p:spPr>
            <a:xfrm>
              <a:off x="4734017" y="-1601205"/>
              <a:ext cx="1082910"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4,54%</a:t>
              </a:r>
            </a:p>
          </p:txBody>
        </p:sp>
      </p:grpSp>
      <p:sp>
        <p:nvSpPr>
          <p:cNvPr id="113" name="112 CuadroTexto"/>
          <p:cNvSpPr txBox="1"/>
          <p:nvPr/>
        </p:nvSpPr>
        <p:spPr>
          <a:xfrm>
            <a:off x="2195869" y="111075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2033 casos</a:t>
            </a:r>
          </a:p>
        </p:txBody>
      </p:sp>
      <p:sp>
        <p:nvSpPr>
          <p:cNvPr id="114" name="113 CuadroTexto"/>
          <p:cNvSpPr txBox="1"/>
          <p:nvPr/>
        </p:nvSpPr>
        <p:spPr>
          <a:xfrm>
            <a:off x="3917158" y="115686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279 casos</a:t>
            </a:r>
          </a:p>
        </p:txBody>
      </p:sp>
      <p:sp>
        <p:nvSpPr>
          <p:cNvPr id="115" name="114 CuadroTexto"/>
          <p:cNvSpPr txBox="1"/>
          <p:nvPr/>
        </p:nvSpPr>
        <p:spPr>
          <a:xfrm>
            <a:off x="2069427" y="196678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130 casos</a:t>
            </a:r>
          </a:p>
        </p:txBody>
      </p:sp>
      <p:sp>
        <p:nvSpPr>
          <p:cNvPr id="116" name="115 CuadroTexto"/>
          <p:cNvSpPr txBox="1"/>
          <p:nvPr/>
        </p:nvSpPr>
        <p:spPr>
          <a:xfrm>
            <a:off x="3996069" y="199074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119 casos</a:t>
            </a:r>
          </a:p>
        </p:txBody>
      </p:sp>
      <p:sp>
        <p:nvSpPr>
          <p:cNvPr id="117" name="116 Rectángulo"/>
          <p:cNvSpPr/>
          <p:nvPr/>
        </p:nvSpPr>
        <p:spPr>
          <a:xfrm>
            <a:off x="3732411" y="4963406"/>
            <a:ext cx="350759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desencadenantes de intento de suicidio. Periodo epidemiológico 13. 2025. </a:t>
            </a:r>
          </a:p>
        </p:txBody>
      </p:sp>
      <p:sp>
        <p:nvSpPr>
          <p:cNvPr id="118" name="117 Rectángulo"/>
          <p:cNvSpPr/>
          <p:nvPr/>
        </p:nvSpPr>
        <p:spPr>
          <a:xfrm>
            <a:off x="1925567" y="7380312"/>
            <a:ext cx="3520439"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 riesgo de intento de suicidio. Periodo epidemiológico 13. 2025. </a:t>
            </a:r>
          </a:p>
        </p:txBody>
      </p:sp>
      <p:sp>
        <p:nvSpPr>
          <p:cNvPr id="85" name="84 Rectángulo"/>
          <p:cNvSpPr/>
          <p:nvPr/>
        </p:nvSpPr>
        <p:spPr>
          <a:xfrm>
            <a:off x="-27139" y="7924844"/>
            <a:ext cx="7226190" cy="1223412"/>
          </a:xfrm>
          <a:prstGeom prst="rect">
            <a:avLst/>
          </a:prstGeom>
        </p:spPr>
        <p:txBody>
          <a:bodyPr wrap="square">
            <a:spAutoFit/>
          </a:bodyPr>
          <a:lstStyle/>
          <a:p>
            <a:pPr algn="just"/>
            <a:r>
              <a:rPr lang="es-CO" sz="1050" dirty="0">
                <a:latin typeface="Arial Narrow" panose="020B0606020202030204" pitchFamily="34" charset="0"/>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familiares,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34 años de edad, siendo el 68,7% del total de los casos. La cobertura de las visitas de campo que realizan los psicólogos de la secretaría de salud es del 49,7</a:t>
            </a:r>
            <a:r>
              <a:rPr lang="es-CO" sz="1050" b="1" dirty="0">
                <a:latin typeface="Arial Narrow" panose="020B0606020202030204" pitchFamily="34" charset="0"/>
              </a:rPr>
              <a:t>%, </a:t>
            </a:r>
            <a:r>
              <a:rPr lang="es-CO" sz="1050" dirty="0">
                <a:latin typeface="Arial Narrow" panose="020B0606020202030204" pitchFamily="34" charset="0"/>
              </a:rPr>
              <a:t>con respecto a los casos notificados en el período epidemiológico 13. El evento se está registrando desde la infancia, situación que debe ser tenida en cuenta al momento de diseñar estrategias de prevención.</a:t>
            </a:r>
            <a:endParaRPr lang="es-ES" sz="1050" dirty="0">
              <a:latin typeface="Arial Narrow" panose="020B0606020202030204" pitchFamily="34" charset="0"/>
            </a:endParaRP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6"/>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420861" y="706877"/>
            <a:ext cx="704106" cy="3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107 Rectángulo"/>
          <p:cNvSpPr/>
          <p:nvPr/>
        </p:nvSpPr>
        <p:spPr>
          <a:xfrm>
            <a:off x="1786566" y="2239347"/>
            <a:ext cx="3507593" cy="415498"/>
          </a:xfrm>
          <a:prstGeom prst="rect">
            <a:avLst/>
          </a:prstGeom>
        </p:spPr>
        <p:txBody>
          <a:bodyPr wrap="square">
            <a:spAutoFit/>
          </a:bodyPr>
          <a:lstStyle/>
          <a:p>
            <a:pPr algn="just"/>
            <a:r>
              <a:rPr lang="es-ES" sz="1050" dirty="0">
                <a:latin typeface="Arial Narrow" panose="020B0606020202030204" pitchFamily="34" charset="0"/>
              </a:rPr>
              <a:t>Figura. Mecanismo de intento de suicidio. Periodo epidemiológico 13  2025 </a:t>
            </a:r>
          </a:p>
        </p:txBody>
      </p:sp>
      <p:graphicFrame>
        <p:nvGraphicFramePr>
          <p:cNvPr id="40" name="Gráfico 39">
            <a:extLst>
              <a:ext uri="{FF2B5EF4-FFF2-40B4-BE49-F238E27FC236}">
                <a16:creationId xmlns:a16="http://schemas.microsoft.com/office/drawing/2014/main" id="{2FEBFBCC-3A8D-41FE-B5B9-C84CA1B103D8}"/>
              </a:ext>
            </a:extLst>
          </p:cNvPr>
          <p:cNvGraphicFramePr>
            <a:graphicFrameLocks/>
          </p:cNvGraphicFramePr>
          <p:nvPr>
            <p:extLst/>
          </p:nvPr>
        </p:nvGraphicFramePr>
        <p:xfrm>
          <a:off x="-72037" y="2333077"/>
          <a:ext cx="3249382" cy="26303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Gráfico 40">
            <a:extLst>
              <a:ext uri="{FF2B5EF4-FFF2-40B4-BE49-F238E27FC236}">
                <a16:creationId xmlns:a16="http://schemas.microsoft.com/office/drawing/2014/main" id="{ABC962FC-1F8B-48F7-9A3C-C6BABC613633}"/>
              </a:ext>
            </a:extLst>
          </p:cNvPr>
          <p:cNvGraphicFramePr>
            <a:graphicFrameLocks/>
          </p:cNvGraphicFramePr>
          <p:nvPr>
            <p:extLst/>
          </p:nvPr>
        </p:nvGraphicFramePr>
        <p:xfrm>
          <a:off x="2902977" y="2398639"/>
          <a:ext cx="4312359" cy="27128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Gráfico 41">
            <a:extLst>
              <a:ext uri="{FF2B5EF4-FFF2-40B4-BE49-F238E27FC236}">
                <a16:creationId xmlns:a16="http://schemas.microsoft.com/office/drawing/2014/main" id="{105FDB46-8C64-4923-BE72-2F605C6B19F0}"/>
              </a:ext>
            </a:extLst>
          </p:cNvPr>
          <p:cNvGraphicFramePr>
            <a:graphicFrameLocks/>
          </p:cNvGraphicFramePr>
          <p:nvPr>
            <p:extLst/>
          </p:nvPr>
        </p:nvGraphicFramePr>
        <p:xfrm>
          <a:off x="1376322" y="5229181"/>
          <a:ext cx="4312359" cy="240013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544268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799917D1-456F-4F94-8727-7038D478A1FA}"/>
              </a:ext>
            </a:extLst>
          </p:cNvPr>
          <p:cNvPicPr>
            <a:picLocks noChangeAspect="1"/>
          </p:cNvPicPr>
          <p:nvPr/>
        </p:nvPicPr>
        <p:blipFill>
          <a:blip r:embed="rId2"/>
          <a:stretch>
            <a:fillRect/>
          </a:stretch>
        </p:blipFill>
        <p:spPr>
          <a:xfrm>
            <a:off x="1584226" y="7473535"/>
            <a:ext cx="1995693" cy="1634969"/>
          </a:xfrm>
          <a:prstGeom prst="rect">
            <a:avLst/>
          </a:prstGeom>
        </p:spPr>
      </p:pic>
      <p:sp>
        <p:nvSpPr>
          <p:cNvPr id="58" name="13 Rectángulo"/>
          <p:cNvSpPr/>
          <p:nvPr/>
        </p:nvSpPr>
        <p:spPr>
          <a:xfrm>
            <a:off x="0" y="-36512"/>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14 Grupo"/>
          <p:cNvGrpSpPr/>
          <p:nvPr/>
        </p:nvGrpSpPr>
        <p:grpSpPr>
          <a:xfrm>
            <a:off x="2448322" y="35496"/>
            <a:ext cx="4320481" cy="276999"/>
            <a:chOff x="2448322" y="35496"/>
            <a:chExt cx="3504920" cy="276999"/>
          </a:xfrm>
        </p:grpSpPr>
        <p:sp>
          <p:nvSpPr>
            <p:cNvPr id="11" name="10 Elipse"/>
            <p:cNvSpPr/>
            <p:nvPr/>
          </p:nvSpPr>
          <p:spPr>
            <a:xfrm>
              <a:off x="2448322" y="35496"/>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166301"/>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60954" y="35496"/>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28359"/>
            <a:ext cx="7200900" cy="448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216074" y="5635532"/>
            <a:ext cx="3528392" cy="276999"/>
            <a:chOff x="2448322" y="74775"/>
            <a:chExt cx="3528392"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4426"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64" y="611560"/>
            <a:ext cx="2092534" cy="125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41 CuadroTexto"/>
          <p:cNvSpPr txBox="1"/>
          <p:nvPr/>
        </p:nvSpPr>
        <p:spPr>
          <a:xfrm>
            <a:off x="8112" y="341869"/>
            <a:ext cx="2368202"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XIII de 2025</a:t>
            </a:r>
          </a:p>
        </p:txBody>
      </p:sp>
      <p:sp>
        <p:nvSpPr>
          <p:cNvPr id="43" name="36 Título"/>
          <p:cNvSpPr txBox="1">
            <a:spLocks/>
          </p:cNvSpPr>
          <p:nvPr/>
        </p:nvSpPr>
        <p:spPr>
          <a:xfrm>
            <a:off x="78522" y="-36512"/>
            <a:ext cx="2075175" cy="36933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b="1" dirty="0">
                <a:solidFill>
                  <a:srgbClr val="C00000"/>
                </a:solidFill>
                <a:latin typeface="Arial Narrow" panose="020B0606020202030204" pitchFamily="34" charset="0"/>
                <a:ea typeface="+mn-ea"/>
                <a:cs typeface="+mn-cs"/>
              </a:rPr>
              <a:t>Dengue</a:t>
            </a:r>
          </a:p>
        </p:txBody>
      </p:sp>
      <p:sp>
        <p:nvSpPr>
          <p:cNvPr id="3" name="2 Rectángulo"/>
          <p:cNvSpPr/>
          <p:nvPr/>
        </p:nvSpPr>
        <p:spPr>
          <a:xfrm>
            <a:off x="2592338" y="5940152"/>
            <a:ext cx="4567659" cy="215444"/>
          </a:xfrm>
          <a:prstGeom prst="rect">
            <a:avLst/>
          </a:prstGeom>
        </p:spPr>
        <p:txBody>
          <a:bodyPr wrap="square">
            <a:spAutoFit/>
          </a:bodyPr>
          <a:lstStyle/>
          <a:p>
            <a:pPr algn="ctr"/>
            <a:r>
              <a:rPr lang="es-CO" sz="800" b="1" i="1" dirty="0">
                <a:solidFill>
                  <a:prstClr val="black"/>
                </a:solidFill>
              </a:rPr>
              <a:t>Casos e incidencia de Dengue por grupo de edad y sexo. Medellín a semana epidemiológica 53 de 2025</a:t>
            </a:r>
          </a:p>
        </p:txBody>
      </p:sp>
      <p:sp>
        <p:nvSpPr>
          <p:cNvPr id="39" name="17 Rectángulo"/>
          <p:cNvSpPr/>
          <p:nvPr/>
        </p:nvSpPr>
        <p:spPr>
          <a:xfrm>
            <a:off x="66870" y="3750876"/>
            <a:ext cx="1517358" cy="677108"/>
          </a:xfrm>
          <a:prstGeom prst="rect">
            <a:avLst/>
          </a:prstGeom>
        </p:spPr>
        <p:txBody>
          <a:bodyPr wrap="square">
            <a:spAutoFit/>
          </a:bodyPr>
          <a:lstStyle/>
          <a:p>
            <a:pPr algn="just"/>
            <a:r>
              <a:rPr lang="es-ES" sz="900" b="1" i="1" dirty="0">
                <a:solidFill>
                  <a:prstClr val="black"/>
                </a:solidFill>
              </a:rPr>
              <a:t>Número de casos de Dengue, Medellín, a semana epidemiológica 52, años 2023-2025</a:t>
            </a:r>
            <a:r>
              <a:rPr lang="es-ES" sz="1100" dirty="0">
                <a:latin typeface="Arial Narrow" panose="020B0606020202030204" pitchFamily="34" charset="0"/>
              </a:rPr>
              <a:t>. </a:t>
            </a:r>
          </a:p>
        </p:txBody>
      </p:sp>
      <p:sp>
        <p:nvSpPr>
          <p:cNvPr id="54" name="88 CuadroTexto"/>
          <p:cNvSpPr txBox="1"/>
          <p:nvPr/>
        </p:nvSpPr>
        <p:spPr>
          <a:xfrm>
            <a:off x="68154" y="8214791"/>
            <a:ext cx="1300048" cy="461665"/>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a:p>
            <a:pPr algn="ctr"/>
            <a:r>
              <a:rPr lang="es-ES" sz="1200" b="1" u="sng" dirty="0">
                <a:latin typeface="Arial Narrow" panose="020B0606020202030204" pitchFamily="34" charset="0"/>
              </a:rPr>
              <a:t>Medellín</a:t>
            </a:r>
          </a:p>
        </p:txBody>
      </p:sp>
      <p:pic>
        <p:nvPicPr>
          <p:cNvPr id="56"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98962" y="7513657"/>
            <a:ext cx="745204" cy="59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ángulo 46"/>
          <p:cNvSpPr/>
          <p:nvPr/>
        </p:nvSpPr>
        <p:spPr>
          <a:xfrm>
            <a:off x="94821" y="2039444"/>
            <a:ext cx="1489406" cy="1338828"/>
          </a:xfrm>
          <a:prstGeom prst="rect">
            <a:avLst/>
          </a:prstGeom>
        </p:spPr>
        <p:txBody>
          <a:bodyPr wrap="square">
            <a:spAutoFit/>
          </a:bodyPr>
          <a:lstStyle/>
          <a:p>
            <a:pPr algn="just"/>
            <a:r>
              <a:rPr lang="es-ES" sz="900" b="1" i="1" dirty="0">
                <a:solidFill>
                  <a:prstClr val="black"/>
                </a:solidFill>
              </a:rPr>
              <a:t>Canal endémico de Dengue. Medellín, a semana epidemiológica 53 acumulado de 2025. </a:t>
            </a:r>
          </a:p>
          <a:p>
            <a:pPr algn="just"/>
            <a:endParaRPr lang="es-ES" sz="900" b="1" i="1" dirty="0">
              <a:solidFill>
                <a:prstClr val="black"/>
              </a:solidFill>
            </a:endParaRPr>
          </a:p>
          <a:p>
            <a:pPr algn="just"/>
            <a:endParaRPr lang="es-ES" sz="900" b="1" i="1" dirty="0">
              <a:solidFill>
                <a:prstClr val="black"/>
              </a:solidFill>
            </a:endParaRPr>
          </a:p>
          <a:p>
            <a:pPr algn="just"/>
            <a:r>
              <a:rPr lang="es-ES" sz="900" b="1" i="1" dirty="0">
                <a:solidFill>
                  <a:prstClr val="black"/>
                </a:solidFill>
              </a:rPr>
              <a:t>Actualmente los casos se ubican en zona de seguridad</a:t>
            </a:r>
          </a:p>
        </p:txBody>
      </p:sp>
      <p:sp>
        <p:nvSpPr>
          <p:cNvPr id="53" name="8 CuadroTexto"/>
          <p:cNvSpPr txBox="1"/>
          <p:nvPr/>
        </p:nvSpPr>
        <p:spPr>
          <a:xfrm>
            <a:off x="139764" y="4563289"/>
            <a:ext cx="1157819" cy="707886"/>
          </a:xfrm>
          <a:prstGeom prst="rect">
            <a:avLst/>
          </a:prstGeom>
          <a:solidFill>
            <a:srgbClr val="FFC000"/>
          </a:solidFill>
        </p:spPr>
        <p:txBody>
          <a:bodyPr wrap="square" rtlCol="0">
            <a:spAutoFit/>
          </a:bodyPr>
          <a:lstStyle/>
          <a:p>
            <a:pPr algn="ctr"/>
            <a:r>
              <a:rPr lang="es-ES" sz="800" b="1" dirty="0">
                <a:latin typeface="Arial Narrow" panose="020B0606020202030204" pitchFamily="34" charset="0"/>
              </a:rPr>
              <a:t>La variación porcentual con respecto al mismo periodo del año anterior es de un decremento en un 75,0% </a:t>
            </a:r>
          </a:p>
        </p:txBody>
      </p:sp>
      <p:grpSp>
        <p:nvGrpSpPr>
          <p:cNvPr id="41" name="11 Grupo"/>
          <p:cNvGrpSpPr/>
          <p:nvPr/>
        </p:nvGrpSpPr>
        <p:grpSpPr>
          <a:xfrm>
            <a:off x="72058" y="6502411"/>
            <a:ext cx="1252369" cy="877901"/>
            <a:chOff x="-36884" y="7072716"/>
            <a:chExt cx="1252369" cy="877901"/>
          </a:xfrm>
        </p:grpSpPr>
        <p:sp>
          <p:nvSpPr>
            <p:cNvPr id="44"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46"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681 casos</a:t>
              </a:r>
            </a:p>
            <a:p>
              <a:pPr algn="ctr"/>
              <a:r>
                <a:rPr lang="es-ES" sz="1200" b="1" dirty="0">
                  <a:solidFill>
                    <a:schemeClr val="tx1"/>
                  </a:solidFill>
                  <a:latin typeface="Arial Narrow" panose="020B0606020202030204" pitchFamily="34" charset="0"/>
                </a:rPr>
                <a:t>52,9%</a:t>
              </a:r>
            </a:p>
          </p:txBody>
        </p:sp>
        <p:sp>
          <p:nvSpPr>
            <p:cNvPr id="48"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4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073"/>
          <a:stretch/>
        </p:blipFill>
        <p:spPr bwMode="auto">
          <a:xfrm>
            <a:off x="432098" y="5997956"/>
            <a:ext cx="557930" cy="59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990" t="-1382" r="53581" b="1382"/>
          <a:stretch/>
        </p:blipFill>
        <p:spPr bwMode="auto">
          <a:xfrm>
            <a:off x="1513827" y="5990895"/>
            <a:ext cx="574455" cy="59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 name="63 Grupo"/>
          <p:cNvGrpSpPr/>
          <p:nvPr/>
        </p:nvGrpSpPr>
        <p:grpSpPr>
          <a:xfrm>
            <a:off x="1174940" y="6502411"/>
            <a:ext cx="1229607" cy="877901"/>
            <a:chOff x="-14122" y="7072716"/>
            <a:chExt cx="1229607" cy="877901"/>
          </a:xfrm>
        </p:grpSpPr>
        <p:sp>
          <p:nvSpPr>
            <p:cNvPr id="52"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55"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607 casos</a:t>
              </a:r>
            </a:p>
            <a:p>
              <a:pPr algn="ctr"/>
              <a:r>
                <a:rPr lang="es-ES" sz="1200" b="1" dirty="0">
                  <a:solidFill>
                    <a:schemeClr val="tx1"/>
                  </a:solidFill>
                  <a:latin typeface="Arial Narrow" panose="020B0606020202030204" pitchFamily="34" charset="0"/>
                </a:rPr>
                <a:t>47,1%</a:t>
              </a:r>
            </a:p>
          </p:txBody>
        </p:sp>
        <p:sp>
          <p:nvSpPr>
            <p:cNvPr id="5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45" name="Imagen 44"/>
          <p:cNvPicPr>
            <a:picLocks noChangeAspect="1"/>
          </p:cNvPicPr>
          <p:nvPr/>
        </p:nvPicPr>
        <p:blipFill>
          <a:blip r:embed="rId6"/>
          <a:stretch>
            <a:fillRect/>
          </a:stretch>
        </p:blipFill>
        <p:spPr>
          <a:xfrm>
            <a:off x="5698667" y="8094090"/>
            <a:ext cx="1451023" cy="996582"/>
          </a:xfrm>
          <a:prstGeom prst="rect">
            <a:avLst/>
          </a:prstGeom>
        </p:spPr>
      </p:pic>
      <p:sp>
        <p:nvSpPr>
          <p:cNvPr id="17" name="Rectángulo 16"/>
          <p:cNvSpPr/>
          <p:nvPr/>
        </p:nvSpPr>
        <p:spPr>
          <a:xfrm>
            <a:off x="15062" y="3779912"/>
            <a:ext cx="7180855" cy="1781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Rectángulo 59"/>
          <p:cNvSpPr/>
          <p:nvPr/>
        </p:nvSpPr>
        <p:spPr>
          <a:xfrm>
            <a:off x="19995" y="1979712"/>
            <a:ext cx="7180855" cy="17354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58 Rectángulo">
            <a:extLst>
              <a:ext uri="{FF2B5EF4-FFF2-40B4-BE49-F238E27FC236}">
                <a16:creationId xmlns:a16="http://schemas.microsoft.com/office/drawing/2014/main" id="{DEB949B1-BED7-43DD-B4E9-488462E84CB1}"/>
              </a:ext>
            </a:extLst>
          </p:cNvPr>
          <p:cNvSpPr/>
          <p:nvPr/>
        </p:nvSpPr>
        <p:spPr>
          <a:xfrm>
            <a:off x="50" y="8892480"/>
            <a:ext cx="2088232" cy="22313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p:txBody>
      </p:sp>
      <p:pic>
        <p:nvPicPr>
          <p:cNvPr id="4" name="Imagen 3">
            <a:extLst>
              <a:ext uri="{FF2B5EF4-FFF2-40B4-BE49-F238E27FC236}">
                <a16:creationId xmlns:a16="http://schemas.microsoft.com/office/drawing/2014/main" id="{FBB9C5FE-772A-45F3-B848-96AF2442C8CD}"/>
              </a:ext>
            </a:extLst>
          </p:cNvPr>
          <p:cNvPicPr>
            <a:picLocks noChangeAspect="1"/>
          </p:cNvPicPr>
          <p:nvPr/>
        </p:nvPicPr>
        <p:blipFill>
          <a:blip r:embed="rId7"/>
          <a:stretch>
            <a:fillRect/>
          </a:stretch>
        </p:blipFill>
        <p:spPr>
          <a:xfrm>
            <a:off x="2296244" y="369114"/>
            <a:ext cx="4889594" cy="1566831"/>
          </a:xfrm>
          <a:prstGeom prst="rect">
            <a:avLst/>
          </a:prstGeom>
        </p:spPr>
      </p:pic>
      <p:pic>
        <p:nvPicPr>
          <p:cNvPr id="7" name="Imagen 6">
            <a:extLst>
              <a:ext uri="{FF2B5EF4-FFF2-40B4-BE49-F238E27FC236}">
                <a16:creationId xmlns:a16="http://schemas.microsoft.com/office/drawing/2014/main" id="{75761BFD-98AF-4E76-9769-55B806EAFA5F}"/>
              </a:ext>
            </a:extLst>
          </p:cNvPr>
          <p:cNvPicPr>
            <a:picLocks noChangeAspect="1"/>
          </p:cNvPicPr>
          <p:nvPr/>
        </p:nvPicPr>
        <p:blipFill>
          <a:blip r:embed="rId8"/>
          <a:stretch>
            <a:fillRect/>
          </a:stretch>
        </p:blipFill>
        <p:spPr>
          <a:xfrm>
            <a:off x="1513827" y="2025084"/>
            <a:ext cx="5635864" cy="1677092"/>
          </a:xfrm>
          <a:prstGeom prst="rect">
            <a:avLst/>
          </a:prstGeom>
        </p:spPr>
      </p:pic>
      <p:pic>
        <p:nvPicPr>
          <p:cNvPr id="9" name="Imagen 8">
            <a:extLst>
              <a:ext uri="{FF2B5EF4-FFF2-40B4-BE49-F238E27FC236}">
                <a16:creationId xmlns:a16="http://schemas.microsoft.com/office/drawing/2014/main" id="{909C4AB3-E470-42C1-B326-549C82023F2A}"/>
              </a:ext>
            </a:extLst>
          </p:cNvPr>
          <p:cNvPicPr>
            <a:picLocks noChangeAspect="1"/>
          </p:cNvPicPr>
          <p:nvPr/>
        </p:nvPicPr>
        <p:blipFill>
          <a:blip r:embed="rId9"/>
          <a:stretch>
            <a:fillRect/>
          </a:stretch>
        </p:blipFill>
        <p:spPr>
          <a:xfrm>
            <a:off x="1548221" y="3824673"/>
            <a:ext cx="5585810" cy="1666850"/>
          </a:xfrm>
          <a:prstGeom prst="rect">
            <a:avLst/>
          </a:prstGeom>
        </p:spPr>
      </p:pic>
      <p:pic>
        <p:nvPicPr>
          <p:cNvPr id="12" name="Imagen 11">
            <a:extLst>
              <a:ext uri="{FF2B5EF4-FFF2-40B4-BE49-F238E27FC236}">
                <a16:creationId xmlns:a16="http://schemas.microsoft.com/office/drawing/2014/main" id="{D9286D26-2372-4DC8-9F5B-0AEEEA922AD0}"/>
              </a:ext>
            </a:extLst>
          </p:cNvPr>
          <p:cNvPicPr>
            <a:picLocks noChangeAspect="1"/>
          </p:cNvPicPr>
          <p:nvPr/>
        </p:nvPicPr>
        <p:blipFill>
          <a:blip r:embed="rId10"/>
          <a:stretch>
            <a:fillRect/>
          </a:stretch>
        </p:blipFill>
        <p:spPr>
          <a:xfrm>
            <a:off x="2512550" y="6134353"/>
            <a:ext cx="4648201" cy="1483783"/>
          </a:xfrm>
          <a:prstGeom prst="rect">
            <a:avLst/>
          </a:prstGeom>
        </p:spPr>
      </p:pic>
      <p:sp>
        <p:nvSpPr>
          <p:cNvPr id="61" name="62 CuadroTexto"/>
          <p:cNvSpPr txBox="1"/>
          <p:nvPr/>
        </p:nvSpPr>
        <p:spPr>
          <a:xfrm>
            <a:off x="6461011" y="12503"/>
            <a:ext cx="739888" cy="261609"/>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28</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4945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2442259-E771-47E3-B4F5-BB18623AB294}"/>
              </a:ext>
            </a:extLst>
          </p:cNvPr>
          <p:cNvPicPr>
            <a:picLocks noChangeAspect="1"/>
          </p:cNvPicPr>
          <p:nvPr/>
        </p:nvPicPr>
        <p:blipFill>
          <a:blip r:embed="rId2"/>
          <a:stretch>
            <a:fillRect/>
          </a:stretch>
        </p:blipFill>
        <p:spPr>
          <a:xfrm>
            <a:off x="2997650" y="4560630"/>
            <a:ext cx="4131192" cy="3238466"/>
          </a:xfrm>
          <a:prstGeom prst="rect">
            <a:avLst/>
          </a:prstGeom>
        </p:spPr>
      </p:pic>
      <p:pic>
        <p:nvPicPr>
          <p:cNvPr id="5" name="Imagen 4">
            <a:extLst>
              <a:ext uri="{FF2B5EF4-FFF2-40B4-BE49-F238E27FC236}">
                <a16:creationId xmlns:a16="http://schemas.microsoft.com/office/drawing/2014/main" id="{390FDBBC-4D42-4D72-B6AB-F42E11F8A5F7}"/>
              </a:ext>
            </a:extLst>
          </p:cNvPr>
          <p:cNvPicPr>
            <a:picLocks noChangeAspect="1"/>
          </p:cNvPicPr>
          <p:nvPr/>
        </p:nvPicPr>
        <p:blipFill>
          <a:blip r:embed="rId3"/>
          <a:stretch>
            <a:fillRect/>
          </a:stretch>
        </p:blipFill>
        <p:spPr>
          <a:xfrm>
            <a:off x="89064" y="568404"/>
            <a:ext cx="6696075" cy="1581150"/>
          </a:xfrm>
          <a:prstGeom prst="rect">
            <a:avLst/>
          </a:prstGeom>
        </p:spPr>
      </p:pic>
      <p:sp>
        <p:nvSpPr>
          <p:cNvPr id="71" name="13 Rectángulo"/>
          <p:cNvSpPr/>
          <p:nvPr/>
        </p:nvSpPr>
        <p:spPr>
          <a:xfrm>
            <a:off x="-50" y="35496"/>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14 Grupo"/>
          <p:cNvGrpSpPr/>
          <p:nvPr/>
        </p:nvGrpSpPr>
        <p:grpSpPr>
          <a:xfrm>
            <a:off x="72058" y="74581"/>
            <a:ext cx="4100130" cy="461665"/>
            <a:chOff x="2448322" y="74581"/>
            <a:chExt cx="3702711" cy="461665"/>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558745" y="74581"/>
              <a:ext cx="2592288" cy="461665"/>
            </a:xfrm>
            <a:prstGeom prst="rect">
              <a:avLst/>
            </a:prstGeom>
            <a:noFill/>
          </p:spPr>
          <p:txBody>
            <a:bodyPr wrap="square" rtlCol="0">
              <a:spAutoFit/>
            </a:bodyPr>
            <a:lstStyle/>
            <a:p>
              <a:r>
                <a:rPr lang="es-ES" sz="1200" b="1" dirty="0">
                  <a:latin typeface="Arial Narrow" panose="020B0606020202030204" pitchFamily="34" charset="0"/>
                </a:rPr>
                <a:t>Variables de interés de los casos en Medellín</a:t>
              </a:r>
            </a:p>
          </p:txBody>
        </p:sp>
      </p:grpSp>
      <p:sp>
        <p:nvSpPr>
          <p:cNvPr id="14" name="13 Rectángulo"/>
          <p:cNvSpPr/>
          <p:nvPr/>
        </p:nvSpPr>
        <p:spPr>
          <a:xfrm>
            <a:off x="0" y="3568956"/>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16073" y="3989605"/>
            <a:ext cx="4199150" cy="276999"/>
            <a:chOff x="2397239" y="2767"/>
            <a:chExt cx="3497587" cy="276999"/>
          </a:xfrm>
        </p:grpSpPr>
        <p:sp>
          <p:nvSpPr>
            <p:cNvPr id="27" name="26 Elipse"/>
            <p:cNvSpPr/>
            <p:nvPr/>
          </p:nvSpPr>
          <p:spPr>
            <a:xfrm>
              <a:off x="2397239" y="276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685271" y="13357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2767"/>
              <a:ext cx="2592288" cy="276999"/>
            </a:xfrm>
            <a:prstGeom prst="rect">
              <a:avLst/>
            </a:prstGeom>
            <a:noFill/>
          </p:spPr>
          <p:txBody>
            <a:bodyPr wrap="square" rtlCol="0">
              <a:spAutoFit/>
            </a:bodyPr>
            <a:lstStyle/>
            <a:p>
              <a:r>
                <a:rPr lang="es-ES" sz="1200" b="1" dirty="0">
                  <a:latin typeface="Arial Narrow" panose="020B0606020202030204" pitchFamily="34" charset="0"/>
                </a:rPr>
                <a:t>Ubicación geográfica de casos de dengue</a:t>
              </a:r>
            </a:p>
          </p:txBody>
        </p:sp>
      </p:grpSp>
      <p:sp>
        <p:nvSpPr>
          <p:cNvPr id="10" name="AutoShape 2" descr="C:\Users\98493498\Desktop\Laboratorio-Cli%CC%81nico.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4" descr="C:\Users\98493498\Desktop\Laboratorio-Cli%CC%81nico.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146" y="19007"/>
            <a:ext cx="937301" cy="70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36 Título"/>
          <p:cNvSpPr txBox="1">
            <a:spLocks/>
          </p:cNvSpPr>
          <p:nvPr/>
        </p:nvSpPr>
        <p:spPr>
          <a:xfrm>
            <a:off x="4018978" y="35496"/>
            <a:ext cx="207517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DENGUE</a:t>
            </a:r>
          </a:p>
        </p:txBody>
      </p:sp>
      <p:sp>
        <p:nvSpPr>
          <p:cNvPr id="72" name="42 Rectángulo redondeado"/>
          <p:cNvSpPr/>
          <p:nvPr/>
        </p:nvSpPr>
        <p:spPr>
          <a:xfrm>
            <a:off x="113747" y="3415082"/>
            <a:ext cx="67841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0,93%</a:t>
            </a:r>
          </a:p>
          <a:p>
            <a:pPr algn="ctr"/>
            <a:r>
              <a:rPr lang="es-ES" sz="1050" b="1" dirty="0">
                <a:solidFill>
                  <a:schemeClr val="tx1"/>
                </a:solidFill>
                <a:latin typeface="Arial Narrow" panose="020B0606020202030204" pitchFamily="34" charset="0"/>
              </a:rPr>
              <a:t>12 casos</a:t>
            </a:r>
          </a:p>
        </p:txBody>
      </p:sp>
      <p:sp>
        <p:nvSpPr>
          <p:cNvPr id="73" name="43 Rectángulo redondeado"/>
          <p:cNvSpPr/>
          <p:nvPr/>
        </p:nvSpPr>
        <p:spPr>
          <a:xfrm>
            <a:off x="864146" y="3415082"/>
            <a:ext cx="620257"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0,15%     </a:t>
            </a:r>
          </a:p>
          <a:p>
            <a:pPr algn="ctr"/>
            <a:r>
              <a:rPr lang="es-ES" sz="1050" b="1" dirty="0">
                <a:solidFill>
                  <a:schemeClr val="tx1"/>
                </a:solidFill>
                <a:latin typeface="Arial Narrow" panose="020B0606020202030204" pitchFamily="34" charset="0"/>
              </a:rPr>
              <a:t>2 casos</a:t>
            </a:r>
          </a:p>
        </p:txBody>
      </p:sp>
      <p:pic>
        <p:nvPicPr>
          <p:cNvPr id="74"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910" t="12083" r="27482"/>
          <a:stretch/>
        </p:blipFill>
        <p:spPr bwMode="auto">
          <a:xfrm>
            <a:off x="302847" y="2797029"/>
            <a:ext cx="343790" cy="42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87770"/>
          <a:stretch/>
        </p:blipFill>
        <p:spPr bwMode="auto">
          <a:xfrm>
            <a:off x="1003361" y="2771220"/>
            <a:ext cx="359726" cy="45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71 Abrir llave"/>
          <p:cNvSpPr/>
          <p:nvPr/>
        </p:nvSpPr>
        <p:spPr>
          <a:xfrm rot="5400000">
            <a:off x="1045122" y="1457856"/>
            <a:ext cx="286123" cy="2232249"/>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76 Rectángulo"/>
          <p:cNvSpPr/>
          <p:nvPr/>
        </p:nvSpPr>
        <p:spPr>
          <a:xfrm>
            <a:off x="-27642" y="3203848"/>
            <a:ext cx="1016624" cy="246221"/>
          </a:xfrm>
          <a:prstGeom prst="rect">
            <a:avLst/>
          </a:prstGeom>
        </p:spPr>
        <p:txBody>
          <a:bodyPr wrap="none">
            <a:spAutoFit/>
          </a:bodyPr>
          <a:lstStyle/>
          <a:p>
            <a:pPr algn="ctr"/>
            <a:r>
              <a:rPr lang="es-ES" sz="1000" dirty="0"/>
              <a:t> </a:t>
            </a:r>
            <a:r>
              <a:rPr lang="es-ES" sz="1000" b="1" u="sng" dirty="0">
                <a:latin typeface="Arial Narrow" panose="020B0606020202030204" pitchFamily="34" charset="0"/>
              </a:rPr>
              <a:t>Afrocolombiano</a:t>
            </a:r>
            <a:endParaRPr lang="es-ES" sz="1000" b="1" u="sng" dirty="0">
              <a:solidFill>
                <a:sysClr val="windowText" lastClr="000000"/>
              </a:solidFill>
              <a:latin typeface="Arial Narrow" panose="020B0606020202030204" pitchFamily="34" charset="0"/>
            </a:endParaRPr>
          </a:p>
        </p:txBody>
      </p:sp>
      <p:sp>
        <p:nvSpPr>
          <p:cNvPr id="82" name="9 Rectángulo"/>
          <p:cNvSpPr/>
          <p:nvPr/>
        </p:nvSpPr>
        <p:spPr>
          <a:xfrm>
            <a:off x="864146" y="3194747"/>
            <a:ext cx="64312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Indígena</a:t>
            </a:r>
            <a:endParaRPr lang="es-ES" sz="1000" b="1" u="sng" dirty="0">
              <a:solidFill>
                <a:sysClr val="windowText" lastClr="000000"/>
              </a:solidFill>
              <a:latin typeface="Arial Narrow" panose="020B0606020202030204" pitchFamily="34" charset="0"/>
            </a:endParaRPr>
          </a:p>
        </p:txBody>
      </p:sp>
      <p:grpSp>
        <p:nvGrpSpPr>
          <p:cNvPr id="83" name="7 Grupo"/>
          <p:cNvGrpSpPr/>
          <p:nvPr/>
        </p:nvGrpSpPr>
        <p:grpSpPr>
          <a:xfrm>
            <a:off x="1543140" y="3156840"/>
            <a:ext cx="709249" cy="617559"/>
            <a:chOff x="5397274" y="1274444"/>
            <a:chExt cx="794791" cy="617559"/>
          </a:xfrm>
        </p:grpSpPr>
        <p:sp>
          <p:nvSpPr>
            <p:cNvPr id="84" name="43 Rectángulo redondeado"/>
            <p:cNvSpPr/>
            <p:nvPr/>
          </p:nvSpPr>
          <p:spPr>
            <a:xfrm>
              <a:off x="5397274" y="1531963"/>
              <a:ext cx="794791" cy="36004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 0 casos</a:t>
              </a:r>
            </a:p>
          </p:txBody>
        </p:sp>
        <p:sp>
          <p:nvSpPr>
            <p:cNvPr id="88" name="33 Rectángulo"/>
            <p:cNvSpPr/>
            <p:nvPr/>
          </p:nvSpPr>
          <p:spPr>
            <a:xfrm>
              <a:off x="5502960" y="1274444"/>
              <a:ext cx="502061" cy="253916"/>
            </a:xfrm>
            <a:prstGeom prst="rect">
              <a:avLst/>
            </a:prstGeom>
          </p:spPr>
          <p:txBody>
            <a:bodyPr wrap="none">
              <a:spAutoFit/>
            </a:bodyPr>
            <a:lstStyle/>
            <a:p>
              <a:r>
                <a:rPr lang="es-ES" sz="1050" b="1" u="sng" dirty="0">
                  <a:latin typeface="Arial Narrow" panose="020B0606020202030204" pitchFamily="34" charset="0"/>
                </a:rPr>
                <a:t>Raizal</a:t>
              </a:r>
              <a:endParaRPr lang="es-ES" sz="1050" b="1" u="sng" dirty="0">
                <a:solidFill>
                  <a:sysClr val="windowText" lastClr="000000"/>
                </a:solidFill>
                <a:latin typeface="Arial Narrow" panose="020B0606020202030204" pitchFamily="34" charset="0"/>
              </a:endParaRPr>
            </a:p>
          </p:txBody>
        </p:sp>
      </p:grpSp>
      <p:sp>
        <p:nvSpPr>
          <p:cNvPr id="122" name="55 Rectángulo redondeado"/>
          <p:cNvSpPr/>
          <p:nvPr/>
        </p:nvSpPr>
        <p:spPr>
          <a:xfrm>
            <a:off x="2974587" y="3414359"/>
            <a:ext cx="625863" cy="36004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b="1" dirty="0">
              <a:solidFill>
                <a:schemeClr val="tx1"/>
              </a:solidFill>
              <a:latin typeface="Arial Narrow" panose="020B0606020202030204" pitchFamily="34" charset="0"/>
            </a:endParaRPr>
          </a:p>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a:p>
            <a:pPr algn="ctr"/>
            <a:endParaRPr lang="es-ES" sz="1050" b="1" dirty="0">
              <a:solidFill>
                <a:schemeClr val="tx1"/>
              </a:solidFill>
              <a:latin typeface="Arial Narrow" panose="020B0606020202030204" pitchFamily="34" charset="0"/>
            </a:endParaRPr>
          </a:p>
        </p:txBody>
      </p:sp>
      <p:sp>
        <p:nvSpPr>
          <p:cNvPr id="123" name="56 Rectángulo redondeado"/>
          <p:cNvSpPr/>
          <p:nvPr/>
        </p:nvSpPr>
        <p:spPr>
          <a:xfrm>
            <a:off x="3651724" y="3420998"/>
            <a:ext cx="685991"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0,93%</a:t>
            </a:r>
          </a:p>
          <a:p>
            <a:pPr algn="ctr"/>
            <a:r>
              <a:rPr lang="es-ES" sz="1050" b="1" dirty="0">
                <a:solidFill>
                  <a:schemeClr val="tx1"/>
                </a:solidFill>
                <a:latin typeface="Arial Narrow" panose="020B0606020202030204" pitchFamily="34" charset="0"/>
              </a:rPr>
              <a:t>12 casos</a:t>
            </a:r>
          </a:p>
        </p:txBody>
      </p:sp>
      <p:sp>
        <p:nvSpPr>
          <p:cNvPr id="124" name="83 Abrir llave"/>
          <p:cNvSpPr/>
          <p:nvPr/>
        </p:nvSpPr>
        <p:spPr>
          <a:xfrm rot="5400000">
            <a:off x="4612384" y="197980"/>
            <a:ext cx="280384" cy="4757741"/>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25" name="Picture 2"/>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5232627" y="2697312"/>
            <a:ext cx="326912" cy="53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7" name="90 CuadroTexto"/>
          <p:cNvSpPr txBox="1"/>
          <p:nvPr/>
        </p:nvSpPr>
        <p:spPr>
          <a:xfrm>
            <a:off x="4608562" y="3169202"/>
            <a:ext cx="1610597" cy="253916"/>
          </a:xfrm>
          <a:prstGeom prst="rect">
            <a:avLst/>
          </a:prstGeom>
          <a:noFill/>
        </p:spPr>
        <p:txBody>
          <a:bodyPr wrap="square" rtlCol="0">
            <a:spAutoFit/>
          </a:bodyPr>
          <a:lstStyle/>
          <a:p>
            <a:pPr algn="ctr"/>
            <a:r>
              <a:rPr lang="es-ES" sz="1000" b="1" u="sng" dirty="0">
                <a:latin typeface="Arial Narrow" panose="020B0606020202030204" pitchFamily="34" charset="0"/>
              </a:rPr>
              <a:t>Gestantes</a:t>
            </a:r>
            <a:endParaRPr lang="es-ES" sz="1050" b="1" u="sng" dirty="0">
              <a:solidFill>
                <a:sysClr val="windowText" lastClr="000000"/>
              </a:solidFill>
              <a:latin typeface="Arial Narrow" panose="020B0606020202030204" pitchFamily="34" charset="0"/>
            </a:endParaRPr>
          </a:p>
        </p:txBody>
      </p:sp>
      <p:sp>
        <p:nvSpPr>
          <p:cNvPr id="129" name="75 CuadroTexto"/>
          <p:cNvSpPr txBox="1"/>
          <p:nvPr/>
        </p:nvSpPr>
        <p:spPr>
          <a:xfrm>
            <a:off x="388976" y="2159106"/>
            <a:ext cx="1571320" cy="413920"/>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sp>
        <p:nvSpPr>
          <p:cNvPr id="130" name="85 CuadroTexto"/>
          <p:cNvSpPr txBox="1"/>
          <p:nvPr/>
        </p:nvSpPr>
        <p:spPr>
          <a:xfrm>
            <a:off x="2346598" y="2172548"/>
            <a:ext cx="4811955" cy="338554"/>
          </a:xfrm>
          <a:prstGeom prst="rect">
            <a:avLst/>
          </a:prstGeom>
          <a:noFill/>
        </p:spPr>
        <p:txBody>
          <a:bodyPr wrap="square" rtlCol="0">
            <a:spAutoFit/>
          </a:bodyPr>
          <a:lstStyle/>
          <a:p>
            <a:pPr algn="ctr"/>
            <a:r>
              <a:rPr lang="es-ES" sz="1600" b="1" dirty="0">
                <a:latin typeface="Arial Narrow" panose="020B0606020202030204" pitchFamily="34" charset="0"/>
              </a:rPr>
              <a:t>Poblaciones especiales</a:t>
            </a:r>
          </a:p>
        </p:txBody>
      </p:sp>
      <p:pic>
        <p:nvPicPr>
          <p:cNvPr id="132" name="Imagen 131"/>
          <p:cNvPicPr>
            <a:picLocks noChangeAspect="1"/>
          </p:cNvPicPr>
          <p:nvPr/>
        </p:nvPicPr>
        <p:blipFill>
          <a:blip r:embed="rId7"/>
          <a:stretch>
            <a:fillRect/>
          </a:stretch>
        </p:blipFill>
        <p:spPr>
          <a:xfrm>
            <a:off x="1659337" y="2757111"/>
            <a:ext cx="475198" cy="445497"/>
          </a:xfrm>
          <a:prstGeom prst="rect">
            <a:avLst/>
          </a:prstGeom>
        </p:spPr>
      </p:pic>
      <p:pic>
        <p:nvPicPr>
          <p:cNvPr id="133" name="Imagen 132"/>
          <p:cNvPicPr>
            <a:picLocks noChangeAspect="1"/>
          </p:cNvPicPr>
          <p:nvPr/>
        </p:nvPicPr>
        <p:blipFill>
          <a:blip r:embed="rId8"/>
          <a:stretch>
            <a:fillRect/>
          </a:stretch>
        </p:blipFill>
        <p:spPr>
          <a:xfrm>
            <a:off x="3726744" y="2738513"/>
            <a:ext cx="539746" cy="493598"/>
          </a:xfrm>
          <a:prstGeom prst="rect">
            <a:avLst/>
          </a:prstGeom>
        </p:spPr>
      </p:pic>
      <p:sp>
        <p:nvSpPr>
          <p:cNvPr id="59" name="9 Rectángulo"/>
          <p:cNvSpPr/>
          <p:nvPr/>
        </p:nvSpPr>
        <p:spPr>
          <a:xfrm>
            <a:off x="4248522" y="3183505"/>
            <a:ext cx="91403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Discapacidad</a:t>
            </a:r>
            <a:endParaRPr lang="es-ES" sz="1000" b="1" u="sng" dirty="0">
              <a:solidFill>
                <a:sysClr val="windowText" lastClr="000000"/>
              </a:solidFill>
              <a:latin typeface="Arial Narrow" panose="020B0606020202030204" pitchFamily="34" charset="0"/>
            </a:endParaRPr>
          </a:p>
        </p:txBody>
      </p:sp>
      <p:sp>
        <p:nvSpPr>
          <p:cNvPr id="62" name="43 Rectángulo redondeado"/>
          <p:cNvSpPr/>
          <p:nvPr/>
        </p:nvSpPr>
        <p:spPr>
          <a:xfrm>
            <a:off x="4377356" y="3412982"/>
            <a:ext cx="683988" cy="360040"/>
          </a:xfrm>
          <a:prstGeom prst="roundRect">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0,08%</a:t>
            </a:r>
          </a:p>
          <a:p>
            <a:pPr algn="ctr"/>
            <a:r>
              <a:rPr lang="es-ES" sz="1050" b="1" dirty="0">
                <a:solidFill>
                  <a:schemeClr val="tx1"/>
                </a:solidFill>
                <a:latin typeface="Arial Narrow" panose="020B0606020202030204" pitchFamily="34" charset="0"/>
              </a:rPr>
              <a:t>1 casos</a:t>
            </a:r>
          </a:p>
        </p:txBody>
      </p:sp>
      <p:pic>
        <p:nvPicPr>
          <p:cNvPr id="24" name="Imagen 23"/>
          <p:cNvPicPr>
            <a:picLocks noChangeAspect="1"/>
          </p:cNvPicPr>
          <p:nvPr/>
        </p:nvPicPr>
        <p:blipFill>
          <a:blip r:embed="rId9"/>
          <a:stretch>
            <a:fillRect/>
          </a:stretch>
        </p:blipFill>
        <p:spPr>
          <a:xfrm>
            <a:off x="5698667" y="8094090"/>
            <a:ext cx="1451023" cy="996582"/>
          </a:xfrm>
          <a:prstGeom prst="rect">
            <a:avLst/>
          </a:prstGeom>
        </p:spPr>
      </p:pic>
      <p:pic>
        <p:nvPicPr>
          <p:cNvPr id="49" name="Imagen 48"/>
          <p:cNvPicPr>
            <a:picLocks noChangeAspect="1"/>
          </p:cNvPicPr>
          <p:nvPr/>
        </p:nvPicPr>
        <p:blipFill>
          <a:blip r:embed="rId10"/>
          <a:stretch>
            <a:fillRect/>
          </a:stretch>
        </p:blipFill>
        <p:spPr>
          <a:xfrm>
            <a:off x="5893158" y="2753811"/>
            <a:ext cx="503030" cy="441792"/>
          </a:xfrm>
          <a:prstGeom prst="rect">
            <a:avLst/>
          </a:prstGeom>
        </p:spPr>
      </p:pic>
      <p:sp>
        <p:nvSpPr>
          <p:cNvPr id="50" name="43 Rectángulo redondeado"/>
          <p:cNvSpPr/>
          <p:nvPr/>
        </p:nvSpPr>
        <p:spPr>
          <a:xfrm>
            <a:off x="5790084" y="3426363"/>
            <a:ext cx="70797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0,4%</a:t>
            </a:r>
          </a:p>
          <a:p>
            <a:pPr algn="ctr"/>
            <a:r>
              <a:rPr lang="es-ES" sz="1050" b="1" dirty="0">
                <a:solidFill>
                  <a:schemeClr val="tx1"/>
                </a:solidFill>
                <a:latin typeface="Arial Narrow" panose="020B0606020202030204" pitchFamily="34" charset="0"/>
              </a:rPr>
              <a:t>5 casos</a:t>
            </a:r>
          </a:p>
        </p:txBody>
      </p:sp>
      <p:sp>
        <p:nvSpPr>
          <p:cNvPr id="51" name="9 Rectángulo"/>
          <p:cNvSpPr/>
          <p:nvPr/>
        </p:nvSpPr>
        <p:spPr>
          <a:xfrm>
            <a:off x="5701263" y="3147984"/>
            <a:ext cx="85151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Desplazados</a:t>
            </a:r>
            <a:endParaRPr lang="es-ES" sz="1000" b="1" u="sng" dirty="0">
              <a:solidFill>
                <a:sysClr val="windowText" lastClr="000000"/>
              </a:solidFill>
              <a:latin typeface="Arial Narrow" panose="020B0606020202030204" pitchFamily="34" charset="0"/>
            </a:endParaRPr>
          </a:p>
        </p:txBody>
      </p:sp>
      <p:sp>
        <p:nvSpPr>
          <p:cNvPr id="53" name="55 Rectángulo redondeado"/>
          <p:cNvSpPr/>
          <p:nvPr/>
        </p:nvSpPr>
        <p:spPr>
          <a:xfrm>
            <a:off x="2304306" y="3414359"/>
            <a:ext cx="63374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b="1" dirty="0">
              <a:solidFill>
                <a:schemeClr val="tx1"/>
              </a:solidFill>
              <a:latin typeface="Arial Narrow" panose="020B0606020202030204" pitchFamily="34" charset="0"/>
            </a:endParaRPr>
          </a:p>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a:p>
            <a:pPr algn="ctr"/>
            <a:endParaRPr lang="es-ES" sz="1050" b="1" dirty="0">
              <a:solidFill>
                <a:schemeClr val="tx1"/>
              </a:solidFill>
              <a:latin typeface="Arial Narrow" panose="020B0606020202030204" pitchFamily="34" charset="0"/>
            </a:endParaRPr>
          </a:p>
        </p:txBody>
      </p:sp>
      <p:pic>
        <p:nvPicPr>
          <p:cNvPr id="54" name="Imagen 53"/>
          <p:cNvPicPr>
            <a:picLocks noChangeAspect="1"/>
          </p:cNvPicPr>
          <p:nvPr/>
        </p:nvPicPr>
        <p:blipFill>
          <a:blip r:embed="rId11"/>
          <a:stretch>
            <a:fillRect/>
          </a:stretch>
        </p:blipFill>
        <p:spPr>
          <a:xfrm>
            <a:off x="2407380" y="2774179"/>
            <a:ext cx="410987" cy="439209"/>
          </a:xfrm>
          <a:prstGeom prst="rect">
            <a:avLst/>
          </a:prstGeom>
        </p:spPr>
      </p:pic>
      <p:sp>
        <p:nvSpPr>
          <p:cNvPr id="9" name="CuadroTexto 8"/>
          <p:cNvSpPr txBox="1"/>
          <p:nvPr/>
        </p:nvSpPr>
        <p:spPr>
          <a:xfrm>
            <a:off x="1034350" y="4246076"/>
            <a:ext cx="5969255" cy="253916"/>
          </a:xfrm>
          <a:prstGeom prst="rect">
            <a:avLst/>
          </a:prstGeom>
          <a:noFill/>
        </p:spPr>
        <p:txBody>
          <a:bodyPr wrap="square" rtlCol="0">
            <a:spAutoFit/>
          </a:bodyPr>
          <a:lstStyle/>
          <a:p>
            <a:r>
              <a:rPr lang="es-MX" sz="1050" b="1" dirty="0"/>
              <a:t>Casos e incidencia de dengue por comuna en Medellín con corte a semana epidemiológica 53 2025 </a:t>
            </a:r>
            <a:endParaRPr lang="es-CO" sz="1050" b="1" dirty="0"/>
          </a:p>
        </p:txBody>
      </p:sp>
      <p:sp>
        <p:nvSpPr>
          <p:cNvPr id="17" name="Rectángulo 16"/>
          <p:cNvSpPr/>
          <p:nvPr/>
        </p:nvSpPr>
        <p:spPr>
          <a:xfrm>
            <a:off x="3136021" y="7829819"/>
            <a:ext cx="3231058" cy="184666"/>
          </a:xfrm>
          <a:prstGeom prst="rect">
            <a:avLst/>
          </a:prstGeom>
        </p:spPr>
        <p:txBody>
          <a:bodyPr wrap="square">
            <a:spAutoFit/>
          </a:bodyPr>
          <a:lstStyle/>
          <a:p>
            <a:r>
              <a:rPr lang="es-CO" sz="600" dirty="0"/>
              <a:t>https://www.medellin.gov.co/mapgis9/mapa.jsp?aplicacion=1&amp;css=css/app_mapas_medellin.css</a:t>
            </a:r>
          </a:p>
        </p:txBody>
      </p:sp>
      <p:sp>
        <p:nvSpPr>
          <p:cNvPr id="64" name="58 Rectángulo"/>
          <p:cNvSpPr/>
          <p:nvPr/>
        </p:nvSpPr>
        <p:spPr>
          <a:xfrm>
            <a:off x="-29226" y="8938420"/>
            <a:ext cx="2088232" cy="223138"/>
          </a:xfrm>
          <a:prstGeom prst="rect">
            <a:avLst/>
          </a:prstGeom>
        </p:spPr>
        <p:txBody>
          <a:bodyPr wrap="square">
            <a:spAutoFit/>
          </a:bodyPr>
          <a:lstStyle/>
          <a:p>
            <a:pPr algn="just"/>
            <a:r>
              <a:rPr lang="es-ES" sz="600" dirty="0"/>
              <a:t>Fuente: SIVIGILA. Secretaria de Salud de Medellín</a:t>
            </a:r>
            <a:r>
              <a:rPr lang="es-ES" sz="800" dirty="0"/>
              <a:t>. </a:t>
            </a:r>
          </a:p>
        </p:txBody>
      </p:sp>
      <p:sp>
        <p:nvSpPr>
          <p:cNvPr id="65" name="9 Rectángulo"/>
          <p:cNvSpPr/>
          <p:nvPr/>
        </p:nvSpPr>
        <p:spPr>
          <a:xfrm>
            <a:off x="2211343" y="3175799"/>
            <a:ext cx="81304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Psiquiátrico</a:t>
            </a:r>
            <a:endParaRPr lang="es-ES" sz="1000" b="1" u="sng" dirty="0">
              <a:solidFill>
                <a:sysClr val="windowText" lastClr="000000"/>
              </a:solidFill>
              <a:latin typeface="Arial Narrow" panose="020B0606020202030204" pitchFamily="34" charset="0"/>
            </a:endParaRPr>
          </a:p>
        </p:txBody>
      </p:sp>
      <p:sp>
        <p:nvSpPr>
          <p:cNvPr id="66" name="9 Rectángulo"/>
          <p:cNvSpPr/>
          <p:nvPr/>
        </p:nvSpPr>
        <p:spPr>
          <a:xfrm>
            <a:off x="3014403" y="3183237"/>
            <a:ext cx="41870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PPL</a:t>
            </a:r>
            <a:endParaRPr lang="es-ES" sz="1000" b="1" u="sng" dirty="0">
              <a:solidFill>
                <a:sysClr val="windowText" lastClr="000000"/>
              </a:solidFill>
              <a:latin typeface="Arial Narrow" panose="020B0606020202030204" pitchFamily="34" charset="0"/>
            </a:endParaRPr>
          </a:p>
        </p:txBody>
      </p:sp>
      <p:sp>
        <p:nvSpPr>
          <p:cNvPr id="67" name="9 Rectángulo"/>
          <p:cNvSpPr/>
          <p:nvPr/>
        </p:nvSpPr>
        <p:spPr>
          <a:xfrm>
            <a:off x="3651724" y="3175354"/>
            <a:ext cx="651139"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Migrante</a:t>
            </a:r>
            <a:endParaRPr lang="es-ES" sz="1000" b="1" u="sng" dirty="0">
              <a:solidFill>
                <a:sysClr val="windowText" lastClr="000000"/>
              </a:solidFill>
              <a:latin typeface="Arial Narrow" panose="020B0606020202030204" pitchFamily="34" charset="0"/>
            </a:endParaRPr>
          </a:p>
        </p:txBody>
      </p:sp>
      <p:sp>
        <p:nvSpPr>
          <p:cNvPr id="68" name="91 Rectángulo redondeado"/>
          <p:cNvSpPr/>
          <p:nvPr/>
        </p:nvSpPr>
        <p:spPr>
          <a:xfrm>
            <a:off x="5074979" y="3423969"/>
            <a:ext cx="692791"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0,15%</a:t>
            </a:r>
          </a:p>
          <a:p>
            <a:pPr algn="ctr"/>
            <a:r>
              <a:rPr lang="es-ES" sz="1050" b="1" dirty="0">
                <a:solidFill>
                  <a:schemeClr val="tx1"/>
                </a:solidFill>
                <a:latin typeface="Arial Narrow" panose="020B0606020202030204" pitchFamily="34" charset="0"/>
              </a:rPr>
              <a:t>2 casos</a:t>
            </a:r>
          </a:p>
        </p:txBody>
      </p:sp>
      <p:pic>
        <p:nvPicPr>
          <p:cNvPr id="7" name="Imagen 6"/>
          <p:cNvPicPr>
            <a:picLocks noChangeAspect="1"/>
          </p:cNvPicPr>
          <p:nvPr/>
        </p:nvPicPr>
        <p:blipFill>
          <a:blip r:embed="rId12"/>
          <a:stretch>
            <a:fillRect/>
          </a:stretch>
        </p:blipFill>
        <p:spPr>
          <a:xfrm>
            <a:off x="3045446" y="2717042"/>
            <a:ext cx="431179" cy="496907"/>
          </a:xfrm>
          <a:prstGeom prst="rect">
            <a:avLst/>
          </a:prstGeom>
        </p:spPr>
      </p:pic>
      <p:pic>
        <p:nvPicPr>
          <p:cNvPr id="12" name="Imagen 11"/>
          <p:cNvPicPr>
            <a:picLocks noChangeAspect="1"/>
          </p:cNvPicPr>
          <p:nvPr/>
        </p:nvPicPr>
        <p:blipFill>
          <a:blip r:embed="rId13"/>
          <a:stretch>
            <a:fillRect/>
          </a:stretch>
        </p:blipFill>
        <p:spPr>
          <a:xfrm>
            <a:off x="4429547" y="2652682"/>
            <a:ext cx="599270" cy="546934"/>
          </a:xfrm>
          <a:prstGeom prst="rect">
            <a:avLst/>
          </a:prstGeom>
        </p:spPr>
      </p:pic>
      <p:sp>
        <p:nvSpPr>
          <p:cNvPr id="69" name="43 Rectángulo redondeado"/>
          <p:cNvSpPr/>
          <p:nvPr/>
        </p:nvSpPr>
        <p:spPr>
          <a:xfrm>
            <a:off x="6498062" y="3421771"/>
            <a:ext cx="630780" cy="36004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p:txBody>
      </p:sp>
      <p:sp>
        <p:nvSpPr>
          <p:cNvPr id="75" name="9 Rectángulo"/>
          <p:cNvSpPr/>
          <p:nvPr/>
        </p:nvSpPr>
        <p:spPr>
          <a:xfrm>
            <a:off x="6416652" y="3147984"/>
            <a:ext cx="68480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Victima V</a:t>
            </a:r>
            <a:endParaRPr lang="es-ES" sz="1000" b="1" u="sng" dirty="0">
              <a:solidFill>
                <a:sysClr val="windowText" lastClr="000000"/>
              </a:solidFill>
              <a:latin typeface="Arial Narrow" panose="020B0606020202030204" pitchFamily="34" charset="0"/>
            </a:endParaRPr>
          </a:p>
        </p:txBody>
      </p:sp>
      <p:pic>
        <p:nvPicPr>
          <p:cNvPr id="31" name="Imagen 30"/>
          <p:cNvPicPr>
            <a:picLocks noChangeAspect="1"/>
          </p:cNvPicPr>
          <p:nvPr/>
        </p:nvPicPr>
        <p:blipFill>
          <a:blip r:embed="rId14"/>
          <a:stretch>
            <a:fillRect/>
          </a:stretch>
        </p:blipFill>
        <p:spPr>
          <a:xfrm>
            <a:off x="6530818" y="2645034"/>
            <a:ext cx="526016" cy="528533"/>
          </a:xfrm>
          <a:prstGeom prst="rect">
            <a:avLst/>
          </a:prstGeom>
        </p:spPr>
      </p:pic>
      <p:graphicFrame>
        <p:nvGraphicFramePr>
          <p:cNvPr id="8" name="Tabla 7">
            <a:extLst>
              <a:ext uri="{FF2B5EF4-FFF2-40B4-BE49-F238E27FC236}">
                <a16:creationId xmlns:a16="http://schemas.microsoft.com/office/drawing/2014/main" id="{D5C07294-45F7-4B2A-88D0-E27E5C480A15}"/>
              </a:ext>
            </a:extLst>
          </p:cNvPr>
          <p:cNvGraphicFramePr>
            <a:graphicFrameLocks noGrp="1"/>
          </p:cNvGraphicFramePr>
          <p:nvPr>
            <p:extLst/>
          </p:nvPr>
        </p:nvGraphicFramePr>
        <p:xfrm>
          <a:off x="47565" y="4546995"/>
          <a:ext cx="2920489" cy="3889517"/>
        </p:xfrm>
        <a:graphic>
          <a:graphicData uri="http://schemas.openxmlformats.org/drawingml/2006/table">
            <a:tbl>
              <a:tblPr firstRow="1" firstCol="1" bandRow="1"/>
              <a:tblGrid>
                <a:gridCol w="1063114">
                  <a:extLst>
                    <a:ext uri="{9D8B030D-6E8A-4147-A177-3AD203B41FA5}">
                      <a16:colId xmlns:a16="http://schemas.microsoft.com/office/drawing/2014/main" val="3543233045"/>
                    </a:ext>
                  </a:extLst>
                </a:gridCol>
                <a:gridCol w="600075">
                  <a:extLst>
                    <a:ext uri="{9D8B030D-6E8A-4147-A177-3AD203B41FA5}">
                      <a16:colId xmlns:a16="http://schemas.microsoft.com/office/drawing/2014/main" val="285835618"/>
                    </a:ext>
                  </a:extLst>
                </a:gridCol>
                <a:gridCol w="584200">
                  <a:extLst>
                    <a:ext uri="{9D8B030D-6E8A-4147-A177-3AD203B41FA5}">
                      <a16:colId xmlns:a16="http://schemas.microsoft.com/office/drawing/2014/main" val="2985571301"/>
                    </a:ext>
                  </a:extLst>
                </a:gridCol>
                <a:gridCol w="673100">
                  <a:extLst>
                    <a:ext uri="{9D8B030D-6E8A-4147-A177-3AD203B41FA5}">
                      <a16:colId xmlns:a16="http://schemas.microsoft.com/office/drawing/2014/main" val="1799617375"/>
                    </a:ext>
                  </a:extLst>
                </a:gridCol>
              </a:tblGrid>
              <a:tr h="144145">
                <a:tc>
                  <a:txBody>
                    <a:bodyPr/>
                    <a:lstStyle/>
                    <a:p>
                      <a:r>
                        <a:rPr lang="es-CO" sz="900" b="1" dirty="0">
                          <a:solidFill>
                            <a:srgbClr val="000000"/>
                          </a:solidFill>
                          <a:effectLst/>
                          <a:latin typeface="Calibri" panose="020F0502020204030204" pitchFamily="34" charset="0"/>
                          <a:ea typeface="Times New Roman" panose="02020603050405020304" pitchFamily="18" charset="0"/>
                        </a:rPr>
                        <a:t>Comuna</a:t>
                      </a:r>
                      <a:endParaRPr lang="es-CO" sz="900" dirty="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r>
                        <a:rPr lang="es-CO" sz="900" b="1">
                          <a:solidFill>
                            <a:srgbClr val="000000"/>
                          </a:solidFill>
                          <a:effectLst/>
                          <a:latin typeface="Calibri" panose="020F0502020204030204" pitchFamily="34" charset="0"/>
                          <a:ea typeface="Times New Roman" panose="02020603050405020304" pitchFamily="18" charset="0"/>
                        </a:rPr>
                        <a:t># de casos</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r>
                        <a:rPr lang="es-CO" sz="900" b="1">
                          <a:solidFill>
                            <a:srgbClr val="000000"/>
                          </a:solidFill>
                          <a:effectLst/>
                          <a:latin typeface="Calibri" panose="020F0502020204030204" pitchFamily="34" charset="0"/>
                          <a:ea typeface="Times New Roman" panose="02020603050405020304" pitchFamily="18" charset="0"/>
                        </a:rPr>
                        <a:t>Población</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r>
                        <a:rPr lang="es-CO" sz="900" b="1">
                          <a:solidFill>
                            <a:srgbClr val="000000"/>
                          </a:solidFill>
                          <a:effectLst/>
                          <a:latin typeface="Calibri" panose="020F0502020204030204" pitchFamily="34" charset="0"/>
                          <a:ea typeface="Times New Roman" panose="02020603050405020304" pitchFamily="18" charset="0"/>
                        </a:rPr>
                        <a:t>Incidencia</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90610206"/>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ROBLEDO</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120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216194</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55,5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E79"/>
                    </a:solidFill>
                  </a:tcPr>
                </a:tc>
                <a:extLst>
                  <a:ext uri="{0D108BD9-81ED-4DB2-BD59-A6C34878D82A}">
                    <a16:rowId xmlns:a16="http://schemas.microsoft.com/office/drawing/2014/main" val="1516881000"/>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SAN JAVIER</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119</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6B6C"/>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182447</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65,2</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9073"/>
                    </a:solidFill>
                  </a:tcPr>
                </a:tc>
                <a:extLst>
                  <a:ext uri="{0D108BD9-81ED-4DB2-BD59-A6C34878D82A}">
                    <a16:rowId xmlns:a16="http://schemas.microsoft.com/office/drawing/2014/main" val="3194690705"/>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BELEN</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120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222266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54,0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27A"/>
                    </a:solidFill>
                  </a:tcPr>
                </a:tc>
                <a:extLst>
                  <a:ext uri="{0D108BD9-81ED-4DB2-BD59-A6C34878D82A}">
                    <a16:rowId xmlns:a16="http://schemas.microsoft.com/office/drawing/2014/main" val="3821537859"/>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NO CODIFICA DIRECCIÓN</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112</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786E"/>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0,0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4254025916"/>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VILLA HERMOSA</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98</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9173"/>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179508</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54,6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179"/>
                    </a:solidFill>
                  </a:tcPr>
                </a:tc>
                <a:extLst>
                  <a:ext uri="{0D108BD9-81ED-4DB2-BD59-A6C34878D82A}">
                    <a16:rowId xmlns:a16="http://schemas.microsoft.com/office/drawing/2014/main" val="978553699"/>
                  </a:ext>
                </a:extLst>
              </a:tr>
              <a:tr h="183657">
                <a:tc>
                  <a:txBody>
                    <a:bodyPr/>
                    <a:lstStyle/>
                    <a:p>
                      <a:r>
                        <a:rPr lang="es-CO" sz="900">
                          <a:solidFill>
                            <a:srgbClr val="000000"/>
                          </a:solidFill>
                          <a:effectLst/>
                          <a:latin typeface="Calibri" panose="020F0502020204030204" pitchFamily="34" charset="0"/>
                          <a:ea typeface="Times New Roman" panose="02020603050405020304" pitchFamily="18" charset="0"/>
                        </a:rPr>
                        <a:t>EL POBLADO</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88</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377"/>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113594</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77,5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911885429"/>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MANRIQUE</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73</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E7C"/>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185895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39,3</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82"/>
                    </a:solidFill>
                  </a:tcPr>
                </a:tc>
                <a:extLst>
                  <a:ext uri="{0D108BD9-81ED-4DB2-BD59-A6C34878D82A}">
                    <a16:rowId xmlns:a16="http://schemas.microsoft.com/office/drawing/2014/main" val="1242892673"/>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POPULAR</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63</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07F"/>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154823</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40,7</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C81"/>
                    </a:solidFill>
                  </a:tcPr>
                </a:tc>
                <a:extLst>
                  <a:ext uri="{0D108BD9-81ED-4DB2-BD59-A6C34878D82A}">
                    <a16:rowId xmlns:a16="http://schemas.microsoft.com/office/drawing/2014/main" val="1235270605"/>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SAN CRISTOBAL</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62</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280"/>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168924</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36,7</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884"/>
                    </a:solidFill>
                  </a:tcPr>
                </a:tc>
                <a:extLst>
                  <a:ext uri="{0D108BD9-81ED-4DB2-BD59-A6C34878D82A}">
                    <a16:rowId xmlns:a16="http://schemas.microsoft.com/office/drawing/2014/main" val="1173039718"/>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BUENOS AIRES</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58</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81"/>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183086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31,7</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683"/>
                    </a:solidFill>
                  </a:tcPr>
                </a:tc>
                <a:extLst>
                  <a:ext uri="{0D108BD9-81ED-4DB2-BD59-A6C34878D82A}">
                    <a16:rowId xmlns:a16="http://schemas.microsoft.com/office/drawing/2014/main" val="2142721208"/>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LA CANDELARIA</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46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983"/>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80444</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57,2</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878"/>
                    </a:solidFill>
                  </a:tcPr>
                </a:tc>
                <a:extLst>
                  <a:ext uri="{0D108BD9-81ED-4DB2-BD59-A6C34878D82A}">
                    <a16:rowId xmlns:a16="http://schemas.microsoft.com/office/drawing/2014/main" val="2045942102"/>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DOCE DE OCTUBRE</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46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983"/>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186227</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24,7</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DD81"/>
                    </a:solidFill>
                  </a:tcPr>
                </a:tc>
                <a:extLst>
                  <a:ext uri="{0D108BD9-81ED-4DB2-BD59-A6C34878D82A}">
                    <a16:rowId xmlns:a16="http://schemas.microsoft.com/office/drawing/2014/main" val="1508538219"/>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ARANJUEZ</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50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884"/>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147250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34,0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883"/>
                    </a:solidFill>
                  </a:tcPr>
                </a:tc>
                <a:extLst>
                  <a:ext uri="{0D108BD9-81ED-4DB2-BD59-A6C34878D82A}">
                    <a16:rowId xmlns:a16="http://schemas.microsoft.com/office/drawing/2014/main" val="3345625879"/>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SAN ANTONIO DE PRADO</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40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E382"/>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126953</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31,5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582"/>
                    </a:solidFill>
                  </a:tcPr>
                </a:tc>
                <a:extLst>
                  <a:ext uri="{0D108BD9-81ED-4DB2-BD59-A6C34878D82A}">
                    <a16:rowId xmlns:a16="http://schemas.microsoft.com/office/drawing/2014/main" val="1891907946"/>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CASTILLA</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39</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282"/>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128067</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30,5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482"/>
                    </a:solidFill>
                  </a:tcPr>
                </a:tc>
                <a:extLst>
                  <a:ext uri="{0D108BD9-81ED-4DB2-BD59-A6C34878D82A}">
                    <a16:rowId xmlns:a16="http://schemas.microsoft.com/office/drawing/2014/main" val="1093801362"/>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LAURELES</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E81"/>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101487</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34,5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983"/>
                    </a:solidFill>
                  </a:tcPr>
                </a:tc>
                <a:extLst>
                  <a:ext uri="{0D108BD9-81ED-4DB2-BD59-A6C34878D82A}">
                    <a16:rowId xmlns:a16="http://schemas.microsoft.com/office/drawing/2014/main" val="3013164707"/>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SANTA CRUZ</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29</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D880"/>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126425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22,9</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80"/>
                    </a:solidFill>
                  </a:tcPr>
                </a:tc>
                <a:extLst>
                  <a:ext uri="{0D108BD9-81ED-4DB2-BD59-A6C34878D82A}">
                    <a16:rowId xmlns:a16="http://schemas.microsoft.com/office/drawing/2014/main" val="983589475"/>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GUAYABAL</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980"/>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64320</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46,6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97E"/>
                    </a:solidFill>
                  </a:tcPr>
                </a:tc>
                <a:extLst>
                  <a:ext uri="{0D108BD9-81ED-4DB2-BD59-A6C34878D82A}">
                    <a16:rowId xmlns:a16="http://schemas.microsoft.com/office/drawing/2014/main" val="3817015220"/>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LA AMERICA</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28</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D780"/>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88714</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31,6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582"/>
                    </a:solidFill>
                  </a:tcPr>
                </a:tc>
                <a:extLst>
                  <a:ext uri="{0D108BD9-81ED-4DB2-BD59-A6C34878D82A}">
                    <a16:rowId xmlns:a16="http://schemas.microsoft.com/office/drawing/2014/main" val="3771319465"/>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ALTAVISTA</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22</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27F"/>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47189</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46,6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97E"/>
                    </a:solidFill>
                  </a:tcPr>
                </a:tc>
                <a:extLst>
                  <a:ext uri="{0D108BD9-81ED-4DB2-BD59-A6C34878D82A}">
                    <a16:rowId xmlns:a16="http://schemas.microsoft.com/office/drawing/2014/main" val="280630679"/>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SANTA ELENA</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9</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C57C"/>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34715</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25,9</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DE81"/>
                    </a:solidFill>
                  </a:tcPr>
                </a:tc>
                <a:extLst>
                  <a:ext uri="{0D108BD9-81ED-4DB2-BD59-A6C34878D82A}">
                    <a16:rowId xmlns:a16="http://schemas.microsoft.com/office/drawing/2014/main" val="1547457556"/>
                  </a:ext>
                </a:extLst>
              </a:tr>
              <a:tr h="144145">
                <a:tc>
                  <a:txBody>
                    <a:bodyPr/>
                    <a:lstStyle/>
                    <a:p>
                      <a:r>
                        <a:rPr lang="es-CO" sz="900">
                          <a:solidFill>
                            <a:srgbClr val="000000"/>
                          </a:solidFill>
                          <a:effectLst/>
                          <a:latin typeface="Calibri" panose="020F0502020204030204" pitchFamily="34" charset="0"/>
                          <a:ea typeface="Times New Roman" panose="02020603050405020304" pitchFamily="18" charset="0"/>
                        </a:rPr>
                        <a:t>SAN SEBASTIAN DE PALMITAS</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6936</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Calibri" panose="020F0502020204030204" pitchFamily="34" charset="0"/>
                          <a:ea typeface="Times New Roman" panose="02020603050405020304" pitchFamily="18" charset="0"/>
                        </a:rPr>
                        <a:t>14,4</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D07E"/>
                    </a:solidFill>
                  </a:tcPr>
                </a:tc>
                <a:extLst>
                  <a:ext uri="{0D108BD9-81ED-4DB2-BD59-A6C34878D82A}">
                    <a16:rowId xmlns:a16="http://schemas.microsoft.com/office/drawing/2014/main" val="2616903119"/>
                  </a:ext>
                </a:extLst>
              </a:tr>
              <a:tr h="144145">
                <a:tc>
                  <a:txBody>
                    <a:bodyPr/>
                    <a:lstStyle/>
                    <a:p>
                      <a:r>
                        <a:rPr lang="es-CO" sz="900" b="1">
                          <a:solidFill>
                            <a:srgbClr val="000000"/>
                          </a:solidFill>
                          <a:effectLst/>
                          <a:latin typeface="Calibri" panose="020F0502020204030204" pitchFamily="34" charset="0"/>
                          <a:ea typeface="Times New Roman" panose="02020603050405020304" pitchFamily="18" charset="0"/>
                        </a:rPr>
                        <a:t>Total general</a:t>
                      </a:r>
                      <a:endParaRPr lang="es-CO" sz="9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r>
                        <a:rPr lang="es-CO" sz="900" b="1">
                          <a:solidFill>
                            <a:srgbClr val="000000"/>
                          </a:solidFill>
                          <a:effectLst/>
                          <a:latin typeface="Calibri" panose="020F0502020204030204" pitchFamily="34" charset="0"/>
                          <a:ea typeface="Times New Roman" panose="02020603050405020304" pitchFamily="18" charset="0"/>
                        </a:rPr>
                        <a:t>1288</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r>
                        <a:rPr lang="es-CO" sz="900" b="1">
                          <a:solidFill>
                            <a:srgbClr val="000000"/>
                          </a:solidFill>
                          <a:effectLst/>
                          <a:latin typeface="Calibri" panose="020F0502020204030204" pitchFamily="34" charset="0"/>
                          <a:ea typeface="Times New Roman" panose="02020603050405020304" pitchFamily="18" charset="0"/>
                        </a:rPr>
                        <a:t>2745464</a:t>
                      </a:r>
                      <a:endParaRPr lang="es-CO" sz="9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r>
                        <a:rPr lang="es-CO" sz="900" b="1" dirty="0">
                          <a:solidFill>
                            <a:srgbClr val="000000"/>
                          </a:solidFill>
                          <a:effectLst/>
                          <a:latin typeface="Calibri" panose="020F0502020204030204" pitchFamily="34" charset="0"/>
                          <a:ea typeface="Times New Roman" panose="02020603050405020304" pitchFamily="18" charset="0"/>
                        </a:rPr>
                        <a:t>46,9</a:t>
                      </a:r>
                      <a:endParaRPr lang="es-CO" sz="900" dirty="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95362845"/>
                  </a:ext>
                </a:extLst>
              </a:tr>
            </a:tbl>
          </a:graphicData>
        </a:graphic>
      </p:graphicFrame>
      <p:sp>
        <p:nvSpPr>
          <p:cNvPr id="58" name="62 CuadroTexto"/>
          <p:cNvSpPr txBox="1"/>
          <p:nvPr/>
        </p:nvSpPr>
        <p:spPr>
          <a:xfrm>
            <a:off x="6461011" y="12503"/>
            <a:ext cx="739888" cy="261609"/>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29</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176182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 y="1"/>
            <a:ext cx="2223924"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09" y="623805"/>
            <a:ext cx="223110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XIII - 2025</a:t>
            </a:r>
          </a:p>
        </p:txBody>
      </p:sp>
      <p:sp>
        <p:nvSpPr>
          <p:cNvPr id="6" name="5 Rectángulo"/>
          <p:cNvSpPr/>
          <p:nvPr/>
        </p:nvSpPr>
        <p:spPr>
          <a:xfrm>
            <a:off x="2249598" y="2176572"/>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tosferina. Medellín, a período epidemiológico XIII de 2025.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100</a:t>
              </a:r>
            </a:p>
          </p:txBody>
        </p:sp>
      </p:grpSp>
      <p:sp>
        <p:nvSpPr>
          <p:cNvPr id="18" name="17 Rectángulo"/>
          <p:cNvSpPr/>
          <p:nvPr/>
        </p:nvSpPr>
        <p:spPr>
          <a:xfrm>
            <a:off x="2212740" y="4899348"/>
            <a:ext cx="490416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tosferina. Medellín, a período epidemiológico XIII, años 2023-2025.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125495"/>
            <a:ext cx="2331345" cy="261610"/>
          </a:xfrm>
          <a:prstGeom prst="rect">
            <a:avLst/>
          </a:prstGeom>
          <a:noFill/>
        </p:spPr>
        <p:txBody>
          <a:bodyPr wrap="square" rtlCol="0">
            <a:spAutoFit/>
          </a:bodyPr>
          <a:lstStyle/>
          <a:p>
            <a:pPr algn="ctr"/>
            <a:r>
              <a:rPr lang="es-ES" sz="1100" b="1" dirty="0">
                <a:latin typeface="Arial Narrow" panose="020B0606020202030204" pitchFamily="34" charset="0"/>
              </a:rPr>
              <a:t>Letalidad</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869505" y="6835158"/>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672788" y="6256300"/>
            <a:ext cx="72487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a:t>
            </a:r>
          </a:p>
          <a:p>
            <a:pPr algn="ctr"/>
            <a:r>
              <a:rPr lang="es-ES" sz="1400" b="1" dirty="0">
                <a:latin typeface="Arial Narrow" panose="020B0606020202030204" pitchFamily="34" charset="0"/>
              </a:rPr>
              <a:t>0 casos</a:t>
            </a:r>
          </a:p>
        </p:txBody>
      </p:sp>
      <p:sp>
        <p:nvSpPr>
          <p:cNvPr id="54" name="53 Rectángulo"/>
          <p:cNvSpPr/>
          <p:nvPr/>
        </p:nvSpPr>
        <p:spPr>
          <a:xfrm>
            <a:off x="35816" y="8449122"/>
            <a:ext cx="4417817" cy="492443"/>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inusual de tosferina. Medellín, a Periodo epidemiológico XIII de 2025. </a:t>
            </a:r>
          </a:p>
        </p:txBody>
      </p:sp>
      <p:sp>
        <p:nvSpPr>
          <p:cNvPr id="58" name="57 CuadroTexto"/>
          <p:cNvSpPr txBox="1"/>
          <p:nvPr/>
        </p:nvSpPr>
        <p:spPr>
          <a:xfrm>
            <a:off x="4722604" y="6835158"/>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Porcentaje de casos con investigación de campo</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3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Tosferina</a:t>
            </a:r>
          </a:p>
        </p:txBody>
      </p:sp>
      <p:sp>
        <p:nvSpPr>
          <p:cNvPr id="47" name="46 CuadroTexto"/>
          <p:cNvSpPr txBox="1"/>
          <p:nvPr/>
        </p:nvSpPr>
        <p:spPr>
          <a:xfrm>
            <a:off x="4927273" y="7250656"/>
            <a:ext cx="2247196"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99%; 93,2% en ≥ 72 hrs</a:t>
            </a:r>
          </a:p>
        </p:txBody>
      </p:sp>
      <p:sp>
        <p:nvSpPr>
          <p:cNvPr id="55" name="46 CuadroTexto"/>
          <p:cNvSpPr txBox="1"/>
          <p:nvPr/>
        </p:nvSpPr>
        <p:spPr>
          <a:xfrm>
            <a:off x="4829662" y="8034330"/>
            <a:ext cx="2247196" cy="792525"/>
          </a:xfrm>
          <a:prstGeom prst="rect">
            <a:avLst/>
          </a:prstGeom>
          <a:noFill/>
        </p:spPr>
        <p:txBody>
          <a:bodyPr wrap="square" rtlCol="0">
            <a:spAutoFit/>
          </a:bodyPr>
          <a:lstStyle/>
          <a:p>
            <a:pPr algn="ctr"/>
            <a:r>
              <a:rPr lang="es-ES" sz="1050" b="1" dirty="0">
                <a:latin typeface="Arial Narrow" panose="020B0606020202030204" pitchFamily="34" charset="0"/>
              </a:rPr>
              <a:t>Cumplimiento en la notificación</a:t>
            </a:r>
          </a:p>
          <a:p>
            <a:pPr algn="ctr"/>
            <a:r>
              <a:rPr lang="es-ES" sz="1400" b="1" dirty="0">
                <a:latin typeface="Arial Narrow" panose="020B0606020202030204" pitchFamily="34" charset="0"/>
              </a:rPr>
              <a:t> </a:t>
            </a:r>
            <a:r>
              <a:rPr lang="es-ES" sz="1050" b="1" dirty="0">
                <a:latin typeface="Arial Narrow" panose="020B0606020202030204" pitchFamily="34" charset="0"/>
              </a:rPr>
              <a:t>casos probables notificados </a:t>
            </a:r>
          </a:p>
          <a:p>
            <a:pPr algn="ctr"/>
            <a:r>
              <a:rPr lang="es-ES" sz="1050" b="1" dirty="0">
                <a:latin typeface="Arial Narrow" panose="020B0606020202030204" pitchFamily="34" charset="0"/>
              </a:rPr>
              <a:t>921/950 casos notificados por vigilancia rutinaria</a:t>
            </a:r>
          </a:p>
        </p:txBody>
      </p:sp>
      <p:sp>
        <p:nvSpPr>
          <p:cNvPr id="9" name="Rectángulo 8"/>
          <p:cNvSpPr/>
          <p:nvPr/>
        </p:nvSpPr>
        <p:spPr>
          <a:xfrm>
            <a:off x="72057" y="4679265"/>
            <a:ext cx="2087645" cy="707886"/>
          </a:xfrm>
          <a:prstGeom prst="rect">
            <a:avLst/>
          </a:prstGeom>
        </p:spPr>
        <p:txBody>
          <a:bodyPr wrap="square">
            <a:spAutoFit/>
          </a:bodyPr>
          <a:lstStyle/>
          <a:p>
            <a:pPr algn="just"/>
            <a:r>
              <a:rPr lang="es-ES" sz="1000" b="1" dirty="0">
                <a:latin typeface="Arial Narrow" panose="020B0606020202030204" pitchFamily="34" charset="0"/>
              </a:rPr>
              <a:t>Aumento de 86 casos con respecto al mismo periodo del año anterior. Variación de notificación de 598% (814 casos más notificados).</a:t>
            </a:r>
            <a:endParaRPr lang="en-US" sz="1000" dirty="0"/>
          </a:p>
        </p:txBody>
      </p:sp>
      <p:pic>
        <p:nvPicPr>
          <p:cNvPr id="22" name="Imagen 21">
            <a:extLst>
              <a:ext uri="{FF2B5EF4-FFF2-40B4-BE49-F238E27FC236}">
                <a16:creationId xmlns:a16="http://schemas.microsoft.com/office/drawing/2014/main" id="{80506C4C-7114-7BDF-9EBB-D1EB274E64A5}"/>
              </a:ext>
            </a:extLst>
          </p:cNvPr>
          <p:cNvPicPr>
            <a:picLocks noChangeAspect="1"/>
          </p:cNvPicPr>
          <p:nvPr/>
        </p:nvPicPr>
        <p:blipFill>
          <a:blip r:embed="rId6"/>
          <a:stretch>
            <a:fillRect/>
          </a:stretch>
        </p:blipFill>
        <p:spPr>
          <a:xfrm>
            <a:off x="2226300" y="372362"/>
            <a:ext cx="4969309" cy="1799930"/>
          </a:xfrm>
          <a:prstGeom prst="rect">
            <a:avLst/>
          </a:prstGeom>
        </p:spPr>
      </p:pic>
      <p:pic>
        <p:nvPicPr>
          <p:cNvPr id="25" name="Imagen 24">
            <a:extLst>
              <a:ext uri="{FF2B5EF4-FFF2-40B4-BE49-F238E27FC236}">
                <a16:creationId xmlns:a16="http://schemas.microsoft.com/office/drawing/2014/main" id="{F0E4693A-1AF3-3D6C-BA21-5E216F1453DB}"/>
              </a:ext>
            </a:extLst>
          </p:cNvPr>
          <p:cNvPicPr>
            <a:picLocks noChangeAspect="1"/>
          </p:cNvPicPr>
          <p:nvPr/>
        </p:nvPicPr>
        <p:blipFill>
          <a:blip r:embed="rId7"/>
          <a:stretch>
            <a:fillRect/>
          </a:stretch>
        </p:blipFill>
        <p:spPr>
          <a:xfrm>
            <a:off x="2219116" y="2635252"/>
            <a:ext cx="4969308" cy="2256041"/>
          </a:xfrm>
          <a:prstGeom prst="rect">
            <a:avLst/>
          </a:prstGeom>
        </p:spPr>
      </p:pic>
      <p:pic>
        <p:nvPicPr>
          <p:cNvPr id="31" name="Imagen 30">
            <a:extLst>
              <a:ext uri="{FF2B5EF4-FFF2-40B4-BE49-F238E27FC236}">
                <a16:creationId xmlns:a16="http://schemas.microsoft.com/office/drawing/2014/main" id="{63B89BFE-B7D6-7B68-ECD4-95E0CA620FCF}"/>
              </a:ext>
            </a:extLst>
          </p:cNvPr>
          <p:cNvPicPr>
            <a:picLocks noChangeAspect="1"/>
          </p:cNvPicPr>
          <p:nvPr/>
        </p:nvPicPr>
        <p:blipFill>
          <a:blip r:embed="rId8"/>
          <a:stretch>
            <a:fillRect/>
          </a:stretch>
        </p:blipFill>
        <p:spPr>
          <a:xfrm>
            <a:off x="47994" y="6322869"/>
            <a:ext cx="4691903" cy="2101177"/>
          </a:xfrm>
          <a:prstGeom prst="rect">
            <a:avLst/>
          </a:prstGeom>
        </p:spPr>
      </p:pic>
    </p:spTree>
    <p:extLst>
      <p:ext uri="{BB962C8B-B14F-4D97-AF65-F5344CB8AC3E}">
        <p14:creationId xmlns:p14="http://schemas.microsoft.com/office/powerpoint/2010/main" val="2381503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3855508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1871816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899" cy="9144000"/>
          </a:xfrm>
          <a:prstGeom prst="rect">
            <a:avLst/>
          </a:prstGeom>
        </p:spPr>
      </p:pic>
    </p:spTree>
    <p:extLst>
      <p:ext uri="{BB962C8B-B14F-4D97-AF65-F5344CB8AC3E}">
        <p14:creationId xmlns:p14="http://schemas.microsoft.com/office/powerpoint/2010/main" val="87094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578894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899" cy="9144000"/>
          </a:xfrm>
          <a:prstGeom prst="rect">
            <a:avLst/>
          </a:prstGeom>
        </p:spPr>
      </p:pic>
    </p:spTree>
    <p:extLst>
      <p:ext uri="{BB962C8B-B14F-4D97-AF65-F5344CB8AC3E}">
        <p14:creationId xmlns:p14="http://schemas.microsoft.com/office/powerpoint/2010/main" val="3563924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1892185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3354328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899" cy="9144000"/>
          </a:xfrm>
          <a:prstGeom prst="rect">
            <a:avLst/>
          </a:prstGeom>
        </p:spPr>
      </p:pic>
    </p:spTree>
    <p:extLst>
      <p:ext uri="{BB962C8B-B14F-4D97-AF65-F5344CB8AC3E}">
        <p14:creationId xmlns:p14="http://schemas.microsoft.com/office/powerpoint/2010/main" val="974918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413786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899" cy="9144000"/>
          </a:xfrm>
          <a:prstGeom prst="rect">
            <a:avLst/>
          </a:prstGeom>
        </p:spPr>
      </p:pic>
    </p:spTree>
    <p:extLst>
      <p:ext uri="{BB962C8B-B14F-4D97-AF65-F5344CB8AC3E}">
        <p14:creationId xmlns:p14="http://schemas.microsoft.com/office/powerpoint/2010/main" val="169727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 y="-1"/>
            <a:ext cx="2210926" cy="282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76" y="2824179"/>
            <a:ext cx="2210925" cy="217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1483" y="623805"/>
            <a:ext cx="223217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XIII- 2025</a:t>
            </a:r>
          </a:p>
        </p:txBody>
      </p:sp>
      <p:sp>
        <p:nvSpPr>
          <p:cNvPr id="6" name="5 Rectángulo"/>
          <p:cNvSpPr/>
          <p:nvPr/>
        </p:nvSpPr>
        <p:spPr>
          <a:xfrm>
            <a:off x="2254889" y="1816532"/>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parotiditis. Medellín, a período epidemiológico XIII de 2025. </a:t>
            </a:r>
          </a:p>
        </p:txBody>
      </p:sp>
      <p:sp>
        <p:nvSpPr>
          <p:cNvPr id="18" name="17 Rectángulo"/>
          <p:cNvSpPr/>
          <p:nvPr/>
        </p:nvSpPr>
        <p:spPr>
          <a:xfrm>
            <a:off x="2200690" y="3419872"/>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parotiditis. Medellín, a período epidemiológico XII, años 2023-2025.</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50" y="500404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2226627" y="3923928"/>
            <a:ext cx="3528392" cy="307777"/>
            <a:chOff x="2448322" y="45584"/>
            <a:chExt cx="3528392" cy="307777"/>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4426" y="45584"/>
              <a:ext cx="2592288" cy="307777"/>
            </a:xfrm>
            <a:prstGeom prst="rect">
              <a:avLst/>
            </a:prstGeom>
            <a:noFill/>
          </p:spPr>
          <p:txBody>
            <a:bodyPr wrap="square" rtlCol="0">
              <a:spAutoFit/>
            </a:bodyPr>
            <a:lstStyle/>
            <a:p>
              <a:r>
                <a:rPr lang="es-ES" sz="1400" b="1" dirty="0">
                  <a:latin typeface="Arial Narrow" panose="020B0606020202030204" pitchFamily="34" charset="0"/>
                </a:rPr>
                <a:t>Indicadores</a:t>
              </a:r>
            </a:p>
          </p:txBody>
        </p:sp>
      </p:grpSp>
      <p:sp>
        <p:nvSpPr>
          <p:cNvPr id="16" name="15 CuadroTexto"/>
          <p:cNvSpPr txBox="1"/>
          <p:nvPr/>
        </p:nvSpPr>
        <p:spPr>
          <a:xfrm>
            <a:off x="2127953" y="4258921"/>
            <a:ext cx="1675008" cy="430887"/>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a:t>
            </a:r>
          </a:p>
          <a:p>
            <a:pPr algn="ctr"/>
            <a:r>
              <a:rPr lang="es-ES" sz="1050" b="1" dirty="0">
                <a:latin typeface="Arial Narrow" panose="020B0606020202030204" pitchFamily="34" charset="0"/>
              </a:rPr>
              <a:t>en población general</a:t>
            </a:r>
          </a:p>
        </p:txBody>
      </p:sp>
      <p:sp>
        <p:nvSpPr>
          <p:cNvPr id="53" name="52 CuadroTexto"/>
          <p:cNvSpPr txBox="1"/>
          <p:nvPr/>
        </p:nvSpPr>
        <p:spPr>
          <a:xfrm>
            <a:off x="2498851" y="4564626"/>
            <a:ext cx="877163"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15,4* 100 mil</a:t>
            </a:r>
          </a:p>
          <a:p>
            <a:pPr algn="ctr"/>
            <a:r>
              <a:rPr lang="es-ES" sz="1050" b="1" dirty="0">
                <a:latin typeface="Arial Narrow" panose="020B0606020202030204" pitchFamily="34" charset="0"/>
              </a:rPr>
              <a:t>405 casos</a:t>
            </a:r>
          </a:p>
        </p:txBody>
      </p:sp>
      <p:sp>
        <p:nvSpPr>
          <p:cNvPr id="58" name="57 CuadroTexto"/>
          <p:cNvSpPr txBox="1"/>
          <p:nvPr/>
        </p:nvSpPr>
        <p:spPr>
          <a:xfrm>
            <a:off x="3904973" y="4270211"/>
            <a:ext cx="1521623"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a:t>
            </a:r>
          </a:p>
          <a:p>
            <a:pPr algn="ctr"/>
            <a:r>
              <a:rPr lang="es-ES" sz="1050" b="1" dirty="0">
                <a:latin typeface="Arial Narrow" panose="020B0606020202030204" pitchFamily="34" charset="0"/>
              </a:rPr>
              <a:t>en menores de 5 años</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4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Parotiditis</a:t>
            </a:r>
          </a:p>
        </p:txBody>
      </p:sp>
      <p:sp>
        <p:nvSpPr>
          <p:cNvPr id="47" name="46 CuadroTexto"/>
          <p:cNvSpPr txBox="1"/>
          <p:nvPr/>
        </p:nvSpPr>
        <p:spPr>
          <a:xfrm>
            <a:off x="4133491" y="4573161"/>
            <a:ext cx="941284"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43,16* 100 mil</a:t>
            </a:r>
          </a:p>
          <a:p>
            <a:pPr algn="ctr"/>
            <a:r>
              <a:rPr lang="es-ES" sz="1050" b="1" dirty="0">
                <a:latin typeface="Arial Narrow" panose="020B0606020202030204" pitchFamily="34" charset="0"/>
              </a:rPr>
              <a:t>59 casos</a:t>
            </a:r>
          </a:p>
        </p:txBody>
      </p:sp>
      <p:sp>
        <p:nvSpPr>
          <p:cNvPr id="46" name="44 Rectángulo"/>
          <p:cNvSpPr/>
          <p:nvPr/>
        </p:nvSpPr>
        <p:spPr>
          <a:xfrm>
            <a:off x="5901598" y="5508104"/>
            <a:ext cx="1306073" cy="1461939"/>
          </a:xfrm>
          <a:prstGeom prst="rect">
            <a:avLst/>
          </a:prstGeom>
          <a:noFill/>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incidencia de parotiditis. Medellín, a período epidemiológico XIII de 2025.</a:t>
            </a:r>
          </a:p>
        </p:txBody>
      </p:sp>
      <p:grpSp>
        <p:nvGrpSpPr>
          <p:cNvPr id="48" name="25 Grupo"/>
          <p:cNvGrpSpPr/>
          <p:nvPr/>
        </p:nvGrpSpPr>
        <p:grpSpPr>
          <a:xfrm>
            <a:off x="72058" y="5087089"/>
            <a:ext cx="3446504" cy="276999"/>
            <a:chOff x="2448322" y="74775"/>
            <a:chExt cx="3446504" cy="276999"/>
          </a:xfrm>
        </p:grpSpPr>
        <p:sp>
          <p:nvSpPr>
            <p:cNvPr id="49"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27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21" name="54 CuadroTexto">
            <a:extLst>
              <a:ext uri="{FF2B5EF4-FFF2-40B4-BE49-F238E27FC236}">
                <a16:creationId xmlns:a16="http://schemas.microsoft.com/office/drawing/2014/main" id="{390E356C-892A-BB5C-CE0A-77999FB84B0B}"/>
              </a:ext>
            </a:extLst>
          </p:cNvPr>
          <p:cNvSpPr txBox="1"/>
          <p:nvPr/>
        </p:nvSpPr>
        <p:spPr>
          <a:xfrm>
            <a:off x="5440175" y="4252994"/>
            <a:ext cx="1688667" cy="430887"/>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a:t>
            </a:r>
          </a:p>
          <a:p>
            <a:pPr algn="ctr"/>
            <a:r>
              <a:rPr lang="es-ES" sz="1050" b="1" dirty="0">
                <a:latin typeface="Arial Narrow" panose="020B0606020202030204" pitchFamily="34" charset="0"/>
              </a:rPr>
              <a:t> de campo</a:t>
            </a:r>
          </a:p>
        </p:txBody>
      </p:sp>
      <p:sp>
        <p:nvSpPr>
          <p:cNvPr id="22" name="55 CuadroTexto">
            <a:extLst>
              <a:ext uri="{FF2B5EF4-FFF2-40B4-BE49-F238E27FC236}">
                <a16:creationId xmlns:a16="http://schemas.microsoft.com/office/drawing/2014/main" id="{1BEC9A6B-EE5B-FF3B-8D4E-D2FDC2B0B126}"/>
              </a:ext>
            </a:extLst>
          </p:cNvPr>
          <p:cNvSpPr txBox="1"/>
          <p:nvPr/>
        </p:nvSpPr>
        <p:spPr>
          <a:xfrm>
            <a:off x="6007705" y="4541026"/>
            <a:ext cx="612668"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a:t>
            </a:r>
          </a:p>
          <a:p>
            <a:pPr algn="ctr"/>
            <a:r>
              <a:rPr lang="es-ES" sz="1050" b="1" dirty="0">
                <a:latin typeface="Arial Narrow" panose="020B0606020202030204" pitchFamily="34" charset="0"/>
              </a:rPr>
              <a:t>0 brotes</a:t>
            </a:r>
          </a:p>
        </p:txBody>
      </p:sp>
      <p:grpSp>
        <p:nvGrpSpPr>
          <p:cNvPr id="24" name="7 Grupo">
            <a:extLst>
              <a:ext uri="{FF2B5EF4-FFF2-40B4-BE49-F238E27FC236}">
                <a16:creationId xmlns:a16="http://schemas.microsoft.com/office/drawing/2014/main" id="{BDEA55C7-57E5-4104-1371-310FC32C5D4A}"/>
              </a:ext>
            </a:extLst>
          </p:cNvPr>
          <p:cNvGrpSpPr/>
          <p:nvPr/>
        </p:nvGrpSpPr>
        <p:grpSpPr>
          <a:xfrm>
            <a:off x="182043" y="3867500"/>
            <a:ext cx="1892650" cy="488476"/>
            <a:chOff x="2397524" y="3379972"/>
            <a:chExt cx="4508500" cy="904875"/>
          </a:xfrm>
        </p:grpSpPr>
        <p:pic>
          <p:nvPicPr>
            <p:cNvPr id="25" name="Picture 6">
              <a:extLst>
                <a:ext uri="{FF2B5EF4-FFF2-40B4-BE49-F238E27FC236}">
                  <a16:creationId xmlns:a16="http://schemas.microsoft.com/office/drawing/2014/main" id="{C09A31C9-27B4-494E-FBBE-8DF8C0E90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6 CuadroTexto">
              <a:extLst>
                <a:ext uri="{FF2B5EF4-FFF2-40B4-BE49-F238E27FC236}">
                  <a16:creationId xmlns:a16="http://schemas.microsoft.com/office/drawing/2014/main" id="{6205CF12-AFD2-A7F1-AB1B-58FBCB1FE317}"/>
                </a:ext>
              </a:extLst>
            </p:cNvPr>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405</a:t>
              </a:r>
            </a:p>
          </p:txBody>
        </p:sp>
      </p:grpSp>
      <p:sp>
        <p:nvSpPr>
          <p:cNvPr id="27" name="9 Flecha arriba">
            <a:extLst>
              <a:ext uri="{FF2B5EF4-FFF2-40B4-BE49-F238E27FC236}">
                <a16:creationId xmlns:a16="http://schemas.microsoft.com/office/drawing/2014/main" id="{E15100D4-BEAC-5226-D09A-F0B312CA7CC3}"/>
              </a:ext>
            </a:extLst>
          </p:cNvPr>
          <p:cNvSpPr/>
          <p:nvPr/>
        </p:nvSpPr>
        <p:spPr>
          <a:xfrm rot="10800000" flipH="1" flipV="1">
            <a:off x="36910" y="4427984"/>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88082" y="4403884"/>
            <a:ext cx="1924966" cy="600164"/>
          </a:xfrm>
          <a:prstGeom prst="rect">
            <a:avLst/>
          </a:prstGeom>
          <a:noFill/>
        </p:spPr>
        <p:txBody>
          <a:bodyPr wrap="square" rtlCol="0">
            <a:spAutoFit/>
          </a:bodyPr>
          <a:lstStyle/>
          <a:p>
            <a:r>
              <a:rPr lang="es-ES" sz="1100" b="1" dirty="0">
                <a:latin typeface="Arial Narrow" panose="020B0606020202030204" pitchFamily="34" charset="0"/>
              </a:rPr>
              <a:t>Variación porcentual de 2,3% más respecto al mismo periodo del año anterior</a:t>
            </a:r>
          </a:p>
        </p:txBody>
      </p:sp>
      <p:pic>
        <p:nvPicPr>
          <p:cNvPr id="19" name="Imagen 18">
            <a:extLst>
              <a:ext uri="{FF2B5EF4-FFF2-40B4-BE49-F238E27FC236}">
                <a16:creationId xmlns:a16="http://schemas.microsoft.com/office/drawing/2014/main" id="{A7360C45-4371-8B5E-5BAE-7B4439DAE00F}"/>
              </a:ext>
            </a:extLst>
          </p:cNvPr>
          <p:cNvPicPr>
            <a:picLocks noChangeAspect="1"/>
          </p:cNvPicPr>
          <p:nvPr/>
        </p:nvPicPr>
        <p:blipFill>
          <a:blip r:embed="rId5"/>
          <a:stretch>
            <a:fillRect/>
          </a:stretch>
        </p:blipFill>
        <p:spPr>
          <a:xfrm>
            <a:off x="2204125" y="355159"/>
            <a:ext cx="4981690" cy="1476762"/>
          </a:xfrm>
          <a:prstGeom prst="rect">
            <a:avLst/>
          </a:prstGeom>
        </p:spPr>
      </p:pic>
      <p:pic>
        <p:nvPicPr>
          <p:cNvPr id="28" name="Imagen 27">
            <a:extLst>
              <a:ext uri="{FF2B5EF4-FFF2-40B4-BE49-F238E27FC236}">
                <a16:creationId xmlns:a16="http://schemas.microsoft.com/office/drawing/2014/main" id="{88CB2128-3106-662B-345A-E40051F64A6B}"/>
              </a:ext>
            </a:extLst>
          </p:cNvPr>
          <p:cNvPicPr>
            <a:picLocks noChangeAspect="1"/>
          </p:cNvPicPr>
          <p:nvPr/>
        </p:nvPicPr>
        <p:blipFill>
          <a:blip r:embed="rId6"/>
          <a:stretch>
            <a:fillRect/>
          </a:stretch>
        </p:blipFill>
        <p:spPr>
          <a:xfrm>
            <a:off x="2200690" y="2170474"/>
            <a:ext cx="5000133" cy="1342693"/>
          </a:xfrm>
          <a:prstGeom prst="rect">
            <a:avLst/>
          </a:prstGeom>
        </p:spPr>
      </p:pic>
      <p:pic>
        <p:nvPicPr>
          <p:cNvPr id="29" name="Imagen 28">
            <a:extLst>
              <a:ext uri="{FF2B5EF4-FFF2-40B4-BE49-F238E27FC236}">
                <a16:creationId xmlns:a16="http://schemas.microsoft.com/office/drawing/2014/main" id="{00000000-0008-0000-0000-000055000000}"/>
              </a:ext>
            </a:extLst>
          </p:cNvPr>
          <p:cNvPicPr>
            <a:picLocks noChangeAspect="1" noChangeArrowheads="1"/>
            <a:extLst>
              <a:ext uri="{84589F7E-364E-4C9E-8A38-B11213B215E9}">
                <a14:cameraTool xmlns:a14="http://schemas.microsoft.com/office/drawing/2010/main" cellRange="$T$35:$AJ$69" spid="_x0000_s5168"/>
              </a:ext>
            </a:extLst>
          </p:cNvPicPr>
          <p:nvPr/>
        </p:nvPicPr>
        <p:blipFill>
          <a:blip r:embed="rId7"/>
          <a:srcRect/>
          <a:stretch>
            <a:fillRect/>
          </a:stretch>
        </p:blipFill>
        <p:spPr bwMode="auto">
          <a:xfrm>
            <a:off x="36910" y="5554082"/>
            <a:ext cx="5864688" cy="3589918"/>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1562240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899" cy="9144000"/>
          </a:xfrm>
          <a:prstGeom prst="rect">
            <a:avLst/>
          </a:prstGeom>
        </p:spPr>
      </p:pic>
    </p:spTree>
    <p:extLst>
      <p:ext uri="{BB962C8B-B14F-4D97-AF65-F5344CB8AC3E}">
        <p14:creationId xmlns:p14="http://schemas.microsoft.com/office/powerpoint/2010/main" val="779080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2758057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95145" cy="303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0429"/>
            <a:ext cx="2327048"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6137" y="831020"/>
            <a:ext cx="2232241"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XIII-2025</a:t>
            </a:r>
          </a:p>
        </p:txBody>
      </p:sp>
      <p:sp>
        <p:nvSpPr>
          <p:cNvPr id="6" name="5 Rectángulo"/>
          <p:cNvSpPr/>
          <p:nvPr/>
        </p:nvSpPr>
        <p:spPr>
          <a:xfrm>
            <a:off x="2243104" y="2140777"/>
            <a:ext cx="4981683" cy="769441"/>
          </a:xfrm>
          <a:prstGeom prst="rect">
            <a:avLst/>
          </a:prstGeom>
        </p:spPr>
        <p:txBody>
          <a:bodyPr wrap="square">
            <a:spAutoFit/>
          </a:bodyPr>
          <a:lstStyle/>
          <a:p>
            <a:r>
              <a:rPr lang="es-CO" sz="1000" b="1" dirty="0">
                <a:latin typeface="Arial Narrow" panose="020B0606020202030204" pitchFamily="34" charset="0"/>
              </a:rPr>
              <a:t>Fuente: </a:t>
            </a:r>
            <a:r>
              <a:rPr lang="es-CO" sz="1000" dirty="0">
                <a:latin typeface="Arial Narrow" panose="020B0606020202030204" pitchFamily="34" charset="0"/>
              </a:rPr>
              <a:t>SIVIGILA. Secretaría de Salud de Medellín, 2027 a 2019  y 2022 a 2025 SE 52. Se excluyen años epidémicos 2020 y 2021 para el cálculo de las zonas del corredor endémico</a:t>
            </a:r>
            <a:r>
              <a:rPr lang="es-CO" sz="1050" dirty="0">
                <a:latin typeface="Arial Narrow" panose="020B0606020202030204" pitchFamily="34" charset="0"/>
              </a:rPr>
              <a:t>.</a:t>
            </a:r>
          </a:p>
          <a:p>
            <a:r>
              <a:rPr lang="es-CO" sz="1100" dirty="0">
                <a:latin typeface="Arial Narrow" panose="020B0606020202030204" pitchFamily="34" charset="0"/>
              </a:rPr>
              <a:t>Figura 3. Canal endémico de casos de IRA consulta externa y urgencias notificados por Medellín, 2017 a 2019 y 2022 a 2025p.</a:t>
            </a:r>
          </a:p>
        </p:txBody>
      </p:sp>
      <p:grpSp>
        <p:nvGrpSpPr>
          <p:cNvPr id="8" name="7 Grupo"/>
          <p:cNvGrpSpPr/>
          <p:nvPr/>
        </p:nvGrpSpPr>
        <p:grpSpPr>
          <a:xfrm>
            <a:off x="120533" y="4087021"/>
            <a:ext cx="1981076" cy="488476"/>
            <a:chOff x="2234969" y="3379972"/>
            <a:chExt cx="4719140" cy="904874"/>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39"/>
            </a:xfrm>
            <a:prstGeom prst="rect">
              <a:avLst/>
            </a:prstGeom>
            <a:noFill/>
          </p:spPr>
          <p:txBody>
            <a:bodyPr wrap="square" rtlCol="0">
              <a:spAutoFit/>
            </a:bodyPr>
            <a:lstStyle/>
            <a:p>
              <a:pPr algn="ctr"/>
              <a:r>
                <a:rPr lang="es-CO" sz="1400" b="1" dirty="0">
                  <a:latin typeface="Arial Narrow" panose="020B0606020202030204" pitchFamily="34" charset="0"/>
                </a:rPr>
                <a:t>542.107 </a:t>
              </a:r>
              <a:endParaRPr lang="es-ES" sz="1400" b="1" dirty="0">
                <a:latin typeface="Arial Narrow" panose="020B0606020202030204" pitchFamily="34" charset="0"/>
              </a:endParaRPr>
            </a:p>
          </p:txBody>
        </p:sp>
      </p:grpSp>
      <p:sp>
        <p:nvSpPr>
          <p:cNvPr id="9" name="8 CuadroTexto"/>
          <p:cNvSpPr txBox="1"/>
          <p:nvPr/>
        </p:nvSpPr>
        <p:spPr>
          <a:xfrm>
            <a:off x="-38575" y="4517130"/>
            <a:ext cx="2281680" cy="769441"/>
          </a:xfrm>
          <a:prstGeom prst="rect">
            <a:avLst/>
          </a:prstGeom>
          <a:noFill/>
        </p:spPr>
        <p:txBody>
          <a:bodyPr wrap="square" rtlCol="0">
            <a:spAutoFit/>
          </a:bodyPr>
          <a:lstStyle/>
          <a:p>
            <a:pPr algn="ctr"/>
            <a:r>
              <a:rPr lang="es-ES" sz="1100" b="1" dirty="0">
                <a:latin typeface="Arial Narrow" panose="020B0606020202030204" pitchFamily="34" charset="0"/>
              </a:rPr>
              <a:t>La variación porcentual con respecto al mismo periodo del año anterior (SE52) presentó un leve aumento del evento del 0,8% (</a:t>
            </a:r>
            <a:r>
              <a:rPr lang="es-CO" sz="1100" b="1" dirty="0">
                <a:latin typeface="Arial Narrow" panose="020B0606020202030204" pitchFamily="34" charset="0"/>
              </a:rPr>
              <a:t>525.651</a:t>
            </a:r>
            <a:r>
              <a:rPr lang="es-ES" sz="1100" b="1" dirty="0">
                <a:latin typeface="Arial Narrow" panose="020B0606020202030204" pitchFamily="34" charset="0"/>
              </a:rPr>
              <a:t> casos)</a:t>
            </a:r>
          </a:p>
        </p:txBody>
      </p:sp>
      <p:sp>
        <p:nvSpPr>
          <p:cNvPr id="18" name="17 Rectángulo"/>
          <p:cNvSpPr/>
          <p:nvPr/>
        </p:nvSpPr>
        <p:spPr>
          <a:xfrm>
            <a:off x="2316987" y="4835798"/>
            <a:ext cx="4971225" cy="430887"/>
          </a:xfrm>
          <a:prstGeom prst="rect">
            <a:avLst/>
          </a:prstGeom>
        </p:spPr>
        <p:txBody>
          <a:bodyPr wrap="square">
            <a:spAutoFit/>
          </a:bodyPr>
          <a:lstStyle/>
          <a:p>
            <a:pPr algn="just"/>
            <a:r>
              <a:rPr lang="es-CO" sz="1100" b="1" dirty="0">
                <a:latin typeface="Arial Narrow" panose="020B0606020202030204" pitchFamily="34" charset="0"/>
              </a:rPr>
              <a:t>Fuente: </a:t>
            </a:r>
            <a:r>
              <a:rPr lang="es-CO" sz="1100" dirty="0">
                <a:latin typeface="Arial Narrow" panose="020B0606020202030204" pitchFamily="34" charset="0"/>
              </a:rPr>
              <a:t>SIVIGILA. Secretaría de Salud de Medellín, 2024 -2025 SE 53.</a:t>
            </a:r>
          </a:p>
          <a:p>
            <a:pPr algn="just"/>
            <a:r>
              <a:rPr lang="es-CO" sz="1100" b="1" dirty="0">
                <a:latin typeface="Arial Narrow" panose="020B0606020202030204" pitchFamily="34" charset="0"/>
              </a:rPr>
              <a:t>Figura 2. </a:t>
            </a:r>
            <a:r>
              <a:rPr lang="es-CO" sz="1100" dirty="0">
                <a:latin typeface="Arial Narrow" panose="020B0606020202030204" pitchFamily="34" charset="0"/>
              </a:rPr>
              <a:t>Casos de IRA ambulatorios notificado por Medellín, 2024 – 2025p.</a:t>
            </a:r>
          </a:p>
        </p:txBody>
      </p:sp>
      <p:grpSp>
        <p:nvGrpSpPr>
          <p:cNvPr id="15" name="14 Grupo"/>
          <p:cNvGrpSpPr/>
          <p:nvPr/>
        </p:nvGrpSpPr>
        <p:grpSpPr>
          <a:xfrm>
            <a:off x="2437849" y="18579"/>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29208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52384" y="5465836"/>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455133"/>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24751" y="8386095"/>
            <a:ext cx="3491531" cy="738664"/>
          </a:xfrm>
          <a:prstGeom prst="rect">
            <a:avLst/>
          </a:prstGeom>
        </p:spPr>
        <p:txBody>
          <a:bodyPr wrap="square">
            <a:spAutoFit/>
          </a:bodyPr>
          <a:lstStyle/>
          <a:p>
            <a:r>
              <a:rPr lang="es-CO" sz="800" b="1" dirty="0">
                <a:latin typeface="Arial Narrow" panose="020B0606020202030204" pitchFamily="34" charset="0"/>
              </a:rPr>
              <a:t>Fuente:</a:t>
            </a:r>
            <a:r>
              <a:rPr lang="es-CO" sz="800" dirty="0">
                <a:latin typeface="Arial Narrow" panose="020B0606020202030204" pitchFamily="34" charset="0"/>
              </a:rPr>
              <a:t> SIVIGILA. Secretaría de Salud de Medellín, 2017 a 2019  y 2022 a 2025 SE 52. Se excluyen años epidémicos 2020 y 2021 para el cálculo de las zonas del corredor endémico.</a:t>
            </a:r>
          </a:p>
          <a:p>
            <a:r>
              <a:rPr lang="es-CO" sz="900" b="1" dirty="0">
                <a:latin typeface="Arial Narrow" panose="020B0606020202030204" pitchFamily="34" charset="0"/>
              </a:rPr>
              <a:t>Figura 2.</a:t>
            </a:r>
            <a:r>
              <a:rPr lang="es-CO" sz="900" i="1" dirty="0">
                <a:latin typeface="Arial Narrow" panose="020B0606020202030204" pitchFamily="34" charset="0"/>
              </a:rPr>
              <a:t> </a:t>
            </a:r>
            <a:r>
              <a:rPr lang="es-CO" sz="900" dirty="0">
                <a:latin typeface="Arial Narrow" panose="020B0606020202030204" pitchFamily="34" charset="0"/>
              </a:rPr>
              <a:t>Razón de los casos de IRA observados en relación a los esperados notificados por Medellín, 2017 a 2019 y 2022 a 2025p.</a:t>
            </a:r>
            <a:endParaRPr lang="es-CO" sz="900" i="1"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42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31714"/>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 – </a:t>
            </a:r>
            <a:r>
              <a:rPr lang="es-ES" sz="1800" b="1" dirty="0" err="1">
                <a:solidFill>
                  <a:srgbClr val="C00000"/>
                </a:solidFill>
                <a:latin typeface="Arial Narrow" panose="020B0606020202030204" pitchFamily="34" charset="0"/>
                <a:ea typeface="+mn-ea"/>
                <a:cs typeface="+mn-cs"/>
              </a:rPr>
              <a:t>Cod</a:t>
            </a:r>
            <a:r>
              <a:rPr lang="es-ES" sz="1800" b="1" dirty="0">
                <a:solidFill>
                  <a:srgbClr val="C00000"/>
                </a:solidFill>
                <a:latin typeface="Arial Narrow" panose="020B0606020202030204" pitchFamily="34" charset="0"/>
                <a:ea typeface="+mn-ea"/>
                <a:cs typeface="+mn-cs"/>
              </a:rPr>
              <a:t>. 995</a:t>
            </a:r>
          </a:p>
        </p:txBody>
      </p:sp>
      <p:sp>
        <p:nvSpPr>
          <p:cNvPr id="2" name="1 Rectángulo"/>
          <p:cNvSpPr/>
          <p:nvPr/>
        </p:nvSpPr>
        <p:spPr>
          <a:xfrm>
            <a:off x="36911" y="2702232"/>
            <a:ext cx="2121094" cy="369332"/>
          </a:xfrm>
          <a:prstGeom prst="rect">
            <a:avLst/>
          </a:prstGeom>
        </p:spPr>
        <p:txBody>
          <a:bodyPr wrap="none">
            <a:spAutoFit/>
          </a:bodyPr>
          <a:lstStyle/>
          <a:p>
            <a:pPr algn="ctr"/>
            <a:r>
              <a:rPr lang="es-ES" b="1" dirty="0">
                <a:latin typeface="Arial Narrow" panose="020B0606020202030204" pitchFamily="34" charset="0"/>
              </a:rPr>
              <a:t>Consulta ambulatoria</a:t>
            </a:r>
          </a:p>
        </p:txBody>
      </p:sp>
      <p:sp>
        <p:nvSpPr>
          <p:cNvPr id="24" name="Rectángulo 23"/>
          <p:cNvSpPr/>
          <p:nvPr/>
        </p:nvSpPr>
        <p:spPr>
          <a:xfrm>
            <a:off x="3421337" y="5830727"/>
            <a:ext cx="3600450" cy="230832"/>
          </a:xfrm>
          <a:prstGeom prst="rect">
            <a:avLst/>
          </a:prstGeom>
        </p:spPr>
        <p:txBody>
          <a:bodyPr>
            <a:spAutoFit/>
          </a:bodyPr>
          <a:lstStyle/>
          <a:p>
            <a:pPr>
              <a:spcAft>
                <a:spcPts val="0"/>
              </a:spcAft>
            </a:pPr>
            <a:r>
              <a:rPr lang="es-CO" sz="900" dirty="0">
                <a:latin typeface="Arial Narrow" panose="020B0606020202030204" pitchFamily="34" charset="0"/>
              </a:rPr>
              <a:t>Tabla 1. Frecuencia de consultas por IRA en Medellín, 2025p</a:t>
            </a:r>
          </a:p>
        </p:txBody>
      </p:sp>
      <p:sp>
        <p:nvSpPr>
          <p:cNvPr id="25" name="Rectángulo 24"/>
          <p:cNvSpPr/>
          <p:nvPr/>
        </p:nvSpPr>
        <p:spPr>
          <a:xfrm>
            <a:off x="3421337" y="7159524"/>
            <a:ext cx="3600450" cy="215444"/>
          </a:xfrm>
          <a:prstGeom prst="rect">
            <a:avLst/>
          </a:prstGeom>
        </p:spPr>
        <p:txBody>
          <a:bodyPr>
            <a:spAutoFit/>
          </a:bodyPr>
          <a:lstStyle/>
          <a:p>
            <a:pPr>
              <a:spcAft>
                <a:spcPts val="0"/>
              </a:spcAft>
            </a:pPr>
            <a:r>
              <a:rPr lang="es-CO" sz="800" dirty="0">
                <a:latin typeface="Arial Narrow" panose="020B0606020202030204" pitchFamily="34" charset="0"/>
              </a:rPr>
              <a:t>Fuente: SIVIGILA. Secretaría de Salud de Medellín, 2025 SE 53.</a:t>
            </a:r>
          </a:p>
        </p:txBody>
      </p:sp>
      <p:sp>
        <p:nvSpPr>
          <p:cNvPr id="30" name="Rectángulo 29"/>
          <p:cNvSpPr/>
          <p:nvPr/>
        </p:nvSpPr>
        <p:spPr>
          <a:xfrm>
            <a:off x="3420096" y="8614323"/>
            <a:ext cx="3816474" cy="507831"/>
          </a:xfrm>
          <a:prstGeom prst="rect">
            <a:avLst/>
          </a:prstGeom>
        </p:spPr>
        <p:txBody>
          <a:bodyPr wrap="square">
            <a:spAutoFit/>
          </a:bodyPr>
          <a:lstStyle/>
          <a:p>
            <a:pPr>
              <a:spcAft>
                <a:spcPts val="0"/>
              </a:spcAft>
            </a:pPr>
            <a:r>
              <a:rPr lang="es-CO" sz="800" b="1" dirty="0">
                <a:latin typeface="Arial" panose="020B0604020202020204" pitchFamily="34" charset="0"/>
                <a:ea typeface="Cambria" panose="02040503050406030204" pitchFamily="18" charset="0"/>
              </a:rPr>
              <a:t>Fuente:</a:t>
            </a:r>
            <a:r>
              <a:rPr lang="es-CO" sz="800" dirty="0">
                <a:latin typeface="Arial" panose="020B0604020202020204" pitchFamily="34" charset="0"/>
                <a:ea typeface="Cambria" panose="02040503050406030204" pitchFamily="18" charset="0"/>
              </a:rPr>
              <a:t> SIVIGILA. Secretaría de Salud de Medellín, 2025 SE 53.</a:t>
            </a:r>
            <a:endParaRPr lang="es-CO" sz="800" dirty="0">
              <a:latin typeface="Calibri" panose="020F0502020204030204" pitchFamily="34" charset="0"/>
              <a:ea typeface="Cambria" panose="02040503050406030204" pitchFamily="18" charset="0"/>
            </a:endParaRPr>
          </a:p>
          <a:p>
            <a:pPr>
              <a:spcAft>
                <a:spcPts val="0"/>
              </a:spcAft>
            </a:pPr>
            <a:r>
              <a:rPr lang="es-CO" sz="900" b="1" dirty="0">
                <a:latin typeface="Arial" panose="020B0604020202020204" pitchFamily="34" charset="0"/>
                <a:ea typeface="Cambria" panose="02040503050406030204" pitchFamily="18" charset="0"/>
              </a:rPr>
              <a:t>Figura 4.</a:t>
            </a:r>
            <a:r>
              <a:rPr lang="es-CO" sz="900" dirty="0">
                <a:latin typeface="Arial" panose="020B0604020202020204" pitchFamily="34" charset="0"/>
                <a:ea typeface="Cambria" panose="02040503050406030204" pitchFamily="18" charset="0"/>
              </a:rPr>
              <a:t> Grupos de edad en los casos de IRA consulta externa y urgencias notificados por Medellín, 2025p</a:t>
            </a:r>
            <a:endParaRPr lang="es-CO" sz="900" dirty="0">
              <a:effectLst/>
              <a:latin typeface="Calibri" panose="020F0502020204030204" pitchFamily="34" charset="0"/>
              <a:ea typeface="Cambria" panose="02040503050406030204" pitchFamily="18" charset="0"/>
            </a:endParaRPr>
          </a:p>
        </p:txBody>
      </p:sp>
      <p:pic>
        <p:nvPicPr>
          <p:cNvPr id="44" name="Imagen 43">
            <a:extLst>
              <a:ext uri="{FF2B5EF4-FFF2-40B4-BE49-F238E27FC236}">
                <a16:creationId xmlns:a16="http://schemas.microsoft.com/office/drawing/2014/main" id="{ABFAFB91-627E-409C-BB5F-55C86A10D925}"/>
              </a:ext>
            </a:extLst>
          </p:cNvPr>
          <p:cNvPicPr>
            <a:picLocks noChangeAspect="1"/>
          </p:cNvPicPr>
          <p:nvPr/>
        </p:nvPicPr>
        <p:blipFill>
          <a:blip r:embed="rId5"/>
          <a:stretch>
            <a:fillRect/>
          </a:stretch>
        </p:blipFill>
        <p:spPr>
          <a:xfrm>
            <a:off x="2332259" y="2853894"/>
            <a:ext cx="4846907" cy="2013434"/>
          </a:xfrm>
          <a:prstGeom prst="rect">
            <a:avLst/>
          </a:prstGeom>
        </p:spPr>
      </p:pic>
      <p:pic>
        <p:nvPicPr>
          <p:cNvPr id="45" name="Imagen 44">
            <a:extLst>
              <a:ext uri="{FF2B5EF4-FFF2-40B4-BE49-F238E27FC236}">
                <a16:creationId xmlns:a16="http://schemas.microsoft.com/office/drawing/2014/main" id="{A2960C3E-C4EB-42A5-8E19-A15B0058678E}"/>
              </a:ext>
            </a:extLst>
          </p:cNvPr>
          <p:cNvPicPr>
            <a:picLocks noChangeAspect="1"/>
          </p:cNvPicPr>
          <p:nvPr/>
        </p:nvPicPr>
        <p:blipFill>
          <a:blip r:embed="rId6"/>
          <a:stretch>
            <a:fillRect/>
          </a:stretch>
        </p:blipFill>
        <p:spPr>
          <a:xfrm>
            <a:off x="2297430" y="360677"/>
            <a:ext cx="4818356" cy="1736382"/>
          </a:xfrm>
          <a:prstGeom prst="rect">
            <a:avLst/>
          </a:prstGeom>
        </p:spPr>
      </p:pic>
      <p:pic>
        <p:nvPicPr>
          <p:cNvPr id="46" name="Imagen 45">
            <a:extLst>
              <a:ext uri="{FF2B5EF4-FFF2-40B4-BE49-F238E27FC236}">
                <a16:creationId xmlns:a16="http://schemas.microsoft.com/office/drawing/2014/main" id="{61EBA196-8E40-40FF-854C-DE3067C317F1}"/>
              </a:ext>
            </a:extLst>
          </p:cNvPr>
          <p:cNvPicPr>
            <a:picLocks noChangeAspect="1"/>
          </p:cNvPicPr>
          <p:nvPr/>
        </p:nvPicPr>
        <p:blipFill>
          <a:blip r:embed="rId7"/>
          <a:stretch>
            <a:fillRect/>
          </a:stretch>
        </p:blipFill>
        <p:spPr>
          <a:xfrm>
            <a:off x="0" y="5795090"/>
            <a:ext cx="3452535" cy="2567874"/>
          </a:xfrm>
          <a:prstGeom prst="rect">
            <a:avLst/>
          </a:prstGeom>
        </p:spPr>
      </p:pic>
      <p:pic>
        <p:nvPicPr>
          <p:cNvPr id="47" name="Imagen 46">
            <a:extLst>
              <a:ext uri="{FF2B5EF4-FFF2-40B4-BE49-F238E27FC236}">
                <a16:creationId xmlns:a16="http://schemas.microsoft.com/office/drawing/2014/main" id="{15A05FED-994B-470A-BD91-F18DDACB4D9C}"/>
              </a:ext>
            </a:extLst>
          </p:cNvPr>
          <p:cNvPicPr>
            <a:picLocks noChangeAspect="1"/>
          </p:cNvPicPr>
          <p:nvPr/>
        </p:nvPicPr>
        <p:blipFill>
          <a:blip r:embed="rId8"/>
          <a:stretch>
            <a:fillRect/>
          </a:stretch>
        </p:blipFill>
        <p:spPr>
          <a:xfrm>
            <a:off x="3547174" y="6061559"/>
            <a:ext cx="3600450" cy="1140020"/>
          </a:xfrm>
          <a:prstGeom prst="rect">
            <a:avLst/>
          </a:prstGeom>
        </p:spPr>
      </p:pic>
      <p:pic>
        <p:nvPicPr>
          <p:cNvPr id="48" name="Imagen 47">
            <a:extLst>
              <a:ext uri="{FF2B5EF4-FFF2-40B4-BE49-F238E27FC236}">
                <a16:creationId xmlns:a16="http://schemas.microsoft.com/office/drawing/2014/main" id="{5F5AA4B4-5AE2-476F-A3BD-4FD8E0336691}"/>
              </a:ext>
            </a:extLst>
          </p:cNvPr>
          <p:cNvPicPr>
            <a:picLocks noChangeAspect="1"/>
          </p:cNvPicPr>
          <p:nvPr/>
        </p:nvPicPr>
        <p:blipFill>
          <a:blip r:embed="rId9"/>
          <a:stretch>
            <a:fillRect/>
          </a:stretch>
        </p:blipFill>
        <p:spPr>
          <a:xfrm>
            <a:off x="3505090" y="7374968"/>
            <a:ext cx="3684618" cy="1232105"/>
          </a:xfrm>
          <a:prstGeom prst="rect">
            <a:avLst/>
          </a:prstGeom>
        </p:spPr>
      </p:pic>
    </p:spTree>
    <p:extLst>
      <p:ext uri="{BB962C8B-B14F-4D97-AF65-F5344CB8AC3E}">
        <p14:creationId xmlns:p14="http://schemas.microsoft.com/office/powerpoint/2010/main" val="3441950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3046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81646"/>
            <a:ext cx="2232223" cy="272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3147" y="815940"/>
            <a:ext cx="2231500" cy="276999"/>
          </a:xfrm>
          <a:prstGeom prst="rect">
            <a:avLst/>
          </a:prstGeom>
          <a:noFill/>
        </p:spPr>
        <p:txBody>
          <a:bodyPr wrap="square" rtlCol="0">
            <a:spAutoFit/>
          </a:bodyPr>
          <a:lstStyle/>
          <a:p>
            <a:r>
              <a:rPr lang="es-ES" sz="1200" b="1" dirty="0">
                <a:latin typeface="Arial Narrow" panose="020B0606020202030204" pitchFamily="34" charset="0"/>
              </a:rPr>
              <a:t>Periodo epidemiológico XIII-2025</a:t>
            </a:r>
          </a:p>
        </p:txBody>
      </p:sp>
      <p:sp>
        <p:nvSpPr>
          <p:cNvPr id="6" name="5 Rectángulo"/>
          <p:cNvSpPr/>
          <p:nvPr/>
        </p:nvSpPr>
        <p:spPr>
          <a:xfrm>
            <a:off x="2274078" y="2304207"/>
            <a:ext cx="4946011" cy="738664"/>
          </a:xfrm>
          <a:prstGeom prst="rect">
            <a:avLst/>
          </a:prstGeom>
        </p:spPr>
        <p:txBody>
          <a:bodyPr wrap="square">
            <a:spAutoFit/>
          </a:bodyPr>
          <a:lstStyle/>
          <a:p>
            <a:r>
              <a:rPr lang="es-CO" sz="1000" b="1" dirty="0">
                <a:latin typeface="Arial Narrow" panose="020B0606020202030204" pitchFamily="34" charset="0"/>
              </a:rPr>
              <a:t>Fuente:</a:t>
            </a:r>
            <a:r>
              <a:rPr lang="es-CO" sz="1000" dirty="0">
                <a:latin typeface="Arial Narrow" panose="020B0606020202030204" pitchFamily="34" charset="0"/>
              </a:rPr>
              <a:t> SIVIGILA. Secretaría de Salud de Medellín, 2027 a 2019  y 2022 a 2025 SE 52. Se excluyen años epidémicos 2020 y 2021 para el cálculo de las zonas del corredor endémico.</a:t>
            </a:r>
          </a:p>
          <a:p>
            <a:r>
              <a:rPr lang="es-CO" sz="1100" b="1" dirty="0">
                <a:latin typeface="Arial Narrow" panose="020B0606020202030204" pitchFamily="34" charset="0"/>
              </a:rPr>
              <a:t>Figura 7.</a:t>
            </a:r>
            <a:r>
              <a:rPr lang="es-CO" sz="1100" i="1" dirty="0">
                <a:latin typeface="Arial Narrow" panose="020B0606020202030204" pitchFamily="34" charset="0"/>
              </a:rPr>
              <a:t> </a:t>
            </a:r>
            <a:r>
              <a:rPr lang="es-CO" sz="1100" dirty="0">
                <a:latin typeface="Arial Narrow" panose="020B0606020202030204" pitchFamily="34" charset="0"/>
              </a:rPr>
              <a:t>Canal endémico de casos de IRAG hospitalizados notificados por Medellín, 2017 a 2019 y 2022 a 2025p.</a:t>
            </a:r>
            <a:r>
              <a:rPr lang="es-ES" sz="1100" dirty="0">
                <a:latin typeface="Arial Narrow" panose="020B0606020202030204" pitchFamily="34" charset="0"/>
              </a:rPr>
              <a:t> </a:t>
            </a:r>
          </a:p>
        </p:txBody>
      </p:sp>
      <p:grpSp>
        <p:nvGrpSpPr>
          <p:cNvPr id="8" name="7 Grupo"/>
          <p:cNvGrpSpPr/>
          <p:nvPr/>
        </p:nvGrpSpPr>
        <p:grpSpPr>
          <a:xfrm>
            <a:off x="179214" y="4211959"/>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2654" y="3556860"/>
              <a:ext cx="1593562" cy="570138"/>
            </a:xfrm>
            <a:prstGeom prst="rect">
              <a:avLst/>
            </a:prstGeom>
            <a:noFill/>
          </p:spPr>
          <p:txBody>
            <a:bodyPr wrap="square" rtlCol="0">
              <a:spAutoFit/>
            </a:bodyPr>
            <a:lstStyle/>
            <a:p>
              <a:pPr algn="ctr"/>
              <a:r>
                <a:rPr lang="es-CO" sz="1400" b="1" dirty="0">
                  <a:latin typeface="Arial Narrow" panose="020B0606020202030204" pitchFamily="34" charset="0"/>
                </a:rPr>
                <a:t>26.278</a:t>
              </a:r>
              <a:endParaRPr lang="es-ES" sz="1400" b="1" dirty="0">
                <a:latin typeface="Arial Narrow" panose="020B0606020202030204" pitchFamily="34" charset="0"/>
              </a:endParaRPr>
            </a:p>
          </p:txBody>
        </p:sp>
      </p:grpSp>
      <p:sp>
        <p:nvSpPr>
          <p:cNvPr id="18" name="17 Rectángulo"/>
          <p:cNvSpPr/>
          <p:nvPr/>
        </p:nvSpPr>
        <p:spPr>
          <a:xfrm>
            <a:off x="2228453" y="5090918"/>
            <a:ext cx="4946011" cy="415498"/>
          </a:xfrm>
          <a:prstGeom prst="rect">
            <a:avLst/>
          </a:prstGeom>
        </p:spPr>
        <p:txBody>
          <a:bodyPr wrap="square">
            <a:spAutoFit/>
          </a:bodyPr>
          <a:lstStyle/>
          <a:p>
            <a:r>
              <a:rPr lang="es-CO" sz="1000" b="1" dirty="0">
                <a:latin typeface="Arial Narrow" panose="020B0606020202030204" pitchFamily="34" charset="0"/>
              </a:rPr>
              <a:t>Fuente:</a:t>
            </a:r>
            <a:r>
              <a:rPr lang="es-CO" sz="1000" dirty="0">
                <a:latin typeface="Arial Narrow" panose="020B0606020202030204" pitchFamily="34" charset="0"/>
              </a:rPr>
              <a:t> SIVIGILA. Secretaría de Salud de Medellín, 2024 -2025 SE 53.</a:t>
            </a:r>
          </a:p>
          <a:p>
            <a:r>
              <a:rPr lang="es-CO" sz="1100" b="1" dirty="0">
                <a:latin typeface="Arial Narrow" panose="020B0606020202030204" pitchFamily="34" charset="0"/>
              </a:rPr>
              <a:t>Figura 5.</a:t>
            </a:r>
            <a:r>
              <a:rPr lang="es-CO" sz="1100" i="1" dirty="0">
                <a:latin typeface="Arial Narrow" panose="020B0606020202030204" pitchFamily="34" charset="0"/>
              </a:rPr>
              <a:t> </a:t>
            </a:r>
            <a:r>
              <a:rPr lang="es-CO" sz="1100" dirty="0">
                <a:latin typeface="Arial Narrow" panose="020B0606020202030204" pitchFamily="34" charset="0"/>
              </a:rPr>
              <a:t>Casos de IRAG hospitalizados notificados por Medellín, 2024 – 2025p.</a:t>
            </a:r>
            <a:endParaRPr lang="es-CO" sz="1100" i="1"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17534"/>
            <a:ext cx="7200900" cy="38554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579895"/>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536554" y="5557600"/>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21936" y="8524346"/>
            <a:ext cx="3604776" cy="615553"/>
          </a:xfrm>
          <a:prstGeom prst="rect">
            <a:avLst/>
          </a:prstGeom>
        </p:spPr>
        <p:txBody>
          <a:bodyPr wrap="square">
            <a:spAutoFit/>
          </a:bodyPr>
          <a:lstStyle/>
          <a:p>
            <a:r>
              <a:rPr lang="es-CO" sz="800" b="1" dirty="0">
                <a:latin typeface="Arial Narrow" panose="020B0606020202030204" pitchFamily="34" charset="0"/>
              </a:rPr>
              <a:t>Fuente:</a:t>
            </a:r>
            <a:r>
              <a:rPr lang="es-CO" sz="800" dirty="0">
                <a:latin typeface="Arial Narrow" panose="020B0606020202030204" pitchFamily="34" charset="0"/>
              </a:rPr>
              <a:t> SIVIGILA. Secretaría de Salud de Medellín, 2027 a 2019  y 2022 a 2025 SE 52. Se excluyen años epidémicos 2020 y 2021 para el cálculo de las zonas del corredor endémico.</a:t>
            </a:r>
          </a:p>
          <a:p>
            <a:r>
              <a:rPr lang="es-CO" sz="900" b="1" dirty="0">
                <a:latin typeface="Arial Narrow" panose="020B0606020202030204" pitchFamily="34" charset="0"/>
              </a:rPr>
              <a:t>Figura 6.</a:t>
            </a:r>
            <a:r>
              <a:rPr lang="es-CO" sz="900" dirty="0">
                <a:latin typeface="Arial Narrow" panose="020B0606020202030204" pitchFamily="34" charset="0"/>
              </a:rPr>
              <a:t> Razón de casos IRAG hospitalizados observados en relación a lo observados, notificados por Medellín, 2017 a 2019 y 2022 a 2025p.</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43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rPr>
              <a:t> </a:t>
            </a:r>
            <a:r>
              <a:rPr lang="es-ES" sz="1800" b="1" dirty="0">
                <a:solidFill>
                  <a:srgbClr val="C00000"/>
                </a:solidFill>
                <a:latin typeface="Arial Narrow" panose="020B0606020202030204" pitchFamily="34" charset="0"/>
                <a:ea typeface="+mn-ea"/>
                <a:cs typeface="+mn-cs"/>
              </a:rPr>
              <a:t>Infección respiratoria aguda IRA </a:t>
            </a:r>
            <a:r>
              <a:rPr lang="es-ES" sz="1800" b="1" dirty="0">
                <a:solidFill>
                  <a:srgbClr val="C00000"/>
                </a:solidFill>
                <a:latin typeface="Arial Narrow" panose="020B0606020202030204" pitchFamily="34" charset="0"/>
              </a:rPr>
              <a:t>– </a:t>
            </a:r>
            <a:r>
              <a:rPr lang="es-ES" sz="1800" b="1" dirty="0" err="1">
                <a:solidFill>
                  <a:srgbClr val="C00000"/>
                </a:solidFill>
                <a:latin typeface="Arial Narrow" panose="020B0606020202030204" pitchFamily="34" charset="0"/>
              </a:rPr>
              <a:t>Cod</a:t>
            </a:r>
            <a:r>
              <a:rPr lang="es-ES" sz="1800" b="1" dirty="0">
                <a:solidFill>
                  <a:srgbClr val="C00000"/>
                </a:solidFill>
                <a:latin typeface="Arial Narrow" panose="020B0606020202030204" pitchFamily="34" charset="0"/>
              </a:rPr>
              <a:t>. 995</a:t>
            </a:r>
            <a:endParaRPr lang="es-ES" sz="1800" b="1" dirty="0">
              <a:solidFill>
                <a:srgbClr val="C00000"/>
              </a:solidFill>
              <a:latin typeface="Arial Narrow" panose="020B0606020202030204" pitchFamily="34" charset="0"/>
              <a:ea typeface="+mn-ea"/>
              <a:cs typeface="+mn-cs"/>
            </a:endParaRPr>
          </a:p>
        </p:txBody>
      </p:sp>
      <p:sp>
        <p:nvSpPr>
          <p:cNvPr id="2" name="1 Rectángulo"/>
          <p:cNvSpPr/>
          <p:nvPr/>
        </p:nvSpPr>
        <p:spPr>
          <a:xfrm>
            <a:off x="277404" y="2755818"/>
            <a:ext cx="1574469" cy="369332"/>
          </a:xfrm>
          <a:prstGeom prst="rect">
            <a:avLst/>
          </a:prstGeom>
        </p:spPr>
        <p:txBody>
          <a:bodyPr wrap="none">
            <a:spAutoFit/>
          </a:bodyPr>
          <a:lstStyle/>
          <a:p>
            <a:pPr algn="ctr"/>
            <a:r>
              <a:rPr lang="es-ES" b="1" dirty="0">
                <a:latin typeface="Arial Narrow" panose="020B0606020202030204" pitchFamily="34" charset="0"/>
              </a:rPr>
              <a:t>Hospitalizados </a:t>
            </a:r>
          </a:p>
        </p:txBody>
      </p:sp>
      <p:sp>
        <p:nvSpPr>
          <p:cNvPr id="39" name="Rectángulo 38"/>
          <p:cNvSpPr/>
          <p:nvPr/>
        </p:nvSpPr>
        <p:spPr>
          <a:xfrm>
            <a:off x="3627261" y="5883849"/>
            <a:ext cx="3690793" cy="230832"/>
          </a:xfrm>
          <a:prstGeom prst="rect">
            <a:avLst/>
          </a:prstGeom>
        </p:spPr>
        <p:txBody>
          <a:bodyPr wrap="square">
            <a:spAutoFit/>
          </a:bodyPr>
          <a:lstStyle/>
          <a:p>
            <a:pPr>
              <a:spcAft>
                <a:spcPts val="0"/>
              </a:spcAft>
            </a:pPr>
            <a:r>
              <a:rPr lang="es-CO" sz="900" dirty="0">
                <a:latin typeface="Arial Narrow" panose="020B0606020202030204" pitchFamily="34" charset="0"/>
              </a:rPr>
              <a:t>Tabla 1. Frecuencia de hospitalizaciones por IRA en Medellín, 2025p</a:t>
            </a:r>
          </a:p>
        </p:txBody>
      </p:sp>
      <p:sp>
        <p:nvSpPr>
          <p:cNvPr id="17" name="Rectángulo 16"/>
          <p:cNvSpPr/>
          <p:nvPr/>
        </p:nvSpPr>
        <p:spPr>
          <a:xfrm>
            <a:off x="3627261" y="8636078"/>
            <a:ext cx="3719384" cy="492443"/>
          </a:xfrm>
          <a:prstGeom prst="rect">
            <a:avLst/>
          </a:prstGeom>
        </p:spPr>
        <p:txBody>
          <a:bodyPr wrap="square">
            <a:spAutoFit/>
          </a:bodyPr>
          <a:lstStyle/>
          <a:p>
            <a:pPr>
              <a:spcAft>
                <a:spcPts val="0"/>
              </a:spcAft>
            </a:pPr>
            <a:r>
              <a:rPr lang="es-CO" sz="800" b="1" dirty="0">
                <a:latin typeface="Arial Narrow" panose="020B0606020202030204" pitchFamily="34" charset="0"/>
                <a:ea typeface="Cambria" panose="02040503050406030204" pitchFamily="18" charset="0"/>
              </a:rPr>
              <a:t>Fuente:</a:t>
            </a:r>
            <a:r>
              <a:rPr lang="es-CO" sz="800" dirty="0">
                <a:latin typeface="Arial Narrow" panose="020B0606020202030204" pitchFamily="34" charset="0"/>
                <a:ea typeface="Cambria" panose="02040503050406030204" pitchFamily="18" charset="0"/>
              </a:rPr>
              <a:t> SIVIGILA. Secretaría de Salud de Medellín, 2025 SE 53.</a:t>
            </a:r>
          </a:p>
          <a:p>
            <a:pPr>
              <a:spcAft>
                <a:spcPts val="0"/>
              </a:spcAft>
            </a:pPr>
            <a:r>
              <a:rPr lang="es-CO" sz="900" b="1" dirty="0">
                <a:latin typeface="Arial Narrow" panose="020B0606020202030204" pitchFamily="34" charset="0"/>
                <a:ea typeface="Cambria" panose="02040503050406030204" pitchFamily="18" charset="0"/>
              </a:rPr>
              <a:t>Figura 8.</a:t>
            </a:r>
            <a:r>
              <a:rPr lang="es-CO" sz="900" dirty="0">
                <a:latin typeface="Arial Narrow" panose="020B0606020202030204" pitchFamily="34" charset="0"/>
                <a:ea typeface="Cambria" panose="02040503050406030204" pitchFamily="18" charset="0"/>
              </a:rPr>
              <a:t> Grupos de edad en los casos de IRAG hospitalizados notificados por Medellín, 2025p</a:t>
            </a:r>
            <a:endParaRPr lang="es-CO" sz="900" dirty="0">
              <a:effectLst/>
              <a:latin typeface="Arial Narrow" panose="020B0606020202030204" pitchFamily="34" charset="0"/>
              <a:ea typeface="Cambria" panose="02040503050406030204" pitchFamily="18" charset="0"/>
            </a:endParaRPr>
          </a:p>
        </p:txBody>
      </p:sp>
      <p:sp>
        <p:nvSpPr>
          <p:cNvPr id="42" name="Rectángulo 41"/>
          <p:cNvSpPr/>
          <p:nvPr/>
        </p:nvSpPr>
        <p:spPr>
          <a:xfrm>
            <a:off x="3653011" y="7196095"/>
            <a:ext cx="3665043" cy="215444"/>
          </a:xfrm>
          <a:prstGeom prst="rect">
            <a:avLst/>
          </a:prstGeom>
        </p:spPr>
        <p:txBody>
          <a:bodyPr wrap="square">
            <a:spAutoFit/>
          </a:bodyPr>
          <a:lstStyle/>
          <a:p>
            <a:pPr>
              <a:spcAft>
                <a:spcPts val="0"/>
              </a:spcAft>
            </a:pPr>
            <a:r>
              <a:rPr lang="es-CO" sz="800" dirty="0">
                <a:latin typeface="Arial Narrow" panose="020B0606020202030204" pitchFamily="34" charset="0"/>
              </a:rPr>
              <a:t>Fuente: SIVIGILA. Secretaría de Salud de Medellín, 2025 SE 53.</a:t>
            </a:r>
          </a:p>
        </p:txBody>
      </p:sp>
      <p:pic>
        <p:nvPicPr>
          <p:cNvPr id="43" name="Imagen 42">
            <a:extLst>
              <a:ext uri="{FF2B5EF4-FFF2-40B4-BE49-F238E27FC236}">
                <a16:creationId xmlns:a16="http://schemas.microsoft.com/office/drawing/2014/main" id="{8287D79F-0E69-45F9-9222-2A57D70A102C}"/>
              </a:ext>
            </a:extLst>
          </p:cNvPr>
          <p:cNvPicPr>
            <a:picLocks noChangeAspect="1"/>
          </p:cNvPicPr>
          <p:nvPr/>
        </p:nvPicPr>
        <p:blipFill>
          <a:blip r:embed="rId5"/>
          <a:stretch>
            <a:fillRect/>
          </a:stretch>
        </p:blipFill>
        <p:spPr>
          <a:xfrm>
            <a:off x="2218353" y="3039920"/>
            <a:ext cx="4885347" cy="2001747"/>
          </a:xfrm>
          <a:prstGeom prst="rect">
            <a:avLst/>
          </a:prstGeom>
        </p:spPr>
      </p:pic>
      <p:sp>
        <p:nvSpPr>
          <p:cNvPr id="49" name="8 CuadroTexto">
            <a:extLst>
              <a:ext uri="{FF2B5EF4-FFF2-40B4-BE49-F238E27FC236}">
                <a16:creationId xmlns:a16="http://schemas.microsoft.com/office/drawing/2014/main" id="{46931958-3C27-4347-AD6E-BFB025C7AEC1}"/>
              </a:ext>
            </a:extLst>
          </p:cNvPr>
          <p:cNvSpPr txBox="1"/>
          <p:nvPr/>
        </p:nvSpPr>
        <p:spPr>
          <a:xfrm>
            <a:off x="-7602" y="4742542"/>
            <a:ext cx="2281680" cy="769441"/>
          </a:xfrm>
          <a:prstGeom prst="rect">
            <a:avLst/>
          </a:prstGeom>
          <a:noFill/>
        </p:spPr>
        <p:txBody>
          <a:bodyPr wrap="square" rtlCol="0">
            <a:spAutoFit/>
          </a:bodyPr>
          <a:lstStyle/>
          <a:p>
            <a:pPr algn="ctr"/>
            <a:r>
              <a:rPr lang="es-ES" sz="1100" b="1" dirty="0">
                <a:latin typeface="Arial Narrow" panose="020B0606020202030204" pitchFamily="34" charset="0"/>
              </a:rPr>
              <a:t>La variación porcentual con respecto al mismo periodo del año anterior (SE52) presentó un leve disminución del evento del 0,6% (</a:t>
            </a:r>
            <a:r>
              <a:rPr lang="es-CO" sz="1100" b="1" dirty="0">
                <a:latin typeface="Arial Narrow" panose="020B0606020202030204" pitchFamily="34" charset="0"/>
              </a:rPr>
              <a:t>26.033</a:t>
            </a:r>
            <a:r>
              <a:rPr lang="es-ES" sz="1100" b="1" dirty="0">
                <a:latin typeface="Arial Narrow" panose="020B0606020202030204" pitchFamily="34" charset="0"/>
              </a:rPr>
              <a:t> casos)</a:t>
            </a:r>
          </a:p>
        </p:txBody>
      </p:sp>
      <p:pic>
        <p:nvPicPr>
          <p:cNvPr id="45" name="Imagen 44">
            <a:extLst>
              <a:ext uri="{FF2B5EF4-FFF2-40B4-BE49-F238E27FC236}">
                <a16:creationId xmlns:a16="http://schemas.microsoft.com/office/drawing/2014/main" id="{2ADDC723-1478-422E-9E89-2EE0DDAED1DF}"/>
              </a:ext>
            </a:extLst>
          </p:cNvPr>
          <p:cNvPicPr>
            <a:picLocks noChangeAspect="1"/>
          </p:cNvPicPr>
          <p:nvPr/>
        </p:nvPicPr>
        <p:blipFill>
          <a:blip r:embed="rId6"/>
          <a:stretch>
            <a:fillRect/>
          </a:stretch>
        </p:blipFill>
        <p:spPr>
          <a:xfrm>
            <a:off x="2228453" y="363339"/>
            <a:ext cx="4896389" cy="1949331"/>
          </a:xfrm>
          <a:prstGeom prst="rect">
            <a:avLst/>
          </a:prstGeom>
        </p:spPr>
      </p:pic>
      <p:pic>
        <p:nvPicPr>
          <p:cNvPr id="46" name="Imagen 45">
            <a:extLst>
              <a:ext uri="{FF2B5EF4-FFF2-40B4-BE49-F238E27FC236}">
                <a16:creationId xmlns:a16="http://schemas.microsoft.com/office/drawing/2014/main" id="{5CD691BB-ED90-4E48-8ACB-ECCB31A6A6A0}"/>
              </a:ext>
            </a:extLst>
          </p:cNvPr>
          <p:cNvPicPr>
            <a:picLocks noChangeAspect="1"/>
          </p:cNvPicPr>
          <p:nvPr/>
        </p:nvPicPr>
        <p:blipFill>
          <a:blip r:embed="rId7"/>
          <a:stretch>
            <a:fillRect/>
          </a:stretch>
        </p:blipFill>
        <p:spPr>
          <a:xfrm>
            <a:off x="66795" y="5972310"/>
            <a:ext cx="3595987" cy="2452165"/>
          </a:xfrm>
          <a:prstGeom prst="rect">
            <a:avLst/>
          </a:prstGeom>
        </p:spPr>
      </p:pic>
      <p:pic>
        <p:nvPicPr>
          <p:cNvPr id="47" name="Imagen 46">
            <a:extLst>
              <a:ext uri="{FF2B5EF4-FFF2-40B4-BE49-F238E27FC236}">
                <a16:creationId xmlns:a16="http://schemas.microsoft.com/office/drawing/2014/main" id="{2584A8CD-7FA2-4977-A0C0-334966C9469B}"/>
              </a:ext>
            </a:extLst>
          </p:cNvPr>
          <p:cNvPicPr>
            <a:picLocks noChangeAspect="1"/>
          </p:cNvPicPr>
          <p:nvPr/>
        </p:nvPicPr>
        <p:blipFill>
          <a:blip r:embed="rId8"/>
          <a:stretch>
            <a:fillRect/>
          </a:stretch>
        </p:blipFill>
        <p:spPr>
          <a:xfrm>
            <a:off x="3741346" y="6094544"/>
            <a:ext cx="3392760" cy="1121689"/>
          </a:xfrm>
          <a:prstGeom prst="rect">
            <a:avLst/>
          </a:prstGeom>
        </p:spPr>
      </p:pic>
      <p:pic>
        <p:nvPicPr>
          <p:cNvPr id="48" name="Imagen 47">
            <a:extLst>
              <a:ext uri="{FF2B5EF4-FFF2-40B4-BE49-F238E27FC236}">
                <a16:creationId xmlns:a16="http://schemas.microsoft.com/office/drawing/2014/main" id="{56C58474-9B2E-4C15-9213-7FF9BAEFEABF}"/>
              </a:ext>
            </a:extLst>
          </p:cNvPr>
          <p:cNvPicPr>
            <a:picLocks noChangeAspect="1"/>
          </p:cNvPicPr>
          <p:nvPr/>
        </p:nvPicPr>
        <p:blipFill>
          <a:blip r:embed="rId9"/>
          <a:stretch>
            <a:fillRect/>
          </a:stretch>
        </p:blipFill>
        <p:spPr>
          <a:xfrm>
            <a:off x="3707203" y="7427836"/>
            <a:ext cx="3493697" cy="1230537"/>
          </a:xfrm>
          <a:prstGeom prst="rect">
            <a:avLst/>
          </a:prstGeom>
        </p:spPr>
      </p:pic>
    </p:spTree>
    <p:extLst>
      <p:ext uri="{BB962C8B-B14F-4D97-AF65-F5344CB8AC3E}">
        <p14:creationId xmlns:p14="http://schemas.microsoft.com/office/powerpoint/2010/main" val="1072089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10386"/>
            <a:ext cx="2214563" cy="296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50" y="2805169"/>
            <a:ext cx="2232223" cy="268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XIII-2025</a:t>
            </a:r>
          </a:p>
        </p:txBody>
      </p:sp>
      <p:sp>
        <p:nvSpPr>
          <p:cNvPr id="6" name="5 Rectángulo"/>
          <p:cNvSpPr/>
          <p:nvPr/>
        </p:nvSpPr>
        <p:spPr>
          <a:xfrm>
            <a:off x="2232273" y="2253121"/>
            <a:ext cx="4985493" cy="723275"/>
          </a:xfrm>
          <a:prstGeom prst="rect">
            <a:avLst/>
          </a:prstGeom>
        </p:spPr>
        <p:txBody>
          <a:bodyPr wrap="square">
            <a:spAutoFit/>
          </a:bodyPr>
          <a:lstStyle/>
          <a:p>
            <a:r>
              <a:rPr lang="es-CO" sz="1000" b="1" dirty="0">
                <a:latin typeface="Arial Narrow" panose="020B0606020202030204" pitchFamily="34" charset="0"/>
              </a:rPr>
              <a:t>Fuente:</a:t>
            </a:r>
            <a:r>
              <a:rPr lang="es-CO" sz="1000" dirty="0">
                <a:latin typeface="Arial Narrow" panose="020B0606020202030204" pitchFamily="34" charset="0"/>
              </a:rPr>
              <a:t> SIVIGILA. Secretaría de Salud de Medellín, 2027 a 2019  y 2022 a 2025 SE 52. Se excluyen años epidémicos 2020 y 2021 para el cálculo de las zonas del corredor endémico.</a:t>
            </a:r>
          </a:p>
          <a:p>
            <a:r>
              <a:rPr lang="es-CO" sz="1050" b="1" dirty="0">
                <a:latin typeface="Arial Narrow" panose="020B0606020202030204" pitchFamily="34" charset="0"/>
              </a:rPr>
              <a:t>Figura 11.</a:t>
            </a:r>
            <a:r>
              <a:rPr lang="es-CO" sz="1050" i="1" dirty="0">
                <a:latin typeface="Arial Narrow" panose="020B0606020202030204" pitchFamily="34" charset="0"/>
              </a:rPr>
              <a:t> </a:t>
            </a:r>
            <a:r>
              <a:rPr lang="es-CO" sz="1050" dirty="0">
                <a:latin typeface="Arial Narrow" panose="020B0606020202030204" pitchFamily="34" charset="0"/>
              </a:rPr>
              <a:t>Canal endémico de casos de IRAG en UCI notificados por Medellín, 2017 a 2019 y 2022 a 2025p.</a:t>
            </a:r>
            <a:endParaRPr lang="es-CO" sz="1050" i="1" dirty="0">
              <a:latin typeface="Arial Narrow" panose="020B0606020202030204" pitchFamily="34" charset="0"/>
            </a:endParaRPr>
          </a:p>
        </p:txBody>
      </p:sp>
      <p:grpSp>
        <p:nvGrpSpPr>
          <p:cNvPr id="8" name="7 Grupo"/>
          <p:cNvGrpSpPr/>
          <p:nvPr/>
        </p:nvGrpSpPr>
        <p:grpSpPr>
          <a:xfrm>
            <a:off x="191132" y="421153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CO" sz="1400" b="1" dirty="0">
                  <a:latin typeface="Arial Narrow" panose="020B0606020202030204" pitchFamily="34" charset="0"/>
                </a:rPr>
                <a:t>4.113</a:t>
              </a:r>
              <a:r>
                <a:rPr lang="es-CO" sz="1400" dirty="0">
                  <a:latin typeface="Arial Narrow" panose="020B0606020202030204" pitchFamily="34" charset="0"/>
                </a:rPr>
                <a:t> </a:t>
              </a:r>
              <a:endParaRPr lang="es-ES" sz="1400" b="1" dirty="0">
                <a:latin typeface="Arial Narrow" panose="020B0606020202030204" pitchFamily="34" charset="0"/>
              </a:endParaRPr>
            </a:p>
          </p:txBody>
        </p:sp>
      </p:grpSp>
      <p:sp>
        <p:nvSpPr>
          <p:cNvPr id="18" name="17 Rectángulo"/>
          <p:cNvSpPr/>
          <p:nvPr/>
        </p:nvSpPr>
        <p:spPr>
          <a:xfrm>
            <a:off x="2313078" y="5058127"/>
            <a:ext cx="4946011" cy="415498"/>
          </a:xfrm>
          <a:prstGeom prst="rect">
            <a:avLst/>
          </a:prstGeom>
        </p:spPr>
        <p:txBody>
          <a:bodyPr wrap="square">
            <a:spAutoFit/>
          </a:bodyPr>
          <a:lstStyle/>
          <a:p>
            <a:r>
              <a:rPr lang="es-CO" sz="1000" b="1" dirty="0">
                <a:latin typeface="Arial Narrow" panose="020B0606020202030204" pitchFamily="34" charset="0"/>
              </a:rPr>
              <a:t>Fuente:</a:t>
            </a:r>
            <a:r>
              <a:rPr lang="es-CO" sz="1000" dirty="0">
                <a:latin typeface="Arial Narrow" panose="020B0606020202030204" pitchFamily="34" charset="0"/>
              </a:rPr>
              <a:t> SIVIGILA. Secretaría de Salud de Medellín, 2024 -2025 SE 53.</a:t>
            </a:r>
          </a:p>
          <a:p>
            <a:r>
              <a:rPr lang="es-CO" sz="1100" b="1" dirty="0">
                <a:latin typeface="Arial Narrow" panose="020B0606020202030204" pitchFamily="34" charset="0"/>
              </a:rPr>
              <a:t>Figura 9.</a:t>
            </a:r>
            <a:r>
              <a:rPr lang="es-CO" sz="1100" i="1" dirty="0">
                <a:latin typeface="Arial Narrow" panose="020B0606020202030204" pitchFamily="34" charset="0"/>
              </a:rPr>
              <a:t> </a:t>
            </a:r>
            <a:r>
              <a:rPr lang="es-CO" sz="1100" dirty="0">
                <a:latin typeface="Arial Narrow" panose="020B0606020202030204" pitchFamily="34" charset="0"/>
              </a:rPr>
              <a:t>Casos de IRAG UCI notificados por Medellín, 2024 – 2025p</a:t>
            </a:r>
            <a:r>
              <a:rPr lang="es-CO" sz="1050" dirty="0">
                <a:latin typeface="Arial Narrow" panose="020B0606020202030204" pitchFamily="34" charset="0"/>
              </a:rPr>
              <a:t>.</a:t>
            </a:r>
            <a:endParaRPr lang="es-CO" sz="1050" i="1"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45700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25929" y="5580107"/>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580106"/>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1936" y="8348750"/>
            <a:ext cx="3454498" cy="738664"/>
          </a:xfrm>
          <a:prstGeom prst="rect">
            <a:avLst/>
          </a:prstGeom>
        </p:spPr>
        <p:txBody>
          <a:bodyPr wrap="square">
            <a:spAutoFit/>
          </a:bodyPr>
          <a:lstStyle/>
          <a:p>
            <a:r>
              <a:rPr lang="es-CO" sz="800" b="1" dirty="0">
                <a:latin typeface="Arial Narrow" panose="020B0606020202030204" pitchFamily="34" charset="0"/>
              </a:rPr>
              <a:t>Fuente:</a:t>
            </a:r>
            <a:r>
              <a:rPr lang="es-CO" sz="800" dirty="0">
                <a:latin typeface="Arial Narrow" panose="020B0606020202030204" pitchFamily="34" charset="0"/>
              </a:rPr>
              <a:t> SIVIGILA. Secretaría de Salud de Medellín, 2027 a 2019  y 2022 a 2025 SE 52. Se excluyen años epidémicos 2020 y 2021 para el cálculo de las zonas del corredor endémico.</a:t>
            </a:r>
          </a:p>
          <a:p>
            <a:r>
              <a:rPr lang="es-CO" sz="900" b="1" dirty="0">
                <a:latin typeface="Arial Narrow" panose="020B0606020202030204" pitchFamily="34" charset="0"/>
              </a:rPr>
              <a:t>Figura 10.</a:t>
            </a:r>
            <a:r>
              <a:rPr lang="es-CO" sz="900" dirty="0">
                <a:latin typeface="Arial Narrow" panose="020B0606020202030204" pitchFamily="34" charset="0"/>
              </a:rPr>
              <a:t> Razón de casos IRAG en UCI observados en relación a lo observados, notificados por Medellín, 2017 a 2019 y 2022 a 2025p.</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44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  </a:t>
            </a:r>
            <a:r>
              <a:rPr lang="es-ES" sz="1800" b="1" dirty="0">
                <a:solidFill>
                  <a:srgbClr val="C00000"/>
                </a:solidFill>
                <a:latin typeface="Arial Narrow" panose="020B0606020202030204" pitchFamily="34" charset="0"/>
              </a:rPr>
              <a:t>– </a:t>
            </a:r>
            <a:r>
              <a:rPr lang="es-ES" sz="1800" b="1" dirty="0" err="1">
                <a:solidFill>
                  <a:srgbClr val="C00000"/>
                </a:solidFill>
                <a:latin typeface="Arial Narrow" panose="020B0606020202030204" pitchFamily="34" charset="0"/>
              </a:rPr>
              <a:t>Cod</a:t>
            </a:r>
            <a:r>
              <a:rPr lang="es-ES" sz="1800" b="1" dirty="0">
                <a:solidFill>
                  <a:srgbClr val="C00000"/>
                </a:solidFill>
                <a:latin typeface="Arial Narrow" panose="020B0606020202030204" pitchFamily="34" charset="0"/>
              </a:rPr>
              <a:t>. 995</a:t>
            </a:r>
            <a:endParaRPr lang="es-ES" sz="1800" b="1" dirty="0">
              <a:solidFill>
                <a:srgbClr val="C00000"/>
              </a:solidFill>
              <a:latin typeface="Arial Narrow" panose="020B0606020202030204" pitchFamily="34" charset="0"/>
              <a:ea typeface="+mn-ea"/>
              <a:cs typeface="+mn-cs"/>
            </a:endParaRPr>
          </a:p>
        </p:txBody>
      </p:sp>
      <p:sp>
        <p:nvSpPr>
          <p:cNvPr id="2" name="1 Rectángulo"/>
          <p:cNvSpPr/>
          <p:nvPr/>
        </p:nvSpPr>
        <p:spPr>
          <a:xfrm>
            <a:off x="65127" y="2725755"/>
            <a:ext cx="2173993" cy="369332"/>
          </a:xfrm>
          <a:prstGeom prst="rect">
            <a:avLst/>
          </a:prstGeom>
        </p:spPr>
        <p:txBody>
          <a:bodyPr wrap="none">
            <a:spAutoFit/>
          </a:bodyPr>
          <a:lstStyle/>
          <a:p>
            <a:pPr algn="ctr"/>
            <a:r>
              <a:rPr lang="es-ES" b="1" dirty="0">
                <a:latin typeface="Arial Narrow" panose="020B0606020202030204" pitchFamily="34" charset="0"/>
              </a:rPr>
              <a:t>Hospitalizados en UCI</a:t>
            </a:r>
          </a:p>
        </p:txBody>
      </p:sp>
      <p:sp>
        <p:nvSpPr>
          <p:cNvPr id="38" name="Rectángulo 37"/>
          <p:cNvSpPr/>
          <p:nvPr/>
        </p:nvSpPr>
        <p:spPr>
          <a:xfrm>
            <a:off x="3384426" y="5943803"/>
            <a:ext cx="3874663" cy="230832"/>
          </a:xfrm>
          <a:prstGeom prst="rect">
            <a:avLst/>
          </a:prstGeom>
        </p:spPr>
        <p:txBody>
          <a:bodyPr wrap="square">
            <a:spAutoFit/>
          </a:bodyPr>
          <a:lstStyle/>
          <a:p>
            <a:pPr>
              <a:spcAft>
                <a:spcPts val="0"/>
              </a:spcAft>
            </a:pPr>
            <a:r>
              <a:rPr lang="es-CO" sz="900" dirty="0">
                <a:latin typeface="Arial Narrow" panose="020B0606020202030204" pitchFamily="34" charset="0"/>
              </a:rPr>
              <a:t>Tabla 1. Frecuencia de hospitalizaciones en UCI por IRA en Medellín, 2025p</a:t>
            </a:r>
          </a:p>
        </p:txBody>
      </p:sp>
      <p:sp>
        <p:nvSpPr>
          <p:cNvPr id="41" name="Rectángulo 40"/>
          <p:cNvSpPr/>
          <p:nvPr/>
        </p:nvSpPr>
        <p:spPr>
          <a:xfrm>
            <a:off x="3437225" y="7289823"/>
            <a:ext cx="3665043" cy="215444"/>
          </a:xfrm>
          <a:prstGeom prst="rect">
            <a:avLst/>
          </a:prstGeom>
        </p:spPr>
        <p:txBody>
          <a:bodyPr wrap="square">
            <a:spAutoFit/>
          </a:bodyPr>
          <a:lstStyle/>
          <a:p>
            <a:pPr>
              <a:spcAft>
                <a:spcPts val="0"/>
              </a:spcAft>
            </a:pPr>
            <a:r>
              <a:rPr lang="es-CO" sz="800" dirty="0">
                <a:latin typeface="Arial Narrow" panose="020B0606020202030204" pitchFamily="34" charset="0"/>
              </a:rPr>
              <a:t>Fuente: SIVIGILA. Secretaría de Salud de Medellín, 2025 SE 53.</a:t>
            </a:r>
          </a:p>
        </p:txBody>
      </p:sp>
      <p:sp>
        <p:nvSpPr>
          <p:cNvPr id="42" name="Rectángulo 41"/>
          <p:cNvSpPr/>
          <p:nvPr/>
        </p:nvSpPr>
        <p:spPr>
          <a:xfrm>
            <a:off x="3384426" y="8676456"/>
            <a:ext cx="3962219" cy="492443"/>
          </a:xfrm>
          <a:prstGeom prst="rect">
            <a:avLst/>
          </a:prstGeom>
        </p:spPr>
        <p:txBody>
          <a:bodyPr wrap="square">
            <a:spAutoFit/>
          </a:bodyPr>
          <a:lstStyle/>
          <a:p>
            <a:pPr>
              <a:spcAft>
                <a:spcPts val="0"/>
              </a:spcAft>
            </a:pPr>
            <a:r>
              <a:rPr lang="es-CO" sz="800" b="1" dirty="0">
                <a:latin typeface="Arial Narrow" panose="020B0606020202030204" pitchFamily="34" charset="0"/>
                <a:ea typeface="Cambria" panose="02040503050406030204" pitchFamily="18" charset="0"/>
              </a:rPr>
              <a:t>Fuente:</a:t>
            </a:r>
            <a:r>
              <a:rPr lang="es-CO" sz="800" dirty="0">
                <a:latin typeface="Arial Narrow" panose="020B0606020202030204" pitchFamily="34" charset="0"/>
                <a:ea typeface="Cambria" panose="02040503050406030204" pitchFamily="18" charset="0"/>
              </a:rPr>
              <a:t> SIVIGILA. Secretaría de Salud de Medellín, 2025 SE 53.</a:t>
            </a:r>
          </a:p>
          <a:p>
            <a:pPr>
              <a:spcAft>
                <a:spcPts val="0"/>
              </a:spcAft>
            </a:pPr>
            <a:r>
              <a:rPr lang="es-CO" sz="900" b="1" dirty="0">
                <a:latin typeface="Arial Narrow" panose="020B0606020202030204" pitchFamily="34" charset="0"/>
                <a:ea typeface="Cambria" panose="02040503050406030204" pitchFamily="18" charset="0"/>
              </a:rPr>
              <a:t>Figura 8.</a:t>
            </a:r>
            <a:r>
              <a:rPr lang="es-CO" sz="900" dirty="0">
                <a:latin typeface="Arial Narrow" panose="020B0606020202030204" pitchFamily="34" charset="0"/>
                <a:ea typeface="Cambria" panose="02040503050406030204" pitchFamily="18" charset="0"/>
              </a:rPr>
              <a:t> Grupos de edad en los casos de IRAG hospitalizados en UCI notificados por Medellín, 2025p</a:t>
            </a:r>
            <a:endParaRPr lang="es-CO" sz="900" dirty="0">
              <a:effectLst/>
              <a:latin typeface="Arial Narrow" panose="020B0606020202030204" pitchFamily="34" charset="0"/>
              <a:ea typeface="Cambria" panose="02040503050406030204" pitchFamily="18" charset="0"/>
            </a:endParaRPr>
          </a:p>
        </p:txBody>
      </p:sp>
      <p:sp>
        <p:nvSpPr>
          <p:cNvPr id="48" name="8 CuadroTexto">
            <a:extLst>
              <a:ext uri="{FF2B5EF4-FFF2-40B4-BE49-F238E27FC236}">
                <a16:creationId xmlns:a16="http://schemas.microsoft.com/office/drawing/2014/main" id="{38F25F74-9304-4882-A277-40E2D2F30948}"/>
              </a:ext>
            </a:extLst>
          </p:cNvPr>
          <p:cNvSpPr txBox="1"/>
          <p:nvPr/>
        </p:nvSpPr>
        <p:spPr>
          <a:xfrm>
            <a:off x="-7602" y="4742542"/>
            <a:ext cx="2281680" cy="769441"/>
          </a:xfrm>
          <a:prstGeom prst="rect">
            <a:avLst/>
          </a:prstGeom>
          <a:noFill/>
        </p:spPr>
        <p:txBody>
          <a:bodyPr wrap="square" rtlCol="0">
            <a:spAutoFit/>
          </a:bodyPr>
          <a:lstStyle/>
          <a:p>
            <a:pPr algn="ctr"/>
            <a:r>
              <a:rPr lang="es-ES" sz="1100" b="1" dirty="0">
                <a:latin typeface="Arial Narrow" panose="020B0606020202030204" pitchFamily="34" charset="0"/>
              </a:rPr>
              <a:t>La variación porcentual con respecto al mismo periodo del año anterior (SE52) presentó un disminución del evento del 12% (</a:t>
            </a:r>
            <a:r>
              <a:rPr lang="es-CO" sz="1100" b="1" dirty="0">
                <a:latin typeface="Arial Narrow" panose="020B0606020202030204" pitchFamily="34" charset="0"/>
              </a:rPr>
              <a:t>4.598</a:t>
            </a:r>
            <a:r>
              <a:rPr lang="es-ES" sz="1100" b="1" dirty="0">
                <a:latin typeface="Arial Narrow" panose="020B0606020202030204" pitchFamily="34" charset="0"/>
              </a:rPr>
              <a:t> casos)</a:t>
            </a:r>
          </a:p>
        </p:txBody>
      </p:sp>
      <p:pic>
        <p:nvPicPr>
          <p:cNvPr id="43" name="Imagen 42">
            <a:extLst>
              <a:ext uri="{FF2B5EF4-FFF2-40B4-BE49-F238E27FC236}">
                <a16:creationId xmlns:a16="http://schemas.microsoft.com/office/drawing/2014/main" id="{D3DA68EF-C2C2-4D56-AA3B-BEEE26AD518C}"/>
              </a:ext>
            </a:extLst>
          </p:cNvPr>
          <p:cNvPicPr>
            <a:picLocks noChangeAspect="1"/>
          </p:cNvPicPr>
          <p:nvPr/>
        </p:nvPicPr>
        <p:blipFill>
          <a:blip r:embed="rId5"/>
          <a:stretch>
            <a:fillRect/>
          </a:stretch>
        </p:blipFill>
        <p:spPr>
          <a:xfrm>
            <a:off x="2221751" y="2933144"/>
            <a:ext cx="4929627" cy="2124982"/>
          </a:xfrm>
          <a:prstGeom prst="rect">
            <a:avLst/>
          </a:prstGeom>
        </p:spPr>
      </p:pic>
      <p:pic>
        <p:nvPicPr>
          <p:cNvPr id="44" name="Imagen 43">
            <a:extLst>
              <a:ext uri="{FF2B5EF4-FFF2-40B4-BE49-F238E27FC236}">
                <a16:creationId xmlns:a16="http://schemas.microsoft.com/office/drawing/2014/main" id="{C77CEF6C-33C6-4C94-BADB-2D267FD6F2A5}"/>
              </a:ext>
            </a:extLst>
          </p:cNvPr>
          <p:cNvPicPr>
            <a:picLocks noChangeAspect="1"/>
          </p:cNvPicPr>
          <p:nvPr/>
        </p:nvPicPr>
        <p:blipFill>
          <a:blip r:embed="rId6"/>
          <a:stretch>
            <a:fillRect/>
          </a:stretch>
        </p:blipFill>
        <p:spPr>
          <a:xfrm>
            <a:off x="2214946" y="374877"/>
            <a:ext cx="4968627" cy="1878243"/>
          </a:xfrm>
          <a:prstGeom prst="rect">
            <a:avLst/>
          </a:prstGeom>
        </p:spPr>
      </p:pic>
      <p:pic>
        <p:nvPicPr>
          <p:cNvPr id="45" name="Imagen 44">
            <a:extLst>
              <a:ext uri="{FF2B5EF4-FFF2-40B4-BE49-F238E27FC236}">
                <a16:creationId xmlns:a16="http://schemas.microsoft.com/office/drawing/2014/main" id="{3C999E4E-E8FE-447A-8E48-D6FA0C5A24F6}"/>
              </a:ext>
            </a:extLst>
          </p:cNvPr>
          <p:cNvPicPr>
            <a:picLocks noChangeAspect="1"/>
          </p:cNvPicPr>
          <p:nvPr/>
        </p:nvPicPr>
        <p:blipFill>
          <a:blip r:embed="rId7"/>
          <a:stretch>
            <a:fillRect/>
          </a:stretch>
        </p:blipFill>
        <p:spPr>
          <a:xfrm>
            <a:off x="1" y="6011148"/>
            <a:ext cx="3437224" cy="2347779"/>
          </a:xfrm>
          <a:prstGeom prst="rect">
            <a:avLst/>
          </a:prstGeom>
        </p:spPr>
      </p:pic>
      <p:pic>
        <p:nvPicPr>
          <p:cNvPr id="46" name="Imagen 45">
            <a:extLst>
              <a:ext uri="{FF2B5EF4-FFF2-40B4-BE49-F238E27FC236}">
                <a16:creationId xmlns:a16="http://schemas.microsoft.com/office/drawing/2014/main" id="{BD5E1C0B-A99C-4E8D-90BC-9265DFBCDE74}"/>
              </a:ext>
            </a:extLst>
          </p:cNvPr>
          <p:cNvPicPr>
            <a:picLocks noChangeAspect="1"/>
          </p:cNvPicPr>
          <p:nvPr/>
        </p:nvPicPr>
        <p:blipFill>
          <a:blip r:embed="rId8"/>
          <a:stretch>
            <a:fillRect/>
          </a:stretch>
        </p:blipFill>
        <p:spPr>
          <a:xfrm>
            <a:off x="3482808" y="6126424"/>
            <a:ext cx="3665043" cy="1200390"/>
          </a:xfrm>
          <a:prstGeom prst="rect">
            <a:avLst/>
          </a:prstGeom>
        </p:spPr>
      </p:pic>
      <p:pic>
        <p:nvPicPr>
          <p:cNvPr id="47" name="Imagen 46">
            <a:extLst>
              <a:ext uri="{FF2B5EF4-FFF2-40B4-BE49-F238E27FC236}">
                <a16:creationId xmlns:a16="http://schemas.microsoft.com/office/drawing/2014/main" id="{AC24A110-4F27-4901-9585-FA068991678E}"/>
              </a:ext>
            </a:extLst>
          </p:cNvPr>
          <p:cNvPicPr>
            <a:picLocks noChangeAspect="1"/>
          </p:cNvPicPr>
          <p:nvPr/>
        </p:nvPicPr>
        <p:blipFill>
          <a:blip r:embed="rId9"/>
          <a:stretch>
            <a:fillRect/>
          </a:stretch>
        </p:blipFill>
        <p:spPr>
          <a:xfrm>
            <a:off x="3502017" y="7524277"/>
            <a:ext cx="3718092" cy="1136790"/>
          </a:xfrm>
          <a:prstGeom prst="rect">
            <a:avLst/>
          </a:prstGeom>
        </p:spPr>
      </p:pic>
    </p:spTree>
    <p:extLst>
      <p:ext uri="{BB962C8B-B14F-4D97-AF65-F5344CB8AC3E}">
        <p14:creationId xmlns:p14="http://schemas.microsoft.com/office/powerpoint/2010/main" val="2675861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0" y="-31848"/>
            <a:ext cx="2223956" cy="364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3817" y="3635896"/>
            <a:ext cx="2232223" cy="34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1823" y="1048619"/>
            <a:ext cx="220658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XIII -2025</a:t>
            </a:r>
          </a:p>
        </p:txBody>
      </p:sp>
      <p:grpSp>
        <p:nvGrpSpPr>
          <p:cNvPr id="8" name="7 Grupo"/>
          <p:cNvGrpSpPr/>
          <p:nvPr/>
        </p:nvGrpSpPr>
        <p:grpSpPr>
          <a:xfrm>
            <a:off x="69291" y="5423853"/>
            <a:ext cx="2071864" cy="635617"/>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519038"/>
              <a:ext cx="1593561" cy="481971"/>
            </a:xfrm>
            <a:prstGeom prst="rect">
              <a:avLst/>
            </a:prstGeom>
            <a:noFill/>
          </p:spPr>
          <p:txBody>
            <a:bodyPr wrap="square" rtlCol="0">
              <a:spAutoFit/>
            </a:bodyPr>
            <a:lstStyle/>
            <a:p>
              <a:pPr algn="ctr"/>
              <a:r>
                <a:rPr lang="es-ES" sz="1600" b="1" dirty="0">
                  <a:latin typeface="Arial Narrow" panose="020B0606020202030204" pitchFamily="34" charset="0"/>
                </a:rPr>
                <a:t>693</a:t>
              </a:r>
            </a:p>
          </p:txBody>
        </p:sp>
      </p:grpSp>
      <p:sp>
        <p:nvSpPr>
          <p:cNvPr id="18" name="17 Rectángulo"/>
          <p:cNvSpPr/>
          <p:nvPr/>
        </p:nvSpPr>
        <p:spPr>
          <a:xfrm>
            <a:off x="2243742" y="2515188"/>
            <a:ext cx="4946011" cy="723275"/>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muestras captadas por la unidad centinela HUSVF, para  estudio  de circulación viral, a Periodo epidemiológico XIII, 2025</a:t>
            </a:r>
          </a:p>
          <a:p>
            <a:pPr algn="just"/>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a:t>
            </a:r>
            <a:r>
              <a:rPr lang="es-ES" sz="1050" b="1" dirty="0" smtClean="0">
                <a:latin typeface="Arial Narrow" panose="020B0606020202030204" pitchFamily="34" charset="0"/>
              </a:rPr>
              <a:t>45 </a:t>
            </a:r>
            <a:endParaRPr lang="es-ES" sz="1050" b="1" dirty="0">
              <a:latin typeface="Arial Narrow" panose="020B0606020202030204" pitchFamily="34" charset="0"/>
            </a:endParaRPr>
          </a:p>
        </p:txBody>
      </p:sp>
      <p:sp>
        <p:nvSpPr>
          <p:cNvPr id="37" name="36 Título"/>
          <p:cNvSpPr>
            <a:spLocks noGrp="1"/>
          </p:cNvSpPr>
          <p:nvPr>
            <p:ph type="ctrTitle"/>
          </p:nvPr>
        </p:nvSpPr>
        <p:spPr>
          <a:xfrm>
            <a:off x="81863" y="14930"/>
            <a:ext cx="2075175" cy="1015663"/>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ESI – IRAG Centinela – </a:t>
            </a:r>
            <a:r>
              <a:rPr lang="es-ES" sz="2000" b="1" dirty="0" err="1">
                <a:solidFill>
                  <a:srgbClr val="C00000"/>
                </a:solidFill>
                <a:latin typeface="Arial Narrow" panose="020B0606020202030204" pitchFamily="34" charset="0"/>
                <a:ea typeface="+mn-ea"/>
                <a:cs typeface="+mn-cs"/>
              </a:rPr>
              <a:t>Cod</a:t>
            </a:r>
            <a:r>
              <a:rPr lang="es-ES" sz="2000" b="1" dirty="0">
                <a:solidFill>
                  <a:srgbClr val="C00000"/>
                </a:solidFill>
                <a:latin typeface="Arial Narrow" panose="020B0606020202030204" pitchFamily="34" charset="0"/>
                <a:ea typeface="+mn-ea"/>
                <a:cs typeface="+mn-cs"/>
              </a:rPr>
              <a:t>. 345</a:t>
            </a:r>
          </a:p>
        </p:txBody>
      </p:sp>
      <p:sp>
        <p:nvSpPr>
          <p:cNvPr id="69" name="68 Rectángulo"/>
          <p:cNvSpPr/>
          <p:nvPr/>
        </p:nvSpPr>
        <p:spPr>
          <a:xfrm>
            <a:off x="2278136" y="3045574"/>
            <a:ext cx="4850706" cy="1015663"/>
          </a:xfrm>
          <a:prstGeom prst="rect">
            <a:avLst/>
          </a:prstGeom>
        </p:spPr>
        <p:txBody>
          <a:bodyPr wrap="square">
            <a:spAutoFit/>
          </a:bodyPr>
          <a:lstStyle/>
          <a:p>
            <a:pPr algn="just"/>
            <a:r>
              <a:rPr lang="es-CO" sz="1200" dirty="0">
                <a:latin typeface="Arial Narrow" panose="020B0606020202030204" pitchFamily="34" charset="0"/>
              </a:rPr>
              <a:t>La unidad centinela Hospital Universitario San Vicente Fundación captó en promedio por semana 13 casos para el estudio de circulación viral y bacteriana, cumpliendo con las metas propuestas por el INS para esta vigilancia. </a:t>
            </a:r>
          </a:p>
          <a:p>
            <a:pPr algn="just"/>
            <a:r>
              <a:rPr lang="es-CO" sz="1200" dirty="0">
                <a:latin typeface="Arial Narrow" panose="020B0606020202030204" pitchFamily="34" charset="0"/>
              </a:rPr>
              <a:t>En total se analizaron 693 muestras, teniendo un porcentaje de positividad del 49% (349 casos). El VSR tiene la mayor proporción de detección en el año.</a:t>
            </a:r>
          </a:p>
        </p:txBody>
      </p:sp>
      <p:sp>
        <p:nvSpPr>
          <p:cNvPr id="54" name="8 CuadroTexto"/>
          <p:cNvSpPr txBox="1"/>
          <p:nvPr/>
        </p:nvSpPr>
        <p:spPr>
          <a:xfrm>
            <a:off x="-4681" y="6172783"/>
            <a:ext cx="2243336"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refiere una disminución del 0,2% respecto al mismo periodo del año anterior  (</a:t>
            </a:r>
            <a:r>
              <a:rPr lang="es-CO" sz="1200" b="1" dirty="0">
                <a:latin typeface="Arial Narrow" panose="020B0606020202030204" pitchFamily="34" charset="0"/>
              </a:rPr>
              <a:t>695 </a:t>
            </a:r>
            <a:r>
              <a:rPr lang="es-ES" sz="1200" b="1" dirty="0">
                <a:latin typeface="Arial Narrow" panose="020B0606020202030204" pitchFamily="34" charset="0"/>
              </a:rPr>
              <a:t>casos)</a:t>
            </a:r>
          </a:p>
        </p:txBody>
      </p:sp>
      <p:sp>
        <p:nvSpPr>
          <p:cNvPr id="6" name="Rectángulo 5"/>
          <p:cNvSpPr/>
          <p:nvPr/>
        </p:nvSpPr>
        <p:spPr>
          <a:xfrm>
            <a:off x="2196108" y="6321227"/>
            <a:ext cx="4901547" cy="738664"/>
          </a:xfrm>
          <a:prstGeom prst="rect">
            <a:avLst/>
          </a:prstGeom>
        </p:spPr>
        <p:txBody>
          <a:bodyPr wrap="square">
            <a:spAutoFit/>
          </a:bodyPr>
          <a:lstStyle/>
          <a:p>
            <a:pPr>
              <a:spcAft>
                <a:spcPts val="0"/>
              </a:spcAft>
            </a:pPr>
            <a:r>
              <a:rPr lang="es-CO" sz="1000" b="1" dirty="0">
                <a:latin typeface="Arial Narrow" panose="020B0606020202030204" pitchFamily="34" charset="0"/>
                <a:ea typeface="Cambria" panose="02040503050406030204" pitchFamily="18" charset="0"/>
              </a:rPr>
              <a:t>Fuente:</a:t>
            </a:r>
            <a:r>
              <a:rPr lang="es-CO" sz="1000" dirty="0">
                <a:latin typeface="Arial Narrow" panose="020B0606020202030204" pitchFamily="34" charset="0"/>
                <a:ea typeface="Cambria" panose="02040503050406030204" pitchFamily="18" charset="0"/>
              </a:rPr>
              <a:t> Unidad Centinela Virus Respiratorios – Hospital San Vicente Fundación, Secretaría de Salud de Medellín, 2025 SE 53.</a:t>
            </a:r>
          </a:p>
          <a:p>
            <a:pPr algn="just">
              <a:spcAft>
                <a:spcPts val="0"/>
              </a:spcAft>
            </a:pPr>
            <a:r>
              <a:rPr lang="es-CO" sz="1100" b="1" dirty="0">
                <a:latin typeface="Arial Narrow" panose="020B0606020202030204" pitchFamily="34" charset="0"/>
                <a:ea typeface="Cambria" panose="02040503050406030204" pitchFamily="18" charset="0"/>
              </a:rPr>
              <a:t>Figura 15.</a:t>
            </a:r>
            <a:r>
              <a:rPr lang="es-CO" sz="1100" dirty="0">
                <a:latin typeface="Arial Narrow" panose="020B0606020202030204" pitchFamily="34" charset="0"/>
                <a:ea typeface="Cambria" panose="02040503050406030204" pitchFamily="18" charset="0"/>
              </a:rPr>
              <a:t> Aislamientos virales en casos de IRA captados por Unidad Centinela de Medellín, 2025p</a:t>
            </a:r>
            <a:endParaRPr lang="es-CO" sz="1100" dirty="0">
              <a:effectLst/>
              <a:latin typeface="Arial Narrow" panose="020B0606020202030204" pitchFamily="34" charset="0"/>
              <a:ea typeface="Cambria" panose="02040503050406030204" pitchFamily="18" charset="0"/>
            </a:endParaRPr>
          </a:p>
        </p:txBody>
      </p:sp>
      <p:sp>
        <p:nvSpPr>
          <p:cNvPr id="70" name="13 Rectángulo"/>
          <p:cNvSpPr/>
          <p:nvPr/>
        </p:nvSpPr>
        <p:spPr>
          <a:xfrm>
            <a:off x="-11147" y="7049335"/>
            <a:ext cx="7200900" cy="45700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31 Grupo"/>
          <p:cNvGrpSpPr/>
          <p:nvPr/>
        </p:nvGrpSpPr>
        <p:grpSpPr>
          <a:xfrm>
            <a:off x="142799" y="7139337"/>
            <a:ext cx="3446504" cy="276999"/>
            <a:chOff x="2448322" y="74775"/>
            <a:chExt cx="3446504" cy="276999"/>
          </a:xfrm>
        </p:grpSpPr>
        <p:sp>
          <p:nvSpPr>
            <p:cNvPr id="84"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5" name="33 Conector recto"/>
            <p:cNvCxnSpPr>
              <a:stCxn id="8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grpSp>
        <p:nvGrpSpPr>
          <p:cNvPr id="25" name="5 Grupo"/>
          <p:cNvGrpSpPr/>
          <p:nvPr/>
        </p:nvGrpSpPr>
        <p:grpSpPr>
          <a:xfrm>
            <a:off x="63433" y="7587320"/>
            <a:ext cx="796748" cy="1424776"/>
            <a:chOff x="1068833" y="553075"/>
            <a:chExt cx="890561" cy="1614861"/>
          </a:xfrm>
        </p:grpSpPr>
        <p:pic>
          <p:nvPicPr>
            <p:cNvPr id="26"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11 Rectángulo redondeado"/>
            <p:cNvSpPr/>
            <p:nvPr/>
          </p:nvSpPr>
          <p:spPr>
            <a:xfrm>
              <a:off x="1103347" y="1506225"/>
              <a:ext cx="77640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61,6%</a:t>
              </a:r>
            </a:p>
          </p:txBody>
        </p:sp>
        <p:sp>
          <p:nvSpPr>
            <p:cNvPr id="2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29" name="4 Rectángulo"/>
            <p:cNvSpPr/>
            <p:nvPr/>
          </p:nvSpPr>
          <p:spPr>
            <a:xfrm>
              <a:off x="1075704" y="1853981"/>
              <a:ext cx="883690" cy="313955"/>
            </a:xfrm>
            <a:prstGeom prst="rect">
              <a:avLst/>
            </a:prstGeom>
          </p:spPr>
          <p:txBody>
            <a:bodyPr wrap="none">
              <a:spAutoFit/>
            </a:bodyPr>
            <a:lstStyle/>
            <a:p>
              <a:r>
                <a:rPr lang="es-ES" sz="1200" b="1" dirty="0">
                  <a:latin typeface="Arial Narrow" panose="020B0606020202030204" pitchFamily="34" charset="0"/>
                </a:rPr>
                <a:t>497 casos</a:t>
              </a:r>
              <a:endParaRPr lang="es-CO" sz="1200" dirty="0"/>
            </a:p>
          </p:txBody>
        </p:sp>
      </p:grpSp>
      <p:grpSp>
        <p:nvGrpSpPr>
          <p:cNvPr id="30" name="2 Grupo"/>
          <p:cNvGrpSpPr/>
          <p:nvPr/>
        </p:nvGrpSpPr>
        <p:grpSpPr>
          <a:xfrm>
            <a:off x="824928" y="7553679"/>
            <a:ext cx="801399" cy="1470446"/>
            <a:chOff x="1754221" y="1057131"/>
            <a:chExt cx="942810" cy="1604217"/>
          </a:xfrm>
        </p:grpSpPr>
        <p:sp>
          <p:nvSpPr>
            <p:cNvPr id="31" name="41 Rectángulo redondeado"/>
            <p:cNvSpPr/>
            <p:nvPr/>
          </p:nvSpPr>
          <p:spPr>
            <a:xfrm>
              <a:off x="1836669" y="2003666"/>
              <a:ext cx="860362"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38,4%</a:t>
              </a: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3" name="34 Rectángulo"/>
            <p:cNvSpPr/>
            <p:nvPr/>
          </p:nvSpPr>
          <p:spPr>
            <a:xfrm>
              <a:off x="1754221" y="2359150"/>
              <a:ext cx="888618" cy="302198"/>
            </a:xfrm>
            <a:prstGeom prst="rect">
              <a:avLst/>
            </a:prstGeom>
          </p:spPr>
          <p:txBody>
            <a:bodyPr wrap="none">
              <a:spAutoFit/>
            </a:bodyPr>
            <a:lstStyle/>
            <a:p>
              <a:r>
                <a:rPr lang="es-ES" sz="1200" b="1" dirty="0">
                  <a:latin typeface="Arial Narrow" panose="020B0606020202030204" pitchFamily="34" charset="0"/>
                </a:rPr>
                <a:t>266casos</a:t>
              </a:r>
              <a:endParaRPr lang="es-CO" sz="1200" dirty="0"/>
            </a:p>
          </p:txBody>
        </p:sp>
        <p:pic>
          <p:nvPicPr>
            <p:cNvPr id="34"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5" name="91 Grupo"/>
          <p:cNvGrpSpPr/>
          <p:nvPr/>
        </p:nvGrpSpPr>
        <p:grpSpPr>
          <a:xfrm>
            <a:off x="3199080" y="8174065"/>
            <a:ext cx="874090" cy="895160"/>
            <a:chOff x="2507826" y="3203848"/>
            <a:chExt cx="874090" cy="895160"/>
          </a:xfrm>
        </p:grpSpPr>
        <p:sp>
          <p:nvSpPr>
            <p:cNvPr id="3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0,3%</a:t>
              </a:r>
            </a:p>
          </p:txBody>
        </p:sp>
        <p:sp>
          <p:nvSpPr>
            <p:cNvPr id="39" name="94 Rectángulo"/>
            <p:cNvSpPr/>
            <p:nvPr/>
          </p:nvSpPr>
          <p:spPr>
            <a:xfrm>
              <a:off x="2541446" y="3203848"/>
              <a:ext cx="774571" cy="276999"/>
            </a:xfrm>
            <a:prstGeom prst="rect">
              <a:avLst/>
            </a:prstGeom>
          </p:spPr>
          <p:txBody>
            <a:bodyPr wrap="none">
              <a:spAutoFit/>
            </a:bodyPr>
            <a:lstStyle/>
            <a:p>
              <a:pPr algn="ctr"/>
              <a:r>
                <a:rPr lang="es-ES" sz="1200" b="1" u="sng" dirty="0" err="1">
                  <a:latin typeface="Arial Narrow" panose="020B0606020202030204" pitchFamily="34" charset="0"/>
                </a:rPr>
                <a:t>Indigenas</a:t>
              </a:r>
              <a:endParaRPr lang="es-ES" sz="1200" b="1" u="sng" dirty="0">
                <a:solidFill>
                  <a:sysClr val="windowText" lastClr="000000"/>
                </a:solidFill>
                <a:latin typeface="Arial Narrow" panose="020B0606020202030204" pitchFamily="34" charset="0"/>
              </a:endParaRPr>
            </a:p>
          </p:txBody>
        </p:sp>
        <p:sp>
          <p:nvSpPr>
            <p:cNvPr id="40" name="95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grpSp>
      <p:grpSp>
        <p:nvGrpSpPr>
          <p:cNvPr id="9" name="Grupo 8"/>
          <p:cNvGrpSpPr/>
          <p:nvPr/>
        </p:nvGrpSpPr>
        <p:grpSpPr>
          <a:xfrm>
            <a:off x="4108694" y="7576954"/>
            <a:ext cx="1000595" cy="1471219"/>
            <a:chOff x="3223030" y="7596341"/>
            <a:chExt cx="1000595" cy="1471219"/>
          </a:xfrm>
        </p:grpSpPr>
        <p:pic>
          <p:nvPicPr>
            <p:cNvPr id="3" name="Imagen 2"/>
            <p:cNvPicPr>
              <a:picLocks noChangeAspect="1"/>
            </p:cNvPicPr>
            <p:nvPr/>
          </p:nvPicPr>
          <p:blipFill>
            <a:blip r:embed="rId6"/>
            <a:stretch>
              <a:fillRect/>
            </a:stretch>
          </p:blipFill>
          <p:spPr>
            <a:xfrm>
              <a:off x="3400232" y="7596341"/>
              <a:ext cx="678473" cy="678473"/>
            </a:xfrm>
            <a:prstGeom prst="rect">
              <a:avLst/>
            </a:prstGeom>
          </p:spPr>
        </p:pic>
        <p:sp>
          <p:nvSpPr>
            <p:cNvPr id="42" name="92 Rectángulo redondeado"/>
            <p:cNvSpPr/>
            <p:nvPr/>
          </p:nvSpPr>
          <p:spPr>
            <a:xfrm>
              <a:off x="3302424" y="8440672"/>
              <a:ext cx="874090" cy="360040"/>
            </a:xfrm>
            <a:prstGeom prst="roundRect">
              <a:avLst/>
            </a:prstGeom>
            <a:solidFill>
              <a:srgbClr val="92D050"/>
            </a:solidFill>
            <a:ln>
              <a:solidFill>
                <a:srgbClr val="D4F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0,7%</a:t>
              </a:r>
            </a:p>
          </p:txBody>
        </p:sp>
        <p:sp>
          <p:nvSpPr>
            <p:cNvPr id="43" name="94 Rectángulo"/>
            <p:cNvSpPr/>
            <p:nvPr/>
          </p:nvSpPr>
          <p:spPr>
            <a:xfrm>
              <a:off x="3223030" y="8172400"/>
              <a:ext cx="1000595" cy="276999"/>
            </a:xfrm>
            <a:prstGeom prst="rect">
              <a:avLst/>
            </a:prstGeom>
          </p:spPr>
          <p:txBody>
            <a:bodyPr wrap="none">
              <a:spAutoFit/>
            </a:bodyPr>
            <a:lstStyle/>
            <a:p>
              <a:pPr algn="ctr"/>
              <a:r>
                <a:rPr lang="es-ES" sz="1200" b="1" u="sng" dirty="0">
                  <a:latin typeface="Arial Narrow" panose="020B0606020202030204" pitchFamily="34" charset="0"/>
                </a:rPr>
                <a:t>Discapacidad</a:t>
              </a:r>
              <a:endParaRPr lang="es-ES" sz="1200" b="1" u="sng" dirty="0">
                <a:solidFill>
                  <a:sysClr val="windowText" lastClr="000000"/>
                </a:solidFill>
                <a:latin typeface="Arial Narrow" panose="020B0606020202030204" pitchFamily="34" charset="0"/>
              </a:endParaRPr>
            </a:p>
          </p:txBody>
        </p:sp>
        <p:sp>
          <p:nvSpPr>
            <p:cNvPr id="44" name="95 Rectángulo"/>
            <p:cNvSpPr/>
            <p:nvPr/>
          </p:nvSpPr>
          <p:spPr>
            <a:xfrm>
              <a:off x="3442768" y="8790561"/>
              <a:ext cx="649537" cy="276999"/>
            </a:xfrm>
            <a:prstGeom prst="rect">
              <a:avLst/>
            </a:prstGeom>
          </p:spPr>
          <p:txBody>
            <a:bodyPr wrap="none">
              <a:spAutoFit/>
            </a:bodyPr>
            <a:lstStyle/>
            <a:p>
              <a:r>
                <a:rPr lang="es-ES" sz="1200" b="1" dirty="0">
                  <a:latin typeface="Arial Narrow" panose="020B0606020202030204" pitchFamily="34" charset="0"/>
                </a:rPr>
                <a:t>5 casos</a:t>
              </a:r>
              <a:endParaRPr lang="es-CO" sz="1200" dirty="0"/>
            </a:p>
          </p:txBody>
        </p:sp>
      </p:grpSp>
      <p:grpSp>
        <p:nvGrpSpPr>
          <p:cNvPr id="45" name="10 Grupo"/>
          <p:cNvGrpSpPr/>
          <p:nvPr/>
        </p:nvGrpSpPr>
        <p:grpSpPr>
          <a:xfrm>
            <a:off x="5227546" y="7544524"/>
            <a:ext cx="789881" cy="1519436"/>
            <a:chOff x="3826683" y="2682487"/>
            <a:chExt cx="789881" cy="1519436"/>
          </a:xfrm>
        </p:grpSpPr>
        <p:grpSp>
          <p:nvGrpSpPr>
            <p:cNvPr id="46" name="1 Grupo"/>
            <p:cNvGrpSpPr/>
            <p:nvPr/>
          </p:nvGrpSpPr>
          <p:grpSpPr>
            <a:xfrm>
              <a:off x="3826683" y="3306763"/>
              <a:ext cx="789881" cy="895160"/>
              <a:chOff x="2507826" y="3203848"/>
              <a:chExt cx="789881" cy="895160"/>
            </a:xfrm>
          </p:grpSpPr>
          <p:sp>
            <p:nvSpPr>
              <p:cNvPr id="48"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0,4%</a:t>
                </a:r>
              </a:p>
            </p:txBody>
          </p:sp>
          <p:sp>
            <p:nvSpPr>
              <p:cNvPr id="4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50" name="40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3 casos</a:t>
                </a:r>
                <a:endParaRPr lang="es-CO" sz="1200" dirty="0"/>
              </a:p>
            </p:txBody>
          </p:sp>
        </p:grpSp>
        <p:pic>
          <p:nvPicPr>
            <p:cNvPr id="47"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2" name="Picture 6"/>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1913133" y="7540611"/>
            <a:ext cx="818971" cy="67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1 Grupo"/>
          <p:cNvGrpSpPr/>
          <p:nvPr/>
        </p:nvGrpSpPr>
        <p:grpSpPr>
          <a:xfrm>
            <a:off x="1254244" y="8125888"/>
            <a:ext cx="2346206" cy="898237"/>
            <a:chOff x="-123619" y="6936960"/>
            <a:chExt cx="1229607" cy="898237"/>
          </a:xfrm>
        </p:grpSpPr>
        <p:sp>
          <p:nvSpPr>
            <p:cNvPr id="55" name="72 CuadroTexto"/>
            <p:cNvSpPr txBox="1"/>
            <p:nvPr/>
          </p:nvSpPr>
          <p:spPr>
            <a:xfrm>
              <a:off x="-123619" y="6936960"/>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56" name="73 Rectángulo redondeado"/>
            <p:cNvSpPr/>
            <p:nvPr/>
          </p:nvSpPr>
          <p:spPr>
            <a:xfrm>
              <a:off x="119372" y="7201422"/>
              <a:ext cx="715760" cy="6337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chemeClr val="tx1"/>
                  </a:solidFill>
                  <a:latin typeface="Arial Narrow" panose="020B0606020202030204" pitchFamily="34" charset="0"/>
                </a:rPr>
                <a:t>Cabecera municipal: </a:t>
              </a:r>
            </a:p>
            <a:p>
              <a:pPr algn="ctr"/>
              <a:r>
                <a:rPr lang="es-ES" sz="700" b="1" dirty="0">
                  <a:solidFill>
                    <a:schemeClr val="tx1"/>
                  </a:solidFill>
                  <a:latin typeface="Arial Narrow" panose="020B0606020202030204" pitchFamily="34" charset="0"/>
                </a:rPr>
                <a:t>88,3% - 612 casos</a:t>
              </a:r>
            </a:p>
            <a:p>
              <a:pPr algn="ctr"/>
              <a:r>
                <a:rPr lang="es-ES" sz="700" b="1" dirty="0">
                  <a:solidFill>
                    <a:schemeClr val="tx1"/>
                  </a:solidFill>
                  <a:latin typeface="Arial Narrow" panose="020B0606020202030204" pitchFamily="34" charset="0"/>
                </a:rPr>
                <a:t>Centro poblado:</a:t>
              </a:r>
            </a:p>
            <a:p>
              <a:pPr algn="ctr"/>
              <a:r>
                <a:rPr lang="es-ES" sz="700" b="1" dirty="0">
                  <a:solidFill>
                    <a:schemeClr val="tx1"/>
                  </a:solidFill>
                  <a:latin typeface="Arial Narrow" panose="020B0606020202030204" pitchFamily="34" charset="0"/>
                </a:rPr>
                <a:t>0,6% - 4 casos</a:t>
              </a:r>
            </a:p>
            <a:p>
              <a:pPr algn="ctr"/>
              <a:r>
                <a:rPr lang="es-ES" sz="700" b="1" dirty="0">
                  <a:solidFill>
                    <a:schemeClr val="tx1"/>
                  </a:solidFill>
                  <a:latin typeface="Arial Narrow" panose="020B0606020202030204" pitchFamily="34" charset="0"/>
                </a:rPr>
                <a:t>Rural disperso: </a:t>
              </a:r>
            </a:p>
            <a:p>
              <a:pPr algn="ctr"/>
              <a:r>
                <a:rPr lang="es-ES" sz="700" b="1" dirty="0">
                  <a:solidFill>
                    <a:schemeClr val="tx1"/>
                  </a:solidFill>
                  <a:latin typeface="Arial Narrow" panose="020B0606020202030204" pitchFamily="34" charset="0"/>
                </a:rPr>
                <a:t>11,1% - 77 casos</a:t>
              </a:r>
            </a:p>
          </p:txBody>
        </p:sp>
      </p:grpSp>
      <p:pic>
        <p:nvPicPr>
          <p:cNvPr id="1026" name="Picture 2" descr="El mundo supera por primera vez los cien millones de desplazados forzados -  LISA News">
            <a:extLst>
              <a:ext uri="{FF2B5EF4-FFF2-40B4-BE49-F238E27FC236}">
                <a16:creationId xmlns:a16="http://schemas.microsoft.com/office/drawing/2014/main" id="{531FE0EC-4D84-4320-85A8-1A475DB7F28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41078" y="7627537"/>
            <a:ext cx="956577" cy="538180"/>
          </a:xfrm>
          <a:prstGeom prst="rect">
            <a:avLst/>
          </a:prstGeom>
          <a:noFill/>
          <a:extLst>
            <a:ext uri="{909E8E84-426E-40DD-AFC4-6F175D3DCCD1}">
              <a14:hiddenFill xmlns:a14="http://schemas.microsoft.com/office/drawing/2010/main">
                <a:solidFill>
                  <a:srgbClr val="FFFFFF"/>
                </a:solidFill>
              </a14:hiddenFill>
            </a:ext>
          </a:extLst>
        </p:spPr>
      </p:pic>
      <p:sp>
        <p:nvSpPr>
          <p:cNvPr id="59" name="38 Rectángulo">
            <a:extLst>
              <a:ext uri="{FF2B5EF4-FFF2-40B4-BE49-F238E27FC236}">
                <a16:creationId xmlns:a16="http://schemas.microsoft.com/office/drawing/2014/main" id="{C498E719-CA64-4D38-B46B-10F54A5337B2}"/>
              </a:ext>
            </a:extLst>
          </p:cNvPr>
          <p:cNvSpPr/>
          <p:nvPr/>
        </p:nvSpPr>
        <p:spPr>
          <a:xfrm>
            <a:off x="6175976" y="8157977"/>
            <a:ext cx="886781" cy="276999"/>
          </a:xfrm>
          <a:prstGeom prst="rect">
            <a:avLst/>
          </a:prstGeom>
        </p:spPr>
        <p:txBody>
          <a:bodyPr wrap="none">
            <a:spAutoFit/>
          </a:bodyPr>
          <a:lstStyle/>
          <a:p>
            <a:pPr algn="ctr"/>
            <a:r>
              <a:rPr lang="es-ES" sz="1200" b="1" u="sng" dirty="0">
                <a:latin typeface="Arial Narrow" panose="020B0606020202030204" pitchFamily="34" charset="0"/>
              </a:rPr>
              <a:t>Desplazado</a:t>
            </a:r>
            <a:endParaRPr lang="es-ES" sz="1200" b="1" u="sng" dirty="0">
              <a:solidFill>
                <a:sysClr val="windowText" lastClr="000000"/>
              </a:solidFill>
              <a:latin typeface="Arial Narrow" panose="020B0606020202030204" pitchFamily="34" charset="0"/>
            </a:endParaRPr>
          </a:p>
        </p:txBody>
      </p:sp>
      <p:sp>
        <p:nvSpPr>
          <p:cNvPr id="60" name="56 Rectángulo redondeado">
            <a:extLst>
              <a:ext uri="{FF2B5EF4-FFF2-40B4-BE49-F238E27FC236}">
                <a16:creationId xmlns:a16="http://schemas.microsoft.com/office/drawing/2014/main" id="{A005999F-B746-4212-BD02-A4B142C2E399}"/>
              </a:ext>
            </a:extLst>
          </p:cNvPr>
          <p:cNvSpPr/>
          <p:nvPr/>
        </p:nvSpPr>
        <p:spPr>
          <a:xfrm>
            <a:off x="6236938" y="8397779"/>
            <a:ext cx="764855" cy="360040"/>
          </a:xfrm>
          <a:prstGeom prst="roundRect">
            <a:avLst/>
          </a:prstGeom>
          <a:solidFill>
            <a:schemeClr val="tx2">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0,1%</a:t>
            </a:r>
          </a:p>
        </p:txBody>
      </p:sp>
      <p:sp>
        <p:nvSpPr>
          <p:cNvPr id="61" name="40 Rectángulo">
            <a:extLst>
              <a:ext uri="{FF2B5EF4-FFF2-40B4-BE49-F238E27FC236}">
                <a16:creationId xmlns:a16="http://schemas.microsoft.com/office/drawing/2014/main" id="{9A8EA6B9-AE5C-4194-AB23-59EB35175F4E}"/>
              </a:ext>
            </a:extLst>
          </p:cNvPr>
          <p:cNvSpPr/>
          <p:nvPr/>
        </p:nvSpPr>
        <p:spPr>
          <a:xfrm>
            <a:off x="6312510" y="8775937"/>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pic>
        <p:nvPicPr>
          <p:cNvPr id="65" name="Imagen 64">
            <a:extLst>
              <a:ext uri="{FF2B5EF4-FFF2-40B4-BE49-F238E27FC236}">
                <a16:creationId xmlns:a16="http://schemas.microsoft.com/office/drawing/2014/main" id="{5F41D857-631E-4B3F-8A63-B131419047B5}"/>
              </a:ext>
            </a:extLst>
          </p:cNvPr>
          <p:cNvPicPr>
            <a:picLocks noChangeAspect="1"/>
          </p:cNvPicPr>
          <p:nvPr/>
        </p:nvPicPr>
        <p:blipFill rotWithShape="1">
          <a:blip r:embed="rId11"/>
          <a:srcRect t="10296"/>
          <a:stretch/>
        </p:blipFill>
        <p:spPr>
          <a:xfrm>
            <a:off x="3367677" y="7563157"/>
            <a:ext cx="550752" cy="676418"/>
          </a:xfrm>
          <a:prstGeom prst="rect">
            <a:avLst/>
          </a:prstGeom>
        </p:spPr>
      </p:pic>
      <p:pic>
        <p:nvPicPr>
          <p:cNvPr id="20" name="Imagen 19">
            <a:extLst>
              <a:ext uri="{FF2B5EF4-FFF2-40B4-BE49-F238E27FC236}">
                <a16:creationId xmlns:a16="http://schemas.microsoft.com/office/drawing/2014/main" id="{9E649228-604E-4110-AFFA-05E003DD3466}"/>
              </a:ext>
            </a:extLst>
          </p:cNvPr>
          <p:cNvPicPr>
            <a:picLocks noChangeAspect="1"/>
          </p:cNvPicPr>
          <p:nvPr/>
        </p:nvPicPr>
        <p:blipFill>
          <a:blip r:embed="rId12"/>
          <a:stretch>
            <a:fillRect/>
          </a:stretch>
        </p:blipFill>
        <p:spPr>
          <a:xfrm>
            <a:off x="2322618" y="397226"/>
            <a:ext cx="4806224" cy="2116920"/>
          </a:xfrm>
          <a:prstGeom prst="rect">
            <a:avLst/>
          </a:prstGeom>
        </p:spPr>
      </p:pic>
      <p:pic>
        <p:nvPicPr>
          <p:cNvPr id="21" name="Imagen 20">
            <a:extLst>
              <a:ext uri="{FF2B5EF4-FFF2-40B4-BE49-F238E27FC236}">
                <a16:creationId xmlns:a16="http://schemas.microsoft.com/office/drawing/2014/main" id="{F5D4C6E7-9CB0-4F61-ACE8-81539148C8B7}"/>
              </a:ext>
            </a:extLst>
          </p:cNvPr>
          <p:cNvPicPr>
            <a:picLocks noChangeAspect="1"/>
          </p:cNvPicPr>
          <p:nvPr/>
        </p:nvPicPr>
        <p:blipFill>
          <a:blip r:embed="rId13"/>
          <a:stretch>
            <a:fillRect/>
          </a:stretch>
        </p:blipFill>
        <p:spPr>
          <a:xfrm>
            <a:off x="2254562" y="4077291"/>
            <a:ext cx="4874280" cy="2196595"/>
          </a:xfrm>
          <a:prstGeom prst="rect">
            <a:avLst/>
          </a:prstGeom>
        </p:spPr>
      </p:pic>
    </p:spTree>
    <p:extLst>
      <p:ext uri="{BB962C8B-B14F-4D97-AF65-F5344CB8AC3E}">
        <p14:creationId xmlns:p14="http://schemas.microsoft.com/office/powerpoint/2010/main" val="1227896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2245404" y="23621"/>
            <a:ext cx="4955495"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46</a:t>
            </a:r>
            <a:endParaRPr lang="es-ES" sz="1050" b="1" dirty="0">
              <a:latin typeface="Arial Narrow" panose="020B0606020202030204" pitchFamily="34" charset="0"/>
            </a:endParaRPr>
          </a:p>
        </p:txBody>
      </p:sp>
      <p:sp>
        <p:nvSpPr>
          <p:cNvPr id="3" name="2 CuadroTexto"/>
          <p:cNvSpPr txBox="1"/>
          <p:nvPr/>
        </p:nvSpPr>
        <p:spPr>
          <a:xfrm>
            <a:off x="5112618" y="1115616"/>
            <a:ext cx="184731" cy="369332"/>
          </a:xfrm>
          <a:prstGeom prst="rect">
            <a:avLst/>
          </a:prstGeom>
          <a:noFill/>
        </p:spPr>
        <p:txBody>
          <a:bodyPr wrap="none" rtlCol="0">
            <a:spAutoFit/>
          </a:bodyPr>
          <a:lstStyle/>
          <a:p>
            <a:endParaRPr lang="es-CO" dirty="0"/>
          </a:p>
        </p:txBody>
      </p:sp>
      <p:sp>
        <p:nvSpPr>
          <p:cNvPr id="21" name="Rectángulo 20"/>
          <p:cNvSpPr/>
          <p:nvPr/>
        </p:nvSpPr>
        <p:spPr>
          <a:xfrm>
            <a:off x="2285194" y="3435980"/>
            <a:ext cx="4915703" cy="623248"/>
          </a:xfrm>
          <a:prstGeom prst="rect">
            <a:avLst/>
          </a:prstGeom>
        </p:spPr>
        <p:txBody>
          <a:bodyPr wrap="square">
            <a:spAutoFit/>
          </a:bodyPr>
          <a:lstStyle/>
          <a:p>
            <a:pPr>
              <a:spcAft>
                <a:spcPts val="0"/>
              </a:spcAft>
            </a:pPr>
            <a:r>
              <a:rPr lang="es-CO" sz="1050" b="1" dirty="0">
                <a:latin typeface="Arial Narrow" panose="020B0606020202030204" pitchFamily="34" charset="0"/>
                <a:ea typeface="Cambria" panose="02040503050406030204" pitchFamily="18" charset="0"/>
              </a:rPr>
              <a:t>Fuente:</a:t>
            </a:r>
            <a:r>
              <a:rPr lang="es-CO" sz="1050" dirty="0">
                <a:latin typeface="Arial Narrow" panose="020B0606020202030204" pitchFamily="34" charset="0"/>
                <a:ea typeface="Cambria" panose="02040503050406030204" pitchFamily="18" charset="0"/>
              </a:rPr>
              <a:t> Sivigila, Medellín, 2025 SE 53.</a:t>
            </a:r>
          </a:p>
          <a:p>
            <a:pPr algn="just">
              <a:spcAft>
                <a:spcPts val="0"/>
              </a:spcAft>
            </a:pPr>
            <a:r>
              <a:rPr lang="es-CO" sz="1200" b="1" dirty="0">
                <a:latin typeface="Arial Narrow" panose="020B0606020202030204" pitchFamily="34" charset="0"/>
                <a:ea typeface="Cambria" panose="02040503050406030204" pitchFamily="18" charset="0"/>
              </a:rPr>
              <a:t>Figura 15. </a:t>
            </a:r>
            <a:r>
              <a:rPr lang="es-CO" sz="1200" dirty="0">
                <a:latin typeface="Arial Narrow" panose="020B0606020202030204" pitchFamily="34" charset="0"/>
                <a:ea typeface="Cambria" panose="02040503050406030204" pitchFamily="18" charset="0"/>
              </a:rPr>
              <a:t>Virus en casos de IRAG – ESI captados por unidad centinela de Medellín según grupo de edad, 2025p.</a:t>
            </a:r>
            <a:endParaRPr lang="es-CO" sz="1200" dirty="0">
              <a:effectLst/>
              <a:latin typeface="Arial Narrow" panose="020B0606020202030204" pitchFamily="34" charset="0"/>
              <a:ea typeface="Cambria" panose="02040503050406030204" pitchFamily="18" charset="0"/>
            </a:endParaRPr>
          </a:p>
        </p:txBody>
      </p:sp>
      <p:grpSp>
        <p:nvGrpSpPr>
          <p:cNvPr id="22" name="31 Grupo"/>
          <p:cNvGrpSpPr/>
          <p:nvPr/>
        </p:nvGrpSpPr>
        <p:grpSpPr>
          <a:xfrm>
            <a:off x="2285195" y="127920"/>
            <a:ext cx="3446504" cy="276999"/>
            <a:chOff x="2448322" y="74775"/>
            <a:chExt cx="3446504" cy="276999"/>
          </a:xfrm>
        </p:grpSpPr>
        <p:sp>
          <p:nvSpPr>
            <p:cNvPr id="2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4" name="33 Conector recto"/>
            <p:cNvCxnSpPr>
              <a:stCxn id="2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Distribución de aislamientos por edad</a:t>
              </a:r>
            </a:p>
          </p:txBody>
        </p:sp>
      </p:gr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0" y="-31848"/>
            <a:ext cx="2238902" cy="405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4 CuadroTexto"/>
          <p:cNvSpPr txBox="1"/>
          <p:nvPr/>
        </p:nvSpPr>
        <p:spPr>
          <a:xfrm>
            <a:off x="-46293" y="1010048"/>
            <a:ext cx="220658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XIII -2025</a:t>
            </a:r>
          </a:p>
        </p:txBody>
      </p:sp>
      <p:sp>
        <p:nvSpPr>
          <p:cNvPr id="32" name="36 Título"/>
          <p:cNvSpPr>
            <a:spLocks noGrp="1"/>
          </p:cNvSpPr>
          <p:nvPr>
            <p:ph type="ctrTitle"/>
          </p:nvPr>
        </p:nvSpPr>
        <p:spPr>
          <a:xfrm>
            <a:off x="62827" y="16010"/>
            <a:ext cx="2075175" cy="1015663"/>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ESI – IRAG Centinela </a:t>
            </a:r>
            <a:r>
              <a:rPr lang="es-ES" sz="2000" b="1" dirty="0">
                <a:solidFill>
                  <a:srgbClr val="C00000"/>
                </a:solidFill>
                <a:latin typeface="Arial Narrow" panose="020B0606020202030204" pitchFamily="34" charset="0"/>
              </a:rPr>
              <a:t>– </a:t>
            </a:r>
            <a:r>
              <a:rPr lang="es-ES" sz="2000" b="1" dirty="0" err="1">
                <a:solidFill>
                  <a:srgbClr val="C00000"/>
                </a:solidFill>
                <a:latin typeface="Arial Narrow" panose="020B0606020202030204" pitchFamily="34" charset="0"/>
              </a:rPr>
              <a:t>Cod</a:t>
            </a:r>
            <a:r>
              <a:rPr lang="es-ES" sz="2000" b="1" dirty="0">
                <a:solidFill>
                  <a:srgbClr val="C00000"/>
                </a:solidFill>
                <a:latin typeface="Arial Narrow" panose="020B0606020202030204" pitchFamily="34" charset="0"/>
              </a:rPr>
              <a:t>. 345</a:t>
            </a:r>
            <a:endParaRPr lang="es-ES" sz="2000" b="1" dirty="0">
              <a:solidFill>
                <a:srgbClr val="C00000"/>
              </a:solidFill>
              <a:latin typeface="Arial Narrow" panose="020B0606020202030204" pitchFamily="34" charset="0"/>
              <a:ea typeface="+mn-ea"/>
              <a:cs typeface="+mn-cs"/>
            </a:endParaRPr>
          </a:p>
        </p:txBody>
      </p:sp>
      <p:sp>
        <p:nvSpPr>
          <p:cNvPr id="4" name="CuadroTexto 3"/>
          <p:cNvSpPr txBox="1"/>
          <p:nvPr/>
        </p:nvSpPr>
        <p:spPr>
          <a:xfrm>
            <a:off x="85115" y="4128545"/>
            <a:ext cx="7095889" cy="369332"/>
          </a:xfrm>
          <a:prstGeom prst="rect">
            <a:avLst/>
          </a:prstGeom>
          <a:noFill/>
        </p:spPr>
        <p:txBody>
          <a:bodyPr wrap="square" rtlCol="0">
            <a:spAutoFit/>
          </a:bodyPr>
          <a:lstStyle/>
          <a:p>
            <a:pPr algn="ctr"/>
            <a:r>
              <a:rPr lang="es-CO" dirty="0"/>
              <a:t>Se tiene mayor frecuencia de captación de datos en menores 5 años</a:t>
            </a:r>
          </a:p>
        </p:txBody>
      </p:sp>
      <p:sp>
        <p:nvSpPr>
          <p:cNvPr id="17" name="Rectángulo 16"/>
          <p:cNvSpPr/>
          <p:nvPr/>
        </p:nvSpPr>
        <p:spPr>
          <a:xfrm>
            <a:off x="-33688" y="8520752"/>
            <a:ext cx="7090522" cy="623248"/>
          </a:xfrm>
          <a:prstGeom prst="rect">
            <a:avLst/>
          </a:prstGeom>
        </p:spPr>
        <p:txBody>
          <a:bodyPr wrap="square">
            <a:spAutoFit/>
          </a:bodyPr>
          <a:lstStyle/>
          <a:p>
            <a:pPr>
              <a:spcAft>
                <a:spcPts val="0"/>
              </a:spcAft>
            </a:pPr>
            <a:r>
              <a:rPr lang="es-CO" sz="1050" b="1" dirty="0">
                <a:latin typeface="Arial Narrow" panose="020B0606020202030204" pitchFamily="34" charset="0"/>
                <a:ea typeface="Cambria" panose="02040503050406030204" pitchFamily="18" charset="0"/>
              </a:rPr>
              <a:t>Fuente:</a:t>
            </a:r>
            <a:r>
              <a:rPr lang="es-CO" sz="1050" dirty="0">
                <a:latin typeface="Arial Narrow" panose="020B0606020202030204" pitchFamily="34" charset="0"/>
                <a:ea typeface="Cambria" panose="02040503050406030204" pitchFamily="18" charset="0"/>
              </a:rPr>
              <a:t> Sivigila, Medellín, 2025 SE 53.</a:t>
            </a:r>
          </a:p>
          <a:p>
            <a:pPr algn="just">
              <a:spcAft>
                <a:spcPts val="0"/>
              </a:spcAft>
            </a:pPr>
            <a:r>
              <a:rPr lang="es-CO" sz="1200" b="1" dirty="0">
                <a:latin typeface="Arial Narrow" panose="020B0606020202030204" pitchFamily="34" charset="0"/>
                <a:ea typeface="Cambria" panose="02040503050406030204" pitchFamily="18" charset="0"/>
              </a:rPr>
              <a:t>Figura 15. </a:t>
            </a:r>
            <a:r>
              <a:rPr lang="es-CO" sz="1200" dirty="0">
                <a:latin typeface="Arial Narrow" panose="020B0606020202030204" pitchFamily="34" charset="0"/>
                <a:ea typeface="Cambria" panose="02040503050406030204" pitchFamily="18" charset="0"/>
              </a:rPr>
              <a:t>Virus en casos de IRAG – ESI captados por unidad centinela de Medellín según grupo de edad quinquenal, 2025p.</a:t>
            </a:r>
            <a:endParaRPr lang="es-CO" sz="1200" dirty="0">
              <a:effectLst/>
              <a:latin typeface="Arial Narrow" panose="020B0606020202030204" pitchFamily="34" charset="0"/>
              <a:ea typeface="Cambria" panose="02040503050406030204" pitchFamily="18" charset="0"/>
            </a:endParaRPr>
          </a:p>
        </p:txBody>
      </p:sp>
      <p:pic>
        <p:nvPicPr>
          <p:cNvPr id="16" name="Imagen 15">
            <a:extLst>
              <a:ext uri="{FF2B5EF4-FFF2-40B4-BE49-F238E27FC236}">
                <a16:creationId xmlns:a16="http://schemas.microsoft.com/office/drawing/2014/main" id="{EB142340-7427-412E-A901-672468341749}"/>
              </a:ext>
            </a:extLst>
          </p:cNvPr>
          <p:cNvPicPr>
            <a:picLocks noChangeAspect="1"/>
          </p:cNvPicPr>
          <p:nvPr/>
        </p:nvPicPr>
        <p:blipFill>
          <a:blip r:embed="rId3"/>
          <a:stretch>
            <a:fillRect/>
          </a:stretch>
        </p:blipFill>
        <p:spPr>
          <a:xfrm>
            <a:off x="19896" y="4513423"/>
            <a:ext cx="7126214" cy="3875001"/>
          </a:xfrm>
          <a:prstGeom prst="rect">
            <a:avLst/>
          </a:prstGeom>
        </p:spPr>
      </p:pic>
      <p:pic>
        <p:nvPicPr>
          <p:cNvPr id="18" name="Imagen 17">
            <a:extLst>
              <a:ext uri="{FF2B5EF4-FFF2-40B4-BE49-F238E27FC236}">
                <a16:creationId xmlns:a16="http://schemas.microsoft.com/office/drawing/2014/main" id="{616F0A1E-634A-4FF4-94A8-59F7439B2993}"/>
              </a:ext>
            </a:extLst>
          </p:cNvPr>
          <p:cNvPicPr>
            <a:picLocks noChangeAspect="1"/>
          </p:cNvPicPr>
          <p:nvPr/>
        </p:nvPicPr>
        <p:blipFill>
          <a:blip r:embed="rId4"/>
          <a:stretch>
            <a:fillRect/>
          </a:stretch>
        </p:blipFill>
        <p:spPr>
          <a:xfrm>
            <a:off x="2278693" y="596993"/>
            <a:ext cx="4867417" cy="2757377"/>
          </a:xfrm>
          <a:prstGeom prst="rect">
            <a:avLst/>
          </a:prstGeom>
        </p:spPr>
      </p:pic>
    </p:spTree>
    <p:extLst>
      <p:ext uri="{BB962C8B-B14F-4D97-AF65-F5344CB8AC3E}">
        <p14:creationId xmlns:p14="http://schemas.microsoft.com/office/powerpoint/2010/main" val="3283444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13 Rectángulo">
            <a:extLst>
              <a:ext uri="{FF2B5EF4-FFF2-40B4-BE49-F238E27FC236}">
                <a16:creationId xmlns:a16="http://schemas.microsoft.com/office/drawing/2014/main" id="{9EE3C3CF-4FDA-4CE5-B381-16916AFD5C42}"/>
              </a:ext>
            </a:extLst>
          </p:cNvPr>
          <p:cNvSpPr/>
          <p:nvPr/>
        </p:nvSpPr>
        <p:spPr>
          <a:xfrm>
            <a:off x="26767" y="4886462"/>
            <a:ext cx="7150840"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Rectángulo 1"/>
          <p:cNvSpPr/>
          <p:nvPr/>
        </p:nvSpPr>
        <p:spPr>
          <a:xfrm>
            <a:off x="0" y="-17514"/>
            <a:ext cx="2123207" cy="221221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26" name="13 Rectángulo">
            <a:extLst>
              <a:ext uri="{FF2B5EF4-FFF2-40B4-BE49-F238E27FC236}">
                <a16:creationId xmlns:a16="http://schemas.microsoft.com/office/drawing/2014/main" id="{9A921D88-2990-4967-BB1E-868FD37934E4}"/>
              </a:ext>
            </a:extLst>
          </p:cNvPr>
          <p:cNvSpPr/>
          <p:nvPr/>
        </p:nvSpPr>
        <p:spPr>
          <a:xfrm>
            <a:off x="2151839" y="-3382"/>
            <a:ext cx="5049059"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8429" y="2203748"/>
            <a:ext cx="2143410"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4" y="492976"/>
            <a:ext cx="2562201" cy="276999"/>
          </a:xfrm>
          <a:prstGeom prst="rect">
            <a:avLst/>
          </a:prstGeom>
          <a:noFill/>
        </p:spPr>
        <p:txBody>
          <a:bodyPr wrap="square" rtlCol="0">
            <a:spAutoFit/>
          </a:bodyPr>
          <a:lstStyle/>
          <a:p>
            <a:r>
              <a:rPr lang="es-ES" sz="1200" b="1" dirty="0">
                <a:latin typeface="Arial Narrow" panose="020B0606020202030204" pitchFamily="34" charset="0"/>
              </a:rPr>
              <a:t>Periodo epidemiológico XIII - 2025</a:t>
            </a:r>
          </a:p>
        </p:txBody>
      </p:sp>
      <p:grpSp>
        <p:nvGrpSpPr>
          <p:cNvPr id="8" name="7 Grupo"/>
          <p:cNvGrpSpPr/>
          <p:nvPr/>
        </p:nvGrpSpPr>
        <p:grpSpPr>
          <a:xfrm>
            <a:off x="274008" y="3416239"/>
            <a:ext cx="1800200" cy="507733"/>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34998" y="3479605"/>
              <a:ext cx="1873449" cy="603366"/>
            </a:xfrm>
            <a:prstGeom prst="rect">
              <a:avLst/>
            </a:prstGeom>
            <a:noFill/>
          </p:spPr>
          <p:txBody>
            <a:bodyPr wrap="square" rtlCol="0">
              <a:spAutoFit/>
            </a:bodyPr>
            <a:lstStyle/>
            <a:p>
              <a:pPr algn="ctr"/>
              <a:r>
                <a:rPr lang="es-ES" sz="1600" b="1" dirty="0">
                  <a:latin typeface="Arial Narrow" panose="020B0606020202030204" pitchFamily="34" charset="0"/>
                </a:rPr>
                <a:t>196067</a:t>
              </a:r>
            </a:p>
          </p:txBody>
        </p:sp>
      </p:grpSp>
      <p:sp>
        <p:nvSpPr>
          <p:cNvPr id="9" name="8 CuadroTexto"/>
          <p:cNvSpPr txBox="1"/>
          <p:nvPr/>
        </p:nvSpPr>
        <p:spPr>
          <a:xfrm>
            <a:off x="153946" y="3993995"/>
            <a:ext cx="1969261" cy="553998"/>
          </a:xfrm>
          <a:prstGeom prst="rect">
            <a:avLst/>
          </a:prstGeom>
          <a:noFill/>
        </p:spPr>
        <p:txBody>
          <a:bodyPr wrap="square" rtlCol="0">
            <a:spAutoFit/>
          </a:bodyPr>
          <a:lstStyle/>
          <a:p>
            <a:pPr algn="ctr"/>
            <a:r>
              <a:rPr lang="es-ES" sz="1000" b="1" dirty="0">
                <a:latin typeface="Arial Narrow" panose="020B0606020202030204" pitchFamily="34" charset="0"/>
              </a:rPr>
              <a:t>Variación porcentual de  14,0%  menos respecto al año anterior donde se reportó  2280046</a:t>
            </a:r>
            <a:r>
              <a:rPr lang="es-ES" sz="1000" b="1" dirty="0">
                <a:solidFill>
                  <a:srgbClr val="FF0000"/>
                </a:solidFill>
                <a:latin typeface="Arial Narrow" panose="020B0606020202030204" pitchFamily="34" charset="0"/>
              </a:rPr>
              <a:t> </a:t>
            </a:r>
            <a:r>
              <a:rPr lang="es-ES" sz="1000" b="1" dirty="0">
                <a:latin typeface="Arial Narrow" panose="020B0606020202030204" pitchFamily="34" charset="0"/>
              </a:rPr>
              <a:t>casos</a:t>
            </a:r>
          </a:p>
        </p:txBody>
      </p:sp>
      <p:grpSp>
        <p:nvGrpSpPr>
          <p:cNvPr id="15" name="14 Grupo"/>
          <p:cNvGrpSpPr/>
          <p:nvPr/>
        </p:nvGrpSpPr>
        <p:grpSpPr>
          <a:xfrm>
            <a:off x="2189947" y="133319"/>
            <a:ext cx="936104" cy="261610"/>
            <a:chOff x="2448322" y="74775"/>
            <a:chExt cx="936104" cy="261610"/>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47</a:t>
            </a:r>
            <a:endParaRPr lang="es-ES" sz="1050" b="1" dirty="0">
              <a:latin typeface="Arial Narrow" panose="020B0606020202030204" pitchFamily="34" charset="0"/>
            </a:endParaRPr>
          </a:p>
        </p:txBody>
      </p:sp>
      <p:sp>
        <p:nvSpPr>
          <p:cNvPr id="37" name="36 Título"/>
          <p:cNvSpPr>
            <a:spLocks noGrp="1"/>
          </p:cNvSpPr>
          <p:nvPr>
            <p:ph type="ctrTitle"/>
          </p:nvPr>
        </p:nvSpPr>
        <p:spPr>
          <a:xfrm>
            <a:off x="-74280" y="1333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EDA</a:t>
            </a:r>
          </a:p>
        </p:txBody>
      </p:sp>
      <p:grpSp>
        <p:nvGrpSpPr>
          <p:cNvPr id="31" name="25 Grupo">
            <a:extLst>
              <a:ext uri="{FF2B5EF4-FFF2-40B4-BE49-F238E27FC236}">
                <a16:creationId xmlns:a16="http://schemas.microsoft.com/office/drawing/2014/main" id="{891DEE5B-9E4E-4ACC-9414-5FCA2099358C}"/>
              </a:ext>
            </a:extLst>
          </p:cNvPr>
          <p:cNvGrpSpPr/>
          <p:nvPr/>
        </p:nvGrpSpPr>
        <p:grpSpPr>
          <a:xfrm>
            <a:off x="153946" y="4965888"/>
            <a:ext cx="4253462" cy="307777"/>
            <a:chOff x="2448322" y="74775"/>
            <a:chExt cx="4253462" cy="307777"/>
          </a:xfrm>
        </p:grpSpPr>
        <p:sp>
          <p:nvSpPr>
            <p:cNvPr id="32" name="26 Elipse">
              <a:extLst>
                <a:ext uri="{FF2B5EF4-FFF2-40B4-BE49-F238E27FC236}">
                  <a16:creationId xmlns:a16="http://schemas.microsoft.com/office/drawing/2014/main" id="{509D6518-DA4B-4F01-A9AF-597DBC0844FA}"/>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3" name="27 Conector recto">
              <a:extLst>
                <a:ext uri="{FF2B5EF4-FFF2-40B4-BE49-F238E27FC236}">
                  <a16:creationId xmlns:a16="http://schemas.microsoft.com/office/drawing/2014/main" id="{1B84D9F1-C756-4DEB-91FC-368214E77225}"/>
                </a:ext>
              </a:extLst>
            </p:cNvPr>
            <p:cNvCxnSpPr>
              <a:stCxn id="3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28 CuadroTexto">
              <a:extLst>
                <a:ext uri="{FF2B5EF4-FFF2-40B4-BE49-F238E27FC236}">
                  <a16:creationId xmlns:a16="http://schemas.microsoft.com/office/drawing/2014/main" id="{C5D17E55-25B3-4DE0-8BC3-BB4BC3D45817}"/>
                </a:ext>
              </a:extLst>
            </p:cNvPr>
            <p:cNvSpPr txBox="1"/>
            <p:nvPr/>
          </p:nvSpPr>
          <p:spPr>
            <a:xfrm>
              <a:off x="3302538" y="74775"/>
              <a:ext cx="3399246" cy="307777"/>
            </a:xfrm>
            <a:prstGeom prst="rect">
              <a:avLst/>
            </a:prstGeom>
            <a:noFill/>
          </p:spPr>
          <p:txBody>
            <a:bodyPr wrap="square" rtlCol="0">
              <a:spAutoFit/>
            </a:bodyPr>
            <a:lstStyle/>
            <a:p>
              <a:r>
                <a:rPr lang="es-ES" b="1" dirty="0">
                  <a:solidFill>
                    <a:schemeClr val="tx1"/>
                  </a:solidFill>
                  <a:latin typeface="Arial Narrow" panose="020B0606020202030204" pitchFamily="34" charset="0"/>
                </a:rPr>
                <a:t>Comportamiento variables de interés</a:t>
              </a:r>
            </a:p>
          </p:txBody>
        </p:sp>
      </p:grpSp>
      <p:sp>
        <p:nvSpPr>
          <p:cNvPr id="102" name="63 CuadroTexto">
            <a:extLst>
              <a:ext uri="{FF2B5EF4-FFF2-40B4-BE49-F238E27FC236}">
                <a16:creationId xmlns:a16="http://schemas.microsoft.com/office/drawing/2014/main" id="{3353A748-2BBF-43D6-B270-01758623E520}"/>
              </a:ext>
            </a:extLst>
          </p:cNvPr>
          <p:cNvSpPr txBox="1"/>
          <p:nvPr/>
        </p:nvSpPr>
        <p:spPr>
          <a:xfrm>
            <a:off x="3131591" y="94856"/>
            <a:ext cx="2444026"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Incidencia por 1000 habitantes</a:t>
            </a:r>
          </a:p>
        </p:txBody>
      </p:sp>
      <p:sp>
        <p:nvSpPr>
          <p:cNvPr id="104" name="69 Rectángulo">
            <a:extLst>
              <a:ext uri="{FF2B5EF4-FFF2-40B4-BE49-F238E27FC236}">
                <a16:creationId xmlns:a16="http://schemas.microsoft.com/office/drawing/2014/main" id="{577C6B3B-B460-4927-9B4E-37B3591AAB0F}"/>
              </a:ext>
            </a:extLst>
          </p:cNvPr>
          <p:cNvSpPr/>
          <p:nvPr/>
        </p:nvSpPr>
        <p:spPr>
          <a:xfrm>
            <a:off x="2103083" y="4314433"/>
            <a:ext cx="475414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los casos notificados EDA del 2018 al 2025. </a:t>
            </a:r>
          </a:p>
          <a:p>
            <a:pPr algn="just"/>
            <a:r>
              <a:rPr lang="es-ES" sz="1050" dirty="0">
                <a:latin typeface="Arial Narrow" panose="020B0606020202030204" pitchFamily="34" charset="0"/>
              </a:rPr>
              <a:t>Periodo epidemiológico  acumulado XIII 2025(p). </a:t>
            </a:r>
          </a:p>
        </p:txBody>
      </p:sp>
      <p:grpSp>
        <p:nvGrpSpPr>
          <p:cNvPr id="173" name="5 Grupo">
            <a:extLst>
              <a:ext uri="{FF2B5EF4-FFF2-40B4-BE49-F238E27FC236}">
                <a16:creationId xmlns:a16="http://schemas.microsoft.com/office/drawing/2014/main" id="{A99DF991-3E92-462B-B152-97F5787F5E3D}"/>
              </a:ext>
            </a:extLst>
          </p:cNvPr>
          <p:cNvGrpSpPr/>
          <p:nvPr/>
        </p:nvGrpSpPr>
        <p:grpSpPr>
          <a:xfrm>
            <a:off x="58241" y="5740989"/>
            <a:ext cx="1581859" cy="3054747"/>
            <a:chOff x="1011486" y="553075"/>
            <a:chExt cx="857830" cy="1623047"/>
          </a:xfrm>
        </p:grpSpPr>
        <p:pic>
          <p:nvPicPr>
            <p:cNvPr id="174" name="Picture 3">
              <a:extLst>
                <a:ext uri="{FF2B5EF4-FFF2-40B4-BE49-F238E27FC236}">
                  <a16:creationId xmlns:a16="http://schemas.microsoft.com/office/drawing/2014/main" id="{C242ADE3-ACE3-45EC-9394-631610310CF9}"/>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5" name="11 Rectángulo redondeado">
              <a:extLst>
                <a:ext uri="{FF2B5EF4-FFF2-40B4-BE49-F238E27FC236}">
                  <a16:creationId xmlns:a16="http://schemas.microsoft.com/office/drawing/2014/main" id="{82DC7C44-08F7-4A53-A069-2B556827F2E8}"/>
                </a:ext>
              </a:extLst>
            </p:cNvPr>
            <p:cNvSpPr/>
            <p:nvPr/>
          </p:nvSpPr>
          <p:spPr>
            <a:xfrm>
              <a:off x="1031165" y="1558895"/>
              <a:ext cx="823233" cy="35438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45,1%</a:t>
              </a:r>
            </a:p>
          </p:txBody>
        </p:sp>
        <p:sp>
          <p:nvSpPr>
            <p:cNvPr id="176" name="3 Rectángulo">
              <a:extLst>
                <a:ext uri="{FF2B5EF4-FFF2-40B4-BE49-F238E27FC236}">
                  <a16:creationId xmlns:a16="http://schemas.microsoft.com/office/drawing/2014/main" id="{3BE6ECAE-8935-46D8-A315-BC14D70B1A08}"/>
                </a:ext>
              </a:extLst>
            </p:cNvPr>
            <p:cNvSpPr/>
            <p:nvPr/>
          </p:nvSpPr>
          <p:spPr>
            <a:xfrm>
              <a:off x="1088994" y="1258859"/>
              <a:ext cx="717535" cy="197550"/>
            </a:xfrm>
            <a:prstGeom prst="rect">
              <a:avLst/>
            </a:prstGeom>
          </p:spPr>
          <p:txBody>
            <a:bodyPr wrap="square">
              <a:spAutoFit/>
            </a:bodyPr>
            <a:lstStyle/>
            <a:p>
              <a:pPr algn="ctr"/>
              <a:r>
                <a:rPr lang="es-ES" sz="1600" b="1" u="sng" dirty="0">
                  <a:latin typeface="Arial Narrow" panose="020B0606020202030204" pitchFamily="34" charset="0"/>
                </a:rPr>
                <a:t>Masculino</a:t>
              </a:r>
              <a:endParaRPr lang="es-ES" sz="1600" b="1" u="sng" dirty="0">
                <a:solidFill>
                  <a:sysClr val="windowText" lastClr="000000"/>
                </a:solidFill>
                <a:latin typeface="Arial Narrow" panose="020B0606020202030204" pitchFamily="34" charset="0"/>
              </a:endParaRPr>
            </a:p>
          </p:txBody>
        </p:sp>
        <p:sp>
          <p:nvSpPr>
            <p:cNvPr id="177" name="4 Rectángulo">
              <a:extLst>
                <a:ext uri="{FF2B5EF4-FFF2-40B4-BE49-F238E27FC236}">
                  <a16:creationId xmlns:a16="http://schemas.microsoft.com/office/drawing/2014/main" id="{3E4B45A7-5641-480B-B128-A5DFBE97D98D}"/>
                </a:ext>
              </a:extLst>
            </p:cNvPr>
            <p:cNvSpPr/>
            <p:nvPr/>
          </p:nvSpPr>
          <p:spPr>
            <a:xfrm>
              <a:off x="1011486" y="1978572"/>
              <a:ext cx="855596" cy="197550"/>
            </a:xfrm>
            <a:prstGeom prst="rect">
              <a:avLst/>
            </a:prstGeom>
          </p:spPr>
          <p:txBody>
            <a:bodyPr wrap="square">
              <a:spAutoFit/>
            </a:bodyPr>
            <a:lstStyle/>
            <a:p>
              <a:pPr algn="ctr"/>
              <a:r>
                <a:rPr lang="es-ES" sz="1600" b="1" dirty="0">
                  <a:latin typeface="Arial Narrow" panose="020B0606020202030204" pitchFamily="34" charset="0"/>
                </a:rPr>
                <a:t>89094 casos</a:t>
              </a:r>
              <a:endParaRPr lang="es-CO" sz="1600" dirty="0"/>
            </a:p>
          </p:txBody>
        </p:sp>
      </p:grpSp>
      <p:grpSp>
        <p:nvGrpSpPr>
          <p:cNvPr id="178" name="2 Grupo">
            <a:extLst>
              <a:ext uri="{FF2B5EF4-FFF2-40B4-BE49-F238E27FC236}">
                <a16:creationId xmlns:a16="http://schemas.microsoft.com/office/drawing/2014/main" id="{240B3408-5E6E-4FDF-8C51-1715F9784706}"/>
              </a:ext>
            </a:extLst>
          </p:cNvPr>
          <p:cNvGrpSpPr/>
          <p:nvPr/>
        </p:nvGrpSpPr>
        <p:grpSpPr>
          <a:xfrm>
            <a:off x="1803303" y="5807034"/>
            <a:ext cx="1797147" cy="2843990"/>
            <a:chOff x="1851353" y="1057131"/>
            <a:chExt cx="957376" cy="1639817"/>
          </a:xfrm>
        </p:grpSpPr>
        <p:sp>
          <p:nvSpPr>
            <p:cNvPr id="179" name="41 Rectángulo redondeado">
              <a:extLst>
                <a:ext uri="{FF2B5EF4-FFF2-40B4-BE49-F238E27FC236}">
                  <a16:creationId xmlns:a16="http://schemas.microsoft.com/office/drawing/2014/main" id="{951AA765-2D1E-4B9A-8105-3F69D550CCE9}"/>
                </a:ext>
              </a:extLst>
            </p:cNvPr>
            <p:cNvSpPr/>
            <p:nvPr/>
          </p:nvSpPr>
          <p:spPr>
            <a:xfrm>
              <a:off x="1984919" y="2076577"/>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54,9%</a:t>
              </a:r>
            </a:p>
          </p:txBody>
        </p:sp>
        <p:sp>
          <p:nvSpPr>
            <p:cNvPr id="180" name="31 Rectángulo">
              <a:extLst>
                <a:ext uri="{FF2B5EF4-FFF2-40B4-BE49-F238E27FC236}">
                  <a16:creationId xmlns:a16="http://schemas.microsoft.com/office/drawing/2014/main" id="{A07EF153-B498-4343-AD2C-E14ED910739B}"/>
                </a:ext>
              </a:extLst>
            </p:cNvPr>
            <p:cNvSpPr/>
            <p:nvPr/>
          </p:nvSpPr>
          <p:spPr>
            <a:xfrm>
              <a:off x="1879284" y="1782397"/>
              <a:ext cx="929445" cy="232248"/>
            </a:xfrm>
            <a:prstGeom prst="rect">
              <a:avLst/>
            </a:prstGeom>
          </p:spPr>
          <p:txBody>
            <a:bodyPr wrap="square">
              <a:spAutoFit/>
            </a:bodyPr>
            <a:lstStyle/>
            <a:p>
              <a:pPr algn="ctr"/>
              <a:r>
                <a:rPr lang="es-ES" sz="1600" b="1" u="sng" dirty="0">
                  <a:latin typeface="Arial Narrow" panose="020B0606020202030204" pitchFamily="34" charset="0"/>
                </a:rPr>
                <a:t>Femenino</a:t>
              </a:r>
              <a:endParaRPr lang="es-ES" sz="1600" b="1" u="sng" dirty="0">
                <a:solidFill>
                  <a:sysClr val="windowText" lastClr="000000"/>
                </a:solidFill>
                <a:latin typeface="Arial Narrow" panose="020B0606020202030204" pitchFamily="34" charset="0"/>
              </a:endParaRPr>
            </a:p>
          </p:txBody>
        </p:sp>
        <p:sp>
          <p:nvSpPr>
            <p:cNvPr id="181" name="34 Rectángulo">
              <a:extLst>
                <a:ext uri="{FF2B5EF4-FFF2-40B4-BE49-F238E27FC236}">
                  <a16:creationId xmlns:a16="http://schemas.microsoft.com/office/drawing/2014/main" id="{DA4498F3-588D-4061-BF9A-6202CC261B3B}"/>
                </a:ext>
              </a:extLst>
            </p:cNvPr>
            <p:cNvSpPr/>
            <p:nvPr/>
          </p:nvSpPr>
          <p:spPr>
            <a:xfrm>
              <a:off x="2043847" y="2483093"/>
              <a:ext cx="673084" cy="213855"/>
            </a:xfrm>
            <a:prstGeom prst="rect">
              <a:avLst/>
            </a:prstGeom>
          </p:spPr>
          <p:txBody>
            <a:bodyPr wrap="none">
              <a:spAutoFit/>
            </a:bodyPr>
            <a:lstStyle/>
            <a:p>
              <a:pPr algn="ctr"/>
              <a:r>
                <a:rPr lang="es-ES" sz="1600" b="1" dirty="0">
                  <a:latin typeface="Arial Narrow" panose="020B0606020202030204" pitchFamily="34" charset="0"/>
                </a:rPr>
                <a:t>108531 casos</a:t>
              </a:r>
              <a:endParaRPr lang="es-CO" sz="1600" dirty="0"/>
            </a:p>
          </p:txBody>
        </p:sp>
        <p:pic>
          <p:nvPicPr>
            <p:cNvPr id="182" name="Picture 3">
              <a:extLst>
                <a:ext uri="{FF2B5EF4-FFF2-40B4-BE49-F238E27FC236}">
                  <a16:creationId xmlns:a16="http://schemas.microsoft.com/office/drawing/2014/main" id="{0A81E725-8FF1-4AC2-A9E4-1066E2AB5B7D}"/>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29313" t="7366" r="56038"/>
            <a:stretch/>
          </p:blipFill>
          <p:spPr bwMode="auto">
            <a:xfrm>
              <a:off x="1851353" y="1057131"/>
              <a:ext cx="857424"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9" name="Picture 5">
            <a:extLst>
              <a:ext uri="{FF2B5EF4-FFF2-40B4-BE49-F238E27FC236}">
                <a16:creationId xmlns:a16="http://schemas.microsoft.com/office/drawing/2014/main" id="{6F84255A-07F8-4FA3-AE45-455BD36A6FE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779251" y="5775434"/>
            <a:ext cx="1744716" cy="153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0" name="84 Grupo">
            <a:extLst>
              <a:ext uri="{FF2B5EF4-FFF2-40B4-BE49-F238E27FC236}">
                <a16:creationId xmlns:a16="http://schemas.microsoft.com/office/drawing/2014/main" id="{F60434E7-5686-46C2-A965-C44B18DFBD4D}"/>
              </a:ext>
            </a:extLst>
          </p:cNvPr>
          <p:cNvGrpSpPr/>
          <p:nvPr/>
        </p:nvGrpSpPr>
        <p:grpSpPr>
          <a:xfrm>
            <a:off x="3951211" y="7442572"/>
            <a:ext cx="1484720" cy="915044"/>
            <a:chOff x="-14122" y="7072716"/>
            <a:chExt cx="1229607" cy="783969"/>
          </a:xfrm>
        </p:grpSpPr>
        <p:sp>
          <p:nvSpPr>
            <p:cNvPr id="231" name="85 CuadroTexto">
              <a:extLst>
                <a:ext uri="{FF2B5EF4-FFF2-40B4-BE49-F238E27FC236}">
                  <a16:creationId xmlns:a16="http://schemas.microsoft.com/office/drawing/2014/main" id="{1023BD99-5D0D-4548-A66E-9B0094B6FA43}"/>
                </a:ext>
              </a:extLst>
            </p:cNvPr>
            <p:cNvSpPr txBox="1"/>
            <p:nvPr/>
          </p:nvSpPr>
          <p:spPr>
            <a:xfrm>
              <a:off x="-14122" y="7072716"/>
              <a:ext cx="1229607" cy="584775"/>
            </a:xfrm>
            <a:prstGeom prst="rect">
              <a:avLst/>
            </a:prstGeom>
            <a:noFill/>
          </p:spPr>
          <p:txBody>
            <a:bodyPr wrap="square" rtlCol="0">
              <a:spAutoFit/>
            </a:bodyPr>
            <a:lstStyle/>
            <a:p>
              <a:pPr algn="ctr"/>
              <a:r>
                <a:rPr lang="es-ES" sz="1600" b="1" u="sng" dirty="0">
                  <a:latin typeface="Arial Narrow" panose="020B0606020202030204" pitchFamily="34" charset="0"/>
                </a:rPr>
                <a:t>Hospitalizados</a:t>
              </a:r>
            </a:p>
          </p:txBody>
        </p:sp>
        <p:sp>
          <p:nvSpPr>
            <p:cNvPr id="232" name="86 Rectángulo redondeado">
              <a:extLst>
                <a:ext uri="{FF2B5EF4-FFF2-40B4-BE49-F238E27FC236}">
                  <a16:creationId xmlns:a16="http://schemas.microsoft.com/office/drawing/2014/main" id="{DBD2D868-9ACD-42EC-AC41-4D35E0EB1FD6}"/>
                </a:ext>
              </a:extLst>
            </p:cNvPr>
            <p:cNvSpPr/>
            <p:nvPr/>
          </p:nvSpPr>
          <p:spPr>
            <a:xfrm>
              <a:off x="69701" y="7400012"/>
              <a:ext cx="96373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93,3%</a:t>
              </a:r>
            </a:p>
          </p:txBody>
        </p:sp>
      </p:grpSp>
      <p:pic>
        <p:nvPicPr>
          <p:cNvPr id="233" name="Picture 6">
            <a:extLst>
              <a:ext uri="{FF2B5EF4-FFF2-40B4-BE49-F238E27FC236}">
                <a16:creationId xmlns:a16="http://schemas.microsoft.com/office/drawing/2014/main" id="{18898D55-DDCA-423C-BCFF-0483373B7B5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5435162" y="5935888"/>
            <a:ext cx="1810997" cy="153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4" name="88 Grupo">
            <a:extLst>
              <a:ext uri="{FF2B5EF4-FFF2-40B4-BE49-F238E27FC236}">
                <a16:creationId xmlns:a16="http://schemas.microsoft.com/office/drawing/2014/main" id="{432E63CC-DDE1-4FAE-9270-8F5CFAFC10D7}"/>
              </a:ext>
            </a:extLst>
          </p:cNvPr>
          <p:cNvGrpSpPr/>
          <p:nvPr/>
        </p:nvGrpSpPr>
        <p:grpSpPr>
          <a:xfrm>
            <a:off x="5810482" y="7456072"/>
            <a:ext cx="1229607" cy="784842"/>
            <a:chOff x="-14122" y="7072716"/>
            <a:chExt cx="1229607" cy="650645"/>
          </a:xfrm>
        </p:grpSpPr>
        <p:sp>
          <p:nvSpPr>
            <p:cNvPr id="235" name="89 CuadroTexto">
              <a:extLst>
                <a:ext uri="{FF2B5EF4-FFF2-40B4-BE49-F238E27FC236}">
                  <a16:creationId xmlns:a16="http://schemas.microsoft.com/office/drawing/2014/main" id="{6E30CD0D-60E0-4C43-ADC3-085FC5D5E5E2}"/>
                </a:ext>
              </a:extLst>
            </p:cNvPr>
            <p:cNvSpPr txBox="1"/>
            <p:nvPr/>
          </p:nvSpPr>
          <p:spPr>
            <a:xfrm>
              <a:off x="-14122" y="7072716"/>
              <a:ext cx="1229607" cy="280666"/>
            </a:xfrm>
            <a:prstGeom prst="rect">
              <a:avLst/>
            </a:prstGeom>
            <a:noFill/>
          </p:spPr>
          <p:txBody>
            <a:bodyPr wrap="square" rtlCol="0">
              <a:spAutoFit/>
            </a:bodyPr>
            <a:lstStyle/>
            <a:p>
              <a:pPr algn="ctr"/>
              <a:r>
                <a:rPr lang="es-ES" sz="1600" b="1" u="sng" dirty="0">
                  <a:latin typeface="Arial Narrow" panose="020B0606020202030204" pitchFamily="34" charset="0"/>
                </a:rPr>
                <a:t>Defunciones</a:t>
              </a:r>
            </a:p>
          </p:txBody>
        </p:sp>
        <p:sp>
          <p:nvSpPr>
            <p:cNvPr id="236" name="90 Rectángulo redondeado">
              <a:extLst>
                <a:ext uri="{FF2B5EF4-FFF2-40B4-BE49-F238E27FC236}">
                  <a16:creationId xmlns:a16="http://schemas.microsoft.com/office/drawing/2014/main" id="{B60CBF29-731C-48E1-9FD1-C4BD0450F758}"/>
                </a:ext>
              </a:extLst>
            </p:cNvPr>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grpSp>
      <p:pic>
        <p:nvPicPr>
          <p:cNvPr id="17" name="Imagen 16">
            <a:extLst>
              <a:ext uri="{FF2B5EF4-FFF2-40B4-BE49-F238E27FC236}">
                <a16:creationId xmlns:a16="http://schemas.microsoft.com/office/drawing/2014/main" id="{8F16D584-5B4C-4B15-AA9D-5557E1B0EC81}"/>
              </a:ext>
            </a:extLst>
          </p:cNvPr>
          <p:cNvPicPr>
            <a:picLocks noChangeAspect="1"/>
          </p:cNvPicPr>
          <p:nvPr/>
        </p:nvPicPr>
        <p:blipFill>
          <a:blip r:embed="rId9"/>
          <a:stretch>
            <a:fillRect/>
          </a:stretch>
        </p:blipFill>
        <p:spPr>
          <a:xfrm>
            <a:off x="381351" y="728279"/>
            <a:ext cx="1359954" cy="1405763"/>
          </a:xfrm>
          <a:prstGeom prst="rect">
            <a:avLst/>
          </a:prstGeom>
        </p:spPr>
      </p:pic>
      <p:pic>
        <p:nvPicPr>
          <p:cNvPr id="19" name="Imagen 18">
            <a:extLst>
              <a:ext uri="{FF2B5EF4-FFF2-40B4-BE49-F238E27FC236}">
                <a16:creationId xmlns:a16="http://schemas.microsoft.com/office/drawing/2014/main" id="{EA280FC7-DCBC-41E9-A89E-CCAD82562144}"/>
              </a:ext>
            </a:extLst>
          </p:cNvPr>
          <p:cNvPicPr>
            <a:picLocks noChangeAspect="1"/>
          </p:cNvPicPr>
          <p:nvPr/>
        </p:nvPicPr>
        <p:blipFill>
          <a:blip r:embed="rId10"/>
          <a:stretch>
            <a:fillRect/>
          </a:stretch>
        </p:blipFill>
        <p:spPr>
          <a:xfrm>
            <a:off x="2164645" y="511486"/>
            <a:ext cx="5012961" cy="3778613"/>
          </a:xfrm>
          <a:prstGeom prst="rect">
            <a:avLst/>
          </a:prstGeom>
        </p:spPr>
      </p:pic>
      <p:sp>
        <p:nvSpPr>
          <p:cNvPr id="97" name="34 Rectángulo">
            <a:extLst>
              <a:ext uri="{FF2B5EF4-FFF2-40B4-BE49-F238E27FC236}">
                <a16:creationId xmlns:a16="http://schemas.microsoft.com/office/drawing/2014/main" id="{4156504F-3F9C-4162-AB0E-33F61014B6EC}"/>
              </a:ext>
            </a:extLst>
          </p:cNvPr>
          <p:cNvSpPr/>
          <p:nvPr/>
        </p:nvSpPr>
        <p:spPr>
          <a:xfrm>
            <a:off x="4092017" y="8381508"/>
            <a:ext cx="1077539" cy="338554"/>
          </a:xfrm>
          <a:prstGeom prst="rect">
            <a:avLst/>
          </a:prstGeom>
        </p:spPr>
        <p:txBody>
          <a:bodyPr wrap="none">
            <a:spAutoFit/>
          </a:bodyPr>
          <a:lstStyle/>
          <a:p>
            <a:pPr algn="ctr"/>
            <a:r>
              <a:rPr lang="es-ES" sz="1600" b="1" dirty="0">
                <a:latin typeface="Arial Narrow" panose="020B0606020202030204" pitchFamily="34" charset="0"/>
              </a:rPr>
              <a:t>5171 casos</a:t>
            </a:r>
            <a:endParaRPr lang="es-CO" sz="1600" dirty="0"/>
          </a:p>
        </p:txBody>
      </p:sp>
      <p:sp>
        <p:nvSpPr>
          <p:cNvPr id="98" name="34 Rectángulo">
            <a:extLst>
              <a:ext uri="{FF2B5EF4-FFF2-40B4-BE49-F238E27FC236}">
                <a16:creationId xmlns:a16="http://schemas.microsoft.com/office/drawing/2014/main" id="{2CE3F871-D58C-45D2-A73A-109459F87CFB}"/>
              </a:ext>
            </a:extLst>
          </p:cNvPr>
          <p:cNvSpPr/>
          <p:nvPr/>
        </p:nvSpPr>
        <p:spPr>
          <a:xfrm>
            <a:off x="6065584" y="8441819"/>
            <a:ext cx="798617" cy="338554"/>
          </a:xfrm>
          <a:prstGeom prst="rect">
            <a:avLst/>
          </a:prstGeom>
        </p:spPr>
        <p:txBody>
          <a:bodyPr wrap="none">
            <a:spAutoFit/>
          </a:bodyPr>
          <a:lstStyle/>
          <a:p>
            <a:pPr algn="ctr"/>
            <a:r>
              <a:rPr lang="es-ES" sz="1600" b="1" dirty="0">
                <a:latin typeface="Arial Narrow" panose="020B0606020202030204" pitchFamily="34" charset="0"/>
              </a:rPr>
              <a:t>9 casos</a:t>
            </a:r>
            <a:endParaRPr lang="es-CO" sz="1600" dirty="0"/>
          </a:p>
        </p:txBody>
      </p:sp>
    </p:spTree>
    <p:extLst>
      <p:ext uri="{BB962C8B-B14F-4D97-AF65-F5344CB8AC3E}">
        <p14:creationId xmlns:p14="http://schemas.microsoft.com/office/powerpoint/2010/main" val="698278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13 Rectángulo">
            <a:extLst>
              <a:ext uri="{FF2B5EF4-FFF2-40B4-BE49-F238E27FC236}">
                <a16:creationId xmlns:a16="http://schemas.microsoft.com/office/drawing/2014/main" id="{9EE3C3CF-4FDA-4CE5-B381-16916AFD5C42}"/>
              </a:ext>
            </a:extLst>
          </p:cNvPr>
          <p:cNvSpPr/>
          <p:nvPr/>
        </p:nvSpPr>
        <p:spPr>
          <a:xfrm>
            <a:off x="26767" y="4886462"/>
            <a:ext cx="7150840"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13 Rectángulo">
            <a:extLst>
              <a:ext uri="{FF2B5EF4-FFF2-40B4-BE49-F238E27FC236}">
                <a16:creationId xmlns:a16="http://schemas.microsoft.com/office/drawing/2014/main" id="{9A921D88-2990-4967-BB1E-868FD37934E4}"/>
              </a:ext>
            </a:extLst>
          </p:cNvPr>
          <p:cNvSpPr/>
          <p:nvPr/>
        </p:nvSpPr>
        <p:spPr>
          <a:xfrm>
            <a:off x="16524" y="33570"/>
            <a:ext cx="7131977"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14 Grupo"/>
          <p:cNvGrpSpPr/>
          <p:nvPr/>
        </p:nvGrpSpPr>
        <p:grpSpPr>
          <a:xfrm>
            <a:off x="297962" y="113822"/>
            <a:ext cx="936104" cy="261610"/>
            <a:chOff x="2448322" y="74775"/>
            <a:chExt cx="936104" cy="261610"/>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48 </a:t>
            </a:r>
            <a:endParaRPr lang="es-ES" sz="1050" b="1" dirty="0">
              <a:latin typeface="Arial Narrow" panose="020B0606020202030204" pitchFamily="34" charset="0"/>
            </a:endParaRPr>
          </a:p>
        </p:txBody>
      </p:sp>
      <p:grpSp>
        <p:nvGrpSpPr>
          <p:cNvPr id="31" name="25 Grupo">
            <a:extLst>
              <a:ext uri="{FF2B5EF4-FFF2-40B4-BE49-F238E27FC236}">
                <a16:creationId xmlns:a16="http://schemas.microsoft.com/office/drawing/2014/main" id="{891DEE5B-9E4E-4ACC-9414-5FCA2099358C}"/>
              </a:ext>
            </a:extLst>
          </p:cNvPr>
          <p:cNvGrpSpPr/>
          <p:nvPr/>
        </p:nvGrpSpPr>
        <p:grpSpPr>
          <a:xfrm>
            <a:off x="153946" y="4965888"/>
            <a:ext cx="3446504" cy="276999"/>
            <a:chOff x="2448322" y="74775"/>
            <a:chExt cx="3446504" cy="276999"/>
          </a:xfrm>
        </p:grpSpPr>
        <p:sp>
          <p:nvSpPr>
            <p:cNvPr id="32" name="26 Elipse">
              <a:extLst>
                <a:ext uri="{FF2B5EF4-FFF2-40B4-BE49-F238E27FC236}">
                  <a16:creationId xmlns:a16="http://schemas.microsoft.com/office/drawing/2014/main" id="{509D6518-DA4B-4F01-A9AF-597DBC0844FA}"/>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3" name="27 Conector recto">
              <a:extLst>
                <a:ext uri="{FF2B5EF4-FFF2-40B4-BE49-F238E27FC236}">
                  <a16:creationId xmlns:a16="http://schemas.microsoft.com/office/drawing/2014/main" id="{1B84D9F1-C756-4DEB-91FC-368214E77225}"/>
                </a:ext>
              </a:extLst>
            </p:cNvPr>
            <p:cNvCxnSpPr>
              <a:stCxn id="3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28 CuadroTexto">
              <a:extLst>
                <a:ext uri="{FF2B5EF4-FFF2-40B4-BE49-F238E27FC236}">
                  <a16:creationId xmlns:a16="http://schemas.microsoft.com/office/drawing/2014/main" id="{C5D17E55-25B3-4DE0-8BC3-BB4BC3D45817}"/>
                </a:ext>
              </a:extLst>
            </p:cNvPr>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102" name="63 CuadroTexto">
            <a:extLst>
              <a:ext uri="{FF2B5EF4-FFF2-40B4-BE49-F238E27FC236}">
                <a16:creationId xmlns:a16="http://schemas.microsoft.com/office/drawing/2014/main" id="{3353A748-2BBF-43D6-B270-01758623E520}"/>
              </a:ext>
            </a:extLst>
          </p:cNvPr>
          <p:cNvSpPr txBox="1"/>
          <p:nvPr/>
        </p:nvSpPr>
        <p:spPr>
          <a:xfrm>
            <a:off x="1266579" y="94855"/>
            <a:ext cx="2444026"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EDA por periodo epidemiológico</a:t>
            </a:r>
          </a:p>
        </p:txBody>
      </p:sp>
      <p:pic>
        <p:nvPicPr>
          <p:cNvPr id="6" name="Imagen 5">
            <a:extLst>
              <a:ext uri="{FF2B5EF4-FFF2-40B4-BE49-F238E27FC236}">
                <a16:creationId xmlns:a16="http://schemas.microsoft.com/office/drawing/2014/main" id="{188B409D-37B3-40F2-8686-D93F2726AB83}"/>
              </a:ext>
            </a:extLst>
          </p:cNvPr>
          <p:cNvPicPr>
            <a:picLocks noChangeAspect="1"/>
          </p:cNvPicPr>
          <p:nvPr/>
        </p:nvPicPr>
        <p:blipFill>
          <a:blip r:embed="rId2"/>
          <a:stretch>
            <a:fillRect/>
          </a:stretch>
        </p:blipFill>
        <p:spPr>
          <a:xfrm>
            <a:off x="183052" y="575821"/>
            <a:ext cx="6994555" cy="3867347"/>
          </a:xfrm>
          <a:prstGeom prst="rect">
            <a:avLst/>
          </a:prstGeom>
        </p:spPr>
      </p:pic>
      <p:sp>
        <p:nvSpPr>
          <p:cNvPr id="91" name="69 Rectángulo">
            <a:extLst>
              <a:ext uri="{FF2B5EF4-FFF2-40B4-BE49-F238E27FC236}">
                <a16:creationId xmlns:a16="http://schemas.microsoft.com/office/drawing/2014/main" id="{CEA4D820-B443-4324-8B04-B4C381205F11}"/>
              </a:ext>
            </a:extLst>
          </p:cNvPr>
          <p:cNvSpPr/>
          <p:nvPr/>
        </p:nvSpPr>
        <p:spPr>
          <a:xfrm>
            <a:off x="52400" y="4314433"/>
            <a:ext cx="7131977"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Caos de EDA por periodo epidemiológico  2025(p). </a:t>
            </a:r>
          </a:p>
        </p:txBody>
      </p:sp>
      <p:pic>
        <p:nvPicPr>
          <p:cNvPr id="92" name="Imagen 91">
            <a:extLst>
              <a:ext uri="{FF2B5EF4-FFF2-40B4-BE49-F238E27FC236}">
                <a16:creationId xmlns:a16="http://schemas.microsoft.com/office/drawing/2014/main" id="{99BD65EB-5328-43DB-B40D-1CC06B0B6CBA}"/>
              </a:ext>
            </a:extLst>
          </p:cNvPr>
          <p:cNvPicPr>
            <a:picLocks noChangeAspect="1"/>
          </p:cNvPicPr>
          <p:nvPr/>
        </p:nvPicPr>
        <p:blipFill>
          <a:blip r:embed="rId3"/>
          <a:stretch>
            <a:fillRect/>
          </a:stretch>
        </p:blipFill>
        <p:spPr>
          <a:xfrm>
            <a:off x="183052" y="5453118"/>
            <a:ext cx="6948925" cy="3220732"/>
          </a:xfrm>
          <a:prstGeom prst="rect">
            <a:avLst/>
          </a:prstGeom>
        </p:spPr>
      </p:pic>
      <p:sp>
        <p:nvSpPr>
          <p:cNvPr id="93" name="69 Rectángulo">
            <a:extLst>
              <a:ext uri="{FF2B5EF4-FFF2-40B4-BE49-F238E27FC236}">
                <a16:creationId xmlns:a16="http://schemas.microsoft.com/office/drawing/2014/main" id="{D8DDF9DA-5CE0-4346-A8D2-127ED2EFAFC6}"/>
              </a:ext>
            </a:extLst>
          </p:cNvPr>
          <p:cNvSpPr/>
          <p:nvPr/>
        </p:nvSpPr>
        <p:spPr>
          <a:xfrm>
            <a:off x="0" y="8673850"/>
            <a:ext cx="7131977"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de los casos de EDA por grupo etario Medellin 2025(p). </a:t>
            </a:r>
          </a:p>
        </p:txBody>
      </p:sp>
    </p:spTree>
    <p:extLst>
      <p:ext uri="{BB962C8B-B14F-4D97-AF65-F5344CB8AC3E}">
        <p14:creationId xmlns:p14="http://schemas.microsoft.com/office/powerpoint/2010/main" val="1620223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49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41" name="22 CuadroTexto">
            <a:extLst>
              <a:ext uri="{FF2B5EF4-FFF2-40B4-BE49-F238E27FC236}">
                <a16:creationId xmlns:a16="http://schemas.microsoft.com/office/drawing/2014/main" id="{0287DEDC-FA1B-4343-9744-9BCDC625D897}"/>
              </a:ext>
            </a:extLst>
          </p:cNvPr>
          <p:cNvSpPr txBox="1"/>
          <p:nvPr/>
        </p:nvSpPr>
        <p:spPr>
          <a:xfrm>
            <a:off x="1203371" y="106382"/>
            <a:ext cx="2743410" cy="276999"/>
          </a:xfrm>
          <a:prstGeom prst="rect">
            <a:avLst/>
          </a:prstGeom>
          <a:noFill/>
        </p:spPr>
        <p:txBody>
          <a:bodyPr wrap="square" rtlCol="0">
            <a:spAutoFit/>
          </a:bodyPr>
          <a:lstStyle/>
          <a:p>
            <a:r>
              <a:rPr lang="es-ES" sz="1200" b="1" dirty="0">
                <a:latin typeface="Arial Narrow" panose="020B0606020202030204" pitchFamily="34" charset="0"/>
              </a:rPr>
              <a:t>Variables de interés de las EDA</a:t>
            </a:r>
          </a:p>
        </p:txBody>
      </p:sp>
      <p:sp>
        <p:nvSpPr>
          <p:cNvPr id="39" name="5 Rectángulo">
            <a:extLst>
              <a:ext uri="{FF2B5EF4-FFF2-40B4-BE49-F238E27FC236}">
                <a16:creationId xmlns:a16="http://schemas.microsoft.com/office/drawing/2014/main" id="{28CDAF96-4F9E-4BF5-AF73-01561A898E49}"/>
              </a:ext>
            </a:extLst>
          </p:cNvPr>
          <p:cNvSpPr/>
          <p:nvPr/>
        </p:nvSpPr>
        <p:spPr>
          <a:xfrm>
            <a:off x="94306" y="4491067"/>
            <a:ext cx="7165788"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 de los casos de EDA por sexo.. Medellín, a periodo epidemiológico </a:t>
            </a:r>
            <a:r>
              <a:rPr lang="pt-BR" sz="1100" dirty="0">
                <a:latin typeface="Arial Narrow" panose="020B0606020202030204" pitchFamily="34" charset="0"/>
              </a:rPr>
              <a:t> XIII de 2025(p)</a:t>
            </a:r>
            <a:endParaRPr lang="es-ES" sz="1100" dirty="0">
              <a:latin typeface="Arial Narrow" panose="020B0606020202030204" pitchFamily="34" charset="0"/>
            </a:endParaRPr>
          </a:p>
        </p:txBody>
      </p:sp>
      <p:pic>
        <p:nvPicPr>
          <p:cNvPr id="5" name="Imagen 4">
            <a:extLst>
              <a:ext uri="{FF2B5EF4-FFF2-40B4-BE49-F238E27FC236}">
                <a16:creationId xmlns:a16="http://schemas.microsoft.com/office/drawing/2014/main" id="{0C8BE7C5-9D5B-403F-A96D-E289388A952D}"/>
              </a:ext>
            </a:extLst>
          </p:cNvPr>
          <p:cNvPicPr>
            <a:picLocks noChangeAspect="1"/>
          </p:cNvPicPr>
          <p:nvPr/>
        </p:nvPicPr>
        <p:blipFill>
          <a:blip r:embed="rId2"/>
          <a:stretch>
            <a:fillRect/>
          </a:stretch>
        </p:blipFill>
        <p:spPr>
          <a:xfrm>
            <a:off x="155576" y="662334"/>
            <a:ext cx="6850866" cy="3890821"/>
          </a:xfrm>
          <a:prstGeom prst="rect">
            <a:avLst/>
          </a:prstGeom>
        </p:spPr>
      </p:pic>
      <p:pic>
        <p:nvPicPr>
          <p:cNvPr id="6" name="Imagen 5">
            <a:extLst>
              <a:ext uri="{FF2B5EF4-FFF2-40B4-BE49-F238E27FC236}">
                <a16:creationId xmlns:a16="http://schemas.microsoft.com/office/drawing/2014/main" id="{033E9DE0-C7CC-4B2B-947B-47638C36425C}"/>
              </a:ext>
            </a:extLst>
          </p:cNvPr>
          <p:cNvPicPr>
            <a:picLocks noChangeAspect="1"/>
          </p:cNvPicPr>
          <p:nvPr/>
        </p:nvPicPr>
        <p:blipFill>
          <a:blip r:embed="rId3"/>
          <a:stretch>
            <a:fillRect/>
          </a:stretch>
        </p:blipFill>
        <p:spPr>
          <a:xfrm>
            <a:off x="15130" y="4969732"/>
            <a:ext cx="3585320" cy="3704011"/>
          </a:xfrm>
          <a:prstGeom prst="rect">
            <a:avLst/>
          </a:prstGeom>
        </p:spPr>
      </p:pic>
      <p:sp>
        <p:nvSpPr>
          <p:cNvPr id="38" name="5 Rectángulo">
            <a:extLst>
              <a:ext uri="{FF2B5EF4-FFF2-40B4-BE49-F238E27FC236}">
                <a16:creationId xmlns:a16="http://schemas.microsoft.com/office/drawing/2014/main" id="{1214FB9B-F789-4A84-BF5A-5D4F0F2FC1A2}"/>
              </a:ext>
            </a:extLst>
          </p:cNvPr>
          <p:cNvSpPr/>
          <p:nvPr/>
        </p:nvSpPr>
        <p:spPr>
          <a:xfrm>
            <a:off x="-1885" y="8587572"/>
            <a:ext cx="3679085"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 de la atención recibida en los casos de EDA.. Medellín, a periodo epidemiológico </a:t>
            </a:r>
            <a:r>
              <a:rPr lang="pt-BR" sz="1100" dirty="0">
                <a:latin typeface="Arial Narrow" panose="020B0606020202030204" pitchFamily="34" charset="0"/>
              </a:rPr>
              <a:t> XIII de 2025(p)</a:t>
            </a:r>
            <a:endParaRPr lang="es-ES" sz="1100" dirty="0">
              <a:latin typeface="Arial Narrow" panose="020B0606020202030204" pitchFamily="34" charset="0"/>
            </a:endParaRPr>
          </a:p>
        </p:txBody>
      </p:sp>
      <p:pic>
        <p:nvPicPr>
          <p:cNvPr id="7" name="Imagen 6">
            <a:extLst>
              <a:ext uri="{FF2B5EF4-FFF2-40B4-BE49-F238E27FC236}">
                <a16:creationId xmlns:a16="http://schemas.microsoft.com/office/drawing/2014/main" id="{DF3D2114-E955-4C81-816D-14B5A3A0C54C}"/>
              </a:ext>
            </a:extLst>
          </p:cNvPr>
          <p:cNvPicPr>
            <a:picLocks noChangeAspect="1"/>
          </p:cNvPicPr>
          <p:nvPr/>
        </p:nvPicPr>
        <p:blipFill>
          <a:blip r:embed="rId4"/>
          <a:stretch>
            <a:fillRect/>
          </a:stretch>
        </p:blipFill>
        <p:spPr>
          <a:xfrm>
            <a:off x="3847605" y="4969733"/>
            <a:ext cx="3338165" cy="3511934"/>
          </a:xfrm>
          <a:prstGeom prst="rect">
            <a:avLst/>
          </a:prstGeom>
        </p:spPr>
      </p:pic>
      <p:sp>
        <p:nvSpPr>
          <p:cNvPr id="40" name="5 Rectángulo">
            <a:extLst>
              <a:ext uri="{FF2B5EF4-FFF2-40B4-BE49-F238E27FC236}">
                <a16:creationId xmlns:a16="http://schemas.microsoft.com/office/drawing/2014/main" id="{658085EC-A35B-47F0-9D9A-240D6BC7A249}"/>
              </a:ext>
            </a:extLst>
          </p:cNvPr>
          <p:cNvSpPr/>
          <p:nvPr/>
        </p:nvSpPr>
        <p:spPr>
          <a:xfrm>
            <a:off x="3581009" y="8606388"/>
            <a:ext cx="361989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 de loa condición final de los casos de EDA Medellín, a periodo epidemiológico </a:t>
            </a:r>
            <a:r>
              <a:rPr lang="pt-BR" sz="1100" dirty="0">
                <a:latin typeface="Arial Narrow" panose="020B0606020202030204" pitchFamily="34" charset="0"/>
              </a:rPr>
              <a:t> XIII de 2025(p)</a:t>
            </a:r>
            <a:endParaRPr lang="es-ES" sz="1100" dirty="0">
              <a:latin typeface="Arial Narrow" panose="020B0606020202030204" pitchFamily="34" charset="0"/>
            </a:endParaRPr>
          </a:p>
        </p:txBody>
      </p:sp>
    </p:spTree>
    <p:extLst>
      <p:ext uri="{BB962C8B-B14F-4D97-AF65-F5344CB8AC3E}">
        <p14:creationId xmlns:p14="http://schemas.microsoft.com/office/powerpoint/2010/main" val="193640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25589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2672512"/>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a:t>
              </a:r>
            </a:p>
          </p:txBody>
        </p:sp>
      </p:gr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885" y="4647216"/>
            <a:ext cx="3221992" cy="42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5</a:t>
            </a:r>
            <a:endParaRPr lang="es-ES" sz="1050" b="1" dirty="0">
              <a:latin typeface="Arial Narrow" panose="020B0606020202030204" pitchFamily="34" charset="0"/>
            </a:endParaRPr>
          </a:p>
        </p:txBody>
      </p:sp>
      <p:grpSp>
        <p:nvGrpSpPr>
          <p:cNvPr id="4" name="3 Grupo"/>
          <p:cNvGrpSpPr/>
          <p:nvPr/>
        </p:nvGrpSpPr>
        <p:grpSpPr>
          <a:xfrm>
            <a:off x="-143966" y="830792"/>
            <a:ext cx="1258607" cy="1651732"/>
            <a:chOff x="-143966" y="539552"/>
            <a:chExt cx="1258607" cy="1651732"/>
          </a:xfrm>
        </p:grpSpPr>
        <p:pic>
          <p:nvPicPr>
            <p:cNvPr id="2051"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45%</a:t>
              </a:r>
            </a:p>
          </p:txBody>
        </p:sp>
        <p:sp>
          <p:nvSpPr>
            <p:cNvPr id="31" name="30 CuadroTexto"/>
            <p:cNvSpPr txBox="1"/>
            <p:nvPr/>
          </p:nvSpPr>
          <p:spPr>
            <a:xfrm>
              <a:off x="-143966" y="191428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184 casos</a:t>
              </a:r>
            </a:p>
          </p:txBody>
        </p:sp>
        <p:sp>
          <p:nvSpPr>
            <p:cNvPr id="37" name="36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5" name="4 Grupo"/>
          <p:cNvGrpSpPr/>
          <p:nvPr/>
        </p:nvGrpSpPr>
        <p:grpSpPr>
          <a:xfrm>
            <a:off x="949682" y="892966"/>
            <a:ext cx="1282616" cy="1594010"/>
            <a:chOff x="767312" y="601726"/>
            <a:chExt cx="1282616" cy="1594010"/>
          </a:xfrm>
        </p:grpSpPr>
        <p:sp>
          <p:nvSpPr>
            <p:cNvPr id="42" name="41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55%</a:t>
              </a:r>
            </a:p>
          </p:txBody>
        </p:sp>
        <p:sp>
          <p:nvSpPr>
            <p:cNvPr id="32" name="31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221 casos</a:t>
              </a:r>
            </a:p>
          </p:txBody>
        </p:sp>
        <p:pic>
          <p:nvPicPr>
            <p:cNvPr id="36"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39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6" name="5 Grupo"/>
          <p:cNvGrpSpPr/>
          <p:nvPr/>
        </p:nvGrpSpPr>
        <p:grpSpPr>
          <a:xfrm>
            <a:off x="1944266" y="828222"/>
            <a:ext cx="1414263" cy="1638535"/>
            <a:chOff x="1700534" y="536982"/>
            <a:chExt cx="1414263" cy="1638535"/>
          </a:xfrm>
        </p:grpSpPr>
        <p:sp>
          <p:nvSpPr>
            <p:cNvPr id="43" name="42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39"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48" name="47 CuadroTexto"/>
            <p:cNvSpPr txBox="1"/>
            <p:nvPr/>
          </p:nvSpPr>
          <p:spPr>
            <a:xfrm>
              <a:off x="1792861" y="18985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1" name="10 Grupo"/>
          <p:cNvGrpSpPr/>
          <p:nvPr/>
        </p:nvGrpSpPr>
        <p:grpSpPr>
          <a:xfrm>
            <a:off x="3105668" y="865888"/>
            <a:ext cx="1246394" cy="1621088"/>
            <a:chOff x="2858112" y="554428"/>
            <a:chExt cx="1246394" cy="1621088"/>
          </a:xfrm>
        </p:grpSpPr>
        <p:sp>
          <p:nvSpPr>
            <p:cNvPr id="49" name="48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7" name="6 Grupo"/>
            <p:cNvGrpSpPr/>
            <p:nvPr/>
          </p:nvGrpSpPr>
          <p:grpSpPr>
            <a:xfrm>
              <a:off x="2874899" y="554428"/>
              <a:ext cx="1229607" cy="1621088"/>
              <a:chOff x="2850938" y="554428"/>
              <a:chExt cx="1229607" cy="1621088"/>
            </a:xfrm>
          </p:grpSpPr>
          <p:sp>
            <p:nvSpPr>
              <p:cNvPr id="44" name="43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46"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9" name="8 Grupo"/>
          <p:cNvGrpSpPr/>
          <p:nvPr/>
        </p:nvGrpSpPr>
        <p:grpSpPr>
          <a:xfrm>
            <a:off x="5622828" y="842667"/>
            <a:ext cx="1610597" cy="1615816"/>
            <a:chOff x="5622828" y="551427"/>
            <a:chExt cx="1610597" cy="1615816"/>
          </a:xfrm>
        </p:grpSpPr>
        <p:pic>
          <p:nvPicPr>
            <p:cNvPr id="2052"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l="58247"/>
            <a:stretch/>
          </p:blipFill>
          <p:spPr bwMode="auto">
            <a:xfrm>
              <a:off x="5915945" y="551427"/>
              <a:ext cx="924865" cy="8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52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sp>
          <p:nvSpPr>
            <p:cNvPr id="54" name="53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8" name="57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0" name="9 Grupo"/>
          <p:cNvGrpSpPr/>
          <p:nvPr/>
        </p:nvGrpSpPr>
        <p:grpSpPr>
          <a:xfrm>
            <a:off x="4188447" y="974808"/>
            <a:ext cx="1610597" cy="1516901"/>
            <a:chOff x="4078085" y="683568"/>
            <a:chExt cx="1610597" cy="1516901"/>
          </a:xfrm>
        </p:grpSpPr>
        <p:pic>
          <p:nvPicPr>
            <p:cNvPr id="52"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1" name="50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65" name="64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66" name="65 Rectángulo"/>
          <p:cNvSpPr/>
          <p:nvPr/>
        </p:nvSpPr>
        <p:spPr>
          <a:xfrm>
            <a:off x="-6899" y="673529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7" name="66 Grupo"/>
          <p:cNvGrpSpPr/>
          <p:nvPr/>
        </p:nvGrpSpPr>
        <p:grpSpPr>
          <a:xfrm>
            <a:off x="185139" y="6800182"/>
            <a:ext cx="3446504" cy="276999"/>
            <a:chOff x="2448322" y="33831"/>
            <a:chExt cx="3446504" cy="276999"/>
          </a:xfrm>
        </p:grpSpPr>
        <p:sp>
          <p:nvSpPr>
            <p:cNvPr id="68" name="67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1" name="70 CuadroTexto"/>
          <p:cNvSpPr txBox="1"/>
          <p:nvPr/>
        </p:nvSpPr>
        <p:spPr>
          <a:xfrm>
            <a:off x="50" y="7118125"/>
            <a:ext cx="7137386" cy="1600438"/>
          </a:xfrm>
          <a:prstGeom prst="rect">
            <a:avLst/>
          </a:prstGeom>
          <a:noFill/>
        </p:spPr>
        <p:txBody>
          <a:bodyPr wrap="square" rtlCol="0">
            <a:spAutoFit/>
          </a:bodyPr>
          <a:lstStyle/>
          <a:p>
            <a:pPr algn="just"/>
            <a:r>
              <a:rPr lang="es-CO" sz="1400" dirty="0">
                <a:latin typeface="Arial Narrow" panose="020B0606020202030204" pitchFamily="34" charset="0"/>
              </a:rPr>
              <a:t>La tendencia de la parotiditis en 2025 según el gráfico de control se mantuvo con predominio entre el umbral estacional y el límite superior calculado según los dos años anteriores. El número de casos estuvo año está por encima de lo presentado en los 2 años anteriores, lo que corresponde con un aumento en los casos de un 2,3% con relación al año anterior. En promedio se notificaron 8 casos por semana epidemiológica. Los cursos de vida más afectados fueron el de infancia y adultez, los cuales podrían relacionarse con personas con perdida de inmunidad a través del tiempo. Hasta la semana epidemiológica 53 no se identificaron brotes por este EISP.</a:t>
            </a:r>
          </a:p>
        </p:txBody>
      </p:sp>
      <p:graphicFrame>
        <p:nvGraphicFramePr>
          <p:cNvPr id="57" name="56 Diagrama"/>
          <p:cNvGraphicFramePr/>
          <p:nvPr>
            <p:extLst/>
          </p:nvPr>
        </p:nvGraphicFramePr>
        <p:xfrm>
          <a:off x="-110213" y="3087867"/>
          <a:ext cx="7074187" cy="3528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55" name="54 Grupo"/>
          <p:cNvGrpSpPr/>
          <p:nvPr/>
        </p:nvGrpSpPr>
        <p:grpSpPr>
          <a:xfrm>
            <a:off x="144066" y="517803"/>
            <a:ext cx="1642872" cy="453797"/>
            <a:chOff x="402095" y="486270"/>
            <a:chExt cx="2369636" cy="453797"/>
          </a:xfrm>
        </p:grpSpPr>
        <p:sp>
          <p:nvSpPr>
            <p:cNvPr id="59" name="58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73" name="72 Grupo"/>
          <p:cNvGrpSpPr/>
          <p:nvPr/>
        </p:nvGrpSpPr>
        <p:grpSpPr>
          <a:xfrm>
            <a:off x="2223152" y="513131"/>
            <a:ext cx="1809346" cy="436841"/>
            <a:chOff x="3060727" y="484500"/>
            <a:chExt cx="2369636" cy="436841"/>
          </a:xfrm>
        </p:grpSpPr>
        <p:sp>
          <p:nvSpPr>
            <p:cNvPr id="74" name="7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5" name="7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76" name="75 Grupo"/>
          <p:cNvGrpSpPr/>
          <p:nvPr/>
        </p:nvGrpSpPr>
        <p:grpSpPr>
          <a:xfrm>
            <a:off x="4573030" y="537991"/>
            <a:ext cx="2771836" cy="436841"/>
            <a:chOff x="2849287" y="484500"/>
            <a:chExt cx="2777877" cy="436841"/>
          </a:xfrm>
        </p:grpSpPr>
        <p:sp>
          <p:nvSpPr>
            <p:cNvPr id="77" name="7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8" name="7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3617144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50</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26" name="31 Rectángulo"/>
          <p:cNvSpPr/>
          <p:nvPr/>
        </p:nvSpPr>
        <p:spPr>
          <a:xfrm>
            <a:off x="-10825" y="7889276"/>
            <a:ext cx="7171815" cy="1200329"/>
          </a:xfrm>
          <a:prstGeom prst="rect">
            <a:avLst/>
          </a:prstGeom>
        </p:spPr>
        <p:txBody>
          <a:bodyPr wrap="square">
            <a:spAutoFit/>
          </a:bodyPr>
          <a:lstStyle/>
          <a:p>
            <a:pPr algn="just"/>
            <a:r>
              <a:rPr lang="es-ES" sz="1200" dirty="0">
                <a:latin typeface="Arial Narrow" panose="020B0606020202030204" pitchFamily="34" charset="0"/>
              </a:rPr>
              <a:t>Este evento es de notificación colectiva y no representa en su totalidad el estado del evento en la ciudad, representa las consultas de las personas en las UPGD notificadoras adscritas al Distrito de Medellín; Este año se reporta la menor tasa de incidencia del evento con relación a los últimos 7 años, las personas mas afectadas son de sexo femenino esto es el 55% de los casos, los grupos mas afectas son  los de 20 a 35 años y los de 1 a 4 años, se presentaron 9 muertes relacionadas con el evento y un 2,6% de los casos requirieron ser hospitalizados.  Se observa una disminución con relación al año anterior del 14%, </a:t>
            </a:r>
            <a:endParaRPr lang="es-CO" sz="1200" dirty="0">
              <a:latin typeface="Arial Narrow" panose="020B0606020202030204" pitchFamily="34" charset="0"/>
            </a:endParaRPr>
          </a:p>
        </p:txBody>
      </p:sp>
      <p:sp>
        <p:nvSpPr>
          <p:cNvPr id="27" name="32 Rectángulo"/>
          <p:cNvSpPr/>
          <p:nvPr/>
        </p:nvSpPr>
        <p:spPr>
          <a:xfrm>
            <a:off x="24082" y="7506131"/>
            <a:ext cx="7141706" cy="319174"/>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61139" y="7537534"/>
            <a:ext cx="3528392" cy="312519"/>
            <a:chOff x="2448322" y="33831"/>
            <a:chExt cx="3528392" cy="284108"/>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84426" y="40940"/>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41" name="22 CuadroTexto">
            <a:extLst>
              <a:ext uri="{FF2B5EF4-FFF2-40B4-BE49-F238E27FC236}">
                <a16:creationId xmlns:a16="http://schemas.microsoft.com/office/drawing/2014/main" id="{0287DEDC-FA1B-4343-9744-9BCDC625D897}"/>
              </a:ext>
            </a:extLst>
          </p:cNvPr>
          <p:cNvSpPr txBox="1"/>
          <p:nvPr/>
        </p:nvSpPr>
        <p:spPr>
          <a:xfrm>
            <a:off x="1203371" y="106382"/>
            <a:ext cx="2743410" cy="276999"/>
          </a:xfrm>
          <a:prstGeom prst="rect">
            <a:avLst/>
          </a:prstGeom>
          <a:noFill/>
        </p:spPr>
        <p:txBody>
          <a:bodyPr wrap="square" rtlCol="0">
            <a:spAutoFit/>
          </a:bodyPr>
          <a:lstStyle/>
          <a:p>
            <a:r>
              <a:rPr lang="es-ES" sz="1200" b="1" dirty="0">
                <a:latin typeface="Arial Narrow" panose="020B0606020202030204" pitchFamily="34" charset="0"/>
              </a:rPr>
              <a:t>Canal endémico de las EDA </a:t>
            </a:r>
          </a:p>
        </p:txBody>
      </p:sp>
      <p:sp>
        <p:nvSpPr>
          <p:cNvPr id="39" name="5 Rectángulo">
            <a:extLst>
              <a:ext uri="{FF2B5EF4-FFF2-40B4-BE49-F238E27FC236}">
                <a16:creationId xmlns:a16="http://schemas.microsoft.com/office/drawing/2014/main" id="{28CDAF96-4F9E-4BF5-AF73-01561A898E49}"/>
              </a:ext>
            </a:extLst>
          </p:cNvPr>
          <p:cNvSpPr/>
          <p:nvPr/>
        </p:nvSpPr>
        <p:spPr>
          <a:xfrm>
            <a:off x="106637" y="3870531"/>
            <a:ext cx="7165788"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EDA.. Medellín, a Periodo epidemiológico </a:t>
            </a:r>
            <a:r>
              <a:rPr lang="pt-BR" sz="1100" dirty="0">
                <a:latin typeface="Arial Narrow" panose="020B0606020202030204" pitchFamily="34" charset="0"/>
              </a:rPr>
              <a:t> XIII de 2025(p)</a:t>
            </a:r>
            <a:endParaRPr lang="es-ES" sz="1100" dirty="0">
              <a:latin typeface="Arial Narrow" panose="020B0606020202030204" pitchFamily="34" charset="0"/>
            </a:endParaRPr>
          </a:p>
        </p:txBody>
      </p:sp>
      <p:pic>
        <p:nvPicPr>
          <p:cNvPr id="2" name="Imagen 1">
            <a:extLst>
              <a:ext uri="{FF2B5EF4-FFF2-40B4-BE49-F238E27FC236}">
                <a16:creationId xmlns:a16="http://schemas.microsoft.com/office/drawing/2014/main" id="{EBCCD56A-A274-479E-90F6-CBD2D8726302}"/>
              </a:ext>
            </a:extLst>
          </p:cNvPr>
          <p:cNvPicPr>
            <a:picLocks noChangeAspect="1"/>
          </p:cNvPicPr>
          <p:nvPr/>
        </p:nvPicPr>
        <p:blipFill>
          <a:blip r:embed="rId2"/>
          <a:stretch>
            <a:fillRect/>
          </a:stretch>
        </p:blipFill>
        <p:spPr>
          <a:xfrm>
            <a:off x="-39910" y="583853"/>
            <a:ext cx="7200900" cy="3216252"/>
          </a:xfrm>
          <a:prstGeom prst="rect">
            <a:avLst/>
          </a:prstGeom>
        </p:spPr>
      </p:pic>
      <p:pic>
        <p:nvPicPr>
          <p:cNvPr id="4" name="Imagen 3">
            <a:extLst>
              <a:ext uri="{FF2B5EF4-FFF2-40B4-BE49-F238E27FC236}">
                <a16:creationId xmlns:a16="http://schemas.microsoft.com/office/drawing/2014/main" id="{F2566AA1-D8C2-437E-A87B-149B9F6D0A72}"/>
              </a:ext>
            </a:extLst>
          </p:cNvPr>
          <p:cNvPicPr>
            <a:picLocks noChangeAspect="1"/>
          </p:cNvPicPr>
          <p:nvPr/>
        </p:nvPicPr>
        <p:blipFill>
          <a:blip r:embed="rId3"/>
          <a:stretch>
            <a:fillRect/>
          </a:stretch>
        </p:blipFill>
        <p:spPr>
          <a:xfrm>
            <a:off x="102908" y="7059712"/>
            <a:ext cx="7169517" cy="390178"/>
          </a:xfrm>
          <a:prstGeom prst="rect">
            <a:avLst/>
          </a:prstGeom>
        </p:spPr>
      </p:pic>
      <p:pic>
        <p:nvPicPr>
          <p:cNvPr id="5" name="Imagen 4">
            <a:extLst>
              <a:ext uri="{FF2B5EF4-FFF2-40B4-BE49-F238E27FC236}">
                <a16:creationId xmlns:a16="http://schemas.microsoft.com/office/drawing/2014/main" id="{922C420F-9F5F-411D-A395-41950787C303}"/>
              </a:ext>
            </a:extLst>
          </p:cNvPr>
          <p:cNvPicPr>
            <a:picLocks noChangeAspect="1"/>
          </p:cNvPicPr>
          <p:nvPr/>
        </p:nvPicPr>
        <p:blipFill>
          <a:blip r:embed="rId4"/>
          <a:stretch>
            <a:fillRect/>
          </a:stretch>
        </p:blipFill>
        <p:spPr>
          <a:xfrm>
            <a:off x="102908" y="4431187"/>
            <a:ext cx="6995084" cy="2987299"/>
          </a:xfrm>
          <a:prstGeom prst="rect">
            <a:avLst/>
          </a:prstGeom>
        </p:spPr>
      </p:pic>
    </p:spTree>
    <p:extLst>
      <p:ext uri="{BB962C8B-B14F-4D97-AF65-F5344CB8AC3E}">
        <p14:creationId xmlns:p14="http://schemas.microsoft.com/office/powerpoint/2010/main" val="4097459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pic>
        <p:nvPicPr>
          <p:cNvPr id="2646" name="Google Shape;2646;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647" name="Google Shape;2647;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648" name="Google Shape;2648;p56"/>
          <p:cNvGrpSpPr/>
          <p:nvPr/>
        </p:nvGrpSpPr>
        <p:grpSpPr>
          <a:xfrm>
            <a:off x="1728242" y="2275443"/>
            <a:ext cx="5305921" cy="6880924"/>
            <a:chOff x="7461810" y="-36659"/>
            <a:chExt cx="4447883" cy="6903934"/>
          </a:xfrm>
        </p:grpSpPr>
        <p:sp>
          <p:nvSpPr>
            <p:cNvPr id="2649" name="Google Shape;2649;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0" name="Google Shape;2650;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651" name="Google Shape;2651;p56"/>
          <p:cNvSpPr txBox="1"/>
          <p:nvPr/>
        </p:nvSpPr>
        <p:spPr>
          <a:xfrm>
            <a:off x="2520329" y="4572000"/>
            <a:ext cx="3605107"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Gracias</a:t>
            </a:r>
            <a:endParaRPr dirty="0"/>
          </a:p>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Equipo de Vigilancia epidemiológica y Sistemas de información</a:t>
            </a:r>
            <a:endParaRPr sz="5400" i="1" dirty="0">
              <a:solidFill>
                <a:schemeClr val="lt1"/>
              </a:solidFill>
              <a:latin typeface="Libre Franklin Black"/>
              <a:ea typeface="Libre Franklin Black"/>
              <a:cs typeface="Libre Franklin Black"/>
              <a:sym typeface="Libre Franklin Black"/>
            </a:endParaRPr>
          </a:p>
        </p:txBody>
      </p:sp>
      <p:sp>
        <p:nvSpPr>
          <p:cNvPr id="2652" name="Google Shape;2652;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653" name="Google Shape;2653;p56"/>
          <p:cNvGrpSpPr/>
          <p:nvPr/>
        </p:nvGrpSpPr>
        <p:grpSpPr>
          <a:xfrm>
            <a:off x="0" y="14519"/>
            <a:ext cx="4536554" cy="1605153"/>
            <a:chOff x="0" y="14519"/>
            <a:chExt cx="4536554" cy="1605153"/>
          </a:xfrm>
        </p:grpSpPr>
        <p:sp>
          <p:nvSpPr>
            <p:cNvPr id="2654" name="Google Shape;2654;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55" name="Google Shape;2655;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56" name="Google Shape;2656;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lvl="0" algn="ctr"/>
            <a:r>
              <a:rPr lang="es-ES" sz="800" b="1" dirty="0">
                <a:latin typeface="Arial Narrow"/>
                <a:ea typeface="Arial Narrow"/>
                <a:cs typeface="Arial Narrow"/>
                <a:sym typeface="Arial Narrow"/>
              </a:rPr>
              <a:t>Programa Vigilancia Epidemiológica – Subsecretaría de Salud Pública</a:t>
            </a:r>
            <a:endParaRPr lang="es-ES" sz="1200" dirty="0">
              <a:solidFill>
                <a:schemeClr val="dk1"/>
              </a:solidFill>
              <a:latin typeface="Times New Roman"/>
              <a:ea typeface="Times New Roman"/>
              <a:cs typeface="Times New Roman"/>
              <a:sym typeface="Times New Roman"/>
            </a:endParaRPr>
          </a:p>
          <a:p>
            <a:pPr algn="ctr"/>
            <a:r>
              <a:rPr lang="es-ES" sz="800" b="1">
                <a:latin typeface="Arial Narrow"/>
                <a:ea typeface="Arial Narrow"/>
                <a:cs typeface="Arial Narrow"/>
                <a:sym typeface="Arial Narrow"/>
              </a:rPr>
              <a:t>Período epidemiológico 13 de 2025 - Reporte Semanas 01 a 53 (Hasta enero 03 de 2026)</a:t>
            </a:r>
            <a:endParaRPr lang="es-ES" sz="1200" dirty="0">
              <a:solidFill>
                <a:schemeClr val="dk1"/>
              </a:solidFill>
              <a:latin typeface="Times New Roman"/>
              <a:ea typeface="Times New Roman"/>
              <a:cs typeface="Times New Roman"/>
              <a:sym typeface="Times New Roman"/>
            </a:endParaRPr>
          </a:p>
        </p:txBody>
      </p:sp>
      <p:pic>
        <p:nvPicPr>
          <p:cNvPr id="2657" name="Google Shape;2657;p56"/>
          <p:cNvPicPr preferRelativeResize="0"/>
          <p:nvPr/>
        </p:nvPicPr>
        <p:blipFill rotWithShape="1">
          <a:blip r:embed="rId5">
            <a:alphaModFix/>
          </a:blip>
          <a:srcRect/>
          <a:stretch/>
        </p:blipFill>
        <p:spPr>
          <a:xfrm>
            <a:off x="4449340" y="275325"/>
            <a:ext cx="2463478" cy="1860743"/>
          </a:xfrm>
          <a:prstGeom prst="rect">
            <a:avLst/>
          </a:prstGeom>
          <a:noFill/>
          <a:ln>
            <a:noFill/>
          </a:ln>
        </p:spPr>
      </p:pic>
      <p:sp>
        <p:nvSpPr>
          <p:cNvPr id="2"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51</a:t>
            </a:r>
            <a:endParaRPr lang="es-ES" sz="1050" b="1" dirty="0">
              <a:latin typeface="Arial Narrow" panose="020B0606020202030204" pitchFamily="34" charset="0"/>
            </a:endParaRPr>
          </a:p>
        </p:txBody>
      </p:sp>
    </p:spTree>
    <p:extLst>
      <p:ext uri="{BB962C8B-B14F-4D97-AF65-F5344CB8AC3E}">
        <p14:creationId xmlns:p14="http://schemas.microsoft.com/office/powerpoint/2010/main" val="105884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 y="-7142"/>
            <a:ext cx="2208636" cy="284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50" y="2824179"/>
            <a:ext cx="2240673" cy="218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15830" y="623805"/>
            <a:ext cx="2404500" cy="276999"/>
          </a:xfrm>
          <a:prstGeom prst="rect">
            <a:avLst/>
          </a:prstGeom>
          <a:noFill/>
        </p:spPr>
        <p:txBody>
          <a:bodyPr wrap="square" rtlCol="0">
            <a:spAutoFit/>
          </a:bodyPr>
          <a:lstStyle/>
          <a:p>
            <a:r>
              <a:rPr lang="es-ES" sz="1200" b="1" dirty="0">
                <a:latin typeface="Arial Narrow" panose="020B0606020202030204" pitchFamily="34" charset="0"/>
              </a:rPr>
              <a:t>Periodo epidemiológico XIII 2025</a:t>
            </a:r>
          </a:p>
        </p:txBody>
      </p:sp>
      <p:sp>
        <p:nvSpPr>
          <p:cNvPr id="6" name="5 Rectángulo"/>
          <p:cNvSpPr/>
          <p:nvPr/>
        </p:nvSpPr>
        <p:spPr>
          <a:xfrm>
            <a:off x="2274078" y="2167727"/>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varicela. Medellín, a período epidemiológico XIII de 2025. </a:t>
            </a:r>
          </a:p>
        </p:txBody>
      </p:sp>
      <p:grpSp>
        <p:nvGrpSpPr>
          <p:cNvPr id="8" name="7 Grupo"/>
          <p:cNvGrpSpPr/>
          <p:nvPr/>
        </p:nvGrpSpPr>
        <p:grpSpPr>
          <a:xfrm>
            <a:off x="185295" y="386750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1357</a:t>
              </a:r>
            </a:p>
          </p:txBody>
        </p:sp>
      </p:grpSp>
      <p:sp>
        <p:nvSpPr>
          <p:cNvPr id="10" name="9 Flecha arriba"/>
          <p:cNvSpPr/>
          <p:nvPr/>
        </p:nvSpPr>
        <p:spPr>
          <a:xfrm rot="10800000" flipH="1" flipV="1">
            <a:off x="36910" y="4393732"/>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185295" y="4326473"/>
            <a:ext cx="2055378" cy="646331"/>
          </a:xfrm>
          <a:prstGeom prst="rect">
            <a:avLst/>
          </a:prstGeom>
          <a:noFill/>
        </p:spPr>
        <p:txBody>
          <a:bodyPr wrap="square" rtlCol="0">
            <a:spAutoFit/>
          </a:bodyPr>
          <a:lstStyle/>
          <a:p>
            <a:pPr algn="r"/>
            <a:r>
              <a:rPr lang="es-ES" sz="1200" b="1" dirty="0">
                <a:latin typeface="Arial Narrow" panose="020B0606020202030204" pitchFamily="34" charset="0"/>
              </a:rPr>
              <a:t>Variación porcentual de 15,2% más respecto al mismo período del año anterior</a:t>
            </a:r>
          </a:p>
        </p:txBody>
      </p:sp>
      <p:sp>
        <p:nvSpPr>
          <p:cNvPr id="18" name="17 Rectángulo"/>
          <p:cNvSpPr/>
          <p:nvPr/>
        </p:nvSpPr>
        <p:spPr>
          <a:xfrm>
            <a:off x="2240673" y="4480828"/>
            <a:ext cx="4836379"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varicela. Medellín, a periodo epidemiológico XIII, años 2023-2025.</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0404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131224"/>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6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Varicela</a:t>
            </a:r>
          </a:p>
        </p:txBody>
      </p:sp>
      <p:sp>
        <p:nvSpPr>
          <p:cNvPr id="45" name="44 Rectángulo"/>
          <p:cNvSpPr/>
          <p:nvPr/>
        </p:nvSpPr>
        <p:spPr>
          <a:xfrm>
            <a:off x="5894826" y="5530180"/>
            <a:ext cx="1325263" cy="1292662"/>
          </a:xfrm>
          <a:prstGeom prst="rect">
            <a:avLst/>
          </a:prstGeom>
          <a:noFill/>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incidencia de varicela. Medellín, a período epidemiológico XIII de 2025. </a:t>
            </a:r>
          </a:p>
        </p:txBody>
      </p:sp>
      <p:pic>
        <p:nvPicPr>
          <p:cNvPr id="12" name="Imagen 11">
            <a:extLst>
              <a:ext uri="{FF2B5EF4-FFF2-40B4-BE49-F238E27FC236}">
                <a16:creationId xmlns:a16="http://schemas.microsoft.com/office/drawing/2014/main" id="{A0C7163E-EAF4-9508-9C52-1E8B0EA32896}"/>
              </a:ext>
            </a:extLst>
          </p:cNvPr>
          <p:cNvPicPr>
            <a:picLocks noChangeAspect="1"/>
          </p:cNvPicPr>
          <p:nvPr/>
        </p:nvPicPr>
        <p:blipFill>
          <a:blip r:embed="rId5"/>
          <a:stretch>
            <a:fillRect/>
          </a:stretch>
        </p:blipFill>
        <p:spPr>
          <a:xfrm>
            <a:off x="2221261" y="355108"/>
            <a:ext cx="4979639" cy="1812619"/>
          </a:xfrm>
          <a:prstGeom prst="rect">
            <a:avLst/>
          </a:prstGeom>
        </p:spPr>
      </p:pic>
      <p:pic>
        <p:nvPicPr>
          <p:cNvPr id="19" name="Imagen 18">
            <a:extLst>
              <a:ext uri="{FF2B5EF4-FFF2-40B4-BE49-F238E27FC236}">
                <a16:creationId xmlns:a16="http://schemas.microsoft.com/office/drawing/2014/main" id="{F8A0308D-67C2-DAB3-E7BC-17EF3AAC74C8}"/>
              </a:ext>
            </a:extLst>
          </p:cNvPr>
          <p:cNvPicPr>
            <a:picLocks noChangeAspect="1"/>
          </p:cNvPicPr>
          <p:nvPr/>
        </p:nvPicPr>
        <p:blipFill>
          <a:blip r:embed="rId6"/>
          <a:stretch>
            <a:fillRect/>
          </a:stretch>
        </p:blipFill>
        <p:spPr>
          <a:xfrm>
            <a:off x="2213105" y="2516254"/>
            <a:ext cx="4983325" cy="1986754"/>
          </a:xfrm>
          <a:prstGeom prst="rect">
            <a:avLst/>
          </a:prstGeom>
        </p:spPr>
      </p:pic>
      <p:pic>
        <p:nvPicPr>
          <p:cNvPr id="22" name="Imagen 21">
            <a:extLst>
              <a:ext uri="{FF2B5EF4-FFF2-40B4-BE49-F238E27FC236}">
                <a16:creationId xmlns:a16="http://schemas.microsoft.com/office/drawing/2014/main" id="{00000000-0008-0000-0000-000054000000}"/>
              </a:ext>
            </a:extLst>
          </p:cNvPr>
          <p:cNvPicPr>
            <a:picLocks noChangeAspect="1" noChangeArrowheads="1"/>
            <a:extLst>
              <a:ext uri="{84589F7E-364E-4C9E-8A38-B11213B215E9}">
                <a14:cameraTool xmlns:a14="http://schemas.microsoft.com/office/drawing/2010/main" cellRange="$C$35:$R$69" spid="_x0000_s5167"/>
              </a:ext>
            </a:extLst>
          </p:cNvPicPr>
          <p:nvPr/>
        </p:nvPicPr>
        <p:blipFill>
          <a:blip r:embed="rId7"/>
          <a:srcRect/>
          <a:stretch>
            <a:fillRect/>
          </a:stretch>
        </p:blipFill>
        <p:spPr bwMode="auto">
          <a:xfrm>
            <a:off x="36910" y="5554508"/>
            <a:ext cx="5857916" cy="3589491"/>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361083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3 Rectángulo">
            <a:extLst>
              <a:ext uri="{FF2B5EF4-FFF2-40B4-BE49-F238E27FC236}">
                <a16:creationId xmlns:a16="http://schemas.microsoft.com/office/drawing/2014/main" id="{782E004F-0340-9DFE-A01A-073F96720F08}"/>
              </a:ext>
            </a:extLst>
          </p:cNvPr>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 name="25 Grupo">
            <a:extLst>
              <a:ext uri="{FF2B5EF4-FFF2-40B4-BE49-F238E27FC236}">
                <a16:creationId xmlns:a16="http://schemas.microsoft.com/office/drawing/2014/main" id="{37376271-0DD5-E61F-1511-33143AC42C36}"/>
              </a:ext>
            </a:extLst>
          </p:cNvPr>
          <p:cNvGrpSpPr/>
          <p:nvPr/>
        </p:nvGrpSpPr>
        <p:grpSpPr>
          <a:xfrm>
            <a:off x="277404" y="137149"/>
            <a:ext cx="3446504" cy="276999"/>
            <a:chOff x="2448322" y="74775"/>
            <a:chExt cx="3446504" cy="276999"/>
          </a:xfrm>
        </p:grpSpPr>
        <p:sp>
          <p:nvSpPr>
            <p:cNvPr id="5" name="26 Elipse">
              <a:extLst>
                <a:ext uri="{FF2B5EF4-FFF2-40B4-BE49-F238E27FC236}">
                  <a16:creationId xmlns:a16="http://schemas.microsoft.com/office/drawing/2014/main" id="{19D1E525-3EFE-395F-7E41-C47785EFF8E4}"/>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 name="27 Conector recto">
              <a:extLst>
                <a:ext uri="{FF2B5EF4-FFF2-40B4-BE49-F238E27FC236}">
                  <a16:creationId xmlns:a16="http://schemas.microsoft.com/office/drawing/2014/main" id="{3DF44EE9-DBB4-A4F2-AA10-3E2626C2ACA1}"/>
                </a:ext>
              </a:extLst>
            </p:cNvPr>
            <p:cNvCxnSpPr>
              <a:stCxn id="5"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a:extLst>
                <a:ext uri="{FF2B5EF4-FFF2-40B4-BE49-F238E27FC236}">
                  <a16:creationId xmlns:a16="http://schemas.microsoft.com/office/drawing/2014/main" id="{1EF7E761-B17D-7254-9E75-6B40BEBF3CA1}"/>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9" name="59 Rectángulo">
            <a:extLst>
              <a:ext uri="{FF2B5EF4-FFF2-40B4-BE49-F238E27FC236}">
                <a16:creationId xmlns:a16="http://schemas.microsoft.com/office/drawing/2014/main" id="{E7C7E097-F160-FC46-E086-3C2C44EA26E3}"/>
              </a:ext>
            </a:extLst>
          </p:cNvPr>
          <p:cNvSpPr/>
          <p:nvPr/>
        </p:nvSpPr>
        <p:spPr>
          <a:xfrm>
            <a:off x="0" y="41854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 name="60 Grupo">
            <a:extLst>
              <a:ext uri="{FF2B5EF4-FFF2-40B4-BE49-F238E27FC236}">
                <a16:creationId xmlns:a16="http://schemas.microsoft.com/office/drawing/2014/main" id="{7E2C068D-7060-27B1-11E9-FE6166493BE1}"/>
              </a:ext>
            </a:extLst>
          </p:cNvPr>
          <p:cNvGrpSpPr/>
          <p:nvPr/>
        </p:nvGrpSpPr>
        <p:grpSpPr>
          <a:xfrm>
            <a:off x="277404" y="4298980"/>
            <a:ext cx="3446504" cy="276999"/>
            <a:chOff x="2448322" y="74775"/>
            <a:chExt cx="3446504" cy="276999"/>
          </a:xfrm>
        </p:grpSpPr>
        <p:sp>
          <p:nvSpPr>
            <p:cNvPr id="11" name="61 Elipse">
              <a:extLst>
                <a:ext uri="{FF2B5EF4-FFF2-40B4-BE49-F238E27FC236}">
                  <a16:creationId xmlns:a16="http://schemas.microsoft.com/office/drawing/2014/main" id="{3C7EDBFB-3B1E-C76B-9BD7-C4F8CEA57714}"/>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 name="62 Conector recto">
              <a:extLst>
                <a:ext uri="{FF2B5EF4-FFF2-40B4-BE49-F238E27FC236}">
                  <a16:creationId xmlns:a16="http://schemas.microsoft.com/office/drawing/2014/main" id="{550C96A1-FE0D-178E-3F9D-6F5C15222315}"/>
                </a:ext>
              </a:extLst>
            </p:cNvPr>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63 CuadroTexto">
              <a:extLst>
                <a:ext uri="{FF2B5EF4-FFF2-40B4-BE49-F238E27FC236}">
                  <a16:creationId xmlns:a16="http://schemas.microsoft.com/office/drawing/2014/main" id="{8EC7C6C6-4F1B-7924-7B89-9F7E4E9B42BA}"/>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 y brotes</a:t>
              </a:r>
            </a:p>
          </p:txBody>
        </p:sp>
      </p:grpSp>
      <p:sp>
        <p:nvSpPr>
          <p:cNvPr id="15" name="104 CuadroTexto">
            <a:extLst>
              <a:ext uri="{FF2B5EF4-FFF2-40B4-BE49-F238E27FC236}">
                <a16:creationId xmlns:a16="http://schemas.microsoft.com/office/drawing/2014/main" id="{185CB37E-9B6A-D3B5-1343-7310C50C0520}"/>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a:latin typeface="Arial Narrow" panose="020B0606020202030204" pitchFamily="34" charset="0"/>
              </a:rPr>
              <a:t>7</a:t>
            </a:r>
          </a:p>
        </p:txBody>
      </p:sp>
      <p:pic>
        <p:nvPicPr>
          <p:cNvPr id="16" name="Picture 2">
            <a:extLst>
              <a:ext uri="{FF2B5EF4-FFF2-40B4-BE49-F238E27FC236}">
                <a16:creationId xmlns:a16="http://schemas.microsoft.com/office/drawing/2014/main" id="{A9AE6BE9-06D3-5214-8EFE-56C1D0D45287}"/>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171850" y="86548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45 Rectángulo redondeado">
            <a:extLst>
              <a:ext uri="{FF2B5EF4-FFF2-40B4-BE49-F238E27FC236}">
                <a16:creationId xmlns:a16="http://schemas.microsoft.com/office/drawing/2014/main" id="{68CECD1E-D5A9-6FF0-3536-3D33A3B21432}"/>
              </a:ext>
            </a:extLst>
          </p:cNvPr>
          <p:cNvSpPr/>
          <p:nvPr/>
        </p:nvSpPr>
        <p:spPr>
          <a:xfrm>
            <a:off x="744567" y="4872680"/>
            <a:ext cx="2644371" cy="3963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Distribución de los brotes</a:t>
            </a:r>
          </a:p>
        </p:txBody>
      </p:sp>
      <p:cxnSp>
        <p:nvCxnSpPr>
          <p:cNvPr id="19" name="6 Conector angular">
            <a:extLst>
              <a:ext uri="{FF2B5EF4-FFF2-40B4-BE49-F238E27FC236}">
                <a16:creationId xmlns:a16="http://schemas.microsoft.com/office/drawing/2014/main" id="{C47E31E3-ED9B-1A8E-CF75-FFDCEF8951CA}"/>
              </a:ext>
            </a:extLst>
          </p:cNvPr>
          <p:cNvCxnSpPr>
            <a:stCxn id="18" idx="2"/>
          </p:cNvCxnSpPr>
          <p:nvPr/>
        </p:nvCxnSpPr>
        <p:spPr>
          <a:xfrm rot="16200000" flipH="1">
            <a:off x="1918119" y="5417663"/>
            <a:ext cx="297268"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 name="16 Tabla">
            <a:extLst>
              <a:ext uri="{FF2B5EF4-FFF2-40B4-BE49-F238E27FC236}">
                <a16:creationId xmlns:a16="http://schemas.microsoft.com/office/drawing/2014/main" id="{D1D08448-A8E9-87E9-C921-6ED96058F768}"/>
              </a:ext>
            </a:extLst>
          </p:cNvPr>
          <p:cNvGraphicFramePr>
            <a:graphicFrameLocks noGrp="1"/>
          </p:cNvGraphicFramePr>
          <p:nvPr>
            <p:extLst/>
          </p:nvPr>
        </p:nvGraphicFramePr>
        <p:xfrm>
          <a:off x="808849" y="5580236"/>
          <a:ext cx="2680766" cy="1477941"/>
        </p:xfrm>
        <a:graphic>
          <a:graphicData uri="http://schemas.openxmlformats.org/drawingml/2006/table">
            <a:tbl>
              <a:tblPr firstRow="1" bandRow="1">
                <a:tableStyleId>{68D230F3-CF80-4859-8CE7-A43EE81993B5}</a:tableStyleId>
              </a:tblPr>
              <a:tblGrid>
                <a:gridCol w="1822207">
                  <a:extLst>
                    <a:ext uri="{9D8B030D-6E8A-4147-A177-3AD203B41FA5}">
                      <a16:colId xmlns:a16="http://schemas.microsoft.com/office/drawing/2014/main" val="20000"/>
                    </a:ext>
                  </a:extLst>
                </a:gridCol>
                <a:gridCol w="858559">
                  <a:extLst>
                    <a:ext uri="{9D8B030D-6E8A-4147-A177-3AD203B41FA5}">
                      <a16:colId xmlns:a16="http://schemas.microsoft.com/office/drawing/2014/main" val="20001"/>
                    </a:ext>
                  </a:extLst>
                </a:gridCol>
              </a:tblGrid>
              <a:tr h="292208">
                <a:tc>
                  <a:txBody>
                    <a:bodyPr/>
                    <a:lstStyle/>
                    <a:p>
                      <a:pPr algn="ctr"/>
                      <a:r>
                        <a:rPr lang="es-CO" sz="1000" dirty="0">
                          <a:latin typeface="Arial Narrow" panose="020B0606020202030204" pitchFamily="34" charset="0"/>
                        </a:rPr>
                        <a:t>Lugar</a:t>
                      </a:r>
                    </a:p>
                  </a:txBody>
                  <a:tcPr/>
                </a:tc>
                <a:tc>
                  <a:txBody>
                    <a:bodyPr/>
                    <a:lstStyle/>
                    <a:p>
                      <a:pPr algn="ctr"/>
                      <a:r>
                        <a:rPr lang="es-CO" sz="1000" dirty="0">
                          <a:latin typeface="Arial Narrow" panose="020B0606020202030204" pitchFamily="34" charset="0"/>
                        </a:rPr>
                        <a:t>Total brotes</a:t>
                      </a:r>
                    </a:p>
                  </a:txBody>
                  <a:tcPr/>
                </a:tc>
                <a:extLst>
                  <a:ext uri="{0D108BD9-81ED-4DB2-BD59-A6C34878D82A}">
                    <a16:rowId xmlns:a16="http://schemas.microsoft.com/office/drawing/2014/main" val="10000"/>
                  </a:ext>
                </a:extLst>
              </a:tr>
              <a:tr h="178572">
                <a:tc>
                  <a:txBody>
                    <a:bodyPr/>
                    <a:lstStyle/>
                    <a:p>
                      <a:pPr algn="l"/>
                      <a:r>
                        <a:rPr lang="es-CO" sz="1000" dirty="0">
                          <a:latin typeface="Arial Narrow" panose="020B0606020202030204" pitchFamily="34" charset="0"/>
                        </a:rPr>
                        <a:t>Sector educativo</a:t>
                      </a: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1"/>
                  </a:ext>
                </a:extLst>
              </a:tr>
              <a:tr h="405845">
                <a:tc>
                  <a:txBody>
                    <a:bodyPr/>
                    <a:lstStyle/>
                    <a:p>
                      <a:pPr algn="l"/>
                      <a:r>
                        <a:rPr lang="es-CO" sz="1000" dirty="0">
                          <a:latin typeface="Arial Narrow" panose="020B0606020202030204" pitchFamily="34" charset="0"/>
                        </a:rPr>
                        <a:t>Centro Penitenciario- Estación</a:t>
                      </a:r>
                      <a:r>
                        <a:rPr lang="es-CO" sz="1000" baseline="0" dirty="0">
                          <a:latin typeface="Arial Narrow" panose="020B0606020202030204" pitchFamily="34" charset="0"/>
                        </a:rPr>
                        <a:t> de Policía- Batallón</a:t>
                      </a:r>
                      <a:endParaRPr lang="es-CO" sz="1000" dirty="0">
                        <a:latin typeface="Arial Narrow" panose="020B0606020202030204" pitchFamily="34" charset="0"/>
                      </a:endParaRPr>
                    </a:p>
                  </a:txBody>
                  <a:tcPr/>
                </a:tc>
                <a:tc>
                  <a:txBody>
                    <a:bodyPr/>
                    <a:lstStyle/>
                    <a:p>
                      <a:pPr algn="ctr"/>
                      <a:r>
                        <a:rPr lang="es-419" sz="1000" dirty="0">
                          <a:latin typeface="Arial Narrow" panose="020B0606020202030204" pitchFamily="34" charset="0"/>
                        </a:rPr>
                        <a:t>6</a:t>
                      </a:r>
                      <a:endParaRPr lang="es-CO" sz="1000" dirty="0">
                        <a:latin typeface="Arial Narrow" panose="020B0606020202030204" pitchFamily="34" charset="0"/>
                      </a:endParaRPr>
                    </a:p>
                  </a:txBody>
                  <a:tcPr/>
                </a:tc>
                <a:extLst>
                  <a:ext uri="{0D108BD9-81ED-4DB2-BD59-A6C34878D82A}">
                    <a16:rowId xmlns:a16="http://schemas.microsoft.com/office/drawing/2014/main" val="10002"/>
                  </a:ext>
                </a:extLst>
              </a:tr>
              <a:tr h="292208">
                <a:tc>
                  <a:txBody>
                    <a:bodyPr/>
                    <a:lstStyle/>
                    <a:p>
                      <a:pPr algn="l"/>
                      <a:r>
                        <a:rPr lang="es-CO" sz="1000" dirty="0">
                          <a:latin typeface="Arial Narrow" panose="020B0606020202030204" pitchFamily="34" charset="0"/>
                        </a:rPr>
                        <a:t>Otro </a:t>
                      </a:r>
                    </a:p>
                  </a:txBody>
                  <a:tcPr/>
                </a:tc>
                <a:tc>
                  <a:txBody>
                    <a:bodyPr/>
                    <a:lstStyle/>
                    <a:p>
                      <a:pPr algn="ctr"/>
                      <a:r>
                        <a:rPr lang="es-CO" sz="1000" dirty="0">
                          <a:latin typeface="Arial Narrow" panose="020B0606020202030204" pitchFamily="34" charset="0"/>
                        </a:rPr>
                        <a:t>0</a:t>
                      </a:r>
                    </a:p>
                  </a:txBody>
                  <a:tcPr/>
                </a:tc>
                <a:extLst>
                  <a:ext uri="{0D108BD9-81ED-4DB2-BD59-A6C34878D82A}">
                    <a16:rowId xmlns:a16="http://schemas.microsoft.com/office/drawing/2014/main" val="10003"/>
                  </a:ext>
                </a:extLst>
              </a:tr>
              <a:tr h="183983">
                <a:tc>
                  <a:txBody>
                    <a:bodyPr/>
                    <a:lstStyle/>
                    <a:p>
                      <a:pPr algn="l"/>
                      <a:r>
                        <a:rPr lang="es-CO" sz="1000" kern="1200" dirty="0">
                          <a:solidFill>
                            <a:schemeClr val="tx1"/>
                          </a:solidFill>
                          <a:latin typeface="Arial Narrow" panose="020B0606020202030204" pitchFamily="34" charset="0"/>
                          <a:ea typeface="+mn-ea"/>
                          <a:cs typeface="+mn-cs"/>
                        </a:rPr>
                        <a:t>Familiares</a:t>
                      </a:r>
                    </a:p>
                  </a:txBody>
                  <a:tcPr/>
                </a:tc>
                <a:tc>
                  <a:txBody>
                    <a:bodyPr/>
                    <a:lstStyle/>
                    <a:p>
                      <a:pPr marL="0" algn="ctr" defTabSz="914400" rtl="0" eaLnBrk="1" latinLnBrk="0" hangingPunct="1"/>
                      <a:r>
                        <a:rPr lang="es-CO" sz="1000" kern="1200" dirty="0">
                          <a:solidFill>
                            <a:schemeClr val="tx1"/>
                          </a:solidFill>
                          <a:latin typeface="Arial Narrow" panose="020B0606020202030204" pitchFamily="34" charset="0"/>
                          <a:ea typeface="+mn-ea"/>
                          <a:cs typeface="+mn-cs"/>
                        </a:rPr>
                        <a:t>0</a:t>
                      </a:r>
                    </a:p>
                  </a:txBody>
                  <a:tcPr/>
                </a:tc>
                <a:extLst>
                  <a:ext uri="{0D108BD9-81ED-4DB2-BD59-A6C34878D82A}">
                    <a16:rowId xmlns:a16="http://schemas.microsoft.com/office/drawing/2014/main" val="10004"/>
                  </a:ext>
                </a:extLst>
              </a:tr>
            </a:tbl>
          </a:graphicData>
        </a:graphic>
      </p:graphicFrame>
      <p:sp>
        <p:nvSpPr>
          <p:cNvPr id="21" name="50 CuadroTexto">
            <a:extLst>
              <a:ext uri="{FF2B5EF4-FFF2-40B4-BE49-F238E27FC236}">
                <a16:creationId xmlns:a16="http://schemas.microsoft.com/office/drawing/2014/main" id="{3A9F25C2-9AC5-DE11-6C5A-43140774DD1D}"/>
              </a:ext>
            </a:extLst>
          </p:cNvPr>
          <p:cNvSpPr txBox="1"/>
          <p:nvPr/>
        </p:nvSpPr>
        <p:spPr>
          <a:xfrm>
            <a:off x="95983" y="3075922"/>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22" name="52 Conector recto de flecha">
            <a:extLst>
              <a:ext uri="{FF2B5EF4-FFF2-40B4-BE49-F238E27FC236}">
                <a16:creationId xmlns:a16="http://schemas.microsoft.com/office/drawing/2014/main" id="{E4822B06-5E53-25EA-FED9-05140E48ECB7}"/>
              </a:ext>
            </a:extLst>
          </p:cNvPr>
          <p:cNvCxnSpPr/>
          <p:nvPr/>
        </p:nvCxnSpPr>
        <p:spPr>
          <a:xfrm>
            <a:off x="4479067" y="3982770"/>
            <a:ext cx="25821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23" name="53 Conector recto de flecha">
            <a:extLst>
              <a:ext uri="{FF2B5EF4-FFF2-40B4-BE49-F238E27FC236}">
                <a16:creationId xmlns:a16="http://schemas.microsoft.com/office/drawing/2014/main" id="{E2AD736D-D984-27FD-13F4-8DABA57C82EA}"/>
              </a:ext>
            </a:extLst>
          </p:cNvPr>
          <p:cNvCxnSpPr/>
          <p:nvPr/>
        </p:nvCxnSpPr>
        <p:spPr>
          <a:xfrm flipH="1">
            <a:off x="107240" y="3982770"/>
            <a:ext cx="257161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57 CuadroTexto">
            <a:extLst>
              <a:ext uri="{FF2B5EF4-FFF2-40B4-BE49-F238E27FC236}">
                <a16:creationId xmlns:a16="http://schemas.microsoft.com/office/drawing/2014/main" id="{D8B5E045-A2BE-C044-357D-849297E0B279}"/>
              </a:ext>
            </a:extLst>
          </p:cNvPr>
          <p:cNvSpPr txBox="1"/>
          <p:nvPr/>
        </p:nvSpPr>
        <p:spPr>
          <a:xfrm>
            <a:off x="4753486" y="3091333"/>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30" name="58 CuadroTexto">
            <a:extLst>
              <a:ext uri="{FF2B5EF4-FFF2-40B4-BE49-F238E27FC236}">
                <a16:creationId xmlns:a16="http://schemas.microsoft.com/office/drawing/2014/main" id="{F5C7CF21-F95B-C4C1-881D-E4BBCA742B76}"/>
              </a:ext>
            </a:extLst>
          </p:cNvPr>
          <p:cNvSpPr txBox="1"/>
          <p:nvPr/>
        </p:nvSpPr>
        <p:spPr>
          <a:xfrm>
            <a:off x="5392721" y="3327432"/>
            <a:ext cx="85792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100%</a:t>
            </a:r>
          </a:p>
          <a:p>
            <a:pPr algn="ctr"/>
            <a:r>
              <a:rPr lang="es-ES" sz="1400" b="1" dirty="0">
                <a:latin typeface="Arial Narrow" panose="020B0606020202030204" pitchFamily="34" charset="0"/>
              </a:rPr>
              <a:t>(7 brotes)</a:t>
            </a:r>
          </a:p>
        </p:txBody>
      </p:sp>
      <p:sp>
        <p:nvSpPr>
          <p:cNvPr id="31" name="64 CuadroTexto">
            <a:extLst>
              <a:ext uri="{FF2B5EF4-FFF2-40B4-BE49-F238E27FC236}">
                <a16:creationId xmlns:a16="http://schemas.microsoft.com/office/drawing/2014/main" id="{D218A832-65D5-A352-9E36-ACA4B8AFEDB5}"/>
              </a:ext>
            </a:extLst>
          </p:cNvPr>
          <p:cNvSpPr txBox="1"/>
          <p:nvPr/>
        </p:nvSpPr>
        <p:spPr>
          <a:xfrm>
            <a:off x="2342448" y="3098459"/>
            <a:ext cx="2598512"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menores de 5 años</a:t>
            </a:r>
          </a:p>
        </p:txBody>
      </p:sp>
      <p:sp>
        <p:nvSpPr>
          <p:cNvPr id="32" name="65 CuadroTexto">
            <a:extLst>
              <a:ext uri="{FF2B5EF4-FFF2-40B4-BE49-F238E27FC236}">
                <a16:creationId xmlns:a16="http://schemas.microsoft.com/office/drawing/2014/main" id="{88843923-AF41-BD4C-929D-025DCFB6EDB2}"/>
              </a:ext>
            </a:extLst>
          </p:cNvPr>
          <p:cNvSpPr txBox="1"/>
          <p:nvPr/>
        </p:nvSpPr>
        <p:spPr>
          <a:xfrm>
            <a:off x="3075654" y="3447511"/>
            <a:ext cx="1217000"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208 x 100 mil</a:t>
            </a:r>
          </a:p>
          <a:p>
            <a:pPr algn="ctr"/>
            <a:r>
              <a:rPr lang="es-ES" sz="1400" b="1" dirty="0">
                <a:latin typeface="Arial Narrow" panose="020B0606020202030204" pitchFamily="34" charset="0"/>
              </a:rPr>
              <a:t>276 casos</a:t>
            </a:r>
          </a:p>
        </p:txBody>
      </p:sp>
      <p:grpSp>
        <p:nvGrpSpPr>
          <p:cNvPr id="33" name="77 Grupo">
            <a:extLst>
              <a:ext uri="{FF2B5EF4-FFF2-40B4-BE49-F238E27FC236}">
                <a16:creationId xmlns:a16="http://schemas.microsoft.com/office/drawing/2014/main" id="{656C2545-97F7-972E-DE1A-D7746546D95F}"/>
              </a:ext>
            </a:extLst>
          </p:cNvPr>
          <p:cNvGrpSpPr/>
          <p:nvPr/>
        </p:nvGrpSpPr>
        <p:grpSpPr>
          <a:xfrm>
            <a:off x="1944266" y="757458"/>
            <a:ext cx="1414263" cy="1686506"/>
            <a:chOff x="1700534" y="536982"/>
            <a:chExt cx="1414263" cy="1686506"/>
          </a:xfrm>
        </p:grpSpPr>
        <p:sp>
          <p:nvSpPr>
            <p:cNvPr id="34" name="78 Rectángulo redondeado">
              <a:extLst>
                <a:ext uri="{FF2B5EF4-FFF2-40B4-BE49-F238E27FC236}">
                  <a16:creationId xmlns:a16="http://schemas.microsoft.com/office/drawing/2014/main" id="{DEEE3960-C3DF-3E40-643D-5BB49E0301F2}"/>
                </a:ext>
              </a:extLst>
            </p:cNvPr>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35" name="Picture 3">
              <a:extLst>
                <a:ext uri="{FF2B5EF4-FFF2-40B4-BE49-F238E27FC236}">
                  <a16:creationId xmlns:a16="http://schemas.microsoft.com/office/drawing/2014/main" id="{45907250-60DE-A7E9-72F3-F74F5924E8E8}"/>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80 CuadroTexto">
              <a:extLst>
                <a:ext uri="{FF2B5EF4-FFF2-40B4-BE49-F238E27FC236}">
                  <a16:creationId xmlns:a16="http://schemas.microsoft.com/office/drawing/2014/main" id="{83562C67-A91D-8825-D87A-9E49D41078B2}"/>
                </a:ext>
              </a:extLst>
            </p:cNvPr>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37" name="81 CuadroTexto">
              <a:extLst>
                <a:ext uri="{FF2B5EF4-FFF2-40B4-BE49-F238E27FC236}">
                  <a16:creationId xmlns:a16="http://schemas.microsoft.com/office/drawing/2014/main" id="{0434C647-82FA-C68D-7DED-538A8CDB9180}"/>
                </a:ext>
              </a:extLst>
            </p:cNvPr>
            <p:cNvSpPr txBox="1"/>
            <p:nvPr/>
          </p:nvSpPr>
          <p:spPr>
            <a:xfrm>
              <a:off x="1760919" y="194648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38" name="82 Grupo">
            <a:extLst>
              <a:ext uri="{FF2B5EF4-FFF2-40B4-BE49-F238E27FC236}">
                <a16:creationId xmlns:a16="http://schemas.microsoft.com/office/drawing/2014/main" id="{9D7345C3-AF03-7BEE-966B-64394A07EBCD}"/>
              </a:ext>
            </a:extLst>
          </p:cNvPr>
          <p:cNvGrpSpPr/>
          <p:nvPr/>
        </p:nvGrpSpPr>
        <p:grpSpPr>
          <a:xfrm>
            <a:off x="3168402" y="836172"/>
            <a:ext cx="1246394" cy="1621088"/>
            <a:chOff x="2858112" y="554428"/>
            <a:chExt cx="1246394" cy="1621088"/>
          </a:xfrm>
        </p:grpSpPr>
        <p:sp>
          <p:nvSpPr>
            <p:cNvPr id="39" name="83 CuadroTexto">
              <a:extLst>
                <a:ext uri="{FF2B5EF4-FFF2-40B4-BE49-F238E27FC236}">
                  <a16:creationId xmlns:a16="http://schemas.microsoft.com/office/drawing/2014/main" id="{B11E721B-1B47-8F7C-D411-28130B7DD78E}"/>
                </a:ext>
              </a:extLst>
            </p:cNvPr>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40" name="84 Grupo">
              <a:extLst>
                <a:ext uri="{FF2B5EF4-FFF2-40B4-BE49-F238E27FC236}">
                  <a16:creationId xmlns:a16="http://schemas.microsoft.com/office/drawing/2014/main" id="{A5BC1B79-99FD-D023-F4AB-F00695473D5B}"/>
                </a:ext>
              </a:extLst>
            </p:cNvPr>
            <p:cNvGrpSpPr/>
            <p:nvPr/>
          </p:nvGrpSpPr>
          <p:grpSpPr>
            <a:xfrm>
              <a:off x="2874899" y="554428"/>
              <a:ext cx="1229607" cy="1621088"/>
              <a:chOff x="2850938" y="554428"/>
              <a:chExt cx="1229607" cy="1621088"/>
            </a:xfrm>
          </p:grpSpPr>
          <p:sp>
            <p:nvSpPr>
              <p:cNvPr id="41" name="85 Rectángulo redondeado">
                <a:extLst>
                  <a:ext uri="{FF2B5EF4-FFF2-40B4-BE49-F238E27FC236}">
                    <a16:creationId xmlns:a16="http://schemas.microsoft.com/office/drawing/2014/main" id="{C8670AD5-8E2C-7354-8442-9B60771299C2}"/>
                  </a:ext>
                </a:extLst>
              </p:cNvPr>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42" name="Picture 3">
                <a:extLst>
                  <a:ext uri="{FF2B5EF4-FFF2-40B4-BE49-F238E27FC236}">
                    <a16:creationId xmlns:a16="http://schemas.microsoft.com/office/drawing/2014/main" id="{667F5E98-F2DD-15F8-387F-47857548497B}"/>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87 CuadroTexto">
                <a:extLst>
                  <a:ext uri="{FF2B5EF4-FFF2-40B4-BE49-F238E27FC236}">
                    <a16:creationId xmlns:a16="http://schemas.microsoft.com/office/drawing/2014/main" id="{97AD870B-59AB-2D08-2279-4F0994421794}"/>
                  </a:ext>
                </a:extLst>
              </p:cNvPr>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44" name="88 Grupo">
            <a:extLst>
              <a:ext uri="{FF2B5EF4-FFF2-40B4-BE49-F238E27FC236}">
                <a16:creationId xmlns:a16="http://schemas.microsoft.com/office/drawing/2014/main" id="{8BBD3640-972C-FBCA-3605-B5CD288C62CE}"/>
              </a:ext>
            </a:extLst>
          </p:cNvPr>
          <p:cNvGrpSpPr/>
          <p:nvPr/>
        </p:nvGrpSpPr>
        <p:grpSpPr>
          <a:xfrm>
            <a:off x="5622828" y="1573146"/>
            <a:ext cx="1610597" cy="855621"/>
            <a:chOff x="5622828" y="1311622"/>
            <a:chExt cx="1610597" cy="855621"/>
          </a:xfrm>
        </p:grpSpPr>
        <p:sp>
          <p:nvSpPr>
            <p:cNvPr id="45" name="90 CuadroTexto">
              <a:extLst>
                <a:ext uri="{FF2B5EF4-FFF2-40B4-BE49-F238E27FC236}">
                  <a16:creationId xmlns:a16="http://schemas.microsoft.com/office/drawing/2014/main" id="{5C8633C2-C012-F6D1-AADE-B371480E0B6D}"/>
                </a:ext>
              </a:extLst>
            </p:cNvPr>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47" name="91 Rectángulo redondeado">
              <a:extLst>
                <a:ext uri="{FF2B5EF4-FFF2-40B4-BE49-F238E27FC236}">
                  <a16:creationId xmlns:a16="http://schemas.microsoft.com/office/drawing/2014/main" id="{F469DD3C-CB73-9D14-F20B-8509F25F0DC4}"/>
                </a:ext>
              </a:extLst>
            </p:cNvPr>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1,78%</a:t>
              </a:r>
            </a:p>
          </p:txBody>
        </p:sp>
        <p:sp>
          <p:nvSpPr>
            <p:cNvPr id="48" name="92 CuadroTexto">
              <a:extLst>
                <a:ext uri="{FF2B5EF4-FFF2-40B4-BE49-F238E27FC236}">
                  <a16:creationId xmlns:a16="http://schemas.microsoft.com/office/drawing/2014/main" id="{4C85A2CB-882C-D1F2-D7CD-77E7F4359023}"/>
                </a:ext>
              </a:extLst>
            </p:cNvPr>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8 casos</a:t>
              </a:r>
            </a:p>
          </p:txBody>
        </p:sp>
      </p:grpSp>
      <p:grpSp>
        <p:nvGrpSpPr>
          <p:cNvPr id="49" name="93 Grupo">
            <a:extLst>
              <a:ext uri="{FF2B5EF4-FFF2-40B4-BE49-F238E27FC236}">
                <a16:creationId xmlns:a16="http://schemas.microsoft.com/office/drawing/2014/main" id="{154BCF8B-50E2-8B9A-C8CE-E79E465376EF}"/>
              </a:ext>
            </a:extLst>
          </p:cNvPr>
          <p:cNvGrpSpPr/>
          <p:nvPr/>
        </p:nvGrpSpPr>
        <p:grpSpPr>
          <a:xfrm>
            <a:off x="4248522" y="945092"/>
            <a:ext cx="1610597" cy="1516901"/>
            <a:chOff x="4078085" y="683568"/>
            <a:chExt cx="1610597" cy="1516901"/>
          </a:xfrm>
        </p:grpSpPr>
        <p:pic>
          <p:nvPicPr>
            <p:cNvPr id="50" name="Picture 4">
              <a:extLst>
                <a:ext uri="{FF2B5EF4-FFF2-40B4-BE49-F238E27FC236}">
                  <a16:creationId xmlns:a16="http://schemas.microsoft.com/office/drawing/2014/main" id="{DDF9EC08-AFD1-7B1A-B6DF-E503649F4396}"/>
                </a:ext>
              </a:extLst>
            </p:cNvPr>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95 Rectángulo redondeado">
              <a:extLst>
                <a:ext uri="{FF2B5EF4-FFF2-40B4-BE49-F238E27FC236}">
                  <a16:creationId xmlns:a16="http://schemas.microsoft.com/office/drawing/2014/main" id="{E4F93B7B-986C-427D-FBF1-DC59EC06E373}"/>
                </a:ext>
              </a:extLst>
            </p:cNvPr>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7,5%</a:t>
              </a:r>
            </a:p>
          </p:txBody>
        </p:sp>
        <p:sp>
          <p:nvSpPr>
            <p:cNvPr id="56" name="96 CuadroTexto">
              <a:extLst>
                <a:ext uri="{FF2B5EF4-FFF2-40B4-BE49-F238E27FC236}">
                  <a16:creationId xmlns:a16="http://schemas.microsoft.com/office/drawing/2014/main" id="{6E81FBC2-BF7B-FDAE-06BA-0418756FCAEC}"/>
                </a:ext>
              </a:extLst>
            </p:cNvPr>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57" name="97 CuadroTexto">
              <a:extLst>
                <a:ext uri="{FF2B5EF4-FFF2-40B4-BE49-F238E27FC236}">
                  <a16:creationId xmlns:a16="http://schemas.microsoft.com/office/drawing/2014/main" id="{870B8026-6AE3-AE6A-E4BB-F3FA288B5BD7}"/>
                </a:ext>
              </a:extLst>
            </p:cNvPr>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52 casos</a:t>
              </a:r>
            </a:p>
          </p:txBody>
        </p:sp>
      </p:grpSp>
      <p:sp>
        <p:nvSpPr>
          <p:cNvPr id="67" name="98 Rectángulo">
            <a:extLst>
              <a:ext uri="{FF2B5EF4-FFF2-40B4-BE49-F238E27FC236}">
                <a16:creationId xmlns:a16="http://schemas.microsoft.com/office/drawing/2014/main" id="{792E9365-C3C2-69E5-E637-882799E9964F}"/>
              </a:ext>
            </a:extLst>
          </p:cNvPr>
          <p:cNvSpPr/>
          <p:nvPr/>
        </p:nvSpPr>
        <p:spPr>
          <a:xfrm>
            <a:off x="1963" y="24813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8" name="99 Grupo">
            <a:extLst>
              <a:ext uri="{FF2B5EF4-FFF2-40B4-BE49-F238E27FC236}">
                <a16:creationId xmlns:a16="http://schemas.microsoft.com/office/drawing/2014/main" id="{F0159E32-C604-3E81-B897-8E6CC33DA040}"/>
              </a:ext>
            </a:extLst>
          </p:cNvPr>
          <p:cNvGrpSpPr/>
          <p:nvPr/>
        </p:nvGrpSpPr>
        <p:grpSpPr>
          <a:xfrm>
            <a:off x="276968" y="2594884"/>
            <a:ext cx="3446504" cy="276999"/>
            <a:chOff x="2448322" y="74775"/>
            <a:chExt cx="3446504" cy="276999"/>
          </a:xfrm>
        </p:grpSpPr>
        <p:sp>
          <p:nvSpPr>
            <p:cNvPr id="69" name="100 Elipse">
              <a:extLst>
                <a:ext uri="{FF2B5EF4-FFF2-40B4-BE49-F238E27FC236}">
                  <a16:creationId xmlns:a16="http://schemas.microsoft.com/office/drawing/2014/main" id="{EA8A2625-6B9C-0A8A-3E9A-3D7F0A8DB5CA}"/>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0" name="101 Conector recto">
              <a:extLst>
                <a:ext uri="{FF2B5EF4-FFF2-40B4-BE49-F238E27FC236}">
                  <a16:creationId xmlns:a16="http://schemas.microsoft.com/office/drawing/2014/main" id="{CADD5F95-1678-1503-AF12-AE4667F008B1}"/>
                </a:ext>
              </a:extLst>
            </p:cNvPr>
            <p:cNvCxnSpPr>
              <a:stCxn id="6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1" name="102 CuadroTexto">
              <a:extLst>
                <a:ext uri="{FF2B5EF4-FFF2-40B4-BE49-F238E27FC236}">
                  <a16:creationId xmlns:a16="http://schemas.microsoft.com/office/drawing/2014/main" id="{28FC5BDF-AFA4-8E5A-39C0-0C68E8A4B8F2}"/>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72" name="103 Rectángulo">
            <a:extLst>
              <a:ext uri="{FF2B5EF4-FFF2-40B4-BE49-F238E27FC236}">
                <a16:creationId xmlns:a16="http://schemas.microsoft.com/office/drawing/2014/main" id="{ABA1CB28-4324-F007-57EB-741379FC5C5E}"/>
              </a:ext>
            </a:extLst>
          </p:cNvPr>
          <p:cNvSpPr/>
          <p:nvPr/>
        </p:nvSpPr>
        <p:spPr>
          <a:xfrm>
            <a:off x="50" y="7340677"/>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3" name="105 Grupo">
            <a:extLst>
              <a:ext uri="{FF2B5EF4-FFF2-40B4-BE49-F238E27FC236}">
                <a16:creationId xmlns:a16="http://schemas.microsoft.com/office/drawing/2014/main" id="{F77866E3-6C92-83A6-D0C0-4A3820E5E8D2}"/>
              </a:ext>
            </a:extLst>
          </p:cNvPr>
          <p:cNvGrpSpPr/>
          <p:nvPr/>
        </p:nvGrpSpPr>
        <p:grpSpPr>
          <a:xfrm>
            <a:off x="192088" y="7405566"/>
            <a:ext cx="3446504" cy="276999"/>
            <a:chOff x="2448322" y="33831"/>
            <a:chExt cx="3446504" cy="276999"/>
          </a:xfrm>
        </p:grpSpPr>
        <p:sp>
          <p:nvSpPr>
            <p:cNvPr id="74" name="106 Elipse">
              <a:extLst>
                <a:ext uri="{FF2B5EF4-FFF2-40B4-BE49-F238E27FC236}">
                  <a16:creationId xmlns:a16="http://schemas.microsoft.com/office/drawing/2014/main" id="{ADCB081B-3146-3EAA-082C-1F1195F28061}"/>
                </a:ext>
              </a:extLst>
            </p:cNvPr>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5" name="107 Conector recto">
              <a:extLst>
                <a:ext uri="{FF2B5EF4-FFF2-40B4-BE49-F238E27FC236}">
                  <a16:creationId xmlns:a16="http://schemas.microsoft.com/office/drawing/2014/main" id="{E1F7E231-1529-D843-7E63-2038EC536491}"/>
                </a:ext>
              </a:extLst>
            </p:cNvPr>
            <p:cNvCxnSpPr>
              <a:stCxn id="74"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108 CuadroTexto">
              <a:extLst>
                <a:ext uri="{FF2B5EF4-FFF2-40B4-BE49-F238E27FC236}">
                  <a16:creationId xmlns:a16="http://schemas.microsoft.com/office/drawing/2014/main" id="{CD238BAC-F469-3BA6-CF93-7EBC8DC74AC1}"/>
                </a:ext>
              </a:extLst>
            </p:cNvPr>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77" name="89 Grupo">
            <a:extLst>
              <a:ext uri="{FF2B5EF4-FFF2-40B4-BE49-F238E27FC236}">
                <a16:creationId xmlns:a16="http://schemas.microsoft.com/office/drawing/2014/main" id="{0D37B737-AE42-3041-DA5F-F8A4C1B4E485}"/>
              </a:ext>
            </a:extLst>
          </p:cNvPr>
          <p:cNvGrpSpPr/>
          <p:nvPr/>
        </p:nvGrpSpPr>
        <p:grpSpPr>
          <a:xfrm>
            <a:off x="144066" y="517803"/>
            <a:ext cx="1642872" cy="453797"/>
            <a:chOff x="402095" y="486270"/>
            <a:chExt cx="2369636" cy="453797"/>
          </a:xfrm>
        </p:grpSpPr>
        <p:sp>
          <p:nvSpPr>
            <p:cNvPr id="110" name="110 Abrir llave">
              <a:extLst>
                <a:ext uri="{FF2B5EF4-FFF2-40B4-BE49-F238E27FC236}">
                  <a16:creationId xmlns:a16="http://schemas.microsoft.com/office/drawing/2014/main" id="{C2CBEA51-51AD-A6A3-4EC2-599394611166}"/>
                </a:ext>
              </a:extLst>
            </p:cNvPr>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2" name="111 CuadroTexto">
              <a:extLst>
                <a:ext uri="{FF2B5EF4-FFF2-40B4-BE49-F238E27FC236}">
                  <a16:creationId xmlns:a16="http://schemas.microsoft.com/office/drawing/2014/main" id="{A92D3F11-CBD4-8A9F-CB70-90DF16F971F2}"/>
                </a:ext>
              </a:extLst>
            </p:cNvPr>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133" name="112 Grupo">
            <a:extLst>
              <a:ext uri="{FF2B5EF4-FFF2-40B4-BE49-F238E27FC236}">
                <a16:creationId xmlns:a16="http://schemas.microsoft.com/office/drawing/2014/main" id="{FCBE9971-6E9C-091A-B621-E8F921DB9553}"/>
              </a:ext>
            </a:extLst>
          </p:cNvPr>
          <p:cNvGrpSpPr/>
          <p:nvPr/>
        </p:nvGrpSpPr>
        <p:grpSpPr>
          <a:xfrm>
            <a:off x="2223152" y="513131"/>
            <a:ext cx="1809346" cy="436841"/>
            <a:chOff x="3060727" y="484500"/>
            <a:chExt cx="2369636" cy="436841"/>
          </a:xfrm>
        </p:grpSpPr>
        <p:sp>
          <p:nvSpPr>
            <p:cNvPr id="134" name="113 Abrir llave">
              <a:extLst>
                <a:ext uri="{FF2B5EF4-FFF2-40B4-BE49-F238E27FC236}">
                  <a16:creationId xmlns:a16="http://schemas.microsoft.com/office/drawing/2014/main" id="{77224783-7E9B-C1EB-D4D2-C72C39E2A023}"/>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5" name="114 CuadroTexto">
              <a:extLst>
                <a:ext uri="{FF2B5EF4-FFF2-40B4-BE49-F238E27FC236}">
                  <a16:creationId xmlns:a16="http://schemas.microsoft.com/office/drawing/2014/main" id="{1BDA8F16-1C49-219C-0892-7CF3FF58EC47}"/>
                </a:ext>
              </a:extLst>
            </p:cNvPr>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136" name="67 Grupo">
            <a:extLst>
              <a:ext uri="{FF2B5EF4-FFF2-40B4-BE49-F238E27FC236}">
                <a16:creationId xmlns:a16="http://schemas.microsoft.com/office/drawing/2014/main" id="{9531DF65-E91D-AE80-1FBC-8A38C10D85B3}"/>
              </a:ext>
            </a:extLst>
          </p:cNvPr>
          <p:cNvGrpSpPr/>
          <p:nvPr/>
        </p:nvGrpSpPr>
        <p:grpSpPr>
          <a:xfrm>
            <a:off x="-135413" y="936762"/>
            <a:ext cx="1239485" cy="1512661"/>
            <a:chOff x="-135413" y="539552"/>
            <a:chExt cx="1250054" cy="1731005"/>
          </a:xfrm>
        </p:grpSpPr>
        <p:pic>
          <p:nvPicPr>
            <p:cNvPr id="137" name="Picture 3">
              <a:extLst>
                <a:ext uri="{FF2B5EF4-FFF2-40B4-BE49-F238E27FC236}">
                  <a16:creationId xmlns:a16="http://schemas.microsoft.com/office/drawing/2014/main" id="{7437608C-77E4-DFFC-640A-9790D1980145}"/>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8" name="69 Rectángulo redondeado">
              <a:extLst>
                <a:ext uri="{FF2B5EF4-FFF2-40B4-BE49-F238E27FC236}">
                  <a16:creationId xmlns:a16="http://schemas.microsoft.com/office/drawing/2014/main" id="{830317BA-A3B0-E805-AC77-E5F57C0431A8}"/>
                </a:ext>
              </a:extLst>
            </p:cNvPr>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59%</a:t>
              </a:r>
            </a:p>
          </p:txBody>
        </p:sp>
        <p:sp>
          <p:nvSpPr>
            <p:cNvPr id="139" name="70 CuadroTexto">
              <a:extLst>
                <a:ext uri="{FF2B5EF4-FFF2-40B4-BE49-F238E27FC236}">
                  <a16:creationId xmlns:a16="http://schemas.microsoft.com/office/drawing/2014/main" id="{A29D11C3-D116-50AA-36E5-B8FDBA04576C}"/>
                </a:ext>
              </a:extLst>
            </p:cNvPr>
            <p:cNvSpPr txBox="1"/>
            <p:nvPr/>
          </p:nvSpPr>
          <p:spPr>
            <a:xfrm>
              <a:off x="-135413" y="1953575"/>
              <a:ext cx="1229607" cy="316982"/>
            </a:xfrm>
            <a:prstGeom prst="rect">
              <a:avLst/>
            </a:prstGeom>
            <a:noFill/>
          </p:spPr>
          <p:txBody>
            <a:bodyPr wrap="square" rtlCol="0">
              <a:spAutoFit/>
            </a:bodyPr>
            <a:lstStyle/>
            <a:p>
              <a:pPr algn="ctr"/>
              <a:r>
                <a:rPr lang="es-ES" sz="1200" b="1" dirty="0">
                  <a:latin typeface="Arial Narrow" panose="020B0606020202030204" pitchFamily="34" charset="0"/>
                </a:rPr>
                <a:t>803 casos</a:t>
              </a:r>
            </a:p>
          </p:txBody>
        </p:sp>
        <p:sp>
          <p:nvSpPr>
            <p:cNvPr id="140" name="71 CuadroTexto">
              <a:extLst>
                <a:ext uri="{FF2B5EF4-FFF2-40B4-BE49-F238E27FC236}">
                  <a16:creationId xmlns:a16="http://schemas.microsoft.com/office/drawing/2014/main" id="{0A3CBA4D-DF14-DF35-E2EA-F932F284AA36}"/>
                </a:ext>
              </a:extLst>
            </p:cNvPr>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141" name="72 Grupo">
            <a:extLst>
              <a:ext uri="{FF2B5EF4-FFF2-40B4-BE49-F238E27FC236}">
                <a16:creationId xmlns:a16="http://schemas.microsoft.com/office/drawing/2014/main" id="{D88EE438-D169-891E-FB05-C3371CFDBC48}"/>
              </a:ext>
            </a:extLst>
          </p:cNvPr>
          <p:cNvGrpSpPr/>
          <p:nvPr/>
        </p:nvGrpSpPr>
        <p:grpSpPr>
          <a:xfrm>
            <a:off x="949682" y="863250"/>
            <a:ext cx="1282616" cy="1594010"/>
            <a:chOff x="767312" y="601726"/>
            <a:chExt cx="1282616" cy="1594010"/>
          </a:xfrm>
        </p:grpSpPr>
        <p:sp>
          <p:nvSpPr>
            <p:cNvPr id="142" name="73 Rectángulo redondeado">
              <a:extLst>
                <a:ext uri="{FF2B5EF4-FFF2-40B4-BE49-F238E27FC236}">
                  <a16:creationId xmlns:a16="http://schemas.microsoft.com/office/drawing/2014/main" id="{81C64D2B-A6DF-467C-63D1-D4F39548B9CA}"/>
                </a:ext>
              </a:extLst>
            </p:cNvPr>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41%</a:t>
              </a:r>
            </a:p>
          </p:txBody>
        </p:sp>
        <p:sp>
          <p:nvSpPr>
            <p:cNvPr id="143" name="74 CuadroTexto">
              <a:extLst>
                <a:ext uri="{FF2B5EF4-FFF2-40B4-BE49-F238E27FC236}">
                  <a16:creationId xmlns:a16="http://schemas.microsoft.com/office/drawing/2014/main" id="{6D6C6C56-1D88-E06D-56A5-5982FA31F53B}"/>
                </a:ext>
              </a:extLst>
            </p:cNvPr>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554 casos</a:t>
              </a:r>
            </a:p>
          </p:txBody>
        </p:sp>
        <p:pic>
          <p:nvPicPr>
            <p:cNvPr id="144" name="Picture 3">
              <a:extLst>
                <a:ext uri="{FF2B5EF4-FFF2-40B4-BE49-F238E27FC236}">
                  <a16:creationId xmlns:a16="http://schemas.microsoft.com/office/drawing/2014/main" id="{7486023C-ADA7-9FCD-4F4A-7E87E34B61DC}"/>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 name="76 CuadroTexto">
              <a:extLst>
                <a:ext uri="{FF2B5EF4-FFF2-40B4-BE49-F238E27FC236}">
                  <a16:creationId xmlns:a16="http://schemas.microsoft.com/office/drawing/2014/main" id="{FA2EF0C4-146F-71BB-4A95-74AF8416D7D6}"/>
                </a:ext>
              </a:extLst>
            </p:cNvPr>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sp>
        <p:nvSpPr>
          <p:cNvPr id="146" name="109 CuadroTexto">
            <a:extLst>
              <a:ext uri="{FF2B5EF4-FFF2-40B4-BE49-F238E27FC236}">
                <a16:creationId xmlns:a16="http://schemas.microsoft.com/office/drawing/2014/main" id="{F2BEC84C-6D39-2133-4C3F-F60EFC9306C3}"/>
              </a:ext>
            </a:extLst>
          </p:cNvPr>
          <p:cNvSpPr txBox="1"/>
          <p:nvPr/>
        </p:nvSpPr>
        <p:spPr>
          <a:xfrm>
            <a:off x="50" y="7723509"/>
            <a:ext cx="7200800" cy="830997"/>
          </a:xfrm>
          <a:prstGeom prst="rect">
            <a:avLst/>
          </a:prstGeom>
          <a:noFill/>
        </p:spPr>
        <p:txBody>
          <a:bodyPr wrap="square" rtlCol="0">
            <a:spAutoFit/>
          </a:bodyPr>
          <a:lstStyle/>
          <a:p>
            <a:pPr algn="just"/>
            <a:r>
              <a:rPr lang="es-CO" sz="1200" dirty="0">
                <a:latin typeface="Arial Narrow" panose="020B0606020202030204" pitchFamily="34" charset="0"/>
              </a:rPr>
              <a:t>El comportamiento del evento hasta semana epidemiológica 53 estuvo por encima del límite inferior calculado según los dos años anteriores, con tendencia actual estable. Se evidencia un número de casos mayor a lo observado en 2024. Los cursos de vida con mayor número de casos son los de primera infancia, juventud y adultez con más del 50% de los casos. En promedio se notificaron 26 casos por semana epidemiológica.</a:t>
            </a:r>
            <a:endParaRPr lang="es-CO" sz="1400" dirty="0">
              <a:latin typeface="Arial Narrow" panose="020B0606020202030204" pitchFamily="34" charset="0"/>
            </a:endParaRPr>
          </a:p>
        </p:txBody>
      </p:sp>
      <p:pic>
        <p:nvPicPr>
          <p:cNvPr id="186" name="Picture 8">
            <a:extLst>
              <a:ext uri="{FF2B5EF4-FFF2-40B4-BE49-F238E27FC236}">
                <a16:creationId xmlns:a16="http://schemas.microsoft.com/office/drawing/2014/main" id="{E9B47D10-12DD-D5A2-1BD8-1EBED9F74D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200" y="5901769"/>
            <a:ext cx="2016224" cy="263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187" name="19 Diagrama">
            <a:extLst>
              <a:ext uri="{FF2B5EF4-FFF2-40B4-BE49-F238E27FC236}">
                <a16:creationId xmlns:a16="http://schemas.microsoft.com/office/drawing/2014/main" id="{0116622F-4CE4-1000-EA8B-6A8C2A55E1A3}"/>
              </a:ext>
            </a:extLst>
          </p:cNvPr>
          <p:cNvGraphicFramePr/>
          <p:nvPr>
            <p:extLst/>
          </p:nvPr>
        </p:nvGraphicFramePr>
        <p:xfrm>
          <a:off x="3197724" y="4829553"/>
          <a:ext cx="4003176" cy="24497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8" name="54 CuadroTexto">
            <a:extLst>
              <a:ext uri="{FF2B5EF4-FFF2-40B4-BE49-F238E27FC236}">
                <a16:creationId xmlns:a16="http://schemas.microsoft.com/office/drawing/2014/main" id="{1C3EC86F-5C94-1CD7-08AF-4D44ED9B9DFA}"/>
              </a:ext>
            </a:extLst>
          </p:cNvPr>
          <p:cNvSpPr txBox="1"/>
          <p:nvPr/>
        </p:nvSpPr>
        <p:spPr>
          <a:xfrm>
            <a:off x="160997" y="3413763"/>
            <a:ext cx="214834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51,5 x 100 mil habitantes</a:t>
            </a:r>
          </a:p>
          <a:p>
            <a:pPr algn="ctr"/>
            <a:r>
              <a:rPr lang="es-ES" sz="1400" b="1" dirty="0">
                <a:latin typeface="Arial Narrow" panose="020B0606020202030204" pitchFamily="34" charset="0"/>
              </a:rPr>
              <a:t>1357 casos</a:t>
            </a:r>
          </a:p>
        </p:txBody>
      </p:sp>
    </p:spTree>
    <p:extLst>
      <p:ext uri="{BB962C8B-B14F-4D97-AF65-F5344CB8AC3E}">
        <p14:creationId xmlns:p14="http://schemas.microsoft.com/office/powerpoint/2010/main" val="3320240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4045"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b="10827"/>
          <a:stretch/>
        </p:blipFill>
        <p:spPr bwMode="auto">
          <a:xfrm>
            <a:off x="0" y="2824179"/>
            <a:ext cx="2232223" cy="207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40972"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XIII- 2025</a:t>
            </a:r>
          </a:p>
        </p:txBody>
      </p:sp>
      <p:sp>
        <p:nvSpPr>
          <p:cNvPr id="6" name="5 Rectángulo"/>
          <p:cNvSpPr/>
          <p:nvPr/>
        </p:nvSpPr>
        <p:spPr>
          <a:xfrm>
            <a:off x="2274078" y="1816532"/>
            <a:ext cx="4946011" cy="523220"/>
          </a:xfrm>
          <a:prstGeom prst="rect">
            <a:avLst/>
          </a:prstGeom>
        </p:spPr>
        <p:txBody>
          <a:bodyPr wrap="square">
            <a:spAutoFit/>
          </a:bodyPr>
          <a:lstStyle/>
          <a:p>
            <a:r>
              <a:rPr lang="es-CO" sz="600" dirty="0">
                <a:latin typeface="Arial Narrow" panose="020B0606020202030204" pitchFamily="34" charset="0"/>
              </a:rPr>
              <a:t>Fuente: SIVIGILA. Secretaria de Salud de Medellín.</a:t>
            </a:r>
          </a:p>
          <a:p>
            <a:pPr algn="just"/>
            <a:r>
              <a:rPr lang="es-CO" sz="1100" dirty="0">
                <a:latin typeface="Arial Narrow" panose="020B0606020202030204" pitchFamily="34" charset="0"/>
              </a:rPr>
              <a:t>Figura. Gráfico de control meningitis por Meningococo. Medellín, a período epidemiológico XIII de 2025. </a:t>
            </a:r>
          </a:p>
        </p:txBody>
      </p:sp>
      <p:grpSp>
        <p:nvGrpSpPr>
          <p:cNvPr id="8" name="7 Grupo"/>
          <p:cNvGrpSpPr/>
          <p:nvPr/>
        </p:nvGrpSpPr>
        <p:grpSpPr>
          <a:xfrm>
            <a:off x="179214" y="406794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78</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35466"/>
            <a:ext cx="7200900" cy="376880"/>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102925" y="5079459"/>
            <a:ext cx="3526243" cy="276999"/>
            <a:chOff x="2448322" y="74775"/>
            <a:chExt cx="3526243"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699785" y="5517176"/>
            <a:ext cx="1882089" cy="577081"/>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meningitis bacterianas  en población general</a:t>
            </a:r>
          </a:p>
        </p:txBody>
      </p:sp>
      <p:cxnSp>
        <p:nvCxnSpPr>
          <p:cNvPr id="19" name="18 Conector recto de flecha"/>
          <p:cNvCxnSpPr/>
          <p:nvPr/>
        </p:nvCxnSpPr>
        <p:spPr>
          <a:xfrm>
            <a:off x="2273172" y="646924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384499" y="646924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1154132" y="5990611"/>
            <a:ext cx="1008971" cy="461665"/>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2,96* 100 mil</a:t>
            </a:r>
          </a:p>
          <a:p>
            <a:pPr algn="ctr"/>
            <a:r>
              <a:rPr lang="es-ES" sz="1200" b="1" dirty="0">
                <a:latin typeface="Arial Narrow" panose="020B0606020202030204" pitchFamily="34" charset="0"/>
              </a:rPr>
              <a:t> 78 casos</a:t>
            </a:r>
          </a:p>
        </p:txBody>
      </p:sp>
      <p:sp>
        <p:nvSpPr>
          <p:cNvPr id="55" name="54 CuadroTexto"/>
          <p:cNvSpPr txBox="1"/>
          <p:nvPr/>
        </p:nvSpPr>
        <p:spPr>
          <a:xfrm>
            <a:off x="1268421" y="6591704"/>
            <a:ext cx="2487186" cy="261610"/>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 de campo</a:t>
            </a:r>
          </a:p>
        </p:txBody>
      </p:sp>
      <p:sp>
        <p:nvSpPr>
          <p:cNvPr id="56" name="55 CuadroTexto"/>
          <p:cNvSpPr txBox="1"/>
          <p:nvPr/>
        </p:nvSpPr>
        <p:spPr>
          <a:xfrm>
            <a:off x="2260689" y="6853314"/>
            <a:ext cx="676788" cy="276999"/>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0 brotes</a:t>
            </a:r>
          </a:p>
        </p:txBody>
      </p:sp>
      <p:sp>
        <p:nvSpPr>
          <p:cNvPr id="58" name="57 CuadroTexto"/>
          <p:cNvSpPr txBox="1"/>
          <p:nvPr/>
        </p:nvSpPr>
        <p:spPr>
          <a:xfrm>
            <a:off x="2512014" y="5517176"/>
            <a:ext cx="2082427" cy="553998"/>
          </a:xfrm>
          <a:prstGeom prst="rect">
            <a:avLst/>
          </a:prstGeom>
          <a:noFill/>
        </p:spPr>
        <p:txBody>
          <a:bodyPr wrap="square" rtlCol="0">
            <a:spAutoFit/>
          </a:bodyPr>
          <a:lstStyle/>
          <a:p>
            <a:pPr algn="ctr"/>
            <a:r>
              <a:rPr lang="es-ES" sz="1000" b="1" dirty="0">
                <a:latin typeface="Arial Narrow" panose="020B0606020202030204" pitchFamily="34" charset="0"/>
              </a:rPr>
              <a:t>Proporción de incidencia de meningitis bacterianas  en menores de 5 años</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8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9113"/>
            <a:ext cx="2075175" cy="830997"/>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Meningitis bacterianas</a:t>
            </a:r>
          </a:p>
        </p:txBody>
      </p:sp>
      <p:sp>
        <p:nvSpPr>
          <p:cNvPr id="47" name="46 CuadroTexto"/>
          <p:cNvSpPr txBox="1"/>
          <p:nvPr/>
        </p:nvSpPr>
        <p:spPr>
          <a:xfrm>
            <a:off x="3116941" y="5976806"/>
            <a:ext cx="946093"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3,76* 100 mil</a:t>
            </a:r>
          </a:p>
          <a:p>
            <a:pPr algn="ctr"/>
            <a:r>
              <a:rPr lang="es-ES" sz="1200" b="1" dirty="0">
                <a:latin typeface="Arial Narrow" panose="020B0606020202030204" pitchFamily="34" charset="0"/>
              </a:rPr>
              <a:t>5 casos</a:t>
            </a:r>
          </a:p>
        </p:txBody>
      </p:sp>
      <p:sp>
        <p:nvSpPr>
          <p:cNvPr id="46" name="45 Rectángulo"/>
          <p:cNvSpPr/>
          <p:nvPr/>
        </p:nvSpPr>
        <p:spPr>
          <a:xfrm>
            <a:off x="2240922" y="2387050"/>
            <a:ext cx="4959928"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47 Grupo"/>
          <p:cNvGrpSpPr/>
          <p:nvPr/>
        </p:nvGrpSpPr>
        <p:grpSpPr>
          <a:xfrm>
            <a:off x="2518376" y="2490476"/>
            <a:ext cx="3446504" cy="276999"/>
            <a:chOff x="2448322" y="74775"/>
            <a:chExt cx="3446504" cy="276999"/>
          </a:xfrm>
        </p:grpSpPr>
        <p:sp>
          <p:nvSpPr>
            <p:cNvPr id="49" name="48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49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2" name="51 Grupo"/>
          <p:cNvGrpSpPr/>
          <p:nvPr/>
        </p:nvGrpSpPr>
        <p:grpSpPr>
          <a:xfrm>
            <a:off x="2566197" y="4103409"/>
            <a:ext cx="1229607" cy="650645"/>
            <a:chOff x="-14122" y="7072716"/>
            <a:chExt cx="1229607" cy="650645"/>
          </a:xfrm>
        </p:grpSpPr>
        <p:sp>
          <p:nvSpPr>
            <p:cNvPr id="54" name="53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7" name="56 Rectángulo redondeado"/>
            <p:cNvSpPr/>
            <p:nvPr/>
          </p:nvSpPr>
          <p:spPr>
            <a:xfrm>
              <a:off x="82073" y="7363321"/>
              <a:ext cx="86754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50 casos</a:t>
              </a:r>
            </a:p>
          </p:txBody>
        </p:sp>
      </p:grpSp>
      <p:pic>
        <p:nvPicPr>
          <p:cNvPr id="6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3073"/>
          <a:stretch/>
        </p:blipFill>
        <p:spPr bwMode="auto">
          <a:xfrm>
            <a:off x="2772737" y="3342424"/>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8990" t="-1382" r="53581" b="1382"/>
          <a:stretch/>
        </p:blipFill>
        <p:spPr bwMode="auto">
          <a:xfrm>
            <a:off x="3831795" y="3331261"/>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3646317" y="4103409"/>
            <a:ext cx="1229607" cy="650645"/>
            <a:chOff x="-14122" y="7072716"/>
            <a:chExt cx="1229607" cy="650645"/>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156035" y="7363321"/>
              <a:ext cx="89587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28 casos</a:t>
              </a:r>
            </a:p>
          </p:txBody>
        </p:sp>
      </p:grpSp>
      <p:pic>
        <p:nvPicPr>
          <p:cNvPr id="68" name="Picture 7"/>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3773" r="11756"/>
          <a:stretch/>
        </p:blipFill>
        <p:spPr bwMode="auto">
          <a:xfrm>
            <a:off x="5993195" y="3447360"/>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0" descr="https://www.comb.cat/Upload/Imatges/2979.JPG"/>
          <p:cNvPicPr>
            <a:picLocks noChangeAspect="1" noChangeArrowheads="1"/>
          </p:cNvPicPr>
          <p:nvPr/>
        </p:nvPicPr>
        <p:blipFill rotWithShape="1">
          <a:blip r:embed="rId7" cstate="print">
            <a:biLevel thresh="75000"/>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4948070" y="3356567"/>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69 Grupo"/>
          <p:cNvGrpSpPr/>
          <p:nvPr/>
        </p:nvGrpSpPr>
        <p:grpSpPr>
          <a:xfrm>
            <a:off x="4765855" y="4074086"/>
            <a:ext cx="1229607" cy="664293"/>
            <a:chOff x="-14122" y="7072716"/>
            <a:chExt cx="1229607" cy="664293"/>
          </a:xfrm>
        </p:grpSpPr>
        <p:sp>
          <p:nvSpPr>
            <p:cNvPr id="71" name="70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2" name="71 Rectángulo redondeado"/>
            <p:cNvSpPr/>
            <p:nvPr/>
          </p:nvSpPr>
          <p:spPr>
            <a:xfrm>
              <a:off x="195897" y="7376969"/>
              <a:ext cx="905303"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5 casos</a:t>
              </a:r>
            </a:p>
          </p:txBody>
        </p:sp>
      </p:grpSp>
      <p:grpSp>
        <p:nvGrpSpPr>
          <p:cNvPr id="74" name="73 Grupo"/>
          <p:cNvGrpSpPr/>
          <p:nvPr/>
        </p:nvGrpSpPr>
        <p:grpSpPr>
          <a:xfrm>
            <a:off x="5823459" y="4064492"/>
            <a:ext cx="1229607" cy="664293"/>
            <a:chOff x="-14122" y="7072716"/>
            <a:chExt cx="1229607" cy="664293"/>
          </a:xfrm>
        </p:grpSpPr>
        <p:sp>
          <p:nvSpPr>
            <p:cNvPr id="75" name="7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6" name="75 Rectángulo redondeado"/>
            <p:cNvSpPr/>
            <p:nvPr/>
          </p:nvSpPr>
          <p:spPr>
            <a:xfrm>
              <a:off x="209546" y="7376969"/>
              <a:ext cx="865691"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18 casos</a:t>
              </a:r>
            </a:p>
          </p:txBody>
        </p:sp>
      </p:grpSp>
      <p:sp>
        <p:nvSpPr>
          <p:cNvPr id="84" name="83 Rectángulo"/>
          <p:cNvSpPr/>
          <p:nvPr/>
        </p:nvSpPr>
        <p:spPr>
          <a:xfrm>
            <a:off x="-4561" y="746117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5" name="84 Grupo"/>
          <p:cNvGrpSpPr/>
          <p:nvPr/>
        </p:nvGrpSpPr>
        <p:grpSpPr>
          <a:xfrm>
            <a:off x="192088" y="7514089"/>
            <a:ext cx="3446504" cy="276999"/>
            <a:chOff x="2448322" y="33831"/>
            <a:chExt cx="3446504" cy="276999"/>
          </a:xfrm>
        </p:grpSpPr>
        <p:sp>
          <p:nvSpPr>
            <p:cNvPr id="86" name="85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7" name="86 Conector recto"/>
            <p:cNvCxnSpPr>
              <a:stCxn id="86"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89" name="88 CuadroTexto"/>
          <p:cNvSpPr txBox="1"/>
          <p:nvPr/>
        </p:nvSpPr>
        <p:spPr>
          <a:xfrm>
            <a:off x="6281" y="7917195"/>
            <a:ext cx="7190058" cy="577081"/>
          </a:xfrm>
          <a:prstGeom prst="rect">
            <a:avLst/>
          </a:prstGeom>
          <a:noFill/>
        </p:spPr>
        <p:txBody>
          <a:bodyPr wrap="square" rtlCol="0">
            <a:spAutoFit/>
          </a:bodyPr>
          <a:lstStyle/>
          <a:p>
            <a:pPr algn="just"/>
            <a:r>
              <a:rPr lang="es-CO" sz="1050" dirty="0">
                <a:latin typeface="Arial Narrow" panose="020B0606020202030204" pitchFamily="34" charset="0"/>
              </a:rPr>
              <a:t>De los 78 casos confirmados, 38 correspondieron a aislamiento de </a:t>
            </a:r>
            <a:r>
              <a:rPr lang="es-CO" sz="1050" i="1" dirty="0">
                <a:latin typeface="Arial Narrow" panose="020B0606020202030204" pitchFamily="34" charset="0"/>
              </a:rPr>
              <a:t>S. </a:t>
            </a:r>
            <a:r>
              <a:rPr lang="es-CO" sz="1050" i="1" dirty="0" err="1">
                <a:latin typeface="Arial Narrow" panose="020B0606020202030204" pitchFamily="34" charset="0"/>
              </a:rPr>
              <a:t>pnemoniae</a:t>
            </a:r>
            <a:r>
              <a:rPr lang="es-CO" sz="1050" i="1" dirty="0">
                <a:latin typeface="Arial Narrow" panose="020B0606020202030204" pitchFamily="34" charset="0"/>
              </a:rPr>
              <a:t>, </a:t>
            </a:r>
            <a:r>
              <a:rPr lang="es-CO" sz="1050" dirty="0">
                <a:latin typeface="Arial Narrow" panose="020B0606020202030204" pitchFamily="34" charset="0"/>
              </a:rPr>
              <a:t>otros 22 a </a:t>
            </a:r>
            <a:r>
              <a:rPr lang="es-CO" sz="1050" i="1" dirty="0">
                <a:latin typeface="Arial Narrow" panose="020B0606020202030204" pitchFamily="34" charset="0"/>
              </a:rPr>
              <a:t>N. meningitidis, </a:t>
            </a:r>
            <a:r>
              <a:rPr lang="es-CO" sz="1050" dirty="0">
                <a:latin typeface="Arial Narrow" panose="020B0606020202030204" pitchFamily="34" charset="0"/>
              </a:rPr>
              <a:t>seis (6) a </a:t>
            </a:r>
            <a:r>
              <a:rPr lang="es-CO" sz="1050" i="1" dirty="0">
                <a:latin typeface="Arial Narrow" panose="020B0606020202030204" pitchFamily="34" charset="0"/>
              </a:rPr>
              <a:t>H. </a:t>
            </a:r>
            <a:r>
              <a:rPr lang="es-CO" sz="1050" i="1" dirty="0" err="1">
                <a:latin typeface="Arial Narrow" panose="020B0606020202030204" pitchFamily="34" charset="0"/>
              </a:rPr>
              <a:t>influenzae</a:t>
            </a:r>
            <a:r>
              <a:rPr lang="es-CO" sz="1050" i="1" dirty="0">
                <a:latin typeface="Arial Narrow" panose="020B0606020202030204" pitchFamily="34" charset="0"/>
              </a:rPr>
              <a:t> </a:t>
            </a:r>
            <a:r>
              <a:rPr lang="es-CO" sz="1050" dirty="0">
                <a:latin typeface="Arial Narrow" panose="020B0606020202030204" pitchFamily="34" charset="0"/>
              </a:rPr>
              <a:t>y los 12 restantes a otros agentes bacterianos. Se reportaron 18 casos con condición final fallecido, 13 de ellos correspondientes a aislamiento o detección de neumococo</a:t>
            </a:r>
            <a:r>
              <a:rPr lang="es-CO" sz="1050" i="1" dirty="0">
                <a:latin typeface="Arial Narrow" panose="020B0606020202030204" pitchFamily="34" charset="0"/>
              </a:rPr>
              <a:t>, </a:t>
            </a:r>
            <a:r>
              <a:rPr lang="es-CO" sz="1050" dirty="0">
                <a:latin typeface="Arial Narrow" panose="020B0606020202030204" pitchFamily="34" charset="0"/>
              </a:rPr>
              <a:t>4 de meningococo y 1 de otros agentes bacterianos.</a:t>
            </a:r>
            <a:endParaRPr lang="es-CO" sz="1050" i="1" dirty="0">
              <a:latin typeface="Arial Narrow" panose="020B0606020202030204" pitchFamily="34" charset="0"/>
            </a:endParaRPr>
          </a:p>
        </p:txBody>
      </p:sp>
      <p:grpSp>
        <p:nvGrpSpPr>
          <p:cNvPr id="78" name="77 Grupo"/>
          <p:cNvGrpSpPr/>
          <p:nvPr/>
        </p:nvGrpSpPr>
        <p:grpSpPr>
          <a:xfrm>
            <a:off x="2674054" y="2923234"/>
            <a:ext cx="1642872" cy="453797"/>
            <a:chOff x="402095" y="486270"/>
            <a:chExt cx="2369636" cy="453797"/>
          </a:xfrm>
        </p:grpSpPr>
        <p:sp>
          <p:nvSpPr>
            <p:cNvPr id="80" name="79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80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82" name="81 Grupo"/>
          <p:cNvGrpSpPr/>
          <p:nvPr/>
        </p:nvGrpSpPr>
        <p:grpSpPr>
          <a:xfrm>
            <a:off x="4887448" y="2918562"/>
            <a:ext cx="1809346" cy="436841"/>
            <a:chOff x="3060727" y="484500"/>
            <a:chExt cx="2369636" cy="436841"/>
          </a:xfrm>
        </p:grpSpPr>
        <p:sp>
          <p:nvSpPr>
            <p:cNvPr id="83" name="8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0" name="89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Edad</a:t>
              </a:r>
            </a:p>
          </p:txBody>
        </p:sp>
      </p:grpSp>
      <p:pic>
        <p:nvPicPr>
          <p:cNvPr id="3" name="Imagen 2">
            <a:extLst>
              <a:ext uri="{FF2B5EF4-FFF2-40B4-BE49-F238E27FC236}">
                <a16:creationId xmlns:a16="http://schemas.microsoft.com/office/drawing/2014/main" id="{B7C44821-34F7-763B-1E6C-2F6B595525D2}"/>
              </a:ext>
            </a:extLst>
          </p:cNvPr>
          <p:cNvPicPr>
            <a:picLocks noChangeAspect="1"/>
          </p:cNvPicPr>
          <p:nvPr/>
        </p:nvPicPr>
        <p:blipFill>
          <a:blip r:embed="rId9"/>
          <a:stretch>
            <a:fillRect/>
          </a:stretch>
        </p:blipFill>
        <p:spPr>
          <a:xfrm>
            <a:off x="2213581" y="351774"/>
            <a:ext cx="4959928" cy="1486246"/>
          </a:xfrm>
          <a:prstGeom prst="rect">
            <a:avLst/>
          </a:prstGeom>
        </p:spPr>
      </p:pic>
    </p:spTree>
    <p:extLst>
      <p:ext uri="{BB962C8B-B14F-4D97-AF65-F5344CB8AC3E}">
        <p14:creationId xmlns:p14="http://schemas.microsoft.com/office/powerpoint/2010/main" val="94722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226" y="3128211"/>
            <a:ext cx="1735416" cy="223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15" y="517975"/>
            <a:ext cx="1735827" cy="237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9</a:t>
            </a:r>
            <a:endParaRPr lang="es-ES" sz="1050" b="1" dirty="0">
              <a:latin typeface="Arial Narrow" panose="020B0606020202030204" pitchFamily="34" charset="0"/>
            </a:endParaRPr>
          </a:p>
        </p:txBody>
      </p:sp>
      <p:grpSp>
        <p:nvGrpSpPr>
          <p:cNvPr id="12" name="11 Grupo"/>
          <p:cNvGrpSpPr/>
          <p:nvPr/>
        </p:nvGrpSpPr>
        <p:grpSpPr>
          <a:xfrm>
            <a:off x="126430" y="59386"/>
            <a:ext cx="4338116" cy="276999"/>
            <a:chOff x="2448322" y="74775"/>
            <a:chExt cx="4338116" cy="276999"/>
          </a:xfrm>
        </p:grpSpPr>
        <p:sp>
          <p:nvSpPr>
            <p:cNvPr id="13" name="1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4" name="13 Conector recto"/>
            <p:cNvCxnSpPr>
              <a:stCxn id="1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3302538" y="74775"/>
              <a:ext cx="3483900" cy="276999"/>
            </a:xfrm>
            <a:prstGeom prst="rect">
              <a:avLst/>
            </a:prstGeom>
            <a:noFill/>
          </p:spPr>
          <p:txBody>
            <a:bodyPr wrap="square" rtlCol="0">
              <a:spAutoFit/>
            </a:bodyPr>
            <a:lstStyle/>
            <a:p>
              <a:r>
                <a:rPr lang="es-ES" sz="1200" b="1" dirty="0">
                  <a:latin typeface="Arial Narrow" panose="020B0606020202030204" pitchFamily="34" charset="0"/>
                </a:rPr>
                <a:t>Otros eventos inmunoprevenibles de baja frecuencia</a:t>
              </a:r>
            </a:p>
          </p:txBody>
        </p:sp>
      </p:gr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04056"/>
            <a:ext cx="1937501" cy="251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36 Título"/>
          <p:cNvSpPr txBox="1">
            <a:spLocks/>
          </p:cNvSpPr>
          <p:nvPr/>
        </p:nvSpPr>
        <p:spPr>
          <a:xfrm>
            <a:off x="72058" y="772124"/>
            <a:ext cx="1905130"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Parálisis Flácida</a:t>
            </a:r>
          </a:p>
        </p:txBody>
      </p:sp>
      <p:sp>
        <p:nvSpPr>
          <p:cNvPr id="20" name="19 Rectángulo"/>
          <p:cNvSpPr/>
          <p:nvPr/>
        </p:nvSpPr>
        <p:spPr>
          <a:xfrm>
            <a:off x="-37977" y="2910722"/>
            <a:ext cx="7257607" cy="2108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36 Título"/>
          <p:cNvSpPr txBox="1">
            <a:spLocks/>
          </p:cNvSpPr>
          <p:nvPr/>
        </p:nvSpPr>
        <p:spPr>
          <a:xfrm>
            <a:off x="3479568" y="558210"/>
            <a:ext cx="1951371"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Síndrome de rubeola congénita</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4" y="3128211"/>
            <a:ext cx="1963845" cy="23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26344" y="5364088"/>
            <a:ext cx="7227244" cy="19461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36 Título"/>
          <p:cNvSpPr txBox="1">
            <a:spLocks/>
          </p:cNvSpPr>
          <p:nvPr/>
        </p:nvSpPr>
        <p:spPr>
          <a:xfrm>
            <a:off x="-77910" y="3306281"/>
            <a:ext cx="202217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Tétanos accidental</a:t>
            </a:r>
          </a:p>
        </p:txBody>
      </p:sp>
      <p:sp>
        <p:nvSpPr>
          <p:cNvPr id="24" name="23 CuadroTexto"/>
          <p:cNvSpPr txBox="1"/>
          <p:nvPr/>
        </p:nvSpPr>
        <p:spPr>
          <a:xfrm>
            <a:off x="1886974" y="523655"/>
            <a:ext cx="1668137" cy="2123658"/>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53 se notificaron cuatro (4) casos probables para este evento en residentes de Medellín. </a:t>
            </a:r>
          </a:p>
          <a:p>
            <a:pPr algn="just"/>
            <a:r>
              <a:rPr lang="es-CO" sz="1100" dirty="0">
                <a:latin typeface="Arial Narrow" panose="020B0606020202030204" pitchFamily="34" charset="0"/>
              </a:rPr>
              <a:t>La meta de notificación para este evento es de 1 o más casos en un año por cada </a:t>
            </a:r>
            <a:r>
              <a:rPr lang="es-ES" sz="1100" dirty="0">
                <a:latin typeface="Arial Narrow" panose="020B0606020202030204" pitchFamily="34" charset="0"/>
              </a:rPr>
              <a:t>100.000 habitantes menores de 15 años, lo que se traduce en 5 o más casos en el año para Medellín.</a:t>
            </a:r>
            <a:endParaRPr lang="es-CO" sz="1100" dirty="0">
              <a:latin typeface="Arial Narrow" panose="020B0606020202030204" pitchFamily="34" charset="0"/>
            </a:endParaRPr>
          </a:p>
        </p:txBody>
      </p:sp>
      <p:sp>
        <p:nvSpPr>
          <p:cNvPr id="33" name="36 Título"/>
          <p:cNvSpPr txBox="1">
            <a:spLocks/>
          </p:cNvSpPr>
          <p:nvPr/>
        </p:nvSpPr>
        <p:spPr>
          <a:xfrm>
            <a:off x="3240338" y="3189766"/>
            <a:ext cx="242339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EAPV</a:t>
            </a:r>
          </a:p>
        </p:txBody>
      </p:sp>
      <p:sp>
        <p:nvSpPr>
          <p:cNvPr id="34" name="33 CuadroTexto"/>
          <p:cNvSpPr txBox="1"/>
          <p:nvPr/>
        </p:nvSpPr>
        <p:spPr>
          <a:xfrm>
            <a:off x="5328642" y="506884"/>
            <a:ext cx="1872256" cy="2031325"/>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53 se notificaron 23 casos</a:t>
            </a:r>
            <a:r>
              <a:rPr lang="es-CO" sz="1050" dirty="0">
                <a:solidFill>
                  <a:srgbClr val="FF0000"/>
                </a:solidFill>
                <a:latin typeface="Arial Narrow" panose="020B0606020202030204" pitchFamily="34" charset="0"/>
              </a:rPr>
              <a:t>  </a:t>
            </a:r>
            <a:r>
              <a:rPr lang="es-CO" sz="1050" dirty="0">
                <a:latin typeface="Arial Narrow" panose="020B0606020202030204" pitchFamily="34" charset="0"/>
              </a:rPr>
              <a:t>sospechosos de síndrome de rubeola congénita en residentes de la Ciudad, para una tasa de notificación de 12,8 casos por 10.000 nacidos vivos. La meta de notificación para este evento debería ser mayor a un caso por 10,000 nacidos vivos. Los 23 casos se encuentran descartados por laboratorio.</a:t>
            </a:r>
          </a:p>
        </p:txBody>
      </p:sp>
      <p:sp>
        <p:nvSpPr>
          <p:cNvPr id="35" name="34 CuadroTexto"/>
          <p:cNvSpPr txBox="1"/>
          <p:nvPr/>
        </p:nvSpPr>
        <p:spPr>
          <a:xfrm>
            <a:off x="1937501" y="3475558"/>
            <a:ext cx="1623594"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53 no se notificaron casos probables, ni confirmados por clínica para este evento en residentes de Medellín. </a:t>
            </a:r>
          </a:p>
          <a:p>
            <a:pPr algn="just"/>
            <a:endParaRPr lang="es-CO" sz="1100" dirty="0">
              <a:latin typeface="Arial Narrow" panose="020B0606020202030204" pitchFamily="34" charset="0"/>
            </a:endParaRPr>
          </a:p>
        </p:txBody>
      </p:sp>
      <p:sp>
        <p:nvSpPr>
          <p:cNvPr id="36" name="35 CuadroTexto"/>
          <p:cNvSpPr txBox="1"/>
          <p:nvPr/>
        </p:nvSpPr>
        <p:spPr>
          <a:xfrm>
            <a:off x="5430939" y="3446785"/>
            <a:ext cx="1604307" cy="1384995"/>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53 se notificó 1 caso sospechoso para este evento en residentes de Medellín, a la espera de su clasificación por parte de Comité Territorial de Expertos.</a:t>
            </a: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44" y="5558706"/>
            <a:ext cx="1948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CuadroTexto"/>
          <p:cNvSpPr txBox="1"/>
          <p:nvPr/>
        </p:nvSpPr>
        <p:spPr>
          <a:xfrm>
            <a:off x="-20106" y="6030032"/>
            <a:ext cx="1954957" cy="253916"/>
          </a:xfrm>
          <a:prstGeom prst="rect">
            <a:avLst/>
          </a:prstGeom>
          <a:noFill/>
        </p:spPr>
        <p:txBody>
          <a:bodyPr wrap="square" rtlCol="0">
            <a:spAutoFit/>
          </a:bodyPr>
          <a:lstStyle/>
          <a:p>
            <a:r>
              <a:rPr lang="es-ES" sz="1050" b="1" dirty="0">
                <a:latin typeface="Arial Narrow" panose="020B0606020202030204" pitchFamily="34" charset="0"/>
              </a:rPr>
              <a:t>Periodo epidemiológico XIII- 2025</a:t>
            </a:r>
          </a:p>
        </p:txBody>
      </p:sp>
      <p:sp>
        <p:nvSpPr>
          <p:cNvPr id="39" name="36 Título"/>
          <p:cNvSpPr txBox="1">
            <a:spLocks/>
          </p:cNvSpPr>
          <p:nvPr/>
        </p:nvSpPr>
        <p:spPr>
          <a:xfrm>
            <a:off x="-174906" y="5623229"/>
            <a:ext cx="225399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Difteria</a:t>
            </a:r>
          </a:p>
        </p:txBody>
      </p:sp>
      <p:sp>
        <p:nvSpPr>
          <p:cNvPr id="40" name="39 Rectángulo"/>
          <p:cNvSpPr/>
          <p:nvPr/>
        </p:nvSpPr>
        <p:spPr>
          <a:xfrm>
            <a:off x="-13172" y="7859249"/>
            <a:ext cx="5341814"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41 CuadroTexto"/>
          <p:cNvSpPr txBox="1"/>
          <p:nvPr/>
        </p:nvSpPr>
        <p:spPr>
          <a:xfrm>
            <a:off x="1954958" y="6079909"/>
            <a:ext cx="1645490" cy="938719"/>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53 no notificaron para este evento en residentes de Medellín. </a:t>
            </a:r>
          </a:p>
          <a:p>
            <a:pPr algn="just"/>
            <a:endParaRPr lang="es-CO" sz="1100" dirty="0">
              <a:latin typeface="Arial Narrow" panose="020B0606020202030204" pitchFamily="34" charset="0"/>
            </a:endParaRPr>
          </a:p>
        </p:txBody>
      </p:sp>
      <p:pic>
        <p:nvPicPr>
          <p:cNvPr id="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3563" y="5558706"/>
            <a:ext cx="1715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36 Título"/>
          <p:cNvSpPr txBox="1">
            <a:spLocks/>
          </p:cNvSpPr>
          <p:nvPr/>
        </p:nvSpPr>
        <p:spPr>
          <a:xfrm>
            <a:off x="3546187" y="5581240"/>
            <a:ext cx="1782455"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Sarampión y Rubeola</a:t>
            </a:r>
          </a:p>
        </p:txBody>
      </p:sp>
      <p:sp>
        <p:nvSpPr>
          <p:cNvPr id="46" name="45 CuadroTexto"/>
          <p:cNvSpPr txBox="1"/>
          <p:nvPr/>
        </p:nvSpPr>
        <p:spPr>
          <a:xfrm>
            <a:off x="5318012" y="5580112"/>
            <a:ext cx="1882886" cy="2631490"/>
          </a:xfrm>
          <a:prstGeom prst="rect">
            <a:avLst/>
          </a:prstGeom>
          <a:noFill/>
        </p:spPr>
        <p:txBody>
          <a:bodyPr wrap="square" rtlCol="0">
            <a:spAutoFit/>
          </a:bodyPr>
          <a:lstStyle/>
          <a:p>
            <a:pPr algn="just"/>
            <a:r>
              <a:rPr lang="es-ES" sz="1100" dirty="0">
                <a:latin typeface="Arial Narrow" panose="020B0606020202030204" pitchFamily="34" charset="0"/>
              </a:rPr>
              <a:t>Hasta la semana epidemiológica 53  se notificaron en residentes de la Ciudad 208 casos sospechosos de sarampión/rubéola, para una tasa de notificación de 7,89 casos por cada 100.000 habitantes, indicando esto que se cumple con la meta de notificación del evento proporcional en este periodo y que debe ser mayor a 2 casos por cada 100.000 habitantes durante un año (53 casos), o 1 caso por 100.000 habitantes por</a:t>
            </a:r>
          </a:p>
        </p:txBody>
      </p:sp>
      <p:sp>
        <p:nvSpPr>
          <p:cNvPr id="2" name="1 Rectángulo"/>
          <p:cNvSpPr/>
          <p:nvPr/>
        </p:nvSpPr>
        <p:spPr>
          <a:xfrm>
            <a:off x="49846" y="8170399"/>
            <a:ext cx="7092912" cy="769441"/>
          </a:xfrm>
          <a:prstGeom prst="rect">
            <a:avLst/>
          </a:prstGeom>
          <a:noFill/>
        </p:spPr>
        <p:txBody>
          <a:bodyPr wrap="square" rtlCol="0">
            <a:spAutoFit/>
          </a:bodyPr>
          <a:lstStyle/>
          <a:p>
            <a:pPr algn="just"/>
            <a:r>
              <a:rPr lang="es-ES" sz="1100" dirty="0">
                <a:latin typeface="Arial Narrow" panose="020B0606020202030204" pitchFamily="34" charset="0"/>
              </a:rPr>
              <a:t>periodo epidemiológico (4 a 5 casos). Adicionalmente, todos los casos fueron descartados después de haber realizado lo establecido por laboratorio e investigación epidemiológica de campo IEC. Aunque no se han confirmado casos de sarampión ni de rubeola, se debe estar alerta por la situación epidemiológica de estas enfermedades en el país y en todo el mundo. El 94,2% de los casos notificados (196) contaron con IEC en las primeras 48 horas después de su notificación.</a:t>
            </a:r>
          </a:p>
        </p:txBody>
      </p:sp>
      <p:sp>
        <p:nvSpPr>
          <p:cNvPr id="47" name="37 CuadroTexto"/>
          <p:cNvSpPr txBox="1"/>
          <p:nvPr/>
        </p:nvSpPr>
        <p:spPr>
          <a:xfrm>
            <a:off x="-3532" y="1006123"/>
            <a:ext cx="1941033" cy="253916"/>
          </a:xfrm>
          <a:prstGeom prst="rect">
            <a:avLst/>
          </a:prstGeom>
          <a:noFill/>
        </p:spPr>
        <p:txBody>
          <a:bodyPr wrap="square" rtlCol="0">
            <a:spAutoFit/>
          </a:bodyPr>
          <a:lstStyle/>
          <a:p>
            <a:r>
              <a:rPr lang="es-ES" sz="1050" b="1" dirty="0">
                <a:latin typeface="Arial Narrow" panose="020B0606020202030204" pitchFamily="34" charset="0"/>
              </a:rPr>
              <a:t>Periodo epidemiológico XIII- 2025</a:t>
            </a:r>
          </a:p>
        </p:txBody>
      </p:sp>
      <p:sp>
        <p:nvSpPr>
          <p:cNvPr id="48" name="37 CuadroTexto"/>
          <p:cNvSpPr txBox="1"/>
          <p:nvPr/>
        </p:nvSpPr>
        <p:spPr>
          <a:xfrm>
            <a:off x="50" y="3581646"/>
            <a:ext cx="1954908" cy="253916"/>
          </a:xfrm>
          <a:prstGeom prst="rect">
            <a:avLst/>
          </a:prstGeom>
          <a:noFill/>
        </p:spPr>
        <p:txBody>
          <a:bodyPr wrap="square" rtlCol="0">
            <a:spAutoFit/>
          </a:bodyPr>
          <a:lstStyle/>
          <a:p>
            <a:r>
              <a:rPr lang="es-ES" sz="1050" b="1" dirty="0">
                <a:latin typeface="Arial Narrow" panose="020B0606020202030204" pitchFamily="34" charset="0"/>
              </a:rPr>
              <a:t>Periodo epidemiológico XIII- 2025</a:t>
            </a:r>
          </a:p>
        </p:txBody>
      </p:sp>
      <p:sp>
        <p:nvSpPr>
          <p:cNvPr id="50" name="37 CuadroTexto"/>
          <p:cNvSpPr txBox="1"/>
          <p:nvPr/>
        </p:nvSpPr>
        <p:spPr>
          <a:xfrm>
            <a:off x="3503567" y="1022712"/>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XIII- 2025</a:t>
            </a:r>
          </a:p>
        </p:txBody>
      </p:sp>
      <p:sp>
        <p:nvSpPr>
          <p:cNvPr id="41" name="37 CuadroTexto"/>
          <p:cNvSpPr txBox="1"/>
          <p:nvPr/>
        </p:nvSpPr>
        <p:spPr>
          <a:xfrm>
            <a:off x="3501148" y="3547456"/>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XIII- 2025</a:t>
            </a:r>
          </a:p>
        </p:txBody>
      </p:sp>
      <p:sp>
        <p:nvSpPr>
          <p:cNvPr id="51" name="37 CuadroTexto"/>
          <p:cNvSpPr txBox="1"/>
          <p:nvPr/>
        </p:nvSpPr>
        <p:spPr>
          <a:xfrm>
            <a:off x="3513147" y="6060773"/>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XIII- 2025</a:t>
            </a:r>
          </a:p>
        </p:txBody>
      </p:sp>
    </p:spTree>
    <p:extLst>
      <p:ext uri="{BB962C8B-B14F-4D97-AF65-F5344CB8AC3E}">
        <p14:creationId xmlns:p14="http://schemas.microsoft.com/office/powerpoint/2010/main" val="3036302721"/>
      </p:ext>
    </p:extLst>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6965</Words>
  <Application>Microsoft Office PowerPoint</Application>
  <PresentationFormat>Personalizado</PresentationFormat>
  <Paragraphs>1145</Paragraphs>
  <Slides>51</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51</vt:i4>
      </vt:variant>
    </vt:vector>
  </HeadingPairs>
  <TitlesOfParts>
    <vt:vector size="59" baseType="lpstr">
      <vt:lpstr>Calibri</vt:lpstr>
      <vt:lpstr>Libre Franklin Black</vt:lpstr>
      <vt:lpstr>Cambria</vt:lpstr>
      <vt:lpstr>Arial Narrow</vt:lpstr>
      <vt:lpstr>Segoe UI</vt:lpstr>
      <vt:lpstr>Arial</vt:lpstr>
      <vt:lpstr>Times New Roman</vt:lpstr>
      <vt:lpstr>Tema de Office</vt:lpstr>
      <vt:lpstr>Presentación</vt:lpstr>
      <vt:lpstr>Contenido</vt:lpstr>
      <vt:lpstr>Tosferina</vt:lpstr>
      <vt:lpstr>Parotiditis</vt:lpstr>
      <vt:lpstr>Presentación de PowerPoint</vt:lpstr>
      <vt:lpstr>Varicela</vt:lpstr>
      <vt:lpstr>Presentación de PowerPoint</vt:lpstr>
      <vt:lpstr>Meningitis bacterianas</vt:lpstr>
      <vt:lpstr>Presentación de PowerPoint</vt:lpstr>
      <vt:lpstr>Hepatitis A</vt:lpstr>
      <vt:lpstr>Presentación de PowerPoint</vt:lpstr>
      <vt:lpstr>Presentación de PowerPoint</vt:lpstr>
      <vt:lpstr>Presentación de PowerPoint</vt:lpstr>
      <vt:lpstr>Intoxicaciones</vt:lpstr>
      <vt:lpstr>Presentación de PowerPoint</vt:lpstr>
      <vt:lpstr>Presentación de PowerPoint</vt:lpstr>
      <vt:lpstr>Fiebre Tifoidea</vt:lpstr>
      <vt:lpstr>Presentación de PowerPoint</vt:lpstr>
      <vt:lpstr>Presentación de PowerPoint</vt:lpstr>
      <vt:lpstr>Enfermedad transmitida por alimentos ETA </vt:lpstr>
      <vt:lpstr>Presentación de PowerPoint</vt:lpstr>
      <vt:lpstr>Presentación de PowerPoint</vt:lpstr>
      <vt:lpstr>Presentación de PowerPoint</vt:lpstr>
      <vt:lpstr>Presentación de PowerPoint</vt:lpstr>
      <vt:lpstr>Intento de suicidio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Infección respiratoria aguda IRA – Cod. 995</vt:lpstr>
      <vt:lpstr> Infección respiratoria aguda IRA – Cod. 995</vt:lpstr>
      <vt:lpstr>Infección respiratoria aguda IRA  – Cod. 995</vt:lpstr>
      <vt:lpstr>ESI – IRAG Centinela – Cod. 345</vt:lpstr>
      <vt:lpstr>ESI – IRAG Centinela – Cod. 345</vt:lpstr>
      <vt:lpstr>EDA</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Soporte Tecnico</cp:lastModifiedBy>
  <cp:revision>42</cp:revision>
  <dcterms:created xsi:type="dcterms:W3CDTF">2019-03-11T16:04:20Z</dcterms:created>
  <dcterms:modified xsi:type="dcterms:W3CDTF">2026-03-04T16:21:34Z</dcterms:modified>
</cp:coreProperties>
</file>