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8" r:id="rId3"/>
    <p:sldId id="811" r:id="rId4"/>
    <p:sldId id="812" r:id="rId5"/>
    <p:sldId id="813" r:id="rId6"/>
    <p:sldId id="814" r:id="rId7"/>
    <p:sldId id="815" r:id="rId8"/>
    <p:sldId id="816" r:id="rId9"/>
    <p:sldId id="817" r:id="rId10"/>
    <p:sldId id="818" r:id="rId11"/>
    <p:sldId id="819" r:id="rId12"/>
    <p:sldId id="820" r:id="rId13"/>
    <p:sldId id="821" r:id="rId14"/>
    <p:sldId id="822" r:id="rId15"/>
    <p:sldId id="823" r:id="rId16"/>
    <p:sldId id="824" r:id="rId17"/>
    <p:sldId id="825" r:id="rId18"/>
    <p:sldId id="826" r:id="rId19"/>
    <p:sldId id="827" r:id="rId20"/>
    <p:sldId id="833" r:id="rId21"/>
    <p:sldId id="834" r:id="rId22"/>
    <p:sldId id="835" r:id="rId23"/>
    <p:sldId id="836" r:id="rId24"/>
    <p:sldId id="837" r:id="rId25"/>
    <p:sldId id="838" r:id="rId26"/>
    <p:sldId id="839" r:id="rId27"/>
    <p:sldId id="831" r:id="rId28"/>
    <p:sldId id="832" r:id="rId29"/>
    <p:sldId id="828" r:id="rId30"/>
    <p:sldId id="829" r:id="rId31"/>
    <p:sldId id="830" r:id="rId32"/>
    <p:sldId id="311" r:id="rId33"/>
  </p:sldIdLst>
  <p:sldSz cx="7200900" cy="9144000"/>
  <p:notesSz cx="7010400" cy="9296400"/>
  <p:embeddedFontLs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Arial Narrow" panose="020B0606020202030204" pitchFamily="34" charset="0"/>
      <p:regular r:id="rId43"/>
      <p:bold r:id="rId44"/>
      <p:italic r:id="rId45"/>
      <p:boldItalic r:id="rId46"/>
    </p:embeddedFont>
    <p:embeddedFont>
      <p:font typeface="Libre Franklin Black" panose="020B0604020202020204" charset="0"/>
      <p:bold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hq9H1o+73z2AjGQsSkbnHR69S0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A0192-C984-429C-8F2B-7130667B95A3}">
  <a:tblStyle styleId="{93BA0192-C984-429C-8F2B-7130667B95A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F18B00D-03EA-40F0-9A42-3DDA0B58A83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C8D0CF-BB21-4FCC-AB7F-7B5F85500848}"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382ECF1-7B51-4A65-B451-8108D788B6D5}"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62" d="100"/>
          <a:sy n="62" d="100"/>
        </p:scale>
        <p:origin x="2107" y="53"/>
      </p:cViewPr>
      <p:guideLst>
        <p:guide orient="horz" pos="2880"/>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84"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87"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s>
</file>

<file path=ppt/charts/_rels/chart1.xml.rels><?xml version="1.0" encoding="UTF-8" standalone="yes"?>
<Relationships xmlns="http://schemas.openxmlformats.org/package/2006/relationships"><Relationship Id="rId1" Type="http://schemas.openxmlformats.org/officeDocument/2006/relationships/oleObject" Target="file:///\\nas1\Alcaldia\217-SALUD\21730-S-SP\U-VE\Homes\1037613764\Boletines\2026\Per&#237;odo%202\PLANTILLA%20PROPIA%20INTENTO%20DE%20SUICIDIO_2026%20para%20bolet&#237;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2\PLANTILLA%20PROPIA%20INTENTO%20DE%20SUICIDIO_2026%20para%20bolet&#237;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2\PLANTILLA%20PROPIA%20INTENTO%20DE%20SUICIDIO_2026%20para%20bolet&#237;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2\PLANTILLA%20PROPIA%20INTENTO%20DE%20SUICIDIO_2026%20para%20bolet&#237;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endémico'!$A$80</c:f>
              <c:strCache>
                <c:ptCount val="1"/>
                <c:pt idx="0">
                  <c:v>2026</c:v>
                </c:pt>
              </c:strCache>
            </c:strRef>
          </c:tx>
          <c:spPr>
            <a:solidFill>
              <a:srgbClr val="0070C0"/>
            </a:solidFill>
          </c:spPr>
          <c:invertIfNegative val="0"/>
          <c:val>
            <c:numRef>
              <c:f>'Canal endémico'!$B$80:$BA$80</c:f>
              <c:numCache>
                <c:formatCode>General</c:formatCode>
                <c:ptCount val="52"/>
                <c:pt idx="0">
                  <c:v>49</c:v>
                </c:pt>
                <c:pt idx="1">
                  <c:v>28</c:v>
                </c:pt>
                <c:pt idx="2">
                  <c:v>54</c:v>
                </c:pt>
                <c:pt idx="3">
                  <c:v>44</c:v>
                </c:pt>
                <c:pt idx="4">
                  <c:v>51</c:v>
                </c:pt>
                <c:pt idx="5">
                  <c:v>48</c:v>
                </c:pt>
                <c:pt idx="6">
                  <c:v>50</c:v>
                </c:pt>
                <c:pt idx="7">
                  <c:v>24</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0299-4B76-AF31-86CD629E9180}"/>
            </c:ext>
          </c:extLst>
        </c:ser>
        <c:dLbls>
          <c:showLegendKey val="0"/>
          <c:showVal val="0"/>
          <c:showCatName val="0"/>
          <c:showSerName val="0"/>
          <c:showPercent val="0"/>
          <c:showBubbleSize val="0"/>
        </c:dLbls>
        <c:gapWidth val="5"/>
        <c:axId val="138182656"/>
        <c:axId val="138184576"/>
      </c:barChart>
      <c:lineChart>
        <c:grouping val="standard"/>
        <c:varyColors val="0"/>
        <c:ser>
          <c:idx val="3"/>
          <c:order val="0"/>
          <c:tx>
            <c:strRef>
              <c:f>'Canal endémico'!$A$77</c:f>
              <c:strCache>
                <c:ptCount val="1"/>
                <c:pt idx="0">
                  <c:v>2023</c:v>
                </c:pt>
              </c:strCache>
            </c:strRef>
          </c:tx>
          <c:spPr>
            <a:ln>
              <a:solidFill>
                <a:srgbClr val="FFC000"/>
              </a:solidFill>
            </a:ln>
          </c:spPr>
          <c:marker>
            <c:symbol val="none"/>
          </c:marker>
          <c:val>
            <c:numRef>
              <c:f>'Canal endémico'!$B$77:$BA$77</c:f>
              <c:numCache>
                <c:formatCode>General</c:formatCode>
                <c:ptCount val="52"/>
                <c:pt idx="0">
                  <c:v>47</c:v>
                </c:pt>
                <c:pt idx="1">
                  <c:v>31</c:v>
                </c:pt>
                <c:pt idx="2">
                  <c:v>36</c:v>
                </c:pt>
                <c:pt idx="3">
                  <c:v>46</c:v>
                </c:pt>
                <c:pt idx="4">
                  <c:v>54</c:v>
                </c:pt>
                <c:pt idx="5">
                  <c:v>49</c:v>
                </c:pt>
                <c:pt idx="6">
                  <c:v>46</c:v>
                </c:pt>
                <c:pt idx="7">
                  <c:v>71</c:v>
                </c:pt>
                <c:pt idx="8">
                  <c:v>69</c:v>
                </c:pt>
                <c:pt idx="9">
                  <c:v>65</c:v>
                </c:pt>
                <c:pt idx="10">
                  <c:v>62</c:v>
                </c:pt>
                <c:pt idx="11">
                  <c:v>62</c:v>
                </c:pt>
                <c:pt idx="12">
                  <c:v>69</c:v>
                </c:pt>
                <c:pt idx="13">
                  <c:v>60</c:v>
                </c:pt>
                <c:pt idx="14">
                  <c:v>71</c:v>
                </c:pt>
                <c:pt idx="15">
                  <c:v>72</c:v>
                </c:pt>
                <c:pt idx="16">
                  <c:v>49</c:v>
                </c:pt>
                <c:pt idx="17">
                  <c:v>67</c:v>
                </c:pt>
                <c:pt idx="18">
                  <c:v>67</c:v>
                </c:pt>
                <c:pt idx="19">
                  <c:v>65</c:v>
                </c:pt>
                <c:pt idx="20">
                  <c:v>51</c:v>
                </c:pt>
                <c:pt idx="21">
                  <c:v>47</c:v>
                </c:pt>
                <c:pt idx="22">
                  <c:v>71</c:v>
                </c:pt>
                <c:pt idx="23">
                  <c:v>53</c:v>
                </c:pt>
                <c:pt idx="24">
                  <c:v>48</c:v>
                </c:pt>
                <c:pt idx="25">
                  <c:v>55</c:v>
                </c:pt>
                <c:pt idx="26">
                  <c:v>61</c:v>
                </c:pt>
                <c:pt idx="27">
                  <c:v>48</c:v>
                </c:pt>
                <c:pt idx="28">
                  <c:v>46</c:v>
                </c:pt>
                <c:pt idx="29">
                  <c:v>39</c:v>
                </c:pt>
                <c:pt idx="30">
                  <c:v>47</c:v>
                </c:pt>
                <c:pt idx="31">
                  <c:v>60</c:v>
                </c:pt>
                <c:pt idx="32">
                  <c:v>64</c:v>
                </c:pt>
                <c:pt idx="33">
                  <c:v>60</c:v>
                </c:pt>
                <c:pt idx="34">
                  <c:v>80</c:v>
                </c:pt>
                <c:pt idx="35">
                  <c:v>57</c:v>
                </c:pt>
                <c:pt idx="36">
                  <c:v>76</c:v>
                </c:pt>
                <c:pt idx="37">
                  <c:v>65</c:v>
                </c:pt>
                <c:pt idx="38">
                  <c:v>59</c:v>
                </c:pt>
                <c:pt idx="39">
                  <c:v>60</c:v>
                </c:pt>
                <c:pt idx="40">
                  <c:v>54</c:v>
                </c:pt>
                <c:pt idx="41">
                  <c:v>60</c:v>
                </c:pt>
                <c:pt idx="42">
                  <c:v>61</c:v>
                </c:pt>
                <c:pt idx="43">
                  <c:v>54</c:v>
                </c:pt>
                <c:pt idx="44">
                  <c:v>39</c:v>
                </c:pt>
                <c:pt idx="45">
                  <c:v>53</c:v>
                </c:pt>
                <c:pt idx="46">
                  <c:v>53</c:v>
                </c:pt>
                <c:pt idx="47">
                  <c:v>47</c:v>
                </c:pt>
                <c:pt idx="48">
                  <c:v>48</c:v>
                </c:pt>
                <c:pt idx="49">
                  <c:v>50</c:v>
                </c:pt>
                <c:pt idx="50">
                  <c:v>32</c:v>
                </c:pt>
                <c:pt idx="51">
                  <c:v>38</c:v>
                </c:pt>
              </c:numCache>
            </c:numRef>
          </c:val>
          <c:smooth val="0"/>
          <c:extLst>
            <c:ext xmlns:c16="http://schemas.microsoft.com/office/drawing/2014/chart" uri="{C3380CC4-5D6E-409C-BE32-E72D297353CC}">
              <c16:uniqueId val="{00000001-0299-4B76-AF31-86CD629E9180}"/>
            </c:ext>
          </c:extLst>
        </c:ser>
        <c:ser>
          <c:idx val="4"/>
          <c:order val="1"/>
          <c:tx>
            <c:strRef>
              <c:f>'Canal endémico'!$A$78</c:f>
              <c:strCache>
                <c:ptCount val="1"/>
                <c:pt idx="0">
                  <c:v>2024</c:v>
                </c:pt>
              </c:strCache>
            </c:strRef>
          </c:tx>
          <c:spPr>
            <a:ln>
              <a:solidFill>
                <a:srgbClr val="92D050"/>
              </a:solidFill>
            </a:ln>
          </c:spPr>
          <c:marker>
            <c:symbol val="none"/>
          </c:marker>
          <c:val>
            <c:numRef>
              <c:f>'Canal endémico'!$B$78:$BA$78</c:f>
              <c:numCache>
                <c:formatCode>General</c:formatCode>
                <c:ptCount val="52"/>
                <c:pt idx="0">
                  <c:v>48</c:v>
                </c:pt>
                <c:pt idx="1">
                  <c:v>46</c:v>
                </c:pt>
                <c:pt idx="2">
                  <c:v>42</c:v>
                </c:pt>
                <c:pt idx="3">
                  <c:v>44</c:v>
                </c:pt>
                <c:pt idx="4">
                  <c:v>47</c:v>
                </c:pt>
                <c:pt idx="5">
                  <c:v>48</c:v>
                </c:pt>
                <c:pt idx="6">
                  <c:v>67</c:v>
                </c:pt>
                <c:pt idx="7">
                  <c:v>57</c:v>
                </c:pt>
                <c:pt idx="8">
                  <c:v>63</c:v>
                </c:pt>
                <c:pt idx="9">
                  <c:v>66</c:v>
                </c:pt>
                <c:pt idx="10">
                  <c:v>69</c:v>
                </c:pt>
                <c:pt idx="11">
                  <c:v>63</c:v>
                </c:pt>
                <c:pt idx="12">
                  <c:v>61</c:v>
                </c:pt>
                <c:pt idx="13">
                  <c:v>53</c:v>
                </c:pt>
                <c:pt idx="14">
                  <c:v>67</c:v>
                </c:pt>
                <c:pt idx="15">
                  <c:v>76</c:v>
                </c:pt>
                <c:pt idx="16">
                  <c:v>57</c:v>
                </c:pt>
                <c:pt idx="17">
                  <c:v>63</c:v>
                </c:pt>
                <c:pt idx="18">
                  <c:v>57</c:v>
                </c:pt>
                <c:pt idx="19">
                  <c:v>57</c:v>
                </c:pt>
                <c:pt idx="20">
                  <c:v>50</c:v>
                </c:pt>
                <c:pt idx="21">
                  <c:v>40</c:v>
                </c:pt>
                <c:pt idx="22">
                  <c:v>62</c:v>
                </c:pt>
                <c:pt idx="23">
                  <c:v>50</c:v>
                </c:pt>
                <c:pt idx="24">
                  <c:v>57</c:v>
                </c:pt>
                <c:pt idx="25">
                  <c:v>40</c:v>
                </c:pt>
                <c:pt idx="26">
                  <c:v>55</c:v>
                </c:pt>
                <c:pt idx="27">
                  <c:v>42</c:v>
                </c:pt>
                <c:pt idx="28">
                  <c:v>56</c:v>
                </c:pt>
                <c:pt idx="29">
                  <c:v>51</c:v>
                </c:pt>
                <c:pt idx="30">
                  <c:v>36</c:v>
                </c:pt>
                <c:pt idx="31">
                  <c:v>62</c:v>
                </c:pt>
                <c:pt idx="32">
                  <c:v>50</c:v>
                </c:pt>
                <c:pt idx="33">
                  <c:v>51</c:v>
                </c:pt>
                <c:pt idx="34">
                  <c:v>59</c:v>
                </c:pt>
                <c:pt idx="35">
                  <c:v>63</c:v>
                </c:pt>
                <c:pt idx="36">
                  <c:v>68</c:v>
                </c:pt>
                <c:pt idx="37">
                  <c:v>59</c:v>
                </c:pt>
                <c:pt idx="38">
                  <c:v>60</c:v>
                </c:pt>
                <c:pt idx="39">
                  <c:v>61</c:v>
                </c:pt>
                <c:pt idx="40">
                  <c:v>57</c:v>
                </c:pt>
                <c:pt idx="41">
                  <c:v>55</c:v>
                </c:pt>
                <c:pt idx="42">
                  <c:v>42</c:v>
                </c:pt>
                <c:pt idx="43">
                  <c:v>52</c:v>
                </c:pt>
                <c:pt idx="44">
                  <c:v>55</c:v>
                </c:pt>
                <c:pt idx="45">
                  <c:v>49</c:v>
                </c:pt>
                <c:pt idx="46">
                  <c:v>48</c:v>
                </c:pt>
                <c:pt idx="47">
                  <c:v>49</c:v>
                </c:pt>
                <c:pt idx="48">
                  <c:v>57</c:v>
                </c:pt>
                <c:pt idx="49">
                  <c:v>39</c:v>
                </c:pt>
                <c:pt idx="50">
                  <c:v>53</c:v>
                </c:pt>
                <c:pt idx="51">
                  <c:v>40</c:v>
                </c:pt>
              </c:numCache>
            </c:numRef>
          </c:val>
          <c:smooth val="0"/>
          <c:extLst>
            <c:ext xmlns:c16="http://schemas.microsoft.com/office/drawing/2014/chart" uri="{C3380CC4-5D6E-409C-BE32-E72D297353CC}">
              <c16:uniqueId val="{00000002-0299-4B76-AF31-86CD629E9180}"/>
            </c:ext>
          </c:extLst>
        </c:ser>
        <c:ser>
          <c:idx val="0"/>
          <c:order val="2"/>
          <c:tx>
            <c:strRef>
              <c:f>'Canal endémico'!$A$79</c:f>
              <c:strCache>
                <c:ptCount val="1"/>
                <c:pt idx="0">
                  <c:v>2025</c:v>
                </c:pt>
              </c:strCache>
            </c:strRef>
          </c:tx>
          <c:spPr>
            <a:ln>
              <a:solidFill>
                <a:srgbClr val="C00000"/>
              </a:solidFill>
            </a:ln>
          </c:spPr>
          <c:marker>
            <c:symbol val="none"/>
          </c:marker>
          <c:val>
            <c:numRef>
              <c:f>'Canal endémico'!$B$79:$BA$79</c:f>
              <c:numCache>
                <c:formatCode>General</c:formatCode>
                <c:ptCount val="52"/>
                <c:pt idx="0">
                  <c:v>37</c:v>
                </c:pt>
                <c:pt idx="1">
                  <c:v>47</c:v>
                </c:pt>
                <c:pt idx="2">
                  <c:v>34</c:v>
                </c:pt>
                <c:pt idx="3">
                  <c:v>47</c:v>
                </c:pt>
                <c:pt idx="4">
                  <c:v>40</c:v>
                </c:pt>
                <c:pt idx="5">
                  <c:v>47</c:v>
                </c:pt>
                <c:pt idx="6">
                  <c:v>60</c:v>
                </c:pt>
                <c:pt idx="7">
                  <c:v>41</c:v>
                </c:pt>
                <c:pt idx="8">
                  <c:v>53</c:v>
                </c:pt>
                <c:pt idx="9">
                  <c:v>54</c:v>
                </c:pt>
                <c:pt idx="10">
                  <c:v>42</c:v>
                </c:pt>
                <c:pt idx="11">
                  <c:v>58</c:v>
                </c:pt>
                <c:pt idx="12">
                  <c:v>42</c:v>
                </c:pt>
                <c:pt idx="13">
                  <c:v>60</c:v>
                </c:pt>
                <c:pt idx="14">
                  <c:v>34</c:v>
                </c:pt>
                <c:pt idx="15">
                  <c:v>37</c:v>
                </c:pt>
                <c:pt idx="16">
                  <c:v>49</c:v>
                </c:pt>
                <c:pt idx="17">
                  <c:v>43</c:v>
                </c:pt>
                <c:pt idx="18">
                  <c:v>47</c:v>
                </c:pt>
                <c:pt idx="19">
                  <c:v>37</c:v>
                </c:pt>
                <c:pt idx="20">
                  <c:v>35</c:v>
                </c:pt>
                <c:pt idx="21">
                  <c:v>54</c:v>
                </c:pt>
                <c:pt idx="22">
                  <c:v>48</c:v>
                </c:pt>
                <c:pt idx="23">
                  <c:v>56</c:v>
                </c:pt>
                <c:pt idx="24">
                  <c:v>38</c:v>
                </c:pt>
                <c:pt idx="25">
                  <c:v>41</c:v>
                </c:pt>
                <c:pt idx="26">
                  <c:v>46</c:v>
                </c:pt>
                <c:pt idx="27">
                  <c:v>52</c:v>
                </c:pt>
                <c:pt idx="28">
                  <c:v>48</c:v>
                </c:pt>
                <c:pt idx="29">
                  <c:v>70</c:v>
                </c:pt>
                <c:pt idx="30">
                  <c:v>59</c:v>
                </c:pt>
                <c:pt idx="31">
                  <c:v>50</c:v>
                </c:pt>
                <c:pt idx="32">
                  <c:v>31</c:v>
                </c:pt>
                <c:pt idx="33">
                  <c:v>58</c:v>
                </c:pt>
                <c:pt idx="34">
                  <c:v>54</c:v>
                </c:pt>
                <c:pt idx="35">
                  <c:v>53</c:v>
                </c:pt>
                <c:pt idx="36">
                  <c:v>67</c:v>
                </c:pt>
                <c:pt idx="37">
                  <c:v>49</c:v>
                </c:pt>
                <c:pt idx="38">
                  <c:v>68</c:v>
                </c:pt>
                <c:pt idx="39">
                  <c:v>54</c:v>
                </c:pt>
                <c:pt idx="40">
                  <c:v>49</c:v>
                </c:pt>
                <c:pt idx="41">
                  <c:v>54</c:v>
                </c:pt>
                <c:pt idx="42">
                  <c:v>56</c:v>
                </c:pt>
                <c:pt idx="43">
                  <c:v>52</c:v>
                </c:pt>
                <c:pt idx="44">
                  <c:v>79</c:v>
                </c:pt>
                <c:pt idx="45">
                  <c:v>48</c:v>
                </c:pt>
                <c:pt idx="46">
                  <c:v>43</c:v>
                </c:pt>
                <c:pt idx="47">
                  <c:v>44</c:v>
                </c:pt>
                <c:pt idx="48">
                  <c:v>52</c:v>
                </c:pt>
                <c:pt idx="49">
                  <c:v>58</c:v>
                </c:pt>
                <c:pt idx="50">
                  <c:v>37</c:v>
                </c:pt>
                <c:pt idx="51">
                  <c:v>23</c:v>
                </c:pt>
              </c:numCache>
            </c:numRef>
          </c:val>
          <c:smooth val="0"/>
          <c:extLst>
            <c:ext xmlns:c16="http://schemas.microsoft.com/office/drawing/2014/chart" uri="{C3380CC4-5D6E-409C-BE32-E72D297353CC}">
              <c16:uniqueId val="{00000003-0299-4B76-AF31-86CD629E9180}"/>
            </c:ext>
          </c:extLst>
        </c:ser>
        <c:dLbls>
          <c:showLegendKey val="0"/>
          <c:showVal val="0"/>
          <c:showCatName val="0"/>
          <c:showSerName val="0"/>
          <c:showPercent val="0"/>
          <c:showBubbleSize val="0"/>
        </c:dLbls>
        <c:marker val="1"/>
        <c:smooth val="0"/>
        <c:axId val="138182656"/>
        <c:axId val="138184576"/>
      </c:lineChart>
      <c:catAx>
        <c:axId val="13818265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8184576"/>
        <c:crosses val="autoZero"/>
        <c:auto val="1"/>
        <c:lblAlgn val="ctr"/>
        <c:lblOffset val="100"/>
        <c:noMultiLvlLbl val="0"/>
      </c:catAx>
      <c:valAx>
        <c:axId val="138184576"/>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138182656"/>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'Edad-CicloVital'!$T$2</c:f>
              <c:strCache>
                <c:ptCount val="1"/>
                <c:pt idx="0">
                  <c:v>Masculino</c:v>
                </c:pt>
              </c:strCache>
            </c:strRef>
          </c:tx>
          <c:spPr>
            <a:solidFill>
              <a:schemeClr val="accent1"/>
            </a:solidFill>
            <a:ln>
              <a:noFill/>
            </a:ln>
            <a:effectLst/>
          </c:spPr>
          <c:invertIfNegative val="0"/>
          <c:dLbls>
            <c:dLbl>
              <c:idx val="1"/>
              <c:layout>
                <c:manualLayout>
                  <c:x val="-2.3856858846918488E-2"/>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619-4CF2-A367-B78D111CFF08}"/>
                </c:ext>
              </c:extLst>
            </c:dLbl>
            <c:dLbl>
              <c:idx val="2"/>
              <c:layout>
                <c:manualLayout>
                  <c:x val="-9.5427435387673953E-2"/>
                  <c:y val="-3.813771632700248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619-4CF2-A367-B78D111CFF08}"/>
                </c:ext>
              </c:extLst>
            </c:dLbl>
            <c:dLbl>
              <c:idx val="3"/>
              <c:layout>
                <c:manualLayout>
                  <c:x val="-0.12723658051689862"/>
                  <c:y val="1.2015663619093851E-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619-4CF2-A367-B78D111CFF08}"/>
                </c:ext>
              </c:extLst>
            </c:dLbl>
            <c:dLbl>
              <c:idx val="4"/>
              <c:layout>
                <c:manualLayout>
                  <c:x val="-0.1219350563286945"/>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619-4CF2-A367-B78D111CFF08}"/>
                </c:ext>
              </c:extLst>
            </c:dLbl>
            <c:dLbl>
              <c:idx val="5"/>
              <c:layout>
                <c:manualLayout>
                  <c:x val="-0.11398277004638833"/>
                  <c:y val="9.01174771362098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619-4CF2-A367-B78D111CFF08}"/>
                </c:ext>
              </c:extLst>
            </c:dLbl>
            <c:dLbl>
              <c:idx val="6"/>
              <c:layout>
                <c:manualLayout>
                  <c:x val="-8.74751491053678E-2"/>
                  <c:y val="6.007831810246328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619-4CF2-A367-B78D111CFF08}"/>
                </c:ext>
              </c:extLst>
            </c:dLbl>
            <c:dLbl>
              <c:idx val="7"/>
              <c:layout>
                <c:manualLayout>
                  <c:x val="-7.4221338634857567E-2"/>
                  <c:y val="7.63024678971514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619-4CF2-A367-B78D111CFF08}"/>
                </c:ext>
              </c:extLst>
            </c:dLbl>
            <c:dLbl>
              <c:idx val="8"/>
              <c:layout>
                <c:manualLayout>
                  <c:x val="-6.6269052352551358E-2"/>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619-4CF2-A367-B78D111CFF08}"/>
                </c:ext>
              </c:extLst>
            </c:dLbl>
            <c:dLbl>
              <c:idx val="9"/>
              <c:layout>
                <c:manualLayout>
                  <c:x val="-3.976143141153081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619-4CF2-A367-B78D111CFF08}"/>
                </c:ext>
              </c:extLst>
            </c:dLbl>
            <c:dLbl>
              <c:idx val="10"/>
              <c:layout>
                <c:manualLayout>
                  <c:x val="-5.5666003976143144E-2"/>
                  <c:y val="9.011747714670089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619-4CF2-A367-B78D111CFF08}"/>
                </c:ext>
              </c:extLst>
            </c:dLbl>
            <c:dLbl>
              <c:idx val="11"/>
              <c:layout>
                <c:manualLayout>
                  <c:x val="-5.5666003976143144E-2"/>
                  <c:y val="3.0039159051231645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619-4CF2-A367-B78D111CFF08}"/>
                </c:ext>
              </c:extLst>
            </c:dLbl>
            <c:dLbl>
              <c:idx val="12"/>
              <c:layout>
                <c:manualLayout>
                  <c:x val="-3.180914512922464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619-4CF2-A367-B78D111CFF08}"/>
                </c:ext>
              </c:extLst>
            </c:dLbl>
            <c:dLbl>
              <c:idx val="13"/>
              <c:layout>
                <c:manualLayout>
                  <c:x val="-2.3856858846918537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619-4CF2-A367-B78D111CFF08}"/>
                </c:ext>
              </c:extLst>
            </c:dLbl>
            <c:dLbl>
              <c:idx val="14"/>
              <c:layout>
                <c:manualLayout>
                  <c:x val="-3.445990722332670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619-4CF2-A367-B78D111CFF08}"/>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'Edad-CicloVital'!$T$3:$T$17</c:f>
              <c:numCache>
                <c:formatCode>0;0</c:formatCode>
                <c:ptCount val="15"/>
                <c:pt idx="0">
                  <c:v>0</c:v>
                </c:pt>
                <c:pt idx="1">
                  <c:v>0</c:v>
                </c:pt>
                <c:pt idx="2">
                  <c:v>-11</c:v>
                </c:pt>
                <c:pt idx="3">
                  <c:v>-22</c:v>
                </c:pt>
                <c:pt idx="4">
                  <c:v>-21</c:v>
                </c:pt>
                <c:pt idx="5">
                  <c:v>-21</c:v>
                </c:pt>
                <c:pt idx="6">
                  <c:v>-18</c:v>
                </c:pt>
                <c:pt idx="7">
                  <c:v>-12</c:v>
                </c:pt>
                <c:pt idx="8">
                  <c:v>-11</c:v>
                </c:pt>
                <c:pt idx="9">
                  <c:v>-6</c:v>
                </c:pt>
                <c:pt idx="10">
                  <c:v>-7</c:v>
                </c:pt>
                <c:pt idx="11">
                  <c:v>-4</c:v>
                </c:pt>
                <c:pt idx="12">
                  <c:v>0</c:v>
                </c:pt>
                <c:pt idx="13">
                  <c:v>-2</c:v>
                </c:pt>
                <c:pt idx="14">
                  <c:v>-1</c:v>
                </c:pt>
              </c:numCache>
            </c:numRef>
          </c:val>
          <c:extLst>
            <c:ext xmlns:c16="http://schemas.microsoft.com/office/drawing/2014/chart" uri="{C3380CC4-5D6E-409C-BE32-E72D297353CC}">
              <c16:uniqueId val="{0000000E-0619-4CF2-A367-B78D111CFF08}"/>
            </c:ext>
          </c:extLst>
        </c:ser>
        <c:ser>
          <c:idx val="1"/>
          <c:order val="1"/>
          <c:tx>
            <c:strRef>
              <c:f>'Edad-CicloVital'!$U$2</c:f>
              <c:strCache>
                <c:ptCount val="1"/>
                <c:pt idx="0">
                  <c:v>Femenino</c:v>
                </c:pt>
              </c:strCache>
            </c:strRef>
          </c:tx>
          <c:spPr>
            <a:solidFill>
              <a:srgbClr val="92D050"/>
            </a:solidFill>
            <a:ln>
              <a:noFill/>
            </a:ln>
            <a:effectLst/>
          </c:spPr>
          <c:invertIfNegative val="0"/>
          <c:dLbls>
            <c:dLbl>
              <c:idx val="1"/>
              <c:layout>
                <c:manualLayout>
                  <c:x val="1.59045725646122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619-4CF2-A367-B78D111CFF08}"/>
                </c:ext>
              </c:extLst>
            </c:dLbl>
            <c:dLbl>
              <c:idx val="2"/>
              <c:layout>
                <c:manualLayout>
                  <c:x val="7.157057654075546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619-4CF2-A367-B78D111CFF08}"/>
                </c:ext>
              </c:extLst>
            </c:dLbl>
            <c:dLbl>
              <c:idx val="3"/>
              <c:layout>
                <c:manualLayout>
                  <c:x val="0.27567925778661367"/>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619-4CF2-A367-B78D111CFF08}"/>
                </c:ext>
              </c:extLst>
            </c:dLbl>
            <c:dLbl>
              <c:idx val="4"/>
              <c:layout>
                <c:manualLayout>
                  <c:x val="0.27037773359840955"/>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619-4CF2-A367-B78D111CFF08}"/>
                </c:ext>
              </c:extLst>
            </c:dLbl>
            <c:dLbl>
              <c:idx val="5"/>
              <c:layout>
                <c:manualLayout>
                  <c:x val="0.17229953611663354"/>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0619-4CF2-A367-B78D111CFF08}"/>
                </c:ext>
              </c:extLst>
            </c:dLbl>
            <c:dLbl>
              <c:idx val="6"/>
              <c:layout>
                <c:manualLayout>
                  <c:x val="0.14579191517561288"/>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619-4CF2-A367-B78D111CFF08}"/>
                </c:ext>
              </c:extLst>
            </c:dLbl>
            <c:dLbl>
              <c:idx val="7"/>
              <c:layout>
                <c:manualLayout>
                  <c:x val="7.4221338634857428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0619-4CF2-A367-B78D111CFF08}"/>
                </c:ext>
              </c:extLst>
            </c:dLbl>
            <c:dLbl>
              <c:idx val="8"/>
              <c:layout>
                <c:manualLayout>
                  <c:x val="7.157057654075536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619-4CF2-A367-B78D111CFF08}"/>
                </c:ext>
              </c:extLst>
            </c:dLbl>
            <c:dLbl>
              <c:idx val="9"/>
              <c:layout>
                <c:manualLayout>
                  <c:x val="7.157057654075546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0619-4CF2-A367-B78D111CFF08}"/>
                </c:ext>
              </c:extLst>
            </c:dLbl>
            <c:dLbl>
              <c:idx val="10"/>
              <c:layout>
                <c:manualLayout>
                  <c:x val="4.24121935056328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0619-4CF2-A367-B78D111CFF08}"/>
                </c:ext>
              </c:extLst>
            </c:dLbl>
            <c:dLbl>
              <c:idx val="11"/>
              <c:layout>
                <c:manualLayout>
                  <c:x val="2.650762094102059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0619-4CF2-A367-B78D111CFF08}"/>
                </c:ext>
              </c:extLst>
            </c:dLbl>
            <c:dLbl>
              <c:idx val="12"/>
              <c:layout>
                <c:manualLayout>
                  <c:x val="2.385685884691844E-2"/>
                  <c:y val="-3.814973199062280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0619-4CF2-A367-B78D111CFF08}"/>
                </c:ext>
              </c:extLst>
            </c:dLbl>
            <c:dLbl>
              <c:idx val="13"/>
              <c:layout>
                <c:manualLayout>
                  <c:x val="3.1809145129224649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0619-4CF2-A367-B78D111CFF08}"/>
                </c:ext>
              </c:extLst>
            </c:dLbl>
            <c:dLbl>
              <c:idx val="14"/>
              <c:layout>
                <c:manualLayout>
                  <c:x val="2.3856754486206073E-2"/>
                  <c:y val="-3.814973199062306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8595096090125902E-2"/>
                      <c:h val="4.5722603986556878E-2"/>
                    </c:manualLayout>
                  </c15:layout>
                </c:ext>
                <c:ext xmlns:c16="http://schemas.microsoft.com/office/drawing/2014/chart" uri="{C3380CC4-5D6E-409C-BE32-E72D297353CC}">
                  <c16:uniqueId val="{0000001C-0619-4CF2-A367-B78D111CFF08}"/>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'Edad-CicloVital'!$U$3:$U$17</c:f>
              <c:numCache>
                <c:formatCode>General</c:formatCode>
                <c:ptCount val="15"/>
                <c:pt idx="1">
                  <c:v>0</c:v>
                </c:pt>
                <c:pt idx="2">
                  <c:v>16</c:v>
                </c:pt>
                <c:pt idx="3">
                  <c:v>58</c:v>
                </c:pt>
                <c:pt idx="4">
                  <c:v>51</c:v>
                </c:pt>
                <c:pt idx="5">
                  <c:v>18</c:v>
                </c:pt>
                <c:pt idx="6">
                  <c:v>22</c:v>
                </c:pt>
                <c:pt idx="7">
                  <c:v>11</c:v>
                </c:pt>
                <c:pt idx="8">
                  <c:v>16</c:v>
                </c:pt>
                <c:pt idx="9">
                  <c:v>9</c:v>
                </c:pt>
                <c:pt idx="10">
                  <c:v>4</c:v>
                </c:pt>
                <c:pt idx="11">
                  <c:v>1</c:v>
                </c:pt>
                <c:pt idx="12">
                  <c:v>1</c:v>
                </c:pt>
                <c:pt idx="13">
                  <c:v>4</c:v>
                </c:pt>
                <c:pt idx="14">
                  <c:v>1</c:v>
                </c:pt>
              </c:numCache>
            </c:numRef>
          </c:val>
          <c:extLst>
            <c:ext xmlns:c16="http://schemas.microsoft.com/office/drawing/2014/chart" uri="{C3380CC4-5D6E-409C-BE32-E72D297353CC}">
              <c16:uniqueId val="{0000001D-0619-4CF2-A367-B78D111CFF08}"/>
            </c:ext>
          </c:extLst>
        </c:ser>
        <c:dLbls>
          <c:dLblPos val="ctr"/>
          <c:showLegendKey val="0"/>
          <c:showVal val="1"/>
          <c:showCatName val="0"/>
          <c:showSerName val="0"/>
          <c:showPercent val="0"/>
          <c:showBubbleSize val="0"/>
        </c:dLbls>
        <c:gapWidth val="7"/>
        <c:overlap val="100"/>
        <c:axId val="1315743151"/>
        <c:axId val="1315745231"/>
      </c:barChart>
      <c:catAx>
        <c:axId val="131574315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crossAx val="1315745231"/>
        <c:crosses val="autoZero"/>
        <c:auto val="1"/>
        <c:lblAlgn val="ctr"/>
        <c:lblOffset val="100"/>
        <c:noMultiLvlLbl val="0"/>
      </c:catAx>
      <c:valAx>
        <c:axId val="1315745231"/>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crossAx val="1315743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FactoresASOCIADOS!$AK$5:$AK$14</c:f>
              <c:strCache>
                <c:ptCount val="10"/>
                <c:pt idx="0">
                  <c:v>Suicidio familiar amigo</c:v>
                </c:pt>
                <c:pt idx="1">
                  <c:v>Problema legal</c:v>
                </c:pt>
                <c:pt idx="2">
                  <c:v>Problema escolar/ educación</c:v>
                </c:pt>
                <c:pt idx="3">
                  <c:v>Maltrato físico, psicológico o sexual</c:v>
                </c:pt>
                <c:pt idx="4">
                  <c:v>Muerte de familiar</c:v>
                </c:pt>
                <c:pt idx="5">
                  <c:v>Enfermedad crónica dolorosa o discapacitante</c:v>
                </c:pt>
                <c:pt idx="6">
                  <c:v>Problema laboral</c:v>
                </c:pt>
                <c:pt idx="7">
                  <c:v>Problemas económicos</c:v>
                </c:pt>
                <c:pt idx="8">
                  <c:v>Conflictos con pareja o expareja</c:v>
                </c:pt>
                <c:pt idx="9">
                  <c:v>Problemas familiares</c:v>
                </c:pt>
              </c:strCache>
            </c:strRef>
          </c:cat>
          <c:val>
            <c:numRef>
              <c:f>FactoresASOCIADOS!$AO$5:$AO$14</c:f>
              <c:numCache>
                <c:formatCode>0.0</c:formatCode>
                <c:ptCount val="10"/>
                <c:pt idx="0">
                  <c:v>0.76142131979695438</c:v>
                </c:pt>
                <c:pt idx="1">
                  <c:v>1.2690355329949239</c:v>
                </c:pt>
                <c:pt idx="2">
                  <c:v>3.2994923857868024</c:v>
                </c:pt>
                <c:pt idx="3">
                  <c:v>4.5685279187817258</c:v>
                </c:pt>
                <c:pt idx="4">
                  <c:v>4.8223350253807107</c:v>
                </c:pt>
                <c:pt idx="5">
                  <c:v>6.5989847715736047</c:v>
                </c:pt>
                <c:pt idx="6">
                  <c:v>8.6294416243654819</c:v>
                </c:pt>
                <c:pt idx="7">
                  <c:v>9.8984771573604071</c:v>
                </c:pt>
                <c:pt idx="8">
                  <c:v>25.380710659898476</c:v>
                </c:pt>
                <c:pt idx="9">
                  <c:v>34.771573604060912</c:v>
                </c:pt>
              </c:numCache>
            </c:numRef>
          </c:val>
          <c:extLst>
            <c:ext xmlns:c16="http://schemas.microsoft.com/office/drawing/2014/chart" uri="{C3380CC4-5D6E-409C-BE32-E72D297353CC}">
              <c16:uniqueId val="{00000000-0C27-4579-88E8-03E14D87DD18}"/>
            </c:ext>
          </c:extLst>
        </c:ser>
        <c:dLbls>
          <c:dLblPos val="outEnd"/>
          <c:showLegendKey val="0"/>
          <c:showVal val="1"/>
          <c:showCatName val="0"/>
          <c:showSerName val="0"/>
          <c:showPercent val="0"/>
          <c:showBubbleSize val="0"/>
        </c:dLbls>
        <c:gapWidth val="219"/>
        <c:axId val="740510848"/>
        <c:axId val="740508352"/>
      </c:barChart>
      <c:catAx>
        <c:axId val="74051084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Factores desencadenantes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08352"/>
        <c:crosses val="autoZero"/>
        <c:auto val="1"/>
        <c:lblAlgn val="ctr"/>
        <c:lblOffset val="100"/>
        <c:noMultiLvlLbl val="0"/>
      </c:catAx>
      <c:valAx>
        <c:axId val="74050835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1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FactoresRiesgo!$AK$4:$AK$10</c:f>
              <c:strCache>
                <c:ptCount val="7"/>
                <c:pt idx="0">
                  <c:v>Antecedente familiar</c:v>
                </c:pt>
                <c:pt idx="1">
                  <c:v>Antecedente violencia abuso</c:v>
                </c:pt>
                <c:pt idx="2">
                  <c:v>Abuso Alcohol</c:v>
                </c:pt>
                <c:pt idx="3">
                  <c:v>Plan suicida</c:v>
                </c:pt>
                <c:pt idx="4">
                  <c:v>Consumo de SPA</c:v>
                </c:pt>
                <c:pt idx="5">
                  <c:v>Idea suicida</c:v>
                </c:pt>
                <c:pt idx="6">
                  <c:v>Trastornos psiquiatricos</c:v>
                </c:pt>
              </c:strCache>
            </c:strRef>
          </c:cat>
          <c:val>
            <c:numRef>
              <c:f>FactoresRiesgo!$AO$4:$AO$10</c:f>
              <c:numCache>
                <c:formatCode>0.0</c:formatCode>
                <c:ptCount val="7"/>
                <c:pt idx="0">
                  <c:v>1.4492753623188406</c:v>
                </c:pt>
                <c:pt idx="1">
                  <c:v>2.8985507246376812</c:v>
                </c:pt>
                <c:pt idx="2">
                  <c:v>3.3126293995859215</c:v>
                </c:pt>
                <c:pt idx="3">
                  <c:v>10.559006211180124</c:v>
                </c:pt>
                <c:pt idx="4">
                  <c:v>14.699792960662524</c:v>
                </c:pt>
                <c:pt idx="5">
                  <c:v>23.188405797101449</c:v>
                </c:pt>
                <c:pt idx="6">
                  <c:v>43.892339544513462</c:v>
                </c:pt>
              </c:numCache>
            </c:numRef>
          </c:val>
          <c:extLst>
            <c:ext xmlns:c16="http://schemas.microsoft.com/office/drawing/2014/chart" uri="{C3380CC4-5D6E-409C-BE32-E72D297353CC}">
              <c16:uniqueId val="{00000000-44B3-46FC-96C0-1035A947ECD0}"/>
            </c:ext>
          </c:extLst>
        </c:ser>
        <c:dLbls>
          <c:dLblPos val="outEnd"/>
          <c:showLegendKey val="0"/>
          <c:showVal val="1"/>
          <c:showCatName val="0"/>
          <c:showSerName val="0"/>
          <c:showPercent val="0"/>
          <c:showBubbleSize val="0"/>
        </c:dLbls>
        <c:gapWidth val="182"/>
        <c:axId val="740494624"/>
        <c:axId val="740501696"/>
      </c:barChart>
      <c:catAx>
        <c:axId val="740494624"/>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Factores de Riesgo</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01696"/>
        <c:crosses val="autoZero"/>
        <c:auto val="1"/>
        <c:lblAlgn val="ctr"/>
        <c:lblOffset val="100"/>
        <c:noMultiLvlLbl val="0"/>
      </c:catAx>
      <c:valAx>
        <c:axId val="74050169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494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a:solidFill>
                <a:schemeClr val="tx1"/>
              </a:solidFill>
              <a:latin typeface="Arial Narrow" panose="020B0606020202030204" pitchFamily="34" charset="0"/>
            </a:rPr>
            <a:t>Primera infancia</a:t>
          </a:r>
        </a:p>
        <a:p>
          <a:r>
            <a:rPr lang="es-ES" sz="1200" b="1" dirty="0">
              <a:solidFill>
                <a:schemeClr val="bg1"/>
              </a:solidFill>
              <a:latin typeface="Arial Narrow" panose="020B0606020202030204" pitchFamily="34" charset="0"/>
            </a:rPr>
            <a:t>17%</a:t>
          </a:r>
        </a:p>
        <a:p>
          <a:r>
            <a:rPr lang="es-ES" sz="1200" b="1" dirty="0">
              <a:solidFill>
                <a:schemeClr val="bg1"/>
              </a:solidFill>
              <a:latin typeface="Arial Narrow" panose="020B0606020202030204" pitchFamily="34" charset="0"/>
            </a:rPr>
            <a:t>10 casos</a:t>
          </a: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a:solidFill>
                <a:schemeClr val="tx1"/>
              </a:solidFill>
              <a:latin typeface="Arial Narrow" panose="020B0606020202030204" pitchFamily="34" charset="0"/>
            </a:rPr>
            <a:t>Infancia</a:t>
          </a:r>
        </a:p>
        <a:p>
          <a:r>
            <a:rPr lang="es-ES" sz="1200" b="1" dirty="0">
              <a:solidFill>
                <a:schemeClr val="bg1"/>
              </a:solidFill>
              <a:latin typeface="Arial Narrow" panose="020B0606020202030204" pitchFamily="34" charset="0"/>
            </a:rPr>
            <a:t>22%</a:t>
          </a:r>
        </a:p>
        <a:p>
          <a:r>
            <a:rPr lang="es-ES" sz="1200" b="1" dirty="0">
              <a:solidFill>
                <a:schemeClr val="bg1"/>
              </a:solidFill>
              <a:latin typeface="Arial Narrow" panose="020B0606020202030204" pitchFamily="34" charset="0"/>
            </a:rPr>
            <a:t>13 casos</a:t>
          </a: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a:solidFill>
                <a:schemeClr val="tx1"/>
              </a:solidFill>
              <a:latin typeface="Arial Narrow" panose="020B0606020202030204" pitchFamily="34" charset="0"/>
            </a:rPr>
            <a:t>Adolescencia</a:t>
          </a:r>
        </a:p>
        <a:p>
          <a:r>
            <a:rPr lang="es-ES" sz="1100" b="1" dirty="0">
              <a:solidFill>
                <a:schemeClr val="bg1"/>
              </a:solidFill>
              <a:latin typeface="Arial Narrow" panose="020B0606020202030204" pitchFamily="34" charset="0"/>
            </a:rPr>
            <a:t>2%</a:t>
          </a:r>
        </a:p>
        <a:p>
          <a:r>
            <a:rPr lang="es-ES" sz="1100" b="1" dirty="0">
              <a:solidFill>
                <a:schemeClr val="bg1"/>
              </a:solidFill>
              <a:latin typeface="Arial Narrow" panose="020B0606020202030204" pitchFamily="34" charset="0"/>
            </a:rPr>
            <a:t>1 caso</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a:solidFill>
                <a:schemeClr val="tx1"/>
              </a:solidFill>
              <a:latin typeface="Arial Narrow" panose="020B0606020202030204" pitchFamily="34" charset="0"/>
            </a:rPr>
            <a:t>Juventud</a:t>
          </a:r>
        </a:p>
        <a:p>
          <a:r>
            <a:rPr lang="es-ES" sz="1200" b="1" dirty="0">
              <a:solidFill>
                <a:schemeClr val="bg1"/>
              </a:solidFill>
              <a:latin typeface="Arial Narrow" panose="020B0606020202030204" pitchFamily="34" charset="0"/>
            </a:rPr>
            <a:t>7%</a:t>
          </a:r>
        </a:p>
        <a:p>
          <a:r>
            <a:rPr lang="es-ES" sz="1200" b="1" dirty="0">
              <a:solidFill>
                <a:schemeClr val="bg1"/>
              </a:solidFill>
              <a:latin typeface="Arial Narrow" panose="020B0606020202030204" pitchFamily="34" charset="0"/>
            </a:rPr>
            <a:t>4 casos</a:t>
          </a: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a:solidFill>
                <a:schemeClr val="tx1"/>
              </a:solidFill>
              <a:latin typeface="Arial Narrow" panose="020B0606020202030204" pitchFamily="34" charset="0"/>
            </a:rPr>
            <a:t>Adultez</a:t>
          </a:r>
        </a:p>
        <a:p>
          <a:r>
            <a:rPr lang="es-ES" sz="1200" b="1" dirty="0">
              <a:solidFill>
                <a:schemeClr val="bg1"/>
              </a:solidFill>
              <a:latin typeface="Arial Narrow" panose="020B0606020202030204" pitchFamily="34" charset="0"/>
            </a:rPr>
            <a:t>32%</a:t>
          </a:r>
        </a:p>
        <a:p>
          <a:r>
            <a:rPr lang="es-ES" sz="1200" b="1" dirty="0">
              <a:solidFill>
                <a:schemeClr val="bg1"/>
              </a:solidFill>
              <a:latin typeface="Arial Narrow" panose="020B0606020202030204" pitchFamily="34" charset="0"/>
            </a:rPr>
            <a:t>19 casos</a:t>
          </a:r>
          <a:endParaRPr lang="es-ES" sz="14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a:solidFill>
                <a:schemeClr val="tx1"/>
              </a:solidFill>
              <a:latin typeface="Arial Narrow" panose="020B0606020202030204" pitchFamily="34" charset="0"/>
            </a:rPr>
            <a:t>Adulto Mayor</a:t>
          </a:r>
        </a:p>
        <a:p>
          <a:r>
            <a:rPr lang="es-ES" sz="1100" b="1" dirty="0">
              <a:solidFill>
                <a:schemeClr val="bg1"/>
              </a:solidFill>
              <a:latin typeface="Arial Narrow" panose="020B0606020202030204" pitchFamily="34" charset="0"/>
            </a:rPr>
            <a:t>22%</a:t>
          </a:r>
        </a:p>
        <a:p>
          <a:r>
            <a:rPr lang="es-ES" sz="1100" b="1" dirty="0">
              <a:solidFill>
                <a:schemeClr val="bg1"/>
              </a:solidFill>
              <a:latin typeface="Arial Narrow" panose="020B0606020202030204" pitchFamily="34" charset="0"/>
            </a:rPr>
            <a:t>13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A5C8540-AECB-4343-A87A-FD7C9AD35365}" srcId="{4D348A5A-39AF-4E9E-B8B8-5AABA701B047}" destId="{067DE91F-5875-416A-83FE-762AAF2680C1}" srcOrd="4" destOrd="0" parTransId="{C84AAE9B-3AAC-4E29-BB4F-A2E9139D362B}" sibTransId="{DEAA2F35-722B-4737-A991-BBC1ADCE9036}"/>
    <dgm:cxn modelId="{3B7BEBC5-2FB7-4953-8E4E-1B838EE42DF2}" type="presOf" srcId="{DEAA2F35-722B-4737-A991-BBC1ADCE9036}" destId="{ED010544-6BD3-478F-92D1-42A7B6489659}" srcOrd="0" destOrd="0" presId="urn:microsoft.com/office/officeart/2005/8/layout/cycle5"/>
    <dgm:cxn modelId="{750401C0-1BEC-4562-9660-68D8422839FB}" type="presOf" srcId="{B07DA8DE-0519-4D62-BE0B-7CA0307AA349}" destId="{0691A0E1-681C-4AB1-A224-401390FCDE9C}"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EE2BE964-DD78-4756-9040-8FB0623EF756}" type="presOf" srcId="{EA57AC0D-7E14-43C1-8F5B-17573E0C9A83}" destId="{D5D4151A-971C-413B-8065-A30749D877C7}" srcOrd="0" destOrd="0" presId="urn:microsoft.com/office/officeart/2005/8/layout/cycle5"/>
    <dgm:cxn modelId="{035D5009-17A7-443C-A9F6-DC402B6B44F6}" srcId="{4D348A5A-39AF-4E9E-B8B8-5AABA701B047}" destId="{BCD0C872-2890-4B0E-8947-05D96592E59C}" srcOrd="2" destOrd="0" parTransId="{85B57174-6200-41FF-9ACB-65DDEA879430}" sibTransId="{4C5ACF53-D587-4632-AA70-55B43EBE36B8}"/>
    <dgm:cxn modelId="{CDB8A8BC-76F4-4850-980F-77A084A179C5}" srcId="{4D348A5A-39AF-4E9E-B8B8-5AABA701B047}" destId="{DFDA11ED-11F1-482A-9387-80FD19912601}" srcOrd="3" destOrd="0" parTransId="{DE7B412C-D772-4D56-B94E-8DEF29F79628}" sibTransId="{EA57AC0D-7E14-43C1-8F5B-17573E0C9A83}"/>
    <dgm:cxn modelId="{7403ABF2-980E-485D-B13B-4868E6A3F219}" type="presOf" srcId="{70D6C5C8-C4AE-437E-AFA5-FA9B333CF722}" destId="{27D567E4-4A42-448F-AF61-85BFDC290DB9}" srcOrd="0" destOrd="0" presId="urn:microsoft.com/office/officeart/2005/8/layout/cycle5"/>
    <dgm:cxn modelId="{EF0C447F-B923-4F62-BABD-79885E7A4D46}" type="presOf" srcId="{BCD0C872-2890-4B0E-8947-05D96592E59C}" destId="{CE6855D9-5D01-4C33-9AB2-7900DF22BD98}"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49E3710C-9DCD-4394-A7E2-D7A3519EFD33}" srcId="{4D348A5A-39AF-4E9E-B8B8-5AABA701B047}" destId="{A2B81017-66B4-4D6E-96A6-E6632B7708F9}" srcOrd="5" destOrd="0" parTransId="{92163F71-7525-460D-9B81-4A3C3D2B3B07}" sibTransId="{FED1A0E8-AFBC-42FD-B4DC-3DDC15500C46}"/>
    <dgm:cxn modelId="{E62BAD07-CD46-404F-84CB-9D76BE0B1F20}" type="presOf" srcId="{A2B81017-66B4-4D6E-96A6-E6632B7708F9}" destId="{95DBFE4D-3E58-4247-ADAA-C6118920DE75}"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552BA513-1843-487F-B03C-038E34FEEBB7}" type="presOf" srcId="{FED1A0E8-AFBC-42FD-B4DC-3DDC15500C46}" destId="{2527C3C0-DAF9-4F56-8A16-C76DDF47C5BB}"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a:solidFill>
                <a:schemeClr val="tx1"/>
              </a:solidFill>
              <a:latin typeface="Arial Narrow" panose="020B0606020202030204" pitchFamily="34" charset="0"/>
            </a:rPr>
            <a:t>Primera infancia</a:t>
          </a:r>
        </a:p>
        <a:p>
          <a:r>
            <a:rPr lang="es-ES" sz="800" b="1" dirty="0">
              <a:solidFill>
                <a:schemeClr val="bg1"/>
              </a:solidFill>
              <a:latin typeface="Arial Narrow" panose="020B0606020202030204" pitchFamily="34" charset="0"/>
            </a:rPr>
            <a:t>10%</a:t>
          </a:r>
        </a:p>
        <a:p>
          <a:r>
            <a:rPr lang="es-ES" sz="800" b="1" dirty="0">
              <a:solidFill>
                <a:schemeClr val="bg1"/>
              </a:solidFill>
              <a:latin typeface="Arial Narrow" panose="020B0606020202030204" pitchFamily="34" charset="0"/>
            </a:rPr>
            <a:t>18 casos</a:t>
          </a: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a:solidFill>
                <a:schemeClr val="tx1"/>
              </a:solidFill>
              <a:latin typeface="Arial Narrow" panose="020B0606020202030204" pitchFamily="34" charset="0"/>
            </a:rPr>
            <a:t>Infancia</a:t>
          </a:r>
        </a:p>
        <a:p>
          <a:r>
            <a:rPr lang="es-ES" sz="800" b="1" dirty="0">
              <a:solidFill>
                <a:schemeClr val="bg1"/>
              </a:solidFill>
              <a:latin typeface="Arial Narrow" panose="020B0606020202030204" pitchFamily="34" charset="0"/>
            </a:rPr>
            <a:t>5%</a:t>
          </a:r>
        </a:p>
        <a:p>
          <a:r>
            <a:rPr lang="es-ES" sz="800" b="1" dirty="0">
              <a:solidFill>
                <a:schemeClr val="bg1"/>
              </a:solidFill>
              <a:latin typeface="Arial Narrow" panose="020B0606020202030204" pitchFamily="34" charset="0"/>
            </a:rPr>
            <a:t>9 casos</a:t>
          </a: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a:solidFill>
                <a:schemeClr val="tx1"/>
              </a:solidFill>
              <a:latin typeface="Arial Narrow" panose="020B0606020202030204" pitchFamily="34" charset="0"/>
            </a:rPr>
            <a:t>Adolescencia</a:t>
          </a:r>
        </a:p>
        <a:p>
          <a:r>
            <a:rPr lang="es-ES" sz="800" b="1" dirty="0">
              <a:solidFill>
                <a:schemeClr val="bg1"/>
              </a:solidFill>
              <a:latin typeface="Arial Narrow" panose="020B0606020202030204" pitchFamily="34" charset="0"/>
            </a:rPr>
            <a:t>17%</a:t>
          </a:r>
        </a:p>
        <a:p>
          <a:r>
            <a:rPr lang="es-ES" sz="800" b="1" dirty="0">
              <a:solidFill>
                <a:schemeClr val="bg1"/>
              </a:solidFill>
              <a:latin typeface="Arial Narrow" panose="020B0606020202030204" pitchFamily="34" charset="0"/>
            </a:rPr>
            <a:t>31 casos</a:t>
          </a: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a:solidFill>
                <a:schemeClr val="tx1"/>
              </a:solidFill>
              <a:latin typeface="Arial Narrow" panose="020B0606020202030204" pitchFamily="34" charset="0"/>
            </a:rPr>
            <a:t>Juventud</a:t>
          </a:r>
        </a:p>
        <a:p>
          <a:r>
            <a:rPr lang="es-ES" sz="800" b="1" dirty="0">
              <a:solidFill>
                <a:schemeClr val="bg1"/>
              </a:solidFill>
              <a:latin typeface="Arial Narrow" panose="020B0606020202030204" pitchFamily="34" charset="0"/>
            </a:rPr>
            <a:t>47%</a:t>
          </a:r>
        </a:p>
        <a:p>
          <a:r>
            <a:rPr lang="es-ES" sz="800" b="1" dirty="0">
              <a:solidFill>
                <a:schemeClr val="bg1"/>
              </a:solidFill>
              <a:latin typeface="Arial Narrow" panose="020B0606020202030204" pitchFamily="34" charset="0"/>
            </a:rPr>
            <a:t>84 casos</a:t>
          </a: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a:solidFill>
                <a:schemeClr val="tx1"/>
              </a:solidFill>
              <a:latin typeface="Arial Narrow" panose="020B0606020202030204" pitchFamily="34" charset="0"/>
            </a:rPr>
            <a:t>Adultez</a:t>
          </a:r>
        </a:p>
        <a:p>
          <a:r>
            <a:rPr lang="es-ES" sz="800" b="1" dirty="0">
              <a:solidFill>
                <a:schemeClr val="bg1"/>
              </a:solidFill>
              <a:latin typeface="Arial Narrow" panose="020B0606020202030204" pitchFamily="34" charset="0"/>
            </a:rPr>
            <a:t>18%</a:t>
          </a:r>
        </a:p>
        <a:p>
          <a:r>
            <a:rPr lang="es-ES" sz="800" b="1" dirty="0">
              <a:solidFill>
                <a:schemeClr val="bg1"/>
              </a:solidFill>
              <a:latin typeface="Arial Narrow" panose="020B0606020202030204" pitchFamily="34" charset="0"/>
            </a:rPr>
            <a:t>32 casos</a:t>
          </a:r>
          <a:endParaRPr lang="es-ES" sz="9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a:solidFill>
                <a:schemeClr val="tx1"/>
              </a:solidFill>
              <a:latin typeface="Arial Narrow" panose="020B0606020202030204" pitchFamily="34" charset="0"/>
            </a:rPr>
            <a:t>Adulto Mayor</a:t>
          </a:r>
        </a:p>
        <a:p>
          <a:r>
            <a:rPr lang="es-ES" sz="800" b="1" dirty="0">
              <a:solidFill>
                <a:schemeClr val="bg1"/>
              </a:solidFill>
              <a:latin typeface="Arial Narrow" panose="020B0606020202030204" pitchFamily="34" charset="0"/>
            </a:rPr>
            <a:t>3%</a:t>
          </a:r>
        </a:p>
        <a:p>
          <a:r>
            <a:rPr lang="es-ES" sz="800" b="1" dirty="0">
              <a:solidFill>
                <a:schemeClr val="bg1"/>
              </a:solidFill>
              <a:latin typeface="Arial Narrow" panose="020B0606020202030204" pitchFamily="34" charset="0"/>
            </a:rPr>
            <a:t>5 casos</a:t>
          </a: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0F1B4FD-23D9-4047-892C-B208FEE4DF14}" type="presOf" srcId="{70D6C5C8-C4AE-437E-AFA5-FA9B333CF722}" destId="{27D567E4-4A42-448F-AF61-85BFDC290DB9}" srcOrd="0" destOrd="0" presId="urn:microsoft.com/office/officeart/2005/8/layout/cycle5"/>
    <dgm:cxn modelId="{8CABD0D7-B5D6-4315-9793-077D8D0B2505}" type="presOf" srcId="{4D348A5A-39AF-4E9E-B8B8-5AABA701B047}" destId="{91C2CDD1-9A95-4E2C-9947-E75911752FAE}" srcOrd="0" destOrd="0" presId="urn:microsoft.com/office/officeart/2005/8/layout/cycle5"/>
    <dgm:cxn modelId="{D894179F-FD3A-43FC-AC7B-E63ECE2EADA5}" type="presOf" srcId="{DEAA2F35-722B-4737-A991-BBC1ADCE9036}" destId="{ED010544-6BD3-478F-92D1-42A7B6489659}"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9C372E67-F569-4632-A912-5D8BC70CF477}" type="presOf" srcId="{2DE7C5E0-3F77-42D0-9143-5DA0A4D17480}" destId="{97E2FCC0-7117-4E1D-BEA7-E80B12FC7A62}" srcOrd="0" destOrd="0" presId="urn:microsoft.com/office/officeart/2005/8/layout/cycle5"/>
    <dgm:cxn modelId="{CA1FCD47-223C-4F92-8D64-50E2843D9669}" type="presOf" srcId="{BCD0C872-2890-4B0E-8947-05D96592E59C}" destId="{CE6855D9-5D01-4C33-9AB2-7900DF22BD98}"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2459BBF5-0946-4806-B505-F2DE3359D58B}" type="presOf" srcId="{4C5ACF53-D587-4632-AA70-55B43EBE36B8}" destId="{91496150-CE10-4708-A73B-9B008B3F95B6}" srcOrd="0" destOrd="0" presId="urn:microsoft.com/office/officeart/2005/8/layout/cycle5"/>
    <dgm:cxn modelId="{70F1C258-A784-47FE-847F-5F69753A4651}" type="presOf" srcId="{EA57AC0D-7E14-43C1-8F5B-17573E0C9A83}" destId="{D5D4151A-971C-413B-8065-A30749D877C7}" srcOrd="0" destOrd="0" presId="urn:microsoft.com/office/officeart/2005/8/layout/cycle5"/>
    <dgm:cxn modelId="{57E58D86-7EF9-40CA-B7E1-B0F63048BA6C}" type="presOf" srcId="{067DE91F-5875-416A-83FE-762AAF2680C1}" destId="{2FBB3DD5-4721-42EF-947B-811A6B7552C5}" srcOrd="0" destOrd="0" presId="urn:microsoft.com/office/officeart/2005/8/layout/cycle5"/>
    <dgm:cxn modelId="{22AAF2C4-BC6A-4D53-999F-ACB633B345E8}" type="presOf" srcId="{A2B81017-66B4-4D6E-96A6-E6632B7708F9}" destId="{95DBFE4D-3E58-4247-ADAA-C6118920DE75}" srcOrd="0" destOrd="0" presId="urn:microsoft.com/office/officeart/2005/8/layout/cycle5"/>
    <dgm:cxn modelId="{DFF780BA-7F05-457A-AAED-8381AC7CCEC3}" type="presOf" srcId="{FED1A0E8-AFBC-42FD-B4DC-3DDC15500C46}" destId="{2527C3C0-DAF9-4F56-8A16-C76DDF47C5BB}" srcOrd="0" destOrd="0" presId="urn:microsoft.com/office/officeart/2005/8/layout/cycle5"/>
    <dgm:cxn modelId="{3A7FFAC1-B652-44EB-9210-50CA02691460}" type="presOf" srcId="{A462869C-5BFC-4790-97BB-90D244005F7F}" destId="{45D13642-0443-4272-9039-52251396ED66}" srcOrd="0" destOrd="0" presId="urn:microsoft.com/office/officeart/2005/8/layout/cycle5"/>
    <dgm:cxn modelId="{E50B6AEA-1571-4839-8162-CCE608E5F0F0}" type="presOf" srcId="{DFDA11ED-11F1-482A-9387-80FD19912601}" destId="{B3F2CECB-D49F-4F22-B7D9-7693E99EF7FF}" srcOrd="0" destOrd="0" presId="urn:microsoft.com/office/officeart/2005/8/layout/cycle5"/>
    <dgm:cxn modelId="{5E44ACB1-7D2B-4246-A60C-09D1BD36BFDC}" type="presOf" srcId="{B07DA8DE-0519-4D62-BE0B-7CA0307AA349}" destId="{0691A0E1-681C-4AB1-A224-401390FCDE9C}" srcOrd="0" destOrd="0" presId="urn:microsoft.com/office/officeart/2005/8/layout/cycle5"/>
    <dgm:cxn modelId="{C10E8966-1619-4129-8134-300480496233}" type="presParOf" srcId="{91C2CDD1-9A95-4E2C-9947-E75911752FAE}" destId="{27D567E4-4A42-448F-AF61-85BFDC290DB9}" srcOrd="0" destOrd="0" presId="urn:microsoft.com/office/officeart/2005/8/layout/cycle5"/>
    <dgm:cxn modelId="{FCEB2246-A323-473A-9A8D-C3B7625EFDD4}" type="presParOf" srcId="{91C2CDD1-9A95-4E2C-9947-E75911752FAE}" destId="{DE37BD11-E7F3-42F4-9771-FF32F3FC5D46}" srcOrd="1" destOrd="0" presId="urn:microsoft.com/office/officeart/2005/8/layout/cycle5"/>
    <dgm:cxn modelId="{E9D423D3-1A6E-4290-82DD-54A9BBCD589C}" type="presParOf" srcId="{91C2CDD1-9A95-4E2C-9947-E75911752FAE}" destId="{97E2FCC0-7117-4E1D-BEA7-E80B12FC7A62}" srcOrd="2" destOrd="0" presId="urn:microsoft.com/office/officeart/2005/8/layout/cycle5"/>
    <dgm:cxn modelId="{0A812DA7-76A3-4E13-B964-9775E47C71AC}" type="presParOf" srcId="{91C2CDD1-9A95-4E2C-9947-E75911752FAE}" destId="{0691A0E1-681C-4AB1-A224-401390FCDE9C}" srcOrd="3" destOrd="0" presId="urn:microsoft.com/office/officeart/2005/8/layout/cycle5"/>
    <dgm:cxn modelId="{2C6B8843-CCCA-4C64-8435-784DB4403F6B}" type="presParOf" srcId="{91C2CDD1-9A95-4E2C-9947-E75911752FAE}" destId="{0342E744-403E-45E9-96B1-27CAF7293E7E}" srcOrd="4" destOrd="0" presId="urn:microsoft.com/office/officeart/2005/8/layout/cycle5"/>
    <dgm:cxn modelId="{18DE101A-3F88-44B5-AFEA-481758AF6B2F}" type="presParOf" srcId="{91C2CDD1-9A95-4E2C-9947-E75911752FAE}" destId="{45D13642-0443-4272-9039-52251396ED66}" srcOrd="5" destOrd="0" presId="urn:microsoft.com/office/officeart/2005/8/layout/cycle5"/>
    <dgm:cxn modelId="{CA2C10BC-3411-4EEC-A4EC-A57A16AEE2E8}" type="presParOf" srcId="{91C2CDD1-9A95-4E2C-9947-E75911752FAE}" destId="{CE6855D9-5D01-4C33-9AB2-7900DF22BD98}" srcOrd="6" destOrd="0" presId="urn:microsoft.com/office/officeart/2005/8/layout/cycle5"/>
    <dgm:cxn modelId="{FCE6F75E-9DE9-49F4-8E7C-C5A0867D66F4}" type="presParOf" srcId="{91C2CDD1-9A95-4E2C-9947-E75911752FAE}" destId="{3728C71A-D821-4DDF-92F9-5D7CEBB2094D}" srcOrd="7" destOrd="0" presId="urn:microsoft.com/office/officeart/2005/8/layout/cycle5"/>
    <dgm:cxn modelId="{D626334C-D031-44AF-A795-FE3D8BD60249}" type="presParOf" srcId="{91C2CDD1-9A95-4E2C-9947-E75911752FAE}" destId="{91496150-CE10-4708-A73B-9B008B3F95B6}" srcOrd="8" destOrd="0" presId="urn:microsoft.com/office/officeart/2005/8/layout/cycle5"/>
    <dgm:cxn modelId="{7E56FA7B-2547-443C-9A84-79AB42E4D20A}" type="presParOf" srcId="{91C2CDD1-9A95-4E2C-9947-E75911752FAE}" destId="{B3F2CECB-D49F-4F22-B7D9-7693E99EF7FF}" srcOrd="9" destOrd="0" presId="urn:microsoft.com/office/officeart/2005/8/layout/cycle5"/>
    <dgm:cxn modelId="{5FBB3D4F-C1A3-4607-ABEA-F0F5BD16D3D1}" type="presParOf" srcId="{91C2CDD1-9A95-4E2C-9947-E75911752FAE}" destId="{5FD747CB-B33D-40AF-84DE-C7304DDA2CB1}" srcOrd="10" destOrd="0" presId="urn:microsoft.com/office/officeart/2005/8/layout/cycle5"/>
    <dgm:cxn modelId="{F8E1B3B6-6FF8-4F5E-A30A-F066830FE2AC}" type="presParOf" srcId="{91C2CDD1-9A95-4E2C-9947-E75911752FAE}" destId="{D5D4151A-971C-413B-8065-A30749D877C7}" srcOrd="11" destOrd="0" presId="urn:microsoft.com/office/officeart/2005/8/layout/cycle5"/>
    <dgm:cxn modelId="{E2CCC0C4-2C97-418A-8724-291EE749C597}" type="presParOf" srcId="{91C2CDD1-9A95-4E2C-9947-E75911752FAE}" destId="{2FBB3DD5-4721-42EF-947B-811A6B7552C5}" srcOrd="12" destOrd="0" presId="urn:microsoft.com/office/officeart/2005/8/layout/cycle5"/>
    <dgm:cxn modelId="{79D4C7EC-1953-4B2D-998C-9AE3E8586A61}" type="presParOf" srcId="{91C2CDD1-9A95-4E2C-9947-E75911752FAE}" destId="{334F2FC4-A6CA-4DFB-806B-59AE39E7D740}" srcOrd="13" destOrd="0" presId="urn:microsoft.com/office/officeart/2005/8/layout/cycle5"/>
    <dgm:cxn modelId="{D00F35FC-DB93-419E-9D1F-699ED545F505}" type="presParOf" srcId="{91C2CDD1-9A95-4E2C-9947-E75911752FAE}" destId="{ED010544-6BD3-478F-92D1-42A7B6489659}" srcOrd="14" destOrd="0" presId="urn:microsoft.com/office/officeart/2005/8/layout/cycle5"/>
    <dgm:cxn modelId="{DC42C7E3-0CAD-47D3-9000-DE074376004C}" type="presParOf" srcId="{91C2CDD1-9A95-4E2C-9947-E75911752FAE}" destId="{95DBFE4D-3E58-4247-ADAA-C6118920DE75}" srcOrd="15" destOrd="0" presId="urn:microsoft.com/office/officeart/2005/8/layout/cycle5"/>
    <dgm:cxn modelId="{240954EC-1A31-46B5-ACF7-DC4AA01F4E68}" type="presParOf" srcId="{91C2CDD1-9A95-4E2C-9947-E75911752FAE}" destId="{76D60FEC-5E80-4CD2-8C60-AB82131CA685}" srcOrd="16" destOrd="0" presId="urn:microsoft.com/office/officeart/2005/8/layout/cycle5"/>
    <dgm:cxn modelId="{E8CBB66D-1BAA-4531-A6F4-2D5FBFF2389D}"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17%</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10 casos</a:t>
          </a: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22%</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13 casos</a:t>
          </a: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2%</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1 caso</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7%</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4 casos</a:t>
          </a: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32%</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19 casos</a:t>
          </a:r>
          <a:endParaRPr lang="es-ES" sz="14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22%</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13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500017" y="1037"/>
          <a:ext cx="976567" cy="4281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10%</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18 casos</a:t>
          </a:r>
        </a:p>
      </dsp:txBody>
      <dsp:txXfrm>
        <a:off x="1520919" y="21939"/>
        <a:ext cx="934763" cy="386367"/>
      </dsp:txXfrm>
    </dsp:sp>
    <dsp:sp modelId="{97E2FCC0-7117-4E1D-BEA7-E80B12FC7A62}">
      <dsp:nvSpPr>
        <dsp:cNvPr id="0" name=""/>
        <dsp:cNvSpPr/>
      </dsp:nvSpPr>
      <dsp:spPr>
        <a:xfrm>
          <a:off x="978560" y="215123"/>
          <a:ext cx="2019482" cy="2019482"/>
        </a:xfrm>
        <a:custGeom>
          <a:avLst/>
          <a:gdLst/>
          <a:ahLst/>
          <a:cxnLst/>
          <a:rect l="0" t="0" r="0" b="0"/>
          <a:pathLst>
            <a:path>
              <a:moveTo>
                <a:pt x="1545502" y="153857"/>
              </a:moveTo>
              <a:arcTo wR="1009741" hR="1009741" stAng="18122732" swAng="56570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369963" y="505908"/>
          <a:ext cx="985598" cy="428171"/>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5%</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9 casos</a:t>
          </a:r>
        </a:p>
      </dsp:txBody>
      <dsp:txXfrm>
        <a:off x="2390865" y="526810"/>
        <a:ext cx="943794" cy="386367"/>
      </dsp:txXfrm>
    </dsp:sp>
    <dsp:sp modelId="{45D13642-0443-4272-9039-52251396ED66}">
      <dsp:nvSpPr>
        <dsp:cNvPr id="0" name=""/>
        <dsp:cNvSpPr/>
      </dsp:nvSpPr>
      <dsp:spPr>
        <a:xfrm>
          <a:off x="978560" y="215123"/>
          <a:ext cx="2019482" cy="2019482"/>
        </a:xfrm>
        <a:custGeom>
          <a:avLst/>
          <a:gdLst/>
          <a:ahLst/>
          <a:cxnLst/>
          <a:rect l="0" t="0" r="0" b="0"/>
          <a:pathLst>
            <a:path>
              <a:moveTo>
                <a:pt x="2003719" y="832023"/>
              </a:moveTo>
              <a:arcTo wR="1009741" hR="1009741" stAng="20991779" swAng="1216443"/>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426544" y="1515649"/>
          <a:ext cx="872436" cy="428171"/>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31 casos</a:t>
          </a:r>
        </a:p>
      </dsp:txBody>
      <dsp:txXfrm>
        <a:off x="2447446" y="1536551"/>
        <a:ext cx="830632" cy="386367"/>
      </dsp:txXfrm>
    </dsp:sp>
    <dsp:sp modelId="{91496150-CE10-4708-A73B-9B008B3F95B6}">
      <dsp:nvSpPr>
        <dsp:cNvPr id="0" name=""/>
        <dsp:cNvSpPr/>
      </dsp:nvSpPr>
      <dsp:spPr>
        <a:xfrm>
          <a:off x="978560" y="215123"/>
          <a:ext cx="2019482" cy="2019482"/>
        </a:xfrm>
        <a:custGeom>
          <a:avLst/>
          <a:gdLst/>
          <a:ahLst/>
          <a:cxnLst/>
          <a:rect l="0" t="0" r="0" b="0"/>
          <a:pathLst>
            <a:path>
              <a:moveTo>
                <a:pt x="1678471" y="1766296"/>
              </a:moveTo>
              <a:arcTo wR="1009741" hR="1009741" stAng="2911563" swAng="565704"/>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500017" y="2020520"/>
          <a:ext cx="976567" cy="428171"/>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47%</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84 casos</a:t>
          </a:r>
        </a:p>
      </dsp:txBody>
      <dsp:txXfrm>
        <a:off x="1520919" y="2041422"/>
        <a:ext cx="934763" cy="386367"/>
      </dsp:txXfrm>
    </dsp:sp>
    <dsp:sp modelId="{D5D4151A-971C-413B-8065-A30749D877C7}">
      <dsp:nvSpPr>
        <dsp:cNvPr id="0" name=""/>
        <dsp:cNvSpPr/>
      </dsp:nvSpPr>
      <dsp:spPr>
        <a:xfrm>
          <a:off x="978560" y="215123"/>
          <a:ext cx="2019482" cy="2019482"/>
        </a:xfrm>
        <a:custGeom>
          <a:avLst/>
          <a:gdLst/>
          <a:ahLst/>
          <a:cxnLst/>
          <a:rect l="0" t="0" r="0" b="0"/>
          <a:pathLst>
            <a:path>
              <a:moveTo>
                <a:pt x="473979" y="1865624"/>
              </a:moveTo>
              <a:arcTo wR="1009741" hR="1009741" stAng="7322732" swAng="565704"/>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654830" y="1515649"/>
          <a:ext cx="918019" cy="428171"/>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18%</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32 casos</a:t>
          </a:r>
          <a:endParaRPr lang="es-ES" sz="900" b="1" kern="1200" dirty="0">
            <a:solidFill>
              <a:schemeClr val="bg1"/>
            </a:solidFill>
            <a:latin typeface="Arial Narrow" panose="020B0606020202030204" pitchFamily="34" charset="0"/>
          </a:endParaRPr>
        </a:p>
      </dsp:txBody>
      <dsp:txXfrm>
        <a:off x="675732" y="1536551"/>
        <a:ext cx="876215" cy="386367"/>
      </dsp:txXfrm>
    </dsp:sp>
    <dsp:sp modelId="{ED010544-6BD3-478F-92D1-42A7B6489659}">
      <dsp:nvSpPr>
        <dsp:cNvPr id="0" name=""/>
        <dsp:cNvSpPr/>
      </dsp:nvSpPr>
      <dsp:spPr>
        <a:xfrm>
          <a:off x="978560" y="215123"/>
          <a:ext cx="2019482" cy="2019482"/>
        </a:xfrm>
        <a:custGeom>
          <a:avLst/>
          <a:gdLst/>
          <a:ahLst/>
          <a:cxnLst/>
          <a:rect l="0" t="0" r="0" b="0"/>
          <a:pathLst>
            <a:path>
              <a:moveTo>
                <a:pt x="15762" y="1187458"/>
              </a:moveTo>
              <a:arcTo wR="1009741" hR="1009741" stAng="10191779" swAng="1216443"/>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647613" y="505908"/>
          <a:ext cx="932452" cy="42817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3%</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5 casos</a:t>
          </a:r>
        </a:p>
      </dsp:txBody>
      <dsp:txXfrm>
        <a:off x="668515" y="526810"/>
        <a:ext cx="890648" cy="386367"/>
      </dsp:txXfrm>
    </dsp:sp>
    <dsp:sp modelId="{2527C3C0-DAF9-4F56-8A16-C76DDF47C5BB}">
      <dsp:nvSpPr>
        <dsp:cNvPr id="0" name=""/>
        <dsp:cNvSpPr/>
      </dsp:nvSpPr>
      <dsp:spPr>
        <a:xfrm>
          <a:off x="978560" y="215123"/>
          <a:ext cx="2019482" cy="2019482"/>
        </a:xfrm>
        <a:custGeom>
          <a:avLst/>
          <a:gdLst/>
          <a:ahLst/>
          <a:cxnLst/>
          <a:rect l="0" t="0" r="0" b="0"/>
          <a:pathLst>
            <a:path>
              <a:moveTo>
                <a:pt x="341010" y="253185"/>
              </a:moveTo>
              <a:arcTo wR="1009741" hR="1009741" stAng="13711563" swAng="565704"/>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56: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2" name="Google Shape;2642;p5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43" name="Google Shape;2643;p5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32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ajustar los indicadores</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358639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5</a:t>
            </a:fld>
            <a:endParaRPr lang="es-ES"/>
          </a:p>
        </p:txBody>
      </p:sp>
    </p:spTree>
    <p:extLst>
      <p:ext uri="{BB962C8B-B14F-4D97-AF65-F5344CB8AC3E}">
        <p14:creationId xmlns:p14="http://schemas.microsoft.com/office/powerpoint/2010/main" val="261232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indicador</a:t>
            </a:r>
            <a:r>
              <a:rPr lang="es-ES" baseline="0" dirty="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7</a:t>
            </a:fld>
            <a:endParaRPr lang="es-ES"/>
          </a:p>
        </p:txBody>
      </p:sp>
    </p:spTree>
    <p:extLst>
      <p:ext uri="{BB962C8B-B14F-4D97-AF65-F5344CB8AC3E}">
        <p14:creationId xmlns:p14="http://schemas.microsoft.com/office/powerpoint/2010/main" val="20468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197022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84338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16</a:t>
            </a:fld>
            <a:endParaRPr lang="es-ES" dirty="0"/>
          </a:p>
        </p:txBody>
      </p:sp>
    </p:spTree>
    <p:extLst>
      <p:ext uri="{BB962C8B-B14F-4D97-AF65-F5344CB8AC3E}">
        <p14:creationId xmlns:p14="http://schemas.microsoft.com/office/powerpoint/2010/main" val="355671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17</a:t>
            </a:fld>
            <a:endParaRPr lang="es-ES" dirty="0"/>
          </a:p>
        </p:txBody>
      </p:sp>
    </p:spTree>
    <p:extLst>
      <p:ext uri="{BB962C8B-B14F-4D97-AF65-F5344CB8AC3E}">
        <p14:creationId xmlns:p14="http://schemas.microsoft.com/office/powerpoint/2010/main" val="172850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5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1026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96692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568822" y="5875867"/>
            <a:ext cx="6120765"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568822" y="3875620"/>
            <a:ext cx="6120765"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0"/>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0"/>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360045"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1"/>
          <p:cNvSpPr txBox="1">
            <a:spLocks noGrp="1"/>
          </p:cNvSpPr>
          <p:nvPr>
            <p:ph type="body" idx="2"/>
          </p:nvPr>
        </p:nvSpPr>
        <p:spPr>
          <a:xfrm>
            <a:off x="3660457"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1"/>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3"/>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64"/>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360046" y="364067"/>
            <a:ext cx="2369047"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2815353" y="364069"/>
            <a:ext cx="4025504"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360046" y="1913469"/>
            <a:ext cx="2369047"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5"/>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1411426" y="6400802"/>
            <a:ext cx="432054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6"/>
          <p:cNvSpPr>
            <a:spLocks noGrp="1"/>
          </p:cNvSpPr>
          <p:nvPr>
            <p:ph type="pic" idx="2"/>
          </p:nvPr>
        </p:nvSpPr>
        <p:spPr>
          <a:xfrm>
            <a:off x="1411426" y="817033"/>
            <a:ext cx="4320540" cy="5486400"/>
          </a:xfrm>
          <a:prstGeom prst="rect">
            <a:avLst/>
          </a:prstGeom>
          <a:noFill/>
          <a:ln>
            <a:noFill/>
          </a:ln>
        </p:spPr>
      </p:sp>
      <p:sp>
        <p:nvSpPr>
          <p:cNvPr id="68" name="Google Shape;68;p66"/>
          <p:cNvSpPr txBox="1">
            <a:spLocks noGrp="1"/>
          </p:cNvSpPr>
          <p:nvPr>
            <p:ph type="body" idx="1"/>
          </p:nvPr>
        </p:nvSpPr>
        <p:spPr>
          <a:xfrm>
            <a:off x="1411426" y="7156453"/>
            <a:ext cx="432054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6"/>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583142" y="1910506"/>
            <a:ext cx="6034617" cy="648081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2129738" y="3457103"/>
            <a:ext cx="7802033" cy="162020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1170676" y="1896908"/>
            <a:ext cx="7802033" cy="4740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39.png"/><Relationship Id="rId10" Type="http://schemas.microsoft.com/office/2007/relationships/hdphoto" Target="../media/hdphoto2.wdp"/><Relationship Id="rId4" Type="http://schemas.openxmlformats.org/officeDocument/2006/relationships/image" Target="../media/image31.png"/><Relationship Id="rId9" Type="http://schemas.openxmlformats.org/officeDocument/2006/relationships/image" Target="../media/image35.pn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18" Type="http://schemas.openxmlformats.org/officeDocument/2006/relationships/image" Target="../media/image52.png"/><Relationship Id="rId3" Type="http://schemas.openxmlformats.org/officeDocument/2006/relationships/image" Target="../media/image45.emf"/><Relationship Id="rId21" Type="http://schemas.openxmlformats.org/officeDocument/2006/relationships/image" Target="../media/image55.png"/><Relationship Id="rId7" Type="http://schemas.openxmlformats.org/officeDocument/2006/relationships/image" Target="../media/image46.png"/><Relationship Id="rId12" Type="http://schemas.openxmlformats.org/officeDocument/2006/relationships/image" Target="../media/image50.png"/><Relationship Id="rId17" Type="http://schemas.microsoft.com/office/2007/relationships/hdphoto" Target="../media/hdphoto3.wdp"/><Relationship Id="rId2" Type="http://schemas.openxmlformats.org/officeDocument/2006/relationships/notesSlide" Target="../notesSlides/notesSlide7.xml"/><Relationship Id="rId16" Type="http://schemas.openxmlformats.org/officeDocument/2006/relationships/image" Target="../media/image38.png"/><Relationship Id="rId20"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49.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48.png"/><Relationship Id="rId19" Type="http://schemas.openxmlformats.org/officeDocument/2006/relationships/image" Target="../media/image53.png"/><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4.png"/><Relationship Id="rId18" Type="http://schemas.openxmlformats.org/officeDocument/2006/relationships/image" Target="../media/image68.png"/><Relationship Id="rId3" Type="http://schemas.openxmlformats.org/officeDocument/2006/relationships/image" Target="../media/image62.png"/><Relationship Id="rId7" Type="http://schemas.openxmlformats.org/officeDocument/2006/relationships/image" Target="../media/image13.png"/><Relationship Id="rId12" Type="http://schemas.microsoft.com/office/2007/relationships/hdphoto" Target="../media/hdphoto7.wdp"/><Relationship Id="rId17" Type="http://schemas.openxmlformats.org/officeDocument/2006/relationships/image" Target="../media/image67.png"/><Relationship Id="rId2" Type="http://schemas.openxmlformats.org/officeDocument/2006/relationships/image" Target="../media/image3.png"/><Relationship Id="rId16" Type="http://schemas.microsoft.com/office/2007/relationships/hdphoto" Target="../media/hdphoto2.wdp"/><Relationship Id="rId1" Type="http://schemas.openxmlformats.org/officeDocument/2006/relationships/slideLayout" Target="../slideLayouts/slideLayout10.xml"/><Relationship Id="rId6" Type="http://schemas.microsoft.com/office/2007/relationships/hdphoto" Target="../media/hdphoto5.wdp"/><Relationship Id="rId11" Type="http://schemas.openxmlformats.org/officeDocument/2006/relationships/image" Target="../media/image65.png"/><Relationship Id="rId5" Type="http://schemas.openxmlformats.org/officeDocument/2006/relationships/image" Target="../media/image63.png"/><Relationship Id="rId15" Type="http://schemas.openxmlformats.org/officeDocument/2006/relationships/image" Target="../media/image35.png"/><Relationship Id="rId10" Type="http://schemas.microsoft.com/office/2007/relationships/hdphoto" Target="../media/hdphoto6.wdp"/><Relationship Id="rId4" Type="http://schemas.openxmlformats.org/officeDocument/2006/relationships/image" Target="../media/image4.png"/><Relationship Id="rId9" Type="http://schemas.openxmlformats.org/officeDocument/2006/relationships/image" Target="../media/image64.png"/><Relationship Id="rId1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image" Target="../media/image7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3.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19.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80.png"/><Relationship Id="rId7" Type="http://schemas.openxmlformats.org/officeDocument/2006/relationships/chart" Target="../charts/chart3.xml"/><Relationship Id="rId2" Type="http://schemas.openxmlformats.org/officeDocument/2006/relationships/image" Target="../media/image79.png"/><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5.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84.png"/><Relationship Id="rId5" Type="http://schemas.openxmlformats.org/officeDocument/2006/relationships/image" Target="../media/image1.jpg"/><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4.png"/><Relationship Id="rId2" Type="http://schemas.openxmlformats.org/officeDocument/2006/relationships/image" Target="../media/image83.png"/><Relationship Id="rId1" Type="http://schemas.openxmlformats.org/officeDocument/2006/relationships/slideLayout" Target="../slideLayouts/slideLayout10.xml"/><Relationship Id="rId6" Type="http://schemas.openxmlformats.org/officeDocument/2006/relationships/image" Target="../media/image89.png"/><Relationship Id="rId11" Type="http://schemas.openxmlformats.org/officeDocument/2006/relationships/image" Target="../media/image93.png"/><Relationship Id="rId5" Type="http://schemas.openxmlformats.org/officeDocument/2006/relationships/image" Target="../media/image88.png"/><Relationship Id="rId10"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1.jpg"/></Relationships>
</file>

<file path=ppt/slides/_rels/slide25.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png"/><Relationship Id="rId18" Type="http://schemas.openxmlformats.org/officeDocument/2006/relationships/image" Target="../media/image108.jpeg"/><Relationship Id="rId3" Type="http://schemas.openxmlformats.org/officeDocument/2006/relationships/image" Target="../media/image95.png"/><Relationship Id="rId7" Type="http://schemas.openxmlformats.org/officeDocument/2006/relationships/image" Target="../media/image1.jpg"/><Relationship Id="rId12" Type="http://schemas.openxmlformats.org/officeDocument/2006/relationships/image" Target="../media/image103.png"/><Relationship Id="rId17" Type="http://schemas.openxmlformats.org/officeDocument/2006/relationships/image" Target="../media/image107.png"/><Relationship Id="rId2" Type="http://schemas.openxmlformats.org/officeDocument/2006/relationships/image" Target="../media/image83.png"/><Relationship Id="rId16" Type="http://schemas.openxmlformats.org/officeDocument/2006/relationships/image" Target="../media/image106.jpeg"/><Relationship Id="rId1" Type="http://schemas.openxmlformats.org/officeDocument/2006/relationships/slideLayout" Target="../slideLayouts/slideLayout10.xml"/><Relationship Id="rId6" Type="http://schemas.openxmlformats.org/officeDocument/2006/relationships/image" Target="../media/image98.png"/><Relationship Id="rId11" Type="http://schemas.openxmlformats.org/officeDocument/2006/relationships/image" Target="../media/image102.png"/><Relationship Id="rId5" Type="http://schemas.openxmlformats.org/officeDocument/2006/relationships/image" Target="../media/image97.png"/><Relationship Id="rId15" Type="http://schemas.openxmlformats.org/officeDocument/2006/relationships/image" Target="../media/image105.png"/><Relationship Id="rId10" Type="http://schemas.openxmlformats.org/officeDocument/2006/relationships/image" Target="../media/image101.png"/><Relationship Id="rId4" Type="http://schemas.openxmlformats.org/officeDocument/2006/relationships/image" Target="../media/image96.png"/><Relationship Id="rId9" Type="http://schemas.openxmlformats.org/officeDocument/2006/relationships/image" Target="../media/image100.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09.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image" Target="../media/image111.png"/><Relationship Id="rId7"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10.xml"/><Relationship Id="rId6" Type="http://schemas.openxmlformats.org/officeDocument/2006/relationships/image" Target="../media/image112.png"/><Relationship Id="rId5" Type="http://schemas.openxmlformats.org/officeDocument/2006/relationships/image" Target="../media/image13.png"/><Relationship Id="rId10" Type="http://schemas.openxmlformats.org/officeDocument/2006/relationships/image" Target="../media/image116.png"/><Relationship Id="rId4" Type="http://schemas.openxmlformats.org/officeDocument/2006/relationships/image" Target="../media/image52.png"/><Relationship Id="rId9" Type="http://schemas.openxmlformats.org/officeDocument/2006/relationships/image" Target="../media/image115.png"/></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9.png"/><Relationship Id="rId7" Type="http://schemas.openxmlformats.org/officeDocument/2006/relationships/image" Target="../media/image119.png"/><Relationship Id="rId12" Type="http://schemas.openxmlformats.org/officeDocument/2006/relationships/image" Target="../media/image124.emf"/><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12.png"/><Relationship Id="rId11" Type="http://schemas.openxmlformats.org/officeDocument/2006/relationships/image" Target="../media/image123.png"/><Relationship Id="rId5" Type="http://schemas.openxmlformats.org/officeDocument/2006/relationships/image" Target="../media/image118.png"/><Relationship Id="rId10" Type="http://schemas.openxmlformats.org/officeDocument/2006/relationships/image" Target="../media/image122.png"/><Relationship Id="rId4" Type="http://schemas.openxmlformats.org/officeDocument/2006/relationships/image" Target="../media/image117.png"/><Relationship Id="rId9" Type="http://schemas.openxmlformats.org/officeDocument/2006/relationships/image" Target="../media/image121.png"/><Relationship Id="rId14" Type="http://schemas.openxmlformats.org/officeDocument/2006/relationships/image" Target="../media/image126.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35.png"/><Relationship Id="rId10" Type="http://schemas.openxmlformats.org/officeDocument/2006/relationships/image" Target="../media/image128.png"/><Relationship Id="rId4" Type="http://schemas.openxmlformats.org/officeDocument/2006/relationships/image" Target="../media/image13.png"/><Relationship Id="rId9" Type="http://schemas.openxmlformats.org/officeDocument/2006/relationships/image" Target="../media/image12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3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Data" Target="../diagrams/data1.xml"/><Relationship Id="rId5" Type="http://schemas.openxmlformats.org/officeDocument/2006/relationships/image" Target="../media/image14.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2.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diagramDrawing" Target="../diagrams/drawing2.xml"/><Relationship Id="rId5" Type="http://schemas.openxmlformats.org/officeDocument/2006/relationships/image" Target="../media/image13.png"/><Relationship Id="rId10" Type="http://schemas.openxmlformats.org/officeDocument/2006/relationships/diagramColors" Target="../diagrams/colors2.xml"/><Relationship Id="rId4" Type="http://schemas.openxmlformats.org/officeDocument/2006/relationships/image" Target="../media/image19.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16074" y="2617734"/>
            <a:ext cx="684076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El </a:t>
            </a:r>
            <a:r>
              <a:rPr lang="es-ES" sz="1200" b="1" dirty="0">
                <a:solidFill>
                  <a:schemeClr val="dk1"/>
                </a:solidFill>
                <a:latin typeface="Arial Narrow"/>
                <a:ea typeface="Arial Narrow"/>
                <a:cs typeface="Arial Narrow"/>
                <a:sym typeface="Arial Narrow"/>
              </a:rPr>
              <a:t>Boletín de Período Epidemiológico </a:t>
            </a:r>
            <a:r>
              <a:rPr lang="es-ES" sz="1200" dirty="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Subsecretaría de Salud Pública</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Programa Vigilancia Epidemiológica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Líder de Programa: </a:t>
            </a:r>
            <a:r>
              <a:rPr lang="es-ES" sz="1200" dirty="0">
                <a:solidFill>
                  <a:schemeClr val="dk1"/>
                </a:solidFill>
                <a:latin typeface="Arial Narrow"/>
                <a:ea typeface="Arial Narrow"/>
                <a:cs typeface="Arial Narrow"/>
                <a:sym typeface="Arial Narrow"/>
              </a:rPr>
              <a:t>Rita Elena Almanza Payares</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Epidemiólogos</a:t>
            </a:r>
            <a:endParaRPr sz="1200" dirty="0">
              <a:solidFill>
                <a:schemeClr val="dk1"/>
              </a:solidFill>
              <a:latin typeface="Arial Narrow"/>
              <a:ea typeface="Arial Narrow"/>
              <a:cs typeface="Arial Narrow"/>
              <a:sym typeface="Arial Narrow"/>
            </a:endParaRPr>
          </a:p>
          <a:p>
            <a:pPr lvl="0"/>
            <a:r>
              <a:rPr lang="es-ES" sz="1200" dirty="0">
                <a:solidFill>
                  <a:schemeClr val="dk1"/>
                </a:solidFill>
                <a:latin typeface="Arial Narrow"/>
                <a:ea typeface="Arial Narrow"/>
                <a:cs typeface="Arial Narrow"/>
                <a:sym typeface="Arial Narrow"/>
              </a:rPr>
              <a:t>José </a:t>
            </a:r>
            <a:r>
              <a:rPr lang="es-ES" sz="1200" dirty="0" err="1">
                <a:solidFill>
                  <a:schemeClr val="dk1"/>
                </a:solidFill>
                <a:latin typeface="Arial Narrow"/>
                <a:ea typeface="Arial Narrow"/>
                <a:cs typeface="Arial Narrow"/>
                <a:sym typeface="Arial Narrow"/>
              </a:rPr>
              <a:t>José</a:t>
            </a:r>
            <a:r>
              <a:rPr lang="es-ES" sz="1200" dirty="0">
                <a:solidFill>
                  <a:schemeClr val="dk1"/>
                </a:solidFill>
                <a:latin typeface="Arial Narrow"/>
                <a:ea typeface="Arial Narrow"/>
                <a:cs typeface="Arial Narrow"/>
                <a:sym typeface="Arial Narrow"/>
              </a:rPr>
              <a:t> Arteaga</a:t>
            </a:r>
          </a:p>
          <a:p>
            <a:pPr lvl="0"/>
            <a:r>
              <a:rPr lang="es-ES" sz="1200" dirty="0">
                <a:solidFill>
                  <a:schemeClr val="dk1"/>
                </a:solidFill>
                <a:latin typeface="Arial Narrow"/>
                <a:ea typeface="Arial Narrow"/>
                <a:cs typeface="Arial Narrow"/>
                <a:sym typeface="Arial Narrow"/>
              </a:rPr>
              <a:t>Maritza Rodríguez Velásquez</a:t>
            </a:r>
          </a:p>
          <a:p>
            <a:pPr lvl="0"/>
            <a:r>
              <a:rPr lang="es-ES" sz="1200" dirty="0" smtClean="0">
                <a:solidFill>
                  <a:schemeClr val="dk1"/>
                </a:solidFill>
                <a:latin typeface="Arial Narrow"/>
                <a:ea typeface="Arial Narrow"/>
                <a:cs typeface="Arial Narrow"/>
                <a:sym typeface="Arial Narrow"/>
              </a:rPr>
              <a:t>María </a:t>
            </a:r>
            <a:r>
              <a:rPr lang="es-ES" sz="1200" dirty="0">
                <a:solidFill>
                  <a:schemeClr val="dk1"/>
                </a:solidFill>
                <a:latin typeface="Arial Narrow"/>
                <a:ea typeface="Arial Narrow"/>
                <a:cs typeface="Arial Narrow"/>
                <a:sym typeface="Arial Narrow"/>
              </a:rPr>
              <a:t>Alejandra Roa López</a:t>
            </a:r>
          </a:p>
          <a:p>
            <a:pPr lvl="0"/>
            <a:r>
              <a:rPr lang="es-ES" sz="1200" dirty="0" smtClean="0">
                <a:solidFill>
                  <a:schemeClr val="dk1"/>
                </a:solidFill>
                <a:latin typeface="Arial Narrow"/>
                <a:ea typeface="Arial Narrow"/>
                <a:cs typeface="Arial Narrow"/>
                <a:sym typeface="Arial Narrow"/>
              </a:rPr>
              <a:t>John </a:t>
            </a:r>
            <a:r>
              <a:rPr lang="es-ES" sz="1200" dirty="0">
                <a:solidFill>
                  <a:schemeClr val="dk1"/>
                </a:solidFill>
                <a:latin typeface="Arial Narrow"/>
                <a:ea typeface="Arial Narrow"/>
                <a:cs typeface="Arial Narrow"/>
                <a:sym typeface="Arial Narrow"/>
              </a:rPr>
              <a:t>Jairo </a:t>
            </a:r>
            <a:r>
              <a:rPr lang="es-ES" sz="1200" dirty="0" smtClean="0">
                <a:solidFill>
                  <a:schemeClr val="dk1"/>
                </a:solidFill>
                <a:latin typeface="Arial Narrow"/>
                <a:ea typeface="Arial Narrow"/>
                <a:cs typeface="Arial Narrow"/>
                <a:sym typeface="Arial Narrow"/>
              </a:rPr>
              <a:t>González</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
        <p:nvSpPr>
          <p:cNvPr id="91" name="Google Shape;91;p1"/>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1</a:t>
            </a:r>
            <a:endParaRPr sz="1050" b="1" dirty="0">
              <a:solidFill>
                <a:schemeClr val="dk1"/>
              </a:solidFill>
              <a:latin typeface="Arial Narrow"/>
              <a:ea typeface="Arial Narrow"/>
              <a:cs typeface="Arial Narrow"/>
              <a:sym typeface="Arial Narrow"/>
            </a:endParaRPr>
          </a:p>
        </p:txBody>
      </p:sp>
      <p:sp>
        <p:nvSpPr>
          <p:cNvPr id="92" name="Google Shape;92;p1"/>
          <p:cNvSpPr txBox="1">
            <a:spLocks noGrp="1"/>
          </p:cNvSpPr>
          <p:nvPr>
            <p:ph type="title"/>
          </p:nvPr>
        </p:nvSpPr>
        <p:spPr>
          <a:xfrm>
            <a:off x="144066" y="2267744"/>
            <a:ext cx="2037476" cy="4846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Presentación</a:t>
            </a:r>
            <a:endParaRPr sz="2000" b="1" dirty="0">
              <a:latin typeface="Arial Narrow"/>
              <a:ea typeface="Arial Narrow"/>
              <a:cs typeface="Arial Narrow"/>
              <a:sym typeface="Arial Narrow"/>
            </a:endParaRPr>
          </a:p>
        </p:txBody>
      </p:sp>
      <p:grpSp>
        <p:nvGrpSpPr>
          <p:cNvPr id="93" name="Google Shape;93;p1"/>
          <p:cNvGrpSpPr/>
          <p:nvPr/>
        </p:nvGrpSpPr>
        <p:grpSpPr>
          <a:xfrm>
            <a:off x="0" y="14519"/>
            <a:ext cx="4536554" cy="2121549"/>
            <a:chOff x="0" y="14519"/>
            <a:chExt cx="4536554" cy="2121549"/>
          </a:xfrm>
        </p:grpSpPr>
        <p:sp>
          <p:nvSpPr>
            <p:cNvPr id="94" name="Google Shape;94;p1"/>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800" b="1" dirty="0">
                  <a:solidFill>
                    <a:srgbClr val="000000"/>
                  </a:solidFill>
                  <a:latin typeface="Arial Narrow"/>
                  <a:ea typeface="Arial Narrow"/>
                  <a:cs typeface="Arial Narrow"/>
                  <a:sym typeface="Arial Narrow"/>
                </a:rPr>
                <a:t>Programa Vigilancia Epidemiológica – Subsecretaría de Salud Pública</a:t>
              </a:r>
              <a:endParaRPr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a:t>
              </a:r>
              <a:r>
                <a:rPr lang="es-ES" sz="800" b="1" dirty="0" smtClean="0">
                  <a:latin typeface="Arial Narrow"/>
                  <a:ea typeface="Arial Narrow"/>
                  <a:cs typeface="Arial Narrow"/>
                  <a:sym typeface="Arial Narrow"/>
                </a:rPr>
                <a:t>02 </a:t>
              </a:r>
              <a:r>
                <a:rPr lang="es-ES" sz="800" b="1" dirty="0">
                  <a:latin typeface="Arial Narrow"/>
                  <a:ea typeface="Arial Narrow"/>
                  <a:cs typeface="Arial Narrow"/>
                  <a:sym typeface="Arial Narrow"/>
                </a:rPr>
                <a:t>de </a:t>
              </a:r>
              <a:r>
                <a:rPr lang="es-ES" sz="800" b="1" dirty="0" smtClean="0">
                  <a:latin typeface="Arial Narrow"/>
                  <a:ea typeface="Arial Narrow"/>
                  <a:cs typeface="Arial Narrow"/>
                  <a:sym typeface="Arial Narrow"/>
                </a:rPr>
                <a:t>2026 </a:t>
              </a:r>
              <a:r>
                <a:rPr lang="es-ES" sz="800" b="1" dirty="0">
                  <a:latin typeface="Arial Narrow"/>
                  <a:ea typeface="Arial Narrow"/>
                  <a:cs typeface="Arial Narrow"/>
                  <a:sym typeface="Arial Narrow"/>
                </a:rPr>
                <a:t>- Reporte Semanas 01 a </a:t>
              </a:r>
              <a:r>
                <a:rPr lang="es-ES" sz="800" b="1" dirty="0" smtClean="0">
                  <a:latin typeface="Arial Narrow"/>
                  <a:ea typeface="Arial Narrow"/>
                  <a:cs typeface="Arial Narrow"/>
                  <a:sym typeface="Arial Narrow"/>
                </a:rPr>
                <a:t>08</a:t>
              </a:r>
              <a:r>
                <a:rPr lang="es-ES" sz="800" b="1" dirty="0" smtClean="0">
                  <a:latin typeface="Arial Narrow"/>
                  <a:ea typeface="Arial Narrow"/>
                  <a:cs typeface="Arial Narrow"/>
                  <a:sym typeface="Arial Narrow"/>
                </a:rPr>
                <a:t> </a:t>
              </a:r>
              <a:r>
                <a:rPr lang="es-ES" sz="800" b="1" dirty="0">
                  <a:latin typeface="Arial Narrow"/>
                  <a:ea typeface="Arial Narrow"/>
                  <a:cs typeface="Arial Narrow"/>
                  <a:sym typeface="Arial Narrow"/>
                </a:rPr>
                <a:t>(Hasta </a:t>
              </a:r>
              <a:r>
                <a:rPr lang="es-ES" sz="800" b="1" dirty="0" smtClean="0">
                  <a:latin typeface="Arial Narrow"/>
                  <a:ea typeface="Arial Narrow"/>
                  <a:cs typeface="Arial Narrow"/>
                  <a:sym typeface="Arial Narrow"/>
                </a:rPr>
                <a:t>febrero 28 </a:t>
              </a:r>
              <a:r>
                <a:rPr lang="es-ES" sz="800" b="1" dirty="0">
                  <a:latin typeface="Arial Narrow"/>
                  <a:ea typeface="Arial Narrow"/>
                  <a:cs typeface="Arial Narrow"/>
                  <a:sym typeface="Arial Narrow"/>
                </a:rPr>
                <a:t>de </a:t>
              </a:r>
              <a:r>
                <a:rPr lang="es-ES" sz="800" b="1" dirty="0" smtClean="0">
                  <a:latin typeface="Arial Narrow"/>
                  <a:ea typeface="Arial Narrow"/>
                  <a:cs typeface="Arial Narrow"/>
                  <a:sym typeface="Arial Narrow"/>
                </a:rPr>
                <a:t>2026)</a:t>
              </a:r>
              <a:endParaRPr lang="es-ES"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95" name="Google Shape;95;p1"/>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dirty="0">
                  <a:solidFill>
                    <a:srgbClr val="000000"/>
                  </a:solidFill>
                  <a:latin typeface="Arial Narrow"/>
                  <a:ea typeface="Arial Narrow"/>
                  <a:cs typeface="Arial Narrow"/>
                  <a:sym typeface="Arial Narrow"/>
                </a:rPr>
                <a:t>Boletín de Periodo Epidemiológico Medellín </a:t>
              </a: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p:txBody>
        </p:sp>
        <p:sp>
          <p:nvSpPr>
            <p:cNvPr id="96" name="Google Shape;96;p1"/>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97" name="Google Shape;97;p1"/>
          <p:cNvPicPr preferRelativeResize="0"/>
          <p:nvPr/>
        </p:nvPicPr>
        <p:blipFill rotWithShape="1">
          <a:blip r:embed="rId3">
            <a:alphaModFix/>
          </a:blip>
          <a:srcRect/>
          <a:stretch/>
        </p:blipFill>
        <p:spPr>
          <a:xfrm>
            <a:off x="4449340" y="275325"/>
            <a:ext cx="2463478" cy="1860743"/>
          </a:xfrm>
          <a:prstGeom prst="rect">
            <a:avLst/>
          </a:prstGeom>
          <a:noFill/>
          <a:ln>
            <a:noFill/>
          </a:ln>
        </p:spPr>
      </p:pic>
      <p:sp>
        <p:nvSpPr>
          <p:cNvPr id="11" name="Google Shape;90;p1"/>
          <p:cNvSpPr/>
          <p:nvPr/>
        </p:nvSpPr>
        <p:spPr>
          <a:xfrm>
            <a:off x="2736354" y="6423387"/>
            <a:ext cx="43926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Profesionales Vigilancia Epidemiológica  y Sistemas de Información</a:t>
            </a:r>
            <a:endParaRPr sz="1200" dirty="0">
              <a:solidFill>
                <a:schemeClr val="dk1"/>
              </a:solidFill>
              <a:latin typeface="Arial Narrow"/>
              <a:ea typeface="Arial Narrow"/>
              <a:cs typeface="Arial Narrow"/>
              <a:sym typeface="Arial Narrow"/>
            </a:endParaRPr>
          </a:p>
          <a:p>
            <a:r>
              <a:rPr lang="es-ES" sz="1200" dirty="0" err="1" smtClean="0">
                <a:solidFill>
                  <a:schemeClr val="dk1"/>
                </a:solidFill>
                <a:latin typeface="Arial Narrow"/>
                <a:ea typeface="Arial Narrow"/>
                <a:cs typeface="Arial Narrow"/>
                <a:sym typeface="Arial Narrow"/>
              </a:rPr>
              <a:t>Adiela</a:t>
            </a:r>
            <a:r>
              <a:rPr lang="es-ES" sz="1200" dirty="0" smtClean="0">
                <a:solidFill>
                  <a:schemeClr val="dk1"/>
                </a:solidFill>
                <a:latin typeface="Arial Narrow"/>
                <a:ea typeface="Arial Narrow"/>
                <a:cs typeface="Arial Narrow"/>
                <a:sym typeface="Arial Narrow"/>
              </a:rPr>
              <a:t> María </a:t>
            </a:r>
            <a:r>
              <a:rPr lang="es-ES" sz="1200" dirty="0" err="1" smtClean="0">
                <a:solidFill>
                  <a:schemeClr val="dk1"/>
                </a:solidFill>
                <a:latin typeface="Arial Narrow"/>
                <a:ea typeface="Arial Narrow"/>
                <a:cs typeface="Arial Narrow"/>
                <a:sym typeface="Arial Narrow"/>
              </a:rPr>
              <a:t>Yepez</a:t>
            </a:r>
            <a:r>
              <a:rPr lang="es-ES" sz="1200" dirty="0" smtClean="0">
                <a:solidFill>
                  <a:schemeClr val="dk1"/>
                </a:solidFill>
                <a:latin typeface="Arial Narrow"/>
                <a:ea typeface="Arial Narrow"/>
                <a:cs typeface="Arial Narrow"/>
                <a:sym typeface="Arial Narrow"/>
              </a:rPr>
              <a:t> </a:t>
            </a:r>
            <a:r>
              <a:rPr lang="es-ES" sz="1200" dirty="0" err="1" smtClean="0">
                <a:solidFill>
                  <a:schemeClr val="dk1"/>
                </a:solidFill>
                <a:latin typeface="Arial Narrow"/>
                <a:ea typeface="Arial Narrow"/>
                <a:cs typeface="Arial Narrow"/>
                <a:sym typeface="Arial Narrow"/>
              </a:rPr>
              <a:t>Pemberthy</a:t>
            </a:r>
            <a:endParaRPr lang="es-ES" sz="1200" dirty="0" smtClean="0">
              <a:solidFill>
                <a:schemeClr val="dk1"/>
              </a:solidFill>
              <a:latin typeface="Arial Narrow"/>
              <a:ea typeface="Arial Narrow"/>
              <a:cs typeface="Arial Narrow"/>
              <a:sym typeface="Arial Narrow"/>
            </a:endParaRPr>
          </a:p>
          <a:p>
            <a:r>
              <a:rPr lang="es-ES" sz="1200" dirty="0" smtClean="0">
                <a:solidFill>
                  <a:schemeClr val="dk1"/>
                </a:solidFill>
                <a:latin typeface="Arial Narrow"/>
                <a:sym typeface="Arial Narrow"/>
              </a:rPr>
              <a:t>Jennifer </a:t>
            </a:r>
            <a:r>
              <a:rPr lang="es-ES" sz="1200" dirty="0" err="1" smtClean="0">
                <a:solidFill>
                  <a:schemeClr val="dk1"/>
                </a:solidFill>
                <a:latin typeface="Arial Narrow"/>
                <a:sym typeface="Arial Narrow"/>
              </a:rPr>
              <a:t>Garcia</a:t>
            </a:r>
            <a:r>
              <a:rPr lang="es-ES" sz="1200" dirty="0" smtClean="0">
                <a:solidFill>
                  <a:schemeClr val="dk1"/>
                </a:solidFill>
                <a:latin typeface="Arial Narrow"/>
                <a:sym typeface="Arial Narrow"/>
              </a:rPr>
              <a:t> Vergara</a:t>
            </a:r>
          </a:p>
          <a:p>
            <a:r>
              <a:rPr lang="es-ES" sz="1200" dirty="0" smtClean="0">
                <a:solidFill>
                  <a:schemeClr val="dk1"/>
                </a:solidFill>
                <a:latin typeface="Arial Narrow"/>
                <a:sym typeface="Arial Narrow"/>
              </a:rPr>
              <a:t>César Alejandro Herrera </a:t>
            </a:r>
            <a:r>
              <a:rPr lang="es-ES" sz="1200" dirty="0" err="1" smtClean="0">
                <a:solidFill>
                  <a:schemeClr val="dk1"/>
                </a:solidFill>
                <a:latin typeface="Arial Narrow"/>
                <a:sym typeface="Arial Narrow"/>
              </a:rPr>
              <a:t>Ibañez</a:t>
            </a:r>
            <a:endParaRPr lang="es-ES" sz="1200" dirty="0" smtClean="0">
              <a:solidFill>
                <a:schemeClr val="dk1"/>
              </a:solidFill>
              <a:latin typeface="Arial Narrow"/>
              <a:sym typeface="Arial Narrow"/>
            </a:endParaRPr>
          </a:p>
          <a:p>
            <a:r>
              <a:rPr lang="es-ES" sz="1200" dirty="0" err="1" smtClean="0">
                <a:solidFill>
                  <a:schemeClr val="dk1"/>
                </a:solidFill>
                <a:latin typeface="Arial Narrow"/>
                <a:sym typeface="Arial Narrow"/>
              </a:rPr>
              <a:t>Yuly</a:t>
            </a:r>
            <a:r>
              <a:rPr lang="es-ES" sz="1200" dirty="0" smtClean="0">
                <a:solidFill>
                  <a:schemeClr val="dk1"/>
                </a:solidFill>
                <a:latin typeface="Arial Narrow"/>
                <a:sym typeface="Arial Narrow"/>
              </a:rPr>
              <a:t> Vanessa </a:t>
            </a:r>
            <a:r>
              <a:rPr lang="es-ES" sz="1200" dirty="0" err="1" smtClean="0">
                <a:solidFill>
                  <a:schemeClr val="dk1"/>
                </a:solidFill>
                <a:latin typeface="Arial Narrow"/>
                <a:sym typeface="Arial Narrow"/>
              </a:rPr>
              <a:t>Berrío</a:t>
            </a:r>
            <a:r>
              <a:rPr lang="es-ES" sz="1200" dirty="0" smtClean="0">
                <a:solidFill>
                  <a:schemeClr val="dk1"/>
                </a:solidFill>
                <a:latin typeface="Arial Narrow"/>
                <a:sym typeface="Arial Narrow"/>
              </a:rPr>
              <a:t> Toro</a:t>
            </a:r>
            <a:endParaRPr dirty="0"/>
          </a:p>
          <a:p>
            <a:pPr marL="0" marR="0" lvl="0" indent="0" algn="l" rtl="0">
              <a:spcBef>
                <a:spcPts val="0"/>
              </a:spcBef>
              <a:spcAft>
                <a:spcPts val="0"/>
              </a:spcAft>
              <a:buNone/>
            </a:pPr>
            <a:r>
              <a:rPr lang="es-ES" sz="1200" dirty="0" smtClean="0">
                <a:solidFill>
                  <a:schemeClr val="dk1"/>
                </a:solidFill>
                <a:latin typeface="Arial Narrow"/>
                <a:sym typeface="Arial Narrow"/>
              </a:rPr>
              <a:t>Andrés Felipe Montoya Giraldo</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3 Rectángulo">
            <a:extLst>
              <a:ext uri="{FF2B5EF4-FFF2-40B4-BE49-F238E27FC236}">
                <a16:creationId xmlns:a16="http://schemas.microsoft.com/office/drawing/2014/main" id="{9A921D88-2990-4967-BB1E-868FD37934E4}"/>
              </a:ext>
            </a:extLst>
          </p:cNvPr>
          <p:cNvSpPr/>
          <p:nvPr/>
        </p:nvSpPr>
        <p:spPr>
          <a:xfrm>
            <a:off x="1971786" y="-1"/>
            <a:ext cx="519940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28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28326" y="2316667"/>
            <a:ext cx="2192725" cy="177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193" y="469941"/>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II - 2026</a:t>
            </a:r>
          </a:p>
        </p:txBody>
      </p:sp>
      <p:sp>
        <p:nvSpPr>
          <p:cNvPr id="18" name="17 Rectángulo"/>
          <p:cNvSpPr/>
          <p:nvPr/>
        </p:nvSpPr>
        <p:spPr>
          <a:xfrm>
            <a:off x="0" y="6283733"/>
            <a:ext cx="4946011" cy="184666"/>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 2026(p)</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10</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Hepatitis A</a:t>
            </a:r>
          </a:p>
        </p:txBody>
      </p:sp>
      <p:pic>
        <p:nvPicPr>
          <p:cNvPr id="3074" name="Picture 2"/>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305803" y="701060"/>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uadroTexto 23">
            <a:extLst>
              <a:ext uri="{FF2B5EF4-FFF2-40B4-BE49-F238E27FC236}">
                <a16:creationId xmlns:a16="http://schemas.microsoft.com/office/drawing/2014/main" id="{6648E232-D14A-490F-AFD2-D9F689787EAC}"/>
              </a:ext>
            </a:extLst>
          </p:cNvPr>
          <p:cNvSpPr txBox="1"/>
          <p:nvPr/>
        </p:nvSpPr>
        <p:spPr>
          <a:xfrm>
            <a:off x="2203561" y="426724"/>
            <a:ext cx="4940457" cy="3323987"/>
          </a:xfrm>
          <a:prstGeom prst="rect">
            <a:avLst/>
          </a:prstGeom>
          <a:noFill/>
        </p:spPr>
        <p:txBody>
          <a:bodyPr wrap="square">
            <a:spAutoFit/>
          </a:bodyPr>
          <a:lstStyle/>
          <a:p>
            <a:pPr algn="just"/>
            <a:r>
              <a:rPr lang="es-ES" dirty="0"/>
              <a:t>Se evidencia una disminución de 90  casos con relación al mismo periodo de tiempo del año 2025 donde se notificaron 128 casos, esto es un 90%  menos. El 92% de la población afectada está en los cursos de vida de juventud y adultez, la enfermedad paso de afectar a los ciclos de vida de primera infancia e infancia hacia los cursos de vida de juventud y adultez, la cual es la población más susceptible debido a la no inmunidad por vacuna o exposición anteriormente al virus. No se han presentado casos en menores de 1 año, El 45% de la población afectada es de sexo femenino. El 26% han requerido ser hospitalizados, no se han reportado muertes a la fecha. La incidencia general del evento es del 1,5% por cada cien mil habitantes, es la incidencia más baja de los últimos 4 años. en estos momentos nos encontramos en zona de seguridad</a:t>
            </a:r>
          </a:p>
        </p:txBody>
      </p:sp>
      <p:pic>
        <p:nvPicPr>
          <p:cNvPr id="12" name="Imagen 11">
            <a:extLst>
              <a:ext uri="{FF2B5EF4-FFF2-40B4-BE49-F238E27FC236}">
                <a16:creationId xmlns:a16="http://schemas.microsoft.com/office/drawing/2014/main" id="{BDB7A169-3A55-4B74-A2E4-27EE174ECF20}"/>
              </a:ext>
            </a:extLst>
          </p:cNvPr>
          <p:cNvPicPr>
            <a:picLocks noChangeAspect="1"/>
          </p:cNvPicPr>
          <p:nvPr/>
        </p:nvPicPr>
        <p:blipFill>
          <a:blip r:embed="rId5"/>
          <a:stretch>
            <a:fillRect/>
          </a:stretch>
        </p:blipFill>
        <p:spPr>
          <a:xfrm>
            <a:off x="3001810" y="64353"/>
            <a:ext cx="2645893" cy="353599"/>
          </a:xfrm>
          <a:prstGeom prst="rect">
            <a:avLst/>
          </a:prstGeom>
        </p:spPr>
      </p:pic>
      <p:pic>
        <p:nvPicPr>
          <p:cNvPr id="31" name="Imagen 30">
            <a:extLst>
              <a:ext uri="{FF2B5EF4-FFF2-40B4-BE49-F238E27FC236}">
                <a16:creationId xmlns:a16="http://schemas.microsoft.com/office/drawing/2014/main" id="{5CCAD4D3-D79A-480C-AFE7-AF18A6B355D8}"/>
              </a:ext>
            </a:extLst>
          </p:cNvPr>
          <p:cNvPicPr>
            <a:picLocks noChangeAspect="1"/>
          </p:cNvPicPr>
          <p:nvPr/>
        </p:nvPicPr>
        <p:blipFill>
          <a:blip r:embed="rId6"/>
          <a:stretch>
            <a:fillRect/>
          </a:stretch>
        </p:blipFill>
        <p:spPr>
          <a:xfrm>
            <a:off x="-28326" y="4077695"/>
            <a:ext cx="7214626" cy="413694"/>
          </a:xfrm>
          <a:prstGeom prst="rect">
            <a:avLst/>
          </a:prstGeom>
          <a:solidFill>
            <a:schemeClr val="accent6"/>
          </a:solidFill>
        </p:spPr>
      </p:pic>
      <p:grpSp>
        <p:nvGrpSpPr>
          <p:cNvPr id="42" name="14 Grupo">
            <a:extLst>
              <a:ext uri="{FF2B5EF4-FFF2-40B4-BE49-F238E27FC236}">
                <a16:creationId xmlns:a16="http://schemas.microsoft.com/office/drawing/2014/main" id="{0D6B70ED-B764-4D99-84FE-2786B92F51C6}"/>
              </a:ext>
            </a:extLst>
          </p:cNvPr>
          <p:cNvGrpSpPr/>
          <p:nvPr/>
        </p:nvGrpSpPr>
        <p:grpSpPr>
          <a:xfrm>
            <a:off x="2264836" y="78541"/>
            <a:ext cx="747008" cy="261610"/>
            <a:chOff x="2448322" y="74775"/>
            <a:chExt cx="568832" cy="261610"/>
          </a:xfrm>
        </p:grpSpPr>
        <p:sp>
          <p:nvSpPr>
            <p:cNvPr id="43" name="10 Elipse">
              <a:extLst>
                <a:ext uri="{FF2B5EF4-FFF2-40B4-BE49-F238E27FC236}">
                  <a16:creationId xmlns:a16="http://schemas.microsoft.com/office/drawing/2014/main" id="{EA69E69A-56EC-48CF-8AC8-44C8217E4362}"/>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4" name="12 Conector recto">
              <a:extLst>
                <a:ext uri="{FF2B5EF4-FFF2-40B4-BE49-F238E27FC236}">
                  <a16:creationId xmlns:a16="http://schemas.microsoft.com/office/drawing/2014/main" id="{010B6172-8D01-4D20-BB31-176D6F329A3A}"/>
                </a:ext>
              </a:extLst>
            </p:cNvPr>
            <p:cNvCxnSpPr>
              <a:cxnSpLocks/>
              <a:stCxn id="43"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 name="Imagen 5">
            <a:extLst>
              <a:ext uri="{FF2B5EF4-FFF2-40B4-BE49-F238E27FC236}">
                <a16:creationId xmlns:a16="http://schemas.microsoft.com/office/drawing/2014/main" id="{E5B27B9E-1486-48FE-800A-6DB63F6A6CB9}"/>
              </a:ext>
            </a:extLst>
          </p:cNvPr>
          <p:cNvPicPr>
            <a:picLocks noChangeAspect="1"/>
          </p:cNvPicPr>
          <p:nvPr/>
        </p:nvPicPr>
        <p:blipFill>
          <a:blip r:embed="rId7"/>
          <a:stretch>
            <a:fillRect/>
          </a:stretch>
        </p:blipFill>
        <p:spPr>
          <a:xfrm>
            <a:off x="101110" y="3370444"/>
            <a:ext cx="1896020" cy="487722"/>
          </a:xfrm>
          <a:prstGeom prst="rect">
            <a:avLst/>
          </a:prstGeom>
        </p:spPr>
      </p:pic>
      <p:sp>
        <p:nvSpPr>
          <p:cNvPr id="23" name="6 CuadroTexto">
            <a:extLst>
              <a:ext uri="{FF2B5EF4-FFF2-40B4-BE49-F238E27FC236}">
                <a16:creationId xmlns:a16="http://schemas.microsoft.com/office/drawing/2014/main" id="{0DA5E1A5-D2A6-4434-A8E4-DCCEFAD9A790}"/>
              </a:ext>
            </a:extLst>
          </p:cNvPr>
          <p:cNvSpPr txBox="1"/>
          <p:nvPr/>
        </p:nvSpPr>
        <p:spPr>
          <a:xfrm>
            <a:off x="458092" y="3390214"/>
            <a:ext cx="723859" cy="400110"/>
          </a:xfrm>
          <a:prstGeom prst="rect">
            <a:avLst/>
          </a:prstGeom>
          <a:noFill/>
        </p:spPr>
        <p:txBody>
          <a:bodyPr wrap="square" rtlCol="0">
            <a:spAutoFit/>
          </a:bodyPr>
          <a:lstStyle/>
          <a:p>
            <a:pPr algn="ctr"/>
            <a:r>
              <a:rPr lang="es-ES" sz="2000" b="1" dirty="0">
                <a:latin typeface="Arial Narrow" panose="020B0606020202030204" pitchFamily="34" charset="0"/>
              </a:rPr>
              <a:t>38</a:t>
            </a:r>
          </a:p>
        </p:txBody>
      </p:sp>
      <p:grpSp>
        <p:nvGrpSpPr>
          <p:cNvPr id="22" name="57 Grupo">
            <a:extLst>
              <a:ext uri="{FF2B5EF4-FFF2-40B4-BE49-F238E27FC236}">
                <a16:creationId xmlns:a16="http://schemas.microsoft.com/office/drawing/2014/main" id="{414204EF-F137-48D1-B60D-6342A8A4D4E6}"/>
              </a:ext>
            </a:extLst>
          </p:cNvPr>
          <p:cNvGrpSpPr/>
          <p:nvPr/>
        </p:nvGrpSpPr>
        <p:grpSpPr>
          <a:xfrm>
            <a:off x="236743" y="4682638"/>
            <a:ext cx="802947" cy="1613612"/>
            <a:chOff x="1059074" y="553075"/>
            <a:chExt cx="823384" cy="1630306"/>
          </a:xfrm>
        </p:grpSpPr>
        <p:pic>
          <p:nvPicPr>
            <p:cNvPr id="25" name="Picture 3">
              <a:extLst>
                <a:ext uri="{FF2B5EF4-FFF2-40B4-BE49-F238E27FC236}">
                  <a16:creationId xmlns:a16="http://schemas.microsoft.com/office/drawing/2014/main" id="{ADBFC513-0AF8-4A67-A2C8-BB59D2A90D08}"/>
                </a:ext>
              </a:extLst>
            </p:cNvPr>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59 Rectángulo redondeado">
              <a:extLst>
                <a:ext uri="{FF2B5EF4-FFF2-40B4-BE49-F238E27FC236}">
                  <a16:creationId xmlns:a16="http://schemas.microsoft.com/office/drawing/2014/main" id="{FBA7DB97-CCFC-4851-905B-C3BD0B72FB33}"/>
                </a:ext>
              </a:extLst>
            </p:cNvPr>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55,3%</a:t>
              </a:r>
            </a:p>
          </p:txBody>
        </p:sp>
        <p:sp>
          <p:nvSpPr>
            <p:cNvPr id="28" name="60 Rectángulo">
              <a:extLst>
                <a:ext uri="{FF2B5EF4-FFF2-40B4-BE49-F238E27FC236}">
                  <a16:creationId xmlns:a16="http://schemas.microsoft.com/office/drawing/2014/main" id="{3248B9B4-A818-4AFE-B191-52D772C599E5}"/>
                </a:ext>
              </a:extLst>
            </p:cNvPr>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29" name="61 Rectángulo">
              <a:extLst>
                <a:ext uri="{FF2B5EF4-FFF2-40B4-BE49-F238E27FC236}">
                  <a16:creationId xmlns:a16="http://schemas.microsoft.com/office/drawing/2014/main" id="{5C885902-75B9-4038-89A3-6C6AAEBFB9C9}"/>
                </a:ext>
              </a:extLst>
            </p:cNvPr>
            <p:cNvSpPr/>
            <p:nvPr/>
          </p:nvSpPr>
          <p:spPr>
            <a:xfrm>
              <a:off x="1107898" y="1903516"/>
              <a:ext cx="774560" cy="279865"/>
            </a:xfrm>
            <a:prstGeom prst="rect">
              <a:avLst/>
            </a:prstGeom>
          </p:spPr>
          <p:txBody>
            <a:bodyPr wrap="none">
              <a:spAutoFit/>
            </a:bodyPr>
            <a:lstStyle/>
            <a:p>
              <a:r>
                <a:rPr lang="es-ES" sz="1200" b="1" dirty="0">
                  <a:latin typeface="Arial Narrow" panose="020B0606020202030204" pitchFamily="34" charset="0"/>
                </a:rPr>
                <a:t> 21 casos</a:t>
              </a:r>
              <a:endParaRPr lang="es-CO" sz="1200" dirty="0"/>
            </a:p>
          </p:txBody>
        </p:sp>
      </p:grpSp>
      <p:grpSp>
        <p:nvGrpSpPr>
          <p:cNvPr id="30" name="2 Grupo">
            <a:extLst>
              <a:ext uri="{FF2B5EF4-FFF2-40B4-BE49-F238E27FC236}">
                <a16:creationId xmlns:a16="http://schemas.microsoft.com/office/drawing/2014/main" id="{96EFAB70-6ACB-4038-A78C-C69BB5283CBD}"/>
              </a:ext>
            </a:extLst>
          </p:cNvPr>
          <p:cNvGrpSpPr/>
          <p:nvPr/>
        </p:nvGrpSpPr>
        <p:grpSpPr>
          <a:xfrm>
            <a:off x="1306087" y="4655670"/>
            <a:ext cx="814251" cy="1629540"/>
            <a:chOff x="3171391" y="6660232"/>
            <a:chExt cx="814251" cy="1629540"/>
          </a:xfrm>
        </p:grpSpPr>
        <p:sp>
          <p:nvSpPr>
            <p:cNvPr id="33" name="56 Rectángulo redondeado">
              <a:extLst>
                <a:ext uri="{FF2B5EF4-FFF2-40B4-BE49-F238E27FC236}">
                  <a16:creationId xmlns:a16="http://schemas.microsoft.com/office/drawing/2014/main" id="{82609E5F-1384-481C-9A58-35677F1BD559}"/>
                </a:ext>
              </a:extLst>
            </p:cNvPr>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44,7%</a:t>
              </a:r>
            </a:p>
          </p:txBody>
        </p:sp>
        <p:sp>
          <p:nvSpPr>
            <p:cNvPr id="34" name="63 Rectángulo">
              <a:extLst>
                <a:ext uri="{FF2B5EF4-FFF2-40B4-BE49-F238E27FC236}">
                  <a16:creationId xmlns:a16="http://schemas.microsoft.com/office/drawing/2014/main" id="{D621AEA7-E1E1-446A-A1F1-433C312F737F}"/>
                </a:ext>
              </a:extLst>
            </p:cNvPr>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64 Rectángulo">
              <a:extLst>
                <a:ext uri="{FF2B5EF4-FFF2-40B4-BE49-F238E27FC236}">
                  <a16:creationId xmlns:a16="http://schemas.microsoft.com/office/drawing/2014/main" id="{67FF0587-72CA-4ECB-BFDC-5A1B73D7C6EA}"/>
                </a:ext>
              </a:extLst>
            </p:cNvPr>
            <p:cNvSpPr/>
            <p:nvPr/>
          </p:nvSpPr>
          <p:spPr>
            <a:xfrm>
              <a:off x="3206840" y="8012773"/>
              <a:ext cx="720069" cy="276999"/>
            </a:xfrm>
            <a:prstGeom prst="rect">
              <a:avLst/>
            </a:prstGeom>
          </p:spPr>
          <p:txBody>
            <a:bodyPr wrap="none">
              <a:spAutoFit/>
            </a:bodyPr>
            <a:lstStyle/>
            <a:p>
              <a:r>
                <a:rPr lang="es-ES" sz="1200" b="1" dirty="0">
                  <a:latin typeface="Arial Narrow" panose="020B0606020202030204" pitchFamily="34" charset="0"/>
                </a:rPr>
                <a:t>17 casos</a:t>
              </a:r>
              <a:endParaRPr lang="es-CO" sz="1200" dirty="0"/>
            </a:p>
          </p:txBody>
        </p:sp>
        <p:pic>
          <p:nvPicPr>
            <p:cNvPr id="36" name="Picture 3">
              <a:extLst>
                <a:ext uri="{FF2B5EF4-FFF2-40B4-BE49-F238E27FC236}">
                  <a16:creationId xmlns:a16="http://schemas.microsoft.com/office/drawing/2014/main" id="{12CA9CD9-8E27-4CD5-AA79-64047FEBABC0}"/>
                </a:ext>
              </a:extLst>
            </p:cNvPr>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65 Grupo">
            <a:extLst>
              <a:ext uri="{FF2B5EF4-FFF2-40B4-BE49-F238E27FC236}">
                <a16:creationId xmlns:a16="http://schemas.microsoft.com/office/drawing/2014/main" id="{A81E8DFA-9257-420A-89A4-6C63013ACDB6}"/>
              </a:ext>
            </a:extLst>
          </p:cNvPr>
          <p:cNvGrpSpPr/>
          <p:nvPr/>
        </p:nvGrpSpPr>
        <p:grpSpPr>
          <a:xfrm>
            <a:off x="3687686" y="5308215"/>
            <a:ext cx="942887" cy="919078"/>
            <a:chOff x="3854422" y="1241665"/>
            <a:chExt cx="934485" cy="919078"/>
          </a:xfrm>
        </p:grpSpPr>
        <p:sp>
          <p:nvSpPr>
            <p:cNvPr id="56" name="66 Rectángulo redondeado">
              <a:extLst>
                <a:ext uri="{FF2B5EF4-FFF2-40B4-BE49-F238E27FC236}">
                  <a16:creationId xmlns:a16="http://schemas.microsoft.com/office/drawing/2014/main" id="{898B0978-2233-4AA2-8D87-620146B7ED89}"/>
                </a:ext>
              </a:extLst>
            </p:cNvPr>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7" name="67 Rectángulo">
              <a:extLst>
                <a:ext uri="{FF2B5EF4-FFF2-40B4-BE49-F238E27FC236}">
                  <a16:creationId xmlns:a16="http://schemas.microsoft.com/office/drawing/2014/main" id="{124F4FAC-24A1-403F-8FA1-6914390057C9}"/>
                </a:ext>
              </a:extLst>
            </p:cNvPr>
            <p:cNvSpPr/>
            <p:nvPr/>
          </p:nvSpPr>
          <p:spPr>
            <a:xfrm>
              <a:off x="3854422" y="1241665"/>
              <a:ext cx="934485"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Defunciones</a:t>
              </a:r>
            </a:p>
          </p:txBody>
        </p:sp>
        <p:sp>
          <p:nvSpPr>
            <p:cNvPr id="58" name="68 Rectángulo">
              <a:extLst>
                <a:ext uri="{FF2B5EF4-FFF2-40B4-BE49-F238E27FC236}">
                  <a16:creationId xmlns:a16="http://schemas.microsoft.com/office/drawing/2014/main" id="{B2E947C5-0650-450F-AF01-FBFCCD462FC7}"/>
                </a:ext>
              </a:extLst>
            </p:cNvPr>
            <p:cNvSpPr/>
            <p:nvPr/>
          </p:nvSpPr>
          <p:spPr>
            <a:xfrm>
              <a:off x="3920197" y="1883744"/>
              <a:ext cx="678701" cy="276999"/>
            </a:xfrm>
            <a:prstGeom prst="rect">
              <a:avLst/>
            </a:prstGeom>
          </p:spPr>
          <p:txBody>
            <a:bodyPr wrap="none">
              <a:spAutoFit/>
            </a:bodyPr>
            <a:lstStyle/>
            <a:p>
              <a:r>
                <a:rPr lang="es-ES" sz="1200" b="1" dirty="0">
                  <a:latin typeface="Arial Narrow" panose="020B0606020202030204" pitchFamily="34" charset="0"/>
                </a:rPr>
                <a:t> 0 casos</a:t>
              </a:r>
              <a:endParaRPr lang="es-CO" sz="1200" dirty="0"/>
            </a:p>
          </p:txBody>
        </p:sp>
      </p:grpSp>
      <p:grpSp>
        <p:nvGrpSpPr>
          <p:cNvPr id="59" name="84 Grupo">
            <a:extLst>
              <a:ext uri="{FF2B5EF4-FFF2-40B4-BE49-F238E27FC236}">
                <a16:creationId xmlns:a16="http://schemas.microsoft.com/office/drawing/2014/main" id="{DA10BA07-6903-4248-BEFA-857D84162BD9}"/>
              </a:ext>
            </a:extLst>
          </p:cNvPr>
          <p:cNvGrpSpPr/>
          <p:nvPr/>
        </p:nvGrpSpPr>
        <p:grpSpPr>
          <a:xfrm>
            <a:off x="2233970" y="5279557"/>
            <a:ext cx="1336961" cy="690596"/>
            <a:chOff x="118033" y="7416894"/>
            <a:chExt cx="1509425" cy="402381"/>
          </a:xfrm>
        </p:grpSpPr>
        <p:sp>
          <p:nvSpPr>
            <p:cNvPr id="60" name="85 CuadroTexto">
              <a:extLst>
                <a:ext uri="{FF2B5EF4-FFF2-40B4-BE49-F238E27FC236}">
                  <a16:creationId xmlns:a16="http://schemas.microsoft.com/office/drawing/2014/main" id="{A5B3E990-1636-4F28-A387-BAF33F3F5B6D}"/>
                </a:ext>
              </a:extLst>
            </p:cNvPr>
            <p:cNvSpPr txBox="1"/>
            <p:nvPr/>
          </p:nvSpPr>
          <p:spPr>
            <a:xfrm>
              <a:off x="118033" y="7416894"/>
              <a:ext cx="1509425" cy="161396"/>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61" name="86 Rectángulo redondeado">
              <a:extLst>
                <a:ext uri="{FF2B5EF4-FFF2-40B4-BE49-F238E27FC236}">
                  <a16:creationId xmlns:a16="http://schemas.microsoft.com/office/drawing/2014/main" id="{00B32D40-E52A-4B5C-8D49-6B08D804FB1D}"/>
                </a:ext>
              </a:extLst>
            </p:cNvPr>
            <p:cNvSpPr/>
            <p:nvPr/>
          </p:nvSpPr>
          <p:spPr>
            <a:xfrm>
              <a:off x="258595" y="7589001"/>
              <a:ext cx="1091289"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26,3%</a:t>
              </a:r>
            </a:p>
          </p:txBody>
        </p:sp>
      </p:grpSp>
      <p:pic>
        <p:nvPicPr>
          <p:cNvPr id="62" name="Picture 5">
            <a:extLst>
              <a:ext uri="{FF2B5EF4-FFF2-40B4-BE49-F238E27FC236}">
                <a16:creationId xmlns:a16="http://schemas.microsoft.com/office/drawing/2014/main" id="{A98F65B1-DECA-4517-B22A-2E645E1CD27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2461427" y="4624258"/>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64 Rectángulo">
            <a:extLst>
              <a:ext uri="{FF2B5EF4-FFF2-40B4-BE49-F238E27FC236}">
                <a16:creationId xmlns:a16="http://schemas.microsoft.com/office/drawing/2014/main" id="{D65CBE69-47BB-43F0-8B14-D15DB9BEAC3B}"/>
              </a:ext>
            </a:extLst>
          </p:cNvPr>
          <p:cNvSpPr/>
          <p:nvPr/>
        </p:nvSpPr>
        <p:spPr>
          <a:xfrm>
            <a:off x="2444017" y="5934988"/>
            <a:ext cx="790601" cy="276999"/>
          </a:xfrm>
          <a:prstGeom prst="rect">
            <a:avLst/>
          </a:prstGeom>
        </p:spPr>
        <p:txBody>
          <a:bodyPr wrap="none">
            <a:spAutoFit/>
          </a:bodyPr>
          <a:lstStyle/>
          <a:p>
            <a:r>
              <a:rPr lang="es-ES" sz="1200" b="1" dirty="0">
                <a:latin typeface="Arial Narrow" panose="020B0606020202030204" pitchFamily="34" charset="0"/>
              </a:rPr>
              <a:t>  10 casos</a:t>
            </a:r>
            <a:endParaRPr lang="es-CO" sz="1200" dirty="0"/>
          </a:p>
        </p:txBody>
      </p:sp>
      <p:pic>
        <p:nvPicPr>
          <p:cNvPr id="7" name="Imagen 6">
            <a:extLst>
              <a:ext uri="{FF2B5EF4-FFF2-40B4-BE49-F238E27FC236}">
                <a16:creationId xmlns:a16="http://schemas.microsoft.com/office/drawing/2014/main" id="{83161257-DB9F-48AD-8CE4-71572E87D337}"/>
              </a:ext>
            </a:extLst>
          </p:cNvPr>
          <p:cNvPicPr>
            <a:picLocks noChangeAspect="1"/>
          </p:cNvPicPr>
          <p:nvPr/>
        </p:nvPicPr>
        <p:blipFill>
          <a:blip r:embed="rId11"/>
          <a:stretch>
            <a:fillRect/>
          </a:stretch>
        </p:blipFill>
        <p:spPr>
          <a:xfrm>
            <a:off x="-28326" y="6348579"/>
            <a:ext cx="3911557" cy="2493424"/>
          </a:xfrm>
          <a:prstGeom prst="rect">
            <a:avLst/>
          </a:prstGeom>
        </p:spPr>
      </p:pic>
      <p:pic>
        <p:nvPicPr>
          <p:cNvPr id="8" name="Imagen 7">
            <a:extLst>
              <a:ext uri="{FF2B5EF4-FFF2-40B4-BE49-F238E27FC236}">
                <a16:creationId xmlns:a16="http://schemas.microsoft.com/office/drawing/2014/main" id="{3AFA3B4C-7F4E-492E-B9D8-D4E887DBF903}"/>
              </a:ext>
            </a:extLst>
          </p:cNvPr>
          <p:cNvPicPr>
            <a:picLocks noChangeAspect="1"/>
          </p:cNvPicPr>
          <p:nvPr/>
        </p:nvPicPr>
        <p:blipFill>
          <a:blip r:embed="rId12"/>
          <a:stretch>
            <a:fillRect/>
          </a:stretch>
        </p:blipFill>
        <p:spPr>
          <a:xfrm>
            <a:off x="1238385" y="4121247"/>
            <a:ext cx="3206774" cy="329213"/>
          </a:xfrm>
          <a:prstGeom prst="rect">
            <a:avLst/>
          </a:prstGeom>
        </p:spPr>
      </p:pic>
      <p:grpSp>
        <p:nvGrpSpPr>
          <p:cNvPr id="65" name="14 Grupo">
            <a:extLst>
              <a:ext uri="{FF2B5EF4-FFF2-40B4-BE49-F238E27FC236}">
                <a16:creationId xmlns:a16="http://schemas.microsoft.com/office/drawing/2014/main" id="{2CCCF364-C7A6-446B-9828-5C0D0F7333AC}"/>
              </a:ext>
            </a:extLst>
          </p:cNvPr>
          <p:cNvGrpSpPr/>
          <p:nvPr/>
        </p:nvGrpSpPr>
        <p:grpSpPr>
          <a:xfrm>
            <a:off x="204352" y="4149300"/>
            <a:ext cx="747008" cy="282239"/>
            <a:chOff x="2448322" y="74775"/>
            <a:chExt cx="568832" cy="261610"/>
          </a:xfrm>
        </p:grpSpPr>
        <p:sp>
          <p:nvSpPr>
            <p:cNvPr id="66" name="10 Elipse">
              <a:extLst>
                <a:ext uri="{FF2B5EF4-FFF2-40B4-BE49-F238E27FC236}">
                  <a16:creationId xmlns:a16="http://schemas.microsoft.com/office/drawing/2014/main" id="{1CF023DB-69CD-4670-8D80-6BB807F523D0}"/>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7" name="12 Conector recto">
              <a:extLst>
                <a:ext uri="{FF2B5EF4-FFF2-40B4-BE49-F238E27FC236}">
                  <a16:creationId xmlns:a16="http://schemas.microsoft.com/office/drawing/2014/main" id="{FBF62F54-755D-4510-9AE9-2134683D66C4}"/>
                </a:ext>
              </a:extLst>
            </p:cNvPr>
            <p:cNvCxnSpPr>
              <a:cxnSpLocks/>
              <a:stCxn id="66"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8" name="Picture 6">
            <a:extLst>
              <a:ext uri="{FF2B5EF4-FFF2-40B4-BE49-F238E27FC236}">
                <a16:creationId xmlns:a16="http://schemas.microsoft.com/office/drawing/2014/main" id="{1E16EBF1-FAB3-4853-A6B6-EDAEA6A3FBD4}"/>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3625819" y="4657839"/>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n 8">
            <a:extLst>
              <a:ext uri="{FF2B5EF4-FFF2-40B4-BE49-F238E27FC236}">
                <a16:creationId xmlns:a16="http://schemas.microsoft.com/office/drawing/2014/main" id="{E3E88581-9D3F-4CBC-867D-BD6DF84C4CA1}"/>
              </a:ext>
            </a:extLst>
          </p:cNvPr>
          <p:cNvPicPr>
            <a:picLocks noChangeAspect="1"/>
          </p:cNvPicPr>
          <p:nvPr/>
        </p:nvPicPr>
        <p:blipFill>
          <a:blip r:embed="rId15"/>
          <a:stretch>
            <a:fillRect/>
          </a:stretch>
        </p:blipFill>
        <p:spPr>
          <a:xfrm>
            <a:off x="3834175" y="6391416"/>
            <a:ext cx="3337011" cy="2325860"/>
          </a:xfrm>
          <a:prstGeom prst="rect">
            <a:avLst/>
          </a:prstGeom>
        </p:spPr>
      </p:pic>
      <p:sp>
        <p:nvSpPr>
          <p:cNvPr id="69" name="69 Rectángulo">
            <a:extLst>
              <a:ext uri="{FF2B5EF4-FFF2-40B4-BE49-F238E27FC236}">
                <a16:creationId xmlns:a16="http://schemas.microsoft.com/office/drawing/2014/main" id="{108E0740-8425-44CC-9FBB-41BCFA26F5D8}"/>
              </a:ext>
            </a:extLst>
          </p:cNvPr>
          <p:cNvSpPr/>
          <p:nvPr/>
        </p:nvSpPr>
        <p:spPr>
          <a:xfrm>
            <a:off x="-45089" y="8682502"/>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Hepatitis A Periodo epidemiológico II 2026(p). </a:t>
            </a:r>
          </a:p>
        </p:txBody>
      </p:sp>
      <p:sp>
        <p:nvSpPr>
          <p:cNvPr id="70" name="17 Rectángulo">
            <a:extLst>
              <a:ext uri="{FF2B5EF4-FFF2-40B4-BE49-F238E27FC236}">
                <a16:creationId xmlns:a16="http://schemas.microsoft.com/office/drawing/2014/main" id="{ECA8E100-C615-40F8-8F58-CB5D0FBFF36D}"/>
              </a:ext>
            </a:extLst>
          </p:cNvPr>
          <p:cNvSpPr/>
          <p:nvPr/>
        </p:nvSpPr>
        <p:spPr>
          <a:xfrm>
            <a:off x="3834175" y="8659877"/>
            <a:ext cx="3366725"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Hepatitis A Medellín, por periodo epidemiológico  2026(p). </a:t>
            </a:r>
          </a:p>
        </p:txBody>
      </p:sp>
      <p:sp>
        <p:nvSpPr>
          <p:cNvPr id="71" name="89 Rectángulo redondeado">
            <a:extLst>
              <a:ext uri="{FF2B5EF4-FFF2-40B4-BE49-F238E27FC236}">
                <a16:creationId xmlns:a16="http://schemas.microsoft.com/office/drawing/2014/main" id="{E1BE96D9-A5D6-4B60-9CF5-BE91FD69D0FB}"/>
              </a:ext>
            </a:extLst>
          </p:cNvPr>
          <p:cNvSpPr/>
          <p:nvPr/>
        </p:nvSpPr>
        <p:spPr>
          <a:xfrm>
            <a:off x="4891578" y="4730454"/>
            <a:ext cx="2103177"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76,3,% - 29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23,7% - 9 casos</a:t>
            </a:r>
          </a:p>
        </p:txBody>
      </p:sp>
    </p:spTree>
    <p:extLst>
      <p:ext uri="{BB962C8B-B14F-4D97-AF65-F5344CB8AC3E}">
        <p14:creationId xmlns:p14="http://schemas.microsoft.com/office/powerpoint/2010/main" val="41122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5D2015D-35AF-4F46-A1D2-7FDCD432A7D9}"/>
              </a:ext>
            </a:extLst>
          </p:cNvPr>
          <p:cNvPicPr>
            <a:picLocks noChangeAspect="1"/>
          </p:cNvPicPr>
          <p:nvPr/>
        </p:nvPicPr>
        <p:blipFill>
          <a:blip r:embed="rId2"/>
          <a:stretch>
            <a:fillRect/>
          </a:stretch>
        </p:blipFill>
        <p:spPr>
          <a:xfrm>
            <a:off x="-39906" y="4236190"/>
            <a:ext cx="2200847" cy="2402421"/>
          </a:xfrm>
          <a:prstGeom prst="rect">
            <a:avLst/>
          </a:prstGeom>
        </p:spPr>
      </p:pic>
      <p:sp>
        <p:nvSpPr>
          <p:cNvPr id="26" name="13 Rectángulo">
            <a:extLst>
              <a:ext uri="{FF2B5EF4-FFF2-40B4-BE49-F238E27FC236}">
                <a16:creationId xmlns:a16="http://schemas.microsoft.com/office/drawing/2014/main" id="{9A921D88-2990-4967-BB1E-868FD37934E4}"/>
              </a:ext>
            </a:extLst>
          </p:cNvPr>
          <p:cNvSpPr/>
          <p:nvPr/>
        </p:nvSpPr>
        <p:spPr>
          <a:xfrm>
            <a:off x="0" y="-1"/>
            <a:ext cx="7171186"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13483" y="6645294"/>
            <a:ext cx="2192725" cy="248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483" y="4661834"/>
            <a:ext cx="2200847" cy="276999"/>
          </a:xfrm>
          <a:prstGeom prst="rect">
            <a:avLst/>
          </a:prstGeom>
          <a:noFill/>
        </p:spPr>
        <p:txBody>
          <a:bodyPr wrap="square" rtlCol="0">
            <a:spAutoFit/>
          </a:bodyPr>
          <a:lstStyle/>
          <a:p>
            <a:r>
              <a:rPr lang="es-ES" sz="1200" b="1" dirty="0">
                <a:latin typeface="Arial Narrow" panose="020B0606020202030204" pitchFamily="34" charset="0"/>
              </a:rPr>
              <a:t>Periodo epidemiológico II - 2026</a:t>
            </a:r>
          </a:p>
        </p:txBody>
      </p:sp>
      <p:sp>
        <p:nvSpPr>
          <p:cNvPr id="18" name="17 Rectángulo"/>
          <p:cNvSpPr/>
          <p:nvPr/>
        </p:nvSpPr>
        <p:spPr>
          <a:xfrm>
            <a:off x="2078637" y="8945982"/>
            <a:ext cx="4946011" cy="184666"/>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 2026(p)</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11</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26738" y="4212585"/>
            <a:ext cx="2208885" cy="477013"/>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Fiebre Tifoidea</a:t>
            </a:r>
          </a:p>
        </p:txBody>
      </p:sp>
      <p:sp>
        <p:nvSpPr>
          <p:cNvPr id="24" name="CuadroTexto 23">
            <a:extLst>
              <a:ext uri="{FF2B5EF4-FFF2-40B4-BE49-F238E27FC236}">
                <a16:creationId xmlns:a16="http://schemas.microsoft.com/office/drawing/2014/main" id="{6648E232-D14A-490F-AFD2-D9F689787EAC}"/>
              </a:ext>
            </a:extLst>
          </p:cNvPr>
          <p:cNvSpPr txBox="1"/>
          <p:nvPr/>
        </p:nvSpPr>
        <p:spPr>
          <a:xfrm>
            <a:off x="2174196" y="4724120"/>
            <a:ext cx="4940457" cy="1815882"/>
          </a:xfrm>
          <a:prstGeom prst="rect">
            <a:avLst/>
          </a:prstGeom>
          <a:noFill/>
        </p:spPr>
        <p:txBody>
          <a:bodyPr wrap="square">
            <a:spAutoFit/>
          </a:bodyPr>
          <a:lstStyle/>
          <a:p>
            <a:pPr algn="just"/>
            <a:r>
              <a:rPr lang="es-ES" dirty="0"/>
              <a:t>Se evidencia una disminución de 14  casos con relación al mismo periodo de tiempo del año 2025 donde se notificaron 15 casos, esto es un 94% menos. El caso notificado corresponde a mujer de 31 semanas de embarazo la cual había realizado viaje con su familia a la costa caribe recientemente. </a:t>
            </a:r>
          </a:p>
          <a:p>
            <a:pPr algn="just"/>
            <a:r>
              <a:rPr lang="es-ES" dirty="0"/>
              <a:t>La incidencia del evento es de 0% por cada 100mil habitantes.</a:t>
            </a:r>
          </a:p>
        </p:txBody>
      </p:sp>
      <p:pic>
        <p:nvPicPr>
          <p:cNvPr id="31" name="Imagen 30">
            <a:extLst>
              <a:ext uri="{FF2B5EF4-FFF2-40B4-BE49-F238E27FC236}">
                <a16:creationId xmlns:a16="http://schemas.microsoft.com/office/drawing/2014/main" id="{5CCAD4D3-D79A-480C-AFE7-AF18A6B355D8}"/>
              </a:ext>
            </a:extLst>
          </p:cNvPr>
          <p:cNvPicPr>
            <a:picLocks noChangeAspect="1"/>
          </p:cNvPicPr>
          <p:nvPr/>
        </p:nvPicPr>
        <p:blipFill>
          <a:blip r:embed="rId4"/>
          <a:stretch>
            <a:fillRect/>
          </a:stretch>
        </p:blipFill>
        <p:spPr>
          <a:xfrm>
            <a:off x="2160940" y="4258315"/>
            <a:ext cx="5119750" cy="413694"/>
          </a:xfrm>
          <a:prstGeom prst="rect">
            <a:avLst/>
          </a:prstGeom>
          <a:solidFill>
            <a:schemeClr val="accent6"/>
          </a:solidFill>
        </p:spPr>
      </p:pic>
      <p:grpSp>
        <p:nvGrpSpPr>
          <p:cNvPr id="42" name="14 Grupo">
            <a:extLst>
              <a:ext uri="{FF2B5EF4-FFF2-40B4-BE49-F238E27FC236}">
                <a16:creationId xmlns:a16="http://schemas.microsoft.com/office/drawing/2014/main" id="{0D6B70ED-B764-4D99-84FE-2786B92F51C6}"/>
              </a:ext>
            </a:extLst>
          </p:cNvPr>
          <p:cNvGrpSpPr/>
          <p:nvPr/>
        </p:nvGrpSpPr>
        <p:grpSpPr>
          <a:xfrm>
            <a:off x="2391934" y="4326432"/>
            <a:ext cx="747008" cy="282239"/>
            <a:chOff x="2448322" y="74775"/>
            <a:chExt cx="568832" cy="261610"/>
          </a:xfrm>
        </p:grpSpPr>
        <p:sp>
          <p:nvSpPr>
            <p:cNvPr id="43" name="10 Elipse">
              <a:extLst>
                <a:ext uri="{FF2B5EF4-FFF2-40B4-BE49-F238E27FC236}">
                  <a16:creationId xmlns:a16="http://schemas.microsoft.com/office/drawing/2014/main" id="{EA69E69A-56EC-48CF-8AC8-44C8217E4362}"/>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4" name="12 Conector recto">
              <a:extLst>
                <a:ext uri="{FF2B5EF4-FFF2-40B4-BE49-F238E27FC236}">
                  <a16:creationId xmlns:a16="http://schemas.microsoft.com/office/drawing/2014/main" id="{010B6172-8D01-4D20-BB31-176D6F329A3A}"/>
                </a:ext>
              </a:extLst>
            </p:cNvPr>
            <p:cNvCxnSpPr>
              <a:cxnSpLocks/>
              <a:stCxn id="43"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 name="Imagen 3">
            <a:extLst>
              <a:ext uri="{FF2B5EF4-FFF2-40B4-BE49-F238E27FC236}">
                <a16:creationId xmlns:a16="http://schemas.microsoft.com/office/drawing/2014/main" id="{B0F1A3A8-6877-47EC-AE57-632AB0D633E6}"/>
              </a:ext>
            </a:extLst>
          </p:cNvPr>
          <p:cNvPicPr>
            <a:picLocks noChangeAspect="1"/>
          </p:cNvPicPr>
          <p:nvPr/>
        </p:nvPicPr>
        <p:blipFill>
          <a:blip r:embed="rId5"/>
          <a:stretch>
            <a:fillRect/>
          </a:stretch>
        </p:blipFill>
        <p:spPr>
          <a:xfrm>
            <a:off x="42397" y="5230846"/>
            <a:ext cx="2036240" cy="2164268"/>
          </a:xfrm>
          <a:prstGeom prst="rect">
            <a:avLst/>
          </a:prstGeom>
        </p:spPr>
      </p:pic>
      <p:pic>
        <p:nvPicPr>
          <p:cNvPr id="6" name="Imagen 5">
            <a:extLst>
              <a:ext uri="{FF2B5EF4-FFF2-40B4-BE49-F238E27FC236}">
                <a16:creationId xmlns:a16="http://schemas.microsoft.com/office/drawing/2014/main" id="{AEBA4AAD-6C76-430D-A2EE-6C4A9739B7B0}"/>
              </a:ext>
            </a:extLst>
          </p:cNvPr>
          <p:cNvPicPr>
            <a:picLocks noChangeAspect="1"/>
          </p:cNvPicPr>
          <p:nvPr/>
        </p:nvPicPr>
        <p:blipFill>
          <a:blip r:embed="rId6"/>
          <a:stretch>
            <a:fillRect/>
          </a:stretch>
        </p:blipFill>
        <p:spPr>
          <a:xfrm>
            <a:off x="2179242" y="6551210"/>
            <a:ext cx="4845406" cy="2485353"/>
          </a:xfrm>
          <a:prstGeom prst="rect">
            <a:avLst/>
          </a:prstGeom>
        </p:spPr>
      </p:pic>
      <p:pic>
        <p:nvPicPr>
          <p:cNvPr id="19" name="Imagen 18">
            <a:extLst>
              <a:ext uri="{FF2B5EF4-FFF2-40B4-BE49-F238E27FC236}">
                <a16:creationId xmlns:a16="http://schemas.microsoft.com/office/drawing/2014/main" id="{67E3ADBD-2313-4085-89F3-FE0C8690E174}"/>
              </a:ext>
            </a:extLst>
          </p:cNvPr>
          <p:cNvPicPr>
            <a:picLocks noChangeAspect="1"/>
          </p:cNvPicPr>
          <p:nvPr/>
        </p:nvPicPr>
        <p:blipFill>
          <a:blip r:embed="rId7"/>
          <a:stretch>
            <a:fillRect/>
          </a:stretch>
        </p:blipFill>
        <p:spPr>
          <a:xfrm>
            <a:off x="134869" y="8325790"/>
            <a:ext cx="1896020" cy="487722"/>
          </a:xfrm>
          <a:prstGeom prst="rect">
            <a:avLst/>
          </a:prstGeom>
        </p:spPr>
      </p:pic>
      <p:sp>
        <p:nvSpPr>
          <p:cNvPr id="20" name="6 CuadroTexto">
            <a:extLst>
              <a:ext uri="{FF2B5EF4-FFF2-40B4-BE49-F238E27FC236}">
                <a16:creationId xmlns:a16="http://schemas.microsoft.com/office/drawing/2014/main" id="{FD9E4875-DD9B-40C0-A9B9-C00359606896}"/>
              </a:ext>
            </a:extLst>
          </p:cNvPr>
          <p:cNvSpPr txBox="1"/>
          <p:nvPr/>
        </p:nvSpPr>
        <p:spPr>
          <a:xfrm>
            <a:off x="574211" y="8357817"/>
            <a:ext cx="723859" cy="400110"/>
          </a:xfrm>
          <a:prstGeom prst="rect">
            <a:avLst/>
          </a:prstGeom>
          <a:noFill/>
        </p:spPr>
        <p:txBody>
          <a:bodyPr wrap="square" rtlCol="0">
            <a:spAutoFit/>
          </a:bodyPr>
          <a:lstStyle/>
          <a:p>
            <a:pPr algn="ctr"/>
            <a:r>
              <a:rPr lang="es-ES" sz="2000" b="1" dirty="0">
                <a:latin typeface="Arial Narrow" panose="020B0606020202030204" pitchFamily="34" charset="0"/>
              </a:rPr>
              <a:t>1</a:t>
            </a:r>
          </a:p>
        </p:txBody>
      </p:sp>
      <p:pic>
        <p:nvPicPr>
          <p:cNvPr id="12" name="Imagen 11">
            <a:extLst>
              <a:ext uri="{FF2B5EF4-FFF2-40B4-BE49-F238E27FC236}">
                <a16:creationId xmlns:a16="http://schemas.microsoft.com/office/drawing/2014/main" id="{BDB7A169-3A55-4B74-A2E4-27EE174ECF20}"/>
              </a:ext>
            </a:extLst>
          </p:cNvPr>
          <p:cNvPicPr>
            <a:picLocks noChangeAspect="1"/>
          </p:cNvPicPr>
          <p:nvPr/>
        </p:nvPicPr>
        <p:blipFill>
          <a:blip r:embed="rId8"/>
          <a:stretch>
            <a:fillRect/>
          </a:stretch>
        </p:blipFill>
        <p:spPr>
          <a:xfrm>
            <a:off x="3246510" y="4307202"/>
            <a:ext cx="2645893" cy="353599"/>
          </a:xfrm>
          <a:prstGeom prst="rect">
            <a:avLst/>
          </a:prstGeom>
        </p:spPr>
      </p:pic>
      <p:pic>
        <p:nvPicPr>
          <p:cNvPr id="7" name="Imagen 6">
            <a:extLst>
              <a:ext uri="{FF2B5EF4-FFF2-40B4-BE49-F238E27FC236}">
                <a16:creationId xmlns:a16="http://schemas.microsoft.com/office/drawing/2014/main" id="{ABA6FCE8-8407-49DA-AC25-4A7D01B819BD}"/>
              </a:ext>
            </a:extLst>
          </p:cNvPr>
          <p:cNvPicPr>
            <a:picLocks noChangeAspect="1"/>
          </p:cNvPicPr>
          <p:nvPr/>
        </p:nvPicPr>
        <p:blipFill>
          <a:blip r:embed="rId9"/>
          <a:stretch>
            <a:fillRect/>
          </a:stretch>
        </p:blipFill>
        <p:spPr>
          <a:xfrm>
            <a:off x="-13483" y="3871139"/>
            <a:ext cx="7169517" cy="353599"/>
          </a:xfrm>
          <a:prstGeom prst="rect">
            <a:avLst/>
          </a:prstGeom>
        </p:spPr>
      </p:pic>
      <p:pic>
        <p:nvPicPr>
          <p:cNvPr id="8" name="Imagen 7">
            <a:extLst>
              <a:ext uri="{FF2B5EF4-FFF2-40B4-BE49-F238E27FC236}">
                <a16:creationId xmlns:a16="http://schemas.microsoft.com/office/drawing/2014/main" id="{998F78E4-F94F-4B09-931D-7D49BF3E1702}"/>
              </a:ext>
            </a:extLst>
          </p:cNvPr>
          <p:cNvPicPr>
            <a:picLocks noChangeAspect="1"/>
          </p:cNvPicPr>
          <p:nvPr/>
        </p:nvPicPr>
        <p:blipFill>
          <a:blip r:embed="rId10"/>
          <a:stretch>
            <a:fillRect/>
          </a:stretch>
        </p:blipFill>
        <p:spPr>
          <a:xfrm>
            <a:off x="42397" y="406251"/>
            <a:ext cx="7058999" cy="3557099"/>
          </a:xfrm>
          <a:prstGeom prst="rect">
            <a:avLst/>
          </a:prstGeom>
        </p:spPr>
      </p:pic>
      <p:sp>
        <p:nvSpPr>
          <p:cNvPr id="25" name="63 CuadroTexto">
            <a:extLst>
              <a:ext uri="{FF2B5EF4-FFF2-40B4-BE49-F238E27FC236}">
                <a16:creationId xmlns:a16="http://schemas.microsoft.com/office/drawing/2014/main" id="{80FD19A8-4BCA-4736-B2AF-FF73DFFCB01D}"/>
              </a:ext>
            </a:extLst>
          </p:cNvPr>
          <p:cNvSpPr txBox="1"/>
          <p:nvPr/>
        </p:nvSpPr>
        <p:spPr>
          <a:xfrm>
            <a:off x="999631" y="62624"/>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 Hepatitis A </a:t>
            </a:r>
          </a:p>
        </p:txBody>
      </p:sp>
      <p:grpSp>
        <p:nvGrpSpPr>
          <p:cNvPr id="27" name="14 Grupo">
            <a:extLst>
              <a:ext uri="{FF2B5EF4-FFF2-40B4-BE49-F238E27FC236}">
                <a16:creationId xmlns:a16="http://schemas.microsoft.com/office/drawing/2014/main" id="{641BC5B2-BE6E-43C0-8077-7D49D562C114}"/>
              </a:ext>
            </a:extLst>
          </p:cNvPr>
          <p:cNvGrpSpPr/>
          <p:nvPr/>
        </p:nvGrpSpPr>
        <p:grpSpPr>
          <a:xfrm>
            <a:off x="117857" y="98458"/>
            <a:ext cx="747008" cy="282239"/>
            <a:chOff x="2448322" y="74775"/>
            <a:chExt cx="568832" cy="261610"/>
          </a:xfrm>
        </p:grpSpPr>
        <p:sp>
          <p:nvSpPr>
            <p:cNvPr id="28" name="10 Elipse">
              <a:extLst>
                <a:ext uri="{FF2B5EF4-FFF2-40B4-BE49-F238E27FC236}">
                  <a16:creationId xmlns:a16="http://schemas.microsoft.com/office/drawing/2014/main" id="{25765982-7550-42AC-930E-1B93655D470D}"/>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9" name="12 Conector recto">
              <a:extLst>
                <a:ext uri="{FF2B5EF4-FFF2-40B4-BE49-F238E27FC236}">
                  <a16:creationId xmlns:a16="http://schemas.microsoft.com/office/drawing/2014/main" id="{A9E193F4-5317-483C-B017-828C86ECB14D}"/>
                </a:ext>
              </a:extLst>
            </p:cNvPr>
            <p:cNvCxnSpPr>
              <a:cxnSpLocks/>
              <a:stCxn id="28"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067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13 Rectángulo">
            <a:extLst>
              <a:ext uri="{FF2B5EF4-FFF2-40B4-BE49-F238E27FC236}">
                <a16:creationId xmlns:a16="http://schemas.microsoft.com/office/drawing/2014/main" id="{71E15DFC-C366-47BC-9E0C-2F1E8E100879}"/>
              </a:ext>
            </a:extLst>
          </p:cNvPr>
          <p:cNvSpPr/>
          <p:nvPr/>
        </p:nvSpPr>
        <p:spPr>
          <a:xfrm>
            <a:off x="2177364" y="-7446"/>
            <a:ext cx="5023536" cy="43343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772688"/>
            <a:ext cx="2232223" cy="26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 - 2026</a:t>
            </a:r>
          </a:p>
        </p:txBody>
      </p:sp>
      <p:grpSp>
        <p:nvGrpSpPr>
          <p:cNvPr id="8" name="7 Grupo"/>
          <p:cNvGrpSpPr/>
          <p:nvPr/>
        </p:nvGrpSpPr>
        <p:grpSpPr>
          <a:xfrm>
            <a:off x="159492" y="3964621"/>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63415" y="3459807"/>
              <a:ext cx="1724312" cy="741182"/>
            </a:xfrm>
            <a:prstGeom prst="rect">
              <a:avLst/>
            </a:prstGeom>
            <a:noFill/>
          </p:spPr>
          <p:txBody>
            <a:bodyPr wrap="square" rtlCol="0">
              <a:spAutoFit/>
            </a:bodyPr>
            <a:lstStyle/>
            <a:p>
              <a:pPr algn="ctr"/>
              <a:r>
                <a:rPr lang="es-ES" sz="2000" b="1" dirty="0">
                  <a:latin typeface="Arial Narrow" panose="020B0606020202030204" pitchFamily="34" charset="0"/>
                </a:rPr>
                <a:t>195</a:t>
              </a:r>
            </a:p>
          </p:txBody>
        </p:sp>
      </p:grpSp>
      <p:sp>
        <p:nvSpPr>
          <p:cNvPr id="9" name="8 CuadroTexto"/>
          <p:cNvSpPr txBox="1"/>
          <p:nvPr/>
        </p:nvSpPr>
        <p:spPr>
          <a:xfrm>
            <a:off x="48604" y="4445586"/>
            <a:ext cx="2135310" cy="938719"/>
          </a:xfrm>
          <a:prstGeom prst="rect">
            <a:avLst/>
          </a:prstGeom>
          <a:noFill/>
        </p:spPr>
        <p:txBody>
          <a:bodyPr wrap="square" rtlCol="0">
            <a:spAutoFit/>
          </a:bodyPr>
          <a:lstStyle/>
          <a:p>
            <a:pPr algn="ctr"/>
            <a:r>
              <a:rPr lang="es-ES" sz="1100" dirty="0">
                <a:solidFill>
                  <a:schemeClr val="tx1"/>
                </a:solidFill>
                <a:latin typeface="Arial Narrow" panose="020B0606020202030204" pitchFamily="34" charset="0"/>
              </a:rPr>
              <a:t>Se presento un aumento de 4 casos   lo que representa un 2% más con respecto al mismo periodo acumulado del año anterior donde se presentaron 191 casos</a:t>
            </a:r>
          </a:p>
        </p:txBody>
      </p:sp>
      <p:sp>
        <p:nvSpPr>
          <p:cNvPr id="18" name="17 Rectángulo"/>
          <p:cNvSpPr/>
          <p:nvPr/>
        </p:nvSpPr>
        <p:spPr>
          <a:xfrm>
            <a:off x="2217998" y="4994401"/>
            <a:ext cx="4946011"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a:t>
            </a:r>
            <a:r>
              <a:rPr lang="es-CO" sz="1050" dirty="0">
                <a:latin typeface="Arial Narrow" panose="020B0606020202030204" pitchFamily="34" charset="0"/>
              </a:rPr>
              <a:t>intoxicaciones</a:t>
            </a:r>
            <a:r>
              <a:rPr lang="es-ES" sz="1050" dirty="0">
                <a:latin typeface="Arial Narrow" panose="020B0606020202030204" pitchFamily="34" charset="0"/>
              </a:rPr>
              <a:t>. Medellín, a periodo epidemiológico II acumulado de 2022-2026(p). </a:t>
            </a:r>
          </a:p>
        </p:txBody>
      </p:sp>
      <p:grpSp>
        <p:nvGrpSpPr>
          <p:cNvPr id="15" name="14 Grupo"/>
          <p:cNvGrpSpPr/>
          <p:nvPr/>
        </p:nvGrpSpPr>
        <p:grpSpPr>
          <a:xfrm>
            <a:off x="2231198" y="38765"/>
            <a:ext cx="3458715" cy="297642"/>
            <a:chOff x="2448322" y="38743"/>
            <a:chExt cx="3458715" cy="297642"/>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14749" y="38743"/>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de la notificación</a:t>
              </a:r>
            </a:p>
          </p:txBody>
        </p:sp>
      </p:grpSp>
      <p:sp>
        <p:nvSpPr>
          <p:cNvPr id="14" name="13 Rectángulo"/>
          <p:cNvSpPr/>
          <p:nvPr/>
        </p:nvSpPr>
        <p:spPr>
          <a:xfrm>
            <a:off x="40655" y="5466778"/>
            <a:ext cx="7033343" cy="36047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grpSp>
        <p:nvGrpSpPr>
          <p:cNvPr id="26" name="25 Grupo"/>
          <p:cNvGrpSpPr/>
          <p:nvPr/>
        </p:nvGrpSpPr>
        <p:grpSpPr>
          <a:xfrm>
            <a:off x="58434" y="5517236"/>
            <a:ext cx="3511444" cy="299642"/>
            <a:chOff x="2448322" y="-20751"/>
            <a:chExt cx="3511444" cy="299642"/>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67478" y="-20751"/>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 </a:t>
            </a:r>
            <a:r>
              <a:rPr lang="es-ES" sz="1050" b="1" dirty="0" smtClean="0">
                <a:solidFill>
                  <a:schemeClr val="bg1"/>
                </a:solidFill>
                <a:latin typeface="Arial Narrow" panose="020B0606020202030204" pitchFamily="34" charset="0"/>
              </a:rPr>
              <a:t>12 </a:t>
            </a:r>
            <a:endParaRPr lang="es-ES" sz="1050" b="1" dirty="0">
              <a:solidFill>
                <a:schemeClr val="bg1"/>
              </a:solidFill>
              <a:latin typeface="Arial Narrow" panose="020B0606020202030204" pitchFamily="34" charset="0"/>
            </a:endParaRPr>
          </a:p>
        </p:txBody>
      </p:sp>
      <p:sp>
        <p:nvSpPr>
          <p:cNvPr id="37" name="36 Título"/>
          <p:cNvSpPr>
            <a:spLocks noGrp="1"/>
          </p:cNvSpPr>
          <p:nvPr>
            <p:ph type="title"/>
          </p:nvPr>
        </p:nvSpPr>
        <p:spPr>
          <a:xfrm>
            <a:off x="276679" y="235200"/>
            <a:ext cx="1678863" cy="400110"/>
          </a:xfrm>
          <a:noFill/>
        </p:spPr>
        <p:txBody>
          <a:bodyPr wrap="square" rtlCol="0">
            <a:spAutoFit/>
          </a:bodyPr>
          <a:lstStyle/>
          <a:p>
            <a:r>
              <a:rPr lang="es-ES" sz="2000" b="1" dirty="0">
                <a:solidFill>
                  <a:srgbClr val="C00000"/>
                </a:solidFill>
                <a:latin typeface="Arial Narrow" panose="020B0606020202030204" pitchFamily="34" charset="0"/>
                <a:ea typeface="+mn-ea"/>
                <a:cs typeface="+mn-cs"/>
              </a:rPr>
              <a:t>Intoxicaciones</a:t>
            </a:r>
          </a:p>
        </p:txBody>
      </p:sp>
      <p:grpSp>
        <p:nvGrpSpPr>
          <p:cNvPr id="89" name="88 Grupo"/>
          <p:cNvGrpSpPr/>
          <p:nvPr/>
        </p:nvGrpSpPr>
        <p:grpSpPr>
          <a:xfrm>
            <a:off x="142711" y="6635323"/>
            <a:ext cx="850340" cy="903877"/>
            <a:chOff x="1038433" y="1243369"/>
            <a:chExt cx="850340" cy="903877"/>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65%</a:t>
              </a: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98172" y="1870247"/>
              <a:ext cx="790601" cy="276999"/>
            </a:xfrm>
            <a:prstGeom prst="rect">
              <a:avLst/>
            </a:prstGeom>
          </p:spPr>
          <p:txBody>
            <a:bodyPr wrap="none">
              <a:spAutoFit/>
            </a:bodyPr>
            <a:lstStyle/>
            <a:p>
              <a:r>
                <a:rPr lang="es-ES" sz="1200" b="1" dirty="0">
                  <a:latin typeface="Arial Narrow" panose="020B0606020202030204" pitchFamily="34" charset="0"/>
                </a:rPr>
                <a:t>127 casos</a:t>
              </a:r>
              <a:endParaRPr lang="es-CO" sz="1200" dirty="0">
                <a:latin typeface="Arial Narrow" panose="020B0606020202030204" pitchFamily="34" charset="0"/>
              </a:endParaRPr>
            </a:p>
          </p:txBody>
        </p:sp>
      </p:grpSp>
      <p:grpSp>
        <p:nvGrpSpPr>
          <p:cNvPr id="6" name="5 Grupo"/>
          <p:cNvGrpSpPr/>
          <p:nvPr/>
        </p:nvGrpSpPr>
        <p:grpSpPr>
          <a:xfrm>
            <a:off x="4520189" y="6656157"/>
            <a:ext cx="853119" cy="883043"/>
            <a:chOff x="1033171" y="8262441"/>
            <a:chExt cx="853119"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24,1%</a:t>
              </a: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20069" cy="276999"/>
            </a:xfrm>
            <a:prstGeom prst="rect">
              <a:avLst/>
            </a:prstGeom>
          </p:spPr>
          <p:txBody>
            <a:bodyPr wrap="none">
              <a:spAutoFit/>
            </a:bodyPr>
            <a:lstStyle/>
            <a:p>
              <a:r>
                <a:rPr lang="es-ES" sz="1200" b="1" dirty="0">
                  <a:latin typeface="Arial Narrow" panose="020B0606020202030204" pitchFamily="34" charset="0"/>
                </a:rPr>
                <a:t>47 casos</a:t>
              </a:r>
              <a:endParaRPr lang="es-CO" sz="1200" dirty="0">
                <a:latin typeface="Arial Narrow" panose="020B0606020202030204" pitchFamily="34" charset="0"/>
              </a:endParaRPr>
            </a:p>
          </p:txBody>
        </p:sp>
      </p:grpSp>
      <p:pic>
        <p:nvPicPr>
          <p:cNvPr id="96"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t="10614" r="84474"/>
          <a:stretch/>
        </p:blipFill>
        <p:spPr bwMode="auto">
          <a:xfrm>
            <a:off x="334708" y="6206620"/>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66 Grupo"/>
          <p:cNvGrpSpPr/>
          <p:nvPr/>
        </p:nvGrpSpPr>
        <p:grpSpPr>
          <a:xfrm>
            <a:off x="60098" y="8174821"/>
            <a:ext cx="934437" cy="749566"/>
            <a:chOff x="5265956" y="1265576"/>
            <a:chExt cx="909277" cy="655776"/>
          </a:xfrm>
        </p:grpSpPr>
        <p:sp>
          <p:nvSpPr>
            <p:cNvPr id="68" name="67 Rectángulo redondeado"/>
            <p:cNvSpPr/>
            <p:nvPr/>
          </p:nvSpPr>
          <p:spPr>
            <a:xfrm>
              <a:off x="5327048" y="1594250"/>
              <a:ext cx="848185" cy="32710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14,4%</a:t>
              </a:r>
            </a:p>
            <a:p>
              <a:pPr algn="ctr"/>
              <a:r>
                <a:rPr lang="es-ES" sz="1200" b="1" dirty="0">
                  <a:solidFill>
                    <a:schemeClr val="tx1"/>
                  </a:solidFill>
                  <a:latin typeface="Arial Narrow" panose="020B0606020202030204" pitchFamily="34" charset="0"/>
                </a:rPr>
                <a:t>28 casos</a:t>
              </a:r>
              <a:endParaRPr lang="es-CO" sz="1200" dirty="0">
                <a:solidFill>
                  <a:schemeClr val="tx1"/>
                </a:solidFill>
                <a:latin typeface="Arial Narrow" panose="020B0606020202030204" pitchFamily="34" charset="0"/>
              </a:endParaRPr>
            </a:p>
            <a:p>
              <a:pPr algn="ctr"/>
              <a:endParaRPr lang="es-ES" sz="1200" b="1" dirty="0">
                <a:solidFill>
                  <a:schemeClr val="tx1"/>
                </a:solidFill>
                <a:latin typeface="Arial Narrow" panose="020B0606020202030204" pitchFamily="34" charset="0"/>
              </a:endParaRPr>
            </a:p>
          </p:txBody>
        </p:sp>
        <p:sp>
          <p:nvSpPr>
            <p:cNvPr id="69" name="68 Rectángulo"/>
            <p:cNvSpPr/>
            <p:nvPr/>
          </p:nvSpPr>
          <p:spPr>
            <a:xfrm>
              <a:off x="5265956" y="1265576"/>
              <a:ext cx="775553" cy="242339"/>
            </a:xfrm>
            <a:prstGeom prst="rect">
              <a:avLst/>
            </a:prstGeom>
          </p:spPr>
          <p:txBody>
            <a:bodyPr wrap="none">
              <a:spAutoFit/>
            </a:bodyPr>
            <a:lstStyle/>
            <a:p>
              <a:r>
                <a:rPr lang="es-ES" sz="1200" b="1" u="sng" dirty="0">
                  <a:latin typeface="Arial Narrow" panose="020B0606020202030204" pitchFamily="34" charset="0"/>
                </a:rPr>
                <a:t>0 a 5 años</a:t>
              </a:r>
              <a:endParaRPr lang="es-ES" sz="1200" b="1" u="sng" dirty="0">
                <a:solidFill>
                  <a:sysClr val="windowText" lastClr="000000"/>
                </a:solidFill>
                <a:latin typeface="Arial Narrow" panose="020B0606020202030204" pitchFamily="34" charset="0"/>
              </a:endParaRPr>
            </a:p>
          </p:txBody>
        </p:sp>
      </p:grpSp>
      <p:grpSp>
        <p:nvGrpSpPr>
          <p:cNvPr id="74" name="73 Grupo"/>
          <p:cNvGrpSpPr/>
          <p:nvPr/>
        </p:nvGrpSpPr>
        <p:grpSpPr>
          <a:xfrm>
            <a:off x="2540771" y="5803201"/>
            <a:ext cx="1253869" cy="1720837"/>
            <a:chOff x="2520070" y="2265531"/>
            <a:chExt cx="1253869" cy="1720837"/>
          </a:xfrm>
        </p:grpSpPr>
        <p:sp>
          <p:nvSpPr>
            <p:cNvPr id="76" name="75 Rectángulo redondeado"/>
            <p:cNvSpPr/>
            <p:nvPr/>
          </p:nvSpPr>
          <p:spPr>
            <a:xfrm>
              <a:off x="2538513" y="3386357"/>
              <a:ext cx="969054" cy="37111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Narrow" panose="020B0606020202030204" pitchFamily="34" charset="0"/>
                </a:rPr>
                <a:t>53,8%</a:t>
              </a:r>
            </a:p>
          </p:txBody>
        </p:sp>
        <p:sp>
          <p:nvSpPr>
            <p:cNvPr id="77" name="76 Rectángulo"/>
            <p:cNvSpPr/>
            <p:nvPr/>
          </p:nvSpPr>
          <p:spPr>
            <a:xfrm>
              <a:off x="2520070" y="2265531"/>
              <a:ext cx="1253869" cy="276999"/>
            </a:xfrm>
            <a:prstGeom prst="rect">
              <a:avLst/>
            </a:prstGeom>
          </p:spPr>
          <p:txBody>
            <a:bodyPr wrap="none">
              <a:spAutoFit/>
            </a:bodyPr>
            <a:lstStyle/>
            <a:p>
              <a:pPr algn="ctr"/>
              <a:r>
                <a:rPr lang="es-ES" sz="1200" b="1" u="sng" dirty="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679103" y="3709369"/>
              <a:ext cx="790601" cy="276999"/>
            </a:xfrm>
            <a:prstGeom prst="rect">
              <a:avLst/>
            </a:prstGeom>
          </p:spPr>
          <p:txBody>
            <a:bodyPr wrap="none">
              <a:spAutoFit/>
            </a:bodyPr>
            <a:lstStyle/>
            <a:p>
              <a:r>
                <a:rPr lang="es-ES" sz="1200" b="1" dirty="0">
                  <a:latin typeface="Arial Narrow" panose="020B0606020202030204" pitchFamily="34" charset="0"/>
                </a:rPr>
                <a:t>105 casos</a:t>
              </a:r>
              <a:endParaRPr lang="es-CO" sz="1200" dirty="0">
                <a:latin typeface="Arial Narrow" panose="020B0606020202030204" pitchFamily="34" charset="0"/>
              </a:endParaRPr>
            </a:p>
          </p:txBody>
        </p:sp>
      </p:grpSp>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63878" y="7649568"/>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85983" y="6011182"/>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4265" y="6107032"/>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4893" y="6104792"/>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153" y="6651107"/>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48,7%</a:t>
              </a: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a:latin typeface="Arial Narrow" panose="020B0606020202030204" pitchFamily="34" charset="0"/>
                </a:rPr>
                <a:t>95 casos</a:t>
              </a:r>
              <a:endParaRPr lang="es-CO" sz="1200" dirty="0">
                <a:latin typeface="Arial Narrow" panose="020B0606020202030204" pitchFamily="34" charset="0"/>
              </a:endParaRPr>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43206" y="6091585"/>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79894" y="6659613"/>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7,2%</a:t>
              </a:r>
            </a:p>
          </p:txBody>
        </p:sp>
        <p:sp>
          <p:nvSpPr>
            <p:cNvPr id="112" name="111 Rectángulo"/>
            <p:cNvSpPr/>
            <p:nvPr/>
          </p:nvSpPr>
          <p:spPr>
            <a:xfrm>
              <a:off x="5338616" y="1270665"/>
              <a:ext cx="676788" cy="276999"/>
            </a:xfrm>
            <a:prstGeom prst="rect">
              <a:avLst/>
            </a:prstGeom>
          </p:spPr>
          <p:txBody>
            <a:bodyPr wrap="none">
              <a:spAutoFit/>
            </a:bodyPr>
            <a:lstStyle/>
            <a:p>
              <a:r>
                <a:rPr lang="es-ES" sz="1200" b="1" u="sng" dirty="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a:latin typeface="Arial Narrow" panose="020B0606020202030204" pitchFamily="34" charset="0"/>
                </a:rPr>
                <a:t>14 casos</a:t>
              </a:r>
              <a:endParaRPr lang="es-CO" sz="1200" dirty="0">
                <a:latin typeface="Arial Narrow" panose="020B0606020202030204" pitchFamily="34" charset="0"/>
              </a:endParaRPr>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599" y="6134263"/>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79417"/>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10,8%</a:t>
              </a: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a:latin typeface="Arial Narrow" panose="020B0606020202030204" pitchFamily="34" charset="0"/>
                </a:rPr>
                <a:t>21 casos</a:t>
              </a:r>
              <a:endParaRPr lang="es-CO" sz="1200" dirty="0">
                <a:latin typeface="Arial Narrow" panose="020B0606020202030204" pitchFamily="34" charset="0"/>
              </a:endParaRPr>
            </a:p>
          </p:txBody>
        </p:sp>
      </p:grpSp>
      <p:grpSp>
        <p:nvGrpSpPr>
          <p:cNvPr id="79" name="78 Grupo"/>
          <p:cNvGrpSpPr/>
          <p:nvPr/>
        </p:nvGrpSpPr>
        <p:grpSpPr>
          <a:xfrm>
            <a:off x="52198" y="5797015"/>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 y Edad</a:t>
              </a:r>
            </a:p>
          </p:txBody>
        </p:sp>
      </p:grpSp>
      <p:grpSp>
        <p:nvGrpSpPr>
          <p:cNvPr id="99" name="98 Grupo"/>
          <p:cNvGrpSpPr/>
          <p:nvPr/>
        </p:nvGrpSpPr>
        <p:grpSpPr>
          <a:xfrm>
            <a:off x="3843436" y="5763791"/>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Lugar de exposición</a:t>
              </a:r>
            </a:p>
          </p:txBody>
        </p:sp>
      </p:grpSp>
      <p:grpSp>
        <p:nvGrpSpPr>
          <p:cNvPr id="126" name="2 Grupo"/>
          <p:cNvGrpSpPr/>
          <p:nvPr/>
        </p:nvGrpSpPr>
        <p:grpSpPr>
          <a:xfrm>
            <a:off x="1430193" y="6183062"/>
            <a:ext cx="801113" cy="1366299"/>
            <a:chOff x="1707100" y="1161621"/>
            <a:chExt cx="979343" cy="1816232"/>
          </a:xfrm>
        </p:grpSpPr>
        <p:sp>
          <p:nvSpPr>
            <p:cNvPr id="127" name="41 Rectángulo redondeado"/>
            <p:cNvSpPr/>
            <p:nvPr/>
          </p:nvSpPr>
          <p:spPr>
            <a:xfrm>
              <a:off x="1707100" y="2150339"/>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35%</a:t>
              </a:r>
            </a:p>
          </p:txBody>
        </p:sp>
        <p:sp>
          <p:nvSpPr>
            <p:cNvPr id="128" name="31 Rectángulo"/>
            <p:cNvSpPr/>
            <p:nvPr/>
          </p:nvSpPr>
          <p:spPr>
            <a:xfrm>
              <a:off x="1711689" y="1791006"/>
              <a:ext cx="954735" cy="368217"/>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06175" y="2609636"/>
              <a:ext cx="880268" cy="368217"/>
            </a:xfrm>
            <a:prstGeom prst="rect">
              <a:avLst/>
            </a:prstGeom>
          </p:spPr>
          <p:txBody>
            <a:bodyPr wrap="none">
              <a:spAutoFit/>
            </a:bodyPr>
            <a:lstStyle/>
            <a:p>
              <a:r>
                <a:rPr lang="es-ES" sz="1200" b="1" dirty="0">
                  <a:latin typeface="Arial Narrow" panose="020B0606020202030204" pitchFamily="34" charset="0"/>
                </a:rPr>
                <a:t>68 casos</a:t>
              </a:r>
              <a:endParaRPr lang="es-CO" sz="1200" dirty="0">
                <a:latin typeface="Arial Narrow" panose="020B0606020202030204" pitchFamily="34" charset="0"/>
              </a:endParaRPr>
            </a:p>
          </p:txBody>
        </p:sp>
        <p:pic>
          <p:nvPicPr>
            <p:cNvPr id="13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862841" y="1161621"/>
              <a:ext cx="530003" cy="69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 name="Picture 5">
            <a:extLst>
              <a:ext uri="{FF2B5EF4-FFF2-40B4-BE49-F238E27FC236}">
                <a16:creationId xmlns:a16="http://schemas.microsoft.com/office/drawing/2014/main" id="{B665D345-18D6-4EB2-8A9E-AC6977636351}"/>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5403184" y="7501551"/>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6">
            <a:extLst>
              <a:ext uri="{FF2B5EF4-FFF2-40B4-BE49-F238E27FC236}">
                <a16:creationId xmlns:a16="http://schemas.microsoft.com/office/drawing/2014/main" id="{ADDCC91F-F042-4E4C-8FE1-1F27708C330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6246055" y="7567347"/>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84 Grupo">
            <a:extLst>
              <a:ext uri="{FF2B5EF4-FFF2-40B4-BE49-F238E27FC236}">
                <a16:creationId xmlns:a16="http://schemas.microsoft.com/office/drawing/2014/main" id="{662AAAA1-4E78-4481-92D9-CA9334048BA3}"/>
              </a:ext>
            </a:extLst>
          </p:cNvPr>
          <p:cNvGrpSpPr/>
          <p:nvPr/>
        </p:nvGrpSpPr>
        <p:grpSpPr>
          <a:xfrm>
            <a:off x="5154891" y="8220299"/>
            <a:ext cx="1335334" cy="706735"/>
            <a:chOff x="37098" y="7409712"/>
            <a:chExt cx="1229607" cy="420265"/>
          </a:xfrm>
        </p:grpSpPr>
        <p:sp>
          <p:nvSpPr>
            <p:cNvPr id="84" name="85 CuadroTexto">
              <a:extLst>
                <a:ext uri="{FF2B5EF4-FFF2-40B4-BE49-F238E27FC236}">
                  <a16:creationId xmlns:a16="http://schemas.microsoft.com/office/drawing/2014/main" id="{CC238E2B-6320-469A-B131-F5537EFE1BD5}"/>
                </a:ext>
              </a:extLst>
            </p:cNvPr>
            <p:cNvSpPr txBox="1"/>
            <p:nvPr/>
          </p:nvSpPr>
          <p:spPr>
            <a:xfrm>
              <a:off x="37098" y="7409712"/>
              <a:ext cx="1229607" cy="16471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85" name="86 Rectángulo redondeado">
              <a:extLst>
                <a:ext uri="{FF2B5EF4-FFF2-40B4-BE49-F238E27FC236}">
                  <a16:creationId xmlns:a16="http://schemas.microsoft.com/office/drawing/2014/main" id="{BF53C72B-8251-4130-9F78-74696754CD80}"/>
                </a:ext>
              </a:extLst>
            </p:cNvPr>
            <p:cNvSpPr/>
            <p:nvPr/>
          </p:nvSpPr>
          <p:spPr>
            <a:xfrm>
              <a:off x="249055" y="7599703"/>
              <a:ext cx="805692"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23% </a:t>
              </a:r>
            </a:p>
            <a:p>
              <a:pPr algn="ctr"/>
              <a:r>
                <a:rPr lang="es-ES" sz="1200" b="1" dirty="0">
                  <a:solidFill>
                    <a:schemeClr val="tx1"/>
                  </a:solidFill>
                  <a:latin typeface="Arial Narrow" panose="020B0606020202030204" pitchFamily="34" charset="0"/>
                </a:rPr>
                <a:t>45 casos </a:t>
              </a:r>
            </a:p>
          </p:txBody>
        </p:sp>
      </p:grpSp>
      <p:grpSp>
        <p:nvGrpSpPr>
          <p:cNvPr id="86" name="88 Grupo">
            <a:extLst>
              <a:ext uri="{FF2B5EF4-FFF2-40B4-BE49-F238E27FC236}">
                <a16:creationId xmlns:a16="http://schemas.microsoft.com/office/drawing/2014/main" id="{D1AB1965-371E-492E-B658-3F461F1F4E4A}"/>
              </a:ext>
            </a:extLst>
          </p:cNvPr>
          <p:cNvGrpSpPr/>
          <p:nvPr/>
        </p:nvGrpSpPr>
        <p:grpSpPr>
          <a:xfrm>
            <a:off x="6094749" y="8139545"/>
            <a:ext cx="1229607" cy="784842"/>
            <a:chOff x="-14122" y="7072716"/>
            <a:chExt cx="1229607" cy="650645"/>
          </a:xfrm>
        </p:grpSpPr>
        <p:sp>
          <p:nvSpPr>
            <p:cNvPr id="87" name="89 CuadroTexto">
              <a:extLst>
                <a:ext uri="{FF2B5EF4-FFF2-40B4-BE49-F238E27FC236}">
                  <a16:creationId xmlns:a16="http://schemas.microsoft.com/office/drawing/2014/main" id="{68260BE5-C6A5-43B1-A300-5FA2FF71526C}"/>
                </a:ext>
              </a:extLst>
            </p:cNvPr>
            <p:cNvSpPr txBox="1"/>
            <p:nvPr/>
          </p:nvSpPr>
          <p:spPr>
            <a:xfrm>
              <a:off x="-14122" y="7072716"/>
              <a:ext cx="1229607" cy="229636"/>
            </a:xfrm>
            <a:prstGeom prst="rect">
              <a:avLst/>
            </a:prstGeom>
            <a:noFill/>
          </p:spPr>
          <p:txBody>
            <a:bodyPr wrap="square" rtlCol="0">
              <a:spAutoFit/>
            </a:bodyPr>
            <a:lstStyle/>
            <a:p>
              <a:pPr algn="ctr"/>
              <a:r>
                <a:rPr lang="es-ES" sz="1200" b="1" u="sng" dirty="0">
                  <a:latin typeface="Arial Narrow" panose="020B0606020202030204" pitchFamily="34" charset="0"/>
                </a:rPr>
                <a:t>Defunciones</a:t>
              </a:r>
            </a:p>
          </p:txBody>
        </p:sp>
        <p:sp>
          <p:nvSpPr>
            <p:cNvPr id="95" name="90 Rectángulo redondeado">
              <a:extLst>
                <a:ext uri="{FF2B5EF4-FFF2-40B4-BE49-F238E27FC236}">
                  <a16:creationId xmlns:a16="http://schemas.microsoft.com/office/drawing/2014/main" id="{28F3D7C9-7F10-4E97-AC5B-A5FBD0B1E948}"/>
                </a:ext>
              </a:extLst>
            </p:cNvPr>
            <p:cNvSpPr/>
            <p:nvPr/>
          </p:nvSpPr>
          <p:spPr>
            <a:xfrm>
              <a:off x="232404" y="7363321"/>
              <a:ext cx="813055"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a:t>
              </a:r>
            </a:p>
            <a:p>
              <a:pPr algn="ctr"/>
              <a:r>
                <a:rPr lang="es-ES" sz="1200" b="1" dirty="0">
                  <a:solidFill>
                    <a:schemeClr val="tx1"/>
                  </a:solidFill>
                  <a:latin typeface="Arial Narrow" panose="020B0606020202030204" pitchFamily="34" charset="0"/>
                </a:rPr>
                <a:t>2 casos</a:t>
              </a:r>
            </a:p>
            <a:p>
              <a:pPr algn="ctr"/>
              <a:endParaRPr lang="es-ES" sz="1200" b="1" dirty="0">
                <a:solidFill>
                  <a:schemeClr val="tx1"/>
                </a:solidFill>
                <a:latin typeface="Arial Narrow" panose="020B0606020202030204" pitchFamily="34" charset="0"/>
              </a:endParaRPr>
            </a:p>
          </p:txBody>
        </p:sp>
      </p:grpSp>
      <p:pic>
        <p:nvPicPr>
          <p:cNvPr id="119" name="Picture 5">
            <a:extLst>
              <a:ext uri="{FF2B5EF4-FFF2-40B4-BE49-F238E27FC236}">
                <a16:creationId xmlns:a16="http://schemas.microsoft.com/office/drawing/2014/main" id="{7171EB49-A713-4554-85D1-B591E7EF4C9A}"/>
              </a:ext>
            </a:extLst>
          </p:cNvPr>
          <p:cNvPicPr>
            <a:picLocks noChangeAspect="1" noChangeArrowheads="1"/>
          </p:cNvPicPr>
          <p:nvPr/>
        </p:nvPicPr>
        <p:blipFill>
          <a:blip r:embed="rId18">
            <a:biLevel thresh="50000"/>
            <a:extLst>
              <a:ext uri="{28A0092B-C50C-407E-A947-70E740481C1C}">
                <a14:useLocalDpi xmlns:a14="http://schemas.microsoft.com/office/drawing/2010/main" val="0"/>
              </a:ext>
            </a:extLst>
          </a:blip>
          <a:srcRect/>
          <a:stretch>
            <a:fillRect/>
          </a:stretch>
        </p:blipFill>
        <p:spPr bwMode="auto">
          <a:xfrm>
            <a:off x="1105817" y="7704338"/>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 name="89 Rectángulo redondeado">
            <a:extLst>
              <a:ext uri="{FF2B5EF4-FFF2-40B4-BE49-F238E27FC236}">
                <a16:creationId xmlns:a16="http://schemas.microsoft.com/office/drawing/2014/main" id="{3C85E2C0-ABE1-4847-A151-9F3962865E77}"/>
              </a:ext>
            </a:extLst>
          </p:cNvPr>
          <p:cNvSpPr/>
          <p:nvPr/>
        </p:nvSpPr>
        <p:spPr>
          <a:xfrm>
            <a:off x="2095018" y="7661565"/>
            <a:ext cx="1856730"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67,7,% - 132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19,5% - 38 casos</a:t>
            </a:r>
          </a:p>
        </p:txBody>
      </p:sp>
      <p:sp>
        <p:nvSpPr>
          <p:cNvPr id="135" name="90 Rectángulo redondeado">
            <a:extLst>
              <a:ext uri="{FF2B5EF4-FFF2-40B4-BE49-F238E27FC236}">
                <a16:creationId xmlns:a16="http://schemas.microsoft.com/office/drawing/2014/main" id="{528901BB-0510-443F-A116-8A276527FB3D}"/>
              </a:ext>
            </a:extLst>
          </p:cNvPr>
          <p:cNvSpPr/>
          <p:nvPr/>
        </p:nvSpPr>
        <p:spPr>
          <a:xfrm>
            <a:off x="1139917" y="8550500"/>
            <a:ext cx="861489" cy="43429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u="sng" dirty="0">
                <a:solidFill>
                  <a:schemeClr val="tx1"/>
                </a:solidFill>
                <a:latin typeface="Arial Narrow" panose="020B0606020202030204" pitchFamily="34" charset="0"/>
              </a:rPr>
              <a:t>Afiliación al SGSS</a:t>
            </a:r>
            <a:endParaRPr lang="es-ES" sz="1200" b="1" dirty="0">
              <a:solidFill>
                <a:schemeClr val="tx1"/>
              </a:solidFill>
              <a:latin typeface="Arial Narrow" panose="020B0606020202030204" pitchFamily="34" charset="0"/>
            </a:endParaRPr>
          </a:p>
        </p:txBody>
      </p:sp>
      <p:pic>
        <p:nvPicPr>
          <p:cNvPr id="136" name="Picture 6">
            <a:extLst>
              <a:ext uri="{FF2B5EF4-FFF2-40B4-BE49-F238E27FC236}">
                <a16:creationId xmlns:a16="http://schemas.microsoft.com/office/drawing/2014/main" id="{7570DA24-68C3-40D4-B93F-6733CCA47E3E}"/>
              </a:ext>
            </a:extLst>
          </p:cNvPr>
          <p:cNvPicPr>
            <a:picLocks noChangeAspect="1" noChangeArrowheads="1"/>
          </p:cNvPicPr>
          <p:nvPr/>
        </p:nvPicPr>
        <p:blipFill>
          <a:blip r:embed="rId19">
            <a:biLevel thresh="50000"/>
            <a:extLst>
              <a:ext uri="{28A0092B-C50C-407E-A947-70E740481C1C}">
                <a14:useLocalDpi xmlns:a14="http://schemas.microsoft.com/office/drawing/2010/main" val="0"/>
              </a:ext>
            </a:extLst>
          </a:blip>
          <a:srcRect/>
          <a:stretch>
            <a:fillRect/>
          </a:stretch>
        </p:blipFill>
        <p:spPr bwMode="auto">
          <a:xfrm>
            <a:off x="4240881" y="7524038"/>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73 Rectángulo redondeado">
            <a:extLst>
              <a:ext uri="{FF2B5EF4-FFF2-40B4-BE49-F238E27FC236}">
                <a16:creationId xmlns:a16="http://schemas.microsoft.com/office/drawing/2014/main" id="{2CA79FD0-9DC9-478C-98A4-818D4C5C6F3C}"/>
              </a:ext>
            </a:extLst>
          </p:cNvPr>
          <p:cNvSpPr/>
          <p:nvPr/>
        </p:nvSpPr>
        <p:spPr>
          <a:xfrm>
            <a:off x="3993375" y="8344594"/>
            <a:ext cx="1318662" cy="56957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Cabecera mpal</a:t>
            </a:r>
          </a:p>
          <a:p>
            <a:pPr algn="ctr"/>
            <a:r>
              <a:rPr lang="es-ES" sz="1200" b="1" dirty="0">
                <a:solidFill>
                  <a:schemeClr val="tx1"/>
                </a:solidFill>
                <a:latin typeface="Arial Narrow" panose="020B0606020202030204" pitchFamily="34" charset="0"/>
              </a:rPr>
              <a:t>99%</a:t>
            </a:r>
          </a:p>
          <a:p>
            <a:pPr algn="ctr"/>
            <a:r>
              <a:rPr lang="es-ES" sz="1200" b="1" dirty="0">
                <a:solidFill>
                  <a:schemeClr val="tx1"/>
                </a:solidFill>
                <a:latin typeface="Arial Narrow" panose="020B0606020202030204" pitchFamily="34" charset="0"/>
              </a:rPr>
              <a:t>193 casos</a:t>
            </a:r>
          </a:p>
          <a:p>
            <a:pPr algn="ctr"/>
            <a:endParaRPr lang="es-ES" sz="1200" b="1" dirty="0">
              <a:solidFill>
                <a:schemeClr val="tx1"/>
              </a:solidFill>
              <a:latin typeface="Arial Narrow" panose="020B0606020202030204" pitchFamily="34" charset="0"/>
            </a:endParaRPr>
          </a:p>
        </p:txBody>
      </p:sp>
      <p:sp>
        <p:nvSpPr>
          <p:cNvPr id="141" name="5 Rectángulo">
            <a:extLst>
              <a:ext uri="{FF2B5EF4-FFF2-40B4-BE49-F238E27FC236}">
                <a16:creationId xmlns:a16="http://schemas.microsoft.com/office/drawing/2014/main" id="{FABF4AE2-6AB5-4F5D-9351-FD3984D82E76}"/>
              </a:ext>
            </a:extLst>
          </p:cNvPr>
          <p:cNvSpPr/>
          <p:nvPr/>
        </p:nvSpPr>
        <p:spPr>
          <a:xfrm>
            <a:off x="2196117" y="2571347"/>
            <a:ext cx="4946011"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Canal endémico de </a:t>
            </a:r>
            <a:r>
              <a:rPr lang="es-CO" sz="1000" dirty="0">
                <a:latin typeface="Arial Narrow" panose="020B0606020202030204" pitchFamily="34" charset="0"/>
              </a:rPr>
              <a:t>intoxicaciones</a:t>
            </a:r>
            <a:r>
              <a:rPr lang="es-ES" sz="1000" dirty="0">
                <a:latin typeface="Arial Narrow" panose="020B0606020202030204" pitchFamily="34" charset="0"/>
              </a:rPr>
              <a:t>.. Medellín, Periodo epidemiológico II acumulado  de 2026(p). </a:t>
            </a:r>
          </a:p>
        </p:txBody>
      </p:sp>
      <p:pic>
        <p:nvPicPr>
          <p:cNvPr id="3" name="Imagen 2">
            <a:extLst>
              <a:ext uri="{FF2B5EF4-FFF2-40B4-BE49-F238E27FC236}">
                <a16:creationId xmlns:a16="http://schemas.microsoft.com/office/drawing/2014/main" id="{FBA643D5-7C26-42B2-AA2E-B0A910F977B6}"/>
              </a:ext>
            </a:extLst>
          </p:cNvPr>
          <p:cNvPicPr>
            <a:picLocks noChangeAspect="1"/>
          </p:cNvPicPr>
          <p:nvPr/>
        </p:nvPicPr>
        <p:blipFill>
          <a:blip r:embed="rId20"/>
          <a:stretch>
            <a:fillRect/>
          </a:stretch>
        </p:blipFill>
        <p:spPr>
          <a:xfrm>
            <a:off x="2240519" y="475020"/>
            <a:ext cx="4854501" cy="2121235"/>
          </a:xfrm>
          <a:prstGeom prst="rect">
            <a:avLst/>
          </a:prstGeom>
        </p:spPr>
      </p:pic>
      <p:pic>
        <p:nvPicPr>
          <p:cNvPr id="4" name="Imagen 3">
            <a:extLst>
              <a:ext uri="{FF2B5EF4-FFF2-40B4-BE49-F238E27FC236}">
                <a16:creationId xmlns:a16="http://schemas.microsoft.com/office/drawing/2014/main" id="{21A511BE-2F3E-445C-9321-439AD9726731}"/>
              </a:ext>
            </a:extLst>
          </p:cNvPr>
          <p:cNvPicPr>
            <a:picLocks noChangeAspect="1"/>
          </p:cNvPicPr>
          <p:nvPr/>
        </p:nvPicPr>
        <p:blipFill>
          <a:blip r:embed="rId21"/>
          <a:stretch>
            <a:fillRect/>
          </a:stretch>
        </p:blipFill>
        <p:spPr>
          <a:xfrm>
            <a:off x="2223118" y="2933205"/>
            <a:ext cx="4845132" cy="2078049"/>
          </a:xfrm>
          <a:prstGeom prst="rect">
            <a:avLst/>
          </a:prstGeom>
        </p:spPr>
      </p:pic>
      <p:sp>
        <p:nvSpPr>
          <p:cNvPr id="106" name="CuadroTexto 105">
            <a:extLst>
              <a:ext uri="{FF2B5EF4-FFF2-40B4-BE49-F238E27FC236}">
                <a16:creationId xmlns:a16="http://schemas.microsoft.com/office/drawing/2014/main" id="{D160E24C-9A0A-4CCA-8641-650B4B402A93}"/>
              </a:ext>
            </a:extLst>
          </p:cNvPr>
          <p:cNvSpPr txBox="1"/>
          <p:nvPr/>
        </p:nvSpPr>
        <p:spPr>
          <a:xfrm>
            <a:off x="2813961" y="6635323"/>
            <a:ext cx="621968" cy="276999"/>
          </a:xfrm>
          <a:prstGeom prst="rect">
            <a:avLst/>
          </a:prstGeom>
          <a:noFill/>
        </p:spPr>
        <p:txBody>
          <a:bodyPr wrap="square">
            <a:spAutoFit/>
          </a:bodyPr>
          <a:lstStyle/>
          <a:p>
            <a:r>
              <a:rPr lang="es-CO" sz="1200" b="1" u="sng" dirty="0">
                <a:solidFill>
                  <a:sysClr val="windowText" lastClr="000000"/>
                </a:solidFill>
                <a:latin typeface="Arial Narrow" panose="020B0606020202030204" pitchFamily="34" charset="0"/>
              </a:rPr>
              <a:t>Oral</a:t>
            </a:r>
          </a:p>
        </p:txBody>
      </p:sp>
    </p:spTree>
    <p:extLst>
      <p:ext uri="{BB962C8B-B14F-4D97-AF65-F5344CB8AC3E}">
        <p14:creationId xmlns:p14="http://schemas.microsoft.com/office/powerpoint/2010/main" val="385447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25" name="69 Rectángulo">
            <a:extLst>
              <a:ext uri="{FF2B5EF4-FFF2-40B4-BE49-F238E27FC236}">
                <a16:creationId xmlns:a16="http://schemas.microsoft.com/office/drawing/2014/main" id="{16E2E6C8-7144-4647-828C-115C0D4783C1}"/>
              </a:ext>
            </a:extLst>
          </p:cNvPr>
          <p:cNvSpPr/>
          <p:nvPr/>
        </p:nvSpPr>
        <p:spPr>
          <a:xfrm>
            <a:off x="-73929" y="2385847"/>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Intoxicación aguda por sustancias químicas Periodo epidemiológico II 2026(p). </a:t>
            </a:r>
          </a:p>
        </p:txBody>
      </p:sp>
      <p:sp>
        <p:nvSpPr>
          <p:cNvPr id="27" name="69 Rectángulo">
            <a:extLst>
              <a:ext uri="{FF2B5EF4-FFF2-40B4-BE49-F238E27FC236}">
                <a16:creationId xmlns:a16="http://schemas.microsoft.com/office/drawing/2014/main" id="{2FB905D1-43C9-47F9-B2F4-C8553A42DFBF}"/>
              </a:ext>
            </a:extLst>
          </p:cNvPr>
          <p:cNvSpPr/>
          <p:nvPr/>
        </p:nvSpPr>
        <p:spPr>
          <a:xfrm>
            <a:off x="3811979" y="2394441"/>
            <a:ext cx="335636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de casos por estrato socioeconómico Medellín a Periodo epidemiológico II 2026(p).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5076056"/>
            <a:ext cx="3543965" cy="492443"/>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Casos  por grupo de sustancia, a periodo epidemiológico II acumulado. Medellín 2026(p)</a:t>
            </a:r>
          </a:p>
        </p:txBody>
      </p:sp>
      <p:sp>
        <p:nvSpPr>
          <p:cNvPr id="32" name="97 Rectángulo">
            <a:extLst>
              <a:ext uri="{FF2B5EF4-FFF2-40B4-BE49-F238E27FC236}">
                <a16:creationId xmlns:a16="http://schemas.microsoft.com/office/drawing/2014/main" id="{57DEA3A7-83EB-45AE-81E2-74DBF4E254CC}"/>
              </a:ext>
            </a:extLst>
          </p:cNvPr>
          <p:cNvSpPr/>
          <p:nvPr/>
        </p:nvSpPr>
        <p:spPr>
          <a:xfrm>
            <a:off x="-4757" y="8714682"/>
            <a:ext cx="6720353" cy="330860"/>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Comportamiento Intoxicaciones. Periodo epidemiológico II 2026(p). </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Curso de vida, estrato y grupo de sustancias</a:t>
              </a:r>
            </a:p>
          </p:txBody>
        </p:sp>
      </p:grpSp>
      <p:sp>
        <p:nvSpPr>
          <p:cNvPr id="22" name="1 Rectángulo">
            <a:extLst>
              <a:ext uri="{FF2B5EF4-FFF2-40B4-BE49-F238E27FC236}">
                <a16:creationId xmlns:a16="http://schemas.microsoft.com/office/drawing/2014/main" id="{D830343F-1A3F-40BB-BE45-44EE192B73DE}"/>
              </a:ext>
            </a:extLst>
          </p:cNvPr>
          <p:cNvSpPr/>
          <p:nvPr/>
        </p:nvSpPr>
        <p:spPr>
          <a:xfrm>
            <a:off x="3576224" y="5063570"/>
            <a:ext cx="367200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Incidencia de las intoxicaciones agudas por sustancias químicas con ocurrencia en Medellin últimos nueve años semana 8 2026(p)</a:t>
            </a:r>
          </a:p>
        </p:txBody>
      </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 </a:t>
            </a:r>
            <a:r>
              <a:rPr lang="es-ES" sz="1000" b="1" dirty="0" smtClean="0">
                <a:solidFill>
                  <a:schemeClr val="bg1"/>
                </a:solidFill>
                <a:latin typeface="Arial Narrow" panose="020B0606020202030204" pitchFamily="34" charset="0"/>
              </a:rPr>
              <a:t>13 </a:t>
            </a:r>
            <a:endParaRPr lang="es-ES" sz="1000" b="1" dirty="0">
              <a:solidFill>
                <a:schemeClr val="bg1"/>
              </a:solidFill>
              <a:latin typeface="Arial Narrow" panose="020B0606020202030204" pitchFamily="34" charset="0"/>
            </a:endParaRPr>
          </a:p>
        </p:txBody>
      </p:sp>
      <p:pic>
        <p:nvPicPr>
          <p:cNvPr id="2" name="Imagen 1">
            <a:extLst>
              <a:ext uri="{FF2B5EF4-FFF2-40B4-BE49-F238E27FC236}">
                <a16:creationId xmlns:a16="http://schemas.microsoft.com/office/drawing/2014/main" id="{C48063D7-2446-4848-A4C5-5363D713536A}"/>
              </a:ext>
            </a:extLst>
          </p:cNvPr>
          <p:cNvPicPr>
            <a:picLocks noChangeAspect="1"/>
          </p:cNvPicPr>
          <p:nvPr/>
        </p:nvPicPr>
        <p:blipFill>
          <a:blip r:embed="rId2"/>
          <a:stretch>
            <a:fillRect/>
          </a:stretch>
        </p:blipFill>
        <p:spPr>
          <a:xfrm>
            <a:off x="3724470" y="2938901"/>
            <a:ext cx="3392438" cy="2217230"/>
          </a:xfrm>
          <a:prstGeom prst="rect">
            <a:avLst/>
          </a:prstGeom>
        </p:spPr>
      </p:pic>
      <p:pic>
        <p:nvPicPr>
          <p:cNvPr id="4" name="Imagen 3">
            <a:extLst>
              <a:ext uri="{FF2B5EF4-FFF2-40B4-BE49-F238E27FC236}">
                <a16:creationId xmlns:a16="http://schemas.microsoft.com/office/drawing/2014/main" id="{F9F93117-3D1B-4ACC-9D3C-4209A7EC050E}"/>
              </a:ext>
            </a:extLst>
          </p:cNvPr>
          <p:cNvPicPr>
            <a:picLocks noChangeAspect="1"/>
          </p:cNvPicPr>
          <p:nvPr/>
        </p:nvPicPr>
        <p:blipFill>
          <a:blip r:embed="rId3"/>
          <a:stretch>
            <a:fillRect/>
          </a:stretch>
        </p:blipFill>
        <p:spPr>
          <a:xfrm>
            <a:off x="51047" y="5620607"/>
            <a:ext cx="7117298" cy="3121950"/>
          </a:xfrm>
          <a:prstGeom prst="rect">
            <a:avLst/>
          </a:prstGeom>
        </p:spPr>
      </p:pic>
      <p:pic>
        <p:nvPicPr>
          <p:cNvPr id="5" name="Imagen 4">
            <a:extLst>
              <a:ext uri="{FF2B5EF4-FFF2-40B4-BE49-F238E27FC236}">
                <a16:creationId xmlns:a16="http://schemas.microsoft.com/office/drawing/2014/main" id="{E0162645-BFD2-44AA-A688-8AF9FAF994E7}"/>
              </a:ext>
            </a:extLst>
          </p:cNvPr>
          <p:cNvPicPr>
            <a:picLocks noChangeAspect="1"/>
          </p:cNvPicPr>
          <p:nvPr/>
        </p:nvPicPr>
        <p:blipFill>
          <a:blip r:embed="rId4"/>
          <a:stretch>
            <a:fillRect/>
          </a:stretch>
        </p:blipFill>
        <p:spPr>
          <a:xfrm>
            <a:off x="10800" y="426202"/>
            <a:ext cx="3672006" cy="2035462"/>
          </a:xfrm>
          <a:prstGeom prst="rect">
            <a:avLst/>
          </a:prstGeom>
        </p:spPr>
      </p:pic>
      <p:pic>
        <p:nvPicPr>
          <p:cNvPr id="8" name="Imagen 7">
            <a:extLst>
              <a:ext uri="{FF2B5EF4-FFF2-40B4-BE49-F238E27FC236}">
                <a16:creationId xmlns:a16="http://schemas.microsoft.com/office/drawing/2014/main" id="{FF5FAF03-3408-47CB-9B67-287AD99F67FF}"/>
              </a:ext>
            </a:extLst>
          </p:cNvPr>
          <p:cNvPicPr>
            <a:picLocks noChangeAspect="1"/>
          </p:cNvPicPr>
          <p:nvPr/>
        </p:nvPicPr>
        <p:blipFill>
          <a:blip r:embed="rId5"/>
          <a:stretch>
            <a:fillRect/>
          </a:stretch>
        </p:blipFill>
        <p:spPr>
          <a:xfrm>
            <a:off x="3873340" y="453039"/>
            <a:ext cx="3295005" cy="1984386"/>
          </a:xfrm>
          <a:prstGeom prst="rect">
            <a:avLst/>
          </a:prstGeom>
        </p:spPr>
      </p:pic>
      <p:pic>
        <p:nvPicPr>
          <p:cNvPr id="9" name="Imagen 8">
            <a:extLst>
              <a:ext uri="{FF2B5EF4-FFF2-40B4-BE49-F238E27FC236}">
                <a16:creationId xmlns:a16="http://schemas.microsoft.com/office/drawing/2014/main" id="{87A59F8D-CC99-46F4-AE17-72D76EF98913}"/>
              </a:ext>
            </a:extLst>
          </p:cNvPr>
          <p:cNvPicPr>
            <a:picLocks noChangeAspect="1"/>
          </p:cNvPicPr>
          <p:nvPr/>
        </p:nvPicPr>
        <p:blipFill>
          <a:blip r:embed="rId6"/>
          <a:stretch>
            <a:fillRect/>
          </a:stretch>
        </p:blipFill>
        <p:spPr>
          <a:xfrm>
            <a:off x="72701" y="2871495"/>
            <a:ext cx="3536995" cy="2125960"/>
          </a:xfrm>
          <a:prstGeom prst="rect">
            <a:avLst/>
          </a:prstGeom>
        </p:spPr>
      </p:pic>
    </p:spTree>
    <p:extLst>
      <p:ext uri="{BB962C8B-B14F-4D97-AF65-F5344CB8AC3E}">
        <p14:creationId xmlns:p14="http://schemas.microsoft.com/office/powerpoint/2010/main" val="225300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3 Rectángulo">
            <a:extLst>
              <a:ext uri="{FF2B5EF4-FFF2-40B4-BE49-F238E27FC236}">
                <a16:creationId xmlns:a16="http://schemas.microsoft.com/office/drawing/2014/main" id="{A0A72556-472B-4DBD-9A99-B79B33E85CD2}"/>
              </a:ext>
            </a:extLst>
          </p:cNvPr>
          <p:cNvSpPr/>
          <p:nvPr/>
        </p:nvSpPr>
        <p:spPr>
          <a:xfrm>
            <a:off x="-10804" y="5168603"/>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4783543"/>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intoxicaciones agudas por sustancias químicas, a periodo epidemiológico II acumulado. Medellín 2026(p)</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a:t>
              </a:r>
            </a:p>
          </p:txBody>
        </p:sp>
      </p:grpSp>
      <p:sp>
        <p:nvSpPr>
          <p:cNvPr id="33" name="13 Rectángulo">
            <a:extLst>
              <a:ext uri="{FF2B5EF4-FFF2-40B4-BE49-F238E27FC236}">
                <a16:creationId xmlns:a16="http://schemas.microsoft.com/office/drawing/2014/main" id="{AC4FAF05-AFA5-4203-9935-2457BC31BFD3}"/>
              </a:ext>
            </a:extLst>
          </p:cNvPr>
          <p:cNvSpPr/>
          <p:nvPr/>
        </p:nvSpPr>
        <p:spPr>
          <a:xfrm>
            <a:off x="0" y="6811932"/>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34" name="38 CuadroTexto">
            <a:extLst>
              <a:ext uri="{FF2B5EF4-FFF2-40B4-BE49-F238E27FC236}">
                <a16:creationId xmlns:a16="http://schemas.microsoft.com/office/drawing/2014/main" id="{96A47E42-65E9-4289-9F6C-1C1AB5BA895E}"/>
              </a:ext>
            </a:extLst>
          </p:cNvPr>
          <p:cNvSpPr txBox="1"/>
          <p:nvPr/>
        </p:nvSpPr>
        <p:spPr>
          <a:xfrm>
            <a:off x="4827368" y="5574989"/>
            <a:ext cx="2331345" cy="577081"/>
          </a:xfrm>
          <a:prstGeom prst="rect">
            <a:avLst/>
          </a:prstGeom>
          <a:noFill/>
        </p:spPr>
        <p:txBody>
          <a:bodyPr wrap="square" rtlCol="0">
            <a:spAutoFit/>
          </a:bodyPr>
          <a:lstStyle/>
          <a:p>
            <a:pPr algn="ctr"/>
            <a:r>
              <a:rPr lang="es-ES" sz="1050" b="1" dirty="0">
                <a:latin typeface="Arial Narrow" panose="020B0606020202030204" pitchFamily="34" charset="0"/>
              </a:rPr>
              <a:t>Casos confirmados por laboratorio de intoxicación por metanol bebida adulterada</a:t>
            </a:r>
          </a:p>
        </p:txBody>
      </p:sp>
      <p:sp>
        <p:nvSpPr>
          <p:cNvPr id="36" name="CuadroTexto 35">
            <a:extLst>
              <a:ext uri="{FF2B5EF4-FFF2-40B4-BE49-F238E27FC236}">
                <a16:creationId xmlns:a16="http://schemas.microsoft.com/office/drawing/2014/main" id="{C29763A4-F9A1-40BC-87DF-C46829083469}"/>
              </a:ext>
            </a:extLst>
          </p:cNvPr>
          <p:cNvSpPr txBox="1"/>
          <p:nvPr/>
        </p:nvSpPr>
        <p:spPr>
          <a:xfrm>
            <a:off x="2293497" y="5625543"/>
            <a:ext cx="2312143" cy="430887"/>
          </a:xfrm>
          <a:prstGeom prst="rect">
            <a:avLst/>
          </a:prstGeom>
          <a:noFill/>
        </p:spPr>
        <p:txBody>
          <a:bodyPr wrap="square">
            <a:spAutoFit/>
          </a:bodyPr>
          <a:lstStyle/>
          <a:p>
            <a:pPr algn="ctr"/>
            <a:r>
              <a:rPr lang="es-ES" sz="1050" b="1" dirty="0">
                <a:latin typeface="Arial Narrow" panose="020B0606020202030204" pitchFamily="34" charset="0"/>
              </a:rPr>
              <a:t>Incidencia acumulada en población general x 100,000 habitantes</a:t>
            </a:r>
          </a:p>
        </p:txBody>
      </p:sp>
      <p:sp>
        <p:nvSpPr>
          <p:cNvPr id="37" name="CuadroTexto 36">
            <a:extLst>
              <a:ext uri="{FF2B5EF4-FFF2-40B4-BE49-F238E27FC236}">
                <a16:creationId xmlns:a16="http://schemas.microsoft.com/office/drawing/2014/main" id="{E141E421-A8CB-462C-AEE8-F557EC1E24DC}"/>
              </a:ext>
            </a:extLst>
          </p:cNvPr>
          <p:cNvSpPr txBox="1"/>
          <p:nvPr/>
        </p:nvSpPr>
        <p:spPr>
          <a:xfrm>
            <a:off x="-10804" y="5648087"/>
            <a:ext cx="2347866" cy="430887"/>
          </a:xfrm>
          <a:prstGeom prst="rect">
            <a:avLst/>
          </a:prstGeom>
          <a:noFill/>
        </p:spPr>
        <p:txBody>
          <a:bodyPr wrap="square">
            <a:spAutoFit/>
          </a:bodyPr>
          <a:lstStyle/>
          <a:p>
            <a:pPr algn="ctr"/>
            <a:r>
              <a:rPr lang="es-ES" sz="1050" b="1" dirty="0">
                <a:latin typeface="Arial Narrow" panose="020B0606020202030204" pitchFamily="34" charset="0"/>
              </a:rPr>
              <a:t>Proporción de brotes en población confinada</a:t>
            </a:r>
          </a:p>
        </p:txBody>
      </p:sp>
      <p:sp>
        <p:nvSpPr>
          <p:cNvPr id="40" name="74 CuadroTexto">
            <a:extLst>
              <a:ext uri="{FF2B5EF4-FFF2-40B4-BE49-F238E27FC236}">
                <a16:creationId xmlns:a16="http://schemas.microsoft.com/office/drawing/2014/main" id="{5643E42B-0BC0-48CC-8CF5-CACE86EDC66F}"/>
              </a:ext>
            </a:extLst>
          </p:cNvPr>
          <p:cNvSpPr txBox="1"/>
          <p:nvPr/>
        </p:nvSpPr>
        <p:spPr>
          <a:xfrm>
            <a:off x="2542122" y="6198205"/>
            <a:ext cx="1760417"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8* cada 100 mil habitantes</a:t>
            </a:r>
          </a:p>
        </p:txBody>
      </p:sp>
      <p:sp>
        <p:nvSpPr>
          <p:cNvPr id="41" name="80 CuadroTexto">
            <a:extLst>
              <a:ext uri="{FF2B5EF4-FFF2-40B4-BE49-F238E27FC236}">
                <a16:creationId xmlns:a16="http://schemas.microsoft.com/office/drawing/2014/main" id="{E022C868-7EDD-448B-B0FA-5605F11FFE70}"/>
              </a:ext>
            </a:extLst>
          </p:cNvPr>
          <p:cNvSpPr txBox="1"/>
          <p:nvPr/>
        </p:nvSpPr>
        <p:spPr>
          <a:xfrm>
            <a:off x="5268322" y="6261612"/>
            <a:ext cx="1449435"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 casos - 0%</a:t>
            </a:r>
          </a:p>
        </p:txBody>
      </p:sp>
      <p:sp>
        <p:nvSpPr>
          <p:cNvPr id="42" name="80 CuadroTexto">
            <a:extLst>
              <a:ext uri="{FF2B5EF4-FFF2-40B4-BE49-F238E27FC236}">
                <a16:creationId xmlns:a16="http://schemas.microsoft.com/office/drawing/2014/main" id="{63096A58-F3CC-4759-BCEE-0D34147C8C3D}"/>
              </a:ext>
            </a:extLst>
          </p:cNvPr>
          <p:cNvSpPr txBox="1"/>
          <p:nvPr/>
        </p:nvSpPr>
        <p:spPr>
          <a:xfrm>
            <a:off x="835926" y="6223511"/>
            <a:ext cx="541221"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a:t>
            </a:r>
          </a:p>
        </p:txBody>
      </p:sp>
      <p:grpSp>
        <p:nvGrpSpPr>
          <p:cNvPr id="43" name="72 Grupo">
            <a:extLst>
              <a:ext uri="{FF2B5EF4-FFF2-40B4-BE49-F238E27FC236}">
                <a16:creationId xmlns:a16="http://schemas.microsoft.com/office/drawing/2014/main" id="{0A8B4F07-9C99-4C4E-B668-9755E6C00DC3}"/>
              </a:ext>
            </a:extLst>
          </p:cNvPr>
          <p:cNvGrpSpPr/>
          <p:nvPr/>
        </p:nvGrpSpPr>
        <p:grpSpPr>
          <a:xfrm>
            <a:off x="223858" y="5203637"/>
            <a:ext cx="3526243" cy="261610"/>
            <a:chOff x="2448322" y="74775"/>
            <a:chExt cx="3526243" cy="261610"/>
          </a:xfrm>
        </p:grpSpPr>
        <p:sp>
          <p:nvSpPr>
            <p:cNvPr id="44" name="79 Elipse">
              <a:extLst>
                <a:ext uri="{FF2B5EF4-FFF2-40B4-BE49-F238E27FC236}">
                  <a16:creationId xmlns:a16="http://schemas.microsoft.com/office/drawing/2014/main" id="{4803568F-5672-49E3-A025-90BC4F097136}"/>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45" name="80 Conector recto">
              <a:extLst>
                <a:ext uri="{FF2B5EF4-FFF2-40B4-BE49-F238E27FC236}">
                  <a16:creationId xmlns:a16="http://schemas.microsoft.com/office/drawing/2014/main" id="{70861693-9C14-46EB-B77F-79BFE272496B}"/>
                </a:ext>
              </a:extLst>
            </p:cNvPr>
            <p:cNvCxnSpPr>
              <a:stCxn id="4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81 CuadroTexto">
              <a:extLst>
                <a:ext uri="{FF2B5EF4-FFF2-40B4-BE49-F238E27FC236}">
                  <a16:creationId xmlns:a16="http://schemas.microsoft.com/office/drawing/2014/main" id="{E682A166-5D62-40A3-8E95-EE4701EEB0D8}"/>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Indicadores</a:t>
              </a:r>
            </a:p>
          </p:txBody>
        </p:sp>
      </p:gr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 </a:t>
            </a:r>
            <a:r>
              <a:rPr lang="es-ES" sz="1000" b="1" dirty="0" smtClean="0">
                <a:solidFill>
                  <a:schemeClr val="bg1"/>
                </a:solidFill>
                <a:latin typeface="Arial Narrow" panose="020B0606020202030204" pitchFamily="34" charset="0"/>
              </a:rPr>
              <a:t>14</a:t>
            </a:r>
            <a:r>
              <a:rPr lang="es-ES" sz="1000" b="1" dirty="0" smtClean="0">
                <a:solidFill>
                  <a:schemeClr val="bg1"/>
                </a:solidFill>
                <a:latin typeface="Arial Narrow" panose="020B0606020202030204" pitchFamily="34" charset="0"/>
              </a:rPr>
              <a:t> </a:t>
            </a:r>
            <a:endParaRPr lang="es-ES" sz="1000" b="1" dirty="0">
              <a:solidFill>
                <a:schemeClr val="bg1"/>
              </a:solidFill>
              <a:latin typeface="Arial Narrow" panose="020B0606020202030204" pitchFamily="34" charset="0"/>
            </a:endParaRPr>
          </a:p>
        </p:txBody>
      </p:sp>
      <p:grpSp>
        <p:nvGrpSpPr>
          <p:cNvPr id="35" name="72 Grupo">
            <a:extLst>
              <a:ext uri="{FF2B5EF4-FFF2-40B4-BE49-F238E27FC236}">
                <a16:creationId xmlns:a16="http://schemas.microsoft.com/office/drawing/2014/main" id="{F4D17AE1-218D-4ECC-B76A-7020ACD37727}"/>
              </a:ext>
            </a:extLst>
          </p:cNvPr>
          <p:cNvGrpSpPr/>
          <p:nvPr/>
        </p:nvGrpSpPr>
        <p:grpSpPr>
          <a:xfrm>
            <a:off x="190828" y="6873456"/>
            <a:ext cx="3526243" cy="261610"/>
            <a:chOff x="2448322" y="74775"/>
            <a:chExt cx="3526243" cy="261610"/>
          </a:xfrm>
        </p:grpSpPr>
        <p:sp>
          <p:nvSpPr>
            <p:cNvPr id="38" name="79 Elipse">
              <a:extLst>
                <a:ext uri="{FF2B5EF4-FFF2-40B4-BE49-F238E27FC236}">
                  <a16:creationId xmlns:a16="http://schemas.microsoft.com/office/drawing/2014/main" id="{0F46890A-8EE3-4FA4-B7CD-D1FAEA433657}"/>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39" name="80 Conector recto">
              <a:extLst>
                <a:ext uri="{FF2B5EF4-FFF2-40B4-BE49-F238E27FC236}">
                  <a16:creationId xmlns:a16="http://schemas.microsoft.com/office/drawing/2014/main" id="{EBF4971A-7B40-41CC-B3E2-1C8AC764F939}"/>
                </a:ext>
              </a:extLst>
            </p:cNvPr>
            <p:cNvCxnSpPr>
              <a:stCxn id="38"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81 CuadroTexto">
              <a:extLst>
                <a:ext uri="{FF2B5EF4-FFF2-40B4-BE49-F238E27FC236}">
                  <a16:creationId xmlns:a16="http://schemas.microsoft.com/office/drawing/2014/main" id="{3AD4FF94-2326-4189-B93D-E6F35951B04E}"/>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Consideraciones Finales:</a:t>
              </a:r>
            </a:p>
          </p:txBody>
        </p:sp>
      </p:grpSp>
      <p:sp>
        <p:nvSpPr>
          <p:cNvPr id="48" name="84 Rectángulo">
            <a:extLst>
              <a:ext uri="{FF2B5EF4-FFF2-40B4-BE49-F238E27FC236}">
                <a16:creationId xmlns:a16="http://schemas.microsoft.com/office/drawing/2014/main" id="{B6BD1AF3-EDFA-4F81-BA82-2A7208E77614}"/>
              </a:ext>
            </a:extLst>
          </p:cNvPr>
          <p:cNvSpPr/>
          <p:nvPr/>
        </p:nvSpPr>
        <p:spPr>
          <a:xfrm>
            <a:off x="-10804" y="7196590"/>
            <a:ext cx="7135004" cy="1938992"/>
          </a:xfrm>
          <a:prstGeom prst="rect">
            <a:avLst/>
          </a:prstGeom>
        </p:spPr>
        <p:txBody>
          <a:bodyPr wrap="square">
            <a:spAutoFit/>
          </a:bodyPr>
          <a:lstStyle/>
          <a:p>
            <a:pPr algn="just"/>
            <a:r>
              <a:rPr lang="es-CO" sz="1200" dirty="0">
                <a:latin typeface="Arial Narrow" panose="020B0606020202030204" pitchFamily="34" charset="0"/>
              </a:rPr>
              <a:t>El comportamiento de la notificación tuvo </a:t>
            </a:r>
            <a:r>
              <a:rPr lang="es-ES" sz="1200" dirty="0">
                <a:latin typeface="Arial Narrow" panose="020B0606020202030204" pitchFamily="34" charset="0"/>
              </a:rPr>
              <a:t>un aumento del 2%, 4 casos más con respecto al mismo periodo del año anterior donde se presentaron 191 casos</a:t>
            </a:r>
          </a:p>
          <a:p>
            <a:pPr algn="just"/>
            <a:r>
              <a:rPr lang="es-CO" sz="1200" dirty="0">
                <a:latin typeface="Arial Narrow" panose="020B0606020202030204" pitchFamily="34" charset="0"/>
              </a:rPr>
              <a:t>Alrededor del 50,8% de las notificaciones relacionadas con las intoxicaciones corresponden a sustancias psicoactivas, viéndose mas afectado el sexo masculino. El lugar de mayor ocurrencia de las intoxicaciones en general es el hogar y la vía de exposición más frecuente es la oral.</a:t>
            </a:r>
          </a:p>
          <a:p>
            <a:pPr algn="just"/>
            <a:r>
              <a:rPr lang="es-CO" sz="1200" dirty="0">
                <a:latin typeface="Arial Narrow" panose="020B0606020202030204" pitchFamily="34" charset="0"/>
              </a:rPr>
              <a:t>En relación al tipo de exposición  la mayoría de ellas son de forma accidental 33,8%, seguida de la intencional psicoactivas 26,7%; se ve un incremento en el posible acto delictivo 22,6%. El 23% de los  afectados requirió ser hospitalizado; se presentaron 2 muertes ambas de sexo masculino uno de 17 años por consumo de cocaína y otro de 47 años por consumo de licor que contenía metanol. Se reporta una incidencia del 8% por cada cien mil habitantes.</a:t>
            </a:r>
          </a:p>
          <a:p>
            <a:pPr algn="just"/>
            <a:r>
              <a:rPr lang="es-CO" sz="1200" dirty="0">
                <a:latin typeface="Arial Narrow" panose="020B0606020202030204" pitchFamily="34" charset="0"/>
              </a:rPr>
              <a:t>Nos encontramos en zona de seguridad.</a:t>
            </a:r>
            <a:endParaRPr lang="es-ES" sz="1200" dirty="0">
              <a:latin typeface="Arial Narrow" panose="020B0606020202030204" pitchFamily="34" charset="0"/>
            </a:endParaRPr>
          </a:p>
        </p:txBody>
      </p:sp>
      <p:pic>
        <p:nvPicPr>
          <p:cNvPr id="2" name="Imagen 1">
            <a:extLst>
              <a:ext uri="{FF2B5EF4-FFF2-40B4-BE49-F238E27FC236}">
                <a16:creationId xmlns:a16="http://schemas.microsoft.com/office/drawing/2014/main" id="{7D16ACBF-F367-4F91-9272-D96C7E0BBB85}"/>
              </a:ext>
            </a:extLst>
          </p:cNvPr>
          <p:cNvPicPr>
            <a:picLocks noChangeAspect="1"/>
          </p:cNvPicPr>
          <p:nvPr/>
        </p:nvPicPr>
        <p:blipFill>
          <a:blip r:embed="rId2"/>
          <a:stretch>
            <a:fillRect/>
          </a:stretch>
        </p:blipFill>
        <p:spPr>
          <a:xfrm>
            <a:off x="22411" y="451500"/>
            <a:ext cx="7200900" cy="4332043"/>
          </a:xfrm>
          <a:prstGeom prst="rect">
            <a:avLst/>
          </a:prstGeom>
        </p:spPr>
      </p:pic>
    </p:spTree>
    <p:extLst>
      <p:ext uri="{BB962C8B-B14F-4D97-AF65-F5344CB8AC3E}">
        <p14:creationId xmlns:p14="http://schemas.microsoft.com/office/powerpoint/2010/main" val="284863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37 Rectángulo">
            <a:extLst>
              <a:ext uri="{FF2B5EF4-FFF2-40B4-BE49-F238E27FC236}">
                <a16:creationId xmlns:a16="http://schemas.microsoft.com/office/drawing/2014/main" id="{AED6385E-11E7-43C1-B226-A9F45CBDBEFF}"/>
              </a:ext>
            </a:extLst>
          </p:cNvPr>
          <p:cNvSpPr/>
          <p:nvPr/>
        </p:nvSpPr>
        <p:spPr>
          <a:xfrm>
            <a:off x="-24561" y="6413704"/>
            <a:ext cx="7200900" cy="29149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09"/>
            <a:ext cx="2180731" cy="156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307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3079525"/>
            <a:ext cx="2180731" cy="259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6133" y="1363198"/>
            <a:ext cx="2251490" cy="276999"/>
          </a:xfrm>
          <a:prstGeom prst="rect">
            <a:avLst/>
          </a:prstGeom>
          <a:noFill/>
        </p:spPr>
        <p:txBody>
          <a:bodyPr wrap="square" rtlCol="0">
            <a:spAutoFit/>
          </a:bodyPr>
          <a:lstStyle/>
          <a:p>
            <a:r>
              <a:rPr lang="es-ES" sz="1200" b="1" dirty="0">
                <a:latin typeface="Arial Narrow" panose="020B0606020202030204" pitchFamily="34" charset="0"/>
              </a:rPr>
              <a:t>Periodo epidemiológico  II 2026</a:t>
            </a:r>
          </a:p>
        </p:txBody>
      </p:sp>
      <p:grpSp>
        <p:nvGrpSpPr>
          <p:cNvPr id="8" name="7 Grupo"/>
          <p:cNvGrpSpPr/>
          <p:nvPr/>
        </p:nvGrpSpPr>
        <p:grpSpPr>
          <a:xfrm>
            <a:off x="122787" y="4407142"/>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40"/>
            </a:xfrm>
            <a:prstGeom prst="rect">
              <a:avLst/>
            </a:prstGeom>
            <a:noFill/>
          </p:spPr>
          <p:txBody>
            <a:bodyPr wrap="square" rtlCol="0">
              <a:spAutoFit/>
            </a:bodyPr>
            <a:lstStyle/>
            <a:p>
              <a:pPr algn="ctr"/>
              <a:r>
                <a:rPr lang="es-ES" b="1" dirty="0">
                  <a:latin typeface="Arial Narrow" panose="020B0606020202030204" pitchFamily="34" charset="0"/>
                </a:rPr>
                <a:t>51</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p>
        </p:txBody>
      </p:sp>
      <p:sp>
        <p:nvSpPr>
          <p:cNvPr id="37" name="36 Título"/>
          <p:cNvSpPr>
            <a:spLocks noGrp="1"/>
          </p:cNvSpPr>
          <p:nvPr>
            <p:ph type="ctrTitle"/>
          </p:nvPr>
        </p:nvSpPr>
        <p:spPr>
          <a:xfrm>
            <a:off x="-14182" y="21057"/>
            <a:ext cx="2166585" cy="1323399"/>
          </a:xfrm>
          <a:noFill/>
        </p:spPr>
        <p:txBody>
          <a:bodyPr wrap="square" rtlCol="0">
            <a:spAutoFit/>
          </a:bodyPr>
          <a:lstStyle/>
          <a:p>
            <a:r>
              <a:rPr lang="es-ES" sz="2000" b="1" dirty="0">
                <a:solidFill>
                  <a:srgbClr val="C00000"/>
                </a:solidFill>
                <a:latin typeface="Arial Narrow" panose="020B0606020202030204" pitchFamily="34" charset="0"/>
              </a:rPr>
              <a:t>Enfermedad transmitida por alimentos </a:t>
            </a:r>
            <a:r>
              <a:rPr lang="es-ES" sz="2000" b="1" dirty="0">
                <a:solidFill>
                  <a:srgbClr val="C00000"/>
                </a:solidFill>
                <a:latin typeface="Arial Narrow" panose="020B0606020202030204" pitchFamily="34" charset="0"/>
                <a:ea typeface="+mn-ea"/>
                <a:cs typeface="+mn-cs"/>
              </a:rPr>
              <a:t>ETA</a:t>
            </a:r>
            <a:br>
              <a:rPr lang="es-ES" sz="2000" b="1" dirty="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304196" y="1567020"/>
            <a:ext cx="1519238" cy="139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2159198" y="-10593"/>
            <a:ext cx="5041702" cy="31937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0" y="6422399"/>
            <a:ext cx="4189209" cy="276999"/>
            <a:chOff x="2439852" y="105252"/>
            <a:chExt cx="3471724" cy="276999"/>
          </a:xfrm>
        </p:grpSpPr>
        <p:sp>
          <p:nvSpPr>
            <p:cNvPr id="54" name="53 Elipse"/>
            <p:cNvSpPr/>
            <p:nvPr/>
          </p:nvSpPr>
          <p:spPr>
            <a:xfrm>
              <a:off x="2439852" y="135314"/>
              <a:ext cx="252096" cy="2039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cxnSpLocks/>
            </p:cNvCxnSpPr>
            <p:nvPr/>
          </p:nvCxnSpPr>
          <p:spPr>
            <a:xfrm>
              <a:off x="2727830" y="249012"/>
              <a:ext cx="5584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253873" y="105252"/>
              <a:ext cx="265770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8" name="57 Grupo"/>
          <p:cNvGrpSpPr/>
          <p:nvPr/>
        </p:nvGrpSpPr>
        <p:grpSpPr>
          <a:xfrm>
            <a:off x="172232" y="6813668"/>
            <a:ext cx="802947" cy="1613612"/>
            <a:chOff x="1059074" y="553075"/>
            <a:chExt cx="823384" cy="1630306"/>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47%</a:t>
              </a: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07898" y="1903516"/>
              <a:ext cx="774560" cy="279865"/>
            </a:xfrm>
            <a:prstGeom prst="rect">
              <a:avLst/>
            </a:prstGeom>
          </p:spPr>
          <p:txBody>
            <a:bodyPr wrap="none">
              <a:spAutoFit/>
            </a:bodyPr>
            <a:lstStyle/>
            <a:p>
              <a:r>
                <a:rPr lang="es-ES" sz="1200" b="1" dirty="0">
                  <a:latin typeface="Arial Narrow" panose="020B0606020202030204" pitchFamily="34" charset="0"/>
                </a:rPr>
                <a:t> 24 casos</a:t>
              </a:r>
              <a:endParaRPr lang="es-CO" sz="1200" dirty="0"/>
            </a:p>
          </p:txBody>
        </p:sp>
      </p:grpSp>
      <p:grpSp>
        <p:nvGrpSpPr>
          <p:cNvPr id="3" name="2 Grupo"/>
          <p:cNvGrpSpPr/>
          <p:nvPr/>
        </p:nvGrpSpPr>
        <p:grpSpPr>
          <a:xfrm>
            <a:off x="1041605" y="6828686"/>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53%</a:t>
              </a: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20069" cy="276999"/>
            </a:xfrm>
            <a:prstGeom prst="rect">
              <a:avLst/>
            </a:prstGeom>
          </p:spPr>
          <p:txBody>
            <a:bodyPr wrap="none">
              <a:spAutoFit/>
            </a:bodyPr>
            <a:lstStyle/>
            <a:p>
              <a:r>
                <a:rPr lang="es-ES" sz="1200" b="1" dirty="0">
                  <a:latin typeface="Arial Narrow" panose="020B0606020202030204" pitchFamily="34" charset="0"/>
                </a:rPr>
                <a:t>27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4282577" y="6813668"/>
            <a:ext cx="816548" cy="1619439"/>
            <a:chOff x="838588" y="8382748"/>
            <a:chExt cx="816548" cy="1431173"/>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50772"/>
              <a:chOff x="1115283" y="1243369"/>
              <a:chExt cx="816548" cy="850772"/>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35,3%</a:t>
                </a: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79" name="78 Rectángulo"/>
              <p:cNvSpPr/>
              <p:nvPr/>
            </p:nvSpPr>
            <p:spPr>
              <a:xfrm>
                <a:off x="1141927" y="1849344"/>
                <a:ext cx="755335" cy="244797"/>
              </a:xfrm>
              <a:prstGeom prst="rect">
                <a:avLst/>
              </a:prstGeom>
            </p:spPr>
            <p:txBody>
              <a:bodyPr wrap="none">
                <a:spAutoFit/>
              </a:bodyPr>
              <a:lstStyle/>
              <a:p>
                <a:r>
                  <a:rPr lang="es-ES" sz="1200" b="1" dirty="0">
                    <a:latin typeface="Arial Narrow" panose="020B0606020202030204" pitchFamily="34" charset="0"/>
                  </a:rPr>
                  <a:t> 18 casos</a:t>
                </a:r>
                <a:endParaRPr lang="es-CO" sz="1200" dirty="0"/>
              </a:p>
            </p:txBody>
          </p:sp>
        </p:grpSp>
      </p:grpSp>
      <p:grpSp>
        <p:nvGrpSpPr>
          <p:cNvPr id="9" name="8 Grupo"/>
          <p:cNvGrpSpPr/>
          <p:nvPr/>
        </p:nvGrpSpPr>
        <p:grpSpPr>
          <a:xfrm>
            <a:off x="6147173" y="6708945"/>
            <a:ext cx="915635" cy="1723639"/>
            <a:chOff x="2206271" y="8300359"/>
            <a:chExt cx="915635" cy="1511787"/>
          </a:xfrm>
        </p:grpSpPr>
        <p:grpSp>
          <p:nvGrpSpPr>
            <p:cNvPr id="71" name="70 Grupo"/>
            <p:cNvGrpSpPr/>
            <p:nvPr/>
          </p:nvGrpSpPr>
          <p:grpSpPr>
            <a:xfrm>
              <a:off x="2206271" y="8963149"/>
              <a:ext cx="915635" cy="848997"/>
              <a:chOff x="1033171" y="8262441"/>
              <a:chExt cx="915635" cy="848997"/>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52,9%</a:t>
                </a: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42953"/>
              </a:xfrm>
              <a:prstGeom prst="rect">
                <a:avLst/>
              </a:prstGeom>
            </p:spPr>
            <p:txBody>
              <a:bodyPr wrap="none">
                <a:spAutoFit/>
              </a:bodyPr>
              <a:lstStyle/>
              <a:p>
                <a:r>
                  <a:rPr lang="es-ES" sz="1200" b="1" dirty="0">
                    <a:latin typeface="Arial Narrow" panose="020B0606020202030204" pitchFamily="34" charset="0"/>
                  </a:rPr>
                  <a:t>27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222034" y="6724461"/>
            <a:ext cx="857932" cy="1705037"/>
            <a:chOff x="3636992" y="8315126"/>
            <a:chExt cx="857932" cy="1536658"/>
          </a:xfrm>
        </p:grpSpPr>
        <p:grpSp>
          <p:nvGrpSpPr>
            <p:cNvPr id="80" name="79 Grupo"/>
            <p:cNvGrpSpPr/>
            <p:nvPr/>
          </p:nvGrpSpPr>
          <p:grpSpPr>
            <a:xfrm>
              <a:off x="3659091" y="8987827"/>
              <a:ext cx="835833" cy="863957"/>
              <a:chOff x="5327048" y="1270665"/>
              <a:chExt cx="835833" cy="863957"/>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0%</a:t>
                </a: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414617" y="1884978"/>
                <a:ext cx="684803" cy="249644"/>
              </a:xfrm>
              <a:prstGeom prst="rect">
                <a:avLst/>
              </a:prstGeom>
            </p:spPr>
            <p:txBody>
              <a:bodyPr wrap="none">
                <a:spAutoFit/>
              </a:bodyPr>
              <a:lstStyle/>
              <a:p>
                <a:r>
                  <a:rPr lang="es-ES" sz="1200" b="1" dirty="0">
                    <a:latin typeface="Arial Narrow" panose="020B0606020202030204" pitchFamily="34" charset="0"/>
                  </a:rPr>
                  <a:t> 0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917573" y="6820293"/>
            <a:ext cx="1478642" cy="1590481"/>
            <a:chOff x="4557644" y="6712412"/>
            <a:chExt cx="1465466" cy="1590481"/>
          </a:xfrm>
        </p:grpSpPr>
        <p:grpSp>
          <p:nvGrpSpPr>
            <p:cNvPr id="66" name="65 Grupo"/>
            <p:cNvGrpSpPr/>
            <p:nvPr/>
          </p:nvGrpSpPr>
          <p:grpSpPr>
            <a:xfrm>
              <a:off x="4557644" y="7383815"/>
              <a:ext cx="1465466" cy="919078"/>
              <a:chOff x="3600396" y="1241665"/>
              <a:chExt cx="1465466" cy="919078"/>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68" name="67 Rectángulo"/>
              <p:cNvSpPr/>
              <p:nvPr/>
            </p:nvSpPr>
            <p:spPr>
              <a:xfrm>
                <a:off x="3600396" y="1241665"/>
                <a:ext cx="1465466"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Privado de la libertad</a:t>
                </a:r>
              </a:p>
            </p:txBody>
          </p:sp>
          <p:sp>
            <p:nvSpPr>
              <p:cNvPr id="69" name="68 Rectángulo"/>
              <p:cNvSpPr/>
              <p:nvPr/>
            </p:nvSpPr>
            <p:spPr>
              <a:xfrm>
                <a:off x="3920197" y="1883744"/>
                <a:ext cx="678701" cy="276999"/>
              </a:xfrm>
              <a:prstGeom prst="rect">
                <a:avLst/>
              </a:prstGeom>
            </p:spPr>
            <p:txBody>
              <a:bodyPr wrap="none">
                <a:spAutoFit/>
              </a:bodyPr>
              <a:lstStyle/>
              <a:p>
                <a:r>
                  <a:rPr lang="es-ES" sz="1200" b="1" dirty="0">
                    <a:latin typeface="Arial Narrow" panose="020B0606020202030204" pitchFamily="34" charset="0"/>
                  </a:rPr>
                  <a:t> 0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987" y="671241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49716" y="4963202"/>
            <a:ext cx="2095750" cy="1200329"/>
          </a:xfrm>
          <a:prstGeom prst="rect">
            <a:avLst/>
          </a:prstGeom>
          <a:noFill/>
        </p:spPr>
        <p:txBody>
          <a:bodyPr wrap="square" rtlCol="0">
            <a:spAutoFit/>
          </a:bodyPr>
          <a:lstStyle/>
          <a:p>
            <a:pPr algn="ctr"/>
            <a:r>
              <a:rPr lang="es-ES" sz="1200" b="1" dirty="0">
                <a:latin typeface="Arial Narrow" panose="020B0606020202030204" pitchFamily="34" charset="0"/>
              </a:rPr>
              <a:t>19 (37,2%) personas afectadas en 4 brotes;  32 (62,7%) casos individuales.</a:t>
            </a:r>
            <a:endParaRPr lang="es-ES" sz="1600" b="1" dirty="0">
              <a:latin typeface="Arial Narrow" panose="020B0606020202030204" pitchFamily="34" charset="0"/>
            </a:endParaRPr>
          </a:p>
          <a:p>
            <a:pPr algn="ctr"/>
            <a:r>
              <a:rPr lang="es-ES" sz="1200" b="1" dirty="0">
                <a:latin typeface="Arial Narrow" panose="020B0606020202030204" pitchFamily="34" charset="0"/>
              </a:rPr>
              <a:t>3,8% menos con relación al mismo periodo del año anterior, donde se reportaron 53 casos </a:t>
            </a:r>
          </a:p>
        </p:txBody>
      </p:sp>
      <p:pic>
        <p:nvPicPr>
          <p:cNvPr id="85" name="Imagen 84">
            <a:extLst>
              <a:ext uri="{FF2B5EF4-FFF2-40B4-BE49-F238E27FC236}">
                <a16:creationId xmlns:a16="http://schemas.microsoft.com/office/drawing/2014/main" id="{8A1BB4ED-BAC0-4736-BD02-3F4DB82A857E}"/>
              </a:ext>
            </a:extLst>
          </p:cNvPr>
          <p:cNvPicPr>
            <a:picLocks noChangeAspect="1"/>
          </p:cNvPicPr>
          <p:nvPr/>
        </p:nvPicPr>
        <p:blipFill>
          <a:blip r:embed="rId14"/>
          <a:stretch>
            <a:fillRect/>
          </a:stretch>
        </p:blipFill>
        <p:spPr>
          <a:xfrm>
            <a:off x="3142276" y="55113"/>
            <a:ext cx="2597121" cy="323116"/>
          </a:xfrm>
          <a:prstGeom prst="rect">
            <a:avLst/>
          </a:prstGeom>
        </p:spPr>
      </p:pic>
      <p:grpSp>
        <p:nvGrpSpPr>
          <p:cNvPr id="15" name="14 Grupo"/>
          <p:cNvGrpSpPr/>
          <p:nvPr/>
        </p:nvGrpSpPr>
        <p:grpSpPr>
          <a:xfrm>
            <a:off x="2223336" y="98683"/>
            <a:ext cx="936104" cy="191774"/>
            <a:chOff x="2448322" y="74775"/>
            <a:chExt cx="936104" cy="230379"/>
          </a:xfrm>
        </p:grpSpPr>
        <p:sp>
          <p:nvSpPr>
            <p:cNvPr id="11" name="10 Elipse"/>
            <p:cNvSpPr/>
            <p:nvPr/>
          </p:nvSpPr>
          <p:spPr>
            <a:xfrm>
              <a:off x="2448322" y="74775"/>
              <a:ext cx="288032" cy="23037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cxnSpLocks/>
              <a:stCxn id="11" idx="6"/>
            </p:cNvCxnSpPr>
            <p:nvPr/>
          </p:nvCxnSpPr>
          <p:spPr>
            <a:xfrm>
              <a:off x="2736354" y="189965"/>
              <a:ext cx="648072" cy="156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0" name="84 Grupo">
            <a:extLst>
              <a:ext uri="{FF2B5EF4-FFF2-40B4-BE49-F238E27FC236}">
                <a16:creationId xmlns:a16="http://schemas.microsoft.com/office/drawing/2014/main" id="{906C631A-D547-468B-8A7E-521EC9694A55}"/>
              </a:ext>
            </a:extLst>
          </p:cNvPr>
          <p:cNvGrpSpPr/>
          <p:nvPr/>
        </p:nvGrpSpPr>
        <p:grpSpPr>
          <a:xfrm>
            <a:off x="1781397" y="7495545"/>
            <a:ext cx="1335334" cy="681996"/>
            <a:chOff x="37098" y="7421905"/>
            <a:chExt cx="1229607" cy="397370"/>
          </a:xfrm>
        </p:grpSpPr>
        <p:sp>
          <p:nvSpPr>
            <p:cNvPr id="101" name="85 CuadroTexto">
              <a:extLst>
                <a:ext uri="{FF2B5EF4-FFF2-40B4-BE49-F238E27FC236}">
                  <a16:creationId xmlns:a16="http://schemas.microsoft.com/office/drawing/2014/main" id="{E2024541-4AA9-4DB4-996C-972F5DE242DC}"/>
                </a:ext>
              </a:extLst>
            </p:cNvPr>
            <p:cNvSpPr txBox="1"/>
            <p:nvPr/>
          </p:nvSpPr>
          <p:spPr>
            <a:xfrm>
              <a:off x="37098" y="742190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102" name="86 Rectángulo redondeado">
              <a:extLst>
                <a:ext uri="{FF2B5EF4-FFF2-40B4-BE49-F238E27FC236}">
                  <a16:creationId xmlns:a16="http://schemas.microsoft.com/office/drawing/2014/main" id="{656BBBCD-0278-408C-95FC-5CEDAAED9EDC}"/>
                </a:ext>
              </a:extLst>
            </p:cNvPr>
            <p:cNvSpPr/>
            <p:nvPr/>
          </p:nvSpPr>
          <p:spPr>
            <a:xfrm>
              <a:off x="258595" y="7589001"/>
              <a:ext cx="752995"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13,7%</a:t>
              </a:r>
            </a:p>
          </p:txBody>
        </p:sp>
      </p:grpSp>
      <p:pic>
        <p:nvPicPr>
          <p:cNvPr id="103" name="Picture 5">
            <a:extLst>
              <a:ext uri="{FF2B5EF4-FFF2-40B4-BE49-F238E27FC236}">
                <a16:creationId xmlns:a16="http://schemas.microsoft.com/office/drawing/2014/main" id="{558767E4-B268-4103-BC13-C5BB27A64A8F}"/>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1958605" y="6825074"/>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64 Rectángulo">
            <a:extLst>
              <a:ext uri="{FF2B5EF4-FFF2-40B4-BE49-F238E27FC236}">
                <a16:creationId xmlns:a16="http://schemas.microsoft.com/office/drawing/2014/main" id="{7224608D-1BC5-421B-8B7F-E8FA779894B4}"/>
              </a:ext>
            </a:extLst>
          </p:cNvPr>
          <p:cNvSpPr/>
          <p:nvPr/>
        </p:nvSpPr>
        <p:spPr>
          <a:xfrm>
            <a:off x="2096997" y="8142371"/>
            <a:ext cx="720069" cy="276999"/>
          </a:xfrm>
          <a:prstGeom prst="rect">
            <a:avLst/>
          </a:prstGeom>
        </p:spPr>
        <p:txBody>
          <a:bodyPr wrap="none">
            <a:spAutoFit/>
          </a:bodyPr>
          <a:lstStyle/>
          <a:p>
            <a:r>
              <a:rPr lang="es-ES" sz="1200" b="1" dirty="0">
                <a:latin typeface="Arial Narrow" panose="020B0606020202030204" pitchFamily="34" charset="0"/>
              </a:rPr>
              <a:t>  7 casos</a:t>
            </a:r>
            <a:endParaRPr lang="es-CO" sz="1200" dirty="0"/>
          </a:p>
        </p:txBody>
      </p:sp>
      <p:sp>
        <p:nvSpPr>
          <p:cNvPr id="84" name="17 Rectángulo">
            <a:extLst>
              <a:ext uri="{FF2B5EF4-FFF2-40B4-BE49-F238E27FC236}">
                <a16:creationId xmlns:a16="http://schemas.microsoft.com/office/drawing/2014/main" id="{0D653BA4-53CE-48AA-A019-353A1814D57B}"/>
              </a:ext>
            </a:extLst>
          </p:cNvPr>
          <p:cNvSpPr/>
          <p:nvPr/>
        </p:nvSpPr>
        <p:spPr>
          <a:xfrm>
            <a:off x="2186926" y="2698720"/>
            <a:ext cx="5050445"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ETA. Medellín, por periodo epidemiológico c individuales y brotes 2026(p). </a:t>
            </a:r>
          </a:p>
        </p:txBody>
      </p:sp>
      <p:sp>
        <p:nvSpPr>
          <p:cNvPr id="95" name="69 Rectángulo">
            <a:extLst>
              <a:ext uri="{FF2B5EF4-FFF2-40B4-BE49-F238E27FC236}">
                <a16:creationId xmlns:a16="http://schemas.microsoft.com/office/drawing/2014/main" id="{8E8E7140-94F5-4C8C-8A29-C16443AEA836}"/>
              </a:ext>
            </a:extLst>
          </p:cNvPr>
          <p:cNvSpPr/>
          <p:nvPr/>
        </p:nvSpPr>
        <p:spPr>
          <a:xfrm>
            <a:off x="2158964" y="5977485"/>
            <a:ext cx="4928206"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las ETA. Medellin 2018 – 2026(p). </a:t>
            </a:r>
          </a:p>
        </p:txBody>
      </p:sp>
      <p:pic>
        <p:nvPicPr>
          <p:cNvPr id="2" name="Imagen 1">
            <a:extLst>
              <a:ext uri="{FF2B5EF4-FFF2-40B4-BE49-F238E27FC236}">
                <a16:creationId xmlns:a16="http://schemas.microsoft.com/office/drawing/2014/main" id="{BD778852-4DF0-4322-A9C2-593F4EA87B01}"/>
              </a:ext>
            </a:extLst>
          </p:cNvPr>
          <p:cNvPicPr>
            <a:picLocks noChangeAspect="1"/>
          </p:cNvPicPr>
          <p:nvPr/>
        </p:nvPicPr>
        <p:blipFill>
          <a:blip r:embed="rId17"/>
          <a:stretch>
            <a:fillRect/>
          </a:stretch>
        </p:blipFill>
        <p:spPr>
          <a:xfrm>
            <a:off x="2267623" y="3342174"/>
            <a:ext cx="4833044" cy="2743438"/>
          </a:xfrm>
          <a:prstGeom prst="rect">
            <a:avLst/>
          </a:prstGeom>
        </p:spPr>
      </p:pic>
      <p:pic>
        <p:nvPicPr>
          <p:cNvPr id="14" name="Imagen 13">
            <a:extLst>
              <a:ext uri="{FF2B5EF4-FFF2-40B4-BE49-F238E27FC236}">
                <a16:creationId xmlns:a16="http://schemas.microsoft.com/office/drawing/2014/main" id="{F5A4AED7-96E9-49BE-806B-BD4AADFDC14E}"/>
              </a:ext>
            </a:extLst>
          </p:cNvPr>
          <p:cNvPicPr>
            <a:picLocks noChangeAspect="1"/>
          </p:cNvPicPr>
          <p:nvPr/>
        </p:nvPicPr>
        <p:blipFill>
          <a:blip r:embed="rId18"/>
          <a:stretch>
            <a:fillRect/>
          </a:stretch>
        </p:blipFill>
        <p:spPr>
          <a:xfrm>
            <a:off x="2178926" y="352047"/>
            <a:ext cx="4928206" cy="2425800"/>
          </a:xfrm>
          <a:prstGeom prst="rect">
            <a:avLst/>
          </a:prstGeom>
        </p:spPr>
      </p:pic>
    </p:spTree>
    <p:extLst>
      <p:ext uri="{BB962C8B-B14F-4D97-AF65-F5344CB8AC3E}">
        <p14:creationId xmlns:p14="http://schemas.microsoft.com/office/powerpoint/2010/main" val="283632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36243" y="83655"/>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9765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 16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644008"/>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47855" y="156423"/>
            <a:ext cx="5341450" cy="4859437"/>
            <a:chOff x="2448322" y="-4523052"/>
            <a:chExt cx="5341450" cy="4859437"/>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596632" y="-4523052"/>
              <a:ext cx="4193140" cy="276999"/>
            </a:xfrm>
            <a:prstGeom prst="rect">
              <a:avLst/>
            </a:prstGeom>
            <a:noFill/>
          </p:spPr>
          <p:txBody>
            <a:bodyPr wrap="square" rtlCol="0">
              <a:spAutoFit/>
            </a:bodyPr>
            <a:lstStyle/>
            <a:p>
              <a:r>
                <a:rPr lang="es-ES" sz="1200" b="1" dirty="0">
                  <a:latin typeface="Arial Narrow" panose="020B0606020202030204" pitchFamily="34" charset="0"/>
                </a:rPr>
                <a:t>Grupo etario según protocolo</a:t>
              </a:r>
            </a:p>
          </p:txBody>
        </p:sp>
      </p:grpSp>
      <p:sp>
        <p:nvSpPr>
          <p:cNvPr id="31" name="69 Rectángulo">
            <a:extLst>
              <a:ext uri="{FF2B5EF4-FFF2-40B4-BE49-F238E27FC236}">
                <a16:creationId xmlns:a16="http://schemas.microsoft.com/office/drawing/2014/main" id="{E65BE18E-E8B1-4CB9-BD91-337E23F32D90}"/>
              </a:ext>
            </a:extLst>
          </p:cNvPr>
          <p:cNvSpPr/>
          <p:nvPr/>
        </p:nvSpPr>
        <p:spPr>
          <a:xfrm>
            <a:off x="18122" y="4206458"/>
            <a:ext cx="5496634"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Distribución de los grupos de edad de los casos notificados de las ETA. a P.E II, Medellín 202(p). </a:t>
            </a:r>
          </a:p>
        </p:txBody>
      </p:sp>
      <p:sp>
        <p:nvSpPr>
          <p:cNvPr id="20" name="127 Rectángulo">
            <a:extLst>
              <a:ext uri="{FF2B5EF4-FFF2-40B4-BE49-F238E27FC236}">
                <a16:creationId xmlns:a16="http://schemas.microsoft.com/office/drawing/2014/main" id="{28393C2F-2302-46EF-AAED-BD6126C15324}"/>
              </a:ext>
            </a:extLst>
          </p:cNvPr>
          <p:cNvSpPr/>
          <p:nvPr/>
        </p:nvSpPr>
        <p:spPr>
          <a:xfrm>
            <a:off x="147213" y="8749586"/>
            <a:ext cx="362015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casos por Alimento implicado en ETA. a P.E II de 2026(p). </a:t>
            </a:r>
          </a:p>
        </p:txBody>
      </p:sp>
      <p:sp>
        <p:nvSpPr>
          <p:cNvPr id="21" name="58 CuadroTexto">
            <a:extLst>
              <a:ext uri="{FF2B5EF4-FFF2-40B4-BE49-F238E27FC236}">
                <a16:creationId xmlns:a16="http://schemas.microsoft.com/office/drawing/2014/main" id="{71C45702-8304-49B6-9A60-7839B4559477}"/>
              </a:ext>
            </a:extLst>
          </p:cNvPr>
          <p:cNvSpPr txBox="1"/>
          <p:nvPr/>
        </p:nvSpPr>
        <p:spPr>
          <a:xfrm>
            <a:off x="1104972" y="4715041"/>
            <a:ext cx="4193140" cy="276999"/>
          </a:xfrm>
          <a:prstGeom prst="rect">
            <a:avLst/>
          </a:prstGeom>
          <a:noFill/>
        </p:spPr>
        <p:txBody>
          <a:bodyPr wrap="square" rtlCol="0">
            <a:spAutoFit/>
          </a:bodyPr>
          <a:lstStyle/>
          <a:p>
            <a:r>
              <a:rPr lang="es-ES" sz="1200" b="1" dirty="0">
                <a:latin typeface="Arial Narrow" panose="020B0606020202030204" pitchFamily="34" charset="0"/>
              </a:rPr>
              <a:t>Alimento implicado</a:t>
            </a:r>
          </a:p>
        </p:txBody>
      </p:sp>
      <p:pic>
        <p:nvPicPr>
          <p:cNvPr id="4" name="Imagen 3">
            <a:extLst>
              <a:ext uri="{FF2B5EF4-FFF2-40B4-BE49-F238E27FC236}">
                <a16:creationId xmlns:a16="http://schemas.microsoft.com/office/drawing/2014/main" id="{55370C1C-7E75-4FD7-83BC-A7F5223BFA4E}"/>
              </a:ext>
            </a:extLst>
          </p:cNvPr>
          <p:cNvPicPr>
            <a:picLocks noChangeAspect="1"/>
          </p:cNvPicPr>
          <p:nvPr/>
        </p:nvPicPr>
        <p:blipFill>
          <a:blip r:embed="rId3"/>
          <a:stretch>
            <a:fillRect/>
          </a:stretch>
        </p:blipFill>
        <p:spPr>
          <a:xfrm>
            <a:off x="18122" y="515561"/>
            <a:ext cx="7146535" cy="3936472"/>
          </a:xfrm>
          <a:prstGeom prst="rect">
            <a:avLst/>
          </a:prstGeom>
        </p:spPr>
      </p:pic>
      <p:pic>
        <p:nvPicPr>
          <p:cNvPr id="7" name="Imagen 6">
            <a:extLst>
              <a:ext uri="{FF2B5EF4-FFF2-40B4-BE49-F238E27FC236}">
                <a16:creationId xmlns:a16="http://schemas.microsoft.com/office/drawing/2014/main" id="{1B73FA57-8383-401E-907E-5EBF6DB3C80E}"/>
              </a:ext>
            </a:extLst>
          </p:cNvPr>
          <p:cNvPicPr>
            <a:picLocks noChangeAspect="1"/>
          </p:cNvPicPr>
          <p:nvPr/>
        </p:nvPicPr>
        <p:blipFill>
          <a:blip r:embed="rId4"/>
          <a:stretch>
            <a:fillRect/>
          </a:stretch>
        </p:blipFill>
        <p:spPr>
          <a:xfrm>
            <a:off x="47855" y="5239365"/>
            <a:ext cx="7116802" cy="3590256"/>
          </a:xfrm>
          <a:prstGeom prst="rect">
            <a:avLst/>
          </a:prstGeom>
        </p:spPr>
      </p:pic>
    </p:spTree>
    <p:extLst>
      <p:ext uri="{BB962C8B-B14F-4D97-AF65-F5344CB8AC3E}">
        <p14:creationId xmlns:p14="http://schemas.microsoft.com/office/powerpoint/2010/main" val="350820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8122" y="35088"/>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58259"/>
            <a:ext cx="5150962" cy="301001"/>
            <a:chOff x="2448322" y="35384"/>
            <a:chExt cx="5150962" cy="301001"/>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406144" y="35384"/>
              <a:ext cx="4193140" cy="276999"/>
            </a:xfrm>
            <a:prstGeom prst="rect">
              <a:avLst/>
            </a:prstGeom>
            <a:noFill/>
          </p:spPr>
          <p:txBody>
            <a:bodyPr wrap="square" rtlCol="0">
              <a:spAutoFit/>
            </a:bodyPr>
            <a:lstStyle/>
            <a:p>
              <a:r>
                <a:rPr lang="es-ES" sz="1200" b="1" dirty="0">
                  <a:latin typeface="Arial Narrow" panose="020B0606020202030204" pitchFamily="34" charset="0"/>
                </a:rPr>
                <a:t>Síntomas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70" name="69 Rectángulo"/>
          <p:cNvSpPr/>
          <p:nvPr/>
        </p:nvSpPr>
        <p:spPr>
          <a:xfrm>
            <a:off x="77562" y="4299539"/>
            <a:ext cx="4494438"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según síntomas</a:t>
            </a:r>
            <a:r>
              <a:rPr lang="pt-BR" sz="1050" dirty="0">
                <a:latin typeface="Arial Narrow" panose="020B0606020202030204" pitchFamily="34" charset="0"/>
              </a:rPr>
              <a:t> a P.E II de 2026(p)</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713420"/>
            <a:ext cx="7200900" cy="35329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13421"/>
            <a:ext cx="5129244" cy="305726"/>
            <a:chOff x="2448322" y="59386"/>
            <a:chExt cx="5129244"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84426" y="59386"/>
              <a:ext cx="4193140" cy="276999"/>
            </a:xfrm>
            <a:prstGeom prst="rect">
              <a:avLst/>
            </a:prstGeom>
            <a:noFill/>
          </p:spPr>
          <p:txBody>
            <a:bodyPr wrap="square" rtlCol="0">
              <a:spAutoFit/>
            </a:bodyPr>
            <a:lstStyle/>
            <a:p>
              <a:r>
                <a:rPr lang="es-ES" sz="1200" b="1" dirty="0">
                  <a:latin typeface="Arial Narrow" panose="020B0606020202030204" pitchFamily="34" charset="0"/>
                </a:rPr>
                <a:t>Sitio de ocurrencia</a:t>
              </a:r>
            </a:p>
          </p:txBody>
        </p:sp>
      </p:grpSp>
      <p:sp>
        <p:nvSpPr>
          <p:cNvPr id="65" name="64 Rectángulo"/>
          <p:cNvSpPr/>
          <p:nvPr/>
        </p:nvSpPr>
        <p:spPr>
          <a:xfrm>
            <a:off x="36243" y="8690186"/>
            <a:ext cx="395521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por Sitio de ocurrencia de las ETA </a:t>
            </a:r>
            <a:r>
              <a:rPr lang="pt-BR" sz="1050" dirty="0">
                <a:latin typeface="Arial Narrow" panose="020B0606020202030204" pitchFamily="34" charset="0"/>
              </a:rPr>
              <a:t>a P.E II de 2026(p).</a:t>
            </a:r>
            <a:endParaRPr lang="es-ES" sz="1050" dirty="0">
              <a:latin typeface="Arial Narrow" panose="020B0606020202030204" pitchFamily="34" charset="0"/>
            </a:endParaRPr>
          </a:p>
        </p:txBody>
      </p:sp>
      <p:pic>
        <p:nvPicPr>
          <p:cNvPr id="5" name="Imagen 4">
            <a:extLst>
              <a:ext uri="{FF2B5EF4-FFF2-40B4-BE49-F238E27FC236}">
                <a16:creationId xmlns:a16="http://schemas.microsoft.com/office/drawing/2014/main" id="{BD11C051-A5B4-49F7-BFC8-19AAEADBFEDC}"/>
              </a:ext>
            </a:extLst>
          </p:cNvPr>
          <p:cNvPicPr>
            <a:picLocks noChangeAspect="1"/>
          </p:cNvPicPr>
          <p:nvPr/>
        </p:nvPicPr>
        <p:blipFill>
          <a:blip r:embed="rId3"/>
          <a:stretch>
            <a:fillRect/>
          </a:stretch>
        </p:blipFill>
        <p:spPr>
          <a:xfrm>
            <a:off x="36243" y="472825"/>
            <a:ext cx="7200900" cy="3824679"/>
          </a:xfrm>
          <a:prstGeom prst="rect">
            <a:avLst/>
          </a:prstGeom>
        </p:spPr>
      </p:pic>
      <p:pic>
        <p:nvPicPr>
          <p:cNvPr id="6" name="Imagen 5">
            <a:extLst>
              <a:ext uri="{FF2B5EF4-FFF2-40B4-BE49-F238E27FC236}">
                <a16:creationId xmlns:a16="http://schemas.microsoft.com/office/drawing/2014/main" id="{9AEA7732-ACB8-4DA6-AA79-25F4F118D46C}"/>
              </a:ext>
            </a:extLst>
          </p:cNvPr>
          <p:cNvPicPr>
            <a:picLocks noChangeAspect="1"/>
          </p:cNvPicPr>
          <p:nvPr/>
        </p:nvPicPr>
        <p:blipFill>
          <a:blip r:embed="rId4"/>
          <a:stretch>
            <a:fillRect/>
          </a:stretch>
        </p:blipFill>
        <p:spPr>
          <a:xfrm>
            <a:off x="77562" y="5083703"/>
            <a:ext cx="6952630" cy="3731841"/>
          </a:xfrm>
          <a:prstGeom prst="rect">
            <a:avLst/>
          </a:prstGeom>
        </p:spPr>
      </p:pic>
    </p:spTree>
    <p:extLst>
      <p:ext uri="{BB962C8B-B14F-4D97-AF65-F5344CB8AC3E}">
        <p14:creationId xmlns:p14="http://schemas.microsoft.com/office/powerpoint/2010/main" val="183414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13387" y="8850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18</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42" name="45 Rectángulo">
            <a:extLst>
              <a:ext uri="{FF2B5EF4-FFF2-40B4-BE49-F238E27FC236}">
                <a16:creationId xmlns:a16="http://schemas.microsoft.com/office/drawing/2014/main" id="{9B419241-6699-4AF5-88AE-7B67507EE66B}"/>
              </a:ext>
            </a:extLst>
          </p:cNvPr>
          <p:cNvSpPr/>
          <p:nvPr/>
        </p:nvSpPr>
        <p:spPr>
          <a:xfrm>
            <a:off x="-58957" y="8770929"/>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proporción de brotes de ETA. Medellín, a periodo epidemiológico II acumulado  de  2026(p)</a:t>
            </a:r>
            <a:endParaRPr lang="es-ES" sz="1000" b="1" dirty="0">
              <a:latin typeface="Arial Narrow" panose="020B0606020202030204" pitchFamily="34" charset="0"/>
            </a:endParaRPr>
          </a:p>
        </p:txBody>
      </p:sp>
      <p:sp>
        <p:nvSpPr>
          <p:cNvPr id="38" name="45 Rectángulo">
            <a:extLst>
              <a:ext uri="{FF2B5EF4-FFF2-40B4-BE49-F238E27FC236}">
                <a16:creationId xmlns:a16="http://schemas.microsoft.com/office/drawing/2014/main" id="{7CBAF574-2D8A-445D-BFA1-4B5BC7DF2E9A}"/>
              </a:ext>
            </a:extLst>
          </p:cNvPr>
          <p:cNvSpPr/>
          <p:nvPr/>
        </p:nvSpPr>
        <p:spPr>
          <a:xfrm>
            <a:off x="36459" y="4681123"/>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incidencia de ETA. Medellín, a periodo epidemiológico II acumulado  de  2026(p)</a:t>
            </a:r>
            <a:endParaRPr lang="es-ES" sz="1000" b="1" dirty="0">
              <a:latin typeface="Arial Narrow" panose="020B0606020202030204" pitchFamily="34" charset="0"/>
            </a:endParaRPr>
          </a:p>
        </p:txBody>
      </p:sp>
      <p:sp>
        <p:nvSpPr>
          <p:cNvPr id="40" name="22 CuadroTexto">
            <a:extLst>
              <a:ext uri="{FF2B5EF4-FFF2-40B4-BE49-F238E27FC236}">
                <a16:creationId xmlns:a16="http://schemas.microsoft.com/office/drawing/2014/main" id="{0E8616E5-8BDD-4CBA-A953-498529B97F95}"/>
              </a:ext>
            </a:extLst>
          </p:cNvPr>
          <p:cNvSpPr txBox="1"/>
          <p:nvPr/>
        </p:nvSpPr>
        <p:spPr>
          <a:xfrm>
            <a:off x="1213458" y="67434"/>
            <a:ext cx="2743410"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por territorio</a:t>
            </a:r>
          </a:p>
        </p:txBody>
      </p:sp>
      <p:pic>
        <p:nvPicPr>
          <p:cNvPr id="2" name="Imagen 1">
            <a:extLst>
              <a:ext uri="{FF2B5EF4-FFF2-40B4-BE49-F238E27FC236}">
                <a16:creationId xmlns:a16="http://schemas.microsoft.com/office/drawing/2014/main" id="{92A0372D-3275-46E9-94A7-616E0D348278}"/>
              </a:ext>
            </a:extLst>
          </p:cNvPr>
          <p:cNvPicPr>
            <a:picLocks noChangeAspect="1"/>
          </p:cNvPicPr>
          <p:nvPr/>
        </p:nvPicPr>
        <p:blipFill>
          <a:blip r:embed="rId2"/>
          <a:stretch>
            <a:fillRect/>
          </a:stretch>
        </p:blipFill>
        <p:spPr>
          <a:xfrm>
            <a:off x="36459" y="442572"/>
            <a:ext cx="7127880" cy="4238551"/>
          </a:xfrm>
          <a:prstGeom prst="rect">
            <a:avLst/>
          </a:prstGeom>
        </p:spPr>
      </p:pic>
      <p:pic>
        <p:nvPicPr>
          <p:cNvPr id="4" name="Imagen 3">
            <a:extLst>
              <a:ext uri="{FF2B5EF4-FFF2-40B4-BE49-F238E27FC236}">
                <a16:creationId xmlns:a16="http://schemas.microsoft.com/office/drawing/2014/main" id="{390582D2-5AB2-4812-95B8-131B7364F970}"/>
              </a:ext>
            </a:extLst>
          </p:cNvPr>
          <p:cNvPicPr>
            <a:picLocks noChangeAspect="1"/>
          </p:cNvPicPr>
          <p:nvPr/>
        </p:nvPicPr>
        <p:blipFill>
          <a:blip r:embed="rId3"/>
          <a:stretch>
            <a:fillRect/>
          </a:stretch>
        </p:blipFill>
        <p:spPr>
          <a:xfrm>
            <a:off x="36459" y="5019677"/>
            <a:ext cx="7127880" cy="3706155"/>
          </a:xfrm>
          <a:prstGeom prst="rect">
            <a:avLst/>
          </a:prstGeom>
        </p:spPr>
      </p:pic>
    </p:spTree>
    <p:extLst>
      <p:ext uri="{BB962C8B-B14F-4D97-AF65-F5344CB8AC3E}">
        <p14:creationId xmlns:p14="http://schemas.microsoft.com/office/powerpoint/2010/main" val="368186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1" name="13 Rectángulo"/>
          <p:cNvSpPr/>
          <p:nvPr/>
        </p:nvSpPr>
        <p:spPr>
          <a:xfrm>
            <a:off x="-25589" y="5401922"/>
            <a:ext cx="7201344" cy="35426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95275" y="5408179"/>
            <a:ext cx="3520527" cy="289193"/>
            <a:chOff x="2448322" y="47192"/>
            <a:chExt cx="3520527" cy="289193"/>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76561" y="47192"/>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7" name="38 CuadroTexto"/>
          <p:cNvSpPr txBox="1"/>
          <p:nvPr/>
        </p:nvSpPr>
        <p:spPr>
          <a:xfrm>
            <a:off x="-25589" y="5771090"/>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de notificación inmediata notificados oportunamente</a:t>
            </a:r>
            <a:endParaRPr lang="es-ES" sz="1050" b="1" dirty="0">
              <a:latin typeface="Arial Narrow" panose="020B0606020202030204" pitchFamily="34" charset="0"/>
            </a:endParaRPr>
          </a:p>
        </p:txBody>
      </p:sp>
      <p:sp>
        <p:nvSpPr>
          <p:cNvPr id="18" name="42 CuadroTexto"/>
          <p:cNvSpPr txBox="1"/>
          <p:nvPr/>
        </p:nvSpPr>
        <p:spPr>
          <a:xfrm>
            <a:off x="-20574" y="666746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detecto modo de transmisión</a:t>
            </a:r>
            <a:endParaRPr lang="es-ES" sz="1050" b="1" dirty="0">
              <a:latin typeface="Arial Narrow" panose="020B0606020202030204" pitchFamily="34" charset="0"/>
            </a:endParaRPr>
          </a:p>
        </p:txBody>
      </p:sp>
      <p:sp>
        <p:nvSpPr>
          <p:cNvPr id="19" name="46 CuadroTexto"/>
          <p:cNvSpPr txBox="1"/>
          <p:nvPr/>
        </p:nvSpPr>
        <p:spPr>
          <a:xfrm>
            <a:off x="616718" y="7058130"/>
            <a:ext cx="670376" cy="369332"/>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20" name="47 CuadroTexto"/>
          <p:cNvSpPr txBox="1"/>
          <p:nvPr/>
        </p:nvSpPr>
        <p:spPr>
          <a:xfrm>
            <a:off x="4924578" y="5793422"/>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de agente etiológico</a:t>
            </a:r>
          </a:p>
        </p:txBody>
      </p:sp>
      <p:sp>
        <p:nvSpPr>
          <p:cNvPr id="21" name="48 CuadroTexto"/>
          <p:cNvSpPr txBox="1"/>
          <p:nvPr/>
        </p:nvSpPr>
        <p:spPr>
          <a:xfrm>
            <a:off x="5840828" y="6174557"/>
            <a:ext cx="521297"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50% </a:t>
            </a:r>
          </a:p>
        </p:txBody>
      </p:sp>
      <p:sp>
        <p:nvSpPr>
          <p:cNvPr id="22" name="43 CuadroTexto"/>
          <p:cNvSpPr txBox="1"/>
          <p:nvPr/>
        </p:nvSpPr>
        <p:spPr>
          <a:xfrm>
            <a:off x="4861796" y="6708040"/>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toma de muestra</a:t>
            </a:r>
          </a:p>
        </p:txBody>
      </p:sp>
      <p:sp>
        <p:nvSpPr>
          <p:cNvPr id="23" name="49 CuadroTexto"/>
          <p:cNvSpPr txBox="1"/>
          <p:nvPr/>
        </p:nvSpPr>
        <p:spPr>
          <a:xfrm>
            <a:off x="5927389" y="7040955"/>
            <a:ext cx="348173"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75</a:t>
            </a:r>
          </a:p>
        </p:txBody>
      </p:sp>
      <p:cxnSp>
        <p:nvCxnSpPr>
          <p:cNvPr id="24" name="51 Conector recto de flecha"/>
          <p:cNvCxnSpPr>
            <a:cxnSpLocks/>
          </p:cNvCxnSpPr>
          <p:nvPr/>
        </p:nvCxnSpPr>
        <p:spPr>
          <a:xfrm flipH="1">
            <a:off x="565387" y="6604956"/>
            <a:ext cx="6132296" cy="1"/>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783881" y="6081736"/>
            <a:ext cx="758541" cy="523220"/>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4 brotes</a:t>
            </a:r>
          </a:p>
          <a:p>
            <a:pPr algn="ctr"/>
            <a:r>
              <a:rPr lang="es-ES" b="1" dirty="0">
                <a:solidFill>
                  <a:srgbClr val="C00000"/>
                </a:solidFill>
                <a:latin typeface="Arial Narrow" panose="020B0606020202030204" pitchFamily="34" charset="0"/>
              </a:rPr>
              <a:t>100% </a:t>
            </a:r>
          </a:p>
        </p:txBody>
      </p:sp>
      <p:sp>
        <p:nvSpPr>
          <p:cNvPr id="26" name="31 Rectángulo"/>
          <p:cNvSpPr/>
          <p:nvPr/>
        </p:nvSpPr>
        <p:spPr>
          <a:xfrm>
            <a:off x="0" y="7771900"/>
            <a:ext cx="7171815" cy="1569660"/>
          </a:xfrm>
          <a:prstGeom prst="rect">
            <a:avLst/>
          </a:prstGeom>
        </p:spPr>
        <p:txBody>
          <a:bodyPr wrap="square">
            <a:spAutoFit/>
          </a:bodyPr>
          <a:lstStyle/>
          <a:p>
            <a:pPr algn="just"/>
            <a:r>
              <a:rPr lang="es-CO" sz="1200" dirty="0">
                <a:latin typeface="Arial Narrow" panose="020B0606020202030204" pitchFamily="34" charset="0"/>
              </a:rPr>
              <a:t>El sitio de mayor ocurrencia de las ETA a nivel individual están: el hogar seguido de los restaurantes, se presentaron cuatro  brotes afectando a 19 personas 13 por consumo de alimentos mixtos (MENÚ) en restaurantes y 6 en el hogar por alimentos que contenían anfetaminas (Acto delictivo). </a:t>
            </a:r>
            <a:r>
              <a:rPr lang="es-ES" sz="1200" dirty="0">
                <a:latin typeface="Arial Narrow" panose="020B0606020202030204" pitchFamily="34" charset="0"/>
              </a:rPr>
              <a:t>El grupo de edad más afectado es el grupo de los 20 a los 49 años seguido del  de 50  a los 74 años, </a:t>
            </a:r>
          </a:p>
          <a:p>
            <a:pPr algn="just"/>
            <a:r>
              <a:rPr lang="es-CO" sz="1200" dirty="0">
                <a:latin typeface="Arial Narrow" panose="020B0606020202030204" pitchFamily="34" charset="0"/>
              </a:rPr>
              <a:t>Los alimentos más involucrados los alimentos mixtos y los derivados lácteos (leche de formula </a:t>
            </a:r>
            <a:r>
              <a:rPr lang="es-CO" sz="1200" dirty="0" err="1">
                <a:latin typeface="Arial Narrow" panose="020B0606020202030204" pitchFamily="34" charset="0"/>
              </a:rPr>
              <a:t>Alula</a:t>
            </a:r>
            <a:r>
              <a:rPr lang="es-CO" sz="1200" dirty="0">
                <a:latin typeface="Arial Narrow" panose="020B0606020202030204" pitchFamily="34" charset="0"/>
              </a:rPr>
              <a:t>). La sintomatología más predominante es la gastrointestinal (diarrea, náuseas, vomito); dentro de los agentes identificados tenemos: </a:t>
            </a:r>
            <a:r>
              <a:rPr lang="es-CO" sz="1200" dirty="0" err="1">
                <a:latin typeface="Arial Narrow" panose="020B0606020202030204" pitchFamily="34" charset="0"/>
              </a:rPr>
              <a:t>Escherichia</a:t>
            </a:r>
            <a:r>
              <a:rPr lang="es-CO" sz="1200" dirty="0">
                <a:latin typeface="Arial Narrow" panose="020B0606020202030204" pitchFamily="34" charset="0"/>
              </a:rPr>
              <a:t> </a:t>
            </a:r>
            <a:r>
              <a:rPr lang="es-CO" sz="1200" dirty="0" err="1">
                <a:latin typeface="Arial Narrow" panose="020B0606020202030204" pitchFamily="34" charset="0"/>
              </a:rPr>
              <a:t>coli</a:t>
            </a:r>
            <a:r>
              <a:rPr lang="es-CO" sz="1200" dirty="0">
                <a:latin typeface="Arial Narrow" panose="020B0606020202030204" pitchFamily="34" charset="0"/>
              </a:rPr>
              <a:t>, anfetaminas, toxina </a:t>
            </a:r>
            <a:r>
              <a:rPr lang="es-CO" sz="1200" dirty="0" err="1">
                <a:latin typeface="Arial Narrow" panose="020B0606020202030204" pitchFamily="34" charset="0"/>
              </a:rPr>
              <a:t>cereulida</a:t>
            </a:r>
            <a:r>
              <a:rPr lang="es-CO" sz="1200" dirty="0">
                <a:latin typeface="Arial Narrow" panose="020B0606020202030204" pitchFamily="34" charset="0"/>
              </a:rPr>
              <a:t>. </a:t>
            </a:r>
            <a:r>
              <a:rPr lang="es-ES" sz="1200" dirty="0">
                <a:latin typeface="Arial Narrow" panose="020B0606020202030204" pitchFamily="34" charset="0"/>
              </a:rPr>
              <a:t>No se reportan complicaciones ni muertes</a:t>
            </a:r>
          </a:p>
          <a:p>
            <a:pPr algn="just"/>
            <a:endParaRPr lang="es-CO" sz="1200" dirty="0">
              <a:latin typeface="Arial Narrow" panose="020B0606020202030204" pitchFamily="34" charset="0"/>
            </a:endParaRPr>
          </a:p>
        </p:txBody>
      </p:sp>
      <p:sp>
        <p:nvSpPr>
          <p:cNvPr id="27" name="32 Rectángulo"/>
          <p:cNvSpPr/>
          <p:nvPr/>
        </p:nvSpPr>
        <p:spPr>
          <a:xfrm>
            <a:off x="24082" y="7506131"/>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61139" y="7537534"/>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33" name="47 CuadroTexto"/>
          <p:cNvSpPr txBox="1"/>
          <p:nvPr/>
        </p:nvSpPr>
        <p:spPr>
          <a:xfrm>
            <a:off x="2571661" y="5810688"/>
            <a:ext cx="2241210" cy="253916"/>
          </a:xfrm>
          <a:prstGeom prst="rect">
            <a:avLst/>
          </a:prstGeom>
          <a:noFill/>
        </p:spPr>
        <p:txBody>
          <a:bodyPr wrap="square" rtlCol="0">
            <a:spAutoFit/>
          </a:bodyPr>
          <a:lstStyle/>
          <a:p>
            <a:pPr algn="ctr"/>
            <a:r>
              <a:rPr lang="es-CO" sz="1050" b="1" dirty="0">
                <a:latin typeface="Arial Narrow" panose="020B0606020202030204" pitchFamily="34" charset="0"/>
              </a:rPr>
              <a:t>Porcentaje de brotes Con IVC</a:t>
            </a:r>
          </a:p>
        </p:txBody>
      </p:sp>
      <p:sp>
        <p:nvSpPr>
          <p:cNvPr id="34" name="42 CuadroTexto"/>
          <p:cNvSpPr txBox="1"/>
          <p:nvPr/>
        </p:nvSpPr>
        <p:spPr>
          <a:xfrm>
            <a:off x="2250628" y="6657951"/>
            <a:ext cx="2600644" cy="415498"/>
          </a:xfrm>
          <a:prstGeom prst="rect">
            <a:avLst/>
          </a:prstGeom>
          <a:noFill/>
        </p:spPr>
        <p:txBody>
          <a:bodyPr wrap="square" rtlCol="0">
            <a:spAutoFit/>
          </a:bodyPr>
          <a:lstStyle/>
          <a:p>
            <a:pPr algn="ctr"/>
            <a:r>
              <a:rPr lang="es-ES" sz="1050" b="1" dirty="0">
                <a:latin typeface="Arial Narrow" panose="020B0606020202030204" pitchFamily="34" charset="0"/>
              </a:rPr>
              <a:t>% de brotes de ETA de notificación inmediata con caracterización social y demográfica</a:t>
            </a:r>
          </a:p>
        </p:txBody>
      </p:sp>
      <p:sp>
        <p:nvSpPr>
          <p:cNvPr id="35" name="91 CuadroTexto"/>
          <p:cNvSpPr txBox="1"/>
          <p:nvPr/>
        </p:nvSpPr>
        <p:spPr>
          <a:xfrm>
            <a:off x="3459469" y="6178619"/>
            <a:ext cx="64472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 100% </a:t>
            </a:r>
          </a:p>
        </p:txBody>
      </p:sp>
      <p:sp>
        <p:nvSpPr>
          <p:cNvPr id="36" name="46 CuadroTexto"/>
          <p:cNvSpPr txBox="1"/>
          <p:nvPr/>
        </p:nvSpPr>
        <p:spPr>
          <a:xfrm>
            <a:off x="3330911" y="7033430"/>
            <a:ext cx="561372"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ETA </a:t>
            </a:r>
          </a:p>
        </p:txBody>
      </p:sp>
      <p:sp>
        <p:nvSpPr>
          <p:cNvPr id="39" name="5 Rectángulo">
            <a:extLst>
              <a:ext uri="{FF2B5EF4-FFF2-40B4-BE49-F238E27FC236}">
                <a16:creationId xmlns:a16="http://schemas.microsoft.com/office/drawing/2014/main" id="{28CDAF96-4F9E-4BF5-AF73-01561A898E49}"/>
              </a:ext>
            </a:extLst>
          </p:cNvPr>
          <p:cNvSpPr/>
          <p:nvPr/>
        </p:nvSpPr>
        <p:spPr>
          <a:xfrm>
            <a:off x="59194" y="499512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ETA.. Medellín, a Periodo epidemiológico </a:t>
            </a:r>
            <a:r>
              <a:rPr lang="pt-BR" sz="1100" dirty="0">
                <a:latin typeface="Arial Narrow" panose="020B0606020202030204" pitchFamily="34" charset="0"/>
              </a:rPr>
              <a:t> II de 2026(p)</a:t>
            </a:r>
            <a:endParaRPr lang="es-ES" sz="1100" dirty="0">
              <a:latin typeface="Arial Narrow" panose="020B0606020202030204" pitchFamily="34" charset="0"/>
            </a:endParaRPr>
          </a:p>
        </p:txBody>
      </p:sp>
      <p:pic>
        <p:nvPicPr>
          <p:cNvPr id="4" name="Imagen 3">
            <a:extLst>
              <a:ext uri="{FF2B5EF4-FFF2-40B4-BE49-F238E27FC236}">
                <a16:creationId xmlns:a16="http://schemas.microsoft.com/office/drawing/2014/main" id="{403A3EAC-53C9-400B-ADB3-80E5886041EB}"/>
              </a:ext>
            </a:extLst>
          </p:cNvPr>
          <p:cNvPicPr>
            <a:picLocks noChangeAspect="1"/>
          </p:cNvPicPr>
          <p:nvPr/>
        </p:nvPicPr>
        <p:blipFill>
          <a:blip r:embed="rId2"/>
          <a:stretch>
            <a:fillRect/>
          </a:stretch>
        </p:blipFill>
        <p:spPr>
          <a:xfrm>
            <a:off x="24082" y="523114"/>
            <a:ext cx="7136908" cy="4562575"/>
          </a:xfrm>
          <a:prstGeom prst="rect">
            <a:avLst/>
          </a:prstGeom>
        </p:spPr>
      </p:pic>
    </p:spTree>
    <p:extLst>
      <p:ext uri="{BB962C8B-B14F-4D97-AF65-F5344CB8AC3E}">
        <p14:creationId xmlns:p14="http://schemas.microsoft.com/office/powerpoint/2010/main" val="343441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2</a:t>
            </a:r>
            <a:endParaRPr sz="1050" b="1" dirty="0">
              <a:solidFill>
                <a:schemeClr val="dk1"/>
              </a:solidFill>
              <a:latin typeface="Arial Narrow"/>
              <a:ea typeface="Arial Narrow"/>
              <a:cs typeface="Arial Narrow"/>
              <a:sym typeface="Arial Narrow"/>
            </a:endParaRPr>
          </a:p>
        </p:txBody>
      </p:sp>
      <p:sp>
        <p:nvSpPr>
          <p:cNvPr id="117" name="Google Shape;117;p3"/>
          <p:cNvSpPr txBox="1">
            <a:spLocks noGrp="1"/>
          </p:cNvSpPr>
          <p:nvPr>
            <p:ph type="title"/>
          </p:nvPr>
        </p:nvSpPr>
        <p:spPr>
          <a:xfrm>
            <a:off x="205739" y="2937799"/>
            <a:ext cx="6727831" cy="43204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Contenido</a:t>
            </a:r>
            <a:endParaRPr sz="2000" b="1" dirty="0">
              <a:latin typeface="Arial Narrow"/>
              <a:ea typeface="Arial Narrow"/>
              <a:cs typeface="Arial Narrow"/>
              <a:sym typeface="Arial Narrow"/>
            </a:endParaRPr>
          </a:p>
        </p:txBody>
      </p:sp>
      <p:grpSp>
        <p:nvGrpSpPr>
          <p:cNvPr id="118" name="Google Shape;118;p3"/>
          <p:cNvGrpSpPr/>
          <p:nvPr/>
        </p:nvGrpSpPr>
        <p:grpSpPr>
          <a:xfrm>
            <a:off x="0" y="107504"/>
            <a:ext cx="4536554" cy="1534801"/>
            <a:chOff x="0" y="14519"/>
            <a:chExt cx="4536554" cy="1605153"/>
          </a:xfrm>
        </p:grpSpPr>
        <p:sp>
          <p:nvSpPr>
            <p:cNvPr id="119" name="Google Shape;119;p3"/>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120" name="Google Shape;120;p3"/>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1" name="Google Shape;121;p3"/>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p>
          <a:p>
            <a:pPr lvl="0" algn="ctr"/>
            <a:r>
              <a:rPr lang="es-ES" sz="800" b="1" dirty="0">
                <a:latin typeface="Arial Narrow"/>
                <a:ea typeface="Arial Narrow"/>
                <a:cs typeface="Arial Narrow"/>
                <a:sym typeface="Arial Narrow"/>
              </a:rPr>
              <a:t>Período epidemiológico 02 de 2026 - Reporte Semanas 01 a 08 (Hasta febrero 28 de 2026</a:t>
            </a:r>
            <a:r>
              <a:rPr lang="es-ES" sz="800" b="1" dirty="0" smtClean="0">
                <a:latin typeface="Arial Narrow"/>
                <a:ea typeface="Arial Narrow"/>
                <a:cs typeface="Arial Narrow"/>
                <a:sym typeface="Arial Narrow"/>
              </a:rPr>
              <a:t>)</a:t>
            </a:r>
            <a:endParaRPr lang="es-ES" sz="800" b="1" dirty="0">
              <a:latin typeface="Arial Narrow"/>
              <a:ea typeface="Arial Narrow"/>
              <a:cs typeface="Arial Narrow"/>
              <a:sym typeface="Arial Narrow"/>
            </a:endParaRPr>
          </a:p>
        </p:txBody>
      </p:sp>
      <p:graphicFrame>
        <p:nvGraphicFramePr>
          <p:cNvPr id="122" name="Google Shape;122;p3"/>
          <p:cNvGraphicFramePr/>
          <p:nvPr>
            <p:extLst>
              <p:ext uri="{D42A27DB-BD31-4B8C-83A1-F6EECF244321}">
                <p14:modId xmlns:p14="http://schemas.microsoft.com/office/powerpoint/2010/main" val="1860557089"/>
              </p:ext>
            </p:extLst>
          </p:nvPr>
        </p:nvGraphicFramePr>
        <p:xfrm>
          <a:off x="288082" y="3347864"/>
          <a:ext cx="6645502" cy="2272909"/>
        </p:xfrm>
        <a:graphic>
          <a:graphicData uri="http://schemas.openxmlformats.org/drawingml/2006/table">
            <a:tbl>
              <a:tblPr>
                <a:noFill/>
                <a:tableStyleId>{93BA0192-C984-429C-8F2B-7130667B95A3}</a:tableStyleId>
              </a:tblPr>
              <a:tblGrid>
                <a:gridCol w="2966576">
                  <a:extLst>
                    <a:ext uri="{9D8B030D-6E8A-4147-A177-3AD203B41FA5}">
                      <a16:colId xmlns:a16="http://schemas.microsoft.com/office/drawing/2014/main" val="20000"/>
                    </a:ext>
                  </a:extLst>
                </a:gridCol>
                <a:gridCol w="2966576">
                  <a:extLst>
                    <a:ext uri="{9D8B030D-6E8A-4147-A177-3AD203B41FA5}">
                      <a16:colId xmlns:a16="http://schemas.microsoft.com/office/drawing/2014/main" val="1766007609"/>
                    </a:ext>
                  </a:extLst>
                </a:gridCol>
                <a:gridCol w="356175">
                  <a:extLst>
                    <a:ext uri="{9D8B030D-6E8A-4147-A177-3AD203B41FA5}">
                      <a16:colId xmlns:a16="http://schemas.microsoft.com/office/drawing/2014/main" val="20002"/>
                    </a:ext>
                  </a:extLst>
                </a:gridCol>
                <a:gridCol w="356175">
                  <a:extLst>
                    <a:ext uri="{9D8B030D-6E8A-4147-A177-3AD203B41FA5}">
                      <a16:colId xmlns:a16="http://schemas.microsoft.com/office/drawing/2014/main" val="1506915996"/>
                    </a:ext>
                  </a:extLst>
                </a:gridCol>
              </a:tblGrid>
              <a:tr h="3744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Tos</a:t>
                      </a:r>
                      <a:r>
                        <a:rPr lang="es-CO" sz="1100" b="1" i="0" u="none" strike="noStrike" cap="none" baseline="0" dirty="0" smtClean="0">
                          <a:solidFill>
                            <a:schemeClr val="dk1"/>
                          </a:solidFill>
                          <a:latin typeface="Arial Narrow"/>
                          <a:ea typeface="Arial Narrow"/>
                          <a:cs typeface="Arial Narrow"/>
                          <a:sym typeface="Arial Narrow"/>
                        </a:rPr>
                        <a:t> ferina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r h="135925">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Parotiditis</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76371375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Varicela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6</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85516525"/>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Meningitis bacteriana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9619825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Parálisis flácida, Síndrome de rubéola congénita, Tétanos accidental, EAPV, Difteria y Sarampión</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a:t>
                      </a:r>
                      <a:r>
                        <a:rPr lang="es-CO" sz="1100" b="1" i="0" u="none" strike="noStrike" cap="none" baseline="0" dirty="0" smtClean="0">
                          <a:solidFill>
                            <a:schemeClr val="dk1"/>
                          </a:solidFill>
                          <a:latin typeface="Arial Narrow"/>
                          <a:ea typeface="Arial Narrow"/>
                          <a:cs typeface="Arial Narrow"/>
                          <a:sym typeface="Arial"/>
                        </a:rPr>
                        <a:t> 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127669879"/>
                  </a:ext>
                </a:extLst>
              </a:tr>
              <a:tr h="86683">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Hepatitis 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155222588"/>
                  </a:ext>
                </a:extLst>
              </a:tr>
              <a:tr h="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Fiebre tifoidea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11</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995222998"/>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Intoxicaciones</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12</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08"/>
                  </a:ext>
                </a:extLst>
              </a:tr>
              <a:tr h="91474">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Enfermedad transmitida por alimentos ETA</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15</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11849597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Intento de suicidio</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20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448132057"/>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Violencia de género e intrafamiliar</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23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6"/>
                  </a:ext>
                </a:extLst>
              </a:tr>
              <a:tr h="60982">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Dengue</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27</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EDA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29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2057742915"/>
                  </a:ext>
                </a:extLst>
              </a:tr>
            </a:tbl>
          </a:graphicData>
        </a:graphic>
      </p:graphicFrame>
      <p:pic>
        <p:nvPicPr>
          <p:cNvPr id="123" name="Google Shape;123;p3"/>
          <p:cNvPicPr preferRelativeResize="0"/>
          <p:nvPr/>
        </p:nvPicPr>
        <p:blipFill rotWithShape="1">
          <a:blip r:embed="rId3">
            <a:alphaModFix/>
          </a:blip>
          <a:srcRect/>
          <a:stretch/>
        </p:blipFill>
        <p:spPr>
          <a:xfrm>
            <a:off x="4449340" y="275325"/>
            <a:ext cx="2463478" cy="18607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9669" y="10266"/>
            <a:ext cx="2148327" cy="3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3938064"/>
            <a:ext cx="2180731" cy="30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90045" y="1026284"/>
            <a:ext cx="2309078"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02 - 2026</a:t>
            </a:r>
          </a:p>
        </p:txBody>
      </p:sp>
      <p:sp>
        <p:nvSpPr>
          <p:cNvPr id="6" name="5 Rectángulo"/>
          <p:cNvSpPr/>
          <p:nvPr/>
        </p:nvSpPr>
        <p:spPr>
          <a:xfrm>
            <a:off x="2179172" y="335895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Canal endémico de </a:t>
            </a:r>
            <a:r>
              <a:rPr lang="es-CO" sz="1100" dirty="0">
                <a:latin typeface="Arial Narrow" panose="020B0606020202030204" pitchFamily="34" charset="0"/>
              </a:rPr>
              <a:t>intento de suicidio</a:t>
            </a:r>
            <a:r>
              <a:rPr lang="es-ES" sz="1100" dirty="0">
                <a:latin typeface="Arial Narrow" panose="020B0606020202030204" pitchFamily="34" charset="0"/>
              </a:rPr>
              <a:t>. Medellín, a Periodo epidemiológico 02  acumulado de 2026. </a:t>
            </a:r>
          </a:p>
        </p:txBody>
      </p:sp>
      <p:grpSp>
        <p:nvGrpSpPr>
          <p:cNvPr id="8" name="7 Grupo"/>
          <p:cNvGrpSpPr/>
          <p:nvPr/>
        </p:nvGrpSpPr>
        <p:grpSpPr>
          <a:xfrm>
            <a:off x="179214" y="5325845"/>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348</a:t>
              </a:r>
            </a:p>
          </p:txBody>
        </p:sp>
      </p:grpSp>
      <p:sp>
        <p:nvSpPr>
          <p:cNvPr id="9" name="8 CuadroTexto"/>
          <p:cNvSpPr txBox="1"/>
          <p:nvPr/>
        </p:nvSpPr>
        <p:spPr>
          <a:xfrm>
            <a:off x="16447" y="5819943"/>
            <a:ext cx="2164284"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período del año anterior</a:t>
            </a:r>
          </a:p>
          <a:p>
            <a:pPr algn="ctr"/>
            <a:r>
              <a:rPr lang="es-ES" sz="1200" b="1" dirty="0">
                <a:latin typeface="Arial Narrow" panose="020B0606020202030204" pitchFamily="34" charset="0"/>
              </a:rPr>
              <a:t>disminuyó en un 1,4%</a:t>
            </a:r>
          </a:p>
        </p:txBody>
      </p:sp>
      <p:sp>
        <p:nvSpPr>
          <p:cNvPr id="18" name="17 Rectángulo"/>
          <p:cNvSpPr/>
          <p:nvPr/>
        </p:nvSpPr>
        <p:spPr>
          <a:xfrm>
            <a:off x="2163040" y="650449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a:t>
            </a:r>
            <a:r>
              <a:rPr lang="es-CO" sz="1100" dirty="0">
                <a:latin typeface="Arial Narrow" panose="020B0606020202030204" pitchFamily="34" charset="0"/>
              </a:rPr>
              <a:t>del intento de suicidio</a:t>
            </a:r>
            <a:r>
              <a:rPr lang="es-ES" sz="1100" dirty="0">
                <a:latin typeface="Arial Narrow" panose="020B0606020202030204" pitchFamily="34" charset="0"/>
              </a:rPr>
              <a:t>. Medellín, a Periodo epidemiológico 02   acumulado de 2023-2026.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20</a:t>
            </a:r>
            <a:endParaRPr lang="es-ES" sz="1050" b="1" dirty="0">
              <a:latin typeface="Arial Narrow" panose="020B0606020202030204" pitchFamily="34" charset="0"/>
            </a:endParaRPr>
          </a:p>
        </p:txBody>
      </p:sp>
      <p:sp>
        <p:nvSpPr>
          <p:cNvPr id="37" name="36 Título"/>
          <p:cNvSpPr>
            <a:spLocks noGrp="1"/>
          </p:cNvSpPr>
          <p:nvPr>
            <p:ph type="ctrTitle"/>
          </p:nvPr>
        </p:nvSpPr>
        <p:spPr>
          <a:xfrm>
            <a:off x="-18971" y="211481"/>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Intento </a:t>
            </a:r>
            <a:r>
              <a:rPr lang="es-ES" sz="2500" b="1" dirty="0">
                <a:solidFill>
                  <a:srgbClr val="C00000"/>
                </a:solidFill>
                <a:latin typeface="Arial Narrow" panose="020B0606020202030204" pitchFamily="34" charset="0"/>
                <a:ea typeface="+mn-ea"/>
                <a:cs typeface="+mn-cs"/>
              </a:rPr>
              <a:t>de suicidio</a:t>
            </a:r>
          </a:p>
        </p:txBody>
      </p:sp>
      <p:sp>
        <p:nvSpPr>
          <p:cNvPr id="71" name="70 CuadroTexto"/>
          <p:cNvSpPr txBox="1"/>
          <p:nvPr/>
        </p:nvSpPr>
        <p:spPr>
          <a:xfrm>
            <a:off x="879294" y="7889918"/>
            <a:ext cx="2487070" cy="430887"/>
          </a:xfrm>
          <a:prstGeom prst="rect">
            <a:avLst/>
          </a:prstGeom>
          <a:noFill/>
        </p:spPr>
        <p:txBody>
          <a:bodyPr wrap="square" rtlCol="0">
            <a:spAutoFit/>
          </a:bodyPr>
          <a:lstStyle/>
          <a:p>
            <a:pPr algn="ctr"/>
            <a:r>
              <a:rPr lang="es-CO" sz="1100" b="1" dirty="0">
                <a:latin typeface="Arial Narrow" panose="020B0606020202030204" pitchFamily="34" charset="0"/>
              </a:rPr>
              <a:t>Proporción de incidencia en población general por 100.000 habitantes</a:t>
            </a:r>
            <a:endParaRPr lang="es-ES" sz="1100" b="1" dirty="0">
              <a:latin typeface="Arial Narrow" panose="020B0606020202030204" pitchFamily="34" charset="0"/>
            </a:endParaRPr>
          </a:p>
        </p:txBody>
      </p:sp>
      <p:sp>
        <p:nvSpPr>
          <p:cNvPr id="72" name="71 CuadroTexto"/>
          <p:cNvSpPr txBox="1"/>
          <p:nvPr/>
        </p:nvSpPr>
        <p:spPr>
          <a:xfrm>
            <a:off x="1443263" y="8342291"/>
            <a:ext cx="1143262"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6,2 * 100 mil</a:t>
            </a:r>
          </a:p>
        </p:txBody>
      </p:sp>
      <p:sp>
        <p:nvSpPr>
          <p:cNvPr id="33" name="32 CuadroTexto"/>
          <p:cNvSpPr txBox="1"/>
          <p:nvPr/>
        </p:nvSpPr>
        <p:spPr>
          <a:xfrm>
            <a:off x="3456434" y="7889918"/>
            <a:ext cx="2314792" cy="430887"/>
          </a:xfrm>
          <a:prstGeom prst="rect">
            <a:avLst/>
          </a:prstGeom>
          <a:noFill/>
        </p:spPr>
        <p:txBody>
          <a:bodyPr wrap="square" rtlCol="0">
            <a:spAutoFit/>
          </a:bodyPr>
          <a:lstStyle/>
          <a:p>
            <a:pPr algn="ctr"/>
            <a:r>
              <a:rPr lang="es-CO" sz="1100" b="1" dirty="0">
                <a:latin typeface="Arial Narrow" panose="020B0606020202030204" pitchFamily="34" charset="0"/>
              </a:rPr>
              <a:t>Cobertura de visita de campo</a:t>
            </a:r>
          </a:p>
          <a:p>
            <a:pPr algn="ctr"/>
            <a:r>
              <a:rPr lang="es-CO" sz="1100" b="1" dirty="0">
                <a:latin typeface="Arial Narrow" panose="020B0606020202030204" pitchFamily="34" charset="0"/>
              </a:rPr>
              <a:t>Acciones de vigilancia</a:t>
            </a:r>
            <a:endParaRPr lang="es-ES" sz="1100" b="1" dirty="0">
              <a:latin typeface="Arial Narrow" panose="020B0606020202030204" pitchFamily="34" charset="0"/>
            </a:endParaRPr>
          </a:p>
        </p:txBody>
      </p:sp>
      <p:sp>
        <p:nvSpPr>
          <p:cNvPr id="34" name="33 CuadroTexto"/>
          <p:cNvSpPr txBox="1"/>
          <p:nvPr/>
        </p:nvSpPr>
        <p:spPr>
          <a:xfrm>
            <a:off x="3600750" y="8342291"/>
            <a:ext cx="2203375"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56,9% (99 casos)</a:t>
            </a:r>
          </a:p>
        </p:txBody>
      </p:sp>
      <p:sp>
        <p:nvSpPr>
          <p:cNvPr id="40" name="39 Rectángulo"/>
          <p:cNvSpPr/>
          <p:nvPr/>
        </p:nvSpPr>
        <p:spPr>
          <a:xfrm>
            <a:off x="23310" y="7050336"/>
            <a:ext cx="7177588" cy="37278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1" name="40 Grupo"/>
          <p:cNvGrpSpPr/>
          <p:nvPr/>
        </p:nvGrpSpPr>
        <p:grpSpPr>
          <a:xfrm>
            <a:off x="97999" y="7076361"/>
            <a:ext cx="3446504" cy="276999"/>
            <a:chOff x="2448322" y="74775"/>
            <a:chExt cx="3446504" cy="276999"/>
          </a:xfrm>
        </p:grpSpPr>
        <p:sp>
          <p:nvSpPr>
            <p:cNvPr id="42" name="4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3" name="42 Conector recto"/>
            <p:cNvCxnSpPr>
              <a:stCxn id="4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pic>
        <p:nvPicPr>
          <p:cNvPr id="2" name="Imagen 1">
            <a:extLst>
              <a:ext uri="{FF2B5EF4-FFF2-40B4-BE49-F238E27FC236}">
                <a16:creationId xmlns:a16="http://schemas.microsoft.com/office/drawing/2014/main" id="{323D2A7A-8E05-4AB6-8B5B-D2D8F7FE0B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2122829" y="751171"/>
            <a:ext cx="5045794" cy="2377752"/>
          </a:xfrm>
          <a:prstGeom prst="rect">
            <a:avLst/>
          </a:prstGeom>
        </p:spPr>
      </p:pic>
      <p:graphicFrame>
        <p:nvGraphicFramePr>
          <p:cNvPr id="28" name="4 Gráfico">
            <a:extLst>
              <a:ext uri="{FF2B5EF4-FFF2-40B4-BE49-F238E27FC236}">
                <a16:creationId xmlns:a16="http://schemas.microsoft.com/office/drawing/2014/main" id="{94C73958-8DA2-4268-8BF4-11786BD4C4A7}"/>
              </a:ext>
            </a:extLst>
          </p:cNvPr>
          <p:cNvGraphicFramePr>
            <a:graphicFrameLocks/>
          </p:cNvGraphicFramePr>
          <p:nvPr>
            <p:extLst/>
          </p:nvPr>
        </p:nvGraphicFramePr>
        <p:xfrm>
          <a:off x="2025478" y="3990387"/>
          <a:ext cx="5083574" cy="259315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7573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13 Rectángulo"/>
          <p:cNvSpPr/>
          <p:nvPr/>
        </p:nvSpPr>
        <p:spPr>
          <a:xfrm>
            <a:off x="0" y="5840406"/>
            <a:ext cx="7200900" cy="37017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13 Rectángulo"/>
          <p:cNvSpPr/>
          <p:nvPr/>
        </p:nvSpPr>
        <p:spPr>
          <a:xfrm>
            <a:off x="0"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77404" y="127176"/>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9" name="69 Rectángulo"/>
          <p:cNvSpPr/>
          <p:nvPr/>
        </p:nvSpPr>
        <p:spPr>
          <a:xfrm>
            <a:off x="-64312" y="5501181"/>
            <a:ext cx="721601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r>
              <a:rPr lang="es-ES" sz="700" dirty="0">
                <a:latin typeface="Arial Narrow" panose="020B0606020202030204" pitchFamily="34" charset="0"/>
              </a:rPr>
              <a:t>Figura. Mapa temático de proporción de casos para  intento de suicidio. Medellín, a Periodo epidemiológico 02 acumulado  de  2026. </a:t>
            </a:r>
          </a:p>
        </p:txBody>
      </p:sp>
      <p:grpSp>
        <p:nvGrpSpPr>
          <p:cNvPr id="11" name="25 Grupo"/>
          <p:cNvGrpSpPr/>
          <p:nvPr/>
        </p:nvGrpSpPr>
        <p:grpSpPr>
          <a:xfrm>
            <a:off x="277404" y="5868144"/>
            <a:ext cx="3446504" cy="276999"/>
            <a:chOff x="2448322" y="74775"/>
            <a:chExt cx="3446504" cy="276999"/>
          </a:xfrm>
        </p:grpSpPr>
        <p:sp>
          <p:nvSpPr>
            <p:cNvPr id="12"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27 Conector recto"/>
            <p:cNvCxnSpPr>
              <a:stCxn id="1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15" name="5 Grupo"/>
          <p:cNvGrpSpPr/>
          <p:nvPr/>
        </p:nvGrpSpPr>
        <p:grpSpPr>
          <a:xfrm>
            <a:off x="155575" y="6559629"/>
            <a:ext cx="841843" cy="1132310"/>
            <a:chOff x="1030415" y="748098"/>
            <a:chExt cx="841843" cy="1132310"/>
          </a:xfrm>
        </p:grpSpPr>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252052" y="748098"/>
              <a:ext cx="554199" cy="5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1 Rectángulo redondeado"/>
            <p:cNvSpPr/>
            <p:nvPr/>
          </p:nvSpPr>
          <p:spPr>
            <a:xfrm>
              <a:off x="1030415" y="1520368"/>
              <a:ext cx="824936"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39,08%</a:t>
              </a:r>
            </a:p>
          </p:txBody>
        </p:sp>
        <p:sp>
          <p:nvSpPr>
            <p:cNvPr id="18"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grpSp>
        <p:nvGrpSpPr>
          <p:cNvPr id="19" name="9 Grupo"/>
          <p:cNvGrpSpPr/>
          <p:nvPr/>
        </p:nvGrpSpPr>
        <p:grpSpPr>
          <a:xfrm>
            <a:off x="1050530" y="6589361"/>
            <a:ext cx="827642" cy="1091720"/>
            <a:chOff x="1825139" y="815810"/>
            <a:chExt cx="827642" cy="1091720"/>
          </a:xfrm>
        </p:grpSpPr>
        <p:sp>
          <p:nvSpPr>
            <p:cNvPr id="20" name="41 Rectángulo redondeado"/>
            <p:cNvSpPr/>
            <p:nvPr/>
          </p:nvSpPr>
          <p:spPr>
            <a:xfrm>
              <a:off x="1846951" y="1547490"/>
              <a:ext cx="80583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60,92%</a:t>
              </a:r>
            </a:p>
          </p:txBody>
        </p:sp>
        <p:sp>
          <p:nvSpPr>
            <p:cNvPr id="21" name="31 Rectángulo"/>
            <p:cNvSpPr/>
            <p:nvPr/>
          </p:nvSpPr>
          <p:spPr>
            <a:xfrm>
              <a:off x="1825139" y="1274190"/>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975931" y="815810"/>
              <a:ext cx="489570" cy="5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12 Grupo"/>
          <p:cNvGrpSpPr/>
          <p:nvPr/>
        </p:nvGrpSpPr>
        <p:grpSpPr>
          <a:xfrm>
            <a:off x="2159538" y="6593425"/>
            <a:ext cx="1152880" cy="1113356"/>
            <a:chOff x="2107178" y="815810"/>
            <a:chExt cx="1152880" cy="1113356"/>
          </a:xfrm>
        </p:grpSpPr>
        <p:grpSp>
          <p:nvGrpSpPr>
            <p:cNvPr id="24" name="49 Grupo"/>
            <p:cNvGrpSpPr/>
            <p:nvPr/>
          </p:nvGrpSpPr>
          <p:grpSpPr>
            <a:xfrm>
              <a:off x="2107178" y="1317818"/>
              <a:ext cx="1152880" cy="611348"/>
              <a:chOff x="3744466" y="1301912"/>
              <a:chExt cx="1152880" cy="611348"/>
            </a:xfrm>
          </p:grpSpPr>
          <p:sp>
            <p:nvSpPr>
              <p:cNvPr id="26"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0,57%</a:t>
                </a:r>
              </a:p>
            </p:txBody>
          </p:sp>
          <p:sp>
            <p:nvSpPr>
              <p:cNvPr id="27" name="52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2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376314" y="815810"/>
              <a:ext cx="535911" cy="5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10 Grupo"/>
          <p:cNvGrpSpPr/>
          <p:nvPr/>
        </p:nvGrpSpPr>
        <p:grpSpPr>
          <a:xfrm>
            <a:off x="3240410" y="6612715"/>
            <a:ext cx="740068" cy="1110282"/>
            <a:chOff x="3580462" y="815810"/>
            <a:chExt cx="740068" cy="1110282"/>
          </a:xfrm>
        </p:grpSpPr>
        <p:grpSp>
          <p:nvGrpSpPr>
            <p:cNvPr id="29" name="7 Grupo"/>
            <p:cNvGrpSpPr/>
            <p:nvPr/>
          </p:nvGrpSpPr>
          <p:grpSpPr>
            <a:xfrm>
              <a:off x="3580462" y="1288342"/>
              <a:ext cx="740068" cy="637750"/>
              <a:chOff x="5245046" y="1274868"/>
              <a:chExt cx="740068" cy="637750"/>
            </a:xfrm>
          </p:grpSpPr>
          <p:sp>
            <p:nvSpPr>
              <p:cNvPr id="31" name="43 Rectángulo redondeado"/>
              <p:cNvSpPr/>
              <p:nvPr/>
            </p:nvSpPr>
            <p:spPr>
              <a:xfrm>
                <a:off x="5245046" y="1561312"/>
                <a:ext cx="740068" cy="3513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32" name="33 Rectángulo"/>
              <p:cNvSpPr/>
              <p:nvPr/>
            </p:nvSpPr>
            <p:spPr>
              <a:xfrm>
                <a:off x="5272675"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3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3727050" y="815810"/>
              <a:ext cx="451077" cy="5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3"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873790" y="7827434"/>
            <a:ext cx="721930" cy="59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71 Grupo"/>
          <p:cNvGrpSpPr/>
          <p:nvPr/>
        </p:nvGrpSpPr>
        <p:grpSpPr>
          <a:xfrm>
            <a:off x="4334634" y="8281069"/>
            <a:ext cx="1690560" cy="650645"/>
            <a:chOff x="-14122" y="7072716"/>
            <a:chExt cx="1282684" cy="650645"/>
          </a:xfrm>
        </p:grpSpPr>
        <p:sp>
          <p:nvSpPr>
            <p:cNvPr id="35"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36"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600" b="1" dirty="0">
                  <a:solidFill>
                    <a:schemeClr val="tx1"/>
                  </a:solidFill>
                  <a:latin typeface="Arial Narrow" panose="020B0606020202030204" pitchFamily="34" charset="0"/>
                </a:rPr>
                <a:t>97,1%</a:t>
              </a:r>
            </a:p>
          </p:txBody>
        </p:sp>
      </p:grpSp>
      <p:pic>
        <p:nvPicPr>
          <p:cNvPr id="3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814317" y="7810161"/>
            <a:ext cx="514828" cy="4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87 Grupo"/>
          <p:cNvGrpSpPr/>
          <p:nvPr/>
        </p:nvGrpSpPr>
        <p:grpSpPr>
          <a:xfrm>
            <a:off x="1083388" y="8151213"/>
            <a:ext cx="1995317" cy="780501"/>
            <a:chOff x="-188366" y="7072716"/>
            <a:chExt cx="1513913" cy="780501"/>
          </a:xfrm>
        </p:grpSpPr>
        <p:sp>
          <p:nvSpPr>
            <p:cNvPr id="3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SGSSS</a:t>
              </a:r>
            </a:p>
          </p:txBody>
        </p:sp>
        <p:sp>
          <p:nvSpPr>
            <p:cNvPr id="40" name="89 Rectángulo redondeado"/>
            <p:cNvSpPr/>
            <p:nvPr/>
          </p:nvSpPr>
          <p:spPr>
            <a:xfrm>
              <a:off x="-188366" y="7363320"/>
              <a:ext cx="1513913" cy="48989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Régimen contributivo: </a:t>
              </a:r>
              <a:r>
                <a:rPr lang="es-ES" sz="1100" b="1" dirty="0">
                  <a:solidFill>
                    <a:schemeClr val="tx1"/>
                  </a:solidFill>
                  <a:latin typeface="Arial Narrow" panose="020B0606020202030204" pitchFamily="34" charset="0"/>
                </a:rPr>
                <a:t>68,68%</a:t>
              </a:r>
            </a:p>
            <a:p>
              <a:pPr algn="ctr"/>
              <a:r>
                <a:rPr lang="es-ES" sz="1100" b="1" dirty="0">
                  <a:solidFill>
                    <a:schemeClr val="tx1"/>
                  </a:solidFill>
                  <a:latin typeface="Arial Narrow" panose="020B0606020202030204" pitchFamily="34" charset="0"/>
                </a:rPr>
                <a:t>Régimen subsidiado: 27,01%</a:t>
              </a:r>
              <a:endParaRPr lang="es-ES" sz="1200" b="1" dirty="0">
                <a:solidFill>
                  <a:schemeClr val="tx1"/>
                </a:solidFill>
                <a:latin typeface="Arial Narrow" panose="020B0606020202030204" pitchFamily="34" charset="0"/>
              </a:endParaRPr>
            </a:p>
          </p:txBody>
        </p:sp>
      </p:grpSp>
      <p:grpSp>
        <p:nvGrpSpPr>
          <p:cNvPr id="42" name="91 Grupo"/>
          <p:cNvGrpSpPr/>
          <p:nvPr/>
        </p:nvGrpSpPr>
        <p:grpSpPr>
          <a:xfrm>
            <a:off x="5275360" y="6644738"/>
            <a:ext cx="874090" cy="1056602"/>
            <a:chOff x="2507826" y="2775558"/>
            <a:chExt cx="874090" cy="1056602"/>
          </a:xfrm>
        </p:grpSpPr>
        <p:sp>
          <p:nvSpPr>
            <p:cNvPr id="4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0,27%</a:t>
              </a:r>
            </a:p>
          </p:txBody>
        </p:sp>
        <p:pic>
          <p:nvPicPr>
            <p:cNvPr id="4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810491" y="2775558"/>
              <a:ext cx="354332" cy="54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94 Rectángulo"/>
            <p:cNvSpPr/>
            <p:nvPr/>
          </p:nvSpPr>
          <p:spPr>
            <a:xfrm>
              <a:off x="2566290" y="3203848"/>
              <a:ext cx="724878" cy="276999"/>
            </a:xfrm>
            <a:prstGeom prst="rect">
              <a:avLst/>
            </a:prstGeom>
          </p:spPr>
          <p:txBody>
            <a:bodyPr wrap="none">
              <a:spAutoFit/>
            </a:bodyPr>
            <a:lstStyle/>
            <a:p>
              <a:pPr algn="ctr"/>
              <a:r>
                <a:rPr lang="es-ES" sz="1200" b="1" u="sng" dirty="0">
                  <a:latin typeface="Arial Narrow" panose="020B0606020202030204" pitchFamily="34" charset="0"/>
                </a:rPr>
                <a:t>Gestante</a:t>
              </a:r>
              <a:endParaRPr lang="es-ES" sz="1200" b="1" u="sng" dirty="0">
                <a:solidFill>
                  <a:sysClr val="windowText" lastClr="000000"/>
                </a:solidFill>
                <a:latin typeface="Arial Narrow" panose="020B0606020202030204" pitchFamily="34" charset="0"/>
              </a:endParaRPr>
            </a:p>
          </p:txBody>
        </p:sp>
      </p:grpSp>
      <p:grpSp>
        <p:nvGrpSpPr>
          <p:cNvPr id="46" name="14 Grupo"/>
          <p:cNvGrpSpPr/>
          <p:nvPr/>
        </p:nvGrpSpPr>
        <p:grpSpPr>
          <a:xfrm>
            <a:off x="4320530" y="6591933"/>
            <a:ext cx="874090" cy="1127234"/>
            <a:chOff x="4542245" y="835972"/>
            <a:chExt cx="874090" cy="1127234"/>
          </a:xfrm>
        </p:grpSpPr>
        <p:grpSp>
          <p:nvGrpSpPr>
            <p:cNvPr id="47" name="1 Grupo"/>
            <p:cNvGrpSpPr/>
            <p:nvPr/>
          </p:nvGrpSpPr>
          <p:grpSpPr>
            <a:xfrm>
              <a:off x="4542245" y="1334894"/>
              <a:ext cx="874090" cy="628312"/>
              <a:chOff x="2507826" y="3203848"/>
              <a:chExt cx="874090" cy="628312"/>
            </a:xfrm>
          </p:grpSpPr>
          <p:sp>
            <p:nvSpPr>
              <p:cNvPr id="49"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1,36%</a:t>
                </a:r>
              </a:p>
            </p:txBody>
          </p:sp>
          <p:sp>
            <p:nvSpPr>
              <p:cNvPr id="50" name="38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4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69141" y="835972"/>
              <a:ext cx="479073" cy="5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15 Grupo"/>
          <p:cNvGrpSpPr/>
          <p:nvPr/>
        </p:nvGrpSpPr>
        <p:grpSpPr>
          <a:xfrm>
            <a:off x="6025194" y="6488567"/>
            <a:ext cx="1290798" cy="1202122"/>
            <a:chOff x="9455421" y="903990"/>
            <a:chExt cx="1290798" cy="1202122"/>
          </a:xfrm>
        </p:grpSpPr>
        <p:pic>
          <p:nvPicPr>
            <p:cNvPr id="52"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9749565" y="903990"/>
              <a:ext cx="680837" cy="5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75 Grupo"/>
            <p:cNvGrpSpPr/>
            <p:nvPr/>
          </p:nvGrpSpPr>
          <p:grpSpPr>
            <a:xfrm>
              <a:off x="9455421" y="1311975"/>
              <a:ext cx="1290798" cy="794137"/>
              <a:chOff x="-344103" y="6929224"/>
              <a:chExt cx="1508162" cy="794137"/>
            </a:xfrm>
          </p:grpSpPr>
          <p:sp>
            <p:nvSpPr>
              <p:cNvPr id="54" name="76 CuadroTexto"/>
              <p:cNvSpPr txBox="1"/>
              <p:nvPr/>
            </p:nvSpPr>
            <p:spPr>
              <a:xfrm>
                <a:off x="-344103" y="6929224"/>
                <a:ext cx="1508162" cy="461665"/>
              </a:xfrm>
              <a:prstGeom prst="rect">
                <a:avLst/>
              </a:prstGeom>
              <a:noFill/>
            </p:spPr>
            <p:txBody>
              <a:bodyPr wrap="square" rtlCol="0">
                <a:spAutoFit/>
              </a:bodyPr>
              <a:lstStyle/>
              <a:p>
                <a:pPr algn="ctr"/>
                <a:r>
                  <a:rPr lang="es-ES" sz="1200" b="1" u="sng" dirty="0">
                    <a:latin typeface="Arial Narrow" panose="020B0606020202030204" pitchFamily="34" charset="0"/>
                  </a:rPr>
                  <a:t>Privado de la libertad</a:t>
                </a:r>
              </a:p>
            </p:txBody>
          </p:sp>
          <p:sp>
            <p:nvSpPr>
              <p:cNvPr id="55" name="77 Rectángulo redondeado"/>
              <p:cNvSpPr/>
              <p:nvPr/>
            </p:nvSpPr>
            <p:spPr>
              <a:xfrm>
                <a:off x="-103304" y="7363321"/>
                <a:ext cx="102418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0,27%</a:t>
                </a:r>
              </a:p>
            </p:txBody>
          </p:sp>
        </p:grpSp>
      </p:grpSp>
      <p:grpSp>
        <p:nvGrpSpPr>
          <p:cNvPr id="56" name="96 Grupo"/>
          <p:cNvGrpSpPr/>
          <p:nvPr/>
        </p:nvGrpSpPr>
        <p:grpSpPr>
          <a:xfrm>
            <a:off x="2205963" y="6207897"/>
            <a:ext cx="1847617" cy="436841"/>
            <a:chOff x="3060727" y="484500"/>
            <a:chExt cx="2369636" cy="436841"/>
          </a:xfrm>
        </p:grpSpPr>
        <p:sp>
          <p:nvSpPr>
            <p:cNvPr id="57" name="11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120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59" name="121 Grupo"/>
          <p:cNvGrpSpPr/>
          <p:nvPr/>
        </p:nvGrpSpPr>
        <p:grpSpPr>
          <a:xfrm>
            <a:off x="54374" y="6196035"/>
            <a:ext cx="1852274" cy="436841"/>
            <a:chOff x="3054754" y="484500"/>
            <a:chExt cx="2375609" cy="436841"/>
          </a:xfrm>
        </p:grpSpPr>
        <p:sp>
          <p:nvSpPr>
            <p:cNvPr id="60" name="12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 name="123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a:t>
              </a:r>
            </a:p>
          </p:txBody>
        </p:sp>
      </p:grpSp>
      <p:grpSp>
        <p:nvGrpSpPr>
          <p:cNvPr id="62" name="124 Grupo"/>
          <p:cNvGrpSpPr/>
          <p:nvPr/>
        </p:nvGrpSpPr>
        <p:grpSpPr>
          <a:xfrm>
            <a:off x="4385408" y="6226595"/>
            <a:ext cx="2722457" cy="436841"/>
            <a:chOff x="3060727" y="484500"/>
            <a:chExt cx="2369636" cy="436841"/>
          </a:xfrm>
        </p:grpSpPr>
        <p:sp>
          <p:nvSpPr>
            <p:cNvPr id="63"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 name="126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sp>
        <p:nvSpPr>
          <p:cNvPr id="6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67" name="66 Rectángulo"/>
          <p:cNvSpPr/>
          <p:nvPr/>
        </p:nvSpPr>
        <p:spPr>
          <a:xfrm>
            <a:off x="3285509" y="7660781"/>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sp>
        <p:nvSpPr>
          <p:cNvPr id="68" name="67 Rectángulo"/>
          <p:cNvSpPr/>
          <p:nvPr/>
        </p:nvSpPr>
        <p:spPr>
          <a:xfrm>
            <a:off x="2372856" y="7671662"/>
            <a:ext cx="649537" cy="276999"/>
          </a:xfrm>
          <a:prstGeom prst="rect">
            <a:avLst/>
          </a:prstGeom>
        </p:spPr>
        <p:txBody>
          <a:bodyPr wrap="none">
            <a:spAutoFit/>
          </a:bodyPr>
          <a:lstStyle/>
          <a:p>
            <a:r>
              <a:rPr lang="es-ES" sz="1200" b="1" dirty="0">
                <a:latin typeface="Arial Narrow" panose="020B0606020202030204" pitchFamily="34" charset="0"/>
              </a:rPr>
              <a:t>2 casos</a:t>
            </a:r>
            <a:endParaRPr lang="es-CO" sz="1200" dirty="0"/>
          </a:p>
        </p:txBody>
      </p:sp>
      <p:sp>
        <p:nvSpPr>
          <p:cNvPr id="69" name="68 Rectángulo"/>
          <p:cNvSpPr/>
          <p:nvPr/>
        </p:nvSpPr>
        <p:spPr>
          <a:xfrm>
            <a:off x="218005" y="7668344"/>
            <a:ext cx="790601" cy="276999"/>
          </a:xfrm>
          <a:prstGeom prst="rect">
            <a:avLst/>
          </a:prstGeom>
        </p:spPr>
        <p:txBody>
          <a:bodyPr wrap="none">
            <a:spAutoFit/>
          </a:bodyPr>
          <a:lstStyle/>
          <a:p>
            <a:r>
              <a:rPr lang="es-ES" sz="1200" b="1" dirty="0">
                <a:latin typeface="Arial Narrow" panose="020B0606020202030204" pitchFamily="34" charset="0"/>
              </a:rPr>
              <a:t>136 casos</a:t>
            </a:r>
            <a:endParaRPr lang="es-CO" sz="1200" dirty="0"/>
          </a:p>
        </p:txBody>
      </p:sp>
      <p:sp>
        <p:nvSpPr>
          <p:cNvPr id="70" name="69 Rectángulo"/>
          <p:cNvSpPr/>
          <p:nvPr/>
        </p:nvSpPr>
        <p:spPr>
          <a:xfrm>
            <a:off x="1008162" y="7660781"/>
            <a:ext cx="790601" cy="276999"/>
          </a:xfrm>
          <a:prstGeom prst="rect">
            <a:avLst/>
          </a:prstGeom>
        </p:spPr>
        <p:txBody>
          <a:bodyPr wrap="none">
            <a:spAutoFit/>
          </a:bodyPr>
          <a:lstStyle/>
          <a:p>
            <a:r>
              <a:rPr lang="es-ES" sz="1200" b="1" dirty="0">
                <a:latin typeface="Arial Narrow" panose="020B0606020202030204" pitchFamily="34" charset="0"/>
              </a:rPr>
              <a:t>212 casos</a:t>
            </a:r>
            <a:endParaRPr lang="es-CO" sz="1200" dirty="0"/>
          </a:p>
        </p:txBody>
      </p:sp>
      <p:sp>
        <p:nvSpPr>
          <p:cNvPr id="71" name="70 Rectángulo"/>
          <p:cNvSpPr/>
          <p:nvPr/>
        </p:nvSpPr>
        <p:spPr>
          <a:xfrm>
            <a:off x="4432806" y="7674681"/>
            <a:ext cx="649537" cy="276999"/>
          </a:xfrm>
          <a:prstGeom prst="rect">
            <a:avLst/>
          </a:prstGeom>
        </p:spPr>
        <p:txBody>
          <a:bodyPr wrap="none">
            <a:spAutoFit/>
          </a:bodyPr>
          <a:lstStyle/>
          <a:p>
            <a:r>
              <a:rPr lang="es-ES" sz="1200" b="1" dirty="0">
                <a:latin typeface="Arial Narrow" panose="020B0606020202030204" pitchFamily="34" charset="0"/>
              </a:rPr>
              <a:t>5 casos</a:t>
            </a:r>
            <a:endParaRPr lang="es-CO" sz="1200" dirty="0"/>
          </a:p>
        </p:txBody>
      </p:sp>
      <p:sp>
        <p:nvSpPr>
          <p:cNvPr id="72" name="71 Rectángulo"/>
          <p:cNvSpPr/>
          <p:nvPr/>
        </p:nvSpPr>
        <p:spPr>
          <a:xfrm>
            <a:off x="5387636" y="7668343"/>
            <a:ext cx="579005" cy="276999"/>
          </a:xfrm>
          <a:prstGeom prst="rect">
            <a:avLst/>
          </a:prstGeom>
        </p:spPr>
        <p:txBody>
          <a:bodyPr wrap="none">
            <a:spAutoFit/>
          </a:bodyPr>
          <a:lstStyle/>
          <a:p>
            <a:r>
              <a:rPr lang="es-ES" sz="1200" b="1" dirty="0">
                <a:latin typeface="Arial Narrow" panose="020B0606020202030204" pitchFamily="34" charset="0"/>
              </a:rPr>
              <a:t>1 caso</a:t>
            </a:r>
            <a:endParaRPr lang="es-CO" sz="1200" dirty="0"/>
          </a:p>
        </p:txBody>
      </p:sp>
      <p:sp>
        <p:nvSpPr>
          <p:cNvPr id="73" name="72 Rectángulo"/>
          <p:cNvSpPr/>
          <p:nvPr/>
        </p:nvSpPr>
        <p:spPr>
          <a:xfrm>
            <a:off x="6350638" y="7660780"/>
            <a:ext cx="579005" cy="276999"/>
          </a:xfrm>
          <a:prstGeom prst="rect">
            <a:avLst/>
          </a:prstGeom>
        </p:spPr>
        <p:txBody>
          <a:bodyPr wrap="none">
            <a:spAutoFit/>
          </a:bodyPr>
          <a:lstStyle/>
          <a:p>
            <a:r>
              <a:rPr lang="es-ES" sz="1200" b="1" dirty="0">
                <a:latin typeface="Arial Narrow" panose="020B0606020202030204" pitchFamily="34" charset="0"/>
              </a:rPr>
              <a:t>1 caso</a:t>
            </a:r>
            <a:endParaRPr lang="es-CO" sz="1200" dirty="0"/>
          </a:p>
        </p:txBody>
      </p:sp>
      <p:pic>
        <p:nvPicPr>
          <p:cNvPr id="3" name="Imagen 2">
            <a:extLst>
              <a:ext uri="{FF2B5EF4-FFF2-40B4-BE49-F238E27FC236}">
                <a16:creationId xmlns:a16="http://schemas.microsoft.com/office/drawing/2014/main" id="{ED09134F-15B4-458C-953B-F49E49C3951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2196" y="554649"/>
            <a:ext cx="6397194" cy="4943286"/>
          </a:xfrm>
          <a:prstGeom prst="rect">
            <a:avLst/>
          </a:prstGeom>
        </p:spPr>
      </p:pic>
    </p:spTree>
    <p:extLst>
      <p:ext uri="{BB962C8B-B14F-4D97-AF65-F5344CB8AC3E}">
        <p14:creationId xmlns:p14="http://schemas.microsoft.com/office/powerpoint/2010/main" val="275692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4436" y="15338"/>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91840" y="87346"/>
            <a:ext cx="5701151" cy="288032"/>
            <a:chOff x="2448322" y="33255"/>
            <a:chExt cx="5701151" cy="288032"/>
          </a:xfrm>
        </p:grpSpPr>
        <p:sp>
          <p:nvSpPr>
            <p:cNvPr id="62" name="61 Elipse"/>
            <p:cNvSpPr/>
            <p:nvPr/>
          </p:nvSpPr>
          <p:spPr>
            <a:xfrm>
              <a:off x="2448322" y="3325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16406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6" y="44288"/>
              <a:ext cx="4846937" cy="276999"/>
            </a:xfrm>
            <a:prstGeom prst="rect">
              <a:avLst/>
            </a:prstGeom>
            <a:noFill/>
          </p:spPr>
          <p:txBody>
            <a:bodyPr wrap="square" rtlCol="0">
              <a:spAutoFit/>
            </a:bodyPr>
            <a:lstStyle/>
            <a:p>
              <a:r>
                <a:rPr lang="es-ES" sz="1200" b="1" dirty="0">
                  <a:latin typeface="Arial Narrow" panose="020B0606020202030204" pitchFamily="34" charset="0"/>
                </a:rPr>
                <a:t>Variables especificas del comportamiento del evento y curso de vida</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22</a:t>
            </a:r>
            <a:endParaRPr lang="es-ES" sz="1050" b="1" dirty="0">
              <a:latin typeface="Arial Narrow" panose="020B0606020202030204" pitchFamily="34" charset="0"/>
            </a:endParaRPr>
          </a:p>
        </p:txBody>
      </p:sp>
      <p:sp>
        <p:nvSpPr>
          <p:cNvPr id="70" name="69 Rectángulo"/>
          <p:cNvSpPr/>
          <p:nvPr/>
        </p:nvSpPr>
        <p:spPr>
          <a:xfrm>
            <a:off x="239512" y="4829476"/>
            <a:ext cx="3181350"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Grupo de edad y sexo de los casos notificados de intento de suicidio. Periodo epidemiológico 02. 2026. </a:t>
            </a:r>
          </a:p>
        </p:txBody>
      </p:sp>
      <p:grpSp>
        <p:nvGrpSpPr>
          <p:cNvPr id="80" name="79 Grupo"/>
          <p:cNvGrpSpPr/>
          <p:nvPr/>
        </p:nvGrpSpPr>
        <p:grpSpPr>
          <a:xfrm>
            <a:off x="1566124" y="614149"/>
            <a:ext cx="3599812" cy="1558333"/>
            <a:chOff x="201462" y="-3092190"/>
            <a:chExt cx="5615467" cy="2421116"/>
          </a:xfrm>
        </p:grpSpPr>
        <p:pic>
          <p:nvPicPr>
            <p:cNvPr id="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62" y="-3092190"/>
              <a:ext cx="11715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5" y="-1890274"/>
              <a:ext cx="1028699"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961" y="-1883222"/>
              <a:ext cx="1029111" cy="117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9" name="98 Flecha izquierda"/>
            <p:cNvSpPr/>
            <p:nvPr/>
          </p:nvSpPr>
          <p:spPr>
            <a:xfrm rot="10800000">
              <a:off x="1444980" y="-2715136"/>
              <a:ext cx="269965" cy="35208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0" name="99 Redondear rectángulo de esquina diagonal"/>
            <p:cNvSpPr/>
            <p:nvPr/>
          </p:nvSpPr>
          <p:spPr>
            <a:xfrm>
              <a:off x="1813500" y="-2825077"/>
              <a:ext cx="1238547"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78,87%</a:t>
              </a:r>
            </a:p>
          </p:txBody>
        </p:sp>
        <p:sp>
          <p:nvSpPr>
            <p:cNvPr id="101" name="100 Flecha izquierda"/>
            <p:cNvSpPr/>
            <p:nvPr/>
          </p:nvSpPr>
          <p:spPr>
            <a:xfrm rot="10800000">
              <a:off x="4276386" y="-2735518"/>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2" name="101 Redondear rectángulo de esquina diagonal"/>
            <p:cNvSpPr/>
            <p:nvPr/>
          </p:nvSpPr>
          <p:spPr>
            <a:xfrm>
              <a:off x="4644907" y="-2845458"/>
              <a:ext cx="1172022"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9,30%</a:t>
              </a:r>
            </a:p>
          </p:txBody>
        </p:sp>
        <p:sp>
          <p:nvSpPr>
            <p:cNvPr id="103" name="102 Flecha izquierda"/>
            <p:cNvSpPr/>
            <p:nvPr/>
          </p:nvSpPr>
          <p:spPr>
            <a:xfrm rot="10800000">
              <a:off x="1440801" y="-1456720"/>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4" name="103 Redondear rectángulo de esquina diagonal"/>
            <p:cNvSpPr/>
            <p:nvPr/>
          </p:nvSpPr>
          <p:spPr>
            <a:xfrm>
              <a:off x="1809321" y="-1566661"/>
              <a:ext cx="1124063"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6,20%</a:t>
              </a:r>
            </a:p>
          </p:txBody>
        </p:sp>
        <p:sp>
          <p:nvSpPr>
            <p:cNvPr id="106" name="105 Flecha izquierda"/>
            <p:cNvSpPr/>
            <p:nvPr/>
          </p:nvSpPr>
          <p:spPr>
            <a:xfrm rot="10800000">
              <a:off x="4365499" y="-1491264"/>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7" name="106 Redondear rectángulo de esquina diagonal"/>
            <p:cNvSpPr/>
            <p:nvPr/>
          </p:nvSpPr>
          <p:spPr>
            <a:xfrm>
              <a:off x="4734017" y="-1601205"/>
              <a:ext cx="1082910"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3,38%</a:t>
              </a:r>
            </a:p>
          </p:txBody>
        </p:sp>
      </p:grpSp>
      <p:sp>
        <p:nvSpPr>
          <p:cNvPr id="113" name="112 CuadroTexto"/>
          <p:cNvSpPr txBox="1"/>
          <p:nvPr/>
        </p:nvSpPr>
        <p:spPr>
          <a:xfrm>
            <a:off x="2195869" y="111075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280 casos</a:t>
            </a:r>
          </a:p>
        </p:txBody>
      </p:sp>
      <p:sp>
        <p:nvSpPr>
          <p:cNvPr id="114" name="113 CuadroTexto"/>
          <p:cNvSpPr txBox="1"/>
          <p:nvPr/>
        </p:nvSpPr>
        <p:spPr>
          <a:xfrm>
            <a:off x="3917158" y="115686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33 casos</a:t>
            </a:r>
          </a:p>
        </p:txBody>
      </p:sp>
      <p:sp>
        <p:nvSpPr>
          <p:cNvPr id="115" name="114 CuadroTexto"/>
          <p:cNvSpPr txBox="1"/>
          <p:nvPr/>
        </p:nvSpPr>
        <p:spPr>
          <a:xfrm>
            <a:off x="2069427" y="196678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22 casos</a:t>
            </a:r>
          </a:p>
        </p:txBody>
      </p:sp>
      <p:sp>
        <p:nvSpPr>
          <p:cNvPr id="116" name="115 CuadroTexto"/>
          <p:cNvSpPr txBox="1"/>
          <p:nvPr/>
        </p:nvSpPr>
        <p:spPr>
          <a:xfrm>
            <a:off x="3996069" y="199074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12 casos</a:t>
            </a:r>
          </a:p>
        </p:txBody>
      </p:sp>
      <p:sp>
        <p:nvSpPr>
          <p:cNvPr id="117" name="116 Rectángulo"/>
          <p:cNvSpPr/>
          <p:nvPr/>
        </p:nvSpPr>
        <p:spPr>
          <a:xfrm>
            <a:off x="3732411" y="4963406"/>
            <a:ext cx="350759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desencadenantes de intento de suicidio. Periodo epidemiológico 02. 2026. </a:t>
            </a:r>
          </a:p>
        </p:txBody>
      </p:sp>
      <p:sp>
        <p:nvSpPr>
          <p:cNvPr id="118" name="117 Rectángulo"/>
          <p:cNvSpPr/>
          <p:nvPr/>
        </p:nvSpPr>
        <p:spPr>
          <a:xfrm>
            <a:off x="1925567" y="7380312"/>
            <a:ext cx="3520439"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 riesgo de intento de suicidio. Periodo epidemiológico 02. 2026. </a:t>
            </a:r>
          </a:p>
        </p:txBody>
      </p:sp>
      <p:sp>
        <p:nvSpPr>
          <p:cNvPr id="85" name="84 Rectángulo"/>
          <p:cNvSpPr/>
          <p:nvPr/>
        </p:nvSpPr>
        <p:spPr>
          <a:xfrm>
            <a:off x="-27139" y="7924844"/>
            <a:ext cx="7226190" cy="1223412"/>
          </a:xfrm>
          <a:prstGeom prst="rect">
            <a:avLst/>
          </a:prstGeom>
        </p:spPr>
        <p:txBody>
          <a:bodyPr wrap="square">
            <a:spAutoFit/>
          </a:bodyPr>
          <a:lstStyle/>
          <a:p>
            <a:pPr algn="just"/>
            <a:r>
              <a:rPr lang="es-CO" sz="1050" dirty="0">
                <a:latin typeface="Arial Narrow" panose="020B0606020202030204" pitchFamily="34" charset="0"/>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con la pareja o expareja, enfermedades crónicas o dolor, problemas laborales, económicos y judiciales, violencia física o sexual, entre otras. La relación hombre: mujer es de aproximadamente 2 mujeres por cada hombre, en tanto que de acuerdo al curso de vida, las personas más afectadas se encuentran entre los 15 y los 34 años de edad, siendo el 66,4% del total de los casos. La cobertura de las visitas de campo que realizan los psicólogos de la secretaría de salud es del 56,9</a:t>
            </a:r>
            <a:r>
              <a:rPr lang="es-CO" sz="1050" b="1" dirty="0">
                <a:latin typeface="Arial Narrow" panose="020B0606020202030204" pitchFamily="34" charset="0"/>
              </a:rPr>
              <a:t>%, </a:t>
            </a:r>
            <a:r>
              <a:rPr lang="es-CO" sz="1050" dirty="0">
                <a:latin typeface="Arial Narrow" panose="020B0606020202030204" pitchFamily="34" charset="0"/>
              </a:rPr>
              <a:t>con respecto a los casos notificados en el período epidemiológico 02. El evento se está registrando desde la infancia, situación que debe ser tenida en cuenta al momento de diseñar estrategias de prevención.</a:t>
            </a:r>
            <a:endParaRPr lang="es-ES" sz="1050" dirty="0">
              <a:latin typeface="Arial Narrow" panose="020B0606020202030204" pitchFamily="34" charset="0"/>
            </a:endParaRPr>
          </a:p>
        </p:txBody>
      </p:sp>
      <p:sp>
        <p:nvSpPr>
          <p:cNvPr id="109" name="108 Rectángulo"/>
          <p:cNvSpPr/>
          <p:nvPr/>
        </p:nvSpPr>
        <p:spPr>
          <a:xfrm>
            <a:off x="-1849" y="7645552"/>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0" name="109 Grupo"/>
          <p:cNvGrpSpPr/>
          <p:nvPr/>
        </p:nvGrpSpPr>
        <p:grpSpPr>
          <a:xfrm>
            <a:off x="190189" y="7663143"/>
            <a:ext cx="3446504" cy="276999"/>
            <a:chOff x="2448322" y="33831"/>
            <a:chExt cx="3446504" cy="276999"/>
          </a:xfrm>
        </p:grpSpPr>
        <p:sp>
          <p:nvSpPr>
            <p:cNvPr id="111" name="11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2" name="111 Conector recto"/>
            <p:cNvCxnSpPr>
              <a:stCxn id="11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3" name="AutoShape 4" descr="https://i1.wp.com/periodicovictoria.mx/wp-content/uploads/2016/04/1-infografi%CC%81a-suicidio.jpg?fit=1403%2C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Picture 6"/>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3420861" y="706877"/>
            <a:ext cx="704106" cy="3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07 Rectángulo"/>
          <p:cNvSpPr/>
          <p:nvPr/>
        </p:nvSpPr>
        <p:spPr>
          <a:xfrm>
            <a:off x="1786566" y="2239347"/>
            <a:ext cx="3507593" cy="415498"/>
          </a:xfrm>
          <a:prstGeom prst="rect">
            <a:avLst/>
          </a:prstGeom>
        </p:spPr>
        <p:txBody>
          <a:bodyPr wrap="square">
            <a:spAutoFit/>
          </a:bodyPr>
          <a:lstStyle/>
          <a:p>
            <a:pPr algn="just"/>
            <a:r>
              <a:rPr lang="es-ES" sz="1050" dirty="0">
                <a:latin typeface="Arial Narrow" panose="020B0606020202030204" pitchFamily="34" charset="0"/>
              </a:rPr>
              <a:t>Figura. Mecanismo de intento de suicidio. Periodo epidemiológico 02  2026</a:t>
            </a:r>
          </a:p>
        </p:txBody>
      </p:sp>
      <p:graphicFrame>
        <p:nvGraphicFramePr>
          <p:cNvPr id="40" name="Gráfico 39">
            <a:extLst>
              <a:ext uri="{FF2B5EF4-FFF2-40B4-BE49-F238E27FC236}">
                <a16:creationId xmlns:a16="http://schemas.microsoft.com/office/drawing/2014/main" id="{2FEBFBCC-3A8D-41FE-B5B9-C84CA1B103D8}"/>
              </a:ext>
            </a:extLst>
          </p:cNvPr>
          <p:cNvGraphicFramePr>
            <a:graphicFrameLocks/>
          </p:cNvGraphicFramePr>
          <p:nvPr>
            <p:extLst/>
          </p:nvPr>
        </p:nvGraphicFramePr>
        <p:xfrm>
          <a:off x="85524" y="2592521"/>
          <a:ext cx="3335338" cy="23708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Gráfico 40">
            <a:extLst>
              <a:ext uri="{FF2B5EF4-FFF2-40B4-BE49-F238E27FC236}">
                <a16:creationId xmlns:a16="http://schemas.microsoft.com/office/drawing/2014/main" id="{ABC962FC-1F8B-48F7-9A3C-C6BABC613633}"/>
              </a:ext>
            </a:extLst>
          </p:cNvPr>
          <p:cNvGraphicFramePr>
            <a:graphicFrameLocks/>
          </p:cNvGraphicFramePr>
          <p:nvPr>
            <p:extLst/>
          </p:nvPr>
        </p:nvGraphicFramePr>
        <p:xfrm>
          <a:off x="3240409" y="2456784"/>
          <a:ext cx="3911783" cy="27006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Gráfico 41">
            <a:extLst>
              <a:ext uri="{FF2B5EF4-FFF2-40B4-BE49-F238E27FC236}">
                <a16:creationId xmlns:a16="http://schemas.microsoft.com/office/drawing/2014/main" id="{105FDB46-8C64-4923-BE72-2F605C6B19F0}"/>
              </a:ext>
            </a:extLst>
          </p:cNvPr>
          <p:cNvGraphicFramePr>
            <a:graphicFrameLocks/>
          </p:cNvGraphicFramePr>
          <p:nvPr>
            <p:extLst/>
          </p:nvPr>
        </p:nvGraphicFramePr>
        <p:xfrm>
          <a:off x="1315688" y="5208434"/>
          <a:ext cx="4222075" cy="237088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77306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9073" y="2099901"/>
            <a:ext cx="2510954" cy="3349328"/>
          </a:xfrm>
          <a:prstGeom prst="rect">
            <a:avLst/>
          </a:prstGeom>
          <a:solidFill>
            <a:schemeClr val="bg2"/>
          </a:solidFill>
          <a:ln>
            <a:solidFill>
              <a:schemeClr val="accent6">
                <a:lumMod val="20000"/>
                <a:lumOff val="80000"/>
              </a:schemeClr>
            </a:solidFill>
          </a:ln>
        </p:spPr>
      </p:pic>
      <p:sp>
        <p:nvSpPr>
          <p:cNvPr id="5" name="4 CuadroTexto"/>
          <p:cNvSpPr txBox="1"/>
          <p:nvPr/>
        </p:nvSpPr>
        <p:spPr>
          <a:xfrm>
            <a:off x="58476" y="1802790"/>
            <a:ext cx="2421504"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II-2026 p</a:t>
            </a:r>
          </a:p>
        </p:txBody>
      </p:sp>
      <p:sp>
        <p:nvSpPr>
          <p:cNvPr id="6" name="5 Rectángulo"/>
          <p:cNvSpPr/>
          <p:nvPr/>
        </p:nvSpPr>
        <p:spPr>
          <a:xfrm>
            <a:off x="2649196" y="4089367"/>
            <a:ext cx="4282370" cy="646331"/>
          </a:xfrm>
          <a:prstGeom prst="rect">
            <a:avLst/>
          </a:prstGeom>
        </p:spPr>
        <p:txBody>
          <a:bodyPr wrap="square">
            <a:spAutoFit/>
          </a:bodyPr>
          <a:lstStyle/>
          <a:p>
            <a:r>
              <a:rPr lang="es-ES" sz="800" i="1" dirty="0">
                <a:latin typeface="Arial Narrow" panose="020B0606020202030204" pitchFamily="34" charset="0"/>
              </a:rPr>
              <a:t>Fuente: SVIIGILA. Secretaria de Salud de Medellín. PEII – 2026.</a:t>
            </a:r>
          </a:p>
          <a:p>
            <a:endParaRPr lang="es-ES" sz="800" dirty="0">
              <a:latin typeface="Arial Narrow" panose="020B0606020202030204" pitchFamily="34" charset="0"/>
            </a:endParaRPr>
          </a:p>
          <a:p>
            <a:pPr algn="just"/>
            <a:r>
              <a:rPr lang="es-ES" sz="1000" dirty="0">
                <a:latin typeface="Arial Narrow" panose="020B0606020202030204" pitchFamily="34" charset="0"/>
              </a:rPr>
              <a:t>Figura. Canal endémico de Violencias de género e intrafamiliar y ataques con agentes químicos Medellín, a Periodo II 2026p.</a:t>
            </a:r>
          </a:p>
        </p:txBody>
      </p:sp>
      <p:grpSp>
        <p:nvGrpSpPr>
          <p:cNvPr id="8" name="7 Grupo"/>
          <p:cNvGrpSpPr/>
          <p:nvPr/>
        </p:nvGrpSpPr>
        <p:grpSpPr>
          <a:xfrm>
            <a:off x="138242" y="3779912"/>
            <a:ext cx="2181441" cy="494380"/>
            <a:chOff x="2234969" y="3379972"/>
            <a:chExt cx="4719140" cy="915811"/>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89" y="3554602"/>
              <a:ext cx="1912278" cy="741181"/>
            </a:xfrm>
            <a:prstGeom prst="rect">
              <a:avLst/>
            </a:prstGeom>
            <a:noFill/>
          </p:spPr>
          <p:txBody>
            <a:bodyPr wrap="square" rtlCol="0">
              <a:spAutoFit/>
            </a:bodyPr>
            <a:lstStyle/>
            <a:p>
              <a:pPr algn="ctr"/>
              <a:r>
                <a:rPr lang="es-ES" sz="2000" b="1" dirty="0">
                  <a:latin typeface="Arial Narrow" panose="020B0606020202030204" pitchFamily="34" charset="0"/>
                </a:rPr>
                <a:t>1124</a:t>
              </a:r>
            </a:p>
          </p:txBody>
        </p:sp>
      </p:grpSp>
      <p:sp>
        <p:nvSpPr>
          <p:cNvPr id="9" name="8 CuadroTexto"/>
          <p:cNvSpPr txBox="1"/>
          <p:nvPr/>
        </p:nvSpPr>
        <p:spPr>
          <a:xfrm>
            <a:off x="138242" y="4268388"/>
            <a:ext cx="2181441" cy="1107996"/>
          </a:xfrm>
          <a:prstGeom prst="rect">
            <a:avLst/>
          </a:prstGeom>
          <a:noFill/>
        </p:spPr>
        <p:txBody>
          <a:bodyPr wrap="square" rtlCol="0">
            <a:spAutoFit/>
          </a:bodyPr>
          <a:lstStyle/>
          <a:p>
            <a:pPr algn="ctr"/>
            <a:r>
              <a:rPr lang="es-ES" sz="1100" b="1" dirty="0">
                <a:latin typeface="Arial Narrow" panose="020B0606020202030204" pitchFamily="34" charset="0"/>
              </a:rPr>
              <a:t>Se presenta una disminución en los reportes con respecto al mismo período del año anterior, dicha disminución es del 38,1%, dado que para este momento del año 2025, se registraban 1816 casos. </a:t>
            </a:r>
          </a:p>
        </p:txBody>
      </p:sp>
      <p:grpSp>
        <p:nvGrpSpPr>
          <p:cNvPr id="15" name="14 Grupo"/>
          <p:cNvGrpSpPr/>
          <p:nvPr/>
        </p:nvGrpSpPr>
        <p:grpSpPr>
          <a:xfrm>
            <a:off x="2880370" y="228240"/>
            <a:ext cx="3528392" cy="307777"/>
            <a:chOff x="2448322" y="37577"/>
            <a:chExt cx="3528392" cy="307777"/>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84426" y="37577"/>
              <a:ext cx="2592288" cy="307777"/>
            </a:xfrm>
            <a:prstGeom prst="rect">
              <a:avLst/>
            </a:prstGeom>
            <a:noFill/>
          </p:spPr>
          <p:txBody>
            <a:bodyPr wrap="square" rtlCol="0">
              <a:spAutoFit/>
            </a:bodyPr>
            <a:lstStyle/>
            <a:p>
              <a:r>
                <a:rPr lang="es-ES" sz="1400" b="1" dirty="0">
                  <a:latin typeface="Arial Narrow" panose="020B0606020202030204" pitchFamily="34" charset="0"/>
                </a:rPr>
                <a:t>Comportamiento</a:t>
              </a:r>
              <a:r>
                <a:rPr lang="es-ES" sz="1200" b="1" dirty="0">
                  <a:latin typeface="Arial Narrow" panose="020B0606020202030204" pitchFamily="34" charset="0"/>
                </a:rPr>
                <a:t> </a:t>
              </a:r>
              <a:r>
                <a:rPr lang="es-ES" sz="1400" b="1" dirty="0">
                  <a:latin typeface="Arial Narrow" panose="020B0606020202030204" pitchFamily="34" charset="0"/>
                </a:rPr>
                <a:t>de la notificación</a:t>
              </a:r>
            </a:p>
          </p:txBody>
        </p:sp>
      </p:grpSp>
      <p:sp>
        <p:nvSpPr>
          <p:cNvPr id="14" name="13 Rectángulo"/>
          <p:cNvSpPr/>
          <p:nvPr/>
        </p:nvSpPr>
        <p:spPr>
          <a:xfrm>
            <a:off x="14040" y="5621756"/>
            <a:ext cx="7138208" cy="100381"/>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53 Rectángulo"/>
          <p:cNvSpPr/>
          <p:nvPr/>
        </p:nvSpPr>
        <p:spPr>
          <a:xfrm>
            <a:off x="288082" y="8432294"/>
            <a:ext cx="5347148"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Comportamientos inusuales de Violencias de género e intrafamiliar y ataques con agentes químicos por semana epidemiológica  durante el Periodo II 2026p, Distrito de Medellín </a:t>
            </a:r>
          </a:p>
        </p:txBody>
      </p:sp>
      <p:sp>
        <p:nvSpPr>
          <p:cNvPr id="63" name="62 CuadroTexto"/>
          <p:cNvSpPr txBox="1"/>
          <p:nvPr/>
        </p:nvSpPr>
        <p:spPr>
          <a:xfrm>
            <a:off x="6412360" y="90165"/>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23</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946" y="83680"/>
            <a:ext cx="3000721"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4" cstate="print"/>
          <a:stretch>
            <a:fillRect/>
          </a:stretch>
        </p:blipFill>
        <p:spPr>
          <a:xfrm>
            <a:off x="835859" y="851799"/>
            <a:ext cx="1017381" cy="1013870"/>
          </a:xfrm>
          <a:prstGeom prst="rect">
            <a:avLst/>
          </a:prstGeom>
        </p:spPr>
      </p:pic>
      <p:sp>
        <p:nvSpPr>
          <p:cNvPr id="42" name="CuadroTexto 41">
            <a:extLst>
              <a:ext uri="{FF2B5EF4-FFF2-40B4-BE49-F238E27FC236}">
                <a16:creationId xmlns:a16="http://schemas.microsoft.com/office/drawing/2014/main" id="{76FEE46F-F1DC-E6D9-B7FD-219C1200A542}"/>
              </a:ext>
            </a:extLst>
          </p:cNvPr>
          <p:cNvSpPr txBox="1"/>
          <p:nvPr/>
        </p:nvSpPr>
        <p:spPr>
          <a:xfrm>
            <a:off x="3279807" y="720261"/>
            <a:ext cx="1679324" cy="52322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Tasa notificación Violencias</a:t>
            </a:r>
          </a:p>
        </p:txBody>
      </p:sp>
      <p:sp>
        <p:nvSpPr>
          <p:cNvPr id="43" name="CuadroTexto 42">
            <a:extLst>
              <a:ext uri="{FF2B5EF4-FFF2-40B4-BE49-F238E27FC236}">
                <a16:creationId xmlns:a16="http://schemas.microsoft.com/office/drawing/2014/main" id="{2BD547ED-BAF0-91B1-9510-A230E0318A87}"/>
              </a:ext>
            </a:extLst>
          </p:cNvPr>
          <p:cNvSpPr txBox="1"/>
          <p:nvPr/>
        </p:nvSpPr>
        <p:spPr>
          <a:xfrm>
            <a:off x="4984070" y="720261"/>
            <a:ext cx="1947495" cy="523220"/>
          </a:xfrm>
          <a:prstGeom prst="rect">
            <a:avLst/>
          </a:prstGeom>
          <a:solidFill>
            <a:srgbClr val="F57E1B"/>
          </a:solidFill>
          <a:ln>
            <a:solidFill>
              <a:srgbClr val="F57E1B"/>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40 casos por 100 000 habitantes</a:t>
            </a:r>
          </a:p>
        </p:txBody>
      </p:sp>
      <p:sp>
        <p:nvSpPr>
          <p:cNvPr id="46" name="CuadroTexto 45">
            <a:extLst>
              <a:ext uri="{FF2B5EF4-FFF2-40B4-BE49-F238E27FC236}">
                <a16:creationId xmlns:a16="http://schemas.microsoft.com/office/drawing/2014/main" id="{35CF8A6E-1F83-3F84-B61F-3C0DD5B5C3DB}"/>
              </a:ext>
            </a:extLst>
          </p:cNvPr>
          <p:cNvSpPr txBox="1"/>
          <p:nvPr/>
        </p:nvSpPr>
        <p:spPr>
          <a:xfrm>
            <a:off x="4844756" y="6721614"/>
            <a:ext cx="2217898" cy="738664"/>
          </a:xfrm>
          <a:prstGeom prst="rect">
            <a:avLst/>
          </a:prstGeom>
        </p:spPr>
        <p:txBody>
          <a:bodyPr wrap="square">
            <a:spAutoFit/>
          </a:bodyPr>
          <a:lstStyle>
            <a:defPPr>
              <a:defRPr lang="es-ES"/>
            </a:defPPr>
            <a:lvl1pPr algn="just">
              <a:defRPr sz="1100">
                <a:latin typeface="Arial Narrow" panose="020B0606020202030204" pitchFamily="34" charset="0"/>
              </a:defRPr>
            </a:lvl1pPr>
          </a:lstStyle>
          <a:p>
            <a:pPr algn="ctr"/>
            <a:r>
              <a:rPr lang="es-ES" sz="1400" dirty="0"/>
              <a:t>Los casos se encuentran por debajo de lo esperado para este momento del año.</a:t>
            </a:r>
          </a:p>
        </p:txBody>
      </p:sp>
      <p:pic>
        <p:nvPicPr>
          <p:cNvPr id="47" name="Google Shape;2766;p55">
            <a:extLst>
              <a:ext uri="{FF2B5EF4-FFF2-40B4-BE49-F238E27FC236}">
                <a16:creationId xmlns:a16="http://schemas.microsoft.com/office/drawing/2014/main" id="{5E495427-2D58-F463-0E86-6F8961193A45}"/>
              </a:ext>
            </a:extLst>
          </p:cNvPr>
          <p:cNvPicPr preferRelativeResize="0"/>
          <p:nvPr/>
        </p:nvPicPr>
        <p:blipFill rotWithShape="1">
          <a:blip r:embed="rId5">
            <a:alphaModFix/>
          </a:blip>
          <a:srcRect/>
          <a:stretch/>
        </p:blipFill>
        <p:spPr>
          <a:xfrm>
            <a:off x="6480770" y="8509505"/>
            <a:ext cx="659810" cy="553998"/>
          </a:xfrm>
          <a:prstGeom prst="rect">
            <a:avLst/>
          </a:prstGeom>
          <a:noFill/>
          <a:ln>
            <a:noFill/>
          </a:ln>
        </p:spPr>
      </p:pic>
      <p:sp>
        <p:nvSpPr>
          <p:cNvPr id="4" name="Rectángulo 3">
            <a:extLst>
              <a:ext uri="{FF2B5EF4-FFF2-40B4-BE49-F238E27FC236}">
                <a16:creationId xmlns:a16="http://schemas.microsoft.com/office/drawing/2014/main" id="{1DBBB1F0-C64A-46FB-8559-C867C55C08D1}"/>
              </a:ext>
            </a:extLst>
          </p:cNvPr>
          <p:cNvSpPr/>
          <p:nvPr/>
        </p:nvSpPr>
        <p:spPr>
          <a:xfrm>
            <a:off x="2692775" y="4735583"/>
            <a:ext cx="4195212" cy="83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ysClr val="windowText" lastClr="000000"/>
                </a:solidFill>
              </a:rPr>
              <a:t>De acuerdo al canal endémico, no se evidencia aumento de casos en ninguna semana epidemiológica</a:t>
            </a:r>
            <a:endParaRPr lang="es-CO" sz="1050" dirty="0">
              <a:solidFill>
                <a:sysClr val="windowText" lastClr="000000"/>
              </a:solidFill>
            </a:endParaRPr>
          </a:p>
        </p:txBody>
      </p:sp>
      <p:pic>
        <p:nvPicPr>
          <p:cNvPr id="18" name="Imagen 17">
            <a:extLst>
              <a:ext uri="{FF2B5EF4-FFF2-40B4-BE49-F238E27FC236}">
                <a16:creationId xmlns:a16="http://schemas.microsoft.com/office/drawing/2014/main" id="{CC3E3BC1-F667-40E1-83B5-C1393B25F8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64768" y="1585243"/>
            <a:ext cx="4487480" cy="2445601"/>
          </a:xfrm>
          <a:prstGeom prst="rect">
            <a:avLst/>
          </a:prstGeom>
        </p:spPr>
      </p:pic>
      <p:pic>
        <p:nvPicPr>
          <p:cNvPr id="19" name="Imagen 18">
            <a:extLst>
              <a:ext uri="{FF2B5EF4-FFF2-40B4-BE49-F238E27FC236}">
                <a16:creationId xmlns:a16="http://schemas.microsoft.com/office/drawing/2014/main" id="{5CB11C0F-119D-406E-8BD0-A0C6E6C12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948399"/>
            <a:ext cx="5026718" cy="2138141"/>
          </a:xfrm>
          <a:prstGeom prst="rect">
            <a:avLst/>
          </a:prstGeom>
        </p:spPr>
      </p:pic>
    </p:spTree>
    <p:extLst>
      <p:ext uri="{BB962C8B-B14F-4D97-AF65-F5344CB8AC3E}">
        <p14:creationId xmlns:p14="http://schemas.microsoft.com/office/powerpoint/2010/main" val="235239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1001" y="1295564"/>
            <a:ext cx="271668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II 2026 p</a:t>
            </a:r>
          </a:p>
        </p:txBody>
      </p:sp>
      <p:grpSp>
        <p:nvGrpSpPr>
          <p:cNvPr id="15" name="14 Grupo"/>
          <p:cNvGrpSpPr/>
          <p:nvPr/>
        </p:nvGrpSpPr>
        <p:grpSpPr>
          <a:xfrm>
            <a:off x="2448322" y="74775"/>
            <a:ext cx="3534107" cy="276999"/>
            <a:chOff x="2448322" y="74775"/>
            <a:chExt cx="3534107"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90141"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7994" y="6155493"/>
            <a:ext cx="7200900" cy="391804"/>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1237" y="6229429"/>
            <a:ext cx="3785651" cy="286787"/>
            <a:chOff x="2448322" y="265869"/>
            <a:chExt cx="3785651" cy="286787"/>
          </a:xfrm>
        </p:grpSpPr>
        <p:sp>
          <p:nvSpPr>
            <p:cNvPr id="27" name="26 Elipse"/>
            <p:cNvSpPr/>
            <p:nvPr/>
          </p:nvSpPr>
          <p:spPr>
            <a:xfrm>
              <a:off x="2448322" y="291046"/>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421851"/>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641685" y="265869"/>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sp>
        <p:nvSpPr>
          <p:cNvPr id="54" name="53 Rectángulo"/>
          <p:cNvSpPr/>
          <p:nvPr/>
        </p:nvSpPr>
        <p:spPr>
          <a:xfrm>
            <a:off x="196595" y="8583157"/>
            <a:ext cx="4357592" cy="430887"/>
          </a:xfrm>
          <a:prstGeom prst="rect">
            <a:avLst/>
          </a:prstGeom>
        </p:spPr>
        <p:txBody>
          <a:bodyPr wrap="square">
            <a:spAutoFit/>
          </a:bodyPr>
          <a:lstStyle/>
          <a:p>
            <a:r>
              <a:rPr lang="es-ES" sz="600" dirty="0">
                <a:latin typeface="Arial Narrow" panose="020B0606020202030204" pitchFamily="34" charset="0"/>
              </a:rPr>
              <a:t>Fuente: SVIIGILA. Secretaria de Salud de Medellín. PE II – 2026.</a:t>
            </a:r>
          </a:p>
          <a:p>
            <a:r>
              <a:rPr lang="es-ES" sz="800" dirty="0">
                <a:latin typeface="Arial Narrow" panose="020B0606020202030204" pitchFamily="34" charset="0"/>
              </a:rPr>
              <a:t>Proporción de casos sospechosos de Violencia de género e intrafamiliar y ataques con agentes químicos por sexo y edad. Distrito de Medellín, a periodo epidemiológico II preliminar de 2026.</a:t>
            </a:r>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24</a:t>
            </a:r>
            <a:endParaRPr lang="es-ES" sz="1050" b="1" dirty="0">
              <a:latin typeface="Arial Narrow" panose="020B0606020202030204" pitchFamily="34" charset="0"/>
            </a:endParaRPr>
          </a:p>
        </p:txBody>
      </p:sp>
      <p:sp>
        <p:nvSpPr>
          <p:cNvPr id="17" name="16 Rectángulo"/>
          <p:cNvSpPr/>
          <p:nvPr/>
        </p:nvSpPr>
        <p:spPr>
          <a:xfrm>
            <a:off x="5774506" y="6588608"/>
            <a:ext cx="1296144" cy="1477328"/>
          </a:xfrm>
          <a:prstGeom prst="rect">
            <a:avLst/>
          </a:prstGeom>
        </p:spPr>
        <p:txBody>
          <a:bodyPr wrap="square">
            <a:spAutoFit/>
          </a:bodyPr>
          <a:lstStyle/>
          <a:p>
            <a:pPr algn="just"/>
            <a:r>
              <a:rPr lang="es-ES" sz="1000" dirty="0">
                <a:latin typeface="Arial Narrow" panose="020B0606020202030204" pitchFamily="34" charset="0"/>
              </a:rPr>
              <a:t>Las mujeres son las más afectadas en todos los grupos de edad, y en el caso de los adolescentes y jóvenes fueron los grupos más afectados por la Violencia intrafamiliar y de género en el Distrito</a:t>
            </a:r>
          </a:p>
        </p:txBody>
      </p:sp>
      <p:sp>
        <p:nvSpPr>
          <p:cNvPr id="24" name="CuadroTexto 23">
            <a:extLst>
              <a:ext uri="{FF2B5EF4-FFF2-40B4-BE49-F238E27FC236}">
                <a16:creationId xmlns:a16="http://schemas.microsoft.com/office/drawing/2014/main" id="{14C748B0-1636-5A11-A6FA-96BEB7D167A7}"/>
              </a:ext>
            </a:extLst>
          </p:cNvPr>
          <p:cNvSpPr txBox="1"/>
          <p:nvPr/>
        </p:nvSpPr>
        <p:spPr>
          <a:xfrm>
            <a:off x="91680" y="259054"/>
            <a:ext cx="2160258"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2902391" y="549307"/>
            <a:ext cx="823624" cy="884157"/>
          </a:xfrm>
          <a:prstGeom prst="rect">
            <a:avLst/>
          </a:prstGeom>
        </p:spPr>
      </p:pic>
      <p:sp>
        <p:nvSpPr>
          <p:cNvPr id="2" name="Textbox 356">
            <a:extLst>
              <a:ext uri="{FF2B5EF4-FFF2-40B4-BE49-F238E27FC236}">
                <a16:creationId xmlns:a16="http://schemas.microsoft.com/office/drawing/2014/main" id="{A78DF193-F7C3-5A35-8AE2-B8840DDA55F7}"/>
              </a:ext>
            </a:extLst>
          </p:cNvPr>
          <p:cNvSpPr txBox="1">
            <a:spLocks/>
          </p:cNvSpPr>
          <p:nvPr/>
        </p:nvSpPr>
        <p:spPr>
          <a:xfrm>
            <a:off x="4611624" y="586967"/>
            <a:ext cx="2392680" cy="276999"/>
          </a:xfrm>
          <a:prstGeom prst="rect">
            <a:avLst/>
          </a:prstGeom>
          <a:solidFill>
            <a:schemeClr val="accent5">
              <a:lumMod val="60000"/>
              <a:lumOff val="40000"/>
            </a:schemeClr>
          </a:solidFill>
        </p:spPr>
        <p:txBody>
          <a:bodyPr wrap="square" lIns="0" tIns="0" rIns="0" bIns="0" rtlCol="0">
            <a:noAutofit/>
          </a:bodyPr>
          <a:lstStyle/>
          <a:p>
            <a:pPr marL="146685">
              <a:spcBef>
                <a:spcPts val="635"/>
              </a:spcBef>
              <a:spcAft>
                <a:spcPts val="0"/>
              </a:spcAft>
            </a:pPr>
            <a:r>
              <a:rPr lang="es-ES" sz="1900" b="1" dirty="0">
                <a:solidFill>
                  <a:srgbClr val="585858"/>
                </a:solidFill>
                <a:effectLst/>
                <a:latin typeface="Arial" panose="020B0604020202020204" pitchFamily="34" charset="0"/>
                <a:ea typeface="Arial MT"/>
                <a:cs typeface="Arial MT"/>
              </a:rPr>
              <a:t>Tipos</a:t>
            </a:r>
            <a:r>
              <a:rPr lang="es-ES" sz="1900" b="1" spc="-40" dirty="0">
                <a:solidFill>
                  <a:srgbClr val="585858"/>
                </a:solidFill>
                <a:effectLst/>
                <a:latin typeface="Arial" panose="020B0604020202020204" pitchFamily="34" charset="0"/>
                <a:ea typeface="Arial MT"/>
                <a:cs typeface="Arial MT"/>
              </a:rPr>
              <a:t> </a:t>
            </a:r>
            <a:r>
              <a:rPr lang="es-ES" sz="1900" b="1" dirty="0">
                <a:solidFill>
                  <a:srgbClr val="585858"/>
                </a:solidFill>
                <a:effectLst/>
                <a:latin typeface="Arial" panose="020B0604020202020204" pitchFamily="34" charset="0"/>
                <a:ea typeface="Arial MT"/>
                <a:cs typeface="Arial MT"/>
              </a:rPr>
              <a:t>de</a:t>
            </a:r>
            <a:r>
              <a:rPr lang="es-ES" sz="1900" b="1" spc="-40" dirty="0">
                <a:solidFill>
                  <a:srgbClr val="585858"/>
                </a:solidFill>
                <a:effectLst/>
                <a:latin typeface="Arial" panose="020B0604020202020204" pitchFamily="34" charset="0"/>
                <a:ea typeface="Arial MT"/>
                <a:cs typeface="Arial MT"/>
              </a:rPr>
              <a:t> </a:t>
            </a:r>
            <a:r>
              <a:rPr lang="es-ES" sz="1900" b="1" spc="-10" dirty="0">
                <a:solidFill>
                  <a:srgbClr val="585858"/>
                </a:solidFill>
                <a:effectLst/>
                <a:latin typeface="Arial" panose="020B0604020202020204" pitchFamily="34" charset="0"/>
                <a:ea typeface="Arial MT"/>
                <a:cs typeface="Arial MT"/>
              </a:rPr>
              <a:t>Violencia</a:t>
            </a:r>
            <a:endParaRPr lang="es-ES" sz="1100" dirty="0">
              <a:effectLst/>
              <a:latin typeface="Arial MT"/>
              <a:ea typeface="Arial MT"/>
              <a:cs typeface="Arial MT"/>
            </a:endParaRPr>
          </a:p>
        </p:txBody>
      </p:sp>
      <p:sp>
        <p:nvSpPr>
          <p:cNvPr id="4" name="Textbox 360">
            <a:extLst>
              <a:ext uri="{FF2B5EF4-FFF2-40B4-BE49-F238E27FC236}">
                <a16:creationId xmlns:a16="http://schemas.microsoft.com/office/drawing/2014/main" id="{F434821D-99E5-CD12-3B02-01897DE0A5E5}"/>
              </a:ext>
            </a:extLst>
          </p:cNvPr>
          <p:cNvSpPr txBox="1">
            <a:spLocks/>
          </p:cNvSpPr>
          <p:nvPr/>
        </p:nvSpPr>
        <p:spPr>
          <a:xfrm>
            <a:off x="4611623" y="863966"/>
            <a:ext cx="2454185" cy="5128592"/>
          </a:xfrm>
          <a:prstGeom prst="rect">
            <a:avLst/>
          </a:prstGeom>
          <a:ln w="7598">
            <a:solidFill>
              <a:srgbClr val="D9D9D9"/>
            </a:solidFill>
            <a:prstDash val="solid"/>
          </a:ln>
        </p:spPr>
        <p:txBody>
          <a:bodyPr wrap="square" lIns="0" tIns="0" rIns="0" bIns="0" rtlCol="0">
            <a:noAutofit/>
          </a:bodyPr>
          <a:lstStyle/>
          <a:p>
            <a:pPr marL="1392555">
              <a:spcBef>
                <a:spcPts val="610"/>
              </a:spcBef>
              <a:spcAft>
                <a:spcPts val="0"/>
              </a:spcAft>
            </a:pPr>
            <a:r>
              <a:rPr lang="es-ES" sz="1400" b="1" spc="-10" dirty="0">
                <a:solidFill>
                  <a:srgbClr val="002060"/>
                </a:solidFill>
                <a:effectLst/>
                <a:latin typeface="Arial" panose="020B0604020202020204" pitchFamily="34" charset="0"/>
                <a:ea typeface="Arial MT"/>
                <a:cs typeface="Arial MT"/>
              </a:rPr>
              <a:t>   </a:t>
            </a:r>
            <a:r>
              <a:rPr lang="es-ES" sz="1100" dirty="0">
                <a:effectLst/>
                <a:latin typeface="Arial MT"/>
                <a:ea typeface="Arial MT"/>
                <a:cs typeface="Arial MT"/>
              </a:rPr>
              <a:t>  </a:t>
            </a:r>
            <a:r>
              <a:rPr lang="es-ES" sz="1400" b="1" spc="-10" dirty="0">
                <a:solidFill>
                  <a:srgbClr val="002060"/>
                </a:solidFill>
                <a:latin typeface="Arial" panose="020B0604020202020204" pitchFamily="34" charset="0"/>
              </a:rPr>
              <a:t>Sexual</a:t>
            </a:r>
          </a:p>
          <a:p>
            <a:pPr marL="1153795" algn="ctr">
              <a:spcBef>
                <a:spcPts val="68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55,2</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pPr>
            <a:r>
              <a:rPr lang="es-ES" sz="1400" b="1" spc="-50" dirty="0">
                <a:solidFill>
                  <a:srgbClr val="FF0000"/>
                </a:solidFill>
                <a:latin typeface="Arial" panose="020B0604020202020204" pitchFamily="34" charset="0"/>
              </a:rPr>
              <a:t>620</a:t>
            </a:r>
          </a:p>
          <a:p>
            <a:pPr marL="1179195" algn="ctr">
              <a:spcBef>
                <a:spcPts val="805"/>
              </a:spcBef>
            </a:pPr>
            <a:endParaRPr lang="es-ES" sz="1400" b="1" spc="-50" dirty="0">
              <a:solidFill>
                <a:srgbClr val="FF0000"/>
              </a:solidFill>
              <a:latin typeface="Arial" panose="020B0604020202020204" pitchFamily="34" charset="0"/>
            </a:endParaRPr>
          </a:p>
          <a:p>
            <a:pPr marL="1392555" algn="ctr">
              <a:spcBef>
                <a:spcPts val="610"/>
              </a:spcBef>
              <a:spcAft>
                <a:spcPts val="0"/>
              </a:spcAft>
            </a:pPr>
            <a:r>
              <a:rPr lang="es-ES" sz="1400" b="1" spc="-10" dirty="0">
                <a:solidFill>
                  <a:srgbClr val="002060"/>
                </a:solidFill>
                <a:effectLst/>
                <a:latin typeface="Arial" panose="020B0604020202020204" pitchFamily="34" charset="0"/>
                <a:ea typeface="Arial MT"/>
                <a:cs typeface="Arial MT"/>
              </a:rPr>
              <a:t>Física</a:t>
            </a:r>
            <a:endParaRPr lang="es-ES" sz="1400" dirty="0">
              <a:solidFill>
                <a:srgbClr val="002060"/>
              </a:solidFill>
              <a:effectLst/>
              <a:latin typeface="Arial MT"/>
              <a:ea typeface="Arial MT"/>
              <a:cs typeface="Arial MT"/>
            </a:endParaRPr>
          </a:p>
          <a:p>
            <a:pPr marL="1179195" algn="ctr">
              <a:spcBef>
                <a:spcPts val="805"/>
              </a:spcBef>
              <a:spcAft>
                <a:spcPts val="0"/>
              </a:spcAft>
            </a:pPr>
            <a:r>
              <a:rPr lang="es-ES" sz="2200" b="1" dirty="0">
                <a:solidFill>
                  <a:srgbClr val="404040"/>
                </a:solidFill>
                <a:latin typeface="Arial" panose="020B0604020202020204" pitchFamily="34" charset="0"/>
                <a:ea typeface="Arial MT"/>
                <a:cs typeface="Arial MT"/>
              </a:rPr>
              <a:t>  36,4</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spcAft>
                <a:spcPts val="0"/>
              </a:spcAft>
            </a:pPr>
            <a:r>
              <a:rPr lang="es-ES" sz="1400" b="1" spc="-50" dirty="0">
                <a:solidFill>
                  <a:srgbClr val="FF0000"/>
                </a:solidFill>
                <a:latin typeface="Arial" panose="020B0604020202020204" pitchFamily="34" charset="0"/>
                <a:ea typeface="Arial MT"/>
                <a:cs typeface="Arial MT"/>
              </a:rPr>
              <a:t>409</a:t>
            </a:r>
            <a:endParaRPr lang="es-ES" sz="1400" b="1" spc="-50" dirty="0">
              <a:solidFill>
                <a:srgbClr val="FF0000"/>
              </a:solidFill>
              <a:latin typeface="Arial MT"/>
              <a:ea typeface="Arial MT"/>
              <a:cs typeface="Arial MT"/>
            </a:endParaRPr>
          </a:p>
          <a:p>
            <a:pPr marL="1179195" algn="ctr">
              <a:spcBef>
                <a:spcPts val="805"/>
              </a:spcBef>
              <a:spcAft>
                <a:spcPts val="0"/>
              </a:spcAft>
            </a:pPr>
            <a:r>
              <a:rPr lang="es-ES" sz="1100" dirty="0">
                <a:effectLst/>
                <a:latin typeface="Arial MT"/>
                <a:ea typeface="Arial MT"/>
                <a:cs typeface="Arial MT"/>
              </a:rPr>
              <a:t>   </a:t>
            </a:r>
            <a:endParaRPr lang="es-ES" sz="850" dirty="0">
              <a:effectLst/>
              <a:latin typeface="Arial MT"/>
              <a:ea typeface="Arial MT"/>
              <a:cs typeface="Arial MT"/>
            </a:endParaRPr>
          </a:p>
          <a:p>
            <a:pPr algn="ctr">
              <a:spcBef>
                <a:spcPts val="250"/>
              </a:spcBef>
            </a:pPr>
            <a:r>
              <a:rPr lang="es-ES" sz="1100" dirty="0">
                <a:effectLst/>
                <a:latin typeface="Arial MT"/>
                <a:ea typeface="Arial MT"/>
                <a:cs typeface="Arial MT"/>
              </a:rPr>
              <a:t> </a:t>
            </a:r>
            <a:endParaRPr lang="es-ES" sz="850" dirty="0">
              <a:effectLst/>
              <a:latin typeface="Arial MT"/>
              <a:ea typeface="Arial MT"/>
              <a:cs typeface="Arial MT"/>
            </a:endParaRPr>
          </a:p>
          <a:p>
            <a:pPr marL="1200150" algn="ctr"/>
            <a:r>
              <a:rPr lang="es-ES" sz="1100" spc="-10" dirty="0">
                <a:solidFill>
                  <a:srgbClr val="002060"/>
                </a:solidFill>
                <a:effectLst/>
                <a:latin typeface="Arial" panose="020B0604020202020204" pitchFamily="34" charset="0"/>
                <a:ea typeface="Arial MT"/>
                <a:cs typeface="Arial MT"/>
              </a:rPr>
              <a:t>       </a:t>
            </a:r>
            <a:r>
              <a:rPr lang="es-ES" sz="1100" b="1" spc="-10" dirty="0">
                <a:solidFill>
                  <a:srgbClr val="002060"/>
                </a:solidFill>
                <a:effectLst/>
                <a:latin typeface="Arial" panose="020B0604020202020204" pitchFamily="34" charset="0"/>
                <a:ea typeface="Arial MT"/>
                <a:cs typeface="Arial MT"/>
              </a:rPr>
              <a:t>Psicológica</a:t>
            </a:r>
            <a:endParaRPr lang="es-ES" sz="1100" b="1" dirty="0">
              <a:solidFill>
                <a:srgbClr val="002060"/>
              </a:solidFill>
              <a:effectLst/>
              <a:latin typeface="Arial MT"/>
              <a:ea typeface="Arial MT"/>
              <a:cs typeface="Arial MT"/>
            </a:endParaRPr>
          </a:p>
          <a:p>
            <a:pPr marL="1091565" algn="ctr">
              <a:spcBef>
                <a:spcPts val="51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4</a:t>
            </a:r>
            <a:r>
              <a:rPr lang="es-ES" sz="2200" b="1" dirty="0">
                <a:solidFill>
                  <a:srgbClr val="404040"/>
                </a:solidFill>
                <a:effectLst/>
                <a:latin typeface="Arial" panose="020B0604020202020204" pitchFamily="34" charset="0"/>
                <a:ea typeface="Arial MT"/>
                <a:cs typeface="Arial MT"/>
              </a:rPr>
              <a:t>,6</a:t>
            </a:r>
            <a:r>
              <a:rPr lang="es-ES" sz="2200" b="1" spc="-50" dirty="0">
                <a:solidFill>
                  <a:srgbClr val="404040"/>
                </a:solidFill>
                <a:effectLst/>
                <a:latin typeface="Arial" panose="020B0604020202020204" pitchFamily="34" charset="0"/>
                <a:ea typeface="Arial MT"/>
                <a:cs typeface="Arial MT"/>
              </a:rPr>
              <a:t>%</a:t>
            </a:r>
          </a:p>
          <a:p>
            <a:pPr marL="1091565" algn="ctr">
              <a:spcBef>
                <a:spcPts val="51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ea typeface="Arial MT"/>
                <a:cs typeface="Arial MT"/>
              </a:rPr>
              <a:t>52</a:t>
            </a:r>
            <a:endParaRPr lang="es-ES" sz="1400" b="1" spc="-50" dirty="0">
              <a:solidFill>
                <a:srgbClr val="FF0000"/>
              </a:solidFill>
              <a:latin typeface="Arial" panose="020B0604020202020204" pitchFamily="34" charset="0"/>
            </a:endParaRPr>
          </a:p>
          <a:p>
            <a:pPr marL="1164590">
              <a:spcBef>
                <a:spcPts val="480"/>
              </a:spcBef>
              <a:spcAft>
                <a:spcPts val="0"/>
              </a:spcAft>
            </a:pPr>
            <a:r>
              <a:rPr lang="es-ES" sz="1100" dirty="0">
                <a:effectLst/>
                <a:latin typeface="Arial MT"/>
                <a:ea typeface="Arial MT"/>
                <a:cs typeface="Arial MT"/>
              </a:rPr>
              <a:t>          </a:t>
            </a:r>
          </a:p>
          <a:p>
            <a:pPr marL="1254125" indent="-116205" algn="ctr">
              <a:lnSpc>
                <a:spcPct val="105000"/>
              </a:lnSpc>
            </a:pPr>
            <a:r>
              <a:rPr lang="es-ES" sz="1100" b="1" dirty="0">
                <a:solidFill>
                  <a:srgbClr val="002060"/>
                </a:solidFill>
                <a:effectLst/>
                <a:latin typeface="Arial" panose="020B0604020202020204" pitchFamily="34" charset="0"/>
                <a:ea typeface="Arial MT"/>
                <a:cs typeface="Arial MT"/>
              </a:rPr>
              <a:t>Negligencia</a:t>
            </a:r>
            <a:r>
              <a:rPr lang="es-ES" sz="1100" b="1" spc="-80" dirty="0">
                <a:solidFill>
                  <a:srgbClr val="002060"/>
                </a:solidFill>
                <a:effectLst/>
                <a:latin typeface="Arial" panose="020B0604020202020204" pitchFamily="34" charset="0"/>
                <a:ea typeface="Arial MT"/>
                <a:cs typeface="Arial MT"/>
              </a:rPr>
              <a:t> </a:t>
            </a:r>
            <a:r>
              <a:rPr lang="es-ES" sz="1100" b="1" dirty="0">
                <a:solidFill>
                  <a:srgbClr val="002060"/>
                </a:solidFill>
                <a:effectLst/>
                <a:latin typeface="Arial" panose="020B0604020202020204" pitchFamily="34" charset="0"/>
                <a:ea typeface="Arial MT"/>
                <a:cs typeface="Arial MT"/>
              </a:rPr>
              <a:t>y          </a:t>
            </a:r>
            <a:r>
              <a:rPr lang="es-ES" sz="1100" b="1" spc="-10" dirty="0">
                <a:solidFill>
                  <a:srgbClr val="002060"/>
                </a:solidFill>
                <a:effectLst/>
                <a:latin typeface="Arial" panose="020B0604020202020204" pitchFamily="34" charset="0"/>
                <a:ea typeface="Arial MT"/>
                <a:cs typeface="Arial MT"/>
              </a:rPr>
              <a:t>abandono</a:t>
            </a:r>
            <a:endParaRPr lang="es-ES" sz="1100" dirty="0">
              <a:solidFill>
                <a:srgbClr val="002060"/>
              </a:solidFill>
              <a:effectLst/>
              <a:latin typeface="Arial MT"/>
              <a:ea typeface="Arial MT"/>
              <a:cs typeface="Arial MT"/>
            </a:endParaRPr>
          </a:p>
          <a:p>
            <a:pPr marL="1153795">
              <a:spcBef>
                <a:spcPts val="39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  3,8</a:t>
            </a:r>
            <a:r>
              <a:rPr lang="es-ES" sz="2200" b="1" spc="-50" dirty="0">
                <a:solidFill>
                  <a:srgbClr val="404040"/>
                </a:solidFill>
                <a:effectLst/>
                <a:latin typeface="Arial" panose="020B0604020202020204" pitchFamily="34" charset="0"/>
                <a:ea typeface="Arial MT"/>
                <a:cs typeface="Arial MT"/>
              </a:rPr>
              <a:t>%</a:t>
            </a:r>
          </a:p>
          <a:p>
            <a:pPr marL="1153795">
              <a:spcBef>
                <a:spcPts val="39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rPr>
              <a:t>43</a:t>
            </a:r>
          </a:p>
          <a:p>
            <a:pPr marL="1164590">
              <a:spcBef>
                <a:spcPts val="480"/>
              </a:spcBef>
              <a:spcAft>
                <a:spcPts val="0"/>
              </a:spcAft>
            </a:pPr>
            <a:endParaRPr lang="es-ES" sz="1100" dirty="0">
              <a:effectLst/>
              <a:latin typeface="Arial MT"/>
              <a:ea typeface="Arial MT"/>
              <a:cs typeface="Arial MT"/>
            </a:endParaRPr>
          </a:p>
        </p:txBody>
      </p:sp>
      <p:pic>
        <p:nvPicPr>
          <p:cNvPr id="16" name="Imagen 15">
            <a:extLst>
              <a:ext uri="{FF2B5EF4-FFF2-40B4-BE49-F238E27FC236}">
                <a16:creationId xmlns:a16="http://schemas.microsoft.com/office/drawing/2014/main" id="{40BA4611-FA9A-3738-3109-66AFBEFF51A1}"/>
              </a:ext>
            </a:extLst>
          </p:cNvPr>
          <p:cNvPicPr>
            <a:picLocks noChangeAspect="1"/>
          </p:cNvPicPr>
          <p:nvPr/>
        </p:nvPicPr>
        <p:blipFill>
          <a:blip r:embed="rId3"/>
          <a:stretch>
            <a:fillRect/>
          </a:stretch>
        </p:blipFill>
        <p:spPr>
          <a:xfrm>
            <a:off x="4703394" y="2099690"/>
            <a:ext cx="1225895" cy="1154293"/>
          </a:xfrm>
          <a:prstGeom prst="rect">
            <a:avLst/>
          </a:prstGeom>
        </p:spPr>
      </p:pic>
      <p:pic>
        <p:nvPicPr>
          <p:cNvPr id="19" name="Imagen 18">
            <a:extLst>
              <a:ext uri="{FF2B5EF4-FFF2-40B4-BE49-F238E27FC236}">
                <a16:creationId xmlns:a16="http://schemas.microsoft.com/office/drawing/2014/main" id="{51FCF00F-0DED-CBFD-8274-0FFC94FB94F6}"/>
              </a:ext>
            </a:extLst>
          </p:cNvPr>
          <p:cNvPicPr>
            <a:picLocks noChangeAspect="1"/>
          </p:cNvPicPr>
          <p:nvPr/>
        </p:nvPicPr>
        <p:blipFill>
          <a:blip r:embed="rId4"/>
          <a:stretch>
            <a:fillRect/>
          </a:stretch>
        </p:blipFill>
        <p:spPr>
          <a:xfrm>
            <a:off x="4686285" y="889170"/>
            <a:ext cx="1225895" cy="955899"/>
          </a:xfrm>
          <a:prstGeom prst="rect">
            <a:avLst/>
          </a:prstGeom>
        </p:spPr>
      </p:pic>
      <p:pic>
        <p:nvPicPr>
          <p:cNvPr id="21" name="Imagen 20">
            <a:extLst>
              <a:ext uri="{FF2B5EF4-FFF2-40B4-BE49-F238E27FC236}">
                <a16:creationId xmlns:a16="http://schemas.microsoft.com/office/drawing/2014/main" id="{62426466-DD35-5588-515D-9BE6B722B1BE}"/>
              </a:ext>
            </a:extLst>
          </p:cNvPr>
          <p:cNvPicPr>
            <a:picLocks noChangeAspect="1"/>
          </p:cNvPicPr>
          <p:nvPr/>
        </p:nvPicPr>
        <p:blipFill>
          <a:blip r:embed="rId5"/>
          <a:stretch>
            <a:fillRect/>
          </a:stretch>
        </p:blipFill>
        <p:spPr>
          <a:xfrm>
            <a:off x="4714001" y="4780676"/>
            <a:ext cx="1225895" cy="1041417"/>
          </a:xfrm>
          <a:prstGeom prst="rect">
            <a:avLst/>
          </a:prstGeom>
        </p:spPr>
      </p:pic>
      <p:pic>
        <p:nvPicPr>
          <p:cNvPr id="30" name="Imagen 29">
            <a:extLst>
              <a:ext uri="{FF2B5EF4-FFF2-40B4-BE49-F238E27FC236}">
                <a16:creationId xmlns:a16="http://schemas.microsoft.com/office/drawing/2014/main" id="{5CB2DCBD-9403-1DEC-F063-05210D41F452}"/>
              </a:ext>
            </a:extLst>
          </p:cNvPr>
          <p:cNvPicPr>
            <a:picLocks noChangeAspect="1"/>
          </p:cNvPicPr>
          <p:nvPr/>
        </p:nvPicPr>
        <p:blipFill>
          <a:blip r:embed="rId6"/>
          <a:stretch>
            <a:fillRect/>
          </a:stretch>
        </p:blipFill>
        <p:spPr>
          <a:xfrm>
            <a:off x="4714002" y="3632817"/>
            <a:ext cx="1225894" cy="939183"/>
          </a:xfrm>
          <a:prstGeom prst="rect">
            <a:avLst/>
          </a:prstGeom>
        </p:spPr>
      </p:pic>
      <p:pic>
        <p:nvPicPr>
          <p:cNvPr id="40" name="Imagen 39">
            <a:extLst>
              <a:ext uri="{FF2B5EF4-FFF2-40B4-BE49-F238E27FC236}">
                <a16:creationId xmlns:a16="http://schemas.microsoft.com/office/drawing/2014/main" id="{F2F24CCF-9FF6-E869-2C3E-81D4CAE1166B}"/>
              </a:ext>
            </a:extLst>
          </p:cNvPr>
          <p:cNvPicPr>
            <a:picLocks noChangeAspect="1"/>
          </p:cNvPicPr>
          <p:nvPr/>
        </p:nvPicPr>
        <p:blipFill>
          <a:blip r:embed="rId7"/>
          <a:stretch>
            <a:fillRect/>
          </a:stretch>
        </p:blipFill>
        <p:spPr>
          <a:xfrm>
            <a:off x="3502146" y="6744830"/>
            <a:ext cx="447738" cy="706049"/>
          </a:xfrm>
          <a:prstGeom prst="rect">
            <a:avLst/>
          </a:prstGeom>
        </p:spPr>
      </p:pic>
      <p:pic>
        <p:nvPicPr>
          <p:cNvPr id="42" name="Imagen 41">
            <a:extLst>
              <a:ext uri="{FF2B5EF4-FFF2-40B4-BE49-F238E27FC236}">
                <a16:creationId xmlns:a16="http://schemas.microsoft.com/office/drawing/2014/main" id="{F96B6B27-06FB-35F0-B117-955CF73713C9}"/>
              </a:ext>
            </a:extLst>
          </p:cNvPr>
          <p:cNvPicPr>
            <a:picLocks noChangeAspect="1"/>
          </p:cNvPicPr>
          <p:nvPr/>
        </p:nvPicPr>
        <p:blipFill>
          <a:blip r:embed="rId8"/>
          <a:stretch>
            <a:fillRect/>
          </a:stretch>
        </p:blipFill>
        <p:spPr>
          <a:xfrm>
            <a:off x="3608444" y="7608878"/>
            <a:ext cx="388444" cy="793418"/>
          </a:xfrm>
          <a:prstGeom prst="rect">
            <a:avLst/>
          </a:prstGeom>
        </p:spPr>
      </p:pic>
      <p:sp>
        <p:nvSpPr>
          <p:cNvPr id="44" name="Rectángulo: esquinas redondeadas 43">
            <a:extLst>
              <a:ext uri="{FF2B5EF4-FFF2-40B4-BE49-F238E27FC236}">
                <a16:creationId xmlns:a16="http://schemas.microsoft.com/office/drawing/2014/main" id="{552B3211-78EB-44BA-8C2C-2C7056F7A582}"/>
              </a:ext>
            </a:extLst>
          </p:cNvPr>
          <p:cNvSpPr/>
          <p:nvPr/>
        </p:nvSpPr>
        <p:spPr>
          <a:xfrm>
            <a:off x="4094807" y="6710232"/>
            <a:ext cx="1615239" cy="77524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918 casos  por cada 100 000 mujeres</a:t>
            </a:r>
          </a:p>
        </p:txBody>
      </p:sp>
      <p:sp>
        <p:nvSpPr>
          <p:cNvPr id="47" name="Rectángulo: esquinas redondeadas 46">
            <a:extLst>
              <a:ext uri="{FF2B5EF4-FFF2-40B4-BE49-F238E27FC236}">
                <a16:creationId xmlns:a16="http://schemas.microsoft.com/office/drawing/2014/main" id="{B908A309-3914-F4DD-4C4B-A98A3211DA8B}"/>
              </a:ext>
            </a:extLst>
          </p:cNvPr>
          <p:cNvSpPr/>
          <p:nvPr/>
        </p:nvSpPr>
        <p:spPr>
          <a:xfrm>
            <a:off x="4094806" y="7657374"/>
            <a:ext cx="1528378" cy="65103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206 casos por cada 100 000 hombres</a:t>
            </a:r>
          </a:p>
        </p:txBody>
      </p:sp>
      <p:sp>
        <p:nvSpPr>
          <p:cNvPr id="52" name="53 Rectángulo">
            <a:extLst>
              <a:ext uri="{FF2B5EF4-FFF2-40B4-BE49-F238E27FC236}">
                <a16:creationId xmlns:a16="http://schemas.microsoft.com/office/drawing/2014/main" id="{375BC485-BE82-DDAA-8DA8-7B387B35F1BC}"/>
              </a:ext>
            </a:extLst>
          </p:cNvPr>
          <p:cNvSpPr/>
          <p:nvPr/>
        </p:nvSpPr>
        <p:spPr>
          <a:xfrm>
            <a:off x="-14248" y="5539640"/>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según tipo y modalidad en el Distrito de Medellín, a Periodo II 2026p.</a:t>
            </a:r>
          </a:p>
        </p:txBody>
      </p:sp>
      <p:pic>
        <p:nvPicPr>
          <p:cNvPr id="53" name="Google Shape;2766;p55">
            <a:extLst>
              <a:ext uri="{FF2B5EF4-FFF2-40B4-BE49-F238E27FC236}">
                <a16:creationId xmlns:a16="http://schemas.microsoft.com/office/drawing/2014/main" id="{18DF5793-073E-6DC5-C301-90484E77FCC5}"/>
              </a:ext>
            </a:extLst>
          </p:cNvPr>
          <p:cNvPicPr preferRelativeResize="0"/>
          <p:nvPr/>
        </p:nvPicPr>
        <p:blipFill rotWithShape="1">
          <a:blip r:embed="rId9">
            <a:alphaModFix/>
          </a:blip>
          <a:srcRect/>
          <a:stretch/>
        </p:blipFill>
        <p:spPr>
          <a:xfrm>
            <a:off x="6270301" y="8509505"/>
            <a:ext cx="870279" cy="553998"/>
          </a:xfrm>
          <a:prstGeom prst="rect">
            <a:avLst/>
          </a:prstGeom>
          <a:noFill/>
          <a:ln>
            <a:noFill/>
          </a:ln>
        </p:spPr>
      </p:pic>
      <p:sp>
        <p:nvSpPr>
          <p:cNvPr id="31" name="53 Rectángulo">
            <a:extLst>
              <a:ext uri="{FF2B5EF4-FFF2-40B4-BE49-F238E27FC236}">
                <a16:creationId xmlns:a16="http://schemas.microsoft.com/office/drawing/2014/main" id="{49B1CA12-54C6-4050-99E2-2AAE55EA0F07}"/>
              </a:ext>
            </a:extLst>
          </p:cNvPr>
          <p:cNvSpPr/>
          <p:nvPr/>
        </p:nvSpPr>
        <p:spPr>
          <a:xfrm>
            <a:off x="73142" y="3117752"/>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Distrito de Medellín, a Periodo II 2026p.</a:t>
            </a:r>
          </a:p>
        </p:txBody>
      </p:sp>
      <p:pic>
        <p:nvPicPr>
          <p:cNvPr id="22" name="Imagen 21">
            <a:extLst>
              <a:ext uri="{FF2B5EF4-FFF2-40B4-BE49-F238E27FC236}">
                <a16:creationId xmlns:a16="http://schemas.microsoft.com/office/drawing/2014/main" id="{0ACC3E26-A762-4A87-ABC3-782DB066BB3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10622" y="1567542"/>
            <a:ext cx="2580599" cy="1551104"/>
          </a:xfrm>
          <a:prstGeom prst="rect">
            <a:avLst/>
          </a:prstGeom>
        </p:spPr>
      </p:pic>
      <p:pic>
        <p:nvPicPr>
          <p:cNvPr id="32" name="Imagen 31">
            <a:extLst>
              <a:ext uri="{FF2B5EF4-FFF2-40B4-BE49-F238E27FC236}">
                <a16:creationId xmlns:a16="http://schemas.microsoft.com/office/drawing/2014/main" id="{482CE429-534C-4E74-8276-45957A023D8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4338" y="3567231"/>
            <a:ext cx="3411043" cy="1972072"/>
          </a:xfrm>
          <a:prstGeom prst="rect">
            <a:avLst/>
          </a:prstGeom>
        </p:spPr>
      </p:pic>
      <p:pic>
        <p:nvPicPr>
          <p:cNvPr id="39" name="Imagen 38">
            <a:extLst>
              <a:ext uri="{FF2B5EF4-FFF2-40B4-BE49-F238E27FC236}">
                <a16:creationId xmlns:a16="http://schemas.microsoft.com/office/drawing/2014/main" id="{192BD887-0F93-48CB-8DC6-A9350C49627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84545" y="6609090"/>
            <a:ext cx="2819671" cy="1985603"/>
          </a:xfrm>
          <a:prstGeom prst="rect">
            <a:avLst/>
          </a:prstGeom>
        </p:spPr>
      </p:pic>
    </p:spTree>
    <p:extLst>
      <p:ext uri="{BB962C8B-B14F-4D97-AF65-F5344CB8AC3E}">
        <p14:creationId xmlns:p14="http://schemas.microsoft.com/office/powerpoint/2010/main" val="255693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964" y="2267907"/>
            <a:ext cx="2232241" cy="523220"/>
          </a:xfrm>
          <a:prstGeom prst="rect">
            <a:avLst/>
          </a:prstGeom>
          <a:noFill/>
          <a:ln>
            <a:noFill/>
          </a:ln>
        </p:spPr>
        <p:txBody>
          <a:bodyPr wrap="square" rtlCol="0">
            <a:spAutoFit/>
          </a:bodyPr>
          <a:lstStyle/>
          <a:p>
            <a:pPr algn="ctr"/>
            <a:r>
              <a:rPr lang="es-ES" sz="1400" b="1" dirty="0">
                <a:latin typeface="Arial Narrow" panose="020B0606020202030204" pitchFamily="34" charset="0"/>
              </a:rPr>
              <a:t>Periodo epidemiológico </a:t>
            </a:r>
          </a:p>
          <a:p>
            <a:pPr algn="ctr"/>
            <a:r>
              <a:rPr lang="es-ES" sz="1400" b="1" dirty="0">
                <a:latin typeface="Arial Narrow" panose="020B0606020202030204" pitchFamily="34" charset="0"/>
              </a:rPr>
              <a:t>II -2026p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Grupos de interés</a:t>
              </a:r>
            </a:p>
          </p:txBody>
        </p:sp>
      </p:grpSp>
      <p:sp>
        <p:nvSpPr>
          <p:cNvPr id="14" name="13 Rectángulo"/>
          <p:cNvSpPr/>
          <p:nvPr/>
        </p:nvSpPr>
        <p:spPr>
          <a:xfrm>
            <a:off x="-33365" y="7663323"/>
            <a:ext cx="720090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25</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83" y="131242"/>
            <a:ext cx="2373578" cy="923330"/>
          </a:xfrm>
          <a:prstGeom prst="rect">
            <a:avLst/>
          </a:prstGeom>
          <a:noFill/>
        </p:spPr>
        <p:txBody>
          <a:bodyPr wrap="square" rtlCol="0">
            <a:spAutoFit/>
          </a:bodyPr>
          <a:lstStyle/>
          <a:p>
            <a:pPr algn="ctr"/>
            <a:r>
              <a:rPr lang="es-ES" b="1" dirty="0"/>
              <a:t>Violencia de genero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747386" y="1173247"/>
            <a:ext cx="1017381" cy="1013870"/>
          </a:xfrm>
          <a:prstGeom prst="rect">
            <a:avLst/>
          </a:prstGeom>
        </p:spPr>
      </p:pic>
      <p:pic>
        <p:nvPicPr>
          <p:cNvPr id="59" name="Imagen 58">
            <a:extLst>
              <a:ext uri="{FF2B5EF4-FFF2-40B4-BE49-F238E27FC236}">
                <a16:creationId xmlns:a16="http://schemas.microsoft.com/office/drawing/2014/main" id="{3D1AA0E0-FC9B-53BF-4FE9-E47078714134}"/>
              </a:ext>
            </a:extLst>
          </p:cNvPr>
          <p:cNvPicPr>
            <a:picLocks noChangeAspect="1"/>
          </p:cNvPicPr>
          <p:nvPr/>
        </p:nvPicPr>
        <p:blipFill rotWithShape="1">
          <a:blip r:embed="rId3"/>
          <a:srcRect t="10296"/>
          <a:stretch/>
        </p:blipFill>
        <p:spPr>
          <a:xfrm>
            <a:off x="3728455" y="579912"/>
            <a:ext cx="684243" cy="840368"/>
          </a:xfrm>
          <a:prstGeom prst="rect">
            <a:avLst/>
          </a:prstGeom>
        </p:spPr>
      </p:pic>
      <p:pic>
        <p:nvPicPr>
          <p:cNvPr id="61" name="Imagen 60">
            <a:extLst>
              <a:ext uri="{FF2B5EF4-FFF2-40B4-BE49-F238E27FC236}">
                <a16:creationId xmlns:a16="http://schemas.microsoft.com/office/drawing/2014/main" id="{99CDBE99-B9F4-725F-222E-BC01C9CEB579}"/>
              </a:ext>
            </a:extLst>
          </p:cNvPr>
          <p:cNvPicPr>
            <a:picLocks noChangeAspect="1"/>
          </p:cNvPicPr>
          <p:nvPr/>
        </p:nvPicPr>
        <p:blipFill>
          <a:blip r:embed="rId4"/>
          <a:stretch>
            <a:fillRect/>
          </a:stretch>
        </p:blipFill>
        <p:spPr>
          <a:xfrm>
            <a:off x="4812168" y="557373"/>
            <a:ext cx="571979" cy="862907"/>
          </a:xfrm>
          <a:prstGeom prst="rect">
            <a:avLst/>
          </a:prstGeom>
        </p:spPr>
      </p:pic>
      <p:pic>
        <p:nvPicPr>
          <p:cNvPr id="1024" name="Imagen 1023">
            <a:extLst>
              <a:ext uri="{FF2B5EF4-FFF2-40B4-BE49-F238E27FC236}">
                <a16:creationId xmlns:a16="http://schemas.microsoft.com/office/drawing/2014/main" id="{D51EA6DB-DF08-07D2-EDEA-68252665F638}"/>
              </a:ext>
            </a:extLst>
          </p:cNvPr>
          <p:cNvPicPr>
            <a:picLocks noChangeAspect="1"/>
          </p:cNvPicPr>
          <p:nvPr/>
        </p:nvPicPr>
        <p:blipFill>
          <a:blip r:embed="rId5"/>
          <a:stretch>
            <a:fillRect/>
          </a:stretch>
        </p:blipFill>
        <p:spPr>
          <a:xfrm>
            <a:off x="2609105" y="564883"/>
            <a:ext cx="620646" cy="846225"/>
          </a:xfrm>
          <a:prstGeom prst="rect">
            <a:avLst/>
          </a:prstGeom>
        </p:spPr>
      </p:pic>
      <p:grpSp>
        <p:nvGrpSpPr>
          <p:cNvPr id="8" name="Grupo 7">
            <a:extLst>
              <a:ext uri="{FF2B5EF4-FFF2-40B4-BE49-F238E27FC236}">
                <a16:creationId xmlns:a16="http://schemas.microsoft.com/office/drawing/2014/main" id="{76B72F73-AFCA-47D4-93DE-68D8300A42FF}"/>
              </a:ext>
            </a:extLst>
          </p:cNvPr>
          <p:cNvGrpSpPr/>
          <p:nvPr/>
        </p:nvGrpSpPr>
        <p:grpSpPr>
          <a:xfrm>
            <a:off x="3315141" y="6159298"/>
            <a:ext cx="3636745" cy="1099328"/>
            <a:chOff x="3790011" y="4205231"/>
            <a:chExt cx="3266823" cy="824311"/>
          </a:xfrm>
        </p:grpSpPr>
        <p:sp>
          <p:nvSpPr>
            <p:cNvPr id="1032" name="CuadroTexto 1031">
              <a:extLst>
                <a:ext uri="{FF2B5EF4-FFF2-40B4-BE49-F238E27FC236}">
                  <a16:creationId xmlns:a16="http://schemas.microsoft.com/office/drawing/2014/main" id="{D907D758-7FD3-A41C-084C-0C4CF0C795A3}"/>
                </a:ext>
              </a:extLst>
            </p:cNvPr>
            <p:cNvSpPr txBox="1"/>
            <p:nvPr/>
          </p:nvSpPr>
          <p:spPr>
            <a:xfrm>
              <a:off x="3988109" y="4205231"/>
              <a:ext cx="2950528" cy="222542"/>
            </a:xfrm>
            <a:prstGeom prst="rect">
              <a:avLst/>
            </a:prstGeom>
            <a:solidFill>
              <a:schemeClr val="accent3">
                <a:lumMod val="40000"/>
                <a:lumOff val="60000"/>
              </a:schemeClr>
            </a:solidFill>
            <a:ln>
              <a:solidFill>
                <a:schemeClr val="accent3">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s-ES"/>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400" b="1" dirty="0">
                  <a:solidFill>
                    <a:schemeClr val="tx1"/>
                  </a:solidFill>
                </a:rPr>
                <a:t>Estrato socioeconómico</a:t>
              </a:r>
            </a:p>
          </p:txBody>
        </p:sp>
        <p:sp>
          <p:nvSpPr>
            <p:cNvPr id="1033" name="85 CuadroTexto">
              <a:extLst>
                <a:ext uri="{FF2B5EF4-FFF2-40B4-BE49-F238E27FC236}">
                  <a16:creationId xmlns:a16="http://schemas.microsoft.com/office/drawing/2014/main" id="{DF54B453-B197-2794-33DA-73FA7A4F0C40}"/>
                </a:ext>
              </a:extLst>
            </p:cNvPr>
            <p:cNvSpPr txBox="1"/>
            <p:nvPr/>
          </p:nvSpPr>
          <p:spPr>
            <a:xfrm>
              <a:off x="3790011" y="44579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1 y 2</a:t>
              </a:r>
            </a:p>
          </p:txBody>
        </p:sp>
        <p:sp>
          <p:nvSpPr>
            <p:cNvPr id="1034" name="86 Rectángulo redondeado">
              <a:extLst>
                <a:ext uri="{FF2B5EF4-FFF2-40B4-BE49-F238E27FC236}">
                  <a16:creationId xmlns:a16="http://schemas.microsoft.com/office/drawing/2014/main" id="{2842E33F-4D0E-5A8A-C501-C53D2991A919}"/>
                </a:ext>
              </a:extLst>
            </p:cNvPr>
            <p:cNvSpPr/>
            <p:nvPr/>
          </p:nvSpPr>
          <p:spPr>
            <a:xfrm>
              <a:off x="3958574" y="4744658"/>
              <a:ext cx="901926" cy="2848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68,6%</a:t>
              </a:r>
            </a:p>
          </p:txBody>
        </p:sp>
        <p:sp>
          <p:nvSpPr>
            <p:cNvPr id="1035" name="85 CuadroTexto">
              <a:extLst>
                <a:ext uri="{FF2B5EF4-FFF2-40B4-BE49-F238E27FC236}">
                  <a16:creationId xmlns:a16="http://schemas.microsoft.com/office/drawing/2014/main" id="{D79E14A4-11B0-AAA9-5033-25DBDA4BF435}"/>
                </a:ext>
              </a:extLst>
            </p:cNvPr>
            <p:cNvSpPr txBox="1"/>
            <p:nvPr/>
          </p:nvSpPr>
          <p:spPr>
            <a:xfrm>
              <a:off x="5827227" y="4450284"/>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5 y 6</a:t>
              </a:r>
            </a:p>
          </p:txBody>
        </p:sp>
        <p:sp>
          <p:nvSpPr>
            <p:cNvPr id="1036" name="86 Rectángulo redondeado">
              <a:extLst>
                <a:ext uri="{FF2B5EF4-FFF2-40B4-BE49-F238E27FC236}">
                  <a16:creationId xmlns:a16="http://schemas.microsoft.com/office/drawing/2014/main" id="{3BD3C7B5-3FA7-CE4B-D5C7-3EBB2D8A3F45}"/>
                </a:ext>
              </a:extLst>
            </p:cNvPr>
            <p:cNvSpPr/>
            <p:nvPr/>
          </p:nvSpPr>
          <p:spPr>
            <a:xfrm>
              <a:off x="5998951" y="4740888"/>
              <a:ext cx="901926" cy="2700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0,6%</a:t>
              </a:r>
            </a:p>
          </p:txBody>
        </p:sp>
        <p:sp>
          <p:nvSpPr>
            <p:cNvPr id="1037" name="85 CuadroTexto">
              <a:extLst>
                <a:ext uri="{FF2B5EF4-FFF2-40B4-BE49-F238E27FC236}">
                  <a16:creationId xmlns:a16="http://schemas.microsoft.com/office/drawing/2014/main" id="{68BFC29C-6499-C0E1-B83E-E1179D4E8BE4}"/>
                </a:ext>
              </a:extLst>
            </p:cNvPr>
            <p:cNvSpPr txBox="1"/>
            <p:nvPr/>
          </p:nvSpPr>
          <p:spPr>
            <a:xfrm>
              <a:off x="4769344" y="44727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3 y 4</a:t>
              </a:r>
            </a:p>
          </p:txBody>
        </p:sp>
        <p:sp>
          <p:nvSpPr>
            <p:cNvPr id="1038" name="86 Rectángulo redondeado">
              <a:extLst>
                <a:ext uri="{FF2B5EF4-FFF2-40B4-BE49-F238E27FC236}">
                  <a16:creationId xmlns:a16="http://schemas.microsoft.com/office/drawing/2014/main" id="{0A4DC337-13B5-DC01-0231-A1427AED338A}"/>
                </a:ext>
              </a:extLst>
            </p:cNvPr>
            <p:cNvSpPr/>
            <p:nvPr/>
          </p:nvSpPr>
          <p:spPr>
            <a:xfrm>
              <a:off x="4953015" y="4733973"/>
              <a:ext cx="901926" cy="276999"/>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24,9%</a:t>
              </a:r>
            </a:p>
          </p:txBody>
        </p:sp>
      </p:grpSp>
      <p:pic>
        <p:nvPicPr>
          <p:cNvPr id="1043" name="Google Shape;2545;p50">
            <a:extLst>
              <a:ext uri="{FF2B5EF4-FFF2-40B4-BE49-F238E27FC236}">
                <a16:creationId xmlns:a16="http://schemas.microsoft.com/office/drawing/2014/main" id="{C80A1A50-6A85-E033-8D94-25928ECA8FCC}"/>
              </a:ext>
            </a:extLst>
          </p:cNvPr>
          <p:cNvPicPr preferRelativeResize="0"/>
          <p:nvPr/>
        </p:nvPicPr>
        <p:blipFill rotWithShape="1">
          <a:blip r:embed="rId6">
            <a:alphaModFix/>
          </a:blip>
          <a:srcRect/>
          <a:stretch/>
        </p:blipFill>
        <p:spPr>
          <a:xfrm>
            <a:off x="750508" y="2970361"/>
            <a:ext cx="939538" cy="637689"/>
          </a:xfrm>
          <a:prstGeom prst="rect">
            <a:avLst/>
          </a:prstGeom>
          <a:noFill/>
          <a:ln>
            <a:noFill/>
          </a:ln>
        </p:spPr>
      </p:pic>
      <p:pic>
        <p:nvPicPr>
          <p:cNvPr id="1044" name="Google Shape;2766;p55">
            <a:extLst>
              <a:ext uri="{FF2B5EF4-FFF2-40B4-BE49-F238E27FC236}">
                <a16:creationId xmlns:a16="http://schemas.microsoft.com/office/drawing/2014/main" id="{48B43EA8-44D5-A505-84BA-043F9CDDB59A}"/>
              </a:ext>
            </a:extLst>
          </p:cNvPr>
          <p:cNvPicPr preferRelativeResize="0"/>
          <p:nvPr/>
        </p:nvPicPr>
        <p:blipFill rotWithShape="1">
          <a:blip r:embed="rId7">
            <a:alphaModFix/>
          </a:blip>
          <a:srcRect/>
          <a:stretch/>
        </p:blipFill>
        <p:spPr>
          <a:xfrm>
            <a:off x="6461010" y="8472149"/>
            <a:ext cx="718687" cy="659347"/>
          </a:xfrm>
          <a:prstGeom prst="rect">
            <a:avLst/>
          </a:prstGeom>
          <a:noFill/>
          <a:ln>
            <a:noFill/>
          </a:ln>
        </p:spPr>
      </p:pic>
      <p:grpSp>
        <p:nvGrpSpPr>
          <p:cNvPr id="4" name="Grupo 3">
            <a:extLst>
              <a:ext uri="{FF2B5EF4-FFF2-40B4-BE49-F238E27FC236}">
                <a16:creationId xmlns:a16="http://schemas.microsoft.com/office/drawing/2014/main" id="{F39B8249-8ED9-478B-BB02-1BEE0FF38220}"/>
              </a:ext>
            </a:extLst>
          </p:cNvPr>
          <p:cNvGrpSpPr/>
          <p:nvPr/>
        </p:nvGrpSpPr>
        <p:grpSpPr>
          <a:xfrm>
            <a:off x="1639002" y="6149599"/>
            <a:ext cx="1447386" cy="1452988"/>
            <a:chOff x="2277056" y="4093029"/>
            <a:chExt cx="1447386" cy="1452988"/>
          </a:xfrm>
        </p:grpSpPr>
        <p:sp>
          <p:nvSpPr>
            <p:cNvPr id="1048" name="64 CuadroTexto">
              <a:extLst>
                <a:ext uri="{FF2B5EF4-FFF2-40B4-BE49-F238E27FC236}">
                  <a16:creationId xmlns:a16="http://schemas.microsoft.com/office/drawing/2014/main" id="{11E6D49C-AA17-71E8-DD65-DC07916AB065}"/>
                </a:ext>
              </a:extLst>
            </p:cNvPr>
            <p:cNvSpPr txBox="1"/>
            <p:nvPr/>
          </p:nvSpPr>
          <p:spPr>
            <a:xfrm>
              <a:off x="2333177" y="409302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Aseguramiento</a:t>
              </a:r>
            </a:p>
          </p:txBody>
        </p:sp>
        <p:sp>
          <p:nvSpPr>
            <p:cNvPr id="1049" name="86 Rectángulo redondeado">
              <a:extLst>
                <a:ext uri="{FF2B5EF4-FFF2-40B4-BE49-F238E27FC236}">
                  <a16:creationId xmlns:a16="http://schemas.microsoft.com/office/drawing/2014/main" id="{7200D494-5BB4-6893-12F5-605633CAAFC4}"/>
                </a:ext>
              </a:extLst>
            </p:cNvPr>
            <p:cNvSpPr/>
            <p:nvPr/>
          </p:nvSpPr>
          <p:spPr>
            <a:xfrm>
              <a:off x="2309727" y="4417921"/>
              <a:ext cx="1401734" cy="198221"/>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Contributivo 57,3 %</a:t>
              </a:r>
            </a:p>
          </p:txBody>
        </p:sp>
        <p:sp>
          <p:nvSpPr>
            <p:cNvPr id="1050" name="86 Rectángulo redondeado">
              <a:extLst>
                <a:ext uri="{FF2B5EF4-FFF2-40B4-BE49-F238E27FC236}">
                  <a16:creationId xmlns:a16="http://schemas.microsoft.com/office/drawing/2014/main" id="{AF0DF049-2599-BECF-F5B2-44EF5B862645}"/>
                </a:ext>
              </a:extLst>
            </p:cNvPr>
            <p:cNvSpPr/>
            <p:nvPr/>
          </p:nvSpPr>
          <p:spPr>
            <a:xfrm>
              <a:off x="2290483" y="4699070"/>
              <a:ext cx="1420978" cy="182600"/>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Subsidiado 37,6%</a:t>
              </a:r>
            </a:p>
          </p:txBody>
        </p:sp>
        <p:sp>
          <p:nvSpPr>
            <p:cNvPr id="1051" name="86 Rectángulo redondeado">
              <a:extLst>
                <a:ext uri="{FF2B5EF4-FFF2-40B4-BE49-F238E27FC236}">
                  <a16:creationId xmlns:a16="http://schemas.microsoft.com/office/drawing/2014/main" id="{49119282-B775-EB19-20A1-E4E025056FB9}"/>
                </a:ext>
              </a:extLst>
            </p:cNvPr>
            <p:cNvSpPr/>
            <p:nvPr/>
          </p:nvSpPr>
          <p:spPr>
            <a:xfrm>
              <a:off x="2277056" y="5229850"/>
              <a:ext cx="1420978" cy="316167"/>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Ninguno/ particular 2,4%</a:t>
              </a:r>
            </a:p>
            <a:p>
              <a:pPr algn="ctr">
                <a:buClr>
                  <a:srgbClr val="000000"/>
                </a:buClr>
              </a:pPr>
              <a:r>
                <a:rPr lang="es-ES" sz="1000" b="1" dirty="0">
                  <a:solidFill>
                    <a:schemeClr val="dk1"/>
                  </a:solidFill>
                  <a:latin typeface="Arial Narrow"/>
                  <a:sym typeface="Arial"/>
                </a:rPr>
                <a:t>Indeterminado 0,5% </a:t>
              </a:r>
            </a:p>
          </p:txBody>
        </p:sp>
      </p:grpSp>
      <p:sp>
        <p:nvSpPr>
          <p:cNvPr id="1052" name="64 CuadroTexto">
            <a:extLst>
              <a:ext uri="{FF2B5EF4-FFF2-40B4-BE49-F238E27FC236}">
                <a16:creationId xmlns:a16="http://schemas.microsoft.com/office/drawing/2014/main" id="{37DA8DFD-23C8-B549-9BE4-7CDAFDD1B7E2}"/>
              </a:ext>
            </a:extLst>
          </p:cNvPr>
          <p:cNvSpPr txBox="1"/>
          <p:nvPr/>
        </p:nvSpPr>
        <p:spPr>
          <a:xfrm>
            <a:off x="480273" y="3608050"/>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Área</a:t>
            </a:r>
          </a:p>
        </p:txBody>
      </p:sp>
      <p:pic>
        <p:nvPicPr>
          <p:cNvPr id="2050" name="Picture 2" descr="Categoría «Icono minusvalido» de fotos, imágenes e ...">
            <a:extLst>
              <a:ext uri="{FF2B5EF4-FFF2-40B4-BE49-F238E27FC236}">
                <a16:creationId xmlns:a16="http://schemas.microsoft.com/office/drawing/2014/main" id="{54365793-2E31-6198-C760-6307A7F199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676" t="9755" r="14303" b="14835"/>
          <a:stretch/>
        </p:blipFill>
        <p:spPr bwMode="auto">
          <a:xfrm>
            <a:off x="2582898" y="2371436"/>
            <a:ext cx="673060" cy="764210"/>
          </a:xfrm>
          <a:prstGeom prst="rect">
            <a:avLst/>
          </a:prstGeom>
          <a:noFill/>
          <a:extLst>
            <a:ext uri="{909E8E84-426E-40DD-AFC4-6F175D3DCCD1}">
              <a14:hiddenFill xmlns:a14="http://schemas.microsoft.com/office/drawing/2010/main">
                <a:solidFill>
                  <a:srgbClr val="FFFFFF"/>
                </a:solidFill>
              </a14:hiddenFill>
            </a:ext>
          </a:extLst>
        </p:spPr>
      </p:pic>
      <p:sp>
        <p:nvSpPr>
          <p:cNvPr id="1055" name="86 Rectángulo redondeado">
            <a:extLst>
              <a:ext uri="{FF2B5EF4-FFF2-40B4-BE49-F238E27FC236}">
                <a16:creationId xmlns:a16="http://schemas.microsoft.com/office/drawing/2014/main" id="{E9732D0D-15FD-62D6-3B0D-F4ED4B614221}"/>
              </a:ext>
            </a:extLst>
          </p:cNvPr>
          <p:cNvSpPr/>
          <p:nvPr/>
        </p:nvSpPr>
        <p:spPr>
          <a:xfrm>
            <a:off x="110014" y="3914636"/>
            <a:ext cx="1008869" cy="577733"/>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Urbana 94,6%</a:t>
            </a:r>
          </a:p>
          <a:p>
            <a:pPr algn="ctr">
              <a:buClr>
                <a:srgbClr val="000000"/>
              </a:buClr>
            </a:pPr>
            <a:r>
              <a:rPr lang="es-ES" sz="1200" b="1" dirty="0">
                <a:solidFill>
                  <a:schemeClr val="dk1"/>
                </a:solidFill>
                <a:latin typeface="Arial Narrow"/>
                <a:sym typeface="Arial"/>
              </a:rPr>
              <a:t>1063 casos</a:t>
            </a:r>
          </a:p>
        </p:txBody>
      </p:sp>
      <p:grpSp>
        <p:nvGrpSpPr>
          <p:cNvPr id="3" name="Grupo 2">
            <a:extLst>
              <a:ext uri="{FF2B5EF4-FFF2-40B4-BE49-F238E27FC236}">
                <a16:creationId xmlns:a16="http://schemas.microsoft.com/office/drawing/2014/main" id="{325883D1-8C78-4370-B15D-641B524F9CB3}"/>
              </a:ext>
            </a:extLst>
          </p:cNvPr>
          <p:cNvGrpSpPr/>
          <p:nvPr/>
        </p:nvGrpSpPr>
        <p:grpSpPr>
          <a:xfrm>
            <a:off x="2221297" y="1331640"/>
            <a:ext cx="4823670" cy="908192"/>
            <a:chOff x="2219433" y="1011983"/>
            <a:chExt cx="4823670" cy="908192"/>
          </a:xfrm>
        </p:grpSpPr>
        <p:grpSp>
          <p:nvGrpSpPr>
            <p:cNvPr id="6" name="11 Grupo">
              <a:extLst>
                <a:ext uri="{FF2B5EF4-FFF2-40B4-BE49-F238E27FC236}">
                  <a16:creationId xmlns:a16="http://schemas.microsoft.com/office/drawing/2014/main" id="{B5D9E004-C5D6-D177-06B9-3BC55EEC5A4D}"/>
                </a:ext>
              </a:extLst>
            </p:cNvPr>
            <p:cNvGrpSpPr/>
            <p:nvPr/>
          </p:nvGrpSpPr>
          <p:grpSpPr>
            <a:xfrm>
              <a:off x="2219433" y="1138469"/>
              <a:ext cx="1472343" cy="781706"/>
              <a:chOff x="-78740" y="7024161"/>
              <a:chExt cx="1229607" cy="781706"/>
            </a:xfrm>
          </p:grpSpPr>
          <p:sp>
            <p:nvSpPr>
              <p:cNvPr id="9" name="52 CuadroTexto">
                <a:extLst>
                  <a:ext uri="{FF2B5EF4-FFF2-40B4-BE49-F238E27FC236}">
                    <a16:creationId xmlns:a16="http://schemas.microsoft.com/office/drawing/2014/main" id="{78E7CB15-D32C-3FAC-9EF8-24C1B8AA6EAF}"/>
                  </a:ext>
                </a:extLst>
              </p:cNvPr>
              <p:cNvSpPr txBox="1"/>
              <p:nvPr/>
            </p:nvSpPr>
            <p:spPr>
              <a:xfrm>
                <a:off x="-78740" y="702416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Gestantes</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69270" y="7313631"/>
                <a:ext cx="798165" cy="492236"/>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3,3%</a:t>
                </a:r>
              </a:p>
              <a:p>
                <a:pPr algn="ctr"/>
                <a:r>
                  <a:rPr lang="es-ES" sz="1200" b="1" dirty="0">
                    <a:solidFill>
                      <a:schemeClr val="tx1"/>
                    </a:solidFill>
                    <a:latin typeface="Arial Narrow" panose="020B0606020202030204" pitchFamily="34" charset="0"/>
                  </a:rPr>
                  <a:t>38 casos</a:t>
                </a:r>
              </a:p>
            </p:txBody>
          </p:sp>
        </p:grpSp>
        <p:grpSp>
          <p:nvGrpSpPr>
            <p:cNvPr id="22" name="63 Grupo">
              <a:extLst>
                <a:ext uri="{FF2B5EF4-FFF2-40B4-BE49-F238E27FC236}">
                  <a16:creationId xmlns:a16="http://schemas.microsoft.com/office/drawing/2014/main" id="{D19D3F6E-C8AA-C874-87A2-CA9A29109EB1}"/>
                </a:ext>
              </a:extLst>
            </p:cNvPr>
            <p:cNvGrpSpPr/>
            <p:nvPr/>
          </p:nvGrpSpPr>
          <p:grpSpPr>
            <a:xfrm>
              <a:off x="3395429" y="1152322"/>
              <a:ext cx="1229607" cy="744196"/>
              <a:chOff x="-28754" y="7060823"/>
              <a:chExt cx="1229607" cy="744196"/>
            </a:xfrm>
          </p:grpSpPr>
          <p:sp>
            <p:nvSpPr>
              <p:cNvPr id="31" name="64 CuadroTexto">
                <a:extLst>
                  <a:ext uri="{FF2B5EF4-FFF2-40B4-BE49-F238E27FC236}">
                    <a16:creationId xmlns:a16="http://schemas.microsoft.com/office/drawing/2014/main" id="{A49E8618-DFA0-C6D8-76B0-2410D6E3E4EB}"/>
                  </a:ext>
                </a:extLst>
              </p:cNvPr>
              <p:cNvSpPr txBox="1"/>
              <p:nvPr/>
            </p:nvSpPr>
            <p:spPr>
              <a:xfrm>
                <a:off x="-28754" y="706082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54604" y="7343460"/>
                <a:ext cx="914114" cy="461559"/>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0,3%</a:t>
                </a:r>
              </a:p>
              <a:p>
                <a:pPr algn="ctr"/>
                <a:r>
                  <a:rPr lang="es-ES" sz="1200" b="1" dirty="0">
                    <a:solidFill>
                      <a:schemeClr val="tx1"/>
                    </a:solidFill>
                    <a:latin typeface="Arial Narrow" panose="020B0606020202030204" pitchFamily="34" charset="0"/>
                  </a:rPr>
                  <a:t>3 casos</a:t>
                </a:r>
              </a:p>
            </p:txBody>
          </p:sp>
        </p:grpSp>
        <p:sp>
          <p:nvSpPr>
            <p:cNvPr id="1027" name="64 CuadroTexto">
              <a:extLst>
                <a:ext uri="{FF2B5EF4-FFF2-40B4-BE49-F238E27FC236}">
                  <a16:creationId xmlns:a16="http://schemas.microsoft.com/office/drawing/2014/main" id="{DA11E622-5EBA-3F8F-EC37-02BF436FAEE5}"/>
                </a:ext>
              </a:extLst>
            </p:cNvPr>
            <p:cNvSpPr txBox="1"/>
            <p:nvPr/>
          </p:nvSpPr>
          <p:spPr>
            <a:xfrm>
              <a:off x="4409767" y="1150941"/>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1028" name="65 Rectángulo redondeado">
              <a:extLst>
                <a:ext uri="{FF2B5EF4-FFF2-40B4-BE49-F238E27FC236}">
                  <a16:creationId xmlns:a16="http://schemas.microsoft.com/office/drawing/2014/main" id="{8D318E26-3D11-7499-F0FA-3026744DC66B}"/>
                </a:ext>
              </a:extLst>
            </p:cNvPr>
            <p:cNvSpPr/>
            <p:nvPr/>
          </p:nvSpPr>
          <p:spPr>
            <a:xfrm>
              <a:off x="4588297" y="1443728"/>
              <a:ext cx="1102627" cy="452790"/>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1,4%</a:t>
              </a:r>
            </a:p>
            <a:p>
              <a:pPr algn="ctr"/>
              <a:r>
                <a:rPr lang="es-ES" sz="1200" b="1" dirty="0">
                  <a:solidFill>
                    <a:schemeClr val="tx1"/>
                  </a:solidFill>
                  <a:latin typeface="Arial Narrow" panose="020B0606020202030204" pitchFamily="34" charset="0"/>
                </a:rPr>
                <a:t>16 casos</a:t>
              </a:r>
            </a:p>
          </p:txBody>
        </p:sp>
        <p:sp>
          <p:nvSpPr>
            <p:cNvPr id="1065" name="64 CuadroTexto">
              <a:extLst>
                <a:ext uri="{FF2B5EF4-FFF2-40B4-BE49-F238E27FC236}">
                  <a16:creationId xmlns:a16="http://schemas.microsoft.com/office/drawing/2014/main" id="{2C0622D7-8D8A-1A57-67B0-BF683FC2F742}"/>
                </a:ext>
              </a:extLst>
            </p:cNvPr>
            <p:cNvSpPr txBox="1"/>
            <p:nvPr/>
          </p:nvSpPr>
          <p:spPr>
            <a:xfrm>
              <a:off x="5715336" y="1011983"/>
              <a:ext cx="1327767" cy="461665"/>
            </a:xfrm>
            <a:prstGeom prst="rect">
              <a:avLst/>
            </a:prstGeom>
            <a:noFill/>
          </p:spPr>
          <p:txBody>
            <a:bodyPr wrap="square" rtlCol="0">
              <a:spAutoFit/>
            </a:bodyPr>
            <a:lstStyle/>
            <a:p>
              <a:pPr algn="ctr"/>
              <a:r>
                <a:rPr lang="es-ES" sz="1200" b="1" u="sng" dirty="0">
                  <a:latin typeface="Arial Narrow" panose="020B0606020202030204" pitchFamily="34" charset="0"/>
                </a:rPr>
                <a:t>Centros psiquiátricos</a:t>
              </a:r>
            </a:p>
          </p:txBody>
        </p:sp>
        <p:sp>
          <p:nvSpPr>
            <p:cNvPr id="1066" name="Google Shape;2574;p50">
              <a:extLst>
                <a:ext uri="{FF2B5EF4-FFF2-40B4-BE49-F238E27FC236}">
                  <a16:creationId xmlns:a16="http://schemas.microsoft.com/office/drawing/2014/main" id="{E1C61B3B-CBAA-6482-0C6F-90C7D9069762}"/>
                </a:ext>
              </a:extLst>
            </p:cNvPr>
            <p:cNvSpPr/>
            <p:nvPr/>
          </p:nvSpPr>
          <p:spPr>
            <a:xfrm>
              <a:off x="5913468" y="1439876"/>
              <a:ext cx="1036554" cy="461559"/>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0,3% </a:t>
              </a:r>
            </a:p>
            <a:p>
              <a:pPr algn="ctr"/>
              <a:r>
                <a:rPr lang="es-ES" sz="1200" b="1" dirty="0">
                  <a:solidFill>
                    <a:schemeClr val="tx1"/>
                  </a:solidFill>
                  <a:latin typeface="Arial Narrow" panose="020B0606020202030204" pitchFamily="34" charset="0"/>
                  <a:sym typeface="Calibri"/>
                </a:rPr>
                <a:t>3 casos</a:t>
              </a:r>
            </a:p>
          </p:txBody>
        </p:sp>
      </p:grpSp>
      <p:pic>
        <p:nvPicPr>
          <p:cNvPr id="2052" name="Picture 4" descr="Enfermedad - Iconos gratis de usuario">
            <a:extLst>
              <a:ext uri="{FF2B5EF4-FFF2-40B4-BE49-F238E27FC236}">
                <a16:creationId xmlns:a16="http://schemas.microsoft.com/office/drawing/2014/main" id="{00D27700-7502-BEA3-19C3-503F02AD71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7698" y="511037"/>
            <a:ext cx="853550" cy="8926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o de abuso conyugal. violencia intrafamiliar y discriminación de la  mujer. concepto de humillación, conflicto, disputa y odio. ilustración  vectorial 4996090 Vector en Vecteezy">
            <a:extLst>
              <a:ext uri="{FF2B5EF4-FFF2-40B4-BE49-F238E27FC236}">
                <a16:creationId xmlns:a16="http://schemas.microsoft.com/office/drawing/2014/main" id="{051E3CD3-1A39-C895-A1AE-725CBA4A7D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999" t="15548" r="25417" b="17765"/>
          <a:stretch/>
        </p:blipFill>
        <p:spPr bwMode="auto">
          <a:xfrm>
            <a:off x="4949424" y="2515748"/>
            <a:ext cx="727446" cy="6597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sentation Name by alejiscardona1 on emaze">
            <a:extLst>
              <a:ext uri="{FF2B5EF4-FFF2-40B4-BE49-F238E27FC236}">
                <a16:creationId xmlns:a16="http://schemas.microsoft.com/office/drawing/2014/main" id="{BF1EF572-2EB7-EC28-CB21-7AF61664AB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7234" y="2440867"/>
            <a:ext cx="665489" cy="647872"/>
          </a:xfrm>
          <a:prstGeom prst="rect">
            <a:avLst/>
          </a:prstGeom>
          <a:noFill/>
          <a:extLst>
            <a:ext uri="{909E8E84-426E-40DD-AFC4-6F175D3DCCD1}">
              <a14:hiddenFill xmlns:a14="http://schemas.microsoft.com/office/drawing/2010/main">
                <a:solidFill>
                  <a:srgbClr val="FFFFFF"/>
                </a:solidFill>
              </a14:hiddenFill>
            </a:ext>
          </a:extLst>
        </p:spPr>
      </p:pic>
      <p:sp>
        <p:nvSpPr>
          <p:cNvPr id="1067" name="CuadroTexto 1066">
            <a:extLst>
              <a:ext uri="{FF2B5EF4-FFF2-40B4-BE49-F238E27FC236}">
                <a16:creationId xmlns:a16="http://schemas.microsoft.com/office/drawing/2014/main" id="{CAF3193C-680B-E40B-8151-B3EAD5336C96}"/>
              </a:ext>
            </a:extLst>
          </p:cNvPr>
          <p:cNvSpPr txBox="1"/>
          <p:nvPr/>
        </p:nvSpPr>
        <p:spPr>
          <a:xfrm>
            <a:off x="6086189" y="2548123"/>
            <a:ext cx="616565" cy="369332"/>
          </a:xfrm>
          <a:prstGeom prst="rect">
            <a:avLst/>
          </a:prstGeom>
          <a:noFill/>
          <a:ln>
            <a:solidFill>
              <a:schemeClr val="tx1"/>
            </a:solidFill>
          </a:ln>
        </p:spPr>
        <p:txBody>
          <a:bodyPr wrap="square" rtlCol="0">
            <a:spAutoFit/>
          </a:bodyPr>
          <a:lstStyle/>
          <a:p>
            <a:r>
              <a:rPr lang="es-ES" b="1" dirty="0"/>
              <a:t>ICBF</a:t>
            </a:r>
          </a:p>
        </p:txBody>
      </p:sp>
      <p:sp>
        <p:nvSpPr>
          <p:cNvPr id="7" name="CuadroTexto 6">
            <a:extLst>
              <a:ext uri="{FF2B5EF4-FFF2-40B4-BE49-F238E27FC236}">
                <a16:creationId xmlns:a16="http://schemas.microsoft.com/office/drawing/2014/main" id="{B9A6DF04-ABE3-7D98-B522-DD1CAAAF1B04}"/>
              </a:ext>
            </a:extLst>
          </p:cNvPr>
          <p:cNvSpPr txBox="1"/>
          <p:nvPr/>
        </p:nvSpPr>
        <p:spPr>
          <a:xfrm>
            <a:off x="906598" y="8254244"/>
            <a:ext cx="5577806" cy="584775"/>
          </a:xfrm>
          <a:prstGeom prst="rect">
            <a:avLst/>
          </a:prstGeom>
          <a:noFill/>
        </p:spPr>
        <p:txBody>
          <a:bodyPr wrap="square">
            <a:spAutoFit/>
          </a:bodyPr>
          <a:lstStyle/>
          <a:p>
            <a:pPr algn="ctr"/>
            <a:r>
              <a:rPr lang="es-ES" sz="1600" dirty="0">
                <a:latin typeface="Arial Narrow" panose="020B0606020202030204" pitchFamily="34" charset="0"/>
              </a:rPr>
              <a:t>No se presentaron ataques con agentes químicos durante el período epidemiológico II 2026p</a:t>
            </a:r>
          </a:p>
        </p:txBody>
      </p:sp>
      <p:grpSp>
        <p:nvGrpSpPr>
          <p:cNvPr id="16" name="Grupo 15">
            <a:extLst>
              <a:ext uri="{FF2B5EF4-FFF2-40B4-BE49-F238E27FC236}">
                <a16:creationId xmlns:a16="http://schemas.microsoft.com/office/drawing/2014/main" id="{AB9065F6-F26F-42AA-A15C-02CA57AA4CA0}"/>
              </a:ext>
            </a:extLst>
          </p:cNvPr>
          <p:cNvGrpSpPr/>
          <p:nvPr/>
        </p:nvGrpSpPr>
        <p:grpSpPr>
          <a:xfrm>
            <a:off x="2078838" y="3059832"/>
            <a:ext cx="5056061" cy="946153"/>
            <a:chOff x="2069865" y="2464365"/>
            <a:chExt cx="5056061" cy="946153"/>
          </a:xfrm>
        </p:grpSpPr>
        <p:sp>
          <p:nvSpPr>
            <p:cNvPr id="1054" name="64 CuadroTexto">
              <a:extLst>
                <a:ext uri="{FF2B5EF4-FFF2-40B4-BE49-F238E27FC236}">
                  <a16:creationId xmlns:a16="http://schemas.microsoft.com/office/drawing/2014/main" id="{3A65060A-5B5E-6691-78EE-512ACD215BD8}"/>
                </a:ext>
              </a:extLst>
            </p:cNvPr>
            <p:cNvSpPr txBox="1"/>
            <p:nvPr/>
          </p:nvSpPr>
          <p:spPr>
            <a:xfrm>
              <a:off x="2069865" y="2464365"/>
              <a:ext cx="1636362" cy="461665"/>
            </a:xfrm>
            <a:prstGeom prst="rect">
              <a:avLst/>
            </a:prstGeom>
            <a:noFill/>
          </p:spPr>
          <p:txBody>
            <a:bodyPr wrap="square" rtlCol="0">
              <a:spAutoFit/>
            </a:bodyPr>
            <a:lstStyle/>
            <a:p>
              <a:pPr algn="ctr"/>
              <a:r>
                <a:rPr lang="es-ES" sz="1200" b="1" u="sng" dirty="0">
                  <a:latin typeface="Arial Narrow" panose="020B0606020202030204" pitchFamily="34" charset="0"/>
                </a:rPr>
                <a:t>Personas en situación de discapacidad</a:t>
              </a:r>
            </a:p>
          </p:txBody>
        </p:sp>
        <p:sp>
          <p:nvSpPr>
            <p:cNvPr id="1056" name="Google Shape;2574;p50">
              <a:extLst>
                <a:ext uri="{FF2B5EF4-FFF2-40B4-BE49-F238E27FC236}">
                  <a16:creationId xmlns:a16="http://schemas.microsoft.com/office/drawing/2014/main" id="{7F4902EE-8585-F1CF-62B6-236110800C42}"/>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1,1%</a:t>
              </a:r>
            </a:p>
            <a:p>
              <a:pPr algn="ctr"/>
              <a:r>
                <a:rPr lang="es-ES" sz="1200" b="1" dirty="0">
                  <a:solidFill>
                    <a:schemeClr val="tx1"/>
                  </a:solidFill>
                  <a:latin typeface="Arial Narrow" panose="020B0606020202030204" pitchFamily="34" charset="0"/>
                  <a:sym typeface="Calibri"/>
                </a:rPr>
                <a:t>13 casos</a:t>
              </a:r>
            </a:p>
          </p:txBody>
        </p:sp>
        <p:sp>
          <p:nvSpPr>
            <p:cNvPr id="1058" name="64 CuadroTexto">
              <a:extLst>
                <a:ext uri="{FF2B5EF4-FFF2-40B4-BE49-F238E27FC236}">
                  <a16:creationId xmlns:a16="http://schemas.microsoft.com/office/drawing/2014/main" id="{280C4D3E-93EC-41F9-F188-F31FC89944A4}"/>
                </a:ext>
              </a:extLst>
            </p:cNvPr>
            <p:cNvSpPr txBox="1"/>
            <p:nvPr/>
          </p:nvSpPr>
          <p:spPr>
            <a:xfrm>
              <a:off x="3454399" y="2608764"/>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Migrantes </a:t>
              </a:r>
            </a:p>
          </p:txBody>
        </p:sp>
        <p:sp>
          <p:nvSpPr>
            <p:cNvPr id="1059" name="Google Shape;2574;p50">
              <a:extLst>
                <a:ext uri="{FF2B5EF4-FFF2-40B4-BE49-F238E27FC236}">
                  <a16:creationId xmlns:a16="http://schemas.microsoft.com/office/drawing/2014/main" id="{6570A830-DB45-4E98-541C-E592508E4E30}"/>
                </a:ext>
              </a:extLst>
            </p:cNvPr>
            <p:cNvSpPr/>
            <p:nvPr/>
          </p:nvSpPr>
          <p:spPr>
            <a:xfrm>
              <a:off x="3661698" y="2881469"/>
              <a:ext cx="977969" cy="48214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3,5%</a:t>
              </a:r>
            </a:p>
            <a:p>
              <a:pPr algn="ctr"/>
              <a:r>
                <a:rPr lang="es-ES" sz="1200" b="1" dirty="0">
                  <a:solidFill>
                    <a:schemeClr val="tx1"/>
                  </a:solidFill>
                  <a:latin typeface="Arial Narrow" panose="020B0606020202030204" pitchFamily="34" charset="0"/>
                  <a:sym typeface="Calibri"/>
                </a:rPr>
                <a:t>40 casos</a:t>
              </a:r>
            </a:p>
          </p:txBody>
        </p:sp>
        <p:sp>
          <p:nvSpPr>
            <p:cNvPr id="1061" name="64 CuadroTexto">
              <a:extLst>
                <a:ext uri="{FF2B5EF4-FFF2-40B4-BE49-F238E27FC236}">
                  <a16:creationId xmlns:a16="http://schemas.microsoft.com/office/drawing/2014/main" id="{5D27719C-17C3-8320-9BE9-A5A36A6CEE72}"/>
                </a:ext>
              </a:extLst>
            </p:cNvPr>
            <p:cNvSpPr txBox="1"/>
            <p:nvPr/>
          </p:nvSpPr>
          <p:spPr>
            <a:xfrm>
              <a:off x="4639668" y="2631835"/>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Victimas Violencia</a:t>
              </a:r>
            </a:p>
          </p:txBody>
        </p:sp>
        <p:sp>
          <p:nvSpPr>
            <p:cNvPr id="1063" name="64 CuadroTexto">
              <a:extLst>
                <a:ext uri="{FF2B5EF4-FFF2-40B4-BE49-F238E27FC236}">
                  <a16:creationId xmlns:a16="http://schemas.microsoft.com/office/drawing/2014/main" id="{739CB940-7698-462B-A7AF-19E8645FAB57}"/>
                </a:ext>
              </a:extLst>
            </p:cNvPr>
            <p:cNvSpPr txBox="1"/>
            <p:nvPr/>
          </p:nvSpPr>
          <p:spPr>
            <a:xfrm>
              <a:off x="5824937" y="261270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Población ICBF</a:t>
              </a:r>
            </a:p>
          </p:txBody>
        </p:sp>
        <p:sp>
          <p:nvSpPr>
            <p:cNvPr id="1064" name="Google Shape;2574;p50">
              <a:extLst>
                <a:ext uri="{FF2B5EF4-FFF2-40B4-BE49-F238E27FC236}">
                  <a16:creationId xmlns:a16="http://schemas.microsoft.com/office/drawing/2014/main" id="{5D350E6A-B9E6-7630-7BFC-49E80CF012E7}"/>
                </a:ext>
              </a:extLst>
            </p:cNvPr>
            <p:cNvSpPr/>
            <p:nvPr/>
          </p:nvSpPr>
          <p:spPr>
            <a:xfrm>
              <a:off x="5988696" y="2929418"/>
              <a:ext cx="913130" cy="48110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0,7%</a:t>
              </a:r>
            </a:p>
            <a:p>
              <a:pPr algn="ctr"/>
              <a:r>
                <a:rPr lang="es-ES" sz="1200" b="1" dirty="0">
                  <a:solidFill>
                    <a:schemeClr val="tx1"/>
                  </a:solidFill>
                  <a:latin typeface="Arial Narrow" panose="020B0606020202030204" pitchFamily="34" charset="0"/>
                  <a:sym typeface="Calibri"/>
                </a:rPr>
                <a:t>8 casos</a:t>
              </a:r>
            </a:p>
          </p:txBody>
        </p:sp>
        <p:sp>
          <p:nvSpPr>
            <p:cNvPr id="2" name="Google Shape;2574;p50">
              <a:extLst>
                <a:ext uri="{FF2B5EF4-FFF2-40B4-BE49-F238E27FC236}">
                  <a16:creationId xmlns:a16="http://schemas.microsoft.com/office/drawing/2014/main" id="{E9521DAA-87F0-D99A-2AFC-92E91E11BE36}"/>
                </a:ext>
              </a:extLst>
            </p:cNvPr>
            <p:cNvSpPr/>
            <p:nvPr/>
          </p:nvSpPr>
          <p:spPr>
            <a:xfrm>
              <a:off x="4816066" y="2900563"/>
              <a:ext cx="1008870" cy="47540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1,5%</a:t>
              </a:r>
            </a:p>
            <a:p>
              <a:pPr algn="ctr"/>
              <a:r>
                <a:rPr lang="es-ES" sz="1200" b="1" dirty="0">
                  <a:solidFill>
                    <a:schemeClr val="tx1"/>
                  </a:solidFill>
                  <a:latin typeface="Arial Narrow" panose="020B0606020202030204" pitchFamily="34" charset="0"/>
                  <a:sym typeface="Calibri"/>
                </a:rPr>
                <a:t>17 casos</a:t>
              </a:r>
            </a:p>
          </p:txBody>
        </p:sp>
      </p:grpSp>
      <p:pic>
        <p:nvPicPr>
          <p:cNvPr id="62" name="Google Shape;2552;p50">
            <a:extLst>
              <a:ext uri="{FF2B5EF4-FFF2-40B4-BE49-F238E27FC236}">
                <a16:creationId xmlns:a16="http://schemas.microsoft.com/office/drawing/2014/main" id="{139D037F-19E0-421A-8D09-733DB6D756F0}"/>
              </a:ext>
            </a:extLst>
          </p:cNvPr>
          <p:cNvPicPr preferRelativeResize="0"/>
          <p:nvPr/>
        </p:nvPicPr>
        <p:blipFill rotWithShape="1">
          <a:blip r:embed="rId12">
            <a:alphaModFix/>
          </a:blip>
          <a:srcRect/>
          <a:stretch/>
        </p:blipFill>
        <p:spPr>
          <a:xfrm>
            <a:off x="199843" y="6367472"/>
            <a:ext cx="1197425" cy="756988"/>
          </a:xfrm>
          <a:prstGeom prst="rect">
            <a:avLst/>
          </a:prstGeom>
          <a:noFill/>
          <a:ln>
            <a:noFill/>
          </a:ln>
        </p:spPr>
      </p:pic>
      <p:pic>
        <p:nvPicPr>
          <p:cNvPr id="17" name="Imagen 16">
            <a:extLst>
              <a:ext uri="{FF2B5EF4-FFF2-40B4-BE49-F238E27FC236}">
                <a16:creationId xmlns:a16="http://schemas.microsoft.com/office/drawing/2014/main" id="{CA9802C3-2410-424D-AD44-AE382BF48BD3}"/>
              </a:ext>
            </a:extLst>
          </p:cNvPr>
          <p:cNvPicPr>
            <a:picLocks noChangeAspect="1"/>
          </p:cNvPicPr>
          <p:nvPr/>
        </p:nvPicPr>
        <p:blipFill rotWithShape="1">
          <a:blip r:embed="rId13"/>
          <a:srcRect l="7535" t="14838" r="11024" b="27980"/>
          <a:stretch/>
        </p:blipFill>
        <p:spPr>
          <a:xfrm>
            <a:off x="2424399" y="4305893"/>
            <a:ext cx="934599" cy="743198"/>
          </a:xfrm>
          <a:prstGeom prst="rect">
            <a:avLst/>
          </a:prstGeom>
        </p:spPr>
      </p:pic>
      <p:grpSp>
        <p:nvGrpSpPr>
          <p:cNvPr id="67" name="Grupo 66">
            <a:extLst>
              <a:ext uri="{FF2B5EF4-FFF2-40B4-BE49-F238E27FC236}">
                <a16:creationId xmlns:a16="http://schemas.microsoft.com/office/drawing/2014/main" id="{37763F36-043F-4B5C-B800-B94BDEF1AD60}"/>
              </a:ext>
            </a:extLst>
          </p:cNvPr>
          <p:cNvGrpSpPr/>
          <p:nvPr/>
        </p:nvGrpSpPr>
        <p:grpSpPr>
          <a:xfrm>
            <a:off x="2243777" y="5004048"/>
            <a:ext cx="4891622" cy="900784"/>
            <a:chOff x="2314961" y="2499383"/>
            <a:chExt cx="4891622" cy="900784"/>
          </a:xfrm>
        </p:grpSpPr>
        <p:sp>
          <p:nvSpPr>
            <p:cNvPr id="68" name="64 CuadroTexto">
              <a:extLst>
                <a:ext uri="{FF2B5EF4-FFF2-40B4-BE49-F238E27FC236}">
                  <a16:creationId xmlns:a16="http://schemas.microsoft.com/office/drawing/2014/main" id="{67666F4A-B282-446F-A86C-EF7651D17726}"/>
                </a:ext>
              </a:extLst>
            </p:cNvPr>
            <p:cNvSpPr txBox="1"/>
            <p:nvPr/>
          </p:nvSpPr>
          <p:spPr>
            <a:xfrm>
              <a:off x="2314961" y="260446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Desplazados</a:t>
              </a:r>
            </a:p>
          </p:txBody>
        </p:sp>
        <p:sp>
          <p:nvSpPr>
            <p:cNvPr id="69" name="Google Shape;2574;p50">
              <a:extLst>
                <a:ext uri="{FF2B5EF4-FFF2-40B4-BE49-F238E27FC236}">
                  <a16:creationId xmlns:a16="http://schemas.microsoft.com/office/drawing/2014/main" id="{CB00BA7F-1668-4D2D-A5F0-E8AC73BB62DA}"/>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1,1%</a:t>
              </a:r>
            </a:p>
            <a:p>
              <a:pPr algn="ctr"/>
              <a:r>
                <a:rPr lang="es-ES" sz="1200" b="1" dirty="0">
                  <a:solidFill>
                    <a:schemeClr val="tx1"/>
                  </a:solidFill>
                  <a:latin typeface="Arial Narrow" panose="020B0606020202030204" pitchFamily="34" charset="0"/>
                  <a:sym typeface="Calibri"/>
                </a:rPr>
                <a:t>13 casos</a:t>
              </a:r>
            </a:p>
          </p:txBody>
        </p:sp>
        <p:sp>
          <p:nvSpPr>
            <p:cNvPr id="70" name="64 CuadroTexto">
              <a:extLst>
                <a:ext uri="{FF2B5EF4-FFF2-40B4-BE49-F238E27FC236}">
                  <a16:creationId xmlns:a16="http://schemas.microsoft.com/office/drawing/2014/main" id="{A813CCA1-EE32-4871-88EB-3517D623A10D}"/>
                </a:ext>
              </a:extLst>
            </p:cNvPr>
            <p:cNvSpPr txBox="1"/>
            <p:nvPr/>
          </p:nvSpPr>
          <p:spPr>
            <a:xfrm>
              <a:off x="3454399" y="2499383"/>
              <a:ext cx="1391265" cy="461665"/>
            </a:xfrm>
            <a:prstGeom prst="rect">
              <a:avLst/>
            </a:prstGeom>
            <a:noFill/>
          </p:spPr>
          <p:txBody>
            <a:bodyPr wrap="square" rtlCol="0">
              <a:spAutoFit/>
            </a:bodyPr>
            <a:lstStyle/>
            <a:p>
              <a:pPr algn="ctr"/>
              <a:r>
                <a:rPr lang="es-ES" sz="1200" b="1" u="sng" dirty="0">
                  <a:latin typeface="Arial Narrow" panose="020B0606020202030204" pitchFamily="34" charset="0"/>
                </a:rPr>
                <a:t>Población privada de la libertad </a:t>
              </a:r>
            </a:p>
          </p:txBody>
        </p:sp>
        <p:sp>
          <p:nvSpPr>
            <p:cNvPr id="71" name="Google Shape;2574;p50">
              <a:extLst>
                <a:ext uri="{FF2B5EF4-FFF2-40B4-BE49-F238E27FC236}">
                  <a16:creationId xmlns:a16="http://schemas.microsoft.com/office/drawing/2014/main" id="{FCBD7C68-79EF-4601-9897-6140AE15BE0A}"/>
                </a:ext>
              </a:extLst>
            </p:cNvPr>
            <p:cNvSpPr/>
            <p:nvPr/>
          </p:nvSpPr>
          <p:spPr>
            <a:xfrm>
              <a:off x="3664902" y="2900650"/>
              <a:ext cx="91313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0,2%</a:t>
              </a:r>
            </a:p>
            <a:p>
              <a:pPr algn="ctr"/>
              <a:r>
                <a:rPr lang="es-ES" sz="1200" b="1" dirty="0">
                  <a:solidFill>
                    <a:schemeClr val="tx1"/>
                  </a:solidFill>
                  <a:latin typeface="Arial Narrow" panose="020B0606020202030204" pitchFamily="34" charset="0"/>
                  <a:sym typeface="Calibri"/>
                </a:rPr>
                <a:t>2 casos</a:t>
              </a:r>
            </a:p>
          </p:txBody>
        </p:sp>
        <p:sp>
          <p:nvSpPr>
            <p:cNvPr id="72" name="64 CuadroTexto">
              <a:extLst>
                <a:ext uri="{FF2B5EF4-FFF2-40B4-BE49-F238E27FC236}">
                  <a16:creationId xmlns:a16="http://schemas.microsoft.com/office/drawing/2014/main" id="{654CF78B-2E3D-409E-87F4-AE66AB17F941}"/>
                </a:ext>
              </a:extLst>
            </p:cNvPr>
            <p:cNvSpPr txBox="1"/>
            <p:nvPr/>
          </p:nvSpPr>
          <p:spPr>
            <a:xfrm>
              <a:off x="4639668" y="2631835"/>
              <a:ext cx="1462819" cy="276999"/>
            </a:xfrm>
            <a:prstGeom prst="rect">
              <a:avLst/>
            </a:prstGeom>
            <a:noFill/>
          </p:spPr>
          <p:txBody>
            <a:bodyPr wrap="square" rtlCol="0">
              <a:spAutoFit/>
            </a:bodyPr>
            <a:lstStyle/>
            <a:p>
              <a:pPr algn="ctr"/>
              <a:r>
                <a:rPr lang="es-ES" sz="1200" b="1" u="sng" dirty="0">
                  <a:latin typeface="Arial Narrow" panose="020B0606020202030204" pitchFamily="34" charset="0"/>
                </a:rPr>
                <a:t>Madres comunitarias</a:t>
              </a:r>
            </a:p>
          </p:txBody>
        </p:sp>
        <p:sp>
          <p:nvSpPr>
            <p:cNvPr id="73" name="64 CuadroTexto">
              <a:extLst>
                <a:ext uri="{FF2B5EF4-FFF2-40B4-BE49-F238E27FC236}">
                  <a16:creationId xmlns:a16="http://schemas.microsoft.com/office/drawing/2014/main" id="{2506C497-B49E-4355-8E24-4B8F2C4062DA}"/>
                </a:ext>
              </a:extLst>
            </p:cNvPr>
            <p:cNvSpPr txBox="1"/>
            <p:nvPr/>
          </p:nvSpPr>
          <p:spPr>
            <a:xfrm>
              <a:off x="5905594" y="263909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Desmovilizados</a:t>
              </a:r>
            </a:p>
          </p:txBody>
        </p:sp>
        <p:sp>
          <p:nvSpPr>
            <p:cNvPr id="75" name="Google Shape;2574;p50">
              <a:extLst>
                <a:ext uri="{FF2B5EF4-FFF2-40B4-BE49-F238E27FC236}">
                  <a16:creationId xmlns:a16="http://schemas.microsoft.com/office/drawing/2014/main" id="{67C7F620-21F3-4BE9-B016-80F55E434BF1}"/>
                </a:ext>
              </a:extLst>
            </p:cNvPr>
            <p:cNvSpPr/>
            <p:nvPr/>
          </p:nvSpPr>
          <p:spPr>
            <a:xfrm>
              <a:off x="4875254" y="2897510"/>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grpSp>
      <p:pic>
        <p:nvPicPr>
          <p:cNvPr id="76" name="Picture 5">
            <a:extLst>
              <a:ext uri="{FF2B5EF4-FFF2-40B4-BE49-F238E27FC236}">
                <a16:creationId xmlns:a16="http://schemas.microsoft.com/office/drawing/2014/main" id="{5271377B-A3B2-40B0-BF7A-D46C01A2306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2084" r="68057"/>
          <a:stretch/>
        </p:blipFill>
        <p:spPr bwMode="auto">
          <a:xfrm>
            <a:off x="238435" y="4554949"/>
            <a:ext cx="727035"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 name="84 Grupo">
            <a:extLst>
              <a:ext uri="{FF2B5EF4-FFF2-40B4-BE49-F238E27FC236}">
                <a16:creationId xmlns:a16="http://schemas.microsoft.com/office/drawing/2014/main" id="{95BFBE9F-1323-46AB-B115-0479A1AE37EF}"/>
              </a:ext>
            </a:extLst>
          </p:cNvPr>
          <p:cNvGrpSpPr/>
          <p:nvPr/>
        </p:nvGrpSpPr>
        <p:grpSpPr>
          <a:xfrm>
            <a:off x="27431" y="5319287"/>
            <a:ext cx="1229607" cy="754569"/>
            <a:chOff x="-14122" y="7072716"/>
            <a:chExt cx="1229607" cy="754569"/>
          </a:xfrm>
        </p:grpSpPr>
        <p:sp>
          <p:nvSpPr>
            <p:cNvPr id="78" name="85 CuadroTexto">
              <a:extLst>
                <a:ext uri="{FF2B5EF4-FFF2-40B4-BE49-F238E27FC236}">
                  <a16:creationId xmlns:a16="http://schemas.microsoft.com/office/drawing/2014/main" id="{2CC1D66D-4455-4E76-9475-1A2132F5E8AB}"/>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79" name="86 Rectángulo redondeado">
              <a:extLst>
                <a:ext uri="{FF2B5EF4-FFF2-40B4-BE49-F238E27FC236}">
                  <a16:creationId xmlns:a16="http://schemas.microsoft.com/office/drawing/2014/main" id="{1FA0A824-E87A-48B9-9A6E-ADF555D580F4}"/>
                </a:ext>
              </a:extLst>
            </p:cNvPr>
            <p:cNvSpPr/>
            <p:nvPr/>
          </p:nvSpPr>
          <p:spPr>
            <a:xfrm>
              <a:off x="132344" y="7370612"/>
              <a:ext cx="936665" cy="456673"/>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18,7%</a:t>
              </a:r>
            </a:p>
            <a:p>
              <a:pPr algn="ctr">
                <a:buClr>
                  <a:srgbClr val="000000"/>
                </a:buClr>
              </a:pPr>
              <a:r>
                <a:rPr lang="es-ES" sz="1200" b="1" dirty="0">
                  <a:solidFill>
                    <a:schemeClr val="dk1"/>
                  </a:solidFill>
                  <a:latin typeface="Arial Narrow"/>
                  <a:sym typeface="Arial"/>
                </a:rPr>
                <a:t>210 casos</a:t>
              </a:r>
            </a:p>
          </p:txBody>
        </p:sp>
      </p:grpSp>
      <p:sp>
        <p:nvSpPr>
          <p:cNvPr id="80" name="86 Rectángulo redondeado">
            <a:extLst>
              <a:ext uri="{FF2B5EF4-FFF2-40B4-BE49-F238E27FC236}">
                <a16:creationId xmlns:a16="http://schemas.microsoft.com/office/drawing/2014/main" id="{EABB1DCA-4CF5-4521-B148-4F7AF7733DAD}"/>
              </a:ext>
            </a:extLst>
          </p:cNvPr>
          <p:cNvSpPr/>
          <p:nvPr/>
        </p:nvSpPr>
        <p:spPr>
          <a:xfrm>
            <a:off x="1192203" y="3914637"/>
            <a:ext cx="1008869" cy="550986"/>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Rural 5,4%</a:t>
            </a:r>
          </a:p>
          <a:p>
            <a:pPr algn="ctr">
              <a:buClr>
                <a:srgbClr val="000000"/>
              </a:buClr>
            </a:pPr>
            <a:r>
              <a:rPr lang="es-ES" sz="1200" b="1" dirty="0">
                <a:solidFill>
                  <a:schemeClr val="dk1"/>
                </a:solidFill>
                <a:latin typeface="Arial Narrow"/>
                <a:sym typeface="Arial"/>
              </a:rPr>
              <a:t>61 casos</a:t>
            </a:r>
          </a:p>
        </p:txBody>
      </p:sp>
      <p:pic>
        <p:nvPicPr>
          <p:cNvPr id="1026" name="Picture 2" descr="Reja: Más de 342,196 ilustraciones y dibujos de stock con licencia libres  de regalías | Shutterstock">
            <a:extLst>
              <a:ext uri="{FF2B5EF4-FFF2-40B4-BE49-F238E27FC236}">
                <a16:creationId xmlns:a16="http://schemas.microsoft.com/office/drawing/2014/main" id="{83DE4809-35CA-4E1F-9F67-48700699534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475" t="7428" r="9361" b="7924"/>
          <a:stretch/>
        </p:blipFill>
        <p:spPr bwMode="auto">
          <a:xfrm>
            <a:off x="3727234" y="4139952"/>
            <a:ext cx="732028" cy="8996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gatinas de otros silueta día de la madre | Diseños únicos | Spreadshirt">
            <a:extLst>
              <a:ext uri="{FF2B5EF4-FFF2-40B4-BE49-F238E27FC236}">
                <a16:creationId xmlns:a16="http://schemas.microsoft.com/office/drawing/2014/main" id="{D494A6FE-DD00-4495-BE38-B1353B1E0A6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02815" y="4253874"/>
            <a:ext cx="848350" cy="848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bujo de símbolo de la paz Para Colorear - Img 30111">
            <a:extLst>
              <a:ext uri="{FF2B5EF4-FFF2-40B4-BE49-F238E27FC236}">
                <a16:creationId xmlns:a16="http://schemas.microsoft.com/office/drawing/2014/main" id="{3658A00E-59A4-4096-9804-9193900C978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74742" y="4329197"/>
            <a:ext cx="572535" cy="808819"/>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2574;p50">
            <a:extLst>
              <a:ext uri="{FF2B5EF4-FFF2-40B4-BE49-F238E27FC236}">
                <a16:creationId xmlns:a16="http://schemas.microsoft.com/office/drawing/2014/main" id="{19B1A4AF-1DC9-48F1-89F6-BE28D0945E7B}"/>
              </a:ext>
            </a:extLst>
          </p:cNvPr>
          <p:cNvSpPr/>
          <p:nvPr/>
        </p:nvSpPr>
        <p:spPr>
          <a:xfrm>
            <a:off x="6053624" y="5406879"/>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pic>
        <p:nvPicPr>
          <p:cNvPr id="19" name="Picture 8" descr="58.500+ Duelo Fotografías de stock, fotos e imágenes libres de derechos -  iStock | Tristeza, Muerte, Funeral">
            <a:extLst>
              <a:ext uri="{FF2B5EF4-FFF2-40B4-BE49-F238E27FC236}">
                <a16:creationId xmlns:a16="http://schemas.microsoft.com/office/drawing/2014/main" id="{6803C468-BA50-4B4C-B2DB-0893606EAB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3119" y="4520398"/>
            <a:ext cx="935342" cy="935342"/>
          </a:xfrm>
          <a:prstGeom prst="rect">
            <a:avLst/>
          </a:prstGeom>
          <a:noFill/>
          <a:extLst>
            <a:ext uri="{909E8E84-426E-40DD-AFC4-6F175D3DCCD1}">
              <a14:hiddenFill xmlns:a14="http://schemas.microsoft.com/office/drawing/2010/main">
                <a:solidFill>
                  <a:srgbClr val="FFFFFF"/>
                </a:solidFill>
              </a14:hiddenFill>
            </a:ext>
          </a:extLst>
        </p:spPr>
      </p:pic>
      <p:sp>
        <p:nvSpPr>
          <p:cNvPr id="86" name="86 Rectángulo redondeado">
            <a:extLst>
              <a:ext uri="{FF2B5EF4-FFF2-40B4-BE49-F238E27FC236}">
                <a16:creationId xmlns:a16="http://schemas.microsoft.com/office/drawing/2014/main" id="{CA0C4FAC-511A-458B-90C3-CE350D9A4B16}"/>
              </a:ext>
            </a:extLst>
          </p:cNvPr>
          <p:cNvSpPr/>
          <p:nvPr/>
        </p:nvSpPr>
        <p:spPr>
          <a:xfrm>
            <a:off x="1213502" y="5594695"/>
            <a:ext cx="936665" cy="495671"/>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0,18%</a:t>
            </a:r>
          </a:p>
          <a:p>
            <a:pPr algn="ctr">
              <a:buClr>
                <a:srgbClr val="000000"/>
              </a:buClr>
            </a:pPr>
            <a:r>
              <a:rPr lang="es-ES" sz="1200" b="1" dirty="0">
                <a:solidFill>
                  <a:schemeClr val="dk1"/>
                </a:solidFill>
                <a:latin typeface="Arial Narrow"/>
                <a:sym typeface="Arial"/>
              </a:rPr>
              <a:t>2 casos</a:t>
            </a:r>
          </a:p>
        </p:txBody>
      </p:sp>
      <p:sp>
        <p:nvSpPr>
          <p:cNvPr id="87" name="85 CuadroTexto">
            <a:extLst>
              <a:ext uri="{FF2B5EF4-FFF2-40B4-BE49-F238E27FC236}">
                <a16:creationId xmlns:a16="http://schemas.microsoft.com/office/drawing/2014/main" id="{C6515D13-8037-48AD-B208-C4EE0EAF805C}"/>
              </a:ext>
            </a:extLst>
          </p:cNvPr>
          <p:cNvSpPr txBox="1"/>
          <p:nvPr/>
        </p:nvSpPr>
        <p:spPr>
          <a:xfrm>
            <a:off x="1027598" y="531928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Muertes</a:t>
            </a:r>
          </a:p>
        </p:txBody>
      </p:sp>
      <p:sp>
        <p:nvSpPr>
          <p:cNvPr id="88" name="86 Rectángulo redondeado">
            <a:extLst>
              <a:ext uri="{FF2B5EF4-FFF2-40B4-BE49-F238E27FC236}">
                <a16:creationId xmlns:a16="http://schemas.microsoft.com/office/drawing/2014/main" id="{4CB044F9-DDA3-4B18-9636-222500AA7571}"/>
              </a:ext>
            </a:extLst>
          </p:cNvPr>
          <p:cNvSpPr/>
          <p:nvPr/>
        </p:nvSpPr>
        <p:spPr>
          <a:xfrm>
            <a:off x="1639002" y="7033403"/>
            <a:ext cx="1439351" cy="184800"/>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Excepción 2,0%</a:t>
            </a:r>
          </a:p>
        </p:txBody>
      </p:sp>
    </p:spTree>
    <p:extLst>
      <p:ext uri="{BB962C8B-B14F-4D97-AF65-F5344CB8AC3E}">
        <p14:creationId xmlns:p14="http://schemas.microsoft.com/office/powerpoint/2010/main" val="302870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15552"/>
            <a:ext cx="714058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                            </a:t>
            </a:r>
            <a:r>
              <a:rPr lang="es-ES" b="1" dirty="0">
                <a:solidFill>
                  <a:schemeClr val="tx1"/>
                </a:solidFill>
              </a:rPr>
              <a:t>Violencia Sexual</a:t>
            </a:r>
          </a:p>
        </p:txBody>
      </p:sp>
      <p:grpSp>
        <p:nvGrpSpPr>
          <p:cNvPr id="26" name="25 Grupo"/>
          <p:cNvGrpSpPr/>
          <p:nvPr/>
        </p:nvGrpSpPr>
        <p:grpSpPr>
          <a:xfrm>
            <a:off x="3506470" y="305924"/>
            <a:ext cx="3446504" cy="307777"/>
            <a:chOff x="2448322" y="74775"/>
            <a:chExt cx="3446504" cy="307777"/>
          </a:xfrm>
        </p:grpSpPr>
        <p:sp>
          <p:nvSpPr>
            <p:cNvPr id="27" name="26 Elipse"/>
            <p:cNvSpPr/>
            <p:nvPr/>
          </p:nvSpPr>
          <p:spPr>
            <a:xfrm>
              <a:off x="2448322" y="74775"/>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307777"/>
            </a:xfrm>
            <a:prstGeom prst="rect">
              <a:avLst/>
            </a:prstGeom>
            <a:noFill/>
          </p:spPr>
          <p:txBody>
            <a:bodyPr wrap="square" rtlCol="0">
              <a:spAutoFit/>
            </a:bodyPr>
            <a:lstStyle/>
            <a:p>
              <a:r>
                <a:rPr lang="es-ES" sz="1400" b="1" dirty="0">
                  <a:latin typeface="Arial Narrow" panose="020B0606020202030204" pitchFamily="34" charset="0"/>
                </a:rPr>
                <a:t>620 casos de violencia sexual</a:t>
              </a:r>
            </a:p>
          </p:txBody>
        </p:sp>
      </p:gr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26</a:t>
            </a:r>
            <a:endParaRPr lang="es-ES" sz="1050" b="1" dirty="0">
              <a:latin typeface="Arial Narrow" panose="020B0606020202030204" pitchFamily="34" charset="0"/>
            </a:endParaRPr>
          </a:p>
        </p:txBody>
      </p:sp>
      <p:grpSp>
        <p:nvGrpSpPr>
          <p:cNvPr id="6" name="11 Grupo">
            <a:extLst>
              <a:ext uri="{FF2B5EF4-FFF2-40B4-BE49-F238E27FC236}">
                <a16:creationId xmlns:a16="http://schemas.microsoft.com/office/drawing/2014/main" id="{B5D9E004-C5D6-D177-06B9-3BC55EEC5A4D}"/>
              </a:ext>
            </a:extLst>
          </p:cNvPr>
          <p:cNvGrpSpPr/>
          <p:nvPr/>
        </p:nvGrpSpPr>
        <p:grpSpPr>
          <a:xfrm>
            <a:off x="1868156" y="1756132"/>
            <a:ext cx="1379228" cy="1020396"/>
            <a:chOff x="-36885" y="6930221"/>
            <a:chExt cx="1229608" cy="1020396"/>
          </a:xfrm>
        </p:grpSpPr>
        <p:sp>
          <p:nvSpPr>
            <p:cNvPr id="9" name="52 CuadroTexto">
              <a:extLst>
                <a:ext uri="{FF2B5EF4-FFF2-40B4-BE49-F238E27FC236}">
                  <a16:creationId xmlns:a16="http://schemas.microsoft.com/office/drawing/2014/main" id="{78E7CB15-D32C-3FAC-9EF8-24C1B8AA6EAF}"/>
                </a:ext>
              </a:extLst>
            </p:cNvPr>
            <p:cNvSpPr txBox="1"/>
            <p:nvPr/>
          </p:nvSpPr>
          <p:spPr>
            <a:xfrm>
              <a:off x="-36885" y="693022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55178" y="7268741"/>
              <a:ext cx="1028495" cy="504055"/>
            </a:xfrm>
            <a:prstGeom prst="round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20,8%</a:t>
              </a:r>
            </a:p>
            <a:p>
              <a:pPr algn="ctr"/>
              <a:r>
                <a:rPr lang="es-ES" sz="1200" b="1" dirty="0">
                  <a:solidFill>
                    <a:schemeClr val="tx1"/>
                  </a:solidFill>
                  <a:latin typeface="Arial Narrow" panose="020B0606020202030204" pitchFamily="34" charset="0"/>
                </a:rPr>
                <a:t>129 casos</a:t>
              </a:r>
            </a:p>
          </p:txBody>
        </p:sp>
        <p:sp>
          <p:nvSpPr>
            <p:cNvPr id="12" name="55 CuadroTexto">
              <a:extLst>
                <a:ext uri="{FF2B5EF4-FFF2-40B4-BE49-F238E27FC236}">
                  <a16:creationId xmlns:a16="http://schemas.microsoft.com/office/drawing/2014/main" id="{E1A0926A-9C56-1AC4-C889-E356CD374438}"/>
                </a:ext>
              </a:extLst>
            </p:cNvPr>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18" name="Picture 3">
            <a:extLst>
              <a:ext uri="{FF2B5EF4-FFF2-40B4-BE49-F238E27FC236}">
                <a16:creationId xmlns:a16="http://schemas.microsoft.com/office/drawing/2014/main" id="{C122BA20-1B86-6702-EF83-0668407D1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073"/>
          <a:stretch/>
        </p:blipFill>
        <p:spPr bwMode="auto">
          <a:xfrm>
            <a:off x="2161640" y="814552"/>
            <a:ext cx="898297" cy="95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8BF3265D-A929-B65C-F34C-89D93B0FD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90" t="-1382" r="53581" b="1382"/>
          <a:stretch/>
        </p:blipFill>
        <p:spPr bwMode="auto">
          <a:xfrm>
            <a:off x="720368" y="904571"/>
            <a:ext cx="898297" cy="92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63 Grupo">
            <a:extLst>
              <a:ext uri="{FF2B5EF4-FFF2-40B4-BE49-F238E27FC236}">
                <a16:creationId xmlns:a16="http://schemas.microsoft.com/office/drawing/2014/main" id="{D19D3F6E-C8AA-C874-87A2-CA9A29109EB1}"/>
              </a:ext>
            </a:extLst>
          </p:cNvPr>
          <p:cNvGrpSpPr/>
          <p:nvPr/>
        </p:nvGrpSpPr>
        <p:grpSpPr>
          <a:xfrm>
            <a:off x="512865" y="1740826"/>
            <a:ext cx="1304959" cy="835784"/>
            <a:chOff x="-14121" y="6984971"/>
            <a:chExt cx="1304959" cy="835784"/>
          </a:xfrm>
        </p:grpSpPr>
        <p:sp>
          <p:nvSpPr>
            <p:cNvPr id="31" name="64 CuadroTexto">
              <a:extLst>
                <a:ext uri="{FF2B5EF4-FFF2-40B4-BE49-F238E27FC236}">
                  <a16:creationId xmlns:a16="http://schemas.microsoft.com/office/drawing/2014/main" id="{A49E8618-DFA0-C6D8-76B0-2410D6E3E4EB}"/>
                </a:ext>
              </a:extLst>
            </p:cNvPr>
            <p:cNvSpPr txBox="1"/>
            <p:nvPr/>
          </p:nvSpPr>
          <p:spPr>
            <a:xfrm>
              <a:off x="61231" y="698497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4121" y="7363320"/>
              <a:ext cx="1153644" cy="457435"/>
            </a:xfrm>
            <a:prstGeom prst="roundRect">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79,2%</a:t>
              </a:r>
            </a:p>
            <a:p>
              <a:pPr algn="ctr"/>
              <a:r>
                <a:rPr lang="es-ES" sz="1200" b="1" dirty="0">
                  <a:solidFill>
                    <a:schemeClr val="tx1"/>
                  </a:solidFill>
                  <a:latin typeface="Arial Narrow" panose="020B0606020202030204" pitchFamily="34" charset="0"/>
                </a:rPr>
                <a:t>491 casos</a:t>
              </a:r>
            </a:p>
          </p:txBody>
        </p:sp>
      </p:grpSp>
      <p:pic>
        <p:nvPicPr>
          <p:cNvPr id="16" name="Imagen 15">
            <a:extLst>
              <a:ext uri="{FF2B5EF4-FFF2-40B4-BE49-F238E27FC236}">
                <a16:creationId xmlns:a16="http://schemas.microsoft.com/office/drawing/2014/main" id="{C2294BFB-09CD-BDD2-F581-2524ACAA1CB2}"/>
              </a:ext>
            </a:extLst>
          </p:cNvPr>
          <p:cNvPicPr>
            <a:picLocks noChangeAspect="1"/>
          </p:cNvPicPr>
          <p:nvPr/>
        </p:nvPicPr>
        <p:blipFill>
          <a:blip r:embed="rId3"/>
          <a:stretch>
            <a:fillRect/>
          </a:stretch>
        </p:blipFill>
        <p:spPr>
          <a:xfrm>
            <a:off x="11916" y="22227"/>
            <a:ext cx="887913" cy="692355"/>
          </a:xfrm>
          <a:prstGeom prst="rect">
            <a:avLst/>
          </a:prstGeom>
        </p:spPr>
      </p:pic>
      <p:sp>
        <p:nvSpPr>
          <p:cNvPr id="19" name="CuadroTexto 18">
            <a:extLst>
              <a:ext uri="{FF2B5EF4-FFF2-40B4-BE49-F238E27FC236}">
                <a16:creationId xmlns:a16="http://schemas.microsoft.com/office/drawing/2014/main" id="{E187AB55-74EC-A895-30C8-2C0E13DFD992}"/>
              </a:ext>
            </a:extLst>
          </p:cNvPr>
          <p:cNvSpPr txBox="1"/>
          <p:nvPr/>
        </p:nvSpPr>
        <p:spPr>
          <a:xfrm>
            <a:off x="3540867" y="759044"/>
            <a:ext cx="3412107" cy="369332"/>
          </a:xfrm>
          <a:prstGeom prst="rect">
            <a:avLst/>
          </a:prstGeom>
          <a:solidFill>
            <a:schemeClr val="accent5">
              <a:lumMod val="60000"/>
              <a:lumOff val="40000"/>
            </a:schemeClr>
          </a:solidFill>
        </p:spPr>
        <p:txBody>
          <a:bodyPr wrap="square" rtlCol="0">
            <a:spAutoFit/>
          </a:bodyPr>
          <a:lstStyle/>
          <a:p>
            <a:pPr algn="ctr"/>
            <a:r>
              <a:rPr lang="es-ES" b="1" dirty="0">
                <a:latin typeface="+mj-lt"/>
                <a:cs typeface="Arial" panose="020B0604020202020204" pitchFamily="34" charset="0"/>
              </a:rPr>
              <a:t>Tasa notificación</a:t>
            </a:r>
          </a:p>
        </p:txBody>
      </p:sp>
      <p:sp>
        <p:nvSpPr>
          <p:cNvPr id="21" name="CuadroTexto 20">
            <a:extLst>
              <a:ext uri="{FF2B5EF4-FFF2-40B4-BE49-F238E27FC236}">
                <a16:creationId xmlns:a16="http://schemas.microsoft.com/office/drawing/2014/main" id="{442C9975-AAFE-CEF7-7637-7078A877E64D}"/>
              </a:ext>
            </a:extLst>
          </p:cNvPr>
          <p:cNvSpPr txBox="1"/>
          <p:nvPr/>
        </p:nvSpPr>
        <p:spPr>
          <a:xfrm>
            <a:off x="3540867" y="1076328"/>
            <a:ext cx="3412107" cy="52322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General: 44 casos x 100 000 habitantes del Distrito </a:t>
            </a:r>
          </a:p>
        </p:txBody>
      </p:sp>
      <p:sp>
        <p:nvSpPr>
          <p:cNvPr id="40" name="CuadroTexto 39">
            <a:extLst>
              <a:ext uri="{FF2B5EF4-FFF2-40B4-BE49-F238E27FC236}">
                <a16:creationId xmlns:a16="http://schemas.microsoft.com/office/drawing/2014/main" id="{56D5317D-2278-D56F-2E9B-7A2814FE264A}"/>
              </a:ext>
            </a:extLst>
          </p:cNvPr>
          <p:cNvSpPr txBox="1"/>
          <p:nvPr/>
        </p:nvSpPr>
        <p:spPr>
          <a:xfrm>
            <a:off x="741235" y="2721749"/>
            <a:ext cx="6027567" cy="646331"/>
          </a:xfrm>
          <a:prstGeom prst="rect">
            <a:avLst/>
          </a:prstGeom>
          <a:noFill/>
        </p:spPr>
        <p:txBody>
          <a:bodyPr wrap="square">
            <a:spAutoFit/>
          </a:bodyPr>
          <a:lstStyle/>
          <a:p>
            <a:pPr algn="ctr"/>
            <a:r>
              <a:rPr lang="es-ES" sz="1200" dirty="0">
                <a:effectLst/>
                <a:latin typeface="Arial Narrow" panose="020B0606020202030204" pitchFamily="34" charset="0"/>
                <a:ea typeface="Cambria" panose="02040503050406030204" pitchFamily="18" charset="0"/>
              </a:rPr>
              <a:t>La violencia sexual fue infligida por un agresor familiar en un 37</a:t>
            </a:r>
            <a:r>
              <a:rPr lang="es-ES" sz="1200" dirty="0">
                <a:latin typeface="Arial Narrow" panose="020B0606020202030204" pitchFamily="34" charset="0"/>
                <a:ea typeface="Cambria" panose="02040503050406030204" pitchFamily="18" charset="0"/>
              </a:rPr>
              <a:t>,9</a:t>
            </a:r>
            <a:r>
              <a:rPr lang="es-ES" sz="1200" dirty="0">
                <a:effectLst/>
                <a:latin typeface="Arial Narrow" panose="020B0606020202030204" pitchFamily="34" charset="0"/>
                <a:ea typeface="Cambria" panose="02040503050406030204" pitchFamily="18" charset="0"/>
              </a:rPr>
              <a:t>%. </a:t>
            </a:r>
          </a:p>
          <a:p>
            <a:pPr algn="ctr"/>
            <a:r>
              <a:rPr lang="es-ES" sz="1200" dirty="0">
                <a:latin typeface="Arial Narrow" panose="020B0606020202030204" pitchFamily="34" charset="0"/>
                <a:ea typeface="Cambria" panose="02040503050406030204" pitchFamily="18" charset="0"/>
              </a:rPr>
              <a:t>La violencia sexual se presentó principalmente en la vivienda (62,9% de los casos).</a:t>
            </a:r>
          </a:p>
          <a:p>
            <a:pPr algn="ctr"/>
            <a:endParaRPr lang="es-ES" sz="1200" dirty="0">
              <a:effectLst/>
              <a:latin typeface="Arial Narrow" panose="020B0606020202030204" pitchFamily="34" charset="0"/>
              <a:ea typeface="Cambria" panose="02040503050406030204" pitchFamily="18" charset="0"/>
            </a:endParaRPr>
          </a:p>
        </p:txBody>
      </p:sp>
      <p:pic>
        <p:nvPicPr>
          <p:cNvPr id="53" name="Google Shape;2766;p55">
            <a:extLst>
              <a:ext uri="{FF2B5EF4-FFF2-40B4-BE49-F238E27FC236}">
                <a16:creationId xmlns:a16="http://schemas.microsoft.com/office/drawing/2014/main" id="{31368703-B471-8A2A-8046-683E9580AD7C}"/>
              </a:ext>
            </a:extLst>
          </p:cNvPr>
          <p:cNvPicPr preferRelativeResize="0"/>
          <p:nvPr/>
        </p:nvPicPr>
        <p:blipFill rotWithShape="1">
          <a:blip r:embed="rId4">
            <a:alphaModFix/>
          </a:blip>
          <a:srcRect/>
          <a:stretch/>
        </p:blipFill>
        <p:spPr>
          <a:xfrm>
            <a:off x="6060183" y="8246760"/>
            <a:ext cx="1091858" cy="881700"/>
          </a:xfrm>
          <a:prstGeom prst="rect">
            <a:avLst/>
          </a:prstGeom>
          <a:noFill/>
          <a:ln>
            <a:noFill/>
          </a:ln>
        </p:spPr>
      </p:pic>
      <p:sp>
        <p:nvSpPr>
          <p:cNvPr id="54" name="CuadroTexto 53">
            <a:extLst>
              <a:ext uri="{FF2B5EF4-FFF2-40B4-BE49-F238E27FC236}">
                <a16:creationId xmlns:a16="http://schemas.microsoft.com/office/drawing/2014/main" id="{CE060560-CF5E-417C-5FB2-7B03CC55F943}"/>
              </a:ext>
            </a:extLst>
          </p:cNvPr>
          <p:cNvSpPr txBox="1"/>
          <p:nvPr/>
        </p:nvSpPr>
        <p:spPr>
          <a:xfrm>
            <a:off x="455872" y="7153553"/>
            <a:ext cx="5771255" cy="1384995"/>
          </a:xfrm>
          <a:prstGeom prst="rect">
            <a:avLst/>
          </a:prstGeom>
          <a:solidFill>
            <a:schemeClr val="accent5">
              <a:lumMod val="20000"/>
              <a:lumOff val="80000"/>
            </a:schemeClr>
          </a:solidFill>
        </p:spPr>
        <p:txBody>
          <a:bodyPr wrap="square">
            <a:spAutoFit/>
          </a:bodyPr>
          <a:lstStyle>
            <a:defPPr>
              <a:defRPr lang="es-ES"/>
            </a:defPPr>
            <a:lvl1pPr algn="just">
              <a:defRPr sz="1200">
                <a:effectLst/>
                <a:latin typeface="Arial Narrow" panose="020B0606020202030204" pitchFamily="34" charset="0"/>
                <a:ea typeface="Cambria" panose="02040503050406030204" pitchFamily="18" charset="0"/>
              </a:defRPr>
            </a:lvl1pPr>
          </a:lstStyle>
          <a:p>
            <a:r>
              <a:rPr lang="es-ES" dirty="0"/>
              <a:t>Fuente numerador Sivigila Medellín a Período epidemiológico II 2026 p, sujeto a ajustes a la fecha de realización de este informe preliminar, no se han cargado la totalidad de las notificaciones de las comisarías de familia. Por lo tanto, se ajustará este informe una vez se tenga el cierre del año.</a:t>
            </a:r>
          </a:p>
          <a:p>
            <a:endParaRPr lang="es-ES" dirty="0"/>
          </a:p>
          <a:p>
            <a:r>
              <a:rPr lang="es-ES" dirty="0"/>
              <a:t>Fuente denominador: Proyección poblacional página Alcaldía de Medellín: https://www.medellin.gov.co/es/centro-documental/proyecciones-poblacion-Viviendas-y-hogares/ DANE Municipio de Medellín, Base de proyección Censo 2018.</a:t>
            </a:r>
          </a:p>
        </p:txBody>
      </p:sp>
      <p:sp>
        <p:nvSpPr>
          <p:cNvPr id="2" name="CuadroTexto 1">
            <a:extLst>
              <a:ext uri="{FF2B5EF4-FFF2-40B4-BE49-F238E27FC236}">
                <a16:creationId xmlns:a16="http://schemas.microsoft.com/office/drawing/2014/main" id="{633373EF-FF2A-8724-3785-79231C432D4B}"/>
              </a:ext>
            </a:extLst>
          </p:cNvPr>
          <p:cNvSpPr txBox="1"/>
          <p:nvPr/>
        </p:nvSpPr>
        <p:spPr>
          <a:xfrm>
            <a:off x="586646" y="6505549"/>
            <a:ext cx="5805451" cy="584775"/>
          </a:xfrm>
          <a:prstGeom prst="rect">
            <a:avLst/>
          </a:prstGeom>
          <a:noFill/>
        </p:spPr>
        <p:txBody>
          <a:bodyPr wrap="square" rtlCol="0">
            <a:spAutoFit/>
          </a:bodyPr>
          <a:lstStyle/>
          <a:p>
            <a:pPr algn="just"/>
            <a:r>
              <a:rPr lang="es-ES" sz="800" dirty="0">
                <a:latin typeface="Arial Narrow" panose="020B0606020202030204" pitchFamily="34" charset="0"/>
              </a:rPr>
              <a:t>Fuente: SVIIGILA. Secretaria de Salud de Medellín. PE II– 2026.</a:t>
            </a:r>
            <a:endParaRPr lang="es-CO" sz="1200" dirty="0">
              <a:latin typeface="Arial Narrow" panose="020B0606020202030204" pitchFamily="34" charset="0"/>
              <a:ea typeface="Cambria" panose="02040503050406030204" pitchFamily="18" charset="0"/>
            </a:endParaRPr>
          </a:p>
          <a:p>
            <a:pPr algn="just"/>
            <a:r>
              <a:rPr lang="es-CO" sz="1200" dirty="0">
                <a:latin typeface="Arial Narrow" panose="020B0606020202030204" pitchFamily="34" charset="0"/>
                <a:ea typeface="Cambria" panose="02040503050406030204" pitchFamily="18" charset="0"/>
              </a:rPr>
              <a:t>Figura X. Distribución porcentual de los casos de violencia sexual según ciclo de la vida propuesto por </a:t>
            </a:r>
            <a:r>
              <a:rPr lang="es-CO" sz="1200" dirty="0" err="1">
                <a:latin typeface="Arial Narrow" panose="020B0606020202030204" pitchFamily="34" charset="0"/>
                <a:ea typeface="Cambria" panose="02040503050406030204" pitchFamily="18" charset="0"/>
              </a:rPr>
              <a:t>MinSalud</a:t>
            </a:r>
            <a:r>
              <a:rPr lang="es-CO" sz="1200" dirty="0">
                <a:latin typeface="Arial Narrow" panose="020B0606020202030204" pitchFamily="34" charset="0"/>
                <a:ea typeface="Cambria" panose="02040503050406030204" pitchFamily="18" charset="0"/>
              </a:rPr>
              <a:t> Colombia. Medellín, PE II 2026.</a:t>
            </a:r>
            <a:endParaRPr lang="en-US" sz="1200" dirty="0">
              <a:latin typeface="Arial Narrow" panose="020B0606020202030204" pitchFamily="34" charset="0"/>
              <a:ea typeface="Cambria" panose="02040503050406030204" pitchFamily="18" charset="0"/>
            </a:endParaRPr>
          </a:p>
        </p:txBody>
      </p:sp>
      <p:sp>
        <p:nvSpPr>
          <p:cNvPr id="30" name="CuadroTexto 29">
            <a:extLst>
              <a:ext uri="{FF2B5EF4-FFF2-40B4-BE49-F238E27FC236}">
                <a16:creationId xmlns:a16="http://schemas.microsoft.com/office/drawing/2014/main" id="{441F94B0-0E8A-4C7D-A338-3A459FEF8CE1}"/>
              </a:ext>
            </a:extLst>
          </p:cNvPr>
          <p:cNvSpPr txBox="1"/>
          <p:nvPr/>
        </p:nvSpPr>
        <p:spPr>
          <a:xfrm>
            <a:off x="3540867" y="1633021"/>
            <a:ext cx="3412107" cy="523220"/>
          </a:xfrm>
          <a:prstGeom prst="rect">
            <a:avLst/>
          </a:prstGeom>
          <a:solidFill>
            <a:srgbClr val="FF000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Mujeres: 35 casos x 100 000 mujeres habitantes del Distrito</a:t>
            </a:r>
          </a:p>
        </p:txBody>
      </p:sp>
      <p:sp>
        <p:nvSpPr>
          <p:cNvPr id="34" name="CuadroTexto 33">
            <a:extLst>
              <a:ext uri="{FF2B5EF4-FFF2-40B4-BE49-F238E27FC236}">
                <a16:creationId xmlns:a16="http://schemas.microsoft.com/office/drawing/2014/main" id="{F9282B2A-CD88-43FF-9705-5F8088D4D8DF}"/>
              </a:ext>
            </a:extLst>
          </p:cNvPr>
          <p:cNvSpPr txBox="1"/>
          <p:nvPr/>
        </p:nvSpPr>
        <p:spPr>
          <a:xfrm>
            <a:off x="3540867" y="2181244"/>
            <a:ext cx="3412106" cy="523220"/>
          </a:xfrm>
          <a:prstGeom prst="rect">
            <a:avLst/>
          </a:prstGeom>
          <a:solidFill>
            <a:srgbClr val="00B0F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Hombres 9 casos x 100 000 hombres habitantes del Distrito</a:t>
            </a:r>
          </a:p>
        </p:txBody>
      </p:sp>
      <p:pic>
        <p:nvPicPr>
          <p:cNvPr id="3" name="Imagen 2">
            <a:extLst>
              <a:ext uri="{FF2B5EF4-FFF2-40B4-BE49-F238E27FC236}">
                <a16:creationId xmlns:a16="http://schemas.microsoft.com/office/drawing/2014/main" id="{F1D7DE42-3844-4C8B-81A7-F8E75DC23F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02750" y="3335313"/>
            <a:ext cx="4076233" cy="2944623"/>
          </a:xfrm>
          <a:prstGeom prst="rect">
            <a:avLst/>
          </a:prstGeom>
        </p:spPr>
      </p:pic>
    </p:spTree>
    <p:extLst>
      <p:ext uri="{BB962C8B-B14F-4D97-AF65-F5344CB8AC3E}">
        <p14:creationId xmlns:p14="http://schemas.microsoft.com/office/powerpoint/2010/main" val="335421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n 65">
            <a:extLst>
              <a:ext uri="{FF2B5EF4-FFF2-40B4-BE49-F238E27FC236}">
                <a16:creationId xmlns:a16="http://schemas.microsoft.com/office/drawing/2014/main" id="{4F6B256A-DAF7-437C-B70B-3FBB6DA868A1}"/>
              </a:ext>
            </a:extLst>
          </p:cNvPr>
          <p:cNvPicPr/>
          <p:nvPr/>
        </p:nvPicPr>
        <p:blipFill>
          <a:blip r:embed="rId2"/>
          <a:stretch>
            <a:fillRect/>
          </a:stretch>
        </p:blipFill>
        <p:spPr>
          <a:xfrm>
            <a:off x="2232297" y="6098757"/>
            <a:ext cx="4945029" cy="1626224"/>
          </a:xfrm>
          <a:prstGeom prst="rect">
            <a:avLst/>
          </a:prstGeom>
        </p:spPr>
      </p:pic>
      <p:sp>
        <p:nvSpPr>
          <p:cNvPr id="58" name="13 Rectángulo"/>
          <p:cNvSpPr/>
          <p:nvPr/>
        </p:nvSpPr>
        <p:spPr>
          <a:xfrm>
            <a:off x="0" y="-36512"/>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448322" y="35496"/>
            <a:ext cx="4320481" cy="276999"/>
            <a:chOff x="2448322" y="35496"/>
            <a:chExt cx="3504920" cy="276999"/>
          </a:xfrm>
        </p:grpSpPr>
        <p:sp>
          <p:nvSpPr>
            <p:cNvPr id="11" name="10 Elipse"/>
            <p:cNvSpPr/>
            <p:nvPr/>
          </p:nvSpPr>
          <p:spPr>
            <a:xfrm>
              <a:off x="2448322" y="35496"/>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166301"/>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60954" y="35496"/>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28359"/>
            <a:ext cx="7200900" cy="4481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16074" y="5635532"/>
            <a:ext cx="3528392" cy="276999"/>
            <a:chOff x="2448322" y="74775"/>
            <a:chExt cx="3528392"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4" y="611560"/>
            <a:ext cx="2092534" cy="125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41 CuadroTexto"/>
          <p:cNvSpPr txBox="1"/>
          <p:nvPr/>
        </p:nvSpPr>
        <p:spPr>
          <a:xfrm>
            <a:off x="8112" y="341869"/>
            <a:ext cx="236820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II de 2026</a:t>
            </a:r>
          </a:p>
        </p:txBody>
      </p:sp>
      <p:sp>
        <p:nvSpPr>
          <p:cNvPr id="43" name="36 Título"/>
          <p:cNvSpPr txBox="1">
            <a:spLocks/>
          </p:cNvSpPr>
          <p:nvPr/>
        </p:nvSpPr>
        <p:spPr>
          <a:xfrm>
            <a:off x="78522" y="-36512"/>
            <a:ext cx="2075175" cy="36933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a:solidFill>
                  <a:srgbClr val="C00000"/>
                </a:solidFill>
                <a:latin typeface="Arial Narrow" panose="020B0606020202030204" pitchFamily="34" charset="0"/>
                <a:ea typeface="+mn-ea"/>
                <a:cs typeface="+mn-cs"/>
              </a:rPr>
              <a:t>Dengue</a:t>
            </a:r>
          </a:p>
        </p:txBody>
      </p:sp>
      <p:sp>
        <p:nvSpPr>
          <p:cNvPr id="3" name="2 Rectángulo"/>
          <p:cNvSpPr/>
          <p:nvPr/>
        </p:nvSpPr>
        <p:spPr>
          <a:xfrm>
            <a:off x="2592338" y="5940152"/>
            <a:ext cx="4567659" cy="215444"/>
          </a:xfrm>
          <a:prstGeom prst="rect">
            <a:avLst/>
          </a:prstGeom>
        </p:spPr>
        <p:txBody>
          <a:bodyPr wrap="square">
            <a:spAutoFit/>
          </a:bodyPr>
          <a:lstStyle/>
          <a:p>
            <a:pPr algn="ctr"/>
            <a:r>
              <a:rPr lang="es-CO" sz="800" b="1" i="1" dirty="0">
                <a:solidFill>
                  <a:prstClr val="black"/>
                </a:solidFill>
              </a:rPr>
              <a:t>Casos e incidencia de Dengue por grupo de edad y sexo. Medellín a semana epidemiológica 8 de 2026</a:t>
            </a:r>
          </a:p>
        </p:txBody>
      </p:sp>
      <p:sp>
        <p:nvSpPr>
          <p:cNvPr id="39" name="17 Rectángulo"/>
          <p:cNvSpPr/>
          <p:nvPr/>
        </p:nvSpPr>
        <p:spPr>
          <a:xfrm>
            <a:off x="66870" y="3750876"/>
            <a:ext cx="1517358" cy="677108"/>
          </a:xfrm>
          <a:prstGeom prst="rect">
            <a:avLst/>
          </a:prstGeom>
        </p:spPr>
        <p:txBody>
          <a:bodyPr wrap="square">
            <a:spAutoFit/>
          </a:bodyPr>
          <a:lstStyle/>
          <a:p>
            <a:pPr algn="just"/>
            <a:r>
              <a:rPr lang="es-ES" sz="900" b="1" i="1" dirty="0">
                <a:solidFill>
                  <a:prstClr val="black"/>
                </a:solidFill>
              </a:rPr>
              <a:t>Número de casos de Dengue, Medellín, a semana epidemiológica 8, años 2024-2026</a:t>
            </a:r>
            <a:r>
              <a:rPr lang="es-ES" sz="1100" dirty="0">
                <a:latin typeface="Arial Narrow" panose="020B0606020202030204" pitchFamily="34" charset="0"/>
              </a:rPr>
              <a:t>. </a:t>
            </a:r>
          </a:p>
        </p:txBody>
      </p:sp>
      <p:sp>
        <p:nvSpPr>
          <p:cNvPr id="54" name="88 CuadroTexto"/>
          <p:cNvSpPr txBox="1"/>
          <p:nvPr/>
        </p:nvSpPr>
        <p:spPr>
          <a:xfrm>
            <a:off x="68154" y="8214791"/>
            <a:ext cx="1300048" cy="461665"/>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a:p>
            <a:pPr algn="ctr"/>
            <a:r>
              <a:rPr lang="es-ES" sz="1200" b="1" u="sng" dirty="0">
                <a:latin typeface="Arial Narrow" panose="020B0606020202030204" pitchFamily="34" charset="0"/>
              </a:rPr>
              <a:t>Medellín</a:t>
            </a:r>
          </a:p>
        </p:txBody>
      </p:sp>
      <p:pic>
        <p:nvPicPr>
          <p:cNvPr id="56"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98962" y="7513657"/>
            <a:ext cx="745204" cy="59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ángulo 46"/>
          <p:cNvSpPr/>
          <p:nvPr/>
        </p:nvSpPr>
        <p:spPr>
          <a:xfrm>
            <a:off x="94821" y="2039444"/>
            <a:ext cx="1489406" cy="1338828"/>
          </a:xfrm>
          <a:prstGeom prst="rect">
            <a:avLst/>
          </a:prstGeom>
        </p:spPr>
        <p:txBody>
          <a:bodyPr wrap="square">
            <a:spAutoFit/>
          </a:bodyPr>
          <a:lstStyle/>
          <a:p>
            <a:pPr algn="just"/>
            <a:r>
              <a:rPr lang="es-ES" sz="900" b="1" i="1" dirty="0">
                <a:solidFill>
                  <a:prstClr val="black"/>
                </a:solidFill>
              </a:rPr>
              <a:t>Canal endémico de Dengue. Medellín, a semana epidemiológica 8 acumulado de 2026. </a:t>
            </a:r>
          </a:p>
          <a:p>
            <a:pPr algn="just"/>
            <a:endParaRPr lang="es-ES" sz="900" b="1" i="1" dirty="0">
              <a:solidFill>
                <a:prstClr val="black"/>
              </a:solidFill>
            </a:endParaRPr>
          </a:p>
          <a:p>
            <a:pPr algn="just"/>
            <a:endParaRPr lang="es-ES" sz="900" b="1" i="1" dirty="0">
              <a:solidFill>
                <a:prstClr val="black"/>
              </a:solidFill>
            </a:endParaRPr>
          </a:p>
          <a:p>
            <a:pPr algn="just"/>
            <a:r>
              <a:rPr lang="es-ES" sz="900" b="1" i="1" dirty="0">
                <a:solidFill>
                  <a:prstClr val="black"/>
                </a:solidFill>
              </a:rPr>
              <a:t>Actualmente los casos se ubican en zona de seguridad</a:t>
            </a:r>
          </a:p>
        </p:txBody>
      </p:sp>
      <p:sp>
        <p:nvSpPr>
          <p:cNvPr id="53" name="8 CuadroTexto"/>
          <p:cNvSpPr txBox="1"/>
          <p:nvPr/>
        </p:nvSpPr>
        <p:spPr>
          <a:xfrm>
            <a:off x="139764" y="4563289"/>
            <a:ext cx="1157819" cy="707886"/>
          </a:xfrm>
          <a:prstGeom prst="rect">
            <a:avLst/>
          </a:prstGeom>
          <a:solidFill>
            <a:srgbClr val="FFC000"/>
          </a:solidFill>
        </p:spPr>
        <p:txBody>
          <a:bodyPr wrap="square" rtlCol="0">
            <a:spAutoFit/>
          </a:bodyPr>
          <a:lstStyle/>
          <a:p>
            <a:pPr algn="ctr"/>
            <a:r>
              <a:rPr lang="es-ES" sz="800" b="1" dirty="0">
                <a:latin typeface="Arial Narrow" panose="020B0606020202030204" pitchFamily="34" charset="0"/>
              </a:rPr>
              <a:t>La variación porcentual con respecto al mismo periodo del año anterior es de un decremento en un 68,8% </a:t>
            </a:r>
          </a:p>
        </p:txBody>
      </p:sp>
      <p:grpSp>
        <p:nvGrpSpPr>
          <p:cNvPr id="41" name="11 Grupo"/>
          <p:cNvGrpSpPr/>
          <p:nvPr/>
        </p:nvGrpSpPr>
        <p:grpSpPr>
          <a:xfrm>
            <a:off x="72058" y="6502411"/>
            <a:ext cx="1252369" cy="877901"/>
            <a:chOff x="-36884" y="7072716"/>
            <a:chExt cx="1252369" cy="877901"/>
          </a:xfrm>
        </p:grpSpPr>
        <p:sp>
          <p:nvSpPr>
            <p:cNvPr id="44" name="5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46" name="54 Rectángulo redondeado"/>
            <p:cNvSpPr/>
            <p:nvPr/>
          </p:nvSpPr>
          <p:spPr>
            <a:xfrm>
              <a:off x="60879" y="7363321"/>
              <a:ext cx="888735"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59 casos</a:t>
              </a:r>
            </a:p>
            <a:p>
              <a:pPr algn="ctr"/>
              <a:r>
                <a:rPr lang="es-ES" sz="1200" b="1" dirty="0">
                  <a:solidFill>
                    <a:schemeClr val="tx1"/>
                  </a:solidFill>
                  <a:latin typeface="Arial Narrow" panose="020B0606020202030204" pitchFamily="34" charset="0"/>
                </a:rPr>
                <a:t>49,2%</a:t>
              </a:r>
            </a:p>
          </p:txBody>
        </p:sp>
        <p:sp>
          <p:nvSpPr>
            <p:cNvPr id="48" name="55 CuadroTexto"/>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83073"/>
          <a:stretch/>
        </p:blipFill>
        <p:spPr bwMode="auto">
          <a:xfrm>
            <a:off x="432098" y="5997956"/>
            <a:ext cx="557930"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990" t="-1382" r="53581" b="1382"/>
          <a:stretch/>
        </p:blipFill>
        <p:spPr bwMode="auto">
          <a:xfrm>
            <a:off x="1513827" y="5990895"/>
            <a:ext cx="574455"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63 Grupo"/>
          <p:cNvGrpSpPr/>
          <p:nvPr/>
        </p:nvGrpSpPr>
        <p:grpSpPr>
          <a:xfrm>
            <a:off x="1174940" y="6502411"/>
            <a:ext cx="1229607" cy="877901"/>
            <a:chOff x="-14122" y="7072716"/>
            <a:chExt cx="1229607" cy="877901"/>
          </a:xfrm>
        </p:grpSpPr>
        <p:sp>
          <p:nvSpPr>
            <p:cNvPr id="52"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55" name="65 Rectángulo redondeado"/>
            <p:cNvSpPr/>
            <p:nvPr/>
          </p:nvSpPr>
          <p:spPr>
            <a:xfrm>
              <a:off x="209545" y="7363321"/>
              <a:ext cx="92997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61 casos</a:t>
              </a:r>
            </a:p>
            <a:p>
              <a:pPr algn="ctr"/>
              <a:r>
                <a:rPr lang="es-ES" sz="1200" b="1" dirty="0">
                  <a:solidFill>
                    <a:schemeClr val="tx1"/>
                  </a:solidFill>
                  <a:latin typeface="Arial Narrow" panose="020B0606020202030204" pitchFamily="34" charset="0"/>
                </a:rPr>
                <a:t>50,8%</a:t>
              </a:r>
            </a:p>
          </p:txBody>
        </p:sp>
        <p:sp>
          <p:nvSpPr>
            <p:cNvPr id="57" name="66 CuadroTexto"/>
            <p:cNvSpPr txBox="1"/>
            <p:nvPr/>
          </p:nvSpPr>
          <p:spPr>
            <a:xfrm>
              <a:off x="-14122"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5" name="Imagen 44"/>
          <p:cNvPicPr>
            <a:picLocks noChangeAspect="1"/>
          </p:cNvPicPr>
          <p:nvPr/>
        </p:nvPicPr>
        <p:blipFill>
          <a:blip r:embed="rId6"/>
          <a:stretch>
            <a:fillRect/>
          </a:stretch>
        </p:blipFill>
        <p:spPr>
          <a:xfrm>
            <a:off x="5698667" y="8094090"/>
            <a:ext cx="1451023" cy="996582"/>
          </a:xfrm>
          <a:prstGeom prst="rect">
            <a:avLst/>
          </a:prstGeom>
        </p:spPr>
      </p:pic>
      <p:sp>
        <p:nvSpPr>
          <p:cNvPr id="17" name="Rectángulo 16"/>
          <p:cNvSpPr/>
          <p:nvPr/>
        </p:nvSpPr>
        <p:spPr>
          <a:xfrm>
            <a:off x="15062" y="3779912"/>
            <a:ext cx="7180855" cy="1781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Rectángulo 59"/>
          <p:cNvSpPr/>
          <p:nvPr/>
        </p:nvSpPr>
        <p:spPr>
          <a:xfrm>
            <a:off x="19995" y="1979712"/>
            <a:ext cx="7180855" cy="1735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a:extLst>
              <a:ext uri="{FF2B5EF4-FFF2-40B4-BE49-F238E27FC236}">
                <a16:creationId xmlns:a16="http://schemas.microsoft.com/office/drawing/2014/main" id="{DEB949B1-BED7-43DD-B4E9-488462E84CB1}"/>
              </a:ext>
            </a:extLst>
          </p:cNvPr>
          <p:cNvSpPr/>
          <p:nvPr/>
        </p:nvSpPr>
        <p:spPr>
          <a:xfrm>
            <a:off x="50" y="8892480"/>
            <a:ext cx="2088232" cy="223138"/>
          </a:xfrm>
          <a:prstGeom prst="rect">
            <a:avLst/>
          </a:prstGeom>
        </p:spPr>
        <p:txBody>
          <a:bodyPr wrap="square">
            <a:spAutoFit/>
          </a:bodyPr>
          <a:lstStyle/>
          <a:p>
            <a:pPr algn="just"/>
            <a:r>
              <a:rPr lang="es-ES" sz="700" dirty="0">
                <a:latin typeface="Arial Narrow" panose="020B0606020202030204" pitchFamily="34" charset="0"/>
              </a:rPr>
              <a:t>Fuente: SIVIGILA. Secretaria de Salud de Medellín</a:t>
            </a:r>
            <a:r>
              <a:rPr lang="es-ES" sz="850" dirty="0">
                <a:latin typeface="Arial Narrow" panose="020B0606020202030204" pitchFamily="34" charset="0"/>
              </a:rPr>
              <a:t>. </a:t>
            </a:r>
          </a:p>
        </p:txBody>
      </p:sp>
      <p:pic>
        <p:nvPicPr>
          <p:cNvPr id="64" name="Imagen 63">
            <a:extLst>
              <a:ext uri="{FF2B5EF4-FFF2-40B4-BE49-F238E27FC236}">
                <a16:creationId xmlns:a16="http://schemas.microsoft.com/office/drawing/2014/main" id="{AA00292C-E288-4A3B-A2F9-8CFB3F3523E1}"/>
              </a:ext>
            </a:extLst>
          </p:cNvPr>
          <p:cNvPicPr/>
          <p:nvPr/>
        </p:nvPicPr>
        <p:blipFill>
          <a:blip r:embed="rId7"/>
          <a:stretch>
            <a:fillRect/>
          </a:stretch>
        </p:blipFill>
        <p:spPr>
          <a:xfrm>
            <a:off x="1499125" y="2012302"/>
            <a:ext cx="5681780" cy="1644655"/>
          </a:xfrm>
          <a:prstGeom prst="rect">
            <a:avLst/>
          </a:prstGeom>
        </p:spPr>
      </p:pic>
      <p:pic>
        <p:nvPicPr>
          <p:cNvPr id="4" name="Imagen 3">
            <a:extLst>
              <a:ext uri="{FF2B5EF4-FFF2-40B4-BE49-F238E27FC236}">
                <a16:creationId xmlns:a16="http://schemas.microsoft.com/office/drawing/2014/main" id="{9CAD375E-ED08-4FA2-B448-AA53F4F53FAB}"/>
              </a:ext>
            </a:extLst>
          </p:cNvPr>
          <p:cNvPicPr>
            <a:picLocks noChangeAspect="1"/>
          </p:cNvPicPr>
          <p:nvPr/>
        </p:nvPicPr>
        <p:blipFill>
          <a:blip r:embed="rId8"/>
          <a:stretch>
            <a:fillRect/>
          </a:stretch>
        </p:blipFill>
        <p:spPr>
          <a:xfrm>
            <a:off x="2328584" y="375865"/>
            <a:ext cx="4852321" cy="1572511"/>
          </a:xfrm>
          <a:prstGeom prst="rect">
            <a:avLst/>
          </a:prstGeom>
        </p:spPr>
      </p:pic>
      <p:pic>
        <p:nvPicPr>
          <p:cNvPr id="65" name="Imagen 64">
            <a:extLst>
              <a:ext uri="{FF2B5EF4-FFF2-40B4-BE49-F238E27FC236}">
                <a16:creationId xmlns:a16="http://schemas.microsoft.com/office/drawing/2014/main" id="{078088D2-31C7-4DD5-AA27-C45E2E0BD3FA}"/>
              </a:ext>
            </a:extLst>
          </p:cNvPr>
          <p:cNvPicPr/>
          <p:nvPr/>
        </p:nvPicPr>
        <p:blipFill>
          <a:blip r:embed="rId9"/>
          <a:stretch>
            <a:fillRect/>
          </a:stretch>
        </p:blipFill>
        <p:spPr>
          <a:xfrm>
            <a:off x="1499125" y="3800028"/>
            <a:ext cx="5678202" cy="1663620"/>
          </a:xfrm>
          <a:prstGeom prst="rect">
            <a:avLst/>
          </a:prstGeom>
        </p:spPr>
      </p:pic>
      <p:pic>
        <p:nvPicPr>
          <p:cNvPr id="7" name="Imagen 6">
            <a:extLst>
              <a:ext uri="{FF2B5EF4-FFF2-40B4-BE49-F238E27FC236}">
                <a16:creationId xmlns:a16="http://schemas.microsoft.com/office/drawing/2014/main" id="{0E0C6BC9-2B8F-4A53-A5A6-DAABFC64DA72}"/>
              </a:ext>
            </a:extLst>
          </p:cNvPr>
          <p:cNvPicPr>
            <a:picLocks noChangeAspect="1"/>
          </p:cNvPicPr>
          <p:nvPr/>
        </p:nvPicPr>
        <p:blipFill>
          <a:blip r:embed="rId10"/>
          <a:stretch>
            <a:fillRect/>
          </a:stretch>
        </p:blipFill>
        <p:spPr>
          <a:xfrm>
            <a:off x="1519935" y="7418066"/>
            <a:ext cx="1864491" cy="1556804"/>
          </a:xfrm>
          <a:prstGeom prst="rect">
            <a:avLst/>
          </a:prstGeom>
        </p:spPr>
      </p:pic>
    </p:spTree>
    <p:extLst>
      <p:ext uri="{BB962C8B-B14F-4D97-AF65-F5344CB8AC3E}">
        <p14:creationId xmlns:p14="http://schemas.microsoft.com/office/powerpoint/2010/main" val="2343335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13 Rectángulo"/>
          <p:cNvSpPr/>
          <p:nvPr/>
        </p:nvSpPr>
        <p:spPr>
          <a:xfrm>
            <a:off x="-50" y="3549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72058" y="74581"/>
            <a:ext cx="4100130" cy="461665"/>
            <a:chOff x="2448322" y="74581"/>
            <a:chExt cx="3702711" cy="461665"/>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558745" y="74581"/>
              <a:ext cx="2592288" cy="461665"/>
            </a:xfrm>
            <a:prstGeom prst="rect">
              <a:avLst/>
            </a:prstGeom>
            <a:noFill/>
          </p:spPr>
          <p:txBody>
            <a:bodyPr wrap="square" rtlCol="0">
              <a:spAutoFit/>
            </a:bodyPr>
            <a:lstStyle/>
            <a:p>
              <a:r>
                <a:rPr lang="es-ES" sz="1200" b="1" dirty="0">
                  <a:latin typeface="Arial Narrow" panose="020B0606020202030204" pitchFamily="34" charset="0"/>
                </a:rPr>
                <a:t>Variables de interés de los casos en Medellín</a:t>
              </a:r>
            </a:p>
          </p:txBody>
        </p:sp>
      </p:grpSp>
      <p:sp>
        <p:nvSpPr>
          <p:cNvPr id="14" name="13 Rectángulo"/>
          <p:cNvSpPr/>
          <p:nvPr/>
        </p:nvSpPr>
        <p:spPr>
          <a:xfrm>
            <a:off x="0" y="356895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6073" y="3989605"/>
            <a:ext cx="4199150" cy="276999"/>
            <a:chOff x="2397239" y="2767"/>
            <a:chExt cx="3497587" cy="276999"/>
          </a:xfrm>
        </p:grpSpPr>
        <p:sp>
          <p:nvSpPr>
            <p:cNvPr id="27" name="26 Elipse"/>
            <p:cNvSpPr/>
            <p:nvPr/>
          </p:nvSpPr>
          <p:spPr>
            <a:xfrm>
              <a:off x="2397239" y="276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685271" y="13357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2767"/>
              <a:ext cx="2592288" cy="276999"/>
            </a:xfrm>
            <a:prstGeom prst="rect">
              <a:avLst/>
            </a:prstGeom>
            <a:noFill/>
          </p:spPr>
          <p:txBody>
            <a:bodyPr wrap="square" rtlCol="0">
              <a:spAutoFit/>
            </a:bodyPr>
            <a:lstStyle/>
            <a:p>
              <a:r>
                <a:rPr lang="es-ES" sz="1200" b="1" dirty="0">
                  <a:latin typeface="Arial Narrow" panose="020B0606020202030204" pitchFamily="34" charset="0"/>
                </a:rPr>
                <a:t>Ubicación geográfica de casos de dengue</a:t>
              </a:r>
            </a:p>
          </p:txBody>
        </p:sp>
      </p:grpSp>
      <p:sp>
        <p:nvSpPr>
          <p:cNvPr id="10" name="AutoShape 2" descr="C:\Users\98493498\Desktop\Laboratorio-Cli%CC%81nico.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AutoShape 4" descr="C:\Users\98493498\Desktop\Laboratorio-Cli%CC%81nico.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0" name="36 Título"/>
          <p:cNvSpPr txBox="1">
            <a:spLocks/>
          </p:cNvSpPr>
          <p:nvPr/>
        </p:nvSpPr>
        <p:spPr>
          <a:xfrm>
            <a:off x="4018978" y="35496"/>
            <a:ext cx="207517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DENGUE</a:t>
            </a:r>
          </a:p>
        </p:txBody>
      </p:sp>
      <p:sp>
        <p:nvSpPr>
          <p:cNvPr id="72" name="42 Rectángulo redondeado"/>
          <p:cNvSpPr/>
          <p:nvPr/>
        </p:nvSpPr>
        <p:spPr>
          <a:xfrm>
            <a:off x="113747" y="3415082"/>
            <a:ext cx="67841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1,7%</a:t>
            </a:r>
          </a:p>
          <a:p>
            <a:pPr algn="ctr"/>
            <a:r>
              <a:rPr lang="es-ES" sz="1050" b="1" dirty="0">
                <a:solidFill>
                  <a:schemeClr val="tx1"/>
                </a:solidFill>
                <a:latin typeface="Arial Narrow" panose="020B0606020202030204" pitchFamily="34" charset="0"/>
              </a:rPr>
              <a:t>2 casos</a:t>
            </a:r>
          </a:p>
        </p:txBody>
      </p:sp>
      <p:sp>
        <p:nvSpPr>
          <p:cNvPr id="73" name="43 Rectángulo redondeado"/>
          <p:cNvSpPr/>
          <p:nvPr/>
        </p:nvSpPr>
        <p:spPr>
          <a:xfrm>
            <a:off x="864146" y="3415082"/>
            <a:ext cx="620257"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     </a:t>
            </a:r>
          </a:p>
          <a:p>
            <a:pPr algn="ctr"/>
            <a:r>
              <a:rPr lang="es-ES" sz="1050" b="1" dirty="0">
                <a:solidFill>
                  <a:schemeClr val="tx1"/>
                </a:solidFill>
                <a:latin typeface="Arial Narrow" panose="020B0606020202030204" pitchFamily="34" charset="0"/>
              </a:rPr>
              <a:t>0 casos</a:t>
            </a:r>
          </a:p>
        </p:txBody>
      </p:sp>
      <p:pic>
        <p:nvPicPr>
          <p:cNvPr id="7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02847" y="2797029"/>
            <a:ext cx="343790" cy="42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1003361" y="2771220"/>
            <a:ext cx="359726" cy="45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71 Abrir llave"/>
          <p:cNvSpPr/>
          <p:nvPr/>
        </p:nvSpPr>
        <p:spPr>
          <a:xfrm rot="5400000">
            <a:off x="1045122" y="1457856"/>
            <a:ext cx="286123" cy="2232249"/>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76 Rectángulo"/>
          <p:cNvSpPr/>
          <p:nvPr/>
        </p:nvSpPr>
        <p:spPr>
          <a:xfrm>
            <a:off x="-27642" y="3203848"/>
            <a:ext cx="1016624" cy="246221"/>
          </a:xfrm>
          <a:prstGeom prst="rect">
            <a:avLst/>
          </a:prstGeom>
        </p:spPr>
        <p:txBody>
          <a:bodyPr wrap="none">
            <a:spAutoFit/>
          </a:bodyPr>
          <a:lstStyle/>
          <a:p>
            <a:pPr algn="ctr"/>
            <a:r>
              <a:rPr lang="es-ES" sz="1000" dirty="0"/>
              <a:t> </a:t>
            </a:r>
            <a:r>
              <a:rPr lang="es-ES" sz="1000" b="1" u="sng" dirty="0">
                <a:latin typeface="Arial Narrow" panose="020B0606020202030204" pitchFamily="34" charset="0"/>
              </a:rPr>
              <a:t>Afrocolombiano</a:t>
            </a:r>
            <a:endParaRPr lang="es-ES" sz="1000" b="1" u="sng" dirty="0">
              <a:solidFill>
                <a:sysClr val="windowText" lastClr="000000"/>
              </a:solidFill>
              <a:latin typeface="Arial Narrow" panose="020B0606020202030204" pitchFamily="34" charset="0"/>
            </a:endParaRPr>
          </a:p>
        </p:txBody>
      </p:sp>
      <p:sp>
        <p:nvSpPr>
          <p:cNvPr id="82" name="9 Rectángulo"/>
          <p:cNvSpPr/>
          <p:nvPr/>
        </p:nvSpPr>
        <p:spPr>
          <a:xfrm>
            <a:off x="864146" y="3194747"/>
            <a:ext cx="64312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Indígena</a:t>
            </a:r>
            <a:endParaRPr lang="es-ES" sz="1000" b="1" u="sng" dirty="0">
              <a:solidFill>
                <a:sysClr val="windowText" lastClr="000000"/>
              </a:solidFill>
              <a:latin typeface="Arial Narrow" panose="020B0606020202030204" pitchFamily="34" charset="0"/>
            </a:endParaRPr>
          </a:p>
        </p:txBody>
      </p:sp>
      <p:grpSp>
        <p:nvGrpSpPr>
          <p:cNvPr id="83" name="7 Grupo"/>
          <p:cNvGrpSpPr/>
          <p:nvPr/>
        </p:nvGrpSpPr>
        <p:grpSpPr>
          <a:xfrm>
            <a:off x="1543140" y="3156840"/>
            <a:ext cx="709249" cy="617559"/>
            <a:chOff x="5397274" y="1274444"/>
            <a:chExt cx="794791" cy="617559"/>
          </a:xfrm>
        </p:grpSpPr>
        <p:sp>
          <p:nvSpPr>
            <p:cNvPr id="84" name="43 Rectángulo redondeado"/>
            <p:cNvSpPr/>
            <p:nvPr/>
          </p:nvSpPr>
          <p:spPr>
            <a:xfrm>
              <a:off x="5397274" y="1531963"/>
              <a:ext cx="794791" cy="36004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 0 casos</a:t>
              </a:r>
            </a:p>
          </p:txBody>
        </p:sp>
        <p:sp>
          <p:nvSpPr>
            <p:cNvPr id="88" name="33 Rectángulo"/>
            <p:cNvSpPr/>
            <p:nvPr/>
          </p:nvSpPr>
          <p:spPr>
            <a:xfrm>
              <a:off x="5502960" y="1274444"/>
              <a:ext cx="502061" cy="253916"/>
            </a:xfrm>
            <a:prstGeom prst="rect">
              <a:avLst/>
            </a:prstGeom>
          </p:spPr>
          <p:txBody>
            <a:bodyPr wrap="none">
              <a:spAutoFit/>
            </a:bodyPr>
            <a:lstStyle/>
            <a:p>
              <a:r>
                <a:rPr lang="es-ES" sz="1050" b="1" u="sng" dirty="0">
                  <a:latin typeface="Arial Narrow" panose="020B0606020202030204" pitchFamily="34" charset="0"/>
                </a:rPr>
                <a:t>Raizal</a:t>
              </a:r>
              <a:endParaRPr lang="es-ES" sz="1050" b="1" u="sng" dirty="0">
                <a:solidFill>
                  <a:sysClr val="windowText" lastClr="000000"/>
                </a:solidFill>
                <a:latin typeface="Arial Narrow" panose="020B0606020202030204" pitchFamily="34" charset="0"/>
              </a:endParaRPr>
            </a:p>
          </p:txBody>
        </p:sp>
      </p:grpSp>
      <p:sp>
        <p:nvSpPr>
          <p:cNvPr id="122" name="55 Rectángulo redondeado"/>
          <p:cNvSpPr/>
          <p:nvPr/>
        </p:nvSpPr>
        <p:spPr>
          <a:xfrm>
            <a:off x="2974587" y="3414359"/>
            <a:ext cx="625863" cy="36004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sp>
        <p:nvSpPr>
          <p:cNvPr id="123" name="56 Rectángulo redondeado"/>
          <p:cNvSpPr/>
          <p:nvPr/>
        </p:nvSpPr>
        <p:spPr>
          <a:xfrm>
            <a:off x="3651724" y="3420998"/>
            <a:ext cx="685991"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0,8%</a:t>
            </a:r>
          </a:p>
          <a:p>
            <a:pPr algn="ctr"/>
            <a:r>
              <a:rPr lang="es-ES" sz="1050" b="1" dirty="0">
                <a:solidFill>
                  <a:schemeClr val="tx1"/>
                </a:solidFill>
                <a:latin typeface="Arial Narrow" panose="020B0606020202030204" pitchFamily="34" charset="0"/>
              </a:rPr>
              <a:t>1 casos</a:t>
            </a:r>
          </a:p>
        </p:txBody>
      </p:sp>
      <p:sp>
        <p:nvSpPr>
          <p:cNvPr id="124" name="83 Abrir llave"/>
          <p:cNvSpPr/>
          <p:nvPr/>
        </p:nvSpPr>
        <p:spPr>
          <a:xfrm rot="5400000">
            <a:off x="4612384" y="197980"/>
            <a:ext cx="280384" cy="4757741"/>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25"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232627" y="2697312"/>
            <a:ext cx="326912" cy="53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90 CuadroTexto"/>
          <p:cNvSpPr txBox="1"/>
          <p:nvPr/>
        </p:nvSpPr>
        <p:spPr>
          <a:xfrm>
            <a:off x="4608562" y="3169202"/>
            <a:ext cx="1610597" cy="253916"/>
          </a:xfrm>
          <a:prstGeom prst="rect">
            <a:avLst/>
          </a:prstGeom>
          <a:noFill/>
        </p:spPr>
        <p:txBody>
          <a:bodyPr wrap="square" rtlCol="0">
            <a:spAutoFit/>
          </a:bodyPr>
          <a:lstStyle/>
          <a:p>
            <a:pPr algn="ctr"/>
            <a:r>
              <a:rPr lang="es-ES" sz="1000" b="1" u="sng" dirty="0">
                <a:latin typeface="Arial Narrow" panose="020B0606020202030204" pitchFamily="34" charset="0"/>
              </a:rPr>
              <a:t>Gestantes</a:t>
            </a:r>
            <a:endParaRPr lang="es-ES" sz="1050" b="1" u="sng" dirty="0">
              <a:solidFill>
                <a:sysClr val="windowText" lastClr="000000"/>
              </a:solidFill>
              <a:latin typeface="Arial Narrow" panose="020B0606020202030204" pitchFamily="34" charset="0"/>
            </a:endParaRPr>
          </a:p>
        </p:txBody>
      </p:sp>
      <p:sp>
        <p:nvSpPr>
          <p:cNvPr id="129" name="75 CuadroTexto"/>
          <p:cNvSpPr txBox="1"/>
          <p:nvPr/>
        </p:nvSpPr>
        <p:spPr>
          <a:xfrm>
            <a:off x="388976" y="2159106"/>
            <a:ext cx="1571320" cy="413920"/>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sp>
        <p:nvSpPr>
          <p:cNvPr id="130" name="85 CuadroTexto"/>
          <p:cNvSpPr txBox="1"/>
          <p:nvPr/>
        </p:nvSpPr>
        <p:spPr>
          <a:xfrm>
            <a:off x="2346598" y="2172548"/>
            <a:ext cx="4811955" cy="338554"/>
          </a:xfrm>
          <a:prstGeom prst="rect">
            <a:avLst/>
          </a:prstGeom>
          <a:noFill/>
        </p:spPr>
        <p:txBody>
          <a:bodyPr wrap="square" rtlCol="0">
            <a:spAutoFit/>
          </a:bodyPr>
          <a:lstStyle/>
          <a:p>
            <a:pPr algn="ctr"/>
            <a:r>
              <a:rPr lang="es-ES" sz="1600" b="1" dirty="0">
                <a:latin typeface="Arial Narrow" panose="020B0606020202030204" pitchFamily="34" charset="0"/>
              </a:rPr>
              <a:t>Poblaciones especiales</a:t>
            </a:r>
          </a:p>
        </p:txBody>
      </p:sp>
      <p:pic>
        <p:nvPicPr>
          <p:cNvPr id="132" name="Imagen 131"/>
          <p:cNvPicPr>
            <a:picLocks noChangeAspect="1"/>
          </p:cNvPicPr>
          <p:nvPr/>
        </p:nvPicPr>
        <p:blipFill>
          <a:blip r:embed="rId4"/>
          <a:stretch>
            <a:fillRect/>
          </a:stretch>
        </p:blipFill>
        <p:spPr>
          <a:xfrm>
            <a:off x="1659337" y="2757111"/>
            <a:ext cx="475198" cy="445497"/>
          </a:xfrm>
          <a:prstGeom prst="rect">
            <a:avLst/>
          </a:prstGeom>
        </p:spPr>
      </p:pic>
      <p:pic>
        <p:nvPicPr>
          <p:cNvPr id="133" name="Imagen 132"/>
          <p:cNvPicPr>
            <a:picLocks noChangeAspect="1"/>
          </p:cNvPicPr>
          <p:nvPr/>
        </p:nvPicPr>
        <p:blipFill>
          <a:blip r:embed="rId5"/>
          <a:stretch>
            <a:fillRect/>
          </a:stretch>
        </p:blipFill>
        <p:spPr>
          <a:xfrm>
            <a:off x="3726744" y="2738513"/>
            <a:ext cx="539746" cy="493598"/>
          </a:xfrm>
          <a:prstGeom prst="rect">
            <a:avLst/>
          </a:prstGeom>
        </p:spPr>
      </p:pic>
      <p:sp>
        <p:nvSpPr>
          <p:cNvPr id="59" name="9 Rectángulo"/>
          <p:cNvSpPr/>
          <p:nvPr/>
        </p:nvSpPr>
        <p:spPr>
          <a:xfrm>
            <a:off x="4248522" y="3183505"/>
            <a:ext cx="91403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Discapacidad</a:t>
            </a:r>
            <a:endParaRPr lang="es-ES" sz="1000" b="1" u="sng" dirty="0">
              <a:solidFill>
                <a:sysClr val="windowText" lastClr="000000"/>
              </a:solidFill>
              <a:latin typeface="Arial Narrow" panose="020B0606020202030204" pitchFamily="34" charset="0"/>
            </a:endParaRPr>
          </a:p>
        </p:txBody>
      </p:sp>
      <p:sp>
        <p:nvSpPr>
          <p:cNvPr id="62" name="43 Rectángulo redondeado"/>
          <p:cNvSpPr/>
          <p:nvPr/>
        </p:nvSpPr>
        <p:spPr>
          <a:xfrm>
            <a:off x="4377356" y="3412982"/>
            <a:ext cx="683988" cy="360040"/>
          </a:xfrm>
          <a:prstGeom prst="roundRect">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pic>
        <p:nvPicPr>
          <p:cNvPr id="24" name="Imagen 23"/>
          <p:cNvPicPr>
            <a:picLocks noChangeAspect="1"/>
          </p:cNvPicPr>
          <p:nvPr/>
        </p:nvPicPr>
        <p:blipFill>
          <a:blip r:embed="rId6"/>
          <a:stretch>
            <a:fillRect/>
          </a:stretch>
        </p:blipFill>
        <p:spPr>
          <a:xfrm>
            <a:off x="5698667" y="8094090"/>
            <a:ext cx="1451023" cy="996582"/>
          </a:xfrm>
          <a:prstGeom prst="rect">
            <a:avLst/>
          </a:prstGeom>
        </p:spPr>
      </p:pic>
      <p:pic>
        <p:nvPicPr>
          <p:cNvPr id="49" name="Imagen 48"/>
          <p:cNvPicPr>
            <a:picLocks noChangeAspect="1"/>
          </p:cNvPicPr>
          <p:nvPr/>
        </p:nvPicPr>
        <p:blipFill>
          <a:blip r:embed="rId7"/>
          <a:stretch>
            <a:fillRect/>
          </a:stretch>
        </p:blipFill>
        <p:spPr>
          <a:xfrm>
            <a:off x="5893158" y="2753811"/>
            <a:ext cx="503030" cy="441792"/>
          </a:xfrm>
          <a:prstGeom prst="rect">
            <a:avLst/>
          </a:prstGeom>
        </p:spPr>
      </p:pic>
      <p:sp>
        <p:nvSpPr>
          <p:cNvPr id="50" name="43 Rectángulo redondeado"/>
          <p:cNvSpPr/>
          <p:nvPr/>
        </p:nvSpPr>
        <p:spPr>
          <a:xfrm>
            <a:off x="5790084" y="3426363"/>
            <a:ext cx="70797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1,7%</a:t>
            </a:r>
          </a:p>
          <a:p>
            <a:pPr algn="ctr"/>
            <a:r>
              <a:rPr lang="es-ES" sz="1050" b="1" dirty="0">
                <a:solidFill>
                  <a:schemeClr val="tx1"/>
                </a:solidFill>
                <a:latin typeface="Arial Narrow" panose="020B0606020202030204" pitchFamily="34" charset="0"/>
              </a:rPr>
              <a:t>2 casos</a:t>
            </a:r>
          </a:p>
        </p:txBody>
      </p:sp>
      <p:sp>
        <p:nvSpPr>
          <p:cNvPr id="51" name="9 Rectángulo"/>
          <p:cNvSpPr/>
          <p:nvPr/>
        </p:nvSpPr>
        <p:spPr>
          <a:xfrm>
            <a:off x="5701263" y="3147984"/>
            <a:ext cx="85151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Desplazados</a:t>
            </a:r>
            <a:endParaRPr lang="es-ES" sz="1000" b="1" u="sng" dirty="0">
              <a:solidFill>
                <a:sysClr val="windowText" lastClr="000000"/>
              </a:solidFill>
              <a:latin typeface="Arial Narrow" panose="020B0606020202030204" pitchFamily="34" charset="0"/>
            </a:endParaRPr>
          </a:p>
        </p:txBody>
      </p:sp>
      <p:sp>
        <p:nvSpPr>
          <p:cNvPr id="53" name="55 Rectángulo redondeado"/>
          <p:cNvSpPr/>
          <p:nvPr/>
        </p:nvSpPr>
        <p:spPr>
          <a:xfrm>
            <a:off x="2304306" y="3414359"/>
            <a:ext cx="63374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pic>
        <p:nvPicPr>
          <p:cNvPr id="54" name="Imagen 53"/>
          <p:cNvPicPr>
            <a:picLocks noChangeAspect="1"/>
          </p:cNvPicPr>
          <p:nvPr/>
        </p:nvPicPr>
        <p:blipFill>
          <a:blip r:embed="rId8"/>
          <a:stretch>
            <a:fillRect/>
          </a:stretch>
        </p:blipFill>
        <p:spPr>
          <a:xfrm>
            <a:off x="2407380" y="2774179"/>
            <a:ext cx="410987" cy="439209"/>
          </a:xfrm>
          <a:prstGeom prst="rect">
            <a:avLst/>
          </a:prstGeom>
        </p:spPr>
      </p:pic>
      <p:sp>
        <p:nvSpPr>
          <p:cNvPr id="9" name="CuadroTexto 8"/>
          <p:cNvSpPr txBox="1"/>
          <p:nvPr/>
        </p:nvSpPr>
        <p:spPr>
          <a:xfrm>
            <a:off x="1034350" y="4246076"/>
            <a:ext cx="5969255" cy="253916"/>
          </a:xfrm>
          <a:prstGeom prst="rect">
            <a:avLst/>
          </a:prstGeom>
          <a:noFill/>
        </p:spPr>
        <p:txBody>
          <a:bodyPr wrap="square" rtlCol="0">
            <a:spAutoFit/>
          </a:bodyPr>
          <a:lstStyle/>
          <a:p>
            <a:r>
              <a:rPr lang="es-MX" sz="1050" b="1" dirty="0"/>
              <a:t>Casos e incidencia de dengue por comuna en Medellín con corte a semana epidemiológica 8 2026 </a:t>
            </a:r>
            <a:endParaRPr lang="es-CO" sz="1050" b="1" dirty="0"/>
          </a:p>
        </p:txBody>
      </p:sp>
      <p:sp>
        <p:nvSpPr>
          <p:cNvPr id="17" name="Rectángulo 16"/>
          <p:cNvSpPr/>
          <p:nvPr/>
        </p:nvSpPr>
        <p:spPr>
          <a:xfrm>
            <a:off x="3165130" y="7878601"/>
            <a:ext cx="3231058" cy="184666"/>
          </a:xfrm>
          <a:prstGeom prst="rect">
            <a:avLst/>
          </a:prstGeom>
        </p:spPr>
        <p:txBody>
          <a:bodyPr wrap="square">
            <a:spAutoFit/>
          </a:bodyPr>
          <a:lstStyle/>
          <a:p>
            <a:r>
              <a:rPr lang="es-CO" sz="600" dirty="0"/>
              <a:t>https://www.medellin.gov.co/mapgis9/mapa.jsp?aplicacion=1&amp;css=css/app_mapas_medellin.css</a:t>
            </a:r>
          </a:p>
        </p:txBody>
      </p:sp>
      <p:sp>
        <p:nvSpPr>
          <p:cNvPr id="64" name="58 Rectángulo"/>
          <p:cNvSpPr/>
          <p:nvPr/>
        </p:nvSpPr>
        <p:spPr>
          <a:xfrm>
            <a:off x="-29226" y="8938420"/>
            <a:ext cx="2088232" cy="223138"/>
          </a:xfrm>
          <a:prstGeom prst="rect">
            <a:avLst/>
          </a:prstGeom>
        </p:spPr>
        <p:txBody>
          <a:bodyPr wrap="square">
            <a:spAutoFit/>
          </a:bodyPr>
          <a:lstStyle/>
          <a:p>
            <a:pPr algn="just"/>
            <a:r>
              <a:rPr lang="es-ES" sz="600" dirty="0"/>
              <a:t>Fuente: SIVIGILA. Secretaria de Salud de Medellín</a:t>
            </a:r>
            <a:r>
              <a:rPr lang="es-ES" sz="800" dirty="0"/>
              <a:t>. </a:t>
            </a:r>
          </a:p>
        </p:txBody>
      </p:sp>
      <p:sp>
        <p:nvSpPr>
          <p:cNvPr id="65" name="9 Rectángulo"/>
          <p:cNvSpPr/>
          <p:nvPr/>
        </p:nvSpPr>
        <p:spPr>
          <a:xfrm>
            <a:off x="2211343" y="3175799"/>
            <a:ext cx="81304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Psiquiátrico</a:t>
            </a:r>
            <a:endParaRPr lang="es-ES" sz="1000" b="1" u="sng" dirty="0">
              <a:solidFill>
                <a:sysClr val="windowText" lastClr="000000"/>
              </a:solidFill>
              <a:latin typeface="Arial Narrow" panose="020B0606020202030204" pitchFamily="34" charset="0"/>
            </a:endParaRPr>
          </a:p>
        </p:txBody>
      </p:sp>
      <p:sp>
        <p:nvSpPr>
          <p:cNvPr id="66" name="9 Rectángulo"/>
          <p:cNvSpPr/>
          <p:nvPr/>
        </p:nvSpPr>
        <p:spPr>
          <a:xfrm>
            <a:off x="3014403" y="3183237"/>
            <a:ext cx="41870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PPL</a:t>
            </a:r>
            <a:endParaRPr lang="es-ES" sz="1000" b="1" u="sng" dirty="0">
              <a:solidFill>
                <a:sysClr val="windowText" lastClr="000000"/>
              </a:solidFill>
              <a:latin typeface="Arial Narrow" panose="020B0606020202030204" pitchFamily="34" charset="0"/>
            </a:endParaRPr>
          </a:p>
        </p:txBody>
      </p:sp>
      <p:sp>
        <p:nvSpPr>
          <p:cNvPr id="67" name="9 Rectángulo"/>
          <p:cNvSpPr/>
          <p:nvPr/>
        </p:nvSpPr>
        <p:spPr>
          <a:xfrm>
            <a:off x="3651724" y="3175354"/>
            <a:ext cx="651139"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Migrante</a:t>
            </a:r>
            <a:endParaRPr lang="es-ES" sz="1000" b="1" u="sng" dirty="0">
              <a:solidFill>
                <a:sysClr val="windowText" lastClr="000000"/>
              </a:solidFill>
              <a:latin typeface="Arial Narrow" panose="020B0606020202030204" pitchFamily="34" charset="0"/>
            </a:endParaRPr>
          </a:p>
        </p:txBody>
      </p:sp>
      <p:sp>
        <p:nvSpPr>
          <p:cNvPr id="68" name="91 Rectángulo redondeado"/>
          <p:cNvSpPr/>
          <p:nvPr/>
        </p:nvSpPr>
        <p:spPr>
          <a:xfrm>
            <a:off x="5074979" y="3423969"/>
            <a:ext cx="692791"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0,8%</a:t>
            </a:r>
          </a:p>
          <a:p>
            <a:pPr algn="ctr"/>
            <a:r>
              <a:rPr lang="es-ES" sz="1050" b="1" dirty="0">
                <a:solidFill>
                  <a:schemeClr val="tx1"/>
                </a:solidFill>
                <a:latin typeface="Arial Narrow" panose="020B0606020202030204" pitchFamily="34" charset="0"/>
              </a:rPr>
              <a:t>1 casos</a:t>
            </a:r>
          </a:p>
        </p:txBody>
      </p:sp>
      <p:pic>
        <p:nvPicPr>
          <p:cNvPr id="7" name="Imagen 6"/>
          <p:cNvPicPr>
            <a:picLocks noChangeAspect="1"/>
          </p:cNvPicPr>
          <p:nvPr/>
        </p:nvPicPr>
        <p:blipFill>
          <a:blip r:embed="rId9"/>
          <a:stretch>
            <a:fillRect/>
          </a:stretch>
        </p:blipFill>
        <p:spPr>
          <a:xfrm>
            <a:off x="3045446" y="2717042"/>
            <a:ext cx="431179" cy="496907"/>
          </a:xfrm>
          <a:prstGeom prst="rect">
            <a:avLst/>
          </a:prstGeom>
        </p:spPr>
      </p:pic>
      <p:pic>
        <p:nvPicPr>
          <p:cNvPr id="12" name="Imagen 11"/>
          <p:cNvPicPr>
            <a:picLocks noChangeAspect="1"/>
          </p:cNvPicPr>
          <p:nvPr/>
        </p:nvPicPr>
        <p:blipFill>
          <a:blip r:embed="rId10"/>
          <a:stretch>
            <a:fillRect/>
          </a:stretch>
        </p:blipFill>
        <p:spPr>
          <a:xfrm>
            <a:off x="4429547" y="2652682"/>
            <a:ext cx="599270" cy="546934"/>
          </a:xfrm>
          <a:prstGeom prst="rect">
            <a:avLst/>
          </a:prstGeom>
        </p:spPr>
      </p:pic>
      <p:sp>
        <p:nvSpPr>
          <p:cNvPr id="69" name="43 Rectángulo redondeado"/>
          <p:cNvSpPr/>
          <p:nvPr/>
        </p:nvSpPr>
        <p:spPr>
          <a:xfrm>
            <a:off x="6498062" y="3421771"/>
            <a:ext cx="630780" cy="3600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sp>
        <p:nvSpPr>
          <p:cNvPr id="75" name="9 Rectángulo"/>
          <p:cNvSpPr/>
          <p:nvPr/>
        </p:nvSpPr>
        <p:spPr>
          <a:xfrm>
            <a:off x="6416652" y="3147984"/>
            <a:ext cx="68480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Victima V</a:t>
            </a:r>
            <a:endParaRPr lang="es-ES" sz="1000" b="1" u="sng" dirty="0">
              <a:solidFill>
                <a:sysClr val="windowText" lastClr="000000"/>
              </a:solidFill>
              <a:latin typeface="Arial Narrow" panose="020B0606020202030204" pitchFamily="34" charset="0"/>
            </a:endParaRPr>
          </a:p>
        </p:txBody>
      </p:sp>
      <p:pic>
        <p:nvPicPr>
          <p:cNvPr id="31" name="Imagen 30"/>
          <p:cNvPicPr>
            <a:picLocks noChangeAspect="1"/>
          </p:cNvPicPr>
          <p:nvPr/>
        </p:nvPicPr>
        <p:blipFill>
          <a:blip r:embed="rId11"/>
          <a:stretch>
            <a:fillRect/>
          </a:stretch>
        </p:blipFill>
        <p:spPr>
          <a:xfrm>
            <a:off x="6530818" y="2645034"/>
            <a:ext cx="526016" cy="528533"/>
          </a:xfrm>
          <a:prstGeom prst="rect">
            <a:avLst/>
          </a:prstGeom>
        </p:spPr>
      </p:pic>
      <p:pic>
        <p:nvPicPr>
          <p:cNvPr id="3" name="Imagen 2">
            <a:extLst>
              <a:ext uri="{FF2B5EF4-FFF2-40B4-BE49-F238E27FC236}">
                <a16:creationId xmlns:a16="http://schemas.microsoft.com/office/drawing/2014/main" id="{A60155B3-26DC-4E96-8ED0-69531DCC28A2}"/>
              </a:ext>
            </a:extLst>
          </p:cNvPr>
          <p:cNvPicPr>
            <a:picLocks noChangeAspect="1"/>
          </p:cNvPicPr>
          <p:nvPr/>
        </p:nvPicPr>
        <p:blipFill>
          <a:blip r:embed="rId12"/>
          <a:stretch>
            <a:fillRect/>
          </a:stretch>
        </p:blipFill>
        <p:spPr>
          <a:xfrm>
            <a:off x="27328" y="549884"/>
            <a:ext cx="7124700" cy="1666875"/>
          </a:xfrm>
          <a:prstGeom prst="rect">
            <a:avLst/>
          </a:prstGeom>
        </p:spPr>
      </p:pic>
      <p:pic>
        <p:nvPicPr>
          <p:cNvPr id="63" name="Picture 2">
            <a:extLst>
              <a:ext uri="{FF2B5EF4-FFF2-40B4-BE49-F238E27FC236}">
                <a16:creationId xmlns:a16="http://schemas.microsoft.com/office/drawing/2014/main" id="{EB106981-F0B7-42FF-999E-24775EF0BFF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4146" y="19007"/>
            <a:ext cx="937301" cy="70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75">
            <a:extLst>
              <a:ext uri="{FF2B5EF4-FFF2-40B4-BE49-F238E27FC236}">
                <a16:creationId xmlns:a16="http://schemas.microsoft.com/office/drawing/2014/main" id="{66B158A7-5478-4C21-9FAE-4B9219C1A47E}"/>
              </a:ext>
            </a:extLst>
          </p:cNvPr>
          <p:cNvPicPr/>
          <p:nvPr/>
        </p:nvPicPr>
        <p:blipFill>
          <a:blip r:embed="rId14"/>
          <a:stretch>
            <a:fillRect/>
          </a:stretch>
        </p:blipFill>
        <p:spPr>
          <a:xfrm>
            <a:off x="3235845" y="4474870"/>
            <a:ext cx="3922708" cy="3385831"/>
          </a:xfrm>
          <a:prstGeom prst="rect">
            <a:avLst/>
          </a:prstGeom>
        </p:spPr>
      </p:pic>
      <p:graphicFrame>
        <p:nvGraphicFramePr>
          <p:cNvPr id="4" name="Tabla 3">
            <a:extLst>
              <a:ext uri="{FF2B5EF4-FFF2-40B4-BE49-F238E27FC236}">
                <a16:creationId xmlns:a16="http://schemas.microsoft.com/office/drawing/2014/main" id="{EDBB18B7-D3AB-435F-96B1-788D2B92C108}"/>
              </a:ext>
            </a:extLst>
          </p:cNvPr>
          <p:cNvGraphicFramePr>
            <a:graphicFrameLocks noGrp="1"/>
          </p:cNvGraphicFramePr>
          <p:nvPr>
            <p:extLst/>
          </p:nvPr>
        </p:nvGraphicFramePr>
        <p:xfrm>
          <a:off x="71382" y="4460538"/>
          <a:ext cx="3132138" cy="3589655"/>
        </p:xfrm>
        <a:graphic>
          <a:graphicData uri="http://schemas.openxmlformats.org/drawingml/2006/table">
            <a:tbl>
              <a:tblPr firstRow="1" firstCol="1" bandRow="1"/>
              <a:tblGrid>
                <a:gridCol w="1333500">
                  <a:extLst>
                    <a:ext uri="{9D8B030D-6E8A-4147-A177-3AD203B41FA5}">
                      <a16:colId xmlns:a16="http://schemas.microsoft.com/office/drawing/2014/main" val="764697004"/>
                    </a:ext>
                  </a:extLst>
                </a:gridCol>
                <a:gridCol w="541338">
                  <a:extLst>
                    <a:ext uri="{9D8B030D-6E8A-4147-A177-3AD203B41FA5}">
                      <a16:colId xmlns:a16="http://schemas.microsoft.com/office/drawing/2014/main" val="3244927607"/>
                    </a:ext>
                  </a:extLst>
                </a:gridCol>
                <a:gridCol w="584200">
                  <a:extLst>
                    <a:ext uri="{9D8B030D-6E8A-4147-A177-3AD203B41FA5}">
                      <a16:colId xmlns:a16="http://schemas.microsoft.com/office/drawing/2014/main" val="460709751"/>
                    </a:ext>
                  </a:extLst>
                </a:gridCol>
                <a:gridCol w="673100">
                  <a:extLst>
                    <a:ext uri="{9D8B030D-6E8A-4147-A177-3AD203B41FA5}">
                      <a16:colId xmlns:a16="http://schemas.microsoft.com/office/drawing/2014/main" val="2382896283"/>
                    </a:ext>
                  </a:extLst>
                </a:gridCol>
              </a:tblGrid>
              <a:tr h="144145">
                <a:tc>
                  <a:txBody>
                    <a:bodyPr/>
                    <a:lstStyle/>
                    <a:p>
                      <a:r>
                        <a:rPr lang="es-CO" sz="900" b="1" dirty="0">
                          <a:solidFill>
                            <a:srgbClr val="000000"/>
                          </a:solidFill>
                          <a:effectLst/>
                          <a:latin typeface="Calibri" panose="020F0502020204030204" pitchFamily="34" charset="0"/>
                          <a:ea typeface="Times New Roman" panose="02020603050405020304" pitchFamily="18" charset="0"/>
                        </a:rPr>
                        <a:t>Comuna</a:t>
                      </a:r>
                      <a:endParaRPr lang="es-CO" sz="900" dirty="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900" b="1" dirty="0">
                          <a:solidFill>
                            <a:srgbClr val="000000"/>
                          </a:solidFill>
                          <a:effectLst/>
                          <a:latin typeface="Calibri" panose="020F0502020204030204" pitchFamily="34" charset="0"/>
                          <a:ea typeface="Times New Roman" panose="02020603050405020304" pitchFamily="18" charset="0"/>
                        </a:rPr>
                        <a:t># casos</a:t>
                      </a:r>
                      <a:endParaRPr lang="es-CO" sz="900" dirty="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900" b="1" dirty="0">
                          <a:solidFill>
                            <a:srgbClr val="000000"/>
                          </a:solidFill>
                          <a:effectLst/>
                          <a:latin typeface="Calibri" panose="020F0502020204030204" pitchFamily="34" charset="0"/>
                          <a:ea typeface="Times New Roman" panose="02020603050405020304" pitchFamily="18" charset="0"/>
                        </a:rPr>
                        <a:t>Población</a:t>
                      </a:r>
                      <a:endParaRPr lang="es-CO" sz="900" dirty="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r>
                        <a:rPr lang="es-CO" sz="900" b="1">
                          <a:solidFill>
                            <a:srgbClr val="000000"/>
                          </a:solidFill>
                          <a:effectLst/>
                          <a:latin typeface="Calibri" panose="020F0502020204030204" pitchFamily="34" charset="0"/>
                          <a:ea typeface="Times New Roman" panose="02020603050405020304" pitchFamily="18" charset="0"/>
                        </a:rPr>
                        <a:t>Incidencia</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550994257"/>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EL POBLADO</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113594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14,1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58851707"/>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NO CODIFICA DIRECCIÓN</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577"/>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036434019"/>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VILLA HERMOSA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079"/>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179508</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F7F"/>
                    </a:solidFill>
                  </a:tcPr>
                </a:tc>
                <a:extLst>
                  <a:ext uri="{0D108BD9-81ED-4DB2-BD59-A6C34878D82A}">
                    <a16:rowId xmlns:a16="http://schemas.microsoft.com/office/drawing/2014/main" val="3852009391"/>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MANRIQUE</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C7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185895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4,8</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2475270936"/>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SAN CRISTOBAL</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168924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82"/>
                    </a:solidFill>
                  </a:tcPr>
                </a:tc>
                <a:extLst>
                  <a:ext uri="{0D108BD9-81ED-4DB2-BD59-A6C34878D82A}">
                    <a16:rowId xmlns:a16="http://schemas.microsoft.com/office/drawing/2014/main" val="2158074467"/>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BELEN</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222266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83"/>
                    </a:solidFill>
                  </a:tcPr>
                </a:tc>
                <a:extLst>
                  <a:ext uri="{0D108BD9-81ED-4DB2-BD59-A6C34878D82A}">
                    <a16:rowId xmlns:a16="http://schemas.microsoft.com/office/drawing/2014/main" val="1015002139"/>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LAURELES</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101487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6,9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F7C"/>
                    </a:solidFill>
                  </a:tcPr>
                </a:tc>
                <a:extLst>
                  <a:ext uri="{0D108BD9-81ED-4DB2-BD59-A6C34878D82A}">
                    <a16:rowId xmlns:a16="http://schemas.microsoft.com/office/drawing/2014/main" val="485247519"/>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ROBLEDO</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216194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2,8</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582"/>
                    </a:solidFill>
                  </a:tcPr>
                </a:tc>
                <a:extLst>
                  <a:ext uri="{0D108BD9-81ED-4DB2-BD59-A6C34878D82A}">
                    <a16:rowId xmlns:a16="http://schemas.microsoft.com/office/drawing/2014/main" val="3261776147"/>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BUENOS AIRES</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183086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4032924059"/>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ARANJUEZ</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147250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984"/>
                    </a:solidFill>
                  </a:tcPr>
                </a:tc>
                <a:extLst>
                  <a:ext uri="{0D108BD9-81ED-4DB2-BD59-A6C34878D82A}">
                    <a16:rowId xmlns:a16="http://schemas.microsoft.com/office/drawing/2014/main" val="3317240250"/>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SAN ANTONIO DE PRADO</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126953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83"/>
                    </a:solidFill>
                  </a:tcPr>
                </a:tc>
                <a:extLst>
                  <a:ext uri="{0D108BD9-81ED-4DB2-BD59-A6C34878D82A}">
                    <a16:rowId xmlns:a16="http://schemas.microsoft.com/office/drawing/2014/main" val="3231476527"/>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SAN JAVIER</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182447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482"/>
                    </a:solidFill>
                  </a:tcPr>
                </a:tc>
                <a:extLst>
                  <a:ext uri="{0D108BD9-81ED-4DB2-BD59-A6C34878D82A}">
                    <a16:rowId xmlns:a16="http://schemas.microsoft.com/office/drawing/2014/main" val="562383805"/>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DOCE DE OCTUBRE</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186227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382"/>
                    </a:solidFill>
                  </a:tcPr>
                </a:tc>
                <a:extLst>
                  <a:ext uri="{0D108BD9-81ED-4DB2-BD59-A6C34878D82A}">
                    <a16:rowId xmlns:a16="http://schemas.microsoft.com/office/drawing/2014/main" val="1861311275"/>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POPULAR</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154823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715399607"/>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LA AMERICA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88714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C81"/>
                    </a:solidFill>
                  </a:tcPr>
                </a:tc>
                <a:extLst>
                  <a:ext uri="{0D108BD9-81ED-4DB2-BD59-A6C34878D82A}">
                    <a16:rowId xmlns:a16="http://schemas.microsoft.com/office/drawing/2014/main" val="770555163"/>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LA CANDELARIA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80444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5,0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680"/>
                    </a:solidFill>
                  </a:tcPr>
                </a:tc>
                <a:extLst>
                  <a:ext uri="{0D108BD9-81ED-4DB2-BD59-A6C34878D82A}">
                    <a16:rowId xmlns:a16="http://schemas.microsoft.com/office/drawing/2014/main" val="3896629906"/>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CASTILLA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D980"/>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128067</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F81"/>
                    </a:solidFill>
                  </a:tcPr>
                </a:tc>
                <a:extLst>
                  <a:ext uri="{0D108BD9-81ED-4DB2-BD59-A6C34878D82A}">
                    <a16:rowId xmlns:a16="http://schemas.microsoft.com/office/drawing/2014/main" val="3958016254"/>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SANTA CRUZ</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D980"/>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126425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2,4</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F81"/>
                    </a:solidFill>
                  </a:tcPr>
                </a:tc>
                <a:extLst>
                  <a:ext uri="{0D108BD9-81ED-4DB2-BD59-A6C34878D82A}">
                    <a16:rowId xmlns:a16="http://schemas.microsoft.com/office/drawing/2014/main" val="2353494063"/>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GUAYABAL</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C77C"/>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64320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37F"/>
                    </a:solidFill>
                  </a:tcPr>
                </a:tc>
                <a:extLst>
                  <a:ext uri="{0D108BD9-81ED-4DB2-BD59-A6C34878D82A}">
                    <a16:rowId xmlns:a16="http://schemas.microsoft.com/office/drawing/2014/main" val="3031954082"/>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SANTA ELENA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1</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C77C"/>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34715</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683"/>
                    </a:solidFill>
                  </a:tcPr>
                </a:tc>
                <a:extLst>
                  <a:ext uri="{0D108BD9-81ED-4DB2-BD59-A6C34878D82A}">
                    <a16:rowId xmlns:a16="http://schemas.microsoft.com/office/drawing/2014/main" val="1303390997"/>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ALTAVISTA</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47189</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682420992"/>
                  </a:ext>
                </a:extLst>
              </a:tr>
              <a:tr h="144145">
                <a:tc>
                  <a:txBody>
                    <a:bodyPr/>
                    <a:lstStyle/>
                    <a:p>
                      <a:r>
                        <a:rPr lang="es-CO" sz="900">
                          <a:solidFill>
                            <a:srgbClr val="000000"/>
                          </a:solidFill>
                          <a:effectLst/>
                          <a:latin typeface="Calibri" panose="020F0502020204030204" pitchFamily="34" charset="0"/>
                          <a:ea typeface="Times New Roman" panose="02020603050405020304" pitchFamily="18" charset="0"/>
                        </a:rPr>
                        <a:t>SAN SEBASTIAN DE PALMITAS</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6936</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0,0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139253190"/>
                  </a:ext>
                </a:extLst>
              </a:tr>
              <a:tr h="144145">
                <a:tc>
                  <a:txBody>
                    <a:bodyPr/>
                    <a:lstStyle/>
                    <a:p>
                      <a:r>
                        <a:rPr lang="es-CO" sz="900" b="1">
                          <a:solidFill>
                            <a:srgbClr val="000000"/>
                          </a:solidFill>
                          <a:effectLst/>
                          <a:latin typeface="Calibri" panose="020F0502020204030204" pitchFamily="34" charset="0"/>
                          <a:ea typeface="Times New Roman" panose="02020603050405020304" pitchFamily="18" charset="0"/>
                        </a:rPr>
                        <a:t>Total general</a:t>
                      </a:r>
                      <a:endParaRPr lang="es-CO" sz="900">
                        <a:effectLst/>
                        <a:latin typeface="Calibri" panose="020F0502020204030204" pitchFamily="34" charset="0"/>
                        <a:ea typeface="Cambria" panose="020405030504060302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900" b="1">
                          <a:solidFill>
                            <a:srgbClr val="000000"/>
                          </a:solidFill>
                          <a:effectLst/>
                          <a:latin typeface="Calibri" panose="020F0502020204030204" pitchFamily="34" charset="0"/>
                          <a:ea typeface="Times New Roman" panose="02020603050405020304" pitchFamily="18" charset="0"/>
                        </a:rPr>
                        <a:t>120</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s-CO" sz="900">
                          <a:solidFill>
                            <a:srgbClr val="000000"/>
                          </a:solidFill>
                          <a:effectLst/>
                          <a:latin typeface="Calibri" panose="020F0502020204030204" pitchFamily="34" charset="0"/>
                          <a:ea typeface="Times New Roman" panose="02020603050405020304" pitchFamily="18" charset="0"/>
                        </a:rPr>
                        <a:t>2787912</a:t>
                      </a:r>
                      <a:endParaRPr lang="es-CO" sz="90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900" dirty="0">
                          <a:solidFill>
                            <a:srgbClr val="000000"/>
                          </a:solidFill>
                          <a:effectLst/>
                          <a:latin typeface="Calibri" panose="020F0502020204030204" pitchFamily="34" charset="0"/>
                          <a:ea typeface="Times New Roman" panose="02020603050405020304" pitchFamily="18" charset="0"/>
                        </a:rPr>
                        <a:t>4,3</a:t>
                      </a:r>
                      <a:endParaRPr lang="es-CO" sz="900" dirty="0">
                        <a:effectLst/>
                        <a:latin typeface="Calibri" panose="020F0502020204030204" pitchFamily="34" charset="0"/>
                        <a:ea typeface="Cambria" panose="020405030504060302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838821"/>
                  </a:ext>
                </a:extLst>
              </a:tr>
            </a:tbl>
          </a:graphicData>
        </a:graphic>
      </p:graphicFrame>
    </p:spTree>
    <p:extLst>
      <p:ext uri="{BB962C8B-B14F-4D97-AF65-F5344CB8AC3E}">
        <p14:creationId xmlns:p14="http://schemas.microsoft.com/office/powerpoint/2010/main" val="1423353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p:cNvSpPr/>
          <p:nvPr/>
        </p:nvSpPr>
        <p:spPr>
          <a:xfrm>
            <a:off x="0" y="-17514"/>
            <a:ext cx="2123207" cy="221221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6" name="13 Rectángulo">
            <a:extLst>
              <a:ext uri="{FF2B5EF4-FFF2-40B4-BE49-F238E27FC236}">
                <a16:creationId xmlns:a16="http://schemas.microsoft.com/office/drawing/2014/main" id="{9A921D88-2990-4967-BB1E-868FD37934E4}"/>
              </a:ext>
            </a:extLst>
          </p:cNvPr>
          <p:cNvSpPr/>
          <p:nvPr/>
        </p:nvSpPr>
        <p:spPr>
          <a:xfrm>
            <a:off x="2151839" y="-3382"/>
            <a:ext cx="5049059"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429" y="2203748"/>
            <a:ext cx="2143410"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4" y="492976"/>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II - 2026</a:t>
            </a:r>
          </a:p>
        </p:txBody>
      </p:sp>
      <p:grpSp>
        <p:nvGrpSpPr>
          <p:cNvPr id="8" name="7 Grupo"/>
          <p:cNvGrpSpPr/>
          <p:nvPr/>
        </p:nvGrpSpPr>
        <p:grpSpPr>
          <a:xfrm>
            <a:off x="274008" y="3416239"/>
            <a:ext cx="1800200" cy="507733"/>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34998" y="3479605"/>
              <a:ext cx="1873449" cy="603366"/>
            </a:xfrm>
            <a:prstGeom prst="rect">
              <a:avLst/>
            </a:prstGeom>
            <a:noFill/>
          </p:spPr>
          <p:txBody>
            <a:bodyPr wrap="square" rtlCol="0">
              <a:spAutoFit/>
            </a:bodyPr>
            <a:lstStyle/>
            <a:p>
              <a:pPr algn="ctr"/>
              <a:r>
                <a:rPr lang="es-ES" sz="1600" b="1" dirty="0">
                  <a:latin typeface="Arial Narrow" panose="020B0606020202030204" pitchFamily="34" charset="0"/>
                </a:rPr>
                <a:t>33639</a:t>
              </a:r>
            </a:p>
          </p:txBody>
        </p:sp>
      </p:grpSp>
      <p:sp>
        <p:nvSpPr>
          <p:cNvPr id="9" name="8 CuadroTexto"/>
          <p:cNvSpPr txBox="1"/>
          <p:nvPr/>
        </p:nvSpPr>
        <p:spPr>
          <a:xfrm>
            <a:off x="153946" y="3993995"/>
            <a:ext cx="1969261" cy="553998"/>
          </a:xfrm>
          <a:prstGeom prst="rect">
            <a:avLst/>
          </a:prstGeom>
          <a:noFill/>
        </p:spPr>
        <p:txBody>
          <a:bodyPr wrap="square" rtlCol="0">
            <a:spAutoFit/>
          </a:bodyPr>
          <a:lstStyle/>
          <a:p>
            <a:pPr algn="ctr"/>
            <a:r>
              <a:rPr lang="es-ES" sz="1000" b="1" dirty="0">
                <a:latin typeface="Arial Narrow" panose="020B0606020202030204" pitchFamily="34" charset="0"/>
              </a:rPr>
              <a:t>Variación porcentual de  0,8% 1564 casos  más respecto al año anterior donde se reportó 32075 casos</a:t>
            </a:r>
          </a:p>
        </p:txBody>
      </p:sp>
      <p:grpSp>
        <p:nvGrpSpPr>
          <p:cNvPr id="15" name="14 Grupo"/>
          <p:cNvGrpSpPr/>
          <p:nvPr/>
        </p:nvGrpSpPr>
        <p:grpSpPr>
          <a:xfrm>
            <a:off x="2189947" y="133319"/>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29 </a:t>
            </a:r>
            <a:endParaRPr lang="es-ES" sz="1050" b="1" dirty="0">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EDA</a:t>
            </a: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4253462" cy="307777"/>
            <a:chOff x="2448322" y="74775"/>
            <a:chExt cx="4253462" cy="307777"/>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3399246" cy="307777"/>
            </a:xfrm>
            <a:prstGeom prst="rect">
              <a:avLst/>
            </a:prstGeom>
            <a:noFill/>
          </p:spPr>
          <p:txBody>
            <a:bodyPr wrap="square" rtlCol="0">
              <a:spAutoFit/>
            </a:bodyPr>
            <a:lstStyle/>
            <a:p>
              <a:r>
                <a:rPr lang="es-ES"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3131591" y="94856"/>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Incidencia por 1000 habitantes</a:t>
            </a:r>
          </a:p>
        </p:txBody>
      </p:sp>
      <p:sp>
        <p:nvSpPr>
          <p:cNvPr id="104" name="69 Rectángulo">
            <a:extLst>
              <a:ext uri="{FF2B5EF4-FFF2-40B4-BE49-F238E27FC236}">
                <a16:creationId xmlns:a16="http://schemas.microsoft.com/office/drawing/2014/main" id="{577C6B3B-B460-4927-9B4E-37B3591AAB0F}"/>
              </a:ext>
            </a:extLst>
          </p:cNvPr>
          <p:cNvSpPr/>
          <p:nvPr/>
        </p:nvSpPr>
        <p:spPr>
          <a:xfrm>
            <a:off x="2103083" y="4314433"/>
            <a:ext cx="5018700"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los casos notificados EDA del 2018 al 2026. </a:t>
            </a:r>
          </a:p>
          <a:p>
            <a:pPr algn="just"/>
            <a:r>
              <a:rPr lang="es-ES" sz="1050" dirty="0">
                <a:latin typeface="Arial Narrow" panose="020B0606020202030204" pitchFamily="34" charset="0"/>
              </a:rPr>
              <a:t>semana 8 2026(p). </a:t>
            </a:r>
          </a:p>
        </p:txBody>
      </p:sp>
      <p:grpSp>
        <p:nvGrpSpPr>
          <p:cNvPr id="173" name="5 Grupo">
            <a:extLst>
              <a:ext uri="{FF2B5EF4-FFF2-40B4-BE49-F238E27FC236}">
                <a16:creationId xmlns:a16="http://schemas.microsoft.com/office/drawing/2014/main" id="{A99DF991-3E92-462B-B152-97F5787F5E3D}"/>
              </a:ext>
            </a:extLst>
          </p:cNvPr>
          <p:cNvGrpSpPr/>
          <p:nvPr/>
        </p:nvGrpSpPr>
        <p:grpSpPr>
          <a:xfrm>
            <a:off x="117918" y="5740989"/>
            <a:ext cx="1577739" cy="2805222"/>
            <a:chOff x="1043849" y="553075"/>
            <a:chExt cx="855596" cy="1490470"/>
          </a:xfrm>
        </p:grpSpPr>
        <p:pic>
          <p:nvPicPr>
            <p:cNvPr id="174" name="Picture 3">
              <a:extLst>
                <a:ext uri="{FF2B5EF4-FFF2-40B4-BE49-F238E27FC236}">
                  <a16:creationId xmlns:a16="http://schemas.microsoft.com/office/drawing/2014/main" id="{C242ADE3-ACE3-45EC-9394-631610310CF9}"/>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11 Rectángulo redondeado">
              <a:extLst>
                <a:ext uri="{FF2B5EF4-FFF2-40B4-BE49-F238E27FC236}">
                  <a16:creationId xmlns:a16="http://schemas.microsoft.com/office/drawing/2014/main" id="{82DC7C44-08F7-4A53-A069-2B556827F2E8}"/>
                </a:ext>
              </a:extLst>
            </p:cNvPr>
            <p:cNvSpPr/>
            <p:nvPr/>
          </p:nvSpPr>
          <p:spPr>
            <a:xfrm>
              <a:off x="1056217" y="1473393"/>
              <a:ext cx="823233" cy="3543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44,1%</a:t>
              </a:r>
            </a:p>
          </p:txBody>
        </p:sp>
        <p:sp>
          <p:nvSpPr>
            <p:cNvPr id="176" name="3 Rectángulo">
              <a:extLst>
                <a:ext uri="{FF2B5EF4-FFF2-40B4-BE49-F238E27FC236}">
                  <a16:creationId xmlns:a16="http://schemas.microsoft.com/office/drawing/2014/main" id="{3BE6ECAE-8935-46D8-A315-BC14D70B1A08}"/>
                </a:ext>
              </a:extLst>
            </p:cNvPr>
            <p:cNvSpPr/>
            <p:nvPr/>
          </p:nvSpPr>
          <p:spPr>
            <a:xfrm>
              <a:off x="1088994" y="1258859"/>
              <a:ext cx="717535" cy="197550"/>
            </a:xfrm>
            <a:prstGeom prst="rect">
              <a:avLst/>
            </a:prstGeom>
          </p:spPr>
          <p:txBody>
            <a:bodyPr wrap="square">
              <a:spAutoFit/>
            </a:bodyPr>
            <a:lstStyle/>
            <a:p>
              <a:pPr algn="ctr"/>
              <a:r>
                <a:rPr lang="es-ES" sz="1600" b="1" u="sng" dirty="0">
                  <a:latin typeface="Arial Narrow" panose="020B0606020202030204" pitchFamily="34" charset="0"/>
                </a:rPr>
                <a:t>Masculino</a:t>
              </a:r>
              <a:endParaRPr lang="es-ES" sz="1600" b="1" u="sng" dirty="0">
                <a:solidFill>
                  <a:sysClr val="windowText" lastClr="000000"/>
                </a:solidFill>
                <a:latin typeface="Arial Narrow" panose="020B0606020202030204" pitchFamily="34" charset="0"/>
              </a:endParaRPr>
            </a:p>
          </p:txBody>
        </p:sp>
        <p:sp>
          <p:nvSpPr>
            <p:cNvPr id="177" name="4 Rectángulo">
              <a:extLst>
                <a:ext uri="{FF2B5EF4-FFF2-40B4-BE49-F238E27FC236}">
                  <a16:creationId xmlns:a16="http://schemas.microsoft.com/office/drawing/2014/main" id="{3E4B45A7-5641-480B-B128-A5DFBE97D98D}"/>
                </a:ext>
              </a:extLst>
            </p:cNvPr>
            <p:cNvSpPr/>
            <p:nvPr/>
          </p:nvSpPr>
          <p:spPr>
            <a:xfrm>
              <a:off x="1043849" y="1863665"/>
              <a:ext cx="855596" cy="179880"/>
            </a:xfrm>
            <a:prstGeom prst="rect">
              <a:avLst/>
            </a:prstGeom>
          </p:spPr>
          <p:txBody>
            <a:bodyPr wrap="square">
              <a:spAutoFit/>
            </a:bodyPr>
            <a:lstStyle/>
            <a:p>
              <a:pPr algn="ctr"/>
              <a:r>
                <a:rPr lang="es-ES" sz="1600" b="1" dirty="0">
                  <a:latin typeface="Arial Narrow" panose="020B0606020202030204" pitchFamily="34" charset="0"/>
                </a:rPr>
                <a:t>14836 casos</a:t>
              </a:r>
              <a:endParaRPr lang="es-CO" sz="1600" dirty="0"/>
            </a:p>
          </p:txBody>
        </p:sp>
      </p:grpSp>
      <p:grpSp>
        <p:nvGrpSpPr>
          <p:cNvPr id="178" name="2 Grupo">
            <a:extLst>
              <a:ext uri="{FF2B5EF4-FFF2-40B4-BE49-F238E27FC236}">
                <a16:creationId xmlns:a16="http://schemas.microsoft.com/office/drawing/2014/main" id="{240B3408-5E6E-4FDF-8C51-1715F9784706}"/>
              </a:ext>
            </a:extLst>
          </p:cNvPr>
          <p:cNvGrpSpPr/>
          <p:nvPr/>
        </p:nvGrpSpPr>
        <p:grpSpPr>
          <a:xfrm>
            <a:off x="1803303" y="5807034"/>
            <a:ext cx="1797147" cy="2761653"/>
            <a:chOff x="1851353" y="1057131"/>
            <a:chExt cx="957376" cy="1592342"/>
          </a:xfrm>
        </p:grpSpPr>
        <p:sp>
          <p:nvSpPr>
            <p:cNvPr id="179" name="41 Rectángulo redondeado">
              <a:extLst>
                <a:ext uri="{FF2B5EF4-FFF2-40B4-BE49-F238E27FC236}">
                  <a16:creationId xmlns:a16="http://schemas.microsoft.com/office/drawing/2014/main" id="{951AA765-2D1E-4B9A-8105-3F69D550CCE9}"/>
                </a:ext>
              </a:extLst>
            </p:cNvPr>
            <p:cNvSpPr/>
            <p:nvPr/>
          </p:nvSpPr>
          <p:spPr>
            <a:xfrm>
              <a:off x="1951319" y="2030050"/>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55,9%</a:t>
              </a:r>
            </a:p>
          </p:txBody>
        </p:sp>
        <p:sp>
          <p:nvSpPr>
            <p:cNvPr id="180" name="31 Rectángulo">
              <a:extLst>
                <a:ext uri="{FF2B5EF4-FFF2-40B4-BE49-F238E27FC236}">
                  <a16:creationId xmlns:a16="http://schemas.microsoft.com/office/drawing/2014/main" id="{A07EF153-B498-4343-AD2C-E14ED910739B}"/>
                </a:ext>
              </a:extLst>
            </p:cNvPr>
            <p:cNvSpPr/>
            <p:nvPr/>
          </p:nvSpPr>
          <p:spPr>
            <a:xfrm>
              <a:off x="1879284" y="1782397"/>
              <a:ext cx="929445" cy="232248"/>
            </a:xfrm>
            <a:prstGeom prst="rect">
              <a:avLst/>
            </a:prstGeom>
          </p:spPr>
          <p:txBody>
            <a:bodyPr wrap="square">
              <a:spAutoFit/>
            </a:bodyPr>
            <a:lstStyle/>
            <a:p>
              <a:pPr algn="ctr"/>
              <a:r>
                <a:rPr lang="es-ES" sz="1600" b="1" u="sng" dirty="0">
                  <a:latin typeface="Arial Narrow" panose="020B0606020202030204" pitchFamily="34" charset="0"/>
                </a:rPr>
                <a:t>Femenino</a:t>
              </a:r>
              <a:endParaRPr lang="es-ES" sz="1600" b="1" u="sng" dirty="0">
                <a:solidFill>
                  <a:sysClr val="windowText" lastClr="000000"/>
                </a:solidFill>
                <a:latin typeface="Arial Narrow" panose="020B0606020202030204" pitchFamily="34" charset="0"/>
              </a:endParaRPr>
            </a:p>
          </p:txBody>
        </p:sp>
        <p:sp>
          <p:nvSpPr>
            <p:cNvPr id="181" name="34 Rectángulo">
              <a:extLst>
                <a:ext uri="{FF2B5EF4-FFF2-40B4-BE49-F238E27FC236}">
                  <a16:creationId xmlns:a16="http://schemas.microsoft.com/office/drawing/2014/main" id="{DA4498F3-588D-4061-BF9A-6202CC261B3B}"/>
                </a:ext>
              </a:extLst>
            </p:cNvPr>
            <p:cNvSpPr/>
            <p:nvPr/>
          </p:nvSpPr>
          <p:spPr>
            <a:xfrm>
              <a:off x="2071610" y="2454266"/>
              <a:ext cx="623556" cy="195207"/>
            </a:xfrm>
            <a:prstGeom prst="rect">
              <a:avLst/>
            </a:prstGeom>
          </p:spPr>
          <p:txBody>
            <a:bodyPr wrap="none">
              <a:spAutoFit/>
            </a:bodyPr>
            <a:lstStyle/>
            <a:p>
              <a:pPr algn="ctr"/>
              <a:r>
                <a:rPr lang="es-ES" sz="1600" b="1" dirty="0">
                  <a:latin typeface="Arial Narrow" panose="020B0606020202030204" pitchFamily="34" charset="0"/>
                </a:rPr>
                <a:t>18803 casos</a:t>
              </a:r>
              <a:endParaRPr lang="es-CO" sz="1600" dirty="0"/>
            </a:p>
          </p:txBody>
        </p:sp>
        <p:pic>
          <p:nvPicPr>
            <p:cNvPr id="182" name="Picture 3">
              <a:extLst>
                <a:ext uri="{FF2B5EF4-FFF2-40B4-BE49-F238E27FC236}">
                  <a16:creationId xmlns:a16="http://schemas.microsoft.com/office/drawing/2014/main" id="{0A81E725-8FF1-4AC2-A9E4-1066E2AB5B7D}"/>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29313" t="7366" r="56038"/>
            <a:stretch/>
          </p:blipFill>
          <p:spPr bwMode="auto">
            <a:xfrm>
              <a:off x="1851353" y="1057131"/>
              <a:ext cx="857424"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9" name="Picture 5">
            <a:extLst>
              <a:ext uri="{FF2B5EF4-FFF2-40B4-BE49-F238E27FC236}">
                <a16:creationId xmlns:a16="http://schemas.microsoft.com/office/drawing/2014/main" id="{6F84255A-07F8-4FA3-AE45-455BD36A6F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3758428" y="5620810"/>
            <a:ext cx="1744716" cy="14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0" name="84 Grupo">
            <a:extLst>
              <a:ext uri="{FF2B5EF4-FFF2-40B4-BE49-F238E27FC236}">
                <a16:creationId xmlns:a16="http://schemas.microsoft.com/office/drawing/2014/main" id="{F60434E7-5686-46C2-A965-C44B18DFBD4D}"/>
              </a:ext>
            </a:extLst>
          </p:cNvPr>
          <p:cNvGrpSpPr/>
          <p:nvPr/>
        </p:nvGrpSpPr>
        <p:grpSpPr>
          <a:xfrm>
            <a:off x="3931867" y="7090732"/>
            <a:ext cx="1484720" cy="1028103"/>
            <a:chOff x="-14122" y="7072716"/>
            <a:chExt cx="1229607" cy="728282"/>
          </a:xfrm>
        </p:grpSpPr>
        <p:sp>
          <p:nvSpPr>
            <p:cNvPr id="231" name="85 CuadroTexto">
              <a:extLst>
                <a:ext uri="{FF2B5EF4-FFF2-40B4-BE49-F238E27FC236}">
                  <a16:creationId xmlns:a16="http://schemas.microsoft.com/office/drawing/2014/main" id="{1023BD99-5D0D-4548-A66E-9B0094B6FA43}"/>
                </a:ext>
              </a:extLst>
            </p:cNvPr>
            <p:cNvSpPr txBox="1"/>
            <p:nvPr/>
          </p:nvSpPr>
          <p:spPr>
            <a:xfrm>
              <a:off x="-14122" y="7072716"/>
              <a:ext cx="1229607" cy="584775"/>
            </a:xfrm>
            <a:prstGeom prst="rect">
              <a:avLst/>
            </a:prstGeom>
            <a:noFill/>
          </p:spPr>
          <p:txBody>
            <a:bodyPr wrap="square" rtlCol="0">
              <a:spAutoFit/>
            </a:bodyPr>
            <a:lstStyle/>
            <a:p>
              <a:pPr algn="ctr"/>
              <a:r>
                <a:rPr lang="es-ES" sz="1600" b="1" u="sng" dirty="0">
                  <a:latin typeface="Arial Narrow" panose="020B0606020202030204" pitchFamily="34" charset="0"/>
                </a:rPr>
                <a:t>Hospitalizados</a:t>
              </a:r>
            </a:p>
          </p:txBody>
        </p:sp>
        <p:sp>
          <p:nvSpPr>
            <p:cNvPr id="232" name="86 Rectángulo redondeado">
              <a:extLst>
                <a:ext uri="{FF2B5EF4-FFF2-40B4-BE49-F238E27FC236}">
                  <a16:creationId xmlns:a16="http://schemas.microsoft.com/office/drawing/2014/main" id="{DBD2D868-9ACD-42EC-AC41-4D35E0EB1FD6}"/>
                </a:ext>
              </a:extLst>
            </p:cNvPr>
            <p:cNvSpPr/>
            <p:nvPr/>
          </p:nvSpPr>
          <p:spPr>
            <a:xfrm>
              <a:off x="69701" y="7358665"/>
              <a:ext cx="963736" cy="44233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2,5%</a:t>
              </a:r>
            </a:p>
          </p:txBody>
        </p:sp>
      </p:grpSp>
      <p:pic>
        <p:nvPicPr>
          <p:cNvPr id="233" name="Picture 6">
            <a:extLst>
              <a:ext uri="{FF2B5EF4-FFF2-40B4-BE49-F238E27FC236}">
                <a16:creationId xmlns:a16="http://schemas.microsoft.com/office/drawing/2014/main" id="{18898D55-DDCA-423C-BCFF-0483373B7B5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5347115" y="5754462"/>
            <a:ext cx="1810997" cy="153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4" name="88 Grupo">
            <a:extLst>
              <a:ext uri="{FF2B5EF4-FFF2-40B4-BE49-F238E27FC236}">
                <a16:creationId xmlns:a16="http://schemas.microsoft.com/office/drawing/2014/main" id="{432E63CC-DDE1-4FAE-9270-8F5CFAFC10D7}"/>
              </a:ext>
            </a:extLst>
          </p:cNvPr>
          <p:cNvGrpSpPr/>
          <p:nvPr/>
        </p:nvGrpSpPr>
        <p:grpSpPr>
          <a:xfrm>
            <a:off x="5820329" y="7075263"/>
            <a:ext cx="1229607" cy="1000574"/>
            <a:chOff x="-14122" y="7072716"/>
            <a:chExt cx="1229607" cy="574904"/>
          </a:xfrm>
        </p:grpSpPr>
        <p:sp>
          <p:nvSpPr>
            <p:cNvPr id="235" name="89 CuadroTexto">
              <a:extLst>
                <a:ext uri="{FF2B5EF4-FFF2-40B4-BE49-F238E27FC236}">
                  <a16:creationId xmlns:a16="http://schemas.microsoft.com/office/drawing/2014/main" id="{6E30CD0D-60E0-4C43-ADC3-085FC5D5E5E2}"/>
                </a:ext>
              </a:extLst>
            </p:cNvPr>
            <p:cNvSpPr txBox="1"/>
            <p:nvPr/>
          </p:nvSpPr>
          <p:spPr>
            <a:xfrm>
              <a:off x="-14122" y="7072716"/>
              <a:ext cx="1229607" cy="280666"/>
            </a:xfrm>
            <a:prstGeom prst="rect">
              <a:avLst/>
            </a:prstGeom>
            <a:noFill/>
          </p:spPr>
          <p:txBody>
            <a:bodyPr wrap="square" rtlCol="0">
              <a:spAutoFit/>
            </a:bodyPr>
            <a:lstStyle/>
            <a:p>
              <a:pPr algn="ctr"/>
              <a:r>
                <a:rPr lang="es-ES" sz="1600" b="1" u="sng" dirty="0">
                  <a:latin typeface="Arial Narrow" panose="020B0606020202030204" pitchFamily="34" charset="0"/>
                </a:rPr>
                <a:t>Defunciones</a:t>
              </a:r>
            </a:p>
          </p:txBody>
        </p:sp>
        <p:sp>
          <p:nvSpPr>
            <p:cNvPr id="236" name="90 Rectángulo redondeado">
              <a:extLst>
                <a:ext uri="{FF2B5EF4-FFF2-40B4-BE49-F238E27FC236}">
                  <a16:creationId xmlns:a16="http://schemas.microsoft.com/office/drawing/2014/main" id="{B60CBF29-731C-48E1-9FD1-C4BD0450F758}"/>
                </a:ext>
              </a:extLst>
            </p:cNvPr>
            <p:cNvSpPr/>
            <p:nvPr/>
          </p:nvSpPr>
          <p:spPr>
            <a:xfrm>
              <a:off x="15519" y="7287580"/>
              <a:ext cx="117715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grpSp>
      <p:pic>
        <p:nvPicPr>
          <p:cNvPr id="17" name="Imagen 16">
            <a:extLst>
              <a:ext uri="{FF2B5EF4-FFF2-40B4-BE49-F238E27FC236}">
                <a16:creationId xmlns:a16="http://schemas.microsoft.com/office/drawing/2014/main" id="{8F16D584-5B4C-4B15-AA9D-5557E1B0EC81}"/>
              </a:ext>
            </a:extLst>
          </p:cNvPr>
          <p:cNvPicPr>
            <a:picLocks noChangeAspect="1"/>
          </p:cNvPicPr>
          <p:nvPr/>
        </p:nvPicPr>
        <p:blipFill>
          <a:blip r:embed="rId9"/>
          <a:stretch>
            <a:fillRect/>
          </a:stretch>
        </p:blipFill>
        <p:spPr>
          <a:xfrm>
            <a:off x="381351" y="728279"/>
            <a:ext cx="1359954" cy="1405763"/>
          </a:xfrm>
          <a:prstGeom prst="rect">
            <a:avLst/>
          </a:prstGeom>
        </p:spPr>
      </p:pic>
      <p:sp>
        <p:nvSpPr>
          <p:cNvPr id="97" name="34 Rectángulo">
            <a:extLst>
              <a:ext uri="{FF2B5EF4-FFF2-40B4-BE49-F238E27FC236}">
                <a16:creationId xmlns:a16="http://schemas.microsoft.com/office/drawing/2014/main" id="{4156504F-3F9C-4162-AB0E-33F61014B6EC}"/>
              </a:ext>
            </a:extLst>
          </p:cNvPr>
          <p:cNvSpPr/>
          <p:nvPr/>
        </p:nvSpPr>
        <p:spPr>
          <a:xfrm>
            <a:off x="4171495" y="8197445"/>
            <a:ext cx="938077" cy="338554"/>
          </a:xfrm>
          <a:prstGeom prst="rect">
            <a:avLst/>
          </a:prstGeom>
        </p:spPr>
        <p:txBody>
          <a:bodyPr wrap="none">
            <a:spAutoFit/>
          </a:bodyPr>
          <a:lstStyle/>
          <a:p>
            <a:pPr algn="ctr"/>
            <a:r>
              <a:rPr lang="es-ES" sz="1600" b="1" dirty="0">
                <a:latin typeface="Arial Narrow" panose="020B0606020202030204" pitchFamily="34" charset="0"/>
              </a:rPr>
              <a:t>855casos</a:t>
            </a:r>
            <a:endParaRPr lang="es-CO" sz="1600" dirty="0"/>
          </a:p>
        </p:txBody>
      </p:sp>
      <p:sp>
        <p:nvSpPr>
          <p:cNvPr id="98" name="34 Rectángulo">
            <a:extLst>
              <a:ext uri="{FF2B5EF4-FFF2-40B4-BE49-F238E27FC236}">
                <a16:creationId xmlns:a16="http://schemas.microsoft.com/office/drawing/2014/main" id="{2CE3F871-D58C-45D2-A73A-109459F87CFB}"/>
              </a:ext>
            </a:extLst>
          </p:cNvPr>
          <p:cNvSpPr/>
          <p:nvPr/>
        </p:nvSpPr>
        <p:spPr>
          <a:xfrm>
            <a:off x="6078220" y="8140106"/>
            <a:ext cx="798616" cy="338554"/>
          </a:xfrm>
          <a:prstGeom prst="rect">
            <a:avLst/>
          </a:prstGeom>
        </p:spPr>
        <p:txBody>
          <a:bodyPr wrap="none">
            <a:spAutoFit/>
          </a:bodyPr>
          <a:lstStyle/>
          <a:p>
            <a:pPr algn="ctr"/>
            <a:r>
              <a:rPr lang="es-ES" sz="1600" b="1" dirty="0">
                <a:latin typeface="Arial Narrow" panose="020B0606020202030204" pitchFamily="34" charset="0"/>
              </a:rPr>
              <a:t>1 casos</a:t>
            </a:r>
            <a:endParaRPr lang="es-CO" sz="1600" dirty="0"/>
          </a:p>
        </p:txBody>
      </p:sp>
      <p:pic>
        <p:nvPicPr>
          <p:cNvPr id="3" name="Imagen 2">
            <a:extLst>
              <a:ext uri="{FF2B5EF4-FFF2-40B4-BE49-F238E27FC236}">
                <a16:creationId xmlns:a16="http://schemas.microsoft.com/office/drawing/2014/main" id="{D7A16ADF-0E27-4CC3-8826-651675FF42DF}"/>
              </a:ext>
            </a:extLst>
          </p:cNvPr>
          <p:cNvPicPr>
            <a:picLocks noChangeAspect="1"/>
          </p:cNvPicPr>
          <p:nvPr/>
        </p:nvPicPr>
        <p:blipFill>
          <a:blip r:embed="rId10"/>
          <a:stretch>
            <a:fillRect/>
          </a:stretch>
        </p:blipFill>
        <p:spPr>
          <a:xfrm>
            <a:off x="2189946" y="836884"/>
            <a:ext cx="4931837" cy="3078501"/>
          </a:xfrm>
          <a:prstGeom prst="rect">
            <a:avLst/>
          </a:prstGeom>
        </p:spPr>
      </p:pic>
    </p:spTree>
    <p:extLst>
      <p:ext uri="{BB962C8B-B14F-4D97-AF65-F5344CB8AC3E}">
        <p14:creationId xmlns:p14="http://schemas.microsoft.com/office/powerpoint/2010/main" val="164649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 - 2026</a:t>
            </a:r>
          </a:p>
        </p:txBody>
      </p:sp>
      <p:sp>
        <p:nvSpPr>
          <p:cNvPr id="6" name="5 Rectángulo"/>
          <p:cNvSpPr/>
          <p:nvPr/>
        </p:nvSpPr>
        <p:spPr>
          <a:xfrm>
            <a:off x="2249598" y="217657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tosferina. Medellín, a período epidemiológico II de 2026. </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9</a:t>
              </a:r>
            </a:p>
          </p:txBody>
        </p:sp>
      </p:grpSp>
      <p:sp>
        <p:nvSpPr>
          <p:cNvPr id="18" name="17 Rectángulo"/>
          <p:cNvSpPr/>
          <p:nvPr/>
        </p:nvSpPr>
        <p:spPr>
          <a:xfrm>
            <a:off x="2212740" y="4899348"/>
            <a:ext cx="4904168"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Número de casos de tosferina. Medellín, a período epidemiológico II, años 2024-2026.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869505"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a:t>
            </a:r>
          </a:p>
          <a:p>
            <a:pPr algn="ctr"/>
            <a:r>
              <a:rPr lang="es-ES" sz="1400" b="1" dirty="0">
                <a:latin typeface="Arial Narrow" panose="020B0606020202030204" pitchFamily="34" charset="0"/>
              </a:rPr>
              <a:t>0 casos</a:t>
            </a:r>
          </a:p>
        </p:txBody>
      </p:sp>
      <p:sp>
        <p:nvSpPr>
          <p:cNvPr id="54" name="53 Rectángulo"/>
          <p:cNvSpPr/>
          <p:nvPr/>
        </p:nvSpPr>
        <p:spPr>
          <a:xfrm>
            <a:off x="35816" y="8449122"/>
            <a:ext cx="4417817" cy="338554"/>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a:t>
            </a:r>
          </a:p>
          <a:p>
            <a:pPr algn="just"/>
            <a:r>
              <a:rPr lang="es-ES" sz="1000" dirty="0">
                <a:latin typeface="Arial Narrow" panose="020B0606020202030204" pitchFamily="34" charset="0"/>
              </a:rPr>
              <a:t>Figura. Comportamiento inusual de tosferina. Medellín, a Periodo epidemiológico II de 2026. </a:t>
            </a: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Porcentaje de casos con investigación de campo</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Tosferina</a:t>
            </a:r>
          </a:p>
        </p:txBody>
      </p:sp>
      <p:sp>
        <p:nvSpPr>
          <p:cNvPr id="47" name="46 CuadroTexto"/>
          <p:cNvSpPr txBox="1"/>
          <p:nvPr/>
        </p:nvSpPr>
        <p:spPr>
          <a:xfrm>
            <a:off x="4927273" y="7250656"/>
            <a:ext cx="2247196"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100%, 99% en ≥ 72 </a:t>
            </a:r>
            <a:r>
              <a:rPr lang="es-ES" sz="1600" b="1" dirty="0" err="1">
                <a:solidFill>
                  <a:srgbClr val="C00000"/>
                </a:solidFill>
                <a:latin typeface="Arial Narrow" panose="020B0606020202030204" pitchFamily="34" charset="0"/>
              </a:rPr>
              <a:t>hrs</a:t>
            </a:r>
            <a:endParaRPr lang="es-ES" sz="1600" b="1" dirty="0">
              <a:solidFill>
                <a:srgbClr val="C00000"/>
              </a:solidFill>
              <a:latin typeface="Arial Narrow" panose="020B0606020202030204" pitchFamily="34" charset="0"/>
            </a:endParaRPr>
          </a:p>
        </p:txBody>
      </p:sp>
      <p:sp>
        <p:nvSpPr>
          <p:cNvPr id="55" name="46 CuadroTexto"/>
          <p:cNvSpPr txBox="1"/>
          <p:nvPr/>
        </p:nvSpPr>
        <p:spPr>
          <a:xfrm>
            <a:off x="4829662" y="8034330"/>
            <a:ext cx="2247196" cy="792525"/>
          </a:xfrm>
          <a:prstGeom prst="rect">
            <a:avLst/>
          </a:prstGeom>
          <a:noFill/>
        </p:spPr>
        <p:txBody>
          <a:bodyPr wrap="square" rtlCol="0">
            <a:spAutoFit/>
          </a:bodyPr>
          <a:lstStyle/>
          <a:p>
            <a:pPr algn="ctr"/>
            <a:r>
              <a:rPr lang="es-ES" sz="1050" b="1" dirty="0">
                <a:latin typeface="Arial Narrow" panose="020B0606020202030204" pitchFamily="34" charset="0"/>
              </a:rPr>
              <a:t>Cumplimiento en la notificación</a:t>
            </a:r>
          </a:p>
          <a:p>
            <a:pPr algn="ctr"/>
            <a:r>
              <a:rPr lang="es-ES" sz="1400" b="1" dirty="0">
                <a:latin typeface="Arial Narrow" panose="020B0606020202030204" pitchFamily="34" charset="0"/>
              </a:rPr>
              <a:t> </a:t>
            </a:r>
            <a:r>
              <a:rPr lang="es-ES" sz="1050" b="1" dirty="0">
                <a:latin typeface="Arial Narrow" panose="020B0606020202030204" pitchFamily="34" charset="0"/>
              </a:rPr>
              <a:t>casos probables notificados </a:t>
            </a:r>
          </a:p>
          <a:p>
            <a:pPr algn="ctr"/>
            <a:r>
              <a:rPr lang="es-ES" sz="1050" b="1" dirty="0">
                <a:latin typeface="Arial Narrow" panose="020B0606020202030204" pitchFamily="34" charset="0"/>
              </a:rPr>
              <a:t>163/204 casos notificados por vigilancia rutinaria</a:t>
            </a:r>
          </a:p>
        </p:txBody>
      </p:sp>
      <p:sp>
        <p:nvSpPr>
          <p:cNvPr id="9" name="Rectángulo 8"/>
          <p:cNvSpPr/>
          <p:nvPr/>
        </p:nvSpPr>
        <p:spPr>
          <a:xfrm>
            <a:off x="277404" y="4679265"/>
            <a:ext cx="1882298" cy="861774"/>
          </a:xfrm>
          <a:prstGeom prst="rect">
            <a:avLst/>
          </a:prstGeom>
        </p:spPr>
        <p:txBody>
          <a:bodyPr wrap="square">
            <a:spAutoFit/>
          </a:bodyPr>
          <a:lstStyle/>
          <a:p>
            <a:pPr algn="just"/>
            <a:r>
              <a:rPr lang="es-ES" sz="1000" b="1" dirty="0">
                <a:latin typeface="Arial Narrow" panose="020B0606020202030204" pitchFamily="34" charset="0"/>
              </a:rPr>
              <a:t>Variación porcentual del 33,3% más respecto al mismo periodo del año anterior. Variación de notificación de 372% (161 casos más notificados).</a:t>
            </a:r>
            <a:endParaRPr lang="en-US" sz="1000" dirty="0"/>
          </a:p>
        </p:txBody>
      </p:sp>
      <p:pic>
        <p:nvPicPr>
          <p:cNvPr id="4" name="Imagen 3">
            <a:extLst>
              <a:ext uri="{FF2B5EF4-FFF2-40B4-BE49-F238E27FC236}">
                <a16:creationId xmlns:a16="http://schemas.microsoft.com/office/drawing/2014/main" id="{199EE447-3F9D-A864-D75C-EB61C805D50A}"/>
              </a:ext>
            </a:extLst>
          </p:cNvPr>
          <p:cNvPicPr>
            <a:picLocks noChangeAspect="1"/>
          </p:cNvPicPr>
          <p:nvPr/>
        </p:nvPicPr>
        <p:blipFill>
          <a:blip r:embed="rId6"/>
          <a:stretch>
            <a:fillRect/>
          </a:stretch>
        </p:blipFill>
        <p:spPr>
          <a:xfrm>
            <a:off x="2219115" y="360314"/>
            <a:ext cx="4976493" cy="1806453"/>
          </a:xfrm>
          <a:prstGeom prst="rect">
            <a:avLst/>
          </a:prstGeom>
        </p:spPr>
      </p:pic>
      <p:pic>
        <p:nvPicPr>
          <p:cNvPr id="12" name="Imagen 11">
            <a:extLst>
              <a:ext uri="{FF2B5EF4-FFF2-40B4-BE49-F238E27FC236}">
                <a16:creationId xmlns:a16="http://schemas.microsoft.com/office/drawing/2014/main" id="{8264D6F2-9E58-AEB8-6C69-725F50683351}"/>
              </a:ext>
            </a:extLst>
          </p:cNvPr>
          <p:cNvPicPr>
            <a:picLocks noChangeAspect="1"/>
          </p:cNvPicPr>
          <p:nvPr/>
        </p:nvPicPr>
        <p:blipFill>
          <a:blip r:embed="rId7"/>
          <a:stretch>
            <a:fillRect/>
          </a:stretch>
        </p:blipFill>
        <p:spPr>
          <a:xfrm>
            <a:off x="2209059" y="2611215"/>
            <a:ext cx="4976493" cy="2219560"/>
          </a:xfrm>
          <a:prstGeom prst="rect">
            <a:avLst/>
          </a:prstGeom>
        </p:spPr>
      </p:pic>
      <p:pic>
        <p:nvPicPr>
          <p:cNvPr id="21" name="Imagen 20">
            <a:extLst>
              <a:ext uri="{FF2B5EF4-FFF2-40B4-BE49-F238E27FC236}">
                <a16:creationId xmlns:a16="http://schemas.microsoft.com/office/drawing/2014/main" id="{D8E9477D-F8B5-E138-990A-DC3804E3DF52}"/>
              </a:ext>
            </a:extLst>
          </p:cNvPr>
          <p:cNvPicPr>
            <a:picLocks noChangeAspect="1"/>
          </p:cNvPicPr>
          <p:nvPr/>
        </p:nvPicPr>
        <p:blipFill>
          <a:blip r:embed="rId8"/>
          <a:stretch>
            <a:fillRect/>
          </a:stretch>
        </p:blipFill>
        <p:spPr>
          <a:xfrm>
            <a:off x="42597" y="6102419"/>
            <a:ext cx="4738030" cy="2069692"/>
          </a:xfrm>
          <a:prstGeom prst="rect">
            <a:avLst/>
          </a:prstGeom>
        </p:spPr>
      </p:pic>
      <p:sp>
        <p:nvSpPr>
          <p:cNvPr id="22" name="9 Flecha arriba">
            <a:extLst>
              <a:ext uri="{FF2B5EF4-FFF2-40B4-BE49-F238E27FC236}">
                <a16:creationId xmlns:a16="http://schemas.microsoft.com/office/drawing/2014/main" id="{68E7E08A-5455-40A2-6C86-86D69731D1A5}"/>
              </a:ext>
            </a:extLst>
          </p:cNvPr>
          <p:cNvSpPr/>
          <p:nvPr/>
        </p:nvSpPr>
        <p:spPr>
          <a:xfrm rot="10800000" flipH="1" flipV="1">
            <a:off x="7289" y="4855140"/>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743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13 Rectángulo">
            <a:extLst>
              <a:ext uri="{FF2B5EF4-FFF2-40B4-BE49-F238E27FC236}">
                <a16:creationId xmlns:a16="http://schemas.microsoft.com/office/drawing/2014/main" id="{9A921D88-2990-4967-BB1E-868FD37934E4}"/>
              </a:ext>
            </a:extLst>
          </p:cNvPr>
          <p:cNvSpPr/>
          <p:nvPr/>
        </p:nvSpPr>
        <p:spPr>
          <a:xfrm>
            <a:off x="16524" y="33570"/>
            <a:ext cx="7131977"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97962" y="113822"/>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30 </a:t>
            </a:r>
            <a:endParaRPr lang="es-ES" sz="1050" b="1" dirty="0">
              <a:latin typeface="Arial Narrow" panose="020B0606020202030204" pitchFamily="34" charset="0"/>
            </a:endParaRP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3446504" cy="276999"/>
            <a:chOff x="2448322" y="74775"/>
            <a:chExt cx="3446504" cy="276999"/>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1266579" y="94855"/>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EDA por periodo epidemiológico</a:t>
            </a:r>
          </a:p>
        </p:txBody>
      </p:sp>
      <p:sp>
        <p:nvSpPr>
          <p:cNvPr id="91" name="69 Rectángulo">
            <a:extLst>
              <a:ext uri="{FF2B5EF4-FFF2-40B4-BE49-F238E27FC236}">
                <a16:creationId xmlns:a16="http://schemas.microsoft.com/office/drawing/2014/main" id="{CEA4D820-B443-4324-8B04-B4C381205F11}"/>
              </a:ext>
            </a:extLst>
          </p:cNvPr>
          <p:cNvSpPr/>
          <p:nvPr/>
        </p:nvSpPr>
        <p:spPr>
          <a:xfrm>
            <a:off x="52400" y="4481679"/>
            <a:ext cx="7131977"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de EDA a semana 8 2026(p). </a:t>
            </a:r>
          </a:p>
        </p:txBody>
      </p:sp>
      <p:sp>
        <p:nvSpPr>
          <p:cNvPr id="93" name="69 Rectángulo">
            <a:extLst>
              <a:ext uri="{FF2B5EF4-FFF2-40B4-BE49-F238E27FC236}">
                <a16:creationId xmlns:a16="http://schemas.microsoft.com/office/drawing/2014/main" id="{D8DDF9DA-5CE0-4346-A8D2-127ED2EFAFC6}"/>
              </a:ext>
            </a:extLst>
          </p:cNvPr>
          <p:cNvSpPr/>
          <p:nvPr/>
        </p:nvSpPr>
        <p:spPr>
          <a:xfrm>
            <a:off x="0" y="8673850"/>
            <a:ext cx="7131977"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de los casos de EDA por grupo etario Medellin P.E II 2026(p). </a:t>
            </a:r>
          </a:p>
        </p:txBody>
      </p:sp>
      <p:pic>
        <p:nvPicPr>
          <p:cNvPr id="4" name="Imagen 3">
            <a:extLst>
              <a:ext uri="{FF2B5EF4-FFF2-40B4-BE49-F238E27FC236}">
                <a16:creationId xmlns:a16="http://schemas.microsoft.com/office/drawing/2014/main" id="{7DFADB11-9F55-42B2-BFB3-1204AC925A96}"/>
              </a:ext>
            </a:extLst>
          </p:cNvPr>
          <p:cNvPicPr>
            <a:picLocks noChangeAspect="1"/>
          </p:cNvPicPr>
          <p:nvPr/>
        </p:nvPicPr>
        <p:blipFill>
          <a:blip r:embed="rId2"/>
          <a:stretch>
            <a:fillRect/>
          </a:stretch>
        </p:blipFill>
        <p:spPr>
          <a:xfrm>
            <a:off x="26766" y="433139"/>
            <a:ext cx="7105211" cy="3987254"/>
          </a:xfrm>
          <a:prstGeom prst="rect">
            <a:avLst/>
          </a:prstGeom>
        </p:spPr>
      </p:pic>
      <p:pic>
        <p:nvPicPr>
          <p:cNvPr id="5" name="Imagen 4">
            <a:extLst>
              <a:ext uri="{FF2B5EF4-FFF2-40B4-BE49-F238E27FC236}">
                <a16:creationId xmlns:a16="http://schemas.microsoft.com/office/drawing/2014/main" id="{7E933149-85FA-4EE7-ACC6-92AC53E83A0A}"/>
              </a:ext>
            </a:extLst>
          </p:cNvPr>
          <p:cNvPicPr>
            <a:picLocks noChangeAspect="1"/>
          </p:cNvPicPr>
          <p:nvPr/>
        </p:nvPicPr>
        <p:blipFill>
          <a:blip r:embed="rId3"/>
          <a:stretch>
            <a:fillRect/>
          </a:stretch>
        </p:blipFill>
        <p:spPr>
          <a:xfrm>
            <a:off x="52401" y="5306924"/>
            <a:ext cx="7079576" cy="3403938"/>
          </a:xfrm>
          <a:prstGeom prst="rect">
            <a:avLst/>
          </a:prstGeom>
        </p:spPr>
      </p:pic>
    </p:spTree>
    <p:extLst>
      <p:ext uri="{BB962C8B-B14F-4D97-AF65-F5344CB8AC3E}">
        <p14:creationId xmlns:p14="http://schemas.microsoft.com/office/powerpoint/2010/main" val="349459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31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26" name="31 Rectángulo"/>
          <p:cNvSpPr/>
          <p:nvPr/>
        </p:nvSpPr>
        <p:spPr>
          <a:xfrm>
            <a:off x="-562" y="7077088"/>
            <a:ext cx="7171815" cy="1754326"/>
          </a:xfrm>
          <a:prstGeom prst="rect">
            <a:avLst/>
          </a:prstGeom>
        </p:spPr>
        <p:txBody>
          <a:bodyPr wrap="square">
            <a:spAutoFit/>
          </a:bodyPr>
          <a:lstStyle/>
          <a:p>
            <a:pPr algn="just"/>
            <a:r>
              <a:rPr lang="es-ES" sz="1200" dirty="0">
                <a:latin typeface="Arial Narrow" panose="020B0606020202030204" pitchFamily="34" charset="0"/>
              </a:rPr>
              <a:t>Este evento es de notificación colectiva y no representa en su totalidad el estado del evento en la ciudad, representa las consultas de las personas en las UPGD notificadoras adscritas al Distrito de Medellín; Este año se reporta una incidencia del 13,3 por mil habitantes, superando al año anterior por 0,6% , las personas mas afectadas son de sexo femenino esto es el 56% de los casos, los grupos mas afectas son  los de 20 a 44 años y los de 1 a 4 años, se presentó una muerte relacionadas con el evento y un 2,5% de los casos requirieron ser hospitalizados.  Se observa un aumento con relación al año anterior del 0,8%. </a:t>
            </a:r>
          </a:p>
          <a:p>
            <a:pPr algn="just"/>
            <a:r>
              <a:rPr lang="es-ES" sz="1200" dirty="0">
                <a:latin typeface="Arial Narrow" panose="020B0606020202030204" pitchFamily="34" charset="0"/>
              </a:rPr>
              <a:t>Al observar los canales endémicos pareciera que se dio un aumento de casos en la semana 1; esto se debe a un ajuste estadístico, el año anterior tuvo 53 semanas, por tanto (la semana 53 se divide en 2 la mita de estos casos se le suman a la semana 52 del año 2025 y el otro 50% se le suma a la semana 1 de este año); nos encontramos en zona de seguridad.</a:t>
            </a:r>
            <a:endParaRPr lang="es-CO" sz="1200" dirty="0">
              <a:latin typeface="Arial Narrow" panose="020B0606020202030204" pitchFamily="34" charset="0"/>
            </a:endParaRPr>
          </a:p>
        </p:txBody>
      </p:sp>
      <p:sp>
        <p:nvSpPr>
          <p:cNvPr id="27" name="32 Rectángulo"/>
          <p:cNvSpPr/>
          <p:nvPr/>
        </p:nvSpPr>
        <p:spPr>
          <a:xfrm>
            <a:off x="29547" y="6710067"/>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06637" y="6726957"/>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EDA </a:t>
            </a:r>
          </a:p>
        </p:txBody>
      </p:sp>
      <p:sp>
        <p:nvSpPr>
          <p:cNvPr id="39" name="5 Rectángulo">
            <a:extLst>
              <a:ext uri="{FF2B5EF4-FFF2-40B4-BE49-F238E27FC236}">
                <a16:creationId xmlns:a16="http://schemas.microsoft.com/office/drawing/2014/main" id="{28CDAF96-4F9E-4BF5-AF73-01561A898E49}"/>
              </a:ext>
            </a:extLst>
          </p:cNvPr>
          <p:cNvSpPr/>
          <p:nvPr/>
        </p:nvSpPr>
        <p:spPr>
          <a:xfrm>
            <a:off x="52135" y="337245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II de 2026(p)</a:t>
            </a:r>
            <a:endParaRPr lang="es-ES" sz="1100" dirty="0">
              <a:latin typeface="Arial Narrow" panose="020B0606020202030204" pitchFamily="34" charset="0"/>
            </a:endParaRPr>
          </a:p>
        </p:txBody>
      </p:sp>
      <p:sp>
        <p:nvSpPr>
          <p:cNvPr id="20" name="5 Rectángulo">
            <a:extLst>
              <a:ext uri="{FF2B5EF4-FFF2-40B4-BE49-F238E27FC236}">
                <a16:creationId xmlns:a16="http://schemas.microsoft.com/office/drawing/2014/main" id="{535B354F-CC78-43DA-89F3-7469132F06C5}"/>
              </a:ext>
            </a:extLst>
          </p:cNvPr>
          <p:cNvSpPr/>
          <p:nvPr/>
        </p:nvSpPr>
        <p:spPr>
          <a:xfrm>
            <a:off x="-12215" y="6317791"/>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II de 2026(p)</a:t>
            </a:r>
            <a:endParaRPr lang="es-ES" sz="1100" dirty="0">
              <a:latin typeface="Arial Narrow" panose="020B0606020202030204" pitchFamily="34" charset="0"/>
            </a:endParaRPr>
          </a:p>
        </p:txBody>
      </p:sp>
      <p:pic>
        <p:nvPicPr>
          <p:cNvPr id="2" name="Imagen 1">
            <a:extLst>
              <a:ext uri="{FF2B5EF4-FFF2-40B4-BE49-F238E27FC236}">
                <a16:creationId xmlns:a16="http://schemas.microsoft.com/office/drawing/2014/main" id="{2716D059-D096-4015-A6B6-E129E456E09F}"/>
              </a:ext>
            </a:extLst>
          </p:cNvPr>
          <p:cNvPicPr>
            <a:picLocks noChangeAspect="1"/>
          </p:cNvPicPr>
          <p:nvPr/>
        </p:nvPicPr>
        <p:blipFill>
          <a:blip r:embed="rId2"/>
          <a:stretch>
            <a:fillRect/>
          </a:stretch>
        </p:blipFill>
        <p:spPr>
          <a:xfrm>
            <a:off x="-29771" y="558139"/>
            <a:ext cx="7200900" cy="2832423"/>
          </a:xfrm>
          <a:prstGeom prst="rect">
            <a:avLst/>
          </a:prstGeom>
        </p:spPr>
      </p:pic>
      <p:pic>
        <p:nvPicPr>
          <p:cNvPr id="4" name="Imagen 3">
            <a:extLst>
              <a:ext uri="{FF2B5EF4-FFF2-40B4-BE49-F238E27FC236}">
                <a16:creationId xmlns:a16="http://schemas.microsoft.com/office/drawing/2014/main" id="{FC0BA9A6-955B-4244-B117-2E82460FF074}"/>
              </a:ext>
            </a:extLst>
          </p:cNvPr>
          <p:cNvPicPr>
            <a:picLocks noChangeAspect="1"/>
          </p:cNvPicPr>
          <p:nvPr/>
        </p:nvPicPr>
        <p:blipFill>
          <a:blip r:embed="rId3"/>
          <a:stretch>
            <a:fillRect/>
          </a:stretch>
        </p:blipFill>
        <p:spPr>
          <a:xfrm>
            <a:off x="106637" y="3795916"/>
            <a:ext cx="6674107" cy="3047637"/>
          </a:xfrm>
          <a:prstGeom prst="rect">
            <a:avLst/>
          </a:prstGeom>
        </p:spPr>
      </p:pic>
    </p:spTree>
    <p:extLst>
      <p:ext uri="{BB962C8B-B14F-4D97-AF65-F5344CB8AC3E}">
        <p14:creationId xmlns:p14="http://schemas.microsoft.com/office/powerpoint/2010/main" val="195624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pic>
        <p:nvPicPr>
          <p:cNvPr id="2646" name="Google Shape;2646;p56"/>
          <p:cNvPicPr preferRelativeResize="0"/>
          <p:nvPr/>
        </p:nvPicPr>
        <p:blipFill rotWithShape="1">
          <a:blip r:embed="rId3">
            <a:alphaModFix/>
          </a:blip>
          <a:srcRect/>
          <a:stretch/>
        </p:blipFill>
        <p:spPr>
          <a:xfrm>
            <a:off x="6712302" y="8695344"/>
            <a:ext cx="436191" cy="337944"/>
          </a:xfrm>
          <a:prstGeom prst="rect">
            <a:avLst/>
          </a:prstGeom>
          <a:noFill/>
          <a:ln>
            <a:noFill/>
          </a:ln>
        </p:spPr>
      </p:pic>
      <p:pic>
        <p:nvPicPr>
          <p:cNvPr id="2647" name="Google Shape;2647;p56"/>
          <p:cNvPicPr preferRelativeResize="0"/>
          <p:nvPr/>
        </p:nvPicPr>
        <p:blipFill rotWithShape="1">
          <a:blip r:embed="rId4">
            <a:alphaModFix/>
          </a:blip>
          <a:srcRect l="-2" r="40938"/>
          <a:stretch/>
        </p:blipFill>
        <p:spPr>
          <a:xfrm>
            <a:off x="0" y="2275443"/>
            <a:ext cx="7200900" cy="6880924"/>
          </a:xfrm>
          <a:prstGeom prst="rect">
            <a:avLst/>
          </a:prstGeom>
          <a:noFill/>
          <a:ln>
            <a:noFill/>
          </a:ln>
        </p:spPr>
      </p:pic>
      <p:grpSp>
        <p:nvGrpSpPr>
          <p:cNvPr id="2648" name="Google Shape;2648;p56"/>
          <p:cNvGrpSpPr/>
          <p:nvPr/>
        </p:nvGrpSpPr>
        <p:grpSpPr>
          <a:xfrm>
            <a:off x="1728242" y="2275443"/>
            <a:ext cx="5305921" cy="6880924"/>
            <a:chOff x="7461810" y="-36659"/>
            <a:chExt cx="4447883" cy="6903934"/>
          </a:xfrm>
        </p:grpSpPr>
        <p:sp>
          <p:nvSpPr>
            <p:cNvPr id="2649" name="Google Shape;2649;p56"/>
            <p:cNvSpPr/>
            <p:nvPr/>
          </p:nvSpPr>
          <p:spPr>
            <a:xfrm>
              <a:off x="7461810" y="-27296"/>
              <a:ext cx="4315226" cy="6894571"/>
            </a:xfrm>
            <a:custGeom>
              <a:avLst/>
              <a:gdLst/>
              <a:ahLst/>
              <a:cxnLst/>
              <a:rect l="l" t="t" r="r" b="b"/>
              <a:pathLst>
                <a:path w="4315226" h="6894571" extrusionOk="0">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50" name="Google Shape;2650;p56"/>
            <p:cNvCxnSpPr/>
            <p:nvPr/>
          </p:nvCxnSpPr>
          <p:spPr>
            <a:xfrm flipH="1">
              <a:off x="11280577" y="-36659"/>
              <a:ext cx="629116" cy="6890287"/>
            </a:xfrm>
            <a:prstGeom prst="straightConnector1">
              <a:avLst/>
            </a:prstGeom>
            <a:noFill/>
            <a:ln w="38100" cap="flat" cmpd="sng">
              <a:solidFill>
                <a:schemeClr val="lt1"/>
              </a:solidFill>
              <a:prstDash val="solid"/>
              <a:round/>
              <a:headEnd type="none" w="sm" len="sm"/>
              <a:tailEnd type="none" w="sm" len="sm"/>
            </a:ln>
          </p:spPr>
        </p:cxnSp>
      </p:grpSp>
      <p:sp>
        <p:nvSpPr>
          <p:cNvPr id="2651" name="Google Shape;2651;p56"/>
          <p:cNvSpPr txBox="1"/>
          <p:nvPr/>
        </p:nvSpPr>
        <p:spPr>
          <a:xfrm>
            <a:off x="2520329" y="4572000"/>
            <a:ext cx="3605107" cy="33992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Gracias</a:t>
            </a:r>
            <a:endParaRPr dirty="0"/>
          </a:p>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Equipo de Vigilancia epidemiológica y Sistemas de información</a:t>
            </a:r>
            <a:endParaRPr sz="5400" i="1" dirty="0">
              <a:solidFill>
                <a:schemeClr val="lt1"/>
              </a:solidFill>
              <a:latin typeface="Libre Franklin Black"/>
              <a:ea typeface="Libre Franklin Black"/>
              <a:cs typeface="Libre Franklin Black"/>
              <a:sym typeface="Libre Franklin Black"/>
            </a:endParaRPr>
          </a:p>
        </p:txBody>
      </p:sp>
      <p:sp>
        <p:nvSpPr>
          <p:cNvPr id="2652" name="Google Shape;2652;p56"/>
          <p:cNvSpPr txBox="1"/>
          <p:nvPr/>
        </p:nvSpPr>
        <p:spPr>
          <a:xfrm>
            <a:off x="2502805" y="6876256"/>
            <a:ext cx="3598545" cy="451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653" name="Google Shape;2653;p56"/>
          <p:cNvGrpSpPr/>
          <p:nvPr/>
        </p:nvGrpSpPr>
        <p:grpSpPr>
          <a:xfrm>
            <a:off x="0" y="14519"/>
            <a:ext cx="4536554" cy="1605153"/>
            <a:chOff x="0" y="14519"/>
            <a:chExt cx="4536554" cy="1605153"/>
          </a:xfrm>
        </p:grpSpPr>
        <p:sp>
          <p:nvSpPr>
            <p:cNvPr id="2654" name="Google Shape;2654;p56"/>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655" name="Google Shape;2655;p56"/>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56" name="Google Shape;2656;p56"/>
          <p:cNvSpPr txBox="1"/>
          <p:nvPr/>
        </p:nvSpPr>
        <p:spPr>
          <a:xfrm>
            <a:off x="576114" y="1684583"/>
            <a:ext cx="3816424"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p>
          <a:p>
            <a:pPr lvl="0" algn="ctr"/>
            <a:r>
              <a:rPr lang="es-ES" sz="800" b="1" dirty="0">
                <a:latin typeface="Arial Narrow"/>
                <a:ea typeface="Arial Narrow"/>
                <a:cs typeface="Arial Narrow"/>
                <a:sym typeface="Arial Narrow"/>
              </a:rPr>
              <a:t>Período epidemiológico 02 de 2026 - Reporte Semanas 01 a 08 (Hasta febrero 28 de 2026</a:t>
            </a:r>
            <a:r>
              <a:rPr lang="es-ES" sz="800" b="1" dirty="0" smtClean="0">
                <a:latin typeface="Arial Narrow"/>
                <a:ea typeface="Arial Narrow"/>
                <a:cs typeface="Arial Narrow"/>
                <a:sym typeface="Arial Narrow"/>
              </a:rPr>
              <a:t>)</a:t>
            </a:r>
            <a:endParaRPr lang="es-ES" sz="800" b="1" dirty="0">
              <a:latin typeface="Arial Narrow"/>
              <a:ea typeface="Arial Narrow"/>
              <a:cs typeface="Arial Narrow"/>
              <a:sym typeface="Arial Narrow"/>
            </a:endParaRPr>
          </a:p>
        </p:txBody>
      </p:sp>
      <p:pic>
        <p:nvPicPr>
          <p:cNvPr id="2657" name="Google Shape;2657;p56"/>
          <p:cNvPicPr preferRelativeResize="0"/>
          <p:nvPr/>
        </p:nvPicPr>
        <p:blipFill rotWithShape="1">
          <a:blip r:embed="rId5">
            <a:alphaModFix/>
          </a:blip>
          <a:srcRect/>
          <a:stretch/>
        </p:blipFill>
        <p:spPr>
          <a:xfrm>
            <a:off x="4449340" y="275325"/>
            <a:ext cx="2463478" cy="1860743"/>
          </a:xfrm>
          <a:prstGeom prst="rect">
            <a:avLst/>
          </a:prstGeom>
          <a:noFill/>
          <a:ln>
            <a:noFill/>
          </a:ln>
        </p:spPr>
      </p:pic>
      <p:sp>
        <p:nvSpPr>
          <p:cNvPr id="2" name="62 CuadroTexto">
            <a:extLst>
              <a:ext uri="{FF2B5EF4-FFF2-40B4-BE49-F238E27FC236}">
                <a16:creationId xmlns:a16="http://schemas.microsoft.com/office/drawing/2014/main" id="{566DEBA3-855E-FFB6-29DC-B22F171087A5}"/>
              </a:ext>
            </a:extLst>
          </p:cNvPr>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32</a:t>
            </a:r>
            <a:endParaRPr lang="es-ES" sz="1050" b="1" dirty="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17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II- 2026</a:t>
            </a:r>
          </a:p>
        </p:txBody>
      </p:sp>
      <p:sp>
        <p:nvSpPr>
          <p:cNvPr id="6" name="5 Rectángulo"/>
          <p:cNvSpPr/>
          <p:nvPr/>
        </p:nvSpPr>
        <p:spPr>
          <a:xfrm>
            <a:off x="2254889" y="181653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parotiditis. Medellín, a período epidemiológico II de 2026. </a:t>
            </a:r>
          </a:p>
        </p:txBody>
      </p:sp>
      <p:sp>
        <p:nvSpPr>
          <p:cNvPr id="18" name="17 Rectángulo"/>
          <p:cNvSpPr/>
          <p:nvPr/>
        </p:nvSpPr>
        <p:spPr>
          <a:xfrm>
            <a:off x="2200690" y="341987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parotiditis. Medellín, a período epidemiológico II,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5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226627" y="3923928"/>
            <a:ext cx="3528392" cy="307777"/>
            <a:chOff x="2448322" y="45584"/>
            <a:chExt cx="3528392" cy="307777"/>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45584"/>
              <a:ext cx="2592288" cy="307777"/>
            </a:xfrm>
            <a:prstGeom prst="rect">
              <a:avLst/>
            </a:prstGeom>
            <a:noFill/>
          </p:spPr>
          <p:txBody>
            <a:bodyPr wrap="square" rtlCol="0">
              <a:spAutoFit/>
            </a:bodyPr>
            <a:lstStyle/>
            <a:p>
              <a:r>
                <a:rPr lang="es-ES" sz="1400" b="1" dirty="0">
                  <a:latin typeface="Arial Narrow" panose="020B0606020202030204" pitchFamily="34" charset="0"/>
                </a:rPr>
                <a:t>Indicadores</a:t>
              </a:r>
            </a:p>
          </p:txBody>
        </p:sp>
      </p:grpSp>
      <p:sp>
        <p:nvSpPr>
          <p:cNvPr id="16" name="15 CuadroTexto"/>
          <p:cNvSpPr txBox="1"/>
          <p:nvPr/>
        </p:nvSpPr>
        <p:spPr>
          <a:xfrm>
            <a:off x="2127953" y="4258921"/>
            <a:ext cx="1675008" cy="430887"/>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a:t>
            </a:r>
          </a:p>
          <a:p>
            <a:pPr algn="ctr"/>
            <a:r>
              <a:rPr lang="es-ES" sz="1050" b="1" dirty="0">
                <a:latin typeface="Arial Narrow" panose="020B0606020202030204" pitchFamily="34" charset="0"/>
              </a:rPr>
              <a:t>en población general</a:t>
            </a:r>
          </a:p>
        </p:txBody>
      </p:sp>
      <p:sp>
        <p:nvSpPr>
          <p:cNvPr id="53" name="52 CuadroTexto"/>
          <p:cNvSpPr txBox="1"/>
          <p:nvPr/>
        </p:nvSpPr>
        <p:spPr>
          <a:xfrm>
            <a:off x="2498851" y="4564626"/>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2,37* 100 mil</a:t>
            </a:r>
          </a:p>
          <a:p>
            <a:pPr algn="ctr"/>
            <a:r>
              <a:rPr lang="es-ES" sz="1050" b="1" dirty="0">
                <a:latin typeface="Arial Narrow" panose="020B0606020202030204" pitchFamily="34" charset="0"/>
              </a:rPr>
              <a:t>60 casos</a:t>
            </a:r>
          </a:p>
        </p:txBody>
      </p:sp>
      <p:sp>
        <p:nvSpPr>
          <p:cNvPr id="58" name="57 CuadroTexto"/>
          <p:cNvSpPr txBox="1"/>
          <p:nvPr/>
        </p:nvSpPr>
        <p:spPr>
          <a:xfrm>
            <a:off x="3904973" y="4270211"/>
            <a:ext cx="1521623"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a:t>
            </a:r>
          </a:p>
          <a:p>
            <a:pPr algn="ctr"/>
            <a:r>
              <a:rPr lang="es-ES" sz="1050" b="1" dirty="0">
                <a:latin typeface="Arial Narrow" panose="020B0606020202030204" pitchFamily="34" charset="0"/>
              </a:rPr>
              <a:t>en menores de 5 años</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4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Parotiditis</a:t>
            </a:r>
          </a:p>
        </p:txBody>
      </p:sp>
      <p:sp>
        <p:nvSpPr>
          <p:cNvPr id="47" name="46 CuadroTexto"/>
          <p:cNvSpPr txBox="1"/>
          <p:nvPr/>
        </p:nvSpPr>
        <p:spPr>
          <a:xfrm>
            <a:off x="4165552" y="4573161"/>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9,54* 100 mil</a:t>
            </a:r>
          </a:p>
          <a:p>
            <a:pPr algn="ctr"/>
            <a:r>
              <a:rPr lang="es-ES" sz="1050" b="1" dirty="0">
                <a:latin typeface="Arial Narrow" panose="020B0606020202030204" pitchFamily="34" charset="0"/>
              </a:rPr>
              <a:t>12 casos</a:t>
            </a:r>
          </a:p>
        </p:txBody>
      </p:sp>
      <p:sp>
        <p:nvSpPr>
          <p:cNvPr id="46" name="44 Rectángulo"/>
          <p:cNvSpPr/>
          <p:nvPr/>
        </p:nvSpPr>
        <p:spPr>
          <a:xfrm>
            <a:off x="5901598" y="5508104"/>
            <a:ext cx="1306073" cy="1461939"/>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parotiditis. Medellín, a período epidemiológico II de 2026.</a:t>
            </a:r>
          </a:p>
        </p:txBody>
      </p:sp>
      <p:grpSp>
        <p:nvGrpSpPr>
          <p:cNvPr id="48" name="25 Grupo"/>
          <p:cNvGrpSpPr/>
          <p:nvPr/>
        </p:nvGrpSpPr>
        <p:grpSpPr>
          <a:xfrm>
            <a:off x="72058" y="5087089"/>
            <a:ext cx="3446504" cy="276999"/>
            <a:chOff x="2448322" y="74775"/>
            <a:chExt cx="3446504" cy="276999"/>
          </a:xfrm>
        </p:grpSpPr>
        <p:sp>
          <p:nvSpPr>
            <p:cNvPr id="49"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27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21" name="54 CuadroTexto">
            <a:extLst>
              <a:ext uri="{FF2B5EF4-FFF2-40B4-BE49-F238E27FC236}">
                <a16:creationId xmlns:a16="http://schemas.microsoft.com/office/drawing/2014/main" id="{390E356C-892A-BB5C-CE0A-77999FB84B0B}"/>
              </a:ext>
            </a:extLst>
          </p:cNvPr>
          <p:cNvSpPr txBox="1"/>
          <p:nvPr/>
        </p:nvSpPr>
        <p:spPr>
          <a:xfrm>
            <a:off x="5440175" y="4252994"/>
            <a:ext cx="1688667" cy="430887"/>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a:t>
            </a:r>
          </a:p>
          <a:p>
            <a:pPr algn="ctr"/>
            <a:r>
              <a:rPr lang="es-ES" sz="1050" b="1" dirty="0">
                <a:latin typeface="Arial Narrow" panose="020B0606020202030204" pitchFamily="34" charset="0"/>
              </a:rPr>
              <a:t> de campo</a:t>
            </a:r>
          </a:p>
        </p:txBody>
      </p:sp>
      <p:sp>
        <p:nvSpPr>
          <p:cNvPr id="22" name="55 CuadroTexto">
            <a:extLst>
              <a:ext uri="{FF2B5EF4-FFF2-40B4-BE49-F238E27FC236}">
                <a16:creationId xmlns:a16="http://schemas.microsoft.com/office/drawing/2014/main" id="{1BEC9A6B-EE5B-FF3B-8D4E-D2FDC2B0B126}"/>
              </a:ext>
            </a:extLst>
          </p:cNvPr>
          <p:cNvSpPr txBox="1"/>
          <p:nvPr/>
        </p:nvSpPr>
        <p:spPr>
          <a:xfrm>
            <a:off x="6007705" y="4541026"/>
            <a:ext cx="612668"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a:t>
            </a:r>
          </a:p>
          <a:p>
            <a:pPr algn="ctr"/>
            <a:r>
              <a:rPr lang="es-ES" sz="1050" b="1" dirty="0">
                <a:latin typeface="Arial Narrow" panose="020B0606020202030204" pitchFamily="34" charset="0"/>
              </a:rPr>
              <a:t>0 brotes</a:t>
            </a:r>
          </a:p>
        </p:txBody>
      </p:sp>
      <p:grpSp>
        <p:nvGrpSpPr>
          <p:cNvPr id="24" name="7 Grupo">
            <a:extLst>
              <a:ext uri="{FF2B5EF4-FFF2-40B4-BE49-F238E27FC236}">
                <a16:creationId xmlns:a16="http://schemas.microsoft.com/office/drawing/2014/main" id="{BDEA55C7-57E5-4104-1371-310FC32C5D4A}"/>
              </a:ext>
            </a:extLst>
          </p:cNvPr>
          <p:cNvGrpSpPr/>
          <p:nvPr/>
        </p:nvGrpSpPr>
        <p:grpSpPr>
          <a:xfrm>
            <a:off x="182043" y="3867500"/>
            <a:ext cx="1892650" cy="488476"/>
            <a:chOff x="2397524" y="3379972"/>
            <a:chExt cx="4508500" cy="904875"/>
          </a:xfrm>
        </p:grpSpPr>
        <p:pic>
          <p:nvPicPr>
            <p:cNvPr id="25" name="Picture 6">
              <a:extLst>
                <a:ext uri="{FF2B5EF4-FFF2-40B4-BE49-F238E27FC236}">
                  <a16:creationId xmlns:a16="http://schemas.microsoft.com/office/drawing/2014/main" id="{C09A31C9-27B4-494E-FBBE-8DF8C0E90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6 CuadroTexto">
              <a:extLst>
                <a:ext uri="{FF2B5EF4-FFF2-40B4-BE49-F238E27FC236}">
                  <a16:creationId xmlns:a16="http://schemas.microsoft.com/office/drawing/2014/main" id="{6205CF12-AFD2-A7F1-AB1B-58FBCB1FE317}"/>
                </a:ext>
              </a:extLst>
            </p:cNvPr>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60</a:t>
              </a:r>
            </a:p>
          </p:txBody>
        </p:sp>
      </p:grpSp>
      <p:sp>
        <p:nvSpPr>
          <p:cNvPr id="9" name="8 CuadroTexto"/>
          <p:cNvSpPr txBox="1"/>
          <p:nvPr/>
        </p:nvSpPr>
        <p:spPr>
          <a:xfrm>
            <a:off x="288082" y="4403884"/>
            <a:ext cx="1924966" cy="600164"/>
          </a:xfrm>
          <a:prstGeom prst="rect">
            <a:avLst/>
          </a:prstGeom>
          <a:noFill/>
        </p:spPr>
        <p:txBody>
          <a:bodyPr wrap="square" rtlCol="0">
            <a:spAutoFit/>
          </a:bodyPr>
          <a:lstStyle/>
          <a:p>
            <a:r>
              <a:rPr lang="es-ES" sz="1100" b="1" dirty="0">
                <a:latin typeface="Arial Narrow" panose="020B0606020202030204" pitchFamily="34" charset="0"/>
              </a:rPr>
              <a:t>Variación porcentual del 9% menos respecto al mismo periodo del año anterior</a:t>
            </a:r>
          </a:p>
        </p:txBody>
      </p:sp>
      <p:pic>
        <p:nvPicPr>
          <p:cNvPr id="3" name="Imagen 2">
            <a:extLst>
              <a:ext uri="{FF2B5EF4-FFF2-40B4-BE49-F238E27FC236}">
                <a16:creationId xmlns:a16="http://schemas.microsoft.com/office/drawing/2014/main" id="{5AEF0B06-8433-1035-1029-C84AB90BEEEF}"/>
              </a:ext>
            </a:extLst>
          </p:cNvPr>
          <p:cNvPicPr>
            <a:picLocks noChangeAspect="1"/>
          </p:cNvPicPr>
          <p:nvPr/>
        </p:nvPicPr>
        <p:blipFill>
          <a:blip r:embed="rId5"/>
          <a:stretch>
            <a:fillRect/>
          </a:stretch>
        </p:blipFill>
        <p:spPr>
          <a:xfrm>
            <a:off x="2209798" y="360859"/>
            <a:ext cx="4965053" cy="1434384"/>
          </a:xfrm>
          <a:prstGeom prst="rect">
            <a:avLst/>
          </a:prstGeom>
        </p:spPr>
      </p:pic>
      <p:pic>
        <p:nvPicPr>
          <p:cNvPr id="7" name="Imagen 6">
            <a:extLst>
              <a:ext uri="{FF2B5EF4-FFF2-40B4-BE49-F238E27FC236}">
                <a16:creationId xmlns:a16="http://schemas.microsoft.com/office/drawing/2014/main" id="{F78CB7A9-2D31-5F56-B2FF-7BC72F197470}"/>
              </a:ext>
            </a:extLst>
          </p:cNvPr>
          <p:cNvPicPr>
            <a:picLocks noChangeAspect="1"/>
          </p:cNvPicPr>
          <p:nvPr/>
        </p:nvPicPr>
        <p:blipFill>
          <a:blip r:embed="rId6"/>
          <a:stretch>
            <a:fillRect/>
          </a:stretch>
        </p:blipFill>
        <p:spPr>
          <a:xfrm>
            <a:off x="2190090" y="2128955"/>
            <a:ext cx="5010760" cy="1413153"/>
          </a:xfrm>
          <a:prstGeom prst="rect">
            <a:avLst/>
          </a:prstGeom>
        </p:spPr>
      </p:pic>
      <p:sp>
        <p:nvSpPr>
          <p:cNvPr id="10" name="9 Flecha arriba">
            <a:extLst>
              <a:ext uri="{FF2B5EF4-FFF2-40B4-BE49-F238E27FC236}">
                <a16:creationId xmlns:a16="http://schemas.microsoft.com/office/drawing/2014/main" id="{AD6F3BFF-A060-2B81-6BEF-5D5552EAA3B0}"/>
              </a:ext>
            </a:extLst>
          </p:cNvPr>
          <p:cNvSpPr/>
          <p:nvPr/>
        </p:nvSpPr>
        <p:spPr>
          <a:xfrm flipH="1" flipV="1">
            <a:off x="5646" y="4431174"/>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a:extLst>
              <a:ext uri="{FF2B5EF4-FFF2-40B4-BE49-F238E27FC236}">
                <a16:creationId xmlns:a16="http://schemas.microsoft.com/office/drawing/2014/main" id="{4600D517-0FB1-CE3E-1606-996A56001F84}"/>
              </a:ext>
            </a:extLst>
          </p:cNvPr>
          <p:cNvPicPr>
            <a:picLocks noChangeAspect="1"/>
          </p:cNvPicPr>
          <p:nvPr/>
        </p:nvPicPr>
        <p:blipFill>
          <a:blip r:embed="rId7"/>
          <a:stretch>
            <a:fillRect/>
          </a:stretch>
        </p:blipFill>
        <p:spPr>
          <a:xfrm>
            <a:off x="17894" y="5529534"/>
            <a:ext cx="5883704" cy="3614466"/>
          </a:xfrm>
          <a:prstGeom prst="rect">
            <a:avLst/>
          </a:prstGeom>
        </p:spPr>
      </p:pic>
    </p:spTree>
    <p:extLst>
      <p:ext uri="{BB962C8B-B14F-4D97-AF65-F5344CB8AC3E}">
        <p14:creationId xmlns:p14="http://schemas.microsoft.com/office/powerpoint/2010/main" val="387135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a:t>
              </a: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5 </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47%</a:t>
              </a: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28 casos</a:t>
              </a: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53%</a:t>
              </a: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32 casos</a:t>
              </a:r>
            </a:p>
          </p:txBody>
        </p:sp>
        <p:pic>
          <p:nvPicPr>
            <p:cNvPr id="3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3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4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71" name="70 CuadroTexto"/>
          <p:cNvSpPr txBox="1"/>
          <p:nvPr/>
        </p:nvSpPr>
        <p:spPr>
          <a:xfrm>
            <a:off x="50" y="7118125"/>
            <a:ext cx="7137386" cy="1384995"/>
          </a:xfrm>
          <a:prstGeom prst="rect">
            <a:avLst/>
          </a:prstGeom>
          <a:noFill/>
        </p:spPr>
        <p:txBody>
          <a:bodyPr wrap="square" rtlCol="0">
            <a:spAutoFit/>
          </a:bodyPr>
          <a:lstStyle/>
          <a:p>
            <a:pPr algn="just"/>
            <a:r>
              <a:rPr lang="es-CO" sz="1400" dirty="0">
                <a:latin typeface="Arial Narrow" panose="020B0606020202030204" pitchFamily="34" charset="0"/>
              </a:rPr>
              <a:t>La tendencia actual de la parotiditis según el gráfico de control se encuentra con predominio entre el umbral estacional y el límite inferior calculado según los dos años anteriores. El número de casos este año está por debajo de lo reportado el año anterior. En promedio se notificaron 8 casos por semana epidemiológica. Los cursos de vida más afectados son el de infancia, adultez y adulto mayor; los primeros podrían relacionarse con personas con perdida de inmunidad a través del tiempo. Hasta la semana epidemiológica 8 no se identificaron brotes por este EISP.</a:t>
            </a:r>
          </a:p>
        </p:txBody>
      </p:sp>
      <p:graphicFrame>
        <p:nvGraphicFramePr>
          <p:cNvPr id="57" name="56 Diagrama"/>
          <p:cNvGraphicFramePr/>
          <p:nvPr>
            <p:extLst/>
          </p:nvPr>
        </p:nvGraphicFramePr>
        <p:xfrm>
          <a:off x="-110213" y="3087867"/>
          <a:ext cx="7074187" cy="352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especiales</a:t>
              </a:r>
            </a:p>
          </p:txBody>
        </p:sp>
      </p:grpSp>
    </p:spTree>
    <p:extLst>
      <p:ext uri="{BB962C8B-B14F-4D97-AF65-F5344CB8AC3E}">
        <p14:creationId xmlns:p14="http://schemas.microsoft.com/office/powerpoint/2010/main" val="415467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 y="-7142"/>
            <a:ext cx="2208636"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50" y="2824179"/>
            <a:ext cx="2240673" cy="218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5830" y="623805"/>
            <a:ext cx="2404500" cy="276999"/>
          </a:xfrm>
          <a:prstGeom prst="rect">
            <a:avLst/>
          </a:prstGeom>
          <a:noFill/>
        </p:spPr>
        <p:txBody>
          <a:bodyPr wrap="square" rtlCol="0">
            <a:spAutoFit/>
          </a:bodyPr>
          <a:lstStyle/>
          <a:p>
            <a:r>
              <a:rPr lang="es-ES" sz="1200" b="1" dirty="0">
                <a:latin typeface="Arial Narrow" panose="020B0606020202030204" pitchFamily="34" charset="0"/>
              </a:rPr>
              <a:t>Periodo epidemiológico II 2026</a:t>
            </a:r>
          </a:p>
        </p:txBody>
      </p:sp>
      <p:sp>
        <p:nvSpPr>
          <p:cNvPr id="6" name="5 Rectángulo"/>
          <p:cNvSpPr/>
          <p:nvPr/>
        </p:nvSpPr>
        <p:spPr>
          <a:xfrm>
            <a:off x="2274078" y="2167727"/>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varicela. Medellín, a período epidemiológico II de 2026. </a:t>
            </a:r>
          </a:p>
        </p:txBody>
      </p:sp>
      <p:grpSp>
        <p:nvGrpSpPr>
          <p:cNvPr id="8" name="7 Grupo"/>
          <p:cNvGrpSpPr/>
          <p:nvPr/>
        </p:nvGrpSpPr>
        <p:grpSpPr>
          <a:xfrm>
            <a:off x="185295" y="386750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179</a:t>
              </a:r>
            </a:p>
          </p:txBody>
        </p:sp>
      </p:grpSp>
      <p:sp>
        <p:nvSpPr>
          <p:cNvPr id="10" name="9 Flecha arriba"/>
          <p:cNvSpPr/>
          <p:nvPr/>
        </p:nvSpPr>
        <p:spPr>
          <a:xfrm rot="10800000" flipH="1" flipV="1">
            <a:off x="36910" y="43937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185295" y="4326473"/>
            <a:ext cx="1995437" cy="646331"/>
          </a:xfrm>
          <a:prstGeom prst="rect">
            <a:avLst/>
          </a:prstGeom>
          <a:noFill/>
        </p:spPr>
        <p:txBody>
          <a:bodyPr wrap="square" rtlCol="0">
            <a:spAutoFit/>
          </a:bodyPr>
          <a:lstStyle/>
          <a:p>
            <a:pPr algn="r"/>
            <a:r>
              <a:rPr lang="es-ES" sz="1200" b="1" dirty="0">
                <a:latin typeface="Arial Narrow" panose="020B0606020202030204" pitchFamily="34" charset="0"/>
              </a:rPr>
              <a:t>Variación porcentual de 5,3% más respecto al mismo período del año anterior</a:t>
            </a:r>
          </a:p>
        </p:txBody>
      </p:sp>
      <p:sp>
        <p:nvSpPr>
          <p:cNvPr id="18" name="17 Rectángulo"/>
          <p:cNvSpPr/>
          <p:nvPr/>
        </p:nvSpPr>
        <p:spPr>
          <a:xfrm>
            <a:off x="2240673" y="4480828"/>
            <a:ext cx="4836379"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varicela. Medellín, a periodo epidemiológico II,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131224"/>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Varicela</a:t>
            </a:r>
          </a:p>
        </p:txBody>
      </p:sp>
      <p:sp>
        <p:nvSpPr>
          <p:cNvPr id="45" name="44 Rectángulo"/>
          <p:cNvSpPr/>
          <p:nvPr/>
        </p:nvSpPr>
        <p:spPr>
          <a:xfrm>
            <a:off x="5894826" y="5530180"/>
            <a:ext cx="1325263" cy="1292662"/>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varicela. Medellín, a período epidemiológico II de 2026. </a:t>
            </a:r>
          </a:p>
        </p:txBody>
      </p:sp>
      <p:pic>
        <p:nvPicPr>
          <p:cNvPr id="3" name="Imagen 2">
            <a:extLst>
              <a:ext uri="{FF2B5EF4-FFF2-40B4-BE49-F238E27FC236}">
                <a16:creationId xmlns:a16="http://schemas.microsoft.com/office/drawing/2014/main" id="{6053520C-F540-6E5B-30D0-C6D84B94EB90}"/>
              </a:ext>
            </a:extLst>
          </p:cNvPr>
          <p:cNvPicPr>
            <a:picLocks noChangeAspect="1"/>
          </p:cNvPicPr>
          <p:nvPr/>
        </p:nvPicPr>
        <p:blipFill>
          <a:blip r:embed="rId5"/>
          <a:stretch>
            <a:fillRect/>
          </a:stretch>
        </p:blipFill>
        <p:spPr>
          <a:xfrm>
            <a:off x="2213106" y="367629"/>
            <a:ext cx="4983324" cy="1822166"/>
          </a:xfrm>
          <a:prstGeom prst="rect">
            <a:avLst/>
          </a:prstGeom>
        </p:spPr>
      </p:pic>
      <p:pic>
        <p:nvPicPr>
          <p:cNvPr id="12" name="Imagen 11">
            <a:extLst>
              <a:ext uri="{FF2B5EF4-FFF2-40B4-BE49-F238E27FC236}">
                <a16:creationId xmlns:a16="http://schemas.microsoft.com/office/drawing/2014/main" id="{BC46303C-947A-11D4-C62F-742AAE2D78DD}"/>
              </a:ext>
            </a:extLst>
          </p:cNvPr>
          <p:cNvPicPr>
            <a:picLocks noChangeAspect="1"/>
          </p:cNvPicPr>
          <p:nvPr/>
        </p:nvPicPr>
        <p:blipFill>
          <a:blip r:embed="rId6"/>
          <a:stretch>
            <a:fillRect/>
          </a:stretch>
        </p:blipFill>
        <p:spPr>
          <a:xfrm>
            <a:off x="2249965" y="2565660"/>
            <a:ext cx="4914025" cy="1928968"/>
          </a:xfrm>
          <a:prstGeom prst="rect">
            <a:avLst/>
          </a:prstGeom>
        </p:spPr>
      </p:pic>
      <p:pic>
        <p:nvPicPr>
          <p:cNvPr id="17" name="Imagen 16">
            <a:extLst>
              <a:ext uri="{FF2B5EF4-FFF2-40B4-BE49-F238E27FC236}">
                <a16:creationId xmlns:a16="http://schemas.microsoft.com/office/drawing/2014/main" id="{9ACF6006-6613-9894-742C-99000F95055A}"/>
              </a:ext>
            </a:extLst>
          </p:cNvPr>
          <p:cNvPicPr>
            <a:picLocks noChangeAspect="1"/>
          </p:cNvPicPr>
          <p:nvPr/>
        </p:nvPicPr>
        <p:blipFill>
          <a:blip r:embed="rId7"/>
          <a:stretch>
            <a:fillRect/>
          </a:stretch>
        </p:blipFill>
        <p:spPr>
          <a:xfrm>
            <a:off x="24198" y="5530371"/>
            <a:ext cx="5870628" cy="3613629"/>
          </a:xfrm>
          <a:prstGeom prst="rect">
            <a:avLst/>
          </a:prstGeom>
        </p:spPr>
      </p:pic>
    </p:spTree>
    <p:extLst>
      <p:ext uri="{BB962C8B-B14F-4D97-AF65-F5344CB8AC3E}">
        <p14:creationId xmlns:p14="http://schemas.microsoft.com/office/powerpoint/2010/main" val="78289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522"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 y brotes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7</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Distribución de los brotes</a:t>
            </a: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a:latin typeface="Arial Narrow" panose="020B0606020202030204" pitchFamily="34" charset="0"/>
                        </a:rPr>
                        <a:t>Lugar</a:t>
                      </a:r>
                    </a:p>
                  </a:txBody>
                  <a:tcPr/>
                </a:tc>
                <a:tc>
                  <a:txBody>
                    <a:bodyPr/>
                    <a:lstStyle/>
                    <a:p>
                      <a:pPr algn="ctr"/>
                      <a:r>
                        <a:rPr lang="es-CO" sz="1000" dirty="0">
                          <a:latin typeface="Arial Narrow" panose="020B0606020202030204" pitchFamily="34" charset="0"/>
                        </a:rPr>
                        <a:t>Total brotes</a:t>
                      </a:r>
                    </a:p>
                  </a:txBody>
                  <a:tcPr/>
                </a:tc>
                <a:extLst>
                  <a:ext uri="{0D108BD9-81ED-4DB2-BD59-A6C34878D82A}">
                    <a16:rowId xmlns:a16="http://schemas.microsoft.com/office/drawing/2014/main" val="10000"/>
                  </a:ext>
                </a:extLst>
              </a:tr>
              <a:tr h="178572">
                <a:tc>
                  <a:txBody>
                    <a:bodyPr/>
                    <a:lstStyle/>
                    <a:p>
                      <a:pPr algn="l"/>
                      <a:r>
                        <a:rPr lang="es-CO" sz="1000" dirty="0">
                          <a:latin typeface="Arial Narrow" panose="020B0606020202030204" pitchFamily="34" charset="0"/>
                        </a:rPr>
                        <a:t>Sector educativo</a:t>
                      </a:r>
                    </a:p>
                  </a:txBody>
                  <a:tcPr/>
                </a:tc>
                <a:tc>
                  <a:txBody>
                    <a:bodyPr/>
                    <a:lstStyle/>
                    <a:p>
                      <a:pPr algn="ctr"/>
                      <a:r>
                        <a:rPr lang="es-CO" sz="1000" dirty="0">
                          <a:latin typeface="Arial Narrow" panose="020B0606020202030204" pitchFamily="34" charset="0"/>
                        </a:rPr>
                        <a:t>0</a:t>
                      </a:r>
                    </a:p>
                  </a:txBody>
                  <a:tcPr/>
                </a:tc>
                <a:extLst>
                  <a:ext uri="{0D108BD9-81ED-4DB2-BD59-A6C34878D82A}">
                    <a16:rowId xmlns:a16="http://schemas.microsoft.com/office/drawing/2014/main" val="10001"/>
                  </a:ext>
                </a:extLst>
              </a:tr>
              <a:tr h="405845">
                <a:tc>
                  <a:txBody>
                    <a:bodyPr/>
                    <a:lstStyle/>
                    <a:p>
                      <a:pPr algn="l"/>
                      <a:r>
                        <a:rPr lang="es-CO" sz="1000" dirty="0">
                          <a:latin typeface="Arial Narrow" panose="020B0606020202030204" pitchFamily="34" charset="0"/>
                        </a:rPr>
                        <a:t>Centro Penitenciario- Estación</a:t>
                      </a:r>
                      <a:r>
                        <a:rPr lang="es-CO" sz="1000" baseline="0" dirty="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419" sz="1000" dirty="0">
                          <a:latin typeface="Arial Narrow" panose="020B0606020202030204" pitchFamily="34" charset="0"/>
                        </a:rPr>
                        <a:t>2</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a:latin typeface="Arial Narrow" panose="020B0606020202030204" pitchFamily="34" charset="0"/>
                        </a:rPr>
                        <a:t>Otro </a:t>
                      </a:r>
                    </a:p>
                  </a:txBody>
                  <a:tcPr/>
                </a:tc>
                <a:tc>
                  <a:txBody>
                    <a:bodyPr/>
                    <a:lstStyle/>
                    <a:p>
                      <a:pPr algn="ctr"/>
                      <a:r>
                        <a:rPr lang="es-419" sz="1000" dirty="0">
                          <a:latin typeface="Arial Narrow" panose="020B0606020202030204" pitchFamily="34" charset="0"/>
                        </a:rPr>
                        <a:t>2</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a:solidFill>
                            <a:schemeClr val="tx1"/>
                          </a:solidFill>
                          <a:latin typeface="Arial Narrow" panose="020B0606020202030204" pitchFamily="34" charset="0"/>
                          <a:ea typeface="+mn-ea"/>
                          <a:cs typeface="+mn-cs"/>
                        </a:rPr>
                        <a:t>Familiares</a:t>
                      </a:r>
                    </a:p>
                  </a:txBody>
                  <a:tcPr/>
                </a:tc>
                <a:tc>
                  <a:txBody>
                    <a:bodyPr/>
                    <a:lstStyle/>
                    <a:p>
                      <a:pPr marL="0" algn="ctr" defTabSz="914400" rtl="0" eaLnBrk="1" latinLnBrk="0" hangingPunct="1"/>
                      <a:r>
                        <a:rPr lang="es-CO" sz="1000" kern="1200" dirty="0">
                          <a:solidFill>
                            <a:schemeClr val="tx1"/>
                          </a:solidFill>
                          <a:latin typeface="Arial Narrow" panose="020B0606020202030204" pitchFamily="34" charset="0"/>
                          <a:ea typeface="+mn-ea"/>
                          <a:cs typeface="+mn-cs"/>
                        </a:rPr>
                        <a:t>0</a:t>
                      </a: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60992" y="3413763"/>
            <a:ext cx="2148345"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7,05 x 100 mil habitantes</a:t>
            </a:r>
          </a:p>
          <a:p>
            <a:pPr algn="ctr"/>
            <a:r>
              <a:rPr lang="es-ES" sz="1400" b="1" dirty="0">
                <a:latin typeface="Arial Narrow" panose="020B0606020202030204" pitchFamily="34" charset="0"/>
              </a:rPr>
              <a:t>179 casos</a:t>
            </a:r>
          </a:p>
        </p:txBody>
      </p:sp>
      <p:sp>
        <p:nvSpPr>
          <p:cNvPr id="58" name="57 CuadroTexto"/>
          <p:cNvSpPr txBox="1"/>
          <p:nvPr/>
        </p:nvSpPr>
        <p:spPr>
          <a:xfrm>
            <a:off x="4753486" y="3091333"/>
            <a:ext cx="2487186" cy="261610"/>
          </a:xfrm>
          <a:prstGeom prst="rect">
            <a:avLst/>
          </a:prstGeom>
          <a:noFill/>
        </p:spPr>
        <p:txBody>
          <a:bodyPr wrap="square" rtlCol="0">
            <a:spAutoFit/>
          </a:bodyPr>
          <a:lstStyle/>
          <a:p>
            <a:pPr algn="ctr"/>
            <a:r>
              <a:rPr lang="es-ES" sz="1100" b="1" dirty="0">
                <a:latin typeface="Arial Narrow" panose="020B0606020202030204" pitchFamily="34" charset="0"/>
              </a:rPr>
              <a:t>Brotes con investigación de campo</a:t>
            </a:r>
          </a:p>
        </p:txBody>
      </p:sp>
      <p:sp>
        <p:nvSpPr>
          <p:cNvPr id="59" name="58 CuadroTexto"/>
          <p:cNvSpPr txBox="1"/>
          <p:nvPr/>
        </p:nvSpPr>
        <p:spPr>
          <a:xfrm>
            <a:off x="5392721" y="3327432"/>
            <a:ext cx="85792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100%</a:t>
            </a:r>
          </a:p>
          <a:p>
            <a:pPr algn="ctr"/>
            <a:r>
              <a:rPr lang="es-ES" sz="1400" b="1" dirty="0">
                <a:latin typeface="Arial Narrow" panose="020B0606020202030204" pitchFamily="34" charset="0"/>
              </a:rPr>
              <a:t>(4 brotes)</a:t>
            </a:r>
          </a:p>
        </p:txBody>
      </p:sp>
      <p:sp>
        <p:nvSpPr>
          <p:cNvPr id="65" name="64 CuadroTexto"/>
          <p:cNvSpPr txBox="1"/>
          <p:nvPr/>
        </p:nvSpPr>
        <p:spPr>
          <a:xfrm>
            <a:off x="2342448" y="3098459"/>
            <a:ext cx="2598512"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menores de 5 años</a:t>
            </a:r>
          </a:p>
        </p:txBody>
      </p:sp>
      <p:sp>
        <p:nvSpPr>
          <p:cNvPr id="66" name="65 CuadroTexto"/>
          <p:cNvSpPr txBox="1"/>
          <p:nvPr/>
        </p:nvSpPr>
        <p:spPr>
          <a:xfrm>
            <a:off x="3052404" y="3447511"/>
            <a:ext cx="1263487"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19,9 x 100 mil</a:t>
            </a:r>
          </a:p>
          <a:p>
            <a:pPr algn="ctr"/>
            <a:r>
              <a:rPr lang="es-ES" sz="1400" b="1" dirty="0">
                <a:latin typeface="Arial Narrow" panose="020B0606020202030204" pitchFamily="34" charset="0"/>
              </a:rPr>
              <a:t>25 casos</a:t>
            </a:r>
          </a:p>
        </p:txBody>
      </p:sp>
      <p:grpSp>
        <p:nvGrpSpPr>
          <p:cNvPr id="78" name="77 Grupo"/>
          <p:cNvGrpSpPr/>
          <p:nvPr/>
        </p:nvGrpSpPr>
        <p:grpSpPr>
          <a:xfrm>
            <a:off x="1944266" y="757458"/>
            <a:ext cx="1414263" cy="1686506"/>
            <a:chOff x="1700534" y="536982"/>
            <a:chExt cx="1414263" cy="1686506"/>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8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82" name="81 CuadroTexto"/>
            <p:cNvSpPr txBox="1"/>
            <p:nvPr/>
          </p:nvSpPr>
          <p:spPr>
            <a:xfrm>
              <a:off x="1760919" y="194648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8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1,2%</a:t>
              </a: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 caso</a:t>
              </a: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a:t>
              </a: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 casos</a:t>
              </a: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a:t>
              </a:r>
            </a:p>
          </p:txBody>
        </p:sp>
      </p:grpSp>
      <p:grpSp>
        <p:nvGrpSpPr>
          <p:cNvPr id="119" name="67 Grupo"/>
          <p:cNvGrpSpPr/>
          <p:nvPr/>
        </p:nvGrpSpPr>
        <p:grpSpPr>
          <a:xfrm>
            <a:off x="-135413" y="936762"/>
            <a:ext cx="1239485" cy="1512661"/>
            <a:chOff x="-135413" y="539552"/>
            <a:chExt cx="1250054" cy="1731005"/>
          </a:xfrm>
        </p:grpSpPr>
        <p:pic>
          <p:nvPicPr>
            <p:cNvPr id="12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55%</a:t>
              </a:r>
            </a:p>
          </p:txBody>
        </p:sp>
        <p:sp>
          <p:nvSpPr>
            <p:cNvPr id="122" name="70 CuadroTexto"/>
            <p:cNvSpPr txBox="1"/>
            <p:nvPr/>
          </p:nvSpPr>
          <p:spPr>
            <a:xfrm>
              <a:off x="-135413" y="1953575"/>
              <a:ext cx="1229607" cy="316982"/>
            </a:xfrm>
            <a:prstGeom prst="rect">
              <a:avLst/>
            </a:prstGeom>
            <a:noFill/>
          </p:spPr>
          <p:txBody>
            <a:bodyPr wrap="square" rtlCol="0">
              <a:spAutoFit/>
            </a:bodyPr>
            <a:lstStyle/>
            <a:p>
              <a:pPr algn="ctr"/>
              <a:r>
                <a:rPr lang="es-ES" sz="1200" b="1" dirty="0">
                  <a:latin typeface="Arial Narrow" panose="020B0606020202030204" pitchFamily="34" charset="0"/>
                </a:rPr>
                <a:t>98 casos</a:t>
              </a:r>
            </a:p>
          </p:txBody>
        </p:sp>
        <p:sp>
          <p:nvSpPr>
            <p:cNvPr id="123"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124" name="72 Grupo"/>
          <p:cNvGrpSpPr/>
          <p:nvPr/>
        </p:nvGrpSpPr>
        <p:grpSpPr>
          <a:xfrm>
            <a:off x="949682" y="863250"/>
            <a:ext cx="1282616" cy="1594010"/>
            <a:chOff x="767312" y="601726"/>
            <a:chExt cx="1282616" cy="1594010"/>
          </a:xfrm>
        </p:grpSpPr>
        <p:sp>
          <p:nvSpPr>
            <p:cNvPr id="125"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45%</a:t>
              </a:r>
            </a:p>
          </p:txBody>
        </p:sp>
        <p:sp>
          <p:nvSpPr>
            <p:cNvPr id="126" name="74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81 casos</a:t>
              </a:r>
            </a:p>
          </p:txBody>
        </p:sp>
        <p:pic>
          <p:nvPicPr>
            <p:cNvPr id="12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sp>
        <p:nvSpPr>
          <p:cNvPr id="129" name="109 CuadroTexto"/>
          <p:cNvSpPr txBox="1"/>
          <p:nvPr/>
        </p:nvSpPr>
        <p:spPr>
          <a:xfrm>
            <a:off x="50" y="7723509"/>
            <a:ext cx="720080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del evento hasta semana epidemiológica 8 ha estado por encima del límite inferior calculado según los dos años anteriores, con tendencia actual estable. Se evidencia un número de casos por encima de lo esperado según lo observado en 2025. Los cursos de vida con mayor número de casos son los de juventud y adultez con el 65% de los casos. En promedio se notificaron 22 casos por semana epidemiológica.</a:t>
            </a:r>
            <a:endParaRPr lang="es-CO" sz="1400" dirty="0">
              <a:latin typeface="Arial Narrow" panose="020B0606020202030204" pitchFamily="34" charset="0"/>
            </a:endParaRPr>
          </a:p>
        </p:txBody>
      </p:sp>
      <p:graphicFrame>
        <p:nvGraphicFramePr>
          <p:cNvPr id="130" name="19 Diagrama"/>
          <p:cNvGraphicFramePr/>
          <p:nvPr>
            <p:extLst/>
          </p:nvPr>
        </p:nvGraphicFramePr>
        <p:xfrm>
          <a:off x="3255046" y="4829553"/>
          <a:ext cx="4003176" cy="2449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845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II- 2026</a:t>
            </a:r>
          </a:p>
        </p:txBody>
      </p:sp>
      <p:sp>
        <p:nvSpPr>
          <p:cNvPr id="6" name="5 Rectángulo"/>
          <p:cNvSpPr/>
          <p:nvPr/>
        </p:nvSpPr>
        <p:spPr>
          <a:xfrm>
            <a:off x="2274078" y="1816532"/>
            <a:ext cx="4946011" cy="523220"/>
          </a:xfrm>
          <a:prstGeom prst="rect">
            <a:avLst/>
          </a:prstGeom>
        </p:spPr>
        <p:txBody>
          <a:bodyPr wrap="square">
            <a:spAutoFit/>
          </a:bodyPr>
          <a:lstStyle/>
          <a:p>
            <a:r>
              <a:rPr lang="es-CO" sz="600" dirty="0">
                <a:latin typeface="Arial Narrow" panose="020B0606020202030204" pitchFamily="34" charset="0"/>
              </a:rPr>
              <a:t>Fuente: SIVIGILA. Secretaria de Salud de Medellín.</a:t>
            </a:r>
          </a:p>
          <a:p>
            <a:pPr algn="just"/>
            <a:r>
              <a:rPr lang="es-CO" sz="1100" dirty="0">
                <a:latin typeface="Arial Narrow" panose="020B0606020202030204" pitchFamily="34" charset="0"/>
              </a:rPr>
              <a:t>Figura. Gráfico de control meningitis por Meningococo. Medellín, a período epidemiológico II de 2026. </a:t>
            </a: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7</a:t>
              </a: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102925" y="5079459"/>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699785" y="5517176"/>
            <a:ext cx="1882089" cy="577081"/>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2273172" y="646924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384499" y="646924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1154132" y="5990611"/>
            <a:ext cx="1008971" cy="461665"/>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0,27* 100 mil</a:t>
            </a:r>
          </a:p>
          <a:p>
            <a:pPr algn="ctr"/>
            <a:r>
              <a:rPr lang="es-ES" sz="1200" b="1" dirty="0">
                <a:latin typeface="Arial Narrow" panose="020B0606020202030204" pitchFamily="34" charset="0"/>
              </a:rPr>
              <a:t> 7 casos</a:t>
            </a:r>
          </a:p>
        </p:txBody>
      </p:sp>
      <p:sp>
        <p:nvSpPr>
          <p:cNvPr id="55" name="54 CuadroTexto"/>
          <p:cNvSpPr txBox="1"/>
          <p:nvPr/>
        </p:nvSpPr>
        <p:spPr>
          <a:xfrm>
            <a:off x="1268421" y="6591704"/>
            <a:ext cx="2487186" cy="261610"/>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 de campo</a:t>
            </a:r>
          </a:p>
        </p:txBody>
      </p:sp>
      <p:sp>
        <p:nvSpPr>
          <p:cNvPr id="56" name="55 CuadroTexto"/>
          <p:cNvSpPr txBox="1"/>
          <p:nvPr/>
        </p:nvSpPr>
        <p:spPr>
          <a:xfrm>
            <a:off x="2260689" y="6853314"/>
            <a:ext cx="676788"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p:txBody>
      </p:sp>
      <p:sp>
        <p:nvSpPr>
          <p:cNvPr id="58" name="57 CuadroTexto"/>
          <p:cNvSpPr txBox="1"/>
          <p:nvPr/>
        </p:nvSpPr>
        <p:spPr>
          <a:xfrm>
            <a:off x="2512014" y="551717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incidencia de meningitis bacterianas  en menores de 5 años</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8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113"/>
            <a:ext cx="2075175" cy="830997"/>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Meningitis bacterianas</a:t>
            </a:r>
          </a:p>
        </p:txBody>
      </p:sp>
      <p:sp>
        <p:nvSpPr>
          <p:cNvPr id="47" name="46 CuadroTexto"/>
          <p:cNvSpPr txBox="1"/>
          <p:nvPr/>
        </p:nvSpPr>
        <p:spPr>
          <a:xfrm>
            <a:off x="3265218" y="5976806"/>
            <a:ext cx="649537"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a:t>
            </a:r>
          </a:p>
          <a:p>
            <a:pPr algn="ctr"/>
            <a:r>
              <a:rPr lang="es-ES" sz="1200" b="1" dirty="0">
                <a:latin typeface="Arial Narrow" panose="020B0606020202030204" pitchFamily="34" charset="0"/>
              </a:rPr>
              <a:t>0 casos</a:t>
            </a:r>
          </a:p>
        </p:txBody>
      </p:sp>
      <p:sp>
        <p:nvSpPr>
          <p:cNvPr id="46" name="45 Rectángulo"/>
          <p:cNvSpPr/>
          <p:nvPr/>
        </p:nvSpPr>
        <p:spPr>
          <a:xfrm>
            <a:off x="224092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2" name="51 Grupo"/>
          <p:cNvGrpSpPr/>
          <p:nvPr/>
        </p:nvGrpSpPr>
        <p:grpSpPr>
          <a:xfrm>
            <a:off x="2566197" y="4103409"/>
            <a:ext cx="1229607" cy="650645"/>
            <a:chOff x="-14122" y="7072716"/>
            <a:chExt cx="1229607" cy="650645"/>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3 caso</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650645"/>
            <a:chOff x="-14122" y="7072716"/>
            <a:chExt cx="1229607" cy="650645"/>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 caso</a:t>
              </a: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664293"/>
            <a:chOff x="-14122" y="7072716"/>
            <a:chExt cx="1229607" cy="664293"/>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&lt; 5 años</a:t>
              </a: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 casos</a:t>
              </a:r>
            </a:p>
          </p:txBody>
        </p:sp>
      </p:grpSp>
      <p:grpSp>
        <p:nvGrpSpPr>
          <p:cNvPr id="74" name="73 Grupo"/>
          <p:cNvGrpSpPr/>
          <p:nvPr/>
        </p:nvGrpSpPr>
        <p:grpSpPr>
          <a:xfrm>
            <a:off x="5823459" y="4064492"/>
            <a:ext cx="1229607" cy="664293"/>
            <a:chOff x="-14122" y="7072716"/>
            <a:chExt cx="1229607" cy="664293"/>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&gt; 65 años</a:t>
              </a:r>
            </a:p>
          </p:txBody>
        </p:sp>
        <p:sp>
          <p:nvSpPr>
            <p:cNvPr id="76" name="75 Rectángulo redondeado"/>
            <p:cNvSpPr/>
            <p:nvPr/>
          </p:nvSpPr>
          <p:spPr>
            <a:xfrm>
              <a:off x="209546" y="7376969"/>
              <a:ext cx="865691"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2 casos</a:t>
              </a: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89" name="88 CuadroTexto"/>
          <p:cNvSpPr txBox="1"/>
          <p:nvPr/>
        </p:nvSpPr>
        <p:spPr>
          <a:xfrm>
            <a:off x="6281" y="7917195"/>
            <a:ext cx="7190058" cy="577081"/>
          </a:xfrm>
          <a:prstGeom prst="rect">
            <a:avLst/>
          </a:prstGeom>
          <a:noFill/>
        </p:spPr>
        <p:txBody>
          <a:bodyPr wrap="square" rtlCol="0">
            <a:spAutoFit/>
          </a:bodyPr>
          <a:lstStyle/>
          <a:p>
            <a:pPr algn="just"/>
            <a:r>
              <a:rPr lang="es-CO" sz="1050" dirty="0">
                <a:latin typeface="Arial Narrow" panose="020B0606020202030204" pitchFamily="34" charset="0"/>
              </a:rPr>
              <a:t>De los 7 casos confirmados, cuatro (4) corresponden a aislamiento de </a:t>
            </a:r>
            <a:r>
              <a:rPr lang="es-CO" sz="1050" i="1" dirty="0">
                <a:latin typeface="Arial Narrow" panose="020B0606020202030204" pitchFamily="34" charset="0"/>
              </a:rPr>
              <a:t>S. </a:t>
            </a:r>
            <a:r>
              <a:rPr lang="es-CO" sz="1050" i="1" dirty="0" err="1">
                <a:latin typeface="Arial Narrow" panose="020B0606020202030204" pitchFamily="34" charset="0"/>
              </a:rPr>
              <a:t>pnemoniae</a:t>
            </a:r>
            <a:r>
              <a:rPr lang="es-CO" sz="1050" dirty="0">
                <a:latin typeface="Arial Narrow" panose="020B0606020202030204" pitchFamily="34" charset="0"/>
              </a:rPr>
              <a:t>, uno (1) a </a:t>
            </a:r>
            <a:r>
              <a:rPr lang="es-CO" sz="1050" i="1" dirty="0">
                <a:latin typeface="Arial Narrow" panose="020B0606020202030204" pitchFamily="34" charset="0"/>
              </a:rPr>
              <a:t>N. meningitidis, </a:t>
            </a:r>
            <a:r>
              <a:rPr lang="es-CO" sz="1050" dirty="0">
                <a:latin typeface="Arial Narrow" panose="020B0606020202030204" pitchFamily="34" charset="0"/>
              </a:rPr>
              <a:t>uno (1)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y el restante (1) a otros agentes bacterianos. Se han notificado tres (3) casos con condición final fallecido, correspondientes a aislamiento o detección de </a:t>
            </a:r>
            <a:r>
              <a:rPr lang="es-CO" sz="1050" i="1" dirty="0">
                <a:latin typeface="Arial Narrow" panose="020B0606020202030204" pitchFamily="34" charset="0"/>
              </a:rPr>
              <a:t>S. </a:t>
            </a:r>
            <a:r>
              <a:rPr lang="es-CO" sz="1050" i="1" dirty="0" err="1">
                <a:latin typeface="Arial Narrow" panose="020B0606020202030204" pitchFamily="34" charset="0"/>
              </a:rPr>
              <a:t>pneumoniae</a:t>
            </a:r>
            <a:r>
              <a:rPr lang="es-CO" sz="1050" i="1" dirty="0">
                <a:latin typeface="Arial Narrow" panose="020B0606020202030204" pitchFamily="34" charset="0"/>
              </a:rPr>
              <a:t> </a:t>
            </a:r>
            <a:r>
              <a:rPr lang="es-CO" sz="1050" dirty="0">
                <a:latin typeface="Arial Narrow" panose="020B0606020202030204" pitchFamily="34" charset="0"/>
              </a:rPr>
              <a:t>(2) y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(1)</a:t>
            </a:r>
            <a:r>
              <a:rPr lang="es-CO" sz="1050" i="1" dirty="0">
                <a:latin typeface="Arial Narrow" panose="020B0606020202030204" pitchFamily="34" charset="0"/>
              </a:rPr>
              <a:t>.</a:t>
            </a:r>
          </a:p>
        </p:txBody>
      </p:sp>
      <p:sp>
        <p:nvSpPr>
          <p:cNvPr id="79" name="78 CuadroTexto"/>
          <p:cNvSpPr txBox="1"/>
          <p:nvPr/>
        </p:nvSpPr>
        <p:spPr>
          <a:xfrm>
            <a:off x="-89980" y="4516131"/>
            <a:ext cx="2465831" cy="400110"/>
          </a:xfrm>
          <a:prstGeom prst="rect">
            <a:avLst/>
          </a:prstGeom>
          <a:noFill/>
        </p:spPr>
        <p:txBody>
          <a:bodyPr wrap="square" rtlCol="0">
            <a:spAutoFit/>
          </a:bodyPr>
          <a:lstStyle/>
          <a:p>
            <a:pPr algn="ctr"/>
            <a:r>
              <a:rPr lang="es-ES" sz="1000" b="1" dirty="0">
                <a:latin typeface="Arial Narrow" panose="020B0606020202030204" pitchFamily="34" charset="0"/>
              </a:rPr>
              <a:t>Comportamiento similar respecto al mismo período del año anterior.</a:t>
            </a: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Edad</a:t>
              </a:r>
            </a:p>
          </p:txBody>
        </p:sp>
      </p:grpSp>
      <p:pic>
        <p:nvPicPr>
          <p:cNvPr id="3" name="Imagen 2">
            <a:extLst>
              <a:ext uri="{FF2B5EF4-FFF2-40B4-BE49-F238E27FC236}">
                <a16:creationId xmlns:a16="http://schemas.microsoft.com/office/drawing/2014/main" id="{1C917C78-6532-37B5-3D49-6101830411FC}"/>
              </a:ext>
            </a:extLst>
          </p:cNvPr>
          <p:cNvPicPr>
            <a:picLocks noChangeAspect="1"/>
          </p:cNvPicPr>
          <p:nvPr/>
        </p:nvPicPr>
        <p:blipFill>
          <a:blip r:embed="rId9"/>
          <a:stretch>
            <a:fillRect/>
          </a:stretch>
        </p:blipFill>
        <p:spPr>
          <a:xfrm>
            <a:off x="2214045" y="350907"/>
            <a:ext cx="4982294" cy="1479699"/>
          </a:xfrm>
          <a:prstGeom prst="rect">
            <a:avLst/>
          </a:prstGeom>
        </p:spPr>
      </p:pic>
    </p:spTree>
    <p:extLst>
      <p:ext uri="{BB962C8B-B14F-4D97-AF65-F5344CB8AC3E}">
        <p14:creationId xmlns:p14="http://schemas.microsoft.com/office/powerpoint/2010/main" val="159352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7975"/>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9 </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a:latin typeface="Arial Narrow" panose="020B0606020202030204" pitchFamily="34" charset="0"/>
                </a:rPr>
                <a:t>Otros eventos inmunoprevenibles de baja frecuencia</a:t>
              </a: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Parálisis Flácida</a:t>
            </a: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79568" y="558210"/>
            <a:ext cx="1951371"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Síndrome 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36 Título"/>
          <p:cNvSpPr txBox="1">
            <a:spLocks/>
          </p:cNvSpPr>
          <p:nvPr/>
        </p:nvSpPr>
        <p:spPr>
          <a:xfrm>
            <a:off x="-77910" y="3306281"/>
            <a:ext cx="202217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Tétanos accidental</a:t>
            </a:r>
          </a:p>
        </p:txBody>
      </p:sp>
      <p:sp>
        <p:nvSpPr>
          <p:cNvPr id="24" name="23 CuadroTexto"/>
          <p:cNvSpPr txBox="1"/>
          <p:nvPr/>
        </p:nvSpPr>
        <p:spPr>
          <a:xfrm>
            <a:off x="1886974" y="523655"/>
            <a:ext cx="1668137"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8 no se han notificado casos ni probables para este evento en residentes de Medellín. </a:t>
            </a:r>
          </a:p>
          <a:p>
            <a:pPr algn="just"/>
            <a:r>
              <a:rPr lang="es-CO" sz="1100" dirty="0">
                <a:latin typeface="Arial Narrow" panose="020B0606020202030204" pitchFamily="34" charset="0"/>
              </a:rPr>
              <a:t>La meta de notificación para este evento es de 1 o más casos en un año por cada </a:t>
            </a:r>
            <a:r>
              <a:rPr lang="es-ES" sz="1100" dirty="0">
                <a:latin typeface="Arial Narrow" panose="020B0606020202030204" pitchFamily="34" charset="0"/>
              </a:rPr>
              <a:t>100.000 habitantes menores de 15 años, lo que se traduce en 5 o más casos en el año para Medellín.</a:t>
            </a:r>
            <a:endParaRPr lang="es-CO" sz="1100" dirty="0">
              <a:latin typeface="Arial Narrow" panose="020B0606020202030204" pitchFamily="34" charset="0"/>
            </a:endParaRPr>
          </a:p>
        </p:txBody>
      </p:sp>
      <p:sp>
        <p:nvSpPr>
          <p:cNvPr id="33" name="36 Título"/>
          <p:cNvSpPr txBox="1">
            <a:spLocks/>
          </p:cNvSpPr>
          <p:nvPr/>
        </p:nvSpPr>
        <p:spPr>
          <a:xfrm>
            <a:off x="3240338" y="3189766"/>
            <a:ext cx="242339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EAPV</a:t>
            </a:r>
          </a:p>
        </p:txBody>
      </p:sp>
      <p:sp>
        <p:nvSpPr>
          <p:cNvPr id="34" name="33 CuadroTexto"/>
          <p:cNvSpPr txBox="1"/>
          <p:nvPr/>
        </p:nvSpPr>
        <p:spPr>
          <a:xfrm>
            <a:off x="5328642" y="506884"/>
            <a:ext cx="1872256"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8 se han notificado 7 casos</a:t>
            </a:r>
            <a:r>
              <a:rPr lang="es-CO" sz="1100" dirty="0">
                <a:solidFill>
                  <a:srgbClr val="FF0000"/>
                </a:solidFill>
                <a:latin typeface="Arial Narrow" panose="020B0606020202030204" pitchFamily="34" charset="0"/>
              </a:rPr>
              <a:t>  </a:t>
            </a:r>
            <a:r>
              <a:rPr lang="es-CO" sz="1100" dirty="0">
                <a:latin typeface="Arial Narrow" panose="020B0606020202030204" pitchFamily="34" charset="0"/>
              </a:rPr>
              <a:t>sospechosos de síndrome de rubeola congénita en residentes de la Ciudad, para una tasa de notificación de 3,9 casos por 10.000 nacidos vivos. La meta de notificación para este evento debería ser mayor a un caso por 10,000 nacidos vivos. 6 de los 7 casos fueron descartados por laboratorio.</a:t>
            </a:r>
          </a:p>
        </p:txBody>
      </p:sp>
      <p:sp>
        <p:nvSpPr>
          <p:cNvPr id="35" name="34 CuadroTexto"/>
          <p:cNvSpPr txBox="1"/>
          <p:nvPr/>
        </p:nvSpPr>
        <p:spPr>
          <a:xfrm>
            <a:off x="1937501" y="3475558"/>
            <a:ext cx="1623594" cy="127727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8 no se han notificado casos probables, ni confirmados por clínica para este evento en residentes de Medellín. </a:t>
            </a:r>
          </a:p>
          <a:p>
            <a:pPr algn="just"/>
            <a:endParaRPr lang="es-CO" sz="1100" dirty="0">
              <a:latin typeface="Arial Narrow" panose="020B0606020202030204" pitchFamily="34" charset="0"/>
            </a:endParaRPr>
          </a:p>
        </p:txBody>
      </p:sp>
      <p:sp>
        <p:nvSpPr>
          <p:cNvPr id="36" name="35 CuadroTexto"/>
          <p:cNvSpPr txBox="1"/>
          <p:nvPr/>
        </p:nvSpPr>
        <p:spPr>
          <a:xfrm>
            <a:off x="5430939" y="3446785"/>
            <a:ext cx="1604307" cy="769441"/>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8 se no han notificado casos probables para este evento.</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20106" y="6030032"/>
            <a:ext cx="1954957" cy="253916"/>
          </a:xfrm>
          <a:prstGeom prst="rect">
            <a:avLst/>
          </a:prstGeom>
          <a:noFill/>
        </p:spPr>
        <p:txBody>
          <a:bodyPr wrap="square" rtlCol="0">
            <a:spAutoFit/>
          </a:bodyPr>
          <a:lstStyle/>
          <a:p>
            <a:r>
              <a:rPr lang="es-ES" sz="1050" b="1" dirty="0">
                <a:latin typeface="Arial Narrow" panose="020B0606020202030204" pitchFamily="34" charset="0"/>
              </a:rPr>
              <a:t>Periodo epidemiológico II- 2026</a:t>
            </a:r>
          </a:p>
        </p:txBody>
      </p:sp>
      <p:sp>
        <p:nvSpPr>
          <p:cNvPr id="39" name="36 Título"/>
          <p:cNvSpPr txBox="1">
            <a:spLocks/>
          </p:cNvSpPr>
          <p:nvPr/>
        </p:nvSpPr>
        <p:spPr>
          <a:xfrm>
            <a:off x="-174906" y="5623229"/>
            <a:ext cx="225399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Difteria</a:t>
            </a: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446550"/>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8 se ha notificado 1 caso probable para este evento en residentes de Medellín. El caso fue descartado por laboratorio.</a:t>
            </a:r>
          </a:p>
          <a:p>
            <a:pPr algn="just"/>
            <a:endParaRPr lang="es-CO" sz="11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36 Título"/>
          <p:cNvSpPr txBox="1">
            <a:spLocks/>
          </p:cNvSpPr>
          <p:nvPr/>
        </p:nvSpPr>
        <p:spPr>
          <a:xfrm>
            <a:off x="3546187" y="5581240"/>
            <a:ext cx="1782455"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Sarampión y Rubeola</a:t>
            </a:r>
          </a:p>
        </p:txBody>
      </p:sp>
      <p:sp>
        <p:nvSpPr>
          <p:cNvPr id="46" name="45 CuadroTexto"/>
          <p:cNvSpPr txBox="1"/>
          <p:nvPr/>
        </p:nvSpPr>
        <p:spPr>
          <a:xfrm>
            <a:off x="5318012" y="5580112"/>
            <a:ext cx="1882886" cy="2631490"/>
          </a:xfrm>
          <a:prstGeom prst="rect">
            <a:avLst/>
          </a:prstGeom>
          <a:noFill/>
        </p:spPr>
        <p:txBody>
          <a:bodyPr wrap="square" rtlCol="0">
            <a:spAutoFit/>
          </a:bodyPr>
          <a:lstStyle/>
          <a:p>
            <a:pPr algn="just"/>
            <a:r>
              <a:rPr lang="es-ES" sz="1100" dirty="0">
                <a:latin typeface="Arial Narrow" panose="020B0606020202030204" pitchFamily="34" charset="0"/>
              </a:rPr>
              <a:t>Hasta la semana epidemiológica 8 se han notificado en residentes de la Ciudad 20 casos sospechosos de sarampión/rubéola, para una tasa de notificación de 0,79 casos por cada 100.000 habitantes, indicando esto que se cumple con la meta de notificación de del evento proporcional en este periodo y que debe ser mayor a 2 casos por cada 100.000 habitantes durante un año (53 casos), o 1 caso por 100.000 habitantes por</a:t>
            </a:r>
          </a:p>
        </p:txBody>
      </p:sp>
      <p:sp>
        <p:nvSpPr>
          <p:cNvPr id="2" name="1 Rectángulo"/>
          <p:cNvSpPr/>
          <p:nvPr/>
        </p:nvSpPr>
        <p:spPr>
          <a:xfrm>
            <a:off x="49846" y="8170399"/>
            <a:ext cx="7092912" cy="769441"/>
          </a:xfrm>
          <a:prstGeom prst="rect">
            <a:avLst/>
          </a:prstGeom>
          <a:noFill/>
        </p:spPr>
        <p:txBody>
          <a:bodyPr wrap="square" rtlCol="0">
            <a:spAutoFit/>
          </a:bodyPr>
          <a:lstStyle/>
          <a:p>
            <a:pPr algn="just"/>
            <a:r>
              <a:rPr lang="es-ES" sz="1100" dirty="0">
                <a:latin typeface="Arial Narrow" panose="020B0606020202030204" pitchFamily="34" charset="0"/>
              </a:rPr>
              <a:t>periodo epidemiológico (4 a 5 casos). Todos los casos ya fueron descartados después de haber realizado lo establecido por laboratorio e investigación epidemiológica de campo IEC. No se han confirmado casos de sarampión ni de rubeola. Sin embargo, se debe estar alerta por la situación epidemiológica de estas enfermedades en el país y en todo el mundo. El 100% de los casos notificados contaron con IEC en las primeras 48 horas después de su notificación.</a:t>
            </a:r>
          </a:p>
        </p:txBody>
      </p:sp>
      <p:sp>
        <p:nvSpPr>
          <p:cNvPr id="47" name="37 CuadroTexto"/>
          <p:cNvSpPr txBox="1"/>
          <p:nvPr/>
        </p:nvSpPr>
        <p:spPr>
          <a:xfrm>
            <a:off x="-3532" y="1006123"/>
            <a:ext cx="1941033" cy="253916"/>
          </a:xfrm>
          <a:prstGeom prst="rect">
            <a:avLst/>
          </a:prstGeom>
          <a:noFill/>
        </p:spPr>
        <p:txBody>
          <a:bodyPr wrap="square" rtlCol="0">
            <a:spAutoFit/>
          </a:bodyPr>
          <a:lstStyle/>
          <a:p>
            <a:r>
              <a:rPr lang="es-ES" sz="1050" b="1" dirty="0">
                <a:latin typeface="Arial Narrow" panose="020B0606020202030204" pitchFamily="34" charset="0"/>
              </a:rPr>
              <a:t>Periodo epidemiológico II- 2026</a:t>
            </a:r>
          </a:p>
        </p:txBody>
      </p:sp>
      <p:sp>
        <p:nvSpPr>
          <p:cNvPr id="48" name="37 CuadroTexto"/>
          <p:cNvSpPr txBox="1"/>
          <p:nvPr/>
        </p:nvSpPr>
        <p:spPr>
          <a:xfrm>
            <a:off x="50" y="3581646"/>
            <a:ext cx="1954908" cy="253916"/>
          </a:xfrm>
          <a:prstGeom prst="rect">
            <a:avLst/>
          </a:prstGeom>
          <a:noFill/>
        </p:spPr>
        <p:txBody>
          <a:bodyPr wrap="square" rtlCol="0">
            <a:spAutoFit/>
          </a:bodyPr>
          <a:lstStyle/>
          <a:p>
            <a:r>
              <a:rPr lang="es-ES" sz="1050" b="1" dirty="0">
                <a:latin typeface="Arial Narrow" panose="020B0606020202030204" pitchFamily="34" charset="0"/>
              </a:rPr>
              <a:t>Periodo epidemiológico II- 2026</a:t>
            </a:r>
          </a:p>
        </p:txBody>
      </p:sp>
      <p:sp>
        <p:nvSpPr>
          <p:cNvPr id="50" name="37 CuadroTexto"/>
          <p:cNvSpPr txBox="1"/>
          <p:nvPr/>
        </p:nvSpPr>
        <p:spPr>
          <a:xfrm>
            <a:off x="3503567" y="1022712"/>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II- 2026</a:t>
            </a:r>
          </a:p>
        </p:txBody>
      </p:sp>
      <p:sp>
        <p:nvSpPr>
          <p:cNvPr id="41" name="37 CuadroTexto"/>
          <p:cNvSpPr txBox="1"/>
          <p:nvPr/>
        </p:nvSpPr>
        <p:spPr>
          <a:xfrm>
            <a:off x="3501148" y="3547456"/>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II- 2026</a:t>
            </a:r>
          </a:p>
        </p:txBody>
      </p:sp>
      <p:sp>
        <p:nvSpPr>
          <p:cNvPr id="51" name="37 CuadroTexto"/>
          <p:cNvSpPr txBox="1"/>
          <p:nvPr/>
        </p:nvSpPr>
        <p:spPr>
          <a:xfrm>
            <a:off x="3513147" y="6060773"/>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II- 2026</a:t>
            </a:r>
          </a:p>
        </p:txBody>
      </p:sp>
    </p:spTree>
    <p:extLst>
      <p:ext uri="{BB962C8B-B14F-4D97-AF65-F5344CB8AC3E}">
        <p14:creationId xmlns:p14="http://schemas.microsoft.com/office/powerpoint/2010/main" val="2085927902"/>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5590</Words>
  <Application>Microsoft Office PowerPoint</Application>
  <PresentationFormat>Personalizado</PresentationFormat>
  <Paragraphs>952</Paragraphs>
  <Slides>32</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Calibri</vt:lpstr>
      <vt:lpstr>Cambria</vt:lpstr>
      <vt:lpstr>Arial Narrow</vt:lpstr>
      <vt:lpstr>Arial</vt:lpstr>
      <vt:lpstr>Libre Franklin Black</vt:lpstr>
      <vt:lpstr>Times New Roman</vt:lpstr>
      <vt:lpstr>Arial MT</vt:lpstr>
      <vt:lpstr>Tema de Office</vt:lpstr>
      <vt:lpstr>Presentación</vt:lpstr>
      <vt:lpstr>Contenido</vt:lpstr>
      <vt:lpstr>Tosferina</vt:lpstr>
      <vt:lpstr>Parotiditis</vt:lpstr>
      <vt:lpstr>Presentación de PowerPoint</vt:lpstr>
      <vt:lpstr>Varicela</vt:lpstr>
      <vt:lpstr>Presentación de PowerPoint</vt:lpstr>
      <vt:lpstr>Meningitis bacterianas</vt:lpstr>
      <vt:lpstr>Presentación de PowerPoint</vt:lpstr>
      <vt:lpstr>Hepatitis A</vt:lpstr>
      <vt:lpstr>Fiebre Tifoidea</vt:lpstr>
      <vt:lpstr>Intoxicaciones</vt:lpstr>
      <vt:lpstr>Presentación de PowerPoint</vt:lpstr>
      <vt:lpstr>Presentación de PowerPoint</vt:lpstr>
      <vt:lpstr>Enfermedad transmitida por alimentos ETA </vt:lpstr>
      <vt:lpstr>Presentación de PowerPoint</vt:lpstr>
      <vt:lpstr>Presentación de PowerPoint</vt:lpstr>
      <vt:lpstr>Presentación de PowerPoint</vt:lpstr>
      <vt:lpstr>Presentación de PowerPoint</vt:lpstr>
      <vt:lpstr>Intento de suicidio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creator>Silvana Zapata Bedoya</dc:creator>
  <cp:lastModifiedBy>Usuario de Windows</cp:lastModifiedBy>
  <cp:revision>43</cp:revision>
  <dcterms:created xsi:type="dcterms:W3CDTF">2019-03-11T16:04:20Z</dcterms:created>
  <dcterms:modified xsi:type="dcterms:W3CDTF">2026-06-05T21:16:42Z</dcterms:modified>
</cp:coreProperties>
</file>