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6"/>
  </p:notesMasterIdLst>
  <p:sldIdLst>
    <p:sldId id="256" r:id="rId2"/>
    <p:sldId id="258" r:id="rId3"/>
    <p:sldId id="840" r:id="rId4"/>
    <p:sldId id="841" r:id="rId5"/>
    <p:sldId id="842" r:id="rId6"/>
    <p:sldId id="843" r:id="rId7"/>
    <p:sldId id="844" r:id="rId8"/>
    <p:sldId id="845" r:id="rId9"/>
    <p:sldId id="846" r:id="rId10"/>
    <p:sldId id="847" r:id="rId11"/>
    <p:sldId id="848" r:id="rId12"/>
    <p:sldId id="849" r:id="rId13"/>
    <p:sldId id="850" r:id="rId14"/>
    <p:sldId id="851" r:id="rId15"/>
    <p:sldId id="852" r:id="rId16"/>
    <p:sldId id="853" r:id="rId17"/>
    <p:sldId id="854" r:id="rId18"/>
    <p:sldId id="855" r:id="rId19"/>
    <p:sldId id="856" r:id="rId20"/>
    <p:sldId id="862" r:id="rId21"/>
    <p:sldId id="863" r:id="rId22"/>
    <p:sldId id="864" r:id="rId23"/>
    <p:sldId id="865" r:id="rId24"/>
    <p:sldId id="866" r:id="rId25"/>
    <p:sldId id="867" r:id="rId26"/>
    <p:sldId id="868" r:id="rId27"/>
    <p:sldId id="860" r:id="rId28"/>
    <p:sldId id="861" r:id="rId29"/>
    <p:sldId id="857" r:id="rId30"/>
    <p:sldId id="858" r:id="rId31"/>
    <p:sldId id="859" r:id="rId32"/>
    <p:sldId id="869" r:id="rId33"/>
    <p:sldId id="870" r:id="rId34"/>
    <p:sldId id="871" r:id="rId35"/>
    <p:sldId id="872" r:id="rId36"/>
    <p:sldId id="873" r:id="rId37"/>
    <p:sldId id="874" r:id="rId38"/>
    <p:sldId id="875" r:id="rId39"/>
    <p:sldId id="876" r:id="rId40"/>
    <p:sldId id="877" r:id="rId41"/>
    <p:sldId id="878" r:id="rId42"/>
    <p:sldId id="879" r:id="rId43"/>
    <p:sldId id="880" r:id="rId44"/>
    <p:sldId id="311" r:id="rId45"/>
  </p:sldIdLst>
  <p:sldSz cx="7200900" cy="9144000"/>
  <p:notesSz cx="7010400" cy="9296400"/>
  <p:embeddedFontLst>
    <p:embeddedFont>
      <p:font typeface="Calibri" panose="020F0502020204030204" pitchFamily="34" charset="0"/>
      <p:regular r:id="rId47"/>
      <p:bold r:id="rId48"/>
      <p:italic r:id="rId49"/>
      <p:boldItalic r:id="rId50"/>
    </p:embeddedFont>
    <p:embeddedFont>
      <p:font typeface="Cambria" panose="02040503050406030204" pitchFamily="18" charset="0"/>
      <p:regular r:id="rId51"/>
      <p:bold r:id="rId52"/>
      <p:italic r:id="rId53"/>
      <p:boldItalic r:id="rId54"/>
    </p:embeddedFont>
    <p:embeddedFont>
      <p:font typeface="Arial Narrow" panose="020B0606020202030204" pitchFamily="34" charset="0"/>
      <p:regular r:id="rId55"/>
      <p:bold r:id="rId56"/>
      <p:italic r:id="rId57"/>
      <p:boldItalic r:id="rId58"/>
    </p:embeddedFont>
    <p:embeddedFont>
      <p:font typeface="Libre Franklin Black" panose="020B0604020202020204" charset="0"/>
      <p:bold r:id="rId59"/>
      <p:boldItalic r:id="rId6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268">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84" roundtripDataSignature="AMtx7mhq9H1o+73z2AjGQsSkbnHR69S0m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3BA0192-C984-429C-8F2B-7130667B95A3}">
  <a:tblStyle styleId="{93BA0192-C984-429C-8F2B-7130667B95A3}"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6F18B00D-03EA-40F0-9A42-3DDA0B58A833}" styleName="Table_1">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D9C8D0CF-BB21-4FCC-AB7F-7B5F85500848}" styleName="Table_2">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12700" cap="flat" cmpd="sng">
              <a:solidFill>
                <a:schemeClr val="accent6"/>
              </a:solidFill>
              <a:prstDash val="solid"/>
              <a:round/>
              <a:headEnd type="none" w="sm" len="sm"/>
              <a:tailEnd type="none" w="sm" len="sm"/>
            </a:ln>
          </a:top>
          <a:bottom>
            <a:ln w="12700" cap="flat" cmpd="sng">
              <a:solidFill>
                <a:schemeClr val="accent6"/>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fill>
          <a:solidFill>
            <a:schemeClr val="accent6">
              <a:alpha val="20000"/>
            </a:schemeClr>
          </a:solidFill>
        </a:fill>
      </a:tcStyle>
    </a:band1H>
    <a:band2H>
      <a:tcTxStyle/>
      <a:tcStyle>
        <a:tcBdr/>
      </a:tcStyle>
    </a:band2H>
    <a:band1V>
      <a:tcTxStyle/>
      <a:tcStyle>
        <a:tcBdr/>
        <a:fill>
          <a:solidFill>
            <a:schemeClr val="accent6">
              <a:alpha val="20000"/>
            </a:schemeClr>
          </a:solidFill>
        </a:fill>
      </a:tcStyle>
    </a:band1V>
    <a:band2V>
      <a:tcTxStyle/>
      <a:tcStyle>
        <a:tcBdr/>
      </a:tcStyle>
    </a:band2V>
    <a:lastCol>
      <a:tcTxStyle b="on" i="off"/>
      <a:tcStyle>
        <a:tcBdr/>
      </a:tcStyle>
    </a:lastCol>
    <a:firstCol>
      <a:tcTxStyle b="on" i="off"/>
      <a:tcStyle>
        <a:tcBdr/>
      </a:tcStyle>
    </a:firstCol>
    <a:lastRow>
      <a:tcTxStyle b="on" i="off"/>
      <a:tcStyle>
        <a:tcBdr>
          <a:top>
            <a:ln w="12700" cap="flat" cmpd="sng">
              <a:solidFill>
                <a:schemeClr val="accent6"/>
              </a:solidFill>
              <a:prstDash val="solid"/>
              <a:round/>
              <a:headEnd type="none" w="sm" len="sm"/>
              <a:tailEnd type="none" w="sm" len="sm"/>
            </a:ln>
          </a:top>
        </a:tcBdr>
        <a:fill>
          <a:solidFill>
            <a:srgbClr val="FFFFFF">
              <a:alpha val="0"/>
            </a:srgbClr>
          </a:solidFill>
        </a:fill>
      </a:tcStyle>
    </a:lastRow>
    <a:seCell>
      <a:tcTxStyle/>
      <a:tcStyle>
        <a:tcBdr/>
      </a:tcStyle>
    </a:seCell>
    <a:swCell>
      <a:tcTxStyle/>
      <a:tcStyle>
        <a:tcBdr/>
      </a:tcStyle>
    </a:swCell>
    <a:firstRow>
      <a:tcTxStyle b="on" i="off"/>
      <a:tcStyle>
        <a:tcBdr>
          <a:bottom>
            <a:ln w="12700" cap="flat" cmpd="sng">
              <a:solidFill>
                <a:schemeClr val="accent6"/>
              </a:solidFill>
              <a:prstDash val="solid"/>
              <a:round/>
              <a:headEnd type="none" w="sm" len="sm"/>
              <a:tailEnd type="none" w="sm" len="sm"/>
            </a:ln>
          </a:bottom>
        </a:tcBdr>
        <a:fill>
          <a:solidFill>
            <a:srgbClr val="FFFFFF">
              <a:alpha val="0"/>
            </a:srgbClr>
          </a:solidFill>
        </a:fill>
      </a:tcStyle>
    </a:firstRow>
    <a:neCell>
      <a:tcTxStyle/>
      <a:tcStyle>
        <a:tcBdr/>
      </a:tcStyle>
    </a:neCell>
    <a:nwCell>
      <a:tcTxStyle/>
      <a:tcStyle>
        <a:tcBdr/>
      </a:tcStyle>
    </a:nwCell>
  </a:tblStyle>
  <a:tblStyle styleId="{1382ECF1-7B51-4A65-B451-8108D788B6D5}" styleName="Table_3">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23" autoAdjust="0"/>
    <p:restoredTop sz="94660"/>
  </p:normalViewPr>
  <p:slideViewPr>
    <p:cSldViewPr snapToGrid="0">
      <p:cViewPr varScale="1">
        <p:scale>
          <a:sx n="62" d="100"/>
          <a:sy n="62" d="100"/>
        </p:scale>
        <p:origin x="2107" y="67"/>
      </p:cViewPr>
      <p:guideLst>
        <p:guide orient="horz" pos="2880"/>
        <p:guide pos="226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font" Target="fonts/font9.fntdata"/><Relationship Id="rId84" Type="http://customschemas.google.com/relationships/presentationmetadata" Target="meta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7.fntdata"/><Relationship Id="rId58" Type="http://schemas.openxmlformats.org/officeDocument/2006/relationships/font" Target="fonts/font12.fntdata"/><Relationship Id="rId87"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2.fntdata"/><Relationship Id="rId56" Type="http://schemas.openxmlformats.org/officeDocument/2006/relationships/font" Target="fonts/font10.fntdata"/><Relationship Id="rId8" Type="http://schemas.openxmlformats.org/officeDocument/2006/relationships/slide" Target="slides/slide7.xml"/><Relationship Id="rId51" Type="http://schemas.openxmlformats.org/officeDocument/2006/relationships/font" Target="fonts/font5.fntdata"/><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59" Type="http://schemas.openxmlformats.org/officeDocument/2006/relationships/font" Target="fonts/font13.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8.fntdata"/><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3.fntdata"/><Relationship Id="rId57" Type="http://schemas.openxmlformats.org/officeDocument/2006/relationships/font" Target="fonts/font11.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6.fntdata"/><Relationship Id="rId60" Type="http://schemas.openxmlformats.org/officeDocument/2006/relationships/font" Target="fonts/font14.fntdata"/><Relationship Id="rId86"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1" Type="http://schemas.openxmlformats.org/officeDocument/2006/relationships/oleObject" Target="file:///\\nas1\Alcaldia\217-SALUD\21730-S-SP\U-VE\Homes\1037613764\Boletines\2026\Per&#237;odo%203\PLANTILLA%20PROPIA%20INTENTO%20DE%20SUICIDIO_2026%20para%20bolet&#237;n.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nas1\Alcaldia\217-SALUD\21730-S-SP\U-VE\Homes\1037613764\Boletines\2026\Per&#237;odo%203\PLANTILLA%20PROPIA%20INTENTO%20DE%20SUICIDIO_2026%20para%20bolet&#237;n.xlsx" TargetMode="External"/><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oleObject" Target="file:///\\nas1\Alcaldia\217-SALUD\21730-S-SP\U-VE\Homes\1037613764\Boletines\2026\Per&#237;odo%203\PLANTILLA%20PROPIA%20INTENTO%20DE%20SUICIDIO_2026%20para%20bolet&#237;n.xlsx"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oleObject" Target="file:///\\nas1\Alcaldia\217-SALUD\21730-S-SP\U-VE\Homes\1037613764\Boletines\2026\Per&#237;odo%203\PLANTILLA%20PROPIA%20INTENTO%20DE%20SUICIDIO_2026%20para%20bolet&#237;n.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2"/>
          <c:order val="3"/>
          <c:tx>
            <c:strRef>
              <c:f>'Canal endémico'!$A$80</c:f>
              <c:strCache>
                <c:ptCount val="1"/>
                <c:pt idx="0">
                  <c:v>2026</c:v>
                </c:pt>
              </c:strCache>
            </c:strRef>
          </c:tx>
          <c:spPr>
            <a:solidFill>
              <a:srgbClr val="0070C0"/>
            </a:solidFill>
          </c:spPr>
          <c:invertIfNegative val="0"/>
          <c:val>
            <c:numRef>
              <c:f>'Canal endémico'!$B$80:$BA$80</c:f>
              <c:numCache>
                <c:formatCode>General</c:formatCode>
                <c:ptCount val="52"/>
                <c:pt idx="0">
                  <c:v>49</c:v>
                </c:pt>
                <c:pt idx="1">
                  <c:v>28</c:v>
                </c:pt>
                <c:pt idx="2">
                  <c:v>54</c:v>
                </c:pt>
                <c:pt idx="3">
                  <c:v>44</c:v>
                </c:pt>
                <c:pt idx="4">
                  <c:v>51</c:v>
                </c:pt>
                <c:pt idx="5">
                  <c:v>48</c:v>
                </c:pt>
                <c:pt idx="6">
                  <c:v>50</c:v>
                </c:pt>
                <c:pt idx="7">
                  <c:v>24</c:v>
                </c:pt>
                <c:pt idx="8">
                  <c:v>37</c:v>
                </c:pt>
                <c:pt idx="9">
                  <c:v>47</c:v>
                </c:pt>
                <c:pt idx="10">
                  <c:v>48</c:v>
                </c:pt>
                <c:pt idx="11">
                  <c:v>45</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numCache>
            </c:numRef>
          </c:val>
          <c:extLst>
            <c:ext xmlns:c16="http://schemas.microsoft.com/office/drawing/2014/chart" uri="{C3380CC4-5D6E-409C-BE32-E72D297353CC}">
              <c16:uniqueId val="{00000000-B2E4-4C86-9651-84A2F32C0C2E}"/>
            </c:ext>
          </c:extLst>
        </c:ser>
        <c:dLbls>
          <c:showLegendKey val="0"/>
          <c:showVal val="0"/>
          <c:showCatName val="0"/>
          <c:showSerName val="0"/>
          <c:showPercent val="0"/>
          <c:showBubbleSize val="0"/>
        </c:dLbls>
        <c:gapWidth val="5"/>
        <c:axId val="138182656"/>
        <c:axId val="138184576"/>
      </c:barChart>
      <c:lineChart>
        <c:grouping val="standard"/>
        <c:varyColors val="0"/>
        <c:ser>
          <c:idx val="3"/>
          <c:order val="0"/>
          <c:tx>
            <c:strRef>
              <c:f>'Canal endémico'!$A$77</c:f>
              <c:strCache>
                <c:ptCount val="1"/>
                <c:pt idx="0">
                  <c:v>2023</c:v>
                </c:pt>
              </c:strCache>
            </c:strRef>
          </c:tx>
          <c:spPr>
            <a:ln>
              <a:solidFill>
                <a:srgbClr val="FFC000"/>
              </a:solidFill>
            </a:ln>
          </c:spPr>
          <c:marker>
            <c:symbol val="none"/>
          </c:marker>
          <c:val>
            <c:numRef>
              <c:f>'Canal endémico'!$B$77:$BA$77</c:f>
              <c:numCache>
                <c:formatCode>General</c:formatCode>
                <c:ptCount val="52"/>
                <c:pt idx="0">
                  <c:v>47</c:v>
                </c:pt>
                <c:pt idx="1">
                  <c:v>31</c:v>
                </c:pt>
                <c:pt idx="2">
                  <c:v>36</c:v>
                </c:pt>
                <c:pt idx="3">
                  <c:v>46</c:v>
                </c:pt>
                <c:pt idx="4">
                  <c:v>54</c:v>
                </c:pt>
                <c:pt idx="5">
                  <c:v>49</c:v>
                </c:pt>
                <c:pt idx="6">
                  <c:v>46</c:v>
                </c:pt>
                <c:pt idx="7">
                  <c:v>71</c:v>
                </c:pt>
                <c:pt idx="8">
                  <c:v>69</c:v>
                </c:pt>
                <c:pt idx="9">
                  <c:v>65</c:v>
                </c:pt>
                <c:pt idx="10">
                  <c:v>62</c:v>
                </c:pt>
                <c:pt idx="11">
                  <c:v>62</c:v>
                </c:pt>
                <c:pt idx="12">
                  <c:v>69</c:v>
                </c:pt>
                <c:pt idx="13">
                  <c:v>60</c:v>
                </c:pt>
                <c:pt idx="14">
                  <c:v>71</c:v>
                </c:pt>
                <c:pt idx="15">
                  <c:v>72</c:v>
                </c:pt>
                <c:pt idx="16">
                  <c:v>49</c:v>
                </c:pt>
                <c:pt idx="17">
                  <c:v>67</c:v>
                </c:pt>
                <c:pt idx="18">
                  <c:v>67</c:v>
                </c:pt>
                <c:pt idx="19">
                  <c:v>65</c:v>
                </c:pt>
                <c:pt idx="20">
                  <c:v>51</c:v>
                </c:pt>
                <c:pt idx="21">
                  <c:v>47</c:v>
                </c:pt>
                <c:pt idx="22">
                  <c:v>71</c:v>
                </c:pt>
                <c:pt idx="23">
                  <c:v>53</c:v>
                </c:pt>
                <c:pt idx="24">
                  <c:v>48</c:v>
                </c:pt>
                <c:pt idx="25">
                  <c:v>55</c:v>
                </c:pt>
                <c:pt idx="26">
                  <c:v>61</c:v>
                </c:pt>
                <c:pt idx="27">
                  <c:v>48</c:v>
                </c:pt>
                <c:pt idx="28">
                  <c:v>46</c:v>
                </c:pt>
                <c:pt idx="29">
                  <c:v>39</c:v>
                </c:pt>
                <c:pt idx="30">
                  <c:v>47</c:v>
                </c:pt>
                <c:pt idx="31">
                  <c:v>60</c:v>
                </c:pt>
                <c:pt idx="32">
                  <c:v>64</c:v>
                </c:pt>
                <c:pt idx="33">
                  <c:v>60</c:v>
                </c:pt>
                <c:pt idx="34">
                  <c:v>80</c:v>
                </c:pt>
                <c:pt idx="35">
                  <c:v>57</c:v>
                </c:pt>
                <c:pt idx="36">
                  <c:v>76</c:v>
                </c:pt>
                <c:pt idx="37">
                  <c:v>65</c:v>
                </c:pt>
                <c:pt idx="38">
                  <c:v>59</c:v>
                </c:pt>
                <c:pt idx="39">
                  <c:v>60</c:v>
                </c:pt>
                <c:pt idx="40">
                  <c:v>54</c:v>
                </c:pt>
                <c:pt idx="41">
                  <c:v>60</c:v>
                </c:pt>
                <c:pt idx="42">
                  <c:v>61</c:v>
                </c:pt>
                <c:pt idx="43">
                  <c:v>54</c:v>
                </c:pt>
                <c:pt idx="44">
                  <c:v>39</c:v>
                </c:pt>
                <c:pt idx="45">
                  <c:v>53</c:v>
                </c:pt>
                <c:pt idx="46">
                  <c:v>53</c:v>
                </c:pt>
                <c:pt idx="47">
                  <c:v>47</c:v>
                </c:pt>
                <c:pt idx="48">
                  <c:v>48</c:v>
                </c:pt>
                <c:pt idx="49">
                  <c:v>50</c:v>
                </c:pt>
                <c:pt idx="50">
                  <c:v>32</c:v>
                </c:pt>
                <c:pt idx="51">
                  <c:v>38</c:v>
                </c:pt>
              </c:numCache>
            </c:numRef>
          </c:val>
          <c:smooth val="0"/>
          <c:extLst>
            <c:ext xmlns:c16="http://schemas.microsoft.com/office/drawing/2014/chart" uri="{C3380CC4-5D6E-409C-BE32-E72D297353CC}">
              <c16:uniqueId val="{00000001-B2E4-4C86-9651-84A2F32C0C2E}"/>
            </c:ext>
          </c:extLst>
        </c:ser>
        <c:ser>
          <c:idx val="4"/>
          <c:order val="1"/>
          <c:tx>
            <c:strRef>
              <c:f>'Canal endémico'!$A$78</c:f>
              <c:strCache>
                <c:ptCount val="1"/>
                <c:pt idx="0">
                  <c:v>2024</c:v>
                </c:pt>
              </c:strCache>
            </c:strRef>
          </c:tx>
          <c:spPr>
            <a:ln>
              <a:solidFill>
                <a:srgbClr val="92D050"/>
              </a:solidFill>
            </a:ln>
          </c:spPr>
          <c:marker>
            <c:symbol val="none"/>
          </c:marker>
          <c:val>
            <c:numRef>
              <c:f>'Canal endémico'!$B$78:$BA$78</c:f>
              <c:numCache>
                <c:formatCode>General</c:formatCode>
                <c:ptCount val="52"/>
                <c:pt idx="0">
                  <c:v>48</c:v>
                </c:pt>
                <c:pt idx="1">
                  <c:v>46</c:v>
                </c:pt>
                <c:pt idx="2">
                  <c:v>42</c:v>
                </c:pt>
                <c:pt idx="3">
                  <c:v>44</c:v>
                </c:pt>
                <c:pt idx="4">
                  <c:v>47</c:v>
                </c:pt>
                <c:pt idx="5">
                  <c:v>48</c:v>
                </c:pt>
                <c:pt idx="6">
                  <c:v>67</c:v>
                </c:pt>
                <c:pt idx="7">
                  <c:v>57</c:v>
                </c:pt>
                <c:pt idx="8">
                  <c:v>63</c:v>
                </c:pt>
                <c:pt idx="9">
                  <c:v>66</c:v>
                </c:pt>
                <c:pt idx="10">
                  <c:v>69</c:v>
                </c:pt>
                <c:pt idx="11">
                  <c:v>63</c:v>
                </c:pt>
                <c:pt idx="12">
                  <c:v>61</c:v>
                </c:pt>
                <c:pt idx="13">
                  <c:v>53</c:v>
                </c:pt>
                <c:pt idx="14">
                  <c:v>67</c:v>
                </c:pt>
                <c:pt idx="15">
                  <c:v>76</c:v>
                </c:pt>
                <c:pt idx="16">
                  <c:v>57</c:v>
                </c:pt>
                <c:pt idx="17">
                  <c:v>63</c:v>
                </c:pt>
                <c:pt idx="18">
                  <c:v>57</c:v>
                </c:pt>
                <c:pt idx="19">
                  <c:v>57</c:v>
                </c:pt>
                <c:pt idx="20">
                  <c:v>50</c:v>
                </c:pt>
                <c:pt idx="21">
                  <c:v>40</c:v>
                </c:pt>
                <c:pt idx="22">
                  <c:v>62</c:v>
                </c:pt>
                <c:pt idx="23">
                  <c:v>50</c:v>
                </c:pt>
                <c:pt idx="24">
                  <c:v>57</c:v>
                </c:pt>
                <c:pt idx="25">
                  <c:v>40</c:v>
                </c:pt>
                <c:pt idx="26">
                  <c:v>55</c:v>
                </c:pt>
                <c:pt idx="27">
                  <c:v>42</c:v>
                </c:pt>
                <c:pt idx="28">
                  <c:v>56</c:v>
                </c:pt>
                <c:pt idx="29">
                  <c:v>51</c:v>
                </c:pt>
                <c:pt idx="30">
                  <c:v>36</c:v>
                </c:pt>
                <c:pt idx="31">
                  <c:v>62</c:v>
                </c:pt>
                <c:pt idx="32">
                  <c:v>50</c:v>
                </c:pt>
                <c:pt idx="33">
                  <c:v>51</c:v>
                </c:pt>
                <c:pt idx="34">
                  <c:v>59</c:v>
                </c:pt>
                <c:pt idx="35">
                  <c:v>63</c:v>
                </c:pt>
                <c:pt idx="36">
                  <c:v>68</c:v>
                </c:pt>
                <c:pt idx="37">
                  <c:v>59</c:v>
                </c:pt>
                <c:pt idx="38">
                  <c:v>60</c:v>
                </c:pt>
                <c:pt idx="39">
                  <c:v>61</c:v>
                </c:pt>
                <c:pt idx="40">
                  <c:v>57</c:v>
                </c:pt>
                <c:pt idx="41">
                  <c:v>55</c:v>
                </c:pt>
                <c:pt idx="42">
                  <c:v>42</c:v>
                </c:pt>
                <c:pt idx="43">
                  <c:v>52</c:v>
                </c:pt>
                <c:pt idx="44">
                  <c:v>55</c:v>
                </c:pt>
                <c:pt idx="45">
                  <c:v>49</c:v>
                </c:pt>
                <c:pt idx="46">
                  <c:v>48</c:v>
                </c:pt>
                <c:pt idx="47">
                  <c:v>49</c:v>
                </c:pt>
                <c:pt idx="48">
                  <c:v>57</c:v>
                </c:pt>
                <c:pt idx="49">
                  <c:v>39</c:v>
                </c:pt>
                <c:pt idx="50">
                  <c:v>53</c:v>
                </c:pt>
                <c:pt idx="51">
                  <c:v>40</c:v>
                </c:pt>
              </c:numCache>
            </c:numRef>
          </c:val>
          <c:smooth val="0"/>
          <c:extLst>
            <c:ext xmlns:c16="http://schemas.microsoft.com/office/drawing/2014/chart" uri="{C3380CC4-5D6E-409C-BE32-E72D297353CC}">
              <c16:uniqueId val="{00000002-B2E4-4C86-9651-84A2F32C0C2E}"/>
            </c:ext>
          </c:extLst>
        </c:ser>
        <c:ser>
          <c:idx val="0"/>
          <c:order val="2"/>
          <c:tx>
            <c:strRef>
              <c:f>'Canal endémico'!$A$79</c:f>
              <c:strCache>
                <c:ptCount val="1"/>
                <c:pt idx="0">
                  <c:v>2025</c:v>
                </c:pt>
              </c:strCache>
            </c:strRef>
          </c:tx>
          <c:spPr>
            <a:ln>
              <a:solidFill>
                <a:srgbClr val="C00000"/>
              </a:solidFill>
            </a:ln>
          </c:spPr>
          <c:marker>
            <c:symbol val="none"/>
          </c:marker>
          <c:val>
            <c:numRef>
              <c:f>'Canal endémico'!$B$79:$BA$79</c:f>
              <c:numCache>
                <c:formatCode>General</c:formatCode>
                <c:ptCount val="52"/>
                <c:pt idx="0">
                  <c:v>37</c:v>
                </c:pt>
                <c:pt idx="1">
                  <c:v>47</c:v>
                </c:pt>
                <c:pt idx="2">
                  <c:v>34</c:v>
                </c:pt>
                <c:pt idx="3">
                  <c:v>47</c:v>
                </c:pt>
                <c:pt idx="4">
                  <c:v>40</c:v>
                </c:pt>
                <c:pt idx="5">
                  <c:v>47</c:v>
                </c:pt>
                <c:pt idx="6">
                  <c:v>60</c:v>
                </c:pt>
                <c:pt idx="7">
                  <c:v>41</c:v>
                </c:pt>
                <c:pt idx="8">
                  <c:v>53</c:v>
                </c:pt>
                <c:pt idx="9">
                  <c:v>54</c:v>
                </c:pt>
                <c:pt idx="10">
                  <c:v>42</c:v>
                </c:pt>
                <c:pt idx="11">
                  <c:v>58</c:v>
                </c:pt>
                <c:pt idx="12">
                  <c:v>42</c:v>
                </c:pt>
                <c:pt idx="13">
                  <c:v>60</c:v>
                </c:pt>
                <c:pt idx="14">
                  <c:v>34</c:v>
                </c:pt>
                <c:pt idx="15">
                  <c:v>37</c:v>
                </c:pt>
                <c:pt idx="16">
                  <c:v>49</c:v>
                </c:pt>
                <c:pt idx="17">
                  <c:v>43</c:v>
                </c:pt>
                <c:pt idx="18">
                  <c:v>47</c:v>
                </c:pt>
                <c:pt idx="19">
                  <c:v>37</c:v>
                </c:pt>
                <c:pt idx="20">
                  <c:v>35</c:v>
                </c:pt>
                <c:pt idx="21">
                  <c:v>54</c:v>
                </c:pt>
                <c:pt idx="22">
                  <c:v>48</c:v>
                </c:pt>
                <c:pt idx="23">
                  <c:v>56</c:v>
                </c:pt>
                <c:pt idx="24">
                  <c:v>38</c:v>
                </c:pt>
                <c:pt idx="25">
                  <c:v>41</c:v>
                </c:pt>
                <c:pt idx="26">
                  <c:v>46</c:v>
                </c:pt>
                <c:pt idx="27">
                  <c:v>52</c:v>
                </c:pt>
                <c:pt idx="28">
                  <c:v>48</c:v>
                </c:pt>
                <c:pt idx="29">
                  <c:v>70</c:v>
                </c:pt>
                <c:pt idx="30">
                  <c:v>59</c:v>
                </c:pt>
                <c:pt idx="31">
                  <c:v>50</c:v>
                </c:pt>
                <c:pt idx="32">
                  <c:v>31</c:v>
                </c:pt>
                <c:pt idx="33">
                  <c:v>58</c:v>
                </c:pt>
                <c:pt idx="34">
                  <c:v>54</c:v>
                </c:pt>
                <c:pt idx="35">
                  <c:v>53</c:v>
                </c:pt>
                <c:pt idx="36">
                  <c:v>67</c:v>
                </c:pt>
                <c:pt idx="37">
                  <c:v>49</c:v>
                </c:pt>
                <c:pt idx="38">
                  <c:v>68</c:v>
                </c:pt>
                <c:pt idx="39">
                  <c:v>54</c:v>
                </c:pt>
                <c:pt idx="40">
                  <c:v>49</c:v>
                </c:pt>
                <c:pt idx="41">
                  <c:v>54</c:v>
                </c:pt>
                <c:pt idx="42">
                  <c:v>56</c:v>
                </c:pt>
                <c:pt idx="43">
                  <c:v>52</c:v>
                </c:pt>
                <c:pt idx="44">
                  <c:v>79</c:v>
                </c:pt>
                <c:pt idx="45">
                  <c:v>48</c:v>
                </c:pt>
                <c:pt idx="46">
                  <c:v>43</c:v>
                </c:pt>
                <c:pt idx="47">
                  <c:v>44</c:v>
                </c:pt>
                <c:pt idx="48">
                  <c:v>52</c:v>
                </c:pt>
                <c:pt idx="49">
                  <c:v>58</c:v>
                </c:pt>
                <c:pt idx="50">
                  <c:v>37</c:v>
                </c:pt>
                <c:pt idx="51">
                  <c:v>23</c:v>
                </c:pt>
              </c:numCache>
            </c:numRef>
          </c:val>
          <c:smooth val="0"/>
          <c:extLst>
            <c:ext xmlns:c16="http://schemas.microsoft.com/office/drawing/2014/chart" uri="{C3380CC4-5D6E-409C-BE32-E72D297353CC}">
              <c16:uniqueId val="{00000003-B2E4-4C86-9651-84A2F32C0C2E}"/>
            </c:ext>
          </c:extLst>
        </c:ser>
        <c:dLbls>
          <c:showLegendKey val="0"/>
          <c:showVal val="0"/>
          <c:showCatName val="0"/>
          <c:showSerName val="0"/>
          <c:showPercent val="0"/>
          <c:showBubbleSize val="0"/>
        </c:dLbls>
        <c:marker val="1"/>
        <c:smooth val="0"/>
        <c:axId val="138182656"/>
        <c:axId val="138184576"/>
      </c:lineChart>
      <c:catAx>
        <c:axId val="138182656"/>
        <c:scaling>
          <c:orientation val="minMax"/>
        </c:scaling>
        <c:delete val="0"/>
        <c:axPos val="b"/>
        <c:title>
          <c:tx>
            <c:rich>
              <a:bodyPr/>
              <a:lstStyle/>
              <a:p>
                <a:pPr>
                  <a:defRPr/>
                </a:pPr>
                <a:r>
                  <a:rPr lang="en-US"/>
                  <a:t>Semana Epidemiológica</a:t>
                </a:r>
              </a:p>
            </c:rich>
          </c:tx>
          <c:layout/>
          <c:overlay val="0"/>
        </c:title>
        <c:majorTickMark val="out"/>
        <c:minorTickMark val="none"/>
        <c:tickLblPos val="nextTo"/>
        <c:crossAx val="138184576"/>
        <c:crosses val="autoZero"/>
        <c:auto val="1"/>
        <c:lblAlgn val="ctr"/>
        <c:lblOffset val="100"/>
        <c:noMultiLvlLbl val="0"/>
      </c:catAx>
      <c:valAx>
        <c:axId val="138184576"/>
        <c:scaling>
          <c:orientation val="minMax"/>
        </c:scaling>
        <c:delete val="0"/>
        <c:axPos val="l"/>
        <c:title>
          <c:tx>
            <c:rich>
              <a:bodyPr rot="-5400000" vert="horz"/>
              <a:lstStyle/>
              <a:p>
                <a:pPr>
                  <a:defRPr/>
                </a:pPr>
                <a:r>
                  <a:rPr lang="en-US"/>
                  <a:t>Casos</a:t>
                </a:r>
              </a:p>
            </c:rich>
          </c:tx>
          <c:layout/>
          <c:overlay val="0"/>
        </c:title>
        <c:numFmt formatCode="General" sourceLinked="1"/>
        <c:majorTickMark val="out"/>
        <c:minorTickMark val="none"/>
        <c:tickLblPos val="nextTo"/>
        <c:crossAx val="138182656"/>
        <c:crosses val="autoZero"/>
        <c:crossBetween val="between"/>
      </c:valAx>
    </c:plotArea>
    <c:legend>
      <c:legendPos val="t"/>
      <c:layout/>
      <c:overlay val="0"/>
    </c:legend>
    <c:plotVisOnly val="1"/>
    <c:dispBlanksAs val="gap"/>
    <c:showDLblsOverMax val="0"/>
  </c:chart>
  <c:spPr>
    <a:noFill/>
    <a:ln>
      <a:noFill/>
    </a:ln>
  </c:spPr>
  <c:txPr>
    <a:bodyPr/>
    <a:lstStyle/>
    <a:p>
      <a:pPr>
        <a:defRPr b="1">
          <a:latin typeface="Arial Narrow" panose="020B0606020202030204" pitchFamily="34" charset="0"/>
        </a:defRPr>
      </a:pPr>
      <a:endParaRPr lang="es-CO"/>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'Edad-CicloVital'!$T$2</c:f>
              <c:strCache>
                <c:ptCount val="1"/>
                <c:pt idx="0">
                  <c:v>Masculino</c:v>
                </c:pt>
              </c:strCache>
            </c:strRef>
          </c:tx>
          <c:spPr>
            <a:solidFill>
              <a:schemeClr val="accent1"/>
            </a:solidFill>
            <a:ln>
              <a:noFill/>
            </a:ln>
            <a:effectLst/>
          </c:spPr>
          <c:invertIfNegative val="0"/>
          <c:dLbls>
            <c:dLbl>
              <c:idx val="1"/>
              <c:layout>
                <c:manualLayout>
                  <c:x val="-2.3856858846918488E-2"/>
                  <c:y val="3.8149731990622976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26CB-496A-A80A-BB76D236CB78}"/>
                </c:ext>
              </c:extLst>
            </c:dLbl>
            <c:dLbl>
              <c:idx val="2"/>
              <c:layout>
                <c:manualLayout>
                  <c:x val="-9.5427435387673953E-2"/>
                  <c:y val="-3.8137716327002482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26CB-496A-A80A-BB76D236CB78}"/>
                </c:ext>
              </c:extLst>
            </c:dLbl>
            <c:dLbl>
              <c:idx val="3"/>
              <c:layout>
                <c:manualLayout>
                  <c:x val="-0.12723658051689862"/>
                  <c:y val="1.2015663619093851E-6"/>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26CB-496A-A80A-BB76D236CB78}"/>
                </c:ext>
              </c:extLst>
            </c:dLbl>
            <c:dLbl>
              <c:idx val="4"/>
              <c:layout>
                <c:manualLayout>
                  <c:x val="-0.1219350563286945"/>
                  <c:y val="6.0078318095469253E-7"/>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26CB-496A-A80A-BB76D236CB78}"/>
                </c:ext>
              </c:extLst>
            </c:dLbl>
            <c:dLbl>
              <c:idx val="5"/>
              <c:layout>
                <c:manualLayout>
                  <c:x val="-0.11398277004638833"/>
                  <c:y val="9.0117477136209844E-7"/>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26CB-496A-A80A-BB76D236CB78}"/>
                </c:ext>
              </c:extLst>
            </c:dLbl>
            <c:dLbl>
              <c:idx val="6"/>
              <c:layout>
                <c:manualLayout>
                  <c:x val="-8.74751491053678E-2"/>
                  <c:y val="6.0078318102463289E-7"/>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26CB-496A-A80A-BB76D236CB78}"/>
                </c:ext>
              </c:extLst>
            </c:dLbl>
            <c:dLbl>
              <c:idx val="7"/>
              <c:layout>
                <c:manualLayout>
                  <c:x val="-7.4221338634857567E-2"/>
                  <c:y val="7.6302467897151425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26CB-496A-A80A-BB76D236CB78}"/>
                </c:ext>
              </c:extLst>
            </c:dLbl>
            <c:dLbl>
              <c:idx val="8"/>
              <c:layout>
                <c:manualLayout>
                  <c:x val="-6.6269052352551358E-2"/>
                  <c:y val="6.0078318095469253E-7"/>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26CB-496A-A80A-BB76D236CB78}"/>
                </c:ext>
              </c:extLst>
            </c:dLbl>
            <c:dLbl>
              <c:idx val="9"/>
              <c:layout>
                <c:manualLayout>
                  <c:x val="-3.9761431411530816E-2"/>
                  <c:y val="0"/>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26CB-496A-A80A-BB76D236CB78}"/>
                </c:ext>
              </c:extLst>
            </c:dLbl>
            <c:dLbl>
              <c:idx val="10"/>
              <c:layout>
                <c:manualLayout>
                  <c:x val="-5.5666003976143144E-2"/>
                  <c:y val="9.0117477146700898E-7"/>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26CB-496A-A80A-BB76D236CB78}"/>
                </c:ext>
              </c:extLst>
            </c:dLbl>
            <c:dLbl>
              <c:idx val="11"/>
              <c:layout>
                <c:manualLayout>
                  <c:x val="-5.5666003976143144E-2"/>
                  <c:y val="3.0039159051231645E-7"/>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26CB-496A-A80A-BB76D236CB78}"/>
                </c:ext>
              </c:extLst>
            </c:dLbl>
            <c:dLbl>
              <c:idx val="12"/>
              <c:layout>
                <c:manualLayout>
                  <c:x val="-3.1809145129224649E-2"/>
                  <c:y val="0"/>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26CB-496A-A80A-BB76D236CB78}"/>
                </c:ext>
              </c:extLst>
            </c:dLbl>
            <c:dLbl>
              <c:idx val="13"/>
              <c:layout>
                <c:manualLayout>
                  <c:x val="-2.3856858846918537E-2"/>
                  <c:y val="1.7485091839762537E-17"/>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26CB-496A-A80A-BB76D236CB78}"/>
                </c:ext>
              </c:extLst>
            </c:dLbl>
            <c:dLbl>
              <c:idx val="14"/>
              <c:layout>
                <c:manualLayout>
                  <c:x val="-3.4459907223326709E-2"/>
                  <c:y val="0"/>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D-26CB-496A-A80A-BB76D236CB78}"/>
                </c:ext>
              </c:extLst>
            </c:dLbl>
            <c:spPr>
              <a:noFill/>
              <a:ln>
                <a:no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mn-lt"/>
                    <a:ea typeface="+mn-ea"/>
                    <a:cs typeface="+mn-cs"/>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'Edad-CicloVital'!$R$3:$R$17</c:f>
              <c:strCache>
                <c:ptCount val="15"/>
                <c:pt idx="0">
                  <c:v>0 A 5</c:v>
                </c:pt>
                <c:pt idx="1">
                  <c:v>5 a 9</c:v>
                </c:pt>
                <c:pt idx="2">
                  <c:v>10 a 14</c:v>
                </c:pt>
                <c:pt idx="3">
                  <c:v>15 a 19</c:v>
                </c:pt>
                <c:pt idx="4">
                  <c:v>20 a 24</c:v>
                </c:pt>
                <c:pt idx="5">
                  <c:v>25 a 29</c:v>
                </c:pt>
                <c:pt idx="6">
                  <c:v>30 a 34</c:v>
                </c:pt>
                <c:pt idx="7">
                  <c:v>35 a 39</c:v>
                </c:pt>
                <c:pt idx="8">
                  <c:v>40 a 44</c:v>
                </c:pt>
                <c:pt idx="9">
                  <c:v>45 a 49</c:v>
                </c:pt>
                <c:pt idx="10">
                  <c:v>50 a 54</c:v>
                </c:pt>
                <c:pt idx="11">
                  <c:v>55 a 59</c:v>
                </c:pt>
                <c:pt idx="12">
                  <c:v>60 a 64</c:v>
                </c:pt>
                <c:pt idx="13">
                  <c:v>65 a 69</c:v>
                </c:pt>
                <c:pt idx="14">
                  <c:v>70 y más</c:v>
                </c:pt>
              </c:strCache>
            </c:strRef>
          </c:cat>
          <c:val>
            <c:numRef>
              <c:f>'Edad-CicloVital'!$T$3:$T$17</c:f>
              <c:numCache>
                <c:formatCode>0;0</c:formatCode>
                <c:ptCount val="15"/>
                <c:pt idx="0">
                  <c:v>0</c:v>
                </c:pt>
                <c:pt idx="1">
                  <c:v>0</c:v>
                </c:pt>
                <c:pt idx="2">
                  <c:v>-14</c:v>
                </c:pt>
                <c:pt idx="3">
                  <c:v>-33</c:v>
                </c:pt>
                <c:pt idx="4">
                  <c:v>-40</c:v>
                </c:pt>
                <c:pt idx="5">
                  <c:v>-28</c:v>
                </c:pt>
                <c:pt idx="6">
                  <c:v>-29</c:v>
                </c:pt>
                <c:pt idx="7">
                  <c:v>-16</c:v>
                </c:pt>
                <c:pt idx="8">
                  <c:v>-16</c:v>
                </c:pt>
                <c:pt idx="9">
                  <c:v>-9</c:v>
                </c:pt>
                <c:pt idx="10">
                  <c:v>-7</c:v>
                </c:pt>
                <c:pt idx="11">
                  <c:v>-4</c:v>
                </c:pt>
                <c:pt idx="12">
                  <c:v>0</c:v>
                </c:pt>
                <c:pt idx="13">
                  <c:v>-4</c:v>
                </c:pt>
                <c:pt idx="14">
                  <c:v>-3</c:v>
                </c:pt>
              </c:numCache>
            </c:numRef>
          </c:val>
          <c:extLst>
            <c:ext xmlns:c16="http://schemas.microsoft.com/office/drawing/2014/chart" uri="{C3380CC4-5D6E-409C-BE32-E72D297353CC}">
              <c16:uniqueId val="{0000000E-26CB-496A-A80A-BB76D236CB78}"/>
            </c:ext>
          </c:extLst>
        </c:ser>
        <c:ser>
          <c:idx val="1"/>
          <c:order val="1"/>
          <c:tx>
            <c:strRef>
              <c:f>'Edad-CicloVital'!$U$2</c:f>
              <c:strCache>
                <c:ptCount val="1"/>
                <c:pt idx="0">
                  <c:v>Femenino</c:v>
                </c:pt>
              </c:strCache>
            </c:strRef>
          </c:tx>
          <c:spPr>
            <a:solidFill>
              <a:srgbClr val="92D050"/>
            </a:solidFill>
            <a:ln>
              <a:noFill/>
            </a:ln>
            <a:effectLst/>
          </c:spPr>
          <c:invertIfNegative val="0"/>
          <c:dLbls>
            <c:dLbl>
              <c:idx val="1"/>
              <c:layout>
                <c:manualLayout>
                  <c:x val="1.5904572564612276E-2"/>
                  <c:y val="0"/>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F-26CB-496A-A80A-BB76D236CB78}"/>
                </c:ext>
              </c:extLst>
            </c:dLbl>
            <c:dLbl>
              <c:idx val="2"/>
              <c:layout>
                <c:manualLayout>
                  <c:x val="0.1166335321404904"/>
                  <c:y val="-7.6299463981245952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0-26CB-496A-A80A-BB76D236CB78}"/>
                </c:ext>
              </c:extLst>
            </c:dLbl>
            <c:dLbl>
              <c:idx val="3"/>
              <c:layout>
                <c:manualLayout>
                  <c:x val="0.27567925778661367"/>
                  <c:y val="-6.9940367359050146E-17"/>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1-26CB-496A-A80A-BB76D236CB78}"/>
                </c:ext>
              </c:extLst>
            </c:dLbl>
            <c:dLbl>
              <c:idx val="4"/>
              <c:layout>
                <c:manualLayout>
                  <c:x val="0.27037773359840955"/>
                  <c:y val="-3.8149731990622976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2-26CB-496A-A80A-BB76D236CB78}"/>
                </c:ext>
              </c:extLst>
            </c:dLbl>
            <c:dLbl>
              <c:idx val="5"/>
              <c:layout>
                <c:manualLayout>
                  <c:x val="0.17229953611663354"/>
                  <c:y val="3.8149731990622976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3-26CB-496A-A80A-BB76D236CB78}"/>
                </c:ext>
              </c:extLst>
            </c:dLbl>
            <c:dLbl>
              <c:idx val="6"/>
              <c:layout>
                <c:manualLayout>
                  <c:x val="0.14579191517561288"/>
                  <c:y val="-6.9940367359050146E-17"/>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4-26CB-496A-A80A-BB76D236CB78}"/>
                </c:ext>
              </c:extLst>
            </c:dLbl>
            <c:dLbl>
              <c:idx val="7"/>
              <c:layout>
                <c:manualLayout>
                  <c:x val="7.4221338634857428E-2"/>
                  <c:y val="-7.6299463981245952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5-26CB-496A-A80A-BB76D236CB78}"/>
                </c:ext>
              </c:extLst>
            </c:dLbl>
            <c:dLbl>
              <c:idx val="8"/>
              <c:layout>
                <c:manualLayout>
                  <c:x val="7.1570576540755368E-2"/>
                  <c:y val="0"/>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6-26CB-496A-A80A-BB76D236CB78}"/>
                </c:ext>
              </c:extLst>
            </c:dLbl>
            <c:dLbl>
              <c:idx val="9"/>
              <c:layout>
                <c:manualLayout>
                  <c:x val="7.1570576540755465E-2"/>
                  <c:y val="0"/>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7-26CB-496A-A80A-BB76D236CB78}"/>
                </c:ext>
              </c:extLst>
            </c:dLbl>
            <c:dLbl>
              <c:idx val="10"/>
              <c:layout>
                <c:manualLayout>
                  <c:x val="4.241219350563287E-2"/>
                  <c:y val="0"/>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8-26CB-496A-A80A-BB76D236CB78}"/>
                </c:ext>
              </c:extLst>
            </c:dLbl>
            <c:dLbl>
              <c:idx val="11"/>
              <c:layout>
                <c:manualLayout>
                  <c:x val="2.650762094102059E-2"/>
                  <c:y val="7.6299463981245952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9-26CB-496A-A80A-BB76D236CB78}"/>
                </c:ext>
              </c:extLst>
            </c:dLbl>
            <c:dLbl>
              <c:idx val="12"/>
              <c:layout>
                <c:manualLayout>
                  <c:x val="2.385685884691844E-2"/>
                  <c:y val="-3.8149731990622803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A-26CB-496A-A80A-BB76D236CB78}"/>
                </c:ext>
              </c:extLst>
            </c:dLbl>
            <c:dLbl>
              <c:idx val="13"/>
              <c:layout>
                <c:manualLayout>
                  <c:x val="3.1809145129224649E-2"/>
                  <c:y val="-1.7485091839762537E-17"/>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B-26CB-496A-A80A-BB76D236CB78}"/>
                </c:ext>
              </c:extLst>
            </c:dLbl>
            <c:dLbl>
              <c:idx val="14"/>
              <c:layout>
                <c:manualLayout>
                  <c:x val="2.3856754486206073E-2"/>
                  <c:y val="-3.8149731990623063E-3"/>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3.8595096090125902E-2"/>
                      <c:h val="4.5722603986556878E-2"/>
                    </c:manualLayout>
                  </c15:layout>
                </c:ext>
                <c:ext xmlns:c16="http://schemas.microsoft.com/office/drawing/2014/chart" uri="{C3380CC4-5D6E-409C-BE32-E72D297353CC}">
                  <c16:uniqueId val="{0000001C-26CB-496A-A80A-BB76D236CB78}"/>
                </c:ext>
              </c:extLst>
            </c:dLbl>
            <c:spPr>
              <a:noFill/>
              <a:ln>
                <a:no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mn-lt"/>
                    <a:ea typeface="+mn-ea"/>
                    <a:cs typeface="+mn-cs"/>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'Edad-CicloVital'!$R$3:$R$17</c:f>
              <c:strCache>
                <c:ptCount val="15"/>
                <c:pt idx="0">
                  <c:v>0 A 5</c:v>
                </c:pt>
                <c:pt idx="1">
                  <c:v>5 a 9</c:v>
                </c:pt>
                <c:pt idx="2">
                  <c:v>10 a 14</c:v>
                </c:pt>
                <c:pt idx="3">
                  <c:v>15 a 19</c:v>
                </c:pt>
                <c:pt idx="4">
                  <c:v>20 a 24</c:v>
                </c:pt>
                <c:pt idx="5">
                  <c:v>25 a 29</c:v>
                </c:pt>
                <c:pt idx="6">
                  <c:v>30 a 34</c:v>
                </c:pt>
                <c:pt idx="7">
                  <c:v>35 a 39</c:v>
                </c:pt>
                <c:pt idx="8">
                  <c:v>40 a 44</c:v>
                </c:pt>
                <c:pt idx="9">
                  <c:v>45 a 49</c:v>
                </c:pt>
                <c:pt idx="10">
                  <c:v>50 a 54</c:v>
                </c:pt>
                <c:pt idx="11">
                  <c:v>55 a 59</c:v>
                </c:pt>
                <c:pt idx="12">
                  <c:v>60 a 64</c:v>
                </c:pt>
                <c:pt idx="13">
                  <c:v>65 a 69</c:v>
                </c:pt>
                <c:pt idx="14">
                  <c:v>70 y más</c:v>
                </c:pt>
              </c:strCache>
            </c:strRef>
          </c:cat>
          <c:val>
            <c:numRef>
              <c:f>'Edad-CicloVital'!$U$3:$U$17</c:f>
              <c:numCache>
                <c:formatCode>General</c:formatCode>
                <c:ptCount val="15"/>
                <c:pt idx="1">
                  <c:v>0</c:v>
                </c:pt>
                <c:pt idx="2">
                  <c:v>31</c:v>
                </c:pt>
                <c:pt idx="3">
                  <c:v>82</c:v>
                </c:pt>
                <c:pt idx="4">
                  <c:v>70</c:v>
                </c:pt>
                <c:pt idx="5">
                  <c:v>42</c:v>
                </c:pt>
                <c:pt idx="6">
                  <c:v>29</c:v>
                </c:pt>
                <c:pt idx="7">
                  <c:v>24</c:v>
                </c:pt>
                <c:pt idx="8">
                  <c:v>17</c:v>
                </c:pt>
                <c:pt idx="9">
                  <c:v>10</c:v>
                </c:pt>
                <c:pt idx="10">
                  <c:v>6</c:v>
                </c:pt>
                <c:pt idx="11">
                  <c:v>3</c:v>
                </c:pt>
                <c:pt idx="12">
                  <c:v>1</c:v>
                </c:pt>
                <c:pt idx="13">
                  <c:v>5</c:v>
                </c:pt>
                <c:pt idx="14">
                  <c:v>2</c:v>
                </c:pt>
              </c:numCache>
            </c:numRef>
          </c:val>
          <c:extLst>
            <c:ext xmlns:c16="http://schemas.microsoft.com/office/drawing/2014/chart" uri="{C3380CC4-5D6E-409C-BE32-E72D297353CC}">
              <c16:uniqueId val="{0000001D-26CB-496A-A80A-BB76D236CB78}"/>
            </c:ext>
          </c:extLst>
        </c:ser>
        <c:dLbls>
          <c:dLblPos val="ctr"/>
          <c:showLegendKey val="0"/>
          <c:showVal val="1"/>
          <c:showCatName val="0"/>
          <c:showSerName val="0"/>
          <c:showPercent val="0"/>
          <c:showBubbleSize val="0"/>
        </c:dLbls>
        <c:gapWidth val="7"/>
        <c:overlap val="100"/>
        <c:axId val="1315743151"/>
        <c:axId val="1315745231"/>
      </c:barChart>
      <c:catAx>
        <c:axId val="1315743151"/>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s-CO"/>
          </a:p>
        </c:txPr>
        <c:crossAx val="1315745231"/>
        <c:crosses val="autoZero"/>
        <c:auto val="1"/>
        <c:lblAlgn val="ctr"/>
        <c:lblOffset val="100"/>
        <c:noMultiLvlLbl val="0"/>
      </c:catAx>
      <c:valAx>
        <c:axId val="1315745231"/>
        <c:scaling>
          <c:orientation val="minMax"/>
        </c:scaling>
        <c:delete val="0"/>
        <c:axPos val="b"/>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s-CO"/>
          </a:p>
        </c:txPr>
        <c:crossAx val="131574315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700"/>
      </a:pPr>
      <a:endParaRPr lang="es-C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FactoresASOCIADOS!$AK$5:$AK$14</c:f>
              <c:strCache>
                <c:ptCount val="10"/>
                <c:pt idx="0">
                  <c:v>Suicidio familiar amigo</c:v>
                </c:pt>
                <c:pt idx="1">
                  <c:v>Problema legal</c:v>
                </c:pt>
                <c:pt idx="2">
                  <c:v>Problema escolar/ educación</c:v>
                </c:pt>
                <c:pt idx="3">
                  <c:v>Maltrato físico, psicológico o sexual</c:v>
                </c:pt>
                <c:pt idx="4">
                  <c:v>Muerte de familiar</c:v>
                </c:pt>
                <c:pt idx="5">
                  <c:v>Enfermedad crónica dolorosa o discapacitante</c:v>
                </c:pt>
                <c:pt idx="6">
                  <c:v>Problema laboral</c:v>
                </c:pt>
                <c:pt idx="7">
                  <c:v>Problemas económicos</c:v>
                </c:pt>
                <c:pt idx="8">
                  <c:v>Conflictos con pareja o expareja</c:v>
                </c:pt>
                <c:pt idx="9">
                  <c:v>Problemas familiares</c:v>
                </c:pt>
              </c:strCache>
            </c:strRef>
          </c:cat>
          <c:val>
            <c:numRef>
              <c:f>FactoresASOCIADOS!$AO$5:$AO$14</c:f>
              <c:numCache>
                <c:formatCode>0.0</c:formatCode>
                <c:ptCount val="10"/>
                <c:pt idx="0">
                  <c:v>0.80128205128205121</c:v>
                </c:pt>
                <c:pt idx="1">
                  <c:v>2.5641025641025639</c:v>
                </c:pt>
                <c:pt idx="2">
                  <c:v>3.6858974358974361</c:v>
                </c:pt>
                <c:pt idx="3">
                  <c:v>4.6474358974358978</c:v>
                </c:pt>
                <c:pt idx="4">
                  <c:v>4.8076923076923084</c:v>
                </c:pt>
                <c:pt idx="5">
                  <c:v>5.6089743589743595</c:v>
                </c:pt>
                <c:pt idx="6">
                  <c:v>8.0128205128205128</c:v>
                </c:pt>
                <c:pt idx="7">
                  <c:v>9.6153846153846168</c:v>
                </c:pt>
                <c:pt idx="8">
                  <c:v>24.679487179487182</c:v>
                </c:pt>
                <c:pt idx="9">
                  <c:v>35.57692307692308</c:v>
                </c:pt>
              </c:numCache>
            </c:numRef>
          </c:val>
          <c:extLst>
            <c:ext xmlns:c16="http://schemas.microsoft.com/office/drawing/2014/chart" uri="{C3380CC4-5D6E-409C-BE32-E72D297353CC}">
              <c16:uniqueId val="{00000000-7604-46BF-B92D-5D3BEE077A8E}"/>
            </c:ext>
          </c:extLst>
        </c:ser>
        <c:dLbls>
          <c:dLblPos val="outEnd"/>
          <c:showLegendKey val="0"/>
          <c:showVal val="1"/>
          <c:showCatName val="0"/>
          <c:showSerName val="0"/>
          <c:showPercent val="0"/>
          <c:showBubbleSize val="0"/>
        </c:dLbls>
        <c:gapWidth val="219"/>
        <c:axId val="740510848"/>
        <c:axId val="740508352"/>
      </c:barChart>
      <c:catAx>
        <c:axId val="740510848"/>
        <c:scaling>
          <c:orientation val="minMax"/>
        </c:scaling>
        <c:delete val="0"/>
        <c:axPos val="l"/>
        <c:title>
          <c:tx>
            <c:rich>
              <a:bodyPr rot="-54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r>
                  <a:rPr lang="es-CO"/>
                  <a:t>Factores desencadenantes</a:t>
                </a:r>
              </a:p>
            </c:rich>
          </c:tx>
          <c:layout/>
          <c:overlay val="0"/>
          <c:spPr>
            <a:noFill/>
            <a:ln>
              <a:noFill/>
            </a:ln>
            <a:effectLst/>
          </c:spPr>
          <c:txPr>
            <a:bodyPr rot="-54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s-CO"/>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s-CO"/>
          </a:p>
        </c:txPr>
        <c:crossAx val="740508352"/>
        <c:crosses val="autoZero"/>
        <c:auto val="1"/>
        <c:lblAlgn val="ctr"/>
        <c:lblOffset val="100"/>
        <c:noMultiLvlLbl val="0"/>
      </c:catAx>
      <c:valAx>
        <c:axId val="740508352"/>
        <c:scaling>
          <c:orientation val="minMax"/>
        </c:scaling>
        <c:delete val="0"/>
        <c:axPos val="b"/>
        <c:title>
          <c:tx>
            <c:rich>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r>
                  <a:rPr lang="es-CO"/>
                  <a:t>Porcentaje</a:t>
                </a:r>
              </a:p>
            </c:rich>
          </c:tx>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s-CO"/>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s-CO"/>
          </a:p>
        </c:txPr>
        <c:crossAx val="74051084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800"/>
      </a:pPr>
      <a:endParaRPr lang="es-CO"/>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FactoresRiesgo!$AK$4:$AK$10</c:f>
              <c:strCache>
                <c:ptCount val="7"/>
                <c:pt idx="0">
                  <c:v>Antecedente familiar</c:v>
                </c:pt>
                <c:pt idx="1">
                  <c:v>Antecedente violencia abuso</c:v>
                </c:pt>
                <c:pt idx="2">
                  <c:v>Abuso Alcohol</c:v>
                </c:pt>
                <c:pt idx="3">
                  <c:v>Plan suicida</c:v>
                </c:pt>
                <c:pt idx="4">
                  <c:v>Consumo de SPA</c:v>
                </c:pt>
                <c:pt idx="5">
                  <c:v>Idea suicida</c:v>
                </c:pt>
                <c:pt idx="6">
                  <c:v>Trastornos psiquiatricos</c:v>
                </c:pt>
              </c:strCache>
            </c:strRef>
          </c:cat>
          <c:val>
            <c:numRef>
              <c:f>FactoresRiesgo!$AO$4:$AO$10</c:f>
              <c:numCache>
                <c:formatCode>0.0</c:formatCode>
                <c:ptCount val="7"/>
                <c:pt idx="0">
                  <c:v>2.0491803278688523</c:v>
                </c:pt>
                <c:pt idx="1">
                  <c:v>3.278688524590164</c:v>
                </c:pt>
                <c:pt idx="2">
                  <c:v>3.4153005464480879</c:v>
                </c:pt>
                <c:pt idx="3">
                  <c:v>11.202185792349727</c:v>
                </c:pt>
                <c:pt idx="4">
                  <c:v>13.934426229508196</c:v>
                </c:pt>
                <c:pt idx="5">
                  <c:v>23.087431693989071</c:v>
                </c:pt>
                <c:pt idx="6">
                  <c:v>43.032786885245898</c:v>
                </c:pt>
              </c:numCache>
            </c:numRef>
          </c:val>
          <c:extLst>
            <c:ext xmlns:c16="http://schemas.microsoft.com/office/drawing/2014/chart" uri="{C3380CC4-5D6E-409C-BE32-E72D297353CC}">
              <c16:uniqueId val="{00000000-FD27-4B13-98B4-76E3C76632EA}"/>
            </c:ext>
          </c:extLst>
        </c:ser>
        <c:dLbls>
          <c:dLblPos val="outEnd"/>
          <c:showLegendKey val="0"/>
          <c:showVal val="1"/>
          <c:showCatName val="0"/>
          <c:showSerName val="0"/>
          <c:showPercent val="0"/>
          <c:showBubbleSize val="0"/>
        </c:dLbls>
        <c:gapWidth val="182"/>
        <c:axId val="740494624"/>
        <c:axId val="740501696"/>
      </c:barChart>
      <c:catAx>
        <c:axId val="740494624"/>
        <c:scaling>
          <c:orientation val="minMax"/>
        </c:scaling>
        <c:delete val="0"/>
        <c:axPos val="l"/>
        <c:title>
          <c:tx>
            <c:rich>
              <a:bodyPr rot="-54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r>
                  <a:rPr lang="es-CO"/>
                  <a:t>Factores de Riesgo</a:t>
                </a:r>
              </a:p>
            </c:rich>
          </c:tx>
          <c:layout/>
          <c:overlay val="0"/>
          <c:spPr>
            <a:noFill/>
            <a:ln>
              <a:noFill/>
            </a:ln>
            <a:effectLst/>
          </c:spPr>
          <c:txPr>
            <a:bodyPr rot="-54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s-CO"/>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s-CO"/>
          </a:p>
        </c:txPr>
        <c:crossAx val="740501696"/>
        <c:crosses val="autoZero"/>
        <c:auto val="1"/>
        <c:lblAlgn val="ctr"/>
        <c:lblOffset val="100"/>
        <c:noMultiLvlLbl val="0"/>
      </c:catAx>
      <c:valAx>
        <c:axId val="740501696"/>
        <c:scaling>
          <c:orientation val="minMax"/>
        </c:scaling>
        <c:delete val="0"/>
        <c:axPos val="b"/>
        <c:title>
          <c:tx>
            <c:rich>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r>
                  <a:rPr lang="es-CO"/>
                  <a:t>Porcentaje</a:t>
                </a:r>
              </a:p>
            </c:rich>
          </c:tx>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s-CO"/>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s-CO"/>
          </a:p>
        </c:txPr>
        <c:crossAx val="74049462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800"/>
      </a:pPr>
      <a:endParaRPr lang="es-C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348A5A-39AF-4E9E-B8B8-5AABA701B047}" type="doc">
      <dgm:prSet loTypeId="urn:microsoft.com/office/officeart/2005/8/layout/cycle5" loCatId="cycle" qsTypeId="urn:microsoft.com/office/officeart/2005/8/quickstyle/simple1" qsCatId="simple" csTypeId="urn:microsoft.com/office/officeart/2005/8/colors/colorful4" csCatId="colorful" phldr="1"/>
      <dgm:spPr/>
      <dgm:t>
        <a:bodyPr/>
        <a:lstStyle/>
        <a:p>
          <a:endParaRPr lang="es-ES"/>
        </a:p>
      </dgm:t>
    </dgm:pt>
    <dgm:pt modelId="{70D6C5C8-C4AE-437E-AFA5-FA9B333CF722}">
      <dgm:prSet phldrT="[Texto]" custT="1"/>
      <dgm:spPr/>
      <dgm:t>
        <a:bodyPr/>
        <a:lstStyle/>
        <a:p>
          <a:r>
            <a:rPr lang="es-ES" sz="1100" b="1" dirty="0">
              <a:solidFill>
                <a:schemeClr val="tx1"/>
              </a:solidFill>
              <a:latin typeface="Arial Narrow" panose="020B0606020202030204" pitchFamily="34" charset="0"/>
            </a:rPr>
            <a:t>Primera infancia</a:t>
          </a:r>
        </a:p>
        <a:p>
          <a:r>
            <a:rPr lang="es-ES" sz="1200" b="1" dirty="0">
              <a:solidFill>
                <a:schemeClr val="bg1"/>
              </a:solidFill>
              <a:latin typeface="Arial Narrow" panose="020B0606020202030204" pitchFamily="34" charset="0"/>
            </a:rPr>
            <a:t>18,8%</a:t>
          </a:r>
        </a:p>
        <a:p>
          <a:r>
            <a:rPr lang="es-ES" sz="1200" b="1" dirty="0">
              <a:solidFill>
                <a:schemeClr val="bg1"/>
              </a:solidFill>
              <a:latin typeface="Arial Narrow" panose="020B0606020202030204" pitchFamily="34" charset="0"/>
            </a:rPr>
            <a:t>18 casos</a:t>
          </a:r>
        </a:p>
      </dgm:t>
    </dgm:pt>
    <dgm:pt modelId="{B4426622-C56F-4F7A-AB95-8708949A4A86}" type="parTrans" cxnId="{44349CED-3F6F-401A-BB8F-C54B0CD67380}">
      <dgm:prSet/>
      <dgm:spPr/>
      <dgm:t>
        <a:bodyPr/>
        <a:lstStyle/>
        <a:p>
          <a:endParaRPr lang="es-ES" sz="1600" b="1">
            <a:solidFill>
              <a:schemeClr val="tx1"/>
            </a:solidFill>
            <a:latin typeface="Arial Narrow" panose="020B0606020202030204" pitchFamily="34" charset="0"/>
          </a:endParaRPr>
        </a:p>
      </dgm:t>
    </dgm:pt>
    <dgm:pt modelId="{2DE7C5E0-3F77-42D0-9143-5DA0A4D17480}" type="sibTrans" cxnId="{44349CED-3F6F-401A-BB8F-C54B0CD67380}">
      <dgm:prSet/>
      <dgm:spPr/>
      <dgm:t>
        <a:bodyPr/>
        <a:lstStyle/>
        <a:p>
          <a:endParaRPr lang="es-ES" sz="1600" b="1">
            <a:solidFill>
              <a:schemeClr val="tx1"/>
            </a:solidFill>
            <a:latin typeface="Arial Narrow" panose="020B0606020202030204" pitchFamily="34" charset="0"/>
          </a:endParaRPr>
        </a:p>
      </dgm:t>
    </dgm:pt>
    <dgm:pt modelId="{B07DA8DE-0519-4D62-BE0B-7CA0307AA349}">
      <dgm:prSet phldrT="[Texto]" custT="1"/>
      <dgm:spPr/>
      <dgm:t>
        <a:bodyPr/>
        <a:lstStyle/>
        <a:p>
          <a:r>
            <a:rPr lang="es-ES" sz="1100" b="1" dirty="0">
              <a:solidFill>
                <a:schemeClr val="tx1"/>
              </a:solidFill>
              <a:latin typeface="Arial Narrow" panose="020B0606020202030204" pitchFamily="34" charset="0"/>
            </a:rPr>
            <a:t>Infancia</a:t>
          </a:r>
        </a:p>
        <a:p>
          <a:r>
            <a:rPr lang="es-ES" sz="1200" b="1" dirty="0">
              <a:solidFill>
                <a:schemeClr val="bg1"/>
              </a:solidFill>
              <a:latin typeface="Arial Narrow" panose="020B0606020202030204" pitchFamily="34" charset="0"/>
            </a:rPr>
            <a:t>19,8%</a:t>
          </a:r>
        </a:p>
        <a:p>
          <a:r>
            <a:rPr lang="es-ES" sz="1200" b="1" dirty="0">
              <a:solidFill>
                <a:schemeClr val="bg1"/>
              </a:solidFill>
              <a:latin typeface="Arial Narrow" panose="020B0606020202030204" pitchFamily="34" charset="0"/>
            </a:rPr>
            <a:t>19 casos</a:t>
          </a:r>
        </a:p>
      </dgm:t>
    </dgm:pt>
    <dgm:pt modelId="{D0470645-0F91-4C89-B53D-D20A173D1395}" type="parTrans" cxnId="{95A45AD4-4A0F-4254-9C91-CF26ECC11EEE}">
      <dgm:prSet/>
      <dgm:spPr/>
      <dgm:t>
        <a:bodyPr/>
        <a:lstStyle/>
        <a:p>
          <a:endParaRPr lang="es-ES" sz="1600" b="1">
            <a:solidFill>
              <a:schemeClr val="tx1"/>
            </a:solidFill>
            <a:latin typeface="Arial Narrow" panose="020B0606020202030204" pitchFamily="34" charset="0"/>
          </a:endParaRPr>
        </a:p>
      </dgm:t>
    </dgm:pt>
    <dgm:pt modelId="{A462869C-5BFC-4790-97BB-90D244005F7F}" type="sibTrans" cxnId="{95A45AD4-4A0F-4254-9C91-CF26ECC11EEE}">
      <dgm:prSet/>
      <dgm:spPr/>
      <dgm:t>
        <a:bodyPr/>
        <a:lstStyle/>
        <a:p>
          <a:endParaRPr lang="es-ES" sz="1600" b="1">
            <a:solidFill>
              <a:schemeClr val="tx1"/>
            </a:solidFill>
            <a:latin typeface="Arial Narrow" panose="020B0606020202030204" pitchFamily="34" charset="0"/>
          </a:endParaRPr>
        </a:p>
      </dgm:t>
    </dgm:pt>
    <dgm:pt modelId="{BCD0C872-2890-4B0E-8947-05D96592E59C}">
      <dgm:prSet phldrT="[Texto]" custT="1"/>
      <dgm:spPr/>
      <dgm:t>
        <a:bodyPr/>
        <a:lstStyle/>
        <a:p>
          <a:r>
            <a:rPr lang="es-ES" sz="1100" b="1" dirty="0">
              <a:solidFill>
                <a:schemeClr val="tx1"/>
              </a:solidFill>
              <a:latin typeface="Arial Narrow" panose="020B0606020202030204" pitchFamily="34" charset="0"/>
            </a:rPr>
            <a:t>Adolescencia</a:t>
          </a:r>
        </a:p>
        <a:p>
          <a:r>
            <a:rPr lang="es-ES" sz="1100" b="1" dirty="0">
              <a:solidFill>
                <a:schemeClr val="bg1"/>
              </a:solidFill>
              <a:latin typeface="Arial Narrow" panose="020B0606020202030204" pitchFamily="34" charset="0"/>
            </a:rPr>
            <a:t>3,1%</a:t>
          </a:r>
        </a:p>
        <a:p>
          <a:r>
            <a:rPr lang="es-ES" sz="1100" b="1" dirty="0">
              <a:solidFill>
                <a:schemeClr val="bg1"/>
              </a:solidFill>
              <a:latin typeface="Arial Narrow" panose="020B0606020202030204" pitchFamily="34" charset="0"/>
            </a:rPr>
            <a:t>3 casos</a:t>
          </a:r>
          <a:endParaRPr lang="es-ES" sz="1200" b="1" dirty="0">
            <a:solidFill>
              <a:schemeClr val="bg1"/>
            </a:solidFill>
            <a:latin typeface="Arial Narrow" panose="020B0606020202030204" pitchFamily="34" charset="0"/>
          </a:endParaRPr>
        </a:p>
      </dgm:t>
    </dgm:pt>
    <dgm:pt modelId="{85B57174-6200-41FF-9ACB-65DDEA879430}" type="parTrans" cxnId="{035D5009-17A7-443C-A9F6-DC402B6B44F6}">
      <dgm:prSet/>
      <dgm:spPr/>
      <dgm:t>
        <a:bodyPr/>
        <a:lstStyle/>
        <a:p>
          <a:endParaRPr lang="es-ES" sz="1600" b="1">
            <a:solidFill>
              <a:schemeClr val="tx1"/>
            </a:solidFill>
            <a:latin typeface="Arial Narrow" panose="020B0606020202030204" pitchFamily="34" charset="0"/>
          </a:endParaRPr>
        </a:p>
      </dgm:t>
    </dgm:pt>
    <dgm:pt modelId="{4C5ACF53-D587-4632-AA70-55B43EBE36B8}" type="sibTrans" cxnId="{035D5009-17A7-443C-A9F6-DC402B6B44F6}">
      <dgm:prSet/>
      <dgm:spPr/>
      <dgm:t>
        <a:bodyPr/>
        <a:lstStyle/>
        <a:p>
          <a:endParaRPr lang="es-ES" sz="1600" b="1">
            <a:solidFill>
              <a:schemeClr val="tx1"/>
            </a:solidFill>
            <a:latin typeface="Arial Narrow" panose="020B0606020202030204" pitchFamily="34" charset="0"/>
          </a:endParaRPr>
        </a:p>
      </dgm:t>
    </dgm:pt>
    <dgm:pt modelId="{DFDA11ED-11F1-482A-9387-80FD19912601}">
      <dgm:prSet phldrT="[Texto]" custT="1"/>
      <dgm:spPr/>
      <dgm:t>
        <a:bodyPr/>
        <a:lstStyle/>
        <a:p>
          <a:r>
            <a:rPr lang="es-ES" sz="1100" b="1" dirty="0">
              <a:solidFill>
                <a:schemeClr val="tx1"/>
              </a:solidFill>
              <a:latin typeface="Arial Narrow" panose="020B0606020202030204" pitchFamily="34" charset="0"/>
            </a:rPr>
            <a:t>Juventud</a:t>
          </a:r>
        </a:p>
        <a:p>
          <a:r>
            <a:rPr lang="es-ES" sz="1200" b="1" dirty="0">
              <a:solidFill>
                <a:schemeClr val="bg1"/>
              </a:solidFill>
              <a:latin typeface="Arial Narrow" panose="020B0606020202030204" pitchFamily="34" charset="0"/>
            </a:rPr>
            <a:t>6,3%</a:t>
          </a:r>
        </a:p>
        <a:p>
          <a:r>
            <a:rPr lang="es-ES" sz="1200" b="1" dirty="0">
              <a:solidFill>
                <a:schemeClr val="bg1"/>
              </a:solidFill>
              <a:latin typeface="Arial Narrow" panose="020B0606020202030204" pitchFamily="34" charset="0"/>
            </a:rPr>
            <a:t>6 casos</a:t>
          </a:r>
        </a:p>
      </dgm:t>
    </dgm:pt>
    <dgm:pt modelId="{DE7B412C-D772-4D56-B94E-8DEF29F79628}" type="parTrans" cxnId="{CDB8A8BC-76F4-4850-980F-77A084A179C5}">
      <dgm:prSet/>
      <dgm:spPr/>
      <dgm:t>
        <a:bodyPr/>
        <a:lstStyle/>
        <a:p>
          <a:endParaRPr lang="es-ES" sz="1600" b="1">
            <a:solidFill>
              <a:schemeClr val="tx1"/>
            </a:solidFill>
            <a:latin typeface="Arial Narrow" panose="020B0606020202030204" pitchFamily="34" charset="0"/>
          </a:endParaRPr>
        </a:p>
      </dgm:t>
    </dgm:pt>
    <dgm:pt modelId="{EA57AC0D-7E14-43C1-8F5B-17573E0C9A83}" type="sibTrans" cxnId="{CDB8A8BC-76F4-4850-980F-77A084A179C5}">
      <dgm:prSet/>
      <dgm:spPr/>
      <dgm:t>
        <a:bodyPr/>
        <a:lstStyle/>
        <a:p>
          <a:endParaRPr lang="es-ES" sz="1600" b="1">
            <a:solidFill>
              <a:schemeClr val="tx1"/>
            </a:solidFill>
            <a:latin typeface="Arial Narrow" panose="020B0606020202030204" pitchFamily="34" charset="0"/>
          </a:endParaRPr>
        </a:p>
      </dgm:t>
    </dgm:pt>
    <dgm:pt modelId="{067DE91F-5875-416A-83FE-762AAF2680C1}">
      <dgm:prSet phldrT="[Texto]" custT="1"/>
      <dgm:spPr/>
      <dgm:t>
        <a:bodyPr/>
        <a:lstStyle/>
        <a:p>
          <a:r>
            <a:rPr lang="es-ES" sz="1100" b="1" dirty="0">
              <a:solidFill>
                <a:schemeClr val="tx1"/>
              </a:solidFill>
              <a:latin typeface="Arial Narrow" panose="020B0606020202030204" pitchFamily="34" charset="0"/>
            </a:rPr>
            <a:t>Adultez</a:t>
          </a:r>
        </a:p>
        <a:p>
          <a:r>
            <a:rPr lang="es-ES" sz="1200" b="1" dirty="0">
              <a:solidFill>
                <a:schemeClr val="bg1"/>
              </a:solidFill>
              <a:latin typeface="Arial Narrow" panose="020B0606020202030204" pitchFamily="34" charset="0"/>
            </a:rPr>
            <a:t>29,2%</a:t>
          </a:r>
        </a:p>
        <a:p>
          <a:r>
            <a:rPr lang="es-ES" sz="1200" b="1" dirty="0">
              <a:solidFill>
                <a:schemeClr val="bg1"/>
              </a:solidFill>
              <a:latin typeface="Arial Narrow" panose="020B0606020202030204" pitchFamily="34" charset="0"/>
            </a:rPr>
            <a:t>28 casos</a:t>
          </a:r>
          <a:endParaRPr lang="es-ES" sz="1400" b="1" dirty="0">
            <a:solidFill>
              <a:schemeClr val="bg1"/>
            </a:solidFill>
            <a:latin typeface="Arial Narrow" panose="020B0606020202030204" pitchFamily="34" charset="0"/>
          </a:endParaRPr>
        </a:p>
      </dgm:t>
    </dgm:pt>
    <dgm:pt modelId="{C84AAE9B-3AAC-4E29-BB4F-A2E9139D362B}" type="parTrans" cxnId="{6A5C8540-AECB-4343-A87A-FD7C9AD35365}">
      <dgm:prSet/>
      <dgm:spPr/>
      <dgm:t>
        <a:bodyPr/>
        <a:lstStyle/>
        <a:p>
          <a:endParaRPr lang="es-ES" sz="1600" b="1">
            <a:solidFill>
              <a:schemeClr val="tx1"/>
            </a:solidFill>
            <a:latin typeface="Arial Narrow" panose="020B0606020202030204" pitchFamily="34" charset="0"/>
          </a:endParaRPr>
        </a:p>
      </dgm:t>
    </dgm:pt>
    <dgm:pt modelId="{DEAA2F35-722B-4737-A991-BBC1ADCE9036}" type="sibTrans" cxnId="{6A5C8540-AECB-4343-A87A-FD7C9AD35365}">
      <dgm:prSet/>
      <dgm:spPr/>
      <dgm:t>
        <a:bodyPr/>
        <a:lstStyle/>
        <a:p>
          <a:endParaRPr lang="es-ES" sz="1600" b="1">
            <a:solidFill>
              <a:schemeClr val="tx1"/>
            </a:solidFill>
            <a:latin typeface="Arial Narrow" panose="020B0606020202030204" pitchFamily="34" charset="0"/>
          </a:endParaRPr>
        </a:p>
      </dgm:t>
    </dgm:pt>
    <dgm:pt modelId="{A2B81017-66B4-4D6E-96A6-E6632B7708F9}">
      <dgm:prSet phldrT="[Texto]" custT="1"/>
      <dgm:spPr/>
      <dgm:t>
        <a:bodyPr/>
        <a:lstStyle/>
        <a:p>
          <a:r>
            <a:rPr lang="es-ES" sz="1100" b="1" dirty="0">
              <a:solidFill>
                <a:schemeClr val="tx1"/>
              </a:solidFill>
              <a:latin typeface="Arial Narrow" panose="020B0606020202030204" pitchFamily="34" charset="0"/>
            </a:rPr>
            <a:t>Adulto Mayor</a:t>
          </a:r>
        </a:p>
        <a:p>
          <a:r>
            <a:rPr lang="es-ES" sz="1100" b="1" dirty="0">
              <a:solidFill>
                <a:schemeClr val="bg1"/>
              </a:solidFill>
              <a:latin typeface="Arial Narrow" panose="020B0606020202030204" pitchFamily="34" charset="0"/>
            </a:rPr>
            <a:t>22,9%</a:t>
          </a:r>
        </a:p>
        <a:p>
          <a:r>
            <a:rPr lang="es-ES" sz="1100" b="1" dirty="0">
              <a:solidFill>
                <a:schemeClr val="bg1"/>
              </a:solidFill>
              <a:latin typeface="Arial Narrow" panose="020B0606020202030204" pitchFamily="34" charset="0"/>
            </a:rPr>
            <a:t>22 casos</a:t>
          </a:r>
          <a:endParaRPr lang="es-ES" sz="1200" b="1" dirty="0">
            <a:solidFill>
              <a:schemeClr val="bg1"/>
            </a:solidFill>
            <a:latin typeface="Arial Narrow" panose="020B0606020202030204" pitchFamily="34" charset="0"/>
          </a:endParaRPr>
        </a:p>
      </dgm:t>
    </dgm:pt>
    <dgm:pt modelId="{92163F71-7525-460D-9B81-4A3C3D2B3B07}" type="parTrans" cxnId="{49E3710C-9DCD-4394-A7E2-D7A3519EFD33}">
      <dgm:prSet/>
      <dgm:spPr/>
      <dgm:t>
        <a:bodyPr/>
        <a:lstStyle/>
        <a:p>
          <a:endParaRPr lang="es-ES" sz="1600" b="1">
            <a:solidFill>
              <a:schemeClr val="tx1"/>
            </a:solidFill>
            <a:latin typeface="Arial Narrow" panose="020B0606020202030204" pitchFamily="34" charset="0"/>
          </a:endParaRPr>
        </a:p>
      </dgm:t>
    </dgm:pt>
    <dgm:pt modelId="{FED1A0E8-AFBC-42FD-B4DC-3DDC15500C46}" type="sibTrans" cxnId="{49E3710C-9DCD-4394-A7E2-D7A3519EFD33}">
      <dgm:prSet/>
      <dgm:spPr/>
      <dgm:t>
        <a:bodyPr/>
        <a:lstStyle/>
        <a:p>
          <a:endParaRPr lang="es-ES" sz="1600" b="1">
            <a:solidFill>
              <a:schemeClr val="tx1"/>
            </a:solidFill>
            <a:latin typeface="Arial Narrow" panose="020B0606020202030204" pitchFamily="34" charset="0"/>
          </a:endParaRPr>
        </a:p>
      </dgm:t>
    </dgm:pt>
    <dgm:pt modelId="{91C2CDD1-9A95-4E2C-9947-E75911752FAE}" type="pres">
      <dgm:prSet presAssocID="{4D348A5A-39AF-4E9E-B8B8-5AABA701B047}" presName="cycle" presStyleCnt="0">
        <dgm:presLayoutVars>
          <dgm:dir/>
          <dgm:resizeHandles val="exact"/>
        </dgm:presLayoutVars>
      </dgm:prSet>
      <dgm:spPr/>
      <dgm:t>
        <a:bodyPr/>
        <a:lstStyle/>
        <a:p>
          <a:endParaRPr lang="es-ES"/>
        </a:p>
      </dgm:t>
    </dgm:pt>
    <dgm:pt modelId="{27D567E4-4A42-448F-AF61-85BFDC290DB9}" type="pres">
      <dgm:prSet presAssocID="{70D6C5C8-C4AE-437E-AFA5-FA9B333CF722}" presName="node" presStyleLbl="node1" presStyleIdx="0" presStyleCnt="6" custScaleX="148251">
        <dgm:presLayoutVars>
          <dgm:bulletEnabled val="1"/>
        </dgm:presLayoutVars>
      </dgm:prSet>
      <dgm:spPr/>
      <dgm:t>
        <a:bodyPr/>
        <a:lstStyle/>
        <a:p>
          <a:endParaRPr lang="es-ES"/>
        </a:p>
      </dgm:t>
    </dgm:pt>
    <dgm:pt modelId="{DE37BD11-E7F3-42F4-9771-FF32F3FC5D46}" type="pres">
      <dgm:prSet presAssocID="{70D6C5C8-C4AE-437E-AFA5-FA9B333CF722}" presName="spNode" presStyleCnt="0"/>
      <dgm:spPr/>
    </dgm:pt>
    <dgm:pt modelId="{97E2FCC0-7117-4E1D-BEA7-E80B12FC7A62}" type="pres">
      <dgm:prSet presAssocID="{2DE7C5E0-3F77-42D0-9143-5DA0A4D17480}" presName="sibTrans" presStyleLbl="sibTrans1D1" presStyleIdx="0" presStyleCnt="6"/>
      <dgm:spPr/>
      <dgm:t>
        <a:bodyPr/>
        <a:lstStyle/>
        <a:p>
          <a:endParaRPr lang="es-ES"/>
        </a:p>
      </dgm:t>
    </dgm:pt>
    <dgm:pt modelId="{0691A0E1-681C-4AB1-A224-401390FCDE9C}" type="pres">
      <dgm:prSet presAssocID="{B07DA8DE-0519-4D62-BE0B-7CA0307AA349}" presName="node" presStyleLbl="node1" presStyleIdx="1" presStyleCnt="6" custScaleX="149622">
        <dgm:presLayoutVars>
          <dgm:bulletEnabled val="1"/>
        </dgm:presLayoutVars>
      </dgm:prSet>
      <dgm:spPr/>
      <dgm:t>
        <a:bodyPr/>
        <a:lstStyle/>
        <a:p>
          <a:endParaRPr lang="es-ES"/>
        </a:p>
      </dgm:t>
    </dgm:pt>
    <dgm:pt modelId="{0342E744-403E-45E9-96B1-27CAF7293E7E}" type="pres">
      <dgm:prSet presAssocID="{B07DA8DE-0519-4D62-BE0B-7CA0307AA349}" presName="spNode" presStyleCnt="0"/>
      <dgm:spPr/>
    </dgm:pt>
    <dgm:pt modelId="{45D13642-0443-4272-9039-52251396ED66}" type="pres">
      <dgm:prSet presAssocID="{A462869C-5BFC-4790-97BB-90D244005F7F}" presName="sibTrans" presStyleLbl="sibTrans1D1" presStyleIdx="1" presStyleCnt="6"/>
      <dgm:spPr/>
      <dgm:t>
        <a:bodyPr/>
        <a:lstStyle/>
        <a:p>
          <a:endParaRPr lang="es-ES"/>
        </a:p>
      </dgm:t>
    </dgm:pt>
    <dgm:pt modelId="{CE6855D9-5D01-4C33-9AB2-7900DF22BD98}" type="pres">
      <dgm:prSet presAssocID="{BCD0C872-2890-4B0E-8947-05D96592E59C}" presName="node" presStyleLbl="node1" presStyleIdx="2" presStyleCnt="6" custScaleX="132443">
        <dgm:presLayoutVars>
          <dgm:bulletEnabled val="1"/>
        </dgm:presLayoutVars>
      </dgm:prSet>
      <dgm:spPr/>
      <dgm:t>
        <a:bodyPr/>
        <a:lstStyle/>
        <a:p>
          <a:endParaRPr lang="es-ES"/>
        </a:p>
      </dgm:t>
    </dgm:pt>
    <dgm:pt modelId="{3728C71A-D821-4DDF-92F9-5D7CEBB2094D}" type="pres">
      <dgm:prSet presAssocID="{BCD0C872-2890-4B0E-8947-05D96592E59C}" presName="spNode" presStyleCnt="0"/>
      <dgm:spPr/>
    </dgm:pt>
    <dgm:pt modelId="{91496150-CE10-4708-A73B-9B008B3F95B6}" type="pres">
      <dgm:prSet presAssocID="{4C5ACF53-D587-4632-AA70-55B43EBE36B8}" presName="sibTrans" presStyleLbl="sibTrans1D1" presStyleIdx="2" presStyleCnt="6"/>
      <dgm:spPr/>
      <dgm:t>
        <a:bodyPr/>
        <a:lstStyle/>
        <a:p>
          <a:endParaRPr lang="es-ES"/>
        </a:p>
      </dgm:t>
    </dgm:pt>
    <dgm:pt modelId="{B3F2CECB-D49F-4F22-B7D9-7693E99EF7FF}" type="pres">
      <dgm:prSet presAssocID="{DFDA11ED-11F1-482A-9387-80FD19912601}" presName="node" presStyleLbl="node1" presStyleIdx="3" presStyleCnt="6" custScaleX="148251">
        <dgm:presLayoutVars>
          <dgm:bulletEnabled val="1"/>
        </dgm:presLayoutVars>
      </dgm:prSet>
      <dgm:spPr/>
      <dgm:t>
        <a:bodyPr/>
        <a:lstStyle/>
        <a:p>
          <a:endParaRPr lang="es-ES"/>
        </a:p>
      </dgm:t>
    </dgm:pt>
    <dgm:pt modelId="{5FD747CB-B33D-40AF-84DE-C7304DDA2CB1}" type="pres">
      <dgm:prSet presAssocID="{DFDA11ED-11F1-482A-9387-80FD19912601}" presName="spNode" presStyleCnt="0"/>
      <dgm:spPr/>
    </dgm:pt>
    <dgm:pt modelId="{D5D4151A-971C-413B-8065-A30749D877C7}" type="pres">
      <dgm:prSet presAssocID="{EA57AC0D-7E14-43C1-8F5B-17573E0C9A83}" presName="sibTrans" presStyleLbl="sibTrans1D1" presStyleIdx="3" presStyleCnt="6"/>
      <dgm:spPr/>
      <dgm:t>
        <a:bodyPr/>
        <a:lstStyle/>
        <a:p>
          <a:endParaRPr lang="es-ES"/>
        </a:p>
      </dgm:t>
    </dgm:pt>
    <dgm:pt modelId="{2FBB3DD5-4721-42EF-947B-811A6B7552C5}" type="pres">
      <dgm:prSet presAssocID="{067DE91F-5875-416A-83FE-762AAF2680C1}" presName="node" presStyleLbl="node1" presStyleIdx="4" presStyleCnt="6" custScaleX="139363">
        <dgm:presLayoutVars>
          <dgm:bulletEnabled val="1"/>
        </dgm:presLayoutVars>
      </dgm:prSet>
      <dgm:spPr/>
      <dgm:t>
        <a:bodyPr/>
        <a:lstStyle/>
        <a:p>
          <a:endParaRPr lang="es-ES"/>
        </a:p>
      </dgm:t>
    </dgm:pt>
    <dgm:pt modelId="{334F2FC4-A6CA-4DFB-806B-59AE39E7D740}" type="pres">
      <dgm:prSet presAssocID="{067DE91F-5875-416A-83FE-762AAF2680C1}" presName="spNode" presStyleCnt="0"/>
      <dgm:spPr/>
    </dgm:pt>
    <dgm:pt modelId="{ED010544-6BD3-478F-92D1-42A7B6489659}" type="pres">
      <dgm:prSet presAssocID="{DEAA2F35-722B-4737-A991-BBC1ADCE9036}" presName="sibTrans" presStyleLbl="sibTrans1D1" presStyleIdx="4" presStyleCnt="6"/>
      <dgm:spPr/>
      <dgm:t>
        <a:bodyPr/>
        <a:lstStyle/>
        <a:p>
          <a:endParaRPr lang="es-ES"/>
        </a:p>
      </dgm:t>
    </dgm:pt>
    <dgm:pt modelId="{95DBFE4D-3E58-4247-ADAA-C6118920DE75}" type="pres">
      <dgm:prSet presAssocID="{A2B81017-66B4-4D6E-96A6-E6632B7708F9}" presName="node" presStyleLbl="node1" presStyleIdx="5" presStyleCnt="6" custScaleX="141554">
        <dgm:presLayoutVars>
          <dgm:bulletEnabled val="1"/>
        </dgm:presLayoutVars>
      </dgm:prSet>
      <dgm:spPr/>
      <dgm:t>
        <a:bodyPr/>
        <a:lstStyle/>
        <a:p>
          <a:endParaRPr lang="es-ES"/>
        </a:p>
      </dgm:t>
    </dgm:pt>
    <dgm:pt modelId="{76D60FEC-5E80-4CD2-8C60-AB82131CA685}" type="pres">
      <dgm:prSet presAssocID="{A2B81017-66B4-4D6E-96A6-E6632B7708F9}" presName="spNode" presStyleCnt="0"/>
      <dgm:spPr/>
    </dgm:pt>
    <dgm:pt modelId="{2527C3C0-DAF9-4F56-8A16-C76DDF47C5BB}" type="pres">
      <dgm:prSet presAssocID="{FED1A0E8-AFBC-42FD-B4DC-3DDC15500C46}" presName="sibTrans" presStyleLbl="sibTrans1D1" presStyleIdx="5" presStyleCnt="6"/>
      <dgm:spPr/>
      <dgm:t>
        <a:bodyPr/>
        <a:lstStyle/>
        <a:p>
          <a:endParaRPr lang="es-ES"/>
        </a:p>
      </dgm:t>
    </dgm:pt>
  </dgm:ptLst>
  <dgm:cxnLst>
    <dgm:cxn modelId="{D664316D-6763-48C8-9616-4F4E2B76C911}" type="presOf" srcId="{DFDA11ED-11F1-482A-9387-80FD19912601}" destId="{B3F2CECB-D49F-4F22-B7D9-7693E99EF7FF}" srcOrd="0" destOrd="0" presId="urn:microsoft.com/office/officeart/2005/8/layout/cycle5"/>
    <dgm:cxn modelId="{4247D30C-3ACE-4A61-9BEF-BE829EFBCCB8}" type="presOf" srcId="{067DE91F-5875-416A-83FE-762AAF2680C1}" destId="{2FBB3DD5-4721-42EF-947B-811A6B7552C5}" srcOrd="0" destOrd="0" presId="urn:microsoft.com/office/officeart/2005/8/layout/cycle5"/>
    <dgm:cxn modelId="{44349CED-3F6F-401A-BB8F-C54B0CD67380}" srcId="{4D348A5A-39AF-4E9E-B8B8-5AABA701B047}" destId="{70D6C5C8-C4AE-437E-AFA5-FA9B333CF722}" srcOrd="0" destOrd="0" parTransId="{B4426622-C56F-4F7A-AB95-8708949A4A86}" sibTransId="{2DE7C5E0-3F77-42D0-9143-5DA0A4D17480}"/>
    <dgm:cxn modelId="{6A5C8540-AECB-4343-A87A-FD7C9AD35365}" srcId="{4D348A5A-39AF-4E9E-B8B8-5AABA701B047}" destId="{067DE91F-5875-416A-83FE-762AAF2680C1}" srcOrd="4" destOrd="0" parTransId="{C84AAE9B-3AAC-4E29-BB4F-A2E9139D362B}" sibTransId="{DEAA2F35-722B-4737-A991-BBC1ADCE9036}"/>
    <dgm:cxn modelId="{3B7BEBC5-2FB7-4953-8E4E-1B838EE42DF2}" type="presOf" srcId="{DEAA2F35-722B-4737-A991-BBC1ADCE9036}" destId="{ED010544-6BD3-478F-92D1-42A7B6489659}" srcOrd="0" destOrd="0" presId="urn:microsoft.com/office/officeart/2005/8/layout/cycle5"/>
    <dgm:cxn modelId="{750401C0-1BEC-4562-9660-68D8422839FB}" type="presOf" srcId="{B07DA8DE-0519-4D62-BE0B-7CA0307AA349}" destId="{0691A0E1-681C-4AB1-A224-401390FCDE9C}" srcOrd="0" destOrd="0" presId="urn:microsoft.com/office/officeart/2005/8/layout/cycle5"/>
    <dgm:cxn modelId="{DCF5AD44-F5E2-4E04-BF46-2457239C50DD}" type="presOf" srcId="{2DE7C5E0-3F77-42D0-9143-5DA0A4D17480}" destId="{97E2FCC0-7117-4E1D-BEA7-E80B12FC7A62}" srcOrd="0" destOrd="0" presId="urn:microsoft.com/office/officeart/2005/8/layout/cycle5"/>
    <dgm:cxn modelId="{EE2BE964-DD78-4756-9040-8FB0623EF756}" type="presOf" srcId="{EA57AC0D-7E14-43C1-8F5B-17573E0C9A83}" destId="{D5D4151A-971C-413B-8065-A30749D877C7}" srcOrd="0" destOrd="0" presId="urn:microsoft.com/office/officeart/2005/8/layout/cycle5"/>
    <dgm:cxn modelId="{035D5009-17A7-443C-A9F6-DC402B6B44F6}" srcId="{4D348A5A-39AF-4E9E-B8B8-5AABA701B047}" destId="{BCD0C872-2890-4B0E-8947-05D96592E59C}" srcOrd="2" destOrd="0" parTransId="{85B57174-6200-41FF-9ACB-65DDEA879430}" sibTransId="{4C5ACF53-D587-4632-AA70-55B43EBE36B8}"/>
    <dgm:cxn modelId="{CDB8A8BC-76F4-4850-980F-77A084A179C5}" srcId="{4D348A5A-39AF-4E9E-B8B8-5AABA701B047}" destId="{DFDA11ED-11F1-482A-9387-80FD19912601}" srcOrd="3" destOrd="0" parTransId="{DE7B412C-D772-4D56-B94E-8DEF29F79628}" sibTransId="{EA57AC0D-7E14-43C1-8F5B-17573E0C9A83}"/>
    <dgm:cxn modelId="{7403ABF2-980E-485D-B13B-4868E6A3F219}" type="presOf" srcId="{70D6C5C8-C4AE-437E-AFA5-FA9B333CF722}" destId="{27D567E4-4A42-448F-AF61-85BFDC290DB9}" srcOrd="0" destOrd="0" presId="urn:microsoft.com/office/officeart/2005/8/layout/cycle5"/>
    <dgm:cxn modelId="{EF0C447F-B923-4F62-BABD-79885E7A4D46}" type="presOf" srcId="{BCD0C872-2890-4B0E-8947-05D96592E59C}" destId="{CE6855D9-5D01-4C33-9AB2-7900DF22BD98}" srcOrd="0" destOrd="0" presId="urn:microsoft.com/office/officeart/2005/8/layout/cycle5"/>
    <dgm:cxn modelId="{698F3C26-A0F2-404E-9577-EADC151F44CA}" type="presOf" srcId="{4C5ACF53-D587-4632-AA70-55B43EBE36B8}" destId="{91496150-CE10-4708-A73B-9B008B3F95B6}" srcOrd="0" destOrd="0" presId="urn:microsoft.com/office/officeart/2005/8/layout/cycle5"/>
    <dgm:cxn modelId="{49E3710C-9DCD-4394-A7E2-D7A3519EFD33}" srcId="{4D348A5A-39AF-4E9E-B8B8-5AABA701B047}" destId="{A2B81017-66B4-4D6E-96A6-E6632B7708F9}" srcOrd="5" destOrd="0" parTransId="{92163F71-7525-460D-9B81-4A3C3D2B3B07}" sibTransId="{FED1A0E8-AFBC-42FD-B4DC-3DDC15500C46}"/>
    <dgm:cxn modelId="{E62BAD07-CD46-404F-84CB-9D76BE0B1F20}" type="presOf" srcId="{A2B81017-66B4-4D6E-96A6-E6632B7708F9}" destId="{95DBFE4D-3E58-4247-ADAA-C6118920DE75}" srcOrd="0" destOrd="0" presId="urn:microsoft.com/office/officeart/2005/8/layout/cycle5"/>
    <dgm:cxn modelId="{0BBE6B6A-FECF-423C-AEB5-6B82689727E1}" type="presOf" srcId="{4D348A5A-39AF-4E9E-B8B8-5AABA701B047}" destId="{91C2CDD1-9A95-4E2C-9947-E75911752FAE}" srcOrd="0" destOrd="0" presId="urn:microsoft.com/office/officeart/2005/8/layout/cycle5"/>
    <dgm:cxn modelId="{95A45AD4-4A0F-4254-9C91-CF26ECC11EEE}" srcId="{4D348A5A-39AF-4E9E-B8B8-5AABA701B047}" destId="{B07DA8DE-0519-4D62-BE0B-7CA0307AA349}" srcOrd="1" destOrd="0" parTransId="{D0470645-0F91-4C89-B53D-D20A173D1395}" sibTransId="{A462869C-5BFC-4790-97BB-90D244005F7F}"/>
    <dgm:cxn modelId="{552BA513-1843-487F-B03C-038E34FEEBB7}" type="presOf" srcId="{FED1A0E8-AFBC-42FD-B4DC-3DDC15500C46}" destId="{2527C3C0-DAF9-4F56-8A16-C76DDF47C5BB}" srcOrd="0" destOrd="0" presId="urn:microsoft.com/office/officeart/2005/8/layout/cycle5"/>
    <dgm:cxn modelId="{B4853804-9AC9-4FDF-8AA4-1C52F5AA7FC1}" type="presOf" srcId="{A462869C-5BFC-4790-97BB-90D244005F7F}" destId="{45D13642-0443-4272-9039-52251396ED66}" srcOrd="0" destOrd="0" presId="urn:microsoft.com/office/officeart/2005/8/layout/cycle5"/>
    <dgm:cxn modelId="{860B56EC-7E4D-4C8F-8512-C73DDA3F68BA}" type="presParOf" srcId="{91C2CDD1-9A95-4E2C-9947-E75911752FAE}" destId="{27D567E4-4A42-448F-AF61-85BFDC290DB9}" srcOrd="0" destOrd="0" presId="urn:microsoft.com/office/officeart/2005/8/layout/cycle5"/>
    <dgm:cxn modelId="{8AE5E4C6-7393-42D9-BFFE-39E853ACD5C0}" type="presParOf" srcId="{91C2CDD1-9A95-4E2C-9947-E75911752FAE}" destId="{DE37BD11-E7F3-42F4-9771-FF32F3FC5D46}" srcOrd="1" destOrd="0" presId="urn:microsoft.com/office/officeart/2005/8/layout/cycle5"/>
    <dgm:cxn modelId="{09587C26-6FC2-412E-BE0A-475C686B489D}" type="presParOf" srcId="{91C2CDD1-9A95-4E2C-9947-E75911752FAE}" destId="{97E2FCC0-7117-4E1D-BEA7-E80B12FC7A62}" srcOrd="2" destOrd="0" presId="urn:microsoft.com/office/officeart/2005/8/layout/cycle5"/>
    <dgm:cxn modelId="{6887EE7F-8173-4A38-8739-401752593B59}" type="presParOf" srcId="{91C2CDD1-9A95-4E2C-9947-E75911752FAE}" destId="{0691A0E1-681C-4AB1-A224-401390FCDE9C}" srcOrd="3" destOrd="0" presId="urn:microsoft.com/office/officeart/2005/8/layout/cycle5"/>
    <dgm:cxn modelId="{317F00B2-1982-43AA-9309-37D177C0DBC2}" type="presParOf" srcId="{91C2CDD1-9A95-4E2C-9947-E75911752FAE}" destId="{0342E744-403E-45E9-96B1-27CAF7293E7E}" srcOrd="4" destOrd="0" presId="urn:microsoft.com/office/officeart/2005/8/layout/cycle5"/>
    <dgm:cxn modelId="{EB6BAA9F-92BA-4CAD-85AE-FA317F6D4498}" type="presParOf" srcId="{91C2CDD1-9A95-4E2C-9947-E75911752FAE}" destId="{45D13642-0443-4272-9039-52251396ED66}" srcOrd="5" destOrd="0" presId="urn:microsoft.com/office/officeart/2005/8/layout/cycle5"/>
    <dgm:cxn modelId="{69B7DB72-3041-4A9B-830E-36B39A2BFCC1}" type="presParOf" srcId="{91C2CDD1-9A95-4E2C-9947-E75911752FAE}" destId="{CE6855D9-5D01-4C33-9AB2-7900DF22BD98}" srcOrd="6" destOrd="0" presId="urn:microsoft.com/office/officeart/2005/8/layout/cycle5"/>
    <dgm:cxn modelId="{7B4FC30C-C5FA-443C-8E16-A6BEF8A1DC26}" type="presParOf" srcId="{91C2CDD1-9A95-4E2C-9947-E75911752FAE}" destId="{3728C71A-D821-4DDF-92F9-5D7CEBB2094D}" srcOrd="7" destOrd="0" presId="urn:microsoft.com/office/officeart/2005/8/layout/cycle5"/>
    <dgm:cxn modelId="{E4E28F6A-4953-4CB4-B31F-ACA1FADD7FA7}" type="presParOf" srcId="{91C2CDD1-9A95-4E2C-9947-E75911752FAE}" destId="{91496150-CE10-4708-A73B-9B008B3F95B6}" srcOrd="8" destOrd="0" presId="urn:microsoft.com/office/officeart/2005/8/layout/cycle5"/>
    <dgm:cxn modelId="{1B330C24-7ECD-4C5B-AC23-1DC9CA124478}" type="presParOf" srcId="{91C2CDD1-9A95-4E2C-9947-E75911752FAE}" destId="{B3F2CECB-D49F-4F22-B7D9-7693E99EF7FF}" srcOrd="9" destOrd="0" presId="urn:microsoft.com/office/officeart/2005/8/layout/cycle5"/>
    <dgm:cxn modelId="{1F4A0781-410E-40F5-8EA9-AB67B5E3031F}" type="presParOf" srcId="{91C2CDD1-9A95-4E2C-9947-E75911752FAE}" destId="{5FD747CB-B33D-40AF-84DE-C7304DDA2CB1}" srcOrd="10" destOrd="0" presId="urn:microsoft.com/office/officeart/2005/8/layout/cycle5"/>
    <dgm:cxn modelId="{1CF4F8B1-8283-4741-9BFC-FD2982EBCE6C}" type="presParOf" srcId="{91C2CDD1-9A95-4E2C-9947-E75911752FAE}" destId="{D5D4151A-971C-413B-8065-A30749D877C7}" srcOrd="11" destOrd="0" presId="urn:microsoft.com/office/officeart/2005/8/layout/cycle5"/>
    <dgm:cxn modelId="{C087DE89-C17E-462C-AB04-A6D54ABC5821}" type="presParOf" srcId="{91C2CDD1-9A95-4E2C-9947-E75911752FAE}" destId="{2FBB3DD5-4721-42EF-947B-811A6B7552C5}" srcOrd="12" destOrd="0" presId="urn:microsoft.com/office/officeart/2005/8/layout/cycle5"/>
    <dgm:cxn modelId="{F3BCF96E-043D-47F3-BAA8-7E1B38C1AF00}" type="presParOf" srcId="{91C2CDD1-9A95-4E2C-9947-E75911752FAE}" destId="{334F2FC4-A6CA-4DFB-806B-59AE39E7D740}" srcOrd="13" destOrd="0" presId="urn:microsoft.com/office/officeart/2005/8/layout/cycle5"/>
    <dgm:cxn modelId="{4E7505C3-9CEB-4414-BCDA-EE13308C927F}" type="presParOf" srcId="{91C2CDD1-9A95-4E2C-9947-E75911752FAE}" destId="{ED010544-6BD3-478F-92D1-42A7B6489659}" srcOrd="14" destOrd="0" presId="urn:microsoft.com/office/officeart/2005/8/layout/cycle5"/>
    <dgm:cxn modelId="{68BCFCA7-CD4D-44AF-8ACE-53539EE7038B}" type="presParOf" srcId="{91C2CDD1-9A95-4E2C-9947-E75911752FAE}" destId="{95DBFE4D-3E58-4247-ADAA-C6118920DE75}" srcOrd="15" destOrd="0" presId="urn:microsoft.com/office/officeart/2005/8/layout/cycle5"/>
    <dgm:cxn modelId="{9391E6EA-1C31-451B-A3BC-102CAD92C43D}" type="presParOf" srcId="{91C2CDD1-9A95-4E2C-9947-E75911752FAE}" destId="{76D60FEC-5E80-4CD2-8C60-AB82131CA685}" srcOrd="16" destOrd="0" presId="urn:microsoft.com/office/officeart/2005/8/layout/cycle5"/>
    <dgm:cxn modelId="{44B0AC08-113E-4E67-8B49-BA728D256534}" type="presParOf" srcId="{91C2CDD1-9A95-4E2C-9947-E75911752FAE}" destId="{2527C3C0-DAF9-4F56-8A16-C76DDF47C5BB}" srcOrd="17" destOrd="0" presId="urn:microsoft.com/office/officeart/2005/8/layout/cycle5"/>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348A5A-39AF-4E9E-B8B8-5AABA701B047}" type="doc">
      <dgm:prSet loTypeId="urn:microsoft.com/office/officeart/2005/8/layout/cycle5" loCatId="cycle" qsTypeId="urn:microsoft.com/office/officeart/2005/8/quickstyle/simple1" qsCatId="simple" csTypeId="urn:microsoft.com/office/officeart/2005/8/colors/colorful4" csCatId="colorful" phldr="1"/>
      <dgm:spPr/>
      <dgm:t>
        <a:bodyPr/>
        <a:lstStyle/>
        <a:p>
          <a:endParaRPr lang="es-ES"/>
        </a:p>
      </dgm:t>
    </dgm:pt>
    <dgm:pt modelId="{70D6C5C8-C4AE-437E-AFA5-FA9B333CF722}">
      <dgm:prSet phldrT="[Texto]" custT="1"/>
      <dgm:spPr/>
      <dgm:t>
        <a:bodyPr/>
        <a:lstStyle/>
        <a:p>
          <a:r>
            <a:rPr lang="es-ES" sz="700" b="1" dirty="0">
              <a:solidFill>
                <a:schemeClr val="tx1"/>
              </a:solidFill>
              <a:latin typeface="Arial Narrow" panose="020B0606020202030204" pitchFamily="34" charset="0"/>
            </a:rPr>
            <a:t>Primera infancia</a:t>
          </a:r>
        </a:p>
        <a:p>
          <a:r>
            <a:rPr lang="es-ES" sz="800" b="1" dirty="0">
              <a:solidFill>
                <a:schemeClr val="bg1"/>
              </a:solidFill>
              <a:latin typeface="Arial Narrow" panose="020B0606020202030204" pitchFamily="34" charset="0"/>
            </a:rPr>
            <a:t>15%</a:t>
          </a:r>
        </a:p>
        <a:p>
          <a:r>
            <a:rPr lang="es-ES" sz="800" b="1" dirty="0">
              <a:solidFill>
                <a:schemeClr val="bg1"/>
              </a:solidFill>
              <a:latin typeface="Arial Narrow" panose="020B0606020202030204" pitchFamily="34" charset="0"/>
            </a:rPr>
            <a:t>43 casos</a:t>
          </a:r>
        </a:p>
      </dgm:t>
    </dgm:pt>
    <dgm:pt modelId="{B4426622-C56F-4F7A-AB95-8708949A4A86}" type="parTrans" cxnId="{44349CED-3F6F-401A-BB8F-C54B0CD67380}">
      <dgm:prSet/>
      <dgm:spPr/>
      <dgm:t>
        <a:bodyPr/>
        <a:lstStyle/>
        <a:p>
          <a:endParaRPr lang="es-ES" sz="1000" b="1">
            <a:solidFill>
              <a:schemeClr val="tx1"/>
            </a:solidFill>
            <a:latin typeface="Arial Narrow" panose="020B0606020202030204" pitchFamily="34" charset="0"/>
          </a:endParaRPr>
        </a:p>
      </dgm:t>
    </dgm:pt>
    <dgm:pt modelId="{2DE7C5E0-3F77-42D0-9143-5DA0A4D17480}" type="sibTrans" cxnId="{44349CED-3F6F-401A-BB8F-C54B0CD67380}">
      <dgm:prSet/>
      <dgm:spPr/>
      <dgm:t>
        <a:bodyPr/>
        <a:lstStyle/>
        <a:p>
          <a:endParaRPr lang="es-ES" sz="1000" b="1">
            <a:solidFill>
              <a:schemeClr val="tx1"/>
            </a:solidFill>
            <a:latin typeface="Arial Narrow" panose="020B0606020202030204" pitchFamily="34" charset="0"/>
          </a:endParaRPr>
        </a:p>
      </dgm:t>
    </dgm:pt>
    <dgm:pt modelId="{B07DA8DE-0519-4D62-BE0B-7CA0307AA349}">
      <dgm:prSet phldrT="[Texto]" custT="1"/>
      <dgm:spPr/>
      <dgm:t>
        <a:bodyPr/>
        <a:lstStyle/>
        <a:p>
          <a:r>
            <a:rPr lang="es-ES" sz="700" b="1" dirty="0">
              <a:solidFill>
                <a:schemeClr val="tx1"/>
              </a:solidFill>
              <a:latin typeface="Arial Narrow" panose="020B0606020202030204" pitchFamily="34" charset="0"/>
            </a:rPr>
            <a:t>Infancia</a:t>
          </a:r>
        </a:p>
        <a:p>
          <a:r>
            <a:rPr lang="es-ES" sz="800" b="1" dirty="0">
              <a:solidFill>
                <a:schemeClr val="bg1"/>
              </a:solidFill>
              <a:latin typeface="Arial Narrow" panose="020B0606020202030204" pitchFamily="34" charset="0"/>
            </a:rPr>
            <a:t>5,2%</a:t>
          </a:r>
        </a:p>
        <a:p>
          <a:r>
            <a:rPr lang="es-ES" sz="800" b="1" dirty="0">
              <a:solidFill>
                <a:schemeClr val="bg1"/>
              </a:solidFill>
              <a:latin typeface="Arial Narrow" panose="020B0606020202030204" pitchFamily="34" charset="0"/>
            </a:rPr>
            <a:t>15 casos</a:t>
          </a:r>
        </a:p>
      </dgm:t>
    </dgm:pt>
    <dgm:pt modelId="{D0470645-0F91-4C89-B53D-D20A173D1395}" type="parTrans" cxnId="{95A45AD4-4A0F-4254-9C91-CF26ECC11EEE}">
      <dgm:prSet/>
      <dgm:spPr/>
      <dgm:t>
        <a:bodyPr/>
        <a:lstStyle/>
        <a:p>
          <a:endParaRPr lang="es-ES" sz="1000" b="1">
            <a:solidFill>
              <a:schemeClr val="tx1"/>
            </a:solidFill>
            <a:latin typeface="Arial Narrow" panose="020B0606020202030204" pitchFamily="34" charset="0"/>
          </a:endParaRPr>
        </a:p>
      </dgm:t>
    </dgm:pt>
    <dgm:pt modelId="{A462869C-5BFC-4790-97BB-90D244005F7F}" type="sibTrans" cxnId="{95A45AD4-4A0F-4254-9C91-CF26ECC11EEE}">
      <dgm:prSet/>
      <dgm:spPr/>
      <dgm:t>
        <a:bodyPr/>
        <a:lstStyle/>
        <a:p>
          <a:endParaRPr lang="es-ES" sz="1000" b="1">
            <a:solidFill>
              <a:schemeClr val="tx1"/>
            </a:solidFill>
            <a:latin typeface="Arial Narrow" panose="020B0606020202030204" pitchFamily="34" charset="0"/>
          </a:endParaRPr>
        </a:p>
      </dgm:t>
    </dgm:pt>
    <dgm:pt modelId="{BCD0C872-2890-4B0E-8947-05D96592E59C}">
      <dgm:prSet phldrT="[Texto]" custT="1"/>
      <dgm:spPr/>
      <dgm:t>
        <a:bodyPr/>
        <a:lstStyle/>
        <a:p>
          <a:r>
            <a:rPr lang="es-ES" sz="700" b="1" dirty="0">
              <a:solidFill>
                <a:schemeClr val="tx1"/>
              </a:solidFill>
              <a:latin typeface="Arial Narrow" panose="020B0606020202030204" pitchFamily="34" charset="0"/>
            </a:rPr>
            <a:t>Adolescencia</a:t>
          </a:r>
        </a:p>
        <a:p>
          <a:r>
            <a:rPr lang="es-ES" sz="800" b="1" dirty="0">
              <a:solidFill>
                <a:schemeClr val="bg1"/>
              </a:solidFill>
              <a:latin typeface="Arial Narrow" panose="020B0606020202030204" pitchFamily="34" charset="0"/>
            </a:rPr>
            <a:t>18,8%</a:t>
          </a:r>
        </a:p>
        <a:p>
          <a:r>
            <a:rPr lang="es-ES" sz="800" b="1" dirty="0">
              <a:solidFill>
                <a:schemeClr val="bg1"/>
              </a:solidFill>
              <a:latin typeface="Arial Narrow" panose="020B0606020202030204" pitchFamily="34" charset="0"/>
            </a:rPr>
            <a:t>54 casos</a:t>
          </a:r>
        </a:p>
      </dgm:t>
    </dgm:pt>
    <dgm:pt modelId="{85B57174-6200-41FF-9ACB-65DDEA879430}" type="parTrans" cxnId="{035D5009-17A7-443C-A9F6-DC402B6B44F6}">
      <dgm:prSet/>
      <dgm:spPr/>
      <dgm:t>
        <a:bodyPr/>
        <a:lstStyle/>
        <a:p>
          <a:endParaRPr lang="es-ES" sz="1000" b="1">
            <a:solidFill>
              <a:schemeClr val="tx1"/>
            </a:solidFill>
            <a:latin typeface="Arial Narrow" panose="020B0606020202030204" pitchFamily="34" charset="0"/>
          </a:endParaRPr>
        </a:p>
      </dgm:t>
    </dgm:pt>
    <dgm:pt modelId="{4C5ACF53-D587-4632-AA70-55B43EBE36B8}" type="sibTrans" cxnId="{035D5009-17A7-443C-A9F6-DC402B6B44F6}">
      <dgm:prSet/>
      <dgm:spPr/>
      <dgm:t>
        <a:bodyPr/>
        <a:lstStyle/>
        <a:p>
          <a:endParaRPr lang="es-ES" sz="1000" b="1">
            <a:solidFill>
              <a:schemeClr val="tx1"/>
            </a:solidFill>
            <a:latin typeface="Arial Narrow" panose="020B0606020202030204" pitchFamily="34" charset="0"/>
          </a:endParaRPr>
        </a:p>
      </dgm:t>
    </dgm:pt>
    <dgm:pt modelId="{DFDA11ED-11F1-482A-9387-80FD19912601}">
      <dgm:prSet phldrT="[Texto]" custT="1"/>
      <dgm:spPr/>
      <dgm:t>
        <a:bodyPr/>
        <a:lstStyle/>
        <a:p>
          <a:r>
            <a:rPr lang="es-ES" sz="700" b="1" dirty="0">
              <a:solidFill>
                <a:schemeClr val="tx1"/>
              </a:solidFill>
              <a:latin typeface="Arial Narrow" panose="020B0606020202030204" pitchFamily="34" charset="0"/>
            </a:rPr>
            <a:t>Juventud</a:t>
          </a:r>
        </a:p>
        <a:p>
          <a:r>
            <a:rPr lang="es-ES" sz="800" b="1" dirty="0">
              <a:solidFill>
                <a:schemeClr val="bg1"/>
              </a:solidFill>
              <a:latin typeface="Arial Narrow" panose="020B0606020202030204" pitchFamily="34" charset="0"/>
            </a:rPr>
            <a:t>41,1%</a:t>
          </a:r>
        </a:p>
        <a:p>
          <a:r>
            <a:rPr lang="es-ES" sz="800" b="1" dirty="0">
              <a:solidFill>
                <a:schemeClr val="bg1"/>
              </a:solidFill>
              <a:latin typeface="Arial Narrow" panose="020B0606020202030204" pitchFamily="34" charset="0"/>
            </a:rPr>
            <a:t>118 casos</a:t>
          </a:r>
        </a:p>
      </dgm:t>
    </dgm:pt>
    <dgm:pt modelId="{DE7B412C-D772-4D56-B94E-8DEF29F79628}" type="parTrans" cxnId="{CDB8A8BC-76F4-4850-980F-77A084A179C5}">
      <dgm:prSet/>
      <dgm:spPr/>
      <dgm:t>
        <a:bodyPr/>
        <a:lstStyle/>
        <a:p>
          <a:endParaRPr lang="es-ES" sz="1000" b="1">
            <a:solidFill>
              <a:schemeClr val="tx1"/>
            </a:solidFill>
            <a:latin typeface="Arial Narrow" panose="020B0606020202030204" pitchFamily="34" charset="0"/>
          </a:endParaRPr>
        </a:p>
      </dgm:t>
    </dgm:pt>
    <dgm:pt modelId="{EA57AC0D-7E14-43C1-8F5B-17573E0C9A83}" type="sibTrans" cxnId="{CDB8A8BC-76F4-4850-980F-77A084A179C5}">
      <dgm:prSet/>
      <dgm:spPr/>
      <dgm:t>
        <a:bodyPr/>
        <a:lstStyle/>
        <a:p>
          <a:endParaRPr lang="es-ES" sz="1000" b="1">
            <a:solidFill>
              <a:schemeClr val="tx1"/>
            </a:solidFill>
            <a:latin typeface="Arial Narrow" panose="020B0606020202030204" pitchFamily="34" charset="0"/>
          </a:endParaRPr>
        </a:p>
      </dgm:t>
    </dgm:pt>
    <dgm:pt modelId="{067DE91F-5875-416A-83FE-762AAF2680C1}">
      <dgm:prSet phldrT="[Texto]" custT="1"/>
      <dgm:spPr/>
      <dgm:t>
        <a:bodyPr/>
        <a:lstStyle/>
        <a:p>
          <a:r>
            <a:rPr lang="es-ES" sz="700" b="1" dirty="0">
              <a:solidFill>
                <a:schemeClr val="tx1"/>
              </a:solidFill>
              <a:latin typeface="Arial Narrow" panose="020B0606020202030204" pitchFamily="34" charset="0"/>
            </a:rPr>
            <a:t>Adultez</a:t>
          </a:r>
        </a:p>
        <a:p>
          <a:r>
            <a:rPr lang="es-ES" sz="800" b="1" dirty="0">
              <a:solidFill>
                <a:schemeClr val="bg1"/>
              </a:solidFill>
              <a:latin typeface="Arial Narrow" panose="020B0606020202030204" pitchFamily="34" charset="0"/>
            </a:rPr>
            <a:t>17,4%</a:t>
          </a:r>
        </a:p>
        <a:p>
          <a:r>
            <a:rPr lang="es-ES" sz="800" b="1" dirty="0">
              <a:solidFill>
                <a:schemeClr val="bg1"/>
              </a:solidFill>
              <a:latin typeface="Arial Narrow" panose="020B0606020202030204" pitchFamily="34" charset="0"/>
            </a:rPr>
            <a:t>50 casos</a:t>
          </a:r>
          <a:endParaRPr lang="es-ES" sz="900" b="1" dirty="0">
            <a:solidFill>
              <a:schemeClr val="bg1"/>
            </a:solidFill>
            <a:latin typeface="Arial Narrow" panose="020B0606020202030204" pitchFamily="34" charset="0"/>
          </a:endParaRPr>
        </a:p>
      </dgm:t>
    </dgm:pt>
    <dgm:pt modelId="{C84AAE9B-3AAC-4E29-BB4F-A2E9139D362B}" type="parTrans" cxnId="{6A5C8540-AECB-4343-A87A-FD7C9AD35365}">
      <dgm:prSet/>
      <dgm:spPr/>
      <dgm:t>
        <a:bodyPr/>
        <a:lstStyle/>
        <a:p>
          <a:endParaRPr lang="es-ES" sz="1000" b="1">
            <a:solidFill>
              <a:schemeClr val="tx1"/>
            </a:solidFill>
            <a:latin typeface="Arial Narrow" panose="020B0606020202030204" pitchFamily="34" charset="0"/>
          </a:endParaRPr>
        </a:p>
      </dgm:t>
    </dgm:pt>
    <dgm:pt modelId="{DEAA2F35-722B-4737-A991-BBC1ADCE9036}" type="sibTrans" cxnId="{6A5C8540-AECB-4343-A87A-FD7C9AD35365}">
      <dgm:prSet/>
      <dgm:spPr/>
      <dgm:t>
        <a:bodyPr/>
        <a:lstStyle/>
        <a:p>
          <a:endParaRPr lang="es-ES" sz="1000" b="1">
            <a:solidFill>
              <a:schemeClr val="tx1"/>
            </a:solidFill>
            <a:latin typeface="Arial Narrow" panose="020B0606020202030204" pitchFamily="34" charset="0"/>
          </a:endParaRPr>
        </a:p>
      </dgm:t>
    </dgm:pt>
    <dgm:pt modelId="{A2B81017-66B4-4D6E-96A6-E6632B7708F9}">
      <dgm:prSet phldrT="[Texto]" custT="1"/>
      <dgm:spPr/>
      <dgm:t>
        <a:bodyPr/>
        <a:lstStyle/>
        <a:p>
          <a:r>
            <a:rPr lang="es-ES" sz="700" b="1" dirty="0">
              <a:solidFill>
                <a:schemeClr val="tx1"/>
              </a:solidFill>
              <a:latin typeface="Arial Narrow" panose="020B0606020202030204" pitchFamily="34" charset="0"/>
            </a:rPr>
            <a:t>Adulto Mayor</a:t>
          </a:r>
        </a:p>
        <a:p>
          <a:r>
            <a:rPr lang="es-ES" sz="800" b="1" dirty="0">
              <a:solidFill>
                <a:schemeClr val="bg1"/>
              </a:solidFill>
              <a:latin typeface="Arial Narrow" panose="020B0606020202030204" pitchFamily="34" charset="0"/>
            </a:rPr>
            <a:t>2,4%</a:t>
          </a:r>
        </a:p>
        <a:p>
          <a:r>
            <a:rPr lang="es-ES" sz="800" b="1" dirty="0">
              <a:solidFill>
                <a:schemeClr val="bg1"/>
              </a:solidFill>
              <a:latin typeface="Arial Narrow" panose="020B0606020202030204" pitchFamily="34" charset="0"/>
            </a:rPr>
            <a:t>7 casos</a:t>
          </a:r>
        </a:p>
      </dgm:t>
    </dgm:pt>
    <dgm:pt modelId="{92163F71-7525-460D-9B81-4A3C3D2B3B07}" type="parTrans" cxnId="{49E3710C-9DCD-4394-A7E2-D7A3519EFD33}">
      <dgm:prSet/>
      <dgm:spPr/>
      <dgm:t>
        <a:bodyPr/>
        <a:lstStyle/>
        <a:p>
          <a:endParaRPr lang="es-ES" sz="1000" b="1">
            <a:solidFill>
              <a:schemeClr val="tx1"/>
            </a:solidFill>
            <a:latin typeface="Arial Narrow" panose="020B0606020202030204" pitchFamily="34" charset="0"/>
          </a:endParaRPr>
        </a:p>
      </dgm:t>
    </dgm:pt>
    <dgm:pt modelId="{FED1A0E8-AFBC-42FD-B4DC-3DDC15500C46}" type="sibTrans" cxnId="{49E3710C-9DCD-4394-A7E2-D7A3519EFD33}">
      <dgm:prSet/>
      <dgm:spPr/>
      <dgm:t>
        <a:bodyPr/>
        <a:lstStyle/>
        <a:p>
          <a:endParaRPr lang="es-ES" sz="1000" b="1">
            <a:solidFill>
              <a:schemeClr val="tx1"/>
            </a:solidFill>
            <a:latin typeface="Arial Narrow" panose="020B0606020202030204" pitchFamily="34" charset="0"/>
          </a:endParaRPr>
        </a:p>
      </dgm:t>
    </dgm:pt>
    <dgm:pt modelId="{91C2CDD1-9A95-4E2C-9947-E75911752FAE}" type="pres">
      <dgm:prSet presAssocID="{4D348A5A-39AF-4E9E-B8B8-5AABA701B047}" presName="cycle" presStyleCnt="0">
        <dgm:presLayoutVars>
          <dgm:dir/>
          <dgm:resizeHandles val="exact"/>
        </dgm:presLayoutVars>
      </dgm:prSet>
      <dgm:spPr/>
      <dgm:t>
        <a:bodyPr/>
        <a:lstStyle/>
        <a:p>
          <a:endParaRPr lang="es-ES"/>
        </a:p>
      </dgm:t>
    </dgm:pt>
    <dgm:pt modelId="{27D567E4-4A42-448F-AF61-85BFDC290DB9}" type="pres">
      <dgm:prSet presAssocID="{70D6C5C8-C4AE-437E-AFA5-FA9B333CF722}" presName="node" presStyleLbl="node1" presStyleIdx="0" presStyleCnt="6" custScaleX="148251">
        <dgm:presLayoutVars>
          <dgm:bulletEnabled val="1"/>
        </dgm:presLayoutVars>
      </dgm:prSet>
      <dgm:spPr/>
      <dgm:t>
        <a:bodyPr/>
        <a:lstStyle/>
        <a:p>
          <a:endParaRPr lang="es-ES"/>
        </a:p>
      </dgm:t>
    </dgm:pt>
    <dgm:pt modelId="{DE37BD11-E7F3-42F4-9771-FF32F3FC5D46}" type="pres">
      <dgm:prSet presAssocID="{70D6C5C8-C4AE-437E-AFA5-FA9B333CF722}" presName="spNode" presStyleCnt="0"/>
      <dgm:spPr/>
    </dgm:pt>
    <dgm:pt modelId="{97E2FCC0-7117-4E1D-BEA7-E80B12FC7A62}" type="pres">
      <dgm:prSet presAssocID="{2DE7C5E0-3F77-42D0-9143-5DA0A4D17480}" presName="sibTrans" presStyleLbl="sibTrans1D1" presStyleIdx="0" presStyleCnt="6"/>
      <dgm:spPr/>
      <dgm:t>
        <a:bodyPr/>
        <a:lstStyle/>
        <a:p>
          <a:endParaRPr lang="es-ES"/>
        </a:p>
      </dgm:t>
    </dgm:pt>
    <dgm:pt modelId="{0691A0E1-681C-4AB1-A224-401390FCDE9C}" type="pres">
      <dgm:prSet presAssocID="{B07DA8DE-0519-4D62-BE0B-7CA0307AA349}" presName="node" presStyleLbl="node1" presStyleIdx="1" presStyleCnt="6" custScaleX="149622">
        <dgm:presLayoutVars>
          <dgm:bulletEnabled val="1"/>
        </dgm:presLayoutVars>
      </dgm:prSet>
      <dgm:spPr/>
      <dgm:t>
        <a:bodyPr/>
        <a:lstStyle/>
        <a:p>
          <a:endParaRPr lang="es-ES"/>
        </a:p>
      </dgm:t>
    </dgm:pt>
    <dgm:pt modelId="{0342E744-403E-45E9-96B1-27CAF7293E7E}" type="pres">
      <dgm:prSet presAssocID="{B07DA8DE-0519-4D62-BE0B-7CA0307AA349}" presName="spNode" presStyleCnt="0"/>
      <dgm:spPr/>
    </dgm:pt>
    <dgm:pt modelId="{45D13642-0443-4272-9039-52251396ED66}" type="pres">
      <dgm:prSet presAssocID="{A462869C-5BFC-4790-97BB-90D244005F7F}" presName="sibTrans" presStyleLbl="sibTrans1D1" presStyleIdx="1" presStyleCnt="6"/>
      <dgm:spPr/>
      <dgm:t>
        <a:bodyPr/>
        <a:lstStyle/>
        <a:p>
          <a:endParaRPr lang="es-ES"/>
        </a:p>
      </dgm:t>
    </dgm:pt>
    <dgm:pt modelId="{CE6855D9-5D01-4C33-9AB2-7900DF22BD98}" type="pres">
      <dgm:prSet presAssocID="{BCD0C872-2890-4B0E-8947-05D96592E59C}" presName="node" presStyleLbl="node1" presStyleIdx="2" presStyleCnt="6" custScaleX="132443">
        <dgm:presLayoutVars>
          <dgm:bulletEnabled val="1"/>
        </dgm:presLayoutVars>
      </dgm:prSet>
      <dgm:spPr/>
      <dgm:t>
        <a:bodyPr/>
        <a:lstStyle/>
        <a:p>
          <a:endParaRPr lang="es-ES"/>
        </a:p>
      </dgm:t>
    </dgm:pt>
    <dgm:pt modelId="{3728C71A-D821-4DDF-92F9-5D7CEBB2094D}" type="pres">
      <dgm:prSet presAssocID="{BCD0C872-2890-4B0E-8947-05D96592E59C}" presName="spNode" presStyleCnt="0"/>
      <dgm:spPr/>
    </dgm:pt>
    <dgm:pt modelId="{91496150-CE10-4708-A73B-9B008B3F95B6}" type="pres">
      <dgm:prSet presAssocID="{4C5ACF53-D587-4632-AA70-55B43EBE36B8}" presName="sibTrans" presStyleLbl="sibTrans1D1" presStyleIdx="2" presStyleCnt="6"/>
      <dgm:spPr/>
      <dgm:t>
        <a:bodyPr/>
        <a:lstStyle/>
        <a:p>
          <a:endParaRPr lang="es-ES"/>
        </a:p>
      </dgm:t>
    </dgm:pt>
    <dgm:pt modelId="{B3F2CECB-D49F-4F22-B7D9-7693E99EF7FF}" type="pres">
      <dgm:prSet presAssocID="{DFDA11ED-11F1-482A-9387-80FD19912601}" presName="node" presStyleLbl="node1" presStyleIdx="3" presStyleCnt="6" custScaleX="148251">
        <dgm:presLayoutVars>
          <dgm:bulletEnabled val="1"/>
        </dgm:presLayoutVars>
      </dgm:prSet>
      <dgm:spPr/>
      <dgm:t>
        <a:bodyPr/>
        <a:lstStyle/>
        <a:p>
          <a:endParaRPr lang="es-ES"/>
        </a:p>
      </dgm:t>
    </dgm:pt>
    <dgm:pt modelId="{5FD747CB-B33D-40AF-84DE-C7304DDA2CB1}" type="pres">
      <dgm:prSet presAssocID="{DFDA11ED-11F1-482A-9387-80FD19912601}" presName="spNode" presStyleCnt="0"/>
      <dgm:spPr/>
    </dgm:pt>
    <dgm:pt modelId="{D5D4151A-971C-413B-8065-A30749D877C7}" type="pres">
      <dgm:prSet presAssocID="{EA57AC0D-7E14-43C1-8F5B-17573E0C9A83}" presName="sibTrans" presStyleLbl="sibTrans1D1" presStyleIdx="3" presStyleCnt="6"/>
      <dgm:spPr/>
      <dgm:t>
        <a:bodyPr/>
        <a:lstStyle/>
        <a:p>
          <a:endParaRPr lang="es-ES"/>
        </a:p>
      </dgm:t>
    </dgm:pt>
    <dgm:pt modelId="{2FBB3DD5-4721-42EF-947B-811A6B7552C5}" type="pres">
      <dgm:prSet presAssocID="{067DE91F-5875-416A-83FE-762AAF2680C1}" presName="node" presStyleLbl="node1" presStyleIdx="4" presStyleCnt="6" custScaleX="139363">
        <dgm:presLayoutVars>
          <dgm:bulletEnabled val="1"/>
        </dgm:presLayoutVars>
      </dgm:prSet>
      <dgm:spPr/>
      <dgm:t>
        <a:bodyPr/>
        <a:lstStyle/>
        <a:p>
          <a:endParaRPr lang="es-ES"/>
        </a:p>
      </dgm:t>
    </dgm:pt>
    <dgm:pt modelId="{334F2FC4-A6CA-4DFB-806B-59AE39E7D740}" type="pres">
      <dgm:prSet presAssocID="{067DE91F-5875-416A-83FE-762AAF2680C1}" presName="spNode" presStyleCnt="0"/>
      <dgm:spPr/>
    </dgm:pt>
    <dgm:pt modelId="{ED010544-6BD3-478F-92D1-42A7B6489659}" type="pres">
      <dgm:prSet presAssocID="{DEAA2F35-722B-4737-A991-BBC1ADCE9036}" presName="sibTrans" presStyleLbl="sibTrans1D1" presStyleIdx="4" presStyleCnt="6"/>
      <dgm:spPr/>
      <dgm:t>
        <a:bodyPr/>
        <a:lstStyle/>
        <a:p>
          <a:endParaRPr lang="es-ES"/>
        </a:p>
      </dgm:t>
    </dgm:pt>
    <dgm:pt modelId="{95DBFE4D-3E58-4247-ADAA-C6118920DE75}" type="pres">
      <dgm:prSet presAssocID="{A2B81017-66B4-4D6E-96A6-E6632B7708F9}" presName="node" presStyleLbl="node1" presStyleIdx="5" presStyleCnt="6" custScaleX="141554">
        <dgm:presLayoutVars>
          <dgm:bulletEnabled val="1"/>
        </dgm:presLayoutVars>
      </dgm:prSet>
      <dgm:spPr/>
      <dgm:t>
        <a:bodyPr/>
        <a:lstStyle/>
        <a:p>
          <a:endParaRPr lang="es-ES"/>
        </a:p>
      </dgm:t>
    </dgm:pt>
    <dgm:pt modelId="{76D60FEC-5E80-4CD2-8C60-AB82131CA685}" type="pres">
      <dgm:prSet presAssocID="{A2B81017-66B4-4D6E-96A6-E6632B7708F9}" presName="spNode" presStyleCnt="0"/>
      <dgm:spPr/>
    </dgm:pt>
    <dgm:pt modelId="{2527C3C0-DAF9-4F56-8A16-C76DDF47C5BB}" type="pres">
      <dgm:prSet presAssocID="{FED1A0E8-AFBC-42FD-B4DC-3DDC15500C46}" presName="sibTrans" presStyleLbl="sibTrans1D1" presStyleIdx="5" presStyleCnt="6"/>
      <dgm:spPr/>
      <dgm:t>
        <a:bodyPr/>
        <a:lstStyle/>
        <a:p>
          <a:endParaRPr lang="es-ES"/>
        </a:p>
      </dgm:t>
    </dgm:pt>
  </dgm:ptLst>
  <dgm:cxnLst>
    <dgm:cxn modelId="{6A5C8540-AECB-4343-A87A-FD7C9AD35365}" srcId="{4D348A5A-39AF-4E9E-B8B8-5AABA701B047}" destId="{067DE91F-5875-416A-83FE-762AAF2680C1}" srcOrd="4" destOrd="0" parTransId="{C84AAE9B-3AAC-4E29-BB4F-A2E9139D362B}" sibTransId="{DEAA2F35-722B-4737-A991-BBC1ADCE9036}"/>
    <dgm:cxn modelId="{A0F1B4FD-23D9-4047-892C-B208FEE4DF14}" type="presOf" srcId="{70D6C5C8-C4AE-437E-AFA5-FA9B333CF722}" destId="{27D567E4-4A42-448F-AF61-85BFDC290DB9}" srcOrd="0" destOrd="0" presId="urn:microsoft.com/office/officeart/2005/8/layout/cycle5"/>
    <dgm:cxn modelId="{8CABD0D7-B5D6-4315-9793-077D8D0B2505}" type="presOf" srcId="{4D348A5A-39AF-4E9E-B8B8-5AABA701B047}" destId="{91C2CDD1-9A95-4E2C-9947-E75911752FAE}" srcOrd="0" destOrd="0" presId="urn:microsoft.com/office/officeart/2005/8/layout/cycle5"/>
    <dgm:cxn modelId="{D894179F-FD3A-43FC-AC7B-E63ECE2EADA5}" type="presOf" srcId="{DEAA2F35-722B-4737-A991-BBC1ADCE9036}" destId="{ED010544-6BD3-478F-92D1-42A7B6489659}" srcOrd="0" destOrd="0" presId="urn:microsoft.com/office/officeart/2005/8/layout/cycle5"/>
    <dgm:cxn modelId="{95A45AD4-4A0F-4254-9C91-CF26ECC11EEE}" srcId="{4D348A5A-39AF-4E9E-B8B8-5AABA701B047}" destId="{B07DA8DE-0519-4D62-BE0B-7CA0307AA349}" srcOrd="1" destOrd="0" parTransId="{D0470645-0F91-4C89-B53D-D20A173D1395}" sibTransId="{A462869C-5BFC-4790-97BB-90D244005F7F}"/>
    <dgm:cxn modelId="{9C372E67-F569-4632-A912-5D8BC70CF477}" type="presOf" srcId="{2DE7C5E0-3F77-42D0-9143-5DA0A4D17480}" destId="{97E2FCC0-7117-4E1D-BEA7-E80B12FC7A62}" srcOrd="0" destOrd="0" presId="urn:microsoft.com/office/officeart/2005/8/layout/cycle5"/>
    <dgm:cxn modelId="{CA1FCD47-223C-4F92-8D64-50E2843D9669}" type="presOf" srcId="{BCD0C872-2890-4B0E-8947-05D96592E59C}" destId="{CE6855D9-5D01-4C33-9AB2-7900DF22BD98}" srcOrd="0" destOrd="0" presId="urn:microsoft.com/office/officeart/2005/8/layout/cycle5"/>
    <dgm:cxn modelId="{44349CED-3F6F-401A-BB8F-C54B0CD67380}" srcId="{4D348A5A-39AF-4E9E-B8B8-5AABA701B047}" destId="{70D6C5C8-C4AE-437E-AFA5-FA9B333CF722}" srcOrd="0" destOrd="0" parTransId="{B4426622-C56F-4F7A-AB95-8708949A4A86}" sibTransId="{2DE7C5E0-3F77-42D0-9143-5DA0A4D17480}"/>
    <dgm:cxn modelId="{CDB8A8BC-76F4-4850-980F-77A084A179C5}" srcId="{4D348A5A-39AF-4E9E-B8B8-5AABA701B047}" destId="{DFDA11ED-11F1-482A-9387-80FD19912601}" srcOrd="3" destOrd="0" parTransId="{DE7B412C-D772-4D56-B94E-8DEF29F79628}" sibTransId="{EA57AC0D-7E14-43C1-8F5B-17573E0C9A83}"/>
    <dgm:cxn modelId="{49E3710C-9DCD-4394-A7E2-D7A3519EFD33}" srcId="{4D348A5A-39AF-4E9E-B8B8-5AABA701B047}" destId="{A2B81017-66B4-4D6E-96A6-E6632B7708F9}" srcOrd="5" destOrd="0" parTransId="{92163F71-7525-460D-9B81-4A3C3D2B3B07}" sibTransId="{FED1A0E8-AFBC-42FD-B4DC-3DDC15500C46}"/>
    <dgm:cxn modelId="{035D5009-17A7-443C-A9F6-DC402B6B44F6}" srcId="{4D348A5A-39AF-4E9E-B8B8-5AABA701B047}" destId="{BCD0C872-2890-4B0E-8947-05D96592E59C}" srcOrd="2" destOrd="0" parTransId="{85B57174-6200-41FF-9ACB-65DDEA879430}" sibTransId="{4C5ACF53-D587-4632-AA70-55B43EBE36B8}"/>
    <dgm:cxn modelId="{2459BBF5-0946-4806-B505-F2DE3359D58B}" type="presOf" srcId="{4C5ACF53-D587-4632-AA70-55B43EBE36B8}" destId="{91496150-CE10-4708-A73B-9B008B3F95B6}" srcOrd="0" destOrd="0" presId="urn:microsoft.com/office/officeart/2005/8/layout/cycle5"/>
    <dgm:cxn modelId="{70F1C258-A784-47FE-847F-5F69753A4651}" type="presOf" srcId="{EA57AC0D-7E14-43C1-8F5B-17573E0C9A83}" destId="{D5D4151A-971C-413B-8065-A30749D877C7}" srcOrd="0" destOrd="0" presId="urn:microsoft.com/office/officeart/2005/8/layout/cycle5"/>
    <dgm:cxn modelId="{57E58D86-7EF9-40CA-B7E1-B0F63048BA6C}" type="presOf" srcId="{067DE91F-5875-416A-83FE-762AAF2680C1}" destId="{2FBB3DD5-4721-42EF-947B-811A6B7552C5}" srcOrd="0" destOrd="0" presId="urn:microsoft.com/office/officeart/2005/8/layout/cycle5"/>
    <dgm:cxn modelId="{22AAF2C4-BC6A-4D53-999F-ACB633B345E8}" type="presOf" srcId="{A2B81017-66B4-4D6E-96A6-E6632B7708F9}" destId="{95DBFE4D-3E58-4247-ADAA-C6118920DE75}" srcOrd="0" destOrd="0" presId="urn:microsoft.com/office/officeart/2005/8/layout/cycle5"/>
    <dgm:cxn modelId="{DFF780BA-7F05-457A-AAED-8381AC7CCEC3}" type="presOf" srcId="{FED1A0E8-AFBC-42FD-B4DC-3DDC15500C46}" destId="{2527C3C0-DAF9-4F56-8A16-C76DDF47C5BB}" srcOrd="0" destOrd="0" presId="urn:microsoft.com/office/officeart/2005/8/layout/cycle5"/>
    <dgm:cxn modelId="{3A7FFAC1-B652-44EB-9210-50CA02691460}" type="presOf" srcId="{A462869C-5BFC-4790-97BB-90D244005F7F}" destId="{45D13642-0443-4272-9039-52251396ED66}" srcOrd="0" destOrd="0" presId="urn:microsoft.com/office/officeart/2005/8/layout/cycle5"/>
    <dgm:cxn modelId="{E50B6AEA-1571-4839-8162-CCE608E5F0F0}" type="presOf" srcId="{DFDA11ED-11F1-482A-9387-80FD19912601}" destId="{B3F2CECB-D49F-4F22-B7D9-7693E99EF7FF}" srcOrd="0" destOrd="0" presId="urn:microsoft.com/office/officeart/2005/8/layout/cycle5"/>
    <dgm:cxn modelId="{5E44ACB1-7D2B-4246-A60C-09D1BD36BFDC}" type="presOf" srcId="{B07DA8DE-0519-4D62-BE0B-7CA0307AA349}" destId="{0691A0E1-681C-4AB1-A224-401390FCDE9C}" srcOrd="0" destOrd="0" presId="urn:microsoft.com/office/officeart/2005/8/layout/cycle5"/>
    <dgm:cxn modelId="{C10E8966-1619-4129-8134-300480496233}" type="presParOf" srcId="{91C2CDD1-9A95-4E2C-9947-E75911752FAE}" destId="{27D567E4-4A42-448F-AF61-85BFDC290DB9}" srcOrd="0" destOrd="0" presId="urn:microsoft.com/office/officeart/2005/8/layout/cycle5"/>
    <dgm:cxn modelId="{FCEB2246-A323-473A-9A8D-C3B7625EFDD4}" type="presParOf" srcId="{91C2CDD1-9A95-4E2C-9947-E75911752FAE}" destId="{DE37BD11-E7F3-42F4-9771-FF32F3FC5D46}" srcOrd="1" destOrd="0" presId="urn:microsoft.com/office/officeart/2005/8/layout/cycle5"/>
    <dgm:cxn modelId="{E9D423D3-1A6E-4290-82DD-54A9BBCD589C}" type="presParOf" srcId="{91C2CDD1-9A95-4E2C-9947-E75911752FAE}" destId="{97E2FCC0-7117-4E1D-BEA7-E80B12FC7A62}" srcOrd="2" destOrd="0" presId="urn:microsoft.com/office/officeart/2005/8/layout/cycle5"/>
    <dgm:cxn modelId="{0A812DA7-76A3-4E13-B964-9775E47C71AC}" type="presParOf" srcId="{91C2CDD1-9A95-4E2C-9947-E75911752FAE}" destId="{0691A0E1-681C-4AB1-A224-401390FCDE9C}" srcOrd="3" destOrd="0" presId="urn:microsoft.com/office/officeart/2005/8/layout/cycle5"/>
    <dgm:cxn modelId="{2C6B8843-CCCA-4C64-8435-784DB4403F6B}" type="presParOf" srcId="{91C2CDD1-9A95-4E2C-9947-E75911752FAE}" destId="{0342E744-403E-45E9-96B1-27CAF7293E7E}" srcOrd="4" destOrd="0" presId="urn:microsoft.com/office/officeart/2005/8/layout/cycle5"/>
    <dgm:cxn modelId="{18DE101A-3F88-44B5-AFEA-481758AF6B2F}" type="presParOf" srcId="{91C2CDD1-9A95-4E2C-9947-E75911752FAE}" destId="{45D13642-0443-4272-9039-52251396ED66}" srcOrd="5" destOrd="0" presId="urn:microsoft.com/office/officeart/2005/8/layout/cycle5"/>
    <dgm:cxn modelId="{CA2C10BC-3411-4EEC-A4EC-A57A16AEE2E8}" type="presParOf" srcId="{91C2CDD1-9A95-4E2C-9947-E75911752FAE}" destId="{CE6855D9-5D01-4C33-9AB2-7900DF22BD98}" srcOrd="6" destOrd="0" presId="urn:microsoft.com/office/officeart/2005/8/layout/cycle5"/>
    <dgm:cxn modelId="{FCE6F75E-9DE9-49F4-8E7C-C5A0867D66F4}" type="presParOf" srcId="{91C2CDD1-9A95-4E2C-9947-E75911752FAE}" destId="{3728C71A-D821-4DDF-92F9-5D7CEBB2094D}" srcOrd="7" destOrd="0" presId="urn:microsoft.com/office/officeart/2005/8/layout/cycle5"/>
    <dgm:cxn modelId="{D626334C-D031-44AF-A795-FE3D8BD60249}" type="presParOf" srcId="{91C2CDD1-9A95-4E2C-9947-E75911752FAE}" destId="{91496150-CE10-4708-A73B-9B008B3F95B6}" srcOrd="8" destOrd="0" presId="urn:microsoft.com/office/officeart/2005/8/layout/cycle5"/>
    <dgm:cxn modelId="{7E56FA7B-2547-443C-9A84-79AB42E4D20A}" type="presParOf" srcId="{91C2CDD1-9A95-4E2C-9947-E75911752FAE}" destId="{B3F2CECB-D49F-4F22-B7D9-7693E99EF7FF}" srcOrd="9" destOrd="0" presId="urn:microsoft.com/office/officeart/2005/8/layout/cycle5"/>
    <dgm:cxn modelId="{5FBB3D4F-C1A3-4607-ABEA-F0F5BD16D3D1}" type="presParOf" srcId="{91C2CDD1-9A95-4E2C-9947-E75911752FAE}" destId="{5FD747CB-B33D-40AF-84DE-C7304DDA2CB1}" srcOrd="10" destOrd="0" presId="urn:microsoft.com/office/officeart/2005/8/layout/cycle5"/>
    <dgm:cxn modelId="{F8E1B3B6-6FF8-4F5E-A30A-F066830FE2AC}" type="presParOf" srcId="{91C2CDD1-9A95-4E2C-9947-E75911752FAE}" destId="{D5D4151A-971C-413B-8065-A30749D877C7}" srcOrd="11" destOrd="0" presId="urn:microsoft.com/office/officeart/2005/8/layout/cycle5"/>
    <dgm:cxn modelId="{E2CCC0C4-2C97-418A-8724-291EE749C597}" type="presParOf" srcId="{91C2CDD1-9A95-4E2C-9947-E75911752FAE}" destId="{2FBB3DD5-4721-42EF-947B-811A6B7552C5}" srcOrd="12" destOrd="0" presId="urn:microsoft.com/office/officeart/2005/8/layout/cycle5"/>
    <dgm:cxn modelId="{79D4C7EC-1953-4B2D-998C-9AE3E8586A61}" type="presParOf" srcId="{91C2CDD1-9A95-4E2C-9947-E75911752FAE}" destId="{334F2FC4-A6CA-4DFB-806B-59AE39E7D740}" srcOrd="13" destOrd="0" presId="urn:microsoft.com/office/officeart/2005/8/layout/cycle5"/>
    <dgm:cxn modelId="{D00F35FC-DB93-419E-9D1F-699ED545F505}" type="presParOf" srcId="{91C2CDD1-9A95-4E2C-9947-E75911752FAE}" destId="{ED010544-6BD3-478F-92D1-42A7B6489659}" srcOrd="14" destOrd="0" presId="urn:microsoft.com/office/officeart/2005/8/layout/cycle5"/>
    <dgm:cxn modelId="{DC42C7E3-0CAD-47D3-9000-DE074376004C}" type="presParOf" srcId="{91C2CDD1-9A95-4E2C-9947-E75911752FAE}" destId="{95DBFE4D-3E58-4247-ADAA-C6118920DE75}" srcOrd="15" destOrd="0" presId="urn:microsoft.com/office/officeart/2005/8/layout/cycle5"/>
    <dgm:cxn modelId="{240954EC-1A31-46B5-ACF7-DC4AA01F4E68}" type="presParOf" srcId="{91C2CDD1-9A95-4E2C-9947-E75911752FAE}" destId="{76D60FEC-5E80-4CD2-8C60-AB82131CA685}" srcOrd="16" destOrd="0" presId="urn:microsoft.com/office/officeart/2005/8/layout/cycle5"/>
    <dgm:cxn modelId="{E8CBB66D-1BAA-4531-A6F4-2D5FBFF2389D}" type="presParOf" srcId="{91C2CDD1-9A95-4E2C-9947-E75911752FAE}" destId="{2527C3C0-DAF9-4F56-8A16-C76DDF47C5BB}" srcOrd="17" destOrd="0" presId="urn:microsoft.com/office/officeart/2005/8/layout/cycle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D567E4-4A42-448F-AF61-85BFDC290DB9}">
      <dsp:nvSpPr>
        <dsp:cNvPr id="0" name=""/>
        <dsp:cNvSpPr/>
      </dsp:nvSpPr>
      <dsp:spPr>
        <a:xfrm>
          <a:off x="2813813" y="587"/>
          <a:ext cx="1408240" cy="617436"/>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b="1" kern="1200" dirty="0">
              <a:solidFill>
                <a:schemeClr val="tx1"/>
              </a:solidFill>
              <a:latin typeface="Arial Narrow" panose="020B0606020202030204" pitchFamily="34" charset="0"/>
            </a:rPr>
            <a:t>Primera infancia</a:t>
          </a:r>
        </a:p>
        <a:p>
          <a:pPr lvl="0" algn="ctr" defTabSz="488950">
            <a:lnSpc>
              <a:spcPct val="90000"/>
            </a:lnSpc>
            <a:spcBef>
              <a:spcPct val="0"/>
            </a:spcBef>
            <a:spcAft>
              <a:spcPct val="35000"/>
            </a:spcAft>
          </a:pPr>
          <a:r>
            <a:rPr lang="es-ES" sz="1200" b="1" kern="1200" dirty="0">
              <a:solidFill>
                <a:schemeClr val="bg1"/>
              </a:solidFill>
              <a:latin typeface="Arial Narrow" panose="020B0606020202030204" pitchFamily="34" charset="0"/>
            </a:rPr>
            <a:t>18,8%</a:t>
          </a:r>
        </a:p>
        <a:p>
          <a:pPr lvl="0" algn="ctr" defTabSz="488950">
            <a:lnSpc>
              <a:spcPct val="90000"/>
            </a:lnSpc>
            <a:spcBef>
              <a:spcPct val="0"/>
            </a:spcBef>
            <a:spcAft>
              <a:spcPct val="35000"/>
            </a:spcAft>
          </a:pPr>
          <a:r>
            <a:rPr lang="es-ES" sz="1200" b="1" kern="1200" dirty="0">
              <a:solidFill>
                <a:schemeClr val="bg1"/>
              </a:solidFill>
              <a:latin typeface="Arial Narrow" panose="020B0606020202030204" pitchFamily="34" charset="0"/>
            </a:rPr>
            <a:t>18 casos</a:t>
          </a:r>
        </a:p>
      </dsp:txBody>
      <dsp:txXfrm>
        <a:off x="2843954" y="30728"/>
        <a:ext cx="1347958" cy="557154"/>
      </dsp:txXfrm>
    </dsp:sp>
    <dsp:sp modelId="{97E2FCC0-7117-4E1D-BEA7-E80B12FC7A62}">
      <dsp:nvSpPr>
        <dsp:cNvPr id="0" name=""/>
        <dsp:cNvSpPr/>
      </dsp:nvSpPr>
      <dsp:spPr>
        <a:xfrm>
          <a:off x="2063043" y="309305"/>
          <a:ext cx="2909780" cy="2909780"/>
        </a:xfrm>
        <a:custGeom>
          <a:avLst/>
          <a:gdLst/>
          <a:ahLst/>
          <a:cxnLst/>
          <a:rect l="0" t="0" r="0" b="0"/>
          <a:pathLst>
            <a:path>
              <a:moveTo>
                <a:pt x="2227230" y="221928"/>
              </a:moveTo>
              <a:arcTo wR="1454890" hR="1454890" stAng="18123808" swAng="564256"/>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0691A0E1-681C-4AB1-A224-401390FCDE9C}">
      <dsp:nvSpPr>
        <dsp:cNvPr id="0" name=""/>
        <dsp:cNvSpPr/>
      </dsp:nvSpPr>
      <dsp:spPr>
        <a:xfrm>
          <a:off x="4067273" y="728032"/>
          <a:ext cx="1421263" cy="617436"/>
        </a:xfrm>
        <a:prstGeom prst="roundRect">
          <a:avLst/>
        </a:prstGeom>
        <a:solidFill>
          <a:schemeClr val="accent4">
            <a:hueOff val="-892954"/>
            <a:satOff val="5380"/>
            <a:lumOff val="43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b="1" kern="1200" dirty="0">
              <a:solidFill>
                <a:schemeClr val="tx1"/>
              </a:solidFill>
              <a:latin typeface="Arial Narrow" panose="020B0606020202030204" pitchFamily="34" charset="0"/>
            </a:rPr>
            <a:t>Infancia</a:t>
          </a:r>
        </a:p>
        <a:p>
          <a:pPr lvl="0" algn="ctr" defTabSz="488950">
            <a:lnSpc>
              <a:spcPct val="90000"/>
            </a:lnSpc>
            <a:spcBef>
              <a:spcPct val="0"/>
            </a:spcBef>
            <a:spcAft>
              <a:spcPct val="35000"/>
            </a:spcAft>
          </a:pPr>
          <a:r>
            <a:rPr lang="es-ES" sz="1200" b="1" kern="1200" dirty="0">
              <a:solidFill>
                <a:schemeClr val="bg1"/>
              </a:solidFill>
              <a:latin typeface="Arial Narrow" panose="020B0606020202030204" pitchFamily="34" charset="0"/>
            </a:rPr>
            <a:t>19,8%</a:t>
          </a:r>
        </a:p>
        <a:p>
          <a:pPr lvl="0" algn="ctr" defTabSz="488950">
            <a:lnSpc>
              <a:spcPct val="90000"/>
            </a:lnSpc>
            <a:spcBef>
              <a:spcPct val="0"/>
            </a:spcBef>
            <a:spcAft>
              <a:spcPct val="35000"/>
            </a:spcAft>
          </a:pPr>
          <a:r>
            <a:rPr lang="es-ES" sz="1200" b="1" kern="1200" dirty="0">
              <a:solidFill>
                <a:schemeClr val="bg1"/>
              </a:solidFill>
              <a:latin typeface="Arial Narrow" panose="020B0606020202030204" pitchFamily="34" charset="0"/>
            </a:rPr>
            <a:t>19 casos</a:t>
          </a:r>
        </a:p>
      </dsp:txBody>
      <dsp:txXfrm>
        <a:off x="4097414" y="758173"/>
        <a:ext cx="1360981" cy="557154"/>
      </dsp:txXfrm>
    </dsp:sp>
    <dsp:sp modelId="{45D13642-0443-4272-9039-52251396ED66}">
      <dsp:nvSpPr>
        <dsp:cNvPr id="0" name=""/>
        <dsp:cNvSpPr/>
      </dsp:nvSpPr>
      <dsp:spPr>
        <a:xfrm>
          <a:off x="2063043" y="309305"/>
          <a:ext cx="2909780" cy="2909780"/>
        </a:xfrm>
        <a:custGeom>
          <a:avLst/>
          <a:gdLst/>
          <a:ahLst/>
          <a:cxnLst/>
          <a:rect l="0" t="0" r="0" b="0"/>
          <a:pathLst>
            <a:path>
              <a:moveTo>
                <a:pt x="2887097" y="1198985"/>
              </a:moveTo>
              <a:arcTo wR="1454890" hR="1454890" stAng="20992162" swAng="1215676"/>
            </a:path>
          </a:pathLst>
        </a:custGeom>
        <a:noFill/>
        <a:ln w="9525" cap="flat" cmpd="sng" algn="ctr">
          <a:solidFill>
            <a:schemeClr val="accent4">
              <a:hueOff val="-892954"/>
              <a:satOff val="5380"/>
              <a:lumOff val="431"/>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CE6855D9-5D01-4C33-9AB2-7900DF22BD98}">
      <dsp:nvSpPr>
        <dsp:cNvPr id="0" name=""/>
        <dsp:cNvSpPr/>
      </dsp:nvSpPr>
      <dsp:spPr>
        <a:xfrm>
          <a:off x="4148865" y="2182922"/>
          <a:ext cx="1258080" cy="617436"/>
        </a:xfrm>
        <a:prstGeom prst="roundRect">
          <a:avLst/>
        </a:prstGeom>
        <a:solidFill>
          <a:schemeClr val="accent4">
            <a:hueOff val="-1785908"/>
            <a:satOff val="10760"/>
            <a:lumOff val="86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b="1" kern="1200" dirty="0">
              <a:solidFill>
                <a:schemeClr val="tx1"/>
              </a:solidFill>
              <a:latin typeface="Arial Narrow" panose="020B0606020202030204" pitchFamily="34" charset="0"/>
            </a:rPr>
            <a:t>Adolescencia</a:t>
          </a:r>
        </a:p>
        <a:p>
          <a:pPr lvl="0" algn="ctr" defTabSz="488950">
            <a:lnSpc>
              <a:spcPct val="90000"/>
            </a:lnSpc>
            <a:spcBef>
              <a:spcPct val="0"/>
            </a:spcBef>
            <a:spcAft>
              <a:spcPct val="35000"/>
            </a:spcAft>
          </a:pPr>
          <a:r>
            <a:rPr lang="es-ES" sz="1100" b="1" kern="1200" dirty="0">
              <a:solidFill>
                <a:schemeClr val="bg1"/>
              </a:solidFill>
              <a:latin typeface="Arial Narrow" panose="020B0606020202030204" pitchFamily="34" charset="0"/>
            </a:rPr>
            <a:t>3,1%</a:t>
          </a:r>
        </a:p>
        <a:p>
          <a:pPr lvl="0" algn="ctr" defTabSz="488950">
            <a:lnSpc>
              <a:spcPct val="90000"/>
            </a:lnSpc>
            <a:spcBef>
              <a:spcPct val="0"/>
            </a:spcBef>
            <a:spcAft>
              <a:spcPct val="35000"/>
            </a:spcAft>
          </a:pPr>
          <a:r>
            <a:rPr lang="es-ES" sz="1100" b="1" kern="1200" dirty="0">
              <a:solidFill>
                <a:schemeClr val="bg1"/>
              </a:solidFill>
              <a:latin typeface="Arial Narrow" panose="020B0606020202030204" pitchFamily="34" charset="0"/>
            </a:rPr>
            <a:t>3 casos</a:t>
          </a:r>
          <a:endParaRPr lang="es-ES" sz="1200" b="1" kern="1200" dirty="0">
            <a:solidFill>
              <a:schemeClr val="bg1"/>
            </a:solidFill>
            <a:latin typeface="Arial Narrow" panose="020B0606020202030204" pitchFamily="34" charset="0"/>
          </a:endParaRPr>
        </a:p>
      </dsp:txBody>
      <dsp:txXfrm>
        <a:off x="4179006" y="2213063"/>
        <a:ext cx="1197798" cy="557154"/>
      </dsp:txXfrm>
    </dsp:sp>
    <dsp:sp modelId="{91496150-CE10-4708-A73B-9B008B3F95B6}">
      <dsp:nvSpPr>
        <dsp:cNvPr id="0" name=""/>
        <dsp:cNvSpPr/>
      </dsp:nvSpPr>
      <dsp:spPr>
        <a:xfrm>
          <a:off x="2063043" y="309305"/>
          <a:ext cx="2909780" cy="2909780"/>
        </a:xfrm>
        <a:custGeom>
          <a:avLst/>
          <a:gdLst/>
          <a:ahLst/>
          <a:cxnLst/>
          <a:rect l="0" t="0" r="0" b="0"/>
          <a:pathLst>
            <a:path>
              <a:moveTo>
                <a:pt x="2418316" y="2545081"/>
              </a:moveTo>
              <a:arcTo wR="1454890" hR="1454890" stAng="2911936" swAng="564256"/>
            </a:path>
          </a:pathLst>
        </a:custGeom>
        <a:noFill/>
        <a:ln w="9525" cap="flat" cmpd="sng" algn="ctr">
          <a:solidFill>
            <a:schemeClr val="accent4">
              <a:hueOff val="-1785908"/>
              <a:satOff val="10760"/>
              <a:lumOff val="862"/>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B3F2CECB-D49F-4F22-B7D9-7693E99EF7FF}">
      <dsp:nvSpPr>
        <dsp:cNvPr id="0" name=""/>
        <dsp:cNvSpPr/>
      </dsp:nvSpPr>
      <dsp:spPr>
        <a:xfrm>
          <a:off x="2813813" y="2910367"/>
          <a:ext cx="1408240" cy="617436"/>
        </a:xfrm>
        <a:prstGeom prst="roundRect">
          <a:avLst/>
        </a:prstGeom>
        <a:solidFill>
          <a:schemeClr val="accent4">
            <a:hueOff val="-2678862"/>
            <a:satOff val="16139"/>
            <a:lumOff val="129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b="1" kern="1200" dirty="0">
              <a:solidFill>
                <a:schemeClr val="tx1"/>
              </a:solidFill>
              <a:latin typeface="Arial Narrow" panose="020B0606020202030204" pitchFamily="34" charset="0"/>
            </a:rPr>
            <a:t>Juventud</a:t>
          </a:r>
        </a:p>
        <a:p>
          <a:pPr lvl="0" algn="ctr" defTabSz="488950">
            <a:lnSpc>
              <a:spcPct val="90000"/>
            </a:lnSpc>
            <a:spcBef>
              <a:spcPct val="0"/>
            </a:spcBef>
            <a:spcAft>
              <a:spcPct val="35000"/>
            </a:spcAft>
          </a:pPr>
          <a:r>
            <a:rPr lang="es-ES" sz="1200" b="1" kern="1200" dirty="0">
              <a:solidFill>
                <a:schemeClr val="bg1"/>
              </a:solidFill>
              <a:latin typeface="Arial Narrow" panose="020B0606020202030204" pitchFamily="34" charset="0"/>
            </a:rPr>
            <a:t>6,3%</a:t>
          </a:r>
        </a:p>
        <a:p>
          <a:pPr lvl="0" algn="ctr" defTabSz="488950">
            <a:lnSpc>
              <a:spcPct val="90000"/>
            </a:lnSpc>
            <a:spcBef>
              <a:spcPct val="0"/>
            </a:spcBef>
            <a:spcAft>
              <a:spcPct val="35000"/>
            </a:spcAft>
          </a:pPr>
          <a:r>
            <a:rPr lang="es-ES" sz="1200" b="1" kern="1200" dirty="0">
              <a:solidFill>
                <a:schemeClr val="bg1"/>
              </a:solidFill>
              <a:latin typeface="Arial Narrow" panose="020B0606020202030204" pitchFamily="34" charset="0"/>
            </a:rPr>
            <a:t>6 casos</a:t>
          </a:r>
        </a:p>
      </dsp:txBody>
      <dsp:txXfrm>
        <a:off x="2843954" y="2940508"/>
        <a:ext cx="1347958" cy="557154"/>
      </dsp:txXfrm>
    </dsp:sp>
    <dsp:sp modelId="{D5D4151A-971C-413B-8065-A30749D877C7}">
      <dsp:nvSpPr>
        <dsp:cNvPr id="0" name=""/>
        <dsp:cNvSpPr/>
      </dsp:nvSpPr>
      <dsp:spPr>
        <a:xfrm>
          <a:off x="2063043" y="309305"/>
          <a:ext cx="2909780" cy="2909780"/>
        </a:xfrm>
        <a:custGeom>
          <a:avLst/>
          <a:gdLst/>
          <a:ahLst/>
          <a:cxnLst/>
          <a:rect l="0" t="0" r="0" b="0"/>
          <a:pathLst>
            <a:path>
              <a:moveTo>
                <a:pt x="682549" y="2687852"/>
              </a:moveTo>
              <a:arcTo wR="1454890" hR="1454890" stAng="7323808" swAng="564256"/>
            </a:path>
          </a:pathLst>
        </a:custGeom>
        <a:noFill/>
        <a:ln w="9525" cap="flat" cmpd="sng" algn="ctr">
          <a:solidFill>
            <a:schemeClr val="accent4">
              <a:hueOff val="-2678862"/>
              <a:satOff val="16139"/>
              <a:lumOff val="1294"/>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2FBB3DD5-4721-42EF-947B-811A6B7552C5}">
      <dsp:nvSpPr>
        <dsp:cNvPr id="0" name=""/>
        <dsp:cNvSpPr/>
      </dsp:nvSpPr>
      <dsp:spPr>
        <a:xfrm>
          <a:off x="1596055" y="2182922"/>
          <a:ext cx="1323813" cy="617436"/>
        </a:xfrm>
        <a:prstGeom prst="roundRect">
          <a:avLst/>
        </a:prstGeom>
        <a:solidFill>
          <a:schemeClr val="accent4">
            <a:hueOff val="-3571816"/>
            <a:satOff val="21519"/>
            <a:lumOff val="17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b="1" kern="1200" dirty="0">
              <a:solidFill>
                <a:schemeClr val="tx1"/>
              </a:solidFill>
              <a:latin typeface="Arial Narrow" panose="020B0606020202030204" pitchFamily="34" charset="0"/>
            </a:rPr>
            <a:t>Adultez</a:t>
          </a:r>
        </a:p>
        <a:p>
          <a:pPr lvl="0" algn="ctr" defTabSz="488950">
            <a:lnSpc>
              <a:spcPct val="90000"/>
            </a:lnSpc>
            <a:spcBef>
              <a:spcPct val="0"/>
            </a:spcBef>
            <a:spcAft>
              <a:spcPct val="35000"/>
            </a:spcAft>
          </a:pPr>
          <a:r>
            <a:rPr lang="es-ES" sz="1200" b="1" kern="1200" dirty="0">
              <a:solidFill>
                <a:schemeClr val="bg1"/>
              </a:solidFill>
              <a:latin typeface="Arial Narrow" panose="020B0606020202030204" pitchFamily="34" charset="0"/>
            </a:rPr>
            <a:t>29,2%</a:t>
          </a:r>
        </a:p>
        <a:p>
          <a:pPr lvl="0" algn="ctr" defTabSz="488950">
            <a:lnSpc>
              <a:spcPct val="90000"/>
            </a:lnSpc>
            <a:spcBef>
              <a:spcPct val="0"/>
            </a:spcBef>
            <a:spcAft>
              <a:spcPct val="35000"/>
            </a:spcAft>
          </a:pPr>
          <a:r>
            <a:rPr lang="es-ES" sz="1200" b="1" kern="1200" dirty="0">
              <a:solidFill>
                <a:schemeClr val="bg1"/>
              </a:solidFill>
              <a:latin typeface="Arial Narrow" panose="020B0606020202030204" pitchFamily="34" charset="0"/>
            </a:rPr>
            <a:t>28 casos</a:t>
          </a:r>
          <a:endParaRPr lang="es-ES" sz="1400" b="1" kern="1200" dirty="0">
            <a:solidFill>
              <a:schemeClr val="bg1"/>
            </a:solidFill>
            <a:latin typeface="Arial Narrow" panose="020B0606020202030204" pitchFamily="34" charset="0"/>
          </a:endParaRPr>
        </a:p>
      </dsp:txBody>
      <dsp:txXfrm>
        <a:off x="1626196" y="2213063"/>
        <a:ext cx="1263531" cy="557154"/>
      </dsp:txXfrm>
    </dsp:sp>
    <dsp:sp modelId="{ED010544-6BD3-478F-92D1-42A7B6489659}">
      <dsp:nvSpPr>
        <dsp:cNvPr id="0" name=""/>
        <dsp:cNvSpPr/>
      </dsp:nvSpPr>
      <dsp:spPr>
        <a:xfrm>
          <a:off x="2063043" y="309305"/>
          <a:ext cx="2909780" cy="2909780"/>
        </a:xfrm>
        <a:custGeom>
          <a:avLst/>
          <a:gdLst/>
          <a:ahLst/>
          <a:cxnLst/>
          <a:rect l="0" t="0" r="0" b="0"/>
          <a:pathLst>
            <a:path>
              <a:moveTo>
                <a:pt x="22682" y="1710795"/>
              </a:moveTo>
              <a:arcTo wR="1454890" hR="1454890" stAng="10192162" swAng="1215676"/>
            </a:path>
          </a:pathLst>
        </a:custGeom>
        <a:noFill/>
        <a:ln w="9525" cap="flat" cmpd="sng" algn="ctr">
          <a:solidFill>
            <a:schemeClr val="accent4">
              <a:hueOff val="-3571816"/>
              <a:satOff val="21519"/>
              <a:lumOff val="1725"/>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95DBFE4D-3E58-4247-ADAA-C6118920DE75}">
      <dsp:nvSpPr>
        <dsp:cNvPr id="0" name=""/>
        <dsp:cNvSpPr/>
      </dsp:nvSpPr>
      <dsp:spPr>
        <a:xfrm>
          <a:off x="1585649" y="728032"/>
          <a:ext cx="1344625" cy="617436"/>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b="1" kern="1200" dirty="0">
              <a:solidFill>
                <a:schemeClr val="tx1"/>
              </a:solidFill>
              <a:latin typeface="Arial Narrow" panose="020B0606020202030204" pitchFamily="34" charset="0"/>
            </a:rPr>
            <a:t>Adulto Mayor</a:t>
          </a:r>
        </a:p>
        <a:p>
          <a:pPr lvl="0" algn="ctr" defTabSz="488950">
            <a:lnSpc>
              <a:spcPct val="90000"/>
            </a:lnSpc>
            <a:spcBef>
              <a:spcPct val="0"/>
            </a:spcBef>
            <a:spcAft>
              <a:spcPct val="35000"/>
            </a:spcAft>
          </a:pPr>
          <a:r>
            <a:rPr lang="es-ES" sz="1100" b="1" kern="1200" dirty="0">
              <a:solidFill>
                <a:schemeClr val="bg1"/>
              </a:solidFill>
              <a:latin typeface="Arial Narrow" panose="020B0606020202030204" pitchFamily="34" charset="0"/>
            </a:rPr>
            <a:t>22,9%</a:t>
          </a:r>
        </a:p>
        <a:p>
          <a:pPr lvl="0" algn="ctr" defTabSz="488950">
            <a:lnSpc>
              <a:spcPct val="90000"/>
            </a:lnSpc>
            <a:spcBef>
              <a:spcPct val="0"/>
            </a:spcBef>
            <a:spcAft>
              <a:spcPct val="35000"/>
            </a:spcAft>
          </a:pPr>
          <a:r>
            <a:rPr lang="es-ES" sz="1100" b="1" kern="1200" dirty="0">
              <a:solidFill>
                <a:schemeClr val="bg1"/>
              </a:solidFill>
              <a:latin typeface="Arial Narrow" panose="020B0606020202030204" pitchFamily="34" charset="0"/>
            </a:rPr>
            <a:t>22 casos</a:t>
          </a:r>
          <a:endParaRPr lang="es-ES" sz="1200" b="1" kern="1200" dirty="0">
            <a:solidFill>
              <a:schemeClr val="bg1"/>
            </a:solidFill>
            <a:latin typeface="Arial Narrow" panose="020B0606020202030204" pitchFamily="34" charset="0"/>
          </a:endParaRPr>
        </a:p>
      </dsp:txBody>
      <dsp:txXfrm>
        <a:off x="1615790" y="758173"/>
        <a:ext cx="1284343" cy="557154"/>
      </dsp:txXfrm>
    </dsp:sp>
    <dsp:sp modelId="{2527C3C0-DAF9-4F56-8A16-C76DDF47C5BB}">
      <dsp:nvSpPr>
        <dsp:cNvPr id="0" name=""/>
        <dsp:cNvSpPr/>
      </dsp:nvSpPr>
      <dsp:spPr>
        <a:xfrm>
          <a:off x="2063043" y="309305"/>
          <a:ext cx="2909780" cy="2909780"/>
        </a:xfrm>
        <a:custGeom>
          <a:avLst/>
          <a:gdLst/>
          <a:ahLst/>
          <a:cxnLst/>
          <a:rect l="0" t="0" r="0" b="0"/>
          <a:pathLst>
            <a:path>
              <a:moveTo>
                <a:pt x="491464" y="364699"/>
              </a:moveTo>
              <a:arcTo wR="1454890" hR="1454890" stAng="13711936" swAng="564256"/>
            </a:path>
          </a:pathLst>
        </a:custGeom>
        <a:noFill/>
        <a:ln w="9525" cap="flat" cmpd="sng" algn="ctr">
          <a:solidFill>
            <a:schemeClr val="accent4">
              <a:hueOff val="-4464770"/>
              <a:satOff val="26899"/>
              <a:lumOff val="2156"/>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D567E4-4A42-448F-AF61-85BFDC290DB9}">
      <dsp:nvSpPr>
        <dsp:cNvPr id="0" name=""/>
        <dsp:cNvSpPr/>
      </dsp:nvSpPr>
      <dsp:spPr>
        <a:xfrm>
          <a:off x="1500017" y="1037"/>
          <a:ext cx="976567" cy="428171"/>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s-ES" sz="700" b="1" kern="1200" dirty="0">
              <a:solidFill>
                <a:schemeClr val="tx1"/>
              </a:solidFill>
              <a:latin typeface="Arial Narrow" panose="020B0606020202030204" pitchFamily="34" charset="0"/>
            </a:rPr>
            <a:t>Primera infancia</a:t>
          </a:r>
        </a:p>
        <a:p>
          <a:pPr lvl="0" algn="ctr" defTabSz="311150">
            <a:lnSpc>
              <a:spcPct val="90000"/>
            </a:lnSpc>
            <a:spcBef>
              <a:spcPct val="0"/>
            </a:spcBef>
            <a:spcAft>
              <a:spcPct val="35000"/>
            </a:spcAft>
          </a:pPr>
          <a:r>
            <a:rPr lang="es-ES" sz="800" b="1" kern="1200" dirty="0">
              <a:solidFill>
                <a:schemeClr val="bg1"/>
              </a:solidFill>
              <a:latin typeface="Arial Narrow" panose="020B0606020202030204" pitchFamily="34" charset="0"/>
            </a:rPr>
            <a:t>15%</a:t>
          </a:r>
        </a:p>
        <a:p>
          <a:pPr lvl="0" algn="ctr" defTabSz="311150">
            <a:lnSpc>
              <a:spcPct val="90000"/>
            </a:lnSpc>
            <a:spcBef>
              <a:spcPct val="0"/>
            </a:spcBef>
            <a:spcAft>
              <a:spcPct val="35000"/>
            </a:spcAft>
          </a:pPr>
          <a:r>
            <a:rPr lang="es-ES" sz="800" b="1" kern="1200" dirty="0">
              <a:solidFill>
                <a:schemeClr val="bg1"/>
              </a:solidFill>
              <a:latin typeface="Arial Narrow" panose="020B0606020202030204" pitchFamily="34" charset="0"/>
            </a:rPr>
            <a:t>43 casos</a:t>
          </a:r>
        </a:p>
      </dsp:txBody>
      <dsp:txXfrm>
        <a:off x="1520919" y="21939"/>
        <a:ext cx="934763" cy="386367"/>
      </dsp:txXfrm>
    </dsp:sp>
    <dsp:sp modelId="{97E2FCC0-7117-4E1D-BEA7-E80B12FC7A62}">
      <dsp:nvSpPr>
        <dsp:cNvPr id="0" name=""/>
        <dsp:cNvSpPr/>
      </dsp:nvSpPr>
      <dsp:spPr>
        <a:xfrm>
          <a:off x="978560" y="215123"/>
          <a:ext cx="2019482" cy="2019482"/>
        </a:xfrm>
        <a:custGeom>
          <a:avLst/>
          <a:gdLst/>
          <a:ahLst/>
          <a:cxnLst/>
          <a:rect l="0" t="0" r="0" b="0"/>
          <a:pathLst>
            <a:path>
              <a:moveTo>
                <a:pt x="1545502" y="153857"/>
              </a:moveTo>
              <a:arcTo wR="1009741" hR="1009741" stAng="18122732" swAng="565704"/>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0691A0E1-681C-4AB1-A224-401390FCDE9C}">
      <dsp:nvSpPr>
        <dsp:cNvPr id="0" name=""/>
        <dsp:cNvSpPr/>
      </dsp:nvSpPr>
      <dsp:spPr>
        <a:xfrm>
          <a:off x="2369963" y="505908"/>
          <a:ext cx="985598" cy="428171"/>
        </a:xfrm>
        <a:prstGeom prst="roundRect">
          <a:avLst/>
        </a:prstGeom>
        <a:solidFill>
          <a:schemeClr val="accent4">
            <a:hueOff val="-892954"/>
            <a:satOff val="5380"/>
            <a:lumOff val="43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s-ES" sz="700" b="1" kern="1200" dirty="0">
              <a:solidFill>
                <a:schemeClr val="tx1"/>
              </a:solidFill>
              <a:latin typeface="Arial Narrow" panose="020B0606020202030204" pitchFamily="34" charset="0"/>
            </a:rPr>
            <a:t>Infancia</a:t>
          </a:r>
        </a:p>
        <a:p>
          <a:pPr lvl="0" algn="ctr" defTabSz="311150">
            <a:lnSpc>
              <a:spcPct val="90000"/>
            </a:lnSpc>
            <a:spcBef>
              <a:spcPct val="0"/>
            </a:spcBef>
            <a:spcAft>
              <a:spcPct val="35000"/>
            </a:spcAft>
          </a:pPr>
          <a:r>
            <a:rPr lang="es-ES" sz="800" b="1" kern="1200" dirty="0">
              <a:solidFill>
                <a:schemeClr val="bg1"/>
              </a:solidFill>
              <a:latin typeface="Arial Narrow" panose="020B0606020202030204" pitchFamily="34" charset="0"/>
            </a:rPr>
            <a:t>5,2%</a:t>
          </a:r>
        </a:p>
        <a:p>
          <a:pPr lvl="0" algn="ctr" defTabSz="311150">
            <a:lnSpc>
              <a:spcPct val="90000"/>
            </a:lnSpc>
            <a:spcBef>
              <a:spcPct val="0"/>
            </a:spcBef>
            <a:spcAft>
              <a:spcPct val="35000"/>
            </a:spcAft>
          </a:pPr>
          <a:r>
            <a:rPr lang="es-ES" sz="800" b="1" kern="1200" dirty="0">
              <a:solidFill>
                <a:schemeClr val="bg1"/>
              </a:solidFill>
              <a:latin typeface="Arial Narrow" panose="020B0606020202030204" pitchFamily="34" charset="0"/>
            </a:rPr>
            <a:t>15 casos</a:t>
          </a:r>
        </a:p>
      </dsp:txBody>
      <dsp:txXfrm>
        <a:off x="2390865" y="526810"/>
        <a:ext cx="943794" cy="386367"/>
      </dsp:txXfrm>
    </dsp:sp>
    <dsp:sp modelId="{45D13642-0443-4272-9039-52251396ED66}">
      <dsp:nvSpPr>
        <dsp:cNvPr id="0" name=""/>
        <dsp:cNvSpPr/>
      </dsp:nvSpPr>
      <dsp:spPr>
        <a:xfrm>
          <a:off x="978560" y="215123"/>
          <a:ext cx="2019482" cy="2019482"/>
        </a:xfrm>
        <a:custGeom>
          <a:avLst/>
          <a:gdLst/>
          <a:ahLst/>
          <a:cxnLst/>
          <a:rect l="0" t="0" r="0" b="0"/>
          <a:pathLst>
            <a:path>
              <a:moveTo>
                <a:pt x="2003719" y="832023"/>
              </a:moveTo>
              <a:arcTo wR="1009741" hR="1009741" stAng="20991779" swAng="1216443"/>
            </a:path>
          </a:pathLst>
        </a:custGeom>
        <a:noFill/>
        <a:ln w="9525" cap="flat" cmpd="sng" algn="ctr">
          <a:solidFill>
            <a:schemeClr val="accent4">
              <a:hueOff val="-892954"/>
              <a:satOff val="5380"/>
              <a:lumOff val="431"/>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CE6855D9-5D01-4C33-9AB2-7900DF22BD98}">
      <dsp:nvSpPr>
        <dsp:cNvPr id="0" name=""/>
        <dsp:cNvSpPr/>
      </dsp:nvSpPr>
      <dsp:spPr>
        <a:xfrm>
          <a:off x="2426544" y="1515649"/>
          <a:ext cx="872436" cy="428171"/>
        </a:xfrm>
        <a:prstGeom prst="roundRect">
          <a:avLst/>
        </a:prstGeom>
        <a:solidFill>
          <a:schemeClr val="accent4">
            <a:hueOff val="-1785908"/>
            <a:satOff val="10760"/>
            <a:lumOff val="86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s-ES" sz="700" b="1" kern="1200" dirty="0">
              <a:solidFill>
                <a:schemeClr val="tx1"/>
              </a:solidFill>
              <a:latin typeface="Arial Narrow" panose="020B0606020202030204" pitchFamily="34" charset="0"/>
            </a:rPr>
            <a:t>Adolescencia</a:t>
          </a:r>
        </a:p>
        <a:p>
          <a:pPr lvl="0" algn="ctr" defTabSz="311150">
            <a:lnSpc>
              <a:spcPct val="90000"/>
            </a:lnSpc>
            <a:spcBef>
              <a:spcPct val="0"/>
            </a:spcBef>
            <a:spcAft>
              <a:spcPct val="35000"/>
            </a:spcAft>
          </a:pPr>
          <a:r>
            <a:rPr lang="es-ES" sz="800" b="1" kern="1200" dirty="0">
              <a:solidFill>
                <a:schemeClr val="bg1"/>
              </a:solidFill>
              <a:latin typeface="Arial Narrow" panose="020B0606020202030204" pitchFamily="34" charset="0"/>
            </a:rPr>
            <a:t>18,8%</a:t>
          </a:r>
        </a:p>
        <a:p>
          <a:pPr lvl="0" algn="ctr" defTabSz="311150">
            <a:lnSpc>
              <a:spcPct val="90000"/>
            </a:lnSpc>
            <a:spcBef>
              <a:spcPct val="0"/>
            </a:spcBef>
            <a:spcAft>
              <a:spcPct val="35000"/>
            </a:spcAft>
          </a:pPr>
          <a:r>
            <a:rPr lang="es-ES" sz="800" b="1" kern="1200" dirty="0">
              <a:solidFill>
                <a:schemeClr val="bg1"/>
              </a:solidFill>
              <a:latin typeface="Arial Narrow" panose="020B0606020202030204" pitchFamily="34" charset="0"/>
            </a:rPr>
            <a:t>54 casos</a:t>
          </a:r>
        </a:p>
      </dsp:txBody>
      <dsp:txXfrm>
        <a:off x="2447446" y="1536551"/>
        <a:ext cx="830632" cy="386367"/>
      </dsp:txXfrm>
    </dsp:sp>
    <dsp:sp modelId="{91496150-CE10-4708-A73B-9B008B3F95B6}">
      <dsp:nvSpPr>
        <dsp:cNvPr id="0" name=""/>
        <dsp:cNvSpPr/>
      </dsp:nvSpPr>
      <dsp:spPr>
        <a:xfrm>
          <a:off x="978560" y="215123"/>
          <a:ext cx="2019482" cy="2019482"/>
        </a:xfrm>
        <a:custGeom>
          <a:avLst/>
          <a:gdLst/>
          <a:ahLst/>
          <a:cxnLst/>
          <a:rect l="0" t="0" r="0" b="0"/>
          <a:pathLst>
            <a:path>
              <a:moveTo>
                <a:pt x="1678471" y="1766296"/>
              </a:moveTo>
              <a:arcTo wR="1009741" hR="1009741" stAng="2911563" swAng="565704"/>
            </a:path>
          </a:pathLst>
        </a:custGeom>
        <a:noFill/>
        <a:ln w="9525" cap="flat" cmpd="sng" algn="ctr">
          <a:solidFill>
            <a:schemeClr val="accent4">
              <a:hueOff val="-1785908"/>
              <a:satOff val="10760"/>
              <a:lumOff val="862"/>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B3F2CECB-D49F-4F22-B7D9-7693E99EF7FF}">
      <dsp:nvSpPr>
        <dsp:cNvPr id="0" name=""/>
        <dsp:cNvSpPr/>
      </dsp:nvSpPr>
      <dsp:spPr>
        <a:xfrm>
          <a:off x="1500017" y="2020520"/>
          <a:ext cx="976567" cy="428171"/>
        </a:xfrm>
        <a:prstGeom prst="roundRect">
          <a:avLst/>
        </a:prstGeom>
        <a:solidFill>
          <a:schemeClr val="accent4">
            <a:hueOff val="-2678862"/>
            <a:satOff val="16139"/>
            <a:lumOff val="129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s-ES" sz="700" b="1" kern="1200" dirty="0">
              <a:solidFill>
                <a:schemeClr val="tx1"/>
              </a:solidFill>
              <a:latin typeface="Arial Narrow" panose="020B0606020202030204" pitchFamily="34" charset="0"/>
            </a:rPr>
            <a:t>Juventud</a:t>
          </a:r>
        </a:p>
        <a:p>
          <a:pPr lvl="0" algn="ctr" defTabSz="311150">
            <a:lnSpc>
              <a:spcPct val="90000"/>
            </a:lnSpc>
            <a:spcBef>
              <a:spcPct val="0"/>
            </a:spcBef>
            <a:spcAft>
              <a:spcPct val="35000"/>
            </a:spcAft>
          </a:pPr>
          <a:r>
            <a:rPr lang="es-ES" sz="800" b="1" kern="1200" dirty="0">
              <a:solidFill>
                <a:schemeClr val="bg1"/>
              </a:solidFill>
              <a:latin typeface="Arial Narrow" panose="020B0606020202030204" pitchFamily="34" charset="0"/>
            </a:rPr>
            <a:t>41,1%</a:t>
          </a:r>
        </a:p>
        <a:p>
          <a:pPr lvl="0" algn="ctr" defTabSz="311150">
            <a:lnSpc>
              <a:spcPct val="90000"/>
            </a:lnSpc>
            <a:spcBef>
              <a:spcPct val="0"/>
            </a:spcBef>
            <a:spcAft>
              <a:spcPct val="35000"/>
            </a:spcAft>
          </a:pPr>
          <a:r>
            <a:rPr lang="es-ES" sz="800" b="1" kern="1200" dirty="0">
              <a:solidFill>
                <a:schemeClr val="bg1"/>
              </a:solidFill>
              <a:latin typeface="Arial Narrow" panose="020B0606020202030204" pitchFamily="34" charset="0"/>
            </a:rPr>
            <a:t>118 casos</a:t>
          </a:r>
        </a:p>
      </dsp:txBody>
      <dsp:txXfrm>
        <a:off x="1520919" y="2041422"/>
        <a:ext cx="934763" cy="386367"/>
      </dsp:txXfrm>
    </dsp:sp>
    <dsp:sp modelId="{D5D4151A-971C-413B-8065-A30749D877C7}">
      <dsp:nvSpPr>
        <dsp:cNvPr id="0" name=""/>
        <dsp:cNvSpPr/>
      </dsp:nvSpPr>
      <dsp:spPr>
        <a:xfrm>
          <a:off x="978560" y="215123"/>
          <a:ext cx="2019482" cy="2019482"/>
        </a:xfrm>
        <a:custGeom>
          <a:avLst/>
          <a:gdLst/>
          <a:ahLst/>
          <a:cxnLst/>
          <a:rect l="0" t="0" r="0" b="0"/>
          <a:pathLst>
            <a:path>
              <a:moveTo>
                <a:pt x="473979" y="1865624"/>
              </a:moveTo>
              <a:arcTo wR="1009741" hR="1009741" stAng="7322732" swAng="565704"/>
            </a:path>
          </a:pathLst>
        </a:custGeom>
        <a:noFill/>
        <a:ln w="9525" cap="flat" cmpd="sng" algn="ctr">
          <a:solidFill>
            <a:schemeClr val="accent4">
              <a:hueOff val="-2678862"/>
              <a:satOff val="16139"/>
              <a:lumOff val="1294"/>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2FBB3DD5-4721-42EF-947B-811A6B7552C5}">
      <dsp:nvSpPr>
        <dsp:cNvPr id="0" name=""/>
        <dsp:cNvSpPr/>
      </dsp:nvSpPr>
      <dsp:spPr>
        <a:xfrm>
          <a:off x="654830" y="1515649"/>
          <a:ext cx="918019" cy="428171"/>
        </a:xfrm>
        <a:prstGeom prst="roundRect">
          <a:avLst/>
        </a:prstGeom>
        <a:solidFill>
          <a:schemeClr val="accent4">
            <a:hueOff val="-3571816"/>
            <a:satOff val="21519"/>
            <a:lumOff val="17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s-ES" sz="700" b="1" kern="1200" dirty="0">
              <a:solidFill>
                <a:schemeClr val="tx1"/>
              </a:solidFill>
              <a:latin typeface="Arial Narrow" panose="020B0606020202030204" pitchFamily="34" charset="0"/>
            </a:rPr>
            <a:t>Adultez</a:t>
          </a:r>
        </a:p>
        <a:p>
          <a:pPr lvl="0" algn="ctr" defTabSz="311150">
            <a:lnSpc>
              <a:spcPct val="90000"/>
            </a:lnSpc>
            <a:spcBef>
              <a:spcPct val="0"/>
            </a:spcBef>
            <a:spcAft>
              <a:spcPct val="35000"/>
            </a:spcAft>
          </a:pPr>
          <a:r>
            <a:rPr lang="es-ES" sz="800" b="1" kern="1200" dirty="0">
              <a:solidFill>
                <a:schemeClr val="bg1"/>
              </a:solidFill>
              <a:latin typeface="Arial Narrow" panose="020B0606020202030204" pitchFamily="34" charset="0"/>
            </a:rPr>
            <a:t>17,4%</a:t>
          </a:r>
        </a:p>
        <a:p>
          <a:pPr lvl="0" algn="ctr" defTabSz="311150">
            <a:lnSpc>
              <a:spcPct val="90000"/>
            </a:lnSpc>
            <a:spcBef>
              <a:spcPct val="0"/>
            </a:spcBef>
            <a:spcAft>
              <a:spcPct val="35000"/>
            </a:spcAft>
          </a:pPr>
          <a:r>
            <a:rPr lang="es-ES" sz="800" b="1" kern="1200" dirty="0">
              <a:solidFill>
                <a:schemeClr val="bg1"/>
              </a:solidFill>
              <a:latin typeface="Arial Narrow" panose="020B0606020202030204" pitchFamily="34" charset="0"/>
            </a:rPr>
            <a:t>50 casos</a:t>
          </a:r>
          <a:endParaRPr lang="es-ES" sz="900" b="1" kern="1200" dirty="0">
            <a:solidFill>
              <a:schemeClr val="bg1"/>
            </a:solidFill>
            <a:latin typeface="Arial Narrow" panose="020B0606020202030204" pitchFamily="34" charset="0"/>
          </a:endParaRPr>
        </a:p>
      </dsp:txBody>
      <dsp:txXfrm>
        <a:off x="675732" y="1536551"/>
        <a:ext cx="876215" cy="386367"/>
      </dsp:txXfrm>
    </dsp:sp>
    <dsp:sp modelId="{ED010544-6BD3-478F-92D1-42A7B6489659}">
      <dsp:nvSpPr>
        <dsp:cNvPr id="0" name=""/>
        <dsp:cNvSpPr/>
      </dsp:nvSpPr>
      <dsp:spPr>
        <a:xfrm>
          <a:off x="978560" y="215123"/>
          <a:ext cx="2019482" cy="2019482"/>
        </a:xfrm>
        <a:custGeom>
          <a:avLst/>
          <a:gdLst/>
          <a:ahLst/>
          <a:cxnLst/>
          <a:rect l="0" t="0" r="0" b="0"/>
          <a:pathLst>
            <a:path>
              <a:moveTo>
                <a:pt x="15762" y="1187458"/>
              </a:moveTo>
              <a:arcTo wR="1009741" hR="1009741" stAng="10191779" swAng="1216443"/>
            </a:path>
          </a:pathLst>
        </a:custGeom>
        <a:noFill/>
        <a:ln w="9525" cap="flat" cmpd="sng" algn="ctr">
          <a:solidFill>
            <a:schemeClr val="accent4">
              <a:hueOff val="-3571816"/>
              <a:satOff val="21519"/>
              <a:lumOff val="1725"/>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95DBFE4D-3E58-4247-ADAA-C6118920DE75}">
      <dsp:nvSpPr>
        <dsp:cNvPr id="0" name=""/>
        <dsp:cNvSpPr/>
      </dsp:nvSpPr>
      <dsp:spPr>
        <a:xfrm>
          <a:off x="647613" y="505908"/>
          <a:ext cx="932452" cy="428171"/>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s-ES" sz="700" b="1" kern="1200" dirty="0">
              <a:solidFill>
                <a:schemeClr val="tx1"/>
              </a:solidFill>
              <a:latin typeface="Arial Narrow" panose="020B0606020202030204" pitchFamily="34" charset="0"/>
            </a:rPr>
            <a:t>Adulto Mayor</a:t>
          </a:r>
        </a:p>
        <a:p>
          <a:pPr lvl="0" algn="ctr" defTabSz="311150">
            <a:lnSpc>
              <a:spcPct val="90000"/>
            </a:lnSpc>
            <a:spcBef>
              <a:spcPct val="0"/>
            </a:spcBef>
            <a:spcAft>
              <a:spcPct val="35000"/>
            </a:spcAft>
          </a:pPr>
          <a:r>
            <a:rPr lang="es-ES" sz="800" b="1" kern="1200" dirty="0">
              <a:solidFill>
                <a:schemeClr val="bg1"/>
              </a:solidFill>
              <a:latin typeface="Arial Narrow" panose="020B0606020202030204" pitchFamily="34" charset="0"/>
            </a:rPr>
            <a:t>2,4%</a:t>
          </a:r>
        </a:p>
        <a:p>
          <a:pPr lvl="0" algn="ctr" defTabSz="311150">
            <a:lnSpc>
              <a:spcPct val="90000"/>
            </a:lnSpc>
            <a:spcBef>
              <a:spcPct val="0"/>
            </a:spcBef>
            <a:spcAft>
              <a:spcPct val="35000"/>
            </a:spcAft>
          </a:pPr>
          <a:r>
            <a:rPr lang="es-ES" sz="800" b="1" kern="1200" dirty="0">
              <a:solidFill>
                <a:schemeClr val="bg1"/>
              </a:solidFill>
              <a:latin typeface="Arial Narrow" panose="020B0606020202030204" pitchFamily="34" charset="0"/>
            </a:rPr>
            <a:t>7 casos</a:t>
          </a:r>
        </a:p>
      </dsp:txBody>
      <dsp:txXfrm>
        <a:off x="668515" y="526810"/>
        <a:ext cx="890648" cy="386367"/>
      </dsp:txXfrm>
    </dsp:sp>
    <dsp:sp modelId="{2527C3C0-DAF9-4F56-8A16-C76DDF47C5BB}">
      <dsp:nvSpPr>
        <dsp:cNvPr id="0" name=""/>
        <dsp:cNvSpPr/>
      </dsp:nvSpPr>
      <dsp:spPr>
        <a:xfrm>
          <a:off x="978560" y="215123"/>
          <a:ext cx="2019482" cy="2019482"/>
        </a:xfrm>
        <a:custGeom>
          <a:avLst/>
          <a:gdLst/>
          <a:ahLst/>
          <a:cxnLst/>
          <a:rect l="0" t="0" r="0" b="0"/>
          <a:pathLst>
            <a:path>
              <a:moveTo>
                <a:pt x="341010" y="253185"/>
              </a:moveTo>
              <a:arcTo wR="1009741" hR="1009741" stAng="13711563" swAng="565704"/>
            </a:path>
          </a:pathLst>
        </a:custGeom>
        <a:noFill/>
        <a:ln w="9525" cap="flat" cmpd="sng" algn="ctr">
          <a:solidFill>
            <a:schemeClr val="accent4">
              <a:hueOff val="-4464770"/>
              <a:satOff val="26899"/>
              <a:lumOff val="2156"/>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4820"/>
          </a:xfrm>
          <a:prstGeom prst="rect">
            <a:avLst/>
          </a:prstGeom>
          <a:noFill/>
          <a:ln>
            <a:noFill/>
          </a:ln>
        </p:spPr>
        <p:txBody>
          <a:bodyPr spcFirstLastPara="1" wrap="square" lIns="93175" tIns="46575" rIns="93175" bIns="46575"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4820"/>
          </a:xfrm>
          <a:prstGeom prst="rect">
            <a:avLst/>
          </a:prstGeom>
          <a:noFill/>
          <a:ln>
            <a:noFill/>
          </a:ln>
        </p:spPr>
        <p:txBody>
          <a:bodyPr spcFirstLastPara="1" wrap="square" lIns="93175" tIns="46575" rIns="93175" bIns="46575"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132013" y="696913"/>
            <a:ext cx="2746375"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4820"/>
          </a:xfrm>
          <a:prstGeom prst="rect">
            <a:avLst/>
          </a:prstGeom>
          <a:noFill/>
          <a:ln>
            <a:noFill/>
          </a:ln>
        </p:spPr>
        <p:txBody>
          <a:bodyPr spcFirstLastPara="1" wrap="square" lIns="93175" tIns="46575" rIns="93175" bIns="46575"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s-ES"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2132013" y="696913"/>
            <a:ext cx="2746375"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s-E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0"/>
        <p:cNvGrpSpPr/>
        <p:nvPr/>
      </p:nvGrpSpPr>
      <p:grpSpPr>
        <a:xfrm>
          <a:off x="0" y="0"/>
          <a:ext cx="0" cy="0"/>
          <a:chOff x="0" y="0"/>
          <a:chExt cx="0" cy="0"/>
        </a:xfrm>
      </p:grpSpPr>
      <p:sp>
        <p:nvSpPr>
          <p:cNvPr id="2641" name="Google Shape;2641;p56:notes"/>
          <p:cNvSpPr>
            <a:spLocks noGrp="1" noRot="1" noChangeAspect="1"/>
          </p:cNvSpPr>
          <p:nvPr>
            <p:ph type="sldImg" idx="2"/>
          </p:nvPr>
        </p:nvSpPr>
        <p:spPr>
          <a:xfrm>
            <a:off x="2132013" y="696913"/>
            <a:ext cx="2746375"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42" name="Google Shape;2642;p56: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643" name="Google Shape;2643;p56: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s-ES"/>
              <a:t>44</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3:notes"/>
          <p:cNvSpPr>
            <a:spLocks noGrp="1" noRot="1" noChangeAspect="1"/>
          </p:cNvSpPr>
          <p:nvPr>
            <p:ph type="sldImg" idx="2"/>
          </p:nvPr>
        </p:nvSpPr>
        <p:spPr>
          <a:xfrm>
            <a:off x="2132013" y="696913"/>
            <a:ext cx="2746375"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p3: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14" name="Google Shape;114;p3: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s-E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a:t>No olvidar ajustar los indicadores</a:t>
            </a:r>
          </a:p>
        </p:txBody>
      </p:sp>
      <p:sp>
        <p:nvSpPr>
          <p:cNvPr id="4" name="3 Marcador de número de diapositiva"/>
          <p:cNvSpPr>
            <a:spLocks noGrp="1"/>
          </p:cNvSpPr>
          <p:nvPr>
            <p:ph type="sldNum" sz="quarter" idx="10"/>
          </p:nvPr>
        </p:nvSpPr>
        <p:spPr/>
        <p:txBody>
          <a:bodyPr/>
          <a:lstStyle/>
          <a:p>
            <a:fld id="{5A292E40-D3F9-4BD2-844F-831B1704489D}" type="slidenum">
              <a:rPr lang="es-ES" smtClean="0"/>
              <a:t>3</a:t>
            </a:fld>
            <a:endParaRPr lang="es-ES"/>
          </a:p>
        </p:txBody>
      </p:sp>
    </p:spTree>
    <p:extLst>
      <p:ext uri="{BB962C8B-B14F-4D97-AF65-F5344CB8AC3E}">
        <p14:creationId xmlns:p14="http://schemas.microsoft.com/office/powerpoint/2010/main" val="37122756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5A292E40-D3F9-4BD2-844F-831B1704489D}" type="slidenum">
              <a:rPr lang="es-ES" smtClean="0"/>
              <a:t>5</a:t>
            </a:fld>
            <a:endParaRPr lang="es-ES"/>
          </a:p>
        </p:txBody>
      </p:sp>
    </p:spTree>
    <p:extLst>
      <p:ext uri="{BB962C8B-B14F-4D97-AF65-F5344CB8AC3E}">
        <p14:creationId xmlns:p14="http://schemas.microsoft.com/office/powerpoint/2010/main" val="1300175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a:t>No olvidar indicador</a:t>
            </a:r>
            <a:r>
              <a:rPr lang="es-ES" baseline="0" dirty="0"/>
              <a:t> de brotes</a:t>
            </a:r>
            <a:endParaRPr lang="es-ES" dirty="0"/>
          </a:p>
        </p:txBody>
      </p:sp>
      <p:sp>
        <p:nvSpPr>
          <p:cNvPr id="4" name="3 Marcador de número de diapositiva"/>
          <p:cNvSpPr>
            <a:spLocks noGrp="1"/>
          </p:cNvSpPr>
          <p:nvPr>
            <p:ph type="sldNum" sz="quarter" idx="10"/>
          </p:nvPr>
        </p:nvSpPr>
        <p:spPr/>
        <p:txBody>
          <a:bodyPr/>
          <a:lstStyle/>
          <a:p>
            <a:fld id="{5A292E40-D3F9-4BD2-844F-831B1704489D}" type="slidenum">
              <a:rPr lang="es-ES" smtClean="0"/>
              <a:t>7</a:t>
            </a:fld>
            <a:endParaRPr lang="es-ES"/>
          </a:p>
        </p:txBody>
      </p:sp>
    </p:spTree>
    <p:extLst>
      <p:ext uri="{BB962C8B-B14F-4D97-AF65-F5344CB8AC3E}">
        <p14:creationId xmlns:p14="http://schemas.microsoft.com/office/powerpoint/2010/main" val="38728616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5A292E40-D3F9-4BD2-844F-831B1704489D}" type="slidenum">
              <a:rPr lang="es-ES" smtClean="0"/>
              <a:t>9</a:t>
            </a:fld>
            <a:endParaRPr lang="es-ES"/>
          </a:p>
        </p:txBody>
      </p:sp>
    </p:spTree>
    <p:extLst>
      <p:ext uri="{BB962C8B-B14F-4D97-AF65-F5344CB8AC3E}">
        <p14:creationId xmlns:p14="http://schemas.microsoft.com/office/powerpoint/2010/main" val="39395063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5A292E40-D3F9-4BD2-844F-831B1704489D}" type="slidenum">
              <a:rPr lang="es-ES" smtClean="0"/>
              <a:t>12</a:t>
            </a:fld>
            <a:endParaRPr lang="es-ES"/>
          </a:p>
        </p:txBody>
      </p:sp>
    </p:spTree>
    <p:extLst>
      <p:ext uri="{BB962C8B-B14F-4D97-AF65-F5344CB8AC3E}">
        <p14:creationId xmlns:p14="http://schemas.microsoft.com/office/powerpoint/2010/main" val="29634342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5A292E40-D3F9-4BD2-844F-831B1704489D}" type="slidenum">
              <a:rPr lang="es-ES" smtClean="0"/>
              <a:t>16</a:t>
            </a:fld>
            <a:endParaRPr lang="es-ES" dirty="0"/>
          </a:p>
        </p:txBody>
      </p:sp>
    </p:spTree>
    <p:extLst>
      <p:ext uri="{BB962C8B-B14F-4D97-AF65-F5344CB8AC3E}">
        <p14:creationId xmlns:p14="http://schemas.microsoft.com/office/powerpoint/2010/main" val="16988671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5A292E40-D3F9-4BD2-844F-831B1704489D}" type="slidenum">
              <a:rPr lang="es-ES" smtClean="0"/>
              <a:t>17</a:t>
            </a:fld>
            <a:endParaRPr lang="es-ES" dirty="0"/>
          </a:p>
        </p:txBody>
      </p:sp>
    </p:spTree>
    <p:extLst>
      <p:ext uri="{BB962C8B-B14F-4D97-AF65-F5344CB8AC3E}">
        <p14:creationId xmlns:p14="http://schemas.microsoft.com/office/powerpoint/2010/main" val="37321078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15"/>
        <p:cNvGrpSpPr/>
        <p:nvPr/>
      </p:nvGrpSpPr>
      <p:grpSpPr>
        <a:xfrm>
          <a:off x="0" y="0"/>
          <a:ext cx="0" cy="0"/>
          <a:chOff x="0" y="0"/>
          <a:chExt cx="0" cy="0"/>
        </a:xfrm>
      </p:grpSpPr>
      <p:sp>
        <p:nvSpPr>
          <p:cNvPr id="16" name="Google Shape;16;p58"/>
          <p:cNvSpPr txBox="1">
            <a:spLocks noGrp="1"/>
          </p:cNvSpPr>
          <p:nvPr>
            <p:ph type="title"/>
          </p:nvPr>
        </p:nvSpPr>
        <p:spPr>
          <a:xfrm>
            <a:off x="360045" y="366184"/>
            <a:ext cx="6480810" cy="1524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58"/>
          <p:cNvSpPr txBox="1">
            <a:spLocks noGrp="1"/>
          </p:cNvSpPr>
          <p:nvPr>
            <p:ph type="body" idx="1"/>
          </p:nvPr>
        </p:nvSpPr>
        <p:spPr>
          <a:xfrm>
            <a:off x="360045" y="2133603"/>
            <a:ext cx="6480810" cy="6034617"/>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 name="Google Shape;18;p58"/>
          <p:cNvSpPr txBox="1">
            <a:spLocks noGrp="1"/>
          </p:cNvSpPr>
          <p:nvPr>
            <p:ph type="dt" idx="10"/>
          </p:nvPr>
        </p:nvSpPr>
        <p:spPr>
          <a:xfrm>
            <a:off x="360045" y="8475136"/>
            <a:ext cx="1680210" cy="4868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58"/>
          <p:cNvSpPr txBox="1">
            <a:spLocks noGrp="1"/>
          </p:cNvSpPr>
          <p:nvPr>
            <p:ph type="ftr" idx="11"/>
          </p:nvPr>
        </p:nvSpPr>
        <p:spPr>
          <a:xfrm>
            <a:off x="2460308" y="8475136"/>
            <a:ext cx="2280285" cy="48683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58"/>
          <p:cNvSpPr txBox="1">
            <a:spLocks noGrp="1"/>
          </p:cNvSpPr>
          <p:nvPr>
            <p:ph type="sldNum" idx="12"/>
          </p:nvPr>
        </p:nvSpPr>
        <p:spPr>
          <a:xfrm>
            <a:off x="5160645" y="8475136"/>
            <a:ext cx="1680210" cy="48683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540068" y="2840569"/>
            <a:ext cx="6120765" cy="1960033"/>
          </a:xfrm>
        </p:spPr>
        <p:txBody>
          <a:bodyPr/>
          <a:lstStyle/>
          <a:p>
            <a:r>
              <a:rPr lang="es-ES"/>
              <a:t>Haga clic para modificar el estilo de título del patrón</a:t>
            </a:r>
          </a:p>
        </p:txBody>
      </p:sp>
      <p:sp>
        <p:nvSpPr>
          <p:cNvPr id="3" name="2 Subtítulo"/>
          <p:cNvSpPr>
            <a:spLocks noGrp="1"/>
          </p:cNvSpPr>
          <p:nvPr>
            <p:ph type="subTitle" idx="1" hasCustomPrompt="1"/>
          </p:nvPr>
        </p:nvSpPr>
        <p:spPr>
          <a:xfrm>
            <a:off x="1080135" y="5181600"/>
            <a:ext cx="504063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3C8F11AF-62C1-494E-97FB-184CCD4F54E6}" type="datetimeFigureOut">
              <a:rPr lang="es-ES" smtClean="0"/>
              <a:t>05/06/2026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317B15E-023E-4D9A-90EE-5512AA418FFA}" type="slidenum">
              <a:rPr lang="es-ES" smtClean="0"/>
              <a:t>‹Nº›</a:t>
            </a:fld>
            <a:endParaRPr lang="es-ES"/>
          </a:p>
        </p:txBody>
      </p:sp>
    </p:spTree>
    <p:extLst>
      <p:ext uri="{BB962C8B-B14F-4D97-AF65-F5344CB8AC3E}">
        <p14:creationId xmlns:p14="http://schemas.microsoft.com/office/powerpoint/2010/main" val="2710268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360046" y="2046817"/>
            <a:ext cx="3181648"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360046" y="2899833"/>
            <a:ext cx="3181648"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3657958" y="2046817"/>
            <a:ext cx="3182898"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3657958" y="2899833"/>
            <a:ext cx="3182898"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3C8F11AF-62C1-494E-97FB-184CCD4F54E6}" type="datetimeFigureOut">
              <a:rPr lang="es-ES" smtClean="0"/>
              <a:t>05/06/2026</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2317B15E-023E-4D9A-90EE-5512AA418FFA}" type="slidenum">
              <a:rPr lang="es-ES" smtClean="0"/>
              <a:t>‹Nº›</a:t>
            </a:fld>
            <a:endParaRPr lang="es-ES"/>
          </a:p>
        </p:txBody>
      </p:sp>
    </p:spTree>
    <p:extLst>
      <p:ext uri="{BB962C8B-B14F-4D97-AF65-F5344CB8AC3E}">
        <p14:creationId xmlns:p14="http://schemas.microsoft.com/office/powerpoint/2010/main" val="3393656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27"/>
        <p:cNvGrpSpPr/>
        <p:nvPr/>
      </p:nvGrpSpPr>
      <p:grpSpPr>
        <a:xfrm>
          <a:off x="0" y="0"/>
          <a:ext cx="0" cy="0"/>
          <a:chOff x="0" y="0"/>
          <a:chExt cx="0" cy="0"/>
        </a:xfrm>
      </p:grpSpPr>
      <p:sp>
        <p:nvSpPr>
          <p:cNvPr id="28" name="Google Shape;28;p60"/>
          <p:cNvSpPr txBox="1">
            <a:spLocks noGrp="1"/>
          </p:cNvSpPr>
          <p:nvPr>
            <p:ph type="title"/>
          </p:nvPr>
        </p:nvSpPr>
        <p:spPr>
          <a:xfrm>
            <a:off x="568822" y="5875867"/>
            <a:ext cx="6120765" cy="18161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60"/>
          <p:cNvSpPr txBox="1">
            <a:spLocks noGrp="1"/>
          </p:cNvSpPr>
          <p:nvPr>
            <p:ph type="body" idx="1"/>
          </p:nvPr>
        </p:nvSpPr>
        <p:spPr>
          <a:xfrm>
            <a:off x="568822" y="3875620"/>
            <a:ext cx="6120765" cy="2000249"/>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60"/>
          <p:cNvSpPr txBox="1">
            <a:spLocks noGrp="1"/>
          </p:cNvSpPr>
          <p:nvPr>
            <p:ph type="dt" idx="10"/>
          </p:nvPr>
        </p:nvSpPr>
        <p:spPr>
          <a:xfrm>
            <a:off x="360045" y="8475136"/>
            <a:ext cx="1680210" cy="4868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60"/>
          <p:cNvSpPr txBox="1">
            <a:spLocks noGrp="1"/>
          </p:cNvSpPr>
          <p:nvPr>
            <p:ph type="ftr" idx="11"/>
          </p:nvPr>
        </p:nvSpPr>
        <p:spPr>
          <a:xfrm>
            <a:off x="2460308" y="8475136"/>
            <a:ext cx="2280285" cy="48683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60"/>
          <p:cNvSpPr txBox="1">
            <a:spLocks noGrp="1"/>
          </p:cNvSpPr>
          <p:nvPr>
            <p:ph type="sldNum" idx="12"/>
          </p:nvPr>
        </p:nvSpPr>
        <p:spPr>
          <a:xfrm>
            <a:off x="5160645" y="8475136"/>
            <a:ext cx="1680210" cy="48683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33"/>
        <p:cNvGrpSpPr/>
        <p:nvPr/>
      </p:nvGrpSpPr>
      <p:grpSpPr>
        <a:xfrm>
          <a:off x="0" y="0"/>
          <a:ext cx="0" cy="0"/>
          <a:chOff x="0" y="0"/>
          <a:chExt cx="0" cy="0"/>
        </a:xfrm>
      </p:grpSpPr>
      <p:sp>
        <p:nvSpPr>
          <p:cNvPr id="34" name="Google Shape;34;p61"/>
          <p:cNvSpPr txBox="1">
            <a:spLocks noGrp="1"/>
          </p:cNvSpPr>
          <p:nvPr>
            <p:ph type="title"/>
          </p:nvPr>
        </p:nvSpPr>
        <p:spPr>
          <a:xfrm>
            <a:off x="360045" y="366184"/>
            <a:ext cx="6480810" cy="1524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61"/>
          <p:cNvSpPr txBox="1">
            <a:spLocks noGrp="1"/>
          </p:cNvSpPr>
          <p:nvPr>
            <p:ph type="body" idx="1"/>
          </p:nvPr>
        </p:nvSpPr>
        <p:spPr>
          <a:xfrm>
            <a:off x="360045" y="2133603"/>
            <a:ext cx="3180398" cy="6034617"/>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61"/>
          <p:cNvSpPr txBox="1">
            <a:spLocks noGrp="1"/>
          </p:cNvSpPr>
          <p:nvPr>
            <p:ph type="body" idx="2"/>
          </p:nvPr>
        </p:nvSpPr>
        <p:spPr>
          <a:xfrm>
            <a:off x="3660457" y="2133603"/>
            <a:ext cx="3180398" cy="6034617"/>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61"/>
          <p:cNvSpPr txBox="1">
            <a:spLocks noGrp="1"/>
          </p:cNvSpPr>
          <p:nvPr>
            <p:ph type="dt" idx="10"/>
          </p:nvPr>
        </p:nvSpPr>
        <p:spPr>
          <a:xfrm>
            <a:off x="360045" y="8475136"/>
            <a:ext cx="1680210" cy="4868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1"/>
          <p:cNvSpPr txBox="1">
            <a:spLocks noGrp="1"/>
          </p:cNvSpPr>
          <p:nvPr>
            <p:ph type="ftr" idx="11"/>
          </p:nvPr>
        </p:nvSpPr>
        <p:spPr>
          <a:xfrm>
            <a:off x="2460308" y="8475136"/>
            <a:ext cx="2280285" cy="48683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1"/>
          <p:cNvSpPr txBox="1">
            <a:spLocks noGrp="1"/>
          </p:cNvSpPr>
          <p:nvPr>
            <p:ph type="sldNum" idx="12"/>
          </p:nvPr>
        </p:nvSpPr>
        <p:spPr>
          <a:xfrm>
            <a:off x="5160645" y="8475136"/>
            <a:ext cx="1680210" cy="48683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ólo el título" type="titleOnly">
  <p:cSld name="TITLE_ONLY">
    <p:spTree>
      <p:nvGrpSpPr>
        <p:cNvPr id="1" name="Shape 49"/>
        <p:cNvGrpSpPr/>
        <p:nvPr/>
      </p:nvGrpSpPr>
      <p:grpSpPr>
        <a:xfrm>
          <a:off x="0" y="0"/>
          <a:ext cx="0" cy="0"/>
          <a:chOff x="0" y="0"/>
          <a:chExt cx="0" cy="0"/>
        </a:xfrm>
      </p:grpSpPr>
      <p:sp>
        <p:nvSpPr>
          <p:cNvPr id="50" name="Google Shape;50;p63"/>
          <p:cNvSpPr txBox="1">
            <a:spLocks noGrp="1"/>
          </p:cNvSpPr>
          <p:nvPr>
            <p:ph type="title"/>
          </p:nvPr>
        </p:nvSpPr>
        <p:spPr>
          <a:xfrm>
            <a:off x="360045" y="366184"/>
            <a:ext cx="6480810" cy="1524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63"/>
          <p:cNvSpPr txBox="1">
            <a:spLocks noGrp="1"/>
          </p:cNvSpPr>
          <p:nvPr>
            <p:ph type="dt" idx="10"/>
          </p:nvPr>
        </p:nvSpPr>
        <p:spPr>
          <a:xfrm>
            <a:off x="360045" y="8475136"/>
            <a:ext cx="1680210" cy="4868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63"/>
          <p:cNvSpPr txBox="1">
            <a:spLocks noGrp="1"/>
          </p:cNvSpPr>
          <p:nvPr>
            <p:ph type="ftr" idx="11"/>
          </p:nvPr>
        </p:nvSpPr>
        <p:spPr>
          <a:xfrm>
            <a:off x="2460308" y="8475136"/>
            <a:ext cx="2280285" cy="48683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63"/>
          <p:cNvSpPr txBox="1">
            <a:spLocks noGrp="1"/>
          </p:cNvSpPr>
          <p:nvPr>
            <p:ph type="sldNum" idx="12"/>
          </p:nvPr>
        </p:nvSpPr>
        <p:spPr>
          <a:xfrm>
            <a:off x="5160645" y="8475136"/>
            <a:ext cx="1680210" cy="48683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54"/>
        <p:cNvGrpSpPr/>
        <p:nvPr/>
      </p:nvGrpSpPr>
      <p:grpSpPr>
        <a:xfrm>
          <a:off x="0" y="0"/>
          <a:ext cx="0" cy="0"/>
          <a:chOff x="0" y="0"/>
          <a:chExt cx="0" cy="0"/>
        </a:xfrm>
      </p:grpSpPr>
      <p:sp>
        <p:nvSpPr>
          <p:cNvPr id="55" name="Google Shape;55;p64"/>
          <p:cNvSpPr txBox="1">
            <a:spLocks noGrp="1"/>
          </p:cNvSpPr>
          <p:nvPr>
            <p:ph type="dt" idx="10"/>
          </p:nvPr>
        </p:nvSpPr>
        <p:spPr>
          <a:xfrm>
            <a:off x="360045" y="8475136"/>
            <a:ext cx="1680210" cy="4868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64"/>
          <p:cNvSpPr txBox="1">
            <a:spLocks noGrp="1"/>
          </p:cNvSpPr>
          <p:nvPr>
            <p:ph type="ftr" idx="11"/>
          </p:nvPr>
        </p:nvSpPr>
        <p:spPr>
          <a:xfrm>
            <a:off x="2460308" y="8475136"/>
            <a:ext cx="2280285" cy="48683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64"/>
          <p:cNvSpPr txBox="1">
            <a:spLocks noGrp="1"/>
          </p:cNvSpPr>
          <p:nvPr>
            <p:ph type="sldNum" idx="12"/>
          </p:nvPr>
        </p:nvSpPr>
        <p:spPr>
          <a:xfrm>
            <a:off x="5160645" y="8475136"/>
            <a:ext cx="1680210" cy="48683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8"/>
        <p:cNvGrpSpPr/>
        <p:nvPr/>
      </p:nvGrpSpPr>
      <p:grpSpPr>
        <a:xfrm>
          <a:off x="0" y="0"/>
          <a:ext cx="0" cy="0"/>
          <a:chOff x="0" y="0"/>
          <a:chExt cx="0" cy="0"/>
        </a:xfrm>
      </p:grpSpPr>
      <p:sp>
        <p:nvSpPr>
          <p:cNvPr id="59" name="Google Shape;59;p65"/>
          <p:cNvSpPr txBox="1">
            <a:spLocks noGrp="1"/>
          </p:cNvSpPr>
          <p:nvPr>
            <p:ph type="title"/>
          </p:nvPr>
        </p:nvSpPr>
        <p:spPr>
          <a:xfrm>
            <a:off x="360046" y="364067"/>
            <a:ext cx="2369047" cy="15494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65"/>
          <p:cNvSpPr txBox="1">
            <a:spLocks noGrp="1"/>
          </p:cNvSpPr>
          <p:nvPr>
            <p:ph type="body" idx="1"/>
          </p:nvPr>
        </p:nvSpPr>
        <p:spPr>
          <a:xfrm>
            <a:off x="2815353" y="364069"/>
            <a:ext cx="4025504" cy="7804151"/>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65"/>
          <p:cNvSpPr txBox="1">
            <a:spLocks noGrp="1"/>
          </p:cNvSpPr>
          <p:nvPr>
            <p:ph type="body" idx="2"/>
          </p:nvPr>
        </p:nvSpPr>
        <p:spPr>
          <a:xfrm>
            <a:off x="360046" y="1913469"/>
            <a:ext cx="2369047" cy="6254751"/>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65"/>
          <p:cNvSpPr txBox="1">
            <a:spLocks noGrp="1"/>
          </p:cNvSpPr>
          <p:nvPr>
            <p:ph type="dt" idx="10"/>
          </p:nvPr>
        </p:nvSpPr>
        <p:spPr>
          <a:xfrm>
            <a:off x="360045" y="8475136"/>
            <a:ext cx="1680210" cy="4868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65"/>
          <p:cNvSpPr txBox="1">
            <a:spLocks noGrp="1"/>
          </p:cNvSpPr>
          <p:nvPr>
            <p:ph type="ftr" idx="11"/>
          </p:nvPr>
        </p:nvSpPr>
        <p:spPr>
          <a:xfrm>
            <a:off x="2460308" y="8475136"/>
            <a:ext cx="2280285" cy="48683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65"/>
          <p:cNvSpPr txBox="1">
            <a:spLocks noGrp="1"/>
          </p:cNvSpPr>
          <p:nvPr>
            <p:ph type="sldNum" idx="12"/>
          </p:nvPr>
        </p:nvSpPr>
        <p:spPr>
          <a:xfrm>
            <a:off x="5160645" y="8475136"/>
            <a:ext cx="1680210" cy="48683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5"/>
        <p:cNvGrpSpPr/>
        <p:nvPr/>
      </p:nvGrpSpPr>
      <p:grpSpPr>
        <a:xfrm>
          <a:off x="0" y="0"/>
          <a:ext cx="0" cy="0"/>
          <a:chOff x="0" y="0"/>
          <a:chExt cx="0" cy="0"/>
        </a:xfrm>
      </p:grpSpPr>
      <p:sp>
        <p:nvSpPr>
          <p:cNvPr id="66" name="Google Shape;66;p66"/>
          <p:cNvSpPr txBox="1">
            <a:spLocks noGrp="1"/>
          </p:cNvSpPr>
          <p:nvPr>
            <p:ph type="title"/>
          </p:nvPr>
        </p:nvSpPr>
        <p:spPr>
          <a:xfrm>
            <a:off x="1411426" y="6400802"/>
            <a:ext cx="4320540" cy="755651"/>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66"/>
          <p:cNvSpPr>
            <a:spLocks noGrp="1"/>
          </p:cNvSpPr>
          <p:nvPr>
            <p:ph type="pic" idx="2"/>
          </p:nvPr>
        </p:nvSpPr>
        <p:spPr>
          <a:xfrm>
            <a:off x="1411426" y="817033"/>
            <a:ext cx="4320540" cy="5486400"/>
          </a:xfrm>
          <a:prstGeom prst="rect">
            <a:avLst/>
          </a:prstGeom>
          <a:noFill/>
          <a:ln>
            <a:noFill/>
          </a:ln>
        </p:spPr>
      </p:sp>
      <p:sp>
        <p:nvSpPr>
          <p:cNvPr id="68" name="Google Shape;68;p66"/>
          <p:cNvSpPr txBox="1">
            <a:spLocks noGrp="1"/>
          </p:cNvSpPr>
          <p:nvPr>
            <p:ph type="body" idx="1"/>
          </p:nvPr>
        </p:nvSpPr>
        <p:spPr>
          <a:xfrm>
            <a:off x="1411426" y="7156453"/>
            <a:ext cx="4320540" cy="1073149"/>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66"/>
          <p:cNvSpPr txBox="1">
            <a:spLocks noGrp="1"/>
          </p:cNvSpPr>
          <p:nvPr>
            <p:ph type="dt" idx="10"/>
          </p:nvPr>
        </p:nvSpPr>
        <p:spPr>
          <a:xfrm>
            <a:off x="360045" y="8475136"/>
            <a:ext cx="1680210" cy="4868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66"/>
          <p:cNvSpPr txBox="1">
            <a:spLocks noGrp="1"/>
          </p:cNvSpPr>
          <p:nvPr>
            <p:ph type="ftr" idx="11"/>
          </p:nvPr>
        </p:nvSpPr>
        <p:spPr>
          <a:xfrm>
            <a:off x="2460308" y="8475136"/>
            <a:ext cx="2280285" cy="48683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66"/>
          <p:cNvSpPr txBox="1">
            <a:spLocks noGrp="1"/>
          </p:cNvSpPr>
          <p:nvPr>
            <p:ph type="sldNum" idx="12"/>
          </p:nvPr>
        </p:nvSpPr>
        <p:spPr>
          <a:xfrm>
            <a:off x="5160645" y="8475136"/>
            <a:ext cx="1680210" cy="48683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72"/>
        <p:cNvGrpSpPr/>
        <p:nvPr/>
      </p:nvGrpSpPr>
      <p:grpSpPr>
        <a:xfrm>
          <a:off x="0" y="0"/>
          <a:ext cx="0" cy="0"/>
          <a:chOff x="0" y="0"/>
          <a:chExt cx="0" cy="0"/>
        </a:xfrm>
      </p:grpSpPr>
      <p:sp>
        <p:nvSpPr>
          <p:cNvPr id="73" name="Google Shape;73;p67"/>
          <p:cNvSpPr txBox="1">
            <a:spLocks noGrp="1"/>
          </p:cNvSpPr>
          <p:nvPr>
            <p:ph type="title"/>
          </p:nvPr>
        </p:nvSpPr>
        <p:spPr>
          <a:xfrm>
            <a:off x="360045" y="366184"/>
            <a:ext cx="6480810" cy="1524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67"/>
          <p:cNvSpPr txBox="1">
            <a:spLocks noGrp="1"/>
          </p:cNvSpPr>
          <p:nvPr>
            <p:ph type="body" idx="1"/>
          </p:nvPr>
        </p:nvSpPr>
        <p:spPr>
          <a:xfrm rot="5400000">
            <a:off x="583142" y="1910506"/>
            <a:ext cx="6034617" cy="648081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67"/>
          <p:cNvSpPr txBox="1">
            <a:spLocks noGrp="1"/>
          </p:cNvSpPr>
          <p:nvPr>
            <p:ph type="dt" idx="10"/>
          </p:nvPr>
        </p:nvSpPr>
        <p:spPr>
          <a:xfrm>
            <a:off x="360045" y="8475136"/>
            <a:ext cx="1680210" cy="4868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67"/>
          <p:cNvSpPr txBox="1">
            <a:spLocks noGrp="1"/>
          </p:cNvSpPr>
          <p:nvPr>
            <p:ph type="ftr" idx="11"/>
          </p:nvPr>
        </p:nvSpPr>
        <p:spPr>
          <a:xfrm>
            <a:off x="2460308" y="8475136"/>
            <a:ext cx="2280285" cy="48683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67"/>
          <p:cNvSpPr txBox="1">
            <a:spLocks noGrp="1"/>
          </p:cNvSpPr>
          <p:nvPr>
            <p:ph type="sldNum" idx="12"/>
          </p:nvPr>
        </p:nvSpPr>
        <p:spPr>
          <a:xfrm>
            <a:off x="5160645" y="8475136"/>
            <a:ext cx="1680210" cy="48683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8"/>
        <p:cNvGrpSpPr/>
        <p:nvPr/>
      </p:nvGrpSpPr>
      <p:grpSpPr>
        <a:xfrm>
          <a:off x="0" y="0"/>
          <a:ext cx="0" cy="0"/>
          <a:chOff x="0" y="0"/>
          <a:chExt cx="0" cy="0"/>
        </a:xfrm>
      </p:grpSpPr>
      <p:sp>
        <p:nvSpPr>
          <p:cNvPr id="79" name="Google Shape;79;p68"/>
          <p:cNvSpPr txBox="1">
            <a:spLocks noGrp="1"/>
          </p:cNvSpPr>
          <p:nvPr>
            <p:ph type="title"/>
          </p:nvPr>
        </p:nvSpPr>
        <p:spPr>
          <a:xfrm rot="5400000">
            <a:off x="2129738" y="3457103"/>
            <a:ext cx="7802033" cy="1620202"/>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68"/>
          <p:cNvSpPr txBox="1">
            <a:spLocks noGrp="1"/>
          </p:cNvSpPr>
          <p:nvPr>
            <p:ph type="body" idx="1"/>
          </p:nvPr>
        </p:nvSpPr>
        <p:spPr>
          <a:xfrm rot="5400000">
            <a:off x="-1170676" y="1896908"/>
            <a:ext cx="7802033" cy="4740592"/>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68"/>
          <p:cNvSpPr txBox="1">
            <a:spLocks noGrp="1"/>
          </p:cNvSpPr>
          <p:nvPr>
            <p:ph type="dt" idx="10"/>
          </p:nvPr>
        </p:nvSpPr>
        <p:spPr>
          <a:xfrm>
            <a:off x="360045" y="8475136"/>
            <a:ext cx="1680210" cy="4868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68"/>
          <p:cNvSpPr txBox="1">
            <a:spLocks noGrp="1"/>
          </p:cNvSpPr>
          <p:nvPr>
            <p:ph type="ftr" idx="11"/>
          </p:nvPr>
        </p:nvSpPr>
        <p:spPr>
          <a:xfrm>
            <a:off x="2460308" y="8475136"/>
            <a:ext cx="2280285" cy="48683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68"/>
          <p:cNvSpPr txBox="1">
            <a:spLocks noGrp="1"/>
          </p:cNvSpPr>
          <p:nvPr>
            <p:ph type="sldNum" idx="12"/>
          </p:nvPr>
        </p:nvSpPr>
        <p:spPr>
          <a:xfrm>
            <a:off x="5160645" y="8475136"/>
            <a:ext cx="1680210" cy="48683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7"/>
          <p:cNvSpPr txBox="1">
            <a:spLocks noGrp="1"/>
          </p:cNvSpPr>
          <p:nvPr>
            <p:ph type="title"/>
          </p:nvPr>
        </p:nvSpPr>
        <p:spPr>
          <a:xfrm>
            <a:off x="360045" y="366184"/>
            <a:ext cx="6480810" cy="1524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57"/>
          <p:cNvSpPr txBox="1">
            <a:spLocks noGrp="1"/>
          </p:cNvSpPr>
          <p:nvPr>
            <p:ph type="body" idx="1"/>
          </p:nvPr>
        </p:nvSpPr>
        <p:spPr>
          <a:xfrm>
            <a:off x="360045" y="2133603"/>
            <a:ext cx="6480810" cy="6034617"/>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57"/>
          <p:cNvSpPr txBox="1">
            <a:spLocks noGrp="1"/>
          </p:cNvSpPr>
          <p:nvPr>
            <p:ph type="dt" idx="10"/>
          </p:nvPr>
        </p:nvSpPr>
        <p:spPr>
          <a:xfrm>
            <a:off x="360045" y="8475136"/>
            <a:ext cx="1680210" cy="486833"/>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57"/>
          <p:cNvSpPr txBox="1">
            <a:spLocks noGrp="1"/>
          </p:cNvSpPr>
          <p:nvPr>
            <p:ph type="ftr" idx="11"/>
          </p:nvPr>
        </p:nvSpPr>
        <p:spPr>
          <a:xfrm>
            <a:off x="2460308" y="8475136"/>
            <a:ext cx="2280285" cy="486833"/>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57"/>
          <p:cNvSpPr txBox="1">
            <a:spLocks noGrp="1"/>
          </p:cNvSpPr>
          <p:nvPr>
            <p:ph type="sldNum" idx="12"/>
          </p:nvPr>
        </p:nvSpPr>
        <p:spPr>
          <a:xfrm>
            <a:off x="5160645" y="8475136"/>
            <a:ext cx="1680210" cy="486833"/>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13" Type="http://schemas.microsoft.com/office/2007/relationships/hdphoto" Target="../media/hdphoto3.wdp"/><Relationship Id="rId3" Type="http://schemas.openxmlformats.org/officeDocument/2006/relationships/image" Target="../media/image3.png"/><Relationship Id="rId7" Type="http://schemas.openxmlformats.org/officeDocument/2006/relationships/image" Target="../media/image34.png"/><Relationship Id="rId12" Type="http://schemas.openxmlformats.org/officeDocument/2006/relationships/image" Target="../media/image37.png"/><Relationship Id="rId2" Type="http://schemas.openxmlformats.org/officeDocument/2006/relationships/image" Target="../media/image30.png"/><Relationship Id="rId1" Type="http://schemas.openxmlformats.org/officeDocument/2006/relationships/slideLayout" Target="../slideLayouts/slideLayout10.xml"/><Relationship Id="rId6" Type="http://schemas.openxmlformats.org/officeDocument/2006/relationships/image" Target="../media/image33.png"/><Relationship Id="rId11" Type="http://schemas.openxmlformats.org/officeDocument/2006/relationships/image" Target="../media/image36.png"/><Relationship Id="rId5" Type="http://schemas.openxmlformats.org/officeDocument/2006/relationships/image" Target="../media/image32.png"/><Relationship Id="rId15" Type="http://schemas.openxmlformats.org/officeDocument/2006/relationships/image" Target="../media/image39.png"/><Relationship Id="rId10" Type="http://schemas.microsoft.com/office/2007/relationships/hdphoto" Target="../media/hdphoto2.wdp"/><Relationship Id="rId4" Type="http://schemas.openxmlformats.org/officeDocument/2006/relationships/image" Target="../media/image31.png"/><Relationship Id="rId9" Type="http://schemas.openxmlformats.org/officeDocument/2006/relationships/image" Target="../media/image35.png"/><Relationship Id="rId14" Type="http://schemas.openxmlformats.org/officeDocument/2006/relationships/image" Target="../media/image38.png"/></Relationships>
</file>

<file path=ppt/slides/_rels/slide11.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png"/><Relationship Id="rId7" Type="http://schemas.openxmlformats.org/officeDocument/2006/relationships/image" Target="../media/image32.png"/><Relationship Id="rId2" Type="http://schemas.openxmlformats.org/officeDocument/2006/relationships/image" Target="../media/image40.png"/><Relationship Id="rId1" Type="http://schemas.openxmlformats.org/officeDocument/2006/relationships/slideLayout" Target="../slideLayouts/slideLayout10.xml"/><Relationship Id="rId6" Type="http://schemas.openxmlformats.org/officeDocument/2006/relationships/image" Target="../media/image34.png"/><Relationship Id="rId5" Type="http://schemas.openxmlformats.org/officeDocument/2006/relationships/image" Target="../media/image41.png"/><Relationship Id="rId4" Type="http://schemas.openxmlformats.org/officeDocument/2006/relationships/image" Target="../media/image33.png"/><Relationship Id="rId9" Type="http://schemas.openxmlformats.org/officeDocument/2006/relationships/image" Target="../media/image43.png"/></Relationships>
</file>

<file path=ppt/slides/_rels/slide12.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0.png"/><Relationship Id="rId18" Type="http://schemas.openxmlformats.org/officeDocument/2006/relationships/image" Target="../media/image51.png"/><Relationship Id="rId3" Type="http://schemas.openxmlformats.org/officeDocument/2006/relationships/image" Target="../media/image44.emf"/><Relationship Id="rId21" Type="http://schemas.openxmlformats.org/officeDocument/2006/relationships/image" Target="../media/image54.png"/><Relationship Id="rId7" Type="http://schemas.openxmlformats.org/officeDocument/2006/relationships/image" Target="../media/image45.png"/><Relationship Id="rId12" Type="http://schemas.openxmlformats.org/officeDocument/2006/relationships/image" Target="../media/image49.png"/><Relationship Id="rId17" Type="http://schemas.microsoft.com/office/2007/relationships/hdphoto" Target="../media/hdphoto3.wdp"/><Relationship Id="rId2" Type="http://schemas.openxmlformats.org/officeDocument/2006/relationships/notesSlide" Target="../notesSlides/notesSlide7.xml"/><Relationship Id="rId16" Type="http://schemas.openxmlformats.org/officeDocument/2006/relationships/image" Target="../media/image37.png"/><Relationship Id="rId20" Type="http://schemas.openxmlformats.org/officeDocument/2006/relationships/image" Target="../media/image53.png"/><Relationship Id="rId1" Type="http://schemas.openxmlformats.org/officeDocument/2006/relationships/slideLayout" Target="../slideLayouts/slideLayout11.xml"/><Relationship Id="rId6" Type="http://schemas.openxmlformats.org/officeDocument/2006/relationships/image" Target="../media/image13.png"/><Relationship Id="rId11" Type="http://schemas.openxmlformats.org/officeDocument/2006/relationships/image" Target="../media/image48.png"/><Relationship Id="rId5" Type="http://schemas.openxmlformats.org/officeDocument/2006/relationships/image" Target="../media/image4.png"/><Relationship Id="rId15" Type="http://schemas.microsoft.com/office/2007/relationships/hdphoto" Target="../media/hdphoto2.wdp"/><Relationship Id="rId10" Type="http://schemas.openxmlformats.org/officeDocument/2006/relationships/image" Target="../media/image47.png"/><Relationship Id="rId19" Type="http://schemas.openxmlformats.org/officeDocument/2006/relationships/image" Target="../media/image52.png"/><Relationship Id="rId4" Type="http://schemas.openxmlformats.org/officeDocument/2006/relationships/image" Target="../media/image3.png"/><Relationship Id="rId9" Type="http://schemas.microsoft.com/office/2007/relationships/hdphoto" Target="../media/hdphoto4.wdp"/><Relationship Id="rId14"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0.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1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14.png"/><Relationship Id="rId18" Type="http://schemas.openxmlformats.org/officeDocument/2006/relationships/image" Target="../media/image67.png"/><Relationship Id="rId3" Type="http://schemas.openxmlformats.org/officeDocument/2006/relationships/image" Target="../media/image61.png"/><Relationship Id="rId7" Type="http://schemas.openxmlformats.org/officeDocument/2006/relationships/image" Target="../media/image13.png"/><Relationship Id="rId12" Type="http://schemas.microsoft.com/office/2007/relationships/hdphoto" Target="../media/hdphoto7.wdp"/><Relationship Id="rId17" Type="http://schemas.openxmlformats.org/officeDocument/2006/relationships/image" Target="../media/image66.png"/><Relationship Id="rId2" Type="http://schemas.openxmlformats.org/officeDocument/2006/relationships/image" Target="../media/image3.png"/><Relationship Id="rId16" Type="http://schemas.microsoft.com/office/2007/relationships/hdphoto" Target="../media/hdphoto2.wdp"/><Relationship Id="rId1" Type="http://schemas.openxmlformats.org/officeDocument/2006/relationships/slideLayout" Target="../slideLayouts/slideLayout10.xml"/><Relationship Id="rId6" Type="http://schemas.microsoft.com/office/2007/relationships/hdphoto" Target="../media/hdphoto5.wdp"/><Relationship Id="rId11" Type="http://schemas.openxmlformats.org/officeDocument/2006/relationships/image" Target="../media/image64.png"/><Relationship Id="rId5" Type="http://schemas.openxmlformats.org/officeDocument/2006/relationships/image" Target="../media/image62.png"/><Relationship Id="rId15" Type="http://schemas.openxmlformats.org/officeDocument/2006/relationships/image" Target="../media/image35.png"/><Relationship Id="rId10" Type="http://schemas.microsoft.com/office/2007/relationships/hdphoto" Target="../media/hdphoto6.wdp"/><Relationship Id="rId4" Type="http://schemas.openxmlformats.org/officeDocument/2006/relationships/image" Target="../media/image4.png"/><Relationship Id="rId9" Type="http://schemas.openxmlformats.org/officeDocument/2006/relationships/image" Target="../media/image63.png"/><Relationship Id="rId14" Type="http://schemas.openxmlformats.org/officeDocument/2006/relationships/image" Target="../media/image65.png"/></Relationships>
</file>

<file path=ppt/slides/_rels/slide1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69.png"/></Relationships>
</file>

<file path=ppt/slides/_rels/slide1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71.png"/></Relationships>
</file>

<file path=ppt/slides/_rels/slide18.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0.png"/><Relationship Id="rId1" Type="http://schemas.openxmlformats.org/officeDocument/2006/relationships/slideLayout" Target="../slideLayouts/slideLayout10.xml"/><Relationship Id="rId6" Type="http://schemas.openxmlformats.org/officeDocument/2006/relationships/chart" Target="../charts/chart1.xml"/><Relationship Id="rId5" Type="http://schemas.openxmlformats.org/officeDocument/2006/relationships/image" Target="../media/image75.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8" Type="http://schemas.openxmlformats.org/officeDocument/2006/relationships/image" Target="../media/image77.jpeg"/><Relationship Id="rId3" Type="http://schemas.openxmlformats.org/officeDocument/2006/relationships/image" Target="../media/image52.png"/><Relationship Id="rId7"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76.png"/><Relationship Id="rId5" Type="http://schemas.openxmlformats.org/officeDocument/2006/relationships/image" Target="../media/image19.png"/><Relationship Id="rId4" Type="http://schemas.openxmlformats.org/officeDocument/2006/relationships/image" Target="../media/image51.png"/></Relationships>
</file>

<file path=ppt/slides/_rels/slide22.xml.rels><?xml version="1.0" encoding="UTF-8" standalone="yes"?>
<Relationships xmlns="http://schemas.openxmlformats.org/package/2006/relationships"><Relationship Id="rId8" Type="http://schemas.openxmlformats.org/officeDocument/2006/relationships/chart" Target="../charts/chart4.xml"/><Relationship Id="rId3" Type="http://schemas.openxmlformats.org/officeDocument/2006/relationships/image" Target="../media/image79.png"/><Relationship Id="rId7" Type="http://schemas.openxmlformats.org/officeDocument/2006/relationships/chart" Target="../charts/chart3.xml"/><Relationship Id="rId2" Type="http://schemas.openxmlformats.org/officeDocument/2006/relationships/image" Target="../media/image78.png"/><Relationship Id="rId1" Type="http://schemas.openxmlformats.org/officeDocument/2006/relationships/slideLayout" Target="../slideLayouts/slideLayout10.xml"/><Relationship Id="rId6" Type="http://schemas.openxmlformats.org/officeDocument/2006/relationships/chart" Target="../charts/chart2.xml"/><Relationship Id="rId5" Type="http://schemas.openxmlformats.org/officeDocument/2006/relationships/image" Target="../media/image81.png"/><Relationship Id="rId4" Type="http://schemas.openxmlformats.org/officeDocument/2006/relationships/image" Target="../media/image80.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4.png"/><Relationship Id="rId2" Type="http://schemas.openxmlformats.org/officeDocument/2006/relationships/image" Target="../media/image3.png"/><Relationship Id="rId1" Type="http://schemas.openxmlformats.org/officeDocument/2006/relationships/slideLayout" Target="../slideLayouts/slideLayout10.xml"/><Relationship Id="rId6" Type="http://schemas.openxmlformats.org/officeDocument/2006/relationships/image" Target="../media/image83.png"/><Relationship Id="rId5" Type="http://schemas.openxmlformats.org/officeDocument/2006/relationships/image" Target="../media/image1.jpg"/><Relationship Id="rId4" Type="http://schemas.openxmlformats.org/officeDocument/2006/relationships/image" Target="../media/image82.png"/></Relationships>
</file>

<file path=ppt/slides/_rels/slide24.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image" Target="../media/image85.png"/><Relationship Id="rId7" Type="http://schemas.openxmlformats.org/officeDocument/2006/relationships/image" Target="../media/image89.png"/><Relationship Id="rId12" Type="http://schemas.openxmlformats.org/officeDocument/2006/relationships/image" Target="../media/image93.png"/><Relationship Id="rId2" Type="http://schemas.openxmlformats.org/officeDocument/2006/relationships/image" Target="../media/image82.png"/><Relationship Id="rId1" Type="http://schemas.openxmlformats.org/officeDocument/2006/relationships/slideLayout" Target="../slideLayouts/slideLayout10.xml"/><Relationship Id="rId6" Type="http://schemas.openxmlformats.org/officeDocument/2006/relationships/image" Target="../media/image88.png"/><Relationship Id="rId11" Type="http://schemas.openxmlformats.org/officeDocument/2006/relationships/image" Target="../media/image92.png"/><Relationship Id="rId5" Type="http://schemas.openxmlformats.org/officeDocument/2006/relationships/image" Target="../media/image87.png"/><Relationship Id="rId10" Type="http://schemas.openxmlformats.org/officeDocument/2006/relationships/image" Target="../media/image91.png"/><Relationship Id="rId4" Type="http://schemas.openxmlformats.org/officeDocument/2006/relationships/image" Target="../media/image86.png"/><Relationship Id="rId9" Type="http://schemas.openxmlformats.org/officeDocument/2006/relationships/image" Target="../media/image1.jpg"/></Relationships>
</file>

<file path=ppt/slides/_rels/slide25.xml.rels><?xml version="1.0" encoding="UTF-8" standalone="yes"?>
<Relationships xmlns="http://schemas.openxmlformats.org/package/2006/relationships"><Relationship Id="rId8" Type="http://schemas.openxmlformats.org/officeDocument/2006/relationships/image" Target="../media/image98.jpeg"/><Relationship Id="rId13" Type="http://schemas.openxmlformats.org/officeDocument/2006/relationships/image" Target="../media/image103.png"/><Relationship Id="rId18" Type="http://schemas.openxmlformats.org/officeDocument/2006/relationships/image" Target="../media/image107.jpeg"/><Relationship Id="rId3" Type="http://schemas.openxmlformats.org/officeDocument/2006/relationships/image" Target="../media/image94.png"/><Relationship Id="rId7" Type="http://schemas.openxmlformats.org/officeDocument/2006/relationships/image" Target="../media/image1.jpg"/><Relationship Id="rId12" Type="http://schemas.openxmlformats.org/officeDocument/2006/relationships/image" Target="../media/image102.png"/><Relationship Id="rId17" Type="http://schemas.openxmlformats.org/officeDocument/2006/relationships/image" Target="../media/image106.png"/><Relationship Id="rId2" Type="http://schemas.openxmlformats.org/officeDocument/2006/relationships/image" Target="../media/image82.png"/><Relationship Id="rId16" Type="http://schemas.openxmlformats.org/officeDocument/2006/relationships/image" Target="../media/image105.jpeg"/><Relationship Id="rId1" Type="http://schemas.openxmlformats.org/officeDocument/2006/relationships/slideLayout" Target="../slideLayouts/slideLayout10.xml"/><Relationship Id="rId6" Type="http://schemas.openxmlformats.org/officeDocument/2006/relationships/image" Target="../media/image97.png"/><Relationship Id="rId11" Type="http://schemas.openxmlformats.org/officeDocument/2006/relationships/image" Target="../media/image101.png"/><Relationship Id="rId5" Type="http://schemas.openxmlformats.org/officeDocument/2006/relationships/image" Target="../media/image96.png"/><Relationship Id="rId15" Type="http://schemas.openxmlformats.org/officeDocument/2006/relationships/image" Target="../media/image104.png"/><Relationship Id="rId10" Type="http://schemas.openxmlformats.org/officeDocument/2006/relationships/image" Target="../media/image100.png"/><Relationship Id="rId4" Type="http://schemas.openxmlformats.org/officeDocument/2006/relationships/image" Target="../media/image95.png"/><Relationship Id="rId9" Type="http://schemas.openxmlformats.org/officeDocument/2006/relationships/image" Target="../media/image99.png"/><Relationship Id="rId14" Type="http://schemas.openxmlformats.org/officeDocument/2006/relationships/image" Target="../media/image35.png"/></Relationships>
</file>

<file path=ppt/slides/_rels/slide26.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13.png"/><Relationship Id="rId1" Type="http://schemas.openxmlformats.org/officeDocument/2006/relationships/slideLayout" Target="../slideLayouts/slideLayout10.xml"/><Relationship Id="rId5" Type="http://schemas.openxmlformats.org/officeDocument/2006/relationships/image" Target="../media/image108.png"/><Relationship Id="rId4" Type="http://schemas.openxmlformats.org/officeDocument/2006/relationships/image" Target="../media/image1.jpg"/></Relationships>
</file>

<file path=ppt/slides/_rels/slide27.xml.rels><?xml version="1.0" encoding="UTF-8" standalone="yes"?>
<Relationships xmlns="http://schemas.openxmlformats.org/package/2006/relationships"><Relationship Id="rId8" Type="http://schemas.openxmlformats.org/officeDocument/2006/relationships/image" Target="../media/image113.png"/><Relationship Id="rId3" Type="http://schemas.openxmlformats.org/officeDocument/2006/relationships/image" Target="../media/image51.png"/><Relationship Id="rId7" Type="http://schemas.openxmlformats.org/officeDocument/2006/relationships/image" Target="../media/image112.png"/><Relationship Id="rId2" Type="http://schemas.openxmlformats.org/officeDocument/2006/relationships/image" Target="../media/image109.png"/><Relationship Id="rId1" Type="http://schemas.openxmlformats.org/officeDocument/2006/relationships/slideLayout" Target="../slideLayouts/slideLayout10.xml"/><Relationship Id="rId6" Type="http://schemas.openxmlformats.org/officeDocument/2006/relationships/image" Target="../media/image111.emf"/><Relationship Id="rId5" Type="http://schemas.openxmlformats.org/officeDocument/2006/relationships/image" Target="../media/image110.png"/><Relationship Id="rId10" Type="http://schemas.openxmlformats.org/officeDocument/2006/relationships/image" Target="../media/image115.png"/><Relationship Id="rId4" Type="http://schemas.openxmlformats.org/officeDocument/2006/relationships/image" Target="../media/image13.png"/><Relationship Id="rId9" Type="http://schemas.openxmlformats.org/officeDocument/2006/relationships/image" Target="../media/image114.png"/></Relationships>
</file>

<file path=ppt/slides/_rels/slide28.xml.rels><?xml version="1.0" encoding="UTF-8" standalone="yes"?>
<Relationships xmlns="http://schemas.openxmlformats.org/package/2006/relationships"><Relationship Id="rId8" Type="http://schemas.openxmlformats.org/officeDocument/2006/relationships/image" Target="../media/image119.png"/><Relationship Id="rId13" Type="http://schemas.openxmlformats.org/officeDocument/2006/relationships/image" Target="../media/image124.png"/><Relationship Id="rId3" Type="http://schemas.openxmlformats.org/officeDocument/2006/relationships/image" Target="../media/image13.png"/><Relationship Id="rId7" Type="http://schemas.openxmlformats.org/officeDocument/2006/relationships/image" Target="../media/image110.png"/><Relationship Id="rId12" Type="http://schemas.openxmlformats.org/officeDocument/2006/relationships/image" Target="../media/image123.png"/><Relationship Id="rId2" Type="http://schemas.openxmlformats.org/officeDocument/2006/relationships/image" Target="../media/image116.emf"/><Relationship Id="rId1" Type="http://schemas.openxmlformats.org/officeDocument/2006/relationships/slideLayout" Target="../slideLayouts/slideLayout10.xml"/><Relationship Id="rId6" Type="http://schemas.openxmlformats.org/officeDocument/2006/relationships/image" Target="../media/image118.png"/><Relationship Id="rId11" Type="http://schemas.openxmlformats.org/officeDocument/2006/relationships/image" Target="../media/image122.png"/><Relationship Id="rId5" Type="http://schemas.openxmlformats.org/officeDocument/2006/relationships/image" Target="../media/image117.png"/><Relationship Id="rId10" Type="http://schemas.openxmlformats.org/officeDocument/2006/relationships/image" Target="../media/image121.png"/><Relationship Id="rId4" Type="http://schemas.openxmlformats.org/officeDocument/2006/relationships/image" Target="../media/image19.png"/><Relationship Id="rId9" Type="http://schemas.openxmlformats.org/officeDocument/2006/relationships/image" Target="../media/image120.png"/><Relationship Id="rId14" Type="http://schemas.openxmlformats.org/officeDocument/2006/relationships/image" Target="../media/image125.png"/></Relationships>
</file>

<file path=ppt/slides/_rels/slide29.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4.png"/><Relationship Id="rId7" Type="http://schemas.openxmlformats.org/officeDocument/2006/relationships/image" Target="../media/image37.png"/><Relationship Id="rId2" Type="http://schemas.openxmlformats.org/officeDocument/2006/relationships/image" Target="../media/image3.png"/><Relationship Id="rId1" Type="http://schemas.openxmlformats.org/officeDocument/2006/relationships/slideLayout" Target="../slideLayouts/slideLayout10.xml"/><Relationship Id="rId6" Type="http://schemas.microsoft.com/office/2007/relationships/hdphoto" Target="../media/hdphoto2.wdp"/><Relationship Id="rId5" Type="http://schemas.openxmlformats.org/officeDocument/2006/relationships/image" Target="../media/image35.png"/><Relationship Id="rId10" Type="http://schemas.openxmlformats.org/officeDocument/2006/relationships/image" Target="../media/image127.png"/><Relationship Id="rId4" Type="http://schemas.openxmlformats.org/officeDocument/2006/relationships/image" Target="../media/image13.png"/><Relationship Id="rId9" Type="http://schemas.openxmlformats.org/officeDocument/2006/relationships/image" Target="../media/image126.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image" Target="../media/image128.pn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image" Target="../media/image130.pn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132.pn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133.pn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image" Target="../media/image134.pn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135.pn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image" Target="../media/image136.pn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137.pn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image" Target="../media/image138.pn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image" Target="../media/image139.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10.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image" Target="../media/image141.pn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image" Target="../media/image142.pn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image" Target="../media/image143.png"/><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image" Target="../media/image144.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image" Target="../media/image145.jpg"/></Relationships>
</file>

<file path=ppt/slides/_rels/slide5.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12.png"/><Relationship Id="rId7" Type="http://schemas.openxmlformats.org/officeDocument/2006/relationships/diagramLayout" Target="../diagrams/layout1.xml"/><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diagramData" Target="../diagrams/data1.xml"/><Relationship Id="rId5" Type="http://schemas.openxmlformats.org/officeDocument/2006/relationships/image" Target="../media/image14.png"/><Relationship Id="rId10" Type="http://schemas.microsoft.com/office/2007/relationships/diagramDrawing" Target="../diagrams/drawing1.xml"/><Relationship Id="rId4" Type="http://schemas.openxmlformats.org/officeDocument/2006/relationships/image" Target="../media/image13.png"/><Relationship Id="rId9" Type="http://schemas.openxmlformats.org/officeDocument/2006/relationships/diagramColors" Target="../diagrams/colors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10.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image" Target="../media/image12.png"/><Relationship Id="rId7" Type="http://schemas.openxmlformats.org/officeDocument/2006/relationships/diagramData" Target="../diagrams/data2.xml"/><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image" Target="../media/image14.png"/><Relationship Id="rId11" Type="http://schemas.microsoft.com/office/2007/relationships/diagramDrawing" Target="../diagrams/drawing2.xml"/><Relationship Id="rId5" Type="http://schemas.openxmlformats.org/officeDocument/2006/relationships/image" Target="../media/image13.png"/><Relationship Id="rId10" Type="http://schemas.openxmlformats.org/officeDocument/2006/relationships/diagramColors" Target="../diagrams/colors2.xml"/><Relationship Id="rId4" Type="http://schemas.openxmlformats.org/officeDocument/2006/relationships/image" Target="../media/image19.png"/><Relationship Id="rId9"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3.png"/><Relationship Id="rId7"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slideLayout" Target="../slideLayouts/slideLayout10.xml"/><Relationship Id="rId6" Type="http://schemas.openxmlformats.org/officeDocument/2006/relationships/image" Target="../media/image21.png"/><Relationship Id="rId5" Type="http://schemas.openxmlformats.org/officeDocument/2006/relationships/image" Target="../media/image13.png"/><Relationship Id="rId4" Type="http://schemas.openxmlformats.org/officeDocument/2006/relationships/image" Target="../media/image4.png"/><Relationship Id="rId9" Type="http://schemas.openxmlformats.org/officeDocument/2006/relationships/image" Target="../media/image23.png"/></Relationships>
</file>

<file path=ppt/slides/_rels/slide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emf"/><Relationship Id="rId7"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7.emf"/><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p:nvPr/>
        </p:nvSpPr>
        <p:spPr>
          <a:xfrm>
            <a:off x="216074" y="2617734"/>
            <a:ext cx="6840760" cy="507827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200" dirty="0">
              <a:solidFill>
                <a:schemeClr val="dk1"/>
              </a:solidFill>
              <a:latin typeface="Arial Narrow"/>
              <a:ea typeface="Arial Narrow"/>
              <a:cs typeface="Arial Narrow"/>
              <a:sym typeface="Arial Narrow"/>
            </a:endParaRPr>
          </a:p>
          <a:p>
            <a:pPr marL="0" marR="0" lvl="0" indent="0" algn="just" rtl="0">
              <a:spcBef>
                <a:spcPts val="0"/>
              </a:spcBef>
              <a:spcAft>
                <a:spcPts val="0"/>
              </a:spcAft>
              <a:buNone/>
            </a:pPr>
            <a:r>
              <a:rPr lang="es-ES" sz="1200" dirty="0">
                <a:solidFill>
                  <a:schemeClr val="dk1"/>
                </a:solidFill>
                <a:latin typeface="Arial Narrow"/>
                <a:ea typeface="Arial Narrow"/>
                <a:cs typeface="Arial Narrow"/>
                <a:sym typeface="Arial Narrow"/>
              </a:rPr>
              <a:t>El </a:t>
            </a:r>
            <a:r>
              <a:rPr lang="es-ES" sz="1200" b="1" dirty="0">
                <a:solidFill>
                  <a:schemeClr val="dk1"/>
                </a:solidFill>
                <a:latin typeface="Arial Narrow"/>
                <a:ea typeface="Arial Narrow"/>
                <a:cs typeface="Arial Narrow"/>
                <a:sym typeface="Arial Narrow"/>
              </a:rPr>
              <a:t>Boletín de Período Epidemiológico </a:t>
            </a:r>
            <a:r>
              <a:rPr lang="es-ES" sz="1200" dirty="0">
                <a:solidFill>
                  <a:schemeClr val="dk1"/>
                </a:solidFill>
                <a:latin typeface="Arial Narrow"/>
                <a:ea typeface="Arial Narrow"/>
                <a:cs typeface="Arial Narrow"/>
                <a:sym typeface="Arial Narrow"/>
              </a:rPr>
              <a:t>es una publicación de los eventos de interés en salud pública, notificados a la Secretaría de Salud de Medellín a través del Sistema de Vigilancia en Salud Pública SIVIGILA.  Pretende ofrecer  un panorama del comportamiento de estos eventos por cada período epidemiológico del año, con el fin de retroalimentar y facilitar a los diferentes actores un insumo para orientar la toma de decisiones. </a:t>
            </a:r>
            <a:endParaRPr dirty="0"/>
          </a:p>
          <a:p>
            <a:pPr marL="0" marR="0" lvl="0" indent="0" algn="just" rtl="0">
              <a:spcBef>
                <a:spcPts val="0"/>
              </a:spcBef>
              <a:spcAft>
                <a:spcPts val="0"/>
              </a:spcAft>
              <a:buNone/>
            </a:pPr>
            <a:endParaRPr sz="1200" dirty="0">
              <a:solidFill>
                <a:schemeClr val="dk1"/>
              </a:solidFill>
              <a:latin typeface="Arial Narrow"/>
              <a:ea typeface="Arial Narrow"/>
              <a:cs typeface="Arial Narrow"/>
              <a:sym typeface="Arial Narrow"/>
            </a:endParaRPr>
          </a:p>
          <a:p>
            <a:pPr marL="0" marR="0" lvl="0" indent="0" algn="l" rtl="0">
              <a:spcBef>
                <a:spcPts val="0"/>
              </a:spcBef>
              <a:spcAft>
                <a:spcPts val="0"/>
              </a:spcAft>
              <a:buNone/>
            </a:pPr>
            <a:r>
              <a:rPr lang="es-ES" sz="1200" dirty="0">
                <a:solidFill>
                  <a:schemeClr val="dk1"/>
                </a:solidFill>
                <a:latin typeface="Arial Narrow"/>
                <a:ea typeface="Arial Narrow"/>
                <a:cs typeface="Arial Narrow"/>
                <a:sym typeface="Arial Narrow"/>
              </a:rPr>
              <a:t>Este informe se publica por periodo epidemiológico, luego de haber realizado validaciones, procesamiento de los datos, análisis de los eventos y  resultados de procesos como investigaciones epidemiológicas de campo y unidades de análisis de morbilidad  y mortalidad.    </a:t>
            </a:r>
            <a:endParaRPr dirty="0"/>
          </a:p>
          <a:p>
            <a:pPr marL="0" marR="0" lvl="0" indent="0" algn="just" rtl="0">
              <a:spcBef>
                <a:spcPts val="0"/>
              </a:spcBef>
              <a:spcAft>
                <a:spcPts val="0"/>
              </a:spcAft>
              <a:buNone/>
            </a:pPr>
            <a:endParaRPr sz="1200" dirty="0">
              <a:solidFill>
                <a:schemeClr val="dk1"/>
              </a:solidFill>
              <a:latin typeface="Arial Narrow"/>
              <a:ea typeface="Arial Narrow"/>
              <a:cs typeface="Arial Narrow"/>
              <a:sym typeface="Arial Narrow"/>
            </a:endParaRPr>
          </a:p>
          <a:p>
            <a:pPr marL="0" marR="0" lvl="0" indent="0" algn="just" rtl="0">
              <a:spcBef>
                <a:spcPts val="0"/>
              </a:spcBef>
              <a:spcAft>
                <a:spcPts val="0"/>
              </a:spcAft>
              <a:buNone/>
            </a:pPr>
            <a:r>
              <a:rPr lang="es-ES" sz="1200" dirty="0">
                <a:solidFill>
                  <a:schemeClr val="dk1"/>
                </a:solidFill>
                <a:latin typeface="Arial Narrow"/>
                <a:ea typeface="Arial Narrow"/>
                <a:cs typeface="Arial Narrow"/>
                <a:sym typeface="Arial Narrow"/>
              </a:rPr>
              <a:t>Los resultados publicados en este boletín pueden variar de acuerdo a la dinámica de la notificación, los ajustes y la clasificación final de los eventos.   Cualquier información contenida en el Informe es de dominio público y pueden ser utilizada o reproducida siempre y cuando se cite como fuente: Boletín de Período Epidemiológico. Secretaría de Salud de Medellín .</a:t>
            </a:r>
            <a:endParaRPr sz="1200" dirty="0">
              <a:solidFill>
                <a:schemeClr val="dk1"/>
              </a:solidFill>
              <a:latin typeface="Arial Narrow"/>
              <a:ea typeface="Arial Narrow"/>
              <a:cs typeface="Arial Narrow"/>
              <a:sym typeface="Arial Narrow"/>
            </a:endParaRPr>
          </a:p>
          <a:p>
            <a:pPr marL="0" marR="0" lvl="0" indent="0" algn="l" rtl="0">
              <a:spcBef>
                <a:spcPts val="0"/>
              </a:spcBef>
              <a:spcAft>
                <a:spcPts val="0"/>
              </a:spcAft>
              <a:buNone/>
            </a:pPr>
            <a:r>
              <a:rPr lang="es-ES" sz="1200" dirty="0">
                <a:solidFill>
                  <a:schemeClr val="dk1"/>
                </a:solidFill>
                <a:latin typeface="Arial Narrow"/>
                <a:ea typeface="Arial Narrow"/>
                <a:cs typeface="Arial Narrow"/>
                <a:sym typeface="Arial Narrow"/>
              </a:rPr>
              <a:t> </a:t>
            </a:r>
            <a:endParaRPr sz="1200" dirty="0">
              <a:solidFill>
                <a:schemeClr val="dk1"/>
              </a:solidFill>
              <a:latin typeface="Arial Narrow"/>
              <a:ea typeface="Arial Narrow"/>
              <a:cs typeface="Arial Narrow"/>
              <a:sym typeface="Arial Narrow"/>
            </a:endParaRPr>
          </a:p>
          <a:p>
            <a:pPr marL="0" marR="0" lvl="0" indent="0" algn="l" rtl="0">
              <a:spcBef>
                <a:spcPts val="0"/>
              </a:spcBef>
              <a:spcAft>
                <a:spcPts val="0"/>
              </a:spcAft>
              <a:buNone/>
            </a:pPr>
            <a:r>
              <a:rPr lang="es-ES" sz="1200" b="1" dirty="0">
                <a:solidFill>
                  <a:schemeClr val="dk1"/>
                </a:solidFill>
                <a:latin typeface="Arial Narrow"/>
                <a:ea typeface="Arial Narrow"/>
                <a:cs typeface="Arial Narrow"/>
                <a:sym typeface="Arial Narrow"/>
              </a:rPr>
              <a:t>Subsecretaría de Salud Pública</a:t>
            </a:r>
            <a:endParaRPr sz="1200" dirty="0">
              <a:solidFill>
                <a:schemeClr val="dk1"/>
              </a:solidFill>
              <a:latin typeface="Arial Narrow"/>
              <a:ea typeface="Arial Narrow"/>
              <a:cs typeface="Arial Narrow"/>
              <a:sym typeface="Arial Narrow"/>
            </a:endParaRPr>
          </a:p>
          <a:p>
            <a:pPr marL="0" marR="0" lvl="0" indent="0" algn="l" rtl="0">
              <a:spcBef>
                <a:spcPts val="0"/>
              </a:spcBef>
              <a:spcAft>
                <a:spcPts val="0"/>
              </a:spcAft>
              <a:buNone/>
            </a:pPr>
            <a:r>
              <a:rPr lang="es-ES" sz="1200" b="1" dirty="0">
                <a:solidFill>
                  <a:schemeClr val="dk1"/>
                </a:solidFill>
                <a:latin typeface="Arial Narrow"/>
                <a:ea typeface="Arial Narrow"/>
                <a:cs typeface="Arial Narrow"/>
                <a:sym typeface="Arial Narrow"/>
              </a:rPr>
              <a:t>Programa Vigilancia Epidemiológica </a:t>
            </a:r>
            <a:endParaRPr sz="1200" dirty="0">
              <a:solidFill>
                <a:schemeClr val="dk1"/>
              </a:solidFill>
              <a:latin typeface="Arial Narrow"/>
              <a:ea typeface="Arial Narrow"/>
              <a:cs typeface="Arial Narrow"/>
              <a:sym typeface="Arial Narrow"/>
            </a:endParaRPr>
          </a:p>
          <a:p>
            <a:pPr marL="0" marR="0" lvl="0" indent="0" algn="l" rtl="0">
              <a:spcBef>
                <a:spcPts val="0"/>
              </a:spcBef>
              <a:spcAft>
                <a:spcPts val="0"/>
              </a:spcAft>
              <a:buNone/>
            </a:pPr>
            <a:r>
              <a:rPr lang="es-ES" sz="1200" b="1" dirty="0">
                <a:solidFill>
                  <a:schemeClr val="dk1"/>
                </a:solidFill>
                <a:latin typeface="Arial Narrow"/>
                <a:ea typeface="Arial Narrow"/>
                <a:cs typeface="Arial Narrow"/>
                <a:sym typeface="Arial Narrow"/>
              </a:rPr>
              <a:t>Líder de Programa: </a:t>
            </a:r>
            <a:r>
              <a:rPr lang="es-ES" sz="1200" dirty="0">
                <a:solidFill>
                  <a:schemeClr val="dk1"/>
                </a:solidFill>
                <a:latin typeface="Arial Narrow"/>
                <a:ea typeface="Arial Narrow"/>
                <a:cs typeface="Arial Narrow"/>
                <a:sym typeface="Arial Narrow"/>
              </a:rPr>
              <a:t>Rita Elena Almanza Payares</a:t>
            </a:r>
            <a:endParaRPr sz="1200" dirty="0">
              <a:solidFill>
                <a:schemeClr val="dk1"/>
              </a:solidFill>
              <a:latin typeface="Arial Narrow"/>
              <a:ea typeface="Arial Narrow"/>
              <a:cs typeface="Arial Narrow"/>
              <a:sym typeface="Arial Narrow"/>
            </a:endParaRPr>
          </a:p>
          <a:p>
            <a:pPr marL="0" marR="0" lvl="0" indent="0" algn="l" rtl="0">
              <a:spcBef>
                <a:spcPts val="0"/>
              </a:spcBef>
              <a:spcAft>
                <a:spcPts val="0"/>
              </a:spcAft>
              <a:buNone/>
            </a:pPr>
            <a:r>
              <a:rPr lang="es-ES" sz="1200" b="1" dirty="0">
                <a:solidFill>
                  <a:schemeClr val="dk1"/>
                </a:solidFill>
                <a:latin typeface="Arial Narrow"/>
                <a:ea typeface="Arial Narrow"/>
                <a:cs typeface="Arial Narrow"/>
                <a:sym typeface="Arial Narrow"/>
              </a:rPr>
              <a:t> </a:t>
            </a:r>
            <a:endParaRPr sz="1200" dirty="0">
              <a:solidFill>
                <a:schemeClr val="dk1"/>
              </a:solidFill>
              <a:latin typeface="Arial Narrow"/>
              <a:ea typeface="Arial Narrow"/>
              <a:cs typeface="Arial Narrow"/>
              <a:sym typeface="Arial Narrow"/>
            </a:endParaRPr>
          </a:p>
          <a:p>
            <a:pPr marL="0" marR="0" lvl="0" indent="0" algn="l" rtl="0">
              <a:spcBef>
                <a:spcPts val="0"/>
              </a:spcBef>
              <a:spcAft>
                <a:spcPts val="0"/>
              </a:spcAft>
              <a:buNone/>
            </a:pPr>
            <a:r>
              <a:rPr lang="es-ES" sz="1200" b="1" dirty="0">
                <a:solidFill>
                  <a:schemeClr val="dk1"/>
                </a:solidFill>
                <a:latin typeface="Arial Narrow"/>
                <a:ea typeface="Arial Narrow"/>
                <a:cs typeface="Arial Narrow"/>
                <a:sym typeface="Arial Narrow"/>
              </a:rPr>
              <a:t>Epidemiólogos</a:t>
            </a:r>
            <a:endParaRPr sz="1200" dirty="0">
              <a:solidFill>
                <a:schemeClr val="dk1"/>
              </a:solidFill>
              <a:latin typeface="Arial Narrow"/>
              <a:ea typeface="Arial Narrow"/>
              <a:cs typeface="Arial Narrow"/>
              <a:sym typeface="Arial Narrow"/>
            </a:endParaRPr>
          </a:p>
          <a:p>
            <a:pPr lvl="0"/>
            <a:r>
              <a:rPr lang="es-ES" sz="1200" dirty="0">
                <a:solidFill>
                  <a:schemeClr val="dk1"/>
                </a:solidFill>
                <a:latin typeface="Arial Narrow"/>
                <a:ea typeface="Arial Narrow"/>
                <a:cs typeface="Arial Narrow"/>
                <a:sym typeface="Arial Narrow"/>
              </a:rPr>
              <a:t>José </a:t>
            </a:r>
            <a:r>
              <a:rPr lang="es-ES" sz="1200" dirty="0" err="1">
                <a:solidFill>
                  <a:schemeClr val="dk1"/>
                </a:solidFill>
                <a:latin typeface="Arial Narrow"/>
                <a:ea typeface="Arial Narrow"/>
                <a:cs typeface="Arial Narrow"/>
                <a:sym typeface="Arial Narrow"/>
              </a:rPr>
              <a:t>José</a:t>
            </a:r>
            <a:r>
              <a:rPr lang="es-ES" sz="1200" dirty="0">
                <a:solidFill>
                  <a:schemeClr val="dk1"/>
                </a:solidFill>
                <a:latin typeface="Arial Narrow"/>
                <a:ea typeface="Arial Narrow"/>
                <a:cs typeface="Arial Narrow"/>
                <a:sym typeface="Arial Narrow"/>
              </a:rPr>
              <a:t> Arteaga</a:t>
            </a:r>
          </a:p>
          <a:p>
            <a:pPr lvl="0"/>
            <a:r>
              <a:rPr lang="es-ES" sz="1200" dirty="0">
                <a:solidFill>
                  <a:schemeClr val="dk1"/>
                </a:solidFill>
                <a:latin typeface="Arial Narrow"/>
                <a:ea typeface="Arial Narrow"/>
                <a:cs typeface="Arial Narrow"/>
                <a:sym typeface="Arial Narrow"/>
              </a:rPr>
              <a:t>Maritza Rodríguez Velásquez</a:t>
            </a:r>
          </a:p>
          <a:p>
            <a:pPr lvl="0"/>
            <a:r>
              <a:rPr lang="es-ES" sz="1200" dirty="0" smtClean="0">
                <a:solidFill>
                  <a:schemeClr val="dk1"/>
                </a:solidFill>
                <a:latin typeface="Arial Narrow"/>
                <a:ea typeface="Arial Narrow"/>
                <a:cs typeface="Arial Narrow"/>
                <a:sym typeface="Arial Narrow"/>
              </a:rPr>
              <a:t>María </a:t>
            </a:r>
            <a:r>
              <a:rPr lang="es-ES" sz="1200" dirty="0">
                <a:solidFill>
                  <a:schemeClr val="dk1"/>
                </a:solidFill>
                <a:latin typeface="Arial Narrow"/>
                <a:ea typeface="Arial Narrow"/>
                <a:cs typeface="Arial Narrow"/>
                <a:sym typeface="Arial Narrow"/>
              </a:rPr>
              <a:t>Alejandra Roa López</a:t>
            </a:r>
          </a:p>
          <a:p>
            <a:pPr lvl="0"/>
            <a:r>
              <a:rPr lang="es-ES" sz="1200" dirty="0" smtClean="0">
                <a:solidFill>
                  <a:schemeClr val="dk1"/>
                </a:solidFill>
                <a:latin typeface="Arial Narrow"/>
                <a:ea typeface="Arial Narrow"/>
                <a:cs typeface="Arial Narrow"/>
                <a:sym typeface="Arial Narrow"/>
              </a:rPr>
              <a:t>John </a:t>
            </a:r>
            <a:r>
              <a:rPr lang="es-ES" sz="1200" dirty="0">
                <a:solidFill>
                  <a:schemeClr val="dk1"/>
                </a:solidFill>
                <a:latin typeface="Arial Narrow"/>
                <a:ea typeface="Arial Narrow"/>
                <a:cs typeface="Arial Narrow"/>
                <a:sym typeface="Arial Narrow"/>
              </a:rPr>
              <a:t>Jairo </a:t>
            </a:r>
            <a:r>
              <a:rPr lang="es-ES" sz="1200" dirty="0" smtClean="0">
                <a:solidFill>
                  <a:schemeClr val="dk1"/>
                </a:solidFill>
                <a:latin typeface="Arial Narrow"/>
                <a:ea typeface="Arial Narrow"/>
                <a:cs typeface="Arial Narrow"/>
                <a:sym typeface="Arial Narrow"/>
              </a:rPr>
              <a:t>González</a:t>
            </a:r>
            <a:endParaRPr sz="1200" dirty="0">
              <a:solidFill>
                <a:schemeClr val="dk1"/>
              </a:solidFill>
              <a:latin typeface="Arial Narrow"/>
              <a:ea typeface="Arial Narrow"/>
              <a:cs typeface="Arial Narrow"/>
              <a:sym typeface="Arial Narrow"/>
            </a:endParaRPr>
          </a:p>
          <a:p>
            <a:pPr marL="0" marR="0" lvl="0" indent="0" algn="l" rtl="0">
              <a:spcBef>
                <a:spcPts val="0"/>
              </a:spcBef>
              <a:spcAft>
                <a:spcPts val="0"/>
              </a:spcAft>
              <a:buNone/>
            </a:pPr>
            <a:r>
              <a:rPr lang="es-ES" sz="1200" b="1" dirty="0">
                <a:solidFill>
                  <a:schemeClr val="dk1"/>
                </a:solidFill>
                <a:latin typeface="Arial Narrow"/>
                <a:ea typeface="Arial Narrow"/>
                <a:cs typeface="Arial Narrow"/>
                <a:sym typeface="Arial Narrow"/>
              </a:rPr>
              <a:t> </a:t>
            </a:r>
            <a:endParaRPr sz="1200" b="1" dirty="0">
              <a:solidFill>
                <a:schemeClr val="dk1"/>
              </a:solidFill>
              <a:latin typeface="Arial Narrow"/>
              <a:ea typeface="Arial Narrow"/>
              <a:cs typeface="Arial Narrow"/>
              <a:sym typeface="Arial Narrow"/>
            </a:endParaRPr>
          </a:p>
          <a:p>
            <a:pPr marL="0" marR="0" lvl="0" indent="0" algn="l" rtl="0">
              <a:spcBef>
                <a:spcPts val="0"/>
              </a:spcBef>
              <a:spcAft>
                <a:spcPts val="0"/>
              </a:spcAft>
              <a:buNone/>
            </a:pPr>
            <a:endParaRPr sz="1200" b="1" dirty="0">
              <a:solidFill>
                <a:schemeClr val="dk1"/>
              </a:solidFill>
              <a:latin typeface="Arial Narrow"/>
              <a:ea typeface="Arial Narrow"/>
              <a:cs typeface="Arial Narrow"/>
              <a:sym typeface="Arial Narrow"/>
            </a:endParaRPr>
          </a:p>
          <a:p>
            <a:pPr marL="0" marR="0" lvl="0" indent="0" algn="l" rtl="0">
              <a:spcBef>
                <a:spcPts val="0"/>
              </a:spcBef>
              <a:spcAft>
                <a:spcPts val="0"/>
              </a:spcAft>
              <a:buNone/>
            </a:pPr>
            <a:endParaRPr sz="1200" dirty="0">
              <a:solidFill>
                <a:schemeClr val="dk1"/>
              </a:solidFill>
              <a:latin typeface="Arial Narrow"/>
              <a:ea typeface="Arial Narrow"/>
              <a:cs typeface="Arial Narrow"/>
              <a:sym typeface="Arial Narrow"/>
            </a:endParaRPr>
          </a:p>
        </p:txBody>
      </p:sp>
      <p:sp>
        <p:nvSpPr>
          <p:cNvPr id="91" name="Google Shape;91;p1"/>
          <p:cNvSpPr txBox="1"/>
          <p:nvPr/>
        </p:nvSpPr>
        <p:spPr>
          <a:xfrm>
            <a:off x="6552777" y="12504"/>
            <a:ext cx="648121"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050" b="1" dirty="0">
                <a:solidFill>
                  <a:schemeClr val="dk1"/>
                </a:solidFill>
                <a:latin typeface="Arial Narrow"/>
                <a:ea typeface="Arial Narrow"/>
                <a:cs typeface="Arial Narrow"/>
                <a:sym typeface="Arial Narrow"/>
              </a:rPr>
              <a:t>Pág.. 1</a:t>
            </a:r>
            <a:endParaRPr sz="1050" b="1" dirty="0">
              <a:solidFill>
                <a:schemeClr val="dk1"/>
              </a:solidFill>
              <a:latin typeface="Arial Narrow"/>
              <a:ea typeface="Arial Narrow"/>
              <a:cs typeface="Arial Narrow"/>
              <a:sym typeface="Arial Narrow"/>
            </a:endParaRPr>
          </a:p>
        </p:txBody>
      </p:sp>
      <p:sp>
        <p:nvSpPr>
          <p:cNvPr id="92" name="Google Shape;92;p1"/>
          <p:cNvSpPr txBox="1">
            <a:spLocks noGrp="1"/>
          </p:cNvSpPr>
          <p:nvPr>
            <p:ph type="title"/>
          </p:nvPr>
        </p:nvSpPr>
        <p:spPr>
          <a:xfrm>
            <a:off x="144066" y="2267744"/>
            <a:ext cx="2037476" cy="48461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2000"/>
              <a:buFont typeface="Arial Narrow"/>
              <a:buNone/>
            </a:pPr>
            <a:r>
              <a:rPr lang="es-ES" sz="2000" b="1" dirty="0">
                <a:latin typeface="Arial Narrow"/>
                <a:ea typeface="Arial Narrow"/>
                <a:cs typeface="Arial Narrow"/>
                <a:sym typeface="Arial Narrow"/>
              </a:rPr>
              <a:t>Presentación</a:t>
            </a:r>
            <a:endParaRPr sz="2000" b="1" dirty="0">
              <a:latin typeface="Arial Narrow"/>
              <a:ea typeface="Arial Narrow"/>
              <a:cs typeface="Arial Narrow"/>
              <a:sym typeface="Arial Narrow"/>
            </a:endParaRPr>
          </a:p>
        </p:txBody>
      </p:sp>
      <p:grpSp>
        <p:nvGrpSpPr>
          <p:cNvPr id="93" name="Google Shape;93;p1"/>
          <p:cNvGrpSpPr/>
          <p:nvPr/>
        </p:nvGrpSpPr>
        <p:grpSpPr>
          <a:xfrm>
            <a:off x="0" y="14519"/>
            <a:ext cx="4536554" cy="2121549"/>
            <a:chOff x="0" y="14519"/>
            <a:chExt cx="4536554" cy="2121549"/>
          </a:xfrm>
        </p:grpSpPr>
        <p:sp>
          <p:nvSpPr>
            <p:cNvPr id="94" name="Google Shape;94;p1"/>
            <p:cNvSpPr txBox="1"/>
            <p:nvPr/>
          </p:nvSpPr>
          <p:spPr>
            <a:xfrm>
              <a:off x="576114" y="1684583"/>
              <a:ext cx="3598545" cy="45148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ES" sz="800" b="1" dirty="0">
                  <a:solidFill>
                    <a:srgbClr val="000000"/>
                  </a:solidFill>
                  <a:latin typeface="Arial Narrow"/>
                  <a:ea typeface="Arial Narrow"/>
                  <a:cs typeface="Arial Narrow"/>
                  <a:sym typeface="Arial Narrow"/>
                </a:rPr>
                <a:t>Programa Vigilancia Epidemiológica – Subsecretaría de Salud Pública</a:t>
              </a:r>
              <a:endParaRPr sz="1200" dirty="0">
                <a:solidFill>
                  <a:schemeClr val="dk1"/>
                </a:solidFill>
                <a:latin typeface="Times New Roman"/>
                <a:ea typeface="Times New Roman"/>
                <a:cs typeface="Times New Roman"/>
                <a:sym typeface="Times New Roman"/>
              </a:endParaRPr>
            </a:p>
            <a:p>
              <a:pPr algn="ctr"/>
              <a:r>
                <a:rPr lang="es-ES" sz="800" b="1" dirty="0">
                  <a:latin typeface="Arial Narrow"/>
                  <a:ea typeface="Arial Narrow"/>
                  <a:cs typeface="Arial Narrow"/>
                  <a:sym typeface="Arial Narrow"/>
                </a:rPr>
                <a:t>Período epidemiológico </a:t>
              </a:r>
              <a:r>
                <a:rPr lang="es-ES" sz="800" b="1" dirty="0" smtClean="0">
                  <a:latin typeface="Arial Narrow"/>
                  <a:ea typeface="Arial Narrow"/>
                  <a:cs typeface="Arial Narrow"/>
                  <a:sym typeface="Arial Narrow"/>
                </a:rPr>
                <a:t>03 </a:t>
              </a:r>
              <a:r>
                <a:rPr lang="es-ES" sz="800" b="1" dirty="0">
                  <a:latin typeface="Arial Narrow"/>
                  <a:ea typeface="Arial Narrow"/>
                  <a:cs typeface="Arial Narrow"/>
                  <a:sym typeface="Arial Narrow"/>
                </a:rPr>
                <a:t>de </a:t>
              </a:r>
              <a:r>
                <a:rPr lang="es-ES" sz="800" b="1" dirty="0" smtClean="0">
                  <a:latin typeface="Arial Narrow"/>
                  <a:ea typeface="Arial Narrow"/>
                  <a:cs typeface="Arial Narrow"/>
                  <a:sym typeface="Arial Narrow"/>
                </a:rPr>
                <a:t>2026 </a:t>
              </a:r>
              <a:r>
                <a:rPr lang="es-ES" sz="800" b="1" dirty="0">
                  <a:latin typeface="Arial Narrow"/>
                  <a:ea typeface="Arial Narrow"/>
                  <a:cs typeface="Arial Narrow"/>
                  <a:sym typeface="Arial Narrow"/>
                </a:rPr>
                <a:t>- Reporte Semanas 01 a </a:t>
              </a:r>
              <a:r>
                <a:rPr lang="es-ES" sz="800" b="1" dirty="0" smtClean="0">
                  <a:latin typeface="Arial Narrow"/>
                  <a:ea typeface="Arial Narrow"/>
                  <a:cs typeface="Arial Narrow"/>
                  <a:sym typeface="Arial Narrow"/>
                </a:rPr>
                <a:t>12</a:t>
              </a:r>
              <a:r>
                <a:rPr lang="es-ES" sz="800" b="1" dirty="0" smtClean="0">
                  <a:latin typeface="Arial Narrow"/>
                  <a:ea typeface="Arial Narrow"/>
                  <a:cs typeface="Arial Narrow"/>
                  <a:sym typeface="Arial Narrow"/>
                </a:rPr>
                <a:t> </a:t>
              </a:r>
              <a:r>
                <a:rPr lang="es-ES" sz="800" b="1" dirty="0">
                  <a:latin typeface="Arial Narrow"/>
                  <a:ea typeface="Arial Narrow"/>
                  <a:cs typeface="Arial Narrow"/>
                  <a:sym typeface="Arial Narrow"/>
                </a:rPr>
                <a:t>(Hasta </a:t>
              </a:r>
              <a:r>
                <a:rPr lang="es-ES" sz="800" b="1" dirty="0" smtClean="0">
                  <a:latin typeface="Arial Narrow"/>
                  <a:ea typeface="Arial Narrow"/>
                  <a:cs typeface="Arial Narrow"/>
                  <a:sym typeface="Arial Narrow"/>
                </a:rPr>
                <a:t>marzo 28 </a:t>
              </a:r>
              <a:r>
                <a:rPr lang="es-ES" sz="800" b="1" dirty="0">
                  <a:latin typeface="Arial Narrow"/>
                  <a:ea typeface="Arial Narrow"/>
                  <a:cs typeface="Arial Narrow"/>
                  <a:sym typeface="Arial Narrow"/>
                </a:rPr>
                <a:t>de </a:t>
              </a:r>
              <a:r>
                <a:rPr lang="es-ES" sz="800" b="1" dirty="0" smtClean="0">
                  <a:latin typeface="Arial Narrow"/>
                  <a:ea typeface="Arial Narrow"/>
                  <a:cs typeface="Arial Narrow"/>
                  <a:sym typeface="Arial Narrow"/>
                </a:rPr>
                <a:t>2026)</a:t>
              </a:r>
              <a:endParaRPr lang="es-ES" sz="1200" dirty="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1200" dirty="0">
                <a:solidFill>
                  <a:schemeClr val="dk1"/>
                </a:solidFill>
                <a:latin typeface="Times New Roman"/>
                <a:ea typeface="Times New Roman"/>
                <a:cs typeface="Times New Roman"/>
                <a:sym typeface="Times New Roman"/>
              </a:endParaRPr>
            </a:p>
          </p:txBody>
        </p:sp>
        <p:sp>
          <p:nvSpPr>
            <p:cNvPr id="95" name="Google Shape;95;p1"/>
            <p:cNvSpPr txBox="1"/>
            <p:nvPr/>
          </p:nvSpPr>
          <p:spPr>
            <a:xfrm>
              <a:off x="1162804" y="992927"/>
              <a:ext cx="2734310" cy="62674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ES" sz="1600" b="1" dirty="0">
                  <a:solidFill>
                    <a:srgbClr val="000000"/>
                  </a:solidFill>
                  <a:latin typeface="Arial Narrow"/>
                  <a:ea typeface="Arial Narrow"/>
                  <a:cs typeface="Arial Narrow"/>
                  <a:sym typeface="Arial Narrow"/>
                </a:rPr>
                <a:t>Boletín de Periodo Epidemiológico Medellín </a:t>
              </a:r>
              <a:r>
                <a:rPr lang="es-ES" sz="1100" b="1" dirty="0">
                  <a:solidFill>
                    <a:srgbClr val="000000"/>
                  </a:solidFill>
                  <a:latin typeface="Calibri"/>
                  <a:ea typeface="Calibri"/>
                  <a:cs typeface="Calibri"/>
                  <a:sym typeface="Calibri"/>
                </a:rPr>
                <a:t> </a:t>
              </a:r>
              <a:endParaRPr sz="1200" dirty="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s-ES" sz="1100" b="1" dirty="0">
                  <a:solidFill>
                    <a:srgbClr val="000000"/>
                  </a:solidFill>
                  <a:latin typeface="Calibri"/>
                  <a:ea typeface="Calibri"/>
                  <a:cs typeface="Calibri"/>
                  <a:sym typeface="Calibri"/>
                </a:rPr>
                <a:t> </a:t>
              </a:r>
              <a:endParaRPr sz="1200" dirty="0">
                <a:solidFill>
                  <a:schemeClr val="dk1"/>
                </a:solidFill>
                <a:latin typeface="Times New Roman"/>
                <a:ea typeface="Times New Roman"/>
                <a:cs typeface="Times New Roman"/>
                <a:sym typeface="Times New Roman"/>
              </a:endParaRPr>
            </a:p>
            <a:p>
              <a:pPr marL="0" marR="0" lvl="0" indent="0" algn="ctr" rtl="0">
                <a:spcBef>
                  <a:spcPts val="0"/>
                </a:spcBef>
                <a:spcAft>
                  <a:spcPts val="0"/>
                </a:spcAft>
                <a:buNone/>
              </a:pPr>
              <a:r>
                <a:rPr lang="es-ES" sz="1000" dirty="0">
                  <a:solidFill>
                    <a:srgbClr val="000000"/>
                  </a:solidFill>
                  <a:latin typeface="Calibri"/>
                  <a:ea typeface="Calibri"/>
                  <a:cs typeface="Calibri"/>
                  <a:sym typeface="Calibri"/>
                </a:rPr>
                <a:t> </a:t>
              </a:r>
              <a:endParaRPr sz="1200" dirty="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s-ES" sz="1000" dirty="0">
                  <a:solidFill>
                    <a:srgbClr val="000000"/>
                  </a:solidFill>
                  <a:latin typeface="Calibri"/>
                  <a:ea typeface="Calibri"/>
                  <a:cs typeface="Calibri"/>
                  <a:sym typeface="Calibri"/>
                </a:rPr>
                <a:t> </a:t>
              </a:r>
              <a:endParaRPr sz="1200" dirty="0">
                <a:solidFill>
                  <a:schemeClr val="dk1"/>
                </a:solidFill>
                <a:latin typeface="Times New Roman"/>
                <a:ea typeface="Times New Roman"/>
                <a:cs typeface="Times New Roman"/>
                <a:sym typeface="Times New Roman"/>
              </a:endParaRPr>
            </a:p>
          </p:txBody>
        </p:sp>
        <p:sp>
          <p:nvSpPr>
            <p:cNvPr id="96" name="Google Shape;96;p1"/>
            <p:cNvSpPr txBox="1"/>
            <p:nvPr/>
          </p:nvSpPr>
          <p:spPr>
            <a:xfrm>
              <a:off x="0" y="14519"/>
              <a:ext cx="4536554" cy="99694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ES" sz="3200" b="1">
                  <a:solidFill>
                    <a:srgbClr val="00B050"/>
                  </a:solidFill>
                  <a:latin typeface="Arial Narrow"/>
                  <a:ea typeface="Arial Narrow"/>
                  <a:cs typeface="Arial Narrow"/>
                  <a:sym typeface="Arial Narrow"/>
                </a:rPr>
                <a:t>Secretaría de Salud de Medellín</a:t>
              </a:r>
              <a:r>
                <a:rPr lang="es-ES" sz="1100" b="1">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s-ES" sz="1100" b="1">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marL="0" marR="0" lvl="0" indent="0" algn="ctr" rtl="0">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p:txBody>
        </p:sp>
      </p:grpSp>
      <p:pic>
        <p:nvPicPr>
          <p:cNvPr id="97" name="Google Shape;97;p1"/>
          <p:cNvPicPr preferRelativeResize="0"/>
          <p:nvPr/>
        </p:nvPicPr>
        <p:blipFill rotWithShape="1">
          <a:blip r:embed="rId3">
            <a:alphaModFix/>
          </a:blip>
          <a:srcRect/>
          <a:stretch/>
        </p:blipFill>
        <p:spPr>
          <a:xfrm>
            <a:off x="4449340" y="275325"/>
            <a:ext cx="2463478" cy="1860743"/>
          </a:xfrm>
          <a:prstGeom prst="rect">
            <a:avLst/>
          </a:prstGeom>
          <a:noFill/>
          <a:ln>
            <a:noFill/>
          </a:ln>
        </p:spPr>
      </p:pic>
      <p:sp>
        <p:nvSpPr>
          <p:cNvPr id="11" name="Google Shape;90;p1"/>
          <p:cNvSpPr/>
          <p:nvPr/>
        </p:nvSpPr>
        <p:spPr>
          <a:xfrm>
            <a:off x="2736354" y="6423387"/>
            <a:ext cx="4392600" cy="16003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200" b="1" dirty="0">
                <a:solidFill>
                  <a:schemeClr val="dk1"/>
                </a:solidFill>
                <a:latin typeface="Arial Narrow"/>
                <a:ea typeface="Arial Narrow"/>
                <a:cs typeface="Arial Narrow"/>
                <a:sym typeface="Arial Narrow"/>
              </a:rPr>
              <a:t>Profesionales Vigilancia Epidemiológica  y Sistemas de Información</a:t>
            </a:r>
            <a:endParaRPr sz="1200" dirty="0">
              <a:solidFill>
                <a:schemeClr val="dk1"/>
              </a:solidFill>
              <a:latin typeface="Arial Narrow"/>
              <a:ea typeface="Arial Narrow"/>
              <a:cs typeface="Arial Narrow"/>
              <a:sym typeface="Arial Narrow"/>
            </a:endParaRPr>
          </a:p>
          <a:p>
            <a:r>
              <a:rPr lang="es-ES" sz="1200" dirty="0" err="1" smtClean="0">
                <a:solidFill>
                  <a:schemeClr val="dk1"/>
                </a:solidFill>
                <a:latin typeface="Arial Narrow"/>
                <a:ea typeface="Arial Narrow"/>
                <a:cs typeface="Arial Narrow"/>
                <a:sym typeface="Arial Narrow"/>
              </a:rPr>
              <a:t>Adiela</a:t>
            </a:r>
            <a:r>
              <a:rPr lang="es-ES" sz="1200" dirty="0" smtClean="0">
                <a:solidFill>
                  <a:schemeClr val="dk1"/>
                </a:solidFill>
                <a:latin typeface="Arial Narrow"/>
                <a:ea typeface="Arial Narrow"/>
                <a:cs typeface="Arial Narrow"/>
                <a:sym typeface="Arial Narrow"/>
              </a:rPr>
              <a:t> María </a:t>
            </a:r>
            <a:r>
              <a:rPr lang="es-ES" sz="1200" dirty="0" err="1" smtClean="0">
                <a:solidFill>
                  <a:schemeClr val="dk1"/>
                </a:solidFill>
                <a:latin typeface="Arial Narrow"/>
                <a:ea typeface="Arial Narrow"/>
                <a:cs typeface="Arial Narrow"/>
                <a:sym typeface="Arial Narrow"/>
              </a:rPr>
              <a:t>Yepez</a:t>
            </a:r>
            <a:r>
              <a:rPr lang="es-ES" sz="1200" dirty="0" smtClean="0">
                <a:solidFill>
                  <a:schemeClr val="dk1"/>
                </a:solidFill>
                <a:latin typeface="Arial Narrow"/>
                <a:ea typeface="Arial Narrow"/>
                <a:cs typeface="Arial Narrow"/>
                <a:sym typeface="Arial Narrow"/>
              </a:rPr>
              <a:t> </a:t>
            </a:r>
            <a:r>
              <a:rPr lang="es-ES" sz="1200" dirty="0" err="1" smtClean="0">
                <a:solidFill>
                  <a:schemeClr val="dk1"/>
                </a:solidFill>
                <a:latin typeface="Arial Narrow"/>
                <a:ea typeface="Arial Narrow"/>
                <a:cs typeface="Arial Narrow"/>
                <a:sym typeface="Arial Narrow"/>
              </a:rPr>
              <a:t>Pemberthy</a:t>
            </a:r>
            <a:endParaRPr lang="es-ES" sz="1200" dirty="0" smtClean="0">
              <a:solidFill>
                <a:schemeClr val="dk1"/>
              </a:solidFill>
              <a:latin typeface="Arial Narrow"/>
              <a:ea typeface="Arial Narrow"/>
              <a:cs typeface="Arial Narrow"/>
              <a:sym typeface="Arial Narrow"/>
            </a:endParaRPr>
          </a:p>
          <a:p>
            <a:r>
              <a:rPr lang="es-ES" sz="1200" dirty="0" smtClean="0">
                <a:solidFill>
                  <a:schemeClr val="dk1"/>
                </a:solidFill>
                <a:latin typeface="Arial Narrow"/>
                <a:sym typeface="Arial Narrow"/>
              </a:rPr>
              <a:t>Jennifer </a:t>
            </a:r>
            <a:r>
              <a:rPr lang="es-ES" sz="1200" dirty="0" err="1" smtClean="0">
                <a:solidFill>
                  <a:schemeClr val="dk1"/>
                </a:solidFill>
                <a:latin typeface="Arial Narrow"/>
                <a:sym typeface="Arial Narrow"/>
              </a:rPr>
              <a:t>Garcia</a:t>
            </a:r>
            <a:r>
              <a:rPr lang="es-ES" sz="1200" dirty="0" smtClean="0">
                <a:solidFill>
                  <a:schemeClr val="dk1"/>
                </a:solidFill>
                <a:latin typeface="Arial Narrow"/>
                <a:sym typeface="Arial Narrow"/>
              </a:rPr>
              <a:t> Vergara</a:t>
            </a:r>
          </a:p>
          <a:p>
            <a:r>
              <a:rPr lang="es-ES" sz="1200" dirty="0" smtClean="0">
                <a:solidFill>
                  <a:schemeClr val="dk1"/>
                </a:solidFill>
                <a:latin typeface="Arial Narrow"/>
                <a:sym typeface="Arial Narrow"/>
              </a:rPr>
              <a:t>César Alejandro Herrera </a:t>
            </a:r>
            <a:r>
              <a:rPr lang="es-ES" sz="1200" dirty="0" err="1" smtClean="0">
                <a:solidFill>
                  <a:schemeClr val="dk1"/>
                </a:solidFill>
                <a:latin typeface="Arial Narrow"/>
                <a:sym typeface="Arial Narrow"/>
              </a:rPr>
              <a:t>Ibañez</a:t>
            </a:r>
            <a:endParaRPr lang="es-ES" sz="1200" dirty="0" smtClean="0">
              <a:solidFill>
                <a:schemeClr val="dk1"/>
              </a:solidFill>
              <a:latin typeface="Arial Narrow"/>
              <a:sym typeface="Arial Narrow"/>
            </a:endParaRPr>
          </a:p>
          <a:p>
            <a:r>
              <a:rPr lang="es-ES" sz="1200" dirty="0" err="1" smtClean="0">
                <a:solidFill>
                  <a:schemeClr val="dk1"/>
                </a:solidFill>
                <a:latin typeface="Arial Narrow"/>
                <a:sym typeface="Arial Narrow"/>
              </a:rPr>
              <a:t>Yuly</a:t>
            </a:r>
            <a:r>
              <a:rPr lang="es-ES" sz="1200" dirty="0" smtClean="0">
                <a:solidFill>
                  <a:schemeClr val="dk1"/>
                </a:solidFill>
                <a:latin typeface="Arial Narrow"/>
                <a:sym typeface="Arial Narrow"/>
              </a:rPr>
              <a:t> Vanessa </a:t>
            </a:r>
            <a:r>
              <a:rPr lang="es-ES" sz="1200" dirty="0" err="1" smtClean="0">
                <a:solidFill>
                  <a:schemeClr val="dk1"/>
                </a:solidFill>
                <a:latin typeface="Arial Narrow"/>
                <a:sym typeface="Arial Narrow"/>
              </a:rPr>
              <a:t>Berrío</a:t>
            </a:r>
            <a:r>
              <a:rPr lang="es-ES" sz="1200" dirty="0" smtClean="0">
                <a:solidFill>
                  <a:schemeClr val="dk1"/>
                </a:solidFill>
                <a:latin typeface="Arial Narrow"/>
                <a:sym typeface="Arial Narrow"/>
              </a:rPr>
              <a:t> Toro</a:t>
            </a:r>
            <a:endParaRPr dirty="0"/>
          </a:p>
          <a:p>
            <a:pPr marL="0" marR="0" lvl="0" indent="0" algn="l" rtl="0">
              <a:spcBef>
                <a:spcPts val="0"/>
              </a:spcBef>
              <a:spcAft>
                <a:spcPts val="0"/>
              </a:spcAft>
              <a:buNone/>
            </a:pPr>
            <a:r>
              <a:rPr lang="es-ES" sz="1200" dirty="0" smtClean="0">
                <a:solidFill>
                  <a:schemeClr val="dk1"/>
                </a:solidFill>
                <a:latin typeface="Arial Narrow"/>
                <a:sym typeface="Arial Narrow"/>
              </a:rPr>
              <a:t>Andrés Felipe Montoya Giraldo</a:t>
            </a:r>
            <a:endParaRPr dirty="0"/>
          </a:p>
          <a:p>
            <a:pPr marL="0" marR="0" lvl="0" indent="0" algn="l" rtl="0">
              <a:spcBef>
                <a:spcPts val="0"/>
              </a:spcBef>
              <a:spcAft>
                <a:spcPts val="0"/>
              </a:spcAft>
              <a:buNone/>
            </a:pPr>
            <a:endParaRPr dirty="0"/>
          </a:p>
          <a:p>
            <a:pPr marL="0" marR="0" lvl="0" indent="0" algn="l" rtl="0">
              <a:spcBef>
                <a:spcPts val="0"/>
              </a:spcBef>
              <a:spcAft>
                <a:spcPts val="0"/>
              </a:spcAft>
              <a:buNone/>
            </a:pPr>
            <a:endParaRPr sz="1200" dirty="0">
              <a:solidFill>
                <a:schemeClr val="dk1"/>
              </a:solidFill>
              <a:latin typeface="Arial Narrow"/>
              <a:ea typeface="Arial Narrow"/>
              <a:cs typeface="Arial Narrow"/>
              <a:sym typeface="Arial Narrow"/>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13 Rectángulo">
            <a:extLst>
              <a:ext uri="{FF2B5EF4-FFF2-40B4-BE49-F238E27FC236}">
                <a16:creationId xmlns:a16="http://schemas.microsoft.com/office/drawing/2014/main" id="{9A921D88-2990-4967-BB1E-868FD37934E4}"/>
              </a:ext>
            </a:extLst>
          </p:cNvPr>
          <p:cNvSpPr/>
          <p:nvPr/>
        </p:nvSpPr>
        <p:spPr>
          <a:xfrm>
            <a:off x="1971786" y="-1"/>
            <a:ext cx="5199400" cy="399570"/>
          </a:xfrm>
          <a:prstGeom prst="rect">
            <a:avLst/>
          </a:prstGeom>
          <a:solidFill>
            <a:schemeClr val="tx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 r="1301"/>
          <a:stretch/>
        </p:blipFill>
        <p:spPr bwMode="auto">
          <a:xfrm>
            <a:off x="4078" y="-1"/>
            <a:ext cx="2148327" cy="2288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t="51432"/>
          <a:stretch/>
        </p:blipFill>
        <p:spPr bwMode="auto">
          <a:xfrm>
            <a:off x="-28326" y="2316667"/>
            <a:ext cx="2192725" cy="17796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10193" y="469941"/>
            <a:ext cx="2562201" cy="276999"/>
          </a:xfrm>
          <a:prstGeom prst="rect">
            <a:avLst/>
          </a:prstGeom>
          <a:noFill/>
        </p:spPr>
        <p:txBody>
          <a:bodyPr wrap="square" rtlCol="0">
            <a:spAutoFit/>
          </a:bodyPr>
          <a:lstStyle/>
          <a:p>
            <a:r>
              <a:rPr lang="es-ES" sz="1200" b="1" dirty="0">
                <a:latin typeface="Arial Narrow" panose="020B0606020202030204" pitchFamily="34" charset="0"/>
              </a:rPr>
              <a:t>Periodo epidemiológico III - 2026</a:t>
            </a:r>
          </a:p>
        </p:txBody>
      </p:sp>
      <p:sp>
        <p:nvSpPr>
          <p:cNvPr id="18" name="17 Rectángulo"/>
          <p:cNvSpPr/>
          <p:nvPr/>
        </p:nvSpPr>
        <p:spPr>
          <a:xfrm>
            <a:off x="0" y="6283733"/>
            <a:ext cx="4946011" cy="184666"/>
          </a:xfrm>
          <a:prstGeom prst="rect">
            <a:avLst/>
          </a:prstGeom>
        </p:spPr>
        <p:txBody>
          <a:bodyPr wrap="square">
            <a:spAutoFit/>
          </a:bodyPr>
          <a:lstStyle/>
          <a:p>
            <a:r>
              <a:rPr lang="es-ES" sz="600" dirty="0">
                <a:latin typeface="Arial Narrow" panose="020B0606020202030204" pitchFamily="34" charset="0"/>
              </a:rPr>
              <a:t>Fuente: SIVIGILA. Secretaria de Salud de Medellín Distrito de Ciencia Tecnología e Innovación. 2026(p)</a:t>
            </a:r>
          </a:p>
        </p:txBody>
      </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a:solidFill>
                  <a:schemeClr val="bg1"/>
                </a:solidFill>
                <a:latin typeface="Arial Narrow" panose="020B0606020202030204" pitchFamily="34" charset="0"/>
              </a:rPr>
              <a:t>Pág</a:t>
            </a:r>
            <a:r>
              <a:rPr lang="es-ES" sz="1050" b="1" dirty="0" smtClean="0">
                <a:solidFill>
                  <a:schemeClr val="bg1"/>
                </a:solidFill>
                <a:latin typeface="Arial Narrow" panose="020B0606020202030204" pitchFamily="34" charset="0"/>
              </a:rPr>
              <a:t>. 10</a:t>
            </a:r>
            <a:endParaRPr lang="es-ES" sz="1050" b="1" dirty="0">
              <a:solidFill>
                <a:schemeClr val="bg1"/>
              </a:solidFill>
              <a:latin typeface="Arial Narrow" panose="020B0606020202030204" pitchFamily="34" charset="0"/>
            </a:endParaRPr>
          </a:p>
        </p:txBody>
      </p:sp>
      <p:sp>
        <p:nvSpPr>
          <p:cNvPr id="37" name="36 Título"/>
          <p:cNvSpPr>
            <a:spLocks noGrp="1"/>
          </p:cNvSpPr>
          <p:nvPr>
            <p:ph type="ctrTitle"/>
          </p:nvPr>
        </p:nvSpPr>
        <p:spPr>
          <a:xfrm>
            <a:off x="-74280" y="13332"/>
            <a:ext cx="2208885" cy="477054"/>
          </a:xfrm>
          <a:noFill/>
        </p:spPr>
        <p:txBody>
          <a:bodyPr wrap="square" rtlCol="0">
            <a:spAutoFit/>
          </a:bodyPr>
          <a:lstStyle/>
          <a:p>
            <a:r>
              <a:rPr lang="es-ES" sz="2500" b="1" dirty="0">
                <a:solidFill>
                  <a:srgbClr val="C00000"/>
                </a:solidFill>
                <a:latin typeface="Arial Narrow" panose="020B0606020202030204" pitchFamily="34" charset="0"/>
                <a:ea typeface="+mn-ea"/>
                <a:cs typeface="+mn-cs"/>
              </a:rPr>
              <a:t>Hepatitis A</a:t>
            </a:r>
          </a:p>
        </p:txBody>
      </p:sp>
      <p:pic>
        <p:nvPicPr>
          <p:cNvPr id="3074" name="Picture 2"/>
          <p:cNvPicPr>
            <a:picLocks noChangeAspect="1" noChangeArrowheads="1"/>
          </p:cNvPicPr>
          <p:nvPr/>
        </p:nvPicPr>
        <p:blipFill rotWithShape="1">
          <a:blip r:embed="rId4">
            <a:duotone>
              <a:schemeClr val="accent2">
                <a:shade val="45000"/>
                <a:satMod val="135000"/>
              </a:schemeClr>
              <a:prstClr val="white"/>
            </a:duotone>
            <a:extLst>
              <a:ext uri="{28A0092B-C50C-407E-A947-70E740481C1C}">
                <a14:useLocalDpi xmlns:a14="http://schemas.microsoft.com/office/drawing/2010/main" val="0"/>
              </a:ext>
            </a:extLst>
          </a:blip>
          <a:srcRect l="50000" t="4287" r="8708" b="50000"/>
          <a:stretch/>
        </p:blipFill>
        <p:spPr bwMode="auto">
          <a:xfrm>
            <a:off x="305803" y="701060"/>
            <a:ext cx="1448718" cy="16038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CuadroTexto 23">
            <a:extLst>
              <a:ext uri="{FF2B5EF4-FFF2-40B4-BE49-F238E27FC236}">
                <a16:creationId xmlns:a16="http://schemas.microsoft.com/office/drawing/2014/main" id="{6648E232-D14A-490F-AFD2-D9F689787EAC}"/>
              </a:ext>
            </a:extLst>
          </p:cNvPr>
          <p:cNvSpPr txBox="1"/>
          <p:nvPr/>
        </p:nvSpPr>
        <p:spPr>
          <a:xfrm>
            <a:off x="2203561" y="426724"/>
            <a:ext cx="4940457" cy="3323987"/>
          </a:xfrm>
          <a:prstGeom prst="rect">
            <a:avLst/>
          </a:prstGeom>
          <a:noFill/>
        </p:spPr>
        <p:txBody>
          <a:bodyPr wrap="square">
            <a:spAutoFit/>
          </a:bodyPr>
          <a:lstStyle/>
          <a:p>
            <a:pPr algn="just"/>
            <a:r>
              <a:rPr lang="es-ES" dirty="0"/>
              <a:t>Se evidencia una disminución de 129  casos con relación al mismo periodo de tiempo del año 2025 donde se notificaron 181 casos, esto es un 140%  menos. El 90% de la población afectada está en los cursos de vida de juventud y adultez, la enfermedad paso de afectar a los ciclos de vida de primera infancia e infancia hacia los cursos de vida de juventud y adultez, la cual es la población más susceptible debido a la no inmunidad por vacuna o exposición anteriormente al virus. No se han presentado casos en menores de 1 año, El 55,8% de la población afectada es de sexo masculino. El 21% han requerido ser hospitalizados, no se han reportado muertes a la fecha. La incidencia general del evento es del 1,5% por cada cien mil habitantes, es la incidencia más baja de los últimos 4 años. en estos momentos nos encontramos en zona de seguridad</a:t>
            </a:r>
          </a:p>
        </p:txBody>
      </p:sp>
      <p:pic>
        <p:nvPicPr>
          <p:cNvPr id="12" name="Imagen 11">
            <a:extLst>
              <a:ext uri="{FF2B5EF4-FFF2-40B4-BE49-F238E27FC236}">
                <a16:creationId xmlns:a16="http://schemas.microsoft.com/office/drawing/2014/main" id="{BDB7A169-3A55-4B74-A2E4-27EE174ECF20}"/>
              </a:ext>
            </a:extLst>
          </p:cNvPr>
          <p:cNvPicPr>
            <a:picLocks noChangeAspect="1"/>
          </p:cNvPicPr>
          <p:nvPr/>
        </p:nvPicPr>
        <p:blipFill>
          <a:blip r:embed="rId5"/>
          <a:stretch>
            <a:fillRect/>
          </a:stretch>
        </p:blipFill>
        <p:spPr>
          <a:xfrm>
            <a:off x="3001810" y="64353"/>
            <a:ext cx="2645893" cy="353599"/>
          </a:xfrm>
          <a:prstGeom prst="rect">
            <a:avLst/>
          </a:prstGeom>
        </p:spPr>
      </p:pic>
      <p:pic>
        <p:nvPicPr>
          <p:cNvPr id="31" name="Imagen 30">
            <a:extLst>
              <a:ext uri="{FF2B5EF4-FFF2-40B4-BE49-F238E27FC236}">
                <a16:creationId xmlns:a16="http://schemas.microsoft.com/office/drawing/2014/main" id="{5CCAD4D3-D79A-480C-AFE7-AF18A6B355D8}"/>
              </a:ext>
            </a:extLst>
          </p:cNvPr>
          <p:cNvPicPr>
            <a:picLocks noChangeAspect="1"/>
          </p:cNvPicPr>
          <p:nvPr/>
        </p:nvPicPr>
        <p:blipFill>
          <a:blip r:embed="rId6"/>
          <a:stretch>
            <a:fillRect/>
          </a:stretch>
        </p:blipFill>
        <p:spPr>
          <a:xfrm>
            <a:off x="-28326" y="4077695"/>
            <a:ext cx="7214626" cy="413694"/>
          </a:xfrm>
          <a:prstGeom prst="rect">
            <a:avLst/>
          </a:prstGeom>
          <a:solidFill>
            <a:schemeClr val="accent6"/>
          </a:solidFill>
        </p:spPr>
      </p:pic>
      <p:grpSp>
        <p:nvGrpSpPr>
          <p:cNvPr id="42" name="14 Grupo">
            <a:extLst>
              <a:ext uri="{FF2B5EF4-FFF2-40B4-BE49-F238E27FC236}">
                <a16:creationId xmlns:a16="http://schemas.microsoft.com/office/drawing/2014/main" id="{0D6B70ED-B764-4D99-84FE-2786B92F51C6}"/>
              </a:ext>
            </a:extLst>
          </p:cNvPr>
          <p:cNvGrpSpPr/>
          <p:nvPr/>
        </p:nvGrpSpPr>
        <p:grpSpPr>
          <a:xfrm>
            <a:off x="2264836" y="78541"/>
            <a:ext cx="747008" cy="261610"/>
            <a:chOff x="2448322" y="74775"/>
            <a:chExt cx="568832" cy="261610"/>
          </a:xfrm>
        </p:grpSpPr>
        <p:sp>
          <p:nvSpPr>
            <p:cNvPr id="43" name="10 Elipse">
              <a:extLst>
                <a:ext uri="{FF2B5EF4-FFF2-40B4-BE49-F238E27FC236}">
                  <a16:creationId xmlns:a16="http://schemas.microsoft.com/office/drawing/2014/main" id="{EA69E69A-56EC-48CF-8AC8-44C8217E4362}"/>
                </a:ext>
              </a:extLst>
            </p:cNvPr>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44" name="12 Conector recto">
              <a:extLst>
                <a:ext uri="{FF2B5EF4-FFF2-40B4-BE49-F238E27FC236}">
                  <a16:creationId xmlns:a16="http://schemas.microsoft.com/office/drawing/2014/main" id="{010B6172-8D01-4D20-BB31-176D6F329A3A}"/>
                </a:ext>
              </a:extLst>
            </p:cNvPr>
            <p:cNvCxnSpPr>
              <a:cxnSpLocks/>
              <a:stCxn id="43" idx="6"/>
            </p:cNvCxnSpPr>
            <p:nvPr/>
          </p:nvCxnSpPr>
          <p:spPr>
            <a:xfrm>
              <a:off x="2736354" y="205580"/>
              <a:ext cx="2808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pic>
        <p:nvPicPr>
          <p:cNvPr id="6" name="Imagen 5">
            <a:extLst>
              <a:ext uri="{FF2B5EF4-FFF2-40B4-BE49-F238E27FC236}">
                <a16:creationId xmlns:a16="http://schemas.microsoft.com/office/drawing/2014/main" id="{E5B27B9E-1486-48FE-800A-6DB63F6A6CB9}"/>
              </a:ext>
            </a:extLst>
          </p:cNvPr>
          <p:cNvPicPr>
            <a:picLocks noChangeAspect="1"/>
          </p:cNvPicPr>
          <p:nvPr/>
        </p:nvPicPr>
        <p:blipFill>
          <a:blip r:embed="rId7"/>
          <a:stretch>
            <a:fillRect/>
          </a:stretch>
        </p:blipFill>
        <p:spPr>
          <a:xfrm>
            <a:off x="101110" y="3370444"/>
            <a:ext cx="1896020" cy="487722"/>
          </a:xfrm>
          <a:prstGeom prst="rect">
            <a:avLst/>
          </a:prstGeom>
        </p:spPr>
      </p:pic>
      <p:sp>
        <p:nvSpPr>
          <p:cNvPr id="23" name="6 CuadroTexto">
            <a:extLst>
              <a:ext uri="{FF2B5EF4-FFF2-40B4-BE49-F238E27FC236}">
                <a16:creationId xmlns:a16="http://schemas.microsoft.com/office/drawing/2014/main" id="{0DA5E1A5-D2A6-4434-A8E4-DCCEFAD9A790}"/>
              </a:ext>
            </a:extLst>
          </p:cNvPr>
          <p:cNvSpPr txBox="1"/>
          <p:nvPr/>
        </p:nvSpPr>
        <p:spPr>
          <a:xfrm>
            <a:off x="458092" y="3390214"/>
            <a:ext cx="723859" cy="400110"/>
          </a:xfrm>
          <a:prstGeom prst="rect">
            <a:avLst/>
          </a:prstGeom>
          <a:noFill/>
        </p:spPr>
        <p:txBody>
          <a:bodyPr wrap="square" rtlCol="0">
            <a:spAutoFit/>
          </a:bodyPr>
          <a:lstStyle/>
          <a:p>
            <a:pPr algn="ctr"/>
            <a:r>
              <a:rPr lang="es-ES" sz="2000" b="1" dirty="0">
                <a:latin typeface="Arial Narrow" panose="020B0606020202030204" pitchFamily="34" charset="0"/>
              </a:rPr>
              <a:t>52</a:t>
            </a:r>
          </a:p>
        </p:txBody>
      </p:sp>
      <p:grpSp>
        <p:nvGrpSpPr>
          <p:cNvPr id="22" name="57 Grupo">
            <a:extLst>
              <a:ext uri="{FF2B5EF4-FFF2-40B4-BE49-F238E27FC236}">
                <a16:creationId xmlns:a16="http://schemas.microsoft.com/office/drawing/2014/main" id="{414204EF-F137-48D1-B60D-6342A8A4D4E6}"/>
              </a:ext>
            </a:extLst>
          </p:cNvPr>
          <p:cNvGrpSpPr/>
          <p:nvPr/>
        </p:nvGrpSpPr>
        <p:grpSpPr>
          <a:xfrm>
            <a:off x="236743" y="4682638"/>
            <a:ext cx="802947" cy="1613612"/>
            <a:chOff x="1059074" y="553075"/>
            <a:chExt cx="823384" cy="1630306"/>
          </a:xfrm>
        </p:grpSpPr>
        <p:pic>
          <p:nvPicPr>
            <p:cNvPr id="25" name="Picture 3">
              <a:extLst>
                <a:ext uri="{FF2B5EF4-FFF2-40B4-BE49-F238E27FC236}">
                  <a16:creationId xmlns:a16="http://schemas.microsoft.com/office/drawing/2014/main" id="{ADBFC513-0AF8-4A67-A2C8-BB59D2A90D08}"/>
                </a:ext>
              </a:extLst>
            </p:cNvPr>
            <p:cNvPicPr>
              <a:picLocks noChangeAspect="1" noChangeArrowheads="1"/>
            </p:cNvPicPr>
            <p:nvPr/>
          </p:nvPicPr>
          <p:blipFill rotWithShape="1">
            <a:blip r:embed="rId8">
              <a:biLevel thresh="75000"/>
              <a:extLst>
                <a:ext uri="{28A0092B-C50C-407E-A947-70E740481C1C}">
                  <a14:useLocalDpi xmlns:a14="http://schemas.microsoft.com/office/drawing/2010/main" val="0"/>
                </a:ext>
              </a:extLst>
            </a:blip>
            <a:srcRect t="10614" r="84474"/>
            <a:stretch/>
          </p:blipFill>
          <p:spPr bwMode="auto">
            <a:xfrm>
              <a:off x="1131620" y="553075"/>
              <a:ext cx="737696" cy="720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59 Rectángulo redondeado">
              <a:extLst>
                <a:ext uri="{FF2B5EF4-FFF2-40B4-BE49-F238E27FC236}">
                  <a16:creationId xmlns:a16="http://schemas.microsoft.com/office/drawing/2014/main" id="{FBA7DB97-CCFC-4851-905B-C3BD0B72FB33}"/>
                </a:ext>
              </a:extLst>
            </p:cNvPr>
            <p:cNvSpPr/>
            <p:nvPr/>
          </p:nvSpPr>
          <p:spPr>
            <a:xfrm>
              <a:off x="1059074" y="1520368"/>
              <a:ext cx="796277"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 55,8%</a:t>
              </a:r>
            </a:p>
          </p:txBody>
        </p:sp>
        <p:sp>
          <p:nvSpPr>
            <p:cNvPr id="28" name="60 Rectángulo">
              <a:extLst>
                <a:ext uri="{FF2B5EF4-FFF2-40B4-BE49-F238E27FC236}">
                  <a16:creationId xmlns:a16="http://schemas.microsoft.com/office/drawing/2014/main" id="{3248B9B4-A818-4AFE-B191-52D772C599E5}"/>
                </a:ext>
              </a:extLst>
            </p:cNvPr>
            <p:cNvSpPr/>
            <p:nvPr/>
          </p:nvSpPr>
          <p:spPr>
            <a:xfrm>
              <a:off x="1068833" y="1243369"/>
              <a:ext cx="803425" cy="276999"/>
            </a:xfrm>
            <a:prstGeom prst="rect">
              <a:avLst/>
            </a:prstGeom>
          </p:spPr>
          <p:txBody>
            <a:bodyPr wrap="none">
              <a:spAutoFit/>
            </a:bodyPr>
            <a:lstStyle/>
            <a:p>
              <a:r>
                <a:rPr lang="es-ES" sz="1200" b="1" u="sng" dirty="0">
                  <a:latin typeface="Arial Narrow" panose="020B0606020202030204" pitchFamily="34" charset="0"/>
                </a:rPr>
                <a:t>Masculino</a:t>
              </a:r>
              <a:endParaRPr lang="es-ES" sz="1200" b="1" u="sng" dirty="0">
                <a:solidFill>
                  <a:sysClr val="windowText" lastClr="000000"/>
                </a:solidFill>
                <a:latin typeface="Arial Narrow" panose="020B0606020202030204" pitchFamily="34" charset="0"/>
              </a:endParaRPr>
            </a:p>
          </p:txBody>
        </p:sp>
        <p:sp>
          <p:nvSpPr>
            <p:cNvPr id="29" name="61 Rectángulo">
              <a:extLst>
                <a:ext uri="{FF2B5EF4-FFF2-40B4-BE49-F238E27FC236}">
                  <a16:creationId xmlns:a16="http://schemas.microsoft.com/office/drawing/2014/main" id="{5C885902-75B9-4038-89A3-6C6AAEBFB9C9}"/>
                </a:ext>
              </a:extLst>
            </p:cNvPr>
            <p:cNvSpPr/>
            <p:nvPr/>
          </p:nvSpPr>
          <p:spPr>
            <a:xfrm>
              <a:off x="1107898" y="1903516"/>
              <a:ext cx="774560" cy="279865"/>
            </a:xfrm>
            <a:prstGeom prst="rect">
              <a:avLst/>
            </a:prstGeom>
          </p:spPr>
          <p:txBody>
            <a:bodyPr wrap="none">
              <a:spAutoFit/>
            </a:bodyPr>
            <a:lstStyle/>
            <a:p>
              <a:r>
                <a:rPr lang="es-ES" sz="1200" b="1" dirty="0">
                  <a:latin typeface="Arial Narrow" panose="020B0606020202030204" pitchFamily="34" charset="0"/>
                </a:rPr>
                <a:t> 29 casos</a:t>
              </a:r>
              <a:endParaRPr lang="es-CO" sz="1200" dirty="0"/>
            </a:p>
          </p:txBody>
        </p:sp>
      </p:grpSp>
      <p:grpSp>
        <p:nvGrpSpPr>
          <p:cNvPr id="30" name="2 Grupo">
            <a:extLst>
              <a:ext uri="{FF2B5EF4-FFF2-40B4-BE49-F238E27FC236}">
                <a16:creationId xmlns:a16="http://schemas.microsoft.com/office/drawing/2014/main" id="{96EFAB70-6ACB-4038-A78C-C69BB5283CBD}"/>
              </a:ext>
            </a:extLst>
          </p:cNvPr>
          <p:cNvGrpSpPr/>
          <p:nvPr/>
        </p:nvGrpSpPr>
        <p:grpSpPr>
          <a:xfrm>
            <a:off x="1306087" y="4655670"/>
            <a:ext cx="814251" cy="1629540"/>
            <a:chOff x="3171391" y="6660232"/>
            <a:chExt cx="814251" cy="1629540"/>
          </a:xfrm>
        </p:grpSpPr>
        <p:sp>
          <p:nvSpPr>
            <p:cNvPr id="33" name="56 Rectángulo redondeado">
              <a:extLst>
                <a:ext uri="{FF2B5EF4-FFF2-40B4-BE49-F238E27FC236}">
                  <a16:creationId xmlns:a16="http://schemas.microsoft.com/office/drawing/2014/main" id="{82609E5F-1384-481C-9A58-35677F1BD559}"/>
                </a:ext>
              </a:extLst>
            </p:cNvPr>
            <p:cNvSpPr/>
            <p:nvPr/>
          </p:nvSpPr>
          <p:spPr>
            <a:xfrm>
              <a:off x="3171391" y="7613877"/>
              <a:ext cx="795148"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44,2%</a:t>
              </a:r>
            </a:p>
          </p:txBody>
        </p:sp>
        <p:sp>
          <p:nvSpPr>
            <p:cNvPr id="34" name="63 Rectángulo">
              <a:extLst>
                <a:ext uri="{FF2B5EF4-FFF2-40B4-BE49-F238E27FC236}">
                  <a16:creationId xmlns:a16="http://schemas.microsoft.com/office/drawing/2014/main" id="{D621AEA7-E1E1-446A-A1F1-433C312F737F}"/>
                </a:ext>
              </a:extLst>
            </p:cNvPr>
            <p:cNvSpPr/>
            <p:nvPr/>
          </p:nvSpPr>
          <p:spPr>
            <a:xfrm>
              <a:off x="3204659" y="7340577"/>
              <a:ext cx="780983" cy="276999"/>
            </a:xfrm>
            <a:prstGeom prst="rect">
              <a:avLst/>
            </a:prstGeom>
          </p:spPr>
          <p:txBody>
            <a:bodyPr wrap="none">
              <a:spAutoFit/>
            </a:bodyPr>
            <a:lstStyle/>
            <a:p>
              <a:r>
                <a:rPr lang="es-ES" sz="1200" b="1" u="sng" dirty="0">
                  <a:latin typeface="Arial Narrow" panose="020B0606020202030204" pitchFamily="34" charset="0"/>
                </a:rPr>
                <a:t>Femenino</a:t>
              </a:r>
              <a:endParaRPr lang="es-ES" sz="1200" b="1" u="sng" dirty="0">
                <a:solidFill>
                  <a:sysClr val="windowText" lastClr="000000"/>
                </a:solidFill>
                <a:latin typeface="Arial Narrow" panose="020B0606020202030204" pitchFamily="34" charset="0"/>
              </a:endParaRPr>
            </a:p>
          </p:txBody>
        </p:sp>
        <p:sp>
          <p:nvSpPr>
            <p:cNvPr id="35" name="64 Rectángulo">
              <a:extLst>
                <a:ext uri="{FF2B5EF4-FFF2-40B4-BE49-F238E27FC236}">
                  <a16:creationId xmlns:a16="http://schemas.microsoft.com/office/drawing/2014/main" id="{67FF0587-72CA-4ECB-BFDC-5A1B73D7C6EA}"/>
                </a:ext>
              </a:extLst>
            </p:cNvPr>
            <p:cNvSpPr/>
            <p:nvPr/>
          </p:nvSpPr>
          <p:spPr>
            <a:xfrm>
              <a:off x="3206840" y="8012773"/>
              <a:ext cx="720069" cy="276999"/>
            </a:xfrm>
            <a:prstGeom prst="rect">
              <a:avLst/>
            </a:prstGeom>
          </p:spPr>
          <p:txBody>
            <a:bodyPr wrap="none">
              <a:spAutoFit/>
            </a:bodyPr>
            <a:lstStyle/>
            <a:p>
              <a:r>
                <a:rPr lang="es-ES" sz="1200" b="1" dirty="0">
                  <a:latin typeface="Arial Narrow" panose="020B0606020202030204" pitchFamily="34" charset="0"/>
                </a:rPr>
                <a:t>23 casos</a:t>
              </a:r>
              <a:endParaRPr lang="es-CO" sz="1200" dirty="0"/>
            </a:p>
          </p:txBody>
        </p:sp>
        <p:pic>
          <p:nvPicPr>
            <p:cNvPr id="36" name="Picture 3">
              <a:extLst>
                <a:ext uri="{FF2B5EF4-FFF2-40B4-BE49-F238E27FC236}">
                  <a16:creationId xmlns:a16="http://schemas.microsoft.com/office/drawing/2014/main" id="{12CA9CD9-8E27-4CD5-AA79-64047FEBABC0}"/>
                </a:ext>
              </a:extLst>
            </p:cNvPr>
            <p:cNvPicPr>
              <a:picLocks noChangeAspect="1" noChangeArrowheads="1"/>
            </p:cNvPicPr>
            <p:nvPr/>
          </p:nvPicPr>
          <p:blipFill rotWithShape="1">
            <a:blip r:embed="rId8">
              <a:biLevel thresh="75000"/>
              <a:extLst>
                <a:ext uri="{28A0092B-C50C-407E-A947-70E740481C1C}">
                  <a14:useLocalDpi xmlns:a14="http://schemas.microsoft.com/office/drawing/2010/main" val="0"/>
                </a:ext>
              </a:extLst>
            </a:blip>
            <a:srcRect l="29313" t="7366" r="56038"/>
            <a:stretch/>
          </p:blipFill>
          <p:spPr bwMode="auto">
            <a:xfrm>
              <a:off x="3230874" y="6660232"/>
              <a:ext cx="696035" cy="7482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54" name="65 Grupo">
            <a:extLst>
              <a:ext uri="{FF2B5EF4-FFF2-40B4-BE49-F238E27FC236}">
                <a16:creationId xmlns:a16="http://schemas.microsoft.com/office/drawing/2014/main" id="{A81E8DFA-9257-420A-89A4-6C63013ACDB6}"/>
              </a:ext>
            </a:extLst>
          </p:cNvPr>
          <p:cNvGrpSpPr/>
          <p:nvPr/>
        </p:nvGrpSpPr>
        <p:grpSpPr>
          <a:xfrm>
            <a:off x="3687686" y="5308215"/>
            <a:ext cx="942887" cy="919078"/>
            <a:chOff x="3854422" y="1241665"/>
            <a:chExt cx="934485" cy="919078"/>
          </a:xfrm>
        </p:grpSpPr>
        <p:sp>
          <p:nvSpPr>
            <p:cNvPr id="56" name="66 Rectángulo redondeado">
              <a:extLst>
                <a:ext uri="{FF2B5EF4-FFF2-40B4-BE49-F238E27FC236}">
                  <a16:creationId xmlns:a16="http://schemas.microsoft.com/office/drawing/2014/main" id="{898B0978-2233-4AA2-8D87-620146B7ED89}"/>
                </a:ext>
              </a:extLst>
            </p:cNvPr>
            <p:cNvSpPr/>
            <p:nvPr/>
          </p:nvSpPr>
          <p:spPr>
            <a:xfrm>
              <a:off x="3912518" y="1553220"/>
              <a:ext cx="783017"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0%</a:t>
              </a:r>
            </a:p>
          </p:txBody>
        </p:sp>
        <p:sp>
          <p:nvSpPr>
            <p:cNvPr id="57" name="67 Rectángulo">
              <a:extLst>
                <a:ext uri="{FF2B5EF4-FFF2-40B4-BE49-F238E27FC236}">
                  <a16:creationId xmlns:a16="http://schemas.microsoft.com/office/drawing/2014/main" id="{124F4FAC-24A1-403F-8FA1-6914390057C9}"/>
                </a:ext>
              </a:extLst>
            </p:cNvPr>
            <p:cNvSpPr/>
            <p:nvPr/>
          </p:nvSpPr>
          <p:spPr>
            <a:xfrm>
              <a:off x="3854422" y="1241665"/>
              <a:ext cx="934485" cy="276999"/>
            </a:xfrm>
            <a:prstGeom prst="rect">
              <a:avLst/>
            </a:prstGeom>
          </p:spPr>
          <p:txBody>
            <a:bodyPr wrap="none">
              <a:spAutoFit/>
            </a:bodyPr>
            <a:lstStyle/>
            <a:p>
              <a:r>
                <a:rPr lang="es-ES" sz="1200" b="1" u="sng" dirty="0">
                  <a:solidFill>
                    <a:sysClr val="windowText" lastClr="000000"/>
                  </a:solidFill>
                  <a:latin typeface="Arial Narrow" panose="020B0606020202030204" pitchFamily="34" charset="0"/>
                </a:rPr>
                <a:t>Defunciones</a:t>
              </a:r>
            </a:p>
          </p:txBody>
        </p:sp>
        <p:sp>
          <p:nvSpPr>
            <p:cNvPr id="58" name="68 Rectángulo">
              <a:extLst>
                <a:ext uri="{FF2B5EF4-FFF2-40B4-BE49-F238E27FC236}">
                  <a16:creationId xmlns:a16="http://schemas.microsoft.com/office/drawing/2014/main" id="{B2E947C5-0650-450F-AF01-FBFCCD462FC7}"/>
                </a:ext>
              </a:extLst>
            </p:cNvPr>
            <p:cNvSpPr/>
            <p:nvPr/>
          </p:nvSpPr>
          <p:spPr>
            <a:xfrm>
              <a:off x="3920197" y="1883744"/>
              <a:ext cx="678701" cy="276999"/>
            </a:xfrm>
            <a:prstGeom prst="rect">
              <a:avLst/>
            </a:prstGeom>
          </p:spPr>
          <p:txBody>
            <a:bodyPr wrap="none">
              <a:spAutoFit/>
            </a:bodyPr>
            <a:lstStyle/>
            <a:p>
              <a:r>
                <a:rPr lang="es-ES" sz="1200" b="1" dirty="0">
                  <a:latin typeface="Arial Narrow" panose="020B0606020202030204" pitchFamily="34" charset="0"/>
                </a:rPr>
                <a:t> 0 casos</a:t>
              </a:r>
              <a:endParaRPr lang="es-CO" sz="1200" dirty="0"/>
            </a:p>
          </p:txBody>
        </p:sp>
      </p:grpSp>
      <p:grpSp>
        <p:nvGrpSpPr>
          <p:cNvPr id="59" name="84 Grupo">
            <a:extLst>
              <a:ext uri="{FF2B5EF4-FFF2-40B4-BE49-F238E27FC236}">
                <a16:creationId xmlns:a16="http://schemas.microsoft.com/office/drawing/2014/main" id="{DA10BA07-6903-4248-BEFA-857D84162BD9}"/>
              </a:ext>
            </a:extLst>
          </p:cNvPr>
          <p:cNvGrpSpPr/>
          <p:nvPr/>
        </p:nvGrpSpPr>
        <p:grpSpPr>
          <a:xfrm>
            <a:off x="2233970" y="5279557"/>
            <a:ext cx="1336961" cy="690596"/>
            <a:chOff x="118033" y="7416894"/>
            <a:chExt cx="1509425" cy="402381"/>
          </a:xfrm>
        </p:grpSpPr>
        <p:sp>
          <p:nvSpPr>
            <p:cNvPr id="60" name="85 CuadroTexto">
              <a:extLst>
                <a:ext uri="{FF2B5EF4-FFF2-40B4-BE49-F238E27FC236}">
                  <a16:creationId xmlns:a16="http://schemas.microsoft.com/office/drawing/2014/main" id="{A5B3E990-1636-4F28-A387-BAF33F3F5B6D}"/>
                </a:ext>
              </a:extLst>
            </p:cNvPr>
            <p:cNvSpPr txBox="1"/>
            <p:nvPr/>
          </p:nvSpPr>
          <p:spPr>
            <a:xfrm>
              <a:off x="118033" y="7416894"/>
              <a:ext cx="1509425" cy="161396"/>
            </a:xfrm>
            <a:prstGeom prst="rect">
              <a:avLst/>
            </a:prstGeom>
            <a:noFill/>
          </p:spPr>
          <p:txBody>
            <a:bodyPr wrap="square" rtlCol="0">
              <a:spAutoFit/>
            </a:bodyPr>
            <a:lstStyle/>
            <a:p>
              <a:pPr algn="ctr"/>
              <a:r>
                <a:rPr lang="es-ES" sz="1200" b="1" u="sng" dirty="0">
                  <a:latin typeface="Arial Narrow" panose="020B0606020202030204" pitchFamily="34" charset="0"/>
                </a:rPr>
                <a:t>Hospitalizados</a:t>
              </a:r>
            </a:p>
          </p:txBody>
        </p:sp>
        <p:sp>
          <p:nvSpPr>
            <p:cNvPr id="61" name="86 Rectángulo redondeado">
              <a:extLst>
                <a:ext uri="{FF2B5EF4-FFF2-40B4-BE49-F238E27FC236}">
                  <a16:creationId xmlns:a16="http://schemas.microsoft.com/office/drawing/2014/main" id="{00B32D40-E52A-4B5C-8D49-6B08D804FB1D}"/>
                </a:ext>
              </a:extLst>
            </p:cNvPr>
            <p:cNvSpPr/>
            <p:nvPr/>
          </p:nvSpPr>
          <p:spPr>
            <a:xfrm>
              <a:off x="258595" y="7589001"/>
              <a:ext cx="1091289" cy="230274"/>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21,2%</a:t>
              </a:r>
            </a:p>
          </p:txBody>
        </p:sp>
      </p:grpSp>
      <p:pic>
        <p:nvPicPr>
          <p:cNvPr id="62" name="Picture 5">
            <a:extLst>
              <a:ext uri="{FF2B5EF4-FFF2-40B4-BE49-F238E27FC236}">
                <a16:creationId xmlns:a16="http://schemas.microsoft.com/office/drawing/2014/main" id="{A98F65B1-DECA-4517-B22A-2E645E1CD277}"/>
              </a:ext>
            </a:extLst>
          </p:cNvPr>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8861" b="100000" l="9769" r="35476"/>
                    </a14:imgEffect>
                  </a14:imgLayer>
                </a14:imgProps>
              </a:ext>
              <a:ext uri="{28A0092B-C50C-407E-A947-70E740481C1C}">
                <a14:useLocalDpi xmlns:a14="http://schemas.microsoft.com/office/drawing/2010/main" val="0"/>
              </a:ext>
            </a:extLst>
          </a:blip>
          <a:srcRect l="10893" r="64411"/>
          <a:stretch/>
        </p:blipFill>
        <p:spPr bwMode="auto">
          <a:xfrm>
            <a:off x="2461427" y="4624258"/>
            <a:ext cx="904106" cy="6839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4" name="64 Rectángulo">
            <a:extLst>
              <a:ext uri="{FF2B5EF4-FFF2-40B4-BE49-F238E27FC236}">
                <a16:creationId xmlns:a16="http://schemas.microsoft.com/office/drawing/2014/main" id="{D65CBE69-47BB-43F0-8B14-D15DB9BEAC3B}"/>
              </a:ext>
            </a:extLst>
          </p:cNvPr>
          <p:cNvSpPr/>
          <p:nvPr/>
        </p:nvSpPr>
        <p:spPr>
          <a:xfrm>
            <a:off x="2444017" y="5934988"/>
            <a:ext cx="790601" cy="276999"/>
          </a:xfrm>
          <a:prstGeom prst="rect">
            <a:avLst/>
          </a:prstGeom>
        </p:spPr>
        <p:txBody>
          <a:bodyPr wrap="none">
            <a:spAutoFit/>
          </a:bodyPr>
          <a:lstStyle/>
          <a:p>
            <a:r>
              <a:rPr lang="es-ES" sz="1200" b="1" dirty="0">
                <a:latin typeface="Arial Narrow" panose="020B0606020202030204" pitchFamily="34" charset="0"/>
              </a:rPr>
              <a:t>  11 casos</a:t>
            </a:r>
            <a:endParaRPr lang="es-CO" sz="1200" dirty="0"/>
          </a:p>
        </p:txBody>
      </p:sp>
      <p:pic>
        <p:nvPicPr>
          <p:cNvPr id="8" name="Imagen 7">
            <a:extLst>
              <a:ext uri="{FF2B5EF4-FFF2-40B4-BE49-F238E27FC236}">
                <a16:creationId xmlns:a16="http://schemas.microsoft.com/office/drawing/2014/main" id="{3AFA3B4C-7F4E-492E-B9D8-D4E887DBF903}"/>
              </a:ext>
            </a:extLst>
          </p:cNvPr>
          <p:cNvPicPr>
            <a:picLocks noChangeAspect="1"/>
          </p:cNvPicPr>
          <p:nvPr/>
        </p:nvPicPr>
        <p:blipFill>
          <a:blip r:embed="rId11"/>
          <a:stretch>
            <a:fillRect/>
          </a:stretch>
        </p:blipFill>
        <p:spPr>
          <a:xfrm>
            <a:off x="1238385" y="4121247"/>
            <a:ext cx="3206774" cy="329213"/>
          </a:xfrm>
          <a:prstGeom prst="rect">
            <a:avLst/>
          </a:prstGeom>
        </p:spPr>
      </p:pic>
      <p:grpSp>
        <p:nvGrpSpPr>
          <p:cNvPr id="65" name="14 Grupo">
            <a:extLst>
              <a:ext uri="{FF2B5EF4-FFF2-40B4-BE49-F238E27FC236}">
                <a16:creationId xmlns:a16="http://schemas.microsoft.com/office/drawing/2014/main" id="{2CCCF364-C7A6-446B-9828-5C0D0F7333AC}"/>
              </a:ext>
            </a:extLst>
          </p:cNvPr>
          <p:cNvGrpSpPr/>
          <p:nvPr/>
        </p:nvGrpSpPr>
        <p:grpSpPr>
          <a:xfrm>
            <a:off x="204352" y="4149300"/>
            <a:ext cx="747008" cy="282239"/>
            <a:chOff x="2448322" y="74775"/>
            <a:chExt cx="568832" cy="261610"/>
          </a:xfrm>
        </p:grpSpPr>
        <p:sp>
          <p:nvSpPr>
            <p:cNvPr id="66" name="10 Elipse">
              <a:extLst>
                <a:ext uri="{FF2B5EF4-FFF2-40B4-BE49-F238E27FC236}">
                  <a16:creationId xmlns:a16="http://schemas.microsoft.com/office/drawing/2014/main" id="{1CF023DB-69CD-4670-8D80-6BB807F523D0}"/>
                </a:ext>
              </a:extLst>
            </p:cNvPr>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67" name="12 Conector recto">
              <a:extLst>
                <a:ext uri="{FF2B5EF4-FFF2-40B4-BE49-F238E27FC236}">
                  <a16:creationId xmlns:a16="http://schemas.microsoft.com/office/drawing/2014/main" id="{FBF62F54-755D-4510-9AE9-2134683D66C4}"/>
                </a:ext>
              </a:extLst>
            </p:cNvPr>
            <p:cNvCxnSpPr>
              <a:cxnSpLocks/>
              <a:stCxn id="66" idx="6"/>
            </p:cNvCxnSpPr>
            <p:nvPr/>
          </p:nvCxnSpPr>
          <p:spPr>
            <a:xfrm>
              <a:off x="2736354" y="205580"/>
              <a:ext cx="2808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pic>
        <p:nvPicPr>
          <p:cNvPr id="68" name="Picture 6">
            <a:extLst>
              <a:ext uri="{FF2B5EF4-FFF2-40B4-BE49-F238E27FC236}">
                <a16:creationId xmlns:a16="http://schemas.microsoft.com/office/drawing/2014/main" id="{1E16EBF1-FAB3-4853-A6B6-EDAEA6A3FBD4}"/>
              </a:ext>
            </a:extLst>
          </p:cNvPr>
          <p:cNvPicPr>
            <a:picLocks noChangeAspect="1" noChangeArrowheads="1"/>
          </p:cNvPicPr>
          <p:nvPr/>
        </p:nvPicPr>
        <p:blipFill rotWithShape="1">
          <a:blip r:embed="rId12">
            <a:extLst>
              <a:ext uri="{BEBA8EAE-BF5A-486C-A8C5-ECC9F3942E4B}">
                <a14:imgProps xmlns:a14="http://schemas.microsoft.com/office/drawing/2010/main">
                  <a14:imgLayer r:embed="rId13">
                    <a14:imgEffect>
                      <a14:backgroundRemoval t="0" b="100000" l="55467" r="84267"/>
                    </a14:imgEffect>
                  </a14:imgLayer>
                </a14:imgProps>
              </a:ext>
              <a:ext uri="{28A0092B-C50C-407E-A947-70E740481C1C}">
                <a14:useLocalDpi xmlns:a14="http://schemas.microsoft.com/office/drawing/2010/main" val="0"/>
              </a:ext>
            </a:extLst>
          </a:blip>
          <a:srcRect l="55406" r="19477"/>
          <a:stretch/>
        </p:blipFill>
        <p:spPr bwMode="auto">
          <a:xfrm>
            <a:off x="3625819" y="4657839"/>
            <a:ext cx="844527" cy="708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9" name="69 Rectángulo">
            <a:extLst>
              <a:ext uri="{FF2B5EF4-FFF2-40B4-BE49-F238E27FC236}">
                <a16:creationId xmlns:a16="http://schemas.microsoft.com/office/drawing/2014/main" id="{108E0740-8425-44CC-9FBB-41BCFA26F5D8}"/>
              </a:ext>
            </a:extLst>
          </p:cNvPr>
          <p:cNvSpPr/>
          <p:nvPr/>
        </p:nvSpPr>
        <p:spPr>
          <a:xfrm>
            <a:off x="-45089" y="8682502"/>
            <a:ext cx="3549869" cy="477054"/>
          </a:xfrm>
          <a:prstGeom prst="rect">
            <a:avLst/>
          </a:prstGeom>
        </p:spPr>
        <p:txBody>
          <a:bodyPr wrap="square">
            <a:spAutoFit/>
          </a:bodyPr>
          <a:lstStyle/>
          <a:p>
            <a:r>
              <a:rPr lang="es-ES" sz="500" dirty="0">
                <a:latin typeface="Arial Narrow" panose="020B0606020202030204" pitchFamily="34" charset="0"/>
              </a:rPr>
              <a:t>Fuente: SIVIGILA. Secretaria de Salud de Medellín Distrito de Ciencia Tecnología e Innovación.</a:t>
            </a:r>
          </a:p>
          <a:p>
            <a:pPr algn="just"/>
            <a:r>
              <a:rPr lang="es-ES" sz="1000" dirty="0">
                <a:latin typeface="Arial Narrow" panose="020B0606020202030204" pitchFamily="34" charset="0"/>
              </a:rPr>
              <a:t>Figura. Curso de vida de los casos notificados de Hepatitis A Periodo epidemiológico III 2026(p). </a:t>
            </a:r>
          </a:p>
        </p:txBody>
      </p:sp>
      <p:sp>
        <p:nvSpPr>
          <p:cNvPr id="70" name="17 Rectángulo">
            <a:extLst>
              <a:ext uri="{FF2B5EF4-FFF2-40B4-BE49-F238E27FC236}">
                <a16:creationId xmlns:a16="http://schemas.microsoft.com/office/drawing/2014/main" id="{ECA8E100-C615-40F8-8F58-CB5D0FBFF36D}"/>
              </a:ext>
            </a:extLst>
          </p:cNvPr>
          <p:cNvSpPr/>
          <p:nvPr/>
        </p:nvSpPr>
        <p:spPr>
          <a:xfrm>
            <a:off x="3834175" y="8659877"/>
            <a:ext cx="3366725" cy="507831"/>
          </a:xfrm>
          <a:prstGeom prst="rect">
            <a:avLst/>
          </a:prstGeom>
        </p:spPr>
        <p:txBody>
          <a:bodyPr wrap="square">
            <a:spAutoFit/>
          </a:bodyPr>
          <a:lstStyle/>
          <a:p>
            <a:r>
              <a:rPr lang="es-ES" sz="600" dirty="0">
                <a:latin typeface="Arial Narrow" panose="020B0606020202030204" pitchFamily="34" charset="0"/>
              </a:rPr>
              <a:t>Fuente: SIVIGILA. Secretaria de Salud de Medellín Distrito de Ciencia Tecnología e Innovación.</a:t>
            </a:r>
          </a:p>
          <a:p>
            <a:pPr algn="just"/>
            <a:r>
              <a:rPr lang="es-ES" sz="1050" dirty="0">
                <a:latin typeface="Arial Narrow" panose="020B0606020202030204" pitchFamily="34" charset="0"/>
              </a:rPr>
              <a:t>Figura. Comportamiento Hepatitis A Medellín, por periodo epidemiológico  2026(p). </a:t>
            </a:r>
          </a:p>
        </p:txBody>
      </p:sp>
      <p:sp>
        <p:nvSpPr>
          <p:cNvPr id="71" name="89 Rectángulo redondeado">
            <a:extLst>
              <a:ext uri="{FF2B5EF4-FFF2-40B4-BE49-F238E27FC236}">
                <a16:creationId xmlns:a16="http://schemas.microsoft.com/office/drawing/2014/main" id="{E1BE96D9-A5D6-4B60-9CF5-BE91FD69D0FB}"/>
              </a:ext>
            </a:extLst>
          </p:cNvPr>
          <p:cNvSpPr/>
          <p:nvPr/>
        </p:nvSpPr>
        <p:spPr>
          <a:xfrm>
            <a:off x="4891578" y="4730454"/>
            <a:ext cx="2103177" cy="1407659"/>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solidFill>
                  <a:schemeClr val="tx1"/>
                </a:solidFill>
                <a:latin typeface="Arial Narrow" panose="020B0606020202030204" pitchFamily="34" charset="0"/>
              </a:rPr>
              <a:t>Régimen contributivo</a:t>
            </a:r>
            <a:endParaRPr lang="es-ES" sz="1600" b="1" dirty="0">
              <a:solidFill>
                <a:schemeClr val="tx1"/>
              </a:solidFill>
              <a:latin typeface="Arial Narrow" panose="020B0606020202030204" pitchFamily="34" charset="0"/>
            </a:endParaRPr>
          </a:p>
          <a:p>
            <a:pPr algn="ctr"/>
            <a:r>
              <a:rPr lang="es-ES" sz="1600" b="1" dirty="0">
                <a:solidFill>
                  <a:schemeClr val="tx1"/>
                </a:solidFill>
                <a:latin typeface="Arial Narrow" panose="020B0606020202030204" pitchFamily="34" charset="0"/>
              </a:rPr>
              <a:t>73,1,% - 38 casos</a:t>
            </a:r>
          </a:p>
          <a:p>
            <a:pPr algn="ctr"/>
            <a:r>
              <a:rPr lang="es-ES" sz="1200" b="1" dirty="0">
                <a:solidFill>
                  <a:schemeClr val="tx1"/>
                </a:solidFill>
                <a:latin typeface="Arial Narrow" panose="020B0606020202030204" pitchFamily="34" charset="0"/>
              </a:rPr>
              <a:t>Régimen</a:t>
            </a:r>
            <a:r>
              <a:rPr lang="es-ES" sz="1600" b="1" dirty="0">
                <a:solidFill>
                  <a:schemeClr val="tx1"/>
                </a:solidFill>
                <a:latin typeface="Arial Narrow" panose="020B0606020202030204" pitchFamily="34" charset="0"/>
              </a:rPr>
              <a:t> </a:t>
            </a:r>
            <a:r>
              <a:rPr lang="es-ES" sz="1200" b="1" dirty="0">
                <a:solidFill>
                  <a:schemeClr val="tx1"/>
                </a:solidFill>
                <a:latin typeface="Arial Narrow" panose="020B0606020202030204" pitchFamily="34" charset="0"/>
              </a:rPr>
              <a:t> subsidiado</a:t>
            </a:r>
            <a:endParaRPr lang="es-ES" sz="1600" b="1" dirty="0">
              <a:solidFill>
                <a:schemeClr val="tx1"/>
              </a:solidFill>
              <a:latin typeface="Arial Narrow" panose="020B0606020202030204" pitchFamily="34" charset="0"/>
            </a:endParaRPr>
          </a:p>
          <a:p>
            <a:pPr algn="ctr"/>
            <a:r>
              <a:rPr lang="es-ES" sz="1600" b="1" dirty="0">
                <a:solidFill>
                  <a:schemeClr val="tx1"/>
                </a:solidFill>
                <a:latin typeface="Arial Narrow" panose="020B0606020202030204" pitchFamily="34" charset="0"/>
              </a:rPr>
              <a:t>25% - 13 casos</a:t>
            </a:r>
          </a:p>
        </p:txBody>
      </p:sp>
      <p:pic>
        <p:nvPicPr>
          <p:cNvPr id="2" name="Imagen 1">
            <a:extLst>
              <a:ext uri="{FF2B5EF4-FFF2-40B4-BE49-F238E27FC236}">
                <a16:creationId xmlns:a16="http://schemas.microsoft.com/office/drawing/2014/main" id="{AF161B7F-1559-4CCC-8B4F-EF68998D83AA}"/>
              </a:ext>
            </a:extLst>
          </p:cNvPr>
          <p:cNvPicPr>
            <a:picLocks noChangeAspect="1"/>
          </p:cNvPicPr>
          <p:nvPr/>
        </p:nvPicPr>
        <p:blipFill>
          <a:blip r:embed="rId14"/>
          <a:stretch>
            <a:fillRect/>
          </a:stretch>
        </p:blipFill>
        <p:spPr>
          <a:xfrm>
            <a:off x="39635" y="6495975"/>
            <a:ext cx="3531295" cy="2246957"/>
          </a:xfrm>
          <a:prstGeom prst="rect">
            <a:avLst/>
          </a:prstGeom>
        </p:spPr>
      </p:pic>
      <p:pic>
        <p:nvPicPr>
          <p:cNvPr id="3" name="Imagen 2">
            <a:extLst>
              <a:ext uri="{FF2B5EF4-FFF2-40B4-BE49-F238E27FC236}">
                <a16:creationId xmlns:a16="http://schemas.microsoft.com/office/drawing/2014/main" id="{4531C75A-FC53-4586-9A9E-58EB371C8682}"/>
              </a:ext>
            </a:extLst>
          </p:cNvPr>
          <p:cNvPicPr>
            <a:picLocks noChangeAspect="1"/>
          </p:cNvPicPr>
          <p:nvPr/>
        </p:nvPicPr>
        <p:blipFill>
          <a:blip r:embed="rId15"/>
          <a:stretch>
            <a:fillRect/>
          </a:stretch>
        </p:blipFill>
        <p:spPr>
          <a:xfrm>
            <a:off x="3871633" y="6318996"/>
            <a:ext cx="3314667" cy="2423936"/>
          </a:xfrm>
          <a:prstGeom prst="rect">
            <a:avLst/>
          </a:prstGeom>
        </p:spPr>
      </p:pic>
    </p:spTree>
    <p:extLst>
      <p:ext uri="{BB962C8B-B14F-4D97-AF65-F5344CB8AC3E}">
        <p14:creationId xmlns:p14="http://schemas.microsoft.com/office/powerpoint/2010/main" val="13660374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A5D2015D-35AF-4F46-A1D2-7FDCD432A7D9}"/>
              </a:ext>
            </a:extLst>
          </p:cNvPr>
          <p:cNvPicPr>
            <a:picLocks noChangeAspect="1"/>
          </p:cNvPicPr>
          <p:nvPr/>
        </p:nvPicPr>
        <p:blipFill>
          <a:blip r:embed="rId2"/>
          <a:stretch>
            <a:fillRect/>
          </a:stretch>
        </p:blipFill>
        <p:spPr>
          <a:xfrm>
            <a:off x="-39906" y="4236190"/>
            <a:ext cx="2200847" cy="2402421"/>
          </a:xfrm>
          <a:prstGeom prst="rect">
            <a:avLst/>
          </a:prstGeom>
        </p:spPr>
      </p:pic>
      <p:sp>
        <p:nvSpPr>
          <p:cNvPr id="26" name="13 Rectángulo">
            <a:extLst>
              <a:ext uri="{FF2B5EF4-FFF2-40B4-BE49-F238E27FC236}">
                <a16:creationId xmlns:a16="http://schemas.microsoft.com/office/drawing/2014/main" id="{9A921D88-2990-4967-BB1E-868FD37934E4}"/>
              </a:ext>
            </a:extLst>
          </p:cNvPr>
          <p:cNvSpPr/>
          <p:nvPr/>
        </p:nvSpPr>
        <p:spPr>
          <a:xfrm>
            <a:off x="0" y="-1"/>
            <a:ext cx="7171186" cy="399570"/>
          </a:xfrm>
          <a:prstGeom prst="rect">
            <a:avLst/>
          </a:prstGeom>
          <a:solidFill>
            <a:schemeClr val="tx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1033"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t="51432"/>
          <a:stretch/>
        </p:blipFill>
        <p:spPr bwMode="auto">
          <a:xfrm>
            <a:off x="-13483" y="6645294"/>
            <a:ext cx="2192725" cy="24853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13483" y="4661834"/>
            <a:ext cx="2200847" cy="276999"/>
          </a:xfrm>
          <a:prstGeom prst="rect">
            <a:avLst/>
          </a:prstGeom>
          <a:noFill/>
        </p:spPr>
        <p:txBody>
          <a:bodyPr wrap="square" rtlCol="0">
            <a:spAutoFit/>
          </a:bodyPr>
          <a:lstStyle/>
          <a:p>
            <a:r>
              <a:rPr lang="es-ES" sz="1200" b="1" dirty="0">
                <a:latin typeface="Arial Narrow" panose="020B0606020202030204" pitchFamily="34" charset="0"/>
              </a:rPr>
              <a:t>Periodo epidemiológico III - 2026</a:t>
            </a:r>
          </a:p>
        </p:txBody>
      </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a:solidFill>
                  <a:schemeClr val="bg1"/>
                </a:solidFill>
                <a:latin typeface="Arial Narrow" panose="020B0606020202030204" pitchFamily="34" charset="0"/>
              </a:rPr>
              <a:t>Pág</a:t>
            </a:r>
            <a:r>
              <a:rPr lang="es-ES" sz="1050" b="1" dirty="0" smtClean="0">
                <a:solidFill>
                  <a:schemeClr val="bg1"/>
                </a:solidFill>
                <a:latin typeface="Arial Narrow" panose="020B0606020202030204" pitchFamily="34" charset="0"/>
              </a:rPr>
              <a:t>. 11</a:t>
            </a:r>
            <a:endParaRPr lang="es-ES" sz="1050" b="1" dirty="0">
              <a:solidFill>
                <a:schemeClr val="bg1"/>
              </a:solidFill>
              <a:latin typeface="Arial Narrow" panose="020B0606020202030204" pitchFamily="34" charset="0"/>
            </a:endParaRPr>
          </a:p>
        </p:txBody>
      </p:sp>
      <p:sp>
        <p:nvSpPr>
          <p:cNvPr id="37" name="36 Título"/>
          <p:cNvSpPr>
            <a:spLocks noGrp="1"/>
          </p:cNvSpPr>
          <p:nvPr>
            <p:ph type="ctrTitle"/>
          </p:nvPr>
        </p:nvSpPr>
        <p:spPr>
          <a:xfrm>
            <a:off x="-26738" y="4212585"/>
            <a:ext cx="2208885" cy="477013"/>
          </a:xfrm>
          <a:noFill/>
        </p:spPr>
        <p:txBody>
          <a:bodyPr wrap="square" rtlCol="0">
            <a:spAutoFit/>
          </a:bodyPr>
          <a:lstStyle/>
          <a:p>
            <a:r>
              <a:rPr lang="es-ES" sz="2500" b="1" dirty="0">
                <a:solidFill>
                  <a:srgbClr val="C00000"/>
                </a:solidFill>
                <a:latin typeface="Arial Narrow" panose="020B0606020202030204" pitchFamily="34" charset="0"/>
                <a:ea typeface="+mn-ea"/>
                <a:cs typeface="+mn-cs"/>
              </a:rPr>
              <a:t>Fiebre Tifoidea</a:t>
            </a:r>
          </a:p>
        </p:txBody>
      </p:sp>
      <p:sp>
        <p:nvSpPr>
          <p:cNvPr id="24" name="CuadroTexto 23">
            <a:extLst>
              <a:ext uri="{FF2B5EF4-FFF2-40B4-BE49-F238E27FC236}">
                <a16:creationId xmlns:a16="http://schemas.microsoft.com/office/drawing/2014/main" id="{6648E232-D14A-490F-AFD2-D9F689787EAC}"/>
              </a:ext>
            </a:extLst>
          </p:cNvPr>
          <p:cNvSpPr txBox="1"/>
          <p:nvPr/>
        </p:nvSpPr>
        <p:spPr>
          <a:xfrm>
            <a:off x="2174196" y="4724120"/>
            <a:ext cx="4940457" cy="1600438"/>
          </a:xfrm>
          <a:prstGeom prst="rect">
            <a:avLst/>
          </a:prstGeom>
          <a:noFill/>
        </p:spPr>
        <p:txBody>
          <a:bodyPr wrap="square">
            <a:spAutoFit/>
          </a:bodyPr>
          <a:lstStyle/>
          <a:p>
            <a:pPr algn="just"/>
            <a:r>
              <a:rPr lang="es-ES" dirty="0"/>
              <a:t>Se evidencia una disminución de 17  casos con relación al mismo periodo de tiempo del año 2025 donde se notificaron 18 casos. El caso notificado corresponde a mujer de 31 semanas de embarazo la cual había realizado viaje con su familia a la costa caribe recientemente. </a:t>
            </a:r>
          </a:p>
          <a:p>
            <a:pPr algn="just"/>
            <a:r>
              <a:rPr lang="es-ES" dirty="0"/>
              <a:t>La incidencia del evento es de 0% por cada 100mil habitantes.</a:t>
            </a:r>
          </a:p>
        </p:txBody>
      </p:sp>
      <p:pic>
        <p:nvPicPr>
          <p:cNvPr id="31" name="Imagen 30">
            <a:extLst>
              <a:ext uri="{FF2B5EF4-FFF2-40B4-BE49-F238E27FC236}">
                <a16:creationId xmlns:a16="http://schemas.microsoft.com/office/drawing/2014/main" id="{5CCAD4D3-D79A-480C-AFE7-AF18A6B355D8}"/>
              </a:ext>
            </a:extLst>
          </p:cNvPr>
          <p:cNvPicPr>
            <a:picLocks noChangeAspect="1"/>
          </p:cNvPicPr>
          <p:nvPr/>
        </p:nvPicPr>
        <p:blipFill>
          <a:blip r:embed="rId4"/>
          <a:stretch>
            <a:fillRect/>
          </a:stretch>
        </p:blipFill>
        <p:spPr>
          <a:xfrm>
            <a:off x="2160940" y="4258315"/>
            <a:ext cx="5119750" cy="413694"/>
          </a:xfrm>
          <a:prstGeom prst="rect">
            <a:avLst/>
          </a:prstGeom>
          <a:solidFill>
            <a:schemeClr val="accent6"/>
          </a:solidFill>
        </p:spPr>
      </p:pic>
      <p:grpSp>
        <p:nvGrpSpPr>
          <p:cNvPr id="42" name="14 Grupo">
            <a:extLst>
              <a:ext uri="{FF2B5EF4-FFF2-40B4-BE49-F238E27FC236}">
                <a16:creationId xmlns:a16="http://schemas.microsoft.com/office/drawing/2014/main" id="{0D6B70ED-B764-4D99-84FE-2786B92F51C6}"/>
              </a:ext>
            </a:extLst>
          </p:cNvPr>
          <p:cNvGrpSpPr/>
          <p:nvPr/>
        </p:nvGrpSpPr>
        <p:grpSpPr>
          <a:xfrm>
            <a:off x="2391934" y="4326432"/>
            <a:ext cx="747008" cy="282239"/>
            <a:chOff x="2448322" y="74775"/>
            <a:chExt cx="568832" cy="261610"/>
          </a:xfrm>
        </p:grpSpPr>
        <p:sp>
          <p:nvSpPr>
            <p:cNvPr id="43" name="10 Elipse">
              <a:extLst>
                <a:ext uri="{FF2B5EF4-FFF2-40B4-BE49-F238E27FC236}">
                  <a16:creationId xmlns:a16="http://schemas.microsoft.com/office/drawing/2014/main" id="{EA69E69A-56EC-48CF-8AC8-44C8217E4362}"/>
                </a:ext>
              </a:extLst>
            </p:cNvPr>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44" name="12 Conector recto">
              <a:extLst>
                <a:ext uri="{FF2B5EF4-FFF2-40B4-BE49-F238E27FC236}">
                  <a16:creationId xmlns:a16="http://schemas.microsoft.com/office/drawing/2014/main" id="{010B6172-8D01-4D20-BB31-176D6F329A3A}"/>
                </a:ext>
              </a:extLst>
            </p:cNvPr>
            <p:cNvCxnSpPr>
              <a:cxnSpLocks/>
              <a:stCxn id="43" idx="6"/>
            </p:cNvCxnSpPr>
            <p:nvPr/>
          </p:nvCxnSpPr>
          <p:spPr>
            <a:xfrm>
              <a:off x="2736354" y="205580"/>
              <a:ext cx="2808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pic>
        <p:nvPicPr>
          <p:cNvPr id="4" name="Imagen 3">
            <a:extLst>
              <a:ext uri="{FF2B5EF4-FFF2-40B4-BE49-F238E27FC236}">
                <a16:creationId xmlns:a16="http://schemas.microsoft.com/office/drawing/2014/main" id="{B0F1A3A8-6877-47EC-AE57-632AB0D633E6}"/>
              </a:ext>
            </a:extLst>
          </p:cNvPr>
          <p:cNvPicPr>
            <a:picLocks noChangeAspect="1"/>
          </p:cNvPicPr>
          <p:nvPr/>
        </p:nvPicPr>
        <p:blipFill>
          <a:blip r:embed="rId5"/>
          <a:stretch>
            <a:fillRect/>
          </a:stretch>
        </p:blipFill>
        <p:spPr>
          <a:xfrm>
            <a:off x="42397" y="5230846"/>
            <a:ext cx="2036240" cy="2164268"/>
          </a:xfrm>
          <a:prstGeom prst="rect">
            <a:avLst/>
          </a:prstGeom>
        </p:spPr>
      </p:pic>
      <p:pic>
        <p:nvPicPr>
          <p:cNvPr id="19" name="Imagen 18">
            <a:extLst>
              <a:ext uri="{FF2B5EF4-FFF2-40B4-BE49-F238E27FC236}">
                <a16:creationId xmlns:a16="http://schemas.microsoft.com/office/drawing/2014/main" id="{67E3ADBD-2313-4085-89F3-FE0C8690E174}"/>
              </a:ext>
            </a:extLst>
          </p:cNvPr>
          <p:cNvPicPr>
            <a:picLocks noChangeAspect="1"/>
          </p:cNvPicPr>
          <p:nvPr/>
        </p:nvPicPr>
        <p:blipFill>
          <a:blip r:embed="rId6"/>
          <a:stretch>
            <a:fillRect/>
          </a:stretch>
        </p:blipFill>
        <p:spPr>
          <a:xfrm>
            <a:off x="134869" y="8325790"/>
            <a:ext cx="1896020" cy="487722"/>
          </a:xfrm>
          <a:prstGeom prst="rect">
            <a:avLst/>
          </a:prstGeom>
        </p:spPr>
      </p:pic>
      <p:sp>
        <p:nvSpPr>
          <p:cNvPr id="20" name="6 CuadroTexto">
            <a:extLst>
              <a:ext uri="{FF2B5EF4-FFF2-40B4-BE49-F238E27FC236}">
                <a16:creationId xmlns:a16="http://schemas.microsoft.com/office/drawing/2014/main" id="{FD9E4875-DD9B-40C0-A9B9-C00359606896}"/>
              </a:ext>
            </a:extLst>
          </p:cNvPr>
          <p:cNvSpPr txBox="1"/>
          <p:nvPr/>
        </p:nvSpPr>
        <p:spPr>
          <a:xfrm>
            <a:off x="574211" y="8357817"/>
            <a:ext cx="723859" cy="400110"/>
          </a:xfrm>
          <a:prstGeom prst="rect">
            <a:avLst/>
          </a:prstGeom>
          <a:noFill/>
        </p:spPr>
        <p:txBody>
          <a:bodyPr wrap="square" rtlCol="0">
            <a:spAutoFit/>
          </a:bodyPr>
          <a:lstStyle/>
          <a:p>
            <a:pPr algn="ctr"/>
            <a:r>
              <a:rPr lang="es-ES" sz="2000" b="1" dirty="0">
                <a:latin typeface="Arial Narrow" panose="020B0606020202030204" pitchFamily="34" charset="0"/>
              </a:rPr>
              <a:t>1</a:t>
            </a:r>
          </a:p>
        </p:txBody>
      </p:sp>
      <p:pic>
        <p:nvPicPr>
          <p:cNvPr id="12" name="Imagen 11">
            <a:extLst>
              <a:ext uri="{FF2B5EF4-FFF2-40B4-BE49-F238E27FC236}">
                <a16:creationId xmlns:a16="http://schemas.microsoft.com/office/drawing/2014/main" id="{BDB7A169-3A55-4B74-A2E4-27EE174ECF20}"/>
              </a:ext>
            </a:extLst>
          </p:cNvPr>
          <p:cNvPicPr>
            <a:picLocks noChangeAspect="1"/>
          </p:cNvPicPr>
          <p:nvPr/>
        </p:nvPicPr>
        <p:blipFill>
          <a:blip r:embed="rId7"/>
          <a:stretch>
            <a:fillRect/>
          </a:stretch>
        </p:blipFill>
        <p:spPr>
          <a:xfrm>
            <a:off x="3246510" y="4307202"/>
            <a:ext cx="2645893" cy="353599"/>
          </a:xfrm>
          <a:prstGeom prst="rect">
            <a:avLst/>
          </a:prstGeom>
        </p:spPr>
      </p:pic>
      <p:sp>
        <p:nvSpPr>
          <p:cNvPr id="25" name="63 CuadroTexto">
            <a:extLst>
              <a:ext uri="{FF2B5EF4-FFF2-40B4-BE49-F238E27FC236}">
                <a16:creationId xmlns:a16="http://schemas.microsoft.com/office/drawing/2014/main" id="{80FD19A8-4BCA-4736-B2AF-FF73DFFCB01D}"/>
              </a:ext>
            </a:extLst>
          </p:cNvPr>
          <p:cNvSpPr txBox="1"/>
          <p:nvPr/>
        </p:nvSpPr>
        <p:spPr>
          <a:xfrm>
            <a:off x="999631" y="62624"/>
            <a:ext cx="4193140" cy="261610"/>
          </a:xfrm>
          <a:prstGeom prst="rect">
            <a:avLst/>
          </a:prstGeom>
          <a:noFill/>
        </p:spPr>
        <p:txBody>
          <a:bodyPr wrap="square" rtlCol="0">
            <a:spAutoFit/>
          </a:bodyPr>
          <a:lstStyle/>
          <a:p>
            <a:r>
              <a:rPr lang="es-ES" sz="1100" b="1" dirty="0">
                <a:solidFill>
                  <a:schemeClr val="tx1"/>
                </a:solidFill>
                <a:latin typeface="Arial Narrow" panose="020B0606020202030204" pitchFamily="34" charset="0"/>
              </a:rPr>
              <a:t>Mapa de Incidencia Hepatitis A </a:t>
            </a:r>
          </a:p>
        </p:txBody>
      </p:sp>
      <p:grpSp>
        <p:nvGrpSpPr>
          <p:cNvPr id="27" name="14 Grupo">
            <a:extLst>
              <a:ext uri="{FF2B5EF4-FFF2-40B4-BE49-F238E27FC236}">
                <a16:creationId xmlns:a16="http://schemas.microsoft.com/office/drawing/2014/main" id="{641BC5B2-BE6E-43C0-8077-7D49D562C114}"/>
              </a:ext>
            </a:extLst>
          </p:cNvPr>
          <p:cNvGrpSpPr/>
          <p:nvPr/>
        </p:nvGrpSpPr>
        <p:grpSpPr>
          <a:xfrm>
            <a:off x="117857" y="98458"/>
            <a:ext cx="747008" cy="282239"/>
            <a:chOff x="2448322" y="74775"/>
            <a:chExt cx="568832" cy="261610"/>
          </a:xfrm>
        </p:grpSpPr>
        <p:sp>
          <p:nvSpPr>
            <p:cNvPr id="28" name="10 Elipse">
              <a:extLst>
                <a:ext uri="{FF2B5EF4-FFF2-40B4-BE49-F238E27FC236}">
                  <a16:creationId xmlns:a16="http://schemas.microsoft.com/office/drawing/2014/main" id="{25765982-7550-42AC-930E-1B93655D470D}"/>
                </a:ext>
              </a:extLst>
            </p:cNvPr>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9" name="12 Conector recto">
              <a:extLst>
                <a:ext uri="{FF2B5EF4-FFF2-40B4-BE49-F238E27FC236}">
                  <a16:creationId xmlns:a16="http://schemas.microsoft.com/office/drawing/2014/main" id="{A9E193F4-5317-483C-B017-828C86ECB14D}"/>
                </a:ext>
              </a:extLst>
            </p:cNvPr>
            <p:cNvCxnSpPr>
              <a:cxnSpLocks/>
              <a:stCxn id="28" idx="6"/>
            </p:cNvCxnSpPr>
            <p:nvPr/>
          </p:nvCxnSpPr>
          <p:spPr>
            <a:xfrm>
              <a:off x="2736354" y="205580"/>
              <a:ext cx="2808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32" name="1 Rectángulo">
            <a:extLst>
              <a:ext uri="{FF2B5EF4-FFF2-40B4-BE49-F238E27FC236}">
                <a16:creationId xmlns:a16="http://schemas.microsoft.com/office/drawing/2014/main" id="{C0D5937E-B558-49C0-8160-0184487F5577}"/>
              </a:ext>
            </a:extLst>
          </p:cNvPr>
          <p:cNvSpPr/>
          <p:nvPr/>
        </p:nvSpPr>
        <p:spPr>
          <a:xfrm>
            <a:off x="2153691" y="8758211"/>
            <a:ext cx="4960962" cy="323165"/>
          </a:xfrm>
          <a:prstGeom prst="rect">
            <a:avLst/>
          </a:prstGeom>
        </p:spPr>
        <p:txBody>
          <a:bodyPr wrap="square">
            <a:spAutoFit/>
          </a:bodyPr>
          <a:lstStyle/>
          <a:p>
            <a:r>
              <a:rPr lang="es-ES" sz="500" dirty="0">
                <a:latin typeface="Arial Narrow" panose="020B0606020202030204" pitchFamily="34" charset="0"/>
              </a:rPr>
              <a:t>Fuente: SIVIGILA. Secretaria de Salud de Medellín Distrito de Ciencia Tecnología e Innovación.</a:t>
            </a:r>
          </a:p>
          <a:p>
            <a:r>
              <a:rPr lang="es-CO" sz="1000" dirty="0">
                <a:latin typeface="Arial Narrow" panose="020B0606020202030204" pitchFamily="34" charset="0"/>
              </a:rPr>
              <a:t>Figura Incidencia de Fiebre Tifoidea con procedencia Medellin últimos nueve años semana 12 2026(p)</a:t>
            </a:r>
          </a:p>
        </p:txBody>
      </p:sp>
      <p:pic>
        <p:nvPicPr>
          <p:cNvPr id="3" name="Imagen 2">
            <a:extLst>
              <a:ext uri="{FF2B5EF4-FFF2-40B4-BE49-F238E27FC236}">
                <a16:creationId xmlns:a16="http://schemas.microsoft.com/office/drawing/2014/main" id="{98382C06-DD1E-4580-A31A-4FAB153F8BBA}"/>
              </a:ext>
            </a:extLst>
          </p:cNvPr>
          <p:cNvPicPr>
            <a:picLocks noChangeAspect="1"/>
          </p:cNvPicPr>
          <p:nvPr/>
        </p:nvPicPr>
        <p:blipFill>
          <a:blip r:embed="rId8"/>
          <a:stretch>
            <a:fillRect/>
          </a:stretch>
        </p:blipFill>
        <p:spPr>
          <a:xfrm>
            <a:off x="2197542" y="6359080"/>
            <a:ext cx="4960961" cy="2594915"/>
          </a:xfrm>
          <a:prstGeom prst="rect">
            <a:avLst/>
          </a:prstGeom>
        </p:spPr>
      </p:pic>
      <p:sp>
        <p:nvSpPr>
          <p:cNvPr id="33" name="1 Rectángulo">
            <a:extLst>
              <a:ext uri="{FF2B5EF4-FFF2-40B4-BE49-F238E27FC236}">
                <a16:creationId xmlns:a16="http://schemas.microsoft.com/office/drawing/2014/main" id="{D692119D-465C-4871-8A33-CA59276B4CA4}"/>
              </a:ext>
            </a:extLst>
          </p:cNvPr>
          <p:cNvSpPr/>
          <p:nvPr/>
        </p:nvSpPr>
        <p:spPr>
          <a:xfrm>
            <a:off x="-39906" y="3856656"/>
            <a:ext cx="7167685" cy="323165"/>
          </a:xfrm>
          <a:prstGeom prst="rect">
            <a:avLst/>
          </a:prstGeom>
        </p:spPr>
        <p:txBody>
          <a:bodyPr wrap="square">
            <a:spAutoFit/>
          </a:bodyPr>
          <a:lstStyle/>
          <a:p>
            <a:r>
              <a:rPr lang="es-ES" sz="500" dirty="0">
                <a:latin typeface="Arial Narrow" panose="020B0606020202030204" pitchFamily="34" charset="0"/>
              </a:rPr>
              <a:t>Fuente: SIVIGILA. Secretaria de Salud de Medellín Distrito de Ciencia Tecnología e Innovación.</a:t>
            </a:r>
          </a:p>
          <a:p>
            <a:r>
              <a:rPr lang="es-CO" sz="1000" dirty="0">
                <a:latin typeface="Arial Narrow" panose="020B0606020202030204" pitchFamily="34" charset="0"/>
              </a:rPr>
              <a:t>Figura mapa temático de incidencia de Hepatitis A, a periodo epidemiológico III acumulado. Medellín 2026(p)</a:t>
            </a:r>
          </a:p>
        </p:txBody>
      </p:sp>
      <p:pic>
        <p:nvPicPr>
          <p:cNvPr id="6" name="Imagen 5">
            <a:extLst>
              <a:ext uri="{FF2B5EF4-FFF2-40B4-BE49-F238E27FC236}">
                <a16:creationId xmlns:a16="http://schemas.microsoft.com/office/drawing/2014/main" id="{64EDEE23-FFDE-4670-9760-16795701DA3B}"/>
              </a:ext>
            </a:extLst>
          </p:cNvPr>
          <p:cNvPicPr>
            <a:picLocks noChangeAspect="1"/>
          </p:cNvPicPr>
          <p:nvPr/>
        </p:nvPicPr>
        <p:blipFill>
          <a:blip r:embed="rId9"/>
          <a:stretch>
            <a:fillRect/>
          </a:stretch>
        </p:blipFill>
        <p:spPr>
          <a:xfrm>
            <a:off x="117857" y="401957"/>
            <a:ext cx="7023090" cy="3420177"/>
          </a:xfrm>
          <a:prstGeom prst="rect">
            <a:avLst/>
          </a:prstGeom>
        </p:spPr>
      </p:pic>
    </p:spTree>
    <p:extLst>
      <p:ext uri="{BB962C8B-B14F-4D97-AF65-F5344CB8AC3E}">
        <p14:creationId xmlns:p14="http://schemas.microsoft.com/office/powerpoint/2010/main" val="12313206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13 Rectángulo">
            <a:extLst>
              <a:ext uri="{FF2B5EF4-FFF2-40B4-BE49-F238E27FC236}">
                <a16:creationId xmlns:a16="http://schemas.microsoft.com/office/drawing/2014/main" id="{71E15DFC-C366-47BC-9E0C-2F1E8E100879}"/>
              </a:ext>
            </a:extLst>
          </p:cNvPr>
          <p:cNvSpPr/>
          <p:nvPr/>
        </p:nvSpPr>
        <p:spPr>
          <a:xfrm>
            <a:off x="2177364" y="-7446"/>
            <a:ext cx="5023536" cy="433435"/>
          </a:xfrm>
          <a:prstGeom prst="rect">
            <a:avLst/>
          </a:prstGeom>
          <a:solidFill>
            <a:schemeClr val="tx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bg1"/>
              </a:solidFill>
              <a:latin typeface="Arial Narrow" panose="020B0606020202030204"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98" y="-2118"/>
            <a:ext cx="2228231" cy="2824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rotWithShape="1">
          <a:blip r:embed="rId4">
            <a:extLst>
              <a:ext uri="{28A0092B-C50C-407E-A947-70E740481C1C}">
                <a14:useLocalDpi xmlns:a14="http://schemas.microsoft.com/office/drawing/2010/main" val="0"/>
              </a:ext>
            </a:extLst>
          </a:blip>
          <a:srcRect t="51432"/>
          <a:stretch/>
        </p:blipFill>
        <p:spPr bwMode="auto">
          <a:xfrm>
            <a:off x="0" y="2772688"/>
            <a:ext cx="2232223" cy="26535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30097" y="617076"/>
            <a:ext cx="2250029" cy="276999"/>
          </a:xfrm>
          <a:prstGeom prst="rect">
            <a:avLst/>
          </a:prstGeom>
          <a:noFill/>
        </p:spPr>
        <p:txBody>
          <a:bodyPr wrap="square" rtlCol="0">
            <a:spAutoFit/>
          </a:bodyPr>
          <a:lstStyle/>
          <a:p>
            <a:pPr algn="ctr"/>
            <a:r>
              <a:rPr lang="es-ES" sz="1200" b="1" dirty="0">
                <a:latin typeface="Arial Narrow" panose="020B0606020202030204" pitchFamily="34" charset="0"/>
              </a:rPr>
              <a:t>Periodo epidemiológico III - 2026</a:t>
            </a:r>
          </a:p>
        </p:txBody>
      </p:sp>
      <p:grpSp>
        <p:nvGrpSpPr>
          <p:cNvPr id="8" name="7 Grupo"/>
          <p:cNvGrpSpPr/>
          <p:nvPr/>
        </p:nvGrpSpPr>
        <p:grpSpPr>
          <a:xfrm>
            <a:off x="159492" y="3964621"/>
            <a:ext cx="1892650" cy="488476"/>
            <a:chOff x="2397524" y="3379972"/>
            <a:chExt cx="4508500" cy="904875"/>
          </a:xfrm>
        </p:grpSpPr>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363415" y="3459807"/>
              <a:ext cx="1724312" cy="741182"/>
            </a:xfrm>
            <a:prstGeom prst="rect">
              <a:avLst/>
            </a:prstGeom>
            <a:noFill/>
          </p:spPr>
          <p:txBody>
            <a:bodyPr wrap="square" rtlCol="0">
              <a:spAutoFit/>
            </a:bodyPr>
            <a:lstStyle/>
            <a:p>
              <a:pPr algn="ctr"/>
              <a:r>
                <a:rPr lang="es-ES" sz="2000" b="1" dirty="0">
                  <a:latin typeface="Arial Narrow" panose="020B0606020202030204" pitchFamily="34" charset="0"/>
                </a:rPr>
                <a:t>320</a:t>
              </a:r>
            </a:p>
          </p:txBody>
        </p:sp>
      </p:grpSp>
      <p:sp>
        <p:nvSpPr>
          <p:cNvPr id="9" name="8 CuadroTexto"/>
          <p:cNvSpPr txBox="1"/>
          <p:nvPr/>
        </p:nvSpPr>
        <p:spPr>
          <a:xfrm>
            <a:off x="48604" y="4445586"/>
            <a:ext cx="2135310" cy="938719"/>
          </a:xfrm>
          <a:prstGeom prst="rect">
            <a:avLst/>
          </a:prstGeom>
          <a:noFill/>
        </p:spPr>
        <p:txBody>
          <a:bodyPr wrap="square" rtlCol="0">
            <a:spAutoFit/>
          </a:bodyPr>
          <a:lstStyle/>
          <a:p>
            <a:pPr algn="ctr"/>
            <a:r>
              <a:rPr lang="es-ES" sz="1100" dirty="0">
                <a:solidFill>
                  <a:schemeClr val="tx1"/>
                </a:solidFill>
                <a:latin typeface="Arial Narrow" panose="020B0606020202030204" pitchFamily="34" charset="0"/>
              </a:rPr>
              <a:t>Se presento un aumento de 9 casos   lo que representa un 3% más con respecto al mismo periodo acumulado del año anterior donde se presentaron 311 casos</a:t>
            </a:r>
          </a:p>
        </p:txBody>
      </p:sp>
      <p:sp>
        <p:nvSpPr>
          <p:cNvPr id="18" name="17 Rectángulo"/>
          <p:cNvSpPr/>
          <p:nvPr/>
        </p:nvSpPr>
        <p:spPr>
          <a:xfrm>
            <a:off x="2217998" y="4994401"/>
            <a:ext cx="4946011" cy="507831"/>
          </a:xfrm>
          <a:prstGeom prst="rect">
            <a:avLst/>
          </a:prstGeom>
        </p:spPr>
        <p:txBody>
          <a:bodyPr wrap="square">
            <a:spAutoFit/>
          </a:bodyPr>
          <a:lstStyle/>
          <a:p>
            <a:r>
              <a:rPr lang="es-ES" sz="600" dirty="0">
                <a:latin typeface="Arial Narrow" panose="020B0606020202030204" pitchFamily="34" charset="0"/>
              </a:rPr>
              <a:t>Fuente: SIVIGILA. Secretaria de Salud de Medellín Distrito de Ciencia Tecnología e Innovación.</a:t>
            </a:r>
          </a:p>
          <a:p>
            <a:pPr algn="just"/>
            <a:r>
              <a:rPr lang="es-ES" sz="1050" dirty="0">
                <a:latin typeface="Arial Narrow" panose="020B0606020202030204" pitchFamily="34" charset="0"/>
              </a:rPr>
              <a:t>Figura. Comportamiento </a:t>
            </a:r>
            <a:r>
              <a:rPr lang="es-CO" sz="1050" dirty="0">
                <a:latin typeface="Arial Narrow" panose="020B0606020202030204" pitchFamily="34" charset="0"/>
              </a:rPr>
              <a:t>intoxicaciones</a:t>
            </a:r>
            <a:r>
              <a:rPr lang="es-ES" sz="1050" dirty="0">
                <a:latin typeface="Arial Narrow" panose="020B0606020202030204" pitchFamily="34" charset="0"/>
              </a:rPr>
              <a:t>. Medellín, a periodo epidemiológico III acumulado de 2022-2026(p). </a:t>
            </a:r>
          </a:p>
        </p:txBody>
      </p:sp>
      <p:grpSp>
        <p:nvGrpSpPr>
          <p:cNvPr id="15" name="14 Grupo"/>
          <p:cNvGrpSpPr/>
          <p:nvPr/>
        </p:nvGrpSpPr>
        <p:grpSpPr>
          <a:xfrm>
            <a:off x="2231198" y="38765"/>
            <a:ext cx="3458715" cy="297642"/>
            <a:chOff x="2448322" y="38743"/>
            <a:chExt cx="3458715" cy="297642"/>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14749" y="38743"/>
              <a:ext cx="2592288" cy="276999"/>
            </a:xfrm>
            <a:prstGeom prst="rect">
              <a:avLst/>
            </a:prstGeom>
            <a:noFill/>
          </p:spPr>
          <p:txBody>
            <a:bodyPr wrap="square" rtlCol="0">
              <a:spAutoFit/>
            </a:bodyPr>
            <a:lstStyle/>
            <a:p>
              <a:r>
                <a:rPr lang="es-ES" sz="1200" b="1" dirty="0">
                  <a:solidFill>
                    <a:schemeClr val="tx1"/>
                  </a:solidFill>
                  <a:latin typeface="Arial Narrow" panose="020B0606020202030204" pitchFamily="34" charset="0"/>
                </a:rPr>
                <a:t>Comportamiento de la notificación</a:t>
              </a:r>
            </a:p>
          </p:txBody>
        </p:sp>
      </p:grpSp>
      <p:sp>
        <p:nvSpPr>
          <p:cNvPr id="14" name="13 Rectángulo"/>
          <p:cNvSpPr/>
          <p:nvPr/>
        </p:nvSpPr>
        <p:spPr>
          <a:xfrm>
            <a:off x="40655" y="5466778"/>
            <a:ext cx="7033343" cy="360475"/>
          </a:xfrm>
          <a:prstGeom prst="rect">
            <a:avLst/>
          </a:prstGeom>
          <a:solidFill>
            <a:schemeClr val="tx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grpSp>
        <p:nvGrpSpPr>
          <p:cNvPr id="26" name="25 Grupo"/>
          <p:cNvGrpSpPr/>
          <p:nvPr/>
        </p:nvGrpSpPr>
        <p:grpSpPr>
          <a:xfrm>
            <a:off x="58434" y="5517236"/>
            <a:ext cx="3511444" cy="299642"/>
            <a:chOff x="2448322" y="-20751"/>
            <a:chExt cx="3511444" cy="299642"/>
          </a:xfrm>
        </p:grpSpPr>
        <p:sp>
          <p:nvSpPr>
            <p:cNvPr id="27" name="26 Elipse"/>
            <p:cNvSpPr/>
            <p:nvPr/>
          </p:nvSpPr>
          <p:spPr>
            <a:xfrm>
              <a:off x="2448322" y="17281"/>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bg1"/>
                </a:solidFill>
                <a:latin typeface="Arial Narrow" panose="020B0606020202030204" pitchFamily="34" charset="0"/>
              </a:endParaRPr>
            </a:p>
          </p:txBody>
        </p:sp>
        <p:cxnSp>
          <p:nvCxnSpPr>
            <p:cNvPr id="28" name="27 Conector recto"/>
            <p:cNvCxnSpPr>
              <a:stCxn id="27" idx="6"/>
            </p:cNvCxnSpPr>
            <p:nvPr/>
          </p:nvCxnSpPr>
          <p:spPr>
            <a:xfrm>
              <a:off x="2736354" y="148086"/>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67478" y="-20751"/>
              <a:ext cx="2592288" cy="276999"/>
            </a:xfrm>
            <a:prstGeom prst="rect">
              <a:avLst/>
            </a:prstGeom>
            <a:noFill/>
          </p:spPr>
          <p:txBody>
            <a:bodyPr wrap="square" rtlCol="0">
              <a:spAutoFit/>
            </a:bodyPr>
            <a:lstStyle/>
            <a:p>
              <a:r>
                <a:rPr lang="es-ES" sz="1200" b="1" dirty="0">
                  <a:solidFill>
                    <a:schemeClr val="tx1"/>
                  </a:solidFill>
                  <a:latin typeface="Arial Narrow" panose="020B0606020202030204" pitchFamily="34" charset="0"/>
                </a:rPr>
                <a:t>Variables de interés</a:t>
              </a:r>
            </a:p>
          </p:txBody>
        </p:sp>
      </p:gr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a:solidFill>
                  <a:schemeClr val="bg1"/>
                </a:solidFill>
                <a:latin typeface="Arial Narrow" panose="020B0606020202030204" pitchFamily="34" charset="0"/>
              </a:rPr>
              <a:t>Pág.. </a:t>
            </a:r>
            <a:r>
              <a:rPr lang="es-ES" sz="1050" b="1" dirty="0" smtClean="0">
                <a:solidFill>
                  <a:schemeClr val="bg1"/>
                </a:solidFill>
                <a:latin typeface="Arial Narrow" panose="020B0606020202030204" pitchFamily="34" charset="0"/>
              </a:rPr>
              <a:t>12 </a:t>
            </a:r>
            <a:endParaRPr lang="es-ES" sz="1050" b="1" dirty="0">
              <a:solidFill>
                <a:schemeClr val="bg1"/>
              </a:solidFill>
              <a:latin typeface="Arial Narrow" panose="020B0606020202030204" pitchFamily="34" charset="0"/>
            </a:endParaRPr>
          </a:p>
        </p:txBody>
      </p:sp>
      <p:sp>
        <p:nvSpPr>
          <p:cNvPr id="37" name="36 Título"/>
          <p:cNvSpPr>
            <a:spLocks noGrp="1"/>
          </p:cNvSpPr>
          <p:nvPr>
            <p:ph type="title"/>
          </p:nvPr>
        </p:nvSpPr>
        <p:spPr>
          <a:xfrm>
            <a:off x="276679" y="235200"/>
            <a:ext cx="1678863" cy="400110"/>
          </a:xfrm>
          <a:noFill/>
        </p:spPr>
        <p:txBody>
          <a:bodyPr wrap="square" rtlCol="0">
            <a:spAutoFit/>
          </a:bodyPr>
          <a:lstStyle/>
          <a:p>
            <a:r>
              <a:rPr lang="es-ES" sz="2000" b="1" dirty="0">
                <a:solidFill>
                  <a:srgbClr val="C00000"/>
                </a:solidFill>
                <a:latin typeface="Arial Narrow" panose="020B0606020202030204" pitchFamily="34" charset="0"/>
                <a:ea typeface="+mn-ea"/>
                <a:cs typeface="+mn-cs"/>
              </a:rPr>
              <a:t>Intoxicaciones</a:t>
            </a:r>
          </a:p>
        </p:txBody>
      </p:sp>
      <p:grpSp>
        <p:nvGrpSpPr>
          <p:cNvPr id="89" name="88 Grupo"/>
          <p:cNvGrpSpPr/>
          <p:nvPr/>
        </p:nvGrpSpPr>
        <p:grpSpPr>
          <a:xfrm>
            <a:off x="142711" y="6635323"/>
            <a:ext cx="850340" cy="903877"/>
            <a:chOff x="1038433" y="1243369"/>
            <a:chExt cx="850340" cy="903877"/>
          </a:xfrm>
        </p:grpSpPr>
        <p:sp>
          <p:nvSpPr>
            <p:cNvPr id="90" name="89 Rectángulo redondeado"/>
            <p:cNvSpPr/>
            <p:nvPr/>
          </p:nvSpPr>
          <p:spPr>
            <a:xfrm>
              <a:off x="1038433" y="1520368"/>
              <a:ext cx="816918"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62,8%</a:t>
              </a:r>
            </a:p>
          </p:txBody>
        </p:sp>
        <p:sp>
          <p:nvSpPr>
            <p:cNvPr id="91" name="90 Rectángulo"/>
            <p:cNvSpPr/>
            <p:nvPr/>
          </p:nvSpPr>
          <p:spPr>
            <a:xfrm>
              <a:off x="1068833" y="1243369"/>
              <a:ext cx="803425" cy="276999"/>
            </a:xfrm>
            <a:prstGeom prst="rect">
              <a:avLst/>
            </a:prstGeom>
          </p:spPr>
          <p:txBody>
            <a:bodyPr wrap="none">
              <a:spAutoFit/>
            </a:bodyPr>
            <a:lstStyle/>
            <a:p>
              <a:r>
                <a:rPr lang="es-ES" sz="1200" b="1" u="sng" dirty="0">
                  <a:latin typeface="Arial Narrow" panose="020B0606020202030204" pitchFamily="34" charset="0"/>
                </a:rPr>
                <a:t>Masculino</a:t>
              </a:r>
              <a:endParaRPr lang="es-ES" sz="1200" b="1" u="sng" dirty="0">
                <a:solidFill>
                  <a:sysClr val="windowText" lastClr="000000"/>
                </a:solidFill>
                <a:latin typeface="Arial Narrow" panose="020B0606020202030204" pitchFamily="34" charset="0"/>
              </a:endParaRPr>
            </a:p>
          </p:txBody>
        </p:sp>
        <p:sp>
          <p:nvSpPr>
            <p:cNvPr id="92" name="91 Rectángulo"/>
            <p:cNvSpPr/>
            <p:nvPr/>
          </p:nvSpPr>
          <p:spPr>
            <a:xfrm>
              <a:off x="1098172" y="1870247"/>
              <a:ext cx="790601" cy="276999"/>
            </a:xfrm>
            <a:prstGeom prst="rect">
              <a:avLst/>
            </a:prstGeom>
          </p:spPr>
          <p:txBody>
            <a:bodyPr wrap="none">
              <a:spAutoFit/>
            </a:bodyPr>
            <a:lstStyle/>
            <a:p>
              <a:r>
                <a:rPr lang="es-ES" sz="1200" b="1" dirty="0">
                  <a:latin typeface="Arial Narrow" panose="020B0606020202030204" pitchFamily="34" charset="0"/>
                </a:rPr>
                <a:t>201 casos</a:t>
              </a:r>
              <a:endParaRPr lang="es-CO" sz="1200" dirty="0">
                <a:latin typeface="Arial Narrow" panose="020B0606020202030204" pitchFamily="34" charset="0"/>
              </a:endParaRPr>
            </a:p>
          </p:txBody>
        </p:sp>
      </p:grpSp>
      <p:grpSp>
        <p:nvGrpSpPr>
          <p:cNvPr id="6" name="5 Grupo"/>
          <p:cNvGrpSpPr/>
          <p:nvPr/>
        </p:nvGrpSpPr>
        <p:grpSpPr>
          <a:xfrm>
            <a:off x="4520189" y="6656157"/>
            <a:ext cx="853119" cy="883043"/>
            <a:chOff x="1033171" y="8262441"/>
            <a:chExt cx="853119" cy="883043"/>
          </a:xfrm>
        </p:grpSpPr>
        <p:sp>
          <p:nvSpPr>
            <p:cNvPr id="88" name="87 Rectángulo redondeado"/>
            <p:cNvSpPr/>
            <p:nvPr/>
          </p:nvSpPr>
          <p:spPr>
            <a:xfrm>
              <a:off x="1068351" y="8535741"/>
              <a:ext cx="817939"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23,1%</a:t>
              </a:r>
            </a:p>
          </p:txBody>
        </p:sp>
        <p:sp>
          <p:nvSpPr>
            <p:cNvPr id="93" name="92 Rectángulo"/>
            <p:cNvSpPr/>
            <p:nvPr/>
          </p:nvSpPr>
          <p:spPr>
            <a:xfrm>
              <a:off x="1033171" y="8262441"/>
              <a:ext cx="853119" cy="276999"/>
            </a:xfrm>
            <a:prstGeom prst="rect">
              <a:avLst/>
            </a:prstGeom>
          </p:spPr>
          <p:txBody>
            <a:bodyPr wrap="none">
              <a:spAutoFit/>
            </a:bodyPr>
            <a:lstStyle/>
            <a:p>
              <a:r>
                <a:rPr lang="es-ES" sz="1200" b="1" u="sng" dirty="0">
                  <a:latin typeface="Arial Narrow" panose="020B0606020202030204" pitchFamily="34" charset="0"/>
                </a:rPr>
                <a:t>Vía pública</a:t>
              </a:r>
              <a:endParaRPr lang="es-ES" sz="1200" b="1" u="sng" dirty="0">
                <a:solidFill>
                  <a:sysClr val="windowText" lastClr="000000"/>
                </a:solidFill>
                <a:latin typeface="Arial Narrow" panose="020B0606020202030204" pitchFamily="34" charset="0"/>
              </a:endParaRPr>
            </a:p>
          </p:txBody>
        </p:sp>
        <p:sp>
          <p:nvSpPr>
            <p:cNvPr id="94" name="93 Rectángulo"/>
            <p:cNvSpPr/>
            <p:nvPr/>
          </p:nvSpPr>
          <p:spPr>
            <a:xfrm>
              <a:off x="1098147" y="8868485"/>
              <a:ext cx="720069" cy="276999"/>
            </a:xfrm>
            <a:prstGeom prst="rect">
              <a:avLst/>
            </a:prstGeom>
          </p:spPr>
          <p:txBody>
            <a:bodyPr wrap="none">
              <a:spAutoFit/>
            </a:bodyPr>
            <a:lstStyle/>
            <a:p>
              <a:r>
                <a:rPr lang="es-ES" sz="1200" b="1" dirty="0">
                  <a:latin typeface="Arial Narrow" panose="020B0606020202030204" pitchFamily="34" charset="0"/>
                </a:rPr>
                <a:t>74 casos</a:t>
              </a:r>
              <a:endParaRPr lang="es-CO" sz="1200" dirty="0">
                <a:latin typeface="Arial Narrow" panose="020B0606020202030204" pitchFamily="34" charset="0"/>
              </a:endParaRPr>
            </a:p>
          </p:txBody>
        </p:sp>
      </p:grpSp>
      <p:pic>
        <p:nvPicPr>
          <p:cNvPr id="96" name="Picture 3"/>
          <p:cNvPicPr>
            <a:picLocks noChangeAspect="1" noChangeArrowheads="1"/>
          </p:cNvPicPr>
          <p:nvPr/>
        </p:nvPicPr>
        <p:blipFill rotWithShape="1">
          <a:blip r:embed="rId6">
            <a:biLevel thresh="75000"/>
            <a:extLst>
              <a:ext uri="{28A0092B-C50C-407E-A947-70E740481C1C}">
                <a14:useLocalDpi xmlns:a14="http://schemas.microsoft.com/office/drawing/2010/main" val="0"/>
              </a:ext>
            </a:extLst>
          </a:blip>
          <a:srcRect t="10614" r="84474"/>
          <a:stretch/>
        </p:blipFill>
        <p:spPr bwMode="auto">
          <a:xfrm>
            <a:off x="334708" y="6206620"/>
            <a:ext cx="542252" cy="5297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7" name="66 Grupo"/>
          <p:cNvGrpSpPr/>
          <p:nvPr/>
        </p:nvGrpSpPr>
        <p:grpSpPr>
          <a:xfrm>
            <a:off x="60098" y="8174821"/>
            <a:ext cx="934437" cy="749566"/>
            <a:chOff x="5265956" y="1265576"/>
            <a:chExt cx="909277" cy="655776"/>
          </a:xfrm>
        </p:grpSpPr>
        <p:sp>
          <p:nvSpPr>
            <p:cNvPr id="68" name="67 Rectángulo redondeado"/>
            <p:cNvSpPr/>
            <p:nvPr/>
          </p:nvSpPr>
          <p:spPr>
            <a:xfrm>
              <a:off x="5327048" y="1594250"/>
              <a:ext cx="848185" cy="327102"/>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dirty="0">
                <a:solidFill>
                  <a:schemeClr val="tx1"/>
                </a:solidFill>
                <a:latin typeface="Arial Narrow" panose="020B0606020202030204" pitchFamily="34" charset="0"/>
              </a:endParaRPr>
            </a:p>
            <a:p>
              <a:pPr algn="ctr"/>
              <a:r>
                <a:rPr lang="es-ES" sz="1200" b="1" dirty="0">
                  <a:solidFill>
                    <a:schemeClr val="tx1"/>
                  </a:solidFill>
                  <a:latin typeface="Arial Narrow" panose="020B0606020202030204" pitchFamily="34" charset="0"/>
                </a:rPr>
                <a:t>14,1%</a:t>
              </a:r>
            </a:p>
            <a:p>
              <a:pPr algn="ctr"/>
              <a:r>
                <a:rPr lang="es-ES" sz="1200" b="1" dirty="0">
                  <a:solidFill>
                    <a:schemeClr val="tx1"/>
                  </a:solidFill>
                  <a:latin typeface="Arial Narrow" panose="020B0606020202030204" pitchFamily="34" charset="0"/>
                </a:rPr>
                <a:t>45 casos</a:t>
              </a:r>
              <a:endParaRPr lang="es-CO" sz="1200" dirty="0">
                <a:solidFill>
                  <a:schemeClr val="tx1"/>
                </a:solidFill>
                <a:latin typeface="Arial Narrow" panose="020B0606020202030204" pitchFamily="34" charset="0"/>
              </a:endParaRPr>
            </a:p>
            <a:p>
              <a:pPr algn="ctr"/>
              <a:endParaRPr lang="es-ES" sz="1200" b="1" dirty="0">
                <a:solidFill>
                  <a:schemeClr val="tx1"/>
                </a:solidFill>
                <a:latin typeface="Arial Narrow" panose="020B0606020202030204" pitchFamily="34" charset="0"/>
              </a:endParaRPr>
            </a:p>
          </p:txBody>
        </p:sp>
        <p:sp>
          <p:nvSpPr>
            <p:cNvPr id="69" name="68 Rectángulo"/>
            <p:cNvSpPr/>
            <p:nvPr/>
          </p:nvSpPr>
          <p:spPr>
            <a:xfrm>
              <a:off x="5265956" y="1265576"/>
              <a:ext cx="775553" cy="242339"/>
            </a:xfrm>
            <a:prstGeom prst="rect">
              <a:avLst/>
            </a:prstGeom>
          </p:spPr>
          <p:txBody>
            <a:bodyPr wrap="none">
              <a:spAutoFit/>
            </a:bodyPr>
            <a:lstStyle/>
            <a:p>
              <a:r>
                <a:rPr lang="es-ES" sz="1200" b="1" u="sng" dirty="0">
                  <a:latin typeface="Arial Narrow" panose="020B0606020202030204" pitchFamily="34" charset="0"/>
                </a:rPr>
                <a:t>0 a 5 años</a:t>
              </a:r>
              <a:endParaRPr lang="es-ES" sz="1200" b="1" u="sng" dirty="0">
                <a:solidFill>
                  <a:sysClr val="windowText" lastClr="000000"/>
                </a:solidFill>
                <a:latin typeface="Arial Narrow" panose="020B0606020202030204" pitchFamily="34" charset="0"/>
              </a:endParaRPr>
            </a:p>
          </p:txBody>
        </p:sp>
      </p:grpSp>
      <p:grpSp>
        <p:nvGrpSpPr>
          <p:cNvPr id="74" name="73 Grupo"/>
          <p:cNvGrpSpPr/>
          <p:nvPr/>
        </p:nvGrpSpPr>
        <p:grpSpPr>
          <a:xfrm>
            <a:off x="2540771" y="5803201"/>
            <a:ext cx="1253869" cy="1720837"/>
            <a:chOff x="2520070" y="2265531"/>
            <a:chExt cx="1253869" cy="1720837"/>
          </a:xfrm>
        </p:grpSpPr>
        <p:sp>
          <p:nvSpPr>
            <p:cNvPr id="76" name="75 Rectángulo redondeado"/>
            <p:cNvSpPr/>
            <p:nvPr/>
          </p:nvSpPr>
          <p:spPr>
            <a:xfrm>
              <a:off x="2538513" y="3386357"/>
              <a:ext cx="969054" cy="371117"/>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tx1"/>
                  </a:solidFill>
                  <a:latin typeface="Arial Narrow" panose="020B0606020202030204" pitchFamily="34" charset="0"/>
                </a:rPr>
                <a:t>52,8%</a:t>
              </a:r>
            </a:p>
          </p:txBody>
        </p:sp>
        <p:sp>
          <p:nvSpPr>
            <p:cNvPr id="77" name="76 Rectángulo"/>
            <p:cNvSpPr/>
            <p:nvPr/>
          </p:nvSpPr>
          <p:spPr>
            <a:xfrm>
              <a:off x="2520070" y="2265531"/>
              <a:ext cx="1253869" cy="276999"/>
            </a:xfrm>
            <a:prstGeom prst="rect">
              <a:avLst/>
            </a:prstGeom>
          </p:spPr>
          <p:txBody>
            <a:bodyPr wrap="none">
              <a:spAutoFit/>
            </a:bodyPr>
            <a:lstStyle/>
            <a:p>
              <a:pPr algn="ctr"/>
              <a:r>
                <a:rPr lang="es-ES" sz="1200" b="1" u="sng" dirty="0">
                  <a:latin typeface="Arial Narrow" panose="020B0606020202030204" pitchFamily="34" charset="0"/>
                </a:rPr>
                <a:t>Vía de exposición</a:t>
              </a:r>
              <a:endParaRPr lang="es-ES" sz="1200" b="1" u="sng" dirty="0">
                <a:solidFill>
                  <a:sysClr val="windowText" lastClr="000000"/>
                </a:solidFill>
                <a:latin typeface="Arial Narrow" panose="020B0606020202030204" pitchFamily="34" charset="0"/>
              </a:endParaRPr>
            </a:p>
          </p:txBody>
        </p:sp>
        <p:sp>
          <p:nvSpPr>
            <p:cNvPr id="78" name="77 Rectángulo"/>
            <p:cNvSpPr/>
            <p:nvPr/>
          </p:nvSpPr>
          <p:spPr>
            <a:xfrm>
              <a:off x="2679103" y="3709369"/>
              <a:ext cx="790601" cy="276999"/>
            </a:xfrm>
            <a:prstGeom prst="rect">
              <a:avLst/>
            </a:prstGeom>
          </p:spPr>
          <p:txBody>
            <a:bodyPr wrap="none">
              <a:spAutoFit/>
            </a:bodyPr>
            <a:lstStyle/>
            <a:p>
              <a:r>
                <a:rPr lang="es-ES" sz="1200" b="1" dirty="0">
                  <a:latin typeface="Arial Narrow" panose="020B0606020202030204" pitchFamily="34" charset="0"/>
                </a:rPr>
                <a:t>169 casos</a:t>
              </a:r>
              <a:endParaRPr lang="es-CO" sz="1200" dirty="0">
                <a:latin typeface="Arial Narrow" panose="020B0606020202030204" pitchFamily="34" charset="0"/>
              </a:endParaRPr>
            </a:p>
          </p:txBody>
        </p:sp>
      </p:grpSp>
      <p:pic>
        <p:nvPicPr>
          <p:cNvPr id="2053" name="Picture 5"/>
          <p:cNvPicPr>
            <a:picLocks noChangeAspect="1" noChangeArrowheads="1"/>
          </p:cNvPicPr>
          <p:nvPr/>
        </p:nvPicPr>
        <p:blipFill>
          <a:blip r:embed="rId7">
            <a:biLevel thresh="50000"/>
            <a:extLst>
              <a:ext uri="{28A0092B-C50C-407E-A947-70E740481C1C}">
                <a14:useLocalDpi xmlns:a14="http://schemas.microsoft.com/office/drawing/2010/main" val="0"/>
              </a:ext>
            </a:extLst>
          </a:blip>
          <a:srcRect/>
          <a:stretch>
            <a:fillRect/>
          </a:stretch>
        </p:blipFill>
        <p:spPr bwMode="auto">
          <a:xfrm>
            <a:off x="263878" y="7649568"/>
            <a:ext cx="458010" cy="5204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8" cstate="print">
            <a:grayscl/>
            <a:extLst>
              <a:ext uri="{BEBA8EAE-BF5A-486C-A8C5-ECC9F3942E4B}">
                <a14:imgProps xmlns:a14="http://schemas.microsoft.com/office/drawing/2010/main">
                  <a14:imgLayer r:embed="rId9">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2585983" y="6011182"/>
            <a:ext cx="935931" cy="7137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7" name="Picture 9"/>
          <p:cNvPicPr>
            <a:picLocks noChangeAspect="1" noChangeArrowheads="1"/>
          </p:cNvPicPr>
          <p:nvPr/>
        </p:nvPicPr>
        <p:blipFill>
          <a:blip r:embed="rId10">
            <a:biLevel thresh="50000"/>
            <a:extLst>
              <a:ext uri="{28A0092B-C50C-407E-A947-70E740481C1C}">
                <a14:useLocalDpi xmlns:a14="http://schemas.microsoft.com/office/drawing/2010/main" val="0"/>
              </a:ext>
            </a:extLst>
          </a:blip>
          <a:srcRect/>
          <a:stretch>
            <a:fillRect/>
          </a:stretch>
        </p:blipFill>
        <p:spPr bwMode="auto">
          <a:xfrm>
            <a:off x="3804265" y="6107032"/>
            <a:ext cx="642392" cy="636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8" name="Picture 10"/>
          <p:cNvPicPr>
            <a:picLocks noChangeAspect="1" noChangeArrowheads="1"/>
          </p:cNvPicPr>
          <p:nvPr/>
        </p:nvPicPr>
        <p:blipFill>
          <a:blip r:embed="rId11">
            <a:biLevel thresh="50000"/>
            <a:extLst>
              <a:ext uri="{28A0092B-C50C-407E-A947-70E740481C1C}">
                <a14:useLocalDpi xmlns:a14="http://schemas.microsoft.com/office/drawing/2010/main" val="0"/>
              </a:ext>
            </a:extLst>
          </a:blip>
          <a:srcRect/>
          <a:stretch>
            <a:fillRect/>
          </a:stretch>
        </p:blipFill>
        <p:spPr bwMode="auto">
          <a:xfrm>
            <a:off x="4634893" y="6104792"/>
            <a:ext cx="623710" cy="6012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02" name="101 Grupo"/>
          <p:cNvGrpSpPr/>
          <p:nvPr/>
        </p:nvGrpSpPr>
        <p:grpSpPr>
          <a:xfrm>
            <a:off x="3702153" y="6651107"/>
            <a:ext cx="823641" cy="882974"/>
            <a:chOff x="1073622" y="1243369"/>
            <a:chExt cx="823641" cy="882974"/>
          </a:xfrm>
        </p:grpSpPr>
        <p:sp>
          <p:nvSpPr>
            <p:cNvPr id="103" name="102 Rectángulo redondeado"/>
            <p:cNvSpPr/>
            <p:nvPr/>
          </p:nvSpPr>
          <p:spPr>
            <a:xfrm>
              <a:off x="1073622" y="1520368"/>
              <a:ext cx="781729"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49,4%</a:t>
              </a:r>
            </a:p>
          </p:txBody>
        </p:sp>
        <p:sp>
          <p:nvSpPr>
            <p:cNvPr id="104" name="103 Rectángulo"/>
            <p:cNvSpPr/>
            <p:nvPr/>
          </p:nvSpPr>
          <p:spPr>
            <a:xfrm>
              <a:off x="1180698" y="1243369"/>
              <a:ext cx="550151" cy="276999"/>
            </a:xfrm>
            <a:prstGeom prst="rect">
              <a:avLst/>
            </a:prstGeom>
          </p:spPr>
          <p:txBody>
            <a:bodyPr wrap="none">
              <a:spAutoFit/>
            </a:bodyPr>
            <a:lstStyle/>
            <a:p>
              <a:r>
                <a:rPr lang="es-ES" sz="1200" b="1" u="sng" dirty="0">
                  <a:solidFill>
                    <a:sysClr val="windowText" lastClr="000000"/>
                  </a:solidFill>
                  <a:latin typeface="Arial Narrow" panose="020B0606020202030204" pitchFamily="34" charset="0"/>
                </a:rPr>
                <a:t>Hogar</a:t>
              </a:r>
            </a:p>
          </p:txBody>
        </p:sp>
        <p:sp>
          <p:nvSpPr>
            <p:cNvPr id="105" name="104 Rectángulo"/>
            <p:cNvSpPr/>
            <p:nvPr/>
          </p:nvSpPr>
          <p:spPr>
            <a:xfrm>
              <a:off x="1073623" y="1849344"/>
              <a:ext cx="823640" cy="276999"/>
            </a:xfrm>
            <a:prstGeom prst="rect">
              <a:avLst/>
            </a:prstGeom>
          </p:spPr>
          <p:txBody>
            <a:bodyPr wrap="square">
              <a:spAutoFit/>
            </a:bodyPr>
            <a:lstStyle/>
            <a:p>
              <a:r>
                <a:rPr lang="es-ES" sz="1200" b="1" dirty="0">
                  <a:latin typeface="Arial Narrow" panose="020B0606020202030204" pitchFamily="34" charset="0"/>
                </a:rPr>
                <a:t>158 casos</a:t>
              </a:r>
              <a:endParaRPr lang="es-CO" sz="1200" dirty="0">
                <a:latin typeface="Arial Narrow" panose="020B0606020202030204" pitchFamily="34" charset="0"/>
              </a:endParaRPr>
            </a:p>
          </p:txBody>
        </p:sp>
      </p:grpSp>
      <p:pic>
        <p:nvPicPr>
          <p:cNvPr id="2059" name="Picture 11"/>
          <p:cNvPicPr>
            <a:picLocks noChangeAspect="1" noChangeArrowheads="1"/>
          </p:cNvPicPr>
          <p:nvPr/>
        </p:nvPicPr>
        <p:blipFill>
          <a:blip r:embed="rId12">
            <a:biLevel thresh="50000"/>
            <a:extLst>
              <a:ext uri="{28A0092B-C50C-407E-A947-70E740481C1C}">
                <a14:useLocalDpi xmlns:a14="http://schemas.microsoft.com/office/drawing/2010/main" val="0"/>
              </a:ext>
            </a:extLst>
          </a:blip>
          <a:srcRect/>
          <a:stretch>
            <a:fillRect/>
          </a:stretch>
        </p:blipFill>
        <p:spPr bwMode="auto">
          <a:xfrm>
            <a:off x="6443206" y="6091585"/>
            <a:ext cx="687960" cy="6633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10" name="109 Grupo"/>
          <p:cNvGrpSpPr/>
          <p:nvPr/>
        </p:nvGrpSpPr>
        <p:grpSpPr>
          <a:xfrm>
            <a:off x="6379894" y="6659613"/>
            <a:ext cx="774775" cy="903208"/>
            <a:chOff x="5327048" y="1270665"/>
            <a:chExt cx="774775" cy="903208"/>
          </a:xfrm>
        </p:grpSpPr>
        <p:sp>
          <p:nvSpPr>
            <p:cNvPr id="111" name="110 Rectángulo redondeado"/>
            <p:cNvSpPr/>
            <p:nvPr/>
          </p:nvSpPr>
          <p:spPr>
            <a:xfrm>
              <a:off x="5327048" y="1561312"/>
              <a:ext cx="740068"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10,6%</a:t>
              </a:r>
            </a:p>
          </p:txBody>
        </p:sp>
        <p:sp>
          <p:nvSpPr>
            <p:cNvPr id="112" name="111 Rectángulo"/>
            <p:cNvSpPr/>
            <p:nvPr/>
          </p:nvSpPr>
          <p:spPr>
            <a:xfrm>
              <a:off x="5338616" y="1270665"/>
              <a:ext cx="676788" cy="276999"/>
            </a:xfrm>
            <a:prstGeom prst="rect">
              <a:avLst/>
            </a:prstGeom>
          </p:spPr>
          <p:txBody>
            <a:bodyPr wrap="none">
              <a:spAutoFit/>
            </a:bodyPr>
            <a:lstStyle/>
            <a:p>
              <a:r>
                <a:rPr lang="es-ES" sz="1200" b="1" u="sng" dirty="0">
                  <a:latin typeface="Arial Narrow" panose="020B0606020202030204" pitchFamily="34" charset="0"/>
                </a:rPr>
                <a:t>Trabajo </a:t>
              </a:r>
              <a:endParaRPr lang="es-ES" sz="1200" b="1" u="sng" dirty="0">
                <a:solidFill>
                  <a:sysClr val="windowText" lastClr="000000"/>
                </a:solidFill>
                <a:latin typeface="Arial Narrow" panose="020B0606020202030204" pitchFamily="34" charset="0"/>
              </a:endParaRPr>
            </a:p>
          </p:txBody>
        </p:sp>
        <p:sp>
          <p:nvSpPr>
            <p:cNvPr id="113" name="112 Rectángulo"/>
            <p:cNvSpPr/>
            <p:nvPr/>
          </p:nvSpPr>
          <p:spPr>
            <a:xfrm>
              <a:off x="5381754" y="1896874"/>
              <a:ext cx="720069" cy="276999"/>
            </a:xfrm>
            <a:prstGeom prst="rect">
              <a:avLst/>
            </a:prstGeom>
          </p:spPr>
          <p:txBody>
            <a:bodyPr wrap="none">
              <a:spAutoFit/>
            </a:bodyPr>
            <a:lstStyle/>
            <a:p>
              <a:r>
                <a:rPr lang="es-ES" sz="1200" b="1" dirty="0">
                  <a:latin typeface="Arial Narrow" panose="020B0606020202030204" pitchFamily="34" charset="0"/>
                </a:rPr>
                <a:t>34 casos</a:t>
              </a:r>
              <a:endParaRPr lang="es-CO" sz="1200" dirty="0">
                <a:latin typeface="Arial Narrow" panose="020B0606020202030204" pitchFamily="34" charset="0"/>
              </a:endParaRPr>
            </a:p>
          </p:txBody>
        </p:sp>
      </p:grpSp>
      <p:pic>
        <p:nvPicPr>
          <p:cNvPr id="2060" name="Picture 12"/>
          <p:cNvPicPr>
            <a:picLocks noChangeAspect="1" noChangeArrowheads="1"/>
          </p:cNvPicPr>
          <p:nvPr/>
        </p:nvPicPr>
        <p:blipFill>
          <a:blip r:embed="rId13">
            <a:biLevel thresh="50000"/>
            <a:extLst>
              <a:ext uri="{28A0092B-C50C-407E-A947-70E740481C1C}">
                <a14:useLocalDpi xmlns:a14="http://schemas.microsoft.com/office/drawing/2010/main" val="0"/>
              </a:ext>
            </a:extLst>
          </a:blip>
          <a:srcRect/>
          <a:stretch>
            <a:fillRect/>
          </a:stretch>
        </p:blipFill>
        <p:spPr bwMode="auto">
          <a:xfrm>
            <a:off x="5600599" y="6134263"/>
            <a:ext cx="493788" cy="6332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14" name="113 Grupo"/>
          <p:cNvGrpSpPr/>
          <p:nvPr/>
        </p:nvGrpSpPr>
        <p:grpSpPr>
          <a:xfrm>
            <a:off x="5309646" y="6679417"/>
            <a:ext cx="1144763" cy="895160"/>
            <a:chOff x="2420491" y="3162904"/>
            <a:chExt cx="1144763" cy="895160"/>
          </a:xfrm>
        </p:grpSpPr>
        <p:sp>
          <p:nvSpPr>
            <p:cNvPr id="115" name="114 Rectángulo redondeado"/>
            <p:cNvSpPr/>
            <p:nvPr/>
          </p:nvSpPr>
          <p:spPr>
            <a:xfrm>
              <a:off x="2609254" y="3431176"/>
              <a:ext cx="733607"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9,4%</a:t>
              </a:r>
            </a:p>
          </p:txBody>
        </p:sp>
        <p:sp>
          <p:nvSpPr>
            <p:cNvPr id="116" name="115 Rectángulo"/>
            <p:cNvSpPr/>
            <p:nvPr/>
          </p:nvSpPr>
          <p:spPr>
            <a:xfrm>
              <a:off x="2420491" y="3162904"/>
              <a:ext cx="1144763" cy="276999"/>
            </a:xfrm>
            <a:prstGeom prst="rect">
              <a:avLst/>
            </a:prstGeom>
          </p:spPr>
          <p:txBody>
            <a:bodyPr wrap="square">
              <a:spAutoFit/>
            </a:bodyPr>
            <a:lstStyle/>
            <a:p>
              <a:pPr algn="ctr"/>
              <a:r>
                <a:rPr lang="es-ES" sz="1200" b="1" u="sng" dirty="0">
                  <a:latin typeface="Arial Narrow" panose="020B0606020202030204" pitchFamily="34" charset="0"/>
                </a:rPr>
                <a:t>Bares/Tabernas</a:t>
              </a:r>
              <a:endParaRPr lang="es-ES" sz="1200" b="1" u="sng" dirty="0">
                <a:solidFill>
                  <a:sysClr val="windowText" lastClr="000000"/>
                </a:solidFill>
                <a:latin typeface="Arial Narrow" panose="020B0606020202030204" pitchFamily="34" charset="0"/>
              </a:endParaRPr>
            </a:p>
          </p:txBody>
        </p:sp>
        <p:sp>
          <p:nvSpPr>
            <p:cNvPr id="117" name="116 Rectángulo"/>
            <p:cNvSpPr/>
            <p:nvPr/>
          </p:nvSpPr>
          <p:spPr>
            <a:xfrm>
              <a:off x="2606048" y="3781065"/>
              <a:ext cx="720069" cy="276999"/>
            </a:xfrm>
            <a:prstGeom prst="rect">
              <a:avLst/>
            </a:prstGeom>
          </p:spPr>
          <p:txBody>
            <a:bodyPr wrap="none">
              <a:spAutoFit/>
            </a:bodyPr>
            <a:lstStyle/>
            <a:p>
              <a:r>
                <a:rPr lang="es-ES" sz="1200" b="1" dirty="0">
                  <a:latin typeface="Arial Narrow" panose="020B0606020202030204" pitchFamily="34" charset="0"/>
                </a:rPr>
                <a:t>30 casos</a:t>
              </a:r>
              <a:endParaRPr lang="es-CO" sz="1200" dirty="0">
                <a:latin typeface="Arial Narrow" panose="020B0606020202030204" pitchFamily="34" charset="0"/>
              </a:endParaRPr>
            </a:p>
          </p:txBody>
        </p:sp>
      </p:grpSp>
      <p:grpSp>
        <p:nvGrpSpPr>
          <p:cNvPr id="79" name="78 Grupo"/>
          <p:cNvGrpSpPr/>
          <p:nvPr/>
        </p:nvGrpSpPr>
        <p:grpSpPr>
          <a:xfrm>
            <a:off x="52198" y="5797015"/>
            <a:ext cx="2480325" cy="436841"/>
            <a:chOff x="3054754" y="484500"/>
            <a:chExt cx="2375609" cy="436841"/>
          </a:xfrm>
        </p:grpSpPr>
        <p:sp>
          <p:nvSpPr>
            <p:cNvPr id="97" name="96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dirty="0">
                <a:latin typeface="Arial Narrow" panose="020B0606020202030204" pitchFamily="34" charset="0"/>
              </a:endParaRPr>
            </a:p>
          </p:txBody>
        </p:sp>
        <p:sp>
          <p:nvSpPr>
            <p:cNvPr id="98" name="97 CuadroTexto"/>
            <p:cNvSpPr txBox="1"/>
            <p:nvPr/>
          </p:nvSpPr>
          <p:spPr>
            <a:xfrm>
              <a:off x="3054754" y="484500"/>
              <a:ext cx="2339087" cy="307777"/>
            </a:xfrm>
            <a:prstGeom prst="rect">
              <a:avLst/>
            </a:prstGeom>
            <a:noFill/>
          </p:spPr>
          <p:txBody>
            <a:bodyPr wrap="square" rtlCol="0">
              <a:spAutoFit/>
            </a:bodyPr>
            <a:lstStyle/>
            <a:p>
              <a:pPr algn="ctr"/>
              <a:r>
                <a:rPr lang="es-ES" sz="1400" b="1" dirty="0">
                  <a:latin typeface="Arial Narrow" panose="020B0606020202030204" pitchFamily="34" charset="0"/>
                </a:rPr>
                <a:t>Sexo y Edad</a:t>
              </a:r>
            </a:p>
          </p:txBody>
        </p:sp>
      </p:grpSp>
      <p:grpSp>
        <p:nvGrpSpPr>
          <p:cNvPr id="99" name="98 Grupo"/>
          <p:cNvGrpSpPr/>
          <p:nvPr/>
        </p:nvGrpSpPr>
        <p:grpSpPr>
          <a:xfrm>
            <a:off x="3843436" y="5763791"/>
            <a:ext cx="3281003" cy="436841"/>
            <a:chOff x="3054754" y="484500"/>
            <a:chExt cx="2375609" cy="436841"/>
          </a:xfrm>
        </p:grpSpPr>
        <p:sp>
          <p:nvSpPr>
            <p:cNvPr id="100" name="99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dirty="0">
                <a:latin typeface="Arial Narrow" panose="020B0606020202030204" pitchFamily="34" charset="0"/>
              </a:endParaRPr>
            </a:p>
          </p:txBody>
        </p:sp>
        <p:sp>
          <p:nvSpPr>
            <p:cNvPr id="101" name="100 CuadroTexto"/>
            <p:cNvSpPr txBox="1"/>
            <p:nvPr/>
          </p:nvSpPr>
          <p:spPr>
            <a:xfrm>
              <a:off x="3054754" y="484500"/>
              <a:ext cx="2339087" cy="307777"/>
            </a:xfrm>
            <a:prstGeom prst="rect">
              <a:avLst/>
            </a:prstGeom>
            <a:noFill/>
          </p:spPr>
          <p:txBody>
            <a:bodyPr wrap="square" rtlCol="0">
              <a:spAutoFit/>
            </a:bodyPr>
            <a:lstStyle/>
            <a:p>
              <a:pPr algn="ctr"/>
              <a:r>
                <a:rPr lang="es-ES" sz="1400" b="1" dirty="0">
                  <a:latin typeface="Arial Narrow" panose="020B0606020202030204" pitchFamily="34" charset="0"/>
                </a:rPr>
                <a:t>Lugar de exposición</a:t>
              </a:r>
            </a:p>
          </p:txBody>
        </p:sp>
      </p:grpSp>
      <p:grpSp>
        <p:nvGrpSpPr>
          <p:cNvPr id="126" name="2 Grupo"/>
          <p:cNvGrpSpPr/>
          <p:nvPr/>
        </p:nvGrpSpPr>
        <p:grpSpPr>
          <a:xfrm>
            <a:off x="1430193" y="6183062"/>
            <a:ext cx="871645" cy="1366299"/>
            <a:chOff x="1707100" y="1161621"/>
            <a:chExt cx="1065567" cy="1816232"/>
          </a:xfrm>
        </p:grpSpPr>
        <p:sp>
          <p:nvSpPr>
            <p:cNvPr id="127" name="41 Rectángulo redondeado"/>
            <p:cNvSpPr/>
            <p:nvPr/>
          </p:nvSpPr>
          <p:spPr>
            <a:xfrm>
              <a:off x="1707100" y="2150339"/>
              <a:ext cx="966980" cy="442799"/>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37,2%</a:t>
              </a:r>
            </a:p>
          </p:txBody>
        </p:sp>
        <p:sp>
          <p:nvSpPr>
            <p:cNvPr id="128" name="31 Rectángulo"/>
            <p:cNvSpPr/>
            <p:nvPr/>
          </p:nvSpPr>
          <p:spPr>
            <a:xfrm>
              <a:off x="1711689" y="1791006"/>
              <a:ext cx="954735" cy="368217"/>
            </a:xfrm>
            <a:prstGeom prst="rect">
              <a:avLst/>
            </a:prstGeom>
          </p:spPr>
          <p:txBody>
            <a:bodyPr wrap="none">
              <a:spAutoFit/>
            </a:bodyPr>
            <a:lstStyle/>
            <a:p>
              <a:r>
                <a:rPr lang="es-ES" sz="1200" b="1" u="sng" dirty="0">
                  <a:latin typeface="Arial Narrow" panose="020B0606020202030204" pitchFamily="34" charset="0"/>
                </a:rPr>
                <a:t>Femenino</a:t>
              </a:r>
              <a:endParaRPr lang="es-ES" sz="1200" b="1" u="sng" dirty="0">
                <a:solidFill>
                  <a:sysClr val="windowText" lastClr="000000"/>
                </a:solidFill>
                <a:latin typeface="Arial Narrow" panose="020B0606020202030204" pitchFamily="34" charset="0"/>
              </a:endParaRPr>
            </a:p>
          </p:txBody>
        </p:sp>
        <p:sp>
          <p:nvSpPr>
            <p:cNvPr id="129" name="34 Rectángulo"/>
            <p:cNvSpPr/>
            <p:nvPr/>
          </p:nvSpPr>
          <p:spPr>
            <a:xfrm>
              <a:off x="1806175" y="2609636"/>
              <a:ext cx="966492" cy="368217"/>
            </a:xfrm>
            <a:prstGeom prst="rect">
              <a:avLst/>
            </a:prstGeom>
          </p:spPr>
          <p:txBody>
            <a:bodyPr wrap="none">
              <a:spAutoFit/>
            </a:bodyPr>
            <a:lstStyle/>
            <a:p>
              <a:r>
                <a:rPr lang="es-ES" sz="1200" b="1" dirty="0">
                  <a:latin typeface="Arial Narrow" panose="020B0606020202030204" pitchFamily="34" charset="0"/>
                </a:rPr>
                <a:t>119 casos</a:t>
              </a:r>
              <a:endParaRPr lang="es-CO" sz="1200" dirty="0">
                <a:latin typeface="Arial Narrow" panose="020B0606020202030204" pitchFamily="34" charset="0"/>
              </a:endParaRPr>
            </a:p>
          </p:txBody>
        </p:sp>
        <p:pic>
          <p:nvPicPr>
            <p:cNvPr id="130" name="Picture 3"/>
            <p:cNvPicPr>
              <a:picLocks noChangeAspect="1" noChangeArrowheads="1"/>
            </p:cNvPicPr>
            <p:nvPr/>
          </p:nvPicPr>
          <p:blipFill rotWithShape="1">
            <a:blip r:embed="rId6">
              <a:biLevel thresh="75000"/>
              <a:extLst>
                <a:ext uri="{28A0092B-C50C-407E-A947-70E740481C1C}">
                  <a14:useLocalDpi xmlns:a14="http://schemas.microsoft.com/office/drawing/2010/main" val="0"/>
                </a:ext>
              </a:extLst>
            </a:blip>
            <a:srcRect l="29313" t="7366" r="56038"/>
            <a:stretch/>
          </p:blipFill>
          <p:spPr bwMode="auto">
            <a:xfrm>
              <a:off x="1862841" y="1161621"/>
              <a:ext cx="530003" cy="6998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81" name="Picture 5">
            <a:extLst>
              <a:ext uri="{FF2B5EF4-FFF2-40B4-BE49-F238E27FC236}">
                <a16:creationId xmlns:a16="http://schemas.microsoft.com/office/drawing/2014/main" id="{B665D345-18D6-4EB2-8A9E-AC6977636351}"/>
              </a:ext>
            </a:extLst>
          </p:cNvPr>
          <p:cNvPicPr>
            <a:picLocks noChangeAspect="1" noChangeArrowheads="1"/>
          </p:cNvPicPr>
          <p:nvPr/>
        </p:nvPicPr>
        <p:blipFill rotWithShape="1">
          <a:blip r:embed="rId14">
            <a:extLst>
              <a:ext uri="{BEBA8EAE-BF5A-486C-A8C5-ECC9F3942E4B}">
                <a14:imgProps xmlns:a14="http://schemas.microsoft.com/office/drawing/2010/main">
                  <a14:imgLayer r:embed="rId15">
                    <a14:imgEffect>
                      <a14:backgroundRemoval t="8861" b="100000" l="9769" r="35476"/>
                    </a14:imgEffect>
                  </a14:imgLayer>
                </a14:imgProps>
              </a:ext>
              <a:ext uri="{28A0092B-C50C-407E-A947-70E740481C1C}">
                <a14:useLocalDpi xmlns:a14="http://schemas.microsoft.com/office/drawing/2010/main" val="0"/>
              </a:ext>
            </a:extLst>
          </a:blip>
          <a:srcRect l="10893" r="64411"/>
          <a:stretch/>
        </p:blipFill>
        <p:spPr bwMode="auto">
          <a:xfrm>
            <a:off x="5403184" y="7501551"/>
            <a:ext cx="904106" cy="6839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2" name="Picture 6">
            <a:extLst>
              <a:ext uri="{FF2B5EF4-FFF2-40B4-BE49-F238E27FC236}">
                <a16:creationId xmlns:a16="http://schemas.microsoft.com/office/drawing/2014/main" id="{ADDCC91F-F042-4E4C-8FE1-1F27708C3301}"/>
              </a:ext>
            </a:extLst>
          </p:cNvPr>
          <p:cNvPicPr>
            <a:picLocks noChangeAspect="1" noChangeArrowheads="1"/>
          </p:cNvPicPr>
          <p:nvPr/>
        </p:nvPicPr>
        <p:blipFill rotWithShape="1">
          <a:blip r:embed="rId16">
            <a:extLst>
              <a:ext uri="{BEBA8EAE-BF5A-486C-A8C5-ECC9F3942E4B}">
                <a14:imgProps xmlns:a14="http://schemas.microsoft.com/office/drawing/2010/main">
                  <a14:imgLayer r:embed="rId17">
                    <a14:imgEffect>
                      <a14:backgroundRemoval t="0" b="100000" l="55467" r="84267"/>
                    </a14:imgEffect>
                  </a14:imgLayer>
                </a14:imgProps>
              </a:ext>
              <a:ext uri="{28A0092B-C50C-407E-A947-70E740481C1C}">
                <a14:useLocalDpi xmlns:a14="http://schemas.microsoft.com/office/drawing/2010/main" val="0"/>
              </a:ext>
            </a:extLst>
          </a:blip>
          <a:srcRect l="55406" r="19477"/>
          <a:stretch/>
        </p:blipFill>
        <p:spPr bwMode="auto">
          <a:xfrm>
            <a:off x="6246055" y="7567347"/>
            <a:ext cx="844527" cy="708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3" name="84 Grupo">
            <a:extLst>
              <a:ext uri="{FF2B5EF4-FFF2-40B4-BE49-F238E27FC236}">
                <a16:creationId xmlns:a16="http://schemas.microsoft.com/office/drawing/2014/main" id="{662AAAA1-4E78-4481-92D9-CA9334048BA3}"/>
              </a:ext>
            </a:extLst>
          </p:cNvPr>
          <p:cNvGrpSpPr/>
          <p:nvPr/>
        </p:nvGrpSpPr>
        <p:grpSpPr>
          <a:xfrm>
            <a:off x="5154891" y="8220299"/>
            <a:ext cx="1335334" cy="706735"/>
            <a:chOff x="37098" y="7409712"/>
            <a:chExt cx="1229607" cy="420265"/>
          </a:xfrm>
        </p:grpSpPr>
        <p:sp>
          <p:nvSpPr>
            <p:cNvPr id="84" name="85 CuadroTexto">
              <a:extLst>
                <a:ext uri="{FF2B5EF4-FFF2-40B4-BE49-F238E27FC236}">
                  <a16:creationId xmlns:a16="http://schemas.microsoft.com/office/drawing/2014/main" id="{CC238E2B-6320-469A-B131-F5537EFE1BD5}"/>
                </a:ext>
              </a:extLst>
            </p:cNvPr>
            <p:cNvSpPr txBox="1"/>
            <p:nvPr/>
          </p:nvSpPr>
          <p:spPr>
            <a:xfrm>
              <a:off x="37098" y="7409712"/>
              <a:ext cx="1229607" cy="164719"/>
            </a:xfrm>
            <a:prstGeom prst="rect">
              <a:avLst/>
            </a:prstGeom>
            <a:noFill/>
          </p:spPr>
          <p:txBody>
            <a:bodyPr wrap="square" rtlCol="0">
              <a:spAutoFit/>
            </a:bodyPr>
            <a:lstStyle/>
            <a:p>
              <a:pPr algn="ctr"/>
              <a:r>
                <a:rPr lang="es-ES" sz="1200" b="1" u="sng" dirty="0">
                  <a:latin typeface="Arial Narrow" panose="020B0606020202030204" pitchFamily="34" charset="0"/>
                </a:rPr>
                <a:t>Hospitalizados</a:t>
              </a:r>
            </a:p>
          </p:txBody>
        </p:sp>
        <p:sp>
          <p:nvSpPr>
            <p:cNvPr id="85" name="86 Rectángulo redondeado">
              <a:extLst>
                <a:ext uri="{FF2B5EF4-FFF2-40B4-BE49-F238E27FC236}">
                  <a16:creationId xmlns:a16="http://schemas.microsoft.com/office/drawing/2014/main" id="{BF53C72B-8251-4130-9F78-74696754CD80}"/>
                </a:ext>
              </a:extLst>
            </p:cNvPr>
            <p:cNvSpPr/>
            <p:nvPr/>
          </p:nvSpPr>
          <p:spPr>
            <a:xfrm>
              <a:off x="249055" y="7599703"/>
              <a:ext cx="805692" cy="230274"/>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solidFill>
                    <a:schemeClr val="tx1"/>
                  </a:solidFill>
                  <a:latin typeface="Arial Narrow" panose="020B0606020202030204" pitchFamily="34" charset="0"/>
                </a:rPr>
                <a:t>22,5% </a:t>
              </a:r>
            </a:p>
            <a:p>
              <a:pPr algn="ctr"/>
              <a:r>
                <a:rPr lang="es-ES" sz="1200" b="1" dirty="0">
                  <a:solidFill>
                    <a:schemeClr val="tx1"/>
                  </a:solidFill>
                  <a:latin typeface="Arial Narrow" panose="020B0606020202030204" pitchFamily="34" charset="0"/>
                </a:rPr>
                <a:t>72 casos </a:t>
              </a:r>
            </a:p>
          </p:txBody>
        </p:sp>
      </p:grpSp>
      <p:grpSp>
        <p:nvGrpSpPr>
          <p:cNvPr id="86" name="88 Grupo">
            <a:extLst>
              <a:ext uri="{FF2B5EF4-FFF2-40B4-BE49-F238E27FC236}">
                <a16:creationId xmlns:a16="http://schemas.microsoft.com/office/drawing/2014/main" id="{D1AB1965-371E-492E-B658-3F461F1F4E4A}"/>
              </a:ext>
            </a:extLst>
          </p:cNvPr>
          <p:cNvGrpSpPr/>
          <p:nvPr/>
        </p:nvGrpSpPr>
        <p:grpSpPr>
          <a:xfrm>
            <a:off x="6094749" y="8139545"/>
            <a:ext cx="1229607" cy="784842"/>
            <a:chOff x="-14122" y="7072716"/>
            <a:chExt cx="1229607" cy="650645"/>
          </a:xfrm>
        </p:grpSpPr>
        <p:sp>
          <p:nvSpPr>
            <p:cNvPr id="87" name="89 CuadroTexto">
              <a:extLst>
                <a:ext uri="{FF2B5EF4-FFF2-40B4-BE49-F238E27FC236}">
                  <a16:creationId xmlns:a16="http://schemas.microsoft.com/office/drawing/2014/main" id="{68260BE5-C6A5-43B1-A300-5FA2FF71526C}"/>
                </a:ext>
              </a:extLst>
            </p:cNvPr>
            <p:cNvSpPr txBox="1"/>
            <p:nvPr/>
          </p:nvSpPr>
          <p:spPr>
            <a:xfrm>
              <a:off x="-14122" y="7072716"/>
              <a:ext cx="1229607" cy="229636"/>
            </a:xfrm>
            <a:prstGeom prst="rect">
              <a:avLst/>
            </a:prstGeom>
            <a:noFill/>
          </p:spPr>
          <p:txBody>
            <a:bodyPr wrap="square" rtlCol="0">
              <a:spAutoFit/>
            </a:bodyPr>
            <a:lstStyle/>
            <a:p>
              <a:pPr algn="ctr"/>
              <a:r>
                <a:rPr lang="es-ES" sz="1200" b="1" u="sng" dirty="0">
                  <a:latin typeface="Arial Narrow" panose="020B0606020202030204" pitchFamily="34" charset="0"/>
                </a:rPr>
                <a:t>Defunciones</a:t>
              </a:r>
            </a:p>
          </p:txBody>
        </p:sp>
        <p:sp>
          <p:nvSpPr>
            <p:cNvPr id="95" name="90 Rectángulo redondeado">
              <a:extLst>
                <a:ext uri="{FF2B5EF4-FFF2-40B4-BE49-F238E27FC236}">
                  <a16:creationId xmlns:a16="http://schemas.microsoft.com/office/drawing/2014/main" id="{28F3D7C9-7F10-4E97-AC5B-A5FBD0B1E948}"/>
                </a:ext>
              </a:extLst>
            </p:cNvPr>
            <p:cNvSpPr/>
            <p:nvPr/>
          </p:nvSpPr>
          <p:spPr>
            <a:xfrm>
              <a:off x="232404" y="7363321"/>
              <a:ext cx="813055"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dirty="0">
                <a:solidFill>
                  <a:schemeClr val="tx1"/>
                </a:solidFill>
                <a:latin typeface="Arial Narrow" panose="020B0606020202030204" pitchFamily="34" charset="0"/>
              </a:endParaRPr>
            </a:p>
            <a:p>
              <a:pPr algn="ctr"/>
              <a:r>
                <a:rPr lang="es-ES" sz="1200" b="1" dirty="0">
                  <a:solidFill>
                    <a:schemeClr val="tx1"/>
                  </a:solidFill>
                  <a:latin typeface="Arial Narrow" panose="020B0606020202030204" pitchFamily="34" charset="0"/>
                </a:rPr>
                <a:t>1%</a:t>
              </a:r>
            </a:p>
            <a:p>
              <a:pPr algn="ctr"/>
              <a:r>
                <a:rPr lang="es-ES" sz="1200" b="1" dirty="0">
                  <a:solidFill>
                    <a:schemeClr val="tx1"/>
                  </a:solidFill>
                  <a:latin typeface="Arial Narrow" panose="020B0606020202030204" pitchFamily="34" charset="0"/>
                </a:rPr>
                <a:t>3 casos</a:t>
              </a:r>
            </a:p>
            <a:p>
              <a:pPr algn="ctr"/>
              <a:endParaRPr lang="es-ES" sz="1200" b="1" dirty="0">
                <a:solidFill>
                  <a:schemeClr val="tx1"/>
                </a:solidFill>
                <a:latin typeface="Arial Narrow" panose="020B0606020202030204" pitchFamily="34" charset="0"/>
              </a:endParaRPr>
            </a:p>
          </p:txBody>
        </p:sp>
      </p:grpSp>
      <p:pic>
        <p:nvPicPr>
          <p:cNvPr id="119" name="Picture 5">
            <a:extLst>
              <a:ext uri="{FF2B5EF4-FFF2-40B4-BE49-F238E27FC236}">
                <a16:creationId xmlns:a16="http://schemas.microsoft.com/office/drawing/2014/main" id="{7171EB49-A713-4554-85D1-B591E7EF4C9A}"/>
              </a:ext>
            </a:extLst>
          </p:cNvPr>
          <p:cNvPicPr>
            <a:picLocks noChangeAspect="1" noChangeArrowheads="1"/>
          </p:cNvPicPr>
          <p:nvPr/>
        </p:nvPicPr>
        <p:blipFill>
          <a:blip r:embed="rId18">
            <a:biLevel thresh="50000"/>
            <a:extLst>
              <a:ext uri="{28A0092B-C50C-407E-A947-70E740481C1C}">
                <a14:useLocalDpi xmlns:a14="http://schemas.microsoft.com/office/drawing/2010/main" val="0"/>
              </a:ext>
            </a:extLst>
          </a:blip>
          <a:srcRect/>
          <a:stretch>
            <a:fillRect/>
          </a:stretch>
        </p:blipFill>
        <p:spPr bwMode="auto">
          <a:xfrm>
            <a:off x="1105817" y="7704338"/>
            <a:ext cx="933450" cy="74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4" name="89 Rectángulo redondeado">
            <a:extLst>
              <a:ext uri="{FF2B5EF4-FFF2-40B4-BE49-F238E27FC236}">
                <a16:creationId xmlns:a16="http://schemas.microsoft.com/office/drawing/2014/main" id="{3C85E2C0-ABE1-4847-A151-9F3962865E77}"/>
              </a:ext>
            </a:extLst>
          </p:cNvPr>
          <p:cNvSpPr/>
          <p:nvPr/>
        </p:nvSpPr>
        <p:spPr>
          <a:xfrm>
            <a:off x="2095018" y="7661565"/>
            <a:ext cx="1856730" cy="1407659"/>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solidFill>
                  <a:schemeClr val="tx1"/>
                </a:solidFill>
                <a:latin typeface="Arial Narrow" panose="020B0606020202030204" pitchFamily="34" charset="0"/>
              </a:rPr>
              <a:t>Régimen contributivo</a:t>
            </a:r>
            <a:endParaRPr lang="es-ES" sz="1600" b="1" dirty="0">
              <a:solidFill>
                <a:schemeClr val="tx1"/>
              </a:solidFill>
              <a:latin typeface="Arial Narrow" panose="020B0606020202030204" pitchFamily="34" charset="0"/>
            </a:endParaRPr>
          </a:p>
          <a:p>
            <a:pPr algn="ctr"/>
            <a:r>
              <a:rPr lang="es-ES" sz="1600" b="1" dirty="0">
                <a:solidFill>
                  <a:schemeClr val="tx1"/>
                </a:solidFill>
                <a:latin typeface="Arial Narrow" panose="020B0606020202030204" pitchFamily="34" charset="0"/>
              </a:rPr>
              <a:t>66,9,% - 214 casos</a:t>
            </a:r>
          </a:p>
          <a:p>
            <a:pPr algn="ctr"/>
            <a:r>
              <a:rPr lang="es-ES" sz="1200" b="1" dirty="0">
                <a:solidFill>
                  <a:schemeClr val="tx1"/>
                </a:solidFill>
                <a:latin typeface="Arial Narrow" panose="020B0606020202030204" pitchFamily="34" charset="0"/>
              </a:rPr>
              <a:t>Régimen</a:t>
            </a:r>
            <a:r>
              <a:rPr lang="es-ES" sz="1600" b="1" dirty="0">
                <a:solidFill>
                  <a:schemeClr val="tx1"/>
                </a:solidFill>
                <a:latin typeface="Arial Narrow" panose="020B0606020202030204" pitchFamily="34" charset="0"/>
              </a:rPr>
              <a:t> </a:t>
            </a:r>
            <a:r>
              <a:rPr lang="es-ES" sz="1200" b="1" dirty="0">
                <a:solidFill>
                  <a:schemeClr val="tx1"/>
                </a:solidFill>
                <a:latin typeface="Arial Narrow" panose="020B0606020202030204" pitchFamily="34" charset="0"/>
              </a:rPr>
              <a:t> subsidiado</a:t>
            </a:r>
            <a:endParaRPr lang="es-ES" sz="1600" b="1" dirty="0">
              <a:solidFill>
                <a:schemeClr val="tx1"/>
              </a:solidFill>
              <a:latin typeface="Arial Narrow" panose="020B0606020202030204" pitchFamily="34" charset="0"/>
            </a:endParaRPr>
          </a:p>
          <a:p>
            <a:pPr algn="ctr"/>
            <a:r>
              <a:rPr lang="es-ES" sz="1600" b="1" dirty="0">
                <a:solidFill>
                  <a:schemeClr val="tx1"/>
                </a:solidFill>
                <a:latin typeface="Arial Narrow" panose="020B0606020202030204" pitchFamily="34" charset="0"/>
              </a:rPr>
              <a:t>19,4% - 62 casos</a:t>
            </a:r>
          </a:p>
        </p:txBody>
      </p:sp>
      <p:sp>
        <p:nvSpPr>
          <p:cNvPr id="135" name="90 Rectángulo redondeado">
            <a:extLst>
              <a:ext uri="{FF2B5EF4-FFF2-40B4-BE49-F238E27FC236}">
                <a16:creationId xmlns:a16="http://schemas.microsoft.com/office/drawing/2014/main" id="{528901BB-0510-443F-A116-8A276527FB3D}"/>
              </a:ext>
            </a:extLst>
          </p:cNvPr>
          <p:cNvSpPr/>
          <p:nvPr/>
        </p:nvSpPr>
        <p:spPr>
          <a:xfrm>
            <a:off x="1139917" y="8550500"/>
            <a:ext cx="861489" cy="434299"/>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u="sng" dirty="0">
                <a:solidFill>
                  <a:schemeClr val="tx1"/>
                </a:solidFill>
                <a:latin typeface="Arial Narrow" panose="020B0606020202030204" pitchFamily="34" charset="0"/>
              </a:rPr>
              <a:t>Afiliación al SGSS</a:t>
            </a:r>
            <a:endParaRPr lang="es-ES" sz="1200" b="1" dirty="0">
              <a:solidFill>
                <a:schemeClr val="tx1"/>
              </a:solidFill>
              <a:latin typeface="Arial Narrow" panose="020B0606020202030204" pitchFamily="34" charset="0"/>
            </a:endParaRPr>
          </a:p>
        </p:txBody>
      </p:sp>
      <p:pic>
        <p:nvPicPr>
          <p:cNvPr id="136" name="Picture 6">
            <a:extLst>
              <a:ext uri="{FF2B5EF4-FFF2-40B4-BE49-F238E27FC236}">
                <a16:creationId xmlns:a16="http://schemas.microsoft.com/office/drawing/2014/main" id="{7570DA24-68C3-40D4-B93F-6733CCA47E3E}"/>
              </a:ext>
            </a:extLst>
          </p:cNvPr>
          <p:cNvPicPr>
            <a:picLocks noChangeAspect="1" noChangeArrowheads="1"/>
          </p:cNvPicPr>
          <p:nvPr/>
        </p:nvPicPr>
        <p:blipFill>
          <a:blip r:embed="rId19">
            <a:biLevel thresh="50000"/>
            <a:extLst>
              <a:ext uri="{28A0092B-C50C-407E-A947-70E740481C1C}">
                <a14:useLocalDpi xmlns:a14="http://schemas.microsoft.com/office/drawing/2010/main" val="0"/>
              </a:ext>
            </a:extLst>
          </a:blip>
          <a:srcRect/>
          <a:stretch>
            <a:fillRect/>
          </a:stretch>
        </p:blipFill>
        <p:spPr bwMode="auto">
          <a:xfrm>
            <a:off x="4240881" y="7524038"/>
            <a:ext cx="942975" cy="77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9" name="73 Rectángulo redondeado">
            <a:extLst>
              <a:ext uri="{FF2B5EF4-FFF2-40B4-BE49-F238E27FC236}">
                <a16:creationId xmlns:a16="http://schemas.microsoft.com/office/drawing/2014/main" id="{2CA79FD0-9DC9-478C-98A4-818D4C5C6F3C}"/>
              </a:ext>
            </a:extLst>
          </p:cNvPr>
          <p:cNvSpPr/>
          <p:nvPr/>
        </p:nvSpPr>
        <p:spPr>
          <a:xfrm>
            <a:off x="3993375" y="8344594"/>
            <a:ext cx="1318662" cy="569573"/>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dirty="0">
              <a:solidFill>
                <a:schemeClr val="tx1"/>
              </a:solidFill>
              <a:latin typeface="Arial Narrow" panose="020B0606020202030204" pitchFamily="34" charset="0"/>
            </a:endParaRPr>
          </a:p>
          <a:p>
            <a:pPr algn="ctr"/>
            <a:r>
              <a:rPr lang="es-ES" sz="1200" b="1" dirty="0">
                <a:solidFill>
                  <a:schemeClr val="tx1"/>
                </a:solidFill>
                <a:latin typeface="Arial Narrow" panose="020B0606020202030204" pitchFamily="34" charset="0"/>
              </a:rPr>
              <a:t>Cabecera mpal</a:t>
            </a:r>
          </a:p>
          <a:p>
            <a:pPr algn="ctr"/>
            <a:r>
              <a:rPr lang="es-ES" sz="1200" b="1" dirty="0">
                <a:solidFill>
                  <a:schemeClr val="tx1"/>
                </a:solidFill>
                <a:latin typeface="Arial Narrow" panose="020B0606020202030204" pitchFamily="34" charset="0"/>
              </a:rPr>
              <a:t>99%</a:t>
            </a:r>
          </a:p>
          <a:p>
            <a:pPr algn="ctr"/>
            <a:r>
              <a:rPr lang="es-ES" sz="1200" b="1" dirty="0">
                <a:solidFill>
                  <a:schemeClr val="tx1"/>
                </a:solidFill>
                <a:latin typeface="Arial Narrow" panose="020B0606020202030204" pitchFamily="34" charset="0"/>
              </a:rPr>
              <a:t>316 casos</a:t>
            </a:r>
          </a:p>
          <a:p>
            <a:pPr algn="ctr"/>
            <a:endParaRPr lang="es-ES" sz="1200" b="1" dirty="0">
              <a:solidFill>
                <a:schemeClr val="tx1"/>
              </a:solidFill>
              <a:latin typeface="Arial Narrow" panose="020B0606020202030204" pitchFamily="34" charset="0"/>
            </a:endParaRPr>
          </a:p>
        </p:txBody>
      </p:sp>
      <p:sp>
        <p:nvSpPr>
          <p:cNvPr id="141" name="5 Rectángulo">
            <a:extLst>
              <a:ext uri="{FF2B5EF4-FFF2-40B4-BE49-F238E27FC236}">
                <a16:creationId xmlns:a16="http://schemas.microsoft.com/office/drawing/2014/main" id="{FABF4AE2-6AB5-4F5D-9351-FD3984D82E76}"/>
              </a:ext>
            </a:extLst>
          </p:cNvPr>
          <p:cNvSpPr/>
          <p:nvPr/>
        </p:nvSpPr>
        <p:spPr>
          <a:xfrm>
            <a:off x="2196117" y="2571347"/>
            <a:ext cx="4946011" cy="492443"/>
          </a:xfrm>
          <a:prstGeom prst="rect">
            <a:avLst/>
          </a:prstGeom>
        </p:spPr>
        <p:txBody>
          <a:bodyPr wrap="square">
            <a:spAutoFit/>
          </a:bodyPr>
          <a:lstStyle/>
          <a:p>
            <a:r>
              <a:rPr lang="es-ES" sz="600" dirty="0">
                <a:latin typeface="Arial Narrow" panose="020B0606020202030204" pitchFamily="34" charset="0"/>
              </a:rPr>
              <a:t>Fuente: SIVIGILA. Secretaria de Salud de Medellín Distrito de Ciencia Tecnología e Innovación.</a:t>
            </a:r>
          </a:p>
          <a:p>
            <a:pPr algn="just"/>
            <a:r>
              <a:rPr lang="es-ES" sz="1000" dirty="0">
                <a:latin typeface="Arial Narrow" panose="020B0606020202030204" pitchFamily="34" charset="0"/>
              </a:rPr>
              <a:t>Figura. Canal endémico de </a:t>
            </a:r>
            <a:r>
              <a:rPr lang="es-CO" sz="1000" dirty="0">
                <a:latin typeface="Arial Narrow" panose="020B0606020202030204" pitchFamily="34" charset="0"/>
              </a:rPr>
              <a:t>intoxicaciones</a:t>
            </a:r>
            <a:r>
              <a:rPr lang="es-ES" sz="1000" dirty="0">
                <a:latin typeface="Arial Narrow" panose="020B0606020202030204" pitchFamily="34" charset="0"/>
              </a:rPr>
              <a:t>.. Medellín, Periodo epidemiológico III acumulado  de 2026(p). </a:t>
            </a:r>
          </a:p>
        </p:txBody>
      </p:sp>
      <p:sp>
        <p:nvSpPr>
          <p:cNvPr id="106" name="CuadroTexto 105">
            <a:extLst>
              <a:ext uri="{FF2B5EF4-FFF2-40B4-BE49-F238E27FC236}">
                <a16:creationId xmlns:a16="http://schemas.microsoft.com/office/drawing/2014/main" id="{D160E24C-9A0A-4CCA-8641-650B4B402A93}"/>
              </a:ext>
            </a:extLst>
          </p:cNvPr>
          <p:cNvSpPr txBox="1"/>
          <p:nvPr/>
        </p:nvSpPr>
        <p:spPr>
          <a:xfrm>
            <a:off x="2813961" y="6635323"/>
            <a:ext cx="621968" cy="276999"/>
          </a:xfrm>
          <a:prstGeom prst="rect">
            <a:avLst/>
          </a:prstGeom>
          <a:noFill/>
        </p:spPr>
        <p:txBody>
          <a:bodyPr wrap="square">
            <a:spAutoFit/>
          </a:bodyPr>
          <a:lstStyle/>
          <a:p>
            <a:r>
              <a:rPr lang="es-CO" sz="1200" b="1" u="sng" dirty="0">
                <a:solidFill>
                  <a:sysClr val="windowText" lastClr="000000"/>
                </a:solidFill>
                <a:latin typeface="Arial Narrow" panose="020B0606020202030204" pitchFamily="34" charset="0"/>
              </a:rPr>
              <a:t>Oral</a:t>
            </a:r>
          </a:p>
        </p:txBody>
      </p:sp>
      <p:pic>
        <p:nvPicPr>
          <p:cNvPr id="2" name="Imagen 1">
            <a:extLst>
              <a:ext uri="{FF2B5EF4-FFF2-40B4-BE49-F238E27FC236}">
                <a16:creationId xmlns:a16="http://schemas.microsoft.com/office/drawing/2014/main" id="{EA254B6C-0AE7-446C-87F3-CF252D9B3F61}"/>
              </a:ext>
            </a:extLst>
          </p:cNvPr>
          <p:cNvPicPr>
            <a:picLocks noChangeAspect="1"/>
          </p:cNvPicPr>
          <p:nvPr/>
        </p:nvPicPr>
        <p:blipFill>
          <a:blip r:embed="rId20"/>
          <a:stretch>
            <a:fillRect/>
          </a:stretch>
        </p:blipFill>
        <p:spPr>
          <a:xfrm>
            <a:off x="2196116" y="496955"/>
            <a:ext cx="4923845" cy="2459389"/>
          </a:xfrm>
          <a:prstGeom prst="rect">
            <a:avLst/>
          </a:prstGeom>
        </p:spPr>
      </p:pic>
      <p:pic>
        <p:nvPicPr>
          <p:cNvPr id="10" name="Imagen 9">
            <a:extLst>
              <a:ext uri="{FF2B5EF4-FFF2-40B4-BE49-F238E27FC236}">
                <a16:creationId xmlns:a16="http://schemas.microsoft.com/office/drawing/2014/main" id="{22C401C1-AF9C-4B7B-94F6-2DB203FC2944}"/>
              </a:ext>
            </a:extLst>
          </p:cNvPr>
          <p:cNvPicPr>
            <a:picLocks noChangeAspect="1"/>
          </p:cNvPicPr>
          <p:nvPr/>
        </p:nvPicPr>
        <p:blipFill>
          <a:blip r:embed="rId21"/>
          <a:stretch>
            <a:fillRect/>
          </a:stretch>
        </p:blipFill>
        <p:spPr>
          <a:xfrm>
            <a:off x="2148082" y="3075495"/>
            <a:ext cx="4994046" cy="2256999"/>
          </a:xfrm>
          <a:prstGeom prst="rect">
            <a:avLst/>
          </a:prstGeom>
        </p:spPr>
      </p:pic>
    </p:spTree>
    <p:extLst>
      <p:ext uri="{BB962C8B-B14F-4D97-AF65-F5344CB8AC3E}">
        <p14:creationId xmlns:p14="http://schemas.microsoft.com/office/powerpoint/2010/main" val="9206935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62 CuadroTexto"/>
          <p:cNvSpPr txBox="1"/>
          <p:nvPr/>
        </p:nvSpPr>
        <p:spPr>
          <a:xfrm>
            <a:off x="6552777" y="12504"/>
            <a:ext cx="648121" cy="253916"/>
          </a:xfrm>
          <a:prstGeom prst="rect">
            <a:avLst/>
          </a:prstGeom>
          <a:noFill/>
        </p:spPr>
        <p:txBody>
          <a:bodyPr wrap="square" rtlCol="0">
            <a:spAutoFit/>
          </a:bodyPr>
          <a:lstStyle/>
          <a:p>
            <a:r>
              <a:rPr lang="es-ES" sz="1000" b="1" dirty="0">
                <a:latin typeface="Arial Narrow" panose="020B0606020202030204" pitchFamily="34" charset="0"/>
              </a:rPr>
              <a:t>Pág.. </a:t>
            </a:r>
          </a:p>
        </p:txBody>
      </p:sp>
      <p:sp>
        <p:nvSpPr>
          <p:cNvPr id="25" name="69 Rectángulo">
            <a:extLst>
              <a:ext uri="{FF2B5EF4-FFF2-40B4-BE49-F238E27FC236}">
                <a16:creationId xmlns:a16="http://schemas.microsoft.com/office/drawing/2014/main" id="{16E2E6C8-7144-4647-828C-115C0D4783C1}"/>
              </a:ext>
            </a:extLst>
          </p:cNvPr>
          <p:cNvSpPr/>
          <p:nvPr/>
        </p:nvSpPr>
        <p:spPr>
          <a:xfrm>
            <a:off x="-73929" y="2385847"/>
            <a:ext cx="3549869" cy="477054"/>
          </a:xfrm>
          <a:prstGeom prst="rect">
            <a:avLst/>
          </a:prstGeom>
        </p:spPr>
        <p:txBody>
          <a:bodyPr wrap="square">
            <a:spAutoFit/>
          </a:bodyPr>
          <a:lstStyle/>
          <a:p>
            <a:r>
              <a:rPr lang="es-ES" sz="500" dirty="0">
                <a:latin typeface="Arial Narrow" panose="020B0606020202030204" pitchFamily="34" charset="0"/>
              </a:rPr>
              <a:t>Fuente: SIVIGILA. Secretaria de Salud de Medellín Distrito de Ciencia Tecnología e Innovación.</a:t>
            </a:r>
          </a:p>
          <a:p>
            <a:pPr algn="just"/>
            <a:r>
              <a:rPr lang="es-ES" sz="1000" dirty="0">
                <a:latin typeface="Arial Narrow" panose="020B0606020202030204" pitchFamily="34" charset="0"/>
              </a:rPr>
              <a:t>Figura. Curso de vida de los casos notificados de Intoxicación aguda por sustancias químicas Periodo epidemiológico III 2026(p). </a:t>
            </a:r>
          </a:p>
        </p:txBody>
      </p:sp>
      <p:sp>
        <p:nvSpPr>
          <p:cNvPr id="27" name="69 Rectángulo">
            <a:extLst>
              <a:ext uri="{FF2B5EF4-FFF2-40B4-BE49-F238E27FC236}">
                <a16:creationId xmlns:a16="http://schemas.microsoft.com/office/drawing/2014/main" id="{2FB905D1-43C9-47F9-B2F4-C8553A42DFBF}"/>
              </a:ext>
            </a:extLst>
          </p:cNvPr>
          <p:cNvSpPr/>
          <p:nvPr/>
        </p:nvSpPr>
        <p:spPr>
          <a:xfrm>
            <a:off x="3811979" y="2394441"/>
            <a:ext cx="3356366" cy="477054"/>
          </a:xfrm>
          <a:prstGeom prst="rect">
            <a:avLst/>
          </a:prstGeom>
        </p:spPr>
        <p:txBody>
          <a:bodyPr wrap="square">
            <a:spAutoFit/>
          </a:bodyPr>
          <a:lstStyle/>
          <a:p>
            <a:r>
              <a:rPr lang="es-ES" sz="500" dirty="0">
                <a:latin typeface="Arial Narrow" panose="020B0606020202030204" pitchFamily="34" charset="0"/>
              </a:rPr>
              <a:t>Fuente: SIVIGILA. Secretaria de Salud de Medellín Distrito de Ciencia Tecnología e Innovación.</a:t>
            </a:r>
          </a:p>
          <a:p>
            <a:pPr algn="just"/>
            <a:r>
              <a:rPr lang="es-ES" sz="1000" dirty="0">
                <a:latin typeface="Arial Narrow" panose="020B0606020202030204" pitchFamily="34" charset="0"/>
              </a:rPr>
              <a:t>Figura.% de casos por estrato socioeconómico Medellín a Periodo epidemiológico III 2026(p). </a:t>
            </a:r>
          </a:p>
        </p:txBody>
      </p:sp>
      <p:sp>
        <p:nvSpPr>
          <p:cNvPr id="30" name="1 Rectángulo">
            <a:extLst>
              <a:ext uri="{FF2B5EF4-FFF2-40B4-BE49-F238E27FC236}">
                <a16:creationId xmlns:a16="http://schemas.microsoft.com/office/drawing/2014/main" id="{91F27D5B-1183-4FDD-B7B1-FE6F4E42334A}"/>
              </a:ext>
            </a:extLst>
          </p:cNvPr>
          <p:cNvSpPr/>
          <p:nvPr/>
        </p:nvSpPr>
        <p:spPr>
          <a:xfrm>
            <a:off x="22411" y="5076056"/>
            <a:ext cx="3543965" cy="492443"/>
          </a:xfrm>
          <a:prstGeom prst="rect">
            <a:avLst/>
          </a:prstGeom>
        </p:spPr>
        <p:txBody>
          <a:bodyPr wrap="square">
            <a:spAutoFit/>
          </a:bodyPr>
          <a:lstStyle/>
          <a:p>
            <a:r>
              <a:rPr lang="es-ES" sz="500" dirty="0">
                <a:latin typeface="Arial Narrow" panose="020B0606020202030204" pitchFamily="34" charset="0"/>
              </a:rPr>
              <a:t>Fuente: SIVIGILA. Secretaria de Salud de Medellín Distrito de Ciencia Tecnología e Innovación.</a:t>
            </a:r>
          </a:p>
          <a:p>
            <a:r>
              <a:rPr lang="es-CO" sz="1000" dirty="0">
                <a:latin typeface="Arial Narrow" panose="020B0606020202030204" pitchFamily="34" charset="0"/>
              </a:rPr>
              <a:t>Figura Casos  por grupo de sustancia, a periodo epidemiológico III acumulado. Medellín 2026(p)</a:t>
            </a:r>
          </a:p>
        </p:txBody>
      </p:sp>
      <p:sp>
        <p:nvSpPr>
          <p:cNvPr id="32" name="97 Rectángulo">
            <a:extLst>
              <a:ext uri="{FF2B5EF4-FFF2-40B4-BE49-F238E27FC236}">
                <a16:creationId xmlns:a16="http://schemas.microsoft.com/office/drawing/2014/main" id="{57DEA3A7-83EB-45AE-81E2-74DBF4E254CC}"/>
              </a:ext>
            </a:extLst>
          </p:cNvPr>
          <p:cNvSpPr/>
          <p:nvPr/>
        </p:nvSpPr>
        <p:spPr>
          <a:xfrm>
            <a:off x="-4757" y="8714682"/>
            <a:ext cx="6720353" cy="330860"/>
          </a:xfrm>
          <a:prstGeom prst="rect">
            <a:avLst/>
          </a:prstGeom>
        </p:spPr>
        <p:txBody>
          <a:bodyPr wrap="square">
            <a:spAutoFit/>
          </a:bodyPr>
          <a:lstStyle/>
          <a:p>
            <a:r>
              <a:rPr lang="es-ES" sz="500" dirty="0">
                <a:latin typeface="Arial Narrow" panose="020B0606020202030204" pitchFamily="34" charset="0"/>
              </a:rPr>
              <a:t>Fuente: SIVIGILA. Secretaria de Salud de Medellín Distrito de Ciencia Tecnología e Innovación.</a:t>
            </a:r>
          </a:p>
          <a:p>
            <a:pPr algn="just"/>
            <a:r>
              <a:rPr lang="es-ES" sz="1000" dirty="0">
                <a:latin typeface="Arial Narrow" panose="020B0606020202030204" pitchFamily="34" charset="0"/>
              </a:rPr>
              <a:t>Figura. Comportamiento Intoxicaciones. Periodo epidemiológico III 2026(p). </a:t>
            </a:r>
          </a:p>
        </p:txBody>
      </p:sp>
      <p:sp>
        <p:nvSpPr>
          <p:cNvPr id="17" name="59 Rectángulo">
            <a:extLst>
              <a:ext uri="{FF2B5EF4-FFF2-40B4-BE49-F238E27FC236}">
                <a16:creationId xmlns:a16="http://schemas.microsoft.com/office/drawing/2014/main" id="{69D85F5C-7F35-4C4A-B574-883B2118FCEC}"/>
              </a:ext>
            </a:extLst>
          </p:cNvPr>
          <p:cNvSpPr/>
          <p:nvPr/>
        </p:nvSpPr>
        <p:spPr>
          <a:xfrm>
            <a:off x="10800" y="19564"/>
            <a:ext cx="7200900" cy="375138"/>
          </a:xfrm>
          <a:prstGeom prst="rect">
            <a:avLst/>
          </a:prstGeom>
          <a:solidFill>
            <a:schemeClr val="tx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dirty="0">
              <a:latin typeface="Arial Narrow" panose="020B0606020202030204" pitchFamily="34" charset="0"/>
            </a:endParaRPr>
          </a:p>
        </p:txBody>
      </p:sp>
      <p:grpSp>
        <p:nvGrpSpPr>
          <p:cNvPr id="18" name="60 Grupo">
            <a:extLst>
              <a:ext uri="{FF2B5EF4-FFF2-40B4-BE49-F238E27FC236}">
                <a16:creationId xmlns:a16="http://schemas.microsoft.com/office/drawing/2014/main" id="{5C05BC6B-C41A-4644-A3BE-F2FB65B0DB1A}"/>
              </a:ext>
            </a:extLst>
          </p:cNvPr>
          <p:cNvGrpSpPr/>
          <p:nvPr/>
        </p:nvGrpSpPr>
        <p:grpSpPr>
          <a:xfrm>
            <a:off x="51047" y="98458"/>
            <a:ext cx="5124815" cy="280855"/>
            <a:chOff x="2448322" y="55530"/>
            <a:chExt cx="5124815" cy="280855"/>
          </a:xfrm>
        </p:grpSpPr>
        <p:sp>
          <p:nvSpPr>
            <p:cNvPr id="19" name="61 Elipse">
              <a:extLst>
                <a:ext uri="{FF2B5EF4-FFF2-40B4-BE49-F238E27FC236}">
                  <a16:creationId xmlns:a16="http://schemas.microsoft.com/office/drawing/2014/main" id="{99321572-754D-4A3E-B403-92029BD8F101}"/>
                </a:ext>
              </a:extLst>
            </p:cNvPr>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dirty="0">
                <a:solidFill>
                  <a:schemeClr val="bg1"/>
                </a:solidFill>
                <a:latin typeface="Arial Narrow" panose="020B0606020202030204" pitchFamily="34" charset="0"/>
              </a:endParaRPr>
            </a:p>
          </p:txBody>
        </p:sp>
        <p:cxnSp>
          <p:nvCxnSpPr>
            <p:cNvPr id="20" name="62 Conector recto">
              <a:extLst>
                <a:ext uri="{FF2B5EF4-FFF2-40B4-BE49-F238E27FC236}">
                  <a16:creationId xmlns:a16="http://schemas.microsoft.com/office/drawing/2014/main" id="{1E60BDC7-DA92-4CA3-9866-5E4A26FFAB5D}"/>
                </a:ext>
              </a:extLst>
            </p:cNvPr>
            <p:cNvCxnSpPr>
              <a:stCxn id="19"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1" name="63 CuadroTexto">
              <a:extLst>
                <a:ext uri="{FF2B5EF4-FFF2-40B4-BE49-F238E27FC236}">
                  <a16:creationId xmlns:a16="http://schemas.microsoft.com/office/drawing/2014/main" id="{1CC073D0-DA56-497D-9CE3-B2D323247C5C}"/>
                </a:ext>
              </a:extLst>
            </p:cNvPr>
            <p:cNvSpPr txBox="1"/>
            <p:nvPr/>
          </p:nvSpPr>
          <p:spPr>
            <a:xfrm>
              <a:off x="3379997" y="55530"/>
              <a:ext cx="4193140" cy="261610"/>
            </a:xfrm>
            <a:prstGeom prst="rect">
              <a:avLst/>
            </a:prstGeom>
            <a:noFill/>
          </p:spPr>
          <p:txBody>
            <a:bodyPr wrap="square" rtlCol="0">
              <a:spAutoFit/>
            </a:bodyPr>
            <a:lstStyle/>
            <a:p>
              <a:r>
                <a:rPr lang="es-ES" sz="1100" b="1" dirty="0">
                  <a:solidFill>
                    <a:schemeClr val="tx1"/>
                  </a:solidFill>
                  <a:latin typeface="Arial Narrow" panose="020B0606020202030204" pitchFamily="34" charset="0"/>
                </a:rPr>
                <a:t>Curso de vida, estrato y grupo de sustancias</a:t>
              </a:r>
            </a:p>
          </p:txBody>
        </p:sp>
      </p:grpSp>
      <p:sp>
        <p:nvSpPr>
          <p:cNvPr id="22" name="1 Rectángulo">
            <a:extLst>
              <a:ext uri="{FF2B5EF4-FFF2-40B4-BE49-F238E27FC236}">
                <a16:creationId xmlns:a16="http://schemas.microsoft.com/office/drawing/2014/main" id="{D830343F-1A3F-40BB-BE45-44EE192B73DE}"/>
              </a:ext>
            </a:extLst>
          </p:cNvPr>
          <p:cNvSpPr/>
          <p:nvPr/>
        </p:nvSpPr>
        <p:spPr>
          <a:xfrm>
            <a:off x="3576224" y="5063570"/>
            <a:ext cx="3672006" cy="477054"/>
          </a:xfrm>
          <a:prstGeom prst="rect">
            <a:avLst/>
          </a:prstGeom>
        </p:spPr>
        <p:txBody>
          <a:bodyPr wrap="square">
            <a:spAutoFit/>
          </a:bodyPr>
          <a:lstStyle/>
          <a:p>
            <a:r>
              <a:rPr lang="es-ES" sz="500" dirty="0">
                <a:latin typeface="Arial Narrow" panose="020B0606020202030204" pitchFamily="34" charset="0"/>
              </a:rPr>
              <a:t>Fuente: SIVIGILA. Secretaria de Salud de Medellín Distrito de Ciencia Tecnología e Innovación.</a:t>
            </a:r>
          </a:p>
          <a:p>
            <a:r>
              <a:rPr lang="es-CO" sz="1000" dirty="0">
                <a:latin typeface="Arial Narrow" panose="020B0606020202030204" pitchFamily="34" charset="0"/>
              </a:rPr>
              <a:t>Figura Incidencia de las intoxicaciones agudas por sustancias químicas con ocurrencia en Medellin últimos nueve años semana 12 2026(p)</a:t>
            </a:r>
          </a:p>
        </p:txBody>
      </p:sp>
      <p:sp>
        <p:nvSpPr>
          <p:cNvPr id="3" name="62 CuadroTexto">
            <a:extLst>
              <a:ext uri="{FF2B5EF4-FFF2-40B4-BE49-F238E27FC236}">
                <a16:creationId xmlns:a16="http://schemas.microsoft.com/office/drawing/2014/main" id="{9E4D1D8F-21C7-56AD-E77B-A27ACF294E8D}"/>
              </a:ext>
            </a:extLst>
          </p:cNvPr>
          <p:cNvSpPr txBox="1"/>
          <p:nvPr/>
        </p:nvSpPr>
        <p:spPr>
          <a:xfrm>
            <a:off x="6541975" y="39440"/>
            <a:ext cx="648121" cy="246221"/>
          </a:xfrm>
          <a:prstGeom prst="rect">
            <a:avLst/>
          </a:prstGeom>
          <a:noFill/>
        </p:spPr>
        <p:txBody>
          <a:bodyPr wrap="square" rtlCol="0">
            <a:spAutoFit/>
          </a:bodyPr>
          <a:lstStyle/>
          <a:p>
            <a:r>
              <a:rPr lang="es-ES" sz="1000" b="1" dirty="0">
                <a:solidFill>
                  <a:schemeClr val="bg1"/>
                </a:solidFill>
                <a:latin typeface="Arial Narrow" panose="020B0606020202030204" pitchFamily="34" charset="0"/>
              </a:rPr>
              <a:t>Pág.. </a:t>
            </a:r>
            <a:r>
              <a:rPr lang="es-ES" sz="1000" b="1" dirty="0" smtClean="0">
                <a:solidFill>
                  <a:schemeClr val="bg1"/>
                </a:solidFill>
                <a:latin typeface="Arial Narrow" panose="020B0606020202030204" pitchFamily="34" charset="0"/>
              </a:rPr>
              <a:t>13 </a:t>
            </a:r>
            <a:endParaRPr lang="es-ES" sz="1000" b="1" dirty="0">
              <a:solidFill>
                <a:schemeClr val="bg1"/>
              </a:solidFill>
              <a:latin typeface="Arial Narrow" panose="020B0606020202030204" pitchFamily="34" charset="0"/>
            </a:endParaRPr>
          </a:p>
        </p:txBody>
      </p:sp>
      <p:pic>
        <p:nvPicPr>
          <p:cNvPr id="6" name="Imagen 5">
            <a:extLst>
              <a:ext uri="{FF2B5EF4-FFF2-40B4-BE49-F238E27FC236}">
                <a16:creationId xmlns:a16="http://schemas.microsoft.com/office/drawing/2014/main" id="{B49343E3-4BEF-4135-B560-C1F7961241BA}"/>
              </a:ext>
            </a:extLst>
          </p:cNvPr>
          <p:cNvPicPr>
            <a:picLocks noChangeAspect="1"/>
          </p:cNvPicPr>
          <p:nvPr/>
        </p:nvPicPr>
        <p:blipFill>
          <a:blip r:embed="rId2"/>
          <a:stretch>
            <a:fillRect/>
          </a:stretch>
        </p:blipFill>
        <p:spPr>
          <a:xfrm>
            <a:off x="-10804" y="5521527"/>
            <a:ext cx="7200900" cy="3351831"/>
          </a:xfrm>
          <a:prstGeom prst="rect">
            <a:avLst/>
          </a:prstGeom>
        </p:spPr>
      </p:pic>
      <p:pic>
        <p:nvPicPr>
          <p:cNvPr id="7" name="Imagen 6">
            <a:extLst>
              <a:ext uri="{FF2B5EF4-FFF2-40B4-BE49-F238E27FC236}">
                <a16:creationId xmlns:a16="http://schemas.microsoft.com/office/drawing/2014/main" id="{EAB6D2B7-9D41-4642-9F8C-CE5CE7FB71BD}"/>
              </a:ext>
            </a:extLst>
          </p:cNvPr>
          <p:cNvPicPr>
            <a:picLocks noChangeAspect="1"/>
          </p:cNvPicPr>
          <p:nvPr/>
        </p:nvPicPr>
        <p:blipFill>
          <a:blip r:embed="rId3"/>
          <a:stretch>
            <a:fillRect/>
          </a:stretch>
        </p:blipFill>
        <p:spPr>
          <a:xfrm>
            <a:off x="3682806" y="2862902"/>
            <a:ext cx="3445393" cy="2257388"/>
          </a:xfrm>
          <a:prstGeom prst="rect">
            <a:avLst/>
          </a:prstGeom>
        </p:spPr>
      </p:pic>
      <p:pic>
        <p:nvPicPr>
          <p:cNvPr id="12" name="Imagen 11">
            <a:extLst>
              <a:ext uri="{FF2B5EF4-FFF2-40B4-BE49-F238E27FC236}">
                <a16:creationId xmlns:a16="http://schemas.microsoft.com/office/drawing/2014/main" id="{D4F2FD55-6D17-41C6-AC84-283F544ECEB7}"/>
              </a:ext>
            </a:extLst>
          </p:cNvPr>
          <p:cNvPicPr>
            <a:picLocks noChangeAspect="1"/>
          </p:cNvPicPr>
          <p:nvPr/>
        </p:nvPicPr>
        <p:blipFill>
          <a:blip r:embed="rId4"/>
          <a:stretch>
            <a:fillRect/>
          </a:stretch>
        </p:blipFill>
        <p:spPr>
          <a:xfrm>
            <a:off x="3744487" y="379313"/>
            <a:ext cx="3357559" cy="2016323"/>
          </a:xfrm>
          <a:prstGeom prst="rect">
            <a:avLst/>
          </a:prstGeom>
        </p:spPr>
      </p:pic>
      <p:pic>
        <p:nvPicPr>
          <p:cNvPr id="13" name="Imagen 12">
            <a:extLst>
              <a:ext uri="{FF2B5EF4-FFF2-40B4-BE49-F238E27FC236}">
                <a16:creationId xmlns:a16="http://schemas.microsoft.com/office/drawing/2014/main" id="{D29736B0-54CE-47E2-97B8-7B33CE398DA7}"/>
              </a:ext>
            </a:extLst>
          </p:cNvPr>
          <p:cNvPicPr>
            <a:picLocks noChangeAspect="1"/>
          </p:cNvPicPr>
          <p:nvPr/>
        </p:nvPicPr>
        <p:blipFill>
          <a:blip r:embed="rId5"/>
          <a:stretch>
            <a:fillRect/>
          </a:stretch>
        </p:blipFill>
        <p:spPr>
          <a:xfrm>
            <a:off x="14493" y="2871495"/>
            <a:ext cx="3627863" cy="2257388"/>
          </a:xfrm>
          <a:prstGeom prst="rect">
            <a:avLst/>
          </a:prstGeom>
        </p:spPr>
      </p:pic>
      <p:pic>
        <p:nvPicPr>
          <p:cNvPr id="14" name="Imagen 13">
            <a:extLst>
              <a:ext uri="{FF2B5EF4-FFF2-40B4-BE49-F238E27FC236}">
                <a16:creationId xmlns:a16="http://schemas.microsoft.com/office/drawing/2014/main" id="{81A89260-B3B9-4715-B4F0-5A02B97EAD71}"/>
              </a:ext>
            </a:extLst>
          </p:cNvPr>
          <p:cNvPicPr>
            <a:picLocks noChangeAspect="1"/>
          </p:cNvPicPr>
          <p:nvPr/>
        </p:nvPicPr>
        <p:blipFill>
          <a:blip r:embed="rId6"/>
          <a:stretch>
            <a:fillRect/>
          </a:stretch>
        </p:blipFill>
        <p:spPr>
          <a:xfrm>
            <a:off x="-50225" y="378015"/>
            <a:ext cx="3728413" cy="2240034"/>
          </a:xfrm>
          <a:prstGeom prst="rect">
            <a:avLst/>
          </a:prstGeom>
        </p:spPr>
      </p:pic>
    </p:spTree>
    <p:extLst>
      <p:ext uri="{BB962C8B-B14F-4D97-AF65-F5344CB8AC3E}">
        <p14:creationId xmlns:p14="http://schemas.microsoft.com/office/powerpoint/2010/main" val="34164006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13 Rectángulo">
            <a:extLst>
              <a:ext uri="{FF2B5EF4-FFF2-40B4-BE49-F238E27FC236}">
                <a16:creationId xmlns:a16="http://schemas.microsoft.com/office/drawing/2014/main" id="{A0A72556-472B-4DBD-9A99-B79B33E85CD2}"/>
              </a:ext>
            </a:extLst>
          </p:cNvPr>
          <p:cNvSpPr/>
          <p:nvPr/>
        </p:nvSpPr>
        <p:spPr>
          <a:xfrm>
            <a:off x="-10804" y="5168603"/>
            <a:ext cx="7200900" cy="395026"/>
          </a:xfrm>
          <a:prstGeom prst="rect">
            <a:avLst/>
          </a:prstGeom>
          <a:solidFill>
            <a:schemeClr val="tx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dirty="0">
              <a:latin typeface="Arial Narrow" panose="020B0606020202030204" pitchFamily="34" charset="0"/>
            </a:endParaRPr>
          </a:p>
        </p:txBody>
      </p:sp>
      <p:sp>
        <p:nvSpPr>
          <p:cNvPr id="63" name="62 CuadroTexto"/>
          <p:cNvSpPr txBox="1"/>
          <p:nvPr/>
        </p:nvSpPr>
        <p:spPr>
          <a:xfrm>
            <a:off x="6552777" y="12504"/>
            <a:ext cx="648121" cy="253916"/>
          </a:xfrm>
          <a:prstGeom prst="rect">
            <a:avLst/>
          </a:prstGeom>
          <a:noFill/>
        </p:spPr>
        <p:txBody>
          <a:bodyPr wrap="square" rtlCol="0">
            <a:spAutoFit/>
          </a:bodyPr>
          <a:lstStyle/>
          <a:p>
            <a:r>
              <a:rPr lang="es-ES" sz="1000" b="1" dirty="0">
                <a:latin typeface="Arial Narrow" panose="020B0606020202030204" pitchFamily="34" charset="0"/>
              </a:rPr>
              <a:t>Pág.. </a:t>
            </a:r>
          </a:p>
        </p:txBody>
      </p:sp>
      <p:sp>
        <p:nvSpPr>
          <p:cNvPr id="30" name="1 Rectángulo">
            <a:extLst>
              <a:ext uri="{FF2B5EF4-FFF2-40B4-BE49-F238E27FC236}">
                <a16:creationId xmlns:a16="http://schemas.microsoft.com/office/drawing/2014/main" id="{91F27D5B-1183-4FDD-B7B1-FE6F4E42334A}"/>
              </a:ext>
            </a:extLst>
          </p:cNvPr>
          <p:cNvSpPr/>
          <p:nvPr/>
        </p:nvSpPr>
        <p:spPr>
          <a:xfrm>
            <a:off x="22411" y="4783543"/>
            <a:ext cx="7167685" cy="323165"/>
          </a:xfrm>
          <a:prstGeom prst="rect">
            <a:avLst/>
          </a:prstGeom>
        </p:spPr>
        <p:txBody>
          <a:bodyPr wrap="square">
            <a:spAutoFit/>
          </a:bodyPr>
          <a:lstStyle/>
          <a:p>
            <a:r>
              <a:rPr lang="es-ES" sz="500" dirty="0">
                <a:latin typeface="Arial Narrow" panose="020B0606020202030204" pitchFamily="34" charset="0"/>
              </a:rPr>
              <a:t>Fuente: SIVIGILA. Secretaria de Salud de Medellín Distrito de Ciencia Tecnología e Innovación.</a:t>
            </a:r>
          </a:p>
          <a:p>
            <a:r>
              <a:rPr lang="es-CO" sz="1000" dirty="0">
                <a:latin typeface="Arial Narrow" panose="020B0606020202030204" pitchFamily="34" charset="0"/>
              </a:rPr>
              <a:t>Figura mapa temático de incidencia de intoxicaciones agudas por sustancias químicas, a periodo epidemiológico III acumulado. Medellín 2026(p)</a:t>
            </a:r>
          </a:p>
        </p:txBody>
      </p:sp>
      <p:sp>
        <p:nvSpPr>
          <p:cNvPr id="17" name="59 Rectángulo">
            <a:extLst>
              <a:ext uri="{FF2B5EF4-FFF2-40B4-BE49-F238E27FC236}">
                <a16:creationId xmlns:a16="http://schemas.microsoft.com/office/drawing/2014/main" id="{69D85F5C-7F35-4C4A-B574-883B2118FCEC}"/>
              </a:ext>
            </a:extLst>
          </p:cNvPr>
          <p:cNvSpPr/>
          <p:nvPr/>
        </p:nvSpPr>
        <p:spPr>
          <a:xfrm>
            <a:off x="10800" y="19564"/>
            <a:ext cx="7200900" cy="375138"/>
          </a:xfrm>
          <a:prstGeom prst="rect">
            <a:avLst/>
          </a:prstGeom>
          <a:solidFill>
            <a:schemeClr val="tx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dirty="0">
              <a:latin typeface="Arial Narrow" panose="020B0606020202030204" pitchFamily="34" charset="0"/>
            </a:endParaRPr>
          </a:p>
        </p:txBody>
      </p:sp>
      <p:grpSp>
        <p:nvGrpSpPr>
          <p:cNvPr id="18" name="60 Grupo">
            <a:extLst>
              <a:ext uri="{FF2B5EF4-FFF2-40B4-BE49-F238E27FC236}">
                <a16:creationId xmlns:a16="http://schemas.microsoft.com/office/drawing/2014/main" id="{5C05BC6B-C41A-4644-A3BE-F2FB65B0DB1A}"/>
              </a:ext>
            </a:extLst>
          </p:cNvPr>
          <p:cNvGrpSpPr/>
          <p:nvPr/>
        </p:nvGrpSpPr>
        <p:grpSpPr>
          <a:xfrm>
            <a:off x="51047" y="98458"/>
            <a:ext cx="5124815" cy="280855"/>
            <a:chOff x="2448322" y="55530"/>
            <a:chExt cx="5124815" cy="280855"/>
          </a:xfrm>
        </p:grpSpPr>
        <p:sp>
          <p:nvSpPr>
            <p:cNvPr id="19" name="61 Elipse">
              <a:extLst>
                <a:ext uri="{FF2B5EF4-FFF2-40B4-BE49-F238E27FC236}">
                  <a16:creationId xmlns:a16="http://schemas.microsoft.com/office/drawing/2014/main" id="{99321572-754D-4A3E-B403-92029BD8F101}"/>
                </a:ext>
              </a:extLst>
            </p:cNvPr>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dirty="0">
                <a:solidFill>
                  <a:schemeClr val="bg1"/>
                </a:solidFill>
                <a:latin typeface="Arial Narrow" panose="020B0606020202030204" pitchFamily="34" charset="0"/>
              </a:endParaRPr>
            </a:p>
          </p:txBody>
        </p:sp>
        <p:cxnSp>
          <p:nvCxnSpPr>
            <p:cNvPr id="20" name="62 Conector recto">
              <a:extLst>
                <a:ext uri="{FF2B5EF4-FFF2-40B4-BE49-F238E27FC236}">
                  <a16:creationId xmlns:a16="http://schemas.microsoft.com/office/drawing/2014/main" id="{1E60BDC7-DA92-4CA3-9866-5E4A26FFAB5D}"/>
                </a:ext>
              </a:extLst>
            </p:cNvPr>
            <p:cNvCxnSpPr>
              <a:stCxn id="19"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1" name="63 CuadroTexto">
              <a:extLst>
                <a:ext uri="{FF2B5EF4-FFF2-40B4-BE49-F238E27FC236}">
                  <a16:creationId xmlns:a16="http://schemas.microsoft.com/office/drawing/2014/main" id="{1CC073D0-DA56-497D-9CE3-B2D323247C5C}"/>
                </a:ext>
              </a:extLst>
            </p:cNvPr>
            <p:cNvSpPr txBox="1"/>
            <p:nvPr/>
          </p:nvSpPr>
          <p:spPr>
            <a:xfrm>
              <a:off x="3379997" y="55530"/>
              <a:ext cx="4193140" cy="261610"/>
            </a:xfrm>
            <a:prstGeom prst="rect">
              <a:avLst/>
            </a:prstGeom>
            <a:noFill/>
          </p:spPr>
          <p:txBody>
            <a:bodyPr wrap="square" rtlCol="0">
              <a:spAutoFit/>
            </a:bodyPr>
            <a:lstStyle/>
            <a:p>
              <a:r>
                <a:rPr lang="es-ES" sz="1100" b="1" dirty="0">
                  <a:solidFill>
                    <a:schemeClr val="tx1"/>
                  </a:solidFill>
                  <a:latin typeface="Arial Narrow" panose="020B0606020202030204" pitchFamily="34" charset="0"/>
                </a:rPr>
                <a:t>Mapa de Incidencia</a:t>
              </a:r>
            </a:p>
          </p:txBody>
        </p:sp>
      </p:grpSp>
      <p:sp>
        <p:nvSpPr>
          <p:cNvPr id="33" name="13 Rectángulo">
            <a:extLst>
              <a:ext uri="{FF2B5EF4-FFF2-40B4-BE49-F238E27FC236}">
                <a16:creationId xmlns:a16="http://schemas.microsoft.com/office/drawing/2014/main" id="{AC4FAF05-AFA5-4203-9935-2457BC31BFD3}"/>
              </a:ext>
            </a:extLst>
          </p:cNvPr>
          <p:cNvSpPr/>
          <p:nvPr/>
        </p:nvSpPr>
        <p:spPr>
          <a:xfrm>
            <a:off x="0" y="6811932"/>
            <a:ext cx="7200900" cy="395026"/>
          </a:xfrm>
          <a:prstGeom prst="rect">
            <a:avLst/>
          </a:prstGeom>
          <a:solidFill>
            <a:schemeClr val="tx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dirty="0">
              <a:latin typeface="Arial Narrow" panose="020B0606020202030204" pitchFamily="34" charset="0"/>
            </a:endParaRPr>
          </a:p>
        </p:txBody>
      </p:sp>
      <p:sp>
        <p:nvSpPr>
          <p:cNvPr id="34" name="38 CuadroTexto">
            <a:extLst>
              <a:ext uri="{FF2B5EF4-FFF2-40B4-BE49-F238E27FC236}">
                <a16:creationId xmlns:a16="http://schemas.microsoft.com/office/drawing/2014/main" id="{96A47E42-65E9-4289-9F6C-1C1AB5BA895E}"/>
              </a:ext>
            </a:extLst>
          </p:cNvPr>
          <p:cNvSpPr txBox="1"/>
          <p:nvPr/>
        </p:nvSpPr>
        <p:spPr>
          <a:xfrm>
            <a:off x="4827368" y="5574989"/>
            <a:ext cx="2331345" cy="577081"/>
          </a:xfrm>
          <a:prstGeom prst="rect">
            <a:avLst/>
          </a:prstGeom>
          <a:noFill/>
        </p:spPr>
        <p:txBody>
          <a:bodyPr wrap="square" rtlCol="0">
            <a:spAutoFit/>
          </a:bodyPr>
          <a:lstStyle/>
          <a:p>
            <a:pPr algn="ctr"/>
            <a:r>
              <a:rPr lang="es-ES" sz="1050" b="1" dirty="0">
                <a:latin typeface="Arial Narrow" panose="020B0606020202030204" pitchFamily="34" charset="0"/>
              </a:rPr>
              <a:t>Casos confirmados por laboratorio de intoxicación por metanol bebida adulterada</a:t>
            </a:r>
          </a:p>
        </p:txBody>
      </p:sp>
      <p:sp>
        <p:nvSpPr>
          <p:cNvPr id="36" name="CuadroTexto 35">
            <a:extLst>
              <a:ext uri="{FF2B5EF4-FFF2-40B4-BE49-F238E27FC236}">
                <a16:creationId xmlns:a16="http://schemas.microsoft.com/office/drawing/2014/main" id="{C29763A4-F9A1-40BC-87DF-C46829083469}"/>
              </a:ext>
            </a:extLst>
          </p:cNvPr>
          <p:cNvSpPr txBox="1"/>
          <p:nvPr/>
        </p:nvSpPr>
        <p:spPr>
          <a:xfrm>
            <a:off x="2293497" y="5625543"/>
            <a:ext cx="2312143" cy="430887"/>
          </a:xfrm>
          <a:prstGeom prst="rect">
            <a:avLst/>
          </a:prstGeom>
          <a:noFill/>
        </p:spPr>
        <p:txBody>
          <a:bodyPr wrap="square">
            <a:spAutoFit/>
          </a:bodyPr>
          <a:lstStyle/>
          <a:p>
            <a:pPr algn="ctr"/>
            <a:r>
              <a:rPr lang="es-ES" sz="1050" b="1" dirty="0">
                <a:latin typeface="Arial Narrow" panose="020B0606020202030204" pitchFamily="34" charset="0"/>
              </a:rPr>
              <a:t>Incidencia acumulada en población general x 100,000 habitantes</a:t>
            </a:r>
          </a:p>
        </p:txBody>
      </p:sp>
      <p:sp>
        <p:nvSpPr>
          <p:cNvPr id="37" name="CuadroTexto 36">
            <a:extLst>
              <a:ext uri="{FF2B5EF4-FFF2-40B4-BE49-F238E27FC236}">
                <a16:creationId xmlns:a16="http://schemas.microsoft.com/office/drawing/2014/main" id="{E141E421-A8CB-462C-AEE8-F557EC1E24DC}"/>
              </a:ext>
            </a:extLst>
          </p:cNvPr>
          <p:cNvSpPr txBox="1"/>
          <p:nvPr/>
        </p:nvSpPr>
        <p:spPr>
          <a:xfrm>
            <a:off x="-10804" y="5648087"/>
            <a:ext cx="2347866" cy="430887"/>
          </a:xfrm>
          <a:prstGeom prst="rect">
            <a:avLst/>
          </a:prstGeom>
          <a:noFill/>
        </p:spPr>
        <p:txBody>
          <a:bodyPr wrap="square">
            <a:spAutoFit/>
          </a:bodyPr>
          <a:lstStyle/>
          <a:p>
            <a:pPr algn="ctr"/>
            <a:r>
              <a:rPr lang="es-ES" sz="1050" b="1" dirty="0">
                <a:latin typeface="Arial Narrow" panose="020B0606020202030204" pitchFamily="34" charset="0"/>
              </a:rPr>
              <a:t>Proporción de brotes en población confinada</a:t>
            </a:r>
          </a:p>
        </p:txBody>
      </p:sp>
      <p:sp>
        <p:nvSpPr>
          <p:cNvPr id="40" name="74 CuadroTexto">
            <a:extLst>
              <a:ext uri="{FF2B5EF4-FFF2-40B4-BE49-F238E27FC236}">
                <a16:creationId xmlns:a16="http://schemas.microsoft.com/office/drawing/2014/main" id="{5643E42B-0BC0-48CC-8CF5-CACE86EDC66F}"/>
              </a:ext>
            </a:extLst>
          </p:cNvPr>
          <p:cNvSpPr txBox="1"/>
          <p:nvPr/>
        </p:nvSpPr>
        <p:spPr>
          <a:xfrm>
            <a:off x="2418691" y="6198205"/>
            <a:ext cx="2007281" cy="276999"/>
          </a:xfrm>
          <a:prstGeom prst="rect">
            <a:avLst/>
          </a:prstGeom>
          <a:noFill/>
        </p:spPr>
        <p:txBody>
          <a:bodyPr wrap="none" rtlCol="0">
            <a:spAutoFit/>
          </a:bodyPr>
          <a:lstStyle/>
          <a:p>
            <a:pPr algn="ctr"/>
            <a:r>
              <a:rPr lang="es-ES" sz="1200" b="1" dirty="0">
                <a:solidFill>
                  <a:srgbClr val="C00000"/>
                </a:solidFill>
                <a:latin typeface="Arial Narrow" panose="020B0606020202030204" pitchFamily="34" charset="0"/>
              </a:rPr>
              <a:t>12,7* cada 100 mil habitantes</a:t>
            </a:r>
          </a:p>
        </p:txBody>
      </p:sp>
      <p:sp>
        <p:nvSpPr>
          <p:cNvPr id="41" name="80 CuadroTexto">
            <a:extLst>
              <a:ext uri="{FF2B5EF4-FFF2-40B4-BE49-F238E27FC236}">
                <a16:creationId xmlns:a16="http://schemas.microsoft.com/office/drawing/2014/main" id="{E022C868-7EDD-448B-B0FA-5605F11FFE70}"/>
              </a:ext>
            </a:extLst>
          </p:cNvPr>
          <p:cNvSpPr txBox="1"/>
          <p:nvPr/>
        </p:nvSpPr>
        <p:spPr>
          <a:xfrm>
            <a:off x="5268322" y="6261612"/>
            <a:ext cx="1449435" cy="276999"/>
          </a:xfrm>
          <a:prstGeom prst="rect">
            <a:avLst/>
          </a:prstGeom>
          <a:noFill/>
        </p:spPr>
        <p:txBody>
          <a:bodyPr wrap="square" rtlCol="0">
            <a:spAutoFit/>
          </a:bodyPr>
          <a:lstStyle/>
          <a:p>
            <a:pPr algn="ctr"/>
            <a:r>
              <a:rPr lang="es-ES" sz="1200" b="1" dirty="0">
                <a:solidFill>
                  <a:srgbClr val="C00000"/>
                </a:solidFill>
                <a:latin typeface="Arial Narrow" panose="020B0606020202030204" pitchFamily="34" charset="0"/>
              </a:rPr>
              <a:t>0 casos - 0%</a:t>
            </a:r>
          </a:p>
        </p:txBody>
      </p:sp>
      <p:sp>
        <p:nvSpPr>
          <p:cNvPr id="42" name="80 CuadroTexto">
            <a:extLst>
              <a:ext uri="{FF2B5EF4-FFF2-40B4-BE49-F238E27FC236}">
                <a16:creationId xmlns:a16="http://schemas.microsoft.com/office/drawing/2014/main" id="{63096A58-F3CC-4759-BCEE-0D34147C8C3D}"/>
              </a:ext>
            </a:extLst>
          </p:cNvPr>
          <p:cNvSpPr txBox="1"/>
          <p:nvPr/>
        </p:nvSpPr>
        <p:spPr>
          <a:xfrm>
            <a:off x="835926" y="6223511"/>
            <a:ext cx="541221" cy="276999"/>
          </a:xfrm>
          <a:prstGeom prst="rect">
            <a:avLst/>
          </a:prstGeom>
          <a:noFill/>
        </p:spPr>
        <p:txBody>
          <a:bodyPr wrap="square" rtlCol="0">
            <a:spAutoFit/>
          </a:bodyPr>
          <a:lstStyle/>
          <a:p>
            <a:pPr algn="ctr"/>
            <a:r>
              <a:rPr lang="es-ES" sz="1200" b="1" dirty="0">
                <a:solidFill>
                  <a:srgbClr val="C00000"/>
                </a:solidFill>
                <a:latin typeface="Arial Narrow" panose="020B0606020202030204" pitchFamily="34" charset="0"/>
              </a:rPr>
              <a:t>0%</a:t>
            </a:r>
          </a:p>
        </p:txBody>
      </p:sp>
      <p:grpSp>
        <p:nvGrpSpPr>
          <p:cNvPr id="43" name="72 Grupo">
            <a:extLst>
              <a:ext uri="{FF2B5EF4-FFF2-40B4-BE49-F238E27FC236}">
                <a16:creationId xmlns:a16="http://schemas.microsoft.com/office/drawing/2014/main" id="{0A8B4F07-9C99-4C4E-B668-9755E6C00DC3}"/>
              </a:ext>
            </a:extLst>
          </p:cNvPr>
          <p:cNvGrpSpPr/>
          <p:nvPr/>
        </p:nvGrpSpPr>
        <p:grpSpPr>
          <a:xfrm>
            <a:off x="223858" y="5203637"/>
            <a:ext cx="3526243" cy="261610"/>
            <a:chOff x="2448322" y="74775"/>
            <a:chExt cx="3526243" cy="261610"/>
          </a:xfrm>
        </p:grpSpPr>
        <p:sp>
          <p:nvSpPr>
            <p:cNvPr id="44" name="79 Elipse">
              <a:extLst>
                <a:ext uri="{FF2B5EF4-FFF2-40B4-BE49-F238E27FC236}">
                  <a16:creationId xmlns:a16="http://schemas.microsoft.com/office/drawing/2014/main" id="{4803568F-5672-49E3-A025-90BC4F097136}"/>
                </a:ext>
              </a:extLst>
            </p:cNvPr>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dirty="0">
                <a:latin typeface="Arial Narrow" panose="020B0606020202030204" pitchFamily="34" charset="0"/>
              </a:endParaRPr>
            </a:p>
          </p:txBody>
        </p:sp>
        <p:cxnSp>
          <p:nvCxnSpPr>
            <p:cNvPr id="45" name="80 Conector recto">
              <a:extLst>
                <a:ext uri="{FF2B5EF4-FFF2-40B4-BE49-F238E27FC236}">
                  <a16:creationId xmlns:a16="http://schemas.microsoft.com/office/drawing/2014/main" id="{70861693-9C14-46EB-B77F-79BFE272496B}"/>
                </a:ext>
              </a:extLst>
            </p:cNvPr>
            <p:cNvCxnSpPr>
              <a:stCxn id="44"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46" name="81 CuadroTexto">
              <a:extLst>
                <a:ext uri="{FF2B5EF4-FFF2-40B4-BE49-F238E27FC236}">
                  <a16:creationId xmlns:a16="http://schemas.microsoft.com/office/drawing/2014/main" id="{E682A166-5D62-40A3-8E95-EE4701EEB0D8}"/>
                </a:ext>
              </a:extLst>
            </p:cNvPr>
            <p:cNvSpPr txBox="1"/>
            <p:nvPr/>
          </p:nvSpPr>
          <p:spPr>
            <a:xfrm>
              <a:off x="3382277" y="74775"/>
              <a:ext cx="2592288" cy="261610"/>
            </a:xfrm>
            <a:prstGeom prst="rect">
              <a:avLst/>
            </a:prstGeom>
            <a:noFill/>
          </p:spPr>
          <p:txBody>
            <a:bodyPr wrap="square" rtlCol="0">
              <a:spAutoFit/>
            </a:bodyPr>
            <a:lstStyle/>
            <a:p>
              <a:r>
                <a:rPr lang="es-ES" sz="1100" b="1" dirty="0">
                  <a:solidFill>
                    <a:schemeClr val="tx1"/>
                  </a:solidFill>
                  <a:latin typeface="Arial Narrow" panose="020B0606020202030204" pitchFamily="34" charset="0"/>
                </a:rPr>
                <a:t>Indicadores</a:t>
              </a:r>
            </a:p>
          </p:txBody>
        </p:sp>
      </p:grpSp>
      <p:sp>
        <p:nvSpPr>
          <p:cNvPr id="3" name="62 CuadroTexto">
            <a:extLst>
              <a:ext uri="{FF2B5EF4-FFF2-40B4-BE49-F238E27FC236}">
                <a16:creationId xmlns:a16="http://schemas.microsoft.com/office/drawing/2014/main" id="{9E4D1D8F-21C7-56AD-E77B-A27ACF294E8D}"/>
              </a:ext>
            </a:extLst>
          </p:cNvPr>
          <p:cNvSpPr txBox="1"/>
          <p:nvPr/>
        </p:nvSpPr>
        <p:spPr>
          <a:xfrm>
            <a:off x="6541975" y="39440"/>
            <a:ext cx="648121" cy="246221"/>
          </a:xfrm>
          <a:prstGeom prst="rect">
            <a:avLst/>
          </a:prstGeom>
          <a:noFill/>
        </p:spPr>
        <p:txBody>
          <a:bodyPr wrap="square" rtlCol="0">
            <a:spAutoFit/>
          </a:bodyPr>
          <a:lstStyle/>
          <a:p>
            <a:r>
              <a:rPr lang="es-ES" sz="1000" b="1" dirty="0">
                <a:solidFill>
                  <a:schemeClr val="bg1"/>
                </a:solidFill>
                <a:latin typeface="Arial Narrow" panose="020B0606020202030204" pitchFamily="34" charset="0"/>
              </a:rPr>
              <a:t>Pág.. </a:t>
            </a:r>
            <a:r>
              <a:rPr lang="es-ES" sz="1000" b="1" dirty="0" smtClean="0">
                <a:solidFill>
                  <a:schemeClr val="bg1"/>
                </a:solidFill>
                <a:latin typeface="Arial Narrow" panose="020B0606020202030204" pitchFamily="34" charset="0"/>
              </a:rPr>
              <a:t>14</a:t>
            </a:r>
            <a:endParaRPr lang="es-ES" sz="1000" b="1" dirty="0">
              <a:solidFill>
                <a:schemeClr val="bg1"/>
              </a:solidFill>
              <a:latin typeface="Arial Narrow" panose="020B0606020202030204" pitchFamily="34" charset="0"/>
            </a:endParaRPr>
          </a:p>
        </p:txBody>
      </p:sp>
      <p:grpSp>
        <p:nvGrpSpPr>
          <p:cNvPr id="35" name="72 Grupo">
            <a:extLst>
              <a:ext uri="{FF2B5EF4-FFF2-40B4-BE49-F238E27FC236}">
                <a16:creationId xmlns:a16="http://schemas.microsoft.com/office/drawing/2014/main" id="{F4D17AE1-218D-4ECC-B76A-7020ACD37727}"/>
              </a:ext>
            </a:extLst>
          </p:cNvPr>
          <p:cNvGrpSpPr/>
          <p:nvPr/>
        </p:nvGrpSpPr>
        <p:grpSpPr>
          <a:xfrm>
            <a:off x="190828" y="6873456"/>
            <a:ext cx="3526243" cy="261610"/>
            <a:chOff x="2448322" y="74775"/>
            <a:chExt cx="3526243" cy="261610"/>
          </a:xfrm>
        </p:grpSpPr>
        <p:sp>
          <p:nvSpPr>
            <p:cNvPr id="38" name="79 Elipse">
              <a:extLst>
                <a:ext uri="{FF2B5EF4-FFF2-40B4-BE49-F238E27FC236}">
                  <a16:creationId xmlns:a16="http://schemas.microsoft.com/office/drawing/2014/main" id="{0F46890A-8EE3-4FA4-B7CD-D1FAEA433657}"/>
                </a:ext>
              </a:extLst>
            </p:cNvPr>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dirty="0">
                <a:latin typeface="Arial Narrow" panose="020B0606020202030204" pitchFamily="34" charset="0"/>
              </a:endParaRPr>
            </a:p>
          </p:txBody>
        </p:sp>
        <p:cxnSp>
          <p:nvCxnSpPr>
            <p:cNvPr id="39" name="80 Conector recto">
              <a:extLst>
                <a:ext uri="{FF2B5EF4-FFF2-40B4-BE49-F238E27FC236}">
                  <a16:creationId xmlns:a16="http://schemas.microsoft.com/office/drawing/2014/main" id="{EBF4971A-7B40-41CC-B3E2-1C8AC764F939}"/>
                </a:ext>
              </a:extLst>
            </p:cNvPr>
            <p:cNvCxnSpPr>
              <a:stCxn id="38"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47" name="81 CuadroTexto">
              <a:extLst>
                <a:ext uri="{FF2B5EF4-FFF2-40B4-BE49-F238E27FC236}">
                  <a16:creationId xmlns:a16="http://schemas.microsoft.com/office/drawing/2014/main" id="{3AD4FF94-2326-4189-B93D-E6F35951B04E}"/>
                </a:ext>
              </a:extLst>
            </p:cNvPr>
            <p:cNvSpPr txBox="1"/>
            <p:nvPr/>
          </p:nvSpPr>
          <p:spPr>
            <a:xfrm>
              <a:off x="3382277" y="74775"/>
              <a:ext cx="2592288" cy="261610"/>
            </a:xfrm>
            <a:prstGeom prst="rect">
              <a:avLst/>
            </a:prstGeom>
            <a:noFill/>
          </p:spPr>
          <p:txBody>
            <a:bodyPr wrap="square" rtlCol="0">
              <a:spAutoFit/>
            </a:bodyPr>
            <a:lstStyle/>
            <a:p>
              <a:r>
                <a:rPr lang="es-ES" sz="1100" b="1" dirty="0">
                  <a:solidFill>
                    <a:schemeClr val="tx1"/>
                  </a:solidFill>
                  <a:latin typeface="Arial Narrow" panose="020B0606020202030204" pitchFamily="34" charset="0"/>
                </a:rPr>
                <a:t>Consideraciones Finales:</a:t>
              </a:r>
            </a:p>
          </p:txBody>
        </p:sp>
      </p:grpSp>
      <p:sp>
        <p:nvSpPr>
          <p:cNvPr id="48" name="84 Rectángulo">
            <a:extLst>
              <a:ext uri="{FF2B5EF4-FFF2-40B4-BE49-F238E27FC236}">
                <a16:creationId xmlns:a16="http://schemas.microsoft.com/office/drawing/2014/main" id="{B6BD1AF3-EDFA-4F81-BA82-2A7208E77614}"/>
              </a:ext>
            </a:extLst>
          </p:cNvPr>
          <p:cNvSpPr/>
          <p:nvPr/>
        </p:nvSpPr>
        <p:spPr>
          <a:xfrm>
            <a:off x="-10804" y="7196590"/>
            <a:ext cx="7135004" cy="1938992"/>
          </a:xfrm>
          <a:prstGeom prst="rect">
            <a:avLst/>
          </a:prstGeom>
        </p:spPr>
        <p:txBody>
          <a:bodyPr wrap="square">
            <a:spAutoFit/>
          </a:bodyPr>
          <a:lstStyle/>
          <a:p>
            <a:pPr algn="just"/>
            <a:r>
              <a:rPr lang="es-CO" sz="1200" dirty="0">
                <a:latin typeface="Arial Narrow" panose="020B0606020202030204" pitchFamily="34" charset="0"/>
              </a:rPr>
              <a:t>El comportamiento de la notificación tuvo </a:t>
            </a:r>
            <a:r>
              <a:rPr lang="es-ES" sz="1200" dirty="0">
                <a:latin typeface="Arial Narrow" panose="020B0606020202030204" pitchFamily="34" charset="0"/>
              </a:rPr>
              <a:t>un aumento del 3%, 9 casos más con respecto al mismo periodo del año anterior donde se presentaron 211 casos</a:t>
            </a:r>
          </a:p>
          <a:p>
            <a:pPr algn="just"/>
            <a:r>
              <a:rPr lang="es-CO" sz="1200" dirty="0">
                <a:latin typeface="Arial Narrow" panose="020B0606020202030204" pitchFamily="34" charset="0"/>
              </a:rPr>
              <a:t>Alrededor del 46,3% de las notificaciones relacionadas con las intoxicaciones corresponden a sustancias psicoactivas, viéndose mas afectado el sexo masculino. El lugar de mayor ocurrencia de las intoxicaciones en general es el hogar y la vía de exposición más frecuente es la oral.</a:t>
            </a:r>
          </a:p>
          <a:p>
            <a:pPr algn="just"/>
            <a:r>
              <a:rPr lang="es-CO" sz="1200" dirty="0">
                <a:latin typeface="Arial Narrow" panose="020B0606020202030204" pitchFamily="34" charset="0"/>
              </a:rPr>
              <a:t>En relación al tipo de exposición  la mayoría de ellas son de forma accidental 34,1%, seguida de la intencional psicoactivas 24,1%; se ve un incremento en el posible acto delictivo 22,5%. El 22,5% de los  afectados requirió ser hospitalizado; se presentaron 3 muertes dos de sexo masculino uno de 17 años por consumo de cocaína y otro de 47 años por consumo de licor que contenía metanol, 1 de sexo femenino por gases (suicidio). Se reporta una incidencia del 12,7% por cada cien mil habitantes. Nos encontramos en zona de seguridad.</a:t>
            </a:r>
            <a:endParaRPr lang="es-ES" sz="1200" dirty="0">
              <a:latin typeface="Arial Narrow" panose="020B0606020202030204" pitchFamily="34" charset="0"/>
            </a:endParaRPr>
          </a:p>
        </p:txBody>
      </p:sp>
      <p:pic>
        <p:nvPicPr>
          <p:cNvPr id="2" name="Imagen 1">
            <a:extLst>
              <a:ext uri="{FF2B5EF4-FFF2-40B4-BE49-F238E27FC236}">
                <a16:creationId xmlns:a16="http://schemas.microsoft.com/office/drawing/2014/main" id="{4D078168-3B08-40DA-BD5E-2155D7726FA0}"/>
              </a:ext>
            </a:extLst>
          </p:cNvPr>
          <p:cNvPicPr>
            <a:picLocks noChangeAspect="1"/>
          </p:cNvPicPr>
          <p:nvPr/>
        </p:nvPicPr>
        <p:blipFill>
          <a:blip r:embed="rId2"/>
          <a:stretch>
            <a:fillRect/>
          </a:stretch>
        </p:blipFill>
        <p:spPr>
          <a:xfrm>
            <a:off x="51047" y="395986"/>
            <a:ext cx="7073152" cy="4470923"/>
          </a:xfrm>
          <a:prstGeom prst="rect">
            <a:avLst/>
          </a:prstGeom>
        </p:spPr>
      </p:pic>
    </p:spTree>
    <p:extLst>
      <p:ext uri="{BB962C8B-B14F-4D97-AF65-F5344CB8AC3E}">
        <p14:creationId xmlns:p14="http://schemas.microsoft.com/office/powerpoint/2010/main" val="29885115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37 Rectángulo">
            <a:extLst>
              <a:ext uri="{FF2B5EF4-FFF2-40B4-BE49-F238E27FC236}">
                <a16:creationId xmlns:a16="http://schemas.microsoft.com/office/drawing/2014/main" id="{AED6385E-11E7-43C1-B226-A9F45CBDBEFF}"/>
              </a:ext>
            </a:extLst>
          </p:cNvPr>
          <p:cNvSpPr/>
          <p:nvPr/>
        </p:nvSpPr>
        <p:spPr>
          <a:xfrm>
            <a:off x="-24561" y="6413704"/>
            <a:ext cx="7200900" cy="291497"/>
          </a:xfrm>
          <a:prstGeom prst="rect">
            <a:avLst/>
          </a:prstGeom>
          <a:solidFill>
            <a:schemeClr val="tx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91" name="Picture 9"/>
          <p:cNvPicPr>
            <a:picLocks noChangeAspect="1" noChangeArrowheads="1"/>
          </p:cNvPicPr>
          <p:nvPr/>
        </p:nvPicPr>
        <p:blipFill rotWithShape="1">
          <a:blip r:embed="rId2">
            <a:extLst>
              <a:ext uri="{28A0092B-C50C-407E-A947-70E740481C1C}">
                <a14:useLocalDpi xmlns:a14="http://schemas.microsoft.com/office/drawing/2010/main" val="0"/>
              </a:ext>
            </a:extLst>
          </a:blip>
          <a:srcRect t="75483"/>
          <a:stretch/>
        </p:blipFill>
        <p:spPr bwMode="auto">
          <a:xfrm>
            <a:off x="568" y="4771409"/>
            <a:ext cx="2180731" cy="1565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80" y="0"/>
            <a:ext cx="2166585" cy="3071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rotWithShape="1">
          <a:blip r:embed="rId2">
            <a:extLst>
              <a:ext uri="{28A0092B-C50C-407E-A947-70E740481C1C}">
                <a14:useLocalDpi xmlns:a14="http://schemas.microsoft.com/office/drawing/2010/main" val="0"/>
              </a:ext>
            </a:extLst>
          </a:blip>
          <a:srcRect t="51432"/>
          <a:stretch/>
        </p:blipFill>
        <p:spPr bwMode="auto">
          <a:xfrm>
            <a:off x="0" y="3079525"/>
            <a:ext cx="2180731" cy="25962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16133" y="1363198"/>
            <a:ext cx="2251490" cy="276999"/>
          </a:xfrm>
          <a:prstGeom prst="rect">
            <a:avLst/>
          </a:prstGeom>
          <a:noFill/>
        </p:spPr>
        <p:txBody>
          <a:bodyPr wrap="square" rtlCol="0">
            <a:spAutoFit/>
          </a:bodyPr>
          <a:lstStyle/>
          <a:p>
            <a:r>
              <a:rPr lang="es-ES" sz="1200" b="1" dirty="0">
                <a:latin typeface="Arial Narrow" panose="020B0606020202030204" pitchFamily="34" charset="0"/>
              </a:rPr>
              <a:t>Periodo epidemiológico  III 2026</a:t>
            </a:r>
          </a:p>
        </p:txBody>
      </p:sp>
      <p:grpSp>
        <p:nvGrpSpPr>
          <p:cNvPr id="8" name="7 Grupo"/>
          <p:cNvGrpSpPr/>
          <p:nvPr/>
        </p:nvGrpSpPr>
        <p:grpSpPr>
          <a:xfrm>
            <a:off x="122787" y="4407142"/>
            <a:ext cx="1892650" cy="488476"/>
            <a:chOff x="2397524" y="3379972"/>
            <a:chExt cx="4508500" cy="904875"/>
          </a:xfrm>
        </p:grpSpPr>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317545" y="3478755"/>
              <a:ext cx="1593562" cy="570140"/>
            </a:xfrm>
            <a:prstGeom prst="rect">
              <a:avLst/>
            </a:prstGeom>
            <a:noFill/>
          </p:spPr>
          <p:txBody>
            <a:bodyPr wrap="square" rtlCol="0">
              <a:spAutoFit/>
            </a:bodyPr>
            <a:lstStyle/>
            <a:p>
              <a:pPr algn="ctr"/>
              <a:r>
                <a:rPr lang="es-ES" b="1" dirty="0">
                  <a:latin typeface="Arial Narrow" panose="020B0606020202030204" pitchFamily="34" charset="0"/>
                </a:rPr>
                <a:t>185</a:t>
              </a:r>
            </a:p>
          </p:txBody>
        </p:sp>
      </p:gr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a:latin typeface="Arial Narrow" panose="020B0606020202030204" pitchFamily="34" charset="0"/>
              </a:rPr>
              <a:t>Pág. </a:t>
            </a:r>
          </a:p>
        </p:txBody>
      </p:sp>
      <p:sp>
        <p:nvSpPr>
          <p:cNvPr id="37" name="36 Título"/>
          <p:cNvSpPr>
            <a:spLocks noGrp="1"/>
          </p:cNvSpPr>
          <p:nvPr>
            <p:ph type="ctrTitle"/>
          </p:nvPr>
        </p:nvSpPr>
        <p:spPr>
          <a:xfrm>
            <a:off x="-14182" y="21057"/>
            <a:ext cx="2166585" cy="1323399"/>
          </a:xfrm>
          <a:noFill/>
        </p:spPr>
        <p:txBody>
          <a:bodyPr wrap="square" rtlCol="0">
            <a:spAutoFit/>
          </a:bodyPr>
          <a:lstStyle/>
          <a:p>
            <a:r>
              <a:rPr lang="es-ES" sz="2000" b="1" dirty="0">
                <a:solidFill>
                  <a:srgbClr val="C00000"/>
                </a:solidFill>
                <a:latin typeface="Arial Narrow" panose="020B0606020202030204" pitchFamily="34" charset="0"/>
              </a:rPr>
              <a:t>Enfermedad transmitida por alimentos </a:t>
            </a:r>
            <a:r>
              <a:rPr lang="es-ES" sz="2000" b="1" dirty="0">
                <a:solidFill>
                  <a:srgbClr val="C00000"/>
                </a:solidFill>
                <a:latin typeface="Arial Narrow" panose="020B0606020202030204" pitchFamily="34" charset="0"/>
                <a:ea typeface="+mn-ea"/>
                <a:cs typeface="+mn-cs"/>
              </a:rPr>
              <a:t>ETA</a:t>
            </a:r>
            <a:br>
              <a:rPr lang="es-ES" sz="2000" b="1" dirty="0">
                <a:solidFill>
                  <a:srgbClr val="C00000"/>
                </a:solidFill>
                <a:latin typeface="Arial Narrow" panose="020B0606020202030204" pitchFamily="34" charset="0"/>
                <a:ea typeface="+mn-ea"/>
                <a:cs typeface="+mn-cs"/>
              </a:rPr>
            </a:br>
            <a:endParaRPr lang="es-ES" sz="2000" b="1" dirty="0">
              <a:solidFill>
                <a:srgbClr val="C00000"/>
              </a:solidFill>
              <a:latin typeface="Arial Narrow" panose="020B0606020202030204" pitchFamily="34" charset="0"/>
              <a:ea typeface="+mn-ea"/>
              <a:cs typeface="+mn-cs"/>
            </a:endParaRPr>
          </a:p>
        </p:txBody>
      </p:sp>
      <p:pic>
        <p:nvPicPr>
          <p:cNvPr id="45" name="Picture 6"/>
          <p:cNvPicPr>
            <a:picLocks noChangeAspect="1" noChangeArrowheads="1"/>
          </p:cNvPicPr>
          <p:nvPr/>
        </p:nvPicPr>
        <p:blipFill>
          <a:blip r:embed="rId5">
            <a:duotone>
              <a:schemeClr val="accent2">
                <a:shade val="45000"/>
                <a:satMod val="135000"/>
              </a:schemeClr>
              <a:prstClr val="white"/>
            </a:duotone>
            <a:extLst>
              <a:ext uri="{BEBA8EAE-BF5A-486C-A8C5-ECC9F3942E4B}">
                <a14:imgProps xmlns:a14="http://schemas.microsoft.com/office/drawing/2010/main">
                  <a14:imgLayer r:embed="rId6">
                    <a14:imgEffect>
                      <a14:backgroundRemoval t="1439" b="100000" l="0" r="100000"/>
                    </a14:imgEffect>
                  </a14:imgLayer>
                </a14:imgProps>
              </a:ext>
              <a:ext uri="{28A0092B-C50C-407E-A947-70E740481C1C}">
                <a14:useLocalDpi xmlns:a14="http://schemas.microsoft.com/office/drawing/2010/main" val="0"/>
              </a:ext>
            </a:extLst>
          </a:blip>
          <a:srcRect/>
          <a:stretch>
            <a:fillRect/>
          </a:stretch>
        </p:blipFill>
        <p:spPr bwMode="auto">
          <a:xfrm>
            <a:off x="304196" y="1567020"/>
            <a:ext cx="1519238" cy="1395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8" name="37 Rectángulo"/>
          <p:cNvSpPr/>
          <p:nvPr/>
        </p:nvSpPr>
        <p:spPr>
          <a:xfrm>
            <a:off x="2159198" y="-10593"/>
            <a:ext cx="5041702" cy="319376"/>
          </a:xfrm>
          <a:prstGeom prst="rect">
            <a:avLst/>
          </a:prstGeom>
          <a:solidFill>
            <a:schemeClr val="tx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53" name="52 Grupo"/>
          <p:cNvGrpSpPr/>
          <p:nvPr/>
        </p:nvGrpSpPr>
        <p:grpSpPr>
          <a:xfrm>
            <a:off x="0" y="6422399"/>
            <a:ext cx="4189209" cy="276999"/>
            <a:chOff x="2439852" y="105252"/>
            <a:chExt cx="3471724" cy="276999"/>
          </a:xfrm>
        </p:grpSpPr>
        <p:sp>
          <p:nvSpPr>
            <p:cNvPr id="54" name="53 Elipse"/>
            <p:cNvSpPr/>
            <p:nvPr/>
          </p:nvSpPr>
          <p:spPr>
            <a:xfrm>
              <a:off x="2439852" y="135314"/>
              <a:ext cx="252096" cy="203973"/>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55" name="54 Conector recto"/>
            <p:cNvCxnSpPr>
              <a:cxnSpLocks/>
            </p:cNvCxnSpPr>
            <p:nvPr/>
          </p:nvCxnSpPr>
          <p:spPr>
            <a:xfrm>
              <a:off x="2727830" y="249012"/>
              <a:ext cx="558431"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56" name="55 CuadroTexto"/>
            <p:cNvSpPr txBox="1"/>
            <p:nvPr/>
          </p:nvSpPr>
          <p:spPr>
            <a:xfrm>
              <a:off x="3253873" y="105252"/>
              <a:ext cx="2657703" cy="276999"/>
            </a:xfrm>
            <a:prstGeom prst="rect">
              <a:avLst/>
            </a:prstGeom>
            <a:noFill/>
          </p:spPr>
          <p:txBody>
            <a:bodyPr wrap="square" rtlCol="0">
              <a:spAutoFit/>
            </a:bodyPr>
            <a:lstStyle/>
            <a:p>
              <a:r>
                <a:rPr lang="es-ES" sz="1200" b="1" dirty="0">
                  <a:latin typeface="Arial Narrow" panose="020B0606020202030204" pitchFamily="34" charset="0"/>
                </a:rPr>
                <a:t>Comportamiento variables de interés</a:t>
              </a:r>
            </a:p>
          </p:txBody>
        </p:sp>
      </p:grpSp>
      <p:grpSp>
        <p:nvGrpSpPr>
          <p:cNvPr id="58" name="57 Grupo"/>
          <p:cNvGrpSpPr/>
          <p:nvPr/>
        </p:nvGrpSpPr>
        <p:grpSpPr>
          <a:xfrm>
            <a:off x="172232" y="6813668"/>
            <a:ext cx="802947" cy="1613612"/>
            <a:chOff x="1059074" y="553075"/>
            <a:chExt cx="823384" cy="1630306"/>
          </a:xfrm>
        </p:grpSpPr>
        <p:pic>
          <p:nvPicPr>
            <p:cNvPr id="59" name="Picture 3"/>
            <p:cNvPicPr>
              <a:picLocks noChangeAspect="1" noChangeArrowheads="1"/>
            </p:cNvPicPr>
            <p:nvPr/>
          </p:nvPicPr>
          <p:blipFill rotWithShape="1">
            <a:blip r:embed="rId7">
              <a:biLevel thresh="75000"/>
              <a:extLst>
                <a:ext uri="{28A0092B-C50C-407E-A947-70E740481C1C}">
                  <a14:useLocalDpi xmlns:a14="http://schemas.microsoft.com/office/drawing/2010/main" val="0"/>
                </a:ext>
              </a:extLst>
            </a:blip>
            <a:srcRect t="10614" r="84474"/>
            <a:stretch/>
          </p:blipFill>
          <p:spPr bwMode="auto">
            <a:xfrm>
              <a:off x="1131620" y="553075"/>
              <a:ext cx="737696" cy="720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0" name="59 Rectángulo redondeado"/>
            <p:cNvSpPr/>
            <p:nvPr/>
          </p:nvSpPr>
          <p:spPr>
            <a:xfrm>
              <a:off x="1059074" y="1520368"/>
              <a:ext cx="796277"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 33,5%</a:t>
              </a:r>
            </a:p>
          </p:txBody>
        </p:sp>
        <p:sp>
          <p:nvSpPr>
            <p:cNvPr id="61" name="60 Rectángulo"/>
            <p:cNvSpPr/>
            <p:nvPr/>
          </p:nvSpPr>
          <p:spPr>
            <a:xfrm>
              <a:off x="1068833" y="1243369"/>
              <a:ext cx="803425" cy="276999"/>
            </a:xfrm>
            <a:prstGeom prst="rect">
              <a:avLst/>
            </a:prstGeom>
          </p:spPr>
          <p:txBody>
            <a:bodyPr wrap="none">
              <a:spAutoFit/>
            </a:bodyPr>
            <a:lstStyle/>
            <a:p>
              <a:r>
                <a:rPr lang="es-ES" sz="1200" b="1" u="sng" dirty="0">
                  <a:latin typeface="Arial Narrow" panose="020B0606020202030204" pitchFamily="34" charset="0"/>
                </a:rPr>
                <a:t>Masculino</a:t>
              </a:r>
              <a:endParaRPr lang="es-ES" sz="1200" b="1" u="sng" dirty="0">
                <a:solidFill>
                  <a:sysClr val="windowText" lastClr="000000"/>
                </a:solidFill>
                <a:latin typeface="Arial Narrow" panose="020B0606020202030204" pitchFamily="34" charset="0"/>
              </a:endParaRPr>
            </a:p>
          </p:txBody>
        </p:sp>
        <p:sp>
          <p:nvSpPr>
            <p:cNvPr id="62" name="61 Rectángulo"/>
            <p:cNvSpPr/>
            <p:nvPr/>
          </p:nvSpPr>
          <p:spPr>
            <a:xfrm>
              <a:off x="1107898" y="1903516"/>
              <a:ext cx="774560" cy="279865"/>
            </a:xfrm>
            <a:prstGeom prst="rect">
              <a:avLst/>
            </a:prstGeom>
          </p:spPr>
          <p:txBody>
            <a:bodyPr wrap="none">
              <a:spAutoFit/>
            </a:bodyPr>
            <a:lstStyle/>
            <a:p>
              <a:r>
                <a:rPr lang="es-ES" sz="1200" b="1" dirty="0">
                  <a:latin typeface="Arial Narrow" panose="020B0606020202030204" pitchFamily="34" charset="0"/>
                </a:rPr>
                <a:t> 62 casos</a:t>
              </a:r>
              <a:endParaRPr lang="es-CO" sz="1200" dirty="0"/>
            </a:p>
          </p:txBody>
        </p:sp>
      </p:grpSp>
      <p:grpSp>
        <p:nvGrpSpPr>
          <p:cNvPr id="3" name="2 Grupo"/>
          <p:cNvGrpSpPr/>
          <p:nvPr/>
        </p:nvGrpSpPr>
        <p:grpSpPr>
          <a:xfrm>
            <a:off x="1041605" y="6828686"/>
            <a:ext cx="826373" cy="1582088"/>
            <a:chOff x="3159269" y="6660232"/>
            <a:chExt cx="826373" cy="1582088"/>
          </a:xfrm>
        </p:grpSpPr>
        <p:sp>
          <p:nvSpPr>
            <p:cNvPr id="57" name="56 Rectángulo redondeado"/>
            <p:cNvSpPr/>
            <p:nvPr/>
          </p:nvSpPr>
          <p:spPr>
            <a:xfrm>
              <a:off x="3171391" y="7613877"/>
              <a:ext cx="795148"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66,5%</a:t>
              </a:r>
            </a:p>
          </p:txBody>
        </p:sp>
        <p:sp>
          <p:nvSpPr>
            <p:cNvPr id="64" name="63 Rectángulo"/>
            <p:cNvSpPr/>
            <p:nvPr/>
          </p:nvSpPr>
          <p:spPr>
            <a:xfrm>
              <a:off x="3204659" y="7340577"/>
              <a:ext cx="780983" cy="276999"/>
            </a:xfrm>
            <a:prstGeom prst="rect">
              <a:avLst/>
            </a:prstGeom>
          </p:spPr>
          <p:txBody>
            <a:bodyPr wrap="none">
              <a:spAutoFit/>
            </a:bodyPr>
            <a:lstStyle/>
            <a:p>
              <a:r>
                <a:rPr lang="es-ES" sz="1200" b="1" u="sng" dirty="0">
                  <a:latin typeface="Arial Narrow" panose="020B0606020202030204" pitchFamily="34" charset="0"/>
                </a:rPr>
                <a:t>Femenino</a:t>
              </a:r>
              <a:endParaRPr lang="es-ES" sz="1200" b="1" u="sng" dirty="0">
                <a:solidFill>
                  <a:sysClr val="windowText" lastClr="000000"/>
                </a:solidFill>
                <a:latin typeface="Arial Narrow" panose="020B0606020202030204" pitchFamily="34" charset="0"/>
              </a:endParaRPr>
            </a:p>
          </p:txBody>
        </p:sp>
        <p:sp>
          <p:nvSpPr>
            <p:cNvPr id="65" name="64 Rectángulo"/>
            <p:cNvSpPr/>
            <p:nvPr/>
          </p:nvSpPr>
          <p:spPr>
            <a:xfrm>
              <a:off x="3159269" y="7965321"/>
              <a:ext cx="790601" cy="276999"/>
            </a:xfrm>
            <a:prstGeom prst="rect">
              <a:avLst/>
            </a:prstGeom>
          </p:spPr>
          <p:txBody>
            <a:bodyPr wrap="none">
              <a:spAutoFit/>
            </a:bodyPr>
            <a:lstStyle/>
            <a:p>
              <a:r>
                <a:rPr lang="es-ES" sz="1200" b="1" dirty="0">
                  <a:latin typeface="Arial Narrow" panose="020B0606020202030204" pitchFamily="34" charset="0"/>
                </a:rPr>
                <a:t>123 casos</a:t>
              </a:r>
              <a:endParaRPr lang="es-CO" sz="1200" dirty="0"/>
            </a:p>
          </p:txBody>
        </p:sp>
        <p:pic>
          <p:nvPicPr>
            <p:cNvPr id="70" name="Picture 3"/>
            <p:cNvPicPr>
              <a:picLocks noChangeAspect="1" noChangeArrowheads="1"/>
            </p:cNvPicPr>
            <p:nvPr/>
          </p:nvPicPr>
          <p:blipFill rotWithShape="1">
            <a:blip r:embed="rId7">
              <a:biLevel thresh="75000"/>
              <a:extLst>
                <a:ext uri="{28A0092B-C50C-407E-A947-70E740481C1C}">
                  <a14:useLocalDpi xmlns:a14="http://schemas.microsoft.com/office/drawing/2010/main" val="0"/>
                </a:ext>
              </a:extLst>
            </a:blip>
            <a:srcRect l="29313" t="7366" r="56038"/>
            <a:stretch/>
          </p:blipFill>
          <p:spPr bwMode="auto">
            <a:xfrm>
              <a:off x="3230874" y="6660232"/>
              <a:ext cx="696035" cy="7482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6" name="5 Grupo"/>
          <p:cNvGrpSpPr/>
          <p:nvPr/>
        </p:nvGrpSpPr>
        <p:grpSpPr>
          <a:xfrm>
            <a:off x="4282577" y="6813668"/>
            <a:ext cx="816548" cy="1619439"/>
            <a:chOff x="838588" y="8382748"/>
            <a:chExt cx="816548" cy="1431173"/>
          </a:xfrm>
        </p:grpSpPr>
        <p:pic>
          <p:nvPicPr>
            <p:cNvPr id="75" name="Picture 9"/>
            <p:cNvPicPr>
              <a:picLocks noChangeAspect="1" noChangeArrowheads="1"/>
            </p:cNvPicPr>
            <p:nvPr/>
          </p:nvPicPr>
          <p:blipFill>
            <a:blip r:embed="rId8">
              <a:biLevel thresh="50000"/>
              <a:extLst>
                <a:ext uri="{28A0092B-C50C-407E-A947-70E740481C1C}">
                  <a14:useLocalDpi xmlns:a14="http://schemas.microsoft.com/office/drawing/2010/main" val="0"/>
                </a:ext>
              </a:extLst>
            </a:blip>
            <a:srcRect/>
            <a:stretch>
              <a:fillRect/>
            </a:stretch>
          </p:blipFill>
          <p:spPr bwMode="auto">
            <a:xfrm>
              <a:off x="882863" y="8382748"/>
              <a:ext cx="642392" cy="636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6" name="75 Grupo"/>
            <p:cNvGrpSpPr/>
            <p:nvPr/>
          </p:nvGrpSpPr>
          <p:grpSpPr>
            <a:xfrm>
              <a:off x="838588" y="8963149"/>
              <a:ext cx="816548" cy="850772"/>
              <a:chOff x="1115283" y="1243369"/>
              <a:chExt cx="816548" cy="850772"/>
            </a:xfrm>
          </p:grpSpPr>
          <p:sp>
            <p:nvSpPr>
              <p:cNvPr id="77" name="76 Rectángulo redondeado"/>
              <p:cNvSpPr/>
              <p:nvPr/>
            </p:nvSpPr>
            <p:spPr>
              <a:xfrm>
                <a:off x="1115283" y="1520368"/>
                <a:ext cx="816548"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12,4%</a:t>
                </a:r>
              </a:p>
            </p:txBody>
          </p:sp>
          <p:sp>
            <p:nvSpPr>
              <p:cNvPr id="78" name="77 Rectángulo"/>
              <p:cNvSpPr/>
              <p:nvPr/>
            </p:nvSpPr>
            <p:spPr>
              <a:xfrm>
                <a:off x="1180698" y="1243369"/>
                <a:ext cx="550151" cy="276999"/>
              </a:xfrm>
              <a:prstGeom prst="rect">
                <a:avLst/>
              </a:prstGeom>
            </p:spPr>
            <p:txBody>
              <a:bodyPr wrap="none">
                <a:spAutoFit/>
              </a:bodyPr>
              <a:lstStyle/>
              <a:p>
                <a:r>
                  <a:rPr lang="es-ES" sz="1200" b="1" u="sng" dirty="0">
                    <a:solidFill>
                      <a:sysClr val="windowText" lastClr="000000"/>
                    </a:solidFill>
                    <a:latin typeface="Arial Narrow" panose="020B0606020202030204" pitchFamily="34" charset="0"/>
                  </a:rPr>
                  <a:t>Hogar</a:t>
                </a:r>
              </a:p>
            </p:txBody>
          </p:sp>
          <p:sp>
            <p:nvSpPr>
              <p:cNvPr id="79" name="78 Rectángulo"/>
              <p:cNvSpPr/>
              <p:nvPr/>
            </p:nvSpPr>
            <p:spPr>
              <a:xfrm>
                <a:off x="1141927" y="1849344"/>
                <a:ext cx="755335" cy="244797"/>
              </a:xfrm>
              <a:prstGeom prst="rect">
                <a:avLst/>
              </a:prstGeom>
            </p:spPr>
            <p:txBody>
              <a:bodyPr wrap="none">
                <a:spAutoFit/>
              </a:bodyPr>
              <a:lstStyle/>
              <a:p>
                <a:r>
                  <a:rPr lang="es-ES" sz="1200" b="1" dirty="0">
                    <a:latin typeface="Arial Narrow" panose="020B0606020202030204" pitchFamily="34" charset="0"/>
                  </a:rPr>
                  <a:t> 23 casos</a:t>
                </a:r>
                <a:endParaRPr lang="es-CO" sz="1200" dirty="0"/>
              </a:p>
            </p:txBody>
          </p:sp>
        </p:grpSp>
      </p:grpSp>
      <p:grpSp>
        <p:nvGrpSpPr>
          <p:cNvPr id="9" name="8 Grupo"/>
          <p:cNvGrpSpPr/>
          <p:nvPr/>
        </p:nvGrpSpPr>
        <p:grpSpPr>
          <a:xfrm>
            <a:off x="6147173" y="6708945"/>
            <a:ext cx="915635" cy="1723639"/>
            <a:chOff x="2206271" y="8300359"/>
            <a:chExt cx="915635" cy="1511787"/>
          </a:xfrm>
        </p:grpSpPr>
        <p:grpSp>
          <p:nvGrpSpPr>
            <p:cNvPr id="71" name="70 Grupo"/>
            <p:cNvGrpSpPr/>
            <p:nvPr/>
          </p:nvGrpSpPr>
          <p:grpSpPr>
            <a:xfrm>
              <a:off x="2206271" y="8963149"/>
              <a:ext cx="915635" cy="848997"/>
              <a:chOff x="1033171" y="8262441"/>
              <a:chExt cx="915635" cy="848997"/>
            </a:xfrm>
          </p:grpSpPr>
          <p:sp>
            <p:nvSpPr>
              <p:cNvPr id="72" name="71 Rectángulo redondeado"/>
              <p:cNvSpPr/>
              <p:nvPr/>
            </p:nvSpPr>
            <p:spPr>
              <a:xfrm>
                <a:off x="1101982" y="8535741"/>
                <a:ext cx="844538"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15,1%</a:t>
                </a:r>
              </a:p>
            </p:txBody>
          </p:sp>
          <p:sp>
            <p:nvSpPr>
              <p:cNvPr id="73" name="72 Rectángulo"/>
              <p:cNvSpPr/>
              <p:nvPr/>
            </p:nvSpPr>
            <p:spPr>
              <a:xfrm>
                <a:off x="1033171" y="8262441"/>
                <a:ext cx="915635" cy="276999"/>
              </a:xfrm>
              <a:prstGeom prst="rect">
                <a:avLst/>
              </a:prstGeom>
            </p:spPr>
            <p:txBody>
              <a:bodyPr wrap="none">
                <a:spAutoFit/>
              </a:bodyPr>
              <a:lstStyle/>
              <a:p>
                <a:r>
                  <a:rPr lang="es-ES" sz="1200" b="1" u="sng" dirty="0">
                    <a:latin typeface="Arial Narrow" panose="020B0606020202030204" pitchFamily="34" charset="0"/>
                  </a:rPr>
                  <a:t>Restaurante</a:t>
                </a:r>
                <a:endParaRPr lang="es-ES" sz="1200" b="1" u="sng" dirty="0">
                  <a:solidFill>
                    <a:sysClr val="windowText" lastClr="000000"/>
                  </a:solidFill>
                  <a:latin typeface="Arial Narrow" panose="020B0606020202030204" pitchFamily="34" charset="0"/>
                </a:endParaRPr>
              </a:p>
            </p:txBody>
          </p:sp>
          <p:sp>
            <p:nvSpPr>
              <p:cNvPr id="74" name="73 Rectángulo"/>
              <p:cNvSpPr/>
              <p:nvPr/>
            </p:nvSpPr>
            <p:spPr>
              <a:xfrm>
                <a:off x="1146985" y="8868485"/>
                <a:ext cx="720069" cy="242953"/>
              </a:xfrm>
              <a:prstGeom prst="rect">
                <a:avLst/>
              </a:prstGeom>
            </p:spPr>
            <p:txBody>
              <a:bodyPr wrap="none">
                <a:spAutoFit/>
              </a:bodyPr>
              <a:lstStyle/>
              <a:p>
                <a:r>
                  <a:rPr lang="es-ES" sz="1200" b="1" dirty="0">
                    <a:latin typeface="Arial Narrow" panose="020B0606020202030204" pitchFamily="34" charset="0"/>
                  </a:rPr>
                  <a:t>28 casos</a:t>
                </a:r>
                <a:endParaRPr lang="es-CO" sz="1200" dirty="0"/>
              </a:p>
            </p:txBody>
          </p:sp>
        </p:grpSp>
        <p:pic>
          <p:nvPicPr>
            <p:cNvPr id="88" name="Picture 13"/>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9778" b="97778" l="0" r="100000"/>
                      </a14:imgEffect>
                    </a14:imgLayer>
                  </a14:imgProps>
                </a:ext>
                <a:ext uri="{28A0092B-C50C-407E-A947-70E740481C1C}">
                  <a14:useLocalDpi xmlns:a14="http://schemas.microsoft.com/office/drawing/2010/main" val="0"/>
                </a:ext>
              </a:extLst>
            </a:blip>
            <a:srcRect t="5974" r="13735"/>
            <a:stretch/>
          </p:blipFill>
          <p:spPr bwMode="auto">
            <a:xfrm>
              <a:off x="2357954" y="8300359"/>
              <a:ext cx="672937" cy="733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0" name="9 Grupo"/>
          <p:cNvGrpSpPr/>
          <p:nvPr/>
        </p:nvGrpSpPr>
        <p:grpSpPr>
          <a:xfrm>
            <a:off x="5222034" y="6724461"/>
            <a:ext cx="865003" cy="1705037"/>
            <a:chOff x="3636992" y="8315126"/>
            <a:chExt cx="865003" cy="1536658"/>
          </a:xfrm>
        </p:grpSpPr>
        <p:grpSp>
          <p:nvGrpSpPr>
            <p:cNvPr id="80" name="79 Grupo"/>
            <p:cNvGrpSpPr/>
            <p:nvPr/>
          </p:nvGrpSpPr>
          <p:grpSpPr>
            <a:xfrm>
              <a:off x="3659091" y="8987827"/>
              <a:ext cx="842904" cy="863957"/>
              <a:chOff x="5327048" y="1270665"/>
              <a:chExt cx="842904" cy="863957"/>
            </a:xfrm>
          </p:grpSpPr>
          <p:sp>
            <p:nvSpPr>
              <p:cNvPr id="81" name="80 Rectángulo redondeado"/>
              <p:cNvSpPr/>
              <p:nvPr/>
            </p:nvSpPr>
            <p:spPr>
              <a:xfrm>
                <a:off x="5327048" y="1561312"/>
                <a:ext cx="832562"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 37,8%</a:t>
                </a:r>
              </a:p>
            </p:txBody>
          </p:sp>
          <p:sp>
            <p:nvSpPr>
              <p:cNvPr id="82" name="81 Rectángulo"/>
              <p:cNvSpPr/>
              <p:nvPr/>
            </p:nvSpPr>
            <p:spPr>
              <a:xfrm>
                <a:off x="5338616" y="1270665"/>
                <a:ext cx="824265" cy="276999"/>
              </a:xfrm>
              <a:prstGeom prst="rect">
                <a:avLst/>
              </a:prstGeom>
            </p:spPr>
            <p:txBody>
              <a:bodyPr wrap="none">
                <a:spAutoFit/>
              </a:bodyPr>
              <a:lstStyle/>
              <a:p>
                <a:r>
                  <a:rPr lang="es-ES" sz="1200" b="1" u="sng" dirty="0">
                    <a:latin typeface="Arial Narrow" panose="020B0606020202030204" pitchFamily="34" charset="0"/>
                  </a:rPr>
                  <a:t>Educación</a:t>
                </a:r>
                <a:endParaRPr lang="es-ES" sz="1200" b="1" u="sng" dirty="0">
                  <a:solidFill>
                    <a:sysClr val="windowText" lastClr="000000"/>
                  </a:solidFill>
                  <a:latin typeface="Arial Narrow" panose="020B0606020202030204" pitchFamily="34" charset="0"/>
                </a:endParaRPr>
              </a:p>
            </p:txBody>
          </p:sp>
          <p:sp>
            <p:nvSpPr>
              <p:cNvPr id="83" name="82 Rectángulo"/>
              <p:cNvSpPr/>
              <p:nvPr/>
            </p:nvSpPr>
            <p:spPr>
              <a:xfrm>
                <a:off x="5414617" y="1884978"/>
                <a:ext cx="755335" cy="249644"/>
              </a:xfrm>
              <a:prstGeom prst="rect">
                <a:avLst/>
              </a:prstGeom>
            </p:spPr>
            <p:txBody>
              <a:bodyPr wrap="none">
                <a:spAutoFit/>
              </a:bodyPr>
              <a:lstStyle/>
              <a:p>
                <a:r>
                  <a:rPr lang="es-ES" sz="1200" b="1" dirty="0">
                    <a:latin typeface="Arial Narrow" panose="020B0606020202030204" pitchFamily="34" charset="0"/>
                  </a:rPr>
                  <a:t> 70 casos</a:t>
                </a:r>
                <a:endParaRPr lang="es-CO" sz="1200" dirty="0"/>
              </a:p>
            </p:txBody>
          </p:sp>
        </p:grpSp>
        <p:pic>
          <p:nvPicPr>
            <p:cNvPr id="89" name="Picture 14"/>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0" b="96744" l="0" r="92735"/>
                      </a14:imgEffect>
                    </a14:imgLayer>
                  </a14:imgProps>
                </a:ext>
                <a:ext uri="{28A0092B-C50C-407E-A947-70E740481C1C}">
                  <a14:useLocalDpi xmlns:a14="http://schemas.microsoft.com/office/drawing/2010/main" val="0"/>
                </a:ext>
              </a:extLst>
            </a:blip>
            <a:srcRect/>
            <a:stretch>
              <a:fillRect/>
            </a:stretch>
          </p:blipFill>
          <p:spPr bwMode="auto">
            <a:xfrm>
              <a:off x="3636992" y="8315126"/>
              <a:ext cx="854661" cy="7852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4" name="3 Grupo"/>
          <p:cNvGrpSpPr/>
          <p:nvPr/>
        </p:nvGrpSpPr>
        <p:grpSpPr>
          <a:xfrm>
            <a:off x="2917573" y="6820293"/>
            <a:ext cx="1478642" cy="1590481"/>
            <a:chOff x="4557644" y="6712412"/>
            <a:chExt cx="1465466" cy="1590481"/>
          </a:xfrm>
        </p:grpSpPr>
        <p:grpSp>
          <p:nvGrpSpPr>
            <p:cNvPr id="66" name="65 Grupo"/>
            <p:cNvGrpSpPr/>
            <p:nvPr/>
          </p:nvGrpSpPr>
          <p:grpSpPr>
            <a:xfrm>
              <a:off x="4557644" y="7383815"/>
              <a:ext cx="1465466" cy="919078"/>
              <a:chOff x="3600396" y="1241665"/>
              <a:chExt cx="1465466" cy="919078"/>
            </a:xfrm>
          </p:grpSpPr>
          <p:sp>
            <p:nvSpPr>
              <p:cNvPr id="67" name="66 Rectángulo redondeado"/>
              <p:cNvSpPr/>
              <p:nvPr/>
            </p:nvSpPr>
            <p:spPr>
              <a:xfrm>
                <a:off x="3912518" y="1553220"/>
                <a:ext cx="783017"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28,6%</a:t>
                </a:r>
              </a:p>
            </p:txBody>
          </p:sp>
          <p:sp>
            <p:nvSpPr>
              <p:cNvPr id="68" name="67 Rectángulo"/>
              <p:cNvSpPr/>
              <p:nvPr/>
            </p:nvSpPr>
            <p:spPr>
              <a:xfrm>
                <a:off x="3600396" y="1241665"/>
                <a:ext cx="1465466" cy="276999"/>
              </a:xfrm>
              <a:prstGeom prst="rect">
                <a:avLst/>
              </a:prstGeom>
            </p:spPr>
            <p:txBody>
              <a:bodyPr wrap="none">
                <a:spAutoFit/>
              </a:bodyPr>
              <a:lstStyle/>
              <a:p>
                <a:r>
                  <a:rPr lang="es-ES" sz="1200" b="1" u="sng" dirty="0">
                    <a:solidFill>
                      <a:sysClr val="windowText" lastClr="000000"/>
                    </a:solidFill>
                    <a:latin typeface="Arial Narrow" panose="020B0606020202030204" pitchFamily="34" charset="0"/>
                  </a:rPr>
                  <a:t>Privado de la libertad</a:t>
                </a:r>
              </a:p>
            </p:txBody>
          </p:sp>
          <p:sp>
            <p:nvSpPr>
              <p:cNvPr id="69" name="68 Rectángulo"/>
              <p:cNvSpPr/>
              <p:nvPr/>
            </p:nvSpPr>
            <p:spPr>
              <a:xfrm>
                <a:off x="3920197" y="1883744"/>
                <a:ext cx="748604" cy="276999"/>
              </a:xfrm>
              <a:prstGeom prst="rect">
                <a:avLst/>
              </a:prstGeom>
            </p:spPr>
            <p:txBody>
              <a:bodyPr wrap="none">
                <a:spAutoFit/>
              </a:bodyPr>
              <a:lstStyle/>
              <a:p>
                <a:r>
                  <a:rPr lang="es-ES" sz="1200" b="1" dirty="0">
                    <a:latin typeface="Arial Narrow" panose="020B0606020202030204" pitchFamily="34" charset="0"/>
                  </a:rPr>
                  <a:t> 53 casos</a:t>
                </a:r>
                <a:endParaRPr lang="es-CO" sz="1200" dirty="0"/>
              </a:p>
            </p:txBody>
          </p:sp>
        </p:grpSp>
        <p:pic>
          <p:nvPicPr>
            <p:cNvPr id="90" name="Picture 4"/>
            <p:cNvPicPr>
              <a:picLocks noChangeAspect="1" noChangeArrowheads="1"/>
            </p:cNvPicPr>
            <p:nvPr/>
          </p:nvPicPr>
          <p:blipFill rotWithShape="1">
            <a:blip r:embed="rId13">
              <a:extLst>
                <a:ext uri="{28A0092B-C50C-407E-A947-70E740481C1C}">
                  <a14:useLocalDpi xmlns:a14="http://schemas.microsoft.com/office/drawing/2010/main" val="0"/>
                </a:ext>
              </a:extLst>
            </a:blip>
            <a:srcRect r="48966"/>
            <a:stretch/>
          </p:blipFill>
          <p:spPr bwMode="auto">
            <a:xfrm>
              <a:off x="4816987" y="6712412"/>
              <a:ext cx="946782" cy="695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87" name="86 CuadroTexto"/>
          <p:cNvSpPr txBox="1"/>
          <p:nvPr/>
        </p:nvSpPr>
        <p:spPr>
          <a:xfrm>
            <a:off x="49716" y="4963202"/>
            <a:ext cx="2095750" cy="1200329"/>
          </a:xfrm>
          <a:prstGeom prst="rect">
            <a:avLst/>
          </a:prstGeom>
          <a:noFill/>
        </p:spPr>
        <p:txBody>
          <a:bodyPr wrap="square" rtlCol="0">
            <a:spAutoFit/>
          </a:bodyPr>
          <a:lstStyle/>
          <a:p>
            <a:pPr algn="ctr"/>
            <a:r>
              <a:rPr lang="es-ES" sz="1200" b="1" dirty="0">
                <a:latin typeface="Arial Narrow" panose="020B0606020202030204" pitchFamily="34" charset="0"/>
              </a:rPr>
              <a:t>147 (79,5%) personas afectadas en 8 brotes;  38 (20,5%) casos individuales.</a:t>
            </a:r>
            <a:endParaRPr lang="es-ES" sz="1600" b="1" dirty="0">
              <a:latin typeface="Arial Narrow" panose="020B0606020202030204" pitchFamily="34" charset="0"/>
            </a:endParaRPr>
          </a:p>
          <a:p>
            <a:pPr algn="ctr"/>
            <a:r>
              <a:rPr lang="es-ES" sz="1200" b="1" dirty="0">
                <a:latin typeface="Arial Narrow" panose="020B0606020202030204" pitchFamily="34" charset="0"/>
              </a:rPr>
              <a:t>160,6% más con relación al mismo periodo del año anterior, donde se reportaron 71 casos </a:t>
            </a:r>
          </a:p>
        </p:txBody>
      </p:sp>
      <p:pic>
        <p:nvPicPr>
          <p:cNvPr id="85" name="Imagen 84">
            <a:extLst>
              <a:ext uri="{FF2B5EF4-FFF2-40B4-BE49-F238E27FC236}">
                <a16:creationId xmlns:a16="http://schemas.microsoft.com/office/drawing/2014/main" id="{8A1BB4ED-BAC0-4736-BD02-3F4DB82A857E}"/>
              </a:ext>
            </a:extLst>
          </p:cNvPr>
          <p:cNvPicPr>
            <a:picLocks noChangeAspect="1"/>
          </p:cNvPicPr>
          <p:nvPr/>
        </p:nvPicPr>
        <p:blipFill>
          <a:blip r:embed="rId14"/>
          <a:stretch>
            <a:fillRect/>
          </a:stretch>
        </p:blipFill>
        <p:spPr>
          <a:xfrm>
            <a:off x="3142276" y="55113"/>
            <a:ext cx="2597121" cy="323116"/>
          </a:xfrm>
          <a:prstGeom prst="rect">
            <a:avLst/>
          </a:prstGeom>
        </p:spPr>
      </p:pic>
      <p:grpSp>
        <p:nvGrpSpPr>
          <p:cNvPr id="15" name="14 Grupo"/>
          <p:cNvGrpSpPr/>
          <p:nvPr/>
        </p:nvGrpSpPr>
        <p:grpSpPr>
          <a:xfrm>
            <a:off x="2223336" y="98683"/>
            <a:ext cx="936104" cy="191774"/>
            <a:chOff x="2448322" y="74775"/>
            <a:chExt cx="936104" cy="230379"/>
          </a:xfrm>
        </p:grpSpPr>
        <p:sp>
          <p:nvSpPr>
            <p:cNvPr id="11" name="10 Elipse"/>
            <p:cNvSpPr/>
            <p:nvPr/>
          </p:nvSpPr>
          <p:spPr>
            <a:xfrm>
              <a:off x="2448322" y="74775"/>
              <a:ext cx="288032" cy="23037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cxnSpLocks/>
              <a:stCxn id="11" idx="6"/>
            </p:cNvCxnSpPr>
            <p:nvPr/>
          </p:nvCxnSpPr>
          <p:spPr>
            <a:xfrm>
              <a:off x="2736354" y="189965"/>
              <a:ext cx="648072" cy="15615"/>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00" name="84 Grupo">
            <a:extLst>
              <a:ext uri="{FF2B5EF4-FFF2-40B4-BE49-F238E27FC236}">
                <a16:creationId xmlns:a16="http://schemas.microsoft.com/office/drawing/2014/main" id="{906C631A-D547-468B-8A7E-521EC9694A55}"/>
              </a:ext>
            </a:extLst>
          </p:cNvPr>
          <p:cNvGrpSpPr/>
          <p:nvPr/>
        </p:nvGrpSpPr>
        <p:grpSpPr>
          <a:xfrm>
            <a:off x="1781397" y="7495545"/>
            <a:ext cx="1335334" cy="681996"/>
            <a:chOff x="37098" y="7421905"/>
            <a:chExt cx="1229607" cy="397370"/>
          </a:xfrm>
        </p:grpSpPr>
        <p:sp>
          <p:nvSpPr>
            <p:cNvPr id="101" name="85 CuadroTexto">
              <a:extLst>
                <a:ext uri="{FF2B5EF4-FFF2-40B4-BE49-F238E27FC236}">
                  <a16:creationId xmlns:a16="http://schemas.microsoft.com/office/drawing/2014/main" id="{E2024541-4AA9-4DB4-996C-972F5DE242DC}"/>
                </a:ext>
              </a:extLst>
            </p:cNvPr>
            <p:cNvSpPr txBox="1"/>
            <p:nvPr/>
          </p:nvSpPr>
          <p:spPr>
            <a:xfrm>
              <a:off x="37098" y="7421905"/>
              <a:ext cx="1229607" cy="276999"/>
            </a:xfrm>
            <a:prstGeom prst="rect">
              <a:avLst/>
            </a:prstGeom>
            <a:noFill/>
          </p:spPr>
          <p:txBody>
            <a:bodyPr wrap="square" rtlCol="0">
              <a:spAutoFit/>
            </a:bodyPr>
            <a:lstStyle/>
            <a:p>
              <a:pPr algn="ctr"/>
              <a:r>
                <a:rPr lang="es-ES" sz="1200" b="1" u="sng" dirty="0">
                  <a:latin typeface="Arial Narrow" panose="020B0606020202030204" pitchFamily="34" charset="0"/>
                </a:rPr>
                <a:t>Hospitalizados</a:t>
              </a:r>
            </a:p>
          </p:txBody>
        </p:sp>
        <p:sp>
          <p:nvSpPr>
            <p:cNvPr id="102" name="86 Rectángulo redondeado">
              <a:extLst>
                <a:ext uri="{FF2B5EF4-FFF2-40B4-BE49-F238E27FC236}">
                  <a16:creationId xmlns:a16="http://schemas.microsoft.com/office/drawing/2014/main" id="{656BBBCD-0278-408C-95FC-5CEDAAED9EDC}"/>
                </a:ext>
              </a:extLst>
            </p:cNvPr>
            <p:cNvSpPr/>
            <p:nvPr/>
          </p:nvSpPr>
          <p:spPr>
            <a:xfrm>
              <a:off x="258595" y="7589001"/>
              <a:ext cx="752995" cy="230274"/>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3,8%</a:t>
              </a:r>
            </a:p>
          </p:txBody>
        </p:sp>
      </p:grpSp>
      <p:pic>
        <p:nvPicPr>
          <p:cNvPr id="103" name="Picture 5">
            <a:extLst>
              <a:ext uri="{FF2B5EF4-FFF2-40B4-BE49-F238E27FC236}">
                <a16:creationId xmlns:a16="http://schemas.microsoft.com/office/drawing/2014/main" id="{558767E4-B268-4103-BC13-C5BB27A64A8F}"/>
              </a:ext>
            </a:extLst>
          </p:cNvPr>
          <p:cNvPicPr>
            <a:picLocks noChangeAspect="1" noChangeArrowheads="1"/>
          </p:cNvPicPr>
          <p:nvPr/>
        </p:nvPicPr>
        <p:blipFill rotWithShape="1">
          <a:blip r:embed="rId15">
            <a:extLst>
              <a:ext uri="{BEBA8EAE-BF5A-486C-A8C5-ECC9F3942E4B}">
                <a14:imgProps xmlns:a14="http://schemas.microsoft.com/office/drawing/2010/main">
                  <a14:imgLayer r:embed="rId16">
                    <a14:imgEffect>
                      <a14:backgroundRemoval t="8861" b="100000" l="9769" r="35476"/>
                    </a14:imgEffect>
                  </a14:imgLayer>
                </a14:imgProps>
              </a:ext>
              <a:ext uri="{28A0092B-C50C-407E-A947-70E740481C1C}">
                <a14:useLocalDpi xmlns:a14="http://schemas.microsoft.com/office/drawing/2010/main" val="0"/>
              </a:ext>
            </a:extLst>
          </a:blip>
          <a:srcRect l="10893" r="64411"/>
          <a:stretch/>
        </p:blipFill>
        <p:spPr bwMode="auto">
          <a:xfrm>
            <a:off x="1958605" y="6825074"/>
            <a:ext cx="904106" cy="6839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4" name="64 Rectángulo">
            <a:extLst>
              <a:ext uri="{FF2B5EF4-FFF2-40B4-BE49-F238E27FC236}">
                <a16:creationId xmlns:a16="http://schemas.microsoft.com/office/drawing/2014/main" id="{7224608D-1BC5-421B-8B7F-E8FA779894B4}"/>
              </a:ext>
            </a:extLst>
          </p:cNvPr>
          <p:cNvSpPr/>
          <p:nvPr/>
        </p:nvSpPr>
        <p:spPr>
          <a:xfrm>
            <a:off x="2096997" y="8142371"/>
            <a:ext cx="720069" cy="276999"/>
          </a:xfrm>
          <a:prstGeom prst="rect">
            <a:avLst/>
          </a:prstGeom>
        </p:spPr>
        <p:txBody>
          <a:bodyPr wrap="none">
            <a:spAutoFit/>
          </a:bodyPr>
          <a:lstStyle/>
          <a:p>
            <a:r>
              <a:rPr lang="es-ES" sz="1200" b="1" dirty="0">
                <a:latin typeface="Arial Narrow" panose="020B0606020202030204" pitchFamily="34" charset="0"/>
              </a:rPr>
              <a:t>  7 casos</a:t>
            </a:r>
            <a:endParaRPr lang="es-CO" sz="1200" dirty="0"/>
          </a:p>
        </p:txBody>
      </p:sp>
      <p:sp>
        <p:nvSpPr>
          <p:cNvPr id="84" name="17 Rectángulo">
            <a:extLst>
              <a:ext uri="{FF2B5EF4-FFF2-40B4-BE49-F238E27FC236}">
                <a16:creationId xmlns:a16="http://schemas.microsoft.com/office/drawing/2014/main" id="{0D653BA4-53CE-48AA-A019-353A1814D57B}"/>
              </a:ext>
            </a:extLst>
          </p:cNvPr>
          <p:cNvSpPr/>
          <p:nvPr/>
        </p:nvSpPr>
        <p:spPr>
          <a:xfrm>
            <a:off x="2186926" y="2698720"/>
            <a:ext cx="5050445" cy="346249"/>
          </a:xfrm>
          <a:prstGeom prst="rect">
            <a:avLst/>
          </a:prstGeom>
        </p:spPr>
        <p:txBody>
          <a:bodyPr wrap="square">
            <a:spAutoFit/>
          </a:bodyPr>
          <a:lstStyle/>
          <a:p>
            <a:r>
              <a:rPr lang="es-ES" sz="600" dirty="0">
                <a:latin typeface="Arial Narrow" panose="020B0606020202030204" pitchFamily="34" charset="0"/>
              </a:rPr>
              <a:t>Fuente: SIVIGILA. Secretaria de Salud de Medellín Distrito de Ciencia Tecnología e Innovación.</a:t>
            </a:r>
          </a:p>
          <a:p>
            <a:pPr algn="just"/>
            <a:r>
              <a:rPr lang="es-ES" sz="1050" dirty="0">
                <a:latin typeface="Arial Narrow" panose="020B0606020202030204" pitchFamily="34" charset="0"/>
              </a:rPr>
              <a:t>Figura. Comportamiento ETA. Medellín, por periodo epidemiológico c individuales y brotes 2026(p). </a:t>
            </a:r>
          </a:p>
        </p:txBody>
      </p:sp>
      <p:sp>
        <p:nvSpPr>
          <p:cNvPr id="95" name="69 Rectángulo">
            <a:extLst>
              <a:ext uri="{FF2B5EF4-FFF2-40B4-BE49-F238E27FC236}">
                <a16:creationId xmlns:a16="http://schemas.microsoft.com/office/drawing/2014/main" id="{8E8E7140-94F5-4C8C-8A29-C16443AEA836}"/>
              </a:ext>
            </a:extLst>
          </p:cNvPr>
          <p:cNvSpPr/>
          <p:nvPr/>
        </p:nvSpPr>
        <p:spPr>
          <a:xfrm>
            <a:off x="2158964" y="5977485"/>
            <a:ext cx="4928206" cy="346249"/>
          </a:xfrm>
          <a:prstGeom prst="rect">
            <a:avLst/>
          </a:prstGeom>
        </p:spPr>
        <p:txBody>
          <a:bodyPr wrap="square">
            <a:spAutoFit/>
          </a:bodyPr>
          <a:lstStyle/>
          <a:p>
            <a:r>
              <a:rPr lang="es-ES" sz="600" dirty="0">
                <a:latin typeface="Arial Narrow" panose="020B0606020202030204" pitchFamily="34" charset="0"/>
              </a:rPr>
              <a:t>Fuente: SIVIGILA. Secretaria de Salud de Medellín Distrito de Ciencia Tecnología e Innovación.</a:t>
            </a:r>
          </a:p>
          <a:p>
            <a:pPr algn="just"/>
            <a:r>
              <a:rPr lang="es-ES" sz="1050" dirty="0">
                <a:latin typeface="Arial Narrow" panose="020B0606020202030204" pitchFamily="34" charset="0"/>
              </a:rPr>
              <a:t>Figura. Incidencia de las ETA. Medellin 2018 – 2026(p). </a:t>
            </a:r>
          </a:p>
        </p:txBody>
      </p:sp>
      <p:pic>
        <p:nvPicPr>
          <p:cNvPr id="12" name="Imagen 11">
            <a:extLst>
              <a:ext uri="{FF2B5EF4-FFF2-40B4-BE49-F238E27FC236}">
                <a16:creationId xmlns:a16="http://schemas.microsoft.com/office/drawing/2014/main" id="{D255A487-DF05-48AF-8643-FC2BD97B764D}"/>
              </a:ext>
            </a:extLst>
          </p:cNvPr>
          <p:cNvPicPr>
            <a:picLocks noChangeAspect="1"/>
          </p:cNvPicPr>
          <p:nvPr/>
        </p:nvPicPr>
        <p:blipFill>
          <a:blip r:embed="rId17"/>
          <a:stretch>
            <a:fillRect/>
          </a:stretch>
        </p:blipFill>
        <p:spPr>
          <a:xfrm>
            <a:off x="2180730" y="325439"/>
            <a:ext cx="5041701" cy="2743438"/>
          </a:xfrm>
          <a:prstGeom prst="rect">
            <a:avLst/>
          </a:prstGeom>
        </p:spPr>
      </p:pic>
      <p:pic>
        <p:nvPicPr>
          <p:cNvPr id="14" name="Imagen 13">
            <a:extLst>
              <a:ext uri="{FF2B5EF4-FFF2-40B4-BE49-F238E27FC236}">
                <a16:creationId xmlns:a16="http://schemas.microsoft.com/office/drawing/2014/main" id="{5A5B3193-D610-4E4C-8927-D2E2A658D3BA}"/>
              </a:ext>
            </a:extLst>
          </p:cNvPr>
          <p:cNvPicPr>
            <a:picLocks noChangeAspect="1"/>
          </p:cNvPicPr>
          <p:nvPr/>
        </p:nvPicPr>
        <p:blipFill>
          <a:blip r:embed="rId18"/>
          <a:stretch>
            <a:fillRect/>
          </a:stretch>
        </p:blipFill>
        <p:spPr>
          <a:xfrm>
            <a:off x="2223335" y="3223409"/>
            <a:ext cx="4953003" cy="2743438"/>
          </a:xfrm>
          <a:prstGeom prst="rect">
            <a:avLst/>
          </a:prstGeom>
        </p:spPr>
      </p:pic>
    </p:spTree>
    <p:extLst>
      <p:ext uri="{BB962C8B-B14F-4D97-AF65-F5344CB8AC3E}">
        <p14:creationId xmlns:p14="http://schemas.microsoft.com/office/powerpoint/2010/main" val="31342974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59 Rectángulo"/>
          <p:cNvSpPr/>
          <p:nvPr/>
        </p:nvSpPr>
        <p:spPr>
          <a:xfrm>
            <a:off x="36243" y="83655"/>
            <a:ext cx="7164655" cy="426206"/>
          </a:xfrm>
          <a:prstGeom prst="rect">
            <a:avLst/>
          </a:prstGeom>
          <a:solidFill>
            <a:schemeClr val="tx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61" name="60 Grupo"/>
          <p:cNvGrpSpPr/>
          <p:nvPr/>
        </p:nvGrpSpPr>
        <p:grpSpPr>
          <a:xfrm>
            <a:off x="168868" y="197650"/>
            <a:ext cx="936104" cy="261610"/>
            <a:chOff x="2448322" y="74775"/>
            <a:chExt cx="936104" cy="261610"/>
          </a:xfrm>
        </p:grpSpPr>
        <p:sp>
          <p:nvSpPr>
            <p:cNvPr id="62" name="61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63" name="62 Conector recto"/>
            <p:cNvCxnSpPr>
              <a:stCxn id="62"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05" name="104 CuadroTexto"/>
          <p:cNvSpPr txBox="1"/>
          <p:nvPr/>
        </p:nvSpPr>
        <p:spPr>
          <a:xfrm>
            <a:off x="6552777" y="12504"/>
            <a:ext cx="648121" cy="253916"/>
          </a:xfrm>
          <a:prstGeom prst="rect">
            <a:avLst/>
          </a:prstGeom>
          <a:noFill/>
        </p:spPr>
        <p:txBody>
          <a:bodyPr wrap="square" rtlCol="0">
            <a:spAutoFit/>
          </a:bodyPr>
          <a:lstStyle/>
          <a:p>
            <a:r>
              <a:rPr lang="es-ES" sz="1050" b="1" dirty="0">
                <a:latin typeface="Arial Narrow" panose="020B0606020202030204" pitchFamily="34" charset="0"/>
              </a:rPr>
              <a:t>Pág</a:t>
            </a:r>
            <a:r>
              <a:rPr lang="es-ES" sz="1050" b="1" dirty="0" smtClean="0">
                <a:latin typeface="Arial Narrow" panose="020B0606020202030204" pitchFamily="34" charset="0"/>
              </a:rPr>
              <a:t>. 16  </a:t>
            </a:r>
            <a:endParaRPr lang="es-ES" sz="1050" b="1" dirty="0">
              <a:latin typeface="Arial Narrow" panose="020B0606020202030204" pitchFamily="34" charset="0"/>
            </a:endParaRPr>
          </a:p>
        </p:txBody>
      </p:sp>
      <p:sp>
        <p:nvSpPr>
          <p:cNvPr id="3" name="AutoShape 5" descr="https://encrypted-tbn0.gstatic.com/images?q=tbn:ANd9GcQmYAaqrmXHMkh6n_3D5aU9FAfS3KwTjfrPHPkhV7BM2n6lGzte"/>
          <p:cNvSpPr>
            <a:spLocks noChangeAspect="1" noChangeArrowheads="1"/>
          </p:cNvSpPr>
          <p:nvPr/>
        </p:nvSpPr>
        <p:spPr bwMode="auto">
          <a:xfrm>
            <a:off x="155623" y="107565"/>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dirty="0"/>
          </a:p>
        </p:txBody>
      </p:sp>
      <p:sp>
        <p:nvSpPr>
          <p:cNvPr id="55" name="54 Rectángulo"/>
          <p:cNvSpPr/>
          <p:nvPr/>
        </p:nvSpPr>
        <p:spPr>
          <a:xfrm>
            <a:off x="36243" y="4644008"/>
            <a:ext cx="7200900" cy="504056"/>
          </a:xfrm>
          <a:prstGeom prst="rect">
            <a:avLst/>
          </a:prstGeom>
          <a:solidFill>
            <a:schemeClr val="tx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56" name="55 Grupo"/>
          <p:cNvGrpSpPr/>
          <p:nvPr/>
        </p:nvGrpSpPr>
        <p:grpSpPr>
          <a:xfrm>
            <a:off x="47855" y="156423"/>
            <a:ext cx="5341450" cy="4859437"/>
            <a:chOff x="2448322" y="-4523052"/>
            <a:chExt cx="5341450" cy="4859437"/>
          </a:xfrm>
        </p:grpSpPr>
        <p:sp>
          <p:nvSpPr>
            <p:cNvPr id="57" name="5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58" name="57 Conector recto"/>
            <p:cNvCxnSpPr>
              <a:stCxn id="5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59" name="58 CuadroTexto"/>
            <p:cNvSpPr txBox="1"/>
            <p:nvPr/>
          </p:nvSpPr>
          <p:spPr>
            <a:xfrm>
              <a:off x="3596632" y="-4523052"/>
              <a:ext cx="4193140" cy="276999"/>
            </a:xfrm>
            <a:prstGeom prst="rect">
              <a:avLst/>
            </a:prstGeom>
            <a:noFill/>
          </p:spPr>
          <p:txBody>
            <a:bodyPr wrap="square" rtlCol="0">
              <a:spAutoFit/>
            </a:bodyPr>
            <a:lstStyle/>
            <a:p>
              <a:r>
                <a:rPr lang="es-ES" sz="1200" b="1" dirty="0">
                  <a:latin typeface="Arial Narrow" panose="020B0606020202030204" pitchFamily="34" charset="0"/>
                </a:rPr>
                <a:t>Grupo etario según protocolo</a:t>
              </a:r>
            </a:p>
          </p:txBody>
        </p:sp>
      </p:grpSp>
      <p:sp>
        <p:nvSpPr>
          <p:cNvPr id="31" name="69 Rectángulo">
            <a:extLst>
              <a:ext uri="{FF2B5EF4-FFF2-40B4-BE49-F238E27FC236}">
                <a16:creationId xmlns:a16="http://schemas.microsoft.com/office/drawing/2014/main" id="{E65BE18E-E8B1-4CB9-BD91-337E23F32D90}"/>
              </a:ext>
            </a:extLst>
          </p:cNvPr>
          <p:cNvSpPr/>
          <p:nvPr/>
        </p:nvSpPr>
        <p:spPr>
          <a:xfrm>
            <a:off x="47855" y="4204669"/>
            <a:ext cx="5496634" cy="346249"/>
          </a:xfrm>
          <a:prstGeom prst="rect">
            <a:avLst/>
          </a:prstGeom>
        </p:spPr>
        <p:txBody>
          <a:bodyPr wrap="square">
            <a:spAutoFit/>
          </a:bodyPr>
          <a:lstStyle/>
          <a:p>
            <a:r>
              <a:rPr lang="es-ES" sz="600" dirty="0">
                <a:latin typeface="Arial Narrow" panose="020B0606020202030204" pitchFamily="34" charset="0"/>
              </a:rPr>
              <a:t>Fuente: SIVIGILA. Secretaria de Salud de Medellín Distrito de Ciencia Tecnología e Innovación.</a:t>
            </a:r>
          </a:p>
          <a:p>
            <a:pPr algn="just"/>
            <a:r>
              <a:rPr lang="es-ES" sz="1050" dirty="0">
                <a:latin typeface="Arial Narrow" panose="020B0606020202030204" pitchFamily="34" charset="0"/>
              </a:rPr>
              <a:t>Figura. Distribución de los grupos de edad de los casos notificados de las ETA. a P.E III, Medellín 202(p). </a:t>
            </a:r>
          </a:p>
        </p:txBody>
      </p:sp>
      <p:sp>
        <p:nvSpPr>
          <p:cNvPr id="20" name="127 Rectángulo">
            <a:extLst>
              <a:ext uri="{FF2B5EF4-FFF2-40B4-BE49-F238E27FC236}">
                <a16:creationId xmlns:a16="http://schemas.microsoft.com/office/drawing/2014/main" id="{28393C2F-2302-46EF-AAED-BD6126C15324}"/>
              </a:ext>
            </a:extLst>
          </p:cNvPr>
          <p:cNvSpPr/>
          <p:nvPr/>
        </p:nvSpPr>
        <p:spPr>
          <a:xfrm>
            <a:off x="147213" y="8749586"/>
            <a:ext cx="3620159" cy="346249"/>
          </a:xfrm>
          <a:prstGeom prst="rect">
            <a:avLst/>
          </a:prstGeom>
        </p:spPr>
        <p:txBody>
          <a:bodyPr wrap="square">
            <a:spAutoFit/>
          </a:bodyPr>
          <a:lstStyle/>
          <a:p>
            <a:r>
              <a:rPr lang="es-ES" sz="600" dirty="0">
                <a:latin typeface="Arial Narrow" panose="020B0606020202030204" pitchFamily="34" charset="0"/>
              </a:rPr>
              <a:t>Fuente: SIVIGILA. Secretaria de Salud de Medellín Distrito de Ciencia Tecnología e Innovación.</a:t>
            </a:r>
          </a:p>
          <a:p>
            <a:pPr algn="just"/>
            <a:r>
              <a:rPr lang="es-ES" sz="1050" dirty="0">
                <a:latin typeface="Arial Narrow" panose="020B0606020202030204" pitchFamily="34" charset="0"/>
              </a:rPr>
              <a:t>Figura. # casos por Alimento implicado en ETA. a P.E III de 2026(p). </a:t>
            </a:r>
          </a:p>
        </p:txBody>
      </p:sp>
      <p:sp>
        <p:nvSpPr>
          <p:cNvPr id="21" name="58 CuadroTexto">
            <a:extLst>
              <a:ext uri="{FF2B5EF4-FFF2-40B4-BE49-F238E27FC236}">
                <a16:creationId xmlns:a16="http://schemas.microsoft.com/office/drawing/2014/main" id="{71C45702-8304-49B6-9A60-7839B4559477}"/>
              </a:ext>
            </a:extLst>
          </p:cNvPr>
          <p:cNvSpPr txBox="1"/>
          <p:nvPr/>
        </p:nvSpPr>
        <p:spPr>
          <a:xfrm>
            <a:off x="1104972" y="4715041"/>
            <a:ext cx="4193140" cy="276999"/>
          </a:xfrm>
          <a:prstGeom prst="rect">
            <a:avLst/>
          </a:prstGeom>
          <a:noFill/>
        </p:spPr>
        <p:txBody>
          <a:bodyPr wrap="square" rtlCol="0">
            <a:spAutoFit/>
          </a:bodyPr>
          <a:lstStyle/>
          <a:p>
            <a:r>
              <a:rPr lang="es-ES" sz="1200" b="1" dirty="0">
                <a:latin typeface="Arial Narrow" panose="020B0606020202030204" pitchFamily="34" charset="0"/>
              </a:rPr>
              <a:t>Alimento implicado</a:t>
            </a:r>
          </a:p>
        </p:txBody>
      </p:sp>
      <p:pic>
        <p:nvPicPr>
          <p:cNvPr id="2" name="Imagen 1">
            <a:extLst>
              <a:ext uri="{FF2B5EF4-FFF2-40B4-BE49-F238E27FC236}">
                <a16:creationId xmlns:a16="http://schemas.microsoft.com/office/drawing/2014/main" id="{775ED6B4-8A75-4ECF-BEB8-73B35DD1AFAE}"/>
              </a:ext>
            </a:extLst>
          </p:cNvPr>
          <p:cNvPicPr>
            <a:picLocks noChangeAspect="1"/>
          </p:cNvPicPr>
          <p:nvPr/>
        </p:nvPicPr>
        <p:blipFill>
          <a:blip r:embed="rId3"/>
          <a:stretch>
            <a:fillRect/>
          </a:stretch>
        </p:blipFill>
        <p:spPr>
          <a:xfrm>
            <a:off x="122675" y="591234"/>
            <a:ext cx="7030369" cy="3699572"/>
          </a:xfrm>
          <a:prstGeom prst="rect">
            <a:avLst/>
          </a:prstGeom>
        </p:spPr>
      </p:pic>
      <p:pic>
        <p:nvPicPr>
          <p:cNvPr id="6" name="Imagen 5">
            <a:extLst>
              <a:ext uri="{FF2B5EF4-FFF2-40B4-BE49-F238E27FC236}">
                <a16:creationId xmlns:a16="http://schemas.microsoft.com/office/drawing/2014/main" id="{3977BF9E-56E6-4C0E-92F7-D5AB5E5C2BFE}"/>
              </a:ext>
            </a:extLst>
          </p:cNvPr>
          <p:cNvPicPr>
            <a:picLocks noChangeAspect="1"/>
          </p:cNvPicPr>
          <p:nvPr/>
        </p:nvPicPr>
        <p:blipFill>
          <a:blip r:embed="rId4"/>
          <a:stretch>
            <a:fillRect/>
          </a:stretch>
        </p:blipFill>
        <p:spPr>
          <a:xfrm>
            <a:off x="122675" y="5210984"/>
            <a:ext cx="6863622" cy="3717521"/>
          </a:xfrm>
          <a:prstGeom prst="rect">
            <a:avLst/>
          </a:prstGeom>
        </p:spPr>
      </p:pic>
    </p:spTree>
    <p:extLst>
      <p:ext uri="{BB962C8B-B14F-4D97-AF65-F5344CB8AC3E}">
        <p14:creationId xmlns:p14="http://schemas.microsoft.com/office/powerpoint/2010/main" val="9707129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59 Rectángulo"/>
          <p:cNvSpPr/>
          <p:nvPr/>
        </p:nvSpPr>
        <p:spPr>
          <a:xfrm>
            <a:off x="18122" y="35088"/>
            <a:ext cx="7164655" cy="426206"/>
          </a:xfrm>
          <a:prstGeom prst="rect">
            <a:avLst/>
          </a:prstGeom>
          <a:solidFill>
            <a:schemeClr val="tx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61" name="60 Grupo"/>
          <p:cNvGrpSpPr/>
          <p:nvPr/>
        </p:nvGrpSpPr>
        <p:grpSpPr>
          <a:xfrm>
            <a:off x="168868" y="158259"/>
            <a:ext cx="5150962" cy="301001"/>
            <a:chOff x="2448322" y="35384"/>
            <a:chExt cx="5150962" cy="301001"/>
          </a:xfrm>
        </p:grpSpPr>
        <p:sp>
          <p:nvSpPr>
            <p:cNvPr id="62" name="61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63" name="62 Conector recto"/>
            <p:cNvCxnSpPr>
              <a:cxnSpLocks/>
              <a:stCxn id="62"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64" name="63 CuadroTexto"/>
            <p:cNvSpPr txBox="1"/>
            <p:nvPr/>
          </p:nvSpPr>
          <p:spPr>
            <a:xfrm>
              <a:off x="3406144" y="35384"/>
              <a:ext cx="4193140" cy="276999"/>
            </a:xfrm>
            <a:prstGeom prst="rect">
              <a:avLst/>
            </a:prstGeom>
            <a:noFill/>
          </p:spPr>
          <p:txBody>
            <a:bodyPr wrap="square" rtlCol="0">
              <a:spAutoFit/>
            </a:bodyPr>
            <a:lstStyle/>
            <a:p>
              <a:r>
                <a:rPr lang="es-ES" sz="1200" b="1" dirty="0">
                  <a:latin typeface="Arial Narrow" panose="020B0606020202030204" pitchFamily="34" charset="0"/>
                </a:rPr>
                <a:t>Síntomas</a:t>
              </a:r>
            </a:p>
          </p:txBody>
        </p:sp>
      </p:grpSp>
      <p:sp>
        <p:nvSpPr>
          <p:cNvPr id="105" name="104 CuadroTexto"/>
          <p:cNvSpPr txBox="1"/>
          <p:nvPr/>
        </p:nvSpPr>
        <p:spPr>
          <a:xfrm>
            <a:off x="6552777" y="12504"/>
            <a:ext cx="648121" cy="253916"/>
          </a:xfrm>
          <a:prstGeom prst="rect">
            <a:avLst/>
          </a:prstGeom>
          <a:noFill/>
        </p:spPr>
        <p:txBody>
          <a:bodyPr wrap="square" rtlCol="0">
            <a:spAutoFit/>
          </a:bodyPr>
          <a:lstStyle/>
          <a:p>
            <a:r>
              <a:rPr lang="es-ES" sz="1050" b="1" dirty="0">
                <a:latin typeface="Arial Narrow" panose="020B0606020202030204" pitchFamily="34" charset="0"/>
              </a:rPr>
              <a:t>Pág</a:t>
            </a:r>
            <a:r>
              <a:rPr lang="es-ES" sz="1050" b="1" dirty="0" smtClean="0">
                <a:latin typeface="Arial Narrow" panose="020B0606020202030204" pitchFamily="34" charset="0"/>
              </a:rPr>
              <a:t>. 17  </a:t>
            </a:r>
            <a:endParaRPr lang="es-ES" sz="1050" b="1" dirty="0">
              <a:latin typeface="Arial Narrow" panose="020B0606020202030204" pitchFamily="34" charset="0"/>
            </a:endParaRPr>
          </a:p>
        </p:txBody>
      </p:sp>
      <p:sp>
        <p:nvSpPr>
          <p:cNvPr id="70" name="69 Rectángulo"/>
          <p:cNvSpPr/>
          <p:nvPr/>
        </p:nvSpPr>
        <p:spPr>
          <a:xfrm>
            <a:off x="77562" y="4299539"/>
            <a:ext cx="4494438" cy="346249"/>
          </a:xfrm>
          <a:prstGeom prst="rect">
            <a:avLst/>
          </a:prstGeom>
        </p:spPr>
        <p:txBody>
          <a:bodyPr wrap="square">
            <a:spAutoFit/>
          </a:bodyPr>
          <a:lstStyle/>
          <a:p>
            <a:r>
              <a:rPr lang="es-ES" sz="600" dirty="0">
                <a:latin typeface="Arial Narrow" panose="020B0606020202030204" pitchFamily="34" charset="0"/>
              </a:rPr>
              <a:t>Fuente: SIVIGILA. Secretaria de Salud de Medellín Distrito de Ciencia Tecnología e Innovación.</a:t>
            </a:r>
          </a:p>
          <a:p>
            <a:pPr algn="just"/>
            <a:r>
              <a:rPr lang="es-ES" sz="1050" dirty="0">
                <a:latin typeface="Arial Narrow" panose="020B0606020202030204" pitchFamily="34" charset="0"/>
              </a:rPr>
              <a:t>Figura. casos según síntomas</a:t>
            </a:r>
            <a:r>
              <a:rPr lang="pt-BR" sz="1050" dirty="0">
                <a:latin typeface="Arial Narrow" panose="020B0606020202030204" pitchFamily="34" charset="0"/>
              </a:rPr>
              <a:t> a P.E III de 2026(p)</a:t>
            </a:r>
            <a:endParaRPr lang="es-ES" sz="1050" dirty="0">
              <a:latin typeface="Arial Narrow" panose="020B0606020202030204" pitchFamily="34" charset="0"/>
            </a:endParaRPr>
          </a:p>
        </p:txBody>
      </p:sp>
      <p:sp>
        <p:nvSpPr>
          <p:cNvPr id="3" name="AutoShape 5" descr="https://encrypted-tbn0.gstatic.com/images?q=tbn:ANd9GcQmYAaqrmXHMkh6n_3D5aU9FAfS3KwTjfrPHPkhV7BM2n6lGzte"/>
          <p:cNvSpPr>
            <a:spLocks noChangeAspect="1" noChangeArrowheads="1"/>
          </p:cNvSpPr>
          <p:nvPr/>
        </p:nvSpPr>
        <p:spPr bwMode="auto">
          <a:xfrm>
            <a:off x="155623" y="107565"/>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dirty="0"/>
          </a:p>
        </p:txBody>
      </p:sp>
      <p:sp>
        <p:nvSpPr>
          <p:cNvPr id="55" name="54 Rectángulo"/>
          <p:cNvSpPr/>
          <p:nvPr/>
        </p:nvSpPr>
        <p:spPr>
          <a:xfrm>
            <a:off x="36243" y="4713420"/>
            <a:ext cx="7200900" cy="353298"/>
          </a:xfrm>
          <a:prstGeom prst="rect">
            <a:avLst/>
          </a:prstGeom>
          <a:solidFill>
            <a:schemeClr val="tx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56" name="55 Grupo"/>
          <p:cNvGrpSpPr/>
          <p:nvPr/>
        </p:nvGrpSpPr>
        <p:grpSpPr>
          <a:xfrm>
            <a:off x="313647" y="4713421"/>
            <a:ext cx="5129244" cy="305726"/>
            <a:chOff x="2448322" y="59386"/>
            <a:chExt cx="5129244" cy="276999"/>
          </a:xfrm>
        </p:grpSpPr>
        <p:sp>
          <p:nvSpPr>
            <p:cNvPr id="57" name="5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58" name="57 Conector recto"/>
            <p:cNvCxnSpPr>
              <a:stCxn id="5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59" name="58 CuadroTexto"/>
            <p:cNvSpPr txBox="1"/>
            <p:nvPr/>
          </p:nvSpPr>
          <p:spPr>
            <a:xfrm>
              <a:off x="3384426" y="59386"/>
              <a:ext cx="4193140" cy="276999"/>
            </a:xfrm>
            <a:prstGeom prst="rect">
              <a:avLst/>
            </a:prstGeom>
            <a:noFill/>
          </p:spPr>
          <p:txBody>
            <a:bodyPr wrap="square" rtlCol="0">
              <a:spAutoFit/>
            </a:bodyPr>
            <a:lstStyle/>
            <a:p>
              <a:r>
                <a:rPr lang="es-ES" sz="1200" b="1" dirty="0">
                  <a:latin typeface="Arial Narrow" panose="020B0606020202030204" pitchFamily="34" charset="0"/>
                </a:rPr>
                <a:t>Sitio de ocurrencia</a:t>
              </a:r>
            </a:p>
          </p:txBody>
        </p:sp>
      </p:grpSp>
      <p:sp>
        <p:nvSpPr>
          <p:cNvPr id="65" name="64 Rectángulo"/>
          <p:cNvSpPr/>
          <p:nvPr/>
        </p:nvSpPr>
        <p:spPr>
          <a:xfrm>
            <a:off x="36243" y="8690186"/>
            <a:ext cx="3955219" cy="346249"/>
          </a:xfrm>
          <a:prstGeom prst="rect">
            <a:avLst/>
          </a:prstGeom>
        </p:spPr>
        <p:txBody>
          <a:bodyPr wrap="square">
            <a:spAutoFit/>
          </a:bodyPr>
          <a:lstStyle/>
          <a:p>
            <a:r>
              <a:rPr lang="es-ES" sz="600" dirty="0">
                <a:latin typeface="Arial Narrow" panose="020B0606020202030204" pitchFamily="34" charset="0"/>
              </a:rPr>
              <a:t>Fuente: SIVIGILA. Secretaria de Salud de Medellín Distrito de Ciencia Tecnología e Innovación.</a:t>
            </a:r>
          </a:p>
          <a:p>
            <a:pPr algn="just"/>
            <a:r>
              <a:rPr lang="es-ES" sz="1050" dirty="0">
                <a:latin typeface="Arial Narrow" panose="020B0606020202030204" pitchFamily="34" charset="0"/>
              </a:rPr>
              <a:t>Figura. Casos  por Sitio de ocurrencia de las ETA </a:t>
            </a:r>
            <a:r>
              <a:rPr lang="pt-BR" sz="1050" dirty="0">
                <a:latin typeface="Arial Narrow" panose="020B0606020202030204" pitchFamily="34" charset="0"/>
              </a:rPr>
              <a:t>a P.E III de 2026(p).</a:t>
            </a:r>
            <a:endParaRPr lang="es-ES" sz="1050" dirty="0">
              <a:latin typeface="Arial Narrow" panose="020B0606020202030204" pitchFamily="34" charset="0"/>
            </a:endParaRPr>
          </a:p>
        </p:txBody>
      </p:sp>
      <p:pic>
        <p:nvPicPr>
          <p:cNvPr id="2" name="Imagen 1">
            <a:extLst>
              <a:ext uri="{FF2B5EF4-FFF2-40B4-BE49-F238E27FC236}">
                <a16:creationId xmlns:a16="http://schemas.microsoft.com/office/drawing/2014/main" id="{A16D2381-90A6-41B3-9317-728EC2367802}"/>
              </a:ext>
            </a:extLst>
          </p:cNvPr>
          <p:cNvPicPr>
            <a:picLocks noChangeAspect="1"/>
          </p:cNvPicPr>
          <p:nvPr/>
        </p:nvPicPr>
        <p:blipFill>
          <a:blip r:embed="rId3"/>
          <a:stretch>
            <a:fillRect/>
          </a:stretch>
        </p:blipFill>
        <p:spPr>
          <a:xfrm>
            <a:off x="168867" y="497273"/>
            <a:ext cx="6861325" cy="3811508"/>
          </a:xfrm>
          <a:prstGeom prst="rect">
            <a:avLst/>
          </a:prstGeom>
        </p:spPr>
      </p:pic>
      <p:pic>
        <p:nvPicPr>
          <p:cNvPr id="4" name="Imagen 3">
            <a:extLst>
              <a:ext uri="{FF2B5EF4-FFF2-40B4-BE49-F238E27FC236}">
                <a16:creationId xmlns:a16="http://schemas.microsoft.com/office/drawing/2014/main" id="{8BA8745A-3800-416C-AB42-1875BEBC077D}"/>
              </a:ext>
            </a:extLst>
          </p:cNvPr>
          <p:cNvPicPr>
            <a:picLocks noChangeAspect="1"/>
          </p:cNvPicPr>
          <p:nvPr/>
        </p:nvPicPr>
        <p:blipFill>
          <a:blip r:embed="rId4"/>
          <a:stretch>
            <a:fillRect/>
          </a:stretch>
        </p:blipFill>
        <p:spPr>
          <a:xfrm>
            <a:off x="0" y="5083704"/>
            <a:ext cx="7164655" cy="3731841"/>
          </a:xfrm>
          <a:prstGeom prst="rect">
            <a:avLst/>
          </a:prstGeom>
        </p:spPr>
      </p:pic>
    </p:spTree>
    <p:extLst>
      <p:ext uri="{BB962C8B-B14F-4D97-AF65-F5344CB8AC3E}">
        <p14:creationId xmlns:p14="http://schemas.microsoft.com/office/powerpoint/2010/main" val="512975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59 Rectángulo"/>
          <p:cNvSpPr/>
          <p:nvPr/>
        </p:nvSpPr>
        <p:spPr>
          <a:xfrm>
            <a:off x="-50" y="14392"/>
            <a:ext cx="7200900" cy="375138"/>
          </a:xfrm>
          <a:prstGeom prst="rect">
            <a:avLst/>
          </a:prstGeom>
          <a:solidFill>
            <a:schemeClr val="tx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61" name="60 Grupo"/>
          <p:cNvGrpSpPr/>
          <p:nvPr/>
        </p:nvGrpSpPr>
        <p:grpSpPr>
          <a:xfrm>
            <a:off x="213387" y="88500"/>
            <a:ext cx="936104" cy="261610"/>
            <a:chOff x="2448322" y="74775"/>
            <a:chExt cx="936104" cy="261610"/>
          </a:xfrm>
        </p:grpSpPr>
        <p:sp>
          <p:nvSpPr>
            <p:cNvPr id="62" name="61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63" name="62 Conector recto"/>
            <p:cNvCxnSpPr>
              <a:stCxn id="62"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05" name="104 CuadroTexto"/>
          <p:cNvSpPr txBox="1"/>
          <p:nvPr/>
        </p:nvSpPr>
        <p:spPr>
          <a:xfrm>
            <a:off x="6552777" y="12504"/>
            <a:ext cx="648121" cy="253916"/>
          </a:xfrm>
          <a:prstGeom prst="rect">
            <a:avLst/>
          </a:prstGeom>
          <a:noFill/>
        </p:spPr>
        <p:txBody>
          <a:bodyPr wrap="square" rtlCol="0">
            <a:spAutoFit/>
          </a:bodyPr>
          <a:lstStyle/>
          <a:p>
            <a:r>
              <a:rPr lang="es-ES" sz="1050" b="1" dirty="0">
                <a:latin typeface="Arial Narrow" panose="020B0606020202030204" pitchFamily="34" charset="0"/>
              </a:rPr>
              <a:t>Pág. </a:t>
            </a:r>
            <a:r>
              <a:rPr lang="es-ES" sz="1050" b="1" dirty="0" smtClean="0">
                <a:latin typeface="Arial Narrow" panose="020B0606020202030204" pitchFamily="34" charset="0"/>
              </a:rPr>
              <a:t>18</a:t>
            </a:r>
            <a:endParaRPr lang="es-ES" sz="1050" b="1" dirty="0">
              <a:latin typeface="Arial Narrow" panose="020B0606020202030204" pitchFamily="34" charset="0"/>
            </a:endParaRPr>
          </a:p>
        </p:txBody>
      </p:sp>
      <p:sp>
        <p:nvSpPr>
          <p:cNvPr id="3" name="AutoShape 5" descr="https://encrypted-tbn0.gstatic.com/images?q=tbn:ANd9GcQmYAaqrmXHMkh6n_3D5aU9FAfS3KwTjfrPHPkhV7BM2n6lGzt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dirty="0"/>
          </a:p>
        </p:txBody>
      </p:sp>
      <p:sp>
        <p:nvSpPr>
          <p:cNvPr id="42" name="45 Rectángulo">
            <a:extLst>
              <a:ext uri="{FF2B5EF4-FFF2-40B4-BE49-F238E27FC236}">
                <a16:creationId xmlns:a16="http://schemas.microsoft.com/office/drawing/2014/main" id="{9B419241-6699-4AF5-88AE-7B67507EE66B}"/>
              </a:ext>
            </a:extLst>
          </p:cNvPr>
          <p:cNvSpPr/>
          <p:nvPr/>
        </p:nvSpPr>
        <p:spPr>
          <a:xfrm>
            <a:off x="-58957" y="8770929"/>
            <a:ext cx="7127880" cy="338554"/>
          </a:xfrm>
          <a:prstGeom prst="rect">
            <a:avLst/>
          </a:prstGeom>
        </p:spPr>
        <p:txBody>
          <a:bodyPr wrap="square">
            <a:spAutoFit/>
          </a:bodyPr>
          <a:lstStyle/>
          <a:p>
            <a:r>
              <a:rPr lang="es-ES" sz="600" dirty="0">
                <a:latin typeface="Arial Narrow" panose="020B0606020202030204" pitchFamily="34" charset="0"/>
              </a:rPr>
              <a:t>Fuente: SIVIGILA. Secretaria de Salud de Medellín Distrito de Ciencia Tecnología e Innovación.</a:t>
            </a:r>
          </a:p>
          <a:p>
            <a:r>
              <a:rPr lang="es-ES" sz="1000" dirty="0">
                <a:latin typeface="Arial Narrow" panose="020B0606020202030204" pitchFamily="34" charset="0"/>
              </a:rPr>
              <a:t>Figura. Mapa temático de proporción de brotes de ETA. Medellín, a periodo epidemiológico III acumulado  de  2026(p)</a:t>
            </a:r>
            <a:endParaRPr lang="es-ES" sz="1000" b="1" dirty="0">
              <a:latin typeface="Arial Narrow" panose="020B0606020202030204" pitchFamily="34" charset="0"/>
            </a:endParaRPr>
          </a:p>
        </p:txBody>
      </p:sp>
      <p:sp>
        <p:nvSpPr>
          <p:cNvPr id="38" name="45 Rectángulo">
            <a:extLst>
              <a:ext uri="{FF2B5EF4-FFF2-40B4-BE49-F238E27FC236}">
                <a16:creationId xmlns:a16="http://schemas.microsoft.com/office/drawing/2014/main" id="{7CBAF574-2D8A-445D-BFA1-4B5BC7DF2E9A}"/>
              </a:ext>
            </a:extLst>
          </p:cNvPr>
          <p:cNvSpPr/>
          <p:nvPr/>
        </p:nvSpPr>
        <p:spPr>
          <a:xfrm>
            <a:off x="36459" y="4681123"/>
            <a:ext cx="7127880" cy="338554"/>
          </a:xfrm>
          <a:prstGeom prst="rect">
            <a:avLst/>
          </a:prstGeom>
        </p:spPr>
        <p:txBody>
          <a:bodyPr wrap="square">
            <a:spAutoFit/>
          </a:bodyPr>
          <a:lstStyle/>
          <a:p>
            <a:r>
              <a:rPr lang="es-ES" sz="600" dirty="0">
                <a:latin typeface="Arial Narrow" panose="020B0606020202030204" pitchFamily="34" charset="0"/>
              </a:rPr>
              <a:t>Fuente: SIVIGILA. Secretaria de Salud de Medellín Distrito de Ciencia Tecnología e Innovación.</a:t>
            </a:r>
          </a:p>
          <a:p>
            <a:r>
              <a:rPr lang="es-ES" sz="1000" dirty="0">
                <a:latin typeface="Arial Narrow" panose="020B0606020202030204" pitchFamily="34" charset="0"/>
              </a:rPr>
              <a:t>Figura. Mapa temático de incidencia de ETA. Medellín, a periodo epidemiológico III acumulado  de  2026(p)</a:t>
            </a:r>
            <a:endParaRPr lang="es-ES" sz="1000" b="1" dirty="0">
              <a:latin typeface="Arial Narrow" panose="020B0606020202030204" pitchFamily="34" charset="0"/>
            </a:endParaRPr>
          </a:p>
        </p:txBody>
      </p:sp>
      <p:sp>
        <p:nvSpPr>
          <p:cNvPr id="40" name="22 CuadroTexto">
            <a:extLst>
              <a:ext uri="{FF2B5EF4-FFF2-40B4-BE49-F238E27FC236}">
                <a16:creationId xmlns:a16="http://schemas.microsoft.com/office/drawing/2014/main" id="{0E8616E5-8BDD-4CBA-A953-498529B97F95}"/>
              </a:ext>
            </a:extLst>
          </p:cNvPr>
          <p:cNvSpPr txBox="1"/>
          <p:nvPr/>
        </p:nvSpPr>
        <p:spPr>
          <a:xfrm>
            <a:off x="1213458" y="67434"/>
            <a:ext cx="2743410" cy="276999"/>
          </a:xfrm>
          <a:prstGeom prst="rect">
            <a:avLst/>
          </a:prstGeom>
          <a:noFill/>
        </p:spPr>
        <p:txBody>
          <a:bodyPr wrap="square" rtlCol="0">
            <a:spAutoFit/>
          </a:bodyPr>
          <a:lstStyle/>
          <a:p>
            <a:r>
              <a:rPr lang="es-ES" sz="1200" b="1" dirty="0">
                <a:solidFill>
                  <a:schemeClr val="tx1"/>
                </a:solidFill>
                <a:latin typeface="Arial Narrow" panose="020B0606020202030204" pitchFamily="34" charset="0"/>
              </a:rPr>
              <a:t>Comportamiento por territorio</a:t>
            </a:r>
          </a:p>
        </p:txBody>
      </p:sp>
      <p:pic>
        <p:nvPicPr>
          <p:cNvPr id="2" name="Imagen 1">
            <a:extLst>
              <a:ext uri="{FF2B5EF4-FFF2-40B4-BE49-F238E27FC236}">
                <a16:creationId xmlns:a16="http://schemas.microsoft.com/office/drawing/2014/main" id="{F0674521-345F-4EAA-B1F0-B98A2DF186E5}"/>
              </a:ext>
            </a:extLst>
          </p:cNvPr>
          <p:cNvPicPr>
            <a:picLocks noChangeAspect="1"/>
          </p:cNvPicPr>
          <p:nvPr/>
        </p:nvPicPr>
        <p:blipFill>
          <a:blip r:embed="rId2"/>
          <a:stretch>
            <a:fillRect/>
          </a:stretch>
        </p:blipFill>
        <p:spPr>
          <a:xfrm>
            <a:off x="36459" y="5034411"/>
            <a:ext cx="7127880" cy="3736518"/>
          </a:xfrm>
          <a:prstGeom prst="rect">
            <a:avLst/>
          </a:prstGeom>
        </p:spPr>
      </p:pic>
      <p:pic>
        <p:nvPicPr>
          <p:cNvPr id="4" name="Imagen 3">
            <a:extLst>
              <a:ext uri="{FF2B5EF4-FFF2-40B4-BE49-F238E27FC236}">
                <a16:creationId xmlns:a16="http://schemas.microsoft.com/office/drawing/2014/main" id="{E7259F48-2CBD-4380-A5C5-70703C989F50}"/>
              </a:ext>
            </a:extLst>
          </p:cNvPr>
          <p:cNvPicPr>
            <a:picLocks noChangeAspect="1"/>
          </p:cNvPicPr>
          <p:nvPr/>
        </p:nvPicPr>
        <p:blipFill>
          <a:blip r:embed="rId3"/>
          <a:stretch>
            <a:fillRect/>
          </a:stretch>
        </p:blipFill>
        <p:spPr>
          <a:xfrm>
            <a:off x="36459" y="418541"/>
            <a:ext cx="7127880" cy="4262582"/>
          </a:xfrm>
          <a:prstGeom prst="rect">
            <a:avLst/>
          </a:prstGeom>
        </p:spPr>
      </p:pic>
    </p:spTree>
    <p:extLst>
      <p:ext uri="{BB962C8B-B14F-4D97-AF65-F5344CB8AC3E}">
        <p14:creationId xmlns:p14="http://schemas.microsoft.com/office/powerpoint/2010/main" val="22556804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59 Rectángulo"/>
          <p:cNvSpPr/>
          <p:nvPr/>
        </p:nvSpPr>
        <p:spPr>
          <a:xfrm>
            <a:off x="-50" y="14392"/>
            <a:ext cx="7200900" cy="504056"/>
          </a:xfrm>
          <a:prstGeom prst="rect">
            <a:avLst/>
          </a:prstGeom>
          <a:solidFill>
            <a:schemeClr val="tx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61" name="60 Grupo"/>
          <p:cNvGrpSpPr/>
          <p:nvPr/>
        </p:nvGrpSpPr>
        <p:grpSpPr>
          <a:xfrm>
            <a:off x="277354" y="127920"/>
            <a:ext cx="936104" cy="261610"/>
            <a:chOff x="2448322" y="74775"/>
            <a:chExt cx="936104" cy="261610"/>
          </a:xfrm>
        </p:grpSpPr>
        <p:sp>
          <p:nvSpPr>
            <p:cNvPr id="62" name="61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63" name="62 Conector recto"/>
            <p:cNvCxnSpPr>
              <a:stCxn id="62"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05" name="104 CuadroTexto"/>
          <p:cNvSpPr txBox="1"/>
          <p:nvPr/>
        </p:nvSpPr>
        <p:spPr>
          <a:xfrm>
            <a:off x="6552777" y="12504"/>
            <a:ext cx="648121" cy="253916"/>
          </a:xfrm>
          <a:prstGeom prst="rect">
            <a:avLst/>
          </a:prstGeom>
          <a:noFill/>
        </p:spPr>
        <p:txBody>
          <a:bodyPr wrap="square" rtlCol="0">
            <a:spAutoFit/>
          </a:bodyPr>
          <a:lstStyle/>
          <a:p>
            <a:r>
              <a:rPr lang="es-ES" sz="1050" b="1" dirty="0">
                <a:latin typeface="Arial Narrow" panose="020B0606020202030204" pitchFamily="34" charset="0"/>
              </a:rPr>
              <a:t>Pág</a:t>
            </a:r>
            <a:r>
              <a:rPr lang="es-ES" sz="1050" b="1" dirty="0" smtClean="0">
                <a:latin typeface="Arial Narrow" panose="020B0606020202030204" pitchFamily="34" charset="0"/>
              </a:rPr>
              <a:t>. 19  </a:t>
            </a:r>
            <a:endParaRPr lang="es-ES" sz="1050" b="1" dirty="0">
              <a:latin typeface="Arial Narrow" panose="020B0606020202030204" pitchFamily="34" charset="0"/>
            </a:endParaRPr>
          </a:p>
        </p:txBody>
      </p:sp>
      <p:sp>
        <p:nvSpPr>
          <p:cNvPr id="3" name="AutoShape 5" descr="https://encrypted-tbn0.gstatic.com/images?q=tbn:ANd9GcQmYAaqrmXHMkh6n_3D5aU9FAfS3KwTjfrPHPkhV7BM2n6lGzt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dirty="0"/>
          </a:p>
        </p:txBody>
      </p:sp>
      <p:sp>
        <p:nvSpPr>
          <p:cNvPr id="11" name="13 Rectángulo"/>
          <p:cNvSpPr/>
          <p:nvPr/>
        </p:nvSpPr>
        <p:spPr>
          <a:xfrm>
            <a:off x="-25589" y="5401922"/>
            <a:ext cx="7201344" cy="354267"/>
          </a:xfrm>
          <a:prstGeom prst="rect">
            <a:avLst/>
          </a:prstGeom>
          <a:solidFill>
            <a:schemeClr val="tx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12" name="25 Grupo"/>
          <p:cNvGrpSpPr/>
          <p:nvPr/>
        </p:nvGrpSpPr>
        <p:grpSpPr>
          <a:xfrm>
            <a:off x="95275" y="5408179"/>
            <a:ext cx="3520527" cy="289193"/>
            <a:chOff x="2448322" y="47192"/>
            <a:chExt cx="3520527" cy="289193"/>
          </a:xfrm>
        </p:grpSpPr>
        <p:sp>
          <p:nvSpPr>
            <p:cNvPr id="14"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5" name="27 Conector recto"/>
            <p:cNvCxnSpPr>
              <a:stCxn id="14"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28 CuadroTexto"/>
            <p:cNvSpPr txBox="1"/>
            <p:nvPr/>
          </p:nvSpPr>
          <p:spPr>
            <a:xfrm>
              <a:off x="3376561" y="47192"/>
              <a:ext cx="2592288" cy="276999"/>
            </a:xfrm>
            <a:prstGeom prst="rect">
              <a:avLst/>
            </a:prstGeom>
            <a:noFill/>
          </p:spPr>
          <p:txBody>
            <a:bodyPr wrap="square" rtlCol="0">
              <a:spAutoFit/>
            </a:bodyPr>
            <a:lstStyle/>
            <a:p>
              <a:r>
                <a:rPr lang="es-ES" sz="1200" b="1" dirty="0">
                  <a:latin typeface="Arial Narrow" panose="020B0606020202030204" pitchFamily="34" charset="0"/>
                </a:rPr>
                <a:t>Indicadores</a:t>
              </a:r>
            </a:p>
          </p:txBody>
        </p:sp>
      </p:grpSp>
      <p:sp>
        <p:nvSpPr>
          <p:cNvPr id="17" name="38 CuadroTexto"/>
          <p:cNvSpPr txBox="1"/>
          <p:nvPr/>
        </p:nvSpPr>
        <p:spPr>
          <a:xfrm>
            <a:off x="-25589" y="5771090"/>
            <a:ext cx="2578141" cy="415498"/>
          </a:xfrm>
          <a:prstGeom prst="rect">
            <a:avLst/>
          </a:prstGeom>
          <a:noFill/>
        </p:spPr>
        <p:txBody>
          <a:bodyPr wrap="square" rtlCol="0">
            <a:spAutoFit/>
          </a:bodyPr>
          <a:lstStyle/>
          <a:p>
            <a:pPr algn="ctr"/>
            <a:r>
              <a:rPr lang="es-CO" sz="1050" b="1" dirty="0">
                <a:latin typeface="Arial Narrow" panose="020B0606020202030204" pitchFamily="34" charset="0"/>
              </a:rPr>
              <a:t>Porcentaje de brotes de ETA de notificación inmediata notificados oportunamente</a:t>
            </a:r>
            <a:endParaRPr lang="es-ES" sz="1050" b="1" dirty="0">
              <a:latin typeface="Arial Narrow" panose="020B0606020202030204" pitchFamily="34" charset="0"/>
            </a:endParaRPr>
          </a:p>
        </p:txBody>
      </p:sp>
      <p:sp>
        <p:nvSpPr>
          <p:cNvPr id="18" name="42 CuadroTexto"/>
          <p:cNvSpPr txBox="1"/>
          <p:nvPr/>
        </p:nvSpPr>
        <p:spPr>
          <a:xfrm>
            <a:off x="-20574" y="6667465"/>
            <a:ext cx="2241210" cy="415498"/>
          </a:xfrm>
          <a:prstGeom prst="rect">
            <a:avLst/>
          </a:prstGeom>
          <a:noFill/>
        </p:spPr>
        <p:txBody>
          <a:bodyPr wrap="square" rtlCol="0">
            <a:spAutoFit/>
          </a:bodyPr>
          <a:lstStyle/>
          <a:p>
            <a:pPr algn="ctr"/>
            <a:r>
              <a:rPr lang="es-CO" sz="1050" b="1" dirty="0">
                <a:latin typeface="Arial Narrow" panose="020B0606020202030204" pitchFamily="34" charset="0"/>
              </a:rPr>
              <a:t>Porcentaje de brotes de ETA a los que se les detecto modo de transmisión</a:t>
            </a:r>
            <a:endParaRPr lang="es-ES" sz="1050" b="1" dirty="0">
              <a:latin typeface="Arial Narrow" panose="020B0606020202030204" pitchFamily="34" charset="0"/>
            </a:endParaRPr>
          </a:p>
        </p:txBody>
      </p:sp>
      <p:sp>
        <p:nvSpPr>
          <p:cNvPr id="19" name="46 CuadroTexto"/>
          <p:cNvSpPr txBox="1"/>
          <p:nvPr/>
        </p:nvSpPr>
        <p:spPr>
          <a:xfrm>
            <a:off x="616718" y="7058130"/>
            <a:ext cx="670376" cy="369332"/>
          </a:xfrm>
          <a:prstGeom prst="rect">
            <a:avLst/>
          </a:prstGeom>
          <a:noFill/>
        </p:spPr>
        <p:txBody>
          <a:bodyPr wrap="none" rtlCol="0">
            <a:spAutoFit/>
          </a:bodyPr>
          <a:lstStyle/>
          <a:p>
            <a:pPr algn="ctr"/>
            <a:r>
              <a:rPr lang="es-ES" b="1" dirty="0">
                <a:solidFill>
                  <a:srgbClr val="C00000"/>
                </a:solidFill>
                <a:latin typeface="Arial Narrow" panose="020B0606020202030204" pitchFamily="34" charset="0"/>
              </a:rPr>
              <a:t>100%</a:t>
            </a:r>
          </a:p>
        </p:txBody>
      </p:sp>
      <p:sp>
        <p:nvSpPr>
          <p:cNvPr id="20" name="47 CuadroTexto"/>
          <p:cNvSpPr txBox="1"/>
          <p:nvPr/>
        </p:nvSpPr>
        <p:spPr>
          <a:xfrm>
            <a:off x="4924578" y="5793422"/>
            <a:ext cx="2241210" cy="415498"/>
          </a:xfrm>
          <a:prstGeom prst="rect">
            <a:avLst/>
          </a:prstGeom>
          <a:noFill/>
        </p:spPr>
        <p:txBody>
          <a:bodyPr wrap="square" rtlCol="0">
            <a:spAutoFit/>
          </a:bodyPr>
          <a:lstStyle/>
          <a:p>
            <a:pPr algn="ctr"/>
            <a:r>
              <a:rPr lang="es-CO" sz="1050" b="1" dirty="0">
                <a:latin typeface="Arial Narrow" panose="020B0606020202030204" pitchFamily="34" charset="0"/>
              </a:rPr>
              <a:t>Porcentaje de brotes de ETA con identificación de agente etiológico</a:t>
            </a:r>
          </a:p>
        </p:txBody>
      </p:sp>
      <p:sp>
        <p:nvSpPr>
          <p:cNvPr id="21" name="48 CuadroTexto"/>
          <p:cNvSpPr txBox="1"/>
          <p:nvPr/>
        </p:nvSpPr>
        <p:spPr>
          <a:xfrm>
            <a:off x="5840828" y="6174557"/>
            <a:ext cx="521297" cy="307777"/>
          </a:xfrm>
          <a:prstGeom prst="rect">
            <a:avLst/>
          </a:prstGeom>
          <a:noFill/>
        </p:spPr>
        <p:txBody>
          <a:bodyPr wrap="none" rtlCol="0">
            <a:spAutoFit/>
          </a:bodyPr>
          <a:lstStyle/>
          <a:p>
            <a:pPr algn="ctr"/>
            <a:r>
              <a:rPr lang="es-ES" b="1" dirty="0">
                <a:solidFill>
                  <a:srgbClr val="C00000"/>
                </a:solidFill>
                <a:latin typeface="Arial Narrow" panose="020B0606020202030204" pitchFamily="34" charset="0"/>
              </a:rPr>
              <a:t>43% </a:t>
            </a:r>
          </a:p>
        </p:txBody>
      </p:sp>
      <p:sp>
        <p:nvSpPr>
          <p:cNvPr id="22" name="43 CuadroTexto"/>
          <p:cNvSpPr txBox="1"/>
          <p:nvPr/>
        </p:nvSpPr>
        <p:spPr>
          <a:xfrm>
            <a:off x="4861796" y="6708040"/>
            <a:ext cx="2241210" cy="457048"/>
          </a:xfrm>
          <a:prstGeom prst="rect">
            <a:avLst/>
          </a:prstGeom>
          <a:noFill/>
        </p:spPr>
        <p:txBody>
          <a:bodyPr wrap="square" rtlCol="0">
            <a:spAutoFit/>
          </a:bodyPr>
          <a:lstStyle/>
          <a:p>
            <a:pPr algn="ctr"/>
            <a:r>
              <a:rPr lang="es-CO" sz="1050" b="1" dirty="0">
                <a:latin typeface="Arial Narrow" panose="020B0606020202030204" pitchFamily="34" charset="0"/>
              </a:rPr>
              <a:t>Porcentaje de brotes de ETA  con toma de muestra</a:t>
            </a:r>
          </a:p>
        </p:txBody>
      </p:sp>
      <p:sp>
        <p:nvSpPr>
          <p:cNvPr id="23" name="49 CuadroTexto"/>
          <p:cNvSpPr txBox="1"/>
          <p:nvPr/>
        </p:nvSpPr>
        <p:spPr>
          <a:xfrm>
            <a:off x="5861668" y="7040955"/>
            <a:ext cx="479618" cy="307777"/>
          </a:xfrm>
          <a:prstGeom prst="rect">
            <a:avLst/>
          </a:prstGeom>
          <a:noFill/>
        </p:spPr>
        <p:txBody>
          <a:bodyPr wrap="none" rtlCol="0">
            <a:spAutoFit/>
          </a:bodyPr>
          <a:lstStyle/>
          <a:p>
            <a:pPr algn="ctr"/>
            <a:r>
              <a:rPr lang="es-ES" b="1" dirty="0">
                <a:solidFill>
                  <a:srgbClr val="C00000"/>
                </a:solidFill>
                <a:latin typeface="Arial Narrow" panose="020B0606020202030204" pitchFamily="34" charset="0"/>
              </a:rPr>
              <a:t>57%</a:t>
            </a:r>
          </a:p>
        </p:txBody>
      </p:sp>
      <p:cxnSp>
        <p:nvCxnSpPr>
          <p:cNvPr id="24" name="51 Conector recto de flecha"/>
          <p:cNvCxnSpPr>
            <a:cxnSpLocks/>
          </p:cNvCxnSpPr>
          <p:nvPr/>
        </p:nvCxnSpPr>
        <p:spPr>
          <a:xfrm flipH="1">
            <a:off x="565387" y="6604956"/>
            <a:ext cx="6132296" cy="1"/>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sp>
        <p:nvSpPr>
          <p:cNvPr id="25" name="91 CuadroTexto"/>
          <p:cNvSpPr txBox="1"/>
          <p:nvPr/>
        </p:nvSpPr>
        <p:spPr>
          <a:xfrm>
            <a:off x="783882" y="6081736"/>
            <a:ext cx="758541" cy="523220"/>
          </a:xfrm>
          <a:prstGeom prst="rect">
            <a:avLst/>
          </a:prstGeom>
          <a:noFill/>
        </p:spPr>
        <p:txBody>
          <a:bodyPr wrap="none" rtlCol="0">
            <a:spAutoFit/>
          </a:bodyPr>
          <a:lstStyle/>
          <a:p>
            <a:pPr algn="ctr"/>
            <a:r>
              <a:rPr lang="es-ES" b="1" dirty="0">
                <a:solidFill>
                  <a:srgbClr val="C00000"/>
                </a:solidFill>
                <a:latin typeface="Arial Narrow" panose="020B0606020202030204" pitchFamily="34" charset="0"/>
              </a:rPr>
              <a:t>8 brotes</a:t>
            </a:r>
          </a:p>
          <a:p>
            <a:pPr algn="ctr"/>
            <a:r>
              <a:rPr lang="es-ES" b="1" dirty="0">
                <a:solidFill>
                  <a:srgbClr val="C00000"/>
                </a:solidFill>
                <a:latin typeface="Arial Narrow" panose="020B0606020202030204" pitchFamily="34" charset="0"/>
              </a:rPr>
              <a:t>100% </a:t>
            </a:r>
          </a:p>
        </p:txBody>
      </p:sp>
      <p:sp>
        <p:nvSpPr>
          <p:cNvPr id="26" name="31 Rectángulo"/>
          <p:cNvSpPr/>
          <p:nvPr/>
        </p:nvSpPr>
        <p:spPr>
          <a:xfrm>
            <a:off x="0" y="7771900"/>
            <a:ext cx="7171815" cy="1569660"/>
          </a:xfrm>
          <a:prstGeom prst="rect">
            <a:avLst/>
          </a:prstGeom>
        </p:spPr>
        <p:txBody>
          <a:bodyPr wrap="square">
            <a:spAutoFit/>
          </a:bodyPr>
          <a:lstStyle/>
          <a:p>
            <a:pPr algn="just"/>
            <a:r>
              <a:rPr lang="es-CO" sz="1200" dirty="0">
                <a:latin typeface="Arial Narrow" panose="020B0606020202030204" pitchFamily="34" charset="0"/>
              </a:rPr>
              <a:t>El sitio de mayor ocurrencia de las ETA a nivel individual están: el hogar seguido de los restaurantes, se presentaron ocho  brotes afectando a 147 personas, dos de los brotes afectaron a población confinada (1 PPL y 1 en I.E) 53 por consumo de alimentos mixtos (MENÚ)  y 70 consumo de agua. </a:t>
            </a:r>
            <a:r>
              <a:rPr lang="es-ES" sz="1200" dirty="0">
                <a:latin typeface="Arial Narrow" panose="020B0606020202030204" pitchFamily="34" charset="0"/>
              </a:rPr>
              <a:t>El grupo de edad más afectado es el grupo de los 20 a los 49 años seguido del  de 5  a los 9 años, se evidencia un pico en las semanas 9 y 10 por brotes de </a:t>
            </a:r>
            <a:r>
              <a:rPr lang="es-ES" sz="1200">
                <a:latin typeface="Arial Narrow" panose="020B0606020202030204" pitchFamily="34" charset="0"/>
              </a:rPr>
              <a:t>población confinada.</a:t>
            </a:r>
            <a:endParaRPr lang="es-ES" sz="1200" dirty="0">
              <a:latin typeface="Arial Narrow" panose="020B0606020202030204" pitchFamily="34" charset="0"/>
            </a:endParaRPr>
          </a:p>
          <a:p>
            <a:pPr algn="just"/>
            <a:r>
              <a:rPr lang="es-CO" sz="1200" dirty="0">
                <a:latin typeface="Arial Narrow" panose="020B0606020202030204" pitchFamily="34" charset="0"/>
              </a:rPr>
              <a:t>Los alimentos más involucrados son los alimentos mixtos y el agua. La sintomatología más predominante es la gastrointestinal (diarrea, náuseas, vomito); dentro de los agentes identificados tenemos: </a:t>
            </a:r>
            <a:r>
              <a:rPr lang="es-CO" sz="1200" i="1" dirty="0" err="1">
                <a:latin typeface="Arial Narrow" panose="020B0606020202030204" pitchFamily="34" charset="0"/>
              </a:rPr>
              <a:t>Escherichia</a:t>
            </a:r>
            <a:r>
              <a:rPr lang="es-CO" sz="1200" i="1" dirty="0">
                <a:latin typeface="Arial Narrow" panose="020B0606020202030204" pitchFamily="34" charset="0"/>
              </a:rPr>
              <a:t> </a:t>
            </a:r>
            <a:r>
              <a:rPr lang="es-CO" sz="1200" i="1" dirty="0" err="1">
                <a:latin typeface="Arial Narrow" panose="020B0606020202030204" pitchFamily="34" charset="0"/>
              </a:rPr>
              <a:t>coli</a:t>
            </a:r>
            <a:r>
              <a:rPr lang="es-CO" sz="1200" i="1" dirty="0">
                <a:latin typeface="Arial Narrow" panose="020B0606020202030204" pitchFamily="34" charset="0"/>
              </a:rPr>
              <a:t>, anfetaminas, toxina </a:t>
            </a:r>
            <a:r>
              <a:rPr lang="es-CO" sz="1200" i="1" dirty="0" err="1">
                <a:latin typeface="Arial Narrow" panose="020B0606020202030204" pitchFamily="34" charset="0"/>
              </a:rPr>
              <a:t>cereulida</a:t>
            </a:r>
            <a:r>
              <a:rPr lang="es-CO" sz="1200" i="1" dirty="0">
                <a:latin typeface="Arial Narrow" panose="020B0606020202030204" pitchFamily="34" charset="0"/>
              </a:rPr>
              <a:t>, Coliformes totales. </a:t>
            </a:r>
            <a:r>
              <a:rPr lang="es-ES" sz="1200" dirty="0">
                <a:latin typeface="Arial Narrow" panose="020B0606020202030204" pitchFamily="34" charset="0"/>
              </a:rPr>
              <a:t>No se reportan complicaciones ni muertes</a:t>
            </a:r>
          </a:p>
          <a:p>
            <a:pPr algn="just"/>
            <a:endParaRPr lang="es-CO" sz="1200" dirty="0">
              <a:latin typeface="Arial Narrow" panose="020B0606020202030204" pitchFamily="34" charset="0"/>
            </a:endParaRPr>
          </a:p>
        </p:txBody>
      </p:sp>
      <p:sp>
        <p:nvSpPr>
          <p:cNvPr id="27" name="32 Rectángulo"/>
          <p:cNvSpPr/>
          <p:nvPr/>
        </p:nvSpPr>
        <p:spPr>
          <a:xfrm>
            <a:off x="24082" y="7506131"/>
            <a:ext cx="7141706" cy="319174"/>
          </a:xfrm>
          <a:prstGeom prst="rect">
            <a:avLst/>
          </a:prstGeom>
          <a:solidFill>
            <a:schemeClr val="tx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8" name="33 Grupo"/>
          <p:cNvGrpSpPr/>
          <p:nvPr/>
        </p:nvGrpSpPr>
        <p:grpSpPr>
          <a:xfrm>
            <a:off x="161139" y="7537534"/>
            <a:ext cx="3528392" cy="312519"/>
            <a:chOff x="2448322" y="33831"/>
            <a:chExt cx="3528392" cy="284108"/>
          </a:xfrm>
        </p:grpSpPr>
        <p:sp>
          <p:nvSpPr>
            <p:cNvPr id="29" name="34 Elipse"/>
            <p:cNvSpPr/>
            <p:nvPr/>
          </p:nvSpPr>
          <p:spPr>
            <a:xfrm>
              <a:off x="2448322" y="33831"/>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31" name="35 Conector recto"/>
            <p:cNvCxnSpPr>
              <a:stCxn id="29" idx="6"/>
            </p:cNvCxnSpPr>
            <p:nvPr/>
          </p:nvCxnSpPr>
          <p:spPr>
            <a:xfrm>
              <a:off x="2736354" y="164636"/>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32" name="36 CuadroTexto"/>
            <p:cNvSpPr txBox="1"/>
            <p:nvPr/>
          </p:nvSpPr>
          <p:spPr>
            <a:xfrm>
              <a:off x="3384426" y="40940"/>
              <a:ext cx="2592288" cy="276999"/>
            </a:xfrm>
            <a:prstGeom prst="rect">
              <a:avLst/>
            </a:prstGeom>
            <a:noFill/>
          </p:spPr>
          <p:txBody>
            <a:bodyPr wrap="square" rtlCol="0">
              <a:spAutoFit/>
            </a:bodyPr>
            <a:lstStyle/>
            <a:p>
              <a:r>
                <a:rPr lang="es-ES" sz="1200" b="1" dirty="0">
                  <a:latin typeface="Arial Narrow" panose="020B0606020202030204" pitchFamily="34" charset="0"/>
                </a:rPr>
                <a:t>Consideraciones Finales</a:t>
              </a:r>
            </a:p>
          </p:txBody>
        </p:sp>
      </p:grpSp>
      <p:sp>
        <p:nvSpPr>
          <p:cNvPr id="33" name="47 CuadroTexto"/>
          <p:cNvSpPr txBox="1"/>
          <p:nvPr/>
        </p:nvSpPr>
        <p:spPr>
          <a:xfrm>
            <a:off x="2571661" y="5810688"/>
            <a:ext cx="2241210" cy="253916"/>
          </a:xfrm>
          <a:prstGeom prst="rect">
            <a:avLst/>
          </a:prstGeom>
          <a:noFill/>
        </p:spPr>
        <p:txBody>
          <a:bodyPr wrap="square" rtlCol="0">
            <a:spAutoFit/>
          </a:bodyPr>
          <a:lstStyle/>
          <a:p>
            <a:pPr algn="ctr"/>
            <a:r>
              <a:rPr lang="es-CO" sz="1050" b="1" dirty="0">
                <a:latin typeface="Arial Narrow" panose="020B0606020202030204" pitchFamily="34" charset="0"/>
              </a:rPr>
              <a:t>Porcentaje de brotes Con IVC</a:t>
            </a:r>
          </a:p>
        </p:txBody>
      </p:sp>
      <p:sp>
        <p:nvSpPr>
          <p:cNvPr id="34" name="42 CuadroTexto"/>
          <p:cNvSpPr txBox="1"/>
          <p:nvPr/>
        </p:nvSpPr>
        <p:spPr>
          <a:xfrm>
            <a:off x="2250628" y="6657951"/>
            <a:ext cx="2600644" cy="415498"/>
          </a:xfrm>
          <a:prstGeom prst="rect">
            <a:avLst/>
          </a:prstGeom>
          <a:noFill/>
        </p:spPr>
        <p:txBody>
          <a:bodyPr wrap="square" rtlCol="0">
            <a:spAutoFit/>
          </a:bodyPr>
          <a:lstStyle/>
          <a:p>
            <a:pPr algn="ctr"/>
            <a:r>
              <a:rPr lang="es-ES" sz="1050" b="1" dirty="0">
                <a:latin typeface="Arial Narrow" panose="020B0606020202030204" pitchFamily="34" charset="0"/>
              </a:rPr>
              <a:t>% de brotes de ETA de notificación inmediata con caracterización social y demográfica</a:t>
            </a:r>
          </a:p>
        </p:txBody>
      </p:sp>
      <p:sp>
        <p:nvSpPr>
          <p:cNvPr id="35" name="91 CuadroTexto"/>
          <p:cNvSpPr txBox="1"/>
          <p:nvPr/>
        </p:nvSpPr>
        <p:spPr>
          <a:xfrm>
            <a:off x="3459469" y="6178619"/>
            <a:ext cx="644728" cy="307777"/>
          </a:xfrm>
          <a:prstGeom prst="rect">
            <a:avLst/>
          </a:prstGeom>
          <a:noFill/>
        </p:spPr>
        <p:txBody>
          <a:bodyPr wrap="none" rtlCol="0">
            <a:spAutoFit/>
          </a:bodyPr>
          <a:lstStyle/>
          <a:p>
            <a:pPr algn="ctr"/>
            <a:r>
              <a:rPr lang="es-ES" b="1" dirty="0">
                <a:solidFill>
                  <a:srgbClr val="C00000"/>
                </a:solidFill>
                <a:latin typeface="Arial Narrow" panose="020B0606020202030204" pitchFamily="34" charset="0"/>
              </a:rPr>
              <a:t> 100% </a:t>
            </a:r>
          </a:p>
        </p:txBody>
      </p:sp>
      <p:sp>
        <p:nvSpPr>
          <p:cNvPr id="36" name="46 CuadroTexto"/>
          <p:cNvSpPr txBox="1"/>
          <p:nvPr/>
        </p:nvSpPr>
        <p:spPr>
          <a:xfrm>
            <a:off x="3330911" y="7033430"/>
            <a:ext cx="561372" cy="307777"/>
          </a:xfrm>
          <a:prstGeom prst="rect">
            <a:avLst/>
          </a:prstGeom>
          <a:noFill/>
        </p:spPr>
        <p:txBody>
          <a:bodyPr wrap="none" rtlCol="0">
            <a:spAutoFit/>
          </a:bodyPr>
          <a:lstStyle/>
          <a:p>
            <a:pPr algn="ctr"/>
            <a:r>
              <a:rPr lang="es-ES" b="1" dirty="0">
                <a:solidFill>
                  <a:srgbClr val="C00000"/>
                </a:solidFill>
                <a:latin typeface="Arial Narrow" panose="020B0606020202030204" pitchFamily="34" charset="0"/>
              </a:rPr>
              <a:t>100%</a:t>
            </a:r>
          </a:p>
        </p:txBody>
      </p:sp>
      <p:sp>
        <p:nvSpPr>
          <p:cNvPr id="41" name="22 CuadroTexto">
            <a:extLst>
              <a:ext uri="{FF2B5EF4-FFF2-40B4-BE49-F238E27FC236}">
                <a16:creationId xmlns:a16="http://schemas.microsoft.com/office/drawing/2014/main" id="{0287DEDC-FA1B-4343-9744-9BCDC625D897}"/>
              </a:ext>
            </a:extLst>
          </p:cNvPr>
          <p:cNvSpPr txBox="1"/>
          <p:nvPr/>
        </p:nvSpPr>
        <p:spPr>
          <a:xfrm>
            <a:off x="1203371" y="106382"/>
            <a:ext cx="2743410" cy="276999"/>
          </a:xfrm>
          <a:prstGeom prst="rect">
            <a:avLst/>
          </a:prstGeom>
          <a:noFill/>
        </p:spPr>
        <p:txBody>
          <a:bodyPr wrap="square" rtlCol="0">
            <a:spAutoFit/>
          </a:bodyPr>
          <a:lstStyle/>
          <a:p>
            <a:r>
              <a:rPr lang="es-ES" sz="1200" b="1" dirty="0">
                <a:latin typeface="Arial Narrow" panose="020B0606020202030204" pitchFamily="34" charset="0"/>
              </a:rPr>
              <a:t>Canal endémico de las ETA </a:t>
            </a:r>
          </a:p>
        </p:txBody>
      </p:sp>
      <p:sp>
        <p:nvSpPr>
          <p:cNvPr id="39" name="5 Rectángulo">
            <a:extLst>
              <a:ext uri="{FF2B5EF4-FFF2-40B4-BE49-F238E27FC236}">
                <a16:creationId xmlns:a16="http://schemas.microsoft.com/office/drawing/2014/main" id="{28CDAF96-4F9E-4BF5-AF73-01561A898E49}"/>
              </a:ext>
            </a:extLst>
          </p:cNvPr>
          <p:cNvSpPr/>
          <p:nvPr/>
        </p:nvSpPr>
        <p:spPr>
          <a:xfrm>
            <a:off x="59194" y="4995123"/>
            <a:ext cx="7165788" cy="353943"/>
          </a:xfrm>
          <a:prstGeom prst="rect">
            <a:avLst/>
          </a:prstGeom>
        </p:spPr>
        <p:txBody>
          <a:bodyPr wrap="square">
            <a:spAutoFit/>
          </a:bodyPr>
          <a:lstStyle/>
          <a:p>
            <a:r>
              <a:rPr lang="es-ES" sz="600" dirty="0">
                <a:latin typeface="Arial Narrow" panose="020B0606020202030204" pitchFamily="34" charset="0"/>
              </a:rPr>
              <a:t>Fuente: SIVIGILA. Secretaria de Salud de Medellín Distrito de Ciencia Tecnología e Innovación.</a:t>
            </a:r>
          </a:p>
          <a:p>
            <a:pPr algn="just"/>
            <a:r>
              <a:rPr lang="es-ES" sz="1100" dirty="0">
                <a:latin typeface="Arial Narrow" panose="020B0606020202030204" pitchFamily="34" charset="0"/>
              </a:rPr>
              <a:t>Figura. Canal endémico de ETA.. Medellín, a Periodo epidemiológico </a:t>
            </a:r>
            <a:r>
              <a:rPr lang="pt-BR" sz="1100" dirty="0">
                <a:latin typeface="Arial Narrow" panose="020B0606020202030204" pitchFamily="34" charset="0"/>
              </a:rPr>
              <a:t> III de 2026(p)</a:t>
            </a:r>
            <a:endParaRPr lang="es-ES" sz="1100" dirty="0">
              <a:latin typeface="Arial Narrow" panose="020B0606020202030204" pitchFamily="34" charset="0"/>
            </a:endParaRPr>
          </a:p>
        </p:txBody>
      </p:sp>
      <p:pic>
        <p:nvPicPr>
          <p:cNvPr id="2" name="Imagen 1">
            <a:extLst>
              <a:ext uri="{FF2B5EF4-FFF2-40B4-BE49-F238E27FC236}">
                <a16:creationId xmlns:a16="http://schemas.microsoft.com/office/drawing/2014/main" id="{4A4877EC-5E1F-4C60-841B-025643D74999}"/>
              </a:ext>
            </a:extLst>
          </p:cNvPr>
          <p:cNvPicPr>
            <a:picLocks noChangeAspect="1"/>
          </p:cNvPicPr>
          <p:nvPr/>
        </p:nvPicPr>
        <p:blipFill>
          <a:blip r:embed="rId2"/>
          <a:stretch>
            <a:fillRect/>
          </a:stretch>
        </p:blipFill>
        <p:spPr>
          <a:xfrm>
            <a:off x="0" y="571304"/>
            <a:ext cx="7200900" cy="4468422"/>
          </a:xfrm>
          <a:prstGeom prst="rect">
            <a:avLst/>
          </a:prstGeom>
        </p:spPr>
      </p:pic>
    </p:spTree>
    <p:extLst>
      <p:ext uri="{BB962C8B-B14F-4D97-AF65-F5344CB8AC3E}">
        <p14:creationId xmlns:p14="http://schemas.microsoft.com/office/powerpoint/2010/main" val="1137507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3"/>
          <p:cNvSpPr txBox="1"/>
          <p:nvPr/>
        </p:nvSpPr>
        <p:spPr>
          <a:xfrm>
            <a:off x="6552777" y="12504"/>
            <a:ext cx="648121"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050" b="1" dirty="0">
                <a:solidFill>
                  <a:schemeClr val="dk1"/>
                </a:solidFill>
                <a:latin typeface="Arial Narrow"/>
                <a:ea typeface="Arial Narrow"/>
                <a:cs typeface="Arial Narrow"/>
                <a:sym typeface="Arial Narrow"/>
              </a:rPr>
              <a:t>Pág.. 2</a:t>
            </a:r>
            <a:endParaRPr sz="1050" b="1" dirty="0">
              <a:solidFill>
                <a:schemeClr val="dk1"/>
              </a:solidFill>
              <a:latin typeface="Arial Narrow"/>
              <a:ea typeface="Arial Narrow"/>
              <a:cs typeface="Arial Narrow"/>
              <a:sym typeface="Arial Narrow"/>
            </a:endParaRPr>
          </a:p>
        </p:txBody>
      </p:sp>
      <p:sp>
        <p:nvSpPr>
          <p:cNvPr id="117" name="Google Shape;117;p3"/>
          <p:cNvSpPr txBox="1">
            <a:spLocks noGrp="1"/>
          </p:cNvSpPr>
          <p:nvPr>
            <p:ph type="title"/>
          </p:nvPr>
        </p:nvSpPr>
        <p:spPr>
          <a:xfrm>
            <a:off x="205739" y="2937799"/>
            <a:ext cx="6727831" cy="432048"/>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2000"/>
              <a:buFont typeface="Arial Narrow"/>
              <a:buNone/>
            </a:pPr>
            <a:r>
              <a:rPr lang="es-ES" sz="2000" b="1" dirty="0">
                <a:latin typeface="Arial Narrow"/>
                <a:ea typeface="Arial Narrow"/>
                <a:cs typeface="Arial Narrow"/>
                <a:sym typeface="Arial Narrow"/>
              </a:rPr>
              <a:t>Contenido</a:t>
            </a:r>
            <a:endParaRPr sz="2000" b="1" dirty="0">
              <a:latin typeface="Arial Narrow"/>
              <a:ea typeface="Arial Narrow"/>
              <a:cs typeface="Arial Narrow"/>
              <a:sym typeface="Arial Narrow"/>
            </a:endParaRPr>
          </a:p>
        </p:txBody>
      </p:sp>
      <p:grpSp>
        <p:nvGrpSpPr>
          <p:cNvPr id="118" name="Google Shape;118;p3"/>
          <p:cNvGrpSpPr/>
          <p:nvPr/>
        </p:nvGrpSpPr>
        <p:grpSpPr>
          <a:xfrm>
            <a:off x="0" y="107504"/>
            <a:ext cx="4536554" cy="1534801"/>
            <a:chOff x="0" y="14519"/>
            <a:chExt cx="4536554" cy="1605153"/>
          </a:xfrm>
        </p:grpSpPr>
        <p:sp>
          <p:nvSpPr>
            <p:cNvPr id="119" name="Google Shape;119;p3"/>
            <p:cNvSpPr txBox="1"/>
            <p:nvPr/>
          </p:nvSpPr>
          <p:spPr>
            <a:xfrm>
              <a:off x="1162804" y="992927"/>
              <a:ext cx="2734310" cy="62674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ES" sz="1600" b="1">
                  <a:solidFill>
                    <a:srgbClr val="000000"/>
                  </a:solidFill>
                  <a:latin typeface="Arial Narrow"/>
                  <a:ea typeface="Arial Narrow"/>
                  <a:cs typeface="Arial Narrow"/>
                  <a:sym typeface="Arial Narrow"/>
                </a:rPr>
                <a:t>Boletín de Periodo Epidemiológico Medellín </a:t>
              </a:r>
              <a:r>
                <a:rPr lang="es-ES" sz="1100" b="1">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s-ES" sz="1100" b="1">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marL="0" marR="0" lvl="0" indent="0" algn="ctr" rtl="0">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p:txBody>
        </p:sp>
        <p:sp>
          <p:nvSpPr>
            <p:cNvPr id="120" name="Google Shape;120;p3"/>
            <p:cNvSpPr txBox="1"/>
            <p:nvPr/>
          </p:nvSpPr>
          <p:spPr>
            <a:xfrm>
              <a:off x="0" y="14519"/>
              <a:ext cx="4536554" cy="99694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ES" sz="3200" b="1">
                  <a:solidFill>
                    <a:srgbClr val="00B050"/>
                  </a:solidFill>
                  <a:latin typeface="Arial Narrow"/>
                  <a:ea typeface="Arial Narrow"/>
                  <a:cs typeface="Arial Narrow"/>
                  <a:sym typeface="Arial Narrow"/>
                </a:rPr>
                <a:t>Secretaría de Salud de Medellín</a:t>
              </a:r>
              <a:r>
                <a:rPr lang="es-ES" sz="1100" b="1">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s-ES" sz="1100" b="1">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marL="0" marR="0" lvl="0" indent="0" algn="ctr" rtl="0">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p:txBody>
        </p:sp>
      </p:grpSp>
      <p:sp>
        <p:nvSpPr>
          <p:cNvPr id="121" name="Google Shape;121;p3"/>
          <p:cNvSpPr txBox="1"/>
          <p:nvPr/>
        </p:nvSpPr>
        <p:spPr>
          <a:xfrm>
            <a:off x="576114" y="1684583"/>
            <a:ext cx="3598545" cy="451485"/>
          </a:xfrm>
          <a:prstGeom prst="rect">
            <a:avLst/>
          </a:prstGeom>
          <a:noFill/>
          <a:ln>
            <a:noFill/>
          </a:ln>
        </p:spPr>
        <p:txBody>
          <a:bodyPr spcFirstLastPara="1" wrap="square" lIns="91425" tIns="45700" rIns="91425" bIns="45700" anchor="t" anchorCtr="0">
            <a:noAutofit/>
          </a:bodyPr>
          <a:lstStyle/>
          <a:p>
            <a:pPr lvl="0" algn="ctr"/>
            <a:r>
              <a:rPr lang="es-ES" sz="800" b="1" dirty="0">
                <a:latin typeface="Arial Narrow"/>
                <a:ea typeface="Arial Narrow"/>
                <a:cs typeface="Arial Narrow"/>
                <a:sym typeface="Arial Narrow"/>
              </a:rPr>
              <a:t>Programa Vigilancia Epidemiológica – Subsecretaría de Salud Pública</a:t>
            </a:r>
          </a:p>
          <a:p>
            <a:pPr lvl="0" algn="ctr"/>
            <a:r>
              <a:rPr lang="es-ES" sz="800" b="1" dirty="0">
                <a:latin typeface="Arial Narrow"/>
                <a:ea typeface="Arial Narrow"/>
                <a:cs typeface="Arial Narrow"/>
                <a:sym typeface="Arial Narrow"/>
              </a:rPr>
              <a:t>Período epidemiológico 03 de 2026 - Reporte Semanas 01 a 12 (Hasta marzo 28 de 2026)</a:t>
            </a:r>
            <a:endParaRPr lang="es-ES" sz="800" b="1" dirty="0">
              <a:latin typeface="Arial Narrow"/>
              <a:ea typeface="Arial Narrow"/>
              <a:cs typeface="Arial Narrow"/>
              <a:sym typeface="Arial Narrow"/>
            </a:endParaRPr>
          </a:p>
        </p:txBody>
      </p:sp>
      <p:graphicFrame>
        <p:nvGraphicFramePr>
          <p:cNvPr id="122" name="Google Shape;122;p3"/>
          <p:cNvGraphicFramePr/>
          <p:nvPr>
            <p:extLst>
              <p:ext uri="{D42A27DB-BD31-4B8C-83A1-F6EECF244321}">
                <p14:modId xmlns:p14="http://schemas.microsoft.com/office/powerpoint/2010/main" val="1407977175"/>
              </p:ext>
            </p:extLst>
          </p:nvPr>
        </p:nvGraphicFramePr>
        <p:xfrm>
          <a:off x="288082" y="3347864"/>
          <a:ext cx="6645502" cy="2446274"/>
        </p:xfrm>
        <a:graphic>
          <a:graphicData uri="http://schemas.openxmlformats.org/drawingml/2006/table">
            <a:tbl>
              <a:tblPr>
                <a:noFill/>
                <a:tableStyleId>{93BA0192-C984-429C-8F2B-7130667B95A3}</a:tableStyleId>
              </a:tblPr>
              <a:tblGrid>
                <a:gridCol w="2966576">
                  <a:extLst>
                    <a:ext uri="{9D8B030D-6E8A-4147-A177-3AD203B41FA5}">
                      <a16:colId xmlns:a16="http://schemas.microsoft.com/office/drawing/2014/main" val="20000"/>
                    </a:ext>
                  </a:extLst>
                </a:gridCol>
                <a:gridCol w="2966576">
                  <a:extLst>
                    <a:ext uri="{9D8B030D-6E8A-4147-A177-3AD203B41FA5}">
                      <a16:colId xmlns:a16="http://schemas.microsoft.com/office/drawing/2014/main" val="1766007609"/>
                    </a:ext>
                  </a:extLst>
                </a:gridCol>
                <a:gridCol w="356175">
                  <a:extLst>
                    <a:ext uri="{9D8B030D-6E8A-4147-A177-3AD203B41FA5}">
                      <a16:colId xmlns:a16="http://schemas.microsoft.com/office/drawing/2014/main" val="20002"/>
                    </a:ext>
                  </a:extLst>
                </a:gridCol>
                <a:gridCol w="356175">
                  <a:extLst>
                    <a:ext uri="{9D8B030D-6E8A-4147-A177-3AD203B41FA5}">
                      <a16:colId xmlns:a16="http://schemas.microsoft.com/office/drawing/2014/main" val="1506915996"/>
                    </a:ext>
                  </a:extLst>
                </a:gridCol>
              </a:tblGrid>
              <a:tr h="37440">
                <a:tc>
                  <a:txBody>
                    <a:bodyPr/>
                    <a:lstStyle/>
                    <a:p>
                      <a:pPr marL="0" marR="0" lvl="0" indent="0" algn="l" rtl="0">
                        <a:lnSpc>
                          <a:spcPct val="100000"/>
                        </a:lnSpc>
                        <a:spcBef>
                          <a:spcPts val="0"/>
                        </a:spcBef>
                        <a:spcAft>
                          <a:spcPts val="0"/>
                        </a:spcAft>
                        <a:buClr>
                          <a:schemeClr val="dk1"/>
                        </a:buClr>
                        <a:buSzPts val="1100"/>
                        <a:buFont typeface="Arial Narrow"/>
                        <a:buNone/>
                      </a:pPr>
                      <a:r>
                        <a:rPr lang="es-CO" sz="1100" b="1" i="0" u="none" strike="noStrike" cap="none" dirty="0" smtClean="0">
                          <a:solidFill>
                            <a:schemeClr val="dk1"/>
                          </a:solidFill>
                          <a:latin typeface="Arial Narrow"/>
                          <a:ea typeface="Arial Narrow"/>
                          <a:cs typeface="Arial Narrow"/>
                          <a:sym typeface="Arial Narrow"/>
                        </a:rPr>
                        <a:t>Tos</a:t>
                      </a:r>
                      <a:r>
                        <a:rPr lang="es-CO" sz="1100" b="1" i="0" u="none" strike="noStrike" cap="none" baseline="0" dirty="0" smtClean="0">
                          <a:solidFill>
                            <a:schemeClr val="dk1"/>
                          </a:solidFill>
                          <a:latin typeface="Arial Narrow"/>
                          <a:ea typeface="Arial Narrow"/>
                          <a:cs typeface="Arial Narrow"/>
                          <a:sym typeface="Arial Narrow"/>
                        </a:rPr>
                        <a:t> ferina</a:t>
                      </a:r>
                      <a:endParaRPr sz="1100" b="1" i="0" u="none" strike="noStrike" cap="none" dirty="0">
                        <a:solidFill>
                          <a:schemeClr val="dk1"/>
                        </a:solidFill>
                        <a:latin typeface="Arial Narrow"/>
                        <a:ea typeface="Arial Narrow"/>
                        <a:cs typeface="Arial Narrow"/>
                        <a:sym typeface="Arial Narrow"/>
                      </a:endParaRPr>
                    </a:p>
                  </a:txBody>
                  <a:tcPr marL="5725" marR="5725" marT="5725"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chemeClr val="dk1"/>
                        </a:buClr>
                        <a:buSzPts val="1100"/>
                        <a:buFont typeface="Arial Narrow"/>
                        <a:buNone/>
                      </a:pPr>
                      <a:endParaRPr sz="1100" b="1" i="0" u="none" strike="noStrike" cap="none" dirty="0">
                        <a:solidFill>
                          <a:schemeClr val="dk1"/>
                        </a:solidFill>
                        <a:latin typeface="Arial Narrow"/>
                        <a:ea typeface="Arial Narrow"/>
                        <a:cs typeface="Arial Narrow"/>
                        <a:sym typeface="Arial Narrow"/>
                      </a:endParaRPr>
                    </a:p>
                  </a:txBody>
                  <a:tcPr marL="5725" marR="5725" marT="5725" marB="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chemeClr val="dk1"/>
                        </a:buClr>
                        <a:buSzPts val="1100"/>
                        <a:buFont typeface="Arial Narrow"/>
                        <a:buNone/>
                      </a:pPr>
                      <a:r>
                        <a:rPr lang="es-CO" sz="1100" b="1" i="0" u="none" strike="noStrike" cap="none" dirty="0" smtClean="0">
                          <a:solidFill>
                            <a:schemeClr val="dk1"/>
                          </a:solidFill>
                          <a:latin typeface="Arial Narrow"/>
                          <a:ea typeface="Arial Narrow"/>
                          <a:cs typeface="Arial Narrow"/>
                          <a:sym typeface="Arial"/>
                        </a:rPr>
                        <a:t>Pág. 3</a:t>
                      </a:r>
                      <a:endParaRPr sz="1100" b="1" i="0" u="none" strike="noStrike" cap="none" dirty="0">
                        <a:solidFill>
                          <a:schemeClr val="dk1"/>
                        </a:solidFill>
                        <a:latin typeface="Arial Narrow"/>
                        <a:ea typeface="Arial Narrow"/>
                        <a:cs typeface="Arial Narrow"/>
                        <a:sym typeface="Arial"/>
                      </a:endParaRPr>
                    </a:p>
                  </a:txBody>
                  <a:tcPr marL="5725" marR="5725" marT="5725" marB="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chemeClr val="dk1"/>
                        </a:buClr>
                        <a:buSzPts val="1100"/>
                        <a:buFont typeface="Arial Narrow"/>
                        <a:buNone/>
                      </a:pPr>
                      <a:endParaRPr sz="1100" b="1" i="0" u="none" strike="noStrike" cap="none" dirty="0">
                        <a:solidFill>
                          <a:schemeClr val="dk1"/>
                        </a:solidFill>
                        <a:latin typeface="Arial Narrow"/>
                        <a:ea typeface="Arial Narrow"/>
                        <a:cs typeface="Arial Narrow"/>
                        <a:sym typeface="Arial"/>
                      </a:endParaRPr>
                    </a:p>
                  </a:txBody>
                  <a:tcPr marL="5725" marR="5725" marT="5725" marB="0" anchor="ctr">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noFill/>
                  </a:tcPr>
                </a:tc>
                <a:extLst>
                  <a:ext uri="{0D108BD9-81ED-4DB2-BD59-A6C34878D82A}">
                    <a16:rowId xmlns:a16="http://schemas.microsoft.com/office/drawing/2014/main" val="10005"/>
                  </a:ext>
                </a:extLst>
              </a:tr>
              <a:tr h="135925">
                <a:tc gridSpan="2">
                  <a:txBody>
                    <a:bodyPr/>
                    <a:lstStyle/>
                    <a:p>
                      <a:pPr marL="0" marR="0" lvl="0" indent="0" algn="l" rtl="0">
                        <a:lnSpc>
                          <a:spcPct val="100000"/>
                        </a:lnSpc>
                        <a:spcBef>
                          <a:spcPts val="0"/>
                        </a:spcBef>
                        <a:spcAft>
                          <a:spcPts val="0"/>
                        </a:spcAft>
                        <a:buClr>
                          <a:schemeClr val="dk1"/>
                        </a:buClr>
                        <a:buSzPts val="1100"/>
                        <a:buFont typeface="Arial Narrow"/>
                        <a:buNone/>
                      </a:pPr>
                      <a:r>
                        <a:rPr lang="es-CO" sz="1100" b="1" i="0" u="none" strike="noStrike" cap="none" dirty="0" smtClean="0">
                          <a:solidFill>
                            <a:schemeClr val="dk1"/>
                          </a:solidFill>
                          <a:latin typeface="Arial Narrow"/>
                          <a:ea typeface="Arial Narrow"/>
                          <a:cs typeface="Arial Narrow"/>
                          <a:sym typeface="Arial Narrow"/>
                        </a:rPr>
                        <a:t>Parotiditis</a:t>
                      </a:r>
                      <a:endParaRPr sz="1100" b="1" i="0" u="none" strike="noStrike" cap="none" dirty="0">
                        <a:solidFill>
                          <a:schemeClr val="dk1"/>
                        </a:solidFill>
                        <a:latin typeface="Arial Narrow"/>
                        <a:ea typeface="Arial Narrow"/>
                        <a:cs typeface="Arial Narrow"/>
                        <a:sym typeface="Arial Narrow"/>
                      </a:endParaRPr>
                    </a:p>
                  </a:txBody>
                  <a:tcPr marL="5725" marR="5725" marT="5725" marB="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noFill/>
                  </a:tcPr>
                </a:tc>
                <a:tc hMerge="1">
                  <a:txBody>
                    <a:bodyPr/>
                    <a:lstStyle/>
                    <a:p>
                      <a:pPr marL="0" marR="0" lvl="0" indent="0" algn="l" rtl="0">
                        <a:lnSpc>
                          <a:spcPct val="100000"/>
                        </a:lnSpc>
                        <a:spcBef>
                          <a:spcPts val="0"/>
                        </a:spcBef>
                        <a:spcAft>
                          <a:spcPts val="0"/>
                        </a:spcAft>
                        <a:buClr>
                          <a:schemeClr val="dk1"/>
                        </a:buClr>
                        <a:buSzPts val="1100"/>
                        <a:buFont typeface="Arial Narrow"/>
                        <a:buNone/>
                      </a:pPr>
                      <a:endParaRPr sz="1100" b="1" i="0" u="none" strike="noStrike" cap="none" dirty="0">
                        <a:solidFill>
                          <a:schemeClr val="dk1"/>
                        </a:solidFill>
                        <a:latin typeface="Arial Narrow"/>
                        <a:ea typeface="Arial Narrow"/>
                        <a:cs typeface="Arial Narrow"/>
                        <a:sym typeface="Arial Narrow"/>
                      </a:endParaRPr>
                    </a:p>
                  </a:txBody>
                  <a:tcPr marL="5725" marR="5725" marT="5725" marB="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gridSpan="2">
                  <a:txBody>
                    <a:bodyPr/>
                    <a:lstStyle/>
                    <a:p>
                      <a:pPr marL="0" marR="0" lvl="0" indent="0" algn="l" rtl="0">
                        <a:lnSpc>
                          <a:spcPct val="100000"/>
                        </a:lnSpc>
                        <a:spcBef>
                          <a:spcPts val="0"/>
                        </a:spcBef>
                        <a:spcAft>
                          <a:spcPts val="0"/>
                        </a:spcAft>
                        <a:buClr>
                          <a:schemeClr val="dk1"/>
                        </a:buClr>
                        <a:buSzPts val="1100"/>
                        <a:buFont typeface="Arial Narrow"/>
                        <a:buNone/>
                      </a:pPr>
                      <a:r>
                        <a:rPr lang="es-CO" sz="1100" b="1" i="0" u="none" strike="noStrike" cap="none" dirty="0" smtClean="0">
                          <a:solidFill>
                            <a:schemeClr val="dk1"/>
                          </a:solidFill>
                          <a:latin typeface="Arial Narrow"/>
                          <a:ea typeface="Arial Narrow"/>
                          <a:cs typeface="Arial Narrow"/>
                          <a:sym typeface="Arial"/>
                        </a:rPr>
                        <a:t>Pág. 4</a:t>
                      </a:r>
                      <a:endParaRPr sz="1100" b="1" i="0" u="none" strike="noStrike" cap="none" dirty="0">
                        <a:solidFill>
                          <a:schemeClr val="dk1"/>
                        </a:solidFill>
                        <a:latin typeface="Arial Narrow"/>
                        <a:ea typeface="Arial Narrow"/>
                        <a:cs typeface="Arial Narrow"/>
                        <a:sym typeface="Arial"/>
                      </a:endParaRPr>
                    </a:p>
                  </a:txBody>
                  <a:tcPr marL="5725" marR="5725" marT="5725" marB="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noFill/>
                  </a:tcPr>
                </a:tc>
                <a:tc hMerge="1">
                  <a:txBody>
                    <a:bodyPr/>
                    <a:lstStyle/>
                    <a:p>
                      <a:pPr marL="0" marR="0" lvl="0" indent="0" algn="l" rtl="0">
                        <a:lnSpc>
                          <a:spcPct val="100000"/>
                        </a:lnSpc>
                        <a:spcBef>
                          <a:spcPts val="0"/>
                        </a:spcBef>
                        <a:spcAft>
                          <a:spcPts val="0"/>
                        </a:spcAft>
                        <a:buClr>
                          <a:schemeClr val="dk1"/>
                        </a:buClr>
                        <a:buSzPts val="1100"/>
                        <a:buFont typeface="Arial Narrow"/>
                        <a:buNone/>
                      </a:pPr>
                      <a:endParaRPr sz="1100" b="1" i="0" u="none" strike="noStrike" cap="none" dirty="0">
                        <a:solidFill>
                          <a:schemeClr val="dk1"/>
                        </a:solidFill>
                        <a:latin typeface="Arial Narrow"/>
                        <a:ea typeface="Arial Narrow"/>
                        <a:cs typeface="Arial Narrow"/>
                        <a:sym typeface="Arial"/>
                      </a:endParaRPr>
                    </a:p>
                  </a:txBody>
                  <a:tcPr marL="5725" marR="5725" marT="5725" marB="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extLst>
                  <a:ext uri="{0D108BD9-81ED-4DB2-BD59-A6C34878D82A}">
                    <a16:rowId xmlns:a16="http://schemas.microsoft.com/office/drawing/2014/main" val="2763713758"/>
                  </a:ext>
                </a:extLst>
              </a:tr>
              <a:tr h="0">
                <a:tc gridSpan="2">
                  <a:txBody>
                    <a:bodyPr/>
                    <a:lstStyle/>
                    <a:p>
                      <a:pPr marL="0" marR="0" lvl="0" indent="0" algn="l" rtl="0">
                        <a:lnSpc>
                          <a:spcPct val="100000"/>
                        </a:lnSpc>
                        <a:spcBef>
                          <a:spcPts val="0"/>
                        </a:spcBef>
                        <a:spcAft>
                          <a:spcPts val="0"/>
                        </a:spcAft>
                        <a:buClr>
                          <a:schemeClr val="dk1"/>
                        </a:buClr>
                        <a:buSzPts val="1100"/>
                        <a:buFont typeface="Arial Narrow"/>
                        <a:buNone/>
                      </a:pPr>
                      <a:r>
                        <a:rPr lang="es-CO" sz="1100" b="1" i="0" u="none" strike="noStrike" cap="none" dirty="0" smtClean="0">
                          <a:solidFill>
                            <a:schemeClr val="dk1"/>
                          </a:solidFill>
                          <a:latin typeface="Arial Narrow"/>
                          <a:ea typeface="Arial Narrow"/>
                          <a:cs typeface="Arial Narrow"/>
                          <a:sym typeface="Arial Narrow"/>
                        </a:rPr>
                        <a:t>Varicela</a:t>
                      </a:r>
                      <a:endParaRPr sz="1100" b="1" i="0" u="none" strike="noStrike" cap="none" dirty="0">
                        <a:solidFill>
                          <a:schemeClr val="dk1"/>
                        </a:solidFill>
                        <a:latin typeface="Arial Narrow"/>
                        <a:ea typeface="Arial Narrow"/>
                        <a:cs typeface="Arial Narrow"/>
                        <a:sym typeface="Arial Narrow"/>
                      </a:endParaRPr>
                    </a:p>
                  </a:txBody>
                  <a:tcPr marL="5725" marR="5725" marT="5725" marB="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noFill/>
                  </a:tcPr>
                </a:tc>
                <a:tc hMerge="1">
                  <a:txBody>
                    <a:bodyPr/>
                    <a:lstStyle/>
                    <a:p>
                      <a:pPr marL="0" marR="0" lvl="0" indent="0" algn="l" rtl="0">
                        <a:lnSpc>
                          <a:spcPct val="100000"/>
                        </a:lnSpc>
                        <a:spcBef>
                          <a:spcPts val="0"/>
                        </a:spcBef>
                        <a:spcAft>
                          <a:spcPts val="0"/>
                        </a:spcAft>
                        <a:buClr>
                          <a:schemeClr val="dk1"/>
                        </a:buClr>
                        <a:buSzPts val="1100"/>
                        <a:buFont typeface="Arial Narrow"/>
                        <a:buNone/>
                      </a:pPr>
                      <a:endParaRPr sz="1100" b="1" i="0" u="none" strike="noStrike" cap="none" dirty="0">
                        <a:solidFill>
                          <a:schemeClr val="dk1"/>
                        </a:solidFill>
                        <a:latin typeface="Arial Narrow"/>
                        <a:ea typeface="Arial Narrow"/>
                        <a:cs typeface="Arial Narrow"/>
                        <a:sym typeface="Arial Narrow"/>
                      </a:endParaRPr>
                    </a:p>
                  </a:txBody>
                  <a:tcPr marL="5725" marR="5725" marT="5725" marB="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gridSpan="2">
                  <a:txBody>
                    <a:bodyPr/>
                    <a:lstStyle/>
                    <a:p>
                      <a:pPr marL="0" marR="0" lvl="0" indent="0" algn="l" rtl="0">
                        <a:lnSpc>
                          <a:spcPct val="100000"/>
                        </a:lnSpc>
                        <a:spcBef>
                          <a:spcPts val="0"/>
                        </a:spcBef>
                        <a:spcAft>
                          <a:spcPts val="0"/>
                        </a:spcAft>
                        <a:buClr>
                          <a:schemeClr val="dk1"/>
                        </a:buClr>
                        <a:buSzPts val="1100"/>
                        <a:buFont typeface="Arial Narrow"/>
                        <a:buNone/>
                      </a:pPr>
                      <a:r>
                        <a:rPr lang="es-CO" sz="1100" b="1" i="0" u="none" strike="noStrike" cap="none" dirty="0" smtClean="0">
                          <a:solidFill>
                            <a:schemeClr val="dk1"/>
                          </a:solidFill>
                          <a:latin typeface="Arial Narrow"/>
                          <a:ea typeface="Arial Narrow"/>
                          <a:cs typeface="Arial Narrow"/>
                          <a:sym typeface="Arial"/>
                        </a:rPr>
                        <a:t>Pág. 6</a:t>
                      </a:r>
                      <a:endParaRPr sz="1100" b="1" i="0" u="none" strike="noStrike" cap="none" dirty="0">
                        <a:solidFill>
                          <a:schemeClr val="dk1"/>
                        </a:solidFill>
                        <a:latin typeface="Arial Narrow"/>
                        <a:ea typeface="Arial Narrow"/>
                        <a:cs typeface="Arial Narrow"/>
                        <a:sym typeface="Arial"/>
                      </a:endParaRPr>
                    </a:p>
                  </a:txBody>
                  <a:tcPr marL="5725" marR="5725" marT="5725" marB="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noFill/>
                  </a:tcPr>
                </a:tc>
                <a:tc hMerge="1">
                  <a:txBody>
                    <a:bodyPr/>
                    <a:lstStyle/>
                    <a:p>
                      <a:pPr marL="0" marR="0" lvl="0" indent="0" algn="l" rtl="0">
                        <a:lnSpc>
                          <a:spcPct val="100000"/>
                        </a:lnSpc>
                        <a:spcBef>
                          <a:spcPts val="0"/>
                        </a:spcBef>
                        <a:spcAft>
                          <a:spcPts val="0"/>
                        </a:spcAft>
                        <a:buClr>
                          <a:schemeClr val="dk1"/>
                        </a:buClr>
                        <a:buSzPts val="1100"/>
                        <a:buFont typeface="Arial Narrow"/>
                        <a:buNone/>
                      </a:pPr>
                      <a:endParaRPr sz="1100" b="1" i="0" u="none" strike="noStrike" cap="none" dirty="0">
                        <a:solidFill>
                          <a:schemeClr val="dk1"/>
                        </a:solidFill>
                        <a:latin typeface="Arial Narrow"/>
                        <a:ea typeface="Arial Narrow"/>
                        <a:cs typeface="Arial Narrow"/>
                        <a:sym typeface="Arial"/>
                      </a:endParaRPr>
                    </a:p>
                  </a:txBody>
                  <a:tcPr marL="5725" marR="5725" marT="5725" marB="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extLst>
                  <a:ext uri="{0D108BD9-81ED-4DB2-BD59-A6C34878D82A}">
                    <a16:rowId xmlns:a16="http://schemas.microsoft.com/office/drawing/2014/main" val="285516525"/>
                  </a:ext>
                </a:extLst>
              </a:tr>
              <a:tr h="0">
                <a:tc gridSpan="2">
                  <a:txBody>
                    <a:bodyPr/>
                    <a:lstStyle/>
                    <a:p>
                      <a:pPr marL="0" marR="0" lvl="0" indent="0" algn="l" rtl="0">
                        <a:lnSpc>
                          <a:spcPct val="100000"/>
                        </a:lnSpc>
                        <a:spcBef>
                          <a:spcPts val="0"/>
                        </a:spcBef>
                        <a:spcAft>
                          <a:spcPts val="0"/>
                        </a:spcAft>
                        <a:buClr>
                          <a:schemeClr val="dk1"/>
                        </a:buClr>
                        <a:buSzPts val="1100"/>
                        <a:buFont typeface="Arial Narrow"/>
                        <a:buNone/>
                      </a:pPr>
                      <a:r>
                        <a:rPr lang="es-CO" sz="1100" b="1" i="0" u="none" strike="noStrike" cap="none" dirty="0" smtClean="0">
                          <a:solidFill>
                            <a:schemeClr val="dk1"/>
                          </a:solidFill>
                          <a:latin typeface="Arial Narrow"/>
                          <a:ea typeface="Arial Narrow"/>
                          <a:cs typeface="Arial Narrow"/>
                          <a:sym typeface="Arial Narrow"/>
                        </a:rPr>
                        <a:t>Meningitis bacteriana</a:t>
                      </a:r>
                      <a:endParaRPr sz="1100" b="1" i="0" u="none" strike="noStrike" cap="none" dirty="0">
                        <a:solidFill>
                          <a:schemeClr val="dk1"/>
                        </a:solidFill>
                        <a:latin typeface="Arial Narrow"/>
                        <a:ea typeface="Arial Narrow"/>
                        <a:cs typeface="Arial Narrow"/>
                        <a:sym typeface="Arial Narrow"/>
                      </a:endParaRPr>
                    </a:p>
                  </a:txBody>
                  <a:tcPr marL="5725" marR="5725" marT="5725" marB="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noFill/>
                  </a:tcPr>
                </a:tc>
                <a:tc hMerge="1">
                  <a:txBody>
                    <a:bodyPr/>
                    <a:lstStyle/>
                    <a:p>
                      <a:pPr marL="0" marR="0" lvl="0" indent="0" algn="l" rtl="0">
                        <a:lnSpc>
                          <a:spcPct val="100000"/>
                        </a:lnSpc>
                        <a:spcBef>
                          <a:spcPts val="0"/>
                        </a:spcBef>
                        <a:spcAft>
                          <a:spcPts val="0"/>
                        </a:spcAft>
                        <a:buClr>
                          <a:schemeClr val="dk1"/>
                        </a:buClr>
                        <a:buSzPts val="1100"/>
                        <a:buFont typeface="Arial Narrow"/>
                        <a:buNone/>
                      </a:pPr>
                      <a:endParaRPr sz="1100" b="1" i="0" u="none" strike="noStrike" cap="none" dirty="0">
                        <a:solidFill>
                          <a:schemeClr val="dk1"/>
                        </a:solidFill>
                        <a:latin typeface="Arial Narrow"/>
                        <a:ea typeface="Arial Narrow"/>
                        <a:cs typeface="Arial Narrow"/>
                        <a:sym typeface="Arial Narrow"/>
                      </a:endParaRPr>
                    </a:p>
                  </a:txBody>
                  <a:tcPr marL="5725" marR="5725" marT="5725" marB="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gridSpan="2">
                  <a:txBody>
                    <a:bodyPr/>
                    <a:lstStyle/>
                    <a:p>
                      <a:pPr marL="0" marR="0" lvl="0" indent="0" algn="l" rtl="0">
                        <a:lnSpc>
                          <a:spcPct val="100000"/>
                        </a:lnSpc>
                        <a:spcBef>
                          <a:spcPts val="0"/>
                        </a:spcBef>
                        <a:spcAft>
                          <a:spcPts val="0"/>
                        </a:spcAft>
                        <a:buClr>
                          <a:schemeClr val="dk1"/>
                        </a:buClr>
                        <a:buSzPts val="1100"/>
                        <a:buFont typeface="Arial Narrow"/>
                        <a:buNone/>
                      </a:pPr>
                      <a:r>
                        <a:rPr lang="es-CO" sz="1100" b="1" i="0" u="none" strike="noStrike" cap="none" dirty="0" smtClean="0">
                          <a:solidFill>
                            <a:schemeClr val="dk1"/>
                          </a:solidFill>
                          <a:latin typeface="Arial Narrow"/>
                          <a:ea typeface="Arial Narrow"/>
                          <a:cs typeface="Arial Narrow"/>
                          <a:sym typeface="Arial"/>
                        </a:rPr>
                        <a:t>Pág. 8</a:t>
                      </a:r>
                      <a:endParaRPr sz="1100" b="1" i="0" u="none" strike="noStrike" cap="none" dirty="0">
                        <a:solidFill>
                          <a:schemeClr val="dk1"/>
                        </a:solidFill>
                        <a:latin typeface="Arial Narrow"/>
                        <a:ea typeface="Arial Narrow"/>
                        <a:cs typeface="Arial Narrow"/>
                        <a:sym typeface="Arial"/>
                      </a:endParaRPr>
                    </a:p>
                  </a:txBody>
                  <a:tcPr marL="5725" marR="5725" marT="5725" marB="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noFill/>
                  </a:tcPr>
                </a:tc>
                <a:tc hMerge="1">
                  <a:txBody>
                    <a:bodyPr/>
                    <a:lstStyle/>
                    <a:p>
                      <a:pPr marL="0" marR="0" lvl="0" indent="0" algn="l" rtl="0">
                        <a:lnSpc>
                          <a:spcPct val="100000"/>
                        </a:lnSpc>
                        <a:spcBef>
                          <a:spcPts val="0"/>
                        </a:spcBef>
                        <a:spcAft>
                          <a:spcPts val="0"/>
                        </a:spcAft>
                        <a:buClr>
                          <a:schemeClr val="dk1"/>
                        </a:buClr>
                        <a:buSzPts val="1100"/>
                        <a:buFont typeface="Arial Narrow"/>
                        <a:buNone/>
                      </a:pPr>
                      <a:endParaRPr sz="1100" b="1" i="0" u="none" strike="noStrike" cap="none" dirty="0">
                        <a:solidFill>
                          <a:schemeClr val="dk1"/>
                        </a:solidFill>
                        <a:latin typeface="Arial Narrow"/>
                        <a:ea typeface="Arial Narrow"/>
                        <a:cs typeface="Arial Narrow"/>
                        <a:sym typeface="Arial"/>
                      </a:endParaRPr>
                    </a:p>
                  </a:txBody>
                  <a:tcPr marL="5725" marR="5725" marT="5725" marB="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extLst>
                  <a:ext uri="{0D108BD9-81ED-4DB2-BD59-A6C34878D82A}">
                    <a16:rowId xmlns:a16="http://schemas.microsoft.com/office/drawing/2014/main" val="196198254"/>
                  </a:ext>
                </a:extLst>
              </a:tr>
              <a:tr h="0">
                <a:tc gridSpan="2">
                  <a:txBody>
                    <a:bodyPr/>
                    <a:lstStyle/>
                    <a:p>
                      <a:pPr marL="0" marR="0" lvl="0" indent="0" algn="l" rtl="0">
                        <a:lnSpc>
                          <a:spcPct val="100000"/>
                        </a:lnSpc>
                        <a:spcBef>
                          <a:spcPts val="0"/>
                        </a:spcBef>
                        <a:spcAft>
                          <a:spcPts val="0"/>
                        </a:spcAft>
                        <a:buClr>
                          <a:schemeClr val="dk1"/>
                        </a:buClr>
                        <a:buSzPts val="1100"/>
                        <a:buFont typeface="Arial Narrow"/>
                        <a:buNone/>
                      </a:pPr>
                      <a:r>
                        <a:rPr lang="es-CO" sz="1100" b="1" i="0" u="none" strike="noStrike" cap="none" dirty="0" smtClean="0">
                          <a:solidFill>
                            <a:schemeClr val="dk1"/>
                          </a:solidFill>
                          <a:latin typeface="Arial Narrow"/>
                          <a:ea typeface="Arial Narrow"/>
                          <a:cs typeface="Arial Narrow"/>
                          <a:sym typeface="Arial Narrow"/>
                        </a:rPr>
                        <a:t>Parálisis flácida, Síndrome de rubéola congénita, Tétanos accidental, EAPV, Difteria y Sarampión</a:t>
                      </a:r>
                      <a:endParaRPr sz="1100" b="1" i="0" u="none" strike="noStrike" cap="none" dirty="0">
                        <a:solidFill>
                          <a:schemeClr val="dk1"/>
                        </a:solidFill>
                        <a:latin typeface="Arial Narrow"/>
                        <a:ea typeface="Arial Narrow"/>
                        <a:cs typeface="Arial Narrow"/>
                        <a:sym typeface="Arial Narrow"/>
                      </a:endParaRPr>
                    </a:p>
                  </a:txBody>
                  <a:tcPr marL="5725" marR="5725" marT="5725" marB="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noFill/>
                  </a:tcPr>
                </a:tc>
                <a:tc hMerge="1">
                  <a:txBody>
                    <a:bodyPr/>
                    <a:lstStyle/>
                    <a:p>
                      <a:pPr marL="0" marR="0" lvl="0" indent="0" algn="l" rtl="0">
                        <a:lnSpc>
                          <a:spcPct val="100000"/>
                        </a:lnSpc>
                        <a:spcBef>
                          <a:spcPts val="0"/>
                        </a:spcBef>
                        <a:spcAft>
                          <a:spcPts val="0"/>
                        </a:spcAft>
                        <a:buClr>
                          <a:schemeClr val="dk1"/>
                        </a:buClr>
                        <a:buSzPts val="1100"/>
                        <a:buFont typeface="Arial Narrow"/>
                        <a:buNone/>
                      </a:pPr>
                      <a:endParaRPr sz="1100" b="1" i="0" u="none" strike="noStrike" cap="none" dirty="0">
                        <a:solidFill>
                          <a:schemeClr val="dk1"/>
                        </a:solidFill>
                        <a:latin typeface="Arial Narrow"/>
                        <a:ea typeface="Arial Narrow"/>
                        <a:cs typeface="Arial Narrow"/>
                        <a:sym typeface="Arial Narrow"/>
                      </a:endParaRPr>
                    </a:p>
                  </a:txBody>
                  <a:tcPr marL="5725" marR="5725" marT="5725" marB="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gridSpan="2">
                  <a:txBody>
                    <a:bodyPr/>
                    <a:lstStyle/>
                    <a:p>
                      <a:pPr marL="0" marR="0" lvl="0" indent="0" algn="l" rtl="0">
                        <a:lnSpc>
                          <a:spcPct val="100000"/>
                        </a:lnSpc>
                        <a:spcBef>
                          <a:spcPts val="0"/>
                        </a:spcBef>
                        <a:spcAft>
                          <a:spcPts val="0"/>
                        </a:spcAft>
                        <a:buClr>
                          <a:schemeClr val="dk1"/>
                        </a:buClr>
                        <a:buSzPts val="1100"/>
                        <a:buFont typeface="Arial Narrow"/>
                        <a:buNone/>
                      </a:pPr>
                      <a:r>
                        <a:rPr lang="es-CO" sz="1100" b="1" i="0" u="none" strike="noStrike" cap="none" dirty="0" smtClean="0">
                          <a:solidFill>
                            <a:schemeClr val="dk1"/>
                          </a:solidFill>
                          <a:latin typeface="Arial Narrow"/>
                          <a:ea typeface="Arial Narrow"/>
                          <a:cs typeface="Arial Narrow"/>
                          <a:sym typeface="Arial"/>
                        </a:rPr>
                        <a:t>Pág.</a:t>
                      </a:r>
                      <a:r>
                        <a:rPr lang="es-CO" sz="1100" b="1" i="0" u="none" strike="noStrike" cap="none" baseline="0" dirty="0" smtClean="0">
                          <a:solidFill>
                            <a:schemeClr val="dk1"/>
                          </a:solidFill>
                          <a:latin typeface="Arial Narrow"/>
                          <a:ea typeface="Arial Narrow"/>
                          <a:cs typeface="Arial Narrow"/>
                          <a:sym typeface="Arial"/>
                        </a:rPr>
                        <a:t> 9</a:t>
                      </a:r>
                      <a:endParaRPr sz="1100" b="1" i="0" u="none" strike="noStrike" cap="none" dirty="0">
                        <a:solidFill>
                          <a:schemeClr val="dk1"/>
                        </a:solidFill>
                        <a:latin typeface="Arial Narrow"/>
                        <a:ea typeface="Arial Narrow"/>
                        <a:cs typeface="Arial Narrow"/>
                        <a:sym typeface="Arial"/>
                      </a:endParaRPr>
                    </a:p>
                  </a:txBody>
                  <a:tcPr marL="5725" marR="5725" marT="5725" marB="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noFill/>
                  </a:tcPr>
                </a:tc>
                <a:tc hMerge="1">
                  <a:txBody>
                    <a:bodyPr/>
                    <a:lstStyle/>
                    <a:p>
                      <a:pPr marL="0" marR="0" lvl="0" indent="0" algn="l" rtl="0">
                        <a:lnSpc>
                          <a:spcPct val="100000"/>
                        </a:lnSpc>
                        <a:spcBef>
                          <a:spcPts val="0"/>
                        </a:spcBef>
                        <a:spcAft>
                          <a:spcPts val="0"/>
                        </a:spcAft>
                        <a:buClr>
                          <a:schemeClr val="dk1"/>
                        </a:buClr>
                        <a:buSzPts val="1100"/>
                        <a:buFont typeface="Arial Narrow"/>
                        <a:buNone/>
                      </a:pPr>
                      <a:endParaRPr sz="1100" b="1" i="0" u="none" strike="noStrike" cap="none" dirty="0">
                        <a:solidFill>
                          <a:schemeClr val="dk1"/>
                        </a:solidFill>
                        <a:latin typeface="Arial Narrow"/>
                        <a:ea typeface="Arial Narrow"/>
                        <a:cs typeface="Arial Narrow"/>
                        <a:sym typeface="Arial"/>
                      </a:endParaRPr>
                    </a:p>
                  </a:txBody>
                  <a:tcPr marL="5725" marR="5725" marT="5725" marB="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extLst>
                  <a:ext uri="{0D108BD9-81ED-4DB2-BD59-A6C34878D82A}">
                    <a16:rowId xmlns:a16="http://schemas.microsoft.com/office/drawing/2014/main" val="3127669879"/>
                  </a:ext>
                </a:extLst>
              </a:tr>
              <a:tr h="86683">
                <a:tc gridSpan="2">
                  <a:txBody>
                    <a:bodyPr/>
                    <a:lstStyle/>
                    <a:p>
                      <a:pPr marL="0" marR="0" lvl="0" indent="0" algn="l" rtl="0">
                        <a:lnSpc>
                          <a:spcPct val="100000"/>
                        </a:lnSpc>
                        <a:spcBef>
                          <a:spcPts val="0"/>
                        </a:spcBef>
                        <a:spcAft>
                          <a:spcPts val="0"/>
                        </a:spcAft>
                        <a:buClr>
                          <a:schemeClr val="dk1"/>
                        </a:buClr>
                        <a:buSzPts val="1100"/>
                        <a:buFont typeface="Arial Narrow"/>
                        <a:buNone/>
                      </a:pPr>
                      <a:r>
                        <a:rPr lang="es-CO" sz="1100" b="1" i="0" u="none" strike="noStrike" cap="none" dirty="0" smtClean="0">
                          <a:solidFill>
                            <a:schemeClr val="dk1"/>
                          </a:solidFill>
                          <a:latin typeface="Arial Narrow"/>
                          <a:ea typeface="Arial Narrow"/>
                          <a:cs typeface="Arial Narrow"/>
                          <a:sym typeface="Arial Narrow"/>
                        </a:rPr>
                        <a:t>Hepatitis A</a:t>
                      </a:r>
                      <a:endParaRPr sz="1100" b="1" i="0" u="none" strike="noStrike" cap="none" dirty="0">
                        <a:solidFill>
                          <a:schemeClr val="dk1"/>
                        </a:solidFill>
                        <a:latin typeface="Arial Narrow"/>
                        <a:ea typeface="Arial Narrow"/>
                        <a:cs typeface="Arial Narrow"/>
                        <a:sym typeface="Arial Narrow"/>
                      </a:endParaRPr>
                    </a:p>
                  </a:txBody>
                  <a:tcPr marL="5725" marR="5725" marT="5725" marB="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noFill/>
                  </a:tcPr>
                </a:tc>
                <a:tc hMerge="1">
                  <a:txBody>
                    <a:bodyPr/>
                    <a:lstStyle/>
                    <a:p>
                      <a:pPr marL="0" marR="0" lvl="0" indent="0" algn="l" rtl="0">
                        <a:lnSpc>
                          <a:spcPct val="100000"/>
                        </a:lnSpc>
                        <a:spcBef>
                          <a:spcPts val="0"/>
                        </a:spcBef>
                        <a:spcAft>
                          <a:spcPts val="0"/>
                        </a:spcAft>
                        <a:buClr>
                          <a:schemeClr val="dk1"/>
                        </a:buClr>
                        <a:buSzPts val="1100"/>
                        <a:buFont typeface="Arial Narrow"/>
                        <a:buNone/>
                      </a:pPr>
                      <a:endParaRPr sz="1100" b="1" i="0" u="none" strike="noStrike" cap="none" dirty="0">
                        <a:solidFill>
                          <a:schemeClr val="dk1"/>
                        </a:solidFill>
                        <a:latin typeface="Arial Narrow"/>
                        <a:ea typeface="Arial Narrow"/>
                        <a:cs typeface="Arial Narrow"/>
                        <a:sym typeface="Arial Narrow"/>
                      </a:endParaRPr>
                    </a:p>
                  </a:txBody>
                  <a:tcPr marL="5725" marR="5725" marT="5725" marB="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noFill/>
                  </a:tcPr>
                </a:tc>
                <a:tc gridSpan="2">
                  <a:txBody>
                    <a:bodyPr/>
                    <a:lstStyle/>
                    <a:p>
                      <a:pPr marL="0" marR="0" lvl="0" indent="0" algn="l" rtl="0">
                        <a:lnSpc>
                          <a:spcPct val="100000"/>
                        </a:lnSpc>
                        <a:spcBef>
                          <a:spcPts val="0"/>
                        </a:spcBef>
                        <a:spcAft>
                          <a:spcPts val="0"/>
                        </a:spcAft>
                        <a:buClr>
                          <a:schemeClr val="dk1"/>
                        </a:buClr>
                        <a:buSzPts val="1100"/>
                        <a:buFont typeface="Arial Narrow"/>
                        <a:buNone/>
                      </a:pPr>
                      <a:r>
                        <a:rPr lang="es-CO" sz="1100" b="1" i="0" u="none" strike="noStrike" cap="none" dirty="0" smtClean="0">
                          <a:solidFill>
                            <a:schemeClr val="dk1"/>
                          </a:solidFill>
                          <a:latin typeface="Arial Narrow"/>
                          <a:ea typeface="Arial Narrow"/>
                          <a:cs typeface="Arial Narrow"/>
                          <a:sym typeface="Arial"/>
                        </a:rPr>
                        <a:t>Pág. 10</a:t>
                      </a:r>
                      <a:endParaRPr sz="1100" b="1" i="0" u="none" strike="noStrike" cap="none" dirty="0">
                        <a:solidFill>
                          <a:schemeClr val="dk1"/>
                        </a:solidFill>
                        <a:latin typeface="Arial Narrow"/>
                        <a:ea typeface="Arial Narrow"/>
                        <a:cs typeface="Arial Narrow"/>
                        <a:sym typeface="Arial"/>
                      </a:endParaRPr>
                    </a:p>
                  </a:txBody>
                  <a:tcPr marL="5725" marR="5725" marT="5725" marB="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noFill/>
                  </a:tcPr>
                </a:tc>
                <a:tc hMerge="1">
                  <a:txBody>
                    <a:bodyPr/>
                    <a:lstStyle/>
                    <a:p>
                      <a:pPr marL="0" marR="0" lvl="0" indent="0" algn="l" rtl="0">
                        <a:lnSpc>
                          <a:spcPct val="100000"/>
                        </a:lnSpc>
                        <a:spcBef>
                          <a:spcPts val="0"/>
                        </a:spcBef>
                        <a:spcAft>
                          <a:spcPts val="0"/>
                        </a:spcAft>
                        <a:buClr>
                          <a:schemeClr val="dk1"/>
                        </a:buClr>
                        <a:buSzPts val="1100"/>
                        <a:buFont typeface="Arial Narrow"/>
                        <a:buNone/>
                      </a:pPr>
                      <a:endParaRPr sz="1100" b="1" i="0" u="none" strike="noStrike" cap="none" dirty="0">
                        <a:solidFill>
                          <a:schemeClr val="dk1"/>
                        </a:solidFill>
                        <a:latin typeface="Arial Narrow"/>
                        <a:ea typeface="Arial Narrow"/>
                        <a:cs typeface="Arial Narrow"/>
                        <a:sym typeface="Arial"/>
                      </a:endParaRPr>
                    </a:p>
                  </a:txBody>
                  <a:tcPr marL="5725" marR="5725" marT="5725" marB="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noFill/>
                  </a:tcPr>
                </a:tc>
                <a:extLst>
                  <a:ext uri="{0D108BD9-81ED-4DB2-BD59-A6C34878D82A}">
                    <a16:rowId xmlns:a16="http://schemas.microsoft.com/office/drawing/2014/main" val="1155222588"/>
                  </a:ext>
                </a:extLst>
              </a:tr>
              <a:tr h="0">
                <a:tc>
                  <a:txBody>
                    <a:bodyPr/>
                    <a:lstStyle/>
                    <a:p>
                      <a:pPr marL="0" marR="0" lvl="0" indent="0" algn="l" rtl="0">
                        <a:lnSpc>
                          <a:spcPct val="100000"/>
                        </a:lnSpc>
                        <a:spcBef>
                          <a:spcPts val="0"/>
                        </a:spcBef>
                        <a:spcAft>
                          <a:spcPts val="0"/>
                        </a:spcAft>
                        <a:buClr>
                          <a:schemeClr val="dk1"/>
                        </a:buClr>
                        <a:buSzPts val="1100"/>
                        <a:buFont typeface="Arial Narrow"/>
                        <a:buNone/>
                      </a:pPr>
                      <a:r>
                        <a:rPr lang="es-CO" sz="1100" b="1" i="0" u="none" strike="noStrike" cap="none" dirty="0" smtClean="0">
                          <a:solidFill>
                            <a:schemeClr val="dk1"/>
                          </a:solidFill>
                          <a:latin typeface="Arial Narrow"/>
                          <a:ea typeface="Arial Narrow"/>
                          <a:cs typeface="Arial Narrow"/>
                          <a:sym typeface="Arial Narrow"/>
                        </a:rPr>
                        <a:t>Fiebre tifoidea</a:t>
                      </a:r>
                      <a:endParaRPr sz="1100" b="1" i="0" u="none" strike="noStrike" cap="none" dirty="0">
                        <a:solidFill>
                          <a:schemeClr val="dk1"/>
                        </a:solidFill>
                        <a:latin typeface="Arial Narrow"/>
                        <a:ea typeface="Arial Narrow"/>
                        <a:cs typeface="Arial Narrow"/>
                        <a:sym typeface="Arial Narrow"/>
                      </a:endParaRPr>
                    </a:p>
                  </a:txBody>
                  <a:tcPr marL="5725" marR="5725" marT="5725" marB="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chemeClr val="dk1"/>
                        </a:buClr>
                        <a:buSzPts val="1100"/>
                        <a:buFont typeface="Arial Narrow"/>
                        <a:buNone/>
                      </a:pPr>
                      <a:endParaRPr sz="1100" b="1" i="0" u="none" strike="noStrike" cap="none" dirty="0">
                        <a:solidFill>
                          <a:schemeClr val="dk1"/>
                        </a:solidFill>
                        <a:latin typeface="Arial Narrow"/>
                        <a:ea typeface="Arial Narrow"/>
                        <a:cs typeface="Arial Narrow"/>
                        <a:sym typeface="Arial Narrow"/>
                      </a:endParaRPr>
                    </a:p>
                  </a:txBody>
                  <a:tcPr marL="5725" marR="5725" marT="5725" marB="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noFill/>
                  </a:tcPr>
                </a:tc>
                <a:tc gridSpan="2">
                  <a:txBody>
                    <a:bodyPr/>
                    <a:lstStyle/>
                    <a:p>
                      <a:pPr marL="0" marR="0" lvl="0" indent="0" algn="l" rtl="0">
                        <a:lnSpc>
                          <a:spcPct val="100000"/>
                        </a:lnSpc>
                        <a:spcBef>
                          <a:spcPts val="0"/>
                        </a:spcBef>
                        <a:spcAft>
                          <a:spcPts val="0"/>
                        </a:spcAft>
                        <a:buClr>
                          <a:schemeClr val="dk1"/>
                        </a:buClr>
                        <a:buSzPts val="1100"/>
                        <a:buFont typeface="Arial Narrow"/>
                        <a:buNone/>
                      </a:pPr>
                      <a:r>
                        <a:rPr lang="es-CO" sz="1100" b="1" i="0" u="none" strike="noStrike" cap="none" dirty="0" smtClean="0">
                          <a:solidFill>
                            <a:schemeClr val="dk1"/>
                          </a:solidFill>
                          <a:latin typeface="Arial Narrow"/>
                          <a:ea typeface="Arial Narrow"/>
                          <a:cs typeface="Arial Narrow"/>
                          <a:sym typeface="Arial"/>
                        </a:rPr>
                        <a:t>Pág. 11</a:t>
                      </a:r>
                      <a:endParaRPr sz="1100" b="1" i="0" u="none" strike="noStrike" cap="none" dirty="0">
                        <a:solidFill>
                          <a:schemeClr val="dk1"/>
                        </a:solidFill>
                        <a:latin typeface="Arial Narrow"/>
                        <a:ea typeface="Arial Narrow"/>
                        <a:cs typeface="Arial Narrow"/>
                        <a:sym typeface="Arial"/>
                      </a:endParaRPr>
                    </a:p>
                  </a:txBody>
                  <a:tcPr marL="5725" marR="5725" marT="5725" marB="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noFill/>
                  </a:tcPr>
                </a:tc>
                <a:tc hMerge="1">
                  <a:txBody>
                    <a:bodyPr/>
                    <a:lstStyle/>
                    <a:p>
                      <a:pPr marL="0" marR="0" lvl="0" indent="0" algn="l" rtl="0">
                        <a:lnSpc>
                          <a:spcPct val="100000"/>
                        </a:lnSpc>
                        <a:spcBef>
                          <a:spcPts val="0"/>
                        </a:spcBef>
                        <a:spcAft>
                          <a:spcPts val="0"/>
                        </a:spcAft>
                        <a:buClr>
                          <a:schemeClr val="dk1"/>
                        </a:buClr>
                        <a:buSzPts val="1100"/>
                        <a:buFont typeface="Arial Narrow"/>
                        <a:buNone/>
                      </a:pPr>
                      <a:endParaRPr sz="1100" b="1" i="0" u="none" strike="noStrike" cap="none" dirty="0">
                        <a:solidFill>
                          <a:schemeClr val="dk1"/>
                        </a:solidFill>
                        <a:latin typeface="Arial Narrow"/>
                        <a:ea typeface="Arial Narrow"/>
                        <a:cs typeface="Arial Narrow"/>
                        <a:sym typeface="Arial"/>
                      </a:endParaRPr>
                    </a:p>
                  </a:txBody>
                  <a:tcPr marL="5725" marR="5725" marT="5725" marB="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noFill/>
                  </a:tcPr>
                </a:tc>
                <a:extLst>
                  <a:ext uri="{0D108BD9-81ED-4DB2-BD59-A6C34878D82A}">
                    <a16:rowId xmlns:a16="http://schemas.microsoft.com/office/drawing/2014/main" val="1995222998"/>
                  </a:ext>
                </a:extLst>
              </a:tr>
              <a:tr h="182947">
                <a:tc gridSpan="2">
                  <a:txBody>
                    <a:bodyPr/>
                    <a:lstStyle/>
                    <a:p>
                      <a:pPr marL="0" marR="0" lvl="0" indent="0" algn="l" rtl="0">
                        <a:lnSpc>
                          <a:spcPct val="100000"/>
                        </a:lnSpc>
                        <a:spcBef>
                          <a:spcPts val="0"/>
                        </a:spcBef>
                        <a:spcAft>
                          <a:spcPts val="0"/>
                        </a:spcAft>
                        <a:buClr>
                          <a:schemeClr val="dk1"/>
                        </a:buClr>
                        <a:buSzPts val="1100"/>
                        <a:buFont typeface="Arial Narrow"/>
                        <a:buNone/>
                      </a:pPr>
                      <a:r>
                        <a:rPr lang="es-CO" sz="1100" b="1" i="0" u="none" strike="noStrike" cap="none" dirty="0" smtClean="0">
                          <a:solidFill>
                            <a:schemeClr val="dk1"/>
                          </a:solidFill>
                          <a:latin typeface="Arial Narrow"/>
                          <a:ea typeface="Arial Narrow"/>
                          <a:cs typeface="Arial Narrow"/>
                          <a:sym typeface="Arial"/>
                        </a:rPr>
                        <a:t>Intoxicaciones</a:t>
                      </a:r>
                      <a:endParaRPr sz="1100" b="1" i="0" u="none" strike="noStrike" cap="none" dirty="0">
                        <a:solidFill>
                          <a:schemeClr val="dk1"/>
                        </a:solidFill>
                        <a:latin typeface="Arial Narrow"/>
                        <a:ea typeface="Arial Narrow"/>
                        <a:cs typeface="Arial Narrow"/>
                        <a:sym typeface="Arial"/>
                      </a:endParaRPr>
                    </a:p>
                  </a:txBody>
                  <a:tcPr marL="5725" marR="5725" marT="5725"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noFill/>
                  </a:tcPr>
                </a:tc>
                <a:tc hMerge="1">
                  <a:txBody>
                    <a:bodyPr/>
                    <a:lstStyle/>
                    <a:p>
                      <a:endParaRPr lang="es-CO"/>
                    </a:p>
                  </a:txBody>
                  <a:tcPr/>
                </a:tc>
                <a:tc gridSpan="2">
                  <a:txBody>
                    <a:bodyPr/>
                    <a:lstStyle/>
                    <a:p>
                      <a:pPr marL="0" marR="0" lvl="0" indent="0" algn="l" rtl="0">
                        <a:lnSpc>
                          <a:spcPct val="100000"/>
                        </a:lnSpc>
                        <a:spcBef>
                          <a:spcPts val="0"/>
                        </a:spcBef>
                        <a:spcAft>
                          <a:spcPts val="0"/>
                        </a:spcAft>
                        <a:buClr>
                          <a:schemeClr val="dk1"/>
                        </a:buClr>
                        <a:buSzPts val="1100"/>
                        <a:buFont typeface="Arial Narrow"/>
                        <a:buNone/>
                      </a:pPr>
                      <a:r>
                        <a:rPr lang="es-CO" sz="1100" b="1" i="0" u="none" strike="noStrike" cap="none" dirty="0" smtClean="0">
                          <a:solidFill>
                            <a:schemeClr val="dk1"/>
                          </a:solidFill>
                          <a:latin typeface="Arial Narrow"/>
                          <a:ea typeface="Arial Narrow"/>
                          <a:cs typeface="Arial Narrow"/>
                          <a:sym typeface="Arial"/>
                        </a:rPr>
                        <a:t>Pág. 12</a:t>
                      </a:r>
                      <a:endParaRPr sz="1100" b="1" i="0" u="none" strike="noStrike" cap="none" dirty="0">
                        <a:solidFill>
                          <a:schemeClr val="dk1"/>
                        </a:solidFill>
                        <a:latin typeface="Arial Narrow"/>
                        <a:ea typeface="Arial Narrow"/>
                        <a:cs typeface="Arial Narrow"/>
                        <a:sym typeface="Arial"/>
                      </a:endParaRPr>
                    </a:p>
                  </a:txBody>
                  <a:tcPr marL="5725" marR="5725" marT="5725" marB="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noFill/>
                  </a:tcPr>
                </a:tc>
                <a:tc hMerge="1">
                  <a:txBody>
                    <a:bodyPr/>
                    <a:lstStyle/>
                    <a:p>
                      <a:endParaRPr lang="es-CO"/>
                    </a:p>
                  </a:txBody>
                  <a:tcPr/>
                </a:tc>
                <a:extLst>
                  <a:ext uri="{0D108BD9-81ED-4DB2-BD59-A6C34878D82A}">
                    <a16:rowId xmlns:a16="http://schemas.microsoft.com/office/drawing/2014/main" val="10008"/>
                  </a:ext>
                </a:extLst>
              </a:tr>
              <a:tr h="91474">
                <a:tc gridSpan="2">
                  <a:txBody>
                    <a:bodyPr/>
                    <a:lstStyle/>
                    <a:p>
                      <a:pPr marL="0" marR="0" lvl="0" indent="0" algn="l" rtl="0">
                        <a:lnSpc>
                          <a:spcPct val="100000"/>
                        </a:lnSpc>
                        <a:spcBef>
                          <a:spcPts val="0"/>
                        </a:spcBef>
                        <a:spcAft>
                          <a:spcPts val="0"/>
                        </a:spcAft>
                        <a:buClr>
                          <a:schemeClr val="dk1"/>
                        </a:buClr>
                        <a:buSzPts val="1100"/>
                        <a:buFont typeface="Arial Narrow"/>
                        <a:buNone/>
                      </a:pPr>
                      <a:r>
                        <a:rPr lang="es-CO" sz="1100" b="1" i="0" u="none" strike="noStrike" cap="none" dirty="0" smtClean="0">
                          <a:solidFill>
                            <a:schemeClr val="dk1"/>
                          </a:solidFill>
                          <a:latin typeface="Arial Narrow"/>
                          <a:ea typeface="Arial Narrow"/>
                          <a:cs typeface="Arial Narrow"/>
                          <a:sym typeface="Arial"/>
                        </a:rPr>
                        <a:t>Enfermedad transmitida por alimentos ETA</a:t>
                      </a:r>
                    </a:p>
                  </a:txBody>
                  <a:tcPr marL="5725" marR="5725" marT="5725" marB="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noFill/>
                  </a:tcPr>
                </a:tc>
                <a:tc hMerge="1">
                  <a:txBody>
                    <a:bodyPr/>
                    <a:lstStyle/>
                    <a:p>
                      <a:pPr marL="0" marR="0" lvl="0" indent="0" algn="l" rtl="0">
                        <a:lnSpc>
                          <a:spcPct val="100000"/>
                        </a:lnSpc>
                        <a:spcBef>
                          <a:spcPts val="0"/>
                        </a:spcBef>
                        <a:spcAft>
                          <a:spcPts val="0"/>
                        </a:spcAft>
                        <a:buClr>
                          <a:schemeClr val="dk1"/>
                        </a:buClr>
                        <a:buSzPts val="1100"/>
                        <a:buFont typeface="Arial Narrow"/>
                        <a:buNone/>
                      </a:pPr>
                      <a:endParaRPr lang="es-CO" sz="1100" b="1" i="0" u="none" strike="noStrike" cap="none" dirty="0" smtClean="0">
                        <a:solidFill>
                          <a:schemeClr val="dk1"/>
                        </a:solidFill>
                        <a:latin typeface="Arial Narrow"/>
                        <a:ea typeface="Arial Narrow"/>
                        <a:cs typeface="Arial Narrow"/>
                        <a:sym typeface="Arial"/>
                      </a:endParaRPr>
                    </a:p>
                  </a:txBody>
                  <a:tcPr marL="5725" marR="5725" marT="5725" marB="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gridSpan="2">
                  <a:txBody>
                    <a:bodyPr/>
                    <a:lstStyle/>
                    <a:p>
                      <a:pPr marL="0" marR="0" lvl="0" indent="0" algn="l" rtl="0">
                        <a:lnSpc>
                          <a:spcPct val="100000"/>
                        </a:lnSpc>
                        <a:spcBef>
                          <a:spcPts val="0"/>
                        </a:spcBef>
                        <a:spcAft>
                          <a:spcPts val="0"/>
                        </a:spcAft>
                        <a:buClr>
                          <a:schemeClr val="dk1"/>
                        </a:buClr>
                        <a:buSzPts val="1100"/>
                        <a:buFont typeface="Arial Narrow"/>
                        <a:buNone/>
                      </a:pPr>
                      <a:r>
                        <a:rPr lang="es-CO" sz="1100" b="1" i="0" u="none" strike="noStrike" cap="none" dirty="0" smtClean="0">
                          <a:solidFill>
                            <a:schemeClr val="dk1"/>
                          </a:solidFill>
                          <a:latin typeface="Arial Narrow"/>
                          <a:ea typeface="Arial Narrow"/>
                          <a:cs typeface="Arial Narrow"/>
                          <a:sym typeface="Arial"/>
                        </a:rPr>
                        <a:t>Pág. 15</a:t>
                      </a:r>
                      <a:endParaRPr sz="1100" b="1" i="0" u="none" strike="noStrike" cap="none" dirty="0">
                        <a:solidFill>
                          <a:schemeClr val="dk1"/>
                        </a:solidFill>
                        <a:latin typeface="Arial Narrow"/>
                        <a:ea typeface="Arial Narrow"/>
                        <a:cs typeface="Arial Narrow"/>
                        <a:sym typeface="Arial"/>
                      </a:endParaRPr>
                    </a:p>
                  </a:txBody>
                  <a:tcPr marL="5725" marR="5725" marT="5725" marB="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noFill/>
                  </a:tcPr>
                </a:tc>
                <a:tc hMerge="1">
                  <a:txBody>
                    <a:bodyPr/>
                    <a:lstStyle/>
                    <a:p>
                      <a:endParaRPr lang="es-CO"/>
                    </a:p>
                  </a:txBody>
                  <a:tcPr/>
                </a:tc>
                <a:extLst>
                  <a:ext uri="{0D108BD9-81ED-4DB2-BD59-A6C34878D82A}">
                    <a16:rowId xmlns:a16="http://schemas.microsoft.com/office/drawing/2014/main" val="1118495974"/>
                  </a:ext>
                </a:extLst>
              </a:tr>
              <a:tr h="0">
                <a:tc gridSpan="2">
                  <a:txBody>
                    <a:bodyPr/>
                    <a:lstStyle/>
                    <a:p>
                      <a:pPr marL="0" marR="0" lvl="0" indent="0" algn="l" rtl="0">
                        <a:lnSpc>
                          <a:spcPct val="100000"/>
                        </a:lnSpc>
                        <a:spcBef>
                          <a:spcPts val="0"/>
                        </a:spcBef>
                        <a:spcAft>
                          <a:spcPts val="0"/>
                        </a:spcAft>
                        <a:buClr>
                          <a:schemeClr val="dk1"/>
                        </a:buClr>
                        <a:buSzPts val="1100"/>
                        <a:buFont typeface="Arial Narrow"/>
                        <a:buNone/>
                      </a:pPr>
                      <a:r>
                        <a:rPr lang="es-CO" sz="1100" b="1" i="0" u="none" strike="noStrike" cap="none" dirty="0" smtClean="0">
                          <a:solidFill>
                            <a:schemeClr val="dk1"/>
                          </a:solidFill>
                          <a:latin typeface="Arial Narrow"/>
                          <a:ea typeface="Arial Narrow"/>
                          <a:cs typeface="Arial Narrow"/>
                          <a:sym typeface="Arial"/>
                        </a:rPr>
                        <a:t>Intento de suicidio</a:t>
                      </a:r>
                    </a:p>
                  </a:txBody>
                  <a:tcPr marL="5725" marR="5725" marT="5725" marB="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noFill/>
                  </a:tcPr>
                </a:tc>
                <a:tc hMerge="1">
                  <a:txBody>
                    <a:bodyPr/>
                    <a:lstStyle/>
                    <a:p>
                      <a:pPr marL="0" marR="0" lvl="0" indent="0" algn="l" rtl="0">
                        <a:lnSpc>
                          <a:spcPct val="100000"/>
                        </a:lnSpc>
                        <a:spcBef>
                          <a:spcPts val="0"/>
                        </a:spcBef>
                        <a:spcAft>
                          <a:spcPts val="0"/>
                        </a:spcAft>
                        <a:buClr>
                          <a:schemeClr val="dk1"/>
                        </a:buClr>
                        <a:buSzPts val="1100"/>
                        <a:buFont typeface="Arial Narrow"/>
                        <a:buNone/>
                      </a:pPr>
                      <a:endParaRPr lang="es-CO" sz="1100" b="1" i="0" u="none" strike="noStrike" cap="none" dirty="0" smtClean="0">
                        <a:solidFill>
                          <a:schemeClr val="dk1"/>
                        </a:solidFill>
                        <a:latin typeface="Arial Narrow"/>
                        <a:ea typeface="Arial Narrow"/>
                        <a:cs typeface="Arial Narrow"/>
                        <a:sym typeface="Arial"/>
                      </a:endParaRPr>
                    </a:p>
                  </a:txBody>
                  <a:tcPr marL="5725" marR="5725" marT="5725" marB="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gridSpan="2">
                  <a:txBody>
                    <a:bodyPr/>
                    <a:lstStyle/>
                    <a:p>
                      <a:pPr marL="0" marR="0" lvl="0" indent="0" algn="l" rtl="0">
                        <a:lnSpc>
                          <a:spcPct val="100000"/>
                        </a:lnSpc>
                        <a:spcBef>
                          <a:spcPts val="0"/>
                        </a:spcBef>
                        <a:spcAft>
                          <a:spcPts val="0"/>
                        </a:spcAft>
                        <a:buClr>
                          <a:schemeClr val="dk1"/>
                        </a:buClr>
                        <a:buSzPts val="1100"/>
                        <a:buFont typeface="Arial Narrow"/>
                        <a:buNone/>
                      </a:pPr>
                      <a:r>
                        <a:rPr lang="es-CO" sz="1100" b="1" i="0" u="none" strike="noStrike" cap="none" dirty="0" smtClean="0">
                          <a:solidFill>
                            <a:schemeClr val="dk1"/>
                          </a:solidFill>
                          <a:latin typeface="Arial Narrow"/>
                          <a:ea typeface="Arial Narrow"/>
                          <a:cs typeface="Arial Narrow"/>
                          <a:sym typeface="Arial"/>
                        </a:rPr>
                        <a:t>Pág. 20</a:t>
                      </a:r>
                      <a:endParaRPr sz="1100" b="1" i="0" u="none" strike="noStrike" cap="none" dirty="0">
                        <a:solidFill>
                          <a:schemeClr val="dk1"/>
                        </a:solidFill>
                        <a:latin typeface="Arial Narrow"/>
                        <a:ea typeface="Arial Narrow"/>
                        <a:cs typeface="Arial Narrow"/>
                        <a:sym typeface="Arial"/>
                      </a:endParaRPr>
                    </a:p>
                  </a:txBody>
                  <a:tcPr marL="5725" marR="5725" marT="5725" marB="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noFill/>
                  </a:tcPr>
                </a:tc>
                <a:tc hMerge="1">
                  <a:txBody>
                    <a:bodyPr/>
                    <a:lstStyle/>
                    <a:p>
                      <a:endParaRPr lang="es-CO"/>
                    </a:p>
                  </a:txBody>
                  <a:tcPr/>
                </a:tc>
                <a:extLst>
                  <a:ext uri="{0D108BD9-81ED-4DB2-BD59-A6C34878D82A}">
                    <a16:rowId xmlns:a16="http://schemas.microsoft.com/office/drawing/2014/main" val="448132057"/>
                  </a:ext>
                </a:extLst>
              </a:tr>
              <a:tr h="182947">
                <a:tc gridSpan="2">
                  <a:txBody>
                    <a:bodyPr/>
                    <a:lstStyle/>
                    <a:p>
                      <a:pPr marL="0" marR="0" lvl="0" indent="0" algn="l" rtl="0">
                        <a:lnSpc>
                          <a:spcPct val="100000"/>
                        </a:lnSpc>
                        <a:spcBef>
                          <a:spcPts val="0"/>
                        </a:spcBef>
                        <a:spcAft>
                          <a:spcPts val="0"/>
                        </a:spcAft>
                        <a:buClr>
                          <a:schemeClr val="dk1"/>
                        </a:buClr>
                        <a:buSzPts val="1100"/>
                        <a:buFont typeface="Arial Narrow"/>
                        <a:buNone/>
                      </a:pPr>
                      <a:r>
                        <a:rPr lang="es-ES" sz="1100" b="1" i="0" u="none" strike="noStrike" cap="none" dirty="0">
                          <a:solidFill>
                            <a:schemeClr val="dk1"/>
                          </a:solidFill>
                          <a:latin typeface="Arial Narrow"/>
                          <a:ea typeface="Arial Narrow"/>
                          <a:cs typeface="Arial Narrow"/>
                          <a:sym typeface="Arial Narrow"/>
                        </a:rPr>
                        <a:t>Violencia de género e intrafamiliar</a:t>
                      </a:r>
                      <a:endParaRPr sz="1100" b="1" i="0" u="none" strike="noStrike" cap="none" dirty="0">
                        <a:solidFill>
                          <a:schemeClr val="dk1"/>
                        </a:solidFill>
                        <a:latin typeface="Arial Narrow"/>
                        <a:ea typeface="Arial Narrow"/>
                        <a:cs typeface="Arial Narrow"/>
                        <a:sym typeface="Arial Narrow"/>
                      </a:endParaRPr>
                    </a:p>
                  </a:txBody>
                  <a:tcPr marL="5725" marR="5725" marT="5725"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noFill/>
                  </a:tcPr>
                </a:tc>
                <a:tc hMerge="1">
                  <a:txBody>
                    <a:bodyPr/>
                    <a:lstStyle/>
                    <a:p>
                      <a:endParaRPr lang="es-CO"/>
                    </a:p>
                  </a:txBody>
                  <a:tcPr/>
                </a:tc>
                <a:tc gridSpan="2">
                  <a:txBody>
                    <a:bodyPr/>
                    <a:lstStyle/>
                    <a:p>
                      <a:pPr marL="0" marR="0" lvl="0" indent="0" algn="l" rtl="0">
                        <a:lnSpc>
                          <a:spcPct val="100000"/>
                        </a:lnSpc>
                        <a:spcBef>
                          <a:spcPts val="0"/>
                        </a:spcBef>
                        <a:spcAft>
                          <a:spcPts val="0"/>
                        </a:spcAft>
                        <a:buClr>
                          <a:schemeClr val="dk1"/>
                        </a:buClr>
                        <a:buSzPts val="1100"/>
                        <a:buFont typeface="Arial Narrow"/>
                        <a:buNone/>
                      </a:pPr>
                      <a:r>
                        <a:rPr lang="es-ES" sz="1100" b="1" i="0" u="none" strike="noStrike" cap="none" dirty="0">
                          <a:solidFill>
                            <a:schemeClr val="dk1"/>
                          </a:solidFill>
                          <a:latin typeface="Arial Narrow"/>
                          <a:ea typeface="Arial Narrow"/>
                          <a:cs typeface="Arial Narrow"/>
                          <a:sym typeface="Arial Narrow"/>
                        </a:rPr>
                        <a:t>Pág. </a:t>
                      </a:r>
                      <a:r>
                        <a:rPr lang="es-ES" sz="1100" b="1" i="0" u="none" strike="noStrike" cap="none" dirty="0" smtClean="0">
                          <a:solidFill>
                            <a:schemeClr val="dk1"/>
                          </a:solidFill>
                          <a:latin typeface="Arial Narrow"/>
                          <a:ea typeface="Arial Narrow"/>
                          <a:cs typeface="Arial Narrow"/>
                          <a:sym typeface="Arial Narrow"/>
                        </a:rPr>
                        <a:t>23</a:t>
                      </a:r>
                      <a:endParaRPr sz="1100" b="1" i="0" u="none" strike="noStrike" cap="none" dirty="0">
                        <a:solidFill>
                          <a:schemeClr val="dk1"/>
                        </a:solidFill>
                        <a:latin typeface="Arial Narrow"/>
                        <a:ea typeface="Arial Narrow"/>
                        <a:cs typeface="Arial Narrow"/>
                        <a:sym typeface="Arial"/>
                      </a:endParaRPr>
                    </a:p>
                  </a:txBody>
                  <a:tcPr marL="5725" marR="5725" marT="5725" marB="0" anchor="ctr">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noFill/>
                  </a:tcPr>
                </a:tc>
                <a:tc hMerge="1">
                  <a:txBody>
                    <a:bodyPr/>
                    <a:lstStyle/>
                    <a:p>
                      <a:endParaRPr lang="es-CO"/>
                    </a:p>
                  </a:txBody>
                  <a:tcPr/>
                </a:tc>
                <a:extLst>
                  <a:ext uri="{0D108BD9-81ED-4DB2-BD59-A6C34878D82A}">
                    <a16:rowId xmlns:a16="http://schemas.microsoft.com/office/drawing/2014/main" val="10016"/>
                  </a:ext>
                </a:extLst>
              </a:tr>
              <a:tr h="60982">
                <a:tc gridSpan="2">
                  <a:txBody>
                    <a:bodyPr/>
                    <a:lstStyle/>
                    <a:p>
                      <a:pPr marL="0" marR="0" lvl="0" indent="0" algn="l" rtl="0">
                        <a:lnSpc>
                          <a:spcPct val="100000"/>
                        </a:lnSpc>
                        <a:spcBef>
                          <a:spcPts val="0"/>
                        </a:spcBef>
                        <a:spcAft>
                          <a:spcPts val="0"/>
                        </a:spcAft>
                        <a:buClr>
                          <a:schemeClr val="dk1"/>
                        </a:buClr>
                        <a:buSzPts val="1100"/>
                        <a:buFont typeface="Arial Narrow"/>
                        <a:buNone/>
                      </a:pPr>
                      <a:r>
                        <a:rPr lang="es-CO" sz="1100" b="1" i="0" u="none" strike="noStrike" cap="none" dirty="0" smtClean="0">
                          <a:solidFill>
                            <a:schemeClr val="dk1"/>
                          </a:solidFill>
                          <a:latin typeface="Arial Narrow"/>
                          <a:ea typeface="Arial Narrow"/>
                          <a:cs typeface="Arial Narrow"/>
                          <a:sym typeface="Arial Narrow"/>
                        </a:rPr>
                        <a:t>Dengue</a:t>
                      </a:r>
                      <a:endParaRPr sz="1100" b="1" i="0" u="none" strike="noStrike" cap="none" dirty="0">
                        <a:solidFill>
                          <a:schemeClr val="dk1"/>
                        </a:solidFill>
                        <a:latin typeface="Arial Narrow"/>
                        <a:ea typeface="Arial Narrow"/>
                        <a:cs typeface="Arial Narrow"/>
                        <a:sym typeface="Arial Narrow"/>
                      </a:endParaRPr>
                    </a:p>
                  </a:txBody>
                  <a:tcPr marL="5725" marR="5725" marT="5725"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noFill/>
                  </a:tcPr>
                </a:tc>
                <a:tc hMerge="1">
                  <a:txBody>
                    <a:bodyPr/>
                    <a:lstStyle/>
                    <a:p>
                      <a:pPr marL="0" marR="0" lvl="0" indent="0" algn="l" rtl="0">
                        <a:lnSpc>
                          <a:spcPct val="100000"/>
                        </a:lnSpc>
                        <a:spcBef>
                          <a:spcPts val="0"/>
                        </a:spcBef>
                        <a:spcAft>
                          <a:spcPts val="0"/>
                        </a:spcAft>
                        <a:buClr>
                          <a:schemeClr val="dk1"/>
                        </a:buClr>
                        <a:buSzPts val="1100"/>
                        <a:buFont typeface="Arial Narrow"/>
                        <a:buNone/>
                      </a:pPr>
                      <a:endParaRPr sz="1100" b="1" i="0" u="none" strike="noStrike" cap="none" dirty="0">
                        <a:solidFill>
                          <a:schemeClr val="dk1"/>
                        </a:solidFill>
                        <a:latin typeface="Arial Narrow"/>
                        <a:ea typeface="Arial Narrow"/>
                        <a:cs typeface="Arial Narrow"/>
                        <a:sym typeface="Arial Narrow"/>
                      </a:endParaRPr>
                    </a:p>
                  </a:txBody>
                  <a:tcPr marL="5725" marR="5725" marT="5725" marB="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noFill/>
                  </a:tcPr>
                </a:tc>
                <a:tc gridSpan="2">
                  <a:txBody>
                    <a:bodyPr/>
                    <a:lstStyle/>
                    <a:p>
                      <a:pPr marL="0" marR="0" lvl="0" indent="0" algn="l" rtl="0">
                        <a:lnSpc>
                          <a:spcPct val="100000"/>
                        </a:lnSpc>
                        <a:spcBef>
                          <a:spcPts val="0"/>
                        </a:spcBef>
                        <a:spcAft>
                          <a:spcPts val="0"/>
                        </a:spcAft>
                        <a:buClr>
                          <a:schemeClr val="dk1"/>
                        </a:buClr>
                        <a:buSzPts val="1100"/>
                        <a:buFont typeface="Arial Narrow"/>
                        <a:buNone/>
                      </a:pPr>
                      <a:r>
                        <a:rPr lang="es-CO" sz="1100" b="1" i="0" u="none" strike="noStrike" cap="none" dirty="0" smtClean="0">
                          <a:solidFill>
                            <a:schemeClr val="dk1"/>
                          </a:solidFill>
                          <a:latin typeface="Arial Narrow"/>
                          <a:ea typeface="Arial Narrow"/>
                          <a:cs typeface="Arial Narrow"/>
                          <a:sym typeface="Arial"/>
                        </a:rPr>
                        <a:t>Pág. 27</a:t>
                      </a:r>
                      <a:endParaRPr sz="1100" b="1" i="0" u="none" strike="noStrike" cap="none" dirty="0">
                        <a:solidFill>
                          <a:schemeClr val="dk1"/>
                        </a:solidFill>
                        <a:latin typeface="Arial Narrow"/>
                        <a:ea typeface="Arial Narrow"/>
                        <a:cs typeface="Arial Narrow"/>
                        <a:sym typeface="Arial"/>
                      </a:endParaRPr>
                    </a:p>
                  </a:txBody>
                  <a:tcPr marL="5725" marR="5725" marT="5725" marB="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noFill/>
                  </a:tcPr>
                </a:tc>
                <a:tc hMerge="1">
                  <a:txBody>
                    <a:bodyPr/>
                    <a:lstStyle/>
                    <a:p>
                      <a:pPr marL="0" marR="0" lvl="0" indent="0" algn="l" rtl="0">
                        <a:lnSpc>
                          <a:spcPct val="100000"/>
                        </a:lnSpc>
                        <a:spcBef>
                          <a:spcPts val="0"/>
                        </a:spcBef>
                        <a:spcAft>
                          <a:spcPts val="0"/>
                        </a:spcAft>
                        <a:buClr>
                          <a:schemeClr val="dk1"/>
                        </a:buClr>
                        <a:buSzPts val="1100"/>
                        <a:buFont typeface="Arial Narrow"/>
                        <a:buNone/>
                      </a:pPr>
                      <a:endParaRPr sz="1100" b="1" i="0" u="none" strike="noStrike" cap="none" dirty="0">
                        <a:solidFill>
                          <a:schemeClr val="dk1"/>
                        </a:solidFill>
                        <a:latin typeface="Arial Narrow"/>
                        <a:ea typeface="Arial Narrow"/>
                        <a:cs typeface="Arial Narrow"/>
                        <a:sym typeface="Arial"/>
                      </a:endParaRPr>
                    </a:p>
                  </a:txBody>
                  <a:tcPr marL="5725" marR="5725" marT="5725" marB="0" anchor="ctr">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noFill/>
                  </a:tcPr>
                </a:tc>
                <a:extLst>
                  <a:ext uri="{0D108BD9-81ED-4DB2-BD59-A6C34878D82A}">
                    <a16:rowId xmlns:a16="http://schemas.microsoft.com/office/drawing/2014/main" val="10018"/>
                  </a:ext>
                </a:extLst>
              </a:tr>
              <a:tr h="86683">
                <a:tc gridSpan="2">
                  <a:txBody>
                    <a:bodyPr/>
                    <a:lstStyle/>
                    <a:p>
                      <a:pPr marL="0" marR="0" lvl="0" indent="0" algn="l" rtl="0">
                        <a:lnSpc>
                          <a:spcPct val="100000"/>
                        </a:lnSpc>
                        <a:spcBef>
                          <a:spcPts val="0"/>
                        </a:spcBef>
                        <a:spcAft>
                          <a:spcPts val="0"/>
                        </a:spcAft>
                        <a:buClr>
                          <a:schemeClr val="dk1"/>
                        </a:buClr>
                        <a:buSzPts val="1100"/>
                        <a:buFont typeface="Arial Narrow"/>
                        <a:buNone/>
                      </a:pPr>
                      <a:r>
                        <a:rPr lang="es-CO" sz="1100" b="1" i="0" u="none" strike="noStrike" cap="none" dirty="0" smtClean="0">
                          <a:solidFill>
                            <a:schemeClr val="dk1"/>
                          </a:solidFill>
                          <a:latin typeface="Arial Narrow"/>
                          <a:ea typeface="Arial Narrow"/>
                          <a:cs typeface="Arial Narrow"/>
                          <a:sym typeface="Arial Narrow"/>
                        </a:rPr>
                        <a:t>EDA</a:t>
                      </a:r>
                      <a:endParaRPr sz="1100" b="1" i="0" u="none" strike="noStrike" cap="none" dirty="0">
                        <a:solidFill>
                          <a:schemeClr val="dk1"/>
                        </a:solidFill>
                        <a:latin typeface="Arial Narrow"/>
                        <a:ea typeface="Arial Narrow"/>
                        <a:cs typeface="Arial Narrow"/>
                        <a:sym typeface="Arial Narrow"/>
                      </a:endParaRPr>
                    </a:p>
                  </a:txBody>
                  <a:tcPr marL="5725" marR="5725" marT="5725" marB="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noFill/>
                  </a:tcPr>
                </a:tc>
                <a:tc hMerge="1">
                  <a:txBody>
                    <a:bodyPr/>
                    <a:lstStyle/>
                    <a:p>
                      <a:pPr marL="0" marR="0" lvl="0" indent="0" algn="l" rtl="0">
                        <a:lnSpc>
                          <a:spcPct val="100000"/>
                        </a:lnSpc>
                        <a:spcBef>
                          <a:spcPts val="0"/>
                        </a:spcBef>
                        <a:spcAft>
                          <a:spcPts val="0"/>
                        </a:spcAft>
                        <a:buClr>
                          <a:schemeClr val="dk1"/>
                        </a:buClr>
                        <a:buSzPts val="1100"/>
                        <a:buFont typeface="Arial Narrow"/>
                        <a:buNone/>
                      </a:pPr>
                      <a:endParaRPr sz="1100" b="1" i="0" u="none" strike="noStrike" cap="none" dirty="0">
                        <a:solidFill>
                          <a:schemeClr val="dk1"/>
                        </a:solidFill>
                        <a:latin typeface="Arial Narrow"/>
                        <a:ea typeface="Arial Narrow"/>
                        <a:cs typeface="Arial Narrow"/>
                        <a:sym typeface="Arial Narrow"/>
                      </a:endParaRPr>
                    </a:p>
                  </a:txBody>
                  <a:tcPr marL="5725" marR="5725" marT="5725" marB="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noFill/>
                  </a:tcPr>
                </a:tc>
                <a:tc gridSpan="2">
                  <a:txBody>
                    <a:bodyPr/>
                    <a:lstStyle/>
                    <a:p>
                      <a:pPr marL="0" marR="0" lvl="0" indent="0" algn="l" rtl="0">
                        <a:lnSpc>
                          <a:spcPct val="100000"/>
                        </a:lnSpc>
                        <a:spcBef>
                          <a:spcPts val="0"/>
                        </a:spcBef>
                        <a:spcAft>
                          <a:spcPts val="0"/>
                        </a:spcAft>
                        <a:buClr>
                          <a:schemeClr val="dk1"/>
                        </a:buClr>
                        <a:buSzPts val="1100"/>
                        <a:buFont typeface="Arial Narrow"/>
                        <a:buNone/>
                      </a:pPr>
                      <a:r>
                        <a:rPr lang="es-CO" sz="1100" b="1" i="0" u="none" strike="noStrike" cap="none" dirty="0" smtClean="0">
                          <a:solidFill>
                            <a:schemeClr val="dk1"/>
                          </a:solidFill>
                          <a:latin typeface="Arial Narrow"/>
                          <a:ea typeface="Arial Narrow"/>
                          <a:cs typeface="Arial Narrow"/>
                          <a:sym typeface="Arial"/>
                        </a:rPr>
                        <a:t>Pág. 29</a:t>
                      </a:r>
                      <a:endParaRPr sz="1100" b="1" i="0" u="none" strike="noStrike" cap="none" dirty="0">
                        <a:solidFill>
                          <a:schemeClr val="dk1"/>
                        </a:solidFill>
                        <a:latin typeface="Arial Narrow"/>
                        <a:ea typeface="Arial Narrow"/>
                        <a:cs typeface="Arial Narrow"/>
                        <a:sym typeface="Arial"/>
                      </a:endParaRPr>
                    </a:p>
                  </a:txBody>
                  <a:tcPr marL="5725" marR="5725" marT="5725" marB="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noFill/>
                  </a:tcPr>
                </a:tc>
                <a:tc hMerge="1">
                  <a:txBody>
                    <a:bodyPr/>
                    <a:lstStyle/>
                    <a:p>
                      <a:pPr marL="0" marR="0" lvl="0" indent="0" algn="l" rtl="0">
                        <a:lnSpc>
                          <a:spcPct val="100000"/>
                        </a:lnSpc>
                        <a:spcBef>
                          <a:spcPts val="0"/>
                        </a:spcBef>
                        <a:spcAft>
                          <a:spcPts val="0"/>
                        </a:spcAft>
                        <a:buClr>
                          <a:schemeClr val="dk1"/>
                        </a:buClr>
                        <a:buSzPts val="1100"/>
                        <a:buFont typeface="Arial Narrow"/>
                        <a:buNone/>
                      </a:pPr>
                      <a:endParaRPr sz="1100" b="1" i="0" u="none" strike="noStrike" cap="none" dirty="0">
                        <a:solidFill>
                          <a:schemeClr val="dk1"/>
                        </a:solidFill>
                        <a:latin typeface="Arial Narrow"/>
                        <a:ea typeface="Arial Narrow"/>
                        <a:cs typeface="Arial Narrow"/>
                        <a:sym typeface="Arial"/>
                      </a:endParaRPr>
                    </a:p>
                  </a:txBody>
                  <a:tcPr marL="5725" marR="5725" marT="5725" marB="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noFill/>
                  </a:tcPr>
                </a:tc>
                <a:extLst>
                  <a:ext uri="{0D108BD9-81ED-4DB2-BD59-A6C34878D82A}">
                    <a16:rowId xmlns:a16="http://schemas.microsoft.com/office/drawing/2014/main" val="2057742915"/>
                  </a:ext>
                </a:extLst>
              </a:tr>
              <a:tr h="0">
                <a:tc gridSpan="2">
                  <a:txBody>
                    <a:bodyPr/>
                    <a:lstStyle/>
                    <a:p>
                      <a:pPr marL="0" marR="0" lvl="0" indent="0" algn="l" rtl="0">
                        <a:lnSpc>
                          <a:spcPct val="100000"/>
                        </a:lnSpc>
                        <a:spcBef>
                          <a:spcPts val="0"/>
                        </a:spcBef>
                        <a:spcAft>
                          <a:spcPts val="0"/>
                        </a:spcAft>
                        <a:buClr>
                          <a:schemeClr val="dk1"/>
                        </a:buClr>
                        <a:buSzPts val="1100"/>
                        <a:buFont typeface="Arial Narrow"/>
                        <a:buNone/>
                      </a:pPr>
                      <a:r>
                        <a:rPr lang="es-CO" sz="1100" b="1" i="0" u="none" strike="noStrike" cap="none" dirty="0" smtClean="0">
                          <a:solidFill>
                            <a:schemeClr val="dk1"/>
                          </a:solidFill>
                          <a:latin typeface="Arial Narrow"/>
                          <a:ea typeface="Arial Narrow"/>
                          <a:cs typeface="Arial Narrow"/>
                          <a:sym typeface="Arial Narrow"/>
                        </a:rPr>
                        <a:t>Infecciones asociadas a dispositivos-IAD</a:t>
                      </a:r>
                      <a:endParaRPr lang="es-CO" sz="1100" b="1" i="0" u="none" strike="noStrike" cap="none" dirty="0">
                        <a:solidFill>
                          <a:schemeClr val="dk1"/>
                        </a:solidFill>
                        <a:latin typeface="Arial Narrow"/>
                        <a:ea typeface="Arial Narrow"/>
                        <a:cs typeface="Arial Narrow"/>
                        <a:sym typeface="Arial Narrow"/>
                      </a:endParaRPr>
                    </a:p>
                  </a:txBody>
                  <a:tcPr marL="5725" marR="5725" marT="5725" marB="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noFill/>
                  </a:tcPr>
                </a:tc>
                <a:tc hMerge="1">
                  <a:txBody>
                    <a:bodyPr/>
                    <a:lstStyle/>
                    <a:p>
                      <a:pPr marL="0" marR="0" lvl="0" indent="0" algn="l" rtl="0">
                        <a:lnSpc>
                          <a:spcPct val="100000"/>
                        </a:lnSpc>
                        <a:spcBef>
                          <a:spcPts val="0"/>
                        </a:spcBef>
                        <a:spcAft>
                          <a:spcPts val="0"/>
                        </a:spcAft>
                        <a:buClr>
                          <a:schemeClr val="dk1"/>
                        </a:buClr>
                        <a:buSzPts val="1100"/>
                        <a:buFont typeface="Arial Narrow"/>
                        <a:buNone/>
                      </a:pPr>
                      <a:endParaRPr sz="1100" b="1" i="0" u="none" strike="noStrike" cap="none" dirty="0">
                        <a:solidFill>
                          <a:schemeClr val="dk1"/>
                        </a:solidFill>
                        <a:latin typeface="Arial Narrow"/>
                        <a:ea typeface="Arial Narrow"/>
                        <a:cs typeface="Arial Narrow"/>
                        <a:sym typeface="Arial Narrow"/>
                      </a:endParaRPr>
                    </a:p>
                  </a:txBody>
                  <a:tcPr marL="5725" marR="5725" marT="5725" marB="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noFill/>
                  </a:tcPr>
                </a:tc>
                <a:tc gridSpan="2">
                  <a:txBody>
                    <a:bodyPr/>
                    <a:lstStyle/>
                    <a:p>
                      <a:pPr marL="0" marR="0" lvl="0" indent="0" algn="l" rtl="0">
                        <a:lnSpc>
                          <a:spcPct val="100000"/>
                        </a:lnSpc>
                        <a:spcBef>
                          <a:spcPts val="0"/>
                        </a:spcBef>
                        <a:spcAft>
                          <a:spcPts val="0"/>
                        </a:spcAft>
                        <a:buClr>
                          <a:schemeClr val="dk1"/>
                        </a:buClr>
                        <a:buSzPts val="1100"/>
                        <a:buFont typeface="Arial Narrow"/>
                        <a:buNone/>
                      </a:pPr>
                      <a:r>
                        <a:rPr lang="es-CO" sz="1100" b="1" i="0" u="none" strike="noStrike" cap="none" dirty="0" smtClean="0">
                          <a:solidFill>
                            <a:schemeClr val="dk1"/>
                          </a:solidFill>
                          <a:latin typeface="Arial Narrow"/>
                          <a:ea typeface="Arial Narrow"/>
                          <a:cs typeface="Arial Narrow"/>
                          <a:sym typeface="Arial"/>
                        </a:rPr>
                        <a:t>Pág. 32</a:t>
                      </a:r>
                      <a:endParaRPr sz="1100" b="1" i="0" u="none" strike="noStrike" cap="none" dirty="0">
                        <a:solidFill>
                          <a:schemeClr val="dk1"/>
                        </a:solidFill>
                        <a:latin typeface="Arial Narrow"/>
                        <a:ea typeface="Arial Narrow"/>
                        <a:cs typeface="Arial Narrow"/>
                        <a:sym typeface="Arial"/>
                      </a:endParaRPr>
                    </a:p>
                  </a:txBody>
                  <a:tcPr marL="5725" marR="5725" marT="5725" marB="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noFill/>
                  </a:tcPr>
                </a:tc>
                <a:tc hMerge="1">
                  <a:txBody>
                    <a:bodyPr/>
                    <a:lstStyle/>
                    <a:p>
                      <a:pPr marL="0" marR="0" lvl="0" indent="0" algn="l" rtl="0">
                        <a:lnSpc>
                          <a:spcPct val="100000"/>
                        </a:lnSpc>
                        <a:spcBef>
                          <a:spcPts val="0"/>
                        </a:spcBef>
                        <a:spcAft>
                          <a:spcPts val="0"/>
                        </a:spcAft>
                        <a:buClr>
                          <a:schemeClr val="dk1"/>
                        </a:buClr>
                        <a:buSzPts val="1100"/>
                        <a:buFont typeface="Arial Narrow"/>
                        <a:buNone/>
                      </a:pPr>
                      <a:endParaRPr sz="1100" b="1" i="0" u="none" strike="noStrike" cap="none" dirty="0">
                        <a:solidFill>
                          <a:schemeClr val="dk1"/>
                        </a:solidFill>
                        <a:latin typeface="Arial Narrow"/>
                        <a:ea typeface="Arial Narrow"/>
                        <a:cs typeface="Arial Narrow"/>
                        <a:sym typeface="Arial"/>
                      </a:endParaRPr>
                    </a:p>
                  </a:txBody>
                  <a:tcPr marL="5725" marR="5725" marT="5725" marB="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noFill/>
                  </a:tcPr>
                </a:tc>
                <a:extLst>
                  <a:ext uri="{0D108BD9-81ED-4DB2-BD59-A6C34878D82A}">
                    <a16:rowId xmlns:a16="http://schemas.microsoft.com/office/drawing/2014/main" val="41025239"/>
                  </a:ext>
                </a:extLst>
              </a:tr>
            </a:tbl>
          </a:graphicData>
        </a:graphic>
      </p:graphicFrame>
      <p:pic>
        <p:nvPicPr>
          <p:cNvPr id="123" name="Google Shape;123;p3"/>
          <p:cNvPicPr preferRelativeResize="0"/>
          <p:nvPr/>
        </p:nvPicPr>
        <p:blipFill rotWithShape="1">
          <a:blip r:embed="rId3">
            <a:alphaModFix/>
          </a:blip>
          <a:srcRect/>
          <a:stretch/>
        </p:blipFill>
        <p:spPr>
          <a:xfrm>
            <a:off x="4449340" y="275325"/>
            <a:ext cx="2463478" cy="1860743"/>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 r="1301"/>
          <a:stretch/>
        </p:blipFill>
        <p:spPr bwMode="auto">
          <a:xfrm>
            <a:off x="-9669" y="10266"/>
            <a:ext cx="2148327" cy="3913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t="51432"/>
          <a:stretch/>
        </p:blipFill>
        <p:spPr bwMode="auto">
          <a:xfrm>
            <a:off x="0" y="3938064"/>
            <a:ext cx="2180731" cy="30866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90045" y="1026284"/>
            <a:ext cx="2309078" cy="276999"/>
          </a:xfrm>
          <a:prstGeom prst="rect">
            <a:avLst/>
          </a:prstGeom>
          <a:noFill/>
        </p:spPr>
        <p:txBody>
          <a:bodyPr wrap="square" rtlCol="0">
            <a:spAutoFit/>
          </a:bodyPr>
          <a:lstStyle/>
          <a:p>
            <a:pPr algn="ctr"/>
            <a:r>
              <a:rPr lang="es-ES" sz="1200" b="1" dirty="0">
                <a:latin typeface="Arial Narrow" panose="020B0606020202030204" pitchFamily="34" charset="0"/>
              </a:rPr>
              <a:t>Periodo epidemiológico 03 - 2026</a:t>
            </a:r>
          </a:p>
        </p:txBody>
      </p:sp>
      <p:sp>
        <p:nvSpPr>
          <p:cNvPr id="6" name="5 Rectángulo"/>
          <p:cNvSpPr/>
          <p:nvPr/>
        </p:nvSpPr>
        <p:spPr>
          <a:xfrm>
            <a:off x="2179172" y="3358951"/>
            <a:ext cx="4946011" cy="523220"/>
          </a:xfrm>
          <a:prstGeom prst="rect">
            <a:avLst/>
          </a:prstGeom>
        </p:spPr>
        <p:txBody>
          <a:bodyPr wrap="square">
            <a:spAutoFit/>
          </a:bodyPr>
          <a:lstStyle/>
          <a:p>
            <a:r>
              <a:rPr lang="es-ES" sz="600" dirty="0">
                <a:latin typeface="Arial Narrow" panose="020B0606020202030204" pitchFamily="34" charset="0"/>
              </a:rPr>
              <a:t>Fuente: SIVIGILA. Secretaria de Salud de Medellín.</a:t>
            </a:r>
          </a:p>
          <a:p>
            <a:pPr algn="just"/>
            <a:r>
              <a:rPr lang="es-ES" sz="1100" dirty="0">
                <a:latin typeface="Arial Narrow" panose="020B0606020202030204" pitchFamily="34" charset="0"/>
              </a:rPr>
              <a:t>Figura. Canal endémico de </a:t>
            </a:r>
            <a:r>
              <a:rPr lang="es-CO" sz="1100" dirty="0">
                <a:latin typeface="Arial Narrow" panose="020B0606020202030204" pitchFamily="34" charset="0"/>
              </a:rPr>
              <a:t>intento de suicidio</a:t>
            </a:r>
            <a:r>
              <a:rPr lang="es-ES" sz="1100" dirty="0">
                <a:latin typeface="Arial Narrow" panose="020B0606020202030204" pitchFamily="34" charset="0"/>
              </a:rPr>
              <a:t>. Medellín, a Periodo epidemiológico 03  acumulado de 2026. </a:t>
            </a:r>
          </a:p>
        </p:txBody>
      </p:sp>
      <p:grpSp>
        <p:nvGrpSpPr>
          <p:cNvPr id="8" name="7 Grupo"/>
          <p:cNvGrpSpPr/>
          <p:nvPr/>
        </p:nvGrpSpPr>
        <p:grpSpPr>
          <a:xfrm>
            <a:off x="179214" y="5325845"/>
            <a:ext cx="1892650" cy="488476"/>
            <a:chOff x="2397524" y="3379972"/>
            <a:chExt cx="4508500" cy="904875"/>
          </a:xfrm>
        </p:grpSpPr>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317545" y="3478755"/>
              <a:ext cx="1593562" cy="684167"/>
            </a:xfrm>
            <a:prstGeom prst="rect">
              <a:avLst/>
            </a:prstGeom>
            <a:noFill/>
          </p:spPr>
          <p:txBody>
            <a:bodyPr wrap="square" rtlCol="0">
              <a:spAutoFit/>
            </a:bodyPr>
            <a:lstStyle/>
            <a:p>
              <a:pPr algn="ctr"/>
              <a:r>
                <a:rPr lang="es-ES" b="1" dirty="0">
                  <a:latin typeface="Arial Narrow" panose="020B0606020202030204" pitchFamily="34" charset="0"/>
                </a:rPr>
                <a:t>525</a:t>
              </a:r>
            </a:p>
          </p:txBody>
        </p:sp>
      </p:grpSp>
      <p:sp>
        <p:nvSpPr>
          <p:cNvPr id="9" name="8 CuadroTexto"/>
          <p:cNvSpPr txBox="1"/>
          <p:nvPr/>
        </p:nvSpPr>
        <p:spPr>
          <a:xfrm>
            <a:off x="16447" y="5819943"/>
            <a:ext cx="2164284" cy="830997"/>
          </a:xfrm>
          <a:prstGeom prst="rect">
            <a:avLst/>
          </a:prstGeom>
          <a:noFill/>
        </p:spPr>
        <p:txBody>
          <a:bodyPr wrap="square" rtlCol="0">
            <a:spAutoFit/>
          </a:bodyPr>
          <a:lstStyle/>
          <a:p>
            <a:pPr algn="ctr"/>
            <a:r>
              <a:rPr lang="es-ES" sz="1200" b="1" dirty="0">
                <a:latin typeface="Arial Narrow" panose="020B0606020202030204" pitchFamily="34" charset="0"/>
              </a:rPr>
              <a:t>Variación porcentual con respecto al mismo período del año anterior</a:t>
            </a:r>
          </a:p>
          <a:p>
            <a:pPr algn="ctr"/>
            <a:r>
              <a:rPr lang="es-ES" sz="1200" b="1" dirty="0">
                <a:latin typeface="Arial Narrow" panose="020B0606020202030204" pitchFamily="34" charset="0"/>
              </a:rPr>
              <a:t>disminuyó en un 6,2%</a:t>
            </a:r>
          </a:p>
        </p:txBody>
      </p:sp>
      <p:sp>
        <p:nvSpPr>
          <p:cNvPr id="18" name="17 Rectángulo"/>
          <p:cNvSpPr/>
          <p:nvPr/>
        </p:nvSpPr>
        <p:spPr>
          <a:xfrm>
            <a:off x="2163040" y="6504491"/>
            <a:ext cx="4946011" cy="523220"/>
          </a:xfrm>
          <a:prstGeom prst="rect">
            <a:avLst/>
          </a:prstGeom>
        </p:spPr>
        <p:txBody>
          <a:bodyPr wrap="square">
            <a:spAutoFit/>
          </a:bodyPr>
          <a:lstStyle/>
          <a:p>
            <a:r>
              <a:rPr lang="es-ES" sz="600" dirty="0">
                <a:latin typeface="Arial Narrow" panose="020B0606020202030204" pitchFamily="34" charset="0"/>
              </a:rPr>
              <a:t>Fuente: SIVIGILA. Secretaria de Salud de Medellín.</a:t>
            </a:r>
          </a:p>
          <a:p>
            <a:pPr algn="just"/>
            <a:r>
              <a:rPr lang="es-ES" sz="1100" dirty="0">
                <a:latin typeface="Arial Narrow" panose="020B0606020202030204" pitchFamily="34" charset="0"/>
              </a:rPr>
              <a:t>Figura. Comportamiento </a:t>
            </a:r>
            <a:r>
              <a:rPr lang="es-CO" sz="1100" dirty="0">
                <a:latin typeface="Arial Narrow" panose="020B0606020202030204" pitchFamily="34" charset="0"/>
              </a:rPr>
              <a:t>del intento de suicidio</a:t>
            </a:r>
            <a:r>
              <a:rPr lang="es-ES" sz="1100" dirty="0">
                <a:latin typeface="Arial Narrow" panose="020B0606020202030204" pitchFamily="34" charset="0"/>
              </a:rPr>
              <a:t>. Medellín, a Periodo epidemiológico 03   acumulado de 2023-2026. </a:t>
            </a:r>
          </a:p>
        </p:txBody>
      </p:sp>
      <p:grpSp>
        <p:nvGrpSpPr>
          <p:cNvPr id="15" name="14 Grupo"/>
          <p:cNvGrpSpPr/>
          <p:nvPr/>
        </p:nvGrpSpPr>
        <p:grpSpPr>
          <a:xfrm>
            <a:off x="2448322" y="74775"/>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a:latin typeface="Arial Narrow" panose="020B0606020202030204" pitchFamily="34" charset="0"/>
                </a:rPr>
                <a:t>Comportamiento de la notificación</a:t>
              </a:r>
            </a:p>
          </p:txBody>
        </p:sp>
      </p:gr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a:latin typeface="Arial Narrow" panose="020B0606020202030204" pitchFamily="34" charset="0"/>
              </a:rPr>
              <a:t>Pág</a:t>
            </a:r>
            <a:r>
              <a:rPr lang="es-ES" sz="1050" b="1" dirty="0" smtClean="0">
                <a:latin typeface="Arial Narrow" panose="020B0606020202030204" pitchFamily="34" charset="0"/>
              </a:rPr>
              <a:t>. 20</a:t>
            </a:r>
            <a:endParaRPr lang="es-ES" sz="1050" b="1" dirty="0">
              <a:latin typeface="Arial Narrow" panose="020B0606020202030204" pitchFamily="34" charset="0"/>
            </a:endParaRPr>
          </a:p>
        </p:txBody>
      </p:sp>
      <p:sp>
        <p:nvSpPr>
          <p:cNvPr id="37" name="36 Título"/>
          <p:cNvSpPr>
            <a:spLocks noGrp="1"/>
          </p:cNvSpPr>
          <p:nvPr>
            <p:ph type="ctrTitle"/>
          </p:nvPr>
        </p:nvSpPr>
        <p:spPr>
          <a:xfrm>
            <a:off x="-18971" y="211481"/>
            <a:ext cx="2208885" cy="861774"/>
          </a:xfrm>
          <a:noFill/>
        </p:spPr>
        <p:txBody>
          <a:bodyPr wrap="square" rtlCol="0">
            <a:spAutoFit/>
          </a:bodyPr>
          <a:lstStyle/>
          <a:p>
            <a:r>
              <a:rPr lang="es-ES" sz="2500" b="1" dirty="0" smtClean="0">
                <a:solidFill>
                  <a:srgbClr val="C00000"/>
                </a:solidFill>
                <a:latin typeface="Arial Narrow" panose="020B0606020202030204" pitchFamily="34" charset="0"/>
                <a:ea typeface="+mn-ea"/>
                <a:cs typeface="+mn-cs"/>
              </a:rPr>
              <a:t>Intento </a:t>
            </a:r>
            <a:r>
              <a:rPr lang="es-ES" sz="2500" b="1" dirty="0">
                <a:solidFill>
                  <a:srgbClr val="C00000"/>
                </a:solidFill>
                <a:latin typeface="Arial Narrow" panose="020B0606020202030204" pitchFamily="34" charset="0"/>
                <a:ea typeface="+mn-ea"/>
                <a:cs typeface="+mn-cs"/>
              </a:rPr>
              <a:t>de suicidio</a:t>
            </a:r>
          </a:p>
        </p:txBody>
      </p:sp>
      <p:sp>
        <p:nvSpPr>
          <p:cNvPr id="71" name="70 CuadroTexto"/>
          <p:cNvSpPr txBox="1"/>
          <p:nvPr/>
        </p:nvSpPr>
        <p:spPr>
          <a:xfrm>
            <a:off x="879294" y="7889918"/>
            <a:ext cx="2487070" cy="430887"/>
          </a:xfrm>
          <a:prstGeom prst="rect">
            <a:avLst/>
          </a:prstGeom>
          <a:noFill/>
        </p:spPr>
        <p:txBody>
          <a:bodyPr wrap="square" rtlCol="0">
            <a:spAutoFit/>
          </a:bodyPr>
          <a:lstStyle/>
          <a:p>
            <a:pPr algn="ctr"/>
            <a:r>
              <a:rPr lang="es-CO" sz="1100" b="1" dirty="0">
                <a:latin typeface="Arial Narrow" panose="020B0606020202030204" pitchFamily="34" charset="0"/>
              </a:rPr>
              <a:t>Proporción de incidencia en población general por 100.000 habitantes</a:t>
            </a:r>
            <a:endParaRPr lang="es-ES" sz="1100" b="1" dirty="0">
              <a:latin typeface="Arial Narrow" panose="020B0606020202030204" pitchFamily="34" charset="0"/>
            </a:endParaRPr>
          </a:p>
        </p:txBody>
      </p:sp>
      <p:sp>
        <p:nvSpPr>
          <p:cNvPr id="72" name="71 CuadroTexto"/>
          <p:cNvSpPr txBox="1"/>
          <p:nvPr/>
        </p:nvSpPr>
        <p:spPr>
          <a:xfrm>
            <a:off x="1396776" y="8342291"/>
            <a:ext cx="1236236" cy="338554"/>
          </a:xfrm>
          <a:prstGeom prst="rect">
            <a:avLst/>
          </a:prstGeom>
          <a:noFill/>
        </p:spPr>
        <p:txBody>
          <a:bodyPr wrap="none" rtlCol="0">
            <a:spAutoFit/>
          </a:bodyPr>
          <a:lstStyle/>
          <a:p>
            <a:pPr algn="ctr"/>
            <a:r>
              <a:rPr lang="es-ES" sz="1600" b="1" dirty="0">
                <a:solidFill>
                  <a:srgbClr val="C00000"/>
                </a:solidFill>
                <a:latin typeface="Arial Narrow" panose="020B0606020202030204" pitchFamily="34" charset="0"/>
              </a:rPr>
              <a:t>18,8 * 100 mil</a:t>
            </a:r>
          </a:p>
        </p:txBody>
      </p:sp>
      <p:sp>
        <p:nvSpPr>
          <p:cNvPr id="33" name="32 CuadroTexto"/>
          <p:cNvSpPr txBox="1"/>
          <p:nvPr/>
        </p:nvSpPr>
        <p:spPr>
          <a:xfrm>
            <a:off x="3456434" y="7889918"/>
            <a:ext cx="2314792" cy="430887"/>
          </a:xfrm>
          <a:prstGeom prst="rect">
            <a:avLst/>
          </a:prstGeom>
          <a:noFill/>
        </p:spPr>
        <p:txBody>
          <a:bodyPr wrap="square" rtlCol="0">
            <a:spAutoFit/>
          </a:bodyPr>
          <a:lstStyle/>
          <a:p>
            <a:pPr algn="ctr"/>
            <a:r>
              <a:rPr lang="es-CO" sz="1100" b="1" dirty="0">
                <a:latin typeface="Arial Narrow" panose="020B0606020202030204" pitchFamily="34" charset="0"/>
              </a:rPr>
              <a:t>Cobertura de visita de campo</a:t>
            </a:r>
          </a:p>
          <a:p>
            <a:pPr algn="ctr"/>
            <a:r>
              <a:rPr lang="es-CO" sz="1100" b="1" dirty="0">
                <a:latin typeface="Arial Narrow" panose="020B0606020202030204" pitchFamily="34" charset="0"/>
              </a:rPr>
              <a:t>Acciones de vigilancia</a:t>
            </a:r>
            <a:endParaRPr lang="es-ES" sz="1100" b="1" dirty="0">
              <a:latin typeface="Arial Narrow" panose="020B0606020202030204" pitchFamily="34" charset="0"/>
            </a:endParaRPr>
          </a:p>
        </p:txBody>
      </p:sp>
      <p:sp>
        <p:nvSpPr>
          <p:cNvPr id="34" name="33 CuadroTexto"/>
          <p:cNvSpPr txBox="1"/>
          <p:nvPr/>
        </p:nvSpPr>
        <p:spPr>
          <a:xfrm>
            <a:off x="3600750" y="8342291"/>
            <a:ext cx="2203375" cy="338554"/>
          </a:xfrm>
          <a:prstGeom prst="rect">
            <a:avLst/>
          </a:prstGeom>
          <a:noFill/>
        </p:spPr>
        <p:txBody>
          <a:bodyPr wrap="square" rtlCol="0">
            <a:spAutoFit/>
          </a:bodyPr>
          <a:lstStyle/>
          <a:p>
            <a:pPr algn="ctr"/>
            <a:r>
              <a:rPr lang="es-ES" sz="1600" b="1" dirty="0">
                <a:solidFill>
                  <a:srgbClr val="C00000"/>
                </a:solidFill>
                <a:latin typeface="Arial Narrow" panose="020B0606020202030204" pitchFamily="34" charset="0"/>
              </a:rPr>
              <a:t>57,0% (299 casos)</a:t>
            </a:r>
          </a:p>
        </p:txBody>
      </p:sp>
      <p:sp>
        <p:nvSpPr>
          <p:cNvPr id="40" name="39 Rectángulo"/>
          <p:cNvSpPr/>
          <p:nvPr/>
        </p:nvSpPr>
        <p:spPr>
          <a:xfrm>
            <a:off x="23310" y="7050336"/>
            <a:ext cx="7177588" cy="37278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41" name="40 Grupo"/>
          <p:cNvGrpSpPr/>
          <p:nvPr/>
        </p:nvGrpSpPr>
        <p:grpSpPr>
          <a:xfrm>
            <a:off x="97999" y="7076361"/>
            <a:ext cx="3446504" cy="276999"/>
            <a:chOff x="2448322" y="74775"/>
            <a:chExt cx="3446504" cy="276999"/>
          </a:xfrm>
        </p:grpSpPr>
        <p:sp>
          <p:nvSpPr>
            <p:cNvPr id="42" name="41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43" name="42 Conector recto"/>
            <p:cNvCxnSpPr>
              <a:stCxn id="42"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44" name="43 CuadroTexto"/>
            <p:cNvSpPr txBox="1"/>
            <p:nvPr/>
          </p:nvSpPr>
          <p:spPr>
            <a:xfrm>
              <a:off x="3302538" y="74775"/>
              <a:ext cx="2592288" cy="276999"/>
            </a:xfrm>
            <a:prstGeom prst="rect">
              <a:avLst/>
            </a:prstGeom>
            <a:noFill/>
          </p:spPr>
          <p:txBody>
            <a:bodyPr wrap="square" rtlCol="0">
              <a:spAutoFit/>
            </a:bodyPr>
            <a:lstStyle/>
            <a:p>
              <a:r>
                <a:rPr lang="es-ES" sz="1200" b="1" dirty="0">
                  <a:latin typeface="Arial Narrow" panose="020B0606020202030204" pitchFamily="34" charset="0"/>
                </a:rPr>
                <a:t>Indicadores</a:t>
              </a:r>
            </a:p>
          </p:txBody>
        </p:sp>
      </p:grpSp>
      <p:pic>
        <p:nvPicPr>
          <p:cNvPr id="2" name="Imagen 1">
            <a:extLst>
              <a:ext uri="{FF2B5EF4-FFF2-40B4-BE49-F238E27FC236}">
                <a16:creationId xmlns:a16="http://schemas.microsoft.com/office/drawing/2014/main" id="{323D2A7A-8E05-4AB6-8B5B-D2D8F7FE0BE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122829" y="733215"/>
            <a:ext cx="5045794" cy="2395707"/>
          </a:xfrm>
          <a:prstGeom prst="rect">
            <a:avLst/>
          </a:prstGeom>
        </p:spPr>
      </p:pic>
      <p:graphicFrame>
        <p:nvGraphicFramePr>
          <p:cNvPr id="30" name="4 Gráfico">
            <a:extLst>
              <a:ext uri="{FF2B5EF4-FFF2-40B4-BE49-F238E27FC236}">
                <a16:creationId xmlns:a16="http://schemas.microsoft.com/office/drawing/2014/main" id="{94C73958-8DA2-4268-8BF4-11786BD4C4A7}"/>
              </a:ext>
            </a:extLst>
          </p:cNvPr>
          <p:cNvGraphicFramePr>
            <a:graphicFrameLocks/>
          </p:cNvGraphicFramePr>
          <p:nvPr>
            <p:extLst/>
          </p:nvPr>
        </p:nvGraphicFramePr>
        <p:xfrm>
          <a:off x="2014894" y="3943725"/>
          <a:ext cx="5094157" cy="2707215"/>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0119211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13 Rectángulo"/>
          <p:cNvSpPr/>
          <p:nvPr/>
        </p:nvSpPr>
        <p:spPr>
          <a:xfrm>
            <a:off x="0" y="5840406"/>
            <a:ext cx="7200900" cy="370174"/>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4" name="13 Rectángulo"/>
          <p:cNvSpPr/>
          <p:nvPr/>
        </p:nvSpPr>
        <p:spPr>
          <a:xfrm>
            <a:off x="0" y="0"/>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5" name="25 Grupo"/>
          <p:cNvGrpSpPr/>
          <p:nvPr/>
        </p:nvGrpSpPr>
        <p:grpSpPr>
          <a:xfrm>
            <a:off x="277404" y="127176"/>
            <a:ext cx="3446504" cy="276999"/>
            <a:chOff x="2448322" y="74775"/>
            <a:chExt cx="3446504" cy="276999"/>
          </a:xfrm>
        </p:grpSpPr>
        <p:sp>
          <p:nvSpPr>
            <p:cNvPr id="6"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7" name="27 Conector recto"/>
            <p:cNvCxnSpPr>
              <a:stCxn id="6"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28 CuadroTexto"/>
            <p:cNvSpPr txBox="1"/>
            <p:nvPr/>
          </p:nvSpPr>
          <p:spPr>
            <a:xfrm>
              <a:off x="3302538" y="74775"/>
              <a:ext cx="2592288" cy="276999"/>
            </a:xfrm>
            <a:prstGeom prst="rect">
              <a:avLst/>
            </a:prstGeom>
            <a:noFill/>
          </p:spPr>
          <p:txBody>
            <a:bodyPr wrap="square" rtlCol="0">
              <a:spAutoFit/>
            </a:bodyPr>
            <a:lstStyle/>
            <a:p>
              <a:r>
                <a:rPr lang="es-ES" sz="1200" b="1" dirty="0">
                  <a:latin typeface="Arial Narrow" panose="020B0606020202030204" pitchFamily="34" charset="0"/>
                </a:rPr>
                <a:t>Comportamiento por territorio</a:t>
              </a:r>
            </a:p>
          </p:txBody>
        </p:sp>
      </p:grpSp>
      <p:sp>
        <p:nvSpPr>
          <p:cNvPr id="9" name="69 Rectángulo"/>
          <p:cNvSpPr/>
          <p:nvPr/>
        </p:nvSpPr>
        <p:spPr>
          <a:xfrm>
            <a:off x="-64312" y="5501181"/>
            <a:ext cx="7216013" cy="307777"/>
          </a:xfrm>
          <a:prstGeom prst="rect">
            <a:avLst/>
          </a:prstGeom>
        </p:spPr>
        <p:txBody>
          <a:bodyPr wrap="square">
            <a:spAutoFit/>
          </a:bodyPr>
          <a:lstStyle/>
          <a:p>
            <a:r>
              <a:rPr lang="es-ES" sz="700" dirty="0">
                <a:latin typeface="Arial Narrow" panose="020B0606020202030204" pitchFamily="34" charset="0"/>
              </a:rPr>
              <a:t>Fuente: SIVIGILA. Secretaria de Salud de Medellín.</a:t>
            </a:r>
          </a:p>
          <a:p>
            <a:r>
              <a:rPr lang="es-ES" sz="700" dirty="0">
                <a:latin typeface="Arial Narrow" panose="020B0606020202030204" pitchFamily="34" charset="0"/>
              </a:rPr>
              <a:t>Figura. Mapa temático de proporción de casos para  intento de suicidio. Medellín, a Periodo epidemiológico 03 acumulado  de  2026. </a:t>
            </a:r>
          </a:p>
        </p:txBody>
      </p:sp>
      <p:grpSp>
        <p:nvGrpSpPr>
          <p:cNvPr id="11" name="25 Grupo"/>
          <p:cNvGrpSpPr/>
          <p:nvPr/>
        </p:nvGrpSpPr>
        <p:grpSpPr>
          <a:xfrm>
            <a:off x="277404" y="5868144"/>
            <a:ext cx="3446504" cy="276999"/>
            <a:chOff x="2448322" y="74775"/>
            <a:chExt cx="3446504" cy="276999"/>
          </a:xfrm>
        </p:grpSpPr>
        <p:sp>
          <p:nvSpPr>
            <p:cNvPr id="12"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27 Conector recto"/>
            <p:cNvCxnSpPr>
              <a:stCxn id="12"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28 CuadroTexto"/>
            <p:cNvSpPr txBox="1"/>
            <p:nvPr/>
          </p:nvSpPr>
          <p:spPr>
            <a:xfrm>
              <a:off x="3302538" y="74775"/>
              <a:ext cx="2592288" cy="276999"/>
            </a:xfrm>
            <a:prstGeom prst="rect">
              <a:avLst/>
            </a:prstGeom>
            <a:noFill/>
          </p:spPr>
          <p:txBody>
            <a:bodyPr wrap="square" rtlCol="0">
              <a:spAutoFit/>
            </a:bodyPr>
            <a:lstStyle/>
            <a:p>
              <a:r>
                <a:rPr lang="es-ES" sz="1200" b="1" dirty="0">
                  <a:latin typeface="Arial Narrow" panose="020B0606020202030204" pitchFamily="34" charset="0"/>
                </a:rPr>
                <a:t>Comportamiento variables de interés</a:t>
              </a:r>
            </a:p>
          </p:txBody>
        </p:sp>
      </p:grpSp>
      <p:grpSp>
        <p:nvGrpSpPr>
          <p:cNvPr id="15" name="5 Grupo"/>
          <p:cNvGrpSpPr/>
          <p:nvPr/>
        </p:nvGrpSpPr>
        <p:grpSpPr>
          <a:xfrm>
            <a:off x="155575" y="6559629"/>
            <a:ext cx="841843" cy="1132310"/>
            <a:chOff x="1030415" y="748098"/>
            <a:chExt cx="841843" cy="1132310"/>
          </a:xfrm>
        </p:grpSpPr>
        <p:pic>
          <p:nvPicPr>
            <p:cNvPr id="16"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t="10614" r="84474"/>
            <a:stretch/>
          </p:blipFill>
          <p:spPr bwMode="auto">
            <a:xfrm>
              <a:off x="1252052" y="748098"/>
              <a:ext cx="554199" cy="5413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11 Rectángulo redondeado"/>
            <p:cNvSpPr/>
            <p:nvPr/>
          </p:nvSpPr>
          <p:spPr>
            <a:xfrm>
              <a:off x="1030415" y="1520368"/>
              <a:ext cx="824936"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38,67%</a:t>
              </a:r>
            </a:p>
          </p:txBody>
        </p:sp>
        <p:sp>
          <p:nvSpPr>
            <p:cNvPr id="18" name="3 Rectángulo"/>
            <p:cNvSpPr/>
            <p:nvPr/>
          </p:nvSpPr>
          <p:spPr>
            <a:xfrm>
              <a:off x="1068833" y="1243369"/>
              <a:ext cx="803425" cy="276999"/>
            </a:xfrm>
            <a:prstGeom prst="rect">
              <a:avLst/>
            </a:prstGeom>
          </p:spPr>
          <p:txBody>
            <a:bodyPr wrap="none">
              <a:spAutoFit/>
            </a:bodyPr>
            <a:lstStyle/>
            <a:p>
              <a:r>
                <a:rPr lang="es-ES" sz="1200" b="1" u="sng" dirty="0">
                  <a:latin typeface="Arial Narrow" panose="020B0606020202030204" pitchFamily="34" charset="0"/>
                </a:rPr>
                <a:t>Masculino</a:t>
              </a:r>
              <a:endParaRPr lang="es-ES" sz="1200" b="1" u="sng" dirty="0">
                <a:solidFill>
                  <a:sysClr val="windowText" lastClr="000000"/>
                </a:solidFill>
                <a:latin typeface="Arial Narrow" panose="020B0606020202030204" pitchFamily="34" charset="0"/>
              </a:endParaRPr>
            </a:p>
          </p:txBody>
        </p:sp>
      </p:grpSp>
      <p:grpSp>
        <p:nvGrpSpPr>
          <p:cNvPr id="19" name="9 Grupo"/>
          <p:cNvGrpSpPr/>
          <p:nvPr/>
        </p:nvGrpSpPr>
        <p:grpSpPr>
          <a:xfrm>
            <a:off x="1050530" y="6589361"/>
            <a:ext cx="827642" cy="1091720"/>
            <a:chOff x="1825139" y="815810"/>
            <a:chExt cx="827642" cy="1091720"/>
          </a:xfrm>
        </p:grpSpPr>
        <p:sp>
          <p:nvSpPr>
            <p:cNvPr id="20" name="41 Rectángulo redondeado"/>
            <p:cNvSpPr/>
            <p:nvPr/>
          </p:nvSpPr>
          <p:spPr>
            <a:xfrm>
              <a:off x="1846951" y="1547490"/>
              <a:ext cx="805830"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61,33%</a:t>
              </a:r>
            </a:p>
          </p:txBody>
        </p:sp>
        <p:sp>
          <p:nvSpPr>
            <p:cNvPr id="21" name="31 Rectángulo"/>
            <p:cNvSpPr/>
            <p:nvPr/>
          </p:nvSpPr>
          <p:spPr>
            <a:xfrm>
              <a:off x="1825139" y="1274190"/>
              <a:ext cx="780983" cy="276999"/>
            </a:xfrm>
            <a:prstGeom prst="rect">
              <a:avLst/>
            </a:prstGeom>
          </p:spPr>
          <p:txBody>
            <a:bodyPr wrap="none">
              <a:spAutoFit/>
            </a:bodyPr>
            <a:lstStyle/>
            <a:p>
              <a:r>
                <a:rPr lang="es-ES" sz="1200" b="1" u="sng" dirty="0">
                  <a:latin typeface="Arial Narrow" panose="020B0606020202030204" pitchFamily="34" charset="0"/>
                </a:rPr>
                <a:t>Femenino</a:t>
              </a:r>
              <a:endParaRPr lang="es-ES" sz="1200" b="1" u="sng" dirty="0">
                <a:solidFill>
                  <a:sysClr val="windowText" lastClr="000000"/>
                </a:solidFill>
                <a:latin typeface="Arial Narrow" panose="020B0606020202030204" pitchFamily="34" charset="0"/>
              </a:endParaRPr>
            </a:p>
          </p:txBody>
        </p:sp>
        <p:pic>
          <p:nvPicPr>
            <p:cNvPr id="22"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l="29313" t="7366" r="56038"/>
            <a:stretch/>
          </p:blipFill>
          <p:spPr bwMode="auto">
            <a:xfrm>
              <a:off x="1975931" y="815810"/>
              <a:ext cx="489570" cy="526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23" name="12 Grupo"/>
          <p:cNvGrpSpPr/>
          <p:nvPr/>
        </p:nvGrpSpPr>
        <p:grpSpPr>
          <a:xfrm>
            <a:off x="2159538" y="6593425"/>
            <a:ext cx="1152880" cy="1113356"/>
            <a:chOff x="2107178" y="815810"/>
            <a:chExt cx="1152880" cy="1113356"/>
          </a:xfrm>
        </p:grpSpPr>
        <p:grpSp>
          <p:nvGrpSpPr>
            <p:cNvPr id="24" name="49 Grupo"/>
            <p:cNvGrpSpPr/>
            <p:nvPr/>
          </p:nvGrpSpPr>
          <p:grpSpPr>
            <a:xfrm>
              <a:off x="2107178" y="1317818"/>
              <a:ext cx="1152880" cy="611348"/>
              <a:chOff x="3744466" y="1301912"/>
              <a:chExt cx="1152880" cy="611348"/>
            </a:xfrm>
          </p:grpSpPr>
          <p:sp>
            <p:nvSpPr>
              <p:cNvPr id="26" name="50 Rectángulo redondeado"/>
              <p:cNvSpPr/>
              <p:nvPr/>
            </p:nvSpPr>
            <p:spPr>
              <a:xfrm>
                <a:off x="3912519" y="1553220"/>
                <a:ext cx="740068"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0,57%</a:t>
                </a:r>
              </a:p>
            </p:txBody>
          </p:sp>
          <p:sp>
            <p:nvSpPr>
              <p:cNvPr id="27" name="52 Rectángulo"/>
              <p:cNvSpPr/>
              <p:nvPr/>
            </p:nvSpPr>
            <p:spPr>
              <a:xfrm>
                <a:off x="3744466" y="1301912"/>
                <a:ext cx="1152880" cy="276999"/>
              </a:xfrm>
              <a:prstGeom prst="rect">
                <a:avLst/>
              </a:prstGeom>
            </p:spPr>
            <p:txBody>
              <a:bodyPr wrap="none">
                <a:spAutoFit/>
              </a:bodyPr>
              <a:lstStyle/>
              <a:p>
                <a:r>
                  <a:rPr lang="es-ES" sz="1200" b="1" u="sng" dirty="0">
                    <a:latin typeface="Arial Narrow" panose="020B0606020202030204" pitchFamily="34" charset="0"/>
                  </a:rPr>
                  <a:t>Afrocolombiano</a:t>
                </a:r>
                <a:endParaRPr lang="es-ES" sz="1200" b="1" u="sng" dirty="0">
                  <a:solidFill>
                    <a:sysClr val="windowText" lastClr="000000"/>
                  </a:solidFill>
                  <a:latin typeface="Arial Narrow" panose="020B0606020202030204" pitchFamily="34" charset="0"/>
                </a:endParaRPr>
              </a:p>
            </p:txBody>
          </p:sp>
        </p:grpSp>
        <p:pic>
          <p:nvPicPr>
            <p:cNvPr id="25"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l="59057" t="8806" r="25145"/>
            <a:stretch/>
          </p:blipFill>
          <p:spPr bwMode="auto">
            <a:xfrm>
              <a:off x="2376314" y="815810"/>
              <a:ext cx="535911" cy="5540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28" name="10 Grupo"/>
          <p:cNvGrpSpPr/>
          <p:nvPr/>
        </p:nvGrpSpPr>
        <p:grpSpPr>
          <a:xfrm>
            <a:off x="3240410" y="6612715"/>
            <a:ext cx="740068" cy="1110282"/>
            <a:chOff x="3580462" y="815810"/>
            <a:chExt cx="740068" cy="1110282"/>
          </a:xfrm>
        </p:grpSpPr>
        <p:grpSp>
          <p:nvGrpSpPr>
            <p:cNvPr id="29" name="7 Grupo"/>
            <p:cNvGrpSpPr/>
            <p:nvPr/>
          </p:nvGrpSpPr>
          <p:grpSpPr>
            <a:xfrm>
              <a:off x="3580462" y="1288342"/>
              <a:ext cx="740068" cy="637750"/>
              <a:chOff x="5245046" y="1274868"/>
              <a:chExt cx="740068" cy="637750"/>
            </a:xfrm>
          </p:grpSpPr>
          <p:sp>
            <p:nvSpPr>
              <p:cNvPr id="31" name="43 Rectángulo redondeado"/>
              <p:cNvSpPr/>
              <p:nvPr/>
            </p:nvSpPr>
            <p:spPr>
              <a:xfrm>
                <a:off x="5245046" y="1561312"/>
                <a:ext cx="740068" cy="351306"/>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0,0%</a:t>
                </a:r>
              </a:p>
            </p:txBody>
          </p:sp>
          <p:sp>
            <p:nvSpPr>
              <p:cNvPr id="32" name="33 Rectángulo"/>
              <p:cNvSpPr/>
              <p:nvPr/>
            </p:nvSpPr>
            <p:spPr>
              <a:xfrm>
                <a:off x="5272675" y="1274868"/>
                <a:ext cx="704039" cy="276999"/>
              </a:xfrm>
              <a:prstGeom prst="rect">
                <a:avLst/>
              </a:prstGeom>
            </p:spPr>
            <p:txBody>
              <a:bodyPr wrap="none">
                <a:spAutoFit/>
              </a:bodyPr>
              <a:lstStyle/>
              <a:p>
                <a:r>
                  <a:rPr lang="es-ES" sz="1200" b="1" u="sng" dirty="0">
                    <a:latin typeface="Arial Narrow" panose="020B0606020202030204" pitchFamily="34" charset="0"/>
                  </a:rPr>
                  <a:t>Indígena</a:t>
                </a:r>
                <a:endParaRPr lang="es-ES" sz="1200" b="1" u="sng" dirty="0">
                  <a:solidFill>
                    <a:sysClr val="windowText" lastClr="000000"/>
                  </a:solidFill>
                  <a:latin typeface="Arial Narrow" panose="020B0606020202030204" pitchFamily="34" charset="0"/>
                </a:endParaRPr>
              </a:p>
            </p:txBody>
          </p:sp>
        </p:grpSp>
        <p:pic>
          <p:nvPicPr>
            <p:cNvPr id="30"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l="86761"/>
            <a:stretch/>
          </p:blipFill>
          <p:spPr bwMode="auto">
            <a:xfrm>
              <a:off x="3727050" y="815810"/>
              <a:ext cx="451077" cy="562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33" name="Picture 6"/>
          <p:cNvPicPr>
            <a:picLocks noChangeAspect="1" noChangeArrowheads="1"/>
          </p:cNvPicPr>
          <p:nvPr/>
        </p:nvPicPr>
        <p:blipFill>
          <a:blip r:embed="rId3">
            <a:biLevel thresh="50000"/>
            <a:extLst>
              <a:ext uri="{28A0092B-C50C-407E-A947-70E740481C1C}">
                <a14:useLocalDpi xmlns:a14="http://schemas.microsoft.com/office/drawing/2010/main" val="0"/>
              </a:ext>
            </a:extLst>
          </a:blip>
          <a:srcRect/>
          <a:stretch>
            <a:fillRect/>
          </a:stretch>
        </p:blipFill>
        <p:spPr bwMode="auto">
          <a:xfrm>
            <a:off x="4873790" y="7827434"/>
            <a:ext cx="721930" cy="5906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4" name="71 Grupo"/>
          <p:cNvGrpSpPr/>
          <p:nvPr/>
        </p:nvGrpSpPr>
        <p:grpSpPr>
          <a:xfrm>
            <a:off x="4334634" y="8281069"/>
            <a:ext cx="1690560" cy="650645"/>
            <a:chOff x="-14122" y="7072716"/>
            <a:chExt cx="1282684" cy="650645"/>
          </a:xfrm>
        </p:grpSpPr>
        <p:sp>
          <p:nvSpPr>
            <p:cNvPr id="35" name="72 CuadroTexto"/>
            <p:cNvSpPr txBox="1"/>
            <p:nvPr/>
          </p:nvSpPr>
          <p:spPr>
            <a:xfrm>
              <a:off x="-14122" y="7072716"/>
              <a:ext cx="1229607" cy="276999"/>
            </a:xfrm>
            <a:prstGeom prst="rect">
              <a:avLst/>
            </a:prstGeom>
            <a:noFill/>
          </p:spPr>
          <p:txBody>
            <a:bodyPr wrap="square" rtlCol="0">
              <a:spAutoFit/>
            </a:bodyPr>
            <a:lstStyle/>
            <a:p>
              <a:pPr algn="ctr"/>
              <a:r>
                <a:rPr lang="es-ES" sz="1200" b="1" u="sng" dirty="0">
                  <a:latin typeface="Arial Narrow" panose="020B0606020202030204" pitchFamily="34" charset="0"/>
                </a:rPr>
                <a:t>Área de ocurrencia</a:t>
              </a:r>
            </a:p>
          </p:txBody>
        </p:sp>
        <p:sp>
          <p:nvSpPr>
            <p:cNvPr id="36" name="73 Rectángulo redondeado"/>
            <p:cNvSpPr/>
            <p:nvPr/>
          </p:nvSpPr>
          <p:spPr>
            <a:xfrm>
              <a:off x="-14122" y="7363321"/>
              <a:ext cx="1282684"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solidFill>
                    <a:schemeClr val="tx1"/>
                  </a:solidFill>
                  <a:latin typeface="Arial Narrow" panose="020B0606020202030204" pitchFamily="34" charset="0"/>
                </a:rPr>
                <a:t>Cabecera municipal</a:t>
              </a:r>
            </a:p>
            <a:p>
              <a:pPr algn="ctr"/>
              <a:r>
                <a:rPr lang="es-ES" sz="1600" b="1" dirty="0">
                  <a:solidFill>
                    <a:schemeClr val="tx1"/>
                  </a:solidFill>
                  <a:latin typeface="Arial Narrow" panose="020B0606020202030204" pitchFamily="34" charset="0"/>
                </a:rPr>
                <a:t>97,0%</a:t>
              </a:r>
            </a:p>
          </p:txBody>
        </p:sp>
      </p:grpSp>
      <p:pic>
        <p:nvPicPr>
          <p:cNvPr id="37" name="Picture 5"/>
          <p:cNvPicPr>
            <a:picLocks noChangeAspect="1" noChangeArrowheads="1"/>
          </p:cNvPicPr>
          <p:nvPr/>
        </p:nvPicPr>
        <p:blipFill>
          <a:blip r:embed="rId4">
            <a:biLevel thresh="50000"/>
            <a:extLst>
              <a:ext uri="{28A0092B-C50C-407E-A947-70E740481C1C}">
                <a14:useLocalDpi xmlns:a14="http://schemas.microsoft.com/office/drawing/2010/main" val="0"/>
              </a:ext>
            </a:extLst>
          </a:blip>
          <a:srcRect/>
          <a:stretch>
            <a:fillRect/>
          </a:stretch>
        </p:blipFill>
        <p:spPr bwMode="auto">
          <a:xfrm>
            <a:off x="1814317" y="7810161"/>
            <a:ext cx="514828" cy="4097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8" name="87 Grupo"/>
          <p:cNvGrpSpPr/>
          <p:nvPr/>
        </p:nvGrpSpPr>
        <p:grpSpPr>
          <a:xfrm>
            <a:off x="1083388" y="8151213"/>
            <a:ext cx="1995317" cy="780501"/>
            <a:chOff x="-188366" y="7072716"/>
            <a:chExt cx="1513913" cy="780501"/>
          </a:xfrm>
        </p:grpSpPr>
        <p:sp>
          <p:nvSpPr>
            <p:cNvPr id="39" name="88 CuadroTexto"/>
            <p:cNvSpPr txBox="1"/>
            <p:nvPr/>
          </p:nvSpPr>
          <p:spPr>
            <a:xfrm>
              <a:off x="-14122" y="7072716"/>
              <a:ext cx="1229607" cy="276999"/>
            </a:xfrm>
            <a:prstGeom prst="rect">
              <a:avLst/>
            </a:prstGeom>
            <a:noFill/>
          </p:spPr>
          <p:txBody>
            <a:bodyPr wrap="square" rtlCol="0">
              <a:spAutoFit/>
            </a:bodyPr>
            <a:lstStyle/>
            <a:p>
              <a:pPr algn="ctr"/>
              <a:r>
                <a:rPr lang="es-ES" sz="1200" b="1" u="sng" dirty="0">
                  <a:latin typeface="Arial Narrow" panose="020B0606020202030204" pitchFamily="34" charset="0"/>
                </a:rPr>
                <a:t>Afiliación al SGSSS</a:t>
              </a:r>
            </a:p>
          </p:txBody>
        </p:sp>
        <p:sp>
          <p:nvSpPr>
            <p:cNvPr id="40" name="89 Rectángulo redondeado"/>
            <p:cNvSpPr/>
            <p:nvPr/>
          </p:nvSpPr>
          <p:spPr>
            <a:xfrm>
              <a:off x="-188366" y="7363320"/>
              <a:ext cx="1513913" cy="489897"/>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50" b="1" dirty="0">
                  <a:solidFill>
                    <a:schemeClr val="tx1"/>
                  </a:solidFill>
                  <a:latin typeface="Arial Narrow" panose="020B0606020202030204" pitchFamily="34" charset="0"/>
                </a:rPr>
                <a:t>Régimen contributivo: </a:t>
              </a:r>
              <a:r>
                <a:rPr lang="es-ES" sz="1100" b="1" dirty="0">
                  <a:solidFill>
                    <a:schemeClr val="tx1"/>
                  </a:solidFill>
                  <a:latin typeface="Arial Narrow" panose="020B0606020202030204" pitchFamily="34" charset="0"/>
                </a:rPr>
                <a:t>65,52%</a:t>
              </a:r>
            </a:p>
            <a:p>
              <a:pPr algn="ctr"/>
              <a:r>
                <a:rPr lang="es-ES" sz="1100" b="1" dirty="0">
                  <a:solidFill>
                    <a:schemeClr val="tx1"/>
                  </a:solidFill>
                  <a:latin typeface="Arial Narrow" panose="020B0606020202030204" pitchFamily="34" charset="0"/>
                </a:rPr>
                <a:t>Régimen subsidiado: 29,71%</a:t>
              </a:r>
              <a:endParaRPr lang="es-ES" sz="1200" b="1" dirty="0">
                <a:solidFill>
                  <a:schemeClr val="tx1"/>
                </a:solidFill>
                <a:latin typeface="Arial Narrow" panose="020B0606020202030204" pitchFamily="34" charset="0"/>
              </a:endParaRPr>
            </a:p>
          </p:txBody>
        </p:sp>
      </p:grpSp>
      <p:grpSp>
        <p:nvGrpSpPr>
          <p:cNvPr id="42" name="91 Grupo"/>
          <p:cNvGrpSpPr/>
          <p:nvPr/>
        </p:nvGrpSpPr>
        <p:grpSpPr>
          <a:xfrm>
            <a:off x="5275360" y="6644738"/>
            <a:ext cx="874090" cy="1056602"/>
            <a:chOff x="2507826" y="2775558"/>
            <a:chExt cx="874090" cy="1056602"/>
          </a:xfrm>
        </p:grpSpPr>
        <p:sp>
          <p:nvSpPr>
            <p:cNvPr id="43" name="92 Rectángulo redondeado"/>
            <p:cNvSpPr/>
            <p:nvPr/>
          </p:nvSpPr>
          <p:spPr>
            <a:xfrm>
              <a:off x="2507826" y="3472120"/>
              <a:ext cx="874090" cy="360040"/>
            </a:xfrm>
            <a:prstGeom prst="round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0,18%</a:t>
              </a:r>
            </a:p>
          </p:txBody>
        </p:sp>
        <p:pic>
          <p:nvPicPr>
            <p:cNvPr id="44" name="Picture 2"/>
            <p:cNvPicPr>
              <a:picLocks noChangeAspect="1" noChangeArrowheads="1"/>
            </p:cNvPicPr>
            <p:nvPr/>
          </p:nvPicPr>
          <p:blipFill>
            <a:blip r:embed="rId5">
              <a:biLevel thresh="75000"/>
              <a:extLst>
                <a:ext uri="{28A0092B-C50C-407E-A947-70E740481C1C}">
                  <a14:useLocalDpi xmlns:a14="http://schemas.microsoft.com/office/drawing/2010/main" val="0"/>
                </a:ext>
              </a:extLst>
            </a:blip>
            <a:srcRect/>
            <a:stretch>
              <a:fillRect/>
            </a:stretch>
          </p:blipFill>
          <p:spPr bwMode="auto">
            <a:xfrm>
              <a:off x="2810491" y="2775558"/>
              <a:ext cx="354332" cy="5434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5" name="94 Rectángulo"/>
            <p:cNvSpPr/>
            <p:nvPr/>
          </p:nvSpPr>
          <p:spPr>
            <a:xfrm>
              <a:off x="2566290" y="3203848"/>
              <a:ext cx="724878" cy="276999"/>
            </a:xfrm>
            <a:prstGeom prst="rect">
              <a:avLst/>
            </a:prstGeom>
          </p:spPr>
          <p:txBody>
            <a:bodyPr wrap="none">
              <a:spAutoFit/>
            </a:bodyPr>
            <a:lstStyle/>
            <a:p>
              <a:pPr algn="ctr"/>
              <a:r>
                <a:rPr lang="es-ES" sz="1200" b="1" u="sng" dirty="0">
                  <a:latin typeface="Arial Narrow" panose="020B0606020202030204" pitchFamily="34" charset="0"/>
                </a:rPr>
                <a:t>Gestante</a:t>
              </a:r>
              <a:endParaRPr lang="es-ES" sz="1200" b="1" u="sng" dirty="0">
                <a:solidFill>
                  <a:sysClr val="windowText" lastClr="000000"/>
                </a:solidFill>
                <a:latin typeface="Arial Narrow" panose="020B0606020202030204" pitchFamily="34" charset="0"/>
              </a:endParaRPr>
            </a:p>
          </p:txBody>
        </p:sp>
      </p:grpSp>
      <p:grpSp>
        <p:nvGrpSpPr>
          <p:cNvPr id="46" name="14 Grupo"/>
          <p:cNvGrpSpPr/>
          <p:nvPr/>
        </p:nvGrpSpPr>
        <p:grpSpPr>
          <a:xfrm>
            <a:off x="4320530" y="6591933"/>
            <a:ext cx="874090" cy="1127234"/>
            <a:chOff x="4542245" y="835972"/>
            <a:chExt cx="874090" cy="1127234"/>
          </a:xfrm>
        </p:grpSpPr>
        <p:grpSp>
          <p:nvGrpSpPr>
            <p:cNvPr id="47" name="1 Grupo"/>
            <p:cNvGrpSpPr/>
            <p:nvPr/>
          </p:nvGrpSpPr>
          <p:grpSpPr>
            <a:xfrm>
              <a:off x="4542245" y="1334894"/>
              <a:ext cx="874090" cy="628312"/>
              <a:chOff x="2507826" y="3203848"/>
              <a:chExt cx="874090" cy="628312"/>
            </a:xfrm>
          </p:grpSpPr>
          <p:sp>
            <p:nvSpPr>
              <p:cNvPr id="49" name="56 Rectángulo redondeado"/>
              <p:cNvSpPr/>
              <p:nvPr/>
            </p:nvSpPr>
            <p:spPr>
              <a:xfrm>
                <a:off x="2507826" y="3472120"/>
                <a:ext cx="874090"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1,08%</a:t>
                </a:r>
              </a:p>
            </p:txBody>
          </p:sp>
          <p:sp>
            <p:nvSpPr>
              <p:cNvPr id="50" name="38 Rectángulo"/>
              <p:cNvSpPr/>
              <p:nvPr/>
            </p:nvSpPr>
            <p:spPr>
              <a:xfrm>
                <a:off x="2572704" y="3203848"/>
                <a:ext cx="712054" cy="276999"/>
              </a:xfrm>
              <a:prstGeom prst="rect">
                <a:avLst/>
              </a:prstGeom>
            </p:spPr>
            <p:txBody>
              <a:bodyPr wrap="none">
                <a:spAutoFit/>
              </a:bodyPr>
              <a:lstStyle/>
              <a:p>
                <a:pPr algn="ctr"/>
                <a:r>
                  <a:rPr lang="es-ES" sz="1200" b="1" u="sng" dirty="0">
                    <a:latin typeface="Arial Narrow" panose="020B0606020202030204" pitchFamily="34" charset="0"/>
                  </a:rPr>
                  <a:t>Migrante</a:t>
                </a:r>
                <a:endParaRPr lang="es-ES" sz="1200" b="1" u="sng" dirty="0">
                  <a:solidFill>
                    <a:sysClr val="windowText" lastClr="000000"/>
                  </a:solidFill>
                  <a:latin typeface="Arial Narrow" panose="020B0606020202030204" pitchFamily="34" charset="0"/>
                </a:endParaRPr>
              </a:p>
            </p:txBody>
          </p:sp>
        </p:grpSp>
        <p:pic>
          <p:nvPicPr>
            <p:cNvPr id="48" name="Picture 6"/>
            <p:cNvPicPr>
              <a:picLocks noChangeAspect="1" noChangeArrowheads="1"/>
            </p:cNvPicPr>
            <p:nvPr/>
          </p:nvPicPr>
          <p:blipFill>
            <a:blip r:embed="rId6">
              <a:biLevel thresh="50000"/>
              <a:extLst>
                <a:ext uri="{28A0092B-C50C-407E-A947-70E740481C1C}">
                  <a14:useLocalDpi xmlns:a14="http://schemas.microsoft.com/office/drawing/2010/main" val="0"/>
                </a:ext>
              </a:extLst>
            </a:blip>
            <a:srcRect/>
            <a:stretch>
              <a:fillRect/>
            </a:stretch>
          </p:blipFill>
          <p:spPr bwMode="auto">
            <a:xfrm>
              <a:off x="4769141" y="835972"/>
              <a:ext cx="479073" cy="5532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51" name="15 Grupo"/>
          <p:cNvGrpSpPr/>
          <p:nvPr/>
        </p:nvGrpSpPr>
        <p:grpSpPr>
          <a:xfrm>
            <a:off x="6025194" y="6488567"/>
            <a:ext cx="1290798" cy="1202122"/>
            <a:chOff x="9455421" y="903990"/>
            <a:chExt cx="1290798" cy="1202122"/>
          </a:xfrm>
        </p:grpSpPr>
        <p:pic>
          <p:nvPicPr>
            <p:cNvPr id="52" name="Picture 4"/>
            <p:cNvPicPr>
              <a:picLocks noChangeAspect="1" noChangeArrowheads="1"/>
            </p:cNvPicPr>
            <p:nvPr/>
          </p:nvPicPr>
          <p:blipFill rotWithShape="1">
            <a:blip r:embed="rId7">
              <a:biLevel thresh="50000"/>
              <a:extLst>
                <a:ext uri="{28A0092B-C50C-407E-A947-70E740481C1C}">
                  <a14:useLocalDpi xmlns:a14="http://schemas.microsoft.com/office/drawing/2010/main" val="0"/>
                </a:ext>
              </a:extLst>
            </a:blip>
            <a:srcRect r="48966"/>
            <a:stretch/>
          </p:blipFill>
          <p:spPr bwMode="auto">
            <a:xfrm>
              <a:off x="9749565" y="903990"/>
              <a:ext cx="680837" cy="500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3" name="75 Grupo"/>
            <p:cNvGrpSpPr/>
            <p:nvPr/>
          </p:nvGrpSpPr>
          <p:grpSpPr>
            <a:xfrm>
              <a:off x="9455421" y="1311975"/>
              <a:ext cx="1290798" cy="794137"/>
              <a:chOff x="-344103" y="6929224"/>
              <a:chExt cx="1508162" cy="794137"/>
            </a:xfrm>
          </p:grpSpPr>
          <p:sp>
            <p:nvSpPr>
              <p:cNvPr id="54" name="76 CuadroTexto"/>
              <p:cNvSpPr txBox="1"/>
              <p:nvPr/>
            </p:nvSpPr>
            <p:spPr>
              <a:xfrm>
                <a:off x="-344103" y="6929224"/>
                <a:ext cx="1508162" cy="461665"/>
              </a:xfrm>
              <a:prstGeom prst="rect">
                <a:avLst/>
              </a:prstGeom>
              <a:noFill/>
            </p:spPr>
            <p:txBody>
              <a:bodyPr wrap="square" rtlCol="0">
                <a:spAutoFit/>
              </a:bodyPr>
              <a:lstStyle/>
              <a:p>
                <a:pPr algn="ctr"/>
                <a:r>
                  <a:rPr lang="es-ES" sz="1200" b="1" u="sng" dirty="0">
                    <a:latin typeface="Arial Narrow" panose="020B0606020202030204" pitchFamily="34" charset="0"/>
                  </a:rPr>
                  <a:t>Privado de la libertad</a:t>
                </a:r>
              </a:p>
            </p:txBody>
          </p:sp>
          <p:sp>
            <p:nvSpPr>
              <p:cNvPr id="55" name="77 Rectángulo redondeado"/>
              <p:cNvSpPr/>
              <p:nvPr/>
            </p:nvSpPr>
            <p:spPr>
              <a:xfrm>
                <a:off x="-103304" y="7363321"/>
                <a:ext cx="1024187"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0,36%</a:t>
                </a:r>
              </a:p>
            </p:txBody>
          </p:sp>
        </p:grpSp>
      </p:grpSp>
      <p:grpSp>
        <p:nvGrpSpPr>
          <p:cNvPr id="56" name="96 Grupo"/>
          <p:cNvGrpSpPr/>
          <p:nvPr/>
        </p:nvGrpSpPr>
        <p:grpSpPr>
          <a:xfrm>
            <a:off x="2205963" y="6207897"/>
            <a:ext cx="1847617" cy="436841"/>
            <a:chOff x="3060727" y="484500"/>
            <a:chExt cx="2369636" cy="436841"/>
          </a:xfrm>
        </p:grpSpPr>
        <p:sp>
          <p:nvSpPr>
            <p:cNvPr id="57" name="119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58" name="120 CuadroTexto"/>
            <p:cNvSpPr txBox="1"/>
            <p:nvPr/>
          </p:nvSpPr>
          <p:spPr>
            <a:xfrm>
              <a:off x="3600450" y="484500"/>
              <a:ext cx="1477125" cy="307777"/>
            </a:xfrm>
            <a:prstGeom prst="rect">
              <a:avLst/>
            </a:prstGeom>
            <a:noFill/>
          </p:spPr>
          <p:txBody>
            <a:bodyPr wrap="square" rtlCol="0">
              <a:spAutoFit/>
            </a:bodyPr>
            <a:lstStyle/>
            <a:p>
              <a:pPr algn="ctr"/>
              <a:r>
                <a:rPr lang="es-ES" sz="1400" b="1" dirty="0">
                  <a:latin typeface="Arial Narrow" panose="020B0606020202030204" pitchFamily="34" charset="0"/>
                </a:rPr>
                <a:t>Etnia</a:t>
              </a:r>
            </a:p>
          </p:txBody>
        </p:sp>
      </p:grpSp>
      <p:grpSp>
        <p:nvGrpSpPr>
          <p:cNvPr id="59" name="121 Grupo"/>
          <p:cNvGrpSpPr/>
          <p:nvPr/>
        </p:nvGrpSpPr>
        <p:grpSpPr>
          <a:xfrm>
            <a:off x="54374" y="6196035"/>
            <a:ext cx="1852274" cy="436841"/>
            <a:chOff x="3054754" y="484500"/>
            <a:chExt cx="2375609" cy="436841"/>
          </a:xfrm>
        </p:grpSpPr>
        <p:sp>
          <p:nvSpPr>
            <p:cNvPr id="60" name="122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61" name="123 CuadroTexto"/>
            <p:cNvSpPr txBox="1"/>
            <p:nvPr/>
          </p:nvSpPr>
          <p:spPr>
            <a:xfrm>
              <a:off x="3054754" y="484500"/>
              <a:ext cx="2339087" cy="307777"/>
            </a:xfrm>
            <a:prstGeom prst="rect">
              <a:avLst/>
            </a:prstGeom>
            <a:noFill/>
          </p:spPr>
          <p:txBody>
            <a:bodyPr wrap="square" rtlCol="0">
              <a:spAutoFit/>
            </a:bodyPr>
            <a:lstStyle/>
            <a:p>
              <a:pPr algn="ctr"/>
              <a:r>
                <a:rPr lang="es-ES" sz="1400" b="1" dirty="0">
                  <a:latin typeface="Arial Narrow" panose="020B0606020202030204" pitchFamily="34" charset="0"/>
                </a:rPr>
                <a:t>Sexo</a:t>
              </a:r>
            </a:p>
          </p:txBody>
        </p:sp>
      </p:grpSp>
      <p:grpSp>
        <p:nvGrpSpPr>
          <p:cNvPr id="62" name="124 Grupo"/>
          <p:cNvGrpSpPr/>
          <p:nvPr/>
        </p:nvGrpSpPr>
        <p:grpSpPr>
          <a:xfrm>
            <a:off x="4385408" y="6226595"/>
            <a:ext cx="2722457" cy="436841"/>
            <a:chOff x="3060727" y="484500"/>
            <a:chExt cx="2369636" cy="436841"/>
          </a:xfrm>
        </p:grpSpPr>
        <p:sp>
          <p:nvSpPr>
            <p:cNvPr id="63" name="125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64" name="126 CuadroTexto"/>
            <p:cNvSpPr txBox="1"/>
            <p:nvPr/>
          </p:nvSpPr>
          <p:spPr>
            <a:xfrm>
              <a:off x="3060727" y="484500"/>
              <a:ext cx="2369636" cy="307777"/>
            </a:xfrm>
            <a:prstGeom prst="rect">
              <a:avLst/>
            </a:prstGeom>
            <a:noFill/>
          </p:spPr>
          <p:txBody>
            <a:bodyPr wrap="square" rtlCol="0">
              <a:spAutoFit/>
            </a:bodyPr>
            <a:lstStyle/>
            <a:p>
              <a:pPr algn="ctr"/>
              <a:r>
                <a:rPr lang="es-ES" sz="1400" b="1" dirty="0">
                  <a:latin typeface="Arial Narrow" panose="020B0606020202030204" pitchFamily="34" charset="0"/>
                </a:rPr>
                <a:t>Poblaciones especiales</a:t>
              </a:r>
            </a:p>
          </p:txBody>
        </p:sp>
      </p:grpSp>
      <p:sp>
        <p:nvSpPr>
          <p:cNvPr id="66" name="62 CuadroTexto"/>
          <p:cNvSpPr txBox="1"/>
          <p:nvPr/>
        </p:nvSpPr>
        <p:spPr>
          <a:xfrm>
            <a:off x="6552777" y="12504"/>
            <a:ext cx="648121" cy="253916"/>
          </a:xfrm>
          <a:prstGeom prst="rect">
            <a:avLst/>
          </a:prstGeom>
          <a:noFill/>
        </p:spPr>
        <p:txBody>
          <a:bodyPr wrap="square" rtlCol="0">
            <a:spAutoFit/>
          </a:bodyPr>
          <a:lstStyle/>
          <a:p>
            <a:r>
              <a:rPr lang="es-ES" sz="1050" b="1" dirty="0">
                <a:latin typeface="Arial Narrow" panose="020B0606020202030204" pitchFamily="34" charset="0"/>
              </a:rPr>
              <a:t>Pág</a:t>
            </a:r>
            <a:r>
              <a:rPr lang="es-ES" sz="1050" b="1" dirty="0" smtClean="0">
                <a:latin typeface="Arial Narrow" panose="020B0606020202030204" pitchFamily="34" charset="0"/>
              </a:rPr>
              <a:t>. 21</a:t>
            </a:r>
            <a:endParaRPr lang="es-ES" sz="1050" b="1" dirty="0">
              <a:latin typeface="Arial Narrow" panose="020B0606020202030204" pitchFamily="34" charset="0"/>
            </a:endParaRPr>
          </a:p>
        </p:txBody>
      </p:sp>
      <p:sp>
        <p:nvSpPr>
          <p:cNvPr id="67" name="66 Rectángulo"/>
          <p:cNvSpPr/>
          <p:nvPr/>
        </p:nvSpPr>
        <p:spPr>
          <a:xfrm>
            <a:off x="3285509" y="7660781"/>
            <a:ext cx="649537" cy="276999"/>
          </a:xfrm>
          <a:prstGeom prst="rect">
            <a:avLst/>
          </a:prstGeom>
        </p:spPr>
        <p:txBody>
          <a:bodyPr wrap="none">
            <a:spAutoFit/>
          </a:bodyPr>
          <a:lstStyle/>
          <a:p>
            <a:r>
              <a:rPr lang="es-ES" sz="1200" b="1" dirty="0">
                <a:latin typeface="Arial Narrow" panose="020B0606020202030204" pitchFamily="34" charset="0"/>
              </a:rPr>
              <a:t>0 casos</a:t>
            </a:r>
            <a:endParaRPr lang="es-CO" sz="1200" dirty="0"/>
          </a:p>
        </p:txBody>
      </p:sp>
      <p:sp>
        <p:nvSpPr>
          <p:cNvPr id="68" name="67 Rectángulo"/>
          <p:cNvSpPr/>
          <p:nvPr/>
        </p:nvSpPr>
        <p:spPr>
          <a:xfrm>
            <a:off x="2372856" y="7671662"/>
            <a:ext cx="649537" cy="276999"/>
          </a:xfrm>
          <a:prstGeom prst="rect">
            <a:avLst/>
          </a:prstGeom>
        </p:spPr>
        <p:txBody>
          <a:bodyPr wrap="none">
            <a:spAutoFit/>
          </a:bodyPr>
          <a:lstStyle/>
          <a:p>
            <a:r>
              <a:rPr lang="es-ES" sz="1200" b="1" dirty="0">
                <a:latin typeface="Arial Narrow" panose="020B0606020202030204" pitchFamily="34" charset="0"/>
              </a:rPr>
              <a:t>3 casos</a:t>
            </a:r>
            <a:endParaRPr lang="es-CO" sz="1200" dirty="0"/>
          </a:p>
        </p:txBody>
      </p:sp>
      <p:sp>
        <p:nvSpPr>
          <p:cNvPr id="69" name="68 Rectángulo"/>
          <p:cNvSpPr/>
          <p:nvPr/>
        </p:nvSpPr>
        <p:spPr>
          <a:xfrm>
            <a:off x="218005" y="7668344"/>
            <a:ext cx="790601" cy="276999"/>
          </a:xfrm>
          <a:prstGeom prst="rect">
            <a:avLst/>
          </a:prstGeom>
        </p:spPr>
        <p:txBody>
          <a:bodyPr wrap="none">
            <a:spAutoFit/>
          </a:bodyPr>
          <a:lstStyle/>
          <a:p>
            <a:r>
              <a:rPr lang="es-ES" sz="1200" b="1" dirty="0">
                <a:latin typeface="Arial Narrow" panose="020B0606020202030204" pitchFamily="34" charset="0"/>
              </a:rPr>
              <a:t>203 casos</a:t>
            </a:r>
            <a:endParaRPr lang="es-CO" sz="1200" dirty="0"/>
          </a:p>
        </p:txBody>
      </p:sp>
      <p:sp>
        <p:nvSpPr>
          <p:cNvPr id="70" name="69 Rectángulo"/>
          <p:cNvSpPr/>
          <p:nvPr/>
        </p:nvSpPr>
        <p:spPr>
          <a:xfrm>
            <a:off x="1008162" y="7660781"/>
            <a:ext cx="790601" cy="276999"/>
          </a:xfrm>
          <a:prstGeom prst="rect">
            <a:avLst/>
          </a:prstGeom>
        </p:spPr>
        <p:txBody>
          <a:bodyPr wrap="none">
            <a:spAutoFit/>
          </a:bodyPr>
          <a:lstStyle/>
          <a:p>
            <a:r>
              <a:rPr lang="es-ES" sz="1200" b="1" dirty="0">
                <a:latin typeface="Arial Narrow" panose="020B0606020202030204" pitchFamily="34" charset="0"/>
              </a:rPr>
              <a:t>322 casos</a:t>
            </a:r>
            <a:endParaRPr lang="es-CO" sz="1200" dirty="0"/>
          </a:p>
        </p:txBody>
      </p:sp>
      <p:sp>
        <p:nvSpPr>
          <p:cNvPr id="71" name="70 Rectángulo"/>
          <p:cNvSpPr/>
          <p:nvPr/>
        </p:nvSpPr>
        <p:spPr>
          <a:xfrm>
            <a:off x="4432806" y="7674681"/>
            <a:ext cx="649537" cy="276999"/>
          </a:xfrm>
          <a:prstGeom prst="rect">
            <a:avLst/>
          </a:prstGeom>
        </p:spPr>
        <p:txBody>
          <a:bodyPr wrap="none">
            <a:spAutoFit/>
          </a:bodyPr>
          <a:lstStyle/>
          <a:p>
            <a:r>
              <a:rPr lang="es-ES" sz="1200" b="1" dirty="0">
                <a:latin typeface="Arial Narrow" panose="020B0606020202030204" pitchFamily="34" charset="0"/>
              </a:rPr>
              <a:t>6 casos</a:t>
            </a:r>
            <a:endParaRPr lang="es-CO" sz="1200" dirty="0"/>
          </a:p>
        </p:txBody>
      </p:sp>
      <p:sp>
        <p:nvSpPr>
          <p:cNvPr id="72" name="71 Rectángulo"/>
          <p:cNvSpPr/>
          <p:nvPr/>
        </p:nvSpPr>
        <p:spPr>
          <a:xfrm>
            <a:off x="5387636" y="7668343"/>
            <a:ext cx="579005" cy="276999"/>
          </a:xfrm>
          <a:prstGeom prst="rect">
            <a:avLst/>
          </a:prstGeom>
        </p:spPr>
        <p:txBody>
          <a:bodyPr wrap="none">
            <a:spAutoFit/>
          </a:bodyPr>
          <a:lstStyle/>
          <a:p>
            <a:r>
              <a:rPr lang="es-ES" sz="1200" b="1" dirty="0">
                <a:latin typeface="Arial Narrow" panose="020B0606020202030204" pitchFamily="34" charset="0"/>
              </a:rPr>
              <a:t>1 caso</a:t>
            </a:r>
            <a:endParaRPr lang="es-CO" sz="1200" dirty="0"/>
          </a:p>
        </p:txBody>
      </p:sp>
      <p:sp>
        <p:nvSpPr>
          <p:cNvPr id="73" name="72 Rectángulo"/>
          <p:cNvSpPr/>
          <p:nvPr/>
        </p:nvSpPr>
        <p:spPr>
          <a:xfrm>
            <a:off x="6350638" y="7660780"/>
            <a:ext cx="649537" cy="276999"/>
          </a:xfrm>
          <a:prstGeom prst="rect">
            <a:avLst/>
          </a:prstGeom>
        </p:spPr>
        <p:txBody>
          <a:bodyPr wrap="none">
            <a:spAutoFit/>
          </a:bodyPr>
          <a:lstStyle/>
          <a:p>
            <a:r>
              <a:rPr lang="es-ES" sz="1200" b="1" dirty="0">
                <a:latin typeface="Arial Narrow" panose="020B0606020202030204" pitchFamily="34" charset="0"/>
              </a:rPr>
              <a:t>2 casos</a:t>
            </a:r>
            <a:endParaRPr lang="es-CO" sz="1200" dirty="0"/>
          </a:p>
        </p:txBody>
      </p:sp>
      <p:pic>
        <p:nvPicPr>
          <p:cNvPr id="3" name="Imagen 2">
            <a:extLst>
              <a:ext uri="{FF2B5EF4-FFF2-40B4-BE49-F238E27FC236}">
                <a16:creationId xmlns:a16="http://schemas.microsoft.com/office/drawing/2014/main" id="{76302913-D0C8-4ED9-AFEA-C291AD93D32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46701" y="531602"/>
            <a:ext cx="6473147" cy="5001977"/>
          </a:xfrm>
          <a:prstGeom prst="rect">
            <a:avLst/>
          </a:prstGeom>
        </p:spPr>
      </p:pic>
    </p:spTree>
    <p:extLst>
      <p:ext uri="{BB962C8B-B14F-4D97-AF65-F5344CB8AC3E}">
        <p14:creationId xmlns:p14="http://schemas.microsoft.com/office/powerpoint/2010/main" val="6366661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59 Rectángulo"/>
          <p:cNvSpPr/>
          <p:nvPr/>
        </p:nvSpPr>
        <p:spPr>
          <a:xfrm>
            <a:off x="14436" y="15338"/>
            <a:ext cx="7200900" cy="390527"/>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61" name="60 Grupo"/>
          <p:cNvGrpSpPr/>
          <p:nvPr/>
        </p:nvGrpSpPr>
        <p:grpSpPr>
          <a:xfrm>
            <a:off x="291840" y="87346"/>
            <a:ext cx="5701151" cy="288032"/>
            <a:chOff x="2448322" y="33255"/>
            <a:chExt cx="5701151" cy="288032"/>
          </a:xfrm>
        </p:grpSpPr>
        <p:sp>
          <p:nvSpPr>
            <p:cNvPr id="62" name="61 Elipse"/>
            <p:cNvSpPr/>
            <p:nvPr/>
          </p:nvSpPr>
          <p:spPr>
            <a:xfrm>
              <a:off x="2448322" y="3325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63" name="62 Conector recto"/>
            <p:cNvCxnSpPr>
              <a:stCxn id="62" idx="6"/>
            </p:cNvCxnSpPr>
            <p:nvPr/>
          </p:nvCxnSpPr>
          <p:spPr>
            <a:xfrm>
              <a:off x="2736354" y="16406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64" name="63 CuadroTexto"/>
            <p:cNvSpPr txBox="1"/>
            <p:nvPr/>
          </p:nvSpPr>
          <p:spPr>
            <a:xfrm>
              <a:off x="3302536" y="44288"/>
              <a:ext cx="4846937" cy="276999"/>
            </a:xfrm>
            <a:prstGeom prst="rect">
              <a:avLst/>
            </a:prstGeom>
            <a:noFill/>
          </p:spPr>
          <p:txBody>
            <a:bodyPr wrap="square" rtlCol="0">
              <a:spAutoFit/>
            </a:bodyPr>
            <a:lstStyle/>
            <a:p>
              <a:r>
                <a:rPr lang="es-ES" sz="1200" b="1" dirty="0">
                  <a:latin typeface="Arial Narrow" panose="020B0606020202030204" pitchFamily="34" charset="0"/>
                </a:rPr>
                <a:t>Variables especificas del comportamiento del evento y curso de vida</a:t>
              </a:r>
            </a:p>
          </p:txBody>
        </p:sp>
      </p:grpSp>
      <p:sp>
        <p:nvSpPr>
          <p:cNvPr id="105" name="104 CuadroTexto"/>
          <p:cNvSpPr txBox="1"/>
          <p:nvPr/>
        </p:nvSpPr>
        <p:spPr>
          <a:xfrm>
            <a:off x="6552777" y="12504"/>
            <a:ext cx="648121" cy="253916"/>
          </a:xfrm>
          <a:prstGeom prst="rect">
            <a:avLst/>
          </a:prstGeom>
          <a:noFill/>
        </p:spPr>
        <p:txBody>
          <a:bodyPr wrap="square" rtlCol="0">
            <a:spAutoFit/>
          </a:bodyPr>
          <a:lstStyle/>
          <a:p>
            <a:r>
              <a:rPr lang="es-ES" sz="1050" b="1" dirty="0">
                <a:latin typeface="Arial Narrow" panose="020B0606020202030204" pitchFamily="34" charset="0"/>
              </a:rPr>
              <a:t>Pág</a:t>
            </a:r>
            <a:r>
              <a:rPr lang="es-ES" sz="1050" b="1" dirty="0" smtClean="0">
                <a:latin typeface="Arial Narrow" panose="020B0606020202030204" pitchFamily="34" charset="0"/>
              </a:rPr>
              <a:t>. 22</a:t>
            </a:r>
            <a:endParaRPr lang="es-ES" sz="1050" b="1" dirty="0">
              <a:latin typeface="Arial Narrow" panose="020B0606020202030204" pitchFamily="34" charset="0"/>
            </a:endParaRPr>
          </a:p>
        </p:txBody>
      </p:sp>
      <p:sp>
        <p:nvSpPr>
          <p:cNvPr id="70" name="69 Rectángulo"/>
          <p:cNvSpPr/>
          <p:nvPr/>
        </p:nvSpPr>
        <p:spPr>
          <a:xfrm>
            <a:off x="239512" y="4829476"/>
            <a:ext cx="3181350" cy="400110"/>
          </a:xfrm>
          <a:prstGeom prst="rect">
            <a:avLst/>
          </a:prstGeom>
        </p:spPr>
        <p:txBody>
          <a:bodyPr wrap="square">
            <a:spAutoFit/>
          </a:bodyPr>
          <a:lstStyle/>
          <a:p>
            <a:r>
              <a:rPr lang="es-ES" sz="600" dirty="0">
                <a:latin typeface="Arial Narrow" panose="020B0606020202030204" pitchFamily="34" charset="0"/>
              </a:rPr>
              <a:t>Fuente: SIVIGILA. Secretaria de Salud de Medellín.</a:t>
            </a:r>
          </a:p>
          <a:p>
            <a:pPr algn="just"/>
            <a:r>
              <a:rPr lang="es-ES" sz="700" dirty="0">
                <a:latin typeface="Arial Narrow" panose="020B0606020202030204" pitchFamily="34" charset="0"/>
              </a:rPr>
              <a:t>Figura. Grupo de edad y sexo de los casos notificados de intento de suicidio. Periodo epidemiológico 03. 2026. </a:t>
            </a:r>
          </a:p>
        </p:txBody>
      </p:sp>
      <p:grpSp>
        <p:nvGrpSpPr>
          <p:cNvPr id="80" name="79 Grupo"/>
          <p:cNvGrpSpPr/>
          <p:nvPr/>
        </p:nvGrpSpPr>
        <p:grpSpPr>
          <a:xfrm>
            <a:off x="1566124" y="614149"/>
            <a:ext cx="3599812" cy="1558333"/>
            <a:chOff x="201462" y="-3092190"/>
            <a:chExt cx="5615467" cy="2421116"/>
          </a:xfrm>
        </p:grpSpPr>
        <p:pic>
          <p:nvPicPr>
            <p:cNvPr id="8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462" y="-3092190"/>
              <a:ext cx="1171575" cy="10763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pic>
          <p:nvPicPr>
            <p:cNvPr id="8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005" y="-1890274"/>
              <a:ext cx="1028699" cy="1219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pic>
          <p:nvPicPr>
            <p:cNvPr id="98"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7961" y="-1883222"/>
              <a:ext cx="1029111" cy="11773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
          <p:nvSpPr>
            <p:cNvPr id="99" name="98 Flecha izquierda"/>
            <p:cNvSpPr/>
            <p:nvPr/>
          </p:nvSpPr>
          <p:spPr>
            <a:xfrm rot="10800000">
              <a:off x="1444980" y="-2715136"/>
              <a:ext cx="269965" cy="352089"/>
            </a:xfrm>
            <a:prstGeom prst="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00" b="1">
                <a:solidFill>
                  <a:schemeClr val="tx1"/>
                </a:solidFill>
                <a:latin typeface="Arial Narrow" panose="020B0606020202030204" pitchFamily="34" charset="0"/>
              </a:endParaRPr>
            </a:p>
          </p:txBody>
        </p:sp>
        <p:sp>
          <p:nvSpPr>
            <p:cNvPr id="100" name="99 Redondear rectángulo de esquina diagonal"/>
            <p:cNvSpPr/>
            <p:nvPr/>
          </p:nvSpPr>
          <p:spPr>
            <a:xfrm>
              <a:off x="1813500" y="-2825077"/>
              <a:ext cx="1238547" cy="576003"/>
            </a:xfrm>
            <a:prstGeom prst="round2DiagRect">
              <a:avLst/>
            </a:prstGeom>
            <a:solidFill>
              <a:srgbClr val="7030A0">
                <a:alpha val="65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b="1" dirty="0">
                  <a:solidFill>
                    <a:schemeClr val="tx1"/>
                  </a:solidFill>
                  <a:latin typeface="Arial Narrow" panose="020B0606020202030204" pitchFamily="34" charset="0"/>
                </a:rPr>
                <a:t>78,50%</a:t>
              </a:r>
            </a:p>
          </p:txBody>
        </p:sp>
        <p:sp>
          <p:nvSpPr>
            <p:cNvPr id="101" name="100 Flecha izquierda"/>
            <p:cNvSpPr/>
            <p:nvPr/>
          </p:nvSpPr>
          <p:spPr>
            <a:xfrm rot="10800000">
              <a:off x="4276386" y="-2735518"/>
              <a:ext cx="269965" cy="352088"/>
            </a:xfrm>
            <a:prstGeom prst="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00" b="1">
                <a:solidFill>
                  <a:schemeClr val="tx1"/>
                </a:solidFill>
                <a:latin typeface="Arial Narrow" panose="020B0606020202030204" pitchFamily="34" charset="0"/>
              </a:endParaRPr>
            </a:p>
          </p:txBody>
        </p:sp>
        <p:sp>
          <p:nvSpPr>
            <p:cNvPr id="102" name="101 Redondear rectángulo de esquina diagonal"/>
            <p:cNvSpPr/>
            <p:nvPr/>
          </p:nvSpPr>
          <p:spPr>
            <a:xfrm>
              <a:off x="4644907" y="-2845458"/>
              <a:ext cx="1172022" cy="576003"/>
            </a:xfrm>
            <a:prstGeom prst="round2DiagRect">
              <a:avLst/>
            </a:prstGeom>
            <a:solidFill>
              <a:srgbClr val="7030A0">
                <a:alpha val="65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b="1" dirty="0">
                  <a:solidFill>
                    <a:schemeClr val="tx1"/>
                  </a:solidFill>
                  <a:latin typeface="Arial Narrow" panose="020B0606020202030204" pitchFamily="34" charset="0"/>
                </a:rPr>
                <a:t>8,97%</a:t>
              </a:r>
            </a:p>
          </p:txBody>
        </p:sp>
        <p:sp>
          <p:nvSpPr>
            <p:cNvPr id="103" name="102 Flecha izquierda"/>
            <p:cNvSpPr/>
            <p:nvPr/>
          </p:nvSpPr>
          <p:spPr>
            <a:xfrm rot="10800000">
              <a:off x="1440801" y="-1456720"/>
              <a:ext cx="269965" cy="352088"/>
            </a:xfrm>
            <a:prstGeom prst="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00" b="1">
                <a:solidFill>
                  <a:schemeClr val="tx1"/>
                </a:solidFill>
                <a:latin typeface="Arial Narrow" panose="020B0606020202030204" pitchFamily="34" charset="0"/>
              </a:endParaRPr>
            </a:p>
          </p:txBody>
        </p:sp>
        <p:sp>
          <p:nvSpPr>
            <p:cNvPr id="104" name="103 Redondear rectángulo de esquina diagonal"/>
            <p:cNvSpPr/>
            <p:nvPr/>
          </p:nvSpPr>
          <p:spPr>
            <a:xfrm>
              <a:off x="1809321" y="-1566661"/>
              <a:ext cx="1124063" cy="576005"/>
            </a:xfrm>
            <a:prstGeom prst="round2DiagRect">
              <a:avLst/>
            </a:prstGeom>
            <a:solidFill>
              <a:srgbClr val="7030A0">
                <a:alpha val="65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b="1" dirty="0">
                  <a:solidFill>
                    <a:schemeClr val="tx1"/>
                  </a:solidFill>
                  <a:latin typeface="Arial Narrow" panose="020B0606020202030204" pitchFamily="34" charset="0"/>
                </a:rPr>
                <a:t>5,98%</a:t>
              </a:r>
            </a:p>
          </p:txBody>
        </p:sp>
        <p:sp>
          <p:nvSpPr>
            <p:cNvPr id="106" name="105 Flecha izquierda"/>
            <p:cNvSpPr/>
            <p:nvPr/>
          </p:nvSpPr>
          <p:spPr>
            <a:xfrm rot="10800000">
              <a:off x="4365499" y="-1491264"/>
              <a:ext cx="269965" cy="352088"/>
            </a:xfrm>
            <a:prstGeom prst="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00" b="1">
                <a:solidFill>
                  <a:schemeClr val="tx1"/>
                </a:solidFill>
                <a:latin typeface="Arial Narrow" panose="020B0606020202030204" pitchFamily="34" charset="0"/>
              </a:endParaRPr>
            </a:p>
          </p:txBody>
        </p:sp>
        <p:sp>
          <p:nvSpPr>
            <p:cNvPr id="107" name="106 Redondear rectángulo de esquina diagonal"/>
            <p:cNvSpPr/>
            <p:nvPr/>
          </p:nvSpPr>
          <p:spPr>
            <a:xfrm>
              <a:off x="4734017" y="-1601205"/>
              <a:ext cx="1082910" cy="576005"/>
            </a:xfrm>
            <a:prstGeom prst="round2DiagRect">
              <a:avLst/>
            </a:prstGeom>
            <a:solidFill>
              <a:srgbClr val="7030A0">
                <a:alpha val="65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b="1" dirty="0">
                  <a:solidFill>
                    <a:schemeClr val="tx1"/>
                  </a:solidFill>
                  <a:latin typeface="Arial Narrow" panose="020B0606020202030204" pitchFamily="34" charset="0"/>
                </a:rPr>
                <a:t>3,93%</a:t>
              </a:r>
            </a:p>
          </p:txBody>
        </p:sp>
      </p:grpSp>
      <p:sp>
        <p:nvSpPr>
          <p:cNvPr id="113" name="112 CuadroTexto"/>
          <p:cNvSpPr txBox="1"/>
          <p:nvPr/>
        </p:nvSpPr>
        <p:spPr>
          <a:xfrm>
            <a:off x="2195869" y="1110754"/>
            <a:ext cx="1620605" cy="276999"/>
          </a:xfrm>
          <a:prstGeom prst="rect">
            <a:avLst/>
          </a:prstGeom>
          <a:noFill/>
        </p:spPr>
        <p:txBody>
          <a:bodyPr wrap="square" rtlCol="0">
            <a:spAutoFit/>
          </a:bodyPr>
          <a:lstStyle/>
          <a:p>
            <a:pPr algn="ctr"/>
            <a:r>
              <a:rPr lang="es-ES" sz="1200" b="1" dirty="0">
                <a:latin typeface="Arial Narrow" panose="020B0606020202030204" pitchFamily="34" charset="0"/>
              </a:rPr>
              <a:t>420 casos</a:t>
            </a:r>
          </a:p>
        </p:txBody>
      </p:sp>
      <p:sp>
        <p:nvSpPr>
          <p:cNvPr id="114" name="113 CuadroTexto"/>
          <p:cNvSpPr txBox="1"/>
          <p:nvPr/>
        </p:nvSpPr>
        <p:spPr>
          <a:xfrm>
            <a:off x="3917158" y="1156864"/>
            <a:ext cx="1620605" cy="276999"/>
          </a:xfrm>
          <a:prstGeom prst="rect">
            <a:avLst/>
          </a:prstGeom>
          <a:noFill/>
        </p:spPr>
        <p:txBody>
          <a:bodyPr wrap="square" rtlCol="0">
            <a:spAutoFit/>
          </a:bodyPr>
          <a:lstStyle/>
          <a:p>
            <a:pPr algn="ctr"/>
            <a:r>
              <a:rPr lang="es-ES" sz="1200" b="1" dirty="0">
                <a:latin typeface="Arial Narrow" panose="020B0606020202030204" pitchFamily="34" charset="0"/>
              </a:rPr>
              <a:t>48 casos</a:t>
            </a:r>
          </a:p>
        </p:txBody>
      </p:sp>
      <p:sp>
        <p:nvSpPr>
          <p:cNvPr id="115" name="114 CuadroTexto"/>
          <p:cNvSpPr txBox="1"/>
          <p:nvPr/>
        </p:nvSpPr>
        <p:spPr>
          <a:xfrm>
            <a:off x="2069427" y="1966785"/>
            <a:ext cx="1620605" cy="276999"/>
          </a:xfrm>
          <a:prstGeom prst="rect">
            <a:avLst/>
          </a:prstGeom>
          <a:noFill/>
        </p:spPr>
        <p:txBody>
          <a:bodyPr wrap="square" rtlCol="0">
            <a:spAutoFit/>
          </a:bodyPr>
          <a:lstStyle/>
          <a:p>
            <a:pPr algn="ctr"/>
            <a:r>
              <a:rPr lang="es-ES" sz="1200" b="1" dirty="0">
                <a:latin typeface="Arial Narrow" panose="020B0606020202030204" pitchFamily="34" charset="0"/>
              </a:rPr>
              <a:t>32 casos</a:t>
            </a:r>
          </a:p>
        </p:txBody>
      </p:sp>
      <p:sp>
        <p:nvSpPr>
          <p:cNvPr id="116" name="115 CuadroTexto"/>
          <p:cNvSpPr txBox="1"/>
          <p:nvPr/>
        </p:nvSpPr>
        <p:spPr>
          <a:xfrm>
            <a:off x="3996069" y="1990745"/>
            <a:ext cx="1620605" cy="276999"/>
          </a:xfrm>
          <a:prstGeom prst="rect">
            <a:avLst/>
          </a:prstGeom>
          <a:noFill/>
        </p:spPr>
        <p:txBody>
          <a:bodyPr wrap="square" rtlCol="0">
            <a:spAutoFit/>
          </a:bodyPr>
          <a:lstStyle/>
          <a:p>
            <a:pPr algn="ctr"/>
            <a:r>
              <a:rPr lang="es-ES" sz="1200" b="1" dirty="0">
                <a:latin typeface="Arial Narrow" panose="020B0606020202030204" pitchFamily="34" charset="0"/>
              </a:rPr>
              <a:t>21 casos</a:t>
            </a:r>
          </a:p>
        </p:txBody>
      </p:sp>
      <p:sp>
        <p:nvSpPr>
          <p:cNvPr id="117" name="116 Rectángulo"/>
          <p:cNvSpPr/>
          <p:nvPr/>
        </p:nvSpPr>
        <p:spPr>
          <a:xfrm>
            <a:off x="3732411" y="4963406"/>
            <a:ext cx="3507593" cy="307777"/>
          </a:xfrm>
          <a:prstGeom prst="rect">
            <a:avLst/>
          </a:prstGeom>
        </p:spPr>
        <p:txBody>
          <a:bodyPr wrap="square">
            <a:spAutoFit/>
          </a:bodyPr>
          <a:lstStyle/>
          <a:p>
            <a:r>
              <a:rPr lang="es-ES" sz="700" dirty="0">
                <a:latin typeface="Arial Narrow" panose="020B0606020202030204" pitchFamily="34" charset="0"/>
              </a:rPr>
              <a:t>Fuente: SIVIGILA. Secretaria de Salud de Medellín.</a:t>
            </a:r>
          </a:p>
          <a:p>
            <a:pPr algn="just"/>
            <a:r>
              <a:rPr lang="es-ES" sz="700" dirty="0">
                <a:latin typeface="Arial Narrow" panose="020B0606020202030204" pitchFamily="34" charset="0"/>
              </a:rPr>
              <a:t>Figura. Factores desencadenantes de intento de suicidio. Periodo epidemiológico 03. 2026. </a:t>
            </a:r>
          </a:p>
        </p:txBody>
      </p:sp>
      <p:sp>
        <p:nvSpPr>
          <p:cNvPr id="118" name="117 Rectángulo"/>
          <p:cNvSpPr/>
          <p:nvPr/>
        </p:nvSpPr>
        <p:spPr>
          <a:xfrm>
            <a:off x="1925567" y="7380312"/>
            <a:ext cx="3520439" cy="307777"/>
          </a:xfrm>
          <a:prstGeom prst="rect">
            <a:avLst/>
          </a:prstGeom>
        </p:spPr>
        <p:txBody>
          <a:bodyPr wrap="square">
            <a:spAutoFit/>
          </a:bodyPr>
          <a:lstStyle/>
          <a:p>
            <a:r>
              <a:rPr lang="es-ES" sz="700" dirty="0">
                <a:latin typeface="Arial Narrow" panose="020B0606020202030204" pitchFamily="34" charset="0"/>
              </a:rPr>
              <a:t>Fuente: SIVIGILA. Secretaria de Salud de Medellín.</a:t>
            </a:r>
          </a:p>
          <a:p>
            <a:pPr algn="just"/>
            <a:r>
              <a:rPr lang="es-ES" sz="700" dirty="0">
                <a:latin typeface="Arial Narrow" panose="020B0606020202030204" pitchFamily="34" charset="0"/>
              </a:rPr>
              <a:t>Figura. Factores de riesgo de intento de suicidio. Periodo epidemiológico 03. 2026. </a:t>
            </a:r>
          </a:p>
        </p:txBody>
      </p:sp>
      <p:sp>
        <p:nvSpPr>
          <p:cNvPr id="85" name="84 Rectángulo"/>
          <p:cNvSpPr/>
          <p:nvPr/>
        </p:nvSpPr>
        <p:spPr>
          <a:xfrm>
            <a:off x="-27139" y="7924844"/>
            <a:ext cx="7226190" cy="1223412"/>
          </a:xfrm>
          <a:prstGeom prst="rect">
            <a:avLst/>
          </a:prstGeom>
        </p:spPr>
        <p:txBody>
          <a:bodyPr wrap="square">
            <a:spAutoFit/>
          </a:bodyPr>
          <a:lstStyle/>
          <a:p>
            <a:pPr algn="just"/>
            <a:r>
              <a:rPr lang="es-CO" sz="1050" dirty="0">
                <a:latin typeface="Arial Narrow" panose="020B0606020202030204" pitchFamily="34" charset="0"/>
              </a:rPr>
              <a:t>El intento de suicidio es uno de los eventos de interés en salud pública que da cuenta de la salud mental de una comunidad. Cabe resaltar que algunas situaciones que pueden favorecer esta situación y que se han percibido en las visitas epidemiológicas de campo son: problemas familiares, con la pareja o expareja, enfermedades crónicas o dolor, problemas laborales, económicos y judiciales, violencia física o sexual, entre otras. La relación hombre: mujer es de aproximadamente 2 mujeres por cada hombre, en tanto que de acuerdo al curso de vida, las personas más afectadas se encuentran entre los 15 y los 34 años de edad, siendo el 67,2% del total de los casos. La cobertura de las visitas de campo que realizan los psicólogos de la secretaría de salud es del 57</a:t>
            </a:r>
            <a:r>
              <a:rPr lang="es-CO" sz="1050" b="1" dirty="0">
                <a:latin typeface="Arial Narrow" panose="020B0606020202030204" pitchFamily="34" charset="0"/>
              </a:rPr>
              <a:t>%, </a:t>
            </a:r>
            <a:r>
              <a:rPr lang="es-CO" sz="1050" dirty="0">
                <a:latin typeface="Arial Narrow" panose="020B0606020202030204" pitchFamily="34" charset="0"/>
              </a:rPr>
              <a:t>con respecto a los casos notificados en el período epidemiológico 03. El evento se está registrando desde la infancia, situación que debe ser tenida en cuenta al momento de diseñar estrategias de prevención.</a:t>
            </a:r>
            <a:endParaRPr lang="es-ES" sz="1050" dirty="0">
              <a:latin typeface="Arial Narrow" panose="020B0606020202030204" pitchFamily="34" charset="0"/>
            </a:endParaRPr>
          </a:p>
        </p:txBody>
      </p:sp>
      <p:sp>
        <p:nvSpPr>
          <p:cNvPr id="109" name="108 Rectángulo"/>
          <p:cNvSpPr/>
          <p:nvPr/>
        </p:nvSpPr>
        <p:spPr>
          <a:xfrm>
            <a:off x="-1849" y="7645552"/>
            <a:ext cx="7200900" cy="310824"/>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110" name="109 Grupo"/>
          <p:cNvGrpSpPr/>
          <p:nvPr/>
        </p:nvGrpSpPr>
        <p:grpSpPr>
          <a:xfrm>
            <a:off x="190189" y="7663143"/>
            <a:ext cx="3446504" cy="276999"/>
            <a:chOff x="2448322" y="33831"/>
            <a:chExt cx="3446504" cy="276999"/>
          </a:xfrm>
        </p:grpSpPr>
        <p:sp>
          <p:nvSpPr>
            <p:cNvPr id="111" name="110 Elipse"/>
            <p:cNvSpPr/>
            <p:nvPr/>
          </p:nvSpPr>
          <p:spPr>
            <a:xfrm>
              <a:off x="2448322" y="33831"/>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12" name="111 Conector recto"/>
            <p:cNvCxnSpPr>
              <a:stCxn id="111" idx="6"/>
            </p:cNvCxnSpPr>
            <p:nvPr/>
          </p:nvCxnSpPr>
          <p:spPr>
            <a:xfrm>
              <a:off x="2736354" y="164636"/>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19" name="118 CuadroTexto"/>
            <p:cNvSpPr txBox="1"/>
            <p:nvPr/>
          </p:nvSpPr>
          <p:spPr>
            <a:xfrm>
              <a:off x="3302538" y="33831"/>
              <a:ext cx="2592288" cy="276999"/>
            </a:xfrm>
            <a:prstGeom prst="rect">
              <a:avLst/>
            </a:prstGeom>
            <a:noFill/>
          </p:spPr>
          <p:txBody>
            <a:bodyPr wrap="square" rtlCol="0">
              <a:spAutoFit/>
            </a:bodyPr>
            <a:lstStyle/>
            <a:p>
              <a:r>
                <a:rPr lang="es-ES" sz="1200" b="1" dirty="0">
                  <a:latin typeface="Arial Narrow" panose="020B0606020202030204" pitchFamily="34" charset="0"/>
                </a:rPr>
                <a:t>Consideraciones técnicas</a:t>
              </a:r>
            </a:p>
          </p:txBody>
        </p:sp>
      </p:grpSp>
      <p:sp>
        <p:nvSpPr>
          <p:cNvPr id="3" name="AutoShape 4" descr="https://i1.wp.com/periodicovictoria.mx/wp-content/uploads/2016/04/1-infografi%CC%81a-suicidio.jpg?fit=1403%2C150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7" name="Picture 6"/>
          <p:cNvPicPr>
            <a:picLocks noChangeAspect="1" noChangeArrowheads="1"/>
          </p:cNvPicPr>
          <p:nvPr/>
        </p:nvPicPr>
        <p:blipFill>
          <a:blip r:embed="rId5" cstate="print">
            <a:biLevel thresh="75000"/>
            <a:extLst>
              <a:ext uri="{28A0092B-C50C-407E-A947-70E740481C1C}">
                <a14:useLocalDpi xmlns:a14="http://schemas.microsoft.com/office/drawing/2010/main" val="0"/>
              </a:ext>
            </a:extLst>
          </a:blip>
          <a:srcRect/>
          <a:stretch>
            <a:fillRect/>
          </a:stretch>
        </p:blipFill>
        <p:spPr bwMode="auto">
          <a:xfrm>
            <a:off x="3420861" y="706877"/>
            <a:ext cx="704106" cy="375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8" name="107 Rectángulo"/>
          <p:cNvSpPr/>
          <p:nvPr/>
        </p:nvSpPr>
        <p:spPr>
          <a:xfrm>
            <a:off x="1786566" y="2239347"/>
            <a:ext cx="3507593" cy="415498"/>
          </a:xfrm>
          <a:prstGeom prst="rect">
            <a:avLst/>
          </a:prstGeom>
        </p:spPr>
        <p:txBody>
          <a:bodyPr wrap="square">
            <a:spAutoFit/>
          </a:bodyPr>
          <a:lstStyle/>
          <a:p>
            <a:pPr algn="just"/>
            <a:r>
              <a:rPr lang="es-ES" sz="1050" dirty="0">
                <a:latin typeface="Arial Narrow" panose="020B0606020202030204" pitchFamily="34" charset="0"/>
              </a:rPr>
              <a:t>Figura. Mecanismo de intento de suicidio. Periodo epidemiológico 03  2026</a:t>
            </a:r>
          </a:p>
        </p:txBody>
      </p:sp>
      <p:graphicFrame>
        <p:nvGraphicFramePr>
          <p:cNvPr id="39" name="Gráfico 38">
            <a:extLst>
              <a:ext uri="{FF2B5EF4-FFF2-40B4-BE49-F238E27FC236}">
                <a16:creationId xmlns:a16="http://schemas.microsoft.com/office/drawing/2014/main" id="{2FEBFBCC-3A8D-41FE-B5B9-C84CA1B103D8}"/>
              </a:ext>
            </a:extLst>
          </p:cNvPr>
          <p:cNvGraphicFramePr>
            <a:graphicFrameLocks/>
          </p:cNvGraphicFramePr>
          <p:nvPr>
            <p:extLst/>
          </p:nvPr>
        </p:nvGraphicFramePr>
        <p:xfrm>
          <a:off x="-27140" y="2634118"/>
          <a:ext cx="3448001" cy="233756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3" name="Gráfico 42">
            <a:extLst>
              <a:ext uri="{FF2B5EF4-FFF2-40B4-BE49-F238E27FC236}">
                <a16:creationId xmlns:a16="http://schemas.microsoft.com/office/drawing/2014/main" id="{ABC962FC-1F8B-48F7-9A3C-C6BABC613633}"/>
              </a:ext>
            </a:extLst>
          </p:cNvPr>
          <p:cNvGraphicFramePr>
            <a:graphicFrameLocks/>
          </p:cNvGraphicFramePr>
          <p:nvPr>
            <p:extLst/>
          </p:nvPr>
        </p:nvGraphicFramePr>
        <p:xfrm>
          <a:off x="3420861" y="2536302"/>
          <a:ext cx="3825710" cy="261745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44" name="Gráfico 43">
            <a:extLst>
              <a:ext uri="{FF2B5EF4-FFF2-40B4-BE49-F238E27FC236}">
                <a16:creationId xmlns:a16="http://schemas.microsoft.com/office/drawing/2014/main" id="{105FDB46-8C64-4923-BE72-2F605C6B19F0}"/>
              </a:ext>
            </a:extLst>
          </p:cNvPr>
          <p:cNvGraphicFramePr>
            <a:graphicFrameLocks/>
          </p:cNvGraphicFramePr>
          <p:nvPr>
            <p:extLst/>
          </p:nvPr>
        </p:nvGraphicFramePr>
        <p:xfrm>
          <a:off x="1500395" y="5357254"/>
          <a:ext cx="4188287" cy="2180893"/>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18557126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3" name="Picture 9"/>
          <p:cNvPicPr>
            <a:picLocks noChangeAspect="1" noChangeArrowheads="1"/>
          </p:cNvPicPr>
          <p:nvPr/>
        </p:nvPicPr>
        <p:blipFill rotWithShape="1">
          <a:blip r:embed="rId2">
            <a:extLst>
              <a:ext uri="{28A0092B-C50C-407E-A947-70E740481C1C}">
                <a14:useLocalDpi xmlns:a14="http://schemas.microsoft.com/office/drawing/2010/main" val="0"/>
              </a:ext>
            </a:extLst>
          </a:blip>
          <a:srcRect t="51432"/>
          <a:stretch/>
        </p:blipFill>
        <p:spPr bwMode="auto">
          <a:xfrm>
            <a:off x="89073" y="2099901"/>
            <a:ext cx="2510954" cy="3349328"/>
          </a:xfrm>
          <a:prstGeom prst="rect">
            <a:avLst/>
          </a:prstGeom>
          <a:solidFill>
            <a:schemeClr val="bg2"/>
          </a:solidFill>
          <a:ln>
            <a:solidFill>
              <a:schemeClr val="accent6">
                <a:lumMod val="20000"/>
                <a:lumOff val="80000"/>
              </a:schemeClr>
            </a:solidFill>
          </a:ln>
        </p:spPr>
      </p:pic>
      <p:sp>
        <p:nvSpPr>
          <p:cNvPr id="5" name="4 CuadroTexto"/>
          <p:cNvSpPr txBox="1"/>
          <p:nvPr/>
        </p:nvSpPr>
        <p:spPr>
          <a:xfrm>
            <a:off x="58476" y="1802790"/>
            <a:ext cx="2421504" cy="276999"/>
          </a:xfrm>
          <a:prstGeom prst="rect">
            <a:avLst/>
          </a:prstGeom>
          <a:noFill/>
          <a:ln>
            <a:noFill/>
          </a:ln>
        </p:spPr>
        <p:txBody>
          <a:bodyPr wrap="square" rtlCol="0">
            <a:spAutoFit/>
          </a:bodyPr>
          <a:lstStyle/>
          <a:p>
            <a:pPr algn="ctr"/>
            <a:r>
              <a:rPr lang="es-ES" sz="1200" b="1" dirty="0">
                <a:latin typeface="Arial Narrow" panose="020B0606020202030204" pitchFamily="34" charset="0"/>
              </a:rPr>
              <a:t>Periodo epidemiológico III-2026 p</a:t>
            </a:r>
          </a:p>
        </p:txBody>
      </p:sp>
      <p:sp>
        <p:nvSpPr>
          <p:cNvPr id="6" name="5 Rectángulo"/>
          <p:cNvSpPr/>
          <p:nvPr/>
        </p:nvSpPr>
        <p:spPr>
          <a:xfrm>
            <a:off x="2649196" y="4089367"/>
            <a:ext cx="4282370" cy="646331"/>
          </a:xfrm>
          <a:prstGeom prst="rect">
            <a:avLst/>
          </a:prstGeom>
        </p:spPr>
        <p:txBody>
          <a:bodyPr wrap="square">
            <a:spAutoFit/>
          </a:bodyPr>
          <a:lstStyle/>
          <a:p>
            <a:r>
              <a:rPr lang="es-ES" sz="800" i="1" dirty="0">
                <a:latin typeface="Arial Narrow" panose="020B0606020202030204" pitchFamily="34" charset="0"/>
              </a:rPr>
              <a:t>Fuente: SVIIGILA. Secretaria de Salud de Medellín. PEIII – 2026.</a:t>
            </a:r>
          </a:p>
          <a:p>
            <a:endParaRPr lang="es-ES" sz="800" dirty="0">
              <a:latin typeface="Arial Narrow" panose="020B0606020202030204" pitchFamily="34" charset="0"/>
            </a:endParaRPr>
          </a:p>
          <a:p>
            <a:pPr algn="just"/>
            <a:r>
              <a:rPr lang="es-ES" sz="1000" dirty="0">
                <a:latin typeface="Arial Narrow" panose="020B0606020202030204" pitchFamily="34" charset="0"/>
              </a:rPr>
              <a:t>Figura. Canal endémico de Violencias de género e intrafamiliar y ataques con agentes químicos Medellín, a Periodo III 2026p.</a:t>
            </a:r>
          </a:p>
        </p:txBody>
      </p:sp>
      <p:grpSp>
        <p:nvGrpSpPr>
          <p:cNvPr id="8" name="7 Grupo"/>
          <p:cNvGrpSpPr/>
          <p:nvPr/>
        </p:nvGrpSpPr>
        <p:grpSpPr>
          <a:xfrm>
            <a:off x="138242" y="3779912"/>
            <a:ext cx="2181441" cy="494380"/>
            <a:chOff x="2234969" y="3379972"/>
            <a:chExt cx="4719140" cy="915811"/>
          </a:xfrm>
        </p:grpSpPr>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4969" y="3379972"/>
              <a:ext cx="4719140" cy="9048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154989" y="3554602"/>
              <a:ext cx="1912278" cy="741181"/>
            </a:xfrm>
            <a:prstGeom prst="rect">
              <a:avLst/>
            </a:prstGeom>
            <a:noFill/>
          </p:spPr>
          <p:txBody>
            <a:bodyPr wrap="square" rtlCol="0">
              <a:spAutoFit/>
            </a:bodyPr>
            <a:lstStyle/>
            <a:p>
              <a:pPr algn="ctr"/>
              <a:r>
                <a:rPr lang="es-ES" sz="2000" b="1" dirty="0">
                  <a:latin typeface="Arial Narrow" panose="020B0606020202030204" pitchFamily="34" charset="0"/>
                </a:rPr>
                <a:t>1730</a:t>
              </a:r>
            </a:p>
          </p:txBody>
        </p:sp>
      </p:grpSp>
      <p:sp>
        <p:nvSpPr>
          <p:cNvPr id="9" name="8 CuadroTexto"/>
          <p:cNvSpPr txBox="1"/>
          <p:nvPr/>
        </p:nvSpPr>
        <p:spPr>
          <a:xfrm>
            <a:off x="138242" y="4268388"/>
            <a:ext cx="2181441" cy="1107996"/>
          </a:xfrm>
          <a:prstGeom prst="rect">
            <a:avLst/>
          </a:prstGeom>
          <a:noFill/>
        </p:spPr>
        <p:txBody>
          <a:bodyPr wrap="square" rtlCol="0">
            <a:spAutoFit/>
          </a:bodyPr>
          <a:lstStyle/>
          <a:p>
            <a:pPr algn="ctr"/>
            <a:r>
              <a:rPr lang="es-ES" sz="1100" b="1" dirty="0">
                <a:latin typeface="Arial Narrow" panose="020B0606020202030204" pitchFamily="34" charset="0"/>
              </a:rPr>
              <a:t>Se presenta una disminución en los reportes con respecto al mismo período del año anterior, dicha disminución es del 47,6%, dado que para este momento del año 2025, se registraban 3306 casos. </a:t>
            </a:r>
          </a:p>
        </p:txBody>
      </p:sp>
      <p:grpSp>
        <p:nvGrpSpPr>
          <p:cNvPr id="15" name="14 Grupo"/>
          <p:cNvGrpSpPr/>
          <p:nvPr/>
        </p:nvGrpSpPr>
        <p:grpSpPr>
          <a:xfrm>
            <a:off x="2880370" y="228240"/>
            <a:ext cx="3528392" cy="307777"/>
            <a:chOff x="2448322" y="37577"/>
            <a:chExt cx="3528392" cy="307777"/>
          </a:xfrm>
        </p:grpSpPr>
        <p:sp>
          <p:nvSpPr>
            <p:cNvPr id="11" name="10 Elipse"/>
            <p:cNvSpPr/>
            <p:nvPr/>
          </p:nvSpPr>
          <p:spPr>
            <a:xfrm>
              <a:off x="2448322" y="74775"/>
              <a:ext cx="288032" cy="261610"/>
            </a:xfrm>
            <a:prstGeom prst="ellipse">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accent3">
                    <a:lumMod val="60000"/>
                    <a:lumOff val="40000"/>
                  </a:schemeClr>
                </a:solidFill>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84426" y="37577"/>
              <a:ext cx="2592288" cy="307777"/>
            </a:xfrm>
            <a:prstGeom prst="rect">
              <a:avLst/>
            </a:prstGeom>
            <a:noFill/>
          </p:spPr>
          <p:txBody>
            <a:bodyPr wrap="square" rtlCol="0">
              <a:spAutoFit/>
            </a:bodyPr>
            <a:lstStyle/>
            <a:p>
              <a:r>
                <a:rPr lang="es-ES" sz="1400" b="1" dirty="0">
                  <a:latin typeface="Arial Narrow" panose="020B0606020202030204" pitchFamily="34" charset="0"/>
                </a:rPr>
                <a:t>Comportamiento</a:t>
              </a:r>
              <a:r>
                <a:rPr lang="es-ES" sz="1200" b="1" dirty="0">
                  <a:latin typeface="Arial Narrow" panose="020B0606020202030204" pitchFamily="34" charset="0"/>
                </a:rPr>
                <a:t> </a:t>
              </a:r>
              <a:r>
                <a:rPr lang="es-ES" sz="1400" b="1" dirty="0">
                  <a:latin typeface="Arial Narrow" panose="020B0606020202030204" pitchFamily="34" charset="0"/>
                </a:rPr>
                <a:t>de la notificación</a:t>
              </a:r>
            </a:p>
          </p:txBody>
        </p:sp>
      </p:grpSp>
      <p:sp>
        <p:nvSpPr>
          <p:cNvPr id="14" name="13 Rectángulo"/>
          <p:cNvSpPr/>
          <p:nvPr/>
        </p:nvSpPr>
        <p:spPr>
          <a:xfrm>
            <a:off x="14040" y="5621756"/>
            <a:ext cx="7138208" cy="100381"/>
          </a:xfrm>
          <a:prstGeom prst="rect">
            <a:avLst/>
          </a:prstGeom>
          <a:solidFill>
            <a:schemeClr val="accent5">
              <a:lumMod val="20000"/>
              <a:lumOff val="8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4" name="53 Rectángulo"/>
          <p:cNvSpPr/>
          <p:nvPr/>
        </p:nvSpPr>
        <p:spPr>
          <a:xfrm>
            <a:off x="288082" y="8432294"/>
            <a:ext cx="5347148" cy="523220"/>
          </a:xfrm>
          <a:prstGeom prst="rect">
            <a:avLst/>
          </a:prstGeom>
        </p:spPr>
        <p:txBody>
          <a:bodyPr wrap="square">
            <a:spAutoFit/>
          </a:bodyPr>
          <a:lstStyle/>
          <a:p>
            <a:r>
              <a:rPr lang="es-ES" sz="600" dirty="0">
                <a:latin typeface="Arial Narrow" panose="020B0606020202030204" pitchFamily="34" charset="0"/>
              </a:rPr>
              <a:t>Fuente: SVIIGILA. Secretaria de Salud de Medellín. PE III – 2026.</a:t>
            </a:r>
          </a:p>
          <a:p>
            <a:endParaRPr lang="es-ES" sz="600" dirty="0">
              <a:latin typeface="Arial Narrow" panose="020B0606020202030204" pitchFamily="34" charset="0"/>
            </a:endParaRPr>
          </a:p>
          <a:p>
            <a:pPr algn="just"/>
            <a:r>
              <a:rPr lang="es-ES" sz="800" dirty="0">
                <a:latin typeface="Arial Narrow" panose="020B0606020202030204" pitchFamily="34" charset="0"/>
              </a:rPr>
              <a:t>Figura. Comportamientos inusuales de Violencias de género e intrafamiliar y ataques con agentes químicos por semana epidemiológica  durante el Periodo III 2026p, Distrito de Medellín </a:t>
            </a:r>
          </a:p>
        </p:txBody>
      </p:sp>
      <p:sp>
        <p:nvSpPr>
          <p:cNvPr id="63" name="62 CuadroTexto"/>
          <p:cNvSpPr txBox="1"/>
          <p:nvPr/>
        </p:nvSpPr>
        <p:spPr>
          <a:xfrm>
            <a:off x="6412360" y="90165"/>
            <a:ext cx="739888" cy="261609"/>
          </a:xfrm>
          <a:prstGeom prst="rect">
            <a:avLst/>
          </a:prstGeom>
          <a:noFill/>
        </p:spPr>
        <p:txBody>
          <a:bodyPr wrap="square" rtlCol="0">
            <a:spAutoFit/>
          </a:bodyPr>
          <a:lstStyle/>
          <a:p>
            <a:r>
              <a:rPr lang="es-ES" sz="1050" b="1" dirty="0">
                <a:latin typeface="Arial Narrow" panose="020B0606020202030204" pitchFamily="34" charset="0"/>
              </a:rPr>
              <a:t>Pág</a:t>
            </a:r>
            <a:r>
              <a:rPr lang="es-ES" sz="1050" b="1" dirty="0" smtClean="0">
                <a:latin typeface="Arial Narrow" panose="020B0606020202030204" pitchFamily="34" charset="0"/>
              </a:rPr>
              <a:t>. 23</a:t>
            </a:r>
            <a:endParaRPr lang="es-ES" sz="1050" b="1" dirty="0">
              <a:latin typeface="Arial Narrow" panose="020B0606020202030204" pitchFamily="34" charset="0"/>
            </a:endParaRPr>
          </a:p>
        </p:txBody>
      </p:sp>
      <p:sp>
        <p:nvSpPr>
          <p:cNvPr id="24" name="CuadroTexto 23">
            <a:extLst>
              <a:ext uri="{FF2B5EF4-FFF2-40B4-BE49-F238E27FC236}">
                <a16:creationId xmlns:a16="http://schemas.microsoft.com/office/drawing/2014/main" id="{14C748B0-1636-5A11-A6FA-96BEB7D167A7}"/>
              </a:ext>
            </a:extLst>
          </p:cNvPr>
          <p:cNvSpPr txBox="1"/>
          <p:nvPr/>
        </p:nvSpPr>
        <p:spPr>
          <a:xfrm>
            <a:off x="-108946" y="83680"/>
            <a:ext cx="3000721" cy="830997"/>
          </a:xfrm>
          <a:prstGeom prst="rect">
            <a:avLst/>
          </a:prstGeom>
          <a:noFill/>
        </p:spPr>
        <p:txBody>
          <a:bodyPr wrap="square" rtlCol="0">
            <a:spAutoFit/>
          </a:bodyPr>
          <a:lstStyle/>
          <a:p>
            <a:pPr algn="ctr"/>
            <a:r>
              <a:rPr lang="es-ES" sz="1600" b="1" dirty="0"/>
              <a:t>Violencia de género e intrafamiliar y ataques con agentes químicos</a:t>
            </a:r>
          </a:p>
        </p:txBody>
      </p:sp>
      <p:pic>
        <p:nvPicPr>
          <p:cNvPr id="25" name="Image 378">
            <a:extLst>
              <a:ext uri="{FF2B5EF4-FFF2-40B4-BE49-F238E27FC236}">
                <a16:creationId xmlns:a16="http://schemas.microsoft.com/office/drawing/2014/main" id="{938CC28E-54EB-5997-F076-1E0E36A3C149}"/>
              </a:ext>
            </a:extLst>
          </p:cNvPr>
          <p:cNvPicPr/>
          <p:nvPr/>
        </p:nvPicPr>
        <p:blipFill>
          <a:blip r:embed="rId4" cstate="print"/>
          <a:stretch>
            <a:fillRect/>
          </a:stretch>
        </p:blipFill>
        <p:spPr>
          <a:xfrm>
            <a:off x="835859" y="851799"/>
            <a:ext cx="1017381" cy="1013870"/>
          </a:xfrm>
          <a:prstGeom prst="rect">
            <a:avLst/>
          </a:prstGeom>
        </p:spPr>
      </p:pic>
      <p:sp>
        <p:nvSpPr>
          <p:cNvPr id="42" name="CuadroTexto 41">
            <a:extLst>
              <a:ext uri="{FF2B5EF4-FFF2-40B4-BE49-F238E27FC236}">
                <a16:creationId xmlns:a16="http://schemas.microsoft.com/office/drawing/2014/main" id="{76FEE46F-F1DC-E6D9-B7FD-219C1200A542}"/>
              </a:ext>
            </a:extLst>
          </p:cNvPr>
          <p:cNvSpPr txBox="1"/>
          <p:nvPr/>
        </p:nvSpPr>
        <p:spPr>
          <a:xfrm>
            <a:off x="3279807" y="720261"/>
            <a:ext cx="1679324" cy="523220"/>
          </a:xfrm>
          <a:prstGeom prst="rect">
            <a:avLst/>
          </a:prstGeom>
          <a:solidFill>
            <a:schemeClr val="accent5">
              <a:lumMod val="75000"/>
            </a:schemeClr>
          </a:solidFill>
          <a:ln>
            <a:solidFill>
              <a:schemeClr val="accent5">
                <a:lumMod val="75000"/>
              </a:schemeClr>
            </a:solidFill>
          </a:ln>
        </p:spPr>
        <p:txBody>
          <a:bodyPr wrap="square" rtlCol="0">
            <a:spAutoFit/>
          </a:bodyPr>
          <a:lstStyle/>
          <a:p>
            <a:pPr algn="ctr"/>
            <a:r>
              <a:rPr lang="es-ES" sz="1400" b="1" dirty="0">
                <a:latin typeface="Arial Narrow" panose="020B0606020202030204" pitchFamily="34" charset="0"/>
                <a:cs typeface="Arial" panose="020B0604020202020204" pitchFamily="34" charset="0"/>
              </a:rPr>
              <a:t>Tasa notificación Violencias</a:t>
            </a:r>
          </a:p>
        </p:txBody>
      </p:sp>
      <p:sp>
        <p:nvSpPr>
          <p:cNvPr id="43" name="CuadroTexto 42">
            <a:extLst>
              <a:ext uri="{FF2B5EF4-FFF2-40B4-BE49-F238E27FC236}">
                <a16:creationId xmlns:a16="http://schemas.microsoft.com/office/drawing/2014/main" id="{2BD547ED-BAF0-91B1-9510-A230E0318A87}"/>
              </a:ext>
            </a:extLst>
          </p:cNvPr>
          <p:cNvSpPr txBox="1"/>
          <p:nvPr/>
        </p:nvSpPr>
        <p:spPr>
          <a:xfrm>
            <a:off x="4984070" y="720261"/>
            <a:ext cx="1947495" cy="523220"/>
          </a:xfrm>
          <a:prstGeom prst="rect">
            <a:avLst/>
          </a:prstGeom>
          <a:solidFill>
            <a:srgbClr val="F57E1B"/>
          </a:solidFill>
          <a:ln>
            <a:solidFill>
              <a:srgbClr val="F57E1B"/>
            </a:solidFill>
          </a:ln>
        </p:spPr>
        <p:txBody>
          <a:bodyPr wrap="square" rtlCol="0">
            <a:spAutoFit/>
          </a:bodyPr>
          <a:lstStyle/>
          <a:p>
            <a:pPr algn="ctr"/>
            <a:r>
              <a:rPr lang="es-ES" sz="1400" b="1" dirty="0">
                <a:latin typeface="Arial Narrow" panose="020B0606020202030204" pitchFamily="34" charset="0"/>
                <a:cs typeface="Arial" panose="020B0604020202020204" pitchFamily="34" charset="0"/>
              </a:rPr>
              <a:t>62 casos por 100 000 habitantes</a:t>
            </a:r>
          </a:p>
        </p:txBody>
      </p:sp>
      <p:sp>
        <p:nvSpPr>
          <p:cNvPr id="46" name="CuadroTexto 45">
            <a:extLst>
              <a:ext uri="{FF2B5EF4-FFF2-40B4-BE49-F238E27FC236}">
                <a16:creationId xmlns:a16="http://schemas.microsoft.com/office/drawing/2014/main" id="{35CF8A6E-1F83-3F84-B61F-3C0DD5B5C3DB}"/>
              </a:ext>
            </a:extLst>
          </p:cNvPr>
          <p:cNvSpPr txBox="1"/>
          <p:nvPr/>
        </p:nvSpPr>
        <p:spPr>
          <a:xfrm>
            <a:off x="4844756" y="6721614"/>
            <a:ext cx="2217898" cy="738664"/>
          </a:xfrm>
          <a:prstGeom prst="rect">
            <a:avLst/>
          </a:prstGeom>
        </p:spPr>
        <p:txBody>
          <a:bodyPr wrap="square">
            <a:spAutoFit/>
          </a:bodyPr>
          <a:lstStyle>
            <a:defPPr>
              <a:defRPr lang="es-ES"/>
            </a:defPPr>
            <a:lvl1pPr algn="just">
              <a:defRPr sz="1100">
                <a:latin typeface="Arial Narrow" panose="020B0606020202030204" pitchFamily="34" charset="0"/>
              </a:defRPr>
            </a:lvl1pPr>
          </a:lstStyle>
          <a:p>
            <a:pPr algn="ctr"/>
            <a:r>
              <a:rPr lang="es-ES" sz="1400" dirty="0"/>
              <a:t>Los casos se encuentran por debajo de lo esperado para este momento del año.</a:t>
            </a:r>
          </a:p>
        </p:txBody>
      </p:sp>
      <p:pic>
        <p:nvPicPr>
          <p:cNvPr id="47" name="Google Shape;2766;p55">
            <a:extLst>
              <a:ext uri="{FF2B5EF4-FFF2-40B4-BE49-F238E27FC236}">
                <a16:creationId xmlns:a16="http://schemas.microsoft.com/office/drawing/2014/main" id="{5E495427-2D58-F463-0E86-6F8961193A45}"/>
              </a:ext>
            </a:extLst>
          </p:cNvPr>
          <p:cNvPicPr preferRelativeResize="0"/>
          <p:nvPr/>
        </p:nvPicPr>
        <p:blipFill rotWithShape="1">
          <a:blip r:embed="rId5">
            <a:alphaModFix/>
          </a:blip>
          <a:srcRect/>
          <a:stretch/>
        </p:blipFill>
        <p:spPr>
          <a:xfrm>
            <a:off x="6480770" y="8509505"/>
            <a:ext cx="659810" cy="553998"/>
          </a:xfrm>
          <a:prstGeom prst="rect">
            <a:avLst/>
          </a:prstGeom>
          <a:noFill/>
          <a:ln>
            <a:noFill/>
          </a:ln>
        </p:spPr>
      </p:pic>
      <p:sp>
        <p:nvSpPr>
          <p:cNvPr id="4" name="Rectángulo 3">
            <a:extLst>
              <a:ext uri="{FF2B5EF4-FFF2-40B4-BE49-F238E27FC236}">
                <a16:creationId xmlns:a16="http://schemas.microsoft.com/office/drawing/2014/main" id="{1DBBB1F0-C64A-46FB-8559-C867C55C08D1}"/>
              </a:ext>
            </a:extLst>
          </p:cNvPr>
          <p:cNvSpPr/>
          <p:nvPr/>
        </p:nvSpPr>
        <p:spPr>
          <a:xfrm>
            <a:off x="2692775" y="4735583"/>
            <a:ext cx="4195212" cy="8364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050" dirty="0">
                <a:solidFill>
                  <a:sysClr val="windowText" lastClr="000000"/>
                </a:solidFill>
              </a:rPr>
              <a:t>De acuerdo al canal endémico, no se evidencia aumento de casos en ninguna semana epidemiológica</a:t>
            </a:r>
            <a:endParaRPr lang="es-CO" sz="1050" dirty="0">
              <a:solidFill>
                <a:sysClr val="windowText" lastClr="000000"/>
              </a:solidFill>
            </a:endParaRPr>
          </a:p>
        </p:txBody>
      </p:sp>
      <p:pic>
        <p:nvPicPr>
          <p:cNvPr id="18" name="Imagen 17">
            <a:extLst>
              <a:ext uri="{FF2B5EF4-FFF2-40B4-BE49-F238E27FC236}">
                <a16:creationId xmlns:a16="http://schemas.microsoft.com/office/drawing/2014/main" id="{CC3E3BC1-F667-40E1-83B5-C1393B25F802}"/>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664768" y="1611967"/>
            <a:ext cx="4487480" cy="2302125"/>
          </a:xfrm>
          <a:prstGeom prst="rect">
            <a:avLst/>
          </a:prstGeom>
        </p:spPr>
      </p:pic>
      <p:pic>
        <p:nvPicPr>
          <p:cNvPr id="19" name="Imagen 18">
            <a:extLst>
              <a:ext uri="{FF2B5EF4-FFF2-40B4-BE49-F238E27FC236}">
                <a16:creationId xmlns:a16="http://schemas.microsoft.com/office/drawing/2014/main" id="{5CB11C0F-119D-406E-8BD0-A0C6E6C129D0}"/>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0" y="6221537"/>
            <a:ext cx="5026718" cy="1937849"/>
          </a:xfrm>
          <a:prstGeom prst="rect">
            <a:avLst/>
          </a:prstGeom>
        </p:spPr>
      </p:pic>
    </p:spTree>
    <p:extLst>
      <p:ext uri="{BB962C8B-B14F-4D97-AF65-F5344CB8AC3E}">
        <p14:creationId xmlns:p14="http://schemas.microsoft.com/office/powerpoint/2010/main" val="21025459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81001" y="1295564"/>
            <a:ext cx="2716682" cy="276999"/>
          </a:xfrm>
          <a:prstGeom prst="rect">
            <a:avLst/>
          </a:prstGeom>
          <a:noFill/>
          <a:ln>
            <a:noFill/>
          </a:ln>
        </p:spPr>
        <p:txBody>
          <a:bodyPr wrap="square" rtlCol="0">
            <a:spAutoFit/>
          </a:bodyPr>
          <a:lstStyle/>
          <a:p>
            <a:pPr algn="ctr"/>
            <a:r>
              <a:rPr lang="es-ES" sz="1200" b="1" dirty="0">
                <a:latin typeface="Arial Narrow" panose="020B0606020202030204" pitchFamily="34" charset="0"/>
              </a:rPr>
              <a:t>Periodo epidemiológico III 2026 p</a:t>
            </a:r>
          </a:p>
        </p:txBody>
      </p:sp>
      <p:grpSp>
        <p:nvGrpSpPr>
          <p:cNvPr id="15" name="14 Grupo"/>
          <p:cNvGrpSpPr/>
          <p:nvPr/>
        </p:nvGrpSpPr>
        <p:grpSpPr>
          <a:xfrm>
            <a:off x="2448322" y="74775"/>
            <a:ext cx="3534107" cy="276999"/>
            <a:chOff x="2448322" y="74775"/>
            <a:chExt cx="3534107" cy="276999"/>
          </a:xfrm>
        </p:grpSpPr>
        <p:sp>
          <p:nvSpPr>
            <p:cNvPr id="11" name="10 Elipse"/>
            <p:cNvSpPr/>
            <p:nvPr/>
          </p:nvSpPr>
          <p:spPr>
            <a:xfrm>
              <a:off x="2448322" y="74775"/>
              <a:ext cx="288032" cy="261610"/>
            </a:xfrm>
            <a:prstGeom prst="ellipse">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accent3">
                    <a:lumMod val="60000"/>
                    <a:lumOff val="40000"/>
                  </a:schemeClr>
                </a:solidFill>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90141" y="74775"/>
              <a:ext cx="2592288" cy="276999"/>
            </a:xfrm>
            <a:prstGeom prst="rect">
              <a:avLst/>
            </a:prstGeom>
            <a:noFill/>
          </p:spPr>
          <p:txBody>
            <a:bodyPr wrap="square" rtlCol="0">
              <a:spAutoFit/>
            </a:bodyPr>
            <a:lstStyle/>
            <a:p>
              <a:r>
                <a:rPr lang="es-ES" sz="1200" b="1" dirty="0">
                  <a:latin typeface="Arial Narrow" panose="020B0606020202030204" pitchFamily="34" charset="0"/>
                </a:rPr>
                <a:t>Comportamiento de la notificación</a:t>
              </a:r>
            </a:p>
          </p:txBody>
        </p:sp>
      </p:grpSp>
      <p:sp>
        <p:nvSpPr>
          <p:cNvPr id="14" name="13 Rectángulo"/>
          <p:cNvSpPr/>
          <p:nvPr/>
        </p:nvSpPr>
        <p:spPr>
          <a:xfrm>
            <a:off x="7994" y="6155493"/>
            <a:ext cx="7200900" cy="391804"/>
          </a:xfrm>
          <a:prstGeom prst="rect">
            <a:avLst/>
          </a:prstGeom>
          <a:solidFill>
            <a:schemeClr val="accent5">
              <a:lumMod val="20000"/>
              <a:lumOff val="8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11237" y="6229429"/>
            <a:ext cx="3785651" cy="286787"/>
            <a:chOff x="2448322" y="265869"/>
            <a:chExt cx="3785651" cy="286787"/>
          </a:xfrm>
        </p:grpSpPr>
        <p:sp>
          <p:nvSpPr>
            <p:cNvPr id="27" name="26 Elipse"/>
            <p:cNvSpPr/>
            <p:nvPr/>
          </p:nvSpPr>
          <p:spPr>
            <a:xfrm>
              <a:off x="2448322" y="291046"/>
              <a:ext cx="288032" cy="261610"/>
            </a:xfrm>
            <a:prstGeom prst="ellipse">
              <a:avLst/>
            </a:pr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421851"/>
              <a:ext cx="648072" cy="0"/>
            </a:xfrm>
            <a:prstGeom prst="line">
              <a:avLst/>
            </a:prstGeom>
            <a:ln w="28575">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641685" y="265869"/>
              <a:ext cx="2592288" cy="276999"/>
            </a:xfrm>
            <a:prstGeom prst="rect">
              <a:avLst/>
            </a:prstGeom>
            <a:noFill/>
          </p:spPr>
          <p:txBody>
            <a:bodyPr wrap="square" rtlCol="0">
              <a:spAutoFit/>
            </a:bodyPr>
            <a:lstStyle/>
            <a:p>
              <a:r>
                <a:rPr lang="es-ES" sz="1200" b="1" dirty="0">
                  <a:latin typeface="Arial Narrow" panose="020B0606020202030204" pitchFamily="34" charset="0"/>
                </a:rPr>
                <a:t>Variables de interés</a:t>
              </a:r>
            </a:p>
          </p:txBody>
        </p:sp>
      </p:grpSp>
      <p:sp>
        <p:nvSpPr>
          <p:cNvPr id="54" name="53 Rectángulo"/>
          <p:cNvSpPr/>
          <p:nvPr/>
        </p:nvSpPr>
        <p:spPr>
          <a:xfrm>
            <a:off x="196595" y="8583157"/>
            <a:ext cx="4357592" cy="430887"/>
          </a:xfrm>
          <a:prstGeom prst="rect">
            <a:avLst/>
          </a:prstGeom>
        </p:spPr>
        <p:txBody>
          <a:bodyPr wrap="square">
            <a:spAutoFit/>
          </a:bodyPr>
          <a:lstStyle/>
          <a:p>
            <a:r>
              <a:rPr lang="es-ES" sz="600" dirty="0">
                <a:latin typeface="Arial Narrow" panose="020B0606020202030204" pitchFamily="34" charset="0"/>
              </a:rPr>
              <a:t>Fuente: SVIIGILA. Secretaria de Salud de Medellín. PE III – 2026.</a:t>
            </a:r>
          </a:p>
          <a:p>
            <a:r>
              <a:rPr lang="es-ES" sz="800" dirty="0">
                <a:latin typeface="Arial Narrow" panose="020B0606020202030204" pitchFamily="34" charset="0"/>
              </a:rPr>
              <a:t>Proporción de casos sospechosos de Violencia de género e intrafamiliar y ataques con agentes químicos por sexo y edad. Distrito de Medellín, a periodo epidemiológico III preliminar de 2026.</a:t>
            </a:r>
          </a:p>
        </p:txBody>
      </p:sp>
      <p:sp>
        <p:nvSpPr>
          <p:cNvPr id="63" name="62 CuadroTexto"/>
          <p:cNvSpPr txBox="1"/>
          <p:nvPr/>
        </p:nvSpPr>
        <p:spPr>
          <a:xfrm>
            <a:off x="6461011" y="12503"/>
            <a:ext cx="739888" cy="261609"/>
          </a:xfrm>
          <a:prstGeom prst="rect">
            <a:avLst/>
          </a:prstGeom>
          <a:noFill/>
        </p:spPr>
        <p:txBody>
          <a:bodyPr wrap="square" rtlCol="0">
            <a:spAutoFit/>
          </a:bodyPr>
          <a:lstStyle/>
          <a:p>
            <a:r>
              <a:rPr lang="es-ES" sz="1050" b="1" dirty="0">
                <a:latin typeface="Arial Narrow" panose="020B0606020202030204" pitchFamily="34" charset="0"/>
              </a:rPr>
              <a:t>Pág</a:t>
            </a:r>
            <a:r>
              <a:rPr lang="es-ES" sz="1050" b="1" dirty="0" smtClean="0">
                <a:latin typeface="Arial Narrow" panose="020B0606020202030204" pitchFamily="34" charset="0"/>
              </a:rPr>
              <a:t>. 24</a:t>
            </a:r>
            <a:endParaRPr lang="es-ES" sz="1050" b="1" dirty="0">
              <a:latin typeface="Arial Narrow" panose="020B0606020202030204" pitchFamily="34" charset="0"/>
            </a:endParaRPr>
          </a:p>
        </p:txBody>
      </p:sp>
      <p:sp>
        <p:nvSpPr>
          <p:cNvPr id="17" name="16 Rectángulo"/>
          <p:cNvSpPr/>
          <p:nvPr/>
        </p:nvSpPr>
        <p:spPr>
          <a:xfrm>
            <a:off x="5774506" y="6588608"/>
            <a:ext cx="1296144" cy="1477328"/>
          </a:xfrm>
          <a:prstGeom prst="rect">
            <a:avLst/>
          </a:prstGeom>
        </p:spPr>
        <p:txBody>
          <a:bodyPr wrap="square">
            <a:spAutoFit/>
          </a:bodyPr>
          <a:lstStyle/>
          <a:p>
            <a:pPr algn="just"/>
            <a:r>
              <a:rPr lang="es-ES" sz="1000" dirty="0">
                <a:latin typeface="Arial Narrow" panose="020B0606020202030204" pitchFamily="34" charset="0"/>
              </a:rPr>
              <a:t>Las mujeres son las más afectadas en todos los grupos de edad, y en el caso de los adolescentes y jóvenes fueron los grupos más afectados por la Violencia intrafamiliar y de género en el Distrito</a:t>
            </a:r>
          </a:p>
        </p:txBody>
      </p:sp>
      <p:sp>
        <p:nvSpPr>
          <p:cNvPr id="24" name="CuadroTexto 23">
            <a:extLst>
              <a:ext uri="{FF2B5EF4-FFF2-40B4-BE49-F238E27FC236}">
                <a16:creationId xmlns:a16="http://schemas.microsoft.com/office/drawing/2014/main" id="{14C748B0-1636-5A11-A6FA-96BEB7D167A7}"/>
              </a:ext>
            </a:extLst>
          </p:cNvPr>
          <p:cNvSpPr txBox="1"/>
          <p:nvPr/>
        </p:nvSpPr>
        <p:spPr>
          <a:xfrm>
            <a:off x="91680" y="259054"/>
            <a:ext cx="2160258" cy="830997"/>
          </a:xfrm>
          <a:prstGeom prst="rect">
            <a:avLst/>
          </a:prstGeom>
          <a:noFill/>
        </p:spPr>
        <p:txBody>
          <a:bodyPr wrap="square" rtlCol="0">
            <a:spAutoFit/>
          </a:bodyPr>
          <a:lstStyle/>
          <a:p>
            <a:pPr algn="ctr"/>
            <a:r>
              <a:rPr lang="es-ES" sz="1600" b="1" dirty="0"/>
              <a:t>Violencia de género e intrafamiliar y ataques con agentes químicos</a:t>
            </a:r>
          </a:p>
        </p:txBody>
      </p:sp>
      <p:pic>
        <p:nvPicPr>
          <p:cNvPr id="25" name="Image 378">
            <a:extLst>
              <a:ext uri="{FF2B5EF4-FFF2-40B4-BE49-F238E27FC236}">
                <a16:creationId xmlns:a16="http://schemas.microsoft.com/office/drawing/2014/main" id="{938CC28E-54EB-5997-F076-1E0E36A3C149}"/>
              </a:ext>
            </a:extLst>
          </p:cNvPr>
          <p:cNvPicPr/>
          <p:nvPr/>
        </p:nvPicPr>
        <p:blipFill>
          <a:blip r:embed="rId2" cstate="print"/>
          <a:stretch>
            <a:fillRect/>
          </a:stretch>
        </p:blipFill>
        <p:spPr>
          <a:xfrm>
            <a:off x="2902391" y="549307"/>
            <a:ext cx="823624" cy="884157"/>
          </a:xfrm>
          <a:prstGeom prst="rect">
            <a:avLst/>
          </a:prstGeom>
        </p:spPr>
      </p:pic>
      <p:sp>
        <p:nvSpPr>
          <p:cNvPr id="2" name="Textbox 356">
            <a:extLst>
              <a:ext uri="{FF2B5EF4-FFF2-40B4-BE49-F238E27FC236}">
                <a16:creationId xmlns:a16="http://schemas.microsoft.com/office/drawing/2014/main" id="{A78DF193-F7C3-5A35-8AE2-B8840DDA55F7}"/>
              </a:ext>
            </a:extLst>
          </p:cNvPr>
          <p:cNvSpPr txBox="1">
            <a:spLocks/>
          </p:cNvSpPr>
          <p:nvPr/>
        </p:nvSpPr>
        <p:spPr>
          <a:xfrm>
            <a:off x="4611624" y="586967"/>
            <a:ext cx="2392680" cy="276999"/>
          </a:xfrm>
          <a:prstGeom prst="rect">
            <a:avLst/>
          </a:prstGeom>
          <a:solidFill>
            <a:schemeClr val="accent5">
              <a:lumMod val="60000"/>
              <a:lumOff val="40000"/>
            </a:schemeClr>
          </a:solidFill>
        </p:spPr>
        <p:txBody>
          <a:bodyPr wrap="square" lIns="0" tIns="0" rIns="0" bIns="0" rtlCol="0">
            <a:noAutofit/>
          </a:bodyPr>
          <a:lstStyle/>
          <a:p>
            <a:pPr marL="146685">
              <a:spcBef>
                <a:spcPts val="635"/>
              </a:spcBef>
              <a:spcAft>
                <a:spcPts val="0"/>
              </a:spcAft>
            </a:pPr>
            <a:r>
              <a:rPr lang="es-ES" sz="1900" b="1" dirty="0">
                <a:solidFill>
                  <a:srgbClr val="585858"/>
                </a:solidFill>
                <a:effectLst/>
                <a:latin typeface="Arial" panose="020B0604020202020204" pitchFamily="34" charset="0"/>
                <a:ea typeface="Arial MT"/>
                <a:cs typeface="Arial MT"/>
              </a:rPr>
              <a:t>Tipos</a:t>
            </a:r>
            <a:r>
              <a:rPr lang="es-ES" sz="1900" b="1" spc="-40" dirty="0">
                <a:solidFill>
                  <a:srgbClr val="585858"/>
                </a:solidFill>
                <a:effectLst/>
                <a:latin typeface="Arial" panose="020B0604020202020204" pitchFamily="34" charset="0"/>
                <a:ea typeface="Arial MT"/>
                <a:cs typeface="Arial MT"/>
              </a:rPr>
              <a:t> </a:t>
            </a:r>
            <a:r>
              <a:rPr lang="es-ES" sz="1900" b="1" dirty="0">
                <a:solidFill>
                  <a:srgbClr val="585858"/>
                </a:solidFill>
                <a:effectLst/>
                <a:latin typeface="Arial" panose="020B0604020202020204" pitchFamily="34" charset="0"/>
                <a:ea typeface="Arial MT"/>
                <a:cs typeface="Arial MT"/>
              </a:rPr>
              <a:t>de</a:t>
            </a:r>
            <a:r>
              <a:rPr lang="es-ES" sz="1900" b="1" spc="-40" dirty="0">
                <a:solidFill>
                  <a:srgbClr val="585858"/>
                </a:solidFill>
                <a:effectLst/>
                <a:latin typeface="Arial" panose="020B0604020202020204" pitchFamily="34" charset="0"/>
                <a:ea typeface="Arial MT"/>
                <a:cs typeface="Arial MT"/>
              </a:rPr>
              <a:t> </a:t>
            </a:r>
            <a:r>
              <a:rPr lang="es-ES" sz="1900" b="1" spc="-10" dirty="0">
                <a:solidFill>
                  <a:srgbClr val="585858"/>
                </a:solidFill>
                <a:effectLst/>
                <a:latin typeface="Arial" panose="020B0604020202020204" pitchFamily="34" charset="0"/>
                <a:ea typeface="Arial MT"/>
                <a:cs typeface="Arial MT"/>
              </a:rPr>
              <a:t>Violencia</a:t>
            </a:r>
            <a:endParaRPr lang="es-ES" sz="1100" dirty="0">
              <a:effectLst/>
              <a:latin typeface="Arial MT"/>
              <a:ea typeface="Arial MT"/>
              <a:cs typeface="Arial MT"/>
            </a:endParaRPr>
          </a:p>
        </p:txBody>
      </p:sp>
      <p:sp>
        <p:nvSpPr>
          <p:cNvPr id="4" name="Textbox 360">
            <a:extLst>
              <a:ext uri="{FF2B5EF4-FFF2-40B4-BE49-F238E27FC236}">
                <a16:creationId xmlns:a16="http://schemas.microsoft.com/office/drawing/2014/main" id="{F434821D-99E5-CD12-3B02-01897DE0A5E5}"/>
              </a:ext>
            </a:extLst>
          </p:cNvPr>
          <p:cNvSpPr txBox="1">
            <a:spLocks/>
          </p:cNvSpPr>
          <p:nvPr/>
        </p:nvSpPr>
        <p:spPr>
          <a:xfrm>
            <a:off x="4611623" y="863966"/>
            <a:ext cx="2454185" cy="5128592"/>
          </a:xfrm>
          <a:prstGeom prst="rect">
            <a:avLst/>
          </a:prstGeom>
          <a:ln w="7598">
            <a:solidFill>
              <a:srgbClr val="D9D9D9"/>
            </a:solidFill>
            <a:prstDash val="solid"/>
          </a:ln>
        </p:spPr>
        <p:txBody>
          <a:bodyPr wrap="square" lIns="0" tIns="0" rIns="0" bIns="0" rtlCol="0">
            <a:noAutofit/>
          </a:bodyPr>
          <a:lstStyle/>
          <a:p>
            <a:pPr marL="1392555">
              <a:spcBef>
                <a:spcPts val="610"/>
              </a:spcBef>
              <a:spcAft>
                <a:spcPts val="0"/>
              </a:spcAft>
            </a:pPr>
            <a:r>
              <a:rPr lang="es-ES" sz="1400" b="1" spc="-10" dirty="0">
                <a:solidFill>
                  <a:srgbClr val="002060"/>
                </a:solidFill>
                <a:effectLst/>
                <a:latin typeface="Arial" panose="020B0604020202020204" pitchFamily="34" charset="0"/>
                <a:ea typeface="Arial MT"/>
                <a:cs typeface="Arial MT"/>
              </a:rPr>
              <a:t>   </a:t>
            </a:r>
            <a:r>
              <a:rPr lang="es-ES" sz="1100" dirty="0">
                <a:effectLst/>
                <a:latin typeface="Arial MT"/>
                <a:ea typeface="Arial MT"/>
                <a:cs typeface="Arial MT"/>
              </a:rPr>
              <a:t>  </a:t>
            </a:r>
            <a:r>
              <a:rPr lang="es-ES" sz="1400" b="1" spc="-10" dirty="0">
                <a:solidFill>
                  <a:srgbClr val="002060"/>
                </a:solidFill>
                <a:latin typeface="Arial" panose="020B0604020202020204" pitchFamily="34" charset="0"/>
              </a:rPr>
              <a:t>Sexual</a:t>
            </a:r>
          </a:p>
          <a:p>
            <a:pPr marL="1153795" algn="ctr">
              <a:spcBef>
                <a:spcPts val="680"/>
              </a:spcBef>
              <a:spcAft>
                <a:spcPts val="0"/>
              </a:spcAft>
            </a:pPr>
            <a:r>
              <a:rPr lang="es-ES" sz="2200" b="1" dirty="0">
                <a:solidFill>
                  <a:srgbClr val="404040"/>
                </a:solidFill>
                <a:effectLst/>
                <a:latin typeface="Arial" panose="020B0604020202020204" pitchFamily="34" charset="0"/>
                <a:ea typeface="Arial MT"/>
                <a:cs typeface="Arial MT"/>
              </a:rPr>
              <a:t>  </a:t>
            </a:r>
            <a:r>
              <a:rPr lang="es-ES" sz="2200" b="1" dirty="0">
                <a:solidFill>
                  <a:srgbClr val="404040"/>
                </a:solidFill>
                <a:latin typeface="Arial" panose="020B0604020202020204" pitchFamily="34" charset="0"/>
                <a:ea typeface="Arial MT"/>
                <a:cs typeface="Arial MT"/>
              </a:rPr>
              <a:t>56,2</a:t>
            </a:r>
            <a:r>
              <a:rPr lang="es-ES" sz="2200" b="1" spc="-50" dirty="0">
                <a:solidFill>
                  <a:srgbClr val="404040"/>
                </a:solidFill>
                <a:effectLst/>
                <a:latin typeface="Arial" panose="020B0604020202020204" pitchFamily="34" charset="0"/>
                <a:ea typeface="Arial MT"/>
                <a:cs typeface="Arial MT"/>
              </a:rPr>
              <a:t>%</a:t>
            </a:r>
          </a:p>
          <a:p>
            <a:pPr marL="1179195" algn="ctr">
              <a:spcBef>
                <a:spcPts val="805"/>
              </a:spcBef>
            </a:pPr>
            <a:r>
              <a:rPr lang="es-ES" sz="1400" b="1" spc="-50" dirty="0">
                <a:solidFill>
                  <a:srgbClr val="FF0000"/>
                </a:solidFill>
                <a:latin typeface="Arial" panose="020B0604020202020204" pitchFamily="34" charset="0"/>
              </a:rPr>
              <a:t>972</a:t>
            </a:r>
          </a:p>
          <a:p>
            <a:pPr marL="1179195" algn="ctr">
              <a:spcBef>
                <a:spcPts val="805"/>
              </a:spcBef>
            </a:pPr>
            <a:endParaRPr lang="es-ES" sz="1400" b="1" spc="-50" dirty="0">
              <a:solidFill>
                <a:srgbClr val="FF0000"/>
              </a:solidFill>
              <a:latin typeface="Arial" panose="020B0604020202020204" pitchFamily="34" charset="0"/>
            </a:endParaRPr>
          </a:p>
          <a:p>
            <a:pPr marL="1392555" algn="ctr">
              <a:spcBef>
                <a:spcPts val="610"/>
              </a:spcBef>
              <a:spcAft>
                <a:spcPts val="0"/>
              </a:spcAft>
            </a:pPr>
            <a:r>
              <a:rPr lang="es-ES" sz="1400" b="1" spc="-10" dirty="0">
                <a:solidFill>
                  <a:srgbClr val="002060"/>
                </a:solidFill>
                <a:effectLst/>
                <a:latin typeface="Arial" panose="020B0604020202020204" pitchFamily="34" charset="0"/>
                <a:ea typeface="Arial MT"/>
                <a:cs typeface="Arial MT"/>
              </a:rPr>
              <a:t>Física</a:t>
            </a:r>
            <a:endParaRPr lang="es-ES" sz="1400" dirty="0">
              <a:solidFill>
                <a:srgbClr val="002060"/>
              </a:solidFill>
              <a:effectLst/>
              <a:latin typeface="Arial MT"/>
              <a:ea typeface="Arial MT"/>
              <a:cs typeface="Arial MT"/>
            </a:endParaRPr>
          </a:p>
          <a:p>
            <a:pPr marL="1179195" algn="ctr">
              <a:spcBef>
                <a:spcPts val="805"/>
              </a:spcBef>
              <a:spcAft>
                <a:spcPts val="0"/>
              </a:spcAft>
            </a:pPr>
            <a:r>
              <a:rPr lang="es-ES" sz="2200" b="1" dirty="0">
                <a:solidFill>
                  <a:srgbClr val="404040"/>
                </a:solidFill>
                <a:latin typeface="Arial" panose="020B0604020202020204" pitchFamily="34" charset="0"/>
                <a:ea typeface="Arial MT"/>
                <a:cs typeface="Arial MT"/>
              </a:rPr>
              <a:t>  35,4</a:t>
            </a:r>
            <a:r>
              <a:rPr lang="es-ES" sz="2200" b="1" spc="-50" dirty="0">
                <a:solidFill>
                  <a:srgbClr val="404040"/>
                </a:solidFill>
                <a:effectLst/>
                <a:latin typeface="Arial" panose="020B0604020202020204" pitchFamily="34" charset="0"/>
                <a:ea typeface="Arial MT"/>
                <a:cs typeface="Arial MT"/>
              </a:rPr>
              <a:t>%</a:t>
            </a:r>
          </a:p>
          <a:p>
            <a:pPr marL="1179195" algn="ctr">
              <a:spcBef>
                <a:spcPts val="805"/>
              </a:spcBef>
              <a:spcAft>
                <a:spcPts val="0"/>
              </a:spcAft>
            </a:pPr>
            <a:r>
              <a:rPr lang="es-ES" sz="1400" b="1" spc="-50" dirty="0">
                <a:solidFill>
                  <a:srgbClr val="FF0000"/>
                </a:solidFill>
                <a:latin typeface="Arial" panose="020B0604020202020204" pitchFamily="34" charset="0"/>
                <a:ea typeface="Arial MT"/>
                <a:cs typeface="Arial MT"/>
              </a:rPr>
              <a:t>612</a:t>
            </a:r>
            <a:endParaRPr lang="es-ES" sz="1400" b="1" spc="-50" dirty="0">
              <a:solidFill>
                <a:srgbClr val="FF0000"/>
              </a:solidFill>
              <a:latin typeface="Arial MT"/>
              <a:ea typeface="Arial MT"/>
              <a:cs typeface="Arial MT"/>
            </a:endParaRPr>
          </a:p>
          <a:p>
            <a:pPr marL="1179195" algn="ctr">
              <a:spcBef>
                <a:spcPts val="805"/>
              </a:spcBef>
              <a:spcAft>
                <a:spcPts val="0"/>
              </a:spcAft>
            </a:pPr>
            <a:r>
              <a:rPr lang="es-ES" sz="1100" dirty="0">
                <a:effectLst/>
                <a:latin typeface="Arial MT"/>
                <a:ea typeface="Arial MT"/>
                <a:cs typeface="Arial MT"/>
              </a:rPr>
              <a:t>   </a:t>
            </a:r>
            <a:endParaRPr lang="es-ES" sz="850" dirty="0">
              <a:effectLst/>
              <a:latin typeface="Arial MT"/>
              <a:ea typeface="Arial MT"/>
              <a:cs typeface="Arial MT"/>
            </a:endParaRPr>
          </a:p>
          <a:p>
            <a:pPr algn="ctr">
              <a:spcBef>
                <a:spcPts val="250"/>
              </a:spcBef>
            </a:pPr>
            <a:r>
              <a:rPr lang="es-ES" sz="1100" dirty="0">
                <a:effectLst/>
                <a:latin typeface="Arial MT"/>
                <a:ea typeface="Arial MT"/>
                <a:cs typeface="Arial MT"/>
              </a:rPr>
              <a:t> </a:t>
            </a:r>
            <a:endParaRPr lang="es-ES" sz="850" dirty="0">
              <a:effectLst/>
              <a:latin typeface="Arial MT"/>
              <a:ea typeface="Arial MT"/>
              <a:cs typeface="Arial MT"/>
            </a:endParaRPr>
          </a:p>
          <a:p>
            <a:pPr marL="1200150" algn="ctr"/>
            <a:r>
              <a:rPr lang="es-ES" sz="1100" spc="-10" dirty="0">
                <a:solidFill>
                  <a:srgbClr val="002060"/>
                </a:solidFill>
                <a:effectLst/>
                <a:latin typeface="Arial" panose="020B0604020202020204" pitchFamily="34" charset="0"/>
                <a:ea typeface="Arial MT"/>
                <a:cs typeface="Arial MT"/>
              </a:rPr>
              <a:t>       </a:t>
            </a:r>
            <a:r>
              <a:rPr lang="es-ES" sz="1100" b="1" spc="-10" dirty="0">
                <a:solidFill>
                  <a:srgbClr val="002060"/>
                </a:solidFill>
                <a:effectLst/>
                <a:latin typeface="Arial" panose="020B0604020202020204" pitchFamily="34" charset="0"/>
                <a:ea typeface="Arial MT"/>
                <a:cs typeface="Arial MT"/>
              </a:rPr>
              <a:t>Psicológica</a:t>
            </a:r>
            <a:endParaRPr lang="es-ES" sz="1100" b="1" dirty="0">
              <a:solidFill>
                <a:srgbClr val="002060"/>
              </a:solidFill>
              <a:effectLst/>
              <a:latin typeface="Arial MT"/>
              <a:ea typeface="Arial MT"/>
              <a:cs typeface="Arial MT"/>
            </a:endParaRPr>
          </a:p>
          <a:p>
            <a:pPr marL="1091565" algn="ctr">
              <a:spcBef>
                <a:spcPts val="510"/>
              </a:spcBef>
              <a:spcAft>
                <a:spcPts val="0"/>
              </a:spcAft>
            </a:pPr>
            <a:r>
              <a:rPr lang="es-ES" sz="2200" b="1" dirty="0">
                <a:solidFill>
                  <a:srgbClr val="404040"/>
                </a:solidFill>
                <a:effectLst/>
                <a:latin typeface="Arial" panose="020B0604020202020204" pitchFamily="34" charset="0"/>
                <a:ea typeface="Arial MT"/>
                <a:cs typeface="Arial MT"/>
              </a:rPr>
              <a:t>     </a:t>
            </a:r>
            <a:r>
              <a:rPr lang="es-ES" sz="2200" b="1" dirty="0">
                <a:solidFill>
                  <a:srgbClr val="404040"/>
                </a:solidFill>
                <a:latin typeface="Arial" panose="020B0604020202020204" pitchFamily="34" charset="0"/>
                <a:ea typeface="Arial MT"/>
                <a:cs typeface="Arial MT"/>
              </a:rPr>
              <a:t>4</a:t>
            </a:r>
            <a:r>
              <a:rPr lang="es-ES" sz="2200" b="1" dirty="0">
                <a:solidFill>
                  <a:srgbClr val="404040"/>
                </a:solidFill>
                <a:effectLst/>
                <a:latin typeface="Arial" panose="020B0604020202020204" pitchFamily="34" charset="0"/>
                <a:ea typeface="Arial MT"/>
                <a:cs typeface="Arial MT"/>
              </a:rPr>
              <a:t>,6</a:t>
            </a:r>
            <a:r>
              <a:rPr lang="es-ES" sz="2200" b="1" spc="-50" dirty="0">
                <a:solidFill>
                  <a:srgbClr val="404040"/>
                </a:solidFill>
                <a:effectLst/>
                <a:latin typeface="Arial" panose="020B0604020202020204" pitchFamily="34" charset="0"/>
                <a:ea typeface="Arial MT"/>
                <a:cs typeface="Arial MT"/>
              </a:rPr>
              <a:t>%</a:t>
            </a:r>
          </a:p>
          <a:p>
            <a:pPr marL="1091565" algn="ctr">
              <a:spcBef>
                <a:spcPts val="510"/>
              </a:spcBef>
              <a:spcAft>
                <a:spcPts val="0"/>
              </a:spcAft>
            </a:pPr>
            <a:r>
              <a:rPr lang="es-ES" sz="2200" b="1" spc="-50" dirty="0">
                <a:solidFill>
                  <a:srgbClr val="404040"/>
                </a:solidFill>
                <a:latin typeface="Arial" panose="020B0604020202020204" pitchFamily="34" charset="0"/>
                <a:ea typeface="Arial MT"/>
                <a:cs typeface="Arial MT"/>
              </a:rPr>
              <a:t>    </a:t>
            </a:r>
            <a:r>
              <a:rPr lang="es-ES" sz="1400" b="1" spc="-50" dirty="0">
                <a:solidFill>
                  <a:srgbClr val="FF0000"/>
                </a:solidFill>
                <a:latin typeface="Arial" panose="020B0604020202020204" pitchFamily="34" charset="0"/>
                <a:ea typeface="Arial MT"/>
                <a:cs typeface="Arial MT"/>
              </a:rPr>
              <a:t>79</a:t>
            </a:r>
            <a:endParaRPr lang="es-ES" sz="1400" b="1" spc="-50" dirty="0">
              <a:solidFill>
                <a:srgbClr val="FF0000"/>
              </a:solidFill>
              <a:latin typeface="Arial" panose="020B0604020202020204" pitchFamily="34" charset="0"/>
            </a:endParaRPr>
          </a:p>
          <a:p>
            <a:pPr marL="1164590">
              <a:spcBef>
                <a:spcPts val="480"/>
              </a:spcBef>
              <a:spcAft>
                <a:spcPts val="0"/>
              </a:spcAft>
            </a:pPr>
            <a:r>
              <a:rPr lang="es-ES" sz="1100" dirty="0">
                <a:effectLst/>
                <a:latin typeface="Arial MT"/>
                <a:ea typeface="Arial MT"/>
                <a:cs typeface="Arial MT"/>
              </a:rPr>
              <a:t>          </a:t>
            </a:r>
          </a:p>
          <a:p>
            <a:pPr marL="1254125" indent="-116205" algn="ctr">
              <a:lnSpc>
                <a:spcPct val="105000"/>
              </a:lnSpc>
            </a:pPr>
            <a:r>
              <a:rPr lang="es-ES" sz="1100" b="1" dirty="0">
                <a:solidFill>
                  <a:srgbClr val="002060"/>
                </a:solidFill>
                <a:effectLst/>
                <a:latin typeface="Arial" panose="020B0604020202020204" pitchFamily="34" charset="0"/>
                <a:ea typeface="Arial MT"/>
                <a:cs typeface="Arial MT"/>
              </a:rPr>
              <a:t>Negligencia</a:t>
            </a:r>
            <a:r>
              <a:rPr lang="es-ES" sz="1100" b="1" spc="-80" dirty="0">
                <a:solidFill>
                  <a:srgbClr val="002060"/>
                </a:solidFill>
                <a:effectLst/>
                <a:latin typeface="Arial" panose="020B0604020202020204" pitchFamily="34" charset="0"/>
                <a:ea typeface="Arial MT"/>
                <a:cs typeface="Arial MT"/>
              </a:rPr>
              <a:t> </a:t>
            </a:r>
            <a:r>
              <a:rPr lang="es-ES" sz="1100" b="1" dirty="0">
                <a:solidFill>
                  <a:srgbClr val="002060"/>
                </a:solidFill>
                <a:effectLst/>
                <a:latin typeface="Arial" panose="020B0604020202020204" pitchFamily="34" charset="0"/>
                <a:ea typeface="Arial MT"/>
                <a:cs typeface="Arial MT"/>
              </a:rPr>
              <a:t>y          </a:t>
            </a:r>
            <a:r>
              <a:rPr lang="es-ES" sz="1100" b="1" spc="-10" dirty="0">
                <a:solidFill>
                  <a:srgbClr val="002060"/>
                </a:solidFill>
                <a:effectLst/>
                <a:latin typeface="Arial" panose="020B0604020202020204" pitchFamily="34" charset="0"/>
                <a:ea typeface="Arial MT"/>
                <a:cs typeface="Arial MT"/>
              </a:rPr>
              <a:t>abandono</a:t>
            </a:r>
            <a:endParaRPr lang="es-ES" sz="1100" dirty="0">
              <a:solidFill>
                <a:srgbClr val="002060"/>
              </a:solidFill>
              <a:effectLst/>
              <a:latin typeface="Arial MT"/>
              <a:ea typeface="Arial MT"/>
              <a:cs typeface="Arial MT"/>
            </a:endParaRPr>
          </a:p>
          <a:p>
            <a:pPr marL="1153795">
              <a:spcBef>
                <a:spcPts val="390"/>
              </a:spcBef>
              <a:spcAft>
                <a:spcPts val="0"/>
              </a:spcAft>
            </a:pPr>
            <a:r>
              <a:rPr lang="es-ES" sz="2200" b="1" dirty="0">
                <a:solidFill>
                  <a:srgbClr val="404040"/>
                </a:solidFill>
                <a:effectLst/>
                <a:latin typeface="Arial" panose="020B0604020202020204" pitchFamily="34" charset="0"/>
                <a:ea typeface="Arial MT"/>
                <a:cs typeface="Arial MT"/>
              </a:rPr>
              <a:t>   </a:t>
            </a:r>
            <a:r>
              <a:rPr lang="es-ES" sz="2200" b="1" dirty="0">
                <a:solidFill>
                  <a:srgbClr val="404040"/>
                </a:solidFill>
                <a:latin typeface="Arial" panose="020B0604020202020204" pitchFamily="34" charset="0"/>
                <a:ea typeface="Arial MT"/>
                <a:cs typeface="Arial MT"/>
              </a:rPr>
              <a:t>  3,9</a:t>
            </a:r>
            <a:r>
              <a:rPr lang="es-ES" sz="2200" b="1" spc="-50" dirty="0">
                <a:solidFill>
                  <a:srgbClr val="404040"/>
                </a:solidFill>
                <a:effectLst/>
                <a:latin typeface="Arial" panose="020B0604020202020204" pitchFamily="34" charset="0"/>
                <a:ea typeface="Arial MT"/>
                <a:cs typeface="Arial MT"/>
              </a:rPr>
              <a:t>%</a:t>
            </a:r>
          </a:p>
          <a:p>
            <a:pPr marL="1153795">
              <a:spcBef>
                <a:spcPts val="390"/>
              </a:spcBef>
              <a:spcAft>
                <a:spcPts val="0"/>
              </a:spcAft>
            </a:pPr>
            <a:r>
              <a:rPr lang="es-ES" sz="2200" b="1" spc="-50" dirty="0">
                <a:solidFill>
                  <a:srgbClr val="404040"/>
                </a:solidFill>
                <a:latin typeface="Arial" panose="020B0604020202020204" pitchFamily="34" charset="0"/>
                <a:ea typeface="Arial MT"/>
                <a:cs typeface="Arial MT"/>
              </a:rPr>
              <a:t>        </a:t>
            </a:r>
            <a:r>
              <a:rPr lang="es-ES" sz="1400" b="1" spc="-50" dirty="0">
                <a:solidFill>
                  <a:srgbClr val="FF0000"/>
                </a:solidFill>
                <a:latin typeface="Arial" panose="020B0604020202020204" pitchFamily="34" charset="0"/>
              </a:rPr>
              <a:t>67</a:t>
            </a:r>
          </a:p>
          <a:p>
            <a:pPr marL="1164590">
              <a:spcBef>
                <a:spcPts val="480"/>
              </a:spcBef>
              <a:spcAft>
                <a:spcPts val="0"/>
              </a:spcAft>
            </a:pPr>
            <a:endParaRPr lang="es-ES" sz="1100" dirty="0">
              <a:effectLst/>
              <a:latin typeface="Arial MT"/>
              <a:ea typeface="Arial MT"/>
              <a:cs typeface="Arial MT"/>
            </a:endParaRPr>
          </a:p>
        </p:txBody>
      </p:sp>
      <p:pic>
        <p:nvPicPr>
          <p:cNvPr id="16" name="Imagen 15">
            <a:extLst>
              <a:ext uri="{FF2B5EF4-FFF2-40B4-BE49-F238E27FC236}">
                <a16:creationId xmlns:a16="http://schemas.microsoft.com/office/drawing/2014/main" id="{40BA4611-FA9A-3738-3109-66AFBEFF51A1}"/>
              </a:ext>
            </a:extLst>
          </p:cNvPr>
          <p:cNvPicPr>
            <a:picLocks noChangeAspect="1"/>
          </p:cNvPicPr>
          <p:nvPr/>
        </p:nvPicPr>
        <p:blipFill>
          <a:blip r:embed="rId3"/>
          <a:stretch>
            <a:fillRect/>
          </a:stretch>
        </p:blipFill>
        <p:spPr>
          <a:xfrm>
            <a:off x="4703394" y="2099690"/>
            <a:ext cx="1225895" cy="1154293"/>
          </a:xfrm>
          <a:prstGeom prst="rect">
            <a:avLst/>
          </a:prstGeom>
        </p:spPr>
      </p:pic>
      <p:pic>
        <p:nvPicPr>
          <p:cNvPr id="19" name="Imagen 18">
            <a:extLst>
              <a:ext uri="{FF2B5EF4-FFF2-40B4-BE49-F238E27FC236}">
                <a16:creationId xmlns:a16="http://schemas.microsoft.com/office/drawing/2014/main" id="{51FCF00F-0DED-CBFD-8274-0FFC94FB94F6}"/>
              </a:ext>
            </a:extLst>
          </p:cNvPr>
          <p:cNvPicPr>
            <a:picLocks noChangeAspect="1"/>
          </p:cNvPicPr>
          <p:nvPr/>
        </p:nvPicPr>
        <p:blipFill>
          <a:blip r:embed="rId4"/>
          <a:stretch>
            <a:fillRect/>
          </a:stretch>
        </p:blipFill>
        <p:spPr>
          <a:xfrm>
            <a:off x="4686285" y="889170"/>
            <a:ext cx="1225895" cy="955899"/>
          </a:xfrm>
          <a:prstGeom prst="rect">
            <a:avLst/>
          </a:prstGeom>
        </p:spPr>
      </p:pic>
      <p:pic>
        <p:nvPicPr>
          <p:cNvPr id="21" name="Imagen 20">
            <a:extLst>
              <a:ext uri="{FF2B5EF4-FFF2-40B4-BE49-F238E27FC236}">
                <a16:creationId xmlns:a16="http://schemas.microsoft.com/office/drawing/2014/main" id="{62426466-DD35-5588-515D-9BE6B722B1BE}"/>
              </a:ext>
            </a:extLst>
          </p:cNvPr>
          <p:cNvPicPr>
            <a:picLocks noChangeAspect="1"/>
          </p:cNvPicPr>
          <p:nvPr/>
        </p:nvPicPr>
        <p:blipFill>
          <a:blip r:embed="rId5"/>
          <a:stretch>
            <a:fillRect/>
          </a:stretch>
        </p:blipFill>
        <p:spPr>
          <a:xfrm>
            <a:off x="4714001" y="4780676"/>
            <a:ext cx="1225895" cy="1041417"/>
          </a:xfrm>
          <a:prstGeom prst="rect">
            <a:avLst/>
          </a:prstGeom>
        </p:spPr>
      </p:pic>
      <p:pic>
        <p:nvPicPr>
          <p:cNvPr id="30" name="Imagen 29">
            <a:extLst>
              <a:ext uri="{FF2B5EF4-FFF2-40B4-BE49-F238E27FC236}">
                <a16:creationId xmlns:a16="http://schemas.microsoft.com/office/drawing/2014/main" id="{5CB2DCBD-9403-1DEC-F063-05210D41F452}"/>
              </a:ext>
            </a:extLst>
          </p:cNvPr>
          <p:cNvPicPr>
            <a:picLocks noChangeAspect="1"/>
          </p:cNvPicPr>
          <p:nvPr/>
        </p:nvPicPr>
        <p:blipFill>
          <a:blip r:embed="rId6"/>
          <a:stretch>
            <a:fillRect/>
          </a:stretch>
        </p:blipFill>
        <p:spPr>
          <a:xfrm>
            <a:off x="4714002" y="3632817"/>
            <a:ext cx="1225894" cy="939183"/>
          </a:xfrm>
          <a:prstGeom prst="rect">
            <a:avLst/>
          </a:prstGeom>
        </p:spPr>
      </p:pic>
      <p:pic>
        <p:nvPicPr>
          <p:cNvPr id="40" name="Imagen 39">
            <a:extLst>
              <a:ext uri="{FF2B5EF4-FFF2-40B4-BE49-F238E27FC236}">
                <a16:creationId xmlns:a16="http://schemas.microsoft.com/office/drawing/2014/main" id="{F2F24CCF-9FF6-E869-2C3E-81D4CAE1166B}"/>
              </a:ext>
            </a:extLst>
          </p:cNvPr>
          <p:cNvPicPr>
            <a:picLocks noChangeAspect="1"/>
          </p:cNvPicPr>
          <p:nvPr/>
        </p:nvPicPr>
        <p:blipFill>
          <a:blip r:embed="rId7"/>
          <a:stretch>
            <a:fillRect/>
          </a:stretch>
        </p:blipFill>
        <p:spPr>
          <a:xfrm>
            <a:off x="3502146" y="6744830"/>
            <a:ext cx="447738" cy="706049"/>
          </a:xfrm>
          <a:prstGeom prst="rect">
            <a:avLst/>
          </a:prstGeom>
        </p:spPr>
      </p:pic>
      <p:pic>
        <p:nvPicPr>
          <p:cNvPr id="42" name="Imagen 41">
            <a:extLst>
              <a:ext uri="{FF2B5EF4-FFF2-40B4-BE49-F238E27FC236}">
                <a16:creationId xmlns:a16="http://schemas.microsoft.com/office/drawing/2014/main" id="{F96B6B27-06FB-35F0-B117-955CF73713C9}"/>
              </a:ext>
            </a:extLst>
          </p:cNvPr>
          <p:cNvPicPr>
            <a:picLocks noChangeAspect="1"/>
          </p:cNvPicPr>
          <p:nvPr/>
        </p:nvPicPr>
        <p:blipFill>
          <a:blip r:embed="rId8"/>
          <a:stretch>
            <a:fillRect/>
          </a:stretch>
        </p:blipFill>
        <p:spPr>
          <a:xfrm>
            <a:off x="3608444" y="7608878"/>
            <a:ext cx="388444" cy="793418"/>
          </a:xfrm>
          <a:prstGeom prst="rect">
            <a:avLst/>
          </a:prstGeom>
        </p:spPr>
      </p:pic>
      <p:sp>
        <p:nvSpPr>
          <p:cNvPr id="44" name="Rectángulo: esquinas redondeadas 43">
            <a:extLst>
              <a:ext uri="{FF2B5EF4-FFF2-40B4-BE49-F238E27FC236}">
                <a16:creationId xmlns:a16="http://schemas.microsoft.com/office/drawing/2014/main" id="{552B3211-78EB-44BA-8C2C-2C7056F7A582}"/>
              </a:ext>
            </a:extLst>
          </p:cNvPr>
          <p:cNvSpPr/>
          <p:nvPr/>
        </p:nvSpPr>
        <p:spPr>
          <a:xfrm>
            <a:off x="4094807" y="6710232"/>
            <a:ext cx="1615239" cy="775246"/>
          </a:xfrm>
          <a:prstGeom prst="roundRect">
            <a:avLst/>
          </a:prstGeom>
          <a:solidFill>
            <a:schemeClr val="accent6">
              <a:lumMod val="40000"/>
              <a:lumOff val="60000"/>
            </a:schemeClr>
          </a:solidFill>
          <a:ln>
            <a:solidFill>
              <a:schemeClr val="accent6">
                <a:lumMod val="40000"/>
                <a:lumOff val="60000"/>
              </a:schemeClr>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s-ES" sz="1200" dirty="0">
                <a:solidFill>
                  <a:schemeClr val="tx1"/>
                </a:solidFill>
              </a:rPr>
              <a:t>Tasa 101 casos  por cada 100 000 mujeres</a:t>
            </a:r>
          </a:p>
        </p:txBody>
      </p:sp>
      <p:sp>
        <p:nvSpPr>
          <p:cNvPr id="47" name="Rectángulo: esquinas redondeadas 46">
            <a:extLst>
              <a:ext uri="{FF2B5EF4-FFF2-40B4-BE49-F238E27FC236}">
                <a16:creationId xmlns:a16="http://schemas.microsoft.com/office/drawing/2014/main" id="{B908A309-3914-F4DD-4C4B-A98A3211DA8B}"/>
              </a:ext>
            </a:extLst>
          </p:cNvPr>
          <p:cNvSpPr/>
          <p:nvPr/>
        </p:nvSpPr>
        <p:spPr>
          <a:xfrm>
            <a:off x="4094806" y="7657374"/>
            <a:ext cx="1528378" cy="651034"/>
          </a:xfrm>
          <a:prstGeom prst="roundRect">
            <a:avLst/>
          </a:prstGeom>
          <a:solidFill>
            <a:schemeClr val="accent5">
              <a:lumMod val="60000"/>
              <a:lumOff val="40000"/>
            </a:schemeClr>
          </a:solidFill>
          <a:ln>
            <a:solidFill>
              <a:schemeClr val="accent5">
                <a:lumMod val="40000"/>
                <a:lumOff val="60000"/>
              </a:schemeClr>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s-ES" sz="1200" dirty="0">
                <a:solidFill>
                  <a:schemeClr val="tx1"/>
                </a:solidFill>
              </a:rPr>
              <a:t>Tasa 26 casos por cada 100 000 hombres</a:t>
            </a:r>
          </a:p>
        </p:txBody>
      </p:sp>
      <p:sp>
        <p:nvSpPr>
          <p:cNvPr id="52" name="53 Rectángulo">
            <a:extLst>
              <a:ext uri="{FF2B5EF4-FFF2-40B4-BE49-F238E27FC236}">
                <a16:creationId xmlns:a16="http://schemas.microsoft.com/office/drawing/2014/main" id="{375BC485-BE82-DDAA-8DA8-7B387B35F1BC}"/>
              </a:ext>
            </a:extLst>
          </p:cNvPr>
          <p:cNvSpPr/>
          <p:nvPr/>
        </p:nvSpPr>
        <p:spPr>
          <a:xfrm>
            <a:off x="-14248" y="5539640"/>
            <a:ext cx="4357592" cy="523220"/>
          </a:xfrm>
          <a:prstGeom prst="rect">
            <a:avLst/>
          </a:prstGeom>
        </p:spPr>
        <p:txBody>
          <a:bodyPr wrap="square">
            <a:spAutoFit/>
          </a:bodyPr>
          <a:lstStyle/>
          <a:p>
            <a:r>
              <a:rPr lang="es-ES" sz="600" dirty="0">
                <a:latin typeface="Arial Narrow" panose="020B0606020202030204" pitchFamily="34" charset="0"/>
              </a:rPr>
              <a:t>Fuente: SVIIGILA. Secretaria de Salud de Medellín. PE III - 2026</a:t>
            </a:r>
          </a:p>
          <a:p>
            <a:endParaRPr lang="es-ES" sz="600" dirty="0">
              <a:latin typeface="Arial Narrow" panose="020B0606020202030204" pitchFamily="34" charset="0"/>
            </a:endParaRPr>
          </a:p>
          <a:p>
            <a:pPr algn="just"/>
            <a:r>
              <a:rPr lang="es-ES" sz="800" dirty="0">
                <a:latin typeface="Arial Narrow" panose="020B0606020202030204" pitchFamily="34" charset="0"/>
              </a:rPr>
              <a:t>Figura. Frecuencia de casos sospechosos de Violencia sexual y no sexual según tipo y modalidad en el Distrito de Medellín, a Periodo III 2026p.</a:t>
            </a:r>
          </a:p>
        </p:txBody>
      </p:sp>
      <p:pic>
        <p:nvPicPr>
          <p:cNvPr id="53" name="Google Shape;2766;p55">
            <a:extLst>
              <a:ext uri="{FF2B5EF4-FFF2-40B4-BE49-F238E27FC236}">
                <a16:creationId xmlns:a16="http://schemas.microsoft.com/office/drawing/2014/main" id="{18DF5793-073E-6DC5-C301-90484E77FCC5}"/>
              </a:ext>
            </a:extLst>
          </p:cNvPr>
          <p:cNvPicPr preferRelativeResize="0"/>
          <p:nvPr/>
        </p:nvPicPr>
        <p:blipFill rotWithShape="1">
          <a:blip r:embed="rId9">
            <a:alphaModFix/>
          </a:blip>
          <a:srcRect/>
          <a:stretch/>
        </p:blipFill>
        <p:spPr>
          <a:xfrm>
            <a:off x="6270301" y="8509505"/>
            <a:ext cx="870279" cy="553998"/>
          </a:xfrm>
          <a:prstGeom prst="rect">
            <a:avLst/>
          </a:prstGeom>
          <a:noFill/>
          <a:ln>
            <a:noFill/>
          </a:ln>
        </p:spPr>
      </p:pic>
      <p:sp>
        <p:nvSpPr>
          <p:cNvPr id="31" name="53 Rectángulo">
            <a:extLst>
              <a:ext uri="{FF2B5EF4-FFF2-40B4-BE49-F238E27FC236}">
                <a16:creationId xmlns:a16="http://schemas.microsoft.com/office/drawing/2014/main" id="{49B1CA12-54C6-4050-99E2-2AAE55EA0F07}"/>
              </a:ext>
            </a:extLst>
          </p:cNvPr>
          <p:cNvSpPr/>
          <p:nvPr/>
        </p:nvSpPr>
        <p:spPr>
          <a:xfrm>
            <a:off x="73142" y="3117752"/>
            <a:ext cx="4357592" cy="523220"/>
          </a:xfrm>
          <a:prstGeom prst="rect">
            <a:avLst/>
          </a:prstGeom>
        </p:spPr>
        <p:txBody>
          <a:bodyPr wrap="square">
            <a:spAutoFit/>
          </a:bodyPr>
          <a:lstStyle/>
          <a:p>
            <a:r>
              <a:rPr lang="es-ES" sz="600" dirty="0">
                <a:latin typeface="Arial Narrow" panose="020B0606020202030204" pitchFamily="34" charset="0"/>
              </a:rPr>
              <a:t>Fuente: SVIIGILA. Secretaria de Salud de Medellín. PE III - 2026</a:t>
            </a:r>
          </a:p>
          <a:p>
            <a:endParaRPr lang="es-ES" sz="600" dirty="0">
              <a:latin typeface="Arial Narrow" panose="020B0606020202030204" pitchFamily="34" charset="0"/>
            </a:endParaRPr>
          </a:p>
          <a:p>
            <a:pPr algn="just"/>
            <a:r>
              <a:rPr lang="es-ES" sz="800" dirty="0">
                <a:latin typeface="Arial Narrow" panose="020B0606020202030204" pitchFamily="34" charset="0"/>
              </a:rPr>
              <a:t>Figura. Frecuencia de casos sospechosos de Violencia sexual y no sexual. Distrito de Medellín, a Periodo III 2026p.</a:t>
            </a:r>
          </a:p>
        </p:txBody>
      </p:sp>
      <p:pic>
        <p:nvPicPr>
          <p:cNvPr id="22" name="Imagen 21">
            <a:extLst>
              <a:ext uri="{FF2B5EF4-FFF2-40B4-BE49-F238E27FC236}">
                <a16:creationId xmlns:a16="http://schemas.microsoft.com/office/drawing/2014/main" id="{0ACC3E26-A762-4A87-ABC3-782DB066BB3F}"/>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910623" y="1567542"/>
            <a:ext cx="2580597" cy="1551104"/>
          </a:xfrm>
          <a:prstGeom prst="rect">
            <a:avLst/>
          </a:prstGeom>
        </p:spPr>
      </p:pic>
      <p:pic>
        <p:nvPicPr>
          <p:cNvPr id="32" name="Imagen 31">
            <a:extLst>
              <a:ext uri="{FF2B5EF4-FFF2-40B4-BE49-F238E27FC236}">
                <a16:creationId xmlns:a16="http://schemas.microsoft.com/office/drawing/2014/main" id="{482CE429-534C-4E74-8276-45957A023D80}"/>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344338" y="3567231"/>
            <a:ext cx="3411043" cy="1972071"/>
          </a:xfrm>
          <a:prstGeom prst="rect">
            <a:avLst/>
          </a:prstGeom>
        </p:spPr>
      </p:pic>
      <p:pic>
        <p:nvPicPr>
          <p:cNvPr id="39" name="Imagen 38">
            <a:extLst>
              <a:ext uri="{FF2B5EF4-FFF2-40B4-BE49-F238E27FC236}">
                <a16:creationId xmlns:a16="http://schemas.microsoft.com/office/drawing/2014/main" id="{192BD887-0F93-48CB-8DC6-A9350C496273}"/>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384545" y="6609090"/>
            <a:ext cx="2819671" cy="1985602"/>
          </a:xfrm>
          <a:prstGeom prst="rect">
            <a:avLst/>
          </a:prstGeom>
        </p:spPr>
      </p:pic>
    </p:spTree>
    <p:extLst>
      <p:ext uri="{BB962C8B-B14F-4D97-AF65-F5344CB8AC3E}">
        <p14:creationId xmlns:p14="http://schemas.microsoft.com/office/powerpoint/2010/main" val="1260535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24964" y="2267907"/>
            <a:ext cx="2232241" cy="523220"/>
          </a:xfrm>
          <a:prstGeom prst="rect">
            <a:avLst/>
          </a:prstGeom>
          <a:noFill/>
          <a:ln>
            <a:noFill/>
          </a:ln>
        </p:spPr>
        <p:txBody>
          <a:bodyPr wrap="square" rtlCol="0">
            <a:spAutoFit/>
          </a:bodyPr>
          <a:lstStyle/>
          <a:p>
            <a:pPr algn="ctr"/>
            <a:r>
              <a:rPr lang="es-ES" sz="1400" b="1" dirty="0">
                <a:latin typeface="Arial Narrow" panose="020B0606020202030204" pitchFamily="34" charset="0"/>
              </a:rPr>
              <a:t>Periodo epidemiológico </a:t>
            </a:r>
          </a:p>
          <a:p>
            <a:pPr algn="ctr"/>
            <a:r>
              <a:rPr lang="es-ES" sz="1400" b="1" dirty="0">
                <a:latin typeface="Arial Narrow" panose="020B0606020202030204" pitchFamily="34" charset="0"/>
              </a:rPr>
              <a:t>III -2026p </a:t>
            </a:r>
          </a:p>
        </p:txBody>
      </p:sp>
      <p:grpSp>
        <p:nvGrpSpPr>
          <p:cNvPr id="15" name="14 Grupo"/>
          <p:cNvGrpSpPr/>
          <p:nvPr/>
        </p:nvGrpSpPr>
        <p:grpSpPr>
          <a:xfrm>
            <a:off x="2448322" y="74775"/>
            <a:ext cx="3446504" cy="276999"/>
            <a:chOff x="2448322" y="74775"/>
            <a:chExt cx="3446504" cy="276999"/>
          </a:xfrm>
        </p:grpSpPr>
        <p:sp>
          <p:nvSpPr>
            <p:cNvPr id="11" name="10 Elipse"/>
            <p:cNvSpPr/>
            <p:nvPr/>
          </p:nvSpPr>
          <p:spPr>
            <a:xfrm>
              <a:off x="2448322" y="74775"/>
              <a:ext cx="288032" cy="261610"/>
            </a:xfrm>
            <a:prstGeom prst="ellipse">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accent3">
                    <a:lumMod val="60000"/>
                    <a:lumOff val="40000"/>
                  </a:schemeClr>
                </a:solidFill>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a:latin typeface="Arial Narrow" panose="020B0606020202030204" pitchFamily="34" charset="0"/>
                </a:rPr>
                <a:t>Grupos de interés</a:t>
              </a:r>
            </a:p>
          </p:txBody>
        </p:sp>
      </p:grpSp>
      <p:sp>
        <p:nvSpPr>
          <p:cNvPr id="14" name="13 Rectángulo"/>
          <p:cNvSpPr/>
          <p:nvPr/>
        </p:nvSpPr>
        <p:spPr>
          <a:xfrm>
            <a:off x="-33365" y="7663323"/>
            <a:ext cx="7200900" cy="504056"/>
          </a:xfrm>
          <a:prstGeom prst="rect">
            <a:avLst/>
          </a:prstGeom>
          <a:solidFill>
            <a:schemeClr val="accent5">
              <a:lumMod val="20000"/>
              <a:lumOff val="8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63" name="62 CuadroTexto"/>
          <p:cNvSpPr txBox="1"/>
          <p:nvPr/>
        </p:nvSpPr>
        <p:spPr>
          <a:xfrm>
            <a:off x="6461011" y="12503"/>
            <a:ext cx="739888" cy="261609"/>
          </a:xfrm>
          <a:prstGeom prst="rect">
            <a:avLst/>
          </a:prstGeom>
          <a:noFill/>
        </p:spPr>
        <p:txBody>
          <a:bodyPr wrap="square" rtlCol="0">
            <a:spAutoFit/>
          </a:bodyPr>
          <a:lstStyle/>
          <a:p>
            <a:r>
              <a:rPr lang="es-ES" sz="1050" b="1" dirty="0">
                <a:latin typeface="Arial Narrow" panose="020B0606020202030204" pitchFamily="34" charset="0"/>
              </a:rPr>
              <a:t>Pág</a:t>
            </a:r>
            <a:r>
              <a:rPr lang="es-ES" sz="1050" b="1" dirty="0" smtClean="0">
                <a:latin typeface="Arial Narrow" panose="020B0606020202030204" pitchFamily="34" charset="0"/>
              </a:rPr>
              <a:t>. 25</a:t>
            </a:r>
            <a:endParaRPr lang="es-ES" sz="1050" b="1" dirty="0">
              <a:latin typeface="Arial Narrow" panose="020B0606020202030204" pitchFamily="34" charset="0"/>
            </a:endParaRPr>
          </a:p>
        </p:txBody>
      </p:sp>
      <p:sp>
        <p:nvSpPr>
          <p:cNvPr id="24" name="CuadroTexto 23">
            <a:extLst>
              <a:ext uri="{FF2B5EF4-FFF2-40B4-BE49-F238E27FC236}">
                <a16:creationId xmlns:a16="http://schemas.microsoft.com/office/drawing/2014/main" id="{14C748B0-1636-5A11-A6FA-96BEB7D167A7}"/>
              </a:ext>
            </a:extLst>
          </p:cNvPr>
          <p:cNvSpPr txBox="1"/>
          <p:nvPr/>
        </p:nvSpPr>
        <p:spPr>
          <a:xfrm>
            <a:off x="-10883" y="131242"/>
            <a:ext cx="2373578" cy="923330"/>
          </a:xfrm>
          <a:prstGeom prst="rect">
            <a:avLst/>
          </a:prstGeom>
          <a:noFill/>
        </p:spPr>
        <p:txBody>
          <a:bodyPr wrap="square" rtlCol="0">
            <a:spAutoFit/>
          </a:bodyPr>
          <a:lstStyle/>
          <a:p>
            <a:pPr algn="ctr"/>
            <a:r>
              <a:rPr lang="es-ES" b="1" dirty="0"/>
              <a:t>Violencia de genero e intrafamiliar y ataques con agentes químicos</a:t>
            </a:r>
          </a:p>
        </p:txBody>
      </p:sp>
      <p:pic>
        <p:nvPicPr>
          <p:cNvPr id="25" name="Image 378">
            <a:extLst>
              <a:ext uri="{FF2B5EF4-FFF2-40B4-BE49-F238E27FC236}">
                <a16:creationId xmlns:a16="http://schemas.microsoft.com/office/drawing/2014/main" id="{938CC28E-54EB-5997-F076-1E0E36A3C149}"/>
              </a:ext>
            </a:extLst>
          </p:cNvPr>
          <p:cNvPicPr/>
          <p:nvPr/>
        </p:nvPicPr>
        <p:blipFill>
          <a:blip r:embed="rId2" cstate="print"/>
          <a:stretch>
            <a:fillRect/>
          </a:stretch>
        </p:blipFill>
        <p:spPr>
          <a:xfrm>
            <a:off x="747386" y="1173247"/>
            <a:ext cx="1017381" cy="1013870"/>
          </a:xfrm>
          <a:prstGeom prst="rect">
            <a:avLst/>
          </a:prstGeom>
        </p:spPr>
      </p:pic>
      <p:pic>
        <p:nvPicPr>
          <p:cNvPr id="59" name="Imagen 58">
            <a:extLst>
              <a:ext uri="{FF2B5EF4-FFF2-40B4-BE49-F238E27FC236}">
                <a16:creationId xmlns:a16="http://schemas.microsoft.com/office/drawing/2014/main" id="{3D1AA0E0-FC9B-53BF-4FE9-E47078714134}"/>
              </a:ext>
            </a:extLst>
          </p:cNvPr>
          <p:cNvPicPr>
            <a:picLocks noChangeAspect="1"/>
          </p:cNvPicPr>
          <p:nvPr/>
        </p:nvPicPr>
        <p:blipFill rotWithShape="1">
          <a:blip r:embed="rId3"/>
          <a:srcRect t="10296"/>
          <a:stretch/>
        </p:blipFill>
        <p:spPr>
          <a:xfrm>
            <a:off x="3728455" y="579912"/>
            <a:ext cx="684243" cy="840368"/>
          </a:xfrm>
          <a:prstGeom prst="rect">
            <a:avLst/>
          </a:prstGeom>
        </p:spPr>
      </p:pic>
      <p:pic>
        <p:nvPicPr>
          <p:cNvPr id="61" name="Imagen 60">
            <a:extLst>
              <a:ext uri="{FF2B5EF4-FFF2-40B4-BE49-F238E27FC236}">
                <a16:creationId xmlns:a16="http://schemas.microsoft.com/office/drawing/2014/main" id="{99CDBE99-B9F4-725F-222E-BC01C9CEB579}"/>
              </a:ext>
            </a:extLst>
          </p:cNvPr>
          <p:cNvPicPr>
            <a:picLocks noChangeAspect="1"/>
          </p:cNvPicPr>
          <p:nvPr/>
        </p:nvPicPr>
        <p:blipFill>
          <a:blip r:embed="rId4"/>
          <a:stretch>
            <a:fillRect/>
          </a:stretch>
        </p:blipFill>
        <p:spPr>
          <a:xfrm>
            <a:off x="4812168" y="557373"/>
            <a:ext cx="571979" cy="862907"/>
          </a:xfrm>
          <a:prstGeom prst="rect">
            <a:avLst/>
          </a:prstGeom>
        </p:spPr>
      </p:pic>
      <p:pic>
        <p:nvPicPr>
          <p:cNvPr id="1024" name="Imagen 1023">
            <a:extLst>
              <a:ext uri="{FF2B5EF4-FFF2-40B4-BE49-F238E27FC236}">
                <a16:creationId xmlns:a16="http://schemas.microsoft.com/office/drawing/2014/main" id="{D51EA6DB-DF08-07D2-EDEA-68252665F638}"/>
              </a:ext>
            </a:extLst>
          </p:cNvPr>
          <p:cNvPicPr>
            <a:picLocks noChangeAspect="1"/>
          </p:cNvPicPr>
          <p:nvPr/>
        </p:nvPicPr>
        <p:blipFill>
          <a:blip r:embed="rId5"/>
          <a:stretch>
            <a:fillRect/>
          </a:stretch>
        </p:blipFill>
        <p:spPr>
          <a:xfrm>
            <a:off x="2609105" y="564883"/>
            <a:ext cx="620646" cy="846225"/>
          </a:xfrm>
          <a:prstGeom prst="rect">
            <a:avLst/>
          </a:prstGeom>
        </p:spPr>
      </p:pic>
      <p:grpSp>
        <p:nvGrpSpPr>
          <p:cNvPr id="8" name="Grupo 7">
            <a:extLst>
              <a:ext uri="{FF2B5EF4-FFF2-40B4-BE49-F238E27FC236}">
                <a16:creationId xmlns:a16="http://schemas.microsoft.com/office/drawing/2014/main" id="{76B72F73-AFCA-47D4-93DE-68D8300A42FF}"/>
              </a:ext>
            </a:extLst>
          </p:cNvPr>
          <p:cNvGrpSpPr/>
          <p:nvPr/>
        </p:nvGrpSpPr>
        <p:grpSpPr>
          <a:xfrm>
            <a:off x="3315141" y="6159298"/>
            <a:ext cx="3636745" cy="1099328"/>
            <a:chOff x="3790011" y="4205231"/>
            <a:chExt cx="3266823" cy="824311"/>
          </a:xfrm>
        </p:grpSpPr>
        <p:sp>
          <p:nvSpPr>
            <p:cNvPr id="1032" name="CuadroTexto 1031">
              <a:extLst>
                <a:ext uri="{FF2B5EF4-FFF2-40B4-BE49-F238E27FC236}">
                  <a16:creationId xmlns:a16="http://schemas.microsoft.com/office/drawing/2014/main" id="{D907D758-7FD3-A41C-084C-0C4CF0C795A3}"/>
                </a:ext>
              </a:extLst>
            </p:cNvPr>
            <p:cNvSpPr txBox="1"/>
            <p:nvPr/>
          </p:nvSpPr>
          <p:spPr>
            <a:xfrm>
              <a:off x="3988109" y="4205231"/>
              <a:ext cx="2950528" cy="222542"/>
            </a:xfrm>
            <a:prstGeom prst="rect">
              <a:avLst/>
            </a:prstGeom>
            <a:solidFill>
              <a:schemeClr val="accent3">
                <a:lumMod val="40000"/>
                <a:lumOff val="60000"/>
              </a:schemeClr>
            </a:solidFill>
            <a:ln>
              <a:solidFill>
                <a:schemeClr val="accent3">
                  <a:lumMod val="40000"/>
                  <a:lumOff val="60000"/>
                </a:schemeClr>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defPPr>
                <a:defRPr lang="es-ES"/>
              </a:defPPr>
              <a:lvl1pPr algn="ctr">
                <a:defRPr sz="10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ES" sz="1400" b="1" dirty="0">
                  <a:solidFill>
                    <a:schemeClr val="tx1"/>
                  </a:solidFill>
                </a:rPr>
                <a:t>Estrato socioeconómico</a:t>
              </a:r>
            </a:p>
          </p:txBody>
        </p:sp>
        <p:sp>
          <p:nvSpPr>
            <p:cNvPr id="1033" name="85 CuadroTexto">
              <a:extLst>
                <a:ext uri="{FF2B5EF4-FFF2-40B4-BE49-F238E27FC236}">
                  <a16:creationId xmlns:a16="http://schemas.microsoft.com/office/drawing/2014/main" id="{DF54B453-B197-2794-33DA-73FA7A4F0C40}"/>
                </a:ext>
              </a:extLst>
            </p:cNvPr>
            <p:cNvSpPr txBox="1"/>
            <p:nvPr/>
          </p:nvSpPr>
          <p:spPr>
            <a:xfrm>
              <a:off x="3790011" y="4457995"/>
              <a:ext cx="1229607" cy="276999"/>
            </a:xfrm>
            <a:prstGeom prst="rect">
              <a:avLst/>
            </a:prstGeom>
            <a:noFill/>
          </p:spPr>
          <p:txBody>
            <a:bodyPr wrap="square" rtlCol="0">
              <a:spAutoFit/>
            </a:bodyPr>
            <a:lstStyle/>
            <a:p>
              <a:pPr algn="ctr"/>
              <a:r>
                <a:rPr lang="es-ES" sz="1200" b="1" u="sng" dirty="0">
                  <a:latin typeface="Arial Narrow" panose="020B0606020202030204" pitchFamily="34" charset="0"/>
                </a:rPr>
                <a:t>Estrato 1 y 2</a:t>
              </a:r>
            </a:p>
          </p:txBody>
        </p:sp>
        <p:sp>
          <p:nvSpPr>
            <p:cNvPr id="1034" name="86 Rectángulo redondeado">
              <a:extLst>
                <a:ext uri="{FF2B5EF4-FFF2-40B4-BE49-F238E27FC236}">
                  <a16:creationId xmlns:a16="http://schemas.microsoft.com/office/drawing/2014/main" id="{2842E33F-4D0E-5A8A-C501-C53D2991A919}"/>
                </a:ext>
              </a:extLst>
            </p:cNvPr>
            <p:cNvSpPr/>
            <p:nvPr/>
          </p:nvSpPr>
          <p:spPr>
            <a:xfrm>
              <a:off x="3958574" y="4744658"/>
              <a:ext cx="901926" cy="284884"/>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solidFill>
                    <a:schemeClr val="tx1"/>
                  </a:solidFill>
                  <a:latin typeface="Arial Narrow" panose="020B0606020202030204" pitchFamily="34" charset="0"/>
                </a:rPr>
                <a:t>68,0%</a:t>
              </a:r>
            </a:p>
          </p:txBody>
        </p:sp>
        <p:sp>
          <p:nvSpPr>
            <p:cNvPr id="1035" name="85 CuadroTexto">
              <a:extLst>
                <a:ext uri="{FF2B5EF4-FFF2-40B4-BE49-F238E27FC236}">
                  <a16:creationId xmlns:a16="http://schemas.microsoft.com/office/drawing/2014/main" id="{D79E14A4-11B0-AAA9-5033-25DBDA4BF435}"/>
                </a:ext>
              </a:extLst>
            </p:cNvPr>
            <p:cNvSpPr txBox="1"/>
            <p:nvPr/>
          </p:nvSpPr>
          <p:spPr>
            <a:xfrm>
              <a:off x="5827227" y="4450284"/>
              <a:ext cx="1229607" cy="276999"/>
            </a:xfrm>
            <a:prstGeom prst="rect">
              <a:avLst/>
            </a:prstGeom>
            <a:noFill/>
          </p:spPr>
          <p:txBody>
            <a:bodyPr wrap="square" rtlCol="0">
              <a:spAutoFit/>
            </a:bodyPr>
            <a:lstStyle/>
            <a:p>
              <a:pPr algn="ctr"/>
              <a:r>
                <a:rPr lang="es-ES" sz="1200" b="1" u="sng" dirty="0">
                  <a:latin typeface="Arial Narrow" panose="020B0606020202030204" pitchFamily="34" charset="0"/>
                </a:rPr>
                <a:t>Estrato 5 y 6</a:t>
              </a:r>
            </a:p>
          </p:txBody>
        </p:sp>
        <p:sp>
          <p:nvSpPr>
            <p:cNvPr id="1036" name="86 Rectángulo redondeado">
              <a:extLst>
                <a:ext uri="{FF2B5EF4-FFF2-40B4-BE49-F238E27FC236}">
                  <a16:creationId xmlns:a16="http://schemas.microsoft.com/office/drawing/2014/main" id="{3BD3C7B5-3FA7-CE4B-D5C7-3EBB2D8A3F45}"/>
                </a:ext>
              </a:extLst>
            </p:cNvPr>
            <p:cNvSpPr/>
            <p:nvPr/>
          </p:nvSpPr>
          <p:spPr>
            <a:xfrm>
              <a:off x="5998951" y="4740888"/>
              <a:ext cx="901926" cy="270084"/>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solidFill>
                    <a:schemeClr val="tx1"/>
                  </a:solidFill>
                  <a:latin typeface="Arial Narrow" panose="020B0606020202030204" pitchFamily="34" charset="0"/>
                </a:rPr>
                <a:t>1,0%</a:t>
              </a:r>
            </a:p>
          </p:txBody>
        </p:sp>
        <p:sp>
          <p:nvSpPr>
            <p:cNvPr id="1037" name="85 CuadroTexto">
              <a:extLst>
                <a:ext uri="{FF2B5EF4-FFF2-40B4-BE49-F238E27FC236}">
                  <a16:creationId xmlns:a16="http://schemas.microsoft.com/office/drawing/2014/main" id="{68BFC29C-6499-C0E1-B83E-E1179D4E8BE4}"/>
                </a:ext>
              </a:extLst>
            </p:cNvPr>
            <p:cNvSpPr txBox="1"/>
            <p:nvPr/>
          </p:nvSpPr>
          <p:spPr>
            <a:xfrm>
              <a:off x="4769344" y="4472795"/>
              <a:ext cx="1229607" cy="276999"/>
            </a:xfrm>
            <a:prstGeom prst="rect">
              <a:avLst/>
            </a:prstGeom>
            <a:noFill/>
          </p:spPr>
          <p:txBody>
            <a:bodyPr wrap="square" rtlCol="0">
              <a:spAutoFit/>
            </a:bodyPr>
            <a:lstStyle/>
            <a:p>
              <a:pPr algn="ctr"/>
              <a:r>
                <a:rPr lang="es-ES" sz="1200" b="1" u="sng" dirty="0">
                  <a:latin typeface="Arial Narrow" panose="020B0606020202030204" pitchFamily="34" charset="0"/>
                </a:rPr>
                <a:t>Estrato 3 y 4</a:t>
              </a:r>
            </a:p>
          </p:txBody>
        </p:sp>
        <p:sp>
          <p:nvSpPr>
            <p:cNvPr id="1038" name="86 Rectángulo redondeado">
              <a:extLst>
                <a:ext uri="{FF2B5EF4-FFF2-40B4-BE49-F238E27FC236}">
                  <a16:creationId xmlns:a16="http://schemas.microsoft.com/office/drawing/2014/main" id="{0A4DC337-13B5-DC01-0231-A1427AED338A}"/>
                </a:ext>
              </a:extLst>
            </p:cNvPr>
            <p:cNvSpPr/>
            <p:nvPr/>
          </p:nvSpPr>
          <p:spPr>
            <a:xfrm>
              <a:off x="4953015" y="4733973"/>
              <a:ext cx="901926" cy="276999"/>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solidFill>
                    <a:schemeClr val="tx1"/>
                  </a:solidFill>
                  <a:latin typeface="Arial Narrow" panose="020B0606020202030204" pitchFamily="34" charset="0"/>
                </a:rPr>
                <a:t>25,0%</a:t>
              </a:r>
            </a:p>
          </p:txBody>
        </p:sp>
      </p:grpSp>
      <p:pic>
        <p:nvPicPr>
          <p:cNvPr id="1043" name="Google Shape;2545;p50">
            <a:extLst>
              <a:ext uri="{FF2B5EF4-FFF2-40B4-BE49-F238E27FC236}">
                <a16:creationId xmlns:a16="http://schemas.microsoft.com/office/drawing/2014/main" id="{C80A1A50-6A85-E033-8D94-25928ECA8FCC}"/>
              </a:ext>
            </a:extLst>
          </p:cNvPr>
          <p:cNvPicPr preferRelativeResize="0"/>
          <p:nvPr/>
        </p:nvPicPr>
        <p:blipFill rotWithShape="1">
          <a:blip r:embed="rId6">
            <a:alphaModFix/>
          </a:blip>
          <a:srcRect/>
          <a:stretch/>
        </p:blipFill>
        <p:spPr>
          <a:xfrm>
            <a:off x="750508" y="2970361"/>
            <a:ext cx="939538" cy="637689"/>
          </a:xfrm>
          <a:prstGeom prst="rect">
            <a:avLst/>
          </a:prstGeom>
          <a:noFill/>
          <a:ln>
            <a:noFill/>
          </a:ln>
        </p:spPr>
      </p:pic>
      <p:pic>
        <p:nvPicPr>
          <p:cNvPr id="1044" name="Google Shape;2766;p55">
            <a:extLst>
              <a:ext uri="{FF2B5EF4-FFF2-40B4-BE49-F238E27FC236}">
                <a16:creationId xmlns:a16="http://schemas.microsoft.com/office/drawing/2014/main" id="{48B43EA8-44D5-A505-84BA-043F9CDDB59A}"/>
              </a:ext>
            </a:extLst>
          </p:cNvPr>
          <p:cNvPicPr preferRelativeResize="0"/>
          <p:nvPr/>
        </p:nvPicPr>
        <p:blipFill rotWithShape="1">
          <a:blip r:embed="rId7">
            <a:alphaModFix/>
          </a:blip>
          <a:srcRect/>
          <a:stretch/>
        </p:blipFill>
        <p:spPr>
          <a:xfrm>
            <a:off x="6461010" y="8472149"/>
            <a:ext cx="718687" cy="659347"/>
          </a:xfrm>
          <a:prstGeom prst="rect">
            <a:avLst/>
          </a:prstGeom>
          <a:noFill/>
          <a:ln>
            <a:noFill/>
          </a:ln>
        </p:spPr>
      </p:pic>
      <p:grpSp>
        <p:nvGrpSpPr>
          <p:cNvPr id="4" name="Grupo 3">
            <a:extLst>
              <a:ext uri="{FF2B5EF4-FFF2-40B4-BE49-F238E27FC236}">
                <a16:creationId xmlns:a16="http://schemas.microsoft.com/office/drawing/2014/main" id="{F39B8249-8ED9-478B-BB02-1BEE0FF38220}"/>
              </a:ext>
            </a:extLst>
          </p:cNvPr>
          <p:cNvGrpSpPr/>
          <p:nvPr/>
        </p:nvGrpSpPr>
        <p:grpSpPr>
          <a:xfrm>
            <a:off x="1639002" y="6149599"/>
            <a:ext cx="1447386" cy="1452988"/>
            <a:chOff x="2277056" y="4093029"/>
            <a:chExt cx="1447386" cy="1452988"/>
          </a:xfrm>
        </p:grpSpPr>
        <p:sp>
          <p:nvSpPr>
            <p:cNvPr id="1048" name="64 CuadroTexto">
              <a:extLst>
                <a:ext uri="{FF2B5EF4-FFF2-40B4-BE49-F238E27FC236}">
                  <a16:creationId xmlns:a16="http://schemas.microsoft.com/office/drawing/2014/main" id="{11E6D49C-AA17-71E8-DD65-DC07916AB065}"/>
                </a:ext>
              </a:extLst>
            </p:cNvPr>
            <p:cNvSpPr txBox="1"/>
            <p:nvPr/>
          </p:nvSpPr>
          <p:spPr>
            <a:xfrm>
              <a:off x="2333177" y="4093029"/>
              <a:ext cx="1391265" cy="276999"/>
            </a:xfrm>
            <a:prstGeom prst="rect">
              <a:avLst/>
            </a:prstGeom>
            <a:noFill/>
          </p:spPr>
          <p:txBody>
            <a:bodyPr wrap="square" rtlCol="0">
              <a:spAutoFit/>
            </a:bodyPr>
            <a:lstStyle/>
            <a:p>
              <a:pPr algn="ctr"/>
              <a:r>
                <a:rPr lang="es-ES" sz="1200" b="1" u="sng" dirty="0">
                  <a:latin typeface="Arial Narrow" panose="020B0606020202030204" pitchFamily="34" charset="0"/>
                </a:rPr>
                <a:t>Aseguramiento</a:t>
              </a:r>
            </a:p>
          </p:txBody>
        </p:sp>
        <p:sp>
          <p:nvSpPr>
            <p:cNvPr id="1049" name="86 Rectángulo redondeado">
              <a:extLst>
                <a:ext uri="{FF2B5EF4-FFF2-40B4-BE49-F238E27FC236}">
                  <a16:creationId xmlns:a16="http://schemas.microsoft.com/office/drawing/2014/main" id="{7200D494-5BB4-6893-12F5-605633CAAFC4}"/>
                </a:ext>
              </a:extLst>
            </p:cNvPr>
            <p:cNvSpPr/>
            <p:nvPr/>
          </p:nvSpPr>
          <p:spPr>
            <a:xfrm>
              <a:off x="2309727" y="4417921"/>
              <a:ext cx="1401734" cy="198221"/>
            </a:xfrm>
            <a:prstGeom prst="roundRect">
              <a:avLst/>
            </a:prstGeom>
            <a:solidFill>
              <a:schemeClr val="accent5">
                <a:lumMod val="20000"/>
                <a:lumOff val="80000"/>
              </a:schemeClr>
            </a:solidFill>
            <a:ln w="25400" cap="flat" cmpd="sng">
              <a:solidFill>
                <a:schemeClr val="accent5">
                  <a:lumMod val="20000"/>
                  <a:lumOff val="80000"/>
                </a:schemeClr>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pPr>
              <a:r>
                <a:rPr lang="es-ES" sz="1000" b="1" dirty="0">
                  <a:solidFill>
                    <a:schemeClr val="dk1"/>
                  </a:solidFill>
                  <a:latin typeface="Arial Narrow"/>
                  <a:sym typeface="Arial"/>
                </a:rPr>
                <a:t>Contributivo 56,6 %</a:t>
              </a:r>
            </a:p>
          </p:txBody>
        </p:sp>
        <p:sp>
          <p:nvSpPr>
            <p:cNvPr id="1050" name="86 Rectángulo redondeado">
              <a:extLst>
                <a:ext uri="{FF2B5EF4-FFF2-40B4-BE49-F238E27FC236}">
                  <a16:creationId xmlns:a16="http://schemas.microsoft.com/office/drawing/2014/main" id="{AF0DF049-2599-BECF-F5B2-44EF5B862645}"/>
                </a:ext>
              </a:extLst>
            </p:cNvPr>
            <p:cNvSpPr/>
            <p:nvPr/>
          </p:nvSpPr>
          <p:spPr>
            <a:xfrm>
              <a:off x="2290483" y="4699070"/>
              <a:ext cx="1420978" cy="182600"/>
            </a:xfrm>
            <a:prstGeom prst="roundRect">
              <a:avLst>
                <a:gd name="adj" fmla="val 8966"/>
              </a:avLst>
            </a:prstGeom>
            <a:solidFill>
              <a:schemeClr val="accent5">
                <a:lumMod val="20000"/>
                <a:lumOff val="80000"/>
              </a:schemeClr>
            </a:solidFill>
            <a:ln w="25400" cap="flat" cmpd="sng">
              <a:solidFill>
                <a:schemeClr val="accent5">
                  <a:lumMod val="20000"/>
                  <a:lumOff val="80000"/>
                </a:schemeClr>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pPr>
              <a:r>
                <a:rPr lang="es-ES" sz="1000" b="1" dirty="0">
                  <a:solidFill>
                    <a:schemeClr val="dk1"/>
                  </a:solidFill>
                  <a:latin typeface="Arial Narrow"/>
                  <a:sym typeface="Arial"/>
                </a:rPr>
                <a:t>Subsidiado 38,6%</a:t>
              </a:r>
            </a:p>
          </p:txBody>
        </p:sp>
        <p:sp>
          <p:nvSpPr>
            <p:cNvPr id="1051" name="86 Rectángulo redondeado">
              <a:extLst>
                <a:ext uri="{FF2B5EF4-FFF2-40B4-BE49-F238E27FC236}">
                  <a16:creationId xmlns:a16="http://schemas.microsoft.com/office/drawing/2014/main" id="{49119282-B775-EB19-20A1-E4E025056FB9}"/>
                </a:ext>
              </a:extLst>
            </p:cNvPr>
            <p:cNvSpPr/>
            <p:nvPr/>
          </p:nvSpPr>
          <p:spPr>
            <a:xfrm>
              <a:off x="2277056" y="5229850"/>
              <a:ext cx="1420978" cy="316167"/>
            </a:xfrm>
            <a:prstGeom prst="roundRect">
              <a:avLst>
                <a:gd name="adj" fmla="val 8966"/>
              </a:avLst>
            </a:prstGeom>
            <a:solidFill>
              <a:schemeClr val="accent5">
                <a:lumMod val="20000"/>
                <a:lumOff val="80000"/>
              </a:schemeClr>
            </a:solidFill>
            <a:ln w="25400" cap="flat" cmpd="sng">
              <a:solidFill>
                <a:schemeClr val="accent5">
                  <a:lumMod val="20000"/>
                  <a:lumOff val="80000"/>
                </a:schemeClr>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pPr>
              <a:r>
                <a:rPr lang="es-ES" sz="1000" b="1" dirty="0">
                  <a:solidFill>
                    <a:schemeClr val="dk1"/>
                  </a:solidFill>
                  <a:latin typeface="Arial Narrow"/>
                  <a:sym typeface="Arial"/>
                </a:rPr>
                <a:t>Ninguno/ particular 2,1%</a:t>
              </a:r>
            </a:p>
            <a:p>
              <a:pPr algn="ctr">
                <a:buClr>
                  <a:srgbClr val="000000"/>
                </a:buClr>
              </a:pPr>
              <a:r>
                <a:rPr lang="es-ES" sz="1000" b="1" dirty="0">
                  <a:solidFill>
                    <a:schemeClr val="dk1"/>
                  </a:solidFill>
                  <a:latin typeface="Arial Narrow"/>
                  <a:sym typeface="Arial"/>
                </a:rPr>
                <a:t>Indeterminado 0,6% </a:t>
              </a:r>
            </a:p>
          </p:txBody>
        </p:sp>
      </p:grpSp>
      <p:sp>
        <p:nvSpPr>
          <p:cNvPr id="1052" name="64 CuadroTexto">
            <a:extLst>
              <a:ext uri="{FF2B5EF4-FFF2-40B4-BE49-F238E27FC236}">
                <a16:creationId xmlns:a16="http://schemas.microsoft.com/office/drawing/2014/main" id="{37DA8DFD-23C8-B549-9BE4-7CDAFDD1B7E2}"/>
              </a:ext>
            </a:extLst>
          </p:cNvPr>
          <p:cNvSpPr txBox="1"/>
          <p:nvPr/>
        </p:nvSpPr>
        <p:spPr>
          <a:xfrm>
            <a:off x="480273" y="3608050"/>
            <a:ext cx="1391265" cy="276999"/>
          </a:xfrm>
          <a:prstGeom prst="rect">
            <a:avLst/>
          </a:prstGeom>
          <a:noFill/>
        </p:spPr>
        <p:txBody>
          <a:bodyPr wrap="square" rtlCol="0">
            <a:spAutoFit/>
          </a:bodyPr>
          <a:lstStyle/>
          <a:p>
            <a:pPr algn="ctr"/>
            <a:r>
              <a:rPr lang="es-ES" sz="1200" b="1" u="sng" dirty="0">
                <a:latin typeface="Arial Narrow" panose="020B0606020202030204" pitchFamily="34" charset="0"/>
              </a:rPr>
              <a:t>Área</a:t>
            </a:r>
          </a:p>
        </p:txBody>
      </p:sp>
      <p:pic>
        <p:nvPicPr>
          <p:cNvPr id="2050" name="Picture 2" descr="Categoría «Icono minusvalido» de fotos, imágenes e ...">
            <a:extLst>
              <a:ext uri="{FF2B5EF4-FFF2-40B4-BE49-F238E27FC236}">
                <a16:creationId xmlns:a16="http://schemas.microsoft.com/office/drawing/2014/main" id="{54365793-2E31-6198-C760-6307A7F199BA}"/>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9676" t="9755" r="14303" b="14835"/>
          <a:stretch/>
        </p:blipFill>
        <p:spPr bwMode="auto">
          <a:xfrm>
            <a:off x="2582898" y="2371436"/>
            <a:ext cx="673060" cy="764210"/>
          </a:xfrm>
          <a:prstGeom prst="rect">
            <a:avLst/>
          </a:prstGeom>
          <a:noFill/>
          <a:extLst>
            <a:ext uri="{909E8E84-426E-40DD-AFC4-6F175D3DCCD1}">
              <a14:hiddenFill xmlns:a14="http://schemas.microsoft.com/office/drawing/2010/main">
                <a:solidFill>
                  <a:srgbClr val="FFFFFF"/>
                </a:solidFill>
              </a14:hiddenFill>
            </a:ext>
          </a:extLst>
        </p:spPr>
      </p:pic>
      <p:sp>
        <p:nvSpPr>
          <p:cNvPr id="1055" name="86 Rectángulo redondeado">
            <a:extLst>
              <a:ext uri="{FF2B5EF4-FFF2-40B4-BE49-F238E27FC236}">
                <a16:creationId xmlns:a16="http://schemas.microsoft.com/office/drawing/2014/main" id="{E9732D0D-15FD-62D6-3B0D-F4ED4B614221}"/>
              </a:ext>
            </a:extLst>
          </p:cNvPr>
          <p:cNvSpPr/>
          <p:nvPr/>
        </p:nvSpPr>
        <p:spPr>
          <a:xfrm>
            <a:off x="110014" y="3914636"/>
            <a:ext cx="1008869" cy="577733"/>
          </a:xfrm>
          <a:prstGeom prst="roundRect">
            <a:avLst/>
          </a:prstGeom>
          <a:solidFill>
            <a:srgbClr val="F57E1B"/>
          </a:solidFill>
          <a:ln w="25400" cap="flat" cmpd="sng">
            <a:solidFill>
              <a:srgbClr val="F57E1B"/>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pPr>
            <a:r>
              <a:rPr lang="es-ES" sz="1200" b="1" dirty="0">
                <a:solidFill>
                  <a:schemeClr val="dk1"/>
                </a:solidFill>
                <a:latin typeface="Arial Narrow"/>
                <a:sym typeface="Arial"/>
              </a:rPr>
              <a:t>Urbana 95,2%</a:t>
            </a:r>
          </a:p>
          <a:p>
            <a:pPr algn="ctr">
              <a:buClr>
                <a:srgbClr val="000000"/>
              </a:buClr>
            </a:pPr>
            <a:r>
              <a:rPr lang="es-ES" sz="1200" b="1" dirty="0">
                <a:solidFill>
                  <a:schemeClr val="dk1"/>
                </a:solidFill>
                <a:latin typeface="Arial Narrow"/>
                <a:sym typeface="Arial"/>
              </a:rPr>
              <a:t>1647 casos</a:t>
            </a:r>
          </a:p>
        </p:txBody>
      </p:sp>
      <p:grpSp>
        <p:nvGrpSpPr>
          <p:cNvPr id="3" name="Grupo 2">
            <a:extLst>
              <a:ext uri="{FF2B5EF4-FFF2-40B4-BE49-F238E27FC236}">
                <a16:creationId xmlns:a16="http://schemas.microsoft.com/office/drawing/2014/main" id="{325883D1-8C78-4370-B15D-641B524F9CB3}"/>
              </a:ext>
            </a:extLst>
          </p:cNvPr>
          <p:cNvGrpSpPr/>
          <p:nvPr/>
        </p:nvGrpSpPr>
        <p:grpSpPr>
          <a:xfrm>
            <a:off x="2221297" y="1331640"/>
            <a:ext cx="4823670" cy="908192"/>
            <a:chOff x="2219433" y="1011983"/>
            <a:chExt cx="4823670" cy="908192"/>
          </a:xfrm>
        </p:grpSpPr>
        <p:grpSp>
          <p:nvGrpSpPr>
            <p:cNvPr id="6" name="11 Grupo">
              <a:extLst>
                <a:ext uri="{FF2B5EF4-FFF2-40B4-BE49-F238E27FC236}">
                  <a16:creationId xmlns:a16="http://schemas.microsoft.com/office/drawing/2014/main" id="{B5D9E004-C5D6-D177-06B9-3BC55EEC5A4D}"/>
                </a:ext>
              </a:extLst>
            </p:cNvPr>
            <p:cNvGrpSpPr/>
            <p:nvPr/>
          </p:nvGrpSpPr>
          <p:grpSpPr>
            <a:xfrm>
              <a:off x="2219433" y="1138469"/>
              <a:ext cx="1472343" cy="781706"/>
              <a:chOff x="-78740" y="7024161"/>
              <a:chExt cx="1229607" cy="781706"/>
            </a:xfrm>
          </p:grpSpPr>
          <p:sp>
            <p:nvSpPr>
              <p:cNvPr id="9" name="52 CuadroTexto">
                <a:extLst>
                  <a:ext uri="{FF2B5EF4-FFF2-40B4-BE49-F238E27FC236}">
                    <a16:creationId xmlns:a16="http://schemas.microsoft.com/office/drawing/2014/main" id="{78E7CB15-D32C-3FAC-9EF8-24C1B8AA6EAF}"/>
                  </a:ext>
                </a:extLst>
              </p:cNvPr>
              <p:cNvSpPr txBox="1"/>
              <p:nvPr/>
            </p:nvSpPr>
            <p:spPr>
              <a:xfrm>
                <a:off x="-78740" y="7024161"/>
                <a:ext cx="1229607" cy="276999"/>
              </a:xfrm>
              <a:prstGeom prst="rect">
                <a:avLst/>
              </a:prstGeom>
              <a:noFill/>
            </p:spPr>
            <p:txBody>
              <a:bodyPr wrap="square" rtlCol="0">
                <a:spAutoFit/>
              </a:bodyPr>
              <a:lstStyle/>
              <a:p>
                <a:pPr algn="ctr"/>
                <a:r>
                  <a:rPr lang="es-ES" sz="1200" b="1" u="sng" dirty="0">
                    <a:latin typeface="Arial Narrow" panose="020B0606020202030204" pitchFamily="34" charset="0"/>
                  </a:rPr>
                  <a:t>Gestantes</a:t>
                </a:r>
              </a:p>
            </p:txBody>
          </p:sp>
          <p:sp>
            <p:nvSpPr>
              <p:cNvPr id="10" name="54 Rectángulo redondeado">
                <a:extLst>
                  <a:ext uri="{FF2B5EF4-FFF2-40B4-BE49-F238E27FC236}">
                    <a16:creationId xmlns:a16="http://schemas.microsoft.com/office/drawing/2014/main" id="{499BEDC8-B0CD-BE70-A5FD-5F68B9CC62E8}"/>
                  </a:ext>
                </a:extLst>
              </p:cNvPr>
              <p:cNvSpPr/>
              <p:nvPr/>
            </p:nvSpPr>
            <p:spPr>
              <a:xfrm>
                <a:off x="69270" y="7313631"/>
                <a:ext cx="798165" cy="492236"/>
              </a:xfrm>
              <a:prstGeom prst="roundRect">
                <a:avLst/>
              </a:prstGeom>
              <a:solidFill>
                <a:srgbClr val="AF8386"/>
              </a:solidFill>
              <a:ln>
                <a:solidFill>
                  <a:srgbClr val="AF83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solidFill>
                      <a:schemeClr val="tx1"/>
                    </a:solidFill>
                    <a:latin typeface="Arial Narrow" panose="020B0606020202030204" pitchFamily="34" charset="0"/>
                  </a:rPr>
                  <a:t>3,2%</a:t>
                </a:r>
              </a:p>
              <a:p>
                <a:pPr algn="ctr"/>
                <a:r>
                  <a:rPr lang="es-ES" sz="1200" b="1" dirty="0">
                    <a:solidFill>
                      <a:schemeClr val="tx1"/>
                    </a:solidFill>
                    <a:latin typeface="Arial Narrow" panose="020B0606020202030204" pitchFamily="34" charset="0"/>
                  </a:rPr>
                  <a:t>58 casos</a:t>
                </a:r>
              </a:p>
            </p:txBody>
          </p:sp>
        </p:grpSp>
        <p:grpSp>
          <p:nvGrpSpPr>
            <p:cNvPr id="22" name="63 Grupo">
              <a:extLst>
                <a:ext uri="{FF2B5EF4-FFF2-40B4-BE49-F238E27FC236}">
                  <a16:creationId xmlns:a16="http://schemas.microsoft.com/office/drawing/2014/main" id="{D19D3F6E-C8AA-C874-87A2-CA9A29109EB1}"/>
                </a:ext>
              </a:extLst>
            </p:cNvPr>
            <p:cNvGrpSpPr/>
            <p:nvPr/>
          </p:nvGrpSpPr>
          <p:grpSpPr>
            <a:xfrm>
              <a:off x="3395429" y="1152322"/>
              <a:ext cx="1229607" cy="744196"/>
              <a:chOff x="-28754" y="7060823"/>
              <a:chExt cx="1229607" cy="744196"/>
            </a:xfrm>
          </p:grpSpPr>
          <p:sp>
            <p:nvSpPr>
              <p:cNvPr id="31" name="64 CuadroTexto">
                <a:extLst>
                  <a:ext uri="{FF2B5EF4-FFF2-40B4-BE49-F238E27FC236}">
                    <a16:creationId xmlns:a16="http://schemas.microsoft.com/office/drawing/2014/main" id="{A49E8618-DFA0-C6D8-76B0-2410D6E3E4EB}"/>
                  </a:ext>
                </a:extLst>
              </p:cNvPr>
              <p:cNvSpPr txBox="1"/>
              <p:nvPr/>
            </p:nvSpPr>
            <p:spPr>
              <a:xfrm>
                <a:off x="-28754" y="7060823"/>
                <a:ext cx="1229607" cy="276999"/>
              </a:xfrm>
              <a:prstGeom prst="rect">
                <a:avLst/>
              </a:prstGeom>
              <a:noFill/>
            </p:spPr>
            <p:txBody>
              <a:bodyPr wrap="square" rtlCol="0">
                <a:spAutoFit/>
              </a:bodyPr>
              <a:lstStyle/>
              <a:p>
                <a:pPr algn="ctr"/>
                <a:r>
                  <a:rPr lang="es-ES" sz="1200" b="1" u="sng" dirty="0">
                    <a:latin typeface="Arial Narrow" panose="020B0606020202030204" pitchFamily="34" charset="0"/>
                  </a:rPr>
                  <a:t>Indígena</a:t>
                </a:r>
              </a:p>
            </p:txBody>
          </p:sp>
          <p:sp>
            <p:nvSpPr>
              <p:cNvPr id="32" name="65 Rectángulo redondeado">
                <a:extLst>
                  <a:ext uri="{FF2B5EF4-FFF2-40B4-BE49-F238E27FC236}">
                    <a16:creationId xmlns:a16="http://schemas.microsoft.com/office/drawing/2014/main" id="{5D2B4A8A-654D-2030-D894-82CB13D3F89A}"/>
                  </a:ext>
                </a:extLst>
              </p:cNvPr>
              <p:cNvSpPr/>
              <p:nvPr/>
            </p:nvSpPr>
            <p:spPr>
              <a:xfrm>
                <a:off x="154604" y="7343460"/>
                <a:ext cx="914114" cy="461559"/>
              </a:xfrm>
              <a:prstGeom prst="roundRect">
                <a:avLst/>
              </a:prstGeom>
              <a:solidFill>
                <a:srgbClr val="AF8386"/>
              </a:solidFill>
              <a:ln>
                <a:solidFill>
                  <a:srgbClr val="AF83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solidFill>
                      <a:schemeClr val="tx1"/>
                    </a:solidFill>
                    <a:latin typeface="Arial Narrow" panose="020B0606020202030204" pitchFamily="34" charset="0"/>
                  </a:rPr>
                  <a:t>0,2%</a:t>
                </a:r>
              </a:p>
              <a:p>
                <a:pPr algn="ctr"/>
                <a:r>
                  <a:rPr lang="es-ES" sz="1200" b="1" dirty="0">
                    <a:solidFill>
                      <a:schemeClr val="tx1"/>
                    </a:solidFill>
                    <a:latin typeface="Arial Narrow" panose="020B0606020202030204" pitchFamily="34" charset="0"/>
                  </a:rPr>
                  <a:t>3 casos</a:t>
                </a:r>
              </a:p>
            </p:txBody>
          </p:sp>
        </p:grpSp>
        <p:sp>
          <p:nvSpPr>
            <p:cNvPr id="1027" name="64 CuadroTexto">
              <a:extLst>
                <a:ext uri="{FF2B5EF4-FFF2-40B4-BE49-F238E27FC236}">
                  <a16:creationId xmlns:a16="http://schemas.microsoft.com/office/drawing/2014/main" id="{DA11E622-5EBA-3F8F-EC37-02BF436FAEE5}"/>
                </a:ext>
              </a:extLst>
            </p:cNvPr>
            <p:cNvSpPr txBox="1"/>
            <p:nvPr/>
          </p:nvSpPr>
          <p:spPr>
            <a:xfrm>
              <a:off x="4409767" y="1150941"/>
              <a:ext cx="1391265" cy="276999"/>
            </a:xfrm>
            <a:prstGeom prst="rect">
              <a:avLst/>
            </a:prstGeom>
            <a:noFill/>
          </p:spPr>
          <p:txBody>
            <a:bodyPr wrap="square" rtlCol="0">
              <a:spAutoFit/>
            </a:bodyPr>
            <a:lstStyle/>
            <a:p>
              <a:pPr algn="ctr"/>
              <a:r>
                <a:rPr lang="es-ES" sz="1200" b="1" u="sng" dirty="0">
                  <a:latin typeface="Arial Narrow" panose="020B0606020202030204" pitchFamily="34" charset="0"/>
                </a:rPr>
                <a:t>Afrodescendiente</a:t>
              </a:r>
            </a:p>
          </p:txBody>
        </p:sp>
        <p:sp>
          <p:nvSpPr>
            <p:cNvPr id="1028" name="65 Rectángulo redondeado">
              <a:extLst>
                <a:ext uri="{FF2B5EF4-FFF2-40B4-BE49-F238E27FC236}">
                  <a16:creationId xmlns:a16="http://schemas.microsoft.com/office/drawing/2014/main" id="{8D318E26-3D11-7499-F0FA-3026744DC66B}"/>
                </a:ext>
              </a:extLst>
            </p:cNvPr>
            <p:cNvSpPr/>
            <p:nvPr/>
          </p:nvSpPr>
          <p:spPr>
            <a:xfrm>
              <a:off x="4588297" y="1443728"/>
              <a:ext cx="1102627" cy="452790"/>
            </a:xfrm>
            <a:prstGeom prst="roundRect">
              <a:avLst/>
            </a:prstGeom>
            <a:solidFill>
              <a:srgbClr val="AF8386"/>
            </a:solidFill>
            <a:ln>
              <a:solidFill>
                <a:srgbClr val="AF83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solidFill>
                    <a:schemeClr val="tx1"/>
                  </a:solidFill>
                  <a:latin typeface="Arial Narrow" panose="020B0606020202030204" pitchFamily="34" charset="0"/>
                </a:rPr>
                <a:t>1,6%</a:t>
              </a:r>
            </a:p>
            <a:p>
              <a:pPr algn="ctr"/>
              <a:r>
                <a:rPr lang="es-ES" sz="1200" b="1" dirty="0">
                  <a:solidFill>
                    <a:schemeClr val="tx1"/>
                  </a:solidFill>
                  <a:latin typeface="Arial Narrow" panose="020B0606020202030204" pitchFamily="34" charset="0"/>
                </a:rPr>
                <a:t>28 casos</a:t>
              </a:r>
            </a:p>
          </p:txBody>
        </p:sp>
        <p:sp>
          <p:nvSpPr>
            <p:cNvPr id="1065" name="64 CuadroTexto">
              <a:extLst>
                <a:ext uri="{FF2B5EF4-FFF2-40B4-BE49-F238E27FC236}">
                  <a16:creationId xmlns:a16="http://schemas.microsoft.com/office/drawing/2014/main" id="{2C0622D7-8D8A-1A57-67B0-BF683FC2F742}"/>
                </a:ext>
              </a:extLst>
            </p:cNvPr>
            <p:cNvSpPr txBox="1"/>
            <p:nvPr/>
          </p:nvSpPr>
          <p:spPr>
            <a:xfrm>
              <a:off x="5715336" y="1011983"/>
              <a:ext cx="1327767" cy="461665"/>
            </a:xfrm>
            <a:prstGeom prst="rect">
              <a:avLst/>
            </a:prstGeom>
            <a:noFill/>
          </p:spPr>
          <p:txBody>
            <a:bodyPr wrap="square" rtlCol="0">
              <a:spAutoFit/>
            </a:bodyPr>
            <a:lstStyle/>
            <a:p>
              <a:pPr algn="ctr"/>
              <a:r>
                <a:rPr lang="es-ES" sz="1200" b="1" u="sng" dirty="0">
                  <a:latin typeface="Arial Narrow" panose="020B0606020202030204" pitchFamily="34" charset="0"/>
                </a:rPr>
                <a:t>Centros psiquiátricos</a:t>
              </a:r>
            </a:p>
          </p:txBody>
        </p:sp>
        <p:sp>
          <p:nvSpPr>
            <p:cNvPr id="1066" name="Google Shape;2574;p50">
              <a:extLst>
                <a:ext uri="{FF2B5EF4-FFF2-40B4-BE49-F238E27FC236}">
                  <a16:creationId xmlns:a16="http://schemas.microsoft.com/office/drawing/2014/main" id="{E1C61B3B-CBAA-6482-0C6F-90C7D9069762}"/>
                </a:ext>
              </a:extLst>
            </p:cNvPr>
            <p:cNvSpPr/>
            <p:nvPr/>
          </p:nvSpPr>
          <p:spPr>
            <a:xfrm>
              <a:off x="5913468" y="1439876"/>
              <a:ext cx="1036554" cy="461559"/>
            </a:xfrm>
            <a:custGeom>
              <a:avLst/>
              <a:gdLst/>
              <a:ahLst/>
              <a:cxnLst/>
              <a:rect l="l" t="t" r="r" b="b"/>
              <a:pathLst>
                <a:path w="913129" h="360044" extrusionOk="0">
                  <a:moveTo>
                    <a:pt x="852932" y="0"/>
                  </a:moveTo>
                  <a:lnTo>
                    <a:pt x="59944" y="0"/>
                  </a:lnTo>
                  <a:lnTo>
                    <a:pt x="36593" y="4704"/>
                  </a:lnTo>
                  <a:lnTo>
                    <a:pt x="17541" y="17541"/>
                  </a:lnTo>
                  <a:lnTo>
                    <a:pt x="4704" y="36593"/>
                  </a:lnTo>
                  <a:lnTo>
                    <a:pt x="0" y="59943"/>
                  </a:lnTo>
                  <a:lnTo>
                    <a:pt x="0" y="299719"/>
                  </a:lnTo>
                  <a:lnTo>
                    <a:pt x="4704" y="323070"/>
                  </a:lnTo>
                  <a:lnTo>
                    <a:pt x="17541" y="342122"/>
                  </a:lnTo>
                  <a:lnTo>
                    <a:pt x="36593" y="354959"/>
                  </a:lnTo>
                  <a:lnTo>
                    <a:pt x="59944" y="359663"/>
                  </a:lnTo>
                  <a:lnTo>
                    <a:pt x="852932" y="359663"/>
                  </a:lnTo>
                  <a:lnTo>
                    <a:pt x="876282" y="354959"/>
                  </a:lnTo>
                  <a:lnTo>
                    <a:pt x="895334" y="342122"/>
                  </a:lnTo>
                  <a:lnTo>
                    <a:pt x="908171" y="323070"/>
                  </a:lnTo>
                  <a:lnTo>
                    <a:pt x="912876" y="299719"/>
                  </a:lnTo>
                  <a:lnTo>
                    <a:pt x="912876" y="59943"/>
                  </a:lnTo>
                  <a:lnTo>
                    <a:pt x="908171" y="36593"/>
                  </a:lnTo>
                  <a:lnTo>
                    <a:pt x="895334" y="17541"/>
                  </a:lnTo>
                  <a:lnTo>
                    <a:pt x="876282" y="4704"/>
                  </a:lnTo>
                  <a:lnTo>
                    <a:pt x="852932" y="0"/>
                  </a:lnTo>
                  <a:close/>
                </a:path>
              </a:pathLst>
            </a:custGeom>
            <a:solidFill>
              <a:srgbClr val="AF8386"/>
            </a:solidFill>
            <a:ln>
              <a:solidFill>
                <a:srgbClr val="AF83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solidFill>
                    <a:schemeClr val="tx1"/>
                  </a:solidFill>
                  <a:latin typeface="Arial Narrow" panose="020B0606020202030204" pitchFamily="34" charset="0"/>
                  <a:sym typeface="Calibri"/>
                </a:rPr>
                <a:t>0,6% </a:t>
              </a:r>
            </a:p>
            <a:p>
              <a:pPr algn="ctr"/>
              <a:r>
                <a:rPr lang="es-ES" sz="1200" b="1" dirty="0">
                  <a:solidFill>
                    <a:schemeClr val="tx1"/>
                  </a:solidFill>
                  <a:latin typeface="Arial Narrow" panose="020B0606020202030204" pitchFamily="34" charset="0"/>
                  <a:sym typeface="Calibri"/>
                </a:rPr>
                <a:t>10 casos</a:t>
              </a:r>
            </a:p>
          </p:txBody>
        </p:sp>
      </p:grpSp>
      <p:pic>
        <p:nvPicPr>
          <p:cNvPr id="2052" name="Picture 4" descr="Enfermedad - Iconos gratis de usuario">
            <a:extLst>
              <a:ext uri="{FF2B5EF4-FFF2-40B4-BE49-F238E27FC236}">
                <a16:creationId xmlns:a16="http://schemas.microsoft.com/office/drawing/2014/main" id="{00D27700-7502-BEA3-19C3-503F02AD710C}"/>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967698" y="511037"/>
            <a:ext cx="853550" cy="89261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cono de abuso conyugal. violencia intrafamiliar y discriminación de la  mujer. concepto de humillación, conflicto, disputa y odio. ilustración  vectorial 4996090 Vector en Vecteezy">
            <a:extLst>
              <a:ext uri="{FF2B5EF4-FFF2-40B4-BE49-F238E27FC236}">
                <a16:creationId xmlns:a16="http://schemas.microsoft.com/office/drawing/2014/main" id="{051E3CD3-1A39-C895-A1AE-725CBA4A7D80}"/>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16999" t="15548" r="25417" b="17765"/>
          <a:stretch/>
        </p:blipFill>
        <p:spPr bwMode="auto">
          <a:xfrm>
            <a:off x="4949424" y="2515748"/>
            <a:ext cx="727446" cy="65979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Presentation Name by alejiscardona1 on emaze">
            <a:extLst>
              <a:ext uri="{FF2B5EF4-FFF2-40B4-BE49-F238E27FC236}">
                <a16:creationId xmlns:a16="http://schemas.microsoft.com/office/drawing/2014/main" id="{BF1EF572-2EB7-EC28-CB21-7AF61664AB5C}"/>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727234" y="2440867"/>
            <a:ext cx="665489" cy="647872"/>
          </a:xfrm>
          <a:prstGeom prst="rect">
            <a:avLst/>
          </a:prstGeom>
          <a:noFill/>
          <a:extLst>
            <a:ext uri="{909E8E84-426E-40DD-AFC4-6F175D3DCCD1}">
              <a14:hiddenFill xmlns:a14="http://schemas.microsoft.com/office/drawing/2010/main">
                <a:solidFill>
                  <a:srgbClr val="FFFFFF"/>
                </a:solidFill>
              </a14:hiddenFill>
            </a:ext>
          </a:extLst>
        </p:spPr>
      </p:pic>
      <p:sp>
        <p:nvSpPr>
          <p:cNvPr id="1067" name="CuadroTexto 1066">
            <a:extLst>
              <a:ext uri="{FF2B5EF4-FFF2-40B4-BE49-F238E27FC236}">
                <a16:creationId xmlns:a16="http://schemas.microsoft.com/office/drawing/2014/main" id="{CAF3193C-680B-E40B-8151-B3EAD5336C96}"/>
              </a:ext>
            </a:extLst>
          </p:cNvPr>
          <p:cNvSpPr txBox="1"/>
          <p:nvPr/>
        </p:nvSpPr>
        <p:spPr>
          <a:xfrm>
            <a:off x="6086189" y="2548123"/>
            <a:ext cx="616565" cy="369332"/>
          </a:xfrm>
          <a:prstGeom prst="rect">
            <a:avLst/>
          </a:prstGeom>
          <a:noFill/>
          <a:ln>
            <a:solidFill>
              <a:schemeClr val="tx1"/>
            </a:solidFill>
          </a:ln>
        </p:spPr>
        <p:txBody>
          <a:bodyPr wrap="square" rtlCol="0">
            <a:spAutoFit/>
          </a:bodyPr>
          <a:lstStyle/>
          <a:p>
            <a:r>
              <a:rPr lang="es-ES" b="1" dirty="0"/>
              <a:t>ICBF</a:t>
            </a:r>
          </a:p>
        </p:txBody>
      </p:sp>
      <p:sp>
        <p:nvSpPr>
          <p:cNvPr id="7" name="CuadroTexto 6">
            <a:extLst>
              <a:ext uri="{FF2B5EF4-FFF2-40B4-BE49-F238E27FC236}">
                <a16:creationId xmlns:a16="http://schemas.microsoft.com/office/drawing/2014/main" id="{B9A6DF04-ABE3-7D98-B522-DD1CAAAF1B04}"/>
              </a:ext>
            </a:extLst>
          </p:cNvPr>
          <p:cNvSpPr txBox="1"/>
          <p:nvPr/>
        </p:nvSpPr>
        <p:spPr>
          <a:xfrm>
            <a:off x="906598" y="8254244"/>
            <a:ext cx="5577806" cy="584775"/>
          </a:xfrm>
          <a:prstGeom prst="rect">
            <a:avLst/>
          </a:prstGeom>
          <a:noFill/>
        </p:spPr>
        <p:txBody>
          <a:bodyPr wrap="square">
            <a:spAutoFit/>
          </a:bodyPr>
          <a:lstStyle/>
          <a:p>
            <a:pPr algn="ctr"/>
            <a:r>
              <a:rPr lang="es-ES" sz="1600" dirty="0">
                <a:latin typeface="Arial Narrow" panose="020B0606020202030204" pitchFamily="34" charset="0"/>
              </a:rPr>
              <a:t>No se presentaron ataques con agentes químicos durante el período epidemiológico III 2026p</a:t>
            </a:r>
          </a:p>
        </p:txBody>
      </p:sp>
      <p:grpSp>
        <p:nvGrpSpPr>
          <p:cNvPr id="16" name="Grupo 15">
            <a:extLst>
              <a:ext uri="{FF2B5EF4-FFF2-40B4-BE49-F238E27FC236}">
                <a16:creationId xmlns:a16="http://schemas.microsoft.com/office/drawing/2014/main" id="{AB9065F6-F26F-42AA-A15C-02CA57AA4CA0}"/>
              </a:ext>
            </a:extLst>
          </p:cNvPr>
          <p:cNvGrpSpPr/>
          <p:nvPr/>
        </p:nvGrpSpPr>
        <p:grpSpPr>
          <a:xfrm>
            <a:off x="2078838" y="3059832"/>
            <a:ext cx="5056061" cy="946153"/>
            <a:chOff x="2069865" y="2464365"/>
            <a:chExt cx="5056061" cy="946153"/>
          </a:xfrm>
        </p:grpSpPr>
        <p:sp>
          <p:nvSpPr>
            <p:cNvPr id="1054" name="64 CuadroTexto">
              <a:extLst>
                <a:ext uri="{FF2B5EF4-FFF2-40B4-BE49-F238E27FC236}">
                  <a16:creationId xmlns:a16="http://schemas.microsoft.com/office/drawing/2014/main" id="{3A65060A-5B5E-6691-78EE-512ACD215BD8}"/>
                </a:ext>
              </a:extLst>
            </p:cNvPr>
            <p:cNvSpPr txBox="1"/>
            <p:nvPr/>
          </p:nvSpPr>
          <p:spPr>
            <a:xfrm>
              <a:off x="2069865" y="2464365"/>
              <a:ext cx="1636362" cy="461665"/>
            </a:xfrm>
            <a:prstGeom prst="rect">
              <a:avLst/>
            </a:prstGeom>
            <a:noFill/>
          </p:spPr>
          <p:txBody>
            <a:bodyPr wrap="square" rtlCol="0">
              <a:spAutoFit/>
            </a:bodyPr>
            <a:lstStyle/>
            <a:p>
              <a:pPr algn="ctr"/>
              <a:r>
                <a:rPr lang="es-ES" sz="1200" b="1" u="sng" dirty="0">
                  <a:latin typeface="Arial Narrow" panose="020B0606020202030204" pitchFamily="34" charset="0"/>
                </a:rPr>
                <a:t>Personas en situación de discapacidad</a:t>
              </a:r>
            </a:p>
          </p:txBody>
        </p:sp>
        <p:sp>
          <p:nvSpPr>
            <p:cNvPr id="1056" name="Google Shape;2574;p50">
              <a:extLst>
                <a:ext uri="{FF2B5EF4-FFF2-40B4-BE49-F238E27FC236}">
                  <a16:creationId xmlns:a16="http://schemas.microsoft.com/office/drawing/2014/main" id="{7F4902EE-8585-F1CF-62B6-236110800C42}"/>
                </a:ext>
              </a:extLst>
            </p:cNvPr>
            <p:cNvSpPr/>
            <p:nvPr/>
          </p:nvSpPr>
          <p:spPr>
            <a:xfrm>
              <a:off x="2391589" y="2897510"/>
              <a:ext cx="1062810" cy="466098"/>
            </a:xfrm>
            <a:custGeom>
              <a:avLst/>
              <a:gdLst/>
              <a:ahLst/>
              <a:cxnLst/>
              <a:rect l="l" t="t" r="r" b="b"/>
              <a:pathLst>
                <a:path w="913129" h="360044" extrusionOk="0">
                  <a:moveTo>
                    <a:pt x="852932" y="0"/>
                  </a:moveTo>
                  <a:lnTo>
                    <a:pt x="59944" y="0"/>
                  </a:lnTo>
                  <a:lnTo>
                    <a:pt x="36593" y="4704"/>
                  </a:lnTo>
                  <a:lnTo>
                    <a:pt x="17541" y="17541"/>
                  </a:lnTo>
                  <a:lnTo>
                    <a:pt x="4704" y="36593"/>
                  </a:lnTo>
                  <a:lnTo>
                    <a:pt x="0" y="59943"/>
                  </a:lnTo>
                  <a:lnTo>
                    <a:pt x="0" y="299719"/>
                  </a:lnTo>
                  <a:lnTo>
                    <a:pt x="4704" y="323070"/>
                  </a:lnTo>
                  <a:lnTo>
                    <a:pt x="17541" y="342122"/>
                  </a:lnTo>
                  <a:lnTo>
                    <a:pt x="36593" y="354959"/>
                  </a:lnTo>
                  <a:lnTo>
                    <a:pt x="59944" y="359663"/>
                  </a:lnTo>
                  <a:lnTo>
                    <a:pt x="852932" y="359663"/>
                  </a:lnTo>
                  <a:lnTo>
                    <a:pt x="876282" y="354959"/>
                  </a:lnTo>
                  <a:lnTo>
                    <a:pt x="895334" y="342122"/>
                  </a:lnTo>
                  <a:lnTo>
                    <a:pt x="908171" y="323070"/>
                  </a:lnTo>
                  <a:lnTo>
                    <a:pt x="912876" y="299719"/>
                  </a:lnTo>
                  <a:lnTo>
                    <a:pt x="912876" y="59943"/>
                  </a:lnTo>
                  <a:lnTo>
                    <a:pt x="908171" y="36593"/>
                  </a:lnTo>
                  <a:lnTo>
                    <a:pt x="895334" y="17541"/>
                  </a:lnTo>
                  <a:lnTo>
                    <a:pt x="876282" y="4704"/>
                  </a:lnTo>
                  <a:lnTo>
                    <a:pt x="852932" y="0"/>
                  </a:lnTo>
                  <a:close/>
                </a:path>
              </a:pathLst>
            </a:custGeom>
            <a:solidFill>
              <a:srgbClr val="AF8386"/>
            </a:solidFill>
            <a:ln>
              <a:solidFill>
                <a:srgbClr val="AF83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solidFill>
                    <a:schemeClr val="tx1"/>
                  </a:solidFill>
                  <a:latin typeface="Arial Narrow" panose="020B0606020202030204" pitchFamily="34" charset="0"/>
                  <a:sym typeface="Calibri"/>
                </a:rPr>
                <a:t>1,3%</a:t>
              </a:r>
            </a:p>
            <a:p>
              <a:pPr algn="ctr"/>
              <a:r>
                <a:rPr lang="es-ES" sz="1200" b="1" dirty="0">
                  <a:solidFill>
                    <a:schemeClr val="tx1"/>
                  </a:solidFill>
                  <a:latin typeface="Arial Narrow" panose="020B0606020202030204" pitchFamily="34" charset="0"/>
                  <a:sym typeface="Calibri"/>
                </a:rPr>
                <a:t>23 casos</a:t>
              </a:r>
            </a:p>
          </p:txBody>
        </p:sp>
        <p:sp>
          <p:nvSpPr>
            <p:cNvPr id="1058" name="64 CuadroTexto">
              <a:extLst>
                <a:ext uri="{FF2B5EF4-FFF2-40B4-BE49-F238E27FC236}">
                  <a16:creationId xmlns:a16="http://schemas.microsoft.com/office/drawing/2014/main" id="{280C4D3E-93EC-41F9-F188-F31FC89944A4}"/>
                </a:ext>
              </a:extLst>
            </p:cNvPr>
            <p:cNvSpPr txBox="1"/>
            <p:nvPr/>
          </p:nvSpPr>
          <p:spPr>
            <a:xfrm>
              <a:off x="3454399" y="2608764"/>
              <a:ext cx="1391265" cy="276999"/>
            </a:xfrm>
            <a:prstGeom prst="rect">
              <a:avLst/>
            </a:prstGeom>
            <a:noFill/>
          </p:spPr>
          <p:txBody>
            <a:bodyPr wrap="square" rtlCol="0">
              <a:spAutoFit/>
            </a:bodyPr>
            <a:lstStyle/>
            <a:p>
              <a:pPr algn="ctr"/>
              <a:r>
                <a:rPr lang="es-ES" sz="1200" b="1" u="sng" dirty="0">
                  <a:latin typeface="Arial Narrow" panose="020B0606020202030204" pitchFamily="34" charset="0"/>
                </a:rPr>
                <a:t>Migrantes </a:t>
              </a:r>
            </a:p>
          </p:txBody>
        </p:sp>
        <p:sp>
          <p:nvSpPr>
            <p:cNvPr id="1059" name="Google Shape;2574;p50">
              <a:extLst>
                <a:ext uri="{FF2B5EF4-FFF2-40B4-BE49-F238E27FC236}">
                  <a16:creationId xmlns:a16="http://schemas.microsoft.com/office/drawing/2014/main" id="{6570A830-DB45-4E98-541C-E592508E4E30}"/>
                </a:ext>
              </a:extLst>
            </p:cNvPr>
            <p:cNvSpPr/>
            <p:nvPr/>
          </p:nvSpPr>
          <p:spPr>
            <a:xfrm>
              <a:off x="3661698" y="2881469"/>
              <a:ext cx="977969" cy="482140"/>
            </a:xfrm>
            <a:custGeom>
              <a:avLst/>
              <a:gdLst/>
              <a:ahLst/>
              <a:cxnLst/>
              <a:rect l="l" t="t" r="r" b="b"/>
              <a:pathLst>
                <a:path w="913129" h="360044" extrusionOk="0">
                  <a:moveTo>
                    <a:pt x="852932" y="0"/>
                  </a:moveTo>
                  <a:lnTo>
                    <a:pt x="59944" y="0"/>
                  </a:lnTo>
                  <a:lnTo>
                    <a:pt x="36593" y="4704"/>
                  </a:lnTo>
                  <a:lnTo>
                    <a:pt x="17541" y="17541"/>
                  </a:lnTo>
                  <a:lnTo>
                    <a:pt x="4704" y="36593"/>
                  </a:lnTo>
                  <a:lnTo>
                    <a:pt x="0" y="59943"/>
                  </a:lnTo>
                  <a:lnTo>
                    <a:pt x="0" y="299719"/>
                  </a:lnTo>
                  <a:lnTo>
                    <a:pt x="4704" y="323070"/>
                  </a:lnTo>
                  <a:lnTo>
                    <a:pt x="17541" y="342122"/>
                  </a:lnTo>
                  <a:lnTo>
                    <a:pt x="36593" y="354959"/>
                  </a:lnTo>
                  <a:lnTo>
                    <a:pt x="59944" y="359663"/>
                  </a:lnTo>
                  <a:lnTo>
                    <a:pt x="852932" y="359663"/>
                  </a:lnTo>
                  <a:lnTo>
                    <a:pt x="876282" y="354959"/>
                  </a:lnTo>
                  <a:lnTo>
                    <a:pt x="895334" y="342122"/>
                  </a:lnTo>
                  <a:lnTo>
                    <a:pt x="908171" y="323070"/>
                  </a:lnTo>
                  <a:lnTo>
                    <a:pt x="912876" y="299719"/>
                  </a:lnTo>
                  <a:lnTo>
                    <a:pt x="912876" y="59943"/>
                  </a:lnTo>
                  <a:lnTo>
                    <a:pt x="908171" y="36593"/>
                  </a:lnTo>
                  <a:lnTo>
                    <a:pt x="895334" y="17541"/>
                  </a:lnTo>
                  <a:lnTo>
                    <a:pt x="876282" y="4704"/>
                  </a:lnTo>
                  <a:lnTo>
                    <a:pt x="852932" y="0"/>
                  </a:lnTo>
                  <a:close/>
                </a:path>
              </a:pathLst>
            </a:custGeom>
            <a:solidFill>
              <a:srgbClr val="AF8386"/>
            </a:solidFill>
            <a:ln>
              <a:solidFill>
                <a:srgbClr val="AF83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solidFill>
                    <a:schemeClr val="tx1"/>
                  </a:solidFill>
                  <a:latin typeface="Arial Narrow" panose="020B0606020202030204" pitchFamily="34" charset="0"/>
                  <a:sym typeface="Calibri"/>
                </a:rPr>
                <a:t>3,2%</a:t>
              </a:r>
            </a:p>
            <a:p>
              <a:pPr algn="ctr"/>
              <a:r>
                <a:rPr lang="es-ES" sz="1200" b="1" dirty="0">
                  <a:solidFill>
                    <a:schemeClr val="tx1"/>
                  </a:solidFill>
                  <a:latin typeface="Arial Narrow" panose="020B0606020202030204" pitchFamily="34" charset="0"/>
                  <a:sym typeface="Calibri"/>
                </a:rPr>
                <a:t>58 casos</a:t>
              </a:r>
            </a:p>
          </p:txBody>
        </p:sp>
        <p:sp>
          <p:nvSpPr>
            <p:cNvPr id="1061" name="64 CuadroTexto">
              <a:extLst>
                <a:ext uri="{FF2B5EF4-FFF2-40B4-BE49-F238E27FC236}">
                  <a16:creationId xmlns:a16="http://schemas.microsoft.com/office/drawing/2014/main" id="{5D27719C-17C3-8320-9BE9-A5A36A6CEE72}"/>
                </a:ext>
              </a:extLst>
            </p:cNvPr>
            <p:cNvSpPr txBox="1"/>
            <p:nvPr/>
          </p:nvSpPr>
          <p:spPr>
            <a:xfrm>
              <a:off x="4639668" y="2464365"/>
              <a:ext cx="1300989" cy="461665"/>
            </a:xfrm>
            <a:prstGeom prst="rect">
              <a:avLst/>
            </a:prstGeom>
            <a:noFill/>
          </p:spPr>
          <p:txBody>
            <a:bodyPr wrap="square" rtlCol="0">
              <a:spAutoFit/>
            </a:bodyPr>
            <a:lstStyle/>
            <a:p>
              <a:pPr algn="ctr"/>
              <a:r>
                <a:rPr lang="es-ES" sz="1200" b="1" u="sng" dirty="0">
                  <a:latin typeface="Arial Narrow" panose="020B0606020202030204" pitchFamily="34" charset="0"/>
                </a:rPr>
                <a:t>Victimas Violencia Armada</a:t>
              </a:r>
            </a:p>
          </p:txBody>
        </p:sp>
        <p:sp>
          <p:nvSpPr>
            <p:cNvPr id="1063" name="64 CuadroTexto">
              <a:extLst>
                <a:ext uri="{FF2B5EF4-FFF2-40B4-BE49-F238E27FC236}">
                  <a16:creationId xmlns:a16="http://schemas.microsoft.com/office/drawing/2014/main" id="{739CB940-7698-462B-A7AF-19E8645FAB57}"/>
                </a:ext>
              </a:extLst>
            </p:cNvPr>
            <p:cNvSpPr txBox="1"/>
            <p:nvPr/>
          </p:nvSpPr>
          <p:spPr>
            <a:xfrm>
              <a:off x="5824937" y="2612708"/>
              <a:ext cx="1300989" cy="276999"/>
            </a:xfrm>
            <a:prstGeom prst="rect">
              <a:avLst/>
            </a:prstGeom>
            <a:noFill/>
          </p:spPr>
          <p:txBody>
            <a:bodyPr wrap="square" rtlCol="0">
              <a:spAutoFit/>
            </a:bodyPr>
            <a:lstStyle/>
            <a:p>
              <a:pPr algn="ctr"/>
              <a:r>
                <a:rPr lang="es-ES" sz="1200" b="1" u="sng" dirty="0">
                  <a:latin typeface="Arial Narrow" panose="020B0606020202030204" pitchFamily="34" charset="0"/>
                </a:rPr>
                <a:t>Población ICBF</a:t>
              </a:r>
            </a:p>
          </p:txBody>
        </p:sp>
        <p:sp>
          <p:nvSpPr>
            <p:cNvPr id="1064" name="Google Shape;2574;p50">
              <a:extLst>
                <a:ext uri="{FF2B5EF4-FFF2-40B4-BE49-F238E27FC236}">
                  <a16:creationId xmlns:a16="http://schemas.microsoft.com/office/drawing/2014/main" id="{5D350E6A-B9E6-7630-7BFC-49E80CF012E7}"/>
                </a:ext>
              </a:extLst>
            </p:cNvPr>
            <p:cNvSpPr/>
            <p:nvPr/>
          </p:nvSpPr>
          <p:spPr>
            <a:xfrm>
              <a:off x="5988696" y="2929418"/>
              <a:ext cx="913130" cy="481100"/>
            </a:xfrm>
            <a:custGeom>
              <a:avLst/>
              <a:gdLst/>
              <a:ahLst/>
              <a:cxnLst/>
              <a:rect l="l" t="t" r="r" b="b"/>
              <a:pathLst>
                <a:path w="913129" h="360044" extrusionOk="0">
                  <a:moveTo>
                    <a:pt x="852932" y="0"/>
                  </a:moveTo>
                  <a:lnTo>
                    <a:pt x="59944" y="0"/>
                  </a:lnTo>
                  <a:lnTo>
                    <a:pt x="36593" y="4704"/>
                  </a:lnTo>
                  <a:lnTo>
                    <a:pt x="17541" y="17541"/>
                  </a:lnTo>
                  <a:lnTo>
                    <a:pt x="4704" y="36593"/>
                  </a:lnTo>
                  <a:lnTo>
                    <a:pt x="0" y="59943"/>
                  </a:lnTo>
                  <a:lnTo>
                    <a:pt x="0" y="299719"/>
                  </a:lnTo>
                  <a:lnTo>
                    <a:pt x="4704" y="323070"/>
                  </a:lnTo>
                  <a:lnTo>
                    <a:pt x="17541" y="342122"/>
                  </a:lnTo>
                  <a:lnTo>
                    <a:pt x="36593" y="354959"/>
                  </a:lnTo>
                  <a:lnTo>
                    <a:pt x="59944" y="359663"/>
                  </a:lnTo>
                  <a:lnTo>
                    <a:pt x="852932" y="359663"/>
                  </a:lnTo>
                  <a:lnTo>
                    <a:pt x="876282" y="354959"/>
                  </a:lnTo>
                  <a:lnTo>
                    <a:pt x="895334" y="342122"/>
                  </a:lnTo>
                  <a:lnTo>
                    <a:pt x="908171" y="323070"/>
                  </a:lnTo>
                  <a:lnTo>
                    <a:pt x="912876" y="299719"/>
                  </a:lnTo>
                  <a:lnTo>
                    <a:pt x="912876" y="59943"/>
                  </a:lnTo>
                  <a:lnTo>
                    <a:pt x="908171" y="36593"/>
                  </a:lnTo>
                  <a:lnTo>
                    <a:pt x="895334" y="17541"/>
                  </a:lnTo>
                  <a:lnTo>
                    <a:pt x="876282" y="4704"/>
                  </a:lnTo>
                  <a:lnTo>
                    <a:pt x="852932" y="0"/>
                  </a:lnTo>
                  <a:close/>
                </a:path>
              </a:pathLst>
            </a:custGeom>
            <a:solidFill>
              <a:srgbClr val="AF8386"/>
            </a:solidFill>
            <a:ln>
              <a:solidFill>
                <a:srgbClr val="AF83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solidFill>
                    <a:schemeClr val="tx1"/>
                  </a:solidFill>
                  <a:latin typeface="Arial Narrow" panose="020B0606020202030204" pitchFamily="34" charset="0"/>
                  <a:sym typeface="Calibri"/>
                </a:rPr>
                <a:t>1,2%</a:t>
              </a:r>
            </a:p>
            <a:p>
              <a:pPr algn="ctr"/>
              <a:r>
                <a:rPr lang="es-ES" sz="1200" b="1" dirty="0">
                  <a:solidFill>
                    <a:schemeClr val="tx1"/>
                  </a:solidFill>
                  <a:latin typeface="Arial Narrow" panose="020B0606020202030204" pitchFamily="34" charset="0"/>
                  <a:sym typeface="Calibri"/>
                </a:rPr>
                <a:t>22 casos</a:t>
              </a:r>
            </a:p>
          </p:txBody>
        </p:sp>
        <p:sp>
          <p:nvSpPr>
            <p:cNvPr id="2" name="Google Shape;2574;p50">
              <a:extLst>
                <a:ext uri="{FF2B5EF4-FFF2-40B4-BE49-F238E27FC236}">
                  <a16:creationId xmlns:a16="http://schemas.microsoft.com/office/drawing/2014/main" id="{E9521DAA-87F0-D99A-2AFC-92E91E11BE36}"/>
                </a:ext>
              </a:extLst>
            </p:cNvPr>
            <p:cNvSpPr/>
            <p:nvPr/>
          </p:nvSpPr>
          <p:spPr>
            <a:xfrm>
              <a:off x="4816066" y="2900563"/>
              <a:ext cx="1008870" cy="475407"/>
            </a:xfrm>
            <a:custGeom>
              <a:avLst/>
              <a:gdLst/>
              <a:ahLst/>
              <a:cxnLst/>
              <a:rect l="l" t="t" r="r" b="b"/>
              <a:pathLst>
                <a:path w="913129" h="360044" extrusionOk="0">
                  <a:moveTo>
                    <a:pt x="852932" y="0"/>
                  </a:moveTo>
                  <a:lnTo>
                    <a:pt x="59944" y="0"/>
                  </a:lnTo>
                  <a:lnTo>
                    <a:pt x="36593" y="4704"/>
                  </a:lnTo>
                  <a:lnTo>
                    <a:pt x="17541" y="17541"/>
                  </a:lnTo>
                  <a:lnTo>
                    <a:pt x="4704" y="36593"/>
                  </a:lnTo>
                  <a:lnTo>
                    <a:pt x="0" y="59943"/>
                  </a:lnTo>
                  <a:lnTo>
                    <a:pt x="0" y="299719"/>
                  </a:lnTo>
                  <a:lnTo>
                    <a:pt x="4704" y="323070"/>
                  </a:lnTo>
                  <a:lnTo>
                    <a:pt x="17541" y="342122"/>
                  </a:lnTo>
                  <a:lnTo>
                    <a:pt x="36593" y="354959"/>
                  </a:lnTo>
                  <a:lnTo>
                    <a:pt x="59944" y="359663"/>
                  </a:lnTo>
                  <a:lnTo>
                    <a:pt x="852932" y="359663"/>
                  </a:lnTo>
                  <a:lnTo>
                    <a:pt x="876282" y="354959"/>
                  </a:lnTo>
                  <a:lnTo>
                    <a:pt x="895334" y="342122"/>
                  </a:lnTo>
                  <a:lnTo>
                    <a:pt x="908171" y="323070"/>
                  </a:lnTo>
                  <a:lnTo>
                    <a:pt x="912876" y="299719"/>
                  </a:lnTo>
                  <a:lnTo>
                    <a:pt x="912876" y="59943"/>
                  </a:lnTo>
                  <a:lnTo>
                    <a:pt x="908171" y="36593"/>
                  </a:lnTo>
                  <a:lnTo>
                    <a:pt x="895334" y="17541"/>
                  </a:lnTo>
                  <a:lnTo>
                    <a:pt x="876282" y="4704"/>
                  </a:lnTo>
                  <a:lnTo>
                    <a:pt x="852932" y="0"/>
                  </a:lnTo>
                  <a:close/>
                </a:path>
              </a:pathLst>
            </a:custGeom>
            <a:solidFill>
              <a:srgbClr val="AF8386"/>
            </a:solidFill>
            <a:ln>
              <a:solidFill>
                <a:srgbClr val="AF83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solidFill>
                    <a:schemeClr val="tx1"/>
                  </a:solidFill>
                  <a:latin typeface="Arial Narrow" panose="020B0606020202030204" pitchFamily="34" charset="0"/>
                  <a:sym typeface="Calibri"/>
                </a:rPr>
                <a:t>1,3%</a:t>
              </a:r>
            </a:p>
            <a:p>
              <a:pPr algn="ctr"/>
              <a:r>
                <a:rPr lang="es-ES" sz="1200" b="1" dirty="0">
                  <a:solidFill>
                    <a:schemeClr val="tx1"/>
                  </a:solidFill>
                  <a:latin typeface="Arial Narrow" panose="020B0606020202030204" pitchFamily="34" charset="0"/>
                  <a:sym typeface="Calibri"/>
                </a:rPr>
                <a:t>23 casos</a:t>
              </a:r>
            </a:p>
          </p:txBody>
        </p:sp>
      </p:grpSp>
      <p:pic>
        <p:nvPicPr>
          <p:cNvPr id="62" name="Google Shape;2552;p50">
            <a:extLst>
              <a:ext uri="{FF2B5EF4-FFF2-40B4-BE49-F238E27FC236}">
                <a16:creationId xmlns:a16="http://schemas.microsoft.com/office/drawing/2014/main" id="{139D037F-19E0-421A-8D09-733DB6D756F0}"/>
              </a:ext>
            </a:extLst>
          </p:cNvPr>
          <p:cNvPicPr preferRelativeResize="0"/>
          <p:nvPr/>
        </p:nvPicPr>
        <p:blipFill rotWithShape="1">
          <a:blip r:embed="rId12">
            <a:alphaModFix/>
          </a:blip>
          <a:srcRect/>
          <a:stretch/>
        </p:blipFill>
        <p:spPr>
          <a:xfrm>
            <a:off x="199843" y="6367472"/>
            <a:ext cx="1197425" cy="756988"/>
          </a:xfrm>
          <a:prstGeom prst="rect">
            <a:avLst/>
          </a:prstGeom>
          <a:noFill/>
          <a:ln>
            <a:noFill/>
          </a:ln>
        </p:spPr>
      </p:pic>
      <p:pic>
        <p:nvPicPr>
          <p:cNvPr id="17" name="Imagen 16">
            <a:extLst>
              <a:ext uri="{FF2B5EF4-FFF2-40B4-BE49-F238E27FC236}">
                <a16:creationId xmlns:a16="http://schemas.microsoft.com/office/drawing/2014/main" id="{CA9802C3-2410-424D-AD44-AE382BF48BD3}"/>
              </a:ext>
            </a:extLst>
          </p:cNvPr>
          <p:cNvPicPr>
            <a:picLocks noChangeAspect="1"/>
          </p:cNvPicPr>
          <p:nvPr/>
        </p:nvPicPr>
        <p:blipFill rotWithShape="1">
          <a:blip r:embed="rId13"/>
          <a:srcRect l="7535" t="14838" r="11024" b="27980"/>
          <a:stretch/>
        </p:blipFill>
        <p:spPr>
          <a:xfrm>
            <a:off x="2424399" y="4305893"/>
            <a:ext cx="934599" cy="743198"/>
          </a:xfrm>
          <a:prstGeom prst="rect">
            <a:avLst/>
          </a:prstGeom>
        </p:spPr>
      </p:pic>
      <p:grpSp>
        <p:nvGrpSpPr>
          <p:cNvPr id="67" name="Grupo 66">
            <a:extLst>
              <a:ext uri="{FF2B5EF4-FFF2-40B4-BE49-F238E27FC236}">
                <a16:creationId xmlns:a16="http://schemas.microsoft.com/office/drawing/2014/main" id="{37763F36-043F-4B5C-B800-B94BDEF1AD60}"/>
              </a:ext>
            </a:extLst>
          </p:cNvPr>
          <p:cNvGrpSpPr/>
          <p:nvPr/>
        </p:nvGrpSpPr>
        <p:grpSpPr>
          <a:xfrm>
            <a:off x="2243777" y="5004048"/>
            <a:ext cx="4891622" cy="900784"/>
            <a:chOff x="2314961" y="2499383"/>
            <a:chExt cx="4891622" cy="900784"/>
          </a:xfrm>
        </p:grpSpPr>
        <p:sp>
          <p:nvSpPr>
            <p:cNvPr id="68" name="64 CuadroTexto">
              <a:extLst>
                <a:ext uri="{FF2B5EF4-FFF2-40B4-BE49-F238E27FC236}">
                  <a16:creationId xmlns:a16="http://schemas.microsoft.com/office/drawing/2014/main" id="{67666F4A-B282-446F-A86C-EF7651D17726}"/>
                </a:ext>
              </a:extLst>
            </p:cNvPr>
            <p:cNvSpPr txBox="1"/>
            <p:nvPr/>
          </p:nvSpPr>
          <p:spPr>
            <a:xfrm>
              <a:off x="2314961" y="2604469"/>
              <a:ext cx="1391265" cy="276999"/>
            </a:xfrm>
            <a:prstGeom prst="rect">
              <a:avLst/>
            </a:prstGeom>
            <a:noFill/>
          </p:spPr>
          <p:txBody>
            <a:bodyPr wrap="square" rtlCol="0">
              <a:spAutoFit/>
            </a:bodyPr>
            <a:lstStyle/>
            <a:p>
              <a:pPr algn="ctr"/>
              <a:r>
                <a:rPr lang="es-ES" sz="1200" b="1" u="sng" dirty="0">
                  <a:latin typeface="Arial Narrow" panose="020B0606020202030204" pitchFamily="34" charset="0"/>
                </a:rPr>
                <a:t>Desplazados</a:t>
              </a:r>
            </a:p>
          </p:txBody>
        </p:sp>
        <p:sp>
          <p:nvSpPr>
            <p:cNvPr id="69" name="Google Shape;2574;p50">
              <a:extLst>
                <a:ext uri="{FF2B5EF4-FFF2-40B4-BE49-F238E27FC236}">
                  <a16:creationId xmlns:a16="http://schemas.microsoft.com/office/drawing/2014/main" id="{CB00BA7F-1668-4D2D-A5F0-E8AC73BB62DA}"/>
                </a:ext>
              </a:extLst>
            </p:cNvPr>
            <p:cNvSpPr/>
            <p:nvPr/>
          </p:nvSpPr>
          <p:spPr>
            <a:xfrm>
              <a:off x="2391589" y="2897510"/>
              <a:ext cx="1062810" cy="466098"/>
            </a:xfrm>
            <a:custGeom>
              <a:avLst/>
              <a:gdLst/>
              <a:ahLst/>
              <a:cxnLst/>
              <a:rect l="l" t="t" r="r" b="b"/>
              <a:pathLst>
                <a:path w="913129" h="360044" extrusionOk="0">
                  <a:moveTo>
                    <a:pt x="852932" y="0"/>
                  </a:moveTo>
                  <a:lnTo>
                    <a:pt x="59944" y="0"/>
                  </a:lnTo>
                  <a:lnTo>
                    <a:pt x="36593" y="4704"/>
                  </a:lnTo>
                  <a:lnTo>
                    <a:pt x="17541" y="17541"/>
                  </a:lnTo>
                  <a:lnTo>
                    <a:pt x="4704" y="36593"/>
                  </a:lnTo>
                  <a:lnTo>
                    <a:pt x="0" y="59943"/>
                  </a:lnTo>
                  <a:lnTo>
                    <a:pt x="0" y="299719"/>
                  </a:lnTo>
                  <a:lnTo>
                    <a:pt x="4704" y="323070"/>
                  </a:lnTo>
                  <a:lnTo>
                    <a:pt x="17541" y="342122"/>
                  </a:lnTo>
                  <a:lnTo>
                    <a:pt x="36593" y="354959"/>
                  </a:lnTo>
                  <a:lnTo>
                    <a:pt x="59944" y="359663"/>
                  </a:lnTo>
                  <a:lnTo>
                    <a:pt x="852932" y="359663"/>
                  </a:lnTo>
                  <a:lnTo>
                    <a:pt x="876282" y="354959"/>
                  </a:lnTo>
                  <a:lnTo>
                    <a:pt x="895334" y="342122"/>
                  </a:lnTo>
                  <a:lnTo>
                    <a:pt x="908171" y="323070"/>
                  </a:lnTo>
                  <a:lnTo>
                    <a:pt x="912876" y="299719"/>
                  </a:lnTo>
                  <a:lnTo>
                    <a:pt x="912876" y="59943"/>
                  </a:lnTo>
                  <a:lnTo>
                    <a:pt x="908171" y="36593"/>
                  </a:lnTo>
                  <a:lnTo>
                    <a:pt x="895334" y="17541"/>
                  </a:lnTo>
                  <a:lnTo>
                    <a:pt x="876282" y="4704"/>
                  </a:lnTo>
                  <a:lnTo>
                    <a:pt x="852932" y="0"/>
                  </a:lnTo>
                  <a:close/>
                </a:path>
              </a:pathLst>
            </a:custGeom>
            <a:solidFill>
              <a:srgbClr val="AF8386"/>
            </a:solidFill>
            <a:ln>
              <a:solidFill>
                <a:srgbClr val="AF83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solidFill>
                    <a:schemeClr val="tx1"/>
                  </a:solidFill>
                  <a:latin typeface="Arial Narrow" panose="020B0606020202030204" pitchFamily="34" charset="0"/>
                  <a:sym typeface="Calibri"/>
                </a:rPr>
                <a:t>0,4%</a:t>
              </a:r>
            </a:p>
            <a:p>
              <a:pPr algn="ctr"/>
              <a:r>
                <a:rPr lang="es-ES" sz="1200" b="1" dirty="0">
                  <a:solidFill>
                    <a:schemeClr val="tx1"/>
                  </a:solidFill>
                  <a:latin typeface="Arial Narrow" panose="020B0606020202030204" pitchFamily="34" charset="0"/>
                  <a:sym typeface="Calibri"/>
                </a:rPr>
                <a:t>7 casos</a:t>
              </a:r>
            </a:p>
          </p:txBody>
        </p:sp>
        <p:sp>
          <p:nvSpPr>
            <p:cNvPr id="70" name="64 CuadroTexto">
              <a:extLst>
                <a:ext uri="{FF2B5EF4-FFF2-40B4-BE49-F238E27FC236}">
                  <a16:creationId xmlns:a16="http://schemas.microsoft.com/office/drawing/2014/main" id="{A813CCA1-EE32-4871-88EB-3517D623A10D}"/>
                </a:ext>
              </a:extLst>
            </p:cNvPr>
            <p:cNvSpPr txBox="1"/>
            <p:nvPr/>
          </p:nvSpPr>
          <p:spPr>
            <a:xfrm>
              <a:off x="3454399" y="2499383"/>
              <a:ext cx="1391265" cy="461665"/>
            </a:xfrm>
            <a:prstGeom prst="rect">
              <a:avLst/>
            </a:prstGeom>
            <a:noFill/>
          </p:spPr>
          <p:txBody>
            <a:bodyPr wrap="square" rtlCol="0">
              <a:spAutoFit/>
            </a:bodyPr>
            <a:lstStyle/>
            <a:p>
              <a:pPr algn="ctr"/>
              <a:r>
                <a:rPr lang="es-ES" sz="1200" b="1" u="sng" dirty="0">
                  <a:latin typeface="Arial Narrow" panose="020B0606020202030204" pitchFamily="34" charset="0"/>
                </a:rPr>
                <a:t>Población privada de la libertad </a:t>
              </a:r>
            </a:p>
          </p:txBody>
        </p:sp>
        <p:sp>
          <p:nvSpPr>
            <p:cNvPr id="71" name="Google Shape;2574;p50">
              <a:extLst>
                <a:ext uri="{FF2B5EF4-FFF2-40B4-BE49-F238E27FC236}">
                  <a16:creationId xmlns:a16="http://schemas.microsoft.com/office/drawing/2014/main" id="{FCBD7C68-79EF-4601-9897-6140AE15BE0A}"/>
                </a:ext>
              </a:extLst>
            </p:cNvPr>
            <p:cNvSpPr/>
            <p:nvPr/>
          </p:nvSpPr>
          <p:spPr>
            <a:xfrm>
              <a:off x="3664902" y="2900650"/>
              <a:ext cx="913130" cy="466098"/>
            </a:xfrm>
            <a:custGeom>
              <a:avLst/>
              <a:gdLst/>
              <a:ahLst/>
              <a:cxnLst/>
              <a:rect l="l" t="t" r="r" b="b"/>
              <a:pathLst>
                <a:path w="913129" h="360044" extrusionOk="0">
                  <a:moveTo>
                    <a:pt x="852932" y="0"/>
                  </a:moveTo>
                  <a:lnTo>
                    <a:pt x="59944" y="0"/>
                  </a:lnTo>
                  <a:lnTo>
                    <a:pt x="36593" y="4704"/>
                  </a:lnTo>
                  <a:lnTo>
                    <a:pt x="17541" y="17541"/>
                  </a:lnTo>
                  <a:lnTo>
                    <a:pt x="4704" y="36593"/>
                  </a:lnTo>
                  <a:lnTo>
                    <a:pt x="0" y="59943"/>
                  </a:lnTo>
                  <a:lnTo>
                    <a:pt x="0" y="299719"/>
                  </a:lnTo>
                  <a:lnTo>
                    <a:pt x="4704" y="323070"/>
                  </a:lnTo>
                  <a:lnTo>
                    <a:pt x="17541" y="342122"/>
                  </a:lnTo>
                  <a:lnTo>
                    <a:pt x="36593" y="354959"/>
                  </a:lnTo>
                  <a:lnTo>
                    <a:pt x="59944" y="359663"/>
                  </a:lnTo>
                  <a:lnTo>
                    <a:pt x="852932" y="359663"/>
                  </a:lnTo>
                  <a:lnTo>
                    <a:pt x="876282" y="354959"/>
                  </a:lnTo>
                  <a:lnTo>
                    <a:pt x="895334" y="342122"/>
                  </a:lnTo>
                  <a:lnTo>
                    <a:pt x="908171" y="323070"/>
                  </a:lnTo>
                  <a:lnTo>
                    <a:pt x="912876" y="299719"/>
                  </a:lnTo>
                  <a:lnTo>
                    <a:pt x="912876" y="59943"/>
                  </a:lnTo>
                  <a:lnTo>
                    <a:pt x="908171" y="36593"/>
                  </a:lnTo>
                  <a:lnTo>
                    <a:pt x="895334" y="17541"/>
                  </a:lnTo>
                  <a:lnTo>
                    <a:pt x="876282" y="4704"/>
                  </a:lnTo>
                  <a:lnTo>
                    <a:pt x="852932" y="0"/>
                  </a:lnTo>
                  <a:close/>
                </a:path>
              </a:pathLst>
            </a:custGeom>
            <a:solidFill>
              <a:srgbClr val="AF8386"/>
            </a:solidFill>
            <a:ln>
              <a:solidFill>
                <a:srgbClr val="AF83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solidFill>
                    <a:schemeClr val="tx1"/>
                  </a:solidFill>
                  <a:latin typeface="Arial Narrow" panose="020B0606020202030204" pitchFamily="34" charset="0"/>
                  <a:sym typeface="Calibri"/>
                </a:rPr>
                <a:t>0,2%</a:t>
              </a:r>
            </a:p>
            <a:p>
              <a:pPr algn="ctr"/>
              <a:r>
                <a:rPr lang="es-ES" sz="1200" b="1" dirty="0">
                  <a:solidFill>
                    <a:schemeClr val="tx1"/>
                  </a:solidFill>
                  <a:latin typeface="Arial Narrow" panose="020B0606020202030204" pitchFamily="34" charset="0"/>
                  <a:sym typeface="Calibri"/>
                </a:rPr>
                <a:t>3 casos</a:t>
              </a:r>
            </a:p>
          </p:txBody>
        </p:sp>
        <p:sp>
          <p:nvSpPr>
            <p:cNvPr id="72" name="64 CuadroTexto">
              <a:extLst>
                <a:ext uri="{FF2B5EF4-FFF2-40B4-BE49-F238E27FC236}">
                  <a16:creationId xmlns:a16="http://schemas.microsoft.com/office/drawing/2014/main" id="{654CF78B-2E3D-409E-87F4-AE66AB17F941}"/>
                </a:ext>
              </a:extLst>
            </p:cNvPr>
            <p:cNvSpPr txBox="1"/>
            <p:nvPr/>
          </p:nvSpPr>
          <p:spPr>
            <a:xfrm>
              <a:off x="4639668" y="2631835"/>
              <a:ext cx="1462819" cy="276999"/>
            </a:xfrm>
            <a:prstGeom prst="rect">
              <a:avLst/>
            </a:prstGeom>
            <a:noFill/>
          </p:spPr>
          <p:txBody>
            <a:bodyPr wrap="square" rtlCol="0">
              <a:spAutoFit/>
            </a:bodyPr>
            <a:lstStyle/>
            <a:p>
              <a:pPr algn="ctr"/>
              <a:r>
                <a:rPr lang="es-ES" sz="1200" b="1" u="sng" dirty="0">
                  <a:latin typeface="Arial Narrow" panose="020B0606020202030204" pitchFamily="34" charset="0"/>
                </a:rPr>
                <a:t>Madres comunitarias</a:t>
              </a:r>
            </a:p>
          </p:txBody>
        </p:sp>
        <p:sp>
          <p:nvSpPr>
            <p:cNvPr id="73" name="64 CuadroTexto">
              <a:extLst>
                <a:ext uri="{FF2B5EF4-FFF2-40B4-BE49-F238E27FC236}">
                  <a16:creationId xmlns:a16="http://schemas.microsoft.com/office/drawing/2014/main" id="{2506C497-B49E-4355-8E24-4B8F2C4062DA}"/>
                </a:ext>
              </a:extLst>
            </p:cNvPr>
            <p:cNvSpPr txBox="1"/>
            <p:nvPr/>
          </p:nvSpPr>
          <p:spPr>
            <a:xfrm>
              <a:off x="5905594" y="2639098"/>
              <a:ext cx="1300989" cy="276999"/>
            </a:xfrm>
            <a:prstGeom prst="rect">
              <a:avLst/>
            </a:prstGeom>
            <a:noFill/>
          </p:spPr>
          <p:txBody>
            <a:bodyPr wrap="square" rtlCol="0">
              <a:spAutoFit/>
            </a:bodyPr>
            <a:lstStyle/>
            <a:p>
              <a:pPr algn="ctr"/>
              <a:r>
                <a:rPr lang="es-ES" sz="1200" b="1" u="sng" dirty="0">
                  <a:latin typeface="Arial Narrow" panose="020B0606020202030204" pitchFamily="34" charset="0"/>
                </a:rPr>
                <a:t>Desmovilizados</a:t>
              </a:r>
            </a:p>
          </p:txBody>
        </p:sp>
        <p:sp>
          <p:nvSpPr>
            <p:cNvPr id="75" name="Google Shape;2574;p50">
              <a:extLst>
                <a:ext uri="{FF2B5EF4-FFF2-40B4-BE49-F238E27FC236}">
                  <a16:creationId xmlns:a16="http://schemas.microsoft.com/office/drawing/2014/main" id="{67C7F620-21F3-4BE9-B016-80F55E434BF1}"/>
                </a:ext>
              </a:extLst>
            </p:cNvPr>
            <p:cNvSpPr/>
            <p:nvPr/>
          </p:nvSpPr>
          <p:spPr>
            <a:xfrm>
              <a:off x="4875254" y="2897510"/>
              <a:ext cx="913130" cy="502657"/>
            </a:xfrm>
            <a:custGeom>
              <a:avLst/>
              <a:gdLst/>
              <a:ahLst/>
              <a:cxnLst/>
              <a:rect l="l" t="t" r="r" b="b"/>
              <a:pathLst>
                <a:path w="913129" h="360044" extrusionOk="0">
                  <a:moveTo>
                    <a:pt x="852932" y="0"/>
                  </a:moveTo>
                  <a:lnTo>
                    <a:pt x="59944" y="0"/>
                  </a:lnTo>
                  <a:lnTo>
                    <a:pt x="36593" y="4704"/>
                  </a:lnTo>
                  <a:lnTo>
                    <a:pt x="17541" y="17541"/>
                  </a:lnTo>
                  <a:lnTo>
                    <a:pt x="4704" y="36593"/>
                  </a:lnTo>
                  <a:lnTo>
                    <a:pt x="0" y="59943"/>
                  </a:lnTo>
                  <a:lnTo>
                    <a:pt x="0" y="299719"/>
                  </a:lnTo>
                  <a:lnTo>
                    <a:pt x="4704" y="323070"/>
                  </a:lnTo>
                  <a:lnTo>
                    <a:pt x="17541" y="342122"/>
                  </a:lnTo>
                  <a:lnTo>
                    <a:pt x="36593" y="354959"/>
                  </a:lnTo>
                  <a:lnTo>
                    <a:pt x="59944" y="359663"/>
                  </a:lnTo>
                  <a:lnTo>
                    <a:pt x="852932" y="359663"/>
                  </a:lnTo>
                  <a:lnTo>
                    <a:pt x="876282" y="354959"/>
                  </a:lnTo>
                  <a:lnTo>
                    <a:pt x="895334" y="342122"/>
                  </a:lnTo>
                  <a:lnTo>
                    <a:pt x="908171" y="323070"/>
                  </a:lnTo>
                  <a:lnTo>
                    <a:pt x="912876" y="299719"/>
                  </a:lnTo>
                  <a:lnTo>
                    <a:pt x="912876" y="59943"/>
                  </a:lnTo>
                  <a:lnTo>
                    <a:pt x="908171" y="36593"/>
                  </a:lnTo>
                  <a:lnTo>
                    <a:pt x="895334" y="17541"/>
                  </a:lnTo>
                  <a:lnTo>
                    <a:pt x="876282" y="4704"/>
                  </a:lnTo>
                  <a:lnTo>
                    <a:pt x="852932" y="0"/>
                  </a:lnTo>
                  <a:close/>
                </a:path>
              </a:pathLst>
            </a:custGeom>
            <a:solidFill>
              <a:srgbClr val="AF8386"/>
            </a:solidFill>
            <a:ln>
              <a:solidFill>
                <a:srgbClr val="AF83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solidFill>
                    <a:schemeClr val="tx1"/>
                  </a:solidFill>
                  <a:latin typeface="Arial Narrow" panose="020B0606020202030204" pitchFamily="34" charset="0"/>
                  <a:sym typeface="Calibri"/>
                </a:rPr>
                <a:t>0,0%</a:t>
              </a:r>
            </a:p>
            <a:p>
              <a:pPr algn="ctr"/>
              <a:r>
                <a:rPr lang="es-ES" sz="1200" b="1" dirty="0">
                  <a:solidFill>
                    <a:schemeClr val="tx1"/>
                  </a:solidFill>
                  <a:latin typeface="Arial Narrow" panose="020B0606020202030204" pitchFamily="34" charset="0"/>
                  <a:sym typeface="Calibri"/>
                </a:rPr>
                <a:t>0 casos</a:t>
              </a:r>
            </a:p>
          </p:txBody>
        </p:sp>
      </p:grpSp>
      <p:pic>
        <p:nvPicPr>
          <p:cNvPr id="76" name="Picture 5">
            <a:extLst>
              <a:ext uri="{FF2B5EF4-FFF2-40B4-BE49-F238E27FC236}">
                <a16:creationId xmlns:a16="http://schemas.microsoft.com/office/drawing/2014/main" id="{5271377B-A3B2-40B0-BF7A-D46C01A23065}"/>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l="12084" r="68057"/>
          <a:stretch/>
        </p:blipFill>
        <p:spPr bwMode="auto">
          <a:xfrm>
            <a:off x="238435" y="4554949"/>
            <a:ext cx="727035" cy="743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7" name="84 Grupo">
            <a:extLst>
              <a:ext uri="{FF2B5EF4-FFF2-40B4-BE49-F238E27FC236}">
                <a16:creationId xmlns:a16="http://schemas.microsoft.com/office/drawing/2014/main" id="{95BFBE9F-1323-46AB-B115-0479A1AE37EF}"/>
              </a:ext>
            </a:extLst>
          </p:cNvPr>
          <p:cNvGrpSpPr/>
          <p:nvPr/>
        </p:nvGrpSpPr>
        <p:grpSpPr>
          <a:xfrm>
            <a:off x="27431" y="5319287"/>
            <a:ext cx="1229607" cy="754569"/>
            <a:chOff x="-14122" y="7072716"/>
            <a:chExt cx="1229607" cy="754569"/>
          </a:xfrm>
        </p:grpSpPr>
        <p:sp>
          <p:nvSpPr>
            <p:cNvPr id="78" name="85 CuadroTexto">
              <a:extLst>
                <a:ext uri="{FF2B5EF4-FFF2-40B4-BE49-F238E27FC236}">
                  <a16:creationId xmlns:a16="http://schemas.microsoft.com/office/drawing/2014/main" id="{2CC1D66D-4455-4E76-9475-1A2132F5E8AB}"/>
                </a:ext>
              </a:extLst>
            </p:cNvPr>
            <p:cNvSpPr txBox="1"/>
            <p:nvPr/>
          </p:nvSpPr>
          <p:spPr>
            <a:xfrm>
              <a:off x="-14122" y="7072716"/>
              <a:ext cx="1229607" cy="276999"/>
            </a:xfrm>
            <a:prstGeom prst="rect">
              <a:avLst/>
            </a:prstGeom>
            <a:noFill/>
          </p:spPr>
          <p:txBody>
            <a:bodyPr wrap="square" rtlCol="0">
              <a:spAutoFit/>
            </a:bodyPr>
            <a:lstStyle/>
            <a:p>
              <a:pPr algn="ctr"/>
              <a:r>
                <a:rPr lang="es-ES" sz="1200" b="1" u="sng" dirty="0">
                  <a:latin typeface="Arial Narrow" panose="020B0606020202030204" pitchFamily="34" charset="0"/>
                </a:rPr>
                <a:t>Hospitalizados</a:t>
              </a:r>
            </a:p>
          </p:txBody>
        </p:sp>
        <p:sp>
          <p:nvSpPr>
            <p:cNvPr id="79" name="86 Rectángulo redondeado">
              <a:extLst>
                <a:ext uri="{FF2B5EF4-FFF2-40B4-BE49-F238E27FC236}">
                  <a16:creationId xmlns:a16="http://schemas.microsoft.com/office/drawing/2014/main" id="{1FA0A824-E87A-48B9-9A6E-ADF555D580F4}"/>
                </a:ext>
              </a:extLst>
            </p:cNvPr>
            <p:cNvSpPr/>
            <p:nvPr/>
          </p:nvSpPr>
          <p:spPr>
            <a:xfrm>
              <a:off x="132344" y="7370612"/>
              <a:ext cx="936665" cy="456673"/>
            </a:xfrm>
            <a:prstGeom prst="roundRect">
              <a:avLst/>
            </a:prstGeom>
            <a:solidFill>
              <a:srgbClr val="92D050"/>
            </a:solidFill>
            <a:ln w="25400" cap="flat" cmpd="sng">
              <a:solidFill>
                <a:srgbClr val="92D050"/>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pPr>
              <a:r>
                <a:rPr lang="es-ES" sz="1200" b="1" dirty="0">
                  <a:solidFill>
                    <a:schemeClr val="dk1"/>
                  </a:solidFill>
                  <a:latin typeface="Arial Narrow"/>
                  <a:sym typeface="Arial"/>
                </a:rPr>
                <a:t>19,8%</a:t>
              </a:r>
            </a:p>
            <a:p>
              <a:pPr algn="ctr">
                <a:buClr>
                  <a:srgbClr val="000000"/>
                </a:buClr>
              </a:pPr>
              <a:r>
                <a:rPr lang="es-ES" sz="1200" b="1" dirty="0">
                  <a:solidFill>
                    <a:schemeClr val="dk1"/>
                  </a:solidFill>
                  <a:latin typeface="Arial Narrow"/>
                  <a:sym typeface="Arial"/>
                </a:rPr>
                <a:t>343 casos</a:t>
              </a:r>
            </a:p>
          </p:txBody>
        </p:sp>
      </p:grpSp>
      <p:sp>
        <p:nvSpPr>
          <p:cNvPr id="80" name="86 Rectángulo redondeado">
            <a:extLst>
              <a:ext uri="{FF2B5EF4-FFF2-40B4-BE49-F238E27FC236}">
                <a16:creationId xmlns:a16="http://schemas.microsoft.com/office/drawing/2014/main" id="{EABB1DCA-4CF5-4521-B148-4F7AF7733DAD}"/>
              </a:ext>
            </a:extLst>
          </p:cNvPr>
          <p:cNvSpPr/>
          <p:nvPr/>
        </p:nvSpPr>
        <p:spPr>
          <a:xfrm>
            <a:off x="1192203" y="3914637"/>
            <a:ext cx="1008869" cy="550986"/>
          </a:xfrm>
          <a:prstGeom prst="roundRect">
            <a:avLst/>
          </a:prstGeom>
          <a:solidFill>
            <a:srgbClr val="92D050"/>
          </a:solidFill>
          <a:ln w="25400" cap="flat" cmpd="sng">
            <a:solidFill>
              <a:srgbClr val="92D050"/>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pPr>
            <a:r>
              <a:rPr lang="es-ES" sz="1200" b="1" dirty="0">
                <a:solidFill>
                  <a:schemeClr val="dk1"/>
                </a:solidFill>
                <a:latin typeface="Arial Narrow"/>
                <a:sym typeface="Arial"/>
              </a:rPr>
              <a:t>Rural 4,8%</a:t>
            </a:r>
          </a:p>
          <a:p>
            <a:pPr algn="ctr">
              <a:buClr>
                <a:srgbClr val="000000"/>
              </a:buClr>
            </a:pPr>
            <a:r>
              <a:rPr lang="es-ES" sz="1200" b="1" dirty="0">
                <a:solidFill>
                  <a:schemeClr val="dk1"/>
                </a:solidFill>
                <a:latin typeface="Arial Narrow"/>
                <a:sym typeface="Arial"/>
              </a:rPr>
              <a:t>83 casos</a:t>
            </a:r>
          </a:p>
        </p:txBody>
      </p:sp>
      <p:pic>
        <p:nvPicPr>
          <p:cNvPr id="1026" name="Picture 2" descr="Reja: Más de 342,196 ilustraciones y dibujos de stock con licencia libres  de regalías | Shutterstock">
            <a:extLst>
              <a:ext uri="{FF2B5EF4-FFF2-40B4-BE49-F238E27FC236}">
                <a16:creationId xmlns:a16="http://schemas.microsoft.com/office/drawing/2014/main" id="{83DE4809-35CA-4E1F-9F67-487006995341}"/>
              </a:ext>
            </a:extLst>
          </p:cNvPr>
          <p:cNvPicPr>
            <a:picLocks noChangeAspect="1" noChangeArrowheads="1"/>
          </p:cNvPicPr>
          <p:nvPr/>
        </p:nvPicPr>
        <p:blipFill rotWithShape="1">
          <a:blip r:embed="rId15">
            <a:extLst>
              <a:ext uri="{28A0092B-C50C-407E-A947-70E740481C1C}">
                <a14:useLocalDpi xmlns:a14="http://schemas.microsoft.com/office/drawing/2010/main" val="0"/>
              </a:ext>
            </a:extLst>
          </a:blip>
          <a:srcRect l="9475" t="7428" r="9361" b="7924"/>
          <a:stretch/>
        </p:blipFill>
        <p:spPr bwMode="auto">
          <a:xfrm>
            <a:off x="3727234" y="4139952"/>
            <a:ext cx="732028" cy="89967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Pegatinas de otros silueta día de la madre | Diseños únicos | Spreadshirt">
            <a:extLst>
              <a:ext uri="{FF2B5EF4-FFF2-40B4-BE49-F238E27FC236}">
                <a16:creationId xmlns:a16="http://schemas.microsoft.com/office/drawing/2014/main" id="{D494A6FE-DD00-4495-BE38-B1353B1E0A6B}"/>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802815" y="4253874"/>
            <a:ext cx="848350" cy="8483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Dibujo de símbolo de la paz Para Colorear - Img 30111">
            <a:extLst>
              <a:ext uri="{FF2B5EF4-FFF2-40B4-BE49-F238E27FC236}">
                <a16:creationId xmlns:a16="http://schemas.microsoft.com/office/drawing/2014/main" id="{3658A00E-59A4-4096-9804-9193900C978F}"/>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174742" y="4329197"/>
            <a:ext cx="572535" cy="808819"/>
          </a:xfrm>
          <a:prstGeom prst="rect">
            <a:avLst/>
          </a:prstGeom>
          <a:noFill/>
          <a:extLst>
            <a:ext uri="{909E8E84-426E-40DD-AFC4-6F175D3DCCD1}">
              <a14:hiddenFill xmlns:a14="http://schemas.microsoft.com/office/drawing/2010/main">
                <a:solidFill>
                  <a:srgbClr val="FFFFFF"/>
                </a:solidFill>
              </a14:hiddenFill>
            </a:ext>
          </a:extLst>
        </p:spPr>
      </p:pic>
      <p:sp>
        <p:nvSpPr>
          <p:cNvPr id="84" name="Google Shape;2574;p50">
            <a:extLst>
              <a:ext uri="{FF2B5EF4-FFF2-40B4-BE49-F238E27FC236}">
                <a16:creationId xmlns:a16="http://schemas.microsoft.com/office/drawing/2014/main" id="{19B1A4AF-1DC9-48F1-89F6-BE28D0945E7B}"/>
              </a:ext>
            </a:extLst>
          </p:cNvPr>
          <p:cNvSpPr/>
          <p:nvPr/>
        </p:nvSpPr>
        <p:spPr>
          <a:xfrm>
            <a:off x="6053624" y="5406879"/>
            <a:ext cx="913130" cy="502657"/>
          </a:xfrm>
          <a:custGeom>
            <a:avLst/>
            <a:gdLst/>
            <a:ahLst/>
            <a:cxnLst/>
            <a:rect l="l" t="t" r="r" b="b"/>
            <a:pathLst>
              <a:path w="913129" h="360044" extrusionOk="0">
                <a:moveTo>
                  <a:pt x="852932" y="0"/>
                </a:moveTo>
                <a:lnTo>
                  <a:pt x="59944" y="0"/>
                </a:lnTo>
                <a:lnTo>
                  <a:pt x="36593" y="4704"/>
                </a:lnTo>
                <a:lnTo>
                  <a:pt x="17541" y="17541"/>
                </a:lnTo>
                <a:lnTo>
                  <a:pt x="4704" y="36593"/>
                </a:lnTo>
                <a:lnTo>
                  <a:pt x="0" y="59943"/>
                </a:lnTo>
                <a:lnTo>
                  <a:pt x="0" y="299719"/>
                </a:lnTo>
                <a:lnTo>
                  <a:pt x="4704" y="323070"/>
                </a:lnTo>
                <a:lnTo>
                  <a:pt x="17541" y="342122"/>
                </a:lnTo>
                <a:lnTo>
                  <a:pt x="36593" y="354959"/>
                </a:lnTo>
                <a:lnTo>
                  <a:pt x="59944" y="359663"/>
                </a:lnTo>
                <a:lnTo>
                  <a:pt x="852932" y="359663"/>
                </a:lnTo>
                <a:lnTo>
                  <a:pt x="876282" y="354959"/>
                </a:lnTo>
                <a:lnTo>
                  <a:pt x="895334" y="342122"/>
                </a:lnTo>
                <a:lnTo>
                  <a:pt x="908171" y="323070"/>
                </a:lnTo>
                <a:lnTo>
                  <a:pt x="912876" y="299719"/>
                </a:lnTo>
                <a:lnTo>
                  <a:pt x="912876" y="59943"/>
                </a:lnTo>
                <a:lnTo>
                  <a:pt x="908171" y="36593"/>
                </a:lnTo>
                <a:lnTo>
                  <a:pt x="895334" y="17541"/>
                </a:lnTo>
                <a:lnTo>
                  <a:pt x="876282" y="4704"/>
                </a:lnTo>
                <a:lnTo>
                  <a:pt x="852932" y="0"/>
                </a:lnTo>
                <a:close/>
              </a:path>
            </a:pathLst>
          </a:custGeom>
          <a:solidFill>
            <a:srgbClr val="AF8386"/>
          </a:solidFill>
          <a:ln>
            <a:solidFill>
              <a:srgbClr val="AF83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solidFill>
                  <a:schemeClr val="tx1"/>
                </a:solidFill>
                <a:latin typeface="Arial Narrow" panose="020B0606020202030204" pitchFamily="34" charset="0"/>
                <a:sym typeface="Calibri"/>
              </a:rPr>
              <a:t>0,0%</a:t>
            </a:r>
          </a:p>
          <a:p>
            <a:pPr algn="ctr"/>
            <a:r>
              <a:rPr lang="es-ES" sz="1200" b="1" dirty="0">
                <a:solidFill>
                  <a:schemeClr val="tx1"/>
                </a:solidFill>
                <a:latin typeface="Arial Narrow" panose="020B0606020202030204" pitchFamily="34" charset="0"/>
                <a:sym typeface="Calibri"/>
              </a:rPr>
              <a:t>0 casos</a:t>
            </a:r>
          </a:p>
        </p:txBody>
      </p:sp>
      <p:pic>
        <p:nvPicPr>
          <p:cNvPr id="19" name="Picture 8" descr="58.500+ Duelo Fotografías de stock, fotos e imágenes libres de derechos -  iStock | Tristeza, Muerte, Funeral">
            <a:extLst>
              <a:ext uri="{FF2B5EF4-FFF2-40B4-BE49-F238E27FC236}">
                <a16:creationId xmlns:a16="http://schemas.microsoft.com/office/drawing/2014/main" id="{6803C468-BA50-4B4C-B2DB-0893606EABA4}"/>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213119" y="4520398"/>
            <a:ext cx="935342" cy="935342"/>
          </a:xfrm>
          <a:prstGeom prst="rect">
            <a:avLst/>
          </a:prstGeom>
          <a:noFill/>
          <a:extLst>
            <a:ext uri="{909E8E84-426E-40DD-AFC4-6F175D3DCCD1}">
              <a14:hiddenFill xmlns:a14="http://schemas.microsoft.com/office/drawing/2010/main">
                <a:solidFill>
                  <a:srgbClr val="FFFFFF"/>
                </a:solidFill>
              </a14:hiddenFill>
            </a:ext>
          </a:extLst>
        </p:spPr>
      </p:pic>
      <p:sp>
        <p:nvSpPr>
          <p:cNvPr id="86" name="86 Rectángulo redondeado">
            <a:extLst>
              <a:ext uri="{FF2B5EF4-FFF2-40B4-BE49-F238E27FC236}">
                <a16:creationId xmlns:a16="http://schemas.microsoft.com/office/drawing/2014/main" id="{CA0C4FAC-511A-458B-90C3-CE350D9A4B16}"/>
              </a:ext>
            </a:extLst>
          </p:cNvPr>
          <p:cNvSpPr/>
          <p:nvPr/>
        </p:nvSpPr>
        <p:spPr>
          <a:xfrm>
            <a:off x="1213502" y="5594695"/>
            <a:ext cx="936665" cy="495671"/>
          </a:xfrm>
          <a:prstGeom prst="roundRect">
            <a:avLst/>
          </a:prstGeom>
          <a:solidFill>
            <a:srgbClr val="F57E1B"/>
          </a:solidFill>
          <a:ln w="25400" cap="flat" cmpd="sng">
            <a:solidFill>
              <a:srgbClr val="F57E1B"/>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pPr>
            <a:r>
              <a:rPr lang="es-ES" sz="1200" b="1" dirty="0">
                <a:solidFill>
                  <a:schemeClr val="dk1"/>
                </a:solidFill>
                <a:latin typeface="Arial Narrow"/>
                <a:sym typeface="Arial"/>
              </a:rPr>
              <a:t>0,12%</a:t>
            </a:r>
          </a:p>
          <a:p>
            <a:pPr algn="ctr">
              <a:buClr>
                <a:srgbClr val="000000"/>
              </a:buClr>
            </a:pPr>
            <a:r>
              <a:rPr lang="es-ES" sz="1200" b="1" dirty="0">
                <a:solidFill>
                  <a:schemeClr val="dk1"/>
                </a:solidFill>
                <a:latin typeface="Arial Narrow"/>
                <a:sym typeface="Arial"/>
              </a:rPr>
              <a:t>2 casos</a:t>
            </a:r>
          </a:p>
        </p:txBody>
      </p:sp>
      <p:sp>
        <p:nvSpPr>
          <p:cNvPr id="87" name="85 CuadroTexto">
            <a:extLst>
              <a:ext uri="{FF2B5EF4-FFF2-40B4-BE49-F238E27FC236}">
                <a16:creationId xmlns:a16="http://schemas.microsoft.com/office/drawing/2014/main" id="{C6515D13-8037-48AD-B208-C4EE0EAF805C}"/>
              </a:ext>
            </a:extLst>
          </p:cNvPr>
          <p:cNvSpPr txBox="1"/>
          <p:nvPr/>
        </p:nvSpPr>
        <p:spPr>
          <a:xfrm>
            <a:off x="1027598" y="5319286"/>
            <a:ext cx="1229607" cy="276999"/>
          </a:xfrm>
          <a:prstGeom prst="rect">
            <a:avLst/>
          </a:prstGeom>
          <a:noFill/>
        </p:spPr>
        <p:txBody>
          <a:bodyPr wrap="square" rtlCol="0">
            <a:spAutoFit/>
          </a:bodyPr>
          <a:lstStyle/>
          <a:p>
            <a:pPr algn="ctr"/>
            <a:r>
              <a:rPr lang="es-ES" sz="1200" b="1" u="sng" dirty="0">
                <a:latin typeface="Arial Narrow" panose="020B0606020202030204" pitchFamily="34" charset="0"/>
              </a:rPr>
              <a:t>Muertes</a:t>
            </a:r>
          </a:p>
        </p:txBody>
      </p:sp>
      <p:sp>
        <p:nvSpPr>
          <p:cNvPr id="88" name="86 Rectángulo redondeado">
            <a:extLst>
              <a:ext uri="{FF2B5EF4-FFF2-40B4-BE49-F238E27FC236}">
                <a16:creationId xmlns:a16="http://schemas.microsoft.com/office/drawing/2014/main" id="{4CB044F9-DDA3-4B18-9636-222500AA7571}"/>
              </a:ext>
            </a:extLst>
          </p:cNvPr>
          <p:cNvSpPr/>
          <p:nvPr/>
        </p:nvSpPr>
        <p:spPr>
          <a:xfrm>
            <a:off x="1639002" y="7033403"/>
            <a:ext cx="1439351" cy="184800"/>
          </a:xfrm>
          <a:prstGeom prst="roundRect">
            <a:avLst/>
          </a:prstGeom>
          <a:solidFill>
            <a:schemeClr val="accent5">
              <a:lumMod val="20000"/>
              <a:lumOff val="80000"/>
            </a:schemeClr>
          </a:solidFill>
          <a:ln w="25400" cap="flat" cmpd="sng">
            <a:solidFill>
              <a:schemeClr val="accent5">
                <a:lumMod val="20000"/>
                <a:lumOff val="80000"/>
              </a:schemeClr>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pPr>
            <a:r>
              <a:rPr lang="es-ES" sz="1000" b="1" dirty="0">
                <a:solidFill>
                  <a:schemeClr val="dk1"/>
                </a:solidFill>
                <a:latin typeface="Arial Narrow"/>
                <a:sym typeface="Arial"/>
              </a:rPr>
              <a:t>Excepción 2,0%</a:t>
            </a:r>
          </a:p>
        </p:txBody>
      </p:sp>
    </p:spTree>
    <p:extLst>
      <p:ext uri="{BB962C8B-B14F-4D97-AF65-F5344CB8AC3E}">
        <p14:creationId xmlns:p14="http://schemas.microsoft.com/office/powerpoint/2010/main" val="4378117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Rectángulo"/>
          <p:cNvSpPr/>
          <p:nvPr/>
        </p:nvSpPr>
        <p:spPr>
          <a:xfrm>
            <a:off x="0" y="215552"/>
            <a:ext cx="7140580" cy="504056"/>
          </a:xfrm>
          <a:prstGeom prst="rect">
            <a:avLst/>
          </a:prstGeom>
          <a:solidFill>
            <a:schemeClr val="accent5">
              <a:lumMod val="20000"/>
              <a:lumOff val="8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dirty="0"/>
              <a:t>                            </a:t>
            </a:r>
            <a:r>
              <a:rPr lang="es-ES" b="1" dirty="0">
                <a:solidFill>
                  <a:schemeClr val="tx1"/>
                </a:solidFill>
              </a:rPr>
              <a:t>Violencia Sexual</a:t>
            </a:r>
          </a:p>
        </p:txBody>
      </p:sp>
      <p:grpSp>
        <p:nvGrpSpPr>
          <p:cNvPr id="26" name="25 Grupo"/>
          <p:cNvGrpSpPr/>
          <p:nvPr/>
        </p:nvGrpSpPr>
        <p:grpSpPr>
          <a:xfrm>
            <a:off x="3506470" y="305924"/>
            <a:ext cx="3446504" cy="307777"/>
            <a:chOff x="2448322" y="74775"/>
            <a:chExt cx="3446504" cy="307777"/>
          </a:xfrm>
        </p:grpSpPr>
        <p:sp>
          <p:nvSpPr>
            <p:cNvPr id="27" name="26 Elipse"/>
            <p:cNvSpPr/>
            <p:nvPr/>
          </p:nvSpPr>
          <p:spPr>
            <a:xfrm>
              <a:off x="2448322" y="74775"/>
              <a:ext cx="288032" cy="261610"/>
            </a:xfrm>
            <a:prstGeom prst="ellipse">
              <a:avLst/>
            </a:pr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205580"/>
              <a:ext cx="648072" cy="0"/>
            </a:xfrm>
            <a:prstGeom prst="line">
              <a:avLst/>
            </a:prstGeom>
            <a:ln w="28575">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4775"/>
              <a:ext cx="2592288" cy="307777"/>
            </a:xfrm>
            <a:prstGeom prst="rect">
              <a:avLst/>
            </a:prstGeom>
            <a:noFill/>
          </p:spPr>
          <p:txBody>
            <a:bodyPr wrap="square" rtlCol="0">
              <a:spAutoFit/>
            </a:bodyPr>
            <a:lstStyle/>
            <a:p>
              <a:r>
                <a:rPr lang="es-ES" sz="1400" b="1" dirty="0">
                  <a:latin typeface="Arial Narrow" panose="020B0606020202030204" pitchFamily="34" charset="0"/>
                </a:rPr>
                <a:t>972 casos de violencia sexual</a:t>
              </a:r>
            </a:p>
          </p:txBody>
        </p:sp>
      </p:grpSp>
      <p:sp>
        <p:nvSpPr>
          <p:cNvPr id="63" name="62 CuadroTexto"/>
          <p:cNvSpPr txBox="1"/>
          <p:nvPr/>
        </p:nvSpPr>
        <p:spPr>
          <a:xfrm>
            <a:off x="6461011" y="12503"/>
            <a:ext cx="739888" cy="261609"/>
          </a:xfrm>
          <a:prstGeom prst="rect">
            <a:avLst/>
          </a:prstGeom>
          <a:noFill/>
        </p:spPr>
        <p:txBody>
          <a:bodyPr wrap="square" rtlCol="0">
            <a:spAutoFit/>
          </a:bodyPr>
          <a:lstStyle/>
          <a:p>
            <a:r>
              <a:rPr lang="es-ES" sz="1050" b="1" dirty="0">
                <a:latin typeface="Arial Narrow" panose="020B0606020202030204" pitchFamily="34" charset="0"/>
              </a:rPr>
              <a:t>Pág</a:t>
            </a:r>
            <a:r>
              <a:rPr lang="es-ES" sz="1050" b="1" dirty="0" smtClean="0">
                <a:latin typeface="Arial Narrow" panose="020B0606020202030204" pitchFamily="34" charset="0"/>
              </a:rPr>
              <a:t>. 26</a:t>
            </a:r>
            <a:endParaRPr lang="es-ES" sz="1050" b="1" dirty="0">
              <a:latin typeface="Arial Narrow" panose="020B0606020202030204" pitchFamily="34" charset="0"/>
            </a:endParaRPr>
          </a:p>
        </p:txBody>
      </p:sp>
      <p:grpSp>
        <p:nvGrpSpPr>
          <p:cNvPr id="6" name="11 Grupo">
            <a:extLst>
              <a:ext uri="{FF2B5EF4-FFF2-40B4-BE49-F238E27FC236}">
                <a16:creationId xmlns:a16="http://schemas.microsoft.com/office/drawing/2014/main" id="{B5D9E004-C5D6-D177-06B9-3BC55EEC5A4D}"/>
              </a:ext>
            </a:extLst>
          </p:cNvPr>
          <p:cNvGrpSpPr/>
          <p:nvPr/>
        </p:nvGrpSpPr>
        <p:grpSpPr>
          <a:xfrm>
            <a:off x="1868156" y="1756132"/>
            <a:ext cx="1379228" cy="1020396"/>
            <a:chOff x="-36885" y="6930221"/>
            <a:chExt cx="1229608" cy="1020396"/>
          </a:xfrm>
        </p:grpSpPr>
        <p:sp>
          <p:nvSpPr>
            <p:cNvPr id="9" name="52 CuadroTexto">
              <a:extLst>
                <a:ext uri="{FF2B5EF4-FFF2-40B4-BE49-F238E27FC236}">
                  <a16:creationId xmlns:a16="http://schemas.microsoft.com/office/drawing/2014/main" id="{78E7CB15-D32C-3FAC-9EF8-24C1B8AA6EAF}"/>
                </a:ext>
              </a:extLst>
            </p:cNvPr>
            <p:cNvSpPr txBox="1"/>
            <p:nvPr/>
          </p:nvSpPr>
          <p:spPr>
            <a:xfrm>
              <a:off x="-36885" y="6930221"/>
              <a:ext cx="1229607" cy="276999"/>
            </a:xfrm>
            <a:prstGeom prst="rect">
              <a:avLst/>
            </a:prstGeom>
            <a:noFill/>
          </p:spPr>
          <p:txBody>
            <a:bodyPr wrap="square" rtlCol="0">
              <a:spAutoFit/>
            </a:bodyPr>
            <a:lstStyle/>
            <a:p>
              <a:pPr algn="ctr"/>
              <a:r>
                <a:rPr lang="es-ES" sz="1200" b="1" u="sng" dirty="0">
                  <a:latin typeface="Arial Narrow" panose="020B0606020202030204" pitchFamily="34" charset="0"/>
                </a:rPr>
                <a:t>Masculino</a:t>
              </a:r>
            </a:p>
          </p:txBody>
        </p:sp>
        <p:sp>
          <p:nvSpPr>
            <p:cNvPr id="10" name="54 Rectángulo redondeado">
              <a:extLst>
                <a:ext uri="{FF2B5EF4-FFF2-40B4-BE49-F238E27FC236}">
                  <a16:creationId xmlns:a16="http://schemas.microsoft.com/office/drawing/2014/main" id="{499BEDC8-B0CD-BE70-A5FD-5F68B9CC62E8}"/>
                </a:ext>
              </a:extLst>
            </p:cNvPr>
            <p:cNvSpPr/>
            <p:nvPr/>
          </p:nvSpPr>
          <p:spPr>
            <a:xfrm>
              <a:off x="55178" y="7268741"/>
              <a:ext cx="1028495" cy="504055"/>
            </a:xfrm>
            <a:prstGeom prst="roundRect">
              <a:avLst/>
            </a:prstGeom>
            <a:solidFill>
              <a:srgbClr val="00B0F0"/>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solidFill>
                    <a:schemeClr val="tx1"/>
                  </a:solidFill>
                  <a:latin typeface="Arial Narrow" panose="020B0606020202030204" pitchFamily="34" charset="0"/>
                </a:rPr>
                <a:t>20,4%</a:t>
              </a:r>
            </a:p>
            <a:p>
              <a:pPr algn="ctr"/>
              <a:r>
                <a:rPr lang="es-ES" sz="1200" b="1" dirty="0">
                  <a:solidFill>
                    <a:schemeClr val="tx1"/>
                  </a:solidFill>
                  <a:latin typeface="Arial Narrow" panose="020B0606020202030204" pitchFamily="34" charset="0"/>
                </a:rPr>
                <a:t>198 casos</a:t>
              </a:r>
            </a:p>
          </p:txBody>
        </p:sp>
        <p:sp>
          <p:nvSpPr>
            <p:cNvPr id="12" name="55 CuadroTexto">
              <a:extLst>
                <a:ext uri="{FF2B5EF4-FFF2-40B4-BE49-F238E27FC236}">
                  <a16:creationId xmlns:a16="http://schemas.microsoft.com/office/drawing/2014/main" id="{E1A0926A-9C56-1AC4-C889-E356CD374438}"/>
                </a:ext>
              </a:extLst>
            </p:cNvPr>
            <p:cNvSpPr txBox="1"/>
            <p:nvPr/>
          </p:nvSpPr>
          <p:spPr>
            <a:xfrm>
              <a:off x="-36884" y="7673618"/>
              <a:ext cx="1229607" cy="276999"/>
            </a:xfrm>
            <a:prstGeom prst="rect">
              <a:avLst/>
            </a:prstGeom>
            <a:noFill/>
          </p:spPr>
          <p:txBody>
            <a:bodyPr wrap="square" rtlCol="0">
              <a:spAutoFit/>
            </a:bodyPr>
            <a:lstStyle/>
            <a:p>
              <a:pPr algn="ctr"/>
              <a:endParaRPr lang="es-ES" sz="1200" b="1" dirty="0">
                <a:latin typeface="Arial Narrow" panose="020B0606020202030204" pitchFamily="34" charset="0"/>
              </a:endParaRPr>
            </a:p>
          </p:txBody>
        </p:sp>
      </p:grpSp>
      <p:pic>
        <p:nvPicPr>
          <p:cNvPr id="18" name="Picture 3">
            <a:extLst>
              <a:ext uri="{FF2B5EF4-FFF2-40B4-BE49-F238E27FC236}">
                <a16:creationId xmlns:a16="http://schemas.microsoft.com/office/drawing/2014/main" id="{C122BA20-1B86-6702-EF83-0668407D14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83073"/>
          <a:stretch/>
        </p:blipFill>
        <p:spPr bwMode="auto">
          <a:xfrm>
            <a:off x="2161640" y="814552"/>
            <a:ext cx="898297" cy="950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3">
            <a:extLst>
              <a:ext uri="{FF2B5EF4-FFF2-40B4-BE49-F238E27FC236}">
                <a16:creationId xmlns:a16="http://schemas.microsoft.com/office/drawing/2014/main" id="{8BF3265D-A929-B65C-F34C-89D93B0FD2A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990" t="-1382" r="53581" b="1382"/>
          <a:stretch/>
        </p:blipFill>
        <p:spPr bwMode="auto">
          <a:xfrm>
            <a:off x="720368" y="904571"/>
            <a:ext cx="898297" cy="923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2" name="63 Grupo">
            <a:extLst>
              <a:ext uri="{FF2B5EF4-FFF2-40B4-BE49-F238E27FC236}">
                <a16:creationId xmlns:a16="http://schemas.microsoft.com/office/drawing/2014/main" id="{D19D3F6E-C8AA-C874-87A2-CA9A29109EB1}"/>
              </a:ext>
            </a:extLst>
          </p:cNvPr>
          <p:cNvGrpSpPr/>
          <p:nvPr/>
        </p:nvGrpSpPr>
        <p:grpSpPr>
          <a:xfrm>
            <a:off x="512865" y="1740826"/>
            <a:ext cx="1304959" cy="835784"/>
            <a:chOff x="-14121" y="6984971"/>
            <a:chExt cx="1304959" cy="835784"/>
          </a:xfrm>
        </p:grpSpPr>
        <p:sp>
          <p:nvSpPr>
            <p:cNvPr id="31" name="64 CuadroTexto">
              <a:extLst>
                <a:ext uri="{FF2B5EF4-FFF2-40B4-BE49-F238E27FC236}">
                  <a16:creationId xmlns:a16="http://schemas.microsoft.com/office/drawing/2014/main" id="{A49E8618-DFA0-C6D8-76B0-2410D6E3E4EB}"/>
                </a:ext>
              </a:extLst>
            </p:cNvPr>
            <p:cNvSpPr txBox="1"/>
            <p:nvPr/>
          </p:nvSpPr>
          <p:spPr>
            <a:xfrm>
              <a:off x="61231" y="6984971"/>
              <a:ext cx="1229607" cy="276999"/>
            </a:xfrm>
            <a:prstGeom prst="rect">
              <a:avLst/>
            </a:prstGeom>
            <a:noFill/>
          </p:spPr>
          <p:txBody>
            <a:bodyPr wrap="square" rtlCol="0">
              <a:spAutoFit/>
            </a:bodyPr>
            <a:lstStyle/>
            <a:p>
              <a:pPr algn="ctr"/>
              <a:r>
                <a:rPr lang="es-ES" sz="1200" b="1" u="sng" dirty="0">
                  <a:latin typeface="Arial Narrow" panose="020B0606020202030204" pitchFamily="34" charset="0"/>
                </a:rPr>
                <a:t>Femenino</a:t>
              </a:r>
            </a:p>
          </p:txBody>
        </p:sp>
        <p:sp>
          <p:nvSpPr>
            <p:cNvPr id="32" name="65 Rectángulo redondeado">
              <a:extLst>
                <a:ext uri="{FF2B5EF4-FFF2-40B4-BE49-F238E27FC236}">
                  <a16:creationId xmlns:a16="http://schemas.microsoft.com/office/drawing/2014/main" id="{5D2B4A8A-654D-2030-D894-82CB13D3F89A}"/>
                </a:ext>
              </a:extLst>
            </p:cNvPr>
            <p:cNvSpPr/>
            <p:nvPr/>
          </p:nvSpPr>
          <p:spPr>
            <a:xfrm>
              <a:off x="-14121" y="7363320"/>
              <a:ext cx="1153644" cy="457435"/>
            </a:xfrm>
            <a:prstGeom prst="roundRect">
              <a:avLst/>
            </a:prstGeom>
            <a:solidFill>
              <a:srgbClr val="FF0000"/>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solidFill>
                    <a:schemeClr val="tx1"/>
                  </a:solidFill>
                  <a:latin typeface="Arial Narrow" panose="020B0606020202030204" pitchFamily="34" charset="0"/>
                </a:rPr>
                <a:t>79,6%</a:t>
              </a:r>
            </a:p>
            <a:p>
              <a:pPr algn="ctr"/>
              <a:r>
                <a:rPr lang="es-ES" sz="1200" b="1" dirty="0">
                  <a:solidFill>
                    <a:schemeClr val="tx1"/>
                  </a:solidFill>
                  <a:latin typeface="Arial Narrow" panose="020B0606020202030204" pitchFamily="34" charset="0"/>
                </a:rPr>
                <a:t>774 casos</a:t>
              </a:r>
            </a:p>
          </p:txBody>
        </p:sp>
      </p:grpSp>
      <p:pic>
        <p:nvPicPr>
          <p:cNvPr id="16" name="Imagen 15">
            <a:extLst>
              <a:ext uri="{FF2B5EF4-FFF2-40B4-BE49-F238E27FC236}">
                <a16:creationId xmlns:a16="http://schemas.microsoft.com/office/drawing/2014/main" id="{C2294BFB-09CD-BDD2-F581-2524ACAA1CB2}"/>
              </a:ext>
            </a:extLst>
          </p:cNvPr>
          <p:cNvPicPr>
            <a:picLocks noChangeAspect="1"/>
          </p:cNvPicPr>
          <p:nvPr/>
        </p:nvPicPr>
        <p:blipFill>
          <a:blip r:embed="rId3"/>
          <a:stretch>
            <a:fillRect/>
          </a:stretch>
        </p:blipFill>
        <p:spPr>
          <a:xfrm>
            <a:off x="11916" y="22227"/>
            <a:ext cx="887913" cy="692355"/>
          </a:xfrm>
          <a:prstGeom prst="rect">
            <a:avLst/>
          </a:prstGeom>
        </p:spPr>
      </p:pic>
      <p:sp>
        <p:nvSpPr>
          <p:cNvPr id="19" name="CuadroTexto 18">
            <a:extLst>
              <a:ext uri="{FF2B5EF4-FFF2-40B4-BE49-F238E27FC236}">
                <a16:creationId xmlns:a16="http://schemas.microsoft.com/office/drawing/2014/main" id="{E187AB55-74EC-A895-30C8-2C0E13DFD992}"/>
              </a:ext>
            </a:extLst>
          </p:cNvPr>
          <p:cNvSpPr txBox="1"/>
          <p:nvPr/>
        </p:nvSpPr>
        <p:spPr>
          <a:xfrm>
            <a:off x="3540867" y="759044"/>
            <a:ext cx="3412107" cy="369332"/>
          </a:xfrm>
          <a:prstGeom prst="rect">
            <a:avLst/>
          </a:prstGeom>
          <a:solidFill>
            <a:schemeClr val="accent5">
              <a:lumMod val="60000"/>
              <a:lumOff val="40000"/>
            </a:schemeClr>
          </a:solidFill>
        </p:spPr>
        <p:txBody>
          <a:bodyPr wrap="square" rtlCol="0">
            <a:spAutoFit/>
          </a:bodyPr>
          <a:lstStyle/>
          <a:p>
            <a:pPr algn="ctr"/>
            <a:r>
              <a:rPr lang="es-ES" b="1" dirty="0">
                <a:latin typeface="+mj-lt"/>
                <a:cs typeface="Arial" panose="020B0604020202020204" pitchFamily="34" charset="0"/>
              </a:rPr>
              <a:t>Tasa notificación</a:t>
            </a:r>
          </a:p>
        </p:txBody>
      </p:sp>
      <p:sp>
        <p:nvSpPr>
          <p:cNvPr id="21" name="CuadroTexto 20">
            <a:extLst>
              <a:ext uri="{FF2B5EF4-FFF2-40B4-BE49-F238E27FC236}">
                <a16:creationId xmlns:a16="http://schemas.microsoft.com/office/drawing/2014/main" id="{442C9975-AAFE-CEF7-7637-7078A877E64D}"/>
              </a:ext>
            </a:extLst>
          </p:cNvPr>
          <p:cNvSpPr txBox="1"/>
          <p:nvPr/>
        </p:nvSpPr>
        <p:spPr>
          <a:xfrm>
            <a:off x="3540867" y="1076328"/>
            <a:ext cx="3412107" cy="523220"/>
          </a:xfrm>
          <a:prstGeom prst="rect">
            <a:avLst/>
          </a:prstGeom>
          <a:solidFill>
            <a:schemeClr val="accent6">
              <a:lumMod val="60000"/>
              <a:lumOff val="40000"/>
            </a:schemeClr>
          </a:solidFill>
          <a:ln>
            <a:solidFill>
              <a:schemeClr val="accent6">
                <a:lumMod val="60000"/>
                <a:lumOff val="40000"/>
              </a:schemeClr>
            </a:solidFill>
          </a:ln>
        </p:spPr>
        <p:txBody>
          <a:bodyPr wrap="square" rtlCol="0">
            <a:spAutoFit/>
          </a:bodyPr>
          <a:lstStyle/>
          <a:p>
            <a:pPr algn="ctr"/>
            <a:r>
              <a:rPr lang="es-ES" sz="1400" b="1" dirty="0">
                <a:latin typeface="+mj-lt"/>
                <a:cs typeface="Arial" panose="020B0604020202020204" pitchFamily="34" charset="0"/>
              </a:rPr>
              <a:t>General: 70 casos x 100 000 habitantes del Distrito </a:t>
            </a:r>
          </a:p>
        </p:txBody>
      </p:sp>
      <p:sp>
        <p:nvSpPr>
          <p:cNvPr id="40" name="CuadroTexto 39">
            <a:extLst>
              <a:ext uri="{FF2B5EF4-FFF2-40B4-BE49-F238E27FC236}">
                <a16:creationId xmlns:a16="http://schemas.microsoft.com/office/drawing/2014/main" id="{56D5317D-2278-D56F-2E9B-7A2814FE264A}"/>
              </a:ext>
            </a:extLst>
          </p:cNvPr>
          <p:cNvSpPr txBox="1"/>
          <p:nvPr/>
        </p:nvSpPr>
        <p:spPr>
          <a:xfrm>
            <a:off x="741235" y="2721749"/>
            <a:ext cx="6027567" cy="646331"/>
          </a:xfrm>
          <a:prstGeom prst="rect">
            <a:avLst/>
          </a:prstGeom>
          <a:noFill/>
        </p:spPr>
        <p:txBody>
          <a:bodyPr wrap="square">
            <a:spAutoFit/>
          </a:bodyPr>
          <a:lstStyle/>
          <a:p>
            <a:pPr algn="ctr"/>
            <a:r>
              <a:rPr lang="es-ES" sz="1200" dirty="0">
                <a:effectLst/>
                <a:latin typeface="Arial Narrow" panose="020B0606020202030204" pitchFamily="34" charset="0"/>
                <a:ea typeface="Cambria" panose="02040503050406030204" pitchFamily="18" charset="0"/>
              </a:rPr>
              <a:t>La violencia sexual fue infligida por un agresor familiar en un 3</a:t>
            </a:r>
            <a:r>
              <a:rPr lang="es-ES" sz="1200" dirty="0">
                <a:latin typeface="Arial Narrow" panose="020B0606020202030204" pitchFamily="34" charset="0"/>
                <a:ea typeface="Cambria" panose="02040503050406030204" pitchFamily="18" charset="0"/>
              </a:rPr>
              <a:t>9</a:t>
            </a:r>
            <a:r>
              <a:rPr lang="es-ES" sz="1200" dirty="0">
                <a:effectLst/>
                <a:latin typeface="Arial Narrow" panose="020B0606020202030204" pitchFamily="34" charset="0"/>
                <a:ea typeface="Cambria" panose="02040503050406030204" pitchFamily="18" charset="0"/>
              </a:rPr>
              <a:t>%. </a:t>
            </a:r>
          </a:p>
          <a:p>
            <a:pPr algn="ctr"/>
            <a:r>
              <a:rPr lang="es-ES" sz="1200" dirty="0">
                <a:latin typeface="Arial Narrow" panose="020B0606020202030204" pitchFamily="34" charset="0"/>
                <a:ea typeface="Cambria" panose="02040503050406030204" pitchFamily="18" charset="0"/>
              </a:rPr>
              <a:t>La violencia sexual se presentó principalmente en la vivienda (62,9% de los casos).</a:t>
            </a:r>
          </a:p>
          <a:p>
            <a:pPr algn="ctr"/>
            <a:endParaRPr lang="es-ES" sz="1200" dirty="0">
              <a:effectLst/>
              <a:latin typeface="Arial Narrow" panose="020B0606020202030204" pitchFamily="34" charset="0"/>
              <a:ea typeface="Cambria" panose="02040503050406030204" pitchFamily="18" charset="0"/>
            </a:endParaRPr>
          </a:p>
        </p:txBody>
      </p:sp>
      <p:pic>
        <p:nvPicPr>
          <p:cNvPr id="53" name="Google Shape;2766;p55">
            <a:extLst>
              <a:ext uri="{FF2B5EF4-FFF2-40B4-BE49-F238E27FC236}">
                <a16:creationId xmlns:a16="http://schemas.microsoft.com/office/drawing/2014/main" id="{31368703-B471-8A2A-8046-683E9580AD7C}"/>
              </a:ext>
            </a:extLst>
          </p:cNvPr>
          <p:cNvPicPr preferRelativeResize="0"/>
          <p:nvPr/>
        </p:nvPicPr>
        <p:blipFill rotWithShape="1">
          <a:blip r:embed="rId4">
            <a:alphaModFix/>
          </a:blip>
          <a:srcRect/>
          <a:stretch/>
        </p:blipFill>
        <p:spPr>
          <a:xfrm>
            <a:off x="6060183" y="8246760"/>
            <a:ext cx="1091858" cy="881700"/>
          </a:xfrm>
          <a:prstGeom prst="rect">
            <a:avLst/>
          </a:prstGeom>
          <a:noFill/>
          <a:ln>
            <a:noFill/>
          </a:ln>
        </p:spPr>
      </p:pic>
      <p:sp>
        <p:nvSpPr>
          <p:cNvPr id="54" name="CuadroTexto 53">
            <a:extLst>
              <a:ext uri="{FF2B5EF4-FFF2-40B4-BE49-F238E27FC236}">
                <a16:creationId xmlns:a16="http://schemas.microsoft.com/office/drawing/2014/main" id="{CE060560-CF5E-417C-5FB2-7B03CC55F943}"/>
              </a:ext>
            </a:extLst>
          </p:cNvPr>
          <p:cNvSpPr txBox="1"/>
          <p:nvPr/>
        </p:nvSpPr>
        <p:spPr>
          <a:xfrm>
            <a:off x="455872" y="7153553"/>
            <a:ext cx="5771255" cy="1384995"/>
          </a:xfrm>
          <a:prstGeom prst="rect">
            <a:avLst/>
          </a:prstGeom>
          <a:solidFill>
            <a:schemeClr val="accent5">
              <a:lumMod val="20000"/>
              <a:lumOff val="80000"/>
            </a:schemeClr>
          </a:solidFill>
        </p:spPr>
        <p:txBody>
          <a:bodyPr wrap="square">
            <a:spAutoFit/>
          </a:bodyPr>
          <a:lstStyle>
            <a:defPPr>
              <a:defRPr lang="es-ES"/>
            </a:defPPr>
            <a:lvl1pPr algn="just">
              <a:defRPr sz="1200">
                <a:effectLst/>
                <a:latin typeface="Arial Narrow" panose="020B0606020202030204" pitchFamily="34" charset="0"/>
                <a:ea typeface="Cambria" panose="02040503050406030204" pitchFamily="18" charset="0"/>
              </a:defRPr>
            </a:lvl1pPr>
          </a:lstStyle>
          <a:p>
            <a:r>
              <a:rPr lang="es-ES" dirty="0"/>
              <a:t>Fuente numerador Sivigila Medellín a Período epidemiológico III 2026 p, sujeto a ajustes a la fecha de realización de este informe preliminar, no se han cargado la totalidad de las notificaciones de las comisarías de familia. Por lo tanto, se ajustará este informe una vez se tenga el cierre del año.</a:t>
            </a:r>
          </a:p>
          <a:p>
            <a:endParaRPr lang="es-ES" dirty="0"/>
          </a:p>
          <a:p>
            <a:r>
              <a:rPr lang="es-ES" dirty="0"/>
              <a:t>Fuente denominador: Proyección poblacional página Alcaldía de Medellín: https://www.medellin.gov.co/es/centro-documental/proyecciones-poblacion-Viviendas-y-hogares/ DANE Municipio de Medellín, Base de proyección Censo 2018.</a:t>
            </a:r>
          </a:p>
        </p:txBody>
      </p:sp>
      <p:sp>
        <p:nvSpPr>
          <p:cNvPr id="2" name="CuadroTexto 1">
            <a:extLst>
              <a:ext uri="{FF2B5EF4-FFF2-40B4-BE49-F238E27FC236}">
                <a16:creationId xmlns:a16="http://schemas.microsoft.com/office/drawing/2014/main" id="{633373EF-FF2A-8724-3785-79231C432D4B}"/>
              </a:ext>
            </a:extLst>
          </p:cNvPr>
          <p:cNvSpPr txBox="1"/>
          <p:nvPr/>
        </p:nvSpPr>
        <p:spPr>
          <a:xfrm>
            <a:off x="586646" y="6505549"/>
            <a:ext cx="5805451" cy="584775"/>
          </a:xfrm>
          <a:prstGeom prst="rect">
            <a:avLst/>
          </a:prstGeom>
          <a:noFill/>
        </p:spPr>
        <p:txBody>
          <a:bodyPr wrap="square" rtlCol="0">
            <a:spAutoFit/>
          </a:bodyPr>
          <a:lstStyle/>
          <a:p>
            <a:pPr algn="just"/>
            <a:r>
              <a:rPr lang="es-ES" sz="800" dirty="0">
                <a:latin typeface="Arial Narrow" panose="020B0606020202030204" pitchFamily="34" charset="0"/>
              </a:rPr>
              <a:t>Fuente: SVIIGILA. Secretaria de Salud de Medellín. PE III– 2026.</a:t>
            </a:r>
            <a:endParaRPr lang="es-CO" sz="1200" dirty="0">
              <a:latin typeface="Arial Narrow" panose="020B0606020202030204" pitchFamily="34" charset="0"/>
              <a:ea typeface="Cambria" panose="02040503050406030204" pitchFamily="18" charset="0"/>
            </a:endParaRPr>
          </a:p>
          <a:p>
            <a:pPr algn="just"/>
            <a:r>
              <a:rPr lang="es-CO" sz="1200" dirty="0">
                <a:latin typeface="Arial Narrow" panose="020B0606020202030204" pitchFamily="34" charset="0"/>
                <a:ea typeface="Cambria" panose="02040503050406030204" pitchFamily="18" charset="0"/>
              </a:rPr>
              <a:t>Figura X. Distribución porcentual de los casos de violencia sexual según ciclo de la vida propuesto por </a:t>
            </a:r>
            <a:r>
              <a:rPr lang="es-CO" sz="1200" dirty="0" err="1">
                <a:latin typeface="Arial Narrow" panose="020B0606020202030204" pitchFamily="34" charset="0"/>
                <a:ea typeface="Cambria" panose="02040503050406030204" pitchFamily="18" charset="0"/>
              </a:rPr>
              <a:t>MinSalud</a:t>
            </a:r>
            <a:r>
              <a:rPr lang="es-CO" sz="1200" dirty="0">
                <a:latin typeface="Arial Narrow" panose="020B0606020202030204" pitchFamily="34" charset="0"/>
                <a:ea typeface="Cambria" panose="02040503050406030204" pitchFamily="18" charset="0"/>
              </a:rPr>
              <a:t> Colombia. Medellín, PE III 2026.</a:t>
            </a:r>
            <a:endParaRPr lang="en-US" sz="1200" dirty="0">
              <a:latin typeface="Arial Narrow" panose="020B0606020202030204" pitchFamily="34" charset="0"/>
              <a:ea typeface="Cambria" panose="02040503050406030204" pitchFamily="18" charset="0"/>
            </a:endParaRPr>
          </a:p>
        </p:txBody>
      </p:sp>
      <p:sp>
        <p:nvSpPr>
          <p:cNvPr id="30" name="CuadroTexto 29">
            <a:extLst>
              <a:ext uri="{FF2B5EF4-FFF2-40B4-BE49-F238E27FC236}">
                <a16:creationId xmlns:a16="http://schemas.microsoft.com/office/drawing/2014/main" id="{441F94B0-0E8A-4C7D-A338-3A459FEF8CE1}"/>
              </a:ext>
            </a:extLst>
          </p:cNvPr>
          <p:cNvSpPr txBox="1"/>
          <p:nvPr/>
        </p:nvSpPr>
        <p:spPr>
          <a:xfrm>
            <a:off x="3540867" y="1633021"/>
            <a:ext cx="3412107" cy="523220"/>
          </a:xfrm>
          <a:prstGeom prst="rect">
            <a:avLst/>
          </a:prstGeom>
          <a:solidFill>
            <a:srgbClr val="FF0000"/>
          </a:solidFill>
          <a:ln>
            <a:solidFill>
              <a:schemeClr val="accent6">
                <a:lumMod val="60000"/>
                <a:lumOff val="40000"/>
              </a:schemeClr>
            </a:solidFill>
          </a:ln>
        </p:spPr>
        <p:txBody>
          <a:bodyPr wrap="square" rtlCol="0">
            <a:spAutoFit/>
          </a:bodyPr>
          <a:lstStyle/>
          <a:p>
            <a:pPr algn="ctr"/>
            <a:r>
              <a:rPr lang="es-ES" sz="1400" b="1" dirty="0">
                <a:latin typeface="+mj-lt"/>
                <a:cs typeface="Arial" panose="020B0604020202020204" pitchFamily="34" charset="0"/>
              </a:rPr>
              <a:t>Mujeres: 56 casos x 100 000 mujeres habitantes del Distrito</a:t>
            </a:r>
          </a:p>
        </p:txBody>
      </p:sp>
      <p:sp>
        <p:nvSpPr>
          <p:cNvPr id="34" name="CuadroTexto 33">
            <a:extLst>
              <a:ext uri="{FF2B5EF4-FFF2-40B4-BE49-F238E27FC236}">
                <a16:creationId xmlns:a16="http://schemas.microsoft.com/office/drawing/2014/main" id="{F9282B2A-CD88-43FF-9705-5F8088D4D8DF}"/>
              </a:ext>
            </a:extLst>
          </p:cNvPr>
          <p:cNvSpPr txBox="1"/>
          <p:nvPr/>
        </p:nvSpPr>
        <p:spPr>
          <a:xfrm>
            <a:off x="3540867" y="2181244"/>
            <a:ext cx="3412106" cy="523220"/>
          </a:xfrm>
          <a:prstGeom prst="rect">
            <a:avLst/>
          </a:prstGeom>
          <a:solidFill>
            <a:srgbClr val="00B0F0"/>
          </a:solidFill>
          <a:ln>
            <a:solidFill>
              <a:schemeClr val="accent6">
                <a:lumMod val="60000"/>
                <a:lumOff val="40000"/>
              </a:schemeClr>
            </a:solidFill>
          </a:ln>
        </p:spPr>
        <p:txBody>
          <a:bodyPr wrap="square" rtlCol="0">
            <a:spAutoFit/>
          </a:bodyPr>
          <a:lstStyle/>
          <a:p>
            <a:pPr algn="ctr"/>
            <a:r>
              <a:rPr lang="es-ES" sz="1400" b="1" dirty="0">
                <a:latin typeface="+mj-lt"/>
                <a:cs typeface="Arial" panose="020B0604020202020204" pitchFamily="34" charset="0"/>
              </a:rPr>
              <a:t>Hombres 14 casos x 100 000 hombres habitantes del Distrito</a:t>
            </a:r>
          </a:p>
        </p:txBody>
      </p:sp>
      <p:pic>
        <p:nvPicPr>
          <p:cNvPr id="3" name="Imagen 2">
            <a:extLst>
              <a:ext uri="{FF2B5EF4-FFF2-40B4-BE49-F238E27FC236}">
                <a16:creationId xmlns:a16="http://schemas.microsoft.com/office/drawing/2014/main" id="{F1D7DE42-3844-4C8B-81A7-F8E75DC23F05}"/>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502750" y="3335313"/>
            <a:ext cx="4076233" cy="2944622"/>
          </a:xfrm>
          <a:prstGeom prst="rect">
            <a:avLst/>
          </a:prstGeom>
        </p:spPr>
      </p:pic>
    </p:spTree>
    <p:extLst>
      <p:ext uri="{BB962C8B-B14F-4D97-AF65-F5344CB8AC3E}">
        <p14:creationId xmlns:p14="http://schemas.microsoft.com/office/powerpoint/2010/main" val="28987241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13 Rectángulo"/>
          <p:cNvSpPr/>
          <p:nvPr/>
        </p:nvSpPr>
        <p:spPr>
          <a:xfrm>
            <a:off x="0" y="-36512"/>
            <a:ext cx="7200900" cy="354972"/>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15" name="14 Grupo"/>
          <p:cNvGrpSpPr/>
          <p:nvPr/>
        </p:nvGrpSpPr>
        <p:grpSpPr>
          <a:xfrm>
            <a:off x="2448322" y="35496"/>
            <a:ext cx="4320481" cy="276999"/>
            <a:chOff x="2448322" y="35496"/>
            <a:chExt cx="3504920" cy="276999"/>
          </a:xfrm>
        </p:grpSpPr>
        <p:sp>
          <p:nvSpPr>
            <p:cNvPr id="11" name="10 Elipse"/>
            <p:cNvSpPr/>
            <p:nvPr/>
          </p:nvSpPr>
          <p:spPr>
            <a:xfrm>
              <a:off x="2448322" y="35496"/>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166301"/>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60954" y="35496"/>
              <a:ext cx="2592288" cy="276999"/>
            </a:xfrm>
            <a:prstGeom prst="rect">
              <a:avLst/>
            </a:prstGeom>
            <a:noFill/>
          </p:spPr>
          <p:txBody>
            <a:bodyPr wrap="square" rtlCol="0">
              <a:spAutoFit/>
            </a:bodyPr>
            <a:lstStyle/>
            <a:p>
              <a:r>
                <a:rPr lang="es-ES" sz="1200" b="1" dirty="0">
                  <a:latin typeface="Arial Narrow" panose="020B0606020202030204" pitchFamily="34" charset="0"/>
                </a:rPr>
                <a:t>Comportamiento de la notificación</a:t>
              </a:r>
            </a:p>
          </p:txBody>
        </p:sp>
      </p:grpSp>
      <p:sp>
        <p:nvSpPr>
          <p:cNvPr id="14" name="13 Rectángulo"/>
          <p:cNvSpPr/>
          <p:nvPr/>
        </p:nvSpPr>
        <p:spPr>
          <a:xfrm>
            <a:off x="0" y="5528359"/>
            <a:ext cx="7200900" cy="448175"/>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32" name="31 Grupo"/>
          <p:cNvGrpSpPr/>
          <p:nvPr/>
        </p:nvGrpSpPr>
        <p:grpSpPr>
          <a:xfrm>
            <a:off x="216074" y="5635532"/>
            <a:ext cx="3528392" cy="276999"/>
            <a:chOff x="2448322" y="74775"/>
            <a:chExt cx="3528392" cy="276999"/>
          </a:xfrm>
        </p:grpSpPr>
        <p:sp>
          <p:nvSpPr>
            <p:cNvPr id="33" name="32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34" name="33 Conector recto"/>
            <p:cNvCxnSpPr>
              <a:stCxn id="33"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35" name="34 CuadroTexto"/>
            <p:cNvSpPr txBox="1"/>
            <p:nvPr/>
          </p:nvSpPr>
          <p:spPr>
            <a:xfrm>
              <a:off x="3384426" y="74775"/>
              <a:ext cx="2592288" cy="276999"/>
            </a:xfrm>
            <a:prstGeom prst="rect">
              <a:avLst/>
            </a:prstGeom>
            <a:noFill/>
          </p:spPr>
          <p:txBody>
            <a:bodyPr wrap="square" rtlCol="0">
              <a:spAutoFit/>
            </a:bodyPr>
            <a:lstStyle/>
            <a:p>
              <a:r>
                <a:rPr lang="es-ES" sz="1200" b="1" dirty="0">
                  <a:latin typeface="Arial Narrow" panose="020B0606020202030204" pitchFamily="34" charset="0"/>
                </a:rPr>
                <a:t>Variables de interés</a:t>
              </a:r>
            </a:p>
          </p:txBody>
        </p:sp>
      </p:grpSp>
      <p:pic>
        <p:nvPicPr>
          <p:cNvPr id="4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764" y="611560"/>
            <a:ext cx="2092534" cy="1258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41 CuadroTexto"/>
          <p:cNvSpPr txBox="1"/>
          <p:nvPr/>
        </p:nvSpPr>
        <p:spPr>
          <a:xfrm>
            <a:off x="8112" y="341869"/>
            <a:ext cx="2368202" cy="276999"/>
          </a:xfrm>
          <a:prstGeom prst="rect">
            <a:avLst/>
          </a:prstGeom>
          <a:noFill/>
          <a:ln>
            <a:noFill/>
          </a:ln>
        </p:spPr>
        <p:txBody>
          <a:bodyPr wrap="square" rtlCol="0">
            <a:spAutoFit/>
          </a:bodyPr>
          <a:lstStyle/>
          <a:p>
            <a:pPr algn="ctr"/>
            <a:r>
              <a:rPr lang="es-ES" sz="1200" b="1" dirty="0">
                <a:latin typeface="Arial Narrow" panose="020B0606020202030204" pitchFamily="34" charset="0"/>
              </a:rPr>
              <a:t>Periodo epidemiológico III de 2026</a:t>
            </a:r>
          </a:p>
        </p:txBody>
      </p:sp>
      <p:sp>
        <p:nvSpPr>
          <p:cNvPr id="43" name="36 Título"/>
          <p:cNvSpPr txBox="1">
            <a:spLocks/>
          </p:cNvSpPr>
          <p:nvPr/>
        </p:nvSpPr>
        <p:spPr>
          <a:xfrm>
            <a:off x="78522" y="-36512"/>
            <a:ext cx="2075175" cy="369332"/>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1800" b="1" dirty="0">
                <a:solidFill>
                  <a:srgbClr val="C00000"/>
                </a:solidFill>
                <a:latin typeface="Arial Narrow" panose="020B0606020202030204" pitchFamily="34" charset="0"/>
                <a:ea typeface="+mn-ea"/>
                <a:cs typeface="+mn-cs"/>
              </a:rPr>
              <a:t>Dengue</a:t>
            </a:r>
          </a:p>
        </p:txBody>
      </p:sp>
      <p:sp>
        <p:nvSpPr>
          <p:cNvPr id="3" name="2 Rectángulo"/>
          <p:cNvSpPr/>
          <p:nvPr/>
        </p:nvSpPr>
        <p:spPr>
          <a:xfrm>
            <a:off x="2592338" y="5940152"/>
            <a:ext cx="4567659" cy="215444"/>
          </a:xfrm>
          <a:prstGeom prst="rect">
            <a:avLst/>
          </a:prstGeom>
        </p:spPr>
        <p:txBody>
          <a:bodyPr wrap="square">
            <a:spAutoFit/>
          </a:bodyPr>
          <a:lstStyle/>
          <a:p>
            <a:pPr algn="ctr"/>
            <a:r>
              <a:rPr lang="es-CO" sz="800" b="1" i="1" dirty="0">
                <a:solidFill>
                  <a:prstClr val="black"/>
                </a:solidFill>
              </a:rPr>
              <a:t>Casos e incidencia de Dengue por grupo de edad y sexo. Medellín a semana epidemiológica 12 de 2026</a:t>
            </a:r>
          </a:p>
        </p:txBody>
      </p:sp>
      <p:sp>
        <p:nvSpPr>
          <p:cNvPr id="39" name="17 Rectángulo"/>
          <p:cNvSpPr/>
          <p:nvPr/>
        </p:nvSpPr>
        <p:spPr>
          <a:xfrm>
            <a:off x="66870" y="3750876"/>
            <a:ext cx="1517358" cy="677108"/>
          </a:xfrm>
          <a:prstGeom prst="rect">
            <a:avLst/>
          </a:prstGeom>
        </p:spPr>
        <p:txBody>
          <a:bodyPr wrap="square">
            <a:spAutoFit/>
          </a:bodyPr>
          <a:lstStyle/>
          <a:p>
            <a:pPr algn="just"/>
            <a:r>
              <a:rPr lang="es-ES" sz="900" b="1" i="1" dirty="0">
                <a:solidFill>
                  <a:prstClr val="black"/>
                </a:solidFill>
              </a:rPr>
              <a:t>Número de casos de Dengue, Medellín, a semana epidemiológica 12, años 2024-2026</a:t>
            </a:r>
            <a:r>
              <a:rPr lang="es-ES" sz="1100" dirty="0">
                <a:latin typeface="Arial Narrow" panose="020B0606020202030204" pitchFamily="34" charset="0"/>
              </a:rPr>
              <a:t>. </a:t>
            </a:r>
          </a:p>
        </p:txBody>
      </p:sp>
      <p:sp>
        <p:nvSpPr>
          <p:cNvPr id="54" name="88 CuadroTexto"/>
          <p:cNvSpPr txBox="1"/>
          <p:nvPr/>
        </p:nvSpPr>
        <p:spPr>
          <a:xfrm>
            <a:off x="68154" y="8214791"/>
            <a:ext cx="1300048" cy="461665"/>
          </a:xfrm>
          <a:prstGeom prst="rect">
            <a:avLst/>
          </a:prstGeom>
          <a:noFill/>
        </p:spPr>
        <p:txBody>
          <a:bodyPr wrap="square" rtlCol="0">
            <a:spAutoFit/>
          </a:bodyPr>
          <a:lstStyle/>
          <a:p>
            <a:pPr algn="ctr"/>
            <a:r>
              <a:rPr lang="es-ES" sz="1200" b="1" u="sng" dirty="0">
                <a:latin typeface="Arial Narrow" panose="020B0606020202030204" pitchFamily="34" charset="0"/>
              </a:rPr>
              <a:t>Afiliación al SGSS</a:t>
            </a:r>
          </a:p>
          <a:p>
            <a:pPr algn="ctr"/>
            <a:r>
              <a:rPr lang="es-ES" sz="1200" b="1" u="sng" dirty="0">
                <a:latin typeface="Arial Narrow" panose="020B0606020202030204" pitchFamily="34" charset="0"/>
              </a:rPr>
              <a:t>Medellín</a:t>
            </a:r>
          </a:p>
        </p:txBody>
      </p:sp>
      <p:pic>
        <p:nvPicPr>
          <p:cNvPr id="56" name="Picture 5"/>
          <p:cNvPicPr>
            <a:picLocks noChangeAspect="1" noChangeArrowheads="1"/>
          </p:cNvPicPr>
          <p:nvPr/>
        </p:nvPicPr>
        <p:blipFill>
          <a:blip r:embed="rId3">
            <a:biLevel thresh="50000"/>
            <a:extLst>
              <a:ext uri="{28A0092B-C50C-407E-A947-70E740481C1C}">
                <a14:useLocalDpi xmlns:a14="http://schemas.microsoft.com/office/drawing/2010/main" val="0"/>
              </a:ext>
            </a:extLst>
          </a:blip>
          <a:srcRect/>
          <a:stretch>
            <a:fillRect/>
          </a:stretch>
        </p:blipFill>
        <p:spPr bwMode="auto">
          <a:xfrm>
            <a:off x="298962" y="7513657"/>
            <a:ext cx="745204" cy="5931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7" name="Rectángulo 46"/>
          <p:cNvSpPr/>
          <p:nvPr/>
        </p:nvSpPr>
        <p:spPr>
          <a:xfrm>
            <a:off x="94821" y="2039444"/>
            <a:ext cx="1489406" cy="1338828"/>
          </a:xfrm>
          <a:prstGeom prst="rect">
            <a:avLst/>
          </a:prstGeom>
        </p:spPr>
        <p:txBody>
          <a:bodyPr wrap="square">
            <a:spAutoFit/>
          </a:bodyPr>
          <a:lstStyle/>
          <a:p>
            <a:pPr algn="just"/>
            <a:r>
              <a:rPr lang="es-ES" sz="900" b="1" i="1" dirty="0">
                <a:solidFill>
                  <a:prstClr val="black"/>
                </a:solidFill>
              </a:rPr>
              <a:t>Canal endémico de Dengue. Medellín, a semana epidemiológica 12 acumulado de 2026. </a:t>
            </a:r>
          </a:p>
          <a:p>
            <a:pPr algn="just"/>
            <a:endParaRPr lang="es-ES" sz="900" b="1" i="1" dirty="0">
              <a:solidFill>
                <a:prstClr val="black"/>
              </a:solidFill>
            </a:endParaRPr>
          </a:p>
          <a:p>
            <a:pPr algn="just"/>
            <a:endParaRPr lang="es-ES" sz="900" b="1" i="1" dirty="0">
              <a:solidFill>
                <a:prstClr val="black"/>
              </a:solidFill>
            </a:endParaRPr>
          </a:p>
          <a:p>
            <a:pPr algn="just"/>
            <a:r>
              <a:rPr lang="es-ES" sz="900" b="1" i="1" dirty="0">
                <a:solidFill>
                  <a:prstClr val="black"/>
                </a:solidFill>
              </a:rPr>
              <a:t>Actualmente los casos se ubican en zona de seguridad</a:t>
            </a:r>
          </a:p>
        </p:txBody>
      </p:sp>
      <p:sp>
        <p:nvSpPr>
          <p:cNvPr id="53" name="8 CuadroTexto"/>
          <p:cNvSpPr txBox="1"/>
          <p:nvPr/>
        </p:nvSpPr>
        <p:spPr>
          <a:xfrm>
            <a:off x="139764" y="4563289"/>
            <a:ext cx="1157819" cy="707886"/>
          </a:xfrm>
          <a:prstGeom prst="rect">
            <a:avLst/>
          </a:prstGeom>
          <a:solidFill>
            <a:srgbClr val="FFC000"/>
          </a:solidFill>
        </p:spPr>
        <p:txBody>
          <a:bodyPr wrap="square" rtlCol="0">
            <a:spAutoFit/>
          </a:bodyPr>
          <a:lstStyle/>
          <a:p>
            <a:pPr algn="ctr"/>
            <a:r>
              <a:rPr lang="es-ES" sz="800" b="1" dirty="0">
                <a:latin typeface="Arial Narrow" panose="020B0606020202030204" pitchFamily="34" charset="0"/>
              </a:rPr>
              <a:t>La variación porcentual con respecto al mismo periodo del año anterior es de un decremento en un 64,5% </a:t>
            </a:r>
          </a:p>
        </p:txBody>
      </p:sp>
      <p:grpSp>
        <p:nvGrpSpPr>
          <p:cNvPr id="41" name="11 Grupo"/>
          <p:cNvGrpSpPr/>
          <p:nvPr/>
        </p:nvGrpSpPr>
        <p:grpSpPr>
          <a:xfrm>
            <a:off x="72058" y="6502411"/>
            <a:ext cx="1252369" cy="877901"/>
            <a:chOff x="-36884" y="7072716"/>
            <a:chExt cx="1252369" cy="877901"/>
          </a:xfrm>
        </p:grpSpPr>
        <p:sp>
          <p:nvSpPr>
            <p:cNvPr id="44" name="52 CuadroTexto"/>
            <p:cNvSpPr txBox="1"/>
            <p:nvPr/>
          </p:nvSpPr>
          <p:spPr>
            <a:xfrm>
              <a:off x="-14122" y="7072716"/>
              <a:ext cx="1229607" cy="276999"/>
            </a:xfrm>
            <a:prstGeom prst="rect">
              <a:avLst/>
            </a:prstGeom>
            <a:noFill/>
          </p:spPr>
          <p:txBody>
            <a:bodyPr wrap="square" rtlCol="0">
              <a:spAutoFit/>
            </a:bodyPr>
            <a:lstStyle/>
            <a:p>
              <a:pPr algn="ctr"/>
              <a:r>
                <a:rPr lang="es-ES" sz="1200" b="1" u="sng" dirty="0">
                  <a:latin typeface="Arial Narrow" panose="020B0606020202030204" pitchFamily="34" charset="0"/>
                </a:rPr>
                <a:t>Masculino</a:t>
              </a:r>
            </a:p>
          </p:txBody>
        </p:sp>
        <p:sp>
          <p:nvSpPr>
            <p:cNvPr id="46" name="54 Rectángulo redondeado"/>
            <p:cNvSpPr/>
            <p:nvPr/>
          </p:nvSpPr>
          <p:spPr>
            <a:xfrm>
              <a:off x="60879" y="7363321"/>
              <a:ext cx="888735"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solidFill>
                    <a:schemeClr val="tx1"/>
                  </a:solidFill>
                  <a:latin typeface="Arial Narrow" panose="020B0606020202030204" pitchFamily="34" charset="0"/>
                </a:rPr>
                <a:t>88 casos</a:t>
              </a:r>
            </a:p>
            <a:p>
              <a:pPr algn="ctr"/>
              <a:r>
                <a:rPr lang="es-ES" sz="1200" b="1" dirty="0">
                  <a:solidFill>
                    <a:schemeClr val="tx1"/>
                  </a:solidFill>
                  <a:latin typeface="Arial Narrow" panose="020B0606020202030204" pitchFamily="34" charset="0"/>
                </a:rPr>
                <a:t>50,9%</a:t>
              </a:r>
            </a:p>
          </p:txBody>
        </p:sp>
        <p:sp>
          <p:nvSpPr>
            <p:cNvPr id="48" name="55 CuadroTexto"/>
            <p:cNvSpPr txBox="1"/>
            <p:nvPr/>
          </p:nvSpPr>
          <p:spPr>
            <a:xfrm>
              <a:off x="-36884" y="7673618"/>
              <a:ext cx="1229607" cy="276999"/>
            </a:xfrm>
            <a:prstGeom prst="rect">
              <a:avLst/>
            </a:prstGeom>
            <a:noFill/>
          </p:spPr>
          <p:txBody>
            <a:bodyPr wrap="square" rtlCol="0">
              <a:spAutoFit/>
            </a:bodyPr>
            <a:lstStyle/>
            <a:p>
              <a:pPr algn="ctr"/>
              <a:endParaRPr lang="es-ES" sz="1200" b="1" dirty="0">
                <a:latin typeface="Arial Narrow" panose="020B0606020202030204" pitchFamily="34" charset="0"/>
              </a:endParaRPr>
            </a:p>
          </p:txBody>
        </p:sp>
      </p:grpSp>
      <p:pic>
        <p:nvPicPr>
          <p:cNvPr id="49"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r="83073"/>
          <a:stretch/>
        </p:blipFill>
        <p:spPr bwMode="auto">
          <a:xfrm>
            <a:off x="432098" y="5997956"/>
            <a:ext cx="557930" cy="5902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0"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28990" t="-1382" r="53581" b="1382"/>
          <a:stretch/>
        </p:blipFill>
        <p:spPr bwMode="auto">
          <a:xfrm>
            <a:off x="1513827" y="5990895"/>
            <a:ext cx="574455" cy="5902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1" name="63 Grupo"/>
          <p:cNvGrpSpPr/>
          <p:nvPr/>
        </p:nvGrpSpPr>
        <p:grpSpPr>
          <a:xfrm>
            <a:off x="1174940" y="6502411"/>
            <a:ext cx="1229607" cy="877901"/>
            <a:chOff x="-14122" y="7072716"/>
            <a:chExt cx="1229607" cy="877901"/>
          </a:xfrm>
        </p:grpSpPr>
        <p:sp>
          <p:nvSpPr>
            <p:cNvPr id="52" name="64 CuadroTexto"/>
            <p:cNvSpPr txBox="1"/>
            <p:nvPr/>
          </p:nvSpPr>
          <p:spPr>
            <a:xfrm>
              <a:off x="-14122" y="7072716"/>
              <a:ext cx="1229607" cy="276999"/>
            </a:xfrm>
            <a:prstGeom prst="rect">
              <a:avLst/>
            </a:prstGeom>
            <a:noFill/>
          </p:spPr>
          <p:txBody>
            <a:bodyPr wrap="square" rtlCol="0">
              <a:spAutoFit/>
            </a:bodyPr>
            <a:lstStyle/>
            <a:p>
              <a:pPr algn="ctr"/>
              <a:r>
                <a:rPr lang="es-ES" sz="1200" b="1" u="sng" dirty="0">
                  <a:latin typeface="Arial Narrow" panose="020B0606020202030204" pitchFamily="34" charset="0"/>
                </a:rPr>
                <a:t>Femenino</a:t>
              </a:r>
            </a:p>
          </p:txBody>
        </p:sp>
        <p:sp>
          <p:nvSpPr>
            <p:cNvPr id="55" name="65 Rectángulo redondeado"/>
            <p:cNvSpPr/>
            <p:nvPr/>
          </p:nvSpPr>
          <p:spPr>
            <a:xfrm>
              <a:off x="209545" y="7363321"/>
              <a:ext cx="929977"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solidFill>
                    <a:schemeClr val="tx1"/>
                  </a:solidFill>
                  <a:latin typeface="Arial Narrow" panose="020B0606020202030204" pitchFamily="34" charset="0"/>
                </a:rPr>
                <a:t>85 casos</a:t>
              </a:r>
            </a:p>
            <a:p>
              <a:pPr algn="ctr"/>
              <a:r>
                <a:rPr lang="es-ES" sz="1200" b="1" dirty="0">
                  <a:solidFill>
                    <a:schemeClr val="tx1"/>
                  </a:solidFill>
                  <a:latin typeface="Arial Narrow" panose="020B0606020202030204" pitchFamily="34" charset="0"/>
                </a:rPr>
                <a:t>49,1%</a:t>
              </a:r>
            </a:p>
          </p:txBody>
        </p:sp>
        <p:sp>
          <p:nvSpPr>
            <p:cNvPr id="57" name="66 CuadroTexto"/>
            <p:cNvSpPr txBox="1"/>
            <p:nvPr/>
          </p:nvSpPr>
          <p:spPr>
            <a:xfrm>
              <a:off x="-14122" y="7673618"/>
              <a:ext cx="1229607" cy="276999"/>
            </a:xfrm>
            <a:prstGeom prst="rect">
              <a:avLst/>
            </a:prstGeom>
            <a:noFill/>
          </p:spPr>
          <p:txBody>
            <a:bodyPr wrap="square" rtlCol="0">
              <a:spAutoFit/>
            </a:bodyPr>
            <a:lstStyle/>
            <a:p>
              <a:pPr algn="ctr"/>
              <a:endParaRPr lang="es-ES" sz="1200" b="1" dirty="0">
                <a:latin typeface="Arial Narrow" panose="020B0606020202030204" pitchFamily="34" charset="0"/>
              </a:endParaRPr>
            </a:p>
          </p:txBody>
        </p:sp>
      </p:grpSp>
      <p:pic>
        <p:nvPicPr>
          <p:cNvPr id="45" name="Imagen 44"/>
          <p:cNvPicPr>
            <a:picLocks noChangeAspect="1"/>
          </p:cNvPicPr>
          <p:nvPr/>
        </p:nvPicPr>
        <p:blipFill>
          <a:blip r:embed="rId5"/>
          <a:stretch>
            <a:fillRect/>
          </a:stretch>
        </p:blipFill>
        <p:spPr>
          <a:xfrm>
            <a:off x="5698667" y="8094090"/>
            <a:ext cx="1451023" cy="996582"/>
          </a:xfrm>
          <a:prstGeom prst="rect">
            <a:avLst/>
          </a:prstGeom>
        </p:spPr>
      </p:pic>
      <p:sp>
        <p:nvSpPr>
          <p:cNvPr id="17" name="Rectángulo 16"/>
          <p:cNvSpPr/>
          <p:nvPr/>
        </p:nvSpPr>
        <p:spPr>
          <a:xfrm>
            <a:off x="15062" y="3779912"/>
            <a:ext cx="7180855" cy="178143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0" name="Rectángulo 59"/>
          <p:cNvSpPr/>
          <p:nvPr/>
        </p:nvSpPr>
        <p:spPr>
          <a:xfrm>
            <a:off x="19995" y="1979712"/>
            <a:ext cx="7180855" cy="173548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9" name="58 Rectángulo">
            <a:extLst>
              <a:ext uri="{FF2B5EF4-FFF2-40B4-BE49-F238E27FC236}">
                <a16:creationId xmlns:a16="http://schemas.microsoft.com/office/drawing/2014/main" id="{DEB949B1-BED7-43DD-B4E9-488462E84CB1}"/>
              </a:ext>
            </a:extLst>
          </p:cNvPr>
          <p:cNvSpPr/>
          <p:nvPr/>
        </p:nvSpPr>
        <p:spPr>
          <a:xfrm>
            <a:off x="50" y="8892480"/>
            <a:ext cx="2088232" cy="223138"/>
          </a:xfrm>
          <a:prstGeom prst="rect">
            <a:avLst/>
          </a:prstGeom>
        </p:spPr>
        <p:txBody>
          <a:bodyPr wrap="square">
            <a:spAutoFit/>
          </a:bodyPr>
          <a:lstStyle/>
          <a:p>
            <a:pPr algn="just"/>
            <a:r>
              <a:rPr lang="es-ES" sz="700" dirty="0">
                <a:latin typeface="Arial Narrow" panose="020B0606020202030204" pitchFamily="34" charset="0"/>
              </a:rPr>
              <a:t>Fuente: SIVIGILA. Secretaria de Salud de Medellín</a:t>
            </a:r>
            <a:r>
              <a:rPr lang="es-ES" sz="850" dirty="0">
                <a:latin typeface="Arial Narrow" panose="020B0606020202030204" pitchFamily="34" charset="0"/>
              </a:rPr>
              <a:t>. </a:t>
            </a:r>
          </a:p>
        </p:txBody>
      </p:sp>
      <p:pic>
        <p:nvPicPr>
          <p:cNvPr id="2" name="Imagen 1">
            <a:extLst>
              <a:ext uri="{FF2B5EF4-FFF2-40B4-BE49-F238E27FC236}">
                <a16:creationId xmlns:a16="http://schemas.microsoft.com/office/drawing/2014/main" id="{D755A9AF-9542-42BE-B8FC-937255887D0F}"/>
              </a:ext>
            </a:extLst>
          </p:cNvPr>
          <p:cNvPicPr>
            <a:picLocks noChangeAspect="1"/>
          </p:cNvPicPr>
          <p:nvPr/>
        </p:nvPicPr>
        <p:blipFill>
          <a:blip r:embed="rId6"/>
          <a:stretch>
            <a:fillRect/>
          </a:stretch>
        </p:blipFill>
        <p:spPr>
          <a:xfrm>
            <a:off x="2286907" y="418413"/>
            <a:ext cx="4867355" cy="1417283"/>
          </a:xfrm>
          <a:prstGeom prst="rect">
            <a:avLst/>
          </a:prstGeom>
        </p:spPr>
      </p:pic>
      <p:pic>
        <p:nvPicPr>
          <p:cNvPr id="6" name="Imagen 5">
            <a:extLst>
              <a:ext uri="{FF2B5EF4-FFF2-40B4-BE49-F238E27FC236}">
                <a16:creationId xmlns:a16="http://schemas.microsoft.com/office/drawing/2014/main" id="{102CC271-404F-4E95-85C5-D2B8F529ABC6}"/>
              </a:ext>
            </a:extLst>
          </p:cNvPr>
          <p:cNvPicPr>
            <a:picLocks noChangeAspect="1"/>
          </p:cNvPicPr>
          <p:nvPr/>
        </p:nvPicPr>
        <p:blipFill>
          <a:blip r:embed="rId7"/>
          <a:stretch>
            <a:fillRect/>
          </a:stretch>
        </p:blipFill>
        <p:spPr>
          <a:xfrm>
            <a:off x="1499125" y="2027448"/>
            <a:ext cx="5660872" cy="1630241"/>
          </a:xfrm>
          <a:prstGeom prst="rect">
            <a:avLst/>
          </a:prstGeom>
        </p:spPr>
      </p:pic>
      <p:pic>
        <p:nvPicPr>
          <p:cNvPr id="9" name="Imagen 8">
            <a:extLst>
              <a:ext uri="{FF2B5EF4-FFF2-40B4-BE49-F238E27FC236}">
                <a16:creationId xmlns:a16="http://schemas.microsoft.com/office/drawing/2014/main" id="{0D0E1ACE-C6D1-4CD5-BEE1-EAAC32C21DFD}"/>
              </a:ext>
            </a:extLst>
          </p:cNvPr>
          <p:cNvPicPr>
            <a:picLocks noChangeAspect="1"/>
          </p:cNvPicPr>
          <p:nvPr/>
        </p:nvPicPr>
        <p:blipFill>
          <a:blip r:embed="rId8"/>
          <a:stretch>
            <a:fillRect/>
          </a:stretch>
        </p:blipFill>
        <p:spPr>
          <a:xfrm>
            <a:off x="1497148" y="3809279"/>
            <a:ext cx="5664826" cy="1620129"/>
          </a:xfrm>
          <a:prstGeom prst="rect">
            <a:avLst/>
          </a:prstGeom>
        </p:spPr>
      </p:pic>
      <p:pic>
        <p:nvPicPr>
          <p:cNvPr id="12" name="Imagen 11">
            <a:extLst>
              <a:ext uri="{FF2B5EF4-FFF2-40B4-BE49-F238E27FC236}">
                <a16:creationId xmlns:a16="http://schemas.microsoft.com/office/drawing/2014/main" id="{37193C7F-DC50-4A97-82E7-472E9BE6A85C}"/>
              </a:ext>
            </a:extLst>
          </p:cNvPr>
          <p:cNvPicPr>
            <a:picLocks noChangeAspect="1"/>
          </p:cNvPicPr>
          <p:nvPr/>
        </p:nvPicPr>
        <p:blipFill>
          <a:blip r:embed="rId9"/>
          <a:stretch>
            <a:fillRect/>
          </a:stretch>
        </p:blipFill>
        <p:spPr>
          <a:xfrm>
            <a:off x="2404547" y="6111279"/>
            <a:ext cx="4731590" cy="1402377"/>
          </a:xfrm>
          <a:prstGeom prst="rect">
            <a:avLst/>
          </a:prstGeom>
        </p:spPr>
      </p:pic>
      <p:pic>
        <p:nvPicPr>
          <p:cNvPr id="18" name="Imagen 17">
            <a:extLst>
              <a:ext uri="{FF2B5EF4-FFF2-40B4-BE49-F238E27FC236}">
                <a16:creationId xmlns:a16="http://schemas.microsoft.com/office/drawing/2014/main" id="{FA0440E8-A4C7-43FA-8779-B70FA2B145DF}"/>
              </a:ext>
            </a:extLst>
          </p:cNvPr>
          <p:cNvPicPr>
            <a:picLocks noChangeAspect="1"/>
          </p:cNvPicPr>
          <p:nvPr/>
        </p:nvPicPr>
        <p:blipFill>
          <a:blip r:embed="rId10"/>
          <a:stretch>
            <a:fillRect/>
          </a:stretch>
        </p:blipFill>
        <p:spPr>
          <a:xfrm>
            <a:off x="1386762" y="7277309"/>
            <a:ext cx="2047511" cy="1700390"/>
          </a:xfrm>
          <a:prstGeom prst="rect">
            <a:avLst/>
          </a:prstGeom>
        </p:spPr>
      </p:pic>
    </p:spTree>
    <p:extLst>
      <p:ext uri="{BB962C8B-B14F-4D97-AF65-F5344CB8AC3E}">
        <p14:creationId xmlns:p14="http://schemas.microsoft.com/office/powerpoint/2010/main" val="38817700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n 18">
            <a:extLst>
              <a:ext uri="{FF2B5EF4-FFF2-40B4-BE49-F238E27FC236}">
                <a16:creationId xmlns:a16="http://schemas.microsoft.com/office/drawing/2014/main" id="{CD9FB5FA-9191-4908-89F7-990549541305}"/>
              </a:ext>
            </a:extLst>
          </p:cNvPr>
          <p:cNvPicPr>
            <a:picLocks noChangeAspect="1"/>
          </p:cNvPicPr>
          <p:nvPr/>
        </p:nvPicPr>
        <p:blipFill>
          <a:blip r:embed="rId2"/>
          <a:stretch>
            <a:fillRect/>
          </a:stretch>
        </p:blipFill>
        <p:spPr>
          <a:xfrm>
            <a:off x="78477" y="534665"/>
            <a:ext cx="6905625" cy="1666875"/>
          </a:xfrm>
          <a:prstGeom prst="rect">
            <a:avLst/>
          </a:prstGeom>
        </p:spPr>
      </p:pic>
      <p:sp>
        <p:nvSpPr>
          <p:cNvPr id="71" name="13 Rectángulo"/>
          <p:cNvSpPr/>
          <p:nvPr/>
        </p:nvSpPr>
        <p:spPr>
          <a:xfrm>
            <a:off x="-50" y="35496"/>
            <a:ext cx="7200900" cy="354972"/>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15" name="14 Grupo"/>
          <p:cNvGrpSpPr/>
          <p:nvPr/>
        </p:nvGrpSpPr>
        <p:grpSpPr>
          <a:xfrm>
            <a:off x="72058" y="74581"/>
            <a:ext cx="4100130" cy="461665"/>
            <a:chOff x="2448322" y="74581"/>
            <a:chExt cx="3702711" cy="461665"/>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558745" y="74581"/>
              <a:ext cx="2592288" cy="461665"/>
            </a:xfrm>
            <a:prstGeom prst="rect">
              <a:avLst/>
            </a:prstGeom>
            <a:noFill/>
          </p:spPr>
          <p:txBody>
            <a:bodyPr wrap="square" rtlCol="0">
              <a:spAutoFit/>
            </a:bodyPr>
            <a:lstStyle/>
            <a:p>
              <a:r>
                <a:rPr lang="es-ES" sz="1200" b="1" dirty="0">
                  <a:latin typeface="Arial Narrow" panose="020B0606020202030204" pitchFamily="34" charset="0"/>
                </a:rPr>
                <a:t>Variables de interés de los casos en Medellín</a:t>
              </a:r>
            </a:p>
          </p:txBody>
        </p:sp>
      </p:grpSp>
      <p:sp>
        <p:nvSpPr>
          <p:cNvPr id="14" name="13 Rectángulo"/>
          <p:cNvSpPr/>
          <p:nvPr/>
        </p:nvSpPr>
        <p:spPr>
          <a:xfrm>
            <a:off x="0" y="3568956"/>
            <a:ext cx="7200900" cy="354972"/>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16073" y="3989605"/>
            <a:ext cx="4199150" cy="276999"/>
            <a:chOff x="2397239" y="2767"/>
            <a:chExt cx="3497587" cy="276999"/>
          </a:xfrm>
        </p:grpSpPr>
        <p:sp>
          <p:nvSpPr>
            <p:cNvPr id="27" name="26 Elipse"/>
            <p:cNvSpPr/>
            <p:nvPr/>
          </p:nvSpPr>
          <p:spPr>
            <a:xfrm>
              <a:off x="2397239" y="2767"/>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685271" y="133572"/>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2767"/>
              <a:ext cx="2592288" cy="276999"/>
            </a:xfrm>
            <a:prstGeom prst="rect">
              <a:avLst/>
            </a:prstGeom>
            <a:noFill/>
          </p:spPr>
          <p:txBody>
            <a:bodyPr wrap="square" rtlCol="0">
              <a:spAutoFit/>
            </a:bodyPr>
            <a:lstStyle/>
            <a:p>
              <a:r>
                <a:rPr lang="es-ES" sz="1200" b="1" dirty="0">
                  <a:latin typeface="Arial Narrow" panose="020B0606020202030204" pitchFamily="34" charset="0"/>
                </a:rPr>
                <a:t>Ubicación geográfica de casos de dengue</a:t>
              </a:r>
            </a:p>
          </p:txBody>
        </p:sp>
      </p:grpSp>
      <p:sp>
        <p:nvSpPr>
          <p:cNvPr id="10" name="AutoShape 2" descr="C:\Users\98493498\Desktop\Laboratorio-Cli%CC%81nico.web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16" name="AutoShape 4" descr="C:\Users\98493498\Desktop\Laboratorio-Cli%CC%81nico.web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70" name="36 Título"/>
          <p:cNvSpPr txBox="1">
            <a:spLocks/>
          </p:cNvSpPr>
          <p:nvPr/>
        </p:nvSpPr>
        <p:spPr>
          <a:xfrm>
            <a:off x="4018978" y="35496"/>
            <a:ext cx="2075175" cy="338554"/>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1600" b="1" dirty="0">
                <a:solidFill>
                  <a:srgbClr val="C00000"/>
                </a:solidFill>
                <a:latin typeface="Arial Narrow" panose="020B0606020202030204" pitchFamily="34" charset="0"/>
                <a:ea typeface="+mn-ea"/>
                <a:cs typeface="+mn-cs"/>
              </a:rPr>
              <a:t>DENGUE</a:t>
            </a:r>
          </a:p>
        </p:txBody>
      </p:sp>
      <p:sp>
        <p:nvSpPr>
          <p:cNvPr id="72" name="42 Rectángulo redondeado"/>
          <p:cNvSpPr/>
          <p:nvPr/>
        </p:nvSpPr>
        <p:spPr>
          <a:xfrm>
            <a:off x="113747" y="3415082"/>
            <a:ext cx="678419"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50" b="1" dirty="0">
                <a:solidFill>
                  <a:schemeClr val="tx1"/>
                </a:solidFill>
                <a:latin typeface="Arial Narrow" panose="020B0606020202030204" pitchFamily="34" charset="0"/>
              </a:rPr>
              <a:t>1,7%</a:t>
            </a:r>
          </a:p>
          <a:p>
            <a:pPr algn="ctr"/>
            <a:r>
              <a:rPr lang="es-ES" sz="1050" b="1" dirty="0">
                <a:solidFill>
                  <a:schemeClr val="tx1"/>
                </a:solidFill>
                <a:latin typeface="Arial Narrow" panose="020B0606020202030204" pitchFamily="34" charset="0"/>
              </a:rPr>
              <a:t>1 casos</a:t>
            </a:r>
          </a:p>
        </p:txBody>
      </p:sp>
      <p:sp>
        <p:nvSpPr>
          <p:cNvPr id="73" name="43 Rectángulo redondeado"/>
          <p:cNvSpPr/>
          <p:nvPr/>
        </p:nvSpPr>
        <p:spPr>
          <a:xfrm>
            <a:off x="864146" y="3415082"/>
            <a:ext cx="620257"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50" b="1" dirty="0">
                <a:solidFill>
                  <a:schemeClr val="tx1"/>
                </a:solidFill>
                <a:latin typeface="Arial Narrow" panose="020B0606020202030204" pitchFamily="34" charset="0"/>
              </a:rPr>
              <a:t>0%     </a:t>
            </a:r>
          </a:p>
          <a:p>
            <a:pPr algn="ctr"/>
            <a:r>
              <a:rPr lang="es-ES" sz="1050" b="1" dirty="0">
                <a:solidFill>
                  <a:schemeClr val="tx1"/>
                </a:solidFill>
                <a:latin typeface="Arial Narrow" panose="020B0606020202030204" pitchFamily="34" charset="0"/>
              </a:rPr>
              <a:t>0 casos</a:t>
            </a:r>
          </a:p>
        </p:txBody>
      </p:sp>
      <p:pic>
        <p:nvPicPr>
          <p:cNvPr id="74" name="Picture 3"/>
          <p:cNvPicPr>
            <a:picLocks noChangeAspect="1" noChangeArrowheads="1"/>
          </p:cNvPicPr>
          <p:nvPr/>
        </p:nvPicPr>
        <p:blipFill rotWithShape="1">
          <a:blip r:embed="rId3">
            <a:biLevel thresh="75000"/>
            <a:extLst>
              <a:ext uri="{28A0092B-C50C-407E-A947-70E740481C1C}">
                <a14:useLocalDpi xmlns:a14="http://schemas.microsoft.com/office/drawing/2010/main" val="0"/>
              </a:ext>
            </a:extLst>
          </a:blip>
          <a:srcRect l="59910" t="12083" r="27482"/>
          <a:stretch/>
        </p:blipFill>
        <p:spPr bwMode="auto">
          <a:xfrm>
            <a:off x="302847" y="2797029"/>
            <a:ext cx="343790" cy="4292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9" name="Picture 3"/>
          <p:cNvPicPr>
            <a:picLocks noChangeAspect="1" noChangeArrowheads="1"/>
          </p:cNvPicPr>
          <p:nvPr/>
        </p:nvPicPr>
        <p:blipFill rotWithShape="1">
          <a:blip r:embed="rId3">
            <a:biLevel thresh="75000"/>
            <a:extLst>
              <a:ext uri="{28A0092B-C50C-407E-A947-70E740481C1C}">
                <a14:useLocalDpi xmlns:a14="http://schemas.microsoft.com/office/drawing/2010/main" val="0"/>
              </a:ext>
            </a:extLst>
          </a:blip>
          <a:srcRect l="87770"/>
          <a:stretch/>
        </p:blipFill>
        <p:spPr bwMode="auto">
          <a:xfrm>
            <a:off x="1003361" y="2771220"/>
            <a:ext cx="359726" cy="459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0" name="71 Abrir llave"/>
          <p:cNvSpPr/>
          <p:nvPr/>
        </p:nvSpPr>
        <p:spPr>
          <a:xfrm rot="5400000">
            <a:off x="1045122" y="1457856"/>
            <a:ext cx="286123" cy="2232249"/>
          </a:xfrm>
          <a:prstGeom prst="leftBrac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81" name="76 Rectángulo"/>
          <p:cNvSpPr/>
          <p:nvPr/>
        </p:nvSpPr>
        <p:spPr>
          <a:xfrm>
            <a:off x="-27642" y="3203848"/>
            <a:ext cx="1016624" cy="246221"/>
          </a:xfrm>
          <a:prstGeom prst="rect">
            <a:avLst/>
          </a:prstGeom>
        </p:spPr>
        <p:txBody>
          <a:bodyPr wrap="none">
            <a:spAutoFit/>
          </a:bodyPr>
          <a:lstStyle/>
          <a:p>
            <a:pPr algn="ctr"/>
            <a:r>
              <a:rPr lang="es-ES" sz="1000" dirty="0"/>
              <a:t> </a:t>
            </a:r>
            <a:r>
              <a:rPr lang="es-ES" sz="1000" b="1" u="sng" dirty="0">
                <a:latin typeface="Arial Narrow" panose="020B0606020202030204" pitchFamily="34" charset="0"/>
              </a:rPr>
              <a:t>Afrocolombiano</a:t>
            </a:r>
            <a:endParaRPr lang="es-ES" sz="1000" b="1" u="sng" dirty="0">
              <a:solidFill>
                <a:sysClr val="windowText" lastClr="000000"/>
              </a:solidFill>
              <a:latin typeface="Arial Narrow" panose="020B0606020202030204" pitchFamily="34" charset="0"/>
            </a:endParaRPr>
          </a:p>
        </p:txBody>
      </p:sp>
      <p:sp>
        <p:nvSpPr>
          <p:cNvPr id="82" name="9 Rectángulo"/>
          <p:cNvSpPr/>
          <p:nvPr/>
        </p:nvSpPr>
        <p:spPr>
          <a:xfrm>
            <a:off x="864146" y="3194747"/>
            <a:ext cx="643125" cy="246221"/>
          </a:xfrm>
          <a:prstGeom prst="rect">
            <a:avLst/>
          </a:prstGeom>
        </p:spPr>
        <p:txBody>
          <a:bodyPr wrap="none">
            <a:spAutoFit/>
          </a:bodyPr>
          <a:lstStyle/>
          <a:p>
            <a:pPr algn="ctr"/>
            <a:r>
              <a:rPr lang="es-ES" sz="1000" b="1" dirty="0">
                <a:latin typeface="Arial Narrow" panose="020B0606020202030204" pitchFamily="34" charset="0"/>
              </a:rPr>
              <a:t> </a:t>
            </a:r>
            <a:r>
              <a:rPr lang="es-ES" sz="1000" b="1" u="sng" dirty="0">
                <a:latin typeface="Arial Narrow" panose="020B0606020202030204" pitchFamily="34" charset="0"/>
              </a:rPr>
              <a:t>Indígena</a:t>
            </a:r>
            <a:endParaRPr lang="es-ES" sz="1000" b="1" u="sng" dirty="0">
              <a:solidFill>
                <a:sysClr val="windowText" lastClr="000000"/>
              </a:solidFill>
              <a:latin typeface="Arial Narrow" panose="020B0606020202030204" pitchFamily="34" charset="0"/>
            </a:endParaRPr>
          </a:p>
        </p:txBody>
      </p:sp>
      <p:grpSp>
        <p:nvGrpSpPr>
          <p:cNvPr id="83" name="7 Grupo"/>
          <p:cNvGrpSpPr/>
          <p:nvPr/>
        </p:nvGrpSpPr>
        <p:grpSpPr>
          <a:xfrm>
            <a:off x="1543140" y="3156840"/>
            <a:ext cx="709249" cy="617559"/>
            <a:chOff x="5397274" y="1274444"/>
            <a:chExt cx="794791" cy="617559"/>
          </a:xfrm>
        </p:grpSpPr>
        <p:sp>
          <p:nvSpPr>
            <p:cNvPr id="84" name="43 Rectángulo redondeado"/>
            <p:cNvSpPr/>
            <p:nvPr/>
          </p:nvSpPr>
          <p:spPr>
            <a:xfrm>
              <a:off x="5397274" y="1531963"/>
              <a:ext cx="794791" cy="360040"/>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50" b="1" dirty="0">
                  <a:solidFill>
                    <a:schemeClr val="tx1"/>
                  </a:solidFill>
                  <a:latin typeface="Arial Narrow" panose="020B0606020202030204" pitchFamily="34" charset="0"/>
                </a:rPr>
                <a:t>0%</a:t>
              </a:r>
            </a:p>
            <a:p>
              <a:pPr algn="ctr"/>
              <a:r>
                <a:rPr lang="es-ES" sz="1050" b="1" dirty="0">
                  <a:solidFill>
                    <a:schemeClr val="tx1"/>
                  </a:solidFill>
                  <a:latin typeface="Arial Narrow" panose="020B0606020202030204" pitchFamily="34" charset="0"/>
                </a:rPr>
                <a:t> 0 casos</a:t>
              </a:r>
            </a:p>
          </p:txBody>
        </p:sp>
        <p:sp>
          <p:nvSpPr>
            <p:cNvPr id="88" name="33 Rectángulo"/>
            <p:cNvSpPr/>
            <p:nvPr/>
          </p:nvSpPr>
          <p:spPr>
            <a:xfrm>
              <a:off x="5502960" y="1274444"/>
              <a:ext cx="502061" cy="253916"/>
            </a:xfrm>
            <a:prstGeom prst="rect">
              <a:avLst/>
            </a:prstGeom>
          </p:spPr>
          <p:txBody>
            <a:bodyPr wrap="none">
              <a:spAutoFit/>
            </a:bodyPr>
            <a:lstStyle/>
            <a:p>
              <a:r>
                <a:rPr lang="es-ES" sz="1050" b="1" u="sng" dirty="0">
                  <a:latin typeface="Arial Narrow" panose="020B0606020202030204" pitchFamily="34" charset="0"/>
                </a:rPr>
                <a:t>Raizal</a:t>
              </a:r>
              <a:endParaRPr lang="es-ES" sz="1050" b="1" u="sng" dirty="0">
                <a:solidFill>
                  <a:sysClr val="windowText" lastClr="000000"/>
                </a:solidFill>
                <a:latin typeface="Arial Narrow" panose="020B0606020202030204" pitchFamily="34" charset="0"/>
              </a:endParaRPr>
            </a:p>
          </p:txBody>
        </p:sp>
      </p:grpSp>
      <p:sp>
        <p:nvSpPr>
          <p:cNvPr id="122" name="55 Rectángulo redondeado"/>
          <p:cNvSpPr/>
          <p:nvPr/>
        </p:nvSpPr>
        <p:spPr>
          <a:xfrm>
            <a:off x="2974587" y="3414359"/>
            <a:ext cx="625863" cy="36004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050" b="1" dirty="0">
              <a:solidFill>
                <a:schemeClr val="tx1"/>
              </a:solidFill>
              <a:latin typeface="Arial Narrow" panose="020B0606020202030204" pitchFamily="34" charset="0"/>
            </a:endParaRPr>
          </a:p>
          <a:p>
            <a:pPr algn="ctr"/>
            <a:r>
              <a:rPr lang="es-ES" sz="1050" b="1" dirty="0">
                <a:solidFill>
                  <a:schemeClr val="tx1"/>
                </a:solidFill>
                <a:latin typeface="Arial Narrow" panose="020B0606020202030204" pitchFamily="34" charset="0"/>
              </a:rPr>
              <a:t>0%</a:t>
            </a:r>
          </a:p>
          <a:p>
            <a:pPr algn="ctr"/>
            <a:r>
              <a:rPr lang="es-ES" sz="1050" b="1" dirty="0">
                <a:solidFill>
                  <a:schemeClr val="tx1"/>
                </a:solidFill>
                <a:latin typeface="Arial Narrow" panose="020B0606020202030204" pitchFamily="34" charset="0"/>
              </a:rPr>
              <a:t>0 casos</a:t>
            </a:r>
          </a:p>
          <a:p>
            <a:pPr algn="ctr"/>
            <a:endParaRPr lang="es-ES" sz="1050" b="1" dirty="0">
              <a:solidFill>
                <a:schemeClr val="tx1"/>
              </a:solidFill>
              <a:latin typeface="Arial Narrow" panose="020B0606020202030204" pitchFamily="34" charset="0"/>
            </a:endParaRPr>
          </a:p>
        </p:txBody>
      </p:sp>
      <p:sp>
        <p:nvSpPr>
          <p:cNvPr id="123" name="56 Rectángulo redondeado"/>
          <p:cNvSpPr/>
          <p:nvPr/>
        </p:nvSpPr>
        <p:spPr>
          <a:xfrm>
            <a:off x="3651724" y="3420998"/>
            <a:ext cx="685991"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50" b="1" dirty="0">
                <a:solidFill>
                  <a:schemeClr val="tx1"/>
                </a:solidFill>
                <a:latin typeface="Arial Narrow" panose="020B0606020202030204" pitchFamily="34" charset="0"/>
              </a:rPr>
              <a:t>0,6%</a:t>
            </a:r>
          </a:p>
          <a:p>
            <a:pPr algn="ctr"/>
            <a:r>
              <a:rPr lang="es-ES" sz="1050" b="1" dirty="0">
                <a:solidFill>
                  <a:schemeClr val="tx1"/>
                </a:solidFill>
                <a:latin typeface="Arial Narrow" panose="020B0606020202030204" pitchFamily="34" charset="0"/>
              </a:rPr>
              <a:t>1 casos</a:t>
            </a:r>
          </a:p>
        </p:txBody>
      </p:sp>
      <p:sp>
        <p:nvSpPr>
          <p:cNvPr id="124" name="83 Abrir llave"/>
          <p:cNvSpPr/>
          <p:nvPr/>
        </p:nvSpPr>
        <p:spPr>
          <a:xfrm rot="5400000">
            <a:off x="4612384" y="197980"/>
            <a:ext cx="280384" cy="4757741"/>
          </a:xfrm>
          <a:prstGeom prst="leftBrac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pic>
        <p:nvPicPr>
          <p:cNvPr id="125" name="Picture 2"/>
          <p:cNvPicPr>
            <a:picLocks noChangeAspect="1" noChangeArrowheads="1"/>
          </p:cNvPicPr>
          <p:nvPr/>
        </p:nvPicPr>
        <p:blipFill>
          <a:blip r:embed="rId4">
            <a:biLevel thresh="75000"/>
            <a:extLst>
              <a:ext uri="{28A0092B-C50C-407E-A947-70E740481C1C}">
                <a14:useLocalDpi xmlns:a14="http://schemas.microsoft.com/office/drawing/2010/main" val="0"/>
              </a:ext>
            </a:extLst>
          </a:blip>
          <a:srcRect/>
          <a:stretch>
            <a:fillRect/>
          </a:stretch>
        </p:blipFill>
        <p:spPr bwMode="auto">
          <a:xfrm>
            <a:off x="5232627" y="2697312"/>
            <a:ext cx="326912" cy="5349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7" name="90 CuadroTexto"/>
          <p:cNvSpPr txBox="1"/>
          <p:nvPr/>
        </p:nvSpPr>
        <p:spPr>
          <a:xfrm>
            <a:off x="4608562" y="3169202"/>
            <a:ext cx="1610597" cy="253916"/>
          </a:xfrm>
          <a:prstGeom prst="rect">
            <a:avLst/>
          </a:prstGeom>
          <a:noFill/>
        </p:spPr>
        <p:txBody>
          <a:bodyPr wrap="square" rtlCol="0">
            <a:spAutoFit/>
          </a:bodyPr>
          <a:lstStyle/>
          <a:p>
            <a:pPr algn="ctr"/>
            <a:r>
              <a:rPr lang="es-ES" sz="1000" b="1" u="sng" dirty="0">
                <a:latin typeface="Arial Narrow" panose="020B0606020202030204" pitchFamily="34" charset="0"/>
              </a:rPr>
              <a:t>Gestantes</a:t>
            </a:r>
            <a:endParaRPr lang="es-ES" sz="1050" b="1" u="sng" dirty="0">
              <a:solidFill>
                <a:sysClr val="windowText" lastClr="000000"/>
              </a:solidFill>
              <a:latin typeface="Arial Narrow" panose="020B0606020202030204" pitchFamily="34" charset="0"/>
            </a:endParaRPr>
          </a:p>
        </p:txBody>
      </p:sp>
      <p:sp>
        <p:nvSpPr>
          <p:cNvPr id="129" name="75 CuadroTexto"/>
          <p:cNvSpPr txBox="1"/>
          <p:nvPr/>
        </p:nvSpPr>
        <p:spPr>
          <a:xfrm>
            <a:off x="388976" y="2159106"/>
            <a:ext cx="1571320" cy="413920"/>
          </a:xfrm>
          <a:prstGeom prst="rect">
            <a:avLst/>
          </a:prstGeom>
          <a:noFill/>
        </p:spPr>
        <p:txBody>
          <a:bodyPr wrap="square" rtlCol="0">
            <a:spAutoFit/>
          </a:bodyPr>
          <a:lstStyle/>
          <a:p>
            <a:pPr algn="ctr"/>
            <a:r>
              <a:rPr lang="es-ES" sz="1600" b="1" dirty="0">
                <a:latin typeface="Arial Narrow" panose="020B0606020202030204" pitchFamily="34" charset="0"/>
              </a:rPr>
              <a:t>Etnia</a:t>
            </a:r>
          </a:p>
        </p:txBody>
      </p:sp>
      <p:sp>
        <p:nvSpPr>
          <p:cNvPr id="130" name="85 CuadroTexto"/>
          <p:cNvSpPr txBox="1"/>
          <p:nvPr/>
        </p:nvSpPr>
        <p:spPr>
          <a:xfrm>
            <a:off x="2346598" y="2172548"/>
            <a:ext cx="4811955" cy="338554"/>
          </a:xfrm>
          <a:prstGeom prst="rect">
            <a:avLst/>
          </a:prstGeom>
          <a:noFill/>
        </p:spPr>
        <p:txBody>
          <a:bodyPr wrap="square" rtlCol="0">
            <a:spAutoFit/>
          </a:bodyPr>
          <a:lstStyle/>
          <a:p>
            <a:pPr algn="ctr"/>
            <a:r>
              <a:rPr lang="es-ES" sz="1600" b="1" dirty="0">
                <a:latin typeface="Arial Narrow" panose="020B0606020202030204" pitchFamily="34" charset="0"/>
              </a:rPr>
              <a:t>Poblaciones especiales</a:t>
            </a:r>
          </a:p>
        </p:txBody>
      </p:sp>
      <p:pic>
        <p:nvPicPr>
          <p:cNvPr id="132" name="Imagen 131"/>
          <p:cNvPicPr>
            <a:picLocks noChangeAspect="1"/>
          </p:cNvPicPr>
          <p:nvPr/>
        </p:nvPicPr>
        <p:blipFill>
          <a:blip r:embed="rId5"/>
          <a:stretch>
            <a:fillRect/>
          </a:stretch>
        </p:blipFill>
        <p:spPr>
          <a:xfrm>
            <a:off x="1659337" y="2757111"/>
            <a:ext cx="475198" cy="445497"/>
          </a:xfrm>
          <a:prstGeom prst="rect">
            <a:avLst/>
          </a:prstGeom>
        </p:spPr>
      </p:pic>
      <p:pic>
        <p:nvPicPr>
          <p:cNvPr id="133" name="Imagen 132"/>
          <p:cNvPicPr>
            <a:picLocks noChangeAspect="1"/>
          </p:cNvPicPr>
          <p:nvPr/>
        </p:nvPicPr>
        <p:blipFill>
          <a:blip r:embed="rId6"/>
          <a:stretch>
            <a:fillRect/>
          </a:stretch>
        </p:blipFill>
        <p:spPr>
          <a:xfrm>
            <a:off x="3726744" y="2738513"/>
            <a:ext cx="539746" cy="493598"/>
          </a:xfrm>
          <a:prstGeom prst="rect">
            <a:avLst/>
          </a:prstGeom>
        </p:spPr>
      </p:pic>
      <p:sp>
        <p:nvSpPr>
          <p:cNvPr id="59" name="9 Rectángulo"/>
          <p:cNvSpPr/>
          <p:nvPr/>
        </p:nvSpPr>
        <p:spPr>
          <a:xfrm>
            <a:off x="4248522" y="3183505"/>
            <a:ext cx="914033" cy="246221"/>
          </a:xfrm>
          <a:prstGeom prst="rect">
            <a:avLst/>
          </a:prstGeom>
        </p:spPr>
        <p:txBody>
          <a:bodyPr wrap="none">
            <a:spAutoFit/>
          </a:bodyPr>
          <a:lstStyle/>
          <a:p>
            <a:pPr algn="ctr"/>
            <a:r>
              <a:rPr lang="es-ES" sz="1000" b="1" dirty="0">
                <a:latin typeface="Arial Narrow" panose="020B0606020202030204" pitchFamily="34" charset="0"/>
              </a:rPr>
              <a:t> </a:t>
            </a:r>
            <a:r>
              <a:rPr lang="es-ES" sz="1000" b="1" u="sng" dirty="0">
                <a:latin typeface="Arial Narrow" panose="020B0606020202030204" pitchFamily="34" charset="0"/>
              </a:rPr>
              <a:t>Discapacidad</a:t>
            </a:r>
            <a:endParaRPr lang="es-ES" sz="1000" b="1" u="sng" dirty="0">
              <a:solidFill>
                <a:sysClr val="windowText" lastClr="000000"/>
              </a:solidFill>
              <a:latin typeface="Arial Narrow" panose="020B0606020202030204" pitchFamily="34" charset="0"/>
            </a:endParaRPr>
          </a:p>
        </p:txBody>
      </p:sp>
      <p:sp>
        <p:nvSpPr>
          <p:cNvPr id="62" name="43 Rectángulo redondeado"/>
          <p:cNvSpPr/>
          <p:nvPr/>
        </p:nvSpPr>
        <p:spPr>
          <a:xfrm>
            <a:off x="4377356" y="3412982"/>
            <a:ext cx="683988" cy="360040"/>
          </a:xfrm>
          <a:prstGeom prst="roundRect">
            <a:avLst/>
          </a:prstGeom>
          <a:solidFill>
            <a:schemeClr val="accent2"/>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50" b="1" dirty="0">
                <a:solidFill>
                  <a:schemeClr val="tx1"/>
                </a:solidFill>
                <a:latin typeface="Arial Narrow" panose="020B0606020202030204" pitchFamily="34" charset="0"/>
              </a:rPr>
              <a:t>0,6%</a:t>
            </a:r>
          </a:p>
          <a:p>
            <a:pPr algn="ctr"/>
            <a:r>
              <a:rPr lang="es-ES" sz="1050" b="1" dirty="0">
                <a:solidFill>
                  <a:schemeClr val="tx1"/>
                </a:solidFill>
                <a:latin typeface="Arial Narrow" panose="020B0606020202030204" pitchFamily="34" charset="0"/>
              </a:rPr>
              <a:t>1 casos</a:t>
            </a:r>
          </a:p>
        </p:txBody>
      </p:sp>
      <p:pic>
        <p:nvPicPr>
          <p:cNvPr id="24" name="Imagen 23"/>
          <p:cNvPicPr>
            <a:picLocks noChangeAspect="1"/>
          </p:cNvPicPr>
          <p:nvPr/>
        </p:nvPicPr>
        <p:blipFill>
          <a:blip r:embed="rId7"/>
          <a:stretch>
            <a:fillRect/>
          </a:stretch>
        </p:blipFill>
        <p:spPr>
          <a:xfrm>
            <a:off x="5698667" y="8094090"/>
            <a:ext cx="1451023" cy="996582"/>
          </a:xfrm>
          <a:prstGeom prst="rect">
            <a:avLst/>
          </a:prstGeom>
        </p:spPr>
      </p:pic>
      <p:pic>
        <p:nvPicPr>
          <p:cNvPr id="49" name="Imagen 48"/>
          <p:cNvPicPr>
            <a:picLocks noChangeAspect="1"/>
          </p:cNvPicPr>
          <p:nvPr/>
        </p:nvPicPr>
        <p:blipFill>
          <a:blip r:embed="rId8"/>
          <a:stretch>
            <a:fillRect/>
          </a:stretch>
        </p:blipFill>
        <p:spPr>
          <a:xfrm>
            <a:off x="5893158" y="2753811"/>
            <a:ext cx="503030" cy="441792"/>
          </a:xfrm>
          <a:prstGeom prst="rect">
            <a:avLst/>
          </a:prstGeom>
        </p:spPr>
      </p:pic>
      <p:sp>
        <p:nvSpPr>
          <p:cNvPr id="50" name="43 Rectángulo redondeado"/>
          <p:cNvSpPr/>
          <p:nvPr/>
        </p:nvSpPr>
        <p:spPr>
          <a:xfrm>
            <a:off x="5790084" y="3426363"/>
            <a:ext cx="707978"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50" b="1" dirty="0">
                <a:solidFill>
                  <a:schemeClr val="tx1"/>
                </a:solidFill>
                <a:latin typeface="Arial Narrow" panose="020B0606020202030204" pitchFamily="34" charset="0"/>
              </a:rPr>
              <a:t>0,6%</a:t>
            </a:r>
          </a:p>
          <a:p>
            <a:pPr algn="ctr"/>
            <a:r>
              <a:rPr lang="es-ES" sz="1050" b="1" dirty="0">
                <a:solidFill>
                  <a:schemeClr val="tx1"/>
                </a:solidFill>
                <a:latin typeface="Arial Narrow" panose="020B0606020202030204" pitchFamily="34" charset="0"/>
              </a:rPr>
              <a:t>1 casos</a:t>
            </a:r>
          </a:p>
        </p:txBody>
      </p:sp>
      <p:sp>
        <p:nvSpPr>
          <p:cNvPr id="51" name="9 Rectángulo"/>
          <p:cNvSpPr/>
          <p:nvPr/>
        </p:nvSpPr>
        <p:spPr>
          <a:xfrm>
            <a:off x="5701263" y="3147984"/>
            <a:ext cx="851515" cy="246221"/>
          </a:xfrm>
          <a:prstGeom prst="rect">
            <a:avLst/>
          </a:prstGeom>
        </p:spPr>
        <p:txBody>
          <a:bodyPr wrap="none">
            <a:spAutoFit/>
          </a:bodyPr>
          <a:lstStyle/>
          <a:p>
            <a:pPr algn="ctr"/>
            <a:r>
              <a:rPr lang="es-ES" sz="1000" b="1" dirty="0">
                <a:latin typeface="Arial Narrow" panose="020B0606020202030204" pitchFamily="34" charset="0"/>
              </a:rPr>
              <a:t> </a:t>
            </a:r>
            <a:r>
              <a:rPr lang="es-ES" sz="1000" b="1" u="sng" dirty="0">
                <a:latin typeface="Arial Narrow" panose="020B0606020202030204" pitchFamily="34" charset="0"/>
              </a:rPr>
              <a:t>Desplazados</a:t>
            </a:r>
            <a:endParaRPr lang="es-ES" sz="1000" b="1" u="sng" dirty="0">
              <a:solidFill>
                <a:sysClr val="windowText" lastClr="000000"/>
              </a:solidFill>
              <a:latin typeface="Arial Narrow" panose="020B0606020202030204" pitchFamily="34" charset="0"/>
            </a:endParaRPr>
          </a:p>
        </p:txBody>
      </p:sp>
      <p:sp>
        <p:nvSpPr>
          <p:cNvPr id="53" name="55 Rectángulo redondeado"/>
          <p:cNvSpPr/>
          <p:nvPr/>
        </p:nvSpPr>
        <p:spPr>
          <a:xfrm>
            <a:off x="2304306" y="3414359"/>
            <a:ext cx="633743"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050" b="1" dirty="0">
              <a:solidFill>
                <a:schemeClr val="tx1"/>
              </a:solidFill>
              <a:latin typeface="Arial Narrow" panose="020B0606020202030204" pitchFamily="34" charset="0"/>
            </a:endParaRPr>
          </a:p>
          <a:p>
            <a:pPr algn="ctr"/>
            <a:r>
              <a:rPr lang="es-ES" sz="1050" b="1" dirty="0">
                <a:solidFill>
                  <a:schemeClr val="tx1"/>
                </a:solidFill>
                <a:latin typeface="Arial Narrow" panose="020B0606020202030204" pitchFamily="34" charset="0"/>
              </a:rPr>
              <a:t>0%</a:t>
            </a:r>
          </a:p>
          <a:p>
            <a:pPr algn="ctr"/>
            <a:r>
              <a:rPr lang="es-ES" sz="1050" b="1" dirty="0">
                <a:solidFill>
                  <a:schemeClr val="tx1"/>
                </a:solidFill>
                <a:latin typeface="Arial Narrow" panose="020B0606020202030204" pitchFamily="34" charset="0"/>
              </a:rPr>
              <a:t>0 casos</a:t>
            </a:r>
          </a:p>
          <a:p>
            <a:pPr algn="ctr"/>
            <a:endParaRPr lang="es-ES" sz="1050" b="1" dirty="0">
              <a:solidFill>
                <a:schemeClr val="tx1"/>
              </a:solidFill>
              <a:latin typeface="Arial Narrow" panose="020B0606020202030204" pitchFamily="34" charset="0"/>
            </a:endParaRPr>
          </a:p>
        </p:txBody>
      </p:sp>
      <p:pic>
        <p:nvPicPr>
          <p:cNvPr id="54" name="Imagen 53"/>
          <p:cNvPicPr>
            <a:picLocks noChangeAspect="1"/>
          </p:cNvPicPr>
          <p:nvPr/>
        </p:nvPicPr>
        <p:blipFill>
          <a:blip r:embed="rId9"/>
          <a:stretch>
            <a:fillRect/>
          </a:stretch>
        </p:blipFill>
        <p:spPr>
          <a:xfrm>
            <a:off x="2407380" y="2774179"/>
            <a:ext cx="410987" cy="439209"/>
          </a:xfrm>
          <a:prstGeom prst="rect">
            <a:avLst/>
          </a:prstGeom>
        </p:spPr>
      </p:pic>
      <p:sp>
        <p:nvSpPr>
          <p:cNvPr id="9" name="CuadroTexto 8"/>
          <p:cNvSpPr txBox="1"/>
          <p:nvPr/>
        </p:nvSpPr>
        <p:spPr>
          <a:xfrm>
            <a:off x="1034350" y="4246076"/>
            <a:ext cx="5969255" cy="253916"/>
          </a:xfrm>
          <a:prstGeom prst="rect">
            <a:avLst/>
          </a:prstGeom>
          <a:noFill/>
        </p:spPr>
        <p:txBody>
          <a:bodyPr wrap="square" rtlCol="0">
            <a:spAutoFit/>
          </a:bodyPr>
          <a:lstStyle/>
          <a:p>
            <a:r>
              <a:rPr lang="es-MX" sz="1050" b="1" dirty="0"/>
              <a:t>Casos e incidencia de dengue por comuna en Medellín con corte a semana epidemiológica 12 2026 </a:t>
            </a:r>
            <a:endParaRPr lang="es-CO" sz="1050" b="1" dirty="0"/>
          </a:p>
        </p:txBody>
      </p:sp>
      <p:sp>
        <p:nvSpPr>
          <p:cNvPr id="17" name="Rectángulo 16"/>
          <p:cNvSpPr/>
          <p:nvPr/>
        </p:nvSpPr>
        <p:spPr>
          <a:xfrm>
            <a:off x="3165130" y="7878601"/>
            <a:ext cx="3231058" cy="184666"/>
          </a:xfrm>
          <a:prstGeom prst="rect">
            <a:avLst/>
          </a:prstGeom>
        </p:spPr>
        <p:txBody>
          <a:bodyPr wrap="square">
            <a:spAutoFit/>
          </a:bodyPr>
          <a:lstStyle/>
          <a:p>
            <a:r>
              <a:rPr lang="es-CO" sz="600" dirty="0"/>
              <a:t>https://www.medellin.gov.co/mapgis9/mapa.jsp?aplicacion=1&amp;css=css/app_mapas_medellin.css</a:t>
            </a:r>
          </a:p>
        </p:txBody>
      </p:sp>
      <p:sp>
        <p:nvSpPr>
          <p:cNvPr id="64" name="58 Rectángulo"/>
          <p:cNvSpPr/>
          <p:nvPr/>
        </p:nvSpPr>
        <p:spPr>
          <a:xfrm>
            <a:off x="-29226" y="8938420"/>
            <a:ext cx="2088232" cy="223138"/>
          </a:xfrm>
          <a:prstGeom prst="rect">
            <a:avLst/>
          </a:prstGeom>
        </p:spPr>
        <p:txBody>
          <a:bodyPr wrap="square">
            <a:spAutoFit/>
          </a:bodyPr>
          <a:lstStyle/>
          <a:p>
            <a:pPr algn="just"/>
            <a:r>
              <a:rPr lang="es-ES" sz="600" dirty="0"/>
              <a:t>Fuente: SIVIGILA. Secretaria de Salud de Medellín</a:t>
            </a:r>
            <a:r>
              <a:rPr lang="es-ES" sz="800" dirty="0"/>
              <a:t>. </a:t>
            </a:r>
          </a:p>
        </p:txBody>
      </p:sp>
      <p:sp>
        <p:nvSpPr>
          <p:cNvPr id="65" name="9 Rectángulo"/>
          <p:cNvSpPr/>
          <p:nvPr/>
        </p:nvSpPr>
        <p:spPr>
          <a:xfrm>
            <a:off x="2211343" y="3175799"/>
            <a:ext cx="813043" cy="246221"/>
          </a:xfrm>
          <a:prstGeom prst="rect">
            <a:avLst/>
          </a:prstGeom>
        </p:spPr>
        <p:txBody>
          <a:bodyPr wrap="none">
            <a:spAutoFit/>
          </a:bodyPr>
          <a:lstStyle/>
          <a:p>
            <a:pPr algn="ctr"/>
            <a:r>
              <a:rPr lang="es-ES" sz="1000" b="1" dirty="0">
                <a:latin typeface="Arial Narrow" panose="020B0606020202030204" pitchFamily="34" charset="0"/>
              </a:rPr>
              <a:t> </a:t>
            </a:r>
            <a:r>
              <a:rPr lang="es-ES" sz="1000" b="1" u="sng" dirty="0">
                <a:latin typeface="Arial Narrow" panose="020B0606020202030204" pitchFamily="34" charset="0"/>
              </a:rPr>
              <a:t>Psiquiátrico</a:t>
            </a:r>
            <a:endParaRPr lang="es-ES" sz="1000" b="1" u="sng" dirty="0">
              <a:solidFill>
                <a:sysClr val="windowText" lastClr="000000"/>
              </a:solidFill>
              <a:latin typeface="Arial Narrow" panose="020B0606020202030204" pitchFamily="34" charset="0"/>
            </a:endParaRPr>
          </a:p>
        </p:txBody>
      </p:sp>
      <p:sp>
        <p:nvSpPr>
          <p:cNvPr id="66" name="9 Rectángulo"/>
          <p:cNvSpPr/>
          <p:nvPr/>
        </p:nvSpPr>
        <p:spPr>
          <a:xfrm>
            <a:off x="3014403" y="3183237"/>
            <a:ext cx="418705" cy="246221"/>
          </a:xfrm>
          <a:prstGeom prst="rect">
            <a:avLst/>
          </a:prstGeom>
        </p:spPr>
        <p:txBody>
          <a:bodyPr wrap="none">
            <a:spAutoFit/>
          </a:bodyPr>
          <a:lstStyle/>
          <a:p>
            <a:pPr algn="ctr"/>
            <a:r>
              <a:rPr lang="es-ES" sz="1000" b="1" dirty="0">
                <a:latin typeface="Arial Narrow" panose="020B0606020202030204" pitchFamily="34" charset="0"/>
              </a:rPr>
              <a:t> </a:t>
            </a:r>
            <a:r>
              <a:rPr lang="es-ES" sz="1000" b="1" u="sng" dirty="0">
                <a:latin typeface="Arial Narrow" panose="020B0606020202030204" pitchFamily="34" charset="0"/>
              </a:rPr>
              <a:t>PPL</a:t>
            </a:r>
            <a:endParaRPr lang="es-ES" sz="1000" b="1" u="sng" dirty="0">
              <a:solidFill>
                <a:sysClr val="windowText" lastClr="000000"/>
              </a:solidFill>
              <a:latin typeface="Arial Narrow" panose="020B0606020202030204" pitchFamily="34" charset="0"/>
            </a:endParaRPr>
          </a:p>
        </p:txBody>
      </p:sp>
      <p:sp>
        <p:nvSpPr>
          <p:cNvPr id="67" name="9 Rectángulo"/>
          <p:cNvSpPr/>
          <p:nvPr/>
        </p:nvSpPr>
        <p:spPr>
          <a:xfrm>
            <a:off x="3651724" y="3175354"/>
            <a:ext cx="651139" cy="246221"/>
          </a:xfrm>
          <a:prstGeom prst="rect">
            <a:avLst/>
          </a:prstGeom>
        </p:spPr>
        <p:txBody>
          <a:bodyPr wrap="none">
            <a:spAutoFit/>
          </a:bodyPr>
          <a:lstStyle/>
          <a:p>
            <a:pPr algn="ctr"/>
            <a:r>
              <a:rPr lang="es-ES" sz="1000" b="1" dirty="0">
                <a:latin typeface="Arial Narrow" panose="020B0606020202030204" pitchFamily="34" charset="0"/>
              </a:rPr>
              <a:t> </a:t>
            </a:r>
            <a:r>
              <a:rPr lang="es-ES" sz="1000" b="1" u="sng" dirty="0">
                <a:latin typeface="Arial Narrow" panose="020B0606020202030204" pitchFamily="34" charset="0"/>
              </a:rPr>
              <a:t>Migrante</a:t>
            </a:r>
            <a:endParaRPr lang="es-ES" sz="1000" b="1" u="sng" dirty="0">
              <a:solidFill>
                <a:sysClr val="windowText" lastClr="000000"/>
              </a:solidFill>
              <a:latin typeface="Arial Narrow" panose="020B0606020202030204" pitchFamily="34" charset="0"/>
            </a:endParaRPr>
          </a:p>
        </p:txBody>
      </p:sp>
      <p:sp>
        <p:nvSpPr>
          <p:cNvPr id="68" name="91 Rectángulo redondeado"/>
          <p:cNvSpPr/>
          <p:nvPr/>
        </p:nvSpPr>
        <p:spPr>
          <a:xfrm>
            <a:off x="5074979" y="3423969"/>
            <a:ext cx="692791" cy="360040"/>
          </a:xfrm>
          <a:prstGeom prst="round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50" b="1" dirty="0">
                <a:solidFill>
                  <a:schemeClr val="tx1"/>
                </a:solidFill>
                <a:latin typeface="Arial Narrow" panose="020B0606020202030204" pitchFamily="34" charset="0"/>
              </a:rPr>
              <a:t>0,6%</a:t>
            </a:r>
          </a:p>
          <a:p>
            <a:pPr algn="ctr"/>
            <a:r>
              <a:rPr lang="es-ES" sz="1050" b="1" dirty="0">
                <a:solidFill>
                  <a:schemeClr val="tx1"/>
                </a:solidFill>
                <a:latin typeface="Arial Narrow" panose="020B0606020202030204" pitchFamily="34" charset="0"/>
              </a:rPr>
              <a:t>1 casos</a:t>
            </a:r>
          </a:p>
        </p:txBody>
      </p:sp>
      <p:pic>
        <p:nvPicPr>
          <p:cNvPr id="7" name="Imagen 6"/>
          <p:cNvPicPr>
            <a:picLocks noChangeAspect="1"/>
          </p:cNvPicPr>
          <p:nvPr/>
        </p:nvPicPr>
        <p:blipFill>
          <a:blip r:embed="rId10"/>
          <a:stretch>
            <a:fillRect/>
          </a:stretch>
        </p:blipFill>
        <p:spPr>
          <a:xfrm>
            <a:off x="3045446" y="2717042"/>
            <a:ext cx="431179" cy="496907"/>
          </a:xfrm>
          <a:prstGeom prst="rect">
            <a:avLst/>
          </a:prstGeom>
        </p:spPr>
      </p:pic>
      <p:pic>
        <p:nvPicPr>
          <p:cNvPr id="12" name="Imagen 11"/>
          <p:cNvPicPr>
            <a:picLocks noChangeAspect="1"/>
          </p:cNvPicPr>
          <p:nvPr/>
        </p:nvPicPr>
        <p:blipFill>
          <a:blip r:embed="rId11"/>
          <a:stretch>
            <a:fillRect/>
          </a:stretch>
        </p:blipFill>
        <p:spPr>
          <a:xfrm>
            <a:off x="4429547" y="2652682"/>
            <a:ext cx="599270" cy="546934"/>
          </a:xfrm>
          <a:prstGeom prst="rect">
            <a:avLst/>
          </a:prstGeom>
        </p:spPr>
      </p:pic>
      <p:sp>
        <p:nvSpPr>
          <p:cNvPr id="69" name="43 Rectángulo redondeado"/>
          <p:cNvSpPr/>
          <p:nvPr/>
        </p:nvSpPr>
        <p:spPr>
          <a:xfrm>
            <a:off x="6498062" y="3421771"/>
            <a:ext cx="630780" cy="360040"/>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50" b="1" dirty="0">
                <a:solidFill>
                  <a:schemeClr val="tx1"/>
                </a:solidFill>
                <a:latin typeface="Arial Narrow" panose="020B0606020202030204" pitchFamily="34" charset="0"/>
              </a:rPr>
              <a:t>0%</a:t>
            </a:r>
          </a:p>
          <a:p>
            <a:pPr algn="ctr"/>
            <a:r>
              <a:rPr lang="es-ES" sz="1050" b="1" dirty="0">
                <a:solidFill>
                  <a:schemeClr val="tx1"/>
                </a:solidFill>
                <a:latin typeface="Arial Narrow" panose="020B0606020202030204" pitchFamily="34" charset="0"/>
              </a:rPr>
              <a:t>0 casos</a:t>
            </a:r>
          </a:p>
        </p:txBody>
      </p:sp>
      <p:sp>
        <p:nvSpPr>
          <p:cNvPr id="75" name="9 Rectángulo"/>
          <p:cNvSpPr/>
          <p:nvPr/>
        </p:nvSpPr>
        <p:spPr>
          <a:xfrm>
            <a:off x="6416652" y="3147984"/>
            <a:ext cx="684803" cy="246221"/>
          </a:xfrm>
          <a:prstGeom prst="rect">
            <a:avLst/>
          </a:prstGeom>
        </p:spPr>
        <p:txBody>
          <a:bodyPr wrap="none">
            <a:spAutoFit/>
          </a:bodyPr>
          <a:lstStyle/>
          <a:p>
            <a:pPr algn="ctr"/>
            <a:r>
              <a:rPr lang="es-ES" sz="1000" b="1" dirty="0">
                <a:latin typeface="Arial Narrow" panose="020B0606020202030204" pitchFamily="34" charset="0"/>
              </a:rPr>
              <a:t> </a:t>
            </a:r>
            <a:r>
              <a:rPr lang="es-ES" sz="1000" b="1" u="sng" dirty="0">
                <a:latin typeface="Arial Narrow" panose="020B0606020202030204" pitchFamily="34" charset="0"/>
              </a:rPr>
              <a:t>Victima V</a:t>
            </a:r>
            <a:endParaRPr lang="es-ES" sz="1000" b="1" u="sng" dirty="0">
              <a:solidFill>
                <a:sysClr val="windowText" lastClr="000000"/>
              </a:solidFill>
              <a:latin typeface="Arial Narrow" panose="020B0606020202030204" pitchFamily="34" charset="0"/>
            </a:endParaRPr>
          </a:p>
        </p:txBody>
      </p:sp>
      <p:pic>
        <p:nvPicPr>
          <p:cNvPr id="31" name="Imagen 30"/>
          <p:cNvPicPr>
            <a:picLocks noChangeAspect="1"/>
          </p:cNvPicPr>
          <p:nvPr/>
        </p:nvPicPr>
        <p:blipFill>
          <a:blip r:embed="rId12"/>
          <a:stretch>
            <a:fillRect/>
          </a:stretch>
        </p:blipFill>
        <p:spPr>
          <a:xfrm>
            <a:off x="6530818" y="2645034"/>
            <a:ext cx="526016" cy="528533"/>
          </a:xfrm>
          <a:prstGeom prst="rect">
            <a:avLst/>
          </a:prstGeom>
        </p:spPr>
      </p:pic>
      <p:pic>
        <p:nvPicPr>
          <p:cNvPr id="63" name="Picture 2">
            <a:extLst>
              <a:ext uri="{FF2B5EF4-FFF2-40B4-BE49-F238E27FC236}">
                <a16:creationId xmlns:a16="http://schemas.microsoft.com/office/drawing/2014/main" id="{EB106981-F0B7-42FF-999E-24775EF0BFF3}"/>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194146" y="19007"/>
            <a:ext cx="937301" cy="70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 name="Imagen 57">
            <a:extLst>
              <a:ext uri="{FF2B5EF4-FFF2-40B4-BE49-F238E27FC236}">
                <a16:creationId xmlns:a16="http://schemas.microsoft.com/office/drawing/2014/main" id="{9FEED323-3BC0-419A-8475-A4E55DF0608E}"/>
              </a:ext>
            </a:extLst>
          </p:cNvPr>
          <p:cNvPicPr/>
          <p:nvPr/>
        </p:nvPicPr>
        <p:blipFill>
          <a:blip r:embed="rId14"/>
          <a:stretch>
            <a:fillRect/>
          </a:stretch>
        </p:blipFill>
        <p:spPr>
          <a:xfrm>
            <a:off x="3261035" y="4465916"/>
            <a:ext cx="3897518" cy="3133703"/>
          </a:xfrm>
          <a:prstGeom prst="rect">
            <a:avLst/>
          </a:prstGeom>
        </p:spPr>
      </p:pic>
      <p:graphicFrame>
        <p:nvGraphicFramePr>
          <p:cNvPr id="2" name="Tabla 1">
            <a:extLst>
              <a:ext uri="{FF2B5EF4-FFF2-40B4-BE49-F238E27FC236}">
                <a16:creationId xmlns:a16="http://schemas.microsoft.com/office/drawing/2014/main" id="{9E05A717-D33D-4126-B53B-2DDD751124B8}"/>
              </a:ext>
            </a:extLst>
          </p:cNvPr>
          <p:cNvGraphicFramePr>
            <a:graphicFrameLocks noGrp="1"/>
          </p:cNvGraphicFramePr>
          <p:nvPr>
            <p:extLst/>
          </p:nvPr>
        </p:nvGraphicFramePr>
        <p:xfrm>
          <a:off x="27328" y="4471715"/>
          <a:ext cx="3141074" cy="3672004"/>
        </p:xfrm>
        <a:graphic>
          <a:graphicData uri="http://schemas.openxmlformats.org/drawingml/2006/table">
            <a:tbl>
              <a:tblPr/>
              <a:tblGrid>
                <a:gridCol w="1425575">
                  <a:extLst>
                    <a:ext uri="{9D8B030D-6E8A-4147-A177-3AD203B41FA5}">
                      <a16:colId xmlns:a16="http://schemas.microsoft.com/office/drawing/2014/main" val="3102873981"/>
                    </a:ext>
                  </a:extLst>
                </a:gridCol>
                <a:gridCol w="530225">
                  <a:extLst>
                    <a:ext uri="{9D8B030D-6E8A-4147-A177-3AD203B41FA5}">
                      <a16:colId xmlns:a16="http://schemas.microsoft.com/office/drawing/2014/main" val="1104173484"/>
                    </a:ext>
                  </a:extLst>
                </a:gridCol>
                <a:gridCol w="514350">
                  <a:extLst>
                    <a:ext uri="{9D8B030D-6E8A-4147-A177-3AD203B41FA5}">
                      <a16:colId xmlns:a16="http://schemas.microsoft.com/office/drawing/2014/main" val="558643105"/>
                    </a:ext>
                  </a:extLst>
                </a:gridCol>
                <a:gridCol w="670924">
                  <a:extLst>
                    <a:ext uri="{9D8B030D-6E8A-4147-A177-3AD203B41FA5}">
                      <a16:colId xmlns:a16="http://schemas.microsoft.com/office/drawing/2014/main" val="1072294945"/>
                    </a:ext>
                  </a:extLst>
                </a:gridCol>
              </a:tblGrid>
              <a:tr h="160350">
                <a:tc>
                  <a:txBody>
                    <a:bodyPr/>
                    <a:lstStyle/>
                    <a:p>
                      <a:pPr algn="l" fontAlgn="b"/>
                      <a:r>
                        <a:rPr lang="es-CO" sz="900" b="1" i="0" u="none" strike="noStrike">
                          <a:solidFill>
                            <a:srgbClr val="000000"/>
                          </a:solidFill>
                          <a:effectLst/>
                          <a:latin typeface="Aptos Narrow"/>
                        </a:rPr>
                        <a:t>Comuna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EA72E"/>
                    </a:solidFill>
                  </a:tcPr>
                </a:tc>
                <a:tc>
                  <a:txBody>
                    <a:bodyPr/>
                    <a:lstStyle/>
                    <a:p>
                      <a:pPr algn="ctr" fontAlgn="ctr"/>
                      <a:r>
                        <a:rPr lang="es-CO" sz="900" b="1" i="0" u="none" strike="noStrike" dirty="0">
                          <a:solidFill>
                            <a:srgbClr val="000000"/>
                          </a:solidFill>
                          <a:effectLst/>
                          <a:latin typeface="Aptos Narrow"/>
                        </a:rPr>
                        <a:t># de casos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EA72E"/>
                    </a:solidFill>
                  </a:tcPr>
                </a:tc>
                <a:tc>
                  <a:txBody>
                    <a:bodyPr/>
                    <a:lstStyle/>
                    <a:p>
                      <a:pPr algn="ctr" fontAlgn="ctr"/>
                      <a:r>
                        <a:rPr lang="es-CO" sz="900" b="1" i="0" u="none" strike="noStrike">
                          <a:solidFill>
                            <a:srgbClr val="000000"/>
                          </a:solidFill>
                          <a:effectLst/>
                          <a:latin typeface="Aptos Narrow"/>
                        </a:rPr>
                        <a:t>Población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EA72E"/>
                    </a:solidFill>
                  </a:tcPr>
                </a:tc>
                <a:tc>
                  <a:txBody>
                    <a:bodyPr/>
                    <a:lstStyle/>
                    <a:p>
                      <a:pPr algn="ctr" fontAlgn="ctr"/>
                      <a:r>
                        <a:rPr lang="es-CO" sz="900" b="1" i="0" u="none" strike="noStrike">
                          <a:solidFill>
                            <a:srgbClr val="000000"/>
                          </a:solidFill>
                          <a:effectLst/>
                          <a:latin typeface="Aptos Narrow"/>
                        </a:rPr>
                        <a:t>Incidencia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EA72E"/>
                    </a:solidFill>
                  </a:tcPr>
                </a:tc>
                <a:extLst>
                  <a:ext uri="{0D108BD9-81ED-4DB2-BD59-A6C34878D82A}">
                    <a16:rowId xmlns:a16="http://schemas.microsoft.com/office/drawing/2014/main" val="1622780537"/>
                  </a:ext>
                </a:extLst>
              </a:tr>
              <a:tr h="152332">
                <a:tc>
                  <a:txBody>
                    <a:bodyPr/>
                    <a:lstStyle/>
                    <a:p>
                      <a:pPr algn="l" fontAlgn="b"/>
                      <a:r>
                        <a:rPr lang="es-CO" sz="900" b="0" i="0" u="none" strike="noStrike">
                          <a:solidFill>
                            <a:srgbClr val="000000"/>
                          </a:solidFill>
                          <a:effectLst/>
                          <a:latin typeface="Aptos Narrow"/>
                        </a:rPr>
                        <a:t>EL POBLADO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ptos Narrow"/>
                        </a:rPr>
                        <a:t>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ctr" fontAlgn="ctr"/>
                      <a:r>
                        <a:rPr lang="es-CO" sz="900" b="0" i="0" u="none" strike="noStrike">
                          <a:solidFill>
                            <a:srgbClr val="000000"/>
                          </a:solidFill>
                          <a:effectLst/>
                          <a:latin typeface="Aptos Narrow"/>
                        </a:rPr>
                        <a:t>113594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ptos Narrow"/>
                        </a:rPr>
                        <a:t>22,9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extLst>
                  <a:ext uri="{0D108BD9-81ED-4DB2-BD59-A6C34878D82A}">
                    <a16:rowId xmlns:a16="http://schemas.microsoft.com/office/drawing/2014/main" val="4208233811"/>
                  </a:ext>
                </a:extLst>
              </a:tr>
              <a:tr h="152332">
                <a:tc>
                  <a:txBody>
                    <a:bodyPr/>
                    <a:lstStyle/>
                    <a:p>
                      <a:pPr algn="l" fontAlgn="ctr"/>
                      <a:r>
                        <a:rPr lang="es-CO" sz="900" b="0" i="0" u="none" strike="noStrike">
                          <a:solidFill>
                            <a:srgbClr val="000000"/>
                          </a:solidFill>
                          <a:effectLst/>
                          <a:latin typeface="Aptos Narrow"/>
                        </a:rPr>
                        <a:t>NO CODIFICA DIRECCIÓN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ptos Narrow"/>
                        </a:rPr>
                        <a:t>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A777"/>
                    </a:solidFill>
                  </a:tcPr>
                </a:tc>
                <a:tc>
                  <a:txBody>
                    <a:bodyPr/>
                    <a:lstStyle/>
                    <a:p>
                      <a:pPr algn="ctr" fontAlgn="ctr"/>
                      <a:r>
                        <a:rPr lang="es-CO" sz="900" b="0" i="0" u="none" strike="noStrike">
                          <a:solidFill>
                            <a:srgbClr val="000000"/>
                          </a:solidFill>
                          <a:effectLst/>
                          <a:latin typeface="Aptos Narrow"/>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ptos Narrow"/>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extLst>
                  <a:ext uri="{0D108BD9-81ED-4DB2-BD59-A6C34878D82A}">
                    <a16:rowId xmlns:a16="http://schemas.microsoft.com/office/drawing/2014/main" val="2914350141"/>
                  </a:ext>
                </a:extLst>
              </a:tr>
              <a:tr h="152332">
                <a:tc>
                  <a:txBody>
                    <a:bodyPr/>
                    <a:lstStyle/>
                    <a:p>
                      <a:pPr algn="l" fontAlgn="b"/>
                      <a:r>
                        <a:rPr lang="es-CO" sz="900" b="0" i="0" u="none" strike="noStrike">
                          <a:solidFill>
                            <a:srgbClr val="000000"/>
                          </a:solidFill>
                          <a:effectLst/>
                          <a:latin typeface="Aptos Narrow"/>
                        </a:rPr>
                        <a:t>MANRIQUE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ptos Narrow"/>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07F"/>
                    </a:solidFill>
                  </a:tcPr>
                </a:tc>
                <a:tc>
                  <a:txBody>
                    <a:bodyPr/>
                    <a:lstStyle/>
                    <a:p>
                      <a:pPr algn="ctr" fontAlgn="ctr"/>
                      <a:r>
                        <a:rPr lang="es-CO" sz="900" b="0" i="0" u="none" strike="noStrike">
                          <a:solidFill>
                            <a:srgbClr val="000000"/>
                          </a:solidFill>
                          <a:effectLst/>
                          <a:latin typeface="Aptos Narrow"/>
                        </a:rPr>
                        <a:t>185895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ptos Narrow"/>
                        </a:rPr>
                        <a:t>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383"/>
                    </a:solidFill>
                  </a:tcPr>
                </a:tc>
                <a:extLst>
                  <a:ext uri="{0D108BD9-81ED-4DB2-BD59-A6C34878D82A}">
                    <a16:rowId xmlns:a16="http://schemas.microsoft.com/office/drawing/2014/main" val="4196533113"/>
                  </a:ext>
                </a:extLst>
              </a:tr>
              <a:tr h="152332">
                <a:tc>
                  <a:txBody>
                    <a:bodyPr/>
                    <a:lstStyle/>
                    <a:p>
                      <a:pPr algn="l" fontAlgn="b"/>
                      <a:r>
                        <a:rPr lang="es-CO" sz="900" b="0" i="0" u="none" strike="noStrike">
                          <a:solidFill>
                            <a:srgbClr val="000000"/>
                          </a:solidFill>
                          <a:effectLst/>
                          <a:latin typeface="Aptos Narrow"/>
                        </a:rPr>
                        <a:t>BELEN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ptos Narrow"/>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07F"/>
                    </a:solidFill>
                  </a:tcPr>
                </a:tc>
                <a:tc>
                  <a:txBody>
                    <a:bodyPr/>
                    <a:lstStyle/>
                    <a:p>
                      <a:pPr algn="ctr" fontAlgn="ctr"/>
                      <a:r>
                        <a:rPr lang="es-CO" sz="900" b="0" i="0" u="none" strike="noStrike">
                          <a:solidFill>
                            <a:srgbClr val="000000"/>
                          </a:solidFill>
                          <a:effectLst/>
                          <a:latin typeface="Aptos Narrow"/>
                        </a:rPr>
                        <a:t>222266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ptos Narrow"/>
                        </a:rPr>
                        <a:t>4,9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A84"/>
                    </a:solidFill>
                  </a:tcPr>
                </a:tc>
                <a:extLst>
                  <a:ext uri="{0D108BD9-81ED-4DB2-BD59-A6C34878D82A}">
                    <a16:rowId xmlns:a16="http://schemas.microsoft.com/office/drawing/2014/main" val="3166557976"/>
                  </a:ext>
                </a:extLst>
              </a:tr>
              <a:tr h="152332">
                <a:tc>
                  <a:txBody>
                    <a:bodyPr/>
                    <a:lstStyle/>
                    <a:p>
                      <a:pPr algn="l" fontAlgn="b"/>
                      <a:r>
                        <a:rPr lang="es-CO" sz="900" b="0" i="0" u="none" strike="noStrike">
                          <a:solidFill>
                            <a:srgbClr val="000000"/>
                          </a:solidFill>
                          <a:effectLst/>
                          <a:latin typeface="Aptos Narrow"/>
                        </a:rPr>
                        <a:t>VILLA HERMOSA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ptos Narrow"/>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07F"/>
                    </a:solidFill>
                  </a:tcPr>
                </a:tc>
                <a:tc>
                  <a:txBody>
                    <a:bodyPr/>
                    <a:lstStyle/>
                    <a:p>
                      <a:pPr algn="ctr" fontAlgn="ctr"/>
                      <a:r>
                        <a:rPr lang="es-CO" sz="900" b="0" i="0" u="none" strike="noStrike" dirty="0">
                          <a:solidFill>
                            <a:srgbClr val="000000"/>
                          </a:solidFill>
                          <a:effectLst/>
                          <a:latin typeface="Aptos Narrow"/>
                        </a:rPr>
                        <a:t>179508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ptos Narrow"/>
                        </a:rPr>
                        <a:t>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183"/>
                    </a:solidFill>
                  </a:tcPr>
                </a:tc>
                <a:extLst>
                  <a:ext uri="{0D108BD9-81ED-4DB2-BD59-A6C34878D82A}">
                    <a16:rowId xmlns:a16="http://schemas.microsoft.com/office/drawing/2014/main" val="2502837631"/>
                  </a:ext>
                </a:extLst>
              </a:tr>
              <a:tr h="152332">
                <a:tc>
                  <a:txBody>
                    <a:bodyPr/>
                    <a:lstStyle/>
                    <a:p>
                      <a:pPr algn="l" fontAlgn="b"/>
                      <a:r>
                        <a:rPr lang="es-CO" sz="900" b="0" i="0" u="none" strike="noStrike">
                          <a:solidFill>
                            <a:srgbClr val="000000"/>
                          </a:solidFill>
                          <a:effectLst/>
                          <a:latin typeface="Aptos Narrow"/>
                        </a:rPr>
                        <a:t>ROBLEDO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ptos Narrow"/>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781"/>
                    </a:solidFill>
                  </a:tcPr>
                </a:tc>
                <a:tc>
                  <a:txBody>
                    <a:bodyPr/>
                    <a:lstStyle/>
                    <a:p>
                      <a:pPr algn="ctr" fontAlgn="ctr"/>
                      <a:r>
                        <a:rPr lang="es-CO" sz="900" b="0" i="0" u="none" strike="noStrike">
                          <a:solidFill>
                            <a:srgbClr val="000000"/>
                          </a:solidFill>
                          <a:effectLst/>
                          <a:latin typeface="Aptos Narrow"/>
                        </a:rPr>
                        <a:t>216194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ptos Narrow"/>
                        </a:rPr>
                        <a:t>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A83"/>
                    </a:solidFill>
                  </a:tcPr>
                </a:tc>
                <a:extLst>
                  <a:ext uri="{0D108BD9-81ED-4DB2-BD59-A6C34878D82A}">
                    <a16:rowId xmlns:a16="http://schemas.microsoft.com/office/drawing/2014/main" val="1569087149"/>
                  </a:ext>
                </a:extLst>
              </a:tr>
              <a:tr h="152332">
                <a:tc>
                  <a:txBody>
                    <a:bodyPr/>
                    <a:lstStyle/>
                    <a:p>
                      <a:pPr algn="l" fontAlgn="b"/>
                      <a:r>
                        <a:rPr lang="es-CO" sz="900" b="0" i="0" u="none" strike="noStrike">
                          <a:solidFill>
                            <a:srgbClr val="000000"/>
                          </a:solidFill>
                          <a:effectLst/>
                          <a:latin typeface="Aptos Narrow"/>
                        </a:rPr>
                        <a:t>SAN JAVIER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ptos Narrow"/>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E82"/>
                    </a:solidFill>
                  </a:tcPr>
                </a:tc>
                <a:tc>
                  <a:txBody>
                    <a:bodyPr/>
                    <a:lstStyle/>
                    <a:p>
                      <a:pPr algn="ctr" fontAlgn="ctr"/>
                      <a:r>
                        <a:rPr lang="es-CO" sz="900" b="0" i="0" u="none" strike="noStrike">
                          <a:solidFill>
                            <a:srgbClr val="000000"/>
                          </a:solidFill>
                          <a:effectLst/>
                          <a:latin typeface="Aptos Narrow"/>
                        </a:rPr>
                        <a:t>182447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ptos Narrow"/>
                        </a:rPr>
                        <a:t>4,9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A84"/>
                    </a:solidFill>
                  </a:tcPr>
                </a:tc>
                <a:extLst>
                  <a:ext uri="{0D108BD9-81ED-4DB2-BD59-A6C34878D82A}">
                    <a16:rowId xmlns:a16="http://schemas.microsoft.com/office/drawing/2014/main" val="4177606044"/>
                  </a:ext>
                </a:extLst>
              </a:tr>
              <a:tr h="152332">
                <a:tc>
                  <a:txBody>
                    <a:bodyPr/>
                    <a:lstStyle/>
                    <a:p>
                      <a:pPr algn="l" fontAlgn="b"/>
                      <a:r>
                        <a:rPr lang="es-CO" sz="900" b="0" i="0" u="none" strike="noStrike">
                          <a:solidFill>
                            <a:srgbClr val="000000"/>
                          </a:solidFill>
                          <a:effectLst/>
                          <a:latin typeface="Aptos Narrow"/>
                        </a:rPr>
                        <a:t>LAURELES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ptos Narrow"/>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E82"/>
                    </a:solidFill>
                  </a:tcPr>
                </a:tc>
                <a:tc>
                  <a:txBody>
                    <a:bodyPr/>
                    <a:lstStyle/>
                    <a:p>
                      <a:pPr algn="ctr" fontAlgn="ctr"/>
                      <a:r>
                        <a:rPr lang="es-CO" sz="900" b="0" i="0" u="none" strike="noStrike">
                          <a:solidFill>
                            <a:srgbClr val="000000"/>
                          </a:solidFill>
                          <a:effectLst/>
                          <a:latin typeface="Aptos Narrow"/>
                        </a:rPr>
                        <a:t>101487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ptos Narrow"/>
                        </a:rPr>
                        <a:t>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CE7F"/>
                    </a:solidFill>
                  </a:tcPr>
                </a:tc>
                <a:extLst>
                  <a:ext uri="{0D108BD9-81ED-4DB2-BD59-A6C34878D82A}">
                    <a16:rowId xmlns:a16="http://schemas.microsoft.com/office/drawing/2014/main" val="1318902646"/>
                  </a:ext>
                </a:extLst>
              </a:tr>
              <a:tr h="152332">
                <a:tc>
                  <a:txBody>
                    <a:bodyPr/>
                    <a:lstStyle/>
                    <a:p>
                      <a:pPr algn="l" fontAlgn="b"/>
                      <a:r>
                        <a:rPr lang="es-CO" sz="900" b="0" i="0" u="none" strike="noStrike">
                          <a:solidFill>
                            <a:srgbClr val="000000"/>
                          </a:solidFill>
                          <a:effectLst/>
                          <a:latin typeface="Aptos Narrow"/>
                        </a:rPr>
                        <a:t>DOCE DE OCTUBRE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ptos Narrow"/>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583"/>
                    </a:solidFill>
                  </a:tcPr>
                </a:tc>
                <a:tc>
                  <a:txBody>
                    <a:bodyPr/>
                    <a:lstStyle/>
                    <a:p>
                      <a:pPr algn="ctr" fontAlgn="ctr"/>
                      <a:r>
                        <a:rPr lang="es-CO" sz="900" b="0" i="0" u="none" strike="noStrike">
                          <a:solidFill>
                            <a:srgbClr val="000000"/>
                          </a:solidFill>
                          <a:effectLst/>
                          <a:latin typeface="Aptos Narrow"/>
                        </a:rPr>
                        <a:t>186227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ptos Narrow"/>
                        </a:rPr>
                        <a:t>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E783"/>
                    </a:solidFill>
                  </a:tcPr>
                </a:tc>
                <a:extLst>
                  <a:ext uri="{0D108BD9-81ED-4DB2-BD59-A6C34878D82A}">
                    <a16:rowId xmlns:a16="http://schemas.microsoft.com/office/drawing/2014/main" val="2441072605"/>
                  </a:ext>
                </a:extLst>
              </a:tr>
              <a:tr h="152332">
                <a:tc>
                  <a:txBody>
                    <a:bodyPr/>
                    <a:lstStyle/>
                    <a:p>
                      <a:pPr algn="l" fontAlgn="b"/>
                      <a:r>
                        <a:rPr lang="es-CO" sz="900" b="0" i="0" u="none" strike="noStrike">
                          <a:solidFill>
                            <a:srgbClr val="000000"/>
                          </a:solidFill>
                          <a:effectLst/>
                          <a:latin typeface="Aptos Narrow"/>
                        </a:rPr>
                        <a:t>ARANJUEZ</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ptos Narrow"/>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ctr" fontAlgn="ctr"/>
                      <a:r>
                        <a:rPr lang="es-CO" sz="900" b="0" i="0" u="none" strike="noStrike">
                          <a:solidFill>
                            <a:srgbClr val="000000"/>
                          </a:solidFill>
                          <a:effectLst/>
                          <a:latin typeface="Aptos Narrow"/>
                        </a:rPr>
                        <a:t>147250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ptos Narrow"/>
                        </a:rPr>
                        <a:t>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extLst>
                  <a:ext uri="{0D108BD9-81ED-4DB2-BD59-A6C34878D82A}">
                    <a16:rowId xmlns:a16="http://schemas.microsoft.com/office/drawing/2014/main" val="1880643572"/>
                  </a:ext>
                </a:extLst>
              </a:tr>
              <a:tr h="152332">
                <a:tc>
                  <a:txBody>
                    <a:bodyPr/>
                    <a:lstStyle/>
                    <a:p>
                      <a:pPr algn="l" fontAlgn="b"/>
                      <a:r>
                        <a:rPr lang="es-CO" sz="900" b="0" i="0" u="none" strike="noStrike">
                          <a:solidFill>
                            <a:srgbClr val="000000"/>
                          </a:solidFill>
                          <a:effectLst/>
                          <a:latin typeface="Aptos Narrow"/>
                        </a:rPr>
                        <a:t>SAN CRISTOBAL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ptos Narrow"/>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ctr" fontAlgn="ctr"/>
                      <a:r>
                        <a:rPr lang="es-CO" sz="900" b="0" i="0" u="none" strike="noStrike">
                          <a:solidFill>
                            <a:srgbClr val="000000"/>
                          </a:solidFill>
                          <a:effectLst/>
                          <a:latin typeface="Aptos Narrow"/>
                        </a:rPr>
                        <a:t>168924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ptos Narrow"/>
                        </a:rPr>
                        <a:t>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CE582"/>
                    </a:solidFill>
                  </a:tcPr>
                </a:tc>
                <a:extLst>
                  <a:ext uri="{0D108BD9-81ED-4DB2-BD59-A6C34878D82A}">
                    <a16:rowId xmlns:a16="http://schemas.microsoft.com/office/drawing/2014/main" val="1959077417"/>
                  </a:ext>
                </a:extLst>
              </a:tr>
              <a:tr h="152332">
                <a:tc>
                  <a:txBody>
                    <a:bodyPr/>
                    <a:lstStyle/>
                    <a:p>
                      <a:pPr algn="l" fontAlgn="b"/>
                      <a:r>
                        <a:rPr lang="es-CO" sz="900" b="0" i="0" u="none" strike="noStrike">
                          <a:solidFill>
                            <a:srgbClr val="000000"/>
                          </a:solidFill>
                          <a:effectLst/>
                          <a:latin typeface="Aptos Narrow"/>
                        </a:rPr>
                        <a:t>BUENOS AIRES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ptos Narrow"/>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ctr" fontAlgn="ctr"/>
                      <a:r>
                        <a:rPr lang="es-CO" sz="900" b="0" i="0" u="none" strike="noStrike">
                          <a:solidFill>
                            <a:srgbClr val="000000"/>
                          </a:solidFill>
                          <a:effectLst/>
                          <a:latin typeface="Aptos Narrow"/>
                        </a:rPr>
                        <a:t>183086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ptos Narrow"/>
                        </a:rPr>
                        <a:t>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282"/>
                    </a:solidFill>
                  </a:tcPr>
                </a:tc>
                <a:extLst>
                  <a:ext uri="{0D108BD9-81ED-4DB2-BD59-A6C34878D82A}">
                    <a16:rowId xmlns:a16="http://schemas.microsoft.com/office/drawing/2014/main" val="2503929681"/>
                  </a:ext>
                </a:extLst>
              </a:tr>
              <a:tr h="152332">
                <a:tc>
                  <a:txBody>
                    <a:bodyPr/>
                    <a:lstStyle/>
                    <a:p>
                      <a:pPr algn="l" fontAlgn="b"/>
                      <a:r>
                        <a:rPr lang="es-CO" sz="900" b="0" i="0" u="none" strike="noStrike">
                          <a:solidFill>
                            <a:srgbClr val="000000"/>
                          </a:solidFill>
                          <a:effectLst/>
                          <a:latin typeface="Aptos Narrow"/>
                        </a:rPr>
                        <a:t>POPULAR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ptos Narrow"/>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482"/>
                    </a:solidFill>
                  </a:tcPr>
                </a:tc>
                <a:tc>
                  <a:txBody>
                    <a:bodyPr/>
                    <a:lstStyle/>
                    <a:p>
                      <a:pPr algn="ctr" fontAlgn="ctr"/>
                      <a:r>
                        <a:rPr lang="es-CO" sz="900" b="0" i="0" u="none" strike="noStrike">
                          <a:solidFill>
                            <a:srgbClr val="000000"/>
                          </a:solidFill>
                          <a:effectLst/>
                          <a:latin typeface="Aptos Narrow"/>
                        </a:rPr>
                        <a:t>154823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ptos Narrow"/>
                        </a:rPr>
                        <a:t>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E382"/>
                    </a:solidFill>
                  </a:tcPr>
                </a:tc>
                <a:extLst>
                  <a:ext uri="{0D108BD9-81ED-4DB2-BD59-A6C34878D82A}">
                    <a16:rowId xmlns:a16="http://schemas.microsoft.com/office/drawing/2014/main" val="1527683060"/>
                  </a:ext>
                </a:extLst>
              </a:tr>
              <a:tr h="152332">
                <a:tc>
                  <a:txBody>
                    <a:bodyPr/>
                    <a:lstStyle/>
                    <a:p>
                      <a:pPr algn="l" fontAlgn="b"/>
                      <a:r>
                        <a:rPr lang="es-CO" sz="900" b="0" i="0" u="none" strike="noStrike">
                          <a:solidFill>
                            <a:srgbClr val="000000"/>
                          </a:solidFill>
                          <a:effectLst/>
                          <a:latin typeface="Aptos Narrow"/>
                        </a:rPr>
                        <a:t>LA AMERICA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ptos Narrow"/>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482"/>
                    </a:solidFill>
                  </a:tcPr>
                </a:tc>
                <a:tc>
                  <a:txBody>
                    <a:bodyPr/>
                    <a:lstStyle/>
                    <a:p>
                      <a:pPr algn="ctr" fontAlgn="ctr"/>
                      <a:r>
                        <a:rPr lang="es-CO" sz="900" b="0" i="0" u="none" strike="noStrike">
                          <a:solidFill>
                            <a:srgbClr val="000000"/>
                          </a:solidFill>
                          <a:effectLst/>
                          <a:latin typeface="Aptos Narrow"/>
                        </a:rPr>
                        <a:t>88714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ptos Narrow"/>
                        </a:rPr>
                        <a:t>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D82"/>
                    </a:solidFill>
                  </a:tcPr>
                </a:tc>
                <a:extLst>
                  <a:ext uri="{0D108BD9-81ED-4DB2-BD59-A6C34878D82A}">
                    <a16:rowId xmlns:a16="http://schemas.microsoft.com/office/drawing/2014/main" val="1754259842"/>
                  </a:ext>
                </a:extLst>
              </a:tr>
              <a:tr h="152332">
                <a:tc>
                  <a:txBody>
                    <a:bodyPr/>
                    <a:lstStyle/>
                    <a:p>
                      <a:pPr algn="l" fontAlgn="b"/>
                      <a:r>
                        <a:rPr lang="es-CO" sz="900" b="0" i="0" u="none" strike="noStrike">
                          <a:solidFill>
                            <a:srgbClr val="000000"/>
                          </a:solidFill>
                          <a:effectLst/>
                          <a:latin typeface="Aptos Narrow"/>
                        </a:rPr>
                        <a:t>GUAYABAL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ptos Narrow"/>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482"/>
                    </a:solidFill>
                  </a:tcPr>
                </a:tc>
                <a:tc>
                  <a:txBody>
                    <a:bodyPr/>
                    <a:lstStyle/>
                    <a:p>
                      <a:pPr algn="ctr" fontAlgn="ctr"/>
                      <a:r>
                        <a:rPr lang="es-CO" sz="900" b="0" i="0" u="none" strike="noStrike">
                          <a:solidFill>
                            <a:srgbClr val="000000"/>
                          </a:solidFill>
                          <a:effectLst/>
                          <a:latin typeface="Aptos Narrow"/>
                        </a:rPr>
                        <a:t>64320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ptos Narrow"/>
                        </a:rPr>
                        <a:t>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CA7E"/>
                    </a:solidFill>
                  </a:tcPr>
                </a:tc>
                <a:extLst>
                  <a:ext uri="{0D108BD9-81ED-4DB2-BD59-A6C34878D82A}">
                    <a16:rowId xmlns:a16="http://schemas.microsoft.com/office/drawing/2014/main" val="554241535"/>
                  </a:ext>
                </a:extLst>
              </a:tr>
              <a:tr h="152332">
                <a:tc>
                  <a:txBody>
                    <a:bodyPr/>
                    <a:lstStyle/>
                    <a:p>
                      <a:pPr algn="l" fontAlgn="b"/>
                      <a:r>
                        <a:rPr lang="es-CO" sz="900" b="0" i="0" u="none" strike="noStrike">
                          <a:solidFill>
                            <a:srgbClr val="000000"/>
                          </a:solidFill>
                          <a:effectLst/>
                          <a:latin typeface="Aptos Narrow"/>
                        </a:rPr>
                        <a:t>LA CANDELARIA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ptos Narrow"/>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482"/>
                    </a:solidFill>
                  </a:tcPr>
                </a:tc>
                <a:tc>
                  <a:txBody>
                    <a:bodyPr/>
                    <a:lstStyle/>
                    <a:p>
                      <a:pPr algn="ctr" fontAlgn="ctr"/>
                      <a:r>
                        <a:rPr lang="es-CO" sz="900" b="0" i="0" u="none" strike="noStrike">
                          <a:solidFill>
                            <a:srgbClr val="000000"/>
                          </a:solidFill>
                          <a:effectLst/>
                          <a:latin typeface="Aptos Narrow"/>
                        </a:rPr>
                        <a:t>80444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ptos Narrow"/>
                        </a:rPr>
                        <a:t>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881"/>
                    </a:solidFill>
                  </a:tcPr>
                </a:tc>
                <a:extLst>
                  <a:ext uri="{0D108BD9-81ED-4DB2-BD59-A6C34878D82A}">
                    <a16:rowId xmlns:a16="http://schemas.microsoft.com/office/drawing/2014/main" val="1890249398"/>
                  </a:ext>
                </a:extLst>
              </a:tr>
              <a:tr h="152332">
                <a:tc>
                  <a:txBody>
                    <a:bodyPr/>
                    <a:lstStyle/>
                    <a:p>
                      <a:pPr algn="l" fontAlgn="b"/>
                      <a:r>
                        <a:rPr lang="es-CO" sz="900" b="0" i="0" u="none" strike="noStrike">
                          <a:solidFill>
                            <a:srgbClr val="000000"/>
                          </a:solidFill>
                          <a:effectLst/>
                          <a:latin typeface="Aptos Narrow"/>
                        </a:rPr>
                        <a:t>CASTILLA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ptos Narrow"/>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2DE81"/>
                    </a:solidFill>
                  </a:tcPr>
                </a:tc>
                <a:tc>
                  <a:txBody>
                    <a:bodyPr/>
                    <a:lstStyle/>
                    <a:p>
                      <a:pPr algn="ctr" fontAlgn="ctr"/>
                      <a:r>
                        <a:rPr lang="es-CO" sz="900" b="0" i="0" u="none" strike="noStrike">
                          <a:solidFill>
                            <a:srgbClr val="000000"/>
                          </a:solidFill>
                          <a:effectLst/>
                          <a:latin typeface="Aptos Narrow"/>
                        </a:rPr>
                        <a:t>128067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ptos Narrow"/>
                        </a:rPr>
                        <a:t>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E382"/>
                    </a:solidFill>
                  </a:tcPr>
                </a:tc>
                <a:extLst>
                  <a:ext uri="{0D108BD9-81ED-4DB2-BD59-A6C34878D82A}">
                    <a16:rowId xmlns:a16="http://schemas.microsoft.com/office/drawing/2014/main" val="1977053462"/>
                  </a:ext>
                </a:extLst>
              </a:tr>
              <a:tr h="152332">
                <a:tc>
                  <a:txBody>
                    <a:bodyPr/>
                    <a:lstStyle/>
                    <a:p>
                      <a:pPr algn="l" fontAlgn="b"/>
                      <a:r>
                        <a:rPr lang="es-CO" sz="900" b="0" i="0" u="none" strike="noStrike">
                          <a:solidFill>
                            <a:srgbClr val="000000"/>
                          </a:solidFill>
                          <a:effectLst/>
                          <a:latin typeface="Aptos Narrow"/>
                        </a:rPr>
                        <a:t>SAN ANTONIO DE PRADO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ptos Narrow"/>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2DE81"/>
                    </a:solidFill>
                  </a:tcPr>
                </a:tc>
                <a:tc>
                  <a:txBody>
                    <a:bodyPr/>
                    <a:lstStyle/>
                    <a:p>
                      <a:pPr algn="ctr" fontAlgn="ctr"/>
                      <a:r>
                        <a:rPr lang="es-CO" sz="900" b="0" i="0" u="none" strike="noStrike">
                          <a:solidFill>
                            <a:srgbClr val="000000"/>
                          </a:solidFill>
                          <a:effectLst/>
                          <a:latin typeface="Aptos Narrow"/>
                        </a:rPr>
                        <a:t>126953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ptos Narrow"/>
                        </a:rPr>
                        <a:t>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E382"/>
                    </a:solidFill>
                  </a:tcPr>
                </a:tc>
                <a:extLst>
                  <a:ext uri="{0D108BD9-81ED-4DB2-BD59-A6C34878D82A}">
                    <a16:rowId xmlns:a16="http://schemas.microsoft.com/office/drawing/2014/main" val="1246569156"/>
                  </a:ext>
                </a:extLst>
              </a:tr>
              <a:tr h="152332">
                <a:tc>
                  <a:txBody>
                    <a:bodyPr/>
                    <a:lstStyle/>
                    <a:p>
                      <a:pPr algn="l" fontAlgn="b"/>
                      <a:r>
                        <a:rPr lang="es-CO" sz="900" b="0" i="0" u="none" strike="noStrike">
                          <a:solidFill>
                            <a:srgbClr val="000000"/>
                          </a:solidFill>
                          <a:effectLst/>
                          <a:latin typeface="Aptos Narrow"/>
                        </a:rPr>
                        <a:t>SANTA CRUZ</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ptos Narrow"/>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D17E"/>
                    </a:solidFill>
                  </a:tcPr>
                </a:tc>
                <a:tc>
                  <a:txBody>
                    <a:bodyPr/>
                    <a:lstStyle/>
                    <a:p>
                      <a:pPr algn="ctr" fontAlgn="ctr"/>
                      <a:r>
                        <a:rPr lang="es-CO" sz="900" b="0" i="0" u="none" strike="noStrike">
                          <a:solidFill>
                            <a:srgbClr val="000000"/>
                          </a:solidFill>
                          <a:effectLst/>
                          <a:latin typeface="Aptos Narrow"/>
                        </a:rPr>
                        <a:t>126425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ptos Narrow"/>
                        </a:rPr>
                        <a:t>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D47F"/>
                    </a:solidFill>
                  </a:tcPr>
                </a:tc>
                <a:extLst>
                  <a:ext uri="{0D108BD9-81ED-4DB2-BD59-A6C34878D82A}">
                    <a16:rowId xmlns:a16="http://schemas.microsoft.com/office/drawing/2014/main" val="1426320154"/>
                  </a:ext>
                </a:extLst>
              </a:tr>
              <a:tr h="152332">
                <a:tc>
                  <a:txBody>
                    <a:bodyPr/>
                    <a:lstStyle/>
                    <a:p>
                      <a:pPr algn="l" fontAlgn="b"/>
                      <a:r>
                        <a:rPr lang="es-CO" sz="900" b="0" i="0" u="none" strike="noStrike">
                          <a:solidFill>
                            <a:srgbClr val="000000"/>
                          </a:solidFill>
                          <a:effectLst/>
                          <a:latin typeface="Aptos Narrow"/>
                        </a:rPr>
                        <a:t>SANTA ELENA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ptos Narrow"/>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FCA7D"/>
                    </a:solidFill>
                  </a:tcPr>
                </a:tc>
                <a:tc>
                  <a:txBody>
                    <a:bodyPr/>
                    <a:lstStyle/>
                    <a:p>
                      <a:pPr algn="ctr" fontAlgn="ctr"/>
                      <a:r>
                        <a:rPr lang="es-CO" sz="900" b="0" i="0" u="none" strike="noStrike">
                          <a:solidFill>
                            <a:srgbClr val="000000"/>
                          </a:solidFill>
                          <a:effectLst/>
                          <a:latin typeface="Aptos Narrow"/>
                        </a:rPr>
                        <a:t>34715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ptos Narrow"/>
                        </a:rPr>
                        <a:t>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483"/>
                    </a:solidFill>
                  </a:tcPr>
                </a:tc>
                <a:extLst>
                  <a:ext uri="{0D108BD9-81ED-4DB2-BD59-A6C34878D82A}">
                    <a16:rowId xmlns:a16="http://schemas.microsoft.com/office/drawing/2014/main" val="487466295"/>
                  </a:ext>
                </a:extLst>
              </a:tr>
              <a:tr h="152332">
                <a:tc>
                  <a:txBody>
                    <a:bodyPr/>
                    <a:lstStyle/>
                    <a:p>
                      <a:pPr algn="l" fontAlgn="b"/>
                      <a:r>
                        <a:rPr lang="es-CO" sz="900" b="0" i="0" u="none" strike="noStrike">
                          <a:solidFill>
                            <a:srgbClr val="000000"/>
                          </a:solidFill>
                          <a:effectLst/>
                          <a:latin typeface="Aptos Narrow"/>
                        </a:rPr>
                        <a:t>ALTAVISTA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ptos Narrow"/>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9C47C"/>
                    </a:solidFill>
                  </a:tcPr>
                </a:tc>
                <a:tc>
                  <a:txBody>
                    <a:bodyPr/>
                    <a:lstStyle/>
                    <a:p>
                      <a:pPr algn="ctr" fontAlgn="ctr"/>
                      <a:r>
                        <a:rPr lang="es-CO" sz="900" b="0" i="0" u="none" strike="noStrike">
                          <a:solidFill>
                            <a:srgbClr val="000000"/>
                          </a:solidFill>
                          <a:effectLst/>
                          <a:latin typeface="Aptos Narrow"/>
                        </a:rPr>
                        <a:t>47189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ptos Narrow"/>
                        </a:rPr>
                        <a:t>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27F"/>
                    </a:solidFill>
                  </a:tcPr>
                </a:tc>
                <a:extLst>
                  <a:ext uri="{0D108BD9-81ED-4DB2-BD59-A6C34878D82A}">
                    <a16:rowId xmlns:a16="http://schemas.microsoft.com/office/drawing/2014/main" val="2124431503"/>
                  </a:ext>
                </a:extLst>
              </a:tr>
              <a:tr h="152332">
                <a:tc>
                  <a:txBody>
                    <a:bodyPr/>
                    <a:lstStyle/>
                    <a:p>
                      <a:pPr algn="l" fontAlgn="b"/>
                      <a:r>
                        <a:rPr lang="es-CO" sz="900" b="0" i="0" u="none" strike="noStrike">
                          <a:solidFill>
                            <a:srgbClr val="000000"/>
                          </a:solidFill>
                          <a:effectLst/>
                          <a:latin typeface="Aptos Narrow"/>
                        </a:rPr>
                        <a:t>SAN SEBASTIAN DE PALMITAS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ptos Narrow"/>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ctr"/>
                      <a:r>
                        <a:rPr lang="es-CO" sz="900" b="0" i="0" u="none" strike="noStrike">
                          <a:solidFill>
                            <a:srgbClr val="000000"/>
                          </a:solidFill>
                          <a:effectLst/>
                          <a:latin typeface="Aptos Narrow"/>
                        </a:rPr>
                        <a:t>6936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ptos Narrow"/>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extLst>
                  <a:ext uri="{0D108BD9-81ED-4DB2-BD59-A6C34878D82A}">
                    <a16:rowId xmlns:a16="http://schemas.microsoft.com/office/drawing/2014/main" val="2160380309"/>
                  </a:ext>
                </a:extLst>
              </a:tr>
              <a:tr h="160350">
                <a:tc>
                  <a:txBody>
                    <a:bodyPr/>
                    <a:lstStyle/>
                    <a:p>
                      <a:pPr algn="l" fontAlgn="b"/>
                      <a:r>
                        <a:rPr lang="es-CO" sz="900" b="1" i="0" u="none" strike="noStrike">
                          <a:solidFill>
                            <a:srgbClr val="000000"/>
                          </a:solidFill>
                          <a:effectLst/>
                          <a:latin typeface="Aptos Narrow"/>
                        </a:rPr>
                        <a:t>Total general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6F5"/>
                    </a:solidFill>
                  </a:tcPr>
                </a:tc>
                <a:tc>
                  <a:txBody>
                    <a:bodyPr/>
                    <a:lstStyle/>
                    <a:p>
                      <a:pPr algn="ctr" fontAlgn="ctr"/>
                      <a:r>
                        <a:rPr lang="es-CO" sz="900" b="1" i="0" u="none" strike="noStrike">
                          <a:solidFill>
                            <a:srgbClr val="000000"/>
                          </a:solidFill>
                          <a:effectLst/>
                          <a:latin typeface="Aptos Narrow"/>
                        </a:rPr>
                        <a:t>173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6F5"/>
                    </a:solidFill>
                  </a:tcPr>
                </a:tc>
                <a:tc>
                  <a:txBody>
                    <a:bodyPr/>
                    <a:lstStyle/>
                    <a:p>
                      <a:pPr algn="ctr" fontAlgn="ctr"/>
                      <a:r>
                        <a:rPr lang="es-CO" sz="900" b="1" i="0" u="none" strike="noStrike">
                          <a:solidFill>
                            <a:srgbClr val="000000"/>
                          </a:solidFill>
                          <a:effectLst/>
                          <a:latin typeface="Aptos Narrow"/>
                        </a:rPr>
                        <a:t>2787912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6F5"/>
                    </a:solidFill>
                  </a:tcPr>
                </a:tc>
                <a:tc>
                  <a:txBody>
                    <a:bodyPr/>
                    <a:lstStyle/>
                    <a:p>
                      <a:pPr algn="ctr" fontAlgn="ctr"/>
                      <a:r>
                        <a:rPr lang="es-CO" sz="900" b="1" i="0" u="none" strike="noStrike" dirty="0">
                          <a:solidFill>
                            <a:srgbClr val="000000"/>
                          </a:solidFill>
                          <a:effectLst/>
                          <a:latin typeface="Aptos Narrow"/>
                        </a:rPr>
                        <a:t>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6F5"/>
                    </a:solidFill>
                  </a:tcPr>
                </a:tc>
                <a:extLst>
                  <a:ext uri="{0D108BD9-81ED-4DB2-BD59-A6C34878D82A}">
                    <a16:rowId xmlns:a16="http://schemas.microsoft.com/office/drawing/2014/main" val="1028047944"/>
                  </a:ext>
                </a:extLst>
              </a:tr>
            </a:tbl>
          </a:graphicData>
        </a:graphic>
      </p:graphicFrame>
    </p:spTree>
    <p:extLst>
      <p:ext uri="{BB962C8B-B14F-4D97-AF65-F5344CB8AC3E}">
        <p14:creationId xmlns:p14="http://schemas.microsoft.com/office/powerpoint/2010/main" val="36978238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13 Rectángulo">
            <a:extLst>
              <a:ext uri="{FF2B5EF4-FFF2-40B4-BE49-F238E27FC236}">
                <a16:creationId xmlns:a16="http://schemas.microsoft.com/office/drawing/2014/main" id="{9EE3C3CF-4FDA-4CE5-B381-16916AFD5C42}"/>
              </a:ext>
            </a:extLst>
          </p:cNvPr>
          <p:cNvSpPr/>
          <p:nvPr/>
        </p:nvSpPr>
        <p:spPr>
          <a:xfrm>
            <a:off x="26767" y="4886462"/>
            <a:ext cx="7150840" cy="399570"/>
          </a:xfrm>
          <a:prstGeom prst="rect">
            <a:avLst/>
          </a:prstGeom>
          <a:solidFill>
            <a:schemeClr val="tx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 name="Rectángulo 1"/>
          <p:cNvSpPr/>
          <p:nvPr/>
        </p:nvSpPr>
        <p:spPr>
          <a:xfrm>
            <a:off x="0" y="-17514"/>
            <a:ext cx="2123207" cy="2212218"/>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O"/>
          </a:p>
        </p:txBody>
      </p:sp>
      <p:sp>
        <p:nvSpPr>
          <p:cNvPr id="26" name="13 Rectángulo">
            <a:extLst>
              <a:ext uri="{FF2B5EF4-FFF2-40B4-BE49-F238E27FC236}">
                <a16:creationId xmlns:a16="http://schemas.microsoft.com/office/drawing/2014/main" id="{9A921D88-2990-4967-BB1E-868FD37934E4}"/>
              </a:ext>
            </a:extLst>
          </p:cNvPr>
          <p:cNvSpPr/>
          <p:nvPr/>
        </p:nvSpPr>
        <p:spPr>
          <a:xfrm>
            <a:off x="2151839" y="-3382"/>
            <a:ext cx="5049059" cy="399570"/>
          </a:xfrm>
          <a:prstGeom prst="rect">
            <a:avLst/>
          </a:prstGeom>
          <a:solidFill>
            <a:schemeClr val="tx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1033" name="Picture 9"/>
          <p:cNvPicPr>
            <a:picLocks noChangeAspect="1" noChangeArrowheads="1"/>
          </p:cNvPicPr>
          <p:nvPr/>
        </p:nvPicPr>
        <p:blipFill rotWithShape="1">
          <a:blip r:embed="rId2">
            <a:extLst>
              <a:ext uri="{28A0092B-C50C-407E-A947-70E740481C1C}">
                <a14:useLocalDpi xmlns:a14="http://schemas.microsoft.com/office/drawing/2010/main" val="0"/>
              </a:ext>
            </a:extLst>
          </a:blip>
          <a:srcRect t="51432"/>
          <a:stretch/>
        </p:blipFill>
        <p:spPr bwMode="auto">
          <a:xfrm>
            <a:off x="8429" y="2203748"/>
            <a:ext cx="2143410" cy="2666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29714" y="492976"/>
            <a:ext cx="2562201" cy="276999"/>
          </a:xfrm>
          <a:prstGeom prst="rect">
            <a:avLst/>
          </a:prstGeom>
          <a:noFill/>
        </p:spPr>
        <p:txBody>
          <a:bodyPr wrap="square" rtlCol="0">
            <a:spAutoFit/>
          </a:bodyPr>
          <a:lstStyle/>
          <a:p>
            <a:r>
              <a:rPr lang="es-ES" sz="1200" b="1" dirty="0">
                <a:latin typeface="Arial Narrow" panose="020B0606020202030204" pitchFamily="34" charset="0"/>
              </a:rPr>
              <a:t>Periodo epidemiológico III - 2026</a:t>
            </a:r>
          </a:p>
        </p:txBody>
      </p:sp>
      <p:grpSp>
        <p:nvGrpSpPr>
          <p:cNvPr id="8" name="7 Grupo"/>
          <p:cNvGrpSpPr/>
          <p:nvPr/>
        </p:nvGrpSpPr>
        <p:grpSpPr>
          <a:xfrm>
            <a:off x="274008" y="3416239"/>
            <a:ext cx="1800200" cy="507733"/>
            <a:chOff x="2397524" y="3379972"/>
            <a:chExt cx="4508500" cy="904875"/>
          </a:xfrm>
        </p:grpSpPr>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234998" y="3479605"/>
              <a:ext cx="1873449" cy="603366"/>
            </a:xfrm>
            <a:prstGeom prst="rect">
              <a:avLst/>
            </a:prstGeom>
            <a:noFill/>
          </p:spPr>
          <p:txBody>
            <a:bodyPr wrap="square" rtlCol="0">
              <a:spAutoFit/>
            </a:bodyPr>
            <a:lstStyle/>
            <a:p>
              <a:pPr algn="ctr"/>
              <a:r>
                <a:rPr lang="es-ES" sz="1600" b="1" dirty="0">
                  <a:latin typeface="Arial Narrow" panose="020B0606020202030204" pitchFamily="34" charset="0"/>
                </a:rPr>
                <a:t>49637</a:t>
              </a:r>
            </a:p>
          </p:txBody>
        </p:sp>
      </p:grpSp>
      <p:sp>
        <p:nvSpPr>
          <p:cNvPr id="9" name="8 CuadroTexto"/>
          <p:cNvSpPr txBox="1"/>
          <p:nvPr/>
        </p:nvSpPr>
        <p:spPr>
          <a:xfrm>
            <a:off x="153946" y="3993995"/>
            <a:ext cx="1969261" cy="553998"/>
          </a:xfrm>
          <a:prstGeom prst="rect">
            <a:avLst/>
          </a:prstGeom>
          <a:noFill/>
        </p:spPr>
        <p:txBody>
          <a:bodyPr wrap="square" rtlCol="0">
            <a:spAutoFit/>
          </a:bodyPr>
          <a:lstStyle/>
          <a:p>
            <a:pPr algn="ctr"/>
            <a:r>
              <a:rPr lang="es-ES" sz="1000" b="1" dirty="0">
                <a:latin typeface="Arial Narrow" panose="020B0606020202030204" pitchFamily="34" charset="0"/>
              </a:rPr>
              <a:t>Variación porcentual de  13% 15908 casos  más respecto al año anterior donde se reportó 45287 casos</a:t>
            </a:r>
          </a:p>
        </p:txBody>
      </p:sp>
      <p:grpSp>
        <p:nvGrpSpPr>
          <p:cNvPr id="15" name="14 Grupo"/>
          <p:cNvGrpSpPr/>
          <p:nvPr/>
        </p:nvGrpSpPr>
        <p:grpSpPr>
          <a:xfrm>
            <a:off x="2189947" y="133319"/>
            <a:ext cx="936104" cy="261610"/>
            <a:chOff x="2448322" y="74775"/>
            <a:chExt cx="936104" cy="261610"/>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a:latin typeface="Arial Narrow" panose="020B0606020202030204" pitchFamily="34" charset="0"/>
              </a:rPr>
              <a:t>Pág</a:t>
            </a:r>
            <a:r>
              <a:rPr lang="es-ES" sz="1050" b="1" dirty="0" smtClean="0">
                <a:latin typeface="Arial Narrow" panose="020B0606020202030204" pitchFamily="34" charset="0"/>
              </a:rPr>
              <a:t>. 29 </a:t>
            </a:r>
            <a:endParaRPr lang="es-ES" sz="1050" b="1" dirty="0">
              <a:latin typeface="Arial Narrow" panose="020B0606020202030204" pitchFamily="34" charset="0"/>
            </a:endParaRPr>
          </a:p>
        </p:txBody>
      </p:sp>
      <p:sp>
        <p:nvSpPr>
          <p:cNvPr id="37" name="36 Título"/>
          <p:cNvSpPr>
            <a:spLocks noGrp="1"/>
          </p:cNvSpPr>
          <p:nvPr>
            <p:ph type="ctrTitle"/>
          </p:nvPr>
        </p:nvSpPr>
        <p:spPr>
          <a:xfrm>
            <a:off x="-74280" y="13332"/>
            <a:ext cx="2208885" cy="477054"/>
          </a:xfrm>
          <a:noFill/>
        </p:spPr>
        <p:txBody>
          <a:bodyPr wrap="square" rtlCol="0">
            <a:spAutoFit/>
          </a:bodyPr>
          <a:lstStyle/>
          <a:p>
            <a:r>
              <a:rPr lang="es-ES" sz="2500" b="1" dirty="0">
                <a:solidFill>
                  <a:srgbClr val="C00000"/>
                </a:solidFill>
                <a:latin typeface="Arial Narrow" panose="020B0606020202030204" pitchFamily="34" charset="0"/>
                <a:ea typeface="+mn-ea"/>
                <a:cs typeface="+mn-cs"/>
              </a:rPr>
              <a:t>EDA</a:t>
            </a:r>
          </a:p>
        </p:txBody>
      </p:sp>
      <p:grpSp>
        <p:nvGrpSpPr>
          <p:cNvPr id="31" name="25 Grupo">
            <a:extLst>
              <a:ext uri="{FF2B5EF4-FFF2-40B4-BE49-F238E27FC236}">
                <a16:creationId xmlns:a16="http://schemas.microsoft.com/office/drawing/2014/main" id="{891DEE5B-9E4E-4ACC-9414-5FCA2099358C}"/>
              </a:ext>
            </a:extLst>
          </p:cNvPr>
          <p:cNvGrpSpPr/>
          <p:nvPr/>
        </p:nvGrpSpPr>
        <p:grpSpPr>
          <a:xfrm>
            <a:off x="153946" y="4965888"/>
            <a:ext cx="4253462" cy="307777"/>
            <a:chOff x="2448322" y="74775"/>
            <a:chExt cx="4253462" cy="307777"/>
          </a:xfrm>
        </p:grpSpPr>
        <p:sp>
          <p:nvSpPr>
            <p:cNvPr id="32" name="26 Elipse">
              <a:extLst>
                <a:ext uri="{FF2B5EF4-FFF2-40B4-BE49-F238E27FC236}">
                  <a16:creationId xmlns:a16="http://schemas.microsoft.com/office/drawing/2014/main" id="{509D6518-DA4B-4F01-A9AF-597DBC0844FA}"/>
                </a:ext>
              </a:extLst>
            </p:cNvPr>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33" name="27 Conector recto">
              <a:extLst>
                <a:ext uri="{FF2B5EF4-FFF2-40B4-BE49-F238E27FC236}">
                  <a16:creationId xmlns:a16="http://schemas.microsoft.com/office/drawing/2014/main" id="{1B84D9F1-C756-4DEB-91FC-368214E77225}"/>
                </a:ext>
              </a:extLst>
            </p:cNvPr>
            <p:cNvCxnSpPr>
              <a:stCxn id="32"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34" name="28 CuadroTexto">
              <a:extLst>
                <a:ext uri="{FF2B5EF4-FFF2-40B4-BE49-F238E27FC236}">
                  <a16:creationId xmlns:a16="http://schemas.microsoft.com/office/drawing/2014/main" id="{C5D17E55-25B3-4DE0-8BC3-BB4BC3D45817}"/>
                </a:ext>
              </a:extLst>
            </p:cNvPr>
            <p:cNvSpPr txBox="1"/>
            <p:nvPr/>
          </p:nvSpPr>
          <p:spPr>
            <a:xfrm>
              <a:off x="3302538" y="74775"/>
              <a:ext cx="3399246" cy="307777"/>
            </a:xfrm>
            <a:prstGeom prst="rect">
              <a:avLst/>
            </a:prstGeom>
            <a:noFill/>
          </p:spPr>
          <p:txBody>
            <a:bodyPr wrap="square" rtlCol="0">
              <a:spAutoFit/>
            </a:bodyPr>
            <a:lstStyle/>
            <a:p>
              <a:r>
                <a:rPr lang="es-ES" b="1" dirty="0">
                  <a:solidFill>
                    <a:schemeClr val="tx1"/>
                  </a:solidFill>
                  <a:latin typeface="Arial Narrow" panose="020B0606020202030204" pitchFamily="34" charset="0"/>
                </a:rPr>
                <a:t>Comportamiento variables de interés</a:t>
              </a:r>
            </a:p>
          </p:txBody>
        </p:sp>
      </p:grpSp>
      <p:sp>
        <p:nvSpPr>
          <p:cNvPr id="102" name="63 CuadroTexto">
            <a:extLst>
              <a:ext uri="{FF2B5EF4-FFF2-40B4-BE49-F238E27FC236}">
                <a16:creationId xmlns:a16="http://schemas.microsoft.com/office/drawing/2014/main" id="{3353A748-2BBF-43D6-B270-01758623E520}"/>
              </a:ext>
            </a:extLst>
          </p:cNvPr>
          <p:cNvSpPr txBox="1"/>
          <p:nvPr/>
        </p:nvSpPr>
        <p:spPr>
          <a:xfrm>
            <a:off x="3131591" y="94856"/>
            <a:ext cx="2444026" cy="276999"/>
          </a:xfrm>
          <a:prstGeom prst="rect">
            <a:avLst/>
          </a:prstGeom>
          <a:noFill/>
        </p:spPr>
        <p:txBody>
          <a:bodyPr wrap="square" rtlCol="0">
            <a:spAutoFit/>
          </a:bodyPr>
          <a:lstStyle/>
          <a:p>
            <a:r>
              <a:rPr lang="es-ES" sz="1200" b="1" dirty="0">
                <a:solidFill>
                  <a:schemeClr val="tx1"/>
                </a:solidFill>
                <a:latin typeface="Arial Narrow" panose="020B0606020202030204" pitchFamily="34" charset="0"/>
              </a:rPr>
              <a:t>Incidencia por 1000 habitantes</a:t>
            </a:r>
          </a:p>
        </p:txBody>
      </p:sp>
      <p:sp>
        <p:nvSpPr>
          <p:cNvPr id="104" name="69 Rectángulo">
            <a:extLst>
              <a:ext uri="{FF2B5EF4-FFF2-40B4-BE49-F238E27FC236}">
                <a16:creationId xmlns:a16="http://schemas.microsoft.com/office/drawing/2014/main" id="{577C6B3B-B460-4927-9B4E-37B3591AAB0F}"/>
              </a:ext>
            </a:extLst>
          </p:cNvPr>
          <p:cNvSpPr/>
          <p:nvPr/>
        </p:nvSpPr>
        <p:spPr>
          <a:xfrm>
            <a:off x="2103083" y="4314433"/>
            <a:ext cx="5018700" cy="507831"/>
          </a:xfrm>
          <a:prstGeom prst="rect">
            <a:avLst/>
          </a:prstGeom>
        </p:spPr>
        <p:txBody>
          <a:bodyPr wrap="square">
            <a:spAutoFit/>
          </a:bodyPr>
          <a:lstStyle/>
          <a:p>
            <a:r>
              <a:rPr lang="es-ES" sz="600" dirty="0">
                <a:latin typeface="Arial Narrow" panose="020B0606020202030204" pitchFamily="34" charset="0"/>
              </a:rPr>
              <a:t>Fuente: SIVIGILA. Secretaria de Salud de Medellín Distrito de Ciencia Tecnología e Innovación.</a:t>
            </a:r>
          </a:p>
          <a:p>
            <a:pPr algn="just"/>
            <a:r>
              <a:rPr lang="es-ES" sz="1050" dirty="0">
                <a:latin typeface="Arial Narrow" panose="020B0606020202030204" pitchFamily="34" charset="0"/>
              </a:rPr>
              <a:t>Figura. Incidencia de los casos notificados EDA del 2018 al 2026. </a:t>
            </a:r>
          </a:p>
          <a:p>
            <a:pPr algn="just"/>
            <a:r>
              <a:rPr lang="es-ES" sz="1050" dirty="0">
                <a:latin typeface="Arial Narrow" panose="020B0606020202030204" pitchFamily="34" charset="0"/>
              </a:rPr>
              <a:t>semana 12 2026(p). </a:t>
            </a:r>
          </a:p>
        </p:txBody>
      </p:sp>
      <p:grpSp>
        <p:nvGrpSpPr>
          <p:cNvPr id="173" name="5 Grupo">
            <a:extLst>
              <a:ext uri="{FF2B5EF4-FFF2-40B4-BE49-F238E27FC236}">
                <a16:creationId xmlns:a16="http://schemas.microsoft.com/office/drawing/2014/main" id="{A99DF991-3E92-462B-B152-97F5787F5E3D}"/>
              </a:ext>
            </a:extLst>
          </p:cNvPr>
          <p:cNvGrpSpPr/>
          <p:nvPr/>
        </p:nvGrpSpPr>
        <p:grpSpPr>
          <a:xfrm>
            <a:off x="117918" y="5740989"/>
            <a:ext cx="1577739" cy="2805222"/>
            <a:chOff x="1043849" y="553075"/>
            <a:chExt cx="855596" cy="1490470"/>
          </a:xfrm>
        </p:grpSpPr>
        <p:pic>
          <p:nvPicPr>
            <p:cNvPr id="174" name="Picture 3">
              <a:extLst>
                <a:ext uri="{FF2B5EF4-FFF2-40B4-BE49-F238E27FC236}">
                  <a16:creationId xmlns:a16="http://schemas.microsoft.com/office/drawing/2014/main" id="{C242ADE3-ACE3-45EC-9394-631610310CF9}"/>
                </a:ext>
              </a:extLst>
            </p:cNvPr>
            <p:cNvPicPr>
              <a:picLocks noChangeAspect="1" noChangeArrowheads="1"/>
            </p:cNvPicPr>
            <p:nvPr/>
          </p:nvPicPr>
          <p:blipFill rotWithShape="1">
            <a:blip r:embed="rId4">
              <a:biLevel thresh="75000"/>
              <a:extLst>
                <a:ext uri="{28A0092B-C50C-407E-A947-70E740481C1C}">
                  <a14:useLocalDpi xmlns:a14="http://schemas.microsoft.com/office/drawing/2010/main" val="0"/>
                </a:ext>
              </a:extLst>
            </a:blip>
            <a:srcRect t="10614" r="84474"/>
            <a:stretch/>
          </p:blipFill>
          <p:spPr bwMode="auto">
            <a:xfrm>
              <a:off x="1131620" y="553075"/>
              <a:ext cx="737696" cy="720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5" name="11 Rectángulo redondeado">
              <a:extLst>
                <a:ext uri="{FF2B5EF4-FFF2-40B4-BE49-F238E27FC236}">
                  <a16:creationId xmlns:a16="http://schemas.microsoft.com/office/drawing/2014/main" id="{82DC7C44-08F7-4A53-A069-2B556827F2E8}"/>
                </a:ext>
              </a:extLst>
            </p:cNvPr>
            <p:cNvSpPr/>
            <p:nvPr/>
          </p:nvSpPr>
          <p:spPr>
            <a:xfrm>
              <a:off x="1056217" y="1473393"/>
              <a:ext cx="823233" cy="35438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44,0%</a:t>
              </a:r>
            </a:p>
          </p:txBody>
        </p:sp>
        <p:sp>
          <p:nvSpPr>
            <p:cNvPr id="176" name="3 Rectángulo">
              <a:extLst>
                <a:ext uri="{FF2B5EF4-FFF2-40B4-BE49-F238E27FC236}">
                  <a16:creationId xmlns:a16="http://schemas.microsoft.com/office/drawing/2014/main" id="{3BE6ECAE-8935-46D8-A315-BC14D70B1A08}"/>
                </a:ext>
              </a:extLst>
            </p:cNvPr>
            <p:cNvSpPr/>
            <p:nvPr/>
          </p:nvSpPr>
          <p:spPr>
            <a:xfrm>
              <a:off x="1088994" y="1258859"/>
              <a:ext cx="717535" cy="197550"/>
            </a:xfrm>
            <a:prstGeom prst="rect">
              <a:avLst/>
            </a:prstGeom>
          </p:spPr>
          <p:txBody>
            <a:bodyPr wrap="square">
              <a:spAutoFit/>
            </a:bodyPr>
            <a:lstStyle/>
            <a:p>
              <a:pPr algn="ctr"/>
              <a:r>
                <a:rPr lang="es-ES" sz="1600" b="1" u="sng" dirty="0">
                  <a:latin typeface="Arial Narrow" panose="020B0606020202030204" pitchFamily="34" charset="0"/>
                </a:rPr>
                <a:t>Masculino</a:t>
              </a:r>
              <a:endParaRPr lang="es-ES" sz="1600" b="1" u="sng" dirty="0">
                <a:solidFill>
                  <a:sysClr val="windowText" lastClr="000000"/>
                </a:solidFill>
                <a:latin typeface="Arial Narrow" panose="020B0606020202030204" pitchFamily="34" charset="0"/>
              </a:endParaRPr>
            </a:p>
          </p:txBody>
        </p:sp>
        <p:sp>
          <p:nvSpPr>
            <p:cNvPr id="177" name="4 Rectángulo">
              <a:extLst>
                <a:ext uri="{FF2B5EF4-FFF2-40B4-BE49-F238E27FC236}">
                  <a16:creationId xmlns:a16="http://schemas.microsoft.com/office/drawing/2014/main" id="{3E4B45A7-5641-480B-B128-A5DFBE97D98D}"/>
                </a:ext>
              </a:extLst>
            </p:cNvPr>
            <p:cNvSpPr/>
            <p:nvPr/>
          </p:nvSpPr>
          <p:spPr>
            <a:xfrm>
              <a:off x="1043849" y="1863665"/>
              <a:ext cx="855596" cy="179880"/>
            </a:xfrm>
            <a:prstGeom prst="rect">
              <a:avLst/>
            </a:prstGeom>
          </p:spPr>
          <p:txBody>
            <a:bodyPr wrap="square">
              <a:spAutoFit/>
            </a:bodyPr>
            <a:lstStyle/>
            <a:p>
              <a:pPr algn="ctr"/>
              <a:r>
                <a:rPr lang="es-ES" sz="1600" b="1" dirty="0">
                  <a:latin typeface="Arial Narrow" panose="020B0606020202030204" pitchFamily="34" charset="0"/>
                </a:rPr>
                <a:t>21838 casos</a:t>
              </a:r>
              <a:endParaRPr lang="es-CO" sz="1600" dirty="0"/>
            </a:p>
          </p:txBody>
        </p:sp>
      </p:grpSp>
      <p:grpSp>
        <p:nvGrpSpPr>
          <p:cNvPr id="178" name="2 Grupo">
            <a:extLst>
              <a:ext uri="{FF2B5EF4-FFF2-40B4-BE49-F238E27FC236}">
                <a16:creationId xmlns:a16="http://schemas.microsoft.com/office/drawing/2014/main" id="{240B3408-5E6E-4FDF-8C51-1715F9784706}"/>
              </a:ext>
            </a:extLst>
          </p:cNvPr>
          <p:cNvGrpSpPr/>
          <p:nvPr/>
        </p:nvGrpSpPr>
        <p:grpSpPr>
          <a:xfrm>
            <a:off x="1803303" y="5807034"/>
            <a:ext cx="1797147" cy="2761653"/>
            <a:chOff x="1851353" y="1057131"/>
            <a:chExt cx="957376" cy="1592342"/>
          </a:xfrm>
        </p:grpSpPr>
        <p:sp>
          <p:nvSpPr>
            <p:cNvPr id="179" name="41 Rectángulo redondeado">
              <a:extLst>
                <a:ext uri="{FF2B5EF4-FFF2-40B4-BE49-F238E27FC236}">
                  <a16:creationId xmlns:a16="http://schemas.microsoft.com/office/drawing/2014/main" id="{951AA765-2D1E-4B9A-8105-3F69D550CCE9}"/>
                </a:ext>
              </a:extLst>
            </p:cNvPr>
            <p:cNvSpPr/>
            <p:nvPr/>
          </p:nvSpPr>
          <p:spPr>
            <a:xfrm>
              <a:off x="1951319" y="2030050"/>
              <a:ext cx="790940"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56,0%</a:t>
              </a:r>
            </a:p>
          </p:txBody>
        </p:sp>
        <p:sp>
          <p:nvSpPr>
            <p:cNvPr id="180" name="31 Rectángulo">
              <a:extLst>
                <a:ext uri="{FF2B5EF4-FFF2-40B4-BE49-F238E27FC236}">
                  <a16:creationId xmlns:a16="http://schemas.microsoft.com/office/drawing/2014/main" id="{A07EF153-B498-4343-AD2C-E14ED910739B}"/>
                </a:ext>
              </a:extLst>
            </p:cNvPr>
            <p:cNvSpPr/>
            <p:nvPr/>
          </p:nvSpPr>
          <p:spPr>
            <a:xfrm>
              <a:off x="1879284" y="1782397"/>
              <a:ext cx="929445" cy="232248"/>
            </a:xfrm>
            <a:prstGeom prst="rect">
              <a:avLst/>
            </a:prstGeom>
          </p:spPr>
          <p:txBody>
            <a:bodyPr wrap="square">
              <a:spAutoFit/>
            </a:bodyPr>
            <a:lstStyle/>
            <a:p>
              <a:pPr algn="ctr"/>
              <a:r>
                <a:rPr lang="es-ES" sz="1600" b="1" u="sng" dirty="0">
                  <a:latin typeface="Arial Narrow" panose="020B0606020202030204" pitchFamily="34" charset="0"/>
                </a:rPr>
                <a:t>Femenino</a:t>
              </a:r>
              <a:endParaRPr lang="es-ES" sz="1600" b="1" u="sng" dirty="0">
                <a:solidFill>
                  <a:sysClr val="windowText" lastClr="000000"/>
                </a:solidFill>
                <a:latin typeface="Arial Narrow" panose="020B0606020202030204" pitchFamily="34" charset="0"/>
              </a:endParaRPr>
            </a:p>
          </p:txBody>
        </p:sp>
        <p:sp>
          <p:nvSpPr>
            <p:cNvPr id="181" name="34 Rectángulo">
              <a:extLst>
                <a:ext uri="{FF2B5EF4-FFF2-40B4-BE49-F238E27FC236}">
                  <a16:creationId xmlns:a16="http://schemas.microsoft.com/office/drawing/2014/main" id="{DA4498F3-588D-4061-BF9A-6202CC261B3B}"/>
                </a:ext>
              </a:extLst>
            </p:cNvPr>
            <p:cNvSpPr/>
            <p:nvPr/>
          </p:nvSpPr>
          <p:spPr>
            <a:xfrm>
              <a:off x="2071611" y="2454266"/>
              <a:ext cx="623556" cy="195207"/>
            </a:xfrm>
            <a:prstGeom prst="rect">
              <a:avLst/>
            </a:prstGeom>
          </p:spPr>
          <p:txBody>
            <a:bodyPr wrap="none">
              <a:spAutoFit/>
            </a:bodyPr>
            <a:lstStyle/>
            <a:p>
              <a:pPr algn="ctr"/>
              <a:r>
                <a:rPr lang="es-ES" sz="1600" b="1" dirty="0">
                  <a:latin typeface="Arial Narrow" panose="020B0606020202030204" pitchFamily="34" charset="0"/>
                </a:rPr>
                <a:t>27799 casos</a:t>
              </a:r>
              <a:endParaRPr lang="es-CO" sz="1600" dirty="0"/>
            </a:p>
          </p:txBody>
        </p:sp>
        <p:pic>
          <p:nvPicPr>
            <p:cNvPr id="182" name="Picture 3">
              <a:extLst>
                <a:ext uri="{FF2B5EF4-FFF2-40B4-BE49-F238E27FC236}">
                  <a16:creationId xmlns:a16="http://schemas.microsoft.com/office/drawing/2014/main" id="{0A81E725-8FF1-4AC2-A9E4-1066E2AB5B7D}"/>
                </a:ext>
              </a:extLst>
            </p:cNvPr>
            <p:cNvPicPr>
              <a:picLocks noChangeAspect="1" noChangeArrowheads="1"/>
            </p:cNvPicPr>
            <p:nvPr/>
          </p:nvPicPr>
          <p:blipFill rotWithShape="1">
            <a:blip r:embed="rId4">
              <a:biLevel thresh="75000"/>
              <a:extLst>
                <a:ext uri="{28A0092B-C50C-407E-A947-70E740481C1C}">
                  <a14:useLocalDpi xmlns:a14="http://schemas.microsoft.com/office/drawing/2010/main" val="0"/>
                </a:ext>
              </a:extLst>
            </a:blip>
            <a:srcRect l="29313" t="7366" r="56038"/>
            <a:stretch/>
          </p:blipFill>
          <p:spPr bwMode="auto">
            <a:xfrm>
              <a:off x="1851353" y="1057131"/>
              <a:ext cx="857424" cy="7482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229" name="Picture 5">
            <a:extLst>
              <a:ext uri="{FF2B5EF4-FFF2-40B4-BE49-F238E27FC236}">
                <a16:creationId xmlns:a16="http://schemas.microsoft.com/office/drawing/2014/main" id="{6F84255A-07F8-4FA3-AE45-455BD36A6FE3}"/>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8861" b="100000" l="9769" r="35476"/>
                    </a14:imgEffect>
                  </a14:imgLayer>
                </a14:imgProps>
              </a:ext>
              <a:ext uri="{28A0092B-C50C-407E-A947-70E740481C1C}">
                <a14:useLocalDpi xmlns:a14="http://schemas.microsoft.com/office/drawing/2010/main" val="0"/>
              </a:ext>
            </a:extLst>
          </a:blip>
          <a:srcRect l="10893" r="64411"/>
          <a:stretch/>
        </p:blipFill>
        <p:spPr bwMode="auto">
          <a:xfrm>
            <a:off x="3758428" y="5620810"/>
            <a:ext cx="1744716" cy="14440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30" name="84 Grupo">
            <a:extLst>
              <a:ext uri="{FF2B5EF4-FFF2-40B4-BE49-F238E27FC236}">
                <a16:creationId xmlns:a16="http://schemas.microsoft.com/office/drawing/2014/main" id="{F60434E7-5686-46C2-A965-C44B18DFBD4D}"/>
              </a:ext>
            </a:extLst>
          </p:cNvPr>
          <p:cNvGrpSpPr/>
          <p:nvPr/>
        </p:nvGrpSpPr>
        <p:grpSpPr>
          <a:xfrm>
            <a:off x="3931867" y="7090732"/>
            <a:ext cx="1484720" cy="1028103"/>
            <a:chOff x="-14122" y="7072716"/>
            <a:chExt cx="1229607" cy="728282"/>
          </a:xfrm>
        </p:grpSpPr>
        <p:sp>
          <p:nvSpPr>
            <p:cNvPr id="231" name="85 CuadroTexto">
              <a:extLst>
                <a:ext uri="{FF2B5EF4-FFF2-40B4-BE49-F238E27FC236}">
                  <a16:creationId xmlns:a16="http://schemas.microsoft.com/office/drawing/2014/main" id="{1023BD99-5D0D-4548-A66E-9B0094B6FA43}"/>
                </a:ext>
              </a:extLst>
            </p:cNvPr>
            <p:cNvSpPr txBox="1"/>
            <p:nvPr/>
          </p:nvSpPr>
          <p:spPr>
            <a:xfrm>
              <a:off x="-14122" y="7072716"/>
              <a:ext cx="1229607" cy="584775"/>
            </a:xfrm>
            <a:prstGeom prst="rect">
              <a:avLst/>
            </a:prstGeom>
            <a:noFill/>
          </p:spPr>
          <p:txBody>
            <a:bodyPr wrap="square" rtlCol="0">
              <a:spAutoFit/>
            </a:bodyPr>
            <a:lstStyle/>
            <a:p>
              <a:pPr algn="ctr"/>
              <a:r>
                <a:rPr lang="es-ES" sz="1600" b="1" u="sng" dirty="0">
                  <a:latin typeface="Arial Narrow" panose="020B0606020202030204" pitchFamily="34" charset="0"/>
                </a:rPr>
                <a:t>Hospitalizados</a:t>
              </a:r>
            </a:p>
          </p:txBody>
        </p:sp>
        <p:sp>
          <p:nvSpPr>
            <p:cNvPr id="232" name="86 Rectángulo redondeado">
              <a:extLst>
                <a:ext uri="{FF2B5EF4-FFF2-40B4-BE49-F238E27FC236}">
                  <a16:creationId xmlns:a16="http://schemas.microsoft.com/office/drawing/2014/main" id="{DBD2D868-9ACD-42EC-AC41-4D35E0EB1FD6}"/>
                </a:ext>
              </a:extLst>
            </p:cNvPr>
            <p:cNvSpPr/>
            <p:nvPr/>
          </p:nvSpPr>
          <p:spPr>
            <a:xfrm>
              <a:off x="69701" y="7358665"/>
              <a:ext cx="963736" cy="442333"/>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2,4%</a:t>
              </a:r>
            </a:p>
          </p:txBody>
        </p:sp>
      </p:grpSp>
      <p:pic>
        <p:nvPicPr>
          <p:cNvPr id="233" name="Picture 6">
            <a:extLst>
              <a:ext uri="{FF2B5EF4-FFF2-40B4-BE49-F238E27FC236}">
                <a16:creationId xmlns:a16="http://schemas.microsoft.com/office/drawing/2014/main" id="{18898D55-DDCA-423C-BCFF-0483373B7B5E}"/>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0" b="100000" l="55467" r="84267"/>
                    </a14:imgEffect>
                  </a14:imgLayer>
                </a14:imgProps>
              </a:ext>
              <a:ext uri="{28A0092B-C50C-407E-A947-70E740481C1C}">
                <a14:useLocalDpi xmlns:a14="http://schemas.microsoft.com/office/drawing/2010/main" val="0"/>
              </a:ext>
            </a:extLst>
          </a:blip>
          <a:srcRect l="55406" r="19477"/>
          <a:stretch/>
        </p:blipFill>
        <p:spPr bwMode="auto">
          <a:xfrm>
            <a:off x="5347115" y="5754462"/>
            <a:ext cx="1810997" cy="1539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34" name="88 Grupo">
            <a:extLst>
              <a:ext uri="{FF2B5EF4-FFF2-40B4-BE49-F238E27FC236}">
                <a16:creationId xmlns:a16="http://schemas.microsoft.com/office/drawing/2014/main" id="{432E63CC-DDE1-4FAE-9270-8F5CFAFC10D7}"/>
              </a:ext>
            </a:extLst>
          </p:cNvPr>
          <p:cNvGrpSpPr/>
          <p:nvPr/>
        </p:nvGrpSpPr>
        <p:grpSpPr>
          <a:xfrm>
            <a:off x="5820329" y="7075263"/>
            <a:ext cx="1229607" cy="1000574"/>
            <a:chOff x="-14122" y="7072716"/>
            <a:chExt cx="1229607" cy="574904"/>
          </a:xfrm>
        </p:grpSpPr>
        <p:sp>
          <p:nvSpPr>
            <p:cNvPr id="235" name="89 CuadroTexto">
              <a:extLst>
                <a:ext uri="{FF2B5EF4-FFF2-40B4-BE49-F238E27FC236}">
                  <a16:creationId xmlns:a16="http://schemas.microsoft.com/office/drawing/2014/main" id="{6E30CD0D-60E0-4C43-ADC3-085FC5D5E5E2}"/>
                </a:ext>
              </a:extLst>
            </p:cNvPr>
            <p:cNvSpPr txBox="1"/>
            <p:nvPr/>
          </p:nvSpPr>
          <p:spPr>
            <a:xfrm>
              <a:off x="-14122" y="7072716"/>
              <a:ext cx="1229607" cy="280666"/>
            </a:xfrm>
            <a:prstGeom prst="rect">
              <a:avLst/>
            </a:prstGeom>
            <a:noFill/>
          </p:spPr>
          <p:txBody>
            <a:bodyPr wrap="square" rtlCol="0">
              <a:spAutoFit/>
            </a:bodyPr>
            <a:lstStyle/>
            <a:p>
              <a:pPr algn="ctr"/>
              <a:r>
                <a:rPr lang="es-ES" sz="1600" b="1" u="sng" dirty="0">
                  <a:latin typeface="Arial Narrow" panose="020B0606020202030204" pitchFamily="34" charset="0"/>
                </a:rPr>
                <a:t>Defunciones</a:t>
              </a:r>
            </a:p>
          </p:txBody>
        </p:sp>
        <p:sp>
          <p:nvSpPr>
            <p:cNvPr id="236" name="90 Rectángulo redondeado">
              <a:extLst>
                <a:ext uri="{FF2B5EF4-FFF2-40B4-BE49-F238E27FC236}">
                  <a16:creationId xmlns:a16="http://schemas.microsoft.com/office/drawing/2014/main" id="{B60CBF29-731C-48E1-9FD1-C4BD0450F758}"/>
                </a:ext>
              </a:extLst>
            </p:cNvPr>
            <p:cNvSpPr/>
            <p:nvPr/>
          </p:nvSpPr>
          <p:spPr>
            <a:xfrm>
              <a:off x="15519" y="7287580"/>
              <a:ext cx="1177157"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0%</a:t>
              </a:r>
            </a:p>
          </p:txBody>
        </p:sp>
      </p:grpSp>
      <p:pic>
        <p:nvPicPr>
          <p:cNvPr id="17" name="Imagen 16">
            <a:extLst>
              <a:ext uri="{FF2B5EF4-FFF2-40B4-BE49-F238E27FC236}">
                <a16:creationId xmlns:a16="http://schemas.microsoft.com/office/drawing/2014/main" id="{8F16D584-5B4C-4B15-AA9D-5557E1B0EC81}"/>
              </a:ext>
            </a:extLst>
          </p:cNvPr>
          <p:cNvPicPr>
            <a:picLocks noChangeAspect="1"/>
          </p:cNvPicPr>
          <p:nvPr/>
        </p:nvPicPr>
        <p:blipFill>
          <a:blip r:embed="rId9"/>
          <a:stretch>
            <a:fillRect/>
          </a:stretch>
        </p:blipFill>
        <p:spPr>
          <a:xfrm>
            <a:off x="381351" y="728279"/>
            <a:ext cx="1359954" cy="1405763"/>
          </a:xfrm>
          <a:prstGeom prst="rect">
            <a:avLst/>
          </a:prstGeom>
        </p:spPr>
      </p:pic>
      <p:sp>
        <p:nvSpPr>
          <p:cNvPr id="97" name="34 Rectángulo">
            <a:extLst>
              <a:ext uri="{FF2B5EF4-FFF2-40B4-BE49-F238E27FC236}">
                <a16:creationId xmlns:a16="http://schemas.microsoft.com/office/drawing/2014/main" id="{4156504F-3F9C-4162-AB0E-33F61014B6EC}"/>
              </a:ext>
            </a:extLst>
          </p:cNvPr>
          <p:cNvSpPr/>
          <p:nvPr/>
        </p:nvSpPr>
        <p:spPr>
          <a:xfrm>
            <a:off x="4101764" y="8197445"/>
            <a:ext cx="1077539" cy="338554"/>
          </a:xfrm>
          <a:prstGeom prst="rect">
            <a:avLst/>
          </a:prstGeom>
        </p:spPr>
        <p:txBody>
          <a:bodyPr wrap="none">
            <a:spAutoFit/>
          </a:bodyPr>
          <a:lstStyle/>
          <a:p>
            <a:pPr algn="ctr"/>
            <a:r>
              <a:rPr lang="es-ES" sz="1600" b="1" dirty="0">
                <a:latin typeface="Arial Narrow" panose="020B0606020202030204" pitchFamily="34" charset="0"/>
              </a:rPr>
              <a:t>1205 casos</a:t>
            </a:r>
            <a:endParaRPr lang="es-CO" sz="1600" dirty="0"/>
          </a:p>
        </p:txBody>
      </p:sp>
      <p:sp>
        <p:nvSpPr>
          <p:cNvPr id="98" name="34 Rectángulo">
            <a:extLst>
              <a:ext uri="{FF2B5EF4-FFF2-40B4-BE49-F238E27FC236}">
                <a16:creationId xmlns:a16="http://schemas.microsoft.com/office/drawing/2014/main" id="{2CE3F871-D58C-45D2-A73A-109459F87CFB}"/>
              </a:ext>
            </a:extLst>
          </p:cNvPr>
          <p:cNvSpPr/>
          <p:nvPr/>
        </p:nvSpPr>
        <p:spPr>
          <a:xfrm>
            <a:off x="6078220" y="8140106"/>
            <a:ext cx="798616" cy="338554"/>
          </a:xfrm>
          <a:prstGeom prst="rect">
            <a:avLst/>
          </a:prstGeom>
        </p:spPr>
        <p:txBody>
          <a:bodyPr wrap="none">
            <a:spAutoFit/>
          </a:bodyPr>
          <a:lstStyle/>
          <a:p>
            <a:pPr algn="ctr"/>
            <a:r>
              <a:rPr lang="es-ES" sz="1600" b="1" dirty="0">
                <a:latin typeface="Arial Narrow" panose="020B0606020202030204" pitchFamily="34" charset="0"/>
              </a:rPr>
              <a:t>1 casos</a:t>
            </a:r>
            <a:endParaRPr lang="es-CO" sz="1600" dirty="0"/>
          </a:p>
        </p:txBody>
      </p:sp>
      <p:pic>
        <p:nvPicPr>
          <p:cNvPr id="4" name="Imagen 3">
            <a:extLst>
              <a:ext uri="{FF2B5EF4-FFF2-40B4-BE49-F238E27FC236}">
                <a16:creationId xmlns:a16="http://schemas.microsoft.com/office/drawing/2014/main" id="{7926FD02-BBFC-401F-BDED-C793C9608F54}"/>
              </a:ext>
            </a:extLst>
          </p:cNvPr>
          <p:cNvPicPr>
            <a:picLocks noChangeAspect="1"/>
          </p:cNvPicPr>
          <p:nvPr/>
        </p:nvPicPr>
        <p:blipFill>
          <a:blip r:embed="rId10"/>
          <a:stretch>
            <a:fillRect/>
          </a:stretch>
        </p:blipFill>
        <p:spPr>
          <a:xfrm>
            <a:off x="2199778" y="925095"/>
            <a:ext cx="4952088" cy="3054559"/>
          </a:xfrm>
          <a:prstGeom prst="rect">
            <a:avLst/>
          </a:prstGeom>
        </p:spPr>
      </p:pic>
    </p:spTree>
    <p:extLst>
      <p:ext uri="{BB962C8B-B14F-4D97-AF65-F5344CB8AC3E}">
        <p14:creationId xmlns:p14="http://schemas.microsoft.com/office/powerpoint/2010/main" val="23579327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8" y="1"/>
            <a:ext cx="2223924" cy="28241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rotWithShape="1">
          <a:blip r:embed="rId4">
            <a:extLst>
              <a:ext uri="{28A0092B-C50C-407E-A947-70E740481C1C}">
                <a14:useLocalDpi xmlns:a14="http://schemas.microsoft.com/office/drawing/2010/main" val="0"/>
              </a:ext>
            </a:extLst>
          </a:blip>
          <a:srcRect t="51432"/>
          <a:stretch/>
        </p:blipFill>
        <p:spPr bwMode="auto">
          <a:xfrm>
            <a:off x="0" y="2824179"/>
            <a:ext cx="2232223" cy="2666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4809" y="623805"/>
            <a:ext cx="2231109" cy="276999"/>
          </a:xfrm>
          <a:prstGeom prst="rect">
            <a:avLst/>
          </a:prstGeom>
          <a:noFill/>
        </p:spPr>
        <p:txBody>
          <a:bodyPr wrap="square" rtlCol="0">
            <a:spAutoFit/>
          </a:bodyPr>
          <a:lstStyle/>
          <a:p>
            <a:pPr algn="ctr"/>
            <a:r>
              <a:rPr lang="es-ES" sz="1200" b="1" dirty="0">
                <a:latin typeface="Arial Narrow" panose="020B0606020202030204" pitchFamily="34" charset="0"/>
              </a:rPr>
              <a:t>Periodo epidemiológico III - 2026</a:t>
            </a:r>
          </a:p>
        </p:txBody>
      </p:sp>
      <p:sp>
        <p:nvSpPr>
          <p:cNvPr id="6" name="5 Rectángulo"/>
          <p:cNvSpPr/>
          <p:nvPr/>
        </p:nvSpPr>
        <p:spPr>
          <a:xfrm>
            <a:off x="2249598" y="2176572"/>
            <a:ext cx="4946011" cy="353943"/>
          </a:xfrm>
          <a:prstGeom prst="rect">
            <a:avLst/>
          </a:prstGeom>
        </p:spPr>
        <p:txBody>
          <a:bodyPr wrap="square">
            <a:spAutoFit/>
          </a:bodyPr>
          <a:lstStyle/>
          <a:p>
            <a:r>
              <a:rPr lang="es-ES" sz="600" dirty="0">
                <a:latin typeface="Arial Narrow" panose="020B0606020202030204" pitchFamily="34" charset="0"/>
              </a:rPr>
              <a:t>Fuente: SIVIGILA. Secretaria de Salud de Medellín.</a:t>
            </a:r>
          </a:p>
          <a:p>
            <a:pPr algn="just"/>
            <a:r>
              <a:rPr lang="es-ES" sz="1100" dirty="0">
                <a:latin typeface="Arial Narrow" panose="020B0606020202030204" pitchFamily="34" charset="0"/>
              </a:rPr>
              <a:t>Figura. Gráfico de control de tosferina. Medellín, a período epidemiológico III de 2026. </a:t>
            </a:r>
          </a:p>
        </p:txBody>
      </p:sp>
      <p:grpSp>
        <p:nvGrpSpPr>
          <p:cNvPr id="8" name="7 Grupo"/>
          <p:cNvGrpSpPr/>
          <p:nvPr/>
        </p:nvGrpSpPr>
        <p:grpSpPr>
          <a:xfrm>
            <a:off x="179214" y="4211960"/>
            <a:ext cx="1892650" cy="488476"/>
            <a:chOff x="2397524" y="3379972"/>
            <a:chExt cx="4508500" cy="904875"/>
          </a:xfrm>
        </p:grpSpPr>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317545" y="3478755"/>
              <a:ext cx="1593562" cy="741182"/>
            </a:xfrm>
            <a:prstGeom prst="rect">
              <a:avLst/>
            </a:prstGeom>
            <a:noFill/>
          </p:spPr>
          <p:txBody>
            <a:bodyPr wrap="square" rtlCol="0">
              <a:spAutoFit/>
            </a:bodyPr>
            <a:lstStyle/>
            <a:p>
              <a:pPr algn="ctr"/>
              <a:r>
                <a:rPr lang="es-ES" sz="2000" b="1" dirty="0">
                  <a:latin typeface="Arial Narrow" panose="020B0606020202030204" pitchFamily="34" charset="0"/>
                </a:rPr>
                <a:t>11</a:t>
              </a:r>
            </a:p>
          </p:txBody>
        </p:sp>
      </p:grpSp>
      <p:sp>
        <p:nvSpPr>
          <p:cNvPr id="18" name="17 Rectángulo"/>
          <p:cNvSpPr/>
          <p:nvPr/>
        </p:nvSpPr>
        <p:spPr>
          <a:xfrm>
            <a:off x="2212740" y="4899348"/>
            <a:ext cx="4904168" cy="523220"/>
          </a:xfrm>
          <a:prstGeom prst="rect">
            <a:avLst/>
          </a:prstGeom>
        </p:spPr>
        <p:txBody>
          <a:bodyPr wrap="square">
            <a:spAutoFit/>
          </a:bodyPr>
          <a:lstStyle/>
          <a:p>
            <a:r>
              <a:rPr lang="es-ES" sz="600" dirty="0">
                <a:latin typeface="Arial Narrow" panose="020B0606020202030204" pitchFamily="34" charset="0"/>
              </a:rPr>
              <a:t>Fuente: SIVIGILA. Secretaria de Salud de Medellín.</a:t>
            </a:r>
          </a:p>
          <a:p>
            <a:pPr algn="just"/>
            <a:r>
              <a:rPr lang="es-ES" sz="1100" dirty="0">
                <a:latin typeface="Arial Narrow" panose="020B0606020202030204" pitchFamily="34" charset="0"/>
              </a:rPr>
              <a:t>Figura. Número de casos de tosferina. Medellín, a período epidemiológico III, años 2024-2026. </a:t>
            </a:r>
          </a:p>
        </p:txBody>
      </p:sp>
      <p:grpSp>
        <p:nvGrpSpPr>
          <p:cNvPr id="15" name="14 Grupo"/>
          <p:cNvGrpSpPr/>
          <p:nvPr/>
        </p:nvGrpSpPr>
        <p:grpSpPr>
          <a:xfrm>
            <a:off x="2448322" y="74775"/>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a:latin typeface="Arial Narrow" panose="020B0606020202030204" pitchFamily="34" charset="0"/>
                </a:rPr>
                <a:t>Comportamiento de la notificación</a:t>
              </a:r>
            </a:p>
          </p:txBody>
        </p:sp>
      </p:grpSp>
      <p:sp>
        <p:nvSpPr>
          <p:cNvPr id="14" name="13 Rectángulo"/>
          <p:cNvSpPr/>
          <p:nvPr/>
        </p:nvSpPr>
        <p:spPr>
          <a:xfrm>
            <a:off x="0" y="5508104"/>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5621632"/>
            <a:ext cx="3446504" cy="276999"/>
            <a:chOff x="2448322" y="74775"/>
            <a:chExt cx="3446504" cy="276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4775"/>
              <a:ext cx="2592288" cy="276999"/>
            </a:xfrm>
            <a:prstGeom prst="rect">
              <a:avLst/>
            </a:prstGeom>
            <a:noFill/>
          </p:spPr>
          <p:txBody>
            <a:bodyPr wrap="square" rtlCol="0">
              <a:spAutoFit/>
            </a:bodyPr>
            <a:lstStyle/>
            <a:p>
              <a:r>
                <a:rPr lang="es-ES" sz="1200" b="1" dirty="0">
                  <a:latin typeface="Arial Narrow" panose="020B0606020202030204" pitchFamily="34" charset="0"/>
                </a:rPr>
                <a:t>Comportamiento inusual</a:t>
              </a:r>
            </a:p>
          </p:txBody>
        </p:sp>
      </p:grpSp>
      <p:grpSp>
        <p:nvGrpSpPr>
          <p:cNvPr id="32" name="31 Grupo"/>
          <p:cNvGrpSpPr/>
          <p:nvPr/>
        </p:nvGrpSpPr>
        <p:grpSpPr>
          <a:xfrm>
            <a:off x="5114767" y="5635532"/>
            <a:ext cx="3446504" cy="276999"/>
            <a:chOff x="2448322" y="74775"/>
            <a:chExt cx="3446504" cy="276999"/>
          </a:xfrm>
        </p:grpSpPr>
        <p:sp>
          <p:nvSpPr>
            <p:cNvPr id="33" name="32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34" name="33 Conector recto"/>
            <p:cNvCxnSpPr>
              <a:stCxn id="33"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35" name="34 CuadroTexto"/>
            <p:cNvSpPr txBox="1"/>
            <p:nvPr/>
          </p:nvSpPr>
          <p:spPr>
            <a:xfrm>
              <a:off x="3302538" y="74775"/>
              <a:ext cx="2592288" cy="276999"/>
            </a:xfrm>
            <a:prstGeom prst="rect">
              <a:avLst/>
            </a:prstGeom>
            <a:noFill/>
          </p:spPr>
          <p:txBody>
            <a:bodyPr wrap="square" rtlCol="0">
              <a:spAutoFit/>
            </a:bodyPr>
            <a:lstStyle/>
            <a:p>
              <a:r>
                <a:rPr lang="es-ES" sz="1200" b="1" dirty="0">
                  <a:latin typeface="Arial Narrow" panose="020B0606020202030204" pitchFamily="34" charset="0"/>
                </a:rPr>
                <a:t>Indicadores</a:t>
              </a:r>
            </a:p>
          </p:txBody>
        </p:sp>
      </p:grpSp>
      <p:sp>
        <p:nvSpPr>
          <p:cNvPr id="16" name="15 CuadroTexto"/>
          <p:cNvSpPr txBox="1"/>
          <p:nvPr/>
        </p:nvSpPr>
        <p:spPr>
          <a:xfrm>
            <a:off x="4869555" y="6125495"/>
            <a:ext cx="2331345" cy="261610"/>
          </a:xfrm>
          <a:prstGeom prst="rect">
            <a:avLst/>
          </a:prstGeom>
          <a:noFill/>
        </p:spPr>
        <p:txBody>
          <a:bodyPr wrap="square" rtlCol="0">
            <a:spAutoFit/>
          </a:bodyPr>
          <a:lstStyle/>
          <a:p>
            <a:pPr algn="ctr"/>
            <a:r>
              <a:rPr lang="es-ES" sz="1100" b="1" dirty="0">
                <a:latin typeface="Arial Narrow" panose="020B0606020202030204" pitchFamily="34" charset="0"/>
              </a:rPr>
              <a:t>Letalidad</a:t>
            </a:r>
          </a:p>
        </p:txBody>
      </p:sp>
      <p:cxnSp>
        <p:nvCxnSpPr>
          <p:cNvPr id="19" name="18 Conector recto de flecha"/>
          <p:cNvCxnSpPr/>
          <p:nvPr/>
        </p:nvCxnSpPr>
        <p:spPr>
          <a:xfrm>
            <a:off x="4910607" y="7980994"/>
            <a:ext cx="2222505"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cxnSp>
        <p:nvCxnSpPr>
          <p:cNvPr id="40" name="39 Conector recto de flecha"/>
          <p:cNvCxnSpPr/>
          <p:nvPr/>
        </p:nvCxnSpPr>
        <p:spPr>
          <a:xfrm flipH="1">
            <a:off x="4869505" y="6835158"/>
            <a:ext cx="2259337"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sp>
        <p:nvSpPr>
          <p:cNvPr id="53" name="52 CuadroTexto"/>
          <p:cNvSpPr txBox="1"/>
          <p:nvPr/>
        </p:nvSpPr>
        <p:spPr>
          <a:xfrm>
            <a:off x="5672788" y="6256300"/>
            <a:ext cx="724878" cy="553998"/>
          </a:xfrm>
          <a:prstGeom prst="rect">
            <a:avLst/>
          </a:prstGeom>
          <a:noFill/>
        </p:spPr>
        <p:txBody>
          <a:bodyPr wrap="none" rtlCol="0">
            <a:spAutoFit/>
          </a:bodyPr>
          <a:lstStyle/>
          <a:p>
            <a:pPr algn="ctr"/>
            <a:r>
              <a:rPr lang="es-ES" sz="1600" b="1" dirty="0">
                <a:solidFill>
                  <a:srgbClr val="C00000"/>
                </a:solidFill>
                <a:latin typeface="Arial Narrow" panose="020B0606020202030204" pitchFamily="34" charset="0"/>
              </a:rPr>
              <a:t>0%</a:t>
            </a:r>
          </a:p>
          <a:p>
            <a:pPr algn="ctr"/>
            <a:r>
              <a:rPr lang="es-ES" sz="1400" b="1" dirty="0">
                <a:latin typeface="Arial Narrow" panose="020B0606020202030204" pitchFamily="34" charset="0"/>
              </a:rPr>
              <a:t>0 casos</a:t>
            </a:r>
          </a:p>
        </p:txBody>
      </p:sp>
      <p:sp>
        <p:nvSpPr>
          <p:cNvPr id="54" name="53 Rectángulo"/>
          <p:cNvSpPr/>
          <p:nvPr/>
        </p:nvSpPr>
        <p:spPr>
          <a:xfrm>
            <a:off x="35816" y="8449122"/>
            <a:ext cx="4417817" cy="492443"/>
          </a:xfrm>
          <a:prstGeom prst="rect">
            <a:avLst/>
          </a:prstGeom>
        </p:spPr>
        <p:txBody>
          <a:bodyPr wrap="square">
            <a:spAutoFit/>
          </a:bodyPr>
          <a:lstStyle/>
          <a:p>
            <a:pPr algn="just"/>
            <a:r>
              <a:rPr lang="es-ES" sz="600" dirty="0">
                <a:latin typeface="Arial Narrow" panose="020B0606020202030204" pitchFamily="34" charset="0"/>
              </a:rPr>
              <a:t>Fuente: SIVIGILA. Secretaria de Salud de Medellín.</a:t>
            </a:r>
          </a:p>
          <a:p>
            <a:pPr algn="just"/>
            <a:r>
              <a:rPr lang="es-ES" sz="1000" dirty="0">
                <a:latin typeface="Arial Narrow" panose="020B0606020202030204" pitchFamily="34" charset="0"/>
              </a:rPr>
              <a:t>Figura. Comportamiento inusual de tosferina. Medellín, a Periodo epidemiológico III de 2026. </a:t>
            </a:r>
          </a:p>
        </p:txBody>
      </p:sp>
      <p:sp>
        <p:nvSpPr>
          <p:cNvPr id="58" name="57 CuadroTexto"/>
          <p:cNvSpPr txBox="1"/>
          <p:nvPr/>
        </p:nvSpPr>
        <p:spPr>
          <a:xfrm>
            <a:off x="4722604" y="6835158"/>
            <a:ext cx="2598512" cy="415498"/>
          </a:xfrm>
          <a:prstGeom prst="rect">
            <a:avLst/>
          </a:prstGeom>
          <a:noFill/>
        </p:spPr>
        <p:txBody>
          <a:bodyPr wrap="square" rtlCol="0">
            <a:spAutoFit/>
          </a:bodyPr>
          <a:lstStyle/>
          <a:p>
            <a:pPr algn="ctr"/>
            <a:r>
              <a:rPr lang="es-ES" sz="1050" b="1" dirty="0">
                <a:latin typeface="Arial Narrow" panose="020B0606020202030204" pitchFamily="34" charset="0"/>
              </a:rPr>
              <a:t>Porcentaje de casos con investigación de campo</a:t>
            </a:r>
          </a:p>
        </p:txBody>
      </p:sp>
      <p:sp>
        <p:nvSpPr>
          <p:cNvPr id="61" name="60 CuadroTexto"/>
          <p:cNvSpPr txBox="1"/>
          <p:nvPr/>
        </p:nvSpPr>
        <p:spPr>
          <a:xfrm>
            <a:off x="494426" y="2843808"/>
            <a:ext cx="1220207" cy="338554"/>
          </a:xfrm>
          <a:prstGeom prst="rect">
            <a:avLst/>
          </a:prstGeom>
          <a:noFill/>
        </p:spPr>
        <p:txBody>
          <a:bodyPr wrap="none" rtlCol="0">
            <a:spAutoFit/>
          </a:bodyPr>
          <a:lstStyle/>
          <a:p>
            <a:pPr algn="ctr"/>
            <a:r>
              <a:rPr lang="es-ES" sz="1600" b="1" dirty="0">
                <a:solidFill>
                  <a:srgbClr val="C00000"/>
                </a:solidFill>
                <a:latin typeface="Arial Narrow" panose="020B0606020202030204" pitchFamily="34" charset="0"/>
              </a:rPr>
              <a:t>0% </a:t>
            </a:r>
            <a:r>
              <a:rPr lang="es-ES" sz="1400" b="1" dirty="0">
                <a:latin typeface="Arial Narrow" panose="020B0606020202030204" pitchFamily="34" charset="0"/>
              </a:rPr>
              <a:t>Mortalidad</a:t>
            </a:r>
          </a:p>
        </p:txBody>
      </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a:latin typeface="Arial Narrow" panose="020B0606020202030204" pitchFamily="34" charset="0"/>
              </a:rPr>
              <a:t>Pág</a:t>
            </a:r>
            <a:r>
              <a:rPr lang="es-ES" sz="1050" b="1" dirty="0" smtClean="0">
                <a:latin typeface="Arial Narrow" panose="020B0606020202030204" pitchFamily="34" charset="0"/>
              </a:rPr>
              <a:t>. 3 </a:t>
            </a:r>
            <a:endParaRPr lang="es-ES" sz="1050" b="1" dirty="0">
              <a:latin typeface="Arial Narrow" panose="020B0606020202030204" pitchFamily="34" charset="0"/>
            </a:endParaRPr>
          </a:p>
        </p:txBody>
      </p:sp>
      <p:sp>
        <p:nvSpPr>
          <p:cNvPr id="37" name="36 Título"/>
          <p:cNvSpPr>
            <a:spLocks noGrp="1"/>
          </p:cNvSpPr>
          <p:nvPr>
            <p:ph type="ctrTitle"/>
          </p:nvPr>
        </p:nvSpPr>
        <p:spPr>
          <a:xfrm>
            <a:off x="85115" y="74775"/>
            <a:ext cx="2075175" cy="523220"/>
          </a:xfrm>
          <a:noFill/>
        </p:spPr>
        <p:txBody>
          <a:bodyPr wrap="square" rtlCol="0">
            <a:spAutoFit/>
          </a:bodyPr>
          <a:lstStyle/>
          <a:p>
            <a:r>
              <a:rPr lang="es-ES" sz="2800" b="1" dirty="0">
                <a:solidFill>
                  <a:srgbClr val="C00000"/>
                </a:solidFill>
                <a:latin typeface="Arial Narrow" panose="020B0606020202030204" pitchFamily="34" charset="0"/>
                <a:ea typeface="+mn-ea"/>
                <a:cs typeface="+mn-cs"/>
              </a:rPr>
              <a:t>Tosferina</a:t>
            </a:r>
          </a:p>
        </p:txBody>
      </p:sp>
      <p:sp>
        <p:nvSpPr>
          <p:cNvPr id="47" name="46 CuadroTexto"/>
          <p:cNvSpPr txBox="1"/>
          <p:nvPr/>
        </p:nvSpPr>
        <p:spPr>
          <a:xfrm>
            <a:off x="4927273" y="7250656"/>
            <a:ext cx="2247196" cy="338554"/>
          </a:xfrm>
          <a:prstGeom prst="rect">
            <a:avLst/>
          </a:prstGeom>
          <a:noFill/>
        </p:spPr>
        <p:txBody>
          <a:bodyPr wrap="square" rtlCol="0">
            <a:spAutoFit/>
          </a:bodyPr>
          <a:lstStyle/>
          <a:p>
            <a:pPr algn="ctr"/>
            <a:r>
              <a:rPr lang="es-ES" sz="1600" b="1" dirty="0">
                <a:solidFill>
                  <a:srgbClr val="C00000"/>
                </a:solidFill>
                <a:latin typeface="Arial Narrow" panose="020B0606020202030204" pitchFamily="34" charset="0"/>
              </a:rPr>
              <a:t>100%, 99,3% en ≥ 72 </a:t>
            </a:r>
            <a:r>
              <a:rPr lang="es-ES" sz="1600" b="1" dirty="0" err="1">
                <a:solidFill>
                  <a:srgbClr val="C00000"/>
                </a:solidFill>
                <a:latin typeface="Arial Narrow" panose="020B0606020202030204" pitchFamily="34" charset="0"/>
              </a:rPr>
              <a:t>hrs</a:t>
            </a:r>
            <a:endParaRPr lang="es-ES" sz="1600" b="1" dirty="0">
              <a:solidFill>
                <a:srgbClr val="C00000"/>
              </a:solidFill>
              <a:latin typeface="Arial Narrow" panose="020B0606020202030204" pitchFamily="34" charset="0"/>
            </a:endParaRPr>
          </a:p>
        </p:txBody>
      </p:sp>
      <p:sp>
        <p:nvSpPr>
          <p:cNvPr id="55" name="46 CuadroTexto"/>
          <p:cNvSpPr txBox="1"/>
          <p:nvPr/>
        </p:nvSpPr>
        <p:spPr>
          <a:xfrm>
            <a:off x="4829662" y="8034330"/>
            <a:ext cx="2247196" cy="792525"/>
          </a:xfrm>
          <a:prstGeom prst="rect">
            <a:avLst/>
          </a:prstGeom>
          <a:noFill/>
        </p:spPr>
        <p:txBody>
          <a:bodyPr wrap="square" rtlCol="0">
            <a:spAutoFit/>
          </a:bodyPr>
          <a:lstStyle/>
          <a:p>
            <a:pPr algn="ctr"/>
            <a:r>
              <a:rPr lang="es-ES" sz="1050" b="1" dirty="0">
                <a:latin typeface="Arial Narrow" panose="020B0606020202030204" pitchFamily="34" charset="0"/>
              </a:rPr>
              <a:t>Cumplimiento en la notificación</a:t>
            </a:r>
          </a:p>
          <a:p>
            <a:pPr algn="ctr"/>
            <a:r>
              <a:rPr lang="es-ES" sz="1400" b="1" dirty="0">
                <a:latin typeface="Arial Narrow" panose="020B0606020202030204" pitchFamily="34" charset="0"/>
              </a:rPr>
              <a:t> </a:t>
            </a:r>
            <a:r>
              <a:rPr lang="es-ES" sz="1050" b="1" dirty="0">
                <a:latin typeface="Arial Narrow" panose="020B0606020202030204" pitchFamily="34" charset="0"/>
              </a:rPr>
              <a:t>casos probables notificados </a:t>
            </a:r>
          </a:p>
          <a:p>
            <a:pPr algn="ctr"/>
            <a:r>
              <a:rPr lang="es-ES" sz="1050" b="1" dirty="0">
                <a:latin typeface="Arial Narrow" panose="020B0606020202030204" pitchFamily="34" charset="0"/>
              </a:rPr>
              <a:t>238/305 casos notificados por vigilancia rutinaria</a:t>
            </a:r>
          </a:p>
        </p:txBody>
      </p:sp>
      <p:sp>
        <p:nvSpPr>
          <p:cNvPr id="9" name="Rectángulo 8"/>
          <p:cNvSpPr/>
          <p:nvPr/>
        </p:nvSpPr>
        <p:spPr>
          <a:xfrm>
            <a:off x="277404" y="4679265"/>
            <a:ext cx="1882298" cy="861774"/>
          </a:xfrm>
          <a:prstGeom prst="rect">
            <a:avLst/>
          </a:prstGeom>
        </p:spPr>
        <p:txBody>
          <a:bodyPr wrap="square">
            <a:spAutoFit/>
          </a:bodyPr>
          <a:lstStyle/>
          <a:p>
            <a:pPr algn="just"/>
            <a:r>
              <a:rPr lang="es-ES" sz="1000" b="1" dirty="0">
                <a:latin typeface="Arial Narrow" panose="020B0606020202030204" pitchFamily="34" charset="0"/>
              </a:rPr>
              <a:t>Variación porcentual del 37,5% más respecto al mismo periodo del año anterior. Variación de notificación de 197% (206 casos más notificados).</a:t>
            </a:r>
            <a:endParaRPr lang="en-US" sz="1000" dirty="0"/>
          </a:p>
        </p:txBody>
      </p:sp>
      <p:sp>
        <p:nvSpPr>
          <p:cNvPr id="22" name="9 Flecha arriba">
            <a:extLst>
              <a:ext uri="{FF2B5EF4-FFF2-40B4-BE49-F238E27FC236}">
                <a16:creationId xmlns:a16="http://schemas.microsoft.com/office/drawing/2014/main" id="{68E7E08A-5455-40A2-6C86-86D69731D1A5}"/>
              </a:ext>
            </a:extLst>
          </p:cNvPr>
          <p:cNvSpPr/>
          <p:nvPr/>
        </p:nvSpPr>
        <p:spPr>
          <a:xfrm rot="10800000" flipH="1" flipV="1">
            <a:off x="7289" y="4855140"/>
            <a:ext cx="395188" cy="538707"/>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0" name="Imagen 9">
            <a:extLst>
              <a:ext uri="{FF2B5EF4-FFF2-40B4-BE49-F238E27FC236}">
                <a16:creationId xmlns:a16="http://schemas.microsoft.com/office/drawing/2014/main" id="{F4B7112E-CA7E-2207-EB33-D9DAA3E54715}"/>
              </a:ext>
            </a:extLst>
          </p:cNvPr>
          <p:cNvPicPr>
            <a:picLocks noChangeAspect="1"/>
          </p:cNvPicPr>
          <p:nvPr/>
        </p:nvPicPr>
        <p:blipFill>
          <a:blip r:embed="rId6"/>
          <a:stretch>
            <a:fillRect/>
          </a:stretch>
        </p:blipFill>
        <p:spPr>
          <a:xfrm>
            <a:off x="2249598" y="344596"/>
            <a:ext cx="4951301" cy="1815014"/>
          </a:xfrm>
          <a:prstGeom prst="rect">
            <a:avLst/>
          </a:prstGeom>
        </p:spPr>
      </p:pic>
      <p:pic>
        <p:nvPicPr>
          <p:cNvPr id="24" name="Imagen 23">
            <a:extLst>
              <a:ext uri="{FF2B5EF4-FFF2-40B4-BE49-F238E27FC236}">
                <a16:creationId xmlns:a16="http://schemas.microsoft.com/office/drawing/2014/main" id="{490C2050-9780-2A01-6103-594899991468}"/>
              </a:ext>
            </a:extLst>
          </p:cNvPr>
          <p:cNvPicPr>
            <a:picLocks noChangeAspect="1"/>
          </p:cNvPicPr>
          <p:nvPr/>
        </p:nvPicPr>
        <p:blipFill>
          <a:blip r:embed="rId7"/>
          <a:stretch>
            <a:fillRect/>
          </a:stretch>
        </p:blipFill>
        <p:spPr>
          <a:xfrm>
            <a:off x="2209059" y="2635253"/>
            <a:ext cx="4991841" cy="2256041"/>
          </a:xfrm>
          <a:prstGeom prst="rect">
            <a:avLst/>
          </a:prstGeom>
        </p:spPr>
      </p:pic>
      <p:pic>
        <p:nvPicPr>
          <p:cNvPr id="31" name="Imagen 30">
            <a:extLst>
              <a:ext uri="{FF2B5EF4-FFF2-40B4-BE49-F238E27FC236}">
                <a16:creationId xmlns:a16="http://schemas.microsoft.com/office/drawing/2014/main" id="{BE68C8CD-C827-80FE-9950-624575602E7E}"/>
              </a:ext>
            </a:extLst>
          </p:cNvPr>
          <p:cNvPicPr>
            <a:picLocks noChangeAspect="1"/>
          </p:cNvPicPr>
          <p:nvPr/>
        </p:nvPicPr>
        <p:blipFill>
          <a:blip r:embed="rId8"/>
          <a:stretch>
            <a:fillRect/>
          </a:stretch>
        </p:blipFill>
        <p:spPr>
          <a:xfrm>
            <a:off x="-4809" y="6157848"/>
            <a:ext cx="4872262" cy="2031548"/>
          </a:xfrm>
          <a:prstGeom prst="rect">
            <a:avLst/>
          </a:prstGeom>
        </p:spPr>
      </p:pic>
    </p:spTree>
    <p:extLst>
      <p:ext uri="{BB962C8B-B14F-4D97-AF65-F5344CB8AC3E}">
        <p14:creationId xmlns:p14="http://schemas.microsoft.com/office/powerpoint/2010/main" val="21032982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13 Rectángulo">
            <a:extLst>
              <a:ext uri="{FF2B5EF4-FFF2-40B4-BE49-F238E27FC236}">
                <a16:creationId xmlns:a16="http://schemas.microsoft.com/office/drawing/2014/main" id="{9EE3C3CF-4FDA-4CE5-B381-16916AFD5C42}"/>
              </a:ext>
            </a:extLst>
          </p:cNvPr>
          <p:cNvSpPr/>
          <p:nvPr/>
        </p:nvSpPr>
        <p:spPr>
          <a:xfrm>
            <a:off x="26767" y="4886462"/>
            <a:ext cx="7150840" cy="399570"/>
          </a:xfrm>
          <a:prstGeom prst="rect">
            <a:avLst/>
          </a:prstGeom>
          <a:solidFill>
            <a:schemeClr val="tx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6" name="13 Rectángulo">
            <a:extLst>
              <a:ext uri="{FF2B5EF4-FFF2-40B4-BE49-F238E27FC236}">
                <a16:creationId xmlns:a16="http://schemas.microsoft.com/office/drawing/2014/main" id="{9A921D88-2990-4967-BB1E-868FD37934E4}"/>
              </a:ext>
            </a:extLst>
          </p:cNvPr>
          <p:cNvSpPr/>
          <p:nvPr/>
        </p:nvSpPr>
        <p:spPr>
          <a:xfrm>
            <a:off x="16524" y="33570"/>
            <a:ext cx="7131977" cy="399570"/>
          </a:xfrm>
          <a:prstGeom prst="rect">
            <a:avLst/>
          </a:prstGeom>
          <a:solidFill>
            <a:schemeClr val="tx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15" name="14 Grupo"/>
          <p:cNvGrpSpPr/>
          <p:nvPr/>
        </p:nvGrpSpPr>
        <p:grpSpPr>
          <a:xfrm>
            <a:off x="297962" y="113822"/>
            <a:ext cx="936104" cy="261610"/>
            <a:chOff x="2448322" y="74775"/>
            <a:chExt cx="936104" cy="261610"/>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a:latin typeface="Arial Narrow" panose="020B0606020202030204" pitchFamily="34" charset="0"/>
              </a:rPr>
              <a:t>Pág</a:t>
            </a:r>
            <a:r>
              <a:rPr lang="es-ES" sz="1050" b="1" dirty="0" smtClean="0">
                <a:latin typeface="Arial Narrow" panose="020B0606020202030204" pitchFamily="34" charset="0"/>
              </a:rPr>
              <a:t>. 30 </a:t>
            </a:r>
            <a:endParaRPr lang="es-ES" sz="1050" b="1" dirty="0">
              <a:latin typeface="Arial Narrow" panose="020B0606020202030204" pitchFamily="34" charset="0"/>
            </a:endParaRPr>
          </a:p>
        </p:txBody>
      </p:sp>
      <p:grpSp>
        <p:nvGrpSpPr>
          <p:cNvPr id="31" name="25 Grupo">
            <a:extLst>
              <a:ext uri="{FF2B5EF4-FFF2-40B4-BE49-F238E27FC236}">
                <a16:creationId xmlns:a16="http://schemas.microsoft.com/office/drawing/2014/main" id="{891DEE5B-9E4E-4ACC-9414-5FCA2099358C}"/>
              </a:ext>
            </a:extLst>
          </p:cNvPr>
          <p:cNvGrpSpPr/>
          <p:nvPr/>
        </p:nvGrpSpPr>
        <p:grpSpPr>
          <a:xfrm>
            <a:off x="153946" y="4965888"/>
            <a:ext cx="3446504" cy="276999"/>
            <a:chOff x="2448322" y="74775"/>
            <a:chExt cx="3446504" cy="276999"/>
          </a:xfrm>
        </p:grpSpPr>
        <p:sp>
          <p:nvSpPr>
            <p:cNvPr id="32" name="26 Elipse">
              <a:extLst>
                <a:ext uri="{FF2B5EF4-FFF2-40B4-BE49-F238E27FC236}">
                  <a16:creationId xmlns:a16="http://schemas.microsoft.com/office/drawing/2014/main" id="{509D6518-DA4B-4F01-A9AF-597DBC0844FA}"/>
                </a:ext>
              </a:extLst>
            </p:cNvPr>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33" name="27 Conector recto">
              <a:extLst>
                <a:ext uri="{FF2B5EF4-FFF2-40B4-BE49-F238E27FC236}">
                  <a16:creationId xmlns:a16="http://schemas.microsoft.com/office/drawing/2014/main" id="{1B84D9F1-C756-4DEB-91FC-368214E77225}"/>
                </a:ext>
              </a:extLst>
            </p:cNvPr>
            <p:cNvCxnSpPr>
              <a:stCxn id="32"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34" name="28 CuadroTexto">
              <a:extLst>
                <a:ext uri="{FF2B5EF4-FFF2-40B4-BE49-F238E27FC236}">
                  <a16:creationId xmlns:a16="http://schemas.microsoft.com/office/drawing/2014/main" id="{C5D17E55-25B3-4DE0-8BC3-BB4BC3D45817}"/>
                </a:ext>
              </a:extLst>
            </p:cNvPr>
            <p:cNvSpPr txBox="1"/>
            <p:nvPr/>
          </p:nvSpPr>
          <p:spPr>
            <a:xfrm>
              <a:off x="3302538" y="74775"/>
              <a:ext cx="2592288" cy="276999"/>
            </a:xfrm>
            <a:prstGeom prst="rect">
              <a:avLst/>
            </a:prstGeom>
            <a:noFill/>
          </p:spPr>
          <p:txBody>
            <a:bodyPr wrap="square" rtlCol="0">
              <a:spAutoFit/>
            </a:bodyPr>
            <a:lstStyle/>
            <a:p>
              <a:r>
                <a:rPr lang="es-ES" sz="1200" b="1" dirty="0">
                  <a:solidFill>
                    <a:schemeClr val="tx1"/>
                  </a:solidFill>
                  <a:latin typeface="Arial Narrow" panose="020B0606020202030204" pitchFamily="34" charset="0"/>
                </a:rPr>
                <a:t>Comportamiento variables de interés</a:t>
              </a:r>
            </a:p>
          </p:txBody>
        </p:sp>
      </p:grpSp>
      <p:sp>
        <p:nvSpPr>
          <p:cNvPr id="102" name="63 CuadroTexto">
            <a:extLst>
              <a:ext uri="{FF2B5EF4-FFF2-40B4-BE49-F238E27FC236}">
                <a16:creationId xmlns:a16="http://schemas.microsoft.com/office/drawing/2014/main" id="{3353A748-2BBF-43D6-B270-01758623E520}"/>
              </a:ext>
            </a:extLst>
          </p:cNvPr>
          <p:cNvSpPr txBox="1"/>
          <p:nvPr/>
        </p:nvSpPr>
        <p:spPr>
          <a:xfrm>
            <a:off x="1266579" y="94855"/>
            <a:ext cx="2444026" cy="276999"/>
          </a:xfrm>
          <a:prstGeom prst="rect">
            <a:avLst/>
          </a:prstGeom>
          <a:noFill/>
        </p:spPr>
        <p:txBody>
          <a:bodyPr wrap="square" rtlCol="0">
            <a:spAutoFit/>
          </a:bodyPr>
          <a:lstStyle/>
          <a:p>
            <a:r>
              <a:rPr lang="es-ES" sz="1200" b="1" dirty="0">
                <a:solidFill>
                  <a:schemeClr val="tx1"/>
                </a:solidFill>
                <a:latin typeface="Arial Narrow" panose="020B0606020202030204" pitchFamily="34" charset="0"/>
              </a:rPr>
              <a:t>EDA por periodo epidemiológico</a:t>
            </a:r>
          </a:p>
        </p:txBody>
      </p:sp>
      <p:sp>
        <p:nvSpPr>
          <p:cNvPr id="91" name="69 Rectángulo">
            <a:extLst>
              <a:ext uri="{FF2B5EF4-FFF2-40B4-BE49-F238E27FC236}">
                <a16:creationId xmlns:a16="http://schemas.microsoft.com/office/drawing/2014/main" id="{CEA4D820-B443-4324-8B04-B4C381205F11}"/>
              </a:ext>
            </a:extLst>
          </p:cNvPr>
          <p:cNvSpPr/>
          <p:nvPr/>
        </p:nvSpPr>
        <p:spPr>
          <a:xfrm>
            <a:off x="52400" y="4481679"/>
            <a:ext cx="7131977" cy="346249"/>
          </a:xfrm>
          <a:prstGeom prst="rect">
            <a:avLst/>
          </a:prstGeom>
        </p:spPr>
        <p:txBody>
          <a:bodyPr wrap="square">
            <a:spAutoFit/>
          </a:bodyPr>
          <a:lstStyle/>
          <a:p>
            <a:r>
              <a:rPr lang="es-ES" sz="600" dirty="0">
                <a:latin typeface="Arial Narrow" panose="020B0606020202030204" pitchFamily="34" charset="0"/>
              </a:rPr>
              <a:t>Fuente: SIVIGILA. Secretaria de Salud de Medellín Distrito de Ciencia Tecnología e Innovación.</a:t>
            </a:r>
          </a:p>
          <a:p>
            <a:pPr algn="just"/>
            <a:r>
              <a:rPr lang="es-ES" sz="1050" dirty="0">
                <a:latin typeface="Arial Narrow" panose="020B0606020202030204" pitchFamily="34" charset="0"/>
              </a:rPr>
              <a:t>Figura. Casos de EDA a semana 12 2026(p). </a:t>
            </a:r>
          </a:p>
        </p:txBody>
      </p:sp>
      <p:sp>
        <p:nvSpPr>
          <p:cNvPr id="93" name="69 Rectángulo">
            <a:extLst>
              <a:ext uri="{FF2B5EF4-FFF2-40B4-BE49-F238E27FC236}">
                <a16:creationId xmlns:a16="http://schemas.microsoft.com/office/drawing/2014/main" id="{D8DDF9DA-5CE0-4346-A8D2-127ED2EFAFC6}"/>
              </a:ext>
            </a:extLst>
          </p:cNvPr>
          <p:cNvSpPr/>
          <p:nvPr/>
        </p:nvSpPr>
        <p:spPr>
          <a:xfrm>
            <a:off x="0" y="8673850"/>
            <a:ext cx="7131977" cy="346249"/>
          </a:xfrm>
          <a:prstGeom prst="rect">
            <a:avLst/>
          </a:prstGeom>
        </p:spPr>
        <p:txBody>
          <a:bodyPr wrap="square">
            <a:spAutoFit/>
          </a:bodyPr>
          <a:lstStyle/>
          <a:p>
            <a:r>
              <a:rPr lang="es-ES" sz="600" dirty="0">
                <a:latin typeface="Arial Narrow" panose="020B0606020202030204" pitchFamily="34" charset="0"/>
              </a:rPr>
              <a:t>Fuente: SIVIGILA. Secretaria de Salud de Medellín Distrito de Ciencia Tecnología e Innovación.</a:t>
            </a:r>
          </a:p>
          <a:p>
            <a:pPr algn="just"/>
            <a:r>
              <a:rPr lang="es-ES" sz="1050" dirty="0">
                <a:latin typeface="Arial Narrow" panose="020B0606020202030204" pitchFamily="34" charset="0"/>
              </a:rPr>
              <a:t>Figura. % de los casos de EDA por grupo etario Medellin P.E III 2026(p). </a:t>
            </a:r>
          </a:p>
        </p:txBody>
      </p:sp>
      <p:pic>
        <p:nvPicPr>
          <p:cNvPr id="2" name="Imagen 1">
            <a:extLst>
              <a:ext uri="{FF2B5EF4-FFF2-40B4-BE49-F238E27FC236}">
                <a16:creationId xmlns:a16="http://schemas.microsoft.com/office/drawing/2014/main" id="{ECADFBB6-0F94-4A43-9777-EED0FFC3718E}"/>
              </a:ext>
            </a:extLst>
          </p:cNvPr>
          <p:cNvPicPr>
            <a:picLocks noChangeAspect="1"/>
          </p:cNvPicPr>
          <p:nvPr/>
        </p:nvPicPr>
        <p:blipFill>
          <a:blip r:embed="rId2"/>
          <a:stretch>
            <a:fillRect/>
          </a:stretch>
        </p:blipFill>
        <p:spPr>
          <a:xfrm>
            <a:off x="52399" y="430388"/>
            <a:ext cx="7079577" cy="4029499"/>
          </a:xfrm>
          <a:prstGeom prst="rect">
            <a:avLst/>
          </a:prstGeom>
        </p:spPr>
      </p:pic>
      <p:pic>
        <p:nvPicPr>
          <p:cNvPr id="3" name="Imagen 2">
            <a:extLst>
              <a:ext uri="{FF2B5EF4-FFF2-40B4-BE49-F238E27FC236}">
                <a16:creationId xmlns:a16="http://schemas.microsoft.com/office/drawing/2014/main" id="{078E90C5-A077-4168-8327-975643886310}"/>
              </a:ext>
            </a:extLst>
          </p:cNvPr>
          <p:cNvPicPr>
            <a:picLocks noChangeAspect="1"/>
          </p:cNvPicPr>
          <p:nvPr/>
        </p:nvPicPr>
        <p:blipFill>
          <a:blip r:embed="rId3"/>
          <a:stretch>
            <a:fillRect/>
          </a:stretch>
        </p:blipFill>
        <p:spPr>
          <a:xfrm>
            <a:off x="26767" y="5358303"/>
            <a:ext cx="7121734" cy="3355309"/>
          </a:xfrm>
          <a:prstGeom prst="rect">
            <a:avLst/>
          </a:prstGeom>
        </p:spPr>
      </p:pic>
    </p:spTree>
    <p:extLst>
      <p:ext uri="{BB962C8B-B14F-4D97-AF65-F5344CB8AC3E}">
        <p14:creationId xmlns:p14="http://schemas.microsoft.com/office/powerpoint/2010/main" val="42490966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59 Rectángulo"/>
          <p:cNvSpPr/>
          <p:nvPr/>
        </p:nvSpPr>
        <p:spPr>
          <a:xfrm>
            <a:off x="-50" y="14392"/>
            <a:ext cx="7200900" cy="504056"/>
          </a:xfrm>
          <a:prstGeom prst="rect">
            <a:avLst/>
          </a:prstGeom>
          <a:solidFill>
            <a:schemeClr val="tx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61" name="60 Grupo"/>
          <p:cNvGrpSpPr/>
          <p:nvPr/>
        </p:nvGrpSpPr>
        <p:grpSpPr>
          <a:xfrm>
            <a:off x="277354" y="127920"/>
            <a:ext cx="936104" cy="261610"/>
            <a:chOff x="2448322" y="74775"/>
            <a:chExt cx="936104" cy="261610"/>
          </a:xfrm>
        </p:grpSpPr>
        <p:sp>
          <p:nvSpPr>
            <p:cNvPr id="62" name="61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63" name="62 Conector recto"/>
            <p:cNvCxnSpPr>
              <a:stCxn id="62"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05" name="104 CuadroTexto"/>
          <p:cNvSpPr txBox="1"/>
          <p:nvPr/>
        </p:nvSpPr>
        <p:spPr>
          <a:xfrm>
            <a:off x="6552777" y="12504"/>
            <a:ext cx="648121" cy="253916"/>
          </a:xfrm>
          <a:prstGeom prst="rect">
            <a:avLst/>
          </a:prstGeom>
          <a:noFill/>
        </p:spPr>
        <p:txBody>
          <a:bodyPr wrap="square" rtlCol="0">
            <a:spAutoFit/>
          </a:bodyPr>
          <a:lstStyle/>
          <a:p>
            <a:r>
              <a:rPr lang="es-ES" sz="1050" b="1" dirty="0">
                <a:latin typeface="Arial Narrow" panose="020B0606020202030204" pitchFamily="34" charset="0"/>
              </a:rPr>
              <a:t>Pág. </a:t>
            </a:r>
            <a:r>
              <a:rPr lang="es-ES" sz="1050" b="1" dirty="0" smtClean="0">
                <a:latin typeface="Arial Narrow" panose="020B0606020202030204" pitchFamily="34" charset="0"/>
              </a:rPr>
              <a:t> 31 </a:t>
            </a:r>
            <a:endParaRPr lang="es-ES" sz="1050" b="1" dirty="0">
              <a:latin typeface="Arial Narrow" panose="020B0606020202030204" pitchFamily="34" charset="0"/>
            </a:endParaRPr>
          </a:p>
        </p:txBody>
      </p:sp>
      <p:sp>
        <p:nvSpPr>
          <p:cNvPr id="3" name="AutoShape 5" descr="https://encrypted-tbn0.gstatic.com/images?q=tbn:ANd9GcQmYAaqrmXHMkh6n_3D5aU9FAfS3KwTjfrPHPkhV7BM2n6lGzt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dirty="0"/>
          </a:p>
        </p:txBody>
      </p:sp>
      <p:sp>
        <p:nvSpPr>
          <p:cNvPr id="26" name="31 Rectángulo"/>
          <p:cNvSpPr/>
          <p:nvPr/>
        </p:nvSpPr>
        <p:spPr>
          <a:xfrm>
            <a:off x="-562" y="7077088"/>
            <a:ext cx="7171815" cy="1754326"/>
          </a:xfrm>
          <a:prstGeom prst="rect">
            <a:avLst/>
          </a:prstGeom>
        </p:spPr>
        <p:txBody>
          <a:bodyPr wrap="square">
            <a:spAutoFit/>
          </a:bodyPr>
          <a:lstStyle/>
          <a:p>
            <a:pPr algn="just"/>
            <a:r>
              <a:rPr lang="es-ES" sz="1200" dirty="0">
                <a:latin typeface="Arial Narrow" panose="020B0606020202030204" pitchFamily="34" charset="0"/>
              </a:rPr>
              <a:t>Este evento es de notificación colectiva y no representa en su totalidad el estado del evento en la ciudad, representa las consultas de las personas en las UPGD notificadoras adscritas al Distrito de Medellín; Este año se reporta una incidencia del 20,3 por mil habitantes, superando al año anterior por 5908 casos, las personas mas afectadas son de sexo femenino esto es el 56% de los casos, los grupos mas afectas son  los de 20 a 44 años y los de 1 a 4 años, se presentó una muerte relacionadas con el evento y un 2,4% de los casos requirieron ser hospitalizados.  Se observa un aumento con relación al año anterior del 13%. </a:t>
            </a:r>
          </a:p>
          <a:p>
            <a:pPr algn="just"/>
            <a:r>
              <a:rPr lang="es-ES" sz="1200" dirty="0">
                <a:latin typeface="Arial Narrow" panose="020B0606020202030204" pitchFamily="34" charset="0"/>
              </a:rPr>
              <a:t>Al observar los canales endémicos pareciera que se dio un aumento de casos en la semana 1; esto se debe a un ajuste estadístico, el año anterior tuvo 53 semanas, por tanto (la semana 53 se divide en 2 la mita de estos casos se le suman a la semana 52 del año 2025 y el otro 50% se le suma a la semana 1 de este año); nos encontramos en zona de seguridad.</a:t>
            </a:r>
            <a:endParaRPr lang="es-CO" sz="1200" dirty="0">
              <a:latin typeface="Arial Narrow" panose="020B0606020202030204" pitchFamily="34" charset="0"/>
            </a:endParaRPr>
          </a:p>
        </p:txBody>
      </p:sp>
      <p:sp>
        <p:nvSpPr>
          <p:cNvPr id="27" name="32 Rectángulo"/>
          <p:cNvSpPr/>
          <p:nvPr/>
        </p:nvSpPr>
        <p:spPr>
          <a:xfrm>
            <a:off x="29547" y="6710067"/>
            <a:ext cx="7141706" cy="319174"/>
          </a:xfrm>
          <a:prstGeom prst="rect">
            <a:avLst/>
          </a:prstGeom>
          <a:solidFill>
            <a:schemeClr val="tx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8" name="33 Grupo"/>
          <p:cNvGrpSpPr/>
          <p:nvPr/>
        </p:nvGrpSpPr>
        <p:grpSpPr>
          <a:xfrm>
            <a:off x="106637" y="6726957"/>
            <a:ext cx="3528392" cy="312519"/>
            <a:chOff x="2448322" y="33831"/>
            <a:chExt cx="3528392" cy="284108"/>
          </a:xfrm>
        </p:grpSpPr>
        <p:sp>
          <p:nvSpPr>
            <p:cNvPr id="29" name="34 Elipse"/>
            <p:cNvSpPr/>
            <p:nvPr/>
          </p:nvSpPr>
          <p:spPr>
            <a:xfrm>
              <a:off x="2448322" y="33831"/>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31" name="35 Conector recto"/>
            <p:cNvCxnSpPr>
              <a:stCxn id="29" idx="6"/>
            </p:cNvCxnSpPr>
            <p:nvPr/>
          </p:nvCxnSpPr>
          <p:spPr>
            <a:xfrm>
              <a:off x="2736354" y="164636"/>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32" name="36 CuadroTexto"/>
            <p:cNvSpPr txBox="1"/>
            <p:nvPr/>
          </p:nvSpPr>
          <p:spPr>
            <a:xfrm>
              <a:off x="3384426" y="40940"/>
              <a:ext cx="2592288" cy="276999"/>
            </a:xfrm>
            <a:prstGeom prst="rect">
              <a:avLst/>
            </a:prstGeom>
            <a:noFill/>
          </p:spPr>
          <p:txBody>
            <a:bodyPr wrap="square" rtlCol="0">
              <a:spAutoFit/>
            </a:bodyPr>
            <a:lstStyle/>
            <a:p>
              <a:r>
                <a:rPr lang="es-ES" sz="1200" b="1" dirty="0">
                  <a:latin typeface="Arial Narrow" panose="020B0606020202030204" pitchFamily="34" charset="0"/>
                </a:rPr>
                <a:t>Consideraciones Finales</a:t>
              </a:r>
            </a:p>
          </p:txBody>
        </p:sp>
      </p:grpSp>
      <p:sp>
        <p:nvSpPr>
          <p:cNvPr id="41" name="22 CuadroTexto">
            <a:extLst>
              <a:ext uri="{FF2B5EF4-FFF2-40B4-BE49-F238E27FC236}">
                <a16:creationId xmlns:a16="http://schemas.microsoft.com/office/drawing/2014/main" id="{0287DEDC-FA1B-4343-9744-9BCDC625D897}"/>
              </a:ext>
            </a:extLst>
          </p:cNvPr>
          <p:cNvSpPr txBox="1"/>
          <p:nvPr/>
        </p:nvSpPr>
        <p:spPr>
          <a:xfrm>
            <a:off x="1203371" y="106382"/>
            <a:ext cx="2743410" cy="276999"/>
          </a:xfrm>
          <a:prstGeom prst="rect">
            <a:avLst/>
          </a:prstGeom>
          <a:noFill/>
        </p:spPr>
        <p:txBody>
          <a:bodyPr wrap="square" rtlCol="0">
            <a:spAutoFit/>
          </a:bodyPr>
          <a:lstStyle/>
          <a:p>
            <a:r>
              <a:rPr lang="es-ES" sz="1200" b="1" dirty="0">
                <a:latin typeface="Arial Narrow" panose="020B0606020202030204" pitchFamily="34" charset="0"/>
              </a:rPr>
              <a:t>Canal endémico de las EDA </a:t>
            </a:r>
          </a:p>
        </p:txBody>
      </p:sp>
      <p:sp>
        <p:nvSpPr>
          <p:cNvPr id="39" name="5 Rectángulo">
            <a:extLst>
              <a:ext uri="{FF2B5EF4-FFF2-40B4-BE49-F238E27FC236}">
                <a16:creationId xmlns:a16="http://schemas.microsoft.com/office/drawing/2014/main" id="{28CDAF96-4F9E-4BF5-AF73-01561A898E49}"/>
              </a:ext>
            </a:extLst>
          </p:cNvPr>
          <p:cNvSpPr/>
          <p:nvPr/>
        </p:nvSpPr>
        <p:spPr>
          <a:xfrm>
            <a:off x="52135" y="3372453"/>
            <a:ext cx="7165788" cy="353943"/>
          </a:xfrm>
          <a:prstGeom prst="rect">
            <a:avLst/>
          </a:prstGeom>
        </p:spPr>
        <p:txBody>
          <a:bodyPr wrap="square">
            <a:spAutoFit/>
          </a:bodyPr>
          <a:lstStyle/>
          <a:p>
            <a:r>
              <a:rPr lang="es-ES" sz="600" dirty="0">
                <a:latin typeface="Arial Narrow" panose="020B0606020202030204" pitchFamily="34" charset="0"/>
              </a:rPr>
              <a:t>Fuente: SIVIGILA. Secretaria de Salud de Medellín Distrito de Ciencia Tecnología e Innovación.</a:t>
            </a:r>
          </a:p>
          <a:p>
            <a:pPr algn="just"/>
            <a:r>
              <a:rPr lang="es-ES" sz="1100" dirty="0">
                <a:latin typeface="Arial Narrow" panose="020B0606020202030204" pitchFamily="34" charset="0"/>
              </a:rPr>
              <a:t>Figura. Canal endémico de EDA.. Medellín, a Periodo epidemiológico </a:t>
            </a:r>
            <a:r>
              <a:rPr lang="pt-BR" sz="1100" dirty="0">
                <a:latin typeface="Arial Narrow" panose="020B0606020202030204" pitchFamily="34" charset="0"/>
              </a:rPr>
              <a:t> III de 2026(p)</a:t>
            </a:r>
            <a:endParaRPr lang="es-ES" sz="1100" dirty="0">
              <a:latin typeface="Arial Narrow" panose="020B0606020202030204" pitchFamily="34" charset="0"/>
            </a:endParaRPr>
          </a:p>
        </p:txBody>
      </p:sp>
      <p:sp>
        <p:nvSpPr>
          <p:cNvPr id="20" name="5 Rectángulo">
            <a:extLst>
              <a:ext uri="{FF2B5EF4-FFF2-40B4-BE49-F238E27FC236}">
                <a16:creationId xmlns:a16="http://schemas.microsoft.com/office/drawing/2014/main" id="{535B354F-CC78-43DA-89F3-7469132F06C5}"/>
              </a:ext>
            </a:extLst>
          </p:cNvPr>
          <p:cNvSpPr/>
          <p:nvPr/>
        </p:nvSpPr>
        <p:spPr>
          <a:xfrm>
            <a:off x="-12215" y="6317791"/>
            <a:ext cx="7165788" cy="353943"/>
          </a:xfrm>
          <a:prstGeom prst="rect">
            <a:avLst/>
          </a:prstGeom>
        </p:spPr>
        <p:txBody>
          <a:bodyPr wrap="square">
            <a:spAutoFit/>
          </a:bodyPr>
          <a:lstStyle/>
          <a:p>
            <a:r>
              <a:rPr lang="es-ES" sz="600" dirty="0">
                <a:latin typeface="Arial Narrow" panose="020B0606020202030204" pitchFamily="34" charset="0"/>
              </a:rPr>
              <a:t>Fuente: SIVIGILA. Secretaria de Salud de Medellín Distrito de Ciencia Tecnología e Innovación.</a:t>
            </a:r>
          </a:p>
          <a:p>
            <a:pPr algn="just"/>
            <a:r>
              <a:rPr lang="es-ES" sz="1100" dirty="0">
                <a:latin typeface="Arial Narrow" panose="020B0606020202030204" pitchFamily="34" charset="0"/>
              </a:rPr>
              <a:t>Figura. Canal endémico de EDA.. Medellín, a Periodo epidemiológico </a:t>
            </a:r>
            <a:r>
              <a:rPr lang="pt-BR" sz="1100" dirty="0">
                <a:latin typeface="Arial Narrow" panose="020B0606020202030204" pitchFamily="34" charset="0"/>
              </a:rPr>
              <a:t> III de 2026(p)</a:t>
            </a:r>
            <a:endParaRPr lang="es-ES" sz="1100" dirty="0">
              <a:latin typeface="Arial Narrow" panose="020B0606020202030204" pitchFamily="34" charset="0"/>
            </a:endParaRPr>
          </a:p>
        </p:txBody>
      </p:sp>
      <p:pic>
        <p:nvPicPr>
          <p:cNvPr id="5" name="Imagen 4">
            <a:extLst>
              <a:ext uri="{FF2B5EF4-FFF2-40B4-BE49-F238E27FC236}">
                <a16:creationId xmlns:a16="http://schemas.microsoft.com/office/drawing/2014/main" id="{1381380C-7B80-4D93-92A1-298BFB3AA861}"/>
              </a:ext>
            </a:extLst>
          </p:cNvPr>
          <p:cNvPicPr>
            <a:picLocks noChangeAspect="1"/>
          </p:cNvPicPr>
          <p:nvPr/>
        </p:nvPicPr>
        <p:blipFill>
          <a:blip r:embed="rId2"/>
          <a:stretch>
            <a:fillRect/>
          </a:stretch>
        </p:blipFill>
        <p:spPr>
          <a:xfrm>
            <a:off x="-12215" y="602135"/>
            <a:ext cx="7200900" cy="2770317"/>
          </a:xfrm>
          <a:prstGeom prst="rect">
            <a:avLst/>
          </a:prstGeom>
        </p:spPr>
      </p:pic>
      <p:pic>
        <p:nvPicPr>
          <p:cNvPr id="6" name="Imagen 5">
            <a:extLst>
              <a:ext uri="{FF2B5EF4-FFF2-40B4-BE49-F238E27FC236}">
                <a16:creationId xmlns:a16="http://schemas.microsoft.com/office/drawing/2014/main" id="{415EFF32-DDC1-4561-A52C-B0CA2BB6EC99}"/>
              </a:ext>
            </a:extLst>
          </p:cNvPr>
          <p:cNvPicPr>
            <a:picLocks noChangeAspect="1"/>
          </p:cNvPicPr>
          <p:nvPr/>
        </p:nvPicPr>
        <p:blipFill>
          <a:blip r:embed="rId3"/>
          <a:stretch>
            <a:fillRect/>
          </a:stretch>
        </p:blipFill>
        <p:spPr>
          <a:xfrm>
            <a:off x="29547" y="3773510"/>
            <a:ext cx="7200900" cy="2582613"/>
          </a:xfrm>
          <a:prstGeom prst="rect">
            <a:avLst/>
          </a:prstGeom>
        </p:spPr>
      </p:pic>
    </p:spTree>
    <p:extLst>
      <p:ext uri="{BB962C8B-B14F-4D97-AF65-F5344CB8AC3E}">
        <p14:creationId xmlns:p14="http://schemas.microsoft.com/office/powerpoint/2010/main" val="33400256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endParaRPr lang="es-CO"/>
          </a:p>
        </p:txBody>
      </p:sp>
      <p:sp>
        <p:nvSpPr>
          <p:cNvPr id="3" name="Subtítulo 2"/>
          <p:cNvSpPr>
            <a:spLocks noGrp="1"/>
          </p:cNvSpPr>
          <p:nvPr>
            <p:ph type="subTitle" idx="1"/>
          </p:nvPr>
        </p:nvSpPr>
        <p:spPr/>
        <p:txBody>
          <a:bodyPr/>
          <a:lstStyle/>
          <a:p>
            <a:endParaRPr lang="es-CO"/>
          </a:p>
        </p:txBody>
      </p:sp>
      <p:pic>
        <p:nvPicPr>
          <p:cNvPr id="4" name="Imagen 3"/>
          <p:cNvPicPr>
            <a:picLocks noChangeAspect="1"/>
          </p:cNvPicPr>
          <p:nvPr/>
        </p:nvPicPr>
        <p:blipFill>
          <a:blip r:embed="rId2"/>
          <a:stretch>
            <a:fillRect/>
          </a:stretch>
        </p:blipFill>
        <p:spPr>
          <a:xfrm>
            <a:off x="-98854" y="0"/>
            <a:ext cx="7299753" cy="9144000"/>
          </a:xfrm>
          <a:prstGeom prst="rect">
            <a:avLst/>
          </a:prstGeom>
        </p:spPr>
      </p:pic>
    </p:spTree>
    <p:extLst>
      <p:ext uri="{BB962C8B-B14F-4D97-AF65-F5344CB8AC3E}">
        <p14:creationId xmlns:p14="http://schemas.microsoft.com/office/powerpoint/2010/main" val="1823533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endParaRPr lang="es-CO"/>
          </a:p>
        </p:txBody>
      </p:sp>
      <p:sp>
        <p:nvSpPr>
          <p:cNvPr id="3" name="Subtítulo 2"/>
          <p:cNvSpPr>
            <a:spLocks noGrp="1"/>
          </p:cNvSpPr>
          <p:nvPr>
            <p:ph type="subTitle" idx="1"/>
          </p:nvPr>
        </p:nvSpPr>
        <p:spPr/>
        <p:txBody>
          <a:bodyPr/>
          <a:lstStyle/>
          <a:p>
            <a:endParaRPr lang="es-CO"/>
          </a:p>
        </p:txBody>
      </p:sp>
      <p:pic>
        <p:nvPicPr>
          <p:cNvPr id="4" name="Imagen 3"/>
          <p:cNvPicPr>
            <a:picLocks noChangeAspect="1"/>
          </p:cNvPicPr>
          <p:nvPr/>
        </p:nvPicPr>
        <p:blipFill>
          <a:blip r:embed="rId2"/>
          <a:stretch>
            <a:fillRect/>
          </a:stretch>
        </p:blipFill>
        <p:spPr>
          <a:xfrm>
            <a:off x="0" y="0"/>
            <a:ext cx="7200900" cy="9144000"/>
          </a:xfrm>
          <a:prstGeom prst="rect">
            <a:avLst/>
          </a:prstGeom>
        </p:spPr>
      </p:pic>
    </p:spTree>
    <p:extLst>
      <p:ext uri="{BB962C8B-B14F-4D97-AF65-F5344CB8AC3E}">
        <p14:creationId xmlns:p14="http://schemas.microsoft.com/office/powerpoint/2010/main" val="19895088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endParaRPr lang="es-CO"/>
          </a:p>
        </p:txBody>
      </p:sp>
      <p:sp>
        <p:nvSpPr>
          <p:cNvPr id="3" name="Subtítulo 2"/>
          <p:cNvSpPr>
            <a:spLocks noGrp="1"/>
          </p:cNvSpPr>
          <p:nvPr>
            <p:ph type="subTitle" idx="1"/>
          </p:nvPr>
        </p:nvSpPr>
        <p:spPr/>
        <p:txBody>
          <a:bodyPr/>
          <a:lstStyle/>
          <a:p>
            <a:endParaRPr lang="es-CO"/>
          </a:p>
        </p:txBody>
      </p:sp>
      <p:pic>
        <p:nvPicPr>
          <p:cNvPr id="4" name="Imagen 3"/>
          <p:cNvPicPr>
            <a:picLocks noChangeAspect="1"/>
          </p:cNvPicPr>
          <p:nvPr/>
        </p:nvPicPr>
        <p:blipFill>
          <a:blip r:embed="rId2"/>
          <a:stretch>
            <a:fillRect/>
          </a:stretch>
        </p:blipFill>
        <p:spPr>
          <a:xfrm>
            <a:off x="0" y="0"/>
            <a:ext cx="7200900" cy="9144000"/>
          </a:xfrm>
          <a:prstGeom prst="rect">
            <a:avLst/>
          </a:prstGeom>
        </p:spPr>
      </p:pic>
    </p:spTree>
    <p:extLst>
      <p:ext uri="{BB962C8B-B14F-4D97-AF65-F5344CB8AC3E}">
        <p14:creationId xmlns:p14="http://schemas.microsoft.com/office/powerpoint/2010/main" val="30674209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endParaRPr lang="es-CO"/>
          </a:p>
        </p:txBody>
      </p:sp>
      <p:sp>
        <p:nvSpPr>
          <p:cNvPr id="3" name="Subtítulo 2"/>
          <p:cNvSpPr>
            <a:spLocks noGrp="1"/>
          </p:cNvSpPr>
          <p:nvPr>
            <p:ph type="subTitle" idx="1"/>
          </p:nvPr>
        </p:nvSpPr>
        <p:spPr/>
        <p:txBody>
          <a:bodyPr/>
          <a:lstStyle/>
          <a:p>
            <a:endParaRPr lang="es-CO"/>
          </a:p>
        </p:txBody>
      </p:sp>
      <p:pic>
        <p:nvPicPr>
          <p:cNvPr id="4" name="Imagen 3"/>
          <p:cNvPicPr>
            <a:picLocks noChangeAspect="1"/>
          </p:cNvPicPr>
          <p:nvPr/>
        </p:nvPicPr>
        <p:blipFill>
          <a:blip r:embed="rId2"/>
          <a:stretch>
            <a:fillRect/>
          </a:stretch>
        </p:blipFill>
        <p:spPr>
          <a:xfrm>
            <a:off x="0" y="0"/>
            <a:ext cx="7200900" cy="9144000"/>
          </a:xfrm>
          <a:prstGeom prst="rect">
            <a:avLst/>
          </a:prstGeom>
        </p:spPr>
      </p:pic>
    </p:spTree>
    <p:extLst>
      <p:ext uri="{BB962C8B-B14F-4D97-AF65-F5344CB8AC3E}">
        <p14:creationId xmlns:p14="http://schemas.microsoft.com/office/powerpoint/2010/main" val="5172152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endParaRPr lang="es-CO"/>
          </a:p>
        </p:txBody>
      </p:sp>
      <p:sp>
        <p:nvSpPr>
          <p:cNvPr id="3" name="Subtítulo 2"/>
          <p:cNvSpPr>
            <a:spLocks noGrp="1"/>
          </p:cNvSpPr>
          <p:nvPr>
            <p:ph type="subTitle" idx="1"/>
          </p:nvPr>
        </p:nvSpPr>
        <p:spPr/>
        <p:txBody>
          <a:bodyPr/>
          <a:lstStyle/>
          <a:p>
            <a:endParaRPr lang="es-CO"/>
          </a:p>
        </p:txBody>
      </p:sp>
      <p:pic>
        <p:nvPicPr>
          <p:cNvPr id="4" name="Imagen 3"/>
          <p:cNvPicPr>
            <a:picLocks noChangeAspect="1"/>
          </p:cNvPicPr>
          <p:nvPr/>
        </p:nvPicPr>
        <p:blipFill>
          <a:blip r:embed="rId2"/>
          <a:stretch>
            <a:fillRect/>
          </a:stretch>
        </p:blipFill>
        <p:spPr>
          <a:xfrm>
            <a:off x="0" y="0"/>
            <a:ext cx="7200900" cy="9144000"/>
          </a:xfrm>
          <a:prstGeom prst="rect">
            <a:avLst/>
          </a:prstGeom>
        </p:spPr>
      </p:pic>
    </p:spTree>
    <p:extLst>
      <p:ext uri="{BB962C8B-B14F-4D97-AF65-F5344CB8AC3E}">
        <p14:creationId xmlns:p14="http://schemas.microsoft.com/office/powerpoint/2010/main" val="38961594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endParaRPr lang="es-CO"/>
          </a:p>
        </p:txBody>
      </p:sp>
      <p:sp>
        <p:nvSpPr>
          <p:cNvPr id="3" name="Subtítulo 2"/>
          <p:cNvSpPr>
            <a:spLocks noGrp="1"/>
          </p:cNvSpPr>
          <p:nvPr>
            <p:ph type="subTitle" idx="1"/>
          </p:nvPr>
        </p:nvSpPr>
        <p:spPr/>
        <p:txBody>
          <a:bodyPr/>
          <a:lstStyle/>
          <a:p>
            <a:endParaRPr lang="es-CO"/>
          </a:p>
        </p:txBody>
      </p:sp>
      <p:pic>
        <p:nvPicPr>
          <p:cNvPr id="4" name="Imagen 3"/>
          <p:cNvPicPr>
            <a:picLocks noChangeAspect="1"/>
          </p:cNvPicPr>
          <p:nvPr/>
        </p:nvPicPr>
        <p:blipFill>
          <a:blip r:embed="rId2"/>
          <a:stretch>
            <a:fillRect/>
          </a:stretch>
        </p:blipFill>
        <p:spPr>
          <a:xfrm>
            <a:off x="0" y="0"/>
            <a:ext cx="7200900" cy="9144000"/>
          </a:xfrm>
          <a:prstGeom prst="rect">
            <a:avLst/>
          </a:prstGeom>
        </p:spPr>
      </p:pic>
    </p:spTree>
    <p:extLst>
      <p:ext uri="{BB962C8B-B14F-4D97-AF65-F5344CB8AC3E}">
        <p14:creationId xmlns:p14="http://schemas.microsoft.com/office/powerpoint/2010/main" val="11437284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endParaRPr lang="es-CO"/>
          </a:p>
        </p:txBody>
      </p:sp>
      <p:sp>
        <p:nvSpPr>
          <p:cNvPr id="3" name="Subtítulo 2"/>
          <p:cNvSpPr>
            <a:spLocks noGrp="1"/>
          </p:cNvSpPr>
          <p:nvPr>
            <p:ph type="subTitle" idx="1"/>
          </p:nvPr>
        </p:nvSpPr>
        <p:spPr/>
        <p:txBody>
          <a:bodyPr/>
          <a:lstStyle/>
          <a:p>
            <a:endParaRPr lang="es-CO"/>
          </a:p>
        </p:txBody>
      </p:sp>
      <p:pic>
        <p:nvPicPr>
          <p:cNvPr id="4" name="Imagen 3"/>
          <p:cNvPicPr>
            <a:picLocks noChangeAspect="1"/>
          </p:cNvPicPr>
          <p:nvPr/>
        </p:nvPicPr>
        <p:blipFill>
          <a:blip r:embed="rId2"/>
          <a:stretch>
            <a:fillRect/>
          </a:stretch>
        </p:blipFill>
        <p:spPr>
          <a:xfrm>
            <a:off x="0" y="0"/>
            <a:ext cx="7200900" cy="9144000"/>
          </a:xfrm>
          <a:prstGeom prst="rect">
            <a:avLst/>
          </a:prstGeom>
        </p:spPr>
      </p:pic>
    </p:spTree>
    <p:extLst>
      <p:ext uri="{BB962C8B-B14F-4D97-AF65-F5344CB8AC3E}">
        <p14:creationId xmlns:p14="http://schemas.microsoft.com/office/powerpoint/2010/main" val="18636366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endParaRPr lang="es-CO"/>
          </a:p>
        </p:txBody>
      </p:sp>
      <p:sp>
        <p:nvSpPr>
          <p:cNvPr id="3" name="Subtítulo 2"/>
          <p:cNvSpPr>
            <a:spLocks noGrp="1"/>
          </p:cNvSpPr>
          <p:nvPr>
            <p:ph type="subTitle" idx="1"/>
          </p:nvPr>
        </p:nvSpPr>
        <p:spPr/>
        <p:txBody>
          <a:bodyPr/>
          <a:lstStyle/>
          <a:p>
            <a:endParaRPr lang="es-CO"/>
          </a:p>
        </p:txBody>
      </p:sp>
      <p:pic>
        <p:nvPicPr>
          <p:cNvPr id="4" name="Imagen 3"/>
          <p:cNvPicPr>
            <a:picLocks noChangeAspect="1"/>
          </p:cNvPicPr>
          <p:nvPr/>
        </p:nvPicPr>
        <p:blipFill>
          <a:blip r:embed="rId2"/>
          <a:stretch>
            <a:fillRect/>
          </a:stretch>
        </p:blipFill>
        <p:spPr>
          <a:xfrm>
            <a:off x="0" y="0"/>
            <a:ext cx="7200900" cy="9144000"/>
          </a:xfrm>
          <a:prstGeom prst="rect">
            <a:avLst/>
          </a:prstGeom>
        </p:spPr>
      </p:pic>
    </p:spTree>
    <p:extLst>
      <p:ext uri="{BB962C8B-B14F-4D97-AF65-F5344CB8AC3E}">
        <p14:creationId xmlns:p14="http://schemas.microsoft.com/office/powerpoint/2010/main" val="42496017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6" y="-1"/>
            <a:ext cx="2210926" cy="2823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t="51432"/>
          <a:stretch/>
        </p:blipFill>
        <p:spPr bwMode="auto">
          <a:xfrm>
            <a:off x="0" y="2824179"/>
            <a:ext cx="2232223" cy="2178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31483" y="623805"/>
            <a:ext cx="2232173" cy="276999"/>
          </a:xfrm>
          <a:prstGeom prst="rect">
            <a:avLst/>
          </a:prstGeom>
          <a:noFill/>
        </p:spPr>
        <p:txBody>
          <a:bodyPr wrap="square" rtlCol="0">
            <a:spAutoFit/>
          </a:bodyPr>
          <a:lstStyle/>
          <a:p>
            <a:pPr algn="ctr"/>
            <a:r>
              <a:rPr lang="es-ES" sz="1200" b="1" dirty="0">
                <a:latin typeface="Arial Narrow" panose="020B0606020202030204" pitchFamily="34" charset="0"/>
              </a:rPr>
              <a:t>Periodo epidemiológico III- 2026</a:t>
            </a:r>
          </a:p>
        </p:txBody>
      </p:sp>
      <p:sp>
        <p:nvSpPr>
          <p:cNvPr id="6" name="5 Rectángulo"/>
          <p:cNvSpPr/>
          <p:nvPr/>
        </p:nvSpPr>
        <p:spPr>
          <a:xfrm>
            <a:off x="2254889" y="1816532"/>
            <a:ext cx="4946011" cy="353943"/>
          </a:xfrm>
          <a:prstGeom prst="rect">
            <a:avLst/>
          </a:prstGeom>
        </p:spPr>
        <p:txBody>
          <a:bodyPr wrap="square">
            <a:spAutoFit/>
          </a:bodyPr>
          <a:lstStyle/>
          <a:p>
            <a:r>
              <a:rPr lang="es-ES" sz="600" dirty="0">
                <a:latin typeface="Arial Narrow" panose="020B0606020202030204" pitchFamily="34" charset="0"/>
              </a:rPr>
              <a:t>Fuente: SIVIGILA. Secretaria de Salud de Medellín.</a:t>
            </a:r>
          </a:p>
          <a:p>
            <a:pPr algn="just"/>
            <a:r>
              <a:rPr lang="es-ES" sz="1100" dirty="0">
                <a:latin typeface="Arial Narrow" panose="020B0606020202030204" pitchFamily="34" charset="0"/>
              </a:rPr>
              <a:t>Figura. Gráfico de control de parotiditis. Medellín, a período epidemiológico III de 2026. </a:t>
            </a:r>
          </a:p>
        </p:txBody>
      </p:sp>
      <p:sp>
        <p:nvSpPr>
          <p:cNvPr id="18" name="17 Rectángulo"/>
          <p:cNvSpPr/>
          <p:nvPr/>
        </p:nvSpPr>
        <p:spPr>
          <a:xfrm>
            <a:off x="2200690" y="3419872"/>
            <a:ext cx="4946011" cy="523220"/>
          </a:xfrm>
          <a:prstGeom prst="rect">
            <a:avLst/>
          </a:prstGeom>
        </p:spPr>
        <p:txBody>
          <a:bodyPr wrap="square">
            <a:spAutoFit/>
          </a:bodyPr>
          <a:lstStyle/>
          <a:p>
            <a:r>
              <a:rPr lang="es-ES" sz="600" dirty="0">
                <a:latin typeface="Arial Narrow" panose="020B0606020202030204" pitchFamily="34" charset="0"/>
              </a:rPr>
              <a:t>Fuente: SIVIGILA. Secretaria de Salud de Medellín.</a:t>
            </a:r>
          </a:p>
          <a:p>
            <a:pPr algn="just"/>
            <a:r>
              <a:rPr lang="es-ES" sz="1100" dirty="0">
                <a:latin typeface="Arial Narrow" panose="020B0606020202030204" pitchFamily="34" charset="0"/>
              </a:rPr>
              <a:t>Figura. Comportamiento de parotiditis. Medellín, a período epidemiológico III, años 2024-2026.</a:t>
            </a:r>
          </a:p>
        </p:txBody>
      </p:sp>
      <p:grpSp>
        <p:nvGrpSpPr>
          <p:cNvPr id="15" name="14 Grupo"/>
          <p:cNvGrpSpPr/>
          <p:nvPr/>
        </p:nvGrpSpPr>
        <p:grpSpPr>
          <a:xfrm>
            <a:off x="2448322" y="74775"/>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a:latin typeface="Arial Narrow" panose="020B0606020202030204" pitchFamily="34" charset="0"/>
                </a:rPr>
                <a:t>Comportamiento de la notificación</a:t>
              </a:r>
            </a:p>
          </p:txBody>
        </p:sp>
      </p:grpSp>
      <p:sp>
        <p:nvSpPr>
          <p:cNvPr id="14" name="13 Rectángulo"/>
          <p:cNvSpPr/>
          <p:nvPr/>
        </p:nvSpPr>
        <p:spPr>
          <a:xfrm>
            <a:off x="-50" y="5004048"/>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32" name="31 Grupo"/>
          <p:cNvGrpSpPr/>
          <p:nvPr/>
        </p:nvGrpSpPr>
        <p:grpSpPr>
          <a:xfrm>
            <a:off x="2226627" y="3923928"/>
            <a:ext cx="3528392" cy="307777"/>
            <a:chOff x="2448322" y="45584"/>
            <a:chExt cx="3528392" cy="307777"/>
          </a:xfrm>
        </p:grpSpPr>
        <p:sp>
          <p:nvSpPr>
            <p:cNvPr id="33" name="32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34" name="33 Conector recto"/>
            <p:cNvCxnSpPr>
              <a:stCxn id="33"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35" name="34 CuadroTexto"/>
            <p:cNvSpPr txBox="1"/>
            <p:nvPr/>
          </p:nvSpPr>
          <p:spPr>
            <a:xfrm>
              <a:off x="3384426" y="45584"/>
              <a:ext cx="2592288" cy="307777"/>
            </a:xfrm>
            <a:prstGeom prst="rect">
              <a:avLst/>
            </a:prstGeom>
            <a:noFill/>
          </p:spPr>
          <p:txBody>
            <a:bodyPr wrap="square" rtlCol="0">
              <a:spAutoFit/>
            </a:bodyPr>
            <a:lstStyle/>
            <a:p>
              <a:r>
                <a:rPr lang="es-ES" sz="1400" b="1" dirty="0">
                  <a:latin typeface="Arial Narrow" panose="020B0606020202030204" pitchFamily="34" charset="0"/>
                </a:rPr>
                <a:t>Indicadores</a:t>
              </a:r>
            </a:p>
          </p:txBody>
        </p:sp>
      </p:grpSp>
      <p:sp>
        <p:nvSpPr>
          <p:cNvPr id="16" name="15 CuadroTexto"/>
          <p:cNvSpPr txBox="1"/>
          <p:nvPr/>
        </p:nvSpPr>
        <p:spPr>
          <a:xfrm>
            <a:off x="2127953" y="4258921"/>
            <a:ext cx="1675008" cy="430887"/>
          </a:xfrm>
          <a:prstGeom prst="rect">
            <a:avLst/>
          </a:prstGeom>
          <a:noFill/>
        </p:spPr>
        <p:txBody>
          <a:bodyPr wrap="square" rtlCol="0">
            <a:spAutoFit/>
          </a:bodyPr>
          <a:lstStyle/>
          <a:p>
            <a:pPr algn="ctr"/>
            <a:r>
              <a:rPr lang="es-ES" sz="1050" b="1" dirty="0">
                <a:latin typeface="Arial Narrow" panose="020B0606020202030204" pitchFamily="34" charset="0"/>
              </a:rPr>
              <a:t>Proporción de incidencia </a:t>
            </a:r>
          </a:p>
          <a:p>
            <a:pPr algn="ctr"/>
            <a:r>
              <a:rPr lang="es-ES" sz="1050" b="1" dirty="0">
                <a:latin typeface="Arial Narrow" panose="020B0606020202030204" pitchFamily="34" charset="0"/>
              </a:rPr>
              <a:t>en población general</a:t>
            </a:r>
          </a:p>
        </p:txBody>
      </p:sp>
      <p:sp>
        <p:nvSpPr>
          <p:cNvPr id="53" name="52 CuadroTexto"/>
          <p:cNvSpPr txBox="1"/>
          <p:nvPr/>
        </p:nvSpPr>
        <p:spPr>
          <a:xfrm>
            <a:off x="2498851" y="4564626"/>
            <a:ext cx="877163" cy="423193"/>
          </a:xfrm>
          <a:prstGeom prst="rect">
            <a:avLst/>
          </a:prstGeom>
          <a:noFill/>
        </p:spPr>
        <p:txBody>
          <a:bodyPr wrap="none" rtlCol="0">
            <a:spAutoFit/>
          </a:bodyPr>
          <a:lstStyle/>
          <a:p>
            <a:pPr algn="ctr"/>
            <a:r>
              <a:rPr lang="es-ES" sz="1100" b="1" dirty="0">
                <a:solidFill>
                  <a:srgbClr val="C00000"/>
                </a:solidFill>
                <a:latin typeface="Arial Narrow" panose="020B0606020202030204" pitchFamily="34" charset="0"/>
              </a:rPr>
              <a:t>3,78* 100 mil</a:t>
            </a:r>
          </a:p>
          <a:p>
            <a:pPr algn="ctr"/>
            <a:r>
              <a:rPr lang="es-ES" sz="1050" b="1" dirty="0">
                <a:latin typeface="Arial Narrow" panose="020B0606020202030204" pitchFamily="34" charset="0"/>
              </a:rPr>
              <a:t>96 casos</a:t>
            </a:r>
          </a:p>
        </p:txBody>
      </p:sp>
      <p:sp>
        <p:nvSpPr>
          <p:cNvPr id="58" name="57 CuadroTexto"/>
          <p:cNvSpPr txBox="1"/>
          <p:nvPr/>
        </p:nvSpPr>
        <p:spPr>
          <a:xfrm>
            <a:off x="3904973" y="4270211"/>
            <a:ext cx="1521623" cy="415498"/>
          </a:xfrm>
          <a:prstGeom prst="rect">
            <a:avLst/>
          </a:prstGeom>
          <a:noFill/>
        </p:spPr>
        <p:txBody>
          <a:bodyPr wrap="square" rtlCol="0">
            <a:spAutoFit/>
          </a:bodyPr>
          <a:lstStyle/>
          <a:p>
            <a:pPr algn="ctr"/>
            <a:r>
              <a:rPr lang="es-ES" sz="1050" b="1" dirty="0">
                <a:latin typeface="Arial Narrow" panose="020B0606020202030204" pitchFamily="34" charset="0"/>
              </a:rPr>
              <a:t>Proporción de incidencia</a:t>
            </a:r>
          </a:p>
          <a:p>
            <a:pPr algn="ctr"/>
            <a:r>
              <a:rPr lang="es-ES" sz="1050" b="1" dirty="0">
                <a:latin typeface="Arial Narrow" panose="020B0606020202030204" pitchFamily="34" charset="0"/>
              </a:rPr>
              <a:t>en menores de 5 años</a:t>
            </a:r>
          </a:p>
        </p:txBody>
      </p:sp>
      <p:sp>
        <p:nvSpPr>
          <p:cNvPr id="61" name="60 CuadroTexto"/>
          <p:cNvSpPr txBox="1"/>
          <p:nvPr/>
        </p:nvSpPr>
        <p:spPr>
          <a:xfrm>
            <a:off x="494426" y="2843808"/>
            <a:ext cx="1220207" cy="338554"/>
          </a:xfrm>
          <a:prstGeom prst="rect">
            <a:avLst/>
          </a:prstGeom>
          <a:noFill/>
        </p:spPr>
        <p:txBody>
          <a:bodyPr wrap="none" rtlCol="0">
            <a:spAutoFit/>
          </a:bodyPr>
          <a:lstStyle/>
          <a:p>
            <a:pPr algn="ctr"/>
            <a:r>
              <a:rPr lang="es-ES" sz="1600" b="1" dirty="0">
                <a:solidFill>
                  <a:srgbClr val="C00000"/>
                </a:solidFill>
                <a:latin typeface="Arial Narrow" panose="020B0606020202030204" pitchFamily="34" charset="0"/>
              </a:rPr>
              <a:t>0% </a:t>
            </a:r>
            <a:r>
              <a:rPr lang="es-ES" sz="1400" b="1" dirty="0">
                <a:latin typeface="Arial Narrow" panose="020B0606020202030204" pitchFamily="34" charset="0"/>
              </a:rPr>
              <a:t>Mortalidad</a:t>
            </a:r>
          </a:p>
        </p:txBody>
      </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a:latin typeface="Arial Narrow" panose="020B0606020202030204" pitchFamily="34" charset="0"/>
              </a:rPr>
              <a:t>Pág</a:t>
            </a:r>
            <a:r>
              <a:rPr lang="es-ES" sz="1050" b="1" dirty="0" smtClean="0">
                <a:latin typeface="Arial Narrow" panose="020B0606020202030204" pitchFamily="34" charset="0"/>
              </a:rPr>
              <a:t>. 4 </a:t>
            </a:r>
            <a:endParaRPr lang="es-ES" sz="1050" b="1" dirty="0">
              <a:latin typeface="Arial Narrow" panose="020B0606020202030204" pitchFamily="34" charset="0"/>
            </a:endParaRPr>
          </a:p>
        </p:txBody>
      </p:sp>
      <p:sp>
        <p:nvSpPr>
          <p:cNvPr id="37" name="36 Título"/>
          <p:cNvSpPr>
            <a:spLocks noGrp="1"/>
          </p:cNvSpPr>
          <p:nvPr>
            <p:ph type="ctrTitle"/>
          </p:nvPr>
        </p:nvSpPr>
        <p:spPr>
          <a:xfrm>
            <a:off x="85115" y="105553"/>
            <a:ext cx="2075175" cy="461665"/>
          </a:xfrm>
          <a:noFill/>
        </p:spPr>
        <p:txBody>
          <a:bodyPr wrap="square" rtlCol="0">
            <a:spAutoFit/>
          </a:bodyPr>
          <a:lstStyle/>
          <a:p>
            <a:r>
              <a:rPr lang="es-ES" sz="2400" b="1" dirty="0">
                <a:solidFill>
                  <a:srgbClr val="C00000"/>
                </a:solidFill>
                <a:latin typeface="Arial Narrow" panose="020B0606020202030204" pitchFamily="34" charset="0"/>
                <a:ea typeface="+mn-ea"/>
                <a:cs typeface="+mn-cs"/>
              </a:rPr>
              <a:t>Parotiditis</a:t>
            </a:r>
          </a:p>
        </p:txBody>
      </p:sp>
      <p:sp>
        <p:nvSpPr>
          <p:cNvPr id="47" name="46 CuadroTexto"/>
          <p:cNvSpPr txBox="1"/>
          <p:nvPr/>
        </p:nvSpPr>
        <p:spPr>
          <a:xfrm>
            <a:off x="4165552" y="4573161"/>
            <a:ext cx="877163" cy="423193"/>
          </a:xfrm>
          <a:prstGeom prst="rect">
            <a:avLst/>
          </a:prstGeom>
          <a:noFill/>
        </p:spPr>
        <p:txBody>
          <a:bodyPr wrap="none" rtlCol="0">
            <a:spAutoFit/>
          </a:bodyPr>
          <a:lstStyle/>
          <a:p>
            <a:pPr algn="ctr"/>
            <a:r>
              <a:rPr lang="es-ES" sz="1100" b="1" dirty="0">
                <a:solidFill>
                  <a:srgbClr val="C00000"/>
                </a:solidFill>
                <a:latin typeface="Arial Narrow" panose="020B0606020202030204" pitchFamily="34" charset="0"/>
              </a:rPr>
              <a:t>11,9* 100 mil</a:t>
            </a:r>
          </a:p>
          <a:p>
            <a:pPr algn="ctr"/>
            <a:r>
              <a:rPr lang="es-ES" sz="1050" b="1" dirty="0">
                <a:latin typeface="Arial Narrow" panose="020B0606020202030204" pitchFamily="34" charset="0"/>
              </a:rPr>
              <a:t>15 casos</a:t>
            </a:r>
          </a:p>
        </p:txBody>
      </p:sp>
      <p:sp>
        <p:nvSpPr>
          <p:cNvPr id="46" name="44 Rectángulo"/>
          <p:cNvSpPr/>
          <p:nvPr/>
        </p:nvSpPr>
        <p:spPr>
          <a:xfrm>
            <a:off x="5901598" y="5508104"/>
            <a:ext cx="1306073" cy="1461939"/>
          </a:xfrm>
          <a:prstGeom prst="rect">
            <a:avLst/>
          </a:prstGeom>
          <a:noFill/>
        </p:spPr>
        <p:txBody>
          <a:bodyPr wrap="square">
            <a:spAutoFit/>
          </a:bodyPr>
          <a:lstStyle/>
          <a:p>
            <a:r>
              <a:rPr lang="es-ES" sz="600" dirty="0">
                <a:latin typeface="Arial Narrow" panose="020B0606020202030204" pitchFamily="34" charset="0"/>
              </a:rPr>
              <a:t>Fuente: SIVIGILA. Secretaria de Salud de Medellín.</a:t>
            </a:r>
          </a:p>
          <a:p>
            <a:r>
              <a:rPr lang="es-ES" sz="1100" dirty="0">
                <a:latin typeface="Arial Narrow" panose="020B0606020202030204" pitchFamily="34" charset="0"/>
              </a:rPr>
              <a:t>Figura. Mapa temático de incidencia de parotiditis. Medellín, a período epidemiológico III de 2026.</a:t>
            </a:r>
          </a:p>
        </p:txBody>
      </p:sp>
      <p:grpSp>
        <p:nvGrpSpPr>
          <p:cNvPr id="48" name="25 Grupo"/>
          <p:cNvGrpSpPr/>
          <p:nvPr/>
        </p:nvGrpSpPr>
        <p:grpSpPr>
          <a:xfrm>
            <a:off x="72058" y="5087089"/>
            <a:ext cx="3446504" cy="276999"/>
            <a:chOff x="2448322" y="74775"/>
            <a:chExt cx="3446504" cy="276999"/>
          </a:xfrm>
        </p:grpSpPr>
        <p:sp>
          <p:nvSpPr>
            <p:cNvPr id="49"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50" name="27 Conector recto"/>
            <p:cNvCxnSpPr>
              <a:stCxn id="49"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51" name="28 CuadroTexto"/>
            <p:cNvSpPr txBox="1"/>
            <p:nvPr/>
          </p:nvSpPr>
          <p:spPr>
            <a:xfrm>
              <a:off x="3302538" y="74775"/>
              <a:ext cx="2592288" cy="276999"/>
            </a:xfrm>
            <a:prstGeom prst="rect">
              <a:avLst/>
            </a:prstGeom>
            <a:noFill/>
          </p:spPr>
          <p:txBody>
            <a:bodyPr wrap="square" rtlCol="0">
              <a:spAutoFit/>
            </a:bodyPr>
            <a:lstStyle/>
            <a:p>
              <a:r>
                <a:rPr lang="es-ES" sz="1200" b="1" dirty="0">
                  <a:latin typeface="Arial Narrow" panose="020B0606020202030204" pitchFamily="34" charset="0"/>
                </a:rPr>
                <a:t>Comportamiento por territorio</a:t>
              </a:r>
            </a:p>
          </p:txBody>
        </p:sp>
      </p:grpSp>
      <p:sp>
        <p:nvSpPr>
          <p:cNvPr id="21" name="54 CuadroTexto">
            <a:extLst>
              <a:ext uri="{FF2B5EF4-FFF2-40B4-BE49-F238E27FC236}">
                <a16:creationId xmlns:a16="http://schemas.microsoft.com/office/drawing/2014/main" id="{390E356C-892A-BB5C-CE0A-77999FB84B0B}"/>
              </a:ext>
            </a:extLst>
          </p:cNvPr>
          <p:cNvSpPr txBox="1"/>
          <p:nvPr/>
        </p:nvSpPr>
        <p:spPr>
          <a:xfrm>
            <a:off x="5440175" y="4252994"/>
            <a:ext cx="1688667" cy="430887"/>
          </a:xfrm>
          <a:prstGeom prst="rect">
            <a:avLst/>
          </a:prstGeom>
          <a:noFill/>
        </p:spPr>
        <p:txBody>
          <a:bodyPr wrap="square" rtlCol="0">
            <a:spAutoFit/>
          </a:bodyPr>
          <a:lstStyle/>
          <a:p>
            <a:pPr algn="ctr"/>
            <a:r>
              <a:rPr lang="es-ES" sz="1050" b="1" dirty="0">
                <a:latin typeface="Arial Narrow" panose="020B0606020202030204" pitchFamily="34" charset="0"/>
              </a:rPr>
              <a:t>Brotes con investigación</a:t>
            </a:r>
          </a:p>
          <a:p>
            <a:pPr algn="ctr"/>
            <a:r>
              <a:rPr lang="es-ES" sz="1050" b="1" dirty="0">
                <a:latin typeface="Arial Narrow" panose="020B0606020202030204" pitchFamily="34" charset="0"/>
              </a:rPr>
              <a:t> de campo</a:t>
            </a:r>
          </a:p>
        </p:txBody>
      </p:sp>
      <p:sp>
        <p:nvSpPr>
          <p:cNvPr id="22" name="55 CuadroTexto">
            <a:extLst>
              <a:ext uri="{FF2B5EF4-FFF2-40B4-BE49-F238E27FC236}">
                <a16:creationId xmlns:a16="http://schemas.microsoft.com/office/drawing/2014/main" id="{1BEC9A6B-EE5B-FF3B-8D4E-D2FDC2B0B126}"/>
              </a:ext>
            </a:extLst>
          </p:cNvPr>
          <p:cNvSpPr txBox="1"/>
          <p:nvPr/>
        </p:nvSpPr>
        <p:spPr>
          <a:xfrm>
            <a:off x="6007705" y="4541026"/>
            <a:ext cx="612668" cy="423193"/>
          </a:xfrm>
          <a:prstGeom prst="rect">
            <a:avLst/>
          </a:prstGeom>
          <a:noFill/>
        </p:spPr>
        <p:txBody>
          <a:bodyPr wrap="none" rtlCol="0">
            <a:spAutoFit/>
          </a:bodyPr>
          <a:lstStyle/>
          <a:p>
            <a:pPr algn="ctr"/>
            <a:r>
              <a:rPr lang="es-ES" sz="1100" b="1" dirty="0">
                <a:solidFill>
                  <a:srgbClr val="C00000"/>
                </a:solidFill>
                <a:latin typeface="Arial Narrow" panose="020B0606020202030204" pitchFamily="34" charset="0"/>
              </a:rPr>
              <a:t>--%</a:t>
            </a:r>
          </a:p>
          <a:p>
            <a:pPr algn="ctr"/>
            <a:r>
              <a:rPr lang="es-ES" sz="1050" b="1" dirty="0">
                <a:latin typeface="Arial Narrow" panose="020B0606020202030204" pitchFamily="34" charset="0"/>
              </a:rPr>
              <a:t>0 brotes</a:t>
            </a:r>
          </a:p>
        </p:txBody>
      </p:sp>
      <p:grpSp>
        <p:nvGrpSpPr>
          <p:cNvPr id="24" name="7 Grupo">
            <a:extLst>
              <a:ext uri="{FF2B5EF4-FFF2-40B4-BE49-F238E27FC236}">
                <a16:creationId xmlns:a16="http://schemas.microsoft.com/office/drawing/2014/main" id="{BDEA55C7-57E5-4104-1371-310FC32C5D4A}"/>
              </a:ext>
            </a:extLst>
          </p:cNvPr>
          <p:cNvGrpSpPr/>
          <p:nvPr/>
        </p:nvGrpSpPr>
        <p:grpSpPr>
          <a:xfrm>
            <a:off x="182043" y="3867500"/>
            <a:ext cx="1892650" cy="488476"/>
            <a:chOff x="2397524" y="3379972"/>
            <a:chExt cx="4508500" cy="904875"/>
          </a:xfrm>
        </p:grpSpPr>
        <p:pic>
          <p:nvPicPr>
            <p:cNvPr id="25" name="Picture 6">
              <a:extLst>
                <a:ext uri="{FF2B5EF4-FFF2-40B4-BE49-F238E27FC236}">
                  <a16:creationId xmlns:a16="http://schemas.microsoft.com/office/drawing/2014/main" id="{C09A31C9-27B4-494E-FBBE-8DF8C0E90A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6 CuadroTexto">
              <a:extLst>
                <a:ext uri="{FF2B5EF4-FFF2-40B4-BE49-F238E27FC236}">
                  <a16:creationId xmlns:a16="http://schemas.microsoft.com/office/drawing/2014/main" id="{6205CF12-AFD2-A7F1-AB1B-58FBCB1FE317}"/>
                </a:ext>
              </a:extLst>
            </p:cNvPr>
            <p:cNvSpPr txBox="1"/>
            <p:nvPr/>
          </p:nvSpPr>
          <p:spPr>
            <a:xfrm>
              <a:off x="3317545" y="3478755"/>
              <a:ext cx="1593562" cy="741182"/>
            </a:xfrm>
            <a:prstGeom prst="rect">
              <a:avLst/>
            </a:prstGeom>
            <a:noFill/>
          </p:spPr>
          <p:txBody>
            <a:bodyPr wrap="square" rtlCol="0">
              <a:spAutoFit/>
            </a:bodyPr>
            <a:lstStyle/>
            <a:p>
              <a:pPr algn="ctr"/>
              <a:r>
                <a:rPr lang="es-ES" sz="2000" b="1" dirty="0">
                  <a:latin typeface="Arial Narrow" panose="020B0606020202030204" pitchFamily="34" charset="0"/>
                </a:rPr>
                <a:t>96</a:t>
              </a:r>
            </a:p>
          </p:txBody>
        </p:sp>
      </p:grpSp>
      <p:sp>
        <p:nvSpPr>
          <p:cNvPr id="9" name="8 CuadroTexto"/>
          <p:cNvSpPr txBox="1"/>
          <p:nvPr/>
        </p:nvSpPr>
        <p:spPr>
          <a:xfrm>
            <a:off x="288082" y="4403884"/>
            <a:ext cx="1924966" cy="600164"/>
          </a:xfrm>
          <a:prstGeom prst="rect">
            <a:avLst/>
          </a:prstGeom>
          <a:noFill/>
        </p:spPr>
        <p:txBody>
          <a:bodyPr wrap="square" rtlCol="0">
            <a:spAutoFit/>
          </a:bodyPr>
          <a:lstStyle/>
          <a:p>
            <a:r>
              <a:rPr lang="es-ES" sz="1100" b="1" dirty="0">
                <a:latin typeface="Arial Narrow" panose="020B0606020202030204" pitchFamily="34" charset="0"/>
              </a:rPr>
              <a:t>Variación porcentual del 11% menos respecto al mismo periodo del año anterior</a:t>
            </a:r>
          </a:p>
        </p:txBody>
      </p:sp>
      <p:sp>
        <p:nvSpPr>
          <p:cNvPr id="10" name="9 Flecha arriba">
            <a:extLst>
              <a:ext uri="{FF2B5EF4-FFF2-40B4-BE49-F238E27FC236}">
                <a16:creationId xmlns:a16="http://schemas.microsoft.com/office/drawing/2014/main" id="{AD6F3BFF-A060-2B81-6BEF-5D5552EAA3B0}"/>
              </a:ext>
            </a:extLst>
          </p:cNvPr>
          <p:cNvSpPr/>
          <p:nvPr/>
        </p:nvSpPr>
        <p:spPr>
          <a:xfrm flipH="1" flipV="1">
            <a:off x="5646" y="4431174"/>
            <a:ext cx="395188" cy="538707"/>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Imagen 7">
            <a:extLst>
              <a:ext uri="{FF2B5EF4-FFF2-40B4-BE49-F238E27FC236}">
                <a16:creationId xmlns:a16="http://schemas.microsoft.com/office/drawing/2014/main" id="{8720BCCA-3BFB-85D4-A23E-F514EF169E75}"/>
              </a:ext>
            </a:extLst>
          </p:cNvPr>
          <p:cNvPicPr>
            <a:picLocks noChangeAspect="1"/>
          </p:cNvPicPr>
          <p:nvPr/>
        </p:nvPicPr>
        <p:blipFill>
          <a:blip r:embed="rId5"/>
          <a:stretch>
            <a:fillRect/>
          </a:stretch>
        </p:blipFill>
        <p:spPr>
          <a:xfrm>
            <a:off x="2199044" y="347422"/>
            <a:ext cx="5001856" cy="1465704"/>
          </a:xfrm>
          <a:prstGeom prst="rect">
            <a:avLst/>
          </a:prstGeom>
        </p:spPr>
      </p:pic>
      <p:pic>
        <p:nvPicPr>
          <p:cNvPr id="20" name="Imagen 19">
            <a:extLst>
              <a:ext uri="{FF2B5EF4-FFF2-40B4-BE49-F238E27FC236}">
                <a16:creationId xmlns:a16="http://schemas.microsoft.com/office/drawing/2014/main" id="{B67CD703-569F-BC0A-3695-C05EE7ABA5B3}"/>
              </a:ext>
            </a:extLst>
          </p:cNvPr>
          <p:cNvPicPr>
            <a:picLocks noChangeAspect="1"/>
          </p:cNvPicPr>
          <p:nvPr/>
        </p:nvPicPr>
        <p:blipFill>
          <a:blip r:embed="rId6"/>
          <a:stretch>
            <a:fillRect/>
          </a:stretch>
        </p:blipFill>
        <p:spPr>
          <a:xfrm>
            <a:off x="2124202" y="2116076"/>
            <a:ext cx="5083469" cy="1426033"/>
          </a:xfrm>
          <a:prstGeom prst="rect">
            <a:avLst/>
          </a:prstGeom>
        </p:spPr>
      </p:pic>
      <p:pic>
        <p:nvPicPr>
          <p:cNvPr id="29" name="Imagen 28">
            <a:extLst>
              <a:ext uri="{FF2B5EF4-FFF2-40B4-BE49-F238E27FC236}">
                <a16:creationId xmlns:a16="http://schemas.microsoft.com/office/drawing/2014/main" id="{3569B02F-0070-C34B-4DD5-5E8120FA5256}"/>
              </a:ext>
            </a:extLst>
          </p:cNvPr>
          <p:cNvPicPr>
            <a:picLocks noChangeAspect="1"/>
          </p:cNvPicPr>
          <p:nvPr/>
        </p:nvPicPr>
        <p:blipFill>
          <a:blip r:embed="rId7"/>
          <a:stretch>
            <a:fillRect/>
          </a:stretch>
        </p:blipFill>
        <p:spPr>
          <a:xfrm>
            <a:off x="6770" y="5515798"/>
            <a:ext cx="5888055" cy="3628201"/>
          </a:xfrm>
          <a:prstGeom prst="rect">
            <a:avLst/>
          </a:prstGeom>
        </p:spPr>
      </p:pic>
    </p:spTree>
    <p:extLst>
      <p:ext uri="{BB962C8B-B14F-4D97-AF65-F5344CB8AC3E}">
        <p14:creationId xmlns:p14="http://schemas.microsoft.com/office/powerpoint/2010/main" val="30091067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endParaRPr lang="es-CO"/>
          </a:p>
        </p:txBody>
      </p:sp>
      <p:sp>
        <p:nvSpPr>
          <p:cNvPr id="3" name="Subtítulo 2"/>
          <p:cNvSpPr>
            <a:spLocks noGrp="1"/>
          </p:cNvSpPr>
          <p:nvPr>
            <p:ph type="subTitle" idx="1"/>
          </p:nvPr>
        </p:nvSpPr>
        <p:spPr/>
        <p:txBody>
          <a:bodyPr/>
          <a:lstStyle/>
          <a:p>
            <a:endParaRPr lang="es-CO"/>
          </a:p>
        </p:txBody>
      </p:sp>
      <p:pic>
        <p:nvPicPr>
          <p:cNvPr id="4" name="Imagen 3"/>
          <p:cNvPicPr>
            <a:picLocks noChangeAspect="1"/>
          </p:cNvPicPr>
          <p:nvPr/>
        </p:nvPicPr>
        <p:blipFill>
          <a:blip r:embed="rId2"/>
          <a:stretch>
            <a:fillRect/>
          </a:stretch>
        </p:blipFill>
        <p:spPr>
          <a:xfrm>
            <a:off x="0" y="0"/>
            <a:ext cx="7200900" cy="9144000"/>
          </a:xfrm>
          <a:prstGeom prst="rect">
            <a:avLst/>
          </a:prstGeom>
        </p:spPr>
      </p:pic>
    </p:spTree>
    <p:extLst>
      <p:ext uri="{BB962C8B-B14F-4D97-AF65-F5344CB8AC3E}">
        <p14:creationId xmlns:p14="http://schemas.microsoft.com/office/powerpoint/2010/main" val="36190101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endParaRPr lang="es-CO"/>
          </a:p>
        </p:txBody>
      </p:sp>
      <p:sp>
        <p:nvSpPr>
          <p:cNvPr id="3" name="Subtítulo 2"/>
          <p:cNvSpPr>
            <a:spLocks noGrp="1"/>
          </p:cNvSpPr>
          <p:nvPr>
            <p:ph type="subTitle" idx="1"/>
          </p:nvPr>
        </p:nvSpPr>
        <p:spPr/>
        <p:txBody>
          <a:bodyPr/>
          <a:lstStyle/>
          <a:p>
            <a:endParaRPr lang="es-CO"/>
          </a:p>
        </p:txBody>
      </p:sp>
      <p:pic>
        <p:nvPicPr>
          <p:cNvPr id="4" name="Imagen 3"/>
          <p:cNvPicPr>
            <a:picLocks noChangeAspect="1"/>
          </p:cNvPicPr>
          <p:nvPr/>
        </p:nvPicPr>
        <p:blipFill>
          <a:blip r:embed="rId2"/>
          <a:stretch>
            <a:fillRect/>
          </a:stretch>
        </p:blipFill>
        <p:spPr>
          <a:xfrm>
            <a:off x="0" y="0"/>
            <a:ext cx="7200900" cy="9144000"/>
          </a:xfrm>
          <a:prstGeom prst="rect">
            <a:avLst/>
          </a:prstGeom>
        </p:spPr>
      </p:pic>
    </p:spTree>
    <p:extLst>
      <p:ext uri="{BB962C8B-B14F-4D97-AF65-F5344CB8AC3E}">
        <p14:creationId xmlns:p14="http://schemas.microsoft.com/office/powerpoint/2010/main" val="40328039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endParaRPr lang="es-CO"/>
          </a:p>
        </p:txBody>
      </p:sp>
      <p:sp>
        <p:nvSpPr>
          <p:cNvPr id="3" name="Subtítulo 2"/>
          <p:cNvSpPr>
            <a:spLocks noGrp="1"/>
          </p:cNvSpPr>
          <p:nvPr>
            <p:ph type="subTitle" idx="1"/>
          </p:nvPr>
        </p:nvSpPr>
        <p:spPr/>
        <p:txBody>
          <a:bodyPr/>
          <a:lstStyle/>
          <a:p>
            <a:endParaRPr lang="es-CO"/>
          </a:p>
        </p:txBody>
      </p:sp>
      <p:pic>
        <p:nvPicPr>
          <p:cNvPr id="4" name="Imagen 3"/>
          <p:cNvPicPr>
            <a:picLocks noChangeAspect="1"/>
          </p:cNvPicPr>
          <p:nvPr/>
        </p:nvPicPr>
        <p:blipFill>
          <a:blip r:embed="rId2"/>
          <a:stretch>
            <a:fillRect/>
          </a:stretch>
        </p:blipFill>
        <p:spPr>
          <a:xfrm>
            <a:off x="0" y="0"/>
            <a:ext cx="7200900" cy="9144000"/>
          </a:xfrm>
          <a:prstGeom prst="rect">
            <a:avLst/>
          </a:prstGeom>
        </p:spPr>
      </p:pic>
    </p:spTree>
    <p:extLst>
      <p:ext uri="{BB962C8B-B14F-4D97-AF65-F5344CB8AC3E}">
        <p14:creationId xmlns:p14="http://schemas.microsoft.com/office/powerpoint/2010/main" val="11759369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endParaRPr lang="es-CO"/>
          </a:p>
        </p:txBody>
      </p:sp>
      <p:sp>
        <p:nvSpPr>
          <p:cNvPr id="3" name="Subtítulo 2"/>
          <p:cNvSpPr>
            <a:spLocks noGrp="1"/>
          </p:cNvSpPr>
          <p:nvPr>
            <p:ph type="subTitle" idx="1"/>
          </p:nvPr>
        </p:nvSpPr>
        <p:spPr/>
        <p:txBody>
          <a:bodyPr/>
          <a:lstStyle/>
          <a:p>
            <a:endParaRPr lang="es-CO"/>
          </a:p>
        </p:txBody>
      </p:sp>
      <p:pic>
        <p:nvPicPr>
          <p:cNvPr id="4" name="Imagen 3"/>
          <p:cNvPicPr>
            <a:picLocks noChangeAspect="1"/>
          </p:cNvPicPr>
          <p:nvPr/>
        </p:nvPicPr>
        <p:blipFill>
          <a:blip r:embed="rId2"/>
          <a:stretch>
            <a:fillRect/>
          </a:stretch>
        </p:blipFill>
        <p:spPr>
          <a:xfrm>
            <a:off x="0" y="0"/>
            <a:ext cx="7200900" cy="9223953"/>
          </a:xfrm>
          <a:prstGeom prst="rect">
            <a:avLst/>
          </a:prstGeom>
        </p:spPr>
      </p:pic>
    </p:spTree>
    <p:extLst>
      <p:ext uri="{BB962C8B-B14F-4D97-AF65-F5344CB8AC3E}">
        <p14:creationId xmlns:p14="http://schemas.microsoft.com/office/powerpoint/2010/main" val="27648340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644"/>
        <p:cNvGrpSpPr/>
        <p:nvPr/>
      </p:nvGrpSpPr>
      <p:grpSpPr>
        <a:xfrm>
          <a:off x="0" y="0"/>
          <a:ext cx="0" cy="0"/>
          <a:chOff x="0" y="0"/>
          <a:chExt cx="0" cy="0"/>
        </a:xfrm>
      </p:grpSpPr>
      <p:pic>
        <p:nvPicPr>
          <p:cNvPr id="2646" name="Google Shape;2646;p56"/>
          <p:cNvPicPr preferRelativeResize="0"/>
          <p:nvPr/>
        </p:nvPicPr>
        <p:blipFill rotWithShape="1">
          <a:blip r:embed="rId3">
            <a:alphaModFix/>
          </a:blip>
          <a:srcRect/>
          <a:stretch/>
        </p:blipFill>
        <p:spPr>
          <a:xfrm>
            <a:off x="6712302" y="8695344"/>
            <a:ext cx="436191" cy="337944"/>
          </a:xfrm>
          <a:prstGeom prst="rect">
            <a:avLst/>
          </a:prstGeom>
          <a:noFill/>
          <a:ln>
            <a:noFill/>
          </a:ln>
        </p:spPr>
      </p:pic>
      <p:pic>
        <p:nvPicPr>
          <p:cNvPr id="2647" name="Google Shape;2647;p56"/>
          <p:cNvPicPr preferRelativeResize="0"/>
          <p:nvPr/>
        </p:nvPicPr>
        <p:blipFill rotWithShape="1">
          <a:blip r:embed="rId4">
            <a:alphaModFix/>
          </a:blip>
          <a:srcRect l="-2" r="40938"/>
          <a:stretch/>
        </p:blipFill>
        <p:spPr>
          <a:xfrm>
            <a:off x="0" y="2275443"/>
            <a:ext cx="7200900" cy="6880924"/>
          </a:xfrm>
          <a:prstGeom prst="rect">
            <a:avLst/>
          </a:prstGeom>
          <a:noFill/>
          <a:ln>
            <a:noFill/>
          </a:ln>
        </p:spPr>
      </p:pic>
      <p:grpSp>
        <p:nvGrpSpPr>
          <p:cNvPr id="2648" name="Google Shape;2648;p56"/>
          <p:cNvGrpSpPr/>
          <p:nvPr/>
        </p:nvGrpSpPr>
        <p:grpSpPr>
          <a:xfrm>
            <a:off x="1728242" y="2275443"/>
            <a:ext cx="5305921" cy="6880924"/>
            <a:chOff x="7461810" y="-36659"/>
            <a:chExt cx="4447883" cy="6903934"/>
          </a:xfrm>
        </p:grpSpPr>
        <p:sp>
          <p:nvSpPr>
            <p:cNvPr id="2649" name="Google Shape;2649;p56"/>
            <p:cNvSpPr/>
            <p:nvPr/>
          </p:nvSpPr>
          <p:spPr>
            <a:xfrm>
              <a:off x="7461810" y="-27296"/>
              <a:ext cx="4315226" cy="6894571"/>
            </a:xfrm>
            <a:custGeom>
              <a:avLst/>
              <a:gdLst/>
              <a:ahLst/>
              <a:cxnLst/>
              <a:rect l="l" t="t" r="r" b="b"/>
              <a:pathLst>
                <a:path w="4315226" h="6894571" extrusionOk="0">
                  <a:moveTo>
                    <a:pt x="614150" y="0"/>
                  </a:moveTo>
                  <a:lnTo>
                    <a:pt x="4315226" y="27295"/>
                  </a:lnTo>
                  <a:lnTo>
                    <a:pt x="3673781" y="6894571"/>
                  </a:lnTo>
                  <a:lnTo>
                    <a:pt x="0" y="6894571"/>
                  </a:lnTo>
                  <a:lnTo>
                    <a:pt x="614150" y="0"/>
                  </a:lnTo>
                  <a:close/>
                </a:path>
              </a:pathLst>
            </a:custGeom>
            <a:solidFill>
              <a:srgbClr val="0099CC">
                <a:alpha val="7764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2650" name="Google Shape;2650;p56"/>
            <p:cNvCxnSpPr/>
            <p:nvPr/>
          </p:nvCxnSpPr>
          <p:spPr>
            <a:xfrm flipH="1">
              <a:off x="11280577" y="-36659"/>
              <a:ext cx="629116" cy="6890287"/>
            </a:xfrm>
            <a:prstGeom prst="straightConnector1">
              <a:avLst/>
            </a:prstGeom>
            <a:noFill/>
            <a:ln w="38100" cap="flat" cmpd="sng">
              <a:solidFill>
                <a:schemeClr val="lt1"/>
              </a:solidFill>
              <a:prstDash val="solid"/>
              <a:round/>
              <a:headEnd type="none" w="sm" len="sm"/>
              <a:tailEnd type="none" w="sm" len="sm"/>
            </a:ln>
          </p:spPr>
        </p:cxnSp>
      </p:grpSp>
      <p:sp>
        <p:nvSpPr>
          <p:cNvPr id="2651" name="Google Shape;2651;p56"/>
          <p:cNvSpPr txBox="1"/>
          <p:nvPr/>
        </p:nvSpPr>
        <p:spPr>
          <a:xfrm>
            <a:off x="2520329" y="4572000"/>
            <a:ext cx="3605107" cy="339926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3600" i="1" dirty="0">
                <a:solidFill>
                  <a:schemeClr val="lt1"/>
                </a:solidFill>
                <a:latin typeface="Libre Franklin Black"/>
                <a:ea typeface="Libre Franklin Black"/>
                <a:cs typeface="Libre Franklin Black"/>
                <a:sym typeface="Libre Franklin Black"/>
              </a:rPr>
              <a:t>Gracias</a:t>
            </a:r>
            <a:endParaRPr dirty="0"/>
          </a:p>
          <a:p>
            <a:pPr marL="0" marR="0" lvl="0" indent="0" algn="ctr" rtl="0">
              <a:spcBef>
                <a:spcPts val="0"/>
              </a:spcBef>
              <a:spcAft>
                <a:spcPts val="0"/>
              </a:spcAft>
              <a:buNone/>
            </a:pPr>
            <a:r>
              <a:rPr lang="es-ES" sz="3600" i="1" dirty="0">
                <a:solidFill>
                  <a:schemeClr val="lt1"/>
                </a:solidFill>
                <a:latin typeface="Libre Franklin Black"/>
                <a:ea typeface="Libre Franklin Black"/>
                <a:cs typeface="Libre Franklin Black"/>
                <a:sym typeface="Libre Franklin Black"/>
              </a:rPr>
              <a:t>Equipo de Vigilancia epidemiológica y Sistemas de información</a:t>
            </a:r>
            <a:endParaRPr sz="5400" i="1" dirty="0">
              <a:solidFill>
                <a:schemeClr val="lt1"/>
              </a:solidFill>
              <a:latin typeface="Libre Franklin Black"/>
              <a:ea typeface="Libre Franklin Black"/>
              <a:cs typeface="Libre Franklin Black"/>
              <a:sym typeface="Libre Franklin Black"/>
            </a:endParaRPr>
          </a:p>
        </p:txBody>
      </p:sp>
      <p:sp>
        <p:nvSpPr>
          <p:cNvPr id="2652" name="Google Shape;2652;p56"/>
          <p:cNvSpPr txBox="1"/>
          <p:nvPr/>
        </p:nvSpPr>
        <p:spPr>
          <a:xfrm>
            <a:off x="2502805" y="6876256"/>
            <a:ext cx="3598545" cy="45148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 sz="900" b="1">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marL="0" marR="0" lvl="0" indent="0" algn="ctr" rtl="0">
              <a:spcBef>
                <a:spcPts val="0"/>
              </a:spcBef>
              <a:spcAft>
                <a:spcPts val="0"/>
              </a:spcAft>
              <a:buNone/>
            </a:pPr>
            <a:r>
              <a:rPr lang="es-ES" sz="8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s-ES" sz="8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p:txBody>
      </p:sp>
      <p:grpSp>
        <p:nvGrpSpPr>
          <p:cNvPr id="2653" name="Google Shape;2653;p56"/>
          <p:cNvGrpSpPr/>
          <p:nvPr/>
        </p:nvGrpSpPr>
        <p:grpSpPr>
          <a:xfrm>
            <a:off x="0" y="14519"/>
            <a:ext cx="4536554" cy="1605153"/>
            <a:chOff x="0" y="14519"/>
            <a:chExt cx="4536554" cy="1605153"/>
          </a:xfrm>
        </p:grpSpPr>
        <p:sp>
          <p:nvSpPr>
            <p:cNvPr id="2654" name="Google Shape;2654;p56"/>
            <p:cNvSpPr txBox="1"/>
            <p:nvPr/>
          </p:nvSpPr>
          <p:spPr>
            <a:xfrm>
              <a:off x="1162804" y="992927"/>
              <a:ext cx="2734310" cy="62674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ES" sz="1600" b="1">
                  <a:solidFill>
                    <a:srgbClr val="000000"/>
                  </a:solidFill>
                  <a:latin typeface="Arial Narrow"/>
                  <a:ea typeface="Arial Narrow"/>
                  <a:cs typeface="Arial Narrow"/>
                  <a:sym typeface="Arial Narrow"/>
                </a:rPr>
                <a:t>Boletín de Periodo Epidemiológico Medellín </a:t>
              </a:r>
              <a:r>
                <a:rPr lang="es-ES" sz="1100" b="1">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s-ES" sz="1100" b="1">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marL="0" marR="0" lvl="0" indent="0" algn="ctr" rtl="0">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p:txBody>
        </p:sp>
        <p:sp>
          <p:nvSpPr>
            <p:cNvPr id="2655" name="Google Shape;2655;p56"/>
            <p:cNvSpPr txBox="1"/>
            <p:nvPr/>
          </p:nvSpPr>
          <p:spPr>
            <a:xfrm>
              <a:off x="0" y="14519"/>
              <a:ext cx="4536554" cy="99694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ES" sz="3200" b="1">
                  <a:solidFill>
                    <a:srgbClr val="00B050"/>
                  </a:solidFill>
                  <a:latin typeface="Arial Narrow"/>
                  <a:ea typeface="Arial Narrow"/>
                  <a:cs typeface="Arial Narrow"/>
                  <a:sym typeface="Arial Narrow"/>
                </a:rPr>
                <a:t>Secretaría de Salud de Medellín</a:t>
              </a:r>
              <a:r>
                <a:rPr lang="es-ES" sz="1100" b="1">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s-ES" sz="1100" b="1">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marL="0" marR="0" lvl="0" indent="0" algn="ctr" rtl="0">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p:txBody>
        </p:sp>
      </p:grpSp>
      <p:sp>
        <p:nvSpPr>
          <p:cNvPr id="2656" name="Google Shape;2656;p56"/>
          <p:cNvSpPr txBox="1"/>
          <p:nvPr/>
        </p:nvSpPr>
        <p:spPr>
          <a:xfrm>
            <a:off x="576114" y="1684583"/>
            <a:ext cx="3816424" cy="451485"/>
          </a:xfrm>
          <a:prstGeom prst="rect">
            <a:avLst/>
          </a:prstGeom>
          <a:noFill/>
          <a:ln>
            <a:noFill/>
          </a:ln>
        </p:spPr>
        <p:txBody>
          <a:bodyPr spcFirstLastPara="1" wrap="square" lIns="91425" tIns="45700" rIns="91425" bIns="45700" anchor="t" anchorCtr="0">
            <a:noAutofit/>
          </a:bodyPr>
          <a:lstStyle/>
          <a:p>
            <a:pPr lvl="0" algn="ctr"/>
            <a:r>
              <a:rPr lang="es-ES" sz="800" b="1" dirty="0">
                <a:latin typeface="Arial Narrow"/>
                <a:ea typeface="Arial Narrow"/>
                <a:cs typeface="Arial Narrow"/>
                <a:sym typeface="Arial Narrow"/>
              </a:rPr>
              <a:t>Programa Vigilancia Epidemiológica – Subsecretaría de Salud Pública</a:t>
            </a:r>
          </a:p>
          <a:p>
            <a:pPr lvl="0" algn="ctr"/>
            <a:r>
              <a:rPr lang="es-ES" sz="800" b="1" dirty="0">
                <a:latin typeface="Arial Narrow"/>
                <a:ea typeface="Arial Narrow"/>
                <a:cs typeface="Arial Narrow"/>
                <a:sym typeface="Arial Narrow"/>
              </a:rPr>
              <a:t>Período epidemiológico 03 de 2026 - Reporte Semanas 01 a 12 (Hasta marzo 28 de 2026)</a:t>
            </a:r>
            <a:endParaRPr lang="es-ES" sz="800" b="1" dirty="0">
              <a:latin typeface="Arial Narrow"/>
              <a:ea typeface="Arial Narrow"/>
              <a:cs typeface="Arial Narrow"/>
              <a:sym typeface="Arial Narrow"/>
            </a:endParaRPr>
          </a:p>
        </p:txBody>
      </p:sp>
      <p:pic>
        <p:nvPicPr>
          <p:cNvPr id="2657" name="Google Shape;2657;p56"/>
          <p:cNvPicPr preferRelativeResize="0"/>
          <p:nvPr/>
        </p:nvPicPr>
        <p:blipFill rotWithShape="1">
          <a:blip r:embed="rId5">
            <a:alphaModFix/>
          </a:blip>
          <a:srcRect/>
          <a:stretch/>
        </p:blipFill>
        <p:spPr>
          <a:xfrm>
            <a:off x="4449340" y="275325"/>
            <a:ext cx="2463478" cy="1860743"/>
          </a:xfrm>
          <a:prstGeom prst="rect">
            <a:avLst/>
          </a:prstGeom>
          <a:noFill/>
          <a:ln>
            <a:noFill/>
          </a:ln>
        </p:spPr>
      </p:pic>
      <p:sp>
        <p:nvSpPr>
          <p:cNvPr id="2" name="62 CuadroTexto">
            <a:extLst>
              <a:ext uri="{FF2B5EF4-FFF2-40B4-BE49-F238E27FC236}">
                <a16:creationId xmlns:a16="http://schemas.microsoft.com/office/drawing/2014/main" id="{566DEBA3-855E-FFB6-29DC-B22F171087A5}"/>
              </a:ext>
            </a:extLst>
          </p:cNvPr>
          <p:cNvSpPr txBox="1"/>
          <p:nvPr/>
        </p:nvSpPr>
        <p:spPr>
          <a:xfrm>
            <a:off x="6552777" y="12504"/>
            <a:ext cx="648121" cy="253916"/>
          </a:xfrm>
          <a:prstGeom prst="rect">
            <a:avLst/>
          </a:prstGeom>
          <a:noFill/>
        </p:spPr>
        <p:txBody>
          <a:bodyPr wrap="square" rtlCol="0">
            <a:spAutoFit/>
          </a:bodyPr>
          <a:lstStyle/>
          <a:p>
            <a:r>
              <a:rPr lang="es-ES" sz="1050" b="1" dirty="0">
                <a:latin typeface="Arial Narrow" panose="020B0606020202030204" pitchFamily="34" charset="0"/>
              </a:rPr>
              <a:t>Pág</a:t>
            </a:r>
            <a:r>
              <a:rPr lang="es-ES" sz="1050" b="1" dirty="0" smtClean="0">
                <a:latin typeface="Arial Narrow" panose="020B0606020202030204" pitchFamily="34" charset="0"/>
              </a:rPr>
              <a:t>. 32</a:t>
            </a:r>
            <a:endParaRPr lang="es-ES" sz="1050" b="1" dirty="0">
              <a:latin typeface="Arial Narrow" panose="020B060602020203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Rectángulo"/>
          <p:cNvSpPr/>
          <p:nvPr/>
        </p:nvSpPr>
        <p:spPr>
          <a:xfrm>
            <a:off x="0" y="9973"/>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137149"/>
            <a:ext cx="3446504" cy="276999"/>
            <a:chOff x="2448322" y="74775"/>
            <a:chExt cx="3446504" cy="276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4775"/>
              <a:ext cx="2592288" cy="276999"/>
            </a:xfrm>
            <a:prstGeom prst="rect">
              <a:avLst/>
            </a:prstGeom>
            <a:noFill/>
          </p:spPr>
          <p:txBody>
            <a:bodyPr wrap="square" rtlCol="0">
              <a:spAutoFit/>
            </a:bodyPr>
            <a:lstStyle/>
            <a:p>
              <a:r>
                <a:rPr lang="es-ES" sz="1200" b="1" dirty="0">
                  <a:latin typeface="Arial Narrow" panose="020B0606020202030204" pitchFamily="34" charset="0"/>
                </a:rPr>
                <a:t>Comportamiento variables de interés</a:t>
              </a:r>
            </a:p>
          </p:txBody>
        </p:sp>
      </p:grpSp>
      <p:sp>
        <p:nvSpPr>
          <p:cNvPr id="60" name="59 Rectángulo"/>
          <p:cNvSpPr/>
          <p:nvPr/>
        </p:nvSpPr>
        <p:spPr>
          <a:xfrm>
            <a:off x="0" y="2558984"/>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61" name="60 Grupo"/>
          <p:cNvGrpSpPr/>
          <p:nvPr/>
        </p:nvGrpSpPr>
        <p:grpSpPr>
          <a:xfrm>
            <a:off x="277404" y="2672512"/>
            <a:ext cx="3446504" cy="276999"/>
            <a:chOff x="2448322" y="74775"/>
            <a:chExt cx="3446504" cy="276999"/>
          </a:xfrm>
        </p:grpSpPr>
        <p:sp>
          <p:nvSpPr>
            <p:cNvPr id="62" name="61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63" name="62 Conector recto"/>
            <p:cNvCxnSpPr>
              <a:stCxn id="62"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64" name="63 CuadroTexto"/>
            <p:cNvSpPr txBox="1"/>
            <p:nvPr/>
          </p:nvSpPr>
          <p:spPr>
            <a:xfrm>
              <a:off x="3302538" y="74775"/>
              <a:ext cx="2592288" cy="276999"/>
            </a:xfrm>
            <a:prstGeom prst="rect">
              <a:avLst/>
            </a:prstGeom>
            <a:noFill/>
          </p:spPr>
          <p:txBody>
            <a:bodyPr wrap="square" rtlCol="0">
              <a:spAutoFit/>
            </a:bodyPr>
            <a:lstStyle/>
            <a:p>
              <a:r>
                <a:rPr lang="es-ES" sz="1200" b="1" dirty="0">
                  <a:latin typeface="Arial Narrow" panose="020B0606020202030204" pitchFamily="34" charset="0"/>
                </a:rPr>
                <a:t>Curso de vida</a:t>
              </a:r>
            </a:p>
          </p:txBody>
        </p:sp>
      </p:grpSp>
      <p:pic>
        <p:nvPicPr>
          <p:cNvPr id="205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5885" y="4647216"/>
            <a:ext cx="3221992" cy="4218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
        <p:nvSpPr>
          <p:cNvPr id="105" name="104 CuadroTexto"/>
          <p:cNvSpPr txBox="1"/>
          <p:nvPr/>
        </p:nvSpPr>
        <p:spPr>
          <a:xfrm>
            <a:off x="6552777" y="12504"/>
            <a:ext cx="648121" cy="253916"/>
          </a:xfrm>
          <a:prstGeom prst="rect">
            <a:avLst/>
          </a:prstGeom>
          <a:noFill/>
        </p:spPr>
        <p:txBody>
          <a:bodyPr wrap="square" rtlCol="0">
            <a:spAutoFit/>
          </a:bodyPr>
          <a:lstStyle/>
          <a:p>
            <a:r>
              <a:rPr lang="es-ES" sz="1050" b="1" dirty="0">
                <a:latin typeface="Arial Narrow" panose="020B0606020202030204" pitchFamily="34" charset="0"/>
              </a:rPr>
              <a:t>Pág</a:t>
            </a:r>
            <a:r>
              <a:rPr lang="es-ES" sz="1050" b="1" dirty="0" smtClean="0">
                <a:latin typeface="Arial Narrow" panose="020B0606020202030204" pitchFamily="34" charset="0"/>
              </a:rPr>
              <a:t>.. 5</a:t>
            </a:r>
            <a:endParaRPr lang="es-ES" sz="1050" b="1" dirty="0">
              <a:latin typeface="Arial Narrow" panose="020B0606020202030204" pitchFamily="34" charset="0"/>
            </a:endParaRPr>
          </a:p>
        </p:txBody>
      </p:sp>
      <p:grpSp>
        <p:nvGrpSpPr>
          <p:cNvPr id="4" name="3 Grupo"/>
          <p:cNvGrpSpPr/>
          <p:nvPr/>
        </p:nvGrpSpPr>
        <p:grpSpPr>
          <a:xfrm>
            <a:off x="-143966" y="830792"/>
            <a:ext cx="1258607" cy="1651732"/>
            <a:chOff x="-143966" y="539552"/>
            <a:chExt cx="1258607" cy="1651732"/>
          </a:xfrm>
        </p:grpSpPr>
        <p:pic>
          <p:nvPicPr>
            <p:cNvPr id="2051" name="Picture 3"/>
            <p:cNvPicPr>
              <a:picLocks noChangeAspect="1" noChangeArrowheads="1"/>
            </p:cNvPicPr>
            <p:nvPr/>
          </p:nvPicPr>
          <p:blipFill rotWithShape="1">
            <a:blip r:embed="rId4">
              <a:biLevel thresh="75000"/>
              <a:extLst>
                <a:ext uri="{28A0092B-C50C-407E-A947-70E740481C1C}">
                  <a14:useLocalDpi xmlns:a14="http://schemas.microsoft.com/office/drawing/2010/main" val="0"/>
                </a:ext>
              </a:extLst>
            </a:blip>
            <a:srcRect r="85225"/>
            <a:stretch/>
          </p:blipFill>
          <p:spPr bwMode="auto">
            <a:xfrm>
              <a:off x="148822" y="539552"/>
              <a:ext cx="702032"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11 Rectángulo redondeado"/>
            <p:cNvSpPr/>
            <p:nvPr/>
          </p:nvSpPr>
          <p:spPr>
            <a:xfrm>
              <a:off x="110785" y="1579196"/>
              <a:ext cx="740068"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45,8%</a:t>
              </a:r>
            </a:p>
          </p:txBody>
        </p:sp>
        <p:sp>
          <p:nvSpPr>
            <p:cNvPr id="31" name="30 CuadroTexto"/>
            <p:cNvSpPr txBox="1"/>
            <p:nvPr/>
          </p:nvSpPr>
          <p:spPr>
            <a:xfrm>
              <a:off x="-143966" y="1914285"/>
              <a:ext cx="1229607" cy="276999"/>
            </a:xfrm>
            <a:prstGeom prst="rect">
              <a:avLst/>
            </a:prstGeom>
            <a:noFill/>
          </p:spPr>
          <p:txBody>
            <a:bodyPr wrap="square" rtlCol="0">
              <a:spAutoFit/>
            </a:bodyPr>
            <a:lstStyle/>
            <a:p>
              <a:pPr algn="ctr"/>
              <a:r>
                <a:rPr lang="es-ES" sz="1200" b="1" dirty="0">
                  <a:latin typeface="Arial Narrow" panose="020B0606020202030204" pitchFamily="34" charset="0"/>
                </a:rPr>
                <a:t>44 casos</a:t>
              </a:r>
            </a:p>
          </p:txBody>
        </p:sp>
        <p:sp>
          <p:nvSpPr>
            <p:cNvPr id="37" name="36 CuadroTexto"/>
            <p:cNvSpPr txBox="1"/>
            <p:nvPr/>
          </p:nvSpPr>
          <p:spPr>
            <a:xfrm>
              <a:off x="-114966" y="1305463"/>
              <a:ext cx="1229607" cy="276999"/>
            </a:xfrm>
            <a:prstGeom prst="rect">
              <a:avLst/>
            </a:prstGeom>
            <a:noFill/>
          </p:spPr>
          <p:txBody>
            <a:bodyPr wrap="square" rtlCol="0">
              <a:spAutoFit/>
            </a:bodyPr>
            <a:lstStyle/>
            <a:p>
              <a:pPr algn="ctr"/>
              <a:r>
                <a:rPr lang="es-ES" sz="1200" b="1" u="sng" dirty="0">
                  <a:latin typeface="Arial Narrow" panose="020B0606020202030204" pitchFamily="34" charset="0"/>
                </a:rPr>
                <a:t>Masculino</a:t>
              </a:r>
            </a:p>
          </p:txBody>
        </p:sp>
      </p:grpSp>
      <p:grpSp>
        <p:nvGrpSpPr>
          <p:cNvPr id="5" name="4 Grupo"/>
          <p:cNvGrpSpPr/>
          <p:nvPr/>
        </p:nvGrpSpPr>
        <p:grpSpPr>
          <a:xfrm>
            <a:off x="949682" y="892966"/>
            <a:ext cx="1282616" cy="1594010"/>
            <a:chOff x="767312" y="601726"/>
            <a:chExt cx="1282616" cy="1594010"/>
          </a:xfrm>
        </p:grpSpPr>
        <p:sp>
          <p:nvSpPr>
            <p:cNvPr id="42" name="41 Rectángulo redondeado"/>
            <p:cNvSpPr/>
            <p:nvPr/>
          </p:nvSpPr>
          <p:spPr>
            <a:xfrm>
              <a:off x="1017793" y="1573062"/>
              <a:ext cx="740068"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54,2%</a:t>
              </a:r>
            </a:p>
          </p:txBody>
        </p:sp>
        <p:sp>
          <p:nvSpPr>
            <p:cNvPr id="32" name="31 CuadroTexto"/>
            <p:cNvSpPr txBox="1"/>
            <p:nvPr/>
          </p:nvSpPr>
          <p:spPr>
            <a:xfrm>
              <a:off x="820321" y="1918737"/>
              <a:ext cx="1229607" cy="276999"/>
            </a:xfrm>
            <a:prstGeom prst="rect">
              <a:avLst/>
            </a:prstGeom>
            <a:noFill/>
          </p:spPr>
          <p:txBody>
            <a:bodyPr wrap="square" rtlCol="0">
              <a:spAutoFit/>
            </a:bodyPr>
            <a:lstStyle/>
            <a:p>
              <a:pPr algn="ctr"/>
              <a:r>
                <a:rPr lang="es-ES" sz="1200" b="1" dirty="0">
                  <a:latin typeface="Arial Narrow" panose="020B0606020202030204" pitchFamily="34" charset="0"/>
                </a:rPr>
                <a:t>52 casos</a:t>
              </a:r>
            </a:p>
          </p:txBody>
        </p:sp>
        <p:pic>
          <p:nvPicPr>
            <p:cNvPr id="36" name="Picture 3"/>
            <p:cNvPicPr>
              <a:picLocks noChangeAspect="1" noChangeArrowheads="1"/>
            </p:cNvPicPr>
            <p:nvPr/>
          </p:nvPicPr>
          <p:blipFill rotWithShape="1">
            <a:blip r:embed="rId4">
              <a:biLevel thresh="75000"/>
              <a:extLst>
                <a:ext uri="{28A0092B-C50C-407E-A947-70E740481C1C}">
                  <a14:useLocalDpi xmlns:a14="http://schemas.microsoft.com/office/drawing/2010/main" val="0"/>
                </a:ext>
              </a:extLst>
            </a:blip>
            <a:srcRect l="30557" r="55507"/>
            <a:stretch/>
          </p:blipFill>
          <p:spPr bwMode="auto">
            <a:xfrm>
              <a:off x="1052788" y="601726"/>
              <a:ext cx="662151"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 name="39 CuadroTexto"/>
            <p:cNvSpPr txBox="1"/>
            <p:nvPr/>
          </p:nvSpPr>
          <p:spPr>
            <a:xfrm>
              <a:off x="767312" y="1314126"/>
              <a:ext cx="1229607" cy="276999"/>
            </a:xfrm>
            <a:prstGeom prst="rect">
              <a:avLst/>
            </a:prstGeom>
            <a:noFill/>
          </p:spPr>
          <p:txBody>
            <a:bodyPr wrap="square" rtlCol="0">
              <a:spAutoFit/>
            </a:bodyPr>
            <a:lstStyle/>
            <a:p>
              <a:pPr algn="ctr"/>
              <a:r>
                <a:rPr lang="es-ES" sz="1200" b="1" u="sng" dirty="0">
                  <a:latin typeface="Arial Narrow" panose="020B0606020202030204" pitchFamily="34" charset="0"/>
                </a:rPr>
                <a:t>Femenino</a:t>
              </a:r>
            </a:p>
          </p:txBody>
        </p:sp>
      </p:grpSp>
      <p:grpSp>
        <p:nvGrpSpPr>
          <p:cNvPr id="6" name="5 Grupo"/>
          <p:cNvGrpSpPr/>
          <p:nvPr/>
        </p:nvGrpSpPr>
        <p:grpSpPr>
          <a:xfrm>
            <a:off x="1944266" y="828222"/>
            <a:ext cx="1414263" cy="1638535"/>
            <a:chOff x="1700534" y="536982"/>
            <a:chExt cx="1414263" cy="1638535"/>
          </a:xfrm>
        </p:grpSpPr>
        <p:sp>
          <p:nvSpPr>
            <p:cNvPr id="43" name="42 Rectángulo redondeado"/>
            <p:cNvSpPr/>
            <p:nvPr/>
          </p:nvSpPr>
          <p:spPr>
            <a:xfrm>
              <a:off x="2047806" y="1571104"/>
              <a:ext cx="740068"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0%</a:t>
              </a:r>
            </a:p>
          </p:txBody>
        </p:sp>
        <p:pic>
          <p:nvPicPr>
            <p:cNvPr id="39" name="Picture 3"/>
            <p:cNvPicPr>
              <a:picLocks noChangeAspect="1" noChangeArrowheads="1"/>
            </p:cNvPicPr>
            <p:nvPr/>
          </p:nvPicPr>
          <p:blipFill rotWithShape="1">
            <a:blip r:embed="rId4">
              <a:biLevel thresh="75000"/>
              <a:extLst>
                <a:ext uri="{28A0092B-C50C-407E-A947-70E740481C1C}">
                  <a14:useLocalDpi xmlns:a14="http://schemas.microsoft.com/office/drawing/2010/main" val="0"/>
                </a:ext>
              </a:extLst>
            </a:blip>
            <a:srcRect l="59204" r="26197"/>
            <a:stretch/>
          </p:blipFill>
          <p:spPr bwMode="auto">
            <a:xfrm>
              <a:off x="2088282" y="536982"/>
              <a:ext cx="693683"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7" name="46 CuadroTexto"/>
            <p:cNvSpPr txBox="1"/>
            <p:nvPr/>
          </p:nvSpPr>
          <p:spPr>
            <a:xfrm>
              <a:off x="1700534" y="1311622"/>
              <a:ext cx="1414263" cy="276999"/>
            </a:xfrm>
            <a:prstGeom prst="rect">
              <a:avLst/>
            </a:prstGeom>
            <a:noFill/>
          </p:spPr>
          <p:txBody>
            <a:bodyPr wrap="square" rtlCol="0">
              <a:spAutoFit/>
            </a:bodyPr>
            <a:lstStyle/>
            <a:p>
              <a:pPr algn="ctr"/>
              <a:r>
                <a:rPr lang="es-ES" sz="1200" b="1" u="sng" dirty="0">
                  <a:latin typeface="Arial Narrow" panose="020B0606020202030204" pitchFamily="34" charset="0"/>
                </a:rPr>
                <a:t>Afrodescendiente</a:t>
              </a:r>
            </a:p>
          </p:txBody>
        </p:sp>
        <p:sp>
          <p:nvSpPr>
            <p:cNvPr id="48" name="47 CuadroTexto"/>
            <p:cNvSpPr txBox="1"/>
            <p:nvPr/>
          </p:nvSpPr>
          <p:spPr>
            <a:xfrm>
              <a:off x="1792861" y="1898518"/>
              <a:ext cx="1229607" cy="276999"/>
            </a:xfrm>
            <a:prstGeom prst="rect">
              <a:avLst/>
            </a:prstGeom>
            <a:noFill/>
          </p:spPr>
          <p:txBody>
            <a:bodyPr wrap="square" rtlCol="0">
              <a:spAutoFit/>
            </a:bodyPr>
            <a:lstStyle/>
            <a:p>
              <a:pPr algn="ctr"/>
              <a:r>
                <a:rPr lang="es-ES" sz="1200" b="1" dirty="0">
                  <a:latin typeface="Arial Narrow" panose="020B0606020202030204" pitchFamily="34" charset="0"/>
                </a:rPr>
                <a:t>0 casos</a:t>
              </a:r>
            </a:p>
          </p:txBody>
        </p:sp>
      </p:grpSp>
      <p:grpSp>
        <p:nvGrpSpPr>
          <p:cNvPr id="11" name="10 Grupo"/>
          <p:cNvGrpSpPr/>
          <p:nvPr/>
        </p:nvGrpSpPr>
        <p:grpSpPr>
          <a:xfrm>
            <a:off x="3105668" y="865888"/>
            <a:ext cx="1246394" cy="1621088"/>
            <a:chOff x="2858112" y="554428"/>
            <a:chExt cx="1246394" cy="1621088"/>
          </a:xfrm>
        </p:grpSpPr>
        <p:sp>
          <p:nvSpPr>
            <p:cNvPr id="49" name="48 CuadroTexto"/>
            <p:cNvSpPr txBox="1"/>
            <p:nvPr/>
          </p:nvSpPr>
          <p:spPr>
            <a:xfrm>
              <a:off x="2858112" y="1315874"/>
              <a:ext cx="1229607" cy="251820"/>
            </a:xfrm>
            <a:prstGeom prst="rect">
              <a:avLst/>
            </a:prstGeom>
            <a:noFill/>
          </p:spPr>
          <p:txBody>
            <a:bodyPr wrap="square" rtlCol="0">
              <a:spAutoFit/>
            </a:bodyPr>
            <a:lstStyle/>
            <a:p>
              <a:pPr algn="ctr"/>
              <a:r>
                <a:rPr lang="es-ES" sz="1200" b="1" u="sng" dirty="0">
                  <a:latin typeface="Arial Narrow" panose="020B0606020202030204" pitchFamily="34" charset="0"/>
                </a:rPr>
                <a:t>Indígena</a:t>
              </a:r>
            </a:p>
          </p:txBody>
        </p:sp>
        <p:grpSp>
          <p:nvGrpSpPr>
            <p:cNvPr id="7" name="6 Grupo"/>
            <p:cNvGrpSpPr/>
            <p:nvPr/>
          </p:nvGrpSpPr>
          <p:grpSpPr>
            <a:xfrm>
              <a:off x="2874899" y="554428"/>
              <a:ext cx="1229607" cy="1621088"/>
              <a:chOff x="2850938" y="554428"/>
              <a:chExt cx="1229607" cy="1621088"/>
            </a:xfrm>
          </p:grpSpPr>
          <p:sp>
            <p:nvSpPr>
              <p:cNvPr id="44" name="43 Rectángulo redondeado"/>
              <p:cNvSpPr/>
              <p:nvPr/>
            </p:nvSpPr>
            <p:spPr>
              <a:xfrm>
                <a:off x="3071349" y="1566970"/>
                <a:ext cx="740068"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0%</a:t>
                </a:r>
              </a:p>
            </p:txBody>
          </p:sp>
          <p:pic>
            <p:nvPicPr>
              <p:cNvPr id="46" name="Picture 3"/>
              <p:cNvPicPr>
                <a:picLocks noChangeAspect="1" noChangeArrowheads="1"/>
              </p:cNvPicPr>
              <p:nvPr/>
            </p:nvPicPr>
            <p:blipFill rotWithShape="1">
              <a:blip r:embed="rId4">
                <a:biLevel thresh="75000"/>
                <a:extLst>
                  <a:ext uri="{28A0092B-C50C-407E-A947-70E740481C1C}">
                    <a14:useLocalDpi xmlns:a14="http://schemas.microsoft.com/office/drawing/2010/main" val="0"/>
                  </a:ext>
                </a:extLst>
              </a:blip>
              <a:srcRect l="87297"/>
              <a:stretch/>
            </p:blipFill>
            <p:spPr bwMode="auto">
              <a:xfrm>
                <a:off x="3155364" y="554428"/>
                <a:ext cx="603573"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0" name="49 CuadroTexto"/>
              <p:cNvSpPr txBox="1"/>
              <p:nvPr/>
            </p:nvSpPr>
            <p:spPr>
              <a:xfrm>
                <a:off x="2850938" y="1898517"/>
                <a:ext cx="1229607" cy="276999"/>
              </a:xfrm>
              <a:prstGeom prst="rect">
                <a:avLst/>
              </a:prstGeom>
              <a:noFill/>
            </p:spPr>
            <p:txBody>
              <a:bodyPr wrap="square" rtlCol="0">
                <a:spAutoFit/>
              </a:bodyPr>
              <a:lstStyle/>
              <a:p>
                <a:pPr algn="ctr"/>
                <a:r>
                  <a:rPr lang="es-ES" sz="1200" b="1" dirty="0">
                    <a:latin typeface="Arial Narrow" panose="020B0606020202030204" pitchFamily="34" charset="0"/>
                  </a:rPr>
                  <a:t>0 casos</a:t>
                </a:r>
              </a:p>
            </p:txBody>
          </p:sp>
        </p:grpSp>
      </p:grpSp>
      <p:grpSp>
        <p:nvGrpSpPr>
          <p:cNvPr id="9" name="8 Grupo"/>
          <p:cNvGrpSpPr/>
          <p:nvPr/>
        </p:nvGrpSpPr>
        <p:grpSpPr>
          <a:xfrm>
            <a:off x="5622828" y="842667"/>
            <a:ext cx="1610597" cy="1615816"/>
            <a:chOff x="5622828" y="551427"/>
            <a:chExt cx="1610597" cy="1615816"/>
          </a:xfrm>
        </p:grpSpPr>
        <p:pic>
          <p:nvPicPr>
            <p:cNvPr id="2052" name="Picture 4"/>
            <p:cNvPicPr>
              <a:picLocks noChangeAspect="1" noChangeArrowheads="1"/>
            </p:cNvPicPr>
            <p:nvPr/>
          </p:nvPicPr>
          <p:blipFill rotWithShape="1">
            <a:blip r:embed="rId5">
              <a:biLevel thresh="50000"/>
              <a:extLst>
                <a:ext uri="{28A0092B-C50C-407E-A947-70E740481C1C}">
                  <a14:useLocalDpi xmlns:a14="http://schemas.microsoft.com/office/drawing/2010/main" val="0"/>
                </a:ext>
              </a:extLst>
            </a:blip>
            <a:srcRect l="58247"/>
            <a:stretch/>
          </p:blipFill>
          <p:spPr bwMode="auto">
            <a:xfrm>
              <a:off x="5915945" y="551427"/>
              <a:ext cx="924865" cy="8306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3" name="52 CuadroTexto"/>
            <p:cNvSpPr txBox="1"/>
            <p:nvPr/>
          </p:nvSpPr>
          <p:spPr>
            <a:xfrm>
              <a:off x="5622828" y="1311622"/>
              <a:ext cx="1610597" cy="276999"/>
            </a:xfrm>
            <a:prstGeom prst="rect">
              <a:avLst/>
            </a:prstGeom>
            <a:noFill/>
          </p:spPr>
          <p:txBody>
            <a:bodyPr wrap="square" rtlCol="0">
              <a:spAutoFit/>
            </a:bodyPr>
            <a:lstStyle/>
            <a:p>
              <a:pPr algn="ctr"/>
              <a:r>
                <a:rPr lang="es-ES" sz="1200" b="1" u="sng" dirty="0">
                  <a:latin typeface="Arial Narrow" panose="020B0606020202030204" pitchFamily="34" charset="0"/>
                </a:rPr>
                <a:t>Habitante de calle</a:t>
              </a:r>
              <a:endParaRPr lang="es-ES" sz="1200" b="1" u="sng" dirty="0">
                <a:solidFill>
                  <a:sysClr val="windowText" lastClr="000000"/>
                </a:solidFill>
                <a:latin typeface="Arial Narrow" panose="020B0606020202030204" pitchFamily="34" charset="0"/>
              </a:endParaRPr>
            </a:p>
          </p:txBody>
        </p:sp>
        <p:sp>
          <p:nvSpPr>
            <p:cNvPr id="54" name="53 Rectángulo redondeado"/>
            <p:cNvSpPr/>
            <p:nvPr/>
          </p:nvSpPr>
          <p:spPr>
            <a:xfrm>
              <a:off x="6058092" y="1558697"/>
              <a:ext cx="740068" cy="360040"/>
            </a:xfrm>
            <a:prstGeom prst="round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0%</a:t>
              </a:r>
            </a:p>
          </p:txBody>
        </p:sp>
        <p:sp>
          <p:nvSpPr>
            <p:cNvPr id="58" name="57 CuadroTexto"/>
            <p:cNvSpPr txBox="1"/>
            <p:nvPr/>
          </p:nvSpPr>
          <p:spPr>
            <a:xfrm>
              <a:off x="5837681" y="1890244"/>
              <a:ext cx="1229607" cy="276999"/>
            </a:xfrm>
            <a:prstGeom prst="rect">
              <a:avLst/>
            </a:prstGeom>
            <a:noFill/>
          </p:spPr>
          <p:txBody>
            <a:bodyPr wrap="square" rtlCol="0">
              <a:spAutoFit/>
            </a:bodyPr>
            <a:lstStyle/>
            <a:p>
              <a:pPr algn="ctr"/>
              <a:r>
                <a:rPr lang="es-ES" sz="1200" b="1" dirty="0">
                  <a:latin typeface="Arial Narrow" panose="020B0606020202030204" pitchFamily="34" charset="0"/>
                </a:rPr>
                <a:t>0 casos</a:t>
              </a:r>
            </a:p>
          </p:txBody>
        </p:sp>
      </p:grpSp>
      <p:grpSp>
        <p:nvGrpSpPr>
          <p:cNvPr id="10" name="9 Grupo"/>
          <p:cNvGrpSpPr/>
          <p:nvPr/>
        </p:nvGrpSpPr>
        <p:grpSpPr>
          <a:xfrm>
            <a:off x="4188447" y="974808"/>
            <a:ext cx="1610597" cy="1516901"/>
            <a:chOff x="4078085" y="683568"/>
            <a:chExt cx="1610597" cy="1516901"/>
          </a:xfrm>
        </p:grpSpPr>
        <p:pic>
          <p:nvPicPr>
            <p:cNvPr id="52" name="Picture 4"/>
            <p:cNvPicPr>
              <a:picLocks noChangeAspect="1" noChangeArrowheads="1"/>
            </p:cNvPicPr>
            <p:nvPr/>
          </p:nvPicPr>
          <p:blipFill rotWithShape="1">
            <a:blip r:embed="rId5">
              <a:biLevel thresh="50000"/>
              <a:extLst>
                <a:ext uri="{28A0092B-C50C-407E-A947-70E740481C1C}">
                  <a14:useLocalDpi xmlns:a14="http://schemas.microsoft.com/office/drawing/2010/main" val="0"/>
                </a:ext>
              </a:extLst>
            </a:blip>
            <a:srcRect r="48966"/>
            <a:stretch/>
          </p:blipFill>
          <p:spPr bwMode="auto">
            <a:xfrm>
              <a:off x="4361548" y="683568"/>
              <a:ext cx="1039102" cy="7635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6" name="55 Rectángulo redondeado"/>
            <p:cNvSpPr/>
            <p:nvPr/>
          </p:nvSpPr>
          <p:spPr>
            <a:xfrm>
              <a:off x="4434758" y="1592873"/>
              <a:ext cx="893884" cy="360040"/>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0,0%</a:t>
              </a:r>
            </a:p>
          </p:txBody>
        </p:sp>
        <p:sp>
          <p:nvSpPr>
            <p:cNvPr id="51" name="50 CuadroTexto"/>
            <p:cNvSpPr txBox="1"/>
            <p:nvPr/>
          </p:nvSpPr>
          <p:spPr>
            <a:xfrm>
              <a:off x="4078085" y="1331640"/>
              <a:ext cx="1610597" cy="276999"/>
            </a:xfrm>
            <a:prstGeom prst="rect">
              <a:avLst/>
            </a:prstGeom>
            <a:noFill/>
          </p:spPr>
          <p:txBody>
            <a:bodyPr wrap="square" rtlCol="0">
              <a:spAutoFit/>
            </a:bodyPr>
            <a:lstStyle/>
            <a:p>
              <a:pPr algn="ctr"/>
              <a:r>
                <a:rPr lang="es-ES" sz="1200" b="1" u="sng" dirty="0">
                  <a:latin typeface="Arial Narrow" panose="020B0606020202030204" pitchFamily="34" charset="0"/>
                </a:rPr>
                <a:t>Privados de la Libertad</a:t>
              </a:r>
              <a:endParaRPr lang="es-ES" sz="1200" b="1" u="sng" dirty="0">
                <a:solidFill>
                  <a:sysClr val="windowText" lastClr="000000"/>
                </a:solidFill>
                <a:latin typeface="Arial Narrow" panose="020B0606020202030204" pitchFamily="34" charset="0"/>
              </a:endParaRPr>
            </a:p>
          </p:txBody>
        </p:sp>
        <p:sp>
          <p:nvSpPr>
            <p:cNvPr id="65" name="64 CuadroTexto"/>
            <p:cNvSpPr txBox="1"/>
            <p:nvPr/>
          </p:nvSpPr>
          <p:spPr>
            <a:xfrm>
              <a:off x="4266295" y="1923470"/>
              <a:ext cx="1229607" cy="276999"/>
            </a:xfrm>
            <a:prstGeom prst="rect">
              <a:avLst/>
            </a:prstGeom>
            <a:noFill/>
          </p:spPr>
          <p:txBody>
            <a:bodyPr wrap="square" rtlCol="0">
              <a:spAutoFit/>
            </a:bodyPr>
            <a:lstStyle/>
            <a:p>
              <a:pPr algn="ctr"/>
              <a:r>
                <a:rPr lang="es-ES" sz="1200" b="1" dirty="0">
                  <a:latin typeface="Arial Narrow" panose="020B0606020202030204" pitchFamily="34" charset="0"/>
                </a:rPr>
                <a:t>0 casos</a:t>
              </a:r>
            </a:p>
          </p:txBody>
        </p:sp>
      </p:grpSp>
      <p:sp>
        <p:nvSpPr>
          <p:cNvPr id="66" name="65 Rectángulo"/>
          <p:cNvSpPr/>
          <p:nvPr/>
        </p:nvSpPr>
        <p:spPr>
          <a:xfrm>
            <a:off x="-6899" y="6735293"/>
            <a:ext cx="7200900" cy="382832"/>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67" name="66 Grupo"/>
          <p:cNvGrpSpPr/>
          <p:nvPr/>
        </p:nvGrpSpPr>
        <p:grpSpPr>
          <a:xfrm>
            <a:off x="185139" y="6800182"/>
            <a:ext cx="3446504" cy="276999"/>
            <a:chOff x="2448322" y="33831"/>
            <a:chExt cx="3446504" cy="276999"/>
          </a:xfrm>
        </p:grpSpPr>
        <p:sp>
          <p:nvSpPr>
            <p:cNvPr id="68" name="67 Elipse"/>
            <p:cNvSpPr/>
            <p:nvPr/>
          </p:nvSpPr>
          <p:spPr>
            <a:xfrm>
              <a:off x="2448322" y="33831"/>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69" name="68 Conector recto"/>
            <p:cNvCxnSpPr>
              <a:stCxn id="68" idx="6"/>
            </p:cNvCxnSpPr>
            <p:nvPr/>
          </p:nvCxnSpPr>
          <p:spPr>
            <a:xfrm>
              <a:off x="2736354" y="164636"/>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70" name="69 CuadroTexto"/>
            <p:cNvSpPr txBox="1"/>
            <p:nvPr/>
          </p:nvSpPr>
          <p:spPr>
            <a:xfrm>
              <a:off x="3302538" y="33831"/>
              <a:ext cx="2592288" cy="276999"/>
            </a:xfrm>
            <a:prstGeom prst="rect">
              <a:avLst/>
            </a:prstGeom>
            <a:noFill/>
          </p:spPr>
          <p:txBody>
            <a:bodyPr wrap="square" rtlCol="0">
              <a:spAutoFit/>
            </a:bodyPr>
            <a:lstStyle/>
            <a:p>
              <a:r>
                <a:rPr lang="es-ES" sz="1200" b="1" dirty="0">
                  <a:latin typeface="Arial Narrow" panose="020B0606020202030204" pitchFamily="34" charset="0"/>
                </a:rPr>
                <a:t>Consideraciones  técnicas</a:t>
              </a:r>
            </a:p>
          </p:txBody>
        </p:sp>
      </p:grpSp>
      <p:sp>
        <p:nvSpPr>
          <p:cNvPr id="71" name="70 CuadroTexto"/>
          <p:cNvSpPr txBox="1"/>
          <p:nvPr/>
        </p:nvSpPr>
        <p:spPr>
          <a:xfrm>
            <a:off x="50" y="7118125"/>
            <a:ext cx="7137386" cy="1384995"/>
          </a:xfrm>
          <a:prstGeom prst="rect">
            <a:avLst/>
          </a:prstGeom>
          <a:noFill/>
        </p:spPr>
        <p:txBody>
          <a:bodyPr wrap="square" rtlCol="0">
            <a:spAutoFit/>
          </a:bodyPr>
          <a:lstStyle/>
          <a:p>
            <a:pPr algn="just"/>
            <a:r>
              <a:rPr lang="es-CO" sz="1400" dirty="0">
                <a:latin typeface="Arial Narrow" panose="020B0606020202030204" pitchFamily="34" charset="0"/>
              </a:rPr>
              <a:t>La tendencia actual de la parotiditis según el gráfico de control se encuentra con predominio entre el umbral estacional y el límite superior calculado según los dos años anteriores. El número de casos este año está por debajo de lo reportado el año anterior. En promedio se notificaron 8 casos por semana epidemiológica. Los cursos de vida más afectados son el de infancia, adultez y adulto mayor; los primeros podrían relacionarse con personas con perdida de inmunidad a través del tiempo. Hasta la semana epidemiológica 8 no se identificaron brotes por este EISP.</a:t>
            </a:r>
          </a:p>
        </p:txBody>
      </p:sp>
      <p:graphicFrame>
        <p:nvGraphicFramePr>
          <p:cNvPr id="57" name="56 Diagrama"/>
          <p:cNvGraphicFramePr/>
          <p:nvPr>
            <p:extLst/>
          </p:nvPr>
        </p:nvGraphicFramePr>
        <p:xfrm>
          <a:off x="-110213" y="3087867"/>
          <a:ext cx="7074187" cy="352839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pSp>
        <p:nvGrpSpPr>
          <p:cNvPr id="55" name="54 Grupo"/>
          <p:cNvGrpSpPr/>
          <p:nvPr/>
        </p:nvGrpSpPr>
        <p:grpSpPr>
          <a:xfrm>
            <a:off x="144066" y="517803"/>
            <a:ext cx="1642872" cy="453797"/>
            <a:chOff x="402095" y="486270"/>
            <a:chExt cx="2369636" cy="453797"/>
          </a:xfrm>
        </p:grpSpPr>
        <p:sp>
          <p:nvSpPr>
            <p:cNvPr id="59" name="58 Abrir llave"/>
            <p:cNvSpPr/>
            <p:nvPr/>
          </p:nvSpPr>
          <p:spPr>
            <a:xfrm rot="16200000">
              <a:off x="1469899" y="-361764"/>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72" name="71 CuadroTexto"/>
            <p:cNvSpPr txBox="1"/>
            <p:nvPr/>
          </p:nvSpPr>
          <p:spPr>
            <a:xfrm>
              <a:off x="1065276" y="486270"/>
              <a:ext cx="1229607" cy="338554"/>
            </a:xfrm>
            <a:prstGeom prst="rect">
              <a:avLst/>
            </a:prstGeom>
            <a:noFill/>
          </p:spPr>
          <p:txBody>
            <a:bodyPr wrap="square" rtlCol="0">
              <a:spAutoFit/>
            </a:bodyPr>
            <a:lstStyle/>
            <a:p>
              <a:pPr algn="ctr"/>
              <a:r>
                <a:rPr lang="es-ES" sz="1600" b="1" dirty="0">
                  <a:latin typeface="Arial Narrow" panose="020B0606020202030204" pitchFamily="34" charset="0"/>
                </a:rPr>
                <a:t>Sexo</a:t>
              </a:r>
            </a:p>
          </p:txBody>
        </p:sp>
      </p:grpSp>
      <p:grpSp>
        <p:nvGrpSpPr>
          <p:cNvPr id="73" name="72 Grupo"/>
          <p:cNvGrpSpPr/>
          <p:nvPr/>
        </p:nvGrpSpPr>
        <p:grpSpPr>
          <a:xfrm>
            <a:off x="2223152" y="513131"/>
            <a:ext cx="1809346" cy="436841"/>
            <a:chOff x="3060727" y="484500"/>
            <a:chExt cx="2369636" cy="436841"/>
          </a:xfrm>
        </p:grpSpPr>
        <p:sp>
          <p:nvSpPr>
            <p:cNvPr id="74" name="73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75" name="74 CuadroTexto"/>
            <p:cNvSpPr txBox="1"/>
            <p:nvPr/>
          </p:nvSpPr>
          <p:spPr>
            <a:xfrm>
              <a:off x="3600450" y="484500"/>
              <a:ext cx="1229607" cy="338554"/>
            </a:xfrm>
            <a:prstGeom prst="rect">
              <a:avLst/>
            </a:prstGeom>
            <a:noFill/>
          </p:spPr>
          <p:txBody>
            <a:bodyPr wrap="square" rtlCol="0">
              <a:spAutoFit/>
            </a:bodyPr>
            <a:lstStyle/>
            <a:p>
              <a:pPr algn="ctr"/>
              <a:r>
                <a:rPr lang="es-ES" sz="1600" b="1" dirty="0">
                  <a:latin typeface="Arial Narrow" panose="020B0606020202030204" pitchFamily="34" charset="0"/>
                </a:rPr>
                <a:t>Etnia</a:t>
              </a:r>
            </a:p>
          </p:txBody>
        </p:sp>
      </p:grpSp>
      <p:grpSp>
        <p:nvGrpSpPr>
          <p:cNvPr id="76" name="75 Grupo"/>
          <p:cNvGrpSpPr/>
          <p:nvPr/>
        </p:nvGrpSpPr>
        <p:grpSpPr>
          <a:xfrm>
            <a:off x="4573030" y="537991"/>
            <a:ext cx="2771836" cy="436841"/>
            <a:chOff x="2849287" y="484500"/>
            <a:chExt cx="2777877" cy="436841"/>
          </a:xfrm>
        </p:grpSpPr>
        <p:sp>
          <p:nvSpPr>
            <p:cNvPr id="77" name="76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78" name="77 CuadroTexto"/>
            <p:cNvSpPr txBox="1"/>
            <p:nvPr/>
          </p:nvSpPr>
          <p:spPr>
            <a:xfrm>
              <a:off x="2849287" y="484500"/>
              <a:ext cx="2777877" cy="338554"/>
            </a:xfrm>
            <a:prstGeom prst="rect">
              <a:avLst/>
            </a:prstGeom>
            <a:noFill/>
          </p:spPr>
          <p:txBody>
            <a:bodyPr wrap="square" rtlCol="0">
              <a:spAutoFit/>
            </a:bodyPr>
            <a:lstStyle/>
            <a:p>
              <a:pPr algn="ctr"/>
              <a:r>
                <a:rPr lang="es-ES" sz="1600" b="1" dirty="0">
                  <a:latin typeface="Arial Narrow" panose="020B0606020202030204" pitchFamily="34" charset="0"/>
                </a:rPr>
                <a:t>Población especiales</a:t>
              </a:r>
            </a:p>
          </p:txBody>
        </p:sp>
      </p:grpSp>
    </p:spTree>
    <p:extLst>
      <p:ext uri="{BB962C8B-B14F-4D97-AF65-F5344CB8AC3E}">
        <p14:creationId xmlns:p14="http://schemas.microsoft.com/office/powerpoint/2010/main" val="32674727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0" y="-7142"/>
            <a:ext cx="2208636" cy="28451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t="51432"/>
          <a:stretch/>
        </p:blipFill>
        <p:spPr bwMode="auto">
          <a:xfrm>
            <a:off x="50" y="2824179"/>
            <a:ext cx="2240673" cy="21828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115830" y="623805"/>
            <a:ext cx="2404500" cy="276999"/>
          </a:xfrm>
          <a:prstGeom prst="rect">
            <a:avLst/>
          </a:prstGeom>
          <a:noFill/>
        </p:spPr>
        <p:txBody>
          <a:bodyPr wrap="square" rtlCol="0">
            <a:spAutoFit/>
          </a:bodyPr>
          <a:lstStyle/>
          <a:p>
            <a:r>
              <a:rPr lang="es-ES" sz="1200" b="1" dirty="0">
                <a:latin typeface="Arial Narrow" panose="020B0606020202030204" pitchFamily="34" charset="0"/>
              </a:rPr>
              <a:t>Periodo epidemiológico III 2026</a:t>
            </a:r>
          </a:p>
        </p:txBody>
      </p:sp>
      <p:sp>
        <p:nvSpPr>
          <p:cNvPr id="6" name="5 Rectángulo"/>
          <p:cNvSpPr/>
          <p:nvPr/>
        </p:nvSpPr>
        <p:spPr>
          <a:xfrm>
            <a:off x="2274078" y="2167727"/>
            <a:ext cx="4946011" cy="353943"/>
          </a:xfrm>
          <a:prstGeom prst="rect">
            <a:avLst/>
          </a:prstGeom>
        </p:spPr>
        <p:txBody>
          <a:bodyPr wrap="square">
            <a:spAutoFit/>
          </a:bodyPr>
          <a:lstStyle/>
          <a:p>
            <a:r>
              <a:rPr lang="es-ES" sz="600" dirty="0">
                <a:latin typeface="Arial Narrow" panose="020B0606020202030204" pitchFamily="34" charset="0"/>
              </a:rPr>
              <a:t>Fuente: SIVIGILA. Secretaria de Salud de Medellín.</a:t>
            </a:r>
          </a:p>
          <a:p>
            <a:pPr algn="just"/>
            <a:r>
              <a:rPr lang="es-ES" sz="1100" dirty="0">
                <a:latin typeface="Arial Narrow" panose="020B0606020202030204" pitchFamily="34" charset="0"/>
              </a:rPr>
              <a:t>Figura. Gráfico de control de varicela. Medellín, a período epidemiológico III de 2026. </a:t>
            </a:r>
          </a:p>
        </p:txBody>
      </p:sp>
      <p:grpSp>
        <p:nvGrpSpPr>
          <p:cNvPr id="8" name="7 Grupo"/>
          <p:cNvGrpSpPr/>
          <p:nvPr/>
        </p:nvGrpSpPr>
        <p:grpSpPr>
          <a:xfrm>
            <a:off x="185295" y="3867500"/>
            <a:ext cx="1892650" cy="488476"/>
            <a:chOff x="2397524" y="3379972"/>
            <a:chExt cx="4508500" cy="904875"/>
          </a:xfrm>
        </p:grpSpPr>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317545" y="3478755"/>
              <a:ext cx="1593562" cy="684167"/>
            </a:xfrm>
            <a:prstGeom prst="rect">
              <a:avLst/>
            </a:prstGeom>
            <a:noFill/>
          </p:spPr>
          <p:txBody>
            <a:bodyPr wrap="square" rtlCol="0">
              <a:spAutoFit/>
            </a:bodyPr>
            <a:lstStyle/>
            <a:p>
              <a:pPr algn="ctr"/>
              <a:r>
                <a:rPr lang="es-ES" b="1" dirty="0">
                  <a:latin typeface="Arial Narrow" panose="020B0606020202030204" pitchFamily="34" charset="0"/>
                </a:rPr>
                <a:t>287</a:t>
              </a:r>
            </a:p>
          </p:txBody>
        </p:sp>
      </p:grpSp>
      <p:sp>
        <p:nvSpPr>
          <p:cNvPr id="10" name="9 Flecha arriba"/>
          <p:cNvSpPr/>
          <p:nvPr/>
        </p:nvSpPr>
        <p:spPr>
          <a:xfrm rot="10800000" flipH="1" flipV="1">
            <a:off x="36910" y="4393732"/>
            <a:ext cx="395188" cy="538707"/>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8 CuadroTexto"/>
          <p:cNvSpPr txBox="1"/>
          <p:nvPr/>
        </p:nvSpPr>
        <p:spPr>
          <a:xfrm>
            <a:off x="185295" y="4326473"/>
            <a:ext cx="1995437" cy="646331"/>
          </a:xfrm>
          <a:prstGeom prst="rect">
            <a:avLst/>
          </a:prstGeom>
          <a:noFill/>
        </p:spPr>
        <p:txBody>
          <a:bodyPr wrap="square" rtlCol="0">
            <a:spAutoFit/>
          </a:bodyPr>
          <a:lstStyle/>
          <a:p>
            <a:pPr algn="r"/>
            <a:r>
              <a:rPr lang="es-ES" sz="1200" b="1" dirty="0">
                <a:latin typeface="Arial Narrow" panose="020B0606020202030204" pitchFamily="34" charset="0"/>
              </a:rPr>
              <a:t>Variación porcentual de 10% más respecto al mismo período del año anterior</a:t>
            </a:r>
          </a:p>
        </p:txBody>
      </p:sp>
      <p:sp>
        <p:nvSpPr>
          <p:cNvPr id="18" name="17 Rectángulo"/>
          <p:cNvSpPr/>
          <p:nvPr/>
        </p:nvSpPr>
        <p:spPr>
          <a:xfrm>
            <a:off x="2240673" y="4480828"/>
            <a:ext cx="4836379" cy="523220"/>
          </a:xfrm>
          <a:prstGeom prst="rect">
            <a:avLst/>
          </a:prstGeom>
        </p:spPr>
        <p:txBody>
          <a:bodyPr wrap="square">
            <a:spAutoFit/>
          </a:bodyPr>
          <a:lstStyle/>
          <a:p>
            <a:r>
              <a:rPr lang="es-ES" sz="600" dirty="0">
                <a:latin typeface="Arial Narrow" panose="020B0606020202030204" pitchFamily="34" charset="0"/>
              </a:rPr>
              <a:t>Fuente: SIVIGILA. Secretaria de Salud de Medellín.</a:t>
            </a:r>
          </a:p>
          <a:p>
            <a:pPr algn="just"/>
            <a:r>
              <a:rPr lang="es-ES" sz="1100" dirty="0">
                <a:latin typeface="Arial Narrow" panose="020B0606020202030204" pitchFamily="34" charset="0"/>
              </a:rPr>
              <a:t>Figura. Comportamiento de varicela. Medellín, a periodo epidemiológico III, años 2024-2026.</a:t>
            </a:r>
          </a:p>
        </p:txBody>
      </p:sp>
      <p:grpSp>
        <p:nvGrpSpPr>
          <p:cNvPr id="15" name="14 Grupo"/>
          <p:cNvGrpSpPr/>
          <p:nvPr/>
        </p:nvGrpSpPr>
        <p:grpSpPr>
          <a:xfrm>
            <a:off x="2448322" y="74775"/>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a:latin typeface="Arial Narrow" panose="020B0606020202030204" pitchFamily="34" charset="0"/>
                </a:rPr>
                <a:t>Comportamiento de la notificación</a:t>
              </a:r>
            </a:p>
          </p:txBody>
        </p:sp>
      </p:grpSp>
      <p:sp>
        <p:nvSpPr>
          <p:cNvPr id="14" name="13 Rectángulo"/>
          <p:cNvSpPr/>
          <p:nvPr/>
        </p:nvSpPr>
        <p:spPr>
          <a:xfrm>
            <a:off x="0" y="5004048"/>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5131224"/>
            <a:ext cx="3446504" cy="276999"/>
            <a:chOff x="2448322" y="74775"/>
            <a:chExt cx="3446504" cy="276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4775"/>
              <a:ext cx="2592288" cy="276999"/>
            </a:xfrm>
            <a:prstGeom prst="rect">
              <a:avLst/>
            </a:prstGeom>
            <a:noFill/>
          </p:spPr>
          <p:txBody>
            <a:bodyPr wrap="square" rtlCol="0">
              <a:spAutoFit/>
            </a:bodyPr>
            <a:lstStyle/>
            <a:p>
              <a:r>
                <a:rPr lang="es-ES" sz="1200" b="1" dirty="0">
                  <a:latin typeface="Arial Narrow" panose="020B0606020202030204" pitchFamily="34" charset="0"/>
                </a:rPr>
                <a:t>Comportamiento por territorio</a:t>
              </a:r>
            </a:p>
          </p:txBody>
        </p:sp>
      </p:gr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a:latin typeface="Arial Narrow" panose="020B0606020202030204" pitchFamily="34" charset="0"/>
              </a:rPr>
              <a:t>Pág</a:t>
            </a:r>
            <a:r>
              <a:rPr lang="es-ES" sz="1050" b="1" dirty="0" smtClean="0">
                <a:latin typeface="Arial Narrow" panose="020B0606020202030204" pitchFamily="34" charset="0"/>
              </a:rPr>
              <a:t>. 6 </a:t>
            </a:r>
            <a:endParaRPr lang="es-ES" sz="1050" b="1" dirty="0">
              <a:latin typeface="Arial Narrow" panose="020B0606020202030204" pitchFamily="34" charset="0"/>
            </a:endParaRPr>
          </a:p>
        </p:txBody>
      </p:sp>
      <p:sp>
        <p:nvSpPr>
          <p:cNvPr id="37" name="36 Título"/>
          <p:cNvSpPr>
            <a:spLocks noGrp="1"/>
          </p:cNvSpPr>
          <p:nvPr>
            <p:ph type="ctrTitle"/>
          </p:nvPr>
        </p:nvSpPr>
        <p:spPr>
          <a:xfrm>
            <a:off x="85115" y="74775"/>
            <a:ext cx="2075175" cy="523220"/>
          </a:xfrm>
          <a:noFill/>
        </p:spPr>
        <p:txBody>
          <a:bodyPr wrap="square" rtlCol="0">
            <a:spAutoFit/>
          </a:bodyPr>
          <a:lstStyle/>
          <a:p>
            <a:r>
              <a:rPr lang="es-ES" sz="2800" b="1" dirty="0">
                <a:solidFill>
                  <a:srgbClr val="C00000"/>
                </a:solidFill>
                <a:latin typeface="Arial Narrow" panose="020B0606020202030204" pitchFamily="34" charset="0"/>
                <a:ea typeface="+mn-ea"/>
                <a:cs typeface="+mn-cs"/>
              </a:rPr>
              <a:t>Varicela</a:t>
            </a:r>
          </a:p>
        </p:txBody>
      </p:sp>
      <p:sp>
        <p:nvSpPr>
          <p:cNvPr id="45" name="44 Rectángulo"/>
          <p:cNvSpPr/>
          <p:nvPr/>
        </p:nvSpPr>
        <p:spPr>
          <a:xfrm>
            <a:off x="5894826" y="5530180"/>
            <a:ext cx="1325263" cy="1292662"/>
          </a:xfrm>
          <a:prstGeom prst="rect">
            <a:avLst/>
          </a:prstGeom>
          <a:noFill/>
        </p:spPr>
        <p:txBody>
          <a:bodyPr wrap="square">
            <a:spAutoFit/>
          </a:bodyPr>
          <a:lstStyle/>
          <a:p>
            <a:r>
              <a:rPr lang="es-ES" sz="600" dirty="0">
                <a:latin typeface="Arial Narrow" panose="020B0606020202030204" pitchFamily="34" charset="0"/>
              </a:rPr>
              <a:t>Fuente: SIVIGILA. Secretaria de Salud de Medellín.</a:t>
            </a:r>
          </a:p>
          <a:p>
            <a:r>
              <a:rPr lang="es-ES" sz="1100" dirty="0">
                <a:latin typeface="Arial Narrow" panose="020B0606020202030204" pitchFamily="34" charset="0"/>
              </a:rPr>
              <a:t>Figura. Mapa temático de incidencia de varicela. Medellín, a período epidemiológico III de 2026. </a:t>
            </a:r>
          </a:p>
        </p:txBody>
      </p:sp>
      <p:pic>
        <p:nvPicPr>
          <p:cNvPr id="16" name="Imagen 15">
            <a:extLst>
              <a:ext uri="{FF2B5EF4-FFF2-40B4-BE49-F238E27FC236}">
                <a16:creationId xmlns:a16="http://schemas.microsoft.com/office/drawing/2014/main" id="{BC0EC557-69D0-97B4-C758-38EC4E586A1D}"/>
              </a:ext>
            </a:extLst>
          </p:cNvPr>
          <p:cNvPicPr>
            <a:picLocks noChangeAspect="1"/>
          </p:cNvPicPr>
          <p:nvPr/>
        </p:nvPicPr>
        <p:blipFill>
          <a:blip r:embed="rId5"/>
          <a:stretch>
            <a:fillRect/>
          </a:stretch>
        </p:blipFill>
        <p:spPr>
          <a:xfrm>
            <a:off x="2220214" y="354268"/>
            <a:ext cx="4980685" cy="1798070"/>
          </a:xfrm>
          <a:prstGeom prst="rect">
            <a:avLst/>
          </a:prstGeom>
        </p:spPr>
      </p:pic>
      <p:pic>
        <p:nvPicPr>
          <p:cNvPr id="21" name="Imagen 20">
            <a:extLst>
              <a:ext uri="{FF2B5EF4-FFF2-40B4-BE49-F238E27FC236}">
                <a16:creationId xmlns:a16="http://schemas.microsoft.com/office/drawing/2014/main" id="{1A86B212-222B-175E-8AA0-93DBB74E0D00}"/>
              </a:ext>
            </a:extLst>
          </p:cNvPr>
          <p:cNvPicPr>
            <a:picLocks noChangeAspect="1"/>
          </p:cNvPicPr>
          <p:nvPr/>
        </p:nvPicPr>
        <p:blipFill>
          <a:blip r:embed="rId6"/>
          <a:stretch>
            <a:fillRect/>
          </a:stretch>
        </p:blipFill>
        <p:spPr>
          <a:xfrm>
            <a:off x="2220214" y="2502454"/>
            <a:ext cx="4980686" cy="1920522"/>
          </a:xfrm>
          <a:prstGeom prst="rect">
            <a:avLst/>
          </a:prstGeom>
        </p:spPr>
      </p:pic>
      <p:pic>
        <p:nvPicPr>
          <p:cNvPr id="30" name="Imagen 29">
            <a:extLst>
              <a:ext uri="{FF2B5EF4-FFF2-40B4-BE49-F238E27FC236}">
                <a16:creationId xmlns:a16="http://schemas.microsoft.com/office/drawing/2014/main" id="{5A354ED7-CDEB-AFDA-FE34-195E68B6C831}"/>
              </a:ext>
            </a:extLst>
          </p:cNvPr>
          <p:cNvPicPr>
            <a:picLocks noChangeAspect="1"/>
          </p:cNvPicPr>
          <p:nvPr/>
        </p:nvPicPr>
        <p:blipFill>
          <a:blip r:embed="rId7"/>
          <a:stretch>
            <a:fillRect/>
          </a:stretch>
        </p:blipFill>
        <p:spPr>
          <a:xfrm>
            <a:off x="8839" y="5534384"/>
            <a:ext cx="5885987" cy="3609616"/>
          </a:xfrm>
          <a:prstGeom prst="rect">
            <a:avLst/>
          </a:prstGeom>
        </p:spPr>
      </p:pic>
    </p:spTree>
    <p:extLst>
      <p:ext uri="{BB962C8B-B14F-4D97-AF65-F5344CB8AC3E}">
        <p14:creationId xmlns:p14="http://schemas.microsoft.com/office/powerpoint/2010/main" val="42832656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8522" y="5901769"/>
            <a:ext cx="2016224" cy="26398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
        <p:nvSpPr>
          <p:cNvPr id="14" name="13 Rectángulo"/>
          <p:cNvSpPr/>
          <p:nvPr/>
        </p:nvSpPr>
        <p:spPr>
          <a:xfrm>
            <a:off x="0" y="9973"/>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137149"/>
            <a:ext cx="3446504" cy="276999"/>
            <a:chOff x="2448322" y="74775"/>
            <a:chExt cx="3446504" cy="276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4775"/>
              <a:ext cx="2592288" cy="276999"/>
            </a:xfrm>
            <a:prstGeom prst="rect">
              <a:avLst/>
            </a:prstGeom>
            <a:noFill/>
          </p:spPr>
          <p:txBody>
            <a:bodyPr wrap="square" rtlCol="0">
              <a:spAutoFit/>
            </a:bodyPr>
            <a:lstStyle/>
            <a:p>
              <a:r>
                <a:rPr lang="es-ES" sz="1200" b="1" dirty="0">
                  <a:latin typeface="Arial Narrow" panose="020B0606020202030204" pitchFamily="34" charset="0"/>
                </a:rPr>
                <a:t>Comportamiento variables de interés</a:t>
              </a:r>
            </a:p>
          </p:txBody>
        </p:sp>
      </p:grpSp>
      <p:sp>
        <p:nvSpPr>
          <p:cNvPr id="60" name="59 Rectángulo"/>
          <p:cNvSpPr/>
          <p:nvPr/>
        </p:nvSpPr>
        <p:spPr>
          <a:xfrm>
            <a:off x="0" y="4185452"/>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61" name="60 Grupo"/>
          <p:cNvGrpSpPr/>
          <p:nvPr/>
        </p:nvGrpSpPr>
        <p:grpSpPr>
          <a:xfrm>
            <a:off x="277404" y="4298980"/>
            <a:ext cx="3446504" cy="276999"/>
            <a:chOff x="2448322" y="74775"/>
            <a:chExt cx="3446504" cy="276999"/>
          </a:xfrm>
        </p:grpSpPr>
        <p:sp>
          <p:nvSpPr>
            <p:cNvPr id="62" name="61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63" name="62 Conector recto"/>
            <p:cNvCxnSpPr>
              <a:stCxn id="62"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64" name="63 CuadroTexto"/>
            <p:cNvSpPr txBox="1"/>
            <p:nvPr/>
          </p:nvSpPr>
          <p:spPr>
            <a:xfrm>
              <a:off x="3302538" y="74775"/>
              <a:ext cx="2592288" cy="276999"/>
            </a:xfrm>
            <a:prstGeom prst="rect">
              <a:avLst/>
            </a:prstGeom>
            <a:noFill/>
          </p:spPr>
          <p:txBody>
            <a:bodyPr wrap="square" rtlCol="0">
              <a:spAutoFit/>
            </a:bodyPr>
            <a:lstStyle/>
            <a:p>
              <a:r>
                <a:rPr lang="es-ES" sz="1200" b="1" dirty="0">
                  <a:latin typeface="Arial Narrow" panose="020B0606020202030204" pitchFamily="34" charset="0"/>
                </a:rPr>
                <a:t>Curso de vida y brotes</a:t>
              </a:r>
            </a:p>
          </p:txBody>
        </p:sp>
      </p:grpSp>
      <p:sp>
        <p:nvSpPr>
          <p:cNvPr id="105" name="104 CuadroTexto"/>
          <p:cNvSpPr txBox="1"/>
          <p:nvPr/>
        </p:nvSpPr>
        <p:spPr>
          <a:xfrm>
            <a:off x="6552777" y="12504"/>
            <a:ext cx="648121" cy="253916"/>
          </a:xfrm>
          <a:prstGeom prst="rect">
            <a:avLst/>
          </a:prstGeom>
          <a:noFill/>
        </p:spPr>
        <p:txBody>
          <a:bodyPr wrap="square" rtlCol="0">
            <a:spAutoFit/>
          </a:bodyPr>
          <a:lstStyle/>
          <a:p>
            <a:r>
              <a:rPr lang="es-ES" sz="1050" b="1" dirty="0">
                <a:latin typeface="Arial Narrow" panose="020B0606020202030204" pitchFamily="34" charset="0"/>
              </a:rPr>
              <a:t>Pág</a:t>
            </a:r>
            <a:r>
              <a:rPr lang="es-ES" sz="1050" b="1" dirty="0" smtClean="0">
                <a:latin typeface="Arial Narrow" panose="020B0606020202030204" pitchFamily="34" charset="0"/>
              </a:rPr>
              <a:t>. 7 </a:t>
            </a:r>
            <a:endParaRPr lang="es-ES" sz="1050" b="1" dirty="0">
              <a:latin typeface="Arial Narrow" panose="020B0606020202030204" pitchFamily="34" charset="0"/>
            </a:endParaRPr>
          </a:p>
        </p:txBody>
      </p:sp>
      <p:pic>
        <p:nvPicPr>
          <p:cNvPr id="5122" name="Picture 2"/>
          <p:cNvPicPr>
            <a:picLocks noChangeAspect="1" noChangeArrowheads="1"/>
          </p:cNvPicPr>
          <p:nvPr/>
        </p:nvPicPr>
        <p:blipFill>
          <a:blip r:embed="rId4">
            <a:biLevel thresh="75000"/>
            <a:extLst>
              <a:ext uri="{28A0092B-C50C-407E-A947-70E740481C1C}">
                <a14:useLocalDpi xmlns:a14="http://schemas.microsoft.com/office/drawing/2010/main" val="0"/>
              </a:ext>
            </a:extLst>
          </a:blip>
          <a:srcRect/>
          <a:stretch>
            <a:fillRect/>
          </a:stretch>
        </p:blipFill>
        <p:spPr bwMode="auto">
          <a:xfrm>
            <a:off x="6171850" y="865485"/>
            <a:ext cx="438131" cy="7169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6" name="45 Rectángulo redondeado"/>
          <p:cNvSpPr/>
          <p:nvPr/>
        </p:nvSpPr>
        <p:spPr>
          <a:xfrm>
            <a:off x="744567" y="4872680"/>
            <a:ext cx="2644371" cy="396350"/>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Distribución de los brotes</a:t>
            </a:r>
          </a:p>
        </p:txBody>
      </p:sp>
      <p:cxnSp>
        <p:nvCxnSpPr>
          <p:cNvPr id="7" name="6 Conector angular"/>
          <p:cNvCxnSpPr>
            <a:stCxn id="46" idx="2"/>
          </p:cNvCxnSpPr>
          <p:nvPr/>
        </p:nvCxnSpPr>
        <p:spPr>
          <a:xfrm rot="16200000" flipH="1">
            <a:off x="1918119" y="5417663"/>
            <a:ext cx="297268" cy="1"/>
          </a:xfrm>
          <a:prstGeom prst="bentConnector3">
            <a:avLst>
              <a:gd name="adj1" fmla="val 50000"/>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7" name="16 Tabla"/>
          <p:cNvGraphicFramePr>
            <a:graphicFrameLocks noGrp="1"/>
          </p:cNvGraphicFramePr>
          <p:nvPr>
            <p:extLst/>
          </p:nvPr>
        </p:nvGraphicFramePr>
        <p:xfrm>
          <a:off x="808849" y="5580236"/>
          <a:ext cx="2680766" cy="1477941"/>
        </p:xfrm>
        <a:graphic>
          <a:graphicData uri="http://schemas.openxmlformats.org/drawingml/2006/table">
            <a:tbl>
              <a:tblPr firstRow="1" bandRow="1">
                <a:tableStyleId>{68D230F3-CF80-4859-8CE7-A43EE81993B5}</a:tableStyleId>
              </a:tblPr>
              <a:tblGrid>
                <a:gridCol w="1822207">
                  <a:extLst>
                    <a:ext uri="{9D8B030D-6E8A-4147-A177-3AD203B41FA5}">
                      <a16:colId xmlns:a16="http://schemas.microsoft.com/office/drawing/2014/main" val="20000"/>
                    </a:ext>
                  </a:extLst>
                </a:gridCol>
                <a:gridCol w="858559">
                  <a:extLst>
                    <a:ext uri="{9D8B030D-6E8A-4147-A177-3AD203B41FA5}">
                      <a16:colId xmlns:a16="http://schemas.microsoft.com/office/drawing/2014/main" val="20001"/>
                    </a:ext>
                  </a:extLst>
                </a:gridCol>
              </a:tblGrid>
              <a:tr h="292208">
                <a:tc>
                  <a:txBody>
                    <a:bodyPr/>
                    <a:lstStyle/>
                    <a:p>
                      <a:pPr algn="ctr"/>
                      <a:r>
                        <a:rPr lang="es-CO" sz="1000" dirty="0">
                          <a:latin typeface="Arial Narrow" panose="020B0606020202030204" pitchFamily="34" charset="0"/>
                        </a:rPr>
                        <a:t>Lugar</a:t>
                      </a:r>
                    </a:p>
                  </a:txBody>
                  <a:tcPr/>
                </a:tc>
                <a:tc>
                  <a:txBody>
                    <a:bodyPr/>
                    <a:lstStyle/>
                    <a:p>
                      <a:pPr algn="ctr"/>
                      <a:r>
                        <a:rPr lang="es-CO" sz="1000" dirty="0">
                          <a:latin typeface="Arial Narrow" panose="020B0606020202030204" pitchFamily="34" charset="0"/>
                        </a:rPr>
                        <a:t>Total brotes</a:t>
                      </a:r>
                    </a:p>
                  </a:txBody>
                  <a:tcPr/>
                </a:tc>
                <a:extLst>
                  <a:ext uri="{0D108BD9-81ED-4DB2-BD59-A6C34878D82A}">
                    <a16:rowId xmlns:a16="http://schemas.microsoft.com/office/drawing/2014/main" val="10000"/>
                  </a:ext>
                </a:extLst>
              </a:tr>
              <a:tr h="178572">
                <a:tc>
                  <a:txBody>
                    <a:bodyPr/>
                    <a:lstStyle/>
                    <a:p>
                      <a:pPr algn="l"/>
                      <a:r>
                        <a:rPr lang="es-CO" sz="1000" dirty="0">
                          <a:latin typeface="Arial Narrow" panose="020B0606020202030204" pitchFamily="34" charset="0"/>
                        </a:rPr>
                        <a:t>Sector educativo</a:t>
                      </a:r>
                    </a:p>
                  </a:txBody>
                  <a:tcPr/>
                </a:tc>
                <a:tc>
                  <a:txBody>
                    <a:bodyPr/>
                    <a:lstStyle/>
                    <a:p>
                      <a:pPr algn="ctr"/>
                      <a:r>
                        <a:rPr lang="es-CO" sz="1000" dirty="0">
                          <a:latin typeface="Arial Narrow" panose="020B0606020202030204" pitchFamily="34" charset="0"/>
                        </a:rPr>
                        <a:t>0</a:t>
                      </a:r>
                    </a:p>
                  </a:txBody>
                  <a:tcPr/>
                </a:tc>
                <a:extLst>
                  <a:ext uri="{0D108BD9-81ED-4DB2-BD59-A6C34878D82A}">
                    <a16:rowId xmlns:a16="http://schemas.microsoft.com/office/drawing/2014/main" val="10001"/>
                  </a:ext>
                </a:extLst>
              </a:tr>
              <a:tr h="405845">
                <a:tc>
                  <a:txBody>
                    <a:bodyPr/>
                    <a:lstStyle/>
                    <a:p>
                      <a:pPr algn="l"/>
                      <a:r>
                        <a:rPr lang="es-CO" sz="1000" dirty="0">
                          <a:latin typeface="Arial Narrow" panose="020B0606020202030204" pitchFamily="34" charset="0"/>
                        </a:rPr>
                        <a:t>Centro Penitenciario- Estación</a:t>
                      </a:r>
                      <a:r>
                        <a:rPr lang="es-CO" sz="1000" baseline="0" dirty="0">
                          <a:latin typeface="Arial Narrow" panose="020B0606020202030204" pitchFamily="34" charset="0"/>
                        </a:rPr>
                        <a:t> de Policía- Batallón</a:t>
                      </a:r>
                      <a:endParaRPr lang="es-CO" sz="1000" dirty="0">
                        <a:latin typeface="Arial Narrow" panose="020B0606020202030204" pitchFamily="34" charset="0"/>
                      </a:endParaRPr>
                    </a:p>
                  </a:txBody>
                  <a:tcPr/>
                </a:tc>
                <a:tc>
                  <a:txBody>
                    <a:bodyPr/>
                    <a:lstStyle/>
                    <a:p>
                      <a:pPr algn="ctr"/>
                      <a:r>
                        <a:rPr lang="es-419" sz="1000" dirty="0">
                          <a:latin typeface="Arial Narrow" panose="020B0606020202030204" pitchFamily="34" charset="0"/>
                        </a:rPr>
                        <a:t>2</a:t>
                      </a:r>
                      <a:endParaRPr lang="es-CO" sz="1000" dirty="0">
                        <a:latin typeface="Arial Narrow" panose="020B0606020202030204" pitchFamily="34" charset="0"/>
                      </a:endParaRPr>
                    </a:p>
                  </a:txBody>
                  <a:tcPr/>
                </a:tc>
                <a:extLst>
                  <a:ext uri="{0D108BD9-81ED-4DB2-BD59-A6C34878D82A}">
                    <a16:rowId xmlns:a16="http://schemas.microsoft.com/office/drawing/2014/main" val="10002"/>
                  </a:ext>
                </a:extLst>
              </a:tr>
              <a:tr h="292208">
                <a:tc>
                  <a:txBody>
                    <a:bodyPr/>
                    <a:lstStyle/>
                    <a:p>
                      <a:pPr algn="l"/>
                      <a:r>
                        <a:rPr lang="es-CO" sz="1000" dirty="0">
                          <a:latin typeface="Arial Narrow" panose="020B0606020202030204" pitchFamily="34" charset="0"/>
                        </a:rPr>
                        <a:t>Otro </a:t>
                      </a:r>
                    </a:p>
                  </a:txBody>
                  <a:tcPr/>
                </a:tc>
                <a:tc>
                  <a:txBody>
                    <a:bodyPr/>
                    <a:lstStyle/>
                    <a:p>
                      <a:pPr algn="ctr"/>
                      <a:r>
                        <a:rPr lang="es-419" sz="1000" dirty="0">
                          <a:latin typeface="Arial Narrow" panose="020B0606020202030204" pitchFamily="34" charset="0"/>
                        </a:rPr>
                        <a:t>2</a:t>
                      </a:r>
                      <a:endParaRPr lang="es-CO" sz="1000" dirty="0">
                        <a:latin typeface="Arial Narrow" panose="020B0606020202030204" pitchFamily="34" charset="0"/>
                      </a:endParaRPr>
                    </a:p>
                  </a:txBody>
                  <a:tcPr/>
                </a:tc>
                <a:extLst>
                  <a:ext uri="{0D108BD9-81ED-4DB2-BD59-A6C34878D82A}">
                    <a16:rowId xmlns:a16="http://schemas.microsoft.com/office/drawing/2014/main" val="10003"/>
                  </a:ext>
                </a:extLst>
              </a:tr>
              <a:tr h="183983">
                <a:tc>
                  <a:txBody>
                    <a:bodyPr/>
                    <a:lstStyle/>
                    <a:p>
                      <a:pPr algn="l"/>
                      <a:r>
                        <a:rPr lang="es-CO" sz="1000" kern="1200" dirty="0">
                          <a:solidFill>
                            <a:schemeClr val="tx1"/>
                          </a:solidFill>
                          <a:latin typeface="Arial Narrow" panose="020B0606020202030204" pitchFamily="34" charset="0"/>
                          <a:ea typeface="+mn-ea"/>
                          <a:cs typeface="+mn-cs"/>
                        </a:rPr>
                        <a:t>Familiares</a:t>
                      </a:r>
                    </a:p>
                  </a:txBody>
                  <a:tcPr/>
                </a:tc>
                <a:tc>
                  <a:txBody>
                    <a:bodyPr/>
                    <a:lstStyle/>
                    <a:p>
                      <a:pPr marL="0" algn="ctr" defTabSz="914400" rtl="0" eaLnBrk="1" latinLnBrk="0" hangingPunct="1"/>
                      <a:r>
                        <a:rPr lang="es-CO" sz="1000" kern="1200" dirty="0">
                          <a:solidFill>
                            <a:schemeClr val="tx1"/>
                          </a:solidFill>
                          <a:latin typeface="Arial Narrow" panose="020B0606020202030204" pitchFamily="34" charset="0"/>
                          <a:ea typeface="+mn-ea"/>
                          <a:cs typeface="+mn-cs"/>
                        </a:rPr>
                        <a:t>0</a:t>
                      </a:r>
                    </a:p>
                  </a:txBody>
                  <a:tcPr/>
                </a:tc>
                <a:extLst>
                  <a:ext uri="{0D108BD9-81ED-4DB2-BD59-A6C34878D82A}">
                    <a16:rowId xmlns:a16="http://schemas.microsoft.com/office/drawing/2014/main" val="10004"/>
                  </a:ext>
                </a:extLst>
              </a:tr>
            </a:tbl>
          </a:graphicData>
        </a:graphic>
      </p:graphicFrame>
      <p:sp>
        <p:nvSpPr>
          <p:cNvPr id="51" name="50 CuadroTexto"/>
          <p:cNvSpPr txBox="1"/>
          <p:nvPr/>
        </p:nvSpPr>
        <p:spPr>
          <a:xfrm>
            <a:off x="95983" y="3075922"/>
            <a:ext cx="2331345" cy="430887"/>
          </a:xfrm>
          <a:prstGeom prst="rect">
            <a:avLst/>
          </a:prstGeom>
          <a:noFill/>
        </p:spPr>
        <p:txBody>
          <a:bodyPr wrap="square" rtlCol="0">
            <a:spAutoFit/>
          </a:bodyPr>
          <a:lstStyle/>
          <a:p>
            <a:pPr algn="ctr"/>
            <a:r>
              <a:rPr lang="es-ES" sz="1100" b="1" dirty="0">
                <a:latin typeface="Arial Narrow" panose="020B0606020202030204" pitchFamily="34" charset="0"/>
              </a:rPr>
              <a:t>Proporción de incidencia en población general</a:t>
            </a:r>
          </a:p>
        </p:txBody>
      </p:sp>
      <p:cxnSp>
        <p:nvCxnSpPr>
          <p:cNvPr id="53" name="52 Conector recto de flecha"/>
          <p:cNvCxnSpPr/>
          <p:nvPr/>
        </p:nvCxnSpPr>
        <p:spPr>
          <a:xfrm>
            <a:off x="4479067" y="3982770"/>
            <a:ext cx="2582164"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cxnSp>
        <p:nvCxnSpPr>
          <p:cNvPr id="54" name="53 Conector recto de flecha"/>
          <p:cNvCxnSpPr/>
          <p:nvPr/>
        </p:nvCxnSpPr>
        <p:spPr>
          <a:xfrm flipH="1">
            <a:off x="107240" y="3982770"/>
            <a:ext cx="2571615"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sp>
        <p:nvSpPr>
          <p:cNvPr id="55" name="54 CuadroTexto"/>
          <p:cNvSpPr txBox="1"/>
          <p:nvPr/>
        </p:nvSpPr>
        <p:spPr>
          <a:xfrm>
            <a:off x="119122" y="3413763"/>
            <a:ext cx="2232086" cy="553998"/>
          </a:xfrm>
          <a:prstGeom prst="rect">
            <a:avLst/>
          </a:prstGeom>
          <a:noFill/>
        </p:spPr>
        <p:txBody>
          <a:bodyPr wrap="none" rtlCol="0">
            <a:spAutoFit/>
          </a:bodyPr>
          <a:lstStyle/>
          <a:p>
            <a:pPr algn="ctr"/>
            <a:r>
              <a:rPr lang="es-ES" sz="1600" b="1" dirty="0">
                <a:solidFill>
                  <a:srgbClr val="C00000"/>
                </a:solidFill>
                <a:latin typeface="Arial Narrow" panose="020B0606020202030204" pitchFamily="34" charset="0"/>
              </a:rPr>
              <a:t>11,31 x 100 mil habitantes</a:t>
            </a:r>
          </a:p>
          <a:p>
            <a:pPr algn="ctr"/>
            <a:r>
              <a:rPr lang="es-ES" sz="1400" b="1" dirty="0">
                <a:latin typeface="Arial Narrow" panose="020B0606020202030204" pitchFamily="34" charset="0"/>
              </a:rPr>
              <a:t>287 casos</a:t>
            </a:r>
          </a:p>
        </p:txBody>
      </p:sp>
      <p:sp>
        <p:nvSpPr>
          <p:cNvPr id="58" name="57 CuadroTexto"/>
          <p:cNvSpPr txBox="1"/>
          <p:nvPr/>
        </p:nvSpPr>
        <p:spPr>
          <a:xfrm>
            <a:off x="4753486" y="3091333"/>
            <a:ext cx="2487186" cy="261610"/>
          </a:xfrm>
          <a:prstGeom prst="rect">
            <a:avLst/>
          </a:prstGeom>
          <a:noFill/>
        </p:spPr>
        <p:txBody>
          <a:bodyPr wrap="square" rtlCol="0">
            <a:spAutoFit/>
          </a:bodyPr>
          <a:lstStyle/>
          <a:p>
            <a:pPr algn="ctr"/>
            <a:r>
              <a:rPr lang="es-ES" sz="1100" b="1" dirty="0">
                <a:latin typeface="Arial Narrow" panose="020B0606020202030204" pitchFamily="34" charset="0"/>
              </a:rPr>
              <a:t>Brotes con investigación de campo</a:t>
            </a:r>
          </a:p>
        </p:txBody>
      </p:sp>
      <p:sp>
        <p:nvSpPr>
          <p:cNvPr id="59" name="58 CuadroTexto"/>
          <p:cNvSpPr txBox="1"/>
          <p:nvPr/>
        </p:nvSpPr>
        <p:spPr>
          <a:xfrm>
            <a:off x="5392721" y="3327432"/>
            <a:ext cx="857928" cy="553998"/>
          </a:xfrm>
          <a:prstGeom prst="rect">
            <a:avLst/>
          </a:prstGeom>
          <a:noFill/>
        </p:spPr>
        <p:txBody>
          <a:bodyPr wrap="none" rtlCol="0">
            <a:spAutoFit/>
          </a:bodyPr>
          <a:lstStyle/>
          <a:p>
            <a:pPr algn="ctr"/>
            <a:r>
              <a:rPr lang="es-ES" sz="1600" b="1" dirty="0">
                <a:solidFill>
                  <a:srgbClr val="C00000"/>
                </a:solidFill>
                <a:latin typeface="Arial Narrow" panose="020B0606020202030204" pitchFamily="34" charset="0"/>
              </a:rPr>
              <a:t>100%</a:t>
            </a:r>
          </a:p>
          <a:p>
            <a:pPr algn="ctr"/>
            <a:r>
              <a:rPr lang="es-ES" sz="1400" b="1" dirty="0">
                <a:latin typeface="Arial Narrow" panose="020B0606020202030204" pitchFamily="34" charset="0"/>
              </a:rPr>
              <a:t>(4 brotes)</a:t>
            </a:r>
          </a:p>
        </p:txBody>
      </p:sp>
      <p:sp>
        <p:nvSpPr>
          <p:cNvPr id="65" name="64 CuadroTexto"/>
          <p:cNvSpPr txBox="1"/>
          <p:nvPr/>
        </p:nvSpPr>
        <p:spPr>
          <a:xfrm>
            <a:off x="2342448" y="3098459"/>
            <a:ext cx="2598512" cy="430887"/>
          </a:xfrm>
          <a:prstGeom prst="rect">
            <a:avLst/>
          </a:prstGeom>
          <a:noFill/>
        </p:spPr>
        <p:txBody>
          <a:bodyPr wrap="square" rtlCol="0">
            <a:spAutoFit/>
          </a:bodyPr>
          <a:lstStyle/>
          <a:p>
            <a:pPr algn="ctr"/>
            <a:r>
              <a:rPr lang="es-ES" sz="1100" b="1" dirty="0">
                <a:latin typeface="Arial Narrow" panose="020B0606020202030204" pitchFamily="34" charset="0"/>
              </a:rPr>
              <a:t>Proporción de incidencia en menores de 5 años</a:t>
            </a:r>
          </a:p>
        </p:txBody>
      </p:sp>
      <p:sp>
        <p:nvSpPr>
          <p:cNvPr id="66" name="65 CuadroTexto"/>
          <p:cNvSpPr txBox="1"/>
          <p:nvPr/>
        </p:nvSpPr>
        <p:spPr>
          <a:xfrm>
            <a:off x="3122135" y="3447511"/>
            <a:ext cx="1124026" cy="553998"/>
          </a:xfrm>
          <a:prstGeom prst="rect">
            <a:avLst/>
          </a:prstGeom>
          <a:noFill/>
        </p:spPr>
        <p:txBody>
          <a:bodyPr wrap="none" rtlCol="0">
            <a:spAutoFit/>
          </a:bodyPr>
          <a:lstStyle/>
          <a:p>
            <a:pPr algn="ctr"/>
            <a:r>
              <a:rPr lang="es-ES" sz="1600" b="1" dirty="0">
                <a:solidFill>
                  <a:srgbClr val="C00000"/>
                </a:solidFill>
                <a:latin typeface="Arial Narrow" panose="020B0606020202030204" pitchFamily="34" charset="0"/>
              </a:rPr>
              <a:t>39 x 100 mil</a:t>
            </a:r>
          </a:p>
          <a:p>
            <a:pPr algn="ctr"/>
            <a:r>
              <a:rPr lang="es-ES" sz="1400" b="1" dirty="0">
                <a:latin typeface="Arial Narrow" panose="020B0606020202030204" pitchFamily="34" charset="0"/>
              </a:rPr>
              <a:t>49 casos</a:t>
            </a:r>
          </a:p>
        </p:txBody>
      </p:sp>
      <p:grpSp>
        <p:nvGrpSpPr>
          <p:cNvPr id="78" name="77 Grupo"/>
          <p:cNvGrpSpPr/>
          <p:nvPr/>
        </p:nvGrpSpPr>
        <p:grpSpPr>
          <a:xfrm>
            <a:off x="1944266" y="757458"/>
            <a:ext cx="1414263" cy="1686506"/>
            <a:chOff x="1700534" y="536982"/>
            <a:chExt cx="1414263" cy="1686506"/>
          </a:xfrm>
        </p:grpSpPr>
        <p:sp>
          <p:nvSpPr>
            <p:cNvPr id="79" name="78 Rectángulo redondeado"/>
            <p:cNvSpPr/>
            <p:nvPr/>
          </p:nvSpPr>
          <p:spPr>
            <a:xfrm>
              <a:off x="2047806" y="1571104"/>
              <a:ext cx="740068"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0%</a:t>
              </a:r>
            </a:p>
          </p:txBody>
        </p:sp>
        <p:pic>
          <p:nvPicPr>
            <p:cNvPr id="80" name="Picture 3"/>
            <p:cNvPicPr>
              <a:picLocks noChangeAspect="1" noChangeArrowheads="1"/>
            </p:cNvPicPr>
            <p:nvPr/>
          </p:nvPicPr>
          <p:blipFill rotWithShape="1">
            <a:blip r:embed="rId5">
              <a:biLevel thresh="75000"/>
              <a:extLst>
                <a:ext uri="{28A0092B-C50C-407E-A947-70E740481C1C}">
                  <a14:useLocalDpi xmlns:a14="http://schemas.microsoft.com/office/drawing/2010/main" val="0"/>
                </a:ext>
              </a:extLst>
            </a:blip>
            <a:srcRect l="59204" r="26197"/>
            <a:stretch/>
          </p:blipFill>
          <p:spPr bwMode="auto">
            <a:xfrm>
              <a:off x="2088282" y="536982"/>
              <a:ext cx="693683"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1" name="80 CuadroTexto"/>
            <p:cNvSpPr txBox="1"/>
            <p:nvPr/>
          </p:nvSpPr>
          <p:spPr>
            <a:xfrm>
              <a:off x="1700534" y="1311622"/>
              <a:ext cx="1414263" cy="276999"/>
            </a:xfrm>
            <a:prstGeom prst="rect">
              <a:avLst/>
            </a:prstGeom>
            <a:noFill/>
          </p:spPr>
          <p:txBody>
            <a:bodyPr wrap="square" rtlCol="0">
              <a:spAutoFit/>
            </a:bodyPr>
            <a:lstStyle/>
            <a:p>
              <a:pPr algn="ctr"/>
              <a:r>
                <a:rPr lang="es-ES" sz="1200" b="1" u="sng" dirty="0">
                  <a:latin typeface="Arial Narrow" panose="020B0606020202030204" pitchFamily="34" charset="0"/>
                </a:rPr>
                <a:t>Afrodescendiente</a:t>
              </a:r>
            </a:p>
          </p:txBody>
        </p:sp>
        <p:sp>
          <p:nvSpPr>
            <p:cNvPr id="82" name="81 CuadroTexto"/>
            <p:cNvSpPr txBox="1"/>
            <p:nvPr/>
          </p:nvSpPr>
          <p:spPr>
            <a:xfrm>
              <a:off x="1760919" y="1946489"/>
              <a:ext cx="1229607" cy="276999"/>
            </a:xfrm>
            <a:prstGeom prst="rect">
              <a:avLst/>
            </a:prstGeom>
            <a:noFill/>
          </p:spPr>
          <p:txBody>
            <a:bodyPr wrap="square" rtlCol="0">
              <a:spAutoFit/>
            </a:bodyPr>
            <a:lstStyle/>
            <a:p>
              <a:pPr algn="ctr"/>
              <a:r>
                <a:rPr lang="es-ES" sz="1200" b="1" dirty="0">
                  <a:latin typeface="Arial Narrow" panose="020B0606020202030204" pitchFamily="34" charset="0"/>
                </a:rPr>
                <a:t>0 casos</a:t>
              </a:r>
            </a:p>
          </p:txBody>
        </p:sp>
      </p:grpSp>
      <p:grpSp>
        <p:nvGrpSpPr>
          <p:cNvPr id="83" name="82 Grupo"/>
          <p:cNvGrpSpPr/>
          <p:nvPr/>
        </p:nvGrpSpPr>
        <p:grpSpPr>
          <a:xfrm>
            <a:off x="3168402" y="836172"/>
            <a:ext cx="1246394" cy="1621088"/>
            <a:chOff x="2858112" y="554428"/>
            <a:chExt cx="1246394" cy="1621088"/>
          </a:xfrm>
        </p:grpSpPr>
        <p:sp>
          <p:nvSpPr>
            <p:cNvPr id="84" name="83 CuadroTexto"/>
            <p:cNvSpPr txBox="1"/>
            <p:nvPr/>
          </p:nvSpPr>
          <p:spPr>
            <a:xfrm>
              <a:off x="2858112" y="1315874"/>
              <a:ext cx="1229607" cy="251820"/>
            </a:xfrm>
            <a:prstGeom prst="rect">
              <a:avLst/>
            </a:prstGeom>
            <a:noFill/>
          </p:spPr>
          <p:txBody>
            <a:bodyPr wrap="square" rtlCol="0">
              <a:spAutoFit/>
            </a:bodyPr>
            <a:lstStyle/>
            <a:p>
              <a:pPr algn="ctr"/>
              <a:r>
                <a:rPr lang="es-ES" sz="1200" b="1" u="sng" dirty="0">
                  <a:latin typeface="Arial Narrow" panose="020B0606020202030204" pitchFamily="34" charset="0"/>
                </a:rPr>
                <a:t>Indígena</a:t>
              </a:r>
            </a:p>
          </p:txBody>
        </p:sp>
        <p:grpSp>
          <p:nvGrpSpPr>
            <p:cNvPr id="85" name="84 Grupo"/>
            <p:cNvGrpSpPr/>
            <p:nvPr/>
          </p:nvGrpSpPr>
          <p:grpSpPr>
            <a:xfrm>
              <a:off x="2874899" y="554428"/>
              <a:ext cx="1229607" cy="1621088"/>
              <a:chOff x="2850938" y="554428"/>
              <a:chExt cx="1229607" cy="1621088"/>
            </a:xfrm>
          </p:grpSpPr>
          <p:sp>
            <p:nvSpPr>
              <p:cNvPr id="86" name="85 Rectángulo redondeado"/>
              <p:cNvSpPr/>
              <p:nvPr/>
            </p:nvSpPr>
            <p:spPr>
              <a:xfrm>
                <a:off x="3071349" y="1566970"/>
                <a:ext cx="740068"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0%</a:t>
                </a:r>
              </a:p>
            </p:txBody>
          </p:sp>
          <p:pic>
            <p:nvPicPr>
              <p:cNvPr id="87" name="Picture 3"/>
              <p:cNvPicPr>
                <a:picLocks noChangeAspect="1" noChangeArrowheads="1"/>
              </p:cNvPicPr>
              <p:nvPr/>
            </p:nvPicPr>
            <p:blipFill rotWithShape="1">
              <a:blip r:embed="rId5">
                <a:biLevel thresh="75000"/>
                <a:extLst>
                  <a:ext uri="{28A0092B-C50C-407E-A947-70E740481C1C}">
                    <a14:useLocalDpi xmlns:a14="http://schemas.microsoft.com/office/drawing/2010/main" val="0"/>
                  </a:ext>
                </a:extLst>
              </a:blip>
              <a:srcRect l="87297"/>
              <a:stretch/>
            </p:blipFill>
            <p:spPr bwMode="auto">
              <a:xfrm>
                <a:off x="3155364" y="554428"/>
                <a:ext cx="603573"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8" name="87 CuadroTexto"/>
              <p:cNvSpPr txBox="1"/>
              <p:nvPr/>
            </p:nvSpPr>
            <p:spPr>
              <a:xfrm>
                <a:off x="2850938" y="1898517"/>
                <a:ext cx="1229607" cy="276999"/>
              </a:xfrm>
              <a:prstGeom prst="rect">
                <a:avLst/>
              </a:prstGeom>
              <a:noFill/>
            </p:spPr>
            <p:txBody>
              <a:bodyPr wrap="square" rtlCol="0">
                <a:spAutoFit/>
              </a:bodyPr>
              <a:lstStyle/>
              <a:p>
                <a:pPr algn="ctr"/>
                <a:r>
                  <a:rPr lang="es-ES" sz="1200" b="1" dirty="0">
                    <a:latin typeface="Arial Narrow" panose="020B0606020202030204" pitchFamily="34" charset="0"/>
                  </a:rPr>
                  <a:t>0 casos</a:t>
                </a:r>
              </a:p>
            </p:txBody>
          </p:sp>
        </p:grpSp>
      </p:grpSp>
      <p:grpSp>
        <p:nvGrpSpPr>
          <p:cNvPr id="89" name="88 Grupo"/>
          <p:cNvGrpSpPr/>
          <p:nvPr/>
        </p:nvGrpSpPr>
        <p:grpSpPr>
          <a:xfrm>
            <a:off x="5622828" y="1573146"/>
            <a:ext cx="1610597" cy="855621"/>
            <a:chOff x="5622828" y="1311622"/>
            <a:chExt cx="1610597" cy="855621"/>
          </a:xfrm>
        </p:grpSpPr>
        <p:sp>
          <p:nvSpPr>
            <p:cNvPr id="91" name="90 CuadroTexto"/>
            <p:cNvSpPr txBox="1"/>
            <p:nvPr/>
          </p:nvSpPr>
          <p:spPr>
            <a:xfrm>
              <a:off x="5622828" y="1311622"/>
              <a:ext cx="1610597" cy="276999"/>
            </a:xfrm>
            <a:prstGeom prst="rect">
              <a:avLst/>
            </a:prstGeom>
            <a:noFill/>
          </p:spPr>
          <p:txBody>
            <a:bodyPr wrap="square" rtlCol="0">
              <a:spAutoFit/>
            </a:bodyPr>
            <a:lstStyle/>
            <a:p>
              <a:pPr algn="ctr"/>
              <a:r>
                <a:rPr lang="es-ES" sz="1200" b="1" u="sng" dirty="0">
                  <a:latin typeface="Arial Narrow" panose="020B0606020202030204" pitchFamily="34" charset="0"/>
                </a:rPr>
                <a:t>Maternas</a:t>
              </a:r>
              <a:endParaRPr lang="es-ES" sz="1200" b="1" u="sng" dirty="0">
                <a:solidFill>
                  <a:sysClr val="windowText" lastClr="000000"/>
                </a:solidFill>
                <a:latin typeface="Arial Narrow" panose="020B0606020202030204" pitchFamily="34" charset="0"/>
              </a:endParaRPr>
            </a:p>
          </p:txBody>
        </p:sp>
        <p:sp>
          <p:nvSpPr>
            <p:cNvPr id="92" name="91 Rectángulo redondeado"/>
            <p:cNvSpPr/>
            <p:nvPr/>
          </p:nvSpPr>
          <p:spPr>
            <a:xfrm>
              <a:off x="6058092" y="1558697"/>
              <a:ext cx="740068" cy="360040"/>
            </a:xfrm>
            <a:prstGeom prst="round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1,2%</a:t>
              </a:r>
            </a:p>
          </p:txBody>
        </p:sp>
        <p:sp>
          <p:nvSpPr>
            <p:cNvPr id="93" name="92 CuadroTexto"/>
            <p:cNvSpPr txBox="1"/>
            <p:nvPr/>
          </p:nvSpPr>
          <p:spPr>
            <a:xfrm>
              <a:off x="5837681" y="1890244"/>
              <a:ext cx="1229607" cy="276999"/>
            </a:xfrm>
            <a:prstGeom prst="rect">
              <a:avLst/>
            </a:prstGeom>
            <a:noFill/>
          </p:spPr>
          <p:txBody>
            <a:bodyPr wrap="square" rtlCol="0">
              <a:spAutoFit/>
            </a:bodyPr>
            <a:lstStyle/>
            <a:p>
              <a:pPr algn="ctr"/>
              <a:r>
                <a:rPr lang="es-ES" sz="1200" b="1" dirty="0">
                  <a:latin typeface="Arial Narrow" panose="020B0606020202030204" pitchFamily="34" charset="0"/>
                </a:rPr>
                <a:t>1 caso</a:t>
              </a:r>
            </a:p>
          </p:txBody>
        </p:sp>
      </p:grpSp>
      <p:grpSp>
        <p:nvGrpSpPr>
          <p:cNvPr id="94" name="93 Grupo"/>
          <p:cNvGrpSpPr/>
          <p:nvPr/>
        </p:nvGrpSpPr>
        <p:grpSpPr>
          <a:xfrm>
            <a:off x="4248522" y="945092"/>
            <a:ext cx="1610597" cy="1516901"/>
            <a:chOff x="4078085" y="683568"/>
            <a:chExt cx="1610597" cy="1516901"/>
          </a:xfrm>
        </p:grpSpPr>
        <p:pic>
          <p:nvPicPr>
            <p:cNvPr id="95" name="Picture 4"/>
            <p:cNvPicPr>
              <a:picLocks noChangeAspect="1" noChangeArrowheads="1"/>
            </p:cNvPicPr>
            <p:nvPr/>
          </p:nvPicPr>
          <p:blipFill rotWithShape="1">
            <a:blip r:embed="rId6">
              <a:biLevel thresh="50000"/>
              <a:extLst>
                <a:ext uri="{28A0092B-C50C-407E-A947-70E740481C1C}">
                  <a14:useLocalDpi xmlns:a14="http://schemas.microsoft.com/office/drawing/2010/main" val="0"/>
                </a:ext>
              </a:extLst>
            </a:blip>
            <a:srcRect r="48966"/>
            <a:stretch/>
          </p:blipFill>
          <p:spPr bwMode="auto">
            <a:xfrm>
              <a:off x="4361548" y="683568"/>
              <a:ext cx="1039102" cy="7635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6" name="95 Rectángulo redondeado"/>
            <p:cNvSpPr/>
            <p:nvPr/>
          </p:nvSpPr>
          <p:spPr>
            <a:xfrm>
              <a:off x="4434758" y="1592873"/>
              <a:ext cx="893884" cy="360040"/>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2%</a:t>
              </a:r>
            </a:p>
          </p:txBody>
        </p:sp>
        <p:sp>
          <p:nvSpPr>
            <p:cNvPr id="97" name="96 CuadroTexto"/>
            <p:cNvSpPr txBox="1"/>
            <p:nvPr/>
          </p:nvSpPr>
          <p:spPr>
            <a:xfrm>
              <a:off x="4078085" y="1331640"/>
              <a:ext cx="1610597" cy="276999"/>
            </a:xfrm>
            <a:prstGeom prst="rect">
              <a:avLst/>
            </a:prstGeom>
            <a:noFill/>
          </p:spPr>
          <p:txBody>
            <a:bodyPr wrap="square" rtlCol="0">
              <a:spAutoFit/>
            </a:bodyPr>
            <a:lstStyle/>
            <a:p>
              <a:pPr algn="ctr"/>
              <a:r>
                <a:rPr lang="es-ES" sz="1200" b="1" u="sng" dirty="0">
                  <a:latin typeface="Arial Narrow" panose="020B0606020202030204" pitchFamily="34" charset="0"/>
                </a:rPr>
                <a:t>Privados de la Libertad</a:t>
              </a:r>
              <a:endParaRPr lang="es-ES" sz="1200" b="1" u="sng" dirty="0">
                <a:solidFill>
                  <a:sysClr val="windowText" lastClr="000000"/>
                </a:solidFill>
                <a:latin typeface="Arial Narrow" panose="020B0606020202030204" pitchFamily="34" charset="0"/>
              </a:endParaRPr>
            </a:p>
          </p:txBody>
        </p:sp>
        <p:sp>
          <p:nvSpPr>
            <p:cNvPr id="98" name="97 CuadroTexto"/>
            <p:cNvSpPr txBox="1"/>
            <p:nvPr/>
          </p:nvSpPr>
          <p:spPr>
            <a:xfrm>
              <a:off x="4266295" y="1923470"/>
              <a:ext cx="1229607" cy="276999"/>
            </a:xfrm>
            <a:prstGeom prst="rect">
              <a:avLst/>
            </a:prstGeom>
            <a:noFill/>
          </p:spPr>
          <p:txBody>
            <a:bodyPr wrap="square" rtlCol="0">
              <a:spAutoFit/>
            </a:bodyPr>
            <a:lstStyle/>
            <a:p>
              <a:pPr algn="ctr"/>
              <a:r>
                <a:rPr lang="es-ES" sz="1200" b="1" dirty="0">
                  <a:latin typeface="Arial Narrow" panose="020B0606020202030204" pitchFamily="34" charset="0"/>
                </a:rPr>
                <a:t>4 casos</a:t>
              </a:r>
            </a:p>
          </p:txBody>
        </p:sp>
      </p:grpSp>
      <p:sp>
        <p:nvSpPr>
          <p:cNvPr id="99" name="98 Rectángulo"/>
          <p:cNvSpPr/>
          <p:nvPr/>
        </p:nvSpPr>
        <p:spPr>
          <a:xfrm>
            <a:off x="1963" y="2481356"/>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100" name="99 Grupo"/>
          <p:cNvGrpSpPr/>
          <p:nvPr/>
        </p:nvGrpSpPr>
        <p:grpSpPr>
          <a:xfrm>
            <a:off x="276968" y="2594884"/>
            <a:ext cx="3446504" cy="276999"/>
            <a:chOff x="2448322" y="74775"/>
            <a:chExt cx="3446504" cy="276999"/>
          </a:xfrm>
        </p:grpSpPr>
        <p:sp>
          <p:nvSpPr>
            <p:cNvPr id="101" name="10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02" name="101 Conector recto"/>
            <p:cNvCxnSpPr>
              <a:stCxn id="10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03" name="102 CuadroTexto"/>
            <p:cNvSpPr txBox="1"/>
            <p:nvPr/>
          </p:nvSpPr>
          <p:spPr>
            <a:xfrm>
              <a:off x="3302538" y="74775"/>
              <a:ext cx="2592288" cy="276999"/>
            </a:xfrm>
            <a:prstGeom prst="rect">
              <a:avLst/>
            </a:prstGeom>
            <a:noFill/>
          </p:spPr>
          <p:txBody>
            <a:bodyPr wrap="square" rtlCol="0">
              <a:spAutoFit/>
            </a:bodyPr>
            <a:lstStyle/>
            <a:p>
              <a:r>
                <a:rPr lang="es-ES" sz="1200" b="1" dirty="0">
                  <a:latin typeface="Arial Narrow" panose="020B0606020202030204" pitchFamily="34" charset="0"/>
                </a:rPr>
                <a:t>Indicadores</a:t>
              </a:r>
            </a:p>
          </p:txBody>
        </p:sp>
      </p:grpSp>
      <p:sp>
        <p:nvSpPr>
          <p:cNvPr id="104" name="103 Rectángulo"/>
          <p:cNvSpPr/>
          <p:nvPr/>
        </p:nvSpPr>
        <p:spPr>
          <a:xfrm>
            <a:off x="50" y="7340677"/>
            <a:ext cx="7200900" cy="382832"/>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106" name="105 Grupo"/>
          <p:cNvGrpSpPr/>
          <p:nvPr/>
        </p:nvGrpSpPr>
        <p:grpSpPr>
          <a:xfrm>
            <a:off x="192088" y="7405566"/>
            <a:ext cx="3446504" cy="276999"/>
            <a:chOff x="2448322" y="33831"/>
            <a:chExt cx="3446504" cy="276999"/>
          </a:xfrm>
        </p:grpSpPr>
        <p:sp>
          <p:nvSpPr>
            <p:cNvPr id="107" name="106 Elipse"/>
            <p:cNvSpPr/>
            <p:nvPr/>
          </p:nvSpPr>
          <p:spPr>
            <a:xfrm>
              <a:off x="2448322" y="33831"/>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08" name="107 Conector recto"/>
            <p:cNvCxnSpPr>
              <a:stCxn id="107" idx="6"/>
            </p:cNvCxnSpPr>
            <p:nvPr/>
          </p:nvCxnSpPr>
          <p:spPr>
            <a:xfrm>
              <a:off x="2736354" y="164636"/>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09" name="108 CuadroTexto"/>
            <p:cNvSpPr txBox="1"/>
            <p:nvPr/>
          </p:nvSpPr>
          <p:spPr>
            <a:xfrm>
              <a:off x="3302538" y="33831"/>
              <a:ext cx="2592288" cy="276999"/>
            </a:xfrm>
            <a:prstGeom prst="rect">
              <a:avLst/>
            </a:prstGeom>
            <a:noFill/>
          </p:spPr>
          <p:txBody>
            <a:bodyPr wrap="square" rtlCol="0">
              <a:spAutoFit/>
            </a:bodyPr>
            <a:lstStyle/>
            <a:p>
              <a:r>
                <a:rPr lang="es-ES" sz="1200" b="1" dirty="0">
                  <a:latin typeface="Arial Narrow" panose="020B0606020202030204" pitchFamily="34" charset="0"/>
                </a:rPr>
                <a:t>Consideraciones  técnicas</a:t>
              </a:r>
            </a:p>
          </p:txBody>
        </p:sp>
      </p:grpSp>
      <p:grpSp>
        <p:nvGrpSpPr>
          <p:cNvPr id="90" name="89 Grupo"/>
          <p:cNvGrpSpPr/>
          <p:nvPr/>
        </p:nvGrpSpPr>
        <p:grpSpPr>
          <a:xfrm>
            <a:off x="144066" y="517803"/>
            <a:ext cx="1642872" cy="453797"/>
            <a:chOff x="402095" y="486270"/>
            <a:chExt cx="2369636" cy="453797"/>
          </a:xfrm>
        </p:grpSpPr>
        <p:sp>
          <p:nvSpPr>
            <p:cNvPr id="111" name="110 Abrir llave"/>
            <p:cNvSpPr/>
            <p:nvPr/>
          </p:nvSpPr>
          <p:spPr>
            <a:xfrm rot="16200000">
              <a:off x="1469899" y="-361764"/>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12" name="111 CuadroTexto"/>
            <p:cNvSpPr txBox="1"/>
            <p:nvPr/>
          </p:nvSpPr>
          <p:spPr>
            <a:xfrm>
              <a:off x="1065276" y="486270"/>
              <a:ext cx="1229607" cy="338554"/>
            </a:xfrm>
            <a:prstGeom prst="rect">
              <a:avLst/>
            </a:prstGeom>
            <a:noFill/>
          </p:spPr>
          <p:txBody>
            <a:bodyPr wrap="square" rtlCol="0">
              <a:spAutoFit/>
            </a:bodyPr>
            <a:lstStyle/>
            <a:p>
              <a:pPr algn="ctr"/>
              <a:r>
                <a:rPr lang="es-ES" sz="1600" b="1" dirty="0">
                  <a:latin typeface="Arial Narrow" panose="020B0606020202030204" pitchFamily="34" charset="0"/>
                </a:rPr>
                <a:t>Sexo</a:t>
              </a:r>
            </a:p>
          </p:txBody>
        </p:sp>
      </p:grpSp>
      <p:grpSp>
        <p:nvGrpSpPr>
          <p:cNvPr id="113" name="112 Grupo"/>
          <p:cNvGrpSpPr/>
          <p:nvPr/>
        </p:nvGrpSpPr>
        <p:grpSpPr>
          <a:xfrm>
            <a:off x="2223152" y="513131"/>
            <a:ext cx="1809346" cy="436841"/>
            <a:chOff x="3060727" y="484500"/>
            <a:chExt cx="2369636" cy="436841"/>
          </a:xfrm>
        </p:grpSpPr>
        <p:sp>
          <p:nvSpPr>
            <p:cNvPr id="114" name="113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15" name="114 CuadroTexto"/>
            <p:cNvSpPr txBox="1"/>
            <p:nvPr/>
          </p:nvSpPr>
          <p:spPr>
            <a:xfrm>
              <a:off x="3600450" y="484500"/>
              <a:ext cx="1229607" cy="338554"/>
            </a:xfrm>
            <a:prstGeom prst="rect">
              <a:avLst/>
            </a:prstGeom>
            <a:noFill/>
          </p:spPr>
          <p:txBody>
            <a:bodyPr wrap="square" rtlCol="0">
              <a:spAutoFit/>
            </a:bodyPr>
            <a:lstStyle/>
            <a:p>
              <a:pPr algn="ctr"/>
              <a:r>
                <a:rPr lang="es-ES" sz="1600" b="1" dirty="0">
                  <a:latin typeface="Arial Narrow" panose="020B0606020202030204" pitchFamily="34" charset="0"/>
                </a:rPr>
                <a:t>Etnia</a:t>
              </a:r>
            </a:p>
          </p:txBody>
        </p:sp>
      </p:grpSp>
      <p:grpSp>
        <p:nvGrpSpPr>
          <p:cNvPr id="116" name="115 Grupo"/>
          <p:cNvGrpSpPr/>
          <p:nvPr/>
        </p:nvGrpSpPr>
        <p:grpSpPr>
          <a:xfrm>
            <a:off x="4573030" y="537991"/>
            <a:ext cx="2771836" cy="436841"/>
            <a:chOff x="2849287" y="484500"/>
            <a:chExt cx="2777877" cy="436841"/>
          </a:xfrm>
        </p:grpSpPr>
        <p:sp>
          <p:nvSpPr>
            <p:cNvPr id="117" name="116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18" name="117 CuadroTexto"/>
            <p:cNvSpPr txBox="1"/>
            <p:nvPr/>
          </p:nvSpPr>
          <p:spPr>
            <a:xfrm>
              <a:off x="2849287" y="484500"/>
              <a:ext cx="2777877" cy="338554"/>
            </a:xfrm>
            <a:prstGeom prst="rect">
              <a:avLst/>
            </a:prstGeom>
            <a:noFill/>
          </p:spPr>
          <p:txBody>
            <a:bodyPr wrap="square" rtlCol="0">
              <a:spAutoFit/>
            </a:bodyPr>
            <a:lstStyle/>
            <a:p>
              <a:pPr algn="ctr"/>
              <a:r>
                <a:rPr lang="es-ES" sz="1600" b="1" dirty="0">
                  <a:latin typeface="Arial Narrow" panose="020B0606020202030204" pitchFamily="34" charset="0"/>
                </a:rPr>
                <a:t>Población especial</a:t>
              </a:r>
            </a:p>
          </p:txBody>
        </p:sp>
      </p:grpSp>
      <p:grpSp>
        <p:nvGrpSpPr>
          <p:cNvPr id="119" name="67 Grupo"/>
          <p:cNvGrpSpPr/>
          <p:nvPr/>
        </p:nvGrpSpPr>
        <p:grpSpPr>
          <a:xfrm>
            <a:off x="-135413" y="936762"/>
            <a:ext cx="1239485" cy="1512661"/>
            <a:chOff x="-135413" y="539552"/>
            <a:chExt cx="1250054" cy="1731005"/>
          </a:xfrm>
        </p:grpSpPr>
        <p:pic>
          <p:nvPicPr>
            <p:cNvPr id="120" name="Picture 3"/>
            <p:cNvPicPr>
              <a:picLocks noChangeAspect="1" noChangeArrowheads="1"/>
            </p:cNvPicPr>
            <p:nvPr/>
          </p:nvPicPr>
          <p:blipFill rotWithShape="1">
            <a:blip r:embed="rId5">
              <a:biLevel thresh="75000"/>
              <a:extLst>
                <a:ext uri="{28A0092B-C50C-407E-A947-70E740481C1C}">
                  <a14:useLocalDpi xmlns:a14="http://schemas.microsoft.com/office/drawing/2010/main" val="0"/>
                </a:ext>
              </a:extLst>
            </a:blip>
            <a:srcRect r="85225"/>
            <a:stretch/>
          </p:blipFill>
          <p:spPr bwMode="auto">
            <a:xfrm>
              <a:off x="148822" y="539552"/>
              <a:ext cx="702032"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1" name="69 Rectángulo redondeado"/>
            <p:cNvSpPr/>
            <p:nvPr/>
          </p:nvSpPr>
          <p:spPr>
            <a:xfrm>
              <a:off x="110785" y="1579196"/>
              <a:ext cx="740068"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51,6%</a:t>
              </a:r>
            </a:p>
          </p:txBody>
        </p:sp>
        <p:sp>
          <p:nvSpPr>
            <p:cNvPr id="122" name="70 CuadroTexto"/>
            <p:cNvSpPr txBox="1"/>
            <p:nvPr/>
          </p:nvSpPr>
          <p:spPr>
            <a:xfrm>
              <a:off x="-135413" y="1953575"/>
              <a:ext cx="1229607" cy="316982"/>
            </a:xfrm>
            <a:prstGeom prst="rect">
              <a:avLst/>
            </a:prstGeom>
            <a:noFill/>
          </p:spPr>
          <p:txBody>
            <a:bodyPr wrap="square" rtlCol="0">
              <a:spAutoFit/>
            </a:bodyPr>
            <a:lstStyle/>
            <a:p>
              <a:pPr algn="ctr"/>
              <a:r>
                <a:rPr lang="es-ES" sz="1200" b="1" dirty="0">
                  <a:latin typeface="Arial Narrow" panose="020B0606020202030204" pitchFamily="34" charset="0"/>
                </a:rPr>
                <a:t>148 casos</a:t>
              </a:r>
            </a:p>
          </p:txBody>
        </p:sp>
        <p:sp>
          <p:nvSpPr>
            <p:cNvPr id="123" name="71 CuadroTexto"/>
            <p:cNvSpPr txBox="1"/>
            <p:nvPr/>
          </p:nvSpPr>
          <p:spPr>
            <a:xfrm>
              <a:off x="-114966" y="1305463"/>
              <a:ext cx="1229607" cy="276999"/>
            </a:xfrm>
            <a:prstGeom prst="rect">
              <a:avLst/>
            </a:prstGeom>
            <a:noFill/>
          </p:spPr>
          <p:txBody>
            <a:bodyPr wrap="square" rtlCol="0">
              <a:spAutoFit/>
            </a:bodyPr>
            <a:lstStyle/>
            <a:p>
              <a:pPr algn="ctr"/>
              <a:r>
                <a:rPr lang="es-ES" sz="1200" b="1" u="sng" dirty="0">
                  <a:latin typeface="Arial Narrow" panose="020B0606020202030204" pitchFamily="34" charset="0"/>
                </a:rPr>
                <a:t>Masculino</a:t>
              </a:r>
            </a:p>
          </p:txBody>
        </p:sp>
      </p:grpSp>
      <p:grpSp>
        <p:nvGrpSpPr>
          <p:cNvPr id="124" name="72 Grupo"/>
          <p:cNvGrpSpPr/>
          <p:nvPr/>
        </p:nvGrpSpPr>
        <p:grpSpPr>
          <a:xfrm>
            <a:off x="949682" y="863250"/>
            <a:ext cx="1282616" cy="1594010"/>
            <a:chOff x="767312" y="601726"/>
            <a:chExt cx="1282616" cy="1594010"/>
          </a:xfrm>
        </p:grpSpPr>
        <p:sp>
          <p:nvSpPr>
            <p:cNvPr id="125" name="73 Rectángulo redondeado"/>
            <p:cNvSpPr/>
            <p:nvPr/>
          </p:nvSpPr>
          <p:spPr>
            <a:xfrm>
              <a:off x="1017793" y="1573062"/>
              <a:ext cx="740068"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48,4%</a:t>
              </a:r>
            </a:p>
          </p:txBody>
        </p:sp>
        <p:sp>
          <p:nvSpPr>
            <p:cNvPr id="126" name="74 CuadroTexto"/>
            <p:cNvSpPr txBox="1"/>
            <p:nvPr/>
          </p:nvSpPr>
          <p:spPr>
            <a:xfrm>
              <a:off x="820321" y="1918737"/>
              <a:ext cx="1229607" cy="276999"/>
            </a:xfrm>
            <a:prstGeom prst="rect">
              <a:avLst/>
            </a:prstGeom>
            <a:noFill/>
          </p:spPr>
          <p:txBody>
            <a:bodyPr wrap="square" rtlCol="0">
              <a:spAutoFit/>
            </a:bodyPr>
            <a:lstStyle/>
            <a:p>
              <a:pPr algn="ctr"/>
              <a:r>
                <a:rPr lang="es-ES" sz="1200" b="1" dirty="0">
                  <a:latin typeface="Arial Narrow" panose="020B0606020202030204" pitchFamily="34" charset="0"/>
                </a:rPr>
                <a:t>139 casos</a:t>
              </a:r>
            </a:p>
          </p:txBody>
        </p:sp>
        <p:pic>
          <p:nvPicPr>
            <p:cNvPr id="127" name="Picture 3"/>
            <p:cNvPicPr>
              <a:picLocks noChangeAspect="1" noChangeArrowheads="1"/>
            </p:cNvPicPr>
            <p:nvPr/>
          </p:nvPicPr>
          <p:blipFill rotWithShape="1">
            <a:blip r:embed="rId5">
              <a:biLevel thresh="75000"/>
              <a:extLst>
                <a:ext uri="{28A0092B-C50C-407E-A947-70E740481C1C}">
                  <a14:useLocalDpi xmlns:a14="http://schemas.microsoft.com/office/drawing/2010/main" val="0"/>
                </a:ext>
              </a:extLst>
            </a:blip>
            <a:srcRect l="30557" r="55507"/>
            <a:stretch/>
          </p:blipFill>
          <p:spPr bwMode="auto">
            <a:xfrm>
              <a:off x="1052788" y="601726"/>
              <a:ext cx="662151"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8" name="76 CuadroTexto"/>
            <p:cNvSpPr txBox="1"/>
            <p:nvPr/>
          </p:nvSpPr>
          <p:spPr>
            <a:xfrm>
              <a:off x="767312" y="1314126"/>
              <a:ext cx="1229607" cy="276999"/>
            </a:xfrm>
            <a:prstGeom prst="rect">
              <a:avLst/>
            </a:prstGeom>
            <a:noFill/>
          </p:spPr>
          <p:txBody>
            <a:bodyPr wrap="square" rtlCol="0">
              <a:spAutoFit/>
            </a:bodyPr>
            <a:lstStyle/>
            <a:p>
              <a:pPr algn="ctr"/>
              <a:r>
                <a:rPr lang="es-ES" sz="1200" b="1" u="sng" dirty="0">
                  <a:latin typeface="Arial Narrow" panose="020B0606020202030204" pitchFamily="34" charset="0"/>
                </a:rPr>
                <a:t>Femenino</a:t>
              </a:r>
            </a:p>
          </p:txBody>
        </p:sp>
      </p:grpSp>
      <p:sp>
        <p:nvSpPr>
          <p:cNvPr id="129" name="109 CuadroTexto"/>
          <p:cNvSpPr txBox="1"/>
          <p:nvPr/>
        </p:nvSpPr>
        <p:spPr>
          <a:xfrm>
            <a:off x="50" y="7723509"/>
            <a:ext cx="7200800" cy="830997"/>
          </a:xfrm>
          <a:prstGeom prst="rect">
            <a:avLst/>
          </a:prstGeom>
          <a:noFill/>
        </p:spPr>
        <p:txBody>
          <a:bodyPr wrap="square" rtlCol="0">
            <a:spAutoFit/>
          </a:bodyPr>
          <a:lstStyle/>
          <a:p>
            <a:pPr algn="just"/>
            <a:r>
              <a:rPr lang="es-CO" sz="1200" dirty="0">
                <a:latin typeface="Arial Narrow" panose="020B0606020202030204" pitchFamily="34" charset="0"/>
              </a:rPr>
              <a:t>El comportamiento del evento hasta semana epidemiológica 12 ha estado por encima del límite inferior calculado según los dos años anteriores, con tendencia actual estable. Se evidencia un número de casos por encima de lo esperado según lo observado en 2025. Los cursos de vida con mayor número de casos son los de juventud y adultez con el 65% de los casos. En promedio se notificaron 22 casos por semana epidemiológica.</a:t>
            </a:r>
            <a:endParaRPr lang="es-CO" sz="1400" dirty="0">
              <a:latin typeface="Arial Narrow" panose="020B0606020202030204" pitchFamily="34" charset="0"/>
            </a:endParaRPr>
          </a:p>
        </p:txBody>
      </p:sp>
      <p:graphicFrame>
        <p:nvGraphicFramePr>
          <p:cNvPr id="130" name="19 Diagrama"/>
          <p:cNvGraphicFramePr/>
          <p:nvPr>
            <p:extLst/>
          </p:nvPr>
        </p:nvGraphicFramePr>
        <p:xfrm>
          <a:off x="3255046" y="4829553"/>
          <a:ext cx="4003176" cy="244973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7416964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214045" cy="28241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t="51432" b="10827"/>
          <a:stretch/>
        </p:blipFill>
        <p:spPr bwMode="auto">
          <a:xfrm>
            <a:off x="0" y="2824179"/>
            <a:ext cx="2232223" cy="20724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0" y="623805"/>
            <a:ext cx="2240972" cy="276999"/>
          </a:xfrm>
          <a:prstGeom prst="rect">
            <a:avLst/>
          </a:prstGeom>
          <a:noFill/>
        </p:spPr>
        <p:txBody>
          <a:bodyPr wrap="square" rtlCol="0">
            <a:spAutoFit/>
          </a:bodyPr>
          <a:lstStyle/>
          <a:p>
            <a:pPr algn="ctr"/>
            <a:r>
              <a:rPr lang="es-ES" sz="1200" b="1" dirty="0">
                <a:latin typeface="Arial Narrow" panose="020B0606020202030204" pitchFamily="34" charset="0"/>
              </a:rPr>
              <a:t>Periodo epidemiológico III- 2026</a:t>
            </a:r>
          </a:p>
        </p:txBody>
      </p:sp>
      <p:sp>
        <p:nvSpPr>
          <p:cNvPr id="6" name="5 Rectángulo"/>
          <p:cNvSpPr/>
          <p:nvPr/>
        </p:nvSpPr>
        <p:spPr>
          <a:xfrm>
            <a:off x="2274078" y="1816532"/>
            <a:ext cx="4946011" cy="523220"/>
          </a:xfrm>
          <a:prstGeom prst="rect">
            <a:avLst/>
          </a:prstGeom>
        </p:spPr>
        <p:txBody>
          <a:bodyPr wrap="square">
            <a:spAutoFit/>
          </a:bodyPr>
          <a:lstStyle/>
          <a:p>
            <a:r>
              <a:rPr lang="es-CO" sz="600" dirty="0">
                <a:latin typeface="Arial Narrow" panose="020B0606020202030204" pitchFamily="34" charset="0"/>
              </a:rPr>
              <a:t>Fuente: SIVIGILA. Secretaria de Salud de Medellín.</a:t>
            </a:r>
          </a:p>
          <a:p>
            <a:pPr algn="just"/>
            <a:r>
              <a:rPr lang="es-CO" sz="1100" dirty="0">
                <a:latin typeface="Arial Narrow" panose="020B0606020202030204" pitchFamily="34" charset="0"/>
              </a:rPr>
              <a:t>Figura. Gráfico de control meningitis por Meningococo. Medellín, a período epidemiológico III de 2026. </a:t>
            </a:r>
          </a:p>
        </p:txBody>
      </p:sp>
      <p:grpSp>
        <p:nvGrpSpPr>
          <p:cNvPr id="8" name="7 Grupo"/>
          <p:cNvGrpSpPr/>
          <p:nvPr/>
        </p:nvGrpSpPr>
        <p:grpSpPr>
          <a:xfrm>
            <a:off x="179214" y="4067944"/>
            <a:ext cx="1892650" cy="488476"/>
            <a:chOff x="2397524" y="3379972"/>
            <a:chExt cx="4508500" cy="904875"/>
          </a:xfrm>
        </p:grpSpPr>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317545" y="3478755"/>
              <a:ext cx="1593562" cy="741182"/>
            </a:xfrm>
            <a:prstGeom prst="rect">
              <a:avLst/>
            </a:prstGeom>
            <a:noFill/>
          </p:spPr>
          <p:txBody>
            <a:bodyPr wrap="square" rtlCol="0">
              <a:spAutoFit/>
            </a:bodyPr>
            <a:lstStyle/>
            <a:p>
              <a:pPr algn="ctr"/>
              <a:r>
                <a:rPr lang="es-ES" sz="2000" b="1" dirty="0">
                  <a:latin typeface="Arial Narrow" panose="020B0606020202030204" pitchFamily="34" charset="0"/>
                </a:rPr>
                <a:t>11</a:t>
              </a:r>
            </a:p>
          </p:txBody>
        </p:sp>
      </p:grpSp>
      <p:grpSp>
        <p:nvGrpSpPr>
          <p:cNvPr id="15" name="14 Grupo"/>
          <p:cNvGrpSpPr/>
          <p:nvPr/>
        </p:nvGrpSpPr>
        <p:grpSpPr>
          <a:xfrm>
            <a:off x="2448322" y="74775"/>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a:latin typeface="Arial Narrow" panose="020B0606020202030204" pitchFamily="34" charset="0"/>
                </a:rPr>
                <a:t>Comportamiento de la notificación</a:t>
              </a:r>
            </a:p>
          </p:txBody>
        </p:sp>
      </p:grpSp>
      <p:sp>
        <p:nvSpPr>
          <p:cNvPr id="14" name="13 Rectángulo"/>
          <p:cNvSpPr/>
          <p:nvPr/>
        </p:nvSpPr>
        <p:spPr>
          <a:xfrm>
            <a:off x="0" y="5035466"/>
            <a:ext cx="7200900" cy="376880"/>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32" name="31 Grupo"/>
          <p:cNvGrpSpPr/>
          <p:nvPr/>
        </p:nvGrpSpPr>
        <p:grpSpPr>
          <a:xfrm>
            <a:off x="102925" y="5079459"/>
            <a:ext cx="3526243" cy="276999"/>
            <a:chOff x="2448322" y="74775"/>
            <a:chExt cx="3526243" cy="276999"/>
          </a:xfrm>
        </p:grpSpPr>
        <p:sp>
          <p:nvSpPr>
            <p:cNvPr id="33" name="32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34" name="33 Conector recto"/>
            <p:cNvCxnSpPr>
              <a:stCxn id="33"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35" name="34 CuadroTexto"/>
            <p:cNvSpPr txBox="1"/>
            <p:nvPr/>
          </p:nvSpPr>
          <p:spPr>
            <a:xfrm>
              <a:off x="3382277" y="74775"/>
              <a:ext cx="2592288" cy="276999"/>
            </a:xfrm>
            <a:prstGeom prst="rect">
              <a:avLst/>
            </a:prstGeom>
            <a:noFill/>
          </p:spPr>
          <p:txBody>
            <a:bodyPr wrap="square" rtlCol="0">
              <a:spAutoFit/>
            </a:bodyPr>
            <a:lstStyle/>
            <a:p>
              <a:r>
                <a:rPr lang="es-ES" sz="1200" b="1" dirty="0">
                  <a:latin typeface="Arial Narrow" panose="020B0606020202030204" pitchFamily="34" charset="0"/>
                </a:rPr>
                <a:t>Indicadores</a:t>
              </a:r>
            </a:p>
          </p:txBody>
        </p:sp>
      </p:grpSp>
      <p:sp>
        <p:nvSpPr>
          <p:cNvPr id="16" name="15 CuadroTexto"/>
          <p:cNvSpPr txBox="1"/>
          <p:nvPr/>
        </p:nvSpPr>
        <p:spPr>
          <a:xfrm>
            <a:off x="699785" y="5517176"/>
            <a:ext cx="1882089" cy="577081"/>
          </a:xfrm>
          <a:prstGeom prst="rect">
            <a:avLst/>
          </a:prstGeom>
          <a:noFill/>
        </p:spPr>
        <p:txBody>
          <a:bodyPr wrap="square" rtlCol="0">
            <a:spAutoFit/>
          </a:bodyPr>
          <a:lstStyle/>
          <a:p>
            <a:pPr algn="ctr"/>
            <a:r>
              <a:rPr lang="es-ES" sz="1050" b="1" dirty="0">
                <a:latin typeface="Arial Narrow" panose="020B0606020202030204" pitchFamily="34" charset="0"/>
              </a:rPr>
              <a:t>Proporción de incidencia meningitis bacterianas  en población general</a:t>
            </a:r>
          </a:p>
        </p:txBody>
      </p:sp>
      <p:cxnSp>
        <p:nvCxnSpPr>
          <p:cNvPr id="19" name="18 Conector recto de flecha"/>
          <p:cNvCxnSpPr/>
          <p:nvPr/>
        </p:nvCxnSpPr>
        <p:spPr>
          <a:xfrm>
            <a:off x="2273172" y="6469249"/>
            <a:ext cx="2222505"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cxnSp>
        <p:nvCxnSpPr>
          <p:cNvPr id="40" name="39 Conector recto de flecha"/>
          <p:cNvCxnSpPr/>
          <p:nvPr/>
        </p:nvCxnSpPr>
        <p:spPr>
          <a:xfrm flipH="1">
            <a:off x="384499" y="6469249"/>
            <a:ext cx="2259337"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sp>
        <p:nvSpPr>
          <p:cNvPr id="53" name="52 CuadroTexto"/>
          <p:cNvSpPr txBox="1"/>
          <p:nvPr/>
        </p:nvSpPr>
        <p:spPr>
          <a:xfrm>
            <a:off x="1154132" y="5990611"/>
            <a:ext cx="1008971" cy="461665"/>
          </a:xfrm>
          <a:prstGeom prst="rect">
            <a:avLst/>
          </a:prstGeom>
          <a:noFill/>
        </p:spPr>
        <p:txBody>
          <a:bodyPr wrap="square" rtlCol="0">
            <a:spAutoFit/>
          </a:bodyPr>
          <a:lstStyle/>
          <a:p>
            <a:pPr algn="ctr"/>
            <a:r>
              <a:rPr lang="es-ES" sz="1200" b="1" dirty="0">
                <a:solidFill>
                  <a:srgbClr val="C00000"/>
                </a:solidFill>
                <a:latin typeface="Arial Narrow" panose="020B0606020202030204" pitchFamily="34" charset="0"/>
              </a:rPr>
              <a:t>0,39* 100 mil</a:t>
            </a:r>
          </a:p>
          <a:p>
            <a:pPr algn="ctr"/>
            <a:r>
              <a:rPr lang="es-ES" sz="1200" b="1" dirty="0">
                <a:latin typeface="Arial Narrow" panose="020B0606020202030204" pitchFamily="34" charset="0"/>
              </a:rPr>
              <a:t> 10 casos</a:t>
            </a:r>
          </a:p>
        </p:txBody>
      </p:sp>
      <p:sp>
        <p:nvSpPr>
          <p:cNvPr id="55" name="54 CuadroTexto"/>
          <p:cNvSpPr txBox="1"/>
          <p:nvPr/>
        </p:nvSpPr>
        <p:spPr>
          <a:xfrm>
            <a:off x="1268421" y="6591704"/>
            <a:ext cx="2487186" cy="261610"/>
          </a:xfrm>
          <a:prstGeom prst="rect">
            <a:avLst/>
          </a:prstGeom>
          <a:noFill/>
        </p:spPr>
        <p:txBody>
          <a:bodyPr wrap="square" rtlCol="0">
            <a:spAutoFit/>
          </a:bodyPr>
          <a:lstStyle/>
          <a:p>
            <a:pPr algn="ctr"/>
            <a:r>
              <a:rPr lang="es-ES" sz="1050" b="1" dirty="0">
                <a:latin typeface="Arial Narrow" panose="020B0606020202030204" pitchFamily="34" charset="0"/>
              </a:rPr>
              <a:t>Brotes con investigación de campo</a:t>
            </a:r>
          </a:p>
        </p:txBody>
      </p:sp>
      <p:sp>
        <p:nvSpPr>
          <p:cNvPr id="56" name="55 CuadroTexto"/>
          <p:cNvSpPr txBox="1"/>
          <p:nvPr/>
        </p:nvSpPr>
        <p:spPr>
          <a:xfrm>
            <a:off x="2260689" y="6853314"/>
            <a:ext cx="676788" cy="276999"/>
          </a:xfrm>
          <a:prstGeom prst="rect">
            <a:avLst/>
          </a:prstGeom>
          <a:noFill/>
        </p:spPr>
        <p:txBody>
          <a:bodyPr wrap="none" rtlCol="0">
            <a:spAutoFit/>
          </a:bodyPr>
          <a:lstStyle/>
          <a:p>
            <a:pPr algn="ctr"/>
            <a:r>
              <a:rPr lang="es-ES" sz="1200" b="1" dirty="0">
                <a:solidFill>
                  <a:srgbClr val="C00000"/>
                </a:solidFill>
                <a:latin typeface="Arial Narrow" panose="020B0606020202030204" pitchFamily="34" charset="0"/>
              </a:rPr>
              <a:t>0 brotes</a:t>
            </a:r>
          </a:p>
        </p:txBody>
      </p:sp>
      <p:sp>
        <p:nvSpPr>
          <p:cNvPr id="58" name="57 CuadroTexto"/>
          <p:cNvSpPr txBox="1"/>
          <p:nvPr/>
        </p:nvSpPr>
        <p:spPr>
          <a:xfrm>
            <a:off x="2512014" y="5517176"/>
            <a:ext cx="2082427" cy="553998"/>
          </a:xfrm>
          <a:prstGeom prst="rect">
            <a:avLst/>
          </a:prstGeom>
          <a:noFill/>
        </p:spPr>
        <p:txBody>
          <a:bodyPr wrap="square" rtlCol="0">
            <a:spAutoFit/>
          </a:bodyPr>
          <a:lstStyle/>
          <a:p>
            <a:pPr algn="ctr"/>
            <a:r>
              <a:rPr lang="es-ES" sz="1000" b="1" dirty="0">
                <a:latin typeface="Arial Narrow" panose="020B0606020202030204" pitchFamily="34" charset="0"/>
              </a:rPr>
              <a:t>Proporción de incidencia de meningitis bacterianas  en menores de 5 años</a:t>
            </a:r>
          </a:p>
        </p:txBody>
      </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a:latin typeface="Arial Narrow" panose="020B0606020202030204" pitchFamily="34" charset="0"/>
              </a:rPr>
              <a:t>Pág</a:t>
            </a:r>
            <a:r>
              <a:rPr lang="es-ES" sz="1050" b="1" dirty="0" smtClean="0">
                <a:latin typeface="Arial Narrow" panose="020B0606020202030204" pitchFamily="34" charset="0"/>
              </a:rPr>
              <a:t>. 8</a:t>
            </a:r>
            <a:endParaRPr lang="es-ES" sz="1050" b="1" dirty="0">
              <a:latin typeface="Arial Narrow" panose="020B0606020202030204" pitchFamily="34" charset="0"/>
            </a:endParaRPr>
          </a:p>
        </p:txBody>
      </p:sp>
      <p:sp>
        <p:nvSpPr>
          <p:cNvPr id="37" name="36 Título"/>
          <p:cNvSpPr>
            <a:spLocks noGrp="1"/>
          </p:cNvSpPr>
          <p:nvPr>
            <p:ph type="ctrTitle"/>
          </p:nvPr>
        </p:nvSpPr>
        <p:spPr>
          <a:xfrm>
            <a:off x="85115" y="-79113"/>
            <a:ext cx="2075175" cy="830997"/>
          </a:xfrm>
          <a:noFill/>
        </p:spPr>
        <p:txBody>
          <a:bodyPr wrap="square" rtlCol="0">
            <a:spAutoFit/>
          </a:bodyPr>
          <a:lstStyle/>
          <a:p>
            <a:r>
              <a:rPr lang="es-ES" sz="2400" b="1" dirty="0">
                <a:solidFill>
                  <a:srgbClr val="C00000"/>
                </a:solidFill>
                <a:latin typeface="Arial Narrow" panose="020B0606020202030204" pitchFamily="34" charset="0"/>
                <a:ea typeface="+mn-ea"/>
                <a:cs typeface="+mn-cs"/>
              </a:rPr>
              <a:t>Meningitis bacterianas</a:t>
            </a:r>
          </a:p>
        </p:txBody>
      </p:sp>
      <p:sp>
        <p:nvSpPr>
          <p:cNvPr id="47" name="46 CuadroTexto"/>
          <p:cNvSpPr txBox="1"/>
          <p:nvPr/>
        </p:nvSpPr>
        <p:spPr>
          <a:xfrm>
            <a:off x="3265218" y="5976806"/>
            <a:ext cx="649537" cy="461665"/>
          </a:xfrm>
          <a:prstGeom prst="rect">
            <a:avLst/>
          </a:prstGeom>
          <a:noFill/>
        </p:spPr>
        <p:txBody>
          <a:bodyPr wrap="none" rtlCol="0">
            <a:spAutoFit/>
          </a:bodyPr>
          <a:lstStyle/>
          <a:p>
            <a:pPr algn="ctr"/>
            <a:r>
              <a:rPr lang="es-ES" sz="1200" b="1" dirty="0">
                <a:solidFill>
                  <a:srgbClr val="C00000"/>
                </a:solidFill>
                <a:latin typeface="Arial Narrow" panose="020B0606020202030204" pitchFamily="34" charset="0"/>
              </a:rPr>
              <a:t>-</a:t>
            </a:r>
          </a:p>
          <a:p>
            <a:pPr algn="ctr"/>
            <a:r>
              <a:rPr lang="es-ES" sz="1200" b="1" dirty="0">
                <a:latin typeface="Arial Narrow" panose="020B0606020202030204" pitchFamily="34" charset="0"/>
              </a:rPr>
              <a:t>0 casos</a:t>
            </a:r>
          </a:p>
        </p:txBody>
      </p:sp>
      <p:sp>
        <p:nvSpPr>
          <p:cNvPr id="46" name="45 Rectángulo"/>
          <p:cNvSpPr/>
          <p:nvPr/>
        </p:nvSpPr>
        <p:spPr>
          <a:xfrm>
            <a:off x="2240922" y="2387050"/>
            <a:ext cx="4959928"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48" name="47 Grupo"/>
          <p:cNvGrpSpPr/>
          <p:nvPr/>
        </p:nvGrpSpPr>
        <p:grpSpPr>
          <a:xfrm>
            <a:off x="2518376" y="2490476"/>
            <a:ext cx="3446504" cy="276999"/>
            <a:chOff x="2448322" y="74775"/>
            <a:chExt cx="3446504" cy="276999"/>
          </a:xfrm>
        </p:grpSpPr>
        <p:sp>
          <p:nvSpPr>
            <p:cNvPr id="49" name="48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50" name="49 Conector recto"/>
            <p:cNvCxnSpPr>
              <a:stCxn id="49"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51" name="50 CuadroTexto"/>
            <p:cNvSpPr txBox="1"/>
            <p:nvPr/>
          </p:nvSpPr>
          <p:spPr>
            <a:xfrm>
              <a:off x="3302538" y="74775"/>
              <a:ext cx="2592288" cy="276999"/>
            </a:xfrm>
            <a:prstGeom prst="rect">
              <a:avLst/>
            </a:prstGeom>
            <a:noFill/>
          </p:spPr>
          <p:txBody>
            <a:bodyPr wrap="square" rtlCol="0">
              <a:spAutoFit/>
            </a:bodyPr>
            <a:lstStyle/>
            <a:p>
              <a:r>
                <a:rPr lang="es-ES" sz="1200" b="1" dirty="0">
                  <a:latin typeface="Arial Narrow" panose="020B0606020202030204" pitchFamily="34" charset="0"/>
                </a:rPr>
                <a:t>Comportamiento variables de interés</a:t>
              </a:r>
            </a:p>
          </p:txBody>
        </p:sp>
      </p:grpSp>
      <p:grpSp>
        <p:nvGrpSpPr>
          <p:cNvPr id="52" name="51 Grupo"/>
          <p:cNvGrpSpPr/>
          <p:nvPr/>
        </p:nvGrpSpPr>
        <p:grpSpPr>
          <a:xfrm>
            <a:off x="2566197" y="4103409"/>
            <a:ext cx="1229607" cy="650645"/>
            <a:chOff x="-14122" y="7072716"/>
            <a:chExt cx="1229607" cy="650645"/>
          </a:xfrm>
        </p:grpSpPr>
        <p:sp>
          <p:nvSpPr>
            <p:cNvPr id="54" name="53 CuadroTexto"/>
            <p:cNvSpPr txBox="1"/>
            <p:nvPr/>
          </p:nvSpPr>
          <p:spPr>
            <a:xfrm>
              <a:off x="-14122" y="7072716"/>
              <a:ext cx="1229607" cy="276999"/>
            </a:xfrm>
            <a:prstGeom prst="rect">
              <a:avLst/>
            </a:prstGeom>
            <a:noFill/>
          </p:spPr>
          <p:txBody>
            <a:bodyPr wrap="square" rtlCol="0">
              <a:spAutoFit/>
            </a:bodyPr>
            <a:lstStyle/>
            <a:p>
              <a:pPr algn="ctr"/>
              <a:r>
                <a:rPr lang="es-ES" sz="1200" b="1" u="sng" dirty="0">
                  <a:latin typeface="Arial Narrow" panose="020B0606020202030204" pitchFamily="34" charset="0"/>
                </a:rPr>
                <a:t>Masculino</a:t>
              </a:r>
            </a:p>
          </p:txBody>
        </p:sp>
        <p:sp>
          <p:nvSpPr>
            <p:cNvPr id="57" name="56 Rectángulo redondeado"/>
            <p:cNvSpPr/>
            <p:nvPr/>
          </p:nvSpPr>
          <p:spPr>
            <a:xfrm>
              <a:off x="82073" y="7363321"/>
              <a:ext cx="867541"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a:solidFill>
                    <a:schemeClr val="tx1"/>
                  </a:solidFill>
                  <a:latin typeface="Arial Narrow" panose="020B0606020202030204" pitchFamily="34" charset="0"/>
                </a:rPr>
                <a:t>4 casos</a:t>
              </a:r>
            </a:p>
          </p:txBody>
        </p:sp>
      </p:grpSp>
      <p:pic>
        <p:nvPicPr>
          <p:cNvPr id="60" name="Picture 3"/>
          <p:cNvPicPr>
            <a:picLocks noChangeAspect="1" noChangeArrowheads="1"/>
          </p:cNvPicPr>
          <p:nvPr/>
        </p:nvPicPr>
        <p:blipFill rotWithShape="1">
          <a:blip r:embed="rId5">
            <a:biLevel thresh="75000"/>
            <a:extLst>
              <a:ext uri="{28A0092B-C50C-407E-A947-70E740481C1C}">
                <a14:useLocalDpi xmlns:a14="http://schemas.microsoft.com/office/drawing/2010/main" val="0"/>
              </a:ext>
            </a:extLst>
          </a:blip>
          <a:srcRect r="83073"/>
          <a:stretch/>
        </p:blipFill>
        <p:spPr bwMode="auto">
          <a:xfrm>
            <a:off x="2772737" y="3342424"/>
            <a:ext cx="804283"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2" name="Picture 3"/>
          <p:cNvPicPr>
            <a:picLocks noChangeAspect="1" noChangeArrowheads="1"/>
          </p:cNvPicPr>
          <p:nvPr/>
        </p:nvPicPr>
        <p:blipFill rotWithShape="1">
          <a:blip r:embed="rId5">
            <a:biLevel thresh="75000"/>
            <a:extLst>
              <a:ext uri="{28A0092B-C50C-407E-A947-70E740481C1C}">
                <a14:useLocalDpi xmlns:a14="http://schemas.microsoft.com/office/drawing/2010/main" val="0"/>
              </a:ext>
            </a:extLst>
          </a:blip>
          <a:srcRect l="28990" t="-1382" r="53581" b="1382"/>
          <a:stretch/>
        </p:blipFill>
        <p:spPr bwMode="auto">
          <a:xfrm>
            <a:off x="3831795" y="3331261"/>
            <a:ext cx="828105"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4" name="63 Grupo"/>
          <p:cNvGrpSpPr/>
          <p:nvPr/>
        </p:nvGrpSpPr>
        <p:grpSpPr>
          <a:xfrm>
            <a:off x="3646317" y="4103409"/>
            <a:ext cx="1229607" cy="650645"/>
            <a:chOff x="-14122" y="7072716"/>
            <a:chExt cx="1229607" cy="650645"/>
          </a:xfrm>
        </p:grpSpPr>
        <p:sp>
          <p:nvSpPr>
            <p:cNvPr id="65" name="64 CuadroTexto"/>
            <p:cNvSpPr txBox="1"/>
            <p:nvPr/>
          </p:nvSpPr>
          <p:spPr>
            <a:xfrm>
              <a:off x="-14122" y="7072716"/>
              <a:ext cx="1229607" cy="276999"/>
            </a:xfrm>
            <a:prstGeom prst="rect">
              <a:avLst/>
            </a:prstGeom>
            <a:noFill/>
          </p:spPr>
          <p:txBody>
            <a:bodyPr wrap="square" rtlCol="0">
              <a:spAutoFit/>
            </a:bodyPr>
            <a:lstStyle/>
            <a:p>
              <a:pPr algn="ctr"/>
              <a:r>
                <a:rPr lang="es-ES" sz="1200" b="1" u="sng" dirty="0">
                  <a:latin typeface="Arial Narrow" panose="020B0606020202030204" pitchFamily="34" charset="0"/>
                </a:rPr>
                <a:t>Femenino</a:t>
              </a:r>
            </a:p>
          </p:txBody>
        </p:sp>
        <p:sp>
          <p:nvSpPr>
            <p:cNvPr id="66" name="65 Rectángulo redondeado"/>
            <p:cNvSpPr/>
            <p:nvPr/>
          </p:nvSpPr>
          <p:spPr>
            <a:xfrm>
              <a:off x="156035" y="7363321"/>
              <a:ext cx="895870"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a:solidFill>
                    <a:schemeClr val="tx1"/>
                  </a:solidFill>
                  <a:latin typeface="Arial Narrow" panose="020B0606020202030204" pitchFamily="34" charset="0"/>
                </a:rPr>
                <a:t>6 casos</a:t>
              </a:r>
            </a:p>
          </p:txBody>
        </p:sp>
      </p:grpSp>
      <p:pic>
        <p:nvPicPr>
          <p:cNvPr id="68" name="Picture 7"/>
          <p:cNvPicPr>
            <a:picLocks noChangeAspect="1" noChangeArrowheads="1"/>
          </p:cNvPicPr>
          <p:nvPr/>
        </p:nvPicPr>
        <p:blipFill rotWithShape="1">
          <a:blip r:embed="rId6">
            <a:biLevel thresh="75000"/>
            <a:extLst>
              <a:ext uri="{28A0092B-C50C-407E-A947-70E740481C1C}">
                <a14:useLocalDpi xmlns:a14="http://schemas.microsoft.com/office/drawing/2010/main" val="0"/>
              </a:ext>
            </a:extLst>
          </a:blip>
          <a:srcRect l="13773" r="11756"/>
          <a:stretch/>
        </p:blipFill>
        <p:spPr bwMode="auto">
          <a:xfrm>
            <a:off x="5993195" y="3447360"/>
            <a:ext cx="762489" cy="7378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9" name="Picture 10" descr="https://www.comb.cat/Upload/Imatges/2979.JPG"/>
          <p:cNvPicPr>
            <a:picLocks noChangeAspect="1" noChangeArrowheads="1"/>
          </p:cNvPicPr>
          <p:nvPr/>
        </p:nvPicPr>
        <p:blipFill rotWithShape="1">
          <a:blip r:embed="rId7" cstate="print">
            <a:biLevel thresh="75000"/>
            <a:extLst>
              <a:ext uri="{BEBA8EAE-BF5A-486C-A8C5-ECC9F3942E4B}">
                <a14:imgProps xmlns:a14="http://schemas.microsoft.com/office/drawing/2010/main">
                  <a14:imgLayer r:embed="rId8">
                    <a14:imgEffect>
                      <a14:backgroundRemoval t="10000" b="90000" l="10000" r="90000"/>
                    </a14:imgEffect>
                    <a14:imgEffect>
                      <a14:saturation sat="400000"/>
                    </a14:imgEffect>
                  </a14:imgLayer>
                </a14:imgProps>
              </a:ext>
              <a:ext uri="{28A0092B-C50C-407E-A947-70E740481C1C}">
                <a14:useLocalDpi xmlns:a14="http://schemas.microsoft.com/office/drawing/2010/main" val="0"/>
              </a:ext>
            </a:extLst>
          </a:blip>
          <a:srcRect l="20417" t="9029" r="28521" b="12182"/>
          <a:stretch/>
        </p:blipFill>
        <p:spPr bwMode="auto">
          <a:xfrm>
            <a:off x="4948070" y="3356567"/>
            <a:ext cx="831338" cy="808094"/>
          </a:xfrm>
          <a:prstGeom prst="rect">
            <a:avLst/>
          </a:prstGeom>
          <a:noFill/>
          <a:extLst>
            <a:ext uri="{909E8E84-426E-40DD-AFC4-6F175D3DCCD1}">
              <a14:hiddenFill xmlns:a14="http://schemas.microsoft.com/office/drawing/2010/main">
                <a:solidFill>
                  <a:srgbClr val="FFFFFF"/>
                </a:solidFill>
              </a14:hiddenFill>
            </a:ext>
          </a:extLst>
        </p:spPr>
      </p:pic>
      <p:grpSp>
        <p:nvGrpSpPr>
          <p:cNvPr id="70" name="69 Grupo"/>
          <p:cNvGrpSpPr/>
          <p:nvPr/>
        </p:nvGrpSpPr>
        <p:grpSpPr>
          <a:xfrm>
            <a:off x="4765855" y="4074086"/>
            <a:ext cx="1229607" cy="664293"/>
            <a:chOff x="-14122" y="7072716"/>
            <a:chExt cx="1229607" cy="664293"/>
          </a:xfrm>
        </p:grpSpPr>
        <p:sp>
          <p:nvSpPr>
            <p:cNvPr id="71" name="70 CuadroTexto"/>
            <p:cNvSpPr txBox="1"/>
            <p:nvPr/>
          </p:nvSpPr>
          <p:spPr>
            <a:xfrm>
              <a:off x="-14122" y="7072716"/>
              <a:ext cx="1229607" cy="276999"/>
            </a:xfrm>
            <a:prstGeom prst="rect">
              <a:avLst/>
            </a:prstGeom>
            <a:noFill/>
          </p:spPr>
          <p:txBody>
            <a:bodyPr wrap="square" rtlCol="0">
              <a:spAutoFit/>
            </a:bodyPr>
            <a:lstStyle/>
            <a:p>
              <a:pPr algn="ctr"/>
              <a:r>
                <a:rPr lang="es-ES" sz="1200" b="1" u="sng" dirty="0">
                  <a:latin typeface="Arial Narrow" panose="020B0606020202030204" pitchFamily="34" charset="0"/>
                </a:rPr>
                <a:t>&lt; 5 años</a:t>
              </a:r>
            </a:p>
          </p:txBody>
        </p:sp>
        <p:sp>
          <p:nvSpPr>
            <p:cNvPr id="72" name="71 Rectángulo redondeado"/>
            <p:cNvSpPr/>
            <p:nvPr/>
          </p:nvSpPr>
          <p:spPr>
            <a:xfrm>
              <a:off x="195897" y="7376969"/>
              <a:ext cx="905303" cy="360040"/>
            </a:xfrm>
            <a:prstGeom prst="round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a:solidFill>
                    <a:schemeClr val="tx1"/>
                  </a:solidFill>
                  <a:latin typeface="Arial Narrow" panose="020B0606020202030204" pitchFamily="34" charset="0"/>
                </a:rPr>
                <a:t>0 casos</a:t>
              </a:r>
            </a:p>
          </p:txBody>
        </p:sp>
      </p:grpSp>
      <p:grpSp>
        <p:nvGrpSpPr>
          <p:cNvPr id="74" name="73 Grupo"/>
          <p:cNvGrpSpPr/>
          <p:nvPr/>
        </p:nvGrpSpPr>
        <p:grpSpPr>
          <a:xfrm>
            <a:off x="5823459" y="4064492"/>
            <a:ext cx="1229607" cy="664293"/>
            <a:chOff x="-14122" y="7072716"/>
            <a:chExt cx="1229607" cy="664293"/>
          </a:xfrm>
        </p:grpSpPr>
        <p:sp>
          <p:nvSpPr>
            <p:cNvPr id="75" name="74 CuadroTexto"/>
            <p:cNvSpPr txBox="1"/>
            <p:nvPr/>
          </p:nvSpPr>
          <p:spPr>
            <a:xfrm>
              <a:off x="-14122" y="7072716"/>
              <a:ext cx="1229607" cy="276999"/>
            </a:xfrm>
            <a:prstGeom prst="rect">
              <a:avLst/>
            </a:prstGeom>
            <a:noFill/>
          </p:spPr>
          <p:txBody>
            <a:bodyPr wrap="square" rtlCol="0">
              <a:spAutoFit/>
            </a:bodyPr>
            <a:lstStyle/>
            <a:p>
              <a:pPr algn="ctr"/>
              <a:r>
                <a:rPr lang="es-ES" sz="1200" b="1" u="sng" dirty="0">
                  <a:latin typeface="Arial Narrow" panose="020B0606020202030204" pitchFamily="34" charset="0"/>
                </a:rPr>
                <a:t>&gt; 65 años</a:t>
              </a:r>
            </a:p>
          </p:txBody>
        </p:sp>
        <p:sp>
          <p:nvSpPr>
            <p:cNvPr id="76" name="75 Rectángulo redondeado"/>
            <p:cNvSpPr/>
            <p:nvPr/>
          </p:nvSpPr>
          <p:spPr>
            <a:xfrm>
              <a:off x="209546" y="7376969"/>
              <a:ext cx="865691"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a:solidFill>
                    <a:schemeClr val="tx1"/>
                  </a:solidFill>
                  <a:latin typeface="Arial Narrow" panose="020B0606020202030204" pitchFamily="34" charset="0"/>
                </a:rPr>
                <a:t>4 casos</a:t>
              </a:r>
            </a:p>
          </p:txBody>
        </p:sp>
      </p:grpSp>
      <p:sp>
        <p:nvSpPr>
          <p:cNvPr id="84" name="83 Rectángulo"/>
          <p:cNvSpPr/>
          <p:nvPr/>
        </p:nvSpPr>
        <p:spPr>
          <a:xfrm>
            <a:off x="-4561" y="7461173"/>
            <a:ext cx="7200900" cy="382832"/>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85" name="84 Grupo"/>
          <p:cNvGrpSpPr/>
          <p:nvPr/>
        </p:nvGrpSpPr>
        <p:grpSpPr>
          <a:xfrm>
            <a:off x="192088" y="7514089"/>
            <a:ext cx="3446504" cy="276999"/>
            <a:chOff x="2448322" y="33831"/>
            <a:chExt cx="3446504" cy="276999"/>
          </a:xfrm>
        </p:grpSpPr>
        <p:sp>
          <p:nvSpPr>
            <p:cNvPr id="86" name="85 Elipse"/>
            <p:cNvSpPr/>
            <p:nvPr/>
          </p:nvSpPr>
          <p:spPr>
            <a:xfrm>
              <a:off x="2448322" y="33831"/>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87" name="86 Conector recto"/>
            <p:cNvCxnSpPr>
              <a:stCxn id="86" idx="6"/>
            </p:cNvCxnSpPr>
            <p:nvPr/>
          </p:nvCxnSpPr>
          <p:spPr>
            <a:xfrm>
              <a:off x="2736354" y="164636"/>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88" name="87 CuadroTexto"/>
            <p:cNvSpPr txBox="1"/>
            <p:nvPr/>
          </p:nvSpPr>
          <p:spPr>
            <a:xfrm>
              <a:off x="3302538" y="33831"/>
              <a:ext cx="2592288" cy="276999"/>
            </a:xfrm>
            <a:prstGeom prst="rect">
              <a:avLst/>
            </a:prstGeom>
            <a:noFill/>
          </p:spPr>
          <p:txBody>
            <a:bodyPr wrap="square" rtlCol="0">
              <a:spAutoFit/>
            </a:bodyPr>
            <a:lstStyle/>
            <a:p>
              <a:r>
                <a:rPr lang="es-ES" sz="1200" b="1" dirty="0">
                  <a:latin typeface="Arial Narrow" panose="020B0606020202030204" pitchFamily="34" charset="0"/>
                </a:rPr>
                <a:t>Consideraciones técnicas</a:t>
              </a:r>
            </a:p>
          </p:txBody>
        </p:sp>
      </p:grpSp>
      <p:sp>
        <p:nvSpPr>
          <p:cNvPr id="89" name="88 CuadroTexto"/>
          <p:cNvSpPr txBox="1"/>
          <p:nvPr/>
        </p:nvSpPr>
        <p:spPr>
          <a:xfrm>
            <a:off x="6281" y="7917195"/>
            <a:ext cx="7190058" cy="577081"/>
          </a:xfrm>
          <a:prstGeom prst="rect">
            <a:avLst/>
          </a:prstGeom>
          <a:noFill/>
        </p:spPr>
        <p:txBody>
          <a:bodyPr wrap="square" rtlCol="0">
            <a:spAutoFit/>
          </a:bodyPr>
          <a:lstStyle/>
          <a:p>
            <a:pPr algn="just"/>
            <a:r>
              <a:rPr lang="es-CO" sz="1050" dirty="0">
                <a:latin typeface="Arial Narrow" panose="020B0606020202030204" pitchFamily="34" charset="0"/>
              </a:rPr>
              <a:t>De los 11 casos confirmados, seis (6) corresponden a aislamiento de </a:t>
            </a:r>
            <a:r>
              <a:rPr lang="es-CO" sz="1050" i="1" dirty="0">
                <a:latin typeface="Arial Narrow" panose="020B0606020202030204" pitchFamily="34" charset="0"/>
              </a:rPr>
              <a:t>S. </a:t>
            </a:r>
            <a:r>
              <a:rPr lang="es-CO" sz="1050" i="1" dirty="0" err="1">
                <a:latin typeface="Arial Narrow" panose="020B0606020202030204" pitchFamily="34" charset="0"/>
              </a:rPr>
              <a:t>pnemoniae</a:t>
            </a:r>
            <a:r>
              <a:rPr lang="es-CO" sz="1050" dirty="0">
                <a:latin typeface="Arial Narrow" panose="020B0606020202030204" pitchFamily="34" charset="0"/>
              </a:rPr>
              <a:t>, uno (1) a </a:t>
            </a:r>
            <a:r>
              <a:rPr lang="es-CO" sz="1050" i="1" dirty="0">
                <a:latin typeface="Arial Narrow" panose="020B0606020202030204" pitchFamily="34" charset="0"/>
              </a:rPr>
              <a:t>N. meningitidis, </a:t>
            </a:r>
            <a:r>
              <a:rPr lang="es-CO" sz="1050" dirty="0">
                <a:latin typeface="Arial Narrow" panose="020B0606020202030204" pitchFamily="34" charset="0"/>
              </a:rPr>
              <a:t>uno (1) a </a:t>
            </a:r>
            <a:r>
              <a:rPr lang="es-CO" sz="1050" i="1" dirty="0">
                <a:latin typeface="Arial Narrow" panose="020B0606020202030204" pitchFamily="34" charset="0"/>
              </a:rPr>
              <a:t>H. </a:t>
            </a:r>
            <a:r>
              <a:rPr lang="es-CO" sz="1050" i="1" dirty="0" err="1">
                <a:latin typeface="Arial Narrow" panose="020B0606020202030204" pitchFamily="34" charset="0"/>
              </a:rPr>
              <a:t>influenzae</a:t>
            </a:r>
            <a:r>
              <a:rPr lang="es-CO" sz="1050" i="1" dirty="0">
                <a:latin typeface="Arial Narrow" panose="020B0606020202030204" pitchFamily="34" charset="0"/>
              </a:rPr>
              <a:t> </a:t>
            </a:r>
            <a:r>
              <a:rPr lang="es-CO" sz="1050" dirty="0">
                <a:latin typeface="Arial Narrow" panose="020B0606020202030204" pitchFamily="34" charset="0"/>
              </a:rPr>
              <a:t>y los 3 (tres) restantes a otros agentes bacterianos. Se han notificado cinco (5) casos con condición final fallecido, correspondientes a aislamiento o detección de </a:t>
            </a:r>
            <a:r>
              <a:rPr lang="es-CO" sz="1050" i="1" dirty="0">
                <a:latin typeface="Arial Narrow" panose="020B0606020202030204" pitchFamily="34" charset="0"/>
              </a:rPr>
              <a:t>S. </a:t>
            </a:r>
            <a:r>
              <a:rPr lang="es-CO" sz="1050" i="1" dirty="0" err="1">
                <a:latin typeface="Arial Narrow" panose="020B0606020202030204" pitchFamily="34" charset="0"/>
              </a:rPr>
              <a:t>pneumoniae</a:t>
            </a:r>
            <a:r>
              <a:rPr lang="es-CO" sz="1050" i="1" dirty="0">
                <a:latin typeface="Arial Narrow" panose="020B0606020202030204" pitchFamily="34" charset="0"/>
              </a:rPr>
              <a:t> </a:t>
            </a:r>
            <a:r>
              <a:rPr lang="es-CO" sz="1050" dirty="0">
                <a:latin typeface="Arial Narrow" panose="020B0606020202030204" pitchFamily="34" charset="0"/>
              </a:rPr>
              <a:t>(4) y a </a:t>
            </a:r>
            <a:r>
              <a:rPr lang="es-CO" sz="1050" i="1" dirty="0">
                <a:latin typeface="Arial Narrow" panose="020B0606020202030204" pitchFamily="34" charset="0"/>
              </a:rPr>
              <a:t>H. </a:t>
            </a:r>
            <a:r>
              <a:rPr lang="es-CO" sz="1050" i="1" dirty="0" err="1">
                <a:latin typeface="Arial Narrow" panose="020B0606020202030204" pitchFamily="34" charset="0"/>
              </a:rPr>
              <a:t>influenzae</a:t>
            </a:r>
            <a:r>
              <a:rPr lang="es-CO" sz="1050" i="1" dirty="0">
                <a:latin typeface="Arial Narrow" panose="020B0606020202030204" pitchFamily="34" charset="0"/>
              </a:rPr>
              <a:t> </a:t>
            </a:r>
            <a:r>
              <a:rPr lang="es-CO" sz="1050" dirty="0">
                <a:latin typeface="Arial Narrow" panose="020B0606020202030204" pitchFamily="34" charset="0"/>
              </a:rPr>
              <a:t>(1)</a:t>
            </a:r>
            <a:r>
              <a:rPr lang="es-CO" sz="1050" i="1" dirty="0">
                <a:latin typeface="Arial Narrow" panose="020B0606020202030204" pitchFamily="34" charset="0"/>
              </a:rPr>
              <a:t>.</a:t>
            </a:r>
          </a:p>
        </p:txBody>
      </p:sp>
      <p:sp>
        <p:nvSpPr>
          <p:cNvPr id="79" name="78 CuadroTexto"/>
          <p:cNvSpPr txBox="1"/>
          <p:nvPr/>
        </p:nvSpPr>
        <p:spPr>
          <a:xfrm>
            <a:off x="-89980" y="4516131"/>
            <a:ext cx="2465831" cy="400110"/>
          </a:xfrm>
          <a:prstGeom prst="rect">
            <a:avLst/>
          </a:prstGeom>
          <a:noFill/>
        </p:spPr>
        <p:txBody>
          <a:bodyPr wrap="square" rtlCol="0">
            <a:spAutoFit/>
          </a:bodyPr>
          <a:lstStyle/>
          <a:p>
            <a:pPr algn="ctr"/>
            <a:r>
              <a:rPr lang="es-ES" sz="1000" b="1" dirty="0">
                <a:latin typeface="Arial Narrow" panose="020B0606020202030204" pitchFamily="34" charset="0"/>
              </a:rPr>
              <a:t>Comportamiento similar respecto al mismo período del año anterior.</a:t>
            </a:r>
          </a:p>
        </p:txBody>
      </p:sp>
      <p:grpSp>
        <p:nvGrpSpPr>
          <p:cNvPr id="78" name="77 Grupo"/>
          <p:cNvGrpSpPr/>
          <p:nvPr/>
        </p:nvGrpSpPr>
        <p:grpSpPr>
          <a:xfrm>
            <a:off x="2674054" y="2923234"/>
            <a:ext cx="1642872" cy="453797"/>
            <a:chOff x="402095" y="486270"/>
            <a:chExt cx="2369636" cy="453797"/>
          </a:xfrm>
        </p:grpSpPr>
        <p:sp>
          <p:nvSpPr>
            <p:cNvPr id="80" name="79 Abrir llave"/>
            <p:cNvSpPr/>
            <p:nvPr/>
          </p:nvSpPr>
          <p:spPr>
            <a:xfrm rot="16200000">
              <a:off x="1469899" y="-361764"/>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81" name="80 CuadroTexto"/>
            <p:cNvSpPr txBox="1"/>
            <p:nvPr/>
          </p:nvSpPr>
          <p:spPr>
            <a:xfrm>
              <a:off x="1065276" y="486270"/>
              <a:ext cx="1229607" cy="338554"/>
            </a:xfrm>
            <a:prstGeom prst="rect">
              <a:avLst/>
            </a:prstGeom>
            <a:noFill/>
          </p:spPr>
          <p:txBody>
            <a:bodyPr wrap="square" rtlCol="0">
              <a:spAutoFit/>
            </a:bodyPr>
            <a:lstStyle/>
            <a:p>
              <a:pPr algn="ctr"/>
              <a:r>
                <a:rPr lang="es-ES" sz="1600" b="1" dirty="0">
                  <a:latin typeface="Arial Narrow" panose="020B0606020202030204" pitchFamily="34" charset="0"/>
                </a:rPr>
                <a:t>Sexo</a:t>
              </a:r>
            </a:p>
          </p:txBody>
        </p:sp>
      </p:grpSp>
      <p:grpSp>
        <p:nvGrpSpPr>
          <p:cNvPr id="82" name="81 Grupo"/>
          <p:cNvGrpSpPr/>
          <p:nvPr/>
        </p:nvGrpSpPr>
        <p:grpSpPr>
          <a:xfrm>
            <a:off x="4887448" y="2918562"/>
            <a:ext cx="1809346" cy="436841"/>
            <a:chOff x="3060727" y="484500"/>
            <a:chExt cx="2369636" cy="436841"/>
          </a:xfrm>
        </p:grpSpPr>
        <p:sp>
          <p:nvSpPr>
            <p:cNvPr id="83" name="82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90" name="89 CuadroTexto"/>
            <p:cNvSpPr txBox="1"/>
            <p:nvPr/>
          </p:nvSpPr>
          <p:spPr>
            <a:xfrm>
              <a:off x="3600450" y="484500"/>
              <a:ext cx="1229607" cy="338554"/>
            </a:xfrm>
            <a:prstGeom prst="rect">
              <a:avLst/>
            </a:prstGeom>
            <a:noFill/>
          </p:spPr>
          <p:txBody>
            <a:bodyPr wrap="square" rtlCol="0">
              <a:spAutoFit/>
            </a:bodyPr>
            <a:lstStyle/>
            <a:p>
              <a:pPr algn="ctr"/>
              <a:r>
                <a:rPr lang="es-ES" sz="1600" b="1" dirty="0">
                  <a:latin typeface="Arial Narrow" panose="020B0606020202030204" pitchFamily="34" charset="0"/>
                </a:rPr>
                <a:t>Edad</a:t>
              </a:r>
            </a:p>
          </p:txBody>
        </p:sp>
      </p:grpSp>
      <p:pic>
        <p:nvPicPr>
          <p:cNvPr id="9" name="Imagen 8">
            <a:extLst>
              <a:ext uri="{FF2B5EF4-FFF2-40B4-BE49-F238E27FC236}">
                <a16:creationId xmlns:a16="http://schemas.microsoft.com/office/drawing/2014/main" id="{51E4570B-BAB4-348C-C076-3109D3E570C5}"/>
              </a:ext>
            </a:extLst>
          </p:cNvPr>
          <p:cNvPicPr>
            <a:picLocks noChangeAspect="1"/>
          </p:cNvPicPr>
          <p:nvPr/>
        </p:nvPicPr>
        <p:blipFill>
          <a:blip r:embed="rId9"/>
          <a:stretch>
            <a:fillRect/>
          </a:stretch>
        </p:blipFill>
        <p:spPr>
          <a:xfrm>
            <a:off x="2214045" y="373311"/>
            <a:ext cx="4982147" cy="1475771"/>
          </a:xfrm>
          <a:prstGeom prst="rect">
            <a:avLst/>
          </a:prstGeom>
        </p:spPr>
      </p:pic>
    </p:spTree>
    <p:extLst>
      <p:ext uri="{BB962C8B-B14F-4D97-AF65-F5344CB8AC3E}">
        <p14:creationId xmlns:p14="http://schemas.microsoft.com/office/powerpoint/2010/main" val="5655606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93226" y="3128211"/>
            <a:ext cx="1735416" cy="2235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92815" y="517975"/>
            <a:ext cx="1735827" cy="23732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10 Rectángulo"/>
          <p:cNvSpPr/>
          <p:nvPr/>
        </p:nvSpPr>
        <p:spPr>
          <a:xfrm>
            <a:off x="-2" y="0"/>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9" name="8 CuadroTexto"/>
          <p:cNvSpPr txBox="1"/>
          <p:nvPr/>
        </p:nvSpPr>
        <p:spPr>
          <a:xfrm>
            <a:off x="6552777" y="12504"/>
            <a:ext cx="648121" cy="253916"/>
          </a:xfrm>
          <a:prstGeom prst="rect">
            <a:avLst/>
          </a:prstGeom>
          <a:noFill/>
        </p:spPr>
        <p:txBody>
          <a:bodyPr wrap="square" rtlCol="0">
            <a:spAutoFit/>
          </a:bodyPr>
          <a:lstStyle/>
          <a:p>
            <a:r>
              <a:rPr lang="es-ES" sz="1050" b="1" dirty="0">
                <a:latin typeface="Arial Narrow" panose="020B0606020202030204" pitchFamily="34" charset="0"/>
              </a:rPr>
              <a:t>Pág</a:t>
            </a:r>
            <a:r>
              <a:rPr lang="es-ES" sz="1050" b="1" dirty="0" smtClean="0">
                <a:latin typeface="Arial Narrow" panose="020B0606020202030204" pitchFamily="34" charset="0"/>
              </a:rPr>
              <a:t>. 9 </a:t>
            </a:r>
            <a:endParaRPr lang="es-ES" sz="1050" b="1" dirty="0">
              <a:latin typeface="Arial Narrow" panose="020B0606020202030204" pitchFamily="34" charset="0"/>
            </a:endParaRPr>
          </a:p>
        </p:txBody>
      </p:sp>
      <p:grpSp>
        <p:nvGrpSpPr>
          <p:cNvPr id="12" name="11 Grupo"/>
          <p:cNvGrpSpPr/>
          <p:nvPr/>
        </p:nvGrpSpPr>
        <p:grpSpPr>
          <a:xfrm>
            <a:off x="126430" y="59386"/>
            <a:ext cx="4338116" cy="276999"/>
            <a:chOff x="2448322" y="74775"/>
            <a:chExt cx="4338116" cy="276999"/>
          </a:xfrm>
        </p:grpSpPr>
        <p:sp>
          <p:nvSpPr>
            <p:cNvPr id="13" name="12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4" name="13 Conector recto"/>
            <p:cNvCxnSpPr>
              <a:stCxn id="13"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5" name="14 CuadroTexto"/>
            <p:cNvSpPr txBox="1"/>
            <p:nvPr/>
          </p:nvSpPr>
          <p:spPr>
            <a:xfrm>
              <a:off x="3302538" y="74775"/>
              <a:ext cx="3483900" cy="276999"/>
            </a:xfrm>
            <a:prstGeom prst="rect">
              <a:avLst/>
            </a:prstGeom>
            <a:noFill/>
          </p:spPr>
          <p:txBody>
            <a:bodyPr wrap="square" rtlCol="0">
              <a:spAutoFit/>
            </a:bodyPr>
            <a:lstStyle/>
            <a:p>
              <a:r>
                <a:rPr lang="es-ES" sz="1200" b="1" dirty="0">
                  <a:latin typeface="Arial Narrow" panose="020B0606020202030204" pitchFamily="34" charset="0"/>
                </a:rPr>
                <a:t>Otros eventos inmunoprevenibles de baja frecuencia</a:t>
              </a:r>
            </a:p>
          </p:txBody>
        </p:sp>
      </p:grpSp>
      <p:pic>
        <p:nvPicPr>
          <p:cNvPr id="819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844" y="504056"/>
            <a:ext cx="1971345" cy="25145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36 Título"/>
          <p:cNvSpPr txBox="1">
            <a:spLocks/>
          </p:cNvSpPr>
          <p:nvPr/>
        </p:nvSpPr>
        <p:spPr>
          <a:xfrm>
            <a:off x="72058" y="772124"/>
            <a:ext cx="1905130" cy="338554"/>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1600" b="1" dirty="0">
                <a:solidFill>
                  <a:srgbClr val="C00000"/>
                </a:solidFill>
                <a:latin typeface="Arial Narrow" panose="020B0606020202030204" pitchFamily="34" charset="0"/>
                <a:ea typeface="+mn-ea"/>
                <a:cs typeface="+mn-cs"/>
              </a:rPr>
              <a:t>Parálisis Flácida</a:t>
            </a:r>
          </a:p>
        </p:txBody>
      </p:sp>
      <p:sp>
        <p:nvSpPr>
          <p:cNvPr id="20" name="19 Rectángulo"/>
          <p:cNvSpPr/>
          <p:nvPr/>
        </p:nvSpPr>
        <p:spPr>
          <a:xfrm>
            <a:off x="-37977" y="2910722"/>
            <a:ext cx="7257607" cy="210893"/>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2" name="36 Título"/>
          <p:cNvSpPr txBox="1">
            <a:spLocks/>
          </p:cNvSpPr>
          <p:nvPr/>
        </p:nvSpPr>
        <p:spPr>
          <a:xfrm>
            <a:off x="3479568" y="558210"/>
            <a:ext cx="1951371" cy="584775"/>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1600" b="1" dirty="0">
                <a:solidFill>
                  <a:srgbClr val="C00000"/>
                </a:solidFill>
                <a:latin typeface="Arial Narrow" panose="020B0606020202030204" pitchFamily="34" charset="0"/>
                <a:ea typeface="+mn-ea"/>
                <a:cs typeface="+mn-cs"/>
              </a:rPr>
              <a:t>Síndrome de rubeola congénita</a:t>
            </a:r>
          </a:p>
        </p:txBody>
      </p:sp>
      <p:pic>
        <p:nvPicPr>
          <p:cNvPr id="819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080" y="3128211"/>
            <a:ext cx="1978581" cy="2391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24 Rectángulo"/>
          <p:cNvSpPr/>
          <p:nvPr/>
        </p:nvSpPr>
        <p:spPr>
          <a:xfrm>
            <a:off x="-26344" y="5364088"/>
            <a:ext cx="7227244" cy="194618"/>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7" name="36 Título"/>
          <p:cNvSpPr txBox="1">
            <a:spLocks/>
          </p:cNvSpPr>
          <p:nvPr/>
        </p:nvSpPr>
        <p:spPr>
          <a:xfrm>
            <a:off x="-77910" y="3306281"/>
            <a:ext cx="2022176" cy="338554"/>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1600" b="1" dirty="0">
                <a:solidFill>
                  <a:srgbClr val="C00000"/>
                </a:solidFill>
                <a:latin typeface="Arial Narrow" panose="020B0606020202030204" pitchFamily="34" charset="0"/>
                <a:ea typeface="+mn-ea"/>
                <a:cs typeface="+mn-cs"/>
              </a:rPr>
              <a:t>Tétanos accidental</a:t>
            </a:r>
          </a:p>
        </p:txBody>
      </p:sp>
      <p:sp>
        <p:nvSpPr>
          <p:cNvPr id="24" name="23 CuadroTexto"/>
          <p:cNvSpPr txBox="1"/>
          <p:nvPr/>
        </p:nvSpPr>
        <p:spPr>
          <a:xfrm>
            <a:off x="1886974" y="523655"/>
            <a:ext cx="1668137" cy="2123658"/>
          </a:xfrm>
          <a:prstGeom prst="rect">
            <a:avLst/>
          </a:prstGeom>
          <a:noFill/>
        </p:spPr>
        <p:txBody>
          <a:bodyPr wrap="square" rtlCol="0">
            <a:spAutoFit/>
          </a:bodyPr>
          <a:lstStyle/>
          <a:p>
            <a:pPr algn="just"/>
            <a:r>
              <a:rPr lang="es-CO" sz="1100" dirty="0">
                <a:latin typeface="Arial Narrow" panose="020B0606020202030204" pitchFamily="34" charset="0"/>
              </a:rPr>
              <a:t>Hasta la semana epidemiológica 12 no se han notificado casos ni probables para este evento en residentes de Medellín. </a:t>
            </a:r>
          </a:p>
          <a:p>
            <a:pPr algn="just"/>
            <a:r>
              <a:rPr lang="es-CO" sz="1100" dirty="0">
                <a:latin typeface="Arial Narrow" panose="020B0606020202030204" pitchFamily="34" charset="0"/>
              </a:rPr>
              <a:t>La meta de notificación para este evento es de 1 o más casos en un año por cada </a:t>
            </a:r>
            <a:r>
              <a:rPr lang="es-ES" sz="1100" dirty="0">
                <a:latin typeface="Arial Narrow" panose="020B0606020202030204" pitchFamily="34" charset="0"/>
              </a:rPr>
              <a:t>100.000 habitantes menores de 15 años, lo que se traduce en 5 o más casos en el año para Medellín.</a:t>
            </a:r>
            <a:endParaRPr lang="es-CO" sz="1100" dirty="0">
              <a:latin typeface="Arial Narrow" panose="020B0606020202030204" pitchFamily="34" charset="0"/>
            </a:endParaRPr>
          </a:p>
        </p:txBody>
      </p:sp>
      <p:sp>
        <p:nvSpPr>
          <p:cNvPr id="33" name="36 Título"/>
          <p:cNvSpPr txBox="1">
            <a:spLocks/>
          </p:cNvSpPr>
          <p:nvPr/>
        </p:nvSpPr>
        <p:spPr>
          <a:xfrm>
            <a:off x="3240338" y="3189766"/>
            <a:ext cx="2423395" cy="338554"/>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1600" b="1" dirty="0">
                <a:solidFill>
                  <a:srgbClr val="C00000"/>
                </a:solidFill>
                <a:latin typeface="Arial Narrow" panose="020B0606020202030204" pitchFamily="34" charset="0"/>
                <a:ea typeface="+mn-ea"/>
                <a:cs typeface="+mn-cs"/>
              </a:rPr>
              <a:t>EAPV</a:t>
            </a:r>
          </a:p>
        </p:txBody>
      </p:sp>
      <p:sp>
        <p:nvSpPr>
          <p:cNvPr id="34" name="33 CuadroTexto"/>
          <p:cNvSpPr txBox="1"/>
          <p:nvPr/>
        </p:nvSpPr>
        <p:spPr>
          <a:xfrm>
            <a:off x="5328642" y="506884"/>
            <a:ext cx="1872256" cy="2123658"/>
          </a:xfrm>
          <a:prstGeom prst="rect">
            <a:avLst/>
          </a:prstGeom>
          <a:noFill/>
        </p:spPr>
        <p:txBody>
          <a:bodyPr wrap="square" rtlCol="0">
            <a:spAutoFit/>
          </a:bodyPr>
          <a:lstStyle/>
          <a:p>
            <a:pPr algn="just"/>
            <a:r>
              <a:rPr lang="es-CO" sz="1100" dirty="0">
                <a:latin typeface="Arial Narrow" panose="020B0606020202030204" pitchFamily="34" charset="0"/>
              </a:rPr>
              <a:t>Hasta la semana epidemiológica 12 se han notificado 10 casos</a:t>
            </a:r>
            <a:r>
              <a:rPr lang="es-CO" sz="1100" dirty="0">
                <a:solidFill>
                  <a:srgbClr val="FF0000"/>
                </a:solidFill>
                <a:latin typeface="Arial Narrow" panose="020B0606020202030204" pitchFamily="34" charset="0"/>
              </a:rPr>
              <a:t>  </a:t>
            </a:r>
            <a:r>
              <a:rPr lang="es-CO" sz="1100" dirty="0">
                <a:latin typeface="Arial Narrow" panose="020B0606020202030204" pitchFamily="34" charset="0"/>
              </a:rPr>
              <a:t>sospechosos de síndrome de rubeola congénita en residentes de la Ciudad, para una tasa de notificación de 5,5 casos por 10.000 nacidos vivos. La meta de notificación para este evento debería ser mayor a un caso por 10,000 nacidos vivos. 9 de los 10 casos fueron descartados por laboratorio.</a:t>
            </a:r>
          </a:p>
        </p:txBody>
      </p:sp>
      <p:sp>
        <p:nvSpPr>
          <p:cNvPr id="35" name="34 CuadroTexto"/>
          <p:cNvSpPr txBox="1"/>
          <p:nvPr/>
        </p:nvSpPr>
        <p:spPr>
          <a:xfrm>
            <a:off x="1937501" y="3475558"/>
            <a:ext cx="1623594" cy="1277273"/>
          </a:xfrm>
          <a:prstGeom prst="rect">
            <a:avLst/>
          </a:prstGeom>
          <a:noFill/>
        </p:spPr>
        <p:txBody>
          <a:bodyPr wrap="square" rtlCol="0">
            <a:spAutoFit/>
          </a:bodyPr>
          <a:lstStyle/>
          <a:p>
            <a:pPr algn="just"/>
            <a:r>
              <a:rPr lang="es-CO" sz="1100" dirty="0">
                <a:latin typeface="Arial Narrow" panose="020B0606020202030204" pitchFamily="34" charset="0"/>
              </a:rPr>
              <a:t>Hasta la semana epidemiológica 12 no se han notificado casos probables, ni confirmados por clínica para este evento en residentes de Medellín. </a:t>
            </a:r>
          </a:p>
          <a:p>
            <a:pPr algn="just"/>
            <a:endParaRPr lang="es-CO" sz="1100" dirty="0">
              <a:latin typeface="Arial Narrow" panose="020B0606020202030204" pitchFamily="34" charset="0"/>
            </a:endParaRPr>
          </a:p>
        </p:txBody>
      </p:sp>
      <p:sp>
        <p:nvSpPr>
          <p:cNvPr id="36" name="35 CuadroTexto"/>
          <p:cNvSpPr txBox="1"/>
          <p:nvPr/>
        </p:nvSpPr>
        <p:spPr>
          <a:xfrm>
            <a:off x="5430939" y="3446785"/>
            <a:ext cx="1604307" cy="769441"/>
          </a:xfrm>
          <a:prstGeom prst="rect">
            <a:avLst/>
          </a:prstGeom>
          <a:noFill/>
        </p:spPr>
        <p:txBody>
          <a:bodyPr wrap="square" rtlCol="0">
            <a:spAutoFit/>
          </a:bodyPr>
          <a:lstStyle/>
          <a:p>
            <a:pPr algn="just"/>
            <a:r>
              <a:rPr lang="es-CO" sz="1100" dirty="0">
                <a:latin typeface="Arial Narrow" panose="020B0606020202030204" pitchFamily="34" charset="0"/>
              </a:rPr>
              <a:t>Hasta la semana epidemiológica 12 se no han notificado casos probables para este evento.</a:t>
            </a:r>
          </a:p>
        </p:txBody>
      </p:sp>
      <p:pic>
        <p:nvPicPr>
          <p:cNvPr id="37"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996" y="5558706"/>
            <a:ext cx="1965732" cy="22728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8" name="37 CuadroTexto"/>
          <p:cNvSpPr txBox="1"/>
          <p:nvPr/>
        </p:nvSpPr>
        <p:spPr>
          <a:xfrm>
            <a:off x="-20106" y="6030032"/>
            <a:ext cx="1954957" cy="253916"/>
          </a:xfrm>
          <a:prstGeom prst="rect">
            <a:avLst/>
          </a:prstGeom>
          <a:noFill/>
        </p:spPr>
        <p:txBody>
          <a:bodyPr wrap="square" rtlCol="0">
            <a:spAutoFit/>
          </a:bodyPr>
          <a:lstStyle/>
          <a:p>
            <a:r>
              <a:rPr lang="es-ES" sz="1050" b="1" dirty="0">
                <a:latin typeface="Arial Narrow" panose="020B0606020202030204" pitchFamily="34" charset="0"/>
              </a:rPr>
              <a:t>Periodo epidemiológico III- 2026</a:t>
            </a:r>
          </a:p>
        </p:txBody>
      </p:sp>
      <p:sp>
        <p:nvSpPr>
          <p:cNvPr id="39" name="36 Título"/>
          <p:cNvSpPr txBox="1">
            <a:spLocks/>
          </p:cNvSpPr>
          <p:nvPr/>
        </p:nvSpPr>
        <p:spPr>
          <a:xfrm>
            <a:off x="-174906" y="5623229"/>
            <a:ext cx="2253996" cy="338554"/>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1600" b="1" dirty="0">
                <a:solidFill>
                  <a:srgbClr val="C00000"/>
                </a:solidFill>
                <a:latin typeface="Arial Narrow" panose="020B0606020202030204" pitchFamily="34" charset="0"/>
                <a:ea typeface="+mn-ea"/>
                <a:cs typeface="+mn-cs"/>
              </a:rPr>
              <a:t>Difteria</a:t>
            </a:r>
          </a:p>
        </p:txBody>
      </p:sp>
      <p:sp>
        <p:nvSpPr>
          <p:cNvPr id="40" name="39 Rectángulo"/>
          <p:cNvSpPr/>
          <p:nvPr/>
        </p:nvSpPr>
        <p:spPr>
          <a:xfrm>
            <a:off x="-13172" y="7859249"/>
            <a:ext cx="5341814" cy="252028"/>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42" name="41 CuadroTexto"/>
          <p:cNvSpPr txBox="1"/>
          <p:nvPr/>
        </p:nvSpPr>
        <p:spPr>
          <a:xfrm>
            <a:off x="1954958" y="6079909"/>
            <a:ext cx="1645490" cy="1446550"/>
          </a:xfrm>
          <a:prstGeom prst="rect">
            <a:avLst/>
          </a:prstGeom>
          <a:noFill/>
        </p:spPr>
        <p:txBody>
          <a:bodyPr wrap="square" rtlCol="0">
            <a:spAutoFit/>
          </a:bodyPr>
          <a:lstStyle/>
          <a:p>
            <a:pPr algn="just"/>
            <a:r>
              <a:rPr lang="es-CO" sz="1100" dirty="0">
                <a:latin typeface="Arial Narrow" panose="020B0606020202030204" pitchFamily="34" charset="0"/>
              </a:rPr>
              <a:t>Hasta la semana epidemiológica 12 se ha notificado 1 caso probable para este evento en residentes de Medellín. El caso fue descartado por laboratorio.</a:t>
            </a:r>
          </a:p>
          <a:p>
            <a:pPr algn="just"/>
            <a:endParaRPr lang="es-CO" sz="1100" dirty="0">
              <a:latin typeface="Arial Narrow" panose="020B0606020202030204" pitchFamily="34" charset="0"/>
            </a:endParaRPr>
          </a:p>
        </p:txBody>
      </p:sp>
      <p:pic>
        <p:nvPicPr>
          <p:cNvPr id="43"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613563" y="5558706"/>
            <a:ext cx="1715080" cy="22728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5" name="36 Título"/>
          <p:cNvSpPr txBox="1">
            <a:spLocks/>
          </p:cNvSpPr>
          <p:nvPr/>
        </p:nvSpPr>
        <p:spPr>
          <a:xfrm>
            <a:off x="3546187" y="5581240"/>
            <a:ext cx="1782455" cy="584775"/>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1600" b="1" dirty="0">
                <a:solidFill>
                  <a:srgbClr val="C00000"/>
                </a:solidFill>
                <a:latin typeface="Arial Narrow" panose="020B0606020202030204" pitchFamily="34" charset="0"/>
                <a:ea typeface="+mn-ea"/>
                <a:cs typeface="+mn-cs"/>
              </a:rPr>
              <a:t>Sarampión y Rubeola</a:t>
            </a:r>
          </a:p>
        </p:txBody>
      </p:sp>
      <p:sp>
        <p:nvSpPr>
          <p:cNvPr id="46" name="45 CuadroTexto"/>
          <p:cNvSpPr txBox="1"/>
          <p:nvPr/>
        </p:nvSpPr>
        <p:spPr>
          <a:xfrm>
            <a:off x="5318012" y="5580112"/>
            <a:ext cx="1882886" cy="2631490"/>
          </a:xfrm>
          <a:prstGeom prst="rect">
            <a:avLst/>
          </a:prstGeom>
          <a:noFill/>
        </p:spPr>
        <p:txBody>
          <a:bodyPr wrap="square" rtlCol="0">
            <a:spAutoFit/>
          </a:bodyPr>
          <a:lstStyle/>
          <a:p>
            <a:pPr algn="just"/>
            <a:r>
              <a:rPr lang="es-ES" sz="1100" dirty="0">
                <a:latin typeface="Arial Narrow" panose="020B0606020202030204" pitchFamily="34" charset="0"/>
              </a:rPr>
              <a:t>Hasta la semana epidemiológica 12 se han notificado en residentes de la Ciudad 45 casos sospechosos de sarampión/rubéola, para una tasa de notificación de 1,78 casos por cada 100.000 habitantes, indicando esto que se cumple con la meta de notificación de del evento proporcional en este periodo y que debe ser mayor a 2 casos por cada 100.000 habitantes durante un año (53 casos), o 1 caso por 100.000 habitantes por</a:t>
            </a:r>
          </a:p>
        </p:txBody>
      </p:sp>
      <p:sp>
        <p:nvSpPr>
          <p:cNvPr id="2" name="1 Rectángulo"/>
          <p:cNvSpPr/>
          <p:nvPr/>
        </p:nvSpPr>
        <p:spPr>
          <a:xfrm>
            <a:off x="49846" y="8170399"/>
            <a:ext cx="7092912" cy="769441"/>
          </a:xfrm>
          <a:prstGeom prst="rect">
            <a:avLst/>
          </a:prstGeom>
          <a:noFill/>
        </p:spPr>
        <p:txBody>
          <a:bodyPr wrap="square" rtlCol="0">
            <a:spAutoFit/>
          </a:bodyPr>
          <a:lstStyle/>
          <a:p>
            <a:pPr algn="just"/>
            <a:r>
              <a:rPr lang="es-ES" sz="1100" dirty="0">
                <a:latin typeface="Arial Narrow" panose="020B0606020202030204" pitchFamily="34" charset="0"/>
              </a:rPr>
              <a:t>periodo epidemiológico (4 a 5 casos). Todos los casos ya fueron descartados después de haber realizado lo establecido por laboratorio e investigación epidemiológica de campo IEC. No se han confirmado casos de sarampión ni de rubeola. Sin embargo, se debe estar alerta por la situación epidemiológica de estas enfermedades en el país y en todo el mundo. El 100% de los casos notificados contaron con IEC en las primeras 48 horas después de su notificación.</a:t>
            </a:r>
          </a:p>
        </p:txBody>
      </p:sp>
      <p:sp>
        <p:nvSpPr>
          <p:cNvPr id="47" name="37 CuadroTexto"/>
          <p:cNvSpPr txBox="1"/>
          <p:nvPr/>
        </p:nvSpPr>
        <p:spPr>
          <a:xfrm>
            <a:off x="-3532" y="1006123"/>
            <a:ext cx="1941033" cy="253916"/>
          </a:xfrm>
          <a:prstGeom prst="rect">
            <a:avLst/>
          </a:prstGeom>
          <a:noFill/>
        </p:spPr>
        <p:txBody>
          <a:bodyPr wrap="square" rtlCol="0">
            <a:spAutoFit/>
          </a:bodyPr>
          <a:lstStyle/>
          <a:p>
            <a:r>
              <a:rPr lang="es-ES" sz="1050" b="1" dirty="0">
                <a:latin typeface="Arial Narrow" panose="020B0606020202030204" pitchFamily="34" charset="0"/>
              </a:rPr>
              <a:t>Periodo epidemiológico III- 2026</a:t>
            </a:r>
          </a:p>
        </p:txBody>
      </p:sp>
      <p:sp>
        <p:nvSpPr>
          <p:cNvPr id="48" name="37 CuadroTexto"/>
          <p:cNvSpPr txBox="1"/>
          <p:nvPr/>
        </p:nvSpPr>
        <p:spPr>
          <a:xfrm>
            <a:off x="50" y="3581646"/>
            <a:ext cx="1954908" cy="253916"/>
          </a:xfrm>
          <a:prstGeom prst="rect">
            <a:avLst/>
          </a:prstGeom>
          <a:noFill/>
        </p:spPr>
        <p:txBody>
          <a:bodyPr wrap="square" rtlCol="0">
            <a:spAutoFit/>
          </a:bodyPr>
          <a:lstStyle/>
          <a:p>
            <a:r>
              <a:rPr lang="es-ES" sz="1050" b="1" dirty="0">
                <a:latin typeface="Arial Narrow" panose="020B0606020202030204" pitchFamily="34" charset="0"/>
              </a:rPr>
              <a:t>Periodo epidemiológico III- 2026</a:t>
            </a:r>
          </a:p>
        </p:txBody>
      </p:sp>
      <p:sp>
        <p:nvSpPr>
          <p:cNvPr id="50" name="37 CuadroTexto"/>
          <p:cNvSpPr txBox="1"/>
          <p:nvPr/>
        </p:nvSpPr>
        <p:spPr>
          <a:xfrm>
            <a:off x="3503567" y="1022712"/>
            <a:ext cx="2016224" cy="253916"/>
          </a:xfrm>
          <a:prstGeom prst="rect">
            <a:avLst/>
          </a:prstGeom>
          <a:noFill/>
        </p:spPr>
        <p:txBody>
          <a:bodyPr wrap="square" rtlCol="0">
            <a:spAutoFit/>
          </a:bodyPr>
          <a:lstStyle/>
          <a:p>
            <a:r>
              <a:rPr lang="es-ES" sz="1050" b="1" dirty="0">
                <a:latin typeface="Arial Narrow" panose="020B0606020202030204" pitchFamily="34" charset="0"/>
              </a:rPr>
              <a:t>Periodo epidemiológico III- 2026</a:t>
            </a:r>
          </a:p>
        </p:txBody>
      </p:sp>
      <p:sp>
        <p:nvSpPr>
          <p:cNvPr id="41" name="37 CuadroTexto"/>
          <p:cNvSpPr txBox="1"/>
          <p:nvPr/>
        </p:nvSpPr>
        <p:spPr>
          <a:xfrm>
            <a:off x="3501148" y="3547456"/>
            <a:ext cx="2016224" cy="253916"/>
          </a:xfrm>
          <a:prstGeom prst="rect">
            <a:avLst/>
          </a:prstGeom>
          <a:noFill/>
        </p:spPr>
        <p:txBody>
          <a:bodyPr wrap="square" rtlCol="0">
            <a:spAutoFit/>
          </a:bodyPr>
          <a:lstStyle/>
          <a:p>
            <a:r>
              <a:rPr lang="es-ES" sz="1050" b="1" dirty="0">
                <a:latin typeface="Arial Narrow" panose="020B0606020202030204" pitchFamily="34" charset="0"/>
              </a:rPr>
              <a:t>Periodo epidemiológico III- 2026</a:t>
            </a:r>
          </a:p>
        </p:txBody>
      </p:sp>
      <p:sp>
        <p:nvSpPr>
          <p:cNvPr id="51" name="37 CuadroTexto"/>
          <p:cNvSpPr txBox="1"/>
          <p:nvPr/>
        </p:nvSpPr>
        <p:spPr>
          <a:xfrm>
            <a:off x="3513147" y="6060773"/>
            <a:ext cx="2016224" cy="253916"/>
          </a:xfrm>
          <a:prstGeom prst="rect">
            <a:avLst/>
          </a:prstGeom>
          <a:noFill/>
        </p:spPr>
        <p:txBody>
          <a:bodyPr wrap="square" rtlCol="0">
            <a:spAutoFit/>
          </a:bodyPr>
          <a:lstStyle/>
          <a:p>
            <a:r>
              <a:rPr lang="es-ES" sz="1050" b="1" dirty="0">
                <a:latin typeface="Arial Narrow" panose="020B0606020202030204" pitchFamily="34" charset="0"/>
              </a:rPr>
              <a:t>Periodo epidemiológico III- 2026</a:t>
            </a:r>
          </a:p>
        </p:txBody>
      </p:sp>
    </p:spTree>
    <p:extLst>
      <p:ext uri="{BB962C8B-B14F-4D97-AF65-F5344CB8AC3E}">
        <p14:creationId xmlns:p14="http://schemas.microsoft.com/office/powerpoint/2010/main" val="877520758"/>
      </p:ext>
    </p:extLst>
  </p:cSld>
  <p:clrMapOvr>
    <a:masterClrMapping/>
  </p:clrMapOvr>
</p:sld>
</file>

<file path=ppt/theme/theme1.xml><?xml version="1.0" encoding="utf-8"?>
<a:theme xmlns:a="http://schemas.openxmlformats.org/drawingml/2006/main" name="Tema de Office">
  <a:themeElements>
    <a:clrScheme name="Personalizado 1">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0070C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2361</TotalTime>
  <Words>5671</Words>
  <Application>Microsoft Office PowerPoint</Application>
  <PresentationFormat>Personalizado</PresentationFormat>
  <Paragraphs>956</Paragraphs>
  <Slides>44</Slides>
  <Notes>10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44</vt:i4>
      </vt:variant>
    </vt:vector>
  </HeadingPairs>
  <TitlesOfParts>
    <vt:vector size="53" baseType="lpstr">
      <vt:lpstr>Calibri</vt:lpstr>
      <vt:lpstr>Cambria</vt:lpstr>
      <vt:lpstr>Arial Narrow</vt:lpstr>
      <vt:lpstr>Arial</vt:lpstr>
      <vt:lpstr>Libre Franklin Black</vt:lpstr>
      <vt:lpstr>Times New Roman</vt:lpstr>
      <vt:lpstr>Arial MT</vt:lpstr>
      <vt:lpstr>Aptos Narrow</vt:lpstr>
      <vt:lpstr>Tema de Office</vt:lpstr>
      <vt:lpstr>Presentación</vt:lpstr>
      <vt:lpstr>Contenido</vt:lpstr>
      <vt:lpstr>Tosferina</vt:lpstr>
      <vt:lpstr>Parotiditis</vt:lpstr>
      <vt:lpstr>Presentación de PowerPoint</vt:lpstr>
      <vt:lpstr>Varicela</vt:lpstr>
      <vt:lpstr>Presentación de PowerPoint</vt:lpstr>
      <vt:lpstr>Meningitis bacterianas</vt:lpstr>
      <vt:lpstr>Presentación de PowerPoint</vt:lpstr>
      <vt:lpstr>Hepatitis A</vt:lpstr>
      <vt:lpstr>Fiebre Tifoidea</vt:lpstr>
      <vt:lpstr>Intoxicaciones</vt:lpstr>
      <vt:lpstr>Presentación de PowerPoint</vt:lpstr>
      <vt:lpstr>Presentación de PowerPoint</vt:lpstr>
      <vt:lpstr>Enfermedad transmitida por alimentos ETA </vt:lpstr>
      <vt:lpstr>Presentación de PowerPoint</vt:lpstr>
      <vt:lpstr>Presentación de PowerPoint</vt:lpstr>
      <vt:lpstr>Presentación de PowerPoint</vt:lpstr>
      <vt:lpstr>Presentación de PowerPoint</vt:lpstr>
      <vt:lpstr>Intento de suicidio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EDA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dc:title>
  <dc:creator>Silvana Zapata Bedoya</dc:creator>
  <cp:lastModifiedBy>Usuario de Windows</cp:lastModifiedBy>
  <cp:revision>54</cp:revision>
  <dcterms:created xsi:type="dcterms:W3CDTF">2019-03-11T16:04:20Z</dcterms:created>
  <dcterms:modified xsi:type="dcterms:W3CDTF">2026-06-06T00:39:10Z</dcterms:modified>
</cp:coreProperties>
</file>